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3"/>
  </p:notesMasterIdLst>
  <p:sldIdLst>
    <p:sldId id="256" r:id="rId2"/>
    <p:sldId id="277" r:id="rId3"/>
    <p:sldId id="281" r:id="rId4"/>
    <p:sldId id="282" r:id="rId5"/>
    <p:sldId id="263" r:id="rId6"/>
    <p:sldId id="289" r:id="rId7"/>
    <p:sldId id="283" r:id="rId8"/>
    <p:sldId id="279" r:id="rId9"/>
    <p:sldId id="284" r:id="rId10"/>
    <p:sldId id="260" r:id="rId11"/>
    <p:sldId id="280" r:id="rId12"/>
  </p:sldIdLst>
  <p:sldSz cx="12192000" cy="6858000"/>
  <p:notesSz cx="6858000" cy="9144000"/>
  <p:custDataLst>
    <p:tags r:id="rId1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6C7EA"/>
    <a:srgbClr val="4874CB"/>
    <a:srgbClr val="E8AD0D"/>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870D84C-EF31-4E5A-AC50-0331583BA98F}" styleName="{1c11e0ce-8795-4a8a-8479-611ce8434d9d}">
    <a:wholeTbl>
      <a:tcTxStyle>
        <a:fontRef idx="none">
          <a:prstClr val="black"/>
        </a:fontRef>
      </a:tcTxStyle>
      <a:tcStyle>
        <a:tcBdr>
          <a:bottom>
            <a:ln w="38100" cmpd="sng">
              <a:solidFill>
                <a:srgbClr val="0F4C81"/>
              </a:solidFill>
            </a:ln>
          </a:bottom>
        </a:tcBdr>
        <a:fill>
          <a:solidFill>
            <a:srgbClr val="FFFFFF"/>
          </a:solidFill>
        </a:fill>
      </a:tcStyle>
    </a:wholeTbl>
    <a:band1H>
      <a:tcTxStyle>
        <a:fontRef idx="none">
          <a:prstClr val="black"/>
        </a:fontRef>
      </a:tcTxStyle>
      <a:tcStyle>
        <a:tcBdr>
          <a:insideV>
            <a:ln w="12700" cmpd="sng">
              <a:solidFill>
                <a:srgbClr val="FFFFFF"/>
              </a:solidFill>
            </a:ln>
          </a:insideV>
        </a:tcBdr>
        <a:fill>
          <a:solidFill>
            <a:srgbClr val="FFFFFF"/>
          </a:solidFill>
        </a:fill>
      </a:tcStyle>
    </a:band1H>
    <a:band2H>
      <a:tcTxStyle>
        <a:fontRef idx="none">
          <a:prstClr val="black"/>
        </a:fontRef>
      </a:tcTxStyle>
      <a:tcStyle>
        <a:tcBdr>
          <a:insideV>
            <a:ln w="12700" cmpd="sng">
              <a:solidFill>
                <a:srgbClr val="FFFFFF"/>
              </a:solidFill>
            </a:ln>
          </a:insideV>
        </a:tcBdr>
        <a:fill>
          <a:solidFill>
            <a:srgbClr val="F8F8F8"/>
          </a:solidFill>
        </a:fill>
      </a:tcStyle>
    </a:band2H>
    <a:firstRow>
      <a:tcTxStyle>
        <a:fontRef idx="none">
          <a:prstClr val="black"/>
        </a:fontRef>
      </a:tcTxStyle>
      <a:tcStyle>
        <a:tcBdr>
          <a:insideV>
            <a:ln w="12700" cmpd="sng">
              <a:solidFill>
                <a:srgbClr val="FFFFFF"/>
              </a:solidFill>
            </a:ln>
          </a:insideV>
        </a:tcBdr>
        <a:fill>
          <a:solidFill>
            <a:srgbClr val="0F4C8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644" autoAdjust="0"/>
    <p:restoredTop sz="95184" autoAdjust="0"/>
  </p:normalViewPr>
  <p:slideViewPr>
    <p:cSldViewPr snapToGrid="0">
      <p:cViewPr varScale="1">
        <p:scale>
          <a:sx n="85" d="100"/>
          <a:sy n="85" d="100"/>
        </p:scale>
        <p:origin x="701" y="67"/>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gs" Target="tags/tag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oleObject" Target="file:///C:\Users\yangyang\Documents\WeChat%20Files\wxid_p7gzln6blyam22\FileStorage\File\2024-07\&#37259;&#37240;&#38041;&#21644;&#30899;&#37240;&#38247;&#19981;&#33391;&#21453;&#24212;&#23545;&#27604;.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overlay val="0"/>
      <c:spPr>
        <a:noFill/>
        <a:ln>
          <a:noFill/>
        </a:ln>
        <a:effectLst/>
      </c:spPr>
      <c:txPr>
        <a:bodyPr rot="0" spcFirstLastPara="1" vertOverflow="ellipsis" vert="horz" wrap="square" anchor="ctr" anchorCtr="1"/>
        <a:lstStyle/>
        <a:p>
          <a:pPr>
            <a:defRPr lang="zh-CN" sz="1400" b="0" i="0" u="none" strike="noStrike" kern="1200" spc="0" baseline="0">
              <a:solidFill>
                <a:schemeClr val="tx1"/>
              </a:solidFill>
              <a:latin typeface="微软雅黑" panose="020B0503020204020204" charset="-122"/>
              <a:ea typeface="微软雅黑" panose="020B0503020204020204" charset="-122"/>
              <a:cs typeface="+mn-cs"/>
            </a:defRPr>
          </a:pPr>
          <a:endParaRPr lang="zh-CN"/>
        </a:p>
      </c:txPr>
    </c:title>
    <c:autoTitleDeleted val="0"/>
    <c:plotArea>
      <c:layout/>
      <c:lineChart>
        <c:grouping val="standard"/>
        <c:varyColors val="0"/>
        <c:ser>
          <c:idx val="0"/>
          <c:order val="0"/>
          <c:tx>
            <c:strRef>
              <c:f>醋酸钙!$B$22</c:f>
              <c:strCache>
                <c:ptCount val="1"/>
                <c:pt idx="0">
                  <c:v>血清磷含量(mg/dL)</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errBars>
            <c:errDir val="y"/>
            <c:errBarType val="both"/>
            <c:errValType val="cust"/>
            <c:noEndCap val="0"/>
            <c:plus>
              <c:numRef>
                <c:f>醋酸钙!$C$23:$F$23</c:f>
                <c:numCache>
                  <c:formatCode>General</c:formatCode>
                  <c:ptCount val="4"/>
                  <c:pt idx="0">
                    <c:v>0.17</c:v>
                  </c:pt>
                  <c:pt idx="1">
                    <c:v>0.16</c:v>
                  </c:pt>
                  <c:pt idx="2">
                    <c:v>0.17</c:v>
                  </c:pt>
                  <c:pt idx="3">
                    <c:v>0.17</c:v>
                  </c:pt>
                </c:numCache>
              </c:numRef>
            </c:plus>
            <c:minus>
              <c:numRef>
                <c:f>醋酸钙!$C$23:$F$23</c:f>
                <c:numCache>
                  <c:formatCode>General</c:formatCode>
                  <c:ptCount val="4"/>
                  <c:pt idx="0">
                    <c:v>0.17</c:v>
                  </c:pt>
                  <c:pt idx="1">
                    <c:v>0.16</c:v>
                  </c:pt>
                  <c:pt idx="2">
                    <c:v>0.17</c:v>
                  </c:pt>
                  <c:pt idx="3">
                    <c:v>0.17</c:v>
                  </c:pt>
                </c:numCache>
              </c:numRef>
            </c:minus>
            <c:spPr>
              <a:noFill/>
              <a:ln w="9525" cap="flat" cmpd="sng" algn="ctr">
                <a:solidFill>
                  <a:schemeClr val="tx1">
                    <a:lumMod val="65000"/>
                    <a:lumOff val="35000"/>
                  </a:schemeClr>
                </a:solidFill>
                <a:round/>
              </a:ln>
              <a:effectLst/>
            </c:spPr>
          </c:errBars>
          <c:cat>
            <c:strRef>
              <c:f>醋酸钙!$C$21:$F$21</c:f>
              <c:strCache>
                <c:ptCount val="4"/>
                <c:pt idx="0">
                  <c:v>试验前</c:v>
                </c:pt>
                <c:pt idx="1">
                  <c:v>第四周</c:v>
                </c:pt>
                <c:pt idx="2">
                  <c:v>第八周</c:v>
                </c:pt>
                <c:pt idx="3">
                  <c:v>第12周</c:v>
                </c:pt>
              </c:strCache>
            </c:strRef>
          </c:cat>
          <c:val>
            <c:numRef>
              <c:f>醋酸钙!$C$22:$F$22</c:f>
              <c:numCache>
                <c:formatCode>General</c:formatCode>
                <c:ptCount val="4"/>
                <c:pt idx="0">
                  <c:v>7.4</c:v>
                </c:pt>
                <c:pt idx="1">
                  <c:v>5.9</c:v>
                </c:pt>
                <c:pt idx="2">
                  <c:v>5.6</c:v>
                </c:pt>
                <c:pt idx="3">
                  <c:v>5.2</c:v>
                </c:pt>
              </c:numCache>
            </c:numRef>
          </c:val>
          <c:smooth val="0"/>
          <c:extLst>
            <c:ext xmlns:c16="http://schemas.microsoft.com/office/drawing/2014/chart" uri="{C3380CC4-5D6E-409C-BE32-E72D297353CC}">
              <c16:uniqueId val="{00000000-968D-4520-9683-FACCB52C263C}"/>
            </c:ext>
          </c:extLst>
        </c:ser>
        <c:dLbls>
          <c:showLegendKey val="0"/>
          <c:showVal val="0"/>
          <c:showCatName val="0"/>
          <c:showSerName val="0"/>
          <c:showPercent val="0"/>
          <c:showBubbleSize val="0"/>
        </c:dLbls>
        <c:marker val="1"/>
        <c:smooth val="0"/>
        <c:axId val="2060414880"/>
        <c:axId val="2060419456"/>
      </c:lineChart>
      <c:catAx>
        <c:axId val="2060414880"/>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lang="zh-CN" sz="900" b="0" i="0" u="none" strike="noStrike" kern="1200" baseline="0">
                <a:solidFill>
                  <a:schemeClr val="tx1"/>
                </a:solidFill>
                <a:latin typeface="微软雅黑" panose="020B0503020204020204" charset="-122"/>
                <a:ea typeface="微软雅黑" panose="020B0503020204020204" charset="-122"/>
                <a:cs typeface="+mn-cs"/>
              </a:defRPr>
            </a:pPr>
            <a:endParaRPr lang="zh-CN"/>
          </a:p>
        </c:txPr>
        <c:crossAx val="2060419456"/>
        <c:crosses val="autoZero"/>
        <c:auto val="1"/>
        <c:lblAlgn val="ctr"/>
        <c:lblOffset val="100"/>
        <c:noMultiLvlLbl val="0"/>
      </c:catAx>
      <c:valAx>
        <c:axId val="2060419456"/>
        <c:scaling>
          <c:orientation val="minMax"/>
          <c:min val="4"/>
        </c:scaling>
        <c:delete val="0"/>
        <c:axPos val="l"/>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lang="zh-CN" sz="900" b="0" i="0" u="none" strike="noStrike" kern="1200" baseline="0">
                <a:solidFill>
                  <a:schemeClr val="tx1"/>
                </a:solidFill>
                <a:latin typeface="微软雅黑" panose="020B0503020204020204" charset="-122"/>
                <a:ea typeface="微软雅黑" panose="020B0503020204020204" charset="-122"/>
                <a:cs typeface="+mn-cs"/>
              </a:defRPr>
            </a:pPr>
            <a:endParaRPr lang="zh-CN"/>
          </a:p>
        </c:txPr>
        <c:crossAx val="2060414880"/>
        <c:crosses val="autoZero"/>
        <c:crossBetween val="between"/>
        <c:majorUnit val="1"/>
      </c:valAx>
      <c:spPr>
        <a:noFill/>
        <a:ln>
          <a:noFill/>
        </a:ln>
        <a:effectLst/>
      </c:spPr>
    </c:plotArea>
    <c:plotVisOnly val="1"/>
    <c:dispBlanksAs val="gap"/>
    <c:showDLblsOverMax val="0"/>
    <c:extLst>
      <c:ext uri="{0b15fc19-7d7d-44ad-8c2d-2c3a37ce22c3}">
        <chartProps xmlns="https://web.wps.cn/et/2018/main" chartId="{cf610397-3040-4bb5-a46f-f0d5901066e4}"/>
      </c:ext>
    </c:extLst>
  </c:chart>
  <c:spPr>
    <a:noFill/>
    <a:ln>
      <a:noFill/>
    </a:ln>
    <a:effectLst/>
  </c:spPr>
  <c:txPr>
    <a:bodyPr/>
    <a:lstStyle/>
    <a:p>
      <a:pPr>
        <a:defRPr lang="zh-CN">
          <a:solidFill>
            <a:schemeClr val="tx1"/>
          </a:solidFill>
          <a:latin typeface="微软雅黑" panose="020B0503020204020204" charset="-122"/>
          <a:ea typeface="微软雅黑" panose="020B0503020204020204" charset="-122"/>
        </a:defRPr>
      </a:pPr>
      <a:endParaRPr lang="zh-CN"/>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a:defRPr lang="zh-CN" sz="1400" b="0" i="0" u="none" strike="noStrike" kern="1200" baseline="0">
                <a:solidFill>
                  <a:schemeClr val="tx1">
                    <a:lumMod val="75000"/>
                    <a:lumOff val="25000"/>
                  </a:schemeClr>
                </a:solidFill>
                <a:latin typeface="+mn-lt"/>
                <a:ea typeface="+mn-ea"/>
                <a:cs typeface="+mn-cs"/>
              </a:defRPr>
            </a:pPr>
            <a:r>
              <a:rPr lang="zh-CN" altLang="en-US" b="0" dirty="0"/>
              <a:t>两组患者不良反应比较</a:t>
            </a:r>
          </a:p>
        </c:rich>
      </c:tx>
      <c:layout>
        <c:manualLayout>
          <c:xMode val="edge"/>
          <c:yMode val="edge"/>
          <c:x val="0.23947403373622"/>
          <c:y val="2.7291335001137101E-2"/>
        </c:manualLayout>
      </c:layout>
      <c:overlay val="0"/>
      <c:spPr>
        <a:noFill/>
        <a:ln>
          <a:noFill/>
        </a:ln>
        <a:effectLst/>
      </c:spPr>
      <c:txPr>
        <a:bodyPr rot="0" spcFirstLastPara="0" vertOverflow="ellipsis" vert="horz" wrap="square" anchor="ctr" anchorCtr="1"/>
        <a:lstStyle/>
        <a:p>
          <a:pPr>
            <a:defRPr lang="zh-CN" sz="1400" b="0" i="0" u="none" strike="noStrike" kern="1200" baseline="0">
              <a:solidFill>
                <a:schemeClr val="tx1">
                  <a:lumMod val="75000"/>
                  <a:lumOff val="25000"/>
                </a:schemeClr>
              </a:solidFill>
              <a:latin typeface="+mn-lt"/>
              <a:ea typeface="+mn-ea"/>
              <a:cs typeface="+mn-cs"/>
            </a:defRPr>
          </a:pPr>
          <a:endParaRPr lang="zh-CN"/>
        </a:p>
      </c:txPr>
    </c:title>
    <c:autoTitleDeleted val="0"/>
    <c:plotArea>
      <c:layout/>
      <c:barChart>
        <c:barDir val="col"/>
        <c:grouping val="clustered"/>
        <c:varyColors val="0"/>
        <c:ser>
          <c:idx val="0"/>
          <c:order val="0"/>
          <c:tx>
            <c:strRef>
              <c:f>[醋酸钙和碳酸镧不良反应对比.xlsx]Sheet1!$L$4</c:f>
              <c:strCache>
                <c:ptCount val="1"/>
                <c:pt idx="0">
                  <c:v>醋酸钙组</c:v>
                </c:pt>
              </c:strCache>
            </c:strRef>
          </c:tx>
          <c:spPr>
            <a:gradFill>
              <a:gsLst>
                <a:gs pos="0">
                  <a:schemeClr val="accent1">
                    <a:lumMod val="40000"/>
                    <a:lumOff val="60000"/>
                  </a:schemeClr>
                </a:gs>
                <a:gs pos="90000">
                  <a:schemeClr val="accent1"/>
                </a:gs>
              </a:gsLst>
              <a:lin ang="5400000" scaled="0"/>
            </a:gradFill>
            <a:ln>
              <a:gradFill>
                <a:gsLst>
                  <a:gs pos="0">
                    <a:schemeClr val="accent1"/>
                  </a:gs>
                  <a:gs pos="100000">
                    <a:schemeClr val="accent1">
                      <a:lumMod val="75000"/>
                    </a:schemeClr>
                  </a:gs>
                </a:gsLst>
                <a:lin ang="5400000" scaled="1"/>
              </a:gradFill>
            </a:ln>
            <a:effectLst>
              <a:outerShdw blurRad="76200" dist="25400" dir="2700000" algn="tl" rotWithShape="0">
                <a:schemeClr val="accent1">
                  <a:lumMod val="50000"/>
                  <a:alpha val="30000"/>
                </a:schemeClr>
              </a:outerShdw>
            </a:effectLst>
          </c:spPr>
          <c:invertIfNegative val="0"/>
          <c:dLbls>
            <c:spPr>
              <a:noFill/>
              <a:ln>
                <a:noFill/>
              </a:ln>
              <a:effectLst/>
            </c:spPr>
            <c:txPr>
              <a:bodyPr rot="0" spcFirstLastPara="0" vertOverflow="ellipsis" vert="horz" wrap="square" lIns="38100" tIns="19050" rIns="38100" bIns="19050" anchor="ctr" anchorCtr="1"/>
              <a:lstStyle/>
              <a:p>
                <a:pPr>
                  <a:defRPr lang="zh-CN" sz="1000" b="0" i="0" u="none" strike="noStrike" kern="1200" baseline="0">
                    <a:solidFill>
                      <a:schemeClr val="tx1">
                        <a:lumMod val="75000"/>
                        <a:lumOff val="25000"/>
                      </a:schemeClr>
                    </a:solidFill>
                    <a:latin typeface="+mn-lt"/>
                    <a:ea typeface="+mn-ea"/>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[醋酸钙和碳酸镧不良反应对比.xlsx]Sheet1!$K$5:$K$11</c:f>
              <c:strCache>
                <c:ptCount val="7"/>
                <c:pt idx="0">
                  <c:v>呕吐</c:v>
                </c:pt>
                <c:pt idx="1">
                  <c:v>腹泻</c:v>
                </c:pt>
                <c:pt idx="2">
                  <c:v>便秘</c:v>
                </c:pt>
                <c:pt idx="3">
                  <c:v>腹胀</c:v>
                </c:pt>
                <c:pt idx="4">
                  <c:v>腹痛</c:v>
                </c:pt>
                <c:pt idx="5">
                  <c:v>低磷血症</c:v>
                </c:pt>
                <c:pt idx="6">
                  <c:v>高钙血症</c:v>
                </c:pt>
              </c:strCache>
            </c:strRef>
          </c:cat>
          <c:val>
            <c:numRef>
              <c:f>[醋酸钙和碳酸镧不良反应对比.xlsx]Sheet1!$L$5:$L$11</c:f>
              <c:numCache>
                <c:formatCode>General</c:formatCode>
                <c:ptCount val="7"/>
                <c:pt idx="0">
                  <c:v>0</c:v>
                </c:pt>
                <c:pt idx="1">
                  <c:v>0</c:v>
                </c:pt>
                <c:pt idx="2">
                  <c:v>3</c:v>
                </c:pt>
                <c:pt idx="3">
                  <c:v>1</c:v>
                </c:pt>
                <c:pt idx="4">
                  <c:v>0</c:v>
                </c:pt>
                <c:pt idx="5">
                  <c:v>0</c:v>
                </c:pt>
                <c:pt idx="6">
                  <c:v>0</c:v>
                </c:pt>
              </c:numCache>
            </c:numRef>
          </c:val>
          <c:extLst>
            <c:ext xmlns:c16="http://schemas.microsoft.com/office/drawing/2014/chart" uri="{C3380CC4-5D6E-409C-BE32-E72D297353CC}">
              <c16:uniqueId val="{00000000-C575-4001-AEF5-2AEC061E7031}"/>
            </c:ext>
          </c:extLst>
        </c:ser>
        <c:ser>
          <c:idx val="1"/>
          <c:order val="1"/>
          <c:tx>
            <c:strRef>
              <c:f>[醋酸钙和碳酸镧不良反应对比.xlsx]Sheet1!$M$4</c:f>
              <c:strCache>
                <c:ptCount val="1"/>
                <c:pt idx="0">
                  <c:v>碳酸镧组</c:v>
                </c:pt>
              </c:strCache>
            </c:strRef>
          </c:tx>
          <c:spPr>
            <a:gradFill>
              <a:gsLst>
                <a:gs pos="0">
                  <a:schemeClr val="accent2">
                    <a:lumMod val="40000"/>
                    <a:lumOff val="60000"/>
                  </a:schemeClr>
                </a:gs>
                <a:gs pos="90000">
                  <a:schemeClr val="accent2"/>
                </a:gs>
              </a:gsLst>
              <a:lin ang="5400000" scaled="0"/>
            </a:gradFill>
            <a:ln>
              <a:gradFill>
                <a:gsLst>
                  <a:gs pos="0">
                    <a:schemeClr val="accent2"/>
                  </a:gs>
                  <a:gs pos="100000">
                    <a:schemeClr val="accent2">
                      <a:lumMod val="75000"/>
                    </a:schemeClr>
                  </a:gs>
                </a:gsLst>
                <a:lin ang="5400000" scaled="1"/>
              </a:gradFill>
            </a:ln>
            <a:effectLst>
              <a:outerShdw blurRad="76200" dist="25400" dir="2700000" algn="tl" rotWithShape="0">
                <a:schemeClr val="accent2">
                  <a:lumMod val="50000"/>
                  <a:alpha val="30000"/>
                </a:schemeClr>
              </a:outerShdw>
            </a:effectLst>
          </c:spPr>
          <c:invertIfNegative val="0"/>
          <c:dLbls>
            <c:spPr>
              <a:noFill/>
              <a:ln>
                <a:noFill/>
              </a:ln>
              <a:effectLst/>
            </c:spPr>
            <c:txPr>
              <a:bodyPr rot="0" spcFirstLastPara="0" vertOverflow="ellipsis" vert="horz" wrap="square" lIns="38100" tIns="19050" rIns="38100" bIns="19050" anchor="ctr" anchorCtr="1"/>
              <a:lstStyle/>
              <a:p>
                <a:pPr>
                  <a:defRPr lang="zh-CN" sz="1000" b="0" i="0" u="none" strike="noStrike" kern="1200" baseline="0">
                    <a:solidFill>
                      <a:schemeClr val="tx1">
                        <a:lumMod val="75000"/>
                        <a:lumOff val="25000"/>
                      </a:schemeClr>
                    </a:solidFill>
                    <a:latin typeface="+mn-lt"/>
                    <a:ea typeface="+mn-ea"/>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[醋酸钙和碳酸镧不良反应对比.xlsx]Sheet1!$K$5:$K$11</c:f>
              <c:strCache>
                <c:ptCount val="7"/>
                <c:pt idx="0">
                  <c:v>呕吐</c:v>
                </c:pt>
                <c:pt idx="1">
                  <c:v>腹泻</c:v>
                </c:pt>
                <c:pt idx="2">
                  <c:v>便秘</c:v>
                </c:pt>
                <c:pt idx="3">
                  <c:v>腹胀</c:v>
                </c:pt>
                <c:pt idx="4">
                  <c:v>腹痛</c:v>
                </c:pt>
                <c:pt idx="5">
                  <c:v>低磷血症</c:v>
                </c:pt>
                <c:pt idx="6">
                  <c:v>高钙血症</c:v>
                </c:pt>
              </c:strCache>
            </c:strRef>
          </c:cat>
          <c:val>
            <c:numRef>
              <c:f>[醋酸钙和碳酸镧不良反应对比.xlsx]Sheet1!$M$5:$M$11</c:f>
              <c:numCache>
                <c:formatCode>General</c:formatCode>
                <c:ptCount val="7"/>
                <c:pt idx="0">
                  <c:v>4</c:v>
                </c:pt>
                <c:pt idx="1">
                  <c:v>9</c:v>
                </c:pt>
                <c:pt idx="2">
                  <c:v>9</c:v>
                </c:pt>
                <c:pt idx="3">
                  <c:v>4</c:v>
                </c:pt>
                <c:pt idx="4">
                  <c:v>2</c:v>
                </c:pt>
                <c:pt idx="5">
                  <c:v>1</c:v>
                </c:pt>
                <c:pt idx="6">
                  <c:v>0</c:v>
                </c:pt>
              </c:numCache>
            </c:numRef>
          </c:val>
          <c:extLst>
            <c:ext xmlns:c16="http://schemas.microsoft.com/office/drawing/2014/chart" uri="{C3380CC4-5D6E-409C-BE32-E72D297353CC}">
              <c16:uniqueId val="{00000001-C575-4001-AEF5-2AEC061E7031}"/>
            </c:ext>
          </c:extLst>
        </c:ser>
        <c:dLbls>
          <c:showLegendKey val="0"/>
          <c:showVal val="1"/>
          <c:showCatName val="0"/>
          <c:showSerName val="0"/>
          <c:showPercent val="0"/>
          <c:showBubbleSize val="0"/>
        </c:dLbls>
        <c:gapWidth val="260"/>
        <c:overlap val="-32"/>
        <c:axId val="1653483103"/>
        <c:axId val="1653481183"/>
      </c:barChart>
      <c:catAx>
        <c:axId val="16534831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endParaRPr lang="zh-CN"/>
          </a:p>
        </c:txPr>
        <c:crossAx val="1653481183"/>
        <c:crosses val="autoZero"/>
        <c:auto val="1"/>
        <c:lblAlgn val="ctr"/>
        <c:lblOffset val="100"/>
        <c:noMultiLvlLbl val="0"/>
      </c:catAx>
      <c:valAx>
        <c:axId val="1653481183"/>
        <c:scaling>
          <c:orientation val="minMax"/>
        </c:scaling>
        <c:delete val="1"/>
        <c:axPos val="l"/>
        <c:title>
          <c:tx>
            <c:rich>
              <a:bodyPr rot="-5400000" spcFirstLastPara="0" vertOverflow="ellipsis" vert="horz" wrap="square" anchor="ctr" anchorCtr="1"/>
              <a:lstStyle/>
              <a:p>
                <a:pPr>
                  <a:defRPr lang="zh-CN" sz="1000" b="0" i="0" u="none" strike="noStrike" kern="1200" baseline="0">
                    <a:solidFill>
                      <a:schemeClr val="tx1">
                        <a:lumMod val="65000"/>
                        <a:lumOff val="35000"/>
                      </a:schemeClr>
                    </a:solidFill>
                    <a:latin typeface="+mn-lt"/>
                    <a:ea typeface="+mn-ea"/>
                    <a:cs typeface="+mn-cs"/>
                  </a:defRPr>
                </a:pPr>
                <a:r>
                  <a:rPr lang="zh-CN" altLang="en-US" b="0"/>
                  <a:t>例</a:t>
                </a:r>
              </a:p>
            </c:rich>
          </c:tx>
          <c:overlay val="0"/>
          <c:spPr>
            <a:noFill/>
            <a:ln>
              <a:noFill/>
            </a:ln>
            <a:effectLst/>
          </c:spPr>
          <c:txPr>
            <a:bodyPr rot="-5400000" spcFirstLastPara="0" vertOverflow="ellipsis" vert="horz" wrap="square" anchor="ctr" anchorCtr="1"/>
            <a:lstStyle/>
            <a:p>
              <a:pPr>
                <a:defRPr lang="zh-CN" sz="1000" b="0" i="0" u="none" strike="noStrike" kern="1200" baseline="0">
                  <a:solidFill>
                    <a:schemeClr val="tx1">
                      <a:lumMod val="65000"/>
                      <a:lumOff val="35000"/>
                    </a:schemeClr>
                  </a:solidFill>
                  <a:latin typeface="+mn-lt"/>
                  <a:ea typeface="+mn-ea"/>
                  <a:cs typeface="+mn-cs"/>
                </a:defRPr>
              </a:pPr>
              <a:endParaRPr lang="zh-CN"/>
            </a:p>
          </c:txPr>
        </c:title>
        <c:numFmt formatCode="General" sourceLinked="1"/>
        <c:majorTickMark val="none"/>
        <c:minorTickMark val="none"/>
        <c:tickLblPos val="nextTo"/>
        <c:crossAx val="1653483103"/>
        <c:crosses val="autoZero"/>
        <c:crossBetween val="between"/>
      </c:valAx>
      <c:spPr>
        <a:noFill/>
        <a:ln>
          <a:noFill/>
        </a:ln>
        <a:effectLst/>
      </c:spPr>
    </c:plotArea>
    <c:legend>
      <c:legendPos val="t"/>
      <c:legendEntry>
        <c:idx val="0"/>
        <c:txPr>
          <a:bodyPr rot="0" spcFirstLastPara="0"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endParaRPr lang="zh-CN"/>
          </a:p>
        </c:txPr>
      </c:legendEntry>
      <c:legendEntry>
        <c:idx val="1"/>
        <c:txPr>
          <a:bodyPr rot="0" spcFirstLastPara="0"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endParaRPr lang="zh-CN"/>
          </a:p>
        </c:txPr>
      </c:legendEntry>
      <c:overlay val="0"/>
      <c:spPr>
        <a:noFill/>
        <a:ln>
          <a:noFill/>
        </a:ln>
        <a:effectLst/>
      </c:spPr>
      <c:txPr>
        <a:bodyPr rot="0" spcFirstLastPara="0"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extLst>
      <c:ext uri="{0b15fc19-7d7d-44ad-8c2d-2c3a37ce22c3}">
        <chartProps xmlns="https://web.wps.cn/et/2018/main" chartId="{f6437464-23a0-4d35-98c4-b4019159a453}"/>
      </c:ext>
    </c:extLst>
  </c:chart>
  <c:spPr>
    <a:noFill/>
    <a:ln>
      <a:noFill/>
    </a:ln>
    <a:effectLst/>
  </c:spPr>
  <c:txPr>
    <a:bodyPr/>
    <a:lstStyle/>
    <a:p>
      <a:pPr>
        <a:defRPr lang="zh-CN" b="0"/>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10005">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10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000"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styleClr val="auto"/>
    </cs:effectRef>
    <cs:fontRef idx="minor">
      <a:schemeClr val="dk1"/>
    </cs:fontRef>
    <cs:spPr>
      <a:gradFill>
        <a:gsLst>
          <a:gs pos="0">
            <a:schemeClr val="phClr">
              <a:lumMod val="40000"/>
              <a:lumOff val="60000"/>
            </a:schemeClr>
          </a:gs>
          <a:gs pos="90000">
            <a:schemeClr val="phClr"/>
          </a:gs>
        </a:gsLst>
        <a:lin ang="5400000" scaled="0"/>
      </a:gradFill>
      <a:ln>
        <a:gradFill>
          <a:gsLst>
            <a:gs pos="0">
              <a:schemeClr val="phClr"/>
            </a:gs>
            <a:gs pos="100000">
              <a:schemeClr val="phClr">
                <a:lumMod val="75000"/>
              </a:schemeClr>
            </a:gs>
          </a:gsLst>
          <a:lin ang="5400000" scaled="1"/>
        </a:gradFill>
      </a:ln>
      <a:effectLst>
        <a:outerShdw blurRad="76200" dist="25400" dir="2700000" algn="tl" rotWithShape="0">
          <a:schemeClr val="phClr">
            <a:lumMod val="50000"/>
            <a:alpha val="30000"/>
          </a:schemeClr>
        </a:outerShdw>
      </a:effectLst>
    </cs:spPr>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lt1">
            <a:lumMod val="902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75000"/>
        <a:lumOff val="25000"/>
      </a:schemeClr>
    </cs:fontRef>
    <cs:defRPr sz="1400" b="1" kern="120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2025/7/17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2025/7/17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2025/7/17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2025/7/17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2025/7/17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2025/7/17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2025/7/17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2025/7/17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2025/7/17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2025/7/17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2025/7/17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2025/7/17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2025/7/17</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tags" Target="../tags/tag54.xml"/><Relationship Id="rId2" Type="http://schemas.openxmlformats.org/officeDocument/2006/relationships/tags" Target="../tags/tag53.xml"/><Relationship Id="rId1" Type="http://schemas.openxmlformats.org/officeDocument/2006/relationships/tags" Target="../tags/tag52.xml"/><Relationship Id="rId5" Type="http://schemas.openxmlformats.org/officeDocument/2006/relationships/image" Target="../media/image14.png"/><Relationship Id="rId4"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tags" Target="../tags/tag57.xml"/><Relationship Id="rId2" Type="http://schemas.openxmlformats.org/officeDocument/2006/relationships/tags" Target="../tags/tag56.xml"/><Relationship Id="rId1" Type="http://schemas.openxmlformats.org/officeDocument/2006/relationships/tags" Target="../tags/tag55.xml"/><Relationship Id="rId4"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4"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tags" Target="../tags/tag12.xml"/><Relationship Id="rId13" Type="http://schemas.openxmlformats.org/officeDocument/2006/relationships/tags" Target="../tags/tag17.xml"/><Relationship Id="rId18" Type="http://schemas.openxmlformats.org/officeDocument/2006/relationships/image" Target="../media/image2.png"/><Relationship Id="rId3" Type="http://schemas.openxmlformats.org/officeDocument/2006/relationships/tags" Target="../tags/tag7.xml"/><Relationship Id="rId7" Type="http://schemas.openxmlformats.org/officeDocument/2006/relationships/tags" Target="../tags/tag11.xml"/><Relationship Id="rId12" Type="http://schemas.openxmlformats.org/officeDocument/2006/relationships/tags" Target="../tags/tag16.xml"/><Relationship Id="rId17" Type="http://schemas.openxmlformats.org/officeDocument/2006/relationships/slideLayout" Target="../slideLayouts/slideLayout2.xml"/><Relationship Id="rId2" Type="http://schemas.openxmlformats.org/officeDocument/2006/relationships/tags" Target="../tags/tag6.xml"/><Relationship Id="rId16" Type="http://schemas.openxmlformats.org/officeDocument/2006/relationships/tags" Target="../tags/tag20.xml"/><Relationship Id="rId20" Type="http://schemas.openxmlformats.org/officeDocument/2006/relationships/image" Target="../media/image4.png"/><Relationship Id="rId1" Type="http://schemas.openxmlformats.org/officeDocument/2006/relationships/tags" Target="../tags/tag5.xml"/><Relationship Id="rId6" Type="http://schemas.openxmlformats.org/officeDocument/2006/relationships/tags" Target="../tags/tag10.xml"/><Relationship Id="rId11" Type="http://schemas.openxmlformats.org/officeDocument/2006/relationships/tags" Target="../tags/tag15.xml"/><Relationship Id="rId5" Type="http://schemas.openxmlformats.org/officeDocument/2006/relationships/tags" Target="../tags/tag9.xml"/><Relationship Id="rId15" Type="http://schemas.openxmlformats.org/officeDocument/2006/relationships/tags" Target="../tags/tag19.xml"/><Relationship Id="rId10" Type="http://schemas.openxmlformats.org/officeDocument/2006/relationships/tags" Target="../tags/tag14.xml"/><Relationship Id="rId19" Type="http://schemas.openxmlformats.org/officeDocument/2006/relationships/image" Target="../media/image3.png"/><Relationship Id="rId4" Type="http://schemas.openxmlformats.org/officeDocument/2006/relationships/tags" Target="../tags/tag8.xml"/><Relationship Id="rId9" Type="http://schemas.openxmlformats.org/officeDocument/2006/relationships/tags" Target="../tags/tag13.xml"/><Relationship Id="rId14" Type="http://schemas.openxmlformats.org/officeDocument/2006/relationships/tags" Target="../tags/tag18.xml"/></Relationships>
</file>

<file path=ppt/slides/_rels/slide4.xml.rels><?xml version="1.0" encoding="UTF-8" standalone="yes"?>
<Relationships xmlns="http://schemas.openxmlformats.org/package/2006/relationships"><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tags" Target="../tags/tag21.xml"/><Relationship Id="rId4"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tags" Target="../tags/tag26.xml"/><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chart" Target="../charts/chart1.xml"/><Relationship Id="rId5" Type="http://schemas.openxmlformats.org/officeDocument/2006/relationships/image" Target="../media/image5.png"/><Relationship Id="rId4"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tags" Target="../tags/tag34.xml"/><Relationship Id="rId13" Type="http://schemas.openxmlformats.org/officeDocument/2006/relationships/slideLayout" Target="../slideLayouts/slideLayout2.xml"/><Relationship Id="rId18" Type="http://schemas.openxmlformats.org/officeDocument/2006/relationships/image" Target="../media/image10.jpeg"/><Relationship Id="rId3" Type="http://schemas.openxmlformats.org/officeDocument/2006/relationships/tags" Target="../tags/tag29.xml"/><Relationship Id="rId7" Type="http://schemas.openxmlformats.org/officeDocument/2006/relationships/tags" Target="../tags/tag33.xml"/><Relationship Id="rId12" Type="http://schemas.openxmlformats.org/officeDocument/2006/relationships/tags" Target="../tags/tag38.xml"/><Relationship Id="rId17" Type="http://schemas.openxmlformats.org/officeDocument/2006/relationships/image" Target="../media/image9.jpeg"/><Relationship Id="rId2" Type="http://schemas.openxmlformats.org/officeDocument/2006/relationships/tags" Target="../tags/tag28.xml"/><Relationship Id="rId16" Type="http://schemas.openxmlformats.org/officeDocument/2006/relationships/image" Target="../media/image8.png"/><Relationship Id="rId1" Type="http://schemas.openxmlformats.org/officeDocument/2006/relationships/tags" Target="../tags/tag27.xml"/><Relationship Id="rId6" Type="http://schemas.openxmlformats.org/officeDocument/2006/relationships/tags" Target="../tags/tag32.xml"/><Relationship Id="rId11" Type="http://schemas.openxmlformats.org/officeDocument/2006/relationships/tags" Target="../tags/tag37.xml"/><Relationship Id="rId5" Type="http://schemas.openxmlformats.org/officeDocument/2006/relationships/tags" Target="../tags/tag31.xml"/><Relationship Id="rId15" Type="http://schemas.openxmlformats.org/officeDocument/2006/relationships/image" Target="../media/image7.png"/><Relationship Id="rId10" Type="http://schemas.openxmlformats.org/officeDocument/2006/relationships/tags" Target="../tags/tag36.xml"/><Relationship Id="rId4" Type="http://schemas.openxmlformats.org/officeDocument/2006/relationships/tags" Target="../tags/tag30.xml"/><Relationship Id="rId9" Type="http://schemas.openxmlformats.org/officeDocument/2006/relationships/tags" Target="../tags/tag35.xml"/><Relationship Id="rId14" Type="http://schemas.openxmlformats.org/officeDocument/2006/relationships/image" Target="../media/image6.png"/></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tags" Target="../tags/tag41.xml"/><Relationship Id="rId7" Type="http://schemas.openxmlformats.org/officeDocument/2006/relationships/slideLayout" Target="../slideLayouts/slideLayout2.xml"/><Relationship Id="rId2" Type="http://schemas.openxmlformats.org/officeDocument/2006/relationships/tags" Target="../tags/tag40.xml"/><Relationship Id="rId1" Type="http://schemas.openxmlformats.org/officeDocument/2006/relationships/tags" Target="../tags/tag39.xml"/><Relationship Id="rId6" Type="http://schemas.openxmlformats.org/officeDocument/2006/relationships/tags" Target="../tags/tag44.xml"/><Relationship Id="rId5" Type="http://schemas.openxmlformats.org/officeDocument/2006/relationships/tags" Target="../tags/tag43.xml"/><Relationship Id="rId4" Type="http://schemas.openxmlformats.org/officeDocument/2006/relationships/tags" Target="../tags/tag42.xml"/><Relationship Id="rId9"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tags" Target="../tags/tag47.xml"/><Relationship Id="rId2" Type="http://schemas.openxmlformats.org/officeDocument/2006/relationships/tags" Target="../tags/tag46.xml"/><Relationship Id="rId1" Type="http://schemas.openxmlformats.org/officeDocument/2006/relationships/tags" Target="../tags/tag45.xml"/><Relationship Id="rId5" Type="http://schemas.openxmlformats.org/officeDocument/2006/relationships/slideLayout" Target="../slideLayouts/slideLayout2.xml"/><Relationship Id="rId4" Type="http://schemas.openxmlformats.org/officeDocument/2006/relationships/tags" Target="../tags/tag48.xml"/></Relationships>
</file>

<file path=ppt/slides/_rels/slide9.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image" Target="../media/image13.png"/><Relationship Id="rId5" Type="http://schemas.openxmlformats.org/officeDocument/2006/relationships/chart" Target="../charts/chart2.xml"/><Relationship Id="rId4"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c66f0afcbbab77b5e7a6ad484793946"/>
          <p:cNvPicPr>
            <a:picLocks noChangeAspect="1"/>
          </p:cNvPicPr>
          <p:nvPr/>
        </p:nvPicPr>
        <p:blipFill>
          <a:blip r:embed="rId2"/>
          <a:stretch>
            <a:fillRect/>
          </a:stretch>
        </p:blipFill>
        <p:spPr>
          <a:xfrm>
            <a:off x="0" y="0"/>
            <a:ext cx="12190095" cy="6857365"/>
          </a:xfrm>
          <a:prstGeom prst="rect">
            <a:avLst/>
          </a:prstGeom>
        </p:spPr>
      </p:pic>
      <p:sp>
        <p:nvSpPr>
          <p:cNvPr id="2" name="文本框 1"/>
          <p:cNvSpPr txBox="1"/>
          <p:nvPr/>
        </p:nvSpPr>
        <p:spPr>
          <a:xfrm>
            <a:off x="6070020" y="1295998"/>
            <a:ext cx="6121811" cy="1004570"/>
          </a:xfrm>
          <a:prstGeom prst="rect">
            <a:avLst/>
          </a:prstGeom>
        </p:spPr>
        <p:txBody>
          <a:bodyPr wrap="square">
            <a:spAutoFit/>
          </a:bodyPr>
          <a:lstStyle/>
          <a:p>
            <a:pPr marL="285750" indent="-285750" algn="just">
              <a:lnSpc>
                <a:spcPct val="110000"/>
              </a:lnSpc>
              <a:spcAft>
                <a:spcPct val="0"/>
              </a:spcAft>
              <a:buFont typeface="Wingdings" panose="05000000000000000000" pitchFamily="2" charset="2"/>
              <a:buChar char="ü"/>
            </a:pPr>
            <a:r>
              <a:rPr lang="zh-CN" altLang="en-US" b="1"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rPr>
              <a:t>高磷血症初始治疗选择的一线磷结合剂</a:t>
            </a:r>
            <a:r>
              <a:rPr lang="en-US" altLang="zh-CN" b="1"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rPr>
              <a:t>                         </a:t>
            </a:r>
          </a:p>
          <a:p>
            <a:pPr marL="285750" indent="-285750" algn="just">
              <a:lnSpc>
                <a:spcPct val="110000"/>
              </a:lnSpc>
              <a:spcAft>
                <a:spcPct val="0"/>
              </a:spcAft>
              <a:buFont typeface="Wingdings" panose="05000000000000000000" pitchFamily="2" charset="2"/>
              <a:buChar char="ü"/>
            </a:pPr>
            <a:r>
              <a:rPr lang="zh-CN" altLang="en-US" b="1" i="0"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唯一口服溶液剂型，依从性更好，填补医保目录空白</a:t>
            </a:r>
          </a:p>
          <a:p>
            <a:pPr marL="285750" indent="-285750" algn="just">
              <a:lnSpc>
                <a:spcPct val="110000"/>
              </a:lnSpc>
              <a:spcAft>
                <a:spcPct val="0"/>
              </a:spcAft>
              <a:buFont typeface="Wingdings" panose="05000000000000000000" pitchFamily="2" charset="2"/>
              <a:buChar char="ü"/>
            </a:pPr>
            <a:r>
              <a:rPr lang="zh-CN" altLang="en-US" b="1"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满足吞咽障碍、老年患者、胃肠功能弱等人群用药需求</a:t>
            </a:r>
          </a:p>
        </p:txBody>
      </p:sp>
      <p:sp>
        <p:nvSpPr>
          <p:cNvPr id="3" name="文本框 2"/>
          <p:cNvSpPr txBox="1"/>
          <p:nvPr/>
        </p:nvSpPr>
        <p:spPr>
          <a:xfrm>
            <a:off x="120015" y="6430645"/>
            <a:ext cx="3261360" cy="206375"/>
          </a:xfrm>
          <a:prstGeom prst="rect">
            <a:avLst/>
          </a:prstGeom>
          <a:noFill/>
        </p:spPr>
        <p:txBody>
          <a:bodyPr wrap="square" rtlCol="0">
            <a:noAutofit/>
          </a:bodyPr>
          <a:lstStyle/>
          <a:p>
            <a:r>
              <a:rPr lang="zh-CN" altLang="en-US" sz="900">
                <a:solidFill>
                  <a:schemeClr val="bg1">
                    <a:lumMod val="65000"/>
                  </a:schemeClr>
                </a:solidFill>
              </a:rPr>
              <a:t>免责声明：此资料仅用于</a:t>
            </a:r>
            <a:r>
              <a:rPr lang="en-US" altLang="zh-CN" sz="900">
                <a:solidFill>
                  <a:schemeClr val="bg1">
                    <a:lumMod val="65000"/>
                  </a:schemeClr>
                </a:solidFill>
              </a:rPr>
              <a:t>2025</a:t>
            </a:r>
            <a:r>
              <a:rPr lang="zh-CN" altLang="en-US" sz="900">
                <a:solidFill>
                  <a:schemeClr val="bg1">
                    <a:lumMod val="65000"/>
                  </a:schemeClr>
                </a:solidFill>
              </a:rPr>
              <a:t>年国家医保目录调整申报</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14994" y="1536191"/>
            <a:ext cx="5935330" cy="697729"/>
          </a:xfrm>
          <a:prstGeom prst="rect">
            <a:avLst/>
          </a:prstGeom>
        </p:spPr>
        <p:style>
          <a:lnRef idx="2">
            <a:schemeClr val="lt1"/>
          </a:lnRef>
          <a:fillRef idx="1">
            <a:schemeClr val="accent1"/>
          </a:fillRef>
          <a:effectRef idx="1">
            <a:schemeClr val="accent1"/>
          </a:effectRef>
          <a:fontRef idx="minor">
            <a:schemeClr val="lt1"/>
          </a:fontRef>
        </p:style>
        <p:txBody>
          <a:bodyPr rtlCol="0" anchor="ctr"/>
          <a:lstStyle>
            <a:defPPr>
              <a:defRPr lang="zh-CN"/>
            </a:defPPr>
            <a:lvl1pPr algn="ctr">
              <a:defRPr sz="1400">
                <a:solidFill>
                  <a:schemeClr val="lt1"/>
                </a:solidFill>
                <a:latin typeface="微软雅黑" panose="020B0503020204020204" charset="-122"/>
                <a:ea typeface="微软雅黑" panose="020B0503020204020204"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sz="1600" b="1" dirty="0">
                <a:sym typeface="等线" panose="02010600030101010101" charset="-122"/>
              </a:rPr>
              <a:t>醋酸钙口服溶液与蔗糖羟基氧化铁不良反应患者比例相当，腹泻、恶心、呕吐、便秘等胃肠道不良反应率更低</a:t>
            </a:r>
            <a:r>
              <a:rPr lang="en-US" altLang="zh-CN" sz="1600" b="1" baseline="30000" dirty="0">
                <a:sym typeface="等线" panose="02010600030101010101" charset="-122"/>
              </a:rPr>
              <a:t>[1]</a:t>
            </a:r>
            <a:endParaRPr lang="zh-CN" altLang="en-US" sz="1600" b="1" baseline="30000" dirty="0">
              <a:sym typeface="等线" panose="02010600030101010101" charset="-122"/>
            </a:endParaRPr>
          </a:p>
        </p:txBody>
      </p:sp>
      <p:sp>
        <p:nvSpPr>
          <p:cNvPr id="43" name="文本框 42"/>
          <p:cNvSpPr txBox="1"/>
          <p:nvPr/>
        </p:nvSpPr>
        <p:spPr>
          <a:xfrm>
            <a:off x="1422505" y="646430"/>
            <a:ext cx="9917939" cy="523220"/>
          </a:xfrm>
          <a:prstGeom prst="rect">
            <a:avLst/>
          </a:prstGeom>
          <a:noFill/>
        </p:spPr>
        <p:txBody>
          <a:bodyPr wrap="square">
            <a:spAutoFit/>
          </a:bodyPr>
          <a:lstStyle/>
          <a:p>
            <a:r>
              <a:rPr lang="zh-CN" altLang="en-US" sz="2800" b="1" dirty="0">
                <a:solidFill>
                  <a:schemeClr val="accent1">
                    <a:lumMod val="75000"/>
                  </a:schemeClr>
                </a:solidFill>
              </a:rPr>
              <a:t>国际应用超</a:t>
            </a:r>
            <a:r>
              <a:rPr lang="en-US" altLang="zh-CN" sz="2800" b="1" dirty="0">
                <a:solidFill>
                  <a:schemeClr val="accent1">
                    <a:lumMod val="75000"/>
                  </a:schemeClr>
                </a:solidFill>
              </a:rPr>
              <a:t>30</a:t>
            </a:r>
            <a:r>
              <a:rPr lang="zh-CN" altLang="en-US" sz="2800" b="1" dirty="0">
                <a:solidFill>
                  <a:schemeClr val="accent1">
                    <a:lumMod val="75000"/>
                  </a:schemeClr>
                </a:solidFill>
              </a:rPr>
              <a:t>年，胃肠道不良反应率更低</a:t>
            </a:r>
          </a:p>
        </p:txBody>
      </p:sp>
      <p:grpSp>
        <p:nvGrpSpPr>
          <p:cNvPr id="44" name="组合 43"/>
          <p:cNvGrpSpPr/>
          <p:nvPr/>
        </p:nvGrpSpPr>
        <p:grpSpPr>
          <a:xfrm>
            <a:off x="0" y="0"/>
            <a:ext cx="12196693" cy="260047"/>
            <a:chOff x="0" y="0"/>
            <a:chExt cx="19207" cy="619"/>
          </a:xfrm>
        </p:grpSpPr>
        <p:sp>
          <p:nvSpPr>
            <p:cNvPr id="45" name="矩形 44"/>
            <p:cNvSpPr/>
            <p:nvPr/>
          </p:nvSpPr>
          <p:spPr>
            <a:xfrm>
              <a:off x="0" y="547"/>
              <a:ext cx="19207" cy="72"/>
            </a:xfrm>
            <a:prstGeom prst="rect">
              <a:avLst/>
            </a:prstGeom>
            <a:solidFill>
              <a:srgbClr val="E8AD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矩形: 圆顶角 45"/>
            <p:cNvSpPr/>
            <p:nvPr>
              <p:custDataLst>
                <p:tags r:id="rId3"/>
              </p:custDataLst>
            </p:nvPr>
          </p:nvSpPr>
          <p:spPr>
            <a:xfrm rot="16200000">
              <a:off x="9341" y="-9339"/>
              <a:ext cx="518" cy="19200"/>
            </a:xfrm>
            <a:prstGeom prst="round2SameRect">
              <a:avLst>
                <a:gd name="adj1" fmla="val 50000"/>
                <a:gd name="adj2" fmla="val 0"/>
              </a:avLst>
            </a:prstGeom>
            <a:solidFill>
              <a:srgbClr val="F9F9F9"/>
            </a:solidFill>
            <a:ln w="0" cap="flat" cmpd="sng" algn="ctr">
              <a:noFill/>
              <a:prstDash val="solid"/>
              <a:miter lim="800000"/>
            </a:ln>
            <a:effectLst>
              <a:innerShdw blurRad="1143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矩形: 圆角 46"/>
            <p:cNvSpPr/>
            <p:nvPr/>
          </p:nvSpPr>
          <p:spPr>
            <a:xfrm>
              <a:off x="0" y="0"/>
              <a:ext cx="4015" cy="518"/>
            </a:xfrm>
            <a:prstGeom prst="roundRect">
              <a:avLst>
                <a:gd name="adj" fmla="val 50000"/>
              </a:avLst>
            </a:prstGeom>
            <a:solidFill>
              <a:srgbClr val="B6C7EA"/>
            </a:solidFill>
          </p:spPr>
          <p:style>
            <a:lnRef idx="2">
              <a:schemeClr val="lt1"/>
            </a:lnRef>
            <a:fillRef idx="1">
              <a:schemeClr val="accent1"/>
            </a:fillRef>
            <a:effectRef idx="1">
              <a:schemeClr val="accent1"/>
            </a:effectRef>
            <a:fontRef idx="minor">
              <a:schemeClr val="lt1"/>
            </a:fontRef>
          </p:style>
          <p:txBody>
            <a:bodyPr rtlCol="0" anchor="ctr"/>
            <a:lstStyle/>
            <a:p>
              <a:pPr algn="ctr"/>
              <a:r>
                <a:rPr lang="zh-CN" altLang="en-US" sz="1200" b="1" dirty="0">
                  <a:latin typeface="微软雅黑" panose="020B0503020204020204" charset="-122"/>
                  <a:ea typeface="微软雅黑" panose="020B0503020204020204" charset="-122"/>
                </a:rPr>
                <a:t>基本信息</a:t>
              </a:r>
            </a:p>
          </p:txBody>
        </p:sp>
        <p:sp>
          <p:nvSpPr>
            <p:cNvPr id="48" name="矩形: 圆角 6"/>
            <p:cNvSpPr/>
            <p:nvPr/>
          </p:nvSpPr>
          <p:spPr>
            <a:xfrm>
              <a:off x="4036" y="2"/>
              <a:ext cx="4019" cy="518"/>
            </a:xfrm>
            <a:prstGeom prst="roundRect">
              <a:avLst>
                <a:gd name="adj" fmla="val 50000"/>
              </a:avLst>
            </a:prstGeom>
            <a:solidFill>
              <a:srgbClr val="B6C7EA"/>
            </a:solidFill>
          </p:spPr>
          <p:style>
            <a:lnRef idx="2">
              <a:schemeClr val="lt1"/>
            </a:lnRef>
            <a:fillRef idx="1">
              <a:schemeClr val="accent1"/>
            </a:fillRef>
            <a:effectRef idx="1">
              <a:schemeClr val="accent1"/>
            </a:effectRef>
            <a:fontRef idx="minor">
              <a:schemeClr val="lt1"/>
            </a:fontRef>
          </p:style>
          <p:txBody>
            <a:bodyPr rtlCol="0" anchor="ctr"/>
            <a:lstStyle/>
            <a:p>
              <a:pPr algn="ctr"/>
              <a:r>
                <a:rPr lang="zh-CN" altLang="en-US" sz="1200" b="1" dirty="0">
                  <a:latin typeface="微软雅黑" panose="020B0503020204020204" charset="-122"/>
                  <a:ea typeface="微软雅黑" panose="020B0503020204020204" charset="-122"/>
                </a:rPr>
                <a:t>创新性</a:t>
              </a:r>
            </a:p>
          </p:txBody>
        </p:sp>
        <p:sp>
          <p:nvSpPr>
            <p:cNvPr id="49" name="矩形: 圆角 6"/>
            <p:cNvSpPr/>
            <p:nvPr/>
          </p:nvSpPr>
          <p:spPr>
            <a:xfrm>
              <a:off x="8092" y="2"/>
              <a:ext cx="3752" cy="518"/>
            </a:xfrm>
            <a:prstGeom prst="roundRect">
              <a:avLst>
                <a:gd name="adj" fmla="val 50000"/>
              </a:avLst>
            </a:prstGeom>
            <a:solidFill>
              <a:srgbClr val="B6C7EA"/>
            </a:solidFill>
          </p:spPr>
          <p:style>
            <a:lnRef idx="2">
              <a:schemeClr val="lt1"/>
            </a:lnRef>
            <a:fillRef idx="1">
              <a:schemeClr val="accent1"/>
            </a:fillRef>
            <a:effectRef idx="1">
              <a:schemeClr val="accent1"/>
            </a:effectRef>
            <a:fontRef idx="minor">
              <a:schemeClr val="lt1"/>
            </a:fontRef>
          </p:style>
          <p:txBody>
            <a:bodyPr rtlCol="0" anchor="ctr"/>
            <a:lstStyle/>
            <a:p>
              <a:pPr algn="ctr"/>
              <a:r>
                <a:rPr lang="zh-CN" altLang="en-US" sz="1200" b="1" dirty="0">
                  <a:latin typeface="微软雅黑" panose="020B0503020204020204" charset="-122"/>
                  <a:ea typeface="微软雅黑" panose="020B0503020204020204" charset="-122"/>
                </a:rPr>
                <a:t>有效性</a:t>
              </a:r>
            </a:p>
          </p:txBody>
        </p:sp>
        <p:sp>
          <p:nvSpPr>
            <p:cNvPr id="50" name="矩形: 圆角 6"/>
            <p:cNvSpPr/>
            <p:nvPr/>
          </p:nvSpPr>
          <p:spPr>
            <a:xfrm>
              <a:off x="11856" y="2"/>
              <a:ext cx="3770" cy="518"/>
            </a:xfrm>
            <a:prstGeom prst="roundRect">
              <a:avLst>
                <a:gd name="adj" fmla="val 50000"/>
              </a:avLst>
            </a:prstGeom>
            <a:solidFill>
              <a:srgbClr val="4874CB"/>
            </a:solidFill>
          </p:spPr>
          <p:style>
            <a:lnRef idx="2">
              <a:schemeClr val="lt1"/>
            </a:lnRef>
            <a:fillRef idx="1">
              <a:schemeClr val="accent1"/>
            </a:fillRef>
            <a:effectRef idx="1">
              <a:schemeClr val="accent1"/>
            </a:effectRef>
            <a:fontRef idx="minor">
              <a:schemeClr val="lt1"/>
            </a:fontRef>
          </p:style>
          <p:txBody>
            <a:bodyPr rtlCol="0" anchor="ctr"/>
            <a:lstStyle/>
            <a:p>
              <a:pPr algn="ctr"/>
              <a:r>
                <a:rPr lang="zh-CN" altLang="en-US" sz="1200" b="1" dirty="0">
                  <a:latin typeface="微软雅黑" panose="020B0503020204020204" charset="-122"/>
                  <a:ea typeface="微软雅黑" panose="020B0503020204020204" charset="-122"/>
                </a:rPr>
                <a:t>安全性</a:t>
              </a:r>
            </a:p>
          </p:txBody>
        </p:sp>
        <p:sp>
          <p:nvSpPr>
            <p:cNvPr id="51" name="矩形: 圆角 6"/>
            <p:cNvSpPr/>
            <p:nvPr/>
          </p:nvSpPr>
          <p:spPr>
            <a:xfrm>
              <a:off x="15638" y="0"/>
              <a:ext cx="3562" cy="518"/>
            </a:xfrm>
            <a:prstGeom prst="roundRect">
              <a:avLst>
                <a:gd name="adj" fmla="val 50000"/>
              </a:avLst>
            </a:prstGeom>
            <a:solidFill>
              <a:schemeClr val="accent1">
                <a:lumMod val="40000"/>
                <a:lumOff val="60000"/>
              </a:schemeClr>
            </a:solidFill>
          </p:spPr>
          <p:style>
            <a:lnRef idx="2">
              <a:schemeClr val="lt1"/>
            </a:lnRef>
            <a:fillRef idx="1">
              <a:schemeClr val="accent1"/>
            </a:fillRef>
            <a:effectRef idx="1">
              <a:schemeClr val="accent1"/>
            </a:effectRef>
            <a:fontRef idx="minor">
              <a:schemeClr val="lt1"/>
            </a:fontRef>
          </p:style>
          <p:txBody>
            <a:bodyPr rtlCol="0" anchor="ctr"/>
            <a:lstStyle/>
            <a:p>
              <a:pPr algn="ctr"/>
              <a:r>
                <a:rPr lang="zh-CN" altLang="en-US" sz="1200" b="1" dirty="0">
                  <a:latin typeface="微软雅黑" panose="020B0503020204020204" charset="-122"/>
                  <a:ea typeface="微软雅黑" panose="020B0503020204020204" charset="-122"/>
                </a:rPr>
                <a:t>公平性</a:t>
              </a:r>
            </a:p>
          </p:txBody>
        </p:sp>
      </p:grpSp>
      <p:grpSp>
        <p:nvGrpSpPr>
          <p:cNvPr id="52" name="组合 51"/>
          <p:cNvGrpSpPr/>
          <p:nvPr/>
        </p:nvGrpSpPr>
        <p:grpSpPr>
          <a:xfrm>
            <a:off x="635000" y="508000"/>
            <a:ext cx="675005" cy="632460"/>
            <a:chOff x="1025495" y="324740"/>
            <a:chExt cx="256374" cy="257976"/>
          </a:xfrm>
          <a:solidFill>
            <a:schemeClr val="accent1"/>
          </a:solidFill>
          <a:effectLst>
            <a:outerShdw blurRad="50800" dist="38100" dir="2700000" algn="tl" rotWithShape="0">
              <a:prstClr val="black">
                <a:alpha val="40000"/>
              </a:prstClr>
            </a:outerShdw>
          </a:effectLst>
        </p:grpSpPr>
        <p:sp>
          <p:nvSpPr>
            <p:cNvPr id="53" name="圆角矩形 10"/>
            <p:cNvSpPr/>
            <p:nvPr>
              <p:custDataLst>
                <p:tags r:id="rId1"/>
              </p:custDataLst>
            </p:nvPr>
          </p:nvSpPr>
          <p:spPr>
            <a:xfrm>
              <a:off x="1025495" y="324740"/>
              <a:ext cx="213645" cy="213645"/>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圆角矩形 11"/>
            <p:cNvSpPr/>
            <p:nvPr>
              <p:custDataLst>
                <p:tags r:id="rId2"/>
              </p:custDataLst>
            </p:nvPr>
          </p:nvSpPr>
          <p:spPr>
            <a:xfrm>
              <a:off x="1068224" y="369071"/>
              <a:ext cx="213645" cy="213645"/>
            </a:xfrm>
            <a:prstGeom prst="roundRect">
              <a:avLst/>
            </a:prstGeom>
            <a:solidFill>
              <a:srgbClr val="E8AD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6" name="文本框 55"/>
          <p:cNvSpPr txBox="1"/>
          <p:nvPr/>
        </p:nvSpPr>
        <p:spPr>
          <a:xfrm>
            <a:off x="916750" y="6350000"/>
            <a:ext cx="10826115" cy="338554"/>
          </a:xfrm>
          <a:prstGeom prst="rect">
            <a:avLst/>
          </a:prstGeom>
          <a:noFill/>
        </p:spPr>
        <p:txBody>
          <a:bodyPr wrap="square">
            <a:spAutoFit/>
          </a:bodyPr>
          <a:lstStyle/>
          <a:p>
            <a:r>
              <a:rPr lang="en-US" altLang="zh-CN" sz="800" dirty="0">
                <a:latin typeface="微软雅黑" panose="020B0503020204020204" charset="-122"/>
                <a:ea typeface="微软雅黑" panose="020B0503020204020204" charset="-122"/>
                <a:cs typeface="微软雅黑" panose="020B0503020204020204" charset="-122"/>
                <a:sym typeface="+mn-ea"/>
              </a:rPr>
              <a:t>[1] Greenbaum L. et al. </a:t>
            </a:r>
            <a:r>
              <a:rPr lang="en-US" altLang="zh-CN" sz="800" dirty="0"/>
              <a:t>Pediatric Nephrology, 2021:36:1233–1244</a:t>
            </a:r>
          </a:p>
          <a:p>
            <a:r>
              <a:rPr lang="en-US" altLang="zh-CN" sz="800" dirty="0"/>
              <a:t>[2]</a:t>
            </a:r>
            <a:r>
              <a:rPr lang="zh-CN" altLang="en-US" sz="800" dirty="0"/>
              <a:t>原研醋酸钙口服溶液说明书</a:t>
            </a:r>
            <a:endParaRPr lang="en-US" altLang="zh-CN" sz="800" dirty="0">
              <a:latin typeface="微软雅黑" panose="020B0503020204020204" charset="-122"/>
              <a:ea typeface="微软雅黑" panose="020B0503020204020204" charset="-122"/>
              <a:cs typeface="微软雅黑" panose="020B0503020204020204" charset="-122"/>
            </a:endParaRPr>
          </a:p>
        </p:txBody>
      </p:sp>
      <p:pic>
        <p:nvPicPr>
          <p:cNvPr id="4" name="图片 3"/>
          <p:cNvPicPr>
            <a:picLocks noChangeAspect="1"/>
          </p:cNvPicPr>
          <p:nvPr/>
        </p:nvPicPr>
        <p:blipFill>
          <a:blip r:embed="rId5"/>
          <a:stretch>
            <a:fillRect/>
          </a:stretch>
        </p:blipFill>
        <p:spPr>
          <a:xfrm>
            <a:off x="356725" y="2669304"/>
            <a:ext cx="5993599" cy="3132749"/>
          </a:xfrm>
          <a:prstGeom prst="rect">
            <a:avLst/>
          </a:prstGeom>
        </p:spPr>
      </p:pic>
      <p:sp>
        <p:nvSpPr>
          <p:cNvPr id="55" name="矩形 54"/>
          <p:cNvSpPr/>
          <p:nvPr/>
        </p:nvSpPr>
        <p:spPr>
          <a:xfrm>
            <a:off x="489528" y="3362286"/>
            <a:ext cx="5935330" cy="461665"/>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0" name="Rectangle 1"/>
          <p:cNvSpPr>
            <a:spLocks noChangeArrowheads="1"/>
          </p:cNvSpPr>
          <p:nvPr/>
        </p:nvSpPr>
        <p:spPr bwMode="auto">
          <a:xfrm>
            <a:off x="6853225" y="2669304"/>
            <a:ext cx="5088707" cy="3269941"/>
          </a:xfrm>
          <a:prstGeom prst="rect">
            <a:avLst/>
          </a:prstGeom>
          <a:solidFill>
            <a:schemeClr val="accent2">
              <a:lumMod val="20000"/>
              <a:lumOff val="80000"/>
            </a:schemeClr>
          </a:solidFill>
          <a:ln>
            <a:noFill/>
          </a:ln>
          <a:effectLst/>
        </p:spPr>
        <p:txBody>
          <a:bodyPr vert="horz" wrap="square" lIns="91440" tIns="45720" rIns="91440" bIns="45720" numCol="1" anchor="ctr" anchorCtr="0" compatLnSpc="1">
            <a:noAutofit/>
          </a:bodyPr>
          <a:lstStyle/>
          <a:p>
            <a:pPr marL="0" marR="0" lvl="0" indent="0" algn="just" defTabSz="914400" rtl="0" eaLnBrk="0" fontAlgn="base" latinLnBrk="0" hangingPunct="0">
              <a:lnSpc>
                <a:spcPct val="120000"/>
              </a:lnSpc>
              <a:spcBef>
                <a:spcPct val="0"/>
              </a:spcBef>
              <a:spcAft>
                <a:spcPct val="0"/>
              </a:spcAft>
              <a:buClrTx/>
              <a:buSzTx/>
              <a:buFontTx/>
              <a:buNone/>
            </a:pPr>
            <a:r>
              <a:rPr lang="zh-CN" altLang="zh-CN" sz="1600" b="1" kern="0" dirty="0">
                <a:latin typeface="微软雅黑" panose="020B0503020204020204" charset="-122"/>
                <a:ea typeface="微软雅黑" panose="020B0503020204020204" charset="-122"/>
              </a:rPr>
              <a:t>醋酸钙自20世纪90年代初期在</a:t>
            </a:r>
            <a:r>
              <a:rPr lang="zh-CN" altLang="en-US" sz="1600" b="1" kern="0" dirty="0">
                <a:latin typeface="微软雅黑" panose="020B0503020204020204" charset="-122"/>
                <a:ea typeface="微软雅黑" panose="020B0503020204020204" charset="-122"/>
              </a:rPr>
              <a:t>美国</a:t>
            </a:r>
            <a:r>
              <a:rPr lang="zh-CN" altLang="zh-CN" sz="1600" b="1" kern="0" dirty="0">
                <a:latin typeface="微软雅黑" panose="020B0503020204020204" charset="-122"/>
                <a:ea typeface="微软雅黑" panose="020B0503020204020204" charset="-122"/>
              </a:rPr>
              <a:t>获批用于高磷血症治疗以来，</a:t>
            </a:r>
            <a:r>
              <a:rPr lang="zh-CN" altLang="zh-CN" sz="1600" b="1" kern="0" dirty="0">
                <a:solidFill>
                  <a:srgbClr val="C00000"/>
                </a:solidFill>
                <a:latin typeface="微软雅黑" panose="020B0503020204020204" charset="-122"/>
                <a:ea typeface="微软雅黑" panose="020B0503020204020204" charset="-122"/>
              </a:rPr>
              <a:t>全球临床应用已有30余年历史。</a:t>
            </a:r>
            <a:r>
              <a:rPr lang="zh-CN" altLang="zh-CN" sz="1600" b="1" kern="0" dirty="0">
                <a:latin typeface="微软雅黑" panose="020B0503020204020204" charset="-122"/>
                <a:ea typeface="微软雅黑" panose="020B0503020204020204" charset="-122"/>
              </a:rPr>
              <a:t>其片剂、</a:t>
            </a:r>
            <a:r>
              <a:rPr lang="zh-CN" altLang="en-US" sz="1600" b="1" kern="0" dirty="0">
                <a:latin typeface="微软雅黑" panose="020B0503020204020204" charset="-122"/>
                <a:ea typeface="微软雅黑" panose="020B0503020204020204" charset="-122"/>
              </a:rPr>
              <a:t>胶囊</a:t>
            </a:r>
            <a:r>
              <a:rPr lang="zh-CN" altLang="zh-CN" sz="1600" b="1" kern="0" dirty="0">
                <a:latin typeface="微软雅黑" panose="020B0503020204020204" charset="-122"/>
                <a:ea typeface="微软雅黑" panose="020B0503020204020204" charset="-122"/>
              </a:rPr>
              <a:t>及</a:t>
            </a:r>
            <a:r>
              <a:rPr lang="zh-CN" altLang="en-US" sz="1600" b="1" kern="0" dirty="0">
                <a:latin typeface="微软雅黑" panose="020B0503020204020204" charset="-122"/>
                <a:ea typeface="微软雅黑" panose="020B0503020204020204" charset="-122"/>
              </a:rPr>
              <a:t>口服溶液</a:t>
            </a:r>
            <a:r>
              <a:rPr lang="zh-CN" altLang="zh-CN" sz="1600" b="1" kern="0" dirty="0">
                <a:latin typeface="微软雅黑" panose="020B0503020204020204" charset="-122"/>
                <a:ea typeface="微软雅黑" panose="020B0503020204020204" charset="-122"/>
              </a:rPr>
              <a:t>等多种剂型已在北美、欧洲、亚洲等多国广泛使用，</a:t>
            </a:r>
            <a:r>
              <a:rPr lang="zh-CN" altLang="zh-CN" sz="1600" b="1" kern="0" dirty="0">
                <a:solidFill>
                  <a:srgbClr val="C00000"/>
                </a:solidFill>
                <a:latin typeface="微软雅黑" panose="020B0503020204020204" charset="-122"/>
                <a:ea typeface="微软雅黑" panose="020B0503020204020204" charset="-122"/>
              </a:rPr>
              <a:t>积累了大量的临床应用经验。</a:t>
            </a:r>
            <a:endParaRPr lang="en-US" altLang="zh-CN" sz="1600" b="1" kern="0" dirty="0">
              <a:solidFill>
                <a:srgbClr val="C00000"/>
              </a:solidFill>
              <a:latin typeface="微软雅黑" panose="020B0503020204020204" charset="-122"/>
              <a:ea typeface="微软雅黑" panose="020B0503020204020204" charset="-122"/>
            </a:endParaRPr>
          </a:p>
          <a:p>
            <a:pPr marL="0" marR="0" lvl="0" indent="0" algn="just" defTabSz="914400" rtl="0" eaLnBrk="0" fontAlgn="base" latinLnBrk="0" hangingPunct="0">
              <a:lnSpc>
                <a:spcPct val="120000"/>
              </a:lnSpc>
              <a:spcBef>
                <a:spcPct val="0"/>
              </a:spcBef>
              <a:spcAft>
                <a:spcPct val="0"/>
              </a:spcAft>
              <a:buClrTx/>
              <a:buSzTx/>
              <a:buFontTx/>
              <a:buNone/>
            </a:pPr>
            <a:endParaRPr lang="zh-CN" altLang="zh-CN" sz="1600" b="1" kern="0" dirty="0">
              <a:latin typeface="微软雅黑" panose="020B0503020204020204" charset="-122"/>
              <a:ea typeface="微软雅黑" panose="020B0503020204020204" charset="-122"/>
            </a:endParaRPr>
          </a:p>
          <a:p>
            <a:pPr marL="0" marR="0" lvl="0" indent="0" algn="just" defTabSz="914400" rtl="0" eaLnBrk="0" fontAlgn="base" latinLnBrk="0" hangingPunct="0">
              <a:lnSpc>
                <a:spcPct val="120000"/>
              </a:lnSpc>
              <a:spcBef>
                <a:spcPct val="0"/>
              </a:spcBef>
              <a:spcAft>
                <a:spcPct val="0"/>
              </a:spcAft>
              <a:buClrTx/>
              <a:buSzTx/>
              <a:buFontTx/>
              <a:buNone/>
            </a:pPr>
            <a:r>
              <a:rPr lang="zh-CN" altLang="zh-CN" sz="1600" b="1" kern="0" dirty="0">
                <a:latin typeface="微软雅黑" panose="020B0503020204020204" charset="-122"/>
                <a:ea typeface="微软雅黑" panose="020B0503020204020204" charset="-122"/>
              </a:rPr>
              <a:t>原研药企的多项临床观察研究显示，</a:t>
            </a:r>
            <a:r>
              <a:rPr lang="zh-CN" altLang="zh-CN" sz="1600" b="1" kern="0" dirty="0">
                <a:solidFill>
                  <a:srgbClr val="C00000"/>
                </a:solidFill>
                <a:latin typeface="微软雅黑" panose="020B0503020204020204" charset="-122"/>
                <a:ea typeface="微软雅黑" panose="020B0503020204020204" charset="-122"/>
              </a:rPr>
              <a:t>醋酸钙总体耐受性良好，</a:t>
            </a:r>
            <a:r>
              <a:rPr lang="zh-CN" altLang="zh-CN" sz="1600" b="1" kern="0" dirty="0">
                <a:latin typeface="微软雅黑" panose="020B0503020204020204" charset="-122"/>
                <a:ea typeface="微软雅黑" panose="020B0503020204020204" charset="-122"/>
              </a:rPr>
              <a:t>无严重器官毒性报道。</a:t>
            </a:r>
            <a:r>
              <a:rPr lang="zh-CN" altLang="en-US" sz="1600" b="1" kern="0" dirty="0">
                <a:latin typeface="微软雅黑" panose="020B0503020204020204" charset="-122"/>
                <a:ea typeface="微软雅黑" panose="020B0503020204020204" charset="-122"/>
              </a:rPr>
              <a:t>常见不良反应为腹泻（</a:t>
            </a:r>
            <a:r>
              <a:rPr lang="en-US" altLang="zh-CN" sz="1600" b="1" kern="0" dirty="0">
                <a:latin typeface="微软雅黑" panose="020B0503020204020204" charset="-122"/>
                <a:ea typeface="微软雅黑" panose="020B0503020204020204" charset="-122"/>
              </a:rPr>
              <a:t>13.2%</a:t>
            </a:r>
            <a:r>
              <a:rPr lang="zh-CN" altLang="en-US" sz="1600" b="1" kern="0" dirty="0">
                <a:latin typeface="微软雅黑" panose="020B0503020204020204" charset="-122"/>
                <a:ea typeface="微软雅黑" panose="020B0503020204020204" charset="-122"/>
              </a:rPr>
              <a:t>），恶心（</a:t>
            </a:r>
            <a:r>
              <a:rPr lang="en-US" altLang="zh-CN" sz="1600" b="1" kern="0" dirty="0">
                <a:latin typeface="微软雅黑" panose="020B0503020204020204" charset="-122"/>
                <a:ea typeface="微软雅黑" panose="020B0503020204020204" charset="-122"/>
              </a:rPr>
              <a:t>3.6%</a:t>
            </a:r>
            <a:r>
              <a:rPr lang="zh-CN" altLang="en-US" sz="1600" b="1" kern="0" dirty="0">
                <a:latin typeface="微软雅黑" panose="020B0503020204020204" charset="-122"/>
                <a:ea typeface="微软雅黑" panose="020B0503020204020204" charset="-122"/>
              </a:rPr>
              <a:t>），呕吐（</a:t>
            </a:r>
            <a:r>
              <a:rPr lang="en-US" altLang="zh-CN" sz="1600" b="1" kern="0" dirty="0">
                <a:latin typeface="微软雅黑" panose="020B0503020204020204" charset="-122"/>
                <a:ea typeface="微软雅黑" panose="020B0503020204020204" charset="-122"/>
              </a:rPr>
              <a:t>2.4%</a:t>
            </a:r>
            <a:r>
              <a:rPr lang="zh-CN" altLang="en-US" sz="1600" b="1" kern="0" dirty="0">
                <a:latin typeface="微软雅黑" panose="020B0503020204020204" charset="-122"/>
                <a:ea typeface="微软雅黑" panose="020B0503020204020204" charset="-122"/>
              </a:rPr>
              <a:t>），高钙血症（</a:t>
            </a:r>
            <a:r>
              <a:rPr lang="en-US" altLang="zh-CN" sz="1600" b="1" kern="0" dirty="0">
                <a:latin typeface="微软雅黑" panose="020B0503020204020204" charset="-122"/>
                <a:ea typeface="微软雅黑" panose="020B0503020204020204" charset="-122"/>
              </a:rPr>
              <a:t>12.6%</a:t>
            </a:r>
            <a:r>
              <a:rPr lang="zh-CN" altLang="en-US" sz="1600" b="1" kern="0" dirty="0">
                <a:latin typeface="微软雅黑" panose="020B0503020204020204" charset="-122"/>
                <a:ea typeface="微软雅黑" panose="020B0503020204020204" charset="-122"/>
              </a:rPr>
              <a:t>）</a:t>
            </a:r>
            <a:r>
              <a:rPr lang="en-US" altLang="zh-CN" sz="1600" b="1" kern="0" baseline="30000" dirty="0">
                <a:latin typeface="微软雅黑" panose="020B0503020204020204" charset="-122"/>
                <a:ea typeface="微软雅黑" panose="020B0503020204020204" charset="-122"/>
              </a:rPr>
              <a:t>[2]</a:t>
            </a:r>
            <a:r>
              <a:rPr lang="zh-CN" altLang="en-US" sz="1600" b="1" kern="0" dirty="0">
                <a:latin typeface="微软雅黑" panose="020B0503020204020204" charset="-122"/>
                <a:ea typeface="微软雅黑" panose="020B0503020204020204" charset="-122"/>
              </a:rPr>
              <a:t>。</a:t>
            </a:r>
          </a:p>
        </p:txBody>
      </p:sp>
      <p:sp>
        <p:nvSpPr>
          <p:cNvPr id="57" name="文本框 56"/>
          <p:cNvSpPr txBox="1"/>
          <p:nvPr/>
        </p:nvSpPr>
        <p:spPr>
          <a:xfrm>
            <a:off x="6885895" y="1536190"/>
            <a:ext cx="5088707" cy="697729"/>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defPPr>
              <a:defRPr lang="zh-CN"/>
            </a:defPPr>
            <a:lvl1pPr algn="ctr">
              <a:defRPr sz="1400">
                <a:solidFill>
                  <a:schemeClr val="lt1"/>
                </a:solidFill>
                <a:latin typeface="微软雅黑" panose="020B0503020204020204" charset="-122"/>
                <a:ea typeface="微软雅黑" panose="020B0503020204020204"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sz="1600" b="1" dirty="0">
                <a:sym typeface="等线" panose="02010600030101010101" charset="-122"/>
              </a:rPr>
              <a:t>国际应用</a:t>
            </a:r>
            <a:r>
              <a:rPr lang="en-US" altLang="zh-CN" sz="1600" b="1" dirty="0">
                <a:sym typeface="等线" panose="02010600030101010101" charset="-122"/>
              </a:rPr>
              <a:t>30</a:t>
            </a:r>
            <a:r>
              <a:rPr lang="zh-CN" altLang="en-US" sz="1600" b="1" dirty="0">
                <a:sym typeface="等线" panose="02010600030101010101" charset="-122"/>
              </a:rPr>
              <a:t>余年，安全性充分验证</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组合 35"/>
          <p:cNvGrpSpPr/>
          <p:nvPr/>
        </p:nvGrpSpPr>
        <p:grpSpPr>
          <a:xfrm>
            <a:off x="0" y="0"/>
            <a:ext cx="12196693" cy="260047"/>
            <a:chOff x="0" y="0"/>
            <a:chExt cx="19207" cy="619"/>
          </a:xfrm>
        </p:grpSpPr>
        <p:sp>
          <p:nvSpPr>
            <p:cNvPr id="10" name="矩形 9"/>
            <p:cNvSpPr/>
            <p:nvPr/>
          </p:nvSpPr>
          <p:spPr>
            <a:xfrm>
              <a:off x="0" y="547"/>
              <a:ext cx="19207" cy="72"/>
            </a:xfrm>
            <a:prstGeom prst="rect">
              <a:avLst/>
            </a:prstGeom>
            <a:solidFill>
              <a:srgbClr val="E8AD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圆顶角 8"/>
            <p:cNvSpPr/>
            <p:nvPr>
              <p:custDataLst>
                <p:tags r:id="rId3"/>
              </p:custDataLst>
            </p:nvPr>
          </p:nvSpPr>
          <p:spPr>
            <a:xfrm rot="16200000">
              <a:off x="9341" y="-9339"/>
              <a:ext cx="518" cy="19200"/>
            </a:xfrm>
            <a:prstGeom prst="round2SameRect">
              <a:avLst>
                <a:gd name="adj1" fmla="val 50000"/>
                <a:gd name="adj2" fmla="val 0"/>
              </a:avLst>
            </a:prstGeom>
            <a:solidFill>
              <a:srgbClr val="F9F9F9"/>
            </a:solidFill>
            <a:ln w="0" cap="flat" cmpd="sng" algn="ctr">
              <a:noFill/>
              <a:prstDash val="solid"/>
              <a:miter lim="800000"/>
            </a:ln>
            <a:effectLst>
              <a:innerShdw blurRad="1143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圆角 6"/>
            <p:cNvSpPr/>
            <p:nvPr/>
          </p:nvSpPr>
          <p:spPr>
            <a:xfrm>
              <a:off x="0" y="0"/>
              <a:ext cx="4015" cy="518"/>
            </a:xfrm>
            <a:prstGeom prst="roundRect">
              <a:avLst>
                <a:gd name="adj" fmla="val 50000"/>
              </a:avLst>
            </a:prstGeom>
            <a:solidFill>
              <a:srgbClr val="B6C7EA"/>
            </a:solidFill>
          </p:spPr>
          <p:style>
            <a:lnRef idx="2">
              <a:schemeClr val="lt1"/>
            </a:lnRef>
            <a:fillRef idx="1">
              <a:schemeClr val="accent1"/>
            </a:fillRef>
            <a:effectRef idx="1">
              <a:schemeClr val="accent1"/>
            </a:effectRef>
            <a:fontRef idx="minor">
              <a:schemeClr val="lt1"/>
            </a:fontRef>
          </p:style>
          <p:txBody>
            <a:bodyPr rtlCol="0" anchor="ctr"/>
            <a:lstStyle/>
            <a:p>
              <a:pPr algn="ctr"/>
              <a:r>
                <a:rPr lang="zh-CN" altLang="en-US" sz="1200" b="1" dirty="0">
                  <a:latin typeface="微软雅黑" panose="020B0503020204020204" charset="-122"/>
                  <a:ea typeface="微软雅黑" panose="020B0503020204020204" charset="-122"/>
                </a:rPr>
                <a:t>基本信息</a:t>
              </a:r>
            </a:p>
          </p:txBody>
        </p:sp>
        <p:sp>
          <p:nvSpPr>
            <p:cNvPr id="4" name="矩形: 圆角 6"/>
            <p:cNvSpPr/>
            <p:nvPr/>
          </p:nvSpPr>
          <p:spPr>
            <a:xfrm>
              <a:off x="4036" y="2"/>
              <a:ext cx="4019" cy="518"/>
            </a:xfrm>
            <a:prstGeom prst="roundRect">
              <a:avLst>
                <a:gd name="adj" fmla="val 50000"/>
              </a:avLst>
            </a:prstGeom>
            <a:solidFill>
              <a:schemeClr val="accent1">
                <a:lumMod val="40000"/>
                <a:lumOff val="60000"/>
              </a:schemeClr>
            </a:solidFill>
          </p:spPr>
          <p:style>
            <a:lnRef idx="2">
              <a:schemeClr val="lt1"/>
            </a:lnRef>
            <a:fillRef idx="1">
              <a:schemeClr val="accent1"/>
            </a:fillRef>
            <a:effectRef idx="1">
              <a:schemeClr val="accent1"/>
            </a:effectRef>
            <a:fontRef idx="minor">
              <a:schemeClr val="lt1"/>
            </a:fontRef>
          </p:style>
          <p:txBody>
            <a:bodyPr rtlCol="0" anchor="ctr"/>
            <a:lstStyle/>
            <a:p>
              <a:pPr algn="ctr"/>
              <a:r>
                <a:rPr lang="zh-CN" altLang="en-US" sz="1200" b="1" dirty="0">
                  <a:latin typeface="微软雅黑" panose="020B0503020204020204" charset="-122"/>
                  <a:ea typeface="微软雅黑" panose="020B0503020204020204" charset="-122"/>
                </a:rPr>
                <a:t>创新型</a:t>
              </a:r>
            </a:p>
          </p:txBody>
        </p:sp>
        <p:sp>
          <p:nvSpPr>
            <p:cNvPr id="5" name="矩形: 圆角 6"/>
            <p:cNvSpPr/>
            <p:nvPr/>
          </p:nvSpPr>
          <p:spPr>
            <a:xfrm>
              <a:off x="8092" y="2"/>
              <a:ext cx="3752" cy="518"/>
            </a:xfrm>
            <a:prstGeom prst="roundRect">
              <a:avLst>
                <a:gd name="adj" fmla="val 50000"/>
              </a:avLst>
            </a:prstGeom>
            <a:solidFill>
              <a:schemeClr val="accent1">
                <a:lumMod val="40000"/>
                <a:lumOff val="60000"/>
              </a:schemeClr>
            </a:solidFill>
          </p:spPr>
          <p:style>
            <a:lnRef idx="2">
              <a:schemeClr val="lt1"/>
            </a:lnRef>
            <a:fillRef idx="1">
              <a:schemeClr val="accent1"/>
            </a:fillRef>
            <a:effectRef idx="1">
              <a:schemeClr val="accent1"/>
            </a:effectRef>
            <a:fontRef idx="minor">
              <a:schemeClr val="lt1"/>
            </a:fontRef>
          </p:style>
          <p:txBody>
            <a:bodyPr rtlCol="0" anchor="ctr"/>
            <a:lstStyle/>
            <a:p>
              <a:pPr algn="ctr"/>
              <a:r>
                <a:rPr lang="zh-CN" altLang="en-US" sz="1200" b="1" dirty="0">
                  <a:latin typeface="微软雅黑" panose="020B0503020204020204" charset="-122"/>
                  <a:ea typeface="微软雅黑" panose="020B0503020204020204" charset="-122"/>
                </a:rPr>
                <a:t>有效性</a:t>
              </a:r>
            </a:p>
          </p:txBody>
        </p:sp>
        <p:sp>
          <p:nvSpPr>
            <p:cNvPr id="6" name="矩形: 圆角 6"/>
            <p:cNvSpPr/>
            <p:nvPr/>
          </p:nvSpPr>
          <p:spPr>
            <a:xfrm>
              <a:off x="11856" y="2"/>
              <a:ext cx="3770" cy="518"/>
            </a:xfrm>
            <a:prstGeom prst="roundRect">
              <a:avLst>
                <a:gd name="adj" fmla="val 50000"/>
              </a:avLst>
            </a:prstGeom>
            <a:solidFill>
              <a:schemeClr val="accent1">
                <a:lumMod val="40000"/>
                <a:lumOff val="60000"/>
              </a:schemeClr>
            </a:solidFill>
          </p:spPr>
          <p:style>
            <a:lnRef idx="2">
              <a:schemeClr val="lt1"/>
            </a:lnRef>
            <a:fillRef idx="1">
              <a:schemeClr val="accent1"/>
            </a:fillRef>
            <a:effectRef idx="1">
              <a:schemeClr val="accent1"/>
            </a:effectRef>
            <a:fontRef idx="minor">
              <a:schemeClr val="lt1"/>
            </a:fontRef>
          </p:style>
          <p:txBody>
            <a:bodyPr rtlCol="0" anchor="ctr"/>
            <a:lstStyle/>
            <a:p>
              <a:pPr algn="ctr"/>
              <a:r>
                <a:rPr lang="zh-CN" altLang="en-US" sz="1200" b="1" dirty="0">
                  <a:latin typeface="微软雅黑" panose="020B0503020204020204" charset="-122"/>
                  <a:ea typeface="微软雅黑" panose="020B0503020204020204" charset="-122"/>
                </a:rPr>
                <a:t>安全性</a:t>
              </a:r>
            </a:p>
          </p:txBody>
        </p:sp>
        <p:sp>
          <p:nvSpPr>
            <p:cNvPr id="8" name="矩形: 圆角 6"/>
            <p:cNvSpPr/>
            <p:nvPr/>
          </p:nvSpPr>
          <p:spPr>
            <a:xfrm>
              <a:off x="15638" y="0"/>
              <a:ext cx="3562" cy="518"/>
            </a:xfrm>
            <a:prstGeom prst="roundRect">
              <a:avLst>
                <a:gd name="adj" fmla="val 50000"/>
              </a:avLst>
            </a:prstGeom>
            <a:solidFill>
              <a:srgbClr val="4874CB"/>
            </a:solidFill>
          </p:spPr>
          <p:style>
            <a:lnRef idx="2">
              <a:schemeClr val="lt1"/>
            </a:lnRef>
            <a:fillRef idx="1">
              <a:schemeClr val="accent1"/>
            </a:fillRef>
            <a:effectRef idx="1">
              <a:schemeClr val="accent1"/>
            </a:effectRef>
            <a:fontRef idx="minor">
              <a:schemeClr val="lt1"/>
            </a:fontRef>
          </p:style>
          <p:txBody>
            <a:bodyPr rtlCol="0" anchor="ctr"/>
            <a:lstStyle/>
            <a:p>
              <a:pPr algn="ctr"/>
              <a:r>
                <a:rPr lang="zh-CN" altLang="en-US" sz="1200" b="1" dirty="0">
                  <a:latin typeface="微软雅黑" panose="020B0503020204020204" charset="-122"/>
                  <a:ea typeface="微软雅黑" panose="020B0503020204020204" charset="-122"/>
                </a:rPr>
                <a:t>公平性</a:t>
              </a:r>
            </a:p>
          </p:txBody>
        </p:sp>
      </p:grpSp>
      <p:grpSp>
        <p:nvGrpSpPr>
          <p:cNvPr id="19" name="组合 18"/>
          <p:cNvGrpSpPr/>
          <p:nvPr/>
        </p:nvGrpSpPr>
        <p:grpSpPr>
          <a:xfrm>
            <a:off x="520700" y="577850"/>
            <a:ext cx="675005" cy="632460"/>
            <a:chOff x="1025495" y="324740"/>
            <a:chExt cx="256374" cy="257976"/>
          </a:xfrm>
          <a:solidFill>
            <a:schemeClr val="accent1"/>
          </a:solidFill>
          <a:effectLst>
            <a:outerShdw blurRad="50800" dist="38100" dir="2700000" algn="tl" rotWithShape="0">
              <a:prstClr val="black">
                <a:alpha val="40000"/>
              </a:prstClr>
            </a:outerShdw>
          </a:effectLst>
        </p:grpSpPr>
        <p:sp>
          <p:nvSpPr>
            <p:cNvPr id="20" name="圆角矩形 10"/>
            <p:cNvSpPr/>
            <p:nvPr>
              <p:custDataLst>
                <p:tags r:id="rId1"/>
              </p:custDataLst>
            </p:nvPr>
          </p:nvSpPr>
          <p:spPr>
            <a:xfrm>
              <a:off x="1025495" y="324740"/>
              <a:ext cx="213645" cy="213645"/>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圆角矩形 11"/>
            <p:cNvSpPr/>
            <p:nvPr>
              <p:custDataLst>
                <p:tags r:id="rId2"/>
              </p:custDataLst>
            </p:nvPr>
          </p:nvSpPr>
          <p:spPr>
            <a:xfrm>
              <a:off x="1068224" y="369071"/>
              <a:ext cx="213645" cy="213645"/>
            </a:xfrm>
            <a:prstGeom prst="roundRect">
              <a:avLst/>
            </a:prstGeom>
            <a:solidFill>
              <a:srgbClr val="E8AD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 name="文本框 11"/>
          <p:cNvSpPr txBox="1"/>
          <p:nvPr/>
        </p:nvSpPr>
        <p:spPr>
          <a:xfrm>
            <a:off x="1418590" y="647065"/>
            <a:ext cx="9115425" cy="521970"/>
          </a:xfrm>
          <a:prstGeom prst="rect">
            <a:avLst/>
          </a:prstGeom>
          <a:noFill/>
        </p:spPr>
        <p:txBody>
          <a:bodyPr wrap="square" rtlCol="0" anchor="t">
            <a:spAutoFit/>
          </a:bodyPr>
          <a:lstStyle/>
          <a:p>
            <a:r>
              <a:rPr lang="zh-CN" altLang="en-US" sz="2800" b="1">
                <a:solidFill>
                  <a:schemeClr val="accent1">
                    <a:lumMod val="75000"/>
                  </a:schemeClr>
                </a:solidFill>
                <a:latin typeface="微软雅黑" panose="020B0503020204020204" charset="-122"/>
                <a:ea typeface="微软雅黑" panose="020B0503020204020204" charset="-122"/>
                <a:cs typeface="微软雅黑" panose="020B0503020204020204" charset="-122"/>
                <a:sym typeface="+mn-ea"/>
              </a:rPr>
              <a:t>溶液剂型可弥补目录空白，治疗效果明确，依从性更高</a:t>
            </a:r>
            <a:endParaRPr lang="zh-CN" altLang="en-US" sz="2800" b="1">
              <a:solidFill>
                <a:schemeClr val="accent1">
                  <a:lumMod val="75000"/>
                </a:schemeClr>
              </a:solidFill>
              <a:effectLst/>
              <a:latin typeface="微软雅黑" panose="020B0503020204020204" charset="-122"/>
              <a:ea typeface="微软雅黑" panose="020B0503020204020204" charset="-122"/>
              <a:cs typeface="微软雅黑" panose="020B0503020204020204" charset="-122"/>
              <a:sym typeface="+mn-ea"/>
            </a:endParaRPr>
          </a:p>
        </p:txBody>
      </p:sp>
      <p:sp>
        <p:nvSpPr>
          <p:cNvPr id="11" name="文本框 10"/>
          <p:cNvSpPr txBox="1"/>
          <p:nvPr/>
        </p:nvSpPr>
        <p:spPr>
          <a:xfrm>
            <a:off x="846644" y="5043312"/>
            <a:ext cx="1591013" cy="763409"/>
          </a:xfrm>
          <a:prstGeom prst="rect">
            <a:avLst/>
          </a:prstGeom>
          <a:noFill/>
        </p:spPr>
        <p:txBody>
          <a:bodyPr wrap="square" rtlCol="0" anchor="t">
            <a:noAutofit/>
          </a:bodyPr>
          <a:lstStyle/>
          <a:p>
            <a:endParaRPr lang="zh-CN" altLang="en-US" b="1" kern="0" dirty="0">
              <a:solidFill>
                <a:schemeClr val="accent5"/>
              </a:solidFill>
              <a:latin typeface="微软雅黑" panose="020B0503020204020204" charset="-122"/>
              <a:ea typeface="微软雅黑" panose="020B0503020204020204" charset="-122"/>
              <a:sym typeface="+mn-ea"/>
            </a:endParaRPr>
          </a:p>
          <a:p>
            <a:endParaRPr lang="zh-CN" altLang="en-US" b="1" kern="0" dirty="0">
              <a:solidFill>
                <a:schemeClr val="accent5"/>
              </a:solidFill>
              <a:latin typeface="微软雅黑" panose="020B0503020204020204" charset="-122"/>
              <a:ea typeface="微软雅黑" panose="020B0503020204020204" charset="-122"/>
              <a:sym typeface="+mn-ea"/>
            </a:endParaRPr>
          </a:p>
          <a:p>
            <a:endParaRPr lang="zh-CN" altLang="en-US" b="1" kern="0" dirty="0">
              <a:solidFill>
                <a:schemeClr val="accent5"/>
              </a:solidFill>
              <a:latin typeface="微软雅黑" panose="020B0503020204020204" charset="-122"/>
              <a:ea typeface="微软雅黑" panose="020B0503020204020204" charset="-122"/>
              <a:sym typeface="+mn-ea"/>
            </a:endParaRPr>
          </a:p>
        </p:txBody>
      </p:sp>
      <p:grpSp>
        <p:nvGrpSpPr>
          <p:cNvPr id="17" name="组合 16"/>
          <p:cNvGrpSpPr/>
          <p:nvPr/>
        </p:nvGrpSpPr>
        <p:grpSpPr>
          <a:xfrm>
            <a:off x="731710" y="3219474"/>
            <a:ext cx="10830491" cy="2929729"/>
            <a:chOff x="3788208" y="2405873"/>
            <a:chExt cx="11367521" cy="4111871"/>
          </a:xfrm>
        </p:grpSpPr>
        <p:sp>
          <p:nvSpPr>
            <p:cNvPr id="18" name="文本1"/>
            <p:cNvSpPr>
              <a:spLocks noChangeArrowheads="1"/>
            </p:cNvSpPr>
            <p:nvPr/>
          </p:nvSpPr>
          <p:spPr bwMode="gray">
            <a:xfrm>
              <a:off x="5406596" y="2405873"/>
              <a:ext cx="9749133" cy="1196229"/>
            </a:xfrm>
            <a:prstGeom prst="roundRect">
              <a:avLst>
                <a:gd name="adj" fmla="val 11505"/>
              </a:avLst>
            </a:prstGeom>
            <a:noFill/>
            <a:ln w="15875" cap="flat" cmpd="sng" algn="ctr">
              <a:solidFill>
                <a:schemeClr val="tx1">
                  <a:lumMod val="50000"/>
                  <a:lumOff val="50000"/>
                </a:schemeClr>
              </a:solidFill>
              <a:prstDash val="solid"/>
            </a:ln>
            <a:effectLst/>
          </p:spPr>
          <p:txBody>
            <a:bodyPr lIns="82824" tIns="41411" rIns="82824" bIns="41411"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nSpc>
                  <a:spcPct val="150000"/>
                </a:lnSpc>
                <a:buFont typeface="Arial" panose="020B0604020202020204" pitchFamily="34" charset="0"/>
                <a:buChar char="•"/>
              </a:pPr>
              <a:r>
                <a:rPr lang="zh-CN" altLang="en-US" sz="1400" dirty="0">
                  <a:latin typeface="+mn-ea"/>
                  <a:cs typeface="微软雅黑" panose="020B0503020204020204" charset="-122"/>
                  <a:sym typeface="+mn-ea"/>
                </a:rPr>
                <a:t>填补目录内高磷血症治疗无溶液剂的空白，优化目录剂型结构；</a:t>
              </a:r>
              <a:endParaRPr lang="en-US" altLang="zh-CN" sz="1400" dirty="0">
                <a:latin typeface="+mn-ea"/>
                <a:cs typeface="微软雅黑" panose="020B0503020204020204" charset="-122"/>
              </a:endParaRPr>
            </a:p>
            <a:p>
              <a:pPr marL="285750" indent="-285750">
                <a:lnSpc>
                  <a:spcPct val="150000"/>
                </a:lnSpc>
                <a:buFont typeface="Arial" panose="020B0604020202020204" pitchFamily="34" charset="0"/>
                <a:buChar char="•"/>
              </a:pPr>
              <a:r>
                <a:rPr lang="zh-CN" altLang="en-US" sz="1400" dirty="0">
                  <a:latin typeface="+mn-ea"/>
                  <a:cs typeface="微软雅黑" panose="020B0503020204020204" charset="-122"/>
                  <a:sym typeface="+mn-ea"/>
                </a:rPr>
                <a:t>填补目录内</a:t>
              </a:r>
              <a:r>
                <a:rPr lang="zh-CN" altLang="en-US" sz="1400" dirty="0">
                  <a:latin typeface="+mn-ea"/>
                  <a:sym typeface="+mn-ea"/>
                </a:rPr>
                <a:t>降磷药物口服固体制剂</a:t>
              </a:r>
              <a:r>
                <a:rPr lang="zh-CN" altLang="en-US" sz="1400" dirty="0">
                  <a:solidFill>
                    <a:schemeClr val="accent1">
                      <a:lumMod val="75000"/>
                    </a:schemeClr>
                  </a:solidFill>
                  <a:latin typeface="+mn-ea"/>
                  <a:cs typeface="微软雅黑" panose="020B0503020204020204" charset="-122"/>
                  <a:sym typeface="+mn-ea"/>
                </a:rPr>
                <a:t>无法覆盖老年、胃肠功能较弱、吞咽障碍等特殊患者</a:t>
              </a:r>
              <a:r>
                <a:rPr lang="zh-CN" altLang="en-US" sz="1400" dirty="0">
                  <a:latin typeface="+mn-ea"/>
                  <a:cs typeface="微软雅黑" panose="020B0503020204020204" charset="-122"/>
                  <a:sym typeface="+mn-ea"/>
                </a:rPr>
                <a:t>可及且经济的治疗需求。</a:t>
              </a:r>
              <a:endParaRPr lang="zh-CN" altLang="en-US" sz="1400" dirty="0">
                <a:solidFill>
                  <a:schemeClr val="tx2"/>
                </a:solidFill>
                <a:latin typeface="+mn-ea"/>
                <a:cs typeface="微软雅黑" panose="020B0503020204020204" charset="-122"/>
                <a:sym typeface="HarmonyOS Sans SC Light" panose="00000400000000000000" pitchFamily="2" charset="-122"/>
              </a:endParaRPr>
            </a:p>
          </p:txBody>
        </p:sp>
        <p:sp>
          <p:nvSpPr>
            <p:cNvPr id="22" name="标题1"/>
            <p:cNvSpPr>
              <a:spLocks noChangeArrowheads="1"/>
            </p:cNvSpPr>
            <p:nvPr/>
          </p:nvSpPr>
          <p:spPr bwMode="gray">
            <a:xfrm>
              <a:off x="3788877" y="2425017"/>
              <a:ext cx="1425707" cy="1202250"/>
            </a:xfrm>
            <a:prstGeom prst="roundRect">
              <a:avLst>
                <a:gd name="adj" fmla="val 11921"/>
              </a:avLst>
            </a:prstGeom>
            <a:solidFill>
              <a:schemeClr val="accent1"/>
            </a:solidFill>
            <a:ln w="63500" cap="flat" cmpd="sng" algn="ctr">
              <a:solidFill>
                <a:schemeClr val="bg1"/>
              </a:solidFill>
              <a:prstDash val="solid"/>
            </a:ln>
            <a:effectLst>
              <a:outerShdw blurRad="127000" dist="38100" dir="5400000" algn="ctr" rotWithShape="0">
                <a:prstClr val="black">
                  <a:alpha val="40000"/>
                </a:prstClr>
              </a:outerShdw>
            </a:effectLst>
          </p:spPr>
          <p:txBody>
            <a:bodyPr lIns="82824" tIns="41411" rIns="82824" bIns="41411"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219200" fontAlgn="base">
                <a:lnSpc>
                  <a:spcPct val="120000"/>
                </a:lnSpc>
                <a:spcBef>
                  <a:spcPct val="0"/>
                </a:spcBef>
                <a:spcAft>
                  <a:spcPct val="0"/>
                </a:spcAft>
                <a:defRPr/>
              </a:pPr>
              <a:r>
                <a:rPr lang="zh-CN" altLang="zh-CN" sz="14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HarmonyOS Sans SC" panose="00000500000000000000" pitchFamily="2" charset="-122"/>
                </a:rPr>
                <a:t>弥补目录空白</a:t>
              </a:r>
            </a:p>
          </p:txBody>
        </p:sp>
        <p:sp>
          <p:nvSpPr>
            <p:cNvPr id="23" name="文本2"/>
            <p:cNvSpPr>
              <a:spLocks noChangeArrowheads="1"/>
            </p:cNvSpPr>
            <p:nvPr/>
          </p:nvSpPr>
          <p:spPr bwMode="gray">
            <a:xfrm>
              <a:off x="5406596" y="3771602"/>
              <a:ext cx="9749133" cy="1440428"/>
            </a:xfrm>
            <a:prstGeom prst="roundRect">
              <a:avLst>
                <a:gd name="adj" fmla="val 11505"/>
              </a:avLst>
            </a:prstGeom>
            <a:noFill/>
            <a:ln w="15875" cap="flat" cmpd="sng" algn="ctr">
              <a:solidFill>
                <a:schemeClr val="tx1">
                  <a:lumMod val="50000"/>
                  <a:lumOff val="50000"/>
                </a:schemeClr>
              </a:solidFill>
              <a:prstDash val="solid"/>
            </a:ln>
            <a:effectLst/>
          </p:spPr>
          <p:txBody>
            <a:bodyPr lIns="82824" tIns="41411" rIns="82824" bIns="41411"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nSpc>
                  <a:spcPct val="150000"/>
                </a:lnSpc>
                <a:buFont typeface="Arial" panose="020B0604020202020204" pitchFamily="34" charset="0"/>
                <a:buChar char="•"/>
              </a:pPr>
              <a:r>
                <a:rPr lang="en-US" altLang="zh-CN" sz="1400"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sym typeface="+mn-ea"/>
                </a:rPr>
                <a:t>CKD</a:t>
              </a:r>
              <a:r>
                <a:rPr lang="zh-CN" altLang="en-US" sz="1400"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sym typeface="+mn-ea"/>
                </a:rPr>
                <a:t>等慢性病需长期用药，本品助力慢性病患者的持续治疗，响应</a:t>
              </a:r>
              <a:r>
                <a:rPr lang="en-US" altLang="zh-CN" sz="1400"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sym typeface="+mn-ea"/>
                </a:rPr>
                <a:t>“</a:t>
              </a:r>
              <a:r>
                <a:rPr lang="zh-CN" altLang="en-US" sz="1400"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sym typeface="+mn-ea"/>
                </a:rPr>
                <a:t>健康中国</a:t>
              </a:r>
              <a:r>
                <a:rPr lang="en-US" altLang="zh-CN" sz="1400"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sym typeface="+mn-ea"/>
                </a:rPr>
                <a:t>2030”</a:t>
              </a:r>
              <a:r>
                <a:rPr lang="zh-CN" altLang="en-US" sz="1400"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sym typeface="+mn-ea"/>
                </a:rPr>
                <a:t>对慢性病管理的规划。</a:t>
              </a:r>
            </a:p>
            <a:p>
              <a:pPr marL="285750" indent="-285750">
                <a:lnSpc>
                  <a:spcPct val="150000"/>
                </a:lnSpc>
                <a:buFont typeface="Arial" panose="020B0604020202020204" pitchFamily="34" charset="0"/>
                <a:buChar char="•"/>
              </a:pPr>
              <a:r>
                <a:rPr lang="zh-CN" altLang="en-US" sz="1400"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sym typeface="+mn-ea"/>
                </a:rPr>
                <a:t>纳入医保后，可保障参保人员的合理用药，保障老年人、吞咽障碍患者等弱势群体的用药可及性，</a:t>
              </a:r>
              <a:r>
                <a:rPr lang="zh-CN" altLang="en-US" sz="1400" dirty="0">
                  <a:solidFill>
                    <a:schemeClr val="accent1">
                      <a:lumMod val="75000"/>
                    </a:schemeClr>
                  </a:solidFill>
                  <a:latin typeface="微软雅黑" panose="020B0503020204020204" charset="-122"/>
                  <a:ea typeface="微软雅黑" panose="020B0503020204020204" charset="-122"/>
                  <a:cs typeface="微软雅黑" panose="020B0503020204020204" charset="-122"/>
                  <a:sym typeface="+mn-ea"/>
                </a:rPr>
                <a:t>药品费用水平与基本医疗保险基金及参保人承受能力相适应</a:t>
              </a:r>
              <a:r>
                <a:rPr lang="zh-CN" altLang="en-US" sz="1400"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sym typeface="+mn-ea"/>
                </a:rPr>
                <a:t>，对医保基金的影响有限、可控。</a:t>
              </a:r>
            </a:p>
          </p:txBody>
        </p:sp>
        <p:sp>
          <p:nvSpPr>
            <p:cNvPr id="25" name="标题2"/>
            <p:cNvSpPr>
              <a:spLocks noChangeArrowheads="1"/>
            </p:cNvSpPr>
            <p:nvPr/>
          </p:nvSpPr>
          <p:spPr bwMode="gray">
            <a:xfrm>
              <a:off x="3788208" y="3859680"/>
              <a:ext cx="1426376" cy="1192215"/>
            </a:xfrm>
            <a:prstGeom prst="roundRect">
              <a:avLst>
                <a:gd name="adj" fmla="val 11921"/>
              </a:avLst>
            </a:prstGeom>
            <a:solidFill>
              <a:schemeClr val="tx2"/>
            </a:solidFill>
            <a:ln w="63500" cap="flat" cmpd="sng" algn="ctr">
              <a:solidFill>
                <a:schemeClr val="bg1"/>
              </a:solidFill>
              <a:prstDash val="solid"/>
            </a:ln>
            <a:effectLst>
              <a:outerShdw blurRad="127000" dist="38100" dir="5400000" algn="ctr" rotWithShape="0">
                <a:prstClr val="black">
                  <a:alpha val="40000"/>
                </a:prstClr>
              </a:outerShdw>
            </a:effectLst>
          </p:spPr>
          <p:txBody>
            <a:bodyPr lIns="82824" tIns="41411" rIns="82824" bIns="41411"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219200" fontAlgn="base">
                <a:lnSpc>
                  <a:spcPct val="120000"/>
                </a:lnSpc>
                <a:spcBef>
                  <a:spcPct val="0"/>
                </a:spcBef>
                <a:spcAft>
                  <a:spcPct val="0"/>
                </a:spcAft>
                <a:defRPr/>
              </a:pPr>
              <a:r>
                <a:rPr lang="zh-CN" altLang="en-US" sz="1400" b="1" kern="0"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rPr>
                <a:t>符合</a:t>
              </a:r>
              <a:r>
                <a:rPr lang="en-US" altLang="zh-CN" sz="1400" b="1" kern="0"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rPr>
                <a:t>“</a:t>
              </a:r>
              <a:r>
                <a:rPr lang="zh-CN" altLang="en-US" sz="1400" b="1" kern="0"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rPr>
                <a:t>保基本</a:t>
              </a:r>
              <a:r>
                <a:rPr lang="en-US" altLang="zh-CN" sz="1400" b="1" kern="0"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rPr>
                <a:t>”</a:t>
              </a:r>
              <a:r>
                <a:rPr lang="zh-CN" altLang="en-US" sz="1400" b="1" kern="0"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rPr>
                <a:t>原则</a:t>
              </a:r>
            </a:p>
          </p:txBody>
        </p:sp>
        <p:sp>
          <p:nvSpPr>
            <p:cNvPr id="26" name="文本3"/>
            <p:cNvSpPr>
              <a:spLocks noChangeArrowheads="1"/>
            </p:cNvSpPr>
            <p:nvPr/>
          </p:nvSpPr>
          <p:spPr bwMode="ltGray">
            <a:xfrm>
              <a:off x="5406596" y="5336234"/>
              <a:ext cx="9749133" cy="1181510"/>
            </a:xfrm>
            <a:prstGeom prst="roundRect">
              <a:avLst>
                <a:gd name="adj" fmla="val 11505"/>
              </a:avLst>
            </a:prstGeom>
            <a:noFill/>
            <a:ln w="15875" cap="flat" cmpd="sng" algn="ctr">
              <a:solidFill>
                <a:schemeClr val="tx1">
                  <a:lumMod val="50000"/>
                  <a:lumOff val="50000"/>
                </a:schemeClr>
              </a:solidFill>
              <a:prstDash val="solid"/>
            </a:ln>
            <a:effectLst/>
          </p:spPr>
          <p:txBody>
            <a:bodyPr lIns="82824" tIns="41411" rIns="82824" bIns="41411"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200" fontAlgn="base">
                <a:lnSpc>
                  <a:spcPct val="120000"/>
                </a:lnSpc>
                <a:spcBef>
                  <a:spcPct val="0"/>
                </a:spcBef>
                <a:spcAft>
                  <a:spcPct val="0"/>
                </a:spcAft>
                <a:defRPr/>
              </a:pPr>
              <a:r>
                <a:rPr lang="zh-CN" altLang="en-US" sz="1400" dirty="0">
                  <a:solidFill>
                    <a:schemeClr val="tx1"/>
                  </a:solidFill>
                  <a:latin typeface="微软雅黑" panose="020B0503020204020204" charset="-122"/>
                  <a:ea typeface="微软雅黑" panose="020B0503020204020204" charset="-122"/>
                  <a:sym typeface="+mn-ea"/>
                </a:rPr>
                <a:t>本品</a:t>
              </a:r>
              <a:r>
                <a:rPr lang="zh-CN" altLang="en-US" sz="1400" dirty="0">
                  <a:solidFill>
                    <a:schemeClr val="accent1">
                      <a:lumMod val="75000"/>
                    </a:schemeClr>
                  </a:solidFill>
                  <a:latin typeface="微软雅黑" panose="020B0503020204020204" charset="-122"/>
                  <a:ea typeface="微软雅黑" panose="020B0503020204020204" charset="-122"/>
                  <a:sym typeface="+mn-ea"/>
                </a:rPr>
                <a:t>适应症、用法用量明确</a:t>
              </a:r>
              <a:r>
                <a:rPr lang="zh-CN" altLang="en-US" sz="1400" dirty="0">
                  <a:solidFill>
                    <a:schemeClr val="tx1"/>
                  </a:solidFill>
                  <a:latin typeface="微软雅黑" panose="020B0503020204020204" charset="-122"/>
                  <a:ea typeface="微软雅黑" panose="020B0503020204020204" charset="-122"/>
                  <a:sym typeface="+mn-ea"/>
                </a:rPr>
                <a:t>，不易出现滥用或潜在超说明书用药的可能性；溶液剂型使用方便，精准给药，</a:t>
              </a:r>
              <a:r>
                <a:rPr lang="zh-CN" altLang="en-US" sz="1400" kern="0" dirty="0">
                  <a:solidFill>
                    <a:schemeClr val="tx1"/>
                  </a:solidFill>
                  <a:latin typeface="微软雅黑" panose="020B0503020204020204" charset="-122"/>
                  <a:ea typeface="微软雅黑" panose="020B0503020204020204" charset="-122"/>
                  <a:sym typeface="+mn-ea"/>
                </a:rPr>
                <a:t>是临床常用的对症治疗药物，临床滥用风险小，</a:t>
              </a:r>
              <a:r>
                <a:rPr lang="zh-CN" altLang="en-US" sz="1400" dirty="0">
                  <a:solidFill>
                    <a:schemeClr val="accent1">
                      <a:lumMod val="75000"/>
                    </a:schemeClr>
                  </a:solidFill>
                  <a:latin typeface="微软雅黑" panose="020B0503020204020204" charset="-122"/>
                  <a:ea typeface="微软雅黑" panose="020B0503020204020204" charset="-122"/>
                  <a:sym typeface="+mn-ea"/>
                </a:rPr>
                <a:t>医保审核清晰，临床管理难度低</a:t>
              </a:r>
              <a:r>
                <a:rPr lang="zh-CN" altLang="en-US" sz="1400" dirty="0">
                  <a:solidFill>
                    <a:schemeClr val="tx1"/>
                  </a:solidFill>
                  <a:latin typeface="微软雅黑" panose="020B0503020204020204" charset="-122"/>
                  <a:ea typeface="微软雅黑" panose="020B0503020204020204" charset="-122"/>
                  <a:sym typeface="+mn-ea"/>
                </a:rPr>
                <a:t>。</a:t>
              </a:r>
            </a:p>
          </p:txBody>
        </p:sp>
        <p:sp>
          <p:nvSpPr>
            <p:cNvPr id="27" name="标题3"/>
            <p:cNvSpPr>
              <a:spLocks noChangeArrowheads="1"/>
            </p:cNvSpPr>
            <p:nvPr/>
          </p:nvSpPr>
          <p:spPr bwMode="gray">
            <a:xfrm>
              <a:off x="3804934" y="5300105"/>
              <a:ext cx="1409650" cy="1181510"/>
            </a:xfrm>
            <a:prstGeom prst="roundRect">
              <a:avLst>
                <a:gd name="adj" fmla="val 11921"/>
              </a:avLst>
            </a:prstGeom>
            <a:solidFill>
              <a:schemeClr val="accent4"/>
            </a:solidFill>
            <a:ln w="63500" cap="flat" cmpd="sng" algn="ctr">
              <a:solidFill>
                <a:schemeClr val="bg1"/>
              </a:solidFill>
              <a:prstDash val="solid"/>
            </a:ln>
            <a:effectLst>
              <a:outerShdw blurRad="127000" dist="38100" dir="5400000" algn="ctr" rotWithShape="0">
                <a:prstClr val="black">
                  <a:alpha val="40000"/>
                </a:prstClr>
              </a:outerShdw>
            </a:effectLst>
          </p:spPr>
          <p:txBody>
            <a:bodyPr lIns="82824" tIns="41411" rIns="82824" bIns="41411"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219200" fontAlgn="base">
                <a:lnSpc>
                  <a:spcPct val="120000"/>
                </a:lnSpc>
                <a:spcBef>
                  <a:spcPct val="0"/>
                </a:spcBef>
                <a:spcAft>
                  <a:spcPct val="0"/>
                </a:spcAft>
                <a:defRPr/>
              </a:pPr>
              <a:r>
                <a:rPr lang="zh-CN" altLang="en-US" sz="1400" b="1" kern="0"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临床管理</a:t>
              </a:r>
            </a:p>
            <a:p>
              <a:pPr algn="ctr" defTabSz="1219200" fontAlgn="base">
                <a:lnSpc>
                  <a:spcPct val="120000"/>
                </a:lnSpc>
                <a:spcBef>
                  <a:spcPct val="0"/>
                </a:spcBef>
                <a:spcAft>
                  <a:spcPct val="0"/>
                </a:spcAft>
                <a:defRPr/>
              </a:pPr>
              <a:r>
                <a:rPr lang="zh-CN" altLang="en-US" sz="1400" b="1" kern="0"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难度低</a:t>
              </a:r>
            </a:p>
          </p:txBody>
        </p:sp>
      </p:grpSp>
      <p:sp>
        <p:nvSpPr>
          <p:cNvPr id="31" name="标题1"/>
          <p:cNvSpPr>
            <a:spLocks noChangeArrowheads="1"/>
          </p:cNvSpPr>
          <p:nvPr/>
        </p:nvSpPr>
        <p:spPr bwMode="gray">
          <a:xfrm>
            <a:off x="731709" y="1930962"/>
            <a:ext cx="1373761" cy="1178901"/>
          </a:xfrm>
          <a:prstGeom prst="roundRect">
            <a:avLst>
              <a:gd name="adj" fmla="val 11921"/>
            </a:avLst>
          </a:prstGeom>
          <a:solidFill>
            <a:schemeClr val="accent5">
              <a:lumMod val="75000"/>
            </a:schemeClr>
          </a:solidFill>
          <a:ln w="63500" cap="flat" cmpd="sng" algn="ctr">
            <a:solidFill>
              <a:schemeClr val="bg1"/>
            </a:solidFill>
            <a:prstDash val="solid"/>
          </a:ln>
          <a:effectLst>
            <a:outerShdw blurRad="127000" dist="38100" dir="5400000" algn="ctr" rotWithShape="0">
              <a:prstClr val="black">
                <a:alpha val="40000"/>
              </a:prstClr>
            </a:outerShdw>
          </a:effectLst>
        </p:spPr>
        <p:txBody>
          <a:bodyPr lIns="82824" tIns="41411" rIns="82824" bIns="41411"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219200" fontAlgn="base">
              <a:lnSpc>
                <a:spcPct val="120000"/>
              </a:lnSpc>
              <a:spcBef>
                <a:spcPct val="0"/>
              </a:spcBef>
              <a:spcAft>
                <a:spcPct val="0"/>
              </a:spcAft>
              <a:defRPr/>
            </a:pPr>
            <a:r>
              <a:rPr lang="zh-CN" altLang="en-US" sz="14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HarmonyOS Sans SC" panose="00000500000000000000" pitchFamily="2" charset="-122"/>
              </a:rPr>
              <a:t>慢性肾病管理成为公共卫生问题</a:t>
            </a:r>
            <a:endParaRPr lang="zh-CN" altLang="zh-CN" sz="14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HarmonyOS Sans SC" panose="00000500000000000000" pitchFamily="2" charset="-122"/>
            </a:endParaRPr>
          </a:p>
        </p:txBody>
      </p:sp>
      <p:sp>
        <p:nvSpPr>
          <p:cNvPr id="32" name="文本1"/>
          <p:cNvSpPr>
            <a:spLocks noChangeArrowheads="1"/>
          </p:cNvSpPr>
          <p:nvPr/>
        </p:nvSpPr>
        <p:spPr bwMode="gray">
          <a:xfrm>
            <a:off x="2267775" y="2013666"/>
            <a:ext cx="9288559" cy="1054080"/>
          </a:xfrm>
          <a:prstGeom prst="roundRect">
            <a:avLst>
              <a:gd name="adj" fmla="val 11505"/>
            </a:avLst>
          </a:prstGeom>
          <a:noFill/>
          <a:ln w="15875" cap="flat" cmpd="sng" algn="ctr">
            <a:solidFill>
              <a:schemeClr val="tx1">
                <a:lumMod val="50000"/>
                <a:lumOff val="50000"/>
              </a:schemeClr>
            </a:solidFill>
            <a:prstDash val="solid"/>
          </a:ln>
          <a:effectLst/>
        </p:spPr>
        <p:txBody>
          <a:bodyPr lIns="82824" tIns="41411" rIns="82824" bIns="41411"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nSpc>
                <a:spcPct val="150000"/>
              </a:lnSpc>
              <a:buFont typeface="Arial" panose="020B0604020202020204" pitchFamily="34" charset="0"/>
              <a:buChar char="•"/>
            </a:pPr>
            <a:r>
              <a:rPr lang="zh-CN" altLang="en-US" sz="1400" dirty="0">
                <a:latin typeface="微软雅黑" panose="020B0503020204020204" charset="-122"/>
                <a:ea typeface="微软雅黑" panose="020B0503020204020204" charset="-122"/>
                <a:cs typeface="微软雅黑" panose="020B0503020204020204" charset="-122"/>
                <a:sym typeface="+mn-ea"/>
              </a:rPr>
              <a:t>高磷血症是</a:t>
            </a:r>
            <a:r>
              <a:rPr lang="en-US" altLang="zh-CN" sz="1400" dirty="0">
                <a:latin typeface="微软雅黑" panose="020B0503020204020204" charset="-122"/>
                <a:ea typeface="微软雅黑" panose="020B0503020204020204" charset="-122"/>
                <a:cs typeface="微软雅黑" panose="020B0503020204020204" charset="-122"/>
                <a:sym typeface="+mn-ea"/>
              </a:rPr>
              <a:t>CKD</a:t>
            </a:r>
            <a:r>
              <a:rPr lang="zh-CN" altLang="en-US" sz="1400" dirty="0">
                <a:latin typeface="微软雅黑" panose="020B0503020204020204" charset="-122"/>
                <a:ea typeface="微软雅黑" panose="020B0503020204020204" charset="-122"/>
                <a:cs typeface="微软雅黑" panose="020B0503020204020204" charset="-122"/>
                <a:sym typeface="+mn-ea"/>
              </a:rPr>
              <a:t>患者常见并发症，导致软组织钙化、骨痛、骨折、甚至危害心血管系统</a:t>
            </a:r>
            <a:endParaRPr lang="en-US" altLang="zh-CN" sz="1400" dirty="0">
              <a:latin typeface="微软雅黑" panose="020B0503020204020204" charset="-122"/>
              <a:ea typeface="微软雅黑" panose="020B0503020204020204" charset="-122"/>
              <a:cs typeface="微软雅黑" panose="020B0503020204020204" charset="-122"/>
              <a:sym typeface="+mn-ea"/>
            </a:endParaRPr>
          </a:p>
          <a:p>
            <a:pPr marL="285750" indent="-285750">
              <a:lnSpc>
                <a:spcPct val="150000"/>
              </a:lnSpc>
              <a:buFont typeface="Arial" panose="020B0604020202020204" pitchFamily="34" charset="0"/>
              <a:buChar char="•"/>
            </a:pPr>
            <a:r>
              <a:rPr lang="zh-CN" altLang="en-US" sz="1400" dirty="0">
                <a:latin typeface="微软雅黑" panose="020B0503020204020204" charset="-122"/>
                <a:ea typeface="微软雅黑" panose="020B0503020204020204" charset="-122"/>
                <a:cs typeface="微软雅黑" panose="020B0503020204020204" charset="-122"/>
                <a:sym typeface="+mn-ea"/>
              </a:rPr>
              <a:t>中国</a:t>
            </a:r>
            <a:r>
              <a:rPr lang="en-US" altLang="zh-CN" sz="1400" dirty="0">
                <a:latin typeface="微软雅黑" panose="020B0503020204020204" charset="-122"/>
                <a:ea typeface="微软雅黑" panose="020B0503020204020204" charset="-122"/>
                <a:cs typeface="微软雅黑" panose="020B0503020204020204" charset="-122"/>
                <a:sym typeface="+mn-ea"/>
              </a:rPr>
              <a:t>CKD</a:t>
            </a:r>
            <a:r>
              <a:rPr lang="zh-CN" altLang="en-US" sz="1400" dirty="0">
                <a:latin typeface="微软雅黑" panose="020B0503020204020204" charset="-122"/>
                <a:ea typeface="微软雅黑" panose="020B0503020204020204" charset="-122"/>
                <a:cs typeface="微软雅黑" panose="020B0503020204020204" charset="-122"/>
                <a:sym typeface="+mn-ea"/>
              </a:rPr>
              <a:t>透析并发高磷血症患者片剂负荷重，血磷达标率低，增加</a:t>
            </a:r>
            <a:r>
              <a:rPr lang="en-US" altLang="zh-CN" sz="1400" dirty="0">
                <a:latin typeface="微软雅黑" panose="020B0503020204020204" charset="-122"/>
                <a:ea typeface="微软雅黑" panose="020B0503020204020204" charset="-122"/>
                <a:cs typeface="微软雅黑" panose="020B0503020204020204" charset="-122"/>
                <a:sym typeface="+mn-ea"/>
              </a:rPr>
              <a:t>CKD</a:t>
            </a:r>
            <a:r>
              <a:rPr lang="zh-CN" altLang="en-US" sz="1400" dirty="0">
                <a:latin typeface="微软雅黑" panose="020B0503020204020204" charset="-122"/>
                <a:ea typeface="微软雅黑" panose="020B0503020204020204" charset="-122"/>
                <a:cs typeface="微软雅黑" panose="020B0503020204020204" charset="-122"/>
                <a:sym typeface="+mn-ea"/>
              </a:rPr>
              <a:t>患者死亡率</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组合 35"/>
          <p:cNvGrpSpPr/>
          <p:nvPr/>
        </p:nvGrpSpPr>
        <p:grpSpPr>
          <a:xfrm>
            <a:off x="0" y="0"/>
            <a:ext cx="12196693" cy="260047"/>
            <a:chOff x="0" y="0"/>
            <a:chExt cx="19207" cy="619"/>
          </a:xfrm>
        </p:grpSpPr>
        <p:sp>
          <p:nvSpPr>
            <p:cNvPr id="10" name="矩形 9"/>
            <p:cNvSpPr/>
            <p:nvPr/>
          </p:nvSpPr>
          <p:spPr>
            <a:xfrm>
              <a:off x="0" y="547"/>
              <a:ext cx="19207" cy="72"/>
            </a:xfrm>
            <a:prstGeom prst="rect">
              <a:avLst/>
            </a:prstGeom>
            <a:solidFill>
              <a:srgbClr val="E8AD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圆顶角 8"/>
            <p:cNvSpPr/>
            <p:nvPr>
              <p:custDataLst>
                <p:tags r:id="rId3"/>
              </p:custDataLst>
            </p:nvPr>
          </p:nvSpPr>
          <p:spPr>
            <a:xfrm rot="16200000">
              <a:off x="9341" y="-9339"/>
              <a:ext cx="518" cy="19200"/>
            </a:xfrm>
            <a:prstGeom prst="round2SameRect">
              <a:avLst>
                <a:gd name="adj1" fmla="val 50000"/>
                <a:gd name="adj2" fmla="val 0"/>
              </a:avLst>
            </a:prstGeom>
            <a:solidFill>
              <a:srgbClr val="F9F9F9"/>
            </a:solidFill>
            <a:ln w="0" cap="flat" cmpd="sng" algn="ctr">
              <a:noFill/>
              <a:prstDash val="solid"/>
              <a:miter lim="800000"/>
            </a:ln>
            <a:effectLst>
              <a:innerShdw blurRad="1143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圆角 6"/>
            <p:cNvSpPr/>
            <p:nvPr/>
          </p:nvSpPr>
          <p:spPr>
            <a:xfrm>
              <a:off x="0" y="0"/>
              <a:ext cx="4015" cy="518"/>
            </a:xfrm>
            <a:prstGeom prst="roundRect">
              <a:avLst>
                <a:gd name="adj" fmla="val 50000"/>
              </a:avLst>
            </a:prstGeom>
          </p:spPr>
          <p:style>
            <a:lnRef idx="2">
              <a:schemeClr val="lt1"/>
            </a:lnRef>
            <a:fillRef idx="1">
              <a:schemeClr val="accent1"/>
            </a:fillRef>
            <a:effectRef idx="1">
              <a:schemeClr val="accent1"/>
            </a:effectRef>
            <a:fontRef idx="minor">
              <a:schemeClr val="lt1"/>
            </a:fontRef>
          </p:style>
          <p:txBody>
            <a:bodyPr rtlCol="0" anchor="ctr"/>
            <a:lstStyle/>
            <a:p>
              <a:pPr algn="ctr"/>
              <a:r>
                <a:rPr lang="zh-CN" altLang="en-US" sz="1200" b="1" dirty="0">
                  <a:latin typeface="微软雅黑" panose="020B0503020204020204" charset="-122"/>
                  <a:ea typeface="微软雅黑" panose="020B0503020204020204" charset="-122"/>
                </a:rPr>
                <a:t>基本信息</a:t>
              </a:r>
            </a:p>
          </p:txBody>
        </p:sp>
        <p:sp>
          <p:nvSpPr>
            <p:cNvPr id="4" name="矩形: 圆角 6"/>
            <p:cNvSpPr/>
            <p:nvPr/>
          </p:nvSpPr>
          <p:spPr>
            <a:xfrm>
              <a:off x="4036" y="2"/>
              <a:ext cx="4019" cy="518"/>
            </a:xfrm>
            <a:prstGeom prst="roundRect">
              <a:avLst>
                <a:gd name="adj" fmla="val 50000"/>
              </a:avLst>
            </a:prstGeom>
            <a:solidFill>
              <a:schemeClr val="accent1">
                <a:lumMod val="40000"/>
                <a:lumOff val="60000"/>
              </a:schemeClr>
            </a:solidFill>
          </p:spPr>
          <p:style>
            <a:lnRef idx="2">
              <a:schemeClr val="lt1"/>
            </a:lnRef>
            <a:fillRef idx="1">
              <a:schemeClr val="accent1"/>
            </a:fillRef>
            <a:effectRef idx="1">
              <a:schemeClr val="accent1"/>
            </a:effectRef>
            <a:fontRef idx="minor">
              <a:schemeClr val="lt1"/>
            </a:fontRef>
          </p:style>
          <p:txBody>
            <a:bodyPr rtlCol="0" anchor="ctr"/>
            <a:lstStyle/>
            <a:p>
              <a:pPr algn="ctr"/>
              <a:r>
                <a:rPr lang="zh-CN" altLang="en-US" sz="1200" b="1" dirty="0">
                  <a:latin typeface="微软雅黑" panose="020B0503020204020204" charset="-122"/>
                  <a:ea typeface="微软雅黑" panose="020B0503020204020204" charset="-122"/>
                </a:rPr>
                <a:t>创新性</a:t>
              </a:r>
            </a:p>
          </p:txBody>
        </p:sp>
        <p:sp>
          <p:nvSpPr>
            <p:cNvPr id="5" name="矩形: 圆角 6"/>
            <p:cNvSpPr/>
            <p:nvPr/>
          </p:nvSpPr>
          <p:spPr>
            <a:xfrm>
              <a:off x="8092" y="2"/>
              <a:ext cx="3752" cy="518"/>
            </a:xfrm>
            <a:prstGeom prst="roundRect">
              <a:avLst>
                <a:gd name="adj" fmla="val 50000"/>
              </a:avLst>
            </a:prstGeom>
            <a:solidFill>
              <a:schemeClr val="accent1">
                <a:lumMod val="40000"/>
                <a:lumOff val="60000"/>
              </a:schemeClr>
            </a:solidFill>
          </p:spPr>
          <p:style>
            <a:lnRef idx="2">
              <a:schemeClr val="lt1"/>
            </a:lnRef>
            <a:fillRef idx="1">
              <a:schemeClr val="accent1"/>
            </a:fillRef>
            <a:effectRef idx="1">
              <a:schemeClr val="accent1"/>
            </a:effectRef>
            <a:fontRef idx="minor">
              <a:schemeClr val="lt1"/>
            </a:fontRef>
          </p:style>
          <p:txBody>
            <a:bodyPr rtlCol="0" anchor="ctr"/>
            <a:lstStyle/>
            <a:p>
              <a:pPr algn="ctr"/>
              <a:r>
                <a:rPr lang="zh-CN" altLang="en-US" sz="1200" b="1" dirty="0">
                  <a:latin typeface="微软雅黑" panose="020B0503020204020204" charset="-122"/>
                  <a:ea typeface="微软雅黑" panose="020B0503020204020204" charset="-122"/>
                </a:rPr>
                <a:t>有效性</a:t>
              </a:r>
            </a:p>
          </p:txBody>
        </p:sp>
        <p:sp>
          <p:nvSpPr>
            <p:cNvPr id="6" name="矩形: 圆角 6"/>
            <p:cNvSpPr/>
            <p:nvPr/>
          </p:nvSpPr>
          <p:spPr>
            <a:xfrm>
              <a:off x="11856" y="2"/>
              <a:ext cx="3770" cy="518"/>
            </a:xfrm>
            <a:prstGeom prst="roundRect">
              <a:avLst>
                <a:gd name="adj" fmla="val 50000"/>
              </a:avLst>
            </a:prstGeom>
            <a:solidFill>
              <a:schemeClr val="accent1">
                <a:lumMod val="40000"/>
                <a:lumOff val="60000"/>
              </a:schemeClr>
            </a:solidFill>
          </p:spPr>
          <p:style>
            <a:lnRef idx="2">
              <a:schemeClr val="lt1"/>
            </a:lnRef>
            <a:fillRef idx="1">
              <a:schemeClr val="accent1"/>
            </a:fillRef>
            <a:effectRef idx="1">
              <a:schemeClr val="accent1"/>
            </a:effectRef>
            <a:fontRef idx="minor">
              <a:schemeClr val="lt1"/>
            </a:fontRef>
          </p:style>
          <p:txBody>
            <a:bodyPr rtlCol="0" anchor="ctr"/>
            <a:lstStyle/>
            <a:p>
              <a:pPr algn="ctr"/>
              <a:r>
                <a:rPr lang="zh-CN" altLang="en-US" sz="1200" b="1" dirty="0">
                  <a:latin typeface="微软雅黑" panose="020B0503020204020204" charset="-122"/>
                  <a:ea typeface="微软雅黑" panose="020B0503020204020204" charset="-122"/>
                </a:rPr>
                <a:t>安全性</a:t>
              </a:r>
            </a:p>
          </p:txBody>
        </p:sp>
        <p:sp>
          <p:nvSpPr>
            <p:cNvPr id="8" name="矩形: 圆角 6"/>
            <p:cNvSpPr/>
            <p:nvPr/>
          </p:nvSpPr>
          <p:spPr>
            <a:xfrm>
              <a:off x="15638" y="0"/>
              <a:ext cx="3562" cy="518"/>
            </a:xfrm>
            <a:prstGeom prst="roundRect">
              <a:avLst>
                <a:gd name="adj" fmla="val 50000"/>
              </a:avLst>
            </a:prstGeom>
            <a:solidFill>
              <a:schemeClr val="accent1">
                <a:lumMod val="40000"/>
                <a:lumOff val="60000"/>
              </a:schemeClr>
            </a:solidFill>
          </p:spPr>
          <p:style>
            <a:lnRef idx="2">
              <a:schemeClr val="lt1"/>
            </a:lnRef>
            <a:fillRef idx="1">
              <a:schemeClr val="accent1"/>
            </a:fillRef>
            <a:effectRef idx="1">
              <a:schemeClr val="accent1"/>
            </a:effectRef>
            <a:fontRef idx="minor">
              <a:schemeClr val="lt1"/>
            </a:fontRef>
          </p:style>
          <p:txBody>
            <a:bodyPr rtlCol="0" anchor="ctr"/>
            <a:lstStyle/>
            <a:p>
              <a:pPr algn="ctr"/>
              <a:r>
                <a:rPr lang="zh-CN" altLang="en-US" sz="1200" b="1" dirty="0">
                  <a:latin typeface="微软雅黑" panose="020B0503020204020204" charset="-122"/>
                  <a:ea typeface="微软雅黑" panose="020B0503020204020204" charset="-122"/>
                </a:rPr>
                <a:t>公平性</a:t>
              </a:r>
            </a:p>
          </p:txBody>
        </p:sp>
      </p:grpSp>
      <p:grpSp>
        <p:nvGrpSpPr>
          <p:cNvPr id="19" name="组合 18"/>
          <p:cNvGrpSpPr/>
          <p:nvPr/>
        </p:nvGrpSpPr>
        <p:grpSpPr>
          <a:xfrm>
            <a:off x="640715" y="525145"/>
            <a:ext cx="675005" cy="632460"/>
            <a:chOff x="1025495" y="324740"/>
            <a:chExt cx="256374" cy="257976"/>
          </a:xfrm>
          <a:solidFill>
            <a:schemeClr val="accent1"/>
          </a:solidFill>
          <a:effectLst>
            <a:outerShdw blurRad="50800" dist="38100" dir="2700000" algn="tl" rotWithShape="0">
              <a:prstClr val="black">
                <a:alpha val="40000"/>
              </a:prstClr>
            </a:outerShdw>
          </a:effectLst>
        </p:grpSpPr>
        <p:sp>
          <p:nvSpPr>
            <p:cNvPr id="20" name="圆角矩形 10"/>
            <p:cNvSpPr/>
            <p:nvPr>
              <p:custDataLst>
                <p:tags r:id="rId1"/>
              </p:custDataLst>
            </p:nvPr>
          </p:nvSpPr>
          <p:spPr>
            <a:xfrm>
              <a:off x="1025495" y="324740"/>
              <a:ext cx="213645" cy="213645"/>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圆角矩形 11"/>
            <p:cNvSpPr/>
            <p:nvPr>
              <p:custDataLst>
                <p:tags r:id="rId2"/>
              </p:custDataLst>
            </p:nvPr>
          </p:nvSpPr>
          <p:spPr>
            <a:xfrm>
              <a:off x="1068224" y="369071"/>
              <a:ext cx="213645" cy="213645"/>
            </a:xfrm>
            <a:prstGeom prst="roundRect">
              <a:avLst/>
            </a:prstGeom>
            <a:solidFill>
              <a:srgbClr val="E8AD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 name="文本框 11"/>
          <p:cNvSpPr txBox="1"/>
          <p:nvPr/>
        </p:nvSpPr>
        <p:spPr>
          <a:xfrm>
            <a:off x="1451610" y="592455"/>
            <a:ext cx="10447655" cy="523220"/>
          </a:xfrm>
          <a:prstGeom prst="rect">
            <a:avLst/>
          </a:prstGeom>
          <a:noFill/>
        </p:spPr>
        <p:txBody>
          <a:bodyPr wrap="square" rtlCol="0" anchor="t">
            <a:spAutoFit/>
          </a:bodyPr>
          <a:lstStyle/>
          <a:p>
            <a:r>
              <a:rPr lang="zh-CN" altLang="en-US" sz="2800" b="1" dirty="0">
                <a:solidFill>
                  <a:schemeClr val="accent1">
                    <a:lumMod val="75000"/>
                  </a:schemeClr>
                </a:solidFill>
                <a:latin typeface="微软雅黑" panose="020B0503020204020204" charset="-122"/>
                <a:ea typeface="微软雅黑" panose="020B0503020204020204" charset="-122"/>
                <a:cs typeface="微软雅黑" panose="020B0503020204020204" charset="-122"/>
                <a:sym typeface="+mn-ea"/>
              </a:rPr>
              <a:t>国内</a:t>
            </a:r>
            <a:r>
              <a:rPr lang="zh-CN" altLang="en-US" sz="2800" b="1" dirty="0">
                <a:solidFill>
                  <a:schemeClr val="accent1">
                    <a:lumMod val="75000"/>
                  </a:schemeClr>
                </a:solidFill>
                <a:effectLst/>
                <a:latin typeface="微软雅黑" panose="020B0503020204020204" charset="-122"/>
                <a:ea typeface="微软雅黑" panose="020B0503020204020204" charset="-122"/>
                <a:cs typeface="微软雅黑" panose="020B0503020204020204" charset="-122"/>
                <a:sym typeface="+mn-ea"/>
              </a:rPr>
              <a:t>高磷血症治疗的唯一溶液制剂</a:t>
            </a:r>
          </a:p>
        </p:txBody>
      </p:sp>
      <p:sp>
        <p:nvSpPr>
          <p:cNvPr id="2" name="文本框 1"/>
          <p:cNvSpPr txBox="1"/>
          <p:nvPr/>
        </p:nvSpPr>
        <p:spPr>
          <a:xfrm>
            <a:off x="753216" y="1718610"/>
            <a:ext cx="4599305" cy="2353310"/>
          </a:xfrm>
          <a:prstGeom prst="rect">
            <a:avLst/>
          </a:prstGeom>
          <a:noFill/>
        </p:spPr>
        <p:txBody>
          <a:bodyPr wrap="square" rtlCol="0">
            <a:spAutoFit/>
          </a:bodyPr>
          <a:lstStyle/>
          <a:p>
            <a:pPr>
              <a:lnSpc>
                <a:spcPct val="150000"/>
              </a:lnSpc>
            </a:pPr>
            <a:r>
              <a:rPr lang="en-US" altLang="zh-CN" sz="14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rPr>
              <a:t>【</a:t>
            </a:r>
            <a:r>
              <a:rPr lang="zh-CN" altLang="en-US" sz="14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rPr>
              <a:t>药品通用名称</a:t>
            </a:r>
            <a:r>
              <a:rPr lang="en-US" altLang="zh-CN" sz="14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rPr>
              <a:t>】</a:t>
            </a:r>
            <a:r>
              <a:rPr lang="zh-CN" altLang="en-US" sz="1400" b="1"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rPr>
              <a:t>醋酸钙口服溶液</a:t>
            </a:r>
            <a:endParaRPr lang="en-US" altLang="zh-CN" sz="14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endParaRPr>
          </a:p>
          <a:p>
            <a:pPr>
              <a:lnSpc>
                <a:spcPct val="150000"/>
              </a:lnSpc>
            </a:pPr>
            <a:r>
              <a:rPr lang="en-US" altLang="zh-CN" sz="14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rPr>
              <a:t>【</a:t>
            </a:r>
            <a:r>
              <a:rPr lang="zh-CN" altLang="en-US" sz="14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rPr>
              <a:t>注册规格</a:t>
            </a:r>
            <a:r>
              <a:rPr lang="en-US" altLang="zh-CN" sz="14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rPr>
              <a:t>】</a:t>
            </a:r>
            <a:r>
              <a:rPr lang="en-US" altLang="zh-CN" sz="1400" i="0" u="none" strike="noStrike" baseline="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rPr>
              <a:t>473ml</a:t>
            </a:r>
            <a:r>
              <a:rPr lang="zh-CN" altLang="en-US" sz="1400" i="0" u="none" strike="noStrike" baseline="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rPr>
              <a:t>：</a:t>
            </a:r>
            <a:r>
              <a:rPr lang="en-US" altLang="zh-CN" sz="1400" i="0" u="none" strike="noStrike" baseline="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rPr>
              <a:t>63.1g</a:t>
            </a:r>
          </a:p>
          <a:p>
            <a:pPr>
              <a:lnSpc>
                <a:spcPct val="150000"/>
              </a:lnSpc>
            </a:pPr>
            <a:r>
              <a:rPr lang="en-US" altLang="zh-CN" sz="14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rPr>
              <a:t>【</a:t>
            </a:r>
            <a:r>
              <a:rPr lang="zh-CN" altLang="en-US" sz="14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rPr>
              <a:t>中国大陆首次上市时间</a:t>
            </a:r>
            <a:r>
              <a:rPr lang="en-US" altLang="zh-CN" sz="14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rPr>
              <a:t>】2024</a:t>
            </a:r>
            <a:r>
              <a:rPr lang="zh-CN" altLang="en-US" sz="14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rPr>
              <a:t>年</a:t>
            </a:r>
            <a:r>
              <a:rPr lang="en-US" altLang="zh-CN" sz="14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rPr>
              <a:t>03</a:t>
            </a:r>
            <a:r>
              <a:rPr lang="zh-CN" altLang="en-US" sz="14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rPr>
              <a:t>月</a:t>
            </a:r>
            <a:r>
              <a:rPr lang="en-US" altLang="zh-CN" sz="14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rPr>
              <a:t>19</a:t>
            </a:r>
            <a:r>
              <a:rPr lang="zh-CN" altLang="en-US" sz="14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rPr>
              <a:t>日</a:t>
            </a:r>
            <a:endParaRPr lang="en-US" altLang="zh-CN" sz="14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endParaRPr>
          </a:p>
          <a:p>
            <a:pPr>
              <a:lnSpc>
                <a:spcPct val="150000"/>
              </a:lnSpc>
            </a:pPr>
            <a:r>
              <a:rPr lang="en-US" altLang="zh-CN" sz="14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rPr>
              <a:t>【</a:t>
            </a:r>
            <a:r>
              <a:rPr lang="zh-CN" altLang="en-US" sz="14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rPr>
              <a:t>全球首个上市国家</a:t>
            </a:r>
            <a:r>
              <a:rPr lang="en-US" altLang="zh-CN" sz="14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rPr>
              <a:t>/</a:t>
            </a:r>
            <a:r>
              <a:rPr lang="zh-CN" altLang="en-US" sz="14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rPr>
              <a:t>地区及上市时间</a:t>
            </a:r>
            <a:r>
              <a:rPr lang="en-US" altLang="zh-CN" sz="14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rPr>
              <a:t>】</a:t>
            </a:r>
            <a:r>
              <a:rPr lang="zh-CN" altLang="en-US" sz="14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rPr>
              <a:t>美国 </a:t>
            </a:r>
            <a:r>
              <a:rPr lang="en-US" altLang="zh-CN" sz="14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rPr>
              <a:t>2011</a:t>
            </a:r>
            <a:r>
              <a:rPr lang="zh-CN" altLang="en-US" sz="14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rPr>
              <a:t>年</a:t>
            </a:r>
            <a:endParaRPr lang="en-US" altLang="zh-CN" sz="14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endParaRPr>
          </a:p>
          <a:p>
            <a:pPr>
              <a:lnSpc>
                <a:spcPct val="150000"/>
              </a:lnSpc>
            </a:pPr>
            <a:r>
              <a:rPr lang="en-US" altLang="zh-CN" sz="14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rPr>
              <a:t>【</a:t>
            </a:r>
            <a:r>
              <a:rPr lang="zh-CN" altLang="en-US" sz="14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rPr>
              <a:t>目前大陆地区同通用名产品的上市情</a:t>
            </a:r>
            <a:r>
              <a:rPr lang="zh-CN" altLang="en-US" sz="1400" dirty="0">
                <a:solidFill>
                  <a:schemeClr val="tx1">
                    <a:lumMod val="85000"/>
                    <a:lumOff val="15000"/>
                  </a:schemeClr>
                </a:solidFill>
                <a:latin typeface="微软雅黑" panose="020B0503020204020204" charset="-122"/>
                <a:ea typeface="微软雅黑" panose="020B0503020204020204" charset="-122"/>
              </a:rPr>
              <a:t>况</a:t>
            </a:r>
            <a:r>
              <a:rPr lang="en-US" altLang="zh-CN" sz="1400" dirty="0">
                <a:solidFill>
                  <a:schemeClr val="tx1">
                    <a:lumMod val="85000"/>
                    <a:lumOff val="15000"/>
                  </a:schemeClr>
                </a:solidFill>
                <a:latin typeface="微软雅黑" panose="020B0503020204020204" charset="-122"/>
                <a:ea typeface="微软雅黑" panose="020B0503020204020204" charset="-122"/>
              </a:rPr>
              <a:t>】</a:t>
            </a:r>
            <a:r>
              <a:rPr lang="zh-CN" altLang="en-US" sz="1400" dirty="0">
                <a:solidFill>
                  <a:schemeClr val="tx1">
                    <a:lumMod val="85000"/>
                    <a:lumOff val="15000"/>
                  </a:schemeClr>
                </a:solidFill>
                <a:latin typeface="微软雅黑" panose="020B0503020204020204" charset="-122"/>
                <a:ea typeface="微软雅黑" panose="020B0503020204020204" charset="-122"/>
              </a:rPr>
              <a:t>共</a:t>
            </a:r>
            <a:r>
              <a:rPr lang="en-US" altLang="zh-CN" sz="1400" dirty="0">
                <a:solidFill>
                  <a:schemeClr val="tx1">
                    <a:lumMod val="85000"/>
                    <a:lumOff val="15000"/>
                  </a:schemeClr>
                </a:solidFill>
                <a:latin typeface="微软雅黑" panose="020B0503020204020204" charset="-122"/>
                <a:ea typeface="微软雅黑" panose="020B0503020204020204" charset="-122"/>
              </a:rPr>
              <a:t>3</a:t>
            </a:r>
            <a:r>
              <a:rPr lang="zh-CN" altLang="en-US" sz="1400" dirty="0">
                <a:solidFill>
                  <a:schemeClr val="tx1">
                    <a:lumMod val="85000"/>
                    <a:lumOff val="15000"/>
                  </a:schemeClr>
                </a:solidFill>
                <a:latin typeface="微软雅黑" panose="020B0503020204020204" charset="-122"/>
                <a:ea typeface="微软雅黑" panose="020B0503020204020204" charset="-122"/>
              </a:rPr>
              <a:t>家</a:t>
            </a:r>
            <a:endParaRPr lang="en-US" altLang="zh-CN" sz="1400" dirty="0">
              <a:solidFill>
                <a:schemeClr val="tx1">
                  <a:lumMod val="85000"/>
                  <a:lumOff val="15000"/>
                </a:schemeClr>
              </a:solidFill>
              <a:latin typeface="微软雅黑" panose="020B0503020204020204" charset="-122"/>
              <a:ea typeface="微软雅黑" panose="020B0503020204020204" charset="-122"/>
            </a:endParaRPr>
          </a:p>
          <a:p>
            <a:pPr>
              <a:lnSpc>
                <a:spcPct val="150000"/>
              </a:lnSpc>
            </a:pPr>
            <a:r>
              <a:rPr lang="en-US" altLang="zh-CN" sz="14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rPr>
              <a:t>【</a:t>
            </a:r>
            <a:r>
              <a:rPr lang="zh-CN" altLang="en-US" sz="14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rPr>
              <a:t>是否为</a:t>
            </a:r>
            <a:r>
              <a:rPr lang="en-US" altLang="zh-CN" sz="14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rPr>
              <a:t>OTC</a:t>
            </a:r>
            <a:r>
              <a:rPr lang="zh-CN" altLang="en-US" sz="14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rPr>
              <a:t>药品</a:t>
            </a:r>
            <a:r>
              <a:rPr lang="en-US" altLang="zh-CN" sz="14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rPr>
              <a:t>】</a:t>
            </a:r>
            <a:r>
              <a:rPr lang="zh-CN" altLang="en-US" sz="14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rPr>
              <a:t>否</a:t>
            </a:r>
            <a:endParaRPr lang="en-US" altLang="zh-CN" sz="14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endParaRPr>
          </a:p>
          <a:p>
            <a:pPr>
              <a:lnSpc>
                <a:spcPct val="150000"/>
              </a:lnSpc>
            </a:pPr>
            <a:endParaRPr lang="en-US" altLang="zh-CN" sz="14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endParaRPr>
          </a:p>
        </p:txBody>
      </p:sp>
      <p:sp>
        <p:nvSpPr>
          <p:cNvPr id="3" name="文本框 2"/>
          <p:cNvSpPr txBox="1"/>
          <p:nvPr/>
        </p:nvSpPr>
        <p:spPr>
          <a:xfrm>
            <a:off x="753216" y="3670865"/>
            <a:ext cx="4599305" cy="2893100"/>
          </a:xfrm>
          <a:prstGeom prst="rect">
            <a:avLst/>
          </a:prstGeom>
          <a:noFill/>
        </p:spPr>
        <p:txBody>
          <a:bodyPr wrap="square">
            <a:spAutoFit/>
          </a:bodyPr>
          <a:lstStyle/>
          <a:p>
            <a:pPr>
              <a:lnSpc>
                <a:spcPct val="150000"/>
              </a:lnSpc>
            </a:pPr>
            <a:r>
              <a:rPr lang="en-US" altLang="zh-CN" sz="14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rPr>
              <a:t>【</a:t>
            </a:r>
            <a:r>
              <a:rPr lang="zh-CN" altLang="en-US" sz="14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rPr>
              <a:t>用法用量</a:t>
            </a:r>
            <a:r>
              <a:rPr lang="en-US" altLang="zh-CN" sz="14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rPr>
              <a:t>】</a:t>
            </a:r>
            <a:r>
              <a:rPr lang="zh-CN" altLang="zh-CN" sz="14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rPr>
              <a:t>成人透析患者推荐的醋酸钙口服溶液的起始剂量为</a:t>
            </a:r>
            <a:r>
              <a:rPr lang="zh-CN" altLang="zh-CN" sz="1400" b="1"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rPr>
              <a:t>每次餐时服用</a:t>
            </a:r>
            <a:r>
              <a:rPr lang="en-US" altLang="zh-CN" sz="1400" b="1"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rPr>
              <a:t>10ml</a:t>
            </a:r>
            <a:r>
              <a:rPr lang="zh-CN" altLang="zh-CN" sz="14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rPr>
              <a:t>。在不发生高钙血症的情况下，可逐渐增加剂量使血清</a:t>
            </a:r>
            <a:r>
              <a:rPr lang="en-US" altLang="zh-CN" sz="14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rPr>
              <a:t> </a:t>
            </a:r>
            <a:r>
              <a:rPr lang="zh-CN" altLang="zh-CN" sz="14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rPr>
              <a:t>磷酸盐水平降低至目标范围。每</a:t>
            </a:r>
            <a:r>
              <a:rPr lang="en-US" altLang="zh-CN" sz="14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rPr>
              <a:t>2-3</a:t>
            </a:r>
            <a:r>
              <a:rPr lang="zh-CN" altLang="zh-CN" sz="14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rPr>
              <a:t>周滴定一次剂量，直至达到可接受的血清磷酸盐水平。大多数患者需要</a:t>
            </a:r>
            <a:r>
              <a:rPr lang="zh-CN" altLang="zh-CN" sz="1400" b="1"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rPr>
              <a:t>每次餐时服用</a:t>
            </a:r>
            <a:r>
              <a:rPr lang="en-US" altLang="zh-CN" sz="1400" b="1"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rPr>
              <a:t>15-20ml</a:t>
            </a:r>
            <a:r>
              <a:rPr lang="zh-CN" altLang="zh-CN" sz="14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rPr>
              <a:t>。 </a:t>
            </a:r>
            <a:endParaRPr lang="en-US" altLang="zh-CN" sz="1400" b="1"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endParaRPr>
          </a:p>
          <a:p>
            <a:pPr>
              <a:lnSpc>
                <a:spcPct val="150000"/>
              </a:lnSpc>
            </a:pPr>
            <a:r>
              <a:rPr lang="en-US" altLang="zh-CN" sz="14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rPr>
              <a:t>【</a:t>
            </a:r>
            <a:r>
              <a:rPr lang="zh-CN" altLang="en-US" sz="14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rPr>
              <a:t>说明书适应症</a:t>
            </a:r>
            <a:r>
              <a:rPr lang="en-US" altLang="zh-CN" sz="14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rPr>
              <a:t>】</a:t>
            </a:r>
            <a:r>
              <a:rPr lang="zh-CN" altLang="zh-CN" sz="14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rPr>
              <a:t>醋酸钙口服溶液可作为一种减少饮食中磷酸盐摄入量和透析的辅助手段，以降低接受透析的肾功能衰竭患者的血清磷水平。 </a:t>
            </a:r>
          </a:p>
          <a:p>
            <a:pPr>
              <a:lnSpc>
                <a:spcPct val="100000"/>
              </a:lnSpc>
            </a:pPr>
            <a:endParaRPr lang="zh-CN" altLang="zh-CN" sz="14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endParaRPr>
          </a:p>
        </p:txBody>
      </p:sp>
      <p:sp>
        <p:nvSpPr>
          <p:cNvPr id="11" name="文本框 10"/>
          <p:cNvSpPr txBox="1"/>
          <p:nvPr/>
        </p:nvSpPr>
        <p:spPr>
          <a:xfrm>
            <a:off x="5954955" y="1393410"/>
            <a:ext cx="5985510" cy="1248493"/>
          </a:xfrm>
          <a:prstGeom prst="flowChartAlternateProcess">
            <a:avLst/>
          </a:prstGeom>
          <a:solidFill>
            <a:schemeClr val="bg1">
              <a:lumMod val="85000"/>
            </a:schemeClr>
          </a:solidFill>
          <a:ln>
            <a:solidFill>
              <a:schemeClr val="bg1">
                <a:lumMod val="85000"/>
              </a:schemeClr>
            </a:solidFill>
          </a:ln>
          <a:effectLst/>
        </p:spPr>
        <p:txBody>
          <a:bodyPr wrap="square" rtlCol="0">
            <a:noAutofit/>
          </a:bodyPr>
          <a:lstStyle/>
          <a:p>
            <a:pPr algn="l">
              <a:lnSpc>
                <a:spcPct val="150000"/>
              </a:lnSpc>
            </a:pPr>
            <a:r>
              <a:rPr lang="en-US" altLang="zh-CN" sz="1400" b="1" dirty="0">
                <a:solidFill>
                  <a:srgbClr val="0070C0"/>
                </a:solidFill>
                <a:latin typeface="微软雅黑" panose="020B0503020204020204" charset="-122"/>
                <a:ea typeface="微软雅黑" panose="020B0503020204020204" charset="-122"/>
              </a:rPr>
              <a:t>【</a:t>
            </a:r>
            <a:r>
              <a:rPr lang="zh-CN" altLang="en-US" sz="1400" b="1" dirty="0">
                <a:solidFill>
                  <a:srgbClr val="0070C0"/>
                </a:solidFill>
                <a:latin typeface="微软雅黑" panose="020B0503020204020204" charset="-122"/>
                <a:ea typeface="微软雅黑" panose="020B0503020204020204" charset="-122"/>
              </a:rPr>
              <a:t>参照药品建议</a:t>
            </a:r>
            <a:r>
              <a:rPr lang="en-US" altLang="zh-CN" sz="1400" b="1" dirty="0">
                <a:solidFill>
                  <a:srgbClr val="0070C0"/>
                </a:solidFill>
                <a:latin typeface="微软雅黑" panose="020B0503020204020204" charset="-122"/>
                <a:ea typeface="微软雅黑" panose="020B0503020204020204" charset="-122"/>
              </a:rPr>
              <a:t>】</a:t>
            </a:r>
            <a:r>
              <a:rPr lang="zh-CN" altLang="en-US" sz="1400" b="1" dirty="0">
                <a:solidFill>
                  <a:schemeClr val="accent6">
                    <a:lumMod val="75000"/>
                  </a:schemeClr>
                </a:solidFill>
                <a:latin typeface="微软雅黑" panose="020B0503020204020204" charset="-122"/>
                <a:ea typeface="微软雅黑" panose="020B0503020204020204" charset="-122"/>
              </a:rPr>
              <a:t>醋酸钙片</a:t>
            </a:r>
            <a:endParaRPr lang="en-US" altLang="zh-CN" sz="1400" b="1" dirty="0">
              <a:solidFill>
                <a:schemeClr val="accent6">
                  <a:lumMod val="75000"/>
                </a:schemeClr>
              </a:solidFill>
              <a:latin typeface="微软雅黑" panose="020B0503020204020204" charset="-122"/>
              <a:ea typeface="微软雅黑" panose="020B0503020204020204" charset="-122"/>
            </a:endParaRPr>
          </a:p>
          <a:p>
            <a:pPr algn="l">
              <a:lnSpc>
                <a:spcPct val="150000"/>
              </a:lnSpc>
            </a:pPr>
            <a:endParaRPr lang="en-US" altLang="zh-CN" sz="1400" b="1" dirty="0">
              <a:solidFill>
                <a:schemeClr val="accent6">
                  <a:lumMod val="75000"/>
                </a:schemeClr>
              </a:solidFill>
              <a:latin typeface="微软雅黑" panose="020B0503020204020204" charset="-122"/>
              <a:ea typeface="微软雅黑" panose="020B0503020204020204" charset="-122"/>
            </a:endParaRPr>
          </a:p>
          <a:p>
            <a:pPr algn="l">
              <a:lnSpc>
                <a:spcPct val="150000"/>
              </a:lnSpc>
            </a:pPr>
            <a:r>
              <a:rPr lang="en-US" altLang="zh-CN" sz="1400" b="1" dirty="0">
                <a:solidFill>
                  <a:srgbClr val="0070C0"/>
                </a:solidFill>
                <a:latin typeface="微软雅黑" panose="020B0503020204020204" charset="-122"/>
                <a:ea typeface="微软雅黑" panose="020B0503020204020204" charset="-122"/>
                <a:sym typeface="+mn-ea"/>
              </a:rPr>
              <a:t>【</a:t>
            </a:r>
            <a:r>
              <a:rPr lang="zh-CN" altLang="en-US" sz="1400" b="1" dirty="0">
                <a:solidFill>
                  <a:srgbClr val="0070C0"/>
                </a:solidFill>
                <a:latin typeface="微软雅黑" panose="020B0503020204020204" charset="-122"/>
                <a:ea typeface="微软雅黑" panose="020B0503020204020204" charset="-122"/>
                <a:sym typeface="+mn-ea"/>
              </a:rPr>
              <a:t>参考理由</a:t>
            </a:r>
            <a:r>
              <a:rPr lang="en-US" altLang="zh-CN" sz="1400" b="1" dirty="0">
                <a:solidFill>
                  <a:srgbClr val="0070C0"/>
                </a:solidFill>
                <a:latin typeface="微软雅黑" panose="020B0503020204020204" charset="-122"/>
                <a:ea typeface="微软雅黑" panose="020B0503020204020204" charset="-122"/>
                <a:sym typeface="+mn-ea"/>
              </a:rPr>
              <a:t>】</a:t>
            </a:r>
            <a:r>
              <a:rPr lang="zh-CN" altLang="en-US" sz="1400" b="1" dirty="0">
                <a:solidFill>
                  <a:schemeClr val="accent1">
                    <a:lumMod val="75000"/>
                  </a:schemeClr>
                </a:solidFill>
                <a:latin typeface="微软雅黑" panose="020B0503020204020204" charset="-122"/>
                <a:ea typeface="微软雅黑" panose="020B0503020204020204" charset="-122"/>
                <a:sym typeface="+mn-ea"/>
              </a:rPr>
              <a:t>医保和国采目录内药品；</a:t>
            </a:r>
            <a:r>
              <a:rPr lang="zh-CN" altLang="en-US" sz="1400" b="1" dirty="0">
                <a:solidFill>
                  <a:schemeClr val="accent1">
                    <a:lumMod val="75000"/>
                  </a:schemeClr>
                </a:solidFill>
                <a:latin typeface="微软雅黑" panose="020B0503020204020204" charset="-122"/>
                <a:ea typeface="微软雅黑" panose="020B0503020204020204" charset="-122"/>
              </a:rPr>
              <a:t>适应症相同，有效成分相同</a:t>
            </a:r>
            <a:endParaRPr lang="en-US" altLang="zh-CN" sz="1400" dirty="0">
              <a:solidFill>
                <a:srgbClr val="0070C0"/>
              </a:solidFill>
              <a:latin typeface="微软雅黑" panose="020B0503020204020204" charset="-122"/>
              <a:ea typeface="微软雅黑" panose="020B0503020204020204" charset="-122"/>
              <a:sym typeface="+mn-ea"/>
            </a:endParaRPr>
          </a:p>
        </p:txBody>
      </p:sp>
      <p:sp>
        <p:nvSpPr>
          <p:cNvPr id="18" name="圆角矩形 17"/>
          <p:cNvSpPr/>
          <p:nvPr/>
        </p:nvSpPr>
        <p:spPr>
          <a:xfrm>
            <a:off x="420258" y="1422703"/>
            <a:ext cx="5052060" cy="5141262"/>
          </a:xfrm>
          <a:prstGeom prst="roundRect">
            <a:avLst/>
          </a:prstGeom>
          <a:noFill/>
          <a:extLst>
            <a:ext uri="{909E8E84-426E-40DD-AFC4-6F175D3DCCD1}">
              <a14:hiddenFill xmlns:a14="http://schemas.microsoft.com/office/drawing/2010/main">
                <a:solidFill>
                  <a:schemeClr val="accent1"/>
                </a:solidFill>
              </a14:hiddenFill>
            </a:ext>
          </a:extLst>
        </p:spPr>
        <p:style>
          <a:lnRef idx="2">
            <a:schemeClr val="lt1"/>
          </a:lnRef>
          <a:fillRef idx="1">
            <a:schemeClr val="accent1"/>
          </a:fillRef>
          <a:effectRef idx="1">
            <a:schemeClr val="accent1"/>
          </a:effectRef>
          <a:fontRef idx="minor">
            <a:schemeClr val="lt1"/>
          </a:fontRef>
        </p:style>
        <p:txBody>
          <a:bodyPr rtlCol="0" anchor="ctr"/>
          <a:lstStyle/>
          <a:p>
            <a:pPr algn="ctr"/>
            <a:endParaRPr lang="zh-CN" altLang="en-US"/>
          </a:p>
        </p:txBody>
      </p:sp>
      <p:sp>
        <p:nvSpPr>
          <p:cNvPr id="22" name="文本框 21">
            <a:extLst>
              <a:ext uri="{FF2B5EF4-FFF2-40B4-BE49-F238E27FC236}">
                <a16:creationId xmlns:a16="http://schemas.microsoft.com/office/drawing/2014/main" id="{4142DD0D-5518-4627-A143-B4BF057512B8}"/>
              </a:ext>
            </a:extLst>
          </p:cNvPr>
          <p:cNvSpPr txBox="1"/>
          <p:nvPr/>
        </p:nvSpPr>
        <p:spPr>
          <a:xfrm>
            <a:off x="5954955" y="3030071"/>
            <a:ext cx="5985510" cy="3235474"/>
          </a:xfrm>
          <a:prstGeom prst="flowChartAlternateProcess">
            <a:avLst/>
          </a:prstGeom>
          <a:solidFill>
            <a:srgbClr val="B6C7EA"/>
          </a:solidFill>
          <a:ln>
            <a:solidFill>
              <a:schemeClr val="bg1">
                <a:lumMod val="85000"/>
              </a:schemeClr>
            </a:solidFill>
          </a:ln>
          <a:effectLst/>
        </p:spPr>
        <p:txBody>
          <a:bodyPr wrap="square" rtlCol="0">
            <a:noAutofit/>
          </a:bodyPr>
          <a:lstStyle/>
          <a:p>
            <a:pPr algn="l">
              <a:lnSpc>
                <a:spcPct val="150000"/>
              </a:lnSpc>
            </a:pPr>
            <a:endParaRPr lang="en-US" altLang="zh-CN" sz="1400" dirty="0">
              <a:solidFill>
                <a:srgbClr val="0070C0"/>
              </a:solidFill>
              <a:latin typeface="微软雅黑" panose="020B0503020204020204" charset="-122"/>
              <a:ea typeface="微软雅黑" panose="020B0503020204020204" charset="-122"/>
              <a:sym typeface="+mn-ea"/>
            </a:endParaRPr>
          </a:p>
          <a:p>
            <a:pPr algn="l">
              <a:lnSpc>
                <a:spcPct val="150000"/>
              </a:lnSpc>
            </a:pPr>
            <a:r>
              <a:rPr lang="en-US" altLang="zh-CN" sz="1400" dirty="0">
                <a:latin typeface="微软雅黑" panose="020B0503020204020204" charset="-122"/>
                <a:ea typeface="微软雅黑" panose="020B0503020204020204" charset="-122"/>
                <a:sym typeface="+mn-ea"/>
              </a:rPr>
              <a:t>【</a:t>
            </a:r>
            <a:r>
              <a:rPr lang="zh-CN" altLang="en-US" sz="1400" dirty="0">
                <a:latin typeface="微软雅黑" panose="020B0503020204020204" charset="-122"/>
                <a:ea typeface="微软雅黑" panose="020B0503020204020204" charset="-122"/>
                <a:sym typeface="+mn-ea"/>
              </a:rPr>
              <a:t>与参照药品或已上市的同类药品相比的优势和不足】</a:t>
            </a:r>
          </a:p>
          <a:p>
            <a:pPr marL="285750" indent="-285750" algn="l">
              <a:lnSpc>
                <a:spcPct val="150000"/>
              </a:lnSpc>
              <a:spcBef>
                <a:spcPts val="600"/>
              </a:spcBef>
              <a:buFont typeface="Wingdings" panose="05000000000000000000" charset="0"/>
              <a:buChar char="l"/>
            </a:pPr>
            <a:r>
              <a:rPr lang="zh-CN" altLang="en-US" sz="1400" dirty="0">
                <a:latin typeface="微软雅黑" panose="020B0503020204020204" charset="-122"/>
                <a:ea typeface="微软雅黑" panose="020B0503020204020204" charset="-122"/>
                <a:sym typeface="+mn-ea"/>
              </a:rPr>
              <a:t>被纳入医保目录的高磷血症治疗药物均为片剂，本品是</a:t>
            </a:r>
            <a:r>
              <a:rPr lang="zh-CN" altLang="en-US" sz="1400" b="1" dirty="0">
                <a:gradFill>
                  <a:gsLst>
                    <a:gs pos="0">
                      <a:srgbClr val="E30000"/>
                    </a:gs>
                    <a:gs pos="100000">
                      <a:srgbClr val="760303"/>
                    </a:gs>
                  </a:gsLst>
                  <a:lin scaled="0"/>
                </a:gradFill>
                <a:latin typeface="微软雅黑" panose="020B0503020204020204" charset="-122"/>
                <a:ea typeface="微软雅黑" panose="020B0503020204020204" charset="-122"/>
                <a:sym typeface="+mn-ea"/>
              </a:rPr>
              <a:t>唯一口服溶液剂型，无片剂负荷，填补目录空白</a:t>
            </a:r>
          </a:p>
          <a:p>
            <a:pPr marL="285750" indent="-285750" algn="l">
              <a:lnSpc>
                <a:spcPct val="150000"/>
              </a:lnSpc>
              <a:spcBef>
                <a:spcPts val="600"/>
              </a:spcBef>
              <a:buFont typeface="Wingdings" panose="05000000000000000000" charset="0"/>
              <a:buChar char="l"/>
            </a:pPr>
            <a:r>
              <a:rPr lang="zh-CN" altLang="en-US" sz="1400" b="1" dirty="0">
                <a:gradFill>
                  <a:gsLst>
                    <a:gs pos="0">
                      <a:srgbClr val="E30000"/>
                    </a:gs>
                    <a:gs pos="100000">
                      <a:srgbClr val="760303"/>
                    </a:gs>
                  </a:gsLst>
                  <a:lin scaled="0"/>
                </a:gradFill>
                <a:latin typeface="微软雅黑" panose="020B0503020204020204" charset="-122"/>
                <a:ea typeface="微软雅黑" panose="020B0503020204020204" charset="-122"/>
                <a:sym typeface="+mn-ea"/>
              </a:rPr>
              <a:t>无需崩解，直接吸收，尤其适用于吞咽障碍、老年、胃肠功能较弱患者</a:t>
            </a:r>
          </a:p>
          <a:p>
            <a:pPr marL="285750" indent="-285750" algn="l">
              <a:lnSpc>
                <a:spcPct val="150000"/>
              </a:lnSpc>
              <a:spcBef>
                <a:spcPts val="600"/>
              </a:spcBef>
              <a:buFont typeface="Wingdings" panose="05000000000000000000" charset="0"/>
              <a:buChar char="l"/>
            </a:pPr>
            <a:r>
              <a:rPr lang="zh-CN" altLang="en-US" sz="1400" dirty="0">
                <a:latin typeface="微软雅黑" panose="020B0503020204020204" charset="-122"/>
                <a:ea typeface="微软雅黑" panose="020B0503020204020204" charset="-122"/>
                <a:sym typeface="+mn-ea"/>
              </a:rPr>
              <a:t>溶液剂型</a:t>
            </a:r>
            <a:r>
              <a:rPr lang="zh-CN" altLang="en-US" sz="1400" b="1" dirty="0">
                <a:gradFill>
                  <a:gsLst>
                    <a:gs pos="0">
                      <a:srgbClr val="E30000"/>
                    </a:gs>
                    <a:gs pos="100000">
                      <a:srgbClr val="760303"/>
                    </a:gs>
                  </a:gsLst>
                  <a:lin scaled="0"/>
                </a:gradFill>
                <a:latin typeface="微软雅黑" panose="020B0503020204020204" charset="-122"/>
                <a:ea typeface="微软雅黑" panose="020B0503020204020204" charset="-122"/>
                <a:sym typeface="+mn-ea"/>
              </a:rPr>
              <a:t>相比片剂口感升级</a:t>
            </a:r>
            <a:r>
              <a:rPr lang="zh-CN" altLang="en-US" sz="1400" dirty="0">
                <a:latin typeface="微软雅黑" panose="020B0503020204020204" charset="-122"/>
                <a:ea typeface="微软雅黑" panose="020B0503020204020204" charset="-122"/>
                <a:sym typeface="+mn-ea"/>
              </a:rPr>
              <a:t>（</a:t>
            </a:r>
            <a:r>
              <a:rPr lang="en-US" altLang="zh-CN" sz="1400" dirty="0">
                <a:latin typeface="微软雅黑" panose="020B0503020204020204" charset="-122"/>
                <a:ea typeface="微软雅黑" panose="020B0503020204020204" charset="-122"/>
                <a:sym typeface="+mn-ea"/>
              </a:rPr>
              <a:t>pH 6.5-7.5</a:t>
            </a:r>
            <a:r>
              <a:rPr lang="zh-CN" altLang="en-US" sz="1400" dirty="0">
                <a:latin typeface="微软雅黑" panose="020B0503020204020204" charset="-122"/>
                <a:ea typeface="微软雅黑" panose="020B0503020204020204" charset="-122"/>
                <a:sym typeface="+mn-ea"/>
              </a:rPr>
              <a:t>），</a:t>
            </a:r>
            <a:r>
              <a:rPr lang="zh-CN" altLang="en-US" sz="1400" b="1" dirty="0">
                <a:gradFill>
                  <a:gsLst>
                    <a:gs pos="0">
                      <a:srgbClr val="E30000"/>
                    </a:gs>
                    <a:gs pos="100000">
                      <a:srgbClr val="760303"/>
                    </a:gs>
                  </a:gsLst>
                  <a:lin scaled="0"/>
                </a:gradFill>
                <a:latin typeface="微软雅黑" panose="020B0503020204020204" charset="-122"/>
                <a:ea typeface="微软雅黑" panose="020B0503020204020204" charset="-122"/>
                <a:sym typeface="+mn-ea"/>
              </a:rPr>
              <a:t>便秘、胀气等胃肠不良反应发生率低</a:t>
            </a:r>
          </a:p>
          <a:p>
            <a:pPr algn="l">
              <a:lnSpc>
                <a:spcPct val="150000"/>
              </a:lnSpc>
            </a:pPr>
            <a:endParaRPr lang="zh-CN" altLang="en-US" sz="1400" dirty="0">
              <a:solidFill>
                <a:srgbClr val="0070C0"/>
              </a:solidFill>
              <a:latin typeface="微软雅黑" panose="020B0503020204020204" charset="-122"/>
              <a:ea typeface="微软雅黑" panose="020B0503020204020204" charset="-122"/>
              <a:sym typeface="+mn-e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组合 35"/>
          <p:cNvGrpSpPr/>
          <p:nvPr/>
        </p:nvGrpSpPr>
        <p:grpSpPr>
          <a:xfrm>
            <a:off x="0" y="0"/>
            <a:ext cx="12196693" cy="260047"/>
            <a:chOff x="0" y="0"/>
            <a:chExt cx="19207" cy="619"/>
          </a:xfrm>
        </p:grpSpPr>
        <p:sp>
          <p:nvSpPr>
            <p:cNvPr id="10" name="矩形 9"/>
            <p:cNvSpPr/>
            <p:nvPr/>
          </p:nvSpPr>
          <p:spPr>
            <a:xfrm>
              <a:off x="0" y="547"/>
              <a:ext cx="19207" cy="72"/>
            </a:xfrm>
            <a:prstGeom prst="rect">
              <a:avLst/>
            </a:prstGeom>
            <a:solidFill>
              <a:srgbClr val="E8AD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圆顶角 8"/>
            <p:cNvSpPr/>
            <p:nvPr>
              <p:custDataLst>
                <p:tags r:id="rId16"/>
              </p:custDataLst>
            </p:nvPr>
          </p:nvSpPr>
          <p:spPr>
            <a:xfrm rot="16200000">
              <a:off x="9341" y="-9339"/>
              <a:ext cx="518" cy="19200"/>
            </a:xfrm>
            <a:prstGeom prst="round2SameRect">
              <a:avLst>
                <a:gd name="adj1" fmla="val 50000"/>
                <a:gd name="adj2" fmla="val 0"/>
              </a:avLst>
            </a:prstGeom>
            <a:solidFill>
              <a:srgbClr val="F9F9F9"/>
            </a:solidFill>
            <a:ln w="0" cap="flat" cmpd="sng" algn="ctr">
              <a:noFill/>
              <a:prstDash val="solid"/>
              <a:miter lim="800000"/>
            </a:ln>
            <a:effectLst>
              <a:innerShdw blurRad="1143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圆角 6"/>
            <p:cNvSpPr/>
            <p:nvPr/>
          </p:nvSpPr>
          <p:spPr>
            <a:xfrm>
              <a:off x="0" y="0"/>
              <a:ext cx="4015" cy="518"/>
            </a:xfrm>
            <a:prstGeom prst="roundRect">
              <a:avLst>
                <a:gd name="adj" fmla="val 50000"/>
              </a:avLst>
            </a:prstGeom>
          </p:spPr>
          <p:style>
            <a:lnRef idx="2">
              <a:schemeClr val="lt1"/>
            </a:lnRef>
            <a:fillRef idx="1">
              <a:schemeClr val="accent1"/>
            </a:fillRef>
            <a:effectRef idx="1">
              <a:schemeClr val="accent1"/>
            </a:effectRef>
            <a:fontRef idx="minor">
              <a:schemeClr val="lt1"/>
            </a:fontRef>
          </p:style>
          <p:txBody>
            <a:bodyPr rtlCol="0" anchor="ctr"/>
            <a:lstStyle/>
            <a:p>
              <a:pPr algn="ctr"/>
              <a:r>
                <a:rPr lang="zh-CN" altLang="en-US" sz="1200" b="1" dirty="0">
                  <a:latin typeface="微软雅黑" panose="020B0503020204020204" charset="-122"/>
                  <a:ea typeface="微软雅黑" panose="020B0503020204020204" charset="-122"/>
                </a:rPr>
                <a:t>基本信息</a:t>
              </a:r>
            </a:p>
          </p:txBody>
        </p:sp>
        <p:sp>
          <p:nvSpPr>
            <p:cNvPr id="4" name="矩形: 圆角 6"/>
            <p:cNvSpPr/>
            <p:nvPr/>
          </p:nvSpPr>
          <p:spPr>
            <a:xfrm>
              <a:off x="4036" y="2"/>
              <a:ext cx="4019" cy="518"/>
            </a:xfrm>
            <a:prstGeom prst="roundRect">
              <a:avLst>
                <a:gd name="adj" fmla="val 50000"/>
              </a:avLst>
            </a:prstGeom>
            <a:solidFill>
              <a:schemeClr val="accent1">
                <a:lumMod val="40000"/>
                <a:lumOff val="60000"/>
              </a:schemeClr>
            </a:solidFill>
          </p:spPr>
          <p:style>
            <a:lnRef idx="2">
              <a:schemeClr val="lt1"/>
            </a:lnRef>
            <a:fillRef idx="1">
              <a:schemeClr val="accent1"/>
            </a:fillRef>
            <a:effectRef idx="1">
              <a:schemeClr val="accent1"/>
            </a:effectRef>
            <a:fontRef idx="minor">
              <a:schemeClr val="lt1"/>
            </a:fontRef>
          </p:style>
          <p:txBody>
            <a:bodyPr rtlCol="0" anchor="ctr"/>
            <a:lstStyle/>
            <a:p>
              <a:pPr algn="ctr"/>
              <a:r>
                <a:rPr lang="zh-CN" altLang="en-US" sz="1200" b="1" dirty="0">
                  <a:latin typeface="微软雅黑" panose="020B0503020204020204" charset="-122"/>
                  <a:ea typeface="微软雅黑" panose="020B0503020204020204" charset="-122"/>
                </a:rPr>
                <a:t>创新性</a:t>
              </a:r>
            </a:p>
          </p:txBody>
        </p:sp>
        <p:sp>
          <p:nvSpPr>
            <p:cNvPr id="5" name="矩形: 圆角 6"/>
            <p:cNvSpPr/>
            <p:nvPr/>
          </p:nvSpPr>
          <p:spPr>
            <a:xfrm>
              <a:off x="8092" y="2"/>
              <a:ext cx="3752" cy="518"/>
            </a:xfrm>
            <a:prstGeom prst="roundRect">
              <a:avLst>
                <a:gd name="adj" fmla="val 50000"/>
              </a:avLst>
            </a:prstGeom>
            <a:solidFill>
              <a:schemeClr val="accent1">
                <a:lumMod val="40000"/>
                <a:lumOff val="60000"/>
              </a:schemeClr>
            </a:solidFill>
          </p:spPr>
          <p:style>
            <a:lnRef idx="2">
              <a:schemeClr val="lt1"/>
            </a:lnRef>
            <a:fillRef idx="1">
              <a:schemeClr val="accent1"/>
            </a:fillRef>
            <a:effectRef idx="1">
              <a:schemeClr val="accent1"/>
            </a:effectRef>
            <a:fontRef idx="minor">
              <a:schemeClr val="lt1"/>
            </a:fontRef>
          </p:style>
          <p:txBody>
            <a:bodyPr rtlCol="0" anchor="ctr"/>
            <a:lstStyle/>
            <a:p>
              <a:pPr algn="ctr"/>
              <a:r>
                <a:rPr lang="zh-CN" altLang="en-US" sz="1200" b="1" dirty="0">
                  <a:latin typeface="微软雅黑" panose="020B0503020204020204" charset="-122"/>
                  <a:ea typeface="微软雅黑" panose="020B0503020204020204" charset="-122"/>
                </a:rPr>
                <a:t>有效性</a:t>
              </a:r>
            </a:p>
          </p:txBody>
        </p:sp>
        <p:sp>
          <p:nvSpPr>
            <p:cNvPr id="6" name="矩形: 圆角 6"/>
            <p:cNvSpPr/>
            <p:nvPr/>
          </p:nvSpPr>
          <p:spPr>
            <a:xfrm>
              <a:off x="11856" y="2"/>
              <a:ext cx="3770" cy="518"/>
            </a:xfrm>
            <a:prstGeom prst="roundRect">
              <a:avLst>
                <a:gd name="adj" fmla="val 50000"/>
              </a:avLst>
            </a:prstGeom>
            <a:solidFill>
              <a:schemeClr val="accent1">
                <a:lumMod val="40000"/>
                <a:lumOff val="60000"/>
              </a:schemeClr>
            </a:solidFill>
          </p:spPr>
          <p:style>
            <a:lnRef idx="2">
              <a:schemeClr val="lt1"/>
            </a:lnRef>
            <a:fillRef idx="1">
              <a:schemeClr val="accent1"/>
            </a:fillRef>
            <a:effectRef idx="1">
              <a:schemeClr val="accent1"/>
            </a:effectRef>
            <a:fontRef idx="minor">
              <a:schemeClr val="lt1"/>
            </a:fontRef>
          </p:style>
          <p:txBody>
            <a:bodyPr rtlCol="0" anchor="ctr"/>
            <a:lstStyle/>
            <a:p>
              <a:pPr algn="ctr"/>
              <a:r>
                <a:rPr lang="zh-CN" altLang="en-US" sz="1200" b="1" dirty="0">
                  <a:latin typeface="微软雅黑" panose="020B0503020204020204" charset="-122"/>
                  <a:ea typeface="微软雅黑" panose="020B0503020204020204" charset="-122"/>
                </a:rPr>
                <a:t>安全性</a:t>
              </a:r>
            </a:p>
          </p:txBody>
        </p:sp>
        <p:sp>
          <p:nvSpPr>
            <p:cNvPr id="8" name="矩形: 圆角 6"/>
            <p:cNvSpPr/>
            <p:nvPr/>
          </p:nvSpPr>
          <p:spPr>
            <a:xfrm>
              <a:off x="15638" y="0"/>
              <a:ext cx="3562" cy="518"/>
            </a:xfrm>
            <a:prstGeom prst="roundRect">
              <a:avLst>
                <a:gd name="adj" fmla="val 50000"/>
              </a:avLst>
            </a:prstGeom>
            <a:solidFill>
              <a:schemeClr val="accent1">
                <a:lumMod val="40000"/>
                <a:lumOff val="60000"/>
              </a:schemeClr>
            </a:solidFill>
          </p:spPr>
          <p:style>
            <a:lnRef idx="2">
              <a:schemeClr val="lt1"/>
            </a:lnRef>
            <a:fillRef idx="1">
              <a:schemeClr val="accent1"/>
            </a:fillRef>
            <a:effectRef idx="1">
              <a:schemeClr val="accent1"/>
            </a:effectRef>
            <a:fontRef idx="minor">
              <a:schemeClr val="lt1"/>
            </a:fontRef>
          </p:style>
          <p:txBody>
            <a:bodyPr rtlCol="0" anchor="ctr"/>
            <a:lstStyle/>
            <a:p>
              <a:pPr algn="ctr"/>
              <a:r>
                <a:rPr lang="zh-CN" altLang="en-US" sz="1200" b="1" dirty="0">
                  <a:latin typeface="微软雅黑" panose="020B0503020204020204" charset="-122"/>
                  <a:ea typeface="微软雅黑" panose="020B0503020204020204" charset="-122"/>
                </a:rPr>
                <a:t>公平性</a:t>
              </a:r>
            </a:p>
          </p:txBody>
        </p:sp>
      </p:grpSp>
      <p:grpSp>
        <p:nvGrpSpPr>
          <p:cNvPr id="19" name="组合 18"/>
          <p:cNvGrpSpPr/>
          <p:nvPr/>
        </p:nvGrpSpPr>
        <p:grpSpPr>
          <a:xfrm>
            <a:off x="635000" y="508000"/>
            <a:ext cx="675005" cy="632460"/>
            <a:chOff x="1025495" y="324740"/>
            <a:chExt cx="256374" cy="257976"/>
          </a:xfrm>
          <a:solidFill>
            <a:schemeClr val="accent1"/>
          </a:solidFill>
          <a:effectLst>
            <a:outerShdw blurRad="50800" dist="38100" dir="2700000" algn="tl" rotWithShape="0">
              <a:prstClr val="black">
                <a:alpha val="40000"/>
              </a:prstClr>
            </a:outerShdw>
          </a:effectLst>
        </p:grpSpPr>
        <p:sp>
          <p:nvSpPr>
            <p:cNvPr id="20" name="圆角矩形 10"/>
            <p:cNvSpPr/>
            <p:nvPr>
              <p:custDataLst>
                <p:tags r:id="rId14"/>
              </p:custDataLst>
            </p:nvPr>
          </p:nvSpPr>
          <p:spPr>
            <a:xfrm>
              <a:off x="1025495" y="324740"/>
              <a:ext cx="213645" cy="213645"/>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圆角矩形 11"/>
            <p:cNvSpPr/>
            <p:nvPr>
              <p:custDataLst>
                <p:tags r:id="rId15"/>
              </p:custDataLst>
            </p:nvPr>
          </p:nvSpPr>
          <p:spPr>
            <a:xfrm>
              <a:off x="1068224" y="369071"/>
              <a:ext cx="213645" cy="213645"/>
            </a:xfrm>
            <a:prstGeom prst="roundRect">
              <a:avLst/>
            </a:prstGeom>
            <a:solidFill>
              <a:srgbClr val="E8AD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 name="文本框 11"/>
          <p:cNvSpPr txBox="1"/>
          <p:nvPr/>
        </p:nvSpPr>
        <p:spPr>
          <a:xfrm>
            <a:off x="1422506" y="592792"/>
            <a:ext cx="10458450" cy="523220"/>
          </a:xfrm>
          <a:prstGeom prst="rect">
            <a:avLst/>
          </a:prstGeom>
          <a:noFill/>
        </p:spPr>
        <p:txBody>
          <a:bodyPr wrap="square" rtlCol="0" anchor="t">
            <a:spAutoFit/>
          </a:bodyPr>
          <a:lstStyle/>
          <a:p>
            <a:r>
              <a:rPr lang="en-US" altLang="zh-CN" sz="2800" b="1" dirty="0">
                <a:solidFill>
                  <a:schemeClr val="accent1">
                    <a:lumMod val="75000"/>
                  </a:schemeClr>
                </a:solidFill>
                <a:sym typeface="+mn-ea"/>
              </a:rPr>
              <a:t>CKD</a:t>
            </a:r>
            <a:r>
              <a:rPr lang="zh-CN" altLang="en-US" sz="2800" b="1" dirty="0">
                <a:solidFill>
                  <a:schemeClr val="accent1">
                    <a:lumMod val="75000"/>
                  </a:schemeClr>
                </a:solidFill>
                <a:sym typeface="+mn-ea"/>
              </a:rPr>
              <a:t>患者血磷达标率低，口服溶液无片剂负荷，提高依从性</a:t>
            </a:r>
            <a:endParaRPr lang="zh-CN" altLang="en-US" sz="2800" b="1" dirty="0">
              <a:solidFill>
                <a:schemeClr val="accent1">
                  <a:lumMod val="75000"/>
                </a:schemeClr>
              </a:solidFill>
              <a:effectLst/>
              <a:latin typeface="微软雅黑" panose="020B0503020204020204" charset="-122"/>
              <a:ea typeface="微软雅黑" panose="020B0503020204020204" charset="-122"/>
              <a:cs typeface="微软雅黑" panose="020B0503020204020204" charset="-122"/>
              <a:sym typeface="+mn-ea"/>
            </a:endParaRPr>
          </a:p>
        </p:txBody>
      </p:sp>
      <p:sp>
        <p:nvSpPr>
          <p:cNvPr id="100" name="矩形: 圆角 22"/>
          <p:cNvSpPr/>
          <p:nvPr>
            <p:custDataLst>
              <p:tags r:id="rId1"/>
            </p:custDataLst>
          </p:nvPr>
        </p:nvSpPr>
        <p:spPr>
          <a:xfrm>
            <a:off x="699749" y="1554064"/>
            <a:ext cx="5138683" cy="4121103"/>
          </a:xfrm>
          <a:prstGeom prst="roundRect">
            <a:avLst>
              <a:gd name="adj" fmla="val 6347"/>
            </a:avLst>
          </a:prstGeom>
          <a:solidFill>
            <a:srgbClr val="FFFFFF">
              <a:alpha val="5000"/>
            </a:srgbClr>
          </a:solidFill>
          <a:ln w="15875">
            <a:noFill/>
          </a:ln>
          <a:effectLst>
            <a:outerShdw blurRad="279400" dist="228600" dir="2700000" algn="tl" rotWithShape="0">
              <a:srgbClr val="376FFF">
                <a:alpha val="8000"/>
              </a:srgbClr>
            </a:outerShdw>
          </a:effectLst>
        </p:spPr>
        <p:style>
          <a:lnRef idx="2">
            <a:srgbClr val="376FFF">
              <a:shade val="15000"/>
            </a:srgbClr>
          </a:lnRef>
          <a:fillRef idx="1">
            <a:srgbClr val="376FFF"/>
          </a:fillRef>
          <a:effectRef idx="0">
            <a:srgbClr val="376FFF"/>
          </a:effectRef>
          <a:fontRef idx="minor">
            <a:srgbClr val="FFFFFF"/>
          </a:fontRef>
        </p:style>
        <p:txBody>
          <a:bodyPr wrap="square" lIns="342095" tIns="734060" rIns="342095" bIns="486410" rtlCol="0" anchor="ctr">
            <a:noAutofit/>
          </a:bodyPr>
          <a:lstStyle/>
          <a:p>
            <a:pPr algn="ctr">
              <a:lnSpc>
                <a:spcPct val="150000"/>
              </a:lnSpc>
            </a:pPr>
            <a:endParaRPr lang="zh-CN" altLang="zh-CN" dirty="0">
              <a:solidFill>
                <a:srgbClr val="000000">
                  <a:lumMod val="85000"/>
                  <a:lumOff val="15000"/>
                </a:srgbClr>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102" name="矩形: 圆角 2"/>
          <p:cNvSpPr/>
          <p:nvPr>
            <p:custDataLst>
              <p:tags r:id="rId2"/>
            </p:custDataLst>
          </p:nvPr>
        </p:nvSpPr>
        <p:spPr>
          <a:xfrm>
            <a:off x="233628" y="2108334"/>
            <a:ext cx="3763897" cy="4120461"/>
          </a:xfrm>
          <a:prstGeom prst="roundRect">
            <a:avLst>
              <a:gd name="adj" fmla="val 6347"/>
            </a:avLst>
          </a:prstGeom>
          <a:gradFill flip="none" rotWithShape="1">
            <a:gsLst>
              <a:gs pos="0">
                <a:srgbClr val="376FFF">
                  <a:lumMod val="20000"/>
                  <a:lumOff val="80000"/>
                  <a:alpha val="20000"/>
                </a:srgbClr>
              </a:gs>
              <a:gs pos="100000">
                <a:srgbClr val="FFFFFF">
                  <a:alpha val="0"/>
                </a:srgbClr>
              </a:gs>
            </a:gsLst>
            <a:path path="circle">
              <a:fillToRect l="100000" t="100000"/>
            </a:path>
            <a:tileRect r="-100000" b="-100000"/>
          </a:gradFill>
          <a:ln w="15875">
            <a:solidFill>
              <a:srgbClr val="376FFF">
                <a:lumMod val="40000"/>
                <a:lumOff val="60000"/>
                <a:alpha val="60000"/>
              </a:srgbClr>
            </a:solidFill>
          </a:ln>
          <a:effectLst>
            <a:outerShdw blurRad="279400" dist="228600" dir="2700000" algn="tl" rotWithShape="0">
              <a:srgbClr val="376FFF">
                <a:alpha val="8000"/>
              </a:srgbClr>
            </a:outerShdw>
          </a:effectLst>
        </p:spPr>
        <p:style>
          <a:lnRef idx="2">
            <a:srgbClr val="376FFF">
              <a:shade val="15000"/>
            </a:srgbClr>
          </a:lnRef>
          <a:fillRef idx="1">
            <a:srgbClr val="376FFF"/>
          </a:fillRef>
          <a:effectRef idx="0">
            <a:srgbClr val="376FFF"/>
          </a:effectRef>
          <a:fontRef idx="minor">
            <a:srgbClr val="FFFFFF"/>
          </a:fontRef>
        </p:style>
        <p:txBody>
          <a:bodyPr wrap="square" lIns="342095" tIns="734060" rIns="342095" bIns="486410" rtlCol="0" anchor="ctr">
            <a:noAutofit/>
          </a:bodyPr>
          <a:lstStyle/>
          <a:p>
            <a:pPr algn="just">
              <a:lnSpc>
                <a:spcPct val="150000"/>
              </a:lnSpc>
            </a:pPr>
            <a:r>
              <a:rPr lang="zh-CN" altLang="en-US" sz="1400" b="1" dirty="0">
                <a:solidFill>
                  <a:schemeClr val="tx1">
                    <a:lumMod val="85000"/>
                    <a:lumOff val="15000"/>
                  </a:schemeClr>
                </a:solidFill>
                <a:latin typeface="微软雅黑" panose="020B0503020204020204" charset="-122"/>
                <a:ea typeface="微软雅黑" panose="020B0503020204020204" charset="-122"/>
                <a:sym typeface="微软雅黑" panose="020B0503020204020204" charset="-122"/>
              </a:rPr>
              <a:t>我国肾病透析患者基数大且增长快：</a:t>
            </a:r>
            <a:r>
              <a:rPr lang="zh-CN" altLang="en-US" sz="1400" dirty="0">
                <a:solidFill>
                  <a:schemeClr val="tx1">
                    <a:lumMod val="85000"/>
                    <a:lumOff val="15000"/>
                  </a:schemeClr>
                </a:solidFill>
                <a:latin typeface="微软雅黑" panose="020B0503020204020204" charset="-122"/>
                <a:ea typeface="微软雅黑" panose="020B0503020204020204" charset="-122"/>
                <a:sym typeface="微软雅黑" panose="020B0503020204020204" charset="-122"/>
              </a:rPr>
              <a:t>据</a:t>
            </a:r>
            <a:r>
              <a:rPr lang="zh-CN" altLang="en-US" sz="1400" dirty="0">
                <a:solidFill>
                  <a:schemeClr val="tx1">
                    <a:lumMod val="85000"/>
                    <a:lumOff val="15000"/>
                  </a:schemeClr>
                </a:solidFill>
                <a:latin typeface="微软雅黑" panose="020B0503020204020204" charset="-122"/>
                <a:ea typeface="微软雅黑" panose="020B0503020204020204" charset="-122"/>
              </a:rPr>
              <a:t>中国医师协会肾脏内科医师分会</a:t>
            </a:r>
            <a:r>
              <a:rPr lang="en-US" altLang="zh-CN" sz="1400" dirty="0">
                <a:solidFill>
                  <a:schemeClr val="tx1">
                    <a:lumMod val="85000"/>
                    <a:lumOff val="15000"/>
                  </a:schemeClr>
                </a:solidFill>
                <a:latin typeface="微软雅黑" panose="020B0503020204020204" charset="-122"/>
                <a:ea typeface="微软雅黑" panose="020B0503020204020204" charset="-122"/>
              </a:rPr>
              <a:t>2024</a:t>
            </a:r>
            <a:r>
              <a:rPr lang="zh-CN" altLang="en-US" sz="1400" dirty="0">
                <a:solidFill>
                  <a:schemeClr val="tx1">
                    <a:lumMod val="85000"/>
                    <a:lumOff val="15000"/>
                  </a:schemeClr>
                </a:solidFill>
                <a:latin typeface="微软雅黑" panose="020B0503020204020204" charset="-122"/>
                <a:ea typeface="微软雅黑" panose="020B0503020204020204" charset="-122"/>
              </a:rPr>
              <a:t>年学术年会发布数据，</a:t>
            </a:r>
            <a:r>
              <a:rPr lang="zh-CN" altLang="en-US" sz="1400" b="1" dirty="0">
                <a:solidFill>
                  <a:schemeClr val="tx1">
                    <a:lumMod val="85000"/>
                    <a:lumOff val="15000"/>
                  </a:schemeClr>
                </a:solidFill>
                <a:latin typeface="微软雅黑" panose="020B0503020204020204" charset="-122"/>
                <a:ea typeface="微软雅黑" panose="020B0503020204020204" charset="-122"/>
                <a:sym typeface="微软雅黑" panose="020B0503020204020204" charset="-122"/>
              </a:rPr>
              <a:t>截至</a:t>
            </a:r>
            <a:r>
              <a:rPr lang="en-US" altLang="zh-CN" sz="1400" b="1" dirty="0">
                <a:solidFill>
                  <a:schemeClr val="tx1">
                    <a:lumMod val="85000"/>
                    <a:lumOff val="15000"/>
                  </a:schemeClr>
                </a:solidFill>
                <a:latin typeface="微软雅黑" panose="020B0503020204020204" charset="-122"/>
                <a:ea typeface="微软雅黑" panose="020B0503020204020204" charset="-122"/>
                <a:sym typeface="微软雅黑" panose="020B0503020204020204" charset="-122"/>
              </a:rPr>
              <a:t>2023</a:t>
            </a:r>
            <a:r>
              <a:rPr lang="zh-CN" altLang="en-US" sz="1400" b="1" dirty="0">
                <a:solidFill>
                  <a:schemeClr val="tx1">
                    <a:lumMod val="85000"/>
                    <a:lumOff val="15000"/>
                  </a:schemeClr>
                </a:solidFill>
                <a:latin typeface="微软雅黑" panose="020B0503020204020204" charset="-122"/>
                <a:ea typeface="微软雅黑" panose="020B0503020204020204" charset="-122"/>
                <a:sym typeface="微软雅黑" panose="020B0503020204020204" charset="-122"/>
              </a:rPr>
              <a:t>年底，血液透析患者约</a:t>
            </a:r>
            <a:r>
              <a:rPr lang="en-US" altLang="zh-CN" sz="1400" b="1" dirty="0">
                <a:solidFill>
                  <a:schemeClr val="tx1">
                    <a:lumMod val="85000"/>
                    <a:lumOff val="15000"/>
                  </a:schemeClr>
                </a:solidFill>
                <a:latin typeface="微软雅黑" panose="020B0503020204020204" charset="-122"/>
                <a:ea typeface="微软雅黑" panose="020B0503020204020204" charset="-122"/>
                <a:sym typeface="微软雅黑" panose="020B0503020204020204" charset="-122"/>
              </a:rPr>
              <a:t>91.6</a:t>
            </a:r>
            <a:r>
              <a:rPr lang="zh-CN" altLang="en-US" sz="1400" b="1" dirty="0">
                <a:solidFill>
                  <a:schemeClr val="tx1">
                    <a:lumMod val="85000"/>
                    <a:lumOff val="15000"/>
                  </a:schemeClr>
                </a:solidFill>
                <a:latin typeface="微软雅黑" panose="020B0503020204020204" charset="-122"/>
                <a:ea typeface="微软雅黑" panose="020B0503020204020204" charset="-122"/>
                <a:sym typeface="微软雅黑" panose="020B0503020204020204" charset="-122"/>
              </a:rPr>
              <a:t>万人，年新增约</a:t>
            </a:r>
            <a:r>
              <a:rPr lang="en-US" altLang="zh-CN" sz="1400" b="1" dirty="0">
                <a:solidFill>
                  <a:schemeClr val="tx1">
                    <a:lumMod val="85000"/>
                    <a:lumOff val="15000"/>
                  </a:schemeClr>
                </a:solidFill>
                <a:latin typeface="微软雅黑" panose="020B0503020204020204" charset="-122"/>
                <a:ea typeface="微软雅黑" panose="020B0503020204020204" charset="-122"/>
                <a:sym typeface="微软雅黑" panose="020B0503020204020204" charset="-122"/>
              </a:rPr>
              <a:t>18.5</a:t>
            </a:r>
            <a:r>
              <a:rPr lang="zh-CN" altLang="en-US" sz="1400" b="1" dirty="0">
                <a:solidFill>
                  <a:schemeClr val="tx1">
                    <a:lumMod val="85000"/>
                    <a:lumOff val="15000"/>
                  </a:schemeClr>
                </a:solidFill>
                <a:latin typeface="微软雅黑" panose="020B0503020204020204" charset="-122"/>
                <a:ea typeface="微软雅黑" panose="020B0503020204020204" charset="-122"/>
                <a:sym typeface="微软雅黑" panose="020B0503020204020204" charset="-122"/>
              </a:rPr>
              <a:t>万人。</a:t>
            </a:r>
          </a:p>
          <a:p>
            <a:pPr algn="just">
              <a:lnSpc>
                <a:spcPct val="150000"/>
              </a:lnSpc>
            </a:pPr>
            <a:r>
              <a:rPr lang="zh-CN" altLang="en-US" sz="1400" dirty="0">
                <a:solidFill>
                  <a:schemeClr val="tx1">
                    <a:lumMod val="85000"/>
                    <a:lumOff val="15000"/>
                  </a:schemeClr>
                </a:solidFill>
                <a:latin typeface="微软雅黑" panose="020B0503020204020204" charset="-122"/>
                <a:ea typeface="微软雅黑" panose="020B0503020204020204" charset="-122"/>
                <a:sym typeface="微软雅黑" panose="020B0503020204020204" charset="-122"/>
              </a:rPr>
              <a:t>高磷血症（</a:t>
            </a:r>
            <a:r>
              <a:rPr lang="en-US" altLang="zh-CN" sz="1400" dirty="0">
                <a:solidFill>
                  <a:schemeClr val="tx1">
                    <a:lumMod val="85000"/>
                    <a:lumOff val="15000"/>
                  </a:schemeClr>
                </a:solidFill>
                <a:latin typeface="微软雅黑" panose="020B0503020204020204" charset="-122"/>
                <a:ea typeface="微软雅黑" panose="020B0503020204020204" charset="-122"/>
                <a:sym typeface="微软雅黑" panose="020B0503020204020204" charset="-122"/>
              </a:rPr>
              <a:t>&gt;1.45 mmol/L</a:t>
            </a:r>
            <a:r>
              <a:rPr lang="zh-CN" altLang="en-US" sz="1400" dirty="0">
                <a:solidFill>
                  <a:schemeClr val="tx1">
                    <a:lumMod val="85000"/>
                    <a:lumOff val="15000"/>
                  </a:schemeClr>
                </a:solidFill>
                <a:latin typeface="微软雅黑" panose="020B0503020204020204" charset="-122"/>
                <a:ea typeface="微软雅黑" panose="020B0503020204020204" charset="-122"/>
                <a:sym typeface="微软雅黑" panose="020B0503020204020204" charset="-122"/>
              </a:rPr>
              <a:t>）是</a:t>
            </a:r>
            <a:r>
              <a:rPr lang="en-US" altLang="zh-CN" sz="1400" dirty="0">
                <a:solidFill>
                  <a:schemeClr val="tx1">
                    <a:lumMod val="85000"/>
                    <a:lumOff val="15000"/>
                  </a:schemeClr>
                </a:solidFill>
                <a:latin typeface="微软雅黑" panose="020B0503020204020204" charset="-122"/>
                <a:ea typeface="微软雅黑" panose="020B0503020204020204" charset="-122"/>
                <a:sym typeface="微软雅黑" panose="020B0503020204020204" charset="-122"/>
              </a:rPr>
              <a:t>CKD/ESRD</a:t>
            </a:r>
            <a:r>
              <a:rPr lang="zh-CN" altLang="en-US" sz="1400" dirty="0">
                <a:solidFill>
                  <a:schemeClr val="tx1">
                    <a:lumMod val="85000"/>
                    <a:lumOff val="15000"/>
                  </a:schemeClr>
                </a:solidFill>
                <a:latin typeface="微软雅黑" panose="020B0503020204020204" charset="-122"/>
                <a:ea typeface="微软雅黑" panose="020B0503020204020204" charset="-122"/>
                <a:sym typeface="微软雅黑" panose="020B0503020204020204" charset="-122"/>
              </a:rPr>
              <a:t>透析患者的常见并发症，</a:t>
            </a:r>
            <a:r>
              <a:rPr lang="zh-CN" altLang="en-US" sz="1400" b="1" dirty="0">
                <a:solidFill>
                  <a:schemeClr val="tx1">
                    <a:lumMod val="85000"/>
                    <a:lumOff val="15000"/>
                  </a:schemeClr>
                </a:solidFill>
                <a:latin typeface="微软雅黑" panose="020B0503020204020204" charset="-122"/>
                <a:ea typeface="微软雅黑" panose="020B0503020204020204" charset="-122"/>
                <a:sym typeface="微软雅黑" panose="020B0503020204020204" charset="-122"/>
              </a:rPr>
              <a:t>血液透析患者患病率达</a:t>
            </a:r>
            <a:r>
              <a:rPr lang="en-US" altLang="zh-CN" sz="1400" b="1" dirty="0">
                <a:solidFill>
                  <a:schemeClr val="tx1">
                    <a:lumMod val="85000"/>
                    <a:lumOff val="15000"/>
                  </a:schemeClr>
                </a:solidFill>
                <a:latin typeface="微软雅黑" panose="020B0503020204020204" charset="-122"/>
                <a:ea typeface="微软雅黑" panose="020B0503020204020204" charset="-122"/>
                <a:sym typeface="微软雅黑" panose="020B0503020204020204" charset="-122"/>
              </a:rPr>
              <a:t>57.4%</a:t>
            </a:r>
            <a:r>
              <a:rPr lang="en-US" altLang="zh-CN" sz="1400" baseline="30000" dirty="0">
                <a:solidFill>
                  <a:schemeClr val="tx1">
                    <a:lumMod val="85000"/>
                    <a:lumOff val="15000"/>
                  </a:schemeClr>
                </a:solidFill>
                <a:latin typeface="微软雅黑" panose="020B0503020204020204" charset="-122"/>
                <a:ea typeface="微软雅黑" panose="020B0503020204020204" charset="-122"/>
                <a:sym typeface="微软雅黑" panose="020B0503020204020204" charset="-122"/>
              </a:rPr>
              <a:t>[1]</a:t>
            </a:r>
            <a:r>
              <a:rPr lang="zh-CN" altLang="en-US" sz="1400" dirty="0">
                <a:solidFill>
                  <a:schemeClr val="tx1">
                    <a:lumMod val="85000"/>
                    <a:lumOff val="15000"/>
                  </a:schemeClr>
                </a:solidFill>
                <a:latin typeface="微软雅黑" panose="020B0503020204020204" charset="-122"/>
                <a:ea typeface="微软雅黑" panose="020B0503020204020204" charset="-122"/>
                <a:sym typeface="微软雅黑" panose="020B0503020204020204" charset="-122"/>
              </a:rPr>
              <a:t>。</a:t>
            </a:r>
          </a:p>
          <a:p>
            <a:pPr algn="just">
              <a:lnSpc>
                <a:spcPct val="150000"/>
              </a:lnSpc>
            </a:pPr>
            <a:r>
              <a:rPr lang="zh-CN" altLang="en-US" sz="1400" dirty="0">
                <a:solidFill>
                  <a:schemeClr val="tx1">
                    <a:lumMod val="85000"/>
                    <a:lumOff val="15000"/>
                  </a:schemeClr>
                </a:solidFill>
                <a:latin typeface="微软雅黑" panose="020B0503020204020204" charset="-122"/>
                <a:ea typeface="微软雅黑" panose="020B0503020204020204" charset="-122"/>
                <a:sym typeface="微软雅黑" panose="020B0503020204020204" charset="-122"/>
              </a:rPr>
              <a:t>高磷血症是</a:t>
            </a:r>
            <a:r>
              <a:rPr lang="en-US" altLang="zh-CN" sz="1400" dirty="0">
                <a:solidFill>
                  <a:schemeClr val="tx1">
                    <a:lumMod val="85000"/>
                    <a:lumOff val="15000"/>
                  </a:schemeClr>
                </a:solidFill>
                <a:latin typeface="微软雅黑" panose="020B0503020204020204" charset="-122"/>
                <a:ea typeface="微软雅黑" panose="020B0503020204020204" charset="-122"/>
                <a:sym typeface="微软雅黑" panose="020B0503020204020204" charset="-122"/>
              </a:rPr>
              <a:t>CKD</a:t>
            </a:r>
            <a:r>
              <a:rPr lang="zh-CN" altLang="en-US" sz="1400" dirty="0">
                <a:solidFill>
                  <a:schemeClr val="tx1">
                    <a:lumMod val="85000"/>
                    <a:lumOff val="15000"/>
                  </a:schemeClr>
                </a:solidFill>
                <a:latin typeface="微软雅黑" panose="020B0503020204020204" charset="-122"/>
                <a:ea typeface="微软雅黑" panose="020B0503020204020204" charset="-122"/>
                <a:sym typeface="微软雅黑" panose="020B0503020204020204" charset="-122"/>
              </a:rPr>
              <a:t>患者发生全因和心血管死亡的独立危险因素。</a:t>
            </a:r>
            <a:r>
              <a:rPr lang="zh-CN" altLang="en-US" sz="1400" b="1" dirty="0">
                <a:solidFill>
                  <a:schemeClr val="tx1">
                    <a:lumMod val="85000"/>
                    <a:lumOff val="15000"/>
                  </a:schemeClr>
                </a:solidFill>
                <a:latin typeface="微软雅黑" panose="020B0503020204020204" charset="-122"/>
                <a:ea typeface="微软雅黑" panose="020B0503020204020204" charset="-122"/>
                <a:sym typeface="微软雅黑" panose="020B0503020204020204" charset="-122"/>
              </a:rPr>
              <a:t>血磷每升高</a:t>
            </a:r>
            <a:r>
              <a:rPr lang="en-US" altLang="zh-CN" sz="1400" b="1" dirty="0">
                <a:solidFill>
                  <a:schemeClr val="tx1">
                    <a:lumMod val="85000"/>
                    <a:lumOff val="15000"/>
                  </a:schemeClr>
                </a:solidFill>
                <a:latin typeface="微软雅黑" panose="020B0503020204020204" charset="-122"/>
                <a:ea typeface="微软雅黑" panose="020B0503020204020204" charset="-122"/>
                <a:sym typeface="微软雅黑" panose="020B0503020204020204" charset="-122"/>
              </a:rPr>
              <a:t>1mg/dl</a:t>
            </a:r>
            <a:r>
              <a:rPr lang="zh-CN" altLang="en-US" sz="1400" b="1" dirty="0">
                <a:solidFill>
                  <a:schemeClr val="tx1">
                    <a:lumMod val="85000"/>
                    <a:lumOff val="15000"/>
                  </a:schemeClr>
                </a:solidFill>
                <a:latin typeface="微软雅黑" panose="020B0503020204020204" charset="-122"/>
                <a:ea typeface="微软雅黑" panose="020B0503020204020204" charset="-122"/>
                <a:sym typeface="微软雅黑" panose="020B0503020204020204" charset="-122"/>
              </a:rPr>
              <a:t>，全因死亡风险增加</a:t>
            </a:r>
            <a:r>
              <a:rPr lang="en-US" altLang="zh-CN" sz="1400" b="1" dirty="0">
                <a:solidFill>
                  <a:schemeClr val="tx1">
                    <a:lumMod val="85000"/>
                    <a:lumOff val="15000"/>
                  </a:schemeClr>
                </a:solidFill>
                <a:latin typeface="微软雅黑" panose="020B0503020204020204" charset="-122"/>
                <a:ea typeface="微软雅黑" panose="020B0503020204020204" charset="-122"/>
                <a:sym typeface="微软雅黑" panose="020B0503020204020204" charset="-122"/>
              </a:rPr>
              <a:t>18%</a:t>
            </a:r>
            <a:r>
              <a:rPr lang="zh-CN" altLang="en-US" sz="1400" b="1" dirty="0">
                <a:solidFill>
                  <a:schemeClr val="tx1">
                    <a:lumMod val="85000"/>
                    <a:lumOff val="15000"/>
                  </a:schemeClr>
                </a:solidFill>
                <a:latin typeface="微软雅黑" panose="020B0503020204020204" charset="-122"/>
                <a:ea typeface="微软雅黑" panose="020B0503020204020204" charset="-122"/>
                <a:sym typeface="微软雅黑" panose="020B0503020204020204" charset="-122"/>
              </a:rPr>
              <a:t>，心血管死亡风险增加</a:t>
            </a:r>
            <a:r>
              <a:rPr lang="en-US" altLang="zh-CN" sz="1400" b="1" dirty="0">
                <a:solidFill>
                  <a:schemeClr val="tx1">
                    <a:lumMod val="85000"/>
                    <a:lumOff val="15000"/>
                  </a:schemeClr>
                </a:solidFill>
                <a:latin typeface="微软雅黑" panose="020B0503020204020204" charset="-122"/>
                <a:ea typeface="微软雅黑" panose="020B0503020204020204" charset="-122"/>
                <a:sym typeface="微软雅黑" panose="020B0503020204020204" charset="-122"/>
              </a:rPr>
              <a:t>10%</a:t>
            </a:r>
            <a:r>
              <a:rPr lang="zh-CN" altLang="en-US" sz="1400" baseline="30000" dirty="0">
                <a:solidFill>
                  <a:schemeClr val="tx1">
                    <a:lumMod val="85000"/>
                    <a:lumOff val="15000"/>
                  </a:schemeClr>
                </a:solidFill>
                <a:latin typeface="微软雅黑" panose="020B0503020204020204" charset="-122"/>
                <a:ea typeface="微软雅黑" panose="020B0503020204020204" charset="-122"/>
                <a:sym typeface="+mn-ea"/>
              </a:rPr>
              <a:t>[</a:t>
            </a:r>
            <a:r>
              <a:rPr lang="en-US" altLang="zh-CN" sz="1400" baseline="30000" dirty="0">
                <a:solidFill>
                  <a:schemeClr val="tx1">
                    <a:lumMod val="85000"/>
                    <a:lumOff val="15000"/>
                  </a:schemeClr>
                </a:solidFill>
                <a:latin typeface="微软雅黑" panose="020B0503020204020204" charset="-122"/>
                <a:ea typeface="微软雅黑" panose="020B0503020204020204" charset="-122"/>
                <a:sym typeface="+mn-ea"/>
              </a:rPr>
              <a:t>2</a:t>
            </a:r>
            <a:r>
              <a:rPr lang="zh-CN" altLang="en-US" sz="1400" baseline="30000" dirty="0">
                <a:solidFill>
                  <a:schemeClr val="tx1">
                    <a:lumMod val="85000"/>
                    <a:lumOff val="15000"/>
                  </a:schemeClr>
                </a:solidFill>
                <a:latin typeface="微软雅黑" panose="020B0503020204020204" charset="-122"/>
                <a:ea typeface="微软雅黑" panose="020B0503020204020204" charset="-122"/>
                <a:sym typeface="+mn-ea"/>
              </a:rPr>
              <a:t>]</a:t>
            </a:r>
            <a:r>
              <a:rPr lang="zh-CN" altLang="en-US" sz="1400" b="1" dirty="0">
                <a:solidFill>
                  <a:schemeClr val="tx1">
                    <a:lumMod val="85000"/>
                    <a:lumOff val="15000"/>
                  </a:schemeClr>
                </a:solidFill>
                <a:latin typeface="微软雅黑" panose="020B0503020204020204" charset="-122"/>
                <a:ea typeface="微软雅黑" panose="020B0503020204020204" charset="-122"/>
                <a:sym typeface="微软雅黑" panose="020B0503020204020204" charset="-122"/>
              </a:rPr>
              <a:t>。</a:t>
            </a:r>
          </a:p>
        </p:txBody>
      </p:sp>
      <p:grpSp>
        <p:nvGrpSpPr>
          <p:cNvPr id="3" name="组合 2">
            <a:extLst>
              <a:ext uri="{FF2B5EF4-FFF2-40B4-BE49-F238E27FC236}">
                <a16:creationId xmlns:a16="http://schemas.microsoft.com/office/drawing/2014/main" id="{4D73AE7B-56CC-429F-AB32-06760548ECF2}"/>
              </a:ext>
            </a:extLst>
          </p:cNvPr>
          <p:cNvGrpSpPr/>
          <p:nvPr/>
        </p:nvGrpSpPr>
        <p:grpSpPr>
          <a:xfrm>
            <a:off x="376464" y="1354051"/>
            <a:ext cx="3651671" cy="1080426"/>
            <a:chOff x="1154864" y="1427946"/>
            <a:chExt cx="4453083" cy="1080426"/>
          </a:xfrm>
        </p:grpSpPr>
        <p:sp>
          <p:nvSpPr>
            <p:cNvPr id="103" name="任意多边形: 形状 28"/>
            <p:cNvSpPr/>
            <p:nvPr>
              <p:custDataLst>
                <p:tags r:id="rId11"/>
              </p:custDataLst>
            </p:nvPr>
          </p:nvSpPr>
          <p:spPr>
            <a:xfrm>
              <a:off x="1325880" y="1431925"/>
              <a:ext cx="4072512" cy="1076447"/>
            </a:xfrm>
            <a:prstGeom prst="round2SameRect">
              <a:avLst>
                <a:gd name="adj1" fmla="val 0"/>
                <a:gd name="adj2" fmla="val 31447"/>
              </a:avLst>
            </a:prstGeom>
            <a:gradFill flip="none" rotWithShape="1">
              <a:gsLst>
                <a:gs pos="0">
                  <a:srgbClr val="376FFF">
                    <a:lumMod val="40000"/>
                    <a:lumOff val="60000"/>
                  </a:srgbClr>
                </a:gs>
                <a:gs pos="69000">
                  <a:srgbClr val="376FFF"/>
                </a:gs>
                <a:gs pos="100000">
                  <a:srgbClr val="376FFF"/>
                </a:gs>
              </a:gsLst>
              <a:lin ang="2700000" scaled="1"/>
              <a:tileRect/>
            </a:gradFill>
            <a:ln>
              <a:noFill/>
            </a:ln>
            <a:effectLst>
              <a:outerShdw blurRad="101600" dist="76200" dir="2700000" algn="tl" rotWithShape="0">
                <a:srgbClr val="376FFF">
                  <a:alpha val="25000"/>
                </a:srgbClr>
              </a:outerShdw>
            </a:effectLst>
          </p:spPr>
          <p:style>
            <a:lnRef idx="2">
              <a:srgbClr val="376FFF">
                <a:shade val="15000"/>
              </a:srgbClr>
            </a:lnRef>
            <a:fillRef idx="1">
              <a:srgbClr val="376FFF"/>
            </a:fillRef>
            <a:effectRef idx="0">
              <a:srgbClr val="376FFF"/>
            </a:effectRef>
            <a:fontRef idx="minor">
              <a:srgbClr val="FFFFFF"/>
            </a:fontRef>
          </p:style>
          <p:txBody>
            <a:bodyPr wrap="square" rtlCol="0" anchor="ctr">
              <a:noAutofit/>
            </a:bodyPr>
            <a:lstStyle/>
            <a:p>
              <a:pPr algn="ctr">
                <a:spcBef>
                  <a:spcPct val="0"/>
                </a:spcBef>
                <a:spcAft>
                  <a:spcPct val="0"/>
                </a:spcAft>
              </a:pPr>
              <a:r>
                <a:rPr lang="zh-CN" altLang="en-US" b="1" dirty="0">
                  <a:solidFill>
                    <a:srgbClr val="FFFFFF"/>
                  </a:solidFill>
                  <a:uFillTx/>
                  <a:latin typeface="微软雅黑" panose="020B0503020204020204" charset="-122"/>
                  <a:ea typeface="微软雅黑" panose="020B0503020204020204" charset="-122"/>
                  <a:cs typeface="微软雅黑" panose="020B0503020204020204" charset="-122"/>
                  <a:sym typeface="微软雅黑" panose="020B0503020204020204" charset="-122"/>
                </a:rPr>
                <a:t>中国</a:t>
              </a:r>
              <a:r>
                <a:rPr lang="en-US" altLang="zh-CN" b="1" dirty="0">
                  <a:solidFill>
                    <a:srgbClr val="FFFFFF"/>
                  </a:solidFill>
                  <a:uFillTx/>
                  <a:latin typeface="微软雅黑" panose="020B0503020204020204" charset="-122"/>
                  <a:ea typeface="微软雅黑" panose="020B0503020204020204" charset="-122"/>
                  <a:cs typeface="微软雅黑" panose="020B0503020204020204" charset="-122"/>
                  <a:sym typeface="微软雅黑" panose="020B0503020204020204" charset="-122"/>
                </a:rPr>
                <a:t>CKD</a:t>
              </a:r>
              <a:r>
                <a:rPr lang="zh-CN" altLang="en-US" b="1" dirty="0">
                  <a:solidFill>
                    <a:srgbClr val="FFFFFF"/>
                  </a:solidFill>
                  <a:uFillTx/>
                  <a:latin typeface="微软雅黑" panose="020B0503020204020204" charset="-122"/>
                  <a:ea typeface="微软雅黑" panose="020B0503020204020204" charset="-122"/>
                  <a:cs typeface="微软雅黑" panose="020B0503020204020204" charset="-122"/>
                  <a:sym typeface="微软雅黑" panose="020B0503020204020204" charset="-122"/>
                </a:rPr>
                <a:t>透析患者高磷血症患病率高，加速患者肾衰及死亡进程</a:t>
              </a:r>
            </a:p>
          </p:txBody>
        </p:sp>
        <p:sp>
          <p:nvSpPr>
            <p:cNvPr id="104" name="等腰三角形 103"/>
            <p:cNvSpPr/>
            <p:nvPr>
              <p:custDataLst>
                <p:tags r:id="rId12"/>
              </p:custDataLst>
            </p:nvPr>
          </p:nvSpPr>
          <p:spPr>
            <a:xfrm>
              <a:off x="1154864" y="1439424"/>
              <a:ext cx="170636" cy="121598"/>
            </a:xfrm>
            <a:prstGeom prst="triangle">
              <a:avLst>
                <a:gd name="adj" fmla="val 100000"/>
              </a:avLst>
            </a:prstGeom>
            <a:solidFill>
              <a:srgbClr val="376FFF">
                <a:lumMod val="50000"/>
              </a:srgbClr>
            </a:solidFill>
            <a:ln>
              <a:noFill/>
            </a:ln>
          </p:spPr>
          <p:style>
            <a:lnRef idx="2">
              <a:srgbClr val="376FFF">
                <a:shade val="15000"/>
              </a:srgbClr>
            </a:lnRef>
            <a:fillRef idx="1">
              <a:srgbClr val="376FFF"/>
            </a:fillRef>
            <a:effectRef idx="0">
              <a:srgbClr val="376FFF"/>
            </a:effectRef>
            <a:fontRef idx="minor">
              <a:srgbClr val="FFFFFF"/>
            </a:fontRef>
          </p:style>
          <p:txBody>
            <a:bodyPr rtlCol="0" anchor="ctr"/>
            <a:lstStyle/>
            <a:p>
              <a:pPr algn="ctr"/>
              <a:endParaRPr lang="zh-CN" altLang="en-US">
                <a:solidFill>
                  <a:srgbClr val="FFFFFF"/>
                </a:solidFill>
                <a:latin typeface="Arial" panose="020B0604020202020204" pitchFamily="34" charset="0"/>
                <a:ea typeface="微软雅黑" panose="020B0503020204020204" charset="-122"/>
              </a:endParaRPr>
            </a:p>
          </p:txBody>
        </p:sp>
        <p:sp>
          <p:nvSpPr>
            <p:cNvPr id="105" name="等腰三角形 104"/>
            <p:cNvSpPr/>
            <p:nvPr>
              <p:custDataLst>
                <p:tags r:id="rId13"/>
              </p:custDataLst>
            </p:nvPr>
          </p:nvSpPr>
          <p:spPr>
            <a:xfrm flipH="1">
              <a:off x="5387590" y="1427946"/>
              <a:ext cx="220357" cy="134303"/>
            </a:xfrm>
            <a:prstGeom prst="triangle">
              <a:avLst>
                <a:gd name="adj" fmla="val 100000"/>
              </a:avLst>
            </a:prstGeom>
            <a:solidFill>
              <a:srgbClr val="376FFF">
                <a:lumMod val="50000"/>
              </a:srgbClr>
            </a:solidFill>
            <a:ln>
              <a:noFill/>
            </a:ln>
          </p:spPr>
          <p:style>
            <a:lnRef idx="2">
              <a:srgbClr val="376FFF">
                <a:shade val="15000"/>
              </a:srgbClr>
            </a:lnRef>
            <a:fillRef idx="1">
              <a:srgbClr val="376FFF"/>
            </a:fillRef>
            <a:effectRef idx="0">
              <a:srgbClr val="376FFF"/>
            </a:effectRef>
            <a:fontRef idx="minor">
              <a:srgbClr val="FFFFFF"/>
            </a:fontRef>
          </p:style>
          <p:txBody>
            <a:bodyPr rtlCol="0" anchor="ctr"/>
            <a:lstStyle/>
            <a:p>
              <a:pPr algn="ctr"/>
              <a:endParaRPr lang="zh-CN" altLang="en-US">
                <a:solidFill>
                  <a:srgbClr val="FFFFFF"/>
                </a:solidFill>
                <a:latin typeface="Arial" panose="020B0604020202020204" pitchFamily="34" charset="0"/>
                <a:ea typeface="微软雅黑" panose="020B0503020204020204" charset="-122"/>
              </a:endParaRPr>
            </a:p>
          </p:txBody>
        </p:sp>
      </p:grpSp>
      <p:sp>
        <p:nvSpPr>
          <p:cNvPr id="106" name="矩形: 圆角 35"/>
          <p:cNvSpPr/>
          <p:nvPr>
            <p:custDataLst>
              <p:tags r:id="rId3"/>
            </p:custDataLst>
          </p:nvPr>
        </p:nvSpPr>
        <p:spPr>
          <a:xfrm>
            <a:off x="4156414" y="2148317"/>
            <a:ext cx="3753253" cy="4101353"/>
          </a:xfrm>
          <a:prstGeom prst="roundRect">
            <a:avLst>
              <a:gd name="adj" fmla="val 6347"/>
            </a:avLst>
          </a:prstGeom>
          <a:gradFill flip="none" rotWithShape="1">
            <a:gsLst>
              <a:gs pos="0">
                <a:srgbClr val="FF7429">
                  <a:lumMod val="20000"/>
                  <a:lumOff val="80000"/>
                  <a:alpha val="20000"/>
                </a:srgbClr>
              </a:gs>
              <a:gs pos="100000">
                <a:srgbClr val="FFFFFF">
                  <a:alpha val="0"/>
                </a:srgbClr>
              </a:gs>
            </a:gsLst>
            <a:path path="circle">
              <a:fillToRect l="100000" t="100000"/>
            </a:path>
            <a:tileRect r="-100000" b="-100000"/>
          </a:gradFill>
          <a:ln w="15875">
            <a:solidFill>
              <a:srgbClr val="FF7429">
                <a:lumMod val="40000"/>
                <a:lumOff val="60000"/>
                <a:alpha val="60000"/>
              </a:srgbClr>
            </a:solidFill>
          </a:ln>
          <a:effectLst>
            <a:outerShdw blurRad="279400" dist="228600" dir="2700000" algn="tl" rotWithShape="0">
              <a:srgbClr val="FF7429">
                <a:alpha val="8000"/>
              </a:srgbClr>
            </a:outerShdw>
          </a:effectLst>
        </p:spPr>
        <p:style>
          <a:lnRef idx="2">
            <a:srgbClr val="376FFF">
              <a:shade val="15000"/>
            </a:srgbClr>
          </a:lnRef>
          <a:fillRef idx="1">
            <a:srgbClr val="376FFF"/>
          </a:fillRef>
          <a:effectRef idx="0">
            <a:srgbClr val="376FFF"/>
          </a:effectRef>
          <a:fontRef idx="minor">
            <a:srgbClr val="FFFFFF"/>
          </a:fontRef>
        </p:style>
        <p:txBody>
          <a:bodyPr wrap="square" lIns="342095" tIns="640080" rIns="342095" bIns="488315" rtlCol="0" anchor="ctr">
            <a:noAutofit/>
          </a:bodyPr>
          <a:lstStyle/>
          <a:p>
            <a:pPr>
              <a:lnSpc>
                <a:spcPct val="150000"/>
              </a:lnSpc>
            </a:pPr>
            <a:endParaRPr lang="zh-CN" altLang="en-US" sz="14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endParaRPr>
          </a:p>
        </p:txBody>
      </p:sp>
      <p:grpSp>
        <p:nvGrpSpPr>
          <p:cNvPr id="11" name="组合 10">
            <a:extLst>
              <a:ext uri="{FF2B5EF4-FFF2-40B4-BE49-F238E27FC236}">
                <a16:creationId xmlns:a16="http://schemas.microsoft.com/office/drawing/2014/main" id="{7EF1C0EF-F544-45BA-B961-142217797086}"/>
              </a:ext>
            </a:extLst>
          </p:cNvPr>
          <p:cNvGrpSpPr/>
          <p:nvPr/>
        </p:nvGrpSpPr>
        <p:grpSpPr>
          <a:xfrm>
            <a:off x="4060913" y="1332548"/>
            <a:ext cx="3982232" cy="1092144"/>
            <a:chOff x="5729517" y="1382592"/>
            <a:chExt cx="4352090" cy="531514"/>
          </a:xfrm>
        </p:grpSpPr>
        <p:sp>
          <p:nvSpPr>
            <p:cNvPr id="107" name="任意多边形: 形状 36"/>
            <p:cNvSpPr/>
            <p:nvPr>
              <p:custDataLst>
                <p:tags r:id="rId8"/>
              </p:custDataLst>
            </p:nvPr>
          </p:nvSpPr>
          <p:spPr>
            <a:xfrm>
              <a:off x="5838233" y="1390231"/>
              <a:ext cx="4070808" cy="523875"/>
            </a:xfrm>
            <a:prstGeom prst="round2SameRect">
              <a:avLst>
                <a:gd name="adj1" fmla="val 0"/>
                <a:gd name="adj2" fmla="val 31447"/>
              </a:avLst>
            </a:prstGeom>
            <a:gradFill flip="none" rotWithShape="1">
              <a:gsLst>
                <a:gs pos="0">
                  <a:srgbClr val="FF7429">
                    <a:lumMod val="60000"/>
                    <a:lumOff val="40000"/>
                  </a:srgbClr>
                </a:gs>
                <a:gs pos="66450">
                  <a:srgbClr val="FF7429"/>
                </a:gs>
                <a:gs pos="100000">
                  <a:srgbClr val="FF7429"/>
                </a:gs>
              </a:gsLst>
              <a:lin ang="2700000" scaled="1"/>
              <a:tileRect/>
            </a:gradFill>
            <a:ln>
              <a:noFill/>
            </a:ln>
            <a:effectLst>
              <a:outerShdw blurRad="101600" dist="76200" dir="2700000" algn="tl" rotWithShape="0">
                <a:srgbClr val="FF7429">
                  <a:alpha val="25000"/>
                </a:srgbClr>
              </a:outerShdw>
            </a:effectLst>
          </p:spPr>
          <p:style>
            <a:lnRef idx="2">
              <a:srgbClr val="376FFF">
                <a:shade val="15000"/>
              </a:srgbClr>
            </a:lnRef>
            <a:fillRef idx="1">
              <a:srgbClr val="376FFF"/>
            </a:fillRef>
            <a:effectRef idx="0">
              <a:srgbClr val="376FFF"/>
            </a:effectRef>
            <a:fontRef idx="minor">
              <a:srgbClr val="FFFFFF"/>
            </a:fontRef>
          </p:style>
          <p:txBody>
            <a:bodyPr wrap="square" rtlCol="0" anchor="ctr">
              <a:noAutofit/>
            </a:bodyPr>
            <a:lstStyle/>
            <a:p>
              <a:pPr algn="ctr">
                <a:spcBef>
                  <a:spcPct val="0"/>
                </a:spcBef>
                <a:spcAft>
                  <a:spcPct val="0"/>
                </a:spcAft>
              </a:pPr>
              <a:r>
                <a:rPr lang="en-US" altLang="zh-CN" b="1" dirty="0">
                  <a:solidFill>
                    <a:srgbClr val="FFFFFF"/>
                  </a:solidFill>
                  <a:uFillTx/>
                  <a:latin typeface="微软雅黑" panose="020B0503020204020204" charset="-122"/>
                  <a:ea typeface="微软雅黑" panose="020B0503020204020204" charset="-122"/>
                  <a:cs typeface="微软雅黑" panose="020B0503020204020204" charset="-122"/>
                  <a:sym typeface="微软雅黑" panose="020B0503020204020204" charset="-122"/>
                </a:rPr>
                <a:t>CKD</a:t>
              </a:r>
              <a:r>
                <a:rPr lang="zh-CN" altLang="en-US" b="1" dirty="0">
                  <a:solidFill>
                    <a:srgbClr val="FFFFFF"/>
                  </a:solidFill>
                  <a:uFillTx/>
                  <a:latin typeface="微软雅黑" panose="020B0503020204020204" charset="-122"/>
                  <a:ea typeface="微软雅黑" panose="020B0503020204020204" charset="-122"/>
                  <a:cs typeface="微软雅黑" panose="020B0503020204020204" charset="-122"/>
                  <a:sym typeface="微软雅黑" panose="020B0503020204020204" charset="-122"/>
                </a:rPr>
                <a:t>透析患者治疗未满足现状</a:t>
              </a:r>
              <a:r>
                <a:rPr lang="en-US" altLang="zh-CN" b="1" dirty="0">
                  <a:solidFill>
                    <a:srgbClr val="FFFFFF"/>
                  </a:solidFill>
                  <a:uFillTx/>
                  <a:latin typeface="微软雅黑" panose="020B0503020204020204" charset="-122"/>
                  <a:ea typeface="微软雅黑" panose="020B0503020204020204" charset="-122"/>
                  <a:cs typeface="微软雅黑" panose="020B0503020204020204" charset="-122"/>
                  <a:sym typeface="微软雅黑" panose="020B0503020204020204" charset="-122"/>
                </a:rPr>
                <a:t> </a:t>
              </a:r>
              <a:r>
                <a:rPr lang="zh-CN" altLang="en-US" b="1" dirty="0">
                  <a:solidFill>
                    <a:srgbClr val="FFFFFF"/>
                  </a:solidFill>
                  <a:uFillTx/>
                  <a:latin typeface="微软雅黑" panose="020B0503020204020204" charset="-122"/>
                  <a:ea typeface="微软雅黑" panose="020B0503020204020204" charset="-122"/>
                  <a:cs typeface="微软雅黑" panose="020B0503020204020204" charset="-122"/>
                  <a:sym typeface="微软雅黑" panose="020B0503020204020204" charset="-122"/>
                </a:rPr>
                <a:t>：</a:t>
              </a:r>
            </a:p>
            <a:p>
              <a:pPr algn="ctr">
                <a:spcBef>
                  <a:spcPct val="0"/>
                </a:spcBef>
                <a:spcAft>
                  <a:spcPct val="0"/>
                </a:spcAft>
              </a:pPr>
              <a:r>
                <a:rPr lang="zh-CN" altLang="en-US" b="1" dirty="0">
                  <a:solidFill>
                    <a:srgbClr val="FFFFFF"/>
                  </a:solidFill>
                  <a:uFillTx/>
                  <a:latin typeface="微软雅黑" panose="020B0503020204020204" charset="-122"/>
                  <a:ea typeface="微软雅黑" panose="020B0503020204020204" charset="-122"/>
                  <a:cs typeface="微软雅黑" panose="020B0503020204020204" charset="-122"/>
                  <a:sym typeface="微软雅黑" panose="020B0503020204020204" charset="-122"/>
                </a:rPr>
                <a:t>片剂负荷重，依从性差，血磷达标率低</a:t>
              </a:r>
            </a:p>
          </p:txBody>
        </p:sp>
        <p:sp>
          <p:nvSpPr>
            <p:cNvPr id="108" name="等腰三角形 107"/>
            <p:cNvSpPr/>
            <p:nvPr>
              <p:custDataLst>
                <p:tags r:id="rId9"/>
              </p:custDataLst>
            </p:nvPr>
          </p:nvSpPr>
          <p:spPr>
            <a:xfrm>
              <a:off x="5729517" y="1425111"/>
              <a:ext cx="108715" cy="55328"/>
            </a:xfrm>
            <a:prstGeom prst="triangle">
              <a:avLst>
                <a:gd name="adj" fmla="val 100000"/>
              </a:avLst>
            </a:prstGeom>
            <a:solidFill>
              <a:srgbClr val="FF7429">
                <a:lumMod val="50000"/>
              </a:srgbClr>
            </a:solidFill>
            <a:ln>
              <a:noFill/>
            </a:ln>
          </p:spPr>
          <p:style>
            <a:lnRef idx="2">
              <a:srgbClr val="376FFF">
                <a:shade val="15000"/>
              </a:srgbClr>
            </a:lnRef>
            <a:fillRef idx="1">
              <a:srgbClr val="376FFF"/>
            </a:fillRef>
            <a:effectRef idx="0">
              <a:srgbClr val="376FFF"/>
            </a:effectRef>
            <a:fontRef idx="minor">
              <a:srgbClr val="FFFFFF"/>
            </a:fontRef>
          </p:style>
          <p:txBody>
            <a:bodyPr rtlCol="0" anchor="ctr"/>
            <a:lstStyle/>
            <a:p>
              <a:pPr algn="ctr"/>
              <a:endParaRPr lang="zh-CN" altLang="en-US" sz="1600">
                <a:solidFill>
                  <a:srgbClr val="FFFFFF"/>
                </a:solidFill>
                <a:latin typeface="Arial" panose="020B0604020202020204" pitchFamily="34" charset="0"/>
                <a:ea typeface="微软雅黑" panose="020B0503020204020204" charset="-122"/>
              </a:endParaRPr>
            </a:p>
          </p:txBody>
        </p:sp>
        <p:sp>
          <p:nvSpPr>
            <p:cNvPr id="109" name="等腰三角形 108"/>
            <p:cNvSpPr/>
            <p:nvPr>
              <p:custDataLst>
                <p:tags r:id="rId10"/>
              </p:custDataLst>
            </p:nvPr>
          </p:nvSpPr>
          <p:spPr>
            <a:xfrm flipH="1">
              <a:off x="9912873" y="1382592"/>
              <a:ext cx="168734" cy="90208"/>
            </a:xfrm>
            <a:prstGeom prst="triangle">
              <a:avLst>
                <a:gd name="adj" fmla="val 100000"/>
              </a:avLst>
            </a:prstGeom>
            <a:solidFill>
              <a:srgbClr val="FF7429">
                <a:lumMod val="50000"/>
              </a:srgbClr>
            </a:solidFill>
            <a:ln>
              <a:noFill/>
            </a:ln>
          </p:spPr>
          <p:style>
            <a:lnRef idx="2">
              <a:srgbClr val="376FFF">
                <a:shade val="15000"/>
              </a:srgbClr>
            </a:lnRef>
            <a:fillRef idx="1">
              <a:srgbClr val="376FFF"/>
            </a:fillRef>
            <a:effectRef idx="0">
              <a:srgbClr val="376FFF"/>
            </a:effectRef>
            <a:fontRef idx="minor">
              <a:srgbClr val="FFFFFF"/>
            </a:fontRef>
          </p:style>
          <p:txBody>
            <a:bodyPr rtlCol="0" anchor="ctr"/>
            <a:lstStyle/>
            <a:p>
              <a:pPr algn="ctr"/>
              <a:endParaRPr lang="zh-CN" altLang="en-US" sz="1600">
                <a:solidFill>
                  <a:srgbClr val="FFFFFF"/>
                </a:solidFill>
                <a:latin typeface="Arial" panose="020B0604020202020204" pitchFamily="34" charset="0"/>
                <a:ea typeface="微软雅黑" panose="020B0503020204020204" charset="-122"/>
              </a:endParaRPr>
            </a:p>
          </p:txBody>
        </p:sp>
      </p:grpSp>
      <p:sp>
        <p:nvSpPr>
          <p:cNvPr id="2" name="文本框 1"/>
          <p:cNvSpPr txBox="1"/>
          <p:nvPr/>
        </p:nvSpPr>
        <p:spPr>
          <a:xfrm>
            <a:off x="152174" y="6411275"/>
            <a:ext cx="12039826" cy="255263"/>
          </a:xfrm>
          <a:prstGeom prst="rect">
            <a:avLst/>
          </a:prstGeom>
          <a:noFill/>
        </p:spPr>
        <p:txBody>
          <a:bodyPr wrap="square" rtlCol="0" anchor="t">
            <a:spAutoFit/>
          </a:bodyPr>
          <a:lstStyle/>
          <a:p>
            <a:pPr indent="0">
              <a:lnSpc>
                <a:spcPct val="150000"/>
              </a:lnSpc>
              <a:buFont typeface="Wingdings" panose="05000000000000000000" pitchFamily="2" charset="2"/>
              <a:buNone/>
            </a:pPr>
            <a:r>
              <a:rPr lang="zh-CN" altLang="en-US" sz="800" dirty="0">
                <a:latin typeface="微软雅黑" panose="020B0503020204020204" charset="-122"/>
                <a:ea typeface="微软雅黑" panose="020B0503020204020204" charset="-122"/>
                <a:cs typeface="微软雅黑" panose="020B0503020204020204" charset="-122"/>
                <a:sym typeface="+mn-ea"/>
              </a:rPr>
              <a:t>[1] </a:t>
            </a:r>
            <a:r>
              <a:rPr lang="en-US" altLang="zh-CN" sz="800" dirty="0">
                <a:latin typeface="微软雅黑" panose="020B0503020204020204" charset="-122"/>
                <a:ea typeface="微软雅黑" panose="020B0503020204020204" charset="-122"/>
                <a:cs typeface="微软雅黑" panose="020B0503020204020204" charset="-122"/>
                <a:sym typeface="+mn-ea"/>
              </a:rPr>
              <a:t>Kong X. et al. BMC Nephrol, 2012:13, 116;</a:t>
            </a:r>
            <a:r>
              <a:rPr lang="zh-CN" altLang="en-US" sz="800" dirty="0">
                <a:latin typeface="微软雅黑" panose="020B0503020204020204" charset="-122"/>
                <a:ea typeface="微软雅黑" panose="020B0503020204020204" charset="-122"/>
                <a:cs typeface="微软雅黑" panose="020B0503020204020204" charset="-122"/>
                <a:sym typeface="+mn-ea"/>
              </a:rPr>
              <a:t> </a:t>
            </a:r>
            <a:r>
              <a:rPr lang="en-US" altLang="zh-CN" sz="800" dirty="0">
                <a:latin typeface="微软雅黑" panose="020B0503020204020204" charset="-122"/>
                <a:ea typeface="微软雅黑" panose="020B0503020204020204" charset="-122"/>
                <a:cs typeface="微软雅黑" panose="020B0503020204020204" charset="-122"/>
                <a:sym typeface="+mn-ea"/>
              </a:rPr>
              <a:t>[2]</a:t>
            </a:r>
            <a:r>
              <a:rPr lang="zh-CN" altLang="en-US" sz="800" dirty="0">
                <a:latin typeface="微软雅黑" panose="020B0503020204020204" charset="-122"/>
                <a:ea typeface="微软雅黑" panose="020B0503020204020204" charset="-122"/>
                <a:cs typeface="微软雅黑" panose="020B0503020204020204" charset="-122"/>
                <a:sym typeface="+mn-ea"/>
              </a:rPr>
              <a:t>Palmer SC, et al. JAMA. 2011 Mar 16;305(11):1119-</a:t>
            </a:r>
            <a:r>
              <a:rPr lang="en-US" altLang="zh-CN" sz="800" dirty="0">
                <a:latin typeface="微软雅黑" panose="020B0503020204020204" charset="-122"/>
                <a:ea typeface="微软雅黑" panose="020B0503020204020204" charset="-122"/>
                <a:cs typeface="微软雅黑" panose="020B0503020204020204" charset="-122"/>
                <a:sym typeface="+mn-ea"/>
              </a:rPr>
              <a:t>11</a:t>
            </a:r>
            <a:r>
              <a:rPr lang="zh-CN" altLang="en-US" sz="800" dirty="0">
                <a:latin typeface="微软雅黑" panose="020B0503020204020204" charset="-122"/>
                <a:ea typeface="微软雅黑" panose="020B0503020204020204" charset="-122"/>
                <a:cs typeface="微软雅黑" panose="020B0503020204020204" charset="-122"/>
                <a:sym typeface="+mn-ea"/>
              </a:rPr>
              <a:t>27</a:t>
            </a:r>
            <a:r>
              <a:rPr lang="en-US" altLang="zh-CN" sz="800" dirty="0">
                <a:latin typeface="微软雅黑" panose="020B0503020204020204" charset="-122"/>
                <a:ea typeface="微软雅黑" panose="020B0503020204020204" charset="-122"/>
                <a:cs typeface="微软雅黑" panose="020B0503020204020204" charset="-122"/>
                <a:sym typeface="+mn-ea"/>
              </a:rPr>
              <a:t>; </a:t>
            </a:r>
            <a:r>
              <a:rPr lang="zh-CN" altLang="en-US" sz="800" dirty="0">
                <a:latin typeface="微软雅黑" panose="020B0503020204020204" charset="-122"/>
                <a:ea typeface="微软雅黑" panose="020B0503020204020204" charset="-122"/>
                <a:cs typeface="微软雅黑" panose="020B0503020204020204" charset="-122"/>
                <a:sym typeface="+mn-ea"/>
              </a:rPr>
              <a:t>[</a:t>
            </a:r>
            <a:r>
              <a:rPr lang="en-US" altLang="zh-CN" sz="800" dirty="0">
                <a:latin typeface="微软雅黑" panose="020B0503020204020204" charset="-122"/>
                <a:ea typeface="微软雅黑" panose="020B0503020204020204" charset="-122"/>
                <a:cs typeface="微软雅黑" panose="020B0503020204020204" charset="-122"/>
                <a:sym typeface="+mn-ea"/>
              </a:rPr>
              <a:t>3</a:t>
            </a:r>
            <a:r>
              <a:rPr lang="zh-CN" altLang="en-US" sz="800" dirty="0">
                <a:latin typeface="微软雅黑" panose="020B0503020204020204" charset="-122"/>
                <a:ea typeface="微软雅黑" panose="020B0503020204020204" charset="-122"/>
                <a:cs typeface="微软雅黑" panose="020B0503020204020204" charset="-122"/>
                <a:sym typeface="+mn-ea"/>
              </a:rPr>
              <a:t>]</a:t>
            </a:r>
            <a:r>
              <a:rPr lang="en-US" altLang="zh-CN" sz="800" dirty="0">
                <a:latin typeface="微软雅黑" panose="020B0503020204020204" charset="-122"/>
                <a:ea typeface="微软雅黑" panose="020B0503020204020204" charset="-122"/>
                <a:cs typeface="微软雅黑" panose="020B0503020204020204" charset="-122"/>
                <a:sym typeface="+mn-ea"/>
              </a:rPr>
              <a:t> </a:t>
            </a:r>
            <a:r>
              <a:rPr lang="en-US" altLang="zh-CN" sz="800" dirty="0" err="1">
                <a:latin typeface="微软雅黑" panose="020B0503020204020204" charset="-122"/>
                <a:ea typeface="微软雅黑" panose="020B0503020204020204" charset="-122"/>
                <a:cs typeface="微软雅黑" panose="020B0503020204020204" charset="-122"/>
                <a:sym typeface="+mn-ea"/>
              </a:rPr>
              <a:t>Fishbane</a:t>
            </a:r>
            <a:r>
              <a:rPr lang="en-US" altLang="zh-CN" sz="800" dirty="0">
                <a:latin typeface="微软雅黑" panose="020B0503020204020204" charset="-122"/>
                <a:ea typeface="微软雅黑" panose="020B0503020204020204" charset="-122"/>
                <a:cs typeface="微软雅黑" panose="020B0503020204020204" charset="-122"/>
                <a:sym typeface="+mn-ea"/>
              </a:rPr>
              <a:t> S. et al. Kidney Med. 2021:3(6). 1057-1064; [4] </a:t>
            </a:r>
            <a:r>
              <a:rPr lang="zh-CN" altLang="en-US" sz="800" dirty="0">
                <a:latin typeface="微软雅黑" panose="020B0503020204020204" charset="-122"/>
                <a:ea typeface="微软雅黑" panose="020B0503020204020204" charset="-122"/>
                <a:cs typeface="微软雅黑" panose="020B0503020204020204" charset="-122"/>
                <a:sym typeface="+mn-ea"/>
              </a:rPr>
              <a:t>彭明媚等，国际医药卫生导报 </a:t>
            </a:r>
            <a:r>
              <a:rPr lang="en-US" altLang="zh-CN" sz="800" dirty="0">
                <a:latin typeface="微软雅黑" panose="020B0503020204020204" charset="-122"/>
                <a:ea typeface="微软雅黑" panose="020B0503020204020204" charset="-122"/>
                <a:cs typeface="微软雅黑" panose="020B0503020204020204" charset="-122"/>
                <a:sym typeface="+mn-ea"/>
              </a:rPr>
              <a:t>2022 </a:t>
            </a:r>
            <a:r>
              <a:rPr lang="zh-CN" altLang="en-US" sz="800" dirty="0">
                <a:latin typeface="微软雅黑" panose="020B0503020204020204" charset="-122"/>
                <a:ea typeface="微软雅黑" panose="020B0503020204020204" charset="-122"/>
                <a:cs typeface="微软雅黑" panose="020B0503020204020204" charset="-122"/>
                <a:sym typeface="+mn-ea"/>
              </a:rPr>
              <a:t>年</a:t>
            </a:r>
            <a:r>
              <a:rPr lang="en-US" altLang="zh-CN" sz="800" dirty="0">
                <a:latin typeface="微软雅黑" panose="020B0503020204020204" charset="-122"/>
                <a:ea typeface="微软雅黑" panose="020B0503020204020204" charset="-122"/>
                <a:cs typeface="微软雅黑" panose="020B0503020204020204" charset="-122"/>
                <a:sym typeface="+mn-ea"/>
              </a:rPr>
              <a:t>1</a:t>
            </a:r>
            <a:r>
              <a:rPr lang="zh-CN" altLang="en-US" sz="800" dirty="0">
                <a:latin typeface="微软雅黑" panose="020B0503020204020204" charset="-122"/>
                <a:ea typeface="微软雅黑" panose="020B0503020204020204" charset="-122"/>
                <a:cs typeface="微软雅黑" panose="020B0503020204020204" charset="-122"/>
                <a:sym typeface="+mn-ea"/>
              </a:rPr>
              <a:t>第 </a:t>
            </a:r>
            <a:r>
              <a:rPr lang="en-US" altLang="zh-CN" sz="800" dirty="0">
                <a:latin typeface="微软雅黑" panose="020B0503020204020204" charset="-122"/>
                <a:ea typeface="微软雅黑" panose="020B0503020204020204" charset="-122"/>
                <a:cs typeface="微软雅黑" panose="020B0503020204020204" charset="-122"/>
                <a:sym typeface="+mn-ea"/>
              </a:rPr>
              <a:t>28 </a:t>
            </a:r>
            <a:r>
              <a:rPr lang="zh-CN" altLang="en-US" sz="800" dirty="0">
                <a:latin typeface="微软雅黑" panose="020B0503020204020204" charset="-122"/>
                <a:ea typeface="微软雅黑" panose="020B0503020204020204" charset="-122"/>
                <a:cs typeface="微软雅黑" panose="020B0503020204020204" charset="-122"/>
                <a:sym typeface="+mn-ea"/>
              </a:rPr>
              <a:t>卷第 </a:t>
            </a:r>
            <a:r>
              <a:rPr lang="en-US" altLang="zh-CN" sz="800" dirty="0">
                <a:latin typeface="微软雅黑" panose="020B0503020204020204" charset="-122"/>
                <a:ea typeface="微软雅黑" panose="020B0503020204020204" charset="-122"/>
                <a:cs typeface="微软雅黑" panose="020B0503020204020204" charset="-122"/>
                <a:sym typeface="+mn-ea"/>
              </a:rPr>
              <a:t>20 </a:t>
            </a:r>
            <a:r>
              <a:rPr lang="zh-CN" altLang="en-US" sz="800" dirty="0">
                <a:latin typeface="微软雅黑" panose="020B0503020204020204" charset="-122"/>
                <a:ea typeface="微软雅黑" panose="020B0503020204020204" charset="-122"/>
                <a:cs typeface="微软雅黑" panose="020B0503020204020204" charset="-122"/>
                <a:sym typeface="+mn-ea"/>
              </a:rPr>
              <a:t>期，</a:t>
            </a:r>
            <a:r>
              <a:rPr lang="en-US" altLang="zh-CN" sz="800" dirty="0">
                <a:latin typeface="微软雅黑" panose="020B0503020204020204" charset="-122"/>
                <a:ea typeface="微软雅黑" panose="020B0503020204020204" charset="-122"/>
                <a:cs typeface="微软雅黑" panose="020B0503020204020204" charset="-122"/>
                <a:sym typeface="+mn-ea"/>
              </a:rPr>
              <a:t>2863-2867</a:t>
            </a:r>
            <a:endParaRPr lang="zh-CN" altLang="en-US" sz="800" dirty="0">
              <a:latin typeface="微软雅黑" panose="020B0503020204020204" charset="-122"/>
              <a:ea typeface="微软雅黑" panose="020B0503020204020204" charset="-122"/>
              <a:cs typeface="微软雅黑" panose="020B0503020204020204" charset="-122"/>
              <a:sym typeface="+mn-ea"/>
            </a:endParaRPr>
          </a:p>
        </p:txBody>
      </p:sp>
      <p:sp>
        <p:nvSpPr>
          <p:cNvPr id="31" name="矩形: 圆角 35">
            <a:extLst>
              <a:ext uri="{FF2B5EF4-FFF2-40B4-BE49-F238E27FC236}">
                <a16:creationId xmlns:a16="http://schemas.microsoft.com/office/drawing/2014/main" id="{3A240A8B-0498-4E53-BB33-81DBEFF9547E}"/>
              </a:ext>
            </a:extLst>
          </p:cNvPr>
          <p:cNvSpPr/>
          <p:nvPr>
            <p:custDataLst>
              <p:tags r:id="rId4"/>
            </p:custDataLst>
          </p:nvPr>
        </p:nvSpPr>
        <p:spPr>
          <a:xfrm>
            <a:off x="8067132" y="2148317"/>
            <a:ext cx="3891240" cy="4123723"/>
          </a:xfrm>
          <a:prstGeom prst="roundRect">
            <a:avLst>
              <a:gd name="adj" fmla="val 6347"/>
            </a:avLst>
          </a:prstGeom>
          <a:gradFill flip="none" rotWithShape="1">
            <a:gsLst>
              <a:gs pos="0">
                <a:srgbClr val="FF7429">
                  <a:lumMod val="20000"/>
                  <a:lumOff val="80000"/>
                  <a:alpha val="20000"/>
                </a:srgbClr>
              </a:gs>
              <a:gs pos="100000">
                <a:srgbClr val="FFFFFF">
                  <a:alpha val="0"/>
                </a:srgbClr>
              </a:gs>
            </a:gsLst>
            <a:path path="circle">
              <a:fillToRect l="100000" t="100000"/>
            </a:path>
            <a:tileRect r="-100000" b="-100000"/>
          </a:gradFill>
          <a:ln w="15875">
            <a:solidFill>
              <a:srgbClr val="FF7429">
                <a:lumMod val="40000"/>
                <a:lumOff val="60000"/>
                <a:alpha val="60000"/>
              </a:srgbClr>
            </a:solidFill>
          </a:ln>
          <a:effectLst>
            <a:outerShdw blurRad="279400" dist="228600" dir="2700000" algn="tl" rotWithShape="0">
              <a:srgbClr val="FF7429">
                <a:alpha val="8000"/>
              </a:srgbClr>
            </a:outerShdw>
          </a:effectLst>
        </p:spPr>
        <p:style>
          <a:lnRef idx="2">
            <a:srgbClr val="376FFF">
              <a:shade val="15000"/>
            </a:srgbClr>
          </a:lnRef>
          <a:fillRef idx="1">
            <a:srgbClr val="376FFF"/>
          </a:fillRef>
          <a:effectRef idx="0">
            <a:srgbClr val="376FFF"/>
          </a:effectRef>
          <a:fontRef idx="minor">
            <a:srgbClr val="FFFFFF"/>
          </a:fontRef>
        </p:style>
        <p:txBody>
          <a:bodyPr wrap="square" lIns="342095" tIns="640080" rIns="342095" bIns="488315" rtlCol="0" anchor="ctr">
            <a:noAutofit/>
          </a:bodyPr>
          <a:lstStyle/>
          <a:p>
            <a:pPr indent="-285750" algn="just">
              <a:lnSpc>
                <a:spcPct val="150000"/>
              </a:lnSpc>
              <a:buFont typeface="Wingdings" panose="05000000000000000000" charset="0"/>
              <a:buChar char="l"/>
            </a:pPr>
            <a:r>
              <a:rPr lang="zh-CN" altLang="en-US" sz="14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rPr>
              <a:t>为中国</a:t>
            </a:r>
            <a:r>
              <a:rPr lang="en-US" altLang="zh-CN" sz="14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rPr>
              <a:t>CKD</a:t>
            </a:r>
            <a:r>
              <a:rPr lang="zh-CN" altLang="en-US" sz="14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rPr>
              <a:t>透析患者提供一种</a:t>
            </a:r>
            <a:r>
              <a:rPr lang="zh-CN" altLang="en-US" sz="1400" b="1" dirty="0">
                <a:solidFill>
                  <a:schemeClr val="tx1"/>
                </a:solidFill>
                <a:latin typeface="微软雅黑" panose="020B0503020204020204" charset="-122"/>
                <a:ea typeface="微软雅黑" panose="020B0503020204020204" charset="-122"/>
                <a:cs typeface="微软雅黑" panose="020B0503020204020204" charset="-122"/>
                <a:sym typeface="+mn-ea"/>
              </a:rPr>
              <a:t>安全有效、无片剂负荷的磷结合剂</a:t>
            </a:r>
            <a:endParaRPr lang="en-US" altLang="zh-CN" sz="1400" b="1" dirty="0">
              <a:solidFill>
                <a:schemeClr val="tx1"/>
              </a:solidFill>
              <a:latin typeface="微软雅黑" panose="020B0503020204020204" charset="-122"/>
              <a:ea typeface="微软雅黑" panose="020B0503020204020204" charset="-122"/>
              <a:cs typeface="微软雅黑" panose="020B0503020204020204" charset="-122"/>
              <a:sym typeface="+mn-ea"/>
            </a:endParaRPr>
          </a:p>
          <a:p>
            <a:pPr indent="-285750" algn="just">
              <a:lnSpc>
                <a:spcPct val="150000"/>
              </a:lnSpc>
              <a:buFont typeface="Wingdings" panose="05000000000000000000" charset="0"/>
              <a:buChar char="l"/>
            </a:pPr>
            <a:endParaRPr lang="en-US" altLang="zh-CN" sz="14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endParaRPr>
          </a:p>
          <a:p>
            <a:pPr indent="-285750" algn="just">
              <a:lnSpc>
                <a:spcPct val="150000"/>
              </a:lnSpc>
              <a:buFont typeface="Wingdings" panose="05000000000000000000" charset="0"/>
              <a:buChar char="l"/>
            </a:pPr>
            <a:r>
              <a:rPr lang="zh-CN" altLang="en-US" sz="14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rPr>
              <a:t>口服溶液剂型自带量杯剂量精准，方便患者服用，</a:t>
            </a:r>
            <a:r>
              <a:rPr lang="zh-CN" altLang="en-US" sz="1400" b="1"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rPr>
              <a:t>药物的依从性更好</a:t>
            </a:r>
            <a:endParaRPr lang="en-US" altLang="zh-CN" sz="1400" b="1"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endParaRPr>
          </a:p>
          <a:p>
            <a:pPr indent="-285750" algn="just">
              <a:lnSpc>
                <a:spcPct val="150000"/>
              </a:lnSpc>
              <a:buFont typeface="Wingdings" panose="05000000000000000000" charset="0"/>
              <a:buChar char="l"/>
            </a:pPr>
            <a:endParaRPr lang="zh-CN" altLang="en-US" sz="14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endParaRPr>
          </a:p>
          <a:p>
            <a:pPr indent="-285750" algn="just">
              <a:lnSpc>
                <a:spcPct val="150000"/>
              </a:lnSpc>
              <a:buFont typeface="Wingdings" panose="05000000000000000000" charset="0"/>
              <a:buChar char="l"/>
            </a:pPr>
            <a:r>
              <a:rPr lang="zh-CN" altLang="en-US" sz="14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rPr>
              <a:t>口服溶液中添加麦芽糖醇和甘油，</a:t>
            </a:r>
            <a:r>
              <a:rPr lang="zh-CN" altLang="en-US" sz="1400" b="1"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rPr>
              <a:t>可减少片剂患者常出现的便秘及胃肠道副反应</a:t>
            </a:r>
            <a:endParaRPr lang="en-US" altLang="zh-CN" sz="1400" b="1"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endParaRPr>
          </a:p>
          <a:p>
            <a:pPr indent="-285750" algn="just">
              <a:lnSpc>
                <a:spcPct val="150000"/>
              </a:lnSpc>
              <a:buFont typeface="Wingdings" panose="05000000000000000000" charset="0"/>
              <a:buChar char="l"/>
            </a:pPr>
            <a:endParaRPr lang="zh-CN" altLang="en-US" sz="14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endParaRPr>
          </a:p>
          <a:p>
            <a:pPr indent="-285750" algn="just">
              <a:lnSpc>
                <a:spcPct val="150000"/>
              </a:lnSpc>
              <a:buFont typeface="Wingdings" panose="05000000000000000000" charset="0"/>
              <a:buChar char="l"/>
            </a:pPr>
            <a:r>
              <a:rPr lang="zh-CN" altLang="en-US" sz="14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rPr>
              <a:t>口服溶液剂型</a:t>
            </a:r>
            <a:r>
              <a:rPr lang="zh-CN" altLang="en-US" sz="1400" b="1"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rPr>
              <a:t>更适用于老年患者、胃肠功能较弱患者和吞咽障碍患者</a:t>
            </a:r>
            <a:endParaRPr lang="en-US" altLang="zh-CN" sz="1400" b="1"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endParaRPr>
          </a:p>
        </p:txBody>
      </p:sp>
      <p:grpSp>
        <p:nvGrpSpPr>
          <p:cNvPr id="27" name="组合 26">
            <a:extLst>
              <a:ext uri="{FF2B5EF4-FFF2-40B4-BE49-F238E27FC236}">
                <a16:creationId xmlns:a16="http://schemas.microsoft.com/office/drawing/2014/main" id="{9B70147D-AA72-4DB5-8851-CD115E592CDA}"/>
              </a:ext>
            </a:extLst>
          </p:cNvPr>
          <p:cNvGrpSpPr/>
          <p:nvPr/>
        </p:nvGrpSpPr>
        <p:grpSpPr>
          <a:xfrm>
            <a:off x="8043145" y="1351085"/>
            <a:ext cx="4148855" cy="939147"/>
            <a:chOff x="8618828" y="1320041"/>
            <a:chExt cx="4243347" cy="527778"/>
          </a:xfrm>
        </p:grpSpPr>
        <p:sp>
          <p:nvSpPr>
            <p:cNvPr id="33" name="任意多边形: 形状 36">
              <a:extLst>
                <a:ext uri="{FF2B5EF4-FFF2-40B4-BE49-F238E27FC236}">
                  <a16:creationId xmlns:a16="http://schemas.microsoft.com/office/drawing/2014/main" id="{C8BAEFD9-B2C0-4C42-8E88-AAFE8ED4FF99}"/>
                </a:ext>
              </a:extLst>
            </p:cNvPr>
            <p:cNvSpPr/>
            <p:nvPr>
              <p:custDataLst>
                <p:tags r:id="rId5"/>
              </p:custDataLst>
            </p:nvPr>
          </p:nvSpPr>
          <p:spPr>
            <a:xfrm>
              <a:off x="8789464" y="1323944"/>
              <a:ext cx="3902075" cy="523875"/>
            </a:xfrm>
            <a:prstGeom prst="round2SameRect">
              <a:avLst>
                <a:gd name="adj1" fmla="val 0"/>
                <a:gd name="adj2" fmla="val 31447"/>
              </a:avLst>
            </a:prstGeom>
            <a:ln/>
          </p:spPr>
          <p:style>
            <a:lnRef idx="1">
              <a:schemeClr val="accent5"/>
            </a:lnRef>
            <a:fillRef idx="2">
              <a:schemeClr val="accent5"/>
            </a:fillRef>
            <a:effectRef idx="1">
              <a:schemeClr val="accent5"/>
            </a:effectRef>
            <a:fontRef idx="minor">
              <a:schemeClr val="dk1"/>
            </a:fontRef>
          </p:style>
          <p:txBody>
            <a:bodyPr wrap="square" rtlCol="0" anchor="ctr">
              <a:noAutofit/>
            </a:bodyPr>
            <a:lstStyle/>
            <a:p>
              <a:pPr algn="ctr">
                <a:spcBef>
                  <a:spcPct val="0"/>
                </a:spcBef>
                <a:spcAft>
                  <a:spcPct val="0"/>
                </a:spcAft>
              </a:pPr>
              <a:r>
                <a:rPr lang="zh-CN" altLang="en-US" b="1" dirty="0">
                  <a:solidFill>
                    <a:schemeClr val="bg1"/>
                  </a:solidFill>
                  <a:uFillTx/>
                  <a:latin typeface="微软雅黑" panose="020B0503020204020204" charset="-122"/>
                  <a:ea typeface="微软雅黑" panose="020B0503020204020204" charset="-122"/>
                  <a:cs typeface="微软雅黑" panose="020B0503020204020204" charset="-122"/>
                  <a:sym typeface="微软雅黑" panose="020B0503020204020204" charset="-122"/>
                </a:rPr>
                <a:t>醋酸钙口服溶液可满足</a:t>
              </a:r>
              <a:r>
                <a:rPr lang="zh-CN" altLang="en-US" b="1" dirty="0">
                  <a:solidFill>
                    <a:schemeClr val="bg1"/>
                  </a:solidFill>
                  <a:latin typeface="微软雅黑" panose="020B0503020204020204" charset="-122"/>
                  <a:ea typeface="微软雅黑" panose="020B0503020204020204" charset="-122"/>
                  <a:cs typeface="微软雅黑" panose="020B0503020204020204" charset="-122"/>
                  <a:sym typeface="微软雅黑" panose="020B0503020204020204" charset="-122"/>
                </a:rPr>
                <a:t>特殊群体控血磷</a:t>
              </a:r>
              <a:r>
                <a:rPr lang="zh-CN" altLang="en-US" b="1" dirty="0">
                  <a:solidFill>
                    <a:schemeClr val="bg1"/>
                  </a:solidFill>
                  <a:uFillTx/>
                  <a:latin typeface="微软雅黑" panose="020B0503020204020204" charset="-122"/>
                  <a:ea typeface="微软雅黑" panose="020B0503020204020204" charset="-122"/>
                  <a:cs typeface="微软雅黑" panose="020B0503020204020204" charset="-122"/>
                  <a:sym typeface="微软雅黑" panose="020B0503020204020204" charset="-122"/>
                </a:rPr>
                <a:t>需求</a:t>
              </a:r>
            </a:p>
          </p:txBody>
        </p:sp>
        <p:sp>
          <p:nvSpPr>
            <p:cNvPr id="34" name="等腰三角形 33">
              <a:extLst>
                <a:ext uri="{FF2B5EF4-FFF2-40B4-BE49-F238E27FC236}">
                  <a16:creationId xmlns:a16="http://schemas.microsoft.com/office/drawing/2014/main" id="{A9BF8F59-3FA3-4080-9FCE-371034FA5C50}"/>
                </a:ext>
              </a:extLst>
            </p:cNvPr>
            <p:cNvSpPr/>
            <p:nvPr>
              <p:custDataLst>
                <p:tags r:id="rId6"/>
              </p:custDataLst>
            </p:nvPr>
          </p:nvSpPr>
          <p:spPr>
            <a:xfrm>
              <a:off x="8618828" y="1320041"/>
              <a:ext cx="170636" cy="130054"/>
            </a:xfrm>
            <a:prstGeom prst="triangle">
              <a:avLst>
                <a:gd name="adj" fmla="val 100000"/>
              </a:avLst>
            </a:prstGeom>
            <a:solidFill>
              <a:schemeClr val="accent5">
                <a:lumMod val="50000"/>
              </a:schemeClr>
            </a:solidFill>
            <a:ln>
              <a:noFill/>
            </a:ln>
          </p:spPr>
          <p:style>
            <a:lnRef idx="2">
              <a:srgbClr val="376FFF">
                <a:shade val="15000"/>
              </a:srgbClr>
            </a:lnRef>
            <a:fillRef idx="1">
              <a:srgbClr val="376FFF"/>
            </a:fillRef>
            <a:effectRef idx="0">
              <a:srgbClr val="376FFF"/>
            </a:effectRef>
            <a:fontRef idx="minor">
              <a:srgbClr val="FFFFFF"/>
            </a:fontRef>
          </p:style>
          <p:txBody>
            <a:bodyPr rtlCol="0" anchor="ctr"/>
            <a:lstStyle/>
            <a:p>
              <a:pPr algn="ctr"/>
              <a:endParaRPr lang="zh-CN" altLang="en-US">
                <a:solidFill>
                  <a:srgbClr val="FFFFFF"/>
                </a:solidFill>
                <a:latin typeface="Arial" panose="020B0604020202020204" pitchFamily="34" charset="0"/>
                <a:ea typeface="微软雅黑" panose="020B0503020204020204" charset="-122"/>
              </a:endParaRPr>
            </a:p>
          </p:txBody>
        </p:sp>
        <p:sp>
          <p:nvSpPr>
            <p:cNvPr id="35" name="等腰三角形 34">
              <a:extLst>
                <a:ext uri="{FF2B5EF4-FFF2-40B4-BE49-F238E27FC236}">
                  <a16:creationId xmlns:a16="http://schemas.microsoft.com/office/drawing/2014/main" id="{30803EB7-CAAB-4920-9E55-117F03C07640}"/>
                </a:ext>
              </a:extLst>
            </p:cNvPr>
            <p:cNvSpPr/>
            <p:nvPr>
              <p:custDataLst>
                <p:tags r:id="rId7"/>
              </p:custDataLst>
            </p:nvPr>
          </p:nvSpPr>
          <p:spPr>
            <a:xfrm flipH="1">
              <a:off x="12691539" y="1323944"/>
              <a:ext cx="170636" cy="121598"/>
            </a:xfrm>
            <a:prstGeom prst="triangle">
              <a:avLst>
                <a:gd name="adj" fmla="val 100000"/>
              </a:avLst>
            </a:prstGeom>
            <a:solidFill>
              <a:schemeClr val="accent5">
                <a:lumMod val="50000"/>
              </a:schemeClr>
            </a:solidFill>
            <a:ln>
              <a:noFill/>
            </a:ln>
          </p:spPr>
          <p:style>
            <a:lnRef idx="2">
              <a:srgbClr val="376FFF">
                <a:shade val="15000"/>
              </a:srgbClr>
            </a:lnRef>
            <a:fillRef idx="1">
              <a:srgbClr val="376FFF"/>
            </a:fillRef>
            <a:effectRef idx="0">
              <a:srgbClr val="376FFF"/>
            </a:effectRef>
            <a:fontRef idx="minor">
              <a:srgbClr val="FFFFFF"/>
            </a:fontRef>
          </p:style>
          <p:txBody>
            <a:bodyPr rtlCol="0" anchor="ctr"/>
            <a:lstStyle/>
            <a:p>
              <a:pPr algn="ctr"/>
              <a:endParaRPr lang="zh-CN" altLang="en-US" dirty="0">
                <a:solidFill>
                  <a:srgbClr val="FFFFFF"/>
                </a:solidFill>
                <a:latin typeface="Arial" panose="020B0604020202020204" pitchFamily="34" charset="0"/>
                <a:ea typeface="微软雅黑" panose="020B0503020204020204" charset="-122"/>
              </a:endParaRPr>
            </a:p>
          </p:txBody>
        </p:sp>
      </p:grpSp>
      <p:pic>
        <p:nvPicPr>
          <p:cNvPr id="24" name="图片 23">
            <a:extLst>
              <a:ext uri="{FF2B5EF4-FFF2-40B4-BE49-F238E27FC236}">
                <a16:creationId xmlns:a16="http://schemas.microsoft.com/office/drawing/2014/main" id="{786AD8CC-44EA-4EF6-88DB-EFB98F89E3C3}"/>
              </a:ext>
            </a:extLst>
          </p:cNvPr>
          <p:cNvPicPr>
            <a:picLocks noChangeAspect="1"/>
          </p:cNvPicPr>
          <p:nvPr/>
        </p:nvPicPr>
        <p:blipFill rotWithShape="1">
          <a:blip r:embed="rId18"/>
          <a:srcRect l="10308" t="5657" r="12316" b="5746"/>
          <a:stretch/>
        </p:blipFill>
        <p:spPr>
          <a:xfrm>
            <a:off x="4156414" y="3407158"/>
            <a:ext cx="1371601" cy="1315532"/>
          </a:xfrm>
          <a:prstGeom prst="rect">
            <a:avLst/>
          </a:prstGeom>
        </p:spPr>
      </p:pic>
      <p:pic>
        <p:nvPicPr>
          <p:cNvPr id="25" name="图片 24">
            <a:extLst>
              <a:ext uri="{FF2B5EF4-FFF2-40B4-BE49-F238E27FC236}">
                <a16:creationId xmlns:a16="http://schemas.microsoft.com/office/drawing/2014/main" id="{82101372-CAD1-4949-B4C6-7C82E5AE069E}"/>
              </a:ext>
            </a:extLst>
          </p:cNvPr>
          <p:cNvPicPr>
            <a:picLocks noChangeAspect="1"/>
          </p:cNvPicPr>
          <p:nvPr/>
        </p:nvPicPr>
        <p:blipFill rotWithShape="1">
          <a:blip r:embed="rId19"/>
          <a:srcRect l="23328" t="4375" r="21281" b="-1"/>
          <a:stretch/>
        </p:blipFill>
        <p:spPr>
          <a:xfrm>
            <a:off x="4202129" y="4808867"/>
            <a:ext cx="1371601" cy="1421991"/>
          </a:xfrm>
          <a:prstGeom prst="rect">
            <a:avLst/>
          </a:prstGeom>
        </p:spPr>
      </p:pic>
      <p:sp>
        <p:nvSpPr>
          <p:cNvPr id="26" name="文本框 25">
            <a:extLst>
              <a:ext uri="{FF2B5EF4-FFF2-40B4-BE49-F238E27FC236}">
                <a16:creationId xmlns:a16="http://schemas.microsoft.com/office/drawing/2014/main" id="{51EC8C85-00ED-40B9-A4F0-701003CACB80}"/>
              </a:ext>
            </a:extLst>
          </p:cNvPr>
          <p:cNvSpPr txBox="1"/>
          <p:nvPr/>
        </p:nvSpPr>
        <p:spPr>
          <a:xfrm>
            <a:off x="5437945" y="3857754"/>
            <a:ext cx="2566728" cy="338554"/>
          </a:xfrm>
          <a:prstGeom prst="rect">
            <a:avLst/>
          </a:prstGeom>
          <a:noFill/>
        </p:spPr>
        <p:txBody>
          <a:bodyPr wrap="none" rtlCol="0">
            <a:spAutoFit/>
          </a:bodyPr>
          <a:lstStyle/>
          <a:p>
            <a:r>
              <a:rPr lang="zh-CN" altLang="en-US" sz="1600" dirty="0"/>
              <a:t>服药不依从率平均</a:t>
            </a:r>
            <a:r>
              <a:rPr lang="en-US" altLang="zh-CN" sz="1600" dirty="0"/>
              <a:t>52.5%</a:t>
            </a:r>
            <a:r>
              <a:rPr lang="en-US" altLang="zh-CN" sz="1600" baseline="30000" dirty="0"/>
              <a:t>[4]</a:t>
            </a:r>
            <a:endParaRPr lang="zh-CN" altLang="en-US" sz="1600" baseline="30000" dirty="0"/>
          </a:p>
        </p:txBody>
      </p:sp>
      <p:sp>
        <p:nvSpPr>
          <p:cNvPr id="43" name="文本框 42">
            <a:extLst>
              <a:ext uri="{FF2B5EF4-FFF2-40B4-BE49-F238E27FC236}">
                <a16:creationId xmlns:a16="http://schemas.microsoft.com/office/drawing/2014/main" id="{EBDAE8FB-67E5-406B-B1C6-0B3C3A7AF2E5}"/>
              </a:ext>
            </a:extLst>
          </p:cNvPr>
          <p:cNvSpPr txBox="1"/>
          <p:nvPr/>
        </p:nvSpPr>
        <p:spPr>
          <a:xfrm>
            <a:off x="5461932" y="5246610"/>
            <a:ext cx="2489784" cy="338554"/>
          </a:xfrm>
          <a:prstGeom prst="rect">
            <a:avLst/>
          </a:prstGeom>
          <a:noFill/>
        </p:spPr>
        <p:txBody>
          <a:bodyPr wrap="none" rtlCol="0">
            <a:spAutoFit/>
          </a:bodyPr>
          <a:lstStyle/>
          <a:p>
            <a:r>
              <a:rPr lang="zh-CN" altLang="en-US" sz="1600" dirty="0"/>
              <a:t>血磷控制达标率仅</a:t>
            </a:r>
            <a:r>
              <a:rPr lang="en-US" altLang="zh-CN" sz="1600" dirty="0"/>
              <a:t>38.5%</a:t>
            </a:r>
            <a:r>
              <a:rPr lang="en-US" altLang="zh-CN" sz="1600" baseline="30000" dirty="0"/>
              <a:t>[1]</a:t>
            </a:r>
            <a:endParaRPr lang="zh-CN" altLang="en-US" sz="1600" baseline="30000" dirty="0"/>
          </a:p>
        </p:txBody>
      </p:sp>
      <p:pic>
        <p:nvPicPr>
          <p:cNvPr id="44" name="内容占位符 4">
            <a:extLst>
              <a:ext uri="{FF2B5EF4-FFF2-40B4-BE49-F238E27FC236}">
                <a16:creationId xmlns:a16="http://schemas.microsoft.com/office/drawing/2014/main" id="{3684B7C7-939F-4EC9-9F6B-258CE23B59EA}"/>
              </a:ext>
            </a:extLst>
          </p:cNvPr>
          <p:cNvPicPr>
            <a:picLocks noGrp="1" noChangeAspect="1"/>
          </p:cNvPicPr>
          <p:nvPr>
            <p:ph idx="1"/>
          </p:nvPr>
        </p:nvPicPr>
        <p:blipFill rotWithShape="1">
          <a:blip r:embed="rId20" cstate="print">
            <a:extLst>
              <a:ext uri="{28A0092B-C50C-407E-A947-70E740481C1C}">
                <a14:useLocalDpi xmlns:a14="http://schemas.microsoft.com/office/drawing/2010/main" val="0"/>
              </a:ext>
            </a:extLst>
          </a:blip>
          <a:srcRect l="34602" t="52006" r="46733" b="34469"/>
          <a:stretch/>
        </p:blipFill>
        <p:spPr>
          <a:xfrm>
            <a:off x="4417945" y="2538110"/>
            <a:ext cx="1043987" cy="777664"/>
          </a:xfrm>
        </p:spPr>
      </p:pic>
      <p:sp>
        <p:nvSpPr>
          <p:cNvPr id="45" name="文本框 44">
            <a:extLst>
              <a:ext uri="{FF2B5EF4-FFF2-40B4-BE49-F238E27FC236}">
                <a16:creationId xmlns:a16="http://schemas.microsoft.com/office/drawing/2014/main" id="{0448561B-C71E-4FD2-9C2D-592CB131A90D}"/>
              </a:ext>
            </a:extLst>
          </p:cNvPr>
          <p:cNvSpPr txBox="1"/>
          <p:nvPr/>
        </p:nvSpPr>
        <p:spPr>
          <a:xfrm>
            <a:off x="5437945" y="2774813"/>
            <a:ext cx="2214068" cy="338554"/>
          </a:xfrm>
          <a:prstGeom prst="rect">
            <a:avLst/>
          </a:prstGeom>
          <a:noFill/>
        </p:spPr>
        <p:txBody>
          <a:bodyPr wrap="none" rtlCol="0">
            <a:spAutoFit/>
          </a:bodyPr>
          <a:lstStyle/>
          <a:p>
            <a:r>
              <a:rPr lang="zh-CN" altLang="en-US" sz="1600" dirty="0"/>
              <a:t>平均每日需服</a:t>
            </a:r>
            <a:r>
              <a:rPr lang="en-US" altLang="zh-CN" sz="1600" dirty="0"/>
              <a:t>10.8</a:t>
            </a:r>
            <a:r>
              <a:rPr lang="zh-CN" altLang="en-US" sz="1600" dirty="0"/>
              <a:t>片</a:t>
            </a:r>
            <a:r>
              <a:rPr lang="en-US" altLang="zh-CN" sz="1600" baseline="30000" dirty="0"/>
              <a:t>[3]</a:t>
            </a:r>
            <a:endParaRPr lang="zh-CN" altLang="en-US" sz="1600" baseline="300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组合 35"/>
          <p:cNvGrpSpPr/>
          <p:nvPr/>
        </p:nvGrpSpPr>
        <p:grpSpPr>
          <a:xfrm>
            <a:off x="0" y="0"/>
            <a:ext cx="12196693" cy="260047"/>
            <a:chOff x="0" y="0"/>
            <a:chExt cx="19207" cy="619"/>
          </a:xfrm>
        </p:grpSpPr>
        <p:sp>
          <p:nvSpPr>
            <p:cNvPr id="10" name="矩形 9"/>
            <p:cNvSpPr/>
            <p:nvPr/>
          </p:nvSpPr>
          <p:spPr>
            <a:xfrm>
              <a:off x="0" y="547"/>
              <a:ext cx="19207" cy="72"/>
            </a:xfrm>
            <a:prstGeom prst="rect">
              <a:avLst/>
            </a:prstGeom>
            <a:solidFill>
              <a:srgbClr val="E8AD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圆顶角 8"/>
            <p:cNvSpPr/>
            <p:nvPr>
              <p:custDataLst>
                <p:tags r:id="rId3"/>
              </p:custDataLst>
            </p:nvPr>
          </p:nvSpPr>
          <p:spPr>
            <a:xfrm rot="16200000">
              <a:off x="9341" y="-9339"/>
              <a:ext cx="518" cy="19200"/>
            </a:xfrm>
            <a:prstGeom prst="round2SameRect">
              <a:avLst>
                <a:gd name="adj1" fmla="val 50000"/>
                <a:gd name="adj2" fmla="val 0"/>
              </a:avLst>
            </a:prstGeom>
            <a:solidFill>
              <a:srgbClr val="F9F9F9"/>
            </a:solidFill>
            <a:ln w="0" cap="flat" cmpd="sng" algn="ctr">
              <a:noFill/>
              <a:prstDash val="solid"/>
              <a:miter lim="800000"/>
            </a:ln>
            <a:effectLst>
              <a:innerShdw blurRad="1143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圆角 6"/>
            <p:cNvSpPr/>
            <p:nvPr/>
          </p:nvSpPr>
          <p:spPr>
            <a:xfrm>
              <a:off x="0" y="0"/>
              <a:ext cx="4015" cy="518"/>
            </a:xfrm>
            <a:prstGeom prst="roundRect">
              <a:avLst>
                <a:gd name="adj" fmla="val 50000"/>
              </a:avLst>
            </a:prstGeom>
            <a:solidFill>
              <a:srgbClr val="B6C7EA"/>
            </a:solidFill>
          </p:spPr>
          <p:style>
            <a:lnRef idx="2">
              <a:schemeClr val="lt1"/>
            </a:lnRef>
            <a:fillRef idx="1">
              <a:schemeClr val="accent1"/>
            </a:fillRef>
            <a:effectRef idx="1">
              <a:schemeClr val="accent1"/>
            </a:effectRef>
            <a:fontRef idx="minor">
              <a:schemeClr val="lt1"/>
            </a:fontRef>
          </p:style>
          <p:txBody>
            <a:bodyPr rtlCol="0" anchor="ctr"/>
            <a:lstStyle/>
            <a:p>
              <a:pPr algn="ctr"/>
              <a:r>
                <a:rPr lang="zh-CN" altLang="en-US" sz="1200" b="1" dirty="0">
                  <a:latin typeface="微软雅黑" panose="020B0503020204020204" charset="-122"/>
                  <a:ea typeface="微软雅黑" panose="020B0503020204020204" charset="-122"/>
                </a:rPr>
                <a:t>基本信息</a:t>
              </a:r>
            </a:p>
          </p:txBody>
        </p:sp>
        <p:sp>
          <p:nvSpPr>
            <p:cNvPr id="4" name="矩形: 圆角 6"/>
            <p:cNvSpPr/>
            <p:nvPr/>
          </p:nvSpPr>
          <p:spPr>
            <a:xfrm>
              <a:off x="4036" y="2"/>
              <a:ext cx="4019" cy="518"/>
            </a:xfrm>
            <a:prstGeom prst="roundRect">
              <a:avLst>
                <a:gd name="adj" fmla="val 50000"/>
              </a:avLst>
            </a:prstGeom>
            <a:solidFill>
              <a:srgbClr val="4874CB"/>
            </a:solidFill>
          </p:spPr>
          <p:style>
            <a:lnRef idx="2">
              <a:schemeClr val="lt1"/>
            </a:lnRef>
            <a:fillRef idx="1">
              <a:schemeClr val="accent1"/>
            </a:fillRef>
            <a:effectRef idx="1">
              <a:schemeClr val="accent1"/>
            </a:effectRef>
            <a:fontRef idx="minor">
              <a:schemeClr val="lt1"/>
            </a:fontRef>
          </p:style>
          <p:txBody>
            <a:bodyPr rtlCol="0" anchor="ctr"/>
            <a:lstStyle/>
            <a:p>
              <a:pPr algn="ctr"/>
              <a:r>
                <a:rPr lang="zh-CN" altLang="en-US" sz="1200" b="1" dirty="0">
                  <a:latin typeface="微软雅黑" panose="020B0503020204020204" charset="-122"/>
                  <a:ea typeface="微软雅黑" panose="020B0503020204020204" charset="-122"/>
                </a:rPr>
                <a:t>创新性</a:t>
              </a:r>
            </a:p>
          </p:txBody>
        </p:sp>
        <p:sp>
          <p:nvSpPr>
            <p:cNvPr id="5" name="矩形: 圆角 6"/>
            <p:cNvSpPr/>
            <p:nvPr/>
          </p:nvSpPr>
          <p:spPr>
            <a:xfrm>
              <a:off x="8092" y="2"/>
              <a:ext cx="3752" cy="518"/>
            </a:xfrm>
            <a:prstGeom prst="roundRect">
              <a:avLst>
                <a:gd name="adj" fmla="val 50000"/>
              </a:avLst>
            </a:prstGeom>
            <a:solidFill>
              <a:schemeClr val="accent1">
                <a:lumMod val="40000"/>
                <a:lumOff val="60000"/>
              </a:schemeClr>
            </a:solidFill>
          </p:spPr>
          <p:style>
            <a:lnRef idx="2">
              <a:schemeClr val="lt1"/>
            </a:lnRef>
            <a:fillRef idx="1">
              <a:schemeClr val="accent1"/>
            </a:fillRef>
            <a:effectRef idx="1">
              <a:schemeClr val="accent1"/>
            </a:effectRef>
            <a:fontRef idx="minor">
              <a:schemeClr val="lt1"/>
            </a:fontRef>
          </p:style>
          <p:txBody>
            <a:bodyPr rtlCol="0" anchor="ctr"/>
            <a:lstStyle/>
            <a:p>
              <a:pPr algn="ctr"/>
              <a:r>
                <a:rPr lang="zh-CN" altLang="en-US" sz="1200" b="1" dirty="0">
                  <a:latin typeface="微软雅黑" panose="020B0503020204020204" charset="-122"/>
                  <a:ea typeface="微软雅黑" panose="020B0503020204020204" charset="-122"/>
                </a:rPr>
                <a:t>有效性</a:t>
              </a:r>
            </a:p>
          </p:txBody>
        </p:sp>
        <p:sp>
          <p:nvSpPr>
            <p:cNvPr id="6" name="矩形: 圆角 6"/>
            <p:cNvSpPr/>
            <p:nvPr/>
          </p:nvSpPr>
          <p:spPr>
            <a:xfrm>
              <a:off x="11856" y="2"/>
              <a:ext cx="3770" cy="518"/>
            </a:xfrm>
            <a:prstGeom prst="roundRect">
              <a:avLst>
                <a:gd name="adj" fmla="val 50000"/>
              </a:avLst>
            </a:prstGeom>
            <a:solidFill>
              <a:schemeClr val="accent1">
                <a:lumMod val="40000"/>
                <a:lumOff val="60000"/>
              </a:schemeClr>
            </a:solidFill>
          </p:spPr>
          <p:style>
            <a:lnRef idx="2">
              <a:schemeClr val="lt1"/>
            </a:lnRef>
            <a:fillRef idx="1">
              <a:schemeClr val="accent1"/>
            </a:fillRef>
            <a:effectRef idx="1">
              <a:schemeClr val="accent1"/>
            </a:effectRef>
            <a:fontRef idx="minor">
              <a:schemeClr val="lt1"/>
            </a:fontRef>
          </p:style>
          <p:txBody>
            <a:bodyPr rtlCol="0" anchor="ctr"/>
            <a:lstStyle/>
            <a:p>
              <a:pPr algn="ctr"/>
              <a:r>
                <a:rPr lang="zh-CN" altLang="en-US" sz="1200" b="1" dirty="0">
                  <a:latin typeface="微软雅黑" panose="020B0503020204020204" charset="-122"/>
                  <a:ea typeface="微软雅黑" panose="020B0503020204020204" charset="-122"/>
                </a:rPr>
                <a:t>安全性</a:t>
              </a:r>
            </a:p>
          </p:txBody>
        </p:sp>
        <p:sp>
          <p:nvSpPr>
            <p:cNvPr id="8" name="矩形: 圆角 6"/>
            <p:cNvSpPr/>
            <p:nvPr/>
          </p:nvSpPr>
          <p:spPr>
            <a:xfrm>
              <a:off x="15638" y="0"/>
              <a:ext cx="3562" cy="518"/>
            </a:xfrm>
            <a:prstGeom prst="roundRect">
              <a:avLst>
                <a:gd name="adj" fmla="val 50000"/>
              </a:avLst>
            </a:prstGeom>
            <a:solidFill>
              <a:schemeClr val="accent1">
                <a:lumMod val="40000"/>
                <a:lumOff val="60000"/>
              </a:schemeClr>
            </a:solidFill>
          </p:spPr>
          <p:style>
            <a:lnRef idx="2">
              <a:schemeClr val="lt1"/>
            </a:lnRef>
            <a:fillRef idx="1">
              <a:schemeClr val="accent1"/>
            </a:fillRef>
            <a:effectRef idx="1">
              <a:schemeClr val="accent1"/>
            </a:effectRef>
            <a:fontRef idx="minor">
              <a:schemeClr val="lt1"/>
            </a:fontRef>
          </p:style>
          <p:txBody>
            <a:bodyPr rtlCol="0" anchor="ctr"/>
            <a:lstStyle/>
            <a:p>
              <a:pPr algn="ctr"/>
              <a:r>
                <a:rPr lang="zh-CN" altLang="en-US" sz="1200" b="1" dirty="0">
                  <a:latin typeface="微软雅黑" panose="020B0503020204020204" charset="-122"/>
                  <a:ea typeface="微软雅黑" panose="020B0503020204020204" charset="-122"/>
                </a:rPr>
                <a:t>公平性</a:t>
              </a:r>
            </a:p>
          </p:txBody>
        </p:sp>
      </p:grpSp>
      <p:grpSp>
        <p:nvGrpSpPr>
          <p:cNvPr id="19" name="组合 18"/>
          <p:cNvGrpSpPr/>
          <p:nvPr/>
        </p:nvGrpSpPr>
        <p:grpSpPr>
          <a:xfrm>
            <a:off x="635000" y="508000"/>
            <a:ext cx="675005" cy="632460"/>
            <a:chOff x="1025495" y="324740"/>
            <a:chExt cx="256374" cy="257976"/>
          </a:xfrm>
          <a:solidFill>
            <a:schemeClr val="accent1"/>
          </a:solidFill>
          <a:effectLst>
            <a:outerShdw blurRad="50800" dist="38100" dir="2700000" algn="tl" rotWithShape="0">
              <a:prstClr val="black">
                <a:alpha val="40000"/>
              </a:prstClr>
            </a:outerShdw>
          </a:effectLst>
        </p:grpSpPr>
        <p:sp>
          <p:nvSpPr>
            <p:cNvPr id="20" name="圆角矩形 10"/>
            <p:cNvSpPr/>
            <p:nvPr>
              <p:custDataLst>
                <p:tags r:id="rId1"/>
              </p:custDataLst>
            </p:nvPr>
          </p:nvSpPr>
          <p:spPr>
            <a:xfrm>
              <a:off x="1025495" y="324740"/>
              <a:ext cx="213645" cy="213645"/>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圆角矩形 11"/>
            <p:cNvSpPr/>
            <p:nvPr>
              <p:custDataLst>
                <p:tags r:id="rId2"/>
              </p:custDataLst>
            </p:nvPr>
          </p:nvSpPr>
          <p:spPr>
            <a:xfrm>
              <a:off x="1068224" y="369071"/>
              <a:ext cx="213645" cy="213645"/>
            </a:xfrm>
            <a:prstGeom prst="roundRect">
              <a:avLst/>
            </a:prstGeom>
            <a:solidFill>
              <a:srgbClr val="E8AD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 name="文本框 11"/>
          <p:cNvSpPr txBox="1"/>
          <p:nvPr/>
        </p:nvSpPr>
        <p:spPr>
          <a:xfrm>
            <a:off x="1538605" y="459105"/>
            <a:ext cx="10407650" cy="954107"/>
          </a:xfrm>
          <a:prstGeom prst="rect">
            <a:avLst/>
          </a:prstGeom>
          <a:noFill/>
        </p:spPr>
        <p:txBody>
          <a:bodyPr wrap="square" rtlCol="0" anchor="t">
            <a:spAutoFit/>
          </a:bodyPr>
          <a:lstStyle/>
          <a:p>
            <a:r>
              <a:rPr lang="zh-CN" altLang="en-US" sz="2800" b="1" dirty="0">
                <a:solidFill>
                  <a:schemeClr val="accent1">
                    <a:lumMod val="75000"/>
                  </a:schemeClr>
                </a:solidFill>
                <a:latin typeface="微软雅黑" panose="020B0503020204020204" charset="-122"/>
                <a:ea typeface="微软雅黑" panose="020B0503020204020204" charset="-122"/>
                <a:cs typeface="微软雅黑" panose="020B0503020204020204" charset="-122"/>
                <a:sym typeface="+mn-ea"/>
              </a:rPr>
              <a:t>创新溶液剂型，</a:t>
            </a:r>
            <a:r>
              <a:rPr lang="zh-CN" altLang="en-US" sz="2800" b="1" dirty="0">
                <a:solidFill>
                  <a:schemeClr val="accent1">
                    <a:lumMod val="75000"/>
                  </a:schemeClr>
                </a:solidFill>
                <a:effectLst/>
                <a:latin typeface="微软雅黑" panose="020B0503020204020204" charset="-122"/>
                <a:ea typeface="微软雅黑" panose="020B0503020204020204" charset="-122"/>
                <a:cs typeface="微软雅黑" panose="020B0503020204020204" charset="-122"/>
                <a:sym typeface="+mn-ea"/>
              </a:rPr>
              <a:t>满足老年、胃肠功能较弱人群、吞咽障碍患者的用药需求</a:t>
            </a:r>
          </a:p>
        </p:txBody>
      </p:sp>
      <p:sp>
        <p:nvSpPr>
          <p:cNvPr id="17" name="文本框 16"/>
          <p:cNvSpPr txBox="1"/>
          <p:nvPr/>
        </p:nvSpPr>
        <p:spPr>
          <a:xfrm>
            <a:off x="430627" y="2603570"/>
            <a:ext cx="5850890" cy="3028315"/>
          </a:xfrm>
          <a:prstGeom prst="rect">
            <a:avLst/>
          </a:prstGeom>
          <a:solidFill>
            <a:schemeClr val="bg1">
              <a:lumMod val="95000"/>
            </a:schemeClr>
          </a:solidFill>
          <a:ln>
            <a:solidFill>
              <a:schemeClr val="bg1">
                <a:lumMod val="95000"/>
              </a:schemeClr>
            </a:solidFill>
            <a:prstDash val="lgDashDot"/>
          </a:ln>
        </p:spPr>
        <p:txBody>
          <a:bodyPr wrap="square" rtlCol="0">
            <a:noAutofit/>
          </a:bodyPr>
          <a:lstStyle/>
          <a:p>
            <a:endParaRPr lang="zh-CN" altLang="en-US" dirty="0"/>
          </a:p>
        </p:txBody>
      </p:sp>
      <p:sp>
        <p:nvSpPr>
          <p:cNvPr id="18" name="文本框 17"/>
          <p:cNvSpPr txBox="1"/>
          <p:nvPr/>
        </p:nvSpPr>
        <p:spPr>
          <a:xfrm>
            <a:off x="635000" y="2720975"/>
            <a:ext cx="5609590" cy="2998470"/>
          </a:xfrm>
          <a:prstGeom prst="rect">
            <a:avLst/>
          </a:prstGeom>
          <a:noFill/>
        </p:spPr>
        <p:txBody>
          <a:bodyPr wrap="square" rtlCol="0">
            <a:noAutofit/>
          </a:bodyPr>
          <a:lstStyle/>
          <a:p>
            <a:pPr marL="285750" indent="-285750">
              <a:lnSpc>
                <a:spcPct val="150000"/>
              </a:lnSpc>
              <a:buFont typeface="Wingdings" panose="05000000000000000000" charset="0"/>
              <a:buChar char="l"/>
            </a:pPr>
            <a:r>
              <a:rPr lang="zh-CN" altLang="en-US" sz="1400" b="1" dirty="0">
                <a:latin typeface="微软雅黑" panose="020B0503020204020204" charset="-122"/>
                <a:ea typeface="微软雅黑" panose="020B0503020204020204" charset="-122"/>
                <a:cs typeface="微软雅黑" panose="020B0503020204020204" charset="-122"/>
                <a:sym typeface="+mn-ea"/>
              </a:rPr>
              <a:t>无片剂负荷：</a:t>
            </a:r>
            <a:r>
              <a:rPr lang="zh-CN" altLang="en-US" sz="1400" dirty="0">
                <a:latin typeface="微软雅黑" panose="020B0503020204020204" charset="-122"/>
                <a:ea typeface="微软雅黑" panose="020B0503020204020204" charset="-122"/>
                <a:cs typeface="微软雅黑" panose="020B0503020204020204" charset="-122"/>
                <a:sym typeface="微软雅黑" panose="020B0503020204020204" charset="-122"/>
              </a:rPr>
              <a:t>CKD透析患者服用磷结合剂，平均每日需服10.8片</a:t>
            </a:r>
            <a:r>
              <a:rPr lang="zh-CN" altLang="en-US" sz="1400" baseline="30000" dirty="0">
                <a:latin typeface="微软雅黑" panose="020B0503020204020204" charset="-122"/>
                <a:ea typeface="微软雅黑" panose="020B0503020204020204" charset="-122"/>
                <a:cs typeface="微软雅黑" panose="020B0503020204020204" charset="-122"/>
                <a:sym typeface="+mn-ea"/>
              </a:rPr>
              <a:t>[</a:t>
            </a:r>
            <a:r>
              <a:rPr lang="en-US" altLang="zh-CN" sz="1400" baseline="30000" dirty="0">
                <a:latin typeface="微软雅黑" panose="020B0503020204020204" charset="-122"/>
                <a:ea typeface="微软雅黑" panose="020B0503020204020204" charset="-122"/>
                <a:cs typeface="微软雅黑" panose="020B0503020204020204" charset="-122"/>
                <a:sym typeface="+mn-ea"/>
              </a:rPr>
              <a:t>1</a:t>
            </a:r>
            <a:r>
              <a:rPr lang="zh-CN" altLang="en-US" sz="1400" baseline="30000" dirty="0">
                <a:latin typeface="微软雅黑" panose="020B0503020204020204" charset="-122"/>
                <a:ea typeface="微软雅黑" panose="020B0503020204020204" charset="-122"/>
                <a:cs typeface="微软雅黑" panose="020B0503020204020204" charset="-122"/>
                <a:sym typeface="+mn-ea"/>
              </a:rPr>
              <a:t>]</a:t>
            </a:r>
            <a:r>
              <a:rPr lang="zh-CN" altLang="en-US" sz="1400" dirty="0">
                <a:latin typeface="微软雅黑" panose="020B0503020204020204" charset="-122"/>
                <a:ea typeface="微软雅黑" panose="020B0503020204020204" charset="-122"/>
                <a:cs typeface="微软雅黑" panose="020B0503020204020204" charset="-122"/>
                <a:sym typeface="+mn-ea"/>
              </a:rPr>
              <a:t>，而溶液剂型，每日仅30-60ml。</a:t>
            </a:r>
            <a:endParaRPr lang="zh-CN" altLang="en-US" sz="1400" dirty="0">
              <a:latin typeface="微软雅黑" panose="020B0503020204020204" charset="-122"/>
              <a:ea typeface="微软雅黑" panose="020B0503020204020204" charset="-122"/>
              <a:cs typeface="微软雅黑" panose="020B0503020204020204" charset="-122"/>
            </a:endParaRPr>
          </a:p>
          <a:p>
            <a:pPr marL="285750" indent="-285750">
              <a:lnSpc>
                <a:spcPct val="150000"/>
              </a:lnSpc>
              <a:buFont typeface="Wingdings" panose="05000000000000000000" charset="0"/>
              <a:buChar char="l"/>
            </a:pPr>
            <a:r>
              <a:rPr lang="zh-CN" altLang="en-US" sz="1400" b="1" dirty="0">
                <a:latin typeface="微软雅黑" panose="020B0503020204020204" charset="-122"/>
                <a:ea typeface="微软雅黑" panose="020B0503020204020204" charset="-122"/>
                <a:cs typeface="微软雅黑" panose="020B0503020204020204" charset="-122"/>
                <a:sym typeface="+mn-ea"/>
              </a:rPr>
              <a:t>适用人群广泛且便利：</a:t>
            </a:r>
            <a:r>
              <a:rPr lang="zh-CN" altLang="en-US" sz="1400" dirty="0">
                <a:latin typeface="微软雅黑" panose="020B0503020204020204" charset="-122"/>
                <a:ea typeface="微软雅黑" panose="020B0503020204020204" charset="-122"/>
                <a:cs typeface="微软雅黑" panose="020B0503020204020204" charset="-122"/>
                <a:sym typeface="+mn-ea"/>
              </a:rPr>
              <a:t>带量杯，准确量取，精准用药，满足如肾病患者的磷结合治疗，需根据血钙、血磷水平微调剂量的需求，剂量易调节控制， 使用方便</a:t>
            </a:r>
          </a:p>
          <a:p>
            <a:pPr marL="285750" indent="-285750">
              <a:lnSpc>
                <a:spcPct val="150000"/>
              </a:lnSpc>
              <a:buFont typeface="Wingdings" panose="05000000000000000000" charset="0"/>
              <a:buChar char="l"/>
            </a:pPr>
            <a:r>
              <a:rPr lang="zh-CN" altLang="en-US" sz="1400" b="1" dirty="0">
                <a:latin typeface="微软雅黑" panose="020B0503020204020204" charset="-122"/>
                <a:ea typeface="微软雅黑" panose="020B0503020204020204" charset="-122"/>
                <a:cs typeface="微软雅黑" panose="020B0503020204020204" charset="-122"/>
              </a:rPr>
              <a:t>胃肠耐受性好：</a:t>
            </a:r>
            <a:r>
              <a:rPr lang="zh-CN" altLang="en-US" sz="1400" dirty="0">
                <a:latin typeface="微软雅黑" panose="020B0503020204020204" charset="-122"/>
                <a:ea typeface="微软雅黑" panose="020B0503020204020204" charset="-122"/>
                <a:cs typeface="微软雅黑" panose="020B0503020204020204" charset="-122"/>
              </a:rPr>
              <a:t>液体分散均匀，吸收好，减少片剂可能粘附胃壁引发的刺激性不适；</a:t>
            </a:r>
            <a:r>
              <a:rPr lang="zh-CN" altLang="en-US" sz="1400" b="1" dirty="0">
                <a:latin typeface="微软雅黑" panose="020B0503020204020204" charset="-122"/>
                <a:ea typeface="微软雅黑" panose="020B0503020204020204" charset="-122"/>
                <a:cs typeface="微软雅黑" panose="020B0503020204020204" charset="-122"/>
                <a:sym typeface="+mn-ea"/>
              </a:rPr>
              <a:t>添加麦芽糖醇和甘油成分</a:t>
            </a:r>
            <a:r>
              <a:rPr lang="zh-CN" altLang="en-US" sz="1400" dirty="0">
                <a:latin typeface="微软雅黑" panose="020B0503020204020204" charset="-122"/>
                <a:ea typeface="微软雅黑" panose="020B0503020204020204" charset="-122"/>
                <a:cs typeface="微软雅黑" panose="020B0503020204020204" charset="-122"/>
                <a:sym typeface="+mn-ea"/>
              </a:rPr>
              <a:t>，</a:t>
            </a:r>
            <a:r>
              <a:rPr lang="zh-CN" altLang="en-US" sz="1400" dirty="0">
                <a:latin typeface="微软雅黑" panose="020B0503020204020204" charset="-122"/>
                <a:ea typeface="微软雅黑" panose="020B0503020204020204" charset="-122"/>
                <a:cs typeface="微软雅黑" panose="020B0503020204020204" charset="-122"/>
              </a:rPr>
              <a:t>尤其对老年或肠动力不足者，不易引起便秘、腹胀、嗳气等不适。</a:t>
            </a:r>
          </a:p>
          <a:p>
            <a:pPr>
              <a:lnSpc>
                <a:spcPct val="150000"/>
              </a:lnSpc>
            </a:pPr>
            <a:endParaRPr lang="en-US" altLang="zh-CN" sz="1400" b="1" dirty="0">
              <a:latin typeface="微软雅黑" panose="020B0503020204020204" charset="-122"/>
              <a:ea typeface="微软雅黑" panose="020B0503020204020204" charset="-122"/>
              <a:cs typeface="微软雅黑" panose="020B0503020204020204" charset="-122"/>
            </a:endParaRPr>
          </a:p>
          <a:p>
            <a:pPr>
              <a:lnSpc>
                <a:spcPct val="150000"/>
              </a:lnSpc>
            </a:pPr>
            <a:endParaRPr lang="en-US" altLang="zh-CN" sz="1400" b="1" dirty="0">
              <a:latin typeface="微软雅黑" panose="020B0503020204020204" charset="-122"/>
              <a:ea typeface="微软雅黑" panose="020B0503020204020204" charset="-122"/>
              <a:cs typeface="微软雅黑" panose="020B0503020204020204" charset="-122"/>
            </a:endParaRPr>
          </a:p>
        </p:txBody>
      </p:sp>
      <p:sp>
        <p:nvSpPr>
          <p:cNvPr id="22" name="矩形: 圆角 6"/>
          <p:cNvSpPr/>
          <p:nvPr/>
        </p:nvSpPr>
        <p:spPr>
          <a:xfrm>
            <a:off x="1099820" y="1768876"/>
            <a:ext cx="4443730" cy="834624"/>
          </a:xfrm>
          <a:prstGeom prst="roundRect">
            <a:avLst>
              <a:gd name="adj" fmla="val 50000"/>
            </a:avLst>
          </a:prstGeom>
        </p:spPr>
        <p:style>
          <a:lnRef idx="2">
            <a:schemeClr val="lt1"/>
          </a:lnRef>
          <a:fillRef idx="1">
            <a:schemeClr val="accent1"/>
          </a:fillRef>
          <a:effectRef idx="1">
            <a:schemeClr val="accent1"/>
          </a:effectRef>
          <a:fontRef idx="minor">
            <a:schemeClr val="lt1"/>
          </a:fontRef>
        </p:style>
        <p:txBody>
          <a:bodyPr rtlCol="0" anchor="ctr"/>
          <a:lstStyle/>
          <a:p>
            <a:pPr algn="ctr">
              <a:buClrTx/>
              <a:buSzTx/>
              <a:buFontTx/>
            </a:pPr>
            <a:r>
              <a:rPr lang="zh-CN" altLang="en-US" sz="2400" b="1" dirty="0">
                <a:latin typeface="微软雅黑" panose="020B0503020204020204" charset="-122"/>
                <a:ea typeface="微软雅黑" panose="020B0503020204020204" charset="-122"/>
              </a:rPr>
              <a:t>溶液剂型创新</a:t>
            </a:r>
          </a:p>
        </p:txBody>
      </p:sp>
      <p:sp>
        <p:nvSpPr>
          <p:cNvPr id="25" name="文本框 24"/>
          <p:cNvSpPr txBox="1"/>
          <p:nvPr/>
        </p:nvSpPr>
        <p:spPr>
          <a:xfrm>
            <a:off x="581642" y="6328329"/>
            <a:ext cx="6307131" cy="234984"/>
          </a:xfrm>
          <a:prstGeom prst="rect">
            <a:avLst/>
          </a:prstGeom>
        </p:spPr>
        <p:txBody>
          <a:bodyPr>
            <a:noAutofit/>
          </a:bodyPr>
          <a:lstStyle/>
          <a:p>
            <a:r>
              <a:rPr lang="en-US" altLang="zh-CN" sz="800" dirty="0">
                <a:latin typeface="微软雅黑" panose="020B0503020204020204" charset="-122"/>
                <a:ea typeface="微软雅黑" panose="020B0503020204020204" charset="-122"/>
              </a:rPr>
              <a:t>[1] </a:t>
            </a:r>
            <a:r>
              <a:rPr lang="en-US" altLang="zh-CN" sz="800" dirty="0">
                <a:latin typeface="微软雅黑" panose="020B0503020204020204" charset="-122"/>
                <a:ea typeface="微软雅黑" panose="020B0503020204020204" charset="-122"/>
                <a:cs typeface="微软雅黑" panose="020B0503020204020204" charset="-122"/>
                <a:sym typeface="+mn-ea"/>
              </a:rPr>
              <a:t>Fishbane S. et al. Kidney Med. 2021:3(6). 1057-1064</a:t>
            </a:r>
            <a:endParaRPr lang="zh-CN" altLang="en-US" sz="800" dirty="0">
              <a:latin typeface="微软雅黑" panose="020B0503020204020204" charset="-122"/>
              <a:ea typeface="微软雅黑" panose="020B0503020204020204" charset="-122"/>
            </a:endParaRPr>
          </a:p>
        </p:txBody>
      </p:sp>
      <p:sp>
        <p:nvSpPr>
          <p:cNvPr id="2" name="矩形: 圆角 6"/>
          <p:cNvSpPr/>
          <p:nvPr/>
        </p:nvSpPr>
        <p:spPr>
          <a:xfrm>
            <a:off x="6737985" y="1768876"/>
            <a:ext cx="4443730" cy="793984"/>
          </a:xfrm>
          <a:prstGeom prst="roundRect">
            <a:avLst>
              <a:gd name="adj" fmla="val 50000"/>
            </a:avLst>
          </a:prstGeom>
        </p:spPr>
        <p:style>
          <a:lnRef idx="2">
            <a:schemeClr val="lt1"/>
          </a:lnRef>
          <a:fillRef idx="1">
            <a:schemeClr val="accent1"/>
          </a:fillRef>
          <a:effectRef idx="1">
            <a:schemeClr val="accent1"/>
          </a:effectRef>
          <a:fontRef idx="minor">
            <a:schemeClr val="lt1"/>
          </a:fontRef>
        </p:style>
        <p:txBody>
          <a:bodyPr rtlCol="0" anchor="ctr"/>
          <a:lstStyle/>
          <a:p>
            <a:pPr algn="ctr"/>
            <a:r>
              <a:rPr lang="zh-CN" altLang="en-US" sz="2400" b="1" dirty="0">
                <a:latin typeface="微软雅黑" panose="020B0503020204020204" charset="-122"/>
                <a:ea typeface="微软雅黑" panose="020B0503020204020204" charset="-122"/>
              </a:rPr>
              <a:t>患者获益</a:t>
            </a:r>
          </a:p>
        </p:txBody>
      </p:sp>
      <p:sp>
        <p:nvSpPr>
          <p:cNvPr id="3" name="文本框 2"/>
          <p:cNvSpPr txBox="1"/>
          <p:nvPr/>
        </p:nvSpPr>
        <p:spPr>
          <a:xfrm>
            <a:off x="6737985" y="2603500"/>
            <a:ext cx="4559935" cy="3028315"/>
          </a:xfrm>
          <a:prstGeom prst="rect">
            <a:avLst/>
          </a:prstGeom>
          <a:solidFill>
            <a:schemeClr val="bg1">
              <a:lumMod val="95000"/>
            </a:schemeClr>
          </a:solidFill>
          <a:ln>
            <a:solidFill>
              <a:schemeClr val="bg1">
                <a:lumMod val="95000"/>
              </a:schemeClr>
            </a:solidFill>
            <a:prstDash val="lgDashDot"/>
          </a:ln>
        </p:spPr>
        <p:txBody>
          <a:bodyPr wrap="square" rtlCol="0">
            <a:noAutofit/>
          </a:bodyPr>
          <a:lstStyle/>
          <a:p>
            <a:endParaRPr lang="zh-CN" altLang="en-US" dirty="0"/>
          </a:p>
        </p:txBody>
      </p:sp>
      <p:sp>
        <p:nvSpPr>
          <p:cNvPr id="11" name="文本框 10"/>
          <p:cNvSpPr txBox="1"/>
          <p:nvPr/>
        </p:nvSpPr>
        <p:spPr>
          <a:xfrm>
            <a:off x="6868281" y="3159877"/>
            <a:ext cx="4350385" cy="1880130"/>
          </a:xfrm>
          <a:prstGeom prst="rect">
            <a:avLst/>
          </a:prstGeom>
          <a:noFill/>
        </p:spPr>
        <p:txBody>
          <a:bodyPr wrap="square" rtlCol="0">
            <a:spAutoFit/>
          </a:bodyPr>
          <a:lstStyle/>
          <a:p>
            <a:pPr marL="285750" indent="-285750" algn="just">
              <a:lnSpc>
                <a:spcPct val="120000"/>
              </a:lnSpc>
              <a:buFont typeface="Wingdings" panose="05000000000000000000" charset="0"/>
              <a:buChar char="Ø"/>
            </a:pPr>
            <a:r>
              <a:rPr lang="zh-CN" altLang="en-US" sz="1400" dirty="0">
                <a:latin typeface="微软雅黑" panose="020B0503020204020204" charset="-122"/>
                <a:ea typeface="微软雅黑" panose="020B0503020204020204" charset="-122"/>
              </a:rPr>
              <a:t>磷结合能力强，无</a:t>
            </a:r>
            <a:r>
              <a:rPr lang="zh-CN" altLang="en-US" sz="1400" dirty="0">
                <a:latin typeface="微软雅黑" panose="020B0503020204020204" charset="-122"/>
                <a:ea typeface="微软雅黑" panose="020B0503020204020204" charset="-122"/>
                <a:sym typeface="+mn-ea"/>
              </a:rPr>
              <a:t>“片剂负荷”，</a:t>
            </a:r>
            <a:r>
              <a:rPr lang="zh-CN" altLang="en-US" sz="1400" dirty="0">
                <a:latin typeface="微软雅黑" panose="020B0503020204020204" charset="-122"/>
                <a:ea typeface="微软雅黑" panose="020B0503020204020204" charset="-122"/>
              </a:rPr>
              <a:t>在有效降血磷的同时</a:t>
            </a:r>
            <a:r>
              <a:rPr lang="zh-CN" altLang="en-US" sz="1400" b="1" dirty="0">
                <a:solidFill>
                  <a:srgbClr val="C00000"/>
                </a:solidFill>
                <a:latin typeface="微软雅黑" panose="020B0503020204020204" charset="-122"/>
                <a:ea typeface="微软雅黑" panose="020B0503020204020204" charset="-122"/>
              </a:rPr>
              <a:t>提高患者依从性</a:t>
            </a:r>
            <a:r>
              <a:rPr lang="zh-CN" altLang="en-US" sz="1400" dirty="0">
                <a:latin typeface="微软雅黑" panose="020B0503020204020204" charset="-122"/>
                <a:ea typeface="微软雅黑" panose="020B0503020204020204" charset="-122"/>
              </a:rPr>
              <a:t>。</a:t>
            </a:r>
            <a:endParaRPr lang="en-US" altLang="zh-CN" sz="1400" dirty="0">
              <a:latin typeface="微软雅黑" panose="020B0503020204020204" charset="-122"/>
              <a:ea typeface="微软雅黑" panose="020B0503020204020204" charset="-122"/>
            </a:endParaRPr>
          </a:p>
          <a:p>
            <a:pPr marL="285750" indent="-285750" algn="just">
              <a:lnSpc>
                <a:spcPct val="120000"/>
              </a:lnSpc>
              <a:buFont typeface="Wingdings" panose="05000000000000000000" charset="0"/>
              <a:buChar char="Ø"/>
            </a:pPr>
            <a:endParaRPr lang="zh-CN" altLang="en-US" sz="1400" dirty="0">
              <a:latin typeface="微软雅黑" panose="020B0503020204020204" charset="-122"/>
              <a:ea typeface="微软雅黑" panose="020B0503020204020204" charset="-122"/>
            </a:endParaRPr>
          </a:p>
          <a:p>
            <a:pPr marL="285750" indent="-285750" algn="just">
              <a:lnSpc>
                <a:spcPct val="120000"/>
              </a:lnSpc>
              <a:buFont typeface="Wingdings" panose="05000000000000000000" charset="0"/>
              <a:buChar char="Ø"/>
            </a:pPr>
            <a:r>
              <a:rPr lang="zh-CN" altLang="en-US" sz="1400" dirty="0">
                <a:latin typeface="微软雅黑" panose="020B0503020204020204" charset="-122"/>
                <a:ea typeface="微软雅黑" panose="020B0503020204020204" charset="-122"/>
                <a:sym typeface="+mn-ea"/>
              </a:rPr>
              <a:t>满足老年人、胃肠功能较弱人群、吞咽障碍等</a:t>
            </a:r>
            <a:r>
              <a:rPr lang="zh-CN" altLang="en-US" sz="1400" b="1" dirty="0">
                <a:solidFill>
                  <a:srgbClr val="C00000"/>
                </a:solidFill>
                <a:latin typeface="微软雅黑" panose="020B0503020204020204" charset="-122"/>
                <a:ea typeface="微软雅黑" panose="020B0503020204020204" charset="-122"/>
                <a:sym typeface="+mn-ea"/>
              </a:rPr>
              <a:t>特定患者治疗需求。</a:t>
            </a:r>
            <a:endParaRPr lang="en-US" altLang="zh-CN" sz="1400" b="1" dirty="0">
              <a:solidFill>
                <a:srgbClr val="C00000"/>
              </a:solidFill>
              <a:latin typeface="微软雅黑" panose="020B0503020204020204" charset="-122"/>
              <a:ea typeface="微软雅黑" panose="020B0503020204020204" charset="-122"/>
              <a:sym typeface="+mn-ea"/>
            </a:endParaRPr>
          </a:p>
          <a:p>
            <a:pPr marL="285750" indent="-285750" algn="just">
              <a:lnSpc>
                <a:spcPct val="120000"/>
              </a:lnSpc>
              <a:buFont typeface="Wingdings" panose="05000000000000000000" charset="0"/>
              <a:buChar char="Ø"/>
            </a:pPr>
            <a:endParaRPr lang="zh-CN" altLang="en-US" sz="1400" dirty="0">
              <a:latin typeface="微软雅黑" panose="020B0503020204020204" charset="-122"/>
              <a:ea typeface="微软雅黑" panose="020B0503020204020204" charset="-122"/>
            </a:endParaRPr>
          </a:p>
          <a:p>
            <a:pPr marL="285750" indent="-285750" algn="just">
              <a:lnSpc>
                <a:spcPct val="120000"/>
              </a:lnSpc>
              <a:buFont typeface="Wingdings" panose="05000000000000000000" charset="0"/>
              <a:buChar char="Ø"/>
            </a:pPr>
            <a:r>
              <a:rPr lang="zh-CN" altLang="en-US" sz="1400" dirty="0">
                <a:latin typeface="微软雅黑" panose="020B0503020204020204" charset="-122"/>
                <a:ea typeface="微软雅黑" panose="020B0503020204020204" charset="-122"/>
              </a:rPr>
              <a:t>改善适口性，</a:t>
            </a:r>
            <a:r>
              <a:rPr lang="zh-CN" altLang="en-US" sz="1400" b="1" dirty="0">
                <a:solidFill>
                  <a:srgbClr val="C00000"/>
                </a:solidFill>
                <a:latin typeface="微软雅黑" panose="020B0503020204020204" charset="-122"/>
                <a:ea typeface="微软雅黑" panose="020B0503020204020204" charset="-122"/>
                <a:sym typeface="+mn-ea"/>
              </a:rPr>
              <a:t>减少便秘、胀气及胃肠副反应</a:t>
            </a:r>
            <a:r>
              <a:rPr lang="zh-CN" altLang="en-US" sz="1400" dirty="0">
                <a:latin typeface="微软雅黑" panose="020B0503020204020204" charset="-122"/>
                <a:ea typeface="微软雅黑" panose="020B0503020204020204" charset="-122"/>
                <a:sym typeface="+mn-ea"/>
              </a:rPr>
              <a:t>。</a:t>
            </a:r>
            <a:endParaRPr lang="zh-CN" altLang="en-US" sz="1400" dirty="0">
              <a:latin typeface="微软雅黑" panose="020B0503020204020204" charset="-122"/>
              <a:ea typeface="微软雅黑" panose="020B0503020204020204"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741577" y="1515398"/>
            <a:ext cx="5002939" cy="431241"/>
          </a:xfrm>
          <a:prstGeom prst="rect">
            <a:avLst/>
          </a:prstGeom>
        </p:spPr>
        <p:style>
          <a:lnRef idx="2">
            <a:schemeClr val="lt1"/>
          </a:lnRef>
          <a:fillRef idx="1">
            <a:schemeClr val="accent1"/>
          </a:fillRef>
          <a:effectRef idx="1">
            <a:schemeClr val="accent1"/>
          </a:effectRef>
          <a:fontRef idx="minor">
            <a:schemeClr val="lt1"/>
          </a:fontRef>
        </p:style>
        <p:txBody>
          <a:bodyPr rtlCol="0" anchor="ctr"/>
          <a:lstStyle>
            <a:defPPr>
              <a:defRPr lang="zh-CN"/>
            </a:defPPr>
            <a:lvl1pPr algn="ctr">
              <a:defRPr>
                <a:solidFill>
                  <a:schemeClr val="lt1"/>
                </a:solidFill>
                <a:latin typeface="微软雅黑" panose="020B0503020204020204" charset="-122"/>
                <a:ea typeface="微软雅黑" panose="020B0503020204020204"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dirty="0"/>
              <a:t>醋酸钙治疗</a:t>
            </a:r>
            <a:r>
              <a:rPr lang="en-US" altLang="zh-CN" dirty="0"/>
              <a:t>12</a:t>
            </a:r>
            <a:r>
              <a:rPr lang="zh-CN" altLang="en-US" dirty="0"/>
              <a:t>周后，血清磷含量平均降低</a:t>
            </a:r>
            <a:r>
              <a:rPr lang="en-US" altLang="zh-CN" dirty="0"/>
              <a:t>30%</a:t>
            </a:r>
            <a:endParaRPr lang="zh-CN" altLang="en-US" dirty="0"/>
          </a:p>
        </p:txBody>
      </p:sp>
      <p:sp>
        <p:nvSpPr>
          <p:cNvPr id="6" name="文本框 5"/>
          <p:cNvSpPr txBox="1"/>
          <p:nvPr/>
        </p:nvSpPr>
        <p:spPr>
          <a:xfrm>
            <a:off x="741578" y="2431826"/>
            <a:ext cx="5172662" cy="584775"/>
          </a:xfrm>
          <a:prstGeom prst="rect">
            <a:avLst/>
          </a:prstGeom>
          <a:noFill/>
        </p:spPr>
        <p:txBody>
          <a:bodyPr wrap="square">
            <a:spAutoFit/>
          </a:bodyPr>
          <a:lstStyle/>
          <a:p>
            <a:r>
              <a:rPr lang="zh-CN" altLang="en-US" sz="1600" dirty="0">
                <a:sym typeface="+mn-ea"/>
              </a:rPr>
              <a:t>为期</a:t>
            </a:r>
            <a:r>
              <a:rPr lang="en-US" altLang="zh-CN" sz="1600" dirty="0">
                <a:sym typeface="+mn-ea"/>
              </a:rPr>
              <a:t>12</a:t>
            </a:r>
            <a:r>
              <a:rPr lang="zh-CN" altLang="en-US" sz="1600" dirty="0">
                <a:sym typeface="+mn-ea"/>
              </a:rPr>
              <a:t>周的血液透析的肾衰竭患者中单臂开放标签研究（</a:t>
            </a:r>
            <a:r>
              <a:rPr lang="en-US" altLang="zh-CN" sz="1600" dirty="0">
                <a:sym typeface="+mn-ea"/>
              </a:rPr>
              <a:t>N=91)</a:t>
            </a:r>
            <a:r>
              <a:rPr lang="zh-CN" altLang="en-US" sz="1600" dirty="0">
                <a:sym typeface="+mn-ea"/>
              </a:rPr>
              <a:t>，患者随餐服用醋酸钙片</a:t>
            </a:r>
            <a:r>
              <a:rPr lang="en-US" altLang="zh-CN" sz="1600" baseline="30000" dirty="0">
                <a:sym typeface="+mn-ea"/>
              </a:rPr>
              <a:t>[1]</a:t>
            </a:r>
            <a:endParaRPr lang="zh-CN" altLang="en-US" sz="1600" baseline="30000" dirty="0"/>
          </a:p>
        </p:txBody>
      </p:sp>
      <p:sp>
        <p:nvSpPr>
          <p:cNvPr id="16" name="文本框 15"/>
          <p:cNvSpPr txBox="1"/>
          <p:nvPr/>
        </p:nvSpPr>
        <p:spPr>
          <a:xfrm>
            <a:off x="1422506" y="613876"/>
            <a:ext cx="8831265" cy="523220"/>
          </a:xfrm>
          <a:prstGeom prst="rect">
            <a:avLst/>
          </a:prstGeom>
          <a:noFill/>
        </p:spPr>
        <p:txBody>
          <a:bodyPr wrap="square">
            <a:spAutoFit/>
          </a:bodyPr>
          <a:lstStyle/>
          <a:p>
            <a:r>
              <a:rPr lang="zh-CN" altLang="en-US" sz="2800" b="1" dirty="0">
                <a:solidFill>
                  <a:schemeClr val="accent1">
                    <a:lumMod val="75000"/>
                  </a:schemeClr>
                </a:solidFill>
              </a:rPr>
              <a:t>醋酸钙口服溶液与固体剂型生物等效，降磷效果明确</a:t>
            </a:r>
          </a:p>
        </p:txBody>
      </p:sp>
      <p:sp>
        <p:nvSpPr>
          <p:cNvPr id="17" name="文本框 16"/>
          <p:cNvSpPr txBox="1"/>
          <p:nvPr/>
        </p:nvSpPr>
        <p:spPr>
          <a:xfrm>
            <a:off x="500570" y="6381538"/>
            <a:ext cx="3800558" cy="415966"/>
          </a:xfrm>
          <a:prstGeom prst="rect">
            <a:avLst/>
          </a:prstGeom>
          <a:noFill/>
        </p:spPr>
        <p:txBody>
          <a:bodyPr wrap="square">
            <a:noAutofit/>
          </a:bodyPr>
          <a:lstStyle/>
          <a:p>
            <a:r>
              <a:rPr lang="en-US" altLang="zh-CN" sz="800" dirty="0">
                <a:latin typeface="微软雅黑" panose="020B0503020204020204" charset="-122"/>
                <a:ea typeface="微软雅黑" panose="020B0503020204020204" charset="-122"/>
                <a:cs typeface="微软雅黑" panose="020B0503020204020204" charset="-122"/>
                <a:sym typeface="+mn-ea"/>
              </a:rPr>
              <a:t>[1] </a:t>
            </a:r>
            <a:r>
              <a:rPr lang="zh-CN" altLang="en-US" sz="800" dirty="0">
                <a:latin typeface="微软雅黑" panose="020B0503020204020204" charset="-122"/>
                <a:ea typeface="微软雅黑" panose="020B0503020204020204" charset="-122"/>
                <a:cs typeface="微软雅黑" panose="020B0503020204020204" charset="-122"/>
                <a:sym typeface="+mn-ea"/>
              </a:rPr>
              <a:t>原研醋酸钙口服溶液说明书</a:t>
            </a:r>
            <a:endParaRPr lang="en-US" altLang="zh-CN" sz="800" dirty="0">
              <a:latin typeface="微软雅黑" panose="020B0503020204020204" charset="-122"/>
              <a:ea typeface="微软雅黑" panose="020B0503020204020204" charset="-122"/>
              <a:cs typeface="微软雅黑" panose="020B0503020204020204" charset="-122"/>
              <a:sym typeface="+mn-ea"/>
            </a:endParaRPr>
          </a:p>
          <a:p>
            <a:r>
              <a:rPr lang="en-US" altLang="zh-CN" sz="800" dirty="0">
                <a:latin typeface="微软雅黑" panose="020B0503020204020204" charset="-122"/>
                <a:ea typeface="微软雅黑" panose="020B0503020204020204" charset="-122"/>
                <a:sym typeface="+mn-ea"/>
              </a:rPr>
              <a:t>[2]] </a:t>
            </a:r>
            <a:r>
              <a:rPr lang="en-US" altLang="zh-CN" sz="800" dirty="0"/>
              <a:t>Diaz-</a:t>
            </a:r>
            <a:r>
              <a:rPr lang="en-US" altLang="zh-CN" sz="800" dirty="0" err="1"/>
              <a:t>Buxo</a:t>
            </a:r>
            <a:r>
              <a:rPr lang="en-US" altLang="zh-CN" sz="800" dirty="0"/>
              <a:t> J. et al. The Journal of Applied Research. 2012;12(2):98-107</a:t>
            </a:r>
            <a:r>
              <a:rPr lang="en-US" altLang="zh-CN" sz="800" dirty="0">
                <a:solidFill>
                  <a:schemeClr val="bg1">
                    <a:lumMod val="65000"/>
                  </a:schemeClr>
                </a:solidFill>
              </a:rPr>
              <a:t>.</a:t>
            </a:r>
          </a:p>
        </p:txBody>
      </p:sp>
      <p:pic>
        <p:nvPicPr>
          <p:cNvPr id="2" name="图片 1"/>
          <p:cNvPicPr>
            <a:picLocks noChangeAspect="1"/>
          </p:cNvPicPr>
          <p:nvPr/>
        </p:nvPicPr>
        <p:blipFill>
          <a:blip r:embed="rId5"/>
          <a:stretch>
            <a:fillRect/>
          </a:stretch>
        </p:blipFill>
        <p:spPr>
          <a:xfrm>
            <a:off x="6154160" y="3723104"/>
            <a:ext cx="5979686" cy="2119797"/>
          </a:xfrm>
          <a:prstGeom prst="rect">
            <a:avLst/>
          </a:prstGeom>
        </p:spPr>
      </p:pic>
      <p:grpSp>
        <p:nvGrpSpPr>
          <p:cNvPr id="18" name="组合 17"/>
          <p:cNvGrpSpPr/>
          <p:nvPr/>
        </p:nvGrpSpPr>
        <p:grpSpPr>
          <a:xfrm>
            <a:off x="0" y="0"/>
            <a:ext cx="12196693" cy="260047"/>
            <a:chOff x="0" y="0"/>
            <a:chExt cx="19207" cy="619"/>
          </a:xfrm>
        </p:grpSpPr>
        <p:sp>
          <p:nvSpPr>
            <p:cNvPr id="19" name="矩形 18"/>
            <p:cNvSpPr/>
            <p:nvPr/>
          </p:nvSpPr>
          <p:spPr>
            <a:xfrm>
              <a:off x="0" y="547"/>
              <a:ext cx="19207" cy="72"/>
            </a:xfrm>
            <a:prstGeom prst="rect">
              <a:avLst/>
            </a:prstGeom>
            <a:solidFill>
              <a:srgbClr val="E8AD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圆顶角 20"/>
            <p:cNvSpPr/>
            <p:nvPr>
              <p:custDataLst>
                <p:tags r:id="rId3"/>
              </p:custDataLst>
            </p:nvPr>
          </p:nvSpPr>
          <p:spPr>
            <a:xfrm rot="16200000">
              <a:off x="9341" y="-9339"/>
              <a:ext cx="518" cy="19200"/>
            </a:xfrm>
            <a:prstGeom prst="round2SameRect">
              <a:avLst>
                <a:gd name="adj1" fmla="val 50000"/>
                <a:gd name="adj2" fmla="val 0"/>
              </a:avLst>
            </a:prstGeom>
            <a:solidFill>
              <a:srgbClr val="F9F9F9"/>
            </a:solidFill>
            <a:ln w="0" cap="flat" cmpd="sng" algn="ctr">
              <a:noFill/>
              <a:prstDash val="solid"/>
              <a:miter lim="800000"/>
            </a:ln>
            <a:effectLst>
              <a:innerShdw blurRad="1143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圆角 21"/>
            <p:cNvSpPr/>
            <p:nvPr/>
          </p:nvSpPr>
          <p:spPr>
            <a:xfrm>
              <a:off x="0" y="0"/>
              <a:ext cx="4015" cy="518"/>
            </a:xfrm>
            <a:prstGeom prst="roundRect">
              <a:avLst>
                <a:gd name="adj" fmla="val 50000"/>
              </a:avLst>
            </a:prstGeom>
            <a:solidFill>
              <a:srgbClr val="B6C7EA"/>
            </a:solidFill>
          </p:spPr>
          <p:style>
            <a:lnRef idx="2">
              <a:schemeClr val="lt1"/>
            </a:lnRef>
            <a:fillRef idx="1">
              <a:schemeClr val="accent1"/>
            </a:fillRef>
            <a:effectRef idx="1">
              <a:schemeClr val="accent1"/>
            </a:effectRef>
            <a:fontRef idx="minor">
              <a:schemeClr val="lt1"/>
            </a:fontRef>
          </p:style>
          <p:txBody>
            <a:bodyPr rtlCol="0" anchor="ctr"/>
            <a:lstStyle/>
            <a:p>
              <a:pPr algn="ctr"/>
              <a:r>
                <a:rPr lang="zh-CN" altLang="en-US" sz="1200" b="1" dirty="0">
                  <a:latin typeface="微软雅黑" panose="020B0503020204020204" charset="-122"/>
                  <a:ea typeface="微软雅黑" panose="020B0503020204020204" charset="-122"/>
                </a:rPr>
                <a:t>基本信息</a:t>
              </a:r>
            </a:p>
          </p:txBody>
        </p:sp>
        <p:sp>
          <p:nvSpPr>
            <p:cNvPr id="23" name="矩形: 圆角 6"/>
            <p:cNvSpPr/>
            <p:nvPr/>
          </p:nvSpPr>
          <p:spPr>
            <a:xfrm>
              <a:off x="4036" y="2"/>
              <a:ext cx="4019" cy="518"/>
            </a:xfrm>
            <a:prstGeom prst="roundRect">
              <a:avLst>
                <a:gd name="adj" fmla="val 50000"/>
              </a:avLst>
            </a:prstGeom>
            <a:solidFill>
              <a:srgbClr val="B6C7EA"/>
            </a:solidFill>
          </p:spPr>
          <p:style>
            <a:lnRef idx="2">
              <a:schemeClr val="lt1"/>
            </a:lnRef>
            <a:fillRef idx="1">
              <a:schemeClr val="accent1"/>
            </a:fillRef>
            <a:effectRef idx="1">
              <a:schemeClr val="accent1"/>
            </a:effectRef>
            <a:fontRef idx="minor">
              <a:schemeClr val="lt1"/>
            </a:fontRef>
          </p:style>
          <p:txBody>
            <a:bodyPr rtlCol="0" anchor="ctr"/>
            <a:lstStyle/>
            <a:p>
              <a:pPr algn="ctr"/>
              <a:r>
                <a:rPr lang="zh-CN" altLang="en-US" sz="1200" b="1" dirty="0">
                  <a:latin typeface="微软雅黑" panose="020B0503020204020204" charset="-122"/>
                  <a:ea typeface="微软雅黑" panose="020B0503020204020204" charset="-122"/>
                </a:rPr>
                <a:t>创新性</a:t>
              </a:r>
            </a:p>
          </p:txBody>
        </p:sp>
        <p:sp>
          <p:nvSpPr>
            <p:cNvPr id="25" name="矩形: 圆角 6"/>
            <p:cNvSpPr/>
            <p:nvPr/>
          </p:nvSpPr>
          <p:spPr>
            <a:xfrm>
              <a:off x="8092" y="2"/>
              <a:ext cx="3752" cy="518"/>
            </a:xfrm>
            <a:prstGeom prst="roundRect">
              <a:avLst>
                <a:gd name="adj" fmla="val 50000"/>
              </a:avLst>
            </a:prstGeom>
            <a:solidFill>
              <a:srgbClr val="4874CB"/>
            </a:solidFill>
          </p:spPr>
          <p:style>
            <a:lnRef idx="2">
              <a:schemeClr val="lt1"/>
            </a:lnRef>
            <a:fillRef idx="1">
              <a:schemeClr val="accent1"/>
            </a:fillRef>
            <a:effectRef idx="1">
              <a:schemeClr val="accent1"/>
            </a:effectRef>
            <a:fontRef idx="minor">
              <a:schemeClr val="lt1"/>
            </a:fontRef>
          </p:style>
          <p:txBody>
            <a:bodyPr rtlCol="0" anchor="ctr"/>
            <a:lstStyle/>
            <a:p>
              <a:pPr algn="ctr"/>
              <a:r>
                <a:rPr lang="zh-CN" altLang="en-US" sz="1200" b="1" dirty="0">
                  <a:latin typeface="微软雅黑" panose="020B0503020204020204" charset="-122"/>
                  <a:ea typeface="微软雅黑" panose="020B0503020204020204" charset="-122"/>
                </a:rPr>
                <a:t>有效性</a:t>
              </a:r>
            </a:p>
          </p:txBody>
        </p:sp>
        <p:sp>
          <p:nvSpPr>
            <p:cNvPr id="26" name="矩形: 圆角 6"/>
            <p:cNvSpPr/>
            <p:nvPr/>
          </p:nvSpPr>
          <p:spPr>
            <a:xfrm>
              <a:off x="11856" y="2"/>
              <a:ext cx="3770" cy="518"/>
            </a:xfrm>
            <a:prstGeom prst="roundRect">
              <a:avLst>
                <a:gd name="adj" fmla="val 50000"/>
              </a:avLst>
            </a:prstGeom>
            <a:solidFill>
              <a:schemeClr val="accent1">
                <a:lumMod val="40000"/>
                <a:lumOff val="60000"/>
              </a:schemeClr>
            </a:solidFill>
          </p:spPr>
          <p:style>
            <a:lnRef idx="2">
              <a:schemeClr val="lt1"/>
            </a:lnRef>
            <a:fillRef idx="1">
              <a:schemeClr val="accent1"/>
            </a:fillRef>
            <a:effectRef idx="1">
              <a:schemeClr val="accent1"/>
            </a:effectRef>
            <a:fontRef idx="minor">
              <a:schemeClr val="lt1"/>
            </a:fontRef>
          </p:style>
          <p:txBody>
            <a:bodyPr rtlCol="0" anchor="ctr"/>
            <a:lstStyle/>
            <a:p>
              <a:pPr algn="ctr"/>
              <a:r>
                <a:rPr lang="zh-CN" altLang="en-US" sz="1200" b="1" dirty="0">
                  <a:latin typeface="微软雅黑" panose="020B0503020204020204" charset="-122"/>
                  <a:ea typeface="微软雅黑" panose="020B0503020204020204" charset="-122"/>
                </a:rPr>
                <a:t>安全性</a:t>
              </a:r>
            </a:p>
          </p:txBody>
        </p:sp>
        <p:sp>
          <p:nvSpPr>
            <p:cNvPr id="27" name="矩形: 圆角 6"/>
            <p:cNvSpPr/>
            <p:nvPr/>
          </p:nvSpPr>
          <p:spPr>
            <a:xfrm>
              <a:off x="15638" y="0"/>
              <a:ext cx="3562" cy="518"/>
            </a:xfrm>
            <a:prstGeom prst="roundRect">
              <a:avLst>
                <a:gd name="adj" fmla="val 50000"/>
              </a:avLst>
            </a:prstGeom>
            <a:solidFill>
              <a:schemeClr val="accent1">
                <a:lumMod val="40000"/>
                <a:lumOff val="60000"/>
              </a:schemeClr>
            </a:solidFill>
          </p:spPr>
          <p:style>
            <a:lnRef idx="2">
              <a:schemeClr val="lt1"/>
            </a:lnRef>
            <a:fillRef idx="1">
              <a:schemeClr val="accent1"/>
            </a:fillRef>
            <a:effectRef idx="1">
              <a:schemeClr val="accent1"/>
            </a:effectRef>
            <a:fontRef idx="minor">
              <a:schemeClr val="lt1"/>
            </a:fontRef>
          </p:style>
          <p:txBody>
            <a:bodyPr rtlCol="0" anchor="ctr"/>
            <a:lstStyle/>
            <a:p>
              <a:pPr algn="ctr"/>
              <a:r>
                <a:rPr lang="zh-CN" altLang="en-US" sz="1200" b="1" dirty="0">
                  <a:latin typeface="微软雅黑" panose="020B0503020204020204" charset="-122"/>
                  <a:ea typeface="微软雅黑" panose="020B0503020204020204" charset="-122"/>
                </a:rPr>
                <a:t>公平性</a:t>
              </a:r>
            </a:p>
          </p:txBody>
        </p:sp>
      </p:grpSp>
      <p:graphicFrame>
        <p:nvGraphicFramePr>
          <p:cNvPr id="29" name="图表 28"/>
          <p:cNvGraphicFramePr/>
          <p:nvPr/>
        </p:nvGraphicFramePr>
        <p:xfrm>
          <a:off x="823697" y="3280095"/>
          <a:ext cx="4572000" cy="3045142"/>
        </p:xfrm>
        <a:graphic>
          <a:graphicData uri="http://schemas.openxmlformats.org/drawingml/2006/chart">
            <c:chart xmlns:c="http://schemas.openxmlformats.org/drawingml/2006/chart" xmlns:r="http://schemas.openxmlformats.org/officeDocument/2006/relationships" r:id="rId6"/>
          </a:graphicData>
        </a:graphic>
      </p:graphicFrame>
      <p:sp>
        <p:nvSpPr>
          <p:cNvPr id="3" name="矩形 2"/>
          <p:cNvSpPr/>
          <p:nvPr/>
        </p:nvSpPr>
        <p:spPr>
          <a:xfrm>
            <a:off x="6325313" y="5299105"/>
            <a:ext cx="5632886" cy="251291"/>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0" name="文本框 29"/>
          <p:cNvSpPr txBox="1"/>
          <p:nvPr/>
        </p:nvSpPr>
        <p:spPr>
          <a:xfrm>
            <a:off x="6325313" y="2385959"/>
            <a:ext cx="5637381" cy="830997"/>
          </a:xfrm>
          <a:prstGeom prst="rect">
            <a:avLst/>
          </a:prstGeom>
          <a:noFill/>
        </p:spPr>
        <p:txBody>
          <a:bodyPr wrap="square">
            <a:spAutoFit/>
          </a:bodyPr>
          <a:lstStyle/>
          <a:p>
            <a:r>
              <a:rPr lang="zh-CN" altLang="en-US" sz="1600" dirty="0"/>
              <a:t>健康志愿者中醋酸钙口服溶液和醋酸钙胶囊的生物等效性研究：一项三臂、开放标签的随机对照研究，口服溶液人体吸收速度和吸收程度与胶囊无统计学差异 </a:t>
            </a:r>
            <a:r>
              <a:rPr lang="zh-CN" altLang="en-US" sz="1600" baseline="30000" dirty="0">
                <a:latin typeface="微软雅黑" panose="020B0503020204020204" charset="-122"/>
                <a:ea typeface="微软雅黑" panose="020B0503020204020204" charset="-122"/>
                <a:cs typeface="微软雅黑" panose="020B0503020204020204" charset="-122"/>
                <a:sym typeface="+mn-ea"/>
              </a:rPr>
              <a:t>[</a:t>
            </a:r>
            <a:r>
              <a:rPr lang="en-US" altLang="zh-CN" sz="1600" baseline="30000" dirty="0">
                <a:latin typeface="微软雅黑" panose="020B0503020204020204" charset="-122"/>
                <a:ea typeface="微软雅黑" panose="020B0503020204020204" charset="-122"/>
                <a:cs typeface="微软雅黑" panose="020B0503020204020204" charset="-122"/>
                <a:sym typeface="+mn-ea"/>
              </a:rPr>
              <a:t>2</a:t>
            </a:r>
            <a:r>
              <a:rPr lang="zh-CN" altLang="en-US" sz="1600" baseline="30000" dirty="0">
                <a:latin typeface="微软雅黑" panose="020B0503020204020204" charset="-122"/>
                <a:ea typeface="微软雅黑" panose="020B0503020204020204" charset="-122"/>
                <a:cs typeface="微软雅黑" panose="020B0503020204020204" charset="-122"/>
                <a:sym typeface="+mn-ea"/>
              </a:rPr>
              <a:t>]</a:t>
            </a:r>
            <a:endParaRPr lang="zh-CN" altLang="en-US" sz="1600" baseline="30000" dirty="0"/>
          </a:p>
        </p:txBody>
      </p:sp>
      <p:sp>
        <p:nvSpPr>
          <p:cNvPr id="31" name="文本框 30"/>
          <p:cNvSpPr txBox="1"/>
          <p:nvPr/>
        </p:nvSpPr>
        <p:spPr>
          <a:xfrm>
            <a:off x="6447486" y="1503654"/>
            <a:ext cx="5002939" cy="431241"/>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defPPr>
              <a:defRPr lang="zh-CN"/>
            </a:defPPr>
            <a:lvl1pPr algn="ctr">
              <a:defRPr>
                <a:solidFill>
                  <a:schemeClr val="lt1"/>
                </a:solidFill>
                <a:latin typeface="微软雅黑" panose="020B0503020204020204" charset="-122"/>
                <a:ea typeface="微软雅黑" panose="020B0503020204020204"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dirty="0"/>
              <a:t>醋酸钙口服溶液与醋酸钙胶囊具有生物等效性</a:t>
            </a:r>
          </a:p>
        </p:txBody>
      </p:sp>
      <p:grpSp>
        <p:nvGrpSpPr>
          <p:cNvPr id="32" name="组合 31"/>
          <p:cNvGrpSpPr/>
          <p:nvPr/>
        </p:nvGrpSpPr>
        <p:grpSpPr>
          <a:xfrm>
            <a:off x="635000" y="508000"/>
            <a:ext cx="675005" cy="632460"/>
            <a:chOff x="1025495" y="324740"/>
            <a:chExt cx="256374" cy="257976"/>
          </a:xfrm>
          <a:solidFill>
            <a:schemeClr val="accent1"/>
          </a:solidFill>
          <a:effectLst>
            <a:outerShdw blurRad="50800" dist="38100" dir="2700000" algn="tl" rotWithShape="0">
              <a:prstClr val="black">
                <a:alpha val="40000"/>
              </a:prstClr>
            </a:outerShdw>
          </a:effectLst>
        </p:grpSpPr>
        <p:sp>
          <p:nvSpPr>
            <p:cNvPr id="33" name="圆角矩形 10"/>
            <p:cNvSpPr/>
            <p:nvPr>
              <p:custDataLst>
                <p:tags r:id="rId1"/>
              </p:custDataLst>
            </p:nvPr>
          </p:nvSpPr>
          <p:spPr>
            <a:xfrm>
              <a:off x="1025495" y="324740"/>
              <a:ext cx="213645" cy="213645"/>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圆角矩形 11"/>
            <p:cNvSpPr/>
            <p:nvPr>
              <p:custDataLst>
                <p:tags r:id="rId2"/>
              </p:custDataLst>
            </p:nvPr>
          </p:nvSpPr>
          <p:spPr>
            <a:xfrm>
              <a:off x="1068224" y="369071"/>
              <a:ext cx="213645" cy="213645"/>
            </a:xfrm>
            <a:prstGeom prst="roundRect">
              <a:avLst/>
            </a:prstGeom>
            <a:solidFill>
              <a:srgbClr val="E8AD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23" descr="42e6ed1fb87f336d65533e270ed37fb"/>
          <p:cNvPicPr>
            <a:picLocks noChangeAspect="1"/>
          </p:cNvPicPr>
          <p:nvPr/>
        </p:nvPicPr>
        <p:blipFill>
          <a:blip r:embed="rId14"/>
          <a:stretch>
            <a:fillRect/>
          </a:stretch>
        </p:blipFill>
        <p:spPr>
          <a:xfrm>
            <a:off x="10409555" y="6209665"/>
            <a:ext cx="1786890" cy="605155"/>
          </a:xfrm>
          <a:prstGeom prst="rect">
            <a:avLst/>
          </a:prstGeom>
        </p:spPr>
      </p:pic>
      <p:grpSp>
        <p:nvGrpSpPr>
          <p:cNvPr id="19" name="组合 18"/>
          <p:cNvGrpSpPr/>
          <p:nvPr/>
        </p:nvGrpSpPr>
        <p:grpSpPr>
          <a:xfrm>
            <a:off x="425450" y="421640"/>
            <a:ext cx="675005" cy="632460"/>
            <a:chOff x="1025495" y="324740"/>
            <a:chExt cx="256374" cy="257976"/>
          </a:xfrm>
          <a:solidFill>
            <a:schemeClr val="accent1"/>
          </a:solidFill>
          <a:effectLst>
            <a:outerShdw blurRad="50800" dist="38100" dir="2700000" algn="tl" rotWithShape="0">
              <a:prstClr val="black">
                <a:alpha val="40000"/>
              </a:prstClr>
            </a:outerShdw>
          </a:effectLst>
        </p:grpSpPr>
        <p:sp>
          <p:nvSpPr>
            <p:cNvPr id="20" name="圆角矩形 10"/>
            <p:cNvSpPr/>
            <p:nvPr>
              <p:custDataLst>
                <p:tags r:id="rId11"/>
              </p:custDataLst>
            </p:nvPr>
          </p:nvSpPr>
          <p:spPr>
            <a:xfrm>
              <a:off x="1025495" y="324740"/>
              <a:ext cx="213645" cy="213645"/>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圆角矩形 11"/>
            <p:cNvSpPr/>
            <p:nvPr>
              <p:custDataLst>
                <p:tags r:id="rId12"/>
              </p:custDataLst>
            </p:nvPr>
          </p:nvSpPr>
          <p:spPr>
            <a:xfrm>
              <a:off x="1068224" y="369071"/>
              <a:ext cx="213645" cy="213645"/>
            </a:xfrm>
            <a:prstGeom prst="roundRect">
              <a:avLst/>
            </a:prstGeom>
            <a:solidFill>
              <a:srgbClr val="E8AD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文本框 1"/>
          <p:cNvSpPr txBox="1"/>
          <p:nvPr/>
        </p:nvSpPr>
        <p:spPr>
          <a:xfrm>
            <a:off x="1147445" y="532130"/>
            <a:ext cx="10309860" cy="523220"/>
          </a:xfrm>
          <a:prstGeom prst="rect">
            <a:avLst/>
          </a:prstGeom>
          <a:noFill/>
        </p:spPr>
        <p:txBody>
          <a:bodyPr wrap="square" rtlCol="0" anchor="t">
            <a:spAutoFit/>
          </a:bodyPr>
          <a:lstStyle/>
          <a:p>
            <a:r>
              <a:rPr lang="zh-CN" altLang="en-US" sz="2800" b="1" dirty="0">
                <a:solidFill>
                  <a:srgbClr val="2E54A1"/>
                </a:solidFill>
                <a:sym typeface="+mn-ea"/>
              </a:rPr>
              <a:t>相比司维拉姆，醋酸钙更能有效控制血清磷和磷酸钙产物</a:t>
            </a:r>
            <a:endParaRPr lang="zh-CN" altLang="en-US" sz="2800" b="1" dirty="0">
              <a:solidFill>
                <a:srgbClr val="2E54A1"/>
              </a:solidFill>
              <a:latin typeface="微软雅黑" panose="020B0503020204020204" charset="-122"/>
              <a:ea typeface="微软雅黑" panose="020B0503020204020204" charset="-122"/>
              <a:cs typeface="微软雅黑" panose="020B0503020204020204" charset="-122"/>
              <a:sym typeface="+mn-ea"/>
            </a:endParaRPr>
          </a:p>
        </p:txBody>
      </p:sp>
      <p:grpSp>
        <p:nvGrpSpPr>
          <p:cNvPr id="29" name="组合 28"/>
          <p:cNvGrpSpPr/>
          <p:nvPr/>
        </p:nvGrpSpPr>
        <p:grpSpPr>
          <a:xfrm>
            <a:off x="0" y="0"/>
            <a:ext cx="12196693" cy="260047"/>
            <a:chOff x="0" y="0"/>
            <a:chExt cx="19207" cy="619"/>
          </a:xfrm>
        </p:grpSpPr>
        <p:sp>
          <p:nvSpPr>
            <p:cNvPr id="30" name="矩形 29"/>
            <p:cNvSpPr/>
            <p:nvPr/>
          </p:nvSpPr>
          <p:spPr>
            <a:xfrm>
              <a:off x="0" y="547"/>
              <a:ext cx="19207" cy="72"/>
            </a:xfrm>
            <a:prstGeom prst="rect">
              <a:avLst/>
            </a:prstGeom>
            <a:solidFill>
              <a:srgbClr val="E8AD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圆顶角 8"/>
            <p:cNvSpPr/>
            <p:nvPr>
              <p:custDataLst>
                <p:tags r:id="rId10"/>
              </p:custDataLst>
            </p:nvPr>
          </p:nvSpPr>
          <p:spPr>
            <a:xfrm rot="16200000">
              <a:off x="9341" y="-9339"/>
              <a:ext cx="518" cy="19200"/>
            </a:xfrm>
            <a:prstGeom prst="round2SameRect">
              <a:avLst>
                <a:gd name="adj1" fmla="val 50000"/>
                <a:gd name="adj2" fmla="val 0"/>
              </a:avLst>
            </a:prstGeom>
            <a:solidFill>
              <a:srgbClr val="F9F9F9"/>
            </a:solidFill>
            <a:ln w="0" cap="flat" cmpd="sng" algn="ctr">
              <a:noFill/>
              <a:prstDash val="solid"/>
              <a:miter lim="800000"/>
            </a:ln>
            <a:effectLst>
              <a:innerShdw blurRad="1143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圆角 6"/>
            <p:cNvSpPr/>
            <p:nvPr/>
          </p:nvSpPr>
          <p:spPr>
            <a:xfrm>
              <a:off x="0" y="0"/>
              <a:ext cx="4167" cy="518"/>
            </a:xfrm>
            <a:prstGeom prst="roundRect">
              <a:avLst>
                <a:gd name="adj" fmla="val 50000"/>
              </a:avLst>
            </a:prstGeom>
            <a:solidFill>
              <a:srgbClr val="B6C7EA"/>
            </a:solidFill>
          </p:spPr>
          <p:style>
            <a:lnRef idx="2">
              <a:schemeClr val="lt1"/>
            </a:lnRef>
            <a:fillRef idx="1">
              <a:schemeClr val="accent1"/>
            </a:fillRef>
            <a:effectRef idx="1">
              <a:schemeClr val="accent1"/>
            </a:effectRef>
            <a:fontRef idx="minor">
              <a:schemeClr val="lt1"/>
            </a:fontRef>
          </p:style>
          <p:txBody>
            <a:bodyPr rtlCol="0" anchor="ctr"/>
            <a:lstStyle/>
            <a:p>
              <a:pPr algn="ctr"/>
              <a:r>
                <a:rPr lang="zh-CN" altLang="en-US" sz="1200" b="1" dirty="0">
                  <a:latin typeface="微软雅黑" panose="020B0503020204020204" charset="-122"/>
                  <a:ea typeface="微软雅黑" panose="020B0503020204020204" charset="-122"/>
                </a:rPr>
                <a:t>基本信息</a:t>
              </a:r>
            </a:p>
          </p:txBody>
        </p:sp>
        <p:sp>
          <p:nvSpPr>
            <p:cNvPr id="33" name="矩形: 圆角 6"/>
            <p:cNvSpPr/>
            <p:nvPr/>
          </p:nvSpPr>
          <p:spPr>
            <a:xfrm>
              <a:off x="4167" y="2"/>
              <a:ext cx="4012" cy="518"/>
            </a:xfrm>
            <a:prstGeom prst="roundRect">
              <a:avLst>
                <a:gd name="adj" fmla="val 50000"/>
              </a:avLst>
            </a:prstGeom>
            <a:solidFill>
              <a:schemeClr val="accent1">
                <a:lumMod val="40000"/>
                <a:lumOff val="60000"/>
              </a:schemeClr>
            </a:solidFill>
          </p:spPr>
          <p:style>
            <a:lnRef idx="2">
              <a:schemeClr val="lt1"/>
            </a:lnRef>
            <a:fillRef idx="1">
              <a:schemeClr val="accent1"/>
            </a:fillRef>
            <a:effectRef idx="1">
              <a:schemeClr val="accent1"/>
            </a:effectRef>
            <a:fontRef idx="minor">
              <a:schemeClr val="lt1"/>
            </a:fontRef>
          </p:style>
          <p:txBody>
            <a:bodyPr rtlCol="0" anchor="ctr"/>
            <a:lstStyle/>
            <a:p>
              <a:pPr algn="ctr"/>
              <a:r>
                <a:rPr lang="zh-CN" altLang="en-US" sz="1200" b="1" dirty="0">
                  <a:latin typeface="微软雅黑" panose="020B0503020204020204" charset="-122"/>
                  <a:ea typeface="微软雅黑" panose="020B0503020204020204" charset="-122"/>
                </a:rPr>
                <a:t>创新性</a:t>
              </a:r>
            </a:p>
          </p:txBody>
        </p:sp>
        <p:sp>
          <p:nvSpPr>
            <p:cNvPr id="34" name="矩形: 圆角 6"/>
            <p:cNvSpPr/>
            <p:nvPr/>
          </p:nvSpPr>
          <p:spPr>
            <a:xfrm>
              <a:off x="8201" y="2"/>
              <a:ext cx="3829" cy="518"/>
            </a:xfrm>
            <a:prstGeom prst="roundRect">
              <a:avLst>
                <a:gd name="adj" fmla="val 50000"/>
              </a:avLst>
            </a:prstGeom>
            <a:solidFill>
              <a:srgbClr val="4874CB"/>
            </a:solidFill>
          </p:spPr>
          <p:style>
            <a:lnRef idx="2">
              <a:schemeClr val="lt1"/>
            </a:lnRef>
            <a:fillRef idx="1">
              <a:schemeClr val="accent1"/>
            </a:fillRef>
            <a:effectRef idx="1">
              <a:schemeClr val="accent1"/>
            </a:effectRef>
            <a:fontRef idx="minor">
              <a:schemeClr val="lt1"/>
            </a:fontRef>
          </p:style>
          <p:txBody>
            <a:bodyPr rtlCol="0" anchor="ctr"/>
            <a:lstStyle/>
            <a:p>
              <a:pPr algn="ctr"/>
              <a:r>
                <a:rPr lang="zh-CN" altLang="en-US" sz="1200" b="1" dirty="0">
                  <a:latin typeface="微软雅黑" panose="020B0503020204020204" charset="-122"/>
                  <a:ea typeface="微软雅黑" panose="020B0503020204020204" charset="-122"/>
                </a:rPr>
                <a:t>有效性</a:t>
              </a:r>
            </a:p>
          </p:txBody>
        </p:sp>
        <p:sp>
          <p:nvSpPr>
            <p:cNvPr id="35" name="矩形: 圆角 6"/>
            <p:cNvSpPr/>
            <p:nvPr/>
          </p:nvSpPr>
          <p:spPr>
            <a:xfrm>
              <a:off x="12052" y="2"/>
              <a:ext cx="3703" cy="518"/>
            </a:xfrm>
            <a:prstGeom prst="roundRect">
              <a:avLst>
                <a:gd name="adj" fmla="val 50000"/>
              </a:avLst>
            </a:prstGeom>
            <a:solidFill>
              <a:schemeClr val="accent1">
                <a:lumMod val="40000"/>
                <a:lumOff val="60000"/>
              </a:schemeClr>
            </a:solidFill>
          </p:spPr>
          <p:style>
            <a:lnRef idx="2">
              <a:schemeClr val="lt1"/>
            </a:lnRef>
            <a:fillRef idx="1">
              <a:schemeClr val="accent1"/>
            </a:fillRef>
            <a:effectRef idx="1">
              <a:schemeClr val="accent1"/>
            </a:effectRef>
            <a:fontRef idx="minor">
              <a:schemeClr val="lt1"/>
            </a:fontRef>
          </p:style>
          <p:txBody>
            <a:bodyPr rtlCol="0" anchor="ctr"/>
            <a:lstStyle/>
            <a:p>
              <a:pPr algn="ctr"/>
              <a:r>
                <a:rPr lang="zh-CN" altLang="en-US" sz="1200" b="1" dirty="0">
                  <a:latin typeface="微软雅黑" panose="020B0503020204020204" charset="-122"/>
                  <a:ea typeface="微软雅黑" panose="020B0503020204020204" charset="-122"/>
                </a:rPr>
                <a:t>安全性</a:t>
              </a:r>
            </a:p>
          </p:txBody>
        </p:sp>
        <p:sp>
          <p:nvSpPr>
            <p:cNvPr id="37" name="矩形: 圆角 6"/>
            <p:cNvSpPr/>
            <p:nvPr/>
          </p:nvSpPr>
          <p:spPr>
            <a:xfrm>
              <a:off x="15777" y="0"/>
              <a:ext cx="3423" cy="518"/>
            </a:xfrm>
            <a:prstGeom prst="roundRect">
              <a:avLst>
                <a:gd name="adj" fmla="val 50000"/>
              </a:avLst>
            </a:prstGeom>
            <a:solidFill>
              <a:schemeClr val="accent1">
                <a:lumMod val="40000"/>
                <a:lumOff val="60000"/>
              </a:schemeClr>
            </a:solidFill>
          </p:spPr>
          <p:style>
            <a:lnRef idx="2">
              <a:schemeClr val="lt1"/>
            </a:lnRef>
            <a:fillRef idx="1">
              <a:schemeClr val="accent1"/>
            </a:fillRef>
            <a:effectRef idx="1">
              <a:schemeClr val="accent1"/>
            </a:effectRef>
            <a:fontRef idx="minor">
              <a:schemeClr val="lt1"/>
            </a:fontRef>
          </p:style>
          <p:txBody>
            <a:bodyPr rtlCol="0" anchor="ctr"/>
            <a:lstStyle/>
            <a:p>
              <a:pPr algn="ctr"/>
              <a:r>
                <a:rPr lang="zh-CN" altLang="en-US" sz="1200" b="1" dirty="0">
                  <a:latin typeface="微软雅黑" panose="020B0503020204020204" charset="-122"/>
                  <a:ea typeface="微软雅黑" panose="020B0503020204020204" charset="-122"/>
                </a:rPr>
                <a:t>公平性</a:t>
              </a:r>
            </a:p>
          </p:txBody>
        </p:sp>
      </p:grpSp>
      <p:sp>
        <p:nvSpPr>
          <p:cNvPr id="3" name="矩形 2"/>
          <p:cNvSpPr/>
          <p:nvPr>
            <p:custDataLst>
              <p:tags r:id="rId1"/>
            </p:custDataLst>
          </p:nvPr>
        </p:nvSpPr>
        <p:spPr>
          <a:xfrm>
            <a:off x="458437" y="6478359"/>
            <a:ext cx="11338560" cy="229870"/>
          </a:xfrm>
          <a:prstGeom prst="rect">
            <a:avLst/>
          </a:prstGeom>
        </p:spPr>
        <p:txBody>
          <a:bodyPr wrap="square">
            <a:spAutoFit/>
          </a:bodyPr>
          <a:lstStyle/>
          <a:p>
            <a:pPr algn="l"/>
            <a:r>
              <a:rPr lang="en-US" altLang="zh-CN" sz="900" dirty="0">
                <a:latin typeface="微软雅黑" panose="020B0503020204020204" charset="-122"/>
                <a:ea typeface="微软雅黑" panose="020B0503020204020204" charset="-122"/>
              </a:rPr>
              <a:t>[1] </a:t>
            </a:r>
            <a:r>
              <a:rPr lang="en-US" altLang="zh-CN" sz="900" dirty="0" err="1">
                <a:solidFill>
                  <a:schemeClr val="tx1"/>
                </a:solidFill>
                <a:latin typeface="微软雅黑" panose="020B0503020204020204" charset="-122"/>
                <a:ea typeface="微软雅黑" panose="020B0503020204020204" charset="-122"/>
              </a:rPr>
              <a:t>Qunibi</a:t>
            </a:r>
            <a:r>
              <a:rPr lang="en-US" altLang="zh-CN" sz="900" dirty="0">
                <a:solidFill>
                  <a:schemeClr val="tx1"/>
                </a:solidFill>
                <a:latin typeface="微软雅黑" panose="020B0503020204020204" charset="-122"/>
                <a:ea typeface="微软雅黑" panose="020B0503020204020204" charset="-122"/>
              </a:rPr>
              <a:t> WY et al. </a:t>
            </a:r>
            <a:r>
              <a:rPr sz="900" dirty="0">
                <a:solidFill>
                  <a:schemeClr val="tx1"/>
                </a:solidFill>
                <a:latin typeface="微软雅黑" panose="020B0503020204020204" charset="-122"/>
                <a:ea typeface="微软雅黑" panose="020B0503020204020204" charset="-122"/>
              </a:rPr>
              <a:t>Kidney International</a:t>
            </a:r>
            <a:r>
              <a:rPr lang="en-US" sz="900" dirty="0">
                <a:latin typeface="微软雅黑" panose="020B0503020204020204" charset="-122"/>
                <a:ea typeface="微软雅黑" panose="020B0503020204020204" charset="-122"/>
              </a:rPr>
              <a:t>: </a:t>
            </a:r>
            <a:r>
              <a:rPr sz="900" dirty="0">
                <a:solidFill>
                  <a:schemeClr val="tx1"/>
                </a:solidFill>
                <a:latin typeface="微软雅黑" panose="020B0503020204020204" charset="-122"/>
                <a:ea typeface="微软雅黑" panose="020B0503020204020204" charset="-122"/>
              </a:rPr>
              <a:t>2004</a:t>
            </a:r>
            <a:r>
              <a:rPr lang="en-US" sz="900" dirty="0">
                <a:latin typeface="微软雅黑" panose="020B0503020204020204" charset="-122"/>
                <a:ea typeface="微软雅黑" panose="020B0503020204020204" charset="-122"/>
              </a:rPr>
              <a:t>, 65,</a:t>
            </a:r>
            <a:r>
              <a:rPr sz="900" dirty="0">
                <a:solidFill>
                  <a:schemeClr val="tx1"/>
                </a:solidFill>
                <a:latin typeface="微软雅黑" panose="020B0503020204020204" charset="-122"/>
                <a:ea typeface="微软雅黑" panose="020B0503020204020204" charset="-122"/>
              </a:rPr>
              <a:t>1914–1926</a:t>
            </a:r>
            <a:r>
              <a:rPr lang="en-US" sz="900" dirty="0">
                <a:solidFill>
                  <a:schemeClr val="tx1"/>
                </a:solidFill>
                <a:latin typeface="微软雅黑" panose="020B0503020204020204" charset="-122"/>
                <a:ea typeface="微软雅黑" panose="020B0503020204020204" charset="-122"/>
              </a:rPr>
              <a:t>.</a:t>
            </a:r>
          </a:p>
        </p:txBody>
      </p:sp>
      <p:grpSp>
        <p:nvGrpSpPr>
          <p:cNvPr id="5" name="组合 4"/>
          <p:cNvGrpSpPr/>
          <p:nvPr/>
        </p:nvGrpSpPr>
        <p:grpSpPr>
          <a:xfrm>
            <a:off x="85354" y="3869805"/>
            <a:ext cx="6123305" cy="2297128"/>
            <a:chOff x="2370" y="3776"/>
            <a:chExt cx="10960" cy="3939"/>
          </a:xfrm>
        </p:grpSpPr>
        <p:pic>
          <p:nvPicPr>
            <p:cNvPr id="46" name="图片 45"/>
            <p:cNvPicPr>
              <a:picLocks noChangeAspect="1"/>
            </p:cNvPicPr>
            <p:nvPr>
              <p:custDataLst>
                <p:tags r:id="rId8"/>
              </p:custDataLst>
            </p:nvPr>
          </p:nvPicPr>
          <p:blipFill>
            <a:blip r:embed="rId15"/>
            <a:stretch>
              <a:fillRect/>
            </a:stretch>
          </p:blipFill>
          <p:spPr>
            <a:xfrm>
              <a:off x="2370" y="3825"/>
              <a:ext cx="5257" cy="3891"/>
            </a:xfrm>
            <a:prstGeom prst="rect">
              <a:avLst/>
            </a:prstGeom>
          </p:spPr>
        </p:pic>
        <p:pic>
          <p:nvPicPr>
            <p:cNvPr id="47" name="图片 46"/>
            <p:cNvPicPr>
              <a:picLocks noChangeAspect="1"/>
            </p:cNvPicPr>
            <p:nvPr>
              <p:custDataLst>
                <p:tags r:id="rId9"/>
              </p:custDataLst>
            </p:nvPr>
          </p:nvPicPr>
          <p:blipFill>
            <a:blip r:embed="rId16"/>
            <a:stretch>
              <a:fillRect/>
            </a:stretch>
          </p:blipFill>
          <p:spPr>
            <a:xfrm>
              <a:off x="7920" y="3776"/>
              <a:ext cx="5410" cy="3916"/>
            </a:xfrm>
            <a:prstGeom prst="rect">
              <a:avLst/>
            </a:prstGeom>
          </p:spPr>
        </p:pic>
      </p:grpSp>
      <p:sp>
        <p:nvSpPr>
          <p:cNvPr id="4" name="矩形 3"/>
          <p:cNvSpPr/>
          <p:nvPr>
            <p:custDataLst>
              <p:tags r:id="rId2"/>
            </p:custDataLst>
          </p:nvPr>
        </p:nvSpPr>
        <p:spPr>
          <a:xfrm>
            <a:off x="395003" y="2032969"/>
            <a:ext cx="5254827" cy="1526187"/>
          </a:xfrm>
          <a:prstGeom prst="rect">
            <a:avLst/>
          </a:prstGeom>
        </p:spPr>
        <p:txBody>
          <a:bodyPr wrap="square">
            <a:spAutoFit/>
          </a:bodyPr>
          <a:lstStyle/>
          <a:p>
            <a:pPr marL="285750" indent="-285750" algn="just">
              <a:lnSpc>
                <a:spcPct val="150000"/>
              </a:lnSpc>
              <a:buFont typeface="Wingdings" panose="05000000000000000000" pitchFamily="2" charset="2"/>
              <a:buChar char="ü"/>
            </a:pPr>
            <a:r>
              <a:rPr lang="zh-CN" altLang="en-US" sz="1600" b="1" dirty="0">
                <a:solidFill>
                  <a:srgbClr val="C00000"/>
                </a:solidFill>
                <a:latin typeface="微软雅黑" panose="020B0503020204020204" charset="-122"/>
                <a:ea typeface="微软雅黑" panose="020B0503020204020204" charset="-122"/>
              </a:rPr>
              <a:t>降磷达标快：</a:t>
            </a:r>
            <a:r>
              <a:rPr lang="zh-CN" altLang="en-US" sz="1600" dirty="0">
                <a:latin typeface="微软雅黑" panose="020B0503020204020204" charset="-122"/>
                <a:ea typeface="微软雅黑" panose="020B0503020204020204" charset="-122"/>
              </a:rPr>
              <a:t>醋酸钙组第三周血清磷达标，而司维拉姆组在</a:t>
            </a:r>
            <a:r>
              <a:rPr lang="en-US" altLang="zh-CN" sz="1600" dirty="0">
                <a:latin typeface="微软雅黑" panose="020B0503020204020204" charset="-122"/>
                <a:ea typeface="微软雅黑" panose="020B0503020204020204" charset="-122"/>
              </a:rPr>
              <a:t>8</a:t>
            </a:r>
            <a:r>
              <a:rPr lang="zh-CN" altLang="en-US" sz="1600" dirty="0">
                <a:latin typeface="微软雅黑" panose="020B0503020204020204" charset="-122"/>
                <a:ea typeface="微软雅黑" panose="020B0503020204020204" charset="-122"/>
              </a:rPr>
              <a:t>周之内都没有达标</a:t>
            </a:r>
          </a:p>
          <a:p>
            <a:pPr marL="285750" indent="-285750" algn="just">
              <a:lnSpc>
                <a:spcPct val="150000"/>
              </a:lnSpc>
              <a:buFont typeface="Wingdings" panose="05000000000000000000" pitchFamily="2" charset="2"/>
              <a:buChar char="ü"/>
            </a:pPr>
            <a:r>
              <a:rPr lang="zh-CN" altLang="en-US" sz="1600" b="1" dirty="0">
                <a:solidFill>
                  <a:srgbClr val="C00000"/>
                </a:solidFill>
                <a:latin typeface="微软雅黑" panose="020B0503020204020204" charset="-122"/>
                <a:ea typeface="微软雅黑" panose="020B0503020204020204" charset="-122"/>
              </a:rPr>
              <a:t>降磷达标率高：</a:t>
            </a:r>
            <a:r>
              <a:rPr lang="zh-CN" altLang="en-US" sz="1600" dirty="0">
                <a:latin typeface="微软雅黑" panose="020B0503020204020204" charset="-122"/>
                <a:ea typeface="微软雅黑" panose="020B0503020204020204" charset="-122"/>
              </a:rPr>
              <a:t>醋酸钙组较司维拉姆组达标率高</a:t>
            </a:r>
            <a:r>
              <a:rPr lang="en-US" altLang="zh-CN" sz="1600" dirty="0">
                <a:latin typeface="微软雅黑" panose="020B0503020204020204" charset="-122"/>
                <a:ea typeface="微软雅黑" panose="020B0503020204020204" charset="-122"/>
              </a:rPr>
              <a:t>20‐24% </a:t>
            </a:r>
            <a:r>
              <a:rPr lang="zh-CN" altLang="en-US" sz="1600" dirty="0">
                <a:latin typeface="微软雅黑" panose="020B0503020204020204" charset="-122"/>
                <a:ea typeface="微软雅黑" panose="020B0503020204020204" charset="-122"/>
              </a:rPr>
              <a:t>， </a:t>
            </a:r>
            <a:r>
              <a:rPr lang="en-US" altLang="zh-CN" sz="1600" dirty="0">
                <a:latin typeface="微软雅黑" panose="020B0503020204020204" charset="-122"/>
                <a:ea typeface="微软雅黑" panose="020B0503020204020204" charset="-122"/>
              </a:rPr>
              <a:t>P=0.0058</a:t>
            </a:r>
          </a:p>
        </p:txBody>
      </p:sp>
      <p:grpSp>
        <p:nvGrpSpPr>
          <p:cNvPr id="17" name="组合 16"/>
          <p:cNvGrpSpPr/>
          <p:nvPr/>
        </p:nvGrpSpPr>
        <p:grpSpPr>
          <a:xfrm>
            <a:off x="6443325" y="3936634"/>
            <a:ext cx="5546416" cy="2168659"/>
            <a:chOff x="1272" y="1935"/>
            <a:chExt cx="11263" cy="4793"/>
          </a:xfrm>
        </p:grpSpPr>
        <p:pic>
          <p:nvPicPr>
            <p:cNvPr id="7" name="Picture 3"/>
            <p:cNvPicPr>
              <a:picLocks noChangeAspect="1"/>
            </p:cNvPicPr>
            <p:nvPr>
              <p:custDataLst>
                <p:tags r:id="rId4"/>
              </p:custDataLst>
            </p:nvPr>
          </p:nvPicPr>
          <p:blipFill>
            <a:blip r:embed="rId17" cstate="print"/>
            <a:stretch>
              <a:fillRect/>
            </a:stretch>
          </p:blipFill>
          <p:spPr>
            <a:xfrm>
              <a:off x="1272" y="1935"/>
              <a:ext cx="4995" cy="4256"/>
            </a:xfrm>
            <a:prstGeom prst="rect">
              <a:avLst/>
            </a:prstGeom>
            <a:noFill/>
            <a:ln w="9525">
              <a:noFill/>
            </a:ln>
          </p:spPr>
        </p:pic>
        <p:pic>
          <p:nvPicPr>
            <p:cNvPr id="8" name="Picture 3"/>
            <p:cNvPicPr>
              <a:picLocks noChangeAspect="1"/>
            </p:cNvPicPr>
            <p:nvPr>
              <p:custDataLst>
                <p:tags r:id="rId5"/>
              </p:custDataLst>
            </p:nvPr>
          </p:nvPicPr>
          <p:blipFill>
            <a:blip r:embed="rId18" cstate="print"/>
            <a:stretch>
              <a:fillRect/>
            </a:stretch>
          </p:blipFill>
          <p:spPr>
            <a:xfrm>
              <a:off x="7579" y="1935"/>
              <a:ext cx="4956" cy="4242"/>
            </a:xfrm>
            <a:prstGeom prst="rect">
              <a:avLst/>
            </a:prstGeom>
            <a:noFill/>
            <a:ln w="9525">
              <a:noFill/>
            </a:ln>
          </p:spPr>
        </p:pic>
        <p:sp>
          <p:nvSpPr>
            <p:cNvPr id="6" name="TextBox 1"/>
            <p:cNvSpPr/>
            <p:nvPr>
              <p:custDataLst>
                <p:tags r:id="rId6"/>
              </p:custDataLst>
            </p:nvPr>
          </p:nvSpPr>
          <p:spPr>
            <a:xfrm>
              <a:off x="2080" y="6258"/>
              <a:ext cx="4187" cy="470"/>
            </a:xfrm>
            <a:prstGeom prst="rect">
              <a:avLst/>
            </a:prstGeom>
            <a:noFill/>
            <a:ln w="9525">
              <a:noFill/>
            </a:ln>
          </p:spPr>
          <p:txBody>
            <a:bodyPr wrap="square" lIns="0" tIns="0" rIns="0" anchor="t">
              <a:spAutoFit/>
            </a:bodyPr>
            <a:lstStyle/>
            <a:p>
              <a:pPr lvl="0" eaLnBrk="0" hangingPunct="0">
                <a:lnSpc>
                  <a:spcPts val="1300"/>
                </a:lnSpc>
              </a:pPr>
              <a:r>
                <a:rPr lang="en-US" altLang="x-none" sz="1100" dirty="0">
                  <a:solidFill>
                    <a:srgbClr val="000000"/>
                  </a:solidFill>
                  <a:latin typeface="微软雅黑" panose="020B0503020204020204" charset="-122"/>
                  <a:ea typeface="微软雅黑" panose="020B0503020204020204" charset="-122"/>
                  <a:sym typeface="Times New Roman" panose="02020603050405020304" charset="0"/>
                </a:rPr>
                <a:t>P=0.16    W5-8，P=0.019</a:t>
              </a:r>
              <a:endParaRPr lang="zh-CN" altLang="en-US" sz="1200" dirty="0">
                <a:latin typeface="微软雅黑" panose="020B0503020204020204" charset="-122"/>
                <a:ea typeface="微软雅黑" panose="020B0503020204020204" charset="-122"/>
              </a:endParaRPr>
            </a:p>
          </p:txBody>
        </p:sp>
        <p:sp>
          <p:nvSpPr>
            <p:cNvPr id="12" name="TextBox 1"/>
            <p:cNvSpPr/>
            <p:nvPr>
              <p:custDataLst>
                <p:tags r:id="rId7"/>
              </p:custDataLst>
            </p:nvPr>
          </p:nvSpPr>
          <p:spPr>
            <a:xfrm>
              <a:off x="8253" y="6258"/>
              <a:ext cx="3635" cy="445"/>
            </a:xfrm>
            <a:prstGeom prst="rect">
              <a:avLst/>
            </a:prstGeom>
            <a:noFill/>
            <a:ln w="9525">
              <a:noFill/>
            </a:ln>
          </p:spPr>
          <p:txBody>
            <a:bodyPr wrap="square" lIns="0" tIns="0" rIns="0" anchor="t">
              <a:spAutoFit/>
            </a:bodyPr>
            <a:lstStyle/>
            <a:p>
              <a:pPr lvl="0" eaLnBrk="0" hangingPunct="0">
                <a:lnSpc>
                  <a:spcPts val="1300"/>
                </a:lnSpc>
              </a:pPr>
              <a:r>
                <a:rPr lang="en-US" altLang="x-none" sz="1100" dirty="0">
                  <a:solidFill>
                    <a:srgbClr val="000000"/>
                  </a:solidFill>
                  <a:latin typeface="微软雅黑" panose="020B0503020204020204" charset="-122"/>
                  <a:ea typeface="微软雅黑" panose="020B0503020204020204" charset="-122"/>
                  <a:sym typeface="Times New Roman" panose="02020603050405020304" charset="0"/>
                </a:rPr>
                <a:t>P=0.01    W5-8，P=0.054</a:t>
              </a:r>
              <a:endParaRPr lang="zh-CN" altLang="en-US" sz="1200" dirty="0">
                <a:latin typeface="微软雅黑" panose="020B0503020204020204" charset="-122"/>
                <a:ea typeface="微软雅黑" panose="020B0503020204020204" charset="-122"/>
              </a:endParaRPr>
            </a:p>
          </p:txBody>
        </p:sp>
      </p:grpSp>
      <p:sp>
        <p:nvSpPr>
          <p:cNvPr id="18" name="矩形 17"/>
          <p:cNvSpPr/>
          <p:nvPr>
            <p:custDataLst>
              <p:tags r:id="rId3"/>
            </p:custDataLst>
          </p:nvPr>
        </p:nvSpPr>
        <p:spPr>
          <a:xfrm>
            <a:off x="6353122" y="2043916"/>
            <a:ext cx="5443875" cy="1526187"/>
          </a:xfrm>
          <a:prstGeom prst="rect">
            <a:avLst/>
          </a:prstGeom>
        </p:spPr>
        <p:txBody>
          <a:bodyPr wrap="square">
            <a:spAutoFit/>
          </a:bodyPr>
          <a:lstStyle/>
          <a:p>
            <a:pPr marL="285750" lvl="0" indent="-285750" algn="just" defTabSz="914400">
              <a:lnSpc>
                <a:spcPct val="150000"/>
              </a:lnSpc>
              <a:buClrTx/>
              <a:buSzTx/>
              <a:buFont typeface="Wingdings" panose="05000000000000000000" pitchFamily="2" charset="2"/>
              <a:buChar char="ü"/>
            </a:pPr>
            <a:r>
              <a:rPr lang="zh-CN" altLang="en-US" sz="1600" b="1" dirty="0">
                <a:solidFill>
                  <a:srgbClr val="C00000"/>
                </a:solidFill>
                <a:latin typeface="微软雅黑" panose="020B0503020204020204" charset="-122"/>
                <a:ea typeface="微软雅黑" panose="020B0503020204020204" charset="-122"/>
                <a:sym typeface="Times New Roman" panose="02020603050405020304" charset="0"/>
              </a:rPr>
              <a:t>血清钙水平：</a:t>
            </a:r>
            <a:r>
              <a:rPr lang="zh-CN" altLang="en-US" sz="1600" dirty="0">
                <a:solidFill>
                  <a:schemeClr val="tx1"/>
                </a:solidFill>
                <a:latin typeface="微软雅黑" panose="020B0503020204020204" charset="-122"/>
                <a:ea typeface="微软雅黑" panose="020B0503020204020204" charset="-122"/>
                <a:sym typeface="Times New Roman" panose="02020603050405020304" charset="0"/>
              </a:rPr>
              <a:t>醋酸钙组平均血清钙水平高于司维拉姆组</a:t>
            </a:r>
            <a:r>
              <a:rPr lang="en-US" altLang="zh-CN" sz="1600" dirty="0">
                <a:solidFill>
                  <a:schemeClr val="tx1"/>
                </a:solidFill>
                <a:latin typeface="微软雅黑" panose="020B0503020204020204" charset="-122"/>
                <a:ea typeface="微软雅黑" panose="020B0503020204020204" charset="-122"/>
                <a:sym typeface="Times New Roman" panose="02020603050405020304" charset="0"/>
              </a:rPr>
              <a:t>0.63</a:t>
            </a:r>
            <a:r>
              <a:rPr lang="zh-CN" altLang="en-US" sz="1600" dirty="0">
                <a:solidFill>
                  <a:schemeClr val="tx1"/>
                </a:solidFill>
                <a:latin typeface="微软雅黑" panose="020B0503020204020204" charset="-122"/>
                <a:ea typeface="微软雅黑" panose="020B0503020204020204" charset="-122"/>
                <a:sym typeface="Times New Roman" panose="02020603050405020304" charset="0"/>
              </a:rPr>
              <a:t> mg/dL</a:t>
            </a:r>
            <a:r>
              <a:rPr lang="zh-CN" altLang="en-US" sz="1600" dirty="0">
                <a:solidFill>
                  <a:schemeClr val="tx1"/>
                </a:solidFill>
                <a:latin typeface="微软雅黑" panose="020B0503020204020204" charset="-122"/>
                <a:ea typeface="微软雅黑" panose="020B0503020204020204" charset="-122"/>
                <a:sym typeface="Calibri" panose="020F0502020204030204" charset="0"/>
              </a:rPr>
              <a:t>，</a:t>
            </a:r>
            <a:r>
              <a:rPr lang="zh-CN" altLang="en-US" sz="1600" dirty="0">
                <a:solidFill>
                  <a:schemeClr val="tx1"/>
                </a:solidFill>
                <a:latin typeface="微软雅黑" panose="020B0503020204020204" charset="-122"/>
                <a:ea typeface="微软雅黑" panose="020B0503020204020204" charset="-122"/>
                <a:sym typeface="Times New Roman" panose="02020603050405020304" charset="0"/>
              </a:rPr>
              <a:t>但低于</a:t>
            </a:r>
            <a:r>
              <a:rPr lang="zh-CN" altLang="en-US" sz="1600" dirty="0">
                <a:solidFill>
                  <a:schemeClr val="tx1"/>
                </a:solidFill>
                <a:latin typeface="微软雅黑" panose="020B0503020204020204" charset="-122"/>
                <a:ea typeface="微软雅黑" panose="020B0503020204020204" charset="-122"/>
                <a:sym typeface="Calibri" panose="020F0502020204030204" charset="0"/>
              </a:rPr>
              <a:t>KDOQI</a:t>
            </a:r>
            <a:r>
              <a:rPr lang="zh-CN" altLang="en-US" sz="1600" dirty="0">
                <a:solidFill>
                  <a:schemeClr val="tx1"/>
                </a:solidFill>
                <a:latin typeface="微软雅黑" panose="020B0503020204020204" charset="-122"/>
                <a:ea typeface="微软雅黑" panose="020B0503020204020204" charset="-122"/>
                <a:sym typeface="Times New Roman" panose="02020603050405020304" charset="0"/>
              </a:rPr>
              <a:t>指南要求的</a:t>
            </a:r>
            <a:r>
              <a:rPr lang="zh-CN" altLang="en-US" sz="1600" dirty="0">
                <a:solidFill>
                  <a:schemeClr val="tx1"/>
                </a:solidFill>
                <a:latin typeface="微软雅黑" panose="020B0503020204020204" charset="-122"/>
                <a:ea typeface="微软雅黑" panose="020B0503020204020204" charset="-122"/>
                <a:sym typeface="Calibri" panose="020F0502020204030204" charset="0"/>
              </a:rPr>
              <a:t>10.2 mg/dL</a:t>
            </a:r>
          </a:p>
          <a:p>
            <a:pPr marL="285750" lvl="0" indent="-285750" algn="just" defTabSz="914400">
              <a:lnSpc>
                <a:spcPct val="150000"/>
              </a:lnSpc>
              <a:buClrTx/>
              <a:buSzTx/>
              <a:buFont typeface="Wingdings" panose="05000000000000000000" pitchFamily="2" charset="2"/>
              <a:buChar char="ü"/>
            </a:pPr>
            <a:r>
              <a:rPr lang="zh-CN" altLang="en-US" sz="1600" b="1" dirty="0">
                <a:solidFill>
                  <a:srgbClr val="C00000"/>
                </a:solidFill>
                <a:latin typeface="微软雅黑" panose="020B0503020204020204" charset="-122"/>
                <a:ea typeface="微软雅黑" panose="020B0503020204020204" charset="-122"/>
                <a:sym typeface="Times New Roman" panose="02020603050405020304" charset="0"/>
              </a:rPr>
              <a:t>钙磷乘积：</a:t>
            </a:r>
            <a:r>
              <a:rPr lang="zh-CN" altLang="en-US" sz="1600" dirty="0">
                <a:solidFill>
                  <a:schemeClr val="tx1"/>
                </a:solidFill>
                <a:latin typeface="微软雅黑" panose="020B0503020204020204" charset="-122"/>
                <a:ea typeface="微软雅黑" panose="020B0503020204020204" charset="-122"/>
                <a:sym typeface="Times New Roman" panose="02020603050405020304" charset="0"/>
              </a:rPr>
              <a:t>醋酸钙组达标率高出司维拉姆组</a:t>
            </a:r>
            <a:r>
              <a:rPr lang="zh-CN" altLang="en-US" sz="1600" dirty="0">
                <a:solidFill>
                  <a:schemeClr val="tx1"/>
                </a:solidFill>
                <a:latin typeface="微软雅黑" panose="020B0503020204020204" charset="-122"/>
                <a:ea typeface="微软雅黑" panose="020B0503020204020204" charset="-122"/>
                <a:sym typeface="Calibri" panose="020F0502020204030204" charset="0"/>
              </a:rPr>
              <a:t>15‐20%</a:t>
            </a:r>
            <a:r>
              <a:rPr lang="zh-CN" altLang="en-US" sz="1600" dirty="0">
                <a:solidFill>
                  <a:schemeClr val="tx1"/>
                </a:solidFill>
                <a:latin typeface="微软雅黑" panose="020B0503020204020204" charset="-122"/>
                <a:ea typeface="微软雅黑" panose="020B0503020204020204" charset="-122"/>
                <a:sym typeface="Times New Roman" panose="02020603050405020304" charset="0"/>
              </a:rPr>
              <a:t>，且第二周开始达标</a:t>
            </a:r>
          </a:p>
        </p:txBody>
      </p:sp>
      <p:sp>
        <p:nvSpPr>
          <p:cNvPr id="10" name="文本框 0"/>
          <p:cNvSpPr txBox="1"/>
          <p:nvPr/>
        </p:nvSpPr>
        <p:spPr>
          <a:xfrm>
            <a:off x="451768" y="1355190"/>
            <a:ext cx="11345229" cy="338554"/>
          </a:xfrm>
          <a:prstGeom prst="rect">
            <a:avLst/>
          </a:prstGeom>
        </p:spPr>
        <p:style>
          <a:lnRef idx="0">
            <a:schemeClr val="accent3"/>
          </a:lnRef>
          <a:fillRef idx="3">
            <a:schemeClr val="accent3"/>
          </a:fillRef>
          <a:effectRef idx="3">
            <a:schemeClr val="accent3"/>
          </a:effectRef>
          <a:fontRef idx="minor">
            <a:schemeClr val="lt1"/>
          </a:fontRef>
        </p:style>
        <p:txBody>
          <a:bodyPr wrap="square" rtlCol="0" anchor="t">
            <a:spAutoFit/>
          </a:bodyPr>
          <a:lstStyle/>
          <a:p>
            <a:pPr algn="ctr"/>
            <a:r>
              <a:rPr lang="zh-CN" altLang="en-US" sz="1600" b="1" dirty="0">
                <a:solidFill>
                  <a:schemeClr val="bg1"/>
                </a:solidFill>
              </a:rPr>
              <a:t>在血液透析</a:t>
            </a:r>
            <a:r>
              <a:rPr lang="en-US" altLang="zh-CN" sz="1600" b="1" dirty="0">
                <a:solidFill>
                  <a:schemeClr val="bg1"/>
                </a:solidFill>
              </a:rPr>
              <a:t>ESRD</a:t>
            </a:r>
            <a:r>
              <a:rPr lang="zh-CN" altLang="en-US" sz="1600" b="1" dirty="0">
                <a:solidFill>
                  <a:schemeClr val="bg1"/>
                </a:solidFill>
              </a:rPr>
              <a:t>患者中开展的随机双盲阳性对照</a:t>
            </a:r>
            <a:r>
              <a:rPr lang="en-US" altLang="zh-CN" sz="1600" b="1" dirty="0">
                <a:solidFill>
                  <a:schemeClr val="bg1"/>
                </a:solidFill>
              </a:rPr>
              <a:t>III</a:t>
            </a:r>
            <a:r>
              <a:rPr lang="zh-CN" altLang="en-US" sz="1600" b="1" dirty="0">
                <a:solidFill>
                  <a:schemeClr val="bg1"/>
                </a:solidFill>
              </a:rPr>
              <a:t>期临床研究</a:t>
            </a:r>
            <a:r>
              <a:rPr lang="en-US" altLang="zh-CN" sz="1600" b="1" dirty="0">
                <a:solidFill>
                  <a:schemeClr val="bg1"/>
                </a:solidFill>
              </a:rPr>
              <a:t>(N=98)</a:t>
            </a:r>
            <a:r>
              <a:rPr lang="en-US" altLang="zh-CN" sz="1600" b="1" baseline="30000" dirty="0">
                <a:solidFill>
                  <a:schemeClr val="bg1"/>
                </a:solidFill>
              </a:rPr>
              <a:t>[1]</a:t>
            </a:r>
            <a:endParaRPr lang="zh-CN" altLang="en-US" sz="1600" b="1" dirty="0">
              <a:solidFill>
                <a:schemeClr val="bg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p:cNvSpPr txBox="1"/>
          <p:nvPr/>
        </p:nvSpPr>
        <p:spPr>
          <a:xfrm>
            <a:off x="334010" y="6155690"/>
            <a:ext cx="7732752" cy="246221"/>
          </a:xfrm>
          <a:prstGeom prst="rect">
            <a:avLst/>
          </a:prstGeom>
          <a:noFill/>
        </p:spPr>
        <p:txBody>
          <a:bodyPr wrap="square" rtlCol="0" anchor="t">
            <a:spAutoFit/>
          </a:bodyPr>
          <a:lstStyle/>
          <a:p>
            <a:r>
              <a:rPr lang="zh-CN" altLang="en-US" sz="1000" dirty="0">
                <a:latin typeface="微软雅黑" panose="020B0503020204020204" charset="-122"/>
                <a:ea typeface="微软雅黑" panose="020B0503020204020204" charset="-122"/>
                <a:cs typeface="微软雅黑" panose="020B0503020204020204" charset="-122"/>
                <a:sym typeface="+mn-ea"/>
              </a:rPr>
              <a:t>[</a:t>
            </a:r>
            <a:r>
              <a:rPr lang="en-US" altLang="zh-CN" sz="1000" dirty="0">
                <a:latin typeface="微软雅黑" panose="020B0503020204020204" charset="-122"/>
                <a:ea typeface="微软雅黑" panose="020B0503020204020204" charset="-122"/>
                <a:cs typeface="微软雅黑" panose="020B0503020204020204" charset="-122"/>
                <a:sym typeface="+mn-ea"/>
              </a:rPr>
              <a:t>1</a:t>
            </a:r>
            <a:r>
              <a:rPr lang="zh-CN" altLang="en-US" sz="1000" dirty="0">
                <a:latin typeface="微软雅黑" panose="020B0503020204020204" charset="-122"/>
                <a:ea typeface="微软雅黑" panose="020B0503020204020204" charset="-122"/>
                <a:cs typeface="微软雅黑" panose="020B0503020204020204" charset="-122"/>
                <a:sym typeface="+mn-ea"/>
              </a:rPr>
              <a:t>]</a:t>
            </a:r>
            <a:r>
              <a:rPr lang="en-US" altLang="zh-CN" sz="1000" dirty="0"/>
              <a:t> KDOQI Clinical Practice Guideline for Nutrition in Children with CKD: 2008 Update, American Journal of Kidney Diseases, 2009:53(3), Suppl 2</a:t>
            </a:r>
            <a:endParaRPr lang="zh-CN" altLang="en-US" sz="1000" dirty="0">
              <a:latin typeface="微软雅黑" panose="020B0503020204020204" charset="-122"/>
              <a:ea typeface="微软雅黑" panose="020B0503020204020204" charset="-122"/>
              <a:cs typeface="微软雅黑" panose="020B0503020204020204" charset="-122"/>
              <a:sym typeface="+mn-ea"/>
            </a:endParaRPr>
          </a:p>
        </p:txBody>
      </p:sp>
      <p:grpSp>
        <p:nvGrpSpPr>
          <p:cNvPr id="22" name="组合 21"/>
          <p:cNvGrpSpPr/>
          <p:nvPr/>
        </p:nvGrpSpPr>
        <p:grpSpPr>
          <a:xfrm>
            <a:off x="0" y="0"/>
            <a:ext cx="12196693" cy="260047"/>
            <a:chOff x="0" y="0"/>
            <a:chExt cx="19207" cy="619"/>
          </a:xfrm>
        </p:grpSpPr>
        <p:sp>
          <p:nvSpPr>
            <p:cNvPr id="23" name="矩形 22"/>
            <p:cNvSpPr/>
            <p:nvPr/>
          </p:nvSpPr>
          <p:spPr>
            <a:xfrm>
              <a:off x="0" y="547"/>
              <a:ext cx="19207" cy="72"/>
            </a:xfrm>
            <a:prstGeom prst="rect">
              <a:avLst/>
            </a:prstGeom>
            <a:solidFill>
              <a:srgbClr val="E8AD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圆顶角 24"/>
            <p:cNvSpPr/>
            <p:nvPr>
              <p:custDataLst>
                <p:tags r:id="rId6"/>
              </p:custDataLst>
            </p:nvPr>
          </p:nvSpPr>
          <p:spPr>
            <a:xfrm rot="16200000">
              <a:off x="9341" y="-9339"/>
              <a:ext cx="518" cy="19200"/>
            </a:xfrm>
            <a:prstGeom prst="round2SameRect">
              <a:avLst>
                <a:gd name="adj1" fmla="val 50000"/>
                <a:gd name="adj2" fmla="val 0"/>
              </a:avLst>
            </a:prstGeom>
            <a:solidFill>
              <a:srgbClr val="F9F9F9"/>
            </a:solidFill>
            <a:ln w="0" cap="flat" cmpd="sng" algn="ctr">
              <a:noFill/>
              <a:prstDash val="solid"/>
              <a:miter lim="800000"/>
            </a:ln>
            <a:effectLst>
              <a:innerShdw blurRad="1143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圆角 25"/>
            <p:cNvSpPr/>
            <p:nvPr/>
          </p:nvSpPr>
          <p:spPr>
            <a:xfrm>
              <a:off x="0" y="0"/>
              <a:ext cx="4015" cy="518"/>
            </a:xfrm>
            <a:prstGeom prst="roundRect">
              <a:avLst>
                <a:gd name="adj" fmla="val 50000"/>
              </a:avLst>
            </a:prstGeom>
            <a:solidFill>
              <a:srgbClr val="B6C7EA"/>
            </a:solidFill>
          </p:spPr>
          <p:style>
            <a:lnRef idx="2">
              <a:schemeClr val="lt1"/>
            </a:lnRef>
            <a:fillRef idx="1">
              <a:schemeClr val="accent1"/>
            </a:fillRef>
            <a:effectRef idx="1">
              <a:schemeClr val="accent1"/>
            </a:effectRef>
            <a:fontRef idx="minor">
              <a:schemeClr val="lt1"/>
            </a:fontRef>
          </p:style>
          <p:txBody>
            <a:bodyPr rtlCol="0" anchor="ctr"/>
            <a:lstStyle/>
            <a:p>
              <a:pPr algn="ctr"/>
              <a:r>
                <a:rPr lang="zh-CN" altLang="en-US" sz="1200" b="1" dirty="0">
                  <a:latin typeface="微软雅黑" panose="020B0503020204020204" charset="-122"/>
                  <a:ea typeface="微软雅黑" panose="020B0503020204020204" charset="-122"/>
                </a:rPr>
                <a:t>基本信息</a:t>
              </a:r>
            </a:p>
          </p:txBody>
        </p:sp>
        <p:sp>
          <p:nvSpPr>
            <p:cNvPr id="27" name="矩形: 圆角 6"/>
            <p:cNvSpPr/>
            <p:nvPr/>
          </p:nvSpPr>
          <p:spPr>
            <a:xfrm>
              <a:off x="4036" y="2"/>
              <a:ext cx="4019" cy="518"/>
            </a:xfrm>
            <a:prstGeom prst="roundRect">
              <a:avLst>
                <a:gd name="adj" fmla="val 50000"/>
              </a:avLst>
            </a:prstGeom>
            <a:solidFill>
              <a:srgbClr val="B6C7EA"/>
            </a:solidFill>
          </p:spPr>
          <p:style>
            <a:lnRef idx="2">
              <a:schemeClr val="lt1"/>
            </a:lnRef>
            <a:fillRef idx="1">
              <a:schemeClr val="accent1"/>
            </a:fillRef>
            <a:effectRef idx="1">
              <a:schemeClr val="accent1"/>
            </a:effectRef>
            <a:fontRef idx="minor">
              <a:schemeClr val="lt1"/>
            </a:fontRef>
          </p:style>
          <p:txBody>
            <a:bodyPr rtlCol="0" anchor="ctr"/>
            <a:lstStyle/>
            <a:p>
              <a:pPr algn="ctr"/>
              <a:r>
                <a:rPr lang="zh-CN" altLang="en-US" sz="1200" b="1" dirty="0">
                  <a:latin typeface="微软雅黑" panose="020B0503020204020204" charset="-122"/>
                  <a:ea typeface="微软雅黑" panose="020B0503020204020204" charset="-122"/>
                </a:rPr>
                <a:t>创新性</a:t>
              </a:r>
            </a:p>
          </p:txBody>
        </p:sp>
        <p:sp>
          <p:nvSpPr>
            <p:cNvPr id="28" name="矩形: 圆角 6"/>
            <p:cNvSpPr/>
            <p:nvPr/>
          </p:nvSpPr>
          <p:spPr>
            <a:xfrm>
              <a:off x="8092" y="2"/>
              <a:ext cx="3752" cy="518"/>
            </a:xfrm>
            <a:prstGeom prst="roundRect">
              <a:avLst>
                <a:gd name="adj" fmla="val 50000"/>
              </a:avLst>
            </a:prstGeom>
            <a:solidFill>
              <a:srgbClr val="4874CB"/>
            </a:solidFill>
          </p:spPr>
          <p:style>
            <a:lnRef idx="2">
              <a:schemeClr val="lt1"/>
            </a:lnRef>
            <a:fillRef idx="1">
              <a:schemeClr val="accent1"/>
            </a:fillRef>
            <a:effectRef idx="1">
              <a:schemeClr val="accent1"/>
            </a:effectRef>
            <a:fontRef idx="minor">
              <a:schemeClr val="lt1"/>
            </a:fontRef>
          </p:style>
          <p:txBody>
            <a:bodyPr rtlCol="0" anchor="ctr"/>
            <a:lstStyle/>
            <a:p>
              <a:pPr algn="ctr"/>
              <a:r>
                <a:rPr lang="zh-CN" altLang="en-US" sz="1200" b="1" dirty="0">
                  <a:latin typeface="微软雅黑" panose="020B0503020204020204" charset="-122"/>
                  <a:ea typeface="微软雅黑" panose="020B0503020204020204" charset="-122"/>
                </a:rPr>
                <a:t>有效性</a:t>
              </a:r>
            </a:p>
          </p:txBody>
        </p:sp>
        <p:sp>
          <p:nvSpPr>
            <p:cNvPr id="36" name="矩形: 圆角 6"/>
            <p:cNvSpPr/>
            <p:nvPr/>
          </p:nvSpPr>
          <p:spPr>
            <a:xfrm>
              <a:off x="11856" y="2"/>
              <a:ext cx="3770" cy="518"/>
            </a:xfrm>
            <a:prstGeom prst="roundRect">
              <a:avLst>
                <a:gd name="adj" fmla="val 50000"/>
              </a:avLst>
            </a:prstGeom>
            <a:solidFill>
              <a:schemeClr val="accent1">
                <a:lumMod val="40000"/>
                <a:lumOff val="60000"/>
              </a:schemeClr>
            </a:solidFill>
          </p:spPr>
          <p:style>
            <a:lnRef idx="2">
              <a:schemeClr val="lt1"/>
            </a:lnRef>
            <a:fillRef idx="1">
              <a:schemeClr val="accent1"/>
            </a:fillRef>
            <a:effectRef idx="1">
              <a:schemeClr val="accent1"/>
            </a:effectRef>
            <a:fontRef idx="minor">
              <a:schemeClr val="lt1"/>
            </a:fontRef>
          </p:style>
          <p:txBody>
            <a:bodyPr rtlCol="0" anchor="ctr"/>
            <a:lstStyle/>
            <a:p>
              <a:pPr algn="ctr"/>
              <a:r>
                <a:rPr lang="zh-CN" altLang="en-US" sz="1200" b="1" dirty="0">
                  <a:latin typeface="微软雅黑" panose="020B0503020204020204" charset="-122"/>
                  <a:ea typeface="微软雅黑" panose="020B0503020204020204" charset="-122"/>
                </a:rPr>
                <a:t>安全性</a:t>
              </a:r>
            </a:p>
          </p:txBody>
        </p:sp>
        <p:sp>
          <p:nvSpPr>
            <p:cNvPr id="38" name="矩形: 圆角 6"/>
            <p:cNvSpPr/>
            <p:nvPr/>
          </p:nvSpPr>
          <p:spPr>
            <a:xfrm>
              <a:off x="15638" y="0"/>
              <a:ext cx="3562" cy="518"/>
            </a:xfrm>
            <a:prstGeom prst="roundRect">
              <a:avLst>
                <a:gd name="adj" fmla="val 50000"/>
              </a:avLst>
            </a:prstGeom>
            <a:solidFill>
              <a:schemeClr val="accent1">
                <a:lumMod val="40000"/>
                <a:lumOff val="60000"/>
              </a:schemeClr>
            </a:solidFill>
          </p:spPr>
          <p:style>
            <a:lnRef idx="2">
              <a:schemeClr val="lt1"/>
            </a:lnRef>
            <a:fillRef idx="1">
              <a:schemeClr val="accent1"/>
            </a:fillRef>
            <a:effectRef idx="1">
              <a:schemeClr val="accent1"/>
            </a:effectRef>
            <a:fontRef idx="minor">
              <a:schemeClr val="lt1"/>
            </a:fontRef>
          </p:style>
          <p:txBody>
            <a:bodyPr rtlCol="0" anchor="ctr"/>
            <a:lstStyle/>
            <a:p>
              <a:pPr algn="ctr"/>
              <a:r>
                <a:rPr lang="zh-CN" altLang="en-US" sz="1200" b="1" dirty="0">
                  <a:latin typeface="微软雅黑" panose="020B0503020204020204" charset="-122"/>
                  <a:ea typeface="微软雅黑" panose="020B0503020204020204" charset="-122"/>
                </a:rPr>
                <a:t>公平性</a:t>
              </a:r>
            </a:p>
          </p:txBody>
        </p:sp>
      </p:grpSp>
      <p:sp>
        <p:nvSpPr>
          <p:cNvPr id="40" name="文本框 39"/>
          <p:cNvSpPr txBox="1"/>
          <p:nvPr/>
        </p:nvSpPr>
        <p:spPr>
          <a:xfrm>
            <a:off x="978192" y="1459640"/>
            <a:ext cx="10419481" cy="778082"/>
          </a:xfrm>
          <a:prstGeom prst="roundRect">
            <a:avLst/>
          </a:prstGeom>
          <a:noFill/>
          <a:ln w="12700" cap="flat" cmpd="sng" algn="ctr">
            <a:solidFill>
              <a:srgbClr val="4BACC6"/>
            </a:solidFill>
            <a:prstDash val="sysDash"/>
            <a:miter lim="800000"/>
          </a:ln>
          <a:effectLst/>
          <a:extLst>
            <a:ext uri="{909E8E84-426E-40DD-AFC4-6F175D3DCCD1}">
              <a14:hiddenFill xmlns:a14="http://schemas.microsoft.com/office/drawing/2010/main">
                <a:solidFill>
                  <a:schemeClr val="accent5">
                    <a:lumMod val="20000"/>
                    <a:lumOff val="80000"/>
                  </a:schemeClr>
                </a:solidFill>
              </a14:hiddenFill>
            </a:ext>
          </a:extLst>
        </p:spPr>
        <p:txBody>
          <a:bodyPr wrap="square">
            <a:noAutofit/>
          </a:bodyPr>
          <a:lstStyle/>
          <a:p>
            <a:pPr marL="0" marR="0" lvl="0" indent="0" algn="just" defTabSz="914400" eaLnBrk="1" fontAlgn="auto" latinLnBrk="0" hangingPunct="1">
              <a:lnSpc>
                <a:spcPct val="120000"/>
              </a:lnSpc>
              <a:spcBef>
                <a:spcPts val="0"/>
              </a:spcBef>
              <a:spcAft>
                <a:spcPts val="0"/>
              </a:spcAft>
              <a:buClrTx/>
              <a:buSzTx/>
              <a:buFontTx/>
              <a:buNone/>
              <a:defRPr/>
            </a:pPr>
            <a:r>
              <a:rPr kumimoji="0" lang="zh-CN" altLang="en-US" sz="1600" b="1" i="0" u="none" strike="noStrike" kern="0" cap="none" spc="0" normalizeH="0" baseline="0" noProof="0" dirty="0">
                <a:ln>
                  <a:noFill/>
                </a:ln>
                <a:solidFill>
                  <a:srgbClr val="3C3C3C"/>
                </a:solidFill>
                <a:effectLst/>
                <a:uLnTx/>
                <a:uFillTx/>
                <a:latin typeface="+mn-ea"/>
                <a:cs typeface="黑体" panose="02010609060101010101" pitchFamily="49" charset="-122"/>
                <a:sym typeface="+mn-ea"/>
              </a:rPr>
              <a:t>美国国家肾脏基金会（</a:t>
            </a:r>
            <a:r>
              <a:rPr kumimoji="0" lang="en-US" altLang="zh-CN" sz="1600" b="1" i="0" u="none" strike="noStrike" kern="0" cap="none" spc="0" normalizeH="0" baseline="0" noProof="0" dirty="0">
                <a:ln>
                  <a:noFill/>
                </a:ln>
                <a:solidFill>
                  <a:srgbClr val="3C3C3C"/>
                </a:solidFill>
                <a:effectLst/>
                <a:uLnTx/>
                <a:uFillTx/>
                <a:latin typeface="+mn-ea"/>
                <a:cs typeface="黑体" panose="02010609060101010101" pitchFamily="49" charset="-122"/>
                <a:sym typeface="+mn-ea"/>
              </a:rPr>
              <a:t>NKF</a:t>
            </a:r>
            <a:r>
              <a:rPr kumimoji="0" lang="zh-CN" altLang="en-US" sz="1600" b="1" i="0" u="none" strike="noStrike" kern="0" cap="none" spc="0" normalizeH="0" baseline="0" noProof="0" dirty="0">
                <a:ln>
                  <a:noFill/>
                </a:ln>
                <a:solidFill>
                  <a:srgbClr val="3C3C3C"/>
                </a:solidFill>
                <a:effectLst/>
                <a:uLnTx/>
                <a:uFillTx/>
                <a:latin typeface="+mn-ea"/>
                <a:cs typeface="黑体" panose="02010609060101010101" pitchFamily="49" charset="-122"/>
                <a:sym typeface="+mn-ea"/>
              </a:rPr>
              <a:t>）肾病预后质量倡议（</a:t>
            </a:r>
            <a:r>
              <a:rPr kumimoji="0" lang="en-US" altLang="zh-CN" sz="1600" b="1" i="0" u="none" strike="noStrike" kern="0" cap="none" spc="0" normalizeH="0" baseline="0" noProof="0" dirty="0">
                <a:ln>
                  <a:noFill/>
                </a:ln>
                <a:solidFill>
                  <a:srgbClr val="3C3C3C"/>
                </a:solidFill>
                <a:effectLst/>
                <a:uLnTx/>
                <a:uFillTx/>
                <a:latin typeface="+mn-ea"/>
                <a:cs typeface="黑体" panose="02010609060101010101" pitchFamily="49" charset="-122"/>
                <a:sym typeface="+mn-ea"/>
              </a:rPr>
              <a:t>KDOQI</a:t>
            </a:r>
            <a:r>
              <a:rPr kumimoji="0" lang="zh-CN" altLang="en-US" sz="1600" b="1" i="0" u="none" strike="noStrike" kern="0" cap="none" spc="0" normalizeH="0" baseline="0" noProof="0" dirty="0">
                <a:ln>
                  <a:noFill/>
                </a:ln>
                <a:solidFill>
                  <a:srgbClr val="3C3C3C"/>
                </a:solidFill>
                <a:effectLst/>
                <a:uLnTx/>
                <a:uFillTx/>
                <a:latin typeface="+mn-ea"/>
                <a:cs typeface="黑体" panose="02010609060101010101" pitchFamily="49" charset="-122"/>
                <a:sym typeface="+mn-ea"/>
              </a:rPr>
              <a:t>）发布的</a:t>
            </a:r>
            <a:r>
              <a:rPr kumimoji="0" lang="en-US" altLang="zh-CN" sz="1600" b="1" i="0" u="none" strike="noStrike" kern="0" cap="none" spc="0" normalizeH="0" baseline="0" noProof="0" dirty="0">
                <a:ln>
                  <a:noFill/>
                </a:ln>
                <a:solidFill>
                  <a:srgbClr val="3C3C3C"/>
                </a:solidFill>
                <a:effectLst/>
                <a:uLnTx/>
                <a:uFillTx/>
                <a:latin typeface="+mn-ea"/>
                <a:cs typeface="黑体" panose="02010609060101010101" pitchFamily="49" charset="-122"/>
                <a:sym typeface="+mn-ea"/>
              </a:rPr>
              <a:t>《KDOQI </a:t>
            </a:r>
            <a:r>
              <a:rPr kumimoji="0" lang="zh-CN" altLang="en-US" sz="1600" b="1" i="0" u="none" strike="noStrike" kern="0" cap="none" spc="0" normalizeH="0" baseline="0" noProof="0" dirty="0">
                <a:ln>
                  <a:noFill/>
                </a:ln>
                <a:solidFill>
                  <a:srgbClr val="3C3C3C"/>
                </a:solidFill>
                <a:effectLst/>
                <a:uLnTx/>
                <a:uFillTx/>
                <a:latin typeface="+mn-ea"/>
                <a:cs typeface="黑体" panose="02010609060101010101" pitchFamily="49" charset="-122"/>
                <a:sym typeface="+mn-ea"/>
              </a:rPr>
              <a:t>慢性肾病儿童营养临床实践指南</a:t>
            </a:r>
            <a:r>
              <a:rPr kumimoji="0" lang="en-US" altLang="zh-CN" sz="1600" b="1" i="0" u="none" strike="noStrike" kern="0" cap="none" spc="0" normalizeH="0" baseline="0" noProof="0" dirty="0">
                <a:ln>
                  <a:noFill/>
                </a:ln>
                <a:solidFill>
                  <a:srgbClr val="3C3C3C"/>
                </a:solidFill>
                <a:effectLst/>
                <a:uLnTx/>
                <a:uFillTx/>
                <a:latin typeface="+mn-ea"/>
                <a:cs typeface="黑体" panose="02010609060101010101" pitchFamily="49" charset="-122"/>
                <a:sym typeface="+mn-ea"/>
              </a:rPr>
              <a:t>2008</a:t>
            </a:r>
            <a:r>
              <a:rPr kumimoji="0" lang="zh-CN" altLang="en-US" sz="1600" b="1" i="0" u="none" strike="noStrike" kern="0" cap="none" spc="0" normalizeH="0" baseline="0" noProof="0" dirty="0">
                <a:ln>
                  <a:noFill/>
                </a:ln>
                <a:solidFill>
                  <a:srgbClr val="3C3C3C"/>
                </a:solidFill>
                <a:effectLst/>
                <a:uLnTx/>
                <a:uFillTx/>
                <a:latin typeface="+mn-ea"/>
                <a:cs typeface="黑体" panose="02010609060101010101" pitchFamily="49" charset="-122"/>
                <a:sym typeface="+mn-ea"/>
              </a:rPr>
              <a:t>更新版</a:t>
            </a:r>
            <a:r>
              <a:rPr kumimoji="0" lang="en-US" altLang="zh-CN" sz="1600" b="1" i="0" u="none" strike="noStrike" kern="0" cap="none" spc="0" normalizeH="0" baseline="0" noProof="0" dirty="0">
                <a:ln>
                  <a:noFill/>
                </a:ln>
                <a:solidFill>
                  <a:srgbClr val="3C3C3C"/>
                </a:solidFill>
                <a:effectLst/>
                <a:uLnTx/>
                <a:uFillTx/>
                <a:latin typeface="+mn-ea"/>
                <a:cs typeface="黑体" panose="02010609060101010101" pitchFamily="49" charset="-122"/>
                <a:sym typeface="+mn-ea"/>
              </a:rPr>
              <a:t>》</a:t>
            </a:r>
            <a:r>
              <a:rPr kumimoji="0" lang="zh-CN" altLang="en-US" sz="1600" b="1" i="0" u="none" strike="noStrike" kern="0" cap="none" spc="0" normalizeH="0" baseline="0" noProof="0" dirty="0">
                <a:ln>
                  <a:noFill/>
                </a:ln>
                <a:solidFill>
                  <a:srgbClr val="3C3C3C"/>
                </a:solidFill>
                <a:effectLst/>
                <a:uLnTx/>
                <a:uFillTx/>
                <a:latin typeface="+mn-ea"/>
                <a:cs typeface="黑体" panose="02010609060101010101" pitchFamily="49" charset="-122"/>
                <a:sym typeface="+mn-ea"/>
              </a:rPr>
              <a:t>指出醋酸钙是</a:t>
            </a:r>
            <a:r>
              <a:rPr kumimoji="0" lang="zh-CN" altLang="en-US" sz="1600" b="1" i="0" u="none" strike="noStrike" kern="0" cap="none" spc="0" normalizeH="0" baseline="0" noProof="0" dirty="0">
                <a:ln>
                  <a:noFill/>
                </a:ln>
                <a:solidFill>
                  <a:srgbClr val="C00000"/>
                </a:solidFill>
                <a:effectLst/>
                <a:uLnTx/>
                <a:uFillTx/>
                <a:latin typeface="+mn-ea"/>
                <a:cs typeface="黑体" panose="02010609060101010101" pitchFamily="49" charset="-122"/>
                <a:sym typeface="+mn-ea"/>
              </a:rPr>
              <a:t>儿童</a:t>
            </a:r>
            <a:r>
              <a:rPr kumimoji="0" lang="en-US" altLang="zh-CN" sz="1600" b="1" i="0" u="none" strike="noStrike" kern="0" cap="none" spc="0" normalizeH="0" baseline="0" noProof="0" dirty="0">
                <a:ln>
                  <a:noFill/>
                </a:ln>
                <a:solidFill>
                  <a:srgbClr val="C00000"/>
                </a:solidFill>
                <a:effectLst/>
                <a:uLnTx/>
                <a:uFillTx/>
                <a:latin typeface="+mn-ea"/>
                <a:cs typeface="黑体" panose="02010609060101010101" pitchFamily="49" charset="-122"/>
                <a:sym typeface="+mn-ea"/>
              </a:rPr>
              <a:t>CKD</a:t>
            </a:r>
            <a:r>
              <a:rPr kumimoji="0" lang="zh-CN" altLang="en-US" sz="1600" b="1" i="0" u="none" strike="noStrike" kern="0" cap="none" spc="0" normalizeH="0" baseline="0" noProof="0" dirty="0">
                <a:ln>
                  <a:noFill/>
                </a:ln>
                <a:solidFill>
                  <a:srgbClr val="C00000"/>
                </a:solidFill>
                <a:effectLst/>
                <a:uLnTx/>
                <a:uFillTx/>
                <a:latin typeface="+mn-ea"/>
                <a:cs typeface="黑体" panose="02010609060101010101" pitchFamily="49" charset="-122"/>
                <a:sym typeface="+mn-ea"/>
              </a:rPr>
              <a:t>患者有效的磷结合剂，应作为低钙饮食患者的第一选择</a:t>
            </a:r>
          </a:p>
        </p:txBody>
      </p:sp>
      <p:grpSp>
        <p:nvGrpSpPr>
          <p:cNvPr id="41" name="组合 40"/>
          <p:cNvGrpSpPr/>
          <p:nvPr/>
        </p:nvGrpSpPr>
        <p:grpSpPr>
          <a:xfrm>
            <a:off x="7938802" y="2600983"/>
            <a:ext cx="3728085" cy="3399155"/>
            <a:chOff x="8693" y="3814"/>
            <a:chExt cx="5871" cy="5353"/>
          </a:xfrm>
        </p:grpSpPr>
        <p:sp>
          <p:nvSpPr>
            <p:cNvPr id="42" name="矩形: 圆角 2"/>
            <p:cNvSpPr/>
            <p:nvPr>
              <p:custDataLst>
                <p:tags r:id="rId3"/>
              </p:custDataLst>
            </p:nvPr>
          </p:nvSpPr>
          <p:spPr>
            <a:xfrm>
              <a:off x="8693" y="3814"/>
              <a:ext cx="5871" cy="5353"/>
            </a:xfrm>
            <a:prstGeom prst="roundRect">
              <a:avLst>
                <a:gd name="adj" fmla="val 0"/>
              </a:avLst>
            </a:prstGeom>
            <a:solidFill>
              <a:srgbClr val="3C3C3C">
                <a:lumMod val="40000"/>
                <a:lumOff val="60000"/>
                <a:alpha val="15000"/>
              </a:srgbClr>
            </a:solidFill>
            <a:ln w="15875" cap="flat" cmpd="sng" algn="ctr">
              <a:noFill/>
              <a:prstDash val="solid"/>
              <a:miter lim="800000"/>
            </a:ln>
            <a:effectLst/>
          </p:spPr>
          <p:txBody>
            <a:bodyPr lIns="82296" tIns="41148" rIns="82296" bIns="41148" rtlCol="0" anchor="ctr"/>
            <a:lstStyle/>
            <a:p>
              <a:pPr marL="0" marR="0" lvl="0" indent="0" algn="just" defTabSz="914400" eaLnBrk="1" fontAlgn="auto" latinLnBrk="0" hangingPunct="1">
                <a:lnSpc>
                  <a:spcPct val="100000"/>
                </a:lnSpc>
                <a:spcBef>
                  <a:spcPts val="0"/>
                </a:spcBef>
                <a:spcAft>
                  <a:spcPts val="0"/>
                </a:spcAft>
                <a:buClrTx/>
                <a:buSzTx/>
                <a:buFont typeface="Wingdings" panose="05000000000000000000" charset="0"/>
                <a:buNone/>
                <a:defRPr/>
              </a:pPr>
              <a:endParaRPr kumimoji="0" lang="zh-CN" altLang="en-US" sz="2000" b="0" i="0" u="none" strike="noStrike" kern="0" cap="none" spc="0" normalizeH="0" baseline="0" noProof="0">
                <a:ln>
                  <a:noFill/>
                </a:ln>
                <a:solidFill>
                  <a:srgbClr val="3C3C3C"/>
                </a:solidFill>
                <a:effectLst/>
                <a:uLnTx/>
                <a:uFillTx/>
                <a:latin typeface="微软雅黑" panose="020B0503020204020204" charset="-122"/>
                <a:ea typeface="思源黑体 CN"/>
                <a:cs typeface="+mn-cs"/>
              </a:endParaRPr>
            </a:p>
          </p:txBody>
        </p:sp>
        <p:cxnSp>
          <p:nvCxnSpPr>
            <p:cNvPr id="43" name="直接连接符 42"/>
            <p:cNvCxnSpPr/>
            <p:nvPr>
              <p:custDataLst>
                <p:tags r:id="rId4"/>
              </p:custDataLst>
            </p:nvPr>
          </p:nvCxnSpPr>
          <p:spPr>
            <a:xfrm flipV="1">
              <a:off x="9188" y="5287"/>
              <a:ext cx="4762" cy="0"/>
            </a:xfrm>
            <a:prstGeom prst="line">
              <a:avLst/>
            </a:prstGeom>
            <a:noFill/>
            <a:ln w="22225" cap="flat" cmpd="sng" algn="ctr">
              <a:solidFill>
                <a:srgbClr val="0070C0">
                  <a:alpha val="50000"/>
                </a:srgbClr>
              </a:solidFill>
              <a:prstDash val="solid"/>
              <a:miter lim="800000"/>
            </a:ln>
            <a:effectLst/>
          </p:spPr>
        </p:cxnSp>
        <p:sp>
          <p:nvSpPr>
            <p:cNvPr id="44" name="矩形 43"/>
            <p:cNvSpPr/>
            <p:nvPr>
              <p:custDataLst>
                <p:tags r:id="rId5"/>
              </p:custDataLst>
            </p:nvPr>
          </p:nvSpPr>
          <p:spPr>
            <a:xfrm>
              <a:off x="9291" y="3887"/>
              <a:ext cx="4450" cy="1305"/>
            </a:xfrm>
            <a:prstGeom prst="rect">
              <a:avLst/>
            </a:prstGeom>
            <a:noFill/>
          </p:spPr>
          <p:txBody>
            <a:bodyPr wrap="square" lIns="0" tIns="0" rIns="0" bIns="0" rtlCol="0" anchor="ctr" anchorCtr="0">
              <a:noAutofit/>
            </a:bodyPr>
            <a:lstStyle/>
            <a:p>
              <a:pPr marL="0" marR="0" lvl="0" indent="0" algn="ctr" defTabSz="914400" eaLnBrk="1" fontAlgn="auto" latinLnBrk="0" hangingPunct="1">
                <a:lnSpc>
                  <a:spcPct val="120000"/>
                </a:lnSpc>
                <a:spcBef>
                  <a:spcPct val="0"/>
                </a:spcBef>
                <a:spcAft>
                  <a:spcPct val="0"/>
                </a:spcAft>
                <a:buClrTx/>
                <a:buSzTx/>
                <a:buFontTx/>
                <a:buNone/>
                <a:defRPr/>
              </a:pPr>
              <a:r>
                <a:rPr kumimoji="0" lang="zh-CN" altLang="en-US" sz="2400" b="1" i="0" u="none" strike="noStrike" kern="0" cap="none" spc="0" normalizeH="0" baseline="0" noProof="0" dirty="0">
                  <a:ln>
                    <a:noFill/>
                  </a:ln>
                  <a:solidFill>
                    <a:srgbClr val="0070C0"/>
                  </a:solidFill>
                  <a:effectLst/>
                  <a:uLnTx/>
                  <a:uFillTx/>
                  <a:latin typeface="思源黑体 CN"/>
                  <a:ea typeface="思源黑体 CN"/>
                  <a:cs typeface="+mn-ea"/>
                </a:rPr>
                <a:t>醋酸钙口服溶液</a:t>
              </a:r>
            </a:p>
            <a:p>
              <a:pPr marL="0" marR="0" lvl="0" indent="0" algn="ctr" defTabSz="914400" eaLnBrk="1" fontAlgn="auto" latinLnBrk="0" hangingPunct="1">
                <a:lnSpc>
                  <a:spcPct val="120000"/>
                </a:lnSpc>
                <a:spcBef>
                  <a:spcPct val="0"/>
                </a:spcBef>
                <a:spcAft>
                  <a:spcPct val="0"/>
                </a:spcAft>
                <a:buClrTx/>
                <a:buSzTx/>
                <a:buFontTx/>
                <a:buNone/>
                <a:defRPr/>
              </a:pPr>
              <a:r>
                <a:rPr kumimoji="0" lang="zh-CN" altLang="en-US" sz="2400" b="1" i="0" u="none" strike="noStrike" kern="0" cap="none" spc="0" normalizeH="0" baseline="0" noProof="0" dirty="0">
                  <a:ln>
                    <a:noFill/>
                  </a:ln>
                  <a:solidFill>
                    <a:srgbClr val="FF0000"/>
                  </a:solidFill>
                  <a:effectLst/>
                  <a:uLnTx/>
                  <a:uFillTx/>
                  <a:latin typeface="思源黑体 CN"/>
                  <a:ea typeface="思源黑体 CN"/>
                  <a:cs typeface="+mn-ea"/>
                </a:rPr>
                <a:t>更加适用</a:t>
              </a:r>
              <a:r>
                <a:rPr kumimoji="0" lang="zh-CN" altLang="en-US" sz="2400" b="1" i="0" u="none" strike="noStrike" kern="0" cap="none" spc="0" normalizeH="0" baseline="0" noProof="0" dirty="0">
                  <a:ln>
                    <a:noFill/>
                  </a:ln>
                  <a:solidFill>
                    <a:srgbClr val="0070C0"/>
                  </a:solidFill>
                  <a:effectLst/>
                  <a:uLnTx/>
                  <a:uFillTx/>
                  <a:latin typeface="思源黑体 CN"/>
                  <a:ea typeface="思源黑体 CN"/>
                  <a:cs typeface="+mn-ea"/>
                </a:rPr>
                <a:t>的患者群体</a:t>
              </a:r>
            </a:p>
          </p:txBody>
        </p:sp>
        <p:sp>
          <p:nvSpPr>
            <p:cNvPr id="45" name="文本框 44"/>
            <p:cNvSpPr txBox="1"/>
            <p:nvPr/>
          </p:nvSpPr>
          <p:spPr>
            <a:xfrm>
              <a:off x="9021" y="5173"/>
              <a:ext cx="5233" cy="3900"/>
            </a:xfrm>
            <a:prstGeom prst="rect">
              <a:avLst/>
            </a:prstGeom>
          </p:spPr>
          <p:txBody>
            <a:bodyPr wrap="square">
              <a:noAutofit/>
              <a:extLst>
                <a:ext uri="{4A0BC546-FE56-4ADE-93B0-CB8AF2F6F144}">
                  <wpsdc:textFrameExt xmlns="" xmlns:wpsdc="http://www.wps.cn/officeDocument/2022/drawingmlCustomData" type="text"/>
                </a:ext>
              </a:extLst>
            </a:bodyPr>
            <a:lstStyle/>
            <a:p>
              <a:pPr marL="342900" marR="0" lvl="0" indent="-342900" algn="just" defTabSz="914400" eaLnBrk="1" fontAlgn="auto" latinLnBrk="0" hangingPunct="1">
                <a:lnSpc>
                  <a:spcPct val="150000"/>
                </a:lnSpc>
                <a:spcBef>
                  <a:spcPts val="0"/>
                </a:spcBef>
                <a:spcAft>
                  <a:spcPts val="0"/>
                </a:spcAft>
                <a:buClrTx/>
                <a:buSzTx/>
                <a:buFont typeface="Wingdings" panose="05000000000000000000" charset="0"/>
                <a:buChar char="ü"/>
                <a:defRPr/>
              </a:pPr>
              <a:r>
                <a:rPr kumimoji="0" lang="zh-CN" altLang="en-US" sz="1800" b="1" i="0" u="none" strike="noStrike" kern="0" cap="none" spc="0" normalizeH="0" baseline="0" noProof="0" dirty="0">
                  <a:ln>
                    <a:noFill/>
                  </a:ln>
                  <a:solidFill>
                    <a:srgbClr val="3C3C3C"/>
                  </a:solidFill>
                  <a:effectLst/>
                  <a:uLnTx/>
                  <a:uFillTx/>
                  <a:latin typeface="微软雅黑" panose="020B0503020204020204" charset="-122"/>
                  <a:cs typeface="黑体" panose="02010609060101010101" pitchFamily="49" charset="-122"/>
                  <a:sym typeface="+mn-ea"/>
                </a:rPr>
                <a:t>吞咽</a:t>
              </a:r>
              <a:r>
                <a:rPr lang="zh-CN" altLang="en-US" b="1" kern="0" dirty="0">
                  <a:solidFill>
                    <a:srgbClr val="3C3C3C"/>
                  </a:solidFill>
                  <a:latin typeface="微软雅黑" panose="020B0503020204020204" charset="-122"/>
                  <a:cs typeface="黑体" panose="02010609060101010101" pitchFamily="49" charset="-122"/>
                  <a:sym typeface="+mn-ea"/>
                </a:rPr>
                <a:t>障碍</a:t>
              </a:r>
              <a:endParaRPr kumimoji="0" lang="zh-CN" altLang="en-US" sz="1800" b="1" i="0" u="none" strike="noStrike" kern="0" cap="none" spc="0" normalizeH="0" baseline="0" noProof="0" dirty="0">
                <a:ln>
                  <a:noFill/>
                </a:ln>
                <a:solidFill>
                  <a:srgbClr val="3C3C3C"/>
                </a:solidFill>
                <a:effectLst/>
                <a:uLnTx/>
                <a:uFillTx/>
                <a:latin typeface="微软雅黑" panose="020B0503020204020204" charset="-122"/>
                <a:cs typeface="黑体" panose="02010609060101010101" pitchFamily="49" charset="-122"/>
                <a:sym typeface="+mn-ea"/>
              </a:endParaRPr>
            </a:p>
            <a:p>
              <a:pPr marL="342900" marR="0" lvl="0" indent="-342900" algn="just" defTabSz="914400" eaLnBrk="1" fontAlgn="auto" latinLnBrk="0" hangingPunct="1">
                <a:lnSpc>
                  <a:spcPct val="150000"/>
                </a:lnSpc>
                <a:spcBef>
                  <a:spcPts val="0"/>
                </a:spcBef>
                <a:spcAft>
                  <a:spcPts val="0"/>
                </a:spcAft>
                <a:buClrTx/>
                <a:buSzTx/>
                <a:buFont typeface="Wingdings" panose="05000000000000000000" charset="0"/>
                <a:buChar char="ü"/>
                <a:defRPr/>
              </a:pPr>
              <a:r>
                <a:rPr kumimoji="0" lang="zh-CN" altLang="en-US" sz="1800" b="1" i="0" u="none" strike="noStrike" kern="0" cap="none" spc="0" normalizeH="0" baseline="0" noProof="0" dirty="0">
                  <a:ln>
                    <a:noFill/>
                  </a:ln>
                  <a:solidFill>
                    <a:srgbClr val="3C3C3C"/>
                  </a:solidFill>
                  <a:effectLst/>
                  <a:uLnTx/>
                  <a:uFillTx/>
                  <a:latin typeface="微软雅黑" panose="020B0503020204020204" charset="-122"/>
                  <a:cs typeface="黑体" panose="02010609060101010101" pitchFamily="49" charset="-122"/>
                  <a:sym typeface="+mn-ea"/>
                </a:rPr>
                <a:t>老年患者</a:t>
              </a:r>
            </a:p>
            <a:p>
              <a:pPr marL="342900" marR="0" lvl="0" indent="-342900" algn="just" defTabSz="914400" eaLnBrk="1" fontAlgn="auto" latinLnBrk="0" hangingPunct="1">
                <a:lnSpc>
                  <a:spcPct val="150000"/>
                </a:lnSpc>
                <a:spcBef>
                  <a:spcPts val="0"/>
                </a:spcBef>
                <a:spcAft>
                  <a:spcPts val="0"/>
                </a:spcAft>
                <a:buClrTx/>
                <a:buSzTx/>
                <a:buFont typeface="Wingdings" panose="05000000000000000000" charset="0"/>
                <a:buChar char="ü"/>
                <a:defRPr/>
              </a:pPr>
              <a:r>
                <a:rPr kumimoji="0" lang="zh-CN" altLang="en-US" sz="1800" b="1" i="0" u="none" strike="noStrike" kern="0" cap="none" spc="0" normalizeH="0" baseline="0" noProof="0" dirty="0">
                  <a:ln>
                    <a:noFill/>
                  </a:ln>
                  <a:solidFill>
                    <a:srgbClr val="C00000"/>
                  </a:solidFill>
                  <a:effectLst/>
                  <a:uLnTx/>
                  <a:uFillTx/>
                  <a:latin typeface="微软雅黑" panose="020B0503020204020204" charset="-122"/>
                  <a:cs typeface="黑体" panose="02010609060101010101" pitchFamily="49" charset="-122"/>
                  <a:sym typeface="+mn-ea"/>
                </a:rPr>
                <a:t>儿童</a:t>
              </a:r>
            </a:p>
            <a:p>
              <a:pPr marL="342900" marR="0" lvl="0" indent="-342900" algn="just" defTabSz="914400" eaLnBrk="1" fontAlgn="auto" latinLnBrk="0" hangingPunct="1">
                <a:lnSpc>
                  <a:spcPct val="150000"/>
                </a:lnSpc>
                <a:spcBef>
                  <a:spcPts val="0"/>
                </a:spcBef>
                <a:spcAft>
                  <a:spcPts val="0"/>
                </a:spcAft>
                <a:buClrTx/>
                <a:buSzTx/>
                <a:buFont typeface="Wingdings" panose="05000000000000000000" charset="0"/>
                <a:buChar char="ü"/>
                <a:defRPr/>
              </a:pPr>
              <a:r>
                <a:rPr kumimoji="0" lang="zh-CN" altLang="en-US" sz="1800" b="1" i="0" u="none" strike="noStrike" kern="0" cap="none" spc="0" normalizeH="0" baseline="0" noProof="0" dirty="0">
                  <a:ln>
                    <a:noFill/>
                  </a:ln>
                  <a:solidFill>
                    <a:srgbClr val="3C3C3C"/>
                  </a:solidFill>
                  <a:effectLst/>
                  <a:uLnTx/>
                  <a:uFillTx/>
                  <a:latin typeface="微软雅黑" panose="020B0503020204020204" charset="-122"/>
                  <a:cs typeface="黑体" panose="02010609060101010101" pitchFamily="49" charset="-122"/>
                  <a:sym typeface="+mn-ea"/>
                </a:rPr>
                <a:t>胃肠功能弱</a:t>
              </a:r>
            </a:p>
            <a:p>
              <a:pPr marL="342900" marR="0" lvl="0" indent="-342900" algn="just" defTabSz="914400" eaLnBrk="1" fontAlgn="auto" latinLnBrk="0" hangingPunct="1">
                <a:lnSpc>
                  <a:spcPct val="150000"/>
                </a:lnSpc>
                <a:spcBef>
                  <a:spcPts val="0"/>
                </a:spcBef>
                <a:spcAft>
                  <a:spcPts val="0"/>
                </a:spcAft>
                <a:buClrTx/>
                <a:buSzTx/>
                <a:buFont typeface="Wingdings" panose="05000000000000000000" charset="0"/>
                <a:buChar char="ü"/>
                <a:defRPr/>
              </a:pPr>
              <a:r>
                <a:rPr kumimoji="0" lang="zh-CN" altLang="en-US" sz="1800" b="1" i="0" u="none" strike="noStrike" kern="0" cap="none" spc="0" normalizeH="0" baseline="0" noProof="0" dirty="0">
                  <a:ln>
                    <a:noFill/>
                  </a:ln>
                  <a:solidFill>
                    <a:srgbClr val="3C3C3C"/>
                  </a:solidFill>
                  <a:effectLst/>
                  <a:uLnTx/>
                  <a:uFillTx/>
                  <a:latin typeface="微软雅黑" panose="020B0503020204020204" charset="-122"/>
                  <a:sym typeface="+mn-ea"/>
                </a:rPr>
                <a:t>有便秘困扰或潜在便秘问题</a:t>
              </a:r>
              <a:endParaRPr kumimoji="0" lang="zh-CN" altLang="en-US" sz="1800" b="1" i="0" u="none" strike="noStrike" kern="0" cap="none" spc="0" normalizeH="0" baseline="0" noProof="0" dirty="0">
                <a:ln>
                  <a:noFill/>
                </a:ln>
                <a:solidFill>
                  <a:srgbClr val="3C3C3C"/>
                </a:solidFill>
                <a:effectLst/>
                <a:uLnTx/>
                <a:uFillTx/>
                <a:latin typeface="Arial" panose="020B0604020202020204" pitchFamily="34" charset="0"/>
              </a:endParaRPr>
            </a:p>
          </p:txBody>
        </p:sp>
      </p:grpSp>
      <p:pic>
        <p:nvPicPr>
          <p:cNvPr id="5" name="图片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436541" y="2957641"/>
            <a:ext cx="4046571" cy="2362405"/>
          </a:xfrm>
          <a:prstGeom prst="rect">
            <a:avLst/>
          </a:prstGeom>
        </p:spPr>
      </p:pic>
      <p:pic>
        <p:nvPicPr>
          <p:cNvPr id="6" name="图片 5"/>
          <p:cNvPicPr>
            <a:picLocks noChangeAspect="1"/>
          </p:cNvPicPr>
          <p:nvPr/>
        </p:nvPicPr>
        <p:blipFill>
          <a:blip r:embed="rId9"/>
          <a:stretch>
            <a:fillRect/>
          </a:stretch>
        </p:blipFill>
        <p:spPr>
          <a:xfrm>
            <a:off x="898177" y="2671655"/>
            <a:ext cx="2158634" cy="3074419"/>
          </a:xfrm>
          <a:prstGeom prst="rect">
            <a:avLst/>
          </a:prstGeom>
        </p:spPr>
      </p:pic>
      <p:sp>
        <p:nvSpPr>
          <p:cNvPr id="2" name="文本框 1"/>
          <p:cNvSpPr txBox="1"/>
          <p:nvPr/>
        </p:nvSpPr>
        <p:spPr>
          <a:xfrm>
            <a:off x="1422506" y="564309"/>
            <a:ext cx="8709005" cy="523220"/>
          </a:xfrm>
          <a:prstGeom prst="rect">
            <a:avLst/>
          </a:prstGeom>
          <a:noFill/>
        </p:spPr>
        <p:txBody>
          <a:bodyPr wrap="square" rtlCol="0" anchor="t">
            <a:spAutoFit/>
          </a:bodyPr>
          <a:lstStyle/>
          <a:p>
            <a:r>
              <a:rPr lang="zh-CN" altLang="en-US" sz="2800" b="1" dirty="0">
                <a:solidFill>
                  <a:schemeClr val="accent1">
                    <a:lumMod val="75000"/>
                  </a:schemeClr>
                </a:solidFill>
                <a:latin typeface="微软雅黑" panose="020B0503020204020204" charset="-122"/>
                <a:ea typeface="微软雅黑" panose="020B0503020204020204" charset="-122"/>
                <a:cs typeface="微软雅黑" panose="020B0503020204020204" charset="-122"/>
                <a:sym typeface="+mn-ea"/>
              </a:rPr>
              <a:t>醋酸钙口服溶液填补慢性肾病患儿的药品目录空白</a:t>
            </a:r>
          </a:p>
        </p:txBody>
      </p:sp>
      <p:grpSp>
        <p:nvGrpSpPr>
          <p:cNvPr id="53" name="组合 52"/>
          <p:cNvGrpSpPr/>
          <p:nvPr/>
        </p:nvGrpSpPr>
        <p:grpSpPr>
          <a:xfrm>
            <a:off x="635000" y="508000"/>
            <a:ext cx="675005" cy="632460"/>
            <a:chOff x="1025495" y="324740"/>
            <a:chExt cx="256374" cy="257976"/>
          </a:xfrm>
          <a:solidFill>
            <a:schemeClr val="accent1"/>
          </a:solidFill>
          <a:effectLst>
            <a:outerShdw blurRad="50800" dist="38100" dir="2700000" algn="tl" rotWithShape="0">
              <a:prstClr val="black">
                <a:alpha val="40000"/>
              </a:prstClr>
            </a:outerShdw>
          </a:effectLst>
        </p:grpSpPr>
        <p:sp>
          <p:nvSpPr>
            <p:cNvPr id="54" name="圆角矩形 10"/>
            <p:cNvSpPr/>
            <p:nvPr>
              <p:custDataLst>
                <p:tags r:id="rId1"/>
              </p:custDataLst>
            </p:nvPr>
          </p:nvSpPr>
          <p:spPr>
            <a:xfrm>
              <a:off x="1025495" y="324740"/>
              <a:ext cx="213645" cy="213645"/>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圆角矩形 11"/>
            <p:cNvSpPr/>
            <p:nvPr>
              <p:custDataLst>
                <p:tags r:id="rId2"/>
              </p:custDataLst>
            </p:nvPr>
          </p:nvSpPr>
          <p:spPr>
            <a:xfrm>
              <a:off x="1068224" y="369071"/>
              <a:ext cx="213645" cy="213645"/>
            </a:xfrm>
            <a:prstGeom prst="roundRect">
              <a:avLst/>
            </a:prstGeom>
            <a:solidFill>
              <a:srgbClr val="E8AD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464945" y="532130"/>
            <a:ext cx="7679055" cy="521970"/>
          </a:xfrm>
          <a:prstGeom prst="rect">
            <a:avLst/>
          </a:prstGeom>
          <a:noFill/>
        </p:spPr>
        <p:txBody>
          <a:bodyPr wrap="square" rtlCol="0" anchor="t">
            <a:spAutoFit/>
          </a:bodyPr>
          <a:lstStyle/>
          <a:p>
            <a:r>
              <a:rPr lang="zh-CN" altLang="en-US" sz="2800" b="1">
                <a:solidFill>
                  <a:schemeClr val="accent1">
                    <a:lumMod val="75000"/>
                  </a:schemeClr>
                </a:solidFill>
                <a:latin typeface="微软雅黑" panose="020B0503020204020204" charset="-122"/>
                <a:ea typeface="微软雅黑" panose="020B0503020204020204" charset="-122"/>
                <a:cs typeface="微软雅黑" panose="020B0503020204020204" charset="-122"/>
                <a:sym typeface="+mn-ea"/>
              </a:rPr>
              <a:t>醋酸钙是初始治疗最具成本效益的一线磷结合剂</a:t>
            </a:r>
          </a:p>
        </p:txBody>
      </p:sp>
      <p:graphicFrame>
        <p:nvGraphicFramePr>
          <p:cNvPr id="3" name="表格 2"/>
          <p:cNvGraphicFramePr/>
          <p:nvPr>
            <p:custDataLst>
              <p:tags r:id="rId1"/>
            </p:custDataLst>
            <p:extLst>
              <p:ext uri="{D42A27DB-BD31-4B8C-83A1-F6EECF244321}">
                <p14:modId xmlns:p14="http://schemas.microsoft.com/office/powerpoint/2010/main" val="1035933207"/>
              </p:ext>
            </p:extLst>
          </p:nvPr>
        </p:nvGraphicFramePr>
        <p:xfrm>
          <a:off x="425228" y="1343584"/>
          <a:ext cx="11464290" cy="4497705"/>
        </p:xfrm>
        <a:graphic>
          <a:graphicData uri="http://schemas.openxmlformats.org/drawingml/2006/table">
            <a:tbl>
              <a:tblPr firstRow="1" bandRow="1">
                <a:tableStyleId>{B870D84C-EF31-4E5A-AC50-0331583BA98F}</a:tableStyleId>
              </a:tblPr>
              <a:tblGrid>
                <a:gridCol w="932815">
                  <a:extLst>
                    <a:ext uri="{9D8B030D-6E8A-4147-A177-3AD203B41FA5}">
                      <a16:colId xmlns:a16="http://schemas.microsoft.com/office/drawing/2014/main" val="20000"/>
                    </a:ext>
                  </a:extLst>
                </a:gridCol>
                <a:gridCol w="3407410">
                  <a:extLst>
                    <a:ext uri="{9D8B030D-6E8A-4147-A177-3AD203B41FA5}">
                      <a16:colId xmlns:a16="http://schemas.microsoft.com/office/drawing/2014/main" val="20001"/>
                    </a:ext>
                  </a:extLst>
                </a:gridCol>
                <a:gridCol w="2618105">
                  <a:extLst>
                    <a:ext uri="{9D8B030D-6E8A-4147-A177-3AD203B41FA5}">
                      <a16:colId xmlns:a16="http://schemas.microsoft.com/office/drawing/2014/main" val="20002"/>
                    </a:ext>
                  </a:extLst>
                </a:gridCol>
                <a:gridCol w="4505960">
                  <a:extLst>
                    <a:ext uri="{9D8B030D-6E8A-4147-A177-3AD203B41FA5}">
                      <a16:colId xmlns:a16="http://schemas.microsoft.com/office/drawing/2014/main" val="20003"/>
                    </a:ext>
                  </a:extLst>
                </a:gridCol>
              </a:tblGrid>
              <a:tr h="481330">
                <a:tc>
                  <a:txBody>
                    <a:bodyPr/>
                    <a:lstStyle/>
                    <a:p>
                      <a:pPr algn="ctr">
                        <a:buNone/>
                      </a:pPr>
                      <a:r>
                        <a:rPr lang="zh-CN" altLang="en-US" sz="1400" b="1"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rPr>
                        <a:t>年份</a:t>
                      </a:r>
                    </a:p>
                  </a:txBody>
                  <a:tcPr anchor="ctr">
                    <a:solidFill>
                      <a:srgbClr val="E8AD0D"/>
                    </a:solidFill>
                  </a:tcPr>
                </a:tc>
                <a:tc>
                  <a:txBody>
                    <a:bodyPr/>
                    <a:lstStyle/>
                    <a:p>
                      <a:pPr algn="ctr">
                        <a:buNone/>
                      </a:pPr>
                      <a:r>
                        <a:rPr lang="zh-CN" altLang="en-US" sz="1400" b="1"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指南</a:t>
                      </a:r>
                      <a:r>
                        <a:rPr lang="en-US" altLang="zh-CN" sz="1400" b="1"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a:t>
                      </a:r>
                      <a:r>
                        <a:rPr lang="zh-CN" altLang="en-US" sz="1400" b="1"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专家共识</a:t>
                      </a:r>
                    </a:p>
                  </a:txBody>
                  <a:tcPr anchor="ctr">
                    <a:solidFill>
                      <a:srgbClr val="E8AD0D"/>
                    </a:solidFill>
                  </a:tcPr>
                </a:tc>
                <a:tc>
                  <a:txBody>
                    <a:bodyPr/>
                    <a:lstStyle/>
                    <a:p>
                      <a:pPr algn="ctr">
                        <a:buNone/>
                      </a:pPr>
                      <a:r>
                        <a:rPr lang="zh-CN" altLang="en-US" sz="1400" b="1"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rPr>
                        <a:t>发表单位</a:t>
                      </a:r>
                    </a:p>
                  </a:txBody>
                  <a:tcPr anchor="ctr">
                    <a:solidFill>
                      <a:srgbClr val="E8AD0D"/>
                    </a:solidFill>
                  </a:tcPr>
                </a:tc>
                <a:tc>
                  <a:txBody>
                    <a:bodyPr/>
                    <a:lstStyle/>
                    <a:p>
                      <a:pPr algn="ctr">
                        <a:buNone/>
                      </a:pPr>
                      <a:r>
                        <a:rPr lang="zh-CN" altLang="en-US" sz="1400" b="1"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rPr>
                        <a:t>推荐内容</a:t>
                      </a:r>
                    </a:p>
                  </a:txBody>
                  <a:tcPr anchor="ctr">
                    <a:solidFill>
                      <a:srgbClr val="E8AD0D"/>
                    </a:solidFill>
                  </a:tcPr>
                </a:tc>
                <a:extLst>
                  <a:ext uri="{0D108BD9-81ED-4DB2-BD59-A6C34878D82A}">
                    <a16:rowId xmlns:a16="http://schemas.microsoft.com/office/drawing/2014/main" val="10000"/>
                  </a:ext>
                </a:extLst>
              </a:tr>
              <a:tr h="697230">
                <a:tc>
                  <a:txBody>
                    <a:bodyPr/>
                    <a:lstStyle/>
                    <a:p>
                      <a:pPr indent="0" algn="ctr" fontAlgn="auto">
                        <a:buNone/>
                      </a:pPr>
                      <a:r>
                        <a:rPr lang="en-US" altLang="zh-CN" sz="1200">
                          <a:latin typeface="微软雅黑" panose="020B0503020204020204" charset="-122"/>
                          <a:ea typeface="微软雅黑" panose="020B0503020204020204" charset="-122"/>
                          <a:cs typeface="微软雅黑" panose="020B0503020204020204" charset="-122"/>
                        </a:rPr>
                        <a:t>2021</a:t>
                      </a:r>
                      <a:r>
                        <a:rPr lang="zh-CN" altLang="en-US" sz="1200">
                          <a:latin typeface="微软雅黑" panose="020B0503020204020204" charset="-122"/>
                          <a:ea typeface="微软雅黑" panose="020B0503020204020204" charset="-122"/>
                          <a:cs typeface="微软雅黑" panose="020B0503020204020204" charset="-122"/>
                        </a:rPr>
                        <a:t>年</a:t>
                      </a:r>
                    </a:p>
                  </a:txBody>
                  <a:tcPr anchor="ctr"/>
                </a:tc>
                <a:tc>
                  <a:txBody>
                    <a:bodyPr/>
                    <a:lstStyle/>
                    <a:p>
                      <a:pPr indent="0" algn="ctr" fontAlgn="auto">
                        <a:lnSpc>
                          <a:spcPct val="80000"/>
                        </a:lnSpc>
                        <a:buClrTx/>
                        <a:buSzTx/>
                        <a:buFontTx/>
                        <a:buNone/>
                      </a:pPr>
                      <a:r>
                        <a:rPr lang="zh-CN" altLang="en-US" sz="800" dirty="0">
                          <a:latin typeface="微软雅黑" panose="020B0503020204020204" charset="-122"/>
                          <a:ea typeface="微软雅黑" panose="020B0503020204020204" charset="-122"/>
                          <a:cs typeface="微软雅黑" panose="020B0503020204020204" charset="-122"/>
                          <a:sym typeface="+mn-ea"/>
                        </a:rPr>
                        <a:t>Chronic kidney disease: assessment and management</a:t>
                      </a:r>
                    </a:p>
                    <a:p>
                      <a:pPr indent="0" algn="ctr" fontAlgn="auto">
                        <a:lnSpc>
                          <a:spcPct val="80000"/>
                        </a:lnSpc>
                        <a:buClrTx/>
                        <a:buSzTx/>
                        <a:buFontTx/>
                        <a:buNone/>
                      </a:pPr>
                      <a:endParaRPr lang="zh-CN" altLang="en-US" sz="1200" dirty="0">
                        <a:latin typeface="微软雅黑" panose="020B0503020204020204" charset="-122"/>
                        <a:ea typeface="微软雅黑" panose="020B0503020204020204" charset="-122"/>
                        <a:cs typeface="微软雅黑" panose="020B0503020204020204" charset="-122"/>
                        <a:sym typeface="+mn-ea"/>
                      </a:endParaRPr>
                    </a:p>
                    <a:p>
                      <a:pPr indent="0" algn="ctr" fontAlgn="auto">
                        <a:lnSpc>
                          <a:spcPct val="80000"/>
                        </a:lnSpc>
                        <a:buClrTx/>
                        <a:buSzTx/>
                        <a:buFontTx/>
                        <a:buNone/>
                      </a:pPr>
                      <a:r>
                        <a:rPr lang="zh-CN" altLang="en-US" sz="1200" dirty="0">
                          <a:latin typeface="微软雅黑" panose="020B0503020204020204" charset="-122"/>
                          <a:ea typeface="微软雅黑" panose="020B0503020204020204" charset="-122"/>
                          <a:cs typeface="微软雅黑" panose="020B0503020204020204" charset="-122"/>
                          <a:sym typeface="+mn-ea"/>
                        </a:rPr>
                        <a:t>慢性肾脏病的评估和管理指南</a:t>
                      </a:r>
                      <a:endParaRPr lang="zh-CN" altLang="en-US" sz="1200" dirty="0">
                        <a:latin typeface="微软雅黑" panose="020B0503020204020204" charset="-122"/>
                        <a:ea typeface="微软雅黑" panose="020B0503020204020204" charset="-122"/>
                        <a:cs typeface="微软雅黑" panose="020B0503020204020204" charset="-122"/>
                      </a:endParaRPr>
                    </a:p>
                  </a:txBody>
                  <a:tcPr anchor="ctr"/>
                </a:tc>
                <a:tc>
                  <a:txBody>
                    <a:bodyPr/>
                    <a:lstStyle/>
                    <a:p>
                      <a:pPr indent="0" algn="ctr" fontAlgn="auto">
                        <a:buClrTx/>
                        <a:buSzTx/>
                        <a:buFontTx/>
                        <a:buNone/>
                      </a:pPr>
                      <a:r>
                        <a:rPr lang="zh-CN" altLang="en-US" sz="1200" dirty="0">
                          <a:latin typeface="微软雅黑" panose="020B0503020204020204" charset="-122"/>
                          <a:ea typeface="微软雅黑" panose="020B0503020204020204" charset="-122"/>
                          <a:cs typeface="微软雅黑" panose="020B0503020204020204" charset="-122"/>
                          <a:sym typeface="+mn-ea"/>
                        </a:rPr>
                        <a:t>英国国家卫生与临床优化研究所 </a:t>
                      </a:r>
                      <a:r>
                        <a:rPr lang="en-US" altLang="zh-CN" sz="1200" dirty="0">
                          <a:latin typeface="微软雅黑" panose="020B0503020204020204" charset="-122"/>
                          <a:ea typeface="微软雅黑" panose="020B0503020204020204" charset="-122"/>
                          <a:cs typeface="微软雅黑" panose="020B0503020204020204" charset="-122"/>
                          <a:sym typeface="+mn-ea"/>
                        </a:rPr>
                        <a:t>(NICE)</a:t>
                      </a:r>
                      <a:endParaRPr lang="zh-CN" altLang="en-US" sz="1200" dirty="0">
                        <a:latin typeface="微软雅黑" panose="020B0503020204020204" charset="-122"/>
                        <a:ea typeface="微软雅黑" panose="020B0503020204020204" charset="-122"/>
                        <a:cs typeface="微软雅黑" panose="020B0503020204020204" charset="-122"/>
                      </a:endParaRPr>
                    </a:p>
                  </a:txBody>
                  <a:tcPr anchor="ctr"/>
                </a:tc>
                <a:tc>
                  <a:txBody>
                    <a:bodyPr/>
                    <a:lstStyle/>
                    <a:p>
                      <a:pPr indent="0" algn="l" fontAlgn="auto">
                        <a:lnSpc>
                          <a:spcPct val="100000"/>
                        </a:lnSpc>
                        <a:spcBef>
                          <a:spcPts val="1000"/>
                        </a:spcBef>
                        <a:buClrTx/>
                        <a:buSzTx/>
                        <a:buFontTx/>
                        <a:buNone/>
                      </a:pPr>
                      <a:r>
                        <a:rPr lang="zh-CN" altLang="en-US" sz="1200" dirty="0">
                          <a:latin typeface="微软雅黑" panose="020B0503020204020204" charset="-122"/>
                          <a:ea typeface="微软雅黑" panose="020B0503020204020204" charset="-122"/>
                          <a:sym typeface="+mn-ea"/>
                        </a:rPr>
                        <a:t>高磷血症</a:t>
                      </a:r>
                      <a:r>
                        <a:rPr lang="zh-CN" altLang="en-US" sz="1200" b="1" dirty="0">
                          <a:solidFill>
                            <a:schemeClr val="accent1">
                              <a:lumMod val="75000"/>
                            </a:schemeClr>
                          </a:solidFill>
                          <a:latin typeface="微软雅黑" panose="020B0503020204020204" charset="-122"/>
                          <a:ea typeface="微软雅黑" panose="020B0503020204020204" charset="-122"/>
                          <a:sym typeface="+mn-ea"/>
                        </a:rPr>
                        <a:t>初始磷结合剂可选择醋酸钙</a:t>
                      </a:r>
                      <a:r>
                        <a:rPr lang="zh-CN" altLang="en-US" sz="1200" dirty="0">
                          <a:latin typeface="微软雅黑" panose="020B0503020204020204" charset="-122"/>
                          <a:ea typeface="微软雅黑" panose="020B0503020204020204" charset="-122"/>
                          <a:sym typeface="+mn-ea"/>
                        </a:rPr>
                        <a:t>，并指出</a:t>
                      </a:r>
                      <a:r>
                        <a:rPr lang="zh-CN" altLang="en-US" sz="1200" b="1" dirty="0">
                          <a:solidFill>
                            <a:schemeClr val="accent1">
                              <a:lumMod val="75000"/>
                            </a:schemeClr>
                          </a:solidFill>
                          <a:latin typeface="微软雅黑" panose="020B0503020204020204" charset="-122"/>
                          <a:ea typeface="微软雅黑" panose="020B0503020204020204" charset="-122"/>
                          <a:sym typeface="+mn-ea"/>
                        </a:rPr>
                        <a:t>最具成本效益的治疗策略是从醋酸钙开始</a:t>
                      </a:r>
                      <a:r>
                        <a:rPr lang="zh-CN" altLang="en-US" sz="1200" dirty="0">
                          <a:latin typeface="微软雅黑" panose="020B0503020204020204" charset="-122"/>
                          <a:ea typeface="微软雅黑" panose="020B0503020204020204" charset="-122"/>
                          <a:sym typeface="+mn-ea"/>
                        </a:rPr>
                        <a:t>，因为</a:t>
                      </a:r>
                      <a:r>
                        <a:rPr lang="zh-CN" altLang="en-US" sz="1200" b="1" dirty="0">
                          <a:solidFill>
                            <a:schemeClr val="accent1">
                              <a:lumMod val="75000"/>
                            </a:schemeClr>
                          </a:solidFill>
                          <a:latin typeface="微软雅黑" panose="020B0503020204020204" charset="-122"/>
                          <a:ea typeface="微软雅黑" panose="020B0503020204020204" charset="-122"/>
                          <a:sym typeface="+mn-ea"/>
                        </a:rPr>
                        <a:t>醋酸钙作为一线治疗</a:t>
                      </a:r>
                      <a:r>
                        <a:rPr lang="zh-CN" altLang="en-US" sz="1200" dirty="0">
                          <a:latin typeface="微软雅黑" panose="020B0503020204020204" charset="-122"/>
                          <a:ea typeface="微软雅黑" panose="020B0503020204020204" charset="-122"/>
                          <a:sym typeface="+mn-ea"/>
                        </a:rPr>
                        <a:t>提供了利益、危害和成本的最佳平衡。</a:t>
                      </a:r>
                      <a:endParaRPr lang="zh-CN" altLang="en-US" sz="1200" b="1" dirty="0">
                        <a:solidFill>
                          <a:schemeClr val="accent1">
                            <a:lumMod val="75000"/>
                          </a:schemeClr>
                        </a:solidFill>
                        <a:latin typeface="微软雅黑" panose="020B0503020204020204" charset="-122"/>
                        <a:ea typeface="微软雅黑" panose="020B0503020204020204" charset="-122"/>
                        <a:cs typeface="微软雅黑" panose="020B0503020204020204" charset="-122"/>
                        <a:sym typeface="+mn-ea"/>
                      </a:endParaRPr>
                    </a:p>
                  </a:txBody>
                  <a:tcPr anchor="ctr"/>
                </a:tc>
                <a:extLst>
                  <a:ext uri="{0D108BD9-81ED-4DB2-BD59-A6C34878D82A}">
                    <a16:rowId xmlns:a16="http://schemas.microsoft.com/office/drawing/2014/main" val="10001"/>
                  </a:ext>
                </a:extLst>
              </a:tr>
              <a:tr h="895350">
                <a:tc>
                  <a:txBody>
                    <a:bodyPr/>
                    <a:lstStyle/>
                    <a:p>
                      <a:pPr indent="0" algn="ctr" fontAlgn="auto">
                        <a:buNone/>
                      </a:pPr>
                      <a:r>
                        <a:rPr lang="en-US" altLang="zh-CN" sz="1200" dirty="0">
                          <a:latin typeface="微软雅黑" panose="020B0503020204020204" charset="-122"/>
                          <a:ea typeface="微软雅黑" panose="020B0503020204020204" charset="-122"/>
                          <a:cs typeface="微软雅黑" panose="020B0503020204020204" charset="-122"/>
                        </a:rPr>
                        <a:t>2018</a:t>
                      </a:r>
                      <a:r>
                        <a:rPr lang="zh-CN" altLang="en-US" sz="1200" dirty="0">
                          <a:latin typeface="微软雅黑" panose="020B0503020204020204" charset="-122"/>
                          <a:ea typeface="微软雅黑" panose="020B0503020204020204" charset="-122"/>
                          <a:cs typeface="微软雅黑" panose="020B0503020204020204" charset="-122"/>
                        </a:rPr>
                        <a:t>年</a:t>
                      </a:r>
                    </a:p>
                  </a:txBody>
                  <a:tcPr anchor="ctr"/>
                </a:tc>
                <a:tc>
                  <a:txBody>
                    <a:bodyPr/>
                    <a:lstStyle/>
                    <a:p>
                      <a:pPr indent="0" algn="ctr" fontAlgn="auto">
                        <a:buClrTx/>
                        <a:buSzTx/>
                        <a:buFontTx/>
                        <a:buNone/>
                      </a:pPr>
                      <a:r>
                        <a:rPr lang="zh-CN" altLang="en-US" sz="1200" dirty="0">
                          <a:latin typeface="微软雅黑" panose="020B0503020204020204" charset="-122"/>
                          <a:ea typeface="微软雅黑" panose="020B0503020204020204" charset="-122"/>
                        </a:rPr>
                        <a:t>《</a:t>
                      </a:r>
                      <a:r>
                        <a:rPr lang="en-US" altLang="zh-CN" sz="1200" dirty="0">
                          <a:latin typeface="微软雅黑" panose="020B0503020204020204" charset="-122"/>
                          <a:ea typeface="微软雅黑" panose="020B0503020204020204" charset="-122"/>
                        </a:rPr>
                        <a:t>老年慢性肾脏病诊治的中国专家共识</a:t>
                      </a:r>
                      <a:r>
                        <a:rPr lang="zh-CN" altLang="en-US" sz="1200" dirty="0">
                          <a:latin typeface="微软雅黑" panose="020B0503020204020204" charset="-122"/>
                          <a:ea typeface="微软雅黑" panose="020B0503020204020204" charset="-122"/>
                        </a:rPr>
                        <a:t>》</a:t>
                      </a:r>
                    </a:p>
                  </a:txBody>
                  <a:tcPr anchor="ctr"/>
                </a:tc>
                <a:tc>
                  <a:txBody>
                    <a:bodyPr/>
                    <a:lstStyle/>
                    <a:p>
                      <a:pPr indent="0" algn="ctr" fontAlgn="auto">
                        <a:buClrTx/>
                        <a:buSzTx/>
                        <a:buFontTx/>
                        <a:buNone/>
                      </a:pPr>
                      <a:r>
                        <a:rPr lang="zh-CN" altLang="en-US" sz="1200" dirty="0">
                          <a:latin typeface="微软雅黑" panose="020B0503020204020204" charset="-122"/>
                          <a:ea typeface="微软雅黑" panose="020B0503020204020204" charset="-122"/>
                        </a:rPr>
                        <a:t>中华医学会老年医学分会</a:t>
                      </a:r>
                    </a:p>
                  </a:txBody>
                  <a:tcPr anchor="ctr"/>
                </a:tc>
                <a:tc>
                  <a:txBody>
                    <a:bodyPr/>
                    <a:lstStyle/>
                    <a:p>
                      <a:pPr indent="0" algn="l" fontAlgn="auto">
                        <a:buClrTx/>
                        <a:buSzTx/>
                        <a:buFontTx/>
                        <a:buNone/>
                      </a:pPr>
                      <a:r>
                        <a:rPr lang="en-US" altLang="zh-CN" sz="1200" dirty="0">
                          <a:latin typeface="微软雅黑" panose="020B0503020204020204" charset="-122"/>
                          <a:ea typeface="微软雅黑" panose="020B0503020204020204" charset="-122"/>
                          <a:cs typeface="微软雅黑" panose="020B0503020204020204" charset="-122"/>
                        </a:rPr>
                        <a:t> 建议定期对老年CKD3~5期患者血清钙、磷及甲状旁腺激素(</a:t>
                      </a:r>
                      <a:r>
                        <a:rPr lang="en-US" altLang="zh-CN" sz="1200" dirty="0" err="1">
                          <a:latin typeface="微软雅黑" panose="020B0503020204020204" charset="-122"/>
                          <a:ea typeface="微软雅黑" panose="020B0503020204020204" charset="-122"/>
                          <a:cs typeface="微软雅黑" panose="020B0503020204020204" charset="-122"/>
                        </a:rPr>
                        <a:t>iPTH</a:t>
                      </a:r>
                      <a:r>
                        <a:rPr lang="en-US" altLang="zh-CN" sz="1200" dirty="0">
                          <a:latin typeface="微软雅黑" panose="020B0503020204020204" charset="-122"/>
                          <a:ea typeface="微软雅黑" panose="020B0503020204020204" charset="-122"/>
                          <a:cs typeface="微软雅黑" panose="020B0503020204020204" charset="-122"/>
                        </a:rPr>
                        <a:t>)共同评估,尤其要重视高磷血症的防治,限制饮食中磷的摄入目前临床上使用的磷结合剂,如碳酸钙、</a:t>
                      </a:r>
                      <a:r>
                        <a:rPr lang="en-US" altLang="zh-CN" sz="1200" b="1" dirty="0">
                          <a:solidFill>
                            <a:schemeClr val="accent1">
                              <a:lumMod val="75000"/>
                            </a:schemeClr>
                          </a:solidFill>
                          <a:latin typeface="微软雅黑" panose="020B0503020204020204" charset="-122"/>
                          <a:ea typeface="微软雅黑" panose="020B0503020204020204" charset="-122"/>
                          <a:cs typeface="微软雅黑" panose="020B0503020204020204" charset="-122"/>
                        </a:rPr>
                        <a:t>醋酸钙</a:t>
                      </a:r>
                      <a:r>
                        <a:rPr lang="en-US" altLang="zh-CN" sz="1200" dirty="0">
                          <a:latin typeface="微软雅黑" panose="020B0503020204020204" charset="-122"/>
                          <a:ea typeface="微软雅黑" panose="020B0503020204020204" charset="-122"/>
                          <a:cs typeface="微软雅黑" panose="020B0503020204020204" charset="-122"/>
                        </a:rPr>
                        <a:t>、碳酸司维拉姆及碳酸镧等在老年CKD患者中均可使用。</a:t>
                      </a:r>
                    </a:p>
                  </a:txBody>
                  <a:tcPr anchor="ctr"/>
                </a:tc>
                <a:extLst>
                  <a:ext uri="{0D108BD9-81ED-4DB2-BD59-A6C34878D82A}">
                    <a16:rowId xmlns:a16="http://schemas.microsoft.com/office/drawing/2014/main" val="10002"/>
                  </a:ext>
                </a:extLst>
              </a:tr>
              <a:tr h="895350">
                <a:tc>
                  <a:txBody>
                    <a:bodyPr/>
                    <a:lstStyle/>
                    <a:p>
                      <a:pPr indent="0" algn="ctr" fontAlgn="auto">
                        <a:buNone/>
                      </a:pPr>
                      <a:r>
                        <a:rPr lang="en-US" altLang="zh-CN" sz="1200" dirty="0">
                          <a:latin typeface="微软雅黑" panose="020B0503020204020204" charset="-122"/>
                          <a:ea typeface="微软雅黑" panose="020B0503020204020204" charset="-122"/>
                          <a:cs typeface="微软雅黑" panose="020B0503020204020204" charset="-122"/>
                        </a:rPr>
                        <a:t>2013</a:t>
                      </a:r>
                      <a:r>
                        <a:rPr lang="zh-CN" altLang="en-US" sz="1200" dirty="0">
                          <a:latin typeface="微软雅黑" panose="020B0503020204020204" charset="-122"/>
                          <a:ea typeface="微软雅黑" panose="020B0503020204020204" charset="-122"/>
                          <a:cs typeface="微软雅黑" panose="020B0503020204020204" charset="-122"/>
                        </a:rPr>
                        <a:t>年</a:t>
                      </a:r>
                    </a:p>
                  </a:txBody>
                  <a:tcPr anchor="ctr"/>
                </a:tc>
                <a:tc>
                  <a:txBody>
                    <a:bodyPr/>
                    <a:lstStyle/>
                    <a:p>
                      <a:pPr indent="0" algn="ctr" fontAlgn="auto">
                        <a:lnSpc>
                          <a:spcPct val="100000"/>
                        </a:lnSpc>
                        <a:spcBef>
                          <a:spcPts val="1000"/>
                        </a:spcBef>
                        <a:buClrTx/>
                        <a:buSzTx/>
                        <a:buFontTx/>
                      </a:pPr>
                      <a:r>
                        <a:rPr lang="en-US" altLang="zh-CN" sz="800" dirty="0">
                          <a:latin typeface="微软雅黑" panose="020B0503020204020204" charset="-122"/>
                          <a:ea typeface="微软雅黑" panose="020B0503020204020204" charset="-122"/>
                          <a:cs typeface="微软雅黑" panose="020B0503020204020204" charset="-122"/>
                        </a:rPr>
                        <a:t>Hyperphosphataemia in chronic kidney disease (CG157)</a:t>
                      </a:r>
                      <a:endParaRPr lang="zh-CN" altLang="en-US" sz="800" dirty="0">
                        <a:latin typeface="微软雅黑" panose="020B0503020204020204" charset="-122"/>
                        <a:ea typeface="微软雅黑" panose="020B0503020204020204" charset="-122"/>
                        <a:cs typeface="微软雅黑" panose="020B0503020204020204" charset="-122"/>
                      </a:endParaRPr>
                    </a:p>
                    <a:p>
                      <a:pPr indent="0" algn="ctr" fontAlgn="auto">
                        <a:lnSpc>
                          <a:spcPct val="100000"/>
                        </a:lnSpc>
                        <a:spcBef>
                          <a:spcPts val="1000"/>
                        </a:spcBef>
                        <a:buClrTx/>
                        <a:buSzTx/>
                        <a:buFontTx/>
                      </a:pPr>
                      <a:r>
                        <a:rPr lang="en-US" altLang="zh-CN" sz="1200" dirty="0" err="1">
                          <a:latin typeface="微软雅黑" panose="020B0503020204020204" charset="-122"/>
                          <a:ea typeface="微软雅黑" panose="020B0503020204020204" charset="-122"/>
                          <a:cs typeface="微软雅黑" panose="020B0503020204020204" charset="-122"/>
                        </a:rPr>
                        <a:t>慢性肾病</a:t>
                      </a:r>
                      <a:r>
                        <a:rPr lang="en-US" altLang="zh-CN" sz="1200" dirty="0">
                          <a:latin typeface="微软雅黑" panose="020B0503020204020204" charset="-122"/>
                          <a:ea typeface="微软雅黑" panose="020B0503020204020204" charset="-122"/>
                          <a:cs typeface="微软雅黑" panose="020B0503020204020204" charset="-122"/>
                        </a:rPr>
                        <a:t> (CKD) </a:t>
                      </a:r>
                      <a:r>
                        <a:rPr lang="en-US" altLang="zh-CN" sz="1200" dirty="0" err="1">
                          <a:latin typeface="微软雅黑" panose="020B0503020204020204" charset="-122"/>
                          <a:ea typeface="微软雅黑" panose="020B0503020204020204" charset="-122"/>
                          <a:cs typeface="微软雅黑" panose="020B0503020204020204" charset="-122"/>
                        </a:rPr>
                        <a:t>高磷酸盐血症管理临床指南</a:t>
                      </a:r>
                      <a:endParaRPr lang="en-US" altLang="zh-CN" sz="1200" dirty="0">
                        <a:latin typeface="微软雅黑" panose="020B0503020204020204" charset="-122"/>
                        <a:ea typeface="微软雅黑" panose="020B0503020204020204" charset="-122"/>
                        <a:cs typeface="微软雅黑" panose="020B0503020204020204" charset="-122"/>
                      </a:endParaRPr>
                    </a:p>
                  </a:txBody>
                  <a:tcPr anchor="ctr"/>
                </a:tc>
                <a:tc>
                  <a:txBody>
                    <a:bodyPr/>
                    <a:lstStyle/>
                    <a:p>
                      <a:pPr indent="0" algn="ctr" fontAlgn="auto">
                        <a:buNone/>
                      </a:pPr>
                      <a:r>
                        <a:rPr lang="zh-CN" altLang="en-US" sz="1200" dirty="0">
                          <a:latin typeface="微软雅黑" panose="020B0503020204020204" charset="-122"/>
                          <a:ea typeface="微软雅黑" panose="020B0503020204020204" charset="-122"/>
                          <a:cs typeface="微软雅黑" panose="020B0503020204020204" charset="-122"/>
                        </a:rPr>
                        <a:t>英国国家卫生与临床优化研究所 </a:t>
                      </a:r>
                    </a:p>
                    <a:p>
                      <a:pPr indent="0" algn="ctr" fontAlgn="auto">
                        <a:buNone/>
                      </a:pPr>
                      <a:r>
                        <a:rPr lang="en-US" altLang="zh-CN" sz="1200" dirty="0">
                          <a:latin typeface="微软雅黑" panose="020B0503020204020204" charset="-122"/>
                          <a:ea typeface="微软雅黑" panose="020B0503020204020204" charset="-122"/>
                          <a:cs typeface="微软雅黑" panose="020B0503020204020204" charset="-122"/>
                          <a:sym typeface="+mn-ea"/>
                        </a:rPr>
                        <a:t>(NICE)</a:t>
                      </a:r>
                      <a:endParaRPr lang="zh-CN" altLang="en-US" sz="1200" dirty="0">
                        <a:latin typeface="微软雅黑" panose="020B0503020204020204" charset="-122"/>
                        <a:ea typeface="微软雅黑" panose="020B0503020204020204" charset="-122"/>
                        <a:cs typeface="微软雅黑" panose="020B0503020204020204" charset="-122"/>
                      </a:endParaRPr>
                    </a:p>
                  </a:txBody>
                  <a:tcPr anchor="ctr"/>
                </a:tc>
                <a:tc>
                  <a:txBody>
                    <a:bodyPr/>
                    <a:lstStyle/>
                    <a:p>
                      <a:pPr algn="l" fontAlgn="auto">
                        <a:lnSpc>
                          <a:spcPct val="100000"/>
                        </a:lnSpc>
                        <a:spcBef>
                          <a:spcPts val="1000"/>
                        </a:spcBef>
                        <a:buClrTx/>
                        <a:buSzTx/>
                        <a:buFontTx/>
                      </a:pPr>
                      <a:r>
                        <a:rPr lang="en-US" altLang="zh-CN" sz="1200" dirty="0">
                          <a:latin typeface="微软雅黑" panose="020B0503020204020204" charset="-122"/>
                          <a:ea typeface="微软雅黑" panose="020B0503020204020204" charset="-122"/>
                          <a:cs typeface="微软雅黑" panose="020B0503020204020204" charset="-122"/>
                        </a:rPr>
                        <a:t>对于成年人，除了饮食管理外，还应提供</a:t>
                      </a:r>
                      <a:r>
                        <a:rPr lang="en-US" altLang="zh-CN" sz="1200" b="1" dirty="0">
                          <a:solidFill>
                            <a:schemeClr val="accent1">
                              <a:lumMod val="75000"/>
                            </a:schemeClr>
                          </a:solidFill>
                          <a:latin typeface="微软雅黑" panose="020B0503020204020204" charset="-122"/>
                          <a:ea typeface="微软雅黑" panose="020B0503020204020204" charset="-122"/>
                          <a:cs typeface="微软雅黑" panose="020B0503020204020204" charset="-122"/>
                        </a:rPr>
                        <a:t>醋酸钙作为一线磷结合剂，以控制血清磷酸盐。</a:t>
                      </a:r>
                    </a:p>
                  </a:txBody>
                  <a:tcPr anchor="ctr"/>
                </a:tc>
                <a:extLst>
                  <a:ext uri="{0D108BD9-81ED-4DB2-BD59-A6C34878D82A}">
                    <a16:rowId xmlns:a16="http://schemas.microsoft.com/office/drawing/2014/main" val="10003"/>
                  </a:ext>
                </a:extLst>
              </a:tr>
              <a:tr h="700405">
                <a:tc>
                  <a:txBody>
                    <a:bodyPr/>
                    <a:lstStyle/>
                    <a:p>
                      <a:pPr indent="0" algn="ctr" fontAlgn="auto">
                        <a:buNone/>
                      </a:pPr>
                      <a:r>
                        <a:rPr lang="en-US" altLang="zh-CN" sz="1200">
                          <a:latin typeface="微软雅黑" panose="020B0503020204020204" charset="-122"/>
                          <a:ea typeface="微软雅黑" panose="020B0503020204020204" charset="-122"/>
                          <a:cs typeface="微软雅黑" panose="020B0503020204020204" charset="-122"/>
                        </a:rPr>
                        <a:t>2009</a:t>
                      </a:r>
                      <a:r>
                        <a:rPr lang="zh-CN" altLang="en-US" sz="1200">
                          <a:latin typeface="微软雅黑" panose="020B0503020204020204" charset="-122"/>
                          <a:ea typeface="微软雅黑" panose="020B0503020204020204" charset="-122"/>
                          <a:cs typeface="微软雅黑" panose="020B0503020204020204" charset="-122"/>
                        </a:rPr>
                        <a:t>年</a:t>
                      </a:r>
                    </a:p>
                  </a:txBody>
                  <a:tcPr anchor="ctr"/>
                </a:tc>
                <a:tc>
                  <a:txBody>
                    <a:bodyPr/>
                    <a:lstStyle/>
                    <a:p>
                      <a:pPr indent="0" algn="ctr" fontAlgn="auto">
                        <a:lnSpc>
                          <a:spcPct val="100000"/>
                        </a:lnSpc>
                        <a:spcBef>
                          <a:spcPts val="1000"/>
                        </a:spcBef>
                        <a:buClrTx/>
                        <a:buSzTx/>
                        <a:buFontTx/>
                      </a:pPr>
                      <a:r>
                        <a:rPr lang="zh-CN" altLang="en-US" sz="1200" dirty="0">
                          <a:latin typeface="微软雅黑" panose="020B0503020204020204" charset="-122"/>
                          <a:ea typeface="微软雅黑" panose="020B0503020204020204" charset="-122"/>
                          <a:cs typeface="微软雅黑" panose="020B0503020204020204" charset="-122"/>
                        </a:rPr>
                        <a:t>《</a:t>
                      </a:r>
                      <a:r>
                        <a:rPr lang="en-US" altLang="zh-CN" sz="1200" dirty="0" err="1">
                          <a:latin typeface="微软雅黑" panose="020B0503020204020204" charset="-122"/>
                          <a:ea typeface="微软雅黑" panose="020B0503020204020204" charset="-122"/>
                          <a:cs typeface="微软雅黑" panose="020B0503020204020204" charset="-122"/>
                        </a:rPr>
                        <a:t>临床诊疗指南·肾脏病学分册</a:t>
                      </a:r>
                      <a:r>
                        <a:rPr lang="zh-CN" altLang="en-US" sz="1200" dirty="0">
                          <a:latin typeface="微软雅黑" panose="020B0503020204020204" charset="-122"/>
                          <a:ea typeface="微软雅黑" panose="020B0503020204020204" charset="-122"/>
                          <a:cs typeface="微软雅黑" panose="020B0503020204020204" charset="-122"/>
                        </a:rPr>
                        <a:t>》</a:t>
                      </a:r>
                    </a:p>
                  </a:txBody>
                  <a:tcPr anchor="ctr"/>
                </a:tc>
                <a:tc>
                  <a:txBody>
                    <a:bodyPr/>
                    <a:lstStyle/>
                    <a:p>
                      <a:pPr indent="0" algn="ctr" fontAlgn="auto">
                        <a:spcBef>
                          <a:spcPts val="1000"/>
                        </a:spcBef>
                        <a:buClrTx/>
                        <a:buSzTx/>
                        <a:buFontTx/>
                        <a:buNone/>
                      </a:pPr>
                      <a:r>
                        <a:rPr lang="en-US" altLang="zh-CN" sz="1200" dirty="0" err="1">
                          <a:latin typeface="微软雅黑" panose="020B0503020204020204" charset="-122"/>
                          <a:ea typeface="微软雅黑" panose="020B0503020204020204" charset="-122"/>
                        </a:rPr>
                        <a:t>中华医学会</a:t>
                      </a:r>
                      <a:endParaRPr lang="en-US" altLang="zh-CN" sz="1200" dirty="0">
                        <a:latin typeface="微软雅黑" panose="020B0503020204020204" charset="-122"/>
                        <a:ea typeface="微软雅黑" panose="020B0503020204020204" charset="-122"/>
                      </a:endParaRPr>
                    </a:p>
                  </a:txBody>
                  <a:tcPr anchor="ctr"/>
                </a:tc>
                <a:tc>
                  <a:txBody>
                    <a:bodyPr/>
                    <a:lstStyle/>
                    <a:p>
                      <a:pPr indent="0" algn="l" fontAlgn="auto">
                        <a:buClrTx/>
                        <a:buSzTx/>
                        <a:buFontTx/>
                        <a:buNone/>
                      </a:pPr>
                      <a:r>
                        <a:rPr lang="en-US" altLang="zh-CN" sz="1200" dirty="0">
                          <a:latin typeface="微软雅黑" panose="020B0503020204020204" charset="-122"/>
                          <a:ea typeface="微软雅黑" panose="020B0503020204020204" charset="-122"/>
                        </a:rPr>
                        <a:t>骨代谢异常、高磷血症、继发性甲旁亢均应用磷结合剂（</a:t>
                      </a:r>
                      <a:r>
                        <a:rPr lang="en-US" altLang="zh-CN" sz="1200" b="1" dirty="0">
                          <a:solidFill>
                            <a:schemeClr val="accent1">
                              <a:lumMod val="75000"/>
                            </a:schemeClr>
                          </a:solidFill>
                          <a:latin typeface="微软雅黑" panose="020B0503020204020204" charset="-122"/>
                          <a:ea typeface="微软雅黑" panose="020B0503020204020204" charset="-122"/>
                        </a:rPr>
                        <a:t>醋酸钙</a:t>
                      </a:r>
                      <a:r>
                        <a:rPr lang="en-US" altLang="zh-CN" sz="1200" dirty="0">
                          <a:latin typeface="微软雅黑" panose="020B0503020204020204" charset="-122"/>
                          <a:ea typeface="微软雅黑" panose="020B0503020204020204" charset="-122"/>
                        </a:rPr>
                        <a:t>），</a:t>
                      </a:r>
                      <a:r>
                        <a:rPr lang="en-US" altLang="zh-CN" sz="1200" dirty="0" err="1">
                          <a:latin typeface="微软雅黑" panose="020B0503020204020204" charset="-122"/>
                          <a:ea typeface="微软雅黑" panose="020B0503020204020204" charset="-122"/>
                        </a:rPr>
                        <a:t>可减少磷在肠道的吸收。并于餐中服用，以最大程度发挥降血磷的作用</a:t>
                      </a:r>
                      <a:r>
                        <a:rPr lang="en-US" altLang="zh-CN" sz="1200" dirty="0">
                          <a:latin typeface="微软雅黑" panose="020B0503020204020204" charset="-122"/>
                          <a:ea typeface="微软雅黑" panose="020B0503020204020204" charset="-122"/>
                        </a:rPr>
                        <a:t>。</a:t>
                      </a:r>
                    </a:p>
                  </a:txBody>
                  <a:tcPr anchor="ctr"/>
                </a:tc>
                <a:extLst>
                  <a:ext uri="{0D108BD9-81ED-4DB2-BD59-A6C34878D82A}">
                    <a16:rowId xmlns:a16="http://schemas.microsoft.com/office/drawing/2014/main" val="10004"/>
                  </a:ext>
                </a:extLst>
              </a:tr>
              <a:tr h="700405">
                <a:tc>
                  <a:txBody>
                    <a:bodyPr/>
                    <a:lstStyle/>
                    <a:p>
                      <a:pPr indent="0" algn="ctr" fontAlgn="auto">
                        <a:buNone/>
                      </a:pPr>
                      <a:r>
                        <a:rPr lang="en-US" altLang="zh-CN" sz="1200" dirty="0">
                          <a:latin typeface="微软雅黑" panose="020B0503020204020204" charset="-122"/>
                          <a:ea typeface="微软雅黑" panose="020B0503020204020204" charset="-122"/>
                          <a:cs typeface="微软雅黑" panose="020B0503020204020204" charset="-122"/>
                        </a:rPr>
                        <a:t>2008</a:t>
                      </a:r>
                      <a:r>
                        <a:rPr lang="zh-CN" altLang="en-US" sz="1200" dirty="0">
                          <a:latin typeface="微软雅黑" panose="020B0503020204020204" charset="-122"/>
                          <a:ea typeface="微软雅黑" panose="020B0503020204020204" charset="-122"/>
                          <a:cs typeface="微软雅黑" panose="020B0503020204020204" charset="-122"/>
                        </a:rPr>
                        <a:t>年</a:t>
                      </a:r>
                    </a:p>
                  </a:txBody>
                  <a:tcPr anchor="ctr"/>
                </a:tc>
                <a:tc>
                  <a:txBody>
                    <a:bodyPr/>
                    <a:lstStyle/>
                    <a:p>
                      <a:pPr indent="0" algn="ctr" fontAlgn="auto">
                        <a:lnSpc>
                          <a:spcPct val="100000"/>
                        </a:lnSpc>
                        <a:spcBef>
                          <a:spcPts val="1000"/>
                        </a:spcBef>
                        <a:buClrTx/>
                        <a:buSzTx/>
                        <a:buFontTx/>
                      </a:pPr>
                      <a:r>
                        <a:rPr lang="en-US" altLang="zh-CN" sz="800" dirty="0">
                          <a:latin typeface="微软雅黑" panose="020B0503020204020204" charset="-122"/>
                          <a:ea typeface="微软雅黑" panose="020B0503020204020204" charset="-122"/>
                          <a:cs typeface="微软雅黑" panose="020B0503020204020204" charset="-122"/>
                        </a:rPr>
                        <a:t>KDOQI Clinical Practice Guideline for Nutrition in Children with CKD: 2008 Update</a:t>
                      </a:r>
                    </a:p>
                    <a:p>
                      <a:pPr indent="0" algn="ctr" fontAlgn="auto">
                        <a:lnSpc>
                          <a:spcPct val="100000"/>
                        </a:lnSpc>
                        <a:spcBef>
                          <a:spcPts val="1000"/>
                        </a:spcBef>
                        <a:buClrTx/>
                        <a:buSzTx/>
                        <a:buFontTx/>
                      </a:pPr>
                      <a:r>
                        <a:rPr lang="en-US" altLang="zh-CN" sz="1200" kern="1200" noProof="0" dirty="0">
                          <a:solidFill>
                            <a:schemeClr val="tx1"/>
                          </a:solidFill>
                          <a:latin typeface="微软雅黑" panose="020B0503020204020204" charset="-122"/>
                          <a:ea typeface="微软雅黑" panose="020B0503020204020204" charset="-122"/>
                          <a:cs typeface="黑体" panose="02010609060101010101" pitchFamily="49" charset="-122"/>
                          <a:sym typeface="+mn-ea"/>
                        </a:rPr>
                        <a:t>KDOQI </a:t>
                      </a:r>
                      <a:r>
                        <a:rPr lang="zh-CN" altLang="en-US" sz="1200" kern="1200" noProof="0" dirty="0">
                          <a:solidFill>
                            <a:schemeClr val="tx1"/>
                          </a:solidFill>
                          <a:latin typeface="微软雅黑" panose="020B0503020204020204" charset="-122"/>
                          <a:ea typeface="微软雅黑" panose="020B0503020204020204" charset="-122"/>
                          <a:cs typeface="黑体" panose="02010609060101010101" pitchFamily="49" charset="-122"/>
                          <a:sym typeface="+mn-ea"/>
                        </a:rPr>
                        <a:t>慢性肾病儿童营养临床实践指南</a:t>
                      </a:r>
                      <a:r>
                        <a:rPr lang="en-US" altLang="zh-CN" sz="1200" kern="1200" noProof="0" dirty="0">
                          <a:solidFill>
                            <a:schemeClr val="tx1"/>
                          </a:solidFill>
                          <a:latin typeface="微软雅黑" panose="020B0503020204020204" charset="-122"/>
                          <a:ea typeface="微软雅黑" panose="020B0503020204020204" charset="-122"/>
                          <a:cs typeface="黑体" panose="02010609060101010101" pitchFamily="49" charset="-122"/>
                          <a:sym typeface="+mn-ea"/>
                        </a:rPr>
                        <a:t>2008</a:t>
                      </a:r>
                      <a:r>
                        <a:rPr lang="zh-CN" altLang="en-US" sz="1200" kern="1200" noProof="0" dirty="0">
                          <a:solidFill>
                            <a:schemeClr val="tx1"/>
                          </a:solidFill>
                          <a:latin typeface="微软雅黑" panose="020B0503020204020204" charset="-122"/>
                          <a:ea typeface="微软雅黑" panose="020B0503020204020204" charset="-122"/>
                          <a:cs typeface="黑体" panose="02010609060101010101" pitchFamily="49" charset="-122"/>
                          <a:sym typeface="+mn-ea"/>
                        </a:rPr>
                        <a:t>更新版</a:t>
                      </a:r>
                      <a:endParaRPr lang="zh-CN" altLang="en-US" sz="1200" kern="1200" dirty="0">
                        <a:solidFill>
                          <a:schemeClr val="tx1"/>
                        </a:solidFill>
                        <a:latin typeface="微软雅黑" panose="020B0503020204020204" charset="-122"/>
                        <a:ea typeface="微软雅黑" panose="020B0503020204020204" charset="-122"/>
                        <a:cs typeface="微软雅黑" panose="020B0503020204020204" charset="-122"/>
                      </a:endParaRPr>
                    </a:p>
                  </a:txBody>
                  <a:tcPr anchor="ctr"/>
                </a:tc>
                <a:tc>
                  <a:txBody>
                    <a:bodyPr/>
                    <a:lstStyle/>
                    <a:p>
                      <a:pPr indent="0" algn="ctr" fontAlgn="auto">
                        <a:spcBef>
                          <a:spcPts val="1000"/>
                        </a:spcBef>
                        <a:buClrTx/>
                        <a:buSzTx/>
                        <a:buFontTx/>
                        <a:buNone/>
                      </a:pPr>
                      <a:r>
                        <a:rPr lang="zh-CN" altLang="en-US" sz="1200" dirty="0">
                          <a:latin typeface="微软雅黑" panose="020B0503020204020204" charset="-122"/>
                          <a:ea typeface="微软雅黑" panose="020B0503020204020204" charset="-122"/>
                        </a:rPr>
                        <a:t>美国国家肾脏基金会（</a:t>
                      </a:r>
                      <a:r>
                        <a:rPr lang="en-US" altLang="zh-CN" sz="1200" dirty="0">
                          <a:latin typeface="微软雅黑" panose="020B0503020204020204" charset="-122"/>
                          <a:ea typeface="微软雅黑" panose="020B0503020204020204" charset="-122"/>
                        </a:rPr>
                        <a:t>NKF</a:t>
                      </a:r>
                      <a:r>
                        <a:rPr lang="zh-CN" altLang="en-US" sz="1200" dirty="0">
                          <a:latin typeface="微软雅黑" panose="020B0503020204020204" charset="-122"/>
                          <a:ea typeface="微软雅黑" panose="020B0503020204020204" charset="-122"/>
                        </a:rPr>
                        <a:t>）肾病预后质量倡议（</a:t>
                      </a:r>
                      <a:r>
                        <a:rPr lang="en-US" altLang="zh-CN" sz="1200" dirty="0">
                          <a:latin typeface="微软雅黑" panose="020B0503020204020204" charset="-122"/>
                          <a:ea typeface="微软雅黑" panose="020B0503020204020204" charset="-122"/>
                        </a:rPr>
                        <a:t>KDOQI</a:t>
                      </a:r>
                      <a:r>
                        <a:rPr lang="zh-CN" altLang="en-US" sz="1200" dirty="0">
                          <a:latin typeface="微软雅黑" panose="020B0503020204020204" charset="-122"/>
                          <a:ea typeface="微软雅黑" panose="020B0503020204020204" charset="-122"/>
                        </a:rPr>
                        <a:t>）</a:t>
                      </a:r>
                      <a:endParaRPr lang="en-US" altLang="zh-CN" sz="1200" dirty="0">
                        <a:latin typeface="微软雅黑" panose="020B0503020204020204" charset="-122"/>
                        <a:ea typeface="微软雅黑" panose="020B0503020204020204" charset="-122"/>
                      </a:endParaRPr>
                    </a:p>
                  </a:txBody>
                  <a:tcPr anchor="ctr"/>
                </a:tc>
                <a:tc>
                  <a:txBody>
                    <a:bodyPr/>
                    <a:lstStyle/>
                    <a:p>
                      <a:pPr indent="0" algn="l" fontAlgn="auto">
                        <a:buClrTx/>
                        <a:buSzTx/>
                        <a:buFontTx/>
                        <a:buNone/>
                      </a:pPr>
                      <a:r>
                        <a:rPr lang="zh-CN" altLang="en-US" sz="1200" dirty="0">
                          <a:latin typeface="微软雅黑" panose="020B0503020204020204" charset="-122"/>
                          <a:ea typeface="微软雅黑" panose="020B0503020204020204" charset="-122"/>
                        </a:rPr>
                        <a:t>醋酸钙是儿童</a:t>
                      </a:r>
                      <a:r>
                        <a:rPr lang="en-US" altLang="zh-CN" sz="1200" dirty="0">
                          <a:latin typeface="微软雅黑" panose="020B0503020204020204" charset="-122"/>
                          <a:ea typeface="微软雅黑" panose="020B0503020204020204" charset="-122"/>
                        </a:rPr>
                        <a:t>CKD</a:t>
                      </a:r>
                      <a:r>
                        <a:rPr lang="zh-CN" altLang="en-US" sz="1200" dirty="0">
                          <a:latin typeface="微软雅黑" panose="020B0503020204020204" charset="-122"/>
                          <a:ea typeface="微软雅黑" panose="020B0503020204020204" charset="-122"/>
                        </a:rPr>
                        <a:t>患者有效的磷结合剂，应作为低钙饮食患者的第一选择。</a:t>
                      </a:r>
                      <a:endParaRPr lang="en-US" altLang="zh-CN" sz="1200" dirty="0">
                        <a:latin typeface="微软雅黑" panose="020B0503020204020204" charset="-122"/>
                        <a:ea typeface="微软雅黑" panose="020B0503020204020204" charset="-122"/>
                      </a:endParaRPr>
                    </a:p>
                  </a:txBody>
                  <a:tcPr anchor="ctr"/>
                </a:tc>
                <a:extLst>
                  <a:ext uri="{0D108BD9-81ED-4DB2-BD59-A6C34878D82A}">
                    <a16:rowId xmlns:a16="http://schemas.microsoft.com/office/drawing/2014/main" val="10005"/>
                  </a:ext>
                </a:extLst>
              </a:tr>
            </a:tbl>
          </a:graphicData>
        </a:graphic>
      </p:graphicFrame>
      <p:sp>
        <p:nvSpPr>
          <p:cNvPr id="11" name="文本框 10"/>
          <p:cNvSpPr txBox="1"/>
          <p:nvPr/>
        </p:nvSpPr>
        <p:spPr>
          <a:xfrm>
            <a:off x="425228" y="6249782"/>
            <a:ext cx="6401160" cy="415498"/>
          </a:xfrm>
          <a:prstGeom prst="rect">
            <a:avLst/>
          </a:prstGeom>
          <a:noFill/>
        </p:spPr>
        <p:txBody>
          <a:bodyPr wrap="square" rtlCol="0" anchor="t">
            <a:spAutoFit/>
          </a:bodyPr>
          <a:lstStyle/>
          <a:p>
            <a:r>
              <a:rPr lang="zh-CN" altLang="en-US" sz="700" dirty="0">
                <a:latin typeface="微软雅黑" panose="020B0503020204020204" charset="-122"/>
                <a:ea typeface="微软雅黑" panose="020B0503020204020204" charset="-122"/>
                <a:cs typeface="微软雅黑" panose="020B0503020204020204" charset="-122"/>
                <a:sym typeface="+mn-ea"/>
              </a:rPr>
              <a:t>[</a:t>
            </a:r>
            <a:r>
              <a:rPr lang="en-US" altLang="zh-CN" sz="700" dirty="0">
                <a:latin typeface="微软雅黑" panose="020B0503020204020204" charset="-122"/>
                <a:ea typeface="微软雅黑" panose="020B0503020204020204" charset="-122"/>
                <a:cs typeface="微软雅黑" panose="020B0503020204020204" charset="-122"/>
                <a:sym typeface="+mn-ea"/>
              </a:rPr>
              <a:t>1</a:t>
            </a:r>
            <a:r>
              <a:rPr lang="zh-CN" altLang="en-US" sz="700" dirty="0">
                <a:latin typeface="微软雅黑" panose="020B0503020204020204" charset="-122"/>
                <a:ea typeface="微软雅黑" panose="020B0503020204020204" charset="-122"/>
                <a:cs typeface="微软雅黑" panose="020B0503020204020204" charset="-122"/>
                <a:sym typeface="+mn-ea"/>
              </a:rPr>
              <a:t>] Chronic kidney disease assessment and management: updated guidance[J].Nursing Standard, 2021, 36(12):11-11.</a:t>
            </a:r>
          </a:p>
          <a:p>
            <a:r>
              <a:rPr lang="zh-CN" altLang="en-US" sz="700" dirty="0">
                <a:latin typeface="微软雅黑" panose="020B0503020204020204" charset="-122"/>
                <a:ea typeface="微软雅黑" panose="020B0503020204020204" charset="-122"/>
                <a:cs typeface="微软雅黑" panose="020B0503020204020204" charset="-122"/>
                <a:sym typeface="+mn-ea"/>
              </a:rPr>
              <a:t>[</a:t>
            </a:r>
            <a:r>
              <a:rPr lang="en-US" altLang="zh-CN" sz="700" dirty="0">
                <a:latin typeface="微软雅黑" panose="020B0503020204020204" charset="-122"/>
                <a:ea typeface="微软雅黑" panose="020B0503020204020204" charset="-122"/>
                <a:cs typeface="微软雅黑" panose="020B0503020204020204" charset="-122"/>
                <a:sym typeface="+mn-ea"/>
              </a:rPr>
              <a:t>3</a:t>
            </a:r>
            <a:r>
              <a:rPr lang="zh-CN" altLang="en-US" sz="700" dirty="0">
                <a:latin typeface="微软雅黑" panose="020B0503020204020204" charset="-122"/>
                <a:ea typeface="微软雅黑" panose="020B0503020204020204" charset="-122"/>
                <a:cs typeface="微软雅黑" panose="020B0503020204020204" charset="-122"/>
                <a:sym typeface="+mn-ea"/>
              </a:rPr>
              <a:t>]</a:t>
            </a:r>
            <a:r>
              <a:rPr lang="en-US" altLang="zh-CN" sz="700" dirty="0">
                <a:latin typeface="微软雅黑" panose="020B0503020204020204" charset="-122"/>
                <a:ea typeface="微软雅黑" panose="020B0503020204020204" charset="-122"/>
                <a:cs typeface="微软雅黑" panose="020B0503020204020204" charset="-122"/>
                <a:sym typeface="+mn-ea"/>
              </a:rPr>
              <a:t>Hyperphosphataemia in chronic kidney disease | Guidance and </a:t>
            </a:r>
            <a:r>
              <a:rPr lang="en-US" altLang="zh-CN" sz="700" dirty="0" err="1">
                <a:latin typeface="微软雅黑" panose="020B0503020204020204" charset="-122"/>
                <a:ea typeface="微软雅黑" panose="020B0503020204020204" charset="-122"/>
                <a:cs typeface="微软雅黑" panose="020B0503020204020204" charset="-122"/>
                <a:sym typeface="+mn-ea"/>
              </a:rPr>
              <a:t>guidelines.NICE</a:t>
            </a:r>
            <a:endParaRPr lang="en-US" altLang="zh-CN" sz="700" dirty="0">
              <a:latin typeface="微软雅黑" panose="020B0503020204020204" charset="-122"/>
              <a:ea typeface="微软雅黑" panose="020B0503020204020204" charset="-122"/>
              <a:cs typeface="微软雅黑" panose="020B0503020204020204" charset="-122"/>
              <a:sym typeface="+mn-ea"/>
            </a:endParaRPr>
          </a:p>
          <a:p>
            <a:r>
              <a:rPr lang="zh-CN" altLang="en-US" sz="700" dirty="0">
                <a:latin typeface="微软雅黑" panose="020B0503020204020204" charset="-122"/>
                <a:ea typeface="微软雅黑" panose="020B0503020204020204" charset="-122"/>
                <a:cs typeface="微软雅黑" panose="020B0503020204020204" charset="-122"/>
                <a:sym typeface="+mn-ea"/>
              </a:rPr>
              <a:t>[</a:t>
            </a:r>
            <a:r>
              <a:rPr lang="en-US" altLang="zh-CN" sz="700" dirty="0">
                <a:latin typeface="微软雅黑" panose="020B0503020204020204" charset="-122"/>
                <a:ea typeface="微软雅黑" panose="020B0503020204020204" charset="-122"/>
                <a:cs typeface="微软雅黑" panose="020B0503020204020204" charset="-122"/>
                <a:sym typeface="+mn-ea"/>
              </a:rPr>
              <a:t>5</a:t>
            </a:r>
            <a:r>
              <a:rPr lang="zh-CN" altLang="en-US" sz="700" dirty="0">
                <a:latin typeface="微软雅黑" panose="020B0503020204020204" charset="-122"/>
                <a:ea typeface="微软雅黑" panose="020B0503020204020204" charset="-122"/>
                <a:cs typeface="微软雅黑" panose="020B0503020204020204" charset="-122"/>
                <a:sym typeface="+mn-ea"/>
              </a:rPr>
              <a:t>]</a:t>
            </a:r>
            <a:r>
              <a:rPr lang="en-US" altLang="zh-CN" sz="700" dirty="0">
                <a:latin typeface="微软雅黑" panose="020B0503020204020204" charset="-122"/>
                <a:ea typeface="微软雅黑" panose="020B0503020204020204" charset="-122"/>
                <a:cs typeface="微软雅黑" panose="020B0503020204020204" charset="-122"/>
                <a:sym typeface="+mn-ea"/>
              </a:rPr>
              <a:t> KDOQI Clinical Practice Guideline for Nutrition in Children with CKD: 2008 Update, American Journal of Kidney Diseases, 2009:53(3), Suppl 2</a:t>
            </a:r>
            <a:endParaRPr lang="zh-CN" altLang="en-US" sz="700" dirty="0">
              <a:latin typeface="微软雅黑" panose="020B0503020204020204" charset="-122"/>
              <a:ea typeface="微软雅黑" panose="020B0503020204020204" charset="-122"/>
              <a:cs typeface="微软雅黑" panose="020B0503020204020204" charset="-122"/>
              <a:sym typeface="+mn-ea"/>
            </a:endParaRPr>
          </a:p>
        </p:txBody>
      </p:sp>
      <p:sp>
        <p:nvSpPr>
          <p:cNvPr id="17" name="文本框 16"/>
          <p:cNvSpPr txBox="1"/>
          <p:nvPr/>
        </p:nvSpPr>
        <p:spPr>
          <a:xfrm>
            <a:off x="5992495" y="6210300"/>
            <a:ext cx="5111750" cy="307777"/>
          </a:xfrm>
          <a:prstGeom prst="rect">
            <a:avLst/>
          </a:prstGeom>
          <a:noFill/>
        </p:spPr>
        <p:txBody>
          <a:bodyPr wrap="square" rtlCol="0" anchor="t">
            <a:spAutoFit/>
          </a:bodyPr>
          <a:lstStyle/>
          <a:p>
            <a:r>
              <a:rPr lang="zh-CN" altLang="en-US" sz="700" dirty="0">
                <a:latin typeface="微软雅黑" panose="020B0503020204020204" charset="-122"/>
                <a:ea typeface="微软雅黑" panose="020B0503020204020204" charset="-122"/>
                <a:cs typeface="微软雅黑" panose="020B0503020204020204" charset="-122"/>
                <a:sym typeface="+mn-ea"/>
              </a:rPr>
              <a:t>[</a:t>
            </a:r>
            <a:r>
              <a:rPr lang="en-US" altLang="zh-CN" sz="700" dirty="0">
                <a:latin typeface="微软雅黑" panose="020B0503020204020204" charset="-122"/>
                <a:ea typeface="微软雅黑" panose="020B0503020204020204" charset="-122"/>
                <a:cs typeface="微软雅黑" panose="020B0503020204020204" charset="-122"/>
                <a:sym typeface="+mn-ea"/>
              </a:rPr>
              <a:t>2</a:t>
            </a:r>
            <a:r>
              <a:rPr lang="zh-CN" altLang="en-US" sz="700" dirty="0">
                <a:latin typeface="微软雅黑" panose="020B0503020204020204" charset="-122"/>
                <a:ea typeface="微软雅黑" panose="020B0503020204020204" charset="-122"/>
                <a:cs typeface="微软雅黑" panose="020B0503020204020204" charset="-122"/>
                <a:sym typeface="+mn-ea"/>
              </a:rPr>
              <a:t>]程庆砾,杨继红,赵卫红,等.老年慢性肾脏病诊治的中国专家共识(2018).中华老年病研究电子杂志,2018,5(03):1-8.</a:t>
            </a:r>
          </a:p>
          <a:p>
            <a:r>
              <a:rPr lang="zh-CN" altLang="en-US" sz="700" dirty="0">
                <a:latin typeface="微软雅黑" panose="020B0503020204020204" charset="-122"/>
                <a:ea typeface="微软雅黑" panose="020B0503020204020204" charset="-122"/>
                <a:cs typeface="微软雅黑" panose="020B0503020204020204" charset="-122"/>
                <a:sym typeface="+mn-ea"/>
              </a:rPr>
              <a:t>[</a:t>
            </a:r>
            <a:r>
              <a:rPr lang="en-US" altLang="zh-CN" sz="700" dirty="0">
                <a:latin typeface="微软雅黑" panose="020B0503020204020204" charset="-122"/>
                <a:ea typeface="微软雅黑" panose="020B0503020204020204" charset="-122"/>
                <a:cs typeface="微软雅黑" panose="020B0503020204020204" charset="-122"/>
                <a:sym typeface="+mn-ea"/>
              </a:rPr>
              <a:t>4</a:t>
            </a:r>
            <a:r>
              <a:rPr lang="zh-CN" altLang="en-US" sz="700" dirty="0">
                <a:latin typeface="微软雅黑" panose="020B0503020204020204" charset="-122"/>
                <a:ea typeface="微软雅黑" panose="020B0503020204020204" charset="-122"/>
                <a:cs typeface="微软雅黑" panose="020B0503020204020204" charset="-122"/>
                <a:sym typeface="+mn-ea"/>
              </a:rPr>
              <a:t>]临床诊疗指南·肾脏病学分册</a:t>
            </a:r>
          </a:p>
        </p:txBody>
      </p:sp>
      <p:grpSp>
        <p:nvGrpSpPr>
          <p:cNvPr id="22" name="组合 21"/>
          <p:cNvGrpSpPr/>
          <p:nvPr/>
        </p:nvGrpSpPr>
        <p:grpSpPr>
          <a:xfrm>
            <a:off x="0" y="0"/>
            <a:ext cx="12196693" cy="260047"/>
            <a:chOff x="0" y="0"/>
            <a:chExt cx="19207" cy="619"/>
          </a:xfrm>
        </p:grpSpPr>
        <p:sp>
          <p:nvSpPr>
            <p:cNvPr id="23" name="矩形 22"/>
            <p:cNvSpPr/>
            <p:nvPr/>
          </p:nvSpPr>
          <p:spPr>
            <a:xfrm>
              <a:off x="0" y="547"/>
              <a:ext cx="19207" cy="72"/>
            </a:xfrm>
            <a:prstGeom prst="rect">
              <a:avLst/>
            </a:prstGeom>
            <a:solidFill>
              <a:srgbClr val="E8AD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圆顶角 24"/>
            <p:cNvSpPr/>
            <p:nvPr>
              <p:custDataLst>
                <p:tags r:id="rId4"/>
              </p:custDataLst>
            </p:nvPr>
          </p:nvSpPr>
          <p:spPr>
            <a:xfrm rot="16200000">
              <a:off x="9341" y="-9339"/>
              <a:ext cx="518" cy="19200"/>
            </a:xfrm>
            <a:prstGeom prst="round2SameRect">
              <a:avLst>
                <a:gd name="adj1" fmla="val 50000"/>
                <a:gd name="adj2" fmla="val 0"/>
              </a:avLst>
            </a:prstGeom>
            <a:solidFill>
              <a:srgbClr val="F9F9F9"/>
            </a:solidFill>
            <a:ln w="0" cap="flat" cmpd="sng" algn="ctr">
              <a:noFill/>
              <a:prstDash val="solid"/>
              <a:miter lim="800000"/>
            </a:ln>
            <a:effectLst>
              <a:innerShdw blurRad="1143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圆角 25"/>
            <p:cNvSpPr/>
            <p:nvPr/>
          </p:nvSpPr>
          <p:spPr>
            <a:xfrm>
              <a:off x="0" y="0"/>
              <a:ext cx="4015" cy="518"/>
            </a:xfrm>
            <a:prstGeom prst="roundRect">
              <a:avLst>
                <a:gd name="adj" fmla="val 50000"/>
              </a:avLst>
            </a:prstGeom>
            <a:solidFill>
              <a:srgbClr val="B6C7EA"/>
            </a:solidFill>
          </p:spPr>
          <p:style>
            <a:lnRef idx="2">
              <a:schemeClr val="lt1"/>
            </a:lnRef>
            <a:fillRef idx="1">
              <a:schemeClr val="accent1"/>
            </a:fillRef>
            <a:effectRef idx="1">
              <a:schemeClr val="accent1"/>
            </a:effectRef>
            <a:fontRef idx="minor">
              <a:schemeClr val="lt1"/>
            </a:fontRef>
          </p:style>
          <p:txBody>
            <a:bodyPr rtlCol="0" anchor="ctr"/>
            <a:lstStyle/>
            <a:p>
              <a:pPr algn="ctr"/>
              <a:r>
                <a:rPr lang="zh-CN" altLang="en-US" sz="1200" b="1" dirty="0">
                  <a:latin typeface="微软雅黑" panose="020B0503020204020204" charset="-122"/>
                  <a:ea typeface="微软雅黑" panose="020B0503020204020204" charset="-122"/>
                </a:rPr>
                <a:t>基本信息</a:t>
              </a:r>
            </a:p>
          </p:txBody>
        </p:sp>
        <p:sp>
          <p:nvSpPr>
            <p:cNvPr id="27" name="矩形: 圆角 6"/>
            <p:cNvSpPr/>
            <p:nvPr/>
          </p:nvSpPr>
          <p:spPr>
            <a:xfrm>
              <a:off x="4036" y="2"/>
              <a:ext cx="4019" cy="518"/>
            </a:xfrm>
            <a:prstGeom prst="roundRect">
              <a:avLst>
                <a:gd name="adj" fmla="val 50000"/>
              </a:avLst>
            </a:prstGeom>
            <a:solidFill>
              <a:srgbClr val="B6C7EA"/>
            </a:solidFill>
          </p:spPr>
          <p:style>
            <a:lnRef idx="2">
              <a:schemeClr val="lt1"/>
            </a:lnRef>
            <a:fillRef idx="1">
              <a:schemeClr val="accent1"/>
            </a:fillRef>
            <a:effectRef idx="1">
              <a:schemeClr val="accent1"/>
            </a:effectRef>
            <a:fontRef idx="minor">
              <a:schemeClr val="lt1"/>
            </a:fontRef>
          </p:style>
          <p:txBody>
            <a:bodyPr rtlCol="0" anchor="ctr"/>
            <a:lstStyle/>
            <a:p>
              <a:pPr algn="ctr"/>
              <a:r>
                <a:rPr lang="zh-CN" altLang="en-US" sz="1200" b="1" dirty="0">
                  <a:latin typeface="微软雅黑" panose="020B0503020204020204" charset="-122"/>
                  <a:ea typeface="微软雅黑" panose="020B0503020204020204" charset="-122"/>
                </a:rPr>
                <a:t>创新性</a:t>
              </a:r>
            </a:p>
          </p:txBody>
        </p:sp>
        <p:sp>
          <p:nvSpPr>
            <p:cNvPr id="28" name="矩形: 圆角 6"/>
            <p:cNvSpPr/>
            <p:nvPr/>
          </p:nvSpPr>
          <p:spPr>
            <a:xfrm>
              <a:off x="8092" y="2"/>
              <a:ext cx="3752" cy="518"/>
            </a:xfrm>
            <a:prstGeom prst="roundRect">
              <a:avLst>
                <a:gd name="adj" fmla="val 50000"/>
              </a:avLst>
            </a:prstGeom>
            <a:solidFill>
              <a:srgbClr val="4874CB"/>
            </a:solidFill>
          </p:spPr>
          <p:style>
            <a:lnRef idx="2">
              <a:schemeClr val="lt1"/>
            </a:lnRef>
            <a:fillRef idx="1">
              <a:schemeClr val="accent1"/>
            </a:fillRef>
            <a:effectRef idx="1">
              <a:schemeClr val="accent1"/>
            </a:effectRef>
            <a:fontRef idx="minor">
              <a:schemeClr val="lt1"/>
            </a:fontRef>
          </p:style>
          <p:txBody>
            <a:bodyPr rtlCol="0" anchor="ctr"/>
            <a:lstStyle/>
            <a:p>
              <a:pPr algn="ctr"/>
              <a:r>
                <a:rPr lang="zh-CN" altLang="en-US" sz="1200" b="1" dirty="0">
                  <a:latin typeface="微软雅黑" panose="020B0503020204020204" charset="-122"/>
                  <a:ea typeface="微软雅黑" panose="020B0503020204020204" charset="-122"/>
                </a:rPr>
                <a:t>有效性</a:t>
              </a:r>
            </a:p>
          </p:txBody>
        </p:sp>
        <p:sp>
          <p:nvSpPr>
            <p:cNvPr id="36" name="矩形: 圆角 6"/>
            <p:cNvSpPr/>
            <p:nvPr/>
          </p:nvSpPr>
          <p:spPr>
            <a:xfrm>
              <a:off x="11856" y="2"/>
              <a:ext cx="3770" cy="518"/>
            </a:xfrm>
            <a:prstGeom prst="roundRect">
              <a:avLst>
                <a:gd name="adj" fmla="val 50000"/>
              </a:avLst>
            </a:prstGeom>
            <a:solidFill>
              <a:schemeClr val="accent1">
                <a:lumMod val="40000"/>
                <a:lumOff val="60000"/>
              </a:schemeClr>
            </a:solidFill>
          </p:spPr>
          <p:style>
            <a:lnRef idx="2">
              <a:schemeClr val="lt1"/>
            </a:lnRef>
            <a:fillRef idx="1">
              <a:schemeClr val="accent1"/>
            </a:fillRef>
            <a:effectRef idx="1">
              <a:schemeClr val="accent1"/>
            </a:effectRef>
            <a:fontRef idx="minor">
              <a:schemeClr val="lt1"/>
            </a:fontRef>
          </p:style>
          <p:txBody>
            <a:bodyPr rtlCol="0" anchor="ctr"/>
            <a:lstStyle/>
            <a:p>
              <a:pPr algn="ctr"/>
              <a:r>
                <a:rPr lang="zh-CN" altLang="en-US" sz="1200" b="1" dirty="0">
                  <a:latin typeface="微软雅黑" panose="020B0503020204020204" charset="-122"/>
                  <a:ea typeface="微软雅黑" panose="020B0503020204020204" charset="-122"/>
                </a:rPr>
                <a:t>安全性</a:t>
              </a:r>
            </a:p>
          </p:txBody>
        </p:sp>
        <p:sp>
          <p:nvSpPr>
            <p:cNvPr id="38" name="矩形: 圆角 6"/>
            <p:cNvSpPr/>
            <p:nvPr/>
          </p:nvSpPr>
          <p:spPr>
            <a:xfrm>
              <a:off x="15638" y="0"/>
              <a:ext cx="3562" cy="518"/>
            </a:xfrm>
            <a:prstGeom prst="roundRect">
              <a:avLst>
                <a:gd name="adj" fmla="val 50000"/>
              </a:avLst>
            </a:prstGeom>
            <a:solidFill>
              <a:schemeClr val="accent1">
                <a:lumMod val="40000"/>
                <a:lumOff val="60000"/>
              </a:schemeClr>
            </a:solidFill>
          </p:spPr>
          <p:style>
            <a:lnRef idx="2">
              <a:schemeClr val="lt1"/>
            </a:lnRef>
            <a:fillRef idx="1">
              <a:schemeClr val="accent1"/>
            </a:fillRef>
            <a:effectRef idx="1">
              <a:schemeClr val="accent1"/>
            </a:effectRef>
            <a:fontRef idx="minor">
              <a:schemeClr val="lt1"/>
            </a:fontRef>
          </p:style>
          <p:txBody>
            <a:bodyPr rtlCol="0" anchor="ctr"/>
            <a:lstStyle/>
            <a:p>
              <a:pPr algn="ctr"/>
              <a:r>
                <a:rPr lang="zh-CN" altLang="en-US" sz="1200" b="1" dirty="0">
                  <a:latin typeface="微软雅黑" panose="020B0503020204020204" charset="-122"/>
                  <a:ea typeface="微软雅黑" panose="020B0503020204020204" charset="-122"/>
                </a:rPr>
                <a:t>公平性</a:t>
              </a:r>
            </a:p>
          </p:txBody>
        </p:sp>
      </p:grpSp>
      <p:grpSp>
        <p:nvGrpSpPr>
          <p:cNvPr id="29" name="组合 28"/>
          <p:cNvGrpSpPr/>
          <p:nvPr/>
        </p:nvGrpSpPr>
        <p:grpSpPr>
          <a:xfrm>
            <a:off x="635000" y="508000"/>
            <a:ext cx="675005" cy="632460"/>
            <a:chOff x="1025495" y="324740"/>
            <a:chExt cx="256374" cy="257976"/>
          </a:xfrm>
          <a:solidFill>
            <a:schemeClr val="accent1"/>
          </a:solidFill>
          <a:effectLst>
            <a:outerShdw blurRad="50800" dist="38100" dir="2700000" algn="tl" rotWithShape="0">
              <a:prstClr val="black">
                <a:alpha val="40000"/>
              </a:prstClr>
            </a:outerShdw>
          </a:effectLst>
        </p:grpSpPr>
        <p:sp>
          <p:nvSpPr>
            <p:cNvPr id="30" name="圆角矩形 10"/>
            <p:cNvSpPr/>
            <p:nvPr>
              <p:custDataLst>
                <p:tags r:id="rId2"/>
              </p:custDataLst>
            </p:nvPr>
          </p:nvSpPr>
          <p:spPr>
            <a:xfrm>
              <a:off x="1025495" y="324740"/>
              <a:ext cx="213645" cy="213645"/>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圆角矩形 11"/>
            <p:cNvSpPr/>
            <p:nvPr>
              <p:custDataLst>
                <p:tags r:id="rId3"/>
              </p:custDataLst>
            </p:nvPr>
          </p:nvSpPr>
          <p:spPr>
            <a:xfrm>
              <a:off x="1068224" y="369071"/>
              <a:ext cx="213645" cy="213645"/>
            </a:xfrm>
            <a:prstGeom prst="roundRect">
              <a:avLst/>
            </a:prstGeom>
            <a:solidFill>
              <a:srgbClr val="E8AD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422506" y="569518"/>
            <a:ext cx="11294253" cy="523220"/>
          </a:xfrm>
          <a:prstGeom prst="rect">
            <a:avLst/>
          </a:prstGeom>
          <a:noFill/>
        </p:spPr>
        <p:txBody>
          <a:bodyPr wrap="square">
            <a:spAutoFit/>
          </a:bodyPr>
          <a:lstStyle/>
          <a:p>
            <a:r>
              <a:rPr lang="zh-CN" altLang="en-US" sz="2800" b="1" dirty="0">
                <a:solidFill>
                  <a:schemeClr val="accent1">
                    <a:lumMod val="75000"/>
                  </a:schemeClr>
                </a:solidFill>
              </a:rPr>
              <a:t>相比非钙磷结合剂，未增加高钙血症的风险，心血管事件风险相当</a:t>
            </a:r>
            <a:endParaRPr lang="en-US" altLang="zh-CN" sz="2800" b="1" dirty="0">
              <a:solidFill>
                <a:schemeClr val="accent1">
                  <a:lumMod val="75000"/>
                </a:schemeClr>
              </a:solidFill>
            </a:endParaRPr>
          </a:p>
        </p:txBody>
      </p:sp>
      <p:graphicFrame>
        <p:nvGraphicFramePr>
          <p:cNvPr id="8" name="图表 7"/>
          <p:cNvGraphicFramePr/>
          <p:nvPr/>
        </p:nvGraphicFramePr>
        <p:xfrm>
          <a:off x="576176" y="3112617"/>
          <a:ext cx="5058006" cy="2951932"/>
        </p:xfrm>
        <a:graphic>
          <a:graphicData uri="http://schemas.openxmlformats.org/drawingml/2006/chart">
            <c:chart xmlns:c="http://schemas.openxmlformats.org/drawingml/2006/chart" xmlns:r="http://schemas.openxmlformats.org/officeDocument/2006/relationships" r:id="rId5"/>
          </a:graphicData>
        </a:graphic>
      </p:graphicFrame>
      <p:sp>
        <p:nvSpPr>
          <p:cNvPr id="5" name="文本框 4"/>
          <p:cNvSpPr txBox="1"/>
          <p:nvPr/>
        </p:nvSpPr>
        <p:spPr>
          <a:xfrm>
            <a:off x="324885" y="1264262"/>
            <a:ext cx="5447028" cy="1077218"/>
          </a:xfrm>
          <a:prstGeom prst="rect">
            <a:avLst/>
          </a:prstGeom>
        </p:spPr>
        <p:style>
          <a:lnRef idx="2">
            <a:schemeClr val="lt1"/>
          </a:lnRef>
          <a:fillRef idx="1">
            <a:schemeClr val="accent1"/>
          </a:fillRef>
          <a:effectRef idx="1">
            <a:schemeClr val="accent1"/>
          </a:effectRef>
          <a:fontRef idx="minor">
            <a:schemeClr val="lt1"/>
          </a:fontRef>
        </p:style>
        <p:txBody>
          <a:bodyPr rtlCol="0" anchor="ctr"/>
          <a:lstStyle>
            <a:defPPr>
              <a:defRPr lang="zh-CN"/>
            </a:defPPr>
            <a:lvl1pPr algn="ctr">
              <a:defRPr sz="1600" b="1">
                <a:solidFill>
                  <a:schemeClr val="lt1"/>
                </a:solidFill>
                <a:latin typeface="微软雅黑" panose="020B0503020204020204" charset="-122"/>
                <a:ea typeface="微软雅黑" panose="020B0503020204020204"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dirty="0">
                <a:sym typeface="+mn-ea"/>
              </a:rPr>
              <a:t>醋酸钙与非钙磷结合剂（碳酸镧）相比，胃肠道不良反应更少，在严格限磷饮食及使用低钙透析液的情况下，醋酸钙未增加患者发生高钙血症的风险</a:t>
            </a:r>
            <a:r>
              <a:rPr lang="en-US" altLang="zh-CN" baseline="30000" dirty="0">
                <a:sym typeface="+mn-ea"/>
              </a:rPr>
              <a:t>[1]</a:t>
            </a:r>
            <a:endParaRPr lang="zh-CN" altLang="en-US" baseline="30000" dirty="0">
              <a:sym typeface="+mn-ea"/>
            </a:endParaRPr>
          </a:p>
        </p:txBody>
      </p:sp>
      <p:sp>
        <p:nvSpPr>
          <p:cNvPr id="6" name="文本框 5"/>
          <p:cNvSpPr txBox="1"/>
          <p:nvPr/>
        </p:nvSpPr>
        <p:spPr>
          <a:xfrm>
            <a:off x="443430" y="6294270"/>
            <a:ext cx="10826115" cy="338554"/>
          </a:xfrm>
          <a:prstGeom prst="rect">
            <a:avLst/>
          </a:prstGeom>
          <a:noFill/>
        </p:spPr>
        <p:txBody>
          <a:bodyPr wrap="square">
            <a:spAutoFit/>
          </a:bodyPr>
          <a:lstStyle/>
          <a:p>
            <a:r>
              <a:rPr lang="en-US" altLang="zh-CN" sz="800" dirty="0">
                <a:latin typeface="微软雅黑" panose="020B0503020204020204" charset="-122"/>
                <a:ea typeface="微软雅黑" panose="020B0503020204020204" charset="-122"/>
                <a:cs typeface="微软雅黑" panose="020B0503020204020204" charset="-122"/>
                <a:sym typeface="+mn-ea"/>
              </a:rPr>
              <a:t>[1] </a:t>
            </a:r>
            <a:r>
              <a:rPr lang="zh-CN" altLang="en-US" sz="800" dirty="0">
                <a:latin typeface="微软雅黑" panose="020B0503020204020204" charset="-122"/>
                <a:ea typeface="微软雅黑" panose="020B0503020204020204" charset="-122"/>
                <a:cs typeface="微软雅黑" panose="020B0503020204020204" charset="-122"/>
              </a:rPr>
              <a:t>陈雷等</a:t>
            </a:r>
            <a:r>
              <a:rPr lang="en-US" altLang="zh-CN" sz="800" dirty="0">
                <a:latin typeface="微软雅黑" panose="020B0503020204020204" charset="-122"/>
                <a:ea typeface="微软雅黑" panose="020B0503020204020204" charset="-122"/>
                <a:cs typeface="微软雅黑" panose="020B0503020204020204" charset="-122"/>
              </a:rPr>
              <a:t>.</a:t>
            </a:r>
            <a:r>
              <a:rPr lang="zh-CN" altLang="en-US" sz="800" dirty="0">
                <a:latin typeface="微软雅黑" panose="020B0503020204020204" charset="-122"/>
                <a:ea typeface="微软雅黑" panose="020B0503020204020204" charset="-122"/>
                <a:cs typeface="微软雅黑" panose="020B0503020204020204" charset="-122"/>
              </a:rPr>
              <a:t>临床肾脏病杂志</a:t>
            </a:r>
            <a:r>
              <a:rPr lang="en-US" altLang="zh-CN" sz="800" dirty="0">
                <a:latin typeface="微软雅黑" panose="020B0503020204020204" charset="-122"/>
                <a:ea typeface="微软雅黑" panose="020B0503020204020204" charset="-122"/>
                <a:cs typeface="微软雅黑" panose="020B0503020204020204" charset="-122"/>
              </a:rPr>
              <a:t>, 2020, 20(2):5.</a:t>
            </a:r>
          </a:p>
          <a:p>
            <a:r>
              <a:rPr lang="en-US" altLang="zh-CN" sz="800" dirty="0">
                <a:latin typeface="微软雅黑" panose="020B0503020204020204" charset="-122"/>
                <a:ea typeface="微软雅黑" panose="020B0503020204020204" charset="-122"/>
                <a:cs typeface="微软雅黑" panose="020B0503020204020204" charset="-122"/>
              </a:rPr>
              <a:t>[2] </a:t>
            </a:r>
            <a:r>
              <a:rPr lang="en-US" altLang="zh-CN" sz="800" dirty="0">
                <a:latin typeface="微软雅黑" panose="020B0503020204020204" charset="-122"/>
                <a:ea typeface="微软雅黑" panose="020B0503020204020204" charset="-122"/>
                <a:sym typeface="+mn-ea"/>
              </a:rPr>
              <a:t>Spoendlin J. et al. JAMA Intern Med. 2019:179(6), 741-749. </a:t>
            </a:r>
          </a:p>
        </p:txBody>
      </p:sp>
      <p:grpSp>
        <p:nvGrpSpPr>
          <p:cNvPr id="19" name="组合 18"/>
          <p:cNvGrpSpPr/>
          <p:nvPr/>
        </p:nvGrpSpPr>
        <p:grpSpPr>
          <a:xfrm>
            <a:off x="0" y="0"/>
            <a:ext cx="12196693" cy="260047"/>
            <a:chOff x="0" y="0"/>
            <a:chExt cx="19207" cy="619"/>
          </a:xfrm>
        </p:grpSpPr>
        <p:sp>
          <p:nvSpPr>
            <p:cNvPr id="22" name="矩形 21"/>
            <p:cNvSpPr/>
            <p:nvPr/>
          </p:nvSpPr>
          <p:spPr>
            <a:xfrm>
              <a:off x="0" y="547"/>
              <a:ext cx="19207" cy="72"/>
            </a:xfrm>
            <a:prstGeom prst="rect">
              <a:avLst/>
            </a:prstGeom>
            <a:solidFill>
              <a:srgbClr val="E8AD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圆顶角 22"/>
            <p:cNvSpPr/>
            <p:nvPr>
              <p:custDataLst>
                <p:tags r:id="rId3"/>
              </p:custDataLst>
            </p:nvPr>
          </p:nvSpPr>
          <p:spPr>
            <a:xfrm rot="16200000">
              <a:off x="9341" y="-9339"/>
              <a:ext cx="518" cy="19200"/>
            </a:xfrm>
            <a:prstGeom prst="round2SameRect">
              <a:avLst>
                <a:gd name="adj1" fmla="val 50000"/>
                <a:gd name="adj2" fmla="val 0"/>
              </a:avLst>
            </a:prstGeom>
            <a:solidFill>
              <a:srgbClr val="F9F9F9"/>
            </a:solidFill>
            <a:ln w="0" cap="flat" cmpd="sng" algn="ctr">
              <a:noFill/>
              <a:prstDash val="solid"/>
              <a:miter lim="800000"/>
            </a:ln>
            <a:effectLst>
              <a:innerShdw blurRad="1143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圆角 24"/>
            <p:cNvSpPr/>
            <p:nvPr/>
          </p:nvSpPr>
          <p:spPr>
            <a:xfrm>
              <a:off x="0" y="0"/>
              <a:ext cx="4015" cy="518"/>
            </a:xfrm>
            <a:prstGeom prst="roundRect">
              <a:avLst>
                <a:gd name="adj" fmla="val 50000"/>
              </a:avLst>
            </a:prstGeom>
            <a:solidFill>
              <a:srgbClr val="B6C7EA"/>
            </a:solidFill>
          </p:spPr>
          <p:style>
            <a:lnRef idx="2">
              <a:schemeClr val="lt1"/>
            </a:lnRef>
            <a:fillRef idx="1">
              <a:schemeClr val="accent1"/>
            </a:fillRef>
            <a:effectRef idx="1">
              <a:schemeClr val="accent1"/>
            </a:effectRef>
            <a:fontRef idx="minor">
              <a:schemeClr val="lt1"/>
            </a:fontRef>
          </p:style>
          <p:txBody>
            <a:bodyPr rtlCol="0" anchor="ctr"/>
            <a:lstStyle/>
            <a:p>
              <a:pPr algn="ctr"/>
              <a:r>
                <a:rPr lang="zh-CN" altLang="en-US" sz="1200" b="1" dirty="0">
                  <a:latin typeface="微软雅黑" panose="020B0503020204020204" charset="-122"/>
                  <a:ea typeface="微软雅黑" panose="020B0503020204020204" charset="-122"/>
                </a:rPr>
                <a:t>基本信息</a:t>
              </a:r>
            </a:p>
          </p:txBody>
        </p:sp>
        <p:sp>
          <p:nvSpPr>
            <p:cNvPr id="26" name="矩形: 圆角 6"/>
            <p:cNvSpPr/>
            <p:nvPr/>
          </p:nvSpPr>
          <p:spPr>
            <a:xfrm>
              <a:off x="4036" y="2"/>
              <a:ext cx="4019" cy="518"/>
            </a:xfrm>
            <a:prstGeom prst="roundRect">
              <a:avLst>
                <a:gd name="adj" fmla="val 50000"/>
              </a:avLst>
            </a:prstGeom>
            <a:solidFill>
              <a:srgbClr val="B6C7EA"/>
            </a:solidFill>
          </p:spPr>
          <p:style>
            <a:lnRef idx="2">
              <a:schemeClr val="lt1"/>
            </a:lnRef>
            <a:fillRef idx="1">
              <a:schemeClr val="accent1"/>
            </a:fillRef>
            <a:effectRef idx="1">
              <a:schemeClr val="accent1"/>
            </a:effectRef>
            <a:fontRef idx="minor">
              <a:schemeClr val="lt1"/>
            </a:fontRef>
          </p:style>
          <p:txBody>
            <a:bodyPr rtlCol="0" anchor="ctr"/>
            <a:lstStyle/>
            <a:p>
              <a:pPr algn="ctr"/>
              <a:r>
                <a:rPr lang="zh-CN" altLang="en-US" sz="1200" b="1" dirty="0">
                  <a:latin typeface="微软雅黑" panose="020B0503020204020204" charset="-122"/>
                  <a:ea typeface="微软雅黑" panose="020B0503020204020204" charset="-122"/>
                </a:rPr>
                <a:t>创新性</a:t>
              </a:r>
            </a:p>
          </p:txBody>
        </p:sp>
        <p:sp>
          <p:nvSpPr>
            <p:cNvPr id="27" name="矩形: 圆角 6"/>
            <p:cNvSpPr/>
            <p:nvPr/>
          </p:nvSpPr>
          <p:spPr>
            <a:xfrm>
              <a:off x="8092" y="2"/>
              <a:ext cx="3752" cy="518"/>
            </a:xfrm>
            <a:prstGeom prst="roundRect">
              <a:avLst>
                <a:gd name="adj" fmla="val 50000"/>
              </a:avLst>
            </a:prstGeom>
            <a:solidFill>
              <a:srgbClr val="B6C7EA"/>
            </a:solidFill>
          </p:spPr>
          <p:style>
            <a:lnRef idx="2">
              <a:schemeClr val="lt1"/>
            </a:lnRef>
            <a:fillRef idx="1">
              <a:schemeClr val="accent1"/>
            </a:fillRef>
            <a:effectRef idx="1">
              <a:schemeClr val="accent1"/>
            </a:effectRef>
            <a:fontRef idx="minor">
              <a:schemeClr val="lt1"/>
            </a:fontRef>
          </p:style>
          <p:txBody>
            <a:bodyPr rtlCol="0" anchor="ctr"/>
            <a:lstStyle/>
            <a:p>
              <a:pPr algn="ctr"/>
              <a:r>
                <a:rPr lang="zh-CN" altLang="en-US" sz="1200" b="1" dirty="0">
                  <a:latin typeface="微软雅黑" panose="020B0503020204020204" charset="-122"/>
                  <a:ea typeface="微软雅黑" panose="020B0503020204020204" charset="-122"/>
                </a:rPr>
                <a:t>有效性</a:t>
              </a:r>
            </a:p>
          </p:txBody>
        </p:sp>
        <p:sp>
          <p:nvSpPr>
            <p:cNvPr id="28" name="矩形: 圆角 6"/>
            <p:cNvSpPr/>
            <p:nvPr/>
          </p:nvSpPr>
          <p:spPr>
            <a:xfrm>
              <a:off x="11856" y="2"/>
              <a:ext cx="3770" cy="518"/>
            </a:xfrm>
            <a:prstGeom prst="roundRect">
              <a:avLst>
                <a:gd name="adj" fmla="val 50000"/>
              </a:avLst>
            </a:prstGeom>
            <a:solidFill>
              <a:srgbClr val="4874CB"/>
            </a:solidFill>
          </p:spPr>
          <p:style>
            <a:lnRef idx="2">
              <a:schemeClr val="lt1"/>
            </a:lnRef>
            <a:fillRef idx="1">
              <a:schemeClr val="accent1"/>
            </a:fillRef>
            <a:effectRef idx="1">
              <a:schemeClr val="accent1"/>
            </a:effectRef>
            <a:fontRef idx="minor">
              <a:schemeClr val="lt1"/>
            </a:fontRef>
          </p:style>
          <p:txBody>
            <a:bodyPr rtlCol="0" anchor="ctr"/>
            <a:lstStyle/>
            <a:p>
              <a:pPr algn="ctr"/>
              <a:r>
                <a:rPr lang="zh-CN" altLang="en-US" sz="1200" b="1" dirty="0">
                  <a:latin typeface="微软雅黑" panose="020B0503020204020204" charset="-122"/>
                  <a:ea typeface="微软雅黑" panose="020B0503020204020204" charset="-122"/>
                </a:rPr>
                <a:t>安全性</a:t>
              </a:r>
            </a:p>
          </p:txBody>
        </p:sp>
        <p:sp>
          <p:nvSpPr>
            <p:cNvPr id="29" name="矩形: 圆角 6"/>
            <p:cNvSpPr/>
            <p:nvPr/>
          </p:nvSpPr>
          <p:spPr>
            <a:xfrm>
              <a:off x="15638" y="0"/>
              <a:ext cx="3562" cy="518"/>
            </a:xfrm>
            <a:prstGeom prst="roundRect">
              <a:avLst>
                <a:gd name="adj" fmla="val 50000"/>
              </a:avLst>
            </a:prstGeom>
            <a:solidFill>
              <a:schemeClr val="accent1">
                <a:lumMod val="40000"/>
                <a:lumOff val="60000"/>
              </a:schemeClr>
            </a:solidFill>
          </p:spPr>
          <p:style>
            <a:lnRef idx="2">
              <a:schemeClr val="lt1"/>
            </a:lnRef>
            <a:fillRef idx="1">
              <a:schemeClr val="accent1"/>
            </a:fillRef>
            <a:effectRef idx="1">
              <a:schemeClr val="accent1"/>
            </a:effectRef>
            <a:fontRef idx="minor">
              <a:schemeClr val="lt1"/>
            </a:fontRef>
          </p:style>
          <p:txBody>
            <a:bodyPr rtlCol="0" anchor="ctr"/>
            <a:lstStyle/>
            <a:p>
              <a:pPr algn="ctr"/>
              <a:r>
                <a:rPr lang="zh-CN" altLang="en-US" sz="1200" b="1" dirty="0">
                  <a:latin typeface="微软雅黑" panose="020B0503020204020204" charset="-122"/>
                  <a:ea typeface="微软雅黑" panose="020B0503020204020204" charset="-122"/>
                </a:rPr>
                <a:t>公平性</a:t>
              </a:r>
            </a:p>
          </p:txBody>
        </p:sp>
      </p:grpSp>
      <p:grpSp>
        <p:nvGrpSpPr>
          <p:cNvPr id="31" name="组合 30"/>
          <p:cNvGrpSpPr/>
          <p:nvPr/>
        </p:nvGrpSpPr>
        <p:grpSpPr>
          <a:xfrm>
            <a:off x="635000" y="508000"/>
            <a:ext cx="675005" cy="632460"/>
            <a:chOff x="1025495" y="324740"/>
            <a:chExt cx="256374" cy="257976"/>
          </a:xfrm>
          <a:solidFill>
            <a:schemeClr val="accent1"/>
          </a:solidFill>
          <a:effectLst>
            <a:outerShdw blurRad="50800" dist="38100" dir="2700000" algn="tl" rotWithShape="0">
              <a:prstClr val="black">
                <a:alpha val="40000"/>
              </a:prstClr>
            </a:outerShdw>
          </a:effectLst>
        </p:grpSpPr>
        <p:sp>
          <p:nvSpPr>
            <p:cNvPr id="32" name="圆角矩形 10"/>
            <p:cNvSpPr/>
            <p:nvPr>
              <p:custDataLst>
                <p:tags r:id="rId1"/>
              </p:custDataLst>
            </p:nvPr>
          </p:nvSpPr>
          <p:spPr>
            <a:xfrm>
              <a:off x="1025495" y="324740"/>
              <a:ext cx="213645" cy="213645"/>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圆角矩形 11"/>
            <p:cNvSpPr/>
            <p:nvPr>
              <p:custDataLst>
                <p:tags r:id="rId2"/>
              </p:custDataLst>
            </p:nvPr>
          </p:nvSpPr>
          <p:spPr>
            <a:xfrm>
              <a:off x="1068224" y="369071"/>
              <a:ext cx="213645" cy="213645"/>
            </a:xfrm>
            <a:prstGeom prst="roundRect">
              <a:avLst/>
            </a:prstGeom>
            <a:solidFill>
              <a:srgbClr val="E8AD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4" name="文本框 33"/>
          <p:cNvSpPr txBox="1"/>
          <p:nvPr/>
        </p:nvSpPr>
        <p:spPr>
          <a:xfrm>
            <a:off x="6095999" y="1264262"/>
            <a:ext cx="5869003" cy="1077219"/>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defPPr>
              <a:defRPr lang="zh-CN"/>
            </a:defPPr>
            <a:lvl1pPr algn="ctr">
              <a:defRPr sz="1600" b="1">
                <a:solidFill>
                  <a:schemeClr val="lt1"/>
                </a:solidFill>
                <a:latin typeface="微软雅黑" panose="020B0503020204020204" charset="-122"/>
                <a:ea typeface="微软雅黑" panose="020B0503020204020204"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dirty="0">
                <a:sym typeface="+mn-ea"/>
              </a:rPr>
              <a:t>醋酸钙与非钙磷结合剂（司维拉姆）安全性相当，其致命和非致命心血管事件的风险或全因死亡率并没有显著差异</a:t>
            </a:r>
            <a:r>
              <a:rPr lang="en-US" altLang="zh-CN" baseline="30000" dirty="0">
                <a:sym typeface="+mn-ea"/>
              </a:rPr>
              <a:t>[2]</a:t>
            </a:r>
            <a:endParaRPr lang="zh-CN" altLang="en-US" baseline="30000" dirty="0"/>
          </a:p>
        </p:txBody>
      </p:sp>
      <p:pic>
        <p:nvPicPr>
          <p:cNvPr id="15" name="图片 14"/>
          <p:cNvPicPr>
            <a:picLocks noChangeAspect="1"/>
          </p:cNvPicPr>
          <p:nvPr/>
        </p:nvPicPr>
        <p:blipFill>
          <a:blip r:embed="rId6"/>
          <a:stretch>
            <a:fillRect/>
          </a:stretch>
        </p:blipFill>
        <p:spPr>
          <a:xfrm>
            <a:off x="6096000" y="3312915"/>
            <a:ext cx="5705395" cy="2807805"/>
          </a:xfrm>
          <a:prstGeom prst="rect">
            <a:avLst/>
          </a:prstGeom>
        </p:spPr>
      </p:pic>
      <p:sp>
        <p:nvSpPr>
          <p:cNvPr id="36" name="文本框 35"/>
          <p:cNvSpPr txBox="1"/>
          <p:nvPr/>
        </p:nvSpPr>
        <p:spPr>
          <a:xfrm>
            <a:off x="397354" y="2575119"/>
            <a:ext cx="5140714" cy="307777"/>
          </a:xfrm>
          <a:prstGeom prst="rect">
            <a:avLst/>
          </a:prstGeom>
          <a:noFill/>
        </p:spPr>
        <p:txBody>
          <a:bodyPr wrap="square">
            <a:spAutoFit/>
          </a:bodyPr>
          <a:lstStyle/>
          <a:p>
            <a:r>
              <a:rPr lang="zh-CN" altLang="en-US" sz="1400" dirty="0"/>
              <a:t>为期</a:t>
            </a:r>
            <a:r>
              <a:rPr lang="en-US" altLang="zh-CN" sz="1400" dirty="0"/>
              <a:t>9</a:t>
            </a:r>
            <a:r>
              <a:rPr lang="zh-CN" altLang="en-US" sz="1400" dirty="0"/>
              <a:t>个月的慢性肾衰竭血液透析患者中随机平行研究（</a:t>
            </a:r>
            <a:r>
              <a:rPr lang="en-US" altLang="zh-CN" sz="1400" dirty="0"/>
              <a:t>N=202)</a:t>
            </a:r>
            <a:endParaRPr lang="zh-CN" altLang="en-US" sz="1400" dirty="0"/>
          </a:p>
        </p:txBody>
      </p:sp>
      <p:sp>
        <p:nvSpPr>
          <p:cNvPr id="37" name="文本框 36"/>
          <p:cNvSpPr txBox="1"/>
          <p:nvPr/>
        </p:nvSpPr>
        <p:spPr>
          <a:xfrm>
            <a:off x="6220431" y="2583813"/>
            <a:ext cx="5620137" cy="307777"/>
          </a:xfrm>
          <a:prstGeom prst="rect">
            <a:avLst/>
          </a:prstGeom>
          <a:noFill/>
        </p:spPr>
        <p:txBody>
          <a:bodyPr wrap="square">
            <a:spAutoFit/>
          </a:bodyPr>
          <a:lstStyle/>
          <a:p>
            <a:r>
              <a:rPr lang="zh-CN" altLang="en-US" sz="1400" dirty="0"/>
              <a:t>为期</a:t>
            </a:r>
            <a:r>
              <a:rPr lang="en-US" altLang="zh-CN" sz="1400" dirty="0"/>
              <a:t>19</a:t>
            </a:r>
            <a:r>
              <a:rPr lang="zh-CN" altLang="en-US" sz="1400" dirty="0"/>
              <a:t>个月的</a:t>
            </a:r>
            <a:r>
              <a:rPr lang="en-US" altLang="zh-CN" sz="1400" dirty="0"/>
              <a:t>65</a:t>
            </a:r>
            <a:r>
              <a:rPr lang="zh-CN" altLang="en-US" sz="1400" dirty="0"/>
              <a:t>岁以上</a:t>
            </a:r>
            <a:r>
              <a:rPr lang="en-US" altLang="zh-CN" sz="1400" dirty="0"/>
              <a:t>ERSD</a:t>
            </a:r>
            <a:r>
              <a:rPr lang="zh-CN" altLang="en-US" sz="1400" dirty="0"/>
              <a:t>血液透析患者中多中心观察研究（</a:t>
            </a:r>
            <a:r>
              <a:rPr lang="en-US" altLang="zh-CN" sz="1400" dirty="0"/>
              <a:t>N=4704)</a:t>
            </a:r>
            <a:endParaRPr lang="zh-CN" altLang="en-US" sz="1400" dirty="0"/>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COMMONDATA" val="eyJoZGlkIjoiZGNiYThiMzUyMjcyNWNhNTUxMGQ5OWVhMzY3NGYzYjMifQ=="/>
  <p:tag name="RESOURCE_RECORD_KEY" val="{&quot;70&quot;:[3312168,3321478,3318295]}"/>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3"/>
  <p:tag name="KSO_WM_UNIT_ID" val="diagram20231438_1*l_h_i*1_2_3"/>
  <p:tag name="KSO_WM_TEMPLATE_CATEGORY" val="diagram"/>
  <p:tag name="KSO_WM_TEMPLATE_INDEX" val="20231438"/>
  <p:tag name="KSO_WM_UNIT_LAYERLEVEL" val="1_1_1"/>
  <p:tag name="KSO_WM_TAG_VERSION" val="3.0"/>
  <p:tag name="KSO_WM_DIAGRAM_MAX_ITEMCNT" val="6"/>
  <p:tag name="KSO_WM_DIAGRAM_MIN_ITEMCNT" val="2"/>
  <p:tag name="KSO_WM_DIAGRAM_VIRTUALLY_FRAME" val="{&quot;height&quot;:381.15,&quot;left&quot;:12.75,&quot;top&quot;:112.75,&quot;width&quot;:934.35}"/>
  <p:tag name="KSO_WM_DIAGRAM_COLOR_MATCH_VALUE" val="{&quot;shape&quot;:{&quot;fill&quot;:{&quot;solid&quot;:{&quot;brightness&quot;:-0.5,&quot;colorType&quot;:1,&quot;foreColorIndex&quot;:8,&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2"/>
  <p:tag name="KSO_WM_DIAGRAM_COLOR_TEXT_CAN_REMOVE" val="n"/>
  <p:tag name="KSO_WM_BEAUTIFY_FLAG" val="#wm#"/>
  <p:tag name="KSO_WM_UNIT_FILL_TYPE" val="1"/>
  <p:tag name="KSO_WM_UNIT_FILL_FORE_SCHEMECOLOR_INDEX" val="8"/>
  <p:tag name="KSO_WM_UNIT_FILL_FORE_SCHEMECOLOR_INDEX_BRIGHTNESS" val="-0.5"/>
  <p:tag name="KSO_WM_DIAGRAM_USE_COLOR_VALUE" val="{&quot;color_scheme&quot;:1,&quot;color_type&quot;:1,&quot;theme_color_indexes&quot;:[]}"/>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31438_1*l_h_i*1_2_2"/>
  <p:tag name="KSO_WM_TEMPLATE_CATEGORY" val="diagram"/>
  <p:tag name="KSO_WM_TEMPLATE_INDEX" val="20231438"/>
  <p:tag name="KSO_WM_UNIT_LAYERLEVEL" val="1_1_1"/>
  <p:tag name="KSO_WM_TAG_VERSION" val="3.0"/>
  <p:tag name="KSO_WM_DIAGRAM_MAX_ITEMCNT" val="6"/>
  <p:tag name="KSO_WM_DIAGRAM_MIN_ITEMCNT" val="2"/>
  <p:tag name="KSO_WM_DIAGRAM_VIRTUALLY_FRAME" val="{&quot;height&quot;:381.15,&quot;left&quot;:12.75,&quot;top&quot;:112.75,&quot;width&quot;:934.35}"/>
  <p:tag name="KSO_WM_DIAGRAM_COLOR_MATCH_VALUE" val="{&quot;shape&quot;:{&quot;fill&quot;:{&quot;solid&quot;:{&quot;brightness&quot;:-0.5,&quot;colorType&quot;:1,&quot;foreColorIndex&quot;:8,&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2"/>
  <p:tag name="KSO_WM_DIAGRAM_COLOR_TEXT_CAN_REMOVE" val="n"/>
  <p:tag name="KSO_WM_BEAUTIFY_FLAG" val="#wm#"/>
  <p:tag name="KSO_WM_UNIT_FILL_TYPE" val="1"/>
  <p:tag name="KSO_WM_UNIT_FILL_FORE_SCHEMECOLOR_INDEX" val="8"/>
  <p:tag name="KSO_WM_UNIT_FILL_FORE_SCHEMECOLOR_INDEX_BRIGHTNESS" val="-0.5"/>
  <p:tag name="KSO_WM_DIAGRAM_USE_COLOR_VALUE" val="{&quot;color_scheme&quot;:1,&quot;color_type&quot;:1,&quot;theme_color_indexes&quot;:[]}"/>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DIAGRAM_MAX_ITEMCNT" val="6"/>
  <p:tag name="KSO_WM_DIAGRAM_MIN_ITEMCNT" val="2"/>
  <p:tag name="KSO_WM_DIAGRAM_VIRTUALLY_FRAME" val="{&quot;height&quot;:381.15,&quot;left&quot;:12.75,&quot;top&quot;:112.75,&quot;width&quot;:934.35}"/>
  <p:tag name="KSO_WM_DIAGRAM_COLOR_MATCH_VALUE" val="{&quot;shape&quot;:{&quot;fill&quot;:{&quot;gradient&quot;:[{&quot;brightness&quot;:0.4000000059604645,&quot;colorType&quot;:1,&quot;foreColorIndex&quot;:8,&quot;pos&quot;:0,&quot;transparency&quot;:0},{&quot;brightness&quot;:0,&quot;colorType&quot;:1,&quot;foreColorIndex&quot;:8,&quot;pos&quot;:0.6644999980926514,&quot;transparency&quot;:0},{&quot;brightness&quot;:0,&quot;colorType&quot;:1,&quot;foreColorIndex&quot;:8,&quot;pos&quot;:1,&quot;transparency&quot;:0}],&quot;type&quot;:3},&quot;glow&quot;:{&quot;colorType&quot;:0},&quot;line&quot;:{&quot;type&quot;:0},&quot;shadow&quot;:{&quot;brightness&quot;:0,&quot;colorType&quot;:1,&quot;foreColorIndex&quot;:8,&quot;transparency&quot;:0.75},&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ISCONTENTSTITLE" val="0"/>
  <p:tag name="KSO_WM_UNIT_ISNUMDGMTITLE" val="0"/>
  <p:tag name="KSO_WM_UNIT_NOCLEAR" val="0"/>
  <p:tag name="KSO_WM_UNIT_VALUE" val="10"/>
  <p:tag name="KSO_WM_UNIT_TYPE" val="l_h_a"/>
  <p:tag name="KSO_WM_UNIT_INDEX" val="1_2_1"/>
  <p:tag name="KSO_WM_UNIT_ID" val="diagram20231438_1*l_h_a*1_2_1"/>
  <p:tag name="KSO_WM_TEMPLATE_CATEGORY" val="diagram"/>
  <p:tag name="KSO_WM_TEMPLATE_INDEX" val="20231438"/>
  <p:tag name="KSO_WM_UNIT_LAYERLEVEL" val="1_1_1"/>
  <p:tag name="KSO_WM_TAG_VERSION" val="3.0"/>
  <p:tag name="KSO_WM_UNIT_TEXT_FILL_FORE_SCHEMECOLOR_INDEX_BRIGHTNESS" val="0.15"/>
  <p:tag name="KSO_WM_DIAGRAM_VERSION" val="3"/>
  <p:tag name="KSO_WM_DIAGRAM_COLOR_TRICK" val="2"/>
  <p:tag name="KSO_WM_DIAGRAM_COLOR_TEXT_CAN_REMOVE" val="n"/>
  <p:tag name="KSO_WM_UNIT_TEXT_FILL_TYPE" val="1"/>
  <p:tag name="KSO_WM_UNIT_TEXT_TYPE" val="1"/>
  <p:tag name="KSO_WM_BEAUTIFY_FLAG" val="#wm#"/>
  <p:tag name="KSO_WM_UNIT_PRESET_TEXT" val="添加标题"/>
  <p:tag name="KSO_WM_UNIT_FILL_TYPE" val="3"/>
  <p:tag name="KSO_WM_DIAGRAM_USE_COLOR_VALUE" val="{&quot;color_scheme&quot;:1,&quot;color_type&quot;:1,&quot;theme_color_indexes&quot;:[]}"/>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3"/>
  <p:tag name="KSO_WM_UNIT_ID" val="diagram20231438_1*l_h_i*1_2_3"/>
  <p:tag name="KSO_WM_TEMPLATE_CATEGORY" val="diagram"/>
  <p:tag name="KSO_WM_TEMPLATE_INDEX" val="20231438"/>
  <p:tag name="KSO_WM_UNIT_LAYERLEVEL" val="1_1_1"/>
  <p:tag name="KSO_WM_TAG_VERSION" val="3.0"/>
  <p:tag name="KSO_WM_DIAGRAM_MAX_ITEMCNT" val="6"/>
  <p:tag name="KSO_WM_DIAGRAM_MIN_ITEMCNT" val="2"/>
  <p:tag name="KSO_WM_DIAGRAM_VIRTUALLY_FRAME" val="{&quot;height&quot;:381.15,&quot;left&quot;:12.75,&quot;top&quot;:112.75,&quot;width&quot;:934.35}"/>
  <p:tag name="KSO_WM_DIAGRAM_COLOR_MATCH_VALUE" val="{&quot;shape&quot;:{&quot;fill&quot;:{&quot;solid&quot;:{&quot;brightness&quot;:-0.5,&quot;colorType&quot;:1,&quot;foreColorIndex&quot;:8,&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2"/>
  <p:tag name="KSO_WM_DIAGRAM_COLOR_TEXT_CAN_REMOVE" val="n"/>
  <p:tag name="KSO_WM_BEAUTIFY_FLAG" val="#wm#"/>
  <p:tag name="KSO_WM_UNIT_FILL_TYPE" val="1"/>
  <p:tag name="KSO_WM_UNIT_FILL_FORE_SCHEMECOLOR_INDEX" val="8"/>
  <p:tag name="KSO_WM_UNIT_FILL_FORE_SCHEMECOLOR_INDEX_BRIGHTNESS" val="-0.5"/>
  <p:tag name="KSO_WM_DIAGRAM_USE_COLOR_VALUE" val="{&quot;color_scheme&quot;:1,&quot;color_type&quot;:1,&quot;theme_color_indexes&quot;:[]}"/>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31438_1*l_h_i*1_2_2"/>
  <p:tag name="KSO_WM_TEMPLATE_CATEGORY" val="diagram"/>
  <p:tag name="KSO_WM_TEMPLATE_INDEX" val="20231438"/>
  <p:tag name="KSO_WM_UNIT_LAYERLEVEL" val="1_1_1"/>
  <p:tag name="KSO_WM_TAG_VERSION" val="3.0"/>
  <p:tag name="KSO_WM_DIAGRAM_MAX_ITEMCNT" val="6"/>
  <p:tag name="KSO_WM_DIAGRAM_MIN_ITEMCNT" val="2"/>
  <p:tag name="KSO_WM_DIAGRAM_VIRTUALLY_FRAME" val="{&quot;height&quot;:381.15,&quot;left&quot;:12.75,&quot;top&quot;:112.75,&quot;width&quot;:934.35}"/>
  <p:tag name="KSO_WM_DIAGRAM_COLOR_MATCH_VALUE" val="{&quot;shape&quot;:{&quot;fill&quot;:{&quot;solid&quot;:{&quot;brightness&quot;:-0.5,&quot;colorType&quot;:1,&quot;foreColorIndex&quot;:8,&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2"/>
  <p:tag name="KSO_WM_DIAGRAM_COLOR_TEXT_CAN_REMOVE" val="n"/>
  <p:tag name="KSO_WM_BEAUTIFY_FLAG" val="#wm#"/>
  <p:tag name="KSO_WM_UNIT_FILL_TYPE" val="1"/>
  <p:tag name="KSO_WM_UNIT_FILL_FORE_SCHEMECOLOR_INDEX" val="8"/>
  <p:tag name="KSO_WM_UNIT_FILL_FORE_SCHEMECOLOR_INDEX_BRIGHTNESS" val="-0.5"/>
  <p:tag name="KSO_WM_DIAGRAM_USE_COLOR_VALUE" val="{&quot;color_scheme&quot;:1,&quot;color_type&quot;:1,&quot;theme_color_indexes&quot;:[]}"/>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DIAGRAM_MAX_ITEMCNT" val="6"/>
  <p:tag name="KSO_WM_DIAGRAM_MIN_ITEMCNT" val="2"/>
  <p:tag name="KSO_WM_DIAGRAM_VIRTUALLY_FRAME" val="{&quot;height&quot;:381.15,&quot;left&quot;:12.75,&quot;top&quot;:112.75,&quot;width&quot;:934.35}"/>
  <p:tag name="KSO_WM_DIAGRAM_COLOR_MATCH_VALUE" val="{&quot;shape&quot;:{&quot;fill&quot;:{&quot;gradient&quot;:[{&quot;brightness&quot;:0.6000000238418579,&quot;colorType&quot;:1,&quot;foreColorIndex&quot;:5,&quot;pos&quot;:0,&quot;transparency&quot;:0},{&quot;brightness&quot;:0,&quot;colorType&quot;:1,&quot;foreColorIndex&quot;:5,&quot;pos&quot;:0.6899999976158142,&quot;transparency&quot;:0},{&quot;brightness&quot;:0,&quot;colorType&quot;:1,&quot;foreColorIndex&quot;:5,&quot;pos&quot;:1,&quot;transparency&quot;:0}],&quot;type&quot;:3},&quot;glow&quot;:{&quot;colorType&quot;:0},&quot;line&quot;:{&quot;type&quot;:0},&quot;shadow&quot;:{&quot;brightness&quot;:0,&quot;colorType&quot;:1,&quot;foreColorIndex&quot;:5,&quot;transparency&quot;:0.75},&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ISCONTENTSTITLE" val="0"/>
  <p:tag name="KSO_WM_UNIT_ISNUMDGMTITLE" val="0"/>
  <p:tag name="KSO_WM_UNIT_NOCLEAR" val="0"/>
  <p:tag name="KSO_WM_UNIT_VALUE" val="10"/>
  <p:tag name="KSO_WM_UNIT_TYPE" val="l_h_a"/>
  <p:tag name="KSO_WM_UNIT_INDEX" val="1_1_1"/>
  <p:tag name="KSO_WM_UNIT_ID" val="diagram20231438_1*l_h_a*1_1_1"/>
  <p:tag name="KSO_WM_TEMPLATE_CATEGORY" val="diagram"/>
  <p:tag name="KSO_WM_TEMPLATE_INDEX" val="20231438"/>
  <p:tag name="KSO_WM_UNIT_LAYERLEVEL" val="1_1_1"/>
  <p:tag name="KSO_WM_TAG_VERSION" val="3.0"/>
  <p:tag name="KSO_WM_UNIT_TEXT_FILL_FORE_SCHEMECOLOR_INDEX_BRIGHTNESS" val="0.15"/>
  <p:tag name="KSO_WM_DIAGRAM_VERSION" val="3"/>
  <p:tag name="KSO_WM_DIAGRAM_COLOR_TRICK" val="2"/>
  <p:tag name="KSO_WM_DIAGRAM_COLOR_TEXT_CAN_REMOVE" val="n"/>
  <p:tag name="KSO_WM_UNIT_TEXT_FILL_TYPE" val="1"/>
  <p:tag name="KSO_WM_UNIT_TEXT_TYPE" val="1"/>
  <p:tag name="KSO_WM_BEAUTIFY_FLAG" val="#wm#"/>
  <p:tag name="KSO_WM_UNIT_PRESET_TEXT" val="添加标题"/>
  <p:tag name="KSO_WM_UNIT_FILL_TYPE" val="3"/>
  <p:tag name="KSO_WM_DIAGRAM_USE_COLOR_VALUE" val="{&quot;color_scheme&quot;:1,&quot;color_type&quot;:1,&quot;theme_color_indexes&quot;:[]}"/>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3"/>
  <p:tag name="KSO_WM_UNIT_ID" val="diagram20231438_1*l_h_i*1_1_3"/>
  <p:tag name="KSO_WM_TEMPLATE_CATEGORY" val="diagram"/>
  <p:tag name="KSO_WM_TEMPLATE_INDEX" val="20231438"/>
  <p:tag name="KSO_WM_UNIT_LAYERLEVEL" val="1_1_1"/>
  <p:tag name="KSO_WM_TAG_VERSION" val="3.0"/>
  <p:tag name="KSO_WM_DIAGRAM_MAX_ITEMCNT" val="6"/>
  <p:tag name="KSO_WM_DIAGRAM_MIN_ITEMCNT" val="2"/>
  <p:tag name="KSO_WM_DIAGRAM_VIRTUALLY_FRAME" val="{&quot;height&quot;:381.15,&quot;left&quot;:12.75,&quot;top&quot;:112.75,&quot;width&quot;:934.35}"/>
  <p:tag name="KSO_WM_DIAGRAM_COLOR_MATCH_VALUE" val="{&quot;shape&quot;:{&quot;fill&quot;:{&quot;solid&quot;:{&quot;brightness&quot;:-0.5,&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2"/>
  <p:tag name="KSO_WM_DIAGRAM_COLOR_TEXT_CAN_REMOVE" val="n"/>
  <p:tag name="KSO_WM_BEAUTIFY_FLAG" val="#wm#"/>
  <p:tag name="KSO_WM_UNIT_FILL_TYPE" val="1"/>
  <p:tag name="KSO_WM_UNIT_FILL_FORE_SCHEMECOLOR_INDEX" val="5"/>
  <p:tag name="KSO_WM_UNIT_FILL_FORE_SCHEMECOLOR_INDEX_BRIGHTNESS" val="-0.5"/>
  <p:tag name="KSO_WM_DIAGRAM_USE_COLOR_VALUE" val="{&quot;color_scheme&quot;:1,&quot;color_type&quot;:1,&quot;theme_color_indexes&quot;:[]}"/>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231438_1*l_h_i*1_1_2"/>
  <p:tag name="KSO_WM_TEMPLATE_CATEGORY" val="diagram"/>
  <p:tag name="KSO_WM_TEMPLATE_INDEX" val="20231438"/>
  <p:tag name="KSO_WM_UNIT_LAYERLEVEL" val="1_1_1"/>
  <p:tag name="KSO_WM_TAG_VERSION" val="3.0"/>
  <p:tag name="KSO_WM_DIAGRAM_MAX_ITEMCNT" val="6"/>
  <p:tag name="KSO_WM_DIAGRAM_MIN_ITEMCNT" val="2"/>
  <p:tag name="KSO_WM_DIAGRAM_VIRTUALLY_FRAME" val="{&quot;height&quot;:381.15,&quot;left&quot;:12.75,&quot;top&quot;:112.75,&quot;width&quot;:934.35}"/>
  <p:tag name="KSO_WM_DIAGRAM_COLOR_MATCH_VALUE" val="{&quot;shape&quot;:{&quot;fill&quot;:{&quot;solid&quot;:{&quot;brightness&quot;:-0.5,&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2"/>
  <p:tag name="KSO_WM_DIAGRAM_COLOR_TEXT_CAN_REMOVE" val="n"/>
  <p:tag name="KSO_WM_BEAUTIFY_FLAG" val="#wm#"/>
  <p:tag name="KSO_WM_UNIT_FILL_TYPE" val="1"/>
  <p:tag name="KSO_WM_UNIT_FILL_FORE_SCHEMECOLOR_INDEX" val="5"/>
  <p:tag name="KSO_WM_UNIT_FILL_FORE_SCHEMECOLOR_INDEX_BRIGHTNESS" val="-0.5"/>
  <p:tag name="KSO_WM_DIAGRAM_USE_COLOR_VALUE" val="{&quot;color_scheme&quot;:1,&quot;color_type&quot;:1,&quot;theme_color_indexes&quot;:[]}"/>
</p:tagLst>
</file>

<file path=ppt/tags/tag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xml><?xml version="1.0" encoding="utf-8"?>
<p:tagLst xmlns:a="http://schemas.openxmlformats.org/drawingml/2006/main" xmlns:r="http://schemas.openxmlformats.org/officeDocument/2006/relationships" xmlns:p="http://schemas.openxmlformats.org/presentationml/2006/main">
  <p:tag name="ISLIDE.ADDREMOVEWATERMARK" val="7zid9iFJKW"/>
</p:tagLst>
</file>

<file path=ppt/tags/tag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xml><?xml version="1.0" encoding="utf-8"?>
<p:tagLst xmlns:a="http://schemas.openxmlformats.org/drawingml/2006/main" xmlns:r="http://schemas.openxmlformats.org/officeDocument/2006/relationships" xmlns:p="http://schemas.openxmlformats.org/presentationml/2006/main">
  <p:tag name="ISLIDE.ADDREMOVEWATERMARK" val="7zid9iFJKW"/>
</p:tagLst>
</file>

<file path=ppt/tags/tag2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xml><?xml version="1.0" encoding="utf-8"?>
<p:tagLst xmlns:a="http://schemas.openxmlformats.org/drawingml/2006/main" xmlns:r="http://schemas.openxmlformats.org/officeDocument/2006/relationships" xmlns:p="http://schemas.openxmlformats.org/presentationml/2006/main">
  <p:tag name="ISLIDE.ADDREMOVEWATERMARK" val="7zid9iFJKW"/>
</p:tagLst>
</file>

<file path=ppt/tags/tag2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6.xml><?xml version="1.0" encoding="utf-8"?>
<p:tagLst xmlns:a="http://schemas.openxmlformats.org/drawingml/2006/main" xmlns:r="http://schemas.openxmlformats.org/officeDocument/2006/relationships" xmlns:p="http://schemas.openxmlformats.org/presentationml/2006/main">
  <p:tag name="ISLIDE.ADDREMOVEWATERMARK" val="7zid9iFJKW"/>
</p:tagLst>
</file>

<file path=ppt/tags/tag3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xml><?xml version="1.0" encoding="utf-8"?>
<p:tagLst xmlns:a="http://schemas.openxmlformats.org/drawingml/2006/main" xmlns:r="http://schemas.openxmlformats.org/officeDocument/2006/relationships" xmlns:p="http://schemas.openxmlformats.org/presentationml/2006/main">
  <p:tag name="ISLIDE.ADDREMOVEWATERMARK" val="7zid9iFJKW"/>
</p:tagLst>
</file>

<file path=ppt/tags/tag4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1.xml><?xml version="1.0" encoding="utf-8"?>
<p:tagLst xmlns:a="http://schemas.openxmlformats.org/drawingml/2006/main" xmlns:r="http://schemas.openxmlformats.org/officeDocument/2006/relationships" xmlns:p="http://schemas.openxmlformats.org/presentationml/2006/main">
  <p:tag name="KSO_WM_DIAGRAM_VIRTUALLY_FRAME" val="{&quot;height&quot;:364.0749606299213,&quot;left&quot;:35.6211811023622,&quot;top&quot;:175.92503937007874,&quot;width&quot;:926.5288188976377}"/>
</p:tagLst>
</file>

<file path=ppt/tags/tag42.xml><?xml version="1.0" encoding="utf-8"?>
<p:tagLst xmlns:a="http://schemas.openxmlformats.org/drawingml/2006/main" xmlns:r="http://schemas.openxmlformats.org/officeDocument/2006/relationships" xmlns:p="http://schemas.openxmlformats.org/presentationml/2006/main">
  <p:tag name="KSO_WM_DIAGRAM_VIRTUALLY_FRAME" val="{&quot;height&quot;:364.0749606299213,&quot;left&quot;:35.6211811023622,&quot;top&quot;:175.92503937007874,&quot;width&quot;:926.5288188976377}"/>
</p:tagLst>
</file>

<file path=ppt/tags/tag43.xml><?xml version="1.0" encoding="utf-8"?>
<p:tagLst xmlns:a="http://schemas.openxmlformats.org/drawingml/2006/main" xmlns:r="http://schemas.openxmlformats.org/officeDocument/2006/relationships" xmlns:p="http://schemas.openxmlformats.org/presentationml/2006/main">
  <p:tag name="KSO_WM_DIAGRAM_VIRTUALLY_FRAME" val="{&quot;height&quot;:364.0749606299213,&quot;left&quot;:35.6211811023622,&quot;top&quot;:175.92503937007874,&quot;width&quot;:926.5288188976377}"/>
</p:tagLst>
</file>

<file path=ppt/tags/tag44.xml><?xml version="1.0" encoding="utf-8"?>
<p:tagLst xmlns:a="http://schemas.openxmlformats.org/drawingml/2006/main" xmlns:r="http://schemas.openxmlformats.org/officeDocument/2006/relationships" xmlns:p="http://schemas.openxmlformats.org/presentationml/2006/main">
  <p:tag name="ISLIDE.ADDREMOVEWATERMARK" val="7zid9iFJKW"/>
</p:tagLst>
</file>

<file path=ppt/tags/tag45.xml><?xml version="1.0" encoding="utf-8"?>
<p:tagLst xmlns:a="http://schemas.openxmlformats.org/drawingml/2006/main" xmlns:r="http://schemas.openxmlformats.org/officeDocument/2006/relationships" xmlns:p="http://schemas.openxmlformats.org/presentationml/2006/main">
  <p:tag name="TABLE_ENDDRAG_ORIGIN_RECT" val="902*394"/>
  <p:tag name="TABLE_ENDDRAG_RECT" val="34*89*902*394"/>
</p:tagLst>
</file>

<file path=ppt/tags/tag4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8.xml><?xml version="1.0" encoding="utf-8"?>
<p:tagLst xmlns:a="http://schemas.openxmlformats.org/drawingml/2006/main" xmlns:r="http://schemas.openxmlformats.org/officeDocument/2006/relationships" xmlns:p="http://schemas.openxmlformats.org/presentationml/2006/main">
  <p:tag name="ISLIDE.ADDREMOVEWATERMARK" val="7zid9iFJKW"/>
</p:tagLst>
</file>

<file path=ppt/tags/tag4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xml><?xml version="1.0" encoding="utf-8"?>
<p:tagLst xmlns:a="http://schemas.openxmlformats.org/drawingml/2006/main" xmlns:r="http://schemas.openxmlformats.org/officeDocument/2006/relationships" xmlns:p="http://schemas.openxmlformats.org/presentationml/2006/main">
  <p:tag name="KSO_WM_UNIT_COMPATIBLE" val="0"/>
  <p:tag name="KSO_WM_UNIT_DIAGRAM_ISREFERUNIT" val="0"/>
  <p:tag name="KSO_WM_TEMPLATE_INDEX" val="20231438"/>
  <p:tag name="KSO_WM_TAG_VERSION" val="3.0"/>
  <p:tag name="KSO_WM_DIAGRAM_MAX_ITEMCNT" val="6"/>
  <p:tag name="KSO_WM_DIAGRAM_VIRTUALLY_FRAME" val="{&quot;height&quot;:381.15,&quot;left&quot;:12.75,&quot;top&quot;:112.75,&quot;width&quot;:934.35}"/>
  <p:tag name="KSO_WM_DIAGRAM_VERSION" val="3"/>
  <p:tag name="KSO_WM_DIAGRAM_COLOR_TEXT_CAN_REMOVE" val="n"/>
  <p:tag name="KSO_WM_UNIT_NOCLEAR" val="0"/>
  <p:tag name="KSO_WM_UNIT_HIGHLIGHT" val="0"/>
  <p:tag name="KSO_WM_UNIT_DIAGRAM_ISNUMVISUAL" val="0"/>
  <p:tag name="KSO_WM_UNIT_TYPE" val="l_h_i"/>
  <p:tag name="KSO_WM_UNIT_INDEX" val="1_1_1"/>
  <p:tag name="KSO_WM_UNIT_ID" val="diagram20231438_1*l_h_i*1_1_1"/>
  <p:tag name="KSO_WM_TEMPLATE_CATEGORY" val="diagram"/>
  <p:tag name="KSO_WM_UNIT_LAYERLEVEL" val="1_1_1"/>
  <p:tag name="KSO_WM_DIAGRAM_GROUP_CODE" val="l1-1"/>
  <p:tag name="KSO_WM_DIAGRAM_MIN_ITEMCNT" val="2"/>
  <p:tag name="KSO_WM_DIAGRAM_COLOR_TRICK" val="2"/>
  <p:tag name="KSO_WM_DIAGRAM_COLOR_MATCH_VALUE" val="{&quot;shape&quot;:{&quot;fill&quot;:{&quot;solid&quot;:{&quot;brightness&quot;:0,&quot;colorType&quot;:2,&quot;rgb&quot;:&quot;#ffffff&quot;,&quot;transparency&quot;:0.949999988079071},&quot;type&quot;:1},&quot;glow&quot;:{&quot;colorType&quot;:0},&quot;line&quot;:{&quot;type&quot;:0},&quot;shadow&quot;:{&quot;brightness&quot;:0,&quot;colorType&quot;:1,&quot;foreColorIndex&quot;:5,&quot;transparency&quot;:0.9200000166893005},&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FORE_SCHEMECOLOR_INDEX_BRIGHTNESS" val="0"/>
  <p:tag name="KSO_WM_UNIT_LINE_FILL_TYPE" val="2"/>
  <p:tag name="KSO_WM_UNIT_TEXT_FILL_FORE_SCHEMECOLOR_INDEX" val="1"/>
  <p:tag name="KSO_WM_UNIT_TEXT_FILL_TYPE" val="1"/>
  <p:tag name="KSO_WM_UNIT_TEXT_TYPE" val="1"/>
  <p:tag name="KSO_WM_UNIT_TEXT_LAYER_COUNT" val="1"/>
  <p:tag name="KSO_WM_BEAUTIFY_FLAG" val="#wm#"/>
  <p:tag name="KSO_WM_DIAGRAM_USE_COLOR_VALUE" val="{&quot;color_scheme&quot;:1,&quot;color_type&quot;:1,&quot;theme_color_indexes&quot;:[]}"/>
</p:tagLst>
</file>

<file path=ppt/tags/tag5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1.xml><?xml version="1.0" encoding="utf-8"?>
<p:tagLst xmlns:a="http://schemas.openxmlformats.org/drawingml/2006/main" xmlns:r="http://schemas.openxmlformats.org/officeDocument/2006/relationships" xmlns:p="http://schemas.openxmlformats.org/presentationml/2006/main">
  <p:tag name="ISLIDE.ADDREMOVEWATERMARK" val="7zid9iFJKW"/>
</p:tagLst>
</file>

<file path=ppt/tags/tag5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4.xml><?xml version="1.0" encoding="utf-8"?>
<p:tagLst xmlns:a="http://schemas.openxmlformats.org/drawingml/2006/main" xmlns:r="http://schemas.openxmlformats.org/officeDocument/2006/relationships" xmlns:p="http://schemas.openxmlformats.org/presentationml/2006/main">
  <p:tag name="ISLIDE.ADDREMOVEWATERMARK" val="7zid9iFJKW"/>
</p:tagLst>
</file>

<file path=ppt/tags/tag5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7.xml><?xml version="1.0" encoding="utf-8"?>
<p:tagLst xmlns:a="http://schemas.openxmlformats.org/drawingml/2006/main" xmlns:r="http://schemas.openxmlformats.org/officeDocument/2006/relationships" xmlns:p="http://schemas.openxmlformats.org/presentationml/2006/main">
  <p:tag name="ISLIDE.ADDREMOVEWATERMARK" val="7zid9iFJKW"/>
</p:tagLst>
</file>

<file path=ppt/tags/tag6.xml><?xml version="1.0" encoding="utf-8"?>
<p:tagLst xmlns:a="http://schemas.openxmlformats.org/drawingml/2006/main" xmlns:r="http://schemas.openxmlformats.org/officeDocument/2006/relationships" xmlns:p="http://schemas.openxmlformats.org/presentationml/2006/main">
  <p:tag name="KSO_WM_UNIT_COMPATIBLE" val="0"/>
  <p:tag name="KSO_WM_UNIT_DIAGRAM_ISREFERUNIT" val="0"/>
  <p:tag name="KSO_WM_TEMPLATE_INDEX" val="20231438"/>
  <p:tag name="KSO_WM_TAG_VERSION" val="3.0"/>
  <p:tag name="KSO_WM_DIAGRAM_MAX_ITEMCNT" val="6"/>
  <p:tag name="KSO_WM_DIAGRAM_VIRTUALLY_FRAME" val="{&quot;height&quot;:381.15,&quot;left&quot;:12.75,&quot;top&quot;:112.75,&quot;width&quot;:934.35}"/>
  <p:tag name="KSO_WM_DIAGRAM_VERSION" val="3"/>
  <p:tag name="KSO_WM_DIAGRAM_COLOR_TEXT_CAN_REMOVE" val="n"/>
  <p:tag name="KSO_WM_UNIT_SUBTYPE" val="a"/>
  <p:tag name="KSO_WM_UNIT_NOCLEAR" val="0"/>
  <p:tag name="KSO_WM_UNIT_VALUE" val="60"/>
  <p:tag name="KSO_WM_UNIT_HIGHLIGHT" val="0"/>
  <p:tag name="KSO_WM_UNIT_DIAGRAM_ISNUMVISUAL" val="0"/>
  <p:tag name="KSO_WM_UNIT_TYPE" val="l_h_f"/>
  <p:tag name="KSO_WM_UNIT_INDEX" val="1_1_1"/>
  <p:tag name="KSO_WM_UNIT_ID" val="diagram20231438_1*l_h_f*1_1_1"/>
  <p:tag name="KSO_WM_TEMPLATE_CATEGORY" val="diagram"/>
  <p:tag name="KSO_WM_UNIT_LAYERLEVEL" val="1_1_1"/>
  <p:tag name="KSO_WM_DIAGRAM_GROUP_CODE" val="l1-1"/>
  <p:tag name="KSO_WM_DIAGRAM_MIN_ITEMCNT" val="2"/>
  <p:tag name="KSO_WM_DIAGRAM_COLOR_TRICK" val="2"/>
  <p:tag name="KSO_WM_DIAGRAM_COLOR_MATCH_VALUE" val="{&quot;shape&quot;:{&quot;fill&quot;:{&quot;gradient&quot;:[{&quot;brightness&quot;:0.800000011920929,&quot;colorType&quot;:1,&quot;foreColorIndex&quot;:5,&quot;pos&quot;:0,&quot;transparency&quot;:0.800000011920929},{&quot;brightness&quot;:0,&quot;colorType&quot;:1,&quot;foreColorIndex&quot;:14,&quot;pos&quot;:1,&quot;transparency&quot;:1}],&quot;type&quot;:3},&quot;glow&quot;:{&quot;colorType&quot;:0},&quot;line&quot;:{&quot;solidLine&quot;:{&quot;brightness&quot;:0.6000000238418579,&quot;colorType&quot;:1,&quot;foreColorIndex&quot;:5,&quot;transparency&quot;:0.4000000059604645},&quot;type&quot;:1},&quot;shadow&quot;:{&quot;brightness&quot;:0,&quot;colorType&quot;:1,&quot;foreColorIndex&quot;:5,&quot;transparency&quot;:0.9200000166893005},&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FORE_SCHEMECOLOR_INDEX_BRIGHTNESS" val="0"/>
  <p:tag name="KSO_WM_UNIT_LINE_FILL_TYPE" val="2"/>
  <p:tag name="KSO_WM_UNIT_TEXT_TYPE" val="1"/>
  <p:tag name="KSO_WM_UNIT_TEXT_LAYER_COUNT" val="1"/>
  <p:tag name="KSO_WM_BEAUTIFY_FLAG" val="#wm#"/>
  <p:tag name="KSO_WM_UNIT_PRESET_TEXT" val="单击此处输入你的项正文，文字是您思想的提炼，请尽量言简意赅的阐述观点。单击此处输入你的项正文，文字是您思想的提炼，请尽量言简意赅的阐述观点。单击此处输入你的项正文，文字是您思想的提炼，请尽量言简意赅的阐述观点。"/>
  <p:tag name="KSO_WM_UNIT_FILL_TYPE" val="3"/>
  <p:tag name="KSO_WM_UNIT_LINE_FORE_SCHEMECOLOR_INDEX" val="5"/>
  <p:tag name="KSO_WM_UNIT_TEXT_FILL_FORE_SCHEMECOLOR_INDEX" val="1"/>
  <p:tag name="KSO_WM_UNIT_TEXT_FILL_TYPE" val="1"/>
  <p:tag name="KSO_WM_DIAGRAM_USE_COLOR_VALUE" val="{&quot;color_scheme&quot;:1,&quot;color_type&quot;:1,&quot;theme_color_indexes&quot;:[]}"/>
</p:tagLst>
</file>

<file path=ppt/tags/tag7.xml><?xml version="1.0" encoding="utf-8"?>
<p:tagLst xmlns:a="http://schemas.openxmlformats.org/drawingml/2006/main" xmlns:r="http://schemas.openxmlformats.org/officeDocument/2006/relationships" xmlns:p="http://schemas.openxmlformats.org/presentationml/2006/main">
  <p:tag name="KSO_WM_UNIT_COMPATIBLE" val="0"/>
  <p:tag name="KSO_WM_UNIT_DIAGRAM_ISREFERUNIT" val="0"/>
  <p:tag name="KSO_WM_TEMPLATE_INDEX" val="20231438"/>
  <p:tag name="KSO_WM_TAG_VERSION" val="3.0"/>
  <p:tag name="KSO_WM_DIAGRAM_MAX_ITEMCNT" val="6"/>
  <p:tag name="KSO_WM_DIAGRAM_VIRTUALLY_FRAME" val="{&quot;height&quot;:381.15,&quot;left&quot;:12.75,&quot;top&quot;:112.75,&quot;width&quot;:934.35}"/>
  <p:tag name="KSO_WM_DIAGRAM_VERSION" val="3"/>
  <p:tag name="KSO_WM_DIAGRAM_COLOR_TEXT_CAN_REMOVE" val="n"/>
  <p:tag name="KSO_WM_UNIT_SUBTYPE" val="a"/>
  <p:tag name="KSO_WM_UNIT_NOCLEAR" val="0"/>
  <p:tag name="KSO_WM_UNIT_VALUE" val="60"/>
  <p:tag name="KSO_WM_UNIT_HIGHLIGHT" val="0"/>
  <p:tag name="KSO_WM_UNIT_DIAGRAM_ISNUMVISUAL" val="0"/>
  <p:tag name="KSO_WM_UNIT_TYPE" val="l_h_f"/>
  <p:tag name="KSO_WM_UNIT_INDEX" val="1_2_1"/>
  <p:tag name="KSO_WM_UNIT_ID" val="diagram20231438_1*l_h_f*1_2_1"/>
  <p:tag name="KSO_WM_TEMPLATE_CATEGORY" val="diagram"/>
  <p:tag name="KSO_WM_UNIT_LAYERLEVEL" val="1_1_1"/>
  <p:tag name="KSO_WM_DIAGRAM_GROUP_CODE" val="l1-1"/>
  <p:tag name="KSO_WM_DIAGRAM_MIN_ITEMCNT" val="2"/>
  <p:tag name="KSO_WM_DIAGRAM_COLOR_TRICK" val="2"/>
  <p:tag name="KSO_WM_DIAGRAM_COLOR_MATCH_VALUE" val="{&quot;shape&quot;:{&quot;fill&quot;:{&quot;gradient&quot;:[{&quot;brightness&quot;:0.800000011920929,&quot;colorType&quot;:1,&quot;foreColorIndex&quot;:8,&quot;pos&quot;:0,&quot;transparency&quot;:0.800000011920929},{&quot;brightness&quot;:0,&quot;colorType&quot;:1,&quot;foreColorIndex&quot;:14,&quot;pos&quot;:1,&quot;transparency&quot;:1}],&quot;type&quot;:3},&quot;glow&quot;:{&quot;colorType&quot;:0},&quot;line&quot;:{&quot;solidLine&quot;:{&quot;brightness&quot;:0.6000000238418579,&quot;colorType&quot;:1,&quot;foreColorIndex&quot;:8,&quot;transparency&quot;:0.4000000059604645},&quot;type&quot;:1},&quot;shadow&quot;:{&quot;brightness&quot;:0,&quot;colorType&quot;:1,&quot;foreColorIndex&quot;:8,&quot;transparency&quot;:0.9200000166893005},&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FORE_SCHEMECOLOR_INDEX_BRIGHTNESS" val="0"/>
  <p:tag name="KSO_WM_UNIT_LINE_FILL_TYPE" val="2"/>
  <p:tag name="KSO_WM_UNIT_TEXT_TYPE" val="1"/>
  <p:tag name="KSO_WM_UNIT_TEXT_LAYER_COUNT" val="1"/>
  <p:tag name="KSO_WM_BEAUTIFY_FLAG" val="#wm#"/>
  <p:tag name="KSO_WM_UNIT_PRESET_TEXT" val="单击此处输入你的项正文，文字是您思想的提炼，请言简意赅的阐述观点。单击此处输入你的项正文，文字是您思想的提炼请言简意赅的阐述观点。单击此处输入你的项正文，文字是您思想的提炼，请尽量言简意赅的阐述观点。"/>
  <p:tag name="KSO_WM_UNIT_FILL_TYPE" val="3"/>
  <p:tag name="KSO_WM_UNIT_LINE_FORE_SCHEMECOLOR_INDEX" val="8"/>
  <p:tag name="KSO_WM_UNIT_TEXT_FILL_FORE_SCHEMECOLOR_INDEX" val="1"/>
  <p:tag name="KSO_WM_UNIT_TEXT_FILL_TYPE" val="1"/>
  <p:tag name="KSO_WM_DIAGRAM_USE_COLOR_VALUE" val="{&quot;color_scheme&quot;:1,&quot;color_type&quot;:1,&quot;theme_color_indexes&quot;:[]}"/>
</p:tagLst>
</file>

<file path=ppt/tags/tag8.xml><?xml version="1.0" encoding="utf-8"?>
<p:tagLst xmlns:a="http://schemas.openxmlformats.org/drawingml/2006/main" xmlns:r="http://schemas.openxmlformats.org/officeDocument/2006/relationships" xmlns:p="http://schemas.openxmlformats.org/presentationml/2006/main">
  <p:tag name="KSO_WM_UNIT_COMPATIBLE" val="0"/>
  <p:tag name="KSO_WM_UNIT_DIAGRAM_ISREFERUNIT" val="0"/>
  <p:tag name="KSO_WM_TEMPLATE_INDEX" val="20231438"/>
  <p:tag name="KSO_WM_TAG_VERSION" val="3.0"/>
  <p:tag name="KSO_WM_DIAGRAM_MAX_ITEMCNT" val="6"/>
  <p:tag name="KSO_WM_DIAGRAM_VIRTUALLY_FRAME" val="{&quot;height&quot;:381.15,&quot;left&quot;:12.75,&quot;top&quot;:112.75,&quot;width&quot;:934.35}"/>
  <p:tag name="KSO_WM_DIAGRAM_VERSION" val="3"/>
  <p:tag name="KSO_WM_DIAGRAM_COLOR_TEXT_CAN_REMOVE" val="n"/>
  <p:tag name="KSO_WM_UNIT_SUBTYPE" val="a"/>
  <p:tag name="KSO_WM_UNIT_NOCLEAR" val="0"/>
  <p:tag name="KSO_WM_UNIT_VALUE" val="60"/>
  <p:tag name="KSO_WM_UNIT_HIGHLIGHT" val="0"/>
  <p:tag name="KSO_WM_UNIT_DIAGRAM_ISNUMVISUAL" val="0"/>
  <p:tag name="KSO_WM_UNIT_TYPE" val="l_h_f"/>
  <p:tag name="KSO_WM_UNIT_INDEX" val="1_2_1"/>
  <p:tag name="KSO_WM_UNIT_ID" val="diagram20231438_1*l_h_f*1_2_1"/>
  <p:tag name="KSO_WM_TEMPLATE_CATEGORY" val="diagram"/>
  <p:tag name="KSO_WM_UNIT_LAYERLEVEL" val="1_1_1"/>
  <p:tag name="KSO_WM_DIAGRAM_GROUP_CODE" val="l1-1"/>
  <p:tag name="KSO_WM_DIAGRAM_MIN_ITEMCNT" val="2"/>
  <p:tag name="KSO_WM_DIAGRAM_COLOR_TRICK" val="2"/>
  <p:tag name="KSO_WM_DIAGRAM_COLOR_MATCH_VALUE" val="{&quot;shape&quot;:{&quot;fill&quot;:{&quot;gradient&quot;:[{&quot;brightness&quot;:0.800000011920929,&quot;colorType&quot;:1,&quot;foreColorIndex&quot;:8,&quot;pos&quot;:0,&quot;transparency&quot;:0.800000011920929},{&quot;brightness&quot;:0,&quot;colorType&quot;:1,&quot;foreColorIndex&quot;:14,&quot;pos&quot;:1,&quot;transparency&quot;:1}],&quot;type&quot;:3},&quot;glow&quot;:{&quot;colorType&quot;:0},&quot;line&quot;:{&quot;solidLine&quot;:{&quot;brightness&quot;:0.6000000238418579,&quot;colorType&quot;:1,&quot;foreColorIndex&quot;:8,&quot;transparency&quot;:0.4000000059604645},&quot;type&quot;:1},&quot;shadow&quot;:{&quot;brightness&quot;:0,&quot;colorType&quot;:1,&quot;foreColorIndex&quot;:8,&quot;transparency&quot;:0.9200000166893005},&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FORE_SCHEMECOLOR_INDEX_BRIGHTNESS" val="0"/>
  <p:tag name="KSO_WM_UNIT_LINE_FILL_TYPE" val="2"/>
  <p:tag name="KSO_WM_UNIT_TEXT_TYPE" val="1"/>
  <p:tag name="KSO_WM_UNIT_TEXT_LAYER_COUNT" val="1"/>
  <p:tag name="KSO_WM_BEAUTIFY_FLAG" val="#wm#"/>
  <p:tag name="KSO_WM_UNIT_PRESET_TEXT" val="单击此处输入你的项正文，文字是您思想的提炼，请言简意赅的阐述观点。单击此处输入你的项正文，文字是您思想的提炼请言简意赅的阐述观点。单击此处输入你的项正文，文字是您思想的提炼，请尽量言简意赅的阐述观点。"/>
  <p:tag name="KSO_WM_UNIT_FILL_TYPE" val="3"/>
  <p:tag name="KSO_WM_UNIT_LINE_FORE_SCHEMECOLOR_INDEX" val="8"/>
  <p:tag name="KSO_WM_UNIT_TEXT_FILL_FORE_SCHEMECOLOR_INDEX" val="1"/>
  <p:tag name="KSO_WM_UNIT_TEXT_FILL_TYPE" val="1"/>
  <p:tag name="KSO_WM_DIAGRAM_USE_COLOR_VALUE" val="{&quot;color_scheme&quot;:1,&quot;color_type&quot;:1,&quot;theme_color_indexes&quot;:[]}"/>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DIAGRAM_MAX_ITEMCNT" val="6"/>
  <p:tag name="KSO_WM_DIAGRAM_MIN_ITEMCNT" val="2"/>
  <p:tag name="KSO_WM_DIAGRAM_VIRTUALLY_FRAME" val="{&quot;height&quot;:381.15,&quot;left&quot;:12.75,&quot;top&quot;:112.75,&quot;width&quot;:934.35}"/>
  <p:tag name="KSO_WM_DIAGRAM_COLOR_MATCH_VALUE" val="{&quot;shape&quot;:{&quot;fill&quot;:{&quot;gradient&quot;:[{&quot;brightness&quot;:0.4000000059604645,&quot;colorType&quot;:1,&quot;foreColorIndex&quot;:8,&quot;pos&quot;:0,&quot;transparency&quot;:0},{&quot;brightness&quot;:0,&quot;colorType&quot;:1,&quot;foreColorIndex&quot;:8,&quot;pos&quot;:0.6644999980926514,&quot;transparency&quot;:0},{&quot;brightness&quot;:0,&quot;colorType&quot;:1,&quot;foreColorIndex&quot;:8,&quot;pos&quot;:1,&quot;transparency&quot;:0}],&quot;type&quot;:3},&quot;glow&quot;:{&quot;colorType&quot;:0},&quot;line&quot;:{&quot;type&quot;:0},&quot;shadow&quot;:{&quot;brightness&quot;:0,&quot;colorType&quot;:1,&quot;foreColorIndex&quot;:8,&quot;transparency&quot;:0.75},&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ISCONTENTSTITLE" val="0"/>
  <p:tag name="KSO_WM_UNIT_ISNUMDGMTITLE" val="0"/>
  <p:tag name="KSO_WM_UNIT_NOCLEAR" val="0"/>
  <p:tag name="KSO_WM_UNIT_VALUE" val="10"/>
  <p:tag name="KSO_WM_UNIT_TYPE" val="l_h_a"/>
  <p:tag name="KSO_WM_UNIT_INDEX" val="1_2_1"/>
  <p:tag name="KSO_WM_UNIT_ID" val="diagram20231438_1*l_h_a*1_2_1"/>
  <p:tag name="KSO_WM_TEMPLATE_CATEGORY" val="diagram"/>
  <p:tag name="KSO_WM_TEMPLATE_INDEX" val="20231438"/>
  <p:tag name="KSO_WM_UNIT_LAYERLEVEL" val="1_1_1"/>
  <p:tag name="KSO_WM_TAG_VERSION" val="3.0"/>
  <p:tag name="KSO_WM_UNIT_TEXT_FILL_FORE_SCHEMECOLOR_INDEX_BRIGHTNESS" val="0.15"/>
  <p:tag name="KSO_WM_DIAGRAM_VERSION" val="3"/>
  <p:tag name="KSO_WM_DIAGRAM_COLOR_TRICK" val="2"/>
  <p:tag name="KSO_WM_DIAGRAM_COLOR_TEXT_CAN_REMOVE" val="n"/>
  <p:tag name="KSO_WM_UNIT_TEXT_FILL_TYPE" val="1"/>
  <p:tag name="KSO_WM_UNIT_TEXT_TYPE" val="1"/>
  <p:tag name="KSO_WM_BEAUTIFY_FLAG" val="#wm#"/>
  <p:tag name="KSO_WM_UNIT_PRESET_TEXT" val="添加标题"/>
  <p:tag name="KSO_WM_UNIT_FILL_TYPE" val="3"/>
  <p:tag name="KSO_WM_DIAGRAM_USE_COLOR_VALUE" val="{&quot;color_scheme&quot;:1,&quot;color_type&quot;:1,&quot;theme_color_indexes&quot;:[]}"/>
</p:tagLst>
</file>

<file path=ppt/theme/theme1.xml><?xml version="1.0" encoding="utf-8"?>
<a:theme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1928</TotalTime>
  <Words>2307</Words>
  <Application>Microsoft Office PowerPoint</Application>
  <PresentationFormat>宽屏</PresentationFormat>
  <Paragraphs>195</Paragraphs>
  <Slides>11</Slides>
  <Notes>0</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11</vt:i4>
      </vt:variant>
    </vt:vector>
  </HeadingPairs>
  <TitlesOfParts>
    <vt:vector size="17" baseType="lpstr">
      <vt:lpstr>思源黑体 CN</vt:lpstr>
      <vt:lpstr>微软雅黑</vt:lpstr>
      <vt:lpstr>Arial</vt:lpstr>
      <vt:lpstr>Calibri</vt:lpstr>
      <vt:lpstr>Wingdings</vt:lpstr>
      <vt:lpstr>WPS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18620</dc:creator>
  <cp:lastModifiedBy>18620</cp:lastModifiedBy>
  <cp:revision>226</cp:revision>
  <dcterms:created xsi:type="dcterms:W3CDTF">2024-07-13T12:04:00Z</dcterms:created>
  <dcterms:modified xsi:type="dcterms:W3CDTF">2025-07-17T05:12:28Z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31D5A1D373FF4BD392AAE4E1BD7F3243_13</vt:lpwstr>
  </property>
  <property fmtid="{D5CDD505-2E9C-101B-9397-08002B2CF9AE}" pid="3" name="KSOProductBuildVer">
    <vt:lpwstr>2052-12.1.0.21171</vt:lpwstr>
  </property>
</Properties>
</file>