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2.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59" r:id="rId5"/>
    <p:sldId id="274" r:id="rId6"/>
    <p:sldId id="271" r:id="rId7"/>
    <p:sldId id="266" r:id="rId8"/>
    <p:sldId id="269" r:id="rId9"/>
    <p:sldId id="268" r:id="rId10"/>
  </p:sldIdLst>
  <p:sldSz cx="12192000" cy="6858000"/>
  <p:notesSz cx="6858000" cy="9144000"/>
  <p:custDataLst>
    <p:tags r:id="rId1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383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59B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8" autoAdjust="0"/>
    <p:restoredTop sz="92365" autoAdjust="0"/>
  </p:normalViewPr>
  <p:slideViewPr>
    <p:cSldViewPr snapToGrid="0">
      <p:cViewPr varScale="1">
        <p:scale>
          <a:sx n="79" d="100"/>
          <a:sy n="79" d="100"/>
        </p:scale>
        <p:origin x="293" y="82"/>
      </p:cViewPr>
      <p:guideLst>
        <p:guide orient="horz" pos="2228"/>
        <p:guide pos="383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2025/7/16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275745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157174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2025/7/16</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2025/7/16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2025/7/16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2025/7/16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2025/7/16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2025/7/16</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2025/7/16</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2025/7/16</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2025/7/16</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2025/7/16</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2025/7/16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object 2"/>
          <p:cNvSpPr/>
          <p:nvPr userDrawn="1"/>
        </p:nvSpPr>
        <p:spPr>
          <a:xfrm>
            <a:off x="0" y="0"/>
            <a:ext cx="12192000" cy="6858635"/>
          </a:xfrm>
          <a:prstGeom prst="rect">
            <a:avLst/>
          </a:prstGeom>
          <a:blipFill>
            <a:blip r:embed="rId19" cstate="print"/>
            <a:stretch>
              <a:fillRect/>
            </a:stretch>
          </a:blipFill>
        </p:spPr>
        <p:txBody>
          <a:bodyPr wrap="square" lIns="0" tIns="0" rIns="0" bIns="0" rtlCol="0"/>
          <a:lstStyle/>
          <a:p>
            <a:endParaRPr/>
          </a:p>
        </p:txBody>
      </p:sp>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2025/7/16</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slideLayout" Target="../slideLayouts/slideLayout2.xml"/><Relationship Id="rId16" Type="http://schemas.openxmlformats.org/officeDocument/2006/relationships/image" Target="../media/image18.png"/><Relationship Id="rId1" Type="http://schemas.openxmlformats.org/officeDocument/2006/relationships/tags" Target="../tags/tag6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6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68.xml"/><Relationship Id="rId5" Type="http://schemas.openxmlformats.org/officeDocument/2006/relationships/image" Target="../media/image22.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7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74.xml"/><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3303905" y="166370"/>
            <a:ext cx="5584825" cy="6525895"/>
          </a:xfrm>
          <a:prstGeom prst="rect">
            <a:avLst/>
          </a:prstGeom>
          <a:solidFill>
            <a:schemeClr val="bg1">
              <a:lumMod val="9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728720" y="593725"/>
            <a:ext cx="4734560" cy="58216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 name="object 3"/>
          <p:cNvSpPr/>
          <p:nvPr/>
        </p:nvSpPr>
        <p:spPr>
          <a:xfrm>
            <a:off x="4699635" y="653415"/>
            <a:ext cx="2563495" cy="3594100"/>
          </a:xfrm>
          <a:prstGeom prst="rect">
            <a:avLst/>
          </a:prstGeom>
          <a:blipFill>
            <a:blip r:embed="rId4" cstate="print"/>
            <a:stretch>
              <a:fillRect/>
            </a:stretch>
          </a:blipFill>
        </p:spPr>
        <p:txBody>
          <a:bodyPr wrap="square" lIns="0" tIns="0" rIns="0" bIns="0" rtlCol="0"/>
          <a:lstStyle/>
          <a:p>
            <a:endParaRPr/>
          </a:p>
        </p:txBody>
      </p:sp>
      <p:pic>
        <p:nvPicPr>
          <p:cNvPr id="4" name="图片 3" descr="logo+左右+全称"/>
          <p:cNvPicPr>
            <a:picLocks noChangeAspect="1"/>
          </p:cNvPicPr>
          <p:nvPr>
            <p:custDataLst>
              <p:tags r:id="rId2"/>
            </p:custDataLst>
          </p:nvPr>
        </p:nvPicPr>
        <p:blipFill>
          <a:blip r:embed="rId5"/>
          <a:stretch>
            <a:fillRect/>
          </a:stretch>
        </p:blipFill>
        <p:spPr>
          <a:xfrm>
            <a:off x="4631055" y="5691505"/>
            <a:ext cx="2721610" cy="859790"/>
          </a:xfrm>
          <a:prstGeom prst="rect">
            <a:avLst/>
          </a:prstGeom>
        </p:spPr>
      </p:pic>
      <p:sp>
        <p:nvSpPr>
          <p:cNvPr id="7" name="文本框 6"/>
          <p:cNvSpPr txBox="1"/>
          <p:nvPr/>
        </p:nvSpPr>
        <p:spPr>
          <a:xfrm>
            <a:off x="4224020" y="4466788"/>
            <a:ext cx="3914140" cy="458908"/>
          </a:xfrm>
          <a:prstGeom prst="rect">
            <a:avLst/>
          </a:prstGeom>
          <a:noFill/>
        </p:spPr>
        <p:txBody>
          <a:bodyPr wrap="square" rtlCol="0" anchor="t">
            <a:spAutoFit/>
          </a:bodyPr>
          <a:lstStyle/>
          <a:p>
            <a:pPr marL="20955" algn="ctr">
              <a:lnSpc>
                <a:spcPct val="150000"/>
              </a:lnSpc>
            </a:pPr>
            <a:r>
              <a:rPr lang="zh-CN" altLang="en-US" b="1" spc="15" dirty="0">
                <a:latin typeface="微软雅黑" panose="020B0503020204020204" charset="-122"/>
                <a:ea typeface="微软雅黑" panose="020B0503020204020204" charset="-122"/>
                <a:cs typeface="微软雅黑" panose="020B0503020204020204" charset="-122"/>
                <a:sym typeface="+mn-ea"/>
              </a:rPr>
              <a:t>乙酰半胱氨酸注射液</a:t>
            </a:r>
            <a:r>
              <a:rPr b="1" spc="15" dirty="0">
                <a:latin typeface="微软雅黑" panose="020B0503020204020204" charset="-122"/>
                <a:ea typeface="微软雅黑" panose="020B0503020204020204" charset="-122"/>
                <a:cs typeface="微软雅黑" panose="020B0503020204020204" charset="-122"/>
                <a:sym typeface="+mn-ea"/>
              </a:rPr>
              <a:t>（</a:t>
            </a:r>
            <a:r>
              <a:rPr lang="en-US" b="1" spc="15" dirty="0">
                <a:latin typeface="微软雅黑" panose="020B0503020204020204" charset="-122"/>
                <a:ea typeface="微软雅黑" panose="020B0503020204020204" charset="-122"/>
                <a:cs typeface="微软雅黑" panose="020B0503020204020204" charset="-122"/>
                <a:sym typeface="+mn-ea"/>
              </a:rPr>
              <a:t>  </a:t>
            </a:r>
            <a:r>
              <a:rPr lang="zh-CN" altLang="en-US" b="1" spc="15" dirty="0">
                <a:latin typeface="微软雅黑" panose="020B0503020204020204" charset="-122"/>
                <a:ea typeface="微软雅黑" panose="020B0503020204020204" charset="-122"/>
                <a:cs typeface="微软雅黑" panose="020B0503020204020204" charset="-122"/>
                <a:sym typeface="+mn-ea"/>
              </a:rPr>
              <a:t>宇可安</a:t>
            </a:r>
            <a:r>
              <a:rPr lang="en-US" altLang="zh-CN" b="1" spc="15" baseline="30000" dirty="0">
                <a:latin typeface="微软雅黑" panose="020B0503020204020204" charset="-122"/>
                <a:ea typeface="微软雅黑" panose="020B0503020204020204" charset="-122"/>
                <a:cs typeface="微软雅黑" panose="020B0503020204020204" charset="-122"/>
                <a:sym typeface="+mn-ea"/>
              </a:rPr>
              <a:t>® </a:t>
            </a:r>
            <a:r>
              <a:rPr b="1" spc="15" dirty="0">
                <a:latin typeface="微软雅黑" panose="020B0503020204020204" charset="-122"/>
                <a:ea typeface="微软雅黑" panose="020B0503020204020204" charset="-122"/>
                <a:cs typeface="微软雅黑" panose="020B0503020204020204" charset="-122"/>
                <a:sym typeface="+mn-ea"/>
              </a:rPr>
              <a:t>）</a:t>
            </a:r>
            <a:endParaRPr lang="zh-CN" altLang="en-US" dirty="0">
              <a:latin typeface="微软雅黑" panose="020B0503020204020204" charset="-122"/>
              <a:ea typeface="微软雅黑" panose="020B0503020204020204" charset="-122"/>
              <a:cs typeface="微软雅黑" panose="020B0503020204020204" charset="-122"/>
            </a:endParaRPr>
          </a:p>
        </p:txBody>
      </p:sp>
      <p:pic>
        <p:nvPicPr>
          <p:cNvPr id="6" name="图片 5">
            <a:extLst>
              <a:ext uri="{FF2B5EF4-FFF2-40B4-BE49-F238E27FC236}">
                <a16:creationId xmlns:a16="http://schemas.microsoft.com/office/drawing/2014/main" id="{1C630BEA-E115-0628-2F97-E60974C670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0897" y="1298773"/>
            <a:ext cx="2891155" cy="2891155"/>
          </a:xfrm>
          <a:prstGeom prst="rect">
            <a:avLst/>
          </a:prstGeom>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113790"/>
            <a:ext cx="2439035" cy="1050925"/>
            <a:chOff x="0" y="1754"/>
            <a:chExt cx="2284" cy="1034"/>
          </a:xfrm>
        </p:grpSpPr>
        <p:sp>
          <p:nvSpPr>
            <p:cNvPr id="11" name="object 11"/>
            <p:cNvSpPr/>
            <p:nvPr/>
          </p:nvSpPr>
          <p:spPr>
            <a:xfrm>
              <a:off x="0" y="1754"/>
              <a:ext cx="2285" cy="1034"/>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742" y="2054"/>
              <a:ext cx="811" cy="367"/>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734" y="2486"/>
              <a:ext cx="1007" cy="136"/>
            </a:xfrm>
            <a:prstGeom prst="rect">
              <a:avLst/>
            </a:prstGeom>
            <a:blipFill>
              <a:blip r:embed="rId5" cstate="print"/>
              <a:stretch>
                <a:fillRect/>
              </a:stretch>
            </a:blipFill>
          </p:spPr>
          <p:txBody>
            <a:bodyPr wrap="square" lIns="0" tIns="0" rIns="0" bIns="0" rtlCol="0"/>
            <a:lstStyle/>
            <a:p>
              <a:endParaRPr/>
            </a:p>
          </p:txBody>
        </p:sp>
      </p:grpSp>
      <p:grpSp>
        <p:nvGrpSpPr>
          <p:cNvPr id="5" name="组合 4"/>
          <p:cNvGrpSpPr/>
          <p:nvPr/>
        </p:nvGrpSpPr>
        <p:grpSpPr>
          <a:xfrm>
            <a:off x="3456940" y="1552575"/>
            <a:ext cx="6247130" cy="3752850"/>
            <a:chOff x="6508" y="2787"/>
            <a:chExt cx="6229" cy="3679"/>
          </a:xfrm>
        </p:grpSpPr>
        <p:sp>
          <p:nvSpPr>
            <p:cNvPr id="12" name="object 12"/>
            <p:cNvSpPr/>
            <p:nvPr/>
          </p:nvSpPr>
          <p:spPr>
            <a:xfrm>
              <a:off x="6508" y="2794"/>
              <a:ext cx="2640" cy="1056"/>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6647" y="2926"/>
              <a:ext cx="2364" cy="782"/>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6775" y="3205"/>
              <a:ext cx="265" cy="210"/>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7250" y="3186"/>
              <a:ext cx="1637" cy="254"/>
            </a:xfrm>
            <a:prstGeom prst="rect">
              <a:avLst/>
            </a:prstGeom>
            <a:blipFill>
              <a:blip r:embed="rId9" cstate="print"/>
              <a:stretch>
                <a:fillRect/>
              </a:stretch>
            </a:blipFill>
          </p:spPr>
          <p:txBody>
            <a:bodyPr wrap="square" lIns="0" tIns="0" rIns="0" bIns="0" rtlCol="0"/>
            <a:lstStyle/>
            <a:p>
              <a:endParaRPr/>
            </a:p>
          </p:txBody>
        </p:sp>
        <p:sp>
          <p:nvSpPr>
            <p:cNvPr id="18" name="object 18"/>
            <p:cNvSpPr/>
            <p:nvPr/>
          </p:nvSpPr>
          <p:spPr>
            <a:xfrm>
              <a:off x="10097" y="2787"/>
              <a:ext cx="2640" cy="1056"/>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10236" y="2919"/>
              <a:ext cx="2364" cy="782"/>
            </a:xfrm>
            <a:prstGeom prst="rect">
              <a:avLst/>
            </a:prstGeom>
            <a:blipFill>
              <a:blip r:embed="rId7" cstate="print"/>
              <a:stretch>
                <a:fillRect/>
              </a:stretch>
            </a:blipFill>
          </p:spPr>
          <p:txBody>
            <a:bodyPr wrap="square" lIns="0" tIns="0" rIns="0" bIns="0" rtlCol="0"/>
            <a:lstStyle/>
            <a:p>
              <a:endParaRPr/>
            </a:p>
          </p:txBody>
        </p:sp>
        <p:sp>
          <p:nvSpPr>
            <p:cNvPr id="20" name="object 20"/>
            <p:cNvSpPr/>
            <p:nvPr/>
          </p:nvSpPr>
          <p:spPr>
            <a:xfrm>
              <a:off x="10510" y="3198"/>
              <a:ext cx="304" cy="210"/>
            </a:xfrm>
            <a:prstGeom prst="rect">
              <a:avLst/>
            </a:prstGeom>
            <a:blipFill>
              <a:blip r:embed="rId10" cstate="print"/>
              <a:stretch>
                <a:fillRect/>
              </a:stretch>
            </a:blipFill>
          </p:spPr>
          <p:txBody>
            <a:bodyPr wrap="square" lIns="0" tIns="0" rIns="0" bIns="0" rtlCol="0"/>
            <a:lstStyle/>
            <a:p>
              <a:endParaRPr/>
            </a:p>
          </p:txBody>
        </p:sp>
        <p:sp>
          <p:nvSpPr>
            <p:cNvPr id="21" name="object 21"/>
            <p:cNvSpPr/>
            <p:nvPr/>
          </p:nvSpPr>
          <p:spPr>
            <a:xfrm>
              <a:off x="11251" y="3176"/>
              <a:ext cx="809" cy="259"/>
            </a:xfrm>
            <a:prstGeom prst="rect">
              <a:avLst/>
            </a:prstGeom>
            <a:blipFill>
              <a:blip r:embed="rId11" cstate="print"/>
              <a:stretch>
                <a:fillRect/>
              </a:stretch>
            </a:blipFill>
          </p:spPr>
          <p:txBody>
            <a:bodyPr wrap="square" lIns="0" tIns="0" rIns="0" bIns="0" rtlCol="0"/>
            <a:lstStyle/>
            <a:p>
              <a:endParaRPr/>
            </a:p>
          </p:txBody>
        </p:sp>
        <p:sp>
          <p:nvSpPr>
            <p:cNvPr id="22" name="object 22"/>
            <p:cNvSpPr/>
            <p:nvPr/>
          </p:nvSpPr>
          <p:spPr>
            <a:xfrm>
              <a:off x="6527" y="4050"/>
              <a:ext cx="2640" cy="1056"/>
            </a:xfrm>
            <a:prstGeom prst="rect">
              <a:avLst/>
            </a:prstGeom>
            <a:blipFill>
              <a:blip r:embed="rId6" cstate="print"/>
              <a:stretch>
                <a:fillRect/>
              </a:stretch>
            </a:blipFill>
          </p:spPr>
          <p:txBody>
            <a:bodyPr wrap="square" lIns="0" tIns="0" rIns="0" bIns="0" rtlCol="0"/>
            <a:lstStyle/>
            <a:p>
              <a:endParaRPr/>
            </a:p>
          </p:txBody>
        </p:sp>
        <p:sp>
          <p:nvSpPr>
            <p:cNvPr id="23" name="object 23"/>
            <p:cNvSpPr/>
            <p:nvPr/>
          </p:nvSpPr>
          <p:spPr>
            <a:xfrm>
              <a:off x="6667" y="4184"/>
              <a:ext cx="2364" cy="782"/>
            </a:xfrm>
            <a:prstGeom prst="rect">
              <a:avLst/>
            </a:prstGeom>
            <a:blipFill>
              <a:blip r:embed="rId7" cstate="print"/>
              <a:stretch>
                <a:fillRect/>
              </a:stretch>
            </a:blipFill>
          </p:spPr>
          <p:txBody>
            <a:bodyPr wrap="square" lIns="0" tIns="0" rIns="0" bIns="0" rtlCol="0"/>
            <a:lstStyle/>
            <a:p>
              <a:endParaRPr/>
            </a:p>
          </p:txBody>
        </p:sp>
        <p:sp>
          <p:nvSpPr>
            <p:cNvPr id="24" name="object 24"/>
            <p:cNvSpPr/>
            <p:nvPr/>
          </p:nvSpPr>
          <p:spPr>
            <a:xfrm>
              <a:off x="6938" y="4462"/>
              <a:ext cx="301" cy="210"/>
            </a:xfrm>
            <a:prstGeom prst="rect">
              <a:avLst/>
            </a:prstGeom>
            <a:blipFill>
              <a:blip r:embed="rId12" cstate="print"/>
              <a:stretch>
                <a:fillRect/>
              </a:stretch>
            </a:blipFill>
          </p:spPr>
          <p:txBody>
            <a:bodyPr wrap="square" lIns="0" tIns="0" rIns="0" bIns="0" rtlCol="0"/>
            <a:lstStyle/>
            <a:p>
              <a:endParaRPr/>
            </a:p>
          </p:txBody>
        </p:sp>
        <p:sp>
          <p:nvSpPr>
            <p:cNvPr id="25" name="object 25"/>
            <p:cNvSpPr/>
            <p:nvPr/>
          </p:nvSpPr>
          <p:spPr>
            <a:xfrm>
              <a:off x="7679" y="4441"/>
              <a:ext cx="809" cy="257"/>
            </a:xfrm>
            <a:prstGeom prst="rect">
              <a:avLst/>
            </a:prstGeom>
            <a:blipFill>
              <a:blip r:embed="rId13" cstate="print"/>
              <a:stretch>
                <a:fillRect/>
              </a:stretch>
            </a:blipFill>
          </p:spPr>
          <p:txBody>
            <a:bodyPr wrap="square" lIns="0" tIns="0" rIns="0" bIns="0" rtlCol="0"/>
            <a:lstStyle/>
            <a:p>
              <a:endParaRPr/>
            </a:p>
          </p:txBody>
        </p:sp>
        <p:sp>
          <p:nvSpPr>
            <p:cNvPr id="26" name="object 26"/>
            <p:cNvSpPr/>
            <p:nvPr/>
          </p:nvSpPr>
          <p:spPr>
            <a:xfrm>
              <a:off x="10097" y="4117"/>
              <a:ext cx="2640" cy="1056"/>
            </a:xfrm>
            <a:prstGeom prst="rect">
              <a:avLst/>
            </a:prstGeom>
            <a:blipFill>
              <a:blip r:embed="rId6" cstate="print"/>
              <a:stretch>
                <a:fillRect/>
              </a:stretch>
            </a:blipFill>
          </p:spPr>
          <p:txBody>
            <a:bodyPr wrap="square" lIns="0" tIns="0" rIns="0" bIns="0" rtlCol="0"/>
            <a:lstStyle/>
            <a:p>
              <a:endParaRPr/>
            </a:p>
          </p:txBody>
        </p:sp>
        <p:sp>
          <p:nvSpPr>
            <p:cNvPr id="27" name="object 27"/>
            <p:cNvSpPr/>
            <p:nvPr/>
          </p:nvSpPr>
          <p:spPr>
            <a:xfrm>
              <a:off x="10236" y="4251"/>
              <a:ext cx="2364" cy="780"/>
            </a:xfrm>
            <a:prstGeom prst="rect">
              <a:avLst/>
            </a:prstGeom>
            <a:blipFill>
              <a:blip r:embed="rId7" cstate="print"/>
              <a:stretch>
                <a:fillRect/>
              </a:stretch>
            </a:blipFill>
          </p:spPr>
          <p:txBody>
            <a:bodyPr wrap="square" lIns="0" tIns="0" rIns="0" bIns="0" rtlCol="0"/>
            <a:lstStyle/>
            <a:p>
              <a:endParaRPr/>
            </a:p>
          </p:txBody>
        </p:sp>
        <p:sp>
          <p:nvSpPr>
            <p:cNvPr id="28" name="object 28"/>
            <p:cNvSpPr/>
            <p:nvPr/>
          </p:nvSpPr>
          <p:spPr>
            <a:xfrm>
              <a:off x="10510" y="4527"/>
              <a:ext cx="313" cy="210"/>
            </a:xfrm>
            <a:prstGeom prst="rect">
              <a:avLst/>
            </a:prstGeom>
            <a:blipFill>
              <a:blip r:embed="rId14" cstate="print"/>
              <a:stretch>
                <a:fillRect/>
              </a:stretch>
            </a:blipFill>
          </p:spPr>
          <p:txBody>
            <a:bodyPr wrap="square" lIns="0" tIns="0" rIns="0" bIns="0" rtlCol="0"/>
            <a:lstStyle/>
            <a:p>
              <a:endParaRPr/>
            </a:p>
          </p:txBody>
        </p:sp>
        <p:sp>
          <p:nvSpPr>
            <p:cNvPr id="30" name="object 30"/>
            <p:cNvSpPr/>
            <p:nvPr/>
          </p:nvSpPr>
          <p:spPr>
            <a:xfrm>
              <a:off x="6527" y="5410"/>
              <a:ext cx="2640" cy="1056"/>
            </a:xfrm>
            <a:prstGeom prst="rect">
              <a:avLst/>
            </a:prstGeom>
            <a:blipFill>
              <a:blip r:embed="rId6" cstate="print"/>
              <a:stretch>
                <a:fillRect/>
              </a:stretch>
            </a:blipFill>
          </p:spPr>
          <p:txBody>
            <a:bodyPr wrap="square" lIns="0" tIns="0" rIns="0" bIns="0" rtlCol="0"/>
            <a:lstStyle/>
            <a:p>
              <a:endParaRPr/>
            </a:p>
          </p:txBody>
        </p:sp>
        <p:sp>
          <p:nvSpPr>
            <p:cNvPr id="31" name="object 31"/>
            <p:cNvSpPr/>
            <p:nvPr/>
          </p:nvSpPr>
          <p:spPr>
            <a:xfrm>
              <a:off x="6667" y="5545"/>
              <a:ext cx="2364" cy="782"/>
            </a:xfrm>
            <a:prstGeom prst="rect">
              <a:avLst/>
            </a:prstGeom>
            <a:blipFill>
              <a:blip r:embed="rId7" cstate="print"/>
              <a:stretch>
                <a:fillRect/>
              </a:stretch>
            </a:blipFill>
          </p:spPr>
          <p:txBody>
            <a:bodyPr wrap="square" lIns="0" tIns="0" rIns="0" bIns="0" rtlCol="0"/>
            <a:lstStyle/>
            <a:p>
              <a:endParaRPr/>
            </a:p>
          </p:txBody>
        </p:sp>
        <p:sp>
          <p:nvSpPr>
            <p:cNvPr id="32" name="object 32"/>
            <p:cNvSpPr/>
            <p:nvPr/>
          </p:nvSpPr>
          <p:spPr>
            <a:xfrm>
              <a:off x="6940" y="5823"/>
              <a:ext cx="299" cy="210"/>
            </a:xfrm>
            <a:prstGeom prst="rect">
              <a:avLst/>
            </a:prstGeom>
            <a:blipFill>
              <a:blip r:embed="rId15" cstate="print"/>
              <a:stretch>
                <a:fillRect/>
              </a:stretch>
            </a:blipFill>
          </p:spPr>
          <p:txBody>
            <a:bodyPr wrap="square" lIns="0" tIns="0" rIns="0" bIns="0" rtlCol="0"/>
            <a:lstStyle/>
            <a:p>
              <a:endParaRPr dirty="0"/>
            </a:p>
          </p:txBody>
        </p:sp>
        <p:sp>
          <p:nvSpPr>
            <p:cNvPr id="33" name="object 33"/>
            <p:cNvSpPr/>
            <p:nvPr/>
          </p:nvSpPr>
          <p:spPr>
            <a:xfrm>
              <a:off x="11251" y="4467"/>
              <a:ext cx="811" cy="259"/>
            </a:xfrm>
            <a:prstGeom prst="rect">
              <a:avLst/>
            </a:prstGeom>
            <a:blipFill>
              <a:blip r:embed="rId16" cstate="print"/>
              <a:stretch>
                <a:fillRect/>
              </a:stretch>
            </a:blipFill>
          </p:spPr>
          <p:txBody>
            <a:bodyPr wrap="square" lIns="0" tIns="0" rIns="0" bIns="0" rtlCol="0"/>
            <a:lstStyle/>
            <a:p>
              <a:endParaRPr/>
            </a:p>
          </p:txBody>
        </p:sp>
        <p:sp>
          <p:nvSpPr>
            <p:cNvPr id="37" name="object 37"/>
            <p:cNvSpPr/>
            <p:nvPr/>
          </p:nvSpPr>
          <p:spPr>
            <a:xfrm>
              <a:off x="7724" y="5743"/>
              <a:ext cx="811" cy="254"/>
            </a:xfrm>
            <a:prstGeom prst="rect">
              <a:avLst/>
            </a:prstGeom>
            <a:blipFill>
              <a:blip r:embed="rId17" cstate="print"/>
              <a:stretch>
                <a:fillRect/>
              </a:stretch>
            </a:blipFill>
          </p:spPr>
          <p:txBody>
            <a:bodyPr wrap="square" lIns="0" tIns="0" rIns="0" bIns="0" rtlCol="0"/>
            <a:lstStyle/>
            <a:p>
              <a:endParaRPr/>
            </a:p>
          </p:txBody>
        </p:sp>
      </p:grpSp>
      <p:sp>
        <p:nvSpPr>
          <p:cNvPr id="38" name="object 38"/>
          <p:cNvSpPr/>
          <p:nvPr/>
        </p:nvSpPr>
        <p:spPr>
          <a:xfrm>
            <a:off x="598297" y="4102226"/>
            <a:ext cx="1447800" cy="1449323"/>
          </a:xfrm>
          <a:prstGeom prst="rect">
            <a:avLst/>
          </a:prstGeom>
          <a:blipFill>
            <a:blip r:embed="rId18" cstate="print"/>
            <a:stretch>
              <a:fillRect/>
            </a:stretch>
          </a:blipFill>
        </p:spPr>
        <p:txBody>
          <a:bodyPr wrap="square" lIns="0" tIns="0" rIns="0" bIns="0" rtlCol="0"/>
          <a:lstStyle/>
          <a:p>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8415" y="542290"/>
            <a:ext cx="12219940" cy="5886450"/>
          </a:xfrm>
          <a:prstGeom prst="rect">
            <a:avLst/>
          </a:prstGeom>
          <a:solidFill>
            <a:schemeClr val="bg1">
              <a:lumMod val="9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8415" y="793750"/>
            <a:ext cx="12210415" cy="538289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3" name="object 11"/>
          <p:cNvSpPr/>
          <p:nvPr/>
        </p:nvSpPr>
        <p:spPr>
          <a:xfrm rot="5400000">
            <a:off x="443865" y="551180"/>
            <a:ext cx="2266950" cy="1165860"/>
          </a:xfrm>
          <a:prstGeom prst="rect">
            <a:avLst/>
          </a:prstGeom>
          <a:blipFill>
            <a:blip r:embed="rId3" cstate="print"/>
            <a:stretch>
              <a:fillRect/>
            </a:stretch>
          </a:blipFill>
        </p:spPr>
        <p:txBody>
          <a:bodyPr wrap="square" lIns="0" tIns="0" rIns="0" bIns="0" rtlCol="0"/>
          <a:lstStyle/>
          <a:p>
            <a:endParaRPr/>
          </a:p>
        </p:txBody>
      </p:sp>
      <p:grpSp>
        <p:nvGrpSpPr>
          <p:cNvPr id="15" name="组合 14"/>
          <p:cNvGrpSpPr/>
          <p:nvPr/>
        </p:nvGrpSpPr>
        <p:grpSpPr>
          <a:xfrm>
            <a:off x="1099228" y="1384935"/>
            <a:ext cx="2233168" cy="1964451"/>
            <a:chOff x="1966" y="2760"/>
            <a:chExt cx="1882" cy="1634"/>
          </a:xfrm>
        </p:grpSpPr>
        <p:sp>
          <p:nvSpPr>
            <p:cNvPr id="4" name="object 2"/>
            <p:cNvSpPr/>
            <p:nvPr/>
          </p:nvSpPr>
          <p:spPr>
            <a:xfrm>
              <a:off x="2078" y="2760"/>
              <a:ext cx="478" cy="394"/>
            </a:xfrm>
            <a:prstGeom prst="rect">
              <a:avLst/>
            </a:prstGeom>
            <a:blipFill>
              <a:blip r:embed="rId4" cstate="print"/>
              <a:stretch>
                <a:fillRect/>
              </a:stretch>
            </a:blipFill>
          </p:spPr>
          <p:txBody>
            <a:bodyPr wrap="square" lIns="0" tIns="0" rIns="0" bIns="0" rtlCol="0"/>
            <a:lstStyle/>
            <a:p>
              <a:endParaRPr/>
            </a:p>
          </p:txBody>
        </p:sp>
        <p:sp>
          <p:nvSpPr>
            <p:cNvPr id="5" name="object 3"/>
            <p:cNvSpPr/>
            <p:nvPr/>
          </p:nvSpPr>
          <p:spPr>
            <a:xfrm>
              <a:off x="1966" y="3862"/>
              <a:ext cx="1882" cy="295"/>
            </a:xfrm>
            <a:prstGeom prst="rect">
              <a:avLst/>
            </a:prstGeom>
            <a:blipFill>
              <a:blip r:embed="rId5" cstate="print"/>
              <a:stretch>
                <a:fillRect/>
              </a:stretch>
            </a:blipFill>
          </p:spPr>
          <p:txBody>
            <a:bodyPr wrap="square" lIns="0" tIns="0" rIns="0" bIns="0" rtlCol="0"/>
            <a:lstStyle/>
            <a:p>
              <a:endParaRPr/>
            </a:p>
          </p:txBody>
        </p:sp>
        <p:sp>
          <p:nvSpPr>
            <p:cNvPr id="6" name="object 4"/>
            <p:cNvSpPr/>
            <p:nvPr/>
          </p:nvSpPr>
          <p:spPr>
            <a:xfrm>
              <a:off x="1990" y="4255"/>
              <a:ext cx="1329" cy="139"/>
            </a:xfrm>
            <a:prstGeom prst="rect">
              <a:avLst/>
            </a:prstGeom>
            <a:blipFill>
              <a:blip r:embed="rId6" cstate="print"/>
              <a:stretch>
                <a:fillRect/>
              </a:stretch>
            </a:blipFill>
            <a:ln>
              <a:noFill/>
            </a:ln>
          </p:spPr>
          <p:txBody>
            <a:bodyPr wrap="square" lIns="0" tIns="0" rIns="0" bIns="0" rtlCol="0"/>
            <a:lstStyle/>
            <a:p>
              <a:endParaRPr/>
            </a:p>
          </p:txBody>
        </p:sp>
      </p:grpSp>
      <p:sp>
        <p:nvSpPr>
          <p:cNvPr id="157" name="Rectangle 3"/>
          <p:cNvSpPr txBox="1"/>
          <p:nvPr/>
        </p:nvSpPr>
        <p:spPr>
          <a:xfrm>
            <a:off x="5210810" y="1208405"/>
            <a:ext cx="6606540" cy="5029197"/>
          </a:xfrm>
          <a:prstGeom prst="rect">
            <a:avLst/>
          </a:prstGeom>
          <a:ln w="12700">
            <a:miter lim="400000"/>
          </a:ln>
        </p:spPr>
        <p:txBody>
          <a:bodyPr wrap="square" lIns="45719" rIns="45719">
            <a:spAutoFit/>
          </a:bodyPr>
          <a:lstStyle/>
          <a:p>
            <a:pPr lvl="1" indent="0">
              <a:lnSpc>
                <a:spcPct val="150000"/>
              </a:lnSpc>
              <a:buClr>
                <a:srgbClr val="00B0F0"/>
              </a:buClr>
              <a:buSzPct val="100000"/>
              <a:buFont typeface="Wingdings" panose="05000000000000000000" pitchFamily="2" charset="2"/>
              <a:buNone/>
              <a:defRPr sz="2000">
                <a:latin typeface="思源黑体 CN Light"/>
                <a:ea typeface="思源黑体 CN Light"/>
                <a:cs typeface="思源黑体 CN Light"/>
                <a:sym typeface="思源黑体 CN Light"/>
              </a:defRPr>
            </a:pPr>
            <a:r>
              <a:rPr lang="zh-CN" altLang="en-US" sz="1600" b="1" dirty="0">
                <a:latin typeface="微软雅黑" panose="020B0503020204020204" charset="-122"/>
                <a:ea typeface="微软雅黑" panose="020B0503020204020204" charset="-122"/>
                <a:cs typeface="微软雅黑" panose="020B0503020204020204" charset="-122"/>
              </a:rPr>
              <a:t>通用名：</a:t>
            </a:r>
            <a:r>
              <a:rPr lang="zh-CN" altLang="en-US" sz="1600" dirty="0">
                <a:latin typeface="微软雅黑" panose="020B0503020204020204" charset="-122"/>
                <a:ea typeface="微软雅黑" panose="020B0503020204020204" charset="-122"/>
                <a:sym typeface="思源黑体 CN Light"/>
              </a:rPr>
              <a:t>乙酰半胱氨酸注射液</a:t>
            </a:r>
            <a:endParaRPr lang="en-US" altLang="zh-CN" sz="1600" dirty="0">
              <a:latin typeface="微软雅黑" panose="020B0503020204020204" charset="-122"/>
              <a:ea typeface="微软雅黑" panose="020B0503020204020204" charset="-122"/>
            </a:endParaRPr>
          </a:p>
          <a:p>
            <a:pPr lvl="1" indent="0">
              <a:lnSpc>
                <a:spcPct val="150000"/>
              </a:lnSpc>
              <a:buClr>
                <a:srgbClr val="00B0F0"/>
              </a:buClr>
              <a:buSzPct val="100000"/>
              <a:buFont typeface="Wingdings" panose="05000000000000000000" pitchFamily="2" charset="2"/>
              <a:buNone/>
              <a:defRPr sz="2000">
                <a:latin typeface="思源黑体 CN Light"/>
                <a:ea typeface="思源黑体 CN Light"/>
                <a:cs typeface="思源黑体 CN Light"/>
                <a:sym typeface="思源黑体 CN Light"/>
              </a:defRPr>
            </a:pPr>
            <a:r>
              <a:rPr lang="zh-CN" altLang="en-US" sz="1600" b="1" dirty="0">
                <a:latin typeface="微软雅黑" panose="020B0503020204020204" charset="-122"/>
                <a:ea typeface="微软雅黑" panose="020B0503020204020204" charset="-122"/>
                <a:cs typeface="微软雅黑" panose="020B0503020204020204" charset="-122"/>
              </a:rPr>
              <a:t>药品类别：</a:t>
            </a:r>
            <a:r>
              <a:rPr lang="zh-CN" altLang="en-US" sz="1600" dirty="0">
                <a:latin typeface="微软雅黑" panose="020B0503020204020204" charset="-122"/>
                <a:ea typeface="微软雅黑" panose="020B0503020204020204" charset="-122"/>
                <a:cs typeface="微软雅黑" panose="020B0503020204020204" charset="-122"/>
              </a:rPr>
              <a:t>西药</a:t>
            </a:r>
            <a:endParaRPr lang="en-US" altLang="zh-CN" sz="1600" dirty="0">
              <a:latin typeface="微软雅黑" panose="020B0503020204020204" charset="-122"/>
              <a:ea typeface="微软雅黑" panose="020B0503020204020204" charset="-122"/>
              <a:cs typeface="微软雅黑" panose="020B0503020204020204" charset="-122"/>
            </a:endParaRPr>
          </a:p>
          <a:p>
            <a:pPr lvl="1" indent="0">
              <a:lnSpc>
                <a:spcPct val="150000"/>
              </a:lnSpc>
              <a:buClr>
                <a:srgbClr val="00B0F0"/>
              </a:buClr>
              <a:buSzPct val="100000"/>
              <a:buFont typeface="Wingdings" panose="05000000000000000000" pitchFamily="2" charset="2"/>
              <a:buNone/>
              <a:defRPr sz="2000">
                <a:latin typeface="思源黑体 CN Light"/>
                <a:ea typeface="思源黑体 CN Light"/>
                <a:cs typeface="思源黑体 CN Light"/>
                <a:sym typeface="思源黑体 CN Light"/>
              </a:defRPr>
            </a:pPr>
            <a:r>
              <a:rPr lang="zh-CN" altLang="en-US" sz="1600" b="1" dirty="0">
                <a:latin typeface="微软雅黑" panose="020B0503020204020204" charset="-122"/>
                <a:ea typeface="微软雅黑" panose="020B0503020204020204" charset="-122"/>
                <a:cs typeface="微软雅黑" panose="020B0503020204020204" charset="-122"/>
              </a:rPr>
              <a:t>是否独家：</a:t>
            </a:r>
            <a:r>
              <a:rPr lang="zh-CN" altLang="en-US" sz="1600" dirty="0">
                <a:latin typeface="微软雅黑" panose="020B0503020204020204" charset="-122"/>
                <a:ea typeface="微软雅黑" panose="020B0503020204020204" charset="-122"/>
                <a:cs typeface="微软雅黑" panose="020B0503020204020204" charset="-122"/>
              </a:rPr>
              <a:t>否</a:t>
            </a:r>
            <a:endParaRPr lang="en-US" altLang="zh-CN" sz="1600" dirty="0">
              <a:latin typeface="微软雅黑" panose="020B0503020204020204" charset="-122"/>
              <a:ea typeface="微软雅黑" panose="020B0503020204020204" charset="-122"/>
              <a:cs typeface="微软雅黑" panose="020B0503020204020204" charset="-122"/>
            </a:endParaRPr>
          </a:p>
          <a:p>
            <a:pPr lvl="1" indent="0">
              <a:lnSpc>
                <a:spcPct val="150000"/>
              </a:lnSpc>
              <a:buClr>
                <a:srgbClr val="00B0F0"/>
              </a:buClr>
              <a:buSzPct val="100000"/>
              <a:buFont typeface="Wingdings" panose="05000000000000000000" pitchFamily="2" charset="2"/>
              <a:buNone/>
              <a:defRPr sz="2000">
                <a:latin typeface="思源黑体 CN Light"/>
                <a:ea typeface="思源黑体 CN Light"/>
                <a:cs typeface="思源黑体 CN Light"/>
                <a:sym typeface="思源黑体 CN Light"/>
              </a:defRPr>
            </a:pPr>
            <a:r>
              <a:rPr lang="zh-CN" altLang="en-US" sz="1600" b="1" dirty="0">
                <a:latin typeface="微软雅黑" panose="020B0503020204020204" charset="-122"/>
                <a:ea typeface="微软雅黑" panose="020B0503020204020204" charset="-122"/>
                <a:cs typeface="微软雅黑" panose="020B0503020204020204" charset="-122"/>
              </a:rPr>
              <a:t>药品注册分类：</a:t>
            </a:r>
            <a:r>
              <a:rPr lang="zh-CN" altLang="en-US" sz="1600" dirty="0">
                <a:latin typeface="微软雅黑" panose="020B0503020204020204" charset="-122"/>
                <a:ea typeface="微软雅黑" panose="020B0503020204020204" charset="-122"/>
                <a:cs typeface="微软雅黑" panose="020B0503020204020204" charset="-122"/>
              </a:rPr>
              <a:t>化学药品</a:t>
            </a:r>
            <a:r>
              <a:rPr lang="en-US" altLang="zh-CN" sz="1600" dirty="0">
                <a:latin typeface="微软雅黑" panose="020B0503020204020204" charset="-122"/>
                <a:ea typeface="微软雅黑" panose="020B0503020204020204" charset="-122"/>
                <a:cs typeface="微软雅黑" panose="020B0503020204020204" charset="-122"/>
              </a:rPr>
              <a:t>3</a:t>
            </a:r>
            <a:r>
              <a:rPr lang="zh-CN" altLang="en-US" sz="1600" dirty="0">
                <a:latin typeface="微软雅黑" panose="020B0503020204020204" charset="-122"/>
                <a:ea typeface="微软雅黑" panose="020B0503020204020204" charset="-122"/>
                <a:cs typeface="微软雅黑" panose="020B0503020204020204" charset="-122"/>
              </a:rPr>
              <a:t>类</a:t>
            </a:r>
            <a:endParaRPr lang="en-US" altLang="zh-CN" sz="1600" dirty="0">
              <a:latin typeface="微软雅黑" panose="020B0503020204020204" charset="-122"/>
              <a:ea typeface="微软雅黑" panose="020B0503020204020204" charset="-122"/>
              <a:cs typeface="微软雅黑" panose="020B0503020204020204" charset="-122"/>
            </a:endParaRPr>
          </a:p>
          <a:p>
            <a:pPr lvl="1" indent="0">
              <a:lnSpc>
                <a:spcPct val="150000"/>
              </a:lnSpc>
              <a:buClr>
                <a:srgbClr val="00B0F0"/>
              </a:buClr>
              <a:buSzPct val="100000"/>
              <a:buFont typeface="Wingdings" panose="05000000000000000000" pitchFamily="2" charset="2"/>
              <a:buNone/>
              <a:defRPr sz="2000">
                <a:latin typeface="思源黑体 CN Light"/>
                <a:ea typeface="思源黑体 CN Light"/>
                <a:cs typeface="思源黑体 CN Light"/>
                <a:sym typeface="思源黑体 CN Light"/>
              </a:defRPr>
            </a:pPr>
            <a:r>
              <a:rPr lang="zh-CN" altLang="en-US" sz="1600" b="1" dirty="0">
                <a:latin typeface="微软雅黑" panose="020B0503020204020204" charset="-122"/>
                <a:ea typeface="微软雅黑" panose="020B0503020204020204" charset="-122"/>
                <a:cs typeface="微软雅黑" panose="020B0503020204020204" charset="-122"/>
              </a:rPr>
              <a:t>注册规格：</a:t>
            </a:r>
            <a:r>
              <a:rPr lang="en-US" altLang="zh-CN" sz="1600" kern="100" dirty="0">
                <a:solidFill>
                  <a:srgbClr val="000000"/>
                </a:solidFill>
                <a:latin typeface="微软雅黑" panose="020B0503020204020204" pitchFamily="34" charset="-122"/>
                <a:ea typeface="微软雅黑" panose="020B0503020204020204" pitchFamily="34" charset="-122"/>
                <a:cs typeface="Helvetica"/>
                <a:sym typeface="Helvetica"/>
              </a:rPr>
              <a:t> 30ml</a:t>
            </a:r>
            <a:r>
              <a:rPr lang="zh-CN" altLang="zh-CN" sz="1600" kern="100" dirty="0">
                <a:solidFill>
                  <a:srgbClr val="000000"/>
                </a:solidFill>
                <a:latin typeface="微软雅黑" panose="020B0503020204020204" pitchFamily="34" charset="-122"/>
                <a:ea typeface="微软雅黑" panose="020B0503020204020204" pitchFamily="34" charset="-122"/>
                <a:cs typeface="Helvetica"/>
                <a:sym typeface="Helvetica"/>
              </a:rPr>
              <a:t>：</a:t>
            </a:r>
            <a:r>
              <a:rPr lang="en-US" altLang="zh-CN" sz="1600" kern="100" dirty="0">
                <a:solidFill>
                  <a:srgbClr val="000000"/>
                </a:solidFill>
                <a:latin typeface="微软雅黑" panose="020B0503020204020204" pitchFamily="34" charset="-122"/>
                <a:ea typeface="微软雅黑" panose="020B0503020204020204" pitchFamily="34" charset="-122"/>
                <a:cs typeface="Helvetica"/>
                <a:sym typeface="Helvetica"/>
              </a:rPr>
              <a:t>6g</a:t>
            </a:r>
          </a:p>
          <a:p>
            <a:pPr lvl="1" indent="0">
              <a:lnSpc>
                <a:spcPct val="150000"/>
              </a:lnSpc>
              <a:buClr>
                <a:srgbClr val="00B0F0"/>
              </a:buClr>
              <a:buSzPct val="100000"/>
              <a:buFont typeface="Wingdings" panose="05000000000000000000" pitchFamily="2" charset="2"/>
              <a:buNone/>
              <a:defRPr sz="2000">
                <a:latin typeface="思源黑体 CN Light"/>
                <a:ea typeface="思源黑体 CN Light"/>
                <a:cs typeface="思源黑体 CN Light"/>
                <a:sym typeface="思源黑体 CN Light"/>
              </a:defRPr>
            </a:pPr>
            <a:r>
              <a:rPr lang="zh-CN" altLang="en-US" sz="1600" b="1" kern="100" dirty="0">
                <a:solidFill>
                  <a:srgbClr val="000000"/>
                </a:solidFill>
                <a:latin typeface="微软雅黑" panose="020B0503020204020204" pitchFamily="34" charset="-122"/>
                <a:ea typeface="微软雅黑" panose="020B0503020204020204" pitchFamily="34" charset="-122"/>
                <a:cs typeface="Helvetica"/>
                <a:sym typeface="Helvetica"/>
              </a:rPr>
              <a:t>批准文号：</a:t>
            </a:r>
            <a:r>
              <a:rPr lang="zh-CN" altLang="en-US" sz="1600" kern="100" dirty="0">
                <a:solidFill>
                  <a:srgbClr val="000000"/>
                </a:solidFill>
                <a:latin typeface="微软雅黑" panose="020B0503020204020204" pitchFamily="34" charset="-122"/>
                <a:ea typeface="微软雅黑" panose="020B0503020204020204" pitchFamily="34" charset="-122"/>
                <a:cs typeface="Helvetica"/>
                <a:sym typeface="Helvetica"/>
              </a:rPr>
              <a:t>国药准字</a:t>
            </a:r>
            <a:r>
              <a:rPr lang="en-US" altLang="zh-CN" sz="1600" kern="100" dirty="0">
                <a:solidFill>
                  <a:srgbClr val="000000"/>
                </a:solidFill>
                <a:latin typeface="微软雅黑" panose="020B0503020204020204" pitchFamily="34" charset="-122"/>
                <a:ea typeface="微软雅黑" panose="020B0503020204020204" pitchFamily="34" charset="-122"/>
                <a:cs typeface="Helvetica"/>
                <a:sym typeface="Helvetica"/>
              </a:rPr>
              <a:t>H20249093</a:t>
            </a:r>
          </a:p>
          <a:p>
            <a:pPr lvl="1" indent="0">
              <a:lnSpc>
                <a:spcPct val="150000"/>
              </a:lnSpc>
              <a:buClr>
                <a:srgbClr val="00B0F0"/>
              </a:buClr>
              <a:buSzPct val="100000"/>
              <a:buFont typeface="Wingdings" panose="05000000000000000000" pitchFamily="2" charset="2"/>
              <a:buNone/>
              <a:defRPr sz="2000">
                <a:latin typeface="思源黑体 CN Light"/>
                <a:ea typeface="思源黑体 CN Light"/>
                <a:cs typeface="思源黑体 CN Light"/>
                <a:sym typeface="思源黑体 CN Light"/>
              </a:defRPr>
            </a:pPr>
            <a:r>
              <a:rPr lang="zh-CN" altLang="en-US" sz="1600" b="1" kern="100" dirty="0">
                <a:solidFill>
                  <a:srgbClr val="000000"/>
                </a:solidFill>
                <a:latin typeface="微软雅黑" panose="020B0503020204020204" pitchFamily="34" charset="-122"/>
                <a:ea typeface="微软雅黑" panose="020B0503020204020204" pitchFamily="34" charset="-122"/>
                <a:cs typeface="Helvetica"/>
                <a:sym typeface="Helvetica"/>
              </a:rPr>
              <a:t>上市许可持有人：</a:t>
            </a:r>
            <a:r>
              <a:rPr lang="zh-CN" altLang="en-US" sz="1600" dirty="0">
                <a:latin typeface="微软雅黑" panose="020B0503020204020204" charset="-122"/>
                <a:ea typeface="微软雅黑" panose="020B0503020204020204" charset="-122"/>
                <a:sym typeface="思源黑体 CN Light"/>
              </a:rPr>
              <a:t>四川汇宇制药股份有限公司</a:t>
            </a:r>
            <a:endParaRPr lang="zh-CN" altLang="en-US" sz="1600" dirty="0">
              <a:latin typeface="微软雅黑" panose="020B0503020204020204" charset="-122"/>
              <a:ea typeface="微软雅黑" panose="020B0503020204020204" charset="-122"/>
            </a:endParaRPr>
          </a:p>
          <a:p>
            <a:pPr lvl="1" indent="0">
              <a:lnSpc>
                <a:spcPct val="150000"/>
              </a:lnSpc>
              <a:buClr>
                <a:srgbClr val="00B0F0"/>
              </a:buClr>
              <a:buSzPct val="100000"/>
              <a:buFont typeface="Wingdings" panose="05000000000000000000" pitchFamily="2" charset="2"/>
              <a:buNone/>
              <a:defRPr sz="2000">
                <a:latin typeface="思源黑体 CN Light"/>
                <a:ea typeface="思源黑体 CN Light"/>
                <a:cs typeface="思源黑体 CN Light"/>
                <a:sym typeface="思源黑体 CN Light"/>
              </a:defRPr>
            </a:pPr>
            <a:r>
              <a:rPr lang="zh-CN" altLang="en-US" sz="1600" b="1" dirty="0">
                <a:solidFill>
                  <a:schemeClr val="tx1"/>
                </a:solidFill>
                <a:latin typeface="微软雅黑" panose="020B0503020204020204" charset="-122"/>
                <a:ea typeface="微软雅黑" panose="020B0503020204020204" charset="-122"/>
                <a:cs typeface="微软雅黑" panose="020B0503020204020204" charset="-122"/>
              </a:rPr>
              <a:t>中国大陆首次上市时间：</a:t>
            </a:r>
            <a:r>
              <a:rPr lang="en-US" altLang="zh-CN" sz="1600" dirty="0">
                <a:solidFill>
                  <a:schemeClr val="tx1"/>
                </a:solidFill>
                <a:latin typeface="微软雅黑" panose="020B0503020204020204" charset="-122"/>
                <a:ea typeface="微软雅黑" panose="020B0503020204020204" charset="-122"/>
                <a:cs typeface="微软雅黑" panose="020B0503020204020204" charset="-122"/>
                <a:sym typeface="思源黑体 CN Light"/>
              </a:rPr>
              <a:t> </a:t>
            </a:r>
            <a:r>
              <a:rPr lang="zh-CN" altLang="en-US" sz="1600" dirty="0">
                <a:solidFill>
                  <a:schemeClr val="tx1"/>
                </a:solidFill>
                <a:latin typeface="微软雅黑" panose="020B0503020204020204" charset="-122"/>
                <a:ea typeface="微软雅黑" panose="020B0503020204020204" charset="-122"/>
                <a:cs typeface="微软雅黑" panose="020B0503020204020204" charset="-122"/>
                <a:sym typeface="思源黑体 CN Light"/>
              </a:rPr>
              <a:t>2</a:t>
            </a:r>
            <a:r>
              <a:rPr lang="en-US" altLang="zh-CN" sz="1600" dirty="0">
                <a:solidFill>
                  <a:schemeClr val="tx1"/>
                </a:solidFill>
                <a:latin typeface="微软雅黑" panose="020B0503020204020204" charset="-122"/>
                <a:ea typeface="微软雅黑" panose="020B0503020204020204" charset="-122"/>
                <a:cs typeface="微软雅黑" panose="020B0503020204020204" charset="-122"/>
                <a:sym typeface="思源黑体 CN Light"/>
              </a:rPr>
              <a:t>024</a:t>
            </a:r>
            <a:r>
              <a:rPr lang="zh-CN" altLang="en-US" sz="1600" dirty="0">
                <a:solidFill>
                  <a:schemeClr val="tx1"/>
                </a:solidFill>
                <a:latin typeface="微软雅黑" panose="020B0503020204020204" charset="-122"/>
                <a:ea typeface="微软雅黑" panose="020B0503020204020204" charset="-122"/>
                <a:cs typeface="微软雅黑" panose="020B0503020204020204" charset="-122"/>
                <a:sym typeface="思源黑体 CN Light"/>
              </a:rPr>
              <a:t>年1</a:t>
            </a:r>
            <a:r>
              <a:rPr lang="en-US" altLang="zh-CN" sz="1600" dirty="0">
                <a:solidFill>
                  <a:schemeClr val="tx1"/>
                </a:solidFill>
                <a:latin typeface="微软雅黑" panose="020B0503020204020204" charset="-122"/>
                <a:ea typeface="微软雅黑" panose="020B0503020204020204" charset="-122"/>
                <a:cs typeface="微软雅黑" panose="020B0503020204020204" charset="-122"/>
                <a:sym typeface="思源黑体 CN Light"/>
              </a:rPr>
              <a:t>0</a:t>
            </a:r>
            <a:r>
              <a:rPr lang="zh-CN" altLang="en-US" sz="1600" dirty="0">
                <a:solidFill>
                  <a:schemeClr val="tx1"/>
                </a:solidFill>
                <a:latin typeface="微软雅黑" panose="020B0503020204020204" charset="-122"/>
                <a:ea typeface="微软雅黑" panose="020B0503020204020204" charset="-122"/>
                <a:cs typeface="微软雅黑" panose="020B0503020204020204" charset="-122"/>
                <a:sym typeface="思源黑体 CN Light"/>
              </a:rPr>
              <a:t>月</a:t>
            </a:r>
            <a:endParaRPr lang="zh-CN" altLang="en-US" sz="1600" dirty="0">
              <a:solidFill>
                <a:schemeClr val="tx1"/>
              </a:solidFill>
              <a:latin typeface="微软雅黑" panose="020B0503020204020204" charset="-122"/>
              <a:ea typeface="微软雅黑" panose="020B0503020204020204" charset="-122"/>
              <a:cs typeface="微软雅黑" panose="020B0503020204020204" charset="-122"/>
            </a:endParaRPr>
          </a:p>
          <a:p>
            <a:pPr lvl="1" indent="0">
              <a:lnSpc>
                <a:spcPct val="150000"/>
              </a:lnSpc>
              <a:buClr>
                <a:srgbClr val="00B0F0"/>
              </a:buClr>
              <a:buSzPct val="100000"/>
              <a:buFont typeface="Wingdings" panose="05000000000000000000" pitchFamily="2" charset="2"/>
              <a:buNone/>
              <a:defRPr sz="2000">
                <a:latin typeface="思源黑体 CN Light"/>
                <a:ea typeface="思源黑体 CN Light"/>
                <a:cs typeface="思源黑体 CN Light"/>
                <a:sym typeface="思源黑体 CN Light"/>
              </a:defRPr>
            </a:pPr>
            <a:r>
              <a:rPr lang="zh-CN" altLang="en-US" sz="1600" b="1" dirty="0">
                <a:solidFill>
                  <a:schemeClr val="tx1"/>
                </a:solidFill>
                <a:latin typeface="微软雅黑" panose="020B0503020204020204" charset="-122"/>
                <a:ea typeface="微软雅黑" panose="020B0503020204020204" charset="-122"/>
                <a:cs typeface="微软雅黑" panose="020B0503020204020204" charset="-122"/>
              </a:rPr>
              <a:t>目前大陆地区同通用名药品的上市情况：</a:t>
            </a:r>
            <a:r>
              <a:rPr lang="zh-CN" altLang="en-US" sz="1600" dirty="0">
                <a:solidFill>
                  <a:schemeClr val="tx1"/>
                </a:solidFill>
                <a:latin typeface="微软雅黑" panose="020B0503020204020204" charset="-122"/>
                <a:ea typeface="微软雅黑" panose="020B0503020204020204" charset="-122"/>
                <a:cs typeface="微软雅黑" panose="020B0503020204020204" charset="-122"/>
              </a:rPr>
              <a:t>原研</a:t>
            </a:r>
            <a:r>
              <a:rPr lang="en-US" altLang="zh-CN" sz="1600" dirty="0">
                <a:solidFill>
                  <a:schemeClr val="tx1"/>
                </a:solidFill>
                <a:latin typeface="微软雅黑" panose="020B0503020204020204" charset="-122"/>
                <a:ea typeface="微软雅黑" panose="020B0503020204020204" charset="-122"/>
                <a:cs typeface="微软雅黑" panose="020B0503020204020204" charset="-122"/>
              </a:rPr>
              <a:t>0</a:t>
            </a:r>
            <a:r>
              <a:rPr lang="zh-CN" altLang="en-US" sz="1600" dirty="0">
                <a:solidFill>
                  <a:schemeClr val="tx1"/>
                </a:solidFill>
                <a:latin typeface="微软雅黑" panose="020B0503020204020204" charset="-122"/>
                <a:ea typeface="微软雅黑" panose="020B0503020204020204" charset="-122"/>
                <a:cs typeface="微软雅黑" panose="020B0503020204020204" charset="-122"/>
              </a:rPr>
              <a:t>家、国产</a:t>
            </a:r>
            <a:r>
              <a:rPr lang="en-US" altLang="zh-CN" sz="1600" dirty="0">
                <a:solidFill>
                  <a:schemeClr val="tx1"/>
                </a:solidFill>
                <a:latin typeface="微软雅黑" panose="020B0503020204020204" charset="-122"/>
                <a:ea typeface="微软雅黑" panose="020B0503020204020204" charset="-122"/>
                <a:cs typeface="微软雅黑" panose="020B0503020204020204" charset="-122"/>
              </a:rPr>
              <a:t>4</a:t>
            </a:r>
            <a:r>
              <a:rPr lang="zh-CN" altLang="en-US" sz="1600" dirty="0">
                <a:solidFill>
                  <a:schemeClr val="tx1"/>
                </a:solidFill>
                <a:latin typeface="微软雅黑" panose="020B0503020204020204" charset="-122"/>
                <a:ea typeface="微软雅黑" panose="020B0503020204020204" charset="-122"/>
                <a:cs typeface="微软雅黑" panose="020B0503020204020204" charset="-122"/>
              </a:rPr>
              <a:t>家</a:t>
            </a:r>
            <a:endParaRPr lang="en-US" altLang="zh-CN" sz="1600" dirty="0">
              <a:solidFill>
                <a:schemeClr val="tx1"/>
              </a:solidFill>
              <a:latin typeface="微软雅黑" panose="020B0503020204020204" charset="-122"/>
              <a:ea typeface="微软雅黑" panose="020B0503020204020204" charset="-122"/>
              <a:cs typeface="微软雅黑" panose="020B0503020204020204" charset="-122"/>
            </a:endParaRPr>
          </a:p>
          <a:p>
            <a:pPr lvl="1" algn="l">
              <a:lnSpc>
                <a:spcPct val="150000"/>
              </a:lnSpc>
              <a:buClr>
                <a:srgbClr val="00B0F0"/>
              </a:buClr>
              <a:buSzTx/>
              <a:buFont typeface="Wingdings" panose="05000000000000000000" pitchFamily="2" charset="2"/>
              <a:buNone/>
              <a:defRPr sz="2000">
                <a:latin typeface="思源黑体 CN Light"/>
                <a:ea typeface="思源黑体 CN Light"/>
                <a:cs typeface="思源黑体 CN Light"/>
                <a:sym typeface="思源黑体 CN Light"/>
              </a:defRPr>
            </a:pPr>
            <a:r>
              <a:rPr lang="zh-CN" altLang="en-US" sz="1600" b="1" dirty="0">
                <a:solidFill>
                  <a:schemeClr val="tx1"/>
                </a:solidFill>
                <a:latin typeface="微软雅黑" panose="020B0503020204020204" charset="-122"/>
                <a:ea typeface="微软雅黑" panose="020B0503020204020204" charset="-122"/>
                <a:cs typeface="微软雅黑" panose="020B0503020204020204" charset="-122"/>
              </a:rPr>
              <a:t>全球首个上市国家及上市时间：</a:t>
            </a:r>
            <a:r>
              <a:rPr lang="zh-CN" altLang="en-US" sz="1600" dirty="0">
                <a:latin typeface="微软雅黑" panose="020B0503020204020204" charset="-122"/>
                <a:ea typeface="微软雅黑" panose="020B0503020204020204" charset="-122"/>
                <a:cs typeface="微软雅黑" panose="020B0503020204020204" charset="-122"/>
              </a:rPr>
              <a:t>西班牙</a:t>
            </a:r>
            <a:r>
              <a:rPr lang="zh-CN" altLang="en-US" sz="1600" dirty="0">
                <a:solidFill>
                  <a:schemeClr val="tx1"/>
                </a:solidFill>
                <a:latin typeface="微软雅黑" panose="020B0503020204020204" charset="-122"/>
                <a:ea typeface="微软雅黑" panose="020B0503020204020204" charset="-122"/>
                <a:cs typeface="微软雅黑" panose="020B0503020204020204" charset="-122"/>
              </a:rPr>
              <a:t>，</a:t>
            </a:r>
            <a:r>
              <a:rPr lang="en-US" altLang="zh-CN" sz="1600" dirty="0">
                <a:solidFill>
                  <a:schemeClr val="tx1"/>
                </a:solidFill>
                <a:latin typeface="微软雅黑" panose="020B0503020204020204" charset="-122"/>
                <a:ea typeface="微软雅黑" panose="020B0503020204020204" charset="-122"/>
                <a:cs typeface="微软雅黑" panose="020B0503020204020204" charset="-122"/>
              </a:rPr>
              <a:t>1992</a:t>
            </a:r>
            <a:r>
              <a:rPr lang="zh-CN" altLang="en-US" sz="1600" dirty="0">
                <a:solidFill>
                  <a:schemeClr val="tx1"/>
                </a:solidFill>
                <a:latin typeface="微软雅黑" panose="020B0503020204020204" charset="-122"/>
                <a:ea typeface="微软雅黑" panose="020B0503020204020204" charset="-122"/>
                <a:cs typeface="微软雅黑" panose="020B0503020204020204" charset="-122"/>
              </a:rPr>
              <a:t>年</a:t>
            </a:r>
            <a:r>
              <a:rPr lang="en-US" altLang="zh-CN" sz="1600" dirty="0">
                <a:solidFill>
                  <a:schemeClr val="tx1"/>
                </a:solidFill>
                <a:latin typeface="微软雅黑" panose="020B0503020204020204" charset="-122"/>
                <a:ea typeface="微软雅黑" panose="020B0503020204020204" charset="-122"/>
                <a:cs typeface="微软雅黑" panose="020B0503020204020204" charset="-122"/>
              </a:rPr>
              <a:t>4</a:t>
            </a:r>
            <a:r>
              <a:rPr lang="zh-CN" altLang="en-US" sz="1600" dirty="0">
                <a:solidFill>
                  <a:schemeClr val="tx1"/>
                </a:solidFill>
                <a:latin typeface="微软雅黑" panose="020B0503020204020204" charset="-122"/>
                <a:ea typeface="微软雅黑" panose="020B0503020204020204" charset="-122"/>
                <a:cs typeface="微软雅黑" panose="020B0503020204020204" charset="-122"/>
              </a:rPr>
              <a:t>月</a:t>
            </a:r>
          </a:p>
          <a:p>
            <a:pPr lvl="1" algn="l">
              <a:lnSpc>
                <a:spcPct val="150000"/>
              </a:lnSpc>
              <a:buClr>
                <a:srgbClr val="00B0F0"/>
              </a:buClr>
              <a:buSzTx/>
              <a:buFont typeface="Wingdings" panose="05000000000000000000" pitchFamily="2" charset="2"/>
              <a:buNone/>
              <a:defRPr sz="2000">
                <a:latin typeface="思源黑体 CN Light"/>
                <a:ea typeface="思源黑体 CN Light"/>
                <a:cs typeface="思源黑体 CN Light"/>
                <a:sym typeface="思源黑体 CN Light"/>
              </a:defRPr>
            </a:pPr>
            <a:r>
              <a:rPr lang="zh-CN" altLang="en-US" sz="1600" b="1" dirty="0">
                <a:solidFill>
                  <a:schemeClr val="tx1"/>
                </a:solidFill>
                <a:latin typeface="微软雅黑" panose="020B0503020204020204" charset="-122"/>
                <a:ea typeface="微软雅黑" panose="020B0503020204020204" charset="-122"/>
                <a:cs typeface="微软雅黑" panose="020B0503020204020204" charset="-122"/>
              </a:rPr>
              <a:t>是否为</a:t>
            </a:r>
            <a:r>
              <a:rPr lang="en-US" altLang="zh-CN" sz="1600" b="1" dirty="0">
                <a:solidFill>
                  <a:schemeClr val="tx1"/>
                </a:solidFill>
                <a:latin typeface="微软雅黑" panose="020B0503020204020204" charset="-122"/>
                <a:ea typeface="微软雅黑" panose="020B0503020204020204" charset="-122"/>
                <a:cs typeface="微软雅黑" panose="020B0503020204020204" charset="-122"/>
              </a:rPr>
              <a:t>OTC</a:t>
            </a:r>
            <a:r>
              <a:rPr lang="zh-CN" altLang="en-US" sz="1600" b="1" dirty="0">
                <a:solidFill>
                  <a:schemeClr val="tx1"/>
                </a:solidFill>
                <a:latin typeface="微软雅黑" panose="020B0503020204020204" charset="-122"/>
                <a:ea typeface="微软雅黑" panose="020B0503020204020204" charset="-122"/>
                <a:cs typeface="微软雅黑" panose="020B0503020204020204" charset="-122"/>
              </a:rPr>
              <a:t>药品：</a:t>
            </a:r>
            <a:r>
              <a:rPr lang="zh-CN" altLang="en-US" sz="1600" dirty="0">
                <a:solidFill>
                  <a:schemeClr val="tx1"/>
                </a:solidFill>
                <a:latin typeface="微软雅黑" panose="020B0503020204020204" charset="-122"/>
                <a:ea typeface="微软雅黑" panose="020B0503020204020204" charset="-122"/>
                <a:cs typeface="微软雅黑" panose="020B0503020204020204" charset="-122"/>
              </a:rPr>
              <a:t>否</a:t>
            </a:r>
          </a:p>
          <a:p>
            <a:pPr lvl="1">
              <a:lnSpc>
                <a:spcPct val="150000"/>
              </a:lnSpc>
              <a:buClr>
                <a:srgbClr val="00B0F0"/>
              </a:buClr>
              <a:defRPr sz="2000">
                <a:latin typeface="思源黑体 CN Light"/>
                <a:ea typeface="思源黑体 CN Light"/>
                <a:cs typeface="思源黑体 CN Light"/>
                <a:sym typeface="思源黑体 CN Light"/>
              </a:defRPr>
            </a:pPr>
            <a:r>
              <a:rPr lang="zh-CN" altLang="en-US" sz="1600" b="1" dirty="0">
                <a:solidFill>
                  <a:schemeClr val="tx1"/>
                </a:solidFill>
                <a:latin typeface="微软雅黑" panose="020B0503020204020204" charset="-122"/>
                <a:ea typeface="微软雅黑" panose="020B0503020204020204" charset="-122"/>
                <a:cs typeface="微软雅黑" panose="020B0503020204020204" charset="-122"/>
              </a:rPr>
              <a:t>参照药品建议：</a:t>
            </a:r>
            <a:r>
              <a:rPr lang="zh-CN" altLang="en-US" sz="1600" dirty="0">
                <a:solidFill>
                  <a:schemeClr val="tx1"/>
                </a:solidFill>
                <a:latin typeface="微软雅黑" panose="020B0503020204020204" charset="-122"/>
                <a:ea typeface="微软雅黑" panose="020B0503020204020204" charset="-122"/>
                <a:cs typeface="微软雅黑" panose="020B0503020204020204" charset="-122"/>
              </a:rPr>
              <a:t>注射用</a:t>
            </a:r>
            <a:r>
              <a:rPr lang="zh-CN" altLang="en-US" sz="1600" dirty="0">
                <a:latin typeface="微软雅黑" panose="020B0503020204020204" charset="-122"/>
                <a:ea typeface="微软雅黑" panose="020B0503020204020204" charset="-122"/>
              </a:rPr>
              <a:t>还原</a:t>
            </a:r>
            <a:r>
              <a:rPr lang="zh-CN" altLang="en-US" sz="1600" dirty="0">
                <a:latin typeface="微软雅黑" panose="020B0503020204020204" charset="-122"/>
                <a:ea typeface="微软雅黑" panose="020B0503020204020204" charset="-122"/>
                <a:cs typeface="微软雅黑" panose="020B0503020204020204" charset="-122"/>
              </a:rPr>
              <a:t>型谷胱甘肽（注射用谷胱甘肽</a:t>
            </a:r>
            <a:r>
              <a:rPr lang="zh-CN" altLang="en-US" sz="1600" dirty="0">
                <a:latin typeface="微软雅黑" panose="020B0503020204020204" charset="-122"/>
                <a:ea typeface="微软雅黑" panose="020B0503020204020204" charset="-122"/>
              </a:rPr>
              <a:t>），</a:t>
            </a:r>
            <a:r>
              <a:rPr lang="zh-CN" altLang="zh-CN" sz="1600" dirty="0">
                <a:latin typeface="微软雅黑" panose="020B0503020204020204" charset="-122"/>
                <a:ea typeface="微软雅黑" panose="020B0503020204020204" charset="-122"/>
                <a:sym typeface="思源黑体 CN Light"/>
              </a:rPr>
              <a:t>医保乙类（限</a:t>
            </a:r>
            <a:r>
              <a:rPr lang="en-US" altLang="zh-CN" sz="1600" dirty="0">
                <a:latin typeface="微软雅黑" panose="020B0503020204020204" charset="-122"/>
                <a:ea typeface="微软雅黑" panose="020B0503020204020204" charset="-122"/>
                <a:sym typeface="思源黑体 CN Light"/>
              </a:rPr>
              <a:t>AST</a:t>
            </a:r>
            <a:r>
              <a:rPr lang="zh-CN" altLang="zh-CN" sz="1600" dirty="0">
                <a:latin typeface="微软雅黑" panose="020B0503020204020204" charset="-122"/>
                <a:ea typeface="微软雅黑" panose="020B0503020204020204" charset="-122"/>
                <a:sym typeface="思源黑体 CN Light"/>
              </a:rPr>
              <a:t>或</a:t>
            </a:r>
            <a:r>
              <a:rPr lang="en-US" altLang="zh-CN" sz="1600" dirty="0">
                <a:latin typeface="微软雅黑" panose="020B0503020204020204" charset="-122"/>
                <a:ea typeface="微软雅黑" panose="020B0503020204020204" charset="-122"/>
                <a:sym typeface="思源黑体 CN Light"/>
              </a:rPr>
              <a:t>ALT</a:t>
            </a:r>
            <a:r>
              <a:rPr lang="zh-CN" altLang="zh-CN" sz="1600" dirty="0">
                <a:latin typeface="微软雅黑" panose="020B0503020204020204" charset="-122"/>
                <a:ea typeface="微软雅黑" panose="020B0503020204020204" charset="-122"/>
                <a:sym typeface="思源黑体 CN Light"/>
              </a:rPr>
              <a:t>大于</a:t>
            </a:r>
            <a:r>
              <a:rPr lang="en-US" altLang="zh-CN" sz="1600" dirty="0">
                <a:latin typeface="微软雅黑" panose="020B0503020204020204" charset="-122"/>
                <a:ea typeface="微软雅黑" panose="020B0503020204020204" charset="-122"/>
                <a:sym typeface="思源黑体 CN Light"/>
              </a:rPr>
              <a:t>120U/L</a:t>
            </a:r>
            <a:r>
              <a:rPr lang="zh-CN" altLang="zh-CN" sz="1600" dirty="0">
                <a:latin typeface="微软雅黑" panose="020B0503020204020204" charset="-122"/>
                <a:ea typeface="微软雅黑" panose="020B0503020204020204" charset="-122"/>
                <a:sym typeface="思源黑体 CN Light"/>
              </a:rPr>
              <a:t>的患者）</a:t>
            </a:r>
            <a:endParaRPr lang="zh-CN" altLang="en-US" sz="1600" dirty="0">
              <a:latin typeface="微软雅黑" panose="020B0503020204020204" charset="-122"/>
              <a:ea typeface="微软雅黑" panose="020B0503020204020204" charset="-122"/>
            </a:endParaRPr>
          </a:p>
        </p:txBody>
      </p:sp>
      <p:sp>
        <p:nvSpPr>
          <p:cNvPr id="12" name="object 7"/>
          <p:cNvSpPr/>
          <p:nvPr/>
        </p:nvSpPr>
        <p:spPr>
          <a:xfrm>
            <a:off x="4359910" y="920115"/>
            <a:ext cx="972820" cy="867410"/>
          </a:xfrm>
          <a:prstGeom prst="rect">
            <a:avLst/>
          </a:prstGeom>
          <a:blipFill>
            <a:blip r:embed="rId7" cstate="print"/>
            <a:stretch>
              <a:fillRect/>
            </a:stretch>
          </a:blipFill>
        </p:spPr>
        <p:txBody>
          <a:bodyPr wrap="square" lIns="0" tIns="0" rIns="0" bIns="0" rtlCol="0"/>
          <a:lstStyle/>
          <a:p>
            <a:endParaRPr/>
          </a:p>
        </p:txBody>
      </p:sp>
    </p:spTree>
    <p:custDataLst>
      <p:tags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415" y="542290"/>
            <a:ext cx="12219940" cy="5886450"/>
          </a:xfrm>
          <a:prstGeom prst="rect">
            <a:avLst/>
          </a:prstGeom>
          <a:solidFill>
            <a:schemeClr val="bg1">
              <a:lumMod val="9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11455" y="0"/>
            <a:ext cx="11633200"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57" name="Rectangle 3"/>
          <p:cNvSpPr txBox="1"/>
          <p:nvPr/>
        </p:nvSpPr>
        <p:spPr>
          <a:xfrm>
            <a:off x="935990" y="1436016"/>
            <a:ext cx="10553065" cy="523220"/>
          </a:xfrm>
          <a:prstGeom prst="rect">
            <a:avLst/>
          </a:prstGeom>
          <a:ln w="12700">
            <a:miter lim="400000"/>
          </a:ln>
        </p:spPr>
        <p:txBody>
          <a:bodyPr wrap="square" lIns="45719" rIns="45719">
            <a:spAutoFit/>
          </a:bodyPr>
          <a:lstStyle/>
          <a:p>
            <a:pPr lvl="1">
              <a:buClr>
                <a:srgbClr val="00B0F0"/>
              </a:buClr>
            </a:pPr>
            <a:r>
              <a:rPr lang="zh-CN" altLang="en-US" sz="1400" dirty="0">
                <a:latin typeface="微软雅黑" panose="020B0503020204020204" charset="-122"/>
                <a:ea typeface="微软雅黑" panose="020B0503020204020204" charset="-122"/>
                <a:sym typeface="Helvetica"/>
              </a:rPr>
              <a:t>急性对乙酰氨基酚中毒解毒，用于预防或减轻其过量引起的肝脏损伤。</a:t>
            </a:r>
            <a:endParaRPr lang="en-US" altLang="zh-CN" sz="1400" dirty="0">
              <a:latin typeface="微软雅黑" panose="020B0503020204020204" charset="-122"/>
              <a:ea typeface="微软雅黑" panose="020B0503020204020204" charset="-122"/>
              <a:sym typeface="思源黑体 CN Light"/>
            </a:endParaRPr>
          </a:p>
          <a:p>
            <a:r>
              <a:rPr lang="en-US" altLang="zh-CN" sz="1400" dirty="0">
                <a:solidFill>
                  <a:schemeClr val="tx1"/>
                </a:solidFill>
                <a:latin typeface="微软雅黑" panose="020B0503020204020204" charset="-122"/>
                <a:ea typeface="微软雅黑" panose="020B0503020204020204" charset="-122"/>
                <a:cs typeface="微软雅黑" panose="020B0503020204020204" charset="-122"/>
                <a:sym typeface="思源黑体 CN Light"/>
              </a:rPr>
              <a:t>         </a:t>
            </a:r>
          </a:p>
        </p:txBody>
      </p:sp>
      <p:sp>
        <p:nvSpPr>
          <p:cNvPr id="10" name="文本框 9"/>
          <p:cNvSpPr txBox="1"/>
          <p:nvPr/>
        </p:nvSpPr>
        <p:spPr>
          <a:xfrm>
            <a:off x="1397000" y="3219450"/>
            <a:ext cx="10447655" cy="353942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8" tIns="45718" rIns="45718" bIns="45718" numCol="1" spcCol="38100" rtlCol="0" anchor="t" forceAA="0">
            <a:spAutoFit/>
          </a:bodyPr>
          <a:lstStyle/>
          <a:p>
            <a:r>
              <a:rPr lang="zh-CN" altLang="zh-CN" sz="1400" dirty="0"/>
              <a:t>应经静脉缓慢输注以降低不良反应风险。可使用</a:t>
            </a:r>
            <a:r>
              <a:rPr lang="en-US" altLang="zh-CN" sz="1400" dirty="0"/>
              <a:t>5%</a:t>
            </a:r>
            <a:r>
              <a:rPr lang="zh-CN" altLang="zh-CN" sz="1400" dirty="0"/>
              <a:t>葡萄糖注射液或</a:t>
            </a:r>
            <a:r>
              <a:rPr lang="en-US" altLang="zh-CN" sz="1400" dirty="0"/>
              <a:t>0.9%</a:t>
            </a:r>
            <a:r>
              <a:rPr lang="zh-CN" altLang="zh-CN" sz="1400" dirty="0"/>
              <a:t>氯化钠注射液作为输注溶液。</a:t>
            </a:r>
          </a:p>
          <a:p>
            <a:r>
              <a:rPr lang="zh-CN" altLang="zh-CN" sz="1400" b="1" dirty="0"/>
              <a:t>成人和青少年（体重</a:t>
            </a:r>
            <a:r>
              <a:rPr lang="en-US" altLang="zh-CN" sz="1400" b="1" dirty="0"/>
              <a:t>&gt;40kg</a:t>
            </a:r>
            <a:r>
              <a:rPr lang="zh-CN" altLang="zh-CN" sz="1400" b="1" dirty="0"/>
              <a:t>）</a:t>
            </a:r>
            <a:endParaRPr lang="zh-CN" altLang="zh-CN" sz="1400" dirty="0"/>
          </a:p>
          <a:p>
            <a:r>
              <a:rPr lang="zh-CN" altLang="zh-CN" sz="1400" dirty="0"/>
              <a:t>乙酰半胱氨酸治疗的完整疗程包括连续</a:t>
            </a:r>
            <a:r>
              <a:rPr lang="en-US" altLang="zh-CN" sz="1400" dirty="0"/>
              <a:t>3</a:t>
            </a:r>
            <a:r>
              <a:rPr lang="zh-CN" altLang="zh-CN" sz="1400" dirty="0"/>
              <a:t>次静脉输注，应连续给药，不得中断。总剂量为</a:t>
            </a:r>
            <a:r>
              <a:rPr lang="en-US" altLang="zh-CN" sz="1400" dirty="0"/>
              <a:t>300mg/kg</a:t>
            </a:r>
            <a:r>
              <a:rPr lang="zh-CN" altLang="zh-CN" sz="1400" dirty="0"/>
              <a:t>体重，总持续时间为</a:t>
            </a:r>
            <a:r>
              <a:rPr lang="en-US" altLang="zh-CN" sz="1400" dirty="0"/>
              <a:t>21h</a:t>
            </a:r>
            <a:r>
              <a:rPr lang="zh-CN" altLang="zh-CN" sz="1400" dirty="0"/>
              <a:t>。</a:t>
            </a:r>
          </a:p>
          <a:p>
            <a:r>
              <a:rPr lang="zh-CN" altLang="zh-CN" sz="1400" u="sng" dirty="0"/>
              <a:t>首次输注：</a:t>
            </a:r>
            <a:r>
              <a:rPr lang="zh-CN" altLang="zh-CN" sz="1400" dirty="0"/>
              <a:t>初始剂量</a:t>
            </a:r>
            <a:r>
              <a:rPr lang="en-US" altLang="zh-CN" sz="1400" dirty="0"/>
              <a:t>150mg/kg</a:t>
            </a:r>
            <a:r>
              <a:rPr lang="zh-CN" altLang="zh-CN" sz="1400" dirty="0"/>
              <a:t>体重，稀释于</a:t>
            </a:r>
            <a:r>
              <a:rPr lang="en-US" altLang="zh-CN" sz="1400" dirty="0"/>
              <a:t>200mL</a:t>
            </a:r>
            <a:r>
              <a:rPr lang="zh-CN" altLang="zh-CN" sz="1400" dirty="0"/>
              <a:t>溶液中，持续</a:t>
            </a:r>
            <a:r>
              <a:rPr lang="en-US" altLang="zh-CN" sz="1400" dirty="0"/>
              <a:t>1h</a:t>
            </a:r>
            <a:r>
              <a:rPr lang="zh-CN" altLang="zh-CN" sz="1400" dirty="0"/>
              <a:t>。</a:t>
            </a:r>
          </a:p>
          <a:p>
            <a:r>
              <a:rPr lang="zh-CN" altLang="zh-CN" sz="1400" u="sng" dirty="0"/>
              <a:t>第二次输注：</a:t>
            </a:r>
            <a:r>
              <a:rPr lang="en-US" altLang="zh-CN" sz="1400" dirty="0"/>
              <a:t>50mg/kg</a:t>
            </a:r>
            <a:r>
              <a:rPr lang="zh-CN" altLang="zh-CN" sz="1400" dirty="0"/>
              <a:t>体重，稀释于</a:t>
            </a:r>
            <a:r>
              <a:rPr lang="en-US" altLang="zh-CN" sz="1400" dirty="0"/>
              <a:t>500mL</a:t>
            </a:r>
            <a:r>
              <a:rPr lang="zh-CN" altLang="zh-CN" sz="1400" dirty="0"/>
              <a:t>溶液中，持续</a:t>
            </a:r>
            <a:r>
              <a:rPr lang="en-US" altLang="zh-CN" sz="1400" dirty="0"/>
              <a:t>4h</a:t>
            </a:r>
            <a:r>
              <a:rPr lang="zh-CN" altLang="zh-CN" sz="1400" dirty="0"/>
              <a:t>。</a:t>
            </a:r>
          </a:p>
          <a:p>
            <a:r>
              <a:rPr lang="zh-CN" altLang="zh-CN" sz="1400" u="sng" dirty="0"/>
              <a:t>第三次输注：</a:t>
            </a:r>
            <a:r>
              <a:rPr lang="en-US" altLang="zh-CN" sz="1400" dirty="0"/>
              <a:t>100mg/kg</a:t>
            </a:r>
            <a:r>
              <a:rPr lang="zh-CN" altLang="zh-CN" sz="1400" dirty="0"/>
              <a:t>体重，稀释于</a:t>
            </a:r>
            <a:r>
              <a:rPr lang="en-US" altLang="zh-CN" sz="1400" dirty="0"/>
              <a:t>1000mL</a:t>
            </a:r>
            <a:r>
              <a:rPr lang="zh-CN" altLang="zh-CN" sz="1400" dirty="0"/>
              <a:t>溶液中，持续</a:t>
            </a:r>
            <a:r>
              <a:rPr lang="en-US" altLang="zh-CN" sz="1400" dirty="0"/>
              <a:t>16h</a:t>
            </a:r>
            <a:r>
              <a:rPr lang="zh-CN" altLang="zh-CN" sz="1400" dirty="0"/>
              <a:t>。</a:t>
            </a:r>
          </a:p>
          <a:p>
            <a:r>
              <a:rPr lang="zh-CN" altLang="zh-CN" sz="1400" dirty="0"/>
              <a:t>在计算肥胖患者的剂量时，应采用</a:t>
            </a:r>
            <a:r>
              <a:rPr lang="en-US" altLang="zh-CN" sz="1400" dirty="0"/>
              <a:t>110kg</a:t>
            </a:r>
            <a:r>
              <a:rPr lang="zh-CN" altLang="zh-CN" sz="1400" dirty="0"/>
              <a:t>的最大体重阈值。应根据患者的实际体重计算剂量。如患者体重小于</a:t>
            </a:r>
            <a:r>
              <a:rPr lang="en-US" altLang="zh-CN" sz="1400" dirty="0"/>
              <a:t>40kg</a:t>
            </a:r>
            <a:r>
              <a:rPr lang="zh-CN" altLang="zh-CN" sz="1400" dirty="0"/>
              <a:t>，使用儿童剂量表。</a:t>
            </a:r>
          </a:p>
          <a:p>
            <a:r>
              <a:rPr lang="zh-CN" altLang="zh-CN" sz="1400" b="1" dirty="0"/>
              <a:t>儿童</a:t>
            </a:r>
          </a:p>
          <a:p>
            <a:r>
              <a:rPr lang="zh-CN" altLang="zh-CN" sz="1400" dirty="0"/>
              <a:t>儿童应接受与成人相同剂量和用药方案的治疗。然而，由于液体超负荷导致肺血管充血的潜在风险，应根据患者的年龄和体重调整输液量。</a:t>
            </a:r>
          </a:p>
          <a:p>
            <a:r>
              <a:rPr lang="zh-CN" altLang="zh-CN" sz="1400" dirty="0"/>
              <a:t>应使用合适的输液泵给药。乙酰半胱氨酸治疗的完整疗程包括连续</a:t>
            </a:r>
            <a:r>
              <a:rPr lang="en-US" altLang="zh-CN" sz="1400" dirty="0"/>
              <a:t>3</a:t>
            </a:r>
            <a:r>
              <a:rPr lang="zh-CN" altLang="zh-CN" sz="1400" dirty="0"/>
              <a:t>次静脉输注，应连续给药，不得中断：</a:t>
            </a:r>
          </a:p>
          <a:p>
            <a:r>
              <a:rPr lang="zh-CN" altLang="zh-CN" sz="1400" dirty="0"/>
              <a:t>首次输注：初始剂量为</a:t>
            </a:r>
            <a:r>
              <a:rPr lang="en-US" altLang="zh-CN" sz="1400" dirty="0"/>
              <a:t>150mg/kg</a:t>
            </a:r>
            <a:r>
              <a:rPr lang="zh-CN" altLang="zh-CN" sz="1400" dirty="0"/>
              <a:t>，输注</a:t>
            </a:r>
            <a:r>
              <a:rPr lang="en-US" altLang="zh-CN" sz="1400" dirty="0"/>
              <a:t>1h</a:t>
            </a:r>
            <a:r>
              <a:rPr lang="zh-CN" altLang="zh-CN" sz="1400" dirty="0"/>
              <a:t>（</a:t>
            </a:r>
            <a:r>
              <a:rPr lang="en-US" altLang="zh-CN" sz="1400" dirty="0"/>
              <a:t>150mg/kg/h</a:t>
            </a:r>
            <a:r>
              <a:rPr lang="zh-CN" altLang="zh-CN" sz="1400" dirty="0"/>
              <a:t>），以</a:t>
            </a:r>
            <a:r>
              <a:rPr lang="en-US" altLang="zh-CN" sz="1400" dirty="0"/>
              <a:t>3mL/kg/h</a:t>
            </a:r>
            <a:r>
              <a:rPr lang="zh-CN" altLang="zh-CN" sz="1400" dirty="0"/>
              <a:t>的速率给予</a:t>
            </a:r>
            <a:r>
              <a:rPr lang="en-US" altLang="zh-CN" sz="1400" dirty="0"/>
              <a:t>50mg/mL</a:t>
            </a:r>
            <a:r>
              <a:rPr lang="zh-CN" altLang="zh-CN" sz="1400" dirty="0"/>
              <a:t>溶液。</a:t>
            </a:r>
          </a:p>
          <a:p>
            <a:r>
              <a:rPr lang="zh-CN" altLang="zh-CN" sz="1400" dirty="0"/>
              <a:t>第二次输注：剂量：</a:t>
            </a:r>
            <a:r>
              <a:rPr lang="en-US" altLang="zh-CN" sz="1400" dirty="0"/>
              <a:t>50mg/kg</a:t>
            </a:r>
            <a:r>
              <a:rPr lang="zh-CN" altLang="zh-CN" sz="1400" dirty="0"/>
              <a:t>，持续输注</a:t>
            </a:r>
            <a:r>
              <a:rPr lang="en-US" altLang="zh-CN" sz="1400" dirty="0"/>
              <a:t>4h</a:t>
            </a:r>
            <a:r>
              <a:rPr lang="zh-CN" altLang="zh-CN" sz="1400" dirty="0"/>
              <a:t>（</a:t>
            </a:r>
            <a:r>
              <a:rPr lang="en-US" altLang="zh-CN" sz="1400" dirty="0"/>
              <a:t>12.5mg/kg/h</a:t>
            </a:r>
            <a:r>
              <a:rPr lang="zh-CN" altLang="zh-CN" sz="1400" dirty="0"/>
              <a:t>），以</a:t>
            </a:r>
            <a:r>
              <a:rPr lang="en-US" altLang="zh-CN" sz="1400" dirty="0"/>
              <a:t>2mL/kg/h</a:t>
            </a:r>
            <a:r>
              <a:rPr lang="zh-CN" altLang="zh-CN" sz="1400" dirty="0"/>
              <a:t>的速率给予</a:t>
            </a:r>
            <a:r>
              <a:rPr lang="en-US" altLang="zh-CN" sz="1400" dirty="0"/>
              <a:t>6.25mg/mL</a:t>
            </a:r>
            <a:r>
              <a:rPr lang="zh-CN" altLang="zh-CN" sz="1400" dirty="0"/>
              <a:t>溶液。</a:t>
            </a:r>
          </a:p>
          <a:p>
            <a:r>
              <a:rPr lang="zh-CN" altLang="zh-CN" sz="1400" dirty="0"/>
              <a:t>第三次输注：剂量：</a:t>
            </a:r>
            <a:r>
              <a:rPr lang="en-US" altLang="zh-CN" sz="1400" dirty="0"/>
              <a:t>100mg/kg</a:t>
            </a:r>
            <a:r>
              <a:rPr lang="zh-CN" altLang="zh-CN" sz="1400" dirty="0"/>
              <a:t>，持续输注</a:t>
            </a:r>
            <a:r>
              <a:rPr lang="en-US" altLang="zh-CN" sz="1400" dirty="0"/>
              <a:t>16h</a:t>
            </a:r>
            <a:r>
              <a:rPr lang="zh-CN" altLang="zh-CN" sz="1400" dirty="0"/>
              <a:t>（</a:t>
            </a:r>
            <a:r>
              <a:rPr lang="en-US" altLang="zh-CN" sz="1400" dirty="0"/>
              <a:t>6.25mg/kg/h</a:t>
            </a:r>
            <a:r>
              <a:rPr lang="zh-CN" altLang="zh-CN" sz="1400" dirty="0"/>
              <a:t>），以</a:t>
            </a:r>
            <a:r>
              <a:rPr lang="en-US" altLang="zh-CN" sz="1400" dirty="0"/>
              <a:t>1mL/kg/h</a:t>
            </a:r>
            <a:r>
              <a:rPr lang="zh-CN" altLang="zh-CN" sz="1400" dirty="0"/>
              <a:t>的速率给予</a:t>
            </a:r>
            <a:r>
              <a:rPr lang="en-US" altLang="zh-CN" sz="1400" dirty="0"/>
              <a:t>6.25mg/mL</a:t>
            </a:r>
            <a:r>
              <a:rPr lang="zh-CN" altLang="zh-CN" sz="1400" dirty="0"/>
              <a:t>溶液。</a:t>
            </a:r>
            <a:endParaRPr lang="en-US" altLang="zh-CN" sz="1400" dirty="0"/>
          </a:p>
          <a:p>
            <a:r>
              <a:rPr lang="zh-CN" altLang="zh-CN" sz="1400" dirty="0"/>
              <a:t>如患者体重大于</a:t>
            </a:r>
            <a:r>
              <a:rPr lang="en-US" altLang="zh-CN" sz="1400" dirty="0"/>
              <a:t>40kg</a:t>
            </a:r>
            <a:r>
              <a:rPr lang="zh-CN" altLang="zh-CN" sz="1400" dirty="0"/>
              <a:t>，使用成人和青少年剂量表。</a:t>
            </a:r>
            <a:endParaRPr lang="en-US" altLang="zh-CN" sz="1400" dirty="0"/>
          </a:p>
          <a:p>
            <a:r>
              <a:rPr lang="zh-CN" altLang="en-US" sz="1400" dirty="0"/>
              <a:t>具体详见说明书。</a:t>
            </a:r>
            <a:endParaRPr lang="zh-CN" altLang="zh-CN" sz="1400" dirty="0"/>
          </a:p>
        </p:txBody>
      </p:sp>
      <p:sp>
        <p:nvSpPr>
          <p:cNvPr id="12" name="文本框 11"/>
          <p:cNvSpPr txBox="1"/>
          <p:nvPr/>
        </p:nvSpPr>
        <p:spPr>
          <a:xfrm>
            <a:off x="1395731" y="2003378"/>
            <a:ext cx="9878626" cy="954103"/>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8" tIns="45718" rIns="45718" bIns="45718" numCol="1" spcCol="38100" rtlCol="0" anchor="t" forceAA="0">
            <a:spAutoFit/>
          </a:bodyPr>
          <a:lstStyle/>
          <a:p>
            <a:pPr>
              <a:buClr>
                <a:srgbClr val="00B0F0"/>
              </a:buClr>
            </a:pPr>
            <a:r>
              <a:rPr lang="zh-CN" altLang="zh-CN" sz="1400" dirty="0">
                <a:latin typeface="微软雅黑" panose="020B0503020204020204" charset="-122"/>
                <a:ea typeface="微软雅黑" panose="020B0503020204020204" charset="-122"/>
              </a:rPr>
              <a:t>药物性肝损伤是严重</a:t>
            </a:r>
            <a:r>
              <a:rPr lang="en-US" altLang="zh-CN" sz="1400" dirty="0">
                <a:latin typeface="微软雅黑" panose="020B0503020204020204" charset="-122"/>
                <a:ea typeface="微软雅黑" panose="020B0503020204020204" charset="-122"/>
              </a:rPr>
              <a:t>ALI </a:t>
            </a:r>
            <a:r>
              <a:rPr lang="zh-CN" altLang="zh-CN" sz="1400" dirty="0">
                <a:latin typeface="微软雅黑" panose="020B0503020204020204" charset="-122"/>
                <a:ea typeface="微软雅黑" panose="020B0503020204020204" charset="-122"/>
              </a:rPr>
              <a:t>和</a:t>
            </a:r>
            <a:r>
              <a:rPr lang="en-US" altLang="zh-CN" sz="1400" dirty="0">
                <a:latin typeface="微软雅黑" panose="020B0503020204020204" charset="-122"/>
                <a:ea typeface="微软雅黑" panose="020B0503020204020204" charset="-122"/>
              </a:rPr>
              <a:t>ALF </a:t>
            </a:r>
            <a:r>
              <a:rPr lang="zh-CN" altLang="zh-CN" sz="1400" dirty="0">
                <a:latin typeface="微软雅黑" panose="020B0503020204020204" charset="-122"/>
                <a:ea typeface="微软雅黑" panose="020B0503020204020204" charset="-122"/>
              </a:rPr>
              <a:t>最常见的病因，尤其是对乙酰氨基酚过量相关性肝损伤。</a:t>
            </a:r>
            <a:r>
              <a:rPr lang="en-US" altLang="zh-CN" sz="1400" dirty="0">
                <a:latin typeface="微软雅黑" panose="020B0503020204020204" charset="-122"/>
                <a:ea typeface="微软雅黑" panose="020B0503020204020204" charset="-122"/>
              </a:rPr>
              <a:t>80%</a:t>
            </a:r>
            <a:r>
              <a:rPr lang="zh-CN" altLang="zh-CN" sz="1400" dirty="0">
                <a:latin typeface="微软雅黑" panose="020B0503020204020204" charset="-122"/>
                <a:ea typeface="微软雅黑" panose="020B0503020204020204" charset="-122"/>
              </a:rPr>
              <a:t>感冒药中含有对乙酰氨基酚，如超量或长时间服用可导致肝脏损伤的发生，轻者仅表现为轻、中度肝酶升高，重者可进展为急性或亚急性肝衰竭。我国估算的</a:t>
            </a:r>
            <a:r>
              <a:rPr lang="en-US" altLang="zh-CN" sz="1400" dirty="0">
                <a:latin typeface="微软雅黑" panose="020B0503020204020204" charset="-122"/>
                <a:ea typeface="微软雅黑" panose="020B0503020204020204" charset="-122"/>
              </a:rPr>
              <a:t>DILI</a:t>
            </a:r>
            <a:r>
              <a:rPr lang="zh-CN" altLang="zh-CN" sz="1400" dirty="0">
                <a:latin typeface="微软雅黑" panose="020B0503020204020204" charset="-122"/>
                <a:ea typeface="微软雅黑" panose="020B0503020204020204" charset="-122"/>
              </a:rPr>
              <a:t>年发生率至少为</a:t>
            </a:r>
            <a:r>
              <a:rPr lang="en-US" altLang="zh-CN" sz="1400" dirty="0">
                <a:latin typeface="微软雅黑" panose="020B0503020204020204" charset="-122"/>
                <a:ea typeface="微软雅黑" panose="020B0503020204020204" charset="-122"/>
              </a:rPr>
              <a:t>23.80/10</a:t>
            </a:r>
            <a:r>
              <a:rPr lang="zh-CN" altLang="zh-CN" sz="1400" dirty="0">
                <a:latin typeface="微软雅黑" panose="020B0503020204020204" charset="-122"/>
                <a:ea typeface="微软雅黑" panose="020B0503020204020204" charset="-122"/>
              </a:rPr>
              <a:t>万，且呈逐年上升趋势。应停用可疑药物，给予必要的对症支持治疗，并且应结合循证医学证据，合理选择治疗药物。</a:t>
            </a:r>
          </a:p>
        </p:txBody>
      </p:sp>
      <p:pic>
        <p:nvPicPr>
          <p:cNvPr id="19" name="图片 18"/>
          <p:cNvPicPr>
            <a:picLocks noChangeAspect="1"/>
          </p:cNvPicPr>
          <p:nvPr/>
        </p:nvPicPr>
        <p:blipFill>
          <a:blip r:embed="rId3"/>
          <a:stretch>
            <a:fillRect/>
          </a:stretch>
        </p:blipFill>
        <p:spPr>
          <a:xfrm>
            <a:off x="603250" y="1016890"/>
            <a:ext cx="688340" cy="721995"/>
          </a:xfrm>
          <a:prstGeom prst="rect">
            <a:avLst/>
          </a:prstGeom>
        </p:spPr>
      </p:pic>
      <p:pic>
        <p:nvPicPr>
          <p:cNvPr id="21" name="图片 20"/>
          <p:cNvPicPr>
            <a:picLocks noChangeAspect="1"/>
          </p:cNvPicPr>
          <p:nvPr/>
        </p:nvPicPr>
        <p:blipFill>
          <a:blip r:embed="rId3"/>
          <a:stretch>
            <a:fillRect/>
          </a:stretch>
        </p:blipFill>
        <p:spPr>
          <a:xfrm>
            <a:off x="603250" y="1628702"/>
            <a:ext cx="688340" cy="721995"/>
          </a:xfrm>
          <a:prstGeom prst="rect">
            <a:avLst/>
          </a:prstGeom>
        </p:spPr>
      </p:pic>
      <p:pic>
        <p:nvPicPr>
          <p:cNvPr id="24" name="图片 23"/>
          <p:cNvPicPr>
            <a:picLocks noChangeAspect="1"/>
          </p:cNvPicPr>
          <p:nvPr/>
        </p:nvPicPr>
        <p:blipFill>
          <a:blip r:embed="rId3"/>
          <a:stretch>
            <a:fillRect/>
          </a:stretch>
        </p:blipFill>
        <p:spPr>
          <a:xfrm>
            <a:off x="603250" y="2839085"/>
            <a:ext cx="688340" cy="721995"/>
          </a:xfrm>
          <a:prstGeom prst="rect">
            <a:avLst/>
          </a:prstGeom>
        </p:spPr>
      </p:pic>
      <p:sp>
        <p:nvSpPr>
          <p:cNvPr id="3" name="文本框 2"/>
          <p:cNvSpPr txBox="1"/>
          <p:nvPr/>
        </p:nvSpPr>
        <p:spPr>
          <a:xfrm>
            <a:off x="1357630" y="1100736"/>
            <a:ext cx="1282700" cy="368300"/>
          </a:xfrm>
          <a:prstGeom prst="rect">
            <a:avLst/>
          </a:prstGeom>
          <a:noFill/>
        </p:spPr>
        <p:txBody>
          <a:bodyPr wrap="square" rtlCol="0">
            <a:spAutoFit/>
          </a:bodyPr>
          <a:lstStyle/>
          <a:p>
            <a:r>
              <a:rPr lang="zh-CN" altLang="en-US" b="1" dirty="0"/>
              <a:t>适应症</a:t>
            </a:r>
          </a:p>
        </p:txBody>
      </p:sp>
      <p:sp>
        <p:nvSpPr>
          <p:cNvPr id="5" name="object 12"/>
          <p:cNvSpPr/>
          <p:nvPr/>
        </p:nvSpPr>
        <p:spPr>
          <a:xfrm>
            <a:off x="211455" y="177800"/>
            <a:ext cx="2200275" cy="894715"/>
          </a:xfrm>
          <a:prstGeom prst="rect">
            <a:avLst/>
          </a:prstGeom>
          <a:blipFill>
            <a:blip r:embed="rId4" cstate="print"/>
            <a:stretch>
              <a:fillRect/>
            </a:stretch>
          </a:blipFill>
        </p:spPr>
        <p:txBody>
          <a:bodyPr wrap="square" lIns="0" tIns="0" rIns="0" bIns="0" rtlCol="0"/>
          <a:lstStyle/>
          <a:p>
            <a:pPr algn="r">
              <a:lnSpc>
                <a:spcPct val="200000"/>
              </a:lnSpc>
            </a:pPr>
            <a:endParaRPr lang="en-US" altLang="zh-CN" b="1">
              <a:solidFill>
                <a:schemeClr val="bg1"/>
              </a:solidFill>
            </a:endParaRPr>
          </a:p>
        </p:txBody>
      </p:sp>
      <p:sp>
        <p:nvSpPr>
          <p:cNvPr id="9" name="文本框 8"/>
          <p:cNvSpPr txBox="1"/>
          <p:nvPr/>
        </p:nvSpPr>
        <p:spPr>
          <a:xfrm>
            <a:off x="906780" y="315595"/>
            <a:ext cx="809625" cy="645160"/>
          </a:xfrm>
          <a:prstGeom prst="rect">
            <a:avLst/>
          </a:prstGeom>
          <a:noFill/>
        </p:spPr>
        <p:txBody>
          <a:bodyPr wrap="square" rtlCol="0">
            <a:spAutoFit/>
          </a:bodyPr>
          <a:lstStyle/>
          <a:p>
            <a:r>
              <a:rPr lang="en-US" altLang="zh-CN" sz="3600">
                <a:solidFill>
                  <a:schemeClr val="bg1"/>
                </a:solidFill>
                <a:latin typeface="微软雅黑" panose="020B0503020204020204" charset="-122"/>
                <a:ea typeface="微软雅黑" panose="020B0503020204020204" charset="-122"/>
              </a:rPr>
              <a:t>01</a:t>
            </a:r>
          </a:p>
        </p:txBody>
      </p:sp>
      <p:sp>
        <p:nvSpPr>
          <p:cNvPr id="11" name="object 3"/>
          <p:cNvSpPr/>
          <p:nvPr/>
        </p:nvSpPr>
        <p:spPr>
          <a:xfrm>
            <a:off x="2541948" y="478407"/>
            <a:ext cx="2233168" cy="354659"/>
          </a:xfrm>
          <a:prstGeom prst="rect">
            <a:avLst/>
          </a:prstGeom>
          <a:blipFill>
            <a:blip r:embed="rId5" cstate="print"/>
            <a:stretch>
              <a:fillRect/>
            </a:stretch>
          </a:blipFill>
        </p:spPr>
        <p:txBody>
          <a:bodyPr wrap="square" lIns="0" tIns="0" rIns="0" bIns="0" rtlCol="0"/>
          <a:lstStyle/>
          <a:p>
            <a:endParaRPr/>
          </a:p>
        </p:txBody>
      </p:sp>
      <p:sp>
        <p:nvSpPr>
          <p:cNvPr id="14" name="文本框 13"/>
          <p:cNvSpPr txBox="1"/>
          <p:nvPr/>
        </p:nvSpPr>
        <p:spPr>
          <a:xfrm>
            <a:off x="1345565" y="1668733"/>
            <a:ext cx="2263775" cy="368300"/>
          </a:xfrm>
          <a:prstGeom prst="rect">
            <a:avLst/>
          </a:prstGeom>
          <a:noFill/>
        </p:spPr>
        <p:txBody>
          <a:bodyPr wrap="square" rtlCol="0">
            <a:spAutoFit/>
          </a:bodyPr>
          <a:lstStyle/>
          <a:p>
            <a:r>
              <a:rPr lang="zh-CN" altLang="en-US" b="1" dirty="0"/>
              <a:t>疾病基本情况</a:t>
            </a:r>
          </a:p>
        </p:txBody>
      </p:sp>
      <p:sp>
        <p:nvSpPr>
          <p:cNvPr id="16" name="文本框 15"/>
          <p:cNvSpPr txBox="1"/>
          <p:nvPr/>
        </p:nvSpPr>
        <p:spPr>
          <a:xfrm>
            <a:off x="1339850" y="2927350"/>
            <a:ext cx="1097280" cy="368300"/>
          </a:xfrm>
          <a:prstGeom prst="rect">
            <a:avLst/>
          </a:prstGeom>
          <a:noFill/>
        </p:spPr>
        <p:txBody>
          <a:bodyPr wrap="none" rtlCol="0">
            <a:spAutoFit/>
          </a:bodyPr>
          <a:lstStyle/>
          <a:p>
            <a:pPr algn="l"/>
            <a:r>
              <a:rPr lang="zh-CN" altLang="en-US" b="1" dirty="0"/>
              <a:t>用法用量</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415" y="542290"/>
            <a:ext cx="12219940" cy="5886450"/>
          </a:xfrm>
          <a:prstGeom prst="rect">
            <a:avLst/>
          </a:prstGeom>
          <a:solidFill>
            <a:schemeClr val="bg1">
              <a:lumMod val="9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74955" y="56515"/>
            <a:ext cx="11633200" cy="6858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 name="object 12"/>
          <p:cNvSpPr/>
          <p:nvPr>
            <p:custDataLst>
              <p:tags r:id="rId2"/>
            </p:custDataLst>
          </p:nvPr>
        </p:nvSpPr>
        <p:spPr>
          <a:xfrm>
            <a:off x="211455" y="177800"/>
            <a:ext cx="2200275" cy="894715"/>
          </a:xfrm>
          <a:prstGeom prst="rect">
            <a:avLst/>
          </a:prstGeom>
          <a:blipFill>
            <a:blip r:embed="rId4" cstate="print"/>
            <a:stretch>
              <a:fillRect/>
            </a:stretch>
          </a:blipFill>
        </p:spPr>
        <p:txBody>
          <a:bodyPr wrap="square" lIns="0" tIns="0" rIns="0" bIns="0" rtlCol="0"/>
          <a:lstStyle/>
          <a:p>
            <a:pPr algn="r">
              <a:lnSpc>
                <a:spcPct val="200000"/>
              </a:lnSpc>
            </a:pPr>
            <a:endParaRPr lang="en-US" altLang="zh-CN" b="1">
              <a:solidFill>
                <a:schemeClr val="bg1"/>
              </a:solidFill>
            </a:endParaRPr>
          </a:p>
        </p:txBody>
      </p:sp>
      <p:sp>
        <p:nvSpPr>
          <p:cNvPr id="9" name="文本框 8"/>
          <p:cNvSpPr txBox="1"/>
          <p:nvPr/>
        </p:nvSpPr>
        <p:spPr>
          <a:xfrm>
            <a:off x="906780" y="305435"/>
            <a:ext cx="809625" cy="645160"/>
          </a:xfrm>
          <a:prstGeom prst="rect">
            <a:avLst/>
          </a:prstGeom>
          <a:noFill/>
        </p:spPr>
        <p:txBody>
          <a:bodyPr wrap="square" rtlCol="0">
            <a:spAutoFit/>
          </a:bodyPr>
          <a:lstStyle/>
          <a:p>
            <a:r>
              <a:rPr lang="en-US" altLang="zh-CN" sz="3600">
                <a:solidFill>
                  <a:schemeClr val="bg1"/>
                </a:solidFill>
                <a:latin typeface="微软雅黑" panose="020B0503020204020204" charset="-122"/>
                <a:ea typeface="微软雅黑" panose="020B0503020204020204" charset="-122"/>
              </a:rPr>
              <a:t>02</a:t>
            </a:r>
          </a:p>
        </p:txBody>
      </p:sp>
      <p:sp>
        <p:nvSpPr>
          <p:cNvPr id="2" name="文本框 1"/>
          <p:cNvSpPr txBox="1"/>
          <p:nvPr/>
        </p:nvSpPr>
        <p:spPr>
          <a:xfrm>
            <a:off x="2716530" y="397510"/>
            <a:ext cx="2124710" cy="521970"/>
          </a:xfrm>
          <a:prstGeom prst="rect">
            <a:avLst/>
          </a:prstGeom>
          <a:noFill/>
        </p:spPr>
        <p:txBody>
          <a:bodyPr wrap="square" rtlCol="0">
            <a:spAutoFit/>
          </a:bodyPr>
          <a:lstStyle/>
          <a:p>
            <a:r>
              <a:rPr lang="zh-CN" altLang="en-US" sz="2800">
                <a:solidFill>
                  <a:srgbClr val="3959B9"/>
                </a:solidFill>
              </a:rPr>
              <a:t>安全性</a:t>
            </a:r>
          </a:p>
        </p:txBody>
      </p:sp>
      <p:sp>
        <p:nvSpPr>
          <p:cNvPr id="3" name="Rectangle 3"/>
          <p:cNvSpPr txBox="1"/>
          <p:nvPr/>
        </p:nvSpPr>
        <p:spPr>
          <a:xfrm>
            <a:off x="671830" y="1152474"/>
            <a:ext cx="5166360" cy="1384995"/>
          </a:xfrm>
          <a:prstGeom prst="rect">
            <a:avLst/>
          </a:prstGeom>
          <a:ln w="12700">
            <a:miter lim="400000"/>
          </a:ln>
        </p:spPr>
        <p:txBody>
          <a:bodyPr wrap="square" lIns="45719" rIns="45719">
            <a:spAutoFit/>
          </a:bodyPr>
          <a:lstStyle/>
          <a:p>
            <a:pPr indent="0" fontAlgn="auto">
              <a:lnSpc>
                <a:spcPct val="100000"/>
              </a:lnSpc>
              <a:buClr>
                <a:srgbClr val="00B0F0"/>
              </a:buClr>
              <a:buFont typeface="Wingdings" panose="05000000000000000000" pitchFamily="2" charset="2"/>
              <a:buNone/>
            </a:pPr>
            <a:r>
              <a:rPr lang="en-US" altLang="zh-CN" b="1" dirty="0"/>
              <a:t>【</a:t>
            </a:r>
            <a:r>
              <a:rPr lang="zh-CN" altLang="zh-CN" b="1" dirty="0"/>
              <a:t>不良反应</a:t>
            </a:r>
            <a:r>
              <a:rPr lang="en-US" altLang="zh-CN" b="1" dirty="0"/>
              <a:t>】</a:t>
            </a:r>
            <a:endParaRPr lang="en-US" altLang="zh-CN" dirty="0"/>
          </a:p>
          <a:p>
            <a:pPr>
              <a:spcBef>
                <a:spcPts val="600"/>
              </a:spcBef>
            </a:pPr>
            <a:r>
              <a:rPr lang="zh-CN" altLang="zh-CN" sz="1400" dirty="0"/>
              <a:t>乙酰半胱氨酸的不良反应主要是过敏反应和超敏反应，以荨麻疹、皮疹、瘙痒和呼吸困难为最常见的表现。</a:t>
            </a:r>
          </a:p>
          <a:p>
            <a:pPr>
              <a:spcBef>
                <a:spcPts val="600"/>
              </a:spcBef>
            </a:pPr>
            <a:r>
              <a:rPr lang="zh-CN" altLang="zh-CN" sz="1400" dirty="0"/>
              <a:t>已报道严重的超敏反应</a:t>
            </a:r>
            <a:r>
              <a:rPr lang="en-US" altLang="zh-CN" sz="1400" dirty="0"/>
              <a:t>/</a:t>
            </a:r>
            <a:r>
              <a:rPr lang="zh-CN" altLang="zh-CN" sz="1400" dirty="0"/>
              <a:t>类过敏反应，患者表现为血管性水肿、支气管痉挛、心动过速和低血压。</a:t>
            </a:r>
          </a:p>
        </p:txBody>
      </p:sp>
      <p:sp>
        <p:nvSpPr>
          <p:cNvPr id="10" name="文本框 9"/>
          <p:cNvSpPr txBox="1"/>
          <p:nvPr/>
        </p:nvSpPr>
        <p:spPr>
          <a:xfrm>
            <a:off x="6194743" y="282701"/>
            <a:ext cx="5477510" cy="662488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8" tIns="45718" rIns="45718" bIns="45718" numCol="1" spcCol="38100" rtlCol="0" anchor="t" forceAA="0">
            <a:spAutoFit/>
          </a:bodyPr>
          <a:lstStyle/>
          <a:p>
            <a:pPr>
              <a:lnSpc>
                <a:spcPct val="100000"/>
              </a:lnSpc>
              <a:buClr>
                <a:srgbClr val="00B0F0"/>
              </a:buClr>
              <a:buFont typeface="Wingdings" panose="05000000000000000000" pitchFamily="2" charset="2"/>
            </a:pPr>
            <a:r>
              <a:rPr lang="zh-CN" altLang="zh-CN" b="1" dirty="0"/>
              <a:t>【注意事项】</a:t>
            </a:r>
          </a:p>
          <a:p>
            <a:r>
              <a:rPr lang="zh-CN" altLang="zh-CN" sz="1200" dirty="0"/>
              <a:t>静脉给药需要在严格的医疗监督下进行。</a:t>
            </a:r>
          </a:p>
          <a:p>
            <a:r>
              <a:rPr lang="zh-CN" altLang="zh-CN" sz="1200" u="sng" dirty="0"/>
              <a:t>液体和电解质</a:t>
            </a:r>
            <a:endParaRPr lang="zh-CN" altLang="zh-CN" sz="1200" dirty="0"/>
          </a:p>
          <a:p>
            <a:r>
              <a:rPr lang="zh-CN" altLang="zh-CN" sz="1200" dirty="0"/>
              <a:t>液体过多可能导致低钠血症、癫痫发作和死亡，建议在儿童、需要限制体液的患者以及体重低于</a:t>
            </a:r>
            <a:r>
              <a:rPr lang="en-US" altLang="zh-CN" sz="1200" dirty="0"/>
              <a:t>40kg</a:t>
            </a:r>
            <a:r>
              <a:rPr lang="zh-CN" altLang="zh-CN" sz="1200" dirty="0"/>
              <a:t>的患者中严格遵循用法用量。</a:t>
            </a:r>
          </a:p>
          <a:p>
            <a:r>
              <a:rPr lang="zh-CN" altLang="zh-CN" sz="1200" dirty="0"/>
              <a:t>乙酰半胱氨酸给药可与其他治疗措施（洗胃、吸附剂给药）同时进行。</a:t>
            </a:r>
          </a:p>
          <a:p>
            <a:r>
              <a:rPr lang="zh-CN" altLang="zh-CN" sz="1200" dirty="0"/>
              <a:t>给药过快或过量，不良反应风险增加，应严格遵循用法用量。</a:t>
            </a:r>
          </a:p>
          <a:p>
            <a:r>
              <a:rPr lang="zh-CN" altLang="zh-CN" sz="1200" u="sng" dirty="0"/>
              <a:t>过敏反应</a:t>
            </a:r>
            <a:endParaRPr lang="zh-CN" altLang="zh-CN" sz="1200" dirty="0"/>
          </a:p>
          <a:p>
            <a:r>
              <a:rPr lang="zh-CN" altLang="zh-CN" sz="1200" dirty="0"/>
              <a:t>特别是在乙酰半胱氨酸的初始输注过程中，可能会发生过敏反应。在此期间应监测患者的体征</a:t>
            </a:r>
            <a:r>
              <a:rPr lang="en-US" altLang="zh-CN" sz="1200" dirty="0"/>
              <a:t>/</a:t>
            </a:r>
            <a:r>
              <a:rPr lang="zh-CN" altLang="zh-CN" sz="1200" dirty="0"/>
              <a:t>症状，患者常表现为恶心、呕吐、潮红、皮疹、瘙痒和荨麻疹。已报道严重的类过敏</a:t>
            </a:r>
            <a:r>
              <a:rPr lang="en-US" altLang="zh-CN" sz="1200" dirty="0"/>
              <a:t>/</a:t>
            </a:r>
            <a:r>
              <a:rPr lang="zh-CN" altLang="zh-CN" sz="1200" dirty="0"/>
              <a:t>超敏反应，患者表现为血管性水肿、支气管痉挛、呼吸困难、心动过速和低血压。通常停药后症状缓解，可使用抗组胺药或皮质类固醇对症治疗，如发生低血压，可能需要使用肾上腺素。过敏反应得到控制后，可在密切监测的情况下重新开始输注，输注速率为</a:t>
            </a:r>
            <a:r>
              <a:rPr lang="en-US" altLang="zh-CN" sz="1200" dirty="0"/>
              <a:t>50mg/kg</a:t>
            </a:r>
            <a:r>
              <a:rPr lang="zh-CN" altLang="zh-CN" sz="1200" dirty="0"/>
              <a:t>，输注</a:t>
            </a:r>
            <a:r>
              <a:rPr lang="en-US" altLang="zh-CN" sz="1200" dirty="0"/>
              <a:t>4</a:t>
            </a:r>
            <a:r>
              <a:rPr lang="zh-CN" altLang="zh-CN" sz="1200" dirty="0"/>
              <a:t>小时。若患者耐受良好，进行最后</a:t>
            </a:r>
            <a:r>
              <a:rPr lang="en-US" altLang="zh-CN" sz="1200" dirty="0"/>
              <a:t>16</a:t>
            </a:r>
            <a:r>
              <a:rPr lang="zh-CN" altLang="zh-CN" sz="1200" dirty="0"/>
              <a:t>小时输注（</a:t>
            </a:r>
            <a:r>
              <a:rPr lang="en-US" altLang="zh-CN" sz="1200" dirty="0"/>
              <a:t>100mg/kg</a:t>
            </a:r>
            <a:r>
              <a:rPr lang="zh-CN" altLang="zh-CN" sz="1200" dirty="0"/>
              <a:t>，</a:t>
            </a:r>
            <a:r>
              <a:rPr lang="en-US" altLang="zh-CN" sz="1200" dirty="0"/>
              <a:t>16</a:t>
            </a:r>
            <a:r>
              <a:rPr lang="zh-CN" altLang="zh-CN" sz="1200" dirty="0"/>
              <a:t>小时）。</a:t>
            </a:r>
          </a:p>
          <a:p>
            <a:r>
              <a:rPr lang="zh-CN" altLang="zh-CN" sz="1200" u="sng" dirty="0"/>
              <a:t>支气管哮喘</a:t>
            </a:r>
            <a:endParaRPr lang="zh-CN" altLang="zh-CN" sz="1200" dirty="0"/>
          </a:p>
          <a:p>
            <a:r>
              <a:rPr lang="zh-CN" altLang="zh-CN" sz="1200" dirty="0"/>
              <a:t>有证据表明，有过敏和哮喘病史的患者发生过敏反应风险较高，治疗期间应密切监测。如果发生支气管痉挛，应立即停用乙酰半胱氨酸，并开始适当的对症治疗，如支气管扩张剂。</a:t>
            </a:r>
          </a:p>
          <a:p>
            <a:r>
              <a:rPr lang="zh-CN" altLang="zh-CN" sz="1200" u="sng" dirty="0"/>
              <a:t>凝血</a:t>
            </a:r>
            <a:endParaRPr lang="zh-CN" altLang="zh-CN" sz="1200" dirty="0"/>
          </a:p>
          <a:p>
            <a:r>
              <a:rPr lang="zh-CN" altLang="zh-CN" sz="1200" dirty="0"/>
              <a:t>乙酰半胱氨酸给药可能会引起凝血酶原时间延长。</a:t>
            </a:r>
          </a:p>
          <a:p>
            <a:r>
              <a:rPr lang="zh-CN" altLang="zh-CN" sz="1200" u="sng" dirty="0"/>
              <a:t>血钾</a:t>
            </a:r>
            <a:endParaRPr lang="zh-CN" altLang="zh-CN" sz="1200" dirty="0"/>
          </a:p>
          <a:p>
            <a:r>
              <a:rPr lang="zh-CN" altLang="zh-CN" sz="1200" dirty="0"/>
              <a:t>在对乙酰氨基酚中毒患者中观察到低钾血症和心电图变化，建议治疗期间监测血钾浓度。</a:t>
            </a:r>
          </a:p>
          <a:p>
            <a:r>
              <a:rPr lang="zh-CN" altLang="zh-CN" sz="1200" u="sng" dirty="0"/>
              <a:t>关于辅料的警告</a:t>
            </a:r>
            <a:endParaRPr lang="zh-CN" altLang="zh-CN" sz="1200" dirty="0"/>
          </a:p>
          <a:p>
            <a:r>
              <a:rPr lang="zh-CN" altLang="zh-CN" sz="1200" dirty="0"/>
              <a:t>本品含钠</a:t>
            </a:r>
            <a:r>
              <a:rPr lang="en-US" altLang="zh-CN" sz="1200" dirty="0"/>
              <a:t>864mg</a:t>
            </a:r>
            <a:r>
              <a:rPr lang="zh-CN" altLang="zh-CN" sz="1200" dirty="0"/>
              <a:t>（</a:t>
            </a:r>
            <a:r>
              <a:rPr lang="en-US" altLang="zh-CN" sz="1200" dirty="0"/>
              <a:t>37.6mmol</a:t>
            </a:r>
            <a:r>
              <a:rPr lang="zh-CN" altLang="zh-CN" sz="1200" dirty="0"/>
              <a:t>），相当于世界卫生组织建议的最大钠摄入量</a:t>
            </a:r>
            <a:r>
              <a:rPr lang="en-US" altLang="zh-CN" sz="1200" dirty="0"/>
              <a:t>2g</a:t>
            </a:r>
            <a:r>
              <a:rPr lang="zh-CN" altLang="zh-CN" sz="1200" dirty="0"/>
              <a:t>的</a:t>
            </a:r>
            <a:r>
              <a:rPr lang="en-US" altLang="zh-CN" sz="1200" dirty="0"/>
              <a:t>43.2%</a:t>
            </a:r>
            <a:r>
              <a:rPr lang="zh-CN" altLang="zh-CN" sz="1200" dirty="0"/>
              <a:t>。本品钠含量高，在低钠饮食患者中应予以考虑。</a:t>
            </a:r>
          </a:p>
          <a:p>
            <a:r>
              <a:rPr lang="zh-CN" altLang="zh-CN" sz="1200" u="sng" dirty="0"/>
              <a:t>干扰分析测试</a:t>
            </a:r>
            <a:endParaRPr lang="zh-CN" altLang="zh-CN" sz="1200" dirty="0"/>
          </a:p>
          <a:p>
            <a:r>
              <a:rPr lang="zh-CN" altLang="zh-CN" sz="1200" dirty="0"/>
              <a:t>乙酰半胱氨酸可能会干扰比色滴定法测定水杨酸盐。</a:t>
            </a:r>
          </a:p>
          <a:p>
            <a:r>
              <a:rPr lang="zh-CN" altLang="zh-CN" sz="1200" dirty="0"/>
              <a:t>乙酰半胱氨酸可能会干扰尿酮测定。</a:t>
            </a:r>
          </a:p>
          <a:p>
            <a:r>
              <a:rPr lang="zh-CN" altLang="zh-CN" sz="1200" dirty="0"/>
              <a:t>由于活性成份的特征，本品可能有轻微的硫磺气味，并不是产品变质引起的。乙酰半胱氨酸与橡胶和某些金属不相容，特别是铁、镍和铜。应避免与含有它们的材料接触。</a:t>
            </a:r>
          </a:p>
          <a:p>
            <a:pPr>
              <a:lnSpc>
                <a:spcPct val="100000"/>
              </a:lnSpc>
              <a:buClr>
                <a:srgbClr val="00B0F0"/>
              </a:buClr>
              <a:buFont typeface="Wingdings" panose="05000000000000000000" pitchFamily="2" charset="2"/>
            </a:pPr>
            <a:endParaRPr lang="en-US" altLang="zh-CN" sz="1050" dirty="0">
              <a:latin typeface="微软雅黑" panose="020B0503020204020204" charset="-122"/>
              <a:ea typeface="微软雅黑" panose="020B0503020204020204" charset="-122"/>
              <a:cs typeface="微软雅黑" panose="020B0503020204020204" charset="-122"/>
            </a:endParaRPr>
          </a:p>
        </p:txBody>
      </p:sp>
      <p:sp>
        <p:nvSpPr>
          <p:cNvPr id="11" name="文本框 10">
            <a:extLst>
              <a:ext uri="{FF2B5EF4-FFF2-40B4-BE49-F238E27FC236}">
                <a16:creationId xmlns:a16="http://schemas.microsoft.com/office/drawing/2014/main" id="{F811574C-0C90-B44A-50C5-C43E53F9CAFE}"/>
              </a:ext>
            </a:extLst>
          </p:cNvPr>
          <p:cNvSpPr txBox="1"/>
          <p:nvPr/>
        </p:nvSpPr>
        <p:spPr>
          <a:xfrm>
            <a:off x="531846" y="2847730"/>
            <a:ext cx="5177790" cy="1092607"/>
          </a:xfrm>
          <a:prstGeom prst="rect">
            <a:avLst/>
          </a:prstGeom>
          <a:noFill/>
        </p:spPr>
        <p:txBody>
          <a:bodyPr wrap="square">
            <a:spAutoFit/>
          </a:bodyPr>
          <a:lstStyle/>
          <a:p>
            <a:pPr>
              <a:buClr>
                <a:srgbClr val="00B0F0"/>
              </a:buClr>
            </a:pPr>
            <a:r>
              <a:rPr lang="en-US" altLang="zh-CN" b="1" dirty="0">
                <a:sym typeface="+mn-ea"/>
              </a:rPr>
              <a:t>【</a:t>
            </a:r>
            <a:r>
              <a:rPr lang="zh-CN" altLang="en-US" b="1" dirty="0">
                <a:sym typeface="+mn-ea"/>
              </a:rPr>
              <a:t>禁忌</a:t>
            </a:r>
            <a:r>
              <a:rPr lang="en-US" altLang="zh-CN" b="1" dirty="0">
                <a:sym typeface="+mn-ea"/>
              </a:rPr>
              <a:t>】</a:t>
            </a:r>
          </a:p>
          <a:p>
            <a:pPr>
              <a:spcBef>
                <a:spcPts val="600"/>
              </a:spcBef>
              <a:buClr>
                <a:srgbClr val="00B0F0"/>
              </a:buClr>
            </a:pPr>
            <a:r>
              <a:rPr lang="zh-CN" altLang="zh-CN" sz="1400" dirty="0"/>
              <a:t>禁用于既往对乙酰半胱氨酸有超敏反应的患者。如果患者出现危及生命的对乙酰氨基酚中毒，在采取适当监测</a:t>
            </a:r>
            <a:r>
              <a:rPr lang="en-US" altLang="zh-CN" sz="1400" dirty="0"/>
              <a:t>/</a:t>
            </a:r>
            <a:r>
              <a:rPr lang="zh-CN" altLang="zh-CN" sz="1400" dirty="0"/>
              <a:t>伴随措施下，也可以使用乙酰半胱氨酸进行解毒治疗。</a:t>
            </a:r>
            <a:endParaRPr lang="zh-CN" altLang="en-US" sz="1400" dirty="0">
              <a:sym typeface="+mn-ea"/>
            </a:endParaRPr>
          </a:p>
        </p:txBody>
      </p:sp>
      <p:sp>
        <p:nvSpPr>
          <p:cNvPr id="13" name="文本框 12">
            <a:extLst>
              <a:ext uri="{FF2B5EF4-FFF2-40B4-BE49-F238E27FC236}">
                <a16:creationId xmlns:a16="http://schemas.microsoft.com/office/drawing/2014/main" id="{8CE30A56-FFFB-C1BF-0738-527F64B052EA}"/>
              </a:ext>
            </a:extLst>
          </p:cNvPr>
          <p:cNvSpPr txBox="1"/>
          <p:nvPr/>
        </p:nvSpPr>
        <p:spPr>
          <a:xfrm>
            <a:off x="546259" y="4120416"/>
            <a:ext cx="5377180" cy="2092881"/>
          </a:xfrm>
          <a:prstGeom prst="rect">
            <a:avLst/>
          </a:prstGeom>
          <a:noFill/>
        </p:spPr>
        <p:txBody>
          <a:bodyPr wrap="square">
            <a:spAutoFit/>
          </a:bodyPr>
          <a:lstStyle/>
          <a:p>
            <a:pPr>
              <a:buClr>
                <a:srgbClr val="00B0F0"/>
              </a:buClr>
            </a:pPr>
            <a:r>
              <a:rPr lang="zh-CN" altLang="zh-CN" b="1" dirty="0"/>
              <a:t>【药物相互作用】</a:t>
            </a:r>
          </a:p>
          <a:p>
            <a:pPr>
              <a:buNone/>
            </a:pPr>
            <a:r>
              <a:rPr lang="zh-CN" altLang="zh-CN" sz="1400" dirty="0"/>
              <a:t>同时给予硝酸甘油和乙酰半胱氨酸可导致严重的低血压和动脉扩张。如果患者需要同时接受硝酸甘油和乙酰半胱氨酸治疗，应监测可能严重的低血压，并告知患者可能出现头痛。</a:t>
            </a:r>
          </a:p>
          <a:p>
            <a:pPr>
              <a:buNone/>
            </a:pPr>
            <a:r>
              <a:rPr lang="zh-CN" altLang="zh-CN" sz="1400" dirty="0"/>
              <a:t>卡马西平与乙酰半胱氨酸同时使用可能会导致卡马西平及其代谢物的清除率增加，增加癫痫发作的风险。</a:t>
            </a:r>
          </a:p>
          <a:p>
            <a:pPr>
              <a:buNone/>
            </a:pPr>
            <a:r>
              <a:rPr lang="zh-CN" altLang="zh-CN" sz="1400" dirty="0"/>
              <a:t>到目前为止，乙酰半胱氨酸灭活抗生素的报告仅涉及这些物质直接混合的体外试验。不建议乙酰半胱氨酸与其他药物混合于同一溶液中或通过相同器具同时给药。</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845502"/>
            <a:ext cx="12210415" cy="538289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7" name="矩形 16"/>
          <p:cNvSpPr/>
          <p:nvPr/>
        </p:nvSpPr>
        <p:spPr>
          <a:xfrm>
            <a:off x="-18415" y="542290"/>
            <a:ext cx="12219940" cy="5886450"/>
          </a:xfrm>
          <a:prstGeom prst="rect">
            <a:avLst/>
          </a:prstGeom>
          <a:solidFill>
            <a:schemeClr val="bg1">
              <a:lumMod val="9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custDataLst>
              <p:tags r:id="rId2"/>
            </p:custDataLst>
          </p:nvPr>
        </p:nvPicPr>
        <p:blipFill>
          <a:blip r:embed="rId4"/>
          <a:srcRect t="4560"/>
          <a:stretch>
            <a:fillRect/>
          </a:stretch>
        </p:blipFill>
        <p:spPr>
          <a:xfrm>
            <a:off x="594360" y="-26035"/>
            <a:ext cx="1887220" cy="2232660"/>
          </a:xfrm>
          <a:prstGeom prst="rect">
            <a:avLst/>
          </a:prstGeom>
        </p:spPr>
      </p:pic>
      <p:pic>
        <p:nvPicPr>
          <p:cNvPr id="3" name="图片 2"/>
          <p:cNvPicPr>
            <a:picLocks noChangeAspect="1"/>
          </p:cNvPicPr>
          <p:nvPr/>
        </p:nvPicPr>
        <p:blipFill>
          <a:blip r:embed="rId5"/>
          <a:stretch>
            <a:fillRect/>
          </a:stretch>
        </p:blipFill>
        <p:spPr>
          <a:xfrm>
            <a:off x="845820" y="2347595"/>
            <a:ext cx="1383665" cy="956945"/>
          </a:xfrm>
          <a:prstGeom prst="rect">
            <a:avLst/>
          </a:prstGeom>
        </p:spPr>
      </p:pic>
      <p:sp>
        <p:nvSpPr>
          <p:cNvPr id="9" name="文本框 8"/>
          <p:cNvSpPr txBox="1"/>
          <p:nvPr/>
        </p:nvSpPr>
        <p:spPr>
          <a:xfrm>
            <a:off x="2481580" y="1090295"/>
            <a:ext cx="8724900" cy="4698718"/>
          </a:xfrm>
          <a:prstGeom prst="rect">
            <a:avLst/>
          </a:prstGeom>
          <a:solidFill>
            <a:schemeClr val="bg1"/>
          </a:solid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45718" tIns="45718" rIns="45718" bIns="45718" numCol="1" spcCol="38100" rtlCol="0" anchor="t" forceAA="0">
            <a:spAutoFit/>
          </a:bodyPr>
          <a:lstStyle/>
          <a:p>
            <a:pPr lvl="1">
              <a:spcBef>
                <a:spcPts val="600"/>
              </a:spcBef>
              <a:buClr>
                <a:srgbClr val="00B0F0"/>
              </a:buClr>
              <a:buSzPct val="100000"/>
              <a:defRPr sz="2000">
                <a:latin typeface="思源黑体 CN Light"/>
                <a:ea typeface="思源黑体 CN Light"/>
                <a:cs typeface="思源黑体 CN Light"/>
                <a:sym typeface="思源黑体 CN Light"/>
              </a:defRPr>
            </a:pPr>
            <a:r>
              <a:rPr lang="zh-CN" altLang="en-US" sz="2400" b="1" dirty="0">
                <a:latin typeface="微软雅黑" panose="020B0503020204020204" charset="-122"/>
                <a:ea typeface="微软雅黑" panose="020B0503020204020204" charset="-122"/>
                <a:sym typeface="+mn-ea"/>
              </a:rPr>
              <a:t>国内不良反应发生情况：</a:t>
            </a:r>
            <a:endParaRPr lang="en-US" altLang="zh-CN" sz="2400" b="1" dirty="0">
              <a:latin typeface="微软雅黑" panose="020B0503020204020204" charset="-122"/>
              <a:ea typeface="微软雅黑" panose="020B0503020204020204" charset="-122"/>
              <a:sym typeface="+mn-ea"/>
            </a:endParaRPr>
          </a:p>
          <a:p>
            <a:pPr lvl="1">
              <a:spcBef>
                <a:spcPts val="600"/>
              </a:spcBef>
              <a:buClr>
                <a:srgbClr val="00B0F0"/>
              </a:buClr>
              <a:buSzPct val="100000"/>
              <a:defRPr sz="2000">
                <a:latin typeface="思源黑体 CN Light"/>
                <a:ea typeface="思源黑体 CN Light"/>
                <a:cs typeface="思源黑体 CN Light"/>
                <a:sym typeface="思源黑体 CN Light"/>
              </a:defRPr>
            </a:pPr>
            <a:r>
              <a:rPr lang="zh-CN" altLang="zh-CN" sz="1600" dirty="0">
                <a:solidFill>
                  <a:srgbClr val="000000"/>
                </a:solidFill>
                <a:latin typeface="微软雅黑" panose="020B0503020204020204" charset="-122"/>
                <a:ea typeface="微软雅黑" panose="020B0503020204020204" charset="-122"/>
                <a:cs typeface="+mj-cs"/>
                <a:sym typeface="思源黑体 CN Light"/>
              </a:rPr>
              <a:t>我司乙酰半胱氨酸注射液自</a:t>
            </a:r>
            <a:r>
              <a:rPr lang="en-US" altLang="zh-CN" sz="1600" dirty="0">
                <a:solidFill>
                  <a:srgbClr val="000000"/>
                </a:solidFill>
                <a:latin typeface="微软雅黑" panose="020B0503020204020204" charset="-122"/>
                <a:ea typeface="微软雅黑" panose="020B0503020204020204" charset="-122"/>
                <a:cs typeface="+mj-cs"/>
                <a:sym typeface="思源黑体 CN Light"/>
              </a:rPr>
              <a:t>2025</a:t>
            </a:r>
            <a:r>
              <a:rPr lang="zh-CN" altLang="zh-CN" sz="1600" dirty="0">
                <a:solidFill>
                  <a:srgbClr val="000000"/>
                </a:solidFill>
                <a:latin typeface="微软雅黑" panose="020B0503020204020204" charset="-122"/>
                <a:ea typeface="微软雅黑" panose="020B0503020204020204" charset="-122"/>
                <a:cs typeface="+mj-cs"/>
                <a:sym typeface="思源黑体 CN Light"/>
              </a:rPr>
              <a:t>年</a:t>
            </a:r>
            <a:r>
              <a:rPr lang="en-US" altLang="zh-CN" sz="1600" dirty="0">
                <a:solidFill>
                  <a:srgbClr val="000000"/>
                </a:solidFill>
                <a:latin typeface="微软雅黑" panose="020B0503020204020204" charset="-122"/>
                <a:ea typeface="微软雅黑" panose="020B0503020204020204" charset="-122"/>
                <a:cs typeface="+mj-cs"/>
                <a:sym typeface="思源黑体 CN Light"/>
              </a:rPr>
              <a:t>01</a:t>
            </a:r>
            <a:r>
              <a:rPr lang="zh-CN" altLang="zh-CN" sz="1600" dirty="0">
                <a:solidFill>
                  <a:srgbClr val="000000"/>
                </a:solidFill>
                <a:latin typeface="微软雅黑" panose="020B0503020204020204" charset="-122"/>
                <a:ea typeface="微软雅黑" panose="020B0503020204020204" charset="-122"/>
                <a:cs typeface="+mj-cs"/>
                <a:sym typeface="思源黑体 CN Light"/>
              </a:rPr>
              <a:t>月开始上市，截止</a:t>
            </a:r>
            <a:r>
              <a:rPr lang="en-US" altLang="zh-CN" sz="1600" dirty="0">
                <a:solidFill>
                  <a:srgbClr val="000000"/>
                </a:solidFill>
                <a:latin typeface="微软雅黑" panose="020B0503020204020204" charset="-122"/>
                <a:ea typeface="微软雅黑" panose="020B0503020204020204" charset="-122"/>
                <a:cs typeface="+mj-cs"/>
                <a:sym typeface="思源黑体 CN Light"/>
              </a:rPr>
              <a:t>2025.07.11</a:t>
            </a:r>
            <a:r>
              <a:rPr lang="zh-CN" altLang="zh-CN" sz="1600" dirty="0">
                <a:solidFill>
                  <a:srgbClr val="000000"/>
                </a:solidFill>
                <a:latin typeface="微软雅黑" panose="020B0503020204020204" charset="-122"/>
                <a:ea typeface="微软雅黑" panose="020B0503020204020204" charset="-122"/>
                <a:cs typeface="+mj-cs"/>
                <a:sym typeface="思源黑体 CN Light"/>
              </a:rPr>
              <a:t>已销售</a:t>
            </a:r>
            <a:r>
              <a:rPr lang="en-US" altLang="zh-CN" sz="1600" dirty="0">
                <a:solidFill>
                  <a:srgbClr val="000000"/>
                </a:solidFill>
                <a:latin typeface="微软雅黑" panose="020B0503020204020204" charset="-122"/>
                <a:ea typeface="微软雅黑" panose="020B0503020204020204" charset="-122"/>
                <a:cs typeface="+mj-cs"/>
                <a:sym typeface="思源黑体 CN Light"/>
              </a:rPr>
              <a:t>13760</a:t>
            </a:r>
            <a:r>
              <a:rPr lang="zh-CN" altLang="zh-CN" sz="1600" dirty="0">
                <a:solidFill>
                  <a:srgbClr val="000000"/>
                </a:solidFill>
                <a:latin typeface="微软雅黑" panose="020B0503020204020204" charset="-122"/>
                <a:ea typeface="微软雅黑" panose="020B0503020204020204" charset="-122"/>
                <a:cs typeface="+mj-cs"/>
                <a:sym typeface="思源黑体 CN Light"/>
              </a:rPr>
              <a:t>支</a:t>
            </a:r>
            <a:r>
              <a:rPr lang="en-US" altLang="zh-CN" sz="1600" dirty="0">
                <a:solidFill>
                  <a:srgbClr val="000000"/>
                </a:solidFill>
                <a:latin typeface="微软雅黑" panose="020B0503020204020204" charset="-122"/>
                <a:ea typeface="微软雅黑" panose="020B0503020204020204" charset="-122"/>
                <a:cs typeface="+mj-cs"/>
                <a:sym typeface="思源黑体 CN Light"/>
              </a:rPr>
              <a:t>(30ml:6g</a:t>
            </a:r>
            <a:r>
              <a:rPr lang="zh-CN" altLang="zh-CN" sz="1600" dirty="0">
                <a:solidFill>
                  <a:srgbClr val="000000"/>
                </a:solidFill>
                <a:latin typeface="微软雅黑" panose="020B0503020204020204" charset="-122"/>
                <a:ea typeface="微软雅黑" panose="020B0503020204020204" charset="-122"/>
                <a:cs typeface="+mj-cs"/>
                <a:sym typeface="思源黑体 CN Light"/>
              </a:rPr>
              <a:t>），按照成人体重</a:t>
            </a:r>
            <a:r>
              <a:rPr lang="en-US" altLang="zh-CN" sz="1600" dirty="0">
                <a:solidFill>
                  <a:srgbClr val="000000"/>
                </a:solidFill>
                <a:latin typeface="微软雅黑" panose="020B0503020204020204" charset="-122"/>
                <a:ea typeface="微软雅黑" panose="020B0503020204020204" charset="-122"/>
                <a:cs typeface="+mj-cs"/>
                <a:sym typeface="思源黑体 CN Light"/>
              </a:rPr>
              <a:t>60kg</a:t>
            </a:r>
            <a:r>
              <a:rPr lang="zh-CN" altLang="zh-CN" sz="1600" dirty="0">
                <a:solidFill>
                  <a:srgbClr val="000000"/>
                </a:solidFill>
                <a:latin typeface="微软雅黑" panose="020B0503020204020204" charset="-122"/>
                <a:ea typeface="微软雅黑" panose="020B0503020204020204" charset="-122"/>
                <a:cs typeface="+mj-cs"/>
                <a:sym typeface="思源黑体 CN Light"/>
              </a:rPr>
              <a:t>，日最大用药剂量</a:t>
            </a:r>
            <a:r>
              <a:rPr lang="en-US" altLang="zh-CN" sz="1600" dirty="0">
                <a:solidFill>
                  <a:srgbClr val="000000"/>
                </a:solidFill>
                <a:latin typeface="微软雅黑" panose="020B0503020204020204" charset="-122"/>
                <a:ea typeface="微软雅黑" panose="020B0503020204020204" charset="-122"/>
                <a:cs typeface="+mj-cs"/>
                <a:sym typeface="思源黑体 CN Light"/>
              </a:rPr>
              <a:t>300mg/kg</a:t>
            </a:r>
            <a:r>
              <a:rPr lang="zh-CN" altLang="zh-CN" sz="1600" dirty="0">
                <a:solidFill>
                  <a:srgbClr val="000000"/>
                </a:solidFill>
                <a:latin typeface="微软雅黑" panose="020B0503020204020204" charset="-122"/>
                <a:ea typeface="微软雅黑" panose="020B0503020204020204" charset="-122"/>
                <a:cs typeface="+mj-cs"/>
                <a:sym typeface="思源黑体 CN Light"/>
              </a:rPr>
              <a:t>估算用药人次数约为：</a:t>
            </a:r>
            <a:r>
              <a:rPr lang="en-US" altLang="zh-CN" sz="1600" dirty="0">
                <a:solidFill>
                  <a:srgbClr val="000000"/>
                </a:solidFill>
                <a:latin typeface="微软雅黑" panose="020B0503020204020204" charset="-122"/>
                <a:ea typeface="微软雅黑" panose="020B0503020204020204" charset="-122"/>
                <a:cs typeface="+mj-cs"/>
                <a:sym typeface="思源黑体 CN Light"/>
              </a:rPr>
              <a:t>4586</a:t>
            </a:r>
            <a:r>
              <a:rPr lang="zh-CN" altLang="zh-CN" sz="1600" dirty="0">
                <a:solidFill>
                  <a:srgbClr val="000000"/>
                </a:solidFill>
                <a:latin typeface="微软雅黑" panose="020B0503020204020204" charset="-122"/>
                <a:ea typeface="微软雅黑" panose="020B0503020204020204" charset="-122"/>
                <a:cs typeface="+mj-cs"/>
                <a:sym typeface="思源黑体 CN Light"/>
              </a:rPr>
              <a:t>人次。截止</a:t>
            </a:r>
            <a:r>
              <a:rPr lang="en-US" altLang="zh-CN" sz="1600" dirty="0">
                <a:solidFill>
                  <a:srgbClr val="000000"/>
                </a:solidFill>
                <a:latin typeface="微软雅黑" panose="020B0503020204020204" charset="-122"/>
                <a:ea typeface="微软雅黑" panose="020B0503020204020204" charset="-122"/>
                <a:cs typeface="+mj-cs"/>
                <a:sym typeface="思源黑体 CN Light"/>
              </a:rPr>
              <a:t>2025.07.11</a:t>
            </a:r>
            <a:r>
              <a:rPr lang="zh-CN" altLang="zh-CN" sz="1600" dirty="0">
                <a:solidFill>
                  <a:srgbClr val="000000"/>
                </a:solidFill>
                <a:latin typeface="微软雅黑" panose="020B0503020204020204" charset="-122"/>
                <a:ea typeface="微软雅黑" panose="020B0503020204020204" charset="-122"/>
                <a:cs typeface="+mj-cs"/>
                <a:sym typeface="思源黑体 CN Light"/>
              </a:rPr>
              <a:t>仅收到</a:t>
            </a:r>
            <a:r>
              <a:rPr lang="en-US" altLang="zh-CN" sz="1600" dirty="0">
                <a:solidFill>
                  <a:srgbClr val="000000"/>
                </a:solidFill>
                <a:latin typeface="微软雅黑" panose="020B0503020204020204" charset="-122"/>
                <a:ea typeface="微软雅黑" panose="020B0503020204020204" charset="-122"/>
                <a:cs typeface="+mj-cs"/>
                <a:sym typeface="思源黑体 CN Light"/>
              </a:rPr>
              <a:t>2</a:t>
            </a:r>
            <a:r>
              <a:rPr lang="zh-CN" altLang="zh-CN" sz="1600" dirty="0">
                <a:solidFill>
                  <a:srgbClr val="000000"/>
                </a:solidFill>
                <a:latin typeface="微软雅黑" panose="020B0503020204020204" charset="-122"/>
                <a:ea typeface="微软雅黑" panose="020B0503020204020204" charset="-122"/>
                <a:cs typeface="+mj-cs"/>
                <a:sym typeface="思源黑体 CN Light"/>
              </a:rPr>
              <a:t>个案例，总体报告率为：</a:t>
            </a:r>
            <a:r>
              <a:rPr lang="en-US" altLang="zh-CN" sz="1600" dirty="0">
                <a:solidFill>
                  <a:srgbClr val="000000"/>
                </a:solidFill>
                <a:latin typeface="微软雅黑" panose="020B0503020204020204" charset="-122"/>
                <a:ea typeface="微软雅黑" panose="020B0503020204020204" charset="-122"/>
                <a:cs typeface="+mj-cs"/>
                <a:sym typeface="思源黑体 CN Light"/>
              </a:rPr>
              <a:t>0.04%</a:t>
            </a:r>
            <a:r>
              <a:rPr lang="zh-CN" altLang="zh-CN" sz="1600" dirty="0">
                <a:solidFill>
                  <a:srgbClr val="000000"/>
                </a:solidFill>
                <a:latin typeface="微软雅黑" panose="020B0503020204020204" charset="-122"/>
                <a:ea typeface="微软雅黑" panose="020B0503020204020204" charset="-122"/>
                <a:cs typeface="+mj-cs"/>
                <a:sym typeface="思源黑体 CN Light"/>
              </a:rPr>
              <a:t>。其中一例</a:t>
            </a:r>
            <a:r>
              <a:rPr lang="en-US" altLang="zh-CN" sz="1600" dirty="0">
                <a:solidFill>
                  <a:srgbClr val="000000"/>
                </a:solidFill>
                <a:latin typeface="微软雅黑" panose="020B0503020204020204" charset="-122"/>
                <a:ea typeface="微软雅黑" panose="020B0503020204020204" charset="-122"/>
                <a:cs typeface="+mj-cs"/>
                <a:sym typeface="思源黑体 CN Light"/>
              </a:rPr>
              <a:t>ADR</a:t>
            </a:r>
            <a:r>
              <a:rPr lang="zh-CN" altLang="zh-CN" sz="1600" dirty="0">
                <a:solidFill>
                  <a:srgbClr val="000000"/>
                </a:solidFill>
                <a:latin typeface="微软雅黑" panose="020B0503020204020204" charset="-122"/>
                <a:ea typeface="微软雅黑" panose="020B0503020204020204" charset="-122"/>
                <a:cs typeface="+mj-cs"/>
                <a:sym typeface="思源黑体 CN Light"/>
              </a:rPr>
              <a:t>为呼吸困难，第二例</a:t>
            </a:r>
            <a:r>
              <a:rPr lang="en-US" altLang="zh-CN" sz="1600" dirty="0">
                <a:solidFill>
                  <a:srgbClr val="000000"/>
                </a:solidFill>
                <a:latin typeface="微软雅黑" panose="020B0503020204020204" charset="-122"/>
                <a:ea typeface="微软雅黑" panose="020B0503020204020204" charset="-122"/>
                <a:cs typeface="+mj-cs"/>
                <a:sym typeface="思源黑体 CN Light"/>
              </a:rPr>
              <a:t>ADR</a:t>
            </a:r>
            <a:r>
              <a:rPr lang="zh-CN" altLang="zh-CN" sz="1600" dirty="0">
                <a:solidFill>
                  <a:srgbClr val="000000"/>
                </a:solidFill>
                <a:latin typeface="微软雅黑" panose="020B0503020204020204" charset="-122"/>
                <a:ea typeface="微软雅黑" panose="020B0503020204020204" charset="-122"/>
                <a:cs typeface="+mj-cs"/>
                <a:sym typeface="思源黑体 CN Light"/>
              </a:rPr>
              <a:t>为心慌、烦躁、红斑疹、瘙痒。说明书上虽然没有载明</a:t>
            </a:r>
            <a:r>
              <a:rPr lang="en-US" altLang="zh-CN" sz="1600" dirty="0">
                <a:solidFill>
                  <a:srgbClr val="000000"/>
                </a:solidFill>
                <a:latin typeface="微软雅黑" panose="020B0503020204020204" charset="-122"/>
                <a:ea typeface="微软雅黑" panose="020B0503020204020204" charset="-122"/>
                <a:cs typeface="+mj-cs"/>
                <a:sym typeface="思源黑体 CN Light"/>
              </a:rPr>
              <a:t>ADR</a:t>
            </a:r>
            <a:r>
              <a:rPr lang="zh-CN" altLang="zh-CN" sz="1600" dirty="0">
                <a:solidFill>
                  <a:srgbClr val="000000"/>
                </a:solidFill>
                <a:latin typeface="微软雅黑" panose="020B0503020204020204" charset="-122"/>
                <a:ea typeface="微软雅黑" panose="020B0503020204020204" charset="-122"/>
                <a:cs typeface="+mj-cs"/>
                <a:sym typeface="思源黑体 CN Light"/>
              </a:rPr>
              <a:t>烦躁，但是根据案例的整体表现来看，第二个案例应该是过敏反应的症状，均为预期</a:t>
            </a:r>
            <a:r>
              <a:rPr lang="en-US" altLang="zh-CN" sz="1600" dirty="0">
                <a:solidFill>
                  <a:srgbClr val="000000"/>
                </a:solidFill>
                <a:latin typeface="微软雅黑" panose="020B0503020204020204" charset="-122"/>
                <a:ea typeface="微软雅黑" panose="020B0503020204020204" charset="-122"/>
                <a:cs typeface="+mj-cs"/>
                <a:sym typeface="思源黑体 CN Light"/>
              </a:rPr>
              <a:t>ADR</a:t>
            </a:r>
            <a:r>
              <a:rPr lang="zh-CN" altLang="zh-CN" sz="1600" dirty="0">
                <a:solidFill>
                  <a:srgbClr val="000000"/>
                </a:solidFill>
                <a:latin typeface="微软雅黑" panose="020B0503020204020204" charset="-122"/>
                <a:ea typeface="微软雅黑" panose="020B0503020204020204" charset="-122"/>
                <a:cs typeface="+mj-cs"/>
                <a:sym typeface="思源黑体 CN Light"/>
              </a:rPr>
              <a:t>。其严重性和报告率均没有超说明书范围。</a:t>
            </a:r>
            <a:endParaRPr lang="en-US" altLang="zh-CN" sz="1600" dirty="0">
              <a:solidFill>
                <a:srgbClr val="000000"/>
              </a:solidFill>
              <a:latin typeface="微软雅黑" panose="020B0503020204020204" charset="-122"/>
              <a:ea typeface="微软雅黑" panose="020B0503020204020204" charset="-122"/>
              <a:cs typeface="+mj-cs"/>
              <a:sym typeface="+mn-ea"/>
            </a:endParaRPr>
          </a:p>
          <a:p>
            <a:pPr lvl="1" indent="0">
              <a:lnSpc>
                <a:spcPct val="200000"/>
              </a:lnSpc>
              <a:spcBef>
                <a:spcPts val="1000"/>
              </a:spcBef>
              <a:buClr>
                <a:srgbClr val="00B0F0"/>
              </a:buClr>
              <a:buSzPct val="100000"/>
              <a:buFont typeface="Wingdings" panose="05000000000000000000" pitchFamily="2" charset="2"/>
              <a:buNone/>
              <a:defRPr sz="2000">
                <a:latin typeface="思源黑体 CN Light"/>
                <a:ea typeface="思源黑体 CN Light"/>
                <a:cs typeface="思源黑体 CN Light"/>
                <a:sym typeface="思源黑体 CN Light"/>
              </a:defRPr>
            </a:pPr>
            <a:r>
              <a:rPr lang="zh-CN" altLang="en-US" sz="2400" b="1" dirty="0">
                <a:latin typeface="微软雅黑" panose="020B0503020204020204" charset="-122"/>
                <a:ea typeface="微软雅黑" panose="020B0503020204020204" charset="-122"/>
                <a:cs typeface="微软雅黑" panose="020B0503020204020204" charset="-122"/>
                <a:sym typeface="+mn-ea"/>
              </a:rPr>
              <a:t>安全性方面优势和不足：</a:t>
            </a:r>
          </a:p>
          <a:p>
            <a:pPr lvl="1">
              <a:spcBef>
                <a:spcPts val="600"/>
              </a:spcBef>
              <a:buClr>
                <a:srgbClr val="00B0F0"/>
              </a:buClr>
              <a:buSzPct val="100000"/>
              <a:defRPr sz="2000">
                <a:latin typeface="思源黑体 CN Light"/>
                <a:ea typeface="思源黑体 CN Light"/>
                <a:cs typeface="思源黑体 CN Light"/>
                <a:sym typeface="思源黑体 CN Light"/>
              </a:defRPr>
            </a:pPr>
            <a:r>
              <a:rPr lang="zh-CN" altLang="en-US" sz="1600" dirty="0">
                <a:solidFill>
                  <a:srgbClr val="000000"/>
                </a:solidFill>
                <a:latin typeface="微软雅黑" panose="020B0503020204020204" charset="-122"/>
                <a:ea typeface="微软雅黑" panose="020B0503020204020204" charset="-122"/>
                <a:cs typeface="+mj-cs"/>
                <a:sym typeface="Helvetica"/>
              </a:rPr>
              <a:t>优势：国内上市后不良反应发生率低，仅</a:t>
            </a:r>
            <a:r>
              <a:rPr lang="en-US" altLang="zh-CN" sz="1600" dirty="0">
                <a:solidFill>
                  <a:srgbClr val="000000"/>
                </a:solidFill>
                <a:latin typeface="微软雅黑" panose="020B0503020204020204" charset="-122"/>
                <a:ea typeface="微软雅黑" panose="020B0503020204020204" charset="-122"/>
                <a:cs typeface="+mj-cs"/>
                <a:sym typeface="Helvetica"/>
              </a:rPr>
              <a:t>0.04%</a:t>
            </a:r>
            <a:r>
              <a:rPr lang="zh-CN" altLang="en-US" sz="1600" dirty="0">
                <a:solidFill>
                  <a:srgbClr val="000000"/>
                </a:solidFill>
                <a:latin typeface="微软雅黑" panose="020B0503020204020204" charset="-122"/>
                <a:ea typeface="微软雅黑" panose="020B0503020204020204" charset="-122"/>
                <a:cs typeface="+mj-cs"/>
                <a:sym typeface="Helvetica"/>
              </a:rPr>
              <a:t>，且均在说明书不良反应范围内。</a:t>
            </a:r>
            <a:r>
              <a:rPr lang="zh-CN" altLang="zh-CN" sz="2000" dirty="0">
                <a:sym typeface="思源黑体 CN Light"/>
              </a:rPr>
              <a:t> </a:t>
            </a:r>
            <a:r>
              <a:rPr lang="zh-CN" altLang="zh-CN" sz="1600" dirty="0">
                <a:solidFill>
                  <a:srgbClr val="000000"/>
                </a:solidFill>
                <a:latin typeface="微软雅黑" panose="020B0503020204020204" charset="-122"/>
                <a:ea typeface="微软雅黑" panose="020B0503020204020204" charset="-122"/>
                <a:cs typeface="+mj-cs"/>
                <a:sym typeface="思源黑体 CN Light"/>
              </a:rPr>
              <a:t>查找近</a:t>
            </a:r>
            <a:r>
              <a:rPr lang="en-US" altLang="zh-CN" sz="1600" dirty="0">
                <a:solidFill>
                  <a:srgbClr val="000000"/>
                </a:solidFill>
                <a:latin typeface="微软雅黑" panose="020B0503020204020204" charset="-122"/>
                <a:ea typeface="微软雅黑" panose="020B0503020204020204" charset="-122"/>
                <a:cs typeface="+mj-cs"/>
                <a:sym typeface="思源黑体 CN Light"/>
              </a:rPr>
              <a:t>5</a:t>
            </a:r>
            <a:r>
              <a:rPr lang="zh-CN" altLang="zh-CN" sz="1600" dirty="0">
                <a:solidFill>
                  <a:srgbClr val="000000"/>
                </a:solidFill>
                <a:latin typeface="微软雅黑" panose="020B0503020204020204" charset="-122"/>
                <a:ea typeface="微软雅黑" panose="020B0503020204020204" charset="-122"/>
                <a:cs typeface="+mj-cs"/>
                <a:sym typeface="思源黑体 CN Light"/>
              </a:rPr>
              <a:t>年中国、美国、欧盟发布的安全性警告、黑框警告、撤市信息，均没有发现与乙酰半胱氨酸相关的内容。 </a:t>
            </a:r>
            <a:endParaRPr lang="en-US" altLang="zh-CN" sz="1600" dirty="0">
              <a:solidFill>
                <a:srgbClr val="000000"/>
              </a:solidFill>
              <a:latin typeface="微软雅黑" panose="020B0503020204020204" charset="-122"/>
              <a:ea typeface="微软雅黑" panose="020B0503020204020204" charset="-122"/>
              <a:cs typeface="+mj-cs"/>
              <a:sym typeface="Helvetica"/>
            </a:endParaRPr>
          </a:p>
          <a:p>
            <a:pPr lvl="1">
              <a:spcBef>
                <a:spcPts val="600"/>
              </a:spcBef>
              <a:buClr>
                <a:srgbClr val="00B0F0"/>
              </a:buClr>
              <a:buSzPct val="100000"/>
              <a:defRPr sz="2000">
                <a:latin typeface="思源黑体 CN Light"/>
                <a:ea typeface="思源黑体 CN Light"/>
                <a:cs typeface="思源黑体 CN Light"/>
                <a:sym typeface="思源黑体 CN Light"/>
              </a:defRPr>
            </a:pPr>
            <a:r>
              <a:rPr lang="zh-CN" altLang="en-US" sz="1600" dirty="0">
                <a:solidFill>
                  <a:srgbClr val="000000"/>
                </a:solidFill>
                <a:latin typeface="微软雅黑" panose="020B0503020204020204" charset="-122"/>
                <a:ea typeface="微软雅黑" panose="020B0503020204020204" charset="-122"/>
                <a:cs typeface="+mj-cs"/>
                <a:sym typeface="Helvetica"/>
              </a:rPr>
              <a:t>不足：乙酰半胱氨酸</a:t>
            </a:r>
            <a:r>
              <a:rPr lang="zh-CN" altLang="zh-CN" sz="1600" dirty="0">
                <a:solidFill>
                  <a:srgbClr val="000000"/>
                </a:solidFill>
                <a:latin typeface="微软雅黑" panose="020B0503020204020204" charset="-122"/>
                <a:ea typeface="微软雅黑" panose="020B0503020204020204" charset="-122"/>
                <a:cs typeface="+mj-cs"/>
              </a:rPr>
              <a:t>的不良反应主要是过敏反应</a:t>
            </a:r>
            <a:r>
              <a:rPr lang="zh-CN" altLang="en-US" sz="1600" dirty="0">
                <a:solidFill>
                  <a:srgbClr val="000000"/>
                </a:solidFill>
                <a:latin typeface="微软雅黑" panose="020B0503020204020204" charset="-122"/>
                <a:ea typeface="微软雅黑" panose="020B0503020204020204" charset="-122"/>
                <a:cs typeface="+mj-cs"/>
              </a:rPr>
              <a:t>，限制了部分患者的使用。在使用时应注意：对于</a:t>
            </a:r>
            <a:r>
              <a:rPr lang="zh-CN" altLang="en-US" sz="1600" dirty="0">
                <a:solidFill>
                  <a:srgbClr val="000000"/>
                </a:solidFill>
                <a:latin typeface="微软雅黑" panose="020B0503020204020204" charset="-122"/>
                <a:ea typeface="微软雅黑" panose="020B0503020204020204" charset="-122"/>
                <a:cs typeface="+mj-cs"/>
                <a:sym typeface="Helvetica"/>
              </a:rPr>
              <a:t>既往对乙酰半胱氨酸有超敏反应的患者应禁用，对于有过敏或哮喘病史的患者应慎用，且在应用中应避免药物过量或给药过快，以减少不良反应发生。</a:t>
            </a:r>
            <a:endParaRPr lang="zh-CN" altLang="zh-CN" sz="1600" dirty="0">
              <a:solidFill>
                <a:srgbClr val="000000"/>
              </a:solidFill>
              <a:latin typeface="微软雅黑" panose="020B0503020204020204" charset="-122"/>
              <a:ea typeface="微软雅黑" panose="020B0503020204020204" charset="-122"/>
              <a:cs typeface="+mj-cs"/>
            </a:endParaRPr>
          </a:p>
        </p:txBody>
      </p:sp>
    </p:spTree>
    <p:custDataLst>
      <p:tags r:id="rId1"/>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8415" y="542290"/>
            <a:ext cx="12219940" cy="5886450"/>
          </a:xfrm>
          <a:prstGeom prst="rect">
            <a:avLst/>
          </a:prstGeom>
          <a:solidFill>
            <a:schemeClr val="bg1">
              <a:lumMod val="9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8415" y="793750"/>
            <a:ext cx="12210415" cy="538289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 name="object 11"/>
          <p:cNvSpPr/>
          <p:nvPr/>
        </p:nvSpPr>
        <p:spPr>
          <a:xfrm>
            <a:off x="1028065" y="0"/>
            <a:ext cx="1087120" cy="2264410"/>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1260475" y="1407160"/>
            <a:ext cx="622935" cy="455295"/>
          </a:xfrm>
          <a:prstGeom prst="rect">
            <a:avLst/>
          </a:prstGeom>
          <a:blipFill>
            <a:blip r:embed="rId5" cstate="print"/>
            <a:stretch>
              <a:fillRect/>
            </a:stretch>
          </a:blipFill>
        </p:spPr>
        <p:txBody>
          <a:bodyPr wrap="square" lIns="0" tIns="0" rIns="0" bIns="0" rtlCol="0"/>
          <a:lstStyle/>
          <a:p>
            <a:endParaRPr/>
          </a:p>
        </p:txBody>
      </p:sp>
      <p:grpSp>
        <p:nvGrpSpPr>
          <p:cNvPr id="7" name="组合 6"/>
          <p:cNvGrpSpPr/>
          <p:nvPr/>
        </p:nvGrpSpPr>
        <p:grpSpPr>
          <a:xfrm>
            <a:off x="895985" y="2433320"/>
            <a:ext cx="1282065" cy="818515"/>
            <a:chOff x="2807" y="3973"/>
            <a:chExt cx="1167" cy="767"/>
          </a:xfrm>
        </p:grpSpPr>
        <p:sp>
          <p:nvSpPr>
            <p:cNvPr id="13" name="object 13"/>
            <p:cNvSpPr/>
            <p:nvPr/>
          </p:nvSpPr>
          <p:spPr>
            <a:xfrm>
              <a:off x="2870" y="3973"/>
              <a:ext cx="1104" cy="353"/>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2884" y="4394"/>
              <a:ext cx="515" cy="162"/>
            </a:xfrm>
            <a:prstGeom prst="rect">
              <a:avLst/>
            </a:prstGeom>
            <a:blipFill>
              <a:blip r:embed="rId7" cstate="print"/>
              <a:stretch>
                <a:fillRect/>
              </a:stretch>
            </a:blipFill>
          </p:spPr>
          <p:txBody>
            <a:bodyPr wrap="square" lIns="0" tIns="0" rIns="0" bIns="0" rtlCol="0"/>
            <a:lstStyle/>
            <a:p>
              <a:endParaRPr/>
            </a:p>
          </p:txBody>
        </p:sp>
        <p:sp>
          <p:nvSpPr>
            <p:cNvPr id="2" name="object 15"/>
            <p:cNvSpPr/>
            <p:nvPr/>
          </p:nvSpPr>
          <p:spPr>
            <a:xfrm>
              <a:off x="2807" y="4722"/>
              <a:ext cx="406" cy="19"/>
            </a:xfrm>
            <a:prstGeom prst="rect">
              <a:avLst/>
            </a:prstGeom>
            <a:blipFill>
              <a:blip r:embed="rId8" cstate="print"/>
              <a:stretch>
                <a:fillRect/>
              </a:stretch>
            </a:blipFill>
          </p:spPr>
          <p:txBody>
            <a:bodyPr wrap="square" lIns="0" tIns="0" rIns="0" bIns="0" rtlCol="0"/>
            <a:lstStyle/>
            <a:p>
              <a:endParaRPr/>
            </a:p>
          </p:txBody>
        </p:sp>
      </p:grpSp>
      <p:sp>
        <p:nvSpPr>
          <p:cNvPr id="8" name="Rectangle 3"/>
          <p:cNvSpPr txBox="1"/>
          <p:nvPr/>
        </p:nvSpPr>
        <p:spPr>
          <a:xfrm>
            <a:off x="2885440" y="1007764"/>
            <a:ext cx="8536305" cy="5016758"/>
          </a:xfrm>
          <a:prstGeom prst="rect">
            <a:avLst/>
          </a:prstGeom>
          <a:ln w="12700">
            <a:miter lim="400000"/>
          </a:ln>
        </p:spPr>
        <p:txBody>
          <a:bodyPr wrap="square" lIns="45719" rIns="45719">
            <a:spAutoFit/>
          </a:bodyPr>
          <a:lstStyle/>
          <a:p>
            <a:pPr marL="0" lvl="1" indent="0">
              <a:lnSpc>
                <a:spcPct val="150000"/>
              </a:lnSpc>
              <a:buClr>
                <a:srgbClr val="00B0F0"/>
              </a:buClr>
              <a:buFont typeface="Wingdings" panose="05000000000000000000" pitchFamily="2" charset="2"/>
              <a:buNone/>
            </a:pPr>
            <a:r>
              <a:rPr lang="zh-CN" altLang="en-US" b="1" dirty="0">
                <a:latin typeface="微软雅黑" panose="020B0503020204020204" charset="-122"/>
                <a:ea typeface="微软雅黑" panose="020B0503020204020204" charset="-122"/>
                <a:cs typeface="微软雅黑" panose="020B0503020204020204" charset="-122"/>
              </a:rPr>
              <a:t>与对照药品疗效方面优势和不足：</a:t>
            </a:r>
          </a:p>
          <a:p>
            <a:pPr marL="0" lvl="1" indent="0">
              <a:lnSpc>
                <a:spcPct val="150000"/>
              </a:lnSpc>
              <a:buClr>
                <a:srgbClr val="00B0F0"/>
              </a:buClr>
              <a:buFont typeface="Wingdings" panose="05000000000000000000" pitchFamily="2" charset="2"/>
              <a:buNone/>
            </a:pPr>
            <a:r>
              <a:rPr lang="en-US" altLang="zh-CN" sz="1400" b="1" dirty="0">
                <a:latin typeface="微软雅黑" panose="020B0503020204020204" charset="-122"/>
                <a:ea typeface="微软雅黑" panose="020B0503020204020204" charset="-122"/>
                <a:cs typeface="微软雅黑" panose="020B0503020204020204" charset="-122"/>
              </a:rPr>
              <a:t>1</a:t>
            </a:r>
            <a:r>
              <a:rPr lang="zh-CN" altLang="en-US" sz="1400" b="1" dirty="0">
                <a:latin typeface="微软雅黑" panose="020B0503020204020204" charset="-122"/>
                <a:ea typeface="微软雅黑" panose="020B0503020204020204" charset="-122"/>
                <a:cs typeface="微软雅黑" panose="020B0503020204020204" charset="-122"/>
              </a:rPr>
              <a:t>、优势：</a:t>
            </a:r>
            <a:r>
              <a:rPr lang="zh-CN" altLang="en-US" sz="1400" dirty="0">
                <a:latin typeface="微软雅黑" panose="020B0503020204020204" charset="-122"/>
                <a:ea typeface="微软雅黑" panose="020B0503020204020204" charset="-122"/>
                <a:cs typeface="微软雅黑" panose="020B0503020204020204" charset="-122"/>
              </a:rPr>
              <a:t>对于重度肝损伤，乙酰半胱氨酸在改善肝功能、降低</a:t>
            </a:r>
            <a:r>
              <a:rPr lang="en-US" altLang="zh-CN" sz="1400" dirty="0">
                <a:latin typeface="微软雅黑" panose="020B0503020204020204" charset="-122"/>
                <a:ea typeface="微软雅黑" panose="020B0503020204020204" charset="-122"/>
                <a:cs typeface="微软雅黑" panose="020B0503020204020204" charset="-122"/>
              </a:rPr>
              <a:t>MELD</a:t>
            </a:r>
            <a:r>
              <a:rPr lang="zh-CN" altLang="en-US" sz="1400" dirty="0">
                <a:latin typeface="微软雅黑" panose="020B0503020204020204" charset="-122"/>
                <a:ea typeface="微软雅黑" panose="020B0503020204020204" charset="-122"/>
                <a:cs typeface="微软雅黑" panose="020B0503020204020204" charset="-122"/>
              </a:rPr>
              <a:t>评分、</a:t>
            </a:r>
            <a:r>
              <a:rPr lang="en-US" altLang="zh-CN" sz="1400" dirty="0">
                <a:latin typeface="微软雅黑" panose="020B0503020204020204" charset="-122"/>
                <a:ea typeface="微软雅黑" panose="020B0503020204020204" charset="-122"/>
                <a:cs typeface="微软雅黑" panose="020B0503020204020204" charset="-122"/>
              </a:rPr>
              <a:t>Child</a:t>
            </a:r>
            <a:r>
              <a:rPr lang="zh-CN" altLang="en-US" sz="1400" dirty="0">
                <a:latin typeface="微软雅黑" panose="020B0503020204020204" charset="-122"/>
                <a:ea typeface="微软雅黑" panose="020B0503020204020204" charset="-122"/>
                <a:cs typeface="微软雅黑" panose="020B0503020204020204" charset="-122"/>
              </a:rPr>
              <a:t>评分方面更具有优势，疗效优于谷胱甘肽，且两组均无严重不良反应。</a:t>
            </a:r>
            <a:endParaRPr lang="en-US" altLang="zh-CN" sz="1400" dirty="0">
              <a:latin typeface="微软雅黑" panose="020B0503020204020204" charset="-122"/>
              <a:ea typeface="微软雅黑" panose="020B0503020204020204" charset="-122"/>
              <a:cs typeface="微软雅黑" panose="020B0503020204020204" charset="-122"/>
            </a:endParaRPr>
          </a:p>
          <a:p>
            <a:pPr marL="0" lvl="1" indent="0">
              <a:lnSpc>
                <a:spcPct val="150000"/>
              </a:lnSpc>
              <a:buClr>
                <a:srgbClr val="00B0F0"/>
              </a:buClr>
              <a:buFont typeface="Wingdings" panose="05000000000000000000" pitchFamily="2" charset="2"/>
              <a:buNone/>
            </a:pPr>
            <a:r>
              <a:rPr lang="en-US" altLang="zh-CN" sz="1400" b="1" dirty="0">
                <a:latin typeface="微软雅黑" panose="020B0503020204020204" charset="-122"/>
                <a:ea typeface="微软雅黑" panose="020B0503020204020204" charset="-122"/>
                <a:cs typeface="微软雅黑" panose="020B0503020204020204" charset="-122"/>
              </a:rPr>
              <a:t>2</a:t>
            </a:r>
            <a:r>
              <a:rPr lang="zh-CN" altLang="en-US" sz="1400" b="1" dirty="0">
                <a:latin typeface="微软雅黑" panose="020B0503020204020204" charset="-122"/>
                <a:ea typeface="微软雅黑" panose="020B0503020204020204" charset="-122"/>
                <a:cs typeface="微软雅黑" panose="020B0503020204020204" charset="-122"/>
              </a:rPr>
              <a:t>、不足：</a:t>
            </a:r>
            <a:r>
              <a:rPr lang="zh-CN" altLang="en-US" sz="1400" dirty="0">
                <a:latin typeface="微软雅黑" panose="020B0503020204020204" charset="-122"/>
                <a:ea typeface="微软雅黑" panose="020B0503020204020204" charset="-122"/>
              </a:rPr>
              <a:t>乙酰半胱氨酸的说明书适应症获批比对照品窄</a:t>
            </a:r>
            <a:r>
              <a:rPr lang="zh-CN" altLang="en-US" sz="1400" dirty="0">
                <a:latin typeface="微软雅黑" panose="020B0503020204020204" charset="-122"/>
                <a:ea typeface="微软雅黑" panose="020B0503020204020204" charset="-122"/>
                <a:cs typeface="微软雅黑" panose="020B0503020204020204" charset="-122"/>
              </a:rPr>
              <a:t>。</a:t>
            </a:r>
            <a:endParaRPr lang="en-US" altLang="zh-CN" sz="1400" dirty="0">
              <a:latin typeface="微软雅黑" panose="020B0503020204020204" charset="-122"/>
              <a:ea typeface="微软雅黑" panose="020B0503020204020204" charset="-122"/>
              <a:cs typeface="微软雅黑" panose="020B0503020204020204" charset="-122"/>
            </a:endParaRPr>
          </a:p>
          <a:p>
            <a:pPr indent="0">
              <a:lnSpc>
                <a:spcPct val="150000"/>
              </a:lnSpc>
              <a:buClr>
                <a:srgbClr val="00B0F0"/>
              </a:buClr>
              <a:buFont typeface="Wingdings" panose="05000000000000000000" pitchFamily="2" charset="2"/>
              <a:buNone/>
            </a:pPr>
            <a:endParaRPr lang="en-US" altLang="zh-CN" b="1" dirty="0">
              <a:latin typeface="微软雅黑" panose="020B0503020204020204" charset="-122"/>
              <a:ea typeface="微软雅黑" panose="020B0503020204020204" charset="-122"/>
              <a:cs typeface="微软雅黑" panose="020B0503020204020204" charset="-122"/>
            </a:endParaRPr>
          </a:p>
          <a:p>
            <a:pPr indent="0">
              <a:lnSpc>
                <a:spcPct val="150000"/>
              </a:lnSpc>
              <a:buClr>
                <a:srgbClr val="00B0F0"/>
              </a:buClr>
              <a:buFont typeface="Wingdings" panose="05000000000000000000" pitchFamily="2" charset="2"/>
              <a:buNone/>
            </a:pPr>
            <a:r>
              <a:rPr lang="zh-CN" altLang="en-US" b="1" dirty="0">
                <a:latin typeface="微软雅黑" panose="020B0503020204020204" charset="-122"/>
                <a:ea typeface="微软雅黑" panose="020B0503020204020204" charset="-122"/>
                <a:cs typeface="微软雅黑" panose="020B0503020204020204" charset="-122"/>
              </a:rPr>
              <a:t>临床指南</a:t>
            </a:r>
            <a:r>
              <a:rPr lang="en-US" altLang="zh-CN" b="1" dirty="0">
                <a:latin typeface="微软雅黑" panose="020B0503020204020204" charset="-122"/>
                <a:ea typeface="微软雅黑" panose="020B0503020204020204" charset="-122"/>
                <a:cs typeface="微软雅黑" panose="020B0503020204020204" charset="-122"/>
              </a:rPr>
              <a:t>/</a:t>
            </a:r>
            <a:r>
              <a:rPr lang="zh-CN" altLang="en-US" b="1" dirty="0">
                <a:latin typeface="微软雅黑" panose="020B0503020204020204" charset="-122"/>
                <a:ea typeface="微软雅黑" panose="020B0503020204020204" charset="-122"/>
                <a:cs typeface="微软雅黑" panose="020B0503020204020204" charset="-122"/>
              </a:rPr>
              <a:t>诊疗规范推荐：</a:t>
            </a:r>
            <a:endParaRPr lang="en-US" altLang="zh-CN" b="1" dirty="0">
              <a:latin typeface="微软雅黑" panose="020B0503020204020204" charset="-122"/>
              <a:ea typeface="微软雅黑" panose="020B0503020204020204" charset="-122"/>
              <a:cs typeface="微软雅黑" panose="020B0503020204020204" charset="-122"/>
            </a:endParaRPr>
          </a:p>
          <a:p>
            <a:pPr>
              <a:spcBef>
                <a:spcPts val="600"/>
              </a:spcBef>
            </a:pPr>
            <a:r>
              <a:rPr lang="en-US" sz="1400" b="1" dirty="0">
                <a:latin typeface="微软雅黑" panose="020B0503020204020204" charset="-122"/>
                <a:ea typeface="微软雅黑" panose="020B0503020204020204" charset="-122"/>
                <a:cs typeface="微软雅黑" panose="020B0503020204020204" charset="-122"/>
              </a:rPr>
              <a:t>1</a:t>
            </a:r>
            <a:r>
              <a:rPr lang="zh-CN" altLang="en-US" sz="1400" b="1" dirty="0">
                <a:latin typeface="微软雅黑" panose="020B0503020204020204" charset="-122"/>
                <a:ea typeface="微软雅黑" panose="020B0503020204020204" charset="-122"/>
                <a:cs typeface="微软雅黑" panose="020B0503020204020204" charset="-122"/>
              </a:rPr>
              <a:t>、</a:t>
            </a:r>
            <a:r>
              <a:rPr lang="en-US" altLang="zh-CN" sz="1400" b="1" dirty="0">
                <a:solidFill>
                  <a:prstClr val="black"/>
                </a:solidFill>
                <a:latin typeface="微软雅黑" panose="020B0503020204020204" pitchFamily="34" charset="-122"/>
                <a:ea typeface="微软雅黑" panose="020B0503020204020204" pitchFamily="34" charset="-122"/>
              </a:rPr>
              <a:t>2024</a:t>
            </a:r>
            <a:r>
              <a:rPr lang="zh-CN" altLang="en-US" sz="1400" b="1" dirty="0">
                <a:solidFill>
                  <a:prstClr val="black"/>
                </a:solidFill>
                <a:latin typeface="微软雅黑" panose="020B0503020204020204" pitchFamily="34" charset="-122"/>
                <a:ea typeface="微软雅黑" panose="020B0503020204020204" pitchFamily="34" charset="-122"/>
              </a:rPr>
              <a:t>肝衰竭诊治指南：</a:t>
            </a:r>
            <a:r>
              <a:rPr lang="zh-CN" altLang="en-US" sz="1400" dirty="0">
                <a:solidFill>
                  <a:prstClr val="black"/>
                </a:solidFill>
                <a:latin typeface="微软雅黑" panose="020B0503020204020204" pitchFamily="34" charset="-122"/>
                <a:ea typeface="微软雅黑" panose="020B0503020204020204" pitchFamily="34" charset="-122"/>
              </a:rPr>
              <a:t>乙酰半胱氨酸对药物性肝损伤所致</a:t>
            </a:r>
            <a:r>
              <a:rPr lang="en-US" altLang="zh-CN" sz="1400" dirty="0">
                <a:solidFill>
                  <a:prstClr val="black"/>
                </a:solidFill>
                <a:latin typeface="微软雅黑" panose="020B0503020204020204" pitchFamily="34" charset="-122"/>
                <a:ea typeface="微软雅黑" panose="020B0503020204020204" pitchFamily="34" charset="-122"/>
              </a:rPr>
              <a:t>ALF </a:t>
            </a:r>
            <a:r>
              <a:rPr lang="zh-CN" altLang="en-US" sz="1400" dirty="0">
                <a:solidFill>
                  <a:prstClr val="black"/>
                </a:solidFill>
                <a:latin typeface="微软雅黑" panose="020B0503020204020204" pitchFamily="34" charset="-122"/>
                <a:ea typeface="微软雅黑" panose="020B0503020204020204" pitchFamily="34" charset="-122"/>
              </a:rPr>
              <a:t>有效。怀疑对乙酰氨基酚（</a:t>
            </a:r>
            <a:r>
              <a:rPr lang="en-US" altLang="zh-CN" sz="1400" dirty="0">
                <a:solidFill>
                  <a:prstClr val="black"/>
                </a:solidFill>
                <a:latin typeface="微软雅黑" panose="020B0503020204020204" pitchFamily="34" charset="-122"/>
                <a:ea typeface="微软雅黑" panose="020B0503020204020204" pitchFamily="34" charset="-122"/>
              </a:rPr>
              <a:t>APAP</a:t>
            </a:r>
            <a:r>
              <a:rPr lang="zh-CN" altLang="en-US" sz="1400" dirty="0">
                <a:solidFill>
                  <a:prstClr val="black"/>
                </a:solidFill>
                <a:latin typeface="微软雅黑" panose="020B0503020204020204" pitchFamily="34" charset="-122"/>
                <a:ea typeface="微软雅黑" panose="020B0503020204020204" pitchFamily="34" charset="-122"/>
              </a:rPr>
              <a:t>）中毒的</a:t>
            </a:r>
            <a:r>
              <a:rPr lang="en-US" altLang="zh-CN" sz="1400" dirty="0">
                <a:solidFill>
                  <a:prstClr val="black"/>
                </a:solidFill>
                <a:latin typeface="微软雅黑" panose="020B0503020204020204" pitchFamily="34" charset="-122"/>
                <a:ea typeface="微软雅黑" panose="020B0503020204020204" pitchFamily="34" charset="-122"/>
              </a:rPr>
              <a:t>ALF</a:t>
            </a:r>
            <a:r>
              <a:rPr lang="zh-CN" altLang="en-US" sz="1400" dirty="0">
                <a:solidFill>
                  <a:prstClr val="black"/>
                </a:solidFill>
                <a:latin typeface="微软雅黑" panose="020B0503020204020204" pitchFamily="34" charset="-122"/>
                <a:ea typeface="微软雅黑" panose="020B0503020204020204" pitchFamily="34" charset="-122"/>
              </a:rPr>
              <a:t>患者也可应用</a:t>
            </a:r>
            <a:r>
              <a:rPr lang="en-US" altLang="zh-CN" sz="1400" dirty="0">
                <a:solidFill>
                  <a:prstClr val="black"/>
                </a:solidFill>
                <a:latin typeface="微软雅黑" panose="020B0503020204020204" pitchFamily="34" charset="-122"/>
                <a:ea typeface="微软雅黑" panose="020B0503020204020204" pitchFamily="34" charset="-122"/>
              </a:rPr>
              <a:t>NAC</a:t>
            </a:r>
            <a:r>
              <a:rPr lang="zh-CN" altLang="en-US" sz="1400" dirty="0">
                <a:solidFill>
                  <a:prstClr val="black"/>
                </a:solidFill>
                <a:latin typeface="微软雅黑" panose="020B0503020204020204" pitchFamily="34" charset="-122"/>
                <a:ea typeface="微软雅黑" panose="020B0503020204020204" pitchFamily="34" charset="-122"/>
              </a:rPr>
              <a:t>，必要时进行人工肝治疗。在非</a:t>
            </a:r>
            <a:r>
              <a:rPr lang="en-US" altLang="zh-CN" sz="1400" dirty="0">
                <a:solidFill>
                  <a:prstClr val="black"/>
                </a:solidFill>
                <a:latin typeface="微软雅黑" panose="020B0503020204020204" pitchFamily="34" charset="-122"/>
                <a:ea typeface="微软雅黑" panose="020B0503020204020204" pitchFamily="34" charset="-122"/>
              </a:rPr>
              <a:t>APAP</a:t>
            </a:r>
            <a:r>
              <a:rPr lang="zh-CN" altLang="en-US" sz="1400" dirty="0">
                <a:solidFill>
                  <a:prstClr val="black"/>
                </a:solidFill>
                <a:latin typeface="微软雅黑" panose="020B0503020204020204" pitchFamily="34" charset="-122"/>
                <a:ea typeface="微软雅黑" panose="020B0503020204020204" pitchFamily="34" charset="-122"/>
              </a:rPr>
              <a:t>引起的</a:t>
            </a:r>
            <a:r>
              <a:rPr lang="en-US" altLang="zh-CN" sz="1400" dirty="0">
                <a:solidFill>
                  <a:prstClr val="black"/>
                </a:solidFill>
                <a:latin typeface="微软雅黑" panose="020B0503020204020204" pitchFamily="34" charset="-122"/>
                <a:ea typeface="微软雅黑" panose="020B0503020204020204" pitchFamily="34" charset="-122"/>
              </a:rPr>
              <a:t>ALF</a:t>
            </a:r>
            <a:r>
              <a:rPr lang="zh-CN" altLang="en-US" sz="1400" dirty="0">
                <a:solidFill>
                  <a:prstClr val="black"/>
                </a:solidFill>
                <a:latin typeface="微软雅黑" panose="020B0503020204020204" pitchFamily="34" charset="-122"/>
                <a:ea typeface="微软雅黑" panose="020B0503020204020204" pitchFamily="34" charset="-122"/>
              </a:rPr>
              <a:t>患者中，静脉注射</a:t>
            </a:r>
            <a:r>
              <a:rPr lang="en-US" altLang="zh-CN" sz="1400" dirty="0">
                <a:solidFill>
                  <a:prstClr val="black"/>
                </a:solidFill>
                <a:latin typeface="微软雅黑" panose="020B0503020204020204" pitchFamily="34" charset="-122"/>
                <a:ea typeface="微软雅黑" panose="020B0503020204020204" pitchFamily="34" charset="-122"/>
              </a:rPr>
              <a:t>NAC</a:t>
            </a:r>
            <a:r>
              <a:rPr lang="zh-CN" altLang="en-US" sz="1400" dirty="0">
                <a:solidFill>
                  <a:prstClr val="black"/>
                </a:solidFill>
                <a:latin typeface="微软雅黑" panose="020B0503020204020204" pitchFamily="34" charset="-122"/>
                <a:ea typeface="微软雅黑" panose="020B0503020204020204" pitchFamily="34" charset="-122"/>
              </a:rPr>
              <a:t>能改善</a:t>
            </a:r>
            <a:r>
              <a:rPr lang="en-US" altLang="zh-CN" sz="1400" dirty="0" err="1">
                <a:solidFill>
                  <a:prstClr val="black"/>
                </a:solidFill>
                <a:latin typeface="微软雅黑" panose="020B0503020204020204" pitchFamily="34" charset="-122"/>
                <a:ea typeface="微软雅黑" panose="020B0503020204020204" pitchFamily="34" charset="-122"/>
              </a:rPr>
              <a:t>Ⅰ~Ⅱ</a:t>
            </a:r>
            <a:r>
              <a:rPr lang="zh-CN" altLang="en-US" sz="1400" dirty="0">
                <a:solidFill>
                  <a:prstClr val="black"/>
                </a:solidFill>
                <a:latin typeface="微软雅黑" panose="020B0503020204020204" pitchFamily="34" charset="-122"/>
                <a:ea typeface="微软雅黑" panose="020B0503020204020204" pitchFamily="34" charset="-122"/>
              </a:rPr>
              <a:t>级早期肝性脑病患者的无肝移植生存率。</a:t>
            </a:r>
            <a:endParaRPr lang="en-US" altLang="zh-CN" sz="1400" dirty="0">
              <a:solidFill>
                <a:prstClr val="black"/>
              </a:solidFill>
              <a:latin typeface="微软雅黑" panose="020B0503020204020204" pitchFamily="34" charset="-122"/>
              <a:ea typeface="微软雅黑" panose="020B0503020204020204" pitchFamily="34" charset="-122"/>
            </a:endParaRPr>
          </a:p>
          <a:p>
            <a:pPr>
              <a:spcBef>
                <a:spcPts val="600"/>
              </a:spcBef>
            </a:pPr>
            <a:r>
              <a:rPr lang="en-US" altLang="zh-CN" sz="1400" b="1" dirty="0">
                <a:solidFill>
                  <a:prstClr val="black"/>
                </a:solidFill>
                <a:latin typeface="微软雅黑" panose="020B0503020204020204" pitchFamily="34" charset="-122"/>
                <a:ea typeface="微软雅黑" panose="020B0503020204020204" pitchFamily="34" charset="-122"/>
              </a:rPr>
              <a:t>2</a:t>
            </a:r>
            <a:r>
              <a:rPr lang="zh-CN" altLang="en-US" sz="1400" b="1" dirty="0">
                <a:solidFill>
                  <a:prstClr val="black"/>
                </a:solidFill>
                <a:latin typeface="微软雅黑" panose="020B0503020204020204" pitchFamily="34" charset="-122"/>
                <a:ea typeface="微软雅黑" panose="020B0503020204020204" pitchFamily="34" charset="-122"/>
              </a:rPr>
              <a:t>、</a:t>
            </a:r>
            <a:r>
              <a:rPr lang="en-US" altLang="zh-CN" sz="1400" b="1" dirty="0">
                <a:solidFill>
                  <a:prstClr val="black"/>
                </a:solidFill>
                <a:latin typeface="微软雅黑" panose="020B0503020204020204" pitchFamily="34" charset="-122"/>
                <a:ea typeface="微软雅黑" panose="020B0503020204020204" pitchFamily="34" charset="-122"/>
                <a:sym typeface="思源黑体 CN Regular"/>
              </a:rPr>
              <a:t>2023</a:t>
            </a:r>
            <a:r>
              <a:rPr lang="zh-CN" altLang="en-US" sz="1400" b="1" dirty="0">
                <a:solidFill>
                  <a:prstClr val="black"/>
                </a:solidFill>
                <a:latin typeface="微软雅黑" panose="020B0503020204020204" pitchFamily="34" charset="-122"/>
                <a:ea typeface="微软雅黑" panose="020B0503020204020204" pitchFamily="34" charset="-122"/>
                <a:sym typeface="思源黑体 CN Regular"/>
              </a:rPr>
              <a:t>中国药物性肝损伤诊治指南</a:t>
            </a:r>
            <a:r>
              <a:rPr lang="zh-CN" altLang="en-US" sz="1400" dirty="0">
                <a:solidFill>
                  <a:prstClr val="black"/>
                </a:solidFill>
                <a:latin typeface="微软雅黑" panose="020B0503020204020204" pitchFamily="34" charset="-122"/>
                <a:ea typeface="微软雅黑" panose="020B0503020204020204" pitchFamily="34" charset="-122"/>
                <a:sym typeface="思源黑体 CN Regular"/>
              </a:rPr>
              <a:t>：</a:t>
            </a:r>
            <a:r>
              <a:rPr lang="en-US" altLang="zh-CN" sz="1400" dirty="0">
                <a:solidFill>
                  <a:prstClr val="black"/>
                </a:solidFill>
                <a:latin typeface="微软雅黑" panose="020B0503020204020204" pitchFamily="34" charset="-122"/>
                <a:ea typeface="微软雅黑" panose="020B0503020204020204" pitchFamily="34" charset="-122"/>
              </a:rPr>
              <a:t> NAC</a:t>
            </a:r>
            <a:r>
              <a:rPr lang="zh-CN" altLang="zh-CN" sz="1400" dirty="0">
                <a:solidFill>
                  <a:prstClr val="black"/>
                </a:solidFill>
                <a:latin typeface="微软雅黑" panose="020B0503020204020204" pitchFamily="34" charset="-122"/>
                <a:ea typeface="微软雅黑" panose="020B0503020204020204" pitchFamily="34" charset="-122"/>
              </a:rPr>
              <a:t>是被</a:t>
            </a:r>
            <a:r>
              <a:rPr lang="en-US" altLang="zh-CN" sz="1400" dirty="0">
                <a:solidFill>
                  <a:prstClr val="black"/>
                </a:solidFill>
                <a:latin typeface="微软雅黑" panose="020B0503020204020204" pitchFamily="34" charset="-122"/>
                <a:ea typeface="微软雅黑" panose="020B0503020204020204" pitchFamily="34" charset="-122"/>
              </a:rPr>
              <a:t>FDA</a:t>
            </a:r>
            <a:r>
              <a:rPr lang="zh-CN" altLang="zh-CN" sz="1400" dirty="0">
                <a:solidFill>
                  <a:prstClr val="black"/>
                </a:solidFill>
                <a:latin typeface="微软雅黑" panose="020B0503020204020204" pitchFamily="34" charset="-122"/>
                <a:ea typeface="微软雅黑" panose="020B0503020204020204" pitchFamily="34" charset="-122"/>
              </a:rPr>
              <a:t>批准用于治疗</a:t>
            </a:r>
            <a:r>
              <a:rPr lang="en-US" altLang="zh-CN" sz="1400" dirty="0">
                <a:solidFill>
                  <a:prstClr val="black"/>
                </a:solidFill>
                <a:latin typeface="微软雅黑" panose="020B0503020204020204" pitchFamily="34" charset="-122"/>
                <a:ea typeface="微软雅黑" panose="020B0503020204020204" pitchFamily="34" charset="-122"/>
              </a:rPr>
              <a:t>APAP</a:t>
            </a:r>
            <a:r>
              <a:rPr lang="zh-CN" altLang="zh-CN" sz="1400" dirty="0">
                <a:solidFill>
                  <a:prstClr val="black"/>
                </a:solidFill>
                <a:latin typeface="微软雅黑" panose="020B0503020204020204" pitchFamily="34" charset="-122"/>
                <a:ea typeface="微软雅黑" panose="020B0503020204020204" pitchFamily="34" charset="-122"/>
              </a:rPr>
              <a:t>引起的固有型</a:t>
            </a:r>
            <a:r>
              <a:rPr lang="en-US" altLang="zh-CN" sz="1400" dirty="0">
                <a:solidFill>
                  <a:prstClr val="black"/>
                </a:solidFill>
                <a:latin typeface="微软雅黑" panose="020B0503020204020204" pitchFamily="34" charset="-122"/>
                <a:ea typeface="微软雅黑" panose="020B0503020204020204" pitchFamily="34" charset="-122"/>
              </a:rPr>
              <a:t>DILI</a:t>
            </a:r>
            <a:r>
              <a:rPr lang="zh-CN" altLang="zh-CN" sz="1400" dirty="0">
                <a:solidFill>
                  <a:prstClr val="black"/>
                </a:solidFill>
                <a:latin typeface="微软雅黑" panose="020B0503020204020204" pitchFamily="34" charset="-122"/>
                <a:ea typeface="微软雅黑" panose="020B0503020204020204" pitchFamily="34" charset="-122"/>
              </a:rPr>
              <a:t>的唯一解毒药物。</a:t>
            </a:r>
            <a:r>
              <a:rPr lang="en-US" altLang="zh-CN" sz="1400" dirty="0">
                <a:solidFill>
                  <a:prstClr val="black"/>
                </a:solidFill>
                <a:latin typeface="微软雅黑" panose="020B0503020204020204" pitchFamily="34" charset="-122"/>
                <a:ea typeface="微软雅黑" panose="020B0503020204020204" pitchFamily="34" charset="-122"/>
              </a:rPr>
              <a:t>NAC</a:t>
            </a:r>
            <a:r>
              <a:rPr lang="zh-CN" altLang="zh-CN" sz="1400" dirty="0">
                <a:solidFill>
                  <a:prstClr val="black"/>
                </a:solidFill>
                <a:latin typeface="微软雅黑" panose="020B0503020204020204" pitchFamily="34" charset="-122"/>
                <a:ea typeface="微软雅黑" panose="020B0503020204020204" pitchFamily="34" charset="-122"/>
              </a:rPr>
              <a:t>静脉注射被普遍接受用于药物导致的成人</a:t>
            </a:r>
            <a:r>
              <a:rPr lang="en-US" altLang="zh-CN" sz="1400" dirty="0">
                <a:solidFill>
                  <a:prstClr val="black"/>
                </a:solidFill>
                <a:latin typeface="微软雅黑" panose="020B0503020204020204" pitchFamily="34" charset="-122"/>
                <a:ea typeface="微软雅黑" panose="020B0503020204020204" pitchFamily="34" charset="-122"/>
              </a:rPr>
              <a:t>ALF</a:t>
            </a:r>
            <a:r>
              <a:rPr lang="zh-CN" altLang="zh-CN" sz="1400" dirty="0">
                <a:solidFill>
                  <a:prstClr val="black"/>
                </a:solidFill>
                <a:latin typeface="微软雅黑" panose="020B0503020204020204" pitchFamily="34" charset="-122"/>
                <a:ea typeface="微软雅黑" panose="020B0503020204020204" pitchFamily="34" charset="-122"/>
              </a:rPr>
              <a:t>患者的治疗，且应尽早使用，用法为</a:t>
            </a:r>
            <a:r>
              <a:rPr lang="en-US" altLang="zh-CN" sz="1400" dirty="0">
                <a:solidFill>
                  <a:prstClr val="black"/>
                </a:solidFill>
                <a:latin typeface="微软雅黑" panose="020B0503020204020204" pitchFamily="34" charset="-122"/>
                <a:ea typeface="微软雅黑" panose="020B0503020204020204" pitchFamily="34" charset="-122"/>
              </a:rPr>
              <a:t>50~150mg/kg/d</a:t>
            </a:r>
            <a:r>
              <a:rPr lang="zh-CN" altLang="zh-CN" sz="1400" dirty="0">
                <a:solidFill>
                  <a:prstClr val="black"/>
                </a:solidFill>
                <a:latin typeface="微软雅黑" panose="020B0503020204020204" pitchFamily="34" charset="-122"/>
                <a:ea typeface="微软雅黑" panose="020B0503020204020204" pitchFamily="34" charset="-122"/>
              </a:rPr>
              <a:t>。推荐意见：对药物导致的急性和亚急性肝衰竭成人患者，建议尽早给予静脉注射</a:t>
            </a:r>
            <a:r>
              <a:rPr lang="en-US" altLang="zh-CN" sz="1400" dirty="0">
                <a:solidFill>
                  <a:prstClr val="black"/>
                </a:solidFill>
                <a:latin typeface="微软雅黑" panose="020B0503020204020204" pitchFamily="34" charset="-122"/>
                <a:ea typeface="微软雅黑" panose="020B0503020204020204" pitchFamily="34" charset="-122"/>
              </a:rPr>
              <a:t>NAC</a:t>
            </a:r>
            <a:r>
              <a:rPr lang="zh-CN" altLang="zh-CN" sz="1400" dirty="0">
                <a:solidFill>
                  <a:prstClr val="black"/>
                </a:solidFill>
                <a:latin typeface="微软雅黑" panose="020B0503020204020204" pitchFamily="34" charset="-122"/>
                <a:ea typeface="微软雅黑" panose="020B0503020204020204" pitchFamily="34" charset="-122"/>
              </a:rPr>
              <a:t>治疗。儿童暂不推荐。（</a:t>
            </a:r>
            <a:r>
              <a:rPr lang="en-US" altLang="zh-CN" sz="1400" dirty="0">
                <a:solidFill>
                  <a:prstClr val="black"/>
                </a:solidFill>
                <a:latin typeface="微软雅黑" panose="020B0503020204020204" pitchFamily="34" charset="-122"/>
                <a:ea typeface="微软雅黑" panose="020B0503020204020204" pitchFamily="34" charset="-122"/>
              </a:rPr>
              <a:t>2</a:t>
            </a:r>
            <a:r>
              <a:rPr lang="zh-CN" altLang="zh-CN" sz="1400" dirty="0">
                <a:solidFill>
                  <a:prstClr val="black"/>
                </a:solidFill>
                <a:latin typeface="微软雅黑" panose="020B0503020204020204" pitchFamily="34" charset="-122"/>
                <a:ea typeface="微软雅黑" panose="020B0503020204020204" pitchFamily="34" charset="-122"/>
              </a:rPr>
              <a:t>，</a:t>
            </a:r>
            <a:r>
              <a:rPr lang="en-US" altLang="zh-CN" sz="1400" dirty="0">
                <a:solidFill>
                  <a:prstClr val="black"/>
                </a:solidFill>
                <a:latin typeface="微软雅黑" panose="020B0503020204020204" pitchFamily="34" charset="-122"/>
                <a:ea typeface="微软雅黑" panose="020B0503020204020204" pitchFamily="34" charset="-122"/>
              </a:rPr>
              <a:t>B</a:t>
            </a:r>
            <a:r>
              <a:rPr lang="zh-CN" altLang="zh-CN" sz="1400" dirty="0">
                <a:solidFill>
                  <a:prstClr val="black"/>
                </a:solidFill>
                <a:latin typeface="微软雅黑" panose="020B0503020204020204" pitchFamily="34" charset="-122"/>
                <a:ea typeface="微软雅黑" panose="020B0503020204020204" pitchFamily="34" charset="-122"/>
              </a:rPr>
              <a:t>）</a:t>
            </a:r>
            <a:r>
              <a:rPr lang="zh-CN" altLang="en-US" sz="1400" dirty="0">
                <a:solidFill>
                  <a:prstClr val="black"/>
                </a:solidFill>
                <a:latin typeface="微软雅黑" panose="020B0503020204020204" pitchFamily="34" charset="-122"/>
                <a:ea typeface="微软雅黑" panose="020B0503020204020204" pitchFamily="34" charset="-122"/>
              </a:rPr>
              <a:t>。</a:t>
            </a:r>
            <a:endParaRPr lang="en-US" altLang="zh-CN" sz="1400" dirty="0">
              <a:solidFill>
                <a:prstClr val="black"/>
              </a:solidFill>
              <a:latin typeface="微软雅黑" panose="020B0503020204020204" pitchFamily="34" charset="-122"/>
              <a:ea typeface="微软雅黑" panose="020B0503020204020204" pitchFamily="34" charset="-122"/>
            </a:endParaRPr>
          </a:p>
          <a:p>
            <a:r>
              <a:rPr lang="en-US" altLang="zh-CN" sz="1400" b="1" dirty="0">
                <a:solidFill>
                  <a:prstClr val="black"/>
                </a:solidFill>
                <a:latin typeface="微软雅黑" panose="020B0503020204020204" pitchFamily="34" charset="-122"/>
                <a:ea typeface="微软雅黑" panose="020B0503020204020204" pitchFamily="34" charset="-122"/>
              </a:rPr>
              <a:t>3</a:t>
            </a:r>
            <a:r>
              <a:rPr lang="zh-CN" altLang="en-US" sz="1400" b="1" dirty="0">
                <a:solidFill>
                  <a:prstClr val="black"/>
                </a:solidFill>
                <a:latin typeface="微软雅黑" panose="020B0503020204020204" pitchFamily="34" charset="-122"/>
                <a:ea typeface="微软雅黑" panose="020B0503020204020204" pitchFamily="34" charset="-122"/>
              </a:rPr>
              <a:t>、</a:t>
            </a:r>
            <a:r>
              <a:rPr lang="en-US" altLang="zh-CN" sz="1400" b="1" dirty="0">
                <a:solidFill>
                  <a:prstClr val="black"/>
                </a:solidFill>
                <a:latin typeface="微软雅黑" panose="020B0503020204020204" pitchFamily="34" charset="-122"/>
                <a:ea typeface="微软雅黑" panose="020B0503020204020204" pitchFamily="34" charset="-122"/>
              </a:rPr>
              <a:t>2023ACG</a:t>
            </a:r>
            <a:r>
              <a:rPr lang="zh-CN" altLang="en-US" sz="1400" b="1" dirty="0">
                <a:solidFill>
                  <a:prstClr val="black"/>
                </a:solidFill>
                <a:latin typeface="微软雅黑" panose="020B0503020204020204" pitchFamily="34" charset="-122"/>
                <a:ea typeface="微软雅黑" panose="020B0503020204020204" pitchFamily="34" charset="-122"/>
              </a:rPr>
              <a:t>（美国胃肠病学会）指南</a:t>
            </a:r>
            <a:r>
              <a:rPr lang="en-US" altLang="zh-CN" sz="1400" b="1" dirty="0">
                <a:solidFill>
                  <a:prstClr val="black"/>
                </a:solidFill>
                <a:latin typeface="微软雅黑" panose="020B0503020204020204" pitchFamily="34" charset="-122"/>
                <a:ea typeface="微软雅黑" panose="020B0503020204020204" pitchFamily="34" charset="-122"/>
              </a:rPr>
              <a:t>-</a:t>
            </a:r>
            <a:r>
              <a:rPr lang="zh-CN" altLang="en-US" sz="1400" b="1" dirty="0">
                <a:solidFill>
                  <a:prstClr val="black"/>
                </a:solidFill>
                <a:latin typeface="微软雅黑" panose="020B0503020204020204" pitchFamily="34" charset="-122"/>
                <a:ea typeface="微软雅黑" panose="020B0503020204020204" pitchFamily="34" charset="-122"/>
              </a:rPr>
              <a:t>急性肝衰竭指南：</a:t>
            </a:r>
            <a:r>
              <a:rPr lang="zh-CN" altLang="zh-CN" sz="1400" dirty="0">
                <a:solidFill>
                  <a:prstClr val="black"/>
                </a:solidFill>
                <a:latin typeface="微软雅黑" panose="020B0503020204020204" pitchFamily="34" charset="-122"/>
                <a:ea typeface="微软雅黑" panose="020B0503020204020204" pitchFamily="34" charset="-122"/>
              </a:rPr>
              <a:t>对于疑似</a:t>
            </a:r>
            <a:r>
              <a:rPr lang="en-US" altLang="zh-CN" sz="1400" dirty="0">
                <a:solidFill>
                  <a:prstClr val="black"/>
                </a:solidFill>
                <a:latin typeface="微软雅黑" panose="020B0503020204020204" pitchFamily="34" charset="-122"/>
                <a:ea typeface="微软雅黑" panose="020B0503020204020204" pitchFamily="34" charset="-122"/>
              </a:rPr>
              <a:t>APAP</a:t>
            </a:r>
            <a:r>
              <a:rPr lang="zh-CN" altLang="zh-CN" sz="1400" dirty="0">
                <a:solidFill>
                  <a:prstClr val="black"/>
                </a:solidFill>
                <a:latin typeface="微软雅黑" panose="020B0503020204020204" pitchFamily="34" charset="-122"/>
                <a:ea typeface="微软雅黑" panose="020B0503020204020204" pitchFamily="34" charset="-122"/>
              </a:rPr>
              <a:t>中毒的患者，建议尽早给予</a:t>
            </a:r>
            <a:r>
              <a:rPr lang="en-US" altLang="zh-CN" sz="1400" dirty="0">
                <a:solidFill>
                  <a:prstClr val="black"/>
                </a:solidFill>
                <a:latin typeface="微软雅黑" panose="020B0503020204020204" pitchFamily="34" charset="-122"/>
                <a:ea typeface="微软雅黑" panose="020B0503020204020204" pitchFamily="34" charset="-122"/>
              </a:rPr>
              <a:t>n-</a:t>
            </a:r>
            <a:r>
              <a:rPr lang="zh-CN" altLang="zh-CN" sz="1400" dirty="0">
                <a:solidFill>
                  <a:prstClr val="black"/>
                </a:solidFill>
                <a:latin typeface="微软雅黑" panose="020B0503020204020204" pitchFamily="34" charset="-122"/>
                <a:ea typeface="微软雅黑" panose="020B0503020204020204" pitchFamily="34" charset="-122"/>
              </a:rPr>
              <a:t>乙酰半胱氨酸；证据级别：强；推荐级别：低。对于非</a:t>
            </a:r>
            <a:r>
              <a:rPr lang="en-US" altLang="zh-CN" sz="1400" dirty="0" err="1">
                <a:solidFill>
                  <a:prstClr val="black"/>
                </a:solidFill>
                <a:latin typeface="微软雅黑" panose="020B0503020204020204" pitchFamily="34" charset="-122"/>
                <a:ea typeface="微软雅黑" panose="020B0503020204020204" pitchFamily="34" charset="-122"/>
              </a:rPr>
              <a:t>apap</a:t>
            </a:r>
            <a:r>
              <a:rPr lang="en-US" altLang="zh-CN" sz="1400" dirty="0">
                <a:solidFill>
                  <a:prstClr val="black"/>
                </a:solidFill>
                <a:latin typeface="微软雅黑" panose="020B0503020204020204" pitchFamily="34" charset="-122"/>
                <a:ea typeface="微软雅黑" panose="020B0503020204020204" pitchFamily="34" charset="-122"/>
              </a:rPr>
              <a:t> ALF</a:t>
            </a:r>
            <a:r>
              <a:rPr lang="zh-CN" altLang="zh-CN" sz="1400" dirty="0">
                <a:solidFill>
                  <a:prstClr val="black"/>
                </a:solidFill>
                <a:latin typeface="微软雅黑" panose="020B0503020204020204" pitchFamily="34" charset="-122"/>
                <a:ea typeface="微软雅黑" panose="020B0503020204020204" pitchFamily="34" charset="-122"/>
              </a:rPr>
              <a:t>的患者，建议静脉注射</a:t>
            </a:r>
            <a:r>
              <a:rPr lang="en-US" altLang="zh-CN" sz="1400" dirty="0">
                <a:solidFill>
                  <a:prstClr val="black"/>
                </a:solidFill>
                <a:latin typeface="微软雅黑" panose="020B0503020204020204" pitchFamily="34" charset="-122"/>
                <a:ea typeface="微软雅黑" panose="020B0503020204020204" pitchFamily="34" charset="-122"/>
              </a:rPr>
              <a:t>NAC</a:t>
            </a:r>
            <a:r>
              <a:rPr lang="zh-CN" altLang="zh-CN" sz="1400" dirty="0">
                <a:solidFill>
                  <a:prstClr val="black"/>
                </a:solidFill>
                <a:latin typeface="微软雅黑" panose="020B0503020204020204" pitchFamily="34" charset="-122"/>
                <a:ea typeface="微软雅黑" panose="020B0503020204020204" pitchFamily="34" charset="-122"/>
              </a:rPr>
              <a:t>。证据级别：强；推荐强度：中等。</a:t>
            </a:r>
          </a:p>
          <a:p>
            <a:endParaRPr lang="en-US" altLang="zh-CN" sz="1400" dirty="0">
              <a:solidFill>
                <a:prstClr val="black"/>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8415" y="542290"/>
            <a:ext cx="12219940" cy="5886450"/>
          </a:xfrm>
          <a:prstGeom prst="rect">
            <a:avLst/>
          </a:prstGeom>
          <a:solidFill>
            <a:schemeClr val="bg1">
              <a:lumMod val="9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8415" y="793750"/>
            <a:ext cx="12210415" cy="538289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 name="object 11"/>
          <p:cNvSpPr/>
          <p:nvPr/>
        </p:nvSpPr>
        <p:spPr>
          <a:xfrm>
            <a:off x="1028065" y="0"/>
            <a:ext cx="1087120" cy="2264410"/>
          </a:xfrm>
          <a:prstGeom prst="rect">
            <a:avLst/>
          </a:prstGeom>
          <a:blipFill>
            <a:blip r:embed="rId3" cstate="print"/>
            <a:stretch>
              <a:fillRect/>
            </a:stretch>
          </a:blipFill>
        </p:spPr>
        <p:txBody>
          <a:bodyPr wrap="square" lIns="0" tIns="0" rIns="0" bIns="0" rtlCol="0"/>
          <a:lstStyle/>
          <a:p>
            <a:endParaRPr/>
          </a:p>
        </p:txBody>
      </p:sp>
      <p:sp>
        <p:nvSpPr>
          <p:cNvPr id="2" name="Rectangle 3"/>
          <p:cNvSpPr txBox="1"/>
          <p:nvPr/>
        </p:nvSpPr>
        <p:spPr>
          <a:xfrm>
            <a:off x="2322830" y="793750"/>
            <a:ext cx="9321437" cy="4613442"/>
          </a:xfrm>
          <a:prstGeom prst="rect">
            <a:avLst/>
          </a:prstGeom>
          <a:ln w="12700">
            <a:miter lim="400000"/>
          </a:ln>
        </p:spPr>
        <p:txBody>
          <a:bodyPr wrap="square" lIns="45719" rIns="45719">
            <a:spAutoFit/>
          </a:bodyPr>
          <a:lstStyle/>
          <a:p>
            <a:pPr indent="0" fontAlgn="auto">
              <a:lnSpc>
                <a:spcPct val="150000"/>
              </a:lnSpc>
              <a:buClr>
                <a:srgbClr val="00B0F0"/>
              </a:buClr>
              <a:buFont typeface="Wingdings" panose="05000000000000000000" pitchFamily="2" charset="2"/>
              <a:buNone/>
            </a:pPr>
            <a:r>
              <a:rPr lang="zh-CN" altLang="en-US" b="1" dirty="0">
                <a:latin typeface="微软雅黑" panose="020B0503020204020204" charset="-122"/>
                <a:ea typeface="微软雅黑" panose="020B0503020204020204" charset="-122"/>
                <a:cs typeface="微软雅黑" panose="020B0503020204020204" charset="-122"/>
              </a:rPr>
              <a:t>创新点：</a:t>
            </a:r>
            <a:endParaRPr lang="en-US" altLang="zh-CN" dirty="0">
              <a:latin typeface="微软雅黑" panose="020B0503020204020204" charset="-122"/>
              <a:ea typeface="微软雅黑" panose="020B0503020204020204" charset="-122"/>
              <a:cs typeface="微软雅黑" panose="020B0503020204020204" charset="-122"/>
            </a:endParaRPr>
          </a:p>
          <a:p>
            <a:pPr>
              <a:lnSpc>
                <a:spcPct val="150000"/>
              </a:lnSpc>
              <a:buClr>
                <a:srgbClr val="00B0F0"/>
              </a:buClr>
            </a:pPr>
            <a:r>
              <a:rPr lang="en-US" altLang="zh-CN" dirty="0"/>
              <a:t>1</a:t>
            </a:r>
            <a:r>
              <a:rPr lang="zh-CN" altLang="zh-CN" dirty="0"/>
              <a:t>）本品为仿制药。作用机理为，乙酰半胱氨酸为还原型谷胱甘肽的前体，属体内氧自由基清除剂。其肝脏保护作用的机制可能与维持或恢复谷胱甘肽水平有关；乙酰半胱氨酸也可能通过改善血液动力学和氧输送能力，扩张微循环发挥肝脏保护作用。 </a:t>
            </a:r>
            <a:r>
              <a:rPr lang="en-US" altLang="zh-CN" dirty="0"/>
              <a:t>2</a:t>
            </a:r>
            <a:r>
              <a:rPr lang="zh-CN" altLang="zh-CN" dirty="0"/>
              <a:t>）本品参比原研制剂生产工艺，实现了在</a:t>
            </a:r>
            <a:r>
              <a:rPr lang="en-US" altLang="zh-CN" dirty="0"/>
              <a:t>0.9%</a:t>
            </a:r>
            <a:r>
              <a:rPr lang="zh-CN" altLang="zh-CN" dirty="0"/>
              <a:t>氯化钠注射液及</a:t>
            </a:r>
            <a:r>
              <a:rPr lang="en-US" altLang="zh-CN" dirty="0"/>
              <a:t>5%</a:t>
            </a:r>
            <a:r>
              <a:rPr lang="zh-CN" altLang="zh-CN" dirty="0"/>
              <a:t>葡萄糖注射液</a:t>
            </a:r>
            <a:r>
              <a:rPr lang="zh-CN" altLang="en-US" dirty="0"/>
              <a:t>溶媒</a:t>
            </a:r>
            <a:r>
              <a:rPr lang="zh-CN" altLang="zh-CN" dirty="0"/>
              <a:t>中均有良好的稳定性，有利于合并糖尿病的肝损伤患者的治疗</a:t>
            </a:r>
            <a:r>
              <a:rPr lang="zh-CN" altLang="en-US" dirty="0"/>
              <a:t>（较国内同类产品）</a:t>
            </a:r>
            <a:r>
              <a:rPr lang="zh-CN" altLang="zh-CN" dirty="0"/>
              <a:t>。</a:t>
            </a:r>
          </a:p>
          <a:p>
            <a:pPr>
              <a:lnSpc>
                <a:spcPct val="150000"/>
              </a:lnSpc>
              <a:buClr>
                <a:srgbClr val="00B0F0"/>
              </a:buClr>
            </a:pPr>
            <a:endParaRPr lang="en-US" altLang="zh-CN" b="1" dirty="0">
              <a:latin typeface="微软雅黑" panose="020B0503020204020204" charset="-122"/>
              <a:ea typeface="微软雅黑" panose="020B0503020204020204" charset="-122"/>
              <a:cs typeface="微软雅黑" panose="020B0503020204020204" charset="-122"/>
            </a:endParaRPr>
          </a:p>
          <a:p>
            <a:pPr indent="0" fontAlgn="auto">
              <a:lnSpc>
                <a:spcPct val="150000"/>
              </a:lnSpc>
              <a:buClr>
                <a:srgbClr val="00B0F0"/>
              </a:buClr>
              <a:buFont typeface="Wingdings" panose="05000000000000000000" pitchFamily="2" charset="2"/>
              <a:buNone/>
            </a:pPr>
            <a:r>
              <a:rPr lang="zh-CN" altLang="en-US" b="1" dirty="0">
                <a:latin typeface="微软雅黑" panose="020B0503020204020204" charset="-122"/>
                <a:ea typeface="微软雅黑" panose="020B0503020204020204" charset="-122"/>
                <a:cs typeface="微软雅黑" panose="020B0503020204020204" charset="-122"/>
              </a:rPr>
              <a:t>优势：</a:t>
            </a:r>
            <a:endParaRPr lang="en-US" altLang="zh-CN" b="1" dirty="0">
              <a:latin typeface="微软雅黑" panose="020B0503020204020204" charset="-122"/>
              <a:ea typeface="微软雅黑" panose="020B0503020204020204" charset="-122"/>
              <a:cs typeface="微软雅黑" panose="020B0503020204020204" charset="-122"/>
            </a:endParaRPr>
          </a:p>
          <a:p>
            <a:pPr>
              <a:lnSpc>
                <a:spcPct val="150000"/>
              </a:lnSpc>
              <a:buClr>
                <a:srgbClr val="00B0F0"/>
              </a:buClr>
            </a:pPr>
            <a:r>
              <a:rPr lang="en-US" altLang="zh-CN" dirty="0"/>
              <a:t>1</a:t>
            </a:r>
            <a:r>
              <a:rPr lang="zh-CN" altLang="zh-CN" dirty="0"/>
              <a:t>）重度肝损伤</a:t>
            </a:r>
            <a:r>
              <a:rPr lang="en-US" altLang="zh-CN" dirty="0"/>
              <a:t>/</a:t>
            </a:r>
            <a:r>
              <a:rPr lang="zh-CN" altLang="zh-CN" dirty="0"/>
              <a:t>肝衰竭患者使用本品治疗循证更充分，可改善患者预后，提高生存率。</a:t>
            </a:r>
            <a:endParaRPr lang="en-US" altLang="zh-CN" dirty="0"/>
          </a:p>
          <a:p>
            <a:pPr>
              <a:lnSpc>
                <a:spcPct val="150000"/>
              </a:lnSpc>
              <a:buClr>
                <a:srgbClr val="00B0F0"/>
              </a:buClr>
            </a:pPr>
            <a:r>
              <a:rPr lang="en-US" altLang="zh-CN" dirty="0"/>
              <a:t>2</a:t>
            </a:r>
            <a:r>
              <a:rPr lang="zh-CN" altLang="zh-CN" dirty="0"/>
              <a:t>）糖尿病合并肝脏损伤的患者使用本品更方便，直接用</a:t>
            </a:r>
            <a:r>
              <a:rPr lang="en-US" altLang="zh-CN" dirty="0"/>
              <a:t>0.9%</a:t>
            </a:r>
            <a:r>
              <a:rPr lang="zh-CN" altLang="zh-CN" dirty="0"/>
              <a:t>氯化钠注射液配置，无需添加胰岛素。</a:t>
            </a:r>
          </a:p>
        </p:txBody>
      </p:sp>
      <p:pic>
        <p:nvPicPr>
          <p:cNvPr id="19" name="图片 18"/>
          <p:cNvPicPr>
            <a:picLocks noChangeAspect="1"/>
          </p:cNvPicPr>
          <p:nvPr/>
        </p:nvPicPr>
        <p:blipFill>
          <a:blip r:embed="rId4"/>
          <a:stretch>
            <a:fillRect/>
          </a:stretch>
        </p:blipFill>
        <p:spPr>
          <a:xfrm>
            <a:off x="821690" y="2414905"/>
            <a:ext cx="1501140" cy="1033145"/>
          </a:xfrm>
          <a:prstGeom prst="rect">
            <a:avLst/>
          </a:prstGeom>
        </p:spPr>
      </p:pic>
      <p:pic>
        <p:nvPicPr>
          <p:cNvPr id="3" name="图片 2">
            <a:extLst>
              <a:ext uri="{FF2B5EF4-FFF2-40B4-BE49-F238E27FC236}">
                <a16:creationId xmlns:a16="http://schemas.microsoft.com/office/drawing/2014/main" id="{8861C279-CA70-CB48-0273-46200CC68159}"/>
              </a:ext>
            </a:extLst>
          </p:cNvPr>
          <p:cNvPicPr>
            <a:picLocks noChangeAspect="1"/>
          </p:cNvPicPr>
          <p:nvPr/>
        </p:nvPicPr>
        <p:blipFill>
          <a:blip r:embed="rId5"/>
          <a:stretch>
            <a:fillRect/>
          </a:stretch>
        </p:blipFill>
        <p:spPr>
          <a:xfrm>
            <a:off x="1133475" y="1320800"/>
            <a:ext cx="876300" cy="619125"/>
          </a:xfrm>
          <a:prstGeom prst="rect">
            <a:avLst/>
          </a:prstGeom>
        </p:spPr>
      </p:pic>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8415" y="542290"/>
            <a:ext cx="12219940" cy="5886450"/>
          </a:xfrm>
          <a:prstGeom prst="rect">
            <a:avLst/>
          </a:prstGeom>
          <a:solidFill>
            <a:schemeClr val="bg1">
              <a:lumMod val="9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890" y="793750"/>
            <a:ext cx="12210415" cy="538289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11" name="object 11"/>
          <p:cNvSpPr/>
          <p:nvPr/>
        </p:nvSpPr>
        <p:spPr>
          <a:xfrm>
            <a:off x="1028065" y="0"/>
            <a:ext cx="1087120" cy="2264410"/>
          </a:xfrm>
          <a:prstGeom prst="rect">
            <a:avLst/>
          </a:prstGeom>
          <a:blipFill>
            <a:blip r:embed="rId4" cstate="print"/>
            <a:stretch>
              <a:fillRect/>
            </a:stretch>
          </a:blipFill>
        </p:spPr>
        <p:txBody>
          <a:bodyPr wrap="square" lIns="0" tIns="0" rIns="0" bIns="0" rtlCol="0"/>
          <a:lstStyle/>
          <a:p>
            <a:endParaRPr/>
          </a:p>
        </p:txBody>
      </p:sp>
      <p:pic>
        <p:nvPicPr>
          <p:cNvPr id="5" name="图片 4"/>
          <p:cNvPicPr>
            <a:picLocks noChangeAspect="1"/>
          </p:cNvPicPr>
          <p:nvPr/>
        </p:nvPicPr>
        <p:blipFill>
          <a:blip r:embed="rId5"/>
          <a:stretch>
            <a:fillRect/>
          </a:stretch>
        </p:blipFill>
        <p:spPr>
          <a:xfrm>
            <a:off x="883285" y="2394585"/>
            <a:ext cx="1395730" cy="979805"/>
          </a:xfrm>
          <a:prstGeom prst="rect">
            <a:avLst/>
          </a:prstGeom>
        </p:spPr>
      </p:pic>
      <p:sp>
        <p:nvSpPr>
          <p:cNvPr id="6" name="Rectangle 3"/>
          <p:cNvSpPr txBox="1"/>
          <p:nvPr/>
        </p:nvSpPr>
        <p:spPr>
          <a:xfrm>
            <a:off x="2806065" y="1132205"/>
            <a:ext cx="8502650" cy="4239109"/>
          </a:xfrm>
          <a:prstGeom prst="rect">
            <a:avLst/>
          </a:prstGeom>
          <a:ln w="12700">
            <a:miter lim="400000"/>
          </a:ln>
        </p:spPr>
        <p:txBody>
          <a:bodyPr wrap="square" lIns="45719" rIns="45719">
            <a:spAutoFit/>
          </a:bodyPr>
          <a:lstStyle/>
          <a:p>
            <a:pPr indent="0">
              <a:lnSpc>
                <a:spcPct val="150000"/>
              </a:lnSpc>
              <a:buClr>
                <a:srgbClr val="00B0F0"/>
              </a:buClr>
              <a:buFont typeface="Wingdings" panose="05000000000000000000" pitchFamily="2" charset="2"/>
              <a:buNone/>
            </a:pPr>
            <a:r>
              <a:rPr lang="zh-CN" altLang="en-US" b="1" dirty="0">
                <a:latin typeface="微软雅黑" panose="020B0503020204020204" charset="-122"/>
                <a:ea typeface="微软雅黑" panose="020B0503020204020204" charset="-122"/>
                <a:cs typeface="微软雅黑" panose="020B0503020204020204" charset="-122"/>
              </a:rPr>
              <a:t>年发病患者总数：</a:t>
            </a:r>
            <a:r>
              <a:rPr lang="zh-CN" altLang="en-US" dirty="0">
                <a:latin typeface="微软雅黑" panose="020B0503020204020204" charset="-122"/>
                <a:ea typeface="微软雅黑" panose="020B0503020204020204" charset="-122"/>
                <a:cs typeface="微软雅黑" panose="020B0503020204020204" charset="-122"/>
              </a:rPr>
              <a:t>对乙酰氨基酚导致肝损伤的患者约</a:t>
            </a:r>
            <a:r>
              <a:rPr lang="en-US" altLang="zh-CN" dirty="0">
                <a:latin typeface="微软雅黑" panose="020B0503020204020204" charset="-122"/>
                <a:ea typeface="微软雅黑" panose="020B0503020204020204" charset="-122"/>
                <a:cs typeface="微软雅黑" panose="020B0503020204020204" charset="-122"/>
              </a:rPr>
              <a:t>5</a:t>
            </a:r>
            <a:r>
              <a:rPr lang="zh-CN" altLang="en-US" dirty="0">
                <a:latin typeface="微软雅黑" panose="020B0503020204020204" charset="-122"/>
                <a:ea typeface="微软雅黑" panose="020B0503020204020204" charset="-122"/>
                <a:cs typeface="微软雅黑" panose="020B0503020204020204" charset="-122"/>
              </a:rPr>
              <a:t>万人；肝衰竭患者约</a:t>
            </a:r>
            <a:r>
              <a:rPr lang="en-US" altLang="zh-CN" dirty="0">
                <a:latin typeface="微软雅黑" panose="020B0503020204020204" charset="-122"/>
                <a:ea typeface="微软雅黑" panose="020B0503020204020204" charset="-122"/>
                <a:cs typeface="微软雅黑" panose="020B0503020204020204" charset="-122"/>
              </a:rPr>
              <a:t>40</a:t>
            </a:r>
            <a:r>
              <a:rPr lang="zh-CN" altLang="en-US" dirty="0">
                <a:latin typeface="微软雅黑" panose="020B0503020204020204" charset="-122"/>
                <a:ea typeface="微软雅黑" panose="020B0503020204020204" charset="-122"/>
                <a:cs typeface="微软雅黑" panose="020B0503020204020204" charset="-122"/>
              </a:rPr>
              <a:t>万人</a:t>
            </a:r>
            <a:r>
              <a:rPr lang="en-US" altLang="zh-CN" dirty="0">
                <a:latin typeface="微软雅黑" panose="020B0503020204020204" charset="-122"/>
                <a:ea typeface="微软雅黑" panose="020B0503020204020204" charset="-122"/>
                <a:cs typeface="微软雅黑" panose="020B0503020204020204" charset="-122"/>
              </a:rPr>
              <a:t>/</a:t>
            </a:r>
            <a:r>
              <a:rPr lang="zh-CN" altLang="en-US" dirty="0">
                <a:latin typeface="微软雅黑" panose="020B0503020204020204" charset="-122"/>
                <a:ea typeface="微软雅黑" panose="020B0503020204020204" charset="-122"/>
                <a:cs typeface="微软雅黑" panose="020B0503020204020204" charset="-122"/>
              </a:rPr>
              <a:t>年。</a:t>
            </a:r>
          </a:p>
          <a:p>
            <a:pPr>
              <a:lnSpc>
                <a:spcPct val="150000"/>
              </a:lnSpc>
              <a:buClr>
                <a:srgbClr val="00B0F0"/>
              </a:buClr>
            </a:pPr>
            <a:r>
              <a:rPr lang="zh-CN" altLang="zh-CN" b="1" dirty="0"/>
              <a:t>所治疗疾病对公共健康得影响描述：</a:t>
            </a:r>
            <a:r>
              <a:rPr lang="zh-CN" altLang="zh-CN" dirty="0"/>
              <a:t>本品可改善肝功能，降低药物性肝脏损伤程度，遏制患者进展到肝衰竭，减少因肝衰竭治疗或肝移植而产生的沉重医疗负担。对于肝衰竭</a:t>
            </a:r>
            <a:r>
              <a:rPr lang="zh-CN" altLang="en-US" dirty="0"/>
              <a:t>早期</a:t>
            </a:r>
            <a:r>
              <a:rPr lang="zh-CN" altLang="zh-CN" dirty="0"/>
              <a:t>患者，可提高患者生存率</a:t>
            </a:r>
            <a:r>
              <a:rPr lang="zh-CN" altLang="en-US" dirty="0"/>
              <a:t>，并且为等待肝移植争取宝贵时间。</a:t>
            </a:r>
            <a:endParaRPr lang="zh-CN" altLang="en-US" dirty="0">
              <a:latin typeface="微软雅黑" panose="020B0503020204020204" charset="-122"/>
              <a:ea typeface="微软雅黑" panose="020B0503020204020204" charset="-122"/>
              <a:cs typeface="微软雅黑" panose="020B0503020204020204" charset="-122"/>
            </a:endParaRPr>
          </a:p>
          <a:p>
            <a:pPr indent="0">
              <a:lnSpc>
                <a:spcPct val="150000"/>
              </a:lnSpc>
              <a:buClr>
                <a:srgbClr val="00B0F0"/>
              </a:buClr>
              <a:buFont typeface="Wingdings" panose="05000000000000000000" pitchFamily="2" charset="2"/>
              <a:buNone/>
            </a:pPr>
            <a:r>
              <a:rPr lang="zh-CN" altLang="en-US" b="1" dirty="0">
                <a:solidFill>
                  <a:schemeClr val="tx1"/>
                </a:solidFill>
                <a:latin typeface="微软雅黑" panose="020B0503020204020204" charset="-122"/>
                <a:ea typeface="微软雅黑" panose="020B0503020204020204" charset="-122"/>
                <a:cs typeface="微软雅黑" panose="020B0503020204020204" charset="-122"/>
              </a:rPr>
              <a:t>弥补药品目录短板：</a:t>
            </a:r>
            <a:r>
              <a:rPr lang="zh-CN" altLang="en-US" dirty="0">
                <a:solidFill>
                  <a:schemeClr val="tx1"/>
                </a:solidFill>
                <a:latin typeface="微软雅黑" panose="020B0503020204020204" charset="-122"/>
                <a:ea typeface="微软雅黑" panose="020B0503020204020204" charset="-122"/>
                <a:cs typeface="微软雅黑" panose="020B0503020204020204" charset="-122"/>
              </a:rPr>
              <a:t>本品</a:t>
            </a:r>
            <a:r>
              <a:rPr lang="zh-CN" altLang="en-US" dirty="0">
                <a:solidFill>
                  <a:prstClr val="black"/>
                </a:solidFill>
                <a:latin typeface="微软雅黑" panose="020B0503020204020204" pitchFamily="34" charset="-122"/>
                <a:ea typeface="微软雅黑" panose="020B0503020204020204" pitchFamily="34" charset="-122"/>
              </a:rPr>
              <a:t>是唯一明确适应症可用于对乙酰氨基酚解毒的药物，</a:t>
            </a:r>
            <a:r>
              <a:rPr lang="zh-CN" altLang="en-US" dirty="0">
                <a:solidFill>
                  <a:prstClr val="black"/>
                </a:solidFill>
                <a:latin typeface="微软雅黑" panose="020B0503020204020204" charset="-122"/>
                <a:ea typeface="微软雅黑" panose="020B0503020204020204" charset="-122"/>
              </a:rPr>
              <a:t>也是</a:t>
            </a:r>
            <a:r>
              <a:rPr lang="zh-CN" altLang="en-US" dirty="0">
                <a:latin typeface="微软雅黑" panose="020B0503020204020204" charset="-122"/>
                <a:ea typeface="微软雅黑" panose="020B0503020204020204" charset="-122"/>
                <a:cs typeface="微软雅黑" panose="020B0503020204020204" charset="-122"/>
              </a:rPr>
              <a:t>被医学循证证实唯一可以改善肝衰竭预后的药物，并且可提高肝衰竭患者生存率。</a:t>
            </a:r>
            <a:endParaRPr lang="zh-CN" altLang="en-US" dirty="0">
              <a:solidFill>
                <a:schemeClr val="tx1"/>
              </a:solidFill>
              <a:latin typeface="微软雅黑" panose="020B0503020204020204" charset="-122"/>
              <a:ea typeface="微软雅黑" panose="020B0503020204020204" charset="-122"/>
              <a:cs typeface="微软雅黑" panose="020B0503020204020204" charset="-122"/>
            </a:endParaRPr>
          </a:p>
          <a:p>
            <a:pPr indent="0">
              <a:lnSpc>
                <a:spcPct val="150000"/>
              </a:lnSpc>
              <a:buClr>
                <a:srgbClr val="00B0F0"/>
              </a:buClr>
              <a:buFont typeface="Wingdings" panose="05000000000000000000" pitchFamily="2" charset="2"/>
              <a:buNone/>
            </a:pPr>
            <a:r>
              <a:rPr lang="zh-CN" altLang="en-US" b="1" dirty="0">
                <a:solidFill>
                  <a:schemeClr val="tx1"/>
                </a:solidFill>
                <a:latin typeface="微软雅黑" panose="020B0503020204020204" charset="-122"/>
                <a:ea typeface="微软雅黑" panose="020B0503020204020204" charset="-122"/>
                <a:cs typeface="微软雅黑" panose="020B0503020204020204" charset="-122"/>
              </a:rPr>
              <a:t>临床管理难度：</a:t>
            </a:r>
            <a:r>
              <a:rPr lang="zh-CN" altLang="en-US" dirty="0">
                <a:solidFill>
                  <a:schemeClr val="tx1"/>
                </a:solidFill>
                <a:latin typeface="微软雅黑" panose="020B0503020204020204" charset="-122"/>
                <a:ea typeface="微软雅黑" panose="020B0503020204020204" charset="-122"/>
                <a:cs typeface="微软雅黑" panose="020B0503020204020204" charset="-122"/>
              </a:rPr>
              <a:t>该药物具有明确适应症及用法，指南推荐患者类型及用量明确</a:t>
            </a:r>
            <a:r>
              <a:rPr lang="zh-CN" altLang="en-US" dirty="0">
                <a:latin typeface="微软雅黑" panose="020B0503020204020204" charset="-122"/>
                <a:ea typeface="微软雅黑" panose="020B0503020204020204" charset="-122"/>
                <a:cs typeface="微软雅黑" panose="020B0503020204020204" charset="-122"/>
              </a:rPr>
              <a:t>，</a:t>
            </a:r>
            <a:r>
              <a:rPr lang="zh-CN" altLang="en-US" dirty="0">
                <a:solidFill>
                  <a:schemeClr val="tx1"/>
                </a:solidFill>
                <a:latin typeface="微软雅黑" panose="020B0503020204020204" charset="-122"/>
                <a:ea typeface="微软雅黑" panose="020B0503020204020204" charset="-122"/>
                <a:cs typeface="微软雅黑" panose="020B0503020204020204" charset="-122"/>
              </a:rPr>
              <a:t>临床管理难度较小。</a:t>
            </a:r>
          </a:p>
          <a:p>
            <a:pPr>
              <a:lnSpc>
                <a:spcPct val="150000"/>
              </a:lnSpc>
            </a:pPr>
            <a:r>
              <a:rPr lang="zh-CN" altLang="en-US" sz="2000" dirty="0">
                <a:latin typeface="微软雅黑" panose="020B0503020204020204" charset="-122"/>
                <a:ea typeface="微软雅黑" panose="020B0503020204020204" charset="-122"/>
                <a:cs typeface="微软雅黑" panose="020B0503020204020204" charset="-122"/>
              </a:rPr>
              <a:t>　　</a:t>
            </a:r>
          </a:p>
        </p:txBody>
      </p:sp>
      <p:pic>
        <p:nvPicPr>
          <p:cNvPr id="3" name="图片 2">
            <a:extLst>
              <a:ext uri="{FF2B5EF4-FFF2-40B4-BE49-F238E27FC236}">
                <a16:creationId xmlns:a16="http://schemas.microsoft.com/office/drawing/2014/main" id="{512F17C5-419B-99A8-57D5-EC17C6018082}"/>
              </a:ext>
            </a:extLst>
          </p:cNvPr>
          <p:cNvPicPr>
            <a:picLocks noChangeAspect="1"/>
          </p:cNvPicPr>
          <p:nvPr/>
        </p:nvPicPr>
        <p:blipFill>
          <a:blip r:embed="rId6"/>
          <a:stretch>
            <a:fillRect/>
          </a:stretch>
        </p:blipFill>
        <p:spPr>
          <a:xfrm>
            <a:off x="1129030" y="1239520"/>
            <a:ext cx="885825" cy="752475"/>
          </a:xfrm>
          <a:prstGeom prst="rect">
            <a:avLst/>
          </a:prstGeom>
        </p:spPr>
      </p:pic>
    </p:spTree>
    <p:custDataLst>
      <p:tags r:id="rId1"/>
    </p:custData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jA3MjA1OTQ3MmVlZGUxZTIyNWMwNTQ0ZWE2NzZjNzMifQ=="/>
  <p:tag name="KSO_WPP_MARK_KEY" val="b5d755e9-acdb-4864-b81f-06502a5080a6"/>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354,&quot;width&quot;:4286}"/>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409,&quot;width&quot;:3465}"/>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960,&quot;width&quot;:3195}"/>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1119</TotalTime>
  <Words>2119</Words>
  <Application>Microsoft Office PowerPoint</Application>
  <PresentationFormat>宽屏</PresentationFormat>
  <Paragraphs>91</Paragraphs>
  <Slides>9</Slides>
  <Notes>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9</vt:i4>
      </vt:variant>
    </vt:vector>
  </HeadingPairs>
  <TitlesOfParts>
    <vt:vector size="15" baseType="lpstr">
      <vt:lpstr>思源黑体 CN Light</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薛红颖</dc:creator>
  <cp:lastModifiedBy>薛红颖</cp:lastModifiedBy>
  <cp:revision>242</cp:revision>
  <dcterms:created xsi:type="dcterms:W3CDTF">2019-06-19T02:08:00Z</dcterms:created>
  <dcterms:modified xsi:type="dcterms:W3CDTF">2025-07-15T16:33:10Z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2052-11.1.0.11797</vt:lpwstr>
  </property>
  <property fmtid="{D5CDD505-2E9C-101B-9397-08002B2CF9AE}" pid="3" name="ICV">
    <vt:lpwstr>58C651DCD805407D997A7BC6B0D60682</vt:lpwstr>
  </property>
</Properties>
</file>