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0" r:id="rId3"/>
  </p:sldMasterIdLst>
  <p:notesMasterIdLst>
    <p:notesMasterId r:id="rId6"/>
  </p:notesMasterIdLst>
  <p:sldIdLst>
    <p:sldId id="258" r:id="rId4"/>
    <p:sldId id="355" r:id="rId5"/>
    <p:sldId id="418" r:id="rId7"/>
    <p:sldId id="430" r:id="rId8"/>
    <p:sldId id="434" r:id="rId9"/>
    <p:sldId id="404" r:id="rId10"/>
    <p:sldId id="366" r:id="rId11"/>
    <p:sldId id="405" r:id="rId12"/>
    <p:sldId id="368" r:id="rId13"/>
    <p:sldId id="445" r:id="rId14"/>
    <p:sldId id="411"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erine" initials="" lastIdx="2" clrIdx="0"/>
  <p:cmAuthor id="1" name="幸全" initials="幸全" lastIdx="1" clrIdx="0"/>
  <p:cmAuthor id="2" name="作者" initials="A" lastIdx="0" clrIdx="1"/>
  <p:cmAuthor id="3" name="Mia Vida Villanueva" initials="M" lastIdx="1" clrIdx="0"/>
  <p:cmAuthor id="4" name="1206988966@qq.com" initials="1" lastIdx="1" clrIdx="2"/>
  <p:cmAuthor id="5" name="姜伟光" initials="姜" lastIdx="1" clrIdx="0"/>
  <p:cmAuthor id="6" name="lenovo" initials="l" lastIdx="6" clrIdx="2"/>
  <p:cmAuthor id="7" name="Administrator" initials="A" lastIdx="4" clrIdx="3"/>
  <p:cmAuthor id="8" name="宋洁然" initials="宋" lastIdx="2" clrIdx="1"/>
  <p:cmAuthor id="9" name="ming qiu" initials="m" lastIdx="17" clrIdx="1"/>
  <p:cmAuthor id="10" name="ZXP" initials="Z" lastIdx="2" clrIdx="4"/>
  <p:cmAuthor id="12" name="XQAL (Li Xiqian,Tracy)" initials="X(X" lastIdx="104" clrIdx="11"/>
  <p:cmAuthor id="13" name="BAZN (Zhang Bailin)" initials="B(B" lastIdx="10" clrIdx="12"/>
  <p:cmAuthor id="14" name="yang.liu" initials="y" lastIdx="1" clrIdx="1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3E3"/>
    <a:srgbClr val="D40054"/>
    <a:srgbClr val="0074B6"/>
    <a:srgbClr val="A6A6A6"/>
    <a:srgbClr val="EAEAEA"/>
    <a:srgbClr val="BFBFBF"/>
    <a:srgbClr val="E5186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66BB80-9744-4B8F-8381-E690ED832DD5}" styleName="{8a66bb80-9744-4b8f-8381-e690ed832dd5}">
    <a:wholeTbl>
      <a:tcTxStyle>
        <a:fontRef idx="none">
          <a:prstClr val="black"/>
        </a:fontRef>
      </a:tcTxStyle>
      <a:tcStyle>
        <a:tcBdr>
          <a:left>
            <a:ln w="12700" cmpd="sng">
              <a:solidFill>
                <a:srgbClr val="F5D4D0"/>
              </a:solidFill>
            </a:ln>
          </a:left>
          <a:right>
            <a:ln w="12700" cmpd="sng">
              <a:solidFill>
                <a:srgbClr val="F5D4D0"/>
              </a:solidFill>
            </a:ln>
          </a:right>
          <a:top>
            <a:ln w="12700" cmpd="sng">
              <a:solidFill>
                <a:srgbClr val="F5D4D0"/>
              </a:solidFill>
            </a:ln>
          </a:top>
          <a:bottom>
            <a:ln w="12700" cmpd="sng">
              <a:solidFill>
                <a:srgbClr val="F5D4D0"/>
              </a:solidFill>
            </a:ln>
          </a:bottom>
          <a:insideH>
            <a:ln w="12700" cmpd="sng">
              <a:solidFill>
                <a:srgbClr val="F5D4D0"/>
              </a:solidFill>
            </a:ln>
          </a:insideH>
          <a:insideV>
            <a:ln w="12700" cmpd="sng">
              <a:solidFill>
                <a:srgbClr val="F5D4D0"/>
              </a:solidFill>
            </a:ln>
          </a:insideV>
        </a:tcBdr>
        <a:fill>
          <a:solidFill>
            <a:srgbClr val="FFFFFF"/>
          </a:solidFill>
        </a:fill>
      </a:tcStyle>
    </a:wholeTbl>
    <a:band1H>
      <a:tcTxStyle>
        <a:fontRef idx="none">
          <a:prstClr val="black"/>
        </a:fontRef>
      </a:tcTxStyle>
      <a:tcStyle>
        <a:tcBdr/>
        <a:fill>
          <a:solidFill>
            <a:srgbClr val="FFFFFF"/>
          </a:solidFill>
        </a:fill>
      </a:tcStyle>
    </a:band1H>
    <a:band2H>
      <a:tcTxStyle>
        <a:fontRef idx="none">
          <a:prstClr val="black"/>
        </a:fontRef>
      </a:tcTxStyle>
      <a:tcStyle>
        <a:tcBdr/>
        <a:fill>
          <a:solidFill>
            <a:srgbClr val="F9E6E4"/>
          </a:solidFill>
        </a:fill>
      </a:tcStyle>
    </a:band2H>
    <a:firstRow>
      <a:tcTxStyle>
        <a:fontRef idx="none">
          <a:prstClr val="black"/>
        </a:fontRef>
      </a:tcTxStyle>
      <a:tcStyle>
        <a:tcBdr/>
        <a:fill>
          <a:solidFill>
            <a:srgbClr val="F5D4D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160.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24037;&#20316;&#31807;2"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24037;&#20316;&#31807;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p>
      </c:txPr>
    </c:title>
    <c:autoTitleDeleted val="0"/>
    <c:plotArea>
      <c:layout/>
      <c:barChart>
        <c:barDir val="col"/>
        <c:grouping val="clustered"/>
        <c:varyColors val="0"/>
        <c:ser>
          <c:idx val="0"/>
          <c:order val="0"/>
          <c:tx>
            <c:strRef>
              <c:f>[工作簿2]Sheet1!$B$1</c:f>
              <c:strCache>
                <c:ptCount val="1"/>
                <c:pt idx="0">
                  <c:v>改善率</c:v>
                </c:pt>
              </c:strCache>
            </c:strRef>
          </c:tx>
          <c:spPr>
            <a:solidFill>
              <a:schemeClr val="accent1"/>
            </a:solidFill>
            <a:ln>
              <a:noFill/>
            </a:ln>
            <a:effectLst/>
          </c:spPr>
          <c:invertIfNegative val="0"/>
          <c:dPt>
            <c:idx val="0"/>
            <c:invertIfNegative val="0"/>
            <c:bubble3D val="0"/>
            <c:spPr>
              <a:solidFill>
                <a:srgbClr val="E51860"/>
              </a:solidFill>
              <a:ln>
                <a:noFill/>
              </a:ln>
              <a:effectLst/>
            </c:spPr>
          </c:dPt>
          <c:dPt>
            <c:idx val="1"/>
            <c:invertIfNegative val="0"/>
            <c:bubble3D val="0"/>
            <c:spPr>
              <a:solidFill>
                <a:srgbClr val="A6A6A6"/>
              </a:solidFill>
              <a:ln>
                <a:noFill/>
              </a:ln>
              <a:effectLst/>
            </c:spPr>
          </c:dPt>
          <c:dLbls>
            <c:dLbl>
              <c:idx val="0"/>
              <c:layout/>
              <c:tx>
                <c:rich>
                  <a:bodyPr rot="0" spcFirstLastPara="0" vertOverflow="ellipsis" vert="horz" wrap="square" lIns="38100" tIns="19050" rIns="38100" bIns="19050" anchor="ctr" anchorCtr="1"/>
                  <a:lstStyle/>
                  <a:p>
                    <a:pPr defTabSz="914400">
                      <a:defRPr lang="zh-CN" sz="900" b="0" i="0" u="none" strike="noStrike" kern="1200" baseline="0">
                        <a:solidFill>
                          <a:schemeClr val="tx1"/>
                        </a:solidFill>
                        <a:latin typeface="+mn-lt"/>
                        <a:ea typeface="+mn-ea"/>
                        <a:cs typeface="+mn-cs"/>
                      </a:defRPr>
                    </a:pPr>
                    <a:r>
                      <a:rPr lang="en-US" altLang="zh-CN">
                        <a:solidFill>
                          <a:schemeClr val="tx1"/>
                        </a:solidFill>
                      </a:rPr>
                      <a:t>64.4%</a:t>
                    </a:r>
                    <a:endParaRPr lang="en-US" altLang="zh-CN">
                      <a:solidFill>
                        <a:schemeClr val="tx1"/>
                      </a:solidFill>
                    </a:endParaRPr>
                  </a:p>
                  <a:p>
                    <a:pPr defTabSz="914400">
                      <a:defRPr lang="zh-CN" sz="900" b="0" i="0" u="none" strike="noStrike" kern="1200" baseline="0">
                        <a:solidFill>
                          <a:schemeClr val="tx1"/>
                        </a:solidFill>
                        <a:latin typeface="+mn-lt"/>
                        <a:ea typeface="+mn-ea"/>
                        <a:cs typeface="+mn-cs"/>
                      </a:defRPr>
                    </a:pPr>
                    <a:r>
                      <a:rPr lang="en-US" altLang="zh-CN">
                        <a:solidFill>
                          <a:schemeClr val="tx1"/>
                        </a:solidFill>
                      </a:rPr>
                      <a:t>(237/368)</a:t>
                    </a:r>
                    <a:endParaRPr lang="en-US" altLang="zh-CN">
                      <a:solidFill>
                        <a:schemeClr val="tx1"/>
                      </a:solidFill>
                    </a:endParaRPr>
                  </a:p>
                </c:rich>
              </c:tx>
              <c:numFmt formatCode="General" sourceLinked="1"/>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tx>
                <c:rich>
                  <a:bodyPr rot="0" spcFirstLastPara="0" vertOverflow="ellipsis" vert="horz" wrap="square" lIns="38100" tIns="19050" rIns="38100" bIns="19050" anchor="ctr" anchorCtr="1"/>
                  <a:lstStyle/>
                  <a:p>
                    <a:pPr defTabSz="914400">
                      <a:defRPr lang="zh-CN" sz="900" b="0" i="0" u="none" strike="noStrike" kern="1200" baseline="0">
                        <a:solidFill>
                          <a:schemeClr val="tx1"/>
                        </a:solidFill>
                        <a:latin typeface="+mn-lt"/>
                        <a:ea typeface="+mn-ea"/>
                        <a:cs typeface="+mn-cs"/>
                      </a:defRPr>
                    </a:pPr>
                    <a:r>
                      <a:rPr lang="en-US" altLang="zh-CN">
                        <a:solidFill>
                          <a:schemeClr val="tx1"/>
                        </a:solidFill>
                      </a:rPr>
                      <a:t>61.0%</a:t>
                    </a:r>
                    <a:endParaRPr lang="en-US" altLang="zh-CN">
                      <a:solidFill>
                        <a:schemeClr val="tx1"/>
                      </a:solidFill>
                    </a:endParaRPr>
                  </a:p>
                  <a:p>
                    <a:pPr defTabSz="914400">
                      <a:defRPr lang="zh-CN" sz="900" b="0" i="0" u="none" strike="noStrike" kern="1200" baseline="0">
                        <a:solidFill>
                          <a:schemeClr val="tx1"/>
                        </a:solidFill>
                        <a:latin typeface="+mn-lt"/>
                        <a:ea typeface="+mn-ea"/>
                        <a:cs typeface="+mn-cs"/>
                      </a:defRPr>
                    </a:pPr>
                    <a:r>
                      <a:rPr lang="en-US" altLang="zh-CN">
                        <a:solidFill>
                          <a:schemeClr val="tx1"/>
                        </a:solidFill>
                      </a:rPr>
                      <a:t>(50/82)</a:t>
                    </a:r>
                    <a:endParaRPr lang="en-US" altLang="zh-CN">
                      <a:solidFill>
                        <a:schemeClr val="tx1"/>
                      </a:solidFill>
                    </a:endParaRPr>
                  </a:p>
                </c:rich>
              </c:tx>
              <c:numFmt formatCode="General" sourceLinked="1"/>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[工作簿2]Sheet1!$A$2:$A$3</c:f>
              <c:strCache>
                <c:ptCount val="2"/>
                <c:pt idx="0">
                  <c:v>片剂</c:v>
                </c:pt>
                <c:pt idx="1">
                  <c:v>颗粒剂</c:v>
                </c:pt>
              </c:strCache>
            </c:strRef>
          </c:cat>
          <c:val>
            <c:numRef>
              <c:f>[工作簿2]Sheet1!$B$2:$B$3</c:f>
              <c:numCache>
                <c:formatCode>0.0%</c:formatCode>
                <c:ptCount val="2"/>
                <c:pt idx="0">
                  <c:v>0.644</c:v>
                </c:pt>
                <c:pt idx="1">
                  <c:v>0.61</c:v>
                </c:pt>
              </c:numCache>
            </c:numRef>
          </c:val>
        </c:ser>
        <c:dLbls>
          <c:showLegendKey val="0"/>
          <c:showVal val="0"/>
          <c:showCatName val="0"/>
          <c:showSerName val="0"/>
          <c:showPercent val="0"/>
          <c:showBubbleSize val="0"/>
        </c:dLbls>
        <c:gapWidth val="219"/>
        <c:overlap val="-27"/>
        <c:axId val="730707054"/>
        <c:axId val="797509574"/>
      </c:barChart>
      <c:catAx>
        <c:axId val="730707054"/>
        <c:scaling>
          <c:orientation val="minMax"/>
        </c:scaling>
        <c:delete val="0"/>
        <c:axPos val="b"/>
        <c:numFmt formatCode="_ &quot;￥&quot;* #,##0.00_ ;_ &quot;￥&quot;* \-#,##0.00_ ;_ &quot;￥&quot;* &quot;-&quot;??_ ;_ @_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solidFill>
                <a:latin typeface="+mn-lt"/>
                <a:ea typeface="+mn-ea"/>
                <a:cs typeface="+mn-cs"/>
              </a:defRPr>
            </a:pPr>
          </a:p>
        </c:txPr>
        <c:crossAx val="797509574"/>
        <c:crosses val="autoZero"/>
        <c:auto val="1"/>
        <c:lblAlgn val="ctr"/>
        <c:lblOffset val="100"/>
        <c:noMultiLvlLbl val="0"/>
      </c:catAx>
      <c:valAx>
        <c:axId val="797509574"/>
        <c:scaling>
          <c:orientation val="minMax"/>
          <c:max val="1"/>
          <c:min val="0"/>
        </c:scaling>
        <c:delete val="0"/>
        <c:axPos val="l"/>
        <c:numFmt formatCode="0.0%"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solidFill>
                <a:latin typeface="+mn-lt"/>
                <a:ea typeface="+mn-ea"/>
                <a:cs typeface="+mn-cs"/>
              </a:defRPr>
            </a:pPr>
          </a:p>
        </c:txPr>
        <c:crossAx val="730707054"/>
        <c:crosses val="autoZero"/>
        <c:crossBetween val="between"/>
      </c:valAx>
      <c:spPr>
        <a:noFill/>
        <a:ln>
          <a:noFill/>
        </a:ln>
        <a:effectLst/>
      </c:spPr>
    </c:plotArea>
    <c:legend>
      <c:legendPos val="r"/>
      <c:legendEntry>
        <c:idx val="0"/>
        <c:txPr>
          <a:bodyPr rot="0" spcFirstLastPara="0" vertOverflow="ellipsis" vert="horz" wrap="square" anchor="ctr" anchorCtr="1"/>
          <a:lstStyle/>
          <a:p>
            <a:pPr>
              <a:defRPr lang="zh-CN" sz="900" b="0" i="0" u="none" strike="noStrike" kern="1200" baseline="0">
                <a:solidFill>
                  <a:schemeClr val="tx1"/>
                </a:solidFill>
                <a:latin typeface="+mn-lt"/>
                <a:ea typeface="+mn-ea"/>
                <a:cs typeface="+mn-cs"/>
              </a:defRPr>
            </a:pPr>
          </a:p>
        </c:txPr>
      </c:legendEntry>
      <c:legendEntry>
        <c:idx val="1"/>
        <c:txPr>
          <a:bodyPr rot="0" spcFirstLastPara="0" vertOverflow="ellipsis" vert="horz" wrap="square" anchor="ctr" anchorCtr="1"/>
          <a:lstStyle/>
          <a:p>
            <a:pPr>
              <a:defRPr lang="zh-CN" sz="900" b="0" i="0" u="none" strike="noStrike" kern="1200" baseline="0">
                <a:solidFill>
                  <a:schemeClr val="tx1"/>
                </a:solidFill>
                <a:latin typeface="+mn-lt"/>
                <a:ea typeface="+mn-ea"/>
                <a:cs typeface="+mn-cs"/>
              </a:defRPr>
            </a:pPr>
          </a:p>
        </c:txPr>
      </c:legendEntry>
      <c:layout>
        <c:manualLayout>
          <c:xMode val="edge"/>
          <c:yMode val="edge"/>
          <c:x val="0.00416666666666667"/>
          <c:y val="0.00694444444444444"/>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solidFill>
              <a:latin typeface="+mn-lt"/>
              <a:ea typeface="+mn-ea"/>
              <a:cs typeface="+mn-cs"/>
            </a:defRPr>
          </a:pPr>
        </a:p>
      </c:txPr>
    </c:legend>
    <c:plotVisOnly val="1"/>
    <c:dispBlanksAs val="gap"/>
    <c:showDLblsOverMax val="0"/>
    <c:extLst>
      <c:ext uri="{0b15fc19-7d7d-44ad-8c2d-2c3a37ce22c3}">
        <chartProps xmlns="https://web.wps.cn/et/2018/main" chartId="{f7b59762-be14-48fc-80ce-42ad9c2eedbb}"/>
      </c:ext>
    </c:extLst>
  </c:chart>
  <c:spPr>
    <a:solidFill>
      <a:schemeClr val="bg1"/>
    </a:solidFill>
    <a:ln w="9525" cap="flat" cmpd="sng" algn="ctr">
      <a:no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solidFill>
                <a:latin typeface="+mn-lt"/>
                <a:ea typeface="+mn-ea"/>
                <a:cs typeface="+mn-cs"/>
              </a:defRPr>
            </a:pPr>
            <a:r>
              <a:rPr lang="zh-CN" altLang="en-US">
                <a:solidFill>
                  <a:schemeClr val="tx1"/>
                </a:solidFill>
              </a:rPr>
              <a:t>改善率</a:t>
            </a:r>
            <a:endParaRPr lang="zh-CN" altLang="en-US">
              <a:solidFill>
                <a:schemeClr val="tx1"/>
              </a:solidFill>
            </a:endParaRPr>
          </a:p>
        </c:rich>
      </c:tx>
      <c:layout>
        <c:manualLayout>
          <c:xMode val="edge"/>
          <c:yMode val="edge"/>
          <c:x val="0.411666666666667"/>
          <c:y val="0.0277777777777778"/>
        </c:manualLayout>
      </c:layout>
      <c:overlay val="0"/>
      <c:spPr>
        <a:noFill/>
        <a:ln>
          <a:noFill/>
        </a:ln>
        <a:effectLst/>
      </c:spPr>
    </c:title>
    <c:autoTitleDeleted val="0"/>
    <c:plotArea>
      <c:layout/>
      <c:barChart>
        <c:barDir val="col"/>
        <c:grouping val="clustered"/>
        <c:varyColors val="0"/>
        <c:ser>
          <c:idx val="0"/>
          <c:order val="0"/>
          <c:tx>
            <c:strRef>
              <c:f>[工作簿2]Sheet1!$A$2</c:f>
              <c:strCache>
                <c:ptCount val="1"/>
                <c:pt idx="0">
                  <c:v>H组</c:v>
                </c:pt>
              </c:strCache>
            </c:strRef>
          </c:tx>
          <c:spPr>
            <a:solidFill>
              <a:srgbClr val="E51860"/>
            </a:solidFill>
            <a:ln>
              <a:noFill/>
            </a:ln>
            <a:effectLst/>
          </c:spPr>
          <c:invertIfNegative val="0"/>
          <c:dLbls>
            <c:dLbl>
              <c:idx val="0"/>
              <c:layout/>
              <c:tx>
                <c:rich>
                  <a:bodyPr rot="0" spcFirstLastPara="0" vertOverflow="ellipsis" vert="horz" wrap="square" lIns="38100" tIns="19050" rIns="38100" bIns="19050" anchor="ctr" anchorCtr="1"/>
                  <a:lstStyle/>
                  <a:p>
                    <a:pPr>
                      <a:defRPr lang="zh-CN" sz="900" b="0" i="0" u="none" strike="noStrike" kern="1200" baseline="0">
                        <a:solidFill>
                          <a:schemeClr val="tx1"/>
                        </a:solidFill>
                        <a:latin typeface="+mn-lt"/>
                        <a:ea typeface="+mn-ea"/>
                        <a:cs typeface="+mn-cs"/>
                      </a:defRPr>
                    </a:pPr>
                    <a:r>
                      <a:rPr lang="en-US" altLang="zh-CN">
                        <a:solidFill>
                          <a:schemeClr val="tx1"/>
                        </a:solidFill>
                      </a:rPr>
                      <a:t>63.6%</a:t>
                    </a:r>
                    <a:endParaRPr lang="en-US" altLang="zh-CN">
                      <a:solidFill>
                        <a:schemeClr val="tx1"/>
                      </a:solidFill>
                    </a:endParaRPr>
                  </a:p>
                  <a:p>
                    <a:pPr>
                      <a:defRPr lang="zh-CN" sz="900" b="0" i="0" u="none" strike="noStrike" kern="1200" baseline="0">
                        <a:solidFill>
                          <a:schemeClr val="tx1"/>
                        </a:solidFill>
                        <a:latin typeface="+mn-lt"/>
                        <a:ea typeface="+mn-ea"/>
                        <a:cs typeface="+mn-cs"/>
                      </a:defRPr>
                    </a:pPr>
                    <a:r>
                      <a:rPr lang="zh-CN" altLang="en-US">
                        <a:solidFill>
                          <a:schemeClr val="tx1"/>
                        </a:solidFill>
                      </a:rPr>
                      <a:t>（</a:t>
                    </a:r>
                    <a:r>
                      <a:rPr lang="en-US" altLang="zh-CN">
                        <a:solidFill>
                          <a:schemeClr val="tx1"/>
                        </a:solidFill>
                      </a:rPr>
                      <a:t>56/88</a:t>
                    </a:r>
                    <a:r>
                      <a:rPr lang="zh-CN" altLang="en-US">
                        <a:solidFill>
                          <a:schemeClr val="tx1"/>
                        </a:solidFill>
                      </a:rPr>
                      <a:t>）</a:t>
                    </a:r>
                    <a:endParaRPr lang="zh-CN" altLang="en-US">
                      <a:solidFill>
                        <a:schemeClr val="tx1"/>
                      </a:solidFill>
                    </a:endParaRPr>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tx>
                <c:rich>
                  <a:bodyPr rot="0" spcFirstLastPara="0" vertOverflow="ellipsis" vert="horz" wrap="square" lIns="38100" tIns="19050" rIns="38100" bIns="19050" anchor="ctr" anchorCtr="1"/>
                  <a:lstStyle/>
                  <a:p>
                    <a:pPr>
                      <a:defRPr lang="zh-CN" sz="900" b="0" i="0" u="none" strike="noStrike" kern="1200" baseline="0">
                        <a:solidFill>
                          <a:schemeClr val="tx1"/>
                        </a:solidFill>
                        <a:latin typeface="+mn-lt"/>
                        <a:ea typeface="+mn-ea"/>
                        <a:cs typeface="+mn-cs"/>
                      </a:defRPr>
                    </a:pPr>
                    <a:r>
                      <a:rPr lang="en-US" altLang="zh-CN">
                        <a:solidFill>
                          <a:schemeClr val="tx1"/>
                        </a:solidFill>
                      </a:rPr>
                      <a:t>55.60%</a:t>
                    </a:r>
                    <a:r>
                      <a:rPr lang="zh-CN" altLang="en-US">
                        <a:solidFill>
                          <a:schemeClr val="tx1"/>
                        </a:solidFill>
                      </a:rPr>
                      <a:t>（</a:t>
                    </a:r>
                    <a:r>
                      <a:rPr lang="en-US" altLang="zh-CN">
                        <a:solidFill>
                          <a:schemeClr val="tx1"/>
                        </a:solidFill>
                      </a:rPr>
                      <a:t>50/90</a:t>
                    </a:r>
                    <a:r>
                      <a:rPr lang="zh-CN" altLang="en-US">
                        <a:solidFill>
                          <a:schemeClr val="tx1"/>
                        </a:solidFill>
                      </a:rPr>
                      <a:t>）</a:t>
                    </a:r>
                    <a:endParaRPr lang="zh-CN" altLang="en-US">
                      <a:solidFill>
                        <a:schemeClr val="tx1"/>
                      </a:solidFill>
                    </a:endParaRPr>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[工作簿2]Sheet1!$B$1:$C$1</c:f>
              <c:strCache>
                <c:ptCount val="2"/>
                <c:pt idx="0">
                  <c:v>中度改善或以上的病例率</c:v>
                </c:pt>
                <c:pt idx="1">
                  <c:v>有用或更多的病例率</c:v>
                </c:pt>
              </c:strCache>
            </c:strRef>
          </c:cat>
          <c:val>
            <c:numRef>
              <c:f>[工作簿2]Sheet1!$B$2:$C$2</c:f>
              <c:numCache>
                <c:formatCode>0.0%</c:formatCode>
                <c:ptCount val="2"/>
                <c:pt idx="0">
                  <c:v>0.636</c:v>
                </c:pt>
                <c:pt idx="1" c:formatCode="0.00%">
                  <c:v>0.556</c:v>
                </c:pt>
              </c:numCache>
            </c:numRef>
          </c:val>
        </c:ser>
        <c:ser>
          <c:idx val="1"/>
          <c:order val="1"/>
          <c:tx>
            <c:strRef>
              <c:f>[工作簿2]Sheet1!$A$3</c:f>
              <c:strCache>
                <c:ptCount val="1"/>
                <c:pt idx="0">
                  <c:v>T组</c:v>
                </c:pt>
              </c:strCache>
            </c:strRef>
          </c:tx>
          <c:spPr>
            <a:solidFill>
              <a:srgbClr val="A6A6A6"/>
            </a:solidFill>
            <a:ln>
              <a:noFill/>
            </a:ln>
            <a:effectLst/>
          </c:spPr>
          <c:invertIfNegative val="0"/>
          <c:dLbls>
            <c:dLbl>
              <c:idx val="0"/>
              <c:layout>
                <c:manualLayout>
                  <c:x val="0.00294019335596014"/>
                  <c:y val="0.00231481481481481"/>
                </c:manualLayout>
              </c:layout>
              <c:tx>
                <c:rich>
                  <a:bodyPr rot="0" spcFirstLastPara="0" vertOverflow="ellipsis" vert="horz" wrap="square" lIns="38100" tIns="19050" rIns="38100" bIns="19050" anchor="ctr" anchorCtr="1"/>
                  <a:lstStyle/>
                  <a:p>
                    <a:pPr>
                      <a:defRPr lang="zh-CN" sz="900" b="0" i="0" u="none" strike="noStrike" kern="1200" baseline="0">
                        <a:solidFill>
                          <a:schemeClr val="tx1"/>
                        </a:solidFill>
                        <a:latin typeface="+mn-lt"/>
                        <a:ea typeface="+mn-ea"/>
                        <a:cs typeface="+mn-cs"/>
                      </a:defRPr>
                    </a:pPr>
                    <a:r>
                      <a:rPr lang="en-US" altLang="zh-CN">
                        <a:solidFill>
                          <a:schemeClr val="tx1"/>
                        </a:solidFill>
                      </a:rPr>
                      <a:t>35.2%</a:t>
                    </a:r>
                    <a:endParaRPr lang="en-US" altLang="zh-CN">
                      <a:solidFill>
                        <a:schemeClr val="tx1"/>
                      </a:solidFill>
                    </a:endParaRPr>
                  </a:p>
                  <a:p>
                    <a:pPr>
                      <a:defRPr lang="zh-CN" sz="900" b="0" i="0" u="none" strike="noStrike" kern="1200" baseline="0">
                        <a:solidFill>
                          <a:schemeClr val="tx1"/>
                        </a:solidFill>
                        <a:latin typeface="+mn-lt"/>
                        <a:ea typeface="+mn-ea"/>
                        <a:cs typeface="+mn-cs"/>
                      </a:defRPr>
                    </a:pPr>
                    <a:r>
                      <a:rPr lang="zh-CN" altLang="en-US">
                        <a:solidFill>
                          <a:schemeClr val="tx1"/>
                        </a:solidFill>
                      </a:rPr>
                      <a:t>（</a:t>
                    </a:r>
                    <a:r>
                      <a:rPr lang="en-US" altLang="zh-CN">
                        <a:solidFill>
                          <a:schemeClr val="tx1"/>
                        </a:solidFill>
                      </a:rPr>
                      <a:t>32/91</a:t>
                    </a:r>
                    <a:r>
                      <a:rPr lang="zh-CN" altLang="en-US">
                        <a:solidFill>
                          <a:schemeClr val="tx1"/>
                        </a:solidFill>
                      </a:rPr>
                      <a:t>）</a:t>
                    </a:r>
                    <a:endParaRPr lang="zh-CN" altLang="en-US">
                      <a:solidFill>
                        <a:schemeClr val="tx1"/>
                      </a:solidFill>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726199046933386"/>
                  <c:y val="0"/>
                </c:manualLayout>
              </c:layout>
              <c:tx>
                <c:rich>
                  <a:bodyPr rot="0" spcFirstLastPara="0" vertOverflow="ellipsis" vert="horz" wrap="square" lIns="38100" tIns="19050" rIns="38100" bIns="19050" anchor="ctr" anchorCtr="1"/>
                  <a:lstStyle/>
                  <a:p>
                    <a:pPr>
                      <a:defRPr lang="zh-CN" sz="900" b="0" i="0" u="none" strike="noStrike" kern="1200" baseline="0">
                        <a:solidFill>
                          <a:schemeClr val="tx1"/>
                        </a:solidFill>
                        <a:latin typeface="+mn-lt"/>
                        <a:ea typeface="+mn-ea"/>
                        <a:cs typeface="+mn-cs"/>
                      </a:defRPr>
                    </a:pPr>
                    <a:r>
                      <a:rPr lang="en-US" altLang="zh-CN">
                        <a:solidFill>
                          <a:schemeClr val="tx1"/>
                        </a:solidFill>
                      </a:rPr>
                      <a:t>33.30%</a:t>
                    </a:r>
                    <a:r>
                      <a:rPr lang="zh-CN" altLang="en-US">
                        <a:solidFill>
                          <a:schemeClr val="tx1"/>
                        </a:solidFill>
                      </a:rPr>
                      <a:t>（</a:t>
                    </a:r>
                    <a:r>
                      <a:rPr lang="en-US" altLang="zh-CN">
                        <a:solidFill>
                          <a:schemeClr val="tx1"/>
                        </a:solidFill>
                      </a:rPr>
                      <a:t>31/93</a:t>
                    </a:r>
                    <a:r>
                      <a:rPr lang="zh-CN" altLang="en-US">
                        <a:solidFill>
                          <a:schemeClr val="tx1"/>
                        </a:solidFill>
                      </a:rPr>
                      <a:t>）</a:t>
                    </a:r>
                    <a:endParaRPr lang="zh-CN" altLang="en-US">
                      <a:solidFill>
                        <a:schemeClr val="tx1"/>
                      </a:solidFill>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[工作簿2]Sheet1!$B$1:$C$1</c:f>
              <c:strCache>
                <c:ptCount val="2"/>
                <c:pt idx="0">
                  <c:v>中度改善或以上的病例率</c:v>
                </c:pt>
                <c:pt idx="1">
                  <c:v>有用或更多的病例率</c:v>
                </c:pt>
              </c:strCache>
            </c:strRef>
          </c:cat>
          <c:val>
            <c:numRef>
              <c:f>[工作簿2]Sheet1!$B$3:$C$3</c:f>
              <c:numCache>
                <c:formatCode>0.0%</c:formatCode>
                <c:ptCount val="2"/>
                <c:pt idx="0">
                  <c:v>0.352</c:v>
                </c:pt>
                <c:pt idx="1" c:formatCode="0.00%">
                  <c:v>0.333</c:v>
                </c:pt>
              </c:numCache>
            </c:numRef>
          </c:val>
        </c:ser>
        <c:dLbls>
          <c:showLegendKey val="0"/>
          <c:showVal val="1"/>
          <c:showCatName val="0"/>
          <c:showSerName val="0"/>
          <c:showPercent val="0"/>
          <c:showBubbleSize val="0"/>
        </c:dLbls>
        <c:gapWidth val="219"/>
        <c:overlap val="-27"/>
        <c:axId val="285551592"/>
        <c:axId val="519764852"/>
      </c:barChart>
      <c:catAx>
        <c:axId val="2855515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solidFill>
                <a:latin typeface="+mn-lt"/>
                <a:ea typeface="+mn-ea"/>
                <a:cs typeface="+mn-cs"/>
              </a:defRPr>
            </a:pPr>
          </a:p>
        </c:txPr>
        <c:crossAx val="519764852"/>
        <c:crosses val="autoZero"/>
        <c:auto val="1"/>
        <c:lblAlgn val="ctr"/>
        <c:lblOffset val="100"/>
        <c:noMultiLvlLbl val="0"/>
      </c:catAx>
      <c:valAx>
        <c:axId val="519764852"/>
        <c:scaling>
          <c:orientation val="minMax"/>
        </c:scaling>
        <c:delete val="0"/>
        <c:axPos val="l"/>
        <c:numFmt formatCode="0.0%"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solidFill>
                <a:latin typeface="+mn-lt"/>
                <a:ea typeface="+mn-ea"/>
                <a:cs typeface="+mn-cs"/>
              </a:defRPr>
            </a:pPr>
          </a:p>
        </c:txPr>
        <c:crossAx val="285551592"/>
        <c:crosses val="autoZero"/>
        <c:crossBetween val="between"/>
      </c:valAx>
      <c:spPr>
        <a:noFill/>
        <a:ln>
          <a:noFill/>
        </a:ln>
        <a:effectLst/>
      </c:spPr>
    </c:plotArea>
    <c:legend>
      <c:legendPos val="r"/>
      <c:legendEntry>
        <c:idx val="0"/>
        <c:txPr>
          <a:bodyPr rot="0" spcFirstLastPara="0" vertOverflow="ellipsis" vert="horz" wrap="square" anchor="ctr" anchorCtr="1"/>
          <a:lstStyle/>
          <a:p>
            <a:pPr>
              <a:defRPr lang="zh-CN" sz="900" b="0" i="0" u="none" strike="noStrike" kern="1200" baseline="0">
                <a:solidFill>
                  <a:schemeClr val="tx1"/>
                </a:solidFill>
                <a:latin typeface="+mn-lt"/>
                <a:ea typeface="+mn-ea"/>
                <a:cs typeface="+mn-cs"/>
              </a:defRPr>
            </a:pPr>
          </a:p>
        </c:txPr>
      </c:legendEntry>
      <c:legendEntry>
        <c:idx val="1"/>
        <c:txPr>
          <a:bodyPr rot="0" spcFirstLastPara="0" vertOverflow="ellipsis" vert="horz" wrap="square" anchor="ctr" anchorCtr="1"/>
          <a:lstStyle/>
          <a:p>
            <a:pPr>
              <a:defRPr lang="zh-CN" sz="900" b="0" i="0" u="none" strike="noStrike" kern="1200" baseline="0">
                <a:solidFill>
                  <a:schemeClr val="tx1"/>
                </a:solidFill>
                <a:latin typeface="+mn-lt"/>
                <a:ea typeface="+mn-ea"/>
                <a:cs typeface="+mn-cs"/>
              </a:defRPr>
            </a:pPr>
          </a:p>
        </c:txPr>
      </c:legendEntry>
      <c:layout>
        <c:manualLayout>
          <c:xMode val="edge"/>
          <c:yMode val="edge"/>
          <c:x val="0.00416666666666667"/>
          <c:y val="0.00694444444444444"/>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solidFill>
              <a:latin typeface="+mn-lt"/>
              <a:ea typeface="+mn-ea"/>
              <a:cs typeface="+mn-cs"/>
            </a:defRPr>
          </a:pPr>
        </a:p>
      </c:txPr>
    </c:legend>
    <c:plotVisOnly val="1"/>
    <c:dispBlanksAs val="gap"/>
    <c:showDLblsOverMax val="0"/>
    <c:extLst>
      <c:ext uri="{0b15fc19-7d7d-44ad-8c2d-2c3a37ce22c3}">
        <chartProps xmlns="https://web.wps.cn/et/2018/main" chartId="{5e3dea15-75e2-4b60-a284-3e55595c0200}"/>
      </c:ext>
    </c:extLst>
  </c:chart>
  <c:spPr>
    <a:solidFill>
      <a:schemeClr val="bg1"/>
    </a:solidFill>
    <a:ln w="9525" cap="flat" cmpd="sng" algn="ctr">
      <a:no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幻灯片图像占位符 1"/>
          <p:cNvSpPr>
            <a:spLocks noGrp="1" noRot="1" noChangeAspect="1"/>
          </p:cNvSpPr>
          <p:nvPr>
            <p:ph type="sldImg"/>
          </p:nvPr>
        </p:nvSpPr>
        <p:spPr/>
      </p:sp>
      <p:sp>
        <p:nvSpPr>
          <p:cNvPr id="1048600" name="备注占位符 2"/>
          <p:cNvSpPr>
            <a:spLocks noGrp="1"/>
          </p:cNvSpPr>
          <p:nvPr>
            <p:ph type="body"/>
          </p:nvPr>
        </p:nvSpPr>
        <p:spPr/>
        <p:txBody>
          <a:bodyPr lIns="91440" tIns="45720" rIns="91440" bIns="45720" anchor="t" anchorCtr="0"/>
          <a:lstStyle/>
          <a:p>
            <a:pPr lvl="0"/>
            <a:r>
              <a:rPr lang="en-US" altLang="zh-CN"/>
              <a:t>5</a:t>
            </a:r>
            <a:r>
              <a:rPr lang="zh-CN" altLang="en-US"/>
              <a:t>个方面</a:t>
            </a:r>
            <a:endParaRPr lang="zh-CN" altLang="en-US"/>
          </a:p>
        </p:txBody>
      </p:sp>
      <p:sp>
        <p:nvSpPr>
          <p:cNvPr id="104860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幻灯片图像占位符 1"/>
          <p:cNvSpPr>
            <a:spLocks noGrp="1" noRot="1" noChangeAspect="1"/>
          </p:cNvSpPr>
          <p:nvPr>
            <p:ph type="sldImg"/>
          </p:nvPr>
        </p:nvSpPr>
        <p:spPr/>
      </p:sp>
      <p:sp>
        <p:nvSpPr>
          <p:cNvPr id="1048600" name="备注占位符 2"/>
          <p:cNvSpPr>
            <a:spLocks noGrp="1"/>
          </p:cNvSpPr>
          <p:nvPr>
            <p:ph type="body"/>
          </p:nvPr>
        </p:nvSpPr>
        <p:spPr/>
        <p:txBody>
          <a:bodyPr lIns="91440" tIns="45720" rIns="91440" bIns="45720" anchor="t" anchorCtr="0"/>
          <a:lstStyle/>
          <a:p>
            <a:pPr lvl="0"/>
            <a:endParaRPr lang="zh-CN" altLang="en-US"/>
          </a:p>
        </p:txBody>
      </p:sp>
      <p:sp>
        <p:nvSpPr>
          <p:cNvPr id="104860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幻灯片图像占位符 1"/>
          <p:cNvSpPr>
            <a:spLocks noGrp="1" noRot="1" noChangeAspect="1"/>
          </p:cNvSpPr>
          <p:nvPr>
            <p:ph type="sldImg"/>
          </p:nvPr>
        </p:nvSpPr>
        <p:spPr/>
      </p:sp>
      <p:sp>
        <p:nvSpPr>
          <p:cNvPr id="1048600" name="备注占位符 2"/>
          <p:cNvSpPr>
            <a:spLocks noGrp="1"/>
          </p:cNvSpPr>
          <p:nvPr>
            <p:ph type="body"/>
          </p:nvPr>
        </p:nvSpPr>
        <p:spPr/>
        <p:txBody>
          <a:bodyPr lIns="91440" tIns="45720" rIns="91440" bIns="45720" anchor="t" anchorCtr="0"/>
          <a:lstStyle/>
          <a:p>
            <a:pPr lvl="0"/>
            <a:r>
              <a:rPr lang="zh-CN" altLang="en-US"/>
              <a:t>首次上市时间标灰？</a:t>
            </a:r>
            <a:endParaRPr lang="zh-CN" altLang="en-US"/>
          </a:p>
        </p:txBody>
      </p:sp>
      <p:sp>
        <p:nvSpPr>
          <p:cNvPr id="104860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幻灯片图像占位符 1"/>
          <p:cNvSpPr>
            <a:spLocks noGrp="1" noRot="1" noChangeAspect="1"/>
          </p:cNvSpPr>
          <p:nvPr>
            <p:ph type="sldImg"/>
          </p:nvPr>
        </p:nvSpPr>
        <p:spPr/>
      </p:sp>
      <p:sp>
        <p:nvSpPr>
          <p:cNvPr id="1048600" name="备注占位符 2"/>
          <p:cNvSpPr>
            <a:spLocks noGrp="1"/>
          </p:cNvSpPr>
          <p:nvPr>
            <p:ph type="body"/>
          </p:nvPr>
        </p:nvSpPr>
        <p:spPr/>
        <p:txBody>
          <a:bodyPr lIns="91440" tIns="45720" rIns="91440" bIns="45720" anchor="t" anchorCtr="0"/>
          <a:lstStyle/>
          <a:p>
            <a:pPr lvl="0"/>
            <a:endParaRPr lang="zh-CN" altLang="en-US"/>
          </a:p>
        </p:txBody>
      </p:sp>
      <p:sp>
        <p:nvSpPr>
          <p:cNvPr id="104860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幻灯片图像占位符 1"/>
          <p:cNvSpPr>
            <a:spLocks noGrp="1" noRot="1" noChangeAspect="1"/>
          </p:cNvSpPr>
          <p:nvPr>
            <p:ph type="sldImg"/>
          </p:nvPr>
        </p:nvSpPr>
        <p:spPr/>
      </p:sp>
      <p:sp>
        <p:nvSpPr>
          <p:cNvPr id="1048600" name="备注占位符 2"/>
          <p:cNvSpPr>
            <a:spLocks noGrp="1"/>
          </p:cNvSpPr>
          <p:nvPr>
            <p:ph type="body"/>
          </p:nvPr>
        </p:nvSpPr>
        <p:spPr/>
        <p:txBody>
          <a:bodyPr lIns="91440" tIns="45720" rIns="91440" bIns="45720" anchor="t" anchorCtr="0"/>
          <a:lstStyle/>
          <a:p>
            <a:pPr lvl="0"/>
            <a:endParaRPr lang="zh-CN" altLang="en-US"/>
          </a:p>
        </p:txBody>
      </p:sp>
      <p:sp>
        <p:nvSpPr>
          <p:cNvPr id="104860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幻灯片图像占位符 1"/>
          <p:cNvSpPr>
            <a:spLocks noGrp="1" noRot="1" noChangeAspect="1"/>
          </p:cNvSpPr>
          <p:nvPr>
            <p:ph type="sldImg"/>
          </p:nvPr>
        </p:nvSpPr>
        <p:spPr/>
      </p:sp>
      <p:sp>
        <p:nvSpPr>
          <p:cNvPr id="1048600" name="备注占位符 2"/>
          <p:cNvSpPr>
            <a:spLocks noGrp="1"/>
          </p:cNvSpPr>
          <p:nvPr>
            <p:ph type="body"/>
          </p:nvPr>
        </p:nvSpPr>
        <p:spPr/>
        <p:txBody>
          <a:bodyPr lIns="91440" tIns="45720" rIns="91440" bIns="45720" anchor="t" anchorCtr="0"/>
          <a:lstStyle/>
          <a:p>
            <a:pPr lvl="0"/>
            <a:endParaRPr lang="zh-CN" altLang="en-US"/>
          </a:p>
        </p:txBody>
      </p:sp>
      <p:sp>
        <p:nvSpPr>
          <p:cNvPr id="104860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幻灯片图像占位符 1"/>
          <p:cNvSpPr>
            <a:spLocks noGrp="1" noRot="1" noChangeAspect="1"/>
          </p:cNvSpPr>
          <p:nvPr>
            <p:ph type="sldImg"/>
          </p:nvPr>
        </p:nvSpPr>
        <p:spPr/>
      </p:sp>
      <p:sp>
        <p:nvSpPr>
          <p:cNvPr id="1048600" name="备注占位符 2"/>
          <p:cNvSpPr>
            <a:spLocks noGrp="1"/>
          </p:cNvSpPr>
          <p:nvPr>
            <p:ph type="body"/>
          </p:nvPr>
        </p:nvSpPr>
        <p:spPr/>
        <p:txBody>
          <a:bodyPr lIns="91440" tIns="45720" rIns="91440" bIns="45720" anchor="t" anchorCtr="0"/>
          <a:lstStyle/>
          <a:p>
            <a:pPr lvl="0"/>
            <a:endParaRPr lang="en-US" altLang="zh-CN">
              <a:highlight>
                <a:srgbClr val="00FF00"/>
              </a:highlight>
            </a:endParaRPr>
          </a:p>
        </p:txBody>
      </p:sp>
      <p:sp>
        <p:nvSpPr>
          <p:cNvPr id="104860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幻灯片图像占位符 1"/>
          <p:cNvSpPr>
            <a:spLocks noGrp="1" noRot="1" noChangeAspect="1"/>
          </p:cNvSpPr>
          <p:nvPr>
            <p:ph type="sldImg"/>
          </p:nvPr>
        </p:nvSpPr>
        <p:spPr/>
      </p:sp>
      <p:sp>
        <p:nvSpPr>
          <p:cNvPr id="1048600" name="备注占位符 2"/>
          <p:cNvSpPr>
            <a:spLocks noGrp="1"/>
          </p:cNvSpPr>
          <p:nvPr>
            <p:ph type="body"/>
          </p:nvPr>
        </p:nvSpPr>
        <p:spPr/>
        <p:txBody>
          <a:bodyPr lIns="91440" tIns="45720" rIns="91440" bIns="45720" anchor="t" anchorCtr="0"/>
          <a:lstStyle/>
          <a:p>
            <a:pPr lvl="0"/>
            <a:endParaRPr lang="zh-CN" altLang="en-US">
              <a:highlight>
                <a:srgbClr val="00FF00"/>
              </a:highlight>
            </a:endParaRPr>
          </a:p>
        </p:txBody>
      </p:sp>
      <p:sp>
        <p:nvSpPr>
          <p:cNvPr id="104860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幻灯片图像占位符 1"/>
          <p:cNvSpPr>
            <a:spLocks noGrp="1" noRot="1" noChangeAspect="1"/>
          </p:cNvSpPr>
          <p:nvPr>
            <p:ph type="sldImg"/>
          </p:nvPr>
        </p:nvSpPr>
        <p:spPr/>
      </p:sp>
      <p:sp>
        <p:nvSpPr>
          <p:cNvPr id="1048600" name="备注占位符 2"/>
          <p:cNvSpPr>
            <a:spLocks noGrp="1"/>
          </p:cNvSpPr>
          <p:nvPr>
            <p:ph type="body"/>
          </p:nvPr>
        </p:nvSpPr>
        <p:spPr/>
        <p:txBody>
          <a:bodyPr lIns="91440" tIns="45720" rIns="91440" bIns="45720" anchor="t" anchorCtr="0"/>
          <a:lstStyle/>
          <a:p>
            <a:pPr lvl="0"/>
            <a:endParaRPr lang="zh-CN" altLang="en-US"/>
          </a:p>
        </p:txBody>
      </p:sp>
      <p:sp>
        <p:nvSpPr>
          <p:cNvPr id="104860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幻灯片图像占位符 1"/>
          <p:cNvSpPr>
            <a:spLocks noGrp="1" noRot="1" noChangeAspect="1"/>
          </p:cNvSpPr>
          <p:nvPr>
            <p:ph type="sldImg"/>
          </p:nvPr>
        </p:nvSpPr>
        <p:spPr/>
      </p:sp>
      <p:sp>
        <p:nvSpPr>
          <p:cNvPr id="1048600" name="备注占位符 2"/>
          <p:cNvSpPr>
            <a:spLocks noGrp="1"/>
          </p:cNvSpPr>
          <p:nvPr>
            <p:ph type="body"/>
          </p:nvPr>
        </p:nvSpPr>
        <p:spPr/>
        <p:txBody>
          <a:bodyPr lIns="91440" tIns="45720" rIns="91440" bIns="45720" anchor="t" anchorCtr="0"/>
          <a:lstStyle/>
          <a:p>
            <a:pPr lvl="0"/>
            <a:endParaRPr lang="zh-CN" altLang="en-US"/>
          </a:p>
        </p:txBody>
      </p:sp>
      <p:sp>
        <p:nvSpPr>
          <p:cNvPr id="104860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noFill/>
        <a:effectLst/>
      </p:bgPr>
    </p:bg>
    <p:spTree>
      <p:nvGrpSpPr>
        <p:cNvPr id="1" name=""/>
        <p:cNvGrpSpPr/>
        <p:nvPr/>
      </p:nvGrpSpPr>
      <p:grpSpPr>
        <a:xfrm>
          <a:off x="0" y="0"/>
          <a:ext cx="0" cy="0"/>
          <a:chOff x="0" y="0"/>
          <a:chExt cx="0" cy="0"/>
        </a:xfrm>
      </p:grpSpPr>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274638"/>
            <a:ext cx="8026400" cy="5851525"/>
          </a:xfrm>
          <a:prstGeom prst="rect">
            <a:avLst/>
          </a:prstGeo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endParaRPr lang="zh-CN" altLang="en-US" noProof="1"/>
          </a:p>
        </p:txBody>
      </p:sp>
      <p:sp>
        <p:nvSpPr>
          <p:cNvPr id="3" name="图表占位符 2"/>
          <p:cNvSpPr>
            <a:spLocks noGrp="1"/>
          </p:cNvSpPr>
          <p:nvPr>
            <p:ph type="chart" idx="1"/>
          </p:nvPr>
        </p:nvSpPr>
        <p:spPr>
          <a:xfrm>
            <a:off x="609600" y="1600200"/>
            <a:ext cx="10972800" cy="45259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endParaRPr lang="zh-CN" altLang="en-US" noProof="1"/>
          </a:p>
        </p:txBody>
      </p:sp>
      <p:sp>
        <p:nvSpPr>
          <p:cNvPr id="3" name="表格占位符 2"/>
          <p:cNvSpPr>
            <a:spLocks noGrp="1"/>
          </p:cNvSpPr>
          <p:nvPr>
            <p:ph type="tbl" idx="1"/>
          </p:nvPr>
        </p:nvSpPr>
        <p:spPr>
          <a:xfrm>
            <a:off x="609600" y="1600200"/>
            <a:ext cx="10972800" cy="45259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600" y="1600200"/>
            <a:ext cx="5384800" cy="4525963"/>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quarter" idx="2"/>
          </p:nvPr>
        </p:nvSpPr>
        <p:spPr>
          <a:xfrm>
            <a:off x="6197600" y="1600200"/>
            <a:ext cx="5384800" cy="2185988"/>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内容占位符 4"/>
          <p:cNvSpPr>
            <a:spLocks noGrp="1"/>
          </p:cNvSpPr>
          <p:nvPr>
            <p:ph sz="quarter" idx="3"/>
          </p:nvPr>
        </p:nvSpPr>
        <p:spPr>
          <a:xfrm>
            <a:off x="6197600" y="3938588"/>
            <a:ext cx="5384800" cy="2187575"/>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8"/>
            <a:ext cx="10972800" cy="5851525"/>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endParaRPr lang="zh-CN" altLang="en-US" noProof="1"/>
          </a:p>
        </p:txBody>
      </p:sp>
      <p:sp>
        <p:nvSpPr>
          <p:cNvPr id="3" name="文本占位符 2"/>
          <p:cNvSpPr>
            <a:spLocks noGrp="1"/>
          </p:cNvSpPr>
          <p:nvPr>
            <p:ph type="body" sz="half" idx="1"/>
          </p:nvPr>
        </p:nvSpPr>
        <p:spPr>
          <a:xfrm>
            <a:off x="609600" y="1600200"/>
            <a:ext cx="5384800" cy="4525963"/>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97600" y="1600200"/>
            <a:ext cx="5384800" cy="4525963"/>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两栏内容">
    <p:bg>
      <p:bgPr>
        <a:noFill/>
        <a:effectLst/>
      </p:bgPr>
    </p:bg>
    <p:spTree>
      <p:nvGrpSpPr>
        <p:cNvPr id="1" name=""/>
        <p:cNvGrpSpPr/>
        <p:nvPr/>
      </p:nvGrpSpPr>
      <p:grpSpPr>
        <a:xfrm>
          <a:off x="0" y="0"/>
          <a:ext cx="0" cy="0"/>
          <a:chOff x="0" y="0"/>
          <a:chExt cx="0" cy="0"/>
        </a:xfrm>
      </p:grpSpPr>
    </p:spTree>
  </p:cSld>
  <p:clrMapOvr>
    <a:masterClrMapping/>
  </p:clrMapOvr>
  <p:transition spd="med">
    <p:pull/>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12000" y="6314400"/>
            <a:ext cx="2700000" cy="316800"/>
          </a:xfrm>
        </p:spPr>
        <p:txBody>
          <a:bodyPr/>
          <a:lstStyle/>
          <a:p>
            <a:endParaRPr lang="zh-CN" altLang="en-US"/>
          </a:p>
        </p:txBody>
      </p:sp>
      <p:sp>
        <p:nvSpPr>
          <p:cNvPr id="4" name="页脚占位符 3"/>
          <p:cNvSpPr>
            <a:spLocks noGrp="1"/>
          </p:cNvSpPr>
          <p:nvPr>
            <p:ph type="ftr" sz="quarter" idx="11"/>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第一节">
    <p:spTree>
      <p:nvGrpSpPr>
        <p:cNvPr id="1" name=""/>
        <p:cNvGrpSpPr/>
        <p:nvPr/>
      </p:nvGrpSpPr>
      <p:grpSpPr>
        <a:xfrm>
          <a:off x="0" y="0"/>
          <a:ext cx="0" cy="0"/>
          <a:chOff x="0" y="0"/>
          <a:chExt cx="0" cy="0"/>
        </a:xfrm>
      </p:grpSpPr>
      <p:sp>
        <p:nvSpPr>
          <p:cNvPr id="2" name="矩形 1"/>
          <p:cNvSpPr/>
          <p:nvPr userDrawn="1"/>
        </p:nvSpPr>
        <p:spPr>
          <a:xfrm>
            <a:off x="0" y="0"/>
            <a:ext cx="12192318" cy="6858000"/>
          </a:xfrm>
          <a:prstGeom prst="rect">
            <a:avLst/>
          </a:prstGeom>
          <a:gradFill>
            <a:gsLst>
              <a:gs pos="0">
                <a:srgbClr val="F6F5FA"/>
              </a:gs>
              <a:gs pos="100000">
                <a:srgbClr val="F4F3F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3" name="组合 2"/>
          <p:cNvGrpSpPr/>
          <p:nvPr/>
        </p:nvGrpSpPr>
        <p:grpSpPr>
          <a:xfrm>
            <a:off x="726578" y="810876"/>
            <a:ext cx="117023" cy="117005"/>
            <a:chOff x="304800" y="673100"/>
            <a:chExt cx="4000500" cy="4000500"/>
          </a:xfrm>
          <a:effectLst>
            <a:outerShdw blurRad="444500" dist="254000" dir="8100000" algn="tr" rotWithShape="0">
              <a:prstClr val="black">
                <a:alpha val="24000"/>
              </a:prstClr>
            </a:outerShdw>
          </a:effectLst>
        </p:grpSpPr>
        <p:sp>
          <p:nvSpPr>
            <p:cNvPr id="4" name="同心圆 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solidFill>
              </a:endParaRPr>
            </a:p>
          </p:txBody>
        </p:sp>
        <p:sp>
          <p:nvSpPr>
            <p:cNvPr id="5" name="椭圆 4"/>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grpSp>
        <p:nvGrpSpPr>
          <p:cNvPr id="6" name="组合 5"/>
          <p:cNvGrpSpPr/>
          <p:nvPr/>
        </p:nvGrpSpPr>
        <p:grpSpPr>
          <a:xfrm>
            <a:off x="454229" y="489470"/>
            <a:ext cx="435926" cy="435857"/>
            <a:chOff x="304800" y="673100"/>
            <a:chExt cx="4000500" cy="4000500"/>
          </a:xfrm>
          <a:effectLst>
            <a:outerShdw blurRad="444500" dist="254000" dir="8100000" algn="tr" rotWithShape="0">
              <a:prstClr val="black">
                <a:alpha val="24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solidFill>
              </a:endParaRPr>
            </a:p>
          </p:txBody>
        </p:sp>
        <p:sp>
          <p:nvSpPr>
            <p:cNvPr id="8" name="椭圆 7"/>
            <p:cNvSpPr/>
            <p:nvPr/>
          </p:nvSpPr>
          <p:spPr>
            <a:xfrm>
              <a:off x="392109" y="760409"/>
              <a:ext cx="3825870" cy="382587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grpSp>
        <p:nvGrpSpPr>
          <p:cNvPr id="9" name="组合 8"/>
          <p:cNvGrpSpPr/>
          <p:nvPr/>
        </p:nvGrpSpPr>
        <p:grpSpPr>
          <a:xfrm>
            <a:off x="317552" y="621732"/>
            <a:ext cx="234042" cy="234005"/>
            <a:chOff x="304800" y="673100"/>
            <a:chExt cx="4000500" cy="4000500"/>
          </a:xfrm>
          <a:effectLst>
            <a:outerShdw blurRad="444500" dist="254000" dir="8100000" algn="tr" rotWithShape="0">
              <a:prstClr val="black">
                <a:alpha val="24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solidFill>
              </a:endParaRPr>
            </a:p>
          </p:txBody>
        </p:sp>
        <p:sp>
          <p:nvSpPr>
            <p:cNvPr id="11" name="椭圆 10"/>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612000" y="6314400"/>
            <a:ext cx="2700000" cy="316800"/>
          </a:xfrm>
          <a:prstGeom prst="rect">
            <a:avLst/>
          </a:prstGeo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6000" y="6314400"/>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877600" y="6314400"/>
            <a:ext cx="2700000" cy="316800"/>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a:prstGeom prst="rect">
            <a:avLst/>
          </a:prstGeo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a:prstGeom prst="rect">
            <a:avLst/>
          </a:prstGeo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a:prstGeom prst="rect">
            <a:avLst/>
          </a:prstGeo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a:prstGeom prst="rect">
            <a:avLst/>
          </a:prstGeo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a:prstGeom prst="rect">
            <a:avLst/>
          </a:prstGeo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a:prstGeom prst="rect">
            <a:avLst/>
          </a:prstGeo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97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a:t>单击此处编辑母版标题样式</a:t>
            </a:r>
            <a:endParaRPr lang="zh-CN" altLang="en-US" noProof="1"/>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a:prstGeom prst="rect">
            <a:avLst/>
          </a:prstGeo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4766733" y="273050"/>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609600" y="1435100"/>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tags" Target="../tags/tag5.xml"/><Relationship Id="rId25" Type="http://schemas.openxmlformats.org/officeDocument/2006/relationships/tags" Target="../tags/tag4.xml"/><Relationship Id="rId24" Type="http://schemas.openxmlformats.org/officeDocument/2006/relationships/tags" Target="../tags/tag3.xml"/><Relationship Id="rId23" Type="http://schemas.openxmlformats.org/officeDocument/2006/relationships/tags" Target="../tags/tag2.xml"/><Relationship Id="rId22" Type="http://schemas.openxmlformats.org/officeDocument/2006/relationships/tags" Target="../tags/tag1.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3" Type="http://schemas.openxmlformats.org/officeDocument/2006/relationships/theme" Target="../theme/theme2.xml"/><Relationship Id="rId12" Type="http://schemas.openxmlformats.org/officeDocument/2006/relationships/tags" Target="../tags/tag62.xml"/><Relationship Id="rId11" Type="http://schemas.openxmlformats.org/officeDocument/2006/relationships/slideLayout" Target="../slideLayouts/slideLayout32.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任意形状 12"/>
          <p:cNvSpPr/>
          <p:nvPr userDrawn="1">
            <p:custDataLst>
              <p:tags r:id="rId22"/>
            </p:custDataLst>
          </p:nvPr>
        </p:nvSpPr>
        <p:spPr>
          <a:xfrm>
            <a:off x="0" y="6545645"/>
            <a:ext cx="12192000" cy="283779"/>
          </a:xfrm>
          <a:custGeom>
            <a:avLst/>
            <a:gdLst>
              <a:gd name="connsiteX0" fmla="*/ 12192000 w 12192000"/>
              <a:gd name="connsiteY0" fmla="*/ 0 h 909447"/>
              <a:gd name="connsiteX1" fmla="*/ 12192000 w 12192000"/>
              <a:gd name="connsiteY1" fmla="*/ 909447 h 909447"/>
              <a:gd name="connsiteX2" fmla="*/ 0 w 12192000"/>
              <a:gd name="connsiteY2" fmla="*/ 909447 h 909447"/>
              <a:gd name="connsiteX3" fmla="*/ 0 w 12192000"/>
              <a:gd name="connsiteY3" fmla="*/ 401788 h 909447"/>
              <a:gd name="connsiteX4" fmla="*/ 271475 w 12192000"/>
              <a:gd name="connsiteY4" fmla="*/ 389839 h 909447"/>
              <a:gd name="connsiteX5" fmla="*/ 8190271 w 12192000"/>
              <a:gd name="connsiteY5" fmla="*/ 639060 h 909447"/>
              <a:gd name="connsiteX6" fmla="*/ 12049480 w 12192000"/>
              <a:gd name="connsiteY6" fmla="*/ 34242 h 909447"/>
              <a:gd name="connsiteX0-1" fmla="*/ 12192000 w 12192000"/>
              <a:gd name="connsiteY0-2" fmla="*/ 0 h 909447"/>
              <a:gd name="connsiteX1-3" fmla="*/ 12192000 w 12192000"/>
              <a:gd name="connsiteY1-4" fmla="*/ 909447 h 909447"/>
              <a:gd name="connsiteX2-5" fmla="*/ 0 w 12192000"/>
              <a:gd name="connsiteY2-6" fmla="*/ 909447 h 909447"/>
              <a:gd name="connsiteX3-7" fmla="*/ 0 w 12192000"/>
              <a:gd name="connsiteY3-8" fmla="*/ 401788 h 909447"/>
              <a:gd name="connsiteX4-9" fmla="*/ 8190271 w 12192000"/>
              <a:gd name="connsiteY4-10" fmla="*/ 639060 h 909447"/>
              <a:gd name="connsiteX5-11" fmla="*/ 12049480 w 12192000"/>
              <a:gd name="connsiteY5-12" fmla="*/ 34242 h 909447"/>
              <a:gd name="connsiteX6-13" fmla="*/ 12192000 w 12192000"/>
              <a:gd name="connsiteY6-14" fmla="*/ 0 h 909447"/>
              <a:gd name="connsiteX0-15" fmla="*/ 12192000 w 12192000"/>
              <a:gd name="connsiteY0-16" fmla="*/ 0 h 909447"/>
              <a:gd name="connsiteX1-17" fmla="*/ 12192000 w 12192000"/>
              <a:gd name="connsiteY1-18" fmla="*/ 909447 h 909447"/>
              <a:gd name="connsiteX2-19" fmla="*/ 0 w 12192000"/>
              <a:gd name="connsiteY2-20" fmla="*/ 909447 h 909447"/>
              <a:gd name="connsiteX3-21" fmla="*/ 0 w 12192000"/>
              <a:gd name="connsiteY3-22" fmla="*/ 401788 h 909447"/>
              <a:gd name="connsiteX4-23" fmla="*/ 12049480 w 12192000"/>
              <a:gd name="connsiteY4-24" fmla="*/ 34242 h 909447"/>
              <a:gd name="connsiteX5-25" fmla="*/ 12192000 w 12192000"/>
              <a:gd name="connsiteY5-26" fmla="*/ 0 h 909447"/>
              <a:gd name="connsiteX0-27" fmla="*/ 12192000 w 12192000"/>
              <a:gd name="connsiteY0-28" fmla="*/ 0 h 909447"/>
              <a:gd name="connsiteX1-29" fmla="*/ 12192000 w 12192000"/>
              <a:gd name="connsiteY1-30" fmla="*/ 909447 h 909447"/>
              <a:gd name="connsiteX2-31" fmla="*/ 0 w 12192000"/>
              <a:gd name="connsiteY2-32" fmla="*/ 909447 h 909447"/>
              <a:gd name="connsiteX3-33" fmla="*/ 0 w 12192000"/>
              <a:gd name="connsiteY3-34" fmla="*/ 401788 h 909447"/>
              <a:gd name="connsiteX4-35" fmla="*/ 12192000 w 12192000"/>
              <a:gd name="connsiteY4-36" fmla="*/ 0 h 909447"/>
              <a:gd name="connsiteX0-37" fmla="*/ 12192000 w 12192000"/>
              <a:gd name="connsiteY0-38" fmla="*/ 0 h 909447"/>
              <a:gd name="connsiteX1-39" fmla="*/ 12192000 w 12192000"/>
              <a:gd name="connsiteY1-40" fmla="*/ 909447 h 909447"/>
              <a:gd name="connsiteX2-41" fmla="*/ 0 w 12192000"/>
              <a:gd name="connsiteY2-42" fmla="*/ 909447 h 909447"/>
              <a:gd name="connsiteX3-43" fmla="*/ 0 w 12192000"/>
              <a:gd name="connsiteY3-44" fmla="*/ 401788 h 909447"/>
              <a:gd name="connsiteX4-45" fmla="*/ 12192000 w 12192000"/>
              <a:gd name="connsiteY4-46" fmla="*/ 0 h 909447"/>
              <a:gd name="connsiteX0-47" fmla="*/ 12192000 w 12192000"/>
              <a:gd name="connsiteY0-48" fmla="*/ 0 h 909447"/>
              <a:gd name="connsiteX1-49" fmla="*/ 12192000 w 12192000"/>
              <a:gd name="connsiteY1-50" fmla="*/ 909447 h 909447"/>
              <a:gd name="connsiteX2-51" fmla="*/ 0 w 12192000"/>
              <a:gd name="connsiteY2-52" fmla="*/ 909447 h 909447"/>
              <a:gd name="connsiteX3-53" fmla="*/ 0 w 12192000"/>
              <a:gd name="connsiteY3-54" fmla="*/ 401788 h 909447"/>
              <a:gd name="connsiteX4-55" fmla="*/ 12192000 w 12192000"/>
              <a:gd name="connsiteY4-56" fmla="*/ 0 h 9094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909447">
                <a:moveTo>
                  <a:pt x="12192000" y="0"/>
                </a:moveTo>
                <a:lnTo>
                  <a:pt x="12192000" y="909447"/>
                </a:lnTo>
                <a:lnTo>
                  <a:pt x="0" y="909447"/>
                </a:lnTo>
                <a:lnTo>
                  <a:pt x="0" y="401788"/>
                </a:lnTo>
                <a:cubicBezTo>
                  <a:pt x="2540000" y="700478"/>
                  <a:pt x="6289368" y="812355"/>
                  <a:pt x="12192000" y="0"/>
                </a:cubicBezTo>
                <a:close/>
              </a:path>
            </a:pathLst>
          </a:custGeom>
          <a:gradFill>
            <a:gsLst>
              <a:gs pos="30000">
                <a:srgbClr val="BF1C1C"/>
              </a:gs>
              <a:gs pos="100000">
                <a:srgbClr val="FEFA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25" name="矩形: 圆角 3"/>
          <p:cNvSpPr/>
          <p:nvPr userDrawn="1">
            <p:custDataLst>
              <p:tags r:id="rId23"/>
            </p:custDataLst>
          </p:nvPr>
        </p:nvSpPr>
        <p:spPr>
          <a:xfrm>
            <a:off x="355692" y="865358"/>
            <a:ext cx="808037" cy="90690"/>
          </a:xfrm>
          <a:prstGeom prst="roundRect">
            <a:avLst>
              <a:gd name="adj" fmla="val 50000"/>
            </a:avLst>
          </a:prstGeom>
          <a:solidFill>
            <a:srgbClr val="BF1E1E"/>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kumimoji="1" lang="zh-CN" altLang="en-US" sz="1600">
              <a:solidFill>
                <a:schemeClr val="lt1"/>
              </a:solidFill>
              <a:latin typeface="思源黑体 CN Normal" panose="020B0400000000000000" charset="-122"/>
              <a:ea typeface="思源黑体 CN Medium" panose="020B0600000000000000" charset="-122"/>
            </a:endParaRPr>
          </a:p>
        </p:txBody>
      </p:sp>
      <p:cxnSp>
        <p:nvCxnSpPr>
          <p:cNvPr id="6" name="直接连接符 5"/>
          <p:cNvCxnSpPr/>
          <p:nvPr userDrawn="1">
            <p:custDataLst>
              <p:tags r:id="rId24"/>
            </p:custDataLst>
          </p:nvPr>
        </p:nvCxnSpPr>
        <p:spPr>
          <a:xfrm>
            <a:off x="1926821" y="246033"/>
            <a:ext cx="582445" cy="0"/>
          </a:xfrm>
          <a:prstGeom prst="line">
            <a:avLst/>
          </a:prstGeom>
          <a:ln w="12700">
            <a:gradFill flip="none" rotWithShape="1">
              <a:gsLst>
                <a:gs pos="0">
                  <a:srgbClr val="E72525"/>
                </a:gs>
                <a:gs pos="100000">
                  <a:srgbClr val="E72525">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25"/>
            </p:custDataLst>
          </p:nvPr>
        </p:nvCxnSpPr>
        <p:spPr>
          <a:xfrm flipV="1">
            <a:off x="1069571" y="950440"/>
            <a:ext cx="7585710" cy="5080"/>
          </a:xfrm>
          <a:prstGeom prst="line">
            <a:avLst/>
          </a:prstGeom>
          <a:ln w="12700">
            <a:gradFill flip="none" rotWithShape="1">
              <a:gsLst>
                <a:gs pos="0">
                  <a:srgbClr val="E72525"/>
                </a:gs>
                <a:gs pos="100000">
                  <a:srgbClr val="E72525">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26"/>
            </p:custDataLst>
          </p:nvPr>
        </p:nvCxnSpPr>
        <p:spPr>
          <a:xfrm>
            <a:off x="660245" y="284133"/>
            <a:ext cx="420297" cy="0"/>
          </a:xfrm>
          <a:prstGeom prst="line">
            <a:avLst/>
          </a:prstGeom>
          <a:ln w="12700">
            <a:gradFill flip="none" rotWithShape="1">
              <a:gsLst>
                <a:gs pos="0">
                  <a:srgbClr val="E72525"/>
                </a:gs>
                <a:gs pos="100000">
                  <a:srgbClr val="E72525">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ustDataLst>
      <p:tags r:id="rId12"/>
    </p:custData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6.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image" Target="../media/image2.png"/><Relationship Id="rId1" Type="http://schemas.openxmlformats.org/officeDocument/2006/relationships/tags" Target="../tags/tag133.xml"/></Relationships>
</file>

<file path=ppt/slides/_rels/slide11.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4" Type="http://schemas.openxmlformats.org/officeDocument/2006/relationships/notesSlide" Target="../notesSlides/notesSlide10.xml"/><Relationship Id="rId23" Type="http://schemas.openxmlformats.org/officeDocument/2006/relationships/slideLayout" Target="../slideLayouts/slideLayout6.xml"/><Relationship Id="rId22" Type="http://schemas.openxmlformats.org/officeDocument/2006/relationships/tags" Target="../tags/tag159.xml"/><Relationship Id="rId21" Type="http://schemas.openxmlformats.org/officeDocument/2006/relationships/image" Target="../media/image2.png"/><Relationship Id="rId20" Type="http://schemas.openxmlformats.org/officeDocument/2006/relationships/tags" Target="../tags/tag158.xml"/><Relationship Id="rId2" Type="http://schemas.openxmlformats.org/officeDocument/2006/relationships/tags" Target="../tags/tag140.xml"/><Relationship Id="rId19" Type="http://schemas.openxmlformats.org/officeDocument/2006/relationships/tags" Target="../tags/tag157.xml"/><Relationship Id="rId18" Type="http://schemas.openxmlformats.org/officeDocument/2006/relationships/tags" Target="../tags/tag156.xml"/><Relationship Id="rId17" Type="http://schemas.openxmlformats.org/officeDocument/2006/relationships/tags" Target="../tags/tag155.xml"/><Relationship Id="rId16" Type="http://schemas.openxmlformats.org/officeDocument/2006/relationships/tags" Target="../tags/tag154.xml"/><Relationship Id="rId15" Type="http://schemas.openxmlformats.org/officeDocument/2006/relationships/tags" Target="../tags/tag153.xml"/><Relationship Id="rId14" Type="http://schemas.openxmlformats.org/officeDocument/2006/relationships/tags" Target="../tags/tag152.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tags" Target="../tags/tag139.xml"/></Relationships>
</file>

<file path=ppt/slides/_rels/slide2.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6" Type="http://schemas.openxmlformats.org/officeDocument/2006/relationships/notesSlide" Target="../notesSlides/notesSlide1.xml"/><Relationship Id="rId15" Type="http://schemas.openxmlformats.org/officeDocument/2006/relationships/slideLayout" Target="../slideLayouts/slideLayout6.xml"/><Relationship Id="rId14" Type="http://schemas.openxmlformats.org/officeDocument/2006/relationships/tags" Target="../tags/tag76.xml"/><Relationship Id="rId13" Type="http://schemas.openxmlformats.org/officeDocument/2006/relationships/image" Target="../media/image3.png"/><Relationship Id="rId12" Type="http://schemas.openxmlformats.org/officeDocument/2006/relationships/image" Target="../media/image2.png"/><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6.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image" Target="../media/image2.png"/><Relationship Id="rId1" Type="http://schemas.openxmlformats.org/officeDocument/2006/relationships/tags" Target="../tags/tag77.xml"/></Relationships>
</file>

<file path=ppt/slides/_rels/slide4.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image" Target="../media/image2.png"/><Relationship Id="rId14" Type="http://schemas.openxmlformats.org/officeDocument/2006/relationships/notesSlide" Target="../notesSlides/notesSlide3.xml"/><Relationship Id="rId13" Type="http://schemas.openxmlformats.org/officeDocument/2006/relationships/slideLayout" Target="../slideLayouts/slideLayout6.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tags" Target="../tags/tag80.xml"/></Relationships>
</file>

<file path=ppt/slides/_rels/slide5.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image" Target="../media/image2.png"/><Relationship Id="rId11" Type="http://schemas.openxmlformats.org/officeDocument/2006/relationships/notesSlide" Target="../notesSlides/notesSlide4.xml"/><Relationship Id="rId10" Type="http://schemas.openxmlformats.org/officeDocument/2006/relationships/slideLayout" Target="../slideLayouts/slideLayout6.xml"/><Relationship Id="rId1" Type="http://schemas.openxmlformats.org/officeDocument/2006/relationships/tags" Target="../tags/tag91.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6.xml"/><Relationship Id="rId5" Type="http://schemas.openxmlformats.org/officeDocument/2006/relationships/tags" Target="../tags/tag102.xml"/><Relationship Id="rId4" Type="http://schemas.openxmlformats.org/officeDocument/2006/relationships/image" Target="../media/image2.png"/><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image" Target="../media/image2.png"/><Relationship Id="rId3" Type="http://schemas.openxmlformats.org/officeDocument/2006/relationships/tags" Target="../tags/tag103.xml"/><Relationship Id="rId2" Type="http://schemas.openxmlformats.org/officeDocument/2006/relationships/chart" Target="../charts/chart2.xml"/><Relationship Id="rId10" Type="http://schemas.openxmlformats.org/officeDocument/2006/relationships/notesSlide" Target="../notesSlides/notesSlide6.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6.xml"/><Relationship Id="rId4" Type="http://schemas.openxmlformats.org/officeDocument/2006/relationships/tags" Target="../tags/tag110.xml"/><Relationship Id="rId3" Type="http://schemas.openxmlformats.org/officeDocument/2006/relationships/image" Target="../media/image2.png"/><Relationship Id="rId2" Type="http://schemas.openxmlformats.org/officeDocument/2006/relationships/tags" Target="../tags/tag109.xml"/><Relationship Id="rId1" Type="http://schemas.openxmlformats.org/officeDocument/2006/relationships/tags" Target="../tags/tag108.xml"/></Relationships>
</file>

<file path=ppt/slides/_rels/slide9.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5" Type="http://schemas.openxmlformats.org/officeDocument/2006/relationships/notesSlide" Target="../notesSlides/notesSlide8.xml"/><Relationship Id="rId24" Type="http://schemas.openxmlformats.org/officeDocument/2006/relationships/slideLayout" Target="../slideLayouts/slideLayout6.xml"/><Relationship Id="rId23" Type="http://schemas.openxmlformats.org/officeDocument/2006/relationships/tags" Target="../tags/tag132.xml"/><Relationship Id="rId22" Type="http://schemas.openxmlformats.org/officeDocument/2006/relationships/image" Target="../media/image2.png"/><Relationship Id="rId21" Type="http://schemas.openxmlformats.org/officeDocument/2006/relationships/tags" Target="../tags/tag131.xml"/><Relationship Id="rId20" Type="http://schemas.openxmlformats.org/officeDocument/2006/relationships/tags" Target="../tags/tag130.xml"/><Relationship Id="rId2" Type="http://schemas.openxmlformats.org/officeDocument/2006/relationships/tags" Target="../tags/tag112.xml"/><Relationship Id="rId19" Type="http://schemas.openxmlformats.org/officeDocument/2006/relationships/tags" Target="../tags/tag129.xml"/><Relationship Id="rId18" Type="http://schemas.openxmlformats.org/officeDocument/2006/relationships/tags" Target="../tags/tag128.xml"/><Relationship Id="rId17" Type="http://schemas.openxmlformats.org/officeDocument/2006/relationships/tags" Target="../tags/tag127.xml"/><Relationship Id="rId16" Type="http://schemas.openxmlformats.org/officeDocument/2006/relationships/tags" Target="../tags/tag126.xml"/><Relationship Id="rId15" Type="http://schemas.openxmlformats.org/officeDocument/2006/relationships/tags" Target="../tags/tag125.xml"/><Relationship Id="rId14" Type="http://schemas.openxmlformats.org/officeDocument/2006/relationships/tags" Target="../tags/tag124.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tags" Target="../tags/tag1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5" name="图片 4" descr="封面"/>
          <p:cNvPicPr>
            <a:picLocks noChangeAspect="1"/>
          </p:cNvPicPr>
          <p:nvPr/>
        </p:nvPicPr>
        <p:blipFill>
          <a:blip r:embed="rId1"/>
          <a:stretch>
            <a:fillRect/>
          </a:stretch>
        </p:blipFill>
        <p:spPr>
          <a:xfrm>
            <a:off x="0" y="-9525"/>
            <a:ext cx="12184380" cy="6858000"/>
          </a:xfrm>
          <a:prstGeom prst="rect">
            <a:avLst/>
          </a:prstGeom>
        </p:spPr>
      </p:pic>
      <p:sp>
        <p:nvSpPr>
          <p:cNvPr id="14" name="PA_矩形 28"/>
          <p:cNvSpPr/>
          <p:nvPr>
            <p:custDataLst>
              <p:tags r:id="rId2"/>
            </p:custDataLst>
          </p:nvPr>
        </p:nvSpPr>
        <p:spPr>
          <a:xfrm>
            <a:off x="619760" y="2054225"/>
            <a:ext cx="5547360" cy="706755"/>
          </a:xfrm>
          <a:prstGeom prst="rect">
            <a:avLst/>
          </a:prstGeom>
          <a:ln>
            <a:noFill/>
          </a:ln>
        </p:spPr>
        <p:txBody>
          <a:bodyPr wrap="square">
            <a:spAutoFit/>
          </a:bodyPr>
          <a:lstStyle/>
          <a:p>
            <a:pPr algn="ctr" eaLnBrk="1" hangingPunct="1">
              <a:spcBef>
                <a:spcPct val="50000"/>
              </a:spcBef>
            </a:pPr>
            <a:r>
              <a:rPr lang="zh-CN" altLang="en-US" sz="4000" b="1" spc="11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聚卡波非钙颗粒</a:t>
            </a:r>
            <a:endParaRPr lang="zh-CN" altLang="en-US" sz="4000" b="1" spc="11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cxnSp>
        <p:nvCxnSpPr>
          <p:cNvPr id="24" name="直接连接符 23"/>
          <p:cNvCxnSpPr/>
          <p:nvPr>
            <p:custDataLst>
              <p:tags r:id="rId3"/>
            </p:custDataLst>
          </p:nvPr>
        </p:nvCxnSpPr>
        <p:spPr>
          <a:xfrm>
            <a:off x="688229" y="2963220"/>
            <a:ext cx="5478890" cy="0"/>
          </a:xfrm>
          <a:prstGeom prst="line">
            <a:avLst/>
          </a:prstGeom>
          <a:ln w="12700">
            <a:solidFill>
              <a:srgbClr val="8E8E8E"/>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88340" y="3103245"/>
            <a:ext cx="5603875" cy="460375"/>
          </a:xfrm>
          <a:prstGeom prst="rect">
            <a:avLst/>
          </a:prstGeom>
          <a:noFill/>
        </p:spPr>
        <p:txBody>
          <a:bodyPr wrap="square" rtlCol="0">
            <a:spAutoFit/>
          </a:bodyPr>
          <a:lstStyle/>
          <a:p>
            <a:r>
              <a:rPr lang="zh-CN" altLang="en-US" sz="2400" b="1">
                <a:latin typeface="微软雅黑" panose="020B0503020204020204" charset="-122"/>
                <a:ea typeface="微软雅黑" panose="020B0503020204020204" charset="-122"/>
              </a:rPr>
              <a:t>企业名称：苏州中化药品工业有限公司</a:t>
            </a:r>
            <a:endParaRPr lang="zh-CN" altLang="en-US" sz="2400" b="1">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4"/>
          <a:stretch>
            <a:fillRect/>
          </a:stretch>
        </p:blipFill>
        <p:spPr>
          <a:xfrm>
            <a:off x="9382125" y="202565"/>
            <a:ext cx="2672715" cy="575310"/>
          </a:xfrm>
          <a:prstGeom prst="rect">
            <a:avLst/>
          </a:prstGeom>
        </p:spPr>
      </p:pic>
      <p:pic>
        <p:nvPicPr>
          <p:cNvPr id="7" name="图片 6"/>
          <p:cNvPicPr>
            <a:picLocks noChangeAspect="1"/>
          </p:cNvPicPr>
          <p:nvPr/>
        </p:nvPicPr>
        <p:blipFill>
          <a:blip r:embed="rId5"/>
          <a:stretch>
            <a:fillRect/>
          </a:stretch>
        </p:blipFill>
        <p:spPr>
          <a:xfrm>
            <a:off x="217805" y="213995"/>
            <a:ext cx="2778760" cy="587375"/>
          </a:xfrm>
          <a:prstGeom prst="rect">
            <a:avLst/>
          </a:prstGeom>
        </p:spPr>
      </p:pic>
      <p:pic>
        <p:nvPicPr>
          <p:cNvPr id="12" name="图片 11" descr="9袋右侧"/>
          <p:cNvPicPr>
            <a:picLocks noChangeAspect="1"/>
          </p:cNvPicPr>
          <p:nvPr/>
        </p:nvPicPr>
        <p:blipFill>
          <a:blip r:embed="rId6"/>
          <a:stretch>
            <a:fillRect/>
          </a:stretch>
        </p:blipFill>
        <p:spPr>
          <a:xfrm>
            <a:off x="6726555" y="1637665"/>
            <a:ext cx="3717290" cy="269621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3540" y="2453005"/>
            <a:ext cx="11497310" cy="3582035"/>
          </a:xfrm>
          <a:prstGeom prst="rect">
            <a:avLst/>
          </a:prstGeom>
          <a:solidFill>
            <a:srgbClr val="000000">
              <a:alpha val="0"/>
            </a:srgbClr>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44" name="任意形状 12"/>
          <p:cNvSpPr/>
          <p:nvPr userDrawn="1">
            <p:custDataLst>
              <p:tags r:id="rId1"/>
            </p:custDataLst>
          </p:nvPr>
        </p:nvSpPr>
        <p:spPr>
          <a:xfrm>
            <a:off x="0" y="6545645"/>
            <a:ext cx="12192000" cy="283779"/>
          </a:xfrm>
          <a:custGeom>
            <a:avLst/>
            <a:gdLst>
              <a:gd name="connsiteX0" fmla="*/ 12192000 w 12192000"/>
              <a:gd name="connsiteY0" fmla="*/ 0 h 909447"/>
              <a:gd name="connsiteX1" fmla="*/ 12192000 w 12192000"/>
              <a:gd name="connsiteY1" fmla="*/ 909447 h 909447"/>
              <a:gd name="connsiteX2" fmla="*/ 0 w 12192000"/>
              <a:gd name="connsiteY2" fmla="*/ 909447 h 909447"/>
              <a:gd name="connsiteX3" fmla="*/ 0 w 12192000"/>
              <a:gd name="connsiteY3" fmla="*/ 401788 h 909447"/>
              <a:gd name="connsiteX4" fmla="*/ 271475 w 12192000"/>
              <a:gd name="connsiteY4" fmla="*/ 389839 h 909447"/>
              <a:gd name="connsiteX5" fmla="*/ 8190271 w 12192000"/>
              <a:gd name="connsiteY5" fmla="*/ 639060 h 909447"/>
              <a:gd name="connsiteX6" fmla="*/ 12049480 w 12192000"/>
              <a:gd name="connsiteY6" fmla="*/ 34242 h 909447"/>
              <a:gd name="connsiteX0-1" fmla="*/ 12192000 w 12192000"/>
              <a:gd name="connsiteY0-2" fmla="*/ 0 h 909447"/>
              <a:gd name="connsiteX1-3" fmla="*/ 12192000 w 12192000"/>
              <a:gd name="connsiteY1-4" fmla="*/ 909447 h 909447"/>
              <a:gd name="connsiteX2-5" fmla="*/ 0 w 12192000"/>
              <a:gd name="connsiteY2-6" fmla="*/ 909447 h 909447"/>
              <a:gd name="connsiteX3-7" fmla="*/ 0 w 12192000"/>
              <a:gd name="connsiteY3-8" fmla="*/ 401788 h 909447"/>
              <a:gd name="connsiteX4-9" fmla="*/ 8190271 w 12192000"/>
              <a:gd name="connsiteY4-10" fmla="*/ 639060 h 909447"/>
              <a:gd name="connsiteX5-11" fmla="*/ 12049480 w 12192000"/>
              <a:gd name="connsiteY5-12" fmla="*/ 34242 h 909447"/>
              <a:gd name="connsiteX6-13" fmla="*/ 12192000 w 12192000"/>
              <a:gd name="connsiteY6-14" fmla="*/ 0 h 909447"/>
              <a:gd name="connsiteX0-15" fmla="*/ 12192000 w 12192000"/>
              <a:gd name="connsiteY0-16" fmla="*/ 0 h 909447"/>
              <a:gd name="connsiteX1-17" fmla="*/ 12192000 w 12192000"/>
              <a:gd name="connsiteY1-18" fmla="*/ 909447 h 909447"/>
              <a:gd name="connsiteX2-19" fmla="*/ 0 w 12192000"/>
              <a:gd name="connsiteY2-20" fmla="*/ 909447 h 909447"/>
              <a:gd name="connsiteX3-21" fmla="*/ 0 w 12192000"/>
              <a:gd name="connsiteY3-22" fmla="*/ 401788 h 909447"/>
              <a:gd name="connsiteX4-23" fmla="*/ 12049480 w 12192000"/>
              <a:gd name="connsiteY4-24" fmla="*/ 34242 h 909447"/>
              <a:gd name="connsiteX5-25" fmla="*/ 12192000 w 12192000"/>
              <a:gd name="connsiteY5-26" fmla="*/ 0 h 909447"/>
              <a:gd name="connsiteX0-27" fmla="*/ 12192000 w 12192000"/>
              <a:gd name="connsiteY0-28" fmla="*/ 0 h 909447"/>
              <a:gd name="connsiteX1-29" fmla="*/ 12192000 w 12192000"/>
              <a:gd name="connsiteY1-30" fmla="*/ 909447 h 909447"/>
              <a:gd name="connsiteX2-31" fmla="*/ 0 w 12192000"/>
              <a:gd name="connsiteY2-32" fmla="*/ 909447 h 909447"/>
              <a:gd name="connsiteX3-33" fmla="*/ 0 w 12192000"/>
              <a:gd name="connsiteY3-34" fmla="*/ 401788 h 909447"/>
              <a:gd name="connsiteX4-35" fmla="*/ 12192000 w 12192000"/>
              <a:gd name="connsiteY4-36" fmla="*/ 0 h 909447"/>
              <a:gd name="connsiteX0-37" fmla="*/ 12192000 w 12192000"/>
              <a:gd name="connsiteY0-38" fmla="*/ 0 h 909447"/>
              <a:gd name="connsiteX1-39" fmla="*/ 12192000 w 12192000"/>
              <a:gd name="connsiteY1-40" fmla="*/ 909447 h 909447"/>
              <a:gd name="connsiteX2-41" fmla="*/ 0 w 12192000"/>
              <a:gd name="connsiteY2-42" fmla="*/ 909447 h 909447"/>
              <a:gd name="connsiteX3-43" fmla="*/ 0 w 12192000"/>
              <a:gd name="connsiteY3-44" fmla="*/ 401788 h 909447"/>
              <a:gd name="connsiteX4-45" fmla="*/ 12192000 w 12192000"/>
              <a:gd name="connsiteY4-46" fmla="*/ 0 h 909447"/>
              <a:gd name="connsiteX0-47" fmla="*/ 12192000 w 12192000"/>
              <a:gd name="connsiteY0-48" fmla="*/ 0 h 909447"/>
              <a:gd name="connsiteX1-49" fmla="*/ 12192000 w 12192000"/>
              <a:gd name="connsiteY1-50" fmla="*/ 909447 h 909447"/>
              <a:gd name="connsiteX2-51" fmla="*/ 0 w 12192000"/>
              <a:gd name="connsiteY2-52" fmla="*/ 909447 h 909447"/>
              <a:gd name="connsiteX3-53" fmla="*/ 0 w 12192000"/>
              <a:gd name="connsiteY3-54" fmla="*/ 401788 h 909447"/>
              <a:gd name="connsiteX4-55" fmla="*/ 12192000 w 12192000"/>
              <a:gd name="connsiteY4-56" fmla="*/ 0 h 9094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909447">
                <a:moveTo>
                  <a:pt x="12192000" y="0"/>
                </a:moveTo>
                <a:lnTo>
                  <a:pt x="12192000" y="909447"/>
                </a:lnTo>
                <a:lnTo>
                  <a:pt x="0" y="909447"/>
                </a:lnTo>
                <a:lnTo>
                  <a:pt x="0" y="401788"/>
                </a:lnTo>
                <a:cubicBezTo>
                  <a:pt x="2540000" y="700478"/>
                  <a:pt x="6289368" y="812355"/>
                  <a:pt x="12192000" y="0"/>
                </a:cubicBezTo>
                <a:close/>
              </a:path>
            </a:pathLst>
          </a:custGeom>
          <a:gradFill>
            <a:gsLst>
              <a:gs pos="30000">
                <a:srgbClr val="BF1C1C"/>
              </a:gs>
              <a:gs pos="100000">
                <a:srgbClr val="FEFA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nvSpPr>
        <p:spPr>
          <a:xfrm>
            <a:off x="384175" y="330835"/>
            <a:ext cx="8124825" cy="521970"/>
          </a:xfrm>
          <a:prstGeom prst="rect">
            <a:avLst/>
          </a:prstGeom>
          <a:noFill/>
        </p:spPr>
        <p:txBody>
          <a:bodyPr wrap="square" rtlCol="0">
            <a:spAutoFit/>
          </a:bodyPr>
          <a:lstStyle/>
          <a:p>
            <a:r>
              <a:rPr lang="zh-CN" altLang="en-US" sz="2800" b="1">
                <a:latin typeface="Times New Roman" panose="02020603050405020304" pitchFamily="18" charset="0"/>
                <a:ea typeface="微软雅黑" panose="020B0503020204020204" charset="-122"/>
                <a:cs typeface="Times New Roman" panose="02020603050405020304" pitchFamily="18" charset="0"/>
                <a:sym typeface="+mn-ea"/>
              </a:rPr>
              <a:t>公平性</a:t>
            </a:r>
            <a:endParaRPr lang="zh-CN" altLang="en-US" sz="2800" b="1">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4" name="图片 3"/>
          <p:cNvPicPr>
            <a:picLocks noChangeAspect="1"/>
          </p:cNvPicPr>
          <p:nvPr/>
        </p:nvPicPr>
        <p:blipFill>
          <a:blip r:embed="rId2"/>
          <a:stretch>
            <a:fillRect/>
          </a:stretch>
        </p:blipFill>
        <p:spPr>
          <a:xfrm>
            <a:off x="9789160" y="290195"/>
            <a:ext cx="2265680" cy="487680"/>
          </a:xfrm>
          <a:prstGeom prst="rect">
            <a:avLst/>
          </a:prstGeom>
        </p:spPr>
      </p:pic>
      <p:sp>
        <p:nvSpPr>
          <p:cNvPr id="23" name="文本框 22"/>
          <p:cNvSpPr txBox="1"/>
          <p:nvPr/>
        </p:nvSpPr>
        <p:spPr>
          <a:xfrm>
            <a:off x="292100" y="6098540"/>
            <a:ext cx="11657965" cy="656590"/>
          </a:xfrm>
          <a:prstGeom prst="rect">
            <a:avLst/>
          </a:prstGeom>
          <a:noFill/>
        </p:spPr>
        <p:txBody>
          <a:bodyPr wrap="square" rtlCol="0" anchor="t">
            <a:noAutofit/>
          </a:bodyPr>
          <a:lstStyle/>
          <a:p>
            <a:r>
              <a:rPr lang="en-US" altLang="zh-CN" sz="1200" dirty="0">
                <a:latin typeface="Times New Roman" panose="02020603050405020304" pitchFamily="18" charset="0"/>
                <a:ea typeface="微软雅黑" panose="020B0503020204020204" charset="-122"/>
                <a:cs typeface="Times New Roman" panose="02020603050405020304" pitchFamily="18" charset="0"/>
                <a:sym typeface="+mn-ea"/>
              </a:rPr>
              <a:t>[12]</a:t>
            </a:r>
            <a:r>
              <a:rPr lang="zh-CN" altLang="en-US" sz="1200" dirty="0">
                <a:latin typeface="Times New Roman" panose="02020603050405020304" pitchFamily="18" charset="0"/>
                <a:ea typeface="微软雅黑" panose="020B0503020204020204" charset="-122"/>
                <a:cs typeface="Times New Roman" panose="02020603050405020304" pitchFamily="18" charset="0"/>
                <a:sym typeface="+mn-ea"/>
              </a:rPr>
              <a:t>王淑红，詹蓓，郑立文等</a:t>
            </a:r>
            <a:r>
              <a:rPr lang="en-US" altLang="zh-CN" sz="1200" dirty="0">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1200" dirty="0">
                <a:latin typeface="Times New Roman" panose="02020603050405020304" pitchFamily="18" charset="0"/>
                <a:ea typeface="微软雅黑" panose="020B0503020204020204" charset="-122"/>
                <a:cs typeface="Times New Roman" panose="02020603050405020304" pitchFamily="18" charset="0"/>
                <a:sym typeface="+mn-ea"/>
              </a:rPr>
              <a:t>吞咽困难患者的药物服用</a:t>
            </a:r>
            <a:r>
              <a:rPr lang="en-US" altLang="zh-CN" sz="1200" dirty="0">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1200" dirty="0">
                <a:latin typeface="Times New Roman" panose="02020603050405020304" pitchFamily="18" charset="0"/>
                <a:ea typeface="微软雅黑" panose="020B0503020204020204" charset="-122"/>
                <a:cs typeface="Times New Roman" panose="02020603050405020304" pitchFamily="18" charset="0"/>
                <a:sym typeface="+mn-ea"/>
              </a:rPr>
              <a:t>国际护理学杂志</a:t>
            </a:r>
            <a:r>
              <a:rPr lang="en-US" altLang="zh-CN" sz="1200" dirty="0">
                <a:latin typeface="Times New Roman" panose="02020603050405020304" pitchFamily="18" charset="0"/>
                <a:ea typeface="微软雅黑" panose="020B0503020204020204" charset="-122"/>
                <a:cs typeface="Times New Roman" panose="02020603050405020304" pitchFamily="18" charset="0"/>
                <a:sym typeface="+mn-ea"/>
              </a:rPr>
              <a:t>[J].2006,25(11):955</a:t>
            </a:r>
            <a:endParaRPr lang="en-US" altLang="zh-CN" sz="1200" dirty="0">
              <a:latin typeface="Times New Roman" panose="02020603050405020304" pitchFamily="18" charset="0"/>
              <a:ea typeface="微软雅黑" panose="020B0503020204020204" charset="-122"/>
              <a:cs typeface="Times New Roman" panose="02020603050405020304" pitchFamily="18" charset="0"/>
              <a:sym typeface="+mn-ea"/>
            </a:endParaRPr>
          </a:p>
          <a:p>
            <a:r>
              <a:rPr lang="en-US" altLang="zh-CN" sz="1200" dirty="0">
                <a:latin typeface="Times New Roman" panose="02020603050405020304" pitchFamily="18" charset="0"/>
                <a:ea typeface="微软雅黑" panose="020B0503020204020204" charset="-122"/>
                <a:cs typeface="Times New Roman" panose="02020603050405020304" pitchFamily="18" charset="0"/>
                <a:sym typeface="+mn-ea"/>
              </a:rPr>
              <a:t>[13]</a:t>
            </a:r>
            <a:r>
              <a:rPr lang="zh-CN" altLang="en-US" sz="1200" dirty="0">
                <a:latin typeface="Times New Roman" panose="02020603050405020304" pitchFamily="18" charset="0"/>
                <a:ea typeface="微软雅黑" panose="020B0503020204020204" charset="-122"/>
                <a:cs typeface="Times New Roman" panose="02020603050405020304" pitchFamily="18" charset="0"/>
                <a:sym typeface="+mn-ea"/>
              </a:rPr>
              <a:t>廖馨，林小燕，雷雨禾，陈蕾等</a:t>
            </a:r>
            <a:r>
              <a:rPr lang="en-US" altLang="zh-CN" sz="1200" dirty="0">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200" dirty="0" err="1">
                <a:latin typeface="Times New Roman" panose="02020603050405020304" pitchFamily="18" charset="0"/>
                <a:ea typeface="微软雅黑" panose="020B0503020204020204" charset="-122"/>
                <a:cs typeface="Times New Roman" panose="02020603050405020304" pitchFamily="18" charset="0"/>
                <a:sym typeface="+mn-ea"/>
              </a:rPr>
              <a:t>临床药师对住院患者特殊剂型药品经鼻饲给药的持续药学监护效果评价</a:t>
            </a:r>
            <a:r>
              <a:rPr lang="en-US" altLang="zh-CN" sz="1200" dirty="0">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1200" dirty="0">
                <a:latin typeface="Times New Roman" panose="02020603050405020304" pitchFamily="18" charset="0"/>
                <a:ea typeface="微软雅黑" panose="020B0503020204020204" charset="-122"/>
                <a:cs typeface="Times New Roman" panose="02020603050405020304" pitchFamily="18" charset="0"/>
                <a:sym typeface="+mn-ea"/>
              </a:rPr>
              <a:t>中国处方药</a:t>
            </a:r>
            <a:r>
              <a:rPr lang="en-US" altLang="zh-CN" sz="1200" dirty="0">
                <a:latin typeface="Times New Roman" panose="02020603050405020304" pitchFamily="18" charset="0"/>
                <a:ea typeface="微软雅黑" panose="020B0503020204020204" charset="-122"/>
                <a:cs typeface="Times New Roman" panose="02020603050405020304" pitchFamily="18" charset="0"/>
                <a:sym typeface="+mn-ea"/>
              </a:rPr>
              <a:t>[J].2023,20(12):72</a:t>
            </a:r>
            <a:endParaRPr lang="en-US" altLang="zh-CN" sz="1200" dirty="0">
              <a:latin typeface="Times New Roman" panose="02020603050405020304" pitchFamily="18" charset="0"/>
              <a:ea typeface="微软雅黑" panose="020B0503020204020204" charset="-122"/>
              <a:cs typeface="Times New Roman" panose="02020603050405020304" pitchFamily="18" charset="0"/>
              <a:sym typeface="+mn-ea"/>
            </a:endParaRPr>
          </a:p>
          <a:p>
            <a:r>
              <a:rPr lang="en-US" altLang="zh-CN" sz="1200" dirty="0">
                <a:latin typeface="Times New Roman" panose="02020603050405020304" pitchFamily="18" charset="0"/>
                <a:ea typeface="微软雅黑" panose="020B0503020204020204" charset="-122"/>
                <a:cs typeface="Times New Roman" panose="02020603050405020304" pitchFamily="18" charset="0"/>
                <a:sym typeface="+mn-ea"/>
              </a:rPr>
              <a:t>[14]</a:t>
            </a:r>
            <a:r>
              <a:rPr lang="en-US" altLang="zh-CN" sz="1200" dirty="0" err="1">
                <a:latin typeface="Times New Roman" panose="02020603050405020304" pitchFamily="18" charset="0"/>
                <a:ea typeface="微软雅黑" panose="020B0503020204020204" charset="-122"/>
                <a:cs typeface="Times New Roman" panose="02020603050405020304" pitchFamily="18" charset="0"/>
                <a:sym typeface="+mn-ea"/>
              </a:rPr>
              <a:t>国家医保局医药管理司负责人就长期照护师国家职业标准颁布工作答记者问.国家医保局网站</a:t>
            </a:r>
            <a:r>
              <a:rPr lang="en-US" altLang="zh-CN" sz="1200" dirty="0">
                <a:latin typeface="Times New Roman" panose="02020603050405020304" pitchFamily="18" charset="0"/>
                <a:ea typeface="微软雅黑" panose="020B0503020204020204" charset="-122"/>
                <a:cs typeface="Times New Roman" panose="02020603050405020304" pitchFamily="18" charset="0"/>
                <a:sym typeface="+mn-ea"/>
              </a:rPr>
              <a:t>[J].2024,12</a:t>
            </a:r>
            <a:endParaRPr lang="en-US" altLang="zh-CN" sz="1200" dirty="0">
              <a:latin typeface="Times New Roman" panose="02020603050405020304" pitchFamily="18" charset="0"/>
              <a:ea typeface="微软雅黑" panose="020B0503020204020204" charset="-122"/>
              <a:cs typeface="Times New Roman" panose="02020603050405020304" pitchFamily="18" charset="0"/>
              <a:sym typeface="+mn-ea"/>
            </a:endParaRPr>
          </a:p>
          <a:p>
            <a:endParaRPr lang="en-US" altLang="zh-CN" sz="1200" dirty="0">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5" name="矩形 24"/>
          <p:cNvSpPr/>
          <p:nvPr>
            <p:custDataLst>
              <p:tags r:id="rId3"/>
            </p:custDataLst>
          </p:nvPr>
        </p:nvSpPr>
        <p:spPr>
          <a:xfrm>
            <a:off x="1893570" y="2416175"/>
            <a:ext cx="9936480" cy="1115060"/>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一、</a:t>
            </a:r>
            <a:r>
              <a:rPr lang="zh-CN" altLang="en-US"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吞咽困难患者临床需求</a:t>
            </a:r>
            <a:endParaRPr lang="zh-CN" altLang="en-US"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a:p>
            <a:pPr indent="0" algn="just" fontAlgn="auto">
              <a:lnSpc>
                <a:spcPct val="100000"/>
              </a:lnSpc>
              <a:spcBef>
                <a:spcPct val="0"/>
              </a:spcBef>
              <a:spcAft>
                <a:spcPct val="0"/>
              </a:spcAft>
            </a:pPr>
            <a:r>
              <a:rPr lang="zh-CN" altLang="en-US" dirty="0">
                <a:latin typeface="Times New Roman" panose="02020603050405020304" pitchFamily="18" charset="0"/>
                <a:ea typeface="微软雅黑" panose="020B0503020204020204" charset="-122"/>
                <a:cs typeface="Times New Roman" panose="02020603050405020304" pitchFamily="18" charset="0"/>
                <a:sym typeface="+mn-ea"/>
              </a:rPr>
              <a:t>吞咽困难在年龄较大患者中普遍存在，年龄较大的患者更容易患引起吞咽困难的疾病如阿尔茨海默氏症、中风和癌症。据报道在护理院护理的</a:t>
            </a:r>
            <a:r>
              <a:rPr lang="zh-CN" altLang="en-US"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15％～33％的病人对于固体口服药有吞咽困难</a:t>
            </a:r>
            <a:r>
              <a:rPr lang="zh-CN" altLang="en-US" dirty="0">
                <a:latin typeface="Times New Roman" panose="02020603050405020304" pitchFamily="18" charset="0"/>
                <a:ea typeface="微软雅黑" panose="020B0503020204020204" charset="-122"/>
                <a:cs typeface="Times New Roman" panose="02020603050405020304" pitchFamily="18" charset="0"/>
                <a:sym typeface="+mn-ea"/>
              </a:rPr>
              <a:t>，58％开处方者会建议将片剂研碎</a:t>
            </a:r>
            <a:r>
              <a:rPr lang="en-US" altLang="zh-CN" baseline="30000" dirty="0">
                <a:uFillTx/>
                <a:latin typeface="Times New Roman" panose="02020603050405020304" pitchFamily="18" charset="0"/>
                <a:ea typeface="微软雅黑" panose="020B0503020204020204" charset="-122"/>
                <a:cs typeface="Times New Roman" panose="02020603050405020304" pitchFamily="18" charset="0"/>
                <a:sym typeface="+mn-ea"/>
              </a:rPr>
              <a:t>[12]</a:t>
            </a:r>
            <a:r>
              <a:rPr lang="zh-CN" altLang="en-US" dirty="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b="1" dirty="0">
              <a:solidFill>
                <a:srgbClr val="E5186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7" name="矩形 26"/>
          <p:cNvSpPr/>
          <p:nvPr>
            <p:custDataLst>
              <p:tags r:id="rId4"/>
            </p:custDataLst>
          </p:nvPr>
        </p:nvSpPr>
        <p:spPr>
          <a:xfrm>
            <a:off x="1892935" y="3683635"/>
            <a:ext cx="9987915" cy="1005205"/>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二、</a:t>
            </a:r>
            <a:r>
              <a:rPr lang="zh-CN" altLang="en-US"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鼻饲患者临床需求</a:t>
            </a:r>
            <a:endParaRPr lang="zh-CN" altLang="en-US"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a:p>
            <a:pPr indent="0" algn="just" fontAlgn="auto">
              <a:lnSpc>
                <a:spcPct val="100000"/>
              </a:lnSpc>
              <a:spcBef>
                <a:spcPct val="0"/>
              </a:spcBef>
              <a:spcAft>
                <a:spcPct val="0"/>
              </a:spcAft>
            </a:pPr>
            <a:r>
              <a:rPr lang="zh-CN" altLang="en-US" dirty="0">
                <a:latin typeface="Times New Roman" panose="02020603050405020304" pitchFamily="18" charset="0"/>
                <a:ea typeface="微软雅黑" panose="020B0503020204020204" charset="-122"/>
                <a:cs typeface="Times New Roman" panose="02020603050405020304" pitchFamily="18" charset="0"/>
                <a:sym typeface="+mn-ea"/>
              </a:rPr>
              <a:t>目前队列研究发现，</a:t>
            </a:r>
            <a:r>
              <a:rPr lang="zh-CN" altLang="en-US"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10.5%的患者需要给予鼻饲给药</a:t>
            </a:r>
            <a:r>
              <a:rPr lang="zh-CN" altLang="en-US" dirty="0">
                <a:latin typeface="Times New Roman" panose="02020603050405020304" pitchFamily="18" charset="0"/>
                <a:ea typeface="微软雅黑" panose="020B0503020204020204" charset="-122"/>
                <a:cs typeface="Times New Roman" panose="02020603050405020304" pitchFamily="18" charset="0"/>
                <a:sym typeface="+mn-ea"/>
              </a:rPr>
              <a:t>，世界人口老龄化问题日益严重，由于各种原因造成的不能吞咽而胃肠功能良好的老年患者也将越来越多，也意味着需要鼻饲给药的患者更多</a:t>
            </a:r>
            <a:r>
              <a:rPr lang="en-US" altLang="zh-CN" baseline="30000" dirty="0">
                <a:uFillTx/>
                <a:latin typeface="Times New Roman" panose="02020603050405020304" pitchFamily="18" charset="0"/>
                <a:ea typeface="微软雅黑" panose="020B0503020204020204" charset="-122"/>
                <a:cs typeface="Times New Roman" panose="02020603050405020304" pitchFamily="18" charset="0"/>
                <a:sym typeface="+mn-ea"/>
              </a:rPr>
              <a:t>[13]</a:t>
            </a:r>
            <a:r>
              <a:rPr lang="zh-CN" altLang="en-US" dirty="0">
                <a:solidFill>
                  <a:schemeClr val="tx1"/>
                </a:solidFill>
                <a:uFillTx/>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b="1" dirty="0">
              <a:solidFill>
                <a:schemeClr val="tx1"/>
              </a:solidFill>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9" name="矩形 28"/>
          <p:cNvSpPr/>
          <p:nvPr>
            <p:custDataLst>
              <p:tags r:id="rId5"/>
            </p:custDataLst>
          </p:nvPr>
        </p:nvSpPr>
        <p:spPr>
          <a:xfrm>
            <a:off x="1892935" y="4706620"/>
            <a:ext cx="9936480" cy="1244600"/>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三、</a:t>
            </a:r>
            <a:r>
              <a:rPr lang="zh-CN" altLang="en-US"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失能老人用药需求</a:t>
            </a:r>
            <a:endParaRPr lang="zh-CN" altLang="en-US"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a:p>
            <a:pPr indent="0" algn="just" fontAlgn="auto">
              <a:lnSpc>
                <a:spcPct val="100000"/>
              </a:lnSpc>
              <a:spcBef>
                <a:spcPct val="0"/>
              </a:spcBef>
              <a:spcAft>
                <a:spcPct val="0"/>
              </a:spcAft>
            </a:pPr>
            <a:r>
              <a:rPr lang="zh-CN" altLang="en-US" dirty="0">
                <a:latin typeface="Times New Roman" panose="02020603050405020304" pitchFamily="18" charset="0"/>
                <a:ea typeface="微软雅黑" panose="020B0503020204020204" charset="-122"/>
                <a:cs typeface="Times New Roman" panose="02020603050405020304" pitchFamily="18" charset="0"/>
                <a:sym typeface="+mn-ea"/>
              </a:rPr>
              <a:t>目前我国</a:t>
            </a:r>
            <a:r>
              <a:rPr lang="en-US" altLang="zh-CN" dirty="0">
                <a:latin typeface="Times New Roman" panose="02020603050405020304" pitchFamily="18" charset="0"/>
                <a:ea typeface="微软雅黑" panose="020B0503020204020204" charset="-122"/>
                <a:cs typeface="Times New Roman" panose="02020603050405020304" pitchFamily="18" charset="0"/>
                <a:sym typeface="+mn-ea"/>
              </a:rPr>
              <a:t>60</a:t>
            </a:r>
            <a:r>
              <a:rPr lang="zh-CN" altLang="en-US" dirty="0">
                <a:latin typeface="Times New Roman" panose="02020603050405020304" pitchFamily="18" charset="0"/>
                <a:ea typeface="微软雅黑" panose="020B0503020204020204" charset="-122"/>
                <a:cs typeface="Times New Roman" panose="02020603050405020304" pitchFamily="18" charset="0"/>
                <a:sym typeface="+mn-ea"/>
              </a:rPr>
              <a:t>岁以上</a:t>
            </a:r>
            <a:r>
              <a:rPr lang="zh-CN" altLang="en-US"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失能老人已超过</a:t>
            </a:r>
            <a:r>
              <a:rPr lang="en-US" altLang="zh-CN"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4200</a:t>
            </a:r>
            <a:r>
              <a:rPr lang="zh-CN" altLang="en-US"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万人，</a:t>
            </a:r>
            <a:r>
              <a:rPr lang="en-US" altLang="zh-CN"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80</a:t>
            </a:r>
            <a:r>
              <a:rPr lang="zh-CN" altLang="en-US"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岁以上的老年人群中，失能、半失能的约占</a:t>
            </a:r>
            <a:r>
              <a:rPr lang="en-US" altLang="zh-CN"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40%</a:t>
            </a:r>
            <a:r>
              <a:rPr lang="zh-CN" altLang="en-US"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左右</a:t>
            </a:r>
            <a:r>
              <a:rPr lang="zh-CN" altLang="en-US" dirty="0">
                <a:latin typeface="Times New Roman" panose="02020603050405020304" pitchFamily="18" charset="0"/>
                <a:ea typeface="微软雅黑" panose="020B0503020204020204" charset="-122"/>
                <a:cs typeface="Times New Roman" panose="02020603050405020304" pitchFamily="18" charset="0"/>
                <a:sym typeface="+mn-ea"/>
              </a:rPr>
              <a:t>。失能老人伴有慢性病，诊疗和生活照料需求并行，家庭规模小型化、家庭成员地域流动性增加和女性劳动力市场参与率提高，使得家庭护理难度增加，职业化长期护理需求上涨</a:t>
            </a:r>
            <a:r>
              <a:rPr lang="en-US" altLang="zh-CN" baseline="30000" dirty="0">
                <a:uFillTx/>
                <a:latin typeface="Times New Roman" panose="02020603050405020304" pitchFamily="18" charset="0"/>
                <a:ea typeface="微软雅黑" panose="020B0503020204020204" charset="-122"/>
                <a:cs typeface="Times New Roman" panose="02020603050405020304" pitchFamily="18" charset="0"/>
                <a:sym typeface="+mn-ea"/>
              </a:rPr>
              <a:t>[14]</a:t>
            </a:r>
            <a:r>
              <a:rPr lang="zh-CN" altLang="en-US" dirty="0">
                <a:solidFill>
                  <a:schemeClr val="tx1"/>
                </a:solidFill>
                <a:uFillTx/>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b="1" dirty="0">
              <a:solidFill>
                <a:schemeClr val="tx1"/>
              </a:solidFill>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5" name="矩形 4"/>
          <p:cNvSpPr/>
          <p:nvPr/>
        </p:nvSpPr>
        <p:spPr>
          <a:xfrm>
            <a:off x="1638935" y="1035050"/>
            <a:ext cx="1757680" cy="1371600"/>
          </a:xfrm>
          <a:prstGeom prst="rect">
            <a:avLst/>
          </a:pr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gradFill rotWithShape="0">
                  <a:gsLst>
                    <a:gs pos="0">
                      <a:schemeClr val="accent1">
                        <a:alpha val="85999"/>
                      </a:schemeClr>
                    </a:gs>
                    <a:gs pos="100000">
                      <a:schemeClr val="bg1"/>
                    </a:gs>
                  </a:gsLst>
                  <a:lin ang="0" scaled="1"/>
                </a:gradFill>
              </a14:hiddenFill>
            </a:ext>
          </a:extLst>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渗透性泻剂</a:t>
            </a:r>
            <a:endParaRPr kumimoji="0"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容积性泻剂</a:t>
            </a:r>
            <a:endParaRPr kumimoji="0"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促分泌剂</a:t>
            </a:r>
            <a:r>
              <a:rPr kumimoji="0" lang="en-US" altLang="zh-CN" sz="1800" b="1" i="0" baseline="30000">
                <a:ln>
                  <a:noFill/>
                </a:ln>
                <a:solidFill>
                  <a:schemeClr val="tx1"/>
                </a:solidFill>
                <a:effectLst/>
                <a:uFillTx/>
                <a:latin typeface="Times New Roman" panose="02020603050405020304" pitchFamily="18" charset="0"/>
                <a:ea typeface="微软雅黑" panose="020B0503020204020204" charset="-122"/>
                <a:cs typeface="Times New Roman" panose="02020603050405020304" pitchFamily="18" charset="0"/>
              </a:rPr>
              <a:t>[3]</a:t>
            </a:r>
            <a:endParaRPr kumimoji="0" lang="en-US" altLang="zh-CN" sz="1800" b="1" i="0" u="none" strike="noStrike" cap="none" normalizeH="0" baseline="30000">
              <a:ln>
                <a:noFill/>
              </a:ln>
              <a:solidFill>
                <a:schemeClr val="tx1"/>
              </a:solidFill>
              <a:effectLst/>
              <a:uFillTx/>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6" name="表格 5"/>
          <p:cNvGraphicFramePr/>
          <p:nvPr>
            <p:custDataLst>
              <p:tags r:id="rId6"/>
            </p:custDataLst>
          </p:nvPr>
        </p:nvGraphicFramePr>
        <p:xfrm>
          <a:off x="3452495" y="1041400"/>
          <a:ext cx="8376920" cy="1371600"/>
        </p:xfrm>
        <a:graphic>
          <a:graphicData uri="http://schemas.openxmlformats.org/drawingml/2006/table">
            <a:tbl>
              <a:tblPr firstRow="1" bandRow="1">
                <a:tableStyleId>{5C22544A-7EE6-4342-B048-85BDC9FD1C3A}</a:tableStyleId>
              </a:tblPr>
              <a:tblGrid>
                <a:gridCol w="8376920"/>
              </a:tblGrid>
              <a:tr h="365760">
                <a:tc>
                  <a:txBody>
                    <a:bodyPr/>
                    <a:lstStyle/>
                    <a:p>
                      <a:pPr algn="ctr">
                        <a:buNone/>
                      </a:pPr>
                      <a:r>
                        <a:rPr lang="zh-CN" altLang="en-US" dirty="0">
                          <a:solidFill>
                            <a:srgbClr val="FF0000"/>
                          </a:solidFill>
                          <a:latin typeface="Times New Roman" panose="02020603050405020304" pitchFamily="18" charset="0"/>
                          <a:ea typeface="微软雅黑" panose="020B0503020204020204" charset="-122"/>
                          <a:cs typeface="Times New Roman" panose="02020603050405020304" pitchFamily="18" charset="0"/>
                        </a:rPr>
                        <a:t>医保目录内适应症为</a:t>
                      </a:r>
                      <a:r>
                        <a:rPr lang="en-US" altLang="zh-CN" dirty="0">
                          <a:solidFill>
                            <a:srgbClr val="FF0000"/>
                          </a:solidFill>
                          <a:latin typeface="Times New Roman" panose="02020603050405020304" pitchFamily="18" charset="0"/>
                          <a:ea typeface="微软雅黑" panose="020B0503020204020204" charset="-122"/>
                          <a:cs typeface="Times New Roman" panose="02020603050405020304" pitchFamily="18" charset="0"/>
                        </a:rPr>
                        <a:t>IBS-C</a:t>
                      </a:r>
                      <a:r>
                        <a:rPr lang="zh-CN" altLang="en-US" dirty="0">
                          <a:solidFill>
                            <a:srgbClr val="FF0000"/>
                          </a:solidFill>
                          <a:latin typeface="Times New Roman" panose="02020603050405020304" pitchFamily="18" charset="0"/>
                          <a:ea typeface="微软雅黑" panose="020B0503020204020204" charset="-122"/>
                          <a:cs typeface="Times New Roman" panose="02020603050405020304" pitchFamily="18" charset="0"/>
                        </a:rPr>
                        <a:t>药品</a:t>
                      </a:r>
                      <a:endParaRPr lang="zh-CN" altLang="en-US"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35280">
                <a:tc>
                  <a:txBody>
                    <a:bodyPr/>
                    <a:lstStyle/>
                    <a:p>
                      <a:pPr>
                        <a:buNone/>
                      </a:pPr>
                      <a:r>
                        <a:rPr lang="zh-CN" altLang="en-US" sz="1600" dirty="0">
                          <a:latin typeface="Times New Roman" panose="02020603050405020304" pitchFamily="18" charset="0"/>
                          <a:ea typeface="微软雅黑" panose="020B0503020204020204" charset="-122"/>
                        </a:rPr>
                        <a:t>马来酸曲美布汀片：</a:t>
                      </a:r>
                      <a:r>
                        <a:rPr lang="zh-CN" altLang="en-US" sz="1600" b="1" dirty="0">
                          <a:solidFill>
                            <a:schemeClr val="tx1"/>
                          </a:solidFill>
                          <a:latin typeface="Times New Roman" panose="02020603050405020304" pitchFamily="18" charset="0"/>
                          <a:ea typeface="微软雅黑" panose="020B0503020204020204" charset="-122"/>
                        </a:rPr>
                        <a:t>吞咽困难患者依从性差，</a:t>
                      </a:r>
                      <a:r>
                        <a:rPr lang="zh-CN" altLang="en-US" sz="1600" b="0" dirty="0">
                          <a:solidFill>
                            <a:schemeClr val="tx1"/>
                          </a:solidFill>
                          <a:latin typeface="Times New Roman" panose="02020603050405020304" pitchFamily="18" charset="0"/>
                          <a:ea typeface="微软雅黑" panose="020B0503020204020204" charset="-122"/>
                        </a:rPr>
                        <a:t>且</a:t>
                      </a:r>
                      <a:r>
                        <a:rPr lang="zh-CN" altLang="en-US" sz="1600" dirty="0">
                          <a:solidFill>
                            <a:srgbClr val="FF0000"/>
                          </a:solidFill>
                          <a:latin typeface="Times New Roman" panose="02020603050405020304" pitchFamily="18" charset="0"/>
                          <a:ea typeface="微软雅黑" panose="020B0503020204020204" charset="-122"/>
                        </a:rPr>
                        <a:t>聚卡波非钙有效性高于马来酸曲美布汀</a:t>
                      </a:r>
                      <a:r>
                        <a:rPr lang="en-US" altLang="zh-CN" sz="1600" baseline="30000" dirty="0">
                          <a:uFillTx/>
                          <a:latin typeface="Times New Roman" panose="02020603050405020304" pitchFamily="18" charset="0"/>
                          <a:ea typeface="微软雅黑" panose="020B0503020204020204" charset="-122"/>
                          <a:cs typeface="Times New Roman" panose="02020603050405020304" pitchFamily="18" charset="0"/>
                          <a:sym typeface="+mn-ea"/>
                        </a:rPr>
                        <a:t>[9]</a:t>
                      </a:r>
                      <a:endParaRPr lang="zh-CN" altLang="en-US" sz="1600" b="1" dirty="0">
                        <a:solidFill>
                          <a:srgbClr val="00B050"/>
                        </a:solidFill>
                        <a:latin typeface="Times New Roman" panose="02020603050405020304" pitchFamily="18" charset="0"/>
                        <a:ea typeface="微软雅黑" panose="020B050302020402020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0000">
                        <a:alpha val="0"/>
                      </a:srgbClr>
                    </a:solidFill>
                  </a:tcPr>
                </a:tc>
              </a:tr>
              <a:tr h="335280">
                <a:tc>
                  <a:txBody>
                    <a:bodyPr/>
                    <a:lstStyle/>
                    <a:p>
                      <a:pPr>
                        <a:buNone/>
                      </a:pPr>
                      <a:r>
                        <a:rPr lang="zh-CN" altLang="en-US" sz="1600" dirty="0">
                          <a:latin typeface="Times New Roman" panose="02020603050405020304" pitchFamily="18" charset="0"/>
                          <a:ea typeface="微软雅黑" panose="020B0503020204020204" charset="-122"/>
                        </a:rPr>
                        <a:t>聚卡波非钙片：</a:t>
                      </a:r>
                      <a:r>
                        <a:rPr lang="zh-CN" altLang="en-US" sz="1600" b="1" dirty="0">
                          <a:solidFill>
                            <a:schemeClr val="tx1"/>
                          </a:solidFill>
                          <a:latin typeface="Times New Roman" panose="02020603050405020304" pitchFamily="18" charset="0"/>
                          <a:ea typeface="微软雅黑" panose="020B0503020204020204" charset="-122"/>
                          <a:sym typeface="+mn-ea"/>
                        </a:rPr>
                        <a:t>吞咽困难患者依从性差</a:t>
                      </a:r>
                      <a:endParaRPr lang="zh-CN" altLang="en-US" sz="1600" b="1" dirty="0">
                        <a:solidFill>
                          <a:schemeClr val="tx1"/>
                        </a:solidFill>
                        <a:latin typeface="Times New Roman" panose="02020603050405020304" pitchFamily="18" charset="0"/>
                        <a:ea typeface="微软雅黑" panose="020B0503020204020204"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0000">
                        <a:alpha val="0"/>
                      </a:srgbClr>
                    </a:solidFill>
                  </a:tcPr>
                </a:tc>
              </a:tr>
              <a:tr h="335280">
                <a:tc>
                  <a:txBody>
                    <a:bodyPr/>
                    <a:lstStyle/>
                    <a:p>
                      <a:pPr>
                        <a:buNone/>
                      </a:pPr>
                      <a:r>
                        <a:rPr lang="zh-CN" altLang="en-US" sz="1600" dirty="0">
                          <a:latin typeface="Times New Roman" panose="02020603050405020304" pitchFamily="18" charset="0"/>
                          <a:ea typeface="微软雅黑" panose="020B0503020204020204" charset="-122"/>
                        </a:rPr>
                        <a:t>利那洛肽胶囊：</a:t>
                      </a:r>
                      <a:r>
                        <a:rPr lang="zh-CN" altLang="en-US" sz="1600" b="1" dirty="0">
                          <a:solidFill>
                            <a:schemeClr val="tx1"/>
                          </a:solidFill>
                          <a:latin typeface="Times New Roman" panose="02020603050405020304" pitchFamily="18" charset="0"/>
                          <a:ea typeface="微软雅黑" panose="020B0503020204020204" charset="-122"/>
                        </a:rPr>
                        <a:t>吞咽困难患者依从性差</a:t>
                      </a:r>
                      <a:endParaRPr lang="zh-CN" altLang="en-US" sz="1600" b="1" dirty="0">
                        <a:solidFill>
                          <a:schemeClr val="tx1"/>
                        </a:solidFill>
                        <a:latin typeface="Times New Roman" panose="02020603050405020304" pitchFamily="18" charset="0"/>
                        <a:ea typeface="微软雅黑" panose="020B0503020204020204"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0000">
                        <a:alpha val="0"/>
                      </a:srgbClr>
                    </a:solidFill>
                  </a:tcPr>
                </a:tc>
              </a:tr>
            </a:tbl>
          </a:graphicData>
        </a:graphic>
      </p:graphicFrame>
      <p:sp>
        <p:nvSpPr>
          <p:cNvPr id="3" name="矩形 2"/>
          <p:cNvSpPr/>
          <p:nvPr/>
        </p:nvSpPr>
        <p:spPr>
          <a:xfrm>
            <a:off x="385445" y="1030605"/>
            <a:ext cx="1434465" cy="1382395"/>
          </a:xfrm>
          <a:prstGeom prst="rect">
            <a:avLst/>
          </a:prstGeom>
          <a:solidFill>
            <a:srgbClr val="EAEAEA"/>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治疗</a:t>
            </a:r>
            <a:r>
              <a:rPr kumimoji="0"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IBS-C</a:t>
            </a:r>
            <a:endParaRPr kumimoji="0" lang="en-US" altLang="zh-CN" sz="1800" b="1" i="0" u="none" strike="noStrike" cap="none" normalizeH="0" baseline="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共识推荐</a:t>
            </a:r>
            <a:endParaRPr kumimoji="0" lang="zh-CN" altLang="en-US" sz="1800" b="1" i="0" u="none" strike="noStrike" cap="none" normalizeH="0" baseline="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8" name="矩形 7"/>
          <p:cNvSpPr/>
          <p:nvPr/>
        </p:nvSpPr>
        <p:spPr>
          <a:xfrm>
            <a:off x="385445" y="2453005"/>
            <a:ext cx="1435100" cy="3582035"/>
          </a:xfrm>
          <a:prstGeom prst="rect">
            <a:avLst/>
          </a:prstGeom>
          <a:solidFill>
            <a:srgbClr val="EAEAEA"/>
          </a:solidFill>
          <a:ln w="9525" cap="flat" cmpd="sng" algn="ctr">
            <a:noFill/>
            <a:prstDash val="solid"/>
            <a:round/>
            <a:headEnd type="none" w="med" len="med"/>
            <a:tailEnd type="none" w="med" len="med"/>
          </a:ln>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sz="1800" b="1" i="0" u="none" strike="noStrike" cap="none" normalizeH="0" baseline="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9" name="文本框 8"/>
          <p:cNvSpPr txBox="1"/>
          <p:nvPr/>
        </p:nvSpPr>
        <p:spPr>
          <a:xfrm>
            <a:off x="397510" y="2804160"/>
            <a:ext cx="1290320" cy="2847340"/>
          </a:xfrm>
          <a:prstGeom prst="rect">
            <a:avLst/>
          </a:prstGeom>
          <a:noFill/>
        </p:spPr>
        <p:txBody>
          <a:bodyPr vert="eaVert" wrap="square" rtlCol="0">
            <a:spAutoFit/>
          </a:bodyPr>
          <a:lstStyle/>
          <a:p>
            <a:r>
              <a:rPr lang="zh-CN" altLang="en-US" sz="3600">
                <a:solidFill>
                  <a:schemeClr val="tx1"/>
                </a:solidFill>
                <a:latin typeface="Times New Roman" panose="02020603050405020304" pitchFamily="18" charset="0"/>
                <a:ea typeface="微软雅黑" panose="020B0503020204020204" charset="-122"/>
              </a:rPr>
              <a:t>填补临床空白</a:t>
            </a:r>
            <a:endParaRPr lang="zh-CN" altLang="en-US" sz="6000">
              <a:solidFill>
                <a:schemeClr val="tx1"/>
              </a:solidFill>
              <a:latin typeface="Times New Roman" panose="02020603050405020304" pitchFamily="18" charset="0"/>
              <a:ea typeface="微软雅黑" panose="020B0503020204020204" charset="-122"/>
            </a:endParaRPr>
          </a:p>
          <a:p>
            <a:r>
              <a:rPr lang="zh-CN" altLang="en-US" sz="3600">
                <a:solidFill>
                  <a:schemeClr val="tx1"/>
                </a:solidFill>
                <a:latin typeface="Times New Roman" panose="02020603050405020304" pitchFamily="18" charset="0"/>
                <a:ea typeface="微软雅黑" panose="020B0503020204020204" charset="-122"/>
                <a:sym typeface="+mn-ea"/>
              </a:rPr>
              <a:t>弥补目录短板</a:t>
            </a:r>
            <a:endParaRPr lang="zh-CN" altLang="en-US" sz="3600">
              <a:solidFill>
                <a:schemeClr val="tx1"/>
              </a:solidFill>
              <a:latin typeface="Times New Roman" panose="02020603050405020304" pitchFamily="18" charset="0"/>
              <a:ea typeface="微软雅黑" panose="020B0503020204020204" charset="-122"/>
              <a:sym typeface="+mn-ea"/>
            </a:endParaRPr>
          </a:p>
        </p:txBody>
      </p:sp>
    </p:spTree>
    <p:custDataLst>
      <p:tags r:id="rId7"/>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形状 12"/>
          <p:cNvSpPr/>
          <p:nvPr userDrawn="1">
            <p:custDataLst>
              <p:tags r:id="rId1"/>
            </p:custDataLst>
          </p:nvPr>
        </p:nvSpPr>
        <p:spPr>
          <a:xfrm>
            <a:off x="0" y="6545645"/>
            <a:ext cx="12192000" cy="283779"/>
          </a:xfrm>
          <a:custGeom>
            <a:avLst/>
            <a:gdLst>
              <a:gd name="connsiteX0" fmla="*/ 12192000 w 12192000"/>
              <a:gd name="connsiteY0" fmla="*/ 0 h 909447"/>
              <a:gd name="connsiteX1" fmla="*/ 12192000 w 12192000"/>
              <a:gd name="connsiteY1" fmla="*/ 909447 h 909447"/>
              <a:gd name="connsiteX2" fmla="*/ 0 w 12192000"/>
              <a:gd name="connsiteY2" fmla="*/ 909447 h 909447"/>
              <a:gd name="connsiteX3" fmla="*/ 0 w 12192000"/>
              <a:gd name="connsiteY3" fmla="*/ 401788 h 909447"/>
              <a:gd name="connsiteX4" fmla="*/ 271475 w 12192000"/>
              <a:gd name="connsiteY4" fmla="*/ 389839 h 909447"/>
              <a:gd name="connsiteX5" fmla="*/ 8190271 w 12192000"/>
              <a:gd name="connsiteY5" fmla="*/ 639060 h 909447"/>
              <a:gd name="connsiteX6" fmla="*/ 12049480 w 12192000"/>
              <a:gd name="connsiteY6" fmla="*/ 34242 h 909447"/>
              <a:gd name="connsiteX0-1" fmla="*/ 12192000 w 12192000"/>
              <a:gd name="connsiteY0-2" fmla="*/ 0 h 909447"/>
              <a:gd name="connsiteX1-3" fmla="*/ 12192000 w 12192000"/>
              <a:gd name="connsiteY1-4" fmla="*/ 909447 h 909447"/>
              <a:gd name="connsiteX2-5" fmla="*/ 0 w 12192000"/>
              <a:gd name="connsiteY2-6" fmla="*/ 909447 h 909447"/>
              <a:gd name="connsiteX3-7" fmla="*/ 0 w 12192000"/>
              <a:gd name="connsiteY3-8" fmla="*/ 401788 h 909447"/>
              <a:gd name="connsiteX4-9" fmla="*/ 8190271 w 12192000"/>
              <a:gd name="connsiteY4-10" fmla="*/ 639060 h 909447"/>
              <a:gd name="connsiteX5-11" fmla="*/ 12049480 w 12192000"/>
              <a:gd name="connsiteY5-12" fmla="*/ 34242 h 909447"/>
              <a:gd name="connsiteX6-13" fmla="*/ 12192000 w 12192000"/>
              <a:gd name="connsiteY6-14" fmla="*/ 0 h 909447"/>
              <a:gd name="connsiteX0-15" fmla="*/ 12192000 w 12192000"/>
              <a:gd name="connsiteY0-16" fmla="*/ 0 h 909447"/>
              <a:gd name="connsiteX1-17" fmla="*/ 12192000 w 12192000"/>
              <a:gd name="connsiteY1-18" fmla="*/ 909447 h 909447"/>
              <a:gd name="connsiteX2-19" fmla="*/ 0 w 12192000"/>
              <a:gd name="connsiteY2-20" fmla="*/ 909447 h 909447"/>
              <a:gd name="connsiteX3-21" fmla="*/ 0 w 12192000"/>
              <a:gd name="connsiteY3-22" fmla="*/ 401788 h 909447"/>
              <a:gd name="connsiteX4-23" fmla="*/ 12049480 w 12192000"/>
              <a:gd name="connsiteY4-24" fmla="*/ 34242 h 909447"/>
              <a:gd name="connsiteX5-25" fmla="*/ 12192000 w 12192000"/>
              <a:gd name="connsiteY5-26" fmla="*/ 0 h 909447"/>
              <a:gd name="connsiteX0-27" fmla="*/ 12192000 w 12192000"/>
              <a:gd name="connsiteY0-28" fmla="*/ 0 h 909447"/>
              <a:gd name="connsiteX1-29" fmla="*/ 12192000 w 12192000"/>
              <a:gd name="connsiteY1-30" fmla="*/ 909447 h 909447"/>
              <a:gd name="connsiteX2-31" fmla="*/ 0 w 12192000"/>
              <a:gd name="connsiteY2-32" fmla="*/ 909447 h 909447"/>
              <a:gd name="connsiteX3-33" fmla="*/ 0 w 12192000"/>
              <a:gd name="connsiteY3-34" fmla="*/ 401788 h 909447"/>
              <a:gd name="connsiteX4-35" fmla="*/ 12192000 w 12192000"/>
              <a:gd name="connsiteY4-36" fmla="*/ 0 h 909447"/>
              <a:gd name="connsiteX0-37" fmla="*/ 12192000 w 12192000"/>
              <a:gd name="connsiteY0-38" fmla="*/ 0 h 909447"/>
              <a:gd name="connsiteX1-39" fmla="*/ 12192000 w 12192000"/>
              <a:gd name="connsiteY1-40" fmla="*/ 909447 h 909447"/>
              <a:gd name="connsiteX2-41" fmla="*/ 0 w 12192000"/>
              <a:gd name="connsiteY2-42" fmla="*/ 909447 h 909447"/>
              <a:gd name="connsiteX3-43" fmla="*/ 0 w 12192000"/>
              <a:gd name="connsiteY3-44" fmla="*/ 401788 h 909447"/>
              <a:gd name="connsiteX4-45" fmla="*/ 12192000 w 12192000"/>
              <a:gd name="connsiteY4-46" fmla="*/ 0 h 909447"/>
              <a:gd name="connsiteX0-47" fmla="*/ 12192000 w 12192000"/>
              <a:gd name="connsiteY0-48" fmla="*/ 0 h 909447"/>
              <a:gd name="connsiteX1-49" fmla="*/ 12192000 w 12192000"/>
              <a:gd name="connsiteY1-50" fmla="*/ 909447 h 909447"/>
              <a:gd name="connsiteX2-51" fmla="*/ 0 w 12192000"/>
              <a:gd name="connsiteY2-52" fmla="*/ 909447 h 909447"/>
              <a:gd name="connsiteX3-53" fmla="*/ 0 w 12192000"/>
              <a:gd name="connsiteY3-54" fmla="*/ 401788 h 909447"/>
              <a:gd name="connsiteX4-55" fmla="*/ 12192000 w 12192000"/>
              <a:gd name="connsiteY4-56" fmla="*/ 0 h 9094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909447">
                <a:moveTo>
                  <a:pt x="12192000" y="0"/>
                </a:moveTo>
                <a:lnTo>
                  <a:pt x="12192000" y="909447"/>
                </a:lnTo>
                <a:lnTo>
                  <a:pt x="0" y="909447"/>
                </a:lnTo>
                <a:lnTo>
                  <a:pt x="0" y="401788"/>
                </a:lnTo>
                <a:cubicBezTo>
                  <a:pt x="2540000" y="700478"/>
                  <a:pt x="6289368" y="812355"/>
                  <a:pt x="12192000" y="0"/>
                </a:cubicBezTo>
                <a:close/>
              </a:path>
            </a:pathLst>
          </a:custGeom>
          <a:gradFill>
            <a:gsLst>
              <a:gs pos="30000">
                <a:srgbClr val="BF1C1C"/>
              </a:gs>
              <a:gs pos="100000">
                <a:srgbClr val="FEFA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2" name="文本框 1"/>
          <p:cNvSpPr txBox="1"/>
          <p:nvPr/>
        </p:nvSpPr>
        <p:spPr>
          <a:xfrm>
            <a:off x="384175" y="330835"/>
            <a:ext cx="8124825" cy="521970"/>
          </a:xfrm>
          <a:prstGeom prst="rect">
            <a:avLst/>
          </a:prstGeom>
          <a:noFill/>
        </p:spPr>
        <p:txBody>
          <a:bodyPr wrap="square" rtlCol="0">
            <a:spAutoFit/>
          </a:bodyPr>
          <a:lstStyle/>
          <a:p>
            <a:r>
              <a:rPr lang="zh-CN" altLang="en-US" sz="2800" b="1">
                <a:latin typeface="Times New Roman" panose="02020603050405020304" pitchFamily="18" charset="0"/>
                <a:ea typeface="微软雅黑" panose="020B0503020204020204" charset="-122"/>
                <a:cs typeface="Times New Roman" panose="02020603050405020304" pitchFamily="18" charset="0"/>
                <a:sym typeface="+mn-ea"/>
              </a:rPr>
              <a:t>聚卡波非钙颗粒剂型优势总结</a:t>
            </a:r>
            <a:endParaRPr lang="zh-CN" altLang="en-US" sz="2800" b="1">
              <a:latin typeface="Times New Roman" panose="02020603050405020304" pitchFamily="18" charset="0"/>
              <a:ea typeface="微软雅黑" panose="020B0503020204020204" charset="-122"/>
              <a:cs typeface="Times New Roman" panose="02020603050405020304" pitchFamily="18" charset="0"/>
              <a:sym typeface="+mn-ea"/>
            </a:endParaRPr>
          </a:p>
        </p:txBody>
      </p:sp>
      <p:cxnSp>
        <p:nvCxnSpPr>
          <p:cNvPr id="14" name="直接连接符 13"/>
          <p:cNvCxnSpPr/>
          <p:nvPr>
            <p:custDataLst>
              <p:tags r:id="rId2"/>
            </p:custDataLst>
          </p:nvPr>
        </p:nvCxnSpPr>
        <p:spPr>
          <a:xfrm>
            <a:off x="1270474" y="1753890"/>
            <a:ext cx="0" cy="669683"/>
          </a:xfrm>
          <a:prstGeom prst="line">
            <a:avLst/>
          </a:prstGeom>
          <a:ln w="19050">
            <a:solidFill>
              <a:schemeClr val="tx1">
                <a:lumMod val="40000"/>
                <a:lumOff val="60000"/>
                <a:alpha val="20000"/>
              </a:schemeClr>
            </a:solidFill>
          </a:ln>
        </p:spPr>
        <p:style>
          <a:lnRef idx="1">
            <a:schemeClr val="accent1"/>
          </a:lnRef>
          <a:fillRef idx="0">
            <a:schemeClr val="accent1"/>
          </a:fillRef>
          <a:effectRef idx="0">
            <a:schemeClr val="accent1"/>
          </a:effectRef>
          <a:fontRef idx="minor">
            <a:schemeClr val="tx1"/>
          </a:fontRef>
        </p:style>
      </p:cxnSp>
      <p:sp>
        <p:nvSpPr>
          <p:cNvPr id="41" name="圆角矩形 9"/>
          <p:cNvSpPr/>
          <p:nvPr>
            <p:custDataLst>
              <p:tags r:id="rId3"/>
            </p:custDataLst>
          </p:nvPr>
        </p:nvSpPr>
        <p:spPr>
          <a:xfrm>
            <a:off x="1626349" y="1089511"/>
            <a:ext cx="8882077" cy="828712"/>
          </a:xfrm>
          <a:prstGeom prst="roundRect">
            <a:avLst>
              <a:gd name="adj" fmla="val 50000"/>
            </a:avLst>
          </a:prstGeom>
          <a:solidFill>
            <a:schemeClr val="tx1">
              <a:lumMod val="75000"/>
              <a:lumOff val="25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72" name="圆角矩形 71"/>
          <p:cNvSpPr/>
          <p:nvPr>
            <p:custDataLst>
              <p:tags r:id="rId4"/>
            </p:custDataLst>
          </p:nvPr>
        </p:nvSpPr>
        <p:spPr>
          <a:xfrm flipH="1">
            <a:off x="1789187" y="1200833"/>
            <a:ext cx="1855170" cy="606034"/>
          </a:xfrm>
          <a:prstGeom prst="roundRect">
            <a:avLst>
              <a:gd name="adj" fmla="val 50000"/>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spcBef>
                <a:spcPct val="0"/>
              </a:spcBef>
              <a:spcAft>
                <a:spcPct val="0"/>
              </a:spcAft>
              <a:buClrTx/>
              <a:buSzTx/>
              <a:buFontTx/>
            </a:pPr>
            <a:r>
              <a:rPr lang="zh-CN" altLang="en-US" b="1" dirty="0">
                <a:solidFill>
                  <a:schemeClr val="tx1"/>
                </a:solidFill>
                <a:latin typeface="Times New Roman" panose="02020603050405020304" pitchFamily="18" charset="0"/>
                <a:ea typeface="微软雅黑" panose="020B0503020204020204" charset="-122"/>
                <a:cs typeface="+mn-ea"/>
                <a:sym typeface="+mn-ea"/>
              </a:rPr>
              <a:t>满足吞咽困难患者用药需求</a:t>
            </a:r>
            <a:endParaRPr lang="zh-CN" altLang="en-US" b="1" dirty="0">
              <a:solidFill>
                <a:schemeClr val="tx1"/>
              </a:solidFill>
              <a:latin typeface="Times New Roman" panose="02020603050405020304" pitchFamily="18" charset="0"/>
              <a:ea typeface="微软雅黑" panose="020B0503020204020204" charset="-122"/>
              <a:cs typeface="+mn-ea"/>
              <a:sym typeface="+mn-ea"/>
            </a:endParaRPr>
          </a:p>
        </p:txBody>
      </p:sp>
      <p:sp>
        <p:nvSpPr>
          <p:cNvPr id="3" name="矩形 2"/>
          <p:cNvSpPr/>
          <p:nvPr>
            <p:custDataLst>
              <p:tags r:id="rId5"/>
            </p:custDataLst>
          </p:nvPr>
        </p:nvSpPr>
        <p:spPr>
          <a:xfrm>
            <a:off x="3995791" y="1127111"/>
            <a:ext cx="6431216" cy="753792"/>
          </a:xfrm>
          <a:prstGeom prst="rect">
            <a:avLst/>
          </a:prstGeom>
          <a:noFill/>
        </p:spPr>
        <p:txBody>
          <a:bodyPr wrap="square" lIns="0" tIns="0" rIns="0" bIns="0" rtlCol="0" anchor="ctr" anchorCtr="0">
            <a:noAutofit/>
          </a:bodyPr>
          <a:lstStyle/>
          <a:p>
            <a:pPr>
              <a:lnSpc>
                <a:spcPct val="150000"/>
              </a:lnSpc>
              <a:spcBef>
                <a:spcPct val="0"/>
              </a:spcBef>
              <a:spcAft>
                <a:spcPct val="0"/>
              </a:spcAft>
            </a:pPr>
            <a:r>
              <a:rPr lang="zh-CN" altLang="en-US">
                <a:solidFill>
                  <a:schemeClr val="tx1">
                    <a:lumMod val="85000"/>
                    <a:lumOff val="15000"/>
                  </a:schemeClr>
                </a:solidFill>
                <a:latin typeface="Times New Roman" panose="02020603050405020304" pitchFamily="18" charset="0"/>
                <a:ea typeface="微软雅黑" panose="020B0503020204020204" charset="-122"/>
                <a:cs typeface="+mn-ea"/>
              </a:rPr>
              <a:t>颗粒剂型满足</a:t>
            </a:r>
            <a:r>
              <a:rPr lang="zh-CN" altLang="en-US" b="1">
                <a:solidFill>
                  <a:schemeClr val="tx1"/>
                </a:solidFill>
                <a:latin typeface="Times New Roman" panose="02020603050405020304" pitchFamily="18" charset="0"/>
                <a:ea typeface="微软雅黑" panose="020B0503020204020204" charset="-122"/>
                <a:cs typeface="+mn-ea"/>
              </a:rPr>
              <a:t>吞咽困难患者、鼻饲患者</a:t>
            </a:r>
            <a:r>
              <a:rPr lang="zh-CN" altLang="en-US">
                <a:solidFill>
                  <a:schemeClr val="tx1">
                    <a:lumMod val="85000"/>
                    <a:lumOff val="15000"/>
                  </a:schemeClr>
                </a:solidFill>
                <a:latin typeface="Times New Roman" panose="02020603050405020304" pitchFamily="18" charset="0"/>
                <a:ea typeface="微软雅黑" panose="020B0503020204020204" charset="-122"/>
                <a:cs typeface="+mn-ea"/>
              </a:rPr>
              <a:t>临床用药需求</a:t>
            </a:r>
            <a:endParaRPr lang="zh-CN" altLang="en-US">
              <a:solidFill>
                <a:schemeClr val="tx1">
                  <a:lumMod val="85000"/>
                  <a:lumOff val="15000"/>
                </a:schemeClr>
              </a:solidFill>
              <a:latin typeface="Times New Roman" panose="02020603050405020304" pitchFamily="18" charset="0"/>
              <a:ea typeface="微软雅黑" panose="020B0503020204020204" charset="-122"/>
              <a:cs typeface="+mn-ea"/>
            </a:endParaRPr>
          </a:p>
        </p:txBody>
      </p:sp>
      <p:sp>
        <p:nvSpPr>
          <p:cNvPr id="15" name="序号"/>
          <p:cNvSpPr/>
          <p:nvPr>
            <p:custDataLst>
              <p:tags r:id="rId6"/>
            </p:custDataLst>
          </p:nvPr>
        </p:nvSpPr>
        <p:spPr>
          <a:xfrm>
            <a:off x="1019999" y="1253533"/>
            <a:ext cx="500194" cy="500194"/>
          </a:xfrm>
          <a:prstGeom prst="ellipse">
            <a:avLst/>
          </a:prstGeom>
          <a:solidFill>
            <a:schemeClr val="tx1">
              <a:lumMod val="75000"/>
              <a:lumOff val="25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lstStyle/>
          <a:p>
            <a:pPr lvl="0" algn="ctr">
              <a:spcBef>
                <a:spcPct val="0"/>
              </a:spcBef>
              <a:spcAft>
                <a:spcPct val="0"/>
              </a:spcAft>
              <a:buClrTx/>
              <a:buSzTx/>
              <a:buFontTx/>
            </a:pPr>
            <a:r>
              <a:rPr lang="en-US" altLang="zh-CN"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1</a:t>
            </a:r>
            <a:endParaRPr lang="en-US" altLang="zh-CN"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5" name="圆角矩形 9"/>
          <p:cNvSpPr/>
          <p:nvPr>
            <p:custDataLst>
              <p:tags r:id="rId7"/>
            </p:custDataLst>
          </p:nvPr>
        </p:nvSpPr>
        <p:spPr>
          <a:xfrm>
            <a:off x="1626349" y="2258984"/>
            <a:ext cx="8882077" cy="828712"/>
          </a:xfrm>
          <a:prstGeom prst="roundRect">
            <a:avLst>
              <a:gd name="adj" fmla="val 50000"/>
            </a:avLst>
          </a:prstGeom>
          <a:solidFill>
            <a:schemeClr val="tx1">
              <a:lumMod val="75000"/>
              <a:lumOff val="25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7" name="圆角矩形 6"/>
          <p:cNvSpPr/>
          <p:nvPr>
            <p:custDataLst>
              <p:tags r:id="rId8"/>
            </p:custDataLst>
          </p:nvPr>
        </p:nvSpPr>
        <p:spPr>
          <a:xfrm flipH="1">
            <a:off x="1789187" y="2370306"/>
            <a:ext cx="1855170" cy="606034"/>
          </a:xfrm>
          <a:prstGeom prst="roundRect">
            <a:avLst>
              <a:gd name="adj" fmla="val 50000"/>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spcBef>
                <a:spcPct val="0"/>
              </a:spcBef>
              <a:spcAft>
                <a:spcPct val="0"/>
              </a:spcAft>
              <a:buClrTx/>
              <a:buSzTx/>
              <a:buFontTx/>
            </a:pPr>
            <a:r>
              <a:rPr lang="zh-CN" altLang="en-US" b="1">
                <a:solidFill>
                  <a:schemeClr val="tx1"/>
                </a:solidFill>
                <a:latin typeface="Times New Roman" panose="02020603050405020304" pitchFamily="18" charset="0"/>
                <a:ea typeface="微软雅黑" panose="020B0503020204020204" charset="-122"/>
                <a:cs typeface="+mn-ea"/>
                <a:sym typeface="+mn-ea"/>
              </a:rPr>
              <a:t>满足老年人及失能老年用药需求</a:t>
            </a:r>
            <a:endParaRPr lang="zh-CN" altLang="en-US" b="1">
              <a:solidFill>
                <a:schemeClr val="tx1"/>
              </a:solidFill>
              <a:latin typeface="Times New Roman" panose="02020603050405020304" pitchFamily="18" charset="0"/>
              <a:ea typeface="微软雅黑" panose="020B0503020204020204" charset="-122"/>
              <a:cs typeface="+mn-ea"/>
              <a:sym typeface="+mn-ea"/>
            </a:endParaRPr>
          </a:p>
        </p:txBody>
      </p:sp>
      <p:sp>
        <p:nvSpPr>
          <p:cNvPr id="4" name="矩形 3"/>
          <p:cNvSpPr/>
          <p:nvPr>
            <p:custDataLst>
              <p:tags r:id="rId9"/>
            </p:custDataLst>
          </p:nvPr>
        </p:nvSpPr>
        <p:spPr>
          <a:xfrm>
            <a:off x="3995495" y="2296881"/>
            <a:ext cx="6244223" cy="753727"/>
          </a:xfrm>
          <a:prstGeom prst="rect">
            <a:avLst/>
          </a:prstGeom>
          <a:noFill/>
        </p:spPr>
        <p:txBody>
          <a:bodyPr wrap="square" lIns="0" tIns="0" rIns="0" bIns="0" rtlCol="0" anchor="ctr" anchorCtr="0">
            <a:noAutofit/>
          </a:bodyPr>
          <a:lstStyle/>
          <a:p>
            <a:pPr>
              <a:lnSpc>
                <a:spcPct val="150000"/>
              </a:lnSpc>
              <a:spcBef>
                <a:spcPct val="0"/>
              </a:spcBef>
              <a:spcAft>
                <a:spcPct val="0"/>
              </a:spcAft>
            </a:pPr>
            <a:r>
              <a:rPr lang="zh-CN" altLang="en-US">
                <a:solidFill>
                  <a:schemeClr val="tx1">
                    <a:lumMod val="85000"/>
                    <a:lumOff val="15000"/>
                  </a:schemeClr>
                </a:solidFill>
                <a:latin typeface="Times New Roman" panose="02020603050405020304" pitchFamily="18" charset="0"/>
                <a:ea typeface="微软雅黑" panose="020B0503020204020204" charset="-122"/>
                <a:cs typeface="+mn-ea"/>
                <a:sym typeface="+mn-ea"/>
              </a:rPr>
              <a:t>颗粒剂满足老年人尤其</a:t>
            </a:r>
            <a:r>
              <a:rPr lang="zh-CN" altLang="en-US" b="1">
                <a:solidFill>
                  <a:schemeClr val="tx1"/>
                </a:solidFill>
                <a:latin typeface="Times New Roman" panose="02020603050405020304" pitchFamily="18" charset="0"/>
                <a:ea typeface="微软雅黑" panose="020B0503020204020204" charset="-122"/>
                <a:cs typeface="+mn-ea"/>
                <a:sym typeface="+mn-ea"/>
              </a:rPr>
              <a:t>失能老年患者</a:t>
            </a:r>
            <a:r>
              <a:rPr lang="zh-CN" altLang="en-US">
                <a:solidFill>
                  <a:schemeClr val="tx1">
                    <a:lumMod val="85000"/>
                    <a:lumOff val="15000"/>
                  </a:schemeClr>
                </a:solidFill>
                <a:latin typeface="Times New Roman" panose="02020603050405020304" pitchFamily="18" charset="0"/>
                <a:ea typeface="微软雅黑" panose="020B0503020204020204" charset="-122"/>
                <a:cs typeface="+mn-ea"/>
                <a:sym typeface="+mn-ea"/>
              </a:rPr>
              <a:t>用药需求</a:t>
            </a:r>
            <a:endParaRPr lang="zh-CN" altLang="en-US">
              <a:solidFill>
                <a:schemeClr val="tx1">
                  <a:lumMod val="85000"/>
                  <a:lumOff val="15000"/>
                </a:schemeClr>
              </a:solidFill>
              <a:latin typeface="Times New Roman" panose="02020603050405020304" pitchFamily="18" charset="0"/>
              <a:ea typeface="微软雅黑" panose="020B0503020204020204" charset="-122"/>
              <a:cs typeface="+mn-ea"/>
            </a:endParaRPr>
          </a:p>
        </p:txBody>
      </p:sp>
      <p:sp>
        <p:nvSpPr>
          <p:cNvPr id="22" name="序号"/>
          <p:cNvSpPr/>
          <p:nvPr>
            <p:custDataLst>
              <p:tags r:id="rId10"/>
            </p:custDataLst>
          </p:nvPr>
        </p:nvSpPr>
        <p:spPr>
          <a:xfrm>
            <a:off x="1019999" y="2423599"/>
            <a:ext cx="500194" cy="500194"/>
          </a:xfrm>
          <a:prstGeom prst="ellipse">
            <a:avLst/>
          </a:prstGeom>
          <a:solidFill>
            <a:schemeClr val="tx1">
              <a:lumMod val="75000"/>
              <a:lumOff val="25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lstStyle/>
          <a:p>
            <a:pPr lvl="0" algn="ctr">
              <a:spcBef>
                <a:spcPct val="0"/>
              </a:spcBef>
              <a:spcAft>
                <a:spcPct val="0"/>
              </a:spcAft>
              <a:buClrTx/>
              <a:buSzTx/>
              <a:buFontTx/>
            </a:pP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a:t>
            </a:r>
            <a:endPar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 name="圆角矩形 9"/>
          <p:cNvSpPr/>
          <p:nvPr>
            <p:custDataLst>
              <p:tags r:id="rId11"/>
            </p:custDataLst>
          </p:nvPr>
        </p:nvSpPr>
        <p:spPr>
          <a:xfrm>
            <a:off x="1626349" y="3429050"/>
            <a:ext cx="8882077" cy="828712"/>
          </a:xfrm>
          <a:prstGeom prst="roundRect">
            <a:avLst>
              <a:gd name="adj" fmla="val 50000"/>
            </a:avLst>
          </a:prstGeom>
          <a:solidFill>
            <a:schemeClr val="tx1">
              <a:lumMod val="75000"/>
              <a:lumOff val="25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2" name="圆角矩形 11"/>
          <p:cNvSpPr/>
          <p:nvPr>
            <p:custDataLst>
              <p:tags r:id="rId12"/>
            </p:custDataLst>
          </p:nvPr>
        </p:nvSpPr>
        <p:spPr>
          <a:xfrm flipH="1">
            <a:off x="1789187" y="3540372"/>
            <a:ext cx="1855170" cy="606034"/>
          </a:xfrm>
          <a:prstGeom prst="roundRect">
            <a:avLst>
              <a:gd name="adj" fmla="val 50000"/>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spcBef>
                <a:spcPct val="0"/>
              </a:spcBef>
              <a:spcAft>
                <a:spcPct val="0"/>
              </a:spcAft>
              <a:buClrTx/>
              <a:buSzTx/>
              <a:buFontTx/>
            </a:pPr>
            <a:r>
              <a:rPr lang="zh-CN" altLang="en-US" b="1">
                <a:solidFill>
                  <a:schemeClr val="tx1"/>
                </a:solidFill>
                <a:latin typeface="Times New Roman" panose="02020603050405020304" pitchFamily="18" charset="0"/>
                <a:ea typeface="微软雅黑" panose="020B0503020204020204" charset="-122"/>
                <a:cs typeface="+mn-ea"/>
                <a:sym typeface="+mn-ea"/>
              </a:rPr>
              <a:t>增加临床用药人群适用性</a:t>
            </a:r>
            <a:endParaRPr lang="zh-CN" altLang="en-US" b="1">
              <a:solidFill>
                <a:schemeClr val="tx1"/>
              </a:solidFill>
              <a:latin typeface="Times New Roman" panose="02020603050405020304" pitchFamily="18" charset="0"/>
              <a:ea typeface="微软雅黑" panose="020B0503020204020204" charset="-122"/>
              <a:cs typeface="+mn-ea"/>
              <a:sym typeface="+mn-ea"/>
            </a:endParaRPr>
          </a:p>
        </p:txBody>
      </p:sp>
      <p:sp>
        <p:nvSpPr>
          <p:cNvPr id="6" name="矩形 5"/>
          <p:cNvSpPr/>
          <p:nvPr>
            <p:custDataLst>
              <p:tags r:id="rId13"/>
            </p:custDataLst>
          </p:nvPr>
        </p:nvSpPr>
        <p:spPr>
          <a:xfrm>
            <a:off x="3995791" y="3466650"/>
            <a:ext cx="6431216" cy="753792"/>
          </a:xfrm>
          <a:prstGeom prst="rect">
            <a:avLst/>
          </a:prstGeom>
          <a:noFill/>
        </p:spPr>
        <p:txBody>
          <a:bodyPr wrap="square" lIns="0" tIns="0" rIns="0" bIns="0" rtlCol="0" anchor="ctr" anchorCtr="0">
            <a:noAutofit/>
          </a:bodyPr>
          <a:lstStyle/>
          <a:p>
            <a:pPr>
              <a:lnSpc>
                <a:spcPct val="150000"/>
              </a:lnSpc>
              <a:spcBef>
                <a:spcPct val="0"/>
              </a:spcBef>
              <a:spcAft>
                <a:spcPct val="0"/>
              </a:spcAft>
            </a:pPr>
            <a:endParaRPr lang="zh-CN" altLang="en-US">
              <a:latin typeface="Times New Roman" panose="02020603050405020304" pitchFamily="18" charset="0"/>
              <a:ea typeface="微软雅黑" panose="020B0503020204020204" charset="-122"/>
              <a:cs typeface="微软雅黑" panose="020B0503020204020204" charset="-122"/>
              <a:sym typeface="+mn-ea"/>
            </a:endParaRPr>
          </a:p>
          <a:p>
            <a:pPr>
              <a:lnSpc>
                <a:spcPct val="150000"/>
              </a:lnSpc>
              <a:spcBef>
                <a:spcPct val="0"/>
              </a:spcBef>
              <a:spcAft>
                <a:spcPct val="0"/>
              </a:spcAft>
            </a:pPr>
            <a:r>
              <a:rPr lang="zh-CN" altLang="en-US">
                <a:latin typeface="Times New Roman" panose="02020603050405020304" pitchFamily="18" charset="0"/>
                <a:ea typeface="微软雅黑" panose="020B0503020204020204" charset="-122"/>
                <a:cs typeface="微软雅黑" panose="020B0503020204020204" charset="-122"/>
                <a:sym typeface="+mn-ea"/>
              </a:rPr>
              <a:t>本品辅料较片剂增加矫味剂阿司帕坦，阿司帕坦不含蔗糖，改善口感同时</a:t>
            </a:r>
            <a:r>
              <a:rPr lang="zh-CN" altLang="en-US" b="1">
                <a:solidFill>
                  <a:schemeClr val="tx1"/>
                </a:solidFill>
                <a:latin typeface="Times New Roman" panose="02020603050405020304" pitchFamily="18" charset="0"/>
                <a:ea typeface="微软雅黑" panose="020B0503020204020204" charset="-122"/>
                <a:cs typeface="微软雅黑" panose="020B0503020204020204" charset="-122"/>
                <a:sym typeface="+mn-ea"/>
              </a:rPr>
              <a:t>糖尿病患者可用</a:t>
            </a:r>
            <a:endParaRPr lang="zh-CN" altLang="en-US">
              <a:solidFill>
                <a:schemeClr val="tx1"/>
              </a:solidFill>
              <a:latin typeface="Times New Roman" panose="02020603050405020304" pitchFamily="18" charset="0"/>
              <a:ea typeface="微软雅黑" panose="020B0503020204020204" charset="-122"/>
              <a:cs typeface="+mn-ea"/>
            </a:endParaRPr>
          </a:p>
          <a:p>
            <a:pPr>
              <a:lnSpc>
                <a:spcPct val="150000"/>
              </a:lnSpc>
              <a:spcBef>
                <a:spcPct val="0"/>
              </a:spcBef>
              <a:spcAft>
                <a:spcPct val="0"/>
              </a:spcAft>
            </a:pPr>
            <a:endParaRPr lang="zh-CN" altLang="en-US">
              <a:solidFill>
                <a:schemeClr val="tx1"/>
              </a:solidFill>
              <a:latin typeface="Times New Roman" panose="02020603050405020304" pitchFamily="18" charset="0"/>
              <a:ea typeface="微软雅黑" panose="020B0503020204020204" charset="-122"/>
              <a:cs typeface="+mn-ea"/>
            </a:endParaRPr>
          </a:p>
        </p:txBody>
      </p:sp>
      <p:sp>
        <p:nvSpPr>
          <p:cNvPr id="9" name="序号"/>
          <p:cNvSpPr/>
          <p:nvPr>
            <p:custDataLst>
              <p:tags r:id="rId14"/>
            </p:custDataLst>
          </p:nvPr>
        </p:nvSpPr>
        <p:spPr>
          <a:xfrm>
            <a:off x="1019999" y="3593072"/>
            <a:ext cx="500194" cy="500194"/>
          </a:xfrm>
          <a:prstGeom prst="ellipse">
            <a:avLst/>
          </a:prstGeom>
          <a:solidFill>
            <a:schemeClr val="tx1">
              <a:lumMod val="75000"/>
              <a:lumOff val="25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lstStyle/>
          <a:p>
            <a:pPr lvl="0" algn="ctr">
              <a:spcBef>
                <a:spcPct val="0"/>
              </a:spcBef>
              <a:spcAft>
                <a:spcPct val="0"/>
              </a:spcAft>
              <a:buClrTx/>
              <a:buSzTx/>
              <a:buFontTx/>
            </a:pP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3</a:t>
            </a:r>
            <a:endPar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8" name="圆角矩形 17"/>
          <p:cNvSpPr/>
          <p:nvPr>
            <p:custDataLst>
              <p:tags r:id="rId15"/>
            </p:custDataLst>
          </p:nvPr>
        </p:nvSpPr>
        <p:spPr>
          <a:xfrm>
            <a:off x="1626349" y="4599116"/>
            <a:ext cx="8882077" cy="828712"/>
          </a:xfrm>
          <a:prstGeom prst="roundRect">
            <a:avLst>
              <a:gd name="adj" fmla="val 50000"/>
            </a:avLst>
          </a:prstGeom>
          <a:solidFill>
            <a:schemeClr val="tx1">
              <a:lumMod val="75000"/>
              <a:lumOff val="25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0" name="圆角矩形 19"/>
          <p:cNvSpPr/>
          <p:nvPr>
            <p:custDataLst>
              <p:tags r:id="rId16"/>
            </p:custDataLst>
          </p:nvPr>
        </p:nvSpPr>
        <p:spPr>
          <a:xfrm flipH="1">
            <a:off x="1789187" y="4710438"/>
            <a:ext cx="1855170" cy="606034"/>
          </a:xfrm>
          <a:prstGeom prst="roundRect">
            <a:avLst>
              <a:gd name="adj" fmla="val 50000"/>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spcBef>
                <a:spcPct val="0"/>
              </a:spcBef>
              <a:spcAft>
                <a:spcPct val="0"/>
              </a:spcAft>
              <a:buClrTx/>
              <a:buSzTx/>
              <a:buFontTx/>
            </a:pPr>
            <a:r>
              <a:rPr lang="zh-CN" altLang="en-US" b="1">
                <a:solidFill>
                  <a:schemeClr val="tx1"/>
                </a:solidFill>
                <a:latin typeface="Times New Roman" panose="02020603050405020304" pitchFamily="18" charset="0"/>
                <a:ea typeface="微软雅黑" panose="020B0503020204020204" charset="-122"/>
                <a:cs typeface="+mn-ea"/>
                <a:sym typeface="+mn-ea"/>
              </a:rPr>
              <a:t>增加临床用药患者顺应性</a:t>
            </a:r>
            <a:endParaRPr lang="zh-CN" altLang="en-US" b="1">
              <a:solidFill>
                <a:schemeClr val="tx1"/>
              </a:solidFill>
              <a:latin typeface="Times New Roman" panose="02020603050405020304" pitchFamily="18" charset="0"/>
              <a:ea typeface="微软雅黑" panose="020B0503020204020204" charset="-122"/>
              <a:cs typeface="+mn-ea"/>
              <a:sym typeface="+mn-ea"/>
            </a:endParaRPr>
          </a:p>
        </p:txBody>
      </p:sp>
      <p:sp>
        <p:nvSpPr>
          <p:cNvPr id="11" name="矩形 10"/>
          <p:cNvSpPr/>
          <p:nvPr>
            <p:custDataLst>
              <p:tags r:id="rId17"/>
            </p:custDataLst>
          </p:nvPr>
        </p:nvSpPr>
        <p:spPr>
          <a:xfrm>
            <a:off x="3995495" y="4636421"/>
            <a:ext cx="6244223" cy="753727"/>
          </a:xfrm>
          <a:prstGeom prst="rect">
            <a:avLst/>
          </a:prstGeom>
          <a:noFill/>
        </p:spPr>
        <p:txBody>
          <a:bodyPr wrap="square" lIns="0" tIns="0" rIns="0" bIns="0" rtlCol="0" anchor="ctr" anchorCtr="0">
            <a:noAutofit/>
          </a:bodyPr>
          <a:lstStyle/>
          <a:p>
            <a:pPr>
              <a:lnSpc>
                <a:spcPct val="150000"/>
              </a:lnSpc>
              <a:spcBef>
                <a:spcPct val="0"/>
              </a:spcBef>
              <a:spcAft>
                <a:spcPct val="0"/>
              </a:spcAft>
            </a:pPr>
            <a:r>
              <a:rPr lang="zh-CN" altLang="en-US" dirty="0">
                <a:latin typeface="Times New Roman" panose="02020603050405020304" pitchFamily="18" charset="0"/>
                <a:ea typeface="微软雅黑" panose="020B0503020204020204" charset="-122"/>
                <a:cs typeface="微软雅黑" panose="020B0503020204020204" charset="-122"/>
                <a:sym typeface="+mn-ea"/>
              </a:rPr>
              <a:t>本品参照原研工艺为细粒剂，细粒剂细粒度分布较普通颗粒剂更窄，</a:t>
            </a:r>
            <a:r>
              <a:rPr lang="zh-CN" altLang="en-US" b="1"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细粒剂颗粒大小均一、适口性良好</a:t>
            </a:r>
            <a:endParaRPr lang="zh-CN" altLang="en-US" b="1" dirty="0">
              <a:solidFill>
                <a:schemeClr val="tx1"/>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13" name="序号"/>
          <p:cNvSpPr/>
          <p:nvPr>
            <p:custDataLst>
              <p:tags r:id="rId18"/>
            </p:custDataLst>
          </p:nvPr>
        </p:nvSpPr>
        <p:spPr>
          <a:xfrm>
            <a:off x="1019999" y="4763138"/>
            <a:ext cx="500194" cy="500194"/>
          </a:xfrm>
          <a:prstGeom prst="ellipse">
            <a:avLst/>
          </a:prstGeom>
          <a:solidFill>
            <a:schemeClr val="tx1">
              <a:lumMod val="75000"/>
              <a:lumOff val="25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lstStyle/>
          <a:p>
            <a:pPr lvl="0" algn="ctr">
              <a:spcBef>
                <a:spcPct val="0"/>
              </a:spcBef>
              <a:spcAft>
                <a:spcPct val="0"/>
              </a:spcAft>
              <a:buClrTx/>
              <a:buSzTx/>
              <a:buFontTx/>
            </a:pP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4</a:t>
            </a:r>
            <a:endPar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cxnSp>
        <p:nvCxnSpPr>
          <p:cNvPr id="26" name="直接连接符 25"/>
          <p:cNvCxnSpPr/>
          <p:nvPr>
            <p:custDataLst>
              <p:tags r:id="rId19"/>
            </p:custDataLst>
          </p:nvPr>
        </p:nvCxnSpPr>
        <p:spPr>
          <a:xfrm>
            <a:off x="1270474" y="2923364"/>
            <a:ext cx="0" cy="669683"/>
          </a:xfrm>
          <a:prstGeom prst="line">
            <a:avLst/>
          </a:prstGeom>
          <a:ln w="19050">
            <a:solidFill>
              <a:schemeClr val="tx1">
                <a:lumMod val="40000"/>
                <a:lumOff val="60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20"/>
            </p:custDataLst>
          </p:nvPr>
        </p:nvCxnSpPr>
        <p:spPr>
          <a:xfrm>
            <a:off x="1270474" y="4093430"/>
            <a:ext cx="0" cy="669683"/>
          </a:xfrm>
          <a:prstGeom prst="line">
            <a:avLst/>
          </a:prstGeom>
          <a:ln w="19050">
            <a:solidFill>
              <a:schemeClr val="tx1">
                <a:lumMod val="40000"/>
                <a:lumOff val="60000"/>
                <a:alpha val="20000"/>
              </a:schemeClr>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21"/>
          <a:stretch>
            <a:fillRect/>
          </a:stretch>
        </p:blipFill>
        <p:spPr>
          <a:xfrm>
            <a:off x="9789160" y="290195"/>
            <a:ext cx="2265680" cy="487680"/>
          </a:xfrm>
          <a:prstGeom prst="rect">
            <a:avLst/>
          </a:prstGeom>
        </p:spPr>
      </p:pic>
      <p:sp>
        <p:nvSpPr>
          <p:cNvPr id="17" name="矩形 16"/>
          <p:cNvSpPr/>
          <p:nvPr/>
        </p:nvSpPr>
        <p:spPr>
          <a:xfrm>
            <a:off x="807085" y="5558155"/>
            <a:ext cx="10480675" cy="795020"/>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0074B6"/>
                </a:solidFill>
              </a14:hiddenFill>
            </a:ext>
          </a:extLst>
        </p:spPr>
        <p:txBody>
          <a:bodyPr vert="horz" wrap="none" lIns="91440" tIns="45720" rIns="91440" bIns="45720" numCol="1"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800" b="1" dirty="0">
                <a:ln>
                  <a:noFill/>
                </a:ln>
                <a:solidFill>
                  <a:srgbClr val="FF0000"/>
                </a:solidFill>
                <a:effectLst/>
                <a:latin typeface="Times New Roman" panose="02020603050405020304" pitchFamily="18" charset="0"/>
                <a:ea typeface="微软雅黑" panose="020B0503020204020204" charset="-122"/>
                <a:sym typeface="+mn-ea"/>
              </a:rPr>
              <a:t>聚卡波非钙颗粒满足吞咽困难及老年人</a:t>
            </a:r>
            <a:r>
              <a:rPr lang="en-US" altLang="zh-CN" sz="2800" b="1" dirty="0">
                <a:ln>
                  <a:noFill/>
                </a:ln>
                <a:solidFill>
                  <a:srgbClr val="FF0000"/>
                </a:solidFill>
                <a:effectLst/>
                <a:latin typeface="Times New Roman" panose="02020603050405020304" pitchFamily="18" charset="0"/>
                <a:ea typeface="微软雅黑" panose="020B0503020204020204" charset="-122"/>
                <a:sym typeface="+mn-ea"/>
              </a:rPr>
              <a:t>/</a:t>
            </a:r>
            <a:r>
              <a:rPr lang="zh-CN" altLang="en-US" sz="2800" b="1" dirty="0">
                <a:ln>
                  <a:noFill/>
                </a:ln>
                <a:solidFill>
                  <a:srgbClr val="FF0000"/>
                </a:solidFill>
                <a:effectLst/>
                <a:latin typeface="Times New Roman" panose="02020603050405020304" pitchFamily="18" charset="0"/>
                <a:ea typeface="微软雅黑" panose="020B0503020204020204" charset="-122"/>
                <a:sym typeface="+mn-ea"/>
              </a:rPr>
              <a:t>失能老年人临床用药需求</a:t>
            </a:r>
            <a:endParaRPr kumimoji="0" lang="zh-CN" altLang="en-US" sz="2800" b="1" i="0" u="none" strike="noStrike" cap="none" normalizeH="0" baseline="0" dirty="0">
              <a:ln>
                <a:noFill/>
              </a:ln>
              <a:solidFill>
                <a:srgbClr val="FF0000"/>
              </a:solidFill>
              <a:effectLst/>
              <a:latin typeface="Times New Roman" panose="02020603050405020304" pitchFamily="18" charset="0"/>
              <a:ea typeface="微软雅黑" panose="020B0503020204020204" charset="-122"/>
              <a:sym typeface="+mn-ea"/>
            </a:endParaRPr>
          </a:p>
        </p:txBody>
      </p:sp>
    </p:spTree>
    <p:custDataLst>
      <p:tags r:id="rId22"/>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任意形状 12"/>
          <p:cNvSpPr/>
          <p:nvPr userDrawn="1">
            <p:custDataLst>
              <p:tags r:id="rId1"/>
            </p:custDataLst>
          </p:nvPr>
        </p:nvSpPr>
        <p:spPr>
          <a:xfrm>
            <a:off x="0" y="6545645"/>
            <a:ext cx="12192000" cy="283779"/>
          </a:xfrm>
          <a:custGeom>
            <a:avLst/>
            <a:gdLst>
              <a:gd name="connsiteX0" fmla="*/ 12192000 w 12192000"/>
              <a:gd name="connsiteY0" fmla="*/ 0 h 909447"/>
              <a:gd name="connsiteX1" fmla="*/ 12192000 w 12192000"/>
              <a:gd name="connsiteY1" fmla="*/ 909447 h 909447"/>
              <a:gd name="connsiteX2" fmla="*/ 0 w 12192000"/>
              <a:gd name="connsiteY2" fmla="*/ 909447 h 909447"/>
              <a:gd name="connsiteX3" fmla="*/ 0 w 12192000"/>
              <a:gd name="connsiteY3" fmla="*/ 401788 h 909447"/>
              <a:gd name="connsiteX4" fmla="*/ 271475 w 12192000"/>
              <a:gd name="connsiteY4" fmla="*/ 389839 h 909447"/>
              <a:gd name="connsiteX5" fmla="*/ 8190271 w 12192000"/>
              <a:gd name="connsiteY5" fmla="*/ 639060 h 909447"/>
              <a:gd name="connsiteX6" fmla="*/ 12049480 w 12192000"/>
              <a:gd name="connsiteY6" fmla="*/ 34242 h 909447"/>
              <a:gd name="connsiteX0-1" fmla="*/ 12192000 w 12192000"/>
              <a:gd name="connsiteY0-2" fmla="*/ 0 h 909447"/>
              <a:gd name="connsiteX1-3" fmla="*/ 12192000 w 12192000"/>
              <a:gd name="connsiteY1-4" fmla="*/ 909447 h 909447"/>
              <a:gd name="connsiteX2-5" fmla="*/ 0 w 12192000"/>
              <a:gd name="connsiteY2-6" fmla="*/ 909447 h 909447"/>
              <a:gd name="connsiteX3-7" fmla="*/ 0 w 12192000"/>
              <a:gd name="connsiteY3-8" fmla="*/ 401788 h 909447"/>
              <a:gd name="connsiteX4-9" fmla="*/ 8190271 w 12192000"/>
              <a:gd name="connsiteY4-10" fmla="*/ 639060 h 909447"/>
              <a:gd name="connsiteX5-11" fmla="*/ 12049480 w 12192000"/>
              <a:gd name="connsiteY5-12" fmla="*/ 34242 h 909447"/>
              <a:gd name="connsiteX6-13" fmla="*/ 12192000 w 12192000"/>
              <a:gd name="connsiteY6-14" fmla="*/ 0 h 909447"/>
              <a:gd name="connsiteX0-15" fmla="*/ 12192000 w 12192000"/>
              <a:gd name="connsiteY0-16" fmla="*/ 0 h 909447"/>
              <a:gd name="connsiteX1-17" fmla="*/ 12192000 w 12192000"/>
              <a:gd name="connsiteY1-18" fmla="*/ 909447 h 909447"/>
              <a:gd name="connsiteX2-19" fmla="*/ 0 w 12192000"/>
              <a:gd name="connsiteY2-20" fmla="*/ 909447 h 909447"/>
              <a:gd name="connsiteX3-21" fmla="*/ 0 w 12192000"/>
              <a:gd name="connsiteY3-22" fmla="*/ 401788 h 909447"/>
              <a:gd name="connsiteX4-23" fmla="*/ 12049480 w 12192000"/>
              <a:gd name="connsiteY4-24" fmla="*/ 34242 h 909447"/>
              <a:gd name="connsiteX5-25" fmla="*/ 12192000 w 12192000"/>
              <a:gd name="connsiteY5-26" fmla="*/ 0 h 909447"/>
              <a:gd name="connsiteX0-27" fmla="*/ 12192000 w 12192000"/>
              <a:gd name="connsiteY0-28" fmla="*/ 0 h 909447"/>
              <a:gd name="connsiteX1-29" fmla="*/ 12192000 w 12192000"/>
              <a:gd name="connsiteY1-30" fmla="*/ 909447 h 909447"/>
              <a:gd name="connsiteX2-31" fmla="*/ 0 w 12192000"/>
              <a:gd name="connsiteY2-32" fmla="*/ 909447 h 909447"/>
              <a:gd name="connsiteX3-33" fmla="*/ 0 w 12192000"/>
              <a:gd name="connsiteY3-34" fmla="*/ 401788 h 909447"/>
              <a:gd name="connsiteX4-35" fmla="*/ 12192000 w 12192000"/>
              <a:gd name="connsiteY4-36" fmla="*/ 0 h 909447"/>
              <a:gd name="connsiteX0-37" fmla="*/ 12192000 w 12192000"/>
              <a:gd name="connsiteY0-38" fmla="*/ 0 h 909447"/>
              <a:gd name="connsiteX1-39" fmla="*/ 12192000 w 12192000"/>
              <a:gd name="connsiteY1-40" fmla="*/ 909447 h 909447"/>
              <a:gd name="connsiteX2-41" fmla="*/ 0 w 12192000"/>
              <a:gd name="connsiteY2-42" fmla="*/ 909447 h 909447"/>
              <a:gd name="connsiteX3-43" fmla="*/ 0 w 12192000"/>
              <a:gd name="connsiteY3-44" fmla="*/ 401788 h 909447"/>
              <a:gd name="connsiteX4-45" fmla="*/ 12192000 w 12192000"/>
              <a:gd name="connsiteY4-46" fmla="*/ 0 h 909447"/>
              <a:gd name="connsiteX0-47" fmla="*/ 12192000 w 12192000"/>
              <a:gd name="connsiteY0-48" fmla="*/ 0 h 909447"/>
              <a:gd name="connsiteX1-49" fmla="*/ 12192000 w 12192000"/>
              <a:gd name="connsiteY1-50" fmla="*/ 909447 h 909447"/>
              <a:gd name="connsiteX2-51" fmla="*/ 0 w 12192000"/>
              <a:gd name="connsiteY2-52" fmla="*/ 909447 h 909447"/>
              <a:gd name="connsiteX3-53" fmla="*/ 0 w 12192000"/>
              <a:gd name="connsiteY3-54" fmla="*/ 401788 h 909447"/>
              <a:gd name="connsiteX4-55" fmla="*/ 12192000 w 12192000"/>
              <a:gd name="connsiteY4-56" fmla="*/ 0 h 9094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909447">
                <a:moveTo>
                  <a:pt x="12192000" y="0"/>
                </a:moveTo>
                <a:lnTo>
                  <a:pt x="12192000" y="909447"/>
                </a:lnTo>
                <a:lnTo>
                  <a:pt x="0" y="909447"/>
                </a:lnTo>
                <a:lnTo>
                  <a:pt x="0" y="401788"/>
                </a:lnTo>
                <a:cubicBezTo>
                  <a:pt x="2540000" y="700478"/>
                  <a:pt x="6289368" y="812355"/>
                  <a:pt x="12192000" y="0"/>
                </a:cubicBezTo>
                <a:close/>
              </a:path>
            </a:pathLst>
          </a:custGeom>
          <a:gradFill>
            <a:gsLst>
              <a:gs pos="30000">
                <a:srgbClr val="BF1C1C"/>
              </a:gs>
              <a:gs pos="100000">
                <a:srgbClr val="FEFA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139" name="Freeform 5"/>
          <p:cNvSpPr/>
          <p:nvPr/>
        </p:nvSpPr>
        <p:spPr bwMode="auto">
          <a:xfrm>
            <a:off x="777679" y="1880657"/>
            <a:ext cx="2949995" cy="26145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61000"/>
                  <a:lumOff val="39000"/>
                </a:schemeClr>
              </a:gs>
              <a:gs pos="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266700" dist="203200" dir="6780000" algn="tl" rotWithShape="0">
              <a:prstClr val="black">
                <a:alpha val="40000"/>
              </a:prstClr>
            </a:outerShdw>
          </a:effectLst>
        </p:spPr>
        <p:txBody>
          <a:bodyPr vert="horz" wrap="square" lIns="91440" tIns="45720" rIns="91440" bIns="45720" numCol="1" anchor="t" anchorCtr="0" compatLnSpc="1"/>
          <a:lstStyle/>
          <a:p>
            <a:endParaRPr lang="zh-CN" altLang="en-US" sz="2400">
              <a:solidFill>
                <a:srgbClr val="005A9E"/>
              </a:solidFill>
              <a:latin typeface="微软雅黑" panose="020B0503020204020204" charset="-122"/>
              <a:ea typeface="微软雅黑" panose="020B0503020204020204" charset="-122"/>
              <a:cs typeface="+mn-ea"/>
              <a:sym typeface="+mn-lt"/>
            </a:endParaRPr>
          </a:p>
        </p:txBody>
      </p:sp>
      <p:sp>
        <p:nvSpPr>
          <p:cNvPr id="140" name="矩形 139"/>
          <p:cNvSpPr/>
          <p:nvPr/>
        </p:nvSpPr>
        <p:spPr>
          <a:xfrm>
            <a:off x="1208435" y="2440165"/>
            <a:ext cx="2185008" cy="1043940"/>
          </a:xfrm>
          <a:prstGeom prst="rect">
            <a:avLst/>
          </a:prstGeom>
        </p:spPr>
        <p:txBody>
          <a:bodyPr wrap="square" lIns="121890" tIns="60945" rIns="121890" bIns="60945">
            <a:spAutoFit/>
          </a:bodyPr>
          <a:lstStyle/>
          <a:p>
            <a:pPr defTabSz="933450">
              <a:spcBef>
                <a:spcPts val="0"/>
              </a:spcBef>
              <a:spcAft>
                <a:spcPts val="0"/>
              </a:spcAft>
              <a:defRPr/>
            </a:pPr>
            <a:r>
              <a:rPr lang="zh-CN" altLang="en-US" sz="6000" b="1" kern="0" dirty="0">
                <a:solidFill>
                  <a:schemeClr val="tx1"/>
                </a:solidFill>
                <a:latin typeface="微软雅黑" panose="020B0503020204020204" charset="-122"/>
                <a:ea typeface="微软雅黑" panose="020B0503020204020204" charset="-122"/>
                <a:cs typeface="微软雅黑" panose="020B0503020204020204" charset="-122"/>
                <a:sym typeface="+mn-lt"/>
              </a:rPr>
              <a:t>目 录</a:t>
            </a:r>
            <a:endParaRPr lang="zh-CN" altLang="en-US" sz="6000" b="1" kern="0" dirty="0">
              <a:solidFill>
                <a:schemeClr val="tx1"/>
              </a:solidFill>
              <a:latin typeface="微软雅黑" panose="020B0503020204020204" charset="-122"/>
              <a:ea typeface="微软雅黑" panose="020B0503020204020204" charset="-122"/>
              <a:cs typeface="微软雅黑" panose="020B0503020204020204" charset="-122"/>
              <a:sym typeface="+mn-lt"/>
            </a:endParaRPr>
          </a:p>
        </p:txBody>
      </p:sp>
      <p:sp>
        <p:nvSpPr>
          <p:cNvPr id="141" name="Rectangle 4"/>
          <p:cNvSpPr txBox="1">
            <a:spLocks noChangeArrowheads="1"/>
          </p:cNvSpPr>
          <p:nvPr/>
        </p:nvSpPr>
        <p:spPr bwMode="auto">
          <a:xfrm>
            <a:off x="1251255" y="3376270"/>
            <a:ext cx="1973404"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spcBef>
                <a:spcPts val="0"/>
              </a:spcBef>
              <a:spcAft>
                <a:spcPts val="0"/>
              </a:spcAft>
              <a:defRPr/>
            </a:pPr>
            <a:r>
              <a:rPr lang="en-US" altLang="zh-CN" sz="2400" kern="0" dirty="0">
                <a:solidFill>
                  <a:schemeClr val="tx1"/>
                </a:solidFill>
                <a:latin typeface="微软雅黑" panose="020B0503020204020204" charset="-122"/>
                <a:ea typeface="微软雅黑" panose="020B0503020204020204" charset="-122"/>
                <a:cs typeface="+mn-ea"/>
                <a:sym typeface="+mn-lt"/>
              </a:rPr>
              <a:t>CONTENTS</a:t>
            </a:r>
            <a:endParaRPr lang="en-US" altLang="zh-CN" sz="2400" kern="0" dirty="0">
              <a:solidFill>
                <a:schemeClr val="tx1"/>
              </a:solidFill>
              <a:latin typeface="微软雅黑" panose="020B0503020204020204" charset="-122"/>
              <a:ea typeface="微软雅黑" panose="020B0503020204020204" charset="-122"/>
              <a:cs typeface="+mn-ea"/>
              <a:sym typeface="+mn-lt"/>
            </a:endParaRPr>
          </a:p>
        </p:txBody>
      </p:sp>
      <p:sp>
        <p:nvSpPr>
          <p:cNvPr id="142" name="六边形 141"/>
          <p:cNvSpPr/>
          <p:nvPr>
            <p:custDataLst>
              <p:tags r:id="rId2"/>
            </p:custDataLst>
          </p:nvPr>
        </p:nvSpPr>
        <p:spPr>
          <a:xfrm>
            <a:off x="4560570" y="827405"/>
            <a:ext cx="4837430" cy="739775"/>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charset="-122"/>
              <a:ea typeface="微软雅黑" panose="020B0503020204020204" charset="-122"/>
              <a:cs typeface="+mn-ea"/>
              <a:sym typeface="+mn-lt"/>
            </a:endParaRPr>
          </a:p>
        </p:txBody>
      </p:sp>
      <p:sp>
        <p:nvSpPr>
          <p:cNvPr id="144" name="六边形 143"/>
          <p:cNvSpPr/>
          <p:nvPr>
            <p:custDataLst>
              <p:tags r:id="rId3"/>
            </p:custDataLst>
          </p:nvPr>
        </p:nvSpPr>
        <p:spPr>
          <a:xfrm>
            <a:off x="4505960" y="2006600"/>
            <a:ext cx="4891405" cy="739775"/>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charset="-122"/>
              <a:ea typeface="微软雅黑" panose="020B0503020204020204" charset="-122"/>
              <a:cs typeface="+mn-ea"/>
              <a:sym typeface="+mn-lt"/>
            </a:endParaRPr>
          </a:p>
        </p:txBody>
      </p:sp>
      <p:sp>
        <p:nvSpPr>
          <p:cNvPr id="150" name="Rectangle 7"/>
          <p:cNvSpPr>
            <a:spLocks noChangeArrowheads="1"/>
          </p:cNvSpPr>
          <p:nvPr>
            <p:custDataLst>
              <p:tags r:id="rId4"/>
            </p:custDataLst>
          </p:nvPr>
        </p:nvSpPr>
        <p:spPr bwMode="auto">
          <a:xfrm>
            <a:off x="5995670" y="923925"/>
            <a:ext cx="2171700" cy="494665"/>
          </a:xfrm>
          <a:prstGeom prst="rect">
            <a:avLst/>
          </a:prstGeom>
          <a:noFill/>
          <a:ln w="9525">
            <a:noFill/>
            <a:miter lim="800000"/>
          </a:ln>
        </p:spPr>
        <p:txBody>
          <a:bodyPr wrap="square" lIns="91440" tIns="45720" rIns="91440" bIns="45720">
            <a:noAutofit/>
          </a:bodyPr>
          <a:lstStyle/>
          <a:p>
            <a:pPr defTabSz="913765">
              <a:spcBef>
                <a:spcPts val="0"/>
              </a:spcBef>
              <a:spcAft>
                <a:spcPts val="0"/>
              </a:spcAft>
              <a:defRPr/>
            </a:pPr>
            <a:r>
              <a:rPr lang="zh-CN" altLang="en-US" sz="3600" b="1" kern="0" dirty="0">
                <a:gradFill>
                  <a:gsLst>
                    <a:gs pos="50000">
                      <a:schemeClr val="tx1"/>
                    </a:gs>
                    <a:gs pos="0">
                      <a:schemeClr val="tx1">
                        <a:lumMod val="25000"/>
                        <a:lumOff val="75000"/>
                      </a:schemeClr>
                    </a:gs>
                    <a:gs pos="100000">
                      <a:schemeClr val="tx1">
                        <a:lumMod val="85000"/>
                      </a:schemeClr>
                    </a:gs>
                  </a:gsLst>
                  <a:lin ang="5400000" scaled="1"/>
                </a:gradFill>
                <a:latin typeface="微软雅黑" panose="020B0503020204020204" charset="-122"/>
                <a:ea typeface="微软雅黑" panose="020B0503020204020204" charset="-122"/>
                <a:cs typeface="+mn-ea"/>
                <a:sym typeface="+mn-lt"/>
              </a:rPr>
              <a:t>基本信息</a:t>
            </a:r>
            <a:endParaRPr lang="zh-CN" altLang="en-US" sz="3600" b="1" kern="0" dirty="0">
              <a:gradFill>
                <a:gsLst>
                  <a:gs pos="50000">
                    <a:schemeClr val="tx1"/>
                  </a:gs>
                  <a:gs pos="0">
                    <a:schemeClr val="tx1">
                      <a:lumMod val="25000"/>
                      <a:lumOff val="75000"/>
                    </a:schemeClr>
                  </a:gs>
                  <a:gs pos="100000">
                    <a:schemeClr val="tx1">
                      <a:lumMod val="85000"/>
                    </a:schemeClr>
                  </a:gs>
                </a:gsLst>
                <a:lin ang="5400000" scaled="1"/>
              </a:gradFill>
              <a:latin typeface="微软雅黑" panose="020B0503020204020204" charset="-122"/>
              <a:ea typeface="微软雅黑" panose="020B0503020204020204" charset="-122"/>
              <a:cs typeface="+mn-ea"/>
              <a:sym typeface="+mn-lt"/>
            </a:endParaRPr>
          </a:p>
        </p:txBody>
      </p:sp>
      <p:sp>
        <p:nvSpPr>
          <p:cNvPr id="183" name="Rectangle 7"/>
          <p:cNvSpPr>
            <a:spLocks noChangeArrowheads="1"/>
          </p:cNvSpPr>
          <p:nvPr>
            <p:custDataLst>
              <p:tags r:id="rId5"/>
            </p:custDataLst>
          </p:nvPr>
        </p:nvSpPr>
        <p:spPr bwMode="auto">
          <a:xfrm>
            <a:off x="6223635" y="2056130"/>
            <a:ext cx="1686560" cy="494665"/>
          </a:xfrm>
          <a:prstGeom prst="rect">
            <a:avLst/>
          </a:prstGeom>
          <a:noFill/>
          <a:ln w="9525">
            <a:noFill/>
            <a:miter lim="800000"/>
          </a:ln>
        </p:spPr>
        <p:txBody>
          <a:bodyPr wrap="square" lIns="91440" tIns="45720" rIns="91440" bIns="45720">
            <a:noAutofit/>
          </a:bodyPr>
          <a:lstStyle/>
          <a:p>
            <a:pPr defTabSz="913765">
              <a:spcBef>
                <a:spcPts val="0"/>
              </a:spcBef>
              <a:spcAft>
                <a:spcPts val="0"/>
              </a:spcAft>
              <a:defRPr/>
            </a:pPr>
            <a:r>
              <a:rPr lang="zh-CN" altLang="en-US" sz="3600" b="1" kern="0" dirty="0">
                <a:gradFill>
                  <a:gsLst>
                    <a:gs pos="50000">
                      <a:schemeClr val="tx1"/>
                    </a:gs>
                    <a:gs pos="0">
                      <a:schemeClr val="tx1">
                        <a:lumMod val="25000"/>
                        <a:lumOff val="75000"/>
                      </a:schemeClr>
                    </a:gs>
                    <a:gs pos="100000">
                      <a:schemeClr val="tx1">
                        <a:lumMod val="85000"/>
                      </a:schemeClr>
                    </a:gs>
                  </a:gsLst>
                  <a:lin ang="5400000" scaled="1"/>
                </a:gradFill>
                <a:latin typeface="微软雅黑" panose="020B0503020204020204" charset="-122"/>
                <a:ea typeface="微软雅黑" panose="020B0503020204020204" charset="-122"/>
                <a:cs typeface="+mn-ea"/>
                <a:sym typeface="+mn-lt"/>
              </a:rPr>
              <a:t>安全性</a:t>
            </a:r>
            <a:endParaRPr lang="zh-CN" altLang="en-US" sz="3600" b="1" kern="0" dirty="0">
              <a:gradFill>
                <a:gsLst>
                  <a:gs pos="50000">
                    <a:schemeClr val="tx1"/>
                  </a:gs>
                  <a:gs pos="0">
                    <a:schemeClr val="tx1">
                      <a:lumMod val="25000"/>
                      <a:lumOff val="75000"/>
                    </a:schemeClr>
                  </a:gs>
                  <a:gs pos="100000">
                    <a:schemeClr val="tx1">
                      <a:lumMod val="85000"/>
                    </a:schemeClr>
                  </a:gs>
                </a:gsLst>
                <a:lin ang="5400000" scaled="1"/>
              </a:gradFill>
              <a:latin typeface="微软雅黑" panose="020B0503020204020204" charset="-122"/>
              <a:ea typeface="微软雅黑" panose="020B0503020204020204" charset="-122"/>
              <a:cs typeface="+mn-ea"/>
              <a:sym typeface="+mn-lt"/>
            </a:endParaRPr>
          </a:p>
        </p:txBody>
      </p:sp>
      <p:sp>
        <p:nvSpPr>
          <p:cNvPr id="2" name="六边形 1"/>
          <p:cNvSpPr/>
          <p:nvPr>
            <p:custDataLst>
              <p:tags r:id="rId6"/>
            </p:custDataLst>
          </p:nvPr>
        </p:nvSpPr>
        <p:spPr>
          <a:xfrm>
            <a:off x="4560570" y="3199765"/>
            <a:ext cx="4836795" cy="739775"/>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charset="-122"/>
              <a:ea typeface="微软雅黑" panose="020B0503020204020204" charset="-122"/>
              <a:cs typeface="+mn-ea"/>
              <a:sym typeface="+mn-lt"/>
            </a:endParaRPr>
          </a:p>
        </p:txBody>
      </p:sp>
      <p:sp>
        <p:nvSpPr>
          <p:cNvPr id="6" name="Rectangle 7"/>
          <p:cNvSpPr>
            <a:spLocks noChangeArrowheads="1"/>
          </p:cNvSpPr>
          <p:nvPr>
            <p:custDataLst>
              <p:tags r:id="rId7"/>
            </p:custDataLst>
          </p:nvPr>
        </p:nvSpPr>
        <p:spPr bwMode="auto">
          <a:xfrm>
            <a:off x="6230620" y="3258185"/>
            <a:ext cx="1691005" cy="494665"/>
          </a:xfrm>
          <a:prstGeom prst="rect">
            <a:avLst/>
          </a:prstGeom>
          <a:noFill/>
          <a:ln w="9525">
            <a:noFill/>
            <a:miter lim="800000"/>
          </a:ln>
        </p:spPr>
        <p:txBody>
          <a:bodyPr wrap="square" lIns="91440" tIns="45720" rIns="91440" bIns="45720">
            <a:noAutofit/>
          </a:bodyPr>
          <a:lstStyle/>
          <a:p>
            <a:pPr defTabSz="913765">
              <a:spcBef>
                <a:spcPts val="0"/>
              </a:spcBef>
              <a:spcAft>
                <a:spcPts val="0"/>
              </a:spcAft>
              <a:defRPr/>
            </a:pPr>
            <a:r>
              <a:rPr lang="zh-CN" altLang="en-US" sz="3600" b="1" kern="0" dirty="0">
                <a:gradFill>
                  <a:gsLst>
                    <a:gs pos="50000">
                      <a:schemeClr val="tx1"/>
                    </a:gs>
                    <a:gs pos="0">
                      <a:schemeClr val="tx1">
                        <a:lumMod val="25000"/>
                        <a:lumOff val="75000"/>
                      </a:schemeClr>
                    </a:gs>
                    <a:gs pos="100000">
                      <a:schemeClr val="tx1">
                        <a:lumMod val="85000"/>
                      </a:schemeClr>
                    </a:gs>
                  </a:gsLst>
                  <a:lin ang="5400000" scaled="1"/>
                </a:gradFill>
                <a:latin typeface="微软雅黑" panose="020B0503020204020204" charset="-122"/>
                <a:ea typeface="微软雅黑" panose="020B0503020204020204" charset="-122"/>
                <a:cs typeface="+mn-ea"/>
                <a:sym typeface="+mn-lt"/>
              </a:rPr>
              <a:t>有效性</a:t>
            </a:r>
            <a:endParaRPr lang="zh-CN" altLang="en-US" sz="3600" b="1" kern="0" dirty="0">
              <a:gradFill>
                <a:gsLst>
                  <a:gs pos="50000">
                    <a:schemeClr val="tx1"/>
                  </a:gs>
                  <a:gs pos="0">
                    <a:schemeClr val="tx1">
                      <a:lumMod val="25000"/>
                      <a:lumOff val="75000"/>
                    </a:schemeClr>
                  </a:gs>
                  <a:gs pos="100000">
                    <a:schemeClr val="tx1">
                      <a:lumMod val="85000"/>
                    </a:schemeClr>
                  </a:gs>
                </a:gsLst>
                <a:lin ang="5400000" scaled="1"/>
              </a:gradFill>
              <a:latin typeface="微软雅黑" panose="020B0503020204020204" charset="-122"/>
              <a:ea typeface="微软雅黑" panose="020B0503020204020204" charset="-122"/>
              <a:cs typeface="+mn-ea"/>
              <a:sym typeface="+mn-lt"/>
            </a:endParaRPr>
          </a:p>
        </p:txBody>
      </p:sp>
      <p:sp>
        <p:nvSpPr>
          <p:cNvPr id="7" name="六边形 6"/>
          <p:cNvSpPr/>
          <p:nvPr>
            <p:custDataLst>
              <p:tags r:id="rId8"/>
            </p:custDataLst>
          </p:nvPr>
        </p:nvSpPr>
        <p:spPr>
          <a:xfrm>
            <a:off x="4560570" y="4392930"/>
            <a:ext cx="4837430" cy="739775"/>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charset="-122"/>
              <a:ea typeface="微软雅黑" panose="020B0503020204020204" charset="-122"/>
              <a:cs typeface="+mn-ea"/>
              <a:sym typeface="+mn-lt"/>
            </a:endParaRPr>
          </a:p>
        </p:txBody>
      </p:sp>
      <p:sp>
        <p:nvSpPr>
          <p:cNvPr id="12" name="Rectangle 7"/>
          <p:cNvSpPr>
            <a:spLocks noChangeArrowheads="1"/>
          </p:cNvSpPr>
          <p:nvPr>
            <p:custDataLst>
              <p:tags r:id="rId9"/>
            </p:custDataLst>
          </p:nvPr>
        </p:nvSpPr>
        <p:spPr bwMode="auto">
          <a:xfrm>
            <a:off x="6264910" y="4460240"/>
            <a:ext cx="1656080" cy="494665"/>
          </a:xfrm>
          <a:prstGeom prst="rect">
            <a:avLst/>
          </a:prstGeom>
          <a:noFill/>
          <a:ln w="9525">
            <a:noFill/>
            <a:miter lim="800000"/>
          </a:ln>
        </p:spPr>
        <p:txBody>
          <a:bodyPr wrap="square" lIns="91440" tIns="45720" rIns="91440" bIns="45720">
            <a:noAutofit/>
          </a:bodyPr>
          <a:lstStyle/>
          <a:p>
            <a:pPr defTabSz="913765">
              <a:spcBef>
                <a:spcPts val="0"/>
              </a:spcBef>
              <a:spcAft>
                <a:spcPts val="0"/>
              </a:spcAft>
              <a:defRPr/>
            </a:pPr>
            <a:r>
              <a:rPr lang="zh-CN" altLang="en-US" sz="3600" b="1" kern="0" dirty="0">
                <a:gradFill>
                  <a:gsLst>
                    <a:gs pos="50000">
                      <a:schemeClr val="tx1"/>
                    </a:gs>
                    <a:gs pos="0">
                      <a:schemeClr val="tx1">
                        <a:lumMod val="25000"/>
                        <a:lumOff val="75000"/>
                      </a:schemeClr>
                    </a:gs>
                    <a:gs pos="100000">
                      <a:schemeClr val="tx1">
                        <a:lumMod val="85000"/>
                      </a:schemeClr>
                    </a:gs>
                  </a:gsLst>
                  <a:lin ang="5400000" scaled="1"/>
                </a:gradFill>
                <a:latin typeface="微软雅黑" panose="020B0503020204020204" charset="-122"/>
                <a:ea typeface="微软雅黑" panose="020B0503020204020204" charset="-122"/>
                <a:cs typeface="+mn-ea"/>
                <a:sym typeface="+mn-lt"/>
              </a:rPr>
              <a:t>创新性</a:t>
            </a:r>
            <a:endParaRPr lang="zh-CN" altLang="en-US" sz="3600" b="1" kern="0" dirty="0">
              <a:gradFill>
                <a:gsLst>
                  <a:gs pos="50000">
                    <a:schemeClr val="tx1"/>
                  </a:gs>
                  <a:gs pos="0">
                    <a:schemeClr val="tx1">
                      <a:lumMod val="25000"/>
                      <a:lumOff val="75000"/>
                    </a:schemeClr>
                  </a:gs>
                  <a:gs pos="100000">
                    <a:schemeClr val="tx1">
                      <a:lumMod val="85000"/>
                    </a:schemeClr>
                  </a:gs>
                </a:gsLst>
                <a:lin ang="5400000" scaled="1"/>
              </a:gradFill>
              <a:latin typeface="微软雅黑" panose="020B0503020204020204" charset="-122"/>
              <a:ea typeface="微软雅黑" panose="020B0503020204020204" charset="-122"/>
              <a:cs typeface="+mn-ea"/>
              <a:sym typeface="+mn-lt"/>
            </a:endParaRPr>
          </a:p>
        </p:txBody>
      </p:sp>
      <p:sp>
        <p:nvSpPr>
          <p:cNvPr id="13" name="六边形 12"/>
          <p:cNvSpPr/>
          <p:nvPr>
            <p:custDataLst>
              <p:tags r:id="rId10"/>
            </p:custDataLst>
          </p:nvPr>
        </p:nvSpPr>
        <p:spPr>
          <a:xfrm>
            <a:off x="4560570" y="5586095"/>
            <a:ext cx="4837430" cy="739775"/>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charset="-122"/>
              <a:ea typeface="微软雅黑" panose="020B0503020204020204" charset="-122"/>
              <a:cs typeface="+mn-ea"/>
              <a:sym typeface="+mn-lt"/>
            </a:endParaRPr>
          </a:p>
        </p:txBody>
      </p:sp>
      <p:sp>
        <p:nvSpPr>
          <p:cNvPr id="18" name="Rectangle 7"/>
          <p:cNvSpPr>
            <a:spLocks noChangeArrowheads="1"/>
          </p:cNvSpPr>
          <p:nvPr>
            <p:custDataLst>
              <p:tags r:id="rId11"/>
            </p:custDataLst>
          </p:nvPr>
        </p:nvSpPr>
        <p:spPr bwMode="auto">
          <a:xfrm>
            <a:off x="6299200" y="5648960"/>
            <a:ext cx="1708785" cy="494665"/>
          </a:xfrm>
          <a:prstGeom prst="rect">
            <a:avLst/>
          </a:prstGeom>
          <a:noFill/>
          <a:ln w="9525">
            <a:noFill/>
            <a:miter lim="800000"/>
          </a:ln>
        </p:spPr>
        <p:txBody>
          <a:bodyPr wrap="square" lIns="91440" tIns="45720" rIns="91440" bIns="45720">
            <a:noAutofit/>
          </a:bodyPr>
          <a:lstStyle/>
          <a:p>
            <a:pPr defTabSz="913765">
              <a:spcBef>
                <a:spcPts val="0"/>
              </a:spcBef>
              <a:spcAft>
                <a:spcPts val="0"/>
              </a:spcAft>
              <a:defRPr/>
            </a:pPr>
            <a:r>
              <a:rPr lang="zh-CN" altLang="en-US" sz="3600" b="1" kern="0" dirty="0">
                <a:gradFill>
                  <a:gsLst>
                    <a:gs pos="50000">
                      <a:schemeClr val="tx1"/>
                    </a:gs>
                    <a:gs pos="0">
                      <a:schemeClr val="tx1">
                        <a:lumMod val="25000"/>
                        <a:lumOff val="75000"/>
                      </a:schemeClr>
                    </a:gs>
                    <a:gs pos="100000">
                      <a:schemeClr val="tx1">
                        <a:lumMod val="85000"/>
                      </a:schemeClr>
                    </a:gs>
                  </a:gsLst>
                  <a:lin ang="5400000" scaled="1"/>
                </a:gradFill>
                <a:latin typeface="微软雅黑" panose="020B0503020204020204" charset="-122"/>
                <a:ea typeface="微软雅黑" panose="020B0503020204020204" charset="-122"/>
                <a:cs typeface="+mn-ea"/>
                <a:sym typeface="+mn-lt"/>
              </a:rPr>
              <a:t>公平性</a:t>
            </a:r>
            <a:endParaRPr lang="zh-CN" altLang="en-US" sz="3600" b="1" kern="0" dirty="0">
              <a:gradFill>
                <a:gsLst>
                  <a:gs pos="50000">
                    <a:schemeClr val="tx1"/>
                  </a:gs>
                  <a:gs pos="0">
                    <a:schemeClr val="tx1">
                      <a:lumMod val="25000"/>
                      <a:lumOff val="75000"/>
                    </a:schemeClr>
                  </a:gs>
                  <a:gs pos="100000">
                    <a:schemeClr val="tx1">
                      <a:lumMod val="85000"/>
                    </a:schemeClr>
                  </a:gs>
                </a:gsLst>
                <a:lin ang="5400000" scaled="1"/>
              </a:gradFill>
              <a:latin typeface="微软雅黑" panose="020B0503020204020204" charset="-122"/>
              <a:ea typeface="微软雅黑" panose="020B0503020204020204" charset="-122"/>
              <a:cs typeface="+mn-ea"/>
              <a:sym typeface="+mn-lt"/>
            </a:endParaRPr>
          </a:p>
        </p:txBody>
      </p:sp>
      <p:pic>
        <p:nvPicPr>
          <p:cNvPr id="8" name="图片 7"/>
          <p:cNvPicPr>
            <a:picLocks noChangeAspect="1"/>
          </p:cNvPicPr>
          <p:nvPr/>
        </p:nvPicPr>
        <p:blipFill>
          <a:blip r:embed="rId12"/>
          <a:stretch>
            <a:fillRect/>
          </a:stretch>
        </p:blipFill>
        <p:spPr>
          <a:xfrm>
            <a:off x="9382125" y="202565"/>
            <a:ext cx="2672715" cy="575310"/>
          </a:xfrm>
          <a:prstGeom prst="rect">
            <a:avLst/>
          </a:prstGeom>
        </p:spPr>
      </p:pic>
      <p:pic>
        <p:nvPicPr>
          <p:cNvPr id="3" name="图片 2"/>
          <p:cNvPicPr>
            <a:picLocks noChangeAspect="1"/>
          </p:cNvPicPr>
          <p:nvPr/>
        </p:nvPicPr>
        <p:blipFill>
          <a:blip r:embed="rId13"/>
          <a:stretch>
            <a:fillRect/>
          </a:stretch>
        </p:blipFill>
        <p:spPr>
          <a:xfrm>
            <a:off x="217805" y="213995"/>
            <a:ext cx="2778760" cy="587375"/>
          </a:xfrm>
          <a:prstGeom prst="rect">
            <a:avLst/>
          </a:prstGeom>
        </p:spPr>
      </p:pic>
    </p:spTree>
    <p:custDataLst>
      <p:tags r:id="rId14"/>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形状 12"/>
          <p:cNvSpPr/>
          <p:nvPr userDrawn="1">
            <p:custDataLst>
              <p:tags r:id="rId1"/>
            </p:custDataLst>
          </p:nvPr>
        </p:nvSpPr>
        <p:spPr>
          <a:xfrm>
            <a:off x="0" y="6545645"/>
            <a:ext cx="12192000" cy="283779"/>
          </a:xfrm>
          <a:custGeom>
            <a:avLst/>
            <a:gdLst>
              <a:gd name="connsiteX0" fmla="*/ 12192000 w 12192000"/>
              <a:gd name="connsiteY0" fmla="*/ 0 h 909447"/>
              <a:gd name="connsiteX1" fmla="*/ 12192000 w 12192000"/>
              <a:gd name="connsiteY1" fmla="*/ 909447 h 909447"/>
              <a:gd name="connsiteX2" fmla="*/ 0 w 12192000"/>
              <a:gd name="connsiteY2" fmla="*/ 909447 h 909447"/>
              <a:gd name="connsiteX3" fmla="*/ 0 w 12192000"/>
              <a:gd name="connsiteY3" fmla="*/ 401788 h 909447"/>
              <a:gd name="connsiteX4" fmla="*/ 271475 w 12192000"/>
              <a:gd name="connsiteY4" fmla="*/ 389839 h 909447"/>
              <a:gd name="connsiteX5" fmla="*/ 8190271 w 12192000"/>
              <a:gd name="connsiteY5" fmla="*/ 639060 h 909447"/>
              <a:gd name="connsiteX6" fmla="*/ 12049480 w 12192000"/>
              <a:gd name="connsiteY6" fmla="*/ 34242 h 909447"/>
              <a:gd name="connsiteX0-1" fmla="*/ 12192000 w 12192000"/>
              <a:gd name="connsiteY0-2" fmla="*/ 0 h 909447"/>
              <a:gd name="connsiteX1-3" fmla="*/ 12192000 w 12192000"/>
              <a:gd name="connsiteY1-4" fmla="*/ 909447 h 909447"/>
              <a:gd name="connsiteX2-5" fmla="*/ 0 w 12192000"/>
              <a:gd name="connsiteY2-6" fmla="*/ 909447 h 909447"/>
              <a:gd name="connsiteX3-7" fmla="*/ 0 w 12192000"/>
              <a:gd name="connsiteY3-8" fmla="*/ 401788 h 909447"/>
              <a:gd name="connsiteX4-9" fmla="*/ 8190271 w 12192000"/>
              <a:gd name="connsiteY4-10" fmla="*/ 639060 h 909447"/>
              <a:gd name="connsiteX5-11" fmla="*/ 12049480 w 12192000"/>
              <a:gd name="connsiteY5-12" fmla="*/ 34242 h 909447"/>
              <a:gd name="connsiteX6-13" fmla="*/ 12192000 w 12192000"/>
              <a:gd name="connsiteY6-14" fmla="*/ 0 h 909447"/>
              <a:gd name="connsiteX0-15" fmla="*/ 12192000 w 12192000"/>
              <a:gd name="connsiteY0-16" fmla="*/ 0 h 909447"/>
              <a:gd name="connsiteX1-17" fmla="*/ 12192000 w 12192000"/>
              <a:gd name="connsiteY1-18" fmla="*/ 909447 h 909447"/>
              <a:gd name="connsiteX2-19" fmla="*/ 0 w 12192000"/>
              <a:gd name="connsiteY2-20" fmla="*/ 909447 h 909447"/>
              <a:gd name="connsiteX3-21" fmla="*/ 0 w 12192000"/>
              <a:gd name="connsiteY3-22" fmla="*/ 401788 h 909447"/>
              <a:gd name="connsiteX4-23" fmla="*/ 12049480 w 12192000"/>
              <a:gd name="connsiteY4-24" fmla="*/ 34242 h 909447"/>
              <a:gd name="connsiteX5-25" fmla="*/ 12192000 w 12192000"/>
              <a:gd name="connsiteY5-26" fmla="*/ 0 h 909447"/>
              <a:gd name="connsiteX0-27" fmla="*/ 12192000 w 12192000"/>
              <a:gd name="connsiteY0-28" fmla="*/ 0 h 909447"/>
              <a:gd name="connsiteX1-29" fmla="*/ 12192000 w 12192000"/>
              <a:gd name="connsiteY1-30" fmla="*/ 909447 h 909447"/>
              <a:gd name="connsiteX2-31" fmla="*/ 0 w 12192000"/>
              <a:gd name="connsiteY2-32" fmla="*/ 909447 h 909447"/>
              <a:gd name="connsiteX3-33" fmla="*/ 0 w 12192000"/>
              <a:gd name="connsiteY3-34" fmla="*/ 401788 h 909447"/>
              <a:gd name="connsiteX4-35" fmla="*/ 12192000 w 12192000"/>
              <a:gd name="connsiteY4-36" fmla="*/ 0 h 909447"/>
              <a:gd name="connsiteX0-37" fmla="*/ 12192000 w 12192000"/>
              <a:gd name="connsiteY0-38" fmla="*/ 0 h 909447"/>
              <a:gd name="connsiteX1-39" fmla="*/ 12192000 w 12192000"/>
              <a:gd name="connsiteY1-40" fmla="*/ 909447 h 909447"/>
              <a:gd name="connsiteX2-41" fmla="*/ 0 w 12192000"/>
              <a:gd name="connsiteY2-42" fmla="*/ 909447 h 909447"/>
              <a:gd name="connsiteX3-43" fmla="*/ 0 w 12192000"/>
              <a:gd name="connsiteY3-44" fmla="*/ 401788 h 909447"/>
              <a:gd name="connsiteX4-45" fmla="*/ 12192000 w 12192000"/>
              <a:gd name="connsiteY4-46" fmla="*/ 0 h 909447"/>
              <a:gd name="connsiteX0-47" fmla="*/ 12192000 w 12192000"/>
              <a:gd name="connsiteY0-48" fmla="*/ 0 h 909447"/>
              <a:gd name="connsiteX1-49" fmla="*/ 12192000 w 12192000"/>
              <a:gd name="connsiteY1-50" fmla="*/ 909447 h 909447"/>
              <a:gd name="connsiteX2-51" fmla="*/ 0 w 12192000"/>
              <a:gd name="connsiteY2-52" fmla="*/ 909447 h 909447"/>
              <a:gd name="connsiteX3-53" fmla="*/ 0 w 12192000"/>
              <a:gd name="connsiteY3-54" fmla="*/ 401788 h 909447"/>
              <a:gd name="connsiteX4-55" fmla="*/ 12192000 w 12192000"/>
              <a:gd name="connsiteY4-56" fmla="*/ 0 h 9094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909447">
                <a:moveTo>
                  <a:pt x="12192000" y="0"/>
                </a:moveTo>
                <a:lnTo>
                  <a:pt x="12192000" y="909447"/>
                </a:lnTo>
                <a:lnTo>
                  <a:pt x="0" y="909447"/>
                </a:lnTo>
                <a:lnTo>
                  <a:pt x="0" y="401788"/>
                </a:lnTo>
                <a:cubicBezTo>
                  <a:pt x="2540000" y="700478"/>
                  <a:pt x="6289368" y="812355"/>
                  <a:pt x="12192000" y="0"/>
                </a:cubicBezTo>
                <a:close/>
              </a:path>
            </a:pathLst>
          </a:custGeom>
          <a:gradFill>
            <a:gsLst>
              <a:gs pos="30000">
                <a:srgbClr val="BF1C1C"/>
              </a:gs>
              <a:gs pos="100000">
                <a:srgbClr val="FEFA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2" name="文本框 1"/>
          <p:cNvSpPr txBox="1"/>
          <p:nvPr/>
        </p:nvSpPr>
        <p:spPr>
          <a:xfrm>
            <a:off x="384175" y="330835"/>
            <a:ext cx="8124825" cy="521970"/>
          </a:xfrm>
          <a:prstGeom prst="rect">
            <a:avLst/>
          </a:prstGeom>
          <a:noFill/>
        </p:spPr>
        <p:txBody>
          <a:bodyPr wrap="square" rtlCol="0">
            <a:spAutoFit/>
          </a:bodyPr>
          <a:lstStyle/>
          <a:p>
            <a:r>
              <a:rPr lang="zh-CN" altLang="en-US" sz="2800" b="1">
                <a:latin typeface="Times New Roman" panose="02020603050405020304" pitchFamily="18" charset="0"/>
                <a:ea typeface="微软雅黑" panose="020B0503020204020204" charset="-122"/>
                <a:cs typeface="Times New Roman" panose="02020603050405020304" pitchFamily="18" charset="0"/>
                <a:sym typeface="+mn-ea"/>
              </a:rPr>
              <a:t>基本信息</a:t>
            </a:r>
            <a:endParaRPr lang="zh-CN" altLang="en-US" sz="2800" b="1">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8" name="图片 7"/>
          <p:cNvPicPr>
            <a:picLocks noChangeAspect="1"/>
          </p:cNvPicPr>
          <p:nvPr/>
        </p:nvPicPr>
        <p:blipFill>
          <a:blip r:embed="rId2"/>
          <a:stretch>
            <a:fillRect/>
          </a:stretch>
        </p:blipFill>
        <p:spPr>
          <a:xfrm>
            <a:off x="9789160" y="290195"/>
            <a:ext cx="2265680" cy="487680"/>
          </a:xfrm>
          <a:prstGeom prst="rect">
            <a:avLst/>
          </a:prstGeom>
        </p:spPr>
      </p:pic>
      <p:graphicFrame>
        <p:nvGraphicFramePr>
          <p:cNvPr id="56" name="表格 55"/>
          <p:cNvGraphicFramePr/>
          <p:nvPr>
            <p:custDataLst>
              <p:tags r:id="rId3"/>
            </p:custDataLst>
          </p:nvPr>
        </p:nvGraphicFramePr>
        <p:xfrm>
          <a:off x="457200" y="1034318"/>
          <a:ext cx="11277600" cy="5262880"/>
        </p:xfrm>
        <a:graphic>
          <a:graphicData uri="http://schemas.openxmlformats.org/drawingml/2006/table">
            <a:tbl>
              <a:tblPr firstRow="1" bandRow="1">
                <a:tableStyleId>{8A66BB80-9744-4B8F-8381-E690ED832DD5}</a:tableStyleId>
              </a:tblPr>
              <a:tblGrid>
                <a:gridCol w="4637405"/>
                <a:gridCol w="6640195"/>
              </a:tblGrid>
              <a:tr h="650875">
                <a:tc>
                  <a:txBody>
                    <a:bodyPr/>
                    <a:lstStyle/>
                    <a:p>
                      <a:pPr indent="0" algn="ctr">
                        <a:lnSpc>
                          <a:spcPct val="120000"/>
                        </a:lnSpc>
                        <a:spcBef>
                          <a:spcPts val="0"/>
                        </a:spcBef>
                        <a:spcAft>
                          <a:spcPts val="0"/>
                        </a:spcAft>
                        <a:buNone/>
                      </a:pPr>
                      <a:r>
                        <a:rPr lang="zh-CN" altLang="en-US" sz="1800" b="1" spc="130">
                          <a:solidFill>
                            <a:schemeClr val="tx1"/>
                          </a:solidFill>
                          <a:latin typeface="Times New Roman" panose="02020603050405020304" pitchFamily="18" charset="0"/>
                          <a:ea typeface="微软雅黑" panose="020B0503020204020204" charset="-122"/>
                        </a:rPr>
                        <a:t>药品通用名称</a:t>
                      </a:r>
                      <a:endParaRPr lang="zh-CN" altLang="en-US" sz="1800" b="1" spc="130">
                        <a:solidFill>
                          <a:schemeClr val="tx1"/>
                        </a:solidFill>
                        <a:latin typeface="Times New Roman" panose="02020603050405020304" pitchFamily="18" charset="0"/>
                        <a:ea typeface="微软雅黑" panose="020B0503020204020204" charset="-122"/>
                      </a:endParaRPr>
                    </a:p>
                  </a:txBody>
                  <a:tcPr marL="215900" marR="215900" marT="133350" marB="133350" anchor="ctr">
                    <a:lnL>
                      <a:noFill/>
                    </a:lnL>
                    <a:lnR>
                      <a:noFill/>
                    </a:lnR>
                    <a:lnT>
                      <a:noFill/>
                    </a:lnT>
                    <a:lnB>
                      <a:noFill/>
                    </a:lnB>
                    <a:lnTlToBr>
                      <a:noFill/>
                    </a:lnTlToBr>
                    <a:lnBlToTr>
                      <a:noFill/>
                    </a:lnBlToTr>
                    <a:solidFill>
                      <a:srgbClr val="EAEAEA"/>
                    </a:solidFill>
                  </a:tcPr>
                </a:tc>
                <a:tc>
                  <a:txBody>
                    <a:bodyPr/>
                    <a:lstStyle/>
                    <a:p>
                      <a:pPr indent="0" algn="l">
                        <a:lnSpc>
                          <a:spcPct val="120000"/>
                        </a:lnSpc>
                        <a:spcBef>
                          <a:spcPts val="0"/>
                        </a:spcBef>
                        <a:spcAft>
                          <a:spcPts val="0"/>
                        </a:spcAft>
                        <a:buNone/>
                      </a:pPr>
                      <a:r>
                        <a:rPr lang="zh-CN" altLang="en-US" sz="1800" b="1" spc="130" dirty="0">
                          <a:solidFill>
                            <a:srgbClr val="FF0000"/>
                          </a:solidFill>
                          <a:latin typeface="Times New Roman" panose="02020603050405020304" pitchFamily="18" charset="0"/>
                          <a:ea typeface="微软雅黑" panose="020B0503020204020204" charset="-122"/>
                        </a:rPr>
                        <a:t>聚卡波非钙颗粒</a:t>
                      </a:r>
                      <a:endParaRPr lang="zh-CN" altLang="en-US" sz="1800" b="1" spc="130" dirty="0">
                        <a:solidFill>
                          <a:srgbClr val="FF0000"/>
                        </a:solidFill>
                        <a:latin typeface="Times New Roman" panose="02020603050405020304" pitchFamily="18" charset="0"/>
                        <a:ea typeface="微软雅黑" panose="020B0503020204020204" charset="-122"/>
                      </a:endParaRPr>
                    </a:p>
                  </a:txBody>
                  <a:tcPr marL="215900" marR="215900" marT="133350" marB="133350" anchor="ctr">
                    <a:lnL>
                      <a:noFill/>
                    </a:lnL>
                    <a:lnR>
                      <a:noFill/>
                    </a:lnR>
                    <a:lnT>
                      <a:noFill/>
                    </a:lnT>
                    <a:lnB>
                      <a:noFill/>
                    </a:lnB>
                    <a:lnTlToBr>
                      <a:noFill/>
                    </a:lnTlToBr>
                    <a:lnBlToTr>
                      <a:noFill/>
                    </a:lnBlToTr>
                    <a:solidFill>
                      <a:srgbClr val="EAEAEA"/>
                    </a:solidFill>
                  </a:tcPr>
                </a:tc>
              </a:tr>
              <a:tr h="612140">
                <a:tc>
                  <a:txBody>
                    <a:bodyPr/>
                    <a:lstStyle/>
                    <a:p>
                      <a:pPr indent="0" algn="ctr">
                        <a:lnSpc>
                          <a:spcPct val="120000"/>
                        </a:lnSpc>
                        <a:spcBef>
                          <a:spcPts val="0"/>
                        </a:spcBef>
                        <a:spcAft>
                          <a:spcPts val="0"/>
                        </a:spcAft>
                        <a:buNone/>
                      </a:pPr>
                      <a:r>
                        <a:rPr lang="zh-CN" altLang="en-US" sz="1800" b="0" spc="130">
                          <a:latin typeface="Times New Roman" panose="02020603050405020304" pitchFamily="18" charset="0"/>
                          <a:ea typeface="微软雅黑" panose="020B0503020204020204" charset="-122"/>
                        </a:rPr>
                        <a:t>注册规格</a:t>
                      </a:r>
                      <a:endParaRPr lang="zh-CN" altLang="en-US" sz="1800" b="0" spc="130">
                        <a:latin typeface="Times New Roman" panose="02020603050405020304" pitchFamily="18" charset="0"/>
                        <a:ea typeface="微软雅黑" panose="020B0503020204020204" charset="-122"/>
                      </a:endParaRPr>
                    </a:p>
                  </a:txBody>
                  <a:tcPr marL="215900" marR="215900" marT="133350" marB="133350" anchor="ctr">
                    <a:lnL>
                      <a:noFill/>
                    </a:lnL>
                    <a:lnR>
                      <a:noFill/>
                    </a:lnR>
                    <a:lnT>
                      <a:noFill/>
                    </a:lnT>
                    <a:lnB>
                      <a:noFill/>
                    </a:lnB>
                    <a:lnTlToBr>
                      <a:noFill/>
                    </a:lnTlToBr>
                    <a:lnBlToTr>
                      <a:noFill/>
                    </a:lnBlToTr>
                  </a:tcPr>
                </a:tc>
                <a:tc>
                  <a:txBody>
                    <a:bodyPr/>
                    <a:lstStyle/>
                    <a:p>
                      <a:pPr indent="0" algn="l">
                        <a:lnSpc>
                          <a:spcPct val="120000"/>
                        </a:lnSpc>
                        <a:spcBef>
                          <a:spcPts val="0"/>
                        </a:spcBef>
                        <a:spcAft>
                          <a:spcPts val="0"/>
                        </a:spcAft>
                        <a:buNone/>
                      </a:pPr>
                      <a:r>
                        <a:rPr lang="en-US" altLang="zh-CN" sz="1800" b="0" spc="130" dirty="0">
                          <a:latin typeface="Times New Roman" panose="02020603050405020304" pitchFamily="18" charset="0"/>
                          <a:ea typeface="微软雅黑" panose="020B0503020204020204" charset="-122"/>
                          <a:cs typeface="Times New Roman" panose="02020603050405020304" pitchFamily="18" charset="0"/>
                        </a:rPr>
                        <a:t>1.0g</a:t>
                      </a:r>
                      <a:endParaRPr lang="en-US" altLang="zh-CN" sz="1800" b="0" spc="130" dirty="0">
                        <a:latin typeface="Times New Roman" panose="02020603050405020304" pitchFamily="18" charset="0"/>
                        <a:ea typeface="微软雅黑" panose="020B0503020204020204" charset="-122"/>
                        <a:cs typeface="Times New Roman" panose="02020603050405020304" pitchFamily="18" charset="0"/>
                      </a:endParaRPr>
                    </a:p>
                  </a:txBody>
                  <a:tcPr marL="215900" marR="215900" marT="133350" marB="133350" anchor="ctr">
                    <a:lnL>
                      <a:noFill/>
                    </a:lnL>
                    <a:lnR>
                      <a:noFill/>
                    </a:lnR>
                    <a:lnT>
                      <a:noFill/>
                    </a:lnT>
                    <a:lnB>
                      <a:noFill/>
                    </a:lnB>
                    <a:lnTlToBr>
                      <a:noFill/>
                    </a:lnTlToBr>
                    <a:lnBlToTr>
                      <a:noFill/>
                    </a:lnBlToTr>
                  </a:tcPr>
                </a:tc>
              </a:tr>
              <a:tr h="611505">
                <a:tc>
                  <a:txBody>
                    <a:bodyPr/>
                    <a:lstStyle/>
                    <a:p>
                      <a:pPr indent="0" algn="ctr">
                        <a:lnSpc>
                          <a:spcPct val="120000"/>
                        </a:lnSpc>
                        <a:spcBef>
                          <a:spcPts val="0"/>
                        </a:spcBef>
                        <a:spcAft>
                          <a:spcPts val="0"/>
                        </a:spcAft>
                        <a:buNone/>
                      </a:pPr>
                      <a:r>
                        <a:rPr lang="zh-CN" altLang="en-US" sz="1800" b="1" spc="130">
                          <a:solidFill>
                            <a:schemeClr val="tx1"/>
                          </a:solidFill>
                          <a:latin typeface="Times New Roman" panose="02020603050405020304" pitchFamily="18" charset="0"/>
                          <a:ea typeface="微软雅黑" panose="020B0503020204020204" charset="-122"/>
                        </a:rPr>
                        <a:t>说明书适应症</a:t>
                      </a:r>
                      <a:endParaRPr lang="zh-CN" altLang="en-US" sz="1800" b="1" spc="130">
                        <a:solidFill>
                          <a:schemeClr val="tx1"/>
                        </a:solidFill>
                        <a:latin typeface="Times New Roman" panose="02020603050405020304" pitchFamily="18" charset="0"/>
                        <a:ea typeface="微软雅黑" panose="020B0503020204020204" charset="-122"/>
                      </a:endParaRPr>
                    </a:p>
                  </a:txBody>
                  <a:tcPr marL="215900" marR="215900" marT="133350" marB="133350" anchor="ctr">
                    <a:lnL>
                      <a:noFill/>
                    </a:lnL>
                    <a:lnR>
                      <a:noFill/>
                    </a:lnR>
                    <a:lnT>
                      <a:noFill/>
                    </a:lnT>
                    <a:lnB>
                      <a:noFill/>
                    </a:lnB>
                    <a:lnTlToBr>
                      <a:noFill/>
                    </a:lnTlToBr>
                    <a:lnBlToTr>
                      <a:noFill/>
                    </a:lnBlToTr>
                    <a:solidFill>
                      <a:srgbClr val="EAEAEA"/>
                    </a:solidFill>
                  </a:tcPr>
                </a:tc>
                <a:tc>
                  <a:txBody>
                    <a:bodyPr/>
                    <a:lstStyle/>
                    <a:p>
                      <a:pPr indent="0" algn="l">
                        <a:lnSpc>
                          <a:spcPct val="120000"/>
                        </a:lnSpc>
                        <a:spcBef>
                          <a:spcPts val="0"/>
                        </a:spcBef>
                        <a:spcAft>
                          <a:spcPts val="0"/>
                        </a:spcAft>
                        <a:buNone/>
                      </a:pPr>
                      <a:r>
                        <a:rPr lang="zh-CN" altLang="en-US" sz="1800" b="1" spc="130" dirty="0">
                          <a:solidFill>
                            <a:srgbClr val="FF0000"/>
                          </a:solidFill>
                          <a:latin typeface="Times New Roman" panose="02020603050405020304" pitchFamily="18" charset="0"/>
                          <a:ea typeface="微软雅黑" panose="020B0503020204020204" charset="-122"/>
                        </a:rPr>
                        <a:t>本品用于缓解肠易激综合征（便秘型）患者的便秘症状</a:t>
                      </a:r>
                      <a:endParaRPr lang="zh-CN" altLang="en-US" sz="1800" b="1" spc="130" dirty="0">
                        <a:solidFill>
                          <a:srgbClr val="FF0000"/>
                        </a:solidFill>
                        <a:latin typeface="Times New Roman" panose="02020603050405020304" pitchFamily="18" charset="0"/>
                        <a:ea typeface="微软雅黑" panose="020B0503020204020204" charset="-122"/>
                      </a:endParaRPr>
                    </a:p>
                  </a:txBody>
                  <a:tcPr marL="215900" marR="215900" marT="133350" marB="133350" anchor="ctr">
                    <a:lnL>
                      <a:noFill/>
                    </a:lnL>
                    <a:lnR>
                      <a:noFill/>
                    </a:lnR>
                    <a:lnT>
                      <a:noFill/>
                    </a:lnT>
                    <a:lnB>
                      <a:noFill/>
                    </a:lnB>
                    <a:lnTlToBr>
                      <a:noFill/>
                    </a:lnTlToBr>
                    <a:lnBlToTr>
                      <a:noFill/>
                    </a:lnBlToTr>
                    <a:solidFill>
                      <a:srgbClr val="EAEAEA"/>
                    </a:solidFill>
                  </a:tcPr>
                </a:tc>
              </a:tr>
              <a:tr h="941070">
                <a:tc>
                  <a:txBody>
                    <a:bodyPr/>
                    <a:lstStyle/>
                    <a:p>
                      <a:pPr indent="0" algn="ctr">
                        <a:lnSpc>
                          <a:spcPct val="120000"/>
                        </a:lnSpc>
                        <a:spcBef>
                          <a:spcPts val="0"/>
                        </a:spcBef>
                        <a:spcAft>
                          <a:spcPts val="0"/>
                        </a:spcAft>
                        <a:buNone/>
                      </a:pPr>
                      <a:r>
                        <a:rPr lang="zh-CN" altLang="en-US" sz="1800" b="0" spc="130">
                          <a:latin typeface="Times New Roman" panose="02020603050405020304" pitchFamily="18" charset="0"/>
                          <a:ea typeface="微软雅黑" panose="020B0503020204020204" charset="-122"/>
                        </a:rPr>
                        <a:t>用法用量</a:t>
                      </a:r>
                      <a:endParaRPr lang="zh-CN" altLang="en-US" sz="1800" b="0" spc="130">
                        <a:latin typeface="Times New Roman" panose="02020603050405020304" pitchFamily="18" charset="0"/>
                        <a:ea typeface="微软雅黑" panose="020B0503020204020204" charset="-122"/>
                      </a:endParaRPr>
                    </a:p>
                  </a:txBody>
                  <a:tcPr marL="215900" marR="215900" marT="133350" marB="133350" anchor="ctr">
                    <a:lnL>
                      <a:noFill/>
                    </a:lnL>
                    <a:lnR>
                      <a:noFill/>
                    </a:lnR>
                    <a:lnT>
                      <a:noFill/>
                    </a:lnT>
                    <a:lnB>
                      <a:noFill/>
                    </a:lnB>
                    <a:lnTlToBr>
                      <a:noFill/>
                    </a:lnTlToBr>
                    <a:lnBlToTr>
                      <a:noFill/>
                    </a:lnBlToTr>
                  </a:tcPr>
                </a:tc>
                <a:tc>
                  <a:txBody>
                    <a:bodyPr/>
                    <a:lstStyle/>
                    <a:p>
                      <a:pPr indent="0" algn="l">
                        <a:lnSpc>
                          <a:spcPct val="120000"/>
                        </a:lnSpc>
                        <a:spcBef>
                          <a:spcPts val="0"/>
                        </a:spcBef>
                        <a:spcAft>
                          <a:spcPts val="0"/>
                        </a:spcAft>
                        <a:buNone/>
                      </a:pPr>
                      <a:r>
                        <a:rPr lang="zh-CN" altLang="en-US" sz="1800" b="1" spc="130" dirty="0">
                          <a:solidFill>
                            <a:srgbClr val="FF0000"/>
                          </a:solidFill>
                          <a:latin typeface="Times New Roman" panose="02020603050405020304" pitchFamily="18" charset="0"/>
                          <a:ea typeface="微软雅黑" panose="020B0503020204020204" charset="-122"/>
                          <a:cs typeface="Times New Roman" panose="02020603050405020304" pitchFamily="18" charset="0"/>
                        </a:rPr>
                        <a:t>口服。成人常用量为一次</a:t>
                      </a:r>
                      <a:r>
                        <a:rPr lang="en-US" altLang="zh-CN" sz="1800" b="1" spc="130" dirty="0">
                          <a:solidFill>
                            <a:srgbClr val="FF0000"/>
                          </a:solidFill>
                          <a:latin typeface="Times New Roman" panose="02020603050405020304" pitchFamily="18" charset="0"/>
                          <a:ea typeface="微软雅黑" panose="020B0503020204020204" charset="-122"/>
                          <a:cs typeface="Times New Roman" panose="02020603050405020304" pitchFamily="18" charset="0"/>
                        </a:rPr>
                        <a:t>1.0g</a:t>
                      </a:r>
                      <a:r>
                        <a:rPr lang="zh-CN" altLang="en-US" sz="1800" b="1" spc="130" dirty="0">
                          <a:solidFill>
                            <a:srgbClr val="FF0000"/>
                          </a:solidFill>
                          <a:latin typeface="Times New Roman" panose="02020603050405020304" pitchFamily="18" charset="0"/>
                          <a:ea typeface="微软雅黑" panose="020B0503020204020204" charset="-122"/>
                          <a:cs typeface="Times New Roman" panose="02020603050405020304" pitchFamily="18" charset="0"/>
                        </a:rPr>
                        <a:t>，一日</a:t>
                      </a:r>
                      <a:r>
                        <a:rPr lang="en-US" altLang="zh-CN" sz="1800" b="1" spc="130" dirty="0">
                          <a:solidFill>
                            <a:srgbClr val="FF0000"/>
                          </a:solidFill>
                          <a:latin typeface="Times New Roman" panose="02020603050405020304" pitchFamily="18" charset="0"/>
                          <a:ea typeface="微软雅黑" panose="020B0503020204020204" charset="-122"/>
                          <a:cs typeface="Times New Roman" panose="02020603050405020304" pitchFamily="18" charset="0"/>
                        </a:rPr>
                        <a:t>3</a:t>
                      </a:r>
                      <a:r>
                        <a:rPr lang="zh-CN" altLang="en-US" sz="1800" b="1" spc="130" dirty="0">
                          <a:solidFill>
                            <a:srgbClr val="FF0000"/>
                          </a:solidFill>
                          <a:latin typeface="Times New Roman" panose="02020603050405020304" pitchFamily="18" charset="0"/>
                          <a:ea typeface="微软雅黑" panose="020B0503020204020204" charset="-122"/>
                          <a:cs typeface="Times New Roman" panose="02020603050405020304" pitchFamily="18" charset="0"/>
                        </a:rPr>
                        <a:t>次</a:t>
                      </a:r>
                      <a:r>
                        <a:rPr lang="zh-CN" altLang="en-US" sz="1800" spc="130" dirty="0">
                          <a:latin typeface="Times New Roman" panose="02020603050405020304" pitchFamily="18" charset="0"/>
                          <a:ea typeface="微软雅黑" panose="020B0503020204020204" charset="-122"/>
                          <a:cs typeface="Times New Roman" panose="02020603050405020304" pitchFamily="18" charset="0"/>
                        </a:rPr>
                        <a:t>。饭后用足量水送服。一般疗程不超过</a:t>
                      </a:r>
                      <a:r>
                        <a:rPr lang="en-US" altLang="zh-CN" sz="1800" spc="130" dirty="0">
                          <a:latin typeface="Times New Roman" panose="02020603050405020304" pitchFamily="18" charset="0"/>
                          <a:ea typeface="微软雅黑" panose="020B0503020204020204" charset="-122"/>
                          <a:cs typeface="Times New Roman" panose="02020603050405020304" pitchFamily="18" charset="0"/>
                        </a:rPr>
                        <a:t>2</a:t>
                      </a:r>
                      <a:r>
                        <a:rPr lang="zh-CN" altLang="en-US" sz="1800" spc="130" dirty="0">
                          <a:latin typeface="Times New Roman" panose="02020603050405020304" pitchFamily="18" charset="0"/>
                          <a:ea typeface="微软雅黑" panose="020B0503020204020204" charset="-122"/>
                          <a:cs typeface="Times New Roman" panose="02020603050405020304" pitchFamily="18" charset="0"/>
                        </a:rPr>
                        <a:t>周。</a:t>
                      </a:r>
                      <a:endParaRPr lang="zh-CN" altLang="en-US" sz="1800" spc="130" dirty="0">
                        <a:latin typeface="Times New Roman" panose="02020603050405020304" pitchFamily="18" charset="0"/>
                        <a:ea typeface="微软雅黑" panose="020B0503020204020204" charset="-122"/>
                        <a:cs typeface="Times New Roman" panose="02020603050405020304" pitchFamily="18" charset="0"/>
                      </a:endParaRPr>
                    </a:p>
                  </a:txBody>
                  <a:tcPr marL="215900" marR="215900" marT="133350" marB="133350" anchor="ctr">
                    <a:lnL>
                      <a:noFill/>
                    </a:lnL>
                    <a:lnR>
                      <a:noFill/>
                    </a:lnR>
                    <a:lnT>
                      <a:noFill/>
                    </a:lnT>
                    <a:lnB>
                      <a:noFill/>
                    </a:lnB>
                    <a:lnTlToBr>
                      <a:noFill/>
                    </a:lnTlToBr>
                    <a:lnBlToTr>
                      <a:noFill/>
                    </a:lnBlToTr>
                  </a:tcPr>
                </a:tc>
              </a:tr>
              <a:tr h="611505">
                <a:tc>
                  <a:txBody>
                    <a:bodyPr/>
                    <a:lstStyle/>
                    <a:p>
                      <a:pPr indent="0" algn="ctr">
                        <a:lnSpc>
                          <a:spcPct val="120000"/>
                        </a:lnSpc>
                        <a:spcBef>
                          <a:spcPts val="0"/>
                        </a:spcBef>
                        <a:spcAft>
                          <a:spcPts val="0"/>
                        </a:spcAft>
                        <a:buNone/>
                      </a:pPr>
                      <a:r>
                        <a:rPr lang="zh-CN" altLang="en-US" sz="1800" b="1" spc="130">
                          <a:solidFill>
                            <a:schemeClr val="tx1"/>
                          </a:solidFill>
                          <a:latin typeface="Times New Roman" panose="02020603050405020304" pitchFamily="18" charset="0"/>
                          <a:ea typeface="微软雅黑" panose="020B0503020204020204" charset="-122"/>
                        </a:rPr>
                        <a:t>中国大陆首次上市时间</a:t>
                      </a:r>
                      <a:endParaRPr lang="zh-CN" altLang="en-US" sz="1800" b="1" spc="130">
                        <a:solidFill>
                          <a:schemeClr val="tx1"/>
                        </a:solidFill>
                        <a:latin typeface="Times New Roman" panose="02020603050405020304" pitchFamily="18" charset="0"/>
                        <a:ea typeface="微软雅黑" panose="020B0503020204020204" charset="-122"/>
                      </a:endParaRPr>
                    </a:p>
                  </a:txBody>
                  <a:tcPr marL="215900" marR="215900" marT="133350" marB="133350" anchor="ctr">
                    <a:lnL>
                      <a:noFill/>
                    </a:lnL>
                    <a:lnR>
                      <a:noFill/>
                    </a:lnR>
                    <a:lnT>
                      <a:noFill/>
                    </a:lnT>
                    <a:lnB>
                      <a:noFill/>
                    </a:lnB>
                    <a:lnTlToBr>
                      <a:noFill/>
                    </a:lnTlToBr>
                    <a:lnBlToTr>
                      <a:noFill/>
                    </a:lnBlToTr>
                    <a:solidFill>
                      <a:srgbClr val="EAEAEA"/>
                    </a:solidFill>
                  </a:tcPr>
                </a:tc>
                <a:tc>
                  <a:txBody>
                    <a:bodyPr/>
                    <a:lstStyle/>
                    <a:p>
                      <a:pPr indent="0" algn="l">
                        <a:lnSpc>
                          <a:spcPct val="120000"/>
                        </a:lnSpc>
                        <a:spcBef>
                          <a:spcPts val="0"/>
                        </a:spcBef>
                        <a:spcAft>
                          <a:spcPts val="0"/>
                        </a:spcAft>
                        <a:buNone/>
                      </a:pPr>
                      <a:r>
                        <a:rPr lang="en-US" altLang="zh-CN" sz="1800" b="1" spc="130" dirty="0">
                          <a:solidFill>
                            <a:srgbClr val="FF0000"/>
                          </a:solidFill>
                          <a:latin typeface="Times New Roman" panose="02020603050405020304" pitchFamily="18" charset="0"/>
                          <a:ea typeface="微软雅黑" panose="020B0503020204020204" charset="-122"/>
                          <a:cs typeface="Times New Roman" panose="02020603050405020304" pitchFamily="18" charset="0"/>
                        </a:rPr>
                        <a:t>2023</a:t>
                      </a:r>
                      <a:r>
                        <a:rPr lang="zh-CN" altLang="en-US" sz="1800" b="1" spc="130" dirty="0">
                          <a:solidFill>
                            <a:srgbClr val="FF0000"/>
                          </a:solidFill>
                          <a:latin typeface="Times New Roman" panose="02020603050405020304" pitchFamily="18" charset="0"/>
                          <a:ea typeface="微软雅黑" panose="020B0503020204020204" charset="-122"/>
                          <a:cs typeface="Times New Roman" panose="02020603050405020304" pitchFamily="18" charset="0"/>
                        </a:rPr>
                        <a:t>年</a:t>
                      </a:r>
                      <a:r>
                        <a:rPr lang="en-US" altLang="zh-CN" sz="1800" b="1" spc="130" dirty="0">
                          <a:solidFill>
                            <a:srgbClr val="FF0000"/>
                          </a:solidFill>
                          <a:latin typeface="Times New Roman" panose="02020603050405020304" pitchFamily="18" charset="0"/>
                          <a:ea typeface="微软雅黑" panose="020B0503020204020204" charset="-122"/>
                          <a:cs typeface="Times New Roman" panose="02020603050405020304" pitchFamily="18" charset="0"/>
                        </a:rPr>
                        <a:t>8</a:t>
                      </a:r>
                      <a:r>
                        <a:rPr lang="zh-CN" altLang="en-US" sz="1800" b="1" spc="130" dirty="0">
                          <a:solidFill>
                            <a:srgbClr val="FF0000"/>
                          </a:solidFill>
                          <a:latin typeface="Times New Roman" panose="02020603050405020304" pitchFamily="18" charset="0"/>
                          <a:ea typeface="微软雅黑" panose="020B0503020204020204" charset="-122"/>
                          <a:cs typeface="Times New Roman" panose="02020603050405020304" pitchFamily="18" charset="0"/>
                        </a:rPr>
                        <a:t>月</a:t>
                      </a:r>
                      <a:r>
                        <a:rPr lang="en-US" altLang="zh-CN" sz="1800" b="1" spc="130" dirty="0">
                          <a:solidFill>
                            <a:srgbClr val="FF0000"/>
                          </a:solidFill>
                          <a:latin typeface="Times New Roman" panose="02020603050405020304" pitchFamily="18" charset="0"/>
                          <a:ea typeface="微软雅黑" panose="020B0503020204020204" charset="-122"/>
                          <a:cs typeface="Times New Roman" panose="02020603050405020304" pitchFamily="18" charset="0"/>
                        </a:rPr>
                        <a:t>1</a:t>
                      </a:r>
                      <a:r>
                        <a:rPr lang="zh-CN" altLang="en-US" sz="1800" b="1" spc="130" dirty="0">
                          <a:solidFill>
                            <a:srgbClr val="FF0000"/>
                          </a:solidFill>
                          <a:latin typeface="Times New Roman" panose="02020603050405020304" pitchFamily="18" charset="0"/>
                          <a:ea typeface="微软雅黑" panose="020B0503020204020204" charset="-122"/>
                          <a:cs typeface="Times New Roman" panose="02020603050405020304" pitchFamily="18" charset="0"/>
                        </a:rPr>
                        <a:t>日</a:t>
                      </a:r>
                      <a:endParaRPr lang="zh-CN" altLang="en-US" sz="1800" b="1" spc="130"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txBody>
                  <a:tcPr marL="215900" marR="215900" marT="133350" marB="133350" anchor="ctr">
                    <a:lnL>
                      <a:noFill/>
                    </a:lnL>
                    <a:lnR>
                      <a:noFill/>
                    </a:lnR>
                    <a:lnT>
                      <a:noFill/>
                    </a:lnT>
                    <a:lnB>
                      <a:noFill/>
                    </a:lnB>
                    <a:lnTlToBr>
                      <a:noFill/>
                    </a:lnTlToBr>
                    <a:lnBlToTr>
                      <a:noFill/>
                    </a:lnBlToTr>
                    <a:solidFill>
                      <a:srgbClr val="EAEAEA"/>
                    </a:solidFill>
                  </a:tcPr>
                </a:tc>
              </a:tr>
              <a:tr h="612140">
                <a:tc>
                  <a:txBody>
                    <a:bodyPr/>
                    <a:lstStyle/>
                    <a:p>
                      <a:pPr indent="0" algn="ctr">
                        <a:lnSpc>
                          <a:spcPct val="120000"/>
                        </a:lnSpc>
                        <a:spcBef>
                          <a:spcPts val="0"/>
                        </a:spcBef>
                        <a:spcAft>
                          <a:spcPts val="0"/>
                        </a:spcAft>
                        <a:buNone/>
                      </a:pPr>
                      <a:r>
                        <a:rPr lang="zh-CN" altLang="en-US" sz="1800" b="0" spc="130">
                          <a:solidFill>
                            <a:schemeClr val="tx1"/>
                          </a:solidFill>
                          <a:latin typeface="Times New Roman" panose="02020603050405020304" pitchFamily="18" charset="0"/>
                          <a:ea typeface="微软雅黑" panose="020B0503020204020204" charset="-122"/>
                        </a:rPr>
                        <a:t>目前大陆地区同通用名药品的上市情况</a:t>
                      </a:r>
                      <a:endParaRPr lang="zh-CN" altLang="en-US" sz="1800" b="0" spc="130">
                        <a:solidFill>
                          <a:schemeClr val="tx1"/>
                        </a:solidFill>
                        <a:latin typeface="Times New Roman" panose="02020603050405020304" pitchFamily="18" charset="0"/>
                        <a:ea typeface="微软雅黑" panose="020B0503020204020204" charset="-122"/>
                      </a:endParaRPr>
                    </a:p>
                  </a:txBody>
                  <a:tcPr marL="215900" marR="215900" marT="133350" marB="133350" anchor="ctr">
                    <a:lnL>
                      <a:noFill/>
                    </a:lnL>
                    <a:lnR>
                      <a:noFill/>
                    </a:lnR>
                    <a:lnT>
                      <a:noFill/>
                    </a:lnT>
                    <a:lnB>
                      <a:noFill/>
                    </a:lnB>
                    <a:lnTlToBr>
                      <a:noFill/>
                    </a:lnTlToBr>
                    <a:lnBlToTr>
                      <a:noFill/>
                    </a:lnBlToTr>
                  </a:tcPr>
                </a:tc>
                <a:tc>
                  <a:txBody>
                    <a:bodyPr/>
                    <a:lstStyle/>
                    <a:p>
                      <a:pPr indent="0" algn="l">
                        <a:lnSpc>
                          <a:spcPct val="120000"/>
                        </a:lnSpc>
                        <a:spcBef>
                          <a:spcPts val="0"/>
                        </a:spcBef>
                        <a:spcAft>
                          <a:spcPts val="0"/>
                        </a:spcAft>
                        <a:buNone/>
                      </a:pPr>
                      <a:r>
                        <a:rPr lang="zh-CN" altLang="en-US" sz="1800" b="0" spc="130" dirty="0">
                          <a:solidFill>
                            <a:schemeClr val="tx1"/>
                          </a:solidFill>
                          <a:latin typeface="Times New Roman" panose="02020603050405020304" pitchFamily="18" charset="0"/>
                          <a:ea typeface="微软雅黑" panose="020B0503020204020204" charset="-122"/>
                        </a:rPr>
                        <a:t>无</a:t>
                      </a:r>
                      <a:endParaRPr lang="zh-CN" altLang="en-US" sz="1800" b="0" spc="130" dirty="0">
                        <a:solidFill>
                          <a:schemeClr val="tx1"/>
                        </a:solidFill>
                        <a:latin typeface="Times New Roman" panose="02020603050405020304" pitchFamily="18" charset="0"/>
                        <a:ea typeface="微软雅黑" panose="020B0503020204020204" charset="-122"/>
                      </a:endParaRPr>
                    </a:p>
                  </a:txBody>
                  <a:tcPr marL="215900" marR="215900" marT="133350" marB="133350" anchor="ctr">
                    <a:lnL>
                      <a:noFill/>
                    </a:lnL>
                    <a:lnR>
                      <a:noFill/>
                    </a:lnR>
                    <a:lnT>
                      <a:noFill/>
                    </a:lnT>
                    <a:lnB>
                      <a:noFill/>
                    </a:lnB>
                    <a:lnTlToBr>
                      <a:noFill/>
                    </a:lnTlToBr>
                    <a:lnBlToTr>
                      <a:noFill/>
                    </a:lnBlToTr>
                  </a:tcPr>
                </a:tc>
              </a:tr>
              <a:tr h="611505">
                <a:tc>
                  <a:txBody>
                    <a:bodyPr/>
                    <a:lstStyle/>
                    <a:p>
                      <a:pPr indent="0" algn="ctr">
                        <a:lnSpc>
                          <a:spcPct val="120000"/>
                        </a:lnSpc>
                        <a:spcBef>
                          <a:spcPts val="0"/>
                        </a:spcBef>
                        <a:spcAft>
                          <a:spcPts val="0"/>
                        </a:spcAft>
                        <a:buNone/>
                      </a:pPr>
                      <a:r>
                        <a:rPr lang="zh-CN" altLang="en-US" sz="1800" b="0" spc="130">
                          <a:solidFill>
                            <a:schemeClr val="tx1"/>
                          </a:solidFill>
                          <a:latin typeface="Times New Roman" panose="02020603050405020304" pitchFamily="18" charset="0"/>
                          <a:ea typeface="微软雅黑" panose="020B0503020204020204" charset="-122"/>
                          <a:cs typeface="Times New Roman" panose="02020603050405020304" pitchFamily="18" charset="0"/>
                        </a:rPr>
                        <a:t>全球首个上市国家/地区及上市时间</a:t>
                      </a:r>
                      <a:endParaRPr lang="zh-CN" altLang="en-US" sz="1800" b="0" spc="13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marL="215900" marR="215900" marT="133350" marB="133350" anchor="ctr">
                    <a:lnL>
                      <a:noFill/>
                    </a:lnL>
                    <a:lnR>
                      <a:noFill/>
                    </a:lnR>
                    <a:lnT>
                      <a:noFill/>
                    </a:lnT>
                    <a:lnB>
                      <a:noFill/>
                    </a:lnB>
                    <a:lnTlToBr>
                      <a:noFill/>
                    </a:lnTlToBr>
                    <a:lnBlToTr>
                      <a:noFill/>
                    </a:lnBlToTr>
                    <a:solidFill>
                      <a:srgbClr val="EAEAEA"/>
                    </a:solidFill>
                  </a:tcPr>
                </a:tc>
                <a:tc>
                  <a:txBody>
                    <a:bodyPr/>
                    <a:lstStyle/>
                    <a:p>
                      <a:pPr indent="0" algn="l">
                        <a:lnSpc>
                          <a:spcPct val="120000"/>
                        </a:lnSpc>
                        <a:spcBef>
                          <a:spcPts val="0"/>
                        </a:spcBef>
                        <a:spcAft>
                          <a:spcPts val="0"/>
                        </a:spcAft>
                        <a:buNone/>
                      </a:pPr>
                      <a:r>
                        <a:rPr lang="en-US" altLang="zh-CN" sz="1800" b="0" spc="130">
                          <a:solidFill>
                            <a:schemeClr val="tx1"/>
                          </a:solidFill>
                          <a:latin typeface="Times New Roman" panose="02020603050405020304" pitchFamily="18" charset="0"/>
                          <a:ea typeface="微软雅黑" panose="020B0503020204020204" charset="-122"/>
                          <a:cs typeface="Times New Roman" panose="02020603050405020304" pitchFamily="18" charset="0"/>
                        </a:rPr>
                        <a:t>2000</a:t>
                      </a:r>
                      <a:r>
                        <a:rPr lang="zh-CN" altLang="en-US" sz="1800" b="0" spc="130">
                          <a:solidFill>
                            <a:schemeClr val="tx1"/>
                          </a:solidFill>
                          <a:latin typeface="Times New Roman" panose="02020603050405020304" pitchFamily="18" charset="0"/>
                          <a:ea typeface="微软雅黑" panose="020B0503020204020204" charset="-122"/>
                          <a:cs typeface="Times New Roman" panose="02020603050405020304" pitchFamily="18" charset="0"/>
                        </a:rPr>
                        <a:t>年</a:t>
                      </a:r>
                      <a:r>
                        <a:rPr lang="en-US" altLang="zh-CN" sz="1800" b="0" spc="130">
                          <a:solidFill>
                            <a:schemeClr val="tx1"/>
                          </a:solidFill>
                          <a:latin typeface="Times New Roman" panose="02020603050405020304" pitchFamily="18" charset="0"/>
                          <a:ea typeface="微软雅黑" panose="020B0503020204020204" charset="-122"/>
                          <a:cs typeface="Times New Roman" panose="02020603050405020304" pitchFamily="18" charset="0"/>
                        </a:rPr>
                        <a:t>10</a:t>
                      </a:r>
                      <a:r>
                        <a:rPr lang="zh-CN" altLang="en-US" sz="1800" b="0" spc="130">
                          <a:solidFill>
                            <a:schemeClr val="tx1"/>
                          </a:solidFill>
                          <a:latin typeface="Times New Roman" panose="02020603050405020304" pitchFamily="18" charset="0"/>
                          <a:ea typeface="微软雅黑" panose="020B0503020204020204" charset="-122"/>
                          <a:cs typeface="Times New Roman" panose="02020603050405020304" pitchFamily="18" charset="0"/>
                        </a:rPr>
                        <a:t>月日本首次上市（原研）</a:t>
                      </a:r>
                      <a:endParaRPr lang="zh-CN" altLang="en-US" sz="1800" b="0" spc="13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marL="215900" marR="215900" marT="133350" marB="133350" anchor="ctr">
                    <a:lnL>
                      <a:noFill/>
                    </a:lnL>
                    <a:lnR>
                      <a:noFill/>
                    </a:lnR>
                    <a:lnT>
                      <a:noFill/>
                    </a:lnT>
                    <a:lnB>
                      <a:noFill/>
                    </a:lnB>
                    <a:lnTlToBr>
                      <a:noFill/>
                    </a:lnTlToBr>
                    <a:lnBlToTr>
                      <a:noFill/>
                    </a:lnBlToTr>
                    <a:solidFill>
                      <a:srgbClr val="EAEAEA"/>
                    </a:solidFill>
                  </a:tcPr>
                </a:tc>
              </a:tr>
              <a:tr h="612140">
                <a:tc>
                  <a:txBody>
                    <a:bodyPr/>
                    <a:lstStyle/>
                    <a:p>
                      <a:pPr indent="0" algn="ctr">
                        <a:lnSpc>
                          <a:spcPct val="120000"/>
                        </a:lnSpc>
                        <a:spcBef>
                          <a:spcPts val="0"/>
                        </a:spcBef>
                        <a:spcAft>
                          <a:spcPts val="0"/>
                        </a:spcAft>
                        <a:buNone/>
                      </a:pPr>
                      <a:r>
                        <a:rPr lang="zh-CN" altLang="en-US" sz="1800" b="0" spc="130">
                          <a:latin typeface="Times New Roman" panose="02020603050405020304" pitchFamily="18" charset="0"/>
                          <a:ea typeface="微软雅黑" panose="020B0503020204020204" charset="-122"/>
                          <a:cs typeface="Times New Roman" panose="02020603050405020304" pitchFamily="18" charset="0"/>
                        </a:rPr>
                        <a:t>是否为 OTC 药品</a:t>
                      </a:r>
                      <a:endParaRPr lang="zh-CN" altLang="en-US" sz="1800" b="0" spc="130">
                        <a:latin typeface="Times New Roman" panose="02020603050405020304" pitchFamily="18" charset="0"/>
                        <a:ea typeface="微软雅黑" panose="020B0503020204020204" charset="-122"/>
                        <a:cs typeface="Times New Roman" panose="02020603050405020304" pitchFamily="18" charset="0"/>
                      </a:endParaRPr>
                    </a:p>
                  </a:txBody>
                  <a:tcPr marL="215900" marR="215900" marT="133350" marB="133350" anchor="ctr">
                    <a:lnL>
                      <a:noFill/>
                    </a:lnL>
                    <a:lnR>
                      <a:noFill/>
                    </a:lnR>
                    <a:lnT>
                      <a:noFill/>
                    </a:lnT>
                    <a:lnB>
                      <a:noFill/>
                    </a:lnB>
                    <a:lnTlToBr>
                      <a:noFill/>
                    </a:lnTlToBr>
                    <a:lnBlToTr>
                      <a:noFill/>
                    </a:lnBlToTr>
                  </a:tcPr>
                </a:tc>
                <a:tc>
                  <a:txBody>
                    <a:bodyPr/>
                    <a:lstStyle/>
                    <a:p>
                      <a:pPr indent="0" algn="l">
                        <a:lnSpc>
                          <a:spcPct val="120000"/>
                        </a:lnSpc>
                        <a:spcBef>
                          <a:spcPts val="0"/>
                        </a:spcBef>
                        <a:spcAft>
                          <a:spcPts val="0"/>
                        </a:spcAft>
                        <a:buNone/>
                      </a:pPr>
                      <a:r>
                        <a:rPr lang="zh-CN" altLang="en-US" sz="1800" spc="130" dirty="0">
                          <a:latin typeface="Times New Roman" panose="02020603050405020304" pitchFamily="18" charset="0"/>
                          <a:ea typeface="微软雅黑" panose="020B0503020204020204" charset="-122"/>
                        </a:rPr>
                        <a:t>否</a:t>
                      </a:r>
                      <a:endParaRPr lang="zh-CN" altLang="en-US" sz="1800" spc="130" dirty="0">
                        <a:latin typeface="Times New Roman" panose="02020603050405020304" pitchFamily="18" charset="0"/>
                        <a:ea typeface="微软雅黑" panose="020B0503020204020204" charset="-122"/>
                      </a:endParaRPr>
                    </a:p>
                  </a:txBody>
                  <a:tcPr marL="215900" marR="215900" marT="133350" marB="133350" anchor="ctr">
                    <a:lnL>
                      <a:noFill/>
                    </a:lnL>
                    <a:lnR>
                      <a:noFill/>
                    </a:lnR>
                    <a:lnT>
                      <a:noFill/>
                    </a:lnT>
                    <a:lnB>
                      <a:noFill/>
                    </a:lnB>
                    <a:lnTlToBr>
                      <a:noFill/>
                    </a:lnTlToBr>
                    <a:lnBlToTr>
                      <a:noFill/>
                    </a:lnBlToTr>
                  </a:tcPr>
                </a:tc>
              </a:tr>
            </a:tbl>
          </a:graphicData>
        </a:graphic>
      </p:graphicFrame>
    </p:spTree>
    <p:custDataLst>
      <p:tags r:id="rId4"/>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形状 12"/>
          <p:cNvSpPr/>
          <p:nvPr userDrawn="1">
            <p:custDataLst>
              <p:tags r:id="rId1"/>
            </p:custDataLst>
          </p:nvPr>
        </p:nvSpPr>
        <p:spPr>
          <a:xfrm>
            <a:off x="0" y="6545645"/>
            <a:ext cx="12192000" cy="283779"/>
          </a:xfrm>
          <a:custGeom>
            <a:avLst/>
            <a:gdLst>
              <a:gd name="connsiteX0" fmla="*/ 12192000 w 12192000"/>
              <a:gd name="connsiteY0" fmla="*/ 0 h 909447"/>
              <a:gd name="connsiteX1" fmla="*/ 12192000 w 12192000"/>
              <a:gd name="connsiteY1" fmla="*/ 909447 h 909447"/>
              <a:gd name="connsiteX2" fmla="*/ 0 w 12192000"/>
              <a:gd name="connsiteY2" fmla="*/ 909447 h 909447"/>
              <a:gd name="connsiteX3" fmla="*/ 0 w 12192000"/>
              <a:gd name="connsiteY3" fmla="*/ 401788 h 909447"/>
              <a:gd name="connsiteX4" fmla="*/ 271475 w 12192000"/>
              <a:gd name="connsiteY4" fmla="*/ 389839 h 909447"/>
              <a:gd name="connsiteX5" fmla="*/ 8190271 w 12192000"/>
              <a:gd name="connsiteY5" fmla="*/ 639060 h 909447"/>
              <a:gd name="connsiteX6" fmla="*/ 12049480 w 12192000"/>
              <a:gd name="connsiteY6" fmla="*/ 34242 h 909447"/>
              <a:gd name="connsiteX0-1" fmla="*/ 12192000 w 12192000"/>
              <a:gd name="connsiteY0-2" fmla="*/ 0 h 909447"/>
              <a:gd name="connsiteX1-3" fmla="*/ 12192000 w 12192000"/>
              <a:gd name="connsiteY1-4" fmla="*/ 909447 h 909447"/>
              <a:gd name="connsiteX2-5" fmla="*/ 0 w 12192000"/>
              <a:gd name="connsiteY2-6" fmla="*/ 909447 h 909447"/>
              <a:gd name="connsiteX3-7" fmla="*/ 0 w 12192000"/>
              <a:gd name="connsiteY3-8" fmla="*/ 401788 h 909447"/>
              <a:gd name="connsiteX4-9" fmla="*/ 8190271 w 12192000"/>
              <a:gd name="connsiteY4-10" fmla="*/ 639060 h 909447"/>
              <a:gd name="connsiteX5-11" fmla="*/ 12049480 w 12192000"/>
              <a:gd name="connsiteY5-12" fmla="*/ 34242 h 909447"/>
              <a:gd name="connsiteX6-13" fmla="*/ 12192000 w 12192000"/>
              <a:gd name="connsiteY6-14" fmla="*/ 0 h 909447"/>
              <a:gd name="connsiteX0-15" fmla="*/ 12192000 w 12192000"/>
              <a:gd name="connsiteY0-16" fmla="*/ 0 h 909447"/>
              <a:gd name="connsiteX1-17" fmla="*/ 12192000 w 12192000"/>
              <a:gd name="connsiteY1-18" fmla="*/ 909447 h 909447"/>
              <a:gd name="connsiteX2-19" fmla="*/ 0 w 12192000"/>
              <a:gd name="connsiteY2-20" fmla="*/ 909447 h 909447"/>
              <a:gd name="connsiteX3-21" fmla="*/ 0 w 12192000"/>
              <a:gd name="connsiteY3-22" fmla="*/ 401788 h 909447"/>
              <a:gd name="connsiteX4-23" fmla="*/ 12049480 w 12192000"/>
              <a:gd name="connsiteY4-24" fmla="*/ 34242 h 909447"/>
              <a:gd name="connsiteX5-25" fmla="*/ 12192000 w 12192000"/>
              <a:gd name="connsiteY5-26" fmla="*/ 0 h 909447"/>
              <a:gd name="connsiteX0-27" fmla="*/ 12192000 w 12192000"/>
              <a:gd name="connsiteY0-28" fmla="*/ 0 h 909447"/>
              <a:gd name="connsiteX1-29" fmla="*/ 12192000 w 12192000"/>
              <a:gd name="connsiteY1-30" fmla="*/ 909447 h 909447"/>
              <a:gd name="connsiteX2-31" fmla="*/ 0 w 12192000"/>
              <a:gd name="connsiteY2-32" fmla="*/ 909447 h 909447"/>
              <a:gd name="connsiteX3-33" fmla="*/ 0 w 12192000"/>
              <a:gd name="connsiteY3-34" fmla="*/ 401788 h 909447"/>
              <a:gd name="connsiteX4-35" fmla="*/ 12192000 w 12192000"/>
              <a:gd name="connsiteY4-36" fmla="*/ 0 h 909447"/>
              <a:gd name="connsiteX0-37" fmla="*/ 12192000 w 12192000"/>
              <a:gd name="connsiteY0-38" fmla="*/ 0 h 909447"/>
              <a:gd name="connsiteX1-39" fmla="*/ 12192000 w 12192000"/>
              <a:gd name="connsiteY1-40" fmla="*/ 909447 h 909447"/>
              <a:gd name="connsiteX2-41" fmla="*/ 0 w 12192000"/>
              <a:gd name="connsiteY2-42" fmla="*/ 909447 h 909447"/>
              <a:gd name="connsiteX3-43" fmla="*/ 0 w 12192000"/>
              <a:gd name="connsiteY3-44" fmla="*/ 401788 h 909447"/>
              <a:gd name="connsiteX4-45" fmla="*/ 12192000 w 12192000"/>
              <a:gd name="connsiteY4-46" fmla="*/ 0 h 909447"/>
              <a:gd name="connsiteX0-47" fmla="*/ 12192000 w 12192000"/>
              <a:gd name="connsiteY0-48" fmla="*/ 0 h 909447"/>
              <a:gd name="connsiteX1-49" fmla="*/ 12192000 w 12192000"/>
              <a:gd name="connsiteY1-50" fmla="*/ 909447 h 909447"/>
              <a:gd name="connsiteX2-51" fmla="*/ 0 w 12192000"/>
              <a:gd name="connsiteY2-52" fmla="*/ 909447 h 909447"/>
              <a:gd name="connsiteX3-53" fmla="*/ 0 w 12192000"/>
              <a:gd name="connsiteY3-54" fmla="*/ 401788 h 909447"/>
              <a:gd name="connsiteX4-55" fmla="*/ 12192000 w 12192000"/>
              <a:gd name="connsiteY4-56" fmla="*/ 0 h 9094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909447">
                <a:moveTo>
                  <a:pt x="12192000" y="0"/>
                </a:moveTo>
                <a:lnTo>
                  <a:pt x="12192000" y="909447"/>
                </a:lnTo>
                <a:lnTo>
                  <a:pt x="0" y="909447"/>
                </a:lnTo>
                <a:lnTo>
                  <a:pt x="0" y="401788"/>
                </a:lnTo>
                <a:cubicBezTo>
                  <a:pt x="2540000" y="700478"/>
                  <a:pt x="6289368" y="812355"/>
                  <a:pt x="12192000" y="0"/>
                </a:cubicBezTo>
                <a:close/>
              </a:path>
            </a:pathLst>
          </a:custGeom>
          <a:gradFill>
            <a:gsLst>
              <a:gs pos="30000">
                <a:srgbClr val="BF1C1C"/>
              </a:gs>
              <a:gs pos="100000">
                <a:srgbClr val="FEFA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2" name="文本框 1"/>
          <p:cNvSpPr txBox="1"/>
          <p:nvPr/>
        </p:nvSpPr>
        <p:spPr>
          <a:xfrm>
            <a:off x="384175" y="330835"/>
            <a:ext cx="8124825" cy="521970"/>
          </a:xfrm>
          <a:prstGeom prst="rect">
            <a:avLst/>
          </a:prstGeom>
          <a:noFill/>
        </p:spPr>
        <p:txBody>
          <a:bodyPr wrap="square" rtlCol="0">
            <a:spAutoFit/>
          </a:bodyPr>
          <a:lstStyle/>
          <a:p>
            <a:r>
              <a:rPr lang="zh-CN" altLang="en-US" sz="2800" b="1">
                <a:latin typeface="Times New Roman" panose="02020603050405020304" pitchFamily="18" charset="0"/>
                <a:ea typeface="微软雅黑" panose="020B0503020204020204" charset="-122"/>
                <a:cs typeface="Times New Roman" panose="02020603050405020304" pitchFamily="18" charset="0"/>
                <a:sym typeface="+mn-ea"/>
              </a:rPr>
              <a:t>基本信息</a:t>
            </a:r>
            <a:endParaRPr lang="zh-CN" altLang="en-US" sz="2800" b="1">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8" name="图片 7"/>
          <p:cNvPicPr>
            <a:picLocks noChangeAspect="1"/>
          </p:cNvPicPr>
          <p:nvPr/>
        </p:nvPicPr>
        <p:blipFill>
          <a:blip r:embed="rId2"/>
          <a:stretch>
            <a:fillRect/>
          </a:stretch>
        </p:blipFill>
        <p:spPr>
          <a:xfrm>
            <a:off x="9789160" y="290195"/>
            <a:ext cx="2265680" cy="487680"/>
          </a:xfrm>
          <a:prstGeom prst="rect">
            <a:avLst/>
          </a:prstGeom>
        </p:spPr>
      </p:pic>
      <p:sp>
        <p:nvSpPr>
          <p:cNvPr id="75" name="矩形 74"/>
          <p:cNvSpPr/>
          <p:nvPr>
            <p:custDataLst>
              <p:tags r:id="rId3"/>
            </p:custDataLst>
          </p:nvPr>
        </p:nvSpPr>
        <p:spPr>
          <a:xfrm>
            <a:off x="1326515" y="1478280"/>
            <a:ext cx="10623550" cy="1296035"/>
          </a:xfrm>
          <a:prstGeom prst="rect">
            <a:avLst/>
          </a:prstGeom>
          <a:noFill/>
        </p:spPr>
        <p:txBody>
          <a:bodyPr wrap="square" lIns="0" tIns="0" rIns="0" bIns="0" rtlCol="0" anchor="t" anchorCtr="0">
            <a:noAutofit/>
          </a:bodyPr>
          <a:lstStyle/>
          <a:p>
            <a:pPr indent="0" fontAlgn="auto">
              <a:lnSpc>
                <a:spcPct val="100000"/>
              </a:lnSpc>
            </a:pPr>
            <a:endParaRPr lang="zh-CN" altLang="en-US" sz="1600" dirty="0">
              <a:latin typeface="Times New Roman" panose="02020603050405020304" pitchFamily="18" charset="0"/>
              <a:ea typeface="微软雅黑" panose="020B0503020204020204" charset="-122"/>
              <a:cs typeface="微软雅黑" panose="020B0503020204020204" charset="-122"/>
              <a:sym typeface="+mn-ea"/>
            </a:endParaRPr>
          </a:p>
          <a:p>
            <a:pPr indent="0" fontAlgn="auto">
              <a:lnSpc>
                <a:spcPct val="100000"/>
              </a:lnSpc>
            </a:pPr>
            <a:endParaRPr lang="zh-CN" altLang="en-US" dirty="0">
              <a:latin typeface="Times New Roman" panose="02020603050405020304" pitchFamily="18" charset="0"/>
              <a:ea typeface="微软雅黑" panose="020B0503020204020204" charset="-122"/>
              <a:cs typeface="微软雅黑" panose="020B0503020204020204" charset="-122"/>
              <a:sym typeface="+mn-ea"/>
            </a:endParaRPr>
          </a:p>
          <a:p>
            <a:pPr indent="0" fontAlgn="auto">
              <a:lnSpc>
                <a:spcPct val="100000"/>
              </a:lnSpc>
            </a:pPr>
            <a:endParaRPr lang="zh-CN" altLang="en-US" dirty="0">
              <a:latin typeface="Times New Roman" panose="02020603050405020304" pitchFamily="18" charset="0"/>
              <a:ea typeface="微软雅黑" panose="020B0503020204020204" charset="-122"/>
              <a:cs typeface="微软雅黑" panose="020B0503020204020204" charset="-122"/>
              <a:sym typeface="+mn-ea"/>
            </a:endParaRPr>
          </a:p>
          <a:p>
            <a:pPr indent="0" fontAlgn="auto">
              <a:lnSpc>
                <a:spcPct val="100000"/>
              </a:lnSpc>
            </a:pPr>
            <a:r>
              <a:rPr lang="zh-CN" altLang="en-US" sz="1600" dirty="0">
                <a:latin typeface="Times New Roman" panose="02020603050405020304" pitchFamily="18" charset="0"/>
                <a:ea typeface="微软雅黑" panose="020B0503020204020204" charset="-122"/>
                <a:cs typeface="微软雅黑" panose="020B0503020204020204" charset="-122"/>
                <a:sym typeface="+mn-ea"/>
              </a:rPr>
              <a:t>颗粒剂剂型较其他剂型有更快的解离速度，</a:t>
            </a:r>
            <a:r>
              <a:rPr lang="zh-CN" altLang="en-US" b="1"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适用于吞咽困难人群</a:t>
            </a:r>
            <a:r>
              <a:rPr lang="zh-CN" altLang="en-US" sz="1600" dirty="0">
                <a:latin typeface="Times New Roman" panose="02020603050405020304" pitchFamily="18" charset="0"/>
                <a:ea typeface="微软雅黑" panose="020B0503020204020204" charset="-122"/>
                <a:cs typeface="微软雅黑" panose="020B0503020204020204" charset="-122"/>
                <a:sym typeface="+mn-ea"/>
              </a:rPr>
              <a:t>，包括吞咽障碍患者、老年人、食管狭窄等患者；</a:t>
            </a:r>
            <a:r>
              <a:rPr lang="zh-CN" altLang="en-US" b="1"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适用于鼻饲患者</a:t>
            </a:r>
            <a:r>
              <a:rPr lang="zh-CN" altLang="en-US" sz="1600" dirty="0">
                <a:latin typeface="Times New Roman" panose="02020603050405020304" pitchFamily="18" charset="0"/>
                <a:ea typeface="微软雅黑" panose="020B0503020204020204" charset="-122"/>
                <a:cs typeface="微软雅黑" panose="020B0503020204020204" charset="-122"/>
                <a:sym typeface="+mn-ea"/>
              </a:rPr>
              <a:t>，降低临床给药风险，优于参照药品聚卡波非钙片。</a:t>
            </a:r>
            <a:endParaRPr lang="zh-CN" altLang="en-US" sz="1600" dirty="0">
              <a:latin typeface="Times New Roman" panose="02020603050405020304" pitchFamily="18" charset="0"/>
              <a:ea typeface="微软雅黑" panose="020B0503020204020204" charset="-122"/>
              <a:cs typeface="微软雅黑" panose="020B0503020204020204" charset="-122"/>
              <a:sym typeface="+mn-ea"/>
            </a:endParaRPr>
          </a:p>
          <a:p>
            <a:pPr indent="0" fontAlgn="auto">
              <a:lnSpc>
                <a:spcPct val="100000"/>
              </a:lnSpc>
            </a:pPr>
            <a:endParaRPr lang="zh-CN" altLang="en-US" b="1" dirty="0">
              <a:solidFill>
                <a:srgbClr val="E51860"/>
              </a:solidFill>
              <a:latin typeface="Times New Roman" panose="02020603050405020304" pitchFamily="18" charset="0"/>
              <a:ea typeface="微软雅黑" panose="020B0503020204020204" charset="-122"/>
              <a:cs typeface="微软雅黑" panose="020B0503020204020204" charset="-122"/>
              <a:sym typeface="+mn-ea"/>
            </a:endParaRPr>
          </a:p>
          <a:p>
            <a:pPr algn="just">
              <a:lnSpc>
                <a:spcPct val="150000"/>
              </a:lnSpc>
              <a:spcBef>
                <a:spcPct val="0"/>
              </a:spcBef>
              <a:spcAft>
                <a:spcPct val="0"/>
              </a:spcAft>
            </a:pPr>
            <a:endParaRPr lang="zh-CN" altLang="en-US" dirty="0">
              <a:solidFill>
                <a:schemeClr val="tx1">
                  <a:lumMod val="85000"/>
                  <a:lumOff val="15000"/>
                </a:schemeClr>
              </a:solidFill>
              <a:latin typeface="Times New Roman" panose="02020603050405020304" pitchFamily="18" charset="0"/>
              <a:ea typeface="微软雅黑" panose="020B0503020204020204" charset="-122"/>
              <a:cs typeface="+mn-ea"/>
              <a:sym typeface="+mn-ea"/>
            </a:endParaRPr>
          </a:p>
        </p:txBody>
      </p:sp>
      <p:sp>
        <p:nvSpPr>
          <p:cNvPr id="77" name="矩形 76"/>
          <p:cNvSpPr/>
          <p:nvPr>
            <p:custDataLst>
              <p:tags r:id="rId4"/>
            </p:custDataLst>
          </p:nvPr>
        </p:nvSpPr>
        <p:spPr>
          <a:xfrm>
            <a:off x="426720" y="1075690"/>
            <a:ext cx="579600" cy="579600"/>
          </a:xfrm>
          <a:prstGeom prst="rect">
            <a:avLst/>
          </a:prstGeom>
          <a:solidFill>
            <a:srgbClr val="EAEAEA"/>
          </a:solidFill>
          <a:ln>
            <a:solidFill>
              <a:srgbClr val="000000">
                <a:alpha val="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buClrTx/>
              <a:buSzTx/>
              <a:buFontTx/>
            </a:pP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01</a:t>
            </a:r>
            <a:endPar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78" name="矩形 77"/>
          <p:cNvSpPr/>
          <p:nvPr>
            <p:custDataLst>
              <p:tags r:id="rId5"/>
            </p:custDataLst>
          </p:nvPr>
        </p:nvSpPr>
        <p:spPr>
          <a:xfrm>
            <a:off x="1314450" y="3797300"/>
            <a:ext cx="10636250" cy="1789430"/>
          </a:xfrm>
          <a:prstGeom prst="rect">
            <a:avLst/>
          </a:prstGeom>
          <a:noFill/>
        </p:spPr>
        <p:txBody>
          <a:bodyPr wrap="square" lIns="0" tIns="0" rIns="0" bIns="0" rtlCol="0" anchor="t" anchorCtr="0">
            <a:noAutofit/>
          </a:bodyPr>
          <a:lstStyle/>
          <a:p>
            <a:pPr indent="0" algn="just" fontAlgn="auto">
              <a:lnSpc>
                <a:spcPct val="100000"/>
              </a:lnSpc>
              <a:spcBef>
                <a:spcPct val="0"/>
              </a:spcBef>
              <a:spcAft>
                <a:spcPct val="0"/>
              </a:spcAft>
            </a:pPr>
            <a:r>
              <a:rPr lang="zh-CN" altLang="en-US" sz="1600" dirty="0">
                <a:latin typeface="Times New Roman" panose="02020603050405020304" pitchFamily="18" charset="0"/>
                <a:ea typeface="微软雅黑" panose="020B0503020204020204" charset="-122"/>
                <a:cs typeface="Times New Roman" panose="02020603050405020304" pitchFamily="18" charset="0"/>
                <a:sym typeface="+mn-ea"/>
              </a:rPr>
              <a:t>西方国家肠易激综合征人群患病率为</a:t>
            </a:r>
            <a:r>
              <a:rPr lang="en-US" altLang="zh-CN" sz="1600" dirty="0">
                <a:latin typeface="Times New Roman" panose="02020603050405020304" pitchFamily="18" charset="0"/>
                <a:ea typeface="微软雅黑" panose="020B0503020204020204" charset="-122"/>
                <a:cs typeface="Times New Roman" panose="02020603050405020304" pitchFamily="18" charset="0"/>
                <a:sym typeface="+mn-ea"/>
              </a:rPr>
              <a:t>10%~20%</a:t>
            </a:r>
            <a:r>
              <a:rPr lang="en-US" altLang="zh-CN" sz="1600" baseline="30000" dirty="0">
                <a:uFillTx/>
                <a:latin typeface="Times New Roman" panose="02020603050405020304" pitchFamily="18" charset="0"/>
                <a:ea typeface="微软雅黑" panose="020B0503020204020204" charset="-122"/>
                <a:cs typeface="Times New Roman" panose="02020603050405020304" pitchFamily="18" charset="0"/>
                <a:sym typeface="+mn-ea"/>
              </a:rPr>
              <a:t>[1]</a:t>
            </a:r>
            <a:r>
              <a:rPr lang="zh-CN" altLang="en-US" sz="1600" dirty="0">
                <a:latin typeface="Times New Roman" panose="02020603050405020304" pitchFamily="18" charset="0"/>
                <a:ea typeface="微软雅黑" panose="020B0503020204020204" charset="-122"/>
                <a:cs typeface="Times New Roman" panose="02020603050405020304" pitchFamily="18" charset="0"/>
                <a:sym typeface="+mn-ea"/>
              </a:rPr>
              <a:t>，在</a:t>
            </a:r>
            <a:r>
              <a:rPr lang="en-US" altLang="zh-CN" sz="1600" dirty="0">
                <a:latin typeface="Times New Roman" panose="02020603050405020304" pitchFamily="18" charset="0"/>
                <a:ea typeface="微软雅黑" panose="020B0503020204020204" charset="-122"/>
                <a:cs typeface="Times New Roman" panose="02020603050405020304" pitchFamily="18" charset="0"/>
                <a:sym typeface="+mn-ea"/>
              </a:rPr>
              <a:t>IBS</a:t>
            </a:r>
            <a:r>
              <a:rPr lang="zh-CN" altLang="en-US" sz="1600" dirty="0">
                <a:latin typeface="Times New Roman" panose="02020603050405020304" pitchFamily="18" charset="0"/>
                <a:ea typeface="微软雅黑" panose="020B0503020204020204" charset="-122"/>
                <a:cs typeface="Times New Roman" panose="02020603050405020304" pitchFamily="18" charset="0"/>
                <a:sym typeface="+mn-ea"/>
              </a:rPr>
              <a:t>患者中，</a:t>
            </a:r>
            <a:r>
              <a:rPr lang="en-US" altLang="zh-CN" sz="1600" dirty="0">
                <a:latin typeface="Times New Roman" panose="02020603050405020304" pitchFamily="18" charset="0"/>
                <a:ea typeface="微软雅黑" panose="020B0503020204020204" charset="-122"/>
                <a:cs typeface="Times New Roman" panose="02020603050405020304" pitchFamily="18" charset="0"/>
                <a:sym typeface="+mn-ea"/>
              </a:rPr>
              <a:t>IBS-D</a:t>
            </a:r>
            <a:r>
              <a:rPr lang="zh-CN" altLang="en-US" sz="1600" dirty="0">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IBS-C</a:t>
            </a:r>
            <a:r>
              <a:rPr lang="zh-CN" altLang="en-US" sz="1600" dirty="0">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sym typeface="+mn-ea"/>
              </a:rPr>
              <a:t>IBS-M</a:t>
            </a:r>
            <a:r>
              <a:rPr lang="zh-CN" altLang="en-US" sz="1600" dirty="0">
                <a:latin typeface="Times New Roman" panose="02020603050405020304" pitchFamily="18" charset="0"/>
                <a:ea typeface="微软雅黑" panose="020B0503020204020204" charset="-122"/>
                <a:cs typeface="Times New Roman" panose="02020603050405020304" pitchFamily="18" charset="0"/>
                <a:sym typeface="+mn-ea"/>
              </a:rPr>
              <a:t>分别占</a:t>
            </a:r>
            <a:r>
              <a:rPr lang="en-US" altLang="zh-CN" sz="1600" dirty="0">
                <a:latin typeface="Times New Roman" panose="02020603050405020304" pitchFamily="18" charset="0"/>
                <a:ea typeface="微软雅黑" panose="020B0503020204020204" charset="-122"/>
                <a:cs typeface="Times New Roman" panose="02020603050405020304" pitchFamily="18" charset="0"/>
                <a:sym typeface="+mn-ea"/>
              </a:rPr>
              <a:t>23.4</a:t>
            </a:r>
            <a:r>
              <a:rPr lang="zh-CN" altLang="en-US" sz="1600" dirty="0">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sym typeface="+mn-ea"/>
              </a:rPr>
              <a:t>22</a:t>
            </a:r>
            <a:r>
              <a:rPr lang="zh-CN" altLang="en-US"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1600" dirty="0">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sym typeface="+mn-ea"/>
              </a:rPr>
              <a:t>24</a:t>
            </a:r>
            <a:r>
              <a:rPr lang="zh-CN" altLang="en-US" sz="1600" dirty="0">
                <a:latin typeface="Times New Roman" panose="02020603050405020304" pitchFamily="18" charset="0"/>
                <a:ea typeface="微软雅黑" panose="020B0503020204020204" charset="-122"/>
                <a:cs typeface="Times New Roman" panose="02020603050405020304" pitchFamily="18" charset="0"/>
                <a:sym typeface="+mn-ea"/>
              </a:rPr>
              <a:t>％</a:t>
            </a:r>
            <a:r>
              <a:rPr lang="zh-CN"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sz="1600" b="1"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其中2</a:t>
            </a:r>
            <a:r>
              <a:rPr lang="en-US" sz="1600" b="1"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2</a:t>
            </a:r>
            <a:r>
              <a:rPr sz="1600" b="1"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%是便秘型肠易激综合征</a:t>
            </a:r>
            <a:r>
              <a:rPr lang="zh-CN" sz="1600" b="1"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sz="1600" b="1"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IBS</a:t>
            </a:r>
            <a:r>
              <a:rPr lang="en-US" sz="1600" b="1"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-C</a:t>
            </a:r>
            <a:r>
              <a:rPr lang="zh-CN" sz="1600" b="1"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600" b="1" baseline="3000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[4]</a:t>
            </a:r>
            <a:r>
              <a:rPr lang="zh-CN" altLang="en-US" sz="1600" dirty="0">
                <a:latin typeface="Times New Roman" panose="02020603050405020304" pitchFamily="18" charset="0"/>
                <a:ea typeface="微软雅黑" panose="020B0503020204020204" charset="-122"/>
                <a:cs typeface="Times New Roman" panose="02020603050405020304" pitchFamily="18" charset="0"/>
                <a:sym typeface="+mn-ea"/>
              </a:rPr>
              <a:t>对于</a:t>
            </a:r>
            <a:r>
              <a:rPr lang="en-US" altLang="zh-CN" sz="1600" dirty="0">
                <a:latin typeface="Times New Roman" panose="02020603050405020304" pitchFamily="18" charset="0"/>
                <a:ea typeface="微软雅黑" panose="020B0503020204020204" charset="-122"/>
                <a:cs typeface="Times New Roman" panose="02020603050405020304" pitchFamily="18" charset="0"/>
                <a:sym typeface="+mn-ea"/>
              </a:rPr>
              <a:t>IBS-C</a:t>
            </a:r>
            <a:r>
              <a:rPr lang="zh-CN" altLang="en-US" sz="1600" dirty="0">
                <a:latin typeface="Times New Roman" panose="02020603050405020304" pitchFamily="18" charset="0"/>
                <a:ea typeface="微软雅黑" panose="020B0503020204020204" charset="-122"/>
                <a:cs typeface="Times New Roman" panose="02020603050405020304" pitchFamily="18" charset="0"/>
                <a:sym typeface="+mn-ea"/>
              </a:rPr>
              <a:t>共识指出渗透性泻剂、</a:t>
            </a:r>
            <a:r>
              <a:rPr lang="zh-CN" altLang="en-US" sz="16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容积性泻剂（聚卡波非钙）</a:t>
            </a:r>
            <a:r>
              <a:rPr lang="zh-CN" altLang="en-US" sz="1600" dirty="0">
                <a:latin typeface="Times New Roman" panose="02020603050405020304" pitchFamily="18" charset="0"/>
                <a:ea typeface="微软雅黑" panose="020B0503020204020204" charset="-122"/>
                <a:cs typeface="Times New Roman" panose="02020603050405020304" pitchFamily="18" charset="0"/>
                <a:sym typeface="+mn-ea"/>
              </a:rPr>
              <a:t>可显著改善便秘和总体症状</a:t>
            </a:r>
            <a:r>
              <a:rPr lang="en-US" altLang="zh-CN" sz="1600" baseline="30000" dirty="0">
                <a:uFillTx/>
                <a:latin typeface="Times New Roman" panose="02020603050405020304" pitchFamily="18" charset="0"/>
                <a:ea typeface="微软雅黑" panose="020B0503020204020204" charset="-122"/>
                <a:cs typeface="Times New Roman" panose="02020603050405020304" pitchFamily="18" charset="0"/>
                <a:sym typeface="+mn-ea"/>
              </a:rPr>
              <a:t>[2]</a:t>
            </a:r>
            <a:endParaRPr lang="zh-CN"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a:p>
            <a:pPr algn="just">
              <a:lnSpc>
                <a:spcPct val="150000"/>
              </a:lnSpc>
              <a:spcBef>
                <a:spcPct val="0"/>
              </a:spcBef>
              <a:spcAft>
                <a:spcPct val="0"/>
              </a:spcAft>
            </a:pPr>
            <a:endParaRPr lang="zh-CN" altLang="en-US" sz="1600" noProof="0" dirty="0">
              <a:ln>
                <a:noFill/>
              </a:ln>
              <a:solidFill>
                <a:schemeClr val="tx1">
                  <a:lumMod val="85000"/>
                  <a:lumOff val="15000"/>
                </a:schemeClr>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79" name="矩形 78"/>
          <p:cNvSpPr/>
          <p:nvPr>
            <p:custDataLst>
              <p:tags r:id="rId6"/>
            </p:custDataLst>
          </p:nvPr>
        </p:nvSpPr>
        <p:spPr>
          <a:xfrm>
            <a:off x="1314450" y="3328035"/>
            <a:ext cx="10636250" cy="461645"/>
          </a:xfrm>
          <a:prstGeom prst="rect">
            <a:avLst/>
          </a:prstGeom>
          <a:noFill/>
          <a:ln>
            <a:solidFill>
              <a:srgbClr val="000000">
                <a:alpha val="0"/>
              </a:srgbClr>
            </a:solidFill>
          </a:ln>
          <a:extLst>
            <a:ext uri="{909E8E84-426E-40DD-AFC4-6F175D3DCCD1}">
              <a14:hiddenFill xmlns:a14="http://schemas.microsoft.com/office/drawing/2010/main">
                <a:solidFill>
                  <a:srgbClr val="0074B6"/>
                </a:solidFill>
              </a14:hiddenFill>
            </a:ext>
          </a:extLst>
        </p:spPr>
        <p:txBody>
          <a:bodyPr wrap="square" lIns="0" tIns="0" rIns="0" bIns="0" rtlCol="0" anchor="ctr" anchorCtr="0">
            <a:noAutofit/>
          </a:bodyPr>
          <a:lstStyle/>
          <a:p>
            <a:pPr algn="just">
              <a:spcBef>
                <a:spcPct val="0"/>
              </a:spcBef>
              <a:spcAft>
                <a:spcPct val="0"/>
              </a:spcAft>
            </a:pPr>
            <a:r>
              <a:rPr lang="zh-CN" altLang="en-US"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疾病基本情况：</a:t>
            </a:r>
            <a:endParaRPr lang="zh-CN" altLang="en-US" dirty="0">
              <a:solidFill>
                <a:schemeClr val="tx1"/>
              </a:solidFill>
              <a:highlight>
                <a:srgbClr val="FFFF00"/>
              </a:highlight>
              <a:latin typeface="Times New Roman" panose="02020603050405020304" pitchFamily="18" charset="0"/>
              <a:ea typeface="微软雅黑" panose="020B0503020204020204" charset="-122"/>
              <a:cs typeface="微软雅黑" panose="020B0503020204020204" charset="-122"/>
              <a:sym typeface="+mn-ea"/>
            </a:endParaRPr>
          </a:p>
        </p:txBody>
      </p:sp>
      <p:sp>
        <p:nvSpPr>
          <p:cNvPr id="80" name="矩形 79"/>
          <p:cNvSpPr/>
          <p:nvPr>
            <p:custDataLst>
              <p:tags r:id="rId7"/>
            </p:custDataLst>
          </p:nvPr>
        </p:nvSpPr>
        <p:spPr>
          <a:xfrm>
            <a:off x="414655" y="3394710"/>
            <a:ext cx="579600" cy="579600"/>
          </a:xfrm>
          <a:prstGeom prst="rect">
            <a:avLst/>
          </a:prstGeom>
          <a:solidFill>
            <a:srgbClr val="EAEAEA"/>
          </a:solidFill>
          <a:ln>
            <a:solidFill>
              <a:srgbClr val="000000">
                <a:alpha val="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02</a:t>
            </a:r>
            <a:endPar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81" name="矩形 80"/>
          <p:cNvSpPr/>
          <p:nvPr>
            <p:custDataLst>
              <p:tags r:id="rId8"/>
            </p:custDataLst>
          </p:nvPr>
        </p:nvSpPr>
        <p:spPr>
          <a:xfrm>
            <a:off x="1326515" y="1914525"/>
            <a:ext cx="10624185" cy="367665"/>
          </a:xfrm>
          <a:prstGeom prst="rect">
            <a:avLst/>
          </a:prstGeom>
          <a:solidFill>
            <a:srgbClr val="000000">
              <a:alpha val="0"/>
            </a:srgbClr>
          </a:solidFill>
          <a:ln>
            <a:solidFill>
              <a:srgbClr val="000000">
                <a:alpha val="0"/>
              </a:srgbClr>
            </a:solidFill>
          </a:ln>
        </p:spPr>
        <p:txBody>
          <a:bodyPr wrap="square" lIns="0" tIns="0" rIns="0" bIns="0" rtlCol="0" anchor="ctr" anchorCtr="0">
            <a:noAutofit/>
          </a:bodyPr>
          <a:lstStyle/>
          <a:p>
            <a:pPr indent="0" fontAlgn="auto">
              <a:lnSpc>
                <a:spcPct val="100000"/>
              </a:lnSpc>
            </a:pPr>
            <a:r>
              <a:rPr lang="zh-CN" altLang="en-US" b="1"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与参照药品相比优势</a:t>
            </a:r>
            <a:r>
              <a:rPr lang="zh-CN" altLang="en-US"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endParaRPr lang="zh-CN" altLang="en-US" dirty="0">
              <a:solidFill>
                <a:schemeClr val="tx1"/>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82" name="矩形 81"/>
          <p:cNvSpPr/>
          <p:nvPr>
            <p:custDataLst>
              <p:tags r:id="rId9"/>
            </p:custDataLst>
          </p:nvPr>
        </p:nvSpPr>
        <p:spPr>
          <a:xfrm>
            <a:off x="1327150" y="2873375"/>
            <a:ext cx="10623550" cy="367665"/>
          </a:xfrm>
          <a:prstGeom prst="rect">
            <a:avLst/>
          </a:prstGeom>
          <a:noFill/>
          <a:ln>
            <a:solidFill>
              <a:srgbClr val="000000">
                <a:alpha val="0"/>
              </a:srgbClr>
            </a:solidFill>
          </a:ln>
          <a:extLst>
            <a:ext uri="{909E8E84-426E-40DD-AFC4-6F175D3DCCD1}">
              <a14:hiddenFill xmlns:a14="http://schemas.microsoft.com/office/drawing/2010/main">
                <a:solidFill>
                  <a:srgbClr val="0074B6"/>
                </a:solidFill>
              </a14:hiddenFill>
            </a:ext>
          </a:extLst>
        </p:spPr>
        <p:txBody>
          <a:bodyPr wrap="square" lIns="0" tIns="0" rIns="0" bIns="0" rtlCol="0" anchor="ctr" anchorCtr="0">
            <a:noAutofit/>
          </a:bodyPr>
          <a:lstStyle/>
          <a:p>
            <a:pPr indent="0" fontAlgn="auto">
              <a:lnSpc>
                <a:spcPct val="100000"/>
              </a:lnSpc>
            </a:pPr>
            <a:r>
              <a:rPr lang="zh-CN" altLang="en-US"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与参照药品相比不足：无</a:t>
            </a:r>
            <a:endParaRPr lang="zh-CN" altLang="en-US" dirty="0">
              <a:solidFill>
                <a:schemeClr val="tx1"/>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83" name="矩形 82"/>
          <p:cNvSpPr/>
          <p:nvPr>
            <p:custDataLst>
              <p:tags r:id="rId10"/>
            </p:custDataLst>
          </p:nvPr>
        </p:nvSpPr>
        <p:spPr>
          <a:xfrm>
            <a:off x="1314450" y="4582160"/>
            <a:ext cx="10636250" cy="461645"/>
          </a:xfrm>
          <a:prstGeom prst="rect">
            <a:avLst/>
          </a:prstGeom>
          <a:noFill/>
          <a:ln>
            <a:solidFill>
              <a:srgbClr val="000000">
                <a:alpha val="0"/>
              </a:srgbClr>
            </a:solidFill>
          </a:ln>
          <a:extLst>
            <a:ext uri="{909E8E84-426E-40DD-AFC4-6F175D3DCCD1}">
              <a14:hiddenFill xmlns:a14="http://schemas.microsoft.com/office/drawing/2010/main">
                <a:solidFill>
                  <a:srgbClr val="0074B6"/>
                </a:solidFill>
              </a14:hiddenFill>
            </a:ext>
          </a:extLst>
        </p:spPr>
        <p:txBody>
          <a:bodyPr wrap="square" lIns="0" tIns="0" rIns="0" bIns="0" rtlCol="0" anchor="ctr" anchorCtr="0">
            <a:noAutofit/>
          </a:bodyPr>
          <a:lstStyle/>
          <a:p>
            <a:pPr algn="just">
              <a:spcBef>
                <a:spcPct val="0"/>
              </a:spcBef>
              <a:spcAft>
                <a:spcPct val="0"/>
              </a:spcAft>
            </a:pPr>
            <a:r>
              <a:rPr lang="zh-CN" altLang="en-US" b="1"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未满足的治疗需求：</a:t>
            </a:r>
            <a:endParaRPr lang="zh-CN" altLang="en-US" b="1" dirty="0">
              <a:solidFill>
                <a:schemeClr val="tx1"/>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84" name="文本框 83"/>
          <p:cNvSpPr txBox="1"/>
          <p:nvPr/>
        </p:nvSpPr>
        <p:spPr>
          <a:xfrm>
            <a:off x="1256030" y="5071110"/>
            <a:ext cx="10935970" cy="892552"/>
          </a:xfrm>
          <a:prstGeom prst="rect">
            <a:avLst/>
          </a:prstGeom>
          <a:noFill/>
        </p:spPr>
        <p:txBody>
          <a:bodyPr wrap="square" rtlCol="0" anchor="t">
            <a:spAutoFit/>
          </a:bodyPr>
          <a:lstStyle/>
          <a:p>
            <a:r>
              <a:rPr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我国普通人群</a:t>
            </a:r>
            <a:r>
              <a:rPr lang="zh-CN"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肠易激综合征（</a:t>
            </a:r>
            <a:r>
              <a:rPr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IBS</a:t>
            </a:r>
            <a:r>
              <a:rPr lang="zh-CN"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总体患病率</a:t>
            </a:r>
            <a:r>
              <a:rPr lang="zh-CN"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为</a:t>
            </a:r>
            <a:r>
              <a:rPr sz="1600" b="1"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1.4%~11.5%</a:t>
            </a:r>
            <a:r>
              <a:rPr sz="160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lang="en-US" sz="1600" b="1"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25</a:t>
            </a:r>
            <a:r>
              <a:rPr sz="1600" b="1"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的</a:t>
            </a:r>
            <a:r>
              <a:rPr lang="en-US"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IBS</a:t>
            </a:r>
            <a:r>
              <a:rPr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患者到医院就</a:t>
            </a:r>
            <a:r>
              <a:rPr lang="zh-CN"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诊</a:t>
            </a:r>
            <a:r>
              <a:rPr lang="en-US" altLang="zh-CN" sz="1600" baseline="300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[3]</a:t>
            </a:r>
            <a:r>
              <a:rPr lang="zh-CN"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，我国广东地区的调查研究显示，在</a:t>
            </a:r>
            <a:r>
              <a:rPr lang="en-US" altLang="zh-CN"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IBS</a:t>
            </a:r>
            <a:r>
              <a:rPr lang="zh-CN"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患者</a:t>
            </a:r>
            <a:r>
              <a:rPr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中IBS-D</a:t>
            </a:r>
            <a:r>
              <a:rPr lang="zh-CN"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600" b="1"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IBS-</a:t>
            </a:r>
            <a:r>
              <a:rPr lang="en-US" sz="1600" b="1"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C</a:t>
            </a:r>
            <a:r>
              <a:rPr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lang="en-US"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IBS-M</a:t>
            </a:r>
            <a:r>
              <a:rPr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分别占</a:t>
            </a:r>
            <a:r>
              <a:rPr lang="en-US"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74.1</a:t>
            </a:r>
            <a:r>
              <a:rPr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 </a:t>
            </a:r>
            <a:r>
              <a:rPr lang="zh-CN"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600" b="1"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15.1</a:t>
            </a:r>
            <a:r>
              <a:rPr sz="1600" b="1"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 </a:t>
            </a:r>
            <a:r>
              <a:rPr lang="zh-CN"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10.8</a:t>
            </a:r>
            <a:r>
              <a:rPr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lang="zh-CN" sz="160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lang="zh-CN" b="1"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推测我国</a:t>
            </a:r>
            <a:r>
              <a:rPr lang="en-US" altLang="zh-CN" b="1"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IBS-C</a:t>
            </a:r>
            <a:r>
              <a:rPr lang="zh-CN" altLang="en-US" b="1"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患者大概</a:t>
            </a:r>
            <a:r>
              <a:rPr lang="en-US" altLang="zh-CN" b="1"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295</a:t>
            </a:r>
            <a:r>
              <a:rPr lang="zh-CN" altLang="en-US" b="1"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万</a:t>
            </a:r>
            <a:r>
              <a:rPr lang="en-US" altLang="zh-CN" b="1"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~2431</a:t>
            </a:r>
            <a:r>
              <a:rPr lang="zh-CN" altLang="en-US" b="1"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万人</a:t>
            </a:r>
            <a:endParaRPr lang="zh-CN" altLang="en-US" b="1"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85" name="矩形 84"/>
          <p:cNvSpPr/>
          <p:nvPr/>
        </p:nvSpPr>
        <p:spPr>
          <a:xfrm>
            <a:off x="1228725" y="1318895"/>
            <a:ext cx="10607675" cy="474980"/>
          </a:xfrm>
          <a:prstGeom prst="rect">
            <a:avLst/>
          </a:prstGeom>
          <a:solidFill>
            <a:schemeClr val="bg1"/>
          </a:solidFill>
          <a:ln w="9525" cap="flat" cmpd="sng" algn="ctr">
            <a:noFill/>
            <a:prstDash val="solid"/>
            <a:round/>
            <a:headEnd type="none" w="med" len="med"/>
            <a:tailEnd type="none" w="med" len="med"/>
          </a:ln>
        </p:spPr>
        <p:txBody>
          <a:bodyPr vert="horz" wrap="non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i="0" u="none" strike="noStrike" cap="none" normalizeH="0" baseline="0" dirty="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选择理由：</a:t>
            </a:r>
            <a:r>
              <a:rPr kumimoji="0" lang="en-US" altLang="zh-CN" sz="1600" i="0" u="none" strike="noStrike" cap="none" normalizeH="0" baseline="0" dirty="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1</a:t>
            </a:r>
            <a:r>
              <a:rPr kumimoji="0" lang="zh-CN" altLang="en-US" sz="1600" i="0" u="none" strike="noStrike" cap="none" normalizeH="0" baseline="0" dirty="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、适应症完全一致，均适</a:t>
            </a:r>
            <a:r>
              <a:rPr lang="zh-CN" altLang="en-US" sz="1600" spc="13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用于缓解肠易激综合征（便秘型）患者的便秘症状</a:t>
            </a:r>
            <a:r>
              <a:rPr kumimoji="0" lang="zh-CN" altLang="en-US" sz="1600" i="0" u="none" strike="noStrike" cap="none" normalizeH="0" baseline="0" dirty="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a:t>
            </a:r>
            <a:r>
              <a:rPr kumimoji="0" lang="en-US" altLang="zh-CN" sz="1600" i="0" u="none" strike="noStrike" cap="none" normalizeH="0" baseline="0" dirty="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2</a:t>
            </a:r>
            <a:r>
              <a:rPr kumimoji="0" lang="zh-CN" altLang="en-US" sz="1600" i="0" u="none" strike="noStrike" cap="none" normalizeH="0" baseline="0" dirty="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、成份完全一致，均</a:t>
            </a:r>
            <a:endParaRPr kumimoji="0" lang="zh-CN" altLang="en-US" sz="1600" i="0" u="none" strike="noStrike" cap="none" normalizeH="0" baseline="0" dirty="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i="0" u="none" strike="noStrike" cap="none" normalizeH="0" baseline="0" dirty="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为聚卡波非钙；</a:t>
            </a:r>
            <a:r>
              <a:rPr kumimoji="0" lang="en-US" altLang="zh-CN" sz="1600" i="0" u="none" strike="noStrike" cap="none" normalizeH="0" baseline="0" dirty="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3</a:t>
            </a:r>
            <a:r>
              <a:rPr kumimoji="0" lang="zh-CN" altLang="en-US" sz="1600" i="0" u="none" strike="noStrike" cap="none" normalizeH="0" baseline="0" dirty="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rPr>
              <a:t>、作用机理完全一致。</a:t>
            </a:r>
            <a:endParaRPr kumimoji="0" lang="zh-CN" altLang="en-US" sz="1600" i="0" u="none" strike="noStrike" cap="none" normalizeH="0" baseline="0" dirty="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76" name="矩形 75"/>
          <p:cNvSpPr/>
          <p:nvPr>
            <p:custDataLst>
              <p:tags r:id="rId11"/>
            </p:custDataLst>
          </p:nvPr>
        </p:nvSpPr>
        <p:spPr>
          <a:xfrm>
            <a:off x="1326515" y="1009015"/>
            <a:ext cx="10624820" cy="367665"/>
          </a:xfrm>
          <a:prstGeom prst="rect">
            <a:avLst/>
          </a:prstGeom>
          <a:noFill/>
          <a:ln>
            <a:solidFill>
              <a:srgbClr val="000000">
                <a:alpha val="0"/>
              </a:srgbClr>
            </a:solidFill>
          </a:ln>
          <a:extLst>
            <a:ext uri="{909E8E84-426E-40DD-AFC4-6F175D3DCCD1}">
              <a14:hiddenFill xmlns:a14="http://schemas.microsoft.com/office/drawing/2010/main">
                <a:solidFill>
                  <a:schemeClr val="accent1">
                    <a:lumMod val="20000"/>
                    <a:lumOff val="80000"/>
                  </a:schemeClr>
                </a:solidFill>
              </a14:hiddenFill>
            </a:ext>
          </a:extLst>
        </p:spPr>
        <p:txBody>
          <a:bodyPr wrap="square" lIns="0" tIns="0" rIns="0" bIns="0" rtlCol="0" anchor="ctr" anchorCtr="0">
            <a:noAutofit/>
          </a:bodyPr>
          <a:lstStyle/>
          <a:p>
            <a:pPr algn="just">
              <a:spcBef>
                <a:spcPct val="0"/>
              </a:spcBef>
              <a:spcAft>
                <a:spcPct val="0"/>
              </a:spcAft>
            </a:pPr>
            <a:r>
              <a:rPr lang="zh-CN" altLang="en-US" b="1"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参照药品建议</a:t>
            </a:r>
            <a:r>
              <a:rPr lang="zh-CN" altLang="en-US"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zh-CN" altLang="en-US" b="1"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聚卡波非钙片</a:t>
            </a:r>
            <a:r>
              <a:rPr lang="zh-CN" altLang="en-US"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（国家医保目录</a:t>
            </a:r>
            <a:r>
              <a:rPr lang="en-US" altLang="zh-CN"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2024</a:t>
            </a:r>
            <a:r>
              <a:rPr lang="zh-CN" altLang="en-US"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版，</a:t>
            </a:r>
            <a:r>
              <a:rPr lang="zh-CN" altLang="en-US" b="1"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乙类第</a:t>
            </a:r>
            <a:r>
              <a:rPr lang="en-US" altLang="zh-CN" b="1"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77</a:t>
            </a:r>
            <a:r>
              <a:rPr lang="zh-CN" altLang="en-US" b="1"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号</a:t>
            </a:r>
            <a:r>
              <a:rPr lang="zh-CN" altLang="en-US"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，聚卡波非钙，口服常释剂型）</a:t>
            </a:r>
            <a:endParaRPr lang="zh-CN" altLang="en-US" dirty="0">
              <a:solidFill>
                <a:schemeClr val="tx1"/>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3" name="文本框 2"/>
          <p:cNvSpPr txBox="1"/>
          <p:nvPr/>
        </p:nvSpPr>
        <p:spPr>
          <a:xfrm>
            <a:off x="250190" y="5926455"/>
            <a:ext cx="11366500" cy="64516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cs typeface="微软雅黑" panose="020B0503020204020204" charset="-122"/>
              </a:rPr>
              <a:t>[1]</a:t>
            </a:r>
            <a:r>
              <a:rPr lang="zh-CN" altLang="en-US" sz="1200">
                <a:latin typeface="微软雅黑" panose="020B0503020204020204" charset="-122"/>
                <a:ea typeface="微软雅黑" panose="020B0503020204020204" charset="-122"/>
                <a:cs typeface="微软雅黑" panose="020B0503020204020204" charset="-122"/>
              </a:rPr>
              <a:t>上海交通大学医学院附属瑞金医院袁耀宗等</a:t>
            </a:r>
            <a:r>
              <a:rPr lang="en-US" altLang="zh-CN" sz="1200">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rPr>
              <a:t>聚卡波非钙的药理及临床研究</a:t>
            </a:r>
            <a:r>
              <a:rPr lang="en-US" altLang="zh-CN" sz="1200">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rPr>
              <a:t>中国新药与临床杂志</a:t>
            </a:r>
            <a:r>
              <a:rPr lang="en-US" altLang="zh-CN" sz="1200">
                <a:latin typeface="微软雅黑" panose="020B0503020204020204" charset="-122"/>
                <a:ea typeface="微软雅黑" panose="020B0503020204020204" charset="-122"/>
                <a:cs typeface="微软雅黑" panose="020B0503020204020204" charset="-122"/>
              </a:rPr>
              <a:t>[J].2012,31(6):291</a:t>
            </a:r>
            <a:endParaRPr lang="en-US" altLang="zh-CN" sz="1200">
              <a:latin typeface="微软雅黑" panose="020B0503020204020204" charset="-122"/>
              <a:ea typeface="微软雅黑" panose="020B0503020204020204" charset="-122"/>
              <a:cs typeface="微软雅黑" panose="020B0503020204020204" charset="-122"/>
            </a:endParaRPr>
          </a:p>
          <a:p>
            <a:r>
              <a:rPr lang="en-US" altLang="zh-CN" sz="1200">
                <a:latin typeface="微软雅黑" panose="020B0503020204020204" charset="-122"/>
                <a:ea typeface="微软雅黑" panose="020B0503020204020204" charset="-122"/>
                <a:cs typeface="微软雅黑" panose="020B0503020204020204" charset="-122"/>
              </a:rPr>
              <a:t>[2]</a:t>
            </a:r>
            <a:r>
              <a:rPr lang="en-US" altLang="zh-CN" sz="1200">
                <a:latin typeface="微软雅黑" panose="020B0503020204020204" charset="-122"/>
                <a:ea typeface="微软雅黑" panose="020B0503020204020204" charset="-122"/>
                <a:cs typeface="微软雅黑" panose="020B0503020204020204" charset="-122"/>
                <a:sym typeface="+mn-ea"/>
              </a:rPr>
              <a:t>中华医学会消化病学分会胃肠动力学组.</a:t>
            </a:r>
            <a:r>
              <a:rPr lang="en-US" sz="1200">
                <a:latin typeface="微软雅黑" panose="020B0503020204020204" charset="-122"/>
                <a:ea typeface="微软雅黑" panose="020B0503020204020204" charset="-122"/>
                <a:cs typeface="微软雅黑" panose="020B0503020204020204" charset="-122"/>
                <a:sym typeface="+mn-ea"/>
              </a:rPr>
              <a:t>2020</a:t>
            </a:r>
            <a:r>
              <a:rPr lang="zh-CN" altLang="en-US" sz="1200">
                <a:latin typeface="微软雅黑" panose="020B0503020204020204" charset="-122"/>
                <a:ea typeface="微软雅黑" panose="020B0503020204020204" charset="-122"/>
                <a:cs typeface="微软雅黑" panose="020B0503020204020204" charset="-122"/>
                <a:sym typeface="+mn-ea"/>
              </a:rPr>
              <a:t>年中国肠易激综合征专家共识意见</a:t>
            </a:r>
            <a:r>
              <a:rPr lang="en-US" altLang="zh-CN" sz="1200">
                <a:latin typeface="微软雅黑" panose="020B0503020204020204" charset="-122"/>
                <a:ea typeface="微软雅黑" panose="020B0503020204020204" charset="-122"/>
                <a:cs typeface="微软雅黑" panose="020B0503020204020204" charset="-122"/>
                <a:sym typeface="+mn-ea"/>
              </a:rPr>
              <a:t>.中华消化杂志[J].2020,40(12):811</a:t>
            </a:r>
            <a:endParaRPr lang="en-US" altLang="zh-CN" sz="1200">
              <a:latin typeface="微软雅黑" panose="020B0503020204020204" charset="-122"/>
              <a:ea typeface="微软雅黑" panose="020B0503020204020204" charset="-122"/>
              <a:cs typeface="微软雅黑" panose="020B0503020204020204" charset="-122"/>
              <a:sym typeface="+mn-ea"/>
            </a:endParaRPr>
          </a:p>
          <a:p>
            <a:r>
              <a:rPr lang="en-US" altLang="zh-CN" sz="1200">
                <a:latin typeface="微软雅黑" panose="020B0503020204020204" charset="-122"/>
                <a:ea typeface="微软雅黑" panose="020B0503020204020204" charset="-122"/>
                <a:cs typeface="微软雅黑" panose="020B0503020204020204" charset="-122"/>
              </a:rPr>
              <a:t>[3]中华医学会消化病学分会胃肠功能性疾病协作.2020年中国肠易激综合征专家共识</a:t>
            </a:r>
            <a:r>
              <a:rPr lang="zh-CN" altLang="en-US" sz="1200">
                <a:latin typeface="微软雅黑" panose="020B0503020204020204" charset="-122"/>
                <a:ea typeface="微软雅黑" panose="020B0503020204020204" charset="-122"/>
                <a:cs typeface="微软雅黑" panose="020B0503020204020204" charset="-122"/>
              </a:rPr>
              <a:t>意见</a:t>
            </a:r>
            <a:r>
              <a:rPr lang="en-US" altLang="zh-CN" sz="1200">
                <a:latin typeface="微软雅黑" panose="020B0503020204020204" charset="-122"/>
                <a:ea typeface="微软雅黑" panose="020B0503020204020204" charset="-122"/>
                <a:cs typeface="微软雅黑" panose="020B0503020204020204" charset="-122"/>
              </a:rPr>
              <a:t>.中华消化杂[J].2020,40(12):804</a:t>
            </a:r>
            <a:endParaRPr lang="en-US" altLang="zh-CN" sz="1200">
              <a:latin typeface="微软雅黑" panose="020B0503020204020204" charset="-122"/>
              <a:ea typeface="微软雅黑" panose="020B0503020204020204" charset="-122"/>
              <a:cs typeface="微软雅黑" panose="020B0503020204020204" charset="-122"/>
            </a:endParaRPr>
          </a:p>
        </p:txBody>
      </p:sp>
    </p:spTree>
    <p:custDataLst>
      <p:tags r:id="rId12"/>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形状 12"/>
          <p:cNvSpPr/>
          <p:nvPr userDrawn="1">
            <p:custDataLst>
              <p:tags r:id="rId1"/>
            </p:custDataLst>
          </p:nvPr>
        </p:nvSpPr>
        <p:spPr>
          <a:xfrm>
            <a:off x="0" y="6545645"/>
            <a:ext cx="12192000" cy="283779"/>
          </a:xfrm>
          <a:custGeom>
            <a:avLst/>
            <a:gdLst>
              <a:gd name="connsiteX0" fmla="*/ 12192000 w 12192000"/>
              <a:gd name="connsiteY0" fmla="*/ 0 h 909447"/>
              <a:gd name="connsiteX1" fmla="*/ 12192000 w 12192000"/>
              <a:gd name="connsiteY1" fmla="*/ 909447 h 909447"/>
              <a:gd name="connsiteX2" fmla="*/ 0 w 12192000"/>
              <a:gd name="connsiteY2" fmla="*/ 909447 h 909447"/>
              <a:gd name="connsiteX3" fmla="*/ 0 w 12192000"/>
              <a:gd name="connsiteY3" fmla="*/ 401788 h 909447"/>
              <a:gd name="connsiteX4" fmla="*/ 271475 w 12192000"/>
              <a:gd name="connsiteY4" fmla="*/ 389839 h 909447"/>
              <a:gd name="connsiteX5" fmla="*/ 8190271 w 12192000"/>
              <a:gd name="connsiteY5" fmla="*/ 639060 h 909447"/>
              <a:gd name="connsiteX6" fmla="*/ 12049480 w 12192000"/>
              <a:gd name="connsiteY6" fmla="*/ 34242 h 909447"/>
              <a:gd name="connsiteX0-1" fmla="*/ 12192000 w 12192000"/>
              <a:gd name="connsiteY0-2" fmla="*/ 0 h 909447"/>
              <a:gd name="connsiteX1-3" fmla="*/ 12192000 w 12192000"/>
              <a:gd name="connsiteY1-4" fmla="*/ 909447 h 909447"/>
              <a:gd name="connsiteX2-5" fmla="*/ 0 w 12192000"/>
              <a:gd name="connsiteY2-6" fmla="*/ 909447 h 909447"/>
              <a:gd name="connsiteX3-7" fmla="*/ 0 w 12192000"/>
              <a:gd name="connsiteY3-8" fmla="*/ 401788 h 909447"/>
              <a:gd name="connsiteX4-9" fmla="*/ 8190271 w 12192000"/>
              <a:gd name="connsiteY4-10" fmla="*/ 639060 h 909447"/>
              <a:gd name="connsiteX5-11" fmla="*/ 12049480 w 12192000"/>
              <a:gd name="connsiteY5-12" fmla="*/ 34242 h 909447"/>
              <a:gd name="connsiteX6-13" fmla="*/ 12192000 w 12192000"/>
              <a:gd name="connsiteY6-14" fmla="*/ 0 h 909447"/>
              <a:gd name="connsiteX0-15" fmla="*/ 12192000 w 12192000"/>
              <a:gd name="connsiteY0-16" fmla="*/ 0 h 909447"/>
              <a:gd name="connsiteX1-17" fmla="*/ 12192000 w 12192000"/>
              <a:gd name="connsiteY1-18" fmla="*/ 909447 h 909447"/>
              <a:gd name="connsiteX2-19" fmla="*/ 0 w 12192000"/>
              <a:gd name="connsiteY2-20" fmla="*/ 909447 h 909447"/>
              <a:gd name="connsiteX3-21" fmla="*/ 0 w 12192000"/>
              <a:gd name="connsiteY3-22" fmla="*/ 401788 h 909447"/>
              <a:gd name="connsiteX4-23" fmla="*/ 12049480 w 12192000"/>
              <a:gd name="connsiteY4-24" fmla="*/ 34242 h 909447"/>
              <a:gd name="connsiteX5-25" fmla="*/ 12192000 w 12192000"/>
              <a:gd name="connsiteY5-26" fmla="*/ 0 h 909447"/>
              <a:gd name="connsiteX0-27" fmla="*/ 12192000 w 12192000"/>
              <a:gd name="connsiteY0-28" fmla="*/ 0 h 909447"/>
              <a:gd name="connsiteX1-29" fmla="*/ 12192000 w 12192000"/>
              <a:gd name="connsiteY1-30" fmla="*/ 909447 h 909447"/>
              <a:gd name="connsiteX2-31" fmla="*/ 0 w 12192000"/>
              <a:gd name="connsiteY2-32" fmla="*/ 909447 h 909447"/>
              <a:gd name="connsiteX3-33" fmla="*/ 0 w 12192000"/>
              <a:gd name="connsiteY3-34" fmla="*/ 401788 h 909447"/>
              <a:gd name="connsiteX4-35" fmla="*/ 12192000 w 12192000"/>
              <a:gd name="connsiteY4-36" fmla="*/ 0 h 909447"/>
              <a:gd name="connsiteX0-37" fmla="*/ 12192000 w 12192000"/>
              <a:gd name="connsiteY0-38" fmla="*/ 0 h 909447"/>
              <a:gd name="connsiteX1-39" fmla="*/ 12192000 w 12192000"/>
              <a:gd name="connsiteY1-40" fmla="*/ 909447 h 909447"/>
              <a:gd name="connsiteX2-41" fmla="*/ 0 w 12192000"/>
              <a:gd name="connsiteY2-42" fmla="*/ 909447 h 909447"/>
              <a:gd name="connsiteX3-43" fmla="*/ 0 w 12192000"/>
              <a:gd name="connsiteY3-44" fmla="*/ 401788 h 909447"/>
              <a:gd name="connsiteX4-45" fmla="*/ 12192000 w 12192000"/>
              <a:gd name="connsiteY4-46" fmla="*/ 0 h 909447"/>
              <a:gd name="connsiteX0-47" fmla="*/ 12192000 w 12192000"/>
              <a:gd name="connsiteY0-48" fmla="*/ 0 h 909447"/>
              <a:gd name="connsiteX1-49" fmla="*/ 12192000 w 12192000"/>
              <a:gd name="connsiteY1-50" fmla="*/ 909447 h 909447"/>
              <a:gd name="connsiteX2-51" fmla="*/ 0 w 12192000"/>
              <a:gd name="connsiteY2-52" fmla="*/ 909447 h 909447"/>
              <a:gd name="connsiteX3-53" fmla="*/ 0 w 12192000"/>
              <a:gd name="connsiteY3-54" fmla="*/ 401788 h 909447"/>
              <a:gd name="connsiteX4-55" fmla="*/ 12192000 w 12192000"/>
              <a:gd name="connsiteY4-56" fmla="*/ 0 h 9094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909447">
                <a:moveTo>
                  <a:pt x="12192000" y="0"/>
                </a:moveTo>
                <a:lnTo>
                  <a:pt x="12192000" y="909447"/>
                </a:lnTo>
                <a:lnTo>
                  <a:pt x="0" y="909447"/>
                </a:lnTo>
                <a:lnTo>
                  <a:pt x="0" y="401788"/>
                </a:lnTo>
                <a:cubicBezTo>
                  <a:pt x="2540000" y="700478"/>
                  <a:pt x="6289368" y="812355"/>
                  <a:pt x="12192000" y="0"/>
                </a:cubicBezTo>
                <a:close/>
              </a:path>
            </a:pathLst>
          </a:custGeom>
          <a:gradFill>
            <a:gsLst>
              <a:gs pos="30000">
                <a:srgbClr val="BF1C1C"/>
              </a:gs>
              <a:gs pos="100000">
                <a:srgbClr val="FEFA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2" name="文本框 1"/>
          <p:cNvSpPr txBox="1"/>
          <p:nvPr/>
        </p:nvSpPr>
        <p:spPr>
          <a:xfrm>
            <a:off x="384175" y="330835"/>
            <a:ext cx="8124825" cy="521970"/>
          </a:xfrm>
          <a:prstGeom prst="rect">
            <a:avLst/>
          </a:prstGeom>
          <a:noFill/>
        </p:spPr>
        <p:txBody>
          <a:bodyPr wrap="square" rtlCol="0">
            <a:spAutoFit/>
          </a:bodyPr>
          <a:lstStyle/>
          <a:p>
            <a:r>
              <a:rPr lang="zh-CN" altLang="en-US" sz="2800" b="1">
                <a:latin typeface="Times New Roman" panose="02020603050405020304" pitchFamily="18" charset="0"/>
                <a:ea typeface="微软雅黑" panose="020B0503020204020204" charset="-122"/>
                <a:cs typeface="Times New Roman" panose="02020603050405020304" pitchFamily="18" charset="0"/>
                <a:sym typeface="+mn-ea"/>
              </a:rPr>
              <a:t>安全性</a:t>
            </a:r>
            <a:endParaRPr lang="zh-CN" altLang="en-US" sz="2800" b="1">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5" name="文本框 4"/>
          <p:cNvSpPr txBox="1"/>
          <p:nvPr/>
        </p:nvSpPr>
        <p:spPr>
          <a:xfrm>
            <a:off x="281305" y="6187440"/>
            <a:ext cx="9489440" cy="645160"/>
          </a:xfrm>
          <a:prstGeom prst="rect">
            <a:avLst/>
          </a:prstGeom>
          <a:noFill/>
        </p:spPr>
        <p:txBody>
          <a:bodyPr wrap="square" rtlCol="0" anchor="t">
            <a:spAutoFit/>
          </a:bodyPr>
          <a:lstStyle/>
          <a:p>
            <a:r>
              <a:rPr lang="en-US" altLang="zh-CN" sz="1200">
                <a:latin typeface="微软雅黑" panose="020B0503020204020204" charset="-122"/>
                <a:ea typeface="微软雅黑" panose="020B0503020204020204" charset="-122"/>
                <a:cs typeface="微软雅黑" panose="020B0503020204020204" charset="-122"/>
                <a:sym typeface="+mn-ea"/>
              </a:rPr>
              <a:t>[4]</a:t>
            </a:r>
            <a:r>
              <a:rPr lang="zh-CN" sz="1200">
                <a:latin typeface="微软雅黑" panose="020B0503020204020204" charset="-122"/>
                <a:ea typeface="微软雅黑" panose="020B0503020204020204" charset="-122"/>
                <a:cs typeface="微软雅黑" panose="020B0503020204020204" charset="-122"/>
                <a:sym typeface="+mn-ea"/>
              </a:rPr>
              <a:t>说明书</a:t>
            </a:r>
            <a:endParaRPr lang="zh-CN" sz="1200">
              <a:latin typeface="微软雅黑" panose="020B0503020204020204" charset="-122"/>
              <a:ea typeface="微软雅黑" panose="020B0503020204020204" charset="-122"/>
              <a:cs typeface="微软雅黑" panose="020B0503020204020204" charset="-122"/>
              <a:sym typeface="+mn-ea"/>
            </a:endParaRPr>
          </a:p>
          <a:p>
            <a:r>
              <a:rPr lang="en-US" altLang="zh-CN" sz="1200">
                <a:solidFill>
                  <a:schemeClr val="tx1"/>
                </a:solidFill>
                <a:latin typeface="微软雅黑" panose="020B0503020204020204" charset="-122"/>
                <a:ea typeface="微软雅黑" panose="020B0503020204020204" charset="-122"/>
                <a:cs typeface="微软雅黑" panose="020B0503020204020204" charset="-122"/>
                <a:sym typeface="+mn-ea"/>
              </a:rPr>
              <a:t>[5]</a:t>
            </a:r>
            <a:r>
              <a:rPr lang="zh-CN" altLang="en-US" sz="1000">
                <a:solidFill>
                  <a:schemeClr val="tx1"/>
                </a:solidFill>
                <a:latin typeface="微软雅黑" panose="020B0503020204020204" charset="-122"/>
                <a:ea typeface="微软雅黑" panose="020B0503020204020204" charset="-122"/>
                <a:cs typeface="微软雅黑" panose="020B0503020204020204" charset="-122"/>
                <a:sym typeface="+mn-ea"/>
              </a:rPr>
              <a:t>原研</a:t>
            </a:r>
            <a:r>
              <a:rPr lang="en-US" altLang="zh-CN" sz="1000">
                <a:solidFill>
                  <a:schemeClr val="tx1"/>
                </a:solidFill>
                <a:latin typeface="微软雅黑" panose="020B0503020204020204" charset="-122"/>
                <a:ea typeface="微软雅黑" panose="020B0503020204020204" charset="-122"/>
                <a:cs typeface="微软雅黑" panose="020B0503020204020204" charset="-122"/>
                <a:sym typeface="+mn-ea"/>
              </a:rPr>
              <a:t>IF</a:t>
            </a:r>
            <a:r>
              <a:rPr lang="zh-CN" altLang="en-US" sz="1000">
                <a:solidFill>
                  <a:schemeClr val="tx1"/>
                </a:solidFill>
                <a:latin typeface="微软雅黑" panose="020B0503020204020204" charset="-122"/>
                <a:ea typeface="微软雅黑" panose="020B0503020204020204" charset="-122"/>
                <a:cs typeface="微软雅黑" panose="020B0503020204020204" charset="-122"/>
                <a:sym typeface="+mn-ea"/>
              </a:rPr>
              <a:t>文件</a:t>
            </a:r>
            <a:endParaRPr lang="zh-CN" sz="1200">
              <a:solidFill>
                <a:schemeClr val="tx1"/>
              </a:solidFill>
              <a:latin typeface="微软雅黑" panose="020B0503020204020204" charset="-122"/>
              <a:ea typeface="微软雅黑" panose="020B0503020204020204" charset="-122"/>
              <a:cs typeface="微软雅黑" panose="020B0503020204020204" charset="-122"/>
              <a:sym typeface="+mn-ea"/>
            </a:endParaRPr>
          </a:p>
          <a:p>
            <a:endParaRPr lang="zh-CN" sz="12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pic>
        <p:nvPicPr>
          <p:cNvPr id="8" name="图片 7"/>
          <p:cNvPicPr>
            <a:picLocks noChangeAspect="1"/>
          </p:cNvPicPr>
          <p:nvPr/>
        </p:nvPicPr>
        <p:blipFill>
          <a:blip r:embed="rId2"/>
          <a:stretch>
            <a:fillRect/>
          </a:stretch>
        </p:blipFill>
        <p:spPr>
          <a:xfrm>
            <a:off x="9789160" y="290195"/>
            <a:ext cx="2265680" cy="487680"/>
          </a:xfrm>
          <a:prstGeom prst="rect">
            <a:avLst/>
          </a:prstGeom>
        </p:spPr>
      </p:pic>
      <p:sp>
        <p:nvSpPr>
          <p:cNvPr id="269" name="圆角矩形 268"/>
          <p:cNvSpPr/>
          <p:nvPr>
            <p:custDataLst>
              <p:tags r:id="rId3"/>
            </p:custDataLst>
          </p:nvPr>
        </p:nvSpPr>
        <p:spPr>
          <a:xfrm>
            <a:off x="2037080" y="1053465"/>
            <a:ext cx="9677400" cy="2341880"/>
          </a:xfrm>
          <a:prstGeom prst="roundRect">
            <a:avLst>
              <a:gd name="adj" fmla="val 50000"/>
            </a:avLst>
          </a:prstGeom>
          <a:solidFill>
            <a:schemeClr val="bg1">
              <a:lumMod val="95000"/>
            </a:schemeClr>
          </a:solidFill>
          <a:ln w="12700" cap="flat" cmpd="sng" algn="ctr">
            <a:noFill/>
            <a:prstDash val="solid"/>
            <a:miter lim="800000"/>
          </a:ln>
          <a:effectLst/>
        </p:spPr>
        <p:txBody>
          <a:bodyPr vertOverflow="overflow" horzOverflow="overflow" vert="horz" wrap="square" numCol="1" spcCol="0" rtlCol="0" fromWordArt="0" anchor="ctr" anchorCtr="0" forceAA="0" compatLnSpc="1">
            <a:noAutofit/>
          </a:bodyPr>
          <a:lstStyle/>
          <a:p>
            <a:pPr algn="ctr"/>
            <a:endParaRPr lang="zh-CN" altLang="en-US" sz="1600">
              <a:solidFill>
                <a:srgbClr val="FFFFFF"/>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sp>
        <p:nvSpPr>
          <p:cNvPr id="270" name="圆角矩形 269"/>
          <p:cNvSpPr/>
          <p:nvPr>
            <p:custDataLst>
              <p:tags r:id="rId4"/>
            </p:custDataLst>
          </p:nvPr>
        </p:nvSpPr>
        <p:spPr>
          <a:xfrm>
            <a:off x="692151" y="1673453"/>
            <a:ext cx="3214021" cy="1100630"/>
          </a:xfrm>
          <a:prstGeom prst="roundRect">
            <a:avLst>
              <a:gd name="adj" fmla="val 50000"/>
            </a:avLst>
          </a:prstGeom>
          <a:solidFill>
            <a:srgbClr val="EAEAEA"/>
          </a:solidFill>
          <a:ln w="12700" cap="flat" cmpd="sng" algn="ctr">
            <a:noFill/>
            <a:prstDash val="solid"/>
            <a:miter lim="800000"/>
          </a:ln>
          <a:effectLst/>
        </p:spPr>
        <p:txBody>
          <a:bodyPr wrap="square" lIns="0" tIns="0" rIns="0" bIns="0" rtlCol="0" anchor="ctr">
            <a:noAutofit/>
          </a:bodyPr>
          <a:lstStyle/>
          <a:p>
            <a:pPr algn="ctr">
              <a:spcBef>
                <a:spcPct val="0"/>
              </a:spcBef>
              <a:spcAft>
                <a:spcPct val="0"/>
              </a:spcAft>
            </a:pPr>
            <a:r>
              <a:rPr lang="zh-CN" altLang="en-US" sz="2800" b="1">
                <a:solidFill>
                  <a:schemeClr val="tx1"/>
                </a:solidFill>
                <a:latin typeface="Times New Roman" panose="02020603050405020304" pitchFamily="18" charset="0"/>
                <a:ea typeface="微软雅黑" panose="020B0503020204020204" charset="-122"/>
                <a:cs typeface="微软雅黑" panose="020B0503020204020204" charset="-122"/>
                <a:sym typeface="+mn-ea"/>
              </a:rPr>
              <a:t>药品说明书收载的安全性信息</a:t>
            </a:r>
            <a:endParaRPr lang="zh-CN" altLang="en-US" sz="2800" b="1">
              <a:solidFill>
                <a:schemeClr val="tx1"/>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271" name="矩形 270"/>
          <p:cNvSpPr/>
          <p:nvPr>
            <p:custDataLst>
              <p:tags r:id="rId5"/>
            </p:custDataLst>
          </p:nvPr>
        </p:nvSpPr>
        <p:spPr>
          <a:xfrm>
            <a:off x="4148458" y="1150775"/>
            <a:ext cx="7020928" cy="1300802"/>
          </a:xfrm>
          <a:prstGeom prst="rect">
            <a:avLst/>
          </a:prstGeom>
          <a:noFill/>
        </p:spPr>
        <p:txBody>
          <a:bodyPr wrap="square" lIns="0" tIns="0" rIns="0" bIns="0" rtlCol="0" anchor="t" anchorCtr="0">
            <a:noAutofit/>
          </a:bodyPr>
          <a:lstStyle/>
          <a:p>
            <a:pPr indent="0" fontAlgn="auto">
              <a:lnSpc>
                <a:spcPct val="150000"/>
              </a:lnSpc>
              <a:spcBef>
                <a:spcPct val="0"/>
              </a:spcBef>
              <a:spcAft>
                <a:spcPct val="0"/>
              </a:spcAft>
            </a:pPr>
            <a:r>
              <a:rPr lang="zh-CN" altLang="en-US"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不良反应症状少，发生率低，仅为</a:t>
            </a:r>
            <a:r>
              <a:rPr lang="en-US" altLang="zh-CN"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0.1%~&lt;2%</a:t>
            </a:r>
            <a:endParaRPr lang="en-US" altLang="zh-CN"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a:p>
            <a:pPr indent="0" fontAlgn="auto">
              <a:lnSpc>
                <a:spcPct val="150000"/>
              </a:lnSpc>
              <a:spcBef>
                <a:spcPct val="0"/>
              </a:spcBef>
              <a:spcAft>
                <a:spcPct val="0"/>
              </a:spcAft>
            </a:pPr>
            <a:r>
              <a:rPr lang="zh-CN" altLang="en-US" dirty="0">
                <a:latin typeface="Times New Roman" panose="02020603050405020304" pitchFamily="18" charset="0"/>
                <a:ea typeface="微软雅黑" panose="020B0503020204020204" charset="-122"/>
                <a:cs typeface="Times New Roman" panose="02020603050405020304" pitchFamily="18" charset="0"/>
                <a:sym typeface="+mn-ea"/>
              </a:rPr>
              <a:t>出现的不良反应为：皮疹，瘙痒；白细胞减少；恶心，呕吐，口渴，腹胀，腹泻，便秘，腹痛，腹鸣；天门冬氨酸氨基转移酶升高，丙氨酸氨基转移酶升高；</a:t>
            </a:r>
            <a:r>
              <a:rPr lang="en-US" altLang="zh-CN" dirty="0">
                <a:latin typeface="Times New Roman" panose="02020603050405020304" pitchFamily="18" charset="0"/>
                <a:ea typeface="微软雅黑" panose="020B0503020204020204" charset="-122"/>
                <a:cs typeface="Times New Roman" panose="02020603050405020304" pitchFamily="18" charset="0"/>
                <a:sym typeface="+mn-ea"/>
              </a:rPr>
              <a:t>γ-</a:t>
            </a:r>
            <a:r>
              <a:rPr lang="zh-CN" altLang="en-US" dirty="0">
                <a:latin typeface="Times New Roman" panose="02020603050405020304" pitchFamily="18" charset="0"/>
                <a:ea typeface="微软雅黑" panose="020B0503020204020204" charset="-122"/>
                <a:cs typeface="Times New Roman" panose="02020603050405020304" pitchFamily="18" charset="0"/>
                <a:sym typeface="+mn-ea"/>
              </a:rPr>
              <a:t>谷氨酸转移酶升高，碱性磷酸酶升高，总胆红素升高，乳酸脱氢酶升高；水肿，头痛，尿潜血阳性，尿蛋白阳性</a:t>
            </a:r>
            <a:r>
              <a:rPr lang="en-US" altLang="zh-CN" baseline="30000" dirty="0">
                <a:uFillTx/>
                <a:latin typeface="Times New Roman" panose="02020603050405020304" pitchFamily="18" charset="0"/>
                <a:ea typeface="微软雅黑" panose="020B0503020204020204" charset="-122"/>
                <a:cs typeface="Times New Roman" panose="02020603050405020304" pitchFamily="18" charset="0"/>
                <a:sym typeface="+mn-ea"/>
              </a:rPr>
              <a:t>[4]</a:t>
            </a:r>
            <a:endParaRPr lang="en-US" altLang="zh-CN" dirty="0">
              <a:latin typeface="Times New Roman" panose="02020603050405020304" pitchFamily="18" charset="0"/>
              <a:ea typeface="微软雅黑" panose="020B0503020204020204" charset="-122"/>
              <a:cs typeface="Times New Roman" panose="02020603050405020304" pitchFamily="18" charset="0"/>
              <a:sym typeface="+mn-ea"/>
            </a:endParaRPr>
          </a:p>
          <a:p>
            <a:pPr>
              <a:lnSpc>
                <a:spcPct val="150000"/>
              </a:lnSpc>
              <a:spcBef>
                <a:spcPct val="0"/>
              </a:spcBef>
              <a:spcAft>
                <a:spcPct val="0"/>
              </a:spcAft>
            </a:pPr>
            <a:endParaRPr lang="en-US" altLang="zh-CN" dirty="0">
              <a:solidFill>
                <a:srgbClr val="000000">
                  <a:lumMod val="85000"/>
                  <a:lumOff val="15000"/>
                </a:srgbClr>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72" name="圆角矩形 271"/>
          <p:cNvSpPr/>
          <p:nvPr>
            <p:custDataLst>
              <p:tags r:id="rId6"/>
            </p:custDataLst>
          </p:nvPr>
        </p:nvSpPr>
        <p:spPr>
          <a:xfrm>
            <a:off x="2037080" y="3648075"/>
            <a:ext cx="9677400" cy="2341880"/>
          </a:xfrm>
          <a:prstGeom prst="roundRect">
            <a:avLst>
              <a:gd name="adj" fmla="val 50000"/>
            </a:avLst>
          </a:prstGeom>
          <a:solidFill>
            <a:schemeClr val="bg1">
              <a:lumMod val="95000"/>
            </a:schemeClr>
          </a:solidFill>
          <a:ln w="12700" cap="flat" cmpd="sng" algn="ctr">
            <a:noFill/>
            <a:prstDash val="solid"/>
            <a:miter lim="800000"/>
          </a:ln>
          <a:effectLst/>
        </p:spPr>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solidFill>
                <a:srgbClr val="FFFFFF"/>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sp>
        <p:nvSpPr>
          <p:cNvPr id="273" name="圆角矩形 35"/>
          <p:cNvSpPr/>
          <p:nvPr>
            <p:custDataLst>
              <p:tags r:id="rId7"/>
            </p:custDataLst>
          </p:nvPr>
        </p:nvSpPr>
        <p:spPr>
          <a:xfrm>
            <a:off x="692151" y="4268067"/>
            <a:ext cx="3214021" cy="1100630"/>
          </a:xfrm>
          <a:prstGeom prst="roundRect">
            <a:avLst>
              <a:gd name="adj" fmla="val 50000"/>
            </a:avLst>
          </a:prstGeom>
          <a:solidFill>
            <a:srgbClr val="EAEAEA"/>
          </a:solidFill>
          <a:ln w="12700" cap="flat" cmpd="sng" algn="ctr">
            <a:noFill/>
            <a:prstDash val="solid"/>
            <a:miter lim="800000"/>
          </a:ln>
          <a:effectLst/>
        </p:spPr>
        <p:txBody>
          <a:bodyPr wrap="square" lIns="0" tIns="0" rIns="0" bIns="0" rtlCol="0" anchor="ctr">
            <a:noAutofit/>
          </a:bodyPr>
          <a:lstStyle/>
          <a:p>
            <a:pPr algn="ctr">
              <a:spcBef>
                <a:spcPct val="0"/>
              </a:spcBef>
              <a:spcAft>
                <a:spcPct val="0"/>
              </a:spcAft>
            </a:pPr>
            <a:r>
              <a:rPr lang="zh-CN" altLang="en-US" sz="2800" b="1">
                <a:solidFill>
                  <a:schemeClr val="tx1"/>
                </a:solidFill>
                <a:latin typeface="Times New Roman" panose="02020603050405020304" pitchFamily="18" charset="0"/>
                <a:ea typeface="微软雅黑" panose="020B0503020204020204" charset="-122"/>
                <a:cs typeface="微软雅黑" panose="020B0503020204020204" charset="-122"/>
                <a:sym typeface="+mn-ea"/>
              </a:rPr>
              <a:t>原研国外不良反应发生情况</a:t>
            </a:r>
            <a:endParaRPr lang="zh-CN" altLang="en-US" sz="2800" b="1">
              <a:solidFill>
                <a:schemeClr val="tx1"/>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274" name="矩形 273"/>
          <p:cNvSpPr/>
          <p:nvPr>
            <p:custDataLst>
              <p:tags r:id="rId8"/>
            </p:custDataLst>
          </p:nvPr>
        </p:nvSpPr>
        <p:spPr>
          <a:xfrm>
            <a:off x="4148458" y="4168299"/>
            <a:ext cx="7020928" cy="1300802"/>
          </a:xfrm>
          <a:prstGeom prst="rect">
            <a:avLst/>
          </a:prstGeom>
          <a:noFill/>
        </p:spPr>
        <p:txBody>
          <a:bodyPr wrap="square" lIns="0" tIns="0" rIns="0" bIns="0" rtlCol="0" anchor="ctr" anchorCtr="0">
            <a:noAutofit/>
          </a:bodyPr>
          <a:lstStyle/>
          <a:p>
            <a:pPr indent="0" fontAlgn="auto">
              <a:lnSpc>
                <a:spcPct val="150000"/>
              </a:lnSpc>
              <a:spcBef>
                <a:spcPct val="0"/>
              </a:spcBef>
              <a:spcAft>
                <a:spcPct val="0"/>
              </a:spcAft>
            </a:pPr>
            <a:r>
              <a:rPr lang="zh-CN" altLang="en-US"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不良反应发生率</a:t>
            </a:r>
            <a:r>
              <a:rPr lang="zh-CN"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为</a:t>
            </a:r>
            <a:r>
              <a:rPr lang="en-US" altLang="zh-CN"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1.45%</a:t>
            </a:r>
            <a:endParaRPr lang="zh-CN" altLang="en-US"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a:p>
            <a:pPr indent="0" fontAlgn="auto">
              <a:lnSpc>
                <a:spcPct val="150000"/>
              </a:lnSpc>
              <a:spcBef>
                <a:spcPct val="0"/>
              </a:spcBef>
              <a:spcAft>
                <a:spcPct val="0"/>
              </a:spcAft>
            </a:pPr>
            <a:r>
              <a:rPr lang="zh-CN" altLang="en-US" dirty="0">
                <a:latin typeface="Times New Roman" panose="02020603050405020304" pitchFamily="18" charset="0"/>
                <a:ea typeface="微软雅黑" panose="020B0503020204020204" charset="-122"/>
                <a:cs typeface="Times New Roman" panose="02020603050405020304" pitchFamily="18" charset="0"/>
                <a:sym typeface="+mn-ea"/>
              </a:rPr>
              <a:t>出现的不良反应为：下腹部疼痛、肠道堵塞、瘙痒各</a:t>
            </a:r>
            <a:r>
              <a:rPr lang="en-US" altLang="zh-CN" dirty="0">
                <a:latin typeface="Times New Roman" panose="02020603050405020304" pitchFamily="18" charset="0"/>
                <a:ea typeface="微软雅黑" panose="020B0503020204020204" charset="-122"/>
                <a:cs typeface="Times New Roman" panose="02020603050405020304" pitchFamily="18" charset="0"/>
                <a:sym typeface="+mn-ea"/>
              </a:rPr>
              <a:t>1</a:t>
            </a:r>
            <a:r>
              <a:rPr lang="zh-CN" altLang="en-US" dirty="0">
                <a:latin typeface="Times New Roman" panose="02020603050405020304" pitchFamily="18" charset="0"/>
                <a:ea typeface="微软雅黑" panose="020B0503020204020204" charset="-122"/>
                <a:cs typeface="Times New Roman" panose="02020603050405020304" pitchFamily="18" charset="0"/>
                <a:sym typeface="+mn-ea"/>
              </a:rPr>
              <a:t>例（</a:t>
            </a:r>
            <a:r>
              <a:rPr lang="en-US" altLang="zh-CN" dirty="0">
                <a:latin typeface="Times New Roman" panose="02020603050405020304" pitchFamily="18" charset="0"/>
                <a:ea typeface="微软雅黑" panose="020B0503020204020204" charset="-122"/>
                <a:cs typeface="Times New Roman" panose="02020603050405020304" pitchFamily="18" charset="0"/>
                <a:sym typeface="+mn-ea"/>
              </a:rPr>
              <a:t>0.48%</a:t>
            </a:r>
            <a:r>
              <a:rPr lang="zh-CN" altLang="en-US" dirty="0">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baseline="30000" dirty="0">
                <a:uFillTx/>
                <a:latin typeface="Times New Roman" panose="02020603050405020304" pitchFamily="18" charset="0"/>
                <a:ea typeface="微软雅黑" panose="020B0503020204020204" charset="-122"/>
                <a:cs typeface="Times New Roman" panose="02020603050405020304" pitchFamily="18" charset="0"/>
                <a:sym typeface="+mn-ea"/>
              </a:rPr>
              <a:t>[5]</a:t>
            </a:r>
            <a:endParaRPr lang="zh-CN" altLang="en-US" dirty="0">
              <a:solidFill>
                <a:srgbClr val="000000">
                  <a:lumMod val="85000"/>
                  <a:lumOff val="15000"/>
                </a:srgbClr>
              </a:solidFill>
              <a:latin typeface="Times New Roman" panose="02020603050405020304" pitchFamily="18" charset="0"/>
              <a:cs typeface="Times New Roman" panose="02020603050405020304" pitchFamily="18" charset="0"/>
              <a:sym typeface="微软雅黑" panose="020B0503020204020204" charset="-122"/>
            </a:endParaRPr>
          </a:p>
        </p:txBody>
      </p:sp>
    </p:spTree>
    <p:custDataLst>
      <p:tags r:id="rId9"/>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形状 12"/>
          <p:cNvSpPr/>
          <p:nvPr userDrawn="1">
            <p:custDataLst>
              <p:tags r:id="rId1"/>
            </p:custDataLst>
          </p:nvPr>
        </p:nvSpPr>
        <p:spPr>
          <a:xfrm>
            <a:off x="0" y="6545645"/>
            <a:ext cx="12192000" cy="283779"/>
          </a:xfrm>
          <a:custGeom>
            <a:avLst/>
            <a:gdLst>
              <a:gd name="connsiteX0" fmla="*/ 12192000 w 12192000"/>
              <a:gd name="connsiteY0" fmla="*/ 0 h 909447"/>
              <a:gd name="connsiteX1" fmla="*/ 12192000 w 12192000"/>
              <a:gd name="connsiteY1" fmla="*/ 909447 h 909447"/>
              <a:gd name="connsiteX2" fmla="*/ 0 w 12192000"/>
              <a:gd name="connsiteY2" fmla="*/ 909447 h 909447"/>
              <a:gd name="connsiteX3" fmla="*/ 0 w 12192000"/>
              <a:gd name="connsiteY3" fmla="*/ 401788 h 909447"/>
              <a:gd name="connsiteX4" fmla="*/ 271475 w 12192000"/>
              <a:gd name="connsiteY4" fmla="*/ 389839 h 909447"/>
              <a:gd name="connsiteX5" fmla="*/ 8190271 w 12192000"/>
              <a:gd name="connsiteY5" fmla="*/ 639060 h 909447"/>
              <a:gd name="connsiteX6" fmla="*/ 12049480 w 12192000"/>
              <a:gd name="connsiteY6" fmla="*/ 34242 h 909447"/>
              <a:gd name="connsiteX0-1" fmla="*/ 12192000 w 12192000"/>
              <a:gd name="connsiteY0-2" fmla="*/ 0 h 909447"/>
              <a:gd name="connsiteX1-3" fmla="*/ 12192000 w 12192000"/>
              <a:gd name="connsiteY1-4" fmla="*/ 909447 h 909447"/>
              <a:gd name="connsiteX2-5" fmla="*/ 0 w 12192000"/>
              <a:gd name="connsiteY2-6" fmla="*/ 909447 h 909447"/>
              <a:gd name="connsiteX3-7" fmla="*/ 0 w 12192000"/>
              <a:gd name="connsiteY3-8" fmla="*/ 401788 h 909447"/>
              <a:gd name="connsiteX4-9" fmla="*/ 8190271 w 12192000"/>
              <a:gd name="connsiteY4-10" fmla="*/ 639060 h 909447"/>
              <a:gd name="connsiteX5-11" fmla="*/ 12049480 w 12192000"/>
              <a:gd name="connsiteY5-12" fmla="*/ 34242 h 909447"/>
              <a:gd name="connsiteX6-13" fmla="*/ 12192000 w 12192000"/>
              <a:gd name="connsiteY6-14" fmla="*/ 0 h 909447"/>
              <a:gd name="connsiteX0-15" fmla="*/ 12192000 w 12192000"/>
              <a:gd name="connsiteY0-16" fmla="*/ 0 h 909447"/>
              <a:gd name="connsiteX1-17" fmla="*/ 12192000 w 12192000"/>
              <a:gd name="connsiteY1-18" fmla="*/ 909447 h 909447"/>
              <a:gd name="connsiteX2-19" fmla="*/ 0 w 12192000"/>
              <a:gd name="connsiteY2-20" fmla="*/ 909447 h 909447"/>
              <a:gd name="connsiteX3-21" fmla="*/ 0 w 12192000"/>
              <a:gd name="connsiteY3-22" fmla="*/ 401788 h 909447"/>
              <a:gd name="connsiteX4-23" fmla="*/ 12049480 w 12192000"/>
              <a:gd name="connsiteY4-24" fmla="*/ 34242 h 909447"/>
              <a:gd name="connsiteX5-25" fmla="*/ 12192000 w 12192000"/>
              <a:gd name="connsiteY5-26" fmla="*/ 0 h 909447"/>
              <a:gd name="connsiteX0-27" fmla="*/ 12192000 w 12192000"/>
              <a:gd name="connsiteY0-28" fmla="*/ 0 h 909447"/>
              <a:gd name="connsiteX1-29" fmla="*/ 12192000 w 12192000"/>
              <a:gd name="connsiteY1-30" fmla="*/ 909447 h 909447"/>
              <a:gd name="connsiteX2-31" fmla="*/ 0 w 12192000"/>
              <a:gd name="connsiteY2-32" fmla="*/ 909447 h 909447"/>
              <a:gd name="connsiteX3-33" fmla="*/ 0 w 12192000"/>
              <a:gd name="connsiteY3-34" fmla="*/ 401788 h 909447"/>
              <a:gd name="connsiteX4-35" fmla="*/ 12192000 w 12192000"/>
              <a:gd name="connsiteY4-36" fmla="*/ 0 h 909447"/>
              <a:gd name="connsiteX0-37" fmla="*/ 12192000 w 12192000"/>
              <a:gd name="connsiteY0-38" fmla="*/ 0 h 909447"/>
              <a:gd name="connsiteX1-39" fmla="*/ 12192000 w 12192000"/>
              <a:gd name="connsiteY1-40" fmla="*/ 909447 h 909447"/>
              <a:gd name="connsiteX2-41" fmla="*/ 0 w 12192000"/>
              <a:gd name="connsiteY2-42" fmla="*/ 909447 h 909447"/>
              <a:gd name="connsiteX3-43" fmla="*/ 0 w 12192000"/>
              <a:gd name="connsiteY3-44" fmla="*/ 401788 h 909447"/>
              <a:gd name="connsiteX4-45" fmla="*/ 12192000 w 12192000"/>
              <a:gd name="connsiteY4-46" fmla="*/ 0 h 909447"/>
              <a:gd name="connsiteX0-47" fmla="*/ 12192000 w 12192000"/>
              <a:gd name="connsiteY0-48" fmla="*/ 0 h 909447"/>
              <a:gd name="connsiteX1-49" fmla="*/ 12192000 w 12192000"/>
              <a:gd name="connsiteY1-50" fmla="*/ 909447 h 909447"/>
              <a:gd name="connsiteX2-51" fmla="*/ 0 w 12192000"/>
              <a:gd name="connsiteY2-52" fmla="*/ 909447 h 909447"/>
              <a:gd name="connsiteX3-53" fmla="*/ 0 w 12192000"/>
              <a:gd name="connsiteY3-54" fmla="*/ 401788 h 909447"/>
              <a:gd name="connsiteX4-55" fmla="*/ 12192000 w 12192000"/>
              <a:gd name="connsiteY4-56" fmla="*/ 0 h 9094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909447">
                <a:moveTo>
                  <a:pt x="12192000" y="0"/>
                </a:moveTo>
                <a:lnTo>
                  <a:pt x="12192000" y="909447"/>
                </a:lnTo>
                <a:lnTo>
                  <a:pt x="0" y="909447"/>
                </a:lnTo>
                <a:lnTo>
                  <a:pt x="0" y="401788"/>
                </a:lnTo>
                <a:cubicBezTo>
                  <a:pt x="2540000" y="700478"/>
                  <a:pt x="6289368" y="812355"/>
                  <a:pt x="12192000" y="0"/>
                </a:cubicBezTo>
                <a:close/>
              </a:path>
            </a:pathLst>
          </a:custGeom>
          <a:gradFill>
            <a:gsLst>
              <a:gs pos="30000">
                <a:srgbClr val="BF1C1C"/>
              </a:gs>
              <a:gs pos="100000">
                <a:srgbClr val="FEFA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2" name="文本框 1"/>
          <p:cNvSpPr txBox="1"/>
          <p:nvPr/>
        </p:nvSpPr>
        <p:spPr>
          <a:xfrm>
            <a:off x="384175" y="330835"/>
            <a:ext cx="8124825" cy="521970"/>
          </a:xfrm>
          <a:prstGeom prst="rect">
            <a:avLst/>
          </a:prstGeom>
          <a:noFill/>
        </p:spPr>
        <p:txBody>
          <a:bodyPr wrap="square" rtlCol="0">
            <a:spAutoFit/>
          </a:bodyPr>
          <a:lstStyle/>
          <a:p>
            <a:r>
              <a:rPr lang="zh-CN" altLang="en-US" sz="2800" b="1">
                <a:latin typeface="Times New Roman" panose="02020603050405020304" pitchFamily="18" charset="0"/>
                <a:ea typeface="微软雅黑" panose="020B0503020204020204" charset="-122"/>
                <a:cs typeface="Times New Roman" panose="02020603050405020304" pitchFamily="18" charset="0"/>
                <a:sym typeface="+mn-ea"/>
              </a:rPr>
              <a:t>安全性</a:t>
            </a:r>
            <a:endParaRPr lang="zh-CN" altLang="en-US" sz="2800" b="1">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4" name="文本框 3"/>
          <p:cNvSpPr txBox="1"/>
          <p:nvPr/>
        </p:nvSpPr>
        <p:spPr>
          <a:xfrm>
            <a:off x="384175" y="1054100"/>
            <a:ext cx="11095355" cy="415290"/>
          </a:xfrm>
          <a:prstGeom prst="rect">
            <a:avLst/>
          </a:prstGeom>
          <a:noFill/>
          <a:extLst>
            <a:ext uri="{909E8E84-426E-40DD-AFC4-6F175D3DCCD1}">
              <a14:hiddenFill xmlns:a14="http://schemas.microsoft.com/office/drawing/2010/main">
                <a:solidFill>
                  <a:srgbClr val="0074B6"/>
                </a:solidFill>
              </a14:hiddenFill>
            </a:ext>
          </a:extLst>
        </p:spPr>
        <p:txBody>
          <a:bodyPr wrap="square" rtlCol="0" anchor="t">
            <a:noAutofit/>
          </a:bodyPr>
          <a:lstStyle/>
          <a:p>
            <a:pPr indent="0" fontAlgn="auto">
              <a:lnSpc>
                <a:spcPct val="100000"/>
              </a:lnSpc>
            </a:pP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  </a:t>
            </a:r>
            <a:r>
              <a:rPr lang="zh-CN" altLang="en-US"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可用于妊娠期便秘患者。临床疗效优于小麦纤维素颗粒，停药后的复发率也显著降低，且安全性较高</a:t>
            </a:r>
            <a:r>
              <a:rPr lang="en-US" altLang="zh-CN" b="1" baseline="30000" dirty="0">
                <a:solidFill>
                  <a:schemeClr val="tx1"/>
                </a:solidFill>
                <a:uFillTx/>
                <a:latin typeface="Times New Roman" panose="02020603050405020304" pitchFamily="18" charset="0"/>
                <a:ea typeface="微软雅黑" panose="020B0503020204020204" charset="-122"/>
                <a:cs typeface="Times New Roman" panose="02020603050405020304" pitchFamily="18" charset="0"/>
                <a:sym typeface="+mn-ea"/>
              </a:rPr>
              <a:t>[6]</a:t>
            </a:r>
            <a:endPar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indent="0" fontAlgn="auto">
              <a:lnSpc>
                <a:spcPct val="150000"/>
              </a:lnSpc>
            </a:pPr>
            <a:endPar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graphicFrame>
        <p:nvGraphicFramePr>
          <p:cNvPr id="10" name="表格 9"/>
          <p:cNvGraphicFramePr/>
          <p:nvPr>
            <p:custDataLst>
              <p:tags r:id="rId2"/>
            </p:custDataLst>
          </p:nvPr>
        </p:nvGraphicFramePr>
        <p:xfrm>
          <a:off x="461010" y="3249295"/>
          <a:ext cx="5126990" cy="1859280"/>
        </p:xfrm>
        <a:graphic>
          <a:graphicData uri="http://schemas.openxmlformats.org/drawingml/2006/table">
            <a:tbl>
              <a:tblPr firstRow="1" bandRow="1">
                <a:tableStyleId>{5C22544A-7EE6-4342-B048-85BDC9FD1C3A}</a:tableStyleId>
              </a:tblPr>
              <a:tblGrid>
                <a:gridCol w="1444625"/>
                <a:gridCol w="1065530"/>
                <a:gridCol w="1064895"/>
                <a:gridCol w="1551940"/>
              </a:tblGrid>
              <a:tr h="335280">
                <a:tc rowSpan="2">
                  <a:txBody>
                    <a:bodyPr/>
                    <a:lstStyle/>
                    <a:p>
                      <a:pPr algn="ctr">
                        <a:buNone/>
                      </a:pPr>
                      <a:r>
                        <a:rPr lang="zh-CN" altLang="en-US" sz="1400">
                          <a:solidFill>
                            <a:schemeClr val="tx1"/>
                          </a:solidFill>
                          <a:latin typeface="Times New Roman" panose="02020603050405020304" pitchFamily="18" charset="0"/>
                          <a:ea typeface="微软雅黑" panose="020B0503020204020204" charset="-122"/>
                        </a:rPr>
                        <a:t>组别</a:t>
                      </a:r>
                      <a:endParaRPr lang="zh-CN" altLang="en-US" sz="1400">
                        <a:solidFill>
                          <a:schemeClr val="tx1"/>
                        </a:solidFill>
                        <a:latin typeface="Times New Roman" panose="02020603050405020304" pitchFamily="18" charset="0"/>
                        <a:ea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3">
                  <a:txBody>
                    <a:bodyPr/>
                    <a:lstStyle/>
                    <a:p>
                      <a:pPr algn="ctr">
                        <a:buNone/>
                      </a:pPr>
                      <a:r>
                        <a:rPr lang="zh-CN" altLang="en-US" sz="1600">
                          <a:solidFill>
                            <a:schemeClr val="tx1"/>
                          </a:solidFill>
                          <a:latin typeface="Times New Roman" panose="02020603050405020304" pitchFamily="18" charset="0"/>
                          <a:ea typeface="微软雅黑" panose="020B0503020204020204" charset="-122"/>
                          <a:cs typeface="Times New Roman" panose="02020603050405020304" pitchFamily="18" charset="0"/>
                        </a:rPr>
                        <a:t>Bristol评分(3～5级)</a:t>
                      </a:r>
                      <a:endParaRPr lang="zh-CN" altLang="en-US" sz="160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048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治疗D7</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治疗D14</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治疗结束后D14</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04800">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观察组(n＝130)</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solidFill>
                            <a:schemeClr val="tx1"/>
                          </a:solidFill>
                          <a:latin typeface="Times New Roman" panose="02020603050405020304" pitchFamily="18" charset="0"/>
                          <a:ea typeface="微软雅黑" panose="020B0503020204020204" charset="-122"/>
                          <a:cs typeface="Times New Roman" panose="02020603050405020304" pitchFamily="18" charset="0"/>
                        </a:rPr>
                        <a:t>35(26.92)</a:t>
                      </a:r>
                      <a:endParaRPr lang="zh-CN" altLang="en-US" sz="140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solidFill>
                            <a:schemeClr val="tx1"/>
                          </a:solidFill>
                          <a:latin typeface="Times New Roman" panose="02020603050405020304" pitchFamily="18" charset="0"/>
                          <a:ea typeface="微软雅黑" panose="020B0503020204020204" charset="-122"/>
                          <a:cs typeface="Times New Roman" panose="02020603050405020304" pitchFamily="18" charset="0"/>
                        </a:rPr>
                        <a:t>111(85.38)</a:t>
                      </a:r>
                      <a:endParaRPr lang="zh-CN" altLang="en-US" sz="140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b="1">
                          <a:solidFill>
                            <a:schemeClr val="tx1"/>
                          </a:solidFill>
                          <a:latin typeface="Times New Roman" panose="02020603050405020304" pitchFamily="18" charset="0"/>
                          <a:ea typeface="微软雅黑" panose="020B0503020204020204" charset="-122"/>
                          <a:cs typeface="Times New Roman" panose="02020603050405020304" pitchFamily="18" charset="0"/>
                        </a:rPr>
                        <a:t>114(87.69)</a:t>
                      </a:r>
                      <a:endParaRPr lang="zh-CN" altLang="en-US" sz="14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04800">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对照组(n＝130)</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15(11.54)</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85(65.38)</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64(49.23)</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04800">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χ2值</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9.90</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14.01</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44.53</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04800">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P值</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0.13</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0.02</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0.01</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3" name="文本框 2"/>
          <p:cNvSpPr txBox="1"/>
          <p:nvPr/>
        </p:nvSpPr>
        <p:spPr>
          <a:xfrm>
            <a:off x="1948815" y="2939415"/>
            <a:ext cx="3998595" cy="306705"/>
          </a:xfrm>
          <a:prstGeom prst="rect">
            <a:avLst/>
          </a:prstGeom>
          <a:noFill/>
        </p:spPr>
        <p:txBody>
          <a:bodyPr wrap="square" rtlCol="0">
            <a:spAutoFit/>
          </a:bodyPr>
          <a:lstStyle/>
          <a:p>
            <a:r>
              <a:rPr lang="zh-CN" altLang="en-US" sz="1400">
                <a:latin typeface="Times New Roman" panose="02020603050405020304" pitchFamily="18" charset="0"/>
                <a:ea typeface="微软雅黑" panose="020B0503020204020204" charset="-122"/>
                <a:cs typeface="Times New Roman" panose="02020603050405020304" pitchFamily="18" charset="0"/>
              </a:rPr>
              <a:t>两组 Bristol 评分对比 [n(%)]</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p:txBody>
      </p:sp>
      <p:sp>
        <p:nvSpPr>
          <p:cNvPr id="5" name="文本框 4"/>
          <p:cNvSpPr txBox="1"/>
          <p:nvPr/>
        </p:nvSpPr>
        <p:spPr>
          <a:xfrm>
            <a:off x="7038975" y="2881630"/>
            <a:ext cx="3998595" cy="306705"/>
          </a:xfrm>
          <a:prstGeom prst="rect">
            <a:avLst/>
          </a:prstGeom>
          <a:noFill/>
        </p:spPr>
        <p:txBody>
          <a:bodyPr wrap="square" rtlCol="0">
            <a:spAutoFit/>
          </a:bodyPr>
          <a:lstStyle/>
          <a:p>
            <a:r>
              <a:rPr lang="zh-CN" altLang="en-US" sz="1400">
                <a:latin typeface="Times New Roman" panose="02020603050405020304" pitchFamily="18" charset="0"/>
                <a:ea typeface="微软雅黑" panose="020B0503020204020204" charset="-122"/>
                <a:cs typeface="Times New Roman" panose="02020603050405020304" pitchFamily="18" charset="0"/>
              </a:rPr>
              <a:t>两组排便次数对比[n(%)] </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6" name="表格 5"/>
          <p:cNvGraphicFramePr/>
          <p:nvPr>
            <p:custDataLst>
              <p:tags r:id="rId3"/>
            </p:custDataLst>
          </p:nvPr>
        </p:nvGraphicFramePr>
        <p:xfrm>
          <a:off x="5863590" y="3247390"/>
          <a:ext cx="5173980" cy="1871345"/>
        </p:xfrm>
        <a:graphic>
          <a:graphicData uri="http://schemas.openxmlformats.org/drawingml/2006/table">
            <a:tbl>
              <a:tblPr firstRow="1" bandRow="1">
                <a:tableStyleId>{5C22544A-7EE6-4342-B048-85BDC9FD1C3A}</a:tableStyleId>
              </a:tblPr>
              <a:tblGrid>
                <a:gridCol w="1456690"/>
                <a:gridCol w="1160145"/>
                <a:gridCol w="1207135"/>
                <a:gridCol w="1350010"/>
              </a:tblGrid>
              <a:tr h="0">
                <a:tc rowSpan="2">
                  <a:txBody>
                    <a:bodyPr/>
                    <a:lstStyle/>
                    <a:p>
                      <a:pPr algn="ctr">
                        <a:buNone/>
                      </a:pPr>
                      <a:r>
                        <a:rPr lang="zh-CN" altLang="en-US" sz="1400">
                          <a:solidFill>
                            <a:schemeClr val="tx1"/>
                          </a:solidFill>
                          <a:latin typeface="Times New Roman" panose="02020603050405020304" pitchFamily="18" charset="0"/>
                          <a:ea typeface="微软雅黑" panose="020B0503020204020204" charset="-122"/>
                        </a:rPr>
                        <a:t>组别</a:t>
                      </a:r>
                      <a:endParaRPr lang="zh-CN" altLang="en-US" sz="1400">
                        <a:solidFill>
                          <a:schemeClr val="tx1"/>
                        </a:solidFill>
                        <a:latin typeface="Times New Roman" panose="02020603050405020304" pitchFamily="18" charset="0"/>
                        <a:ea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3">
                  <a:txBody>
                    <a:bodyPr/>
                    <a:lstStyle/>
                    <a:p>
                      <a:pPr algn="ctr">
                        <a:buNone/>
                      </a:pPr>
                      <a:r>
                        <a:rPr lang="zh-CN" altLang="en-US" sz="1600">
                          <a:solidFill>
                            <a:schemeClr val="tx1"/>
                          </a:solidFill>
                          <a:latin typeface="Times New Roman" panose="02020603050405020304" pitchFamily="18" charset="0"/>
                          <a:ea typeface="微软雅黑" panose="020B0503020204020204" charset="-122"/>
                          <a:cs typeface="Times New Roman" panose="02020603050405020304" pitchFamily="18" charset="0"/>
                        </a:rPr>
                        <a:t>排便次数(＞3次/w)</a:t>
                      </a:r>
                      <a:endParaRPr lang="zh-CN" altLang="en-US" sz="160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048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治疗D7</a:t>
                      </a:r>
                      <a:r>
                        <a:rPr lang="en-US" altLang="zh-CN" sz="1400">
                          <a:latin typeface="Times New Roman" panose="02020603050405020304" pitchFamily="18" charset="0"/>
                          <a:ea typeface="微软雅黑" panose="020B0503020204020204" charset="-122"/>
                          <a:cs typeface="Times New Roman" panose="02020603050405020304" pitchFamily="18" charset="0"/>
                        </a:rPr>
                        <a:t>/</a:t>
                      </a:r>
                      <a:r>
                        <a:rPr lang="zh-CN" altLang="en-US" sz="1400">
                          <a:latin typeface="Times New Roman" panose="02020603050405020304" pitchFamily="18" charset="0"/>
                          <a:ea typeface="微软雅黑" panose="020B0503020204020204" charset="-122"/>
                          <a:cs typeface="Times New Roman" panose="02020603050405020304" pitchFamily="18" charset="0"/>
                        </a:rPr>
                        <a:t>例</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治疗D14</a:t>
                      </a:r>
                      <a:r>
                        <a:rPr lang="en-US" altLang="zh-CN" sz="1400">
                          <a:latin typeface="Times New Roman" panose="02020603050405020304" pitchFamily="18" charset="0"/>
                          <a:ea typeface="微软雅黑" panose="020B0503020204020204" charset="-122"/>
                          <a:cs typeface="Times New Roman" panose="02020603050405020304" pitchFamily="18" charset="0"/>
                        </a:rPr>
                        <a:t>/</a:t>
                      </a:r>
                      <a:r>
                        <a:rPr lang="zh-CN" altLang="en-US" sz="1400">
                          <a:latin typeface="Times New Roman" panose="02020603050405020304" pitchFamily="18" charset="0"/>
                          <a:ea typeface="微软雅黑" panose="020B0503020204020204" charset="-122"/>
                          <a:cs typeface="Times New Roman" panose="02020603050405020304" pitchFamily="18" charset="0"/>
                        </a:rPr>
                        <a:t>例</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治疗后D14</a:t>
                      </a:r>
                      <a:r>
                        <a:rPr lang="en-US" altLang="zh-CN" sz="1400">
                          <a:latin typeface="Times New Roman" panose="02020603050405020304" pitchFamily="18" charset="0"/>
                          <a:ea typeface="微软雅黑" panose="020B0503020204020204" charset="-122"/>
                          <a:cs typeface="Times New Roman" panose="02020603050405020304" pitchFamily="18" charset="0"/>
                        </a:rPr>
                        <a:t>/</a:t>
                      </a:r>
                      <a:r>
                        <a:rPr lang="zh-CN" altLang="en-US" sz="1400">
                          <a:latin typeface="Times New Roman" panose="02020603050405020304" pitchFamily="18" charset="0"/>
                          <a:ea typeface="微软雅黑" panose="020B0503020204020204" charset="-122"/>
                          <a:cs typeface="Times New Roman" panose="02020603050405020304" pitchFamily="18" charset="0"/>
                        </a:rPr>
                        <a:t>例</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04800">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观察组(n＝130)</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39(30.00)</a:t>
                      </a:r>
                      <a:endParaRPr lang="zh-CN" altLang="en-US" sz="14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solidFill>
                            <a:schemeClr val="tx1"/>
                          </a:solidFill>
                          <a:latin typeface="Times New Roman" panose="02020603050405020304" pitchFamily="18" charset="0"/>
                          <a:ea typeface="微软雅黑" panose="020B0503020204020204" charset="-122"/>
                          <a:cs typeface="Times New Roman" panose="02020603050405020304" pitchFamily="18" charset="0"/>
                        </a:rPr>
                        <a:t>121(93.08)</a:t>
                      </a:r>
                      <a:endParaRPr lang="zh-CN" altLang="en-US" sz="140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b="1">
                          <a:solidFill>
                            <a:schemeClr val="tx1"/>
                          </a:solidFill>
                          <a:latin typeface="Times New Roman" panose="02020603050405020304" pitchFamily="18" charset="0"/>
                          <a:ea typeface="微软雅黑" panose="020B0503020204020204" charset="-122"/>
                          <a:cs typeface="Times New Roman" panose="02020603050405020304" pitchFamily="18" charset="0"/>
                        </a:rPr>
                        <a:t>116(89.23)</a:t>
                      </a:r>
                      <a:endParaRPr lang="zh-CN" altLang="en-US" sz="14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16865">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对照组(n＝130)</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15(11.54)</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83(63.85)</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59(45.38)</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04800">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χ2值</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13.46</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32.86</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56.79</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04800">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P值</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0.10</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a:latin typeface="Times New Roman" panose="02020603050405020304" pitchFamily="18" charset="0"/>
                          <a:ea typeface="微软雅黑" panose="020B0503020204020204" charset="-122"/>
                          <a:cs typeface="Times New Roman" panose="02020603050405020304" pitchFamily="18" charset="0"/>
                        </a:rPr>
                        <a:t>0.02</a:t>
                      </a:r>
                      <a:endParaRPr lang="zh-CN" altLang="en-US" sz="140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400" dirty="0">
                          <a:latin typeface="Times New Roman" panose="02020603050405020304" pitchFamily="18" charset="0"/>
                          <a:ea typeface="微软雅黑" panose="020B0503020204020204" charset="-122"/>
                          <a:cs typeface="Times New Roman" panose="02020603050405020304" pitchFamily="18" charset="0"/>
                        </a:rPr>
                        <a:t>0.01</a:t>
                      </a:r>
                      <a:endParaRPr lang="zh-CN" altLang="en-US" sz="1400" dirty="0">
                        <a:latin typeface="Times New Roman" panose="02020603050405020304" pitchFamily="18" charset="0"/>
                        <a:ea typeface="微软雅黑" panose="020B0503020204020204"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7" name="文本框 6"/>
          <p:cNvSpPr txBox="1"/>
          <p:nvPr/>
        </p:nvSpPr>
        <p:spPr>
          <a:xfrm>
            <a:off x="461010" y="1360805"/>
            <a:ext cx="11212830" cy="1568450"/>
          </a:xfrm>
          <a:prstGeom prst="rect">
            <a:avLst/>
          </a:prstGeom>
          <a:noFill/>
        </p:spPr>
        <p:txBody>
          <a:bodyPr wrap="square" rtlCol="0">
            <a:spAutoFit/>
          </a:bodyPr>
          <a:lstStyle/>
          <a:p>
            <a:pPr indent="0" fontAlgn="auto">
              <a:lnSpc>
                <a:spcPct val="150000"/>
              </a:lnSpc>
            </a:pPr>
            <a:r>
              <a:rPr lang="zh-CN" altLang="en-US" sz="1600" dirty="0">
                <a:latin typeface="Times New Roman" panose="02020603050405020304" pitchFamily="18" charset="0"/>
                <a:ea typeface="微软雅黑" panose="020B0503020204020204" charset="-122"/>
                <a:cs typeface="Times New Roman" panose="02020603050405020304" pitchFamily="18" charset="0"/>
              </a:rPr>
              <a:t> 260例妊娠期便秘妇女被随机分为两组，对照组</a:t>
            </a:r>
            <a:r>
              <a:rPr lang="en-US" altLang="zh-CN" sz="1600" dirty="0">
                <a:latin typeface="Times New Roman" panose="02020603050405020304" pitchFamily="18" charset="0"/>
                <a:ea typeface="微软雅黑" panose="020B0503020204020204" charset="-122"/>
                <a:cs typeface="Times New Roman" panose="02020603050405020304" pitchFamily="18" charset="0"/>
              </a:rPr>
              <a:t>130</a:t>
            </a:r>
            <a:r>
              <a:rPr lang="zh-CN" altLang="en-US" sz="1600" dirty="0">
                <a:latin typeface="Times New Roman" panose="02020603050405020304" pitchFamily="18" charset="0"/>
                <a:ea typeface="微软雅黑" panose="020B0503020204020204" charset="-122"/>
                <a:cs typeface="Times New Roman" panose="02020603050405020304" pitchFamily="18" charset="0"/>
              </a:rPr>
              <a:t>例，基本治疗 ( 临床护理、心理疏导、饮食干预 ) </a:t>
            </a:r>
            <a:r>
              <a:rPr lang="en-US" altLang="zh-CN" sz="1600" dirty="0">
                <a:latin typeface="Times New Roman" panose="02020603050405020304" pitchFamily="18" charset="0"/>
                <a:ea typeface="微软雅黑" panose="020B0503020204020204" charset="-122"/>
                <a:cs typeface="Times New Roman" panose="02020603050405020304" pitchFamily="18" charset="0"/>
              </a:rPr>
              <a:t>+</a:t>
            </a:r>
            <a:r>
              <a:rPr lang="zh-CN" altLang="en-US" sz="1600" dirty="0">
                <a:latin typeface="Times New Roman" panose="02020603050405020304" pitchFamily="18" charset="0"/>
                <a:ea typeface="微软雅黑" panose="020B0503020204020204" charset="-122"/>
                <a:cs typeface="Times New Roman" panose="02020603050405020304" pitchFamily="18" charset="0"/>
              </a:rPr>
              <a:t>小麦纤维素颗粒 (3.5g/ 次，一日</a:t>
            </a:r>
            <a:r>
              <a:rPr lang="en-US" altLang="zh-CN" sz="1600" dirty="0">
                <a:latin typeface="Times New Roman" panose="02020603050405020304" pitchFamily="18" charset="0"/>
                <a:ea typeface="微软雅黑" panose="020B0503020204020204" charset="-122"/>
                <a:cs typeface="Times New Roman" panose="02020603050405020304" pitchFamily="18" charset="0"/>
              </a:rPr>
              <a:t>3</a:t>
            </a:r>
            <a:r>
              <a:rPr lang="zh-CN" altLang="en-US" sz="1600" dirty="0">
                <a:latin typeface="Times New Roman" panose="02020603050405020304" pitchFamily="18" charset="0"/>
                <a:ea typeface="微软雅黑" panose="020B0503020204020204" charset="-122"/>
                <a:cs typeface="Times New Roman" panose="02020603050405020304" pitchFamily="18" charset="0"/>
              </a:rPr>
              <a:t>次，口服 ) ；观察组</a:t>
            </a:r>
            <a:r>
              <a:rPr lang="en-US" altLang="zh-CN" sz="1600" dirty="0">
                <a:latin typeface="Times New Roman" panose="02020603050405020304" pitchFamily="18" charset="0"/>
                <a:ea typeface="微软雅黑" panose="020B0503020204020204" charset="-122"/>
                <a:cs typeface="Times New Roman" panose="02020603050405020304" pitchFamily="18" charset="0"/>
              </a:rPr>
              <a:t>130</a:t>
            </a:r>
            <a:r>
              <a:rPr lang="zh-CN" altLang="en-US" sz="1600" dirty="0">
                <a:latin typeface="Times New Roman" panose="02020603050405020304" pitchFamily="18" charset="0"/>
                <a:ea typeface="微软雅黑" panose="020B0503020204020204" charset="-122"/>
                <a:cs typeface="Times New Roman" panose="02020603050405020304" pitchFamily="18" charset="0"/>
              </a:rPr>
              <a:t>例，基本治疗＋聚卡波非钙片 (1.0g/ 次，一日</a:t>
            </a:r>
            <a:r>
              <a:rPr lang="en-US" altLang="zh-CN" sz="1600" dirty="0">
                <a:latin typeface="Times New Roman" panose="02020603050405020304" pitchFamily="18" charset="0"/>
                <a:ea typeface="微软雅黑" panose="020B0503020204020204" charset="-122"/>
                <a:cs typeface="Times New Roman" panose="02020603050405020304" pitchFamily="18" charset="0"/>
              </a:rPr>
              <a:t>3</a:t>
            </a:r>
            <a:r>
              <a:rPr lang="zh-CN" altLang="en-US" sz="1600" dirty="0">
                <a:latin typeface="Times New Roman" panose="02020603050405020304" pitchFamily="18" charset="0"/>
                <a:ea typeface="微软雅黑" panose="020B0503020204020204" charset="-122"/>
                <a:cs typeface="Times New Roman" panose="02020603050405020304" pitchFamily="18" charset="0"/>
              </a:rPr>
              <a:t>次，口服 )，疗程为</a:t>
            </a:r>
            <a:r>
              <a:rPr lang="en-US" altLang="zh-CN" sz="1600" dirty="0">
                <a:latin typeface="Times New Roman" panose="02020603050405020304" pitchFamily="18" charset="0"/>
                <a:ea typeface="微软雅黑" panose="020B0503020204020204" charset="-122"/>
                <a:cs typeface="Times New Roman" panose="02020603050405020304" pitchFamily="18" charset="0"/>
              </a:rPr>
              <a:t>14</a:t>
            </a:r>
            <a:r>
              <a:rPr lang="zh-CN" altLang="en-US" sz="1600" dirty="0">
                <a:latin typeface="Times New Roman" panose="02020603050405020304" pitchFamily="18" charset="0"/>
                <a:ea typeface="微软雅黑" panose="020B0503020204020204" charset="-122"/>
                <a:cs typeface="Times New Roman" panose="02020603050405020304" pitchFamily="18" charset="0"/>
              </a:rPr>
              <a:t>d。治疗 14d后，观察组和对照组总有效率分别为92.31%和68.46%，终止治疗2w后，观察组复发率为7.69%，低于对照组 (36.15%)</a:t>
            </a:r>
            <a:endParaRPr lang="zh-CN" altLang="en-US" sz="1600" dirty="0">
              <a:latin typeface="Times New Roman" panose="02020603050405020304" pitchFamily="18" charset="0"/>
              <a:ea typeface="微软雅黑" panose="020B0503020204020204" charset="-122"/>
              <a:cs typeface="Times New Roman" panose="02020603050405020304" pitchFamily="18" charset="0"/>
            </a:endParaRPr>
          </a:p>
          <a:p>
            <a:pPr indent="0" fontAlgn="auto">
              <a:lnSpc>
                <a:spcPct val="150000"/>
              </a:lnSpc>
            </a:pPr>
            <a:r>
              <a:rPr lang="zh-CN" altLang="en-US"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rPr>
              <a:t>结论：聚卡波非钙片可有效安全地改善妊娠期便秘情况</a:t>
            </a:r>
            <a:endParaRPr lang="zh-CN" altLang="en-US"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p:cNvSpPr txBox="1"/>
          <p:nvPr/>
        </p:nvSpPr>
        <p:spPr>
          <a:xfrm>
            <a:off x="384175" y="6269990"/>
            <a:ext cx="9489440" cy="275590"/>
          </a:xfrm>
          <a:prstGeom prst="rect">
            <a:avLst/>
          </a:prstGeom>
          <a:noFill/>
        </p:spPr>
        <p:txBody>
          <a:bodyPr wrap="square" rtlCol="0" anchor="t">
            <a:spAutoFit/>
          </a:bodyPr>
          <a:lstStyle/>
          <a:p>
            <a:r>
              <a:rPr lang="en-US" altLang="zh-CN" sz="1200">
                <a:latin typeface="微软雅黑" panose="020B0503020204020204" charset="-122"/>
                <a:ea typeface="微软雅黑" panose="020B0503020204020204" charset="-122"/>
                <a:cs typeface="微软雅黑" panose="020B0503020204020204" charset="-122"/>
                <a:sym typeface="+mn-ea"/>
              </a:rPr>
              <a:t>[6]上海市交通大学医学院附属新华医院妇产科.聚卡波非钙治疗妊娠期便秘的临床研究.世界临床药物[J].2022,43(3)</a:t>
            </a:r>
            <a:endParaRPr lang="en-US" altLang="zh-CN" sz="1200">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384175" y="5278755"/>
            <a:ext cx="11494770" cy="433705"/>
          </a:xfrm>
          <a:prstGeom prst="rect">
            <a:avLst/>
          </a:prstGeom>
          <a:noFill/>
          <a:extLst>
            <a:ext uri="{909E8E84-426E-40DD-AFC4-6F175D3DCCD1}">
              <a14:hiddenFill xmlns:a14="http://schemas.microsoft.com/office/drawing/2010/main">
                <a:solidFill>
                  <a:srgbClr val="0074B6"/>
                </a:solidFill>
              </a14:hiddenFill>
            </a:ext>
          </a:extLst>
        </p:spPr>
        <p:txBody>
          <a:bodyPr wrap="square" rtlCol="0" anchor="t">
            <a:noAutofit/>
          </a:bodyPr>
          <a:lstStyle/>
          <a:p>
            <a:r>
              <a:rPr lang="zh-CN" altLang="en-US" b="1">
                <a:solidFill>
                  <a:schemeClr val="tx1"/>
                </a:solidFill>
                <a:latin typeface="Times New Roman" panose="02020603050405020304" pitchFamily="18" charset="0"/>
                <a:ea typeface="微软雅黑" panose="020B0503020204020204" charset="-122"/>
                <a:cs typeface="微软雅黑" panose="020B0503020204020204" charset="-122"/>
                <a:sym typeface="+mn-ea"/>
              </a:rPr>
              <a:t>与目录内同治疗领域药品相比不足：无</a:t>
            </a:r>
            <a:endParaRPr kumimoji="0" lang="zh-CN" altLang="en-US" i="0" u="none" strike="noStrike" cap="none" normalizeH="0" baseline="0">
              <a:ln>
                <a:noFill/>
              </a:ln>
              <a:solidFill>
                <a:schemeClr val="tx1"/>
              </a:solidFill>
              <a:effectLst/>
              <a:latin typeface="Times New Roman" panose="02020603050405020304" pitchFamily="18" charset="0"/>
              <a:ea typeface="微软雅黑" panose="020B0503020204020204" charset="-122"/>
            </a:endParaRPr>
          </a:p>
          <a:p>
            <a:endParaRPr kumimoji="0" lang="zh-CN" altLang="en-US" b="1" i="0" u="none" strike="noStrike" cap="none" normalizeH="0" baseline="0">
              <a:ln>
                <a:noFill/>
              </a:ln>
              <a:solidFill>
                <a:schemeClr val="tx1"/>
              </a:solidFill>
              <a:effectLst/>
              <a:latin typeface="Times New Roman" panose="02020603050405020304" pitchFamily="18" charset="0"/>
              <a:ea typeface="微软雅黑" panose="020B0503020204020204" charset="-122"/>
              <a:cs typeface="微软雅黑" panose="020B0503020204020204" charset="-122"/>
              <a:sym typeface="+mn-ea"/>
            </a:endParaRPr>
          </a:p>
        </p:txBody>
      </p:sp>
      <p:pic>
        <p:nvPicPr>
          <p:cNvPr id="11" name="图片 10"/>
          <p:cNvPicPr>
            <a:picLocks noChangeAspect="1"/>
          </p:cNvPicPr>
          <p:nvPr/>
        </p:nvPicPr>
        <p:blipFill>
          <a:blip r:embed="rId4"/>
          <a:stretch>
            <a:fillRect/>
          </a:stretch>
        </p:blipFill>
        <p:spPr>
          <a:xfrm>
            <a:off x="9789160" y="301625"/>
            <a:ext cx="2265680" cy="487680"/>
          </a:xfrm>
          <a:prstGeom prst="rect">
            <a:avLst/>
          </a:prstGeom>
        </p:spPr>
      </p:pic>
      <p:sp>
        <p:nvSpPr>
          <p:cNvPr id="12" name="矩形 11"/>
          <p:cNvSpPr/>
          <p:nvPr/>
        </p:nvSpPr>
        <p:spPr>
          <a:xfrm>
            <a:off x="417830" y="5777865"/>
            <a:ext cx="3547745" cy="415290"/>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EAEAEA"/>
                </a:solidFill>
              </a14:hiddenFill>
            </a:ext>
          </a:extLst>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i="0" u="none" strike="noStrike" cap="none" normalizeH="0" baseline="0">
              <a:ln>
                <a:noFill/>
              </a:ln>
              <a:solidFill>
                <a:schemeClr val="tx1"/>
              </a:solidFill>
              <a:effectLst/>
              <a:latin typeface="Times New Roman" panose="02020603050405020304" pitchFamily="18" charset="0"/>
              <a:ea typeface="微软雅黑" panose="020B0503020204020204" charset="-122"/>
              <a:cs typeface="Times New Roman" panose="02020603050405020304" pitchFamily="18" charset="0"/>
            </a:endParaRPr>
          </a:p>
        </p:txBody>
      </p:sp>
    </p:spTree>
    <p:custDataLst>
      <p:tags r:id="rId5"/>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形状 12"/>
          <p:cNvSpPr/>
          <p:nvPr userDrawn="1">
            <p:custDataLst>
              <p:tags r:id="rId3"/>
            </p:custDataLst>
          </p:nvPr>
        </p:nvSpPr>
        <p:spPr>
          <a:xfrm>
            <a:off x="0" y="6545645"/>
            <a:ext cx="12192000" cy="283779"/>
          </a:xfrm>
          <a:custGeom>
            <a:avLst/>
            <a:gdLst>
              <a:gd name="connsiteX0" fmla="*/ 12192000 w 12192000"/>
              <a:gd name="connsiteY0" fmla="*/ 0 h 909447"/>
              <a:gd name="connsiteX1" fmla="*/ 12192000 w 12192000"/>
              <a:gd name="connsiteY1" fmla="*/ 909447 h 909447"/>
              <a:gd name="connsiteX2" fmla="*/ 0 w 12192000"/>
              <a:gd name="connsiteY2" fmla="*/ 909447 h 909447"/>
              <a:gd name="connsiteX3" fmla="*/ 0 w 12192000"/>
              <a:gd name="connsiteY3" fmla="*/ 401788 h 909447"/>
              <a:gd name="connsiteX4" fmla="*/ 271475 w 12192000"/>
              <a:gd name="connsiteY4" fmla="*/ 389839 h 909447"/>
              <a:gd name="connsiteX5" fmla="*/ 8190271 w 12192000"/>
              <a:gd name="connsiteY5" fmla="*/ 639060 h 909447"/>
              <a:gd name="connsiteX6" fmla="*/ 12049480 w 12192000"/>
              <a:gd name="connsiteY6" fmla="*/ 34242 h 909447"/>
              <a:gd name="connsiteX0-1" fmla="*/ 12192000 w 12192000"/>
              <a:gd name="connsiteY0-2" fmla="*/ 0 h 909447"/>
              <a:gd name="connsiteX1-3" fmla="*/ 12192000 w 12192000"/>
              <a:gd name="connsiteY1-4" fmla="*/ 909447 h 909447"/>
              <a:gd name="connsiteX2-5" fmla="*/ 0 w 12192000"/>
              <a:gd name="connsiteY2-6" fmla="*/ 909447 h 909447"/>
              <a:gd name="connsiteX3-7" fmla="*/ 0 w 12192000"/>
              <a:gd name="connsiteY3-8" fmla="*/ 401788 h 909447"/>
              <a:gd name="connsiteX4-9" fmla="*/ 8190271 w 12192000"/>
              <a:gd name="connsiteY4-10" fmla="*/ 639060 h 909447"/>
              <a:gd name="connsiteX5-11" fmla="*/ 12049480 w 12192000"/>
              <a:gd name="connsiteY5-12" fmla="*/ 34242 h 909447"/>
              <a:gd name="connsiteX6-13" fmla="*/ 12192000 w 12192000"/>
              <a:gd name="connsiteY6-14" fmla="*/ 0 h 909447"/>
              <a:gd name="connsiteX0-15" fmla="*/ 12192000 w 12192000"/>
              <a:gd name="connsiteY0-16" fmla="*/ 0 h 909447"/>
              <a:gd name="connsiteX1-17" fmla="*/ 12192000 w 12192000"/>
              <a:gd name="connsiteY1-18" fmla="*/ 909447 h 909447"/>
              <a:gd name="connsiteX2-19" fmla="*/ 0 w 12192000"/>
              <a:gd name="connsiteY2-20" fmla="*/ 909447 h 909447"/>
              <a:gd name="connsiteX3-21" fmla="*/ 0 w 12192000"/>
              <a:gd name="connsiteY3-22" fmla="*/ 401788 h 909447"/>
              <a:gd name="connsiteX4-23" fmla="*/ 12049480 w 12192000"/>
              <a:gd name="connsiteY4-24" fmla="*/ 34242 h 909447"/>
              <a:gd name="connsiteX5-25" fmla="*/ 12192000 w 12192000"/>
              <a:gd name="connsiteY5-26" fmla="*/ 0 h 909447"/>
              <a:gd name="connsiteX0-27" fmla="*/ 12192000 w 12192000"/>
              <a:gd name="connsiteY0-28" fmla="*/ 0 h 909447"/>
              <a:gd name="connsiteX1-29" fmla="*/ 12192000 w 12192000"/>
              <a:gd name="connsiteY1-30" fmla="*/ 909447 h 909447"/>
              <a:gd name="connsiteX2-31" fmla="*/ 0 w 12192000"/>
              <a:gd name="connsiteY2-32" fmla="*/ 909447 h 909447"/>
              <a:gd name="connsiteX3-33" fmla="*/ 0 w 12192000"/>
              <a:gd name="connsiteY3-34" fmla="*/ 401788 h 909447"/>
              <a:gd name="connsiteX4-35" fmla="*/ 12192000 w 12192000"/>
              <a:gd name="connsiteY4-36" fmla="*/ 0 h 909447"/>
              <a:gd name="connsiteX0-37" fmla="*/ 12192000 w 12192000"/>
              <a:gd name="connsiteY0-38" fmla="*/ 0 h 909447"/>
              <a:gd name="connsiteX1-39" fmla="*/ 12192000 w 12192000"/>
              <a:gd name="connsiteY1-40" fmla="*/ 909447 h 909447"/>
              <a:gd name="connsiteX2-41" fmla="*/ 0 w 12192000"/>
              <a:gd name="connsiteY2-42" fmla="*/ 909447 h 909447"/>
              <a:gd name="connsiteX3-43" fmla="*/ 0 w 12192000"/>
              <a:gd name="connsiteY3-44" fmla="*/ 401788 h 909447"/>
              <a:gd name="connsiteX4-45" fmla="*/ 12192000 w 12192000"/>
              <a:gd name="connsiteY4-46" fmla="*/ 0 h 909447"/>
              <a:gd name="connsiteX0-47" fmla="*/ 12192000 w 12192000"/>
              <a:gd name="connsiteY0-48" fmla="*/ 0 h 909447"/>
              <a:gd name="connsiteX1-49" fmla="*/ 12192000 w 12192000"/>
              <a:gd name="connsiteY1-50" fmla="*/ 909447 h 909447"/>
              <a:gd name="connsiteX2-51" fmla="*/ 0 w 12192000"/>
              <a:gd name="connsiteY2-52" fmla="*/ 909447 h 909447"/>
              <a:gd name="connsiteX3-53" fmla="*/ 0 w 12192000"/>
              <a:gd name="connsiteY3-54" fmla="*/ 401788 h 909447"/>
              <a:gd name="connsiteX4-55" fmla="*/ 12192000 w 12192000"/>
              <a:gd name="connsiteY4-56" fmla="*/ 0 h 9094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909447">
                <a:moveTo>
                  <a:pt x="12192000" y="0"/>
                </a:moveTo>
                <a:lnTo>
                  <a:pt x="12192000" y="909447"/>
                </a:lnTo>
                <a:lnTo>
                  <a:pt x="0" y="909447"/>
                </a:lnTo>
                <a:lnTo>
                  <a:pt x="0" y="401788"/>
                </a:lnTo>
                <a:cubicBezTo>
                  <a:pt x="2540000" y="700478"/>
                  <a:pt x="6289368" y="812355"/>
                  <a:pt x="12192000" y="0"/>
                </a:cubicBezTo>
                <a:close/>
              </a:path>
            </a:pathLst>
          </a:custGeom>
          <a:gradFill>
            <a:gsLst>
              <a:gs pos="30000">
                <a:srgbClr val="BF1C1C"/>
              </a:gs>
              <a:gs pos="100000">
                <a:srgbClr val="FEFA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2" name="文本框 1"/>
          <p:cNvSpPr txBox="1"/>
          <p:nvPr/>
        </p:nvSpPr>
        <p:spPr>
          <a:xfrm>
            <a:off x="384175" y="330835"/>
            <a:ext cx="9719310" cy="521970"/>
          </a:xfrm>
          <a:prstGeom prst="rect">
            <a:avLst/>
          </a:prstGeom>
          <a:noFill/>
        </p:spPr>
        <p:txBody>
          <a:bodyPr wrap="square" rtlCol="0">
            <a:spAutoFit/>
          </a:bodyPr>
          <a:lstStyle/>
          <a:p>
            <a:r>
              <a:rPr lang="zh-CN" altLang="en-US" sz="2800" b="1">
                <a:latin typeface="Times New Roman" panose="02020603050405020304" pitchFamily="18" charset="0"/>
                <a:ea typeface="微软雅黑" panose="020B0503020204020204" charset="-122"/>
                <a:cs typeface="Times New Roman" panose="02020603050405020304" pitchFamily="18" charset="0"/>
                <a:sym typeface="+mn-ea"/>
              </a:rPr>
              <a:t>有效性</a:t>
            </a:r>
            <a:endParaRPr lang="zh-CN" altLang="en-US" sz="2800" b="1">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5" name="图片 4"/>
          <p:cNvPicPr>
            <a:picLocks noChangeAspect="1"/>
          </p:cNvPicPr>
          <p:nvPr/>
        </p:nvPicPr>
        <p:blipFill>
          <a:blip r:embed="rId4"/>
          <a:stretch>
            <a:fillRect/>
          </a:stretch>
        </p:blipFill>
        <p:spPr>
          <a:xfrm>
            <a:off x="9789160" y="290195"/>
            <a:ext cx="2265680" cy="487680"/>
          </a:xfrm>
          <a:prstGeom prst="rect">
            <a:avLst/>
          </a:prstGeom>
        </p:spPr>
      </p:pic>
      <p:sp>
        <p:nvSpPr>
          <p:cNvPr id="18" name="文本框 17"/>
          <p:cNvSpPr txBox="1"/>
          <p:nvPr/>
        </p:nvSpPr>
        <p:spPr>
          <a:xfrm>
            <a:off x="530860" y="984885"/>
            <a:ext cx="5316220" cy="698500"/>
          </a:xfrm>
          <a:prstGeom prst="rect">
            <a:avLst/>
          </a:prstGeom>
          <a:solidFill>
            <a:srgbClr val="000000">
              <a:alpha val="0"/>
            </a:srgbClr>
          </a:solidFill>
        </p:spPr>
        <p:txBody>
          <a:bodyPr wrap="square" rtlCol="0" anchor="t">
            <a:noAutofit/>
          </a:bodyPr>
          <a:lstStyle/>
          <a:p>
            <a:r>
              <a:rPr lang="zh-CN" altLang="en-US"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聚卡波非钙适用于治疗整体IB</a:t>
            </a:r>
            <a:r>
              <a:rPr lang="en-US" altLang="zh-CN"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S</a:t>
            </a:r>
            <a:r>
              <a:rPr lang="zh-CN" altLang="en-US"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便秘的一线治疗</a:t>
            </a:r>
            <a:r>
              <a:rPr lang="en-US" altLang="zh-CN" b="1" baseline="300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[7]</a:t>
            </a:r>
            <a:endParaRPr lang="en-US" altLang="zh-CN" b="1" baseline="3000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9" name="文本框 18"/>
          <p:cNvSpPr txBox="1"/>
          <p:nvPr/>
        </p:nvSpPr>
        <p:spPr>
          <a:xfrm>
            <a:off x="529590" y="5935980"/>
            <a:ext cx="11423015" cy="275590"/>
          </a:xfrm>
          <a:prstGeom prst="rect">
            <a:avLst/>
          </a:prstGeom>
          <a:noFill/>
        </p:spPr>
        <p:txBody>
          <a:bodyPr wrap="square" rtlCol="0" anchor="t">
            <a:spAutoFit/>
          </a:bodyPr>
          <a:lstStyle/>
          <a:p>
            <a:r>
              <a:rPr lang="en-US" altLang="zh-CN" sz="1200">
                <a:latin typeface="Times New Roman" panose="02020603050405020304" pitchFamily="18" charset="0"/>
                <a:ea typeface="微软雅黑" panose="020B0503020204020204" charset="-122"/>
                <a:cs typeface="Times New Roman" panose="02020603050405020304" pitchFamily="18" charset="0"/>
                <a:sym typeface="+mn-ea"/>
              </a:rPr>
              <a:t>[7]Brian E. Lacy, PhD, MD.ACG Clinical Guideline: Management of Irritable </a:t>
            </a:r>
            <a:r>
              <a:rPr lang="zh-CN" altLang="en-US" sz="1200">
                <a:latin typeface="Times New Roman" panose="02020603050405020304" pitchFamily="18" charset="0"/>
                <a:ea typeface="微软雅黑" panose="020B0503020204020204" charset="-122"/>
                <a:cs typeface="Times New Roman" panose="02020603050405020304" pitchFamily="18" charset="0"/>
                <a:sym typeface="+mn-ea"/>
              </a:rPr>
              <a:t>Bowel Syndrome</a:t>
            </a:r>
            <a:r>
              <a:rPr lang="en-US" altLang="zh-CN" sz="1200">
                <a:latin typeface="Times New Roman" panose="02020603050405020304" pitchFamily="18" charset="0"/>
                <a:ea typeface="微软雅黑" panose="020B0503020204020204" charset="-122"/>
                <a:cs typeface="Times New Roman" panose="02020603050405020304" pitchFamily="18" charset="0"/>
                <a:sym typeface="+mn-ea"/>
              </a:rPr>
              <a:t>,The American Journal of GASTROENTEROLOGY[J].2020,12(14):3</a:t>
            </a:r>
            <a:endParaRPr lang="en-US" altLang="zh-CN" sz="1200">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0" name="文本框 19"/>
          <p:cNvSpPr txBox="1"/>
          <p:nvPr/>
        </p:nvSpPr>
        <p:spPr>
          <a:xfrm>
            <a:off x="529590" y="1603375"/>
            <a:ext cx="5475605" cy="2155825"/>
          </a:xfrm>
          <a:prstGeom prst="rect">
            <a:avLst/>
          </a:prstGeom>
          <a:noFill/>
          <a:ln w="9525">
            <a:noFill/>
          </a:ln>
        </p:spPr>
        <p:txBody>
          <a:bodyPr wrap="square">
            <a:spAutoFit/>
          </a:bodyPr>
          <a:lstStyle/>
          <a:p>
            <a:pPr indent="0" fontAlgn="auto">
              <a:lnSpc>
                <a:spcPct val="120000"/>
              </a:lnSpc>
            </a:pPr>
            <a:r>
              <a:rPr lang="zh-CN" sz="1600" b="0">
                <a:solidFill>
                  <a:srgbClr val="000000"/>
                </a:solidFill>
                <a:latin typeface="Times New Roman" panose="02020603050405020304" pitchFamily="18" charset="0"/>
                <a:ea typeface="微软雅黑" panose="020B0503020204020204" charset="-122"/>
                <a:cs typeface="Times New Roman" panose="02020603050405020304" pitchFamily="18" charset="0"/>
              </a:rPr>
              <a:t>选择肠易激综合征研究对象</a:t>
            </a:r>
            <a:r>
              <a:rPr lang="en-US" altLang="zh-CN" sz="1600" b="0">
                <a:solidFill>
                  <a:srgbClr val="000000"/>
                </a:solidFill>
                <a:latin typeface="Times New Roman" panose="02020603050405020304" pitchFamily="18" charset="0"/>
                <a:ea typeface="微软雅黑" panose="020B0503020204020204" charset="-122"/>
                <a:cs typeface="Times New Roman" panose="02020603050405020304" pitchFamily="18" charset="0"/>
              </a:rPr>
              <a:t>662</a:t>
            </a:r>
            <a:r>
              <a:rPr lang="zh-CN" altLang="en-US" sz="1600" b="0">
                <a:solidFill>
                  <a:srgbClr val="000000"/>
                </a:solidFill>
                <a:latin typeface="Times New Roman" panose="02020603050405020304" pitchFamily="18" charset="0"/>
                <a:ea typeface="微软雅黑" panose="020B0503020204020204" charset="-122"/>
                <a:cs typeface="Times New Roman" panose="02020603050405020304" pitchFamily="18" charset="0"/>
              </a:rPr>
              <a:t>例</a:t>
            </a:r>
            <a:r>
              <a:rPr lang="zh-CN" sz="1600" b="0">
                <a:solidFill>
                  <a:srgbClr val="000000"/>
                </a:solidFill>
                <a:latin typeface="Times New Roman" panose="02020603050405020304" pitchFamily="18" charset="0"/>
                <a:ea typeface="微软雅黑" panose="020B0503020204020204" charset="-122"/>
                <a:cs typeface="Times New Roman" panose="02020603050405020304" pitchFamily="18" charset="0"/>
              </a:rPr>
              <a:t>，研究者给药前排便异常(腹泻，便秘)和腹痛，主诉腹胀感等消化道症状，给药片剂580例(前期</a:t>
            </a:r>
            <a:r>
              <a:rPr lang="en-US" sz="1600" b="0">
                <a:solidFill>
                  <a:srgbClr val="000000"/>
                </a:solidFill>
                <a:latin typeface="Times New Roman" panose="02020603050405020304" pitchFamily="18" charset="0"/>
                <a:ea typeface="微软雅黑" panose="020B0503020204020204" charset="-122"/>
                <a:cs typeface="Times New Roman" panose="02020603050405020304" pitchFamily="18" charset="0"/>
              </a:rPr>
              <a:t>Ⅱ</a:t>
            </a:r>
            <a:r>
              <a:rPr lang="zh-CN" sz="1600" b="0">
                <a:solidFill>
                  <a:srgbClr val="000000"/>
                </a:solidFill>
                <a:latin typeface="Times New Roman" panose="02020603050405020304" pitchFamily="18" charset="0"/>
                <a:ea typeface="微软雅黑" panose="020B0503020204020204" charset="-122"/>
                <a:cs typeface="Times New Roman" panose="02020603050405020304" pitchFamily="18" charset="0"/>
              </a:rPr>
              <a:t>试验90例，后期</a:t>
            </a:r>
            <a:r>
              <a:rPr lang="en-US" sz="1600" b="0">
                <a:solidFill>
                  <a:srgbClr val="000000"/>
                </a:solidFill>
                <a:latin typeface="Times New Roman" panose="02020603050405020304" pitchFamily="18" charset="0"/>
                <a:ea typeface="微软雅黑" panose="020B0503020204020204" charset="-122"/>
                <a:cs typeface="Times New Roman" panose="02020603050405020304" pitchFamily="18" charset="0"/>
              </a:rPr>
              <a:t>Ⅰ</a:t>
            </a:r>
            <a:r>
              <a:rPr lang="zh-CN" sz="1600" b="0">
                <a:solidFill>
                  <a:srgbClr val="000000"/>
                </a:solidFill>
                <a:latin typeface="Times New Roman" panose="02020603050405020304" pitchFamily="18" charset="0"/>
                <a:ea typeface="微软雅黑" panose="020B0503020204020204" charset="-122"/>
                <a:cs typeface="Times New Roman" panose="02020603050405020304" pitchFamily="18" charset="0"/>
              </a:rPr>
              <a:t>试验200例，第Ⅲ试验88例，第Ⅲ临床试验202例)，给药细粒剂（颗粒剂）82例，</a:t>
            </a:r>
            <a:r>
              <a:rPr lang="zh-CN" altLang="en-US" sz="16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3.0g/天</a:t>
            </a:r>
            <a:r>
              <a:rPr lang="zh-CN" sz="1600" b="0">
                <a:solidFill>
                  <a:srgbClr val="00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1600" b="1">
              <a:solidFill>
                <a:srgbClr val="D40054"/>
              </a:solidFill>
              <a:latin typeface="Times New Roman" panose="02020603050405020304" pitchFamily="18" charset="0"/>
              <a:ea typeface="微软雅黑" panose="020B0503020204020204" charset="-122"/>
              <a:cs typeface="Times New Roman" panose="02020603050405020304" pitchFamily="18" charset="0"/>
            </a:endParaRPr>
          </a:p>
          <a:p>
            <a:pPr indent="0" fontAlgn="auto">
              <a:lnSpc>
                <a:spcPct val="120000"/>
              </a:lnSpc>
            </a:pPr>
            <a:r>
              <a:rPr lang="zh-CN" altLang="en-US" sz="1600" b="1">
                <a:solidFill>
                  <a:schemeClr val="tx1"/>
                </a:solidFill>
                <a:latin typeface="Times New Roman" panose="02020603050405020304" pitchFamily="18" charset="0"/>
                <a:ea typeface="微软雅黑" panose="020B0503020204020204" charset="-122"/>
                <a:cs typeface="Times New Roman" panose="02020603050405020304" pitchFamily="18" charset="0"/>
              </a:rPr>
              <a:t>结论：片剂</a:t>
            </a:r>
            <a:r>
              <a:rPr lang="zh-CN" altLang="en-US" sz="1600"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改善率为64.4%，细粒剂（</a:t>
            </a:r>
            <a:r>
              <a:rPr lang="zh-CN" altLang="en-US" sz="1600" b="1">
                <a:solidFill>
                  <a:schemeClr val="tx1"/>
                </a:solidFill>
                <a:latin typeface="Times New Roman" panose="02020603050405020304" pitchFamily="18" charset="0"/>
                <a:ea typeface="微软雅黑" panose="020B0503020204020204" charset="-122"/>
                <a:cs typeface="Times New Roman" panose="02020603050405020304" pitchFamily="18" charset="0"/>
              </a:rPr>
              <a:t>颗粒剂）3.0g/天的改善率为61.0%，二者大致相同</a:t>
            </a:r>
            <a:r>
              <a:rPr lang="en-US" altLang="zh-CN" sz="1600" b="1" baseline="30000">
                <a:solidFill>
                  <a:schemeClr val="tx1"/>
                </a:solidFill>
                <a:uFillTx/>
                <a:latin typeface="Times New Roman" panose="02020603050405020304" pitchFamily="18" charset="0"/>
                <a:ea typeface="微软雅黑" panose="020B0503020204020204" charset="-122"/>
                <a:cs typeface="Times New Roman" panose="02020603050405020304" pitchFamily="18" charset="0"/>
              </a:rPr>
              <a:t>[8]</a:t>
            </a:r>
            <a:r>
              <a:rPr lang="zh-CN" altLang="en-US" sz="1600" b="1">
                <a:solidFill>
                  <a:schemeClr val="tx1"/>
                </a:solidFill>
                <a:uFillTx/>
                <a:latin typeface="Times New Roman" panose="02020603050405020304" pitchFamily="18" charset="0"/>
                <a:ea typeface="微软雅黑" panose="020B0503020204020204" charset="-122"/>
                <a:cs typeface="Times New Roman" panose="02020603050405020304" pitchFamily="18" charset="0"/>
              </a:rPr>
              <a:t>，片剂和颗粒剂均适用于</a:t>
            </a:r>
            <a:r>
              <a:rPr lang="en-US" altLang="zh-CN" sz="1600" b="1">
                <a:solidFill>
                  <a:schemeClr val="tx1"/>
                </a:solidFill>
                <a:uFillTx/>
                <a:latin typeface="Times New Roman" panose="02020603050405020304" pitchFamily="18" charset="0"/>
                <a:ea typeface="微软雅黑" panose="020B0503020204020204" charset="-122"/>
                <a:cs typeface="Times New Roman" panose="02020603050405020304" pitchFamily="18" charset="0"/>
              </a:rPr>
              <a:t>IBS</a:t>
            </a:r>
            <a:r>
              <a:rPr lang="zh-CN" altLang="en-US" sz="1600" b="1">
                <a:solidFill>
                  <a:schemeClr val="tx1"/>
                </a:solidFill>
                <a:uFillTx/>
                <a:latin typeface="Times New Roman" panose="02020603050405020304" pitchFamily="18" charset="0"/>
                <a:ea typeface="微软雅黑" panose="020B0503020204020204" charset="-122"/>
                <a:cs typeface="Times New Roman" panose="02020603050405020304" pitchFamily="18" charset="0"/>
              </a:rPr>
              <a:t>便秘，疗效大致相同</a:t>
            </a:r>
            <a:endParaRPr lang="zh-CN" altLang="en-US" sz="1600" b="1" baseline="30000">
              <a:solidFill>
                <a:schemeClr val="tx1"/>
              </a:solidFill>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1" name="文本框 20"/>
          <p:cNvSpPr txBox="1"/>
          <p:nvPr/>
        </p:nvSpPr>
        <p:spPr>
          <a:xfrm>
            <a:off x="530860" y="6131560"/>
            <a:ext cx="11188065" cy="275590"/>
          </a:xfrm>
          <a:prstGeom prst="rect">
            <a:avLst/>
          </a:prstGeom>
          <a:noFill/>
        </p:spPr>
        <p:txBody>
          <a:bodyPr wrap="square" rtlCol="0" anchor="t">
            <a:spAutoFit/>
          </a:bodyPr>
          <a:lstStyle/>
          <a:p>
            <a:r>
              <a:rPr lang="en-US" altLang="zh-CN" sz="1200">
                <a:latin typeface="Times New Roman" panose="02020603050405020304" pitchFamily="18" charset="0"/>
                <a:ea typeface="微软雅黑" panose="020B0503020204020204" charset="-122"/>
                <a:cs typeface="Times New Roman" panose="02020603050405020304" pitchFamily="18" charset="0"/>
                <a:sym typeface="+mn-ea"/>
              </a:rPr>
              <a:t>[8]</a:t>
            </a:r>
            <a:r>
              <a:rPr lang="zh-CN" altLang="en-US" sz="1200">
                <a:latin typeface="Times New Roman" panose="02020603050405020304" pitchFamily="18" charset="0"/>
                <a:ea typeface="微软雅黑" panose="020B0503020204020204" charset="-122"/>
                <a:cs typeface="Times New Roman" panose="02020603050405020304" pitchFamily="18" charset="0"/>
                <a:sym typeface="+mn-ea"/>
              </a:rPr>
              <a:t>北陆、藤泽申报材料</a:t>
            </a:r>
            <a:endParaRPr lang="zh-CN" altLang="en-US" sz="1200">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2" name="文本框 21"/>
          <p:cNvSpPr txBox="1"/>
          <p:nvPr/>
        </p:nvSpPr>
        <p:spPr>
          <a:xfrm>
            <a:off x="518160" y="6334760"/>
            <a:ext cx="11435080" cy="460375"/>
          </a:xfrm>
          <a:prstGeom prst="rect">
            <a:avLst/>
          </a:prstGeom>
          <a:noFill/>
        </p:spPr>
        <p:txBody>
          <a:bodyPr wrap="square" rtlCol="0" anchor="t">
            <a:spAutoFit/>
          </a:bodyPr>
          <a:lstStyle/>
          <a:p>
            <a:r>
              <a:rPr lang="en-US" altLang="zh-CN" sz="1200">
                <a:latin typeface="Times New Roman" panose="02020603050405020304" pitchFamily="18" charset="0"/>
                <a:ea typeface="微软雅黑" panose="020B0503020204020204" charset="-122"/>
                <a:cs typeface="Times New Roman" panose="02020603050405020304" pitchFamily="18" charset="0"/>
                <a:sym typeface="+mn-ea"/>
              </a:rPr>
              <a:t>[9]</a:t>
            </a:r>
            <a:r>
              <a:rPr lang="zh-CN" altLang="en-US" sz="1200">
                <a:latin typeface="Times New Roman" panose="02020603050405020304" pitchFamily="18" charset="0"/>
                <a:ea typeface="微软雅黑" panose="020B0503020204020204" charset="-122"/>
                <a:cs typeface="Times New Roman" panose="02020603050405020304" pitchFamily="18" charset="0"/>
                <a:sym typeface="+mn-ea"/>
              </a:rPr>
              <a:t>Masamune</a:t>
            </a:r>
            <a:r>
              <a:rPr lang="en-US" altLang="zh-CN" sz="1200">
                <a:latin typeface="Times New Roman" panose="02020603050405020304" pitchFamily="18" charset="0"/>
                <a:ea typeface="微软雅黑" panose="020B0503020204020204" charset="-122"/>
                <a:cs typeface="Times New Roman" panose="02020603050405020304" pitchFamily="18" charset="0"/>
                <a:sym typeface="+mn-ea"/>
              </a:rPr>
              <a:t>,Clinical phase III comparative study of calcium polycarbophil tablet on irritable bowel syndrome a double-blind study in comparison with torimebutine maleate.Fortschritte der Medizin[J].1998,32(116):90-91</a:t>
            </a:r>
            <a:endParaRPr lang="zh-CN" altLang="en-US" sz="1200">
              <a:latin typeface="Times New Roman" panose="02020603050405020304" pitchFamily="18" charset="0"/>
              <a:ea typeface="微软雅黑" panose="020B0503020204020204" charset="-122"/>
              <a:cs typeface="Times New Roman" panose="02020603050405020304" pitchFamily="18" charset="0"/>
              <a:sym typeface="+mn-ea"/>
            </a:endParaRPr>
          </a:p>
        </p:txBody>
      </p:sp>
      <p:graphicFrame>
        <p:nvGraphicFramePr>
          <p:cNvPr id="23" name="图表 22"/>
          <p:cNvGraphicFramePr/>
          <p:nvPr/>
        </p:nvGraphicFramePr>
        <p:xfrm>
          <a:off x="1468755" y="3940175"/>
          <a:ext cx="4039870" cy="2064385"/>
        </p:xfrm>
        <a:graphic>
          <a:graphicData uri="http://schemas.openxmlformats.org/drawingml/2006/chart">
            <c:chart xmlns:c="http://schemas.openxmlformats.org/drawingml/2006/chart" xmlns:r="http://schemas.openxmlformats.org/officeDocument/2006/relationships" r:id="rId1"/>
          </a:graphicData>
        </a:graphic>
      </p:graphicFrame>
      <p:sp>
        <p:nvSpPr>
          <p:cNvPr id="24" name="文本框 23"/>
          <p:cNvSpPr txBox="1"/>
          <p:nvPr/>
        </p:nvSpPr>
        <p:spPr>
          <a:xfrm>
            <a:off x="6192520" y="979170"/>
            <a:ext cx="5572125" cy="703580"/>
          </a:xfrm>
          <a:prstGeom prst="rect">
            <a:avLst/>
          </a:prstGeom>
          <a:solidFill>
            <a:srgbClr val="000000">
              <a:alpha val="0"/>
            </a:srgbClr>
          </a:solidFill>
        </p:spPr>
        <p:txBody>
          <a:bodyPr wrap="square" rtlCol="0">
            <a:noAutofit/>
          </a:bodyPr>
          <a:lstStyle/>
          <a:p>
            <a:pPr indent="0" fontAlgn="auto">
              <a:lnSpc>
                <a:spcPct val="120000"/>
              </a:lnSpc>
            </a:pPr>
            <a:r>
              <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rPr>
              <a:t>聚卡波非钙治疗肠易激综合征</a:t>
            </a:r>
            <a:r>
              <a:rPr lang="zh-CN" altLang="en-US"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有效率高于马来酸曲美布汀，更适合用于治疗肠易激综合征</a:t>
            </a:r>
            <a:r>
              <a:rPr lang="en-US" altLang="zh-CN" b="1" baseline="30000" dirty="0">
                <a:solidFill>
                  <a:schemeClr val="tx1"/>
                </a:solidFill>
                <a:uFillTx/>
                <a:latin typeface="Times New Roman" panose="02020603050405020304" pitchFamily="18" charset="0"/>
                <a:ea typeface="微软雅黑" panose="020B0503020204020204" charset="-122"/>
                <a:cs typeface="Times New Roman" panose="02020603050405020304" pitchFamily="18" charset="0"/>
              </a:rPr>
              <a:t>[9]</a:t>
            </a:r>
            <a:endParaRPr lang="en-US" altLang="zh-CN" sz="1600" b="1" baseline="30000" dirty="0">
              <a:solidFill>
                <a:schemeClr val="tx1"/>
              </a:solidFill>
              <a:uFillTx/>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25" name="图表 24"/>
          <p:cNvGraphicFramePr/>
          <p:nvPr/>
        </p:nvGraphicFramePr>
        <p:xfrm>
          <a:off x="7317740" y="3711575"/>
          <a:ext cx="4116070" cy="2317115"/>
        </p:xfrm>
        <a:graphic>
          <a:graphicData uri="http://schemas.openxmlformats.org/drawingml/2006/chart">
            <c:chart xmlns:c="http://schemas.openxmlformats.org/drawingml/2006/chart" xmlns:r="http://schemas.openxmlformats.org/officeDocument/2006/relationships" r:id="rId2"/>
          </a:graphicData>
        </a:graphic>
      </p:graphicFrame>
      <p:sp>
        <p:nvSpPr>
          <p:cNvPr id="26" name="文本框 16"/>
          <p:cNvSpPr txBox="1"/>
          <p:nvPr>
            <p:custDataLst>
              <p:tags r:id="rId5"/>
            </p:custDataLst>
          </p:nvPr>
        </p:nvSpPr>
        <p:spPr>
          <a:xfrm>
            <a:off x="10036175" y="3730625"/>
            <a:ext cx="991235" cy="353060"/>
          </a:xfrm>
          <a:prstGeom prst="rect">
            <a:avLst/>
          </a:prstGeom>
          <a:noFill/>
          <a:ln w="9525">
            <a:noFill/>
          </a:ln>
        </p:spPr>
        <p:txBody>
          <a:bodyPr wrap="square" anchor="t" anchorCtr="0">
            <a:noAutofit/>
          </a:bodyPr>
          <a:lstStyle/>
          <a:p>
            <a:r>
              <a:rPr lang="en-US" altLang="zh-CN" sz="1200">
                <a:latin typeface="Times New Roman" panose="02020603050405020304" pitchFamily="18" charset="0"/>
                <a:ea typeface="微软雅黑" panose="020B0503020204020204" charset="-122"/>
                <a:cs typeface="Times New Roman" panose="02020603050405020304" pitchFamily="18" charset="0"/>
              </a:rPr>
              <a:t>*P&lt;0.05</a:t>
            </a:r>
            <a:endParaRPr lang="en-US" altLang="zh-CN" sz="1200">
              <a:latin typeface="Times New Roman" panose="02020603050405020304" pitchFamily="18" charset="0"/>
              <a:ea typeface="微软雅黑" panose="020B0503020204020204" charset="-122"/>
              <a:cs typeface="Times New Roman" panose="02020603050405020304" pitchFamily="18" charset="0"/>
            </a:endParaRPr>
          </a:p>
        </p:txBody>
      </p:sp>
      <p:sp>
        <p:nvSpPr>
          <p:cNvPr id="27" name="文本框 10"/>
          <p:cNvSpPr txBox="1"/>
          <p:nvPr>
            <p:custDataLst>
              <p:tags r:id="rId6"/>
            </p:custDataLst>
          </p:nvPr>
        </p:nvSpPr>
        <p:spPr>
          <a:xfrm>
            <a:off x="8195310" y="3750945"/>
            <a:ext cx="296545" cy="354965"/>
          </a:xfrm>
          <a:prstGeom prst="rect">
            <a:avLst/>
          </a:prstGeom>
          <a:noFill/>
          <a:ln w="9525">
            <a:noFill/>
          </a:ln>
        </p:spPr>
        <p:txBody>
          <a:bodyPr wrap="square" anchor="t" anchorCtr="0">
            <a:noAutofit/>
          </a:bodyPr>
          <a:lstStyle/>
          <a:p>
            <a:r>
              <a:rPr lang="en-US" altLang="zh-CN" sz="1200">
                <a:latin typeface="Times New Roman" panose="02020603050405020304" pitchFamily="18" charset="0"/>
                <a:ea typeface="微软雅黑" panose="020B0503020204020204" charset="-122"/>
                <a:cs typeface="Times New Roman" panose="02020603050405020304" pitchFamily="18" charset="0"/>
              </a:rPr>
              <a:t>*</a:t>
            </a:r>
            <a:endParaRPr lang="en-US" altLang="zh-CN" sz="1200">
              <a:latin typeface="Times New Roman" panose="02020603050405020304" pitchFamily="18" charset="0"/>
              <a:ea typeface="微软雅黑" panose="020B0503020204020204" charset="-122"/>
              <a:cs typeface="Times New Roman" panose="02020603050405020304" pitchFamily="18" charset="0"/>
            </a:endParaRPr>
          </a:p>
        </p:txBody>
      </p:sp>
      <p:sp>
        <p:nvSpPr>
          <p:cNvPr id="28" name="文本框 10"/>
          <p:cNvSpPr txBox="1"/>
          <p:nvPr>
            <p:custDataLst>
              <p:tags r:id="rId7"/>
            </p:custDataLst>
          </p:nvPr>
        </p:nvSpPr>
        <p:spPr>
          <a:xfrm>
            <a:off x="9703435" y="3906520"/>
            <a:ext cx="296545" cy="354965"/>
          </a:xfrm>
          <a:prstGeom prst="rect">
            <a:avLst/>
          </a:prstGeom>
          <a:noFill/>
          <a:ln w="9525">
            <a:noFill/>
          </a:ln>
        </p:spPr>
        <p:txBody>
          <a:bodyPr wrap="square" anchor="t" anchorCtr="0">
            <a:noAutofit/>
          </a:bodyPr>
          <a:lstStyle/>
          <a:p>
            <a:r>
              <a:rPr lang="en-US" altLang="zh-CN" sz="1200">
                <a:latin typeface="Times New Roman" panose="02020603050405020304" pitchFamily="18" charset="0"/>
                <a:ea typeface="微软雅黑" panose="020B0503020204020204" charset="-122"/>
                <a:cs typeface="Times New Roman" panose="02020603050405020304" pitchFamily="18" charset="0"/>
              </a:rPr>
              <a:t>*</a:t>
            </a:r>
            <a:endParaRPr lang="en-US" altLang="zh-CN" sz="1200">
              <a:latin typeface="Times New Roman" panose="02020603050405020304" pitchFamily="18" charset="0"/>
              <a:ea typeface="微软雅黑" panose="020B0503020204020204" charset="-122"/>
              <a:cs typeface="Times New Roman" panose="02020603050405020304" pitchFamily="18" charset="0"/>
            </a:endParaRPr>
          </a:p>
        </p:txBody>
      </p:sp>
      <p:sp>
        <p:nvSpPr>
          <p:cNvPr id="34" name="文本框 33"/>
          <p:cNvSpPr txBox="1"/>
          <p:nvPr/>
        </p:nvSpPr>
        <p:spPr>
          <a:xfrm>
            <a:off x="6089650" y="1611630"/>
            <a:ext cx="6096000" cy="2155825"/>
          </a:xfrm>
          <a:prstGeom prst="rect">
            <a:avLst/>
          </a:prstGeom>
          <a:noFill/>
        </p:spPr>
        <p:txBody>
          <a:bodyPr wrap="square" rtlCol="0" anchor="t">
            <a:spAutoFit/>
          </a:bodyPr>
          <a:lstStyle/>
          <a:p>
            <a:pPr indent="0" fontAlgn="auto">
              <a:lnSpc>
                <a:spcPct val="120000"/>
              </a:lnSpc>
            </a:pPr>
            <a:r>
              <a:rPr lang="zh-CN" altLang="en-US" sz="1600" dirty="0">
                <a:latin typeface="Times New Roman" panose="02020603050405020304" pitchFamily="18" charset="0"/>
                <a:ea typeface="微软雅黑" panose="020B0503020204020204" charset="-122"/>
                <a:cs typeface="Times New Roman" panose="02020603050405020304" pitchFamily="18" charset="0"/>
                <a:sym typeface="+mn-ea"/>
              </a:rPr>
              <a:t>通过多中心双盲研究入组238例，给药聚卡波非钙组（H组）为121例，给药马来酸曲美布汀组（T组）为117例，H组的最终总体改善显著优于T组（p-0.003）。评估为中度改善或以上的病例率在H组为63.6%，在T组为35.2%，H组的总体效用评分显著高于T组（0.007）。评估为有用或更多的病例率在H组为55.6%，在T组为33.3%。</a:t>
            </a:r>
            <a:endParaRPr lang="zh-CN" altLang="en-US" sz="1600" dirty="0">
              <a:latin typeface="Times New Roman" panose="02020603050405020304" pitchFamily="18" charset="0"/>
              <a:ea typeface="微软雅黑" panose="020B0503020204020204" charset="-122"/>
              <a:cs typeface="Times New Roman" panose="02020603050405020304" pitchFamily="18" charset="0"/>
            </a:endParaRPr>
          </a:p>
          <a:p>
            <a:pPr indent="0" fontAlgn="auto">
              <a:lnSpc>
                <a:spcPct val="120000"/>
              </a:lnSpc>
            </a:pPr>
            <a:r>
              <a:rPr lang="zh-CN" altLang="en-US"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结论：聚卡波非钙更适用于治疗肠易激综合征</a:t>
            </a:r>
            <a:endParaRPr lang="zh-CN" altLang="en-US" sz="16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Tree>
    <p:custDataLst>
      <p:tags r:id="rId8"/>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84175" y="5935345"/>
            <a:ext cx="11119485" cy="415290"/>
          </a:xfrm>
          <a:prstGeom prst="rect">
            <a:avLst/>
          </a:prstGeom>
          <a:solidFill>
            <a:srgbClr val="000000">
              <a:alpha val="0"/>
            </a:srgbClr>
          </a:solidFill>
        </p:spPr>
        <p:txBody>
          <a:bodyPr wrap="square" rtlCol="0" anchor="t">
            <a:noAutofit/>
          </a:bodyPr>
          <a:lstStyle/>
          <a:p>
            <a:pPr lvl="0" algn="l">
              <a:buClrTx/>
              <a:buSzTx/>
              <a:buFontTx/>
            </a:pPr>
            <a:r>
              <a:rPr lang="zh-CN" altLang="en-US" b="1">
                <a:solidFill>
                  <a:schemeClr val="tx1"/>
                </a:solidFill>
                <a:latin typeface="Times New Roman" panose="02020603050405020304" pitchFamily="18" charset="0"/>
                <a:ea typeface="微软雅黑" panose="020B0503020204020204" charset="-122"/>
                <a:sym typeface="+mn-ea"/>
              </a:rPr>
              <a:t>与对照药品疗效优势与不足：无</a:t>
            </a:r>
            <a:endParaRPr lang="zh-CN" altLang="en-US" b="1">
              <a:solidFill>
                <a:schemeClr val="tx1"/>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5" name="文本框 4"/>
          <p:cNvSpPr txBox="1"/>
          <p:nvPr/>
        </p:nvSpPr>
        <p:spPr>
          <a:xfrm>
            <a:off x="384175" y="1019810"/>
            <a:ext cx="11118215" cy="415290"/>
          </a:xfrm>
          <a:prstGeom prst="rect">
            <a:avLst/>
          </a:prstGeom>
          <a:solidFill>
            <a:srgbClr val="000000">
              <a:alpha val="0"/>
            </a:srgbClr>
          </a:solidFill>
        </p:spPr>
        <p:txBody>
          <a:bodyPr wrap="square" rtlCol="0" anchor="t">
            <a:noAutofit/>
          </a:bodyPr>
          <a:lstStyle/>
          <a:p>
            <a:pPr indent="0" fontAlgn="auto">
              <a:lnSpc>
                <a:spcPct val="100000"/>
              </a:lnSpc>
            </a:pPr>
            <a:r>
              <a:rPr lang="zh-CN" altLang="en-US" sz="2000" b="1" dirty="0">
                <a:solidFill>
                  <a:srgbClr val="FF0000"/>
                </a:solidFill>
                <a:latin typeface="Times New Roman" panose="02020603050405020304" pitchFamily="18" charset="0"/>
                <a:ea typeface="微软雅黑" panose="020B0503020204020204" charset="-122"/>
                <a:sym typeface="+mn-ea"/>
              </a:rPr>
              <a:t>容积性泻剂（聚卡波非钙），是国内外相关指南明确推荐的一线治疗药物</a:t>
            </a:r>
            <a:endParaRPr lang="zh-CN" altLang="en-US" sz="2000" b="1" dirty="0">
              <a:solidFill>
                <a:srgbClr val="FF0000"/>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44" name="任意形状 12"/>
          <p:cNvSpPr/>
          <p:nvPr userDrawn="1">
            <p:custDataLst>
              <p:tags r:id="rId1"/>
            </p:custDataLst>
          </p:nvPr>
        </p:nvSpPr>
        <p:spPr>
          <a:xfrm>
            <a:off x="0" y="6522785"/>
            <a:ext cx="12192000" cy="283779"/>
          </a:xfrm>
          <a:custGeom>
            <a:avLst/>
            <a:gdLst>
              <a:gd name="connsiteX0" fmla="*/ 12192000 w 12192000"/>
              <a:gd name="connsiteY0" fmla="*/ 0 h 909447"/>
              <a:gd name="connsiteX1" fmla="*/ 12192000 w 12192000"/>
              <a:gd name="connsiteY1" fmla="*/ 909447 h 909447"/>
              <a:gd name="connsiteX2" fmla="*/ 0 w 12192000"/>
              <a:gd name="connsiteY2" fmla="*/ 909447 h 909447"/>
              <a:gd name="connsiteX3" fmla="*/ 0 w 12192000"/>
              <a:gd name="connsiteY3" fmla="*/ 401788 h 909447"/>
              <a:gd name="connsiteX4" fmla="*/ 271475 w 12192000"/>
              <a:gd name="connsiteY4" fmla="*/ 389839 h 909447"/>
              <a:gd name="connsiteX5" fmla="*/ 8190271 w 12192000"/>
              <a:gd name="connsiteY5" fmla="*/ 639060 h 909447"/>
              <a:gd name="connsiteX6" fmla="*/ 12049480 w 12192000"/>
              <a:gd name="connsiteY6" fmla="*/ 34242 h 909447"/>
              <a:gd name="connsiteX0-1" fmla="*/ 12192000 w 12192000"/>
              <a:gd name="connsiteY0-2" fmla="*/ 0 h 909447"/>
              <a:gd name="connsiteX1-3" fmla="*/ 12192000 w 12192000"/>
              <a:gd name="connsiteY1-4" fmla="*/ 909447 h 909447"/>
              <a:gd name="connsiteX2-5" fmla="*/ 0 w 12192000"/>
              <a:gd name="connsiteY2-6" fmla="*/ 909447 h 909447"/>
              <a:gd name="connsiteX3-7" fmla="*/ 0 w 12192000"/>
              <a:gd name="connsiteY3-8" fmla="*/ 401788 h 909447"/>
              <a:gd name="connsiteX4-9" fmla="*/ 8190271 w 12192000"/>
              <a:gd name="connsiteY4-10" fmla="*/ 639060 h 909447"/>
              <a:gd name="connsiteX5-11" fmla="*/ 12049480 w 12192000"/>
              <a:gd name="connsiteY5-12" fmla="*/ 34242 h 909447"/>
              <a:gd name="connsiteX6-13" fmla="*/ 12192000 w 12192000"/>
              <a:gd name="connsiteY6-14" fmla="*/ 0 h 909447"/>
              <a:gd name="connsiteX0-15" fmla="*/ 12192000 w 12192000"/>
              <a:gd name="connsiteY0-16" fmla="*/ 0 h 909447"/>
              <a:gd name="connsiteX1-17" fmla="*/ 12192000 w 12192000"/>
              <a:gd name="connsiteY1-18" fmla="*/ 909447 h 909447"/>
              <a:gd name="connsiteX2-19" fmla="*/ 0 w 12192000"/>
              <a:gd name="connsiteY2-20" fmla="*/ 909447 h 909447"/>
              <a:gd name="connsiteX3-21" fmla="*/ 0 w 12192000"/>
              <a:gd name="connsiteY3-22" fmla="*/ 401788 h 909447"/>
              <a:gd name="connsiteX4-23" fmla="*/ 12049480 w 12192000"/>
              <a:gd name="connsiteY4-24" fmla="*/ 34242 h 909447"/>
              <a:gd name="connsiteX5-25" fmla="*/ 12192000 w 12192000"/>
              <a:gd name="connsiteY5-26" fmla="*/ 0 h 909447"/>
              <a:gd name="connsiteX0-27" fmla="*/ 12192000 w 12192000"/>
              <a:gd name="connsiteY0-28" fmla="*/ 0 h 909447"/>
              <a:gd name="connsiteX1-29" fmla="*/ 12192000 w 12192000"/>
              <a:gd name="connsiteY1-30" fmla="*/ 909447 h 909447"/>
              <a:gd name="connsiteX2-31" fmla="*/ 0 w 12192000"/>
              <a:gd name="connsiteY2-32" fmla="*/ 909447 h 909447"/>
              <a:gd name="connsiteX3-33" fmla="*/ 0 w 12192000"/>
              <a:gd name="connsiteY3-34" fmla="*/ 401788 h 909447"/>
              <a:gd name="connsiteX4-35" fmla="*/ 12192000 w 12192000"/>
              <a:gd name="connsiteY4-36" fmla="*/ 0 h 909447"/>
              <a:gd name="connsiteX0-37" fmla="*/ 12192000 w 12192000"/>
              <a:gd name="connsiteY0-38" fmla="*/ 0 h 909447"/>
              <a:gd name="connsiteX1-39" fmla="*/ 12192000 w 12192000"/>
              <a:gd name="connsiteY1-40" fmla="*/ 909447 h 909447"/>
              <a:gd name="connsiteX2-41" fmla="*/ 0 w 12192000"/>
              <a:gd name="connsiteY2-42" fmla="*/ 909447 h 909447"/>
              <a:gd name="connsiteX3-43" fmla="*/ 0 w 12192000"/>
              <a:gd name="connsiteY3-44" fmla="*/ 401788 h 909447"/>
              <a:gd name="connsiteX4-45" fmla="*/ 12192000 w 12192000"/>
              <a:gd name="connsiteY4-46" fmla="*/ 0 h 909447"/>
              <a:gd name="connsiteX0-47" fmla="*/ 12192000 w 12192000"/>
              <a:gd name="connsiteY0-48" fmla="*/ 0 h 909447"/>
              <a:gd name="connsiteX1-49" fmla="*/ 12192000 w 12192000"/>
              <a:gd name="connsiteY1-50" fmla="*/ 909447 h 909447"/>
              <a:gd name="connsiteX2-51" fmla="*/ 0 w 12192000"/>
              <a:gd name="connsiteY2-52" fmla="*/ 909447 h 909447"/>
              <a:gd name="connsiteX3-53" fmla="*/ 0 w 12192000"/>
              <a:gd name="connsiteY3-54" fmla="*/ 401788 h 909447"/>
              <a:gd name="connsiteX4-55" fmla="*/ 12192000 w 12192000"/>
              <a:gd name="connsiteY4-56" fmla="*/ 0 h 9094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909447">
                <a:moveTo>
                  <a:pt x="12192000" y="0"/>
                </a:moveTo>
                <a:lnTo>
                  <a:pt x="12192000" y="909447"/>
                </a:lnTo>
                <a:lnTo>
                  <a:pt x="0" y="909447"/>
                </a:lnTo>
                <a:lnTo>
                  <a:pt x="0" y="401788"/>
                </a:lnTo>
                <a:cubicBezTo>
                  <a:pt x="2540000" y="700478"/>
                  <a:pt x="6289368" y="812355"/>
                  <a:pt x="12192000" y="0"/>
                </a:cubicBezTo>
                <a:close/>
              </a:path>
            </a:pathLst>
          </a:custGeom>
          <a:gradFill>
            <a:gsLst>
              <a:gs pos="30000">
                <a:srgbClr val="BF1C1C"/>
              </a:gs>
              <a:gs pos="100000">
                <a:srgbClr val="FEFA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2" name="文本框 1"/>
          <p:cNvSpPr txBox="1"/>
          <p:nvPr/>
        </p:nvSpPr>
        <p:spPr>
          <a:xfrm>
            <a:off x="384175" y="330835"/>
            <a:ext cx="8124825" cy="521970"/>
          </a:xfrm>
          <a:prstGeom prst="rect">
            <a:avLst/>
          </a:prstGeom>
          <a:noFill/>
        </p:spPr>
        <p:txBody>
          <a:bodyPr wrap="square" rtlCol="0">
            <a:spAutoFit/>
          </a:bodyPr>
          <a:lstStyle/>
          <a:p>
            <a:r>
              <a:rPr lang="zh-CN" altLang="en-US" sz="2800" b="1">
                <a:latin typeface="Times New Roman" panose="02020603050405020304" pitchFamily="18" charset="0"/>
                <a:ea typeface="微软雅黑" panose="020B0503020204020204" charset="-122"/>
                <a:cs typeface="Times New Roman" panose="02020603050405020304" pitchFamily="18" charset="0"/>
                <a:sym typeface="+mn-ea"/>
              </a:rPr>
              <a:t>有效性</a:t>
            </a:r>
            <a:endParaRPr lang="zh-CN" altLang="en-US" sz="2800" b="1">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3" name="文本框 2"/>
          <p:cNvSpPr txBox="1"/>
          <p:nvPr/>
        </p:nvSpPr>
        <p:spPr>
          <a:xfrm>
            <a:off x="461010" y="1220470"/>
            <a:ext cx="11423015" cy="4733925"/>
          </a:xfrm>
          <a:prstGeom prst="rect">
            <a:avLst/>
          </a:prstGeom>
          <a:noFill/>
        </p:spPr>
        <p:txBody>
          <a:bodyPr wrap="square" rtlCol="0" anchor="t">
            <a:noAutofit/>
          </a:bodyPr>
          <a:lstStyle/>
          <a:p>
            <a:endParaRPr lang="zh-CN" altLang="en-US">
              <a:latin typeface="Times New Roman" panose="02020603050405020304" pitchFamily="18" charset="0"/>
              <a:ea typeface="微软雅黑" panose="020B0503020204020204" charset="-122"/>
              <a:cs typeface="Times New Roman" panose="02020603050405020304" pitchFamily="18" charset="0"/>
            </a:endParaRPr>
          </a:p>
          <a:p>
            <a:endParaRPr lang="zh-CN" altLang="en-US">
              <a:latin typeface="Times New Roman" panose="02020603050405020304" pitchFamily="18" charset="0"/>
              <a:ea typeface="微软雅黑" panose="020B0503020204020204" charset="-122"/>
              <a:cs typeface="Times New Roman" panose="02020603050405020304" pitchFamily="18" charset="0"/>
            </a:endParaRPr>
          </a:p>
          <a:p>
            <a:endParaRPr lang="zh-CN" altLang="en-US">
              <a:latin typeface="Times New Roman" panose="02020603050405020304" pitchFamily="18" charset="0"/>
              <a:ea typeface="微软雅黑" panose="020B0503020204020204" charset="-122"/>
              <a:cs typeface="Times New Roman" panose="02020603050405020304" pitchFamily="18" charset="0"/>
            </a:endParaRPr>
          </a:p>
          <a:p>
            <a:endParaRPr lang="zh-CN" altLang="en-US">
              <a:latin typeface="Times New Roman" panose="02020603050405020304" pitchFamily="18" charset="0"/>
              <a:ea typeface="微软雅黑" panose="020B0503020204020204" charset="-122"/>
              <a:cs typeface="Times New Roman" panose="02020603050405020304" pitchFamily="18" charset="0"/>
            </a:endParaRPr>
          </a:p>
          <a:p>
            <a:endParaRPr lang="zh-CN" altLang="en-US">
              <a:latin typeface="Times New Roman" panose="02020603050405020304" pitchFamily="18" charset="0"/>
              <a:ea typeface="微软雅黑" panose="020B0503020204020204" charset="-122"/>
              <a:cs typeface="Times New Roman" panose="02020603050405020304" pitchFamily="18" charset="0"/>
            </a:endParaRPr>
          </a:p>
          <a:p>
            <a:endParaRPr lang="zh-CN" altLang="en-US">
              <a:latin typeface="Times New Roman" panose="02020603050405020304" pitchFamily="18" charset="0"/>
              <a:ea typeface="微软雅黑" panose="020B0503020204020204" charset="-122"/>
              <a:cs typeface="Times New Roman" panose="02020603050405020304" pitchFamily="18" charset="0"/>
            </a:endParaRPr>
          </a:p>
          <a:p>
            <a:endParaRPr lang="zh-CN" altLang="en-US">
              <a:latin typeface="Times New Roman" panose="02020603050405020304" pitchFamily="18" charset="0"/>
              <a:ea typeface="微软雅黑" panose="020B0503020204020204" charset="-122"/>
              <a:cs typeface="Times New Roman" panose="02020603050405020304" pitchFamily="18" charset="0"/>
            </a:endParaRPr>
          </a:p>
          <a:p>
            <a:endParaRPr lang="zh-CN" altLang="en-US">
              <a:latin typeface="Times New Roman" panose="02020603050405020304" pitchFamily="18" charset="0"/>
              <a:ea typeface="微软雅黑" panose="020B0503020204020204" charset="-122"/>
              <a:cs typeface="Times New Roman" panose="02020603050405020304" pitchFamily="18" charset="0"/>
            </a:endParaRPr>
          </a:p>
          <a:p>
            <a:endParaRPr lang="zh-CN" altLang="en-US">
              <a:latin typeface="Times New Roman" panose="02020603050405020304" pitchFamily="18" charset="0"/>
              <a:ea typeface="微软雅黑" panose="020B0503020204020204" charset="-122"/>
              <a:cs typeface="Times New Roman" panose="02020603050405020304" pitchFamily="18" charset="0"/>
            </a:endParaRPr>
          </a:p>
          <a:p>
            <a:endParaRPr lang="zh-CN" altLang="en-US">
              <a:latin typeface="Times New Roman" panose="02020603050405020304" pitchFamily="18" charset="0"/>
              <a:ea typeface="微软雅黑" panose="020B0503020204020204" charset="-122"/>
              <a:cs typeface="Times New Roman" panose="02020603050405020304" pitchFamily="18" charset="0"/>
            </a:endParaRPr>
          </a:p>
          <a:p>
            <a:endParaRPr lang="zh-CN" altLang="en-US">
              <a:latin typeface="Times New Roman" panose="02020603050405020304" pitchFamily="18" charset="0"/>
              <a:ea typeface="微软雅黑" panose="020B0503020204020204" charset="-122"/>
              <a:cs typeface="Times New Roman" panose="02020603050405020304" pitchFamily="18" charset="0"/>
            </a:endParaRPr>
          </a:p>
          <a:p>
            <a:endParaRPr lang="zh-CN" altLang="en-US">
              <a:latin typeface="Times New Roman" panose="02020603050405020304" pitchFamily="18" charset="0"/>
              <a:ea typeface="微软雅黑" panose="020B0503020204020204" charset="-122"/>
              <a:cs typeface="Times New Roman" panose="02020603050405020304" pitchFamily="18" charset="0"/>
            </a:endParaRPr>
          </a:p>
          <a:p>
            <a:endParaRPr lang="zh-CN" altLang="en-US">
              <a:latin typeface="Times New Roman" panose="02020603050405020304" pitchFamily="18" charset="0"/>
              <a:ea typeface="微软雅黑" panose="020B0503020204020204" charset="-122"/>
              <a:cs typeface="Times New Roman" panose="02020603050405020304" pitchFamily="18" charset="0"/>
            </a:endParaRPr>
          </a:p>
          <a:p>
            <a:endParaRPr lang="zh-CN" altLang="en-US">
              <a:latin typeface="Times New Roman" panose="02020603050405020304" pitchFamily="18" charset="0"/>
              <a:ea typeface="微软雅黑" panose="020B0503020204020204" charset="-122"/>
              <a:cs typeface="Times New Roman" panose="02020603050405020304" pitchFamily="18" charset="0"/>
            </a:endParaRPr>
          </a:p>
          <a:p>
            <a:endParaRPr lang="zh-CN" altLang="en-US">
              <a:latin typeface="Times New Roman" panose="02020603050405020304" pitchFamily="18" charset="0"/>
              <a:ea typeface="微软雅黑" panose="020B0503020204020204" charset="-122"/>
              <a:cs typeface="Times New Roman" panose="02020603050405020304" pitchFamily="18" charset="0"/>
            </a:endParaRPr>
          </a:p>
          <a:p>
            <a:endParaRPr lang="zh-CN" altLang="en-US">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4" name="表格 3"/>
          <p:cNvGraphicFramePr/>
          <p:nvPr>
            <p:custDataLst>
              <p:tags r:id="rId2"/>
            </p:custDataLst>
          </p:nvPr>
        </p:nvGraphicFramePr>
        <p:xfrm>
          <a:off x="407035" y="1457960"/>
          <a:ext cx="11095990" cy="4360545"/>
        </p:xfrm>
        <a:graphic>
          <a:graphicData uri="http://schemas.openxmlformats.org/drawingml/2006/table">
            <a:tbl>
              <a:tblPr firstRow="1" bandRow="1">
                <a:tableStyleId>{5C22544A-7EE6-4342-B048-85BDC9FD1C3A}</a:tableStyleId>
              </a:tblPr>
              <a:tblGrid>
                <a:gridCol w="786765"/>
                <a:gridCol w="5596255"/>
                <a:gridCol w="751840"/>
                <a:gridCol w="3961130"/>
              </a:tblGrid>
              <a:tr h="276225">
                <a:tc>
                  <a:txBody>
                    <a:bodyPr/>
                    <a:lstStyle/>
                    <a:p>
                      <a:pPr indent="0" algn="ctr">
                        <a:buNone/>
                      </a:pPr>
                      <a:r>
                        <a:rPr lang="en-US" sz="1400" b="1">
                          <a:solidFill>
                            <a:srgbClr val="000000"/>
                          </a:solidFill>
                          <a:latin typeface="Times New Roman" panose="02020603050405020304" pitchFamily="18" charset="0"/>
                          <a:ea typeface="微软雅黑" panose="020B0503020204020204" charset="-122"/>
                        </a:rPr>
                        <a:t>文献类别</a:t>
                      </a:r>
                      <a:endParaRPr lang="en-US" altLang="en-US" sz="1400" b="1">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ctr">
                        <a:buNone/>
                      </a:pPr>
                      <a:r>
                        <a:rPr lang="en-US" sz="1400" b="1">
                          <a:solidFill>
                            <a:srgbClr val="000000"/>
                          </a:solidFill>
                          <a:latin typeface="Times New Roman" panose="02020603050405020304" pitchFamily="18" charset="0"/>
                          <a:ea typeface="微软雅黑" panose="020B0503020204020204" charset="-122"/>
                        </a:rPr>
                        <a:t>文献名称</a:t>
                      </a:r>
                      <a:endParaRPr lang="en-US" altLang="en-US" sz="1400" b="1">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ctr">
                        <a:buNone/>
                      </a:pPr>
                      <a:r>
                        <a:rPr lang="en-US" sz="1400" b="1">
                          <a:solidFill>
                            <a:srgbClr val="000000"/>
                          </a:solidFill>
                          <a:latin typeface="Times New Roman" panose="02020603050405020304" pitchFamily="18" charset="0"/>
                          <a:ea typeface="微软雅黑" panose="020B0503020204020204" charset="-122"/>
                        </a:rPr>
                        <a:t>文献年份</a:t>
                      </a:r>
                      <a:endParaRPr lang="en-US" altLang="en-US" sz="1400" b="1">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ctr">
                        <a:buNone/>
                      </a:pPr>
                      <a:r>
                        <a:rPr lang="en-US" sz="1400" b="1">
                          <a:solidFill>
                            <a:srgbClr val="000000"/>
                          </a:solidFill>
                          <a:latin typeface="Times New Roman" panose="02020603050405020304" pitchFamily="18" charset="0"/>
                          <a:ea typeface="微软雅黑" panose="020B0503020204020204" charset="-122"/>
                        </a:rPr>
                        <a:t>发表期刊</a:t>
                      </a:r>
                      <a:endParaRPr lang="en-US" altLang="en-US" sz="1400" b="1">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44475">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rPr>
                        <a:t>指南</a:t>
                      </a:r>
                      <a:endParaRPr lang="en-US" altLang="en-US" sz="1200" b="0">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中国慢性便秘诊治指南( 2013，武汉)</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2013</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rPr>
                        <a:t>胃肠病学</a:t>
                      </a:r>
                      <a:endParaRPr lang="en-US" altLang="en-US" sz="1200" b="0">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45110">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rPr>
                        <a:t>指南</a:t>
                      </a:r>
                      <a:endParaRPr lang="en-US" altLang="en-US" sz="1200" b="0">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World Gastroenterology Organisation Practice Guidelines: Constipation</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2007</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World Gastroenterology Organisation</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45110">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rPr>
                        <a:t>指南</a:t>
                      </a:r>
                      <a:endParaRPr lang="en-US" altLang="en-US" sz="1200" b="0">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Evidence-based clinical practice guidelines for irritable bowel syndrome</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2015</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J Gastroenterol</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30530">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rPr>
                        <a:t>指南</a:t>
                      </a:r>
                      <a:endParaRPr lang="en-US" altLang="en-US" sz="1200" b="0">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American Gastroenterological Association Institute Guideline on the Medical Management of Opioid-Induced Constipation</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2018</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Gastroenterology</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45110">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rPr>
                        <a:t>指南</a:t>
                      </a:r>
                      <a:endParaRPr lang="en-US" altLang="en-US" sz="1200" b="0">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慢性便秘基层诊疗指南（2019年）</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2020</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rPr>
                        <a:t>中华全科医师杂志</a:t>
                      </a:r>
                      <a:endParaRPr lang="en-US" altLang="en-US" sz="1200" b="0">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30530">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rPr>
                        <a:t>指南</a:t>
                      </a:r>
                      <a:endParaRPr lang="en-US" altLang="en-US" sz="1200" b="0">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Japanese Practice Guidelines for Fecal Incontinence Part 2-Examination and Conservative Treatment for FecalIncontinence- English Version</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2020</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JOURNAL OF THE</a:t>
                      </a:r>
                      <a:endPar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indent="0" algn="l">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ANUS,RECTUMANDCOLON</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42900">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rPr>
                        <a:t>指南</a:t>
                      </a:r>
                      <a:endParaRPr lang="en-US" altLang="en-US" sz="1200" b="0">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Irritable bowel syndrome: a global perspective</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2009</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World Gastroenterology Organisation Practice Guidelines</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45110">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rPr>
                        <a:t>共识</a:t>
                      </a:r>
                      <a:endParaRPr lang="en-US" altLang="en-US" sz="1200" b="0">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rPr>
                        <a:t>老年人慢性便秘的评估与处理专家共识</a:t>
                      </a:r>
                      <a:endParaRPr lang="en-US" altLang="en-US" sz="1200" b="0">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2017</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rPr>
                        <a:t>中华老年医学杂志</a:t>
                      </a:r>
                      <a:endParaRPr lang="en-US" altLang="en-US" sz="1200" b="0">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45110">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rPr>
                        <a:t>共识</a:t>
                      </a:r>
                      <a:endParaRPr lang="en-US" altLang="en-US" sz="1200" b="0">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中国慢性便秘专家共识意见（2019，广州）</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2019</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rPr>
                        <a:t>中华消化杂志</a:t>
                      </a:r>
                      <a:endParaRPr lang="en-US" altLang="en-US" sz="1200" b="0">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44475">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rPr>
                        <a:t>共识</a:t>
                      </a:r>
                      <a:endParaRPr lang="en-US" altLang="en-US" sz="1200" b="0">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Gastrointestinal Conditions during Pregnancy</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2010</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CLINICS IN COLON AND RECTAL SURGERY</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45110">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rPr>
                        <a:t>共识</a:t>
                      </a:r>
                      <a:endParaRPr lang="en-US" altLang="en-US" sz="1200" b="0">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rPr>
                        <a:t>肛门良性疾病围手术期排粪管理中国专家共识</a:t>
                      </a:r>
                      <a:endParaRPr lang="en-US" altLang="en-US" sz="1200" b="0">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2020</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rPr>
                        <a:t>中华胃肠外科杂志</a:t>
                      </a:r>
                      <a:endParaRPr lang="en-US" altLang="en-US" sz="1200" b="0">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45110">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rPr>
                        <a:t>共识</a:t>
                      </a:r>
                      <a:endParaRPr lang="en-US" altLang="en-US" sz="1200" b="0">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zh-CN"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2020年中国肠易激综合征专家共识意见</a:t>
                      </a:r>
                      <a:endParaRPr lang="zh-CN"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2020</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rPr>
                        <a:t>中华消化杂志</a:t>
                      </a:r>
                      <a:endParaRPr lang="en-US" altLang="en-US" sz="1200" b="0">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45110">
                <a:tc>
                  <a:txBody>
                    <a:bodyPr/>
                    <a:lstStyle/>
                    <a:p>
                      <a:pPr indent="0" algn="ctr">
                        <a:buNone/>
                      </a:pPr>
                      <a:r>
                        <a:rPr lang="zh-CN" sz="1200" b="0">
                          <a:solidFill>
                            <a:srgbClr val="000000"/>
                          </a:solidFill>
                          <a:latin typeface="Times New Roman" panose="02020603050405020304" pitchFamily="18" charset="0"/>
                          <a:ea typeface="微软雅黑" panose="020B0503020204020204" charset="-122"/>
                        </a:rPr>
                        <a:t>共识</a:t>
                      </a:r>
                      <a:endParaRPr lang="zh-CN" altLang="en-US" sz="1200" b="0">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老年人功能性便秘中西医结合诊疗专家共识(2019)</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2019</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rPr>
                        <a:t>中华老年医学杂志</a:t>
                      </a:r>
                      <a:endParaRPr lang="en-US" altLang="en-US" sz="1200" b="0">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30530">
                <a:tc>
                  <a:txBody>
                    <a:bodyPr/>
                    <a:lstStyle/>
                    <a:p>
                      <a:pPr indent="0" algn="ctr">
                        <a:buNone/>
                      </a:pPr>
                      <a:r>
                        <a:rPr lang="zh-CN" sz="1200" b="0">
                          <a:solidFill>
                            <a:srgbClr val="000000"/>
                          </a:solidFill>
                          <a:latin typeface="Times New Roman" panose="02020603050405020304" pitchFamily="18" charset="0"/>
                          <a:ea typeface="微软雅黑" panose="020B0503020204020204" charset="-122"/>
                        </a:rPr>
                        <a:t>共识</a:t>
                      </a:r>
                      <a:endParaRPr lang="zh-CN" altLang="en-US" sz="1200" b="0">
                        <a:solidFill>
                          <a:srgbClr val="000000"/>
                        </a:solidFill>
                        <a:latin typeface="Times New Roman" panose="02020603050405020304" pitchFamily="18" charset="0"/>
                        <a:ea typeface="微软雅黑" panose="020B0503020204020204" charset="-122"/>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Consensus statements on diagnosis andmanagement of chronic idiopathic constipation inadults in Hong Kong</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ctr">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2019</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None/>
                      </a:pPr>
                      <a:r>
                        <a:rPr 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rPr>
                        <a:t>Hong Kong Medical Journal</a:t>
                      </a:r>
                      <a:endParaRPr lang="en-US" altLang="en-US" sz="1200" b="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pic>
        <p:nvPicPr>
          <p:cNvPr id="8" name="图片 7"/>
          <p:cNvPicPr>
            <a:picLocks noChangeAspect="1"/>
          </p:cNvPicPr>
          <p:nvPr/>
        </p:nvPicPr>
        <p:blipFill>
          <a:blip r:embed="rId3"/>
          <a:stretch>
            <a:fillRect/>
          </a:stretch>
        </p:blipFill>
        <p:spPr>
          <a:xfrm>
            <a:off x="9789160" y="290195"/>
            <a:ext cx="2265680" cy="487680"/>
          </a:xfrm>
          <a:prstGeom prst="rect">
            <a:avLst/>
          </a:prstGeom>
        </p:spPr>
      </p:pic>
    </p:spTree>
    <p:custDataLst>
      <p:tags r:id="rId4"/>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形状 12"/>
          <p:cNvSpPr/>
          <p:nvPr userDrawn="1">
            <p:custDataLst>
              <p:tags r:id="rId1"/>
            </p:custDataLst>
          </p:nvPr>
        </p:nvSpPr>
        <p:spPr>
          <a:xfrm>
            <a:off x="0" y="6545645"/>
            <a:ext cx="12192000" cy="283779"/>
          </a:xfrm>
          <a:custGeom>
            <a:avLst/>
            <a:gdLst>
              <a:gd name="connsiteX0" fmla="*/ 12192000 w 12192000"/>
              <a:gd name="connsiteY0" fmla="*/ 0 h 909447"/>
              <a:gd name="connsiteX1" fmla="*/ 12192000 w 12192000"/>
              <a:gd name="connsiteY1" fmla="*/ 909447 h 909447"/>
              <a:gd name="connsiteX2" fmla="*/ 0 w 12192000"/>
              <a:gd name="connsiteY2" fmla="*/ 909447 h 909447"/>
              <a:gd name="connsiteX3" fmla="*/ 0 w 12192000"/>
              <a:gd name="connsiteY3" fmla="*/ 401788 h 909447"/>
              <a:gd name="connsiteX4" fmla="*/ 271475 w 12192000"/>
              <a:gd name="connsiteY4" fmla="*/ 389839 h 909447"/>
              <a:gd name="connsiteX5" fmla="*/ 8190271 w 12192000"/>
              <a:gd name="connsiteY5" fmla="*/ 639060 h 909447"/>
              <a:gd name="connsiteX6" fmla="*/ 12049480 w 12192000"/>
              <a:gd name="connsiteY6" fmla="*/ 34242 h 909447"/>
              <a:gd name="connsiteX0-1" fmla="*/ 12192000 w 12192000"/>
              <a:gd name="connsiteY0-2" fmla="*/ 0 h 909447"/>
              <a:gd name="connsiteX1-3" fmla="*/ 12192000 w 12192000"/>
              <a:gd name="connsiteY1-4" fmla="*/ 909447 h 909447"/>
              <a:gd name="connsiteX2-5" fmla="*/ 0 w 12192000"/>
              <a:gd name="connsiteY2-6" fmla="*/ 909447 h 909447"/>
              <a:gd name="connsiteX3-7" fmla="*/ 0 w 12192000"/>
              <a:gd name="connsiteY3-8" fmla="*/ 401788 h 909447"/>
              <a:gd name="connsiteX4-9" fmla="*/ 8190271 w 12192000"/>
              <a:gd name="connsiteY4-10" fmla="*/ 639060 h 909447"/>
              <a:gd name="connsiteX5-11" fmla="*/ 12049480 w 12192000"/>
              <a:gd name="connsiteY5-12" fmla="*/ 34242 h 909447"/>
              <a:gd name="connsiteX6-13" fmla="*/ 12192000 w 12192000"/>
              <a:gd name="connsiteY6-14" fmla="*/ 0 h 909447"/>
              <a:gd name="connsiteX0-15" fmla="*/ 12192000 w 12192000"/>
              <a:gd name="connsiteY0-16" fmla="*/ 0 h 909447"/>
              <a:gd name="connsiteX1-17" fmla="*/ 12192000 w 12192000"/>
              <a:gd name="connsiteY1-18" fmla="*/ 909447 h 909447"/>
              <a:gd name="connsiteX2-19" fmla="*/ 0 w 12192000"/>
              <a:gd name="connsiteY2-20" fmla="*/ 909447 h 909447"/>
              <a:gd name="connsiteX3-21" fmla="*/ 0 w 12192000"/>
              <a:gd name="connsiteY3-22" fmla="*/ 401788 h 909447"/>
              <a:gd name="connsiteX4-23" fmla="*/ 12049480 w 12192000"/>
              <a:gd name="connsiteY4-24" fmla="*/ 34242 h 909447"/>
              <a:gd name="connsiteX5-25" fmla="*/ 12192000 w 12192000"/>
              <a:gd name="connsiteY5-26" fmla="*/ 0 h 909447"/>
              <a:gd name="connsiteX0-27" fmla="*/ 12192000 w 12192000"/>
              <a:gd name="connsiteY0-28" fmla="*/ 0 h 909447"/>
              <a:gd name="connsiteX1-29" fmla="*/ 12192000 w 12192000"/>
              <a:gd name="connsiteY1-30" fmla="*/ 909447 h 909447"/>
              <a:gd name="connsiteX2-31" fmla="*/ 0 w 12192000"/>
              <a:gd name="connsiteY2-32" fmla="*/ 909447 h 909447"/>
              <a:gd name="connsiteX3-33" fmla="*/ 0 w 12192000"/>
              <a:gd name="connsiteY3-34" fmla="*/ 401788 h 909447"/>
              <a:gd name="connsiteX4-35" fmla="*/ 12192000 w 12192000"/>
              <a:gd name="connsiteY4-36" fmla="*/ 0 h 909447"/>
              <a:gd name="connsiteX0-37" fmla="*/ 12192000 w 12192000"/>
              <a:gd name="connsiteY0-38" fmla="*/ 0 h 909447"/>
              <a:gd name="connsiteX1-39" fmla="*/ 12192000 w 12192000"/>
              <a:gd name="connsiteY1-40" fmla="*/ 909447 h 909447"/>
              <a:gd name="connsiteX2-41" fmla="*/ 0 w 12192000"/>
              <a:gd name="connsiteY2-42" fmla="*/ 909447 h 909447"/>
              <a:gd name="connsiteX3-43" fmla="*/ 0 w 12192000"/>
              <a:gd name="connsiteY3-44" fmla="*/ 401788 h 909447"/>
              <a:gd name="connsiteX4-45" fmla="*/ 12192000 w 12192000"/>
              <a:gd name="connsiteY4-46" fmla="*/ 0 h 909447"/>
              <a:gd name="connsiteX0-47" fmla="*/ 12192000 w 12192000"/>
              <a:gd name="connsiteY0-48" fmla="*/ 0 h 909447"/>
              <a:gd name="connsiteX1-49" fmla="*/ 12192000 w 12192000"/>
              <a:gd name="connsiteY1-50" fmla="*/ 909447 h 909447"/>
              <a:gd name="connsiteX2-51" fmla="*/ 0 w 12192000"/>
              <a:gd name="connsiteY2-52" fmla="*/ 909447 h 909447"/>
              <a:gd name="connsiteX3-53" fmla="*/ 0 w 12192000"/>
              <a:gd name="connsiteY3-54" fmla="*/ 401788 h 909447"/>
              <a:gd name="connsiteX4-55" fmla="*/ 12192000 w 12192000"/>
              <a:gd name="connsiteY4-56" fmla="*/ 0 h 9094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909447">
                <a:moveTo>
                  <a:pt x="12192000" y="0"/>
                </a:moveTo>
                <a:lnTo>
                  <a:pt x="12192000" y="909447"/>
                </a:lnTo>
                <a:lnTo>
                  <a:pt x="0" y="909447"/>
                </a:lnTo>
                <a:lnTo>
                  <a:pt x="0" y="401788"/>
                </a:lnTo>
                <a:cubicBezTo>
                  <a:pt x="2540000" y="700478"/>
                  <a:pt x="6289368" y="812355"/>
                  <a:pt x="12192000" y="0"/>
                </a:cubicBezTo>
                <a:close/>
              </a:path>
            </a:pathLst>
          </a:custGeom>
          <a:gradFill>
            <a:gsLst>
              <a:gs pos="30000">
                <a:srgbClr val="BF1C1C"/>
              </a:gs>
              <a:gs pos="100000">
                <a:srgbClr val="FEFA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2" name="文本框 1"/>
          <p:cNvSpPr txBox="1"/>
          <p:nvPr/>
        </p:nvSpPr>
        <p:spPr>
          <a:xfrm>
            <a:off x="392564" y="330835"/>
            <a:ext cx="8124825" cy="521970"/>
          </a:xfrm>
          <a:prstGeom prst="rect">
            <a:avLst/>
          </a:prstGeom>
          <a:noFill/>
        </p:spPr>
        <p:txBody>
          <a:bodyPr wrap="square" rtlCol="0">
            <a:spAutoFit/>
          </a:bodyPr>
          <a:lstStyle/>
          <a:p>
            <a:r>
              <a:rPr lang="zh-CN" altLang="en-US" sz="2800" b="1" dirty="0">
                <a:latin typeface="Times New Roman" panose="02020603050405020304" pitchFamily="18" charset="0"/>
                <a:ea typeface="微软雅黑" panose="020B0503020204020204" charset="-122"/>
                <a:cs typeface="Times New Roman" panose="02020603050405020304" pitchFamily="18" charset="0"/>
                <a:sym typeface="+mn-ea"/>
              </a:rPr>
              <a:t>创新性       注册分类为化学药品</a:t>
            </a:r>
            <a:r>
              <a:rPr lang="en-US" altLang="zh-CN"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3</a:t>
            </a:r>
            <a:r>
              <a:rPr lang="zh-CN" altLang="en-US"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类新药</a:t>
            </a:r>
            <a:endParaRPr lang="zh-CN" altLang="en-US"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3" name="矩形 2"/>
          <p:cNvSpPr/>
          <p:nvPr>
            <p:custDataLst>
              <p:tags r:id="rId2"/>
            </p:custDataLst>
          </p:nvPr>
        </p:nvSpPr>
        <p:spPr>
          <a:xfrm>
            <a:off x="3595370" y="1524000"/>
            <a:ext cx="2276475" cy="4127500"/>
          </a:xfrm>
          <a:prstGeom prst="rect">
            <a:avLst/>
          </a:prstGeom>
          <a:solidFill>
            <a:srgbClr val="FFFFFF"/>
          </a:solidFill>
          <a:ln w="3175">
            <a:noFill/>
          </a:ln>
          <a:effectLst>
            <a:outerShdw blurRad="215900" dist="50800" dir="5400000" sx="102000" sy="102000" algn="ctr" rotWithShape="0">
              <a:schemeClr val="accent1">
                <a:alpha val="15000"/>
              </a:schemeClr>
            </a:outerShdw>
          </a:effectLst>
        </p:spPr>
        <p:txBody>
          <a:bodyPr wrap="none" lIns="215900" tIns="935990" rIns="215900" bIns="36195" rtlCol="0" anchor="ctr" anchorCtr="0">
            <a:noAutofit/>
          </a:bodyPr>
          <a:lstStyle/>
          <a:p>
            <a:pPr algn="ctr">
              <a:spcBef>
                <a:spcPct val="0"/>
              </a:spcBef>
              <a:spcAft>
                <a:spcPct val="0"/>
              </a:spcAft>
            </a:pPr>
            <a:br>
              <a:rPr lang="zh-CN" altLang="en-US">
                <a:solidFill>
                  <a:srgbClr val="666666"/>
                </a:solidFill>
                <a:latin typeface="Times New Roman" panose="02020603050405020304" pitchFamily="18" charset="0"/>
                <a:ea typeface="微软雅黑" panose="020B0503020204020204" charset="-122"/>
                <a:cs typeface="Times New Roman" panose="02020603050405020304" pitchFamily="18" charset="0"/>
              </a:rPr>
            </a:br>
            <a:endParaRPr lang="zh-CN" altLang="en-US">
              <a:solidFill>
                <a:srgbClr val="666666"/>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1" name="任意多边形 20"/>
          <p:cNvSpPr/>
          <p:nvPr>
            <p:custDataLst>
              <p:tags r:id="rId3"/>
            </p:custDataLst>
          </p:nvPr>
        </p:nvSpPr>
        <p:spPr>
          <a:xfrm>
            <a:off x="3750628" y="1391603"/>
            <a:ext cx="706755" cy="90741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13" h="1429">
                <a:moveTo>
                  <a:pt x="1113" y="201"/>
                </a:moveTo>
                <a:lnTo>
                  <a:pt x="996" y="201"/>
                </a:lnTo>
                <a:lnTo>
                  <a:pt x="1113" y="201"/>
                </a:lnTo>
                <a:close/>
                <a:moveTo>
                  <a:pt x="173" y="0"/>
                </a:moveTo>
                <a:lnTo>
                  <a:pt x="183" y="0"/>
                </a:lnTo>
                <a:lnTo>
                  <a:pt x="1113" y="0"/>
                </a:lnTo>
                <a:lnTo>
                  <a:pt x="1113" y="1"/>
                </a:lnTo>
                <a:lnTo>
                  <a:pt x="1108" y="1"/>
                </a:lnTo>
                <a:cubicBezTo>
                  <a:pt x="1045" y="6"/>
                  <a:pt x="995" y="82"/>
                  <a:pt x="995" y="174"/>
                </a:cubicBezTo>
                <a:cubicBezTo>
                  <a:pt x="995" y="183"/>
                  <a:pt x="995" y="192"/>
                  <a:pt x="996" y="200"/>
                </a:cubicBezTo>
                <a:lnTo>
                  <a:pt x="996" y="201"/>
                </a:lnTo>
                <a:lnTo>
                  <a:pt x="989" y="201"/>
                </a:lnTo>
                <a:lnTo>
                  <a:pt x="989" y="904"/>
                </a:lnTo>
                <a:lnTo>
                  <a:pt x="989" y="909"/>
                </a:lnTo>
                <a:cubicBezTo>
                  <a:pt x="990" y="917"/>
                  <a:pt x="990" y="925"/>
                  <a:pt x="990" y="934"/>
                </a:cubicBezTo>
                <a:cubicBezTo>
                  <a:pt x="990" y="943"/>
                  <a:pt x="990" y="951"/>
                  <a:pt x="989" y="959"/>
                </a:cubicBezTo>
                <a:lnTo>
                  <a:pt x="989" y="964"/>
                </a:lnTo>
                <a:lnTo>
                  <a:pt x="989" y="971"/>
                </a:lnTo>
                <a:lnTo>
                  <a:pt x="989" y="973"/>
                </a:lnTo>
                <a:cubicBezTo>
                  <a:pt x="988" y="999"/>
                  <a:pt x="984" y="1025"/>
                  <a:pt x="977" y="1050"/>
                </a:cubicBezTo>
                <a:lnTo>
                  <a:pt x="975" y="1055"/>
                </a:lnTo>
                <a:lnTo>
                  <a:pt x="974" y="1058"/>
                </a:lnTo>
                <a:cubicBezTo>
                  <a:pt x="919" y="1271"/>
                  <a:pt x="726" y="1429"/>
                  <a:pt x="495" y="1429"/>
                </a:cubicBezTo>
                <a:cubicBezTo>
                  <a:pt x="264" y="1429"/>
                  <a:pt x="71" y="1271"/>
                  <a:pt x="16" y="1058"/>
                </a:cubicBezTo>
                <a:lnTo>
                  <a:pt x="15" y="1055"/>
                </a:lnTo>
                <a:lnTo>
                  <a:pt x="13" y="1050"/>
                </a:lnTo>
                <a:cubicBezTo>
                  <a:pt x="6" y="1025"/>
                  <a:pt x="2" y="999"/>
                  <a:pt x="1" y="973"/>
                </a:cubicBezTo>
                <a:lnTo>
                  <a:pt x="1" y="971"/>
                </a:lnTo>
                <a:lnTo>
                  <a:pt x="1" y="964"/>
                </a:lnTo>
                <a:lnTo>
                  <a:pt x="1" y="959"/>
                </a:lnTo>
                <a:cubicBezTo>
                  <a:pt x="0" y="951"/>
                  <a:pt x="0" y="943"/>
                  <a:pt x="0" y="934"/>
                </a:cubicBezTo>
                <a:cubicBezTo>
                  <a:pt x="0" y="925"/>
                  <a:pt x="0" y="917"/>
                  <a:pt x="1" y="909"/>
                </a:cubicBezTo>
                <a:lnTo>
                  <a:pt x="1" y="904"/>
                </a:lnTo>
                <a:lnTo>
                  <a:pt x="1" y="185"/>
                </a:lnTo>
                <a:lnTo>
                  <a:pt x="1" y="185"/>
                </a:lnTo>
                <a:lnTo>
                  <a:pt x="1" y="183"/>
                </a:lnTo>
                <a:cubicBezTo>
                  <a:pt x="1" y="181"/>
                  <a:pt x="1" y="178"/>
                  <a:pt x="1" y="175"/>
                </a:cubicBezTo>
                <a:cubicBezTo>
                  <a:pt x="1" y="84"/>
                  <a:pt x="72" y="10"/>
                  <a:pt x="164" y="1"/>
                </a:cubicBezTo>
                <a:lnTo>
                  <a:pt x="164" y="1"/>
                </a:lnTo>
                <a:lnTo>
                  <a:pt x="167" y="0"/>
                </a:lnTo>
                <a:cubicBezTo>
                  <a:pt x="169" y="0"/>
                  <a:pt x="171" y="0"/>
                  <a:pt x="173" y="0"/>
                </a:cubicBezTo>
                <a:close/>
              </a:path>
            </a:pathLst>
          </a:custGeom>
          <a:solidFill>
            <a:srgbClr val="BFBFBF"/>
          </a:solidFill>
          <a:ln>
            <a:noFill/>
          </a:ln>
          <a:effectLst>
            <a:outerShdw blurRad="101600" dist="25400" dir="5400000" sx="103000" sy="10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rIns="17970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02</a:t>
            </a:r>
            <a:endPar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2" name="任意多边形 21"/>
          <p:cNvSpPr/>
          <p:nvPr>
            <p:custDataLst>
              <p:tags r:id="rId4"/>
            </p:custDataLst>
          </p:nvPr>
        </p:nvSpPr>
        <p:spPr>
          <a:xfrm>
            <a:off x="4374198" y="1390968"/>
            <a:ext cx="171450" cy="127000"/>
          </a:xfrm>
          <a:custGeom>
            <a:avLst/>
            <a:gdLst/>
            <a:ahLst/>
            <a:cxnLst>
              <a:cxn ang="3">
                <a:pos x="hc" y="t"/>
              </a:cxn>
              <a:cxn ang="cd2">
                <a:pos x="l" y="vc"/>
              </a:cxn>
              <a:cxn ang="cd4">
                <a:pos x="hc" y="b"/>
              </a:cxn>
              <a:cxn ang="0">
                <a:pos x="r" y="vc"/>
              </a:cxn>
            </a:cxnLst>
            <a:rect l="l" t="t" r="r" b="b"/>
            <a:pathLst>
              <a:path w="340" h="253">
                <a:moveTo>
                  <a:pt x="170" y="0"/>
                </a:moveTo>
                <a:cubicBezTo>
                  <a:pt x="264" y="0"/>
                  <a:pt x="340" y="98"/>
                  <a:pt x="340" y="220"/>
                </a:cubicBezTo>
                <a:cubicBezTo>
                  <a:pt x="340" y="231"/>
                  <a:pt x="339" y="242"/>
                  <a:pt x="338" y="253"/>
                </a:cubicBezTo>
                <a:lnTo>
                  <a:pt x="338" y="253"/>
                </a:lnTo>
                <a:lnTo>
                  <a:pt x="2" y="253"/>
                </a:lnTo>
                <a:lnTo>
                  <a:pt x="2" y="253"/>
                </a:lnTo>
                <a:cubicBezTo>
                  <a:pt x="1" y="242"/>
                  <a:pt x="0" y="231"/>
                  <a:pt x="0" y="220"/>
                </a:cubicBezTo>
                <a:cubicBezTo>
                  <a:pt x="0" y="98"/>
                  <a:pt x="76" y="0"/>
                  <a:pt x="17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 name="矩形 4"/>
          <p:cNvSpPr/>
          <p:nvPr>
            <p:custDataLst>
              <p:tags r:id="rId5"/>
            </p:custDataLst>
          </p:nvPr>
        </p:nvSpPr>
        <p:spPr>
          <a:xfrm>
            <a:off x="4545648" y="1717358"/>
            <a:ext cx="1229360" cy="749300"/>
          </a:xfrm>
          <a:prstGeom prst="rect">
            <a:avLst/>
          </a:prstGeom>
          <a:noFill/>
          <a:extLst>
            <a:ext uri="{909E8E84-426E-40DD-AFC4-6F175D3DCCD1}">
              <a14:hiddenFill xmlns:a14="http://schemas.microsoft.com/office/drawing/2010/main">
                <a:solidFill>
                  <a:srgbClr val="0074B6"/>
                </a:solidFill>
              </a14:hiddenFill>
            </a:ext>
          </a:extLst>
        </p:spPr>
        <p:txBody>
          <a:bodyPr wrap="square" lIns="0" tIns="0" rIns="0" bIns="0" rtlCol="0" anchor="t" anchorCtr="0">
            <a:noAutofit/>
          </a:bodyPr>
          <a:lstStyle/>
          <a:p>
            <a:pPr algn="ctr">
              <a:spcBef>
                <a:spcPct val="0"/>
              </a:spcBef>
              <a:spcAft>
                <a:spcPct val="0"/>
              </a:spcAft>
            </a:pPr>
            <a:r>
              <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rPr>
              <a:t>剂型创新</a:t>
            </a:r>
            <a:r>
              <a:rPr lang="en-US" altLang="zh-CN" baseline="30000" dirty="0">
                <a:solidFill>
                  <a:schemeClr val="tx1"/>
                </a:solidFill>
                <a:uFillTx/>
                <a:latin typeface="Times New Roman" panose="02020603050405020304" pitchFamily="18" charset="0"/>
                <a:ea typeface="微软雅黑" panose="020B0503020204020204" charset="-122"/>
                <a:cs typeface="Times New Roman" panose="02020603050405020304" pitchFamily="18" charset="0"/>
                <a:sym typeface="+mn-ea"/>
              </a:rPr>
              <a:t>[4]</a:t>
            </a:r>
            <a:endPar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algn="ctr">
              <a:spcBef>
                <a:spcPct val="0"/>
              </a:spcBef>
              <a:spcAft>
                <a:spcPct val="0"/>
              </a:spcAft>
            </a:pPr>
            <a:endPar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6" name="矩形 5"/>
          <p:cNvSpPr/>
          <p:nvPr>
            <p:custDataLst>
              <p:tags r:id="rId6"/>
            </p:custDataLst>
          </p:nvPr>
        </p:nvSpPr>
        <p:spPr>
          <a:xfrm>
            <a:off x="868680" y="1524000"/>
            <a:ext cx="2276475" cy="4128135"/>
          </a:xfrm>
          <a:prstGeom prst="rect">
            <a:avLst/>
          </a:prstGeom>
          <a:solidFill>
            <a:srgbClr val="FFFFFF"/>
          </a:solidFill>
          <a:ln w="3175">
            <a:noFill/>
          </a:ln>
          <a:effectLst>
            <a:outerShdw blurRad="215900" dist="50800" dir="5400000" sx="102000" sy="102000" algn="ctr" rotWithShape="0">
              <a:schemeClr val="accent1">
                <a:alpha val="15000"/>
              </a:schemeClr>
            </a:outerShdw>
          </a:effectLst>
        </p:spPr>
        <p:txBody>
          <a:bodyPr wrap="none" lIns="215900" tIns="935990" rIns="215900" bIns="36195" rtlCol="0" anchor="ctr" anchorCtr="0">
            <a:noAutofit/>
          </a:bodyPr>
          <a:lstStyle/>
          <a:p>
            <a:pPr algn="ctr">
              <a:spcBef>
                <a:spcPct val="0"/>
              </a:spcBef>
              <a:spcAft>
                <a:spcPct val="0"/>
              </a:spcAft>
            </a:pPr>
            <a:br>
              <a:rPr lang="zh-CN" altLang="en-US">
                <a:solidFill>
                  <a:srgbClr val="666666"/>
                </a:solidFill>
                <a:latin typeface="Times New Roman" panose="02020603050405020304" pitchFamily="18" charset="0"/>
                <a:ea typeface="微软雅黑" panose="020B0503020204020204" charset="-122"/>
                <a:cs typeface="Times New Roman" panose="02020603050405020304" pitchFamily="18" charset="0"/>
              </a:rPr>
            </a:br>
            <a:endParaRPr lang="zh-CN" altLang="en-US">
              <a:solidFill>
                <a:srgbClr val="666666"/>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0" name="任意多边形 39"/>
          <p:cNvSpPr/>
          <p:nvPr>
            <p:custDataLst>
              <p:tags r:id="rId7"/>
            </p:custDataLst>
          </p:nvPr>
        </p:nvSpPr>
        <p:spPr>
          <a:xfrm>
            <a:off x="1023938" y="1391603"/>
            <a:ext cx="706755" cy="90741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13" h="1429">
                <a:moveTo>
                  <a:pt x="1113" y="201"/>
                </a:moveTo>
                <a:lnTo>
                  <a:pt x="996" y="201"/>
                </a:lnTo>
                <a:lnTo>
                  <a:pt x="1113" y="201"/>
                </a:lnTo>
                <a:close/>
                <a:moveTo>
                  <a:pt x="173" y="0"/>
                </a:moveTo>
                <a:lnTo>
                  <a:pt x="183" y="0"/>
                </a:lnTo>
                <a:lnTo>
                  <a:pt x="1113" y="0"/>
                </a:lnTo>
                <a:lnTo>
                  <a:pt x="1113" y="1"/>
                </a:lnTo>
                <a:lnTo>
                  <a:pt x="1108" y="1"/>
                </a:lnTo>
                <a:cubicBezTo>
                  <a:pt x="1045" y="6"/>
                  <a:pt x="995" y="82"/>
                  <a:pt x="995" y="174"/>
                </a:cubicBezTo>
                <a:cubicBezTo>
                  <a:pt x="995" y="183"/>
                  <a:pt x="995" y="192"/>
                  <a:pt x="996" y="200"/>
                </a:cubicBezTo>
                <a:lnTo>
                  <a:pt x="996" y="201"/>
                </a:lnTo>
                <a:lnTo>
                  <a:pt x="989" y="201"/>
                </a:lnTo>
                <a:lnTo>
                  <a:pt x="989" y="904"/>
                </a:lnTo>
                <a:lnTo>
                  <a:pt x="989" y="909"/>
                </a:lnTo>
                <a:cubicBezTo>
                  <a:pt x="990" y="917"/>
                  <a:pt x="990" y="925"/>
                  <a:pt x="990" y="934"/>
                </a:cubicBezTo>
                <a:cubicBezTo>
                  <a:pt x="990" y="943"/>
                  <a:pt x="990" y="951"/>
                  <a:pt x="989" y="959"/>
                </a:cubicBezTo>
                <a:lnTo>
                  <a:pt x="989" y="964"/>
                </a:lnTo>
                <a:lnTo>
                  <a:pt x="989" y="971"/>
                </a:lnTo>
                <a:lnTo>
                  <a:pt x="989" y="973"/>
                </a:lnTo>
                <a:cubicBezTo>
                  <a:pt x="988" y="999"/>
                  <a:pt x="984" y="1025"/>
                  <a:pt x="977" y="1050"/>
                </a:cubicBezTo>
                <a:lnTo>
                  <a:pt x="975" y="1055"/>
                </a:lnTo>
                <a:lnTo>
                  <a:pt x="974" y="1058"/>
                </a:lnTo>
                <a:cubicBezTo>
                  <a:pt x="919" y="1271"/>
                  <a:pt x="726" y="1429"/>
                  <a:pt x="495" y="1429"/>
                </a:cubicBezTo>
                <a:cubicBezTo>
                  <a:pt x="264" y="1429"/>
                  <a:pt x="71" y="1271"/>
                  <a:pt x="16" y="1058"/>
                </a:cubicBezTo>
                <a:lnTo>
                  <a:pt x="15" y="1055"/>
                </a:lnTo>
                <a:lnTo>
                  <a:pt x="13" y="1050"/>
                </a:lnTo>
                <a:cubicBezTo>
                  <a:pt x="6" y="1025"/>
                  <a:pt x="2" y="999"/>
                  <a:pt x="1" y="973"/>
                </a:cubicBezTo>
                <a:lnTo>
                  <a:pt x="1" y="971"/>
                </a:lnTo>
                <a:lnTo>
                  <a:pt x="1" y="964"/>
                </a:lnTo>
                <a:lnTo>
                  <a:pt x="1" y="959"/>
                </a:lnTo>
                <a:cubicBezTo>
                  <a:pt x="0" y="951"/>
                  <a:pt x="0" y="943"/>
                  <a:pt x="0" y="934"/>
                </a:cubicBezTo>
                <a:cubicBezTo>
                  <a:pt x="0" y="925"/>
                  <a:pt x="0" y="917"/>
                  <a:pt x="1" y="909"/>
                </a:cubicBezTo>
                <a:lnTo>
                  <a:pt x="1" y="904"/>
                </a:lnTo>
                <a:lnTo>
                  <a:pt x="1" y="185"/>
                </a:lnTo>
                <a:lnTo>
                  <a:pt x="1" y="185"/>
                </a:lnTo>
                <a:lnTo>
                  <a:pt x="1" y="183"/>
                </a:lnTo>
                <a:cubicBezTo>
                  <a:pt x="1" y="181"/>
                  <a:pt x="1" y="178"/>
                  <a:pt x="1" y="175"/>
                </a:cubicBezTo>
                <a:cubicBezTo>
                  <a:pt x="1" y="84"/>
                  <a:pt x="72" y="10"/>
                  <a:pt x="164" y="1"/>
                </a:cubicBezTo>
                <a:lnTo>
                  <a:pt x="164" y="1"/>
                </a:lnTo>
                <a:lnTo>
                  <a:pt x="167" y="0"/>
                </a:lnTo>
                <a:cubicBezTo>
                  <a:pt x="169" y="0"/>
                  <a:pt x="171" y="0"/>
                  <a:pt x="173" y="0"/>
                </a:cubicBezTo>
                <a:close/>
              </a:path>
            </a:pathLst>
          </a:custGeom>
          <a:solidFill>
            <a:srgbClr val="BFBFBF"/>
          </a:solidFill>
          <a:ln>
            <a:noFill/>
          </a:ln>
          <a:effectLst>
            <a:outerShdw blurRad="101600" dist="25400" dir="5400000" sx="103000" sy="10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rIns="17970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01</a:t>
            </a:r>
            <a:endPar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43" name="任意多边形 42"/>
          <p:cNvSpPr/>
          <p:nvPr>
            <p:custDataLst>
              <p:tags r:id="rId8"/>
            </p:custDataLst>
          </p:nvPr>
        </p:nvSpPr>
        <p:spPr>
          <a:xfrm>
            <a:off x="1647508" y="1390968"/>
            <a:ext cx="171450" cy="127000"/>
          </a:xfrm>
          <a:custGeom>
            <a:avLst/>
            <a:gdLst/>
            <a:ahLst/>
            <a:cxnLst>
              <a:cxn ang="3">
                <a:pos x="hc" y="t"/>
              </a:cxn>
              <a:cxn ang="cd2">
                <a:pos x="l" y="vc"/>
              </a:cxn>
              <a:cxn ang="cd4">
                <a:pos x="hc" y="b"/>
              </a:cxn>
              <a:cxn ang="0">
                <a:pos x="r" y="vc"/>
              </a:cxn>
            </a:cxnLst>
            <a:rect l="l" t="t" r="r" b="b"/>
            <a:pathLst>
              <a:path w="340" h="253">
                <a:moveTo>
                  <a:pt x="170" y="0"/>
                </a:moveTo>
                <a:cubicBezTo>
                  <a:pt x="264" y="0"/>
                  <a:pt x="340" y="98"/>
                  <a:pt x="340" y="220"/>
                </a:cubicBezTo>
                <a:cubicBezTo>
                  <a:pt x="340" y="231"/>
                  <a:pt x="339" y="242"/>
                  <a:pt x="338" y="253"/>
                </a:cubicBezTo>
                <a:lnTo>
                  <a:pt x="338" y="253"/>
                </a:lnTo>
                <a:lnTo>
                  <a:pt x="2" y="253"/>
                </a:lnTo>
                <a:lnTo>
                  <a:pt x="2" y="253"/>
                </a:lnTo>
                <a:cubicBezTo>
                  <a:pt x="1" y="242"/>
                  <a:pt x="0" y="231"/>
                  <a:pt x="0" y="220"/>
                </a:cubicBezTo>
                <a:cubicBezTo>
                  <a:pt x="0" y="98"/>
                  <a:pt x="76" y="0"/>
                  <a:pt x="17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矩形 7"/>
          <p:cNvSpPr/>
          <p:nvPr>
            <p:custDataLst>
              <p:tags r:id="rId9"/>
            </p:custDataLst>
          </p:nvPr>
        </p:nvSpPr>
        <p:spPr>
          <a:xfrm>
            <a:off x="1818958" y="1717358"/>
            <a:ext cx="1229360" cy="749300"/>
          </a:xfrm>
          <a:prstGeom prst="rect">
            <a:avLst/>
          </a:prstGeom>
          <a:noFill/>
          <a:extLst>
            <a:ext uri="{909E8E84-426E-40DD-AFC4-6F175D3DCCD1}">
              <a14:hiddenFill xmlns:a14="http://schemas.microsoft.com/office/drawing/2010/main">
                <a:solidFill>
                  <a:srgbClr val="0074B6"/>
                </a:solidFill>
              </a14:hiddenFill>
            </a:ext>
          </a:extLst>
        </p:spPr>
        <p:txBody>
          <a:bodyPr wrap="square" lIns="0" tIns="0" rIns="0" bIns="0" rtlCol="0" anchor="t" anchorCtr="0">
            <a:noAutofit/>
          </a:bodyPr>
          <a:lstStyle/>
          <a:p>
            <a:pPr algn="ctr">
              <a:spcBef>
                <a:spcPct val="0"/>
              </a:spcBef>
              <a:spcAft>
                <a:spcPct val="0"/>
              </a:spcAft>
            </a:pPr>
            <a:r>
              <a:rPr lang="zh-CN" altLang="en-US" b="1">
                <a:solidFill>
                  <a:schemeClr val="tx1"/>
                </a:solidFill>
                <a:latin typeface="Times New Roman" panose="02020603050405020304" pitchFamily="18" charset="0"/>
                <a:ea typeface="微软雅黑" panose="020B0503020204020204" charset="-122"/>
                <a:cs typeface="Times New Roman" panose="02020603050405020304" pitchFamily="18" charset="0"/>
              </a:rPr>
              <a:t>原研品质</a:t>
            </a:r>
            <a:r>
              <a:rPr lang="en-US" altLang="zh-CN" baseline="30000">
                <a:solidFill>
                  <a:schemeClr val="tx1"/>
                </a:solidFill>
                <a:uFillTx/>
                <a:latin typeface="Times New Roman" panose="02020603050405020304" pitchFamily="18" charset="0"/>
                <a:ea typeface="微软雅黑" panose="020B0503020204020204" charset="-122"/>
                <a:cs typeface="Times New Roman" panose="02020603050405020304" pitchFamily="18" charset="0"/>
                <a:sym typeface="+mn-ea"/>
              </a:rPr>
              <a:t>[10]</a:t>
            </a:r>
            <a:endParaRPr lang="en-US" altLang="zh-CN" baseline="30000" dirty="0">
              <a:solidFill>
                <a:schemeClr val="tx1"/>
              </a:solidFill>
              <a:uFillTx/>
              <a:latin typeface="Times New Roman" panose="02020603050405020304" pitchFamily="18" charset="0"/>
              <a:ea typeface="微软雅黑" panose="020B0503020204020204" charset="-122"/>
              <a:cs typeface="Times New Roman" panose="02020603050405020304" pitchFamily="18" charset="0"/>
              <a:sym typeface="+mn-ea"/>
            </a:endParaRPr>
          </a:p>
          <a:p>
            <a:pPr algn="ctr">
              <a:spcBef>
                <a:spcPct val="0"/>
              </a:spcBef>
              <a:spcAft>
                <a:spcPct val="0"/>
              </a:spcAft>
            </a:pPr>
            <a:endParaRPr lang="en-US" altLang="zh-CN" b="1" baseline="30000" dirty="0">
              <a:solidFill>
                <a:schemeClr val="tx1"/>
              </a:solidFill>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9" name="矩形 8"/>
          <p:cNvSpPr/>
          <p:nvPr>
            <p:custDataLst>
              <p:tags r:id="rId10"/>
            </p:custDataLst>
          </p:nvPr>
        </p:nvSpPr>
        <p:spPr>
          <a:xfrm>
            <a:off x="6322060" y="1524000"/>
            <a:ext cx="2276475" cy="4127500"/>
          </a:xfrm>
          <a:prstGeom prst="rect">
            <a:avLst/>
          </a:prstGeom>
          <a:solidFill>
            <a:srgbClr val="FFFFFF"/>
          </a:solidFill>
          <a:ln w="3175">
            <a:noFill/>
          </a:ln>
          <a:effectLst>
            <a:outerShdw blurRad="215900" dist="50800" dir="5400000" sx="102000" sy="102000" algn="ctr" rotWithShape="0">
              <a:schemeClr val="accent1">
                <a:alpha val="15000"/>
              </a:schemeClr>
            </a:outerShdw>
          </a:effectLst>
        </p:spPr>
        <p:txBody>
          <a:bodyPr wrap="none" lIns="215900" tIns="935990" rIns="215900" bIns="36195" rtlCol="0" anchor="ctr" anchorCtr="0">
            <a:noAutofit/>
          </a:bodyPr>
          <a:lstStyle/>
          <a:p>
            <a:pPr algn="ctr">
              <a:spcBef>
                <a:spcPct val="0"/>
              </a:spcBef>
              <a:spcAft>
                <a:spcPct val="0"/>
              </a:spcAft>
            </a:pPr>
            <a:br>
              <a:rPr lang="zh-CN" altLang="en-US">
                <a:solidFill>
                  <a:srgbClr val="666666"/>
                </a:solidFill>
                <a:latin typeface="Times New Roman" panose="02020603050405020304" pitchFamily="18" charset="0"/>
                <a:ea typeface="微软雅黑" panose="020B0503020204020204" charset="-122"/>
                <a:cs typeface="Times New Roman" panose="02020603050405020304" pitchFamily="18" charset="0"/>
              </a:rPr>
            </a:br>
            <a:endParaRPr lang="zh-CN" altLang="en-US">
              <a:solidFill>
                <a:srgbClr val="666666"/>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5" name="任意多边形 54"/>
          <p:cNvSpPr/>
          <p:nvPr>
            <p:custDataLst>
              <p:tags r:id="rId11"/>
            </p:custDataLst>
          </p:nvPr>
        </p:nvSpPr>
        <p:spPr>
          <a:xfrm>
            <a:off x="6477318" y="1391603"/>
            <a:ext cx="706755" cy="90741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13" h="1429">
                <a:moveTo>
                  <a:pt x="1113" y="201"/>
                </a:moveTo>
                <a:lnTo>
                  <a:pt x="996" y="201"/>
                </a:lnTo>
                <a:lnTo>
                  <a:pt x="1113" y="201"/>
                </a:lnTo>
                <a:close/>
                <a:moveTo>
                  <a:pt x="173" y="0"/>
                </a:moveTo>
                <a:lnTo>
                  <a:pt x="183" y="0"/>
                </a:lnTo>
                <a:lnTo>
                  <a:pt x="1113" y="0"/>
                </a:lnTo>
                <a:lnTo>
                  <a:pt x="1113" y="1"/>
                </a:lnTo>
                <a:lnTo>
                  <a:pt x="1108" y="1"/>
                </a:lnTo>
                <a:cubicBezTo>
                  <a:pt x="1045" y="6"/>
                  <a:pt x="995" y="82"/>
                  <a:pt x="995" y="174"/>
                </a:cubicBezTo>
                <a:cubicBezTo>
                  <a:pt x="995" y="183"/>
                  <a:pt x="995" y="192"/>
                  <a:pt x="996" y="200"/>
                </a:cubicBezTo>
                <a:lnTo>
                  <a:pt x="996" y="201"/>
                </a:lnTo>
                <a:lnTo>
                  <a:pt x="989" y="201"/>
                </a:lnTo>
                <a:lnTo>
                  <a:pt x="989" y="904"/>
                </a:lnTo>
                <a:lnTo>
                  <a:pt x="989" y="909"/>
                </a:lnTo>
                <a:cubicBezTo>
                  <a:pt x="990" y="917"/>
                  <a:pt x="990" y="925"/>
                  <a:pt x="990" y="934"/>
                </a:cubicBezTo>
                <a:cubicBezTo>
                  <a:pt x="990" y="943"/>
                  <a:pt x="990" y="951"/>
                  <a:pt x="989" y="959"/>
                </a:cubicBezTo>
                <a:lnTo>
                  <a:pt x="989" y="964"/>
                </a:lnTo>
                <a:lnTo>
                  <a:pt x="989" y="971"/>
                </a:lnTo>
                <a:lnTo>
                  <a:pt x="989" y="973"/>
                </a:lnTo>
                <a:cubicBezTo>
                  <a:pt x="988" y="999"/>
                  <a:pt x="984" y="1025"/>
                  <a:pt x="977" y="1050"/>
                </a:cubicBezTo>
                <a:lnTo>
                  <a:pt x="975" y="1055"/>
                </a:lnTo>
                <a:lnTo>
                  <a:pt x="974" y="1058"/>
                </a:lnTo>
                <a:cubicBezTo>
                  <a:pt x="919" y="1271"/>
                  <a:pt x="726" y="1429"/>
                  <a:pt x="495" y="1429"/>
                </a:cubicBezTo>
                <a:cubicBezTo>
                  <a:pt x="264" y="1429"/>
                  <a:pt x="71" y="1271"/>
                  <a:pt x="16" y="1058"/>
                </a:cubicBezTo>
                <a:lnTo>
                  <a:pt x="15" y="1055"/>
                </a:lnTo>
                <a:lnTo>
                  <a:pt x="13" y="1050"/>
                </a:lnTo>
                <a:cubicBezTo>
                  <a:pt x="6" y="1025"/>
                  <a:pt x="2" y="999"/>
                  <a:pt x="1" y="973"/>
                </a:cubicBezTo>
                <a:lnTo>
                  <a:pt x="1" y="971"/>
                </a:lnTo>
                <a:lnTo>
                  <a:pt x="1" y="964"/>
                </a:lnTo>
                <a:lnTo>
                  <a:pt x="1" y="959"/>
                </a:lnTo>
                <a:cubicBezTo>
                  <a:pt x="0" y="951"/>
                  <a:pt x="0" y="943"/>
                  <a:pt x="0" y="934"/>
                </a:cubicBezTo>
                <a:cubicBezTo>
                  <a:pt x="0" y="925"/>
                  <a:pt x="0" y="917"/>
                  <a:pt x="1" y="909"/>
                </a:cubicBezTo>
                <a:lnTo>
                  <a:pt x="1" y="904"/>
                </a:lnTo>
                <a:lnTo>
                  <a:pt x="1" y="185"/>
                </a:lnTo>
                <a:lnTo>
                  <a:pt x="1" y="185"/>
                </a:lnTo>
                <a:lnTo>
                  <a:pt x="1" y="183"/>
                </a:lnTo>
                <a:cubicBezTo>
                  <a:pt x="1" y="181"/>
                  <a:pt x="1" y="178"/>
                  <a:pt x="1" y="175"/>
                </a:cubicBezTo>
                <a:cubicBezTo>
                  <a:pt x="1" y="84"/>
                  <a:pt x="72" y="10"/>
                  <a:pt x="164" y="1"/>
                </a:cubicBezTo>
                <a:lnTo>
                  <a:pt x="164" y="1"/>
                </a:lnTo>
                <a:lnTo>
                  <a:pt x="167" y="0"/>
                </a:lnTo>
                <a:cubicBezTo>
                  <a:pt x="169" y="0"/>
                  <a:pt x="171" y="0"/>
                  <a:pt x="173" y="0"/>
                </a:cubicBezTo>
                <a:close/>
              </a:path>
            </a:pathLst>
          </a:custGeom>
          <a:solidFill>
            <a:srgbClr val="BFBFBF"/>
          </a:solidFill>
          <a:ln>
            <a:noFill/>
          </a:ln>
          <a:effectLst>
            <a:outerShdw blurRad="101600" dist="25400" dir="5400000" sx="103000" sy="10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rIns="17970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03</a:t>
            </a:r>
            <a:endPar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56" name="任意多边形 55"/>
          <p:cNvSpPr/>
          <p:nvPr>
            <p:custDataLst>
              <p:tags r:id="rId12"/>
            </p:custDataLst>
          </p:nvPr>
        </p:nvSpPr>
        <p:spPr>
          <a:xfrm>
            <a:off x="7100888" y="1390968"/>
            <a:ext cx="171450" cy="127000"/>
          </a:xfrm>
          <a:custGeom>
            <a:avLst/>
            <a:gdLst/>
            <a:ahLst/>
            <a:cxnLst>
              <a:cxn ang="3">
                <a:pos x="hc" y="t"/>
              </a:cxn>
              <a:cxn ang="cd2">
                <a:pos x="l" y="vc"/>
              </a:cxn>
              <a:cxn ang="cd4">
                <a:pos x="hc" y="b"/>
              </a:cxn>
              <a:cxn ang="0">
                <a:pos x="r" y="vc"/>
              </a:cxn>
            </a:cxnLst>
            <a:rect l="l" t="t" r="r" b="b"/>
            <a:pathLst>
              <a:path w="340" h="253">
                <a:moveTo>
                  <a:pt x="170" y="0"/>
                </a:moveTo>
                <a:cubicBezTo>
                  <a:pt x="264" y="0"/>
                  <a:pt x="340" y="98"/>
                  <a:pt x="340" y="220"/>
                </a:cubicBezTo>
                <a:cubicBezTo>
                  <a:pt x="340" y="231"/>
                  <a:pt x="339" y="242"/>
                  <a:pt x="338" y="253"/>
                </a:cubicBezTo>
                <a:lnTo>
                  <a:pt x="338" y="253"/>
                </a:lnTo>
                <a:lnTo>
                  <a:pt x="2" y="253"/>
                </a:lnTo>
                <a:lnTo>
                  <a:pt x="2" y="253"/>
                </a:lnTo>
                <a:cubicBezTo>
                  <a:pt x="1" y="242"/>
                  <a:pt x="0" y="231"/>
                  <a:pt x="0" y="220"/>
                </a:cubicBezTo>
                <a:cubicBezTo>
                  <a:pt x="0" y="98"/>
                  <a:pt x="76" y="0"/>
                  <a:pt x="17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矩形 9"/>
          <p:cNvSpPr/>
          <p:nvPr>
            <p:custDataLst>
              <p:tags r:id="rId13"/>
            </p:custDataLst>
          </p:nvPr>
        </p:nvSpPr>
        <p:spPr>
          <a:xfrm>
            <a:off x="7272338" y="1717358"/>
            <a:ext cx="1229360" cy="749300"/>
          </a:xfrm>
          <a:prstGeom prst="rect">
            <a:avLst/>
          </a:prstGeom>
          <a:noFill/>
          <a:extLst>
            <a:ext uri="{909E8E84-426E-40DD-AFC4-6F175D3DCCD1}">
              <a14:hiddenFill xmlns:a14="http://schemas.microsoft.com/office/drawing/2010/main">
                <a:solidFill>
                  <a:srgbClr val="0074B6"/>
                </a:solidFill>
              </a14:hiddenFill>
            </a:ext>
          </a:extLst>
        </p:spPr>
        <p:txBody>
          <a:bodyPr wrap="square" lIns="0" tIns="0" rIns="0" bIns="0" rtlCol="0" anchor="t" anchorCtr="0">
            <a:noAutofit/>
          </a:bodyPr>
          <a:lstStyle/>
          <a:p>
            <a:pPr algn="ctr">
              <a:spcBef>
                <a:spcPct val="0"/>
              </a:spcBef>
              <a:spcAft>
                <a:spcPct val="0"/>
              </a:spcAft>
            </a:pPr>
            <a:r>
              <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rPr>
              <a:t>工艺创新</a:t>
            </a:r>
            <a:r>
              <a:rPr lang="en-US" altLang="zh-CN" baseline="30000" dirty="0">
                <a:solidFill>
                  <a:schemeClr val="tx1"/>
                </a:solidFill>
                <a:uFillTx/>
                <a:latin typeface="Times New Roman" panose="02020603050405020304" pitchFamily="18" charset="0"/>
                <a:ea typeface="微软雅黑" panose="020B0503020204020204" charset="-122"/>
                <a:cs typeface="Times New Roman" panose="02020603050405020304" pitchFamily="18" charset="0"/>
                <a:sym typeface="+mn-ea"/>
              </a:rPr>
              <a:t>[11]</a:t>
            </a:r>
            <a:endParaRPr lang="en-US" altLang="zh-CN" baseline="30000" dirty="0">
              <a:solidFill>
                <a:schemeClr val="tx1"/>
              </a:solidFill>
              <a:uFillTx/>
              <a:latin typeface="Times New Roman" panose="02020603050405020304" pitchFamily="18" charset="0"/>
              <a:ea typeface="微软雅黑" panose="020B0503020204020204" charset="-122"/>
              <a:cs typeface="Times New Roman" panose="02020603050405020304" pitchFamily="18" charset="0"/>
              <a:sym typeface="+mn-ea"/>
            </a:endParaRPr>
          </a:p>
          <a:p>
            <a:pPr algn="ctr">
              <a:spcBef>
                <a:spcPct val="0"/>
              </a:spcBef>
              <a:spcAft>
                <a:spcPct val="0"/>
              </a:spcAft>
            </a:pPr>
            <a:endParaRPr lang="en-US" altLang="zh-CN" b="1" baseline="30000" dirty="0">
              <a:solidFill>
                <a:schemeClr val="tx1"/>
              </a:solidFill>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1" name="矩形 10"/>
          <p:cNvSpPr/>
          <p:nvPr>
            <p:custDataLst>
              <p:tags r:id="rId14"/>
            </p:custDataLst>
          </p:nvPr>
        </p:nvSpPr>
        <p:spPr>
          <a:xfrm>
            <a:off x="9048750" y="1524000"/>
            <a:ext cx="2276475" cy="4127500"/>
          </a:xfrm>
          <a:prstGeom prst="rect">
            <a:avLst/>
          </a:prstGeom>
          <a:solidFill>
            <a:srgbClr val="FFFFFF"/>
          </a:solidFill>
          <a:ln w="3175">
            <a:noFill/>
          </a:ln>
          <a:effectLst>
            <a:outerShdw blurRad="215900" dist="50800" dir="5400000" sx="102000" sy="102000" algn="ctr" rotWithShape="0">
              <a:schemeClr val="accent1">
                <a:alpha val="15000"/>
              </a:schemeClr>
            </a:outerShdw>
          </a:effectLst>
        </p:spPr>
        <p:txBody>
          <a:bodyPr wrap="none" lIns="215900" tIns="935990" rIns="215900" bIns="36195" rtlCol="0" anchor="ctr" anchorCtr="0">
            <a:noAutofit/>
          </a:bodyPr>
          <a:lstStyle/>
          <a:p>
            <a:pPr algn="ctr">
              <a:spcBef>
                <a:spcPct val="0"/>
              </a:spcBef>
              <a:spcAft>
                <a:spcPct val="0"/>
              </a:spcAft>
            </a:pPr>
            <a:br>
              <a:rPr lang="zh-CN" altLang="en-US">
                <a:solidFill>
                  <a:srgbClr val="666666"/>
                </a:solidFill>
                <a:latin typeface="Times New Roman" panose="02020603050405020304" pitchFamily="18" charset="0"/>
                <a:ea typeface="微软雅黑" panose="020B0503020204020204" charset="-122"/>
                <a:cs typeface="Times New Roman" panose="02020603050405020304" pitchFamily="18" charset="0"/>
              </a:rPr>
            </a:br>
            <a:endParaRPr lang="zh-CN" altLang="en-US">
              <a:solidFill>
                <a:srgbClr val="666666"/>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63" name="任意多边形 62"/>
          <p:cNvSpPr/>
          <p:nvPr>
            <p:custDataLst>
              <p:tags r:id="rId15"/>
            </p:custDataLst>
          </p:nvPr>
        </p:nvSpPr>
        <p:spPr>
          <a:xfrm>
            <a:off x="9204008" y="1391603"/>
            <a:ext cx="706755" cy="90741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13" h="1429">
                <a:moveTo>
                  <a:pt x="1113" y="201"/>
                </a:moveTo>
                <a:lnTo>
                  <a:pt x="996" y="201"/>
                </a:lnTo>
                <a:lnTo>
                  <a:pt x="1113" y="201"/>
                </a:lnTo>
                <a:close/>
                <a:moveTo>
                  <a:pt x="173" y="0"/>
                </a:moveTo>
                <a:lnTo>
                  <a:pt x="183" y="0"/>
                </a:lnTo>
                <a:lnTo>
                  <a:pt x="1113" y="0"/>
                </a:lnTo>
                <a:lnTo>
                  <a:pt x="1113" y="1"/>
                </a:lnTo>
                <a:lnTo>
                  <a:pt x="1108" y="1"/>
                </a:lnTo>
                <a:cubicBezTo>
                  <a:pt x="1045" y="6"/>
                  <a:pt x="995" y="82"/>
                  <a:pt x="995" y="174"/>
                </a:cubicBezTo>
                <a:cubicBezTo>
                  <a:pt x="995" y="183"/>
                  <a:pt x="995" y="192"/>
                  <a:pt x="996" y="200"/>
                </a:cubicBezTo>
                <a:lnTo>
                  <a:pt x="996" y="201"/>
                </a:lnTo>
                <a:lnTo>
                  <a:pt x="989" y="201"/>
                </a:lnTo>
                <a:lnTo>
                  <a:pt x="989" y="904"/>
                </a:lnTo>
                <a:lnTo>
                  <a:pt x="989" y="909"/>
                </a:lnTo>
                <a:cubicBezTo>
                  <a:pt x="990" y="917"/>
                  <a:pt x="990" y="925"/>
                  <a:pt x="990" y="934"/>
                </a:cubicBezTo>
                <a:cubicBezTo>
                  <a:pt x="990" y="943"/>
                  <a:pt x="990" y="951"/>
                  <a:pt x="989" y="959"/>
                </a:cubicBezTo>
                <a:lnTo>
                  <a:pt x="989" y="964"/>
                </a:lnTo>
                <a:lnTo>
                  <a:pt x="989" y="971"/>
                </a:lnTo>
                <a:lnTo>
                  <a:pt x="989" y="973"/>
                </a:lnTo>
                <a:cubicBezTo>
                  <a:pt x="988" y="999"/>
                  <a:pt x="984" y="1025"/>
                  <a:pt x="977" y="1050"/>
                </a:cubicBezTo>
                <a:lnTo>
                  <a:pt x="975" y="1055"/>
                </a:lnTo>
                <a:lnTo>
                  <a:pt x="974" y="1058"/>
                </a:lnTo>
                <a:cubicBezTo>
                  <a:pt x="919" y="1271"/>
                  <a:pt x="726" y="1429"/>
                  <a:pt x="495" y="1429"/>
                </a:cubicBezTo>
                <a:cubicBezTo>
                  <a:pt x="264" y="1429"/>
                  <a:pt x="71" y="1271"/>
                  <a:pt x="16" y="1058"/>
                </a:cubicBezTo>
                <a:lnTo>
                  <a:pt x="15" y="1055"/>
                </a:lnTo>
                <a:lnTo>
                  <a:pt x="13" y="1050"/>
                </a:lnTo>
                <a:cubicBezTo>
                  <a:pt x="6" y="1025"/>
                  <a:pt x="2" y="999"/>
                  <a:pt x="1" y="973"/>
                </a:cubicBezTo>
                <a:lnTo>
                  <a:pt x="1" y="971"/>
                </a:lnTo>
                <a:lnTo>
                  <a:pt x="1" y="964"/>
                </a:lnTo>
                <a:lnTo>
                  <a:pt x="1" y="959"/>
                </a:lnTo>
                <a:cubicBezTo>
                  <a:pt x="0" y="951"/>
                  <a:pt x="0" y="943"/>
                  <a:pt x="0" y="934"/>
                </a:cubicBezTo>
                <a:cubicBezTo>
                  <a:pt x="0" y="925"/>
                  <a:pt x="0" y="917"/>
                  <a:pt x="1" y="909"/>
                </a:cubicBezTo>
                <a:lnTo>
                  <a:pt x="1" y="904"/>
                </a:lnTo>
                <a:lnTo>
                  <a:pt x="1" y="185"/>
                </a:lnTo>
                <a:lnTo>
                  <a:pt x="1" y="185"/>
                </a:lnTo>
                <a:lnTo>
                  <a:pt x="1" y="183"/>
                </a:lnTo>
                <a:cubicBezTo>
                  <a:pt x="1" y="181"/>
                  <a:pt x="1" y="178"/>
                  <a:pt x="1" y="175"/>
                </a:cubicBezTo>
                <a:cubicBezTo>
                  <a:pt x="1" y="84"/>
                  <a:pt x="72" y="10"/>
                  <a:pt x="164" y="1"/>
                </a:cubicBezTo>
                <a:lnTo>
                  <a:pt x="164" y="1"/>
                </a:lnTo>
                <a:lnTo>
                  <a:pt x="167" y="0"/>
                </a:lnTo>
                <a:cubicBezTo>
                  <a:pt x="169" y="0"/>
                  <a:pt x="171" y="0"/>
                  <a:pt x="173" y="0"/>
                </a:cubicBezTo>
                <a:close/>
              </a:path>
            </a:pathLst>
          </a:custGeom>
          <a:solidFill>
            <a:srgbClr val="BFBFBF"/>
          </a:solidFill>
          <a:ln>
            <a:noFill/>
          </a:ln>
          <a:effectLst>
            <a:outerShdw blurRad="101600" dist="25400" dir="5400000" sx="103000" sy="103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rIns="17970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04</a:t>
            </a:r>
            <a:endParaRPr lang="en-US" altLang="zh-CN"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64" name="任意多边形 63"/>
          <p:cNvSpPr/>
          <p:nvPr>
            <p:custDataLst>
              <p:tags r:id="rId16"/>
            </p:custDataLst>
          </p:nvPr>
        </p:nvSpPr>
        <p:spPr>
          <a:xfrm>
            <a:off x="9827578" y="1390968"/>
            <a:ext cx="171450" cy="127000"/>
          </a:xfrm>
          <a:custGeom>
            <a:avLst/>
            <a:gdLst/>
            <a:ahLst/>
            <a:cxnLst>
              <a:cxn ang="3">
                <a:pos x="hc" y="t"/>
              </a:cxn>
              <a:cxn ang="cd2">
                <a:pos x="l" y="vc"/>
              </a:cxn>
              <a:cxn ang="cd4">
                <a:pos x="hc" y="b"/>
              </a:cxn>
              <a:cxn ang="0">
                <a:pos x="r" y="vc"/>
              </a:cxn>
            </a:cxnLst>
            <a:rect l="l" t="t" r="r" b="b"/>
            <a:pathLst>
              <a:path w="340" h="253">
                <a:moveTo>
                  <a:pt x="170" y="0"/>
                </a:moveTo>
                <a:cubicBezTo>
                  <a:pt x="264" y="0"/>
                  <a:pt x="340" y="98"/>
                  <a:pt x="340" y="220"/>
                </a:cubicBezTo>
                <a:cubicBezTo>
                  <a:pt x="340" y="231"/>
                  <a:pt x="339" y="242"/>
                  <a:pt x="338" y="253"/>
                </a:cubicBezTo>
                <a:lnTo>
                  <a:pt x="338" y="253"/>
                </a:lnTo>
                <a:lnTo>
                  <a:pt x="2" y="253"/>
                </a:lnTo>
                <a:lnTo>
                  <a:pt x="2" y="253"/>
                </a:lnTo>
                <a:cubicBezTo>
                  <a:pt x="1" y="242"/>
                  <a:pt x="0" y="231"/>
                  <a:pt x="0" y="220"/>
                </a:cubicBezTo>
                <a:cubicBezTo>
                  <a:pt x="0" y="98"/>
                  <a:pt x="76" y="0"/>
                  <a:pt x="17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2" name="矩形 11"/>
          <p:cNvSpPr/>
          <p:nvPr>
            <p:custDataLst>
              <p:tags r:id="rId17"/>
            </p:custDataLst>
          </p:nvPr>
        </p:nvSpPr>
        <p:spPr>
          <a:xfrm>
            <a:off x="9999028" y="1717358"/>
            <a:ext cx="1229360" cy="749300"/>
          </a:xfrm>
          <a:prstGeom prst="rect">
            <a:avLst/>
          </a:prstGeom>
          <a:noFill/>
          <a:extLst>
            <a:ext uri="{909E8E84-426E-40DD-AFC4-6F175D3DCCD1}">
              <a14:hiddenFill xmlns:a14="http://schemas.microsoft.com/office/drawing/2010/main">
                <a:solidFill>
                  <a:srgbClr val="0074B6"/>
                </a:solidFill>
              </a14:hiddenFill>
            </a:ext>
          </a:extLst>
        </p:spPr>
        <p:txBody>
          <a:bodyPr wrap="square" lIns="0" tIns="0" rIns="0" bIns="0" rtlCol="0" anchor="t" anchorCtr="0">
            <a:noAutofit/>
          </a:bodyPr>
          <a:lstStyle/>
          <a:p>
            <a:pPr algn="ctr">
              <a:spcBef>
                <a:spcPct val="0"/>
              </a:spcBef>
              <a:spcAft>
                <a:spcPct val="0"/>
              </a:spcAft>
            </a:pPr>
            <a:r>
              <a:rPr lang="zh-CN" altLang="en-US" b="1" dirty="0">
                <a:solidFill>
                  <a:schemeClr val="tx1"/>
                </a:solidFill>
                <a:latin typeface="Times New Roman" panose="02020603050405020304" pitchFamily="18" charset="0"/>
                <a:ea typeface="微软雅黑" panose="020B0503020204020204" charset="-122"/>
                <a:cs typeface="Times New Roman" panose="02020603050405020304" pitchFamily="18" charset="0"/>
              </a:rPr>
              <a:t>人群广泛</a:t>
            </a:r>
            <a:r>
              <a:rPr lang="en-US" altLang="zh-CN" baseline="30000" dirty="0">
                <a:solidFill>
                  <a:schemeClr val="tx1"/>
                </a:solidFill>
                <a:uFillTx/>
                <a:latin typeface="Times New Roman" panose="02020603050405020304" pitchFamily="18" charset="0"/>
                <a:ea typeface="微软雅黑" panose="020B0503020204020204" charset="-122"/>
                <a:cs typeface="Times New Roman" panose="02020603050405020304" pitchFamily="18" charset="0"/>
                <a:sym typeface="+mn-ea"/>
              </a:rPr>
              <a:t>[4]</a:t>
            </a:r>
            <a:endParaRPr lang="en-US" altLang="zh-CN" baseline="30000" dirty="0">
              <a:solidFill>
                <a:schemeClr val="tx1"/>
              </a:solidFill>
              <a:uFillTx/>
              <a:latin typeface="Times New Roman" panose="02020603050405020304" pitchFamily="18" charset="0"/>
              <a:ea typeface="微软雅黑" panose="020B0503020204020204" charset="-122"/>
              <a:cs typeface="Times New Roman" panose="02020603050405020304" pitchFamily="18" charset="0"/>
              <a:sym typeface="+mn-ea"/>
            </a:endParaRPr>
          </a:p>
          <a:p>
            <a:pPr algn="ctr">
              <a:spcBef>
                <a:spcPct val="0"/>
              </a:spcBef>
              <a:spcAft>
                <a:spcPct val="0"/>
              </a:spcAft>
            </a:pPr>
            <a:endParaRPr lang="en-US" altLang="zh-CN" b="1" baseline="30000" dirty="0">
              <a:solidFill>
                <a:schemeClr val="tx1"/>
              </a:solidFill>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3" name="矩形 12"/>
          <p:cNvSpPr/>
          <p:nvPr>
            <p:custDataLst>
              <p:tags r:id="rId18"/>
            </p:custDataLst>
          </p:nvPr>
        </p:nvSpPr>
        <p:spPr>
          <a:xfrm>
            <a:off x="1003618" y="2509203"/>
            <a:ext cx="2005965" cy="1899285"/>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600" dirty="0">
                <a:latin typeface="Times New Roman" panose="02020603050405020304" pitchFamily="18" charset="0"/>
                <a:ea typeface="微软雅黑" panose="020B0503020204020204" charset="-122"/>
                <a:cs typeface="微软雅黑" panose="020B0503020204020204" charset="-122"/>
                <a:sym typeface="+mn-ea"/>
              </a:rPr>
              <a:t>药品参照原研通过一致性评价，关键辅料均采用与</a:t>
            </a:r>
            <a:r>
              <a:rPr lang="zh-CN" altLang="en-US" sz="1600" b="1"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原研一致</a:t>
            </a:r>
            <a:r>
              <a:rPr lang="zh-CN" altLang="en-US" sz="1600" dirty="0">
                <a:latin typeface="Times New Roman" panose="02020603050405020304" pitchFamily="18" charset="0"/>
                <a:ea typeface="微软雅黑" panose="020B0503020204020204" charset="-122"/>
                <a:cs typeface="微软雅黑" panose="020B0503020204020204" charset="-122"/>
                <a:sym typeface="+mn-ea"/>
              </a:rPr>
              <a:t>的日本进口辅料，其一是辅助颗粒成型的关键辅料粘合剂，其二是保证颗粒</a:t>
            </a:r>
            <a:r>
              <a:rPr lang="zh-CN" altLang="en-US" sz="1600" b="1"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迅速解离</a:t>
            </a:r>
            <a:r>
              <a:rPr lang="zh-CN" altLang="en-US" sz="1600" dirty="0">
                <a:latin typeface="Times New Roman" panose="02020603050405020304" pitchFamily="18" charset="0"/>
                <a:ea typeface="微软雅黑" panose="020B0503020204020204" charset="-122"/>
                <a:cs typeface="微软雅黑" panose="020B0503020204020204" charset="-122"/>
                <a:sym typeface="+mn-ea"/>
              </a:rPr>
              <a:t>发挥药效之关键的崩解剂</a:t>
            </a:r>
            <a:endParaRPr lang="en-US" altLang="zh-CN" sz="1600" baseline="30000" dirty="0">
              <a:solidFill>
                <a:schemeClr val="tx1"/>
              </a:solidFill>
              <a:uFillTx/>
              <a:latin typeface="Times New Roman" panose="02020603050405020304" pitchFamily="18" charset="0"/>
              <a:ea typeface="微软雅黑" panose="020B0503020204020204" charset="-122"/>
              <a:cs typeface="微软雅黑" panose="020B0503020204020204" charset="-122"/>
              <a:sym typeface="+mn-ea"/>
            </a:endParaRPr>
          </a:p>
        </p:txBody>
      </p:sp>
      <p:sp>
        <p:nvSpPr>
          <p:cNvPr id="14" name="矩形 13"/>
          <p:cNvSpPr/>
          <p:nvPr>
            <p:custDataLst>
              <p:tags r:id="rId19"/>
            </p:custDataLst>
          </p:nvPr>
        </p:nvSpPr>
        <p:spPr>
          <a:xfrm>
            <a:off x="3730308" y="2509203"/>
            <a:ext cx="2005965" cy="1899285"/>
          </a:xfrm>
          <a:prstGeom prst="rect">
            <a:avLst/>
          </a:prstGeom>
          <a:noFill/>
        </p:spPr>
        <p:txBody>
          <a:bodyPr wrap="square" lIns="0" tIns="0" rIns="0" bIns="0" rtlCol="0" anchor="t" anchorCtr="0">
            <a:noAutofit/>
          </a:bodyPr>
          <a:lstStyle/>
          <a:p>
            <a:pPr indent="0" fontAlgn="auto">
              <a:lnSpc>
                <a:spcPct val="150000"/>
              </a:lnSpc>
            </a:pPr>
            <a:r>
              <a:rPr lang="zh-CN" altLang="en-US" sz="1600" dirty="0">
                <a:latin typeface="Times New Roman" panose="02020603050405020304" pitchFamily="18" charset="0"/>
                <a:ea typeface="微软雅黑" panose="020B0503020204020204" charset="-122"/>
                <a:cs typeface="Times New Roman" panose="02020603050405020304" pitchFamily="18" charset="0"/>
                <a:sym typeface="+mn-ea"/>
              </a:rPr>
              <a:t>颗粒剂便于老年患者和</a:t>
            </a:r>
            <a:r>
              <a:rPr lang="zh-CN" altLang="en-US" sz="16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吞咽困难</a:t>
            </a:r>
            <a:r>
              <a:rPr lang="zh-CN" altLang="en-US" sz="1600" dirty="0">
                <a:latin typeface="Times New Roman" panose="02020603050405020304" pitchFamily="18" charset="0"/>
                <a:ea typeface="微软雅黑" panose="020B0503020204020204" charset="-122"/>
                <a:cs typeface="Times New Roman" panose="02020603050405020304" pitchFamily="18" charset="0"/>
                <a:sym typeface="+mn-ea"/>
              </a:rPr>
              <a:t>的人群服用，避免片剂偏大带来的咽喉或食道堵塞风险；颗粒剂经管给药通过性好，便于临床</a:t>
            </a:r>
            <a:r>
              <a:rPr lang="zh-CN" altLang="en-US" sz="16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鼻饲给药患者</a:t>
            </a:r>
            <a:r>
              <a:rPr lang="zh-CN" altLang="en-US" sz="1600" dirty="0">
                <a:latin typeface="Times New Roman" panose="02020603050405020304" pitchFamily="18" charset="0"/>
                <a:ea typeface="微软雅黑" panose="020B0503020204020204" charset="-122"/>
                <a:cs typeface="Times New Roman" panose="02020603050405020304" pitchFamily="18" charset="0"/>
                <a:sym typeface="+mn-ea"/>
              </a:rPr>
              <a:t>服用</a:t>
            </a:r>
            <a:endParaRPr lang="en-US" altLang="zh-CN" sz="1600" baseline="30000" dirty="0">
              <a:solidFill>
                <a:schemeClr val="tx1"/>
              </a:solidFill>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5" name="矩形 14"/>
          <p:cNvSpPr/>
          <p:nvPr>
            <p:custDataLst>
              <p:tags r:id="rId20"/>
            </p:custDataLst>
          </p:nvPr>
        </p:nvSpPr>
        <p:spPr>
          <a:xfrm>
            <a:off x="6456998" y="2509203"/>
            <a:ext cx="2005965" cy="1899285"/>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600" b="1"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本品参照原研工艺为细粒剂</a:t>
            </a:r>
            <a:r>
              <a:rPr lang="zh-CN" altLang="en-US" sz="1600" dirty="0">
                <a:latin typeface="Times New Roman" panose="02020603050405020304" pitchFamily="18" charset="0"/>
                <a:ea typeface="微软雅黑" panose="020B0503020204020204" charset="-122"/>
                <a:cs typeface="微软雅黑" panose="020B0503020204020204" charset="-122"/>
                <a:sym typeface="+mn-ea"/>
              </a:rPr>
              <a:t>。细粒度分布较普通颗粒剂更窄，</a:t>
            </a:r>
            <a:r>
              <a:rPr lang="zh-CN" altLang="en-US" sz="1600" b="1"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细粒剂颗粒大小均一、适口性良好</a:t>
            </a:r>
            <a:r>
              <a:rPr lang="zh-CN" altLang="en-US" sz="1600" dirty="0">
                <a:latin typeface="Times New Roman" panose="02020603050405020304" pitchFamily="18" charset="0"/>
                <a:ea typeface="微软雅黑" panose="020B0503020204020204" charset="-122"/>
                <a:cs typeface="微软雅黑" panose="020B0503020204020204" charset="-122"/>
                <a:sym typeface="+mn-ea"/>
              </a:rPr>
              <a:t>；本品增强患者尤其是老人等特殊患者人群的适应性</a:t>
            </a:r>
            <a:endParaRPr lang="en-US" altLang="zh-CN" sz="1600" baseline="30000" dirty="0">
              <a:solidFill>
                <a:schemeClr val="tx1"/>
              </a:solidFill>
              <a:uFillTx/>
              <a:latin typeface="Times New Roman" panose="02020603050405020304" pitchFamily="18" charset="0"/>
              <a:ea typeface="微软雅黑" panose="020B0503020204020204" charset="-122"/>
              <a:cs typeface="微软雅黑" panose="020B0503020204020204" charset="-122"/>
              <a:sym typeface="+mn-ea"/>
            </a:endParaRPr>
          </a:p>
        </p:txBody>
      </p:sp>
      <p:sp>
        <p:nvSpPr>
          <p:cNvPr id="16" name="矩形 15"/>
          <p:cNvSpPr/>
          <p:nvPr>
            <p:custDataLst>
              <p:tags r:id="rId21"/>
            </p:custDataLst>
          </p:nvPr>
        </p:nvSpPr>
        <p:spPr>
          <a:xfrm>
            <a:off x="9183688" y="2509203"/>
            <a:ext cx="2005965" cy="1899285"/>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600" dirty="0">
                <a:latin typeface="Times New Roman" panose="02020603050405020304" pitchFamily="18" charset="0"/>
                <a:ea typeface="微软雅黑" panose="020B0503020204020204" charset="-122"/>
                <a:cs typeface="微软雅黑" panose="020B0503020204020204" charset="-122"/>
                <a:sym typeface="+mn-ea"/>
              </a:rPr>
              <a:t>本品辅料中较片剂增加矫味剂阿司帕坦，阿司帕坦不含蔗糖，</a:t>
            </a:r>
            <a:r>
              <a:rPr lang="zh-CN" altLang="en-US" sz="1600" b="1"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改善口感同时糖尿病患者也可用</a:t>
            </a:r>
            <a:endParaRPr lang="zh-CN" altLang="en-US" sz="1600" b="1" baseline="30000" dirty="0">
              <a:solidFill>
                <a:srgbClr val="FF0000"/>
              </a:solidFill>
              <a:uFillTx/>
              <a:latin typeface="Times New Roman" panose="02020603050405020304" pitchFamily="18" charset="0"/>
              <a:ea typeface="微软雅黑" panose="020B0503020204020204" charset="-122"/>
              <a:cs typeface="微软雅黑" panose="020B0503020204020204" charset="-122"/>
              <a:sym typeface="+mn-ea"/>
            </a:endParaRPr>
          </a:p>
        </p:txBody>
      </p:sp>
      <p:pic>
        <p:nvPicPr>
          <p:cNvPr id="20" name="图片 19"/>
          <p:cNvPicPr>
            <a:picLocks noChangeAspect="1"/>
          </p:cNvPicPr>
          <p:nvPr/>
        </p:nvPicPr>
        <p:blipFill>
          <a:blip r:embed="rId22"/>
          <a:stretch>
            <a:fillRect/>
          </a:stretch>
        </p:blipFill>
        <p:spPr>
          <a:xfrm>
            <a:off x="9789160" y="290195"/>
            <a:ext cx="2265680" cy="487680"/>
          </a:xfrm>
          <a:prstGeom prst="rect">
            <a:avLst/>
          </a:prstGeom>
        </p:spPr>
      </p:pic>
      <p:sp>
        <p:nvSpPr>
          <p:cNvPr id="17" name="文本框 16"/>
          <p:cNvSpPr txBox="1"/>
          <p:nvPr/>
        </p:nvSpPr>
        <p:spPr>
          <a:xfrm>
            <a:off x="473710" y="6000115"/>
            <a:ext cx="2574925" cy="275590"/>
          </a:xfrm>
          <a:prstGeom prst="rect">
            <a:avLst/>
          </a:prstGeom>
          <a:noFill/>
        </p:spPr>
        <p:txBody>
          <a:bodyPr wrap="square" rtlCol="0" anchor="t">
            <a:spAutoFit/>
          </a:bodyPr>
          <a:lstStyle/>
          <a:p>
            <a:r>
              <a:rPr lang="en-US" altLang="zh-CN" sz="1200">
                <a:latin typeface="Times New Roman" panose="02020603050405020304" pitchFamily="18" charset="0"/>
                <a:ea typeface="微软雅黑" panose="020B0503020204020204" charset="-122"/>
                <a:cs typeface="Times New Roman" panose="02020603050405020304" pitchFamily="18" charset="0"/>
                <a:sym typeface="+mn-ea"/>
              </a:rPr>
              <a:t>[10]</a:t>
            </a:r>
            <a:r>
              <a:rPr lang="zh-CN" altLang="en-US" sz="1200">
                <a:latin typeface="Times New Roman" panose="02020603050405020304" pitchFamily="18" charset="0"/>
                <a:ea typeface="微软雅黑" panose="020B0503020204020204" charset="-122"/>
                <a:cs typeface="Times New Roman" panose="02020603050405020304" pitchFamily="18" charset="0"/>
                <a:sym typeface="+mn-ea"/>
              </a:rPr>
              <a:t>用药辅料授权使用书</a:t>
            </a:r>
            <a:endParaRPr lang="zh-CN" altLang="en-US" sz="1200">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3" name="文本框 22"/>
          <p:cNvSpPr txBox="1"/>
          <p:nvPr/>
        </p:nvSpPr>
        <p:spPr>
          <a:xfrm>
            <a:off x="2472055" y="6000115"/>
            <a:ext cx="2073910" cy="275590"/>
          </a:xfrm>
          <a:prstGeom prst="rect">
            <a:avLst/>
          </a:prstGeom>
          <a:noFill/>
        </p:spPr>
        <p:txBody>
          <a:bodyPr wrap="square" rtlCol="0" anchor="t">
            <a:spAutoFit/>
          </a:bodyPr>
          <a:lstStyle/>
          <a:p>
            <a:r>
              <a:rPr lang="en-US" altLang="zh-CN" sz="1200">
                <a:latin typeface="Times New Roman" panose="02020603050405020304" pitchFamily="18" charset="0"/>
                <a:ea typeface="微软雅黑" panose="020B0503020204020204" charset="-122"/>
                <a:cs typeface="Times New Roman" panose="02020603050405020304" pitchFamily="18" charset="0"/>
                <a:sym typeface="+mn-ea"/>
              </a:rPr>
              <a:t>[11]</a:t>
            </a:r>
            <a:r>
              <a:rPr lang="zh-CN" altLang="en-US" sz="1200">
                <a:latin typeface="Times New Roman" panose="02020603050405020304" pitchFamily="18" charset="0"/>
                <a:ea typeface="微软雅黑" panose="020B0503020204020204" charset="-122"/>
                <a:cs typeface="Times New Roman" panose="02020603050405020304" pitchFamily="18" charset="0"/>
                <a:sym typeface="+mn-ea"/>
              </a:rPr>
              <a:t>药典标准</a:t>
            </a:r>
            <a:endParaRPr lang="zh-CN" altLang="en-US" sz="1200">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4" name="文本框 23"/>
          <p:cNvSpPr txBox="1"/>
          <p:nvPr/>
        </p:nvSpPr>
        <p:spPr>
          <a:xfrm>
            <a:off x="3760470" y="6000115"/>
            <a:ext cx="2111375" cy="275590"/>
          </a:xfrm>
          <a:prstGeom prst="rect">
            <a:avLst/>
          </a:prstGeom>
          <a:noFill/>
        </p:spPr>
        <p:txBody>
          <a:bodyPr wrap="square" rtlCol="0" anchor="t">
            <a:spAutoFit/>
          </a:bodyPr>
          <a:lstStyle/>
          <a:p>
            <a:r>
              <a:rPr lang="en-US" altLang="zh-CN" sz="1200">
                <a:latin typeface="Times New Roman" panose="02020603050405020304" pitchFamily="18" charset="0"/>
                <a:ea typeface="微软雅黑" panose="020B0503020204020204" charset="-122"/>
                <a:cs typeface="Times New Roman" panose="02020603050405020304" pitchFamily="18" charset="0"/>
                <a:sym typeface="+mn-ea"/>
              </a:rPr>
              <a:t>[4]</a:t>
            </a:r>
            <a:r>
              <a:rPr lang="zh-CN" altLang="en-US" sz="1200">
                <a:latin typeface="Times New Roman" panose="02020603050405020304" pitchFamily="18" charset="0"/>
                <a:ea typeface="微软雅黑" panose="020B0503020204020204" charset="-122"/>
                <a:cs typeface="Times New Roman" panose="02020603050405020304" pitchFamily="18" charset="0"/>
                <a:sym typeface="+mn-ea"/>
              </a:rPr>
              <a:t>药品说明书</a:t>
            </a:r>
            <a:endParaRPr lang="zh-CN" altLang="en-US" sz="1200">
              <a:latin typeface="Times New Roman" panose="02020603050405020304" pitchFamily="18" charset="0"/>
              <a:ea typeface="微软雅黑" panose="020B0503020204020204" charset="-122"/>
              <a:cs typeface="Times New Roman" panose="02020603050405020304" pitchFamily="18" charset="0"/>
              <a:sym typeface="+mn-ea"/>
            </a:endParaRPr>
          </a:p>
        </p:txBody>
      </p:sp>
    </p:spTree>
    <p:custDataLst>
      <p:tags r:id="rId23"/>
    </p:custDataLst>
  </p:cSld>
  <p:clrMapOvr>
    <a:masterClrMapping/>
  </p:clrMapOvr>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TABLE_ENDDRAG_ORIGIN_RECT" val="671*12"/>
  <p:tag name="TABLE_ENDDRAG_RECT" val="44*195*671*12"/>
</p:tagLst>
</file>

<file path=ppt/tags/tag101.xml><?xml version="1.0" encoding="utf-8"?>
<p:tagLst xmlns:p="http://schemas.openxmlformats.org/presentationml/2006/main">
  <p:tag name="TABLE_ENDDRAG_ORIGIN_RECT" val="671*12"/>
  <p:tag name="TABLE_ENDDRAG_RECT" val="44*195*671*12"/>
</p:tagLst>
</file>

<file path=ppt/tags/tag102.xml><?xml version="1.0" encoding="utf-8"?>
<p:tagLst xmlns:p="http://schemas.openxmlformats.org/presentationml/2006/main">
  <p:tag name="KSO_WM_TEMPLATE_SUBCATEGORY" val="0"/>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4451"/>
  <p:tag name="KSO_WM_SLIDE_ID" val="custom20204451_3"/>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TEMPLATE_SUBCATEGORY" val="0"/>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4451"/>
  <p:tag name="KSO_WM_SLIDE_ID" val="custom20204451_3"/>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TABLE_ENDDRAG_ORIGIN_RECT" val="873*279"/>
  <p:tag name="TABLE_ENDDRAG_RECT" val="32*114*873*279"/>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TEMPLATE_SUBCATEGORY" val="0"/>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4451"/>
  <p:tag name="KSO_WM_SLIDE_ID" val="custom20204451_3"/>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1_3*l_h_i*1_2_2"/>
  <p:tag name="KSO_WM_TEMPLATE_CATEGORY" val="diagram"/>
  <p:tag name="KSO_WM_TEMPLATE_INDEX" val="20230921"/>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2"/>
  <p:tag name="KSO_WM_DIAGRAM_MAX_ITEMCNT" val="6"/>
  <p:tag name="KSO_WM_DIAGRAM_MIN_ITEMCNT" val="2"/>
  <p:tag name="KSO_WM_DIAGRAM_VIRTUALLY_FRAME" val="{&quot;height&quot;:335.5249606299213,&quot;left&quot;:18.100088198203775,&quot;top&quot;:109.52503937007873,&quot;width&quot;:923.89990234375}"/>
  <p:tag name="KSO_WM_DIAGRAM_COLOR_MATCH_VALUE" val="{&quot;shape&quot;:{&quot;fill&quot;:{&quot;solid&quot;:{&quot;brightness&quot;:0,&quot;colorType&quot;:2,&quot;rgb&quot;:&quot;#ffffff&quot;,&quot;transparency&quot;:0},&quot;type&quot;:1},&quot;glow&quot;:{&quot;colorType&quot;:0},&quot;line&quot;:{&quot;type&quot;:0},&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10;"/>
</p:tagLst>
</file>

<file path=ppt/tags/tag1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1_3*l_h_i*1_2_1"/>
  <p:tag name="KSO_WM_TEMPLATE_CATEGORY" val="diagram"/>
  <p:tag name="KSO_WM_TEMPLATE_INDEX" val="20230921"/>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1"/>
  <p:tag name="KSO_WM_UNIT_SUBTYPE" val="d"/>
  <p:tag name="KSO_WM_DIAGRAM_MAX_ITEMCNT" val="6"/>
  <p:tag name="KSO_WM_DIAGRAM_MIN_ITEMCNT" val="2"/>
  <p:tag name="KSO_WM_DIAGRAM_VIRTUALLY_FRAME" val="{&quot;height&quot;:335.5249606299213,&quot;left&quot;:18.100088198203775,&quot;top&quot;:109.52503937007873,&quot;width&quot;:923.89990234375}"/>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3"/>
  <p:tag name="KSO_WM_UNIT_TEXT_FILL_FORE_SCHEMECOLOR_INDEX" val="1"/>
  <p:tag name="KSO_WM_UNIT_TEXT_FILL_TYPE" val="1"/>
</p:tagLst>
</file>

<file path=ppt/tags/tag1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1_3*l_h_i*1_2_4"/>
  <p:tag name="KSO_WM_TEMPLATE_CATEGORY" val="diagram"/>
  <p:tag name="KSO_WM_TEMPLATE_INDEX" val="20230921"/>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4"/>
  <p:tag name="KSO_WM_DIAGRAM_MAX_ITEMCNT" val="6"/>
  <p:tag name="KSO_WM_DIAGRAM_MIN_ITEMCNT" val="2"/>
  <p:tag name="KSO_WM_DIAGRAM_VIRTUALLY_FRAME" val="{&quot;height&quot;:335.5249606299213,&quot;left&quot;:18.100088198203775,&quot;top&quot;:109.52503937007873,&quot;width&quot;:923.89990234375}"/>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25"/>
</p:tagLst>
</file>

<file path=ppt/tags/tag11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0921_3*l_h_a*1_2_1"/>
  <p:tag name="KSO_WM_TEMPLATE_CATEGORY" val="diagram"/>
  <p:tag name="KSO_WM_TEMPLATE_INDEX" val="20230921"/>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35.5249606299213,&quot;left&quot;:18.100088198203775,&quot;top&quot;:109.52503937007873,&quot;width&quot;:923.899902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Lst>
</file>

<file path=ppt/tags/tag1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1_3*l_h_i*1_1_2"/>
  <p:tag name="KSO_WM_TEMPLATE_CATEGORY" val="diagram"/>
  <p:tag name="KSO_WM_TEMPLATE_INDEX" val="20230921"/>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2"/>
  <p:tag name="KSO_WM_DIAGRAM_MAX_ITEMCNT" val="6"/>
  <p:tag name="KSO_WM_DIAGRAM_MIN_ITEMCNT" val="2"/>
  <p:tag name="KSO_WM_DIAGRAM_VIRTUALLY_FRAME" val="{&quot;height&quot;:335.5249606299213,&quot;left&quot;:18.100088198203775,&quot;top&quot;:109.52503937007873,&quot;width&quot;:923.89990234375}"/>
  <p:tag name="KSO_WM_DIAGRAM_COLOR_MATCH_VALUE" val="{&quot;shape&quot;:{&quot;fill&quot;:{&quot;solid&quot;:{&quot;brightness&quot;:0,&quot;colorType&quot;:2,&quot;rgb&quot;:&quot;#ffffff&quot;,&quot;transparency&quot;:0},&quot;type&quot;:1},&quot;glow&quot;:{&quot;colorType&quot;:0},&quot;line&quot;:{&quot;type&quot;:0},&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10;"/>
</p:tagLst>
</file>

<file path=ppt/tags/tag1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1_3*l_h_i*1_1_1"/>
  <p:tag name="KSO_WM_TEMPLATE_CATEGORY" val="diagram"/>
  <p:tag name="KSO_WM_TEMPLATE_INDEX" val="20230921"/>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1"/>
  <p:tag name="KSO_WM_UNIT_SUBTYPE" val="d"/>
  <p:tag name="KSO_WM_DIAGRAM_MAX_ITEMCNT" val="6"/>
  <p:tag name="KSO_WM_DIAGRAM_MIN_ITEMCNT" val="2"/>
  <p:tag name="KSO_WM_DIAGRAM_VIRTUALLY_FRAME" val="{&quot;height&quot;:335.5249606299213,&quot;left&quot;:18.100088198203775,&quot;top&quot;:109.52503937007873,&quot;width&quot;:923.89990234375}"/>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3"/>
  <p:tag name="KSO_WM_UNIT_TEXT_FILL_FORE_SCHEMECOLOR_INDEX" val="1"/>
  <p:tag name="KSO_WM_UNIT_TEXT_FILL_TYPE" val="1"/>
</p:tagLst>
</file>

<file path=ppt/tags/tag1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1_3*l_h_i*1_1_4"/>
  <p:tag name="KSO_WM_TEMPLATE_CATEGORY" val="diagram"/>
  <p:tag name="KSO_WM_TEMPLATE_INDEX" val="20230921"/>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4"/>
  <p:tag name="KSO_WM_DIAGRAM_MAX_ITEMCNT" val="6"/>
  <p:tag name="KSO_WM_DIAGRAM_MIN_ITEMCNT" val="2"/>
  <p:tag name="KSO_WM_DIAGRAM_VIRTUALLY_FRAME" val="{&quot;height&quot;:335.5249606299213,&quot;left&quot;:18.100088198203775,&quot;top&quot;:109.52503937007873,&quot;width&quot;:923.89990234375}"/>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25"/>
</p:tagLst>
</file>

<file path=ppt/tags/tag11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0921_3*l_h_a*1_1_1"/>
  <p:tag name="KSO_WM_TEMPLATE_CATEGORY" val="diagram"/>
  <p:tag name="KSO_WM_TEMPLATE_INDEX" val="20230921"/>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35.5249606299213,&quot;left&quot;:18.100088198203775,&quot;top&quot;:109.52503937007873,&quot;width&quot;:923.899902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1_3*l_h_i*1_3_2"/>
  <p:tag name="KSO_WM_TEMPLATE_CATEGORY" val="diagram"/>
  <p:tag name="KSO_WM_TEMPLATE_INDEX" val="20230921"/>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3_2"/>
  <p:tag name="KSO_WM_DIAGRAM_MAX_ITEMCNT" val="6"/>
  <p:tag name="KSO_WM_DIAGRAM_MIN_ITEMCNT" val="2"/>
  <p:tag name="KSO_WM_DIAGRAM_VIRTUALLY_FRAME" val="{&quot;height&quot;:335.5249606299213,&quot;left&quot;:18.100088198203775,&quot;top&quot;:109.52503937007873,&quot;width&quot;:923.89990234375}"/>
  <p:tag name="KSO_WM_DIAGRAM_COLOR_MATCH_VALUE" val="{&quot;shape&quot;:{&quot;fill&quot;:{&quot;solid&quot;:{&quot;brightness&quot;:0,&quot;colorType&quot;:2,&quot;rgb&quot;:&quot;#ffffff&quot;,&quot;transparency&quot;:0},&quot;type&quot;:1},&quot;glow&quot;:{&quot;colorType&quot;:0},&quot;line&quot;:{&quot;type&quot;:0},&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10;"/>
</p:tagLst>
</file>

<file path=ppt/tags/tag1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1_3*l_h_i*1_3_1"/>
  <p:tag name="KSO_WM_TEMPLATE_CATEGORY" val="diagram"/>
  <p:tag name="KSO_WM_TEMPLATE_INDEX" val="20230921"/>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3_1"/>
  <p:tag name="KSO_WM_UNIT_SUBTYPE" val="d"/>
  <p:tag name="KSO_WM_DIAGRAM_MAX_ITEMCNT" val="6"/>
  <p:tag name="KSO_WM_DIAGRAM_MIN_ITEMCNT" val="2"/>
  <p:tag name="KSO_WM_DIAGRAM_VIRTUALLY_FRAME" val="{&quot;height&quot;:335.5249606299213,&quot;left&quot;:18.100088198203775,&quot;top&quot;:109.52503937007873,&quot;width&quot;:923.89990234375}"/>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3"/>
  <p:tag name="KSO_WM_UNIT_FILL_TYPE" val="3"/>
  <p:tag name="KSO_WM_UNIT_TEXT_FILL_FORE_SCHEMECOLOR_INDEX" val="1"/>
  <p:tag name="KSO_WM_UNIT_TEXT_FILL_TYPE" val="1"/>
</p:tagLst>
</file>

<file path=ppt/tags/tag1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1_3*l_h_i*1_3_4"/>
  <p:tag name="KSO_WM_TEMPLATE_CATEGORY" val="diagram"/>
  <p:tag name="KSO_WM_TEMPLATE_INDEX" val="20230921"/>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3_4"/>
  <p:tag name="KSO_WM_DIAGRAM_MAX_ITEMCNT" val="6"/>
  <p:tag name="KSO_WM_DIAGRAM_MIN_ITEMCNT" val="2"/>
  <p:tag name="KSO_WM_DIAGRAM_VIRTUALLY_FRAME" val="{&quot;height&quot;:335.5249606299213,&quot;left&quot;:18.100088198203775,&quot;top&quot;:109.52503937007873,&quot;width&quot;:923.89990234375}"/>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25"/>
</p:tagLst>
</file>

<file path=ppt/tags/tag12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0921_3*l_h_a*1_3_1"/>
  <p:tag name="KSO_WM_TEMPLATE_CATEGORY" val="diagram"/>
  <p:tag name="KSO_WM_TEMPLATE_INDEX" val="20230921"/>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35.5249606299213,&quot;left&quot;:18.100088198203775,&quot;top&quot;:109.52503937007873,&quot;width&quot;:923.899902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Lst>
</file>

<file path=ppt/tags/tag1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1_3*l_h_i*1_4_2"/>
  <p:tag name="KSO_WM_TEMPLATE_CATEGORY" val="diagram"/>
  <p:tag name="KSO_WM_TEMPLATE_INDEX" val="20230921"/>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4_2"/>
  <p:tag name="KSO_WM_DIAGRAM_MAX_ITEMCNT" val="6"/>
  <p:tag name="KSO_WM_DIAGRAM_MIN_ITEMCNT" val="2"/>
  <p:tag name="KSO_WM_DIAGRAM_VIRTUALLY_FRAME" val="{&quot;height&quot;:335.5249606299213,&quot;left&quot;:18.100088198203775,&quot;top&quot;:109.52503937007873,&quot;width&quot;:923.89990234375}"/>
  <p:tag name="KSO_WM_DIAGRAM_COLOR_MATCH_VALUE" val="{&quot;shape&quot;:{&quot;fill&quot;:{&quot;solid&quot;:{&quot;brightness&quot;:0,&quot;colorType&quot;:2,&quot;rgb&quot;:&quot;#ffffff&quot;,&quot;transparency&quot;:0},&quot;type&quot;:1},&quot;glow&quot;:{&quot;colorType&quot;:0},&quot;line&quot;:{&quot;type&quot;:0},&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666666&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10;"/>
</p:tagLst>
</file>

<file path=ppt/tags/tag1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1_3*l_h_i*1_4_1"/>
  <p:tag name="KSO_WM_TEMPLATE_CATEGORY" val="diagram"/>
  <p:tag name="KSO_WM_TEMPLATE_INDEX" val="20230921"/>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4_1"/>
  <p:tag name="KSO_WM_UNIT_SUBTYPE" val="d"/>
  <p:tag name="KSO_WM_DIAGRAM_MAX_ITEMCNT" val="6"/>
  <p:tag name="KSO_WM_DIAGRAM_MIN_ITEMCNT" val="2"/>
  <p:tag name="KSO_WM_DIAGRAM_VIRTUALLY_FRAME" val="{&quot;height&quot;:335.5249606299213,&quot;left&quot;:18.100088198203775,&quot;top&quot;:109.52503937007873,&quot;width&quot;:923.89990234375}"/>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4"/>
  <p:tag name="KSO_WM_UNIT_FILL_TYPE" val="3"/>
  <p:tag name="KSO_WM_UNIT_TEXT_FILL_FORE_SCHEMECOLOR_INDEX" val="1"/>
  <p:tag name="KSO_WM_UNIT_TEXT_FILL_TYPE" val="1"/>
</p:tagLst>
</file>

<file path=ppt/tags/tag1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1_3*l_h_i*1_4_4"/>
  <p:tag name="KSO_WM_TEMPLATE_CATEGORY" val="diagram"/>
  <p:tag name="KSO_WM_TEMPLATE_INDEX" val="20230921"/>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4_4"/>
  <p:tag name="KSO_WM_DIAGRAM_MAX_ITEMCNT" val="6"/>
  <p:tag name="KSO_WM_DIAGRAM_MIN_ITEMCNT" val="2"/>
  <p:tag name="KSO_WM_DIAGRAM_VIRTUALLY_FRAME" val="{&quot;height&quot;:335.5249606299213,&quot;left&quot;:18.100088198203775,&quot;top&quot;:109.52503937007873,&quot;width&quot;:923.89990234375}"/>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25"/>
</p:tagLst>
</file>

<file path=ppt/tags/tag12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0921_3*l_h_a*1_4_1"/>
  <p:tag name="KSO_WM_TEMPLATE_CATEGORY" val="diagram"/>
  <p:tag name="KSO_WM_TEMPLATE_INDEX" val="20230921"/>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35.5249606299213,&quot;left&quot;:18.100088198203775,&quot;top&quot;:109.52503937007873,&quot;width&quot;:923.899902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Lst>
</file>

<file path=ppt/tags/tag12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0921_3*l_h_f*1_1_1"/>
  <p:tag name="KSO_WM_TEMPLATE_CATEGORY" val="diagram"/>
  <p:tag name="KSO_WM_TEMPLATE_INDEX" val="20230921"/>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35.5249606299213,&quot;left&quot;:18.100088198203775,&quot;top&quot;:109.52503937007873,&quot;width&quot;:923.899902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输入你的智能图项正文,文字是您思想提炼，请言简意赅阐述观点"/>
</p:tagLst>
</file>

<file path=ppt/tags/tag12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0921_3*l_h_f*1_2_1"/>
  <p:tag name="KSO_WM_TEMPLATE_CATEGORY" val="diagram"/>
  <p:tag name="KSO_WM_TEMPLATE_INDEX" val="20230921"/>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35.5249606299213,&quot;left&quot;:18.100088198203775,&quot;top&quot;:109.52503937007873,&quot;width&quot;:923.899902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输入你的智能图项正文,文字是您思想提炼，请言简意赅阐述观点"/>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0921_3*l_h_f*1_3_1"/>
  <p:tag name="KSO_WM_TEMPLATE_CATEGORY" val="diagram"/>
  <p:tag name="KSO_WM_TEMPLATE_INDEX" val="20230921"/>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35.5249606299213,&quot;left&quot;:18.100088198203775,&quot;top&quot;:109.52503937007873,&quot;width&quot;:923.899902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输入你的智能图项正文,文字是您思想提炼，请言简意赅阐述观点"/>
</p:tagLst>
</file>

<file path=ppt/tags/tag13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0921_3*l_h_f*1_4_1"/>
  <p:tag name="KSO_WM_TEMPLATE_CATEGORY" val="diagram"/>
  <p:tag name="KSO_WM_TEMPLATE_INDEX" val="20230921"/>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35.5249606299213,&quot;left&quot;:18.100088198203775,&quot;top&quot;:109.52503937007873,&quot;width&quot;:923.899902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输入你的智能图项正文,文字是您思想提炼，请言简意赅阐述观点"/>
</p:tagLst>
</file>

<file path=ppt/tags/tag132.xml><?xml version="1.0" encoding="utf-8"?>
<p:tagLst xmlns:p="http://schemas.openxmlformats.org/presentationml/2006/main">
  <p:tag name="KSO_WM_TEMPLATE_SUBCATEGORY" val="0"/>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4451"/>
  <p:tag name="KSO_WM_SLIDE_ID" val="custom20204451_3"/>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3261_1*n_h_h_f*1_2_1_1"/>
  <p:tag name="KSO_WM_TEMPLATE_CATEGORY" val="diagram"/>
  <p:tag name="KSO_WM_TEMPLATE_INDEX" val="20233261"/>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3"/>
  <p:tag name="KSO_WM_DIAGRAM_MIN_ITEMCNT" val="3"/>
  <p:tag name="KSO_WM_DIAGRAM_VIRTUALLY_FRAME" val="{&quot;height&quot;:391.05,&quot;left&quot;:25.65,&quot;top&quot;:77.75,&quot;width&quot;:932.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简明扼要地阐述您的观点"/>
  <p:tag name="KSO_WM_DIAGRAM_USE_COLOR_VALUE" val="{&quot;color_scheme&quot;:1,&quot;color_type&quot;:1,&quot;theme_color_indexes&quot;:[]}"/>
</p:tagLst>
</file>

<file path=ppt/tags/tag13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3261_1*n_h_h_f*1_2_2_1"/>
  <p:tag name="KSO_WM_TEMPLATE_CATEGORY" val="diagram"/>
  <p:tag name="KSO_WM_TEMPLATE_INDEX" val="20233261"/>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3"/>
  <p:tag name="KSO_WM_DIAGRAM_MIN_ITEMCNT" val="3"/>
  <p:tag name="KSO_WM_DIAGRAM_VIRTUALLY_FRAME" val="{&quot;height&quot;:391.05,&quot;left&quot;:25.65,&quot;top&quot;:77.75,&quot;width&quot;:932.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简明扼要地阐述您的观点"/>
  <p:tag name="KSO_WM_DIAGRAM_USE_COLOR_VALUE" val="{&quot;color_scheme&quot;:1,&quot;color_type&quot;:1,&quot;theme_color_indexes&quot;:[]}"/>
</p:tagLst>
</file>

<file path=ppt/tags/tag13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3261_1*n_h_h_f*1_2_3_1"/>
  <p:tag name="KSO_WM_TEMPLATE_CATEGORY" val="diagram"/>
  <p:tag name="KSO_WM_TEMPLATE_INDEX" val="20233261"/>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3"/>
  <p:tag name="KSO_WM_DIAGRAM_MIN_ITEMCNT" val="3"/>
  <p:tag name="KSO_WM_DIAGRAM_VIRTUALLY_FRAME" val="{&quot;height&quot;:391.05,&quot;left&quot;:25.65,&quot;top&quot;:77.75,&quot;width&quot;:932.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简明扼要地阐述您的观点"/>
  <p:tag name="KSO_WM_DIAGRAM_USE_COLOR_VALUE" val="{&quot;color_scheme&quot;:1,&quot;color_type&quot;:1,&quot;theme_color_indexes&quot;:[]}"/>
</p:tagLst>
</file>

<file path=ppt/tags/tag137.xml><?xml version="1.0" encoding="utf-8"?>
<p:tagLst xmlns:p="http://schemas.openxmlformats.org/presentationml/2006/main">
  <p:tag name="TABLE_ENDDRAG_ORIGIN_RECT" val="659*108"/>
  <p:tag name="TABLE_ENDDRAG_RECT" val="275*81*659*108"/>
</p:tagLst>
</file>

<file path=ppt/tags/tag138.xml><?xml version="1.0" encoding="utf-8"?>
<p:tagLst xmlns:p="http://schemas.openxmlformats.org/presentationml/2006/main">
  <p:tag name="KSO_WM_TEMPLATE_SUBCATEGORY" val="0"/>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4451"/>
  <p:tag name="KSO_WM_SLIDE_ID" val="custom20204451_3"/>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86_2*l_h_i*1_2_3"/>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3"/>
  <p:tag name="KSO_WM_DIAGRAM_MAX_ITEMCNT" val="6"/>
  <p:tag name="KSO_WM_DIAGRAM_MIN_ITEMCNT" val="3"/>
  <p:tag name="KSO_WM_DIAGRAM_VIRTUALLY_FRAME" val="{&quot;height&quot;:341.59977416992194,&quot;left&quot;:53.27503937007873,&quot;top&quot;:85.78826252133831,&quot;width&quot;:801.2}"/>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DIAGRAM_USE_COLOR_VALUE" val="{&quot;color_scheme&quot;:1,&quot;color_type&quot;:1,&quot;theme_color_indexes&quot;:[]}"/>
</p:tagLst>
</file>

<file path=ppt/tags/tag1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86_2*l_h_i*1_1_2"/>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2"/>
  <p:tag name="KSO_WM_DIAGRAM_MAX_ITEMCNT" val="6"/>
  <p:tag name="KSO_WM_DIAGRAM_MIN_ITEMCNT" val="3"/>
  <p:tag name="KSO_WM_DIAGRAM_VIRTUALLY_FRAME" val="{&quot;height&quot;:341.59977416992194,&quot;left&quot;:53.27503937007873,&quot;top&quot;:85.78826252133831,&quot;width&quot;:801.2}"/>
  <p:tag name="KSO_WM_DIAGRAM_COLOR_MATCH_VALUE" val="{&quot;shape&quot;:{&quot;fill&quot;:{&quot;solid&quot;:{&quot;brightness&quot;:0.25,&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25"/>
  <p:tag name="KSO_WM_DIAGRAM_USE_COLOR_VALUE" val="{&quot;color_scheme&quot;:1,&quot;color_type&quot;:1,&quot;theme_color_indexes&quot;:[]}"/>
</p:tagLst>
</file>

<file path=ppt/tags/tag14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686_2*l_h_a*1_1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41.59977416992194,&quot;left&quot;:53.27503937007873,&quot;top&quot;:85.78826252133831,&quot;width&quot;:80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14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86_2*l_h_f*1_1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41.59977416992194,&quot;left&quot;:53.27503937007873,&quot;top&quot;:85.78826252133831,&quot;width&quot;:80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文字是您思想的提炼，请尽量言简意赅的阐述观点"/>
  <p:tag name="KSO_WM_UNIT_TEXT_FILL_FORE_SCHEMECOLOR_INDEX" val="1"/>
  <p:tag name="KSO_WM_UNIT_TEXT_FILL_TYPE" val="1"/>
  <p:tag name="KSO_WM_DIAGRAM_USE_COLOR_VALUE" val="{&quot;color_scheme&quot;:1,&quot;color_type&quot;:1,&quot;theme_color_indexes&quot;:[]}"/>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1686_2*l_h_i*1_1_1"/>
  <p:tag name="KSO_WM_TEMPLATE_CATEGORY" val="diagram"/>
  <p:tag name="KSO_WM_TEMPLATE_INDEX" val="20231686"/>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41.59977416992194,&quot;left&quot;:53.27503937007873,&quot;top&quot;:85.78826252133831,&quot;width&quot;:801.2}"/>
  <p:tag name="KSO_WM_DIAGRAM_COLOR_MATCH_VALUE" val="{&quot;shape&quot;:{&quot;fill&quot;:{&quot;solid&quot;:{&quot;brightness&quot;:0.25,&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1"/>
  <p:tag name="KSO_WM_UNIT_FILL_TYPE" val="1"/>
  <p:tag name="KSO_WM_UNIT_FILL_FORE_SCHEMECOLOR_INDEX" val="13"/>
  <p:tag name="KSO_WM_UNIT_FILL_FORE_SCHEMECOLOR_INDEX_BRIGHTNESS" val="0.25"/>
  <p:tag name="KSO_WM_UNIT_TEXT_FILL_FORE_SCHEMECOLOR_INDEX" val="1"/>
  <p:tag name="KSO_WM_UNIT_TEXT_FILL_TYPE" val="1"/>
  <p:tag name="KSO_WM_DIAGRAM_USE_COLOR_VALUE" val="{&quot;color_scheme&quot;:1,&quot;color_type&quot;:1,&quot;theme_color_indexes&quot;:[]}"/>
</p:tagLst>
</file>

<file path=ppt/tags/tag1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86_2*l_h_i*1_2_2"/>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2"/>
  <p:tag name="KSO_WM_DIAGRAM_MAX_ITEMCNT" val="6"/>
  <p:tag name="KSO_WM_DIAGRAM_MIN_ITEMCNT" val="3"/>
  <p:tag name="KSO_WM_DIAGRAM_VIRTUALLY_FRAME" val="{&quot;height&quot;:341.59977416992194,&quot;left&quot;:53.27503937007873,&quot;top&quot;:85.78826252133831,&quot;width&quot;:801.2}"/>
  <p:tag name="KSO_WM_DIAGRAM_COLOR_MATCH_VALUE" val="{&quot;shape&quot;:{&quot;fill&quot;:{&quot;solid&quot;:{&quot;brightness&quot;:0.25,&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25"/>
  <p:tag name="KSO_WM_DIAGRAM_USE_COLOR_VALUE" val="{&quot;color_scheme&quot;:1,&quot;color_type&quot;:1,&quot;theme_color_indexes&quot;:[]}"/>
</p:tagLst>
</file>

<file path=ppt/tags/tag14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686_2*l_h_a*1_2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41.59977416992194,&quot;left&quot;:53.27503937007873,&quot;top&quot;:85.78826252133831,&quot;width&quot;:80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14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686_2*l_h_f*1_2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41.59977416992194,&quot;left&quot;:53.27503937007873,&quot;top&quot;:85.78826252133831,&quot;width&quot;:80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文字是您思想的提炼，请尽量言简意赅的阐述观点"/>
  <p:tag name="KSO_WM_UNIT_TEXT_FILL_FORE_SCHEMECOLOR_INDEX" val="1"/>
  <p:tag name="KSO_WM_UNIT_TEXT_FILL_TYPE" val="1"/>
  <p:tag name="KSO_WM_DIAGRAM_USE_COLOR_VALUE" val="{&quot;color_scheme&quot;:1,&quot;color_type&quot;:1,&quot;theme_color_indexes&quot;:[]}"/>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1686_2*l_h_i*1_2_1"/>
  <p:tag name="KSO_WM_TEMPLATE_CATEGORY" val="diagram"/>
  <p:tag name="KSO_WM_TEMPLATE_INDEX" val="20231686"/>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41.59977416992194,&quot;left&quot;:53.27503937007873,&quot;top&quot;:85.78826252133831,&quot;width&quot;:801.2}"/>
  <p:tag name="KSO_WM_DIAGRAM_COLOR_MATCH_VALUE" val="{&quot;shape&quot;:{&quot;fill&quot;:{&quot;solid&quot;:{&quot;brightness&quot;:0.25,&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2"/>
  <p:tag name="KSO_WM_UNIT_FILL_TYPE" val="1"/>
  <p:tag name="KSO_WM_UNIT_FILL_FORE_SCHEMECOLOR_INDEX" val="13"/>
  <p:tag name="KSO_WM_UNIT_FILL_FORE_SCHEMECOLOR_INDEX_BRIGHTNESS" val="0.25"/>
  <p:tag name="KSO_WM_UNIT_TEXT_FILL_FORE_SCHEMECOLOR_INDEX" val="1"/>
  <p:tag name="KSO_WM_UNIT_TEXT_FILL_TYPE" val="1"/>
  <p:tag name="KSO_WM_DIAGRAM_USE_COLOR_VALUE" val="{&quot;color_scheme&quot;:1,&quot;color_type&quot;:1,&quot;theme_color_indexes&quot;:[]}"/>
</p:tagLst>
</file>

<file path=ppt/tags/tag1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86_2*l_h_i*1_3_2"/>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3_2"/>
  <p:tag name="KSO_WM_DIAGRAM_MAX_ITEMCNT" val="6"/>
  <p:tag name="KSO_WM_DIAGRAM_MIN_ITEMCNT" val="3"/>
  <p:tag name="KSO_WM_DIAGRAM_VIRTUALLY_FRAME" val="{&quot;height&quot;:341.59977416992194,&quot;left&quot;:53.27503937007873,&quot;top&quot;:85.78826252133831,&quot;width&quot;:801.2}"/>
  <p:tag name="KSO_WM_DIAGRAM_COLOR_MATCH_VALUE" val="{&quot;shape&quot;:{&quot;fill&quot;:{&quot;solid&quot;:{&quot;brightness&quot;:0.25,&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25"/>
  <p:tag name="KSO_WM_DIAGRAM_USE_COLOR_VALUE" val="{&quot;color_scheme&quot;:1,&quot;color_type&quot;:1,&quot;theme_color_indexes&quot;:[]}"/>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686_2*l_h_a*1_3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41.59977416992194,&quot;left&quot;:53.27503937007873,&quot;top&quot;:85.78826252133831,&quot;width&quot;:80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15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686_2*l_h_f*1_3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41.59977416992194,&quot;left&quot;:53.27503937007873,&quot;top&quot;:85.78826252133831,&quot;width&quot;:80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文字是您思想的提炼，请尽量言简意赅的阐述观点"/>
  <p:tag name="KSO_WM_UNIT_TEXT_FILL_FORE_SCHEMECOLOR_INDEX" val="1"/>
  <p:tag name="KSO_WM_UNIT_TEXT_FILL_TYPE" val="1"/>
  <p:tag name="KSO_WM_DIAGRAM_USE_COLOR_VALUE" val="{&quot;color_scheme&quot;:1,&quot;color_type&quot;:1,&quot;theme_color_indexes&quot;:[]}"/>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1686_2*l_h_i*1_3_1"/>
  <p:tag name="KSO_WM_TEMPLATE_CATEGORY" val="diagram"/>
  <p:tag name="KSO_WM_TEMPLATE_INDEX" val="20231686"/>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41.59977416992194,&quot;left&quot;:53.27503937007873,&quot;top&quot;:85.78826252133831,&quot;width&quot;:801.2}"/>
  <p:tag name="KSO_WM_DIAGRAM_COLOR_MATCH_VALUE" val="{&quot;shape&quot;:{&quot;fill&quot;:{&quot;solid&quot;:{&quot;brightness&quot;:0.25,&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3"/>
  <p:tag name="KSO_WM_UNIT_FILL_TYPE" val="1"/>
  <p:tag name="KSO_WM_UNIT_FILL_FORE_SCHEMECOLOR_INDEX" val="13"/>
  <p:tag name="KSO_WM_UNIT_FILL_FORE_SCHEMECOLOR_INDEX_BRIGHTNESS" val="0.25"/>
  <p:tag name="KSO_WM_UNIT_TEXT_FILL_FORE_SCHEMECOLOR_INDEX" val="1"/>
  <p:tag name="KSO_WM_UNIT_TEXT_FILL_TYPE" val="1"/>
  <p:tag name="KSO_WM_DIAGRAM_USE_COLOR_VALUE" val="{&quot;color_scheme&quot;:1,&quot;color_type&quot;:1,&quot;theme_color_indexes&quot;:[]}"/>
</p:tagLst>
</file>

<file path=ppt/tags/tag1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86_2*l_h_i*1_4_2"/>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4_2"/>
  <p:tag name="KSO_WM_DIAGRAM_MAX_ITEMCNT" val="6"/>
  <p:tag name="KSO_WM_DIAGRAM_MIN_ITEMCNT" val="3"/>
  <p:tag name="KSO_WM_DIAGRAM_VIRTUALLY_FRAME" val="{&quot;height&quot;:341.59977416992194,&quot;left&quot;:53.27503937007873,&quot;top&quot;:85.78826252133831,&quot;width&quot;:801.2}"/>
  <p:tag name="KSO_WM_DIAGRAM_COLOR_MATCH_VALUE" val="{&quot;shape&quot;:{&quot;fill&quot;:{&quot;solid&quot;:{&quot;brightness&quot;:0.25,&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25"/>
  <p:tag name="KSO_WM_DIAGRAM_USE_COLOR_VALUE" val="{&quot;color_scheme&quot;:1,&quot;color_type&quot;:1,&quot;theme_color_indexes&quot;:[]}"/>
</p:tagLst>
</file>

<file path=ppt/tags/tag15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686_2*l_h_a*1_4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41.59977416992194,&quot;left&quot;:53.27503937007873,&quot;top&quot;:85.78826252133831,&quot;width&quot;:80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15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1686_2*l_h_f*1_4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41.59977416992194,&quot;left&quot;:53.27503937007873,&quot;top&quot;:85.78826252133831,&quot;width&quot;:80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文字是您思想的提炼，请尽量言简意赅的阐述观点"/>
  <p:tag name="KSO_WM_UNIT_TEXT_FILL_FORE_SCHEMECOLOR_INDEX" val="1"/>
  <p:tag name="KSO_WM_UNIT_TEXT_FILL_TYPE" val="1"/>
  <p:tag name="KSO_WM_DIAGRAM_USE_COLOR_VALUE" val="{&quot;color_scheme&quot;:1,&quot;color_type&quot;:1,&quot;theme_color_indexes&quot;:[]}"/>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1"/>
  <p:tag name="KSO_WM_UNIT_ID" val="diagram20231686_2*l_h_i*1_4_1"/>
  <p:tag name="KSO_WM_TEMPLATE_CATEGORY" val="diagram"/>
  <p:tag name="KSO_WM_TEMPLATE_INDEX" val="20231686"/>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41.59977416992194,&quot;left&quot;:53.27503937007873,&quot;top&quot;:85.78826252133831,&quot;width&quot;:801.2}"/>
  <p:tag name="KSO_WM_DIAGRAM_COLOR_MATCH_VALUE" val="{&quot;shape&quot;:{&quot;fill&quot;:{&quot;solid&quot;:{&quot;brightness&quot;:0.25,&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4"/>
  <p:tag name="KSO_WM_UNIT_FILL_TYPE" val="1"/>
  <p:tag name="KSO_WM_UNIT_FILL_FORE_SCHEMECOLOR_INDEX" val="13"/>
  <p:tag name="KSO_WM_UNIT_FILL_FORE_SCHEMECOLOR_INDEX_BRIGHTNESS" val="0.25"/>
  <p:tag name="KSO_WM_UNIT_TEXT_FILL_FORE_SCHEMECOLOR_INDEX" val="1"/>
  <p:tag name="KSO_WM_UNIT_TEXT_FILL_TYPE" val="1"/>
  <p:tag name="KSO_WM_DIAGRAM_USE_COLOR_VALUE" val="{&quot;color_scheme&quot;:1,&quot;color_type&quot;:1,&quot;theme_color_indexes&quot;:[]}"/>
</p:tagLst>
</file>

<file path=ppt/tags/tag1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86_2*l_h_i*1_3_3"/>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3_3"/>
  <p:tag name="KSO_WM_DIAGRAM_MAX_ITEMCNT" val="6"/>
  <p:tag name="KSO_WM_DIAGRAM_MIN_ITEMCNT" val="3"/>
  <p:tag name="KSO_WM_DIAGRAM_VIRTUALLY_FRAME" val="{&quot;height&quot;:341.59977416992194,&quot;left&quot;:53.27503937007873,&quot;top&quot;:85.78826252133831,&quot;width&quot;:801.2}"/>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DIAGRAM_USE_COLOR_VALUE" val="{&quot;color_scheme&quot;:1,&quot;color_type&quot;:1,&quot;theme_color_indexes&quot;:[]}"/>
</p:tagLst>
</file>

<file path=ppt/tags/tag1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86_2*l_h_i*1_4_3"/>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4_3"/>
  <p:tag name="KSO_WM_DIAGRAM_MAX_ITEMCNT" val="6"/>
  <p:tag name="KSO_WM_DIAGRAM_MIN_ITEMCNT" val="3"/>
  <p:tag name="KSO_WM_DIAGRAM_VIRTUALLY_FRAME" val="{&quot;height&quot;:341.59977416992194,&quot;left&quot;:53.27503937007873,&quot;top&quot;:85.78826252133831,&quot;width&quot;:801.2}"/>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DIAGRAM_USE_COLOR_VALUE" val="{&quot;color_scheme&quot;:1,&quot;color_type&quot;:1,&quot;theme_color_indexes&quot;:[]}"/>
</p:tagLst>
</file>

<file path=ppt/tags/tag159.xml><?xml version="1.0" encoding="utf-8"?>
<p:tagLst xmlns:p="http://schemas.openxmlformats.org/presentationml/2006/main">
  <p:tag name="KSO_WM_TEMPLATE_SUBCATEGORY" val="0"/>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4451"/>
  <p:tag name="KSO_WM_SLIDE_ID" val="custom20204451_3"/>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PP_MARK_KEY" val="72da5c7d-c9e7-4eb5-b9a2-5109d5f2076a"/>
  <p:tag name="COMMONDATA" val="eyJoZGlkIjoiZWUzMTQ5YWY0YjdmYmU1ZDU5MThmNjIxOWE0MGE1YTUifQ=="/>
  <p:tag name="RESOURCE_RECORD_KEY" val="{&quot;13&quot;:[20419701,20419695,20419702],&quot;29&quot;:[20750899,20745684,20750894,20498676,20740267,20740702,20495858,20426250,20426302],&quot;65&quot;:[20204451],&quot;70&quot;:[3319358,3312381,3325584,3322387,3321432,3326202,3318988,3325539,3321971,3327356,3322209,332701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4"/>
  <p:tag name="KSO_WM_UNIT_TEXT_FILL_TYPE" val="1"/>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PA" val="v3.0.1"/>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DIAGRAM_VIRTUALLY_FRAME" val="{&quot;height&quot;:343.3883464566929,&quot;left&quot;:321.5121259842519,&quot;top&quot;:64.27881889763779,&quot;width&quot;:539.3082677165355}"/>
</p:tagLst>
</file>

<file path=ppt/tags/tag67.xml><?xml version="1.0" encoding="utf-8"?>
<p:tagLst xmlns:p="http://schemas.openxmlformats.org/presentationml/2006/main">
  <p:tag name="KSO_WM_DIAGRAM_VIRTUALLY_FRAME" val="{&quot;height&quot;:343.3883464566929,&quot;left&quot;:321.5121259842519,&quot;top&quot;:64.27881889763779,&quot;width&quot;:539.3082677165355}"/>
</p:tagLst>
</file>

<file path=ppt/tags/tag68.xml><?xml version="1.0" encoding="utf-8"?>
<p:tagLst xmlns:p="http://schemas.openxmlformats.org/presentationml/2006/main">
  <p:tag name="KSO_WM_DIAGRAM_VIRTUALLY_FRAME" val="{&quot;height&quot;:343.3883464566929,&quot;left&quot;:321.5121259842519,&quot;top&quot;:64.27881889763779,&quot;width&quot;:539.3082677165355}"/>
</p:tagLst>
</file>

<file path=ppt/tags/tag69.xml><?xml version="1.0" encoding="utf-8"?>
<p:tagLst xmlns:p="http://schemas.openxmlformats.org/presentationml/2006/main">
  <p:tag name="KSO_WM_DIAGRAM_VIRTUALLY_FRAME" val="{&quot;height&quot;:343.3883464566929,&quot;left&quot;:321.5121259842519,&quot;top&quot;:64.27881889763779,&quot;width&quot;:539.308267716535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343.3883464566929,&quot;left&quot;:321.5121259842519,&quot;top&quot;:64.27881889763779,&quot;width&quot;:539.3082677165355}"/>
</p:tagLst>
</file>

<file path=ppt/tags/tag71.xml><?xml version="1.0" encoding="utf-8"?>
<p:tagLst xmlns:p="http://schemas.openxmlformats.org/presentationml/2006/main">
  <p:tag name="KSO_WM_DIAGRAM_VIRTUALLY_FRAME" val="{&quot;height&quot;:343.3883464566929,&quot;left&quot;:321.5121259842519,&quot;top&quot;:64.27881889763779,&quot;width&quot;:539.3082677165355}"/>
</p:tagLst>
</file>

<file path=ppt/tags/tag72.xml><?xml version="1.0" encoding="utf-8"?>
<p:tagLst xmlns:p="http://schemas.openxmlformats.org/presentationml/2006/main">
  <p:tag name="KSO_WM_DIAGRAM_VIRTUALLY_FRAME" val="{&quot;height&quot;:343.3883464566929,&quot;left&quot;:321.5121259842519,&quot;top&quot;:64.27881889763779,&quot;width&quot;:539.3082677165355}"/>
</p:tagLst>
</file>

<file path=ppt/tags/tag73.xml><?xml version="1.0" encoding="utf-8"?>
<p:tagLst xmlns:p="http://schemas.openxmlformats.org/presentationml/2006/main">
  <p:tag name="KSO_WM_DIAGRAM_VIRTUALLY_FRAME" val="{&quot;height&quot;:343.3883464566929,&quot;left&quot;:321.5121259842519,&quot;top&quot;:64.27881889763779,&quot;width&quot;:539.3082677165355}"/>
</p:tagLst>
</file>

<file path=ppt/tags/tag74.xml><?xml version="1.0" encoding="utf-8"?>
<p:tagLst xmlns:p="http://schemas.openxmlformats.org/presentationml/2006/main">
  <p:tag name="KSO_WM_DIAGRAM_VIRTUALLY_FRAME" val="{&quot;height&quot;:343.3883464566929,&quot;left&quot;:321.5121259842519,&quot;top&quot;:64.27881889763779,&quot;width&quot;:539.3082677165355}"/>
</p:tagLst>
</file>

<file path=ppt/tags/tag75.xml><?xml version="1.0" encoding="utf-8"?>
<p:tagLst xmlns:p="http://schemas.openxmlformats.org/presentationml/2006/main">
  <p:tag name="KSO_WM_DIAGRAM_VIRTUALLY_FRAME" val="{&quot;height&quot;:343.3883464566929,&quot;left&quot;:321.5121259842519,&quot;top&quot;:64.27881889763779,&quot;width&quot;:539.3082677165355}"/>
</p:tagLst>
</file>

<file path=ppt/tags/tag76.xml><?xml version="1.0" encoding="utf-8"?>
<p:tagLst xmlns:p="http://schemas.openxmlformats.org/presentationml/2006/main">
  <p:tag name="KSO_WM_TEMPLATE_SUBCATEGORY" val="0"/>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4451"/>
  <p:tag name="KSO_WM_SLIDE_ID" val="custom20204451_3"/>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TABLE_ENDDRAG_ORIGIN_RECT" val="774*341"/>
  <p:tag name="TABLE_ENDDRAG_RECT" val="101*150*774*341"/>
</p:tagLst>
</file>

<file path=ppt/tags/tag79.xml><?xml version="1.0" encoding="utf-8"?>
<p:tagLst xmlns:p="http://schemas.openxmlformats.org/presentationml/2006/main">
  <p:tag name="KSO_WM_TEMPLATE_SUBCATEGORY" val="0"/>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4451"/>
  <p:tag name="KSO_WM_SLIDE_ID" val="custom20204451_3"/>
  <p:tag name="RESOURCE_RECORD_KEY" val="{&quot;65&quot;:[20204451],&quot;70&quot;:[3312381,332558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7_1*l_h_f*1_1_1"/>
  <p:tag name="KSO_WM_TEMPLATE_CATEGORY" val="diagram"/>
  <p:tag name="KSO_WM_TEMPLATE_INDEX" val="20231967"/>
  <p:tag name="KSO_WM_UNIT_LAYERLEVEL" val="1_1_1"/>
  <p:tag name="KSO_WM_TAG_VERSION" val="3.0"/>
  <p:tag name="KSO_WM_BEAUTIFY_FLAG" val="#wm#"/>
  <p:tag name="KSO_WM_DIAGRAM_MAX_ITEMCNT" val="4"/>
  <p:tag name="KSO_WM_DIAGRAM_MIN_ITEMCNT" val="2"/>
  <p:tag name="KSO_WM_DIAGRAM_VIRTUALLY_FRAME" val="{&quot;height&quot;:378.45,&quot;left&quot;:16.125035140871113,&quot;top&quot;:77.65,&quot;width&quot;:924.92496485912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56"/>
  <p:tag name="KSO_WM_UNIT_TEXT_FILL_FORE_SCHEMECOLOR_INDEX" val="1"/>
  <p:tag name="KSO_WM_UNIT_TEXT_FILL_TYPE" val="1"/>
  <p:tag name="KSO_WM_UNIT_PRESET_TEXT" val="单击此处添加您的文本具体内容，简明扼要地阐述您的观点。根据需要可酌情增减文字，以便观者准确地理解您传达的思想。单击此处添加您的文本具体内容，简明扼要地阐述您的观点。根据需要可酌情增减文字，以便观者准确地理解您传达的思想。"/>
  <p:tag name="KSO_WM_DIAGRAM_USE_COLOR_VALUE" val="{&quot;color_scheme&quot;:1,&quot;color_type&quot;:1,&quot;theme_color_indexes&quot;:[5,6,5,6,5,6]}"/>
</p:tagLst>
</file>

<file path=ppt/tags/tag8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67_1*l_h_i*1_1_1"/>
  <p:tag name="KSO_WM_TEMPLATE_CATEGORY" val="diagram"/>
  <p:tag name="KSO_WM_TEMPLATE_INDEX" val="20231967"/>
  <p:tag name="KSO_WM_UNIT_LAYERLEVEL" val="1_1_1"/>
  <p:tag name="KSO_WM_TAG_VERSION" val="3.0"/>
  <p:tag name="KSO_WM_BEAUTIFY_FLAG" val="#wm#"/>
  <p:tag name="KSO_WM_DIAGRAM_MAX_ITEMCNT" val="4"/>
  <p:tag name="KSO_WM_DIAGRAM_MIN_ITEMCNT" val="2"/>
  <p:tag name="KSO_WM_DIAGRAM_VIRTUALLY_FRAME" val="{&quot;height&quot;:378.45,&quot;left&quot;:16.125035140871113,&quot;top&quot;:77.65,&quot;width&quot;:924.924964859128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01"/>
  <p:tag name="KSO_WM_DIAGRAM_USE_COLOR_VALUE" val="{&quot;color_scheme&quot;:1,&quot;color_type&quot;:1,&quot;theme_color_indexes&quot;:[5,6,5,6,5,6]}"/>
</p:tagLst>
</file>

<file path=ppt/tags/tag83.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967_1*l_h_f*1_2_1"/>
  <p:tag name="KSO_WM_TEMPLATE_CATEGORY" val="diagram"/>
  <p:tag name="KSO_WM_TEMPLATE_INDEX" val="20231967"/>
  <p:tag name="KSO_WM_UNIT_LAYERLEVEL" val="1_1_1"/>
  <p:tag name="KSO_WM_TAG_VERSION" val="3.0"/>
  <p:tag name="KSO_WM_BEAUTIFY_FLAG" val="#wm#"/>
  <p:tag name="KSO_WM_UNIT_VALUE" val="156"/>
  <p:tag name="KSO_WM_DIAGRAM_MAX_ITEMCNT" val="4"/>
  <p:tag name="KSO_WM_DIAGRAM_MIN_ITEMCNT" val="2"/>
  <p:tag name="KSO_WM_DIAGRAM_VIRTUALLY_FRAME" val="{&quot;height&quot;:378.45,&quot;left&quot;:16.125035140871113,&quot;top&quot;:77.65,&quot;width&quot;:924.92496485912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您的文本具体内容，简明扼要地阐述您的观点。根据需要可酌情增减文字，以便观者准确地理解您传达的思想。单击此处添加您的文本具体内容，简明扼要地阐述您的观点。根据需要可酌情增减文字，以便观者准确地理解您传达的思想。"/>
  <p:tag name="KSO_WM_DIAGRAM_USE_COLOR_VALUE" val="{&quot;color_scheme&quot;:1,&quot;color_type&quot;:1,&quot;theme_color_indexes&quot;:[5,6,5,6,5,6]}"/>
</p:tagLst>
</file>

<file path=ppt/tags/tag84.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967_1*l_h_a*1_2_1"/>
  <p:tag name="KSO_WM_TEMPLATE_CATEGORY" val="diagram"/>
  <p:tag name="KSO_WM_TEMPLATE_INDEX" val="20231967"/>
  <p:tag name="KSO_WM_UNIT_LAYERLEVEL" val="1_1_1"/>
  <p:tag name="KSO_WM_TAG_VERSION" val="3.0"/>
  <p:tag name="KSO_WM_BEAUTIFY_FLAG" val="#wm#"/>
  <p:tag name="KSO_WM_UNIT_VALUE" val="35"/>
  <p:tag name="KSO_WM_DIAGRAM_MAX_ITEMCNT" val="4"/>
  <p:tag name="KSO_WM_DIAGRAM_MIN_ITEMCNT" val="2"/>
  <p:tag name="KSO_WM_DIAGRAM_VIRTUALLY_FRAME" val="{&quot;height&quot;:378.45,&quot;left&quot;:16.125035140871113,&quot;top&quot;:77.65,&quot;width&quot;:924.92496485912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标题"/>
  <p:tag name="KSO_WM_DIAGRAM_USE_COLOR_VALUE" val="{&quot;color_scheme&quot;:1,&quot;color_type&quot;:1,&quot;theme_color_indexes&quot;:[5,6,5,6,5,6]}"/>
</p:tagLst>
</file>

<file path=ppt/tags/tag8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967_1*l_h_i*1_2_1"/>
  <p:tag name="KSO_WM_TEMPLATE_CATEGORY" val="diagram"/>
  <p:tag name="KSO_WM_TEMPLATE_INDEX" val="20231967"/>
  <p:tag name="KSO_WM_UNIT_LAYERLEVEL" val="1_1_1"/>
  <p:tag name="KSO_WM_TAG_VERSION" val="3.0"/>
  <p:tag name="KSO_WM_BEAUTIFY_FLAG" val="#wm#"/>
  <p:tag name="KSO_WM_DIAGRAM_MAX_ITEMCNT" val="4"/>
  <p:tag name="KSO_WM_DIAGRAM_MIN_ITEMCNT" val="2"/>
  <p:tag name="KSO_WM_DIAGRAM_VIRTUALLY_FRAME" val="{&quot;height&quot;:378.45,&quot;left&quot;:16.125035140871113,&quot;top&quot;:77.65,&quot;width&quot;:924.924964859128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02"/>
  <p:tag name="KSO_WM_DIAGRAM_USE_COLOR_VALUE" val="{&quot;color_scheme&quot;:1,&quot;color_type&quot;:1,&quot;theme_color_indexes&quot;:[5,6,5,6,5,6]}"/>
</p:tagLst>
</file>

<file path=ppt/tags/tag86.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7_1*l_h_a*1_1_1"/>
  <p:tag name="KSO_WM_TEMPLATE_CATEGORY" val="diagram"/>
  <p:tag name="KSO_WM_TEMPLATE_INDEX" val="20231967"/>
  <p:tag name="KSO_WM_UNIT_LAYERLEVEL" val="1_1_1"/>
  <p:tag name="KSO_WM_TAG_VERSION" val="3.0"/>
  <p:tag name="KSO_WM_DIAGRAM_MAX_ITEMCNT" val="4"/>
  <p:tag name="KSO_WM_DIAGRAM_MIN_ITEMCNT" val="2"/>
  <p:tag name="KSO_WM_DIAGRAM_VIRTUALLY_FRAME" val="{&quot;height&quot;:372.15,&quot;left&quot;:16.125035140871113,&quot;top&quot;:83.95,&quot;width&quot;:919.37496485912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35"/>
  <p:tag name="KSO_WM_UNIT_TEXT_FILL_FORE_SCHEMECOLOR_INDEX" val="1"/>
  <p:tag name="KSO_WM_UNIT_TEXT_FILL_TYPE" val="1"/>
  <p:tag name="KSO_WM_UNIT_PRESET_TEXT" val="单击此处添加标题"/>
  <p:tag name="KSO_WM_DIAGRAM_USE_COLOR_VALUE" val="{&quot;color_scheme&quot;:1,&quot;color_type&quot;:1,&quot;theme_color_indexes&quot;:[5,6,5,6,5,6]}"/>
</p:tagLst>
</file>

<file path=ppt/tags/tag87.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7_1*l_h_a*1_1_1"/>
  <p:tag name="KSO_WM_TEMPLATE_CATEGORY" val="diagram"/>
  <p:tag name="KSO_WM_TEMPLATE_INDEX" val="20231967"/>
  <p:tag name="KSO_WM_UNIT_LAYERLEVEL" val="1_1_1"/>
  <p:tag name="KSO_WM_TAG_VERSION" val="3.0"/>
  <p:tag name="KSO_WM_DIAGRAM_MAX_ITEMCNT" val="4"/>
  <p:tag name="KSO_WM_DIAGRAM_MIN_ITEMCNT" val="2"/>
  <p:tag name="KSO_WM_DIAGRAM_VIRTUALLY_FRAME" val="{&quot;height&quot;:372.15,&quot;left&quot;:16.125035140871113,&quot;top&quot;:83.95,&quot;width&quot;:919.37496485912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35"/>
  <p:tag name="KSO_WM_UNIT_TEXT_FILL_FORE_SCHEMECOLOR_INDEX" val="1"/>
  <p:tag name="KSO_WM_UNIT_TEXT_FILL_TYPE" val="1"/>
  <p:tag name="KSO_WM_UNIT_PRESET_TEXT" val="单击此处添加标题"/>
  <p:tag name="KSO_WM_DIAGRAM_USE_COLOR_VALUE" val="{&quot;color_scheme&quot;:1,&quot;color_type&quot;:1,&quot;theme_color_indexes&quot;:[5,6,5,6,5,6]}"/>
</p:tagLst>
</file>

<file path=ppt/tags/tag88.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967_1*l_h_a*1_2_1"/>
  <p:tag name="KSO_WM_TEMPLATE_CATEGORY" val="diagram"/>
  <p:tag name="KSO_WM_TEMPLATE_INDEX" val="20231967"/>
  <p:tag name="KSO_WM_UNIT_LAYERLEVEL" val="1_1_1"/>
  <p:tag name="KSO_WM_TAG_VERSION" val="3.0"/>
  <p:tag name="KSO_WM_UNIT_VALUE" val="35"/>
  <p:tag name="KSO_WM_DIAGRAM_MAX_ITEMCNT" val="4"/>
  <p:tag name="KSO_WM_DIAGRAM_MIN_ITEMCNT" val="2"/>
  <p:tag name="KSO_WM_DIAGRAM_VIRTUALLY_FRAME" val="{&quot;height&quot;:372.15,&quot;left&quot;:16.125035140871113,&quot;top&quot;:83.95,&quot;width&quot;:924.92496485912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标题"/>
  <p:tag name="KSO_WM_DIAGRAM_USE_COLOR_VALUE" val="{&quot;color_scheme&quot;:1,&quot;color_type&quot;:1,&quot;theme_color_indexes&quot;:[5,6,5,6,5,6]}"/>
</p:tagLst>
</file>

<file path=ppt/tags/tag89.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7_1*l_h_a*1_1_1"/>
  <p:tag name="KSO_WM_TEMPLATE_CATEGORY" val="diagram"/>
  <p:tag name="KSO_WM_TEMPLATE_INDEX" val="20231967"/>
  <p:tag name="KSO_WM_UNIT_LAYERLEVEL" val="1_1_1"/>
  <p:tag name="KSO_WM_TAG_VERSION" val="3.0"/>
  <p:tag name="KSO_WM_BEAUTIFY_FLAG" val="#wm#"/>
  <p:tag name="KSO_WM_DIAGRAM_MAX_ITEMCNT" val="4"/>
  <p:tag name="KSO_WM_DIAGRAM_MIN_ITEMCNT" val="2"/>
  <p:tag name="KSO_WM_DIAGRAM_VIRTUALLY_FRAME" val="{&quot;height&quot;:378.45,&quot;left&quot;:16.125035140871113,&quot;top&quot;:77.65,&quot;width&quot;:924.92496485912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35"/>
  <p:tag name="KSO_WM_UNIT_TEXT_FILL_FORE_SCHEMECOLOR_INDEX" val="1"/>
  <p:tag name="KSO_WM_UNIT_TEXT_FILL_TYPE" val="1"/>
  <p:tag name="KSO_WM_UNIT_PRESET_TEXT" val="单击此处添加标题"/>
  <p:tag name="KSO_WM_DIAGRAM_USE_COLOR_VALUE" val="{&quot;color_scheme&quot;:1,&quot;color_type&quot;:1,&quot;theme_color_indexes&quot;:[5,6,5,6,5,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TEMPLATE_SUBCATEGORY" val="0"/>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4451"/>
  <p:tag name="KSO_WM_SLIDE_ID" val="custom20204451_3"/>
  <p:tag name="RESOURCE_RECORD_KEY" val="{&quot;65&quot;:[20204451],&quot;70&quot;:[3326202,3321432]}"/>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790_1*l_h_i*1_1_1"/>
  <p:tag name="KSO_WM_TEMPLATE_CATEGORY" val="diagram"/>
  <p:tag name="KSO_WM_TEMPLATE_INDEX" val="20231790"/>
  <p:tag name="KSO_WM_UNIT_LAYERLEVEL" val="1_1_1"/>
  <p:tag name="KSO_WM_TAG_VERSION" val="3.0"/>
  <p:tag name="KSO_WM_DIAGRAM_MAX_ITEMCNT" val="6"/>
  <p:tag name="KSO_WM_DIAGRAM_MIN_ITEMCNT" val="2"/>
  <p:tag name="KSO_WM_DIAGRAM_VIRTUALLY_FRAME" val="{&quot;height&quot;:397.15000305175784,&quot;left&quot;:54.500078740157484,&quot;top&quot;:74.49999694824218,&quot;width&quot;:872.5999212598424}"/>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 name="KSO_WM_DIAGRAM_USE_COLOR_VALUE" val="{&quot;color_scheme&quot;:1,&quot;color_type&quot;:1,&quot;theme_color_indexes&quot;:[]}"/>
</p:tagLst>
</file>

<file path=ppt/tags/tag93.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790"/>
  <p:tag name="KSO_WM_UNIT_LAYERLEVEL" val="1_1_1"/>
  <p:tag name="KSO_WM_TAG_VERSION" val="3.0"/>
  <p:tag name="KSO_WM_UNIT_VALUE" val="10"/>
  <p:tag name="KSO_WM_UNIT_TYPE" val="l_h_a"/>
  <p:tag name="KSO_WM_UNIT_ID" val="diagram20231790_1*l_h_a*1_1_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97.15000305175784,&quot;left&quot;:54.500078740157484,&quot;top&quot;:74.49999694824218,&quot;width&quot;:872.599921259842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添加标题"/>
  <p:tag name="KSO_WM_DIAGRAM_USE_COLOR_VALUE" val="{&quot;color_scheme&quot;:1,&quot;color_type&quot;:1,&quot;theme_color_indexes&quot;:[]}"/>
</p:tagLst>
</file>

<file path=ppt/tags/tag94.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90_1*l_h_f*1_1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97.15000305175784,&quot;left&quot;:54.500078740157484,&quot;top&quot;:74.49999694824218,&quot;width&quot;:872.599921259842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项正文，文字是您思想的提炼，请尽量言简意赅的阐述观点,单击输入你的项正文，文字是您思想的提炼，请言简意赅的阐述观点，单击此处输入你的项正文"/>
  <p:tag name="KSO_WM_DIAGRAM_USE_COLOR_VALUE" val="{&quot;color_scheme&quot;:1,&quot;color_type&quot;:1,&quot;theme_color_indexes&quot;:[]}"/>
</p:tagLst>
</file>

<file path=ppt/tags/tag95.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790_1*l_h_i*1_2_1"/>
  <p:tag name="KSO_WM_TEMPLATE_CATEGORY" val="diagram"/>
  <p:tag name="KSO_WM_TEMPLATE_INDEX" val="20231790"/>
  <p:tag name="KSO_WM_UNIT_LAYERLEVEL" val="1_1_1"/>
  <p:tag name="KSO_WM_TAG_VERSION" val="3.0"/>
  <p:tag name="KSO_WM_DIAGRAM_MAX_ITEMCNT" val="6"/>
  <p:tag name="KSO_WM_DIAGRAM_MIN_ITEMCNT" val="2"/>
  <p:tag name="KSO_WM_DIAGRAM_VIRTUALLY_FRAME" val="{&quot;height&quot;:397.15000305175784,&quot;left&quot;:54.500078740157484,&quot;top&quot;:74.49999694824218,&quot;width&quot;:872.5999212598424}"/>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 name="KSO_WM_DIAGRAM_USE_COLOR_VALUE" val="{&quot;color_scheme&quot;:1,&quot;color_type&quot;:1,&quot;theme_color_indexes&quot;:[]}"/>
</p:tagLst>
</file>

<file path=ppt/tags/tag96.xml><?xml version="1.0" encoding="utf-8"?>
<p:tagLst xmlns:p="http://schemas.openxmlformats.org/presentationml/2006/main">
  <p:tag name="KSO_WM_BEAUTIFY_FLAG" val="#wm#"/>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90_1*l_h_a*1_2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97.15000305175784,&quot;left&quot;:54.500078740157484,&quot;top&quot;:74.49999694824218,&quot;width&quot;:872.599921259842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添加标题"/>
  <p:tag name="KSO_WM_DIAGRAM_USE_COLOR_VALUE" val="{&quot;color_scheme&quot;:1,&quot;color_type&quot;:1,&quot;theme_color_indexes&quot;:[]}"/>
</p:tagLst>
</file>

<file path=ppt/tags/tag97.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790_1*l_h_f*1_2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97.15000305175784,&quot;left&quot;:54.500078740157484,&quot;top&quot;:74.49999694824218,&quot;width&quot;:872.599921259842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项正文，文字是您思想的提炼，请尽量言简意赅的阐述观点,单击输入你的项正文，文字是您思想的提炼，请言简意赅的阐述观点，单击此处输入你的项正文"/>
  <p:tag name="KSO_WM_DIAGRAM_USE_COLOR_VALUE" val="{&quot;color_scheme&quot;:1,&quot;color_type&quot;:1,&quot;theme_color_indexes&quot;:[]}"/>
</p:tagLst>
</file>

<file path=ppt/tags/tag98.xml><?xml version="1.0" encoding="utf-8"?>
<p:tagLst xmlns:p="http://schemas.openxmlformats.org/presentationml/2006/main">
  <p:tag name="KSO_WM_TEMPLATE_SUBCATEGORY" val="0"/>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4451"/>
  <p:tag name="KSO_WM_SLIDE_ID" val="custom20204451_3"/>
  <p:tag name="RESOURCE_RECORD_KEY" val="{&quot;65&quot;:[20204451],&quot;70&quot;:[3326202,3318988,3325539,3321971]}"/>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演示文稿1(2)">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演示文稿1(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alpha val="85999"/>
              </a:schemeClr>
            </a:gs>
            <a:gs pos="100000">
              <a:schemeClr val="bg1"/>
            </a:gs>
          </a:gsLst>
          <a:lin ang="0" scaled="1"/>
        </a:gra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alpha val="85999"/>
              </a:schemeClr>
            </a:gs>
            <a:gs pos="100000">
              <a:schemeClr val="bg1"/>
            </a:gs>
          </a:gsLst>
          <a:lin ang="0" scaled="1"/>
        </a:gra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演示文稿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演示文稿1(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演示文稿1(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演示文稿1(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演示文稿1(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演示文稿1(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演示文稿1(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演示文稿1(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演示文稿1(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演示文稿1(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演示文稿1(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演示文稿1(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5119</Words>
  <Application>WPS 演示</Application>
  <PresentationFormat>宽屏</PresentationFormat>
  <Paragraphs>490</Paragraphs>
  <Slides>11</Slides>
  <Notes>11</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11</vt:i4>
      </vt:variant>
    </vt:vector>
  </HeadingPairs>
  <TitlesOfParts>
    <vt:vector size="26" baseType="lpstr">
      <vt:lpstr>Arial</vt:lpstr>
      <vt:lpstr>宋体</vt:lpstr>
      <vt:lpstr>Wingdings</vt:lpstr>
      <vt:lpstr>思源黑体 CN Normal</vt:lpstr>
      <vt:lpstr>思源黑体 CN Medium</vt:lpstr>
      <vt:lpstr>Wingdings</vt:lpstr>
      <vt:lpstr>Times New Roman</vt:lpstr>
      <vt:lpstr>微软雅黑</vt:lpstr>
      <vt:lpstr>仿宋_GB2312</vt:lpstr>
      <vt:lpstr>仿宋</vt:lpstr>
      <vt:lpstr>黑体</vt:lpstr>
      <vt:lpstr>Arial Unicode MS</vt:lpstr>
      <vt:lpstr>Calibri</vt:lpstr>
      <vt:lpstr>演示文稿1(2)</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ZhangZhaoping</dc:creator>
  <cp:lastModifiedBy>Kewang.Bao</cp:lastModifiedBy>
  <cp:revision>206</cp:revision>
  <dcterms:created xsi:type="dcterms:W3CDTF">2023-03-04T09:48:00Z</dcterms:created>
  <dcterms:modified xsi:type="dcterms:W3CDTF">2025-07-15T07:56:09Z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0544CBFAB44A46A6B81DB24C7AD87C33_13</vt:lpwstr>
  </property>
  <property fmtid="{D5CDD505-2E9C-101B-9397-08002B2CF9AE}" pid="3" name="KSOProductBuildVer">
    <vt:lpwstr>2052-12.1.0.21915</vt:lpwstr>
  </property>
</Properties>
</file>