
<file path=[Content_Types].xml><?xml version="1.0" encoding="utf-8"?>
<Types xmlns="http://schemas.openxmlformats.org/package/2006/content-types">
  <Default Extension="jpeg" ContentType="image/jpeg"/>
  <Default Extension="JPG" ContentType="image/.jp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3"/>
  </p:handoutMasterIdLst>
  <p:sldIdLst>
    <p:sldId id="309" r:id="rId3"/>
    <p:sldId id="362" r:id="rId5"/>
    <p:sldId id="372" r:id="rId6"/>
    <p:sldId id="360" r:id="rId7"/>
    <p:sldId id="355" r:id="rId8"/>
    <p:sldId id="356" r:id="rId9"/>
    <p:sldId id="361" r:id="rId10"/>
    <p:sldId id="358" r:id="rId11"/>
    <p:sldId id="359" r:id="rId12"/>
  </p:sldIdLst>
  <p:sldSz cx="9144000" cy="5143500" type="screen16x9"/>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50" userDrawn="1">
          <p15:clr>
            <a:srgbClr val="A4A3A4"/>
          </p15:clr>
        </p15:guide>
        <p15:guide id="2" pos="26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showPr>
  <p:clrMru>
    <a:srgbClr val="0070C0"/>
    <a:srgbClr val="0000FF"/>
    <a:srgbClr val="DDE2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39" autoAdjust="0"/>
    <p:restoredTop sz="94660"/>
  </p:normalViewPr>
  <p:slideViewPr>
    <p:cSldViewPr showGuides="1">
      <p:cViewPr varScale="1">
        <p:scale>
          <a:sx n="77" d="100"/>
          <a:sy n="77" d="100"/>
        </p:scale>
        <p:origin x="-96" y="-1392"/>
      </p:cViewPr>
      <p:guideLst>
        <p:guide orient="horz" pos="1550"/>
        <p:guide pos="2689"/>
      </p:guideLst>
    </p:cSldViewPr>
  </p:slideViewPr>
  <p:notesTextViewPr>
    <p:cViewPr>
      <p:scale>
        <a:sx n="1" d="1"/>
        <a:sy n="1" d="1"/>
      </p:scale>
      <p:origin x="0" y="0"/>
    </p:cViewPr>
  </p:notesTextViewPr>
  <p:sorterViewPr>
    <p:cViewPr>
      <p:scale>
        <a:sx n="121" d="100"/>
        <a:sy n="121"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89.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24066;&#22330;&#37096;&#24352;&#23425;\Desktop\&#21579;&#22622;&#31859;&#21475;&#26381;&#28342;&#28082;\&#36827;&#22269;&#35848;&#36164;&#26009;\&#21579;&#22622;&#31859;-&#30003;&#35831;&#22269;&#35848;&#36164;&#26009;\&#26032;&#24314;%20XLSX%20&#24037;&#20316;&#34920;.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24066;&#22330;&#37096;&#24352;&#23425;\Desktop\&#21579;&#22622;&#31859;&#21475;&#26381;&#28342;&#28082;\&#36827;&#22269;&#35848;&#36164;&#26009;\&#21579;&#22622;&#31859;-&#30003;&#35831;&#22269;&#35848;&#36164;&#26009;\&#26032;&#24314;%20XLSX%20&#24037;&#20316;&#34920;.xlsx" TargetMode="Externa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C:\Users\&#24066;&#22330;&#37096;&#24352;&#23425;\Desktop\&#21579;&#22622;&#31859;&#21475;&#26381;&#28342;&#28082;\&#36827;&#22269;&#35848;&#36164;&#26009;\&#21579;&#22622;&#31859;-&#30003;&#35831;&#22269;&#35848;&#36164;&#26009;\&#26032;&#24314;%20XLSX%20&#24037;&#20316;&#349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64604645234275"/>
          <c:y val="0.0153732970623345"/>
        </c:manualLayout>
      </c:layout>
      <c:overlay val="0"/>
      <c:spPr>
        <a:noFill/>
        <a:ln>
          <a:noFill/>
        </a:ln>
        <a:effectLst/>
      </c:spPr>
      <c:txPr>
        <a:bodyPr rot="0" spcFirstLastPara="0" vertOverflow="ellipsis" vert="horz" wrap="square" anchor="ctr" anchorCtr="1"/>
        <a:lstStyle/>
        <a:p>
          <a:pPr>
            <a:defRPr lang="zh-CN" sz="108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title>
    <c:autoTitleDeleted val="0"/>
    <c:plotArea>
      <c:layout>
        <c:manualLayout>
          <c:layoutTarget val="inner"/>
          <c:xMode val="edge"/>
          <c:yMode val="edge"/>
          <c:x val="0.0367375231053604"/>
          <c:y val="0.334119496855346"/>
          <c:w val="0.926293900184843"/>
          <c:h val="0.498191823899371"/>
        </c:manualLayout>
      </c:layout>
      <c:barChart>
        <c:barDir val="col"/>
        <c:grouping val="clustered"/>
        <c:varyColors val="0"/>
        <c:ser>
          <c:idx val="0"/>
          <c:order val="0"/>
          <c:tx>
            <c:strRef>
              <c:f>'[新建 XLSX 工作表.xlsx]Sheet1'!$A$2</c:f>
              <c:strCache>
                <c:ptCount val="1"/>
                <c:pt idx="0">
                  <c:v>总有效率</c:v>
                </c:pt>
              </c:strCache>
            </c:strRef>
          </c:tx>
          <c:spPr>
            <a:solidFill>
              <a:schemeClr val="accent1"/>
            </a:solidFill>
            <a:ln>
              <a:noFill/>
            </a:ln>
            <a:effectLst/>
          </c:spPr>
          <c:invertIfNegative val="0"/>
          <c:dPt>
            <c:idx val="0"/>
            <c:invertIfNegative val="0"/>
            <c:bubble3D val="0"/>
            <c:spPr>
              <a:solidFill>
                <a:schemeClr val="accent5">
                  <a:lumMod val="60000"/>
                  <a:lumOff val="40000"/>
                </a:schemeClr>
              </a:solidFill>
              <a:ln>
                <a:noFill/>
              </a:ln>
              <a:effectLst/>
            </c:spPr>
          </c:dPt>
          <c:dLbls>
            <c:spPr>
              <a:noFill/>
              <a:ln>
                <a:noFill/>
              </a:ln>
              <a:effectLst/>
            </c:spPr>
            <c:txPr>
              <a:bodyPr rot="0" spcFirstLastPara="0" vertOverflow="ellipsis" vert="horz" wrap="square" lIns="38100" tIns="19050" rIns="38100" bIns="19050" anchor="ctr" anchorCtr="1"/>
              <a:lstStyle/>
              <a:p>
                <a:pPr>
                  <a:defRPr lang="zh-CN"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'[新建 XLSX 工作表.xlsx]Sheet1'!$B$1:$C$1</c:f>
              <c:strCache>
                <c:ptCount val="2"/>
                <c:pt idx="0">
                  <c:v>对照组</c:v>
                </c:pt>
                <c:pt idx="1">
                  <c:v>观察组</c:v>
                </c:pt>
              </c:strCache>
            </c:strRef>
          </c:cat>
          <c:val>
            <c:numRef>
              <c:f>'[新建 XLSX 工作表.xlsx]Sheet1'!$B$2:$C$2</c:f>
              <c:numCache>
                <c:formatCode>0.00%</c:formatCode>
                <c:ptCount val="2"/>
                <c:pt idx="0">
                  <c:v>0.6667</c:v>
                </c:pt>
                <c:pt idx="1">
                  <c:v>0.9583</c:v>
                </c:pt>
              </c:numCache>
            </c:numRef>
          </c:val>
        </c:ser>
        <c:dLbls>
          <c:showLegendKey val="0"/>
          <c:showVal val="0"/>
          <c:showCatName val="0"/>
          <c:showSerName val="0"/>
          <c:showPercent val="0"/>
          <c:showBubbleSize val="0"/>
        </c:dLbls>
        <c:gapWidth val="246"/>
        <c:overlap val="-28"/>
        <c:axId val="827732294"/>
        <c:axId val="937927257"/>
      </c:barChart>
      <c:catAx>
        <c:axId val="827732294"/>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crossAx val="937927257"/>
        <c:crosses val="autoZero"/>
        <c:auto val="1"/>
        <c:lblAlgn val="ctr"/>
        <c:lblOffset val="100"/>
        <c:noMultiLvlLbl val="0"/>
      </c:catAx>
      <c:valAx>
        <c:axId val="937927257"/>
        <c:scaling>
          <c:orientation val="minMax"/>
        </c:scaling>
        <c:delete val="1"/>
        <c:axPos val="l"/>
        <c:numFmt formatCode="0.00%" sourceLinked="1"/>
        <c:majorTickMark val="none"/>
        <c:minorTickMark val="none"/>
        <c:tickLblPos val="nextTo"/>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crossAx val="82773229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zh-CN" sz="90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sz="1000" b="1"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r>
              <a:rPr sz="1000"/>
              <a:t>两组患者血压、心率水平比较</a:t>
            </a:r>
            <a:endParaRPr sz="1000"/>
          </a:p>
        </c:rich>
      </c:tx>
      <c:layout/>
      <c:overlay val="0"/>
      <c:spPr>
        <a:noFill/>
        <a:ln>
          <a:noFill/>
        </a:ln>
        <a:effectLst/>
      </c:spPr>
    </c:title>
    <c:autoTitleDeleted val="0"/>
    <c:plotArea>
      <c:layout>
        <c:manualLayout>
          <c:layoutTarget val="inner"/>
          <c:xMode val="edge"/>
          <c:yMode val="edge"/>
          <c:x val="0.0528192596615078"/>
          <c:y val="0.285991274842462"/>
          <c:w val="0.931342202914291"/>
          <c:h val="0.533058652447891"/>
        </c:manualLayout>
      </c:layout>
      <c:barChart>
        <c:barDir val="col"/>
        <c:grouping val="clustered"/>
        <c:varyColors val="0"/>
        <c:ser>
          <c:idx val="0"/>
          <c:order val="0"/>
          <c:tx>
            <c:strRef>
              <c:f>'[新建 XLSX 工作表.xlsx]Sheet1'!$L$1</c:f>
              <c:strCache>
                <c:ptCount val="1"/>
                <c:pt idx="0">
                  <c:v>对照组</c:v>
                </c:pt>
              </c:strCache>
            </c:strRef>
          </c:tx>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7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'[新建 XLSX 工作表.xlsx]Sheet1'!$J$2:$K$7</c:f>
              <c:multiLvlStrCache>
                <c:ptCount val="6"/>
                <c:lvl>
                  <c:pt idx="0">
                    <c:v>收缩压（mmHg）</c:v>
                  </c:pt>
                  <c:pt idx="1">
                    <c:v>舒张压（mmHg）</c:v>
                  </c:pt>
                  <c:pt idx="2">
                    <c:v>心率（次/min）</c:v>
                  </c:pt>
                  <c:pt idx="3">
                    <c:v>收缩压（mmHg）</c:v>
                  </c:pt>
                  <c:pt idx="4">
                    <c:v>舒张压（mmHg）</c:v>
                  </c:pt>
                  <c:pt idx="5">
                    <c:v>心率（次/min）</c:v>
                  </c:pt>
                </c:lvl>
                <c:lvl>
                  <c:pt idx="0">
                    <c:v>治疗前</c:v>
                  </c:pt>
                  <c:pt idx="3">
                    <c:v>治疗后</c:v>
                  </c:pt>
                </c:lvl>
              </c:multiLvlStrCache>
            </c:multiLvlStrRef>
          </c:cat>
          <c:val>
            <c:numRef>
              <c:f>'[新建 XLSX 工作表.xlsx]Sheet1'!$L$2:$L$7</c:f>
              <c:numCache>
                <c:formatCode>General</c:formatCode>
                <c:ptCount val="6"/>
                <c:pt idx="0">
                  <c:v>152.15</c:v>
                </c:pt>
                <c:pt idx="1">
                  <c:v>92.52</c:v>
                </c:pt>
                <c:pt idx="2">
                  <c:v>89.52</c:v>
                </c:pt>
                <c:pt idx="3">
                  <c:v>135.59</c:v>
                </c:pt>
                <c:pt idx="4">
                  <c:v>80.39</c:v>
                </c:pt>
                <c:pt idx="5">
                  <c:v>75.59</c:v>
                </c:pt>
              </c:numCache>
            </c:numRef>
          </c:val>
        </c:ser>
        <c:ser>
          <c:idx val="1"/>
          <c:order val="1"/>
          <c:tx>
            <c:strRef>
              <c:f>'[新建 XLSX 工作表.xlsx]Sheet1'!$M$1</c:f>
              <c:strCache>
                <c:ptCount val="1"/>
                <c:pt idx="0">
                  <c:v>观察组</c:v>
                </c:pt>
              </c:strCache>
            </c:strRef>
          </c:tx>
          <c:spPr>
            <a:solidFill>
              <a:schemeClr val="accent2"/>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7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'[新建 XLSX 工作表.xlsx]Sheet1'!$J$2:$K$7</c:f>
              <c:multiLvlStrCache>
                <c:ptCount val="6"/>
                <c:lvl>
                  <c:pt idx="0">
                    <c:v>收缩压（mmHg）</c:v>
                  </c:pt>
                  <c:pt idx="1">
                    <c:v>舒张压（mmHg）</c:v>
                  </c:pt>
                  <c:pt idx="2">
                    <c:v>心率（次/min）</c:v>
                  </c:pt>
                  <c:pt idx="3">
                    <c:v>收缩压（mmHg）</c:v>
                  </c:pt>
                  <c:pt idx="4">
                    <c:v>舒张压（mmHg）</c:v>
                  </c:pt>
                  <c:pt idx="5">
                    <c:v>心率（次/min）</c:v>
                  </c:pt>
                </c:lvl>
                <c:lvl>
                  <c:pt idx="0">
                    <c:v>治疗前</c:v>
                  </c:pt>
                  <c:pt idx="3">
                    <c:v>治疗后</c:v>
                  </c:pt>
                </c:lvl>
              </c:multiLvlStrCache>
            </c:multiLvlStrRef>
          </c:cat>
          <c:val>
            <c:numRef>
              <c:f>'[新建 XLSX 工作表.xlsx]Sheet1'!$M$2:$M$7</c:f>
              <c:numCache>
                <c:formatCode>General</c:formatCode>
                <c:ptCount val="6"/>
                <c:pt idx="0">
                  <c:v>152.13</c:v>
                </c:pt>
                <c:pt idx="1">
                  <c:v>92.49</c:v>
                </c:pt>
                <c:pt idx="2">
                  <c:v>89.49</c:v>
                </c:pt>
                <c:pt idx="3">
                  <c:v>128.49</c:v>
                </c:pt>
                <c:pt idx="4">
                  <c:v>75.35</c:v>
                </c:pt>
                <c:pt idx="5">
                  <c:v>66.13</c:v>
                </c:pt>
              </c:numCache>
            </c:numRef>
          </c:val>
        </c:ser>
        <c:dLbls>
          <c:showLegendKey val="0"/>
          <c:showVal val="0"/>
          <c:showCatName val="0"/>
          <c:showSerName val="0"/>
          <c:showPercent val="0"/>
          <c:showBubbleSize val="0"/>
        </c:dLbls>
        <c:gapWidth val="246"/>
        <c:overlap val="-28"/>
        <c:axId val="832929263"/>
        <c:axId val="90507624"/>
      </c:barChart>
      <c:catAx>
        <c:axId val="832929263"/>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7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crossAx val="90507624"/>
        <c:crosses val="autoZero"/>
        <c:auto val="1"/>
        <c:lblAlgn val="ctr"/>
        <c:lblOffset val="100"/>
        <c:noMultiLvlLbl val="0"/>
      </c:catAx>
      <c:valAx>
        <c:axId val="90507624"/>
        <c:scaling>
          <c:orientation val="minMax"/>
        </c:scaling>
        <c:delete val="0"/>
        <c:axPos val="l"/>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zh-CN" sz="7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crossAx val="832929263"/>
        <c:crosses val="autoZero"/>
        <c:crossBetween val="between"/>
      </c:valAx>
      <c:spPr>
        <a:noFill/>
        <a:ln>
          <a:noFill/>
        </a:ln>
        <a:effectLst/>
      </c:spPr>
    </c:plotArea>
    <c:legend>
      <c:legendPos val="b"/>
      <c:legendEntry>
        <c:idx val="0"/>
        <c:txPr>
          <a:bodyPr rot="0" spcFirstLastPara="0" vertOverflow="ellipsis" vert="horz" wrap="square" anchor="ctr" anchorCtr="1"/>
          <a:lstStyle/>
          <a:p>
            <a:pPr>
              <a:defRPr lang="zh-CN" sz="7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legendEntry>
      <c:legendEntry>
        <c:idx val="1"/>
        <c:txPr>
          <a:bodyPr rot="0" spcFirstLastPara="0" vertOverflow="ellipsis" vert="horz" wrap="square" anchor="ctr" anchorCtr="1"/>
          <a:lstStyle/>
          <a:p>
            <a:pPr>
              <a:defRPr lang="zh-CN" sz="7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legendEntry>
      <c:layout>
        <c:manualLayout>
          <c:xMode val="edge"/>
          <c:yMode val="edge"/>
          <c:x val="0.390111917353339"/>
          <c:y val="0.164190380256862"/>
          <c:w val="0.204648874677161"/>
          <c:h val="0.0710148577184588"/>
        </c:manualLayout>
      </c:layout>
      <c:overlay val="0"/>
      <c:spPr>
        <a:noFill/>
        <a:ln>
          <a:noFill/>
        </a:ln>
        <a:effectLst/>
      </c:spPr>
      <c:txPr>
        <a:bodyPr rot="0" spcFirstLastPara="0" vertOverflow="ellipsis" vert="horz" wrap="square" anchor="ctr" anchorCtr="1"/>
        <a:lstStyle/>
        <a:p>
          <a:pPr>
            <a:defRPr lang="zh-CN" sz="7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zh-CN" sz="70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sz="1080" b="1"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r>
              <a:rPr sz="108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两组患者心脏射血分数比较（</a:t>
            </a:r>
            <a:r>
              <a:rPr lang="en-US" altLang="zh-CN" sz="108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r>
              <a:rPr altLang="en-US" sz="108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endParaRPr altLang="en-US" sz="108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c:rich>
      </c:tx>
      <c:layout>
        <c:manualLayout>
          <c:xMode val="edge"/>
          <c:yMode val="edge"/>
          <c:x val="0.298673643222195"/>
          <c:y val="0.0199530516431925"/>
        </c:manualLayout>
      </c:layout>
      <c:overlay val="0"/>
      <c:spPr>
        <a:noFill/>
        <a:ln>
          <a:noFill/>
        </a:ln>
        <a:effectLst/>
      </c:spPr>
    </c:title>
    <c:autoTitleDeleted val="0"/>
    <c:plotArea>
      <c:layout>
        <c:manualLayout>
          <c:layoutTarget val="inner"/>
          <c:xMode val="edge"/>
          <c:yMode val="edge"/>
          <c:x val="0.0548308590898029"/>
          <c:y val="0.374608763693271"/>
          <c:w val="0.918276953029934"/>
          <c:h val="0.458489827856025"/>
        </c:manualLayout>
      </c:layout>
      <c:barChart>
        <c:barDir val="col"/>
        <c:grouping val="clustered"/>
        <c:varyColors val="0"/>
        <c:ser>
          <c:idx val="0"/>
          <c:order val="0"/>
          <c:tx>
            <c:strRef>
              <c:f>'[新建 XLSX 工作表.xlsx]Sheet1'!$S$2</c:f>
              <c:strCache>
                <c:ptCount val="1"/>
                <c:pt idx="0">
                  <c:v>对照组</c:v>
                </c:pt>
              </c:strCache>
            </c:strRef>
          </c:tx>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'[新建 XLSX 工作表.xlsx]Sheet1'!$T$1:$U$1</c:f>
              <c:strCache>
                <c:ptCount val="2"/>
                <c:pt idx="0">
                  <c:v>治疗前</c:v>
                </c:pt>
                <c:pt idx="1">
                  <c:v>治疗后</c:v>
                </c:pt>
              </c:strCache>
            </c:strRef>
          </c:cat>
          <c:val>
            <c:numRef>
              <c:f>'[新建 XLSX 工作表.xlsx]Sheet1'!$T$2:$U$2</c:f>
              <c:numCache>
                <c:formatCode>General</c:formatCode>
                <c:ptCount val="2"/>
                <c:pt idx="0">
                  <c:v>34.89</c:v>
                </c:pt>
                <c:pt idx="1">
                  <c:v>41.03</c:v>
                </c:pt>
              </c:numCache>
            </c:numRef>
          </c:val>
        </c:ser>
        <c:ser>
          <c:idx val="1"/>
          <c:order val="1"/>
          <c:tx>
            <c:strRef>
              <c:f>'[新建 XLSX 工作表.xlsx]Sheet1'!$S$3</c:f>
              <c:strCache>
                <c:ptCount val="1"/>
                <c:pt idx="0">
                  <c:v>观察组</c:v>
                </c:pt>
              </c:strCache>
            </c:strRef>
          </c:tx>
          <c:spPr>
            <a:solidFill>
              <a:schemeClr val="accent2"/>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'[新建 XLSX 工作表.xlsx]Sheet1'!$T$1:$U$1</c:f>
              <c:strCache>
                <c:ptCount val="2"/>
                <c:pt idx="0">
                  <c:v>治疗前</c:v>
                </c:pt>
                <c:pt idx="1">
                  <c:v>治疗后</c:v>
                </c:pt>
              </c:strCache>
            </c:strRef>
          </c:cat>
          <c:val>
            <c:numRef>
              <c:f>'[新建 XLSX 工作表.xlsx]Sheet1'!$T$3:$U$3</c:f>
              <c:numCache>
                <c:formatCode>General</c:formatCode>
                <c:ptCount val="2"/>
                <c:pt idx="0">
                  <c:v>34.85</c:v>
                </c:pt>
                <c:pt idx="1">
                  <c:v>52.29</c:v>
                </c:pt>
              </c:numCache>
            </c:numRef>
          </c:val>
        </c:ser>
        <c:dLbls>
          <c:showLegendKey val="0"/>
          <c:showVal val="0"/>
          <c:showCatName val="0"/>
          <c:showSerName val="0"/>
          <c:showPercent val="0"/>
          <c:showBubbleSize val="0"/>
        </c:dLbls>
        <c:gapWidth val="246"/>
        <c:overlap val="-28"/>
        <c:axId val="744630330"/>
        <c:axId val="318034482"/>
      </c:barChart>
      <c:catAx>
        <c:axId val="744630330"/>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crossAx val="318034482"/>
        <c:crosses val="autoZero"/>
        <c:auto val="1"/>
        <c:lblAlgn val="ctr"/>
        <c:lblOffset val="100"/>
        <c:noMultiLvlLbl val="0"/>
      </c:catAx>
      <c:valAx>
        <c:axId val="318034482"/>
        <c:scaling>
          <c:orientation val="minMax"/>
        </c:scaling>
        <c:delete val="0"/>
        <c:axPos val="l"/>
        <c:majorGridlines>
          <c:spPr>
            <a:ln w="9525" cap="flat" cmpd="sng" algn="ctr">
              <a:solidFill>
                <a:schemeClr val="lt1">
                  <a:lumMod val="902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crossAx val="744630330"/>
        <c:crosses val="autoZero"/>
        <c:crossBetween val="between"/>
      </c:valAx>
      <c:spPr>
        <a:noFill/>
        <a:ln>
          <a:noFill/>
        </a:ln>
        <a:effectLst/>
      </c:spPr>
    </c:plotArea>
    <c:legend>
      <c:legendPos val="b"/>
      <c:legendEntry>
        <c:idx val="0"/>
        <c:txPr>
          <a:bodyPr rot="0" spcFirstLastPara="0" vertOverflow="ellipsis" vert="horz" wrap="square" anchor="ctr" anchorCtr="1"/>
          <a:lstStyle/>
          <a:p>
            <a:pPr>
              <a:defRPr lang="zh-CN" sz="8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legendEntry>
      <c:legendEntry>
        <c:idx val="1"/>
        <c:txPr>
          <a:bodyPr rot="0" spcFirstLastPara="0" vertOverflow="ellipsis" vert="horz" wrap="square" anchor="ctr" anchorCtr="1"/>
          <a:lstStyle/>
          <a:p>
            <a:pPr>
              <a:defRPr lang="zh-CN" sz="8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legendEntry>
      <c:layout>
        <c:manualLayout>
          <c:xMode val="edge"/>
          <c:yMode val="edge"/>
          <c:x val="0.335905610064886"/>
          <c:y val="0.183659830787165"/>
          <c:w val="0.300096688421562"/>
          <c:h val="0.0853846153846154"/>
        </c:manualLayout>
      </c:layout>
      <c:overlay val="0"/>
      <c:spPr>
        <a:noFill/>
        <a:ln>
          <a:noFill/>
        </a:ln>
        <a:effectLst/>
      </c:spPr>
      <c:txPr>
        <a:bodyPr rot="0" spcFirstLastPara="0" vertOverflow="ellipsis" vert="horz" wrap="square" anchor="ctr" anchorCtr="1"/>
        <a:lstStyle/>
        <a:p>
          <a:pPr>
            <a:defRPr lang="zh-CN" sz="8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zh-CN" sz="900">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0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10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000" kern="1200"/>
    <cs:bodyPr rot="0" spcFirstLastPara="1" vertOverflow="clip" horzOverflow="clip" vert="horz" wrap="square" lIns="36576" tIns="18288" rIns="36576" bIns="18288" anchor="ctr" anchorCtr="1">
      <a:spAutoFit/>
    </cs:bodyPr>
  </cs:dataLabelCallout>
  <cs:dataPoint>
    <cs:lnRef idx="0">
      <cs:styleClr val="auto"/>
    </cs:lnRef>
    <cs:fillRef idx="1">
      <cs:styleClr val="auto"/>
    </cs:fillRef>
    <cs:effectRef idx="0"/>
    <cs:fontRef idx="minor">
      <a:schemeClr val="dk1"/>
    </cs:fontRef>
    <cs:spPr>
      <a:ln>
        <a:noFill/>
      </a:ln>
      <a:effectLst/>
    </cs:spPr>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lt1">
            <a:lumMod val="902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75000"/>
        <a:lumOff val="25000"/>
      </a:schemeClr>
    </cs:fontRef>
    <cs:defRPr sz="1400" b="1" kern="120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0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10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000" kern="1200"/>
    <cs:bodyPr rot="0" spcFirstLastPara="1" vertOverflow="clip" horzOverflow="clip" vert="horz" wrap="square" lIns="36576" tIns="18288" rIns="36576" bIns="18288" anchor="ctr" anchorCtr="1">
      <a:spAutoFit/>
    </cs:bodyPr>
  </cs:dataLabelCallout>
  <cs:dataPoint>
    <cs:lnRef idx="0">
      <cs:styleClr val="auto"/>
    </cs:lnRef>
    <cs:fillRef idx="1">
      <cs:styleClr val="auto"/>
    </cs:fillRef>
    <cs:effectRef idx="0"/>
    <cs:fontRef idx="minor">
      <a:schemeClr val="dk1"/>
    </cs:fontRef>
    <cs:spPr>
      <a:ln>
        <a:noFill/>
      </a:ln>
      <a:effectLst/>
    </cs:spPr>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lt1">
            <a:lumMod val="902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75000"/>
        <a:lumOff val="25000"/>
      </a:schemeClr>
    </cs:fontRef>
    <cs:defRPr sz="1400" b="1" kern="120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100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10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000" kern="1200"/>
    <cs:bodyPr rot="0" spcFirstLastPara="1" vertOverflow="clip" horzOverflow="clip" vert="horz" wrap="square" lIns="36576" tIns="18288" rIns="36576" bIns="18288" anchor="ctr" anchorCtr="1">
      <a:spAutoFit/>
    </cs:bodyPr>
  </cs:dataLabelCallout>
  <cs:dataPoint>
    <cs:lnRef idx="0">
      <cs:styleClr val="auto"/>
    </cs:lnRef>
    <cs:fillRef idx="1">
      <cs:styleClr val="auto"/>
    </cs:fillRef>
    <cs:effectRef idx="0"/>
    <cs:fontRef idx="minor">
      <a:schemeClr val="dk1"/>
    </cs:fontRef>
    <cs:spPr>
      <a:ln>
        <a:noFill/>
      </a:ln>
      <a:effectLst/>
    </cs:spPr>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lt1">
            <a:lumMod val="902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75000"/>
        <a:lumOff val="25000"/>
      </a:schemeClr>
    </cs:fontRef>
    <cs:defRPr sz="1400" b="1" kern="120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9FF0E9-45DA-4742-B47D-06E7E51CB7A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7BDCDC-9A34-461B-A37E-3F4767F3730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4FD9F45-0981-41A9-96BA-B8F5013B376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BDCDC-9A34-461B-A37E-3F4767F37300}"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BDCDC-9A34-461B-A37E-3F4767F37300}"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BDCDC-9A34-461B-A37E-3F4767F37300}"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BDCDC-9A34-461B-A37E-3F4767F37300}"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BDCDC-9A34-461B-A37E-3F4767F37300}"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BDCDC-9A34-461B-A37E-3F4767F37300}"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BDCDC-9A34-461B-A37E-3F4767F37300}"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BDCDC-9A34-461B-A37E-3F4767F3730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标题幻灯片">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600" advTm="0"/>
    </mc:Choice>
    <mc:Fallback>
      <p:transition spd="slow" advTm="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矩形 1"/>
          <p:cNvSpPr/>
          <p:nvPr userDrawn="1"/>
        </p:nvSpPr>
        <p:spPr>
          <a:xfrm>
            <a:off x="0" y="555526"/>
            <a:ext cx="9144000"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600" advTm="0"/>
    </mc:Choice>
    <mc:Fallback>
      <p:transition spd="slow" advTm="0"/>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矩形 1"/>
          <p:cNvSpPr/>
          <p:nvPr userDrawn="1"/>
        </p:nvSpPr>
        <p:spPr>
          <a:xfrm>
            <a:off x="0" y="555526"/>
            <a:ext cx="9144000" cy="4464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600" advTm="0"/>
    </mc:Choice>
    <mc:Fallback>
      <p:transition spd="slow" advTm="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mc:Choice xmlns:p14="http://schemas.microsoft.com/office/powerpoint/2010/main" Requires="p14">
      <p:transition spd="slow" p14:dur="1600" advTm="0"/>
    </mc:Choice>
    <mc:Fallback>
      <p:transition spd="slow" advTm="0"/>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3.xml"/><Relationship Id="rId4" Type="http://schemas.openxmlformats.org/officeDocument/2006/relationships/image" Target="../media/image3.png"/><Relationship Id="rId3" Type="http://schemas.openxmlformats.org/officeDocument/2006/relationships/tags" Target="../tags/tag2.xml"/><Relationship Id="rId2" Type="http://schemas.openxmlformats.org/officeDocument/2006/relationships/image" Target="../media/image2.GIF"/><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9" Type="http://schemas.openxmlformats.org/officeDocument/2006/relationships/tags" Target="../tags/tag11.xml"/><Relationship Id="rId8" Type="http://schemas.openxmlformats.org/officeDocument/2006/relationships/tags" Target="../tags/tag10.xml"/><Relationship Id="rId7" Type="http://schemas.openxmlformats.org/officeDocument/2006/relationships/tags" Target="../tags/tag9.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 Id="rId37" Type="http://schemas.openxmlformats.org/officeDocument/2006/relationships/notesSlide" Target="../notesSlides/notesSlide2.xml"/><Relationship Id="rId36" Type="http://schemas.openxmlformats.org/officeDocument/2006/relationships/slideLayout" Target="../slideLayouts/slideLayout2.xml"/><Relationship Id="rId35" Type="http://schemas.openxmlformats.org/officeDocument/2006/relationships/tags" Target="../tags/tag37.xml"/><Relationship Id="rId34" Type="http://schemas.openxmlformats.org/officeDocument/2006/relationships/tags" Target="../tags/tag36.xml"/><Relationship Id="rId33" Type="http://schemas.openxmlformats.org/officeDocument/2006/relationships/tags" Target="../tags/tag35.xml"/><Relationship Id="rId32" Type="http://schemas.openxmlformats.org/officeDocument/2006/relationships/tags" Target="../tags/tag34.xml"/><Relationship Id="rId31" Type="http://schemas.openxmlformats.org/officeDocument/2006/relationships/tags" Target="../tags/tag33.xml"/><Relationship Id="rId30" Type="http://schemas.openxmlformats.org/officeDocument/2006/relationships/tags" Target="../tags/tag32.xml"/><Relationship Id="rId3" Type="http://schemas.openxmlformats.org/officeDocument/2006/relationships/tags" Target="../tags/tag5.xml"/><Relationship Id="rId29" Type="http://schemas.openxmlformats.org/officeDocument/2006/relationships/tags" Target="../tags/tag31.xml"/><Relationship Id="rId28" Type="http://schemas.openxmlformats.org/officeDocument/2006/relationships/tags" Target="../tags/tag30.xml"/><Relationship Id="rId27" Type="http://schemas.openxmlformats.org/officeDocument/2006/relationships/tags" Target="../tags/tag29.xml"/><Relationship Id="rId26" Type="http://schemas.openxmlformats.org/officeDocument/2006/relationships/tags" Target="../tags/tag28.xml"/><Relationship Id="rId25" Type="http://schemas.openxmlformats.org/officeDocument/2006/relationships/tags" Target="../tags/tag27.xml"/><Relationship Id="rId24" Type="http://schemas.openxmlformats.org/officeDocument/2006/relationships/tags" Target="../tags/tag26.xml"/><Relationship Id="rId23" Type="http://schemas.openxmlformats.org/officeDocument/2006/relationships/tags" Target="../tags/tag25.xml"/><Relationship Id="rId22" Type="http://schemas.openxmlformats.org/officeDocument/2006/relationships/tags" Target="../tags/tag24.xml"/><Relationship Id="rId21" Type="http://schemas.openxmlformats.org/officeDocument/2006/relationships/tags" Target="../tags/tag23.xml"/><Relationship Id="rId20" Type="http://schemas.openxmlformats.org/officeDocument/2006/relationships/tags" Target="../tags/tag22.xml"/><Relationship Id="rId2" Type="http://schemas.openxmlformats.org/officeDocument/2006/relationships/tags" Target="../tags/tag4.xml"/><Relationship Id="rId19" Type="http://schemas.openxmlformats.org/officeDocument/2006/relationships/tags" Target="../tags/tag21.xml"/><Relationship Id="rId18" Type="http://schemas.openxmlformats.org/officeDocument/2006/relationships/tags" Target="../tags/tag20.xml"/><Relationship Id="rId17" Type="http://schemas.openxmlformats.org/officeDocument/2006/relationships/tags" Target="../tags/tag19.xml"/><Relationship Id="rId16" Type="http://schemas.openxmlformats.org/officeDocument/2006/relationships/tags" Target="../tags/tag18.xml"/><Relationship Id="rId15" Type="http://schemas.openxmlformats.org/officeDocument/2006/relationships/tags" Target="../tags/tag17.xml"/><Relationship Id="rId14" Type="http://schemas.openxmlformats.org/officeDocument/2006/relationships/tags" Target="../tags/tag16.xml"/><Relationship Id="rId13" Type="http://schemas.openxmlformats.org/officeDocument/2006/relationships/tags" Target="../tags/tag15.xml"/><Relationship Id="rId12" Type="http://schemas.openxmlformats.org/officeDocument/2006/relationships/tags" Target="../tags/tag14.xml"/><Relationship Id="rId11" Type="http://schemas.openxmlformats.org/officeDocument/2006/relationships/tags" Target="../tags/tag13.xml"/><Relationship Id="rId10" Type="http://schemas.openxmlformats.org/officeDocument/2006/relationships/tags" Target="../tags/tag1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3.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9" Type="http://schemas.openxmlformats.org/officeDocument/2006/relationships/tags" Target="../tags/tag49.xml"/><Relationship Id="rId8" Type="http://schemas.openxmlformats.org/officeDocument/2006/relationships/tags" Target="../tags/tag48.xml"/><Relationship Id="rId7" Type="http://schemas.openxmlformats.org/officeDocument/2006/relationships/tags" Target="../tags/tag47.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1" Type="http://schemas.openxmlformats.org/officeDocument/2006/relationships/notesSlide" Target="../notesSlides/notesSlide4.xml"/><Relationship Id="rId10" Type="http://schemas.openxmlformats.org/officeDocument/2006/relationships/slideLayout" Target="../slideLayouts/slideLayout3.xml"/><Relationship Id="rId1" Type="http://schemas.openxmlformats.org/officeDocument/2006/relationships/tags" Target="../tags/tag41.xml"/></Relationships>
</file>

<file path=ppt/slides/_rels/slide5.xml.rels><?xml version="1.0" encoding="UTF-8" standalone="yes"?>
<Relationships xmlns="http://schemas.openxmlformats.org/package/2006/relationships"><Relationship Id="rId9" Type="http://schemas.openxmlformats.org/officeDocument/2006/relationships/tags" Target="../tags/tag58.xml"/><Relationship Id="rId8" Type="http://schemas.openxmlformats.org/officeDocument/2006/relationships/tags" Target="../tags/tag57.xml"/><Relationship Id="rId7" Type="http://schemas.openxmlformats.org/officeDocument/2006/relationships/tags" Target="../tags/tag56.x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5" Type="http://schemas.openxmlformats.org/officeDocument/2006/relationships/notesSlide" Target="../notesSlides/notesSlide5.xml"/><Relationship Id="rId14" Type="http://schemas.openxmlformats.org/officeDocument/2006/relationships/slideLayout" Target="../slideLayouts/slideLayout3.xml"/><Relationship Id="rId13" Type="http://schemas.openxmlformats.org/officeDocument/2006/relationships/tags" Target="../tags/tag62.xml"/><Relationship Id="rId12" Type="http://schemas.openxmlformats.org/officeDocument/2006/relationships/tags" Target="../tags/tag61.xml"/><Relationship Id="rId11" Type="http://schemas.openxmlformats.org/officeDocument/2006/relationships/tags" Target="../tags/tag60.xml"/><Relationship Id="rId10" Type="http://schemas.openxmlformats.org/officeDocument/2006/relationships/tags" Target="../tags/tag59.xml"/><Relationship Id="rId1" Type="http://schemas.openxmlformats.org/officeDocument/2006/relationships/tags" Target="../tags/tag50.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3.xml"/><Relationship Id="rId2" Type="http://schemas.openxmlformats.org/officeDocument/2006/relationships/tags" Target="../tags/tag64.xml"/><Relationship Id="rId1" Type="http://schemas.openxmlformats.org/officeDocument/2006/relationships/tags" Target="../tags/tag63.xml"/></Relationships>
</file>

<file path=ppt/slides/_rels/slide7.xml.rels><?xml version="1.0" encoding="UTF-8" standalone="yes"?>
<Relationships xmlns="http://schemas.openxmlformats.org/package/2006/relationships"><Relationship Id="rId7" Type="http://schemas.openxmlformats.org/officeDocument/2006/relationships/notesSlide" Target="../notesSlides/notesSlide7.xml"/><Relationship Id="rId6" Type="http://schemas.openxmlformats.org/officeDocument/2006/relationships/slideLayout" Target="../slideLayouts/slideLayout3.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8.xml"/><Relationship Id="rId5" Type="http://schemas.openxmlformats.org/officeDocument/2006/relationships/slideLayout" Target="../slideLayouts/slideLayout3.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9" Type="http://schemas.openxmlformats.org/officeDocument/2006/relationships/tags" Target="../tags/tag78.xml"/><Relationship Id="rId8" Type="http://schemas.openxmlformats.org/officeDocument/2006/relationships/tags" Target="../tags/tag77.xml"/><Relationship Id="rId7" Type="http://schemas.openxmlformats.org/officeDocument/2006/relationships/tags" Target="../tags/tag76.xml"/><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1" Type="http://schemas.openxmlformats.org/officeDocument/2006/relationships/notesSlide" Target="../notesSlides/notesSlide9.xml"/><Relationship Id="rId20" Type="http://schemas.openxmlformats.org/officeDocument/2006/relationships/slideLayout" Target="../slideLayouts/slideLayout3.xml"/><Relationship Id="rId2" Type="http://schemas.openxmlformats.org/officeDocument/2006/relationships/tags" Target="../tags/tag71.xml"/><Relationship Id="rId19" Type="http://schemas.openxmlformats.org/officeDocument/2006/relationships/tags" Target="../tags/tag88.xml"/><Relationship Id="rId18" Type="http://schemas.openxmlformats.org/officeDocument/2006/relationships/tags" Target="../tags/tag87.xml"/><Relationship Id="rId17" Type="http://schemas.openxmlformats.org/officeDocument/2006/relationships/tags" Target="../tags/tag86.xml"/><Relationship Id="rId16" Type="http://schemas.openxmlformats.org/officeDocument/2006/relationships/tags" Target="../tags/tag85.xml"/><Relationship Id="rId15" Type="http://schemas.openxmlformats.org/officeDocument/2006/relationships/tags" Target="../tags/tag84.xml"/><Relationship Id="rId14" Type="http://schemas.openxmlformats.org/officeDocument/2006/relationships/tags" Target="../tags/tag83.xml"/><Relationship Id="rId13" Type="http://schemas.openxmlformats.org/officeDocument/2006/relationships/tags" Target="../tags/tag82.xml"/><Relationship Id="rId12" Type="http://schemas.openxmlformats.org/officeDocument/2006/relationships/tags" Target="../tags/tag81.xml"/><Relationship Id="rId11" Type="http://schemas.openxmlformats.org/officeDocument/2006/relationships/tags" Target="../tags/tag80.xml"/><Relationship Id="rId10" Type="http://schemas.openxmlformats.org/officeDocument/2006/relationships/tags" Target="../tags/tag79.xml"/><Relationship Id="rId1" Type="http://schemas.openxmlformats.org/officeDocument/2006/relationships/tags" Target="../tags/tag7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矩形 11"/>
          <p:cNvSpPr/>
          <p:nvPr>
            <p:custDataLst>
              <p:tags r:id="rId1"/>
            </p:custDataLst>
          </p:nvPr>
        </p:nvSpPr>
        <p:spPr>
          <a:xfrm>
            <a:off x="0" y="0"/>
            <a:ext cx="9144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0" y="1471295"/>
            <a:ext cx="9144000" cy="203073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971408" y="1996339"/>
            <a:ext cx="4685043" cy="755650"/>
          </a:xfrm>
          <a:prstGeom prst="rect">
            <a:avLst/>
          </a:prstGeom>
        </p:spPr>
        <p:txBody>
          <a:bodyPr wrap="square">
            <a:spAutoFit/>
          </a:bodyPr>
          <a:lstStyle/>
          <a:p>
            <a:pPr algn="ctr">
              <a:lnSpc>
                <a:spcPct val="120000"/>
              </a:lnSpc>
            </a:pPr>
            <a:r>
              <a:rPr lang="zh-CN" altLang="en-US" sz="3600" b="1" dirty="0" smtClean="0">
                <a:solidFill>
                  <a:schemeClr val="tx2"/>
                </a:solidFill>
                <a:latin typeface="微软雅黑" panose="020B0503020204020204" pitchFamily="34" charset="-122"/>
                <a:ea typeface="微软雅黑" panose="020B0503020204020204" pitchFamily="34" charset="-122"/>
              </a:rPr>
              <a:t>呋塞米口服溶液</a:t>
            </a:r>
            <a:endParaRPr lang="zh-CN" altLang="en-US" sz="3600" b="1" dirty="0" smtClean="0">
              <a:solidFill>
                <a:schemeClr val="tx2"/>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2051685" y="2861310"/>
            <a:ext cx="2933700" cy="368300"/>
          </a:xfrm>
          <a:prstGeom prst="rect">
            <a:avLst/>
          </a:prstGeom>
          <a:noFill/>
        </p:spPr>
        <p:txBody>
          <a:bodyPr wrap="square" rtlCol="0">
            <a:spAutoFit/>
          </a:bodyPr>
          <a:p>
            <a:pPr algn="ctr"/>
            <a:r>
              <a:rPr lang="zh-CN" altLang="en-US" b="1">
                <a:latin typeface="微软雅黑" panose="020B0503020204020204" pitchFamily="34" charset="-122"/>
                <a:ea typeface="微软雅黑" panose="020B0503020204020204" pitchFamily="34" charset="-122"/>
              </a:rPr>
              <a:t>北京</a:t>
            </a:r>
            <a:r>
              <a:rPr lang="zh-CN" altLang="en-US" b="1">
                <a:solidFill>
                  <a:srgbClr val="C00000"/>
                </a:solidFill>
                <a:latin typeface="微软雅黑" panose="020B0503020204020204" pitchFamily="34" charset="-122"/>
                <a:ea typeface="微软雅黑" panose="020B0503020204020204" pitchFamily="34" charset="-122"/>
              </a:rPr>
              <a:t>诚济</a:t>
            </a:r>
            <a:r>
              <a:rPr lang="zh-CN" altLang="en-US" b="1">
                <a:latin typeface="微软雅黑" panose="020B0503020204020204" pitchFamily="34" charset="-122"/>
                <a:ea typeface="微软雅黑" panose="020B0503020204020204" pitchFamily="34" charset="-122"/>
              </a:rPr>
              <a:t>制药股份有限公司</a:t>
            </a:r>
            <a:endParaRPr lang="zh-CN" altLang="en-US" b="1">
              <a:latin typeface="微软雅黑" panose="020B0503020204020204" pitchFamily="34" charset="-122"/>
              <a:ea typeface="微软雅黑" panose="020B0503020204020204" pitchFamily="34" charset="-122"/>
            </a:endParaRPr>
          </a:p>
        </p:txBody>
      </p:sp>
      <p:pic>
        <p:nvPicPr>
          <p:cNvPr id="10" name="图片 9" descr="诚济logo-横向"/>
          <p:cNvPicPr>
            <a:picLocks noChangeAspect="1"/>
          </p:cNvPicPr>
          <p:nvPr/>
        </p:nvPicPr>
        <p:blipFill>
          <a:blip r:embed="rId2"/>
          <a:stretch>
            <a:fillRect/>
          </a:stretch>
        </p:blipFill>
        <p:spPr>
          <a:xfrm>
            <a:off x="35560" y="1564005"/>
            <a:ext cx="1250950" cy="414655"/>
          </a:xfrm>
          <a:prstGeom prst="rect">
            <a:avLst/>
          </a:prstGeom>
        </p:spPr>
      </p:pic>
      <p:pic>
        <p:nvPicPr>
          <p:cNvPr id="16" name="图片 15"/>
          <p:cNvPicPr>
            <a:picLocks noChangeAspect="1"/>
          </p:cNvPicPr>
          <p:nvPr>
            <p:custDataLst>
              <p:tags r:id="rId3"/>
            </p:custDataLst>
          </p:nvPr>
        </p:nvPicPr>
        <p:blipFill rotWithShape="1">
          <a:blip r:embed="rId4" cstate="screen"/>
          <a:srcRect/>
          <a:stretch>
            <a:fillRect/>
          </a:stretch>
        </p:blipFill>
        <p:spPr>
          <a:xfrm>
            <a:off x="5300980" y="555625"/>
            <a:ext cx="3843020" cy="3280410"/>
          </a:xfrm>
          <a:prstGeom prst="rect">
            <a:avLst/>
          </a:prstGeom>
          <a:effectLst>
            <a:outerShdw blurRad="63500" sx="102000" sy="102000" algn="ctr" rotWithShape="0">
              <a:prstClr val="black">
                <a:alpha val="40000"/>
              </a:prstClr>
            </a:outerShdw>
          </a:effectLst>
        </p:spPr>
      </p:pic>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par>
    </p:tnLst>
    <p:bldLst>
      <p:bldP spid="12"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空心弧 52"/>
          <p:cNvSpPr/>
          <p:nvPr/>
        </p:nvSpPr>
        <p:spPr>
          <a:xfrm rot="5400000">
            <a:off x="-393384" y="1162730"/>
            <a:ext cx="3142978" cy="2924714"/>
          </a:xfrm>
          <a:prstGeom prst="blockArc">
            <a:avLst>
              <a:gd name="adj1" fmla="val 10897210"/>
              <a:gd name="adj2" fmla="val 6953"/>
              <a:gd name="adj3" fmla="val 1246"/>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p>
            <a:pPr algn="ctr" defTabSz="914400" fontAlgn="auto">
              <a:spcBef>
                <a:spcPts val="0"/>
              </a:spcBef>
              <a:spcAft>
                <a:spcPts val="0"/>
              </a:spcAft>
              <a:defRPr/>
            </a:pPr>
            <a:endParaRPr lang="zh-CN" altLang="en-US" sz="2490">
              <a:solidFill>
                <a:schemeClr val="tx1"/>
              </a:solidFill>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2" name="组合 1"/>
          <p:cNvGrpSpPr/>
          <p:nvPr>
            <p:custDataLst>
              <p:tags r:id="rId1"/>
            </p:custDataLst>
          </p:nvPr>
        </p:nvGrpSpPr>
        <p:grpSpPr>
          <a:xfrm>
            <a:off x="1739549" y="950407"/>
            <a:ext cx="5629275" cy="632183"/>
            <a:chOff x="736575" y="3188466"/>
            <a:chExt cx="11913155" cy="1338083"/>
          </a:xfrm>
        </p:grpSpPr>
        <p:sp>
          <p:nvSpPr>
            <p:cNvPr id="3" name="圆角矩形 2"/>
            <p:cNvSpPr/>
            <p:nvPr>
              <p:custDataLst>
                <p:tags r:id="rId2"/>
              </p:custDataLst>
            </p:nvPr>
          </p:nvSpPr>
          <p:spPr>
            <a:xfrm flipH="1">
              <a:off x="1020126" y="3308086"/>
              <a:ext cx="11629604" cy="1133030"/>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381000" dist="254000" dir="1026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4" name="组合 3"/>
            <p:cNvGrpSpPr/>
            <p:nvPr/>
          </p:nvGrpSpPr>
          <p:grpSpPr>
            <a:xfrm>
              <a:off x="736575" y="3188466"/>
              <a:ext cx="1338085" cy="1338083"/>
              <a:chOff x="3567745" y="3971974"/>
              <a:chExt cx="1338084" cy="1338084"/>
            </a:xfrm>
          </p:grpSpPr>
          <p:grpSp>
            <p:nvGrpSpPr>
              <p:cNvPr id="7" name="组合 6"/>
              <p:cNvGrpSpPr/>
              <p:nvPr/>
            </p:nvGrpSpPr>
            <p:grpSpPr>
              <a:xfrm>
                <a:off x="3567745" y="3971974"/>
                <a:ext cx="1338084" cy="1338084"/>
                <a:chOff x="5213600" y="2517129"/>
                <a:chExt cx="2023672" cy="2023672"/>
              </a:xfrm>
            </p:grpSpPr>
            <p:sp>
              <p:nvSpPr>
                <p:cNvPr id="9" name="椭圆 8"/>
                <p:cNvSpPr/>
                <p:nvPr>
                  <p:custDataLst>
                    <p:tags r:id="rId3"/>
                  </p:custDataLst>
                </p:nvPr>
              </p:nvSpPr>
              <p:spPr>
                <a:xfrm>
                  <a:off x="5213600" y="2517129"/>
                  <a:ext cx="2023672"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custDataLst>
                    <p:tags r:id="rId4"/>
                  </p:custDataLst>
                </p:nvPr>
              </p:nvSpPr>
              <p:spPr>
                <a:xfrm>
                  <a:off x="5260739" y="2564268"/>
                  <a:ext cx="1929394" cy="192939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椭圆 7"/>
              <p:cNvSpPr/>
              <p:nvPr>
                <p:custDataLst>
                  <p:tags r:id="rId5"/>
                </p:custDataLst>
              </p:nvPr>
            </p:nvSpPr>
            <p:spPr>
              <a:xfrm>
                <a:off x="3695023" y="4099252"/>
                <a:ext cx="1083528" cy="1083528"/>
              </a:xfrm>
              <a:prstGeom prst="ellipse">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5" name="文本框 77"/>
            <p:cNvSpPr txBox="1"/>
            <p:nvPr>
              <p:custDataLst>
                <p:tags r:id="rId6"/>
              </p:custDataLst>
            </p:nvPr>
          </p:nvSpPr>
          <p:spPr>
            <a:xfrm>
              <a:off x="972509" y="3466643"/>
              <a:ext cx="878819" cy="781731"/>
            </a:xfrm>
            <a:prstGeom prst="rect">
              <a:avLst/>
            </a:prstGeom>
            <a:noFill/>
          </p:spPr>
          <p:txBody>
            <a:bodyPr wrap="square" rtlCol="0">
              <a:spAutoFit/>
            </a:bodyPr>
            <a:lstStyle/>
            <a:p>
              <a:pPr algn="ctr"/>
              <a:r>
                <a:rPr lang="en-US" altLang="zh-CN" b="1" dirty="0" smtClean="0">
                  <a:solidFill>
                    <a:schemeClr val="bg1"/>
                  </a:solidFill>
                  <a:latin typeface="微软雅黑" panose="020B0503020204020204" pitchFamily="34" charset="-122"/>
                  <a:ea typeface="微软雅黑" panose="020B0503020204020204" pitchFamily="34" charset="-122"/>
                </a:rPr>
                <a:t>1</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6" name="TextBox 72"/>
            <p:cNvSpPr txBox="1"/>
            <p:nvPr>
              <p:custDataLst>
                <p:tags r:id="rId7"/>
              </p:custDataLst>
            </p:nvPr>
          </p:nvSpPr>
          <p:spPr>
            <a:xfrm>
              <a:off x="2183892" y="3449211"/>
              <a:ext cx="9866484" cy="77954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431800">
                <a:defRPr/>
              </a:pPr>
              <a:r>
                <a:rPr lang="zh-CN" altLang="en-US"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基本信息：</a:t>
              </a:r>
              <a:r>
                <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呋塞米口服溶液，填补临床剂型</a:t>
              </a:r>
              <a:r>
                <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空白</a:t>
              </a:r>
              <a:endPar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11" name="组合 10"/>
          <p:cNvGrpSpPr/>
          <p:nvPr>
            <p:custDataLst>
              <p:tags r:id="rId8"/>
            </p:custDataLst>
          </p:nvPr>
        </p:nvGrpSpPr>
        <p:grpSpPr>
          <a:xfrm>
            <a:off x="2121586" y="1582590"/>
            <a:ext cx="5760720" cy="632183"/>
            <a:chOff x="736575" y="3188469"/>
            <a:chExt cx="12191328" cy="1338084"/>
          </a:xfrm>
        </p:grpSpPr>
        <p:sp>
          <p:nvSpPr>
            <p:cNvPr id="12" name="圆角矩形 11"/>
            <p:cNvSpPr/>
            <p:nvPr>
              <p:custDataLst>
                <p:tags r:id="rId9"/>
              </p:custDataLst>
            </p:nvPr>
          </p:nvSpPr>
          <p:spPr>
            <a:xfrm flipH="1">
              <a:off x="1020126" y="3308089"/>
              <a:ext cx="11907777" cy="1133031"/>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381000" dist="254000" dir="1026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13" name="组合 12"/>
            <p:cNvGrpSpPr/>
            <p:nvPr/>
          </p:nvGrpSpPr>
          <p:grpSpPr>
            <a:xfrm>
              <a:off x="736575" y="3188469"/>
              <a:ext cx="1338084" cy="1338084"/>
              <a:chOff x="3567745" y="3971974"/>
              <a:chExt cx="1338084" cy="1338084"/>
            </a:xfrm>
          </p:grpSpPr>
          <p:grpSp>
            <p:nvGrpSpPr>
              <p:cNvPr id="16" name="组合 15"/>
              <p:cNvGrpSpPr/>
              <p:nvPr/>
            </p:nvGrpSpPr>
            <p:grpSpPr>
              <a:xfrm>
                <a:off x="3567745" y="3971974"/>
                <a:ext cx="1338084" cy="1338084"/>
                <a:chOff x="5213600" y="2517129"/>
                <a:chExt cx="2023672" cy="2023672"/>
              </a:xfrm>
            </p:grpSpPr>
            <p:sp>
              <p:nvSpPr>
                <p:cNvPr id="18" name="椭圆 17"/>
                <p:cNvSpPr/>
                <p:nvPr>
                  <p:custDataLst>
                    <p:tags r:id="rId10"/>
                  </p:custDataLst>
                </p:nvPr>
              </p:nvSpPr>
              <p:spPr>
                <a:xfrm>
                  <a:off x="5213600" y="2517129"/>
                  <a:ext cx="2023672"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custDataLst>
                    <p:tags r:id="rId11"/>
                  </p:custDataLst>
                </p:nvPr>
              </p:nvSpPr>
              <p:spPr>
                <a:xfrm>
                  <a:off x="5260739" y="2564268"/>
                  <a:ext cx="1929394" cy="192939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椭圆 16"/>
              <p:cNvSpPr/>
              <p:nvPr>
                <p:custDataLst>
                  <p:tags r:id="rId12"/>
                </p:custDataLst>
              </p:nvPr>
            </p:nvSpPr>
            <p:spPr>
              <a:xfrm>
                <a:off x="3695023" y="4099252"/>
                <a:ext cx="1083528" cy="1083528"/>
              </a:xfrm>
              <a:prstGeom prst="ellipse">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14" name="文本框 77"/>
            <p:cNvSpPr txBox="1"/>
            <p:nvPr>
              <p:custDataLst>
                <p:tags r:id="rId13"/>
              </p:custDataLst>
            </p:nvPr>
          </p:nvSpPr>
          <p:spPr>
            <a:xfrm>
              <a:off x="972509" y="3466644"/>
              <a:ext cx="878819" cy="781731"/>
            </a:xfrm>
            <a:prstGeom prst="rect">
              <a:avLst/>
            </a:prstGeom>
            <a:noFill/>
          </p:spPr>
          <p:txBody>
            <a:bodyPr wrap="square" rtlCol="0">
              <a:spAutoFit/>
            </a:bodyPr>
            <a:lstStyle/>
            <a:p>
              <a:pPr algn="ctr"/>
              <a:r>
                <a:rPr lang="en-US" altLang="zh-CN" b="1" dirty="0" smtClean="0">
                  <a:solidFill>
                    <a:schemeClr val="bg1"/>
                  </a:solidFill>
                  <a:latin typeface="微软雅黑" panose="020B0503020204020204" pitchFamily="34" charset="-122"/>
                  <a:ea typeface="微软雅黑" panose="020B0503020204020204" pitchFamily="34" charset="-122"/>
                </a:rPr>
                <a:t>2</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15" name="TextBox 72"/>
            <p:cNvSpPr txBox="1"/>
            <p:nvPr>
              <p:custDataLst>
                <p:tags r:id="rId14"/>
              </p:custDataLst>
            </p:nvPr>
          </p:nvSpPr>
          <p:spPr>
            <a:xfrm>
              <a:off x="1960814" y="3485503"/>
              <a:ext cx="9421671" cy="77954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431800">
                <a:defRPr/>
              </a:pPr>
              <a:r>
                <a:rPr lang="zh-CN" altLang="en-US"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安全性：</a:t>
              </a:r>
              <a:r>
                <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上市后无任何药品安全警示资讯</a:t>
              </a:r>
              <a:endPar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20" name="组合 19"/>
          <p:cNvGrpSpPr/>
          <p:nvPr>
            <p:custDataLst>
              <p:tags r:id="rId15"/>
            </p:custDataLst>
          </p:nvPr>
        </p:nvGrpSpPr>
        <p:grpSpPr>
          <a:xfrm>
            <a:off x="2311687" y="2240933"/>
            <a:ext cx="6015990" cy="632183"/>
            <a:chOff x="736575" y="3188469"/>
            <a:chExt cx="12731553" cy="1338084"/>
          </a:xfrm>
        </p:grpSpPr>
        <p:sp>
          <p:nvSpPr>
            <p:cNvPr id="21" name="圆角矩形 20"/>
            <p:cNvSpPr/>
            <p:nvPr>
              <p:custDataLst>
                <p:tags r:id="rId16"/>
              </p:custDataLst>
            </p:nvPr>
          </p:nvSpPr>
          <p:spPr>
            <a:xfrm flipH="1">
              <a:off x="1020126" y="3308089"/>
              <a:ext cx="12448002" cy="1133031"/>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381000" dist="254000" dir="1026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22" name="组合 21"/>
            <p:cNvGrpSpPr/>
            <p:nvPr/>
          </p:nvGrpSpPr>
          <p:grpSpPr>
            <a:xfrm>
              <a:off x="736575" y="3188469"/>
              <a:ext cx="1338084" cy="1338084"/>
              <a:chOff x="3567745" y="3971974"/>
              <a:chExt cx="1338084" cy="1338084"/>
            </a:xfrm>
          </p:grpSpPr>
          <p:grpSp>
            <p:nvGrpSpPr>
              <p:cNvPr id="25" name="组合 24"/>
              <p:cNvGrpSpPr/>
              <p:nvPr/>
            </p:nvGrpSpPr>
            <p:grpSpPr>
              <a:xfrm>
                <a:off x="3567745" y="3971974"/>
                <a:ext cx="1338084" cy="1338084"/>
                <a:chOff x="5213600" y="2517129"/>
                <a:chExt cx="2023672" cy="2023672"/>
              </a:xfrm>
            </p:grpSpPr>
            <p:sp>
              <p:nvSpPr>
                <p:cNvPr id="27" name="椭圆 26"/>
                <p:cNvSpPr/>
                <p:nvPr>
                  <p:custDataLst>
                    <p:tags r:id="rId17"/>
                  </p:custDataLst>
                </p:nvPr>
              </p:nvSpPr>
              <p:spPr>
                <a:xfrm>
                  <a:off x="5213600" y="2517129"/>
                  <a:ext cx="2023672"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custDataLst>
                    <p:tags r:id="rId18"/>
                  </p:custDataLst>
                </p:nvPr>
              </p:nvSpPr>
              <p:spPr>
                <a:xfrm>
                  <a:off x="5260739" y="2564268"/>
                  <a:ext cx="1929394" cy="192939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椭圆 25"/>
              <p:cNvSpPr/>
              <p:nvPr>
                <p:custDataLst>
                  <p:tags r:id="rId19"/>
                </p:custDataLst>
              </p:nvPr>
            </p:nvSpPr>
            <p:spPr>
              <a:xfrm>
                <a:off x="3695023" y="4099252"/>
                <a:ext cx="1083528" cy="1083528"/>
              </a:xfrm>
              <a:prstGeom prst="ellipse">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23" name="文本框 77"/>
            <p:cNvSpPr txBox="1"/>
            <p:nvPr>
              <p:custDataLst>
                <p:tags r:id="rId20"/>
              </p:custDataLst>
            </p:nvPr>
          </p:nvSpPr>
          <p:spPr>
            <a:xfrm>
              <a:off x="972509" y="3466644"/>
              <a:ext cx="878819" cy="781731"/>
            </a:xfrm>
            <a:prstGeom prst="rect">
              <a:avLst/>
            </a:prstGeom>
            <a:noFill/>
          </p:spPr>
          <p:txBody>
            <a:bodyPr wrap="square" rtlCol="0">
              <a:spAutoFit/>
            </a:bodyPr>
            <a:lstStyle/>
            <a:p>
              <a:pPr algn="ctr"/>
              <a:r>
                <a:rPr lang="en-US" altLang="zh-CN" b="1" dirty="0" smtClean="0">
                  <a:solidFill>
                    <a:schemeClr val="bg1"/>
                  </a:solidFill>
                  <a:latin typeface="微软雅黑" panose="020B0503020204020204" pitchFamily="34" charset="-122"/>
                  <a:ea typeface="微软雅黑" panose="020B0503020204020204" pitchFamily="34" charset="-122"/>
                </a:rPr>
                <a:t>3</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24" name="TextBox 72"/>
            <p:cNvSpPr txBox="1"/>
            <p:nvPr>
              <p:custDataLst>
                <p:tags r:id="rId21"/>
              </p:custDataLst>
            </p:nvPr>
          </p:nvSpPr>
          <p:spPr>
            <a:xfrm>
              <a:off x="1923187" y="3504320"/>
              <a:ext cx="10102999" cy="77954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431800">
                <a:defRPr/>
              </a:pPr>
              <a:r>
                <a:rPr lang="zh-CN" altLang="en-US"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有效性：</a:t>
              </a:r>
              <a:r>
                <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权威指南共识推荐，有效改善心功能</a:t>
              </a:r>
              <a:endPar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29" name="组合 28"/>
          <p:cNvGrpSpPr/>
          <p:nvPr>
            <p:custDataLst>
              <p:tags r:id="rId22"/>
            </p:custDataLst>
          </p:nvPr>
        </p:nvGrpSpPr>
        <p:grpSpPr>
          <a:xfrm>
            <a:off x="2121586" y="2935101"/>
            <a:ext cx="5760085" cy="632183"/>
            <a:chOff x="736575" y="3188469"/>
            <a:chExt cx="12189984" cy="1338084"/>
          </a:xfrm>
        </p:grpSpPr>
        <p:sp>
          <p:nvSpPr>
            <p:cNvPr id="30" name="圆角矩形 29"/>
            <p:cNvSpPr/>
            <p:nvPr>
              <p:custDataLst>
                <p:tags r:id="rId23"/>
              </p:custDataLst>
            </p:nvPr>
          </p:nvSpPr>
          <p:spPr>
            <a:xfrm flipH="1">
              <a:off x="1020126" y="3308089"/>
              <a:ext cx="11905090" cy="1133031"/>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381000" dist="254000" dir="1026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lt1"/>
                </a:solidFill>
              </a:endParaRPr>
            </a:p>
          </p:txBody>
        </p:sp>
        <p:grpSp>
          <p:nvGrpSpPr>
            <p:cNvPr id="31" name="组合 30"/>
            <p:cNvGrpSpPr/>
            <p:nvPr/>
          </p:nvGrpSpPr>
          <p:grpSpPr>
            <a:xfrm>
              <a:off x="736575" y="3188469"/>
              <a:ext cx="1338084" cy="1338084"/>
              <a:chOff x="3567745" y="3971974"/>
              <a:chExt cx="1338084" cy="1338084"/>
            </a:xfrm>
          </p:grpSpPr>
          <p:grpSp>
            <p:nvGrpSpPr>
              <p:cNvPr id="34" name="组合 33"/>
              <p:cNvGrpSpPr/>
              <p:nvPr/>
            </p:nvGrpSpPr>
            <p:grpSpPr>
              <a:xfrm>
                <a:off x="3567745" y="3971974"/>
                <a:ext cx="1338084" cy="1338084"/>
                <a:chOff x="5213600" y="2517129"/>
                <a:chExt cx="2023672" cy="2023672"/>
              </a:xfrm>
            </p:grpSpPr>
            <p:sp>
              <p:nvSpPr>
                <p:cNvPr id="36" name="椭圆 35"/>
                <p:cNvSpPr/>
                <p:nvPr>
                  <p:custDataLst>
                    <p:tags r:id="rId24"/>
                  </p:custDataLst>
                </p:nvPr>
              </p:nvSpPr>
              <p:spPr>
                <a:xfrm>
                  <a:off x="5213600" y="2517129"/>
                  <a:ext cx="2023672"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custDataLst>
                    <p:tags r:id="rId25"/>
                  </p:custDataLst>
                </p:nvPr>
              </p:nvSpPr>
              <p:spPr>
                <a:xfrm>
                  <a:off x="5260739" y="2564268"/>
                  <a:ext cx="1929394" cy="192939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椭圆 34"/>
              <p:cNvSpPr/>
              <p:nvPr>
                <p:custDataLst>
                  <p:tags r:id="rId26"/>
                </p:custDataLst>
              </p:nvPr>
            </p:nvSpPr>
            <p:spPr>
              <a:xfrm>
                <a:off x="3695023" y="4099252"/>
                <a:ext cx="1083528" cy="1083528"/>
              </a:xfrm>
              <a:prstGeom prst="ellipse">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32" name="文本框 77"/>
            <p:cNvSpPr txBox="1"/>
            <p:nvPr>
              <p:custDataLst>
                <p:tags r:id="rId27"/>
              </p:custDataLst>
            </p:nvPr>
          </p:nvSpPr>
          <p:spPr>
            <a:xfrm>
              <a:off x="972509" y="3466644"/>
              <a:ext cx="878819" cy="781731"/>
            </a:xfrm>
            <a:prstGeom prst="rect">
              <a:avLst/>
            </a:prstGeom>
            <a:noFill/>
          </p:spPr>
          <p:txBody>
            <a:bodyPr wrap="square" rtlCol="0">
              <a:spAutoFit/>
            </a:bodyPr>
            <a:lstStyle/>
            <a:p>
              <a:pPr algn="ctr"/>
              <a:r>
                <a:rPr lang="en-US" altLang="zh-CN" b="1" dirty="0" smtClean="0">
                  <a:solidFill>
                    <a:schemeClr val="bg1"/>
                  </a:solidFill>
                  <a:latin typeface="微软雅黑" panose="020B0503020204020204" pitchFamily="34" charset="-122"/>
                  <a:ea typeface="微软雅黑" panose="020B0503020204020204" pitchFamily="34" charset="-122"/>
                </a:rPr>
                <a:t>4</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33" name="TextBox 72"/>
            <p:cNvSpPr txBox="1"/>
            <p:nvPr>
              <p:custDataLst>
                <p:tags r:id="rId28"/>
              </p:custDataLst>
            </p:nvPr>
          </p:nvSpPr>
          <p:spPr>
            <a:xfrm>
              <a:off x="1851963" y="3469375"/>
              <a:ext cx="11074596" cy="77954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431800">
                <a:defRPr/>
              </a:pPr>
              <a:r>
                <a:rPr lang="zh-CN" altLang="en-US"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创新性：</a:t>
              </a:r>
              <a:r>
                <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国家卫健委首批鼓励研发儿童用药目录内产品</a:t>
              </a:r>
              <a:endPar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38" name="组合 37"/>
          <p:cNvGrpSpPr/>
          <p:nvPr>
            <p:custDataLst>
              <p:tags r:id="rId29"/>
            </p:custDataLst>
          </p:nvPr>
        </p:nvGrpSpPr>
        <p:grpSpPr>
          <a:xfrm>
            <a:off x="1739549" y="3574518"/>
            <a:ext cx="5694680" cy="632183"/>
            <a:chOff x="736575" y="3188469"/>
            <a:chExt cx="12051569" cy="1338084"/>
          </a:xfrm>
        </p:grpSpPr>
        <p:sp>
          <p:nvSpPr>
            <p:cNvPr id="39" name="圆角矩形 38"/>
            <p:cNvSpPr/>
            <p:nvPr>
              <p:custDataLst>
                <p:tags r:id="rId30"/>
              </p:custDataLst>
            </p:nvPr>
          </p:nvSpPr>
          <p:spPr>
            <a:xfrm flipH="1">
              <a:off x="1020126" y="3308089"/>
              <a:ext cx="11768018" cy="1133031"/>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381000" dist="254000" dir="1026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40" name="组合 39"/>
            <p:cNvGrpSpPr/>
            <p:nvPr/>
          </p:nvGrpSpPr>
          <p:grpSpPr>
            <a:xfrm>
              <a:off x="736575" y="3188469"/>
              <a:ext cx="1338084" cy="1338084"/>
              <a:chOff x="3567745" y="3971974"/>
              <a:chExt cx="1338084" cy="1338084"/>
            </a:xfrm>
          </p:grpSpPr>
          <p:grpSp>
            <p:nvGrpSpPr>
              <p:cNvPr id="43" name="组合 42"/>
              <p:cNvGrpSpPr/>
              <p:nvPr/>
            </p:nvGrpSpPr>
            <p:grpSpPr>
              <a:xfrm>
                <a:off x="3567745" y="3971974"/>
                <a:ext cx="1338084" cy="1338084"/>
                <a:chOff x="5213600" y="2517129"/>
                <a:chExt cx="2023672" cy="2023672"/>
              </a:xfrm>
            </p:grpSpPr>
            <p:sp>
              <p:nvSpPr>
                <p:cNvPr id="45" name="椭圆 44"/>
                <p:cNvSpPr/>
                <p:nvPr>
                  <p:custDataLst>
                    <p:tags r:id="rId31"/>
                  </p:custDataLst>
                </p:nvPr>
              </p:nvSpPr>
              <p:spPr>
                <a:xfrm>
                  <a:off x="5213600" y="2517129"/>
                  <a:ext cx="2023672"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椭圆 45"/>
                <p:cNvSpPr/>
                <p:nvPr>
                  <p:custDataLst>
                    <p:tags r:id="rId32"/>
                  </p:custDataLst>
                </p:nvPr>
              </p:nvSpPr>
              <p:spPr>
                <a:xfrm>
                  <a:off x="5260739" y="2564268"/>
                  <a:ext cx="1929394" cy="192939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custDataLst>
                  <p:tags r:id="rId33"/>
                </p:custDataLst>
              </p:nvPr>
            </p:nvSpPr>
            <p:spPr>
              <a:xfrm>
                <a:off x="3695023" y="4099252"/>
                <a:ext cx="1083528" cy="1083528"/>
              </a:xfrm>
              <a:prstGeom prst="ellipse">
                <a:avLst/>
              </a:prstGeom>
              <a:solidFill>
                <a:srgbClr val="0070C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41" name="文本框 77"/>
            <p:cNvSpPr txBox="1"/>
            <p:nvPr>
              <p:custDataLst>
                <p:tags r:id="rId34"/>
              </p:custDataLst>
            </p:nvPr>
          </p:nvSpPr>
          <p:spPr>
            <a:xfrm>
              <a:off x="972509" y="3466644"/>
              <a:ext cx="878819" cy="781731"/>
            </a:xfrm>
            <a:prstGeom prst="rect">
              <a:avLst/>
            </a:prstGeom>
            <a:noFill/>
          </p:spPr>
          <p:txBody>
            <a:bodyPr wrap="square" rtlCol="0">
              <a:spAutoFit/>
            </a:bodyPr>
            <a:lstStyle/>
            <a:p>
              <a:pPr algn="ctr"/>
              <a:r>
                <a:rPr lang="en-US" altLang="zh-CN" b="1" dirty="0" smtClean="0">
                  <a:solidFill>
                    <a:schemeClr val="bg1"/>
                  </a:solidFill>
                  <a:latin typeface="微软雅黑" panose="020B0503020204020204" pitchFamily="34" charset="-122"/>
                  <a:ea typeface="微软雅黑" panose="020B0503020204020204" pitchFamily="34" charset="-122"/>
                </a:rPr>
                <a:t>5</a:t>
              </a:r>
              <a:endParaRPr lang="en-US" altLang="zh-CN" b="1" dirty="0">
                <a:solidFill>
                  <a:schemeClr val="bg1"/>
                </a:solidFill>
                <a:latin typeface="微软雅黑" panose="020B0503020204020204" pitchFamily="34" charset="-122"/>
                <a:ea typeface="微软雅黑" panose="020B0503020204020204" pitchFamily="34" charset="-122"/>
              </a:endParaRPr>
            </a:p>
          </p:txBody>
        </p:sp>
        <p:sp>
          <p:nvSpPr>
            <p:cNvPr id="42" name="TextBox 72"/>
            <p:cNvSpPr txBox="1"/>
            <p:nvPr>
              <p:custDataLst>
                <p:tags r:id="rId35"/>
              </p:custDataLst>
            </p:nvPr>
          </p:nvSpPr>
          <p:spPr>
            <a:xfrm>
              <a:off x="2322308" y="3466687"/>
              <a:ext cx="10327420" cy="77954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431800">
                <a:defRPr/>
              </a:pPr>
              <a:r>
                <a:rPr lang="zh-CN" altLang="en-US"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公平性：</a:t>
              </a:r>
              <a:r>
                <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rPr>
                <a:t>目录内药品更优替代方案，弥补目录短板</a:t>
              </a:r>
              <a:endParaRPr lang="zh-CN" altLang="en-US" sz="1600" b="1" kern="0" dirty="0" smtClean="0">
                <a:solidFill>
                  <a:schemeClr val="tx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47" name="组合 46"/>
          <p:cNvGrpSpPr/>
          <p:nvPr/>
        </p:nvGrpSpPr>
        <p:grpSpPr>
          <a:xfrm>
            <a:off x="11501" y="1636536"/>
            <a:ext cx="1864487" cy="1870428"/>
            <a:chOff x="907313" y="1636536"/>
            <a:chExt cx="1864487" cy="1870428"/>
          </a:xfrm>
        </p:grpSpPr>
        <p:grpSp>
          <p:nvGrpSpPr>
            <p:cNvPr id="48" name="组合 47"/>
            <p:cNvGrpSpPr/>
            <p:nvPr/>
          </p:nvGrpSpPr>
          <p:grpSpPr>
            <a:xfrm flipH="1">
              <a:off x="907313" y="1636536"/>
              <a:ext cx="1864487" cy="1870428"/>
              <a:chOff x="304800" y="673100"/>
              <a:chExt cx="4000500" cy="4000500"/>
            </a:xfrm>
            <a:effectLst>
              <a:outerShdw blurRad="444500" dist="254000" dir="8100000" algn="tr" rotWithShape="0">
                <a:prstClr val="black">
                  <a:alpha val="50000"/>
                </a:prstClr>
              </a:outerShdw>
            </a:effectLst>
          </p:grpSpPr>
          <p:sp>
            <p:nvSpPr>
              <p:cNvPr id="51" name="同心圆 50"/>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2" name="椭圆 51"/>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9" name="TextBox 48"/>
            <p:cNvSpPr txBox="1"/>
            <p:nvPr/>
          </p:nvSpPr>
          <p:spPr>
            <a:xfrm>
              <a:off x="1187624" y="2167762"/>
              <a:ext cx="1296144" cy="521970"/>
            </a:xfrm>
            <a:prstGeom prst="rect">
              <a:avLst/>
            </a:prstGeom>
            <a:noFill/>
          </p:spPr>
          <p:txBody>
            <a:bodyPr wrap="square" rtlCol="0">
              <a:spAutoFit/>
            </a:bodyPr>
            <a:lstStyle/>
            <a:p>
              <a:pPr algn="ctr"/>
              <a:r>
                <a:rPr lang="zh-CN" altLang="en-US" sz="2800" b="1" dirty="0" smtClean="0">
                  <a:solidFill>
                    <a:srgbClr val="0070C0"/>
                  </a:solidFill>
                  <a:latin typeface="微软雅黑" panose="020B0503020204020204" pitchFamily="34" charset="-122"/>
                  <a:ea typeface="微软雅黑" panose="020B0503020204020204" pitchFamily="34" charset="-122"/>
                </a:rPr>
                <a:t>目录</a:t>
              </a:r>
              <a:endParaRPr lang="zh-CN" altLang="en-US" sz="2800" b="1" dirty="0">
                <a:solidFill>
                  <a:srgbClr val="0070C0"/>
                </a:solidFill>
                <a:latin typeface="微软雅黑" panose="020B0503020204020204" pitchFamily="34" charset="-122"/>
                <a:ea typeface="微软雅黑" panose="020B0503020204020204" pitchFamily="34" charset="-122"/>
              </a:endParaRPr>
            </a:p>
          </p:txBody>
        </p:sp>
        <p:sp>
          <p:nvSpPr>
            <p:cNvPr id="50" name="TextBox 49"/>
            <p:cNvSpPr txBox="1"/>
            <p:nvPr/>
          </p:nvSpPr>
          <p:spPr>
            <a:xfrm>
              <a:off x="1295636" y="2662538"/>
              <a:ext cx="1080120" cy="369332"/>
            </a:xfrm>
            <a:prstGeom prst="rect">
              <a:avLst/>
            </a:prstGeom>
            <a:noFill/>
          </p:spPr>
          <p:txBody>
            <a:bodyPr wrap="square" rtlCol="0">
              <a:spAutoFit/>
            </a:bodyPr>
            <a:lstStyle/>
            <a:p>
              <a:r>
                <a:rPr lang="en-US" altLang="zh-CN" b="1" dirty="0" smtClean="0">
                  <a:solidFill>
                    <a:schemeClr val="tx1">
                      <a:lumMod val="65000"/>
                      <a:lumOff val="35000"/>
                    </a:schemeClr>
                  </a:solidFill>
                  <a:latin typeface="+mj-lt"/>
                  <a:ea typeface="微软雅黑" panose="020B0503020204020204" pitchFamily="34" charset="-122"/>
                </a:rPr>
                <a:t>Contents</a:t>
              </a:r>
              <a:endParaRPr lang="zh-CN" altLang="en-US" b="1" dirty="0">
                <a:solidFill>
                  <a:schemeClr val="tx1">
                    <a:lumMod val="65000"/>
                    <a:lumOff val="35000"/>
                  </a:schemeClr>
                </a:solidFill>
                <a:latin typeface="+mj-lt"/>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p:nvPr>
            <p:custDataLst>
              <p:tags r:id="rId1"/>
            </p:custDataLst>
          </p:nvPr>
        </p:nvGraphicFramePr>
        <p:xfrm>
          <a:off x="74930" y="633095"/>
          <a:ext cx="4410075" cy="3007360"/>
        </p:xfrm>
        <a:graphic>
          <a:graphicData uri="http://schemas.openxmlformats.org/drawingml/2006/table">
            <a:tbl>
              <a:tblPr firstRow="1" bandRow="1">
                <a:tableStyleId>{5C22544A-7EE6-4342-B048-85BDC9FD1C3A}</a:tableStyleId>
              </a:tblPr>
              <a:tblGrid>
                <a:gridCol w="1361440"/>
                <a:gridCol w="3048635"/>
              </a:tblGrid>
              <a:tr h="230505">
                <a:tc>
                  <a:txBody>
                    <a:bodyPr/>
                    <a:p>
                      <a:pPr>
                        <a:buNone/>
                      </a:pPr>
                      <a:r>
                        <a:rPr lang="zh-CN" altLang="en-US" sz="800">
                          <a:solidFill>
                            <a:schemeClr val="bg1"/>
                          </a:solidFill>
                          <a:latin typeface="微软雅黑" panose="020B0503020204020204" pitchFamily="34" charset="-122"/>
                          <a:ea typeface="微软雅黑" panose="020B0503020204020204" pitchFamily="34" charset="-122"/>
                        </a:rPr>
                        <a:t>药品通用名称</a:t>
                      </a:r>
                      <a:endParaRPr lang="zh-CN" altLang="en-US" sz="800">
                        <a:solidFill>
                          <a:schemeClr val="bg1"/>
                        </a:solidFill>
                        <a:latin typeface="微软雅黑" panose="020B0503020204020204" pitchFamily="34" charset="-122"/>
                        <a:ea typeface="微软雅黑" panose="020B0503020204020204" pitchFamily="34" charset="-122"/>
                      </a:endParaRPr>
                    </a:p>
                  </a:txBody>
                  <a:tcPr anchor="ctr" anchorCtr="0">
                    <a:solidFill>
                      <a:srgbClr val="0070C0"/>
                    </a:solidFill>
                  </a:tcPr>
                </a:tc>
                <a:tc>
                  <a:txBody>
                    <a:bodyPr/>
                    <a:p>
                      <a:pPr>
                        <a:buNone/>
                      </a:pPr>
                      <a:r>
                        <a:rPr lang="zh-CN" altLang="en-US" sz="900" b="1">
                          <a:solidFill>
                            <a:schemeClr val="tx1"/>
                          </a:solidFill>
                          <a:latin typeface="微软雅黑" panose="020B0503020204020204" pitchFamily="34" charset="-122"/>
                          <a:ea typeface="微软雅黑" panose="020B0503020204020204" pitchFamily="34" charset="-122"/>
                        </a:rPr>
                        <a:t>呋塞米口服溶液</a:t>
                      </a:r>
                      <a:endParaRPr lang="zh-CN" altLang="en-US" sz="900" b="1">
                        <a:solidFill>
                          <a:schemeClr val="tx1"/>
                        </a:solidFill>
                        <a:latin typeface="微软雅黑" panose="020B0503020204020204" pitchFamily="34" charset="-122"/>
                        <a:ea typeface="微软雅黑" panose="020B0503020204020204" pitchFamily="34" charset="-122"/>
                      </a:endParaRPr>
                    </a:p>
                  </a:txBody>
                  <a:tcPr anchor="ctr" anchorCtr="0">
                    <a:lnB w="12700" cmpd="sng">
                      <a:solidFill>
                        <a:schemeClr val="bg1">
                          <a:lumMod val="95000"/>
                        </a:schemeClr>
                      </a:solidFill>
                      <a:prstDash val="solid"/>
                    </a:lnB>
                    <a:solidFill>
                      <a:srgbClr val="000000">
                        <a:alpha val="0"/>
                      </a:srgbClr>
                    </a:solidFill>
                  </a:tcPr>
                </a:tc>
              </a:tr>
              <a:tr h="230505">
                <a:tc>
                  <a:txBody>
                    <a:bodyPr/>
                    <a:p>
                      <a:pPr>
                        <a:buNone/>
                      </a:pPr>
                      <a:r>
                        <a:rPr lang="zh-CN" altLang="en-US" sz="800" b="1">
                          <a:solidFill>
                            <a:schemeClr val="bg1"/>
                          </a:solidFill>
                          <a:latin typeface="微软雅黑" panose="020B0503020204020204" pitchFamily="34" charset="-122"/>
                          <a:ea typeface="微软雅黑" panose="020B0503020204020204" pitchFamily="34" charset="-122"/>
                        </a:rPr>
                        <a:t>注册规格</a:t>
                      </a:r>
                      <a:endParaRPr lang="zh-CN" altLang="en-US" sz="800" b="1">
                        <a:solidFill>
                          <a:schemeClr val="bg1"/>
                        </a:solidFill>
                        <a:latin typeface="微软雅黑" panose="020B0503020204020204" pitchFamily="34" charset="-122"/>
                        <a:ea typeface="微软雅黑" panose="020B0503020204020204" pitchFamily="34" charset="-122"/>
                      </a:endParaRPr>
                    </a:p>
                  </a:txBody>
                  <a:tcPr anchor="ctr" anchorCtr="0">
                    <a:solidFill>
                      <a:srgbClr val="0070C0"/>
                    </a:solidFill>
                  </a:tcPr>
                </a:tc>
                <a:tc>
                  <a:txBody>
                    <a:bodyPr/>
                    <a:p>
                      <a:pPr>
                        <a:buNone/>
                      </a:pPr>
                      <a:r>
                        <a:rPr lang="zh-CN" altLang="en-US" sz="900">
                          <a:latin typeface="微软雅黑" panose="020B0503020204020204" pitchFamily="34" charset="-122"/>
                          <a:ea typeface="微软雅黑" panose="020B0503020204020204" pitchFamily="34" charset="-122"/>
                          <a:sym typeface="+mn-ea"/>
                        </a:rPr>
                        <a:t>60ml</a:t>
                      </a:r>
                      <a:r>
                        <a:rPr lang="en-US" altLang="zh-CN" sz="900">
                          <a:latin typeface="微软雅黑" panose="020B0503020204020204" pitchFamily="34" charset="-122"/>
                          <a:ea typeface="微软雅黑" panose="020B0503020204020204" pitchFamily="34" charset="-122"/>
                          <a:sym typeface="+mn-ea"/>
                        </a:rPr>
                        <a:t>:</a:t>
                      </a:r>
                      <a:r>
                        <a:rPr lang="zh-CN" altLang="en-US" sz="900">
                          <a:latin typeface="微软雅黑" panose="020B0503020204020204" pitchFamily="34" charset="-122"/>
                          <a:ea typeface="微软雅黑" panose="020B0503020204020204" pitchFamily="34" charset="-122"/>
                          <a:sym typeface="+mn-ea"/>
                        </a:rPr>
                        <a:t>0.6g</a:t>
                      </a:r>
                      <a:endParaRPr lang="zh-CN" altLang="en-US" sz="900">
                        <a:latin typeface="微软雅黑" panose="020B0503020204020204" pitchFamily="34" charset="-122"/>
                        <a:ea typeface="微软雅黑" panose="020B0503020204020204" pitchFamily="34" charset="-122"/>
                        <a:cs typeface="微软雅黑" panose="020B0503020204020204" pitchFamily="34" charset="-122"/>
                        <a:sym typeface="+mn-ea"/>
                      </a:endParaRPr>
                    </a:p>
                  </a:txBody>
                  <a:tcPr anchor="ctr" anchorCtr="0">
                    <a:lnT w="12700" cmpd="sng">
                      <a:solidFill>
                        <a:schemeClr val="bg1">
                          <a:lumMod val="95000"/>
                        </a:schemeClr>
                      </a:solidFill>
                      <a:prstDash val="solid"/>
                    </a:lnT>
                    <a:lnB w="12700" cmpd="sng">
                      <a:solidFill>
                        <a:schemeClr val="bg1">
                          <a:lumMod val="95000"/>
                        </a:schemeClr>
                      </a:solidFill>
                      <a:prstDash val="solid"/>
                    </a:lnB>
                    <a:solidFill>
                      <a:srgbClr val="000000">
                        <a:alpha val="0"/>
                      </a:srgbClr>
                    </a:solidFill>
                  </a:tcPr>
                </a:tc>
              </a:tr>
              <a:tr h="1109345">
                <a:tc>
                  <a:txBody>
                    <a:bodyPr/>
                    <a:p>
                      <a:pPr>
                        <a:buNone/>
                      </a:pPr>
                      <a:r>
                        <a:rPr lang="zh-CN" altLang="en-US" sz="800" b="1">
                          <a:solidFill>
                            <a:schemeClr val="bg1"/>
                          </a:solidFill>
                          <a:latin typeface="微软雅黑" panose="020B0503020204020204" pitchFamily="34" charset="-122"/>
                          <a:ea typeface="微软雅黑" panose="020B0503020204020204" pitchFamily="34" charset="-122"/>
                        </a:rPr>
                        <a:t>适应症</a:t>
                      </a:r>
                      <a:endParaRPr lang="zh-CN" altLang="en-US" sz="800" b="1">
                        <a:solidFill>
                          <a:schemeClr val="bg1"/>
                        </a:solidFill>
                        <a:latin typeface="微软雅黑" panose="020B0503020204020204" pitchFamily="34" charset="-122"/>
                        <a:ea typeface="微软雅黑" panose="020B0503020204020204" pitchFamily="34" charset="-122"/>
                      </a:endParaRPr>
                    </a:p>
                  </a:txBody>
                  <a:tcPr anchor="ctr" anchorCtr="0">
                    <a:solidFill>
                      <a:srgbClr val="0070C0"/>
                    </a:solidFill>
                  </a:tcPr>
                </a:tc>
                <a:tc>
                  <a:txBody>
                    <a:bodyPr/>
                    <a:p>
                      <a:pPr indent="0" fontAlgn="auto">
                        <a:lnSpc>
                          <a:spcPct val="120000"/>
                        </a:lnSpc>
                        <a:buNone/>
                      </a:pPr>
                      <a:r>
                        <a:rPr lang="zh-CN" altLang="en-US" sz="600" b="1">
                          <a:solidFill>
                            <a:schemeClr val="tx1"/>
                          </a:solidFill>
                          <a:latin typeface="微软雅黑" panose="020B0503020204020204" pitchFamily="34" charset="-122"/>
                          <a:ea typeface="微软雅黑" panose="020B0503020204020204" pitchFamily="34" charset="-122"/>
                        </a:rPr>
                        <a:t>水肿</a:t>
                      </a:r>
                      <a:endParaRPr lang="en-US" altLang="zh-CN" sz="600" b="1">
                        <a:solidFill>
                          <a:schemeClr val="tx1"/>
                        </a:solidFill>
                        <a:latin typeface="微软雅黑" panose="020B0503020204020204" pitchFamily="34" charset="-122"/>
                        <a:ea typeface="微软雅黑" panose="020B0503020204020204" pitchFamily="34" charset="-122"/>
                      </a:endParaRPr>
                    </a:p>
                    <a:p>
                      <a:pPr indent="0" fontAlgn="auto">
                        <a:lnSpc>
                          <a:spcPct val="120000"/>
                        </a:lnSpc>
                        <a:buNone/>
                      </a:pPr>
                      <a:r>
                        <a:rPr lang="zh-CN" altLang="en-US" sz="600">
                          <a:solidFill>
                            <a:schemeClr val="tx1"/>
                          </a:solidFill>
                          <a:latin typeface="微软雅黑" panose="020B0503020204020204" pitchFamily="34" charset="-122"/>
                          <a:ea typeface="微软雅黑" panose="020B0503020204020204" pitchFamily="34" charset="-122"/>
                        </a:rPr>
                        <a:t>呋塞米适用于成人和</a:t>
                      </a:r>
                      <a:r>
                        <a:rPr lang="zh-CN" altLang="en-US" sz="600" b="1">
                          <a:solidFill>
                            <a:srgbClr val="C00000"/>
                          </a:solidFill>
                          <a:latin typeface="微软雅黑" panose="020B0503020204020204" pitchFamily="34" charset="-122"/>
                          <a:ea typeface="微软雅黑" panose="020B0503020204020204" pitchFamily="34" charset="-122"/>
                        </a:rPr>
                        <a:t>儿童患者</a:t>
                      </a:r>
                      <a:r>
                        <a:rPr lang="zh-CN" altLang="en-US" sz="600">
                          <a:solidFill>
                            <a:schemeClr val="tx1"/>
                          </a:solidFill>
                          <a:latin typeface="微软雅黑" panose="020B0503020204020204" pitchFamily="34" charset="-122"/>
                          <a:ea typeface="微软雅黑" panose="020B0503020204020204" pitchFamily="34" charset="-122"/>
                        </a:rPr>
                        <a:t>，用于治疗充血性心力衰竭、肝硬化和肾脏疾病，包括肾病综合征引起的水肿。尤其是应用其他利尿药效果不佳时，应用本类药物仍可能有效。</a:t>
                      </a:r>
                      <a:endParaRPr lang="zh-CN" altLang="en-US" sz="600">
                        <a:solidFill>
                          <a:schemeClr val="tx1"/>
                        </a:solidFill>
                        <a:latin typeface="微软雅黑" panose="020B0503020204020204" pitchFamily="34" charset="-122"/>
                        <a:ea typeface="微软雅黑" panose="020B0503020204020204" pitchFamily="34" charset="-122"/>
                      </a:endParaRPr>
                    </a:p>
                    <a:p>
                      <a:pPr indent="0" fontAlgn="auto">
                        <a:lnSpc>
                          <a:spcPct val="120000"/>
                        </a:lnSpc>
                        <a:buNone/>
                      </a:pPr>
                      <a:r>
                        <a:rPr lang="zh-CN" altLang="en-US" sz="600" b="1">
                          <a:solidFill>
                            <a:schemeClr val="tx1"/>
                          </a:solidFill>
                          <a:latin typeface="微软雅黑" panose="020B0503020204020204" pitchFamily="34" charset="-122"/>
                          <a:ea typeface="微软雅黑" panose="020B0503020204020204" pitchFamily="34" charset="-122"/>
                        </a:rPr>
                        <a:t>高血压</a:t>
                      </a:r>
                      <a:endParaRPr lang="en-US" altLang="zh-CN" sz="600" b="1">
                        <a:solidFill>
                          <a:schemeClr val="tx1"/>
                        </a:solidFill>
                        <a:latin typeface="微软雅黑" panose="020B0503020204020204" pitchFamily="34" charset="-122"/>
                        <a:ea typeface="微软雅黑" panose="020B0503020204020204" pitchFamily="34" charset="-122"/>
                      </a:endParaRPr>
                    </a:p>
                    <a:p>
                      <a:pPr indent="0" fontAlgn="auto">
                        <a:lnSpc>
                          <a:spcPct val="120000"/>
                        </a:lnSpc>
                        <a:buNone/>
                      </a:pPr>
                      <a:r>
                        <a:rPr lang="zh-CN" altLang="en-US" sz="600">
                          <a:solidFill>
                            <a:schemeClr val="tx1"/>
                          </a:solidFill>
                          <a:latin typeface="微软雅黑" panose="020B0503020204020204" pitchFamily="34" charset="-122"/>
                          <a:ea typeface="微软雅黑" panose="020B0503020204020204" pitchFamily="34" charset="-122"/>
                        </a:rPr>
                        <a:t>一般不作为治疗原发性高血压的首选药物，但当噻嗪类药物疗效不佳，尤其当伴有肾功能不全或出现高血压危象时，本类药物尤为适用。口服呋塞米可单独用于成人高血压的治疗，或与其他抗高血压药联合使用。不能用噻嗪类药物充分控制的高血压患者也可能无法单独使用呋塞米控制血压。</a:t>
                      </a:r>
                      <a:endParaRPr lang="en-US" altLang="zh-CN" sz="500">
                        <a:solidFill>
                          <a:schemeClr val="tx1"/>
                        </a:solidFill>
                        <a:latin typeface="微软雅黑" panose="020B0503020204020204" pitchFamily="34" charset="-122"/>
                        <a:ea typeface="微软雅黑" panose="020B0503020204020204" pitchFamily="34" charset="-122"/>
                      </a:endParaRPr>
                    </a:p>
                  </a:txBody>
                  <a:tcPr anchor="ctr" anchorCtr="0">
                    <a:lnT w="12700" cmpd="sng">
                      <a:solidFill>
                        <a:schemeClr val="bg1">
                          <a:lumMod val="95000"/>
                        </a:schemeClr>
                      </a:solidFill>
                      <a:prstDash val="solid"/>
                    </a:lnT>
                    <a:lnB w="12700" cmpd="sng">
                      <a:solidFill>
                        <a:schemeClr val="bg1">
                          <a:lumMod val="95000"/>
                        </a:schemeClr>
                      </a:solidFill>
                      <a:prstDash val="solid"/>
                    </a:lnB>
                    <a:solidFill>
                      <a:srgbClr val="000000">
                        <a:alpha val="0"/>
                      </a:srgbClr>
                    </a:solidFill>
                  </a:tcPr>
                </a:tc>
              </a:tr>
              <a:tr h="269240">
                <a:tc>
                  <a:txBody>
                    <a:bodyPr/>
                    <a:p>
                      <a:pPr>
                        <a:buNone/>
                      </a:pPr>
                      <a:r>
                        <a:rPr lang="zh-CN" altLang="en-US" sz="800" b="1">
                          <a:solidFill>
                            <a:schemeClr val="bg1"/>
                          </a:solidFill>
                          <a:latin typeface="微软雅黑" panose="020B0503020204020204" pitchFamily="34" charset="-122"/>
                          <a:ea typeface="微软雅黑" panose="020B0503020204020204" pitchFamily="34" charset="-122"/>
                        </a:rPr>
                        <a:t>中国大陆首次上市时间</a:t>
                      </a:r>
                      <a:endParaRPr lang="zh-CN" altLang="en-US" sz="800" b="1">
                        <a:solidFill>
                          <a:schemeClr val="bg1"/>
                        </a:solidFill>
                        <a:latin typeface="微软雅黑" panose="020B0503020204020204" pitchFamily="34" charset="-122"/>
                        <a:ea typeface="微软雅黑" panose="020B0503020204020204" pitchFamily="34" charset="-122"/>
                      </a:endParaRPr>
                    </a:p>
                  </a:txBody>
                  <a:tcPr anchor="ctr" anchorCtr="0">
                    <a:solidFill>
                      <a:srgbClr val="0070C0"/>
                    </a:solidFill>
                  </a:tcPr>
                </a:tc>
                <a:tc>
                  <a:txBody>
                    <a:bodyPr/>
                    <a:p>
                      <a:pPr algn="l">
                        <a:buClrTx/>
                        <a:buSzTx/>
                        <a:buFontTx/>
                        <a:buNone/>
                      </a:pPr>
                      <a:r>
                        <a:rPr lang="zh-CN" altLang="en-US" sz="900">
                          <a:latin typeface="微软雅黑" panose="020B0503020204020204" pitchFamily="34" charset="-122"/>
                          <a:ea typeface="微软雅黑" panose="020B0503020204020204" pitchFamily="34" charset="-122"/>
                          <a:sym typeface="+mn-ea"/>
                        </a:rPr>
                        <a:t>2024年02月06日</a:t>
                      </a:r>
                      <a:endParaRPr lang="zh-CN" altLang="en-US" sz="900">
                        <a:latin typeface="微软雅黑" panose="020B0503020204020204" pitchFamily="34" charset="-122"/>
                        <a:ea typeface="微软雅黑" panose="020B0503020204020204" pitchFamily="34" charset="-122"/>
                        <a:sym typeface="+mn-ea"/>
                      </a:endParaRPr>
                    </a:p>
                  </a:txBody>
                  <a:tcPr anchor="ctr" anchorCtr="0">
                    <a:lnT w="12700" cmpd="sng">
                      <a:solidFill>
                        <a:schemeClr val="bg1">
                          <a:lumMod val="95000"/>
                        </a:schemeClr>
                      </a:solidFill>
                      <a:prstDash val="solid"/>
                    </a:lnT>
                    <a:lnB w="12700" cmpd="sng">
                      <a:solidFill>
                        <a:schemeClr val="bg1">
                          <a:lumMod val="95000"/>
                        </a:schemeClr>
                      </a:solidFill>
                      <a:prstDash val="solid"/>
                    </a:lnB>
                    <a:solidFill>
                      <a:srgbClr val="000000">
                        <a:alpha val="0"/>
                      </a:srgbClr>
                    </a:solidFill>
                  </a:tcPr>
                </a:tc>
              </a:tr>
              <a:tr h="338455">
                <a:tc>
                  <a:txBody>
                    <a:bodyPr/>
                    <a:p>
                      <a:pPr>
                        <a:buNone/>
                      </a:pPr>
                      <a:r>
                        <a:rPr lang="zh-CN" altLang="en-US" sz="800" b="1">
                          <a:solidFill>
                            <a:schemeClr val="bg1"/>
                          </a:solidFill>
                          <a:latin typeface="微软雅黑" panose="020B0503020204020204" pitchFamily="34" charset="-122"/>
                          <a:ea typeface="微软雅黑" panose="020B0503020204020204" pitchFamily="34" charset="-122"/>
                          <a:sym typeface="+mn-ea"/>
                        </a:rPr>
                        <a:t>目前大陆地区同通用名药品的上市情况</a:t>
                      </a:r>
                      <a:endParaRPr lang="zh-CN" altLang="en-US" sz="800" b="1">
                        <a:solidFill>
                          <a:schemeClr val="bg1"/>
                        </a:solidFill>
                        <a:latin typeface="微软雅黑" panose="020B0503020204020204" pitchFamily="34" charset="-122"/>
                        <a:ea typeface="微软雅黑" panose="020B0503020204020204" pitchFamily="34" charset="-122"/>
                        <a:sym typeface="+mn-ea"/>
                      </a:endParaRPr>
                    </a:p>
                  </a:txBody>
                  <a:tcPr anchor="ctr" anchorCtr="0">
                    <a:solidFill>
                      <a:srgbClr val="0070C0"/>
                    </a:solidFill>
                  </a:tcPr>
                </a:tc>
                <a:tc>
                  <a:txBody>
                    <a:bodyPr/>
                    <a:p>
                      <a:pPr>
                        <a:buNone/>
                      </a:pPr>
                      <a:r>
                        <a:rPr lang="zh-CN" altLang="en-US" sz="900" b="0">
                          <a:solidFill>
                            <a:schemeClr val="tx1"/>
                          </a:solidFill>
                          <a:latin typeface="微软雅黑" panose="020B0503020204020204" pitchFamily="34" charset="-122"/>
                          <a:ea typeface="微软雅黑" panose="020B0503020204020204" pitchFamily="34" charset="-122"/>
                        </a:rPr>
                        <a:t>共</a:t>
                      </a:r>
                      <a:r>
                        <a:rPr lang="en-US" altLang="zh-CN" sz="900" b="0">
                          <a:solidFill>
                            <a:schemeClr val="tx1"/>
                          </a:solidFill>
                          <a:latin typeface="微软雅黑" panose="020B0503020204020204" pitchFamily="34" charset="-122"/>
                          <a:ea typeface="微软雅黑" panose="020B0503020204020204" pitchFamily="34" charset="-122"/>
                        </a:rPr>
                        <a:t>3</a:t>
                      </a:r>
                      <a:r>
                        <a:rPr lang="zh-CN" altLang="en-US" sz="900" b="0">
                          <a:solidFill>
                            <a:schemeClr val="tx1"/>
                          </a:solidFill>
                          <a:latin typeface="微软雅黑" panose="020B0503020204020204" pitchFamily="34" charset="-122"/>
                          <a:ea typeface="微软雅黑" panose="020B0503020204020204" pitchFamily="34" charset="-122"/>
                        </a:rPr>
                        <a:t>家</a:t>
                      </a:r>
                      <a:endParaRPr lang="zh-CN" altLang="en-US" sz="900" b="0">
                        <a:solidFill>
                          <a:schemeClr val="tx1"/>
                        </a:solidFill>
                        <a:latin typeface="微软雅黑" panose="020B0503020204020204" pitchFamily="34" charset="-122"/>
                        <a:ea typeface="微软雅黑" panose="020B0503020204020204" pitchFamily="34" charset="-122"/>
                      </a:endParaRPr>
                    </a:p>
                  </a:txBody>
                  <a:tcPr anchor="ctr" anchorCtr="0">
                    <a:lnT w="12700" cmpd="sng">
                      <a:solidFill>
                        <a:schemeClr val="bg1">
                          <a:lumMod val="95000"/>
                        </a:schemeClr>
                      </a:solidFill>
                      <a:prstDash val="solid"/>
                    </a:lnT>
                    <a:lnB w="12700" cmpd="sng">
                      <a:solidFill>
                        <a:schemeClr val="bg1">
                          <a:lumMod val="95000"/>
                        </a:schemeClr>
                      </a:solidFill>
                      <a:prstDash val="solid"/>
                    </a:lnB>
                    <a:solidFill>
                      <a:srgbClr val="000000">
                        <a:alpha val="0"/>
                      </a:srgbClr>
                    </a:solidFill>
                  </a:tcPr>
                </a:tc>
              </a:tr>
              <a:tr h="368300">
                <a:tc>
                  <a:txBody>
                    <a:bodyPr/>
                    <a:p>
                      <a:pPr>
                        <a:buNone/>
                      </a:pPr>
                      <a:r>
                        <a:rPr lang="zh-CN" altLang="en-US" sz="800" b="1">
                          <a:solidFill>
                            <a:schemeClr val="bg1"/>
                          </a:solidFill>
                          <a:latin typeface="微软雅黑" panose="020B0503020204020204" pitchFamily="34" charset="-122"/>
                          <a:ea typeface="微软雅黑" panose="020B0503020204020204" pitchFamily="34" charset="-122"/>
                        </a:rPr>
                        <a:t>全球首个上市国家</a:t>
                      </a:r>
                      <a:r>
                        <a:rPr lang="en-US" altLang="zh-CN" sz="800" b="1">
                          <a:solidFill>
                            <a:schemeClr val="bg1"/>
                          </a:solidFill>
                          <a:latin typeface="微软雅黑" panose="020B0503020204020204" pitchFamily="34" charset="-122"/>
                          <a:ea typeface="微软雅黑" panose="020B0503020204020204" pitchFamily="34" charset="-122"/>
                        </a:rPr>
                        <a:t>/</a:t>
                      </a:r>
                      <a:endParaRPr lang="en-US" altLang="zh-CN" sz="800" b="1">
                        <a:solidFill>
                          <a:schemeClr val="bg1"/>
                        </a:solidFill>
                        <a:latin typeface="微软雅黑" panose="020B0503020204020204" pitchFamily="34" charset="-122"/>
                        <a:ea typeface="微软雅黑" panose="020B0503020204020204" pitchFamily="34" charset="-122"/>
                      </a:endParaRPr>
                    </a:p>
                    <a:p>
                      <a:pPr>
                        <a:buNone/>
                      </a:pPr>
                      <a:r>
                        <a:rPr lang="zh-CN" altLang="en-US" sz="800" b="1">
                          <a:solidFill>
                            <a:schemeClr val="bg1"/>
                          </a:solidFill>
                          <a:latin typeface="微软雅黑" panose="020B0503020204020204" pitchFamily="34" charset="-122"/>
                          <a:ea typeface="微软雅黑" panose="020B0503020204020204" pitchFamily="34" charset="-122"/>
                        </a:rPr>
                        <a:t>地区及上市时间</a:t>
                      </a:r>
                      <a:endParaRPr lang="zh-CN" altLang="en-US" sz="800" b="1">
                        <a:solidFill>
                          <a:schemeClr val="bg1"/>
                        </a:solidFill>
                        <a:latin typeface="微软雅黑" panose="020B0503020204020204" pitchFamily="34" charset="-122"/>
                        <a:ea typeface="微软雅黑" panose="020B0503020204020204" pitchFamily="34" charset="-122"/>
                      </a:endParaRPr>
                    </a:p>
                  </a:txBody>
                  <a:tcPr anchor="ctr" anchorCtr="0">
                    <a:solidFill>
                      <a:srgbClr val="0070C0"/>
                    </a:solidFill>
                  </a:tcPr>
                </a:tc>
                <a:tc>
                  <a:txBody>
                    <a:bodyPr/>
                    <a:p>
                      <a:pPr algn="l" rtl="0">
                        <a:lnSpc>
                          <a:spcPct val="100000"/>
                        </a:lnSpc>
                        <a:spcBef>
                          <a:spcPts val="5"/>
                        </a:spcBef>
                        <a:buClrTx/>
                        <a:buSzTx/>
                        <a:buFontTx/>
                      </a:pPr>
                      <a:r>
                        <a:rPr lang="zh-CN" altLang="en-US" sz="900">
                          <a:latin typeface="微软雅黑" panose="020B0503020204020204" pitchFamily="34" charset="-122"/>
                          <a:ea typeface="微软雅黑" panose="020B0503020204020204" pitchFamily="34" charset="-122"/>
                          <a:sym typeface="+mn-ea"/>
                        </a:rPr>
                        <a:t>美国（</a:t>
                      </a:r>
                      <a:r>
                        <a:rPr lang="en-US" altLang="zh-CN" sz="900">
                          <a:latin typeface="微软雅黑" panose="020B0503020204020204" pitchFamily="34" charset="-122"/>
                          <a:ea typeface="微软雅黑" panose="020B0503020204020204" pitchFamily="34" charset="-122"/>
                          <a:sym typeface="+mn-ea"/>
                        </a:rPr>
                        <a:t>1987</a:t>
                      </a:r>
                      <a:r>
                        <a:rPr lang="zh-CN" altLang="en-US" sz="900">
                          <a:latin typeface="微软雅黑" panose="020B0503020204020204" pitchFamily="34" charset="-122"/>
                          <a:ea typeface="微软雅黑" panose="020B0503020204020204" pitchFamily="34" charset="-122"/>
                          <a:sym typeface="+mn-ea"/>
                        </a:rPr>
                        <a:t>年</a:t>
                      </a:r>
                      <a:r>
                        <a:rPr lang="en-US" altLang="zh-CN" sz="900">
                          <a:latin typeface="微软雅黑" panose="020B0503020204020204" pitchFamily="34" charset="-122"/>
                          <a:ea typeface="微软雅黑" panose="020B0503020204020204" pitchFamily="34" charset="-122"/>
                          <a:sym typeface="+mn-ea"/>
                        </a:rPr>
                        <a:t>4</a:t>
                      </a:r>
                      <a:r>
                        <a:rPr lang="zh-CN" altLang="en-US" sz="900">
                          <a:latin typeface="微软雅黑" panose="020B0503020204020204" pitchFamily="34" charset="-122"/>
                          <a:ea typeface="微软雅黑" panose="020B0503020204020204" pitchFamily="34" charset="-122"/>
                          <a:sym typeface="+mn-ea"/>
                        </a:rPr>
                        <a:t>月）</a:t>
                      </a:r>
                      <a:endParaRPr lang="zh-CN" altLang="en-US" sz="900">
                        <a:latin typeface="微软雅黑" panose="020B0503020204020204" pitchFamily="34" charset="-122"/>
                        <a:ea typeface="微软雅黑" panose="020B0503020204020204" pitchFamily="34" charset="-122"/>
                        <a:sym typeface="+mn-ea"/>
                      </a:endParaRPr>
                    </a:p>
                  </a:txBody>
                  <a:tcPr anchor="ctr" anchorCtr="0">
                    <a:lnT w="12700" cmpd="sng">
                      <a:solidFill>
                        <a:schemeClr val="bg1">
                          <a:lumMod val="95000"/>
                        </a:schemeClr>
                      </a:solidFill>
                      <a:prstDash val="solid"/>
                    </a:lnT>
                    <a:lnB w="12700" cmpd="sng">
                      <a:solidFill>
                        <a:schemeClr val="bg1">
                          <a:lumMod val="95000"/>
                        </a:schemeClr>
                      </a:solidFill>
                      <a:prstDash val="solid"/>
                    </a:lnB>
                    <a:solidFill>
                      <a:srgbClr val="000000">
                        <a:alpha val="0"/>
                      </a:srgbClr>
                    </a:solidFill>
                  </a:tcPr>
                </a:tc>
              </a:tr>
              <a:tr h="230505">
                <a:tc>
                  <a:txBody>
                    <a:bodyPr/>
                    <a:p>
                      <a:pPr>
                        <a:buNone/>
                      </a:pPr>
                      <a:r>
                        <a:rPr lang="zh-CN" altLang="en-US" sz="800" b="1">
                          <a:solidFill>
                            <a:schemeClr val="bg1"/>
                          </a:solidFill>
                          <a:latin typeface="微软雅黑" panose="020B0503020204020204" pitchFamily="34" charset="-122"/>
                          <a:ea typeface="微软雅黑" panose="020B0503020204020204" pitchFamily="34" charset="-122"/>
                        </a:rPr>
                        <a:t>是否</a:t>
                      </a:r>
                      <a:r>
                        <a:rPr lang="en-US" altLang="zh-CN" sz="800" b="1">
                          <a:solidFill>
                            <a:schemeClr val="bg1"/>
                          </a:solidFill>
                          <a:latin typeface="微软雅黑" panose="020B0503020204020204" pitchFamily="34" charset="-122"/>
                          <a:ea typeface="微软雅黑" panose="020B0503020204020204" pitchFamily="34" charset="-122"/>
                        </a:rPr>
                        <a:t>OTC</a:t>
                      </a:r>
                      <a:endParaRPr lang="en-US" altLang="zh-CN" sz="800" b="1">
                        <a:solidFill>
                          <a:schemeClr val="bg1"/>
                        </a:solidFill>
                        <a:latin typeface="微软雅黑" panose="020B0503020204020204" pitchFamily="34" charset="-122"/>
                        <a:ea typeface="微软雅黑" panose="020B0503020204020204" pitchFamily="34" charset="-122"/>
                      </a:endParaRPr>
                    </a:p>
                  </a:txBody>
                  <a:tcPr anchor="ctr" anchorCtr="0">
                    <a:solidFill>
                      <a:srgbClr val="0070C0"/>
                    </a:solidFill>
                  </a:tcPr>
                </a:tc>
                <a:tc>
                  <a:txBody>
                    <a:bodyPr/>
                    <a:p>
                      <a:pPr>
                        <a:buNone/>
                      </a:pPr>
                      <a:r>
                        <a:rPr lang="zh-CN" altLang="en-US" sz="900">
                          <a:latin typeface="微软雅黑" panose="020B0503020204020204" pitchFamily="34" charset="-122"/>
                          <a:ea typeface="微软雅黑" panose="020B0503020204020204" pitchFamily="34" charset="-122"/>
                        </a:rPr>
                        <a:t>否</a:t>
                      </a:r>
                      <a:endParaRPr lang="zh-CN" altLang="en-US" sz="900">
                        <a:latin typeface="微软雅黑" panose="020B0503020204020204" pitchFamily="34" charset="-122"/>
                        <a:ea typeface="微软雅黑" panose="020B0503020204020204" pitchFamily="34" charset="-122"/>
                      </a:endParaRPr>
                    </a:p>
                  </a:txBody>
                  <a:tcPr anchor="ctr" anchorCtr="0">
                    <a:lnT w="12700" cmpd="sng">
                      <a:solidFill>
                        <a:schemeClr val="bg1">
                          <a:lumMod val="95000"/>
                        </a:schemeClr>
                      </a:solidFill>
                      <a:prstDash val="solid"/>
                    </a:lnT>
                    <a:solidFill>
                      <a:srgbClr val="000000">
                        <a:alpha val="0"/>
                      </a:srgbClr>
                    </a:solidFill>
                  </a:tcPr>
                </a:tc>
              </a:tr>
              <a:tr h="230505">
                <a:tc>
                  <a:txBody>
                    <a:bodyPr/>
                    <a:p>
                      <a:pPr>
                        <a:buNone/>
                      </a:pPr>
                      <a:r>
                        <a:rPr lang="zh-CN" altLang="en-US" sz="800" b="1">
                          <a:solidFill>
                            <a:schemeClr val="bg1"/>
                          </a:solidFill>
                          <a:latin typeface="微软雅黑" panose="020B0503020204020204" pitchFamily="34" charset="-122"/>
                          <a:ea typeface="微软雅黑" panose="020B0503020204020204" pitchFamily="34" charset="-122"/>
                        </a:rPr>
                        <a:t>用法</a:t>
                      </a:r>
                      <a:r>
                        <a:rPr lang="zh-CN" altLang="en-US" sz="800" b="1">
                          <a:solidFill>
                            <a:schemeClr val="bg1"/>
                          </a:solidFill>
                          <a:latin typeface="微软雅黑" panose="020B0503020204020204" pitchFamily="34" charset="-122"/>
                          <a:ea typeface="微软雅黑" panose="020B0503020204020204" pitchFamily="34" charset="-122"/>
                        </a:rPr>
                        <a:t>用量</a:t>
                      </a:r>
                      <a:endParaRPr lang="zh-CN" altLang="en-US" sz="800" b="1">
                        <a:solidFill>
                          <a:schemeClr val="bg1"/>
                        </a:solidFill>
                        <a:latin typeface="微软雅黑" panose="020B0503020204020204" pitchFamily="34" charset="-122"/>
                        <a:ea typeface="微软雅黑" panose="020B0503020204020204" pitchFamily="34" charset="-122"/>
                      </a:endParaRPr>
                    </a:p>
                  </a:txBody>
                  <a:tcPr anchor="ctr" anchorCtr="0">
                    <a:solidFill>
                      <a:srgbClr val="0070C0"/>
                    </a:solidFill>
                  </a:tcPr>
                </a:tc>
                <a:tc>
                  <a:txBody>
                    <a:bodyPr/>
                    <a:p>
                      <a:pPr>
                        <a:lnSpc>
                          <a:spcPct val="150000"/>
                        </a:lnSpc>
                      </a:pPr>
                      <a:r>
                        <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rPr>
                        <a:t>应根据患者反应进行个体化治疗，以获得最大治疗反应并确定维持该反应所需的最小剂量。</a:t>
                      </a:r>
                      <a:endParaRPr lang="en-US" altLang="zh-CN" sz="60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儿童患者：</a:t>
                      </a:r>
                      <a:endParaRPr lang="en-US" altLang="zh-CN" sz="60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本品仅可用于</a:t>
                      </a:r>
                      <a:r>
                        <a:rPr lang="en-US" altLang="zh-CN"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岁及以上年龄的儿童患者。通常情况下，儿童患者口服呋塞米的初始剂量为</a:t>
                      </a:r>
                      <a:r>
                        <a:rPr lang="en-US" altLang="zh-CN"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2mg/kg</a:t>
                      </a: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，单次给药。如果初次给药后利尿反应不满意，可在前一次给药后不早于</a:t>
                      </a:r>
                      <a:r>
                        <a:rPr lang="en-US" altLang="zh-CN"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至</a:t>
                      </a:r>
                      <a:r>
                        <a:rPr lang="en-US" altLang="zh-CN"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8</a:t>
                      </a: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小时内增加</a:t>
                      </a:r>
                      <a:r>
                        <a:rPr lang="en-US" altLang="zh-CN"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1mg/kg</a:t>
                      </a: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或</a:t>
                      </a:r>
                      <a:r>
                        <a:rPr lang="en-US" altLang="zh-CN"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2mg/kg</a:t>
                      </a: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的剂量。不建议剂量大于</a:t>
                      </a:r>
                      <a:r>
                        <a:rPr lang="en-US" altLang="zh-CN"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6mg/kg</a:t>
                      </a: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。对于儿童患者的维持治疗，剂量应调整到最小有效剂量</a:t>
                      </a:r>
                      <a:r>
                        <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zh-CN" altLang="en-US" sz="60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成人：用于水肿治疗</a:t>
                      </a:r>
                      <a:r>
                        <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rPr>
                        <a:t>呋塞米的初始剂量通常为</a:t>
                      </a:r>
                      <a:r>
                        <a:rPr lang="en-US" altLang="zh-CN" sz="600">
                          <a:latin typeface="微软雅黑" panose="020B0503020204020204" pitchFamily="34" charset="-122"/>
                          <a:ea typeface="微软雅黑" panose="020B0503020204020204" pitchFamily="34" charset="-122"/>
                          <a:cs typeface="微软雅黑" panose="020B0503020204020204" pitchFamily="34" charset="-122"/>
                          <a:sym typeface="+mn-ea"/>
                        </a:rPr>
                        <a:t>20</a:t>
                      </a:r>
                      <a:r>
                        <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rPr>
                        <a:t>至</a:t>
                      </a:r>
                      <a:r>
                        <a:rPr lang="en-US" altLang="zh-CN" sz="600">
                          <a:latin typeface="微软雅黑" panose="020B0503020204020204" pitchFamily="34" charset="-122"/>
                          <a:ea typeface="微软雅黑" panose="020B0503020204020204" pitchFamily="34" charset="-122"/>
                          <a:cs typeface="微软雅黑" panose="020B0503020204020204" pitchFamily="34" charset="-122"/>
                          <a:sym typeface="+mn-ea"/>
                        </a:rPr>
                        <a:t>40mg</a:t>
                      </a:r>
                      <a:r>
                        <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rPr>
                        <a:t>，单次给药。通常治疗高血压的呋塞米初始剂量为</a:t>
                      </a:r>
                      <a:r>
                        <a:rPr lang="en-US" altLang="zh-CN" sz="600">
                          <a:latin typeface="微软雅黑" panose="020B0503020204020204" pitchFamily="34" charset="-122"/>
                          <a:ea typeface="微软雅黑" panose="020B0503020204020204" pitchFamily="34" charset="-122"/>
                          <a:cs typeface="微软雅黑" panose="020B0503020204020204" pitchFamily="34" charset="-122"/>
                          <a:sym typeface="+mn-ea"/>
                        </a:rPr>
                        <a:t>40</a:t>
                      </a:r>
                      <a:r>
                        <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600">
                          <a:latin typeface="微软雅黑" panose="020B0503020204020204" pitchFamily="34" charset="-122"/>
                          <a:ea typeface="微软雅黑" panose="020B0503020204020204" pitchFamily="34" charset="-122"/>
                          <a:cs typeface="微软雅黑" panose="020B0503020204020204" pitchFamily="34" charset="-122"/>
                          <a:sym typeface="+mn-ea"/>
                        </a:rPr>
                        <a:t>80mg</a:t>
                      </a:r>
                      <a:r>
                        <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rPr>
                        <a:t>，分</a:t>
                      </a:r>
                      <a:r>
                        <a:rPr lang="en-US" altLang="zh-CN" sz="60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rPr>
                        <a:t>次服用。</a:t>
                      </a:r>
                      <a:endPar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zh-CN" altLang="en-US" sz="60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老年患者</a:t>
                      </a:r>
                      <a:r>
                        <a:rPr lang="zh-CN" altLang="en-US" sz="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rPr>
                        <a:t>一般而言，老年患者的剂量应谨慎选择，通常从最小有效剂量开始。</a:t>
                      </a:r>
                      <a:endParaRPr lang="zh-CN" altLang="en-US" sz="600">
                        <a:latin typeface="微软雅黑" panose="020B0503020204020204" pitchFamily="34" charset="-122"/>
                        <a:ea typeface="微软雅黑" panose="020B0503020204020204" pitchFamily="34" charset="-122"/>
                        <a:cs typeface="微软雅黑" panose="020B0503020204020204" pitchFamily="34" charset="-122"/>
                        <a:sym typeface="+mn-ea"/>
                      </a:endParaRPr>
                    </a:p>
                  </a:txBody>
                  <a:tcPr anchor="ctr" anchorCtr="0">
                    <a:lnT w="12700" cmpd="sng">
                      <a:solidFill>
                        <a:schemeClr val="bg1">
                          <a:lumMod val="95000"/>
                        </a:schemeClr>
                      </a:solidFill>
                      <a:prstDash val="solid"/>
                    </a:lnT>
                    <a:solidFill>
                      <a:srgbClr val="000000">
                        <a:alpha val="0"/>
                      </a:srgbClr>
                    </a:solidFill>
                  </a:tcPr>
                </a:tc>
              </a:tr>
            </a:tbl>
          </a:graphicData>
        </a:graphic>
      </p:graphicFrame>
      <p:sp>
        <p:nvSpPr>
          <p:cNvPr id="2" name="TextBox 1"/>
          <p:cNvSpPr txBox="1"/>
          <p:nvPr/>
        </p:nvSpPr>
        <p:spPr>
          <a:xfrm>
            <a:off x="755650" y="69215"/>
            <a:ext cx="1457325" cy="460375"/>
          </a:xfrm>
          <a:prstGeom prst="rect">
            <a:avLst/>
          </a:prstGeom>
          <a:noFill/>
        </p:spPr>
        <p:txBody>
          <a:bodyPr wrap="square" rtlCol="0">
            <a:spAutoFit/>
          </a:bodyPr>
          <a:lstStyle/>
          <a:p>
            <a:pPr defTabSz="431800">
              <a:defRPr/>
            </a:pPr>
            <a:r>
              <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rPr>
              <a:t>基本信息</a:t>
            </a:r>
            <a:endPar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 name="燕尾形 2"/>
          <p:cNvSpPr/>
          <p:nvPr/>
        </p:nvSpPr>
        <p:spPr>
          <a:xfrm>
            <a:off x="227230"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燕尾形 3"/>
          <p:cNvSpPr/>
          <p:nvPr/>
        </p:nvSpPr>
        <p:spPr>
          <a:xfrm>
            <a:off x="464428"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3" name="矩形 32"/>
          <p:cNvSpPr/>
          <p:nvPr>
            <p:custDataLst>
              <p:tags r:id="rId2"/>
            </p:custDataLst>
          </p:nvPr>
        </p:nvSpPr>
        <p:spPr>
          <a:xfrm>
            <a:off x="75565" y="633730"/>
            <a:ext cx="4408805" cy="4253865"/>
          </a:xfrm>
          <a:prstGeom prst="rect">
            <a:avLst/>
          </a:prstGeom>
          <a:noFill/>
          <a:ln w="12700">
            <a:solidFill>
              <a:schemeClr val="bg1">
                <a:lumMod val="75000"/>
              </a:schemeClr>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2216150" y="123190"/>
            <a:ext cx="6028690" cy="368300"/>
          </a:xfrm>
          <a:prstGeom prst="rect">
            <a:avLst/>
          </a:prstGeom>
          <a:noFill/>
        </p:spPr>
        <p:txBody>
          <a:bodyPr wrap="square" rtlCol="0">
            <a:spAutoFit/>
          </a:bodyPr>
          <a:p>
            <a:r>
              <a:rPr lang="zh-CN" altLang="en-US" sz="1600" b="1">
                <a:solidFill>
                  <a:schemeClr val="bg1"/>
                </a:solidFill>
                <a:latin typeface="微软雅黑" panose="020B0503020204020204" pitchFamily="34" charset="-122"/>
                <a:ea typeface="微软雅黑" panose="020B0503020204020204" pitchFamily="34" charset="-122"/>
              </a:rPr>
              <a:t>呋塞米口服溶液新剂型，</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rPr>
              <a:t>填补临床口服</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rPr>
              <a:t>溶液剂型</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rPr>
              <a:t>空白。</a:t>
            </a:r>
            <a:endPar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endParaRPr>
          </a:p>
        </p:txBody>
      </p:sp>
      <p:sp>
        <p:nvSpPr>
          <p:cNvPr id="37" name="矩形 36"/>
          <p:cNvSpPr/>
          <p:nvPr>
            <p:custDataLst>
              <p:tags r:id="rId3"/>
            </p:custDataLst>
          </p:nvPr>
        </p:nvSpPr>
        <p:spPr>
          <a:xfrm>
            <a:off x="4572000" y="628015"/>
            <a:ext cx="4530725" cy="4258310"/>
          </a:xfrm>
          <a:prstGeom prst="rect">
            <a:avLst/>
          </a:prstGeom>
          <a:noFill/>
          <a:ln w="12700">
            <a:solidFill>
              <a:schemeClr val="bg1">
                <a:lumMod val="75000"/>
              </a:schemeClr>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nvSpPr>
        <p:spPr>
          <a:xfrm>
            <a:off x="4716145" y="926465"/>
            <a:ext cx="4032885" cy="3652520"/>
          </a:xfrm>
          <a:prstGeom prst="rect">
            <a:avLst/>
          </a:prstGeom>
          <a:noFill/>
        </p:spPr>
        <p:txBody>
          <a:bodyPr wrap="square" rtlCol="0">
            <a:spAutoFit/>
          </a:bodyPr>
          <a:p>
            <a:pPr>
              <a:lnSpc>
                <a:spcPct val="150000"/>
              </a:lnSpc>
            </a:pPr>
            <a:r>
              <a:rPr lang="zh-CN" altLang="en-US" sz="1400" b="1">
                <a:latin typeface="微软雅黑" panose="020B0503020204020204" pitchFamily="34" charset="-122"/>
                <a:ea typeface="微软雅黑" panose="020B0503020204020204" pitchFamily="34" charset="-122"/>
                <a:sym typeface="+mn-ea"/>
              </a:rPr>
              <a:t>参照药品建议：</a:t>
            </a:r>
            <a:r>
              <a:rPr lang="zh-CN" altLang="en-US" sz="1400" b="1">
                <a:solidFill>
                  <a:srgbClr val="C00000"/>
                </a:solidFill>
                <a:latin typeface="微软雅黑" panose="020B0503020204020204" pitchFamily="34" charset="-122"/>
                <a:ea typeface="微软雅黑" panose="020B0503020204020204" pitchFamily="34" charset="-122"/>
                <a:sym typeface="+mn-ea"/>
              </a:rPr>
              <a:t>呋塞米片</a:t>
            </a:r>
            <a:endParaRPr lang="zh-CN" altLang="en-US" sz="1400" b="1">
              <a:solidFill>
                <a:srgbClr val="C00000"/>
              </a:solidFill>
              <a:latin typeface="微软雅黑" panose="020B0503020204020204" pitchFamily="34" charset="-122"/>
              <a:ea typeface="微软雅黑" panose="020B0503020204020204" pitchFamily="34" charset="-122"/>
              <a:sym typeface="+mn-ea"/>
            </a:endParaRPr>
          </a:p>
          <a:p>
            <a:pPr marL="14605" indent="0" algn="l" rtl="0" eaLnBrk="0" fontAlgn="auto">
              <a:lnSpc>
                <a:spcPct val="150000"/>
              </a:lnSpc>
              <a:spcBef>
                <a:spcPts val="370"/>
              </a:spcBef>
            </a:pPr>
            <a:r>
              <a:rPr lang="zh-CN" altLang="en-US" sz="1400" b="1">
                <a:latin typeface="微软雅黑" panose="020B0503020204020204" pitchFamily="34" charset="-122"/>
                <a:ea typeface="微软雅黑" panose="020B0503020204020204" pitchFamily="34" charset="-122"/>
                <a:sym typeface="+mn-ea"/>
              </a:rPr>
              <a:t>参照药品选择理由：</a:t>
            </a:r>
            <a:endParaRPr lang="zh-CN" altLang="en-US" sz="1400" b="1">
              <a:solidFill>
                <a:schemeClr val="tx1"/>
              </a:solidFill>
              <a:latin typeface="微软雅黑" panose="020B0503020204020204" pitchFamily="34" charset="-122"/>
              <a:ea typeface="微软雅黑" panose="020B0503020204020204" pitchFamily="34" charset="-122"/>
            </a:endParaRPr>
          </a:p>
          <a:p>
            <a:pPr marL="357505" indent="-342900" algn="l" rtl="0" eaLnBrk="0" fontAlgn="auto">
              <a:lnSpc>
                <a:spcPct val="150000"/>
              </a:lnSpc>
              <a:spcBef>
                <a:spcPts val="130"/>
              </a:spcBef>
              <a:buFont typeface="+mj-lt"/>
              <a:buAutoNum type="arabicPeriod"/>
            </a:pPr>
            <a:r>
              <a:rPr lang="zh-CN" altLang="en-US" sz="1400" b="1">
                <a:latin typeface="微软雅黑" panose="020B0503020204020204" pitchFamily="34" charset="-122"/>
                <a:ea typeface="微软雅黑" panose="020B0503020204020204" pitchFamily="34" charset="-122"/>
                <a:sym typeface="+mn-ea"/>
              </a:rPr>
              <a:t>二者为</a:t>
            </a:r>
            <a:r>
              <a:rPr lang="zh-CN" altLang="en-US" sz="1400" b="1">
                <a:solidFill>
                  <a:srgbClr val="C00000"/>
                </a:solidFill>
                <a:latin typeface="微软雅黑" panose="020B0503020204020204" pitchFamily="34" charset="-122"/>
                <a:ea typeface="微软雅黑" panose="020B0503020204020204" pitchFamily="34" charset="-122"/>
                <a:sym typeface="+mn-ea"/>
              </a:rPr>
              <a:t>通用名不同剂型</a:t>
            </a:r>
            <a:r>
              <a:rPr lang="zh-CN" altLang="en-US" sz="1400" b="1">
                <a:latin typeface="微软雅黑" panose="020B0503020204020204" pitchFamily="34" charset="-122"/>
                <a:ea typeface="微软雅黑" panose="020B0503020204020204" pitchFamily="34" charset="-122"/>
                <a:sym typeface="+mn-ea"/>
              </a:rPr>
              <a:t>的药品，给药途径均为口服；</a:t>
            </a:r>
            <a:endParaRPr lang="zh-CN" altLang="en-US" sz="1400" b="1">
              <a:latin typeface="微软雅黑" panose="020B0503020204020204" pitchFamily="34" charset="-122"/>
              <a:ea typeface="微软雅黑" panose="020B0503020204020204" pitchFamily="34" charset="-122"/>
              <a:sym typeface="+mn-ea"/>
            </a:endParaRPr>
          </a:p>
          <a:p>
            <a:pPr marL="357505" indent="-342900" algn="l" rtl="0" eaLnBrk="0" fontAlgn="auto">
              <a:lnSpc>
                <a:spcPct val="150000"/>
              </a:lnSpc>
              <a:spcBef>
                <a:spcPts val="130"/>
              </a:spcBef>
              <a:buFont typeface="+mj-lt"/>
              <a:buAutoNum type="arabicPeriod"/>
            </a:pPr>
            <a:r>
              <a:rPr lang="zh-CN" altLang="en-US" sz="1400" b="1">
                <a:solidFill>
                  <a:schemeClr val="tx1"/>
                </a:solidFill>
                <a:latin typeface="微软雅黑" panose="020B0503020204020204" pitchFamily="34" charset="-122"/>
                <a:ea typeface="微软雅黑" panose="020B0503020204020204" pitchFamily="34" charset="-122"/>
                <a:sym typeface="+mn-ea"/>
              </a:rPr>
              <a:t>呋塞米片为</a:t>
            </a:r>
            <a:r>
              <a:rPr lang="zh-CN" altLang="en-US" sz="1400" b="1">
                <a:solidFill>
                  <a:srgbClr val="C00000"/>
                </a:solidFill>
                <a:latin typeface="微软雅黑" panose="020B0503020204020204" pitchFamily="34" charset="-122"/>
                <a:ea typeface="微软雅黑" panose="020B0503020204020204" pitchFamily="34" charset="-122"/>
                <a:sym typeface="+mn-ea"/>
              </a:rPr>
              <a:t>医保甲类</a:t>
            </a:r>
            <a:r>
              <a:rPr lang="zh-CN" altLang="en-US" sz="1400" b="1">
                <a:solidFill>
                  <a:schemeClr val="tx1"/>
                </a:solidFill>
                <a:latin typeface="微软雅黑" panose="020B0503020204020204" pitchFamily="34" charset="-122"/>
                <a:ea typeface="微软雅黑" panose="020B0503020204020204" pitchFamily="34" charset="-122"/>
                <a:sym typeface="+mn-ea"/>
              </a:rPr>
              <a:t>目录内产品</a:t>
            </a:r>
            <a:r>
              <a:rPr lang="zh-CN" altLang="en-US" sz="1400" b="1">
                <a:solidFill>
                  <a:srgbClr val="C00000"/>
                </a:solidFill>
                <a:latin typeface="微软雅黑" panose="020B0503020204020204" pitchFamily="34" charset="-122"/>
                <a:ea typeface="微软雅黑" panose="020B0503020204020204" pitchFamily="34" charset="-122"/>
                <a:sym typeface="+mn-ea"/>
              </a:rPr>
              <a:t>；</a:t>
            </a:r>
            <a:endParaRPr lang="zh-CN" altLang="en-US" sz="1400" b="1">
              <a:solidFill>
                <a:srgbClr val="C00000"/>
              </a:solidFill>
              <a:latin typeface="微软雅黑" panose="020B0503020204020204" pitchFamily="34" charset="-122"/>
              <a:ea typeface="微软雅黑" panose="020B0503020204020204" pitchFamily="34" charset="-122"/>
              <a:sym typeface="+mn-ea"/>
            </a:endParaRPr>
          </a:p>
          <a:p>
            <a:pPr marL="357505" indent="-342900" algn="l" rtl="0" eaLnBrk="0" fontAlgn="auto">
              <a:lnSpc>
                <a:spcPct val="150000"/>
              </a:lnSpc>
              <a:spcBef>
                <a:spcPts val="130"/>
              </a:spcBef>
              <a:buFont typeface="+mj-lt"/>
              <a:buAutoNum type="arabicPeriod"/>
            </a:pPr>
            <a:r>
              <a:rPr lang="zh-CN" altLang="en-US" sz="1400" b="1">
                <a:solidFill>
                  <a:schemeClr val="tx1"/>
                </a:solidFill>
                <a:latin typeface="微软雅黑" panose="020B0503020204020204" pitchFamily="34" charset="-122"/>
                <a:ea typeface="微软雅黑" panose="020B0503020204020204" pitchFamily="34" charset="-122"/>
                <a:sym typeface="+mn-ea"/>
              </a:rPr>
              <a:t>呋塞米片</a:t>
            </a:r>
            <a:r>
              <a:rPr lang="zh-CN" altLang="en-US" sz="1400" b="1">
                <a:solidFill>
                  <a:srgbClr val="C00000"/>
                </a:solidFill>
                <a:latin typeface="微软雅黑" panose="020B0503020204020204" pitchFamily="34" charset="-122"/>
                <a:ea typeface="微软雅黑" panose="020B0503020204020204" pitchFamily="34" charset="-122"/>
                <a:sym typeface="+mn-ea"/>
              </a:rPr>
              <a:t>无儿童专用剂量：需拆分给药，无法根据儿童需求精准给药；</a:t>
            </a:r>
            <a:endParaRPr lang="zh-CN" altLang="en-US" sz="1400" b="1">
              <a:solidFill>
                <a:srgbClr val="C00000"/>
              </a:solidFill>
              <a:latin typeface="微软雅黑" panose="020B0503020204020204" pitchFamily="34" charset="-122"/>
              <a:ea typeface="微软雅黑" panose="020B0503020204020204" pitchFamily="34" charset="-122"/>
              <a:sym typeface="+mn-ea"/>
            </a:endParaRPr>
          </a:p>
          <a:p>
            <a:pPr marL="357505" indent="-342900" algn="l" rtl="0" eaLnBrk="0" fontAlgn="auto">
              <a:lnSpc>
                <a:spcPct val="150000"/>
              </a:lnSpc>
              <a:spcBef>
                <a:spcPts val="130"/>
              </a:spcBef>
              <a:buFont typeface="+mj-lt"/>
              <a:buAutoNum type="arabicPeriod"/>
            </a:pPr>
            <a:r>
              <a:rPr lang="zh-CN" altLang="en-US" sz="1400" b="1">
                <a:solidFill>
                  <a:schemeClr val="tx1"/>
                </a:solidFill>
                <a:latin typeface="微软雅黑" panose="020B0503020204020204" pitchFamily="34" charset="-122"/>
                <a:ea typeface="微软雅黑" panose="020B0503020204020204" pitchFamily="34" charset="-122"/>
                <a:sym typeface="+mn-ea"/>
              </a:rPr>
              <a:t>目录内</a:t>
            </a:r>
            <a:r>
              <a:rPr lang="zh-CN" altLang="en-US" sz="1400" b="1">
                <a:solidFill>
                  <a:srgbClr val="C00000"/>
                </a:solidFill>
                <a:latin typeface="微软雅黑" panose="020B0503020204020204" pitchFamily="34" charset="-122"/>
                <a:ea typeface="微软雅黑" panose="020B0503020204020204" pitchFamily="34" charset="-122"/>
                <a:sym typeface="+mn-ea"/>
              </a:rPr>
              <a:t>无儿童可使用的利尿剂口服溶液，</a:t>
            </a:r>
            <a:r>
              <a:rPr lang="zh-CN" altLang="en-US" sz="1400" b="1">
                <a:solidFill>
                  <a:schemeClr val="tx1"/>
                </a:solidFill>
                <a:latin typeface="微软雅黑" panose="020B0503020204020204" pitchFamily="34" charset="-122"/>
                <a:ea typeface="微软雅黑" panose="020B0503020204020204" pitchFamily="34" charset="-122"/>
                <a:sym typeface="+mn-ea"/>
              </a:rPr>
              <a:t>而</a:t>
            </a:r>
            <a:r>
              <a:rPr lang="zh-CN" altLang="en-US" sz="1400" b="1">
                <a:solidFill>
                  <a:srgbClr val="C00000"/>
                </a:solidFill>
                <a:latin typeface="微软雅黑" panose="020B0503020204020204" pitchFamily="34" charset="-122"/>
                <a:ea typeface="微软雅黑" panose="020B0503020204020204" pitchFamily="34" charset="-122"/>
                <a:sym typeface="+mn-ea"/>
              </a:rPr>
              <a:t>呋塞米口服溶液</a:t>
            </a:r>
            <a:r>
              <a:rPr lang="zh-CN" altLang="en-US" sz="1400" b="1">
                <a:solidFill>
                  <a:schemeClr val="tx1"/>
                </a:solidFill>
                <a:latin typeface="微软雅黑" panose="020B0503020204020204" pitchFamily="34" charset="-122"/>
                <a:ea typeface="微软雅黑" panose="020B0503020204020204" pitchFamily="34" charset="-122"/>
                <a:sym typeface="+mn-ea"/>
              </a:rPr>
              <a:t>可根据儿童体重及病情变化</a:t>
            </a:r>
            <a:r>
              <a:rPr lang="zh-CN" altLang="en-US" sz="1400" b="1">
                <a:solidFill>
                  <a:srgbClr val="C00000"/>
                </a:solidFill>
                <a:latin typeface="微软雅黑" panose="020B0503020204020204" pitchFamily="34" charset="-122"/>
                <a:ea typeface="微软雅黑" panose="020B0503020204020204" pitchFamily="34" charset="-122"/>
                <a:sym typeface="+mn-ea"/>
              </a:rPr>
              <a:t>精准给药和调整剂量。</a:t>
            </a:r>
            <a:endParaRPr lang="zh-CN" altLang="en-US" sz="1400" b="1">
              <a:solidFill>
                <a:srgbClr val="C00000"/>
              </a:solidFill>
              <a:latin typeface="微软雅黑" panose="020B0503020204020204" pitchFamily="34" charset="-122"/>
              <a:ea typeface="微软雅黑" panose="020B0503020204020204" pitchFamily="34" charset="-122"/>
              <a:sym typeface="+mn-ea"/>
            </a:endParaRPr>
          </a:p>
          <a:p>
            <a:endParaRPr lang="zh-CN" altLang="en-US" sz="1400" b="1">
              <a:solidFill>
                <a:srgbClr val="C00000"/>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101"/>
            <a:ext cx="2520280" cy="460375"/>
          </a:xfrm>
          <a:prstGeom prst="rect">
            <a:avLst/>
          </a:prstGeom>
          <a:noFill/>
        </p:spPr>
        <p:txBody>
          <a:bodyPr wrap="square" rtlCol="0">
            <a:spAutoFit/>
          </a:bodyPr>
          <a:lstStyle/>
          <a:p>
            <a:pPr defTabSz="431800">
              <a:defRPr/>
            </a:pPr>
            <a:r>
              <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rPr>
              <a:t>基本信息</a:t>
            </a:r>
            <a:endPar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 name="燕尾形 2"/>
          <p:cNvSpPr/>
          <p:nvPr/>
        </p:nvSpPr>
        <p:spPr>
          <a:xfrm>
            <a:off x="227230"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燕尾形 3"/>
          <p:cNvSpPr/>
          <p:nvPr/>
        </p:nvSpPr>
        <p:spPr>
          <a:xfrm>
            <a:off x="464428"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10" name="组合 9"/>
          <p:cNvGrpSpPr/>
          <p:nvPr>
            <p:custDataLst>
              <p:tags r:id="rId1"/>
            </p:custDataLst>
          </p:nvPr>
        </p:nvGrpSpPr>
        <p:grpSpPr>
          <a:xfrm>
            <a:off x="514985" y="627819"/>
            <a:ext cx="3929380" cy="4226121"/>
            <a:chOff x="811" y="992"/>
            <a:chExt cx="6188" cy="6461"/>
          </a:xfrm>
        </p:grpSpPr>
        <p:sp>
          <p:nvSpPr>
            <p:cNvPr id="6" name="矩形 5"/>
            <p:cNvSpPr/>
            <p:nvPr>
              <p:custDataLst>
                <p:tags r:id="rId2"/>
              </p:custDataLst>
            </p:nvPr>
          </p:nvSpPr>
          <p:spPr>
            <a:xfrm>
              <a:off x="811" y="1105"/>
              <a:ext cx="6185" cy="6348"/>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custDataLst>
                <p:tags r:id="rId3"/>
              </p:custDataLst>
            </p:nvPr>
          </p:nvSpPr>
          <p:spPr>
            <a:xfrm>
              <a:off x="811" y="992"/>
              <a:ext cx="6188" cy="77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latin typeface="微软雅黑" panose="020B0503020204020204" pitchFamily="34" charset="-122"/>
                  <a:ea typeface="微软雅黑" panose="020B0503020204020204" pitchFamily="34" charset="-122"/>
                </a:rPr>
                <a:t>所治疗疾病基本情况</a:t>
              </a:r>
              <a:endParaRPr lang="zh-CN" altLang="en-US" b="1">
                <a:latin typeface="微软雅黑" panose="020B0503020204020204" pitchFamily="34" charset="-122"/>
                <a:ea typeface="微软雅黑" panose="020B0503020204020204" pitchFamily="34" charset="-122"/>
              </a:endParaRPr>
            </a:p>
          </p:txBody>
        </p:sp>
      </p:grpSp>
      <p:grpSp>
        <p:nvGrpSpPr>
          <p:cNvPr id="11" name="组合 10"/>
          <p:cNvGrpSpPr/>
          <p:nvPr>
            <p:custDataLst>
              <p:tags r:id="rId4"/>
            </p:custDataLst>
          </p:nvPr>
        </p:nvGrpSpPr>
        <p:grpSpPr>
          <a:xfrm>
            <a:off x="4787900" y="628015"/>
            <a:ext cx="3975735" cy="4226771"/>
            <a:chOff x="7314" y="1102"/>
            <a:chExt cx="6261" cy="6464"/>
          </a:xfrm>
        </p:grpSpPr>
        <p:sp>
          <p:nvSpPr>
            <p:cNvPr id="7" name="矩形 6"/>
            <p:cNvSpPr/>
            <p:nvPr>
              <p:custDataLst>
                <p:tags r:id="rId5"/>
              </p:custDataLst>
            </p:nvPr>
          </p:nvSpPr>
          <p:spPr>
            <a:xfrm>
              <a:off x="7314" y="1105"/>
              <a:ext cx="6261" cy="6461"/>
            </a:xfrm>
            <a:prstGeom prst="rect">
              <a:avLst/>
            </a:prstGeom>
            <a:solidFill>
              <a:schemeClr val="accent1">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custDataLst>
                <p:tags r:id="rId6"/>
              </p:custDataLst>
            </p:nvPr>
          </p:nvSpPr>
          <p:spPr>
            <a:xfrm>
              <a:off x="7314" y="1102"/>
              <a:ext cx="6261" cy="77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latin typeface="微软雅黑" panose="020B0503020204020204" pitchFamily="34" charset="-122"/>
                  <a:ea typeface="微软雅黑" panose="020B0503020204020204" pitchFamily="34" charset="-122"/>
                </a:rPr>
                <a:t>临床未满足的需求</a:t>
              </a:r>
              <a:endParaRPr lang="zh-CN" altLang="en-US" b="1">
                <a:latin typeface="微软雅黑" panose="020B0503020204020204" pitchFamily="34" charset="-122"/>
                <a:ea typeface="微软雅黑" panose="020B0503020204020204" pitchFamily="34" charset="-122"/>
              </a:endParaRPr>
            </a:p>
          </p:txBody>
        </p:sp>
      </p:grpSp>
      <p:sp>
        <p:nvSpPr>
          <p:cNvPr id="5" name="文本框 4"/>
          <p:cNvSpPr txBox="1"/>
          <p:nvPr>
            <p:custDataLst>
              <p:tags r:id="rId7"/>
            </p:custDataLst>
          </p:nvPr>
        </p:nvSpPr>
        <p:spPr>
          <a:xfrm>
            <a:off x="2197735" y="123190"/>
            <a:ext cx="5969635" cy="368300"/>
          </a:xfrm>
          <a:prstGeom prst="rect">
            <a:avLst/>
          </a:prstGeom>
          <a:noFill/>
        </p:spPr>
        <p:txBody>
          <a:bodyPr wrap="square" rtlCol="0">
            <a:spAutoFit/>
          </a:bodyPr>
          <a:p>
            <a:r>
              <a:rPr lang="zh-CN" altLang="en-US" sz="1600" b="1">
                <a:solidFill>
                  <a:schemeClr val="bg1"/>
                </a:solidFill>
                <a:latin typeface="微软雅黑" panose="020B0503020204020204" pitchFamily="34" charset="-122"/>
                <a:ea typeface="微软雅黑" panose="020B0503020204020204" pitchFamily="34" charset="-122"/>
              </a:rPr>
              <a:t>呋塞米口服溶液用于</a:t>
            </a:r>
            <a:r>
              <a:rPr lang="zh-CN" altLang="en-US" b="1">
                <a:solidFill>
                  <a:schemeClr val="accent6">
                    <a:lumMod val="60000"/>
                    <a:lumOff val="40000"/>
                  </a:schemeClr>
                </a:solidFill>
                <a:latin typeface="微软雅黑" panose="020B0503020204020204" pitchFamily="34" charset="-122"/>
                <a:ea typeface="微软雅黑" panose="020B0503020204020204" pitchFamily="34" charset="-122"/>
              </a:rPr>
              <a:t>儿童</a:t>
            </a:r>
            <a:r>
              <a:rPr lang="zh-CN" altLang="en-US" sz="1600" b="1">
                <a:solidFill>
                  <a:schemeClr val="bg1"/>
                </a:solidFill>
                <a:latin typeface="微软雅黑" panose="020B0503020204020204" pitchFamily="34" charset="-122"/>
                <a:ea typeface="微软雅黑" panose="020B0503020204020204" pitchFamily="34" charset="-122"/>
              </a:rPr>
              <a:t>患者，</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rPr>
              <a:t>剂量灵活、</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rPr>
              <a:t>精准。</a:t>
            </a:r>
            <a:endPar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endParaRPr>
          </a:p>
        </p:txBody>
      </p:sp>
      <p:sp>
        <p:nvSpPr>
          <p:cNvPr id="14" name="文本框 13"/>
          <p:cNvSpPr txBox="1"/>
          <p:nvPr>
            <p:custDataLst>
              <p:tags r:id="rId8"/>
            </p:custDataLst>
          </p:nvPr>
        </p:nvSpPr>
        <p:spPr>
          <a:xfrm>
            <a:off x="515620" y="1132205"/>
            <a:ext cx="3928745" cy="3644900"/>
          </a:xfrm>
          <a:prstGeom prst="rect">
            <a:avLst/>
          </a:prstGeom>
          <a:noFill/>
        </p:spPr>
        <p:txBody>
          <a:bodyPr wrap="square" rtlCol="0">
            <a:noAutofit/>
          </a:bodyPr>
          <a:p>
            <a:pPr marL="171450" indent="-171450">
              <a:lnSpc>
                <a:spcPct val="130000"/>
              </a:lnSpc>
              <a:spcBef>
                <a:spcPts val="0"/>
              </a:spcBef>
              <a:spcAft>
                <a:spcPts val="0"/>
              </a:spcAft>
              <a:buFont typeface="Arial" panose="020B0604020202020204" pitchFamily="34" charset="0"/>
              <a:buChar char="•"/>
            </a:pPr>
            <a:r>
              <a:rPr lang="zh-CN" altLang="en-US" sz="1000">
                <a:latin typeface="微软雅黑" panose="020B0503020204020204" pitchFamily="34" charset="-122"/>
                <a:ea typeface="微软雅黑" panose="020B0503020204020204" pitchFamily="34" charset="-122"/>
                <a:cs typeface="微软雅黑" panose="020B0503020204020204" pitchFamily="34" charset="-122"/>
              </a:rPr>
              <a:t>我国</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先天性心脏病儿童发病率为</a:t>
            </a:r>
            <a:r>
              <a:rPr lang="en-US" altLang="zh-CN"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0.7%</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0.8%</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，大约每</a:t>
            </a:r>
            <a:r>
              <a:rPr lang="en-US" altLang="zh-CN" sz="1000">
                <a:latin typeface="微软雅黑" panose="020B0503020204020204" pitchFamily="34" charset="-122"/>
                <a:ea typeface="微软雅黑" panose="020B0503020204020204" pitchFamily="34" charset="-122"/>
                <a:cs typeface="微软雅黑" panose="020B0503020204020204" pitchFamily="34" charset="-122"/>
              </a:rPr>
              <a:t>1000</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例活产婴儿中有</a:t>
            </a:r>
            <a:r>
              <a:rPr lang="en-US" altLang="zh-CN" sz="1000">
                <a:latin typeface="微软雅黑" panose="020B0503020204020204" pitchFamily="34" charset="-122"/>
                <a:ea typeface="微软雅黑" panose="020B0503020204020204" pitchFamily="34" charset="-122"/>
                <a:cs typeface="微软雅黑" panose="020B0503020204020204" pitchFamily="34" charset="-122"/>
              </a:rPr>
              <a:t>8.94</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例患</a:t>
            </a:r>
            <a:r>
              <a:rPr lang="zh-CN" altLang="en-US" sz="1000">
                <a:latin typeface="微软雅黑" panose="020B0503020204020204" pitchFamily="34" charset="-122"/>
                <a:ea typeface="微软雅黑" panose="020B0503020204020204" pitchFamily="34" charset="-122"/>
                <a:cs typeface="微软雅黑" panose="020B0503020204020204" pitchFamily="34" charset="-122"/>
                <a:sym typeface="+mn-ea"/>
              </a:rPr>
              <a:t>先天性心脏病</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a:latin typeface="微软雅黑" panose="020B0503020204020204" pitchFamily="34" charset="-122"/>
                <a:ea typeface="微软雅黑" panose="020B0503020204020204" pitchFamily="34" charset="-122"/>
                <a:cs typeface="微软雅黑" panose="020B0503020204020204" pitchFamily="34" charset="-122"/>
                <a:sym typeface="+mn-ea"/>
              </a:rPr>
              <a:t>先天性心脏病</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是婴儿死亡的主要原因之一。</a:t>
            </a:r>
            <a:endParaRPr lang="zh-CN" altLang="en-US" sz="10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00000"/>
              </a:lnSpc>
              <a:spcBef>
                <a:spcPts val="0"/>
              </a:spcBef>
              <a:spcAft>
                <a:spcPts val="0"/>
              </a:spcAft>
              <a:buFont typeface="Arial" panose="020B0604020202020204" pitchFamily="34" charset="0"/>
              <a:buChar char="•"/>
            </a:pPr>
            <a:endParaRPr lang="zh-CN" altLang="en-US" sz="10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30000"/>
              </a:lnSpc>
              <a:spcBef>
                <a:spcPts val="0"/>
              </a:spcBef>
              <a:spcAft>
                <a:spcPts val="0"/>
              </a:spcAft>
              <a:buFont typeface="Arial" panose="020B0604020202020204" pitchFamily="34" charset="0"/>
              <a:buChar char="•"/>
            </a:pPr>
            <a:r>
              <a:rPr lang="zh-CN" altLang="en-US" sz="1000">
                <a:latin typeface="微软雅黑" panose="020B0503020204020204" pitchFamily="34" charset="-122"/>
                <a:ea typeface="微软雅黑" panose="020B0503020204020204" pitchFamily="34" charset="-122"/>
                <a:cs typeface="微软雅黑" panose="020B0503020204020204" pitchFamily="34" charset="-122"/>
              </a:rPr>
              <a:t>据中国医学科学院阜外医院李守军教授在</a:t>
            </a:r>
            <a:r>
              <a:rPr lang="en-US" altLang="zh-CN" sz="1000">
                <a:latin typeface="微软雅黑" panose="020B0503020204020204" pitchFamily="34" charset="-122"/>
                <a:ea typeface="微软雅黑" panose="020B0503020204020204" pitchFamily="34" charset="-122"/>
                <a:cs typeface="微软雅黑" panose="020B0503020204020204" pitchFamily="34" charset="-122"/>
              </a:rPr>
              <a:t>2024</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年的采访报道中称，</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目前我国先天性心脏病手术约</a:t>
            </a:r>
            <a:r>
              <a:rPr lang="en-US" altLang="zh-CN"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8</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万例</a:t>
            </a:r>
            <a:r>
              <a:rPr lang="en-US" altLang="zh-CN"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年</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0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00000"/>
              </a:lnSpc>
              <a:spcBef>
                <a:spcPts val="0"/>
              </a:spcBef>
              <a:spcAft>
                <a:spcPts val="0"/>
              </a:spcAft>
              <a:buFont typeface="Arial" panose="020B0604020202020204" pitchFamily="34" charset="0"/>
              <a:buChar char="•"/>
            </a:pPr>
            <a:endParaRPr lang="zh-CN" altLang="en-US" sz="10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30000"/>
              </a:lnSpc>
              <a:spcBef>
                <a:spcPts val="0"/>
              </a:spcBef>
              <a:spcAft>
                <a:spcPts val="0"/>
              </a:spcAft>
              <a:buFont typeface="Arial" panose="020B0604020202020204" pitchFamily="34" charset="0"/>
              <a:buChar char="•"/>
            </a:pP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手术是</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先天性心脏病</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的主要治疗方式</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术后需要常规服用利尿剂（通常用呋塞米）</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，减轻心脏的容量负荷，促</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进患儿术后</a:t>
            </a:r>
            <a:r>
              <a:rPr lang="zh-CN" altLang="en-US" sz="1000">
                <a:latin typeface="微软雅黑" panose="020B0503020204020204" pitchFamily="34" charset="-122"/>
                <a:ea typeface="微软雅黑" panose="020B0503020204020204" pitchFamily="34" charset="-122"/>
                <a:cs typeface="微软雅黑" panose="020B0503020204020204" pitchFamily="34" charset="-122"/>
              </a:rPr>
              <a:t>恢复。</a:t>
            </a:r>
            <a:endParaRPr lang="zh-CN" altLang="en-US" sz="100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00000"/>
              </a:lnSpc>
              <a:spcBef>
                <a:spcPts val="0"/>
              </a:spcBef>
              <a:spcAft>
                <a:spcPts val="0"/>
              </a:spcAft>
              <a:buFont typeface="Arial" panose="020B0604020202020204" pitchFamily="34" charset="0"/>
              <a:buChar char="•"/>
            </a:pPr>
            <a:endPar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30000"/>
              </a:lnSpc>
              <a:spcBef>
                <a:spcPts val="0"/>
              </a:spcBef>
              <a:spcAft>
                <a:spcPts val="0"/>
              </a:spcAft>
              <a:buFont typeface="Arial" panose="020B0604020202020204" pitchFamily="34" charset="0"/>
              <a:buChar char="•"/>
            </a:pPr>
            <a:r>
              <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目前临床上常用</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口服利尿剂为片剂</a:t>
            </a:r>
            <a:r>
              <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儿童患者所需剂量小，需将现有剂掰碎再溶于水后分</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剂量服用</a:t>
            </a:r>
            <a:r>
              <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30000"/>
              </a:lnSpc>
              <a:spcBef>
                <a:spcPts val="0"/>
              </a:spcBef>
              <a:spcAft>
                <a:spcPts val="0"/>
              </a:spcAft>
              <a:buFont typeface="Arial" panose="020B0604020202020204" pitchFamily="34" charset="0"/>
              <a:buChar char="•"/>
            </a:pPr>
            <a:endPar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30000"/>
              </a:lnSpc>
              <a:spcBef>
                <a:spcPts val="0"/>
              </a:spcBef>
              <a:spcAft>
                <a:spcPts val="0"/>
              </a:spcAft>
              <a:buFont typeface="Arial" panose="020B0604020202020204" pitchFamily="34" charset="0"/>
              <a:buChar char="•"/>
            </a:pPr>
            <a:r>
              <a:rPr lang="zh-CN" altLang="en-US" sz="9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首都医科大学附属北京儿童医院牵头的《儿童医院口服药品分剂量现状调查与分析》中，来自全国</a:t>
            </a:r>
            <a:r>
              <a:rPr lang="en-US" altLang="zh-CN" sz="9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20</a:t>
            </a:r>
            <a:r>
              <a:rPr lang="zh-CN" altLang="en-US" sz="9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个省、市、自治区的</a:t>
            </a:r>
            <a:r>
              <a:rPr lang="en-US" altLang="zh-CN" sz="9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3</a:t>
            </a:r>
            <a:r>
              <a:rPr lang="zh-CN" altLang="en-US" sz="9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０家儿童医院或妇幼保健院统计数据显示</a:t>
            </a:r>
            <a:r>
              <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呋塞米片是临床最常分剂量的药品之一</a:t>
            </a:r>
            <a:r>
              <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（呋塞米片有</a:t>
            </a:r>
            <a:r>
              <a:rPr lang="en-US" altLang="zh-CN"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8740</a:t>
            </a:r>
            <a:r>
              <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条分剂量医嘱数，</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呋塞米片现有规格是</a:t>
            </a:r>
            <a:r>
              <a:rPr lang="en-US" altLang="zh-CN"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20mg/</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片，最小分剂量规格为</a:t>
            </a:r>
            <a:r>
              <a:rPr lang="en-US" altLang="zh-CN"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0.5mg</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1/40</a:t>
            </a:r>
            <a:r>
              <a:rPr lang="zh-CN" altLang="en-US" sz="1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0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2" name="文本框 11"/>
          <p:cNvSpPr txBox="1"/>
          <p:nvPr>
            <p:custDataLst>
              <p:tags r:id="rId9"/>
            </p:custDataLst>
          </p:nvPr>
        </p:nvSpPr>
        <p:spPr>
          <a:xfrm>
            <a:off x="4787900" y="1707515"/>
            <a:ext cx="3880485" cy="2535555"/>
          </a:xfrm>
          <a:prstGeom prst="rect">
            <a:avLst/>
          </a:prstGeom>
          <a:noFill/>
        </p:spPr>
        <p:txBody>
          <a:bodyPr wrap="square" rtlCol="0" anchor="t">
            <a:noAutofit/>
          </a:bodyPr>
          <a:p>
            <a:pPr marL="171450" indent="-171450">
              <a:lnSpc>
                <a:spcPct val="130000"/>
              </a:lnSpc>
              <a:spcBef>
                <a:spcPts val="0"/>
              </a:spcBef>
              <a:spcAft>
                <a:spcPts val="0"/>
              </a:spcAft>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sym typeface="+mn-ea"/>
              </a:rPr>
              <a:t>弥补先天性心脏病术后患儿服用片剂需拆分剂量，而片剂</a:t>
            </a:r>
            <a:r>
              <a:rPr lang="zh-CN" altLang="en-US" sz="1200" b="1">
                <a:solidFill>
                  <a:srgbClr val="C00000"/>
                </a:solidFill>
                <a:latin typeface="微软雅黑" panose="020B0503020204020204" pitchFamily="34" charset="-122"/>
                <a:ea typeface="微软雅黑" panose="020B0503020204020204" pitchFamily="34" charset="-122"/>
                <a:sym typeface="+mn-ea"/>
              </a:rPr>
              <a:t>不易拆分、拆分剂量调配难度大、合格率低、剂量准确性差等问题；</a:t>
            </a:r>
            <a:endParaRPr lang="zh-CN" altLang="en-US" sz="1200">
              <a:solidFill>
                <a:schemeClr val="tx1"/>
              </a:solidFill>
              <a:latin typeface="微软雅黑" panose="020B0503020204020204" pitchFamily="34" charset="-122"/>
              <a:ea typeface="微软雅黑" panose="020B0503020204020204" pitchFamily="34" charset="-122"/>
              <a:sym typeface="+mn-ea"/>
            </a:endParaRPr>
          </a:p>
          <a:p>
            <a:pPr marL="171450" indent="-171450">
              <a:lnSpc>
                <a:spcPct val="130000"/>
              </a:lnSpc>
              <a:spcBef>
                <a:spcPts val="0"/>
              </a:spcBef>
              <a:spcAft>
                <a:spcPts val="0"/>
              </a:spcAft>
              <a:buFont typeface="Arial" panose="020B0604020202020204" pitchFamily="34" charset="0"/>
              <a:buChar char="•"/>
            </a:pPr>
            <a:endParaRPr lang="zh-CN" altLang="en-US" sz="1200">
              <a:solidFill>
                <a:schemeClr val="tx1"/>
              </a:solidFill>
              <a:latin typeface="微软雅黑" panose="020B0503020204020204" pitchFamily="34" charset="-122"/>
              <a:ea typeface="微软雅黑" panose="020B0503020204020204" pitchFamily="34" charset="-122"/>
              <a:sym typeface="+mn-ea"/>
            </a:endParaRPr>
          </a:p>
          <a:p>
            <a:pPr marL="171450" indent="-171450">
              <a:lnSpc>
                <a:spcPct val="130000"/>
              </a:lnSpc>
              <a:spcBef>
                <a:spcPts val="0"/>
              </a:spcBef>
              <a:spcAft>
                <a:spcPts val="0"/>
              </a:spcAft>
              <a:buFont typeface="Arial" panose="020B0604020202020204" pitchFamily="34" charset="0"/>
              <a:buChar char="•"/>
            </a:pPr>
            <a:r>
              <a:rPr lang="zh-CN" altLang="en-US" sz="1200">
                <a:latin typeface="微软雅黑" panose="020B0503020204020204" pitchFamily="34" charset="-122"/>
                <a:ea typeface="微软雅黑" panose="020B0503020204020204" pitchFamily="34" charset="-122"/>
                <a:sym typeface="+mn-ea"/>
              </a:rPr>
              <a:t>满足临床根据患</a:t>
            </a:r>
            <a:r>
              <a:rPr lang="zh-CN" altLang="en-US" sz="1200">
                <a:latin typeface="微软雅黑" panose="020B0503020204020204" pitchFamily="34" charset="-122"/>
                <a:ea typeface="微软雅黑" panose="020B0503020204020204" pitchFamily="34" charset="-122"/>
                <a:sym typeface="+mn-ea"/>
              </a:rPr>
              <a:t>儿病情、治疗效果</a:t>
            </a:r>
            <a:r>
              <a:rPr lang="zh-CN" altLang="en-US" sz="1200" b="1">
                <a:solidFill>
                  <a:srgbClr val="C00000"/>
                </a:solidFill>
                <a:latin typeface="微软雅黑" panose="020B0503020204020204" pitchFamily="34" charset="-122"/>
                <a:ea typeface="微软雅黑" panose="020B0503020204020204" pitchFamily="34" charset="-122"/>
                <a:sym typeface="+mn-ea"/>
              </a:rPr>
              <a:t>个体化调整剂量</a:t>
            </a:r>
            <a:r>
              <a:rPr lang="zh-CN" altLang="en-US" sz="1200">
                <a:latin typeface="微软雅黑" panose="020B0503020204020204" pitchFamily="34" charset="-122"/>
                <a:ea typeface="微软雅黑" panose="020B0503020204020204" pitchFamily="34" charset="-122"/>
                <a:sym typeface="+mn-ea"/>
              </a:rPr>
              <a:t>需求；</a:t>
            </a:r>
            <a:endParaRPr lang="zh-CN" altLang="en-US" sz="1200">
              <a:latin typeface="微软雅黑" panose="020B0503020204020204" pitchFamily="34" charset="-122"/>
              <a:ea typeface="微软雅黑" panose="020B0503020204020204" pitchFamily="34" charset="-122"/>
              <a:sym typeface="+mn-ea"/>
            </a:endParaRPr>
          </a:p>
          <a:p>
            <a:pPr marL="171450" indent="-171450">
              <a:lnSpc>
                <a:spcPct val="130000"/>
              </a:lnSpc>
              <a:spcBef>
                <a:spcPts val="0"/>
              </a:spcBef>
              <a:spcAft>
                <a:spcPts val="0"/>
              </a:spcAft>
              <a:buFont typeface="Arial" panose="020B0604020202020204" pitchFamily="34" charset="0"/>
              <a:buChar char="•"/>
            </a:pPr>
            <a:endParaRPr lang="zh-CN" altLang="en-US" sz="1200">
              <a:solidFill>
                <a:schemeClr val="tx1"/>
              </a:solidFill>
              <a:latin typeface="微软雅黑" panose="020B0503020204020204" pitchFamily="34" charset="-122"/>
              <a:ea typeface="微软雅黑" panose="020B0503020204020204" pitchFamily="34" charset="-122"/>
              <a:sym typeface="+mn-ea"/>
            </a:endParaRPr>
          </a:p>
          <a:p>
            <a:pPr marL="171450" indent="-171450">
              <a:lnSpc>
                <a:spcPct val="130000"/>
              </a:lnSpc>
              <a:spcBef>
                <a:spcPts val="0"/>
              </a:spcBef>
              <a:spcAft>
                <a:spcPts val="0"/>
              </a:spcAft>
              <a:buFont typeface="Arial" panose="020B0604020202020204" pitchFamily="34" charset="0"/>
              <a:buChar char="•"/>
            </a:pPr>
            <a:r>
              <a:rPr lang="zh-CN" altLang="en-US" sz="1200">
                <a:solidFill>
                  <a:schemeClr val="tx1"/>
                </a:solidFill>
                <a:latin typeface="微软雅黑" panose="020B0503020204020204" pitchFamily="34" charset="-122"/>
                <a:ea typeface="微软雅黑" panose="020B0503020204020204" pitchFamily="34" charset="-122"/>
                <a:sym typeface="+mn-ea"/>
              </a:rPr>
              <a:t>本品为国家</a:t>
            </a:r>
            <a:r>
              <a:rPr lang="en-US" altLang="zh-CN" sz="1200">
                <a:solidFill>
                  <a:schemeClr val="tx1"/>
                </a:solidFill>
                <a:latin typeface="微软雅黑" panose="020B0503020204020204" pitchFamily="34" charset="-122"/>
                <a:ea typeface="微软雅黑" panose="020B0503020204020204" pitchFamily="34" charset="-122"/>
                <a:sym typeface="+mn-ea"/>
              </a:rPr>
              <a:t>“</a:t>
            </a:r>
            <a:r>
              <a:rPr lang="zh-CN" altLang="en-US" sz="1200">
                <a:solidFill>
                  <a:schemeClr val="tx1"/>
                </a:solidFill>
                <a:latin typeface="微软雅黑" panose="020B0503020204020204" pitchFamily="34" charset="-122"/>
                <a:ea typeface="微软雅黑" panose="020B0503020204020204" pitchFamily="34" charset="-122"/>
                <a:sym typeface="+mn-ea"/>
              </a:rPr>
              <a:t>首批鼓励研发申报儿童药品</a:t>
            </a:r>
            <a:r>
              <a:rPr lang="en-US" altLang="zh-CN" sz="1200">
                <a:solidFill>
                  <a:schemeClr val="tx1"/>
                </a:solidFill>
                <a:latin typeface="微软雅黑" panose="020B0503020204020204" pitchFamily="34" charset="-122"/>
                <a:ea typeface="微软雅黑" panose="020B0503020204020204" pitchFamily="34" charset="-122"/>
                <a:sym typeface="+mn-ea"/>
              </a:rPr>
              <a:t>”</a:t>
            </a:r>
            <a:r>
              <a:rPr lang="zh-CN" altLang="en-US" sz="1200" b="1">
                <a:solidFill>
                  <a:srgbClr val="C00000"/>
                </a:solidFill>
                <a:latin typeface="微软雅黑" panose="020B0503020204020204" pitchFamily="34" charset="-122"/>
                <a:ea typeface="微软雅黑" panose="020B0503020204020204" pitchFamily="34" charset="-122"/>
                <a:sym typeface="+mn-ea"/>
              </a:rPr>
              <a:t>，口服溶液剂型，填补目录内利尿剂无口服溶液剂型</a:t>
            </a:r>
            <a:r>
              <a:rPr lang="zh-CN" altLang="en-US" sz="1200" b="1">
                <a:solidFill>
                  <a:srgbClr val="C00000"/>
                </a:solidFill>
                <a:latin typeface="微软雅黑" panose="020B0503020204020204" pitchFamily="34" charset="-122"/>
                <a:ea typeface="微软雅黑" panose="020B0503020204020204" pitchFamily="34" charset="-122"/>
                <a:sym typeface="+mn-ea"/>
              </a:rPr>
              <a:t>的空白。</a:t>
            </a:r>
            <a:endParaRPr lang="zh-CN" altLang="en-US" sz="1200" b="1">
              <a:solidFill>
                <a:srgbClr val="C00000"/>
              </a:solidFill>
              <a:latin typeface="微软雅黑" panose="020B0503020204020204" pitchFamily="34" charset="-122"/>
              <a:ea typeface="微软雅黑" panose="020B0503020204020204" pitchFamily="34" charset="-122"/>
              <a:sym typeface="+mn-ea"/>
            </a:endParaRPr>
          </a:p>
          <a:p>
            <a:pPr indent="0">
              <a:lnSpc>
                <a:spcPct val="130000"/>
              </a:lnSpc>
              <a:spcBef>
                <a:spcPts val="0"/>
              </a:spcBef>
              <a:spcAft>
                <a:spcPts val="0"/>
              </a:spcAft>
              <a:buFont typeface="Arial" panose="020B0604020202020204" pitchFamily="34" charset="0"/>
              <a:buNone/>
            </a:pPr>
            <a:endParaRPr lang="zh-CN" altLang="en-US" sz="1200" b="1">
              <a:solidFill>
                <a:srgbClr val="C00000"/>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101"/>
            <a:ext cx="2520280" cy="460375"/>
          </a:xfrm>
          <a:prstGeom prst="rect">
            <a:avLst/>
          </a:prstGeom>
          <a:noFill/>
        </p:spPr>
        <p:txBody>
          <a:bodyPr wrap="square" rtlCol="0">
            <a:spAutoFit/>
          </a:bodyPr>
          <a:lstStyle/>
          <a:p>
            <a:pPr defTabSz="431800">
              <a:defRPr/>
            </a:pPr>
            <a:r>
              <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rPr>
              <a:t>安全性</a:t>
            </a:r>
            <a:endPar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 name="燕尾形 2"/>
          <p:cNvSpPr/>
          <p:nvPr/>
        </p:nvSpPr>
        <p:spPr>
          <a:xfrm>
            <a:off x="227230"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燕尾形 3"/>
          <p:cNvSpPr/>
          <p:nvPr/>
        </p:nvSpPr>
        <p:spPr>
          <a:xfrm>
            <a:off x="464428"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圆角矩形 4"/>
          <p:cNvSpPr/>
          <p:nvPr>
            <p:custDataLst>
              <p:tags r:id="rId1"/>
            </p:custDataLst>
          </p:nvPr>
        </p:nvSpPr>
        <p:spPr>
          <a:xfrm>
            <a:off x="394335" y="708025"/>
            <a:ext cx="2736215" cy="1152525"/>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a:latin typeface="微软雅黑" panose="020B0503020204020204" pitchFamily="34" charset="-122"/>
                <a:ea typeface="微软雅黑" panose="020B0503020204020204" pitchFamily="34" charset="-122"/>
              </a:rPr>
              <a:t>说明书收载的安全性信息</a:t>
            </a:r>
            <a:endParaRPr lang="zh-CN" altLang="en-US" sz="2000">
              <a:latin typeface="微软雅黑" panose="020B0503020204020204" pitchFamily="34" charset="-122"/>
              <a:ea typeface="微软雅黑" panose="020B0503020204020204" pitchFamily="34" charset="-122"/>
            </a:endParaRPr>
          </a:p>
        </p:txBody>
      </p:sp>
      <p:sp>
        <p:nvSpPr>
          <p:cNvPr id="9" name="圆角矩形 8"/>
          <p:cNvSpPr/>
          <p:nvPr>
            <p:custDataLst>
              <p:tags r:id="rId2"/>
            </p:custDataLst>
          </p:nvPr>
        </p:nvSpPr>
        <p:spPr>
          <a:xfrm>
            <a:off x="352425" y="2120900"/>
            <a:ext cx="2736215" cy="1152525"/>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a:latin typeface="微软雅黑" panose="020B0503020204020204" pitchFamily="34" charset="-122"/>
                <a:ea typeface="微软雅黑" panose="020B0503020204020204" pitchFamily="34" charset="-122"/>
              </a:rPr>
              <a:t>国内外不良反应发生</a:t>
            </a:r>
            <a:r>
              <a:rPr lang="zh-CN" altLang="en-US" sz="2000">
                <a:latin typeface="微软雅黑" panose="020B0503020204020204" pitchFamily="34" charset="-122"/>
                <a:ea typeface="微软雅黑" panose="020B0503020204020204" pitchFamily="34" charset="-122"/>
              </a:rPr>
              <a:t>情况</a:t>
            </a:r>
            <a:endParaRPr lang="zh-CN" altLang="en-US" sz="2000">
              <a:latin typeface="微软雅黑" panose="020B0503020204020204" pitchFamily="34" charset="-122"/>
              <a:ea typeface="微软雅黑" panose="020B0503020204020204" pitchFamily="34" charset="-122"/>
            </a:endParaRPr>
          </a:p>
        </p:txBody>
      </p:sp>
      <p:grpSp>
        <p:nvGrpSpPr>
          <p:cNvPr id="19" name="组合 18"/>
          <p:cNvGrpSpPr/>
          <p:nvPr>
            <p:custDataLst>
              <p:tags r:id="rId3"/>
            </p:custDataLst>
          </p:nvPr>
        </p:nvGrpSpPr>
        <p:grpSpPr>
          <a:xfrm>
            <a:off x="3131720" y="629285"/>
            <a:ext cx="5460047" cy="1328420"/>
            <a:chOff x="4933" y="1215"/>
            <a:chExt cx="8526" cy="1920"/>
          </a:xfrm>
        </p:grpSpPr>
        <p:sp>
          <p:nvSpPr>
            <p:cNvPr id="8" name="同侧圆角矩形 7"/>
            <p:cNvSpPr/>
            <p:nvPr>
              <p:custDataLst>
                <p:tags r:id="rId4"/>
              </p:custDataLst>
            </p:nvPr>
          </p:nvSpPr>
          <p:spPr>
            <a:xfrm rot="5400000">
              <a:off x="8236" y="-2088"/>
              <a:ext cx="1920" cy="8526"/>
            </a:xfrm>
            <a:prstGeom prst="round2Same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文本框 13"/>
            <p:cNvSpPr txBox="1"/>
            <p:nvPr>
              <p:custDataLst>
                <p:tags r:id="rId5"/>
              </p:custDataLst>
            </p:nvPr>
          </p:nvSpPr>
          <p:spPr>
            <a:xfrm>
              <a:off x="4933" y="1286"/>
              <a:ext cx="8355" cy="1836"/>
            </a:xfrm>
            <a:prstGeom prst="rect">
              <a:avLst/>
            </a:prstGeom>
            <a:noFill/>
          </p:spPr>
          <p:txBody>
            <a:bodyPr wrap="square" rtlCol="0" anchor="t">
              <a:noAutofit/>
            </a:bodyPr>
            <a:p>
              <a:pPr indent="0" fontAlgn="auto">
                <a:lnSpc>
                  <a:spcPct val="120000"/>
                </a:lnSpc>
                <a:spcBef>
                  <a:spcPts val="0"/>
                </a:spcBef>
                <a:spcAft>
                  <a:spcPts val="0"/>
                </a:spcAft>
              </a:pP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ct val="120000"/>
                </a:lnSpc>
                <a:spcBef>
                  <a:spcPts val="0"/>
                </a:spcBef>
                <a:spcAft>
                  <a:spcPts val="0"/>
                </a:spcAft>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常见不良反应为消化系统反应、全身过敏反应、中枢神经系统反应、血液反应、皮肤过敏反应、心血管反应等，包括：痉挛、腹泻、便秘、恶心、呕吐，耳鸣和听力下降、感觉异常、眩晕、头晕、头痛、贫血、皮疹、瘙痒、乏力</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等。</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ts val="1520"/>
                </a:lnSpc>
                <a:spcBef>
                  <a:spcPts val="0"/>
                </a:spcBef>
                <a:spcAft>
                  <a:spcPts val="0"/>
                </a:spcAft>
              </a:pP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p:txBody>
        </p:sp>
      </p:grpSp>
      <p:grpSp>
        <p:nvGrpSpPr>
          <p:cNvPr id="18" name="组合 17"/>
          <p:cNvGrpSpPr/>
          <p:nvPr>
            <p:custDataLst>
              <p:tags r:id="rId6"/>
            </p:custDataLst>
          </p:nvPr>
        </p:nvGrpSpPr>
        <p:grpSpPr>
          <a:xfrm>
            <a:off x="3088640" y="2141220"/>
            <a:ext cx="5414645" cy="1224915"/>
            <a:chOff x="4932" y="3285"/>
            <a:chExt cx="8526" cy="2012"/>
          </a:xfrm>
        </p:grpSpPr>
        <p:sp>
          <p:nvSpPr>
            <p:cNvPr id="10" name="同侧圆角矩形 9"/>
            <p:cNvSpPr/>
            <p:nvPr>
              <p:custDataLst>
                <p:tags r:id="rId7"/>
              </p:custDataLst>
            </p:nvPr>
          </p:nvSpPr>
          <p:spPr>
            <a:xfrm rot="5400000">
              <a:off x="8189" y="28"/>
              <a:ext cx="2012" cy="8526"/>
            </a:xfrm>
            <a:prstGeom prst="round2Same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文本框 14"/>
            <p:cNvSpPr txBox="1"/>
            <p:nvPr>
              <p:custDataLst>
                <p:tags r:id="rId8"/>
              </p:custDataLst>
            </p:nvPr>
          </p:nvSpPr>
          <p:spPr>
            <a:xfrm>
              <a:off x="4934" y="3826"/>
              <a:ext cx="8330" cy="919"/>
            </a:xfrm>
            <a:prstGeom prst="rect">
              <a:avLst/>
            </a:prstGeom>
            <a:noFill/>
          </p:spPr>
          <p:txBody>
            <a:bodyPr wrap="square" rtlCol="0" anchor="t">
              <a:noAutofit/>
            </a:bodyPr>
            <a:p>
              <a:pPr indent="0" fontAlgn="auto">
                <a:lnSpc>
                  <a:spcPct val="120000"/>
                </a:lnSpc>
                <a:spcBef>
                  <a:spcPts val="0"/>
                </a:spcBef>
                <a:spcAft>
                  <a:spcPts val="0"/>
                </a:spcAft>
                <a:buFont typeface="Arial" panose="020B0604020202020204" pitchFamily="34" charset="0"/>
                <a:buNone/>
              </a:pPr>
              <a:r>
                <a:rPr lang="zh-CN" altLang="en-US" sz="1200" b="1">
                  <a:solidFill>
                    <a:srgbClr val="C00000"/>
                  </a:solidFill>
                  <a:latin typeface="微软雅黑" panose="020B0503020204020204" pitchFamily="34" charset="-122"/>
                  <a:ea typeface="微软雅黑" panose="020B0503020204020204" pitchFamily="34" charset="-122"/>
                  <a:sym typeface="+mn-ea"/>
                </a:rPr>
                <a:t>呋塞米上市后无任何</a:t>
              </a:r>
              <a:r>
                <a:rPr lang="zh-CN" altLang="en-US" sz="1200" b="1">
                  <a:solidFill>
                    <a:srgbClr val="C00000"/>
                  </a:solidFill>
                  <a:latin typeface="微软雅黑" panose="020B0503020204020204" pitchFamily="34" charset="-122"/>
                  <a:ea typeface="微软雅黑" panose="020B0503020204020204" pitchFamily="34" charset="-122"/>
                </a:rPr>
                <a:t>药品安全警示资讯；</a:t>
              </a:r>
              <a:endParaRPr lang="zh-CN" altLang="en-US" sz="1200" b="1">
                <a:solidFill>
                  <a:srgbClr val="C00000"/>
                </a:solidFill>
                <a:latin typeface="微软雅黑" panose="020B0503020204020204" pitchFamily="34" charset="-122"/>
                <a:ea typeface="微软雅黑" panose="020B0503020204020204" pitchFamily="34" charset="-122"/>
              </a:endParaRPr>
            </a:p>
            <a:p>
              <a:pPr indent="0" fontAlgn="auto">
                <a:lnSpc>
                  <a:spcPct val="120000"/>
                </a:lnSpc>
                <a:spcBef>
                  <a:spcPts val="0"/>
                </a:spcBef>
                <a:spcAft>
                  <a:spcPts val="0"/>
                </a:spcAft>
                <a:buFont typeface="Arial" panose="020B0604020202020204" pitchFamily="34" charset="0"/>
                <a:buNone/>
              </a:pPr>
              <a:r>
                <a:rPr lang="zh-CN" altLang="en-US" sz="1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各国家或地区药监部门5年内未发布任何安全性警告、黑框警告、撤市信息。</a:t>
              </a:r>
              <a:endParaRPr lang="zh-CN" altLang="en-US" sz="1200" b="1">
                <a:solidFill>
                  <a:srgbClr val="C00000"/>
                </a:solidFill>
                <a:latin typeface="微软雅黑" panose="020B0503020204020204" pitchFamily="34" charset="-122"/>
                <a:ea typeface="微软雅黑" panose="020B0503020204020204" pitchFamily="34" charset="-122"/>
              </a:endParaRPr>
            </a:p>
            <a:p>
              <a:pPr indent="0" algn="l" rtl="0" eaLnBrk="0" fontAlgn="auto">
                <a:lnSpc>
                  <a:spcPct val="120000"/>
                </a:lnSpc>
                <a:spcBef>
                  <a:spcPts val="0"/>
                </a:spcBef>
                <a:spcAft>
                  <a:spcPts val="0"/>
                </a:spcAft>
                <a:buFont typeface="Arial" panose="020B0604020202020204" pitchFamily="34" charset="0"/>
                <a:buNone/>
              </a:pPr>
              <a:endParaRPr lang="zh-CN" altLang="en-US" sz="1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nSpc>
                  <a:spcPct val="120000"/>
                </a:lnSpc>
                <a:spcBef>
                  <a:spcPts val="0"/>
                </a:spcBef>
                <a:spcAft>
                  <a:spcPts val="0"/>
                </a:spcAft>
                <a:buFont typeface="Arial" panose="020B0604020202020204" pitchFamily="34" charset="0"/>
                <a:buNone/>
              </a:pP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nSpc>
                  <a:spcPct val="120000"/>
                </a:lnSpc>
                <a:spcBef>
                  <a:spcPts val="0"/>
                </a:spcBef>
                <a:spcAft>
                  <a:spcPts val="0"/>
                </a:spcAft>
                <a:buFont typeface="Arial" panose="020B0604020202020204" pitchFamily="34" charset="0"/>
                <a:buNone/>
              </a:pP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nSpc>
                  <a:spcPct val="200000"/>
                </a:lnSpc>
                <a:spcBef>
                  <a:spcPts val="0"/>
                </a:spcBef>
                <a:spcAft>
                  <a:spcPts val="0"/>
                </a:spcAft>
                <a:buFont typeface="Arial" panose="020B0604020202020204" pitchFamily="34" charset="0"/>
                <a:buNone/>
              </a:pPr>
              <a:endParaRPr lang="zh-CN" altLang="en-US" sz="1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6" name="文本框 5"/>
          <p:cNvSpPr txBox="1"/>
          <p:nvPr>
            <p:custDataLst>
              <p:tags r:id="rId9"/>
            </p:custDataLst>
          </p:nvPr>
        </p:nvSpPr>
        <p:spPr>
          <a:xfrm>
            <a:off x="1907540" y="130810"/>
            <a:ext cx="6252210" cy="368300"/>
          </a:xfrm>
          <a:prstGeom prst="rect">
            <a:avLst/>
          </a:prstGeom>
          <a:noFill/>
        </p:spPr>
        <p:txBody>
          <a:bodyPr wrap="square" rtlCol="0">
            <a:spAutoFit/>
          </a:bodyPr>
          <a:p>
            <a:r>
              <a:rPr lang="zh-CN" altLang="en-US" sz="1600" b="1">
                <a:solidFill>
                  <a:schemeClr val="bg1"/>
                </a:solidFill>
                <a:latin typeface="微软雅黑" panose="020B0503020204020204" pitchFamily="34" charset="-122"/>
                <a:ea typeface="微软雅黑" panose="020B0503020204020204" pitchFamily="34" charset="-122"/>
              </a:rPr>
              <a:t>呋塞米口服溶液</a:t>
            </a:r>
            <a:r>
              <a:rPr lang="zh-CN" altLang="en-US" sz="1600" b="1">
                <a:solidFill>
                  <a:schemeClr val="accent6">
                    <a:lumMod val="60000"/>
                    <a:lumOff val="40000"/>
                  </a:schemeClr>
                </a:solidFill>
                <a:latin typeface="微软雅黑" panose="020B0503020204020204" pitchFamily="34" charset="-122"/>
                <a:ea typeface="微软雅黑" panose="020B0503020204020204" pitchFamily="34" charset="-122"/>
              </a:rPr>
              <a:t>精准控制用药量，减少片剂分剂量偏倚带来的风险</a:t>
            </a:r>
            <a:r>
              <a:rPr lang="zh-CN" altLang="en-US" b="1">
                <a:solidFill>
                  <a:schemeClr val="accent6">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b="1">
              <a:solidFill>
                <a:schemeClr val="accent6">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3" name="圆角矩形 12"/>
          <p:cNvSpPr/>
          <p:nvPr>
            <p:custDataLst>
              <p:tags r:id="rId10"/>
            </p:custDataLst>
          </p:nvPr>
        </p:nvSpPr>
        <p:spPr>
          <a:xfrm>
            <a:off x="323215" y="3579495"/>
            <a:ext cx="2736215" cy="1152525"/>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a:latin typeface="微软雅黑" panose="020B0503020204020204" pitchFamily="34" charset="-122"/>
                <a:ea typeface="微软雅黑" panose="020B0503020204020204" pitchFamily="34" charset="-122"/>
              </a:rPr>
              <a:t>相比呋塞米片剂</a:t>
            </a:r>
            <a:endParaRPr lang="zh-CN" altLang="en-US" sz="2000">
              <a:latin typeface="微软雅黑" panose="020B0503020204020204" pitchFamily="34" charset="-122"/>
              <a:ea typeface="微软雅黑" panose="020B0503020204020204" pitchFamily="34" charset="-122"/>
            </a:endParaRPr>
          </a:p>
          <a:p>
            <a:pPr algn="ctr"/>
            <a:r>
              <a:rPr lang="zh-CN" altLang="en-US" sz="2000">
                <a:latin typeface="微软雅黑" panose="020B0503020204020204" pitchFamily="34" charset="-122"/>
                <a:ea typeface="微软雅黑" panose="020B0503020204020204" pitchFamily="34" charset="-122"/>
              </a:rPr>
              <a:t>安全性</a:t>
            </a:r>
            <a:r>
              <a:rPr lang="zh-CN" altLang="en-US" sz="2000">
                <a:latin typeface="微软雅黑" panose="020B0503020204020204" pitchFamily="34" charset="-122"/>
                <a:ea typeface="微软雅黑" panose="020B0503020204020204" pitchFamily="34" charset="-122"/>
              </a:rPr>
              <a:t>优势</a:t>
            </a:r>
            <a:endParaRPr lang="zh-CN" altLang="en-US" sz="2000">
              <a:latin typeface="微软雅黑" panose="020B0503020204020204" pitchFamily="34" charset="-122"/>
              <a:ea typeface="微软雅黑" panose="020B0503020204020204" pitchFamily="34" charset="-122"/>
            </a:endParaRPr>
          </a:p>
        </p:txBody>
      </p:sp>
      <p:grpSp>
        <p:nvGrpSpPr>
          <p:cNvPr id="20" name="组合 19"/>
          <p:cNvGrpSpPr/>
          <p:nvPr>
            <p:custDataLst>
              <p:tags r:id="rId11"/>
            </p:custDataLst>
          </p:nvPr>
        </p:nvGrpSpPr>
        <p:grpSpPr>
          <a:xfrm>
            <a:off x="3067685" y="3579495"/>
            <a:ext cx="5414645" cy="1224915"/>
            <a:chOff x="4932" y="3285"/>
            <a:chExt cx="8526" cy="2012"/>
          </a:xfrm>
        </p:grpSpPr>
        <p:sp>
          <p:nvSpPr>
            <p:cNvPr id="21" name="同侧圆角矩形 20"/>
            <p:cNvSpPr/>
            <p:nvPr>
              <p:custDataLst>
                <p:tags r:id="rId12"/>
              </p:custDataLst>
            </p:nvPr>
          </p:nvSpPr>
          <p:spPr>
            <a:xfrm rot="5400000">
              <a:off x="8189" y="28"/>
              <a:ext cx="2012" cy="8526"/>
            </a:xfrm>
            <a:prstGeom prst="round2Same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文本框 21"/>
            <p:cNvSpPr txBox="1"/>
            <p:nvPr>
              <p:custDataLst>
                <p:tags r:id="rId13"/>
              </p:custDataLst>
            </p:nvPr>
          </p:nvSpPr>
          <p:spPr>
            <a:xfrm>
              <a:off x="4934" y="3995"/>
              <a:ext cx="8455" cy="919"/>
            </a:xfrm>
            <a:prstGeom prst="rect">
              <a:avLst/>
            </a:prstGeom>
            <a:noFill/>
          </p:spPr>
          <p:txBody>
            <a:bodyPr wrap="square" rtlCol="0" anchor="t">
              <a:noAutofit/>
            </a:bodyPr>
            <a:p>
              <a:pPr indent="0" fontAlgn="auto">
                <a:lnSpc>
                  <a:spcPct val="120000"/>
                </a:lnSpc>
                <a:spcBef>
                  <a:spcPts val="0"/>
                </a:spcBef>
                <a:spcAft>
                  <a:spcPts val="0"/>
                </a:spcAft>
                <a:buFont typeface="Arial" panose="020B0604020202020204" pitchFamily="34" charset="0"/>
                <a:buNone/>
              </a:pPr>
              <a:r>
                <a:rPr lang="zh-CN" altLang="en-US" sz="1200" b="1">
                  <a:solidFill>
                    <a:srgbClr val="C00000"/>
                  </a:solidFill>
                  <a:latin typeface="微软雅黑" panose="020B0503020204020204" pitchFamily="34" charset="-122"/>
                  <a:ea typeface="微软雅黑" panose="020B0503020204020204" pitchFamily="34" charset="-122"/>
                  <a:sym typeface="+mn-ea"/>
                </a:rPr>
                <a:t>对于需要服用小剂量的儿童患者，呋塞米口服溶液可以精准控制用药量，减少片剂因分剂量偏倚带来的临床用药风险</a:t>
              </a:r>
              <a:r>
                <a:rPr lang="zh-CN" altLang="en-US" sz="1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b="1">
                <a:solidFill>
                  <a:srgbClr val="C00000"/>
                </a:solidFill>
                <a:latin typeface="微软雅黑" panose="020B0503020204020204" pitchFamily="34" charset="-122"/>
                <a:ea typeface="微软雅黑" panose="020B0503020204020204" pitchFamily="34" charset="-122"/>
              </a:endParaRPr>
            </a:p>
            <a:p>
              <a:pPr indent="0" algn="l" rtl="0" eaLnBrk="0" fontAlgn="auto">
                <a:lnSpc>
                  <a:spcPct val="120000"/>
                </a:lnSpc>
                <a:spcBef>
                  <a:spcPts val="0"/>
                </a:spcBef>
                <a:spcAft>
                  <a:spcPts val="0"/>
                </a:spcAft>
                <a:buFont typeface="Arial" panose="020B0604020202020204" pitchFamily="34" charset="0"/>
                <a:buNone/>
              </a:pPr>
              <a:endParaRPr lang="zh-CN" altLang="en-US" sz="1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nSpc>
                  <a:spcPct val="120000"/>
                </a:lnSpc>
                <a:spcBef>
                  <a:spcPts val="0"/>
                </a:spcBef>
                <a:spcAft>
                  <a:spcPts val="0"/>
                </a:spcAft>
                <a:buFont typeface="Arial" panose="020B0604020202020204" pitchFamily="34" charset="0"/>
                <a:buNone/>
              </a:pP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nSpc>
                  <a:spcPct val="120000"/>
                </a:lnSpc>
                <a:spcBef>
                  <a:spcPts val="0"/>
                </a:spcBef>
                <a:spcAft>
                  <a:spcPts val="0"/>
                </a:spcAft>
                <a:buFont typeface="Arial" panose="020B0604020202020204" pitchFamily="34" charset="0"/>
                <a:buNone/>
              </a:pP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p>
              <a:pPr indent="0">
                <a:lnSpc>
                  <a:spcPct val="200000"/>
                </a:lnSpc>
                <a:spcBef>
                  <a:spcPts val="0"/>
                </a:spcBef>
                <a:spcAft>
                  <a:spcPts val="0"/>
                </a:spcAft>
                <a:buFont typeface="Arial" panose="020B0604020202020204" pitchFamily="34" charset="0"/>
                <a:buNone/>
              </a:pPr>
              <a:endParaRPr lang="zh-CN" altLang="en-US" sz="1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51321"/>
            <a:ext cx="2520280" cy="460375"/>
          </a:xfrm>
          <a:prstGeom prst="rect">
            <a:avLst/>
          </a:prstGeom>
          <a:noFill/>
        </p:spPr>
        <p:txBody>
          <a:bodyPr wrap="square" rtlCol="0">
            <a:spAutoFit/>
          </a:bodyPr>
          <a:lstStyle/>
          <a:p>
            <a:pPr defTabSz="431800">
              <a:defRPr/>
            </a:pPr>
            <a:r>
              <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rPr>
              <a:t>有效性</a:t>
            </a:r>
            <a:endPar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 name="燕尾形 2"/>
          <p:cNvSpPr/>
          <p:nvPr/>
        </p:nvSpPr>
        <p:spPr>
          <a:xfrm>
            <a:off x="227230"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燕尾形 3"/>
          <p:cNvSpPr/>
          <p:nvPr/>
        </p:nvSpPr>
        <p:spPr>
          <a:xfrm>
            <a:off x="464428"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文本框 8"/>
          <p:cNvSpPr txBox="1"/>
          <p:nvPr>
            <p:custDataLst>
              <p:tags r:id="rId1"/>
            </p:custDataLst>
          </p:nvPr>
        </p:nvSpPr>
        <p:spPr>
          <a:xfrm>
            <a:off x="2771775" y="123190"/>
            <a:ext cx="6517005" cy="368300"/>
          </a:xfrm>
          <a:prstGeom prst="rect">
            <a:avLst/>
          </a:prstGeom>
          <a:noFill/>
        </p:spPr>
        <p:txBody>
          <a:bodyPr wrap="square" rtlCol="0">
            <a:spAutoFit/>
          </a:bodyPr>
          <a:p>
            <a:r>
              <a:rPr lang="zh-CN" altLang="en-US" sz="1600" b="1">
                <a:solidFill>
                  <a:schemeClr val="bg1"/>
                </a:solidFill>
                <a:latin typeface="Arial" panose="020B0604020202020204" pitchFamily="34" charset="0"/>
                <a:ea typeface="微软雅黑" panose="020B0503020204020204" pitchFamily="34" charset="-122"/>
                <a:sym typeface="+mn-ea"/>
              </a:rPr>
              <a:t>呋塞米</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sym typeface="+mn-ea"/>
              </a:rPr>
              <a:t>临床疗效明确，多部权威指南共识一致推荐</a:t>
            </a:r>
            <a:endPar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sym typeface="+mn-ea"/>
            </a:endParaRPr>
          </a:p>
        </p:txBody>
      </p:sp>
      <p:graphicFrame>
        <p:nvGraphicFramePr>
          <p:cNvPr id="8" name="表格 7"/>
          <p:cNvGraphicFramePr/>
          <p:nvPr>
            <p:custDataLst>
              <p:tags r:id="rId2"/>
            </p:custDataLst>
          </p:nvPr>
        </p:nvGraphicFramePr>
        <p:xfrm>
          <a:off x="108585" y="629285"/>
          <a:ext cx="8879205" cy="3936365"/>
        </p:xfrm>
        <a:graphic>
          <a:graphicData uri="http://schemas.openxmlformats.org/drawingml/2006/table">
            <a:tbl>
              <a:tblPr firstRow="1" firstCol="1">
                <a:tableStyleId>{5C22544A-7EE6-4342-B048-85BDC9FD1C3A}</a:tableStyleId>
              </a:tblPr>
              <a:tblGrid>
                <a:gridCol w="1587500"/>
                <a:gridCol w="3244215"/>
                <a:gridCol w="789305"/>
                <a:gridCol w="3258185"/>
              </a:tblGrid>
              <a:tr h="429260">
                <a:tc>
                  <a:txBody>
                    <a:bodyPr/>
                    <a:p>
                      <a:pPr algn="ctr">
                        <a:buNone/>
                      </a:pPr>
                      <a:r>
                        <a:rPr lang="zh-CN" altLang="en-US" sz="1200">
                          <a:latin typeface="微软雅黑" panose="020B0503020204020204" pitchFamily="34" charset="-122"/>
                          <a:ea typeface="微软雅黑" panose="020B0503020204020204" pitchFamily="34" charset="-122"/>
                        </a:rPr>
                        <a:t>发布机构</a:t>
                      </a:r>
                      <a:endParaRPr lang="zh-CN" altLang="en-US" sz="1200">
                        <a:latin typeface="微软雅黑" panose="020B0503020204020204" pitchFamily="34" charset="-122"/>
                        <a:ea typeface="微软雅黑" panose="020B0503020204020204" pitchFamily="34" charset="-122"/>
                      </a:endParaRPr>
                    </a:p>
                  </a:txBody>
                  <a:tcPr anchor="ctr" anchorCtr="0"/>
                </a:tc>
                <a:tc>
                  <a:txBody>
                    <a:bodyPr/>
                    <a:p>
                      <a:pPr algn="ctr">
                        <a:buNone/>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指南</a:t>
                      </a:r>
                      <a:r>
                        <a:rPr lang="en-US" altLang="zh-CN" sz="1200">
                          <a:latin typeface="微软雅黑" panose="020B0503020204020204" pitchFamily="34" charset="-122"/>
                          <a:ea typeface="微软雅黑" panose="020B0503020204020204" pitchFamily="34" charset="-122"/>
                          <a:cs typeface="微软雅黑" panose="020B0503020204020204" pitchFamily="34" charset="-122"/>
                        </a:rPr>
                        <a:t>&amp;</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共识名称</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0"/>
                </a:tc>
                <a:tc>
                  <a:txBody>
                    <a:bodyPr/>
                    <a:p>
                      <a:pPr algn="ctr">
                        <a:buNone/>
                      </a:pPr>
                      <a:r>
                        <a:rPr lang="zh-CN" altLang="en-US" sz="1200">
                          <a:latin typeface="微软雅黑" panose="020B0503020204020204" pitchFamily="34" charset="-122"/>
                          <a:ea typeface="微软雅黑" panose="020B0503020204020204" pitchFamily="34" charset="-122"/>
                        </a:rPr>
                        <a:t>年份</a:t>
                      </a:r>
                      <a:endParaRPr lang="zh-CN" altLang="en-US" sz="1200">
                        <a:latin typeface="微软雅黑" panose="020B0503020204020204" pitchFamily="34" charset="-122"/>
                        <a:ea typeface="微软雅黑" panose="020B0503020204020204" pitchFamily="34" charset="-122"/>
                      </a:endParaRPr>
                    </a:p>
                  </a:txBody>
                  <a:tcPr anchor="ctr" anchorCtr="0"/>
                </a:tc>
                <a:tc>
                  <a:txBody>
                    <a:bodyPr/>
                    <a:p>
                      <a:pPr algn="ctr">
                        <a:buNone/>
                      </a:pPr>
                      <a:r>
                        <a:rPr lang="zh-CN" altLang="en-US" sz="1200">
                          <a:latin typeface="微软雅黑" panose="020B0503020204020204" pitchFamily="34" charset="-122"/>
                          <a:ea typeface="微软雅黑" panose="020B0503020204020204" pitchFamily="34" charset="-122"/>
                        </a:rPr>
                        <a:t>推荐内容</a:t>
                      </a:r>
                      <a:endParaRPr lang="zh-CN" altLang="en-US" sz="1200">
                        <a:latin typeface="微软雅黑" panose="020B0503020204020204" pitchFamily="34" charset="-122"/>
                        <a:ea typeface="微软雅黑" panose="020B0503020204020204" pitchFamily="34" charset="-122"/>
                      </a:endParaRPr>
                    </a:p>
                  </a:txBody>
                  <a:tcPr anchor="ctr" anchorCtr="0"/>
                </a:tc>
              </a:tr>
              <a:tr h="542925">
                <a:tc>
                  <a:txBody>
                    <a:bodyPr/>
                    <a:p>
                      <a:pPr indent="0" algn="ctr" fontAlgn="auto">
                        <a:lnSpc>
                          <a:spcPct val="120000"/>
                        </a:lnSpc>
                        <a:buNone/>
                      </a:pPr>
                      <a:r>
                        <a:rPr lang="zh-CN" altLang="en-US" sz="1000">
                          <a:latin typeface="微软雅黑" panose="020B0503020204020204" pitchFamily="34" charset="-122"/>
                          <a:ea typeface="微软雅黑" panose="020B0503020204020204" pitchFamily="34" charset="-122"/>
                        </a:rPr>
                        <a:t>美国心脏协会</a:t>
                      </a:r>
                      <a:endParaRPr lang="zh-CN" altLang="en-US" sz="1000">
                        <a:latin typeface="微软雅黑" panose="020B0503020204020204" pitchFamily="34" charset="-122"/>
                        <a:ea typeface="微软雅黑" panose="020B0503020204020204" pitchFamily="34" charset="-122"/>
                      </a:endParaRPr>
                    </a:p>
                  </a:txBody>
                  <a:tcPr anchor="ctr" anchorCtr="0"/>
                </a:tc>
                <a:tc>
                  <a:txBody>
                    <a:bodyPr/>
                    <a:p>
                      <a:pPr indent="0" algn="ctr" fontAlgn="auto">
                        <a:lnSpc>
                          <a:spcPct val="120000"/>
                        </a:lnSpc>
                        <a:buNone/>
                      </a:pPr>
                      <a:r>
                        <a:rPr lang="en-US" altLang="zh-CN" sz="1200">
                          <a:latin typeface="微软雅黑" panose="020B0503020204020204" pitchFamily="34" charset="-122"/>
                          <a:ea typeface="微软雅黑" panose="020B0503020204020204" pitchFamily="34" charset="-122"/>
                          <a:cs typeface="微软雅黑" panose="020B0503020204020204" pitchFamily="34" charset="-122"/>
                        </a:rPr>
                        <a:t>AHA</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科学声明：儿童和青少年先天性心脏病患者慢性心力衰竭的评估和管理</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0"/>
                </a:tc>
                <a:tc>
                  <a:txBody>
                    <a:bodyPr/>
                    <a:p>
                      <a:pPr indent="0" algn="ctr" fontAlgn="auto">
                        <a:lnSpc>
                          <a:spcPct val="120000"/>
                        </a:lnSpc>
                        <a:buNone/>
                      </a:pPr>
                      <a:r>
                        <a:rPr lang="en-US" altLang="zh-CN" sz="1200">
                          <a:latin typeface="微软雅黑" panose="020B0503020204020204" pitchFamily="34" charset="-122"/>
                          <a:ea typeface="微软雅黑" panose="020B0503020204020204" pitchFamily="34" charset="-122"/>
                        </a:rPr>
                        <a:t>2024</a:t>
                      </a:r>
                      <a:endParaRPr lang="en-US" altLang="zh-CN" sz="1200">
                        <a:latin typeface="微软雅黑" panose="020B0503020204020204" pitchFamily="34" charset="-122"/>
                        <a:ea typeface="微软雅黑" panose="020B0503020204020204" pitchFamily="34" charset="-122"/>
                      </a:endParaRPr>
                    </a:p>
                  </a:txBody>
                  <a:tcPr anchor="ctr" anchorCtr="0"/>
                </a:tc>
                <a:tc>
                  <a:txBody>
                    <a:bodyPr/>
                    <a:p>
                      <a:pPr indent="0" algn="l" fontAlgn="auto">
                        <a:lnSpc>
                          <a:spcPct val="120000"/>
                        </a:lnSpc>
                        <a:buNone/>
                      </a:pPr>
                      <a:r>
                        <a:rPr lang="zh-CN" altLang="en-US" sz="1200" b="1">
                          <a:latin typeface="微软雅黑" panose="020B0503020204020204" pitchFamily="34" charset="-122"/>
                          <a:ea typeface="微软雅黑" panose="020B0503020204020204" pitchFamily="34" charset="-122"/>
                        </a:rPr>
                        <a:t>利尿剂</a:t>
                      </a:r>
                      <a:r>
                        <a:rPr lang="zh-CN" altLang="en-US" sz="1200">
                          <a:latin typeface="微软雅黑" panose="020B0503020204020204" pitchFamily="34" charset="-122"/>
                          <a:ea typeface="微软雅黑" panose="020B0503020204020204" pitchFamily="34" charset="-122"/>
                        </a:rPr>
                        <a:t>可用于治疗先天性心脏病伴心力衰竭患者的液体过多症状。</a:t>
                      </a:r>
                      <a:r>
                        <a:rPr lang="zh-CN" altLang="en-US" sz="1200" b="1">
                          <a:solidFill>
                            <a:srgbClr val="FF0000"/>
                          </a:solidFill>
                          <a:latin typeface="微软雅黑" panose="020B0503020204020204" pitchFamily="34" charset="-122"/>
                          <a:ea typeface="微软雅黑" panose="020B0503020204020204" pitchFamily="34" charset="-122"/>
                        </a:rPr>
                        <a:t>襻利尿剂是首选</a:t>
                      </a:r>
                      <a:r>
                        <a:rPr lang="zh-CN" altLang="en-US" sz="1200">
                          <a:latin typeface="微软雅黑" panose="020B0503020204020204" pitchFamily="34" charset="-122"/>
                          <a:ea typeface="微软雅黑" panose="020B0503020204020204" pitchFamily="34" charset="-122"/>
                        </a:rPr>
                        <a:t>。</a:t>
                      </a:r>
                      <a:endParaRPr lang="zh-CN" altLang="en-US" sz="1200">
                        <a:latin typeface="微软雅黑" panose="020B0503020204020204" pitchFamily="34" charset="-122"/>
                        <a:ea typeface="微软雅黑" panose="020B0503020204020204" pitchFamily="34" charset="-122"/>
                      </a:endParaRPr>
                    </a:p>
                  </a:txBody>
                  <a:tcPr anchor="ctr" anchorCtr="0"/>
                </a:tc>
              </a:tr>
              <a:tr h="506730">
                <a:tc>
                  <a:txBody>
                    <a:bodyPr/>
                    <a:p>
                      <a:pPr indent="0" algn="ctr" fontAlgn="auto">
                        <a:lnSpc>
                          <a:spcPct val="120000"/>
                        </a:lnSpc>
                        <a:buNone/>
                      </a:pPr>
                      <a:r>
                        <a:rPr lang="zh-CN" altLang="en-US" sz="1000">
                          <a:latin typeface="微软雅黑" panose="020B0503020204020204" pitchFamily="34" charset="-122"/>
                          <a:ea typeface="微软雅黑" panose="020B0503020204020204" pitchFamily="34" charset="-122"/>
                        </a:rPr>
                        <a:t>中华医学会心血管病学分会</a:t>
                      </a:r>
                      <a:r>
                        <a:rPr lang="en-US" altLang="zh-CN" sz="1000">
                          <a:latin typeface="微软雅黑" panose="020B0503020204020204" pitchFamily="34" charset="-122"/>
                          <a:ea typeface="微软雅黑" panose="020B0503020204020204" pitchFamily="34" charset="-122"/>
                        </a:rPr>
                        <a:t>/</a:t>
                      </a:r>
                      <a:r>
                        <a:rPr lang="zh-CN" altLang="en-US" sz="1000">
                          <a:latin typeface="微软雅黑" panose="020B0503020204020204" pitchFamily="34" charset="-122"/>
                          <a:ea typeface="微软雅黑" panose="020B0503020204020204" pitchFamily="34" charset="-122"/>
                        </a:rPr>
                        <a:t>中国医师协会心血管内科医师分会</a:t>
                      </a:r>
                      <a:r>
                        <a:rPr lang="en-US" altLang="zh-CN" sz="1000">
                          <a:latin typeface="微软雅黑" panose="020B0503020204020204" pitchFamily="34" charset="-122"/>
                          <a:ea typeface="微软雅黑" panose="020B0503020204020204" pitchFamily="34" charset="-122"/>
                        </a:rPr>
                        <a:t>/</a:t>
                      </a:r>
                      <a:r>
                        <a:rPr lang="zh-CN" altLang="en-US" sz="1000">
                          <a:latin typeface="微软雅黑" panose="020B0503020204020204" pitchFamily="34" charset="-122"/>
                          <a:ea typeface="微软雅黑" panose="020B0503020204020204" pitchFamily="34" charset="-122"/>
                        </a:rPr>
                        <a:t>中国医师协会心力衰竭专业委员会</a:t>
                      </a:r>
                      <a:endParaRPr lang="zh-CN" altLang="en-US" sz="1000">
                        <a:latin typeface="微软雅黑" panose="020B0503020204020204" pitchFamily="34" charset="-122"/>
                        <a:ea typeface="微软雅黑" panose="020B0503020204020204" pitchFamily="34" charset="-122"/>
                      </a:endParaRPr>
                    </a:p>
                  </a:txBody>
                  <a:tcPr anchor="ctr" anchorCtr="0"/>
                </a:tc>
                <a:tc>
                  <a:txBody>
                    <a:bodyPr/>
                    <a:p>
                      <a:pPr indent="0" algn="ctr" fontAlgn="auto">
                        <a:lnSpc>
                          <a:spcPct val="120000"/>
                        </a:lnSpc>
                        <a:buNone/>
                      </a:pPr>
                      <a:r>
                        <a:rPr lang="zh-CN" altLang="en-US" sz="1200">
                          <a:latin typeface="微软雅黑" panose="020B0503020204020204" pitchFamily="34" charset="-122"/>
                          <a:ea typeface="微软雅黑" panose="020B0503020204020204" pitchFamily="34" charset="-122"/>
                          <a:sym typeface="+mn-ea"/>
                        </a:rPr>
                        <a:t>中国心力衰竭诊断和诊疗指南</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0"/>
                </a:tc>
                <a:tc>
                  <a:txBody>
                    <a:bodyPr/>
                    <a:p>
                      <a:pPr indent="0" algn="ctr" fontAlgn="auto">
                        <a:lnSpc>
                          <a:spcPct val="120000"/>
                        </a:lnSpc>
                        <a:buNone/>
                      </a:pPr>
                      <a:r>
                        <a:rPr lang="en-US" altLang="zh-CN" sz="1200">
                          <a:latin typeface="微软雅黑" panose="020B0503020204020204" pitchFamily="34" charset="-122"/>
                          <a:ea typeface="微软雅黑" panose="020B0503020204020204" pitchFamily="34" charset="-122"/>
                        </a:rPr>
                        <a:t>2024</a:t>
                      </a:r>
                      <a:endParaRPr lang="en-US" altLang="zh-CN" sz="1200">
                        <a:latin typeface="微软雅黑" panose="020B0503020204020204" pitchFamily="34" charset="-122"/>
                        <a:ea typeface="微软雅黑" panose="020B0503020204020204" pitchFamily="34" charset="-122"/>
                      </a:endParaRPr>
                    </a:p>
                  </a:txBody>
                  <a:tcPr anchor="ctr" anchorCtr="0"/>
                </a:tc>
                <a:tc>
                  <a:txBody>
                    <a:bodyPr/>
                    <a:p>
                      <a:pPr indent="0" algn="l" fontAlgn="auto">
                        <a:lnSpc>
                          <a:spcPct val="120000"/>
                        </a:lnSpc>
                        <a:buNone/>
                      </a:pPr>
                      <a:r>
                        <a:rPr lang="zh-CN" altLang="en-US" sz="1200">
                          <a:latin typeface="微软雅黑" panose="020B0503020204020204" pitchFamily="34" charset="-122"/>
                          <a:ea typeface="微软雅黑" panose="020B0503020204020204" pitchFamily="34" charset="-122"/>
                        </a:rPr>
                        <a:t>有液体潴留证据的心衰患者均应使用利尿剂。有明显液体潴留的患者，</a:t>
                      </a:r>
                      <a:r>
                        <a:rPr lang="zh-CN" altLang="en-US" sz="1200" b="1">
                          <a:solidFill>
                            <a:srgbClr val="FF0000"/>
                          </a:solidFill>
                          <a:latin typeface="微软雅黑" panose="020B0503020204020204" pitchFamily="34" charset="-122"/>
                          <a:ea typeface="微软雅黑" panose="020B0503020204020204" pitchFamily="34" charset="-122"/>
                        </a:rPr>
                        <a:t>首选襻利尿剂，最常用呋塞米</a:t>
                      </a:r>
                      <a:r>
                        <a:rPr lang="zh-CN" altLang="en-US" sz="1200">
                          <a:latin typeface="微软雅黑" panose="020B0503020204020204" pitchFamily="34" charset="-122"/>
                          <a:ea typeface="微软雅黑" panose="020B0503020204020204" pitchFamily="34" charset="-122"/>
                        </a:rPr>
                        <a:t>，其剂量与效应呈线性关系。</a:t>
                      </a:r>
                      <a:endParaRPr lang="zh-CN" altLang="en-US" sz="1200">
                        <a:latin typeface="微软雅黑" panose="020B0503020204020204" pitchFamily="34" charset="-122"/>
                        <a:ea typeface="微软雅黑" panose="020B0503020204020204" pitchFamily="34" charset="-122"/>
                      </a:endParaRPr>
                    </a:p>
                  </a:txBody>
                  <a:tcPr anchor="ctr" anchorCtr="0"/>
                </a:tc>
              </a:tr>
              <a:tr h="506730">
                <a:tc>
                  <a:txBody>
                    <a:bodyPr/>
                    <a:p>
                      <a:pPr indent="0" algn="ctr" fontAlgn="auto">
                        <a:lnSpc>
                          <a:spcPct val="120000"/>
                        </a:lnSpc>
                        <a:buNone/>
                      </a:pPr>
                      <a:r>
                        <a:rPr lang="zh-CN" altLang="en-US" sz="1000">
                          <a:latin typeface="微软雅黑" panose="020B0503020204020204" pitchFamily="34" charset="-122"/>
                          <a:ea typeface="微软雅黑" panose="020B0503020204020204" pitchFamily="34" charset="-122"/>
                        </a:rPr>
                        <a:t>美国心脏病学会（</a:t>
                      </a:r>
                      <a:r>
                        <a:rPr lang="en-US" altLang="zh-CN" sz="1000">
                          <a:latin typeface="微软雅黑" panose="020B0503020204020204" pitchFamily="34" charset="-122"/>
                          <a:ea typeface="微软雅黑" panose="020B0503020204020204" pitchFamily="34" charset="-122"/>
                        </a:rPr>
                        <a:t>ACC</a:t>
                      </a:r>
                      <a:r>
                        <a:rPr lang="zh-CN" altLang="en-US" sz="1000">
                          <a:latin typeface="微软雅黑" panose="020B0503020204020204" pitchFamily="34" charset="-122"/>
                          <a:ea typeface="微软雅黑" panose="020B0503020204020204" pitchFamily="34" charset="-122"/>
                        </a:rPr>
                        <a:t>）</a:t>
                      </a:r>
                      <a:r>
                        <a:rPr lang="en-US" altLang="zh-CN" sz="1000">
                          <a:latin typeface="微软雅黑" panose="020B0503020204020204" pitchFamily="34" charset="-122"/>
                          <a:ea typeface="微软雅黑" panose="020B0503020204020204" pitchFamily="34" charset="-122"/>
                        </a:rPr>
                        <a:t>/</a:t>
                      </a:r>
                      <a:r>
                        <a:rPr lang="zh-CN" altLang="en-US" sz="1000">
                          <a:latin typeface="微软雅黑" panose="020B0503020204020204" pitchFamily="34" charset="-122"/>
                          <a:ea typeface="微软雅黑" panose="020B0503020204020204" pitchFamily="34" charset="-122"/>
                        </a:rPr>
                        <a:t>美国心脏协会（</a:t>
                      </a:r>
                      <a:r>
                        <a:rPr lang="en-US" altLang="zh-CN" sz="1000">
                          <a:latin typeface="微软雅黑" panose="020B0503020204020204" pitchFamily="34" charset="-122"/>
                          <a:ea typeface="微软雅黑" panose="020B0503020204020204" pitchFamily="34" charset="-122"/>
                        </a:rPr>
                        <a:t>AHA</a:t>
                      </a:r>
                      <a:r>
                        <a:rPr lang="zh-CN" altLang="en-US" sz="1000">
                          <a:latin typeface="微软雅黑" panose="020B0503020204020204" pitchFamily="34" charset="-122"/>
                          <a:ea typeface="微软雅黑" panose="020B0503020204020204" pitchFamily="34" charset="-122"/>
                        </a:rPr>
                        <a:t>）</a:t>
                      </a:r>
                      <a:r>
                        <a:rPr lang="en-US" altLang="zh-CN" sz="1000">
                          <a:latin typeface="微软雅黑" panose="020B0503020204020204" pitchFamily="34" charset="-122"/>
                          <a:ea typeface="微软雅黑" panose="020B0503020204020204" pitchFamily="34" charset="-122"/>
                        </a:rPr>
                        <a:t>/</a:t>
                      </a:r>
                      <a:r>
                        <a:rPr lang="zh-CN" altLang="en-US" sz="1000">
                          <a:latin typeface="微软雅黑" panose="020B0503020204020204" pitchFamily="34" charset="-122"/>
                          <a:ea typeface="微软雅黑" panose="020B0503020204020204" pitchFamily="34" charset="-122"/>
                        </a:rPr>
                        <a:t>美国心衰学会（</a:t>
                      </a:r>
                      <a:r>
                        <a:rPr lang="en-US" altLang="zh-CN" sz="1000">
                          <a:latin typeface="微软雅黑" panose="020B0503020204020204" pitchFamily="34" charset="-122"/>
                          <a:ea typeface="微软雅黑" panose="020B0503020204020204" pitchFamily="34" charset="-122"/>
                        </a:rPr>
                        <a:t>HFSA</a:t>
                      </a:r>
                      <a:r>
                        <a:rPr lang="zh-CN" altLang="en-US" sz="1000">
                          <a:latin typeface="微软雅黑" panose="020B0503020204020204" pitchFamily="34" charset="-122"/>
                          <a:ea typeface="微软雅黑" panose="020B0503020204020204" pitchFamily="34" charset="-122"/>
                        </a:rPr>
                        <a:t>）</a:t>
                      </a:r>
                      <a:endParaRPr lang="zh-CN" altLang="en-US" sz="1000">
                        <a:latin typeface="微软雅黑" panose="020B0503020204020204" pitchFamily="34" charset="-122"/>
                        <a:ea typeface="微软雅黑" panose="020B0503020204020204" pitchFamily="34" charset="-122"/>
                      </a:endParaRPr>
                    </a:p>
                  </a:txBody>
                  <a:tcPr anchor="ctr" anchorCtr="0"/>
                </a:tc>
                <a:tc>
                  <a:txBody>
                    <a:bodyPr/>
                    <a:p>
                      <a:pPr indent="0" algn="ctr" fontAlgn="auto">
                        <a:lnSpc>
                          <a:spcPct val="120000"/>
                        </a:lnSpc>
                        <a:buNone/>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AHA/ACC/HFSA心力衰竭管理指南</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0"/>
                </a:tc>
                <a:tc>
                  <a:txBody>
                    <a:bodyPr/>
                    <a:p>
                      <a:pPr indent="0" algn="ctr" fontAlgn="auto">
                        <a:lnSpc>
                          <a:spcPct val="120000"/>
                        </a:lnSpc>
                        <a:buNone/>
                      </a:pPr>
                      <a:r>
                        <a:rPr lang="en-US" altLang="zh-CN" sz="1200">
                          <a:latin typeface="微软雅黑" panose="020B0503020204020204" pitchFamily="34" charset="-122"/>
                          <a:ea typeface="微软雅黑" panose="020B0503020204020204" pitchFamily="34" charset="-122"/>
                        </a:rPr>
                        <a:t>2022</a:t>
                      </a:r>
                      <a:endParaRPr lang="en-US" altLang="zh-CN" sz="1200">
                        <a:latin typeface="微软雅黑" panose="020B0503020204020204" pitchFamily="34" charset="-122"/>
                        <a:ea typeface="微软雅黑" panose="020B0503020204020204" pitchFamily="34" charset="-122"/>
                      </a:endParaRPr>
                    </a:p>
                  </a:txBody>
                  <a:tcPr anchor="ctr" anchorCtr="0"/>
                </a:tc>
                <a:tc>
                  <a:txBody>
                    <a:bodyPr/>
                    <a:p>
                      <a:pPr indent="0" algn="l" fontAlgn="auto">
                        <a:lnSpc>
                          <a:spcPct val="120000"/>
                        </a:lnSpc>
                        <a:buNone/>
                      </a:pPr>
                      <a:r>
                        <a:rPr lang="zh-CN" altLang="en-US" sz="1200">
                          <a:latin typeface="微软雅黑" panose="020B0503020204020204" pitchFamily="34" charset="-122"/>
                          <a:ea typeface="微软雅黑" panose="020B0503020204020204" pitchFamily="34" charset="-122"/>
                        </a:rPr>
                        <a:t>慢性心衰治疗常用的口服利尿药推荐</a:t>
                      </a:r>
                      <a:r>
                        <a:rPr lang="zh-CN" altLang="en-US" sz="1200" b="1">
                          <a:solidFill>
                            <a:srgbClr val="FF0000"/>
                          </a:solidFill>
                          <a:latin typeface="微软雅黑" panose="020B0503020204020204" pitchFamily="34" charset="-122"/>
                          <a:ea typeface="微软雅黑" panose="020B0503020204020204" pitchFamily="34" charset="-122"/>
                        </a:rPr>
                        <a:t>呋塞米</a:t>
                      </a:r>
                      <a:r>
                        <a:rPr lang="zh-CN" altLang="en-US" sz="1200">
                          <a:latin typeface="微软雅黑" panose="020B0503020204020204" pitchFamily="34" charset="-122"/>
                          <a:ea typeface="微软雅黑" panose="020B0503020204020204" pitchFamily="34" charset="-122"/>
                        </a:rPr>
                        <a:t>。</a:t>
                      </a:r>
                      <a:endParaRPr lang="zh-CN" altLang="en-US" sz="1200">
                        <a:latin typeface="微软雅黑" panose="020B0503020204020204" pitchFamily="34" charset="-122"/>
                        <a:ea typeface="微软雅黑" panose="020B0503020204020204" pitchFamily="34" charset="-122"/>
                      </a:endParaRPr>
                    </a:p>
                  </a:txBody>
                  <a:tcPr anchor="ctr" anchorCtr="0"/>
                </a:tc>
              </a:tr>
              <a:tr h="506730">
                <a:tc>
                  <a:txBody>
                    <a:bodyPr/>
                    <a:p>
                      <a:pPr indent="0" algn="ctr" fontAlgn="auto">
                        <a:lnSpc>
                          <a:spcPct val="120000"/>
                        </a:lnSpc>
                        <a:buNone/>
                      </a:pPr>
                      <a:r>
                        <a:rPr lang="zh-CN" altLang="en-US" sz="1000">
                          <a:latin typeface="微软雅黑" panose="020B0503020204020204" pitchFamily="34" charset="-122"/>
                          <a:ea typeface="微软雅黑" panose="020B0503020204020204" pitchFamily="34" charset="-122"/>
                        </a:rPr>
                        <a:t>日本循环学会</a:t>
                      </a:r>
                      <a:endParaRPr lang="zh-CN" altLang="en-US" sz="1000">
                        <a:latin typeface="微软雅黑" panose="020B0503020204020204" pitchFamily="34" charset="-122"/>
                        <a:ea typeface="微软雅黑" panose="020B0503020204020204" pitchFamily="34" charset="-122"/>
                      </a:endParaRPr>
                    </a:p>
                  </a:txBody>
                  <a:tcPr anchor="ctr" anchorCtr="0"/>
                </a:tc>
                <a:tc>
                  <a:txBody>
                    <a:bodyPr/>
                    <a:p>
                      <a:pPr indent="0" algn="ctr" fontAlgn="auto">
                        <a:lnSpc>
                          <a:spcPct val="120000"/>
                        </a:lnSpc>
                        <a:buNone/>
                      </a:pPr>
                      <a:r>
                        <a:rPr lang="en-US" altLang="zh-CN" sz="1200">
                          <a:latin typeface="微软雅黑" panose="020B0503020204020204" pitchFamily="34" charset="-122"/>
                          <a:ea typeface="微软雅黑" panose="020B0503020204020204" pitchFamily="34" charset="-122"/>
                          <a:cs typeface="微软雅黑" panose="020B0503020204020204" pitchFamily="34" charset="-122"/>
                        </a:rPr>
                        <a:t>JCS</a:t>
                      </a:r>
                      <a:r>
                        <a:rPr lang="zh-CN" altLang="en-US" sz="1200">
                          <a:latin typeface="微软雅黑" panose="020B0503020204020204" pitchFamily="34" charset="-122"/>
                          <a:ea typeface="微软雅黑" panose="020B0503020204020204" pitchFamily="34" charset="-122"/>
                          <a:cs typeface="微软雅黑" panose="020B0503020204020204" pitchFamily="34" charset="-122"/>
                        </a:rPr>
                        <a:t>先天性心脏病患者初次修复后长期管理和再介入治疗指南</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0"/>
                </a:tc>
                <a:tc>
                  <a:txBody>
                    <a:bodyPr/>
                    <a:p>
                      <a:pPr indent="0" algn="ctr" fontAlgn="auto">
                        <a:lnSpc>
                          <a:spcPct val="120000"/>
                        </a:lnSpc>
                        <a:buNone/>
                      </a:pPr>
                      <a:r>
                        <a:rPr lang="en-US" altLang="zh-CN" sz="1200">
                          <a:latin typeface="微软雅黑" panose="020B0503020204020204" pitchFamily="34" charset="-122"/>
                          <a:ea typeface="微软雅黑" panose="020B0503020204020204" pitchFamily="34" charset="-122"/>
                        </a:rPr>
                        <a:t>2022</a:t>
                      </a:r>
                      <a:endParaRPr lang="en-US" altLang="zh-CN" sz="1200">
                        <a:latin typeface="微软雅黑" panose="020B0503020204020204" pitchFamily="34" charset="-122"/>
                        <a:ea typeface="微软雅黑" panose="020B0503020204020204" pitchFamily="34" charset="-122"/>
                      </a:endParaRPr>
                    </a:p>
                  </a:txBody>
                  <a:tcPr anchor="ctr" anchorCtr="0"/>
                </a:tc>
                <a:tc>
                  <a:txBody>
                    <a:bodyPr/>
                    <a:p>
                      <a:pPr indent="0" algn="l" fontAlgn="auto">
                        <a:lnSpc>
                          <a:spcPct val="120000"/>
                        </a:lnSpc>
                        <a:buNone/>
                      </a:pPr>
                      <a:r>
                        <a:rPr lang="zh-CN" altLang="en-US" sz="1200">
                          <a:latin typeface="微软雅黑" panose="020B0503020204020204" pitchFamily="34" charset="-122"/>
                          <a:ea typeface="微软雅黑" panose="020B0503020204020204" pitchFamily="34" charset="-122"/>
                        </a:rPr>
                        <a:t>利尿剂可减轻因液体潴留引起的心衰症状，</a:t>
                      </a:r>
                      <a:endParaRPr lang="zh-CN" altLang="en-US" sz="1200">
                        <a:latin typeface="微软雅黑" panose="020B0503020204020204" pitchFamily="34" charset="-122"/>
                        <a:ea typeface="微软雅黑" panose="020B0503020204020204" pitchFamily="34" charset="-122"/>
                      </a:endParaRPr>
                    </a:p>
                    <a:p>
                      <a:pPr indent="0" algn="l" fontAlgn="auto">
                        <a:lnSpc>
                          <a:spcPct val="120000"/>
                        </a:lnSpc>
                        <a:buNone/>
                      </a:pPr>
                      <a:r>
                        <a:rPr lang="zh-CN" altLang="en-US" sz="1200" b="1">
                          <a:solidFill>
                            <a:srgbClr val="FF0000"/>
                          </a:solidFill>
                          <a:latin typeface="微软雅黑" panose="020B0503020204020204" pitchFamily="34" charset="-122"/>
                          <a:ea typeface="微软雅黑" panose="020B0503020204020204" pitchFamily="34" charset="-122"/>
                        </a:rPr>
                        <a:t>襻利尿剂</a:t>
                      </a:r>
                      <a:r>
                        <a:rPr lang="zh-CN" altLang="en-US" sz="1200">
                          <a:latin typeface="微软雅黑" panose="020B0503020204020204" pitchFamily="34" charset="-122"/>
                          <a:ea typeface="微软雅黑" panose="020B0503020204020204" pitchFamily="34" charset="-122"/>
                        </a:rPr>
                        <a:t>起效快，</a:t>
                      </a:r>
                      <a:r>
                        <a:rPr lang="zh-CN" altLang="en-US" sz="1200">
                          <a:latin typeface="微软雅黑" panose="020B0503020204020204" pitchFamily="34" charset="-122"/>
                          <a:ea typeface="微软雅黑" panose="020B0503020204020204" pitchFamily="34" charset="-122"/>
                        </a:rPr>
                        <a:t>最常使用。</a:t>
                      </a:r>
                      <a:endParaRPr lang="zh-CN" altLang="en-US" sz="1200">
                        <a:latin typeface="微软雅黑" panose="020B0503020204020204" pitchFamily="34" charset="-122"/>
                        <a:ea typeface="微软雅黑" panose="020B0503020204020204" pitchFamily="34" charset="-122"/>
                      </a:endParaRPr>
                    </a:p>
                  </a:txBody>
                  <a:tcPr anchor="ctr" anchorCtr="0"/>
                </a:tc>
              </a:tr>
              <a:tr h="294640">
                <a:tc>
                  <a:txBody>
                    <a:bodyPr/>
                    <a:p>
                      <a:pPr indent="0" algn="ctr" fontAlgn="auto">
                        <a:lnSpc>
                          <a:spcPct val="120000"/>
                        </a:lnSpc>
                        <a:buNone/>
                      </a:pPr>
                      <a:r>
                        <a:rPr lang="zh-CN" altLang="en-US" sz="1000">
                          <a:latin typeface="微软雅黑" panose="020B0503020204020204" pitchFamily="34" charset="-122"/>
                          <a:ea typeface="微软雅黑" panose="020B0503020204020204" pitchFamily="34" charset="-122"/>
                        </a:rPr>
                        <a:t>中华医学会儿科学分会心血管学组</a:t>
                      </a:r>
                      <a:r>
                        <a:rPr lang="en-US" altLang="zh-CN" sz="1000">
                          <a:latin typeface="微软雅黑" panose="020B0503020204020204" pitchFamily="34" charset="-122"/>
                          <a:ea typeface="微软雅黑" panose="020B0503020204020204" pitchFamily="34" charset="-122"/>
                        </a:rPr>
                        <a:t>/</a:t>
                      </a:r>
                      <a:r>
                        <a:rPr lang="zh-CN" altLang="en-US" sz="1000">
                          <a:latin typeface="微软雅黑" panose="020B0503020204020204" pitchFamily="34" charset="-122"/>
                          <a:ea typeface="微软雅黑" panose="020B0503020204020204" pitchFamily="34" charset="-122"/>
                        </a:rPr>
                        <a:t>中国医师协会心血管内科医师分会儿童心血管专业委员会</a:t>
                      </a:r>
                      <a:endParaRPr lang="zh-CN" altLang="en-US" sz="1000">
                        <a:latin typeface="微软雅黑" panose="020B0503020204020204" pitchFamily="34" charset="-122"/>
                        <a:ea typeface="微软雅黑" panose="020B0503020204020204" pitchFamily="34" charset="-122"/>
                      </a:endParaRPr>
                    </a:p>
                  </a:txBody>
                  <a:tcPr anchor="ctr" anchorCtr="0"/>
                </a:tc>
                <a:tc>
                  <a:txBody>
                    <a:bodyPr/>
                    <a:p>
                      <a:pPr indent="0" algn="ctr" fontAlgn="auto">
                        <a:lnSpc>
                          <a:spcPct val="120000"/>
                        </a:lnSpc>
                        <a:buNone/>
                      </a:pPr>
                      <a:r>
                        <a:rPr lang="zh-CN" altLang="en-US" sz="1200">
                          <a:latin typeface="微软雅黑" panose="020B0503020204020204" pitchFamily="34" charset="-122"/>
                          <a:ea typeface="微软雅黑" panose="020B0503020204020204" pitchFamily="34" charset="-122"/>
                          <a:cs typeface="微软雅黑" panose="020B0503020204020204" pitchFamily="34" charset="-122"/>
                        </a:rPr>
                        <a:t>儿童心力衰竭诊断和治疗建议</a:t>
                      </a:r>
                      <a:endParaRPr lang="zh-CN" altLang="en-US" sz="1200">
                        <a:latin typeface="微软雅黑" panose="020B0503020204020204" pitchFamily="34" charset="-122"/>
                        <a:ea typeface="微软雅黑" panose="020B0503020204020204" pitchFamily="34" charset="-122"/>
                        <a:cs typeface="微软雅黑" panose="020B0503020204020204" pitchFamily="34" charset="-122"/>
                      </a:endParaRPr>
                    </a:p>
                  </a:txBody>
                  <a:tcPr anchor="ctr" anchorCtr="0"/>
                </a:tc>
                <a:tc>
                  <a:txBody>
                    <a:bodyPr/>
                    <a:p>
                      <a:pPr indent="0" algn="ctr" fontAlgn="auto">
                        <a:lnSpc>
                          <a:spcPct val="120000"/>
                        </a:lnSpc>
                        <a:buNone/>
                      </a:pPr>
                      <a:r>
                        <a:rPr lang="en-US" altLang="zh-CN" sz="1200">
                          <a:latin typeface="微软雅黑" panose="020B0503020204020204" pitchFamily="34" charset="-122"/>
                          <a:ea typeface="微软雅黑" panose="020B0503020204020204" pitchFamily="34" charset="-122"/>
                        </a:rPr>
                        <a:t>2020</a:t>
                      </a:r>
                      <a:endParaRPr lang="en-US" altLang="zh-CN" sz="1200">
                        <a:latin typeface="微软雅黑" panose="020B0503020204020204" pitchFamily="34" charset="-122"/>
                        <a:ea typeface="微软雅黑" panose="020B0503020204020204" pitchFamily="34" charset="-122"/>
                      </a:endParaRPr>
                    </a:p>
                  </a:txBody>
                  <a:tcPr anchor="ctr" anchorCtr="0"/>
                </a:tc>
                <a:tc>
                  <a:txBody>
                    <a:bodyPr/>
                    <a:p>
                      <a:pPr indent="0" algn="l" fontAlgn="auto">
                        <a:lnSpc>
                          <a:spcPct val="120000"/>
                        </a:lnSpc>
                        <a:buNone/>
                      </a:pPr>
                      <a:r>
                        <a:rPr lang="zh-CN" altLang="en-US" sz="1200">
                          <a:latin typeface="微软雅黑" panose="020B0503020204020204" pitchFamily="34" charset="-122"/>
                          <a:ea typeface="微软雅黑" panose="020B0503020204020204" pitchFamily="34" charset="-122"/>
                        </a:rPr>
                        <a:t>利尿剂是控制肺循环及体循环淤血的一线用药，主要有襻利尿剂、噻嗪类利尿剂及醛固酮受体拮抗剂。</a:t>
                      </a:r>
                      <a:r>
                        <a:rPr lang="zh-CN" altLang="en-US" sz="1200" b="1">
                          <a:solidFill>
                            <a:srgbClr val="FF0000"/>
                          </a:solidFill>
                          <a:latin typeface="微软雅黑" panose="020B0503020204020204" pitchFamily="34" charset="-122"/>
                          <a:ea typeface="微软雅黑" panose="020B0503020204020204" pitchFamily="34" charset="-122"/>
                        </a:rPr>
                        <a:t>襻利尿剂推荐呋塞米</a:t>
                      </a:r>
                      <a:r>
                        <a:rPr lang="zh-CN" altLang="en-US" sz="1200">
                          <a:latin typeface="微软雅黑" panose="020B0503020204020204" pitchFamily="34" charset="-122"/>
                          <a:ea typeface="微软雅黑" panose="020B0503020204020204" pitchFamily="34" charset="-122"/>
                        </a:rPr>
                        <a:t>。</a:t>
                      </a:r>
                      <a:endParaRPr lang="zh-CN" altLang="en-US" sz="1200">
                        <a:latin typeface="微软雅黑" panose="020B0503020204020204" pitchFamily="34" charset="-122"/>
                        <a:ea typeface="微软雅黑" panose="020B0503020204020204" pitchFamily="34" charset="-122"/>
                      </a:endParaRPr>
                    </a:p>
                  </a:txBody>
                  <a:tcPr anchor="ctr" anchorCtr="0"/>
                </a:tc>
              </a:tr>
            </a:tbl>
          </a:graphicData>
        </a:graphic>
      </p:graphicFrame>
      <p:sp>
        <p:nvSpPr>
          <p:cNvPr id="13" name="文本框 12"/>
          <p:cNvSpPr txBox="1"/>
          <p:nvPr/>
        </p:nvSpPr>
        <p:spPr>
          <a:xfrm>
            <a:off x="108585" y="4554855"/>
            <a:ext cx="5269865" cy="337185"/>
          </a:xfrm>
          <a:prstGeom prst="rect">
            <a:avLst/>
          </a:prstGeom>
          <a:noFill/>
        </p:spPr>
        <p:txBody>
          <a:bodyPr wrap="square" rtlCol="0">
            <a:spAutoFit/>
          </a:bodyPr>
          <a:p>
            <a:r>
              <a:rPr lang="zh-CN" altLang="en-US" sz="1600" b="1">
                <a:solidFill>
                  <a:srgbClr val="C00000"/>
                </a:solidFill>
                <a:latin typeface="微软雅黑" panose="020B0503020204020204" pitchFamily="34" charset="-122"/>
                <a:ea typeface="微软雅黑" panose="020B0503020204020204" pitchFamily="34" charset="-122"/>
              </a:rPr>
              <a:t>呋塞米（</a:t>
            </a:r>
            <a:r>
              <a:rPr lang="zh-CN" altLang="en-US" sz="1600" b="1">
                <a:solidFill>
                  <a:srgbClr val="C00000"/>
                </a:solidFill>
                <a:latin typeface="微软雅黑" panose="020B0503020204020204" pitchFamily="34" charset="-122"/>
                <a:ea typeface="微软雅黑" panose="020B0503020204020204" pitchFamily="34" charset="-122"/>
              </a:rPr>
              <a:t>襻利尿剂）</a:t>
            </a:r>
            <a:r>
              <a:rPr lang="zh-CN" altLang="en-US" sz="1600">
                <a:latin typeface="微软雅黑" panose="020B0503020204020204" pitchFamily="34" charset="-122"/>
                <a:ea typeface="微软雅黑" panose="020B0503020204020204" pitchFamily="34" charset="-122"/>
              </a:rPr>
              <a:t>具有明确的</a:t>
            </a:r>
            <a:r>
              <a:rPr lang="zh-CN" altLang="en-US" sz="1600" b="1">
                <a:solidFill>
                  <a:srgbClr val="C00000"/>
                </a:solidFill>
                <a:latin typeface="微软雅黑" panose="020B0503020204020204" pitchFamily="34" charset="-122"/>
                <a:ea typeface="微软雅黑" panose="020B0503020204020204" pitchFamily="34" charset="-122"/>
              </a:rPr>
              <a:t>指南共识推荐</a:t>
            </a:r>
            <a:r>
              <a:rPr lang="zh-CN" altLang="en-US" sz="1600">
                <a:latin typeface="微软雅黑" panose="020B0503020204020204" pitchFamily="34" charset="-122"/>
                <a:ea typeface="微软雅黑" panose="020B0503020204020204" pitchFamily="34" charset="-122"/>
              </a:rPr>
              <a:t>。</a:t>
            </a:r>
            <a:endParaRPr lang="zh-CN" altLang="en-US" sz="160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51321"/>
            <a:ext cx="2520280" cy="460375"/>
          </a:xfrm>
          <a:prstGeom prst="rect">
            <a:avLst/>
          </a:prstGeom>
          <a:noFill/>
        </p:spPr>
        <p:txBody>
          <a:bodyPr wrap="square" rtlCol="0">
            <a:spAutoFit/>
          </a:bodyPr>
          <a:lstStyle/>
          <a:p>
            <a:pPr defTabSz="431800">
              <a:defRPr/>
            </a:pPr>
            <a:r>
              <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rPr>
              <a:t>有效性</a:t>
            </a:r>
            <a:endPar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 name="燕尾形 2"/>
          <p:cNvSpPr/>
          <p:nvPr/>
        </p:nvSpPr>
        <p:spPr>
          <a:xfrm>
            <a:off x="227230"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燕尾形 3"/>
          <p:cNvSpPr/>
          <p:nvPr/>
        </p:nvSpPr>
        <p:spPr>
          <a:xfrm>
            <a:off x="464428"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文本框 4"/>
          <p:cNvSpPr txBox="1"/>
          <p:nvPr>
            <p:custDataLst>
              <p:tags r:id="rId4"/>
            </p:custDataLst>
          </p:nvPr>
        </p:nvSpPr>
        <p:spPr>
          <a:xfrm>
            <a:off x="179705" y="532130"/>
            <a:ext cx="8383270" cy="730885"/>
          </a:xfrm>
          <a:prstGeom prst="rect">
            <a:avLst/>
          </a:prstGeom>
        </p:spPr>
        <p:txBody>
          <a:bodyPr wrap="square">
            <a:spAutoFit/>
            <a:extLst>
              <a:ext uri="{4A0BC546-FE56-4ADE-93B0-CB8AF2F6F144}">
                <wpsdc:textFrameExt xmlns:wpsdc="http://www.wps.cn/officeDocument/2022/drawingmlCustomData" type="text"/>
              </a:ext>
            </a:extLst>
          </a:bodyPr>
          <a:p>
            <a:pPr algn="l">
              <a:lnSpc>
                <a:spcPct val="130000"/>
              </a:lnSpc>
              <a:spcBef>
                <a:spcPts val="0"/>
              </a:spcBef>
              <a:spcAft>
                <a:spcPts val="0"/>
              </a:spcAft>
            </a:pPr>
            <a:r>
              <a:rPr lang="zh-CN" altLang="en-US" sz="1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呋塞米联合地高辛治疗</a:t>
            </a:r>
            <a:r>
              <a:rPr lang="zh-CN" altLang="en-US" sz="1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慢性心力衰竭患者，可有效降低血压、心率，显著提高心脏射血分数，</a:t>
            </a:r>
            <a:r>
              <a:rPr lang="zh-CN" altLang="en-US" sz="1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总有效率</a:t>
            </a:r>
            <a:r>
              <a:rPr lang="en-US" altLang="zh-CN" sz="1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95.83%</a:t>
            </a:r>
            <a:r>
              <a:rPr lang="en-US" altLang="zh-CN" sz="1600" b="1" baseline="300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6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b="1" baseline="3000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8" name="文本框 7"/>
          <p:cNvSpPr txBox="1"/>
          <p:nvPr/>
        </p:nvSpPr>
        <p:spPr>
          <a:xfrm>
            <a:off x="395605" y="4802505"/>
            <a:ext cx="2395855" cy="168275"/>
          </a:xfrm>
          <a:prstGeom prst="rect">
            <a:avLst/>
          </a:prstGeom>
          <a:noFill/>
        </p:spPr>
        <p:txBody>
          <a:bodyPr wrap="square" rtlCol="0">
            <a:spAutoFit/>
          </a:bodyPr>
          <a:p>
            <a:r>
              <a:rPr lang="zh-CN" altLang="en-US" sz="500">
                <a:solidFill>
                  <a:schemeClr val="tx1"/>
                </a:solidFill>
              </a:rPr>
              <a:t>[1]</a:t>
            </a:r>
            <a:r>
              <a:rPr lang="zh-CN" altLang="en-US" sz="500">
                <a:solidFill>
                  <a:schemeClr val="tx1"/>
                </a:solidFill>
                <a:sym typeface="+mn-ea"/>
              </a:rPr>
              <a:t>地高辛与呋塞米联合治疗慢性心力衰竭的临床疗效观察</a:t>
            </a:r>
            <a:r>
              <a:rPr lang="en-US" altLang="zh-CN" sz="500">
                <a:solidFill>
                  <a:schemeClr val="tx1"/>
                </a:solidFill>
                <a:sym typeface="+mn-ea"/>
              </a:rPr>
              <a:t>.2020.</a:t>
            </a:r>
            <a:endParaRPr lang="zh-CN" altLang="en-US" sz="500">
              <a:solidFill>
                <a:schemeClr val="tx1"/>
              </a:solidFill>
              <a:sym typeface="+mn-ea"/>
            </a:endParaRPr>
          </a:p>
        </p:txBody>
      </p:sp>
      <p:sp>
        <p:nvSpPr>
          <p:cNvPr id="9" name="文本框 8"/>
          <p:cNvSpPr txBox="1"/>
          <p:nvPr>
            <p:custDataLst>
              <p:tags r:id="rId5"/>
            </p:custDataLst>
          </p:nvPr>
        </p:nvSpPr>
        <p:spPr>
          <a:xfrm>
            <a:off x="1945640" y="90805"/>
            <a:ext cx="4168775" cy="368300"/>
          </a:xfrm>
          <a:prstGeom prst="rect">
            <a:avLst/>
          </a:prstGeom>
          <a:noFill/>
        </p:spPr>
        <p:txBody>
          <a:bodyPr wrap="square" rtlCol="0">
            <a:spAutoFit/>
          </a:bodyPr>
          <a:p>
            <a:r>
              <a:rPr lang="zh-CN" altLang="en-US" sz="1600" b="1">
                <a:solidFill>
                  <a:schemeClr val="bg1"/>
                </a:solidFill>
                <a:latin typeface="微软雅黑" panose="020B0503020204020204" pitchFamily="34" charset="-122"/>
                <a:ea typeface="微软雅黑" panose="020B0503020204020204" pitchFamily="34" charset="-122"/>
              </a:rPr>
              <a:t>呋塞米可</a:t>
            </a:r>
            <a:r>
              <a:rPr lang="zh-CN" altLang="en-US" b="1">
                <a:solidFill>
                  <a:schemeClr val="accent6">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改善心脏负荷、缓解心功能</a:t>
            </a:r>
            <a:endPar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6" name="图表 5"/>
          <p:cNvGraphicFramePr/>
          <p:nvPr/>
        </p:nvGraphicFramePr>
        <p:xfrm>
          <a:off x="5676900" y="3083560"/>
          <a:ext cx="2748280" cy="1615440"/>
        </p:xfrm>
        <a:graphic>
          <a:graphicData uri="http://schemas.openxmlformats.org/drawingml/2006/chart">
            <c:chart xmlns:c="http://schemas.openxmlformats.org/drawingml/2006/chart" xmlns:r="http://schemas.openxmlformats.org/officeDocument/2006/relationships" r:id="rId1"/>
          </a:graphicData>
        </a:graphic>
      </p:graphicFrame>
      <p:sp>
        <p:nvSpPr>
          <p:cNvPr id="7" name="文本框 6"/>
          <p:cNvSpPr txBox="1"/>
          <p:nvPr/>
        </p:nvSpPr>
        <p:spPr>
          <a:xfrm>
            <a:off x="6729730" y="3291840"/>
            <a:ext cx="642620" cy="229870"/>
          </a:xfrm>
          <a:prstGeom prst="rect">
            <a:avLst/>
          </a:prstGeom>
          <a:noFill/>
        </p:spPr>
        <p:txBody>
          <a:bodyPr wrap="square" rtlCol="0">
            <a:spAutoFit/>
          </a:bodyPr>
          <a:p>
            <a:r>
              <a:rPr lang="en-US" altLang="zh-CN" sz="900">
                <a:latin typeface="微软雅黑" panose="020B0503020204020204" pitchFamily="34" charset="-122"/>
                <a:ea typeface="微软雅黑" panose="020B0503020204020204" pitchFamily="34" charset="-122"/>
                <a:cs typeface="微软雅黑" panose="020B0503020204020204" pitchFamily="34" charset="-122"/>
              </a:rPr>
              <a:t>P</a:t>
            </a:r>
            <a:r>
              <a:rPr lang="zh-CN" altLang="en-US" sz="90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900">
                <a:latin typeface="微软雅黑" panose="020B0503020204020204" pitchFamily="34" charset="-122"/>
                <a:ea typeface="微软雅黑" panose="020B0503020204020204" pitchFamily="34" charset="-122"/>
                <a:cs typeface="微软雅黑" panose="020B0503020204020204" pitchFamily="34" charset="-122"/>
              </a:rPr>
              <a:t>0.05</a:t>
            </a:r>
            <a:endParaRPr lang="en-US" altLang="zh-CN" sz="900">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10" name="图表 9"/>
          <p:cNvGraphicFramePr/>
          <p:nvPr/>
        </p:nvGraphicFramePr>
        <p:xfrm>
          <a:off x="252095" y="1203960"/>
          <a:ext cx="8430260" cy="1784350"/>
        </p:xfrm>
        <a:graphic>
          <a:graphicData uri="http://schemas.openxmlformats.org/drawingml/2006/chart">
            <c:chart xmlns:c="http://schemas.openxmlformats.org/drawingml/2006/chart" xmlns:r="http://schemas.openxmlformats.org/officeDocument/2006/relationships" r:id="rId2"/>
          </a:graphicData>
        </a:graphic>
      </p:graphicFrame>
      <p:sp>
        <p:nvSpPr>
          <p:cNvPr id="11" name="文本框 10"/>
          <p:cNvSpPr txBox="1"/>
          <p:nvPr/>
        </p:nvSpPr>
        <p:spPr>
          <a:xfrm>
            <a:off x="5075555" y="1491615"/>
            <a:ext cx="642620" cy="213995"/>
          </a:xfrm>
          <a:prstGeom prst="rect">
            <a:avLst/>
          </a:prstGeom>
          <a:noFill/>
        </p:spPr>
        <p:txBody>
          <a:bodyPr wrap="square" rtlCol="0">
            <a:spAutoFit/>
          </a:bodyPr>
          <a:p>
            <a:r>
              <a:rPr lang="en-US" altLang="zh-CN" sz="800">
                <a:latin typeface="微软雅黑" panose="020B0503020204020204" pitchFamily="34" charset="-122"/>
                <a:ea typeface="微软雅黑" panose="020B0503020204020204" pitchFamily="34" charset="-122"/>
                <a:cs typeface="微软雅黑" panose="020B0503020204020204" pitchFamily="34" charset="-122"/>
              </a:rPr>
              <a:t>P</a:t>
            </a:r>
            <a:r>
              <a:rPr lang="zh-CN" altLang="en-US" sz="80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800">
                <a:latin typeface="微软雅黑" panose="020B0503020204020204" pitchFamily="34" charset="-122"/>
                <a:ea typeface="微软雅黑" panose="020B0503020204020204" pitchFamily="34" charset="-122"/>
                <a:cs typeface="微软雅黑" panose="020B0503020204020204" pitchFamily="34" charset="-122"/>
              </a:rPr>
              <a:t>0.05</a:t>
            </a:r>
            <a:endParaRPr lang="en-US" altLang="zh-CN" sz="800">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12" name="图表 11"/>
          <p:cNvGraphicFramePr/>
          <p:nvPr/>
        </p:nvGraphicFramePr>
        <p:xfrm>
          <a:off x="227330" y="3075940"/>
          <a:ext cx="5218430" cy="1623060"/>
        </p:xfrm>
        <a:graphic>
          <a:graphicData uri="http://schemas.openxmlformats.org/drawingml/2006/chart">
            <c:chart xmlns:c="http://schemas.openxmlformats.org/drawingml/2006/chart" xmlns:r="http://schemas.openxmlformats.org/officeDocument/2006/relationships" r:id="rId3"/>
          </a:graphicData>
        </a:graphic>
      </p:graphicFrame>
      <p:sp>
        <p:nvSpPr>
          <p:cNvPr id="13" name="文本框 12"/>
          <p:cNvSpPr txBox="1"/>
          <p:nvPr/>
        </p:nvSpPr>
        <p:spPr>
          <a:xfrm>
            <a:off x="3491865" y="3363595"/>
            <a:ext cx="642620" cy="213995"/>
          </a:xfrm>
          <a:prstGeom prst="rect">
            <a:avLst/>
          </a:prstGeom>
          <a:noFill/>
        </p:spPr>
        <p:txBody>
          <a:bodyPr wrap="square" rtlCol="0">
            <a:spAutoFit/>
          </a:bodyPr>
          <a:p>
            <a:r>
              <a:rPr lang="en-US" altLang="zh-CN" sz="800">
                <a:latin typeface="微软雅黑" panose="020B0503020204020204" pitchFamily="34" charset="-122"/>
                <a:ea typeface="微软雅黑" panose="020B0503020204020204" pitchFamily="34" charset="-122"/>
                <a:cs typeface="微软雅黑" panose="020B0503020204020204" pitchFamily="34" charset="-122"/>
              </a:rPr>
              <a:t>P</a:t>
            </a:r>
            <a:r>
              <a:rPr lang="zh-CN" altLang="en-US" sz="80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800">
                <a:latin typeface="微软雅黑" panose="020B0503020204020204" pitchFamily="34" charset="-122"/>
                <a:ea typeface="微软雅黑" panose="020B0503020204020204" pitchFamily="34" charset="-122"/>
                <a:cs typeface="微软雅黑" panose="020B0503020204020204" pitchFamily="34" charset="-122"/>
              </a:rPr>
              <a:t>0.05</a:t>
            </a:r>
            <a:endParaRPr lang="en-US" altLang="zh-CN" sz="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2401" y="69101"/>
            <a:ext cx="2520280" cy="460375"/>
          </a:xfrm>
          <a:prstGeom prst="rect">
            <a:avLst/>
          </a:prstGeom>
          <a:noFill/>
        </p:spPr>
        <p:txBody>
          <a:bodyPr wrap="square" rtlCol="0">
            <a:spAutoFit/>
          </a:bodyPr>
          <a:lstStyle/>
          <a:p>
            <a:pPr defTabSz="431800">
              <a:defRPr/>
            </a:pPr>
            <a:r>
              <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rPr>
              <a:t>创新性</a:t>
            </a:r>
            <a:endPar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 name="燕尾形 2"/>
          <p:cNvSpPr/>
          <p:nvPr/>
        </p:nvSpPr>
        <p:spPr>
          <a:xfrm>
            <a:off x="227230"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燕尾形 3"/>
          <p:cNvSpPr/>
          <p:nvPr/>
        </p:nvSpPr>
        <p:spPr>
          <a:xfrm>
            <a:off x="464428"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a:off x="83820" y="1419860"/>
            <a:ext cx="3753485" cy="25507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endParaRPr lang="zh-CN" altLang="en-US">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文本框 5"/>
          <p:cNvSpPr txBox="1"/>
          <p:nvPr/>
        </p:nvSpPr>
        <p:spPr>
          <a:xfrm>
            <a:off x="35560" y="1636395"/>
            <a:ext cx="3775710" cy="1953895"/>
          </a:xfrm>
          <a:prstGeom prst="rect">
            <a:avLst/>
          </a:prstGeom>
          <a:noFill/>
        </p:spPr>
        <p:txBody>
          <a:bodyPr wrap="square" rtlCol="0" anchor="t">
            <a:noAutofit/>
          </a:bodyPr>
          <a:p>
            <a:pPr indent="0" algn="l" rtl="0">
              <a:lnSpc>
                <a:spcPct val="120000"/>
              </a:lnSpc>
              <a:spcBef>
                <a:spcPts val="0"/>
              </a:spcBef>
              <a:spcAft>
                <a:spcPts val="0"/>
              </a:spcAft>
              <a:buClrTx/>
              <a:buSzTx/>
              <a:buFont typeface="Wingdings" panose="05000000000000000000" charset="0"/>
              <a:buNone/>
            </a:pPr>
            <a:r>
              <a:rPr lang="en-US" altLang="zh-CN" sz="1200">
                <a:latin typeface="微软雅黑" panose="020B0503020204020204" pitchFamily="34" charset="-122"/>
                <a:ea typeface="微软雅黑" panose="020B0503020204020204" pitchFamily="34" charset="-122"/>
                <a:sym typeface="+mn-ea"/>
              </a:rPr>
              <a:t>1</a:t>
            </a:r>
            <a:r>
              <a:rPr lang="zh-CN" altLang="en-US" sz="1200">
                <a:latin typeface="微软雅黑" panose="020B0503020204020204" pitchFamily="34" charset="-122"/>
                <a:ea typeface="微软雅黑" panose="020B0503020204020204" pitchFamily="34" charset="-122"/>
                <a:sym typeface="+mn-ea"/>
              </a:rPr>
              <a:t>、</a:t>
            </a:r>
            <a:r>
              <a:rPr lang="zh-CN" altLang="en-US" sz="1200" b="1">
                <a:latin typeface="微软雅黑" panose="020B0503020204020204" pitchFamily="34" charset="-122"/>
                <a:ea typeface="微软雅黑" panose="020B0503020204020204" pitchFamily="34" charset="-122"/>
                <a:sym typeface="+mn-ea"/>
              </a:rPr>
              <a:t>口服溶液剂型</a:t>
            </a:r>
            <a:r>
              <a:rPr lang="zh-CN" altLang="en-US" sz="1200">
                <a:latin typeface="微软雅黑" panose="020B0503020204020204" pitchFamily="34" charset="-122"/>
                <a:ea typeface="微软雅黑" panose="020B0503020204020204" pitchFamily="34" charset="-122"/>
                <a:sym typeface="+mn-ea"/>
              </a:rPr>
              <a:t>，无需调配，服用</a:t>
            </a:r>
            <a:r>
              <a:rPr lang="zh-CN" altLang="en-US" sz="1200">
                <a:latin typeface="微软雅黑" panose="020B0503020204020204" pitchFamily="34" charset="-122"/>
                <a:ea typeface="微软雅黑" panose="020B0503020204020204" pitchFamily="34" charset="-122"/>
                <a:sym typeface="+mn-ea"/>
              </a:rPr>
              <a:t>方便。</a:t>
            </a:r>
            <a:endParaRPr lang="zh-CN" altLang="en-US" sz="1200">
              <a:latin typeface="微软雅黑" panose="020B0503020204020204" pitchFamily="34" charset="-122"/>
              <a:ea typeface="微软雅黑" panose="020B0503020204020204" pitchFamily="34" charset="-122"/>
            </a:endParaRPr>
          </a:p>
          <a:p>
            <a:pPr marL="285750" indent="-285750" algn="l" rtl="0">
              <a:lnSpc>
                <a:spcPct val="120000"/>
              </a:lnSpc>
              <a:spcBef>
                <a:spcPts val="0"/>
              </a:spcBef>
              <a:spcAft>
                <a:spcPts val="0"/>
              </a:spcAft>
              <a:buClrTx/>
              <a:buSzTx/>
              <a:buFont typeface="Wingdings" panose="05000000000000000000" charset="0"/>
              <a:buBlip>
                <a:blip r:embed="rId1"/>
              </a:buBlip>
            </a:pPr>
            <a:endParaRPr lang="zh-CN" altLang="en-US" sz="1200">
              <a:latin typeface="微软雅黑" panose="020B0503020204020204" pitchFamily="34" charset="-122"/>
              <a:ea typeface="微软雅黑" panose="020B0503020204020204" pitchFamily="34" charset="-122"/>
            </a:endParaRPr>
          </a:p>
          <a:p>
            <a:pPr indent="0" algn="l" rtl="0">
              <a:lnSpc>
                <a:spcPct val="120000"/>
              </a:lnSpc>
              <a:spcBef>
                <a:spcPts val="0"/>
              </a:spcBef>
              <a:spcAft>
                <a:spcPts val="0"/>
              </a:spcAft>
              <a:buClrTx/>
              <a:buSzTx/>
              <a:buFont typeface="Wingdings" panose="05000000000000000000" charset="0"/>
              <a:buNone/>
            </a:pPr>
            <a:r>
              <a:rPr lang="en-US" altLang="zh-CN" sz="1200">
                <a:latin typeface="微软雅黑" panose="020B0503020204020204" pitchFamily="34" charset="-122"/>
                <a:ea typeface="微软雅黑" panose="020B0503020204020204" pitchFamily="34" charset="-122"/>
                <a:sym typeface="+mn-ea"/>
              </a:rPr>
              <a:t>2</a:t>
            </a:r>
            <a:r>
              <a:rPr lang="zh-CN" altLang="en-US" sz="1200">
                <a:latin typeface="微软雅黑" panose="020B0503020204020204" pitchFamily="34" charset="-122"/>
                <a:ea typeface="微软雅黑" panose="020B0503020204020204" pitchFamily="34" charset="-122"/>
                <a:sym typeface="+mn-ea"/>
              </a:rPr>
              <a:t>、</a:t>
            </a:r>
            <a:r>
              <a:rPr lang="zh-CN" altLang="en-US" sz="1200" b="1">
                <a:latin typeface="微软雅黑" panose="020B0503020204020204" pitchFamily="34" charset="-122"/>
                <a:ea typeface="微软雅黑" panose="020B0503020204020204" pitchFamily="34" charset="-122"/>
                <a:sym typeface="+mn-ea"/>
              </a:rPr>
              <a:t>配聚乙烯口服给药器</a:t>
            </a:r>
            <a:r>
              <a:rPr lang="zh-CN" altLang="en-US" sz="1200">
                <a:latin typeface="微软雅黑" panose="020B0503020204020204" pitchFamily="34" charset="-122"/>
                <a:ea typeface="微软雅黑" panose="020B0503020204020204" pitchFamily="34" charset="-122"/>
                <a:sym typeface="+mn-ea"/>
              </a:rPr>
              <a:t>（刻度</a:t>
            </a:r>
            <a:r>
              <a:rPr lang="en-US" altLang="zh-CN" sz="1200">
                <a:latin typeface="微软雅黑" panose="020B0503020204020204" pitchFamily="34" charset="-122"/>
                <a:ea typeface="微软雅黑" panose="020B0503020204020204" pitchFamily="34" charset="-122"/>
                <a:sym typeface="+mn-ea"/>
              </a:rPr>
              <a:t>0.1ml</a:t>
            </a:r>
            <a:r>
              <a:rPr lang="zh-CN" altLang="en-US" sz="1200">
                <a:latin typeface="微软雅黑" panose="020B0503020204020204" pitchFamily="34" charset="-122"/>
                <a:ea typeface="微软雅黑" panose="020B0503020204020204" pitchFamily="34" charset="-122"/>
                <a:sym typeface="+mn-ea"/>
              </a:rPr>
              <a:t>，量程</a:t>
            </a:r>
            <a:r>
              <a:rPr lang="en-US" altLang="zh-CN" sz="1200">
                <a:latin typeface="微软雅黑" panose="020B0503020204020204" pitchFamily="34" charset="-122"/>
                <a:ea typeface="微软雅黑" panose="020B0503020204020204" pitchFamily="34" charset="-122"/>
                <a:sym typeface="+mn-ea"/>
              </a:rPr>
              <a:t>10ml</a:t>
            </a:r>
            <a:r>
              <a:rPr lang="zh-CN" altLang="en-US" sz="1200">
                <a:latin typeface="微软雅黑" panose="020B0503020204020204" pitchFamily="34" charset="-122"/>
                <a:ea typeface="微软雅黑" panose="020B0503020204020204" pitchFamily="34" charset="-122"/>
                <a:sym typeface="+mn-ea"/>
              </a:rPr>
              <a:t>）和口服药用低密度聚乙烯瓶塞，</a:t>
            </a:r>
            <a:r>
              <a:rPr lang="zh-CN" altLang="en-US" sz="1200" b="1">
                <a:latin typeface="微软雅黑" panose="020B0503020204020204" pitchFamily="34" charset="-122"/>
                <a:ea typeface="微软雅黑" panose="020B0503020204020204" pitchFamily="34" charset="-122"/>
                <a:sym typeface="+mn-ea"/>
              </a:rPr>
              <a:t>用药剂量灵活、精准</a:t>
            </a:r>
            <a:r>
              <a:rPr lang="zh-CN" altLang="en-US" sz="1200">
                <a:latin typeface="微软雅黑" panose="020B0503020204020204" pitchFamily="34" charset="-122"/>
                <a:ea typeface="微软雅黑" panose="020B0503020204020204" pitchFamily="34" charset="-122"/>
                <a:sym typeface="+mn-ea"/>
              </a:rPr>
              <a:t>。</a:t>
            </a:r>
            <a:endParaRPr lang="zh-CN" altLang="en-US" sz="1200">
              <a:latin typeface="微软雅黑" panose="020B0503020204020204" pitchFamily="34" charset="-122"/>
              <a:ea typeface="微软雅黑" panose="020B0503020204020204" pitchFamily="34" charset="-122"/>
              <a:sym typeface="+mn-ea"/>
            </a:endParaRPr>
          </a:p>
          <a:p>
            <a:pPr indent="0" algn="l" rtl="0">
              <a:lnSpc>
                <a:spcPct val="120000"/>
              </a:lnSpc>
              <a:spcBef>
                <a:spcPts val="0"/>
              </a:spcBef>
              <a:spcAft>
                <a:spcPts val="0"/>
              </a:spcAft>
              <a:buClrTx/>
              <a:buSzTx/>
              <a:buFont typeface="Wingdings" panose="05000000000000000000" charset="0"/>
              <a:buNone/>
            </a:pPr>
            <a:endParaRPr lang="zh-CN" altLang="en-US" sz="1200" b="1">
              <a:latin typeface="微软雅黑" panose="020B0503020204020204" pitchFamily="34" charset="-122"/>
              <a:ea typeface="微软雅黑" panose="020B0503020204020204" pitchFamily="34" charset="-122"/>
              <a:sym typeface="+mn-ea"/>
            </a:endParaRPr>
          </a:p>
          <a:p>
            <a:pPr indent="0" algn="l" rtl="0">
              <a:lnSpc>
                <a:spcPct val="120000"/>
              </a:lnSpc>
              <a:spcBef>
                <a:spcPts val="0"/>
              </a:spcBef>
              <a:spcAft>
                <a:spcPts val="0"/>
              </a:spcAft>
              <a:buClrTx/>
              <a:buSzTx/>
              <a:buFont typeface="Wingdings" panose="05000000000000000000" charset="0"/>
              <a:buNone/>
            </a:pPr>
            <a:r>
              <a:rPr lang="en-US" altLang="zh-CN" sz="1200" b="1">
                <a:latin typeface="微软雅黑" panose="020B0503020204020204" pitchFamily="34" charset="-122"/>
                <a:ea typeface="微软雅黑" panose="020B0503020204020204" pitchFamily="34" charset="-122"/>
                <a:sym typeface="+mn-ea"/>
              </a:rPr>
              <a:t>3</a:t>
            </a:r>
            <a:r>
              <a:rPr lang="zh-CN" altLang="en-US" sz="1200" b="1">
                <a:latin typeface="微软雅黑" panose="020B0503020204020204" pitchFamily="34" charset="-122"/>
                <a:ea typeface="微软雅黑" panose="020B0503020204020204" pitchFamily="34" charset="-122"/>
                <a:sym typeface="+mn-ea"/>
              </a:rPr>
              <a:t>、填补利尿剂无口服溶液剂型的</a:t>
            </a:r>
            <a:r>
              <a:rPr lang="zh-CN" altLang="en-US" sz="1200" b="1">
                <a:latin typeface="微软雅黑" panose="020B0503020204020204" pitchFamily="34" charset="-122"/>
                <a:ea typeface="微软雅黑" panose="020B0503020204020204" pitchFamily="34" charset="-122"/>
                <a:sym typeface="+mn-ea"/>
              </a:rPr>
              <a:t>空白。</a:t>
            </a:r>
            <a:endParaRPr lang="zh-CN" altLang="en-US" sz="1200" b="1">
              <a:latin typeface="微软雅黑" panose="020B0503020204020204" pitchFamily="34" charset="-122"/>
              <a:ea typeface="微软雅黑" panose="020B0503020204020204" pitchFamily="34" charset="-122"/>
              <a:sym typeface="+mn-ea"/>
            </a:endParaRPr>
          </a:p>
          <a:p>
            <a:pPr indent="0" algn="l" rtl="0">
              <a:lnSpc>
                <a:spcPct val="120000"/>
              </a:lnSpc>
              <a:spcBef>
                <a:spcPts val="0"/>
              </a:spcBef>
              <a:spcAft>
                <a:spcPts val="0"/>
              </a:spcAft>
              <a:buClrTx/>
              <a:buSzTx/>
              <a:buFont typeface="Wingdings" panose="05000000000000000000" charset="0"/>
              <a:buNone/>
            </a:pPr>
            <a:endParaRPr lang="zh-CN" altLang="en-US" sz="1200" b="1">
              <a:latin typeface="微软雅黑" panose="020B0503020204020204" pitchFamily="34" charset="-122"/>
              <a:ea typeface="微软雅黑" panose="020B0503020204020204" pitchFamily="34" charset="-122"/>
              <a:sym typeface="+mn-ea"/>
            </a:endParaRPr>
          </a:p>
          <a:p>
            <a:pPr indent="0" algn="l" rtl="0">
              <a:lnSpc>
                <a:spcPct val="120000"/>
              </a:lnSpc>
              <a:spcBef>
                <a:spcPts val="0"/>
              </a:spcBef>
              <a:spcAft>
                <a:spcPts val="0"/>
              </a:spcAft>
              <a:buClrTx/>
              <a:buSzTx/>
              <a:buFont typeface="Wingdings" panose="05000000000000000000" charset="0"/>
              <a:buNone/>
            </a:pPr>
            <a:r>
              <a:rPr lang="en-US" altLang="zh-CN" sz="1200" b="1">
                <a:latin typeface="微软雅黑" panose="020B0503020204020204" pitchFamily="34" charset="-122"/>
                <a:ea typeface="微软雅黑" panose="020B0503020204020204" pitchFamily="34" charset="-122"/>
                <a:sym typeface="+mn-ea"/>
              </a:rPr>
              <a:t>4</a:t>
            </a:r>
            <a:r>
              <a:rPr lang="zh-CN" altLang="en-US" sz="1200" b="1">
                <a:latin typeface="微软雅黑" panose="020B0503020204020204" pitchFamily="34" charset="-122"/>
                <a:ea typeface="微软雅黑" panose="020B0503020204020204" pitchFamily="34" charset="-122"/>
                <a:sym typeface="+mn-ea"/>
              </a:rPr>
              <a:t>、甜橙口味</a:t>
            </a:r>
            <a:r>
              <a:rPr lang="zh-CN" altLang="en-US" sz="1200">
                <a:latin typeface="微软雅黑" panose="020B0503020204020204" pitchFamily="34" charset="-122"/>
                <a:ea typeface="微软雅黑" panose="020B0503020204020204" pitchFamily="34" charset="-122"/>
                <a:sym typeface="+mn-ea"/>
              </a:rPr>
              <a:t>，气香、味甜，口感好。</a:t>
            </a:r>
            <a:endParaRPr lang="zh-CN" altLang="en-US" sz="1200">
              <a:latin typeface="微软雅黑" panose="020B0503020204020204" pitchFamily="34" charset="-122"/>
              <a:ea typeface="微软雅黑" panose="020B0503020204020204" pitchFamily="34" charset="-122"/>
            </a:endParaRPr>
          </a:p>
          <a:p>
            <a:pPr indent="0" algn="l" rtl="0">
              <a:lnSpc>
                <a:spcPct val="120000"/>
              </a:lnSpc>
              <a:spcBef>
                <a:spcPts val="0"/>
              </a:spcBef>
              <a:spcAft>
                <a:spcPts val="0"/>
              </a:spcAft>
              <a:buClrTx/>
              <a:buSzTx/>
              <a:buFont typeface="Wingdings" panose="05000000000000000000" charset="0"/>
              <a:buNone/>
            </a:pPr>
            <a:endParaRPr lang="zh-CN" altLang="en-US" sz="1200">
              <a:latin typeface="微软雅黑" panose="020B0503020204020204" pitchFamily="34" charset="-122"/>
              <a:ea typeface="微软雅黑" panose="020B0503020204020204" pitchFamily="34" charset="-122"/>
              <a:sym typeface="+mn-ea"/>
            </a:endParaRPr>
          </a:p>
        </p:txBody>
      </p:sp>
      <p:sp>
        <p:nvSpPr>
          <p:cNvPr id="7" name="右箭头 6"/>
          <p:cNvSpPr/>
          <p:nvPr/>
        </p:nvSpPr>
        <p:spPr>
          <a:xfrm>
            <a:off x="3856990" y="2299335"/>
            <a:ext cx="545465" cy="628015"/>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4448175" y="1068070"/>
            <a:ext cx="4627880" cy="3561080"/>
          </a:xfrm>
          <a:prstGeom prst="rect">
            <a:avLst/>
          </a:prstGeom>
          <a:noFill/>
          <a:ln w="19050">
            <a:solidFill>
              <a:schemeClr val="bg1">
                <a:lumMod val="50000"/>
              </a:schemeClr>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2"/>
            </p:custDataLst>
          </p:nvPr>
        </p:nvSpPr>
        <p:spPr>
          <a:xfrm>
            <a:off x="5629910" y="631825"/>
            <a:ext cx="2404745" cy="368300"/>
          </a:xfrm>
          <a:prstGeom prst="rect">
            <a:avLst/>
          </a:prstGeom>
        </p:spPr>
        <p:txBody>
          <a:bodyPr wrap="square">
            <a:spAutoFit/>
            <a:extLst>
              <a:ext uri="{4A0BC546-FE56-4ADE-93B0-CB8AF2F6F144}">
                <wpsdc:textFrameExt xmlns:wpsdc="http://www.wps.cn/officeDocument/2022/drawingmlCustomData" type="text"/>
              </a:ext>
            </a:extLst>
          </a:bodyPr>
          <a:p>
            <a:pPr algn="ctr"/>
            <a:r>
              <a:rPr lang="zh-CN" altLang="en-US"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创新带来的患者</a:t>
            </a:r>
            <a:r>
              <a:rPr lang="zh-CN" altLang="en-US"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获益</a:t>
            </a:r>
            <a:endParaRPr lang="zh-CN" altLang="en-US"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2" name="文本框 11" descr="7b0a202020202262756c6c6574223a20227b5c2263617465676f727949645c223a5c225c222c5c2274656d706c61746549645c223a32303233313538357d220a7d0a"/>
          <p:cNvSpPr txBox="1"/>
          <p:nvPr/>
        </p:nvSpPr>
        <p:spPr>
          <a:xfrm>
            <a:off x="4447540" y="1204595"/>
            <a:ext cx="4621530" cy="3304540"/>
          </a:xfrm>
          <a:prstGeom prst="rect">
            <a:avLst/>
          </a:prstGeom>
          <a:noFill/>
        </p:spPr>
        <p:txBody>
          <a:bodyPr wrap="square" rtlCol="0" anchor="t">
            <a:noAutofit/>
          </a:bodyPr>
          <a:p>
            <a:pPr indent="0">
              <a:lnSpc>
                <a:spcPct val="150000"/>
              </a:lnSpc>
              <a:spcBef>
                <a:spcPts val="0"/>
              </a:spcBef>
              <a:spcAft>
                <a:spcPts val="0"/>
              </a:spcAft>
              <a:buFont typeface="Wingdings" panose="05000000000000000000" charset="0"/>
              <a:buNone/>
            </a:pPr>
            <a:r>
              <a:rPr lang="en-US" altLang="zh-CN" sz="1400">
                <a:latin typeface="微软雅黑" panose="020B0503020204020204" pitchFamily="34" charset="-122"/>
                <a:ea typeface="微软雅黑" panose="020B0503020204020204" pitchFamily="34" charset="-122"/>
              </a:rPr>
              <a:t>1</a:t>
            </a:r>
            <a:r>
              <a:rPr lang="zh-CN" altLang="en-US" sz="1400">
                <a:latin typeface="微软雅黑" panose="020B0503020204020204" pitchFamily="34" charset="-122"/>
                <a:ea typeface="微软雅黑" panose="020B0503020204020204" pitchFamily="34" charset="-122"/>
              </a:rPr>
              <a:t>、</a:t>
            </a:r>
            <a:r>
              <a:rPr lang="zh-CN" altLang="en-US" sz="1400" b="1">
                <a:solidFill>
                  <a:srgbClr val="C00000"/>
                </a:solidFill>
                <a:latin typeface="微软雅黑" panose="020B0503020204020204" pitchFamily="34" charset="-122"/>
                <a:ea typeface="微软雅黑" panose="020B0503020204020204" pitchFamily="34" charset="-122"/>
              </a:rPr>
              <a:t>服用方便</a:t>
            </a:r>
            <a:r>
              <a:rPr lang="zh-CN" altLang="en-US" sz="1400">
                <a:latin typeface="微软雅黑" panose="020B0503020204020204" pitchFamily="34" charset="-122"/>
                <a:ea typeface="微软雅黑" panose="020B0503020204020204" pitchFamily="34" charset="-122"/>
              </a:rPr>
              <a:t>：弥补片剂需掰碎溶于水，服用不便的问</a:t>
            </a:r>
            <a:r>
              <a:rPr lang="zh-CN" altLang="en-US" sz="1400">
                <a:latin typeface="微软雅黑" panose="020B0503020204020204" pitchFamily="34" charset="-122"/>
                <a:ea typeface="微软雅黑" panose="020B0503020204020204" pitchFamily="34" charset="-122"/>
              </a:rPr>
              <a:t>题。</a:t>
            </a:r>
            <a:endParaRPr lang="zh-CN" altLang="en-US" sz="1400">
              <a:latin typeface="微软雅黑" panose="020B0503020204020204" pitchFamily="34" charset="-122"/>
              <a:ea typeface="微软雅黑" panose="020B0503020204020204" pitchFamily="34" charset="-122"/>
            </a:endParaRPr>
          </a:p>
          <a:p>
            <a:pPr indent="0">
              <a:lnSpc>
                <a:spcPct val="150000"/>
              </a:lnSpc>
              <a:spcBef>
                <a:spcPts val="0"/>
              </a:spcBef>
              <a:spcAft>
                <a:spcPts val="0"/>
              </a:spcAft>
              <a:buFont typeface="Wingdings" panose="05000000000000000000" charset="0"/>
              <a:buNone/>
            </a:pPr>
            <a:endParaRPr lang="zh-CN" altLang="en-US" sz="1400">
              <a:latin typeface="微软雅黑" panose="020B0503020204020204" pitchFamily="34" charset="-122"/>
              <a:ea typeface="微软雅黑" panose="020B0503020204020204" pitchFamily="34" charset="-122"/>
            </a:endParaRPr>
          </a:p>
          <a:p>
            <a:pPr indent="0">
              <a:lnSpc>
                <a:spcPct val="150000"/>
              </a:lnSpc>
              <a:spcBef>
                <a:spcPts val="0"/>
              </a:spcBef>
              <a:spcAft>
                <a:spcPts val="0"/>
              </a:spcAft>
              <a:buFont typeface="Wingdings" panose="05000000000000000000" charset="0"/>
              <a:buNone/>
            </a:pPr>
            <a:r>
              <a:rPr lang="en-US" altLang="zh-CN" sz="1400">
                <a:latin typeface="微软雅黑" panose="020B0503020204020204" pitchFamily="34" charset="-122"/>
                <a:ea typeface="微软雅黑" panose="020B0503020204020204" pitchFamily="34" charset="-122"/>
                <a:sym typeface="+mn-ea"/>
              </a:rPr>
              <a:t>2</a:t>
            </a:r>
            <a:r>
              <a:rPr lang="zh-CN" altLang="en-US" sz="1400">
                <a:latin typeface="微软雅黑" panose="020B0503020204020204" pitchFamily="34" charset="-122"/>
                <a:ea typeface="微软雅黑" panose="020B0503020204020204" pitchFamily="34" charset="-122"/>
                <a:sym typeface="+mn-ea"/>
              </a:rPr>
              <a:t>、</a:t>
            </a:r>
            <a:r>
              <a:rPr lang="zh-CN" altLang="en-US" sz="1400" b="1">
                <a:solidFill>
                  <a:srgbClr val="C00000"/>
                </a:solidFill>
                <a:latin typeface="微软雅黑" panose="020B0503020204020204" pitchFamily="34" charset="-122"/>
                <a:ea typeface="微软雅黑" panose="020B0503020204020204" pitchFamily="34" charset="-122"/>
                <a:sym typeface="+mn-ea"/>
              </a:rPr>
              <a:t>剂量精准</a:t>
            </a:r>
            <a:r>
              <a:rPr lang="zh-CN" altLang="en-US" sz="1400">
                <a:latin typeface="微软雅黑" panose="020B0503020204020204" pitchFamily="34" charset="-122"/>
                <a:ea typeface="微软雅黑" panose="020B0503020204020204" pitchFamily="34" charset="-122"/>
                <a:sym typeface="+mn-ea"/>
              </a:rPr>
              <a:t>：</a:t>
            </a:r>
            <a:r>
              <a:rPr lang="zh-CN" altLang="en-US" sz="1400" b="1">
                <a:solidFill>
                  <a:srgbClr val="C00000"/>
                </a:solidFill>
                <a:latin typeface="微软雅黑" panose="020B0503020204020204" pitchFamily="34" charset="-122"/>
                <a:ea typeface="微软雅黑" panose="020B0503020204020204" pitchFamily="34" charset="-122"/>
                <a:sym typeface="+mn-ea"/>
              </a:rPr>
              <a:t>自带给药器，</a:t>
            </a:r>
            <a:r>
              <a:rPr lang="zh-CN" altLang="en-US" sz="1400">
                <a:latin typeface="微软雅黑" panose="020B0503020204020204" pitchFamily="34" charset="-122"/>
                <a:ea typeface="微软雅黑" panose="020B0503020204020204" pitchFamily="34" charset="-122"/>
                <a:sym typeface="+mn-ea"/>
              </a:rPr>
              <a:t>可以</a:t>
            </a:r>
            <a:r>
              <a:rPr lang="zh-CN" altLang="en-US" sz="1400" b="1">
                <a:solidFill>
                  <a:srgbClr val="C00000"/>
                </a:solidFill>
                <a:latin typeface="微软雅黑" panose="020B0503020204020204" pitchFamily="34" charset="-122"/>
                <a:ea typeface="微软雅黑" panose="020B0503020204020204" pitchFamily="34" charset="-122"/>
                <a:sym typeface="+mn-ea"/>
              </a:rPr>
              <a:t>精确控制儿童的服用药量</a:t>
            </a:r>
            <a:r>
              <a:rPr lang="zh-CN" altLang="en-US" sz="1400">
                <a:latin typeface="微软雅黑" panose="020B0503020204020204" pitchFamily="34" charset="-122"/>
                <a:ea typeface="微软雅黑" panose="020B0503020204020204" pitchFamily="34" charset="-122"/>
                <a:sym typeface="+mn-ea"/>
              </a:rPr>
              <a:t>，</a:t>
            </a:r>
            <a:r>
              <a:rPr lang="zh-CN" altLang="en-US" sz="1400" b="1">
                <a:solidFill>
                  <a:srgbClr val="C00000"/>
                </a:solidFill>
                <a:latin typeface="微软雅黑" panose="020B0503020204020204" pitchFamily="34" charset="-122"/>
                <a:ea typeface="微软雅黑" panose="020B0503020204020204" pitchFamily="34" charset="-122"/>
                <a:sym typeface="+mn-ea"/>
              </a:rPr>
              <a:t>从而降低分剂量偏倚带来的临床用药风险</a:t>
            </a:r>
            <a:r>
              <a:rPr lang="zh-CN" altLang="en-US" sz="1400">
                <a:latin typeface="微软雅黑" panose="020B0503020204020204" pitchFamily="34" charset="-122"/>
                <a:ea typeface="微软雅黑" panose="020B0503020204020204" pitchFamily="34" charset="-122"/>
                <a:sym typeface="+mn-ea"/>
              </a:rPr>
              <a:t>。</a:t>
            </a:r>
            <a:endParaRPr lang="zh-CN" altLang="en-US" sz="1400">
              <a:latin typeface="微软雅黑" panose="020B0503020204020204" pitchFamily="34" charset="-122"/>
              <a:ea typeface="微软雅黑" panose="020B0503020204020204" pitchFamily="34" charset="-122"/>
              <a:sym typeface="+mn-ea"/>
            </a:endParaRPr>
          </a:p>
          <a:p>
            <a:pPr indent="0">
              <a:lnSpc>
                <a:spcPct val="150000"/>
              </a:lnSpc>
              <a:spcBef>
                <a:spcPts val="0"/>
              </a:spcBef>
              <a:spcAft>
                <a:spcPts val="0"/>
              </a:spcAft>
              <a:buFont typeface="Wingdings" panose="05000000000000000000" charset="0"/>
              <a:buNone/>
            </a:pPr>
            <a:endParaRPr lang="zh-CN" altLang="en-US" sz="1400">
              <a:latin typeface="微软雅黑" panose="020B0503020204020204" pitchFamily="34" charset="-122"/>
              <a:ea typeface="微软雅黑" panose="020B0503020204020204" pitchFamily="34" charset="-122"/>
              <a:sym typeface="+mn-ea"/>
            </a:endParaRPr>
          </a:p>
          <a:p>
            <a:pPr indent="0">
              <a:lnSpc>
                <a:spcPct val="150000"/>
              </a:lnSpc>
              <a:spcBef>
                <a:spcPts val="0"/>
              </a:spcBef>
              <a:spcAft>
                <a:spcPts val="0"/>
              </a:spcAft>
              <a:buFont typeface="Wingdings" panose="05000000000000000000" charset="0"/>
              <a:buNone/>
            </a:pPr>
            <a:r>
              <a:rPr lang="en-US" altLang="zh-CN" sz="1400">
                <a:latin typeface="微软雅黑" panose="020B0503020204020204" pitchFamily="34" charset="-122"/>
                <a:ea typeface="微软雅黑" panose="020B0503020204020204" pitchFamily="34" charset="-122"/>
                <a:sym typeface="+mn-ea"/>
              </a:rPr>
              <a:t>3</a:t>
            </a:r>
            <a:r>
              <a:rPr lang="zh-CN" altLang="en-US" sz="1400">
                <a:latin typeface="微软雅黑" panose="020B0503020204020204" pitchFamily="34" charset="-122"/>
                <a:ea typeface="微软雅黑" panose="020B0503020204020204" pitchFamily="34" charset="-122"/>
                <a:sym typeface="+mn-ea"/>
              </a:rPr>
              <a:t>、</a:t>
            </a:r>
            <a:r>
              <a:rPr lang="zh-CN" altLang="en-US" sz="1400" b="1">
                <a:solidFill>
                  <a:srgbClr val="C00000"/>
                </a:solidFill>
                <a:latin typeface="微软雅黑" panose="020B0503020204020204" pitchFamily="34" charset="-122"/>
                <a:ea typeface="微软雅黑" panose="020B0503020204020204" pitchFamily="34" charset="-122"/>
                <a:sym typeface="+mn-ea"/>
              </a:rPr>
              <a:t>口感好</a:t>
            </a:r>
            <a:r>
              <a:rPr lang="zh-CN" altLang="en-US" sz="1400">
                <a:latin typeface="微软雅黑" panose="020B0503020204020204" pitchFamily="34" charset="-122"/>
                <a:ea typeface="微软雅黑" panose="020B0503020204020204" pitchFamily="34" charset="-122"/>
                <a:sym typeface="+mn-ea"/>
              </a:rPr>
              <a:t>：甜橙口味，气香、味甜，</a:t>
            </a:r>
            <a:r>
              <a:rPr lang="zh-CN" altLang="en-US" sz="1400" b="1">
                <a:solidFill>
                  <a:srgbClr val="C00000"/>
                </a:solidFill>
                <a:latin typeface="微软雅黑" panose="020B0503020204020204" pitchFamily="34" charset="-122"/>
                <a:ea typeface="微软雅黑" panose="020B0503020204020204" pitchFamily="34" charset="-122"/>
                <a:sym typeface="+mn-ea"/>
              </a:rPr>
              <a:t>大大提高儿童</a:t>
            </a:r>
            <a:r>
              <a:rPr lang="zh-CN" altLang="en-US" sz="1400" b="1">
                <a:solidFill>
                  <a:srgbClr val="C00000"/>
                </a:solidFill>
                <a:latin typeface="微软雅黑" panose="020B0503020204020204" pitchFamily="34" charset="-122"/>
                <a:ea typeface="微软雅黑" panose="020B0503020204020204" pitchFamily="34" charset="-122"/>
                <a:sym typeface="+mn-ea"/>
              </a:rPr>
              <a:t>患者的依从性。</a:t>
            </a:r>
            <a:endParaRPr lang="zh-CN" altLang="en-US" sz="1400" b="1">
              <a:solidFill>
                <a:srgbClr val="C00000"/>
              </a:solidFill>
              <a:latin typeface="微软雅黑" panose="020B0503020204020204" pitchFamily="34" charset="-122"/>
              <a:ea typeface="微软雅黑" panose="020B0503020204020204" pitchFamily="34" charset="-122"/>
              <a:sym typeface="+mn-ea"/>
            </a:endParaRPr>
          </a:p>
          <a:p>
            <a:pPr indent="0">
              <a:lnSpc>
                <a:spcPct val="150000"/>
              </a:lnSpc>
              <a:spcBef>
                <a:spcPts val="0"/>
              </a:spcBef>
              <a:spcAft>
                <a:spcPts val="0"/>
              </a:spcAft>
              <a:buFont typeface="Wingdings" panose="05000000000000000000" charset="0"/>
              <a:buNone/>
            </a:pPr>
            <a:endParaRPr lang="zh-CN" altLang="en-US" sz="1400" b="1">
              <a:solidFill>
                <a:srgbClr val="C00000"/>
              </a:solidFill>
              <a:latin typeface="微软雅黑" panose="020B0503020204020204" pitchFamily="34" charset="-122"/>
              <a:ea typeface="微软雅黑" panose="020B0503020204020204" pitchFamily="34" charset="-122"/>
              <a:sym typeface="+mn-ea"/>
            </a:endParaRPr>
          </a:p>
          <a:p>
            <a:pPr indent="0">
              <a:lnSpc>
                <a:spcPct val="150000"/>
              </a:lnSpc>
              <a:spcBef>
                <a:spcPts val="0"/>
              </a:spcBef>
              <a:spcAft>
                <a:spcPts val="0"/>
              </a:spcAft>
              <a:buFont typeface="Wingdings" panose="05000000000000000000" charset="0"/>
              <a:buNone/>
            </a:pPr>
            <a:r>
              <a:rPr lang="en-US" altLang="zh-CN" sz="1400">
                <a:latin typeface="微软雅黑" panose="020B0503020204020204" pitchFamily="34" charset="-122"/>
                <a:ea typeface="微软雅黑" panose="020B0503020204020204" pitchFamily="34" charset="-122"/>
                <a:sym typeface="+mn-ea"/>
              </a:rPr>
              <a:t>4</a:t>
            </a:r>
            <a:r>
              <a:rPr lang="zh-CN" altLang="en-US" sz="1400">
                <a:latin typeface="微软雅黑" panose="020B0503020204020204" pitchFamily="34" charset="-122"/>
                <a:ea typeface="微软雅黑" panose="020B0503020204020204" pitchFamily="34" charset="-122"/>
                <a:sym typeface="+mn-ea"/>
              </a:rPr>
              <a:t>、</a:t>
            </a:r>
            <a:r>
              <a:rPr lang="zh-CN" altLang="en-US" sz="1400" b="1">
                <a:solidFill>
                  <a:srgbClr val="C00000"/>
                </a:solidFill>
                <a:latin typeface="微软雅黑" panose="020B0503020204020204" pitchFamily="34" charset="-122"/>
                <a:ea typeface="微软雅黑" panose="020B0503020204020204" pitchFamily="34" charset="-122"/>
                <a:sym typeface="+mn-ea"/>
              </a:rPr>
              <a:t>吸收更快</a:t>
            </a:r>
            <a:r>
              <a:rPr lang="zh-CN" altLang="en-US" sz="1400">
                <a:latin typeface="微软雅黑" panose="020B0503020204020204" pitchFamily="34" charset="-122"/>
                <a:ea typeface="微软雅黑" panose="020B0503020204020204" pitchFamily="34" charset="-122"/>
                <a:sym typeface="+mn-ea"/>
              </a:rPr>
              <a:t>：</a:t>
            </a:r>
            <a:r>
              <a:rPr lang="zh-CN" altLang="en-US" sz="1400">
                <a:latin typeface="微软雅黑" panose="020B0503020204020204" pitchFamily="34" charset="-122"/>
                <a:ea typeface="微软雅黑" panose="020B0503020204020204" pitchFamily="34" charset="-122"/>
              </a:rPr>
              <a:t>口服溶液中呋塞米的吸收（50分钟）比片剂（87分钟）更快。</a:t>
            </a:r>
            <a:endParaRPr lang="zh-CN" altLang="en-US" sz="1400">
              <a:latin typeface="微软雅黑" panose="020B0503020204020204" pitchFamily="34" charset="-122"/>
              <a:ea typeface="微软雅黑" panose="020B0503020204020204" pitchFamily="34" charset="-122"/>
            </a:endParaRPr>
          </a:p>
        </p:txBody>
      </p:sp>
      <p:sp>
        <p:nvSpPr>
          <p:cNvPr id="11" name="文本框 10"/>
          <p:cNvSpPr txBox="1"/>
          <p:nvPr>
            <p:custDataLst>
              <p:tags r:id="rId3"/>
            </p:custDataLst>
          </p:nvPr>
        </p:nvSpPr>
        <p:spPr>
          <a:xfrm>
            <a:off x="2339340" y="123190"/>
            <a:ext cx="6865620" cy="368300"/>
          </a:xfrm>
          <a:prstGeom prst="rect">
            <a:avLst/>
          </a:prstGeom>
          <a:noFill/>
        </p:spPr>
        <p:txBody>
          <a:bodyPr wrap="square" rtlCol="0">
            <a:spAutoFit/>
          </a:bodyPr>
          <a:p>
            <a:r>
              <a:rPr lang="zh-CN" altLang="en-US" sz="1600" b="1">
                <a:solidFill>
                  <a:schemeClr val="bg1"/>
                </a:solidFill>
                <a:latin typeface="微软雅黑" panose="020B0503020204020204" pitchFamily="34" charset="-122"/>
                <a:ea typeface="微软雅黑" panose="020B0503020204020204" pitchFamily="34" charset="-122"/>
              </a:rPr>
              <a:t>呋塞米口服溶液</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服用方便，</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吸收快，</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剂量灵活、</a:t>
            </a:r>
            <a:r>
              <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精准。</a:t>
            </a:r>
            <a:endParaRPr lang="zh-CN" altLang="en-US" sz="1800" b="1">
              <a:solidFill>
                <a:schemeClr val="accent6">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3" name="文本框 12"/>
          <p:cNvSpPr txBox="1"/>
          <p:nvPr>
            <p:custDataLst>
              <p:tags r:id="rId4"/>
            </p:custDataLst>
          </p:nvPr>
        </p:nvSpPr>
        <p:spPr>
          <a:xfrm>
            <a:off x="827405" y="631825"/>
            <a:ext cx="2404745" cy="368300"/>
          </a:xfrm>
          <a:prstGeom prst="rect">
            <a:avLst/>
          </a:prstGeom>
        </p:spPr>
        <p:txBody>
          <a:bodyPr wrap="square">
            <a:spAutoFit/>
            <a:extLst>
              <a:ext uri="{4A0BC546-FE56-4ADE-93B0-CB8AF2F6F144}">
                <wpsdc:textFrameExt xmlns:wpsdc="http://www.wps.cn/officeDocument/2022/drawingmlCustomData" type="text"/>
              </a:ext>
            </a:extLst>
          </a:bodyPr>
          <a:p>
            <a:pPr algn="ctr"/>
            <a:r>
              <a:rPr lang="zh-CN" altLang="en-US"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创新</a:t>
            </a:r>
            <a:r>
              <a:rPr lang="zh-CN" altLang="en-US"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点</a:t>
            </a:r>
            <a:endParaRPr lang="zh-CN" altLang="en-US"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79896"/>
            <a:ext cx="2520280" cy="460375"/>
          </a:xfrm>
          <a:prstGeom prst="rect">
            <a:avLst/>
          </a:prstGeom>
          <a:noFill/>
        </p:spPr>
        <p:txBody>
          <a:bodyPr wrap="square" rtlCol="0">
            <a:spAutoFit/>
          </a:bodyPr>
          <a:lstStyle/>
          <a:p>
            <a:pPr defTabSz="431800">
              <a:defRPr/>
            </a:pPr>
            <a:r>
              <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rPr>
              <a:t>公平性</a:t>
            </a:r>
            <a:endParaRPr lang="zh-CN" altLang="en-US" sz="2400" b="1" kern="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3" name="燕尾形 2"/>
          <p:cNvSpPr/>
          <p:nvPr/>
        </p:nvSpPr>
        <p:spPr>
          <a:xfrm>
            <a:off x="227230"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燕尾形 3"/>
          <p:cNvSpPr/>
          <p:nvPr/>
        </p:nvSpPr>
        <p:spPr>
          <a:xfrm>
            <a:off x="464428" y="150190"/>
            <a:ext cx="288032" cy="297324"/>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20" name="组合 19"/>
          <p:cNvGrpSpPr/>
          <p:nvPr>
            <p:custDataLst>
              <p:tags r:id="rId1"/>
            </p:custDataLst>
          </p:nvPr>
        </p:nvGrpSpPr>
        <p:grpSpPr>
          <a:xfrm>
            <a:off x="708025" y="685800"/>
            <a:ext cx="7762240" cy="4016375"/>
            <a:chOff x="786" y="891"/>
            <a:chExt cx="12224" cy="6325"/>
          </a:xfrm>
        </p:grpSpPr>
        <p:sp>
          <p:nvSpPr>
            <p:cNvPr id="6" name="圆角矩形 5"/>
            <p:cNvSpPr/>
            <p:nvPr>
              <p:custDataLst>
                <p:tags r:id="rId2"/>
              </p:custDataLst>
            </p:nvPr>
          </p:nvSpPr>
          <p:spPr>
            <a:xfrm>
              <a:off x="786" y="4399"/>
              <a:ext cx="5823" cy="277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圆角矩形 6"/>
            <p:cNvSpPr/>
            <p:nvPr>
              <p:custDataLst>
                <p:tags r:id="rId3"/>
              </p:custDataLst>
            </p:nvPr>
          </p:nvSpPr>
          <p:spPr>
            <a:xfrm>
              <a:off x="7183" y="935"/>
              <a:ext cx="5823" cy="342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圆角矩形 7"/>
            <p:cNvSpPr/>
            <p:nvPr>
              <p:custDataLst>
                <p:tags r:id="rId4"/>
              </p:custDataLst>
            </p:nvPr>
          </p:nvSpPr>
          <p:spPr>
            <a:xfrm>
              <a:off x="7175" y="4447"/>
              <a:ext cx="5831" cy="2769"/>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9" name="组合 18"/>
            <p:cNvGrpSpPr/>
            <p:nvPr>
              <p:custDataLst>
                <p:tags r:id="rId5"/>
              </p:custDataLst>
            </p:nvPr>
          </p:nvGrpSpPr>
          <p:grpSpPr>
            <a:xfrm>
              <a:off x="900" y="891"/>
              <a:ext cx="12110" cy="5638"/>
              <a:chOff x="900" y="891"/>
              <a:chExt cx="12110" cy="5638"/>
            </a:xfrm>
          </p:grpSpPr>
          <p:sp>
            <p:nvSpPr>
              <p:cNvPr id="5" name="圆角矩形 4"/>
              <p:cNvSpPr/>
              <p:nvPr>
                <p:custDataLst>
                  <p:tags r:id="rId6"/>
                </p:custDataLst>
              </p:nvPr>
            </p:nvSpPr>
            <p:spPr>
              <a:xfrm>
                <a:off x="900" y="930"/>
                <a:ext cx="5784" cy="341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文本框 8"/>
              <p:cNvSpPr txBox="1"/>
              <p:nvPr>
                <p:custDataLst>
                  <p:tags r:id="rId7"/>
                </p:custDataLst>
              </p:nvPr>
            </p:nvSpPr>
            <p:spPr>
              <a:xfrm>
                <a:off x="2505" y="951"/>
                <a:ext cx="2902" cy="531"/>
              </a:xfrm>
              <a:prstGeom prst="rect">
                <a:avLst/>
              </a:prstGeom>
            </p:spPr>
            <p:txBody>
              <a:bodyPr wrap="square">
                <a:spAutoFit/>
                <a:extLst>
                  <a:ext uri="{4A0BC546-FE56-4ADE-93B0-CB8AF2F6F144}">
                    <wpsdc:textFrameExt xmlns:wpsdc="http://www.wps.cn/officeDocument/2022/drawingmlCustomData" type="text"/>
                  </a:ext>
                </a:extLst>
              </a:bodyPr>
              <a:p>
                <a:pPr algn="l"/>
                <a:r>
                  <a:rPr lang="zh-CN" altLang="en-US" sz="1600" b="1">
                    <a:solidFill>
                      <a:schemeClr val="bg1"/>
                    </a:solidFill>
                    <a:latin typeface="Arial" panose="020B0604020202020204" pitchFamily="34" charset="0"/>
                    <a:ea typeface="微软雅黑" panose="020B0503020204020204" pitchFamily="34" charset="-122"/>
                  </a:rPr>
                  <a:t>对公共健康的影响</a:t>
                </a:r>
                <a:endParaRPr lang="zh-CN" altLang="en-US" sz="1600" b="1">
                  <a:solidFill>
                    <a:schemeClr val="bg1"/>
                  </a:solidFill>
                  <a:latin typeface="Arial" panose="020B0604020202020204" pitchFamily="34" charset="0"/>
                  <a:ea typeface="微软雅黑" panose="020B0503020204020204" pitchFamily="34" charset="-122"/>
                </a:endParaRPr>
              </a:p>
            </p:txBody>
          </p:sp>
          <p:sp>
            <p:nvSpPr>
              <p:cNvPr id="10" name="文本框 9"/>
              <p:cNvSpPr txBox="1"/>
              <p:nvPr>
                <p:custDataLst>
                  <p:tags r:id="rId8"/>
                </p:custDataLst>
              </p:nvPr>
            </p:nvSpPr>
            <p:spPr>
              <a:xfrm>
                <a:off x="8763" y="891"/>
                <a:ext cx="2902" cy="531"/>
              </a:xfrm>
              <a:prstGeom prst="rect">
                <a:avLst/>
              </a:prstGeom>
            </p:spPr>
            <p:txBody>
              <a:bodyPr wrap="square">
                <a:spAutoFit/>
                <a:extLst>
                  <a:ext uri="{4A0BC546-FE56-4ADE-93B0-CB8AF2F6F144}">
                    <wpsdc:textFrameExt xmlns:wpsdc="http://www.wps.cn/officeDocument/2022/drawingmlCustomData" type="text"/>
                  </a:ext>
                </a:extLst>
              </a:bodyPr>
              <a:p>
                <a:pPr algn="l"/>
                <a:r>
                  <a:rPr lang="zh-CN" altLang="en-US" sz="1600" b="1">
                    <a:solidFill>
                      <a:schemeClr val="bg1"/>
                    </a:solidFill>
                    <a:latin typeface="Arial" panose="020B0604020202020204" pitchFamily="34" charset="0"/>
                    <a:ea typeface="微软雅黑" panose="020B0503020204020204" pitchFamily="34" charset="-122"/>
                  </a:rPr>
                  <a:t>符合</a:t>
                </a:r>
                <a:r>
                  <a:rPr lang="en-US" altLang="zh-CN" sz="1600" b="1">
                    <a:solidFill>
                      <a:schemeClr val="bg1"/>
                    </a:solidFill>
                    <a:latin typeface="Arial" panose="020B0604020202020204" pitchFamily="34" charset="0"/>
                    <a:ea typeface="微软雅黑" panose="020B0503020204020204" pitchFamily="34" charset="-122"/>
                  </a:rPr>
                  <a:t>”</a:t>
                </a:r>
                <a:r>
                  <a:rPr lang="zh-CN" altLang="en-US" sz="1600" b="1">
                    <a:solidFill>
                      <a:schemeClr val="bg1"/>
                    </a:solidFill>
                    <a:latin typeface="Arial" panose="020B0604020202020204" pitchFamily="34" charset="0"/>
                    <a:ea typeface="微软雅黑" panose="020B0503020204020204" pitchFamily="34" charset="-122"/>
                  </a:rPr>
                  <a:t>保基本</a:t>
                </a:r>
                <a:r>
                  <a:rPr lang="en-US" altLang="zh-CN" sz="1600" b="1">
                    <a:solidFill>
                      <a:schemeClr val="bg1"/>
                    </a:solidFill>
                    <a:latin typeface="Arial" panose="020B0604020202020204" pitchFamily="34" charset="0"/>
                    <a:ea typeface="微软雅黑" panose="020B0503020204020204" pitchFamily="34" charset="-122"/>
                  </a:rPr>
                  <a:t>“</a:t>
                </a:r>
                <a:r>
                  <a:rPr lang="zh-CN" altLang="en-US" sz="1600" b="1">
                    <a:solidFill>
                      <a:schemeClr val="bg1"/>
                    </a:solidFill>
                    <a:latin typeface="Arial" panose="020B0604020202020204" pitchFamily="34" charset="0"/>
                    <a:ea typeface="微软雅黑" panose="020B0503020204020204" pitchFamily="34" charset="-122"/>
                  </a:rPr>
                  <a:t>原则</a:t>
                </a:r>
                <a:endParaRPr lang="zh-CN" altLang="en-US" sz="1600" b="1">
                  <a:solidFill>
                    <a:schemeClr val="bg1"/>
                  </a:solidFill>
                  <a:latin typeface="Arial" panose="020B0604020202020204" pitchFamily="34" charset="0"/>
                  <a:ea typeface="微软雅黑" panose="020B0503020204020204" pitchFamily="34" charset="-122"/>
                </a:endParaRPr>
              </a:p>
            </p:txBody>
          </p:sp>
          <p:sp>
            <p:nvSpPr>
              <p:cNvPr id="11" name="文本框 10"/>
              <p:cNvSpPr txBox="1"/>
              <p:nvPr>
                <p:custDataLst>
                  <p:tags r:id="rId9"/>
                </p:custDataLst>
              </p:nvPr>
            </p:nvSpPr>
            <p:spPr>
              <a:xfrm>
                <a:off x="2299" y="4447"/>
                <a:ext cx="2902" cy="531"/>
              </a:xfrm>
              <a:prstGeom prst="rect">
                <a:avLst/>
              </a:prstGeom>
            </p:spPr>
            <p:txBody>
              <a:bodyPr wrap="square">
                <a:spAutoFit/>
                <a:extLst>
                  <a:ext uri="{4A0BC546-FE56-4ADE-93B0-CB8AF2F6F144}">
                    <wpsdc:textFrameExt xmlns:wpsdc="http://www.wps.cn/officeDocument/2022/drawingmlCustomData" type="text"/>
                  </a:ext>
                </a:extLst>
              </a:bodyPr>
              <a:p>
                <a:pPr algn="ctr"/>
                <a:r>
                  <a:rPr lang="zh-CN" altLang="en-US" sz="1600" b="1">
                    <a:solidFill>
                      <a:schemeClr val="bg1"/>
                    </a:solidFill>
                    <a:latin typeface="Arial" panose="020B0604020202020204" pitchFamily="34" charset="0"/>
                    <a:ea typeface="微软雅黑" panose="020B0503020204020204" pitchFamily="34" charset="-122"/>
                  </a:rPr>
                  <a:t>弥补目录</a:t>
                </a:r>
                <a:r>
                  <a:rPr lang="zh-CN" altLang="en-US" sz="1600" b="1">
                    <a:solidFill>
                      <a:schemeClr val="bg1"/>
                    </a:solidFill>
                    <a:latin typeface="Arial" panose="020B0604020202020204" pitchFamily="34" charset="0"/>
                    <a:ea typeface="微软雅黑" panose="020B0503020204020204" pitchFamily="34" charset="-122"/>
                  </a:rPr>
                  <a:t>短板</a:t>
                </a:r>
                <a:endParaRPr lang="zh-CN" altLang="en-US" sz="1600" b="1">
                  <a:solidFill>
                    <a:schemeClr val="bg1"/>
                  </a:solidFill>
                  <a:latin typeface="Arial" panose="020B0604020202020204" pitchFamily="34" charset="0"/>
                  <a:ea typeface="微软雅黑" panose="020B0503020204020204" pitchFamily="34" charset="-122"/>
                </a:endParaRPr>
              </a:p>
            </p:txBody>
          </p:sp>
          <p:sp>
            <p:nvSpPr>
              <p:cNvPr id="12" name="文本框 11"/>
              <p:cNvSpPr txBox="1"/>
              <p:nvPr>
                <p:custDataLst>
                  <p:tags r:id="rId10"/>
                </p:custDataLst>
              </p:nvPr>
            </p:nvSpPr>
            <p:spPr>
              <a:xfrm>
                <a:off x="8763" y="4447"/>
                <a:ext cx="2902" cy="531"/>
              </a:xfrm>
              <a:prstGeom prst="rect">
                <a:avLst/>
              </a:prstGeom>
            </p:spPr>
            <p:txBody>
              <a:bodyPr wrap="square">
                <a:spAutoFit/>
                <a:extLst>
                  <a:ext uri="{4A0BC546-FE56-4ADE-93B0-CB8AF2F6F144}">
                    <wpsdc:textFrameExt xmlns:wpsdc="http://www.wps.cn/officeDocument/2022/drawingmlCustomData" type="text"/>
                  </a:ext>
                </a:extLst>
              </a:bodyPr>
              <a:p>
                <a:pPr algn="ctr"/>
                <a:r>
                  <a:rPr lang="zh-CN" altLang="en-US" sz="1600" b="1">
                    <a:solidFill>
                      <a:schemeClr val="bg1"/>
                    </a:solidFill>
                    <a:latin typeface="Arial" panose="020B0604020202020204" pitchFamily="34" charset="0"/>
                    <a:ea typeface="微软雅黑" panose="020B0503020204020204" pitchFamily="34" charset="-122"/>
                  </a:rPr>
                  <a:t>临床管理</a:t>
                </a:r>
                <a:r>
                  <a:rPr lang="zh-CN" altLang="en-US" sz="1600" b="1">
                    <a:solidFill>
                      <a:schemeClr val="bg1"/>
                    </a:solidFill>
                    <a:latin typeface="Arial" panose="020B0604020202020204" pitchFamily="34" charset="0"/>
                    <a:ea typeface="微软雅黑" panose="020B0503020204020204" pitchFamily="34" charset="-122"/>
                  </a:rPr>
                  <a:t>便利</a:t>
                </a:r>
                <a:endParaRPr lang="zh-CN" altLang="en-US" sz="1600" b="1">
                  <a:solidFill>
                    <a:schemeClr val="bg1"/>
                  </a:solidFill>
                  <a:latin typeface="Arial" panose="020B0604020202020204" pitchFamily="34" charset="0"/>
                  <a:ea typeface="微软雅黑" panose="020B0503020204020204" pitchFamily="34" charset="-122"/>
                </a:endParaRPr>
              </a:p>
            </p:txBody>
          </p:sp>
          <p:sp>
            <p:nvSpPr>
              <p:cNvPr id="33" name="Freeform 45"/>
              <p:cNvSpPr>
                <a:spLocks noEditPoints="1"/>
              </p:cNvSpPr>
              <p:nvPr>
                <p:custDataLst>
                  <p:tags r:id="rId11"/>
                </p:custDataLst>
              </p:nvPr>
            </p:nvSpPr>
            <p:spPr bwMode="black">
              <a:xfrm>
                <a:off x="8342" y="891"/>
                <a:ext cx="421" cy="429"/>
              </a:xfrm>
              <a:custGeom>
                <a:avLst/>
                <a:gdLst>
                  <a:gd name="T0" fmla="*/ 135 w 140"/>
                  <a:gd name="T1" fmla="*/ 85 h 151"/>
                  <a:gd name="T2" fmla="*/ 140 w 140"/>
                  <a:gd name="T3" fmla="*/ 96 h 151"/>
                  <a:gd name="T4" fmla="*/ 134 w 140"/>
                  <a:gd name="T5" fmla="*/ 106 h 151"/>
                  <a:gd name="T6" fmla="*/ 137 w 140"/>
                  <a:gd name="T7" fmla="*/ 117 h 151"/>
                  <a:gd name="T8" fmla="*/ 129 w 140"/>
                  <a:gd name="T9" fmla="*/ 128 h 151"/>
                  <a:gd name="T10" fmla="*/ 128 w 140"/>
                  <a:gd name="T11" fmla="*/ 137 h 151"/>
                  <a:gd name="T12" fmla="*/ 116 w 140"/>
                  <a:gd name="T13" fmla="*/ 148 h 151"/>
                  <a:gd name="T14" fmla="*/ 65 w 140"/>
                  <a:gd name="T15" fmla="*/ 148 h 151"/>
                  <a:gd name="T16" fmla="*/ 33 w 140"/>
                  <a:gd name="T17" fmla="*/ 142 h 151"/>
                  <a:gd name="T18" fmla="*/ 33 w 140"/>
                  <a:gd name="T19" fmla="*/ 82 h 151"/>
                  <a:gd name="T20" fmla="*/ 34 w 140"/>
                  <a:gd name="T21" fmla="*/ 82 h 151"/>
                  <a:gd name="T22" fmla="*/ 34 w 140"/>
                  <a:gd name="T23" fmla="*/ 82 h 151"/>
                  <a:gd name="T24" fmla="*/ 37 w 140"/>
                  <a:gd name="T25" fmla="*/ 82 h 151"/>
                  <a:gd name="T26" fmla="*/ 60 w 140"/>
                  <a:gd name="T27" fmla="*/ 48 h 151"/>
                  <a:gd name="T28" fmla="*/ 68 w 140"/>
                  <a:gd name="T29" fmla="*/ 39 h 151"/>
                  <a:gd name="T30" fmla="*/ 81 w 140"/>
                  <a:gd name="T31" fmla="*/ 3 h 151"/>
                  <a:gd name="T32" fmla="*/ 97 w 140"/>
                  <a:gd name="T33" fmla="*/ 8 h 151"/>
                  <a:gd name="T34" fmla="*/ 99 w 140"/>
                  <a:gd name="T35" fmla="*/ 35 h 151"/>
                  <a:gd name="T36" fmla="*/ 90 w 140"/>
                  <a:gd name="T37" fmla="*/ 60 h 151"/>
                  <a:gd name="T38" fmla="*/ 130 w 140"/>
                  <a:gd name="T39" fmla="*/ 62 h 151"/>
                  <a:gd name="T40" fmla="*/ 140 w 140"/>
                  <a:gd name="T41" fmla="*/ 77 h 151"/>
                  <a:gd name="T42" fmla="*/ 135 w 140"/>
                  <a:gd name="T43" fmla="*/ 85 h 151"/>
                  <a:gd name="T44" fmla="*/ 30 w 140"/>
                  <a:gd name="T45" fmla="*/ 137 h 151"/>
                  <a:gd name="T46" fmla="*/ 30 w 140"/>
                  <a:gd name="T47" fmla="*/ 137 h 151"/>
                  <a:gd name="T48" fmla="*/ 30 w 140"/>
                  <a:gd name="T49" fmla="*/ 82 h 151"/>
                  <a:gd name="T50" fmla="*/ 23 w 140"/>
                  <a:gd name="T51" fmla="*/ 76 h 151"/>
                  <a:gd name="T52" fmla="*/ 7 w 140"/>
                  <a:gd name="T53" fmla="*/ 76 h 151"/>
                  <a:gd name="T54" fmla="*/ 0 w 140"/>
                  <a:gd name="T55" fmla="*/ 82 h 151"/>
                  <a:gd name="T56" fmla="*/ 0 w 140"/>
                  <a:gd name="T57" fmla="*/ 137 h 151"/>
                  <a:gd name="T58" fmla="*/ 7 w 140"/>
                  <a:gd name="T59" fmla="*/ 144 h 151"/>
                  <a:gd name="T60" fmla="*/ 23 w 140"/>
                  <a:gd name="T61" fmla="*/ 144 h 151"/>
                  <a:gd name="T62" fmla="*/ 30 w 140"/>
                  <a:gd name="T63" fmla="*/ 137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 h="151">
                    <a:moveTo>
                      <a:pt x="135" y="85"/>
                    </a:moveTo>
                    <a:cubicBezTo>
                      <a:pt x="135" y="88"/>
                      <a:pt x="140" y="93"/>
                      <a:pt x="140" y="96"/>
                    </a:cubicBezTo>
                    <a:cubicBezTo>
                      <a:pt x="140" y="99"/>
                      <a:pt x="134" y="103"/>
                      <a:pt x="134" y="106"/>
                    </a:cubicBezTo>
                    <a:cubicBezTo>
                      <a:pt x="133" y="109"/>
                      <a:pt x="137" y="114"/>
                      <a:pt x="137" y="117"/>
                    </a:cubicBezTo>
                    <a:cubicBezTo>
                      <a:pt x="137" y="121"/>
                      <a:pt x="130" y="125"/>
                      <a:pt x="129" y="128"/>
                    </a:cubicBezTo>
                    <a:cubicBezTo>
                      <a:pt x="128" y="130"/>
                      <a:pt x="129" y="135"/>
                      <a:pt x="128" y="137"/>
                    </a:cubicBezTo>
                    <a:cubicBezTo>
                      <a:pt x="127" y="141"/>
                      <a:pt x="120" y="147"/>
                      <a:pt x="116" y="148"/>
                    </a:cubicBezTo>
                    <a:cubicBezTo>
                      <a:pt x="104" y="151"/>
                      <a:pt x="65" y="148"/>
                      <a:pt x="65" y="148"/>
                    </a:cubicBezTo>
                    <a:cubicBezTo>
                      <a:pt x="65" y="148"/>
                      <a:pt x="65" y="148"/>
                      <a:pt x="33" y="142"/>
                    </a:cubicBezTo>
                    <a:cubicBezTo>
                      <a:pt x="33" y="142"/>
                      <a:pt x="33" y="142"/>
                      <a:pt x="33" y="82"/>
                    </a:cubicBezTo>
                    <a:cubicBezTo>
                      <a:pt x="33" y="82"/>
                      <a:pt x="33" y="82"/>
                      <a:pt x="34" y="82"/>
                    </a:cubicBezTo>
                    <a:cubicBezTo>
                      <a:pt x="34" y="82"/>
                      <a:pt x="34" y="82"/>
                      <a:pt x="34" y="82"/>
                    </a:cubicBezTo>
                    <a:cubicBezTo>
                      <a:pt x="34" y="82"/>
                      <a:pt x="34" y="82"/>
                      <a:pt x="37" y="82"/>
                    </a:cubicBezTo>
                    <a:cubicBezTo>
                      <a:pt x="41" y="81"/>
                      <a:pt x="49" y="75"/>
                      <a:pt x="60" y="48"/>
                    </a:cubicBezTo>
                    <a:cubicBezTo>
                      <a:pt x="61" y="44"/>
                      <a:pt x="65" y="42"/>
                      <a:pt x="68" y="39"/>
                    </a:cubicBezTo>
                    <a:cubicBezTo>
                      <a:pt x="75" y="34"/>
                      <a:pt x="79" y="27"/>
                      <a:pt x="81" y="3"/>
                    </a:cubicBezTo>
                    <a:cubicBezTo>
                      <a:pt x="81" y="0"/>
                      <a:pt x="91" y="1"/>
                      <a:pt x="97" y="8"/>
                    </a:cubicBezTo>
                    <a:cubicBezTo>
                      <a:pt x="102" y="14"/>
                      <a:pt x="102" y="26"/>
                      <a:pt x="99" y="35"/>
                    </a:cubicBezTo>
                    <a:cubicBezTo>
                      <a:pt x="96" y="41"/>
                      <a:pt x="87" y="55"/>
                      <a:pt x="90" y="60"/>
                    </a:cubicBezTo>
                    <a:cubicBezTo>
                      <a:pt x="90" y="60"/>
                      <a:pt x="124" y="59"/>
                      <a:pt x="130" y="62"/>
                    </a:cubicBezTo>
                    <a:cubicBezTo>
                      <a:pt x="134" y="63"/>
                      <a:pt x="140" y="72"/>
                      <a:pt x="140" y="77"/>
                    </a:cubicBezTo>
                    <a:cubicBezTo>
                      <a:pt x="140" y="79"/>
                      <a:pt x="136" y="83"/>
                      <a:pt x="135" y="85"/>
                    </a:cubicBezTo>
                    <a:close/>
                    <a:moveTo>
                      <a:pt x="30" y="137"/>
                    </a:moveTo>
                    <a:cubicBezTo>
                      <a:pt x="30" y="137"/>
                      <a:pt x="30" y="137"/>
                      <a:pt x="30" y="137"/>
                    </a:cubicBezTo>
                    <a:cubicBezTo>
                      <a:pt x="30" y="137"/>
                      <a:pt x="30" y="137"/>
                      <a:pt x="30" y="82"/>
                    </a:cubicBezTo>
                    <a:cubicBezTo>
                      <a:pt x="30" y="79"/>
                      <a:pt x="27" y="76"/>
                      <a:pt x="23" y="76"/>
                    </a:cubicBezTo>
                    <a:cubicBezTo>
                      <a:pt x="23" y="76"/>
                      <a:pt x="23" y="76"/>
                      <a:pt x="7" y="76"/>
                    </a:cubicBezTo>
                    <a:cubicBezTo>
                      <a:pt x="3" y="76"/>
                      <a:pt x="0" y="79"/>
                      <a:pt x="0" y="82"/>
                    </a:cubicBezTo>
                    <a:cubicBezTo>
                      <a:pt x="0" y="82"/>
                      <a:pt x="0" y="82"/>
                      <a:pt x="0" y="137"/>
                    </a:cubicBezTo>
                    <a:cubicBezTo>
                      <a:pt x="0" y="141"/>
                      <a:pt x="3" y="144"/>
                      <a:pt x="7" y="144"/>
                    </a:cubicBezTo>
                    <a:cubicBezTo>
                      <a:pt x="7" y="144"/>
                      <a:pt x="7" y="144"/>
                      <a:pt x="23" y="144"/>
                    </a:cubicBezTo>
                    <a:cubicBezTo>
                      <a:pt x="27" y="144"/>
                      <a:pt x="30" y="141"/>
                      <a:pt x="30" y="1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68" tIns="34285" rIns="68568" bIns="34285" numCol="1" anchor="t" anchorCtr="0" compatLnSpc="1"/>
              <a:ls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065" algn="l" defTabSz="685800" rtl="0" eaLnBrk="1" latinLnBrk="0" hangingPunct="1">
                  <a:defRPr sz="1400" kern="1200">
                    <a:solidFill>
                      <a:schemeClr val="tx1"/>
                    </a:solidFill>
                    <a:latin typeface="+mn-lt"/>
                    <a:ea typeface="+mn-ea"/>
                    <a:cs typeface="+mn-cs"/>
                  </a:defRPr>
                </a:lvl4pPr>
                <a:lvl5pPr marL="1370965" algn="l" defTabSz="685800" rtl="0" eaLnBrk="1" latinLnBrk="0" hangingPunct="1">
                  <a:defRPr sz="1400" kern="1200">
                    <a:solidFill>
                      <a:schemeClr val="tx1"/>
                    </a:solidFill>
                    <a:latin typeface="+mn-lt"/>
                    <a:ea typeface="+mn-ea"/>
                    <a:cs typeface="+mn-cs"/>
                  </a:defRPr>
                </a:lvl5pPr>
                <a:lvl6pPr marL="1713865" algn="l" defTabSz="685800" rtl="0" eaLnBrk="1" latinLnBrk="0" hangingPunct="1">
                  <a:defRPr sz="1400" kern="1200">
                    <a:solidFill>
                      <a:schemeClr val="tx1"/>
                    </a:solidFill>
                    <a:latin typeface="+mn-lt"/>
                    <a:ea typeface="+mn-ea"/>
                    <a:cs typeface="+mn-cs"/>
                  </a:defRPr>
                </a:lvl6pPr>
                <a:lvl7pPr marL="2056765" algn="l" defTabSz="685800" rtl="0" eaLnBrk="1" latinLnBrk="0" hangingPunct="1">
                  <a:defRPr sz="1400" kern="1200">
                    <a:solidFill>
                      <a:schemeClr val="tx1"/>
                    </a:solidFill>
                    <a:latin typeface="+mn-lt"/>
                    <a:ea typeface="+mn-ea"/>
                    <a:cs typeface="+mn-cs"/>
                  </a:defRPr>
                </a:lvl7pPr>
                <a:lvl8pPr marL="2399030" algn="l" defTabSz="685800" rtl="0" eaLnBrk="1" latinLnBrk="0" hangingPunct="1">
                  <a:defRPr sz="1400" kern="1200">
                    <a:solidFill>
                      <a:schemeClr val="tx1"/>
                    </a:solidFill>
                    <a:latin typeface="+mn-lt"/>
                    <a:ea typeface="+mn-ea"/>
                    <a:cs typeface="+mn-cs"/>
                  </a:defRPr>
                </a:lvl8pPr>
                <a:lvl9pPr marL="2741930" algn="l" defTabSz="685800" rtl="0" eaLnBrk="1" latinLnBrk="0" hangingPunct="1">
                  <a:defRPr sz="1400" kern="1200">
                    <a:solidFill>
                      <a:schemeClr val="tx1"/>
                    </a:solidFill>
                    <a:latin typeface="+mn-lt"/>
                    <a:ea typeface="+mn-ea"/>
                    <a:cs typeface="+mn-cs"/>
                  </a:defRPr>
                </a:lvl9pPr>
              </a:lstStyle>
              <a:p>
                <a:pPr defTabSz="514350"/>
                <a:endParaRPr lang="en-US">
                  <a:solidFill>
                    <a:srgbClr val="FFFFFF"/>
                  </a:solidFill>
                  <a:latin typeface="微软雅黑" panose="020B0503020204020204" pitchFamily="34" charset="-122"/>
                  <a:ea typeface="微软雅黑" panose="020B0503020204020204" pitchFamily="34" charset="-122"/>
                </a:endParaRPr>
              </a:p>
            </p:txBody>
          </p:sp>
          <p:sp>
            <p:nvSpPr>
              <p:cNvPr id="18" name="Freeform 12"/>
              <p:cNvSpPr>
                <a:spLocks noEditPoints="1"/>
              </p:cNvSpPr>
              <p:nvPr>
                <p:custDataLst>
                  <p:tags r:id="rId12"/>
                </p:custDataLst>
              </p:nvPr>
            </p:nvSpPr>
            <p:spPr bwMode="black">
              <a:xfrm>
                <a:off x="2185" y="4504"/>
                <a:ext cx="415" cy="452"/>
              </a:xfrm>
              <a:custGeom>
                <a:avLst/>
                <a:gdLst>
                  <a:gd name="T0" fmla="*/ 709 w 709"/>
                  <a:gd name="T1" fmla="*/ 570 h 709"/>
                  <a:gd name="T2" fmla="*/ 373 w 709"/>
                  <a:gd name="T3" fmla="*/ 709 h 709"/>
                  <a:gd name="T4" fmla="*/ 373 w 709"/>
                  <a:gd name="T5" fmla="*/ 294 h 709"/>
                  <a:gd name="T6" fmla="*/ 709 w 709"/>
                  <a:gd name="T7" fmla="*/ 154 h 709"/>
                  <a:gd name="T8" fmla="*/ 709 w 709"/>
                  <a:gd name="T9" fmla="*/ 570 h 709"/>
                  <a:gd name="T10" fmla="*/ 335 w 709"/>
                  <a:gd name="T11" fmla="*/ 294 h 709"/>
                  <a:gd name="T12" fmla="*/ 0 w 709"/>
                  <a:gd name="T13" fmla="*/ 154 h 709"/>
                  <a:gd name="T14" fmla="*/ 0 w 709"/>
                  <a:gd name="T15" fmla="*/ 570 h 709"/>
                  <a:gd name="T16" fmla="*/ 335 w 709"/>
                  <a:gd name="T17" fmla="*/ 709 h 709"/>
                  <a:gd name="T18" fmla="*/ 335 w 709"/>
                  <a:gd name="T19" fmla="*/ 294 h 709"/>
                  <a:gd name="T20" fmla="*/ 354 w 709"/>
                  <a:gd name="T21" fmla="*/ 0 h 709"/>
                  <a:gd name="T22" fmla="*/ 0 w 709"/>
                  <a:gd name="T23" fmla="*/ 126 h 709"/>
                  <a:gd name="T24" fmla="*/ 354 w 709"/>
                  <a:gd name="T25" fmla="*/ 268 h 709"/>
                  <a:gd name="T26" fmla="*/ 709 w 709"/>
                  <a:gd name="T27" fmla="*/ 126 h 709"/>
                  <a:gd name="T28" fmla="*/ 354 w 709"/>
                  <a:gd name="T29" fmla="*/ 0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9" h="709">
                    <a:moveTo>
                      <a:pt x="709" y="570"/>
                    </a:moveTo>
                    <a:lnTo>
                      <a:pt x="373" y="709"/>
                    </a:lnTo>
                    <a:lnTo>
                      <a:pt x="373" y="294"/>
                    </a:lnTo>
                    <a:lnTo>
                      <a:pt x="709" y="154"/>
                    </a:lnTo>
                    <a:lnTo>
                      <a:pt x="709" y="570"/>
                    </a:lnTo>
                    <a:close/>
                    <a:moveTo>
                      <a:pt x="335" y="294"/>
                    </a:moveTo>
                    <a:lnTo>
                      <a:pt x="0" y="154"/>
                    </a:lnTo>
                    <a:lnTo>
                      <a:pt x="0" y="570"/>
                    </a:lnTo>
                    <a:lnTo>
                      <a:pt x="335" y="709"/>
                    </a:lnTo>
                    <a:lnTo>
                      <a:pt x="335" y="294"/>
                    </a:lnTo>
                    <a:close/>
                    <a:moveTo>
                      <a:pt x="354" y="0"/>
                    </a:moveTo>
                    <a:lnTo>
                      <a:pt x="0" y="126"/>
                    </a:lnTo>
                    <a:lnTo>
                      <a:pt x="354" y="268"/>
                    </a:lnTo>
                    <a:lnTo>
                      <a:pt x="709" y="126"/>
                    </a:lnTo>
                    <a:lnTo>
                      <a:pt x="354" y="0"/>
                    </a:lnTo>
                    <a:close/>
                  </a:path>
                </a:pathLst>
              </a:custGeom>
              <a:solidFill>
                <a:srgbClr val="FFFFFF"/>
              </a:solidFill>
              <a:ln>
                <a:noFill/>
              </a:ln>
            </p:spPr>
            <p:txBody>
              <a:bodyPr vert="horz" wrap="square" lIns="82305" tIns="41153" rIns="82305" bIns="41153" numCol="1" anchor="t" anchorCtr="0" compatLnSpc="1"/>
              <a:ls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065" algn="l" defTabSz="685800" rtl="0" eaLnBrk="1" latinLnBrk="0" hangingPunct="1">
                  <a:defRPr sz="1400" kern="1200">
                    <a:solidFill>
                      <a:schemeClr val="tx1"/>
                    </a:solidFill>
                    <a:latin typeface="+mn-lt"/>
                    <a:ea typeface="+mn-ea"/>
                    <a:cs typeface="+mn-cs"/>
                  </a:defRPr>
                </a:lvl4pPr>
                <a:lvl5pPr marL="1370965" algn="l" defTabSz="685800" rtl="0" eaLnBrk="1" latinLnBrk="0" hangingPunct="1">
                  <a:defRPr sz="1400" kern="1200">
                    <a:solidFill>
                      <a:schemeClr val="tx1"/>
                    </a:solidFill>
                    <a:latin typeface="+mn-lt"/>
                    <a:ea typeface="+mn-ea"/>
                    <a:cs typeface="+mn-cs"/>
                  </a:defRPr>
                </a:lvl5pPr>
                <a:lvl6pPr marL="1713865" algn="l" defTabSz="685800" rtl="0" eaLnBrk="1" latinLnBrk="0" hangingPunct="1">
                  <a:defRPr sz="1400" kern="1200">
                    <a:solidFill>
                      <a:schemeClr val="tx1"/>
                    </a:solidFill>
                    <a:latin typeface="+mn-lt"/>
                    <a:ea typeface="+mn-ea"/>
                    <a:cs typeface="+mn-cs"/>
                  </a:defRPr>
                </a:lvl6pPr>
                <a:lvl7pPr marL="2056765" algn="l" defTabSz="685800" rtl="0" eaLnBrk="1" latinLnBrk="0" hangingPunct="1">
                  <a:defRPr sz="1400" kern="1200">
                    <a:solidFill>
                      <a:schemeClr val="tx1"/>
                    </a:solidFill>
                    <a:latin typeface="+mn-lt"/>
                    <a:ea typeface="+mn-ea"/>
                    <a:cs typeface="+mn-cs"/>
                  </a:defRPr>
                </a:lvl7pPr>
                <a:lvl8pPr marL="2399030" algn="l" defTabSz="685800" rtl="0" eaLnBrk="1" latinLnBrk="0" hangingPunct="1">
                  <a:defRPr sz="1400" kern="1200">
                    <a:solidFill>
                      <a:schemeClr val="tx1"/>
                    </a:solidFill>
                    <a:latin typeface="+mn-lt"/>
                    <a:ea typeface="+mn-ea"/>
                    <a:cs typeface="+mn-cs"/>
                  </a:defRPr>
                </a:lvl8pPr>
                <a:lvl9pPr marL="2741930" algn="l" defTabSz="685800" rtl="0" eaLnBrk="1" latinLnBrk="0" hangingPunct="1">
                  <a:defRPr sz="1400" kern="1200">
                    <a:solidFill>
                      <a:schemeClr val="tx1"/>
                    </a:solidFill>
                    <a:latin typeface="+mn-lt"/>
                    <a:ea typeface="+mn-ea"/>
                    <a:cs typeface="+mn-cs"/>
                  </a:defRPr>
                </a:lvl9pPr>
              </a:lstStyle>
              <a:p>
                <a:endParaRPr lang="en-US" sz="1800">
                  <a:solidFill>
                    <a:srgbClr val="FFFFFF"/>
                  </a:solidFill>
                  <a:latin typeface="微软雅黑" panose="020B0503020204020204" pitchFamily="34" charset="-122"/>
                  <a:ea typeface="微软雅黑" panose="020B0503020204020204" pitchFamily="34" charset="-122"/>
                </a:endParaRPr>
              </a:p>
            </p:txBody>
          </p:sp>
          <p:sp>
            <p:nvSpPr>
              <p:cNvPr id="44" name="Freeform 72"/>
              <p:cNvSpPr>
                <a:spLocks noEditPoints="1"/>
              </p:cNvSpPr>
              <p:nvPr>
                <p:custDataLst>
                  <p:tags r:id="rId13"/>
                </p:custDataLst>
              </p:nvPr>
            </p:nvSpPr>
            <p:spPr bwMode="auto">
              <a:xfrm>
                <a:off x="8536" y="4543"/>
                <a:ext cx="523" cy="435"/>
              </a:xfrm>
              <a:custGeom>
                <a:avLst/>
                <a:gdLst/>
                <a:ahLst/>
                <a:cxnLst>
                  <a:cxn ang="0">
                    <a:pos x="50" y="41"/>
                  </a:cxn>
                  <a:cxn ang="0">
                    <a:pos x="40" y="51"/>
                  </a:cxn>
                  <a:cxn ang="0">
                    <a:pos x="10" y="51"/>
                  </a:cxn>
                  <a:cxn ang="0">
                    <a:pos x="0" y="41"/>
                  </a:cxn>
                  <a:cxn ang="0">
                    <a:pos x="0" y="11"/>
                  </a:cxn>
                  <a:cxn ang="0">
                    <a:pos x="10" y="1"/>
                  </a:cxn>
                  <a:cxn ang="0">
                    <a:pos x="40" y="1"/>
                  </a:cxn>
                  <a:cxn ang="0">
                    <a:pos x="44" y="1"/>
                  </a:cxn>
                  <a:cxn ang="0">
                    <a:pos x="45" y="2"/>
                  </a:cxn>
                  <a:cxn ang="0">
                    <a:pos x="44" y="3"/>
                  </a:cxn>
                  <a:cxn ang="0">
                    <a:pos x="43" y="5"/>
                  </a:cxn>
                  <a:cxn ang="0">
                    <a:pos x="41" y="5"/>
                  </a:cxn>
                  <a:cxn ang="0">
                    <a:pos x="40" y="5"/>
                  </a:cxn>
                  <a:cxn ang="0">
                    <a:pos x="10" y="5"/>
                  </a:cxn>
                  <a:cxn ang="0">
                    <a:pos x="4" y="11"/>
                  </a:cxn>
                  <a:cxn ang="0">
                    <a:pos x="4" y="41"/>
                  </a:cxn>
                  <a:cxn ang="0">
                    <a:pos x="10" y="46"/>
                  </a:cxn>
                  <a:cxn ang="0">
                    <a:pos x="40" y="46"/>
                  </a:cxn>
                  <a:cxn ang="0">
                    <a:pos x="45" y="41"/>
                  </a:cxn>
                  <a:cxn ang="0">
                    <a:pos x="45" y="36"/>
                  </a:cxn>
                  <a:cxn ang="0">
                    <a:pos x="46" y="35"/>
                  </a:cxn>
                  <a:cxn ang="0">
                    <a:pos x="48" y="33"/>
                  </a:cxn>
                  <a:cxn ang="0">
                    <a:pos x="49" y="33"/>
                  </a:cxn>
                  <a:cxn ang="0">
                    <a:pos x="50" y="34"/>
                  </a:cxn>
                  <a:cxn ang="0">
                    <a:pos x="50" y="41"/>
                  </a:cxn>
                  <a:cxn ang="0">
                    <a:pos x="57" y="18"/>
                  </a:cxn>
                  <a:cxn ang="0">
                    <a:pos x="33" y="42"/>
                  </a:cxn>
                  <a:cxn ang="0">
                    <a:pos x="23" y="42"/>
                  </a:cxn>
                  <a:cxn ang="0">
                    <a:pos x="23" y="31"/>
                  </a:cxn>
                  <a:cxn ang="0">
                    <a:pos x="47" y="7"/>
                  </a:cxn>
                  <a:cxn ang="0">
                    <a:pos x="57" y="18"/>
                  </a:cxn>
                  <a:cxn ang="0">
                    <a:pos x="36" y="34"/>
                  </a:cxn>
                  <a:cxn ang="0">
                    <a:pos x="30" y="29"/>
                  </a:cxn>
                  <a:cxn ang="0">
                    <a:pos x="26" y="33"/>
                  </a:cxn>
                  <a:cxn ang="0">
                    <a:pos x="26" y="35"/>
                  </a:cxn>
                  <a:cxn ang="0">
                    <a:pos x="29" y="35"/>
                  </a:cxn>
                  <a:cxn ang="0">
                    <a:pos x="29" y="38"/>
                  </a:cxn>
                  <a:cxn ang="0">
                    <a:pos x="31" y="38"/>
                  </a:cxn>
                  <a:cxn ang="0">
                    <a:pos x="36" y="34"/>
                  </a:cxn>
                  <a:cxn ang="0">
                    <a:pos x="46" y="13"/>
                  </a:cxn>
                  <a:cxn ang="0">
                    <a:pos x="34" y="25"/>
                  </a:cxn>
                  <a:cxn ang="0">
                    <a:pos x="33" y="26"/>
                  </a:cxn>
                  <a:cxn ang="0">
                    <a:pos x="35" y="26"/>
                  </a:cxn>
                  <a:cxn ang="0">
                    <a:pos x="47" y="14"/>
                  </a:cxn>
                  <a:cxn ang="0">
                    <a:pos x="47" y="13"/>
                  </a:cxn>
                  <a:cxn ang="0">
                    <a:pos x="46" y="13"/>
                  </a:cxn>
                  <a:cxn ang="0">
                    <a:pos x="59" y="15"/>
                  </a:cxn>
                  <a:cxn ang="0">
                    <a:pos x="49" y="5"/>
                  </a:cxn>
                  <a:cxn ang="0">
                    <a:pos x="52" y="2"/>
                  </a:cxn>
                  <a:cxn ang="0">
                    <a:pos x="57" y="2"/>
                  </a:cxn>
                  <a:cxn ang="0">
                    <a:pos x="62" y="7"/>
                  </a:cxn>
                  <a:cxn ang="0">
                    <a:pos x="62" y="12"/>
                  </a:cxn>
                  <a:cxn ang="0">
                    <a:pos x="59" y="15"/>
                  </a:cxn>
                </a:cxnLst>
                <a:rect l="0" t="0" r="r" b="b"/>
                <a:pathLst>
                  <a:path w="64" h="51">
                    <a:moveTo>
                      <a:pt x="50" y="41"/>
                    </a:moveTo>
                    <a:cubicBezTo>
                      <a:pt x="50" y="46"/>
                      <a:pt x="45" y="51"/>
                      <a:pt x="40" y="51"/>
                    </a:cubicBezTo>
                    <a:cubicBezTo>
                      <a:pt x="10" y="51"/>
                      <a:pt x="10" y="51"/>
                      <a:pt x="10" y="51"/>
                    </a:cubicBezTo>
                    <a:cubicBezTo>
                      <a:pt x="4" y="51"/>
                      <a:pt x="0" y="46"/>
                      <a:pt x="0" y="41"/>
                    </a:cubicBezTo>
                    <a:cubicBezTo>
                      <a:pt x="0" y="11"/>
                      <a:pt x="0" y="11"/>
                      <a:pt x="0" y="11"/>
                    </a:cubicBezTo>
                    <a:cubicBezTo>
                      <a:pt x="0" y="5"/>
                      <a:pt x="4" y="1"/>
                      <a:pt x="10" y="1"/>
                    </a:cubicBezTo>
                    <a:cubicBezTo>
                      <a:pt x="40" y="1"/>
                      <a:pt x="40" y="1"/>
                      <a:pt x="40" y="1"/>
                    </a:cubicBezTo>
                    <a:cubicBezTo>
                      <a:pt x="41" y="1"/>
                      <a:pt x="43" y="1"/>
                      <a:pt x="44" y="1"/>
                    </a:cubicBezTo>
                    <a:cubicBezTo>
                      <a:pt x="44" y="2"/>
                      <a:pt x="44" y="2"/>
                      <a:pt x="45" y="2"/>
                    </a:cubicBezTo>
                    <a:cubicBezTo>
                      <a:pt x="45" y="3"/>
                      <a:pt x="45" y="3"/>
                      <a:pt x="44" y="3"/>
                    </a:cubicBezTo>
                    <a:cubicBezTo>
                      <a:pt x="43" y="5"/>
                      <a:pt x="43" y="5"/>
                      <a:pt x="43" y="5"/>
                    </a:cubicBezTo>
                    <a:cubicBezTo>
                      <a:pt x="42" y="5"/>
                      <a:pt x="42" y="5"/>
                      <a:pt x="41" y="5"/>
                    </a:cubicBezTo>
                    <a:cubicBezTo>
                      <a:pt x="41" y="5"/>
                      <a:pt x="40" y="5"/>
                      <a:pt x="40" y="5"/>
                    </a:cubicBezTo>
                    <a:cubicBezTo>
                      <a:pt x="10" y="5"/>
                      <a:pt x="10" y="5"/>
                      <a:pt x="10" y="5"/>
                    </a:cubicBezTo>
                    <a:cubicBezTo>
                      <a:pt x="7" y="5"/>
                      <a:pt x="4" y="8"/>
                      <a:pt x="4" y="11"/>
                    </a:cubicBezTo>
                    <a:cubicBezTo>
                      <a:pt x="4" y="41"/>
                      <a:pt x="4" y="41"/>
                      <a:pt x="4" y="41"/>
                    </a:cubicBezTo>
                    <a:cubicBezTo>
                      <a:pt x="4" y="44"/>
                      <a:pt x="7" y="46"/>
                      <a:pt x="10" y="46"/>
                    </a:cubicBezTo>
                    <a:cubicBezTo>
                      <a:pt x="40" y="46"/>
                      <a:pt x="40" y="46"/>
                      <a:pt x="40" y="46"/>
                    </a:cubicBezTo>
                    <a:cubicBezTo>
                      <a:pt x="43" y="46"/>
                      <a:pt x="45" y="44"/>
                      <a:pt x="45" y="41"/>
                    </a:cubicBezTo>
                    <a:cubicBezTo>
                      <a:pt x="45" y="36"/>
                      <a:pt x="45" y="36"/>
                      <a:pt x="45" y="36"/>
                    </a:cubicBezTo>
                    <a:cubicBezTo>
                      <a:pt x="45" y="36"/>
                      <a:pt x="46" y="35"/>
                      <a:pt x="46" y="35"/>
                    </a:cubicBezTo>
                    <a:cubicBezTo>
                      <a:pt x="48" y="33"/>
                      <a:pt x="48" y="33"/>
                      <a:pt x="48" y="33"/>
                    </a:cubicBezTo>
                    <a:cubicBezTo>
                      <a:pt x="48" y="33"/>
                      <a:pt x="49" y="33"/>
                      <a:pt x="49" y="33"/>
                    </a:cubicBezTo>
                    <a:cubicBezTo>
                      <a:pt x="50" y="33"/>
                      <a:pt x="50" y="33"/>
                      <a:pt x="50" y="34"/>
                    </a:cubicBezTo>
                    <a:lnTo>
                      <a:pt x="50" y="41"/>
                    </a:lnTo>
                    <a:close/>
                    <a:moveTo>
                      <a:pt x="57" y="18"/>
                    </a:moveTo>
                    <a:cubicBezTo>
                      <a:pt x="33" y="42"/>
                      <a:pt x="33" y="42"/>
                      <a:pt x="33" y="42"/>
                    </a:cubicBezTo>
                    <a:cubicBezTo>
                      <a:pt x="23" y="42"/>
                      <a:pt x="23" y="42"/>
                      <a:pt x="23" y="42"/>
                    </a:cubicBezTo>
                    <a:cubicBezTo>
                      <a:pt x="23" y="31"/>
                      <a:pt x="23" y="31"/>
                      <a:pt x="23" y="31"/>
                    </a:cubicBezTo>
                    <a:cubicBezTo>
                      <a:pt x="47" y="7"/>
                      <a:pt x="47" y="7"/>
                      <a:pt x="47" y="7"/>
                    </a:cubicBezTo>
                    <a:lnTo>
                      <a:pt x="57" y="18"/>
                    </a:lnTo>
                    <a:close/>
                    <a:moveTo>
                      <a:pt x="36" y="34"/>
                    </a:moveTo>
                    <a:cubicBezTo>
                      <a:pt x="30" y="29"/>
                      <a:pt x="30" y="29"/>
                      <a:pt x="30" y="29"/>
                    </a:cubicBezTo>
                    <a:cubicBezTo>
                      <a:pt x="26" y="33"/>
                      <a:pt x="26" y="33"/>
                      <a:pt x="26" y="33"/>
                    </a:cubicBezTo>
                    <a:cubicBezTo>
                      <a:pt x="26" y="35"/>
                      <a:pt x="26" y="35"/>
                      <a:pt x="26" y="35"/>
                    </a:cubicBezTo>
                    <a:cubicBezTo>
                      <a:pt x="29" y="35"/>
                      <a:pt x="29" y="35"/>
                      <a:pt x="29" y="35"/>
                    </a:cubicBezTo>
                    <a:cubicBezTo>
                      <a:pt x="29" y="38"/>
                      <a:pt x="29" y="38"/>
                      <a:pt x="29" y="38"/>
                    </a:cubicBezTo>
                    <a:cubicBezTo>
                      <a:pt x="31" y="38"/>
                      <a:pt x="31" y="38"/>
                      <a:pt x="31" y="38"/>
                    </a:cubicBezTo>
                    <a:lnTo>
                      <a:pt x="36" y="34"/>
                    </a:lnTo>
                    <a:close/>
                    <a:moveTo>
                      <a:pt x="46" y="13"/>
                    </a:moveTo>
                    <a:cubicBezTo>
                      <a:pt x="34" y="25"/>
                      <a:pt x="34" y="25"/>
                      <a:pt x="34" y="25"/>
                    </a:cubicBezTo>
                    <a:cubicBezTo>
                      <a:pt x="33" y="25"/>
                      <a:pt x="33" y="26"/>
                      <a:pt x="33" y="26"/>
                    </a:cubicBezTo>
                    <a:cubicBezTo>
                      <a:pt x="34" y="27"/>
                      <a:pt x="34" y="27"/>
                      <a:pt x="35" y="26"/>
                    </a:cubicBezTo>
                    <a:cubicBezTo>
                      <a:pt x="47" y="14"/>
                      <a:pt x="47" y="14"/>
                      <a:pt x="47" y="14"/>
                    </a:cubicBezTo>
                    <a:cubicBezTo>
                      <a:pt x="47" y="13"/>
                      <a:pt x="47" y="13"/>
                      <a:pt x="47" y="13"/>
                    </a:cubicBezTo>
                    <a:cubicBezTo>
                      <a:pt x="47" y="12"/>
                      <a:pt x="46" y="12"/>
                      <a:pt x="46" y="13"/>
                    </a:cubicBezTo>
                    <a:close/>
                    <a:moveTo>
                      <a:pt x="59" y="15"/>
                    </a:moveTo>
                    <a:cubicBezTo>
                      <a:pt x="49" y="5"/>
                      <a:pt x="49" y="5"/>
                      <a:pt x="49" y="5"/>
                    </a:cubicBezTo>
                    <a:cubicBezTo>
                      <a:pt x="52" y="2"/>
                      <a:pt x="52" y="2"/>
                      <a:pt x="52" y="2"/>
                    </a:cubicBezTo>
                    <a:cubicBezTo>
                      <a:pt x="53" y="0"/>
                      <a:pt x="56" y="0"/>
                      <a:pt x="57" y="2"/>
                    </a:cubicBezTo>
                    <a:cubicBezTo>
                      <a:pt x="62" y="7"/>
                      <a:pt x="62" y="7"/>
                      <a:pt x="62" y="7"/>
                    </a:cubicBezTo>
                    <a:cubicBezTo>
                      <a:pt x="64" y="9"/>
                      <a:pt x="64" y="11"/>
                      <a:pt x="62" y="12"/>
                    </a:cubicBezTo>
                    <a:lnTo>
                      <a:pt x="59" y="15"/>
                    </a:lnTo>
                    <a:close/>
                  </a:path>
                </a:pathLst>
              </a:custGeom>
              <a:solidFill>
                <a:schemeClr val="bg1"/>
              </a:solidFill>
              <a:ln w="9525">
                <a:noFill/>
                <a:round/>
              </a:ln>
            </p:spPr>
            <p:txBody>
              <a:bodyPr vert="horz" wrap="square" lIns="89364" tIns="44682" rIns="89364" bIns="44682" numCol="1" anchor="t" anchorCtr="0" compatLnSpc="1"/>
              <a:p>
                <a:pPr>
                  <a:lnSpc>
                    <a:spcPct val="120000"/>
                  </a:lnSpc>
                </a:pPr>
                <a:endParaRPr lang="en-US" sz="600">
                  <a:latin typeface="Arial" panose="020B0604020202020204" pitchFamily="34" charset="0"/>
                  <a:ea typeface="微软雅黑" panose="020B0503020204020204" pitchFamily="34" charset="-122"/>
                  <a:sym typeface="Arial" panose="020B0604020202020204" pitchFamily="34" charset="0"/>
                </a:endParaRPr>
              </a:p>
            </p:txBody>
          </p:sp>
          <p:sp>
            <p:nvSpPr>
              <p:cNvPr id="45" name="Freeform 126"/>
              <p:cNvSpPr/>
              <p:nvPr>
                <p:custDataLst>
                  <p:tags r:id="rId14"/>
                </p:custDataLst>
              </p:nvPr>
            </p:nvSpPr>
            <p:spPr bwMode="auto">
              <a:xfrm>
                <a:off x="2108" y="951"/>
                <a:ext cx="396" cy="481"/>
              </a:xfrm>
              <a:custGeom>
                <a:avLst/>
                <a:gdLst/>
                <a:ahLst/>
                <a:cxnLst>
                  <a:cxn ang="0">
                    <a:pos x="25" y="46"/>
                  </a:cxn>
                  <a:cxn ang="0">
                    <a:pos x="1" y="64"/>
                  </a:cxn>
                  <a:cxn ang="0">
                    <a:pos x="0" y="62"/>
                  </a:cxn>
                  <a:cxn ang="0">
                    <a:pos x="1" y="61"/>
                  </a:cxn>
                  <a:cxn ang="0">
                    <a:pos x="22" y="46"/>
                  </a:cxn>
                  <a:cxn ang="0">
                    <a:pos x="1" y="36"/>
                  </a:cxn>
                  <a:cxn ang="0">
                    <a:pos x="24" y="41"/>
                  </a:cxn>
                  <a:cxn ang="0">
                    <a:pos x="27" y="31"/>
                  </a:cxn>
                  <a:cxn ang="0">
                    <a:pos x="7" y="18"/>
                  </a:cxn>
                  <a:cxn ang="0">
                    <a:pos x="27" y="28"/>
                  </a:cxn>
                  <a:cxn ang="0">
                    <a:pos x="28" y="21"/>
                  </a:cxn>
                  <a:cxn ang="0">
                    <a:pos x="23" y="0"/>
                  </a:cxn>
                  <a:cxn ang="0">
                    <a:pos x="31" y="21"/>
                  </a:cxn>
                  <a:cxn ang="0">
                    <a:pos x="31" y="25"/>
                  </a:cxn>
                  <a:cxn ang="0">
                    <a:pos x="48" y="18"/>
                  </a:cxn>
                  <a:cxn ang="0">
                    <a:pos x="30" y="32"/>
                  </a:cxn>
                  <a:cxn ang="0">
                    <a:pos x="27" y="42"/>
                  </a:cxn>
                  <a:cxn ang="0">
                    <a:pos x="50" y="39"/>
                  </a:cxn>
                  <a:cxn ang="0">
                    <a:pos x="25" y="46"/>
                  </a:cxn>
                </a:cxnLst>
                <a:rect l="0" t="0" r="r" b="b"/>
                <a:pathLst>
                  <a:path w="50" h="64">
                    <a:moveTo>
                      <a:pt x="25" y="46"/>
                    </a:moveTo>
                    <a:cubicBezTo>
                      <a:pt x="20" y="57"/>
                      <a:pt x="11" y="64"/>
                      <a:pt x="1" y="64"/>
                    </a:cubicBezTo>
                    <a:cubicBezTo>
                      <a:pt x="0" y="64"/>
                      <a:pt x="0" y="63"/>
                      <a:pt x="0" y="62"/>
                    </a:cubicBezTo>
                    <a:cubicBezTo>
                      <a:pt x="0" y="61"/>
                      <a:pt x="0" y="61"/>
                      <a:pt x="1" y="61"/>
                    </a:cubicBezTo>
                    <a:cubicBezTo>
                      <a:pt x="10" y="61"/>
                      <a:pt x="17" y="55"/>
                      <a:pt x="22" y="46"/>
                    </a:cubicBezTo>
                    <a:cubicBezTo>
                      <a:pt x="17" y="48"/>
                      <a:pt x="6" y="50"/>
                      <a:pt x="1" y="36"/>
                    </a:cubicBezTo>
                    <a:cubicBezTo>
                      <a:pt x="15" y="30"/>
                      <a:pt x="22" y="37"/>
                      <a:pt x="24" y="41"/>
                    </a:cubicBezTo>
                    <a:cubicBezTo>
                      <a:pt x="25" y="38"/>
                      <a:pt x="26" y="35"/>
                      <a:pt x="27" y="31"/>
                    </a:cubicBezTo>
                    <a:cubicBezTo>
                      <a:pt x="27" y="31"/>
                      <a:pt x="9" y="34"/>
                      <a:pt x="7" y="18"/>
                    </a:cubicBezTo>
                    <a:cubicBezTo>
                      <a:pt x="23" y="12"/>
                      <a:pt x="27" y="28"/>
                      <a:pt x="27" y="28"/>
                    </a:cubicBezTo>
                    <a:cubicBezTo>
                      <a:pt x="27" y="26"/>
                      <a:pt x="28" y="21"/>
                      <a:pt x="28" y="21"/>
                    </a:cubicBezTo>
                    <a:cubicBezTo>
                      <a:pt x="28" y="21"/>
                      <a:pt x="14" y="12"/>
                      <a:pt x="23" y="0"/>
                    </a:cubicBezTo>
                    <a:cubicBezTo>
                      <a:pt x="39" y="5"/>
                      <a:pt x="31" y="21"/>
                      <a:pt x="31" y="21"/>
                    </a:cubicBezTo>
                    <a:cubicBezTo>
                      <a:pt x="31" y="21"/>
                      <a:pt x="31" y="24"/>
                      <a:pt x="31" y="25"/>
                    </a:cubicBezTo>
                    <a:cubicBezTo>
                      <a:pt x="31" y="25"/>
                      <a:pt x="37" y="14"/>
                      <a:pt x="48" y="18"/>
                    </a:cubicBezTo>
                    <a:cubicBezTo>
                      <a:pt x="48" y="35"/>
                      <a:pt x="30" y="32"/>
                      <a:pt x="30" y="32"/>
                    </a:cubicBezTo>
                    <a:cubicBezTo>
                      <a:pt x="29" y="35"/>
                      <a:pt x="29" y="39"/>
                      <a:pt x="27" y="42"/>
                    </a:cubicBezTo>
                    <a:cubicBezTo>
                      <a:pt x="27" y="42"/>
                      <a:pt x="38" y="30"/>
                      <a:pt x="50" y="39"/>
                    </a:cubicBezTo>
                    <a:cubicBezTo>
                      <a:pt x="43" y="57"/>
                      <a:pt x="25" y="46"/>
                      <a:pt x="25" y="46"/>
                    </a:cubicBezTo>
                    <a:close/>
                  </a:path>
                </a:pathLst>
              </a:custGeom>
              <a:solidFill>
                <a:schemeClr val="bg1"/>
              </a:solidFill>
              <a:ln w="9525">
                <a:noFill/>
                <a:round/>
              </a:ln>
            </p:spPr>
            <p:txBody>
              <a:bodyPr vert="horz" wrap="square" lIns="89364" tIns="44682" rIns="89364" bIns="44682" numCol="1" anchor="t" anchorCtr="0" compatLnSpc="1"/>
              <a:p>
                <a:pPr>
                  <a:lnSpc>
                    <a:spcPct val="120000"/>
                  </a:lnSpc>
                </a:pPr>
                <a:endParaRPr lang="en-US" sz="600">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p:cNvSpPr txBox="1"/>
              <p:nvPr>
                <p:custDataLst>
                  <p:tags r:id="rId15"/>
                </p:custDataLst>
              </p:nvPr>
            </p:nvSpPr>
            <p:spPr>
              <a:xfrm>
                <a:off x="1088" y="1981"/>
                <a:ext cx="5319" cy="1307"/>
              </a:xfrm>
              <a:prstGeom prst="rect">
                <a:avLst/>
              </a:prstGeom>
            </p:spPr>
            <p:txBody>
              <a:bodyPr wrap="square">
                <a:spAutoFit/>
                <a:extLst>
                  <a:ext uri="{4A0BC546-FE56-4ADE-93B0-CB8AF2F6F144}">
                    <wpsdc:textFrameExt xmlns:wpsdc="http://www.wps.cn/officeDocument/2022/drawingmlCustomData" type="text"/>
                  </a:ext>
                </a:extLst>
              </a:bodyPr>
              <a:p>
                <a:pPr marL="14605" algn="l" rtl="0" eaLnBrk="0" fontAlgn="auto">
                  <a:lnSpc>
                    <a:spcPct val="120000"/>
                  </a:lnSpc>
                  <a:spcBef>
                    <a:spcPts val="0"/>
                  </a:spcBef>
                  <a:spcAft>
                    <a:spcPts val="0"/>
                  </a:spcAft>
                </a:pPr>
                <a:r>
                  <a:rPr lang="en-US" altLang="zh-CN" sz="1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我国儿童先天性心脏病发病率为</a:t>
                </a:r>
                <a:r>
                  <a:rPr lang="en-US" altLang="zh-CN"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0.7%</a:t>
                </a:r>
                <a:r>
                  <a:rPr lang="zh-CN" altLang="en-US"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0.8%</a:t>
                </a:r>
                <a:r>
                  <a:rPr lang="zh-CN" altLang="en-US"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先天性心脏病</a:t>
                </a:r>
                <a:r>
                  <a:rPr lang="zh-CN" altLang="en-US"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是婴儿死亡的主要原因之一，</a:t>
                </a:r>
                <a:r>
                  <a:rPr lang="zh-CN" altLang="en-US" sz="1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可对患儿生命安全及健康造成严重威胁</a:t>
                </a:r>
                <a:r>
                  <a:rPr lang="en-US" altLang="zh-CN" sz="1000" baseline="30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，每年新发先天性心脏病生命周期的</a:t>
                </a:r>
                <a:r>
                  <a:rPr lang="zh-CN" altLang="en-US"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总经济负担超过</a:t>
                </a:r>
                <a:r>
                  <a:rPr lang="en-US" altLang="zh-CN"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126</a:t>
                </a:r>
                <a:r>
                  <a:rPr lang="zh-CN" altLang="en-US"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亿元</a:t>
                </a:r>
                <a:r>
                  <a:rPr lang="en-US" altLang="zh-CN" sz="1000" baseline="30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0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00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4" name="文本框 13"/>
              <p:cNvSpPr txBox="1"/>
              <p:nvPr>
                <p:custDataLst>
                  <p:tags r:id="rId16"/>
                </p:custDataLst>
              </p:nvPr>
            </p:nvSpPr>
            <p:spPr>
              <a:xfrm>
                <a:off x="7183" y="1479"/>
                <a:ext cx="5827" cy="2668"/>
              </a:xfrm>
              <a:prstGeom prst="rect">
                <a:avLst/>
              </a:prstGeom>
            </p:spPr>
            <p:txBody>
              <a:bodyPr wrap="square">
                <a:noAutofit/>
                <a:extLst>
                  <a:ext uri="{4A0BC546-FE56-4ADE-93B0-CB8AF2F6F144}">
                    <wpsdc:textFrameExt xmlns:wpsdc="http://www.wps.cn/officeDocument/2022/drawingmlCustomData" type="text"/>
                  </a:ext>
                </a:extLst>
              </a:bodyPr>
              <a:p>
                <a:pPr algn="l" rtl="0" eaLnBrk="0" fontAlgn="auto">
                  <a:lnSpc>
                    <a:spcPct val="120000"/>
                  </a:lnSpc>
                </a:pPr>
                <a:r>
                  <a:rPr lang="en-US" altLang="zh-CN" sz="1000">
                    <a:solidFill>
                      <a:schemeClr val="bg1"/>
                    </a:solidFill>
                    <a:latin typeface="Arial" panose="020B0604020202020204" pitchFamily="34" charset="0"/>
                    <a:ea typeface="微软雅黑" panose="020B0503020204020204" pitchFamily="34" charset="-122"/>
                    <a:sym typeface="+mn-ea"/>
                  </a:rPr>
                  <a:t>1</a:t>
                </a:r>
                <a:r>
                  <a:rPr lang="zh-CN" altLang="en-US" sz="1000">
                    <a:solidFill>
                      <a:schemeClr val="bg1"/>
                    </a:solidFill>
                    <a:latin typeface="Arial" panose="020B0604020202020204" pitchFamily="34" charset="0"/>
                    <a:ea typeface="微软雅黑" panose="020B0503020204020204" pitchFamily="34" charset="-122"/>
                    <a:sym typeface="+mn-ea"/>
                  </a:rPr>
                  <a:t>、呋塞米口服溶液可以替代目录内其他剂型药物，是临床治疗的必须药物，满足儿童患者分剂量给药需求，起效快速，可以降低患者疾病负担。</a:t>
                </a:r>
                <a:endParaRPr lang="zh-CN" altLang="en-US" sz="1000">
                  <a:solidFill>
                    <a:schemeClr val="bg1"/>
                  </a:solidFill>
                  <a:latin typeface="Arial" panose="020B0604020202020204" pitchFamily="34" charset="0"/>
                  <a:ea typeface="微软雅黑" panose="020B0503020204020204" pitchFamily="34" charset="-122"/>
                </a:endParaRPr>
              </a:p>
              <a:p>
                <a:pPr indent="-234315" algn="l" rtl="0" eaLnBrk="0" fontAlgn="auto">
                  <a:lnSpc>
                    <a:spcPct val="120000"/>
                  </a:lnSpc>
                  <a:spcBef>
                    <a:spcPts val="20"/>
                  </a:spcBef>
                </a:pPr>
                <a:r>
                  <a:rPr lang="zh-CN" altLang="en-US" sz="1000">
                    <a:solidFill>
                      <a:schemeClr val="bg1"/>
                    </a:solidFill>
                    <a:latin typeface="Arial" panose="020B0604020202020204" pitchFamily="34" charset="0"/>
                    <a:ea typeface="微软雅黑" panose="020B0503020204020204" pitchFamily="34" charset="-122"/>
                    <a:sym typeface="+mn-ea"/>
                  </a:rPr>
                  <a:t>2、纳入医保后可替代目录内已有品种，不增加医保负担，对医保基金影响有限、可控。</a:t>
                </a:r>
                <a:endParaRPr lang="zh-CN" altLang="en-US" sz="1000">
                  <a:solidFill>
                    <a:schemeClr val="bg1"/>
                  </a:solidFill>
                  <a:latin typeface="Arial" panose="020B0604020202020204" pitchFamily="34" charset="0"/>
                  <a:ea typeface="微软雅黑" panose="020B0503020204020204" pitchFamily="34" charset="-122"/>
                </a:endParaRPr>
              </a:p>
              <a:p>
                <a:pPr indent="-234315" algn="l" rtl="0" eaLnBrk="0" fontAlgn="auto">
                  <a:lnSpc>
                    <a:spcPct val="120000"/>
                  </a:lnSpc>
                  <a:spcBef>
                    <a:spcPts val="185"/>
                  </a:spcBef>
                </a:pPr>
                <a:r>
                  <a:rPr lang="en-US" altLang="zh-CN" sz="1000">
                    <a:solidFill>
                      <a:schemeClr val="bg1"/>
                    </a:solidFill>
                    <a:latin typeface="Arial" panose="020B0604020202020204" pitchFamily="34" charset="0"/>
                    <a:ea typeface="微软雅黑" panose="020B0503020204020204" pitchFamily="34" charset="-122"/>
                    <a:sym typeface="+mn-ea"/>
                  </a:rPr>
                  <a:t>3</a:t>
                </a:r>
                <a:r>
                  <a:rPr lang="zh-CN" altLang="en-US" sz="1000">
                    <a:solidFill>
                      <a:schemeClr val="bg1"/>
                    </a:solidFill>
                    <a:latin typeface="Arial" panose="020B0604020202020204" pitchFamily="34" charset="0"/>
                    <a:ea typeface="微软雅黑" panose="020B0503020204020204" pitchFamily="34" charset="-122"/>
                    <a:sym typeface="+mn-ea"/>
                  </a:rPr>
                  <a:t>、在国家卫计委印发的《首批鼓励研发申报儿童药品清单》目录，为市场短缺的儿童用药品</a:t>
                </a:r>
                <a:r>
                  <a:rPr lang="en-US" altLang="zh-CN" sz="1000" b="1" baseline="30000">
                    <a:solidFill>
                      <a:schemeClr val="bg1"/>
                    </a:solidFill>
                    <a:latin typeface="Arial" panose="020B0604020202020204" pitchFamily="34" charset="0"/>
                    <a:ea typeface="微软雅黑" panose="020B0503020204020204" pitchFamily="34" charset="-122"/>
                    <a:sym typeface="+mn-ea"/>
                  </a:rPr>
                  <a:t>[3]</a:t>
                </a:r>
                <a:r>
                  <a:rPr lang="zh-CN" altLang="en-US" sz="1000">
                    <a:solidFill>
                      <a:schemeClr val="bg1"/>
                    </a:solidFill>
                    <a:latin typeface="Arial" panose="020B0604020202020204" pitchFamily="34" charset="0"/>
                    <a:ea typeface="微软雅黑" panose="020B0503020204020204" pitchFamily="34" charset="-122"/>
                    <a:sym typeface="+mn-ea"/>
                  </a:rPr>
                  <a:t>。</a:t>
                </a:r>
                <a:endParaRPr lang="zh-CN" altLang="en-US" sz="1000">
                  <a:solidFill>
                    <a:schemeClr val="bg1"/>
                  </a:solidFill>
                  <a:latin typeface="Arial" panose="020B0604020202020204" pitchFamily="34" charset="0"/>
                  <a:ea typeface="微软雅黑" panose="020B0503020204020204" pitchFamily="34" charset="-122"/>
                  <a:sym typeface="+mn-ea"/>
                </a:endParaRPr>
              </a:p>
              <a:p>
                <a:pPr indent="-234315" algn="l" rtl="0" eaLnBrk="0" fontAlgn="auto">
                  <a:lnSpc>
                    <a:spcPct val="120000"/>
                  </a:lnSpc>
                  <a:spcBef>
                    <a:spcPts val="185"/>
                  </a:spcBef>
                </a:pPr>
                <a:r>
                  <a:rPr lang="en-US" altLang="zh-CN" sz="1000" b="1">
                    <a:solidFill>
                      <a:schemeClr val="bg1"/>
                    </a:solidFill>
                    <a:latin typeface="Arial" panose="020B0604020202020204" pitchFamily="34" charset="0"/>
                    <a:ea typeface="微软雅黑" panose="020B0503020204020204" pitchFamily="34" charset="-122"/>
                    <a:sym typeface="+mn-ea"/>
                  </a:rPr>
                  <a:t>4</a:t>
                </a:r>
                <a:r>
                  <a:rPr lang="zh-CN" altLang="en-US" sz="1000" b="1">
                    <a:solidFill>
                      <a:schemeClr val="bg1"/>
                    </a:solidFill>
                    <a:latin typeface="Arial" panose="020B0604020202020204" pitchFamily="34" charset="0"/>
                    <a:ea typeface="微软雅黑" panose="020B0503020204020204" pitchFamily="34" charset="-122"/>
                    <a:sym typeface="+mn-ea"/>
                  </a:rPr>
                  <a:t>、</a:t>
                </a:r>
                <a:r>
                  <a:rPr lang="zh-CN" altLang="en-US" sz="1000" b="1">
                    <a:solidFill>
                      <a:schemeClr val="bg1"/>
                    </a:solidFill>
                    <a:latin typeface="Arial" panose="020B0604020202020204" pitchFamily="34" charset="0"/>
                    <a:ea typeface="微软雅黑" panose="020B0503020204020204" pitchFamily="34" charset="-122"/>
                    <a:sym typeface="+mn-ea"/>
                  </a:rPr>
                  <a:t>可保障参保人员合理的用药需求，提高用药安全。</a:t>
                </a:r>
                <a:endParaRPr lang="zh-CN" altLang="en-US" sz="1000" b="1">
                  <a:solidFill>
                    <a:schemeClr val="bg1"/>
                  </a:solidFill>
                  <a:latin typeface="Arial" panose="020B0604020202020204" pitchFamily="34" charset="0"/>
                  <a:ea typeface="微软雅黑" panose="020B0503020204020204" pitchFamily="34" charset="-122"/>
                  <a:sym typeface="+mn-ea"/>
                </a:endParaRPr>
              </a:p>
            </p:txBody>
          </p:sp>
          <p:sp>
            <p:nvSpPr>
              <p:cNvPr id="15" name="文本框 14"/>
              <p:cNvSpPr txBox="1"/>
              <p:nvPr>
                <p:custDataLst>
                  <p:tags r:id="rId17"/>
                </p:custDataLst>
              </p:nvPr>
            </p:nvSpPr>
            <p:spPr>
              <a:xfrm>
                <a:off x="974" y="5222"/>
                <a:ext cx="5408" cy="1307"/>
              </a:xfrm>
              <a:prstGeom prst="rect">
                <a:avLst/>
              </a:prstGeom>
            </p:spPr>
            <p:txBody>
              <a:bodyPr wrap="square">
                <a:spAutoFit/>
                <a:extLst>
                  <a:ext uri="{4A0BC546-FE56-4ADE-93B0-CB8AF2F6F144}">
                    <wpsdc:textFrameExt xmlns:wpsdc="http://www.wps.cn/officeDocument/2022/drawingmlCustomData" type="text"/>
                  </a:ext>
                </a:extLst>
              </a:bodyPr>
              <a:p>
                <a:pPr indent="0">
                  <a:lnSpc>
                    <a:spcPct val="120000"/>
                  </a:lnSpc>
                  <a:spcBef>
                    <a:spcPts val="0"/>
                  </a:spcBef>
                  <a:spcAft>
                    <a:spcPts val="0"/>
                  </a:spcAft>
                  <a:buFont typeface="Wingdings" panose="05000000000000000000" charset="0"/>
                  <a:buNone/>
                </a:pPr>
                <a:r>
                  <a:rPr lang="zh-CN" altLang="en-US" sz="1000">
                    <a:solidFill>
                      <a:schemeClr val="bg1"/>
                    </a:solidFill>
                    <a:latin typeface="Arial" panose="020B0604020202020204" pitchFamily="34" charset="0"/>
                    <a:ea typeface="微软雅黑" panose="020B0503020204020204" pitchFamily="34" charset="-122"/>
                    <a:sym typeface="+mn-ea"/>
                  </a:rPr>
                  <a:t>1、</a:t>
                </a:r>
                <a:r>
                  <a:rPr lang="zh-CN" altLang="en-US" sz="1000" b="1">
                    <a:solidFill>
                      <a:schemeClr val="bg1"/>
                    </a:solidFill>
                    <a:latin typeface="Arial" panose="020B0604020202020204" pitchFamily="34" charset="0"/>
                    <a:ea typeface="微软雅黑" panose="020B0503020204020204" pitchFamily="34" charset="-122"/>
                    <a:sym typeface="+mn-ea"/>
                  </a:rPr>
                  <a:t>可弥补</a:t>
                </a:r>
                <a:r>
                  <a:rPr lang="zh-CN" altLang="en-US" sz="1000">
                    <a:solidFill>
                      <a:schemeClr val="bg1"/>
                    </a:solidFill>
                    <a:latin typeface="Arial" panose="020B0604020202020204" pitchFamily="34" charset="0"/>
                    <a:ea typeface="微软雅黑" panose="020B0503020204020204" pitchFamily="34" charset="-122"/>
                    <a:sym typeface="+mn-ea"/>
                  </a:rPr>
                  <a:t>目录内呋塞米片剂</a:t>
                </a:r>
                <a:r>
                  <a:rPr lang="zh-CN" altLang="en-US" sz="1000" b="1">
                    <a:solidFill>
                      <a:schemeClr val="bg1"/>
                    </a:solidFill>
                    <a:latin typeface="Arial" panose="020B0604020202020204" pitchFamily="34" charset="0"/>
                    <a:ea typeface="微软雅黑" panose="020B0503020204020204" pitchFamily="34" charset="-122"/>
                    <a:sym typeface="+mn-ea"/>
                  </a:rPr>
                  <a:t>无法满足儿童患者灵活剂量、准确剂量、小剂量的用药需求。</a:t>
                </a:r>
                <a:endParaRPr lang="zh-CN" altLang="en-US" sz="1000" b="1">
                  <a:solidFill>
                    <a:schemeClr val="bg1"/>
                  </a:solidFill>
                  <a:latin typeface="Arial" panose="020B0604020202020204" pitchFamily="34" charset="0"/>
                  <a:ea typeface="微软雅黑" panose="020B0503020204020204" pitchFamily="34" charset="-122"/>
                  <a:sym typeface="+mn-ea"/>
                </a:endParaRPr>
              </a:p>
              <a:p>
                <a:pPr indent="0">
                  <a:lnSpc>
                    <a:spcPct val="120000"/>
                  </a:lnSpc>
                  <a:spcBef>
                    <a:spcPts val="0"/>
                  </a:spcBef>
                  <a:spcAft>
                    <a:spcPts val="0"/>
                  </a:spcAft>
                  <a:buFont typeface="Wingdings" panose="05000000000000000000" charset="0"/>
                  <a:buNone/>
                </a:pPr>
                <a:r>
                  <a:rPr lang="en-US" altLang="zh-CN" sz="1000" b="1">
                    <a:solidFill>
                      <a:schemeClr val="bg1"/>
                    </a:solidFill>
                    <a:latin typeface="Arial" panose="020B0604020202020204" pitchFamily="34" charset="0"/>
                    <a:ea typeface="微软雅黑" panose="020B0503020204020204" pitchFamily="34" charset="-122"/>
                    <a:sym typeface="+mn-ea"/>
                  </a:rPr>
                  <a:t>2</a:t>
                </a:r>
                <a:r>
                  <a:rPr lang="zh-CN" altLang="en-US" sz="1000" b="1">
                    <a:solidFill>
                      <a:schemeClr val="bg1"/>
                    </a:solidFill>
                    <a:latin typeface="Arial" panose="020B0604020202020204" pitchFamily="34" charset="0"/>
                    <a:ea typeface="微软雅黑" panose="020B0503020204020204" pitchFamily="34" charset="-122"/>
                    <a:sym typeface="+mn-ea"/>
                  </a:rPr>
                  <a:t>、可弥补</a:t>
                </a:r>
                <a:r>
                  <a:rPr lang="zh-CN" altLang="en-US" sz="1000">
                    <a:solidFill>
                      <a:schemeClr val="bg1"/>
                    </a:solidFill>
                    <a:latin typeface="Arial" panose="020B0604020202020204" pitchFamily="34" charset="0"/>
                    <a:ea typeface="微软雅黑" panose="020B0503020204020204" pitchFamily="34" charset="-122"/>
                    <a:sym typeface="+mn-ea"/>
                  </a:rPr>
                  <a:t>目录内利尿剂</a:t>
                </a:r>
                <a:r>
                  <a:rPr lang="zh-CN" altLang="en-US" sz="1000" b="1">
                    <a:solidFill>
                      <a:schemeClr val="bg1"/>
                    </a:solidFill>
                    <a:latin typeface="Arial" panose="020B0604020202020204" pitchFamily="34" charset="0"/>
                    <a:ea typeface="微软雅黑" panose="020B0503020204020204" pitchFamily="34" charset="-122"/>
                    <a:sym typeface="+mn-ea"/>
                  </a:rPr>
                  <a:t>无口服溶液剂型，为临床用药提供新选择</a:t>
                </a:r>
                <a:r>
                  <a:rPr lang="zh-CN" altLang="en-US" sz="1000" b="1">
                    <a:solidFill>
                      <a:schemeClr val="bg1"/>
                    </a:solidFill>
                    <a:latin typeface="Arial" panose="020B0604020202020204" pitchFamily="34" charset="0"/>
                    <a:ea typeface="微软雅黑" panose="020B0503020204020204" pitchFamily="34" charset="-122"/>
                    <a:sym typeface="+mn-ea"/>
                  </a:rPr>
                  <a:t>。</a:t>
                </a:r>
                <a:endParaRPr lang="zh-CN" altLang="en-US" sz="1000" b="1">
                  <a:solidFill>
                    <a:schemeClr val="bg1"/>
                  </a:solidFill>
                  <a:latin typeface="Arial" panose="020B0604020202020204" pitchFamily="34" charset="0"/>
                  <a:ea typeface="微软雅黑" panose="020B0503020204020204" pitchFamily="34" charset="-122"/>
                  <a:sym typeface="+mn-ea"/>
                </a:endParaRPr>
              </a:p>
            </p:txBody>
          </p:sp>
          <p:sp>
            <p:nvSpPr>
              <p:cNvPr id="16" name="文本框 15"/>
              <p:cNvSpPr txBox="1"/>
              <p:nvPr>
                <p:custDataLst>
                  <p:tags r:id="rId18"/>
                </p:custDataLst>
              </p:nvPr>
            </p:nvSpPr>
            <p:spPr>
              <a:xfrm>
                <a:off x="7318" y="5184"/>
                <a:ext cx="5465" cy="1335"/>
              </a:xfrm>
              <a:prstGeom prst="rect">
                <a:avLst/>
              </a:prstGeom>
            </p:spPr>
            <p:txBody>
              <a:bodyPr wrap="square">
                <a:spAutoFit/>
                <a:extLst>
                  <a:ext uri="{4A0BC546-FE56-4ADE-93B0-CB8AF2F6F144}">
                    <wpsdc:textFrameExt xmlns:wpsdc="http://www.wps.cn/officeDocument/2022/drawingmlCustomData" type="text"/>
                  </a:ext>
                </a:extLst>
              </a:bodyPr>
              <a:p>
                <a:pPr indent="-170815" algn="l" rtl="0" eaLnBrk="0" fontAlgn="auto">
                  <a:lnSpc>
                    <a:spcPct val="120000"/>
                  </a:lnSpc>
                </a:pPr>
                <a:r>
                  <a:rPr lang="en-US" altLang="zh-CN" sz="1000">
                    <a:solidFill>
                      <a:schemeClr val="bg1"/>
                    </a:solidFill>
                    <a:latin typeface="Arial" panose="020B0604020202020204" pitchFamily="34" charset="0"/>
                    <a:ea typeface="微软雅黑" panose="020B0503020204020204" pitchFamily="34" charset="-122"/>
                    <a:sym typeface="+mn-ea"/>
                  </a:rPr>
                  <a:t>1</a:t>
                </a:r>
                <a:r>
                  <a:rPr lang="zh-CN" altLang="en-US" sz="1000">
                    <a:solidFill>
                      <a:schemeClr val="bg1"/>
                    </a:solidFill>
                    <a:latin typeface="Arial" panose="020B0604020202020204" pitchFamily="34" charset="0"/>
                    <a:ea typeface="微软雅黑" panose="020B0503020204020204" pitchFamily="34" charset="-122"/>
                    <a:sym typeface="+mn-ea"/>
                  </a:rPr>
                  <a:t>、呋塞米口服溶液用法用量根据患者年龄/体重明确</a:t>
                </a:r>
                <a:r>
                  <a:rPr lang="zh-CN" altLang="en-US" sz="1000">
                    <a:solidFill>
                      <a:schemeClr val="bg1"/>
                    </a:solidFill>
                    <a:latin typeface="Arial" panose="020B0604020202020204" pitchFamily="34" charset="0"/>
                    <a:ea typeface="微软雅黑" panose="020B0503020204020204" pitchFamily="34" charset="-122"/>
                    <a:sym typeface="+mn-ea"/>
                  </a:rPr>
                  <a:t>了用药剂量，</a:t>
                </a:r>
                <a:r>
                  <a:rPr lang="zh-CN" altLang="en-US" sz="1000" b="1">
                    <a:solidFill>
                      <a:schemeClr val="bg1"/>
                    </a:solidFill>
                    <a:latin typeface="Arial" panose="020B0604020202020204" pitchFamily="34" charset="0"/>
                    <a:ea typeface="微软雅黑" panose="020B0503020204020204" pitchFamily="34" charset="-122"/>
                    <a:sym typeface="+mn-ea"/>
                  </a:rPr>
                  <a:t>不会出现滥用。</a:t>
                </a:r>
                <a:endParaRPr lang="zh-CN" altLang="en-US" sz="1000" b="1">
                  <a:solidFill>
                    <a:schemeClr val="bg1"/>
                  </a:solidFill>
                  <a:latin typeface="Arial" panose="020B0604020202020204" pitchFamily="34" charset="0"/>
                  <a:ea typeface="微软雅黑" panose="020B0503020204020204" pitchFamily="34" charset="-122"/>
                </a:endParaRPr>
              </a:p>
              <a:p>
                <a:pPr indent="-170815" algn="l" rtl="0" eaLnBrk="0" fontAlgn="auto">
                  <a:lnSpc>
                    <a:spcPct val="120000"/>
                  </a:lnSpc>
                  <a:spcBef>
                    <a:spcPts val="140"/>
                  </a:spcBef>
                </a:pPr>
                <a:r>
                  <a:rPr lang="en-US" altLang="zh-CN" sz="1000">
                    <a:solidFill>
                      <a:schemeClr val="bg1"/>
                    </a:solidFill>
                    <a:latin typeface="Arial" panose="020B0604020202020204" pitchFamily="34" charset="0"/>
                    <a:ea typeface="微软雅黑" panose="020B0503020204020204" pitchFamily="34" charset="-122"/>
                    <a:sym typeface="+mn-ea"/>
                  </a:rPr>
                  <a:t>2</a:t>
                </a:r>
                <a:r>
                  <a:rPr lang="zh-CN" altLang="en-US" sz="1000">
                    <a:solidFill>
                      <a:schemeClr val="bg1"/>
                    </a:solidFill>
                    <a:latin typeface="Arial" panose="020B0604020202020204" pitchFamily="34" charset="0"/>
                    <a:ea typeface="微软雅黑" panose="020B0503020204020204" pitchFamily="34" charset="-122"/>
                    <a:sym typeface="+mn-ea"/>
                  </a:rPr>
                  <a:t>、</a:t>
                </a:r>
                <a:r>
                  <a:rPr lang="zh-CN" altLang="en-US" sz="1000" b="1">
                    <a:solidFill>
                      <a:schemeClr val="bg1"/>
                    </a:solidFill>
                    <a:latin typeface="Arial" panose="020B0604020202020204" pitchFamily="34" charset="0"/>
                    <a:ea typeface="微软雅黑" panose="020B0503020204020204" pitchFamily="34" charset="-122"/>
                    <a:sym typeface="+mn-ea"/>
                  </a:rPr>
                  <a:t>药物配备带刻度的给药器，用药精准方便，且为聚酯瓶包装不易破损，临床管理便利</a:t>
                </a:r>
                <a:r>
                  <a:rPr lang="zh-CN" altLang="en-US" sz="1000" b="1">
                    <a:solidFill>
                      <a:schemeClr val="bg1"/>
                    </a:solidFill>
                    <a:latin typeface="Arial" panose="020B0604020202020204" pitchFamily="34" charset="0"/>
                    <a:ea typeface="微软雅黑" panose="020B0503020204020204" pitchFamily="34" charset="-122"/>
                    <a:sym typeface="+mn-ea"/>
                  </a:rPr>
                  <a:t>。</a:t>
                </a:r>
                <a:endParaRPr lang="zh-CN" altLang="en-US" sz="1000" b="1">
                  <a:solidFill>
                    <a:schemeClr val="bg1"/>
                  </a:solidFill>
                  <a:latin typeface="Arial" panose="020B0604020202020204" pitchFamily="34" charset="0"/>
                  <a:ea typeface="微软雅黑" panose="020B0503020204020204" pitchFamily="34" charset="-122"/>
                  <a:sym typeface="+mn-ea"/>
                </a:endParaRPr>
              </a:p>
            </p:txBody>
          </p:sp>
        </p:grpSp>
      </p:grpSp>
      <p:sp>
        <p:nvSpPr>
          <p:cNvPr id="17" name="文本框 16"/>
          <p:cNvSpPr txBox="1"/>
          <p:nvPr>
            <p:custDataLst>
              <p:tags r:id="rId19"/>
            </p:custDataLst>
          </p:nvPr>
        </p:nvSpPr>
        <p:spPr>
          <a:xfrm>
            <a:off x="1969135" y="146050"/>
            <a:ext cx="6647180" cy="337185"/>
          </a:xfrm>
          <a:prstGeom prst="rect">
            <a:avLst/>
          </a:prstGeom>
          <a:noFill/>
        </p:spPr>
        <p:txBody>
          <a:bodyPr wrap="square" rtlCol="0">
            <a:spAutoFit/>
          </a:bodyPr>
          <a:p>
            <a:r>
              <a:rPr lang="zh-CN" altLang="en-US" sz="1600" b="1">
                <a:solidFill>
                  <a:schemeClr val="bg1"/>
                </a:solidFill>
                <a:latin typeface="Arial" panose="020B0604020202020204" pitchFamily="34" charset="0"/>
                <a:ea typeface="微软雅黑" panose="020B0503020204020204" pitchFamily="34" charset="-122"/>
                <a:sym typeface="+mn-ea"/>
              </a:rPr>
              <a:t>呋塞米口服溶液可</a:t>
            </a:r>
            <a:r>
              <a:rPr lang="zh-CN" altLang="en-US" sz="1600" b="1">
                <a:solidFill>
                  <a:schemeClr val="accent6">
                    <a:lumMod val="60000"/>
                    <a:lumOff val="40000"/>
                  </a:schemeClr>
                </a:solidFill>
                <a:latin typeface="Arial" panose="020B0604020202020204" pitchFamily="34" charset="0"/>
                <a:ea typeface="微软雅黑" panose="020B0503020204020204" pitchFamily="34" charset="-122"/>
                <a:sym typeface="+mn-ea"/>
              </a:rPr>
              <a:t>提升患者依从性，提高患者用药</a:t>
            </a:r>
            <a:r>
              <a:rPr lang="zh-CN" altLang="en-US" sz="1600" b="1">
                <a:solidFill>
                  <a:schemeClr val="accent6">
                    <a:lumMod val="60000"/>
                    <a:lumOff val="40000"/>
                  </a:schemeClr>
                </a:solidFill>
                <a:latin typeface="Arial" panose="020B0604020202020204" pitchFamily="34" charset="0"/>
                <a:ea typeface="微软雅黑" panose="020B0503020204020204" pitchFamily="34" charset="-122"/>
                <a:sym typeface="+mn-ea"/>
              </a:rPr>
              <a:t>安全，临床管理</a:t>
            </a:r>
            <a:r>
              <a:rPr lang="zh-CN" altLang="en-US" sz="1600" b="1">
                <a:solidFill>
                  <a:schemeClr val="accent6">
                    <a:lumMod val="60000"/>
                    <a:lumOff val="40000"/>
                  </a:schemeClr>
                </a:solidFill>
                <a:latin typeface="Arial" panose="020B0604020202020204" pitchFamily="34" charset="0"/>
                <a:ea typeface="微软雅黑" panose="020B0503020204020204" pitchFamily="34" charset="-122"/>
                <a:sym typeface="+mn-ea"/>
              </a:rPr>
              <a:t>可控。</a:t>
            </a:r>
            <a:endParaRPr lang="zh-CN" altLang="en-US" sz="1600" b="1">
              <a:solidFill>
                <a:schemeClr val="accent6">
                  <a:lumMod val="60000"/>
                  <a:lumOff val="40000"/>
                </a:schemeClr>
              </a:solidFill>
              <a:latin typeface="Arial" panose="020B0604020202020204" pitchFamily="34" charset="0"/>
              <a:ea typeface="微软雅黑" panose="020B0503020204020204" pitchFamily="34" charset="-122"/>
              <a:sym typeface="+mn-ea"/>
            </a:endParaRPr>
          </a:p>
        </p:txBody>
      </p:sp>
      <p:sp>
        <p:nvSpPr>
          <p:cNvPr id="21" name="文本框 20"/>
          <p:cNvSpPr txBox="1"/>
          <p:nvPr/>
        </p:nvSpPr>
        <p:spPr>
          <a:xfrm>
            <a:off x="4932045" y="4803775"/>
            <a:ext cx="2684780" cy="168275"/>
          </a:xfrm>
          <a:prstGeom prst="rect">
            <a:avLst/>
          </a:prstGeom>
          <a:noFill/>
        </p:spPr>
        <p:txBody>
          <a:bodyPr wrap="square" rtlCol="0" anchor="t">
            <a:spAutoFit/>
          </a:bodyPr>
          <a:p>
            <a:r>
              <a:rPr lang="en-US" altLang="zh-CN" sz="500"/>
              <a:t>[3]http://www.nhc.gov.cn/yaozs/s3581/201605/b0ea217312314c5098d905094f7e67ee.shtml</a:t>
            </a:r>
            <a:endParaRPr lang="en-US" altLang="zh-CN" sz="500"/>
          </a:p>
        </p:txBody>
      </p:sp>
      <p:sp>
        <p:nvSpPr>
          <p:cNvPr id="22" name="文本框 21"/>
          <p:cNvSpPr txBox="1"/>
          <p:nvPr/>
        </p:nvSpPr>
        <p:spPr>
          <a:xfrm>
            <a:off x="752475" y="4696460"/>
            <a:ext cx="2568575" cy="311785"/>
          </a:xfrm>
          <a:prstGeom prst="rect">
            <a:avLst/>
          </a:prstGeom>
          <a:noFill/>
        </p:spPr>
        <p:txBody>
          <a:bodyPr wrap="square" rtlCol="0" anchor="t">
            <a:noAutofit/>
          </a:bodyPr>
          <a:p>
            <a:r>
              <a:rPr lang="en-US" altLang="zh-CN" sz="500"/>
              <a:t>[1]</a:t>
            </a:r>
            <a:r>
              <a:rPr lang="zh-CN" altLang="en-US" sz="500"/>
              <a:t>血清</a:t>
            </a:r>
            <a:r>
              <a:rPr lang="en-US" altLang="zh-CN" sz="500"/>
              <a:t> LDH</a:t>
            </a:r>
            <a:r>
              <a:rPr lang="zh-CN" altLang="en-US" sz="500"/>
              <a:t>、</a:t>
            </a:r>
            <a:r>
              <a:rPr lang="en-US" altLang="zh-CN" sz="500"/>
              <a:t>CRP </a:t>
            </a:r>
            <a:r>
              <a:rPr lang="zh-CN" altLang="en-US" sz="500"/>
              <a:t>及</a:t>
            </a:r>
            <a:r>
              <a:rPr lang="en-US" altLang="zh-CN" sz="500"/>
              <a:t> NT⁃proBNP </a:t>
            </a:r>
            <a:r>
              <a:rPr lang="zh-CN" altLang="en-US" sz="500"/>
              <a:t>水平与危重先天性心脏病新生儿术后心功能的相关性</a:t>
            </a:r>
            <a:r>
              <a:rPr lang="en-US" altLang="zh-CN" sz="500"/>
              <a:t>.</a:t>
            </a:r>
            <a:endParaRPr lang="en-US" altLang="zh-CN" sz="500"/>
          </a:p>
          <a:p>
            <a:r>
              <a:rPr lang="en-US" altLang="zh-CN" sz="500">
                <a:sym typeface="+mn-ea"/>
              </a:rPr>
              <a:t>[2]</a:t>
            </a:r>
            <a:r>
              <a:rPr lang="zh-CN" altLang="en-US" sz="500">
                <a:sym typeface="+mn-ea"/>
              </a:rPr>
              <a:t>《先天性心脏病外科治疗中国专家共识》述评</a:t>
            </a:r>
            <a:r>
              <a:rPr lang="en-US" altLang="zh-CN" sz="500">
                <a:sym typeface="+mn-ea"/>
              </a:rPr>
              <a:t>.</a:t>
            </a:r>
            <a:endParaRPr lang="zh-CN" altLang="en-US" sz="500"/>
          </a:p>
        </p:txBody>
      </p:sp>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11.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12.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13.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14.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15.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16.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17.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18.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19.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1.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2.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3.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4.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5.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6.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7.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8.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29.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0.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1.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2.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3.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4.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5.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6.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7.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38.xml><?xml version="1.0" encoding="utf-8"?>
<p:tagLst xmlns:p="http://schemas.openxmlformats.org/presentationml/2006/main">
  <p:tag name="KSO_WM_UNIT_TABLE_BEAUTIFY" val="smartTable{8fd0b0ec-2052-444a-ba7f-684e1b197db8}"/>
  <p:tag name="TABLE_ENDDRAG_ORIGIN_RECT" val="344*329"/>
  <p:tag name="TABLE_ENDDRAG_RECT" val="14*49*344*329"/>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DIAGRAM_VIRTUALLY_FRAME" val="{&quot;height&quot;:436.76543307086615,&quot;left&quot;:33.95,&quot;top&quot;:49.43456692913386,&quot;width&quot;:659.8}"/>
</p:tagLst>
</file>

<file path=ppt/tags/tag42.xml><?xml version="1.0" encoding="utf-8"?>
<p:tagLst xmlns:p="http://schemas.openxmlformats.org/presentationml/2006/main">
  <p:tag name="KSO_WM_BEAUTIFY_FLAG" val=""/>
  <p:tag name="KSO_WM_DIAGRAM_VIRTUALLY_FRAME" val="{&quot;height&quot;:436.76543307086615,&quot;left&quot;:33.95,&quot;top&quot;:49.43456692913386,&quot;width&quot;:659.8}"/>
</p:tagLst>
</file>

<file path=ppt/tags/tag43.xml><?xml version="1.0" encoding="utf-8"?>
<p:tagLst xmlns:p="http://schemas.openxmlformats.org/presentationml/2006/main">
  <p:tag name="KSO_WM_DIAGRAM_VIRTUALLY_FRAME" val="{&quot;height&quot;:436.76543307086615,&quot;left&quot;:33.95,&quot;top&quot;:49.43456692913386,&quot;width&quot;:659.8}"/>
</p:tagLst>
</file>

<file path=ppt/tags/tag44.xml><?xml version="1.0" encoding="utf-8"?>
<p:tagLst xmlns:p="http://schemas.openxmlformats.org/presentationml/2006/main">
  <p:tag name="KSO_WM_DIAGRAM_VIRTUALLY_FRAME" val="{&quot;height&quot;:436.76543307086615,&quot;left&quot;:33.95,&quot;top&quot;:49.43456692913386,&quot;width&quot;:659.8}"/>
</p:tagLst>
</file>

<file path=ppt/tags/tag45.xml><?xml version="1.0" encoding="utf-8"?>
<p:tagLst xmlns:p="http://schemas.openxmlformats.org/presentationml/2006/main">
  <p:tag name="KSO_WM_BEAUTIFY_FLAG" val=""/>
  <p:tag name="KSO_WM_DIAGRAM_VIRTUALLY_FRAME" val="{&quot;height&quot;:436.76543307086615,&quot;left&quot;:33.95,&quot;top&quot;:49.43456692913386,&quot;width&quot;:659.8}"/>
</p:tagLst>
</file>

<file path=ppt/tags/tag46.xml><?xml version="1.0" encoding="utf-8"?>
<p:tagLst xmlns:p="http://schemas.openxmlformats.org/presentationml/2006/main">
  <p:tag name="KSO_WM_BEAUTIFY_FLAG" val=""/>
  <p:tag name="KSO_WM_DIAGRAM_VIRTUALLY_FRAME" val="{&quot;height&quot;:436.76543307086615,&quot;left&quot;:33.95,&quot;top&quot;:49.43456692913386,&quot;width&quot;:659.8}"/>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DIAGRAM_VIRTUALLY_FRAME" val="{&quot;height&quot;:436.76543307086615,&quot;left&quot;:33.95,&quot;top&quot;:49.43456692913386,&quot;width&quot;:659.8}"/>
</p:tagLst>
</file>

<file path=ppt/tags/tag49.xml><?xml version="1.0" encoding="utf-8"?>
<p:tagLst xmlns:p="http://schemas.openxmlformats.org/presentationml/2006/main">
  <p:tag name="KSO_WM_DIAGRAM_VIRTUALLY_FRAME" val="{&quot;height&quot;:436.76543307086615,&quot;left&quot;:33.95,&quot;top&quot;:49.43456692913386,&quot;width&quot;:659.8}"/>
</p:tagLst>
</file>

<file path=ppt/tags/tag5.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50.xml><?xml version="1.0" encoding="utf-8"?>
<p:tagLst xmlns:p="http://schemas.openxmlformats.org/presentationml/2006/main">
  <p:tag name="KSO_WM_DIAGRAM_VIRTUALLY_FRAME" val="{&quot;height&quot;:319.7,&quot;left&quot;:31.15,&quot;top&quot;:60.2,&quot;width&quot;:655.3}"/>
</p:tagLst>
</file>

<file path=ppt/tags/tag51.xml><?xml version="1.0" encoding="utf-8"?>
<p:tagLst xmlns:p="http://schemas.openxmlformats.org/presentationml/2006/main">
  <p:tag name="KSO_WM_BEAUTIFY_FLAG" val=""/>
  <p:tag name="KSO_WM_DIAGRAM_VIRTUALLY_FRAME" val="{&quot;height&quot;:319.7,&quot;left&quot;:25.45,&quot;top&quot;:60.2,&quot;width&quot;:661}"/>
</p:tagLst>
</file>

<file path=ppt/tags/tag52.xml><?xml version="1.0" encoding="utf-8"?>
<p:tagLst xmlns:p="http://schemas.openxmlformats.org/presentationml/2006/main">
  <p:tag name="KSO_WM_DIAGRAM_VIRTUALLY_FRAME" val="{&quot;height&quot;:319.7,&quot;left&quot;:31.15,&quot;top&quot;:60.2,&quot;width&quot;:655.3}"/>
</p:tagLst>
</file>

<file path=ppt/tags/tag53.xml><?xml version="1.0" encoding="utf-8"?>
<p:tagLst xmlns:p="http://schemas.openxmlformats.org/presentationml/2006/main">
  <p:tag name="KSO_WM_DIAGRAM_VIRTUALLY_FRAME" val="{&quot;height&quot;:319.7,&quot;left&quot;:31.15,&quot;top&quot;:60.2,&quot;width&quot;:655.3}"/>
</p:tagLst>
</file>

<file path=ppt/tags/tag54.xml><?xml version="1.0" encoding="utf-8"?>
<p:tagLst xmlns:p="http://schemas.openxmlformats.org/presentationml/2006/main">
  <p:tag name="KSO_WM_DIAGRAM_VIRTUALLY_FRAME" val="{&quot;height&quot;:319.7,&quot;left&quot;:31.15,&quot;top&quot;:60.2,&quot;width&quot;:655.3}"/>
</p:tagLst>
</file>

<file path=ppt/tags/tag55.xml><?xml version="1.0" encoding="utf-8"?>
<p:tagLst xmlns:p="http://schemas.openxmlformats.org/presentationml/2006/main">
  <p:tag name="KSO_WM_DIAGRAM_VIRTUALLY_FRAME" val="{&quot;height&quot;:319.7,&quot;left&quot;:25.45,&quot;top&quot;:60.2,&quot;width&quot;:661}"/>
</p:tagLst>
</file>

<file path=ppt/tags/tag56.xml><?xml version="1.0" encoding="utf-8"?>
<p:tagLst xmlns:p="http://schemas.openxmlformats.org/presentationml/2006/main">
  <p:tag name="KSO_WM_BEAUTIFY_FLAG" val=""/>
  <p:tag name="KSO_WM_DIAGRAM_VIRTUALLY_FRAME" val="{&quot;height&quot;:319.7,&quot;left&quot;:25.45,&quot;top&quot;:60.2,&quot;width&quot;:661}"/>
</p:tagLst>
</file>

<file path=ppt/tags/tag57.xml><?xml version="1.0" encoding="utf-8"?>
<p:tagLst xmlns:p="http://schemas.openxmlformats.org/presentationml/2006/main">
  <p:tag name="KSO_WM_BEAUTIFY_FLAG" val=""/>
  <p:tag name="KSO_WM_DIAGRAM_VIRTUALLY_FRAME" val="{&quot;height&quot;:319.7,&quot;left&quot;:25.45,&quot;top&quot;:60.2,&quot;width&quot;:661}"/>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 name="KSO_WM_DIAGRAM_VIRTUALLY_FRAME" val="{&quot;height&quot;:319.7,&quot;left&quot;:25.45,&quot;top&quot;:60.2,&quot;width&quot;:661}"/>
</p:tagLst>
</file>

<file path=ppt/tags/tag6.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60.xml><?xml version="1.0" encoding="utf-8"?>
<p:tagLst xmlns:p="http://schemas.openxmlformats.org/presentationml/2006/main">
  <p:tag name="KSO_WM_DIAGRAM_VIRTUALLY_FRAME" val="{&quot;height&quot;:319.7,&quot;left&quot;:25.45,&quot;top&quot;:60.2,&quot;width&quot;:661}"/>
</p:tagLst>
</file>

<file path=ppt/tags/tag61.xml><?xml version="1.0" encoding="utf-8"?>
<p:tagLst xmlns:p="http://schemas.openxmlformats.org/presentationml/2006/main">
  <p:tag name="KSO_WM_BEAUTIFY_FLAG" val=""/>
  <p:tag name="KSO_WM_DIAGRAM_VIRTUALLY_FRAME" val="{&quot;height&quot;:319.7,&quot;left&quot;:25.45,&quot;top&quot;:60.2,&quot;width&quot;:661}"/>
</p:tagLst>
</file>

<file path=ppt/tags/tag62.xml><?xml version="1.0" encoding="utf-8"?>
<p:tagLst xmlns:p="http://schemas.openxmlformats.org/presentationml/2006/main">
  <p:tag name="KSO_WM_BEAUTIFY_FLAG" val=""/>
  <p:tag name="KSO_WM_DIAGRAM_VIRTUALLY_FRAME" val="{&quot;height&quot;:319.7,&quot;left&quot;:25.45,&quot;top&quot;:60.2,&quot;width&quot;:66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TABLE_ENDDRAG_ORIGIN_RECT" val="673*244"/>
  <p:tag name="TABLE_ENDDRAG_RECT" val="19*89*673*244"/>
</p:tagLst>
</file>

<file path=ppt/tags/tag65.xml><?xml version="1.0" encoding="utf-8"?>
<p:tagLst xmlns:p="http://schemas.openxmlformats.org/presentationml/2006/main">
  <p:tag name="KSO_WM_DIAGRAM_VIRTUALLY_FRAME" val="{&quot;height&quot;:155.95,&quot;left&quot;:17.9,&quot;top&quot;:38.75,&quot;width&quot;:687.6}"/>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70.xml><?xml version="1.0" encoding="utf-8"?>
<p:tagLst xmlns:p="http://schemas.openxmlformats.org/presentationml/2006/main">
  <p:tag name="KSO_WM_DIAGRAM_VIRTUALLY_FRAME" val="{&quot;height&quot;:327.2,&quot;left&quot;:55.75,&quot;top&quot;:48.55,&quot;width&quot;:611.2}"/>
</p:tagLst>
</file>

<file path=ppt/tags/tag71.xml><?xml version="1.0" encoding="utf-8"?>
<p:tagLst xmlns:p="http://schemas.openxmlformats.org/presentationml/2006/main">
  <p:tag name="KSO_WM_BEAUTIFY_FLAG" val=""/>
  <p:tag name="KSO_WM_DIAGRAM_VIRTUALLY_FRAME" val="{&quot;height&quot;:327.2,&quot;left&quot;:55.75,&quot;top&quot;:48.55,&quot;width&quot;:611.2}"/>
</p:tagLst>
</file>

<file path=ppt/tags/tag72.xml><?xml version="1.0" encoding="utf-8"?>
<p:tagLst xmlns:p="http://schemas.openxmlformats.org/presentationml/2006/main">
  <p:tag name="KSO_WM_BEAUTIFY_FLAG" val=""/>
  <p:tag name="KSO_WM_DIAGRAM_VIRTUALLY_FRAME" val="{&quot;height&quot;:327.2,&quot;left&quot;:55.75,&quot;top&quot;:48.55,&quot;width&quot;:611.2}"/>
</p:tagLst>
</file>

<file path=ppt/tags/tag73.xml><?xml version="1.0" encoding="utf-8"?>
<p:tagLst xmlns:p="http://schemas.openxmlformats.org/presentationml/2006/main">
  <p:tag name="KSO_WM_BEAUTIFY_FLAG" val=""/>
  <p:tag name="KSO_WM_DIAGRAM_VIRTUALLY_FRAME" val="{&quot;height&quot;:327.2,&quot;left&quot;:55.75,&quot;top&quot;:48.55,&quot;width&quot;:611.2}"/>
</p:tagLst>
</file>

<file path=ppt/tags/tag74.xml><?xml version="1.0" encoding="utf-8"?>
<p:tagLst xmlns:p="http://schemas.openxmlformats.org/presentationml/2006/main">
  <p:tag name="KSO_WM_DIAGRAM_VIRTUALLY_FRAME" val="{&quot;height&quot;:333.95,&quot;left&quot;:39.25,&quot;top&quot;:51.3,&quot;width&quot;:620.45}"/>
</p:tagLst>
</file>

<file path=ppt/tags/tag75.xml><?xml version="1.0" encoding="utf-8"?>
<p:tagLst xmlns:p="http://schemas.openxmlformats.org/presentationml/2006/main">
  <p:tag name="KSO_WM_DIAGRAM_VIRTUALLY_FRAME" val="{&quot;height&quot;:327.2,&quot;left&quot;:55.75,&quot;top&quot;:48.55,&quot;width&quot;:611.2}"/>
</p:tagLst>
</file>

<file path=ppt/tags/tag76.xml><?xml version="1.0" encoding="utf-8"?>
<p:tagLst xmlns:p="http://schemas.openxmlformats.org/presentationml/2006/main">
  <p:tag name="KSO_WM_DIAGRAM_VIRTUALLY_FRAME" val="{&quot;height&quot;:327.2,&quot;left&quot;:55.75,&quot;top&quot;:48.55,&quot;width&quot;:611.2}"/>
</p:tagLst>
</file>

<file path=ppt/tags/tag77.xml><?xml version="1.0" encoding="utf-8"?>
<p:tagLst xmlns:p="http://schemas.openxmlformats.org/presentationml/2006/main">
  <p:tag name="KSO_WM_BEAUTIFY_FLAG" val=""/>
  <p:tag name="KSO_WM_DIAGRAM_VIRTUALLY_FRAME" val="{&quot;height&quot;:327.2,&quot;left&quot;:55.75,&quot;top&quot;:48.55,&quot;width&quot;:611.2}"/>
</p:tagLst>
</file>

<file path=ppt/tags/tag78.xml><?xml version="1.0" encoding="utf-8"?>
<p:tagLst xmlns:p="http://schemas.openxmlformats.org/presentationml/2006/main">
  <p:tag name="KSO_WM_BEAUTIFY_FLAG" val=""/>
  <p:tag name="KSO_WM_DIAGRAM_VIRTUALLY_FRAME" val="{&quot;height&quot;:327.2,&quot;left&quot;:55.75,&quot;top&quot;:48.55,&quot;width&quot;:611.2}"/>
</p:tagLst>
</file>

<file path=ppt/tags/tag79.xml><?xml version="1.0" encoding="utf-8"?>
<p:tagLst xmlns:p="http://schemas.openxmlformats.org/presentationml/2006/main">
  <p:tag name="KSO_WM_BEAUTIFY_FLAG" val=""/>
  <p:tag name="KSO_WM_DIAGRAM_VIRTUALLY_FRAME" val="{&quot;height&quot;:327.2,&quot;left&quot;:55.75,&quot;top&quot;:48.55,&quot;width&quot;:611.2}"/>
</p:tagLst>
</file>

<file path=ppt/tags/tag8.xml><?xml version="1.0" encoding="utf-8"?>
<p:tagLst xmlns:p="http://schemas.openxmlformats.org/presentationml/2006/main">
  <p:tag name="KSO_WM_DIAGRAM_VIRTUALLY_FRAME" val="{&quot;height&quot;:267.7940862756,&quot;left&quot;:131.3223622047244,&quot;top&quot;:74.83519685039369,&quot;width&quot;:524.4002721567783}"/>
</p:tagLst>
</file>

<file path=ppt/tags/tag80.xml><?xml version="1.0" encoding="utf-8"?>
<p:tagLst xmlns:p="http://schemas.openxmlformats.org/presentationml/2006/main">
  <p:tag name="KSO_WM_BEAUTIFY_FLAG" val=""/>
  <p:tag name="KSO_WM_DIAGRAM_VIRTUALLY_FRAME" val="{&quot;height&quot;:327.2,&quot;left&quot;:55.75,&quot;top&quot;:48.55,&quot;width&quot;:611.2}"/>
</p:tagLst>
</file>

<file path=ppt/tags/tag81.xml><?xml version="1.0" encoding="utf-8"?>
<p:tagLst xmlns:p="http://schemas.openxmlformats.org/presentationml/2006/main">
  <p:tag name="KSO_WM_BEAUTIFY_FLAG" val=""/>
  <p:tag name="KSO_WM_DIAGRAM_VIRTUALLY_FRAME" val="{&quot;height&quot;:327.2,&quot;left&quot;:55.75,&quot;top&quot;:48.55,&quot;width&quot;:611.2}"/>
</p:tagLst>
</file>

<file path=ppt/tags/tag82.xml><?xml version="1.0" encoding="utf-8"?>
<p:tagLst xmlns:p="http://schemas.openxmlformats.org/presentationml/2006/main">
  <p:tag name="KSO_WM_BEAUTIFY_FLAG" val=""/>
  <p:tag name="KSO_WM_DIAGRAM_VIRTUALLY_FRAME" val="{&quot;height&quot;:327.2,&quot;left&quot;:55.75,&quot;top&quot;:48.55,&quot;width&quot;:611.2}"/>
</p:tagLst>
</file>

<file path=ppt/tags/tag83.xml><?xml version="1.0" encoding="utf-8"?>
<p:tagLst xmlns:p="http://schemas.openxmlformats.org/presentationml/2006/main">
  <p:tag name="KSO_WM_BEAUTIFY_FLAG" val=""/>
  <p:tag name="KSO_WM_DIAGRAM_VIRTUALLY_FRAME" val="{&quot;height&quot;:327.2,&quot;left&quot;:55.75,&quot;top&quot;:48.55,&quot;width&quot;:611.2}"/>
</p:tagLst>
</file>

<file path=ppt/tags/tag84.xml><?xml version="1.0" encoding="utf-8"?>
<p:tagLst xmlns:p="http://schemas.openxmlformats.org/presentationml/2006/main">
  <p:tag name="KSO_WM_DIAGRAM_VIRTUALLY_FRAME" val="{&quot;height&quot;:327.2,&quot;left&quot;:55.75,&quot;top&quot;:48.55,&quot;width&quot;:611.2}"/>
</p:tagLst>
</file>

<file path=ppt/tags/tag85.xml><?xml version="1.0" encoding="utf-8"?>
<p:tagLst xmlns:p="http://schemas.openxmlformats.org/presentationml/2006/main">
  <p:tag name="KSO_WM_BEAUTIFY_FLAG" val=""/>
  <p:tag name="KSO_WM_DIAGRAM_VIRTUALLY_FRAME" val="{&quot;height&quot;:327.2,&quot;left&quot;:55.75,&quot;top&quot;:48.55,&quot;width&quot;:611.2}"/>
</p:tagLst>
</file>

<file path=ppt/tags/tag86.xml><?xml version="1.0" encoding="utf-8"?>
<p:tagLst xmlns:p="http://schemas.openxmlformats.org/presentationml/2006/main">
  <p:tag name="KSO_WM_BEAUTIFY_FLAG" val=""/>
  <p:tag name="KSO_WM_DIAGRAM_VIRTUALLY_FRAME" val="{&quot;height&quot;:327.2,&quot;left&quot;:55.75,&quot;top&quot;:48.55,&quot;width&quot;:611.2}"/>
</p:tagLst>
</file>

<file path=ppt/tags/tag87.xml><?xml version="1.0" encoding="utf-8"?>
<p:tagLst xmlns:p="http://schemas.openxmlformats.org/presentationml/2006/main">
  <p:tag name="KSO_WM_BEAUTIFY_FLAG" val=""/>
  <p:tag name="KSO_WM_DIAGRAM_VIRTUALLY_FRAME" val="{&quot;height&quot;:327.2,&quot;left&quot;:55.75,&quot;top&quot;:48.55,&quot;width&quot;:611.2}"/>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ISPRING_RESOURCE_PATHS_HASH_2" val="17416ab3169b4d2b6e219e80d68016f511bed39f"/>
  <p:tag name="ISPRING_PRESENTATION_TITLE" val="PowerPoint 演示文稿"/>
  <p:tag name="KSO_WPP_MARK_KEY" val="9c68648f-f48f-47c5-85c6-a102645ecff1"/>
  <p:tag name="COMMONDATA" val="eyJoZGlkIjoiZWU3ODFhZTEwNzhiMWE0NTJiNGUyYzQxNjYyOTExMzMifQ=="/>
  <p:tag name="commondata" val="eyJoZGlkIjoiODU5MTRjNzgxYzYzODAzM2M1YjZjNGE5NGQ2MWU0ODQifQ=="/>
  <p:tag name="resource_record_key" val="{&quot;29&quot;:[50052716]}"/>
</p:tagLst>
</file>

<file path=ppt/tags/tag9.xml><?xml version="1.0" encoding="utf-8"?>
<p:tagLst xmlns:p="http://schemas.openxmlformats.org/presentationml/2006/main">
  <p:tag name="KSO_WM_DIAGRAM_VIRTUALLY_FRAME" val="{&quot;height&quot;:267.7940862756,&quot;left&quot;:131.3223622047244,&quot;top&quot;:74.83519685039369,&quot;width&quot;:524.4002721567783}"/>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3285</Words>
  <Application>WPS 演示</Application>
  <PresentationFormat>全屏显示(16:9)</PresentationFormat>
  <Paragraphs>256</Paragraphs>
  <Slides>9</Slides>
  <Notes>45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Arial</vt:lpstr>
      <vt:lpstr>宋体</vt:lpstr>
      <vt:lpstr>Wingdings</vt:lpstr>
      <vt:lpstr>微软雅黑</vt:lpstr>
      <vt:lpstr>Wingdings</vt:lpstr>
      <vt:lpstr>Times New Roman</vt:lpstr>
      <vt:lpstr>Calibri</vt:lpstr>
      <vt:lpstr>Arial Unicode MS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分析报告</dc:title>
  <dc:creator>第一PPT模板网-WWW.1PPT.COM</dc:creator>
  <cp:keywords>第一PPT模板网-WWW.1PPT.COM</cp:keywords>
  <cp:lastModifiedBy>依</cp:lastModifiedBy>
  <cp:revision>241</cp:revision>
  <dcterms:created xsi:type="dcterms:W3CDTF">2015-11-19T08:09:00Z</dcterms:created>
  <dcterms:modified xsi:type="dcterms:W3CDTF">2025-07-17T08:22:21Z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40DDAD2236B345EFBCE2DCA293253F5E_13</vt:lpwstr>
  </property>
  <property fmtid="{D5CDD505-2E9C-101B-9397-08002B2CF9AE}" pid="3" name="KSOProductBuildVer">
    <vt:lpwstr>2052-11.1.0.14036</vt:lpwstr>
  </property>
</Properties>
</file>