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b" ContentType="application/vnd.ms-excel.sheet.binary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charts/chart1.xml" ContentType="application/vnd.openxmlformats-officedocument.drawingml.chart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147469787" r:id="rId2"/>
    <p:sldId id="2147469767" r:id="rId3"/>
    <p:sldId id="2147469779" r:id="rId4"/>
    <p:sldId id="2147469788" r:id="rId5"/>
    <p:sldId id="2147469796" r:id="rId6"/>
    <p:sldId id="2147469797" r:id="rId7"/>
    <p:sldId id="2147469798" r:id="rId8"/>
    <p:sldId id="2147469799" r:id="rId9"/>
    <p:sldId id="2147469794" r:id="rId10"/>
    <p:sldId id="2147469786" r:id="rId11"/>
    <p:sldId id="2147469776" r:id="rId12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982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  <p15:guide id="7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 Zhang" initials="YZ" lastIdx="1" clrIdx="0"/>
  <p:cmAuthor id="2" name="MENG YU" initials="MY" lastIdx="1" clrIdx="1"/>
  <p:cmAuthor id="3" name="ZHANG Yu" initials="ZY" lastIdx="6" clrIdx="2">
    <p:extLst>
      <p:ext uri="{19B8F6BF-5375-455C-9EA6-DF929625EA0E}">
        <p15:presenceInfo xmlns:p15="http://schemas.microsoft.com/office/powerpoint/2012/main" userId="f9aa6f993c5a83d3" providerId="Windows Live"/>
      </p:ext>
    </p:extLst>
  </p:cmAuthor>
  <p:cmAuthor id="4" name="Zhao Mengrui" initials="ZM" lastIdx="20" clrIdx="3">
    <p:extLst>
      <p:ext uri="{19B8F6BF-5375-455C-9EA6-DF929625EA0E}">
        <p15:presenceInfo xmlns:p15="http://schemas.microsoft.com/office/powerpoint/2012/main" userId="1264cbbcd21ee2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59"/>
    <a:srgbClr val="F99418"/>
    <a:srgbClr val="CCE4DE"/>
    <a:srgbClr val="E5F1EE"/>
    <a:srgbClr val="FF0000"/>
    <a:srgbClr val="FFFF00"/>
    <a:srgbClr val="F2F8F7"/>
    <a:srgbClr val="009C90"/>
    <a:srgbClr val="00785A"/>
    <a:srgbClr val="056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50" autoAdjust="0"/>
    <p:restoredTop sz="96238" autoAdjust="0"/>
  </p:normalViewPr>
  <p:slideViewPr>
    <p:cSldViewPr snapToGrid="0">
      <p:cViewPr varScale="1">
        <p:scale>
          <a:sx n="96" d="100"/>
          <a:sy n="96" d="100"/>
        </p:scale>
        <p:origin x="629" y="58"/>
      </p:cViewPr>
      <p:guideLst>
        <p:guide pos="982"/>
        <p:guide orient="horz" pos="2160"/>
        <p:guide orient="horz" pos="38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283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1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719467956469165E-2"/>
          <c:y val="7.7380952380952384E-2"/>
          <c:w val="0.96856106408706166"/>
          <c:h val="0.845238095238095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859"/>
            </a:solidFill>
            <a:ln>
              <a:noFill/>
            </a:ln>
          </c:spPr>
          <c:invertIfNegative val="0"/>
          <c:val>
            <c:numRef>
              <c:f>Sheet1!$A$1:$C$1</c:f>
              <c:numCache>
                <c:formatCode>General</c:formatCode>
                <c:ptCount val="3"/>
                <c:pt idx="0">
                  <c:v>52.962992125984272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A5-41AA-9F5D-4263402AFFA2}"/>
            </c:ext>
          </c:extLst>
        </c:ser>
        <c:ser>
          <c:idx val="1"/>
          <c:order val="1"/>
          <c:spPr>
            <a:solidFill>
              <a:srgbClr val="9AD3D9"/>
            </a:solidFill>
            <a:ln>
              <a:noFill/>
            </a:ln>
          </c:spPr>
          <c:invertIfNegative val="0"/>
          <c:val>
            <c:numRef>
              <c:f>Sheet1!$A$2:$C$2</c:f>
              <c:numCache>
                <c:formatCode>General</c:formatCode>
                <c:ptCount val="3"/>
                <c:pt idx="0">
                  <c:v>55.56299212598428</c:v>
                </c:pt>
                <c:pt idx="1">
                  <c:v>6.5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A5-41AA-9F5D-4263402AFFA2}"/>
            </c:ext>
          </c:extLst>
        </c:ser>
        <c:ser>
          <c:idx val="2"/>
          <c:order val="2"/>
          <c:spPr>
            <a:solidFill>
              <a:srgbClr val="BFBFBF"/>
            </a:solidFill>
            <a:ln>
              <a:noFill/>
            </a:ln>
          </c:spPr>
          <c:invertIfNegative val="0"/>
          <c:val>
            <c:numRef>
              <c:f>Sheet1!$A$3:$C$3</c:f>
              <c:numCache>
                <c:formatCode>General</c:formatCode>
                <c:ptCount val="3"/>
                <c:pt idx="0">
                  <c:v>66.862992125984277</c:v>
                </c:pt>
                <c:pt idx="1">
                  <c:v>12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A5-41AA-9F5D-4263402AF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984509824"/>
        <c:axId val="1"/>
      </c:barChart>
      <c:catAx>
        <c:axId val="19845098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cmpd="sng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66.862992125984277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984509824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56753874928958"/>
          <c:y val="9.4746367068929069E-2"/>
          <c:w val="0.73842653280148551"/>
          <c:h val="0.55812877316427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9FD14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DD-4BAE-A1B3-DDCEE9246B31}"/>
              </c:ext>
            </c:extLst>
          </c:dPt>
          <c:dPt>
            <c:idx val="1"/>
            <c:invertIfNegative val="0"/>
            <c:bubble3D val="0"/>
            <c:spPr>
              <a:solidFill>
                <a:srgbClr val="00785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DD-4BAE-A1B3-DDCEE9246B31}"/>
              </c:ext>
            </c:extLst>
          </c:dPt>
          <c:dLbls>
            <c:dLbl>
              <c:idx val="1"/>
              <c:layout>
                <c:manualLayout>
                  <c:x val="0"/>
                  <c:y val="-7.9418580946294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DD-4BAE-A1B3-DDCEE9246B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第-8、-4、0周</c:v>
                </c:pt>
                <c:pt idx="1">
                  <c:v>第28、32、36周</c:v>
                </c:pt>
              </c:strCache>
            </c:strRef>
          </c:cat>
          <c:val>
            <c:numRef>
              <c:f>Sheet1!$B$2:$B$3</c:f>
              <c:numCache>
                <c:formatCode>0.00_);[Red]\(0.00\)</c:formatCode>
                <c:ptCount val="2"/>
                <c:pt idx="0">
                  <c:v>5.66</c:v>
                </c:pt>
                <c:pt idx="1">
                  <c:v>1.94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DD-4BAE-A1B3-DDCEE9246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325503"/>
        <c:axId val="398324255"/>
      </c:barChart>
      <c:catAx>
        <c:axId val="398325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398324255"/>
        <c:crosses val="autoZero"/>
        <c:auto val="1"/>
        <c:lblAlgn val="ctr"/>
        <c:lblOffset val="100"/>
        <c:noMultiLvlLbl val="0"/>
      </c:catAx>
      <c:valAx>
        <c:axId val="398324255"/>
        <c:scaling>
          <c:orientation val="minMax"/>
          <c:max val="6.5"/>
          <c:min val="0"/>
        </c:scaling>
        <c:delete val="0"/>
        <c:axPos val="l"/>
        <c:numFmt formatCode="0.00_);[Red]\(0.00\)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  <a:endParaRPr lang="zh-CN"/>
          </a:p>
        </c:txPr>
        <c:crossAx val="398325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792916516082399E-2"/>
          <c:y val="0.30586370839936611"/>
          <c:w val="0.96241416696783522"/>
          <c:h val="0.32488114104595878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BFBFBF"/>
            </a:solidFill>
            <a:ln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007859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0501-4236-BFD8-4D9B2F38318B}"/>
              </c:ext>
            </c:extLst>
          </c:dPt>
          <c:dLbls>
            <c:dLbl>
              <c:idx val="0"/>
              <c:layout>
                <c:manualLayout>
                  <c:x val="0"/>
                  <c:y val="-0.26465927099841524"/>
                </c:manualLayout>
              </c:layout>
              <c:numFmt formatCode="#,##0.00;&quot;-&quot;#,##0.0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0501-4236-BFD8-4D9B2F38318B}"/>
                </c:ext>
              </c:extLst>
            </c:dLbl>
            <c:dLbl>
              <c:idx val="1"/>
              <c:layout>
                <c:manualLayout>
                  <c:x val="0"/>
                  <c:y val="-0.21394611727416799"/>
                </c:manualLayout>
              </c:layout>
              <c:numFmt formatCode="#,##0.00;&quot;-&quot;#,##0.0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0501-4236-BFD8-4D9B2F38318B}"/>
                </c:ext>
              </c:extLst>
            </c:dLbl>
            <c:dLbl>
              <c:idx val="2"/>
              <c:layout>
                <c:manualLayout>
                  <c:x val="0"/>
                  <c:y val="-0.19175911251980982"/>
                </c:manualLayout>
              </c:layout>
              <c:numFmt formatCode="#,##0.00;&quot;-&quot;#,##0.0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0501-4236-BFD8-4D9B2F38318B}"/>
                </c:ext>
              </c:extLst>
            </c:dLbl>
            <c:dLbl>
              <c:idx val="3"/>
              <c:layout>
                <c:manualLayout>
                  <c:x val="0"/>
                  <c:y val="-0.19334389857369255"/>
                </c:manualLayout>
              </c:layout>
              <c:numFmt formatCode="#,##0.00;&quot;-&quot;#,##0.0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b="1" kern="1200">
                      <a:solidFill>
                        <a:srgbClr val="00785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0501-4236-BFD8-4D9B2F38318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Sheet1!$A$1:$D$1</c:f>
              <c:numCache>
                <c:formatCode>General</c:formatCode>
                <c:ptCount val="4"/>
                <c:pt idx="0">
                  <c:v>-4.75</c:v>
                </c:pt>
                <c:pt idx="1">
                  <c:v>-3.21</c:v>
                </c:pt>
                <c:pt idx="2">
                  <c:v>-2.62</c:v>
                </c:pt>
                <c:pt idx="3">
                  <c:v>-2.27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01-4236-BFD8-4D9B2F383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951407663"/>
        <c:axId val="1"/>
      </c:barChart>
      <c:catAx>
        <c:axId val="1951407663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cmpd="sng" algn="ctr">
            <a:solidFill>
              <a:schemeClr val="tx1"/>
            </a:solidFill>
            <a:prstDash val="solid"/>
          </a:ln>
        </c:spPr>
        <c:crossAx val="1"/>
        <c:crosses val="max"/>
        <c:auto val="0"/>
        <c:lblAlgn val="ctr"/>
        <c:lblOffset val="100"/>
        <c:noMultiLvlLbl val="0"/>
      </c:catAx>
      <c:valAx>
        <c:axId val="1"/>
        <c:scaling>
          <c:orientation val="minMax"/>
          <c:max val="0"/>
          <c:min val="-4.75"/>
        </c:scaling>
        <c:delete val="1"/>
        <c:axPos val="l"/>
        <c:numFmt formatCode="General" sourceLinked="1"/>
        <c:majorTickMark val="out"/>
        <c:minorTickMark val="none"/>
        <c:tickLblPos val="nextTo"/>
        <c:crossAx val="1951407663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91092-0855-47DD-B432-6C80F456D560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B057E-762A-48F3-83A2-3324CE218D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89E24-14C3-4412-A21B-E6A89156E6B3}" type="datetimeFigureOut">
              <a:rPr lang="zh-CN" altLang="en-US" smtClean="0"/>
              <a:t>2025/7/16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80C73-2F62-4758-B720-1E242DCB7A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98277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5715" imgH="5715" progId="TCLayout.ActiveDocument.1">
                  <p:embed/>
                </p:oleObj>
              </mc:Choice>
              <mc:Fallback>
                <p:oleObj name="think-cell 幻灯片" r:id="rId3" imgW="5715" imgH="5715" progId="TCLayout.ActiveDocument.1">
                  <p:embed/>
                  <p:pic>
                    <p:nvPicPr>
                      <p:cNvPr id="6" name="对象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80999" y="150002"/>
            <a:ext cx="10665369" cy="726702"/>
          </a:xfrm>
          <a:prstGeom prst="rect">
            <a:avLst/>
          </a:prstGeom>
        </p:spPr>
        <p:txBody>
          <a:bodyPr vert="horz" anchor="ctr" anchorCtr="0"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Headlines Are 28pt Arial Bold Title Case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80999" y="6550345"/>
            <a:ext cx="11338560" cy="23924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z="1000" dirty="0"/>
              <a:t>Source and Note: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B3FCFCF-FEB8-945B-7D1B-E85E36B0F0E0}"/>
              </a:ext>
            </a:extLst>
          </p:cNvPr>
          <p:cNvSpPr txBox="1"/>
          <p:nvPr userDrawn="1"/>
        </p:nvSpPr>
        <p:spPr bwMode="white">
          <a:xfrm>
            <a:off x="11790836" y="6721474"/>
            <a:ext cx="401164" cy="1365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C5C7A9E-C6A9-4A9D-A8BC-E29E91AD59EE}" type="slidenum">
              <a:rPr lang="en-US" sz="900" b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‹#›</a:t>
            </a:fld>
            <a:endParaRPr lang="en-US" sz="900" b="0" dirty="0">
              <a:solidFill>
                <a:sysClr val="windowText" lastClr="000000"/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F7932488-C375-ADAA-0DF9-57C3A1E4676C}"/>
              </a:ext>
            </a:extLst>
          </p:cNvPr>
          <p:cNvCxnSpPr>
            <a:cxnSpLocks/>
          </p:cNvCxnSpPr>
          <p:nvPr userDrawn="1"/>
        </p:nvCxnSpPr>
        <p:spPr>
          <a:xfrm>
            <a:off x="-600" y="871161"/>
            <a:ext cx="12192600" cy="0"/>
          </a:xfrm>
          <a:prstGeom prst="line">
            <a:avLst/>
          </a:prstGeom>
          <a:ln w="38100">
            <a:gradFill>
              <a:gsLst>
                <a:gs pos="0">
                  <a:srgbClr val="016934">
                    <a:alpha val="20000"/>
                  </a:srgbClr>
                </a:gs>
                <a:gs pos="100000">
                  <a:srgbClr val="016934">
                    <a:alpha val="0"/>
                  </a:srgbClr>
                </a:gs>
              </a:gsLst>
              <a:lin ang="0" scaled="0"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对象 6" hidden="1"/>
          <p:cNvGraphicFramePr>
            <a:graphicFrameLocks noChangeAspect="1"/>
          </p:cNvGraphicFramePr>
          <p:nvPr userDrawn="1">
            <p:custDataLst>
              <p:tags r:id="rId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5" imgW="5715" imgH="5715" progId="TCLayout.ActiveDocument.1">
                  <p:embed/>
                </p:oleObj>
              </mc:Choice>
              <mc:Fallback>
                <p:oleObj name="think-cell 幻灯片" r:id="rId5" imgW="5715" imgH="5715" progId="TCLayout.ActiveDocument.1">
                  <p:embed/>
                  <p:pic>
                    <p:nvPicPr>
                      <p:cNvPr id="7" name="对象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6ACB-0250-4692-B91D-7FD21C40BCF6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BD54616-3907-9354-B08E-2FCEA1A91608}"/>
              </a:ext>
            </a:extLst>
          </p:cNvPr>
          <p:cNvSpPr/>
          <p:nvPr userDrawn="1"/>
        </p:nvSpPr>
        <p:spPr>
          <a:xfrm>
            <a:off x="12329922" y="2852152"/>
            <a:ext cx="406587" cy="24526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·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EA3D65-7329-5E77-AD15-51D0224B8AF5}"/>
              </a:ext>
            </a:extLst>
          </p:cNvPr>
          <p:cNvSpPr txBox="1"/>
          <p:nvPr userDrawn="1"/>
        </p:nvSpPr>
        <p:spPr bwMode="white">
          <a:xfrm>
            <a:off x="11790836" y="6721474"/>
            <a:ext cx="401164" cy="1365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C5C7A9E-C6A9-4A9D-A8BC-E29E91AD59EE}" type="slidenum">
              <a:rPr lang="en-US" sz="900" b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‹#›</a:t>
            </a:fld>
            <a:endParaRPr lang="en-US" sz="900" b="0" dirty="0">
              <a:solidFill>
                <a:sysClr val="windowText" lastClr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AC6B3BF-0BDD-B2AE-3E56-FFDFBA349DC8}"/>
              </a:ext>
            </a:extLst>
          </p:cNvPr>
          <p:cNvSpPr/>
          <p:nvPr userDrawn="1"/>
        </p:nvSpPr>
        <p:spPr>
          <a:xfrm flipV="1">
            <a:off x="12414569" y="844316"/>
            <a:ext cx="500253" cy="241539"/>
          </a:xfrm>
          <a:prstGeom prst="rect">
            <a:avLst/>
          </a:prstGeom>
          <a:solidFill>
            <a:srgbClr val="5FB76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FC00010-CF25-8D70-0DFD-F7BDDED39358}"/>
              </a:ext>
            </a:extLst>
          </p:cNvPr>
          <p:cNvSpPr/>
          <p:nvPr userDrawn="1"/>
        </p:nvSpPr>
        <p:spPr>
          <a:xfrm flipV="1">
            <a:off x="12414569" y="492889"/>
            <a:ext cx="500253" cy="241539"/>
          </a:xfrm>
          <a:prstGeom prst="rect">
            <a:avLst/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0.xml"/><Relationship Id="rId5" Type="http://schemas.openxmlformats.org/officeDocument/2006/relationships/image" Target="../media/image17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1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3.emf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26" Type="http://schemas.openxmlformats.org/officeDocument/2006/relationships/tags" Target="../tags/tag32.xml"/><Relationship Id="rId39" Type="http://schemas.openxmlformats.org/officeDocument/2006/relationships/tags" Target="../tags/tag45.xml"/><Relationship Id="rId21" Type="http://schemas.openxmlformats.org/officeDocument/2006/relationships/tags" Target="../tags/tag27.xml"/><Relationship Id="rId34" Type="http://schemas.openxmlformats.org/officeDocument/2006/relationships/tags" Target="../tags/tag40.xml"/><Relationship Id="rId42" Type="http://schemas.openxmlformats.org/officeDocument/2006/relationships/slideLayout" Target="../slideLayouts/slideLayout1.xml"/><Relationship Id="rId47" Type="http://schemas.openxmlformats.org/officeDocument/2006/relationships/chart" Target="../charts/chart1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9" Type="http://schemas.openxmlformats.org/officeDocument/2006/relationships/tags" Target="../tags/tag35.xml"/><Relationship Id="rId11" Type="http://schemas.openxmlformats.org/officeDocument/2006/relationships/tags" Target="../tags/tag17.xml"/><Relationship Id="rId24" Type="http://schemas.openxmlformats.org/officeDocument/2006/relationships/tags" Target="../tags/tag30.xml"/><Relationship Id="rId32" Type="http://schemas.openxmlformats.org/officeDocument/2006/relationships/tags" Target="../tags/tag38.xml"/><Relationship Id="rId37" Type="http://schemas.openxmlformats.org/officeDocument/2006/relationships/tags" Target="../tags/tag43.xml"/><Relationship Id="rId40" Type="http://schemas.openxmlformats.org/officeDocument/2006/relationships/tags" Target="../tags/tag46.xml"/><Relationship Id="rId45" Type="http://schemas.openxmlformats.org/officeDocument/2006/relationships/image" Target="../media/image4.png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23" Type="http://schemas.openxmlformats.org/officeDocument/2006/relationships/tags" Target="../tags/tag29.xml"/><Relationship Id="rId28" Type="http://schemas.openxmlformats.org/officeDocument/2006/relationships/tags" Target="../tags/tag34.xml"/><Relationship Id="rId36" Type="http://schemas.openxmlformats.org/officeDocument/2006/relationships/tags" Target="../tags/tag42.xml"/><Relationship Id="rId49" Type="http://schemas.openxmlformats.org/officeDocument/2006/relationships/image" Target="../media/image7.svg"/><Relationship Id="rId10" Type="http://schemas.openxmlformats.org/officeDocument/2006/relationships/tags" Target="../tags/tag16.xml"/><Relationship Id="rId19" Type="http://schemas.openxmlformats.org/officeDocument/2006/relationships/tags" Target="../tags/tag25.xml"/><Relationship Id="rId31" Type="http://schemas.openxmlformats.org/officeDocument/2006/relationships/tags" Target="../tags/tag37.xml"/><Relationship Id="rId44" Type="http://schemas.openxmlformats.org/officeDocument/2006/relationships/image" Target="../media/image3.emf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Relationship Id="rId22" Type="http://schemas.openxmlformats.org/officeDocument/2006/relationships/tags" Target="../tags/tag28.xml"/><Relationship Id="rId27" Type="http://schemas.openxmlformats.org/officeDocument/2006/relationships/tags" Target="../tags/tag33.xml"/><Relationship Id="rId30" Type="http://schemas.openxmlformats.org/officeDocument/2006/relationships/tags" Target="../tags/tag36.xml"/><Relationship Id="rId35" Type="http://schemas.openxmlformats.org/officeDocument/2006/relationships/tags" Target="../tags/tag41.xml"/><Relationship Id="rId43" Type="http://schemas.openxmlformats.org/officeDocument/2006/relationships/oleObject" Target="../embeddings/oleObject6.bin"/><Relationship Id="rId48" Type="http://schemas.openxmlformats.org/officeDocument/2006/relationships/image" Target="../media/image6.png"/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5" Type="http://schemas.openxmlformats.org/officeDocument/2006/relationships/tags" Target="../tags/tag31.xml"/><Relationship Id="rId33" Type="http://schemas.openxmlformats.org/officeDocument/2006/relationships/tags" Target="../tags/tag39.xml"/><Relationship Id="rId38" Type="http://schemas.openxmlformats.org/officeDocument/2006/relationships/tags" Target="../tags/tag44.xml"/><Relationship Id="rId46" Type="http://schemas.openxmlformats.org/officeDocument/2006/relationships/image" Target="../media/image5.svg"/><Relationship Id="rId20" Type="http://schemas.openxmlformats.org/officeDocument/2006/relationships/tags" Target="../tags/tag26.xml"/><Relationship Id="rId41" Type="http://schemas.openxmlformats.org/officeDocument/2006/relationships/tags" Target="../tags/tag47.xml"/><Relationship Id="rId1" Type="http://schemas.openxmlformats.org/officeDocument/2006/relationships/tags" Target="../tags/tag7.xml"/><Relationship Id="rId6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50.xml"/><Relationship Id="rId7" Type="http://schemas.openxmlformats.org/officeDocument/2006/relationships/image" Target="../media/image3.emf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10.png"/><Relationship Id="rId4" Type="http://schemas.openxmlformats.org/officeDocument/2006/relationships/tags" Target="../tags/tag51.xml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tags" Target="../tags/tag55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11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chart" Target="../charts/chart3.xml"/><Relationship Id="rId5" Type="http://schemas.openxmlformats.org/officeDocument/2006/relationships/tags" Target="../tags/tag57.xml"/><Relationship Id="rId10" Type="http://schemas.openxmlformats.org/officeDocument/2006/relationships/chart" Target="../charts/chart2.xml"/><Relationship Id="rId4" Type="http://schemas.openxmlformats.org/officeDocument/2006/relationships/tags" Target="../tags/tag56.xml"/><Relationship Id="rId9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4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emf"/><Relationship Id="rId9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BB47859-E172-9729-7FEA-DE923A8984CF}"/>
              </a:ext>
            </a:extLst>
          </p:cNvPr>
          <p:cNvSpPr/>
          <p:nvPr/>
        </p:nvSpPr>
        <p:spPr>
          <a:xfrm flipH="1">
            <a:off x="0" y="1552784"/>
            <a:ext cx="12192000" cy="3873520"/>
          </a:xfrm>
          <a:prstGeom prst="rect">
            <a:avLst/>
          </a:prstGeom>
          <a:gradFill>
            <a:gsLst>
              <a:gs pos="0">
                <a:srgbClr val="007859">
                  <a:alpha val="15000"/>
                </a:srgbClr>
              </a:gs>
              <a:gs pos="70000">
                <a:srgbClr val="007859">
                  <a:alpha val="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90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07F787A7-D932-CAF8-D994-621F8447DF68}"/>
              </a:ext>
            </a:extLst>
          </p:cNvPr>
          <p:cNvCxnSpPr>
            <a:cxnSpLocks/>
          </p:cNvCxnSpPr>
          <p:nvPr/>
        </p:nvCxnSpPr>
        <p:spPr>
          <a:xfrm>
            <a:off x="0" y="1329199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016934">
                    <a:alpha val="20000"/>
                  </a:srgbClr>
                </a:gs>
                <a:gs pos="70000">
                  <a:srgbClr val="016934">
                    <a:alpha val="30000"/>
                  </a:srgbClr>
                </a:gs>
                <a:gs pos="100000">
                  <a:srgbClr val="016934">
                    <a:alpha val="30000"/>
                  </a:srgbClr>
                </a:gs>
              </a:gsLst>
              <a:lin ang="0" scaled="0"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0856F509-F0CC-1ED1-95D0-EDB3BF4FD2F6}"/>
              </a:ext>
            </a:extLst>
          </p:cNvPr>
          <p:cNvCxnSpPr>
            <a:cxnSpLocks/>
          </p:cNvCxnSpPr>
          <p:nvPr/>
        </p:nvCxnSpPr>
        <p:spPr>
          <a:xfrm>
            <a:off x="0" y="5707609"/>
            <a:ext cx="12192000" cy="0"/>
          </a:xfrm>
          <a:prstGeom prst="line">
            <a:avLst/>
          </a:prstGeom>
          <a:ln w="38100">
            <a:gradFill>
              <a:gsLst>
                <a:gs pos="0">
                  <a:srgbClr val="016934">
                    <a:alpha val="20000"/>
                  </a:srgbClr>
                </a:gs>
                <a:gs pos="70000">
                  <a:srgbClr val="016934">
                    <a:alpha val="30000"/>
                  </a:srgbClr>
                </a:gs>
                <a:gs pos="100000">
                  <a:srgbClr val="016934">
                    <a:alpha val="30000"/>
                  </a:srgbClr>
                </a:gs>
              </a:gsLst>
              <a:lin ang="0" scaled="0"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文本占位符 23">
            <a:extLst>
              <a:ext uri="{FF2B5EF4-FFF2-40B4-BE49-F238E27FC236}">
                <a16:creationId xmlns:a16="http://schemas.microsoft.com/office/drawing/2014/main" id="{BAAB836D-B119-1C9E-216B-8DBF3068F245}"/>
              </a:ext>
            </a:extLst>
          </p:cNvPr>
          <p:cNvSpPr txBox="1">
            <a:spLocks/>
          </p:cNvSpPr>
          <p:nvPr/>
        </p:nvSpPr>
        <p:spPr>
          <a:xfrm>
            <a:off x="533400" y="1721224"/>
            <a:ext cx="9074263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buNone/>
              <a:defRPr sz="5600" kern="12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sz="4400" b="1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醋酸格拉替雷注射液（固派松</a:t>
            </a:r>
            <a:r>
              <a:rPr lang="en-US" altLang="zh-CN" sz="4400" b="1" baseline="300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®</a:t>
            </a:r>
            <a:r>
              <a:rPr lang="zh-CN" altLang="en-US" sz="4400" b="1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88F4FFA-E7B5-C86D-C417-ADD6F8621935}"/>
              </a:ext>
            </a:extLst>
          </p:cNvPr>
          <p:cNvSpPr txBox="1"/>
          <p:nvPr/>
        </p:nvSpPr>
        <p:spPr>
          <a:xfrm>
            <a:off x="0" y="5867400"/>
            <a:ext cx="12192000" cy="504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cs typeface="+mn-ea"/>
                <a:sym typeface="+mn-lt"/>
              </a:rPr>
              <a:t>梯瓦医药信息咨询（上海）有限公司</a:t>
            </a:r>
            <a:endParaRPr lang="en-US" altLang="zh-CN" sz="2000" b="1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72286F9-1EED-5481-E467-FF8C3340AE5E}"/>
              </a:ext>
            </a:extLst>
          </p:cNvPr>
          <p:cNvSpPr txBox="1"/>
          <p:nvPr/>
        </p:nvSpPr>
        <p:spPr>
          <a:xfrm>
            <a:off x="372034" y="2901994"/>
            <a:ext cx="10609729" cy="22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2200" b="1" dirty="0">
                <a:solidFill>
                  <a:srgbClr val="C00000"/>
                </a:solidFill>
                <a:cs typeface="+mn-ea"/>
                <a:sym typeface="+mn-lt"/>
              </a:rPr>
              <a:t>唯一推荐可用于妊娠期、哺乳期和备孕期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的多发性硬化疾病修正治疗药物 </a:t>
            </a: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(DMT)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2200" b="1" dirty="0">
                <a:solidFill>
                  <a:srgbClr val="C00000"/>
                </a:solidFill>
                <a:cs typeface="+mn-ea"/>
                <a:sym typeface="+mn-lt"/>
              </a:rPr>
              <a:t>全人群适用，无禁忌症，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可用于有心脏和肝脏等基础疾病的患者</a:t>
            </a:r>
            <a:endParaRPr lang="en-US" altLang="zh-CN" sz="2200" b="1" dirty="0">
              <a:solidFill>
                <a:srgbClr val="007859"/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临床试验及长期随访研究表明本品</a:t>
            </a:r>
            <a:r>
              <a:rPr lang="zh-CN" altLang="en-US" sz="2200" b="1" dirty="0">
                <a:solidFill>
                  <a:srgbClr val="C00000"/>
                </a:solidFill>
                <a:cs typeface="+mn-ea"/>
                <a:sym typeface="+mn-lt"/>
              </a:rPr>
              <a:t>疗效全面且长期稳定：</a:t>
            </a:r>
            <a:br>
              <a:rPr lang="zh-CN" altLang="en-US" sz="2200" b="1" dirty="0">
                <a:solidFill>
                  <a:srgbClr val="FF7B00"/>
                </a:solidFill>
                <a:cs typeface="+mn-ea"/>
                <a:sym typeface="+mn-lt"/>
              </a:rPr>
            </a:b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1.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降低复发率 </a:t>
            </a: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2.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延缓残疾进展 </a:t>
            </a: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3.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减少</a:t>
            </a: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MRI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病灶数 </a:t>
            </a:r>
            <a:r>
              <a:rPr lang="en-US" altLang="zh-CN" sz="2200" b="1" dirty="0">
                <a:solidFill>
                  <a:srgbClr val="007859"/>
                </a:solidFill>
                <a:cs typeface="+mn-ea"/>
                <a:sym typeface="+mn-lt"/>
              </a:rPr>
              <a:t>4.</a:t>
            </a:r>
            <a:r>
              <a:rPr lang="zh-CN" altLang="en-US" sz="2200" b="1" dirty="0">
                <a:solidFill>
                  <a:srgbClr val="007859"/>
                </a:solidFill>
                <a:cs typeface="+mn-ea"/>
                <a:sym typeface="+mn-lt"/>
              </a:rPr>
              <a:t>减少脑容量丢失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C56F0ACB-284C-9F81-E429-38487354A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071" y="125505"/>
            <a:ext cx="1453291" cy="507902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74A758D-DB85-81A5-24AB-E735FDFFF40E}"/>
              </a:ext>
            </a:extLst>
          </p:cNvPr>
          <p:cNvSpPr/>
          <p:nvPr/>
        </p:nvSpPr>
        <p:spPr>
          <a:xfrm>
            <a:off x="11573435" y="6517341"/>
            <a:ext cx="618565" cy="3406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7602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AC8F9E2B-F276-2920-1031-CF99B5DA33C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440609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C8F9E2B-F276-2920-1031-CF99B5DA33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: Rounded Corners 53">
            <a:extLst>
              <a:ext uri="{FF2B5EF4-FFF2-40B4-BE49-F238E27FC236}">
                <a16:creationId xmlns:a16="http://schemas.microsoft.com/office/drawing/2014/main" id="{1CFA7960-EC3E-EC6D-60C5-F0F7FD095E42}"/>
              </a:ext>
            </a:extLst>
          </p:cNvPr>
          <p:cNvSpPr/>
          <p:nvPr/>
        </p:nvSpPr>
        <p:spPr>
          <a:xfrm>
            <a:off x="8389762" y="1514135"/>
            <a:ext cx="3624782" cy="4752194"/>
          </a:xfrm>
          <a:prstGeom prst="roundRect">
            <a:avLst>
              <a:gd name="adj" fmla="val 6336"/>
            </a:avLst>
          </a:prstGeom>
          <a:solidFill>
            <a:schemeClr val="bg1"/>
          </a:solidFill>
          <a:ln w="19050" cap="rnd" cmpd="sng" algn="ctr">
            <a:solidFill>
              <a:srgbClr val="007859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117">
            <a:extLst>
              <a:ext uri="{FF2B5EF4-FFF2-40B4-BE49-F238E27FC236}">
                <a16:creationId xmlns:a16="http://schemas.microsoft.com/office/drawing/2014/main" id="{39E464B8-9FDA-EDD5-35B4-A6769E24E1F5}"/>
              </a:ext>
            </a:extLst>
          </p:cNvPr>
          <p:cNvSpPr/>
          <p:nvPr/>
        </p:nvSpPr>
        <p:spPr>
          <a:xfrm>
            <a:off x="164200" y="4448566"/>
            <a:ext cx="2749467" cy="1723684"/>
          </a:xfrm>
          <a:prstGeom prst="rect">
            <a:avLst/>
          </a:prstGeom>
          <a:solidFill>
            <a:schemeClr val="bg1"/>
          </a:solidFill>
          <a:ln w="15875" cap="rnd" cmpd="sng" algn="ctr">
            <a:gradFill>
              <a:gsLst>
                <a:gs pos="0">
                  <a:schemeClr val="bg1"/>
                </a:gs>
                <a:gs pos="35000">
                  <a:schemeClr val="bg1">
                    <a:lumMod val="85000"/>
                  </a:schemeClr>
                </a:gs>
                <a:gs pos="75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40000"/>
              </a:lnSpc>
              <a:spcAft>
                <a:spcPts val="500"/>
              </a:spcAft>
            </a:pPr>
            <a:endParaRPr lang="en-US" altLang="zh-CN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8" name="Rectangle 117">
            <a:extLst>
              <a:ext uri="{FF2B5EF4-FFF2-40B4-BE49-F238E27FC236}">
                <a16:creationId xmlns:a16="http://schemas.microsoft.com/office/drawing/2014/main" id="{EE9EFD17-60CB-3E64-7A9C-16877133CB17}"/>
              </a:ext>
            </a:extLst>
          </p:cNvPr>
          <p:cNvSpPr/>
          <p:nvPr/>
        </p:nvSpPr>
        <p:spPr>
          <a:xfrm>
            <a:off x="2913667" y="4448566"/>
            <a:ext cx="2749467" cy="1723684"/>
          </a:xfrm>
          <a:prstGeom prst="rect">
            <a:avLst/>
          </a:prstGeom>
          <a:solidFill>
            <a:schemeClr val="bg1"/>
          </a:solidFill>
          <a:ln w="15875" cap="rnd" cmpd="sng" algn="ctr">
            <a:gradFill>
              <a:gsLst>
                <a:gs pos="0">
                  <a:schemeClr val="bg1"/>
                </a:gs>
                <a:gs pos="35000">
                  <a:schemeClr val="bg1">
                    <a:lumMod val="85000"/>
                  </a:schemeClr>
                </a:gs>
                <a:gs pos="75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40000"/>
              </a:lnSpc>
              <a:spcAft>
                <a:spcPts val="500"/>
              </a:spcAft>
            </a:pPr>
            <a:endParaRPr lang="en-US" altLang="zh-CN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9" name="Rectangle 117">
            <a:extLst>
              <a:ext uri="{FF2B5EF4-FFF2-40B4-BE49-F238E27FC236}">
                <a16:creationId xmlns:a16="http://schemas.microsoft.com/office/drawing/2014/main" id="{47F74B57-61D8-B96F-86B9-1B7AE3179E89}"/>
              </a:ext>
            </a:extLst>
          </p:cNvPr>
          <p:cNvSpPr/>
          <p:nvPr/>
        </p:nvSpPr>
        <p:spPr>
          <a:xfrm>
            <a:off x="5656003" y="4448566"/>
            <a:ext cx="2652882" cy="1723684"/>
          </a:xfrm>
          <a:prstGeom prst="rect">
            <a:avLst/>
          </a:prstGeom>
          <a:solidFill>
            <a:schemeClr val="bg1"/>
          </a:solidFill>
          <a:ln w="15875" cap="rnd" cmpd="sng" algn="ctr">
            <a:gradFill>
              <a:gsLst>
                <a:gs pos="0">
                  <a:schemeClr val="bg1"/>
                </a:gs>
                <a:gs pos="35000">
                  <a:schemeClr val="bg1">
                    <a:lumMod val="85000"/>
                  </a:schemeClr>
                </a:gs>
                <a:gs pos="75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40000"/>
              </a:lnSpc>
              <a:spcAft>
                <a:spcPts val="500"/>
              </a:spcAft>
            </a:pPr>
            <a:endParaRPr lang="en-US" altLang="zh-CN" sz="16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83148A1-E144-C4DF-3952-3E801339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神经保护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”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双重免疫调节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”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独特抗炎机制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”的三重作用机制赋能创新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3368EB-D09C-FE9F-D11A-1AD84FA7C3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IFN, interferon,</a:t>
            </a:r>
            <a:r>
              <a:rPr lang="zh-CN" altLang="en-US" dirty="0">
                <a:cs typeface="+mn-ea"/>
                <a:sym typeface="+mn-lt"/>
              </a:rPr>
              <a:t> 干扰素；</a:t>
            </a:r>
            <a:r>
              <a:rPr lang="en-US" altLang="zh-CN" dirty="0"/>
              <a:t>Treg,</a:t>
            </a:r>
            <a:r>
              <a:rPr lang="zh-CN" altLang="en-US" dirty="0"/>
              <a:t> </a:t>
            </a:r>
            <a:r>
              <a:rPr lang="en-US" altLang="zh-CN" dirty="0"/>
              <a:t>regulatory T cells, </a:t>
            </a:r>
            <a:r>
              <a:rPr lang="zh-CN" altLang="en-US" dirty="0"/>
              <a:t>调节性</a:t>
            </a:r>
            <a:r>
              <a:rPr lang="en-US" altLang="zh-CN" dirty="0"/>
              <a:t>T</a:t>
            </a:r>
            <a:r>
              <a:rPr lang="zh-CN" altLang="en-US" dirty="0"/>
              <a:t>细胞；</a:t>
            </a:r>
            <a:r>
              <a:rPr lang="en-US" altLang="zh-CN" dirty="0"/>
              <a:t>Th, T helper  cells, </a:t>
            </a:r>
            <a:r>
              <a:rPr lang="zh-CN" altLang="en-US" dirty="0"/>
              <a:t>辅助性</a:t>
            </a:r>
            <a:r>
              <a:rPr lang="en-US" altLang="zh-CN" dirty="0"/>
              <a:t>T</a:t>
            </a:r>
            <a:r>
              <a:rPr lang="zh-CN" altLang="en-US" dirty="0"/>
              <a:t>细胞</a:t>
            </a:r>
            <a:endParaRPr lang="zh-CN" altLang="en-US" dirty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1.Babaesfahani A, et al. Glatiramer. 2024 Feb 28. Bookshelf ID: NBK541007; 2. </a:t>
            </a:r>
            <a:r>
              <a:rPr lang="en-US" altLang="zh-CN" dirty="0" err="1">
                <a:cs typeface="+mn-ea"/>
                <a:sym typeface="+mn-lt"/>
              </a:rPr>
              <a:t>Prod‘homme</a:t>
            </a:r>
            <a:r>
              <a:rPr lang="en-US" altLang="zh-CN" dirty="0">
                <a:cs typeface="+mn-ea"/>
                <a:sym typeface="+mn-lt"/>
              </a:rPr>
              <a:t> T, et al. Cold Spring </a:t>
            </a:r>
            <a:r>
              <a:rPr lang="en-US" altLang="zh-CN" dirty="0" err="1">
                <a:cs typeface="+mn-ea"/>
                <a:sym typeface="+mn-lt"/>
              </a:rPr>
              <a:t>Harb</a:t>
            </a: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en-US" altLang="zh-CN" dirty="0" err="1">
                <a:cs typeface="+mn-ea"/>
                <a:sym typeface="+mn-lt"/>
              </a:rPr>
              <a:t>Perspect</a:t>
            </a:r>
            <a:r>
              <a:rPr lang="en-US" altLang="zh-CN" dirty="0">
                <a:cs typeface="+mn-ea"/>
                <a:sym typeface="+mn-lt"/>
              </a:rPr>
              <a:t> Med. 2019;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3. </a:t>
            </a:r>
            <a:r>
              <a:rPr lang="zh-CN" altLang="en-US" dirty="0">
                <a:cs typeface="+mn-ea"/>
                <a:sym typeface="+mn-lt"/>
              </a:rPr>
              <a:t>欧洲产品说明书</a:t>
            </a:r>
          </a:p>
        </p:txBody>
      </p:sp>
      <p:sp>
        <p:nvSpPr>
          <p:cNvPr id="86" name="椭圆 85">
            <a:extLst>
              <a:ext uri="{FF2B5EF4-FFF2-40B4-BE49-F238E27FC236}">
                <a16:creationId xmlns:a16="http://schemas.microsoft.com/office/drawing/2014/main" id="{D3223648-B324-D972-985E-3D08532F3D50}"/>
              </a:ext>
            </a:extLst>
          </p:cNvPr>
          <p:cNvSpPr/>
          <p:nvPr/>
        </p:nvSpPr>
        <p:spPr>
          <a:xfrm>
            <a:off x="2929375" y="1514135"/>
            <a:ext cx="2553136" cy="2553136"/>
          </a:xfrm>
          <a:prstGeom prst="ellipse">
            <a:avLst/>
          </a:prstGeom>
          <a:solidFill>
            <a:srgbClr val="007859"/>
          </a:solidFill>
          <a:ln w="571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B9C58213-7263-DF69-1FE9-2F7A5ED61B94}"/>
              </a:ext>
            </a:extLst>
          </p:cNvPr>
          <p:cNvSpPr txBox="1"/>
          <p:nvPr/>
        </p:nvSpPr>
        <p:spPr>
          <a:xfrm>
            <a:off x="3125943" y="1967118"/>
            <a:ext cx="2160000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>
            <a:spAutoFit/>
          </a:bodyPr>
          <a:lstStyle>
            <a:defPPr>
              <a:defRPr lang="en-US"/>
            </a:defPPr>
            <a:lvl1pPr>
              <a:lnSpc>
                <a:spcPct val="125000"/>
              </a:lnSpc>
              <a:defRPr b="1">
                <a:solidFill>
                  <a:srgbClr val="004DA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双重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免疫调节</a:t>
            </a:r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76B5E59F-E2C8-10CA-5113-81529A598D8B}"/>
              </a:ext>
            </a:extLst>
          </p:cNvPr>
          <p:cNvSpPr txBox="1"/>
          <p:nvPr/>
        </p:nvSpPr>
        <p:spPr>
          <a:xfrm>
            <a:off x="3125943" y="2919160"/>
            <a:ext cx="2160000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/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外周调节与中枢调节</a:t>
            </a:r>
            <a:endParaRPr lang="en-US" altLang="zh-CN" sz="1600" b="1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双重免疫调节</a:t>
            </a:r>
            <a:r>
              <a:rPr lang="en-US" altLang="zh-CN" sz="1600" b="1" baseline="30000" dirty="0">
                <a:solidFill>
                  <a:schemeClr val="bg1"/>
                </a:solidFill>
                <a:cs typeface="+mn-ea"/>
                <a:sym typeface="+mn-lt"/>
              </a:rPr>
              <a:t>1,2</a:t>
            </a:r>
          </a:p>
        </p:txBody>
      </p: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D364F2FC-7EFB-EB78-0A65-C8CD2D5B9B79}"/>
              </a:ext>
            </a:extLst>
          </p:cNvPr>
          <p:cNvCxnSpPr>
            <a:cxnSpLocks/>
          </p:cNvCxnSpPr>
          <p:nvPr/>
        </p:nvCxnSpPr>
        <p:spPr>
          <a:xfrm>
            <a:off x="2929375" y="2790703"/>
            <a:ext cx="2552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文本框 102">
            <a:extLst>
              <a:ext uri="{FF2B5EF4-FFF2-40B4-BE49-F238E27FC236}">
                <a16:creationId xmlns:a16="http://schemas.microsoft.com/office/drawing/2014/main" id="{8E34DA34-E3B9-E247-9D47-543482017B05}"/>
              </a:ext>
            </a:extLst>
          </p:cNvPr>
          <p:cNvSpPr txBox="1"/>
          <p:nvPr/>
        </p:nvSpPr>
        <p:spPr>
          <a:xfrm>
            <a:off x="3124154" y="4615317"/>
            <a:ext cx="2552400" cy="11442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6400" indent="-17640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外周调节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（</a:t>
            </a:r>
            <a:r>
              <a:rPr lang="zh-CN" altLang="en-US" sz="1400" dirty="0">
                <a:cs typeface="+mn-ea"/>
                <a:sym typeface="+mn-lt"/>
              </a:rPr>
              <a:t>下调</a:t>
            </a:r>
            <a:r>
              <a:rPr lang="en-US" altLang="zh-CN" sz="1400" dirty="0">
                <a:cs typeface="+mn-ea"/>
                <a:sym typeface="+mn-lt"/>
              </a:rPr>
              <a:t>IFN</a:t>
            </a:r>
            <a:r>
              <a:rPr lang="zh-CN" altLang="en-US" sz="1400" dirty="0">
                <a:cs typeface="+mn-ea"/>
                <a:sym typeface="+mn-lt"/>
              </a:rPr>
              <a:t>、增加</a:t>
            </a:r>
            <a:r>
              <a:rPr lang="en-US" altLang="zh-CN" sz="1400" dirty="0">
                <a:cs typeface="+mn-ea"/>
                <a:sym typeface="+mn-lt"/>
              </a:rPr>
              <a:t>Th2</a:t>
            </a:r>
            <a:r>
              <a:rPr lang="zh-CN" altLang="en-US" sz="1400" dirty="0">
                <a:cs typeface="+mn-ea"/>
                <a:sym typeface="+mn-lt"/>
              </a:rPr>
              <a:t>细胞和调节</a:t>
            </a:r>
            <a:r>
              <a:rPr lang="en-US" altLang="zh-CN" sz="1400" dirty="0">
                <a:cs typeface="+mn-ea"/>
                <a:sym typeface="+mn-lt"/>
              </a:rPr>
              <a:t>Treg</a:t>
            </a:r>
            <a:r>
              <a:rPr lang="zh-CN" altLang="en-US" sz="1400" dirty="0">
                <a:cs typeface="+mn-ea"/>
                <a:sym typeface="+mn-lt"/>
              </a:rPr>
              <a:t>分化）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176400" marR="0" lvl="0" indent="-176400" algn="l" defTabSz="914400" rtl="0" eaLnBrk="1" fontAlgn="auto" latinLnBrk="0" hangingPunct="1">
              <a:lnSpc>
                <a:spcPct val="130000"/>
              </a:lnSpc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中枢调节</a:t>
            </a:r>
            <a:r>
              <a:rPr lang="zh-CN" altLang="en-US" sz="1400" dirty="0">
                <a:cs typeface="+mn-ea"/>
                <a:sym typeface="+mn-lt"/>
              </a:rPr>
              <a:t>（通过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诱导外周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Th2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细胞穿过血脑屏障发挥作用）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6" name="椭圆 105">
            <a:extLst>
              <a:ext uri="{FF2B5EF4-FFF2-40B4-BE49-F238E27FC236}">
                <a16:creationId xmlns:a16="http://schemas.microsoft.com/office/drawing/2014/main" id="{6305DC8E-D7B5-6EAD-BCAE-A52EBBA12D39}"/>
              </a:ext>
            </a:extLst>
          </p:cNvPr>
          <p:cNvSpPr/>
          <p:nvPr/>
        </p:nvSpPr>
        <p:spPr>
          <a:xfrm>
            <a:off x="5683617" y="1514135"/>
            <a:ext cx="2553136" cy="2553136"/>
          </a:xfrm>
          <a:prstGeom prst="ellipse">
            <a:avLst/>
          </a:prstGeom>
          <a:solidFill>
            <a:srgbClr val="007859"/>
          </a:solidFill>
          <a:ln w="571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dirty="0">
              <a:solidFill>
                <a:srgbClr val="FF7B00"/>
              </a:solidFill>
              <a:cs typeface="+mn-ea"/>
              <a:sym typeface="+mn-lt"/>
            </a:endParaRP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4F378E57-B57B-B408-E843-7258531ED985}"/>
              </a:ext>
            </a:extLst>
          </p:cNvPr>
          <p:cNvSpPr txBox="1"/>
          <p:nvPr/>
        </p:nvSpPr>
        <p:spPr>
          <a:xfrm>
            <a:off x="6102352" y="1967118"/>
            <a:ext cx="1736203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>
            <a:spAutoFit/>
          </a:bodyPr>
          <a:lstStyle>
            <a:defPPr>
              <a:defRPr lang="en-US"/>
            </a:defPPr>
            <a:lvl1pPr>
              <a:lnSpc>
                <a:spcPct val="125000"/>
              </a:lnSpc>
              <a:defRPr b="1">
                <a:solidFill>
                  <a:srgbClr val="004DA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抗炎作用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安全可控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A7E74414-916F-DC7C-E81B-7086A384485F}"/>
              </a:ext>
            </a:extLst>
          </p:cNvPr>
          <p:cNvSpPr txBox="1"/>
          <p:nvPr/>
        </p:nvSpPr>
        <p:spPr>
          <a:xfrm>
            <a:off x="5880185" y="2919160"/>
            <a:ext cx="2160000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通过抗炎作用，减少</a:t>
            </a:r>
            <a:endParaRPr lang="en-US" altLang="zh-CN" sz="1600" b="1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疾病复发，延缓残疾进展，改善脑萎缩</a:t>
            </a:r>
            <a:r>
              <a:rPr lang="en-US" altLang="zh-CN" sz="1600" b="1" baseline="30000" dirty="0">
                <a:solidFill>
                  <a:schemeClr val="bg1"/>
                </a:solidFill>
                <a:cs typeface="+mn-ea"/>
                <a:sym typeface="+mn-lt"/>
              </a:rPr>
              <a:t>1,2</a:t>
            </a:r>
            <a:endParaRPr lang="zh-CN" altLang="en-US" sz="1600" b="1" baseline="30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id="{46AD065C-3255-03EF-9971-13B4FBAE057A}"/>
              </a:ext>
            </a:extLst>
          </p:cNvPr>
          <p:cNvCxnSpPr>
            <a:cxnSpLocks/>
          </p:cNvCxnSpPr>
          <p:nvPr/>
        </p:nvCxnSpPr>
        <p:spPr>
          <a:xfrm>
            <a:off x="5683617" y="2790703"/>
            <a:ext cx="2552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文本框 110">
            <a:extLst>
              <a:ext uri="{FF2B5EF4-FFF2-40B4-BE49-F238E27FC236}">
                <a16:creationId xmlns:a16="http://schemas.microsoft.com/office/drawing/2014/main" id="{1AA1FF74-2552-1D00-F7D2-0507E9A791EE}"/>
              </a:ext>
            </a:extLst>
          </p:cNvPr>
          <p:cNvSpPr txBox="1"/>
          <p:nvPr/>
        </p:nvSpPr>
        <p:spPr>
          <a:xfrm>
            <a:off x="5833251" y="4615317"/>
            <a:ext cx="2475633" cy="137306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6400" lvl="0" indent="-17640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dirty="0">
                <a:cs typeface="+mn-ea"/>
                <a:sym typeface="+mn-lt"/>
              </a:rPr>
              <a:t>本品调节先天免疫，平衡</a:t>
            </a:r>
            <a:r>
              <a:rPr lang="en-US" altLang="zh-CN" sz="1400" dirty="0">
                <a:cs typeface="+mn-ea"/>
                <a:sym typeface="+mn-lt"/>
              </a:rPr>
              <a:t>Th1/Th2</a:t>
            </a:r>
            <a:r>
              <a:rPr lang="zh-CN" altLang="en-US" sz="1400" dirty="0">
                <a:cs typeface="+mn-ea"/>
                <a:sym typeface="+mn-lt"/>
              </a:rPr>
              <a:t>（多发性硬化核心靶点）反应，激活特异性抑制性</a:t>
            </a:r>
            <a:r>
              <a:rPr lang="en-US" altLang="zh-CN" sz="1400" dirty="0">
                <a:cs typeface="+mn-ea"/>
                <a:sym typeface="+mn-lt"/>
              </a:rPr>
              <a:t>T</a:t>
            </a:r>
            <a:r>
              <a:rPr lang="zh-CN" altLang="en-US" sz="1400" dirty="0">
                <a:cs typeface="+mn-ea"/>
                <a:sym typeface="+mn-lt"/>
              </a:rPr>
              <a:t>细胞，实现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抗炎同时不减少外周淋巴细胞</a:t>
            </a:r>
            <a:r>
              <a:rPr lang="en-US" altLang="zh-CN" sz="1400" baseline="30000" dirty="0">
                <a:cs typeface="+mn-ea"/>
                <a:sym typeface="+mn-lt"/>
              </a:rPr>
              <a:t>3</a:t>
            </a:r>
          </a:p>
        </p:txBody>
      </p:sp>
      <p:sp>
        <p:nvSpPr>
          <p:cNvPr id="113" name="椭圆 112">
            <a:extLst>
              <a:ext uri="{FF2B5EF4-FFF2-40B4-BE49-F238E27FC236}">
                <a16:creationId xmlns:a16="http://schemas.microsoft.com/office/drawing/2014/main" id="{CC219813-A43C-F7BA-681F-5B4E1E802F0F}"/>
              </a:ext>
            </a:extLst>
          </p:cNvPr>
          <p:cNvSpPr/>
          <p:nvPr/>
        </p:nvSpPr>
        <p:spPr>
          <a:xfrm>
            <a:off x="175133" y="1514135"/>
            <a:ext cx="2553136" cy="2553136"/>
          </a:xfrm>
          <a:prstGeom prst="ellipse">
            <a:avLst/>
          </a:prstGeom>
          <a:solidFill>
            <a:srgbClr val="007859"/>
          </a:solidFill>
          <a:ln w="571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id="{6ED9F334-512C-9F8D-F97C-DA179D7A2D72}"/>
              </a:ext>
            </a:extLst>
          </p:cNvPr>
          <p:cNvSpPr txBox="1"/>
          <p:nvPr/>
        </p:nvSpPr>
        <p:spPr>
          <a:xfrm>
            <a:off x="441873" y="1967118"/>
            <a:ext cx="2019656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>
            <a:spAutoFit/>
          </a:bodyPr>
          <a:lstStyle>
            <a:defPPr>
              <a:defRPr lang="en-US"/>
            </a:defPPr>
            <a:lvl1pPr>
              <a:lnSpc>
                <a:spcPct val="125000"/>
              </a:lnSpc>
              <a:defRPr b="1">
                <a:solidFill>
                  <a:srgbClr val="004DA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多机制</a:t>
            </a:r>
            <a:endParaRPr lang="en-US" altLang="zh-CN" sz="24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>
              <a:lnSpc>
                <a:spcPct val="10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神经保护</a:t>
            </a: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76000553-A474-43F6-87F6-5D5985796DCC}"/>
              </a:ext>
            </a:extLst>
          </p:cNvPr>
          <p:cNvSpPr txBox="1"/>
          <p:nvPr/>
        </p:nvSpPr>
        <p:spPr>
          <a:xfrm>
            <a:off x="371701" y="2919160"/>
            <a:ext cx="2160000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spAutoFit/>
          </a:bodyPr>
          <a:lstStyle>
            <a:defPPr>
              <a:defRPr lang="en-US"/>
            </a:defPPr>
            <a:lvl1pPr>
              <a:lnSpc>
                <a:spcPct val="125000"/>
              </a:lnSpc>
              <a:defRPr b="1">
                <a:solidFill>
                  <a:srgbClr val="004DA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1"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通过多重神经保护作用，改善疲劳、认知、</a:t>
            </a:r>
            <a:endParaRPr lang="en-US" altLang="zh-CN" sz="1600" b="1" dirty="0">
              <a:solidFill>
                <a:schemeClr val="bg1"/>
              </a:solidFill>
              <a:cs typeface="+mn-ea"/>
              <a:sym typeface="+mn-lt"/>
            </a:endParaRPr>
          </a:p>
          <a:p>
            <a:pPr marL="0" lvl="1" algn="ctr">
              <a:defRPr/>
            </a:pPr>
            <a:r>
              <a:rPr lang="zh-CN" altLang="en-US" sz="1600" b="1" dirty="0">
                <a:solidFill>
                  <a:schemeClr val="bg1"/>
                </a:solidFill>
                <a:cs typeface="+mn-ea"/>
                <a:sym typeface="+mn-lt"/>
              </a:rPr>
              <a:t>痉挛等症状</a:t>
            </a:r>
            <a:r>
              <a:rPr lang="en-US" altLang="zh-CN" sz="1600" b="1" baseline="30000" dirty="0">
                <a:solidFill>
                  <a:schemeClr val="bg1"/>
                </a:solidFill>
                <a:cs typeface="+mn-ea"/>
                <a:sym typeface="+mn-lt"/>
              </a:rPr>
              <a:t>1,2</a:t>
            </a: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888789EB-D094-166E-9D4C-1104DE7E65B8}"/>
              </a:ext>
            </a:extLst>
          </p:cNvPr>
          <p:cNvCxnSpPr>
            <a:cxnSpLocks/>
          </p:cNvCxnSpPr>
          <p:nvPr/>
        </p:nvCxnSpPr>
        <p:spPr>
          <a:xfrm>
            <a:off x="175133" y="2790703"/>
            <a:ext cx="2552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文本框 117">
            <a:extLst>
              <a:ext uri="{FF2B5EF4-FFF2-40B4-BE49-F238E27FC236}">
                <a16:creationId xmlns:a16="http://schemas.microsoft.com/office/drawing/2014/main" id="{E1E592B5-62FA-4F02-3314-C5CA5296EE61}"/>
              </a:ext>
            </a:extLst>
          </p:cNvPr>
          <p:cNvSpPr txBox="1"/>
          <p:nvPr/>
        </p:nvSpPr>
        <p:spPr>
          <a:xfrm>
            <a:off x="316719" y="4615317"/>
            <a:ext cx="2612656" cy="147931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6400" lvl="0" indent="-17640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增加神经营养因子分泌</a:t>
            </a:r>
            <a:r>
              <a:rPr lang="zh-CN" altLang="en-US" sz="1400" dirty="0">
                <a:cs typeface="+mn-ea"/>
                <a:sym typeface="+mn-lt"/>
              </a:rPr>
              <a:t>，产生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神经保护</a:t>
            </a:r>
            <a:r>
              <a:rPr lang="zh-CN" altLang="en-US" sz="1400" dirty="0">
                <a:cs typeface="+mn-ea"/>
                <a:sym typeface="+mn-lt"/>
              </a:rPr>
              <a:t>和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髓鞘再生</a:t>
            </a:r>
            <a:r>
              <a:rPr lang="zh-CN" altLang="en-US" sz="1400" dirty="0">
                <a:cs typeface="+mn-ea"/>
                <a:sym typeface="+mn-lt"/>
              </a:rPr>
              <a:t>作用</a:t>
            </a:r>
          </a:p>
          <a:p>
            <a:pPr marL="176400" lvl="0" indent="-17640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dirty="0">
                <a:cs typeface="+mn-ea"/>
                <a:sym typeface="+mn-lt"/>
              </a:rPr>
              <a:t>抑制髓鞘降解，促进髓鞘修复</a:t>
            </a:r>
            <a:endParaRPr lang="en-US" altLang="zh-CN" sz="1400" dirty="0">
              <a:cs typeface="+mn-ea"/>
              <a:sym typeface="+mn-lt"/>
            </a:endParaRPr>
          </a:p>
          <a:p>
            <a:pPr marL="176400" lvl="0" indent="-176400">
              <a:lnSpc>
                <a:spcPct val="13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dirty="0">
                <a:cs typeface="+mn-ea"/>
                <a:sym typeface="+mn-lt"/>
              </a:rPr>
              <a:t>通过抗炎作用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保护髓鞘和神经元</a:t>
            </a:r>
            <a:endParaRPr lang="en-US" altLang="zh-CN" sz="14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19" name="任意多边形: 形状 118">
            <a:extLst>
              <a:ext uri="{FF2B5EF4-FFF2-40B4-BE49-F238E27FC236}">
                <a16:creationId xmlns:a16="http://schemas.microsoft.com/office/drawing/2014/main" id="{58114E25-F974-0E75-EE9D-C12737B26081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创新性</a:t>
            </a:r>
          </a:p>
        </p:txBody>
      </p:sp>
      <p:grpSp>
        <p:nvGrpSpPr>
          <p:cNvPr id="8" name="Group 71">
            <a:extLst>
              <a:ext uri="{FF2B5EF4-FFF2-40B4-BE49-F238E27FC236}">
                <a16:creationId xmlns:a16="http://schemas.microsoft.com/office/drawing/2014/main" id="{1C4CC7B6-AEC3-CEB8-61C4-6F07016392F6}"/>
              </a:ext>
            </a:extLst>
          </p:cNvPr>
          <p:cNvGrpSpPr/>
          <p:nvPr/>
        </p:nvGrpSpPr>
        <p:grpSpPr>
          <a:xfrm>
            <a:off x="8389760" y="1761717"/>
            <a:ext cx="3624784" cy="2617776"/>
            <a:chOff x="8438927" y="1571397"/>
            <a:chExt cx="3671554" cy="2683822"/>
          </a:xfrm>
        </p:grpSpPr>
        <p:grpSp>
          <p:nvGrpSpPr>
            <p:cNvPr id="9" name="Group 62">
              <a:extLst>
                <a:ext uri="{FF2B5EF4-FFF2-40B4-BE49-F238E27FC236}">
                  <a16:creationId xmlns:a16="http://schemas.microsoft.com/office/drawing/2014/main" id="{CF725834-7A4B-1D15-2BFE-128497D0D531}"/>
                </a:ext>
              </a:extLst>
            </p:cNvPr>
            <p:cNvGrpSpPr/>
            <p:nvPr/>
          </p:nvGrpSpPr>
          <p:grpSpPr>
            <a:xfrm>
              <a:off x="8454842" y="1571397"/>
              <a:ext cx="3655639" cy="2559362"/>
              <a:chOff x="8548277" y="1276443"/>
              <a:chExt cx="3554659" cy="2809277"/>
            </a:xfrm>
          </p:grpSpPr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9460DC17-2A9D-679F-539C-00967BC16B94}"/>
                  </a:ext>
                </a:extLst>
              </p:cNvPr>
              <p:cNvGrpSpPr/>
              <p:nvPr/>
            </p:nvGrpSpPr>
            <p:grpSpPr>
              <a:xfrm>
                <a:off x="8607445" y="1276443"/>
                <a:ext cx="3431025" cy="2801415"/>
                <a:chOff x="7153072" y="1072738"/>
                <a:chExt cx="4542041" cy="3340325"/>
              </a:xfrm>
            </p:grpSpPr>
            <p:grpSp>
              <p:nvGrpSpPr>
                <p:cNvPr id="23" name="组合 22">
                  <a:extLst>
                    <a:ext uri="{FF2B5EF4-FFF2-40B4-BE49-F238E27FC236}">
                      <a16:creationId xmlns:a16="http://schemas.microsoft.com/office/drawing/2014/main" id="{F1D1AD86-14EA-689F-71D0-BE206CE5A070}"/>
                    </a:ext>
                  </a:extLst>
                </p:cNvPr>
                <p:cNvGrpSpPr/>
                <p:nvPr/>
              </p:nvGrpSpPr>
              <p:grpSpPr>
                <a:xfrm>
                  <a:off x="7153072" y="1072738"/>
                  <a:ext cx="4542041" cy="3340325"/>
                  <a:chOff x="7153072" y="1072738"/>
                  <a:chExt cx="4542041" cy="3340325"/>
                </a:xfrm>
              </p:grpSpPr>
              <p:pic>
                <p:nvPicPr>
                  <p:cNvPr id="25" name="图片 24">
                    <a:extLst>
                      <a:ext uri="{FF2B5EF4-FFF2-40B4-BE49-F238E27FC236}">
                        <a16:creationId xmlns:a16="http://schemas.microsoft.com/office/drawing/2014/main" id="{B8FCAAD3-9F80-1549-EFF6-47CF3DB4352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7275244" y="1662310"/>
                    <a:ext cx="4419869" cy="2750753"/>
                  </a:xfrm>
                  <a:prstGeom prst="rect">
                    <a:avLst/>
                  </a:prstGeom>
                </p:spPr>
              </p:pic>
              <p:sp>
                <p:nvSpPr>
                  <p:cNvPr id="26" name="矩形 25">
                    <a:extLst>
                      <a:ext uri="{FF2B5EF4-FFF2-40B4-BE49-F238E27FC236}">
                        <a16:creationId xmlns:a16="http://schemas.microsoft.com/office/drawing/2014/main" id="{70E78B06-1AC9-A1D5-DD79-200A659BADE8}"/>
                      </a:ext>
                    </a:extLst>
                  </p:cNvPr>
                  <p:cNvSpPr/>
                  <p:nvPr/>
                </p:nvSpPr>
                <p:spPr>
                  <a:xfrm>
                    <a:off x="7925979" y="1079538"/>
                    <a:ext cx="1237434" cy="380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zh-CN" altLang="en-US" sz="1600" b="1" dirty="0">
                        <a:solidFill>
                          <a:srgbClr val="007859"/>
                        </a:solidFill>
                        <a:cs typeface="+mn-ea"/>
                        <a:sym typeface="+mn-lt"/>
                      </a:rPr>
                      <a:t>外周</a:t>
                    </a:r>
                  </a:p>
                </p:txBody>
              </p:sp>
              <p:sp>
                <p:nvSpPr>
                  <p:cNvPr id="27" name="矩形 26">
                    <a:extLst>
                      <a:ext uri="{FF2B5EF4-FFF2-40B4-BE49-F238E27FC236}">
                        <a16:creationId xmlns:a16="http://schemas.microsoft.com/office/drawing/2014/main" id="{97A58AB3-4ECB-78D7-76B0-5A3CD662C632}"/>
                      </a:ext>
                    </a:extLst>
                  </p:cNvPr>
                  <p:cNvSpPr/>
                  <p:nvPr/>
                </p:nvSpPr>
                <p:spPr>
                  <a:xfrm>
                    <a:off x="10241592" y="1072738"/>
                    <a:ext cx="1237434" cy="3809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zh-CN" altLang="en-US" sz="1600" b="1" dirty="0">
                        <a:solidFill>
                          <a:srgbClr val="007859"/>
                        </a:solidFill>
                        <a:cs typeface="+mn-ea"/>
                        <a:sym typeface="+mn-lt"/>
                      </a:rPr>
                      <a:t>中枢</a:t>
                    </a:r>
                  </a:p>
                </p:txBody>
              </p:sp>
              <p:sp>
                <p:nvSpPr>
                  <p:cNvPr id="28" name="矩形 27">
                    <a:extLst>
                      <a:ext uri="{FF2B5EF4-FFF2-40B4-BE49-F238E27FC236}">
                        <a16:creationId xmlns:a16="http://schemas.microsoft.com/office/drawing/2014/main" id="{4F77FC00-2295-E224-3A79-C8C882B13B5C}"/>
                      </a:ext>
                    </a:extLst>
                  </p:cNvPr>
                  <p:cNvSpPr/>
                  <p:nvPr/>
                </p:nvSpPr>
                <p:spPr>
                  <a:xfrm>
                    <a:off x="7153072" y="2536226"/>
                    <a:ext cx="906878" cy="42456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/>
                    <a:r>
                      <a:rPr lang="zh-CN" altLang="en-US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cs typeface="+mn-ea"/>
                        <a:sym typeface="+mn-lt"/>
                      </a:rPr>
                      <a:t>本品</a:t>
                    </a:r>
                  </a:p>
                </p:txBody>
              </p:sp>
            </p:grpSp>
            <p:sp>
              <p:nvSpPr>
                <p:cNvPr id="24" name="矩形 23">
                  <a:extLst>
                    <a:ext uri="{FF2B5EF4-FFF2-40B4-BE49-F238E27FC236}">
                      <a16:creationId xmlns:a16="http://schemas.microsoft.com/office/drawing/2014/main" id="{505E5A0D-2E18-5FAA-B659-0415469F0776}"/>
                    </a:ext>
                  </a:extLst>
                </p:cNvPr>
                <p:cNvSpPr/>
                <p:nvPr/>
              </p:nvSpPr>
              <p:spPr>
                <a:xfrm>
                  <a:off x="10701760" y="2645744"/>
                  <a:ext cx="991244" cy="5193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r>
                    <a:rPr lang="zh-CN" altLang="en-US" sz="1100" b="1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旁路者抑制效应</a:t>
                  </a:r>
                </a:p>
              </p:txBody>
            </p:sp>
          </p:grp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E2F807A7-2D06-61D5-FCD9-908CC77A00EA}"/>
                  </a:ext>
                </a:extLst>
              </p:cNvPr>
              <p:cNvSpPr/>
              <p:nvPr/>
            </p:nvSpPr>
            <p:spPr>
              <a:xfrm>
                <a:off x="11357625" y="3133565"/>
                <a:ext cx="644284" cy="2925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抗炎细胞因子</a:t>
                </a:r>
              </a:p>
            </p:txBody>
          </p:sp>
          <p:sp>
            <p:nvSpPr>
              <p:cNvPr id="17" name="Rectangle 17">
                <a:extLst>
                  <a:ext uri="{FF2B5EF4-FFF2-40B4-BE49-F238E27FC236}">
                    <a16:creationId xmlns:a16="http://schemas.microsoft.com/office/drawing/2014/main" id="{294358F6-D615-C3C4-DF0E-B56E67051AC8}"/>
                  </a:ext>
                </a:extLst>
              </p:cNvPr>
              <p:cNvSpPr/>
              <p:nvPr/>
            </p:nvSpPr>
            <p:spPr>
              <a:xfrm>
                <a:off x="10668000" y="2087671"/>
                <a:ext cx="459530" cy="1732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  <p:sp>
            <p:nvSpPr>
              <p:cNvPr id="18" name="Rectangle 54">
                <a:extLst>
                  <a:ext uri="{FF2B5EF4-FFF2-40B4-BE49-F238E27FC236}">
                    <a16:creationId xmlns:a16="http://schemas.microsoft.com/office/drawing/2014/main" id="{42C088D7-5FE4-092E-F188-DD2ACCB6D96B}"/>
                  </a:ext>
                </a:extLst>
              </p:cNvPr>
              <p:cNvSpPr/>
              <p:nvPr/>
            </p:nvSpPr>
            <p:spPr>
              <a:xfrm>
                <a:off x="9088601" y="1838850"/>
                <a:ext cx="934748" cy="2291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  <p:sp>
            <p:nvSpPr>
              <p:cNvPr id="19" name="Rectangle 55">
                <a:extLst>
                  <a:ext uri="{FF2B5EF4-FFF2-40B4-BE49-F238E27FC236}">
                    <a16:creationId xmlns:a16="http://schemas.microsoft.com/office/drawing/2014/main" id="{C8A0E6AD-A44B-4AEC-D778-F94F8891E40C}"/>
                  </a:ext>
                </a:extLst>
              </p:cNvPr>
              <p:cNvSpPr/>
              <p:nvPr/>
            </p:nvSpPr>
            <p:spPr>
              <a:xfrm>
                <a:off x="9757060" y="2084552"/>
                <a:ext cx="592338" cy="165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  <p:sp>
            <p:nvSpPr>
              <p:cNvPr id="20" name="Rectangle 56">
                <a:extLst>
                  <a:ext uri="{FF2B5EF4-FFF2-40B4-BE49-F238E27FC236}">
                    <a16:creationId xmlns:a16="http://schemas.microsoft.com/office/drawing/2014/main" id="{6A9EE1DF-3BB5-BDCF-A324-BC7D11950348}"/>
                  </a:ext>
                </a:extLst>
              </p:cNvPr>
              <p:cNvSpPr/>
              <p:nvPr/>
            </p:nvSpPr>
            <p:spPr>
              <a:xfrm>
                <a:off x="10937766" y="1812893"/>
                <a:ext cx="568433" cy="23686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  <p:sp>
            <p:nvSpPr>
              <p:cNvPr id="21" name="Rectangle 58">
                <a:extLst>
                  <a:ext uri="{FF2B5EF4-FFF2-40B4-BE49-F238E27FC236}">
                    <a16:creationId xmlns:a16="http://schemas.microsoft.com/office/drawing/2014/main" id="{78CD3E2F-D880-B74A-F845-5989B6F78279}"/>
                  </a:ext>
                </a:extLst>
              </p:cNvPr>
              <p:cNvSpPr/>
              <p:nvPr/>
            </p:nvSpPr>
            <p:spPr>
              <a:xfrm>
                <a:off x="11127529" y="3815766"/>
                <a:ext cx="975407" cy="2699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  <p:sp>
            <p:nvSpPr>
              <p:cNvPr id="22" name="Rectangle 59">
                <a:extLst>
                  <a:ext uri="{FF2B5EF4-FFF2-40B4-BE49-F238E27FC236}">
                    <a16:creationId xmlns:a16="http://schemas.microsoft.com/office/drawing/2014/main" id="{48363DFD-6738-4459-C9F3-84962032C30E}"/>
                  </a:ext>
                </a:extLst>
              </p:cNvPr>
              <p:cNvSpPr/>
              <p:nvPr/>
            </p:nvSpPr>
            <p:spPr>
              <a:xfrm>
                <a:off x="8548277" y="3302330"/>
                <a:ext cx="496398" cy="5819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l"/>
                <a:endParaRPr lang="en-US" sz="1600" dirty="0" err="1">
                  <a:cs typeface="+mn-ea"/>
                  <a:sym typeface="+mn-lt"/>
                </a:endParaRPr>
              </a:p>
            </p:txBody>
          </p:sp>
        </p:grpSp>
        <p:sp>
          <p:nvSpPr>
            <p:cNvPr id="10" name="矩形 36">
              <a:extLst>
                <a:ext uri="{FF2B5EF4-FFF2-40B4-BE49-F238E27FC236}">
                  <a16:creationId xmlns:a16="http://schemas.microsoft.com/office/drawing/2014/main" id="{6109F03C-E95D-EAB9-AE43-2A457586AF2E}"/>
                </a:ext>
              </a:extLst>
            </p:cNvPr>
            <p:cNvSpPr/>
            <p:nvPr/>
          </p:nvSpPr>
          <p:spPr>
            <a:xfrm>
              <a:off x="11343997" y="3664749"/>
              <a:ext cx="662587" cy="209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神经营养因子</a:t>
              </a:r>
            </a:p>
          </p:txBody>
        </p:sp>
        <p:sp>
          <p:nvSpPr>
            <p:cNvPr id="11" name="矩形 44">
              <a:extLst>
                <a:ext uri="{FF2B5EF4-FFF2-40B4-BE49-F238E27FC236}">
                  <a16:creationId xmlns:a16="http://schemas.microsoft.com/office/drawing/2014/main" id="{07268EF4-77AA-1D29-57B4-8E3D955CF880}"/>
                </a:ext>
              </a:extLst>
            </p:cNvPr>
            <p:cNvSpPr/>
            <p:nvPr/>
          </p:nvSpPr>
          <p:spPr>
            <a:xfrm>
              <a:off x="9596775" y="2133989"/>
              <a:ext cx="710353" cy="182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巨噬细胞</a:t>
              </a:r>
            </a:p>
          </p:txBody>
        </p:sp>
        <p:sp>
          <p:nvSpPr>
            <p:cNvPr id="12" name="矩形 45">
              <a:extLst>
                <a:ext uri="{FF2B5EF4-FFF2-40B4-BE49-F238E27FC236}">
                  <a16:creationId xmlns:a16="http://schemas.microsoft.com/office/drawing/2014/main" id="{7DAAD81F-8123-03FD-8613-ADBB0F83245E}"/>
                </a:ext>
              </a:extLst>
            </p:cNvPr>
            <p:cNvSpPr/>
            <p:nvPr/>
          </p:nvSpPr>
          <p:spPr>
            <a:xfrm>
              <a:off x="10450358" y="2142369"/>
              <a:ext cx="1178009" cy="3440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小神经胶质细胞</a:t>
              </a:r>
            </a:p>
          </p:txBody>
        </p:sp>
        <p:sp>
          <p:nvSpPr>
            <p:cNvPr id="13" name="矩形 15">
              <a:extLst>
                <a:ext uri="{FF2B5EF4-FFF2-40B4-BE49-F238E27FC236}">
                  <a16:creationId xmlns:a16="http://schemas.microsoft.com/office/drawing/2014/main" id="{924122BD-401B-7F17-1561-E141B77F33BF}"/>
                </a:ext>
              </a:extLst>
            </p:cNvPr>
            <p:cNvSpPr/>
            <p:nvPr/>
          </p:nvSpPr>
          <p:spPr>
            <a:xfrm>
              <a:off x="8438927" y="3329817"/>
              <a:ext cx="605410" cy="6260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醋酸格拉替雷</a:t>
              </a:r>
              <a:endPara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特异性</a:t>
              </a: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细胞</a:t>
              </a:r>
            </a:p>
          </p:txBody>
        </p:sp>
        <p:sp>
          <p:nvSpPr>
            <p:cNvPr id="14" name="矩形 43">
              <a:extLst>
                <a:ext uri="{FF2B5EF4-FFF2-40B4-BE49-F238E27FC236}">
                  <a16:creationId xmlns:a16="http://schemas.microsoft.com/office/drawing/2014/main" id="{B75D0D92-FAAB-BCBB-022F-C1F104E29806}"/>
                </a:ext>
              </a:extLst>
            </p:cNvPr>
            <p:cNvSpPr/>
            <p:nvPr/>
          </p:nvSpPr>
          <p:spPr>
            <a:xfrm>
              <a:off x="11272494" y="4009280"/>
              <a:ext cx="837986" cy="245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zh-CN" altLang="en-US" sz="1100" b="1" dirty="0">
                  <a:solidFill>
                    <a:schemeClr val="tx1"/>
                  </a:solidFill>
                  <a:cs typeface="+mn-ea"/>
                  <a:sym typeface="+mn-lt"/>
                </a:rPr>
                <a:t>神经保护</a:t>
              </a: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97BAA1F6-AC96-ED69-969B-F509644E5C9C}"/>
              </a:ext>
            </a:extLst>
          </p:cNvPr>
          <p:cNvSpPr txBox="1"/>
          <p:nvPr/>
        </p:nvSpPr>
        <p:spPr>
          <a:xfrm>
            <a:off x="8616624" y="4636191"/>
            <a:ext cx="3295345" cy="124027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6400" marR="0" lvl="0" indent="-176400" algn="l" defTabSz="914400" rtl="0" eaLnBrk="1" fontAlgn="auto" latinLnBrk="0" hangingPunct="1">
              <a:lnSpc>
                <a:spcPct val="130000"/>
              </a:lnSpc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本品是由四种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天然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氨基酸组成的合成多肽的醋酸盐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176400" marR="0" lvl="0" indent="-176400" algn="l" defTabSz="914400" rtl="0" eaLnBrk="1" fontAlgn="auto" latinLnBrk="0" hangingPunct="1">
              <a:lnSpc>
                <a:spcPct val="130000"/>
              </a:lnSpc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该混合物在抗原性方面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与神经髓鞘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——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髓磷碱性的成分相似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3307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233EE48E-6DA0-1740-8824-75B031DDE3E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5074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圆角矩形 30">
            <a:extLst>
              <a:ext uri="{FF2B5EF4-FFF2-40B4-BE49-F238E27FC236}">
                <a16:creationId xmlns:a16="http://schemas.microsoft.com/office/drawing/2014/main" id="{B6D010AD-58B5-EBAF-6ED6-2654DC66A2D8}"/>
              </a:ext>
            </a:extLst>
          </p:cNvPr>
          <p:cNvSpPr/>
          <p:nvPr/>
        </p:nvSpPr>
        <p:spPr>
          <a:xfrm>
            <a:off x="6352903" y="1652174"/>
            <a:ext cx="5265185" cy="189898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2">
                <a:lumMod val="75000"/>
                <a:alpha val="30000"/>
              </a:schemeClr>
            </a:solidFill>
            <a:prstDash val="dash"/>
          </a:ln>
          <a:effectLst>
            <a:outerShdw blurRad="381000" dist="190500" dir="5400000" sx="90000" sy="90000" algn="ctr" rotWithShape="0">
              <a:schemeClr val="tx2">
                <a:lumMod val="75000"/>
                <a:alpha val="9735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81" name="圆角矩形 30">
            <a:extLst>
              <a:ext uri="{FF2B5EF4-FFF2-40B4-BE49-F238E27FC236}">
                <a16:creationId xmlns:a16="http://schemas.microsoft.com/office/drawing/2014/main" id="{8C68A9B3-C371-7BCD-43C6-981FD01E5B8D}"/>
              </a:ext>
            </a:extLst>
          </p:cNvPr>
          <p:cNvSpPr/>
          <p:nvPr/>
        </p:nvSpPr>
        <p:spPr>
          <a:xfrm>
            <a:off x="514254" y="4184969"/>
            <a:ext cx="5265185" cy="189898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2">
                <a:lumMod val="75000"/>
                <a:alpha val="30000"/>
              </a:schemeClr>
            </a:solidFill>
            <a:prstDash val="dash"/>
          </a:ln>
          <a:effectLst>
            <a:outerShdw blurRad="381000" dist="190500" dir="5400000" sx="90000" sy="90000" algn="ctr" rotWithShape="0">
              <a:schemeClr val="tx2">
                <a:lumMod val="75000"/>
                <a:alpha val="9735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82" name="圆角矩形 30">
            <a:extLst>
              <a:ext uri="{FF2B5EF4-FFF2-40B4-BE49-F238E27FC236}">
                <a16:creationId xmlns:a16="http://schemas.microsoft.com/office/drawing/2014/main" id="{2AC0DCA5-2DF2-2B40-9C74-C4FA8935722C}"/>
              </a:ext>
            </a:extLst>
          </p:cNvPr>
          <p:cNvSpPr/>
          <p:nvPr/>
        </p:nvSpPr>
        <p:spPr>
          <a:xfrm>
            <a:off x="6352903" y="4184969"/>
            <a:ext cx="5265185" cy="189898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2">
                <a:lumMod val="75000"/>
                <a:alpha val="30000"/>
              </a:schemeClr>
            </a:solidFill>
            <a:prstDash val="dash"/>
          </a:ln>
          <a:effectLst>
            <a:outerShdw blurRad="381000" dist="190500" dir="5400000" sx="90000" sy="90000" algn="ctr" rotWithShape="0">
              <a:schemeClr val="tx2">
                <a:lumMod val="75000"/>
                <a:alpha val="9735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79" name="圆角矩形 30">
            <a:extLst>
              <a:ext uri="{FF2B5EF4-FFF2-40B4-BE49-F238E27FC236}">
                <a16:creationId xmlns:a16="http://schemas.microsoft.com/office/drawing/2014/main" id="{6E9D1891-1F6C-D5A5-3481-0B54A5D5E1B9}"/>
              </a:ext>
            </a:extLst>
          </p:cNvPr>
          <p:cNvSpPr/>
          <p:nvPr/>
        </p:nvSpPr>
        <p:spPr>
          <a:xfrm>
            <a:off x="514254" y="1644995"/>
            <a:ext cx="5265185" cy="189898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2">
                <a:lumMod val="75000"/>
                <a:alpha val="30000"/>
              </a:schemeClr>
            </a:solidFill>
            <a:prstDash val="dash"/>
          </a:ln>
          <a:effectLst>
            <a:outerShdw blurRad="381000" dist="190500" dir="5400000" sx="90000" sy="90000" algn="ctr" rotWithShape="0">
              <a:schemeClr val="tx2">
                <a:lumMod val="75000"/>
                <a:alpha val="9735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65823CF-DAB2-8B1A-0711-C00A9415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可满足育龄期女性患者生育需求，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弥补目录内妊娠期、哺乳期和备孕期患者用药空白，符合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“保基本”原则，临床管理难度低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A6A101B-7DA5-6CF4-C157-6BC168F128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multiple sclerosis,</a:t>
            </a:r>
            <a:r>
              <a:rPr lang="zh-CN" altLang="en-US" dirty="0">
                <a:cs typeface="+mn-ea"/>
                <a:sym typeface="+mn-lt"/>
              </a:rPr>
              <a:t> 多发性硬化</a:t>
            </a:r>
            <a:endParaRPr lang="en-US" altLang="zh-CN" dirty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 Bilbao MM, et al. </a:t>
            </a:r>
            <a:r>
              <a:rPr lang="en-US" altLang="zh-CN" dirty="0" err="1">
                <a:cs typeface="+mn-ea"/>
                <a:sym typeface="+mn-lt"/>
              </a:rPr>
              <a:t>Neurologia</a:t>
            </a:r>
            <a:r>
              <a:rPr lang="en-US" altLang="zh-CN" dirty="0">
                <a:cs typeface="+mn-ea"/>
                <a:sym typeface="+mn-lt"/>
              </a:rPr>
              <a:t>. 2019; 2. </a:t>
            </a:r>
            <a:r>
              <a:rPr lang="en-US" altLang="zh-CN" dirty="0" err="1">
                <a:cs typeface="+mn-ea"/>
                <a:sym typeface="+mn-lt"/>
              </a:rPr>
              <a:t>Bonavita</a:t>
            </a:r>
            <a:r>
              <a:rPr lang="en-US" altLang="zh-CN" dirty="0">
                <a:cs typeface="+mn-ea"/>
                <a:sym typeface="+mn-lt"/>
              </a:rPr>
              <a:t> S, et al. Front Neurol. 2021</a:t>
            </a:r>
          </a:p>
        </p:txBody>
      </p:sp>
      <p:sp>
        <p:nvSpPr>
          <p:cNvPr id="43" name="Arrow: Pentagon 3">
            <a:extLst>
              <a:ext uri="{FF2B5EF4-FFF2-40B4-BE49-F238E27FC236}">
                <a16:creationId xmlns:a16="http://schemas.microsoft.com/office/drawing/2014/main" id="{5A38B2C1-135D-10C5-7BC9-B90F15ABE223}"/>
              </a:ext>
            </a:extLst>
          </p:cNvPr>
          <p:cNvSpPr/>
          <p:nvPr/>
        </p:nvSpPr>
        <p:spPr>
          <a:xfrm>
            <a:off x="519402" y="1250430"/>
            <a:ext cx="2584800" cy="457200"/>
          </a:xfrm>
          <a:prstGeom prst="homePlate">
            <a:avLst/>
          </a:prstGeom>
          <a:solidFill>
            <a:srgbClr val="007859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377">
              <a:defRPr/>
            </a:pPr>
            <a:r>
              <a:rPr lang="zh-CN" altLang="en-US" sz="1600" b="1" kern="0" dirty="0">
                <a:solidFill>
                  <a:srgbClr val="FFFFFF"/>
                </a:solidFill>
                <a:cs typeface="+mn-ea"/>
                <a:sym typeface="+mn-lt"/>
              </a:rPr>
              <a:t>对公共健康的影响</a:t>
            </a:r>
          </a:p>
        </p:txBody>
      </p:sp>
      <p:grpSp>
        <p:nvGrpSpPr>
          <p:cNvPr id="44" name="Group 4">
            <a:extLst>
              <a:ext uri="{FF2B5EF4-FFF2-40B4-BE49-F238E27FC236}">
                <a16:creationId xmlns:a16="http://schemas.microsoft.com/office/drawing/2014/main" id="{3A101B92-2472-EA81-1E39-688E1D717E01}"/>
              </a:ext>
            </a:extLst>
          </p:cNvPr>
          <p:cNvGrpSpPr/>
          <p:nvPr/>
        </p:nvGrpSpPr>
        <p:grpSpPr>
          <a:xfrm>
            <a:off x="285654" y="1233066"/>
            <a:ext cx="457200" cy="457200"/>
            <a:chOff x="588149" y="1158990"/>
            <a:chExt cx="457200" cy="457200"/>
          </a:xfrm>
        </p:grpSpPr>
        <p:sp>
          <p:nvSpPr>
            <p:cNvPr id="45" name="Flowchart: Connector 5">
              <a:extLst>
                <a:ext uri="{FF2B5EF4-FFF2-40B4-BE49-F238E27FC236}">
                  <a16:creationId xmlns:a16="http://schemas.microsoft.com/office/drawing/2014/main" id="{E6BAD03C-E088-58BA-B107-11519081B358}"/>
                </a:ext>
              </a:extLst>
            </p:cNvPr>
            <p:cNvSpPr/>
            <p:nvPr/>
          </p:nvSpPr>
          <p:spPr>
            <a:xfrm>
              <a:off x="588149" y="1158990"/>
              <a:ext cx="457200" cy="457200"/>
            </a:xfrm>
            <a:prstGeom prst="flowChartConnector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46" name="Graphic 6">
              <a:extLst>
                <a:ext uri="{FF2B5EF4-FFF2-40B4-BE49-F238E27FC236}">
                  <a16:creationId xmlns:a16="http://schemas.microsoft.com/office/drawing/2014/main" id="{68B7A0D8-92C1-9A13-E534-2553DD14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2944" y="1187182"/>
              <a:ext cx="411480" cy="411480"/>
            </a:xfrm>
            <a:prstGeom prst="rect">
              <a:avLst/>
            </a:prstGeom>
          </p:spPr>
        </p:pic>
      </p:grpSp>
      <p:sp>
        <p:nvSpPr>
          <p:cNvPr id="47" name="TextBox 8">
            <a:extLst>
              <a:ext uri="{FF2B5EF4-FFF2-40B4-BE49-F238E27FC236}">
                <a16:creationId xmlns:a16="http://schemas.microsoft.com/office/drawing/2014/main" id="{2515D8E1-4332-AEAB-F69E-D61FEACFC842}"/>
              </a:ext>
            </a:extLst>
          </p:cNvPr>
          <p:cNvSpPr txBox="1"/>
          <p:nvPr/>
        </p:nvSpPr>
        <p:spPr>
          <a:xfrm>
            <a:off x="587858" y="1864273"/>
            <a:ext cx="4943366" cy="1631415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>
            <a:defPPr>
              <a:defRPr lang="zh-CN"/>
            </a:defPPr>
            <a:lvl1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ea typeface="华文中宋" panose="02010600040101010101" pitchFamily="2" charset="-122"/>
              </a:defRPr>
            </a:lvl1pPr>
          </a:lstStyle>
          <a:p>
            <a:pPr marL="176400" indent="-176400" algn="just">
              <a:lnSpc>
                <a:spcPct val="130000"/>
              </a:lnSpc>
              <a:spcBef>
                <a:spcPts val="0"/>
              </a:spcBef>
              <a:spcAft>
                <a:spcPts val="500"/>
              </a:spcAft>
              <a:defRPr/>
            </a:pPr>
            <a:r>
              <a:rPr lang="en-US" altLang="zh-CN" sz="1500" dirty="0">
                <a:latin typeface="+mn-lt"/>
                <a:ea typeface="+mn-ea"/>
                <a:cs typeface="+mn-ea"/>
                <a:sym typeface="+mn-lt"/>
              </a:rPr>
              <a:t>MS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女性患者约占</a:t>
            </a:r>
            <a:r>
              <a:rPr lang="en-US" altLang="zh-CN" sz="1500" dirty="0">
                <a:latin typeface="+mn-lt"/>
                <a:ea typeface="+mn-ea"/>
                <a:cs typeface="+mn-ea"/>
                <a:sym typeface="+mn-lt"/>
              </a:rPr>
              <a:t>70%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zh-CN" altLang="en-US" sz="1500" b="1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育龄期女性患者占比高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en-US" altLang="zh-CN" sz="1500" dirty="0">
                <a:latin typeface="+mn-lt"/>
                <a:ea typeface="+mn-ea"/>
                <a:cs typeface="+mn-ea"/>
                <a:sym typeface="+mn-lt"/>
              </a:rPr>
              <a:t>35%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的</a:t>
            </a:r>
            <a:r>
              <a:rPr lang="en-US" altLang="zh-CN" sz="1500" dirty="0">
                <a:latin typeface="+mn-lt"/>
                <a:ea typeface="+mn-ea"/>
                <a:cs typeface="+mn-ea"/>
                <a:sym typeface="+mn-lt"/>
              </a:rPr>
              <a:t>MS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患者因疾病影响生育计划</a:t>
            </a:r>
            <a:r>
              <a:rPr lang="en-US" altLang="zh-CN" sz="1500" baseline="30000" dirty="0">
                <a:latin typeface="+mn-lt"/>
                <a:ea typeface="+mn-ea"/>
                <a:cs typeface="+mn-ea"/>
                <a:sym typeface="+mn-lt"/>
              </a:rPr>
              <a:t>1-2</a:t>
            </a:r>
          </a:p>
          <a:p>
            <a:pPr marL="176400" indent="-176400" algn="just">
              <a:lnSpc>
                <a:spcPct val="130000"/>
              </a:lnSpc>
              <a:spcBef>
                <a:spcPts val="0"/>
              </a:spcBef>
              <a:spcAft>
                <a:spcPts val="500"/>
              </a:spcAft>
              <a:defRPr/>
            </a:pP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本品可满足育龄期女性患者</a:t>
            </a:r>
            <a:r>
              <a:rPr lang="zh-CN" altLang="en-US" sz="1500" b="1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从备孕、怀孕到哺乳的全程</a:t>
            </a:r>
            <a:r>
              <a:rPr lang="zh-CN" altLang="en-US" sz="1500" dirty="0">
                <a:latin typeface="+mn-lt"/>
                <a:ea typeface="+mn-ea"/>
                <a:cs typeface="+mn-ea"/>
                <a:sym typeface="+mn-lt"/>
              </a:rPr>
              <a:t>生育需求</a:t>
            </a:r>
          </a:p>
        </p:txBody>
      </p:sp>
      <p:sp>
        <p:nvSpPr>
          <p:cNvPr id="49" name="Arrow: Pentagon 11">
            <a:extLst>
              <a:ext uri="{FF2B5EF4-FFF2-40B4-BE49-F238E27FC236}">
                <a16:creationId xmlns:a16="http://schemas.microsoft.com/office/drawing/2014/main" id="{4134CB79-30D8-089D-E67E-E857A250A2DE}"/>
              </a:ext>
            </a:extLst>
          </p:cNvPr>
          <p:cNvSpPr/>
          <p:nvPr/>
        </p:nvSpPr>
        <p:spPr>
          <a:xfrm>
            <a:off x="519402" y="3779470"/>
            <a:ext cx="2584800" cy="457200"/>
          </a:xfrm>
          <a:prstGeom prst="homePlate">
            <a:avLst/>
          </a:prstGeom>
          <a:solidFill>
            <a:srgbClr val="007859"/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377">
              <a:defRPr/>
            </a:pPr>
            <a:r>
              <a:rPr lang="zh-CN" altLang="en-US" sz="1600" b="1" kern="0" dirty="0">
                <a:solidFill>
                  <a:srgbClr val="FFFFFF"/>
                </a:solidFill>
                <a:cs typeface="+mn-ea"/>
                <a:sym typeface="+mn-lt"/>
              </a:rPr>
              <a:t>  符合“保基本”原则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:a16="http://schemas.microsoft.com/office/drawing/2014/main" id="{F9D13CB1-E39C-6827-2C4D-7AC66D395D24}"/>
              </a:ext>
            </a:extLst>
          </p:cNvPr>
          <p:cNvSpPr txBox="1"/>
          <p:nvPr/>
        </p:nvSpPr>
        <p:spPr>
          <a:xfrm>
            <a:off x="587859" y="4317660"/>
            <a:ext cx="4943366" cy="1773921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176400" indent="-176400" defTabSz="914377">
              <a:lnSpc>
                <a:spcPct val="130000"/>
              </a:lnSpc>
              <a:spcAft>
                <a:spcPts val="5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cs typeface="+mn-ea"/>
                <a:sym typeface="+mn-lt"/>
              </a:rPr>
              <a:t>MS</a:t>
            </a:r>
            <a:r>
              <a:rPr lang="zh-CN" altLang="en-US" sz="1500" dirty="0">
                <a:cs typeface="+mn-ea"/>
                <a:sym typeface="+mn-lt"/>
              </a:rPr>
              <a:t>属于第一批罕见病目录病种，患者规模小，可替代目录内同类药品，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对医保基金影响较小</a:t>
            </a:r>
            <a:endParaRPr lang="en-US" altLang="zh-CN" sz="1500" b="1" dirty="0">
              <a:solidFill>
                <a:srgbClr val="C00000"/>
              </a:solidFill>
              <a:cs typeface="+mn-ea"/>
              <a:sym typeface="+mn-lt"/>
            </a:endParaRPr>
          </a:p>
          <a:p>
            <a:pPr marL="176400" indent="-176400" defTabSz="914377">
              <a:lnSpc>
                <a:spcPct val="130000"/>
              </a:lnSpc>
              <a:spcAft>
                <a:spcPts val="5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cs typeface="+mn-ea"/>
                <a:sym typeface="+mn-lt"/>
              </a:rPr>
              <a:t>药品费用高是影响</a:t>
            </a:r>
            <a:r>
              <a:rPr lang="en-US" altLang="zh-CN" sz="1500" dirty="0">
                <a:cs typeface="+mn-ea"/>
                <a:sym typeface="+mn-lt"/>
              </a:rPr>
              <a:t>MS</a:t>
            </a:r>
            <a:r>
              <a:rPr lang="zh-CN" altLang="en-US" sz="1500" dirty="0">
                <a:cs typeface="+mn-ea"/>
                <a:sym typeface="+mn-lt"/>
              </a:rPr>
              <a:t>药物可及性的主要原因之一，本品较目录内现有产品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经济性更优</a:t>
            </a:r>
            <a:r>
              <a:rPr lang="zh-CN" altLang="en-US" sz="1500" dirty="0">
                <a:solidFill>
                  <a:srgbClr val="C00000"/>
                </a:solidFill>
                <a:cs typeface="+mn-ea"/>
                <a:sym typeface="+mn-lt"/>
              </a:rPr>
              <a:t>，</a:t>
            </a:r>
            <a:r>
              <a:rPr lang="zh-CN" altLang="en-US" sz="1500" dirty="0">
                <a:cs typeface="+mn-ea"/>
                <a:sym typeface="+mn-lt"/>
              </a:rPr>
              <a:t>可提升患者的药物可及性及</a:t>
            </a:r>
            <a:r>
              <a:rPr lang="en-US" altLang="zh-CN" sz="1500" dirty="0">
                <a:cs typeface="+mn-ea"/>
                <a:sym typeface="+mn-lt"/>
              </a:rPr>
              <a:t>MS</a:t>
            </a:r>
            <a:r>
              <a:rPr lang="zh-CN" altLang="en-US" sz="1500" dirty="0">
                <a:cs typeface="+mn-ea"/>
                <a:sym typeface="+mn-lt"/>
              </a:rPr>
              <a:t>治疗率</a:t>
            </a:r>
            <a:endParaRPr lang="en-US" altLang="zh-CN" sz="1500" dirty="0">
              <a:cs typeface="+mn-ea"/>
              <a:sym typeface="+mn-lt"/>
            </a:endParaRPr>
          </a:p>
        </p:txBody>
      </p:sp>
      <p:sp>
        <p:nvSpPr>
          <p:cNvPr id="51" name="Arrow: Pentagon 13">
            <a:extLst>
              <a:ext uri="{FF2B5EF4-FFF2-40B4-BE49-F238E27FC236}">
                <a16:creationId xmlns:a16="http://schemas.microsoft.com/office/drawing/2014/main" id="{96C226CE-EC34-7AD0-B981-AB1CA045BEEB}"/>
              </a:ext>
            </a:extLst>
          </p:cNvPr>
          <p:cNvSpPr/>
          <p:nvPr/>
        </p:nvSpPr>
        <p:spPr>
          <a:xfrm>
            <a:off x="6352800" y="1250430"/>
            <a:ext cx="2560320" cy="457200"/>
          </a:xfrm>
          <a:prstGeom prst="homePlate">
            <a:avLst/>
          </a:prstGeom>
          <a:solidFill>
            <a:srgbClr val="007859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377">
              <a:defRPr/>
            </a:pPr>
            <a:r>
              <a:rPr lang="zh-CN" altLang="en-US" sz="1600" b="1" kern="0" dirty="0">
                <a:solidFill>
                  <a:srgbClr val="FFFFFF"/>
                </a:solidFill>
                <a:cs typeface="+mn-ea"/>
                <a:sym typeface="+mn-lt"/>
              </a:rPr>
              <a:t>弥补目录短板</a:t>
            </a:r>
          </a:p>
        </p:txBody>
      </p:sp>
      <p:sp>
        <p:nvSpPr>
          <p:cNvPr id="52" name="TextBox 14">
            <a:extLst>
              <a:ext uri="{FF2B5EF4-FFF2-40B4-BE49-F238E27FC236}">
                <a16:creationId xmlns:a16="http://schemas.microsoft.com/office/drawing/2014/main" id="{60D6222E-2382-E207-9A8C-B741E20DE2C0}"/>
              </a:ext>
            </a:extLst>
          </p:cNvPr>
          <p:cNvSpPr txBox="1"/>
          <p:nvPr/>
        </p:nvSpPr>
        <p:spPr>
          <a:xfrm>
            <a:off x="6352903" y="1730490"/>
            <a:ext cx="5139850" cy="1898981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176400" indent="-176400" algn="just">
              <a:lnSpc>
                <a:spcPct val="130000"/>
              </a:lnSpc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cs typeface="+mn-ea"/>
                <a:sym typeface="+mn-lt"/>
              </a:rPr>
              <a:t>本品无致畸性，是指南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唯一推荐可用于妊娠期、哺乳期和备孕期</a:t>
            </a:r>
            <a:r>
              <a:rPr lang="zh-CN" altLang="en-US" sz="1500" dirty="0">
                <a:cs typeface="+mn-ea"/>
                <a:sym typeface="+mn-lt"/>
              </a:rPr>
              <a:t>患者的必要性药品，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填补了</a:t>
            </a:r>
            <a:r>
              <a:rPr lang="zh-CN" altLang="en-US" sz="1500" dirty="0">
                <a:cs typeface="+mn-ea"/>
                <a:sym typeface="+mn-lt"/>
              </a:rPr>
              <a:t>该类患者的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用药空白</a:t>
            </a:r>
            <a:endParaRPr lang="en-US" altLang="zh-CN" sz="1500" b="1" dirty="0">
              <a:solidFill>
                <a:srgbClr val="C00000"/>
              </a:solidFill>
              <a:cs typeface="+mn-ea"/>
              <a:sym typeface="+mn-lt"/>
            </a:endParaRPr>
          </a:p>
          <a:p>
            <a:pPr marL="176400" indent="-176400" algn="just">
              <a:lnSpc>
                <a:spcPct val="130000"/>
              </a:lnSpc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所有人群适用，无禁忌症，</a:t>
            </a:r>
            <a:r>
              <a:rPr lang="zh-CN" altLang="en-US" sz="1500" dirty="0">
                <a:cs typeface="+mn-ea"/>
                <a:sym typeface="+mn-lt"/>
              </a:rPr>
              <a:t>可用于有心脏和肝脏等基础疾病的患者，满足特殊病生理人群的用药需求</a:t>
            </a:r>
          </a:p>
        </p:txBody>
      </p:sp>
      <p:sp>
        <p:nvSpPr>
          <p:cNvPr id="54" name="Arrow: Pentagon 16">
            <a:extLst>
              <a:ext uri="{FF2B5EF4-FFF2-40B4-BE49-F238E27FC236}">
                <a16:creationId xmlns:a16="http://schemas.microsoft.com/office/drawing/2014/main" id="{5CE26CD3-F4FC-884A-3326-90EA10F1D2A7}"/>
              </a:ext>
            </a:extLst>
          </p:cNvPr>
          <p:cNvSpPr/>
          <p:nvPr/>
        </p:nvSpPr>
        <p:spPr>
          <a:xfrm>
            <a:off x="6352800" y="3779470"/>
            <a:ext cx="2560320" cy="457200"/>
          </a:xfrm>
          <a:prstGeom prst="homePlate">
            <a:avLst/>
          </a:prstGeom>
          <a:solidFill>
            <a:srgbClr val="007859"/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914377">
              <a:defRPr/>
            </a:pPr>
            <a:r>
              <a:rPr lang="zh-CN" altLang="en-US" sz="1600" b="1" kern="0" dirty="0">
                <a:solidFill>
                  <a:srgbClr val="FFFFFF"/>
                </a:solidFill>
                <a:cs typeface="+mn-ea"/>
                <a:sym typeface="+mn-lt"/>
              </a:rPr>
              <a:t>临床易于管理</a:t>
            </a:r>
          </a:p>
        </p:txBody>
      </p:sp>
      <p:sp>
        <p:nvSpPr>
          <p:cNvPr id="55" name="TextBox 17">
            <a:extLst>
              <a:ext uri="{FF2B5EF4-FFF2-40B4-BE49-F238E27FC236}">
                <a16:creationId xmlns:a16="http://schemas.microsoft.com/office/drawing/2014/main" id="{0F0F8343-90EE-10D7-0D05-989ABF6E758A}"/>
              </a:ext>
            </a:extLst>
          </p:cNvPr>
          <p:cNvSpPr txBox="1"/>
          <p:nvPr/>
        </p:nvSpPr>
        <p:spPr>
          <a:xfrm>
            <a:off x="6352903" y="4396360"/>
            <a:ext cx="5139850" cy="1616521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176400" indent="-176400" defTabSz="914377">
              <a:lnSpc>
                <a:spcPct val="130000"/>
              </a:lnSpc>
              <a:spcAft>
                <a:spcPts val="5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cs typeface="+mn-ea"/>
                <a:sym typeface="+mn-lt"/>
              </a:rPr>
              <a:t>MS</a:t>
            </a:r>
            <a:r>
              <a:rPr lang="zh-CN" altLang="en-US" sz="1500" dirty="0">
                <a:cs typeface="+mn-ea"/>
                <a:sym typeface="+mn-lt"/>
              </a:rPr>
              <a:t>疾病诊断清晰，本品适应症明确，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无临床滥用风险</a:t>
            </a:r>
          </a:p>
          <a:p>
            <a:pPr marL="176400" indent="-176400" defTabSz="914377">
              <a:lnSpc>
                <a:spcPct val="130000"/>
              </a:lnSpc>
              <a:spcAft>
                <a:spcPts val="5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cs typeface="+mn-ea"/>
                <a:sym typeface="+mn-lt"/>
              </a:rPr>
              <a:t>本品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安全性高</a:t>
            </a:r>
            <a:r>
              <a:rPr lang="zh-CN" altLang="en-US" sz="1500" dirty="0">
                <a:cs typeface="+mn-ea"/>
                <a:sym typeface="+mn-lt"/>
              </a:rPr>
              <a:t>，治疗前、首剂量和治疗后均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无需特殊监测</a:t>
            </a:r>
            <a:r>
              <a:rPr lang="zh-CN" altLang="en-US" sz="1500" dirty="0">
                <a:cs typeface="+mn-ea"/>
                <a:sym typeface="+mn-lt"/>
              </a:rPr>
              <a:t>，而目录内现有产品均需进行定期用药监测</a:t>
            </a:r>
            <a:endParaRPr lang="en-US" altLang="zh-CN" sz="1500" b="1" dirty="0">
              <a:cs typeface="+mn-ea"/>
              <a:sym typeface="+mn-lt"/>
            </a:endParaRP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9DDEA821-5D8E-F414-1C7C-62BCF6094939}"/>
              </a:ext>
            </a:extLst>
          </p:cNvPr>
          <p:cNvGrpSpPr/>
          <p:nvPr/>
        </p:nvGrpSpPr>
        <p:grpSpPr>
          <a:xfrm>
            <a:off x="6119218" y="3771071"/>
            <a:ext cx="457200" cy="457200"/>
            <a:chOff x="5999289" y="3806085"/>
            <a:chExt cx="457200" cy="457200"/>
          </a:xfrm>
        </p:grpSpPr>
        <p:sp>
          <p:nvSpPr>
            <p:cNvPr id="57" name="Flowchart: Connector 19">
              <a:extLst>
                <a:ext uri="{FF2B5EF4-FFF2-40B4-BE49-F238E27FC236}">
                  <a16:creationId xmlns:a16="http://schemas.microsoft.com/office/drawing/2014/main" id="{56E0E156-CEF4-FAEB-639F-348F105D0AFF}"/>
                </a:ext>
              </a:extLst>
            </p:cNvPr>
            <p:cNvSpPr/>
            <p:nvPr/>
          </p:nvSpPr>
          <p:spPr>
            <a:xfrm>
              <a:off x="5999289" y="3806085"/>
              <a:ext cx="457200" cy="457200"/>
            </a:xfrm>
            <a:prstGeom prst="flowChartConnector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58" name="Graphic 20" descr="Shield Tick with solid fill">
              <a:extLst>
                <a:ext uri="{FF2B5EF4-FFF2-40B4-BE49-F238E27FC236}">
                  <a16:creationId xmlns:a16="http://schemas.microsoft.com/office/drawing/2014/main" id="{8DC56DD1-33E6-B8A5-CD10-D752178408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023378" y="3835477"/>
              <a:ext cx="411480" cy="411480"/>
            </a:xfrm>
            <a:prstGeom prst="rect">
              <a:avLst/>
            </a:prstGeom>
            <a:effectLst/>
          </p:spPr>
        </p:pic>
      </p:grpSp>
      <p:grpSp>
        <p:nvGrpSpPr>
          <p:cNvPr id="59" name="Group 21">
            <a:extLst>
              <a:ext uri="{FF2B5EF4-FFF2-40B4-BE49-F238E27FC236}">
                <a16:creationId xmlns:a16="http://schemas.microsoft.com/office/drawing/2014/main" id="{FA904A2A-B37D-FDBA-0F0D-5917BE936B60}"/>
              </a:ext>
            </a:extLst>
          </p:cNvPr>
          <p:cNvGrpSpPr/>
          <p:nvPr/>
        </p:nvGrpSpPr>
        <p:grpSpPr>
          <a:xfrm>
            <a:off x="345312" y="3771071"/>
            <a:ext cx="457200" cy="457200"/>
            <a:chOff x="106485" y="3835278"/>
            <a:chExt cx="457200" cy="457200"/>
          </a:xfrm>
        </p:grpSpPr>
        <p:sp>
          <p:nvSpPr>
            <p:cNvPr id="60" name="Flowchart: Connector 22">
              <a:extLst>
                <a:ext uri="{FF2B5EF4-FFF2-40B4-BE49-F238E27FC236}">
                  <a16:creationId xmlns:a16="http://schemas.microsoft.com/office/drawing/2014/main" id="{EBF86776-D310-1F96-F87F-B082949B52E5}"/>
                </a:ext>
              </a:extLst>
            </p:cNvPr>
            <p:cNvSpPr/>
            <p:nvPr/>
          </p:nvSpPr>
          <p:spPr>
            <a:xfrm>
              <a:off x="106485" y="3835278"/>
              <a:ext cx="457200" cy="457200"/>
            </a:xfrm>
            <a:prstGeom prst="flowChartConnector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1" name="Group 654">
              <a:extLst>
                <a:ext uri="{FF2B5EF4-FFF2-40B4-BE49-F238E27FC236}">
                  <a16:creationId xmlns:a16="http://schemas.microsoft.com/office/drawing/2014/main" id="{C0D5A7A3-7F10-51B1-4B96-8DE32CB8C023}"/>
                </a:ext>
              </a:extLst>
            </p:cNvPr>
            <p:cNvGrpSpPr/>
            <p:nvPr/>
          </p:nvGrpSpPr>
          <p:grpSpPr>
            <a:xfrm>
              <a:off x="152205" y="3880998"/>
              <a:ext cx="365760" cy="365760"/>
              <a:chOff x="5083176" y="1931988"/>
              <a:chExt cx="382588" cy="304801"/>
            </a:xfrm>
            <a:solidFill>
              <a:srgbClr val="005587"/>
            </a:solidFill>
          </p:grpSpPr>
          <p:sp>
            <p:nvSpPr>
              <p:cNvPr id="62" name="Freeform 478">
                <a:extLst>
                  <a:ext uri="{FF2B5EF4-FFF2-40B4-BE49-F238E27FC236}">
                    <a16:creationId xmlns:a16="http://schemas.microsoft.com/office/drawing/2014/main" id="{5BB35262-BDA5-C48C-CA23-1FFE0FD67C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3176" y="2082801"/>
                <a:ext cx="382588" cy="153988"/>
              </a:xfrm>
              <a:custGeom>
                <a:avLst/>
                <a:gdLst>
                  <a:gd name="T0" fmla="*/ 0 w 246"/>
                  <a:gd name="T1" fmla="*/ 69 h 99"/>
                  <a:gd name="T2" fmla="*/ 21 w 246"/>
                  <a:gd name="T3" fmla="*/ 63 h 99"/>
                  <a:gd name="T4" fmla="*/ 122 w 246"/>
                  <a:gd name="T5" fmla="*/ 99 h 99"/>
                  <a:gd name="T6" fmla="*/ 230 w 246"/>
                  <a:gd name="T7" fmla="*/ 57 h 99"/>
                  <a:gd name="T8" fmla="*/ 219 w 246"/>
                  <a:gd name="T9" fmla="*/ 31 h 99"/>
                  <a:gd name="T10" fmla="*/ 148 w 246"/>
                  <a:gd name="T11" fmla="*/ 54 h 99"/>
                  <a:gd name="T12" fmla="*/ 123 w 246"/>
                  <a:gd name="T13" fmla="*/ 75 h 99"/>
                  <a:gd name="T14" fmla="*/ 67 w 246"/>
                  <a:gd name="T15" fmla="*/ 54 h 99"/>
                  <a:gd name="T16" fmla="*/ 70 w 246"/>
                  <a:gd name="T17" fmla="*/ 47 h 99"/>
                  <a:gd name="T18" fmla="*/ 123 w 246"/>
                  <a:gd name="T19" fmla="*/ 68 h 99"/>
                  <a:gd name="T20" fmla="*/ 133 w 246"/>
                  <a:gd name="T21" fmla="*/ 42 h 99"/>
                  <a:gd name="T22" fmla="*/ 0 w 246"/>
                  <a:gd name="T23" fmla="*/ 9 h 99"/>
                  <a:gd name="T24" fmla="*/ 0 w 246"/>
                  <a:gd name="T25" fmla="*/ 6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6" h="99">
                    <a:moveTo>
                      <a:pt x="0" y="69"/>
                    </a:moveTo>
                    <a:cubicBezTo>
                      <a:pt x="10" y="65"/>
                      <a:pt x="18" y="63"/>
                      <a:pt x="21" y="63"/>
                    </a:cubicBezTo>
                    <a:cubicBezTo>
                      <a:pt x="31" y="63"/>
                      <a:pt x="100" y="99"/>
                      <a:pt x="122" y="99"/>
                    </a:cubicBezTo>
                    <a:cubicBezTo>
                      <a:pt x="141" y="99"/>
                      <a:pt x="230" y="57"/>
                      <a:pt x="230" y="57"/>
                    </a:cubicBezTo>
                    <a:cubicBezTo>
                      <a:pt x="246" y="51"/>
                      <a:pt x="235" y="25"/>
                      <a:pt x="219" y="31"/>
                    </a:cubicBezTo>
                    <a:cubicBezTo>
                      <a:pt x="148" y="54"/>
                      <a:pt x="148" y="54"/>
                      <a:pt x="148" y="54"/>
                    </a:cubicBezTo>
                    <a:cubicBezTo>
                      <a:pt x="146" y="70"/>
                      <a:pt x="133" y="77"/>
                      <a:pt x="123" y="75"/>
                    </a:cubicBezTo>
                    <a:cubicBezTo>
                      <a:pt x="115" y="73"/>
                      <a:pt x="67" y="54"/>
                      <a:pt x="67" y="54"/>
                    </a:cubicBezTo>
                    <a:cubicBezTo>
                      <a:pt x="70" y="47"/>
                      <a:pt x="70" y="47"/>
                      <a:pt x="70" y="47"/>
                    </a:cubicBezTo>
                    <a:cubicBezTo>
                      <a:pt x="123" y="68"/>
                      <a:pt x="123" y="68"/>
                      <a:pt x="123" y="68"/>
                    </a:cubicBezTo>
                    <a:cubicBezTo>
                      <a:pt x="137" y="71"/>
                      <a:pt x="149" y="50"/>
                      <a:pt x="133" y="42"/>
                    </a:cubicBezTo>
                    <a:cubicBezTo>
                      <a:pt x="67" y="11"/>
                      <a:pt x="43" y="0"/>
                      <a:pt x="0" y="9"/>
                    </a:cubicBezTo>
                    <a:cubicBezTo>
                      <a:pt x="0" y="21"/>
                      <a:pt x="0" y="64"/>
                      <a:pt x="0" y="69"/>
                    </a:cubicBezTo>
                  </a:path>
                </a:pathLst>
              </a:custGeom>
              <a:solidFill>
                <a:srgbClr val="00785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3" name="Freeform 479">
                <a:extLst>
                  <a:ext uri="{FF2B5EF4-FFF2-40B4-BE49-F238E27FC236}">
                    <a16:creationId xmlns:a16="http://schemas.microsoft.com/office/drawing/2014/main" id="{BFF11EFE-87E4-0BB5-3425-BD4096537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213" y="2106614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1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4" name="Freeform 480">
                <a:extLst>
                  <a:ext uri="{FF2B5EF4-FFF2-40B4-BE49-F238E27FC236}">
                    <a16:creationId xmlns:a16="http://schemas.microsoft.com/office/drawing/2014/main" id="{28E0ACF8-640E-837B-BC03-B413C3C16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213" y="2063751"/>
                <a:ext cx="76200" cy="11113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5" name="Freeform 481">
                <a:extLst>
                  <a:ext uri="{FF2B5EF4-FFF2-40B4-BE49-F238E27FC236}">
                    <a16:creationId xmlns:a16="http://schemas.microsoft.com/office/drawing/2014/main" id="{7D7AD16B-2DFE-3BB9-0F37-E65A53166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213" y="2041526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6" name="Freeform 482">
                <a:extLst>
                  <a:ext uri="{FF2B5EF4-FFF2-40B4-BE49-F238E27FC236}">
                    <a16:creationId xmlns:a16="http://schemas.microsoft.com/office/drawing/2014/main" id="{86F3E504-D0FB-28E1-CB3B-FEE404F5C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213" y="2084389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solidFill>
                <a:srgbClr val="00785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7" name="Freeform 483">
                <a:extLst>
                  <a:ext uri="{FF2B5EF4-FFF2-40B4-BE49-F238E27FC236}">
                    <a16:creationId xmlns:a16="http://schemas.microsoft.com/office/drawing/2014/main" id="{40D9BE8A-252B-766E-86C1-F9F9E5F4F1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6" y="2063751"/>
                <a:ext cx="76200" cy="11113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solidFill>
                <a:srgbClr val="00785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8" name="Freeform 484">
                <a:extLst>
                  <a:ext uri="{FF2B5EF4-FFF2-40B4-BE49-F238E27FC236}">
                    <a16:creationId xmlns:a16="http://schemas.microsoft.com/office/drawing/2014/main" id="{E969B1E1-B604-9CA8-1CFD-0ACAD16E0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6" y="2084389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9" name="Freeform 485">
                <a:extLst>
                  <a:ext uri="{FF2B5EF4-FFF2-40B4-BE49-F238E27FC236}">
                    <a16:creationId xmlns:a16="http://schemas.microsoft.com/office/drawing/2014/main" id="{B3072383-E6C5-E814-14D9-7D1AC9DB6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6" y="2106614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1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0" name="Freeform 487">
                <a:extLst>
                  <a:ext uri="{FF2B5EF4-FFF2-40B4-BE49-F238E27FC236}">
                    <a16:creationId xmlns:a16="http://schemas.microsoft.com/office/drawing/2014/main" id="{2610925A-536A-2983-A357-05797BBEF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2019301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1" name="Freeform 488">
                <a:extLst>
                  <a:ext uri="{FF2B5EF4-FFF2-40B4-BE49-F238E27FC236}">
                    <a16:creationId xmlns:a16="http://schemas.microsoft.com/office/drawing/2014/main" id="{C9CABDE4-422F-D2E2-C805-68240F453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525" y="2041526"/>
                <a:ext cx="76200" cy="12700"/>
              </a:xfrm>
              <a:custGeom>
                <a:avLst/>
                <a:gdLst>
                  <a:gd name="T0" fmla="*/ 45 w 49"/>
                  <a:gd name="T1" fmla="*/ 8 h 8"/>
                  <a:gd name="T2" fmla="*/ 49 w 49"/>
                  <a:gd name="T3" fmla="*/ 4 h 8"/>
                  <a:gd name="T4" fmla="*/ 45 w 49"/>
                  <a:gd name="T5" fmla="*/ 0 h 8"/>
                  <a:gd name="T6" fmla="*/ 4 w 49"/>
                  <a:gd name="T7" fmla="*/ 0 h 8"/>
                  <a:gd name="T8" fmla="*/ 0 w 49"/>
                  <a:gd name="T9" fmla="*/ 4 h 8"/>
                  <a:gd name="T10" fmla="*/ 4 w 49"/>
                  <a:gd name="T11" fmla="*/ 8 h 8"/>
                  <a:gd name="T12" fmla="*/ 45 w 49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8">
                    <a:moveTo>
                      <a:pt x="45" y="8"/>
                    </a:moveTo>
                    <a:cubicBezTo>
                      <a:pt x="47" y="8"/>
                      <a:pt x="49" y="6"/>
                      <a:pt x="49" y="4"/>
                    </a:cubicBezTo>
                    <a:cubicBezTo>
                      <a:pt x="49" y="2"/>
                      <a:pt x="47" y="0"/>
                      <a:pt x="4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lnTo>
                      <a:pt x="45" y="8"/>
                    </a:lnTo>
                    <a:close/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2" name="Oval 489">
                <a:extLst>
                  <a:ext uri="{FF2B5EF4-FFF2-40B4-BE49-F238E27FC236}">
                    <a16:creationId xmlns:a16="http://schemas.microsoft.com/office/drawing/2014/main" id="{07E84500-8E2D-AA97-9073-8E1D20BB5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5113" y="1931988"/>
                <a:ext cx="74613" cy="74613"/>
              </a:xfrm>
              <a:prstGeom prst="ellipse">
                <a:avLst/>
              </a:prstGeom>
              <a:solidFill>
                <a:srgbClr val="00785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37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3" name="Group 35">
            <a:extLst>
              <a:ext uri="{FF2B5EF4-FFF2-40B4-BE49-F238E27FC236}">
                <a16:creationId xmlns:a16="http://schemas.microsoft.com/office/drawing/2014/main" id="{3D386ED1-84C7-29CA-379D-A28F9EE11237}"/>
              </a:ext>
            </a:extLst>
          </p:cNvPr>
          <p:cNvGrpSpPr/>
          <p:nvPr/>
        </p:nvGrpSpPr>
        <p:grpSpPr>
          <a:xfrm>
            <a:off x="6142078" y="1233066"/>
            <a:ext cx="457200" cy="457200"/>
            <a:chOff x="6470483" y="1156424"/>
            <a:chExt cx="457200" cy="457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4" name="Flowchart: Connector 36">
              <a:extLst>
                <a:ext uri="{FF2B5EF4-FFF2-40B4-BE49-F238E27FC236}">
                  <a16:creationId xmlns:a16="http://schemas.microsoft.com/office/drawing/2014/main" id="{515C0F24-E3A1-C6A7-D41E-1047A0DB59F8}"/>
                </a:ext>
              </a:extLst>
            </p:cNvPr>
            <p:cNvSpPr/>
            <p:nvPr/>
          </p:nvSpPr>
          <p:spPr>
            <a:xfrm>
              <a:off x="6470483" y="1156424"/>
              <a:ext cx="457200" cy="457200"/>
            </a:xfrm>
            <a:prstGeom prst="flowChartConnector">
              <a:avLst/>
            </a:prstGeom>
            <a:solidFill>
              <a:sysClr val="window" lastClr="FFFFFF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75" name="Graphic 37" descr="Medicine with solid fill">
              <a:extLst>
                <a:ext uri="{FF2B5EF4-FFF2-40B4-BE49-F238E27FC236}">
                  <a16:creationId xmlns:a16="http://schemas.microsoft.com/office/drawing/2014/main" id="{4BEA71B1-37A8-B940-A255-8B13667D7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493343" y="1179284"/>
              <a:ext cx="411480" cy="411480"/>
            </a:xfrm>
            <a:prstGeom prst="rect">
              <a:avLst/>
            </a:prstGeom>
          </p:spPr>
        </p:pic>
      </p:grpSp>
      <p:sp>
        <p:nvSpPr>
          <p:cNvPr id="77" name="任意多边形: 形状 76">
            <a:extLst>
              <a:ext uri="{FF2B5EF4-FFF2-40B4-BE49-F238E27FC236}">
                <a16:creationId xmlns:a16="http://schemas.microsoft.com/office/drawing/2014/main" id="{B121CAC4-E81F-9ECD-1C95-D3F62705DB61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公平性一</a:t>
            </a:r>
          </a:p>
        </p:txBody>
      </p:sp>
    </p:spTree>
    <p:extLst>
      <p:ext uri="{BB962C8B-B14F-4D97-AF65-F5344CB8AC3E}">
        <p14:creationId xmlns:p14="http://schemas.microsoft.com/office/powerpoint/2010/main" val="400077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6A9BA24C-9577-3B6E-8301-D3467B4B3D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167256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2E2140A6-F1C5-2391-56C7-7F01F45EA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目录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15C8FF-1616-C266-C4D6-C10AA01E1A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Teardrop 21">
            <a:extLst>
              <a:ext uri="{FF2B5EF4-FFF2-40B4-BE49-F238E27FC236}">
                <a16:creationId xmlns:a16="http://schemas.microsoft.com/office/drawing/2014/main" id="{4B75B67C-2FCE-0094-5D7F-D9CE2A04D559}"/>
              </a:ext>
            </a:extLst>
          </p:cNvPr>
          <p:cNvSpPr>
            <a:spLocks/>
          </p:cNvSpPr>
          <p:nvPr/>
        </p:nvSpPr>
        <p:spPr>
          <a:xfrm flipH="1">
            <a:off x="1138767" y="1326799"/>
            <a:ext cx="763200" cy="763200"/>
          </a:xfrm>
          <a:prstGeom prst="teardrop">
            <a:avLst/>
          </a:prstGeom>
          <a:solidFill>
            <a:srgbClr val="007859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07C4754-DAA7-B677-02B1-E56A04BCB45B}"/>
              </a:ext>
            </a:extLst>
          </p:cNvPr>
          <p:cNvSpPr>
            <a:spLocks noChangeAspect="1"/>
          </p:cNvSpPr>
          <p:nvPr/>
        </p:nvSpPr>
        <p:spPr>
          <a:xfrm>
            <a:off x="2185549" y="1326799"/>
            <a:ext cx="8670708" cy="761992"/>
          </a:xfrm>
          <a:prstGeom prst="rect">
            <a:avLst/>
          </a:prstGeom>
          <a:gradFill>
            <a:gsLst>
              <a:gs pos="0">
                <a:srgbClr val="007859">
                  <a:alpha val="1000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180000" tIns="0" rIns="0" bIns="0" rtlCol="0"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基本信息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建议参照药品为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特立氟胺片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1693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08B3487-A146-374C-2B71-3CC5C0C85395}"/>
              </a:ext>
            </a:extLst>
          </p:cNvPr>
          <p:cNvSpPr/>
          <p:nvPr/>
        </p:nvSpPr>
        <p:spPr>
          <a:xfrm>
            <a:off x="2185551" y="2272264"/>
            <a:ext cx="8670708" cy="761992"/>
          </a:xfrm>
          <a:prstGeom prst="rect">
            <a:avLst/>
          </a:prstGeom>
          <a:gradFill>
            <a:gsLst>
              <a:gs pos="0">
                <a:srgbClr val="007859">
                  <a:alpha val="1000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180000" tIns="0" rIns="0" bIns="0" rtlCol="0"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安全性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16934"/>
                </a:solidFill>
                <a:effectLst/>
                <a:uLnTx/>
                <a:uFillTx/>
                <a:cs typeface="+mn-ea"/>
                <a:sym typeface="+mn-lt"/>
              </a:rPr>
              <a:t>   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唯一推荐用于妊娠期、哺乳期和备孕期</a:t>
            </a:r>
            <a:endParaRPr kumimoji="0" lang="en-US" sz="2400" b="1" i="0" u="none" strike="noStrike" kern="0" cap="none" spc="0" normalizeH="0" baseline="0" noProof="0" dirty="0" err="1">
              <a:ln>
                <a:noFill/>
              </a:ln>
              <a:solidFill>
                <a:srgbClr val="00785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3967C3A-E572-6A64-7DDD-9BD638571C5F}"/>
              </a:ext>
            </a:extLst>
          </p:cNvPr>
          <p:cNvSpPr/>
          <p:nvPr/>
        </p:nvSpPr>
        <p:spPr>
          <a:xfrm>
            <a:off x="2194018" y="3217729"/>
            <a:ext cx="8670708" cy="761992"/>
          </a:xfrm>
          <a:prstGeom prst="rect">
            <a:avLst/>
          </a:prstGeom>
          <a:gradFill>
            <a:gsLst>
              <a:gs pos="0">
                <a:srgbClr val="007859">
                  <a:alpha val="1000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180000" tIns="0" rIns="0" bIns="0" rtlCol="0"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有效性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16934"/>
                </a:solidFill>
                <a:effectLst/>
                <a:uLnTx/>
                <a:uFillTx/>
                <a:cs typeface="+mn-ea"/>
                <a:sym typeface="+mn-lt"/>
              </a:rPr>
              <a:t>   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疗效全面且长期稳定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、国内外指南</a:t>
            </a:r>
            <a:r>
              <a:rPr lang="zh-CN" altLang="en-US" sz="2400" b="1" kern="0" dirty="0">
                <a:solidFill>
                  <a:srgbClr val="C00000"/>
                </a:solidFill>
                <a:cs typeface="+mn-ea"/>
                <a:sym typeface="+mn-lt"/>
              </a:rPr>
              <a:t>广泛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推荐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B1D5FE0-1478-8C13-E079-D08C9F41EC38}"/>
              </a:ext>
            </a:extLst>
          </p:cNvPr>
          <p:cNvSpPr/>
          <p:nvPr/>
        </p:nvSpPr>
        <p:spPr>
          <a:xfrm>
            <a:off x="2194018" y="4163194"/>
            <a:ext cx="8670708" cy="761992"/>
          </a:xfrm>
          <a:prstGeom prst="rect">
            <a:avLst/>
          </a:prstGeom>
          <a:gradFill>
            <a:gsLst>
              <a:gs pos="0">
                <a:srgbClr val="007859">
                  <a:alpha val="1000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180000" tIns="0" rIns="0" bIns="0" rtlCol="0"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创新性</a:t>
            </a: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16934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16934"/>
                </a:solidFill>
                <a:effectLst/>
                <a:uLnTx/>
                <a:uFillTx/>
                <a:cs typeface="+mn-ea"/>
                <a:sym typeface="+mn-lt"/>
              </a:rPr>
              <a:t>   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抗炎安全可控、多机制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神经保护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3CB949-6161-F461-A7E5-CB3D98829CDD}"/>
              </a:ext>
            </a:extLst>
          </p:cNvPr>
          <p:cNvSpPr/>
          <p:nvPr/>
        </p:nvSpPr>
        <p:spPr>
          <a:xfrm>
            <a:off x="2185549" y="5108660"/>
            <a:ext cx="8670708" cy="761992"/>
          </a:xfrm>
          <a:prstGeom prst="rect">
            <a:avLst/>
          </a:prstGeom>
          <a:gradFill>
            <a:gsLst>
              <a:gs pos="0">
                <a:srgbClr val="007859">
                  <a:alpha val="10000"/>
                </a:srgbClr>
              </a:gs>
              <a:gs pos="100000">
                <a:srgbClr val="007859">
                  <a:alpha val="0"/>
                </a:srgb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180000" tIns="0" rIns="0" bIns="0" rtlCol="0"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公平性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16934"/>
                </a:solidFill>
                <a:effectLst/>
                <a:uLnTx/>
                <a:uFillTx/>
                <a:cs typeface="+mn-ea"/>
                <a:sym typeface="+mn-lt"/>
              </a:rPr>
              <a:t>   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填补用药空白，符合保基本原则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785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Teardrop 21">
            <a:extLst>
              <a:ext uri="{FF2B5EF4-FFF2-40B4-BE49-F238E27FC236}">
                <a16:creationId xmlns:a16="http://schemas.microsoft.com/office/drawing/2014/main" id="{BF9A97CD-2661-41EF-858D-E6054E5B23FD}"/>
              </a:ext>
            </a:extLst>
          </p:cNvPr>
          <p:cNvSpPr>
            <a:spLocks/>
          </p:cNvSpPr>
          <p:nvPr/>
        </p:nvSpPr>
        <p:spPr>
          <a:xfrm flipH="1">
            <a:off x="1138767" y="2271962"/>
            <a:ext cx="763200" cy="763200"/>
          </a:xfrm>
          <a:prstGeom prst="teardrop">
            <a:avLst/>
          </a:prstGeom>
          <a:solidFill>
            <a:srgbClr val="007859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Teardrop 21">
            <a:extLst>
              <a:ext uri="{FF2B5EF4-FFF2-40B4-BE49-F238E27FC236}">
                <a16:creationId xmlns:a16="http://schemas.microsoft.com/office/drawing/2014/main" id="{FC436FC4-124B-6DE0-F519-9527B7D84754}"/>
              </a:ext>
            </a:extLst>
          </p:cNvPr>
          <p:cNvSpPr>
            <a:spLocks/>
          </p:cNvSpPr>
          <p:nvPr/>
        </p:nvSpPr>
        <p:spPr>
          <a:xfrm flipH="1">
            <a:off x="1138767" y="3217125"/>
            <a:ext cx="763200" cy="763200"/>
          </a:xfrm>
          <a:prstGeom prst="teardrop">
            <a:avLst/>
          </a:prstGeom>
          <a:solidFill>
            <a:srgbClr val="007859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Teardrop 21">
            <a:extLst>
              <a:ext uri="{FF2B5EF4-FFF2-40B4-BE49-F238E27FC236}">
                <a16:creationId xmlns:a16="http://schemas.microsoft.com/office/drawing/2014/main" id="{C37C66D6-E19A-F596-EC03-C0F6352878FF}"/>
              </a:ext>
            </a:extLst>
          </p:cNvPr>
          <p:cNvSpPr>
            <a:spLocks/>
          </p:cNvSpPr>
          <p:nvPr/>
        </p:nvSpPr>
        <p:spPr>
          <a:xfrm flipH="1">
            <a:off x="1138767" y="4162288"/>
            <a:ext cx="763200" cy="763200"/>
          </a:xfrm>
          <a:prstGeom prst="teardrop">
            <a:avLst/>
          </a:prstGeom>
          <a:solidFill>
            <a:srgbClr val="007859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Teardrop 21">
            <a:extLst>
              <a:ext uri="{FF2B5EF4-FFF2-40B4-BE49-F238E27FC236}">
                <a16:creationId xmlns:a16="http://schemas.microsoft.com/office/drawing/2014/main" id="{81026091-B94E-21B0-ADBC-9F15D5C49D28}"/>
              </a:ext>
            </a:extLst>
          </p:cNvPr>
          <p:cNvSpPr>
            <a:spLocks/>
          </p:cNvSpPr>
          <p:nvPr/>
        </p:nvSpPr>
        <p:spPr>
          <a:xfrm flipH="1">
            <a:off x="1138767" y="5107452"/>
            <a:ext cx="763200" cy="763200"/>
          </a:xfrm>
          <a:prstGeom prst="teardrop">
            <a:avLst/>
          </a:prstGeom>
          <a:solidFill>
            <a:srgbClr val="007859">
              <a:alpha val="1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51E703-9751-11E6-66D0-09577F07EEFA}"/>
              </a:ext>
            </a:extLst>
          </p:cNvPr>
          <p:cNvSpPr>
            <a:spLocks/>
          </p:cNvSpPr>
          <p:nvPr/>
        </p:nvSpPr>
        <p:spPr>
          <a:xfrm>
            <a:off x="1138767" y="1326799"/>
            <a:ext cx="763200" cy="763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01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453D06C-C3D9-68D0-3C18-6B2A23048166}"/>
              </a:ext>
            </a:extLst>
          </p:cNvPr>
          <p:cNvSpPr>
            <a:spLocks/>
          </p:cNvSpPr>
          <p:nvPr/>
        </p:nvSpPr>
        <p:spPr>
          <a:xfrm>
            <a:off x="1138767" y="2271962"/>
            <a:ext cx="763200" cy="763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02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E5A4B2C-F79F-0DCB-D3EC-FE4ACD2EA36B}"/>
              </a:ext>
            </a:extLst>
          </p:cNvPr>
          <p:cNvSpPr>
            <a:spLocks/>
          </p:cNvSpPr>
          <p:nvPr/>
        </p:nvSpPr>
        <p:spPr>
          <a:xfrm>
            <a:off x="1138767" y="3217125"/>
            <a:ext cx="763200" cy="763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cs typeface="+mn-ea"/>
                <a:sym typeface="+mn-lt"/>
              </a:rPr>
              <a:t>03</a:t>
            </a:r>
            <a:endParaRPr kumimoji="0" lang="en-US" sz="240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755B230-27D6-47E3-3132-427FE6EF5E31}"/>
              </a:ext>
            </a:extLst>
          </p:cNvPr>
          <p:cNvSpPr>
            <a:spLocks/>
          </p:cNvSpPr>
          <p:nvPr/>
        </p:nvSpPr>
        <p:spPr>
          <a:xfrm>
            <a:off x="1138767" y="4162288"/>
            <a:ext cx="763200" cy="763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04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BE1BA59-9C48-77A8-3DCC-CD580EBD69F1}"/>
              </a:ext>
            </a:extLst>
          </p:cNvPr>
          <p:cNvSpPr>
            <a:spLocks/>
          </p:cNvSpPr>
          <p:nvPr/>
        </p:nvSpPr>
        <p:spPr>
          <a:xfrm>
            <a:off x="1138767" y="5107452"/>
            <a:ext cx="763200" cy="763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378222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A01C780-AB98-0C95-A7E6-59A33D2D73E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856663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01C780-AB98-0C95-A7E6-59A33D2D73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8B5830E-546D-1903-211A-7FE0CEA5210C}"/>
              </a:ext>
            </a:extLst>
          </p:cNvPr>
          <p:cNvSpPr/>
          <p:nvPr/>
        </p:nvSpPr>
        <p:spPr>
          <a:xfrm flipH="1">
            <a:off x="6476353" y="4070863"/>
            <a:ext cx="5449016" cy="2433763"/>
          </a:xfrm>
          <a:prstGeom prst="roundRect">
            <a:avLst>
              <a:gd name="adj" fmla="val 38213"/>
            </a:avLst>
          </a:prstGeom>
          <a:gradFill>
            <a:gsLst>
              <a:gs pos="0">
                <a:srgbClr val="007859">
                  <a:alpha val="0"/>
                </a:srgbClr>
              </a:gs>
              <a:gs pos="30000">
                <a:srgbClr val="007859">
                  <a:alpha val="0"/>
                </a:srgbClr>
              </a:gs>
              <a:gs pos="100000">
                <a:srgbClr val="007859">
                  <a:alpha val="15000"/>
                </a:srgbClr>
              </a:gs>
            </a:gsLst>
            <a:lin ang="10800000" scaled="0"/>
          </a:gra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  <a:defRPr/>
            </a:pPr>
            <a:r>
              <a:rPr lang="en-US" altLang="zh-CN" sz="1600" b="1" baseline="30000" dirty="0">
                <a:solidFill>
                  <a:srgbClr val="4E9E45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29D503E-194D-EB64-2371-31B5AD29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药品基本信息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98A3E0-EF7D-0D02-6B24-7EFDBD5394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multiple sclerosis,</a:t>
            </a:r>
            <a:r>
              <a:rPr lang="zh-CN" altLang="en-US" dirty="0">
                <a:cs typeface="+mn-ea"/>
                <a:sym typeface="+mn-lt"/>
              </a:rPr>
              <a:t> 多发性硬化</a:t>
            </a:r>
            <a:r>
              <a:rPr lang="en-US" altLang="zh-CN" dirty="0">
                <a:cs typeface="+mn-ea"/>
                <a:sym typeface="+mn-lt"/>
              </a:rPr>
              <a:t>; DMT,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disease-modifying therapy,</a:t>
            </a:r>
            <a:r>
              <a:rPr lang="zh-CN" altLang="en-US" dirty="0">
                <a:cs typeface="+mn-ea"/>
                <a:sym typeface="+mn-lt"/>
              </a:rPr>
              <a:t> 疾病修正治疗</a:t>
            </a: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</a:t>
            </a:r>
            <a:r>
              <a:rPr lang="zh-CN" altLang="en-US" dirty="0">
                <a:cs typeface="+mn-ea"/>
                <a:sym typeface="+mn-lt"/>
              </a:rPr>
              <a:t>醋酸格拉替雷注射液药品说明书</a:t>
            </a:r>
            <a:r>
              <a:rPr lang="en-US" altLang="zh-CN" dirty="0">
                <a:cs typeface="+mn-ea"/>
                <a:sym typeface="+mn-lt"/>
              </a:rPr>
              <a:t>; 2.</a:t>
            </a:r>
            <a:r>
              <a:rPr lang="zh-CN" altLang="en-US" dirty="0">
                <a:cs typeface="+mn-ea"/>
                <a:sym typeface="+mn-lt"/>
              </a:rPr>
              <a:t>特立氟胺片药品说明书</a:t>
            </a:r>
            <a:r>
              <a:rPr lang="en-US" altLang="zh-CN" dirty="0">
                <a:cs typeface="+mn-ea"/>
                <a:sym typeface="+mn-lt"/>
              </a:rPr>
              <a:t>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3. 《</a:t>
            </a:r>
            <a:r>
              <a:rPr lang="zh-CN" altLang="en-US" dirty="0">
                <a:cs typeface="+mn-ea"/>
                <a:sym typeface="+mn-lt"/>
              </a:rPr>
              <a:t>中国多发性硬化患者健康洞察蓝皮书暨</a:t>
            </a:r>
            <a:r>
              <a:rPr lang="en-US" altLang="zh-CN" dirty="0">
                <a:cs typeface="+mn-ea"/>
                <a:sym typeface="+mn-lt"/>
              </a:rPr>
              <a:t>2021</a:t>
            </a:r>
            <a:r>
              <a:rPr lang="zh-CN" altLang="en-US" dirty="0">
                <a:cs typeface="+mn-ea"/>
                <a:sym typeface="+mn-lt"/>
              </a:rPr>
              <a:t>版中国多发性硬化患者生存质量报告</a:t>
            </a:r>
            <a:r>
              <a:rPr lang="en-US" altLang="zh-CN" dirty="0">
                <a:cs typeface="+mn-ea"/>
                <a:sym typeface="+mn-lt"/>
              </a:rPr>
              <a:t>》; 4.</a:t>
            </a:r>
            <a:r>
              <a:rPr lang="zh-CN" altLang="en-US" dirty="0">
                <a:cs typeface="+mn-ea"/>
                <a:sym typeface="+mn-lt"/>
              </a:rPr>
              <a:t>醋酸格拉替雷网状荟萃分析报告</a:t>
            </a:r>
            <a:r>
              <a:rPr lang="en-US" altLang="zh-CN" dirty="0">
                <a:cs typeface="+mn-ea"/>
                <a:sym typeface="+mn-lt"/>
              </a:rPr>
              <a:t>;</a:t>
            </a:r>
            <a:endParaRPr lang="zh-CN" altLang="en-US" dirty="0">
              <a:cs typeface="+mn-ea"/>
              <a:sym typeface="+mn-lt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9B1654E-1424-73E9-DA3B-CF5C90B3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413423"/>
              </p:ext>
            </p:extLst>
          </p:nvPr>
        </p:nvGraphicFramePr>
        <p:xfrm>
          <a:off x="281030" y="1152828"/>
          <a:ext cx="5837490" cy="253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642">
                  <a:extLst>
                    <a:ext uri="{9D8B030D-6E8A-4147-A177-3AD203B41FA5}">
                      <a16:colId xmlns:a16="http://schemas.microsoft.com/office/drawing/2014/main" val="1919741859"/>
                    </a:ext>
                  </a:extLst>
                </a:gridCol>
                <a:gridCol w="1660478">
                  <a:extLst>
                    <a:ext uri="{9D8B030D-6E8A-4147-A177-3AD203B41FA5}">
                      <a16:colId xmlns:a16="http://schemas.microsoft.com/office/drawing/2014/main" val="2006284942"/>
                    </a:ext>
                  </a:extLst>
                </a:gridCol>
                <a:gridCol w="1683143">
                  <a:extLst>
                    <a:ext uri="{9D8B030D-6E8A-4147-A177-3AD203B41FA5}">
                      <a16:colId xmlns:a16="http://schemas.microsoft.com/office/drawing/2014/main" val="3303093367"/>
                    </a:ext>
                  </a:extLst>
                </a:gridCol>
                <a:gridCol w="710227">
                  <a:extLst>
                    <a:ext uri="{9D8B030D-6E8A-4147-A177-3AD203B41FA5}">
                      <a16:colId xmlns:a16="http://schemas.microsoft.com/office/drawing/2014/main" val="233840765"/>
                    </a:ext>
                  </a:extLst>
                </a:gridCol>
              </a:tblGrid>
              <a:tr h="475742">
                <a:tc>
                  <a:txBody>
                    <a:bodyPr/>
                    <a:lstStyle/>
                    <a:p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通用名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醋酸格拉替雷注射液</a:t>
                      </a:r>
                      <a:r>
                        <a:rPr kumimoji="0" lang="en-US" altLang="zh-CN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endParaRPr kumimoji="0" lang="zh-CN" altLang="en-US" sz="15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722189"/>
                  </a:ext>
                </a:extLst>
              </a:tr>
              <a:tr h="475742">
                <a:tc>
                  <a:txBody>
                    <a:bodyPr/>
                    <a:lstStyle/>
                    <a:p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注册规格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0" lang="en-US" altLang="zh-C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(1) 1ml:</a:t>
                      </a:r>
                      <a:r>
                        <a:rPr kumimoji="0" lang="en-US" altLang="zh-CN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  <a:r>
                        <a:rPr kumimoji="0" lang="en-US" altLang="zh-C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0mg (</a:t>
                      </a:r>
                      <a:r>
                        <a:rPr kumimoji="0" lang="zh-CN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主规格</a:t>
                      </a:r>
                      <a:r>
                        <a:rPr kumimoji="0" lang="en-US" altLang="zh-C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);</a:t>
                      </a:r>
                      <a:r>
                        <a:rPr kumimoji="0" lang="zh-CN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kumimoji="0" lang="en-US" altLang="zh-C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(2) 1ml:</a:t>
                      </a: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kumimoji="0" lang="en-US" altLang="zh-CN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0mg </a:t>
                      </a:r>
                      <a:endParaRPr lang="en-US" altLang="zh-CN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721429"/>
                  </a:ext>
                </a:extLst>
              </a:tr>
              <a:tr h="475742">
                <a:tc>
                  <a:txBody>
                    <a:bodyPr/>
                    <a:lstStyle/>
                    <a:p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注册类别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zh-CN" sz="1500" b="1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5.1</a:t>
                      </a:r>
                      <a:r>
                        <a:rPr lang="zh-CN" altLang="en-US" sz="1500" b="1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类</a:t>
                      </a:r>
                      <a:endParaRPr lang="en-US" altLang="zh-CN" sz="1500" b="1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410512"/>
                  </a:ext>
                </a:extLst>
              </a:tr>
              <a:tr h="556332">
                <a:tc>
                  <a:txBody>
                    <a:bodyPr/>
                    <a:lstStyle/>
                    <a:p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中国大陆首次上市时间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2023</a:t>
                      </a: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年</a:t>
                      </a: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6</a:t>
                      </a: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75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中国大陆同通用名药品上市情况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无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000424"/>
                  </a:ext>
                </a:extLst>
              </a:tr>
              <a:tr h="556332">
                <a:tc>
                  <a:txBody>
                    <a:bodyPr/>
                    <a:lstStyle/>
                    <a:p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全球首个上市国家</a:t>
                      </a:r>
                      <a:r>
                        <a:rPr lang="en-US" altLang="zh-CN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地区及时间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美国</a:t>
                      </a: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1996</a:t>
                      </a: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年</a:t>
                      </a: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12</a:t>
                      </a: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  <a:endParaRPr lang="en-US" altLang="zh-CN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755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是否为</a:t>
                      </a:r>
                      <a:r>
                        <a:rPr lang="en-US" altLang="zh-CN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OTC</a:t>
                      </a:r>
                      <a:r>
                        <a:rPr lang="zh-CN" altLang="en-US" sz="15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药品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556965"/>
                  </a:ext>
                </a:extLst>
              </a:tr>
            </a:tbl>
          </a:graphicData>
        </a:graphic>
      </p:graphicFrame>
      <p:cxnSp>
        <p:nvCxnSpPr>
          <p:cNvPr id="7" name="Straight Connector 30">
            <a:extLst>
              <a:ext uri="{FF2B5EF4-FFF2-40B4-BE49-F238E27FC236}">
                <a16:creationId xmlns:a16="http://schemas.microsoft.com/office/drawing/2014/main" id="{3C67D4D0-8025-22B3-0AF3-92A9475DC8D6}"/>
              </a:ext>
            </a:extLst>
          </p:cNvPr>
          <p:cNvCxnSpPr>
            <a:cxnSpLocks/>
          </p:cNvCxnSpPr>
          <p:nvPr/>
        </p:nvCxnSpPr>
        <p:spPr>
          <a:xfrm>
            <a:off x="287636" y="3996337"/>
            <a:ext cx="5724000" cy="0"/>
          </a:xfrm>
          <a:prstGeom prst="line">
            <a:avLst/>
          </a:prstGeom>
          <a:ln w="19050">
            <a:solidFill>
              <a:srgbClr val="007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DC71F00B-1289-47C6-A1FA-8DE9F8F4DA4A}"/>
              </a:ext>
            </a:extLst>
          </p:cNvPr>
          <p:cNvSpPr txBox="1"/>
          <p:nvPr/>
        </p:nvSpPr>
        <p:spPr>
          <a:xfrm>
            <a:off x="525761" y="3834755"/>
            <a:ext cx="1560145" cy="323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zh-CN" altLang="en-US" sz="1500" b="1" dirty="0">
                <a:cs typeface="+mn-ea"/>
                <a:sym typeface="+mn-lt"/>
              </a:rPr>
              <a:t>说明书适应症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9080AAB-C9AE-1FA9-EC93-5A3595CE0E8B}"/>
              </a:ext>
            </a:extLst>
          </p:cNvPr>
          <p:cNvSpPr txBox="1"/>
          <p:nvPr/>
        </p:nvSpPr>
        <p:spPr>
          <a:xfrm>
            <a:off x="266631" y="4138373"/>
            <a:ext cx="5812630" cy="6671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indent="0" algn="l" defTabSz="410755" eaLnBrk="1" latinLnBrk="0" hangingPunct="1">
              <a:lnSpc>
                <a:spcPct val="130000"/>
              </a:lnSpc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zh-CN" altLang="en-US" sz="1500" dirty="0">
                <a:cs typeface="+mn-ea"/>
                <a:sym typeface="+mn-lt"/>
              </a:rPr>
              <a:t>适用于治疗</a:t>
            </a:r>
            <a:r>
              <a:rPr lang="zh-CN" altLang="en-US" sz="1500" dirty="0">
                <a:solidFill>
                  <a:srgbClr val="007859"/>
                </a:solidFill>
                <a:cs typeface="+mn-ea"/>
                <a:sym typeface="+mn-lt"/>
              </a:rPr>
              <a:t>复发型多发性硬化成人患者</a:t>
            </a:r>
            <a:r>
              <a:rPr lang="zh-CN" altLang="en-US" sz="1500" dirty="0">
                <a:cs typeface="+mn-ea"/>
                <a:sym typeface="+mn-lt"/>
              </a:rPr>
              <a:t>，包括临床孤立综合征、复发缓解型多发性硬化和活动性继发进展型多发性硬化</a:t>
            </a:r>
            <a:endParaRPr lang="zh-CN" altLang="en-US" sz="1500" b="0" i="0" u="none" strike="noStrike" cap="none" spc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uFillTx/>
              <a:cs typeface="+mn-ea"/>
              <a:sym typeface="+mn-lt"/>
            </a:endParaRPr>
          </a:p>
        </p:txBody>
      </p:sp>
      <p:cxnSp>
        <p:nvCxnSpPr>
          <p:cNvPr id="12" name="Straight Connector 30">
            <a:extLst>
              <a:ext uri="{FF2B5EF4-FFF2-40B4-BE49-F238E27FC236}">
                <a16:creationId xmlns:a16="http://schemas.microsoft.com/office/drawing/2014/main" id="{BAE0E606-6BC0-CC66-290D-7B665F6C89A6}"/>
              </a:ext>
            </a:extLst>
          </p:cNvPr>
          <p:cNvCxnSpPr>
            <a:cxnSpLocks/>
          </p:cNvCxnSpPr>
          <p:nvPr/>
        </p:nvCxnSpPr>
        <p:spPr>
          <a:xfrm>
            <a:off x="287636" y="5091810"/>
            <a:ext cx="5724000" cy="0"/>
          </a:xfrm>
          <a:prstGeom prst="line">
            <a:avLst/>
          </a:prstGeom>
          <a:ln w="19050">
            <a:solidFill>
              <a:srgbClr val="007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B44CA7BD-FCC9-8951-1AC4-5520B64E6A23}"/>
              </a:ext>
            </a:extLst>
          </p:cNvPr>
          <p:cNvSpPr txBox="1"/>
          <p:nvPr/>
        </p:nvSpPr>
        <p:spPr>
          <a:xfrm>
            <a:off x="525761" y="4930228"/>
            <a:ext cx="1140644" cy="323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zh-CN" altLang="en-US" sz="1500" b="1" dirty="0">
                <a:cs typeface="+mn-ea"/>
                <a:sym typeface="+mn-lt"/>
              </a:rPr>
              <a:t>用法用量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8B1CFAA-89B8-4254-519E-FE9C2E2D58E2}"/>
              </a:ext>
            </a:extLst>
          </p:cNvPr>
          <p:cNvSpPr txBox="1"/>
          <p:nvPr/>
        </p:nvSpPr>
        <p:spPr>
          <a:xfrm>
            <a:off x="266630" y="5196138"/>
            <a:ext cx="5901167" cy="9672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500" dirty="0">
                <a:cs typeface="+mn-ea"/>
                <a:sym typeface="+mn-lt"/>
              </a:rPr>
              <a:t>本品仅供皮下注射给药，请勿静脉给药。给药方案取决于选择的产品规格。推荐剂量为：醋酸格拉替雷</a:t>
            </a:r>
            <a:r>
              <a:rPr lang="en-US" altLang="zh-CN" sz="1500" dirty="0">
                <a:solidFill>
                  <a:srgbClr val="007859"/>
                </a:solidFill>
                <a:cs typeface="+mn-ea"/>
                <a:sym typeface="+mn-lt"/>
              </a:rPr>
              <a:t>1ml:40mg</a:t>
            </a:r>
            <a:r>
              <a:rPr lang="zh-CN" altLang="en-US" sz="1500" dirty="0">
                <a:solidFill>
                  <a:srgbClr val="007859"/>
                </a:solidFill>
                <a:cs typeface="+mn-ea"/>
                <a:sym typeface="+mn-lt"/>
              </a:rPr>
              <a:t>规格：每周三次</a:t>
            </a:r>
            <a:r>
              <a:rPr lang="zh-CN" altLang="en-US" sz="1500" dirty="0">
                <a:cs typeface="+mn-ea"/>
                <a:sym typeface="+mn-lt"/>
              </a:rPr>
              <a:t>，间隔至少</a:t>
            </a:r>
            <a:r>
              <a:rPr lang="en-US" altLang="zh-CN" sz="1500" dirty="0">
                <a:cs typeface="+mn-ea"/>
                <a:sym typeface="+mn-lt"/>
              </a:rPr>
              <a:t>48</a:t>
            </a:r>
            <a:r>
              <a:rPr lang="zh-CN" altLang="en-US" sz="1500" dirty="0">
                <a:cs typeface="+mn-ea"/>
                <a:sym typeface="+mn-lt"/>
              </a:rPr>
              <a:t>小时。醋酸格拉替雷</a:t>
            </a:r>
            <a:r>
              <a:rPr lang="en-US" altLang="zh-CN" sz="1500" dirty="0">
                <a:cs typeface="+mn-ea"/>
                <a:sym typeface="+mn-lt"/>
              </a:rPr>
              <a:t>1ml:20mg</a:t>
            </a:r>
            <a:r>
              <a:rPr lang="zh-CN" altLang="en-US" sz="1500" dirty="0">
                <a:cs typeface="+mn-ea"/>
                <a:sym typeface="+mn-lt"/>
              </a:rPr>
              <a:t>规格：每日一次。</a:t>
            </a:r>
          </a:p>
        </p:txBody>
      </p:sp>
      <p:sp>
        <p:nvSpPr>
          <p:cNvPr id="30" name="矩形 17">
            <a:extLst>
              <a:ext uri="{FF2B5EF4-FFF2-40B4-BE49-F238E27FC236}">
                <a16:creationId xmlns:a16="http://schemas.microsoft.com/office/drawing/2014/main" id="{2A98FD71-FE35-13FB-2183-3320BD5BB3B4}"/>
              </a:ext>
            </a:extLst>
          </p:cNvPr>
          <p:cNvSpPr/>
          <p:nvPr/>
        </p:nvSpPr>
        <p:spPr>
          <a:xfrm>
            <a:off x="6461954" y="1152828"/>
            <a:ext cx="5449016" cy="2594005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30000" noProof="0" dirty="0">
              <a:ln>
                <a:noFill/>
              </a:ln>
              <a:solidFill>
                <a:srgbClr val="4E9E45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TextBox 146">
            <a:extLst>
              <a:ext uri="{FF2B5EF4-FFF2-40B4-BE49-F238E27FC236}">
                <a16:creationId xmlns:a16="http://schemas.microsoft.com/office/drawing/2014/main" id="{8485543C-3B18-5EE3-475F-7848D3B460D9}"/>
              </a:ext>
            </a:extLst>
          </p:cNvPr>
          <p:cNvSpPr txBox="1"/>
          <p:nvPr/>
        </p:nvSpPr>
        <p:spPr>
          <a:xfrm>
            <a:off x="6448183" y="4294982"/>
            <a:ext cx="5218056" cy="2140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400" marR="0" lvl="0" indent="-176400" algn="l" defTabSz="914400" rtl="0" eaLnBrk="1" fontAlgn="auto" latinLnBrk="0" hangingPunct="1">
              <a:lnSpc>
                <a:spcPct val="120000"/>
              </a:lnSpc>
              <a:spcAft>
                <a:spcPts val="5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安全性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-</a:t>
            </a:r>
            <a:r>
              <a:rPr lang="zh-CN" altLang="en-US" sz="1500" b="1" dirty="0">
                <a:cs typeface="+mn-ea"/>
                <a:sym typeface="+mn-lt"/>
              </a:rPr>
              <a:t>特殊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人群：</a:t>
            </a: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本品是</a:t>
            </a:r>
            <a:r>
              <a:rPr lang="zh-CN" altLang="en-US" sz="1500" dirty="0">
                <a:cs typeface="+mn-ea"/>
                <a:sym typeface="+mn-lt"/>
              </a:rPr>
              <a:t>中国</a:t>
            </a: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指南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唯一推荐可用于妊娠期、</a:t>
            </a:r>
            <a:r>
              <a:rPr lang="zh-CN" altLang="en-US" sz="1500" b="1" dirty="0">
                <a:solidFill>
                  <a:srgbClr val="007859"/>
                </a:solidFill>
                <a:cs typeface="+mn-ea"/>
                <a:sym typeface="+mn-lt"/>
              </a:rPr>
              <a:t>哺乳期和备孕期</a:t>
            </a:r>
            <a:r>
              <a:rPr kumimoji="0" lang="zh-CN" altLang="en-US" sz="15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患者的</a:t>
            </a:r>
            <a:r>
              <a:rPr kumimoji="0" lang="en-US" altLang="zh-CN" sz="15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DMT</a:t>
            </a:r>
            <a:r>
              <a:rPr kumimoji="0" lang="zh-CN" altLang="en-US" sz="15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药物</a:t>
            </a: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。特立氟胺存在致畸风险，且停用后自然洗脱期超过</a:t>
            </a:r>
            <a:r>
              <a:rPr kumimoji="0" lang="en-US" altLang="zh-CN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8</a:t>
            </a: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个月</a:t>
            </a:r>
            <a:r>
              <a:rPr kumimoji="0" lang="en-US" altLang="zh-CN" sz="1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</a:t>
            </a:r>
          </a:p>
          <a:p>
            <a:pPr marL="176400" indent="-176400">
              <a:lnSpc>
                <a:spcPct val="120000"/>
              </a:lnSpc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安全性</a:t>
            </a:r>
            <a:r>
              <a:rPr kumimoji="0" lang="en-US" altLang="zh-CN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-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整体人群：</a:t>
            </a:r>
            <a:r>
              <a:rPr kumimoji="0" lang="zh-CN" altLang="en-US" sz="15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本品</a:t>
            </a:r>
            <a:r>
              <a:rPr lang="zh-CN" altLang="en-US" sz="1500" b="1" dirty="0">
                <a:solidFill>
                  <a:srgbClr val="007859"/>
                </a:solidFill>
                <a:cs typeface="+mn-ea"/>
                <a:sym typeface="+mn-lt"/>
              </a:rPr>
              <a:t>适用于所有人群</a:t>
            </a:r>
            <a:r>
              <a:rPr kumimoji="0" lang="zh-CN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，无禁忌症</a:t>
            </a:r>
            <a:r>
              <a:rPr kumimoji="0" lang="zh-CN" altLang="en-US" sz="15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，可用于有心脏和肝脏等基础疾病患者，无需特殊监测</a:t>
            </a:r>
            <a:endParaRPr kumimoji="0" lang="en-US" altLang="zh-CN" sz="15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176400" indent="-176400">
              <a:lnSpc>
                <a:spcPct val="120000"/>
              </a:lnSpc>
              <a:spcAft>
                <a:spcPts val="5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b="1" dirty="0">
                <a:cs typeface="+mn-ea"/>
                <a:sym typeface="+mn-lt"/>
              </a:rPr>
              <a:t>有效性：</a:t>
            </a:r>
            <a:r>
              <a:rPr lang="en-US" altLang="zh-CN" sz="1500" dirty="0">
                <a:cs typeface="+mn-ea"/>
                <a:sym typeface="+mn-lt"/>
              </a:rPr>
              <a:t>Meta</a:t>
            </a:r>
            <a:r>
              <a:rPr lang="zh-CN" altLang="en-US" sz="1500" dirty="0">
                <a:cs typeface="+mn-ea"/>
                <a:sym typeface="+mn-lt"/>
              </a:rPr>
              <a:t>分析</a:t>
            </a:r>
            <a:r>
              <a:rPr lang="en-US" altLang="zh-CN" sz="1500" baseline="30000" dirty="0">
                <a:cs typeface="+mn-ea"/>
                <a:sym typeface="+mn-lt"/>
              </a:rPr>
              <a:t>4</a:t>
            </a:r>
            <a:r>
              <a:rPr lang="zh-CN" altLang="en-US" sz="1500" dirty="0">
                <a:cs typeface="+mn-ea"/>
                <a:sym typeface="+mn-lt"/>
              </a:rPr>
              <a:t>显示，本品</a:t>
            </a:r>
            <a:r>
              <a:rPr lang="en-US" altLang="zh-CN" sz="1500" dirty="0">
                <a:cs typeface="+mn-ea"/>
                <a:sym typeface="+mn-lt"/>
              </a:rPr>
              <a:t>MS</a:t>
            </a:r>
            <a:r>
              <a:rPr lang="zh-CN" altLang="en-US" sz="1500" dirty="0">
                <a:cs typeface="+mn-ea"/>
                <a:sym typeface="+mn-lt"/>
              </a:rPr>
              <a:t>年复发率显著低于特立氟胺（复发风险降低</a:t>
            </a:r>
            <a:r>
              <a:rPr lang="en-US" altLang="zh-CN" sz="1500" dirty="0">
                <a:cs typeface="+mn-ea"/>
                <a:sym typeface="+mn-lt"/>
              </a:rPr>
              <a:t>23%~32%</a:t>
            </a:r>
            <a:r>
              <a:rPr lang="zh-CN" altLang="en-US" sz="1500" dirty="0">
                <a:cs typeface="+mn-ea"/>
                <a:sym typeface="+mn-lt"/>
              </a:rPr>
              <a:t>）</a:t>
            </a:r>
            <a:endParaRPr kumimoji="0" lang="en-US" altLang="zh-CN" sz="1500" b="1" i="0" u="none" strike="noStrike" kern="1200" cap="none" spc="0" normalizeH="0" baseline="0" noProof="0" dirty="0">
              <a:ln>
                <a:noFill/>
              </a:ln>
              <a:solidFill>
                <a:srgbClr val="00785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FF25AE42-A731-DBB9-29FB-B275727701DB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基本信息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529A740-A6C2-C3DF-3A0B-5F0AF9076A47}"/>
              </a:ext>
            </a:extLst>
          </p:cNvPr>
          <p:cNvSpPr txBox="1"/>
          <p:nvPr/>
        </p:nvSpPr>
        <p:spPr>
          <a:xfrm>
            <a:off x="6532661" y="1320221"/>
            <a:ext cx="4990348" cy="3231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1500" b="1" dirty="0">
                <a:solidFill>
                  <a:schemeClr val="tx1"/>
                </a:solidFill>
                <a:cs typeface="+mn-ea"/>
                <a:sym typeface="+mn-lt"/>
              </a:rPr>
              <a:t>参照药推荐建议：</a:t>
            </a:r>
            <a:r>
              <a:rPr lang="zh-CN" altLang="en-US" sz="1500" b="1" u="sng" dirty="0">
                <a:solidFill>
                  <a:srgbClr val="007859"/>
                </a:solidFill>
                <a:cs typeface="+mn-ea"/>
                <a:sym typeface="+mn-lt"/>
              </a:rPr>
              <a:t>特立氟胺片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6D66823-AD2D-E407-0EA9-C49E028B0FEA}"/>
              </a:ext>
            </a:extLst>
          </p:cNvPr>
          <p:cNvSpPr/>
          <p:nvPr/>
        </p:nvSpPr>
        <p:spPr>
          <a:xfrm>
            <a:off x="6649334" y="1836454"/>
            <a:ext cx="1377434" cy="3680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>
              <a:lnSpc>
                <a:spcPct val="125000"/>
              </a:lnSpc>
            </a:pPr>
            <a:r>
              <a:rPr lang="zh-CN" altLang="en-US" sz="1500" dirty="0">
                <a:solidFill>
                  <a:schemeClr val="tx1"/>
                </a:solidFill>
                <a:cs typeface="+mn-ea"/>
                <a:sym typeface="+mn-lt"/>
              </a:rPr>
              <a:t>参照药选择理由</a:t>
            </a:r>
            <a:r>
              <a:rPr lang="en-US" altLang="zh-CN" sz="1500" dirty="0">
                <a:solidFill>
                  <a:schemeClr val="tx1"/>
                </a:solidFill>
                <a:cs typeface="+mn-ea"/>
                <a:sym typeface="+mn-lt"/>
              </a:rPr>
              <a:t>:</a:t>
            </a:r>
            <a:endParaRPr lang="en-US" sz="15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AD9F6E2-8276-4D80-8E20-7D872EBB81A8}"/>
              </a:ext>
            </a:extLst>
          </p:cNvPr>
          <p:cNvSpPr/>
          <p:nvPr/>
        </p:nvSpPr>
        <p:spPr>
          <a:xfrm>
            <a:off x="7452161" y="2231204"/>
            <a:ext cx="371850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lvl="0">
              <a:lnSpc>
                <a:spcPct val="120000"/>
              </a:lnSpc>
              <a:defRPr/>
            </a:pPr>
            <a:r>
              <a:rPr lang="zh-CN" altLang="en-US" sz="1500" dirty="0">
                <a:solidFill>
                  <a:schemeClr val="tx1"/>
                </a:solidFill>
                <a:cs typeface="+mn-ea"/>
                <a:sym typeface="+mn-lt"/>
              </a:rPr>
              <a:t>二者适应症完全一致</a:t>
            </a:r>
            <a:r>
              <a:rPr lang="en-US" altLang="zh-CN" sz="1500" baseline="30000" dirty="0">
                <a:solidFill>
                  <a:schemeClr val="tx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5" name="椭圆 23">
            <a:extLst>
              <a:ext uri="{FF2B5EF4-FFF2-40B4-BE49-F238E27FC236}">
                <a16:creationId xmlns:a16="http://schemas.microsoft.com/office/drawing/2014/main" id="{244B1DF1-85B5-D808-DD21-BDE2FC47CA63}"/>
              </a:ext>
            </a:extLst>
          </p:cNvPr>
          <p:cNvSpPr/>
          <p:nvPr/>
        </p:nvSpPr>
        <p:spPr>
          <a:xfrm>
            <a:off x="6955005" y="2269675"/>
            <a:ext cx="280800" cy="288000"/>
          </a:xfrm>
          <a:prstGeom prst="ellipse">
            <a:avLst/>
          </a:prstGeom>
          <a:solidFill>
            <a:srgbClr val="0078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500" b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endParaRPr kumimoji="0" lang="zh-CN" altLang="en-US" sz="1500" b="1" u="sng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424CC7D-0705-D37A-AACD-C58729CEFEF6}"/>
              </a:ext>
            </a:extLst>
          </p:cNvPr>
          <p:cNvSpPr/>
          <p:nvPr/>
        </p:nvSpPr>
        <p:spPr>
          <a:xfrm>
            <a:off x="7482775" y="3190393"/>
            <a:ext cx="3929295" cy="523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lvl="0">
              <a:lnSpc>
                <a:spcPct val="120000"/>
              </a:lnSpc>
              <a:defRPr/>
            </a:pPr>
            <a:r>
              <a:rPr lang="zh-CN" altLang="en-US" sz="1500" dirty="0">
                <a:solidFill>
                  <a:schemeClr val="tx1"/>
                </a:solidFill>
                <a:cs typeface="+mn-ea"/>
                <a:sym typeface="+mn-lt"/>
              </a:rPr>
              <a:t>为目前在售最早获批的产品，在国内临床使用经验最丰富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5506E59B-5622-FAC7-480F-5711C5A8D172}"/>
              </a:ext>
            </a:extLst>
          </p:cNvPr>
          <p:cNvSpPr/>
          <p:nvPr/>
        </p:nvSpPr>
        <p:spPr>
          <a:xfrm>
            <a:off x="10216140" y="1181989"/>
            <a:ext cx="1634506" cy="624148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C0000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1500" b="1" dirty="0">
                <a:solidFill>
                  <a:schemeClr val="tx1"/>
                </a:solidFill>
                <a:cs typeface="+mn-ea"/>
                <a:sym typeface="+mn-lt"/>
              </a:rPr>
              <a:t>建议价值评级为：改进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6D226CC8-0026-CD44-D28D-9DF91FD5AEB8}"/>
              </a:ext>
            </a:extLst>
          </p:cNvPr>
          <p:cNvSpPr/>
          <p:nvPr/>
        </p:nvSpPr>
        <p:spPr>
          <a:xfrm>
            <a:off x="6532661" y="3862187"/>
            <a:ext cx="2581640" cy="392400"/>
          </a:xfrm>
          <a:custGeom>
            <a:avLst/>
            <a:gdLst>
              <a:gd name="connsiteX0" fmla="*/ 0 w 4442092"/>
              <a:gd name="connsiteY0" fmla="*/ 0 h 369103"/>
              <a:gd name="connsiteX1" fmla="*/ 4442092 w 4442092"/>
              <a:gd name="connsiteY1" fmla="*/ 0 h 369103"/>
              <a:gd name="connsiteX2" fmla="*/ 4442092 w 4442092"/>
              <a:gd name="connsiteY2" fmla="*/ 369103 h 369103"/>
              <a:gd name="connsiteX3" fmla="*/ 0 w 4442092"/>
              <a:gd name="connsiteY3" fmla="*/ 369103 h 369103"/>
              <a:gd name="connsiteX4" fmla="*/ 0 w 4442092"/>
              <a:gd name="connsiteY4" fmla="*/ 0 h 369103"/>
              <a:gd name="connsiteX0" fmla="*/ 0 w 4661899"/>
              <a:gd name="connsiteY0" fmla="*/ 0 h 369103"/>
              <a:gd name="connsiteX1" fmla="*/ 4442092 w 4661899"/>
              <a:gd name="connsiteY1" fmla="*/ 0 h 369103"/>
              <a:gd name="connsiteX2" fmla="*/ 4661899 w 4661899"/>
              <a:gd name="connsiteY2" fmla="*/ 369103 h 369103"/>
              <a:gd name="connsiteX3" fmla="*/ 0 w 4661899"/>
              <a:gd name="connsiteY3" fmla="*/ 369103 h 369103"/>
              <a:gd name="connsiteX4" fmla="*/ 0 w 4661899"/>
              <a:gd name="connsiteY4" fmla="*/ 0 h 369103"/>
              <a:gd name="connsiteX0" fmla="*/ 0 w 4661899"/>
              <a:gd name="connsiteY0" fmla="*/ 0 h 369103"/>
              <a:gd name="connsiteX1" fmla="*/ 4244376 w 4661899"/>
              <a:gd name="connsiteY1" fmla="*/ 0 h 369103"/>
              <a:gd name="connsiteX2" fmla="*/ 4661899 w 4661899"/>
              <a:gd name="connsiteY2" fmla="*/ 369103 h 369103"/>
              <a:gd name="connsiteX3" fmla="*/ 0 w 4661899"/>
              <a:gd name="connsiteY3" fmla="*/ 369103 h 369103"/>
              <a:gd name="connsiteX4" fmla="*/ 0 w 4661899"/>
              <a:gd name="connsiteY4" fmla="*/ 0 h 369103"/>
              <a:gd name="connsiteX0" fmla="*/ 0 w 4661899"/>
              <a:gd name="connsiteY0" fmla="*/ 0 h 369103"/>
              <a:gd name="connsiteX1" fmla="*/ 4347465 w 4661899"/>
              <a:gd name="connsiteY1" fmla="*/ 0 h 369103"/>
              <a:gd name="connsiteX2" fmla="*/ 4661899 w 4661899"/>
              <a:gd name="connsiteY2" fmla="*/ 369103 h 369103"/>
              <a:gd name="connsiteX3" fmla="*/ 0 w 4661899"/>
              <a:gd name="connsiteY3" fmla="*/ 369103 h 369103"/>
              <a:gd name="connsiteX4" fmla="*/ 0 w 4661899"/>
              <a:gd name="connsiteY4" fmla="*/ 0 h 36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1899" h="369103">
                <a:moveTo>
                  <a:pt x="0" y="0"/>
                </a:moveTo>
                <a:lnTo>
                  <a:pt x="4347465" y="0"/>
                </a:lnTo>
                <a:lnTo>
                  <a:pt x="4661899" y="369103"/>
                </a:lnTo>
                <a:lnTo>
                  <a:pt x="0" y="369103"/>
                </a:lnTo>
                <a:lnTo>
                  <a:pt x="0" y="0"/>
                </a:lnTo>
                <a:close/>
              </a:path>
            </a:pathLst>
          </a:custGeom>
          <a:solidFill>
            <a:srgbClr val="007859"/>
          </a:solidFill>
          <a:ln w="19050">
            <a:solidFill>
              <a:sysClr val="window" lastClr="FFFFFF"/>
            </a:solidFill>
          </a:ln>
        </p:spPr>
        <p:txBody>
          <a:bodyPr wrap="square" lIns="0" tIns="0" rIns="0" bIns="0" anchor="ctr">
            <a:noAutofit/>
          </a:bodyPr>
          <a:lstStyle/>
          <a:p>
            <a:pPr>
              <a:spcAft>
                <a:spcPts val="1200"/>
              </a:spcAft>
            </a:pPr>
            <a:endParaRPr lang="zh-CN" altLang="en-US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F35EB68-4513-7F07-D676-38F962CAF2CE}"/>
              </a:ext>
            </a:extLst>
          </p:cNvPr>
          <p:cNvSpPr txBox="1"/>
          <p:nvPr/>
        </p:nvSpPr>
        <p:spPr>
          <a:xfrm>
            <a:off x="6649334" y="3908266"/>
            <a:ext cx="3252554" cy="3231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与参照药相比较的优势</a:t>
            </a:r>
          </a:p>
        </p:txBody>
      </p:sp>
      <p:sp>
        <p:nvSpPr>
          <p:cNvPr id="17" name="Rectangle 141">
            <a:extLst>
              <a:ext uri="{FF2B5EF4-FFF2-40B4-BE49-F238E27FC236}">
                <a16:creationId xmlns:a16="http://schemas.microsoft.com/office/drawing/2014/main" id="{B758C29B-2264-09E4-8B61-96583BB7AB77}"/>
              </a:ext>
            </a:extLst>
          </p:cNvPr>
          <p:cNvSpPr/>
          <p:nvPr/>
        </p:nvSpPr>
        <p:spPr>
          <a:xfrm>
            <a:off x="6446157" y="1826006"/>
            <a:ext cx="5472000" cy="45719"/>
          </a:xfrm>
          <a:prstGeom prst="rect">
            <a:avLst/>
          </a:prstGeom>
          <a:solidFill>
            <a:srgbClr val="007859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rgbClr val="00785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椭圆 23">
            <a:extLst>
              <a:ext uri="{FF2B5EF4-FFF2-40B4-BE49-F238E27FC236}">
                <a16:creationId xmlns:a16="http://schemas.microsoft.com/office/drawing/2014/main" id="{5EE55EA6-AAB0-9D9F-5AD0-BAA49D65F352}"/>
              </a:ext>
            </a:extLst>
          </p:cNvPr>
          <p:cNvSpPr/>
          <p:nvPr/>
        </p:nvSpPr>
        <p:spPr>
          <a:xfrm>
            <a:off x="6955005" y="3248949"/>
            <a:ext cx="280800" cy="288000"/>
          </a:xfrm>
          <a:prstGeom prst="ellipse">
            <a:avLst/>
          </a:prstGeom>
          <a:solidFill>
            <a:srgbClr val="0078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500" b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endParaRPr kumimoji="0" lang="zh-CN" altLang="en-US" sz="1500" b="1" u="sng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B7D6536-7C39-3ABE-001F-357EB990EBDC}"/>
              </a:ext>
            </a:extLst>
          </p:cNvPr>
          <p:cNvSpPr/>
          <p:nvPr/>
        </p:nvSpPr>
        <p:spPr>
          <a:xfrm>
            <a:off x="7452160" y="2674939"/>
            <a:ext cx="443580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lvl="0">
              <a:lnSpc>
                <a:spcPct val="120000"/>
              </a:lnSpc>
              <a:defRPr/>
            </a:pPr>
            <a:r>
              <a:rPr lang="zh-CN" altLang="en-US" sz="1500" dirty="0">
                <a:solidFill>
                  <a:schemeClr val="tx1"/>
                </a:solidFill>
                <a:cs typeface="+mn-ea"/>
                <a:sym typeface="+mn-lt"/>
              </a:rPr>
              <a:t>为我国目前临床应用最广泛的</a:t>
            </a:r>
            <a:r>
              <a:rPr lang="en-US" altLang="zh-CN" sz="1500" dirty="0">
                <a:solidFill>
                  <a:schemeClr val="tx1"/>
                </a:solidFill>
                <a:cs typeface="+mn-ea"/>
                <a:sym typeface="+mn-lt"/>
              </a:rPr>
              <a:t>DMT</a:t>
            </a:r>
            <a:r>
              <a:rPr lang="zh-CN" altLang="en-US" sz="1500" dirty="0">
                <a:solidFill>
                  <a:schemeClr val="tx1"/>
                </a:solidFill>
                <a:cs typeface="+mn-ea"/>
                <a:sym typeface="+mn-lt"/>
              </a:rPr>
              <a:t>药物</a:t>
            </a:r>
            <a:r>
              <a:rPr lang="en-US" altLang="zh-CN" sz="1500" baseline="30000" dirty="0">
                <a:solidFill>
                  <a:schemeClr val="tx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20" name="椭圆 23">
            <a:extLst>
              <a:ext uri="{FF2B5EF4-FFF2-40B4-BE49-F238E27FC236}">
                <a16:creationId xmlns:a16="http://schemas.microsoft.com/office/drawing/2014/main" id="{EC54DA53-3A32-C4FF-FA61-9D9DCE09C975}"/>
              </a:ext>
            </a:extLst>
          </p:cNvPr>
          <p:cNvSpPr/>
          <p:nvPr/>
        </p:nvSpPr>
        <p:spPr>
          <a:xfrm>
            <a:off x="6955005" y="2723920"/>
            <a:ext cx="280800" cy="288000"/>
          </a:xfrm>
          <a:prstGeom prst="ellipse">
            <a:avLst/>
          </a:prstGeom>
          <a:solidFill>
            <a:srgbClr val="00785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500" b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endParaRPr kumimoji="0" lang="zh-CN" altLang="en-US" sz="1500" b="1" u="sng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428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hink-cell data - do not delete" hidden="1">
            <a:extLst>
              <a:ext uri="{FF2B5EF4-FFF2-40B4-BE49-F238E27FC236}">
                <a16:creationId xmlns:a16="http://schemas.microsoft.com/office/drawing/2014/main" id="{04A63831-B879-DEEC-2DCF-65D8FA0946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83400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2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4A63831-B879-DEEC-2DCF-65D8FA0946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ED6F8175-21AE-81DD-DE0F-F7C5C9F06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多发性硬化 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(MS) 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高发于育龄期女性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，但国内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尚无适合妊娠期、哺乳期和备孕期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患者的安全药物，本品填补了该人群的治疗空白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D97841E-8D48-A751-7EED-AE321C9564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简称：</a:t>
            </a:r>
            <a:r>
              <a:rPr lang="en-US" altLang="zh-CN" dirty="0">
                <a:cs typeface="+mn-ea"/>
                <a:sym typeface="+mn-lt"/>
              </a:rPr>
              <a:t>DMT, Disease-modifying therapy, </a:t>
            </a:r>
            <a:r>
              <a:rPr lang="zh-CN" altLang="en-US" dirty="0">
                <a:cs typeface="+mn-ea"/>
                <a:sym typeface="+mn-lt"/>
              </a:rPr>
              <a:t>疾病修正治疗</a:t>
            </a:r>
            <a:r>
              <a:rPr lang="en-US" altLang="zh-CN" dirty="0">
                <a:cs typeface="+mn-ea"/>
                <a:sym typeface="+mn-lt"/>
              </a:rPr>
              <a:t>. PML, Progressive multifocal leukoencephalopathy, </a:t>
            </a:r>
            <a:r>
              <a:rPr lang="zh-CN" altLang="en-US" dirty="0">
                <a:cs typeface="+mn-ea"/>
                <a:sym typeface="+mn-lt"/>
              </a:rPr>
              <a:t>进行性多灶性白质脑病</a:t>
            </a:r>
            <a:endParaRPr lang="en-US" altLang="zh-CN" dirty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1.Xu L., et al. </a:t>
            </a:r>
            <a:r>
              <a:rPr lang="en-US" altLang="zh-CN" dirty="0" err="1">
                <a:cs typeface="+mn-ea"/>
                <a:sym typeface="+mn-lt"/>
              </a:rPr>
              <a:t>Eur</a:t>
            </a:r>
            <a:r>
              <a:rPr lang="en-US" altLang="zh-CN" dirty="0">
                <a:cs typeface="+mn-ea"/>
                <a:sym typeface="+mn-lt"/>
              </a:rPr>
              <a:t> J Neurol. 2021; 2.《</a:t>
            </a:r>
            <a:r>
              <a:rPr lang="zh-CN" altLang="en-US" dirty="0">
                <a:cs typeface="+mn-ea"/>
                <a:sym typeface="+mn-lt"/>
              </a:rPr>
              <a:t>中国多发性硬化患者健康洞察蓝皮书暨</a:t>
            </a:r>
            <a:r>
              <a:rPr lang="en-US" altLang="zh-CN" dirty="0">
                <a:cs typeface="+mn-ea"/>
                <a:sym typeface="+mn-lt"/>
              </a:rPr>
              <a:t>2021</a:t>
            </a:r>
            <a:r>
              <a:rPr lang="zh-CN" altLang="en-US" dirty="0">
                <a:cs typeface="+mn-ea"/>
                <a:sym typeface="+mn-lt"/>
              </a:rPr>
              <a:t>版中国多发性硬化患者生存质量报告</a:t>
            </a:r>
            <a:r>
              <a:rPr lang="en-US" altLang="zh-CN" dirty="0">
                <a:cs typeface="+mn-ea"/>
                <a:sym typeface="+mn-lt"/>
              </a:rPr>
              <a:t>》; 3. </a:t>
            </a:r>
            <a:r>
              <a:rPr lang="en-US" altLang="zh-CN" dirty="0" err="1">
                <a:cs typeface="+mn-ea"/>
                <a:sym typeface="+mn-lt"/>
              </a:rPr>
              <a:t>Bonavita</a:t>
            </a:r>
            <a:r>
              <a:rPr lang="en-US" altLang="zh-CN" dirty="0">
                <a:cs typeface="+mn-ea"/>
                <a:sym typeface="+mn-lt"/>
              </a:rPr>
              <a:t> S, et al. Front Neurol. 2021; 4.</a:t>
            </a:r>
            <a:r>
              <a:rPr lang="zh-CN" altLang="en-US" dirty="0">
                <a:cs typeface="+mn-ea"/>
                <a:sym typeface="+mn-lt"/>
              </a:rPr>
              <a:t>多发性硬化诊断与治疗中国指南（</a:t>
            </a:r>
            <a:r>
              <a:rPr lang="en-US" altLang="zh-CN" dirty="0">
                <a:cs typeface="+mn-ea"/>
                <a:sym typeface="+mn-lt"/>
              </a:rPr>
              <a:t>2023</a:t>
            </a:r>
            <a:r>
              <a:rPr lang="zh-CN" altLang="en-US" dirty="0">
                <a:cs typeface="+mn-ea"/>
                <a:sym typeface="+mn-lt"/>
              </a:rPr>
              <a:t>版）</a:t>
            </a:r>
            <a:r>
              <a:rPr lang="en-US" altLang="zh-CN" dirty="0">
                <a:cs typeface="+mn-ea"/>
                <a:sym typeface="+mn-lt"/>
              </a:rPr>
              <a:t>; 5. Sandberg-</a:t>
            </a:r>
            <a:r>
              <a:rPr lang="en-US" altLang="zh-CN" dirty="0" err="1">
                <a:cs typeface="+mn-ea"/>
                <a:sym typeface="+mn-lt"/>
              </a:rPr>
              <a:t>Wollheim</a:t>
            </a:r>
            <a:r>
              <a:rPr lang="en-US" altLang="zh-CN" dirty="0">
                <a:cs typeface="+mn-ea"/>
                <a:sym typeface="+mn-lt"/>
              </a:rPr>
              <a:t> M, et al. International Journal of MS Care. 2018</a:t>
            </a:r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61A3099B-66FD-86CA-6029-7343A98EC88B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基本信息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F96F427-CF9E-62A9-B1D8-52CBC6246FF8}"/>
              </a:ext>
            </a:extLst>
          </p:cNvPr>
          <p:cNvSpPr/>
          <p:nvPr/>
        </p:nvSpPr>
        <p:spPr>
          <a:xfrm>
            <a:off x="8919881" y="1447800"/>
            <a:ext cx="2937377" cy="4795134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F849696-9AE1-E98D-193D-76E425901167}"/>
              </a:ext>
            </a:extLst>
          </p:cNvPr>
          <p:cNvSpPr/>
          <p:nvPr/>
        </p:nvSpPr>
        <p:spPr>
          <a:xfrm>
            <a:off x="3505149" y="1447800"/>
            <a:ext cx="4877136" cy="4795134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227F4AA-8ABF-500C-C686-5A671FFDACD1}"/>
              </a:ext>
            </a:extLst>
          </p:cNvPr>
          <p:cNvSpPr/>
          <p:nvPr/>
        </p:nvSpPr>
        <p:spPr>
          <a:xfrm>
            <a:off x="320486" y="1447800"/>
            <a:ext cx="2971683" cy="4795134"/>
          </a:xfrm>
          <a:prstGeom prst="rect">
            <a:avLst/>
          </a:prstGeom>
          <a:noFill/>
          <a:ln w="1270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TextBox 94">
            <a:extLst>
              <a:ext uri="{FF2B5EF4-FFF2-40B4-BE49-F238E27FC236}">
                <a16:creationId xmlns:a16="http://schemas.microsoft.com/office/drawing/2014/main" id="{1C74F855-4010-A7EA-52CC-27427B27C2F6}"/>
              </a:ext>
            </a:extLst>
          </p:cNvPr>
          <p:cNvSpPr txBox="1"/>
          <p:nvPr/>
        </p:nvSpPr>
        <p:spPr>
          <a:xfrm>
            <a:off x="3728850" y="2210058"/>
            <a:ext cx="4509489" cy="185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目录内</a:t>
            </a:r>
            <a:r>
              <a:rPr lang="en-US" altLang="zh-CN" sz="1500" dirty="0">
                <a:solidFill>
                  <a:prstClr val="black"/>
                </a:solidFill>
                <a:cs typeface="+mn-ea"/>
                <a:sym typeface="+mn-lt"/>
              </a:rPr>
              <a:t>DMT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药物均具有不同程度的</a:t>
            </a:r>
            <a:r>
              <a:rPr lang="zh-CN" altLang="en-US" sz="1500" dirty="0">
                <a:solidFill>
                  <a:srgbClr val="007859"/>
                </a:solidFill>
                <a:cs typeface="+mn-ea"/>
                <a:sym typeface="+mn-lt"/>
              </a:rPr>
              <a:t>生殖毒性</a:t>
            </a:r>
            <a:endParaRPr lang="en-US" altLang="zh-CN" sz="1500" dirty="0">
              <a:solidFill>
                <a:srgbClr val="007859"/>
              </a:solidFill>
              <a:cs typeface="+mn-ea"/>
              <a:sym typeface="+mn-lt"/>
            </a:endParaRPr>
          </a:p>
          <a:p>
            <a:pPr marL="447675" indent="-268288">
              <a:lnSpc>
                <a:spcPct val="120000"/>
              </a:lnSpc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女性意外妊娠率高达</a:t>
            </a:r>
            <a:r>
              <a:rPr lang="en-US" altLang="zh-CN" sz="1500" dirty="0">
                <a:solidFill>
                  <a:prstClr val="black"/>
                </a:solidFill>
                <a:cs typeface="+mn-ea"/>
                <a:sym typeface="+mn-lt"/>
              </a:rPr>
              <a:t>40%</a:t>
            </a:r>
            <a:r>
              <a:rPr lang="en-US" altLang="zh-CN" sz="1500" baseline="30000" dirty="0">
                <a:solidFill>
                  <a:prstClr val="black"/>
                </a:solidFill>
                <a:cs typeface="+mn-ea"/>
                <a:sym typeface="+mn-lt"/>
              </a:rPr>
              <a:t>5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，一旦意外怀孕会造成胎儿的药物暴露风险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447675" indent="-268288">
              <a:lnSpc>
                <a:spcPct val="120000"/>
              </a:lnSpc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已接受治疗的患</a:t>
            </a:r>
            <a:r>
              <a:rPr lang="zh-CN" altLang="en-US" sz="1500" dirty="0">
                <a:cs typeface="+mn-ea"/>
                <a:sym typeface="+mn-lt"/>
              </a:rPr>
              <a:t>者</a:t>
            </a:r>
            <a:r>
              <a:rPr lang="zh-CN" altLang="en-US" sz="1500" dirty="0">
                <a:solidFill>
                  <a:srgbClr val="007859"/>
                </a:solidFill>
                <a:cs typeface="+mn-ea"/>
                <a:sym typeface="+mn-lt"/>
              </a:rPr>
              <a:t>妊娠前需停药并需要洗脱</a:t>
            </a:r>
            <a:endParaRPr lang="en-US" altLang="zh-CN" sz="1500" dirty="0">
              <a:solidFill>
                <a:srgbClr val="007859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产后患者还需在哺乳与重启治疗之间艰难选择，治疗和安全性较难兼顾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0" name="TextBox 107">
            <a:extLst>
              <a:ext uri="{FF2B5EF4-FFF2-40B4-BE49-F238E27FC236}">
                <a16:creationId xmlns:a16="http://schemas.microsoft.com/office/drawing/2014/main" id="{543CEF67-D11F-BA99-E96E-1E1861DAAB29}"/>
              </a:ext>
            </a:extLst>
          </p:cNvPr>
          <p:cNvSpPr txBox="1"/>
          <p:nvPr/>
        </p:nvSpPr>
        <p:spPr>
          <a:xfrm>
            <a:off x="3872796" y="1666047"/>
            <a:ext cx="4524733" cy="622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所有药物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均不建议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在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妊娠期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和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哺乳期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使用，备孕期需洗脱</a:t>
            </a:r>
            <a:r>
              <a:rPr kumimoji="0" lang="en-US" altLang="zh-CN" sz="1500" b="1" i="0" u="none" strike="noStrike" kern="0" cap="none" spc="0" normalizeH="0" baseline="3000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  <a:endParaRPr kumimoji="0" lang="en-US" sz="1500" b="1" i="0" u="none" strike="noStrike" kern="0" cap="none" spc="0" normalizeH="0" baseline="30000" noProof="0" dirty="0">
              <a:ln>
                <a:noFill/>
              </a:ln>
              <a:solidFill>
                <a:srgbClr val="00785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0B5792D-9778-7539-E42C-2B0E588BF509}"/>
              </a:ext>
            </a:extLst>
          </p:cNvPr>
          <p:cNvGrpSpPr/>
          <p:nvPr/>
        </p:nvGrpSpPr>
        <p:grpSpPr>
          <a:xfrm>
            <a:off x="3618560" y="1730511"/>
            <a:ext cx="248842" cy="276947"/>
            <a:chOff x="3286864" y="1676724"/>
            <a:chExt cx="248842" cy="276947"/>
          </a:xfrm>
        </p:grpSpPr>
        <p:sp>
          <p:nvSpPr>
            <p:cNvPr id="12" name="iṧlíde">
              <a:extLst>
                <a:ext uri="{FF2B5EF4-FFF2-40B4-BE49-F238E27FC236}">
                  <a16:creationId xmlns:a16="http://schemas.microsoft.com/office/drawing/2014/main" id="{1DDBC21E-ADA4-7D97-FFC7-BEF3747436B8}"/>
                </a:ext>
              </a:extLst>
            </p:cNvPr>
            <p:cNvSpPr/>
            <p:nvPr/>
          </p:nvSpPr>
          <p:spPr>
            <a:xfrm>
              <a:off x="3286864" y="1681778"/>
              <a:ext cx="242007" cy="245855"/>
            </a:xfrm>
            <a:prstGeom prst="rect">
              <a:avLst/>
            </a:prstGeom>
            <a:solidFill>
              <a:sysClr val="window" lastClr="FFFFFF"/>
            </a:solidFill>
            <a:ln w="22225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wrap="square" lIns="91440" tIns="45720" rIns="91440" bIns="45720">
              <a:normAutofit fontScale="65000" lnSpcReduction="20000"/>
            </a:bodyPr>
            <a:lstStyle/>
            <a:p>
              <a:pPr marL="0" marR="0" lvl="0" indent="0" defTabSz="9137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Multiplication Sign 58">
              <a:extLst>
                <a:ext uri="{FF2B5EF4-FFF2-40B4-BE49-F238E27FC236}">
                  <a16:creationId xmlns:a16="http://schemas.microsoft.com/office/drawing/2014/main" id="{69154BCF-F9B9-87AC-7BDD-5230955EDC37}"/>
                </a:ext>
              </a:extLst>
            </p:cNvPr>
            <p:cNvSpPr/>
            <p:nvPr/>
          </p:nvSpPr>
          <p:spPr>
            <a:xfrm>
              <a:off x="3293699" y="1676724"/>
              <a:ext cx="242007" cy="276947"/>
            </a:xfrm>
            <a:prstGeom prst="mathMultiply">
              <a:avLst/>
            </a:prstGeom>
            <a:solidFill>
              <a:srgbClr val="00785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EF900B03-067F-A25F-AF00-AF1CE3EC78B4}"/>
              </a:ext>
            </a:extLst>
          </p:cNvPr>
          <p:cNvSpPr txBox="1"/>
          <p:nvPr/>
        </p:nvSpPr>
        <p:spPr>
          <a:xfrm>
            <a:off x="3713605" y="4410162"/>
            <a:ext cx="4524734" cy="1850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均有免疫抑制作用，长期使用有安全性风险，可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446400" indent="-270000">
              <a:lnSpc>
                <a:spcPct val="120000"/>
              </a:lnSpc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引起免疫抑制相关的严重不良反应（如</a:t>
            </a:r>
            <a:r>
              <a:rPr lang="en-US" altLang="zh-CN" sz="1500" dirty="0">
                <a:solidFill>
                  <a:prstClr val="black"/>
                </a:solidFill>
                <a:cs typeface="+mn-ea"/>
                <a:sym typeface="+mn-lt"/>
              </a:rPr>
              <a:t>PML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风险等）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446400" indent="-270000">
              <a:lnSpc>
                <a:spcPct val="120000"/>
              </a:lnSpc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存在肝损伤或心脏毒性风险，特殊病生理人群禁忌症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均需在用药前及用药期间进行安全性监测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7A688B-3178-F33D-B37C-35ECB6A8277E}"/>
              </a:ext>
            </a:extLst>
          </p:cNvPr>
          <p:cNvSpPr txBox="1"/>
          <p:nvPr/>
        </p:nvSpPr>
        <p:spPr>
          <a:xfrm>
            <a:off x="3872796" y="4108535"/>
            <a:ext cx="450948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长期使用有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安全性风险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，需进行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安全性监测</a:t>
            </a:r>
          </a:p>
        </p:txBody>
      </p:sp>
      <p:sp>
        <p:nvSpPr>
          <p:cNvPr id="20" name="矩形: 圆顶角 19">
            <a:extLst>
              <a:ext uri="{FF2B5EF4-FFF2-40B4-BE49-F238E27FC236}">
                <a16:creationId xmlns:a16="http://schemas.microsoft.com/office/drawing/2014/main" id="{DC0C1D68-D826-A132-EA8F-FCF7EDB8E728}"/>
              </a:ext>
            </a:extLst>
          </p:cNvPr>
          <p:cNvSpPr/>
          <p:nvPr/>
        </p:nvSpPr>
        <p:spPr>
          <a:xfrm>
            <a:off x="313762" y="1066800"/>
            <a:ext cx="2982403" cy="485132"/>
          </a:xfrm>
          <a:prstGeom prst="round2SameRect">
            <a:avLst>
              <a:gd name="adj1" fmla="val 39878"/>
              <a:gd name="adj2" fmla="val 0"/>
            </a:avLst>
          </a:prstGeom>
          <a:solidFill>
            <a:srgbClr val="0078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MS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高发于育龄</a:t>
            </a:r>
            <a:r>
              <a:rPr lang="zh-CN" altLang="en-US" sz="1600" b="1" kern="0" dirty="0">
                <a:solidFill>
                  <a:prstClr val="white"/>
                </a:solidFill>
                <a:cs typeface="+mn-ea"/>
                <a:sym typeface="+mn-lt"/>
              </a:rPr>
              <a:t>期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女性</a:t>
            </a:r>
          </a:p>
        </p:txBody>
      </p:sp>
      <p:sp>
        <p:nvSpPr>
          <p:cNvPr id="21" name="矩形: 圆顶角 20">
            <a:extLst>
              <a:ext uri="{FF2B5EF4-FFF2-40B4-BE49-F238E27FC236}">
                <a16:creationId xmlns:a16="http://schemas.microsoft.com/office/drawing/2014/main" id="{54EB15AB-F9C9-7783-17CF-55BF8197DD63}"/>
              </a:ext>
            </a:extLst>
          </p:cNvPr>
          <p:cNvSpPr/>
          <p:nvPr/>
        </p:nvSpPr>
        <p:spPr>
          <a:xfrm>
            <a:off x="3501979" y="1094568"/>
            <a:ext cx="4895550" cy="485132"/>
          </a:xfrm>
          <a:prstGeom prst="round2SameRect">
            <a:avLst>
              <a:gd name="adj1" fmla="val 39878"/>
              <a:gd name="adj2" fmla="val 0"/>
            </a:avLst>
          </a:prstGeom>
          <a:solidFill>
            <a:srgbClr val="0078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目录内</a:t>
            </a:r>
            <a:r>
              <a:rPr lang="zh-CN" altLang="en-US" sz="1600" b="1" kern="0" dirty="0">
                <a:solidFill>
                  <a:prstClr val="white"/>
                </a:solidFill>
                <a:cs typeface="+mn-ea"/>
                <a:sym typeface="+mn-lt"/>
              </a:rPr>
              <a:t>疾病修正治疗 </a:t>
            </a:r>
            <a:r>
              <a:rPr lang="en-US" altLang="zh-CN" sz="1600" b="1" kern="0" dirty="0">
                <a:solidFill>
                  <a:prstClr val="white"/>
                </a:solidFill>
                <a:cs typeface="+mn-ea"/>
                <a:sym typeface="+mn-lt"/>
              </a:rPr>
              <a:t>(DMT) 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药物未满足的需求</a:t>
            </a: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7418F0EA-AF32-0061-AE53-CBB2B2AB85D3}"/>
              </a:ext>
            </a:extLst>
          </p:cNvPr>
          <p:cNvSpPr txBox="1"/>
          <p:nvPr/>
        </p:nvSpPr>
        <p:spPr>
          <a:xfrm>
            <a:off x="301782" y="1661116"/>
            <a:ext cx="277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>
              <a:spcBef>
                <a:spcPts val="95"/>
              </a:spcBef>
              <a:buFont typeface="Arial"/>
              <a:buChar char="►"/>
              <a:tabLst>
                <a:tab pos="298450" algn="l"/>
              </a:tabLst>
            </a:pPr>
            <a:r>
              <a:rPr lang="zh-CN" altLang="en-US" sz="1500" b="1" kern="0" spc="-30" dirty="0">
                <a:solidFill>
                  <a:srgbClr val="007859"/>
                </a:solidFill>
                <a:uFill>
                  <a:solidFill>
                    <a:srgbClr val="8E006B"/>
                  </a:solidFill>
                </a:uFill>
                <a:cs typeface="+mn-ea"/>
                <a:sym typeface="+mn-lt"/>
              </a:rPr>
              <a:t>第一批罕见病病种</a:t>
            </a:r>
            <a:endParaRPr lang="zh-CN" altLang="en-US" sz="1500" kern="0" baseline="30000" dirty="0">
              <a:solidFill>
                <a:srgbClr val="007859"/>
              </a:solidFill>
              <a:cs typeface="+mn-ea"/>
              <a:sym typeface="+mn-lt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1295EF1D-C0DE-2414-E9A7-BC653293D07B}"/>
              </a:ext>
            </a:extLst>
          </p:cNvPr>
          <p:cNvSpPr txBox="1"/>
          <p:nvPr/>
        </p:nvSpPr>
        <p:spPr>
          <a:xfrm>
            <a:off x="589824" y="3462915"/>
            <a:ext cx="2709069" cy="1215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solidFill>
                  <a:prstClr val="black"/>
                </a:solidFill>
                <a:cs typeface="+mn-ea"/>
                <a:sym typeface="+mn-lt"/>
              </a:rPr>
              <a:t>MS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患者约</a:t>
            </a:r>
            <a:r>
              <a:rPr lang="en-US" altLang="zh-CN" sz="1500" b="1" dirty="0">
                <a:solidFill>
                  <a:srgbClr val="C00000"/>
                </a:solidFill>
                <a:cs typeface="+mn-ea"/>
                <a:sym typeface="+mn-lt"/>
              </a:rPr>
              <a:t>70%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为女性患者</a:t>
            </a:r>
            <a:r>
              <a:rPr lang="zh-CN" altLang="en-US" sz="1500" dirty="0">
                <a:cs typeface="+mn-ea"/>
                <a:sym typeface="+mn-lt"/>
              </a:rPr>
              <a:t>，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其中超</a:t>
            </a:r>
            <a:r>
              <a:rPr lang="en-US" altLang="zh-CN" sz="1500" b="1" dirty="0">
                <a:solidFill>
                  <a:srgbClr val="C00000"/>
                </a:solidFill>
                <a:cs typeface="+mn-ea"/>
                <a:sym typeface="+mn-lt"/>
              </a:rPr>
              <a:t>60%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处于育龄期</a:t>
            </a:r>
            <a:r>
              <a:rPr lang="en-US" altLang="zh-CN" sz="1500" baseline="30000" dirty="0">
                <a:solidFill>
                  <a:prstClr val="black"/>
                </a:solidFill>
                <a:cs typeface="+mn-ea"/>
                <a:sym typeface="+mn-lt"/>
              </a:rPr>
              <a:t>1,2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500" b="1" dirty="0">
                <a:solidFill>
                  <a:srgbClr val="C00000"/>
                </a:solidFill>
                <a:cs typeface="+mn-ea"/>
                <a:sym typeface="+mn-lt"/>
              </a:rPr>
              <a:t>35%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的患者</a:t>
            </a:r>
            <a:r>
              <a:rPr lang="en-US" altLang="zh-CN" sz="1500" baseline="30000" dirty="0">
                <a:solidFill>
                  <a:prstClr val="black"/>
                </a:solidFill>
                <a:cs typeface="+mn-ea"/>
                <a:sym typeface="+mn-lt"/>
              </a:rPr>
              <a:t>3</a:t>
            </a: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表示疾病及治疗</a:t>
            </a:r>
            <a:r>
              <a:rPr lang="zh-CN" altLang="en-US" sz="1500" b="1" dirty="0">
                <a:solidFill>
                  <a:srgbClr val="C00000"/>
                </a:solidFill>
                <a:cs typeface="+mn-ea"/>
                <a:sym typeface="+mn-lt"/>
              </a:rPr>
              <a:t>严重影响其生育计划</a:t>
            </a:r>
            <a:endParaRPr lang="en-US" altLang="zh-CN" sz="1500" b="1" baseline="300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24" name="TextBox 7">
            <a:extLst>
              <a:ext uri="{FF2B5EF4-FFF2-40B4-BE49-F238E27FC236}">
                <a16:creationId xmlns:a16="http://schemas.microsoft.com/office/drawing/2014/main" id="{A4A57CF9-A641-EEB7-C7DE-C41CE64AD012}"/>
              </a:ext>
            </a:extLst>
          </p:cNvPr>
          <p:cNvSpPr txBox="1"/>
          <p:nvPr/>
        </p:nvSpPr>
        <p:spPr>
          <a:xfrm>
            <a:off x="589824" y="5060719"/>
            <a:ext cx="2702345" cy="1215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躯体：视觉障碍、行走困难、 乃至肢体残疾等</a:t>
            </a:r>
            <a:endParaRPr lang="en-US" altLang="zh-CN" sz="1500" dirty="0">
              <a:solidFill>
                <a:prstClr val="black"/>
              </a:solidFill>
              <a:cs typeface="+mn-ea"/>
              <a:sym typeface="+mn-lt"/>
            </a:endParaRPr>
          </a:p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solidFill>
                  <a:prstClr val="black"/>
                </a:solidFill>
                <a:cs typeface="+mn-ea"/>
                <a:sym typeface="+mn-lt"/>
              </a:rPr>
              <a:t>认知：记忆障碍、语言障碍、 执行功能障碍等</a:t>
            </a:r>
            <a:endParaRPr lang="en-US" altLang="zh-CN" sz="1500" b="1" baseline="30000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5" name="TextBox 7">
            <a:extLst>
              <a:ext uri="{FF2B5EF4-FFF2-40B4-BE49-F238E27FC236}">
                <a16:creationId xmlns:a16="http://schemas.microsoft.com/office/drawing/2014/main" id="{A236FD8E-D5A9-F64C-C93A-94F82E0E9D36}"/>
              </a:ext>
            </a:extLst>
          </p:cNvPr>
          <p:cNvSpPr txBox="1"/>
          <p:nvPr/>
        </p:nvSpPr>
        <p:spPr>
          <a:xfrm>
            <a:off x="8934137" y="2566655"/>
            <a:ext cx="2937377" cy="2200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400" indent="-176400">
              <a:lnSpc>
                <a:spcPct val="14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国内</a:t>
            </a: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唯一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可用于</a:t>
            </a: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妊娠、哺乳期和备孕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女性的</a:t>
            </a:r>
            <a:r>
              <a:rPr lang="en-US" altLang="zh-CN" sz="1600" b="1" dirty="0">
                <a:solidFill>
                  <a:prstClr val="black"/>
                </a:solidFill>
                <a:cs typeface="+mn-ea"/>
                <a:sym typeface="+mn-lt"/>
              </a:rPr>
              <a:t>DMT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药物</a:t>
            </a:r>
            <a:endParaRPr lang="en-US" altLang="zh-CN" sz="1600" b="1" dirty="0">
              <a:solidFill>
                <a:prstClr val="black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4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zh-CN" sz="1600" b="1" dirty="0">
              <a:solidFill>
                <a:prstClr val="black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4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所有人群适用，无禁忌症，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可用于有心脏和肝脏等基础疾病的患者</a:t>
            </a:r>
            <a:endParaRPr lang="en-US" altLang="zh-CN" sz="1500" baseline="300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6" name="矩形: 圆顶角 25">
            <a:extLst>
              <a:ext uri="{FF2B5EF4-FFF2-40B4-BE49-F238E27FC236}">
                <a16:creationId xmlns:a16="http://schemas.microsoft.com/office/drawing/2014/main" id="{BA744571-44E5-2D9A-A016-58375B668615}"/>
              </a:ext>
            </a:extLst>
          </p:cNvPr>
          <p:cNvSpPr/>
          <p:nvPr/>
        </p:nvSpPr>
        <p:spPr>
          <a:xfrm>
            <a:off x="8919365" y="1066800"/>
            <a:ext cx="2927737" cy="485132"/>
          </a:xfrm>
          <a:prstGeom prst="round2SameRect">
            <a:avLst>
              <a:gd name="adj1" fmla="val 39878"/>
              <a:gd name="adj2" fmla="val 0"/>
            </a:avLst>
          </a:prstGeom>
          <a:solidFill>
            <a:srgbClr val="F9941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格拉替雷弥补未满足需求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C5A71270-EE7F-ACD4-3430-2BB62D3C1B53}"/>
              </a:ext>
            </a:extLst>
          </p:cNvPr>
          <p:cNvGrpSpPr/>
          <p:nvPr/>
        </p:nvGrpSpPr>
        <p:grpSpPr>
          <a:xfrm>
            <a:off x="3618560" y="4134098"/>
            <a:ext cx="248842" cy="276947"/>
            <a:chOff x="3286864" y="1676724"/>
            <a:chExt cx="248842" cy="276947"/>
          </a:xfrm>
        </p:grpSpPr>
        <p:sp>
          <p:nvSpPr>
            <p:cNvPr id="33" name="iṧlíde">
              <a:extLst>
                <a:ext uri="{FF2B5EF4-FFF2-40B4-BE49-F238E27FC236}">
                  <a16:creationId xmlns:a16="http://schemas.microsoft.com/office/drawing/2014/main" id="{54571A26-ADEA-A1D9-8B83-5C6788E051FE}"/>
                </a:ext>
              </a:extLst>
            </p:cNvPr>
            <p:cNvSpPr/>
            <p:nvPr/>
          </p:nvSpPr>
          <p:spPr>
            <a:xfrm>
              <a:off x="3286864" y="1681778"/>
              <a:ext cx="242007" cy="245855"/>
            </a:xfrm>
            <a:prstGeom prst="rect">
              <a:avLst/>
            </a:prstGeom>
            <a:solidFill>
              <a:sysClr val="window" lastClr="FFFFFF"/>
            </a:solidFill>
            <a:ln w="22225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wrap="square" lIns="91440" tIns="45720" rIns="91440" bIns="45720">
              <a:normAutofit fontScale="65000" lnSpcReduction="20000"/>
            </a:bodyPr>
            <a:lstStyle/>
            <a:p>
              <a:pPr marL="0" marR="0" lvl="0" indent="0" defTabSz="9137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Multiplication Sign 58">
              <a:extLst>
                <a:ext uri="{FF2B5EF4-FFF2-40B4-BE49-F238E27FC236}">
                  <a16:creationId xmlns:a16="http://schemas.microsoft.com/office/drawing/2014/main" id="{F400D0F4-9602-DC1C-69AA-C132407CDB22}"/>
                </a:ext>
              </a:extLst>
            </p:cNvPr>
            <p:cNvSpPr/>
            <p:nvPr/>
          </p:nvSpPr>
          <p:spPr>
            <a:xfrm>
              <a:off x="3293699" y="1676724"/>
              <a:ext cx="242007" cy="276947"/>
            </a:xfrm>
            <a:prstGeom prst="mathMultiply">
              <a:avLst/>
            </a:prstGeom>
            <a:solidFill>
              <a:srgbClr val="00785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5" name="Isosceles Triangle 32">
            <a:extLst>
              <a:ext uri="{FF2B5EF4-FFF2-40B4-BE49-F238E27FC236}">
                <a16:creationId xmlns:a16="http://schemas.microsoft.com/office/drawing/2014/main" id="{F854A7C3-0A0D-E2D9-1703-A4998A07E4AC}"/>
              </a:ext>
            </a:extLst>
          </p:cNvPr>
          <p:cNvSpPr/>
          <p:nvPr/>
        </p:nvSpPr>
        <p:spPr>
          <a:xfrm rot="5400000" flipH="1">
            <a:off x="6702716" y="3481364"/>
            <a:ext cx="3837293" cy="370800"/>
          </a:xfrm>
          <a:prstGeom prst="triangle">
            <a:avLst>
              <a:gd name="adj" fmla="val 50465"/>
            </a:avLst>
          </a:prstGeom>
          <a:gradFill flip="none" rotWithShape="1">
            <a:gsLst>
              <a:gs pos="0">
                <a:srgbClr val="007859">
                  <a:lumMod val="93000"/>
                </a:srgbClr>
              </a:gs>
              <a:gs pos="100000">
                <a:sysClr val="window" lastClr="FFFFFF"/>
              </a:gs>
            </a:gsLst>
            <a:lin ang="54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2A92021E-2DB0-613F-8A1A-3F7DF811EB2A}"/>
              </a:ext>
            </a:extLst>
          </p:cNvPr>
          <p:cNvSpPr txBox="1"/>
          <p:nvPr/>
        </p:nvSpPr>
        <p:spPr>
          <a:xfrm>
            <a:off x="589823" y="1935955"/>
            <a:ext cx="2558251" cy="122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500" dirty="0">
                <a:cs typeface="+mn-ea"/>
                <a:sym typeface="+mn-lt"/>
              </a:rPr>
              <a:t>患病率约</a:t>
            </a:r>
            <a:r>
              <a:rPr lang="en-US" altLang="zh-CN" sz="1500" dirty="0">
                <a:cs typeface="+mn-ea"/>
                <a:sym typeface="+mn-lt"/>
              </a:rPr>
              <a:t>2.44/100,000</a:t>
            </a:r>
            <a:r>
              <a:rPr lang="en-US" altLang="zh-CN" sz="1500" baseline="30000" dirty="0">
                <a:cs typeface="+mn-ea"/>
                <a:sym typeface="+mn-lt"/>
              </a:rPr>
              <a:t>1</a:t>
            </a:r>
            <a:r>
              <a:rPr lang="zh-CN" altLang="en-US" sz="1500" dirty="0">
                <a:cs typeface="+mn-ea"/>
                <a:sym typeface="+mn-lt"/>
              </a:rPr>
              <a:t>，总患病人数约</a:t>
            </a:r>
            <a:r>
              <a:rPr lang="en-US" altLang="zh-CN" sz="1500" dirty="0">
                <a:cs typeface="+mn-ea"/>
                <a:sym typeface="+mn-lt"/>
              </a:rPr>
              <a:t>3</a:t>
            </a:r>
            <a:r>
              <a:rPr lang="zh-CN" altLang="en-US" sz="1500" dirty="0">
                <a:cs typeface="+mn-ea"/>
                <a:sym typeface="+mn-lt"/>
              </a:rPr>
              <a:t>万人</a:t>
            </a:r>
            <a:endParaRPr lang="en-US" altLang="zh-CN" sz="1500" dirty="0">
              <a:cs typeface="+mn-ea"/>
              <a:sym typeface="+mn-lt"/>
            </a:endParaRPr>
          </a:p>
          <a:p>
            <a:pPr marL="172800" indent="-1728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500" dirty="0">
                <a:cs typeface="+mn-ea"/>
                <a:sym typeface="+mn-lt"/>
              </a:rPr>
              <a:t>DMT</a:t>
            </a:r>
            <a:r>
              <a:rPr lang="zh-CN" altLang="en-US" sz="1500" dirty="0">
                <a:cs typeface="+mn-ea"/>
                <a:sym typeface="+mn-lt"/>
              </a:rPr>
              <a:t>药物治疗比例仅约为</a:t>
            </a:r>
            <a:r>
              <a:rPr lang="en-US" altLang="zh-CN" sz="1500" dirty="0">
                <a:cs typeface="+mn-ea"/>
                <a:sym typeface="+mn-lt"/>
              </a:rPr>
              <a:t>18%</a:t>
            </a:r>
            <a:r>
              <a:rPr lang="en-US" altLang="zh-CN" sz="1500" baseline="30000" dirty="0">
                <a:cs typeface="+mn-ea"/>
                <a:sym typeface="+mn-lt"/>
              </a:rPr>
              <a:t>2</a:t>
            </a: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B3DDAAB9-D33C-5778-670F-E559E73EAD8C}"/>
              </a:ext>
            </a:extLst>
          </p:cNvPr>
          <p:cNvSpPr txBox="1"/>
          <p:nvPr/>
        </p:nvSpPr>
        <p:spPr>
          <a:xfrm>
            <a:off x="301782" y="3168324"/>
            <a:ext cx="277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>
              <a:spcBef>
                <a:spcPts val="95"/>
              </a:spcBef>
              <a:buFont typeface="Arial"/>
              <a:buChar char="►"/>
              <a:tabLst>
                <a:tab pos="298450" algn="l"/>
              </a:tabLst>
            </a:pPr>
            <a:r>
              <a:rPr lang="zh-CN" altLang="en-US" sz="1500" b="1" dirty="0">
                <a:solidFill>
                  <a:srgbClr val="007859"/>
                </a:solidFill>
                <a:cs typeface="+mn-ea"/>
                <a:sym typeface="+mn-lt"/>
              </a:rPr>
              <a:t>育龄期女性高发</a:t>
            </a:r>
            <a:endParaRPr lang="en-US" altLang="zh-CN" sz="1500" b="1" dirty="0">
              <a:solidFill>
                <a:srgbClr val="007859"/>
              </a:solidFill>
              <a:cs typeface="+mn-ea"/>
              <a:sym typeface="+mn-lt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100BDA85-D8D1-F248-4CFE-AD3DE12A13A2}"/>
              </a:ext>
            </a:extLst>
          </p:cNvPr>
          <p:cNvSpPr txBox="1"/>
          <p:nvPr/>
        </p:nvSpPr>
        <p:spPr>
          <a:xfrm>
            <a:off x="301782" y="4751219"/>
            <a:ext cx="277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>
              <a:spcBef>
                <a:spcPts val="95"/>
              </a:spcBef>
              <a:buFont typeface="Arial"/>
              <a:buChar char="►"/>
              <a:tabLst>
                <a:tab pos="298450" algn="l"/>
              </a:tabLst>
            </a:pPr>
            <a:r>
              <a:rPr lang="zh-CN" altLang="en-US" sz="1500" b="1" dirty="0">
                <a:solidFill>
                  <a:srgbClr val="007859"/>
                </a:solidFill>
                <a:cs typeface="+mn-ea"/>
                <a:sym typeface="+mn-lt"/>
              </a:rPr>
              <a:t>症状表现多样</a:t>
            </a:r>
            <a:r>
              <a:rPr lang="en-US" altLang="zh-CN" sz="1500" b="1" baseline="30000" dirty="0">
                <a:solidFill>
                  <a:srgbClr val="007859"/>
                </a:solidFill>
                <a:cs typeface="+mn-ea"/>
                <a:sym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8318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907E7CEC-C744-0134-0C51-1A8BD2EAA19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30626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43" imgW="456" imgH="456" progId="TCLayout.ActiveDocument.1">
                  <p:embed/>
                </p:oleObj>
              </mc:Choice>
              <mc:Fallback>
                <p:oleObj name="think-cell 幻灯片" r:id="rId43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07E7CEC-C744-0134-0C51-1A8BD2EAA1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圆角矩形 15">
            <a:extLst>
              <a:ext uri="{FF2B5EF4-FFF2-40B4-BE49-F238E27FC236}">
                <a16:creationId xmlns:a16="http://schemas.microsoft.com/office/drawing/2014/main" id="{90F1923C-DB81-5090-7901-F40918BC8891}"/>
              </a:ext>
            </a:extLst>
          </p:cNvPr>
          <p:cNvSpPr>
            <a:spLocks/>
          </p:cNvSpPr>
          <p:nvPr/>
        </p:nvSpPr>
        <p:spPr>
          <a:xfrm>
            <a:off x="6365654" y="1114170"/>
            <a:ext cx="5436000" cy="386409"/>
          </a:xfrm>
          <a:prstGeom prst="roundRect">
            <a:avLst>
              <a:gd name="adj" fmla="val 50000"/>
            </a:avLst>
          </a:prstGeom>
          <a:solidFill>
            <a:srgbClr val="007859">
              <a:alpha val="10000"/>
            </a:srgbClr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rmAutofit/>
          </a:bodyPr>
          <a:lstStyle/>
          <a:p>
            <a:pPr marL="0" marR="0" lvl="0" indent="0" algn="ctr" defTabSz="913765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圆角矩形 15">
            <a:extLst>
              <a:ext uri="{FF2B5EF4-FFF2-40B4-BE49-F238E27FC236}">
                <a16:creationId xmlns:a16="http://schemas.microsoft.com/office/drawing/2014/main" id="{D9FECF2C-6EA2-7FB4-0830-57D6D7E556D9}"/>
              </a:ext>
            </a:extLst>
          </p:cNvPr>
          <p:cNvSpPr>
            <a:spLocks/>
          </p:cNvSpPr>
          <p:nvPr/>
        </p:nvSpPr>
        <p:spPr>
          <a:xfrm>
            <a:off x="422221" y="1114170"/>
            <a:ext cx="5436000" cy="386409"/>
          </a:xfrm>
          <a:prstGeom prst="roundRect">
            <a:avLst>
              <a:gd name="adj" fmla="val 50000"/>
            </a:avLst>
          </a:prstGeom>
          <a:solidFill>
            <a:srgbClr val="007859">
              <a:alpha val="10000"/>
            </a:srgbClr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rmAutofit/>
          </a:bodyPr>
          <a:lstStyle/>
          <a:p>
            <a:pPr marL="0" marR="0" lvl="0" indent="0" algn="ctr" defTabSz="913765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AFBF4F7-8DEB-25E5-AE89-AD5A7973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8" y="150002"/>
            <a:ext cx="10692000" cy="726702"/>
          </a:xfrm>
        </p:spPr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作为全球广泛使用的、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最安全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的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MS DMT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药物，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与特立氟胺、奥扎莫德相比安全性更优</a:t>
            </a:r>
            <a:r>
              <a:rPr lang="zh-CN" altLang="en-US" b="0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，</a:t>
            </a:r>
            <a:r>
              <a:rPr lang="zh-CN" altLang="en-US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且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长期随访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研究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未出现说明书收载外的安全问题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DA0B83C-E6D7-237F-2A50-73F22B3759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multiple sclerosis,</a:t>
            </a:r>
            <a:r>
              <a:rPr lang="zh-CN" altLang="en-US" dirty="0">
                <a:cs typeface="+mn-ea"/>
                <a:sym typeface="+mn-lt"/>
              </a:rPr>
              <a:t> 多发性硬化；</a:t>
            </a:r>
            <a:r>
              <a:rPr lang="en-US" altLang="zh-CN" dirty="0">
                <a:cs typeface="+mn-ea"/>
                <a:sym typeface="+mn-lt"/>
              </a:rPr>
              <a:t>DMT,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disease-modifying therapy, </a:t>
            </a:r>
            <a:r>
              <a:rPr lang="zh-CN" altLang="en-US" dirty="0">
                <a:cs typeface="+mn-ea"/>
                <a:sym typeface="+mn-lt"/>
              </a:rPr>
              <a:t>疾病修正治疗；</a:t>
            </a:r>
            <a:r>
              <a:rPr lang="en-US" altLang="zh-CN" dirty="0">
                <a:cs typeface="+mn-ea"/>
                <a:sym typeface="+mn-lt"/>
              </a:rPr>
              <a:t>RR,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Relative Risk,</a:t>
            </a:r>
            <a:r>
              <a:rPr lang="zh-CN" altLang="en-US" dirty="0">
                <a:cs typeface="+mn-ea"/>
                <a:sym typeface="+mn-lt"/>
              </a:rPr>
              <a:t> 相对风险；</a:t>
            </a:r>
            <a:r>
              <a:rPr lang="en-US" altLang="zh-CN" dirty="0">
                <a:cs typeface="+mn-ea"/>
                <a:sym typeface="+mn-lt"/>
              </a:rPr>
              <a:t>OR, Odds Ratio,</a:t>
            </a:r>
            <a:r>
              <a:rPr lang="zh-CN" altLang="en-US" dirty="0">
                <a:cs typeface="+mn-ea"/>
                <a:sym typeface="+mn-lt"/>
              </a:rPr>
              <a:t> 比值比</a:t>
            </a: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 </a:t>
            </a:r>
            <a:r>
              <a:rPr lang="zh-CN" altLang="en-US" dirty="0">
                <a:cs typeface="+mn-ea"/>
                <a:sym typeface="+mn-lt"/>
              </a:rPr>
              <a:t>醋酸格拉替雷注射液说明书</a:t>
            </a:r>
            <a:r>
              <a:rPr lang="en-US" altLang="zh-CN" dirty="0">
                <a:cs typeface="+mn-ea"/>
                <a:sym typeface="+mn-lt"/>
              </a:rPr>
              <a:t>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fr-FR" altLang="zh-CN" dirty="0">
                <a:cs typeface="+mn-ea"/>
                <a:sym typeface="+mn-lt"/>
              </a:rPr>
              <a:t>2.Khan O, et al. Ann Neurol. 2013; 3.Cohen JA, et al. Lancet Neurol. 2019; 4. Confavreux C, et al. Lancet Neurol. 2014; </a:t>
            </a:r>
            <a:r>
              <a:rPr lang="en-US" altLang="zh-CN" dirty="0">
                <a:cs typeface="+mn-ea"/>
                <a:sym typeface="+mn-lt"/>
              </a:rPr>
              <a:t>5.Ford CC, et al. Mult </a:t>
            </a:r>
            <a:r>
              <a:rPr lang="en-US" altLang="zh-CN" dirty="0" err="1">
                <a:cs typeface="+mn-ea"/>
                <a:sym typeface="+mn-lt"/>
              </a:rPr>
              <a:t>Scler</a:t>
            </a:r>
            <a:r>
              <a:rPr lang="en-US" altLang="zh-CN" dirty="0">
                <a:cs typeface="+mn-ea"/>
                <a:sym typeface="+mn-lt"/>
              </a:rPr>
              <a:t>. 2022;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6.Ford CC, et al. Mult </a:t>
            </a:r>
            <a:r>
              <a:rPr lang="en-US" altLang="zh-CN" dirty="0" err="1">
                <a:cs typeface="+mn-ea"/>
                <a:sym typeface="+mn-lt"/>
              </a:rPr>
              <a:t>Scler</a:t>
            </a:r>
            <a:r>
              <a:rPr lang="en-US" altLang="zh-CN" dirty="0">
                <a:cs typeface="+mn-ea"/>
                <a:sym typeface="+mn-lt"/>
              </a:rPr>
              <a:t>. 2010;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7.</a:t>
            </a:r>
            <a:r>
              <a:rPr lang="zh-CN" altLang="en-US" dirty="0">
                <a:cs typeface="+mn-ea"/>
                <a:sym typeface="+mn-lt"/>
              </a:rPr>
              <a:t>醋酸格拉替雷网状荟萃分析报告</a:t>
            </a:r>
            <a:r>
              <a:rPr lang="en-US" altLang="zh-CN" dirty="0">
                <a:cs typeface="+mn-ea"/>
                <a:sym typeface="+mn-lt"/>
              </a:rPr>
              <a:t>; 8.Gonzalez-Lorenzo M, et al. Cochrane Database Syst Rev. 2024; 9.Tramacere I, et al. Cochrane Database Syst Rev. 2023</a:t>
            </a:r>
          </a:p>
        </p:txBody>
      </p:sp>
      <p:sp>
        <p:nvSpPr>
          <p:cNvPr id="34" name="文本框 15">
            <a:extLst>
              <a:ext uri="{FF2B5EF4-FFF2-40B4-BE49-F238E27FC236}">
                <a16:creationId xmlns:a16="http://schemas.microsoft.com/office/drawing/2014/main" id="{FB9FC93A-FC74-16A3-3D2F-C80515226A23}"/>
              </a:ext>
            </a:extLst>
          </p:cNvPr>
          <p:cNvSpPr txBox="1"/>
          <p:nvPr/>
        </p:nvSpPr>
        <p:spPr>
          <a:xfrm>
            <a:off x="789078" y="1137936"/>
            <a:ext cx="5005627" cy="329582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/>
          <a:p>
            <a:pPr algn="ctr" defTabSz="913765">
              <a:defRPr/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不良反应多为</a:t>
            </a: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轻度，不良事件发生率低于同类药品</a:t>
            </a:r>
            <a:endParaRPr lang="zh-CN" altLang="en-US" b="1" baseline="300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36" name="椭圆 23">
            <a:extLst>
              <a:ext uri="{FF2B5EF4-FFF2-40B4-BE49-F238E27FC236}">
                <a16:creationId xmlns:a16="http://schemas.microsoft.com/office/drawing/2014/main" id="{1ACFA4F0-85DE-EAB0-4474-7CDE9BFB334C}"/>
              </a:ext>
            </a:extLst>
          </p:cNvPr>
          <p:cNvSpPr/>
          <p:nvPr/>
        </p:nvSpPr>
        <p:spPr>
          <a:xfrm>
            <a:off x="225678" y="1066800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37" name="Graphic 12">
            <a:extLst>
              <a:ext uri="{FF2B5EF4-FFF2-40B4-BE49-F238E27FC236}">
                <a16:creationId xmlns:a16="http://schemas.microsoft.com/office/drawing/2014/main" id="{DAD5D415-0486-8D7C-9A6E-C0F3397ED531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285078" y="1137936"/>
            <a:ext cx="385200" cy="362644"/>
          </a:xfrm>
          <a:prstGeom prst="rect">
            <a:avLst/>
          </a:prstGeom>
        </p:spPr>
      </p:pic>
      <p:sp>
        <p:nvSpPr>
          <p:cNvPr id="42" name="TextBox 32">
            <a:extLst>
              <a:ext uri="{FF2B5EF4-FFF2-40B4-BE49-F238E27FC236}">
                <a16:creationId xmlns:a16="http://schemas.microsoft.com/office/drawing/2014/main" id="{918A8298-D2D1-8D4F-209C-75F80F381AE4}"/>
              </a:ext>
            </a:extLst>
          </p:cNvPr>
          <p:cNvSpPr txBox="1"/>
          <p:nvPr/>
        </p:nvSpPr>
        <p:spPr>
          <a:xfrm>
            <a:off x="587044" y="4931042"/>
            <a:ext cx="5207661" cy="144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不良反应监测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中国、美国、欧洲等全球所有国家或地区药监部门至今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未发布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任何关于包括致畸性、肝肾毒性等安全性警告</a:t>
            </a:r>
            <a:endParaRPr lang="en-US" altLang="zh-CN" sz="1400" dirty="0">
              <a:cs typeface="+mn-ea"/>
              <a:sym typeface="+mn-lt"/>
            </a:endParaRPr>
          </a:p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b="1" dirty="0">
                <a:cs typeface="+mn-ea"/>
                <a:sym typeface="+mn-lt"/>
              </a:rPr>
              <a:t>长期随访研究</a:t>
            </a:r>
            <a:r>
              <a:rPr lang="zh-CN" altLang="en-US" sz="1400" dirty="0">
                <a:cs typeface="+mn-ea"/>
                <a:sym typeface="+mn-lt"/>
              </a:rPr>
              <a:t>：数据显示未出现说明书收载外的安全问题</a:t>
            </a:r>
            <a:r>
              <a:rPr lang="en-US" altLang="zh-CN" sz="1400" baseline="30000" dirty="0">
                <a:cs typeface="+mn-ea"/>
                <a:sym typeface="+mn-lt"/>
              </a:rPr>
              <a:t>5</a:t>
            </a:r>
            <a:r>
              <a:rPr lang="zh-CN" altLang="en-US" sz="1400" dirty="0">
                <a:cs typeface="+mn-ea"/>
                <a:sym typeface="+mn-lt"/>
              </a:rPr>
              <a:t>，无明显时间依赖性不良反应，无血液学、肝肾功能障碍的证据、免疫抑制、恶性肿瘤、或其他自身免疫性疾病的发展</a:t>
            </a:r>
            <a:r>
              <a:rPr lang="en-US" altLang="zh-CN" sz="1400" baseline="30000" dirty="0">
                <a:cs typeface="+mn-ea"/>
                <a:sym typeface="+mn-lt"/>
              </a:rPr>
              <a:t>6</a:t>
            </a:r>
          </a:p>
        </p:txBody>
      </p:sp>
      <p:sp>
        <p:nvSpPr>
          <p:cNvPr id="45" name="椭圆 23">
            <a:extLst>
              <a:ext uri="{FF2B5EF4-FFF2-40B4-BE49-F238E27FC236}">
                <a16:creationId xmlns:a16="http://schemas.microsoft.com/office/drawing/2014/main" id="{24700935-DCF7-8897-73FF-B66343518EE6}"/>
              </a:ext>
            </a:extLst>
          </p:cNvPr>
          <p:cNvSpPr/>
          <p:nvPr/>
        </p:nvSpPr>
        <p:spPr>
          <a:xfrm>
            <a:off x="6095103" y="1066800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6" name="iconfont-11145-7055654">
            <a:extLst>
              <a:ext uri="{FF2B5EF4-FFF2-40B4-BE49-F238E27FC236}">
                <a16:creationId xmlns:a16="http://schemas.microsoft.com/office/drawing/2014/main" id="{2EC59F0E-704F-0936-766C-95B838898C8D}"/>
              </a:ext>
            </a:extLst>
          </p:cNvPr>
          <p:cNvSpPr/>
          <p:nvPr/>
        </p:nvSpPr>
        <p:spPr>
          <a:xfrm>
            <a:off x="6196121" y="1141759"/>
            <a:ext cx="314003" cy="325759"/>
          </a:xfrm>
          <a:custGeom>
            <a:avLst/>
            <a:gdLst>
              <a:gd name="T0" fmla="*/ 2025 w 11200"/>
              <a:gd name="T1" fmla="*/ 2888 h 11200"/>
              <a:gd name="T2" fmla="*/ 1538 w 11200"/>
              <a:gd name="T3" fmla="*/ 2888 h 11200"/>
              <a:gd name="T4" fmla="*/ 1138 w 11200"/>
              <a:gd name="T5" fmla="*/ 2488 h 11200"/>
              <a:gd name="T6" fmla="*/ 1538 w 11200"/>
              <a:gd name="T7" fmla="*/ 2088 h 11200"/>
              <a:gd name="T8" fmla="*/ 1700 w 11200"/>
              <a:gd name="T9" fmla="*/ 2088 h 11200"/>
              <a:gd name="T10" fmla="*/ 1700 w 11200"/>
              <a:gd name="T11" fmla="*/ 2084 h 11200"/>
              <a:gd name="T12" fmla="*/ 2088 w 11200"/>
              <a:gd name="T13" fmla="*/ 1494 h 11200"/>
              <a:gd name="T14" fmla="*/ 2087 w 11200"/>
              <a:gd name="T15" fmla="*/ 1484 h 11200"/>
              <a:gd name="T16" fmla="*/ 2087 w 11200"/>
              <a:gd name="T17" fmla="*/ 1481 h 11200"/>
              <a:gd name="T18" fmla="*/ 2063 w 11200"/>
              <a:gd name="T19" fmla="*/ 1317 h 11200"/>
              <a:gd name="T20" fmla="*/ 1444 w 11200"/>
              <a:gd name="T21" fmla="*/ 850 h 11200"/>
              <a:gd name="T22" fmla="*/ 804 w 11200"/>
              <a:gd name="T23" fmla="*/ 1425 h 11200"/>
              <a:gd name="T24" fmla="*/ 800 w 11200"/>
              <a:gd name="T25" fmla="*/ 1425 h 11200"/>
              <a:gd name="T26" fmla="*/ 800 w 11200"/>
              <a:gd name="T27" fmla="*/ 10475 h 11200"/>
              <a:gd name="T28" fmla="*/ 9088 w 11200"/>
              <a:gd name="T29" fmla="*/ 10475 h 11200"/>
              <a:gd name="T30" fmla="*/ 9088 w 11200"/>
              <a:gd name="T31" fmla="*/ 2888 h 11200"/>
              <a:gd name="T32" fmla="*/ 2688 w 11200"/>
              <a:gd name="T33" fmla="*/ 2888 h 11200"/>
              <a:gd name="T34" fmla="*/ 2688 w 11200"/>
              <a:gd name="T35" fmla="*/ 2963 h 11200"/>
              <a:gd name="T36" fmla="*/ 2688 w 11200"/>
              <a:gd name="T37" fmla="*/ 2888 h 11200"/>
              <a:gd name="T38" fmla="*/ 2025 w 11200"/>
              <a:gd name="T39" fmla="*/ 2888 h 11200"/>
              <a:gd name="T40" fmla="*/ 2025 w 11200"/>
              <a:gd name="T41" fmla="*/ 2088 h 11200"/>
              <a:gd name="T42" fmla="*/ 2025 w 11200"/>
              <a:gd name="T43" fmla="*/ 2088 h 11200"/>
              <a:gd name="T44" fmla="*/ 9888 w 11200"/>
              <a:gd name="T45" fmla="*/ 2088 h 11200"/>
              <a:gd name="T46" fmla="*/ 10488 w 11200"/>
              <a:gd name="T47" fmla="*/ 1488 h 11200"/>
              <a:gd name="T48" fmla="*/ 9888 w 11200"/>
              <a:gd name="T49" fmla="*/ 888 h 11200"/>
              <a:gd name="T50" fmla="*/ 2753 w 11200"/>
              <a:gd name="T51" fmla="*/ 888 h 11200"/>
              <a:gd name="T52" fmla="*/ 2454 w 11200"/>
              <a:gd name="T53" fmla="*/ 475 h 11200"/>
              <a:gd name="T54" fmla="*/ 2888 w 11200"/>
              <a:gd name="T55" fmla="*/ 1488 h 11200"/>
              <a:gd name="T56" fmla="*/ 2753 w 11200"/>
              <a:gd name="T57" fmla="*/ 2088 h 11200"/>
              <a:gd name="T58" fmla="*/ 2025 w 11200"/>
              <a:gd name="T59" fmla="*/ 2088 h 11200"/>
              <a:gd name="T60" fmla="*/ 9800 w 11200"/>
              <a:gd name="T61" fmla="*/ 11200 h 11200"/>
              <a:gd name="T62" fmla="*/ 0 w 11200"/>
              <a:gd name="T63" fmla="*/ 11200 h 11200"/>
              <a:gd name="T64" fmla="*/ 0 w 11200"/>
              <a:gd name="T65" fmla="*/ 1250 h 11200"/>
              <a:gd name="T66" fmla="*/ 1250 w 11200"/>
              <a:gd name="T67" fmla="*/ 0 h 11200"/>
              <a:gd name="T68" fmla="*/ 9800 w 11200"/>
              <a:gd name="T69" fmla="*/ 0 h 11200"/>
              <a:gd name="T70" fmla="*/ 11200 w 11200"/>
              <a:gd name="T71" fmla="*/ 1400 h 11200"/>
              <a:gd name="T72" fmla="*/ 9800 w 11200"/>
              <a:gd name="T73" fmla="*/ 2800 h 11200"/>
              <a:gd name="T74" fmla="*/ 9800 w 11200"/>
              <a:gd name="T75" fmla="*/ 11200 h 11200"/>
              <a:gd name="T76" fmla="*/ 2100 w 11200"/>
              <a:gd name="T77" fmla="*/ 4163 h 11200"/>
              <a:gd name="T78" fmla="*/ 7738 w 11200"/>
              <a:gd name="T79" fmla="*/ 4163 h 11200"/>
              <a:gd name="T80" fmla="*/ 8138 w 11200"/>
              <a:gd name="T81" fmla="*/ 4563 h 11200"/>
              <a:gd name="T82" fmla="*/ 7738 w 11200"/>
              <a:gd name="T83" fmla="*/ 4963 h 11200"/>
              <a:gd name="T84" fmla="*/ 2100 w 11200"/>
              <a:gd name="T85" fmla="*/ 4963 h 11200"/>
              <a:gd name="T86" fmla="*/ 1700 w 11200"/>
              <a:gd name="T87" fmla="*/ 4563 h 11200"/>
              <a:gd name="T88" fmla="*/ 2100 w 11200"/>
              <a:gd name="T89" fmla="*/ 4163 h 11200"/>
              <a:gd name="T90" fmla="*/ 2100 w 11200"/>
              <a:gd name="T91" fmla="*/ 6175 h 11200"/>
              <a:gd name="T92" fmla="*/ 7738 w 11200"/>
              <a:gd name="T93" fmla="*/ 6175 h 11200"/>
              <a:gd name="T94" fmla="*/ 8138 w 11200"/>
              <a:gd name="T95" fmla="*/ 6575 h 11200"/>
              <a:gd name="T96" fmla="*/ 7738 w 11200"/>
              <a:gd name="T97" fmla="*/ 6975 h 11200"/>
              <a:gd name="T98" fmla="*/ 2100 w 11200"/>
              <a:gd name="T99" fmla="*/ 6975 h 11200"/>
              <a:gd name="T100" fmla="*/ 1700 w 11200"/>
              <a:gd name="T101" fmla="*/ 6575 h 11200"/>
              <a:gd name="T102" fmla="*/ 2100 w 11200"/>
              <a:gd name="T103" fmla="*/ 6175 h 11200"/>
              <a:gd name="T104" fmla="*/ 2100 w 11200"/>
              <a:gd name="T105" fmla="*/ 8188 h 11200"/>
              <a:gd name="T106" fmla="*/ 7738 w 11200"/>
              <a:gd name="T107" fmla="*/ 8188 h 11200"/>
              <a:gd name="T108" fmla="*/ 8138 w 11200"/>
              <a:gd name="T109" fmla="*/ 8588 h 11200"/>
              <a:gd name="T110" fmla="*/ 7738 w 11200"/>
              <a:gd name="T111" fmla="*/ 8988 h 11200"/>
              <a:gd name="T112" fmla="*/ 2100 w 11200"/>
              <a:gd name="T113" fmla="*/ 8988 h 11200"/>
              <a:gd name="T114" fmla="*/ 1700 w 11200"/>
              <a:gd name="T115" fmla="*/ 8588 h 11200"/>
              <a:gd name="T116" fmla="*/ 2100 w 11200"/>
              <a:gd name="T117" fmla="*/ 8188 h 1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200" h="11200">
                <a:moveTo>
                  <a:pt x="2025" y="2888"/>
                </a:moveTo>
                <a:lnTo>
                  <a:pt x="1538" y="2888"/>
                </a:lnTo>
                <a:cubicBezTo>
                  <a:pt x="1317" y="2888"/>
                  <a:pt x="1138" y="2708"/>
                  <a:pt x="1138" y="2488"/>
                </a:cubicBezTo>
                <a:cubicBezTo>
                  <a:pt x="1138" y="2267"/>
                  <a:pt x="1317" y="2088"/>
                  <a:pt x="1538" y="2088"/>
                </a:cubicBezTo>
                <a:lnTo>
                  <a:pt x="1700" y="2088"/>
                </a:lnTo>
                <a:lnTo>
                  <a:pt x="1700" y="2084"/>
                </a:lnTo>
                <a:cubicBezTo>
                  <a:pt x="1928" y="1985"/>
                  <a:pt x="2088" y="1758"/>
                  <a:pt x="2088" y="1494"/>
                </a:cubicBezTo>
                <a:cubicBezTo>
                  <a:pt x="2088" y="1491"/>
                  <a:pt x="2087" y="1487"/>
                  <a:pt x="2087" y="1484"/>
                </a:cubicBezTo>
                <a:lnTo>
                  <a:pt x="2087" y="1481"/>
                </a:lnTo>
                <a:cubicBezTo>
                  <a:pt x="2087" y="1426"/>
                  <a:pt x="2079" y="1371"/>
                  <a:pt x="2063" y="1317"/>
                </a:cubicBezTo>
                <a:cubicBezTo>
                  <a:pt x="1986" y="1048"/>
                  <a:pt x="1738" y="850"/>
                  <a:pt x="1444" y="850"/>
                </a:cubicBezTo>
                <a:cubicBezTo>
                  <a:pt x="1111" y="850"/>
                  <a:pt x="838" y="1102"/>
                  <a:pt x="804" y="1425"/>
                </a:cubicBezTo>
                <a:lnTo>
                  <a:pt x="800" y="1425"/>
                </a:lnTo>
                <a:lnTo>
                  <a:pt x="800" y="10475"/>
                </a:lnTo>
                <a:lnTo>
                  <a:pt x="9088" y="10475"/>
                </a:lnTo>
                <a:lnTo>
                  <a:pt x="9088" y="2888"/>
                </a:lnTo>
                <a:lnTo>
                  <a:pt x="2688" y="2888"/>
                </a:lnTo>
                <a:lnTo>
                  <a:pt x="2688" y="2963"/>
                </a:lnTo>
                <a:lnTo>
                  <a:pt x="2688" y="2888"/>
                </a:lnTo>
                <a:lnTo>
                  <a:pt x="2025" y="2888"/>
                </a:lnTo>
                <a:close/>
                <a:moveTo>
                  <a:pt x="2025" y="2088"/>
                </a:moveTo>
                <a:lnTo>
                  <a:pt x="2025" y="2088"/>
                </a:lnTo>
                <a:lnTo>
                  <a:pt x="9888" y="2088"/>
                </a:lnTo>
                <a:cubicBezTo>
                  <a:pt x="10219" y="2088"/>
                  <a:pt x="10488" y="1819"/>
                  <a:pt x="10488" y="1488"/>
                </a:cubicBezTo>
                <a:cubicBezTo>
                  <a:pt x="10488" y="1156"/>
                  <a:pt x="10219" y="888"/>
                  <a:pt x="9888" y="888"/>
                </a:cubicBezTo>
                <a:lnTo>
                  <a:pt x="2753" y="888"/>
                </a:lnTo>
                <a:cubicBezTo>
                  <a:pt x="2679" y="733"/>
                  <a:pt x="2578" y="593"/>
                  <a:pt x="2454" y="475"/>
                </a:cubicBezTo>
                <a:cubicBezTo>
                  <a:pt x="2721" y="730"/>
                  <a:pt x="2888" y="1089"/>
                  <a:pt x="2888" y="1488"/>
                </a:cubicBezTo>
                <a:cubicBezTo>
                  <a:pt x="2888" y="1702"/>
                  <a:pt x="2839" y="1906"/>
                  <a:pt x="2753" y="2088"/>
                </a:cubicBezTo>
                <a:lnTo>
                  <a:pt x="2025" y="2088"/>
                </a:lnTo>
                <a:close/>
                <a:moveTo>
                  <a:pt x="9800" y="11200"/>
                </a:moveTo>
                <a:lnTo>
                  <a:pt x="0" y="11200"/>
                </a:lnTo>
                <a:lnTo>
                  <a:pt x="0" y="1250"/>
                </a:lnTo>
                <a:cubicBezTo>
                  <a:pt x="0" y="560"/>
                  <a:pt x="560" y="0"/>
                  <a:pt x="1250" y="0"/>
                </a:cubicBezTo>
                <a:lnTo>
                  <a:pt x="9800" y="0"/>
                </a:lnTo>
                <a:cubicBezTo>
                  <a:pt x="10573" y="0"/>
                  <a:pt x="11200" y="627"/>
                  <a:pt x="11200" y="1400"/>
                </a:cubicBezTo>
                <a:cubicBezTo>
                  <a:pt x="11200" y="2173"/>
                  <a:pt x="10573" y="2800"/>
                  <a:pt x="9800" y="2800"/>
                </a:cubicBezTo>
                <a:lnTo>
                  <a:pt x="9800" y="11200"/>
                </a:lnTo>
                <a:close/>
                <a:moveTo>
                  <a:pt x="2100" y="4163"/>
                </a:moveTo>
                <a:lnTo>
                  <a:pt x="7738" y="4163"/>
                </a:lnTo>
                <a:cubicBezTo>
                  <a:pt x="7958" y="4163"/>
                  <a:pt x="8138" y="4342"/>
                  <a:pt x="8138" y="4563"/>
                </a:cubicBezTo>
                <a:cubicBezTo>
                  <a:pt x="8138" y="4783"/>
                  <a:pt x="7958" y="4963"/>
                  <a:pt x="7738" y="4963"/>
                </a:cubicBezTo>
                <a:lnTo>
                  <a:pt x="2100" y="4963"/>
                </a:lnTo>
                <a:cubicBezTo>
                  <a:pt x="1879" y="4963"/>
                  <a:pt x="1700" y="4783"/>
                  <a:pt x="1700" y="4563"/>
                </a:cubicBezTo>
                <a:cubicBezTo>
                  <a:pt x="1700" y="4342"/>
                  <a:pt x="1879" y="4163"/>
                  <a:pt x="2100" y="4163"/>
                </a:cubicBezTo>
                <a:close/>
                <a:moveTo>
                  <a:pt x="2100" y="6175"/>
                </a:moveTo>
                <a:lnTo>
                  <a:pt x="7738" y="6175"/>
                </a:lnTo>
                <a:cubicBezTo>
                  <a:pt x="7958" y="6175"/>
                  <a:pt x="8138" y="6354"/>
                  <a:pt x="8138" y="6575"/>
                </a:cubicBezTo>
                <a:cubicBezTo>
                  <a:pt x="8138" y="6796"/>
                  <a:pt x="7958" y="6975"/>
                  <a:pt x="7738" y="6975"/>
                </a:cubicBezTo>
                <a:lnTo>
                  <a:pt x="2100" y="6975"/>
                </a:lnTo>
                <a:cubicBezTo>
                  <a:pt x="1879" y="6975"/>
                  <a:pt x="1700" y="6796"/>
                  <a:pt x="1700" y="6575"/>
                </a:cubicBezTo>
                <a:cubicBezTo>
                  <a:pt x="1700" y="6354"/>
                  <a:pt x="1879" y="6175"/>
                  <a:pt x="2100" y="6175"/>
                </a:cubicBezTo>
                <a:close/>
                <a:moveTo>
                  <a:pt x="2100" y="8188"/>
                </a:moveTo>
                <a:lnTo>
                  <a:pt x="7738" y="8188"/>
                </a:lnTo>
                <a:cubicBezTo>
                  <a:pt x="7958" y="8188"/>
                  <a:pt x="8138" y="8367"/>
                  <a:pt x="8138" y="8588"/>
                </a:cubicBezTo>
                <a:cubicBezTo>
                  <a:pt x="8138" y="8808"/>
                  <a:pt x="7958" y="8988"/>
                  <a:pt x="7738" y="8988"/>
                </a:cubicBezTo>
                <a:lnTo>
                  <a:pt x="2100" y="8988"/>
                </a:lnTo>
                <a:cubicBezTo>
                  <a:pt x="1879" y="8988"/>
                  <a:pt x="1700" y="8808"/>
                  <a:pt x="1700" y="8588"/>
                </a:cubicBezTo>
                <a:cubicBezTo>
                  <a:pt x="1700" y="8367"/>
                  <a:pt x="1879" y="8188"/>
                  <a:pt x="2100" y="8188"/>
                </a:cubicBezTo>
                <a:close/>
              </a:path>
            </a:pathLst>
          </a:custGeom>
          <a:solidFill>
            <a:srgbClr val="007859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7" name="文本框 15">
            <a:extLst>
              <a:ext uri="{FF2B5EF4-FFF2-40B4-BE49-F238E27FC236}">
                <a16:creationId xmlns:a16="http://schemas.microsoft.com/office/drawing/2014/main" id="{6D88C57A-9B54-1BA2-FD32-9C7163F03489}"/>
              </a:ext>
            </a:extLst>
          </p:cNvPr>
          <p:cNvSpPr txBox="1"/>
          <p:nvPr/>
        </p:nvSpPr>
        <p:spPr>
          <a:xfrm>
            <a:off x="6679658" y="1114169"/>
            <a:ext cx="5013588" cy="372773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defPPr>
              <a:defRPr lang="en-US"/>
            </a:defPPr>
            <a:lvl1pPr marR="0" lvl="0" indent="0" algn="ctr" defTabSz="913765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376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Meta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分析表明：醋酸格拉替雷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严重不良事件同类最低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0044923B-43C0-99A5-CD28-7D8D94F0D82A}"/>
              </a:ext>
            </a:extLst>
          </p:cNvPr>
          <p:cNvSpPr txBox="1"/>
          <p:nvPr/>
        </p:nvSpPr>
        <p:spPr>
          <a:xfrm>
            <a:off x="6452615" y="6134677"/>
            <a:ext cx="23546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00" dirty="0">
                <a:solidFill>
                  <a:prstClr val="black"/>
                </a:solidFill>
                <a:cs typeface="+mn-ea"/>
                <a:sym typeface="+mn-lt"/>
              </a:rPr>
              <a:t>注：*有统计学差异</a:t>
            </a:r>
            <a:endParaRPr lang="en-US" altLang="zh-CN" sz="2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442AA2CC-642E-E29A-29BC-F4A16757D170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安全性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95118F73-D299-7288-B119-4EFB3BF9D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58421"/>
              </p:ext>
            </p:extLst>
          </p:nvPr>
        </p:nvGraphicFramePr>
        <p:xfrm>
          <a:off x="6516131" y="2044918"/>
          <a:ext cx="5114269" cy="1514953"/>
        </p:xfrm>
        <a:graphic>
          <a:graphicData uri="http://schemas.openxmlformats.org/drawingml/2006/table">
            <a:tbl>
              <a:tblPr firstRow="1"/>
              <a:tblGrid>
                <a:gridCol w="1149181">
                  <a:extLst>
                    <a:ext uri="{9D8B030D-6E8A-4147-A177-3AD203B41FA5}">
                      <a16:colId xmlns:a16="http://schemas.microsoft.com/office/drawing/2014/main" val="2856445171"/>
                    </a:ext>
                  </a:extLst>
                </a:gridCol>
                <a:gridCol w="2168970">
                  <a:extLst>
                    <a:ext uri="{9D8B030D-6E8A-4147-A177-3AD203B41FA5}">
                      <a16:colId xmlns:a16="http://schemas.microsoft.com/office/drawing/2014/main" val="3501042927"/>
                    </a:ext>
                  </a:extLst>
                </a:gridCol>
                <a:gridCol w="1796118">
                  <a:extLst>
                    <a:ext uri="{9D8B030D-6E8A-4147-A177-3AD203B41FA5}">
                      <a16:colId xmlns:a16="http://schemas.microsoft.com/office/drawing/2014/main" val="3372543894"/>
                    </a:ext>
                  </a:extLst>
                </a:gridCol>
              </a:tblGrid>
              <a:tr h="319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 fontAlgn="b"/>
                      <a:endParaRPr lang="en-US" sz="1400" b="1" i="0" u="none" strike="noStrike" baseline="30000" dirty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治疗方案对比</a:t>
                      </a:r>
                      <a:endParaRPr lang="en-US" sz="1400" b="0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微软雅黑"/>
                          <a:cs typeface="+mn-ea"/>
                          <a:sym typeface="+mn-lt"/>
                        </a:rPr>
                        <a:t>比值比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OR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(95%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CI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)</a:t>
                      </a:r>
                      <a:endParaRPr lang="en-US" sz="1400" b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69154"/>
                  </a:ext>
                </a:extLst>
              </a:tr>
              <a:tr h="59796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91440" marR="0" lvl="1" indent="0" algn="l" defTabSz="914400" rtl="0" eaLnBrk="1" fontAlgn="b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篇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RCT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的网状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Meta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分析</a:t>
                      </a:r>
                      <a:r>
                        <a:rPr kumimoji="0" lang="en-US" altLang="zh-CN" sz="14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7</a:t>
                      </a:r>
                      <a:endParaRPr kumimoji="0" lang="zh-CN" altLang="en-US" sz="14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>
                        <a:lnSpc>
                          <a:spcPct val="120000"/>
                        </a:lnSpc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微软雅黑"/>
                          <a:cs typeface="+mn-ea"/>
                          <a:sym typeface="+mn-lt"/>
                        </a:rPr>
                        <a:t>醋酸格拉替雷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微软雅黑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</a:p>
                    <a:p>
                      <a:pPr marL="91440" lvl="1" algn="ctr" fontAlgn="b">
                        <a:lnSpc>
                          <a:spcPct val="120000"/>
                        </a:lnSpc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mg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0.851 (0.317, 2.188)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505553"/>
                  </a:ext>
                </a:extLst>
              </a:tr>
              <a:tr h="597969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>
                        <a:lnSpc>
                          <a:spcPct val="120000"/>
                        </a:lnSpc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微软雅黑"/>
                          <a:cs typeface="+mn-ea"/>
                          <a:sym typeface="+mn-lt"/>
                        </a:rPr>
                        <a:t>醋酸格拉替雷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微软雅黑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</a:p>
                    <a:p>
                      <a:pPr marL="91440" lvl="1" algn="ctr" fontAlgn="b">
                        <a:lnSpc>
                          <a:spcPct val="120000"/>
                        </a:lnSpc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14m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g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0.875 (0.327, 2.255)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86728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AC856488-43A7-F1D3-4E5C-1503185CD60C}"/>
              </a:ext>
            </a:extLst>
          </p:cNvPr>
          <p:cNvSpPr txBox="1"/>
          <p:nvPr/>
        </p:nvSpPr>
        <p:spPr>
          <a:xfrm>
            <a:off x="596009" y="1575194"/>
            <a:ext cx="4874596" cy="91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说明书收载的不良反应的严重程度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通常为轻度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1</a:t>
            </a:r>
          </a:p>
          <a:p>
            <a:pPr marL="176400" indent="-176400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整体不良</a:t>
            </a:r>
            <a:r>
              <a:rPr lang="zh-CN" altLang="en-US" sz="1400" dirty="0">
                <a:cs typeface="+mn-ea"/>
                <a:sym typeface="+mn-lt"/>
              </a:rPr>
              <a:t>事件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发生率、严重不良</a:t>
            </a:r>
            <a:r>
              <a:rPr lang="zh-CN" altLang="en-US" sz="1400" dirty="0">
                <a:cs typeface="+mn-ea"/>
                <a:sym typeface="+mn-lt"/>
              </a:rPr>
              <a:t>事件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发生率及因不良事件停药率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低于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特立氟胺、奥扎莫德</a:t>
            </a:r>
            <a:r>
              <a:rPr lang="en-US" altLang="zh-CN" sz="1400" baseline="30000" dirty="0">
                <a:cs typeface="+mn-ea"/>
                <a:sym typeface="+mn-lt"/>
              </a:rPr>
              <a:t>2,3,4</a:t>
            </a:r>
            <a:endParaRPr lang="zh-CN" altLang="en-US" sz="1400" baseline="30000" dirty="0">
              <a:cs typeface="+mn-ea"/>
              <a:sym typeface="+mn-lt"/>
            </a:endParaRPr>
          </a:p>
        </p:txBody>
      </p:sp>
      <p:graphicFrame>
        <p:nvGraphicFramePr>
          <p:cNvPr id="21" name="Chart 3">
            <a:extLst>
              <a:ext uri="{FF2B5EF4-FFF2-40B4-BE49-F238E27FC236}">
                <a16:creationId xmlns:a16="http://schemas.microsoft.com/office/drawing/2014/main" id="{FB96EDC8-EB08-2DC0-9FA4-01E232A1C070}"/>
              </a:ext>
            </a:extLst>
          </p:cNvPr>
          <p:cNvGraphicFramePr/>
          <p:nvPr>
            <p:custDataLst>
              <p:tags r:id="rId2"/>
            </p:custDataLst>
          </p:nvPr>
        </p:nvGraphicFramePr>
        <p:xfrm>
          <a:off x="647700" y="3098800"/>
          <a:ext cx="5251450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7"/>
          </a:graphicData>
        </a:graphic>
      </p:graphicFrame>
      <p:sp useBgFill="1">
        <p:nvSpPr>
          <p:cNvPr id="12" name="任意多边形: 形状 11">
            <a:extLst>
              <a:ext uri="{FF2B5EF4-FFF2-40B4-BE49-F238E27FC236}">
                <a16:creationId xmlns:a16="http://schemas.microsoft.com/office/drawing/2014/main" id="{37A9237E-95A2-8942-9FAD-A8A28F181E93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854075" y="3394075"/>
            <a:ext cx="1447801" cy="447676"/>
          </a:xfrm>
          <a:custGeom>
            <a:avLst/>
            <a:gdLst/>
            <a:ahLst/>
            <a:cxnLst/>
            <a:rect l="0" t="0" r="0" b="0"/>
            <a:pathLst>
              <a:path w="1447801" h="447676">
                <a:moveTo>
                  <a:pt x="0" y="390525"/>
                </a:moveTo>
                <a:lnTo>
                  <a:pt x="1447800" y="0"/>
                </a:lnTo>
                <a:lnTo>
                  <a:pt x="1447800" y="57150"/>
                </a:lnTo>
                <a:lnTo>
                  <a:pt x="0" y="447675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5F931BAD-BD8A-AF3C-C245-C0788C0E1238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854075" y="3394075"/>
            <a:ext cx="1447801" cy="390526"/>
          </a:xfrm>
          <a:custGeom>
            <a:avLst/>
            <a:gdLst/>
            <a:ahLst/>
            <a:cxnLst/>
            <a:rect l="0" t="0" r="0" b="0"/>
            <a:pathLst>
              <a:path w="1447801" h="390526">
                <a:moveTo>
                  <a:pt x="0" y="390525"/>
                </a:moveTo>
                <a:lnTo>
                  <a:pt x="144780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B062D8D5-BFDE-D902-C2C8-67C570F3CF7B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854075" y="3451225"/>
            <a:ext cx="1447801" cy="390526"/>
          </a:xfrm>
          <a:custGeom>
            <a:avLst/>
            <a:gdLst/>
            <a:ahLst/>
            <a:cxnLst/>
            <a:rect l="0" t="0" r="0" b="0"/>
            <a:pathLst>
              <a:path w="1447801" h="390526">
                <a:moveTo>
                  <a:pt x="0" y="390525"/>
                </a:moveTo>
                <a:lnTo>
                  <a:pt x="144780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BB7E5847-230D-AAEE-CF32-8401E297611D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V="1">
            <a:off x="1577975" y="2870199"/>
            <a:ext cx="0" cy="2349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CEABD3E1-24BD-9800-582E-B288C4881B20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 bwMode="auto">
          <a:xfrm flipH="1">
            <a:off x="1130300" y="2870200"/>
            <a:ext cx="44767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49F50B33-52FF-06B0-2CEC-640EA099C10B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 flipV="1">
            <a:off x="2024063" y="2559050"/>
            <a:ext cx="0" cy="3937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12473B87-4FD3-A4F5-22F6-6E8F206F35E7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 bwMode="auto">
          <a:xfrm flipH="1">
            <a:off x="1130300" y="2559050"/>
            <a:ext cx="8937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30797D59-84A6-FCC9-F251-83298FD88B6B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1130300" y="2559050"/>
            <a:ext cx="0" cy="5810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147B4008-A951-B122-F591-B337693B69C6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V="1">
            <a:off x="3273425" y="3524250"/>
            <a:ext cx="0" cy="2428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43C383BE-DED2-93BC-84EB-2D5A4B5282B1}"/>
              </a:ext>
            </a:extLst>
          </p:cNvPr>
          <p:cNvCxnSpPr>
            <a:cxnSpLocks/>
          </p:cNvCxnSpPr>
          <p:nvPr>
            <p:custDataLst>
              <p:tags r:id="rId12"/>
            </p:custDataLst>
          </p:nvPr>
        </p:nvCxnSpPr>
        <p:spPr bwMode="auto">
          <a:xfrm flipH="1">
            <a:off x="2825750" y="3524250"/>
            <a:ext cx="44767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0439019C-8D57-941F-7C61-A4EB31E4AEA8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 flipV="1">
            <a:off x="3719513" y="3213100"/>
            <a:ext cx="0" cy="4794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0C8C5B8C-649E-51B9-57A5-FA0E7D6C5E57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 bwMode="auto">
          <a:xfrm flipH="1">
            <a:off x="2825750" y="3213100"/>
            <a:ext cx="8937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1AFD9253-F45E-9AEE-6653-A79651016285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2825750" y="3213100"/>
            <a:ext cx="0" cy="5810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AED827B9-968A-91FB-8215-BB7DEF53E02C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>
            <a:off x="4521200" y="3482975"/>
            <a:ext cx="0" cy="3302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F85931AE-212C-1976-8950-F254A20639B4}"/>
              </a:ext>
            </a:extLst>
          </p:cNvPr>
          <p:cNvCxnSpPr/>
          <p:nvPr>
            <p:custDataLst>
              <p:tags r:id="rId17"/>
            </p:custDataLst>
          </p:nvPr>
        </p:nvCxnSpPr>
        <p:spPr bwMode="auto">
          <a:xfrm flipH="1">
            <a:off x="4521200" y="3482975"/>
            <a:ext cx="89376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id="{50527381-0C20-B361-5106-1A74F7456007}"/>
              </a:ext>
            </a:extLst>
          </p:cNvPr>
          <p:cNvCxnSpPr/>
          <p:nvPr>
            <p:custDataLst>
              <p:tags r:id="rId18"/>
            </p:custDataLst>
          </p:nvPr>
        </p:nvCxnSpPr>
        <p:spPr bwMode="auto">
          <a:xfrm flipV="1">
            <a:off x="5414963" y="3482975"/>
            <a:ext cx="0" cy="15557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文本占位符 2">
            <a:extLst>
              <a:ext uri="{FF2B5EF4-FFF2-40B4-BE49-F238E27FC236}">
                <a16:creationId xmlns:a16="http://schemas.microsoft.com/office/drawing/2014/main" id="{23F569FA-5465-3FEB-02A9-E75D2D70E86B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1038225" y="4133850"/>
            <a:ext cx="10795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9C00B3B7-B782-4792-B730-78F4AC24B5AC}" type="datetime'不''''''''良''事''''''''''''''''''''''''''''''''件''''发''''''生率'">
              <a:rPr lang="zh-CN" altLang="en-US" sz="1200" smtClean="0"/>
              <a:pPr/>
              <a:t>不良事件发生率</a:t>
            </a:fld>
            <a:endParaRPr lang="zh-CN" altLang="en-US" sz="1200" dirty="0"/>
          </a:p>
        </p:txBody>
      </p:sp>
      <p:sp>
        <p:nvSpPr>
          <p:cNvPr id="65" name="文本占位符 2">
            <a:extLst>
              <a:ext uri="{FF2B5EF4-FFF2-40B4-BE49-F238E27FC236}">
                <a16:creationId xmlns:a16="http://schemas.microsoft.com/office/drawing/2014/main" id="{42EBA8BC-2ADF-1574-1174-682ABA2DB8D8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917575" y="3178175"/>
            <a:ext cx="425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9FF35FBE-115E-4097-A656-C3CC0489D4FF}" type="datetime'''''''''''''''72''''''''''''''.''''1''''''''%'''''">
              <a:rPr lang="en-US" altLang="en-US" sz="1200" smtClean="0"/>
              <a:pPr/>
              <a:t>72.1%</a:t>
            </a:fld>
            <a:endParaRPr lang="zh-CN" altLang="en-US" sz="1200" dirty="0"/>
          </a:p>
        </p:txBody>
      </p:sp>
      <p:sp>
        <p:nvSpPr>
          <p:cNvPr id="67" name="文本占位符 2">
            <a:extLst>
              <a:ext uri="{FF2B5EF4-FFF2-40B4-BE49-F238E27FC236}">
                <a16:creationId xmlns:a16="http://schemas.microsoft.com/office/drawing/2014/main" id="{9F9088BA-80BC-B5DB-A022-F29C4ECFC161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1365250" y="3143250"/>
            <a:ext cx="425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A3432788-3A3D-43F9-9CCC-8F7649681AF0}" type="datetime'''''''''74''''.''7''''''''%'''''">
              <a:rPr lang="en-US" altLang="en-US" sz="1200" smtClean="0">
                <a:effectLst/>
              </a:rPr>
              <a:pPr/>
              <a:t>74.7%</a:t>
            </a:fld>
            <a:endParaRPr lang="zh-CN" altLang="en-US" sz="1200" dirty="0"/>
          </a:p>
        </p:txBody>
      </p:sp>
      <p:sp>
        <p:nvSpPr>
          <p:cNvPr id="68" name="文本占位符 2">
            <a:extLst>
              <a:ext uri="{FF2B5EF4-FFF2-40B4-BE49-F238E27FC236}">
                <a16:creationId xmlns:a16="http://schemas.microsoft.com/office/drawing/2014/main" id="{B945BC5C-2EB8-38C7-3ED3-663A774E0979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gray">
          <a:xfrm>
            <a:off x="1811338" y="2990850"/>
            <a:ext cx="425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1F48B5C5-979E-43FD-BA0E-CF0CA4DFDCC6}" type="datetime'''''''''''''''''''86''.''''''0%'''''''">
              <a:rPr lang="en-US" altLang="en-US" sz="1200" smtClean="0"/>
              <a:pPr/>
              <a:t>86.0%</a:t>
            </a:fld>
            <a:endParaRPr lang="zh-CN" altLang="en-US" sz="1200" dirty="0"/>
          </a:p>
        </p:txBody>
      </p:sp>
      <p:sp>
        <p:nvSpPr>
          <p:cNvPr id="69" name="文本占位符 2">
            <a:extLst>
              <a:ext uri="{FF2B5EF4-FFF2-40B4-BE49-F238E27FC236}">
                <a16:creationId xmlns:a16="http://schemas.microsoft.com/office/drawing/2014/main" id="{D6CBD9ED-A279-814D-BD45-C955455D4590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gray">
          <a:xfrm>
            <a:off x="2652713" y="3832225"/>
            <a:ext cx="3476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704396F1-A385-42D1-BAC4-B0CA56729DFA}" type="datetime'''4.''''''''''''5''''''''''''''''''''''''''''''''''''''%'''">
              <a:rPr lang="en-US" altLang="en-US" sz="1200" smtClean="0"/>
              <a:pPr/>
              <a:t>4.5%</a:t>
            </a:fld>
            <a:endParaRPr lang="zh-CN" altLang="en-US" sz="1200" dirty="0"/>
          </a:p>
        </p:txBody>
      </p:sp>
      <p:sp>
        <p:nvSpPr>
          <p:cNvPr id="70" name="文本占位符 2">
            <a:extLst>
              <a:ext uri="{FF2B5EF4-FFF2-40B4-BE49-F238E27FC236}">
                <a16:creationId xmlns:a16="http://schemas.microsoft.com/office/drawing/2014/main" id="{AE5AC9AE-717A-DD66-6273-84222DAB687B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3100388" y="3805238"/>
            <a:ext cx="3476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9C084D0C-CDB7-4018-9461-105E9B578509}" type="datetime'''''''''6''''''.''''''''''5''%'''''''''''''''''''''''''''''''">
              <a:rPr lang="en-US" altLang="en-US" sz="1200" smtClean="0">
                <a:effectLst/>
              </a:rPr>
              <a:pPr/>
              <a:t>6.5%</a:t>
            </a:fld>
            <a:endParaRPr lang="zh-CN" altLang="en-US" sz="1200" dirty="0"/>
          </a:p>
        </p:txBody>
      </p:sp>
      <p:sp>
        <p:nvSpPr>
          <p:cNvPr id="59" name="文本占位符 2">
            <a:extLst>
              <a:ext uri="{FF2B5EF4-FFF2-40B4-BE49-F238E27FC236}">
                <a16:creationId xmlns:a16="http://schemas.microsoft.com/office/drawing/2014/main" id="{F7A1F27B-2835-234B-9F6A-569297C8C4D0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3506788" y="3730625"/>
            <a:ext cx="425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CFD7C21F-A29F-491F-B076-DEAE3F76648D}" type="datetime'''''''''''''''''''''''''''1''''''''''2''''''''''.''''''0''%'">
              <a:rPr lang="en-US" altLang="en-US" sz="1200" smtClean="0"/>
              <a:pPr/>
              <a:t>12.0%</a:t>
            </a:fld>
            <a:endParaRPr lang="zh-CN" altLang="en-US" sz="1200" dirty="0"/>
          </a:p>
        </p:txBody>
      </p:sp>
      <p:sp>
        <p:nvSpPr>
          <p:cNvPr id="60" name="文本占位符 2">
            <a:extLst>
              <a:ext uri="{FF2B5EF4-FFF2-40B4-BE49-F238E27FC236}">
                <a16:creationId xmlns:a16="http://schemas.microsoft.com/office/drawing/2014/main" id="{39452AEA-FA18-130D-D58B-A50F13030A29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gray">
          <a:xfrm>
            <a:off x="4348163" y="3851275"/>
            <a:ext cx="3476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E6E9231B-595B-424B-AD64-F5D0AB8AD0D7}" type="datetime'3''''''''''.''''''''''1''''''''''''''''''''''''''%'''''''''">
              <a:rPr lang="en-US" altLang="en-US" sz="1200" smtClean="0"/>
              <a:pPr/>
              <a:t>3.1%</a:t>
            </a:fld>
            <a:endParaRPr lang="zh-CN" altLang="en-US" sz="1200" dirty="0"/>
          </a:p>
        </p:txBody>
      </p:sp>
      <p:sp>
        <p:nvSpPr>
          <p:cNvPr id="61" name="文本占位符 2">
            <a:extLst>
              <a:ext uri="{FF2B5EF4-FFF2-40B4-BE49-F238E27FC236}">
                <a16:creationId xmlns:a16="http://schemas.microsoft.com/office/drawing/2014/main" id="{6EFEAC98-7AF4-1B32-9807-E7AD6006FA68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gray">
          <a:xfrm>
            <a:off x="4795838" y="3852863"/>
            <a:ext cx="3476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DF7872A0-92EE-4844-8CF2-96E10F55EECE}" type="datetime'''''''''''''''''3''''''''''''''''''''''''''.''0''''''%'''''">
              <a:rPr lang="en-US" altLang="en-US" sz="1200" smtClean="0">
                <a:effectLst/>
              </a:rPr>
              <a:pPr/>
              <a:t>3.0%</a:t>
            </a:fld>
            <a:endParaRPr lang="zh-CN" altLang="en-US" sz="1200" dirty="0"/>
          </a:p>
        </p:txBody>
      </p:sp>
      <p:sp>
        <p:nvSpPr>
          <p:cNvPr id="62" name="文本占位符 2">
            <a:extLst>
              <a:ext uri="{FF2B5EF4-FFF2-40B4-BE49-F238E27FC236}">
                <a16:creationId xmlns:a16="http://schemas.microsoft.com/office/drawing/2014/main" id="{D99FEE59-5B46-6B01-F4B1-20E06AB6B7AB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5202238" y="3676650"/>
            <a:ext cx="425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2225" tIns="0" rIns="22225" bIns="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C9F9C188-6A53-4771-8D1F-D927FBA94E48}" type="datetime'''''''''''''''''''''''1''6''''.''''''''''''''''''''''''''0''%'">
              <a:rPr lang="en-US" altLang="en-US" sz="1200" smtClean="0"/>
              <a:pPr/>
              <a:t>16.0%</a:t>
            </a:fld>
            <a:endParaRPr lang="zh-CN" altLang="en-US" sz="1200" dirty="0"/>
          </a:p>
        </p:txBody>
      </p:sp>
      <p:sp>
        <p:nvSpPr>
          <p:cNvPr id="63" name="文本占位符 2">
            <a:extLst>
              <a:ext uri="{FF2B5EF4-FFF2-40B4-BE49-F238E27FC236}">
                <a16:creationId xmlns:a16="http://schemas.microsoft.com/office/drawing/2014/main" id="{D8E0731F-B7E5-3FB4-45D2-8B6CFB127342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2581275" y="4133850"/>
            <a:ext cx="13843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9D41B982-702F-4173-9918-9D222ED21EAA}" type="datetime'严重不''''良''''''事''''件发''生''''''''''''''''''''''''率'''">
              <a:rPr lang="zh-CN" altLang="en-US" sz="1200" smtClean="0"/>
              <a:pPr/>
              <a:t>严重不良事件发生率</a:t>
            </a:fld>
            <a:endParaRPr lang="zh-CN" altLang="en-US" sz="1200" dirty="0"/>
          </a:p>
        </p:txBody>
      </p:sp>
      <p:sp>
        <p:nvSpPr>
          <p:cNvPr id="64" name="文本占位符 2">
            <a:extLst>
              <a:ext uri="{FF2B5EF4-FFF2-40B4-BE49-F238E27FC236}">
                <a16:creationId xmlns:a16="http://schemas.microsoft.com/office/drawing/2014/main" id="{494F8F5E-C77A-7F0D-C9F2-3563770B92BE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4352925" y="4133850"/>
            <a:ext cx="12319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DF6E439F-622E-4306-9D58-0EF9CD27F247}" type="datetime'因''不''''良''''''事''''件''''''''''''''''停''''''''''''药''''''率'">
              <a:rPr lang="zh-CN" altLang="en-US" sz="1200" smtClean="0"/>
              <a:pPr/>
              <a:t>因不良事件停药率</a:t>
            </a:fld>
            <a:endParaRPr lang="zh-CN" altLang="en-US" sz="1200" dirty="0"/>
          </a:p>
        </p:txBody>
      </p:sp>
      <p:sp>
        <p:nvSpPr>
          <p:cNvPr id="71" name="文本占位符 2">
            <a:extLst>
              <a:ext uri="{FF2B5EF4-FFF2-40B4-BE49-F238E27FC236}">
                <a16:creationId xmlns:a16="http://schemas.microsoft.com/office/drawing/2014/main" id="{6464B3F4-CE40-8777-D39D-7BF8E5B53D39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1103313" y="2752725"/>
            <a:ext cx="501650" cy="234950"/>
          </a:xfrm>
          <a:prstGeom prst="ellipse">
            <a:avLst/>
          </a:prstGeom>
          <a:solidFill>
            <a:schemeClr val="bg1"/>
          </a:solidFill>
          <a:ln w="9525" cmpd="sng" algn="ctr">
            <a:solidFill>
              <a:schemeClr val="tx1"/>
            </a:solidFill>
          </a:ln>
          <a:effectLst/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B3C9C329-3D79-441F-9A3D-06DF3006E5F8}" type="datetime'''''''-3''.''''''''''''''''''5''''''''''''''''''''''%'">
              <a:rPr lang="en-US" altLang="en-US" sz="1200" b="1" smtClean="0">
                <a:effectLst/>
              </a:rPr>
              <a:pPr/>
              <a:t>-3.5%</a:t>
            </a:fld>
            <a:endParaRPr lang="zh-CN" altLang="en-US" sz="1200" b="1" dirty="0"/>
          </a:p>
        </p:txBody>
      </p:sp>
      <p:sp>
        <p:nvSpPr>
          <p:cNvPr id="72" name="文本占位符 2">
            <a:extLst>
              <a:ext uri="{FF2B5EF4-FFF2-40B4-BE49-F238E27FC236}">
                <a16:creationId xmlns:a16="http://schemas.microsoft.com/office/drawing/2014/main" id="{FA0149BA-4D54-9EF4-EB7B-A530A7377223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1495425" y="2441575"/>
            <a:ext cx="611188" cy="234950"/>
          </a:xfrm>
          <a:prstGeom prst="ellipse">
            <a:avLst/>
          </a:prstGeom>
          <a:solidFill>
            <a:schemeClr val="bg1"/>
          </a:solidFill>
          <a:ln w="9525" cmpd="sng" algn="ctr">
            <a:solidFill>
              <a:schemeClr val="tx1"/>
            </a:solidFill>
          </a:ln>
          <a:effectLst/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8951324A-183A-473C-8B6F-DEA79CD3F8AC}" type="datetime'''''''''''''''''''''''''''-''''1''''''''6''''.''''''2%'''''">
              <a:rPr lang="en-US" altLang="en-US" sz="1200" b="1" smtClean="0">
                <a:effectLst/>
              </a:rPr>
              <a:pPr/>
              <a:t>-16.2%</a:t>
            </a:fld>
            <a:endParaRPr lang="zh-CN" altLang="en-US" sz="1200" b="1" dirty="0"/>
          </a:p>
        </p:txBody>
      </p:sp>
      <p:sp>
        <p:nvSpPr>
          <p:cNvPr id="73" name="文本占位符 2">
            <a:extLst>
              <a:ext uri="{FF2B5EF4-FFF2-40B4-BE49-F238E27FC236}">
                <a16:creationId xmlns:a16="http://schemas.microsoft.com/office/drawing/2014/main" id="{3CD2653B-FF8B-B4DA-969E-150CC94A8D12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2744788" y="3406775"/>
            <a:ext cx="611188" cy="234950"/>
          </a:xfrm>
          <a:prstGeom prst="ellipse">
            <a:avLst/>
          </a:prstGeom>
          <a:solidFill>
            <a:schemeClr val="bg1"/>
          </a:solidFill>
          <a:ln w="9525" cmpd="sng" algn="ctr">
            <a:solidFill>
              <a:schemeClr val="tx1"/>
            </a:solidFill>
          </a:ln>
          <a:effectLst/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0AA35D5D-936F-49CB-9C9F-676BA80CB441}" type="datetime'''''''''-''''''''3''''''''''''''''''''0''''.8''''%'''''''">
              <a:rPr lang="en-US" altLang="en-US" sz="1200" b="1" smtClean="0">
                <a:effectLst/>
              </a:rPr>
              <a:pPr/>
              <a:t>-30.8%</a:t>
            </a:fld>
            <a:endParaRPr lang="zh-CN" altLang="en-US" sz="1200" b="1" dirty="0"/>
          </a:p>
        </p:txBody>
      </p:sp>
      <p:sp>
        <p:nvSpPr>
          <p:cNvPr id="74" name="文本占位符 2">
            <a:extLst>
              <a:ext uri="{FF2B5EF4-FFF2-40B4-BE49-F238E27FC236}">
                <a16:creationId xmlns:a16="http://schemas.microsoft.com/office/drawing/2014/main" id="{9A18A547-7BF2-1969-00DB-8364C2E7B6C4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3190875" y="3095625"/>
            <a:ext cx="611188" cy="234950"/>
          </a:xfrm>
          <a:prstGeom prst="ellipse">
            <a:avLst/>
          </a:prstGeom>
          <a:solidFill>
            <a:schemeClr val="bg1"/>
          </a:solidFill>
          <a:ln w="9525" cmpd="sng" algn="ctr">
            <a:solidFill>
              <a:schemeClr val="tx1"/>
            </a:solidFill>
          </a:ln>
          <a:effectLst/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FAAB4F1A-3516-493F-88F6-7D16EE89D49A}" type="datetime'''-''6''2''''''''.5''''''''%'''''''''''''''''''''''''">
              <a:rPr lang="en-US" altLang="en-US" sz="1200" b="1" smtClean="0">
                <a:effectLst/>
              </a:rPr>
              <a:pPr/>
              <a:t>-62.5%</a:t>
            </a:fld>
            <a:endParaRPr lang="zh-CN" altLang="en-US" sz="1200" b="1" dirty="0"/>
          </a:p>
        </p:txBody>
      </p:sp>
      <p:sp>
        <p:nvSpPr>
          <p:cNvPr id="75" name="文本占位符 2">
            <a:extLst>
              <a:ext uri="{FF2B5EF4-FFF2-40B4-BE49-F238E27FC236}">
                <a16:creationId xmlns:a16="http://schemas.microsoft.com/office/drawing/2014/main" id="{9BE48B3C-1552-B1AC-D608-72921387DE7D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4662488" y="3365500"/>
            <a:ext cx="611188" cy="234950"/>
          </a:xfrm>
          <a:prstGeom prst="ellipse">
            <a:avLst/>
          </a:prstGeom>
          <a:solidFill>
            <a:schemeClr val="bg1"/>
          </a:solidFill>
          <a:ln w="9525" cmpd="sng" algn="ctr">
            <a:solidFill>
              <a:schemeClr val="tx1"/>
            </a:solidFill>
          </a:ln>
          <a:effectLst/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ct val="0"/>
              </a:spcBef>
              <a:spcAft>
                <a:spcPct val="0"/>
              </a:spcAft>
              <a:buNone/>
            </a:pPr>
            <a:fld id="{C9BA89B8-C51C-4A0D-AC22-BF7746F54690}" type="datetime'-''''''''''''''''8''''0''.''''''''''''''''''''6''%'''''''''">
              <a:rPr lang="en-US" altLang="en-US" sz="1200" b="1" smtClean="0">
                <a:effectLst/>
              </a:rPr>
              <a:pPr/>
              <a:t>-80.6%</a:t>
            </a:fld>
            <a:endParaRPr lang="zh-CN" altLang="en-US" sz="1200" b="1" dirty="0"/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2DEF152A-4378-4934-6210-57BAE0214B04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2478088" y="2635250"/>
            <a:ext cx="214313" cy="160338"/>
          </a:xfrm>
          <a:prstGeom prst="rect">
            <a:avLst/>
          </a:prstGeom>
          <a:solidFill>
            <a:srgbClr val="007859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FE011A13-1BD1-74E2-0B63-DBAC0AF9234B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3759200" y="2635250"/>
            <a:ext cx="214313" cy="160338"/>
          </a:xfrm>
          <a:prstGeom prst="rect">
            <a:avLst/>
          </a:prstGeom>
          <a:solidFill>
            <a:srgbClr val="9AD3D9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98DBDD88-BAB9-1807-480D-B2E545D35723}"/>
              </a:ext>
            </a:extLst>
          </p:cNvPr>
          <p:cNvSpPr/>
          <p:nvPr>
            <p:custDataLst>
              <p:tags r:id="rId38"/>
            </p:custDataLst>
          </p:nvPr>
        </p:nvSpPr>
        <p:spPr bwMode="auto">
          <a:xfrm>
            <a:off x="4735513" y="2635250"/>
            <a:ext cx="214313" cy="160338"/>
          </a:xfrm>
          <a:prstGeom prst="rect">
            <a:avLst/>
          </a:prstGeom>
          <a:solidFill>
            <a:srgbClr val="BFBFBF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9" name="文本占位符 2">
            <a:extLst>
              <a:ext uri="{FF2B5EF4-FFF2-40B4-BE49-F238E27FC236}">
                <a16:creationId xmlns:a16="http://schemas.microsoft.com/office/drawing/2014/main" id="{FD826D9D-E42A-4F3F-E32B-7B676B4F64A0}"/>
              </a:ext>
            </a:extLst>
          </p:cNvPr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2743200" y="2643188"/>
            <a:ext cx="9144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fld id="{20B21311-AA83-4B4E-9DC2-E026A4C47A0E}" type="datetime'''''''''''''''''''''''''醋''酸''''''''''格''''''''拉''''替''雷'''">
              <a:rPr lang="zh-CN" altLang="en-US" sz="1200" smtClean="0"/>
              <a:pPr/>
              <a:t>醋酸格拉替雷</a:t>
            </a:fld>
            <a:endParaRPr lang="zh-CN" altLang="en-US" sz="1200" dirty="0"/>
          </a:p>
        </p:txBody>
      </p:sp>
      <p:sp>
        <p:nvSpPr>
          <p:cNvPr id="80" name="文本占位符 2">
            <a:extLst>
              <a:ext uri="{FF2B5EF4-FFF2-40B4-BE49-F238E27FC236}">
                <a16:creationId xmlns:a16="http://schemas.microsoft.com/office/drawing/2014/main" id="{BBD16B9E-7ECE-8E35-B648-2D3E1D6C7F56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auto">
          <a:xfrm>
            <a:off x="4024313" y="2643188"/>
            <a:ext cx="6096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fld id="{F12D4458-C22D-400A-80B6-9ECB1817AF6A}" type="datetime'''''''''''''奥''''扎''''''莫''''''''''''''''''''德'''''''''''''">
              <a:rPr lang="zh-CN" altLang="en-US" sz="1200" smtClean="0"/>
              <a:pPr/>
              <a:t>奥扎莫德</a:t>
            </a:fld>
            <a:endParaRPr lang="zh-CN" altLang="en-US" sz="1200" dirty="0"/>
          </a:p>
        </p:txBody>
      </p:sp>
      <p:sp>
        <p:nvSpPr>
          <p:cNvPr id="81" name="文本占位符 2">
            <a:extLst>
              <a:ext uri="{FF2B5EF4-FFF2-40B4-BE49-F238E27FC236}">
                <a16:creationId xmlns:a16="http://schemas.microsoft.com/office/drawing/2014/main" id="{1D106990-EC2D-4FBD-EBC3-2B689F56E9FD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5000625" y="2643188"/>
            <a:ext cx="6096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fld id="{E70576F6-CFD3-40C2-838B-4232858666E4}" type="datetime'特''''''''''立''''''''''''''''''''''''''''''''氟胺'''''''''''''''">
              <a:rPr lang="zh-CN" altLang="en-US" sz="1200" smtClean="0"/>
              <a:pPr/>
              <a:t>特立氟胺</a:t>
            </a:fld>
            <a:endParaRPr lang="zh-CN" altLang="en-US" sz="1200" dirty="0"/>
          </a:p>
        </p:txBody>
      </p:sp>
      <p:sp>
        <p:nvSpPr>
          <p:cNvPr id="110" name="圆角矩形 15">
            <a:extLst>
              <a:ext uri="{FF2B5EF4-FFF2-40B4-BE49-F238E27FC236}">
                <a16:creationId xmlns:a16="http://schemas.microsoft.com/office/drawing/2014/main" id="{59C7492F-D3DF-F903-8628-D64069B6EB24}"/>
              </a:ext>
            </a:extLst>
          </p:cNvPr>
          <p:cNvSpPr>
            <a:spLocks/>
          </p:cNvSpPr>
          <p:nvPr/>
        </p:nvSpPr>
        <p:spPr>
          <a:xfrm>
            <a:off x="422221" y="4467591"/>
            <a:ext cx="5436000" cy="386409"/>
          </a:xfrm>
          <a:prstGeom prst="roundRect">
            <a:avLst>
              <a:gd name="adj" fmla="val 50000"/>
            </a:avLst>
          </a:prstGeom>
          <a:solidFill>
            <a:srgbClr val="007859">
              <a:alpha val="10000"/>
            </a:srgbClr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rmAutofit/>
          </a:bodyPr>
          <a:lstStyle/>
          <a:p>
            <a:pPr marL="0" marR="0" lvl="0" indent="0" algn="ctr" defTabSz="913765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1" name="文本框 15">
            <a:extLst>
              <a:ext uri="{FF2B5EF4-FFF2-40B4-BE49-F238E27FC236}">
                <a16:creationId xmlns:a16="http://schemas.microsoft.com/office/drawing/2014/main" id="{0DB1AFCB-D933-06C5-232C-C1590C7C8517}"/>
              </a:ext>
            </a:extLst>
          </p:cNvPr>
          <p:cNvSpPr txBox="1"/>
          <p:nvPr/>
        </p:nvSpPr>
        <p:spPr>
          <a:xfrm>
            <a:off x="729678" y="4467591"/>
            <a:ext cx="4974210" cy="386409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/>
          <a:p>
            <a:pPr algn="ctr" defTabSz="913765">
              <a:defRPr/>
            </a:pP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上市后长期安全性研究</a:t>
            </a: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未出现说明书收载外安全问题</a:t>
            </a:r>
            <a:endParaRPr lang="zh-CN" altLang="en-US" b="1" baseline="300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112" name="椭圆 23">
            <a:extLst>
              <a:ext uri="{FF2B5EF4-FFF2-40B4-BE49-F238E27FC236}">
                <a16:creationId xmlns:a16="http://schemas.microsoft.com/office/drawing/2014/main" id="{9968D432-C393-13EB-B2D9-4511DD3C70E2}"/>
              </a:ext>
            </a:extLst>
          </p:cNvPr>
          <p:cNvSpPr/>
          <p:nvPr/>
        </p:nvSpPr>
        <p:spPr>
          <a:xfrm>
            <a:off x="236264" y="4429823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113" name="Graphic 23" descr="Open book with solid fill">
            <a:extLst>
              <a:ext uri="{FF2B5EF4-FFF2-40B4-BE49-F238E27FC236}">
                <a16:creationId xmlns:a16="http://schemas.microsoft.com/office/drawing/2014/main" id="{9900DD75-D20E-1476-9277-27E9CA17CF2A}"/>
              </a:ext>
            </a:extLst>
          </p:cNvPr>
          <p:cNvPicPr>
            <a:picLocks noChangeAspect="1"/>
          </p:cNvPicPr>
          <p:nvPr/>
        </p:nvPicPr>
        <p:blipFill>
          <a:blip r:embed="rId4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306678" y="4500482"/>
            <a:ext cx="363600" cy="363600"/>
          </a:xfrm>
          <a:prstGeom prst="rect">
            <a:avLst/>
          </a:prstGeom>
        </p:spPr>
      </p:pic>
      <p:sp>
        <p:nvSpPr>
          <p:cNvPr id="136" name="TextBox 7">
            <a:extLst>
              <a:ext uri="{FF2B5EF4-FFF2-40B4-BE49-F238E27FC236}">
                <a16:creationId xmlns:a16="http://schemas.microsoft.com/office/drawing/2014/main" id="{AADC22C6-47E6-600E-0BDD-7E62A9130E81}"/>
              </a:ext>
            </a:extLst>
          </p:cNvPr>
          <p:cNvSpPr txBox="1"/>
          <p:nvPr/>
        </p:nvSpPr>
        <p:spPr>
          <a:xfrm>
            <a:off x="6414452" y="1628366"/>
            <a:ext cx="497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>
              <a:spcBef>
                <a:spcPts val="95"/>
              </a:spcBef>
              <a:buClr>
                <a:srgbClr val="007859"/>
              </a:buClr>
              <a:buFont typeface="Arial"/>
              <a:buChar char="►"/>
              <a:tabLst>
                <a:tab pos="298450" algn="l"/>
              </a:tabLst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醋酸格拉替雷组</a:t>
            </a:r>
            <a:r>
              <a:rPr lang="zh-CN" altLang="en-US" sz="1400" dirty="0">
                <a:cs typeface="+mn-ea"/>
                <a:sym typeface="+mn-lt"/>
              </a:rPr>
              <a:t>严重不良事件发生风险</a:t>
            </a:r>
            <a:r>
              <a:rPr lang="zh-CN" altLang="en-US" b="1" dirty="0">
                <a:solidFill>
                  <a:srgbClr val="007859"/>
                </a:solidFill>
                <a:cs typeface="+mn-ea"/>
                <a:sym typeface="+mn-lt"/>
              </a:rPr>
              <a:t>低于特立氟胺</a:t>
            </a:r>
            <a:endParaRPr lang="zh-CN" altLang="en-US" sz="1400" b="1" dirty="0">
              <a:solidFill>
                <a:srgbClr val="007859"/>
              </a:solidFill>
              <a:cs typeface="+mn-ea"/>
              <a:sym typeface="+mn-lt"/>
            </a:endParaRPr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CAC5A986-E073-6E18-2AFB-2C161FBCB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77258"/>
              </p:ext>
            </p:extLst>
          </p:nvPr>
        </p:nvGraphicFramePr>
        <p:xfrm>
          <a:off x="6580186" y="4083170"/>
          <a:ext cx="5050214" cy="2073215"/>
        </p:xfrm>
        <a:graphic>
          <a:graphicData uri="http://schemas.openxmlformats.org/drawingml/2006/table">
            <a:tbl>
              <a:tblPr firstRow="1"/>
              <a:tblGrid>
                <a:gridCol w="1018666">
                  <a:extLst>
                    <a:ext uri="{9D8B030D-6E8A-4147-A177-3AD203B41FA5}">
                      <a16:colId xmlns:a16="http://schemas.microsoft.com/office/drawing/2014/main" val="2856445171"/>
                    </a:ext>
                  </a:extLst>
                </a:gridCol>
                <a:gridCol w="2183058">
                  <a:extLst>
                    <a:ext uri="{9D8B030D-6E8A-4147-A177-3AD203B41FA5}">
                      <a16:colId xmlns:a16="http://schemas.microsoft.com/office/drawing/2014/main" val="3501042927"/>
                    </a:ext>
                  </a:extLst>
                </a:gridCol>
                <a:gridCol w="1848490">
                  <a:extLst>
                    <a:ext uri="{9D8B030D-6E8A-4147-A177-3AD203B41FA5}">
                      <a16:colId xmlns:a16="http://schemas.microsoft.com/office/drawing/2014/main" val="3372543894"/>
                    </a:ext>
                  </a:extLst>
                </a:gridCol>
              </a:tblGrid>
              <a:tr h="2928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 fontAlgn="b"/>
                      <a:endParaRPr lang="en-US" sz="1400" b="1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治疗方案对比</a:t>
                      </a:r>
                      <a:endParaRPr lang="en-US" sz="1400" b="0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相对风险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RR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(95%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CI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)</a:t>
                      </a:r>
                      <a:endParaRPr lang="en-US" sz="1400" b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F1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69154"/>
                  </a:ext>
                </a:extLst>
              </a:tr>
              <a:tr h="353683">
                <a:tc rowSpan="3">
                  <a:txBody>
                    <a:bodyPr/>
                    <a:lstStyle/>
                    <a:p>
                      <a:pPr marL="91440" lvl="1" algn="l" fontAlgn="b"/>
                      <a:r>
                        <a:rPr lang="en-US" altLang="zh-CN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Meta</a:t>
                      </a:r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分析</a:t>
                      </a:r>
                      <a:r>
                        <a:rPr lang="en-US" altLang="zh-CN" sz="14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  <a:endParaRPr lang="en-US" sz="1400" b="0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lvl="1"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 </a:t>
                      </a:r>
                      <a:r>
                        <a:rPr lang="en-US" altLang="zh-CN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0.62 (0.35, 1.10)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50756"/>
                  </a:ext>
                </a:extLst>
              </a:tr>
              <a:tr h="353683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endParaRPr dirty="0"/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</a:t>
                      </a:r>
                      <a:r>
                        <a:rPr lang="en-US" altLang="zh-CN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vs </a:t>
                      </a:r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安慰剂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0.94 (0.68, 1.28)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505553"/>
                  </a:ext>
                </a:extLst>
              </a:tr>
              <a:tr h="353683">
                <a:tc vMerge="1">
                  <a:txBody>
                    <a:bodyPr/>
                    <a:lstStyle/>
                    <a:p>
                      <a:pPr marL="91440" lvl="1" algn="l" fontAlgn="b"/>
                      <a:endParaRPr lang="en-US" sz="1200" b="0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安慰剂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1.50 (0.85, 2.64)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86728"/>
                  </a:ext>
                </a:extLst>
              </a:tr>
              <a:tr h="35368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9144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Meta</a:t>
                      </a:r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分析</a:t>
                      </a:r>
                      <a:r>
                        <a:rPr lang="en-US" altLang="zh-CN" sz="14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</a:t>
                      </a:r>
                      <a:r>
                        <a:rPr lang="en-US" altLang="zh-CN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vs </a:t>
                      </a:r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安慰剂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0.84 (0.72, 0.98)*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3627603"/>
                  </a:ext>
                </a:extLst>
              </a:tr>
              <a:tr h="353683">
                <a:tc vMerge="1">
                  <a:txBody>
                    <a:bodyPr/>
                    <a:lstStyle/>
                    <a:p>
                      <a:pPr marL="91440" lvl="1" algn="l" fontAlgn="b"/>
                      <a:endParaRPr lang="en-US" sz="1200" b="0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marL="91440" lvl="1" algn="ctr" fontAlgn="b"/>
                      <a:r>
                        <a:rPr lang="zh-CN" alt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 </a:t>
                      </a:r>
                      <a:r>
                        <a:rPr lang="en-US" altLang="zh-CN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安慰剂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  <a:ea typeface="微软雅黑"/>
                        </a:defRPr>
                      </a:lvl9pPr>
                    </a:lstStyle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0.88 (0.59, 1.33)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274393"/>
                  </a:ext>
                </a:extLst>
              </a:tr>
            </a:tbl>
          </a:graphicData>
        </a:graphic>
      </p:graphicFrame>
      <p:sp>
        <p:nvSpPr>
          <p:cNvPr id="13" name="TextBox 7">
            <a:extLst>
              <a:ext uri="{FF2B5EF4-FFF2-40B4-BE49-F238E27FC236}">
                <a16:creationId xmlns:a16="http://schemas.microsoft.com/office/drawing/2014/main" id="{714A4582-97ED-805A-B6DD-F39353FA5DD2}"/>
              </a:ext>
            </a:extLst>
          </p:cNvPr>
          <p:cNvSpPr txBox="1"/>
          <p:nvPr/>
        </p:nvSpPr>
        <p:spPr>
          <a:xfrm>
            <a:off x="6414452" y="3654975"/>
            <a:ext cx="497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indent="-285750">
              <a:spcBef>
                <a:spcPts val="95"/>
              </a:spcBef>
              <a:buClr>
                <a:srgbClr val="007859"/>
              </a:buClr>
              <a:buFont typeface="Arial"/>
              <a:buChar char="►"/>
              <a:tabLst>
                <a:tab pos="298450" algn="l"/>
              </a:tabLst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醋酸格拉替</a:t>
            </a:r>
            <a:r>
              <a:rPr lang="zh-CN" altLang="en-US" sz="1400" dirty="0">
                <a:cs typeface="+mn-ea"/>
                <a:sym typeface="+mn-lt"/>
              </a:rPr>
              <a:t>雷组严重不良事件发生风险</a:t>
            </a:r>
            <a:r>
              <a:rPr lang="zh-CN" altLang="en-US" b="1" dirty="0">
                <a:solidFill>
                  <a:srgbClr val="007859"/>
                </a:solidFill>
                <a:cs typeface="+mn-ea"/>
                <a:sym typeface="+mn-lt"/>
              </a:rPr>
              <a:t>低于奥扎莫德</a:t>
            </a:r>
            <a:endParaRPr lang="zh-CN" altLang="en-US" sz="1400" b="1" dirty="0">
              <a:solidFill>
                <a:srgbClr val="007859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882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3E11DB52-A3C0-1D91-810D-6D86120858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6" imgW="456" imgH="456" progId="TCLayout.ActiveDocument.1">
                  <p:embed/>
                </p:oleObj>
              </mc:Choice>
              <mc:Fallback>
                <p:oleObj name="think-cell 幻灯片" r:id="rId6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E11DB52-A3C0-1D91-810D-6D8612085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2C4AE7B6-76C6-FEBB-049B-13F08C02E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特殊人群适用：国内指南推荐，目前国内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唯一可用于妊娠期、哺乳期和备孕期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女性的疾病修正治疗 </a:t>
            </a: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(DMT) 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药物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0A2908-7098-8E31-87E8-D7C39B0948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备注：*</a:t>
            </a:r>
            <a:r>
              <a:rPr lang="en-US" altLang="zh-CN" dirty="0">
                <a:cs typeface="+mn-ea"/>
                <a:sym typeface="+mn-lt"/>
              </a:rPr>
              <a:t>FDA C</a:t>
            </a:r>
            <a:r>
              <a:rPr lang="zh-CN" altLang="en-US" dirty="0">
                <a:cs typeface="+mn-ea"/>
                <a:sym typeface="+mn-lt"/>
              </a:rPr>
              <a:t>级</a:t>
            </a:r>
            <a:r>
              <a:rPr lang="en-US" altLang="zh-CN" dirty="0">
                <a:cs typeface="+mn-ea"/>
                <a:sym typeface="+mn-lt"/>
              </a:rPr>
              <a:t>: “</a:t>
            </a:r>
            <a:r>
              <a:rPr lang="zh-CN" altLang="en-US" dirty="0">
                <a:cs typeface="+mn-ea"/>
                <a:sym typeface="+mn-lt"/>
              </a:rPr>
              <a:t>风险未排除”，没有对人类的研究，但潜在的益处可能保证在孕妇中使用该药，因为在怀孕期间的安全性和对发育中的胎儿的风险方面的数据有限。 </a:t>
            </a:r>
            <a:r>
              <a:rPr lang="en-US" altLang="zh-CN" dirty="0">
                <a:cs typeface="+mn-ea"/>
                <a:sym typeface="+mn-lt"/>
              </a:rPr>
              <a:t>B</a:t>
            </a:r>
            <a:r>
              <a:rPr lang="zh-CN" altLang="en-US" dirty="0">
                <a:cs typeface="+mn-ea"/>
                <a:sym typeface="+mn-lt"/>
              </a:rPr>
              <a:t>级：“在其他研究中无风险”，要么在动物研究中没有风险，要么在孕妇对照研究中没有风险。 缩写：</a:t>
            </a:r>
            <a:r>
              <a:rPr lang="en-US" altLang="zh-CN" dirty="0">
                <a:cs typeface="+mn-ea"/>
                <a:sym typeface="+mn-lt"/>
              </a:rPr>
              <a:t>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multiple sclerosis,</a:t>
            </a:r>
            <a:r>
              <a:rPr lang="zh-CN" altLang="en-US" dirty="0">
                <a:cs typeface="+mn-ea"/>
                <a:sym typeface="+mn-lt"/>
              </a:rPr>
              <a:t> 多发性硬化；</a:t>
            </a:r>
            <a:r>
              <a:rPr lang="en-US" altLang="zh-CN" dirty="0">
                <a:cs typeface="+mn-ea"/>
                <a:sym typeface="+mn-lt"/>
              </a:rPr>
              <a:t>DMT,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disease-modifying therapy, </a:t>
            </a:r>
            <a:r>
              <a:rPr lang="zh-CN" altLang="en-US" dirty="0">
                <a:cs typeface="+mn-ea"/>
                <a:sym typeface="+mn-lt"/>
              </a:rPr>
              <a:t>疾病修正治疗</a:t>
            </a: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</a:t>
            </a:r>
            <a:r>
              <a:rPr lang="zh-CN" altLang="en-US" dirty="0">
                <a:cs typeface="+mn-ea"/>
                <a:sym typeface="+mn-lt"/>
              </a:rPr>
              <a:t>醋酸格拉替雷说明书；</a:t>
            </a:r>
            <a:r>
              <a:rPr lang="en-US" altLang="zh-CN" dirty="0">
                <a:cs typeface="+mn-ea"/>
                <a:sym typeface="+mn-lt"/>
              </a:rPr>
              <a:t>2. Sandberg-</a:t>
            </a:r>
            <a:r>
              <a:rPr lang="en-US" altLang="zh-CN" dirty="0" err="1">
                <a:cs typeface="+mn-ea"/>
                <a:sym typeface="+mn-lt"/>
              </a:rPr>
              <a:t>Wollheim</a:t>
            </a:r>
            <a:r>
              <a:rPr lang="en-US" altLang="zh-CN" dirty="0">
                <a:cs typeface="+mn-ea"/>
                <a:sym typeface="+mn-lt"/>
              </a:rPr>
              <a:t> M, et al. Int J MS Care. 2018</a:t>
            </a:r>
            <a:r>
              <a:rPr lang="zh-CN" altLang="en-US" dirty="0">
                <a:cs typeface="+mn-ea"/>
                <a:sym typeface="+mn-lt"/>
              </a:rPr>
              <a:t>；</a:t>
            </a:r>
            <a:r>
              <a:rPr lang="en-US" altLang="zh-CN" dirty="0">
                <a:cs typeface="+mn-ea"/>
                <a:sym typeface="+mn-lt"/>
              </a:rPr>
              <a:t>3.Kaplan S, et al. Drug </a:t>
            </a:r>
            <a:r>
              <a:rPr lang="en-US" altLang="zh-CN" dirty="0" err="1">
                <a:cs typeface="+mn-ea"/>
                <a:sym typeface="+mn-lt"/>
              </a:rPr>
              <a:t>Saf</a:t>
            </a:r>
            <a:r>
              <a:rPr lang="en-US" altLang="zh-CN" dirty="0">
                <a:cs typeface="+mn-ea"/>
                <a:sym typeface="+mn-lt"/>
              </a:rPr>
              <a:t>. 2022;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4. </a:t>
            </a:r>
            <a:r>
              <a:rPr lang="en-US" altLang="zh-CN" dirty="0" err="1">
                <a:cs typeface="+mn-ea"/>
                <a:sym typeface="+mn-lt"/>
              </a:rPr>
              <a:t>Herbstritt</a:t>
            </a:r>
            <a:r>
              <a:rPr lang="en-US" altLang="zh-CN" dirty="0">
                <a:cs typeface="+mn-ea"/>
                <a:sym typeface="+mn-lt"/>
              </a:rPr>
              <a:t> S, et al. Mult </a:t>
            </a:r>
            <a:r>
              <a:rPr lang="en-US" altLang="zh-CN" dirty="0" err="1">
                <a:cs typeface="+mn-ea"/>
                <a:sym typeface="+mn-lt"/>
              </a:rPr>
              <a:t>Scler</a:t>
            </a:r>
            <a:r>
              <a:rPr lang="en-US" altLang="zh-CN" dirty="0">
                <a:cs typeface="+mn-ea"/>
                <a:sym typeface="+mn-lt"/>
              </a:rPr>
              <a:t>. 2016; 5. Ford CC, et al. The Consortium of Multiple Sclerosis Centers. 2019</a:t>
            </a:r>
          </a:p>
        </p:txBody>
      </p:sp>
      <p:sp>
        <p:nvSpPr>
          <p:cNvPr id="5" name="圆角矩形 114">
            <a:extLst>
              <a:ext uri="{FF2B5EF4-FFF2-40B4-BE49-F238E27FC236}">
                <a16:creationId xmlns:a16="http://schemas.microsoft.com/office/drawing/2014/main" id="{3234F5B3-6416-3533-1202-278AB2973182}"/>
              </a:ext>
            </a:extLst>
          </p:cNvPr>
          <p:cNvSpPr/>
          <p:nvPr/>
        </p:nvSpPr>
        <p:spPr>
          <a:xfrm>
            <a:off x="9075201" y="989791"/>
            <a:ext cx="2653109" cy="745131"/>
          </a:xfrm>
          <a:prstGeom prst="roundRect">
            <a:avLst>
              <a:gd name="adj" fmla="val 3975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84200" dist="127000" dir="5400000" sx="90000" sy="90000" algn="ctr" rotWithShape="0">
              <a:sysClr val="windowText" lastClr="000000">
                <a:lumMod val="50000"/>
                <a:lumOff val="50000"/>
                <a:alpha val="34000"/>
              </a:sys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圆角矩形 114">
            <a:extLst>
              <a:ext uri="{FF2B5EF4-FFF2-40B4-BE49-F238E27FC236}">
                <a16:creationId xmlns:a16="http://schemas.microsoft.com/office/drawing/2014/main" id="{848A113A-B585-02AB-6C04-DABEE771C3BB}"/>
              </a:ext>
            </a:extLst>
          </p:cNvPr>
          <p:cNvSpPr/>
          <p:nvPr/>
        </p:nvSpPr>
        <p:spPr>
          <a:xfrm>
            <a:off x="9075201" y="1850924"/>
            <a:ext cx="2653109" cy="674854"/>
          </a:xfrm>
          <a:prstGeom prst="roundRect">
            <a:avLst>
              <a:gd name="adj" fmla="val 3975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84200" dist="127000" dir="5400000" sx="90000" sy="90000" algn="ctr" rotWithShape="0">
              <a:sysClr val="windowText" lastClr="000000">
                <a:lumMod val="50000"/>
                <a:lumOff val="50000"/>
                <a:alpha val="34000"/>
              </a:sys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圆角矩形 114">
            <a:extLst>
              <a:ext uri="{FF2B5EF4-FFF2-40B4-BE49-F238E27FC236}">
                <a16:creationId xmlns:a16="http://schemas.microsoft.com/office/drawing/2014/main" id="{BFF94159-A950-8BDA-F016-6BE1BB95F948}"/>
              </a:ext>
            </a:extLst>
          </p:cNvPr>
          <p:cNvSpPr/>
          <p:nvPr/>
        </p:nvSpPr>
        <p:spPr>
          <a:xfrm>
            <a:off x="451445" y="1035004"/>
            <a:ext cx="8176452" cy="1481647"/>
          </a:xfrm>
          <a:prstGeom prst="roundRect">
            <a:avLst>
              <a:gd name="adj" fmla="val 3975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584200" dist="127000" dir="5400000" sx="90000" sy="90000" algn="ctr" rotWithShape="0">
              <a:sysClr val="windowText" lastClr="000000">
                <a:lumMod val="50000"/>
                <a:lumOff val="50000"/>
                <a:alpha val="34000"/>
              </a:sys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哺乳期</a:t>
            </a:r>
          </a:p>
        </p:txBody>
      </p:sp>
      <p:sp>
        <p:nvSpPr>
          <p:cNvPr id="8" name="矩形: 圆角 33">
            <a:extLst>
              <a:ext uri="{FF2B5EF4-FFF2-40B4-BE49-F238E27FC236}">
                <a16:creationId xmlns:a16="http://schemas.microsoft.com/office/drawing/2014/main" id="{832427DA-3A1B-822C-8323-04AEE87DA1C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1314" y="1013015"/>
            <a:ext cx="4001280" cy="288473"/>
          </a:xfrm>
          <a:prstGeom prst="roundRect">
            <a:avLst>
              <a:gd name="adj" fmla="val 15347"/>
            </a:avLst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tIns="144000" bIns="108000" rtlCol="0" anchor="ctr"/>
          <a:lstStyle/>
          <a:p>
            <a:pPr marL="46800">
              <a:spcAft>
                <a:spcPts val="600"/>
              </a:spcAft>
              <a:defRPr/>
            </a:pPr>
            <a:r>
              <a:rPr lang="en-US" altLang="zh-CN" sz="1400" b="1" kern="0" dirty="0">
                <a:solidFill>
                  <a:srgbClr val="007859"/>
                </a:solidFill>
                <a:cs typeface="+mn-ea"/>
                <a:sym typeface="+mn-lt"/>
              </a:rPr>
              <a:t>    </a:t>
            </a:r>
            <a:r>
              <a:rPr lang="zh-CN" altLang="en-US" sz="1400" b="1" kern="0" dirty="0">
                <a:solidFill>
                  <a:srgbClr val="007859"/>
                </a:solidFill>
                <a:cs typeface="+mn-ea"/>
                <a:sym typeface="+mn-lt"/>
              </a:rPr>
              <a:t>妊娠期</a:t>
            </a:r>
            <a:endParaRPr lang="en-US" altLang="zh-CN" sz="1400" b="1" kern="0" dirty="0">
              <a:solidFill>
                <a:srgbClr val="007859"/>
              </a:solidFill>
              <a:cs typeface="+mn-ea"/>
              <a:sym typeface="+mn-lt"/>
            </a:endParaRPr>
          </a:p>
        </p:txBody>
      </p:sp>
      <p:graphicFrame>
        <p:nvGraphicFramePr>
          <p:cNvPr id="10" name="Table 28">
            <a:extLst>
              <a:ext uri="{FF2B5EF4-FFF2-40B4-BE49-F238E27FC236}">
                <a16:creationId xmlns:a16="http://schemas.microsoft.com/office/drawing/2014/main" id="{882C6978-11FA-8995-6B5B-9EC0DC5F93BA}"/>
              </a:ext>
            </a:extLst>
          </p:cNvPr>
          <p:cNvGraphicFramePr>
            <a:graphicFrameLocks noGrp="1"/>
          </p:cNvGraphicFramePr>
          <p:nvPr/>
        </p:nvGraphicFramePr>
        <p:xfrm>
          <a:off x="314425" y="3160060"/>
          <a:ext cx="4371784" cy="3106549"/>
        </p:xfrm>
        <a:graphic>
          <a:graphicData uri="http://schemas.openxmlformats.org/drawingml/2006/table">
            <a:tbl>
              <a:tblPr/>
              <a:tblGrid>
                <a:gridCol w="529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4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中国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唯一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被中国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指南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推荐用于孕妇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的多发性硬化疾病缓解期药物</a:t>
                      </a:r>
                    </a:p>
                  </a:txBody>
                  <a:tcPr marL="68580" marR="68580" marT="34290" marB="3429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欧洲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应告知所有具有生育潜力的女性，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除本品外，</a:t>
                      </a:r>
                      <a:r>
                        <a:rPr lang="en-US" altLang="zh-CN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zh-CN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DMT</a:t>
                      </a: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药物在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妊娠期的使用均未获批</a:t>
                      </a:r>
                      <a:endParaRPr lang="en-US" altLang="zh-CN" sz="1400" b="1" kern="0" dirty="0">
                        <a:solidFill>
                          <a:srgbClr val="007859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34290" marB="3429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947845"/>
                  </a:ext>
                </a:extLst>
              </a:tr>
              <a:tr h="544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英国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zh-CN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目前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只有</a:t>
                      </a: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原研醋酸格拉替雷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获批可用于妊娠期</a:t>
                      </a:r>
                    </a:p>
                  </a:txBody>
                  <a:tcPr marL="68580" marR="68580" marT="34290" marB="3429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654929"/>
                  </a:ext>
                </a:extLst>
              </a:tr>
              <a:tr h="719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美国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本品被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FDA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唯一</a:t>
                      </a:r>
                      <a:r>
                        <a:rPr lang="en-US" altLang="zh-CN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lang="zh-CN" altLang="en-US" sz="14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级推荐，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所有其他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DMT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药品均</a:t>
                      </a:r>
                      <a:r>
                        <a:rPr kumimoji="0" lang="zh-CN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进行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级推荐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34290" marB="3429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CN" altLang="en-US" sz="14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中东北非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1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  <a:cs typeface="+mn-ea"/>
                          <a:sym typeface="+mn-lt"/>
                        </a:rPr>
                        <a:t>根据获批说明书，可继续在</a:t>
                      </a:r>
                      <a:r>
                        <a:rPr lang="zh-CN" altLang="en-US" sz="1400" b="1" kern="1200" dirty="0">
                          <a:solidFill>
                            <a:srgbClr val="007859"/>
                          </a:solidFill>
                          <a:latin typeface="微软雅黑"/>
                          <a:ea typeface="微软雅黑"/>
                          <a:cs typeface="+mn-ea"/>
                          <a:sym typeface="+mn-lt"/>
                        </a:rPr>
                        <a:t>备孕期和妊娠期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  <a:cs typeface="+mn-ea"/>
                          <a:sym typeface="+mn-lt"/>
                        </a:rPr>
                        <a:t>使用本品</a:t>
                      </a:r>
                      <a:endParaRPr lang="zh-CN" altLang="en-US" sz="1400" b="1" kern="0" dirty="0">
                        <a:solidFill>
                          <a:srgbClr val="007859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34290" marB="3429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2EB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455463"/>
                  </a:ext>
                </a:extLst>
              </a:tr>
            </a:tbl>
          </a:graphicData>
        </a:graphic>
      </p:graphicFrame>
      <p:graphicFrame>
        <p:nvGraphicFramePr>
          <p:cNvPr id="11" name="Table 30">
            <a:extLst>
              <a:ext uri="{FF2B5EF4-FFF2-40B4-BE49-F238E27FC236}">
                <a16:creationId xmlns:a16="http://schemas.microsoft.com/office/drawing/2014/main" id="{FFE4BAFD-E2D0-7D81-19B8-BE3DB5D82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7178"/>
              </p:ext>
            </p:extLst>
          </p:nvPr>
        </p:nvGraphicFramePr>
        <p:xfrm>
          <a:off x="5131529" y="3104582"/>
          <a:ext cx="6668241" cy="3162026"/>
        </p:xfrm>
        <a:graphic>
          <a:graphicData uri="http://schemas.openxmlformats.org/drawingml/2006/table">
            <a:tbl>
              <a:tblPr/>
              <a:tblGrid>
                <a:gridCol w="1318141">
                  <a:extLst>
                    <a:ext uri="{9D8B030D-6E8A-4147-A177-3AD203B41FA5}">
                      <a16:colId xmlns:a16="http://schemas.microsoft.com/office/drawing/2014/main" val="1158813939"/>
                    </a:ext>
                  </a:extLst>
                </a:gridCol>
                <a:gridCol w="528249">
                  <a:extLst>
                    <a:ext uri="{9D8B030D-6E8A-4147-A177-3AD203B41FA5}">
                      <a16:colId xmlns:a16="http://schemas.microsoft.com/office/drawing/2014/main" val="2373146811"/>
                    </a:ext>
                  </a:extLst>
                </a:gridCol>
                <a:gridCol w="4821851">
                  <a:extLst>
                    <a:ext uri="{9D8B030D-6E8A-4147-A177-3AD203B41FA5}">
                      <a16:colId xmlns:a16="http://schemas.microsoft.com/office/drawing/2014/main" val="1560075405"/>
                    </a:ext>
                  </a:extLst>
                </a:gridCol>
              </a:tblGrid>
              <a:tr h="480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lang="zh-CN" altLang="en-US" sz="12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lang="en-US" altLang="zh-CN" sz="12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lang="zh-CN" altLang="en-US" sz="1200" b="1" kern="0" dirty="0">
                          <a:solidFill>
                            <a:srgbClr val="007859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动物试验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未显示生殖毒性</a:t>
                      </a: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。目前关于孕妇的数据表明，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本品无畸形或胎儿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新生儿毒性</a:t>
                      </a: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，</a:t>
                      </a:r>
                      <a:r>
                        <a:rPr lang="zh-CN" altLang="en-US" sz="1200" b="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证明了该药物的安全性</a:t>
                      </a:r>
                      <a:endParaRPr kumimoji="0" lang="zh-CN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67417"/>
                  </a:ext>
                </a:extLst>
              </a:tr>
              <a:tr h="619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X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由于对胎儿存在潜在危害，因此已怀孕女性及未使用有效避孕措施的育龄女性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禁用</a:t>
                      </a: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特立氟胺片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247683"/>
                  </a:ext>
                </a:extLst>
              </a:tr>
              <a:tr h="6197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X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动物研究显示了生殖毒性，包括胎仔丧失和异常，特别是血管畸形、全身性水肿、睾丸和椎骨错位。因此，孕妇</a:t>
                      </a:r>
                      <a:r>
                        <a:rPr kumimoji="0" lang="zh-CN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禁用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本品。如计划怀孕，应提前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个月停用本品。若女性患者在治疗期间怀孕，应立即终止用药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046236"/>
                  </a:ext>
                </a:extLst>
              </a:tr>
              <a:tr h="480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富马酸二甲酯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在动物中，在妊娠期和哺乳期按临床相关剂量服用富马酸二甲酯时，观察到其</a:t>
                      </a:r>
                      <a:r>
                        <a:rPr kumimoji="0" lang="zh-CN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对后代存活、生长、性成熟和神经行为功能产生不良影响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69781"/>
                  </a:ext>
                </a:extLst>
              </a:tr>
              <a:tr h="480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芬戈莫德</a:t>
                      </a:r>
                      <a:endParaRPr lang="en-US" altLang="zh-CN" sz="12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西尼莫德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动物研究表明存在</a:t>
                      </a:r>
                      <a:r>
                        <a:rPr kumimoji="0" lang="zh-CN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生殖毒性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，包括流产和器官缺损，主要为持续性动脉干和室间隔缺损，且致畸作用发生的剂量低于人体推荐剂量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451887"/>
                  </a:ext>
                </a:extLst>
              </a:tr>
              <a:tr h="480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奥法妥木单抗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根据动物研究的结果，奥法妥木单抗可能会</a:t>
                      </a:r>
                      <a:r>
                        <a:rPr lang="zh-CN" altLang="en-US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穿过胎盘屏障并导致胎儿</a:t>
                      </a:r>
                      <a:r>
                        <a:rPr lang="en-US" altLang="zh-CN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lang="zh-CN" alt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细胞</a:t>
                      </a:r>
                      <a:r>
                        <a:rPr lang="zh-CN" altLang="en-US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耗</a:t>
                      </a:r>
                      <a:r>
                        <a:rPr lang="zh-CN" alt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竭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  <a:alpha val="5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10984"/>
                  </a:ext>
                </a:extLst>
              </a:tr>
            </a:tbl>
          </a:graphicData>
        </a:graphic>
      </p:graphicFrame>
      <p:sp>
        <p:nvSpPr>
          <p:cNvPr id="17" name="矩形: 圆角 33">
            <a:extLst>
              <a:ext uri="{FF2B5EF4-FFF2-40B4-BE49-F238E27FC236}">
                <a16:creationId xmlns:a16="http://schemas.microsoft.com/office/drawing/2014/main" id="{2A70C670-80F4-0879-B8AD-3C7772EFD0F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182334" y="1013015"/>
            <a:ext cx="2362200" cy="1350589"/>
          </a:xfrm>
          <a:prstGeom prst="roundRect">
            <a:avLst>
              <a:gd name="adj" fmla="val 15347"/>
            </a:avLst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tIns="144000" bIns="108000" rtlCol="0" anchor="ctr"/>
          <a:lstStyle/>
          <a:p>
            <a:pPr marL="46800">
              <a:lnSpc>
                <a:spcPct val="110000"/>
              </a:lnSpc>
              <a:spcAft>
                <a:spcPts val="300"/>
              </a:spcAft>
              <a:defRPr/>
            </a:pPr>
            <a:r>
              <a:rPr lang="zh-CN" altLang="en-US" sz="1400" b="1" kern="0" dirty="0">
                <a:solidFill>
                  <a:srgbClr val="007859"/>
                </a:solidFill>
                <a:cs typeface="+mn-ea"/>
                <a:sym typeface="+mn-lt"/>
              </a:rPr>
              <a:t>哺乳期</a:t>
            </a:r>
            <a:r>
              <a:rPr lang="en-US" altLang="zh-CN" dirty="0">
                <a:solidFill>
                  <a:prstClr val="black"/>
                </a:solidFill>
                <a:cs typeface="+mn-ea"/>
                <a:sym typeface="+mn-lt"/>
              </a:rPr>
              <a:t> </a:t>
            </a:r>
          </a:p>
          <a:p>
            <a:pPr marL="176400" indent="-1764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kern="0" dirty="0">
                <a:cs typeface="+mn-ea"/>
                <a:sym typeface="+mn-lt"/>
              </a:rPr>
              <a:t>说明书</a:t>
            </a:r>
            <a:r>
              <a:rPr lang="en-US" altLang="zh-CN" sz="1400" kern="0" baseline="30000" dirty="0">
                <a:cs typeface="+mn-ea"/>
                <a:sym typeface="+mn-lt"/>
              </a:rPr>
              <a:t>1</a:t>
            </a:r>
            <a:r>
              <a:rPr lang="zh-CN" altLang="en-US" sz="1400" kern="0" dirty="0">
                <a:cs typeface="+mn-ea"/>
                <a:sym typeface="+mn-lt"/>
              </a:rPr>
              <a:t>载明，本品</a:t>
            </a:r>
            <a:r>
              <a:rPr lang="zh-CN" altLang="zh-CN" sz="1400" kern="0" dirty="0">
                <a:cs typeface="+mn-ea"/>
                <a:sym typeface="+mn-lt"/>
              </a:rPr>
              <a:t>可在哺乳期使用</a:t>
            </a:r>
            <a:r>
              <a:rPr lang="zh-CN" altLang="en-US" sz="1400" kern="0" dirty="0">
                <a:cs typeface="+mn-ea"/>
                <a:sym typeface="+mn-lt"/>
              </a:rPr>
              <a:t>                    </a:t>
            </a:r>
            <a:endParaRPr lang="en-US" altLang="zh-CN" sz="1400" kern="0" dirty="0">
              <a:cs typeface="+mn-ea"/>
              <a:sym typeface="+mn-lt"/>
            </a:endParaRPr>
          </a:p>
          <a:p>
            <a:pPr marL="46800">
              <a:spcAft>
                <a:spcPts val="300"/>
              </a:spcAft>
              <a:defRPr/>
            </a:pPr>
            <a:r>
              <a:rPr lang="zh-CN" altLang="en-US" sz="1400" b="1" kern="0" dirty="0">
                <a:solidFill>
                  <a:srgbClr val="007859"/>
                </a:solidFill>
                <a:cs typeface="+mn-ea"/>
                <a:sym typeface="+mn-lt"/>
              </a:rPr>
              <a:t>备孕期</a:t>
            </a:r>
            <a:endParaRPr lang="en-US" altLang="zh-CN" sz="1400" b="1" kern="0" dirty="0">
              <a:solidFill>
                <a:srgbClr val="007859"/>
              </a:solidFill>
              <a:cs typeface="+mn-ea"/>
              <a:sym typeface="+mn-lt"/>
            </a:endParaRPr>
          </a:p>
          <a:p>
            <a:pPr marL="176400" indent="-1764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kern="0" dirty="0">
                <a:cs typeface="+mn-ea"/>
                <a:sym typeface="+mn-lt"/>
              </a:rPr>
              <a:t>无需洗脱、换药</a:t>
            </a:r>
            <a:r>
              <a:rPr lang="en-US" altLang="zh-CN" sz="1400" kern="0" baseline="30000" dirty="0">
                <a:cs typeface="+mn-ea"/>
                <a:sym typeface="+mn-lt"/>
              </a:rPr>
              <a:t>5</a:t>
            </a:r>
          </a:p>
        </p:txBody>
      </p:sp>
      <p:grpSp>
        <p:nvGrpSpPr>
          <p:cNvPr id="18" name="Group 28">
            <a:extLst>
              <a:ext uri="{FF2B5EF4-FFF2-40B4-BE49-F238E27FC236}">
                <a16:creationId xmlns:a16="http://schemas.microsoft.com/office/drawing/2014/main" id="{D49BA337-66E2-17AD-4CEB-97B7B808ECC1}"/>
              </a:ext>
            </a:extLst>
          </p:cNvPr>
          <p:cNvGrpSpPr/>
          <p:nvPr/>
        </p:nvGrpSpPr>
        <p:grpSpPr>
          <a:xfrm>
            <a:off x="279278" y="997328"/>
            <a:ext cx="319025" cy="338554"/>
            <a:chOff x="3390618" y="-785217"/>
            <a:chExt cx="319025" cy="3385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Oval 25">
              <a:extLst>
                <a:ext uri="{FF2B5EF4-FFF2-40B4-BE49-F238E27FC236}">
                  <a16:creationId xmlns:a16="http://schemas.microsoft.com/office/drawing/2014/main" id="{A5F64192-2935-2EED-47B4-3811C7F5B661}"/>
                </a:ext>
              </a:extLst>
            </p:cNvPr>
            <p:cNvSpPr/>
            <p:nvPr/>
          </p:nvSpPr>
          <p:spPr>
            <a:xfrm>
              <a:off x="3420628" y="-755695"/>
              <a:ext cx="274638" cy="274638"/>
            </a:xfrm>
            <a:prstGeom prst="ellipse">
              <a:avLst/>
            </a:prstGeom>
            <a:solidFill>
              <a:srgbClr val="007859"/>
            </a:solidFill>
            <a:ln w="190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TextBox 27">
              <a:extLst>
                <a:ext uri="{FF2B5EF4-FFF2-40B4-BE49-F238E27FC236}">
                  <a16:creationId xmlns:a16="http://schemas.microsoft.com/office/drawing/2014/main" id="{4FD8CDC6-9A4A-FE8C-2CDA-B5B86453CA68}"/>
                </a:ext>
              </a:extLst>
            </p:cNvPr>
            <p:cNvSpPr txBox="1"/>
            <p:nvPr/>
          </p:nvSpPr>
          <p:spPr>
            <a:xfrm>
              <a:off x="3390618" y="-785217"/>
              <a:ext cx="319025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prstClr val="white"/>
                  </a:solidFill>
                  <a:cs typeface="+mn-ea"/>
                  <a:sym typeface="+mn-lt"/>
                </a:rPr>
                <a:t>1</a:t>
              </a:r>
              <a:endParaRPr kumimoji="0" lang="en-US" sz="1600" b="1" i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4948717F-B664-E61D-2820-07DF4D5CFC51}"/>
              </a:ext>
            </a:extLst>
          </p:cNvPr>
          <p:cNvGrpSpPr/>
          <p:nvPr/>
        </p:nvGrpSpPr>
        <p:grpSpPr>
          <a:xfrm>
            <a:off x="4665773" y="3160060"/>
            <a:ext cx="490206" cy="2944800"/>
            <a:chOff x="4559183" y="3160060"/>
            <a:chExt cx="490206" cy="2944800"/>
          </a:xfrm>
        </p:grpSpPr>
        <p:sp>
          <p:nvSpPr>
            <p:cNvPr id="12" name="Isosceles Triangle 32">
              <a:extLst>
                <a:ext uri="{FF2B5EF4-FFF2-40B4-BE49-F238E27FC236}">
                  <a16:creationId xmlns:a16="http://schemas.microsoft.com/office/drawing/2014/main" id="{66041942-9772-573C-E627-17999F85CC04}"/>
                </a:ext>
              </a:extLst>
            </p:cNvPr>
            <p:cNvSpPr/>
            <p:nvPr/>
          </p:nvSpPr>
          <p:spPr>
            <a:xfrm rot="16200000">
              <a:off x="3391589" y="4447060"/>
              <a:ext cx="2944800" cy="370800"/>
            </a:xfrm>
            <a:prstGeom prst="triangle">
              <a:avLst>
                <a:gd name="adj" fmla="val 35853"/>
              </a:avLst>
            </a:prstGeom>
            <a:gradFill flip="none" rotWithShape="1">
              <a:gsLst>
                <a:gs pos="0">
                  <a:srgbClr val="007859"/>
                </a:gs>
                <a:gs pos="100000">
                  <a:sysClr val="window" lastClr="FFFFFF"/>
                </a:gs>
              </a:gsLst>
              <a:lin ang="54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Oval 10">
              <a:extLst>
                <a:ext uri="{FF2B5EF4-FFF2-40B4-BE49-F238E27FC236}">
                  <a16:creationId xmlns:a16="http://schemas.microsoft.com/office/drawing/2014/main" id="{D0DBD34A-BDE7-58D8-00A3-60E01800680B}"/>
                </a:ext>
              </a:extLst>
            </p:cNvPr>
            <p:cNvSpPr/>
            <p:nvPr/>
          </p:nvSpPr>
          <p:spPr>
            <a:xfrm>
              <a:off x="4559183" y="4964139"/>
              <a:ext cx="137160" cy="137160"/>
            </a:xfrm>
            <a:prstGeom prst="ellipse">
              <a:avLst/>
            </a:prstGeom>
            <a:solidFill>
              <a:srgbClr val="007859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6F0E14EB-A307-0535-4C47-F9DAB60DF3EE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安全性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9012A01D-5413-4737-E4B7-9EA6658A7A69}"/>
              </a:ext>
            </a:extLst>
          </p:cNvPr>
          <p:cNvGrpSpPr/>
          <p:nvPr/>
        </p:nvGrpSpPr>
        <p:grpSpPr>
          <a:xfrm>
            <a:off x="8969255" y="997328"/>
            <a:ext cx="319025" cy="338554"/>
            <a:chOff x="3390618" y="-785217"/>
            <a:chExt cx="319025" cy="3385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Oval 25">
              <a:extLst>
                <a:ext uri="{FF2B5EF4-FFF2-40B4-BE49-F238E27FC236}">
                  <a16:creationId xmlns:a16="http://schemas.microsoft.com/office/drawing/2014/main" id="{24D723EA-A530-0417-F112-932201F5790C}"/>
                </a:ext>
              </a:extLst>
            </p:cNvPr>
            <p:cNvSpPr/>
            <p:nvPr/>
          </p:nvSpPr>
          <p:spPr>
            <a:xfrm>
              <a:off x="3420628" y="-755695"/>
              <a:ext cx="274638" cy="274638"/>
            </a:xfrm>
            <a:prstGeom prst="ellipse">
              <a:avLst/>
            </a:prstGeom>
            <a:solidFill>
              <a:srgbClr val="007859"/>
            </a:solidFill>
            <a:ln w="190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TextBox 27">
              <a:extLst>
                <a:ext uri="{FF2B5EF4-FFF2-40B4-BE49-F238E27FC236}">
                  <a16:creationId xmlns:a16="http://schemas.microsoft.com/office/drawing/2014/main" id="{8403A45F-96C8-940F-C676-B923C3A86596}"/>
                </a:ext>
              </a:extLst>
            </p:cNvPr>
            <p:cNvSpPr txBox="1"/>
            <p:nvPr/>
          </p:nvSpPr>
          <p:spPr>
            <a:xfrm>
              <a:off x="3390618" y="-785217"/>
              <a:ext cx="319025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prstClr val="white"/>
                  </a:solidFill>
                  <a:cs typeface="+mn-ea"/>
                  <a:sym typeface="+mn-lt"/>
                </a:rPr>
                <a:t>2</a:t>
              </a:r>
              <a:endParaRPr kumimoji="0" lang="en-US" sz="1600" b="1" i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id="{19A38AE3-06C4-F13C-C546-5AD5054DC24F}"/>
              </a:ext>
            </a:extLst>
          </p:cNvPr>
          <p:cNvGrpSpPr/>
          <p:nvPr/>
        </p:nvGrpSpPr>
        <p:grpSpPr>
          <a:xfrm>
            <a:off x="8969255" y="1867536"/>
            <a:ext cx="319025" cy="338554"/>
            <a:chOff x="3390618" y="-785217"/>
            <a:chExt cx="319025" cy="3385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Oval 25">
              <a:extLst>
                <a:ext uri="{FF2B5EF4-FFF2-40B4-BE49-F238E27FC236}">
                  <a16:creationId xmlns:a16="http://schemas.microsoft.com/office/drawing/2014/main" id="{0C3C3349-678F-A0D7-753B-24E6F9951204}"/>
                </a:ext>
              </a:extLst>
            </p:cNvPr>
            <p:cNvSpPr/>
            <p:nvPr/>
          </p:nvSpPr>
          <p:spPr>
            <a:xfrm>
              <a:off x="3420628" y="-755695"/>
              <a:ext cx="274638" cy="274638"/>
            </a:xfrm>
            <a:prstGeom prst="ellipse">
              <a:avLst/>
            </a:prstGeom>
            <a:solidFill>
              <a:srgbClr val="007859"/>
            </a:solidFill>
            <a:ln w="190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TextBox 27">
              <a:extLst>
                <a:ext uri="{FF2B5EF4-FFF2-40B4-BE49-F238E27FC236}">
                  <a16:creationId xmlns:a16="http://schemas.microsoft.com/office/drawing/2014/main" id="{0FAF10BC-E6C6-132F-5800-00AB60B227F8}"/>
                </a:ext>
              </a:extLst>
            </p:cNvPr>
            <p:cNvSpPr txBox="1"/>
            <p:nvPr/>
          </p:nvSpPr>
          <p:spPr>
            <a:xfrm>
              <a:off x="3390618" y="-785217"/>
              <a:ext cx="319025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prstClr val="white"/>
                  </a:solidFill>
                  <a:cs typeface="+mn-ea"/>
                  <a:sym typeface="+mn-lt"/>
                </a:rPr>
                <a:t>3</a:t>
              </a:r>
              <a:endParaRPr kumimoji="0" lang="en-US" sz="1600" b="1" i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矩形: 圆顶角 12">
            <a:extLst>
              <a:ext uri="{FF2B5EF4-FFF2-40B4-BE49-F238E27FC236}">
                <a16:creationId xmlns:a16="http://schemas.microsoft.com/office/drawing/2014/main" id="{F97846EC-C7C0-D799-1123-4501D38FBBEF}"/>
              </a:ext>
            </a:extLst>
          </p:cNvPr>
          <p:cNvSpPr/>
          <p:nvPr/>
        </p:nvSpPr>
        <p:spPr>
          <a:xfrm>
            <a:off x="301750" y="2633393"/>
            <a:ext cx="4561959" cy="432000"/>
          </a:xfrm>
          <a:prstGeom prst="round2SameRect">
            <a:avLst>
              <a:gd name="adj1" fmla="val 39878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>
              <a:defRPr/>
            </a:pPr>
            <a:r>
              <a:rPr lang="zh-CN" altLang="en-US" sz="1600" b="1" kern="0" dirty="0">
                <a:solidFill>
                  <a:schemeClr val="bg1"/>
                </a:solidFill>
                <a:cs typeface="+mn-ea"/>
                <a:sym typeface="+mn-lt"/>
              </a:rPr>
              <a:t>国内外权威指南</a:t>
            </a:r>
            <a:r>
              <a:rPr lang="zh-CN" altLang="en-US" sz="1600" b="1" kern="0" dirty="0">
                <a:solidFill>
                  <a:srgbClr val="FFC000"/>
                </a:solidFill>
                <a:cs typeface="+mn-ea"/>
                <a:sym typeface="+mn-lt"/>
              </a:rPr>
              <a:t>推荐用于妊娠期</a:t>
            </a:r>
            <a:r>
              <a:rPr lang="en-US" altLang="zh-CN" sz="1600" b="1" kern="0" dirty="0">
                <a:solidFill>
                  <a:srgbClr val="FFC000"/>
                </a:solidFill>
                <a:cs typeface="+mn-ea"/>
                <a:sym typeface="+mn-lt"/>
              </a:rPr>
              <a:t>/</a:t>
            </a:r>
            <a:r>
              <a:rPr lang="zh-CN" altLang="en-US" sz="1600" b="1" kern="0" dirty="0">
                <a:solidFill>
                  <a:srgbClr val="FFC000"/>
                </a:solidFill>
                <a:cs typeface="+mn-ea"/>
                <a:sym typeface="+mn-lt"/>
              </a:rPr>
              <a:t>哺乳期</a:t>
            </a:r>
            <a:r>
              <a:rPr lang="en-US" altLang="zh-CN" sz="1600" b="1" kern="0" dirty="0">
                <a:solidFill>
                  <a:srgbClr val="FFC000"/>
                </a:solidFill>
                <a:cs typeface="+mn-ea"/>
                <a:sym typeface="+mn-lt"/>
              </a:rPr>
              <a:t>/</a:t>
            </a:r>
            <a:r>
              <a:rPr lang="zh-CN" altLang="en-US" sz="1600" b="1" kern="0" dirty="0">
                <a:solidFill>
                  <a:srgbClr val="FFC000"/>
                </a:solidFill>
                <a:cs typeface="+mn-ea"/>
                <a:sym typeface="+mn-lt"/>
              </a:rPr>
              <a:t>备孕期</a:t>
            </a:r>
          </a:p>
        </p:txBody>
      </p:sp>
      <p:sp>
        <p:nvSpPr>
          <p:cNvPr id="14" name="矩形: 圆顶角 13">
            <a:extLst>
              <a:ext uri="{FF2B5EF4-FFF2-40B4-BE49-F238E27FC236}">
                <a16:creationId xmlns:a16="http://schemas.microsoft.com/office/drawing/2014/main" id="{CED141B5-F9E9-0BD8-1584-8DB68D6B22CB}"/>
              </a:ext>
            </a:extLst>
          </p:cNvPr>
          <p:cNvSpPr/>
          <p:nvPr/>
        </p:nvSpPr>
        <p:spPr>
          <a:xfrm>
            <a:off x="5131529" y="2633393"/>
            <a:ext cx="6655350" cy="432000"/>
          </a:xfrm>
          <a:prstGeom prst="round2SameRect">
            <a:avLst>
              <a:gd name="adj1" fmla="val 39878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>
              <a:defRPr/>
            </a:pPr>
            <a:r>
              <a:rPr lang="en-US" altLang="zh-CN" sz="1600" b="1" kern="0" dirty="0">
                <a:solidFill>
                  <a:schemeClr val="bg1"/>
                </a:solidFill>
                <a:cs typeface="+mn-ea"/>
                <a:sym typeface="+mn-lt"/>
              </a:rPr>
              <a:t>FDA</a:t>
            </a:r>
            <a:r>
              <a:rPr lang="zh-CN" altLang="en-US" sz="1600" b="1" kern="0" dirty="0">
                <a:solidFill>
                  <a:schemeClr val="bg1"/>
                </a:solidFill>
                <a:cs typeface="+mn-ea"/>
                <a:sym typeface="+mn-lt"/>
              </a:rPr>
              <a:t>妊娠分级中</a:t>
            </a:r>
            <a:r>
              <a:rPr lang="zh-CN" altLang="en-US" sz="1600" b="1" kern="0" dirty="0">
                <a:solidFill>
                  <a:srgbClr val="FFC000"/>
                </a:solidFill>
                <a:cs typeface="+mn-ea"/>
                <a:sym typeface="+mn-lt"/>
              </a:rPr>
              <a:t>唯一</a:t>
            </a:r>
            <a:r>
              <a:rPr lang="en-US" altLang="zh-CN" sz="1600" b="1" kern="0" dirty="0">
                <a:solidFill>
                  <a:srgbClr val="FFC000"/>
                </a:solidFill>
                <a:cs typeface="+mn-ea"/>
                <a:sym typeface="+mn-lt"/>
              </a:rPr>
              <a:t>B</a:t>
            </a:r>
            <a:r>
              <a:rPr lang="zh-CN" altLang="en-US" sz="1600" b="1" kern="0" dirty="0">
                <a:solidFill>
                  <a:srgbClr val="FFC000"/>
                </a:solidFill>
                <a:cs typeface="+mn-ea"/>
                <a:sym typeface="+mn-lt"/>
              </a:rPr>
              <a:t>级</a:t>
            </a:r>
            <a:r>
              <a:rPr lang="zh-CN" altLang="en-US" sz="1600" b="1" kern="0" dirty="0">
                <a:solidFill>
                  <a:schemeClr val="bg1"/>
                </a:solidFill>
                <a:cs typeface="+mn-ea"/>
                <a:sym typeface="+mn-lt"/>
              </a:rPr>
              <a:t>推荐的</a:t>
            </a:r>
            <a:r>
              <a:rPr lang="en-US" altLang="zh-CN" sz="1600" b="1" kern="0" dirty="0">
                <a:solidFill>
                  <a:schemeClr val="bg1"/>
                </a:solidFill>
                <a:cs typeface="+mn-ea"/>
                <a:sym typeface="+mn-lt"/>
              </a:rPr>
              <a:t>DMT</a:t>
            </a:r>
            <a:r>
              <a:rPr lang="zh-CN" altLang="en-US" sz="1600" b="1" kern="0" dirty="0">
                <a:solidFill>
                  <a:schemeClr val="bg1"/>
                </a:solidFill>
                <a:cs typeface="+mn-ea"/>
                <a:sym typeface="+mn-lt"/>
              </a:rPr>
              <a:t>药物*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7DA88104-4DD2-8820-909E-FE31214312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07" y="1485725"/>
            <a:ext cx="447560" cy="778357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36E93A04-FE16-D39A-EF2B-EB603986EDB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111" y="1886480"/>
            <a:ext cx="326411" cy="602831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D5F0B606-0B9E-8ACF-3B68-988FE2FA2A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153" y="1080054"/>
            <a:ext cx="319026" cy="500850"/>
          </a:xfrm>
          <a:prstGeom prst="rect">
            <a:avLst/>
          </a:prstGeom>
        </p:spPr>
      </p:pic>
      <p:sp>
        <p:nvSpPr>
          <p:cNvPr id="24" name="矩形: 圆角 33">
            <a:extLst>
              <a:ext uri="{FF2B5EF4-FFF2-40B4-BE49-F238E27FC236}">
                <a16:creationId xmlns:a16="http://schemas.microsoft.com/office/drawing/2014/main" id="{8490B7F5-B2EB-A18D-A069-1DF8B81F2CC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99005" y="1199610"/>
            <a:ext cx="7950674" cy="1350589"/>
          </a:xfrm>
          <a:prstGeom prst="roundRect">
            <a:avLst>
              <a:gd name="adj" fmla="val 15347"/>
            </a:avLst>
          </a:prstGeom>
          <a:noFill/>
          <a:ln w="28575" cap="flat" cmpd="sng" algn="ctr">
            <a:noFill/>
            <a:prstDash val="solid"/>
            <a:miter lim="800000"/>
          </a:ln>
          <a:effectLst/>
        </p:spPr>
        <p:txBody>
          <a:bodyPr tIns="144000" bIns="108000" rtlCol="0" anchor="ctr"/>
          <a:lstStyle/>
          <a:p>
            <a:pPr marL="176400" indent="-17640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kern="0" dirty="0">
                <a:cs typeface="+mn-ea"/>
                <a:sym typeface="+mn-lt"/>
              </a:rPr>
              <a:t>说明书</a:t>
            </a:r>
            <a:r>
              <a:rPr lang="en-US" altLang="zh-CN" sz="1400" kern="0" baseline="30000" dirty="0">
                <a:cs typeface="+mn-ea"/>
                <a:sym typeface="+mn-lt"/>
              </a:rPr>
              <a:t>1</a:t>
            </a:r>
            <a:r>
              <a:rPr lang="zh-CN" altLang="en-US" sz="1400" kern="0" dirty="0">
                <a:cs typeface="+mn-ea"/>
                <a:sym typeface="+mn-lt"/>
              </a:rPr>
              <a:t>载明，</a:t>
            </a:r>
            <a:r>
              <a:rPr lang="zh-CN" altLang="zh-CN" sz="1400" kern="0" dirty="0">
                <a:cs typeface="+mn-ea"/>
                <a:sym typeface="+mn-lt"/>
              </a:rPr>
              <a:t>关于孕妇的数据表明，本品</a:t>
            </a:r>
            <a:r>
              <a:rPr lang="zh-CN" altLang="zh-CN" sz="1400" kern="0" dirty="0">
                <a:solidFill>
                  <a:srgbClr val="007859"/>
                </a:solidFill>
                <a:cs typeface="+mn-ea"/>
                <a:sym typeface="+mn-lt"/>
              </a:rPr>
              <a:t>无畸形或胎儿</a:t>
            </a:r>
            <a:r>
              <a:rPr lang="en-US" altLang="zh-CN" sz="1400" kern="0" dirty="0">
                <a:solidFill>
                  <a:srgbClr val="007859"/>
                </a:solidFill>
                <a:cs typeface="+mn-ea"/>
                <a:sym typeface="+mn-lt"/>
              </a:rPr>
              <a:t>/</a:t>
            </a:r>
            <a:r>
              <a:rPr lang="zh-CN" altLang="zh-CN" sz="1400" kern="0" dirty="0">
                <a:solidFill>
                  <a:srgbClr val="007859"/>
                </a:solidFill>
                <a:cs typeface="+mn-ea"/>
                <a:sym typeface="+mn-lt"/>
              </a:rPr>
              <a:t>新生儿毒性</a:t>
            </a:r>
            <a:r>
              <a:rPr lang="zh-CN" altLang="zh-CN" sz="1400" kern="0" dirty="0">
                <a:cs typeface="+mn-ea"/>
                <a:sym typeface="+mn-lt"/>
              </a:rPr>
              <a:t>。动物试验</a:t>
            </a:r>
            <a:r>
              <a:rPr lang="zh-CN" altLang="zh-CN" sz="1400" kern="0" dirty="0">
                <a:solidFill>
                  <a:srgbClr val="007859"/>
                </a:solidFill>
                <a:cs typeface="+mn-ea"/>
                <a:sym typeface="+mn-lt"/>
              </a:rPr>
              <a:t>未显示生殖毒性</a:t>
            </a:r>
            <a:endParaRPr lang="en-US" altLang="zh-CN" sz="1400" kern="0" dirty="0">
              <a:solidFill>
                <a:srgbClr val="007859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kern="0" dirty="0">
                <a:cs typeface="+mn-ea"/>
                <a:sym typeface="+mn-lt"/>
              </a:rPr>
              <a:t>总数近一万人的两项药物警戒数据研究</a:t>
            </a:r>
            <a:r>
              <a:rPr lang="en-US" altLang="zh-CN" sz="1400" kern="0" baseline="30000" dirty="0">
                <a:cs typeface="+mn-ea"/>
                <a:sym typeface="+mn-lt"/>
              </a:rPr>
              <a:t>2,3</a:t>
            </a:r>
            <a:r>
              <a:rPr lang="zh-CN" altLang="en-US" sz="1400" kern="0" dirty="0">
                <a:cs typeface="+mn-ea"/>
                <a:sym typeface="+mn-lt"/>
              </a:rPr>
              <a:t>显示，妊娠期暴露于醋酸格拉替雷的活产胎儿中，</a:t>
            </a:r>
            <a:r>
              <a:rPr lang="zh-CN" altLang="en-US" sz="1400" kern="0" dirty="0">
                <a:solidFill>
                  <a:srgbClr val="007859"/>
                </a:solidFill>
                <a:cs typeface="+mn-ea"/>
                <a:sym typeface="+mn-lt"/>
              </a:rPr>
              <a:t>先天畸形的发生率低于一般人群</a:t>
            </a:r>
            <a:endParaRPr lang="en-US" altLang="zh-CN" sz="1400" kern="0" dirty="0">
              <a:solidFill>
                <a:srgbClr val="007859"/>
              </a:solidFill>
              <a:cs typeface="+mn-ea"/>
              <a:sym typeface="+mn-lt"/>
            </a:endParaRPr>
          </a:p>
          <a:p>
            <a:pPr marL="176400" indent="-17640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400" kern="0" dirty="0">
                <a:cs typeface="+mn-ea"/>
                <a:sym typeface="+mn-lt"/>
              </a:rPr>
              <a:t>另一项德国前瞻性研究</a:t>
            </a:r>
            <a:r>
              <a:rPr lang="en-US" altLang="zh-CN" sz="1400" kern="0" baseline="30000" dirty="0">
                <a:cs typeface="+mn-ea"/>
                <a:sym typeface="+mn-lt"/>
              </a:rPr>
              <a:t>4</a:t>
            </a:r>
            <a:r>
              <a:rPr lang="zh-CN" altLang="en-US" sz="1400" kern="0" dirty="0">
                <a:cs typeface="+mn-ea"/>
                <a:sym typeface="+mn-lt"/>
              </a:rPr>
              <a:t>显示，妊娠早期暴露于本品</a:t>
            </a:r>
            <a:r>
              <a:rPr lang="zh-CN" altLang="en-US" sz="1400" kern="0" dirty="0">
                <a:solidFill>
                  <a:srgbClr val="007859"/>
                </a:solidFill>
                <a:cs typeface="+mn-ea"/>
                <a:sym typeface="+mn-lt"/>
              </a:rPr>
              <a:t>不增加自然流产和早产的风险</a:t>
            </a:r>
            <a:endParaRPr lang="en-US" altLang="zh-CN" sz="1400" kern="0" dirty="0">
              <a:solidFill>
                <a:srgbClr val="007859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260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D9BDD719-63D9-5AE1-EC52-544577E9BC8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9BDD719-63D9-5AE1-EC52-544577E9BC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:a16="http://schemas.microsoft.com/office/drawing/2014/main" id="{9B43FF7A-A6D1-CFEF-1144-0DDC6EF9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所有人群适用，无禁忌症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，可用于有心脏和肝脏等基础疾病的患者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；用药前、用药期间、用药后均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无需特殊监测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04F08D-87B5-3E5C-F363-28FF6B4836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PML,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progressive multifocal leukoencephalopathy, </a:t>
            </a:r>
            <a:r>
              <a:rPr lang="zh-CN" altLang="en-US" dirty="0">
                <a:cs typeface="+mn-ea"/>
                <a:sym typeface="+mn-lt"/>
              </a:rPr>
              <a:t>进行性多灶性白质脑病；</a:t>
            </a:r>
            <a:r>
              <a:rPr lang="en-US" altLang="zh-CN" dirty="0">
                <a:cs typeface="+mn-ea"/>
                <a:sym typeface="+mn-lt"/>
              </a:rPr>
              <a:t>CBC,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complete blood count,</a:t>
            </a:r>
            <a:r>
              <a:rPr lang="zh-CN" altLang="en-US" dirty="0">
                <a:cs typeface="+mn-ea"/>
                <a:sym typeface="+mn-lt"/>
              </a:rPr>
              <a:t> 全血细胞计数；</a:t>
            </a:r>
            <a:r>
              <a:rPr lang="en-US" altLang="zh-CN" dirty="0">
                <a:cs typeface="+mn-ea"/>
                <a:sym typeface="+mn-lt"/>
              </a:rPr>
              <a:t>LFT,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liver function test,</a:t>
            </a:r>
            <a:r>
              <a:rPr lang="zh-CN" altLang="en-US" dirty="0">
                <a:cs typeface="+mn-ea"/>
                <a:sym typeface="+mn-lt"/>
              </a:rPr>
              <a:t> 肝功能检查；</a:t>
            </a:r>
            <a:r>
              <a:rPr lang="en-US" altLang="zh-CN" dirty="0">
                <a:cs typeface="+mn-ea"/>
                <a:sym typeface="+mn-lt"/>
              </a:rPr>
              <a:t>ALT,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alanine transaminase</a:t>
            </a:r>
            <a:r>
              <a:rPr lang="zh-CN" altLang="en-US" dirty="0">
                <a:cs typeface="+mn-ea"/>
                <a:sym typeface="+mn-lt"/>
              </a:rPr>
              <a:t>；</a:t>
            </a:r>
            <a:r>
              <a:rPr lang="en-US" altLang="zh-CN" dirty="0">
                <a:cs typeface="+mn-ea"/>
                <a:sym typeface="+mn-lt"/>
              </a:rPr>
              <a:t>TB,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tuberculosis,</a:t>
            </a:r>
            <a:r>
              <a:rPr lang="zh-CN" altLang="en-US" dirty="0">
                <a:cs typeface="+mn-ea"/>
                <a:sym typeface="+mn-lt"/>
              </a:rPr>
              <a:t> 肺结核；</a:t>
            </a:r>
            <a:r>
              <a:rPr lang="en-US" altLang="zh-CN" dirty="0">
                <a:cs typeface="+mn-ea"/>
                <a:sym typeface="+mn-lt"/>
              </a:rPr>
              <a:t>HBV,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hepatitis B virus,</a:t>
            </a:r>
            <a:r>
              <a:rPr lang="zh-CN" altLang="en-US" dirty="0">
                <a:cs typeface="+mn-ea"/>
                <a:sym typeface="+mn-lt"/>
              </a:rPr>
              <a:t> 乙肝病毒</a:t>
            </a:r>
          </a:p>
          <a:p>
            <a:r>
              <a:rPr lang="zh-CN" altLang="en-US" dirty="0">
                <a:cs typeface="+mn-ea"/>
                <a:sym typeface="+mn-lt"/>
              </a:rPr>
              <a:t>来源：各产品说明书</a:t>
            </a:r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85111D02-A44B-EE65-EF1F-688466CA1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89673"/>
              </p:ext>
            </p:extLst>
          </p:nvPr>
        </p:nvGraphicFramePr>
        <p:xfrm>
          <a:off x="245097" y="1001862"/>
          <a:ext cx="11620764" cy="5259250"/>
        </p:xfrm>
        <a:graphic>
          <a:graphicData uri="http://schemas.openxmlformats.org/drawingml/2006/table">
            <a:tbl>
              <a:tblPr/>
              <a:tblGrid>
                <a:gridCol w="1202252">
                  <a:extLst>
                    <a:ext uri="{9D8B030D-6E8A-4147-A177-3AD203B41FA5}">
                      <a16:colId xmlns:a16="http://schemas.microsoft.com/office/drawing/2014/main" val="978888603"/>
                    </a:ext>
                  </a:extLst>
                </a:gridCol>
                <a:gridCol w="984350">
                  <a:extLst>
                    <a:ext uri="{9D8B030D-6E8A-4147-A177-3AD203B41FA5}">
                      <a16:colId xmlns:a16="http://schemas.microsoft.com/office/drawing/2014/main" val="1992214096"/>
                    </a:ext>
                  </a:extLst>
                </a:gridCol>
                <a:gridCol w="984836">
                  <a:extLst>
                    <a:ext uri="{9D8B030D-6E8A-4147-A177-3AD203B41FA5}">
                      <a16:colId xmlns:a16="http://schemas.microsoft.com/office/drawing/2014/main" val="2566304044"/>
                    </a:ext>
                  </a:extLst>
                </a:gridCol>
                <a:gridCol w="1163679">
                  <a:extLst>
                    <a:ext uri="{9D8B030D-6E8A-4147-A177-3AD203B41FA5}">
                      <a16:colId xmlns:a16="http://schemas.microsoft.com/office/drawing/2014/main" val="2931994444"/>
                    </a:ext>
                  </a:extLst>
                </a:gridCol>
                <a:gridCol w="982450">
                  <a:extLst>
                    <a:ext uri="{9D8B030D-6E8A-4147-A177-3AD203B41FA5}">
                      <a16:colId xmlns:a16="http://schemas.microsoft.com/office/drawing/2014/main" val="1271260847"/>
                    </a:ext>
                  </a:extLst>
                </a:gridCol>
                <a:gridCol w="906144">
                  <a:extLst>
                    <a:ext uri="{9D8B030D-6E8A-4147-A177-3AD203B41FA5}">
                      <a16:colId xmlns:a16="http://schemas.microsoft.com/office/drawing/2014/main" val="1299880975"/>
                    </a:ext>
                  </a:extLst>
                </a:gridCol>
                <a:gridCol w="3364654">
                  <a:extLst>
                    <a:ext uri="{9D8B030D-6E8A-4147-A177-3AD203B41FA5}">
                      <a16:colId xmlns:a16="http://schemas.microsoft.com/office/drawing/2014/main" val="1584174976"/>
                    </a:ext>
                  </a:extLst>
                </a:gridCol>
                <a:gridCol w="2032399">
                  <a:extLst>
                    <a:ext uri="{9D8B030D-6E8A-4147-A177-3AD203B41FA5}">
                      <a16:colId xmlns:a16="http://schemas.microsoft.com/office/drawing/2014/main" val="2827377764"/>
                    </a:ext>
                  </a:extLst>
                </a:gridCol>
              </a:tblGrid>
              <a:tr h="474545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药品名称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3152" marR="7315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无需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肝功能筛查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  <a:defRPr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无需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  <a:defRPr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感染筛查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无心脏毒性方面的不良反应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无潜在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PML</a:t>
                      </a: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风险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生殖毒性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禁忌症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宋体" panose="02010600030101010101" pitchFamily="2" charset="-122"/>
                        <a:buNone/>
                        <a:tabLst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一般人群主要监测项目</a:t>
                      </a:r>
                      <a:endParaRPr kumimoji="0" lang="en-US" altLang="zh-CN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481723"/>
                  </a:ext>
                </a:extLst>
              </a:tr>
              <a:tr h="711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lvl="0" algn="l" fontAlgn="t">
                        <a:tabLst>
                          <a:tab pos="0" algn="l"/>
                        </a:tabLst>
                      </a:pPr>
                      <a:r>
                        <a:rPr lang="zh-CN" altLang="en-US" sz="1300" b="1" kern="100" dirty="0">
                          <a:solidFill>
                            <a:srgbClr val="007859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</a:t>
                      </a:r>
                    </a:p>
                  </a:txBody>
                  <a:tcPr marL="73152" marR="73152" anchor="ctr">
                    <a:lnL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（除对本品活性成分或甘露醇过敏的患者禁用）</a:t>
                      </a:r>
                      <a:endParaRPr kumimoji="0" lang="en-US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无需监测</a:t>
                      </a:r>
                      <a:endParaRPr kumimoji="0" lang="en-US" altLang="zh-CN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455675"/>
                  </a:ext>
                </a:extLst>
              </a:tr>
              <a:tr h="667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lvl="0" algn="l" fontAlgn="t">
                        <a:tabLst>
                          <a:tab pos="0" algn="l"/>
                        </a:tabLst>
                      </a:pPr>
                      <a:r>
                        <a:rPr lang="zh-CN" altLang="zh-CN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  <a:endParaRPr lang="en-US" altLang="zh-CN" sz="13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黑框警告：肝毒性和致畸性；</a:t>
                      </a: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禁忌症：有重度肝损伤；怀孕女性和未使用有效避孕措施的育龄女性可能导致胎儿危害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妊娠风险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/ALT/LFT/TB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测试</a:t>
                      </a:r>
                      <a:endParaRPr kumimoji="0" lang="en-US" altLang="zh-C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315805"/>
                  </a:ext>
                </a:extLst>
              </a:tr>
              <a:tr h="673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lvl="0" algn="l" fontAlgn="t">
                        <a:tabLst>
                          <a:tab pos="0" algn="l"/>
                        </a:tabLst>
                      </a:pPr>
                      <a:r>
                        <a:rPr lang="zh-CN" altLang="en-US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</a:t>
                      </a:r>
                      <a:endParaRPr lang="en-US" altLang="zh-CN" sz="13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个禁忌症，主要在免疫缺陷、心脏方面有问题的人、感染和肝损伤等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感染风险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首次心电图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心率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转氨酶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胆红素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皮肤恶性肿瘤监测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血压</a:t>
                      </a:r>
                      <a:endParaRPr kumimoji="0" lang="en-US" altLang="zh-C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532794"/>
                  </a:ext>
                </a:extLst>
              </a:tr>
              <a:tr h="667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lvl="0" algn="l" fontAlgn="t">
                        <a:tabLst>
                          <a:tab pos="0" algn="l"/>
                        </a:tabLst>
                      </a:pPr>
                      <a:r>
                        <a:rPr lang="zh-CN" altLang="en-US" sz="13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芬戈莫德</a:t>
                      </a: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个禁忌症，主要在免疫缺陷、肝损伤、肿瘤和心脏方面有问题的病人等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1pPr>
                      <a:lvl2pPr marL="742950" indent="-285750" algn="r" defTabSz="914400" rtl="1" eaLnBrk="1" latinLnBrk="0" hangingPunct="1">
                        <a:buClr>
                          <a:srgbClr val="F8A81B"/>
                        </a:buClr>
                        <a:buSzPct val="100000"/>
                        <a:buFont typeface="Arial" panose="020B0604020202020204" pitchFamily="34" charset="0"/>
                        <a:defRPr sz="12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2pPr>
                      <a:lvl3pPr marL="11430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3pPr>
                      <a:lvl4pPr marL="16002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4pPr>
                      <a:lvl5pPr marL="2057400" indent="-228600" algn="r" defTabSz="914400" rtl="1" eaLnBrk="1" latinLnBrk="0" hangingPunct="1"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5pPr>
                      <a:lvl6pPr marL="25146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6pPr>
                      <a:lvl7pPr marL="29718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7pPr>
                      <a:lvl8pPr marL="34290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8pPr>
                      <a:lvl9pPr marL="3886200" indent="-228600" algn="r" defTabSz="914400" rtl="1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0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TZhongsong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水痘病毒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IgG/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首次心电图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首次心率与血压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首次前黄斑水肿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/CBC/LFT</a:t>
                      </a: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728357"/>
                  </a:ext>
                </a:extLst>
              </a:tr>
              <a:tr h="484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1" eaLnBrk="0" fontAlgn="t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zh-CN" altLang="zh-CN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西尼莫</a:t>
                      </a:r>
                      <a:r>
                        <a:rPr lang="zh-CN" altLang="en-US" sz="13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德</a:t>
                      </a:r>
                      <a:r>
                        <a:rPr lang="en-US" altLang="zh-CN" sz="13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心脏疾病患者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STZhongsong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淋巴细胞计数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/LFT/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血压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视力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皮肤癌筛查</a:t>
                      </a:r>
                      <a:endParaRPr kumimoji="0" lang="en-US" altLang="zh-C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070270"/>
                  </a:ext>
                </a:extLst>
              </a:tr>
              <a:tr h="667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zh-CN" altLang="zh-CN" sz="1300" b="1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奥法妥木单抗</a:t>
                      </a: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活动性</a:t>
                      </a:r>
                      <a:r>
                        <a:rPr kumimoji="0" lang="en-US" altLang="zh-CN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HBV</a:t>
                      </a: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感染、</a:t>
                      </a:r>
                      <a:r>
                        <a:rPr kumimoji="0" lang="en-US" altLang="zh-CN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PML</a:t>
                      </a: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的患者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定量血清免疫球蛋白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/PML/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感染风险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治疗前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HBV</a:t>
                      </a: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72626"/>
                  </a:ext>
                </a:extLst>
              </a:tr>
              <a:tr h="8245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zh-CN" altLang="zh-CN" sz="1300" b="1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富马酸二甲酯</a:t>
                      </a:r>
                    </a:p>
                  </a:txBody>
                  <a:tcPr marL="73152" marR="7315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85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√</a:t>
                      </a:r>
                      <a:endParaRPr kumimoji="0" lang="en-US" altLang="zh-CN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85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9941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×</a:t>
                      </a:r>
                      <a:endParaRPr kumimoji="0" lang="zh-CN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9941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在动物中，在妊娠期和哺乳期按临床相关剂量服用富马酸二甲酯时，观察到其对后代存活、生长、性成熟和神经行为功能产生不良影响</a:t>
                      </a:r>
                      <a:endParaRPr kumimoji="0" lang="en-US" altLang="zh-CN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54864" marR="54864" marT="27432" marB="27432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治疗前淋巴细胞计数</a:t>
                      </a:r>
                      <a:r>
                        <a:rPr kumimoji="0" lang="en-US" altLang="zh-C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/LFT/CBC/</a:t>
                      </a:r>
                      <a:r>
                        <a:rPr kumimoji="0" lang="zh-C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血清肌酐</a:t>
                      </a:r>
                      <a:endParaRPr kumimoji="0" lang="en-US" altLang="zh-C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45720" marR="45720" anchor="ctr" horzOverflow="overflow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824314"/>
                  </a:ext>
                </a:extLst>
              </a:tr>
            </a:tbl>
          </a:graphicData>
        </a:graphic>
      </p:graphicFrame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047B29FA-0B93-CA42-31A3-8A84F3948683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安全性</a:t>
            </a:r>
          </a:p>
        </p:txBody>
      </p:sp>
    </p:spTree>
    <p:extLst>
      <p:ext uri="{BB962C8B-B14F-4D97-AF65-F5344CB8AC3E}">
        <p14:creationId xmlns:p14="http://schemas.microsoft.com/office/powerpoint/2010/main" val="203111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525AB65-7BC6-5E27-EE13-3A3FC8B2A43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8" imgW="456" imgH="456" progId="TCLayout.ActiveDocument.1">
                  <p:embed/>
                </p:oleObj>
              </mc:Choice>
              <mc:Fallback>
                <p:oleObj name="think-cell 幻灯片" r:id="rId8" imgW="456" imgH="456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525AB65-7BC6-5E27-EE13-3A3FC8B2A4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5" name="组合 154">
            <a:extLst>
              <a:ext uri="{FF2B5EF4-FFF2-40B4-BE49-F238E27FC236}">
                <a16:creationId xmlns:a16="http://schemas.microsoft.com/office/drawing/2014/main" id="{45E30CDF-FE2F-97CE-027F-DD8F74A26110}"/>
              </a:ext>
            </a:extLst>
          </p:cNvPr>
          <p:cNvGrpSpPr/>
          <p:nvPr/>
        </p:nvGrpSpPr>
        <p:grpSpPr>
          <a:xfrm>
            <a:off x="6321876" y="5564110"/>
            <a:ext cx="5250999" cy="871413"/>
            <a:chOff x="484474" y="2495354"/>
            <a:chExt cx="5198515" cy="1225570"/>
          </a:xfrm>
        </p:grpSpPr>
        <p:sp>
          <p:nvSpPr>
            <p:cNvPr id="156" name="Rectangle: Rounded Corners 54">
              <a:extLst>
                <a:ext uri="{FF2B5EF4-FFF2-40B4-BE49-F238E27FC236}">
                  <a16:creationId xmlns:a16="http://schemas.microsoft.com/office/drawing/2014/main" id="{D424F75C-2412-57F1-3967-FBD72E415611}"/>
                </a:ext>
              </a:extLst>
            </p:cNvPr>
            <p:cNvSpPr/>
            <p:nvPr/>
          </p:nvSpPr>
          <p:spPr>
            <a:xfrm>
              <a:off x="484474" y="2495354"/>
              <a:ext cx="5198515" cy="1225570"/>
            </a:xfrm>
            <a:prstGeom prst="roundRect">
              <a:avLst>
                <a:gd name="adj" fmla="val 0"/>
              </a:avLst>
            </a:prstGeom>
            <a:solidFill>
              <a:srgbClr val="007859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7" name="矩形 26">
              <a:extLst>
                <a:ext uri="{FF2B5EF4-FFF2-40B4-BE49-F238E27FC236}">
                  <a16:creationId xmlns:a16="http://schemas.microsoft.com/office/drawing/2014/main" id="{CDE6F5DE-091F-62BC-DA90-746B414FB520}"/>
                </a:ext>
              </a:extLst>
            </p:cNvPr>
            <p:cNvSpPr/>
            <p:nvPr/>
          </p:nvSpPr>
          <p:spPr>
            <a:xfrm>
              <a:off x="525084" y="2544847"/>
              <a:ext cx="2573404" cy="11265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220DA429-90B4-E054-A57D-973DD9D9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临床试验及长期随访研究表明，醋酸格拉替雷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疗效全面且长期稳定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：</a:t>
            </a:r>
            <a:br>
              <a: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ea"/>
                <a:sym typeface="+mn-lt"/>
              </a:rPr>
            </a:b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降低年复发率 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延缓残疾进展 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减少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MRI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病灶数 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4.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减少脑容量丢失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76F53F-927E-CC14-7662-625E475944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sz="850" dirty="0">
              <a:cs typeface="+mn-ea"/>
              <a:sym typeface="+mn-lt"/>
            </a:endParaRPr>
          </a:p>
          <a:p>
            <a:r>
              <a:rPr lang="zh-CN" altLang="en-US" sz="850" dirty="0">
                <a:cs typeface="+mn-ea"/>
                <a:sym typeface="+mn-lt"/>
              </a:rPr>
              <a:t>备注：*有统计学差异；缩写：</a:t>
            </a:r>
            <a:r>
              <a:rPr lang="en-US" altLang="zh-CN" sz="850" dirty="0">
                <a:cs typeface="+mn-ea"/>
                <a:sym typeface="+mn-lt"/>
              </a:rPr>
              <a:t>MRI,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magnetic resonance imaging,</a:t>
            </a:r>
            <a:r>
              <a:rPr lang="zh-CN" altLang="en-US" sz="850" dirty="0">
                <a:cs typeface="+mn-ea"/>
                <a:sym typeface="+mn-lt"/>
              </a:rPr>
              <a:t> 磁共振成像；</a:t>
            </a:r>
            <a:r>
              <a:rPr lang="en-US" altLang="zh-CN" sz="850" dirty="0">
                <a:cs typeface="+mn-ea"/>
                <a:sym typeface="+mn-lt"/>
              </a:rPr>
              <a:t>HR,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Hazard Ratio,</a:t>
            </a:r>
            <a:r>
              <a:rPr lang="zh-CN" altLang="en-US" sz="850" dirty="0">
                <a:cs typeface="+mn-ea"/>
                <a:sym typeface="+mn-lt"/>
              </a:rPr>
              <a:t> 风险比；</a:t>
            </a:r>
            <a:r>
              <a:rPr lang="en-US" altLang="zh-CN" sz="850" dirty="0">
                <a:cs typeface="+mn-ea"/>
                <a:sym typeface="+mn-lt"/>
              </a:rPr>
              <a:t>RR,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Relative Ratio,</a:t>
            </a:r>
            <a:r>
              <a:rPr lang="zh-CN" altLang="en-US" sz="850" dirty="0">
                <a:cs typeface="+mn-ea"/>
                <a:sym typeface="+mn-lt"/>
              </a:rPr>
              <a:t> 相对风险；</a:t>
            </a:r>
            <a:r>
              <a:rPr lang="en-US" altLang="zh-CN" sz="850" dirty="0">
                <a:cs typeface="+mn-ea"/>
                <a:sym typeface="+mn-lt"/>
              </a:rPr>
              <a:t>MD,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Mean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Difference, </a:t>
            </a:r>
            <a:r>
              <a:rPr lang="zh-CN" altLang="en-US" sz="850" dirty="0">
                <a:cs typeface="+mn-ea"/>
                <a:sym typeface="+mn-lt"/>
              </a:rPr>
              <a:t>均数差；</a:t>
            </a:r>
            <a:r>
              <a:rPr lang="en-US" altLang="zh-CN" sz="850" dirty="0">
                <a:cs typeface="+mn-ea"/>
                <a:sym typeface="+mn-lt"/>
              </a:rPr>
              <a:t>SMD,</a:t>
            </a:r>
            <a:r>
              <a:rPr lang="zh-CN" altLang="en-US" sz="850" dirty="0">
                <a:cs typeface="+mn-ea"/>
                <a:sym typeface="+mn-lt"/>
              </a:rPr>
              <a:t> </a:t>
            </a:r>
            <a:r>
              <a:rPr lang="en-US" altLang="zh-CN" sz="850" dirty="0">
                <a:cs typeface="+mn-ea"/>
                <a:sym typeface="+mn-lt"/>
              </a:rPr>
              <a:t>Standardized Mean Difference,</a:t>
            </a:r>
            <a:r>
              <a:rPr lang="zh-CN" altLang="en-US" sz="850" dirty="0">
                <a:cs typeface="+mn-ea"/>
                <a:sym typeface="+mn-lt"/>
              </a:rPr>
              <a:t> 标准化均数差</a:t>
            </a:r>
          </a:p>
          <a:p>
            <a:r>
              <a:rPr lang="zh-CN" altLang="en-US" sz="850" dirty="0">
                <a:cs typeface="+mn-ea"/>
                <a:sym typeface="+mn-lt"/>
              </a:rPr>
              <a:t>来源：</a:t>
            </a:r>
            <a:r>
              <a:rPr lang="en-US" altLang="zh-CN" sz="850" dirty="0">
                <a:cs typeface="+mn-ea"/>
                <a:sym typeface="+mn-lt"/>
              </a:rPr>
              <a:t>1. Yamamura T, et al. Clinical and Experimental Neuroimmunology. 2017; 2. Ford CC, et al. Mult </a:t>
            </a:r>
            <a:r>
              <a:rPr lang="en-US" altLang="zh-CN" sz="850" dirty="0" err="1">
                <a:cs typeface="+mn-ea"/>
                <a:sym typeface="+mn-lt"/>
              </a:rPr>
              <a:t>Scler</a:t>
            </a:r>
            <a:r>
              <a:rPr lang="en-US" altLang="zh-CN" sz="850" dirty="0">
                <a:cs typeface="+mn-ea"/>
                <a:sym typeface="+mn-lt"/>
              </a:rPr>
              <a:t>. 2022; 3. Ford C, et al. Multiple Sclerosis. 2010; 4. Khan O, et al. Journal of the Neurological Sciences. 2012; 5.</a:t>
            </a:r>
            <a:r>
              <a:rPr lang="zh-CN" altLang="en-US" sz="850" dirty="0">
                <a:cs typeface="+mn-ea"/>
                <a:sym typeface="+mn-lt"/>
              </a:rPr>
              <a:t>醋酸格拉替雷网状荟萃分析报告</a:t>
            </a:r>
            <a:r>
              <a:rPr lang="en-US" altLang="zh-CN" sz="850" dirty="0">
                <a:cs typeface="+mn-ea"/>
                <a:sym typeface="+mn-lt"/>
              </a:rPr>
              <a:t>; 6. Gonzalez-Lorenzo M, et al. Cochrane Database Syst Rev. 2024; 7. Bose, </a:t>
            </a:r>
            <a:r>
              <a:rPr lang="en-US" altLang="zh-CN" sz="850" dirty="0" err="1">
                <a:cs typeface="+mn-ea"/>
                <a:sym typeface="+mn-lt"/>
              </a:rPr>
              <a:t>Debdipta</a:t>
            </a:r>
            <a:r>
              <a:rPr lang="en-US" altLang="zh-CN" sz="850" dirty="0">
                <a:cs typeface="+mn-ea"/>
                <a:sym typeface="+mn-lt"/>
              </a:rPr>
              <a:t> et al. Multiple Sclerosis and Related Disorders. 2022</a:t>
            </a:r>
          </a:p>
        </p:txBody>
      </p:sp>
      <p:sp>
        <p:nvSpPr>
          <p:cNvPr id="69" name="矩形: 圆角 68">
            <a:extLst>
              <a:ext uri="{FF2B5EF4-FFF2-40B4-BE49-F238E27FC236}">
                <a16:creationId xmlns:a16="http://schemas.microsoft.com/office/drawing/2014/main" id="{FE50201F-6EF3-4A03-457C-96A382FFFA2A}"/>
              </a:ext>
            </a:extLst>
          </p:cNvPr>
          <p:cNvSpPr/>
          <p:nvPr/>
        </p:nvSpPr>
        <p:spPr>
          <a:xfrm>
            <a:off x="987877" y="1016397"/>
            <a:ext cx="5334000" cy="360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lang="en-US" altLang="zh-CN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0" name="TextBox 31">
            <a:extLst>
              <a:ext uri="{FF2B5EF4-FFF2-40B4-BE49-F238E27FC236}">
                <a16:creationId xmlns:a16="http://schemas.microsoft.com/office/drawing/2014/main" id="{B3EEF3ED-14BB-0629-BA16-E8EDF87D239A}"/>
              </a:ext>
            </a:extLst>
          </p:cNvPr>
          <p:cNvSpPr txBox="1"/>
          <p:nvPr/>
        </p:nvSpPr>
        <p:spPr>
          <a:xfrm>
            <a:off x="422425" y="1433407"/>
            <a:ext cx="544582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亚裔人群临床试验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：经</a:t>
            </a: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52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周随访，与基线相比，本品可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显著降低亚裔患者年复发率达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42%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sz="1400" dirty="0">
                <a:cs typeface="+mn-ea"/>
                <a:sym typeface="+mn-lt"/>
              </a:rPr>
              <a:t>长期随访研究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：患者年复发率在第</a:t>
            </a: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10~25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年仍能保持相对稳定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（研究期间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年复发率约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0.328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）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3" name="矩形: 圆角 72">
            <a:extLst>
              <a:ext uri="{FF2B5EF4-FFF2-40B4-BE49-F238E27FC236}">
                <a16:creationId xmlns:a16="http://schemas.microsoft.com/office/drawing/2014/main" id="{E5851B10-247F-BDD7-7BCD-3EDC77EC4870}"/>
              </a:ext>
            </a:extLst>
          </p:cNvPr>
          <p:cNvSpPr/>
          <p:nvPr/>
        </p:nvSpPr>
        <p:spPr>
          <a:xfrm>
            <a:off x="6765925" y="1008785"/>
            <a:ext cx="5334000" cy="360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endParaRPr lang="en-US" altLang="zh-CN" sz="1400" b="1" dirty="0" err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4" name="文本框 19">
            <a:extLst>
              <a:ext uri="{FF2B5EF4-FFF2-40B4-BE49-F238E27FC236}">
                <a16:creationId xmlns:a16="http://schemas.microsoft.com/office/drawing/2014/main" id="{A3ECEF78-1700-BFED-0B0B-E6D6BE3445F7}"/>
              </a:ext>
            </a:extLst>
          </p:cNvPr>
          <p:cNvSpPr txBox="1"/>
          <p:nvPr/>
        </p:nvSpPr>
        <p:spPr>
          <a:xfrm>
            <a:off x="6361347" y="1500941"/>
            <a:ext cx="5335200" cy="909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marR="0" lvl="0" indent="-172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经本品治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疗</a:t>
            </a:r>
            <a:r>
              <a:rPr lang="en-US" altLang="zh-CN" sz="1400" dirty="0">
                <a:cs typeface="+mn-ea"/>
                <a:sym typeface="+mn-lt"/>
              </a:rPr>
              <a:t>10</a:t>
            </a:r>
            <a:r>
              <a:rPr lang="zh-CN" altLang="en-US" sz="1400" dirty="0">
                <a:cs typeface="+mn-ea"/>
                <a:sym typeface="+mn-lt"/>
              </a:rPr>
              <a:t>余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，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可独立行走的患者比例达</a:t>
            </a:r>
            <a:r>
              <a:rPr kumimoji="0" lang="en-US" altLang="zh-CN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82%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3</a:t>
            </a:r>
          </a:p>
          <a:p>
            <a:pPr marL="172800" marR="0" lvl="0" indent="-1728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长期随访研究</a:t>
            </a:r>
            <a:r>
              <a:rPr kumimoji="0" lang="en-US" altLang="zh-CN" sz="14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：本品可有效延缓患者发生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个月确认的残疾</a:t>
            </a:r>
            <a:r>
              <a:rPr lang="zh-CN" altLang="en-US" sz="1400" dirty="0">
                <a:cs typeface="+mn-ea"/>
                <a:sym typeface="+mn-lt"/>
              </a:rPr>
              <a:t>进展，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中位时间可长达</a:t>
            </a: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9.8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</a:t>
            </a:r>
            <a:endParaRPr kumimoji="0" lang="en-US" altLang="zh-CN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8EC6B90E-98F6-879E-671C-74A61CD022E1}"/>
              </a:ext>
            </a:extLst>
          </p:cNvPr>
          <p:cNvGrpSpPr>
            <a:grpSpLocks noChangeAspect="1"/>
          </p:cNvGrpSpPr>
          <p:nvPr/>
        </p:nvGrpSpPr>
        <p:grpSpPr>
          <a:xfrm>
            <a:off x="2296967" y="4193490"/>
            <a:ext cx="3571284" cy="1503327"/>
            <a:chOff x="3000458" y="1502556"/>
            <a:chExt cx="6263421" cy="3316893"/>
          </a:xfrm>
        </p:grpSpPr>
        <p:graphicFrame>
          <p:nvGraphicFramePr>
            <p:cNvPr id="77" name="图表 76">
              <a:extLst>
                <a:ext uri="{FF2B5EF4-FFF2-40B4-BE49-F238E27FC236}">
                  <a16:creationId xmlns:a16="http://schemas.microsoft.com/office/drawing/2014/main" id="{9AC574D0-9C8B-E466-4630-099E33B89339}"/>
                </a:ext>
              </a:extLst>
            </p:cNvPr>
            <p:cNvGraphicFramePr/>
            <p:nvPr/>
          </p:nvGraphicFramePr>
          <p:xfrm>
            <a:off x="3788688" y="1502556"/>
            <a:ext cx="5475191" cy="33168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2AF3F4AE-3DA8-B6D6-6DBA-836B89BFBABC}"/>
                </a:ext>
              </a:extLst>
            </p:cNvPr>
            <p:cNvSpPr txBox="1"/>
            <p:nvPr/>
          </p:nvSpPr>
          <p:spPr>
            <a:xfrm>
              <a:off x="3000458" y="1701160"/>
              <a:ext cx="863661" cy="257438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钆增强病灶数的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校正平均值</a:t>
              </a:r>
            </a:p>
          </p:txBody>
        </p: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F56D7CE3-7299-6361-1183-B8FE6F4721C8}"/>
                </a:ext>
              </a:extLst>
            </p:cNvPr>
            <p:cNvCxnSpPr>
              <a:cxnSpLocks/>
            </p:cNvCxnSpPr>
            <p:nvPr/>
          </p:nvCxnSpPr>
          <p:spPr>
            <a:xfrm>
              <a:off x="6003040" y="3127782"/>
              <a:ext cx="1325895" cy="0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AE1C773C-0936-F60E-4910-2474630FE85E}"/>
                </a:ext>
              </a:extLst>
            </p:cNvPr>
            <p:cNvCxnSpPr>
              <a:cxnSpLocks/>
            </p:cNvCxnSpPr>
            <p:nvPr/>
          </p:nvCxnSpPr>
          <p:spPr>
            <a:xfrm>
              <a:off x="5970378" y="2079062"/>
              <a:ext cx="1515308" cy="0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箭头: 下 80">
              <a:extLst>
                <a:ext uri="{FF2B5EF4-FFF2-40B4-BE49-F238E27FC236}">
                  <a16:creationId xmlns:a16="http://schemas.microsoft.com/office/drawing/2014/main" id="{E5C2EF98-0810-4436-699B-A67EAADC92AB}"/>
                </a:ext>
              </a:extLst>
            </p:cNvPr>
            <p:cNvSpPr/>
            <p:nvPr/>
          </p:nvSpPr>
          <p:spPr>
            <a:xfrm>
              <a:off x="6571767" y="2079060"/>
              <a:ext cx="445865" cy="1065122"/>
            </a:xfrm>
            <a:prstGeom prst="down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D7867261-EF69-75A1-079A-8CB8D32ECFD3}"/>
                </a:ext>
              </a:extLst>
            </p:cNvPr>
            <p:cNvSpPr/>
            <p:nvPr/>
          </p:nvSpPr>
          <p:spPr>
            <a:xfrm>
              <a:off x="5970378" y="2215566"/>
              <a:ext cx="1515308" cy="451368"/>
            </a:xfrm>
            <a:prstGeom prst="rect">
              <a:avLst/>
            </a:prstGeom>
            <a:solidFill>
              <a:schemeClr val="bg1">
                <a:lumMod val="95000"/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007859"/>
                  </a:solidFill>
                  <a:effectLst/>
                  <a:uLnTx/>
                  <a:uFillTx/>
                  <a:cs typeface="+mn-ea"/>
                  <a:sym typeface="+mn-lt"/>
                </a:rPr>
                <a:t>-65.66%</a:t>
              </a:r>
              <a:endParaRPr kumimoji="0" lang="zh-CN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3" name="TextBox 77">
            <a:extLst>
              <a:ext uri="{FF2B5EF4-FFF2-40B4-BE49-F238E27FC236}">
                <a16:creationId xmlns:a16="http://schemas.microsoft.com/office/drawing/2014/main" id="{5996B1C1-BEB5-91C5-F200-7D37A1ED1448}"/>
              </a:ext>
            </a:extLst>
          </p:cNvPr>
          <p:cNvSpPr txBox="1"/>
          <p:nvPr/>
        </p:nvSpPr>
        <p:spPr>
          <a:xfrm>
            <a:off x="6509012" y="4224238"/>
            <a:ext cx="4795576" cy="4610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172800" marR="0" lvl="0" indent="-17280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一项随访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5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年的回顾性队列研究</a:t>
            </a:r>
            <a:r>
              <a:rPr kumimoji="0" lang="en-US" altLang="zh-CN" sz="14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4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：相较干扰素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β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，使用本品可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显著减少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患者脑容量丢失量</a:t>
            </a:r>
          </a:p>
        </p:txBody>
      </p:sp>
      <p:sp>
        <p:nvSpPr>
          <p:cNvPr id="97" name="TextBox 31">
            <a:extLst>
              <a:ext uri="{FF2B5EF4-FFF2-40B4-BE49-F238E27FC236}">
                <a16:creationId xmlns:a16="http://schemas.microsoft.com/office/drawing/2014/main" id="{CF52CA57-9FC1-EF64-773E-0F91BFE982C8}"/>
              </a:ext>
            </a:extLst>
          </p:cNvPr>
          <p:cNvSpPr txBox="1"/>
          <p:nvPr/>
        </p:nvSpPr>
        <p:spPr>
          <a:xfrm>
            <a:off x="460058" y="4476007"/>
            <a:ext cx="1948662" cy="699102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亚裔人群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临床试验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MRI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病灶数减少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65.66%</a:t>
            </a:r>
          </a:p>
        </p:txBody>
      </p:sp>
      <p:sp>
        <p:nvSpPr>
          <p:cNvPr id="103" name="任意多边形: 形状 102">
            <a:extLst>
              <a:ext uri="{FF2B5EF4-FFF2-40B4-BE49-F238E27FC236}">
                <a16:creationId xmlns:a16="http://schemas.microsoft.com/office/drawing/2014/main" id="{D827E972-C57A-7021-E747-DF42EEEE0C06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有效性</a:t>
            </a:r>
          </a:p>
        </p:txBody>
      </p:sp>
      <p:sp>
        <p:nvSpPr>
          <p:cNvPr id="8" name="矩形: 圆顶角 7">
            <a:extLst>
              <a:ext uri="{FF2B5EF4-FFF2-40B4-BE49-F238E27FC236}">
                <a16:creationId xmlns:a16="http://schemas.microsoft.com/office/drawing/2014/main" id="{4EF43D86-EA04-9DD5-A4FD-FD588572975B}"/>
              </a:ext>
            </a:extLst>
          </p:cNvPr>
          <p:cNvSpPr/>
          <p:nvPr/>
        </p:nvSpPr>
        <p:spPr>
          <a:xfrm>
            <a:off x="444799" y="970801"/>
            <a:ext cx="5489836" cy="425747"/>
          </a:xfrm>
          <a:prstGeom prst="round2SameRect">
            <a:avLst>
              <a:gd name="adj1" fmla="val 46833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显著降低年复发率且长期稳定，</a:t>
            </a:r>
            <a:r>
              <a:rPr lang="zh-CN" altLang="en-US" sz="1500" b="1" dirty="0">
                <a:solidFill>
                  <a:srgbClr val="FFC000"/>
                </a:solidFill>
                <a:cs typeface="+mn-ea"/>
                <a:sym typeface="+mn-lt"/>
              </a:rPr>
              <a:t>年复发率</a:t>
            </a: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显著低于特立氟胺</a:t>
            </a:r>
            <a:endParaRPr lang="en-US" altLang="zh-CN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矩形: 圆顶角 8">
            <a:extLst>
              <a:ext uri="{FF2B5EF4-FFF2-40B4-BE49-F238E27FC236}">
                <a16:creationId xmlns:a16="http://schemas.microsoft.com/office/drawing/2014/main" id="{CED3105F-C1E6-71A0-44EA-69BA957FF3BD}"/>
              </a:ext>
            </a:extLst>
          </p:cNvPr>
          <p:cNvSpPr/>
          <p:nvPr/>
        </p:nvSpPr>
        <p:spPr>
          <a:xfrm>
            <a:off x="6385558" y="970801"/>
            <a:ext cx="5490000" cy="425747"/>
          </a:xfrm>
          <a:prstGeom prst="round2SameRect">
            <a:avLst>
              <a:gd name="adj1" fmla="val 46833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持续延缓残疾进展，</a:t>
            </a:r>
            <a:r>
              <a:rPr lang="zh-CN" altLang="en-US" sz="1500" b="1" dirty="0">
                <a:solidFill>
                  <a:srgbClr val="FFC000"/>
                </a:solidFill>
                <a:cs typeface="+mn-ea"/>
                <a:sym typeface="+mn-lt"/>
              </a:rPr>
              <a:t>残疾进展风险</a:t>
            </a: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低于特立氟胺、奥扎莫德</a:t>
            </a:r>
            <a:endParaRPr lang="en-US" altLang="zh-CN" sz="1500" b="1" dirty="0" err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矩形: 圆顶角 9">
            <a:extLst>
              <a:ext uri="{FF2B5EF4-FFF2-40B4-BE49-F238E27FC236}">
                <a16:creationId xmlns:a16="http://schemas.microsoft.com/office/drawing/2014/main" id="{688BE759-75FE-AB41-FE87-0A1487D23592}"/>
              </a:ext>
            </a:extLst>
          </p:cNvPr>
          <p:cNvSpPr/>
          <p:nvPr/>
        </p:nvSpPr>
        <p:spPr>
          <a:xfrm>
            <a:off x="462729" y="3758011"/>
            <a:ext cx="5489836" cy="425747"/>
          </a:xfrm>
          <a:prstGeom prst="round2SameRect">
            <a:avLst>
              <a:gd name="adj1" fmla="val 46833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明显</a:t>
            </a:r>
            <a:r>
              <a:rPr lang="zh-CN" altLang="en-US" sz="1500" b="1" dirty="0">
                <a:solidFill>
                  <a:srgbClr val="FFC000"/>
                </a:solidFill>
                <a:cs typeface="+mn-ea"/>
                <a:sym typeface="+mn-lt"/>
              </a:rPr>
              <a:t>减少</a:t>
            </a:r>
            <a:r>
              <a:rPr lang="en-US" altLang="zh-CN" sz="1500" b="1" dirty="0">
                <a:solidFill>
                  <a:srgbClr val="FFC000"/>
                </a:solidFill>
                <a:cs typeface="+mn-ea"/>
                <a:sym typeface="+mn-lt"/>
              </a:rPr>
              <a:t>MRI</a:t>
            </a:r>
            <a:r>
              <a:rPr lang="zh-CN" altLang="en-US" sz="1500" b="1" dirty="0">
                <a:solidFill>
                  <a:srgbClr val="FFC000"/>
                </a:solidFill>
                <a:cs typeface="+mn-ea"/>
                <a:sym typeface="+mn-lt"/>
              </a:rPr>
              <a:t>病灶数</a:t>
            </a: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，减少</a:t>
            </a:r>
            <a:r>
              <a:rPr lang="en-US" altLang="zh-CN" sz="1500" b="1" dirty="0">
                <a:solidFill>
                  <a:schemeClr val="bg1"/>
                </a:solidFill>
                <a:cs typeface="+mn-ea"/>
                <a:sym typeface="+mn-lt"/>
              </a:rPr>
              <a:t>T1</a:t>
            </a: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病灶方面优于特立氟胺</a:t>
            </a:r>
            <a:endParaRPr lang="en-US" altLang="zh-CN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矩形: 圆顶角 10">
            <a:extLst>
              <a:ext uri="{FF2B5EF4-FFF2-40B4-BE49-F238E27FC236}">
                <a16:creationId xmlns:a16="http://schemas.microsoft.com/office/drawing/2014/main" id="{CED963D8-FEF5-8E1E-D43E-F706DBEED856}"/>
              </a:ext>
            </a:extLst>
          </p:cNvPr>
          <p:cNvSpPr/>
          <p:nvPr/>
        </p:nvSpPr>
        <p:spPr>
          <a:xfrm>
            <a:off x="6385558" y="3758011"/>
            <a:ext cx="5490000" cy="425747"/>
          </a:xfrm>
          <a:prstGeom prst="round2SameRect">
            <a:avLst>
              <a:gd name="adj1" fmla="val 46833"/>
              <a:gd name="adj2" fmla="val 0"/>
            </a:avLst>
          </a:prstGeom>
          <a:solidFill>
            <a:srgbClr val="0078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有效减少</a:t>
            </a:r>
            <a:r>
              <a:rPr lang="zh-CN" altLang="en-US" sz="1500" b="1" dirty="0">
                <a:solidFill>
                  <a:srgbClr val="FFC000"/>
                </a:solidFill>
                <a:cs typeface="+mn-ea"/>
                <a:sym typeface="+mn-lt"/>
              </a:rPr>
              <a:t>脑容量丢失</a:t>
            </a:r>
            <a:r>
              <a:rPr lang="zh-CN" altLang="en-US" sz="1500" b="1" dirty="0">
                <a:solidFill>
                  <a:schemeClr val="bg1"/>
                </a:solidFill>
                <a:cs typeface="+mn-ea"/>
                <a:sym typeface="+mn-lt"/>
              </a:rPr>
              <a:t>，延缓认知能力下降方面优于奥扎莫德</a:t>
            </a:r>
            <a:endParaRPr lang="en-US" altLang="zh-CN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aphicFrame>
        <p:nvGraphicFramePr>
          <p:cNvPr id="36" name="Chart 3">
            <a:extLst>
              <a:ext uri="{FF2B5EF4-FFF2-40B4-BE49-F238E27FC236}">
                <a16:creationId xmlns:a16="http://schemas.microsoft.com/office/drawing/2014/main" id="{F53F7A74-18CE-05A1-DC49-E12EB03262D2}"/>
              </a:ext>
            </a:extLst>
          </p:cNvPr>
          <p:cNvGraphicFramePr/>
          <p:nvPr>
            <p:custDataLst>
              <p:tags r:id="rId2"/>
            </p:custDataLst>
          </p:nvPr>
        </p:nvGraphicFramePr>
        <p:xfrm>
          <a:off x="7180263" y="4648200"/>
          <a:ext cx="4392612" cy="100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5" name="Rectangle 72">
            <a:extLst>
              <a:ext uri="{FF2B5EF4-FFF2-40B4-BE49-F238E27FC236}">
                <a16:creationId xmlns:a16="http://schemas.microsoft.com/office/drawing/2014/main" id="{FA890232-07DF-AF9D-9DCB-DDD305BB65BD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7556500" y="4721225"/>
            <a:ext cx="4699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3A111E48-E12D-4C57-8790-C67586F1FDE4}" type="datetime'''''''''''未''''''''''''治''''''''''''''疗'''''''''">
              <a:rPr lang="zh-CN" altLang="en-US" sz="1200" smtClean="0">
                <a:solidFill>
                  <a:schemeClr val="tx1"/>
                </a:solidFill>
                <a:cs typeface="+mn-ea"/>
                <a:sym typeface="+mn-lt"/>
              </a:rPr>
              <a:pPr/>
              <a:t>未治疗</a:t>
            </a:fld>
            <a:endParaRPr lang="en-US" sz="1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Rectangle 332">
            <a:extLst>
              <a:ext uri="{FF2B5EF4-FFF2-40B4-BE49-F238E27FC236}">
                <a16:creationId xmlns:a16="http://schemas.microsoft.com/office/drawing/2014/main" id="{247EB6B4-BB6C-4CF4-243F-D0A1A6B71142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8345488" y="4721225"/>
            <a:ext cx="10080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B71A6F14-05ED-466D-B6B6-2235DD724FAF}" type="datetime'高''剂''''''''''''''''量''''''干''扰''''''''''''素''''''''β'''">
              <a:rPr lang="zh-CN" altLang="en-US" sz="1200" smtClean="0">
                <a:solidFill>
                  <a:schemeClr val="tx1"/>
                </a:solidFill>
                <a:cs typeface="+mn-ea"/>
                <a:sym typeface="+mn-lt"/>
              </a:rPr>
              <a:pPr/>
              <a:t>高剂量干扰素β</a:t>
            </a:fld>
            <a:endParaRPr lang="en-US" sz="1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Rectangle 453">
            <a:extLst>
              <a:ext uri="{FF2B5EF4-FFF2-40B4-BE49-F238E27FC236}">
                <a16:creationId xmlns:a16="http://schemas.microsoft.com/office/drawing/2014/main" id="{1E2ADCD8-70EB-E447-E582-CB99A187C565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9401175" y="4721225"/>
            <a:ext cx="10080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20BB9BD3-17D5-4072-9419-DB14D229F2E1}" type="datetime'低''''''剂''''''''''''''量''干''''扰''''''''''素β'''''''">
              <a:rPr lang="zh-CN" altLang="en-US" sz="1200" smtClean="0">
                <a:solidFill>
                  <a:schemeClr val="tx1"/>
                </a:solidFill>
                <a:cs typeface="+mn-ea"/>
                <a:sym typeface="+mn-lt"/>
              </a:rPr>
              <a:pPr/>
              <a:t>低剂量干扰素β</a:t>
            </a:fld>
            <a:endParaRPr lang="en-US" sz="12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Rectangle 466">
            <a:extLst>
              <a:ext uri="{FF2B5EF4-FFF2-40B4-BE49-F238E27FC236}">
                <a16:creationId xmlns:a16="http://schemas.microsoft.com/office/drawing/2014/main" id="{FE933C34-3850-98F2-9651-FFD7AC238E0B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0498138" y="4721225"/>
            <a:ext cx="9271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94EB8FF6-FD75-4E6E-8E51-D4187DD05FCA}" type="datetime'''''''醋''''''''酸''''''''''格''拉''替''''''''''''''''''雷'">
              <a:rPr lang="zh-CN" altLang="en-US" sz="1200" b="1" smtClean="0">
                <a:solidFill>
                  <a:srgbClr val="007859"/>
                </a:solidFill>
                <a:cs typeface="+mn-ea"/>
                <a:sym typeface="+mn-lt"/>
              </a:rPr>
              <a:pPr/>
              <a:t>醋酸格拉替雷</a:t>
            </a:fld>
            <a:endParaRPr lang="en-US" sz="1200" b="1" dirty="0" err="1">
              <a:solidFill>
                <a:srgbClr val="007859"/>
              </a:solidFill>
              <a:cs typeface="+mn-ea"/>
              <a:sym typeface="+mn-lt"/>
            </a:endParaRPr>
          </a:p>
        </p:txBody>
      </p:sp>
      <p:sp>
        <p:nvSpPr>
          <p:cNvPr id="18" name="文本框 27">
            <a:extLst>
              <a:ext uri="{FF2B5EF4-FFF2-40B4-BE49-F238E27FC236}">
                <a16:creationId xmlns:a16="http://schemas.microsoft.com/office/drawing/2014/main" id="{AC58BAAB-3A71-7889-7380-3970203F4361}"/>
              </a:ext>
            </a:extLst>
          </p:cNvPr>
          <p:cNvSpPr txBox="1"/>
          <p:nvPr/>
        </p:nvSpPr>
        <p:spPr>
          <a:xfrm>
            <a:off x="6677007" y="4622800"/>
            <a:ext cx="523220" cy="9366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cs typeface="+mn-ea"/>
                <a:sym typeface="+mn-lt"/>
              </a:rPr>
              <a:t>0-5</a:t>
            </a:r>
            <a:r>
              <a:rPr lang="zh-CN" altLang="en-US" sz="1100" dirty="0">
                <a:cs typeface="+mn-ea"/>
                <a:sym typeface="+mn-lt"/>
              </a:rPr>
              <a:t>年</a:t>
            </a:r>
            <a:r>
              <a:rPr kumimoji="0" lang="zh-CN" alt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脑容量变化（</a:t>
            </a:r>
            <a:r>
              <a:rPr kumimoji="0" lang="en-US" altLang="zh-CN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%</a:t>
            </a:r>
            <a:r>
              <a:rPr kumimoji="0" lang="zh-CN" alt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）</a:t>
            </a:r>
          </a:p>
        </p:txBody>
      </p:sp>
      <p:sp>
        <p:nvSpPr>
          <p:cNvPr id="19" name="Right Bracket 524">
            <a:extLst>
              <a:ext uri="{FF2B5EF4-FFF2-40B4-BE49-F238E27FC236}">
                <a16:creationId xmlns:a16="http://schemas.microsoft.com/office/drawing/2014/main" id="{3E80497F-3E60-3602-7749-24A4CE0BD919}"/>
              </a:ext>
            </a:extLst>
          </p:cNvPr>
          <p:cNvSpPr/>
          <p:nvPr/>
        </p:nvSpPr>
        <p:spPr>
          <a:xfrm rot="5400000">
            <a:off x="10296525" y="4864100"/>
            <a:ext cx="75218" cy="947738"/>
          </a:xfrm>
          <a:prstGeom prst="rightBracket">
            <a:avLst/>
          </a:prstGeom>
          <a:ln w="19050">
            <a:solidFill>
              <a:srgbClr val="007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" name="TextBox 525">
            <a:extLst>
              <a:ext uri="{FF2B5EF4-FFF2-40B4-BE49-F238E27FC236}">
                <a16:creationId xmlns:a16="http://schemas.microsoft.com/office/drawing/2014/main" id="{8BA34270-5CFB-7606-8B88-94665A6057AC}"/>
              </a:ext>
            </a:extLst>
          </p:cNvPr>
          <p:cNvSpPr txBox="1"/>
          <p:nvPr/>
        </p:nvSpPr>
        <p:spPr>
          <a:xfrm>
            <a:off x="9043333" y="5280025"/>
            <a:ext cx="880596" cy="277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cs typeface="+mn-ea"/>
                <a:sym typeface="+mn-lt"/>
              </a:rPr>
              <a:t>P&lt;0.0001*</a:t>
            </a:r>
          </a:p>
        </p:txBody>
      </p:sp>
      <p:sp>
        <p:nvSpPr>
          <p:cNvPr id="21" name="Right Bracket 526">
            <a:extLst>
              <a:ext uri="{FF2B5EF4-FFF2-40B4-BE49-F238E27FC236}">
                <a16:creationId xmlns:a16="http://schemas.microsoft.com/office/drawing/2014/main" id="{2A563E38-C4BE-1FD2-20D3-959028CD4256}"/>
              </a:ext>
            </a:extLst>
          </p:cNvPr>
          <p:cNvSpPr/>
          <p:nvPr/>
        </p:nvSpPr>
        <p:spPr>
          <a:xfrm rot="5400000">
            <a:off x="9783763" y="4329858"/>
            <a:ext cx="161627" cy="2133600"/>
          </a:xfrm>
          <a:prstGeom prst="rightBracket">
            <a:avLst/>
          </a:prstGeom>
          <a:ln w="19050">
            <a:solidFill>
              <a:srgbClr val="007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2" name="TextBox 54">
            <a:extLst>
              <a:ext uri="{FF2B5EF4-FFF2-40B4-BE49-F238E27FC236}">
                <a16:creationId xmlns:a16="http://schemas.microsoft.com/office/drawing/2014/main" id="{B6FA2500-D09B-922E-0C39-A269BB11BF7D}"/>
              </a:ext>
            </a:extLst>
          </p:cNvPr>
          <p:cNvSpPr txBox="1"/>
          <p:nvPr/>
        </p:nvSpPr>
        <p:spPr>
          <a:xfrm>
            <a:off x="9957405" y="5183188"/>
            <a:ext cx="1111395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cs typeface="+mn-ea"/>
                <a:sym typeface="+mn-lt"/>
              </a:rPr>
              <a:t>P=0.0036*</a:t>
            </a:r>
          </a:p>
        </p:txBody>
      </p:sp>
      <p:grpSp>
        <p:nvGrpSpPr>
          <p:cNvPr id="132" name="组合 131">
            <a:extLst>
              <a:ext uri="{FF2B5EF4-FFF2-40B4-BE49-F238E27FC236}">
                <a16:creationId xmlns:a16="http://schemas.microsoft.com/office/drawing/2014/main" id="{E3B4CF4E-B759-2207-E226-C38AD450ED2C}"/>
              </a:ext>
            </a:extLst>
          </p:cNvPr>
          <p:cNvGrpSpPr/>
          <p:nvPr/>
        </p:nvGrpSpPr>
        <p:grpSpPr>
          <a:xfrm>
            <a:off x="484474" y="2495354"/>
            <a:ext cx="5450161" cy="1225570"/>
            <a:chOff x="484474" y="2495354"/>
            <a:chExt cx="5198515" cy="1225570"/>
          </a:xfrm>
        </p:grpSpPr>
        <p:sp>
          <p:nvSpPr>
            <p:cNvPr id="129" name="Rectangle: Rounded Corners 54">
              <a:extLst>
                <a:ext uri="{FF2B5EF4-FFF2-40B4-BE49-F238E27FC236}">
                  <a16:creationId xmlns:a16="http://schemas.microsoft.com/office/drawing/2014/main" id="{7ED663EC-FE1C-60EE-3BB0-8FB27A429E03}"/>
                </a:ext>
              </a:extLst>
            </p:cNvPr>
            <p:cNvSpPr/>
            <p:nvPr/>
          </p:nvSpPr>
          <p:spPr>
            <a:xfrm>
              <a:off x="484474" y="2495354"/>
              <a:ext cx="5198515" cy="1225570"/>
            </a:xfrm>
            <a:prstGeom prst="roundRect">
              <a:avLst>
                <a:gd name="adj" fmla="val 0"/>
              </a:avLst>
            </a:prstGeom>
            <a:solidFill>
              <a:srgbClr val="007859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1" name="矩形 26">
              <a:extLst>
                <a:ext uri="{FF2B5EF4-FFF2-40B4-BE49-F238E27FC236}">
                  <a16:creationId xmlns:a16="http://schemas.microsoft.com/office/drawing/2014/main" id="{5A1F27E1-3B10-4501-9451-5F468AC46779}"/>
                </a:ext>
              </a:extLst>
            </p:cNvPr>
            <p:cNvSpPr/>
            <p:nvPr/>
          </p:nvSpPr>
          <p:spPr>
            <a:xfrm>
              <a:off x="525083" y="2544847"/>
              <a:ext cx="2220869" cy="11265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1" name="TextBox 14">
            <a:extLst>
              <a:ext uri="{FF2B5EF4-FFF2-40B4-BE49-F238E27FC236}">
                <a16:creationId xmlns:a16="http://schemas.microsoft.com/office/drawing/2014/main" id="{EC8A700E-FE8F-5A7F-A940-97E34BDE324F}"/>
              </a:ext>
            </a:extLst>
          </p:cNvPr>
          <p:cNvSpPr txBox="1"/>
          <p:nvPr/>
        </p:nvSpPr>
        <p:spPr>
          <a:xfrm>
            <a:off x="465486" y="2550234"/>
            <a:ext cx="2389938" cy="107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4E9E45"/>
              </a:buClr>
              <a:buSzTx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Meta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分析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5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4E9E45"/>
              </a:buClr>
              <a:buSzTx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醋酸格拉替雷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年复发率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显著低于特立氟胺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（复发风险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降低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23%~32%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）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aphicFrame>
        <p:nvGraphicFramePr>
          <p:cNvPr id="72" name="表格 71">
            <a:extLst>
              <a:ext uri="{FF2B5EF4-FFF2-40B4-BE49-F238E27FC236}">
                <a16:creationId xmlns:a16="http://schemas.microsoft.com/office/drawing/2014/main" id="{901832E1-14DB-EFF8-9716-2EEE8E04BC68}"/>
              </a:ext>
            </a:extLst>
          </p:cNvPr>
          <p:cNvGraphicFramePr>
            <a:graphicFrameLocks noGrp="1"/>
          </p:cNvGraphicFramePr>
          <p:nvPr/>
        </p:nvGraphicFramePr>
        <p:xfrm>
          <a:off x="2906920" y="2590919"/>
          <a:ext cx="3107414" cy="10736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86565">
                  <a:extLst>
                    <a:ext uri="{9D8B030D-6E8A-4147-A177-3AD203B41FA5}">
                      <a16:colId xmlns:a16="http://schemas.microsoft.com/office/drawing/2014/main" val="1878216425"/>
                    </a:ext>
                  </a:extLst>
                </a:gridCol>
                <a:gridCol w="1620849">
                  <a:extLst>
                    <a:ext uri="{9D8B030D-6E8A-4147-A177-3AD203B41FA5}">
                      <a16:colId xmlns:a16="http://schemas.microsoft.com/office/drawing/2014/main" val="917038129"/>
                    </a:ext>
                  </a:extLst>
                </a:gridCol>
              </a:tblGrid>
              <a:tr h="3168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治疗方案对比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风险比</a:t>
                      </a:r>
                      <a:r>
                        <a:rPr lang="en-US" altLang="zh-CN" sz="13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HR (95% CI)</a:t>
                      </a:r>
                      <a:endParaRPr lang="en-US" altLang="zh-CN" sz="1300" b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898894"/>
                  </a:ext>
                </a:extLst>
              </a:tr>
              <a:tr h="3783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7mg</a:t>
                      </a:r>
                      <a:endParaRPr lang="zh-CN" altLang="en-US" sz="13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0.685 (0.573, 0.818)*</a:t>
                      </a:r>
                      <a:endParaRPr lang="zh-CN" sz="1300" kern="100" dirty="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736003"/>
                  </a:ext>
                </a:extLst>
              </a:tr>
              <a:tr h="3783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14mg</a:t>
                      </a:r>
                      <a:endParaRPr lang="zh-CN" altLang="en-US" sz="13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7000"/>
                        </a:lnSpc>
                        <a:spcBef>
                          <a:spcPts val="600"/>
                        </a:spcBef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0.775 (0.648, 0.928)*</a:t>
                      </a:r>
                      <a:endParaRPr lang="zh-CN" sz="1300" kern="100" dirty="0"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04028"/>
                  </a:ext>
                </a:extLst>
              </a:tr>
            </a:tbl>
          </a:graphicData>
        </a:graphic>
      </p:graphicFrame>
      <p:grpSp>
        <p:nvGrpSpPr>
          <p:cNvPr id="122" name="组合 121">
            <a:extLst>
              <a:ext uri="{FF2B5EF4-FFF2-40B4-BE49-F238E27FC236}">
                <a16:creationId xmlns:a16="http://schemas.microsoft.com/office/drawing/2014/main" id="{1E3E32A5-DA28-DCA8-DA0C-ACC5C61F6E38}"/>
              </a:ext>
            </a:extLst>
          </p:cNvPr>
          <p:cNvGrpSpPr/>
          <p:nvPr/>
        </p:nvGrpSpPr>
        <p:grpSpPr>
          <a:xfrm>
            <a:off x="2738768" y="2590293"/>
            <a:ext cx="258406" cy="1051116"/>
            <a:chOff x="2345717" y="2537220"/>
            <a:chExt cx="258406" cy="1051116"/>
          </a:xfrm>
        </p:grpSpPr>
        <p:cxnSp>
          <p:nvCxnSpPr>
            <p:cNvPr id="117" name="Straight Connector 32">
              <a:extLst>
                <a:ext uri="{FF2B5EF4-FFF2-40B4-BE49-F238E27FC236}">
                  <a16:creationId xmlns:a16="http://schemas.microsoft.com/office/drawing/2014/main" id="{1319E1BE-510B-988D-1A98-E00CBD74A38D}"/>
                </a:ext>
              </a:extLst>
            </p:cNvPr>
            <p:cNvCxnSpPr>
              <a:cxnSpLocks/>
            </p:cNvCxnSpPr>
            <p:nvPr/>
          </p:nvCxnSpPr>
          <p:spPr>
            <a:xfrm>
              <a:off x="2462375" y="2537220"/>
              <a:ext cx="0" cy="1051116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68502305-F4EB-A782-D176-3F44E0E7AEFC}"/>
                </a:ext>
              </a:extLst>
            </p:cNvPr>
            <p:cNvGrpSpPr/>
            <p:nvPr/>
          </p:nvGrpSpPr>
          <p:grpSpPr>
            <a:xfrm rot="10800000">
              <a:off x="2345717" y="2910858"/>
              <a:ext cx="258406" cy="254920"/>
              <a:chOff x="2247221" y="3005147"/>
              <a:chExt cx="301974" cy="297901"/>
            </a:xfrm>
          </p:grpSpPr>
          <p:sp>
            <p:nvSpPr>
              <p:cNvPr id="119" name="object 77">
                <a:extLst>
                  <a:ext uri="{FF2B5EF4-FFF2-40B4-BE49-F238E27FC236}">
                    <a16:creationId xmlns:a16="http://schemas.microsoft.com/office/drawing/2014/main" id="{4886EA80-9C13-90BC-703D-82F44CF3A61D}"/>
                  </a:ext>
                </a:extLst>
              </p:cNvPr>
              <p:cNvSpPr/>
              <p:nvPr/>
            </p:nvSpPr>
            <p:spPr>
              <a:xfrm>
                <a:off x="2247221" y="3005147"/>
                <a:ext cx="301974" cy="297901"/>
              </a:xfrm>
              <a:custGeom>
                <a:avLst/>
                <a:gdLst/>
                <a:ahLst/>
                <a:cxnLst/>
                <a:rect l="l" t="t" r="r" b="b"/>
                <a:pathLst>
                  <a:path w="329564" h="325120">
                    <a:moveTo>
                      <a:pt x="164591" y="0"/>
                    </a:moveTo>
                    <a:lnTo>
                      <a:pt x="120826" y="5796"/>
                    </a:lnTo>
                    <a:lnTo>
                      <a:pt x="81505" y="22154"/>
                    </a:lnTo>
                    <a:lnTo>
                      <a:pt x="48196" y="47529"/>
                    </a:lnTo>
                    <a:lnTo>
                      <a:pt x="22464" y="80376"/>
                    </a:lnTo>
                    <a:lnTo>
                      <a:pt x="5877" y="119150"/>
                    </a:lnTo>
                    <a:lnTo>
                      <a:pt x="0" y="162305"/>
                    </a:lnTo>
                    <a:lnTo>
                      <a:pt x="5877" y="205461"/>
                    </a:lnTo>
                    <a:lnTo>
                      <a:pt x="22464" y="244235"/>
                    </a:lnTo>
                    <a:lnTo>
                      <a:pt x="48196" y="277082"/>
                    </a:lnTo>
                    <a:lnTo>
                      <a:pt x="81505" y="302457"/>
                    </a:lnTo>
                    <a:lnTo>
                      <a:pt x="120826" y="318815"/>
                    </a:lnTo>
                    <a:lnTo>
                      <a:pt x="164591" y="324611"/>
                    </a:lnTo>
                    <a:lnTo>
                      <a:pt x="208357" y="318815"/>
                    </a:lnTo>
                    <a:lnTo>
                      <a:pt x="247678" y="302457"/>
                    </a:lnTo>
                    <a:lnTo>
                      <a:pt x="280987" y="277082"/>
                    </a:lnTo>
                    <a:lnTo>
                      <a:pt x="306719" y="244235"/>
                    </a:lnTo>
                    <a:lnTo>
                      <a:pt x="323306" y="205461"/>
                    </a:lnTo>
                    <a:lnTo>
                      <a:pt x="329183" y="162305"/>
                    </a:lnTo>
                    <a:lnTo>
                      <a:pt x="323306" y="119150"/>
                    </a:lnTo>
                    <a:lnTo>
                      <a:pt x="306719" y="80376"/>
                    </a:lnTo>
                    <a:lnTo>
                      <a:pt x="280987" y="47529"/>
                    </a:lnTo>
                    <a:lnTo>
                      <a:pt x="247678" y="22154"/>
                    </a:lnTo>
                    <a:lnTo>
                      <a:pt x="208357" y="5796"/>
                    </a:lnTo>
                    <a:lnTo>
                      <a:pt x="164591" y="0"/>
                    </a:lnTo>
                    <a:close/>
                  </a:path>
                </a:pathLst>
              </a:custGeom>
              <a:solidFill>
                <a:srgbClr val="007859"/>
              </a:solidFill>
            </p:spPr>
            <p:txBody>
              <a:bodyPr wrap="square" lIns="0" tIns="0" rIns="0" bIns="0" rtlCol="0"/>
              <a:lstStyle/>
              <a:p>
                <a:endParaRPr sz="1200">
                  <a:cs typeface="+mn-ea"/>
                  <a:sym typeface="+mn-lt"/>
                </a:endParaRPr>
              </a:p>
            </p:txBody>
          </p:sp>
          <p:pic>
            <p:nvPicPr>
              <p:cNvPr id="120" name="object 78">
                <a:extLst>
                  <a:ext uri="{FF2B5EF4-FFF2-40B4-BE49-F238E27FC236}">
                    <a16:creationId xmlns:a16="http://schemas.microsoft.com/office/drawing/2014/main" id="{A915E797-C427-DC54-BBE2-000BEDA181D8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366350" y="3057726"/>
                <a:ext cx="93038" cy="185979"/>
              </a:xfrm>
              <a:prstGeom prst="rect">
                <a:avLst/>
              </a:prstGeom>
            </p:spPr>
          </p:pic>
        </p:grpSp>
      </p:grpSp>
      <p:grpSp>
        <p:nvGrpSpPr>
          <p:cNvPr id="135" name="组合 134">
            <a:extLst>
              <a:ext uri="{FF2B5EF4-FFF2-40B4-BE49-F238E27FC236}">
                <a16:creationId xmlns:a16="http://schemas.microsoft.com/office/drawing/2014/main" id="{7412F0AA-0FD5-09DC-6084-FE54A3F99F77}"/>
              </a:ext>
            </a:extLst>
          </p:cNvPr>
          <p:cNvGrpSpPr/>
          <p:nvPr/>
        </p:nvGrpSpPr>
        <p:grpSpPr>
          <a:xfrm>
            <a:off x="6321877" y="2495354"/>
            <a:ext cx="5553681" cy="1225570"/>
            <a:chOff x="484474" y="2495354"/>
            <a:chExt cx="5553681" cy="1225570"/>
          </a:xfrm>
        </p:grpSpPr>
        <p:sp>
          <p:nvSpPr>
            <p:cNvPr id="136" name="Rectangle: Rounded Corners 54">
              <a:extLst>
                <a:ext uri="{FF2B5EF4-FFF2-40B4-BE49-F238E27FC236}">
                  <a16:creationId xmlns:a16="http://schemas.microsoft.com/office/drawing/2014/main" id="{13AF8E3E-DEB4-23CD-5486-CEE6CFA426FD}"/>
                </a:ext>
              </a:extLst>
            </p:cNvPr>
            <p:cNvSpPr/>
            <p:nvPr/>
          </p:nvSpPr>
          <p:spPr>
            <a:xfrm>
              <a:off x="484474" y="2495354"/>
              <a:ext cx="5553681" cy="1225570"/>
            </a:xfrm>
            <a:prstGeom prst="roundRect">
              <a:avLst>
                <a:gd name="adj" fmla="val 0"/>
              </a:avLst>
            </a:prstGeom>
            <a:solidFill>
              <a:srgbClr val="007859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7" name="矩形 26">
              <a:extLst>
                <a:ext uri="{FF2B5EF4-FFF2-40B4-BE49-F238E27FC236}">
                  <a16:creationId xmlns:a16="http://schemas.microsoft.com/office/drawing/2014/main" id="{7D2AF97C-7AB0-0FC7-6E28-1FEF821A4D8B}"/>
                </a:ext>
              </a:extLst>
            </p:cNvPr>
            <p:cNvSpPr/>
            <p:nvPr/>
          </p:nvSpPr>
          <p:spPr>
            <a:xfrm>
              <a:off x="525084" y="2544847"/>
              <a:ext cx="2339697" cy="11265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8" name="TextBox 14">
            <a:extLst>
              <a:ext uri="{FF2B5EF4-FFF2-40B4-BE49-F238E27FC236}">
                <a16:creationId xmlns:a16="http://schemas.microsoft.com/office/drawing/2014/main" id="{93BDD085-1D18-2933-281A-3F2C15BC3131}"/>
              </a:ext>
            </a:extLst>
          </p:cNvPr>
          <p:cNvSpPr txBox="1"/>
          <p:nvPr/>
        </p:nvSpPr>
        <p:spPr>
          <a:xfrm>
            <a:off x="6325952" y="2550234"/>
            <a:ext cx="2336157" cy="107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4E9E45"/>
              </a:buClr>
              <a:buSzTx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Meta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分析</a:t>
            </a:r>
            <a:r>
              <a:rPr kumimoji="0" lang="en-US" altLang="zh-CN" sz="14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4E9E45"/>
              </a:buClr>
              <a:buSzTx/>
              <a:tabLst/>
              <a:defRPr/>
            </a:pPr>
            <a:r>
              <a:rPr lang="zh-CN" altLang="en-US" sz="1400" dirty="0">
                <a:cs typeface="+mn-ea"/>
                <a:sym typeface="+mn-lt"/>
              </a:rPr>
              <a:t>醋酸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格拉替雷的</a:t>
            </a: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24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个月残疾进展风险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低于特立氟胺、奥扎莫德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40" name="组合 139">
            <a:extLst>
              <a:ext uri="{FF2B5EF4-FFF2-40B4-BE49-F238E27FC236}">
                <a16:creationId xmlns:a16="http://schemas.microsoft.com/office/drawing/2014/main" id="{4BCB702F-8FD5-CAE1-9D79-274FFE78A37B}"/>
              </a:ext>
            </a:extLst>
          </p:cNvPr>
          <p:cNvGrpSpPr/>
          <p:nvPr/>
        </p:nvGrpSpPr>
        <p:grpSpPr>
          <a:xfrm>
            <a:off x="8603063" y="2590293"/>
            <a:ext cx="258406" cy="1051116"/>
            <a:chOff x="2345717" y="2537220"/>
            <a:chExt cx="258406" cy="1051116"/>
          </a:xfrm>
        </p:grpSpPr>
        <p:cxnSp>
          <p:nvCxnSpPr>
            <p:cNvPr id="141" name="Straight Connector 32">
              <a:extLst>
                <a:ext uri="{FF2B5EF4-FFF2-40B4-BE49-F238E27FC236}">
                  <a16:creationId xmlns:a16="http://schemas.microsoft.com/office/drawing/2014/main" id="{7A996964-6DAA-E3A1-16B3-13610B87AE03}"/>
                </a:ext>
              </a:extLst>
            </p:cNvPr>
            <p:cNvCxnSpPr>
              <a:cxnSpLocks/>
            </p:cNvCxnSpPr>
            <p:nvPr/>
          </p:nvCxnSpPr>
          <p:spPr>
            <a:xfrm>
              <a:off x="2462375" y="2537220"/>
              <a:ext cx="0" cy="1051116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组合 141">
              <a:extLst>
                <a:ext uri="{FF2B5EF4-FFF2-40B4-BE49-F238E27FC236}">
                  <a16:creationId xmlns:a16="http://schemas.microsoft.com/office/drawing/2014/main" id="{A8CCF933-EBE1-86BE-C0B4-FD1E3A8EB0B7}"/>
                </a:ext>
              </a:extLst>
            </p:cNvPr>
            <p:cNvGrpSpPr/>
            <p:nvPr/>
          </p:nvGrpSpPr>
          <p:grpSpPr>
            <a:xfrm rot="10800000">
              <a:off x="2345717" y="2910858"/>
              <a:ext cx="258406" cy="254920"/>
              <a:chOff x="2247221" y="3005147"/>
              <a:chExt cx="301974" cy="297901"/>
            </a:xfrm>
          </p:grpSpPr>
          <p:sp>
            <p:nvSpPr>
              <p:cNvPr id="143" name="object 77">
                <a:extLst>
                  <a:ext uri="{FF2B5EF4-FFF2-40B4-BE49-F238E27FC236}">
                    <a16:creationId xmlns:a16="http://schemas.microsoft.com/office/drawing/2014/main" id="{A4A83BF1-E6BD-E8D8-B6AA-0C3C4ED23E88}"/>
                  </a:ext>
                </a:extLst>
              </p:cNvPr>
              <p:cNvSpPr/>
              <p:nvPr/>
            </p:nvSpPr>
            <p:spPr>
              <a:xfrm>
                <a:off x="2247221" y="3005147"/>
                <a:ext cx="301974" cy="297901"/>
              </a:xfrm>
              <a:custGeom>
                <a:avLst/>
                <a:gdLst/>
                <a:ahLst/>
                <a:cxnLst/>
                <a:rect l="l" t="t" r="r" b="b"/>
                <a:pathLst>
                  <a:path w="329564" h="325120">
                    <a:moveTo>
                      <a:pt x="164591" y="0"/>
                    </a:moveTo>
                    <a:lnTo>
                      <a:pt x="120826" y="5796"/>
                    </a:lnTo>
                    <a:lnTo>
                      <a:pt x="81505" y="22154"/>
                    </a:lnTo>
                    <a:lnTo>
                      <a:pt x="48196" y="47529"/>
                    </a:lnTo>
                    <a:lnTo>
                      <a:pt x="22464" y="80376"/>
                    </a:lnTo>
                    <a:lnTo>
                      <a:pt x="5877" y="119150"/>
                    </a:lnTo>
                    <a:lnTo>
                      <a:pt x="0" y="162305"/>
                    </a:lnTo>
                    <a:lnTo>
                      <a:pt x="5877" y="205461"/>
                    </a:lnTo>
                    <a:lnTo>
                      <a:pt x="22464" y="244235"/>
                    </a:lnTo>
                    <a:lnTo>
                      <a:pt x="48196" y="277082"/>
                    </a:lnTo>
                    <a:lnTo>
                      <a:pt x="81505" y="302457"/>
                    </a:lnTo>
                    <a:lnTo>
                      <a:pt x="120826" y="318815"/>
                    </a:lnTo>
                    <a:lnTo>
                      <a:pt x="164591" y="324611"/>
                    </a:lnTo>
                    <a:lnTo>
                      <a:pt x="208357" y="318815"/>
                    </a:lnTo>
                    <a:lnTo>
                      <a:pt x="247678" y="302457"/>
                    </a:lnTo>
                    <a:lnTo>
                      <a:pt x="280987" y="277082"/>
                    </a:lnTo>
                    <a:lnTo>
                      <a:pt x="306719" y="244235"/>
                    </a:lnTo>
                    <a:lnTo>
                      <a:pt x="323306" y="205461"/>
                    </a:lnTo>
                    <a:lnTo>
                      <a:pt x="329183" y="162305"/>
                    </a:lnTo>
                    <a:lnTo>
                      <a:pt x="323306" y="119150"/>
                    </a:lnTo>
                    <a:lnTo>
                      <a:pt x="306719" y="80376"/>
                    </a:lnTo>
                    <a:lnTo>
                      <a:pt x="280987" y="47529"/>
                    </a:lnTo>
                    <a:lnTo>
                      <a:pt x="247678" y="22154"/>
                    </a:lnTo>
                    <a:lnTo>
                      <a:pt x="208357" y="5796"/>
                    </a:lnTo>
                    <a:lnTo>
                      <a:pt x="164591" y="0"/>
                    </a:lnTo>
                    <a:close/>
                  </a:path>
                </a:pathLst>
              </a:custGeom>
              <a:solidFill>
                <a:srgbClr val="007859"/>
              </a:solidFill>
            </p:spPr>
            <p:txBody>
              <a:bodyPr wrap="square" lIns="0" tIns="0" rIns="0" bIns="0" rtlCol="0"/>
              <a:lstStyle/>
              <a:p>
                <a:endParaRPr sz="1200">
                  <a:cs typeface="+mn-ea"/>
                  <a:sym typeface="+mn-lt"/>
                </a:endParaRPr>
              </a:p>
            </p:txBody>
          </p:sp>
          <p:pic>
            <p:nvPicPr>
              <p:cNvPr id="144" name="object 78">
                <a:extLst>
                  <a:ext uri="{FF2B5EF4-FFF2-40B4-BE49-F238E27FC236}">
                    <a16:creationId xmlns:a16="http://schemas.microsoft.com/office/drawing/2014/main" id="{97BF2D39-34A5-644F-B7F7-251E6BE10159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366350" y="3057726"/>
                <a:ext cx="93038" cy="185979"/>
              </a:xfrm>
              <a:prstGeom prst="rect">
                <a:avLst/>
              </a:prstGeom>
            </p:spPr>
          </p:pic>
        </p:grpSp>
      </p:grpSp>
      <p:graphicFrame>
        <p:nvGraphicFramePr>
          <p:cNvPr id="96" name="表格 95">
            <a:extLst>
              <a:ext uri="{FF2B5EF4-FFF2-40B4-BE49-F238E27FC236}">
                <a16:creationId xmlns:a16="http://schemas.microsoft.com/office/drawing/2014/main" id="{53D83D28-2363-4196-137D-A72791B5F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519293"/>
              </p:ext>
            </p:extLst>
          </p:nvPr>
        </p:nvGraphicFramePr>
        <p:xfrm>
          <a:off x="8878810" y="2590919"/>
          <a:ext cx="2920720" cy="107256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55160">
                  <a:extLst>
                    <a:ext uri="{9D8B030D-6E8A-4147-A177-3AD203B41FA5}">
                      <a16:colId xmlns:a16="http://schemas.microsoft.com/office/drawing/2014/main" val="1878216425"/>
                    </a:ext>
                  </a:extLst>
                </a:gridCol>
                <a:gridCol w="1565560">
                  <a:extLst>
                    <a:ext uri="{9D8B030D-6E8A-4147-A177-3AD203B41FA5}">
                      <a16:colId xmlns:a16="http://schemas.microsoft.com/office/drawing/2014/main" val="917038129"/>
                    </a:ext>
                  </a:extLst>
                </a:gridCol>
              </a:tblGrid>
              <a:tr h="309199">
                <a:tc>
                  <a:txBody>
                    <a:bodyPr/>
                    <a:lstStyle/>
                    <a:p>
                      <a:r>
                        <a:rPr lang="zh-CN" altLang="en-US" sz="13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治疗方案对比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相对风险</a:t>
                      </a:r>
                      <a:r>
                        <a:rPr lang="en-US" altLang="zh-CN" sz="13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RR (95% CI)</a:t>
                      </a:r>
                      <a:endParaRPr lang="en-US" altLang="zh-CN" sz="1300" b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898894"/>
                  </a:ext>
                </a:extLst>
              </a:tr>
              <a:tr h="381681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特立氟胺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0.97 (0.72, 1.29)</a:t>
                      </a:r>
                      <a:endParaRPr lang="zh-CN" altLang="en-US" sz="13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736003"/>
                  </a:ext>
                </a:extLst>
              </a:tr>
              <a:tr h="381681">
                <a:tc>
                  <a:txBody>
                    <a:bodyPr/>
                    <a:lstStyle/>
                    <a:p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vs </a:t>
                      </a:r>
                      <a:r>
                        <a:rPr lang="zh-CN" altLang="en-US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奥扎莫德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0.62 (0.39, 1.00)</a:t>
                      </a:r>
                      <a:endParaRPr lang="zh-CN" altLang="en-US" sz="13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04028"/>
                  </a:ext>
                </a:extLst>
              </a:tr>
            </a:tbl>
          </a:graphicData>
        </a:graphic>
      </p:graphicFrame>
      <p:sp>
        <p:nvSpPr>
          <p:cNvPr id="145" name="任意多边形: 形状 10">
            <a:extLst>
              <a:ext uri="{FF2B5EF4-FFF2-40B4-BE49-F238E27FC236}">
                <a16:creationId xmlns:a16="http://schemas.microsoft.com/office/drawing/2014/main" id="{2D3A0484-87B9-563D-C876-B95477E59EC9}"/>
              </a:ext>
            </a:extLst>
          </p:cNvPr>
          <p:cNvSpPr/>
          <p:nvPr/>
        </p:nvSpPr>
        <p:spPr>
          <a:xfrm rot="10800000">
            <a:off x="9094057" y="5723832"/>
            <a:ext cx="518988" cy="565780"/>
          </a:xfrm>
          <a:custGeom>
            <a:avLst/>
            <a:gdLst>
              <a:gd name="connsiteX0" fmla="*/ 202633 w 416172"/>
              <a:gd name="connsiteY0" fmla="*/ 0 h 485927"/>
              <a:gd name="connsiteX1" fmla="*/ 374083 w 416172"/>
              <a:gd name="connsiteY1" fmla="*/ 157551 h 485927"/>
              <a:gd name="connsiteX2" fmla="*/ 294275 w 416172"/>
              <a:gd name="connsiteY2" fmla="*/ 157551 h 485927"/>
              <a:gd name="connsiteX3" fmla="*/ 306015 w 416172"/>
              <a:gd name="connsiteY3" fmla="*/ 222549 h 485927"/>
              <a:gd name="connsiteX4" fmla="*/ 416172 w 416172"/>
              <a:gd name="connsiteY4" fmla="*/ 485927 h 485927"/>
              <a:gd name="connsiteX5" fmla="*/ 0 w 416172"/>
              <a:gd name="connsiteY5" fmla="*/ 485927 h 485927"/>
              <a:gd name="connsiteX6" fmla="*/ 112166 w 416172"/>
              <a:gd name="connsiteY6" fmla="*/ 219870 h 485927"/>
              <a:gd name="connsiteX7" fmla="*/ 122329 w 416172"/>
              <a:gd name="connsiteY7" fmla="*/ 157551 h 485927"/>
              <a:gd name="connsiteX8" fmla="*/ 31183 w 416172"/>
              <a:gd name="connsiteY8" fmla="*/ 157551 h 485927"/>
              <a:gd name="connsiteX9" fmla="*/ 202633 w 416172"/>
              <a:gd name="connsiteY9" fmla="*/ 0 h 48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6172" h="485927">
                <a:moveTo>
                  <a:pt x="202633" y="0"/>
                </a:moveTo>
                <a:cubicBezTo>
                  <a:pt x="238352" y="59661"/>
                  <a:pt x="269308" y="105034"/>
                  <a:pt x="374083" y="157551"/>
                </a:cubicBezTo>
                <a:lnTo>
                  <a:pt x="294275" y="157551"/>
                </a:lnTo>
                <a:lnTo>
                  <a:pt x="306015" y="222549"/>
                </a:lnTo>
                <a:cubicBezTo>
                  <a:pt x="326661" y="313020"/>
                  <a:pt x="361370" y="404832"/>
                  <a:pt x="416172" y="485927"/>
                </a:cubicBezTo>
                <a:lnTo>
                  <a:pt x="0" y="485927"/>
                </a:lnTo>
                <a:cubicBezTo>
                  <a:pt x="54801" y="401260"/>
                  <a:pt x="92191" y="308555"/>
                  <a:pt x="112166" y="219870"/>
                </a:cubicBezTo>
                <a:lnTo>
                  <a:pt x="122329" y="157551"/>
                </a:lnTo>
                <a:lnTo>
                  <a:pt x="31183" y="157551"/>
                </a:lnTo>
                <a:cubicBezTo>
                  <a:pt x="131195" y="107415"/>
                  <a:pt x="181202" y="45373"/>
                  <a:pt x="202633" y="0"/>
                </a:cubicBezTo>
                <a:close/>
              </a:path>
            </a:pathLst>
          </a:custGeom>
          <a:gradFill>
            <a:gsLst>
              <a:gs pos="0">
                <a:srgbClr val="007859">
                  <a:alpha val="0"/>
                </a:srgbClr>
              </a:gs>
              <a:gs pos="100000">
                <a:srgbClr val="007859"/>
              </a:gs>
            </a:gsLst>
            <a:lin ang="16200000" scaled="1"/>
          </a:gradFill>
          <a:ln>
            <a:noFill/>
          </a:ln>
          <a:effectLst>
            <a:outerShdw blurRad="381000" dist="190500" dir="5400000" sx="90000" sy="90000" algn="ctr" rotWithShape="0">
              <a:schemeClr val="accent1">
                <a:alpha val="3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7" name="文本框 146">
            <a:extLst>
              <a:ext uri="{FF2B5EF4-FFF2-40B4-BE49-F238E27FC236}">
                <a16:creationId xmlns:a16="http://schemas.microsoft.com/office/drawing/2014/main" id="{149E7C3F-A9D9-C075-B5EE-92BA7C3AE9CD}"/>
              </a:ext>
            </a:extLst>
          </p:cNvPr>
          <p:cNvSpPr txBox="1"/>
          <p:nvPr/>
        </p:nvSpPr>
        <p:spPr>
          <a:xfrm>
            <a:off x="9416913" y="5719380"/>
            <a:ext cx="2265816" cy="51341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标准化均数差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SMD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-0.10 (-0.31. 0.11)</a:t>
            </a:r>
          </a:p>
        </p:txBody>
      </p:sp>
      <p:sp>
        <p:nvSpPr>
          <p:cNvPr id="148" name="TextBox 14">
            <a:extLst>
              <a:ext uri="{FF2B5EF4-FFF2-40B4-BE49-F238E27FC236}">
                <a16:creationId xmlns:a16="http://schemas.microsoft.com/office/drawing/2014/main" id="{07A35222-B35B-88FA-2ECB-D882328FF3AD}"/>
              </a:ext>
            </a:extLst>
          </p:cNvPr>
          <p:cNvSpPr txBox="1"/>
          <p:nvPr/>
        </p:nvSpPr>
        <p:spPr>
          <a:xfrm>
            <a:off x="6325952" y="5549681"/>
            <a:ext cx="2515833" cy="84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Meta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分析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6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醋酸格拉替雷在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延缓认知能力下降</a:t>
            </a: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方面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优于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奥扎莫德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59" name="组合 158">
            <a:extLst>
              <a:ext uri="{FF2B5EF4-FFF2-40B4-BE49-F238E27FC236}">
                <a16:creationId xmlns:a16="http://schemas.microsoft.com/office/drawing/2014/main" id="{6B2146CC-D71E-E6DC-DF20-C2927E1EDD64}"/>
              </a:ext>
            </a:extLst>
          </p:cNvPr>
          <p:cNvGrpSpPr/>
          <p:nvPr/>
        </p:nvGrpSpPr>
        <p:grpSpPr>
          <a:xfrm>
            <a:off x="8845623" y="5595103"/>
            <a:ext cx="258406" cy="792000"/>
            <a:chOff x="2345717" y="2537220"/>
            <a:chExt cx="258406" cy="792000"/>
          </a:xfrm>
        </p:grpSpPr>
        <p:cxnSp>
          <p:nvCxnSpPr>
            <p:cNvPr id="160" name="Straight Connector 32">
              <a:extLst>
                <a:ext uri="{FF2B5EF4-FFF2-40B4-BE49-F238E27FC236}">
                  <a16:creationId xmlns:a16="http://schemas.microsoft.com/office/drawing/2014/main" id="{912BD2DE-3420-4B0C-B283-2F44F268E713}"/>
                </a:ext>
              </a:extLst>
            </p:cNvPr>
            <p:cNvCxnSpPr>
              <a:cxnSpLocks/>
            </p:cNvCxnSpPr>
            <p:nvPr/>
          </p:nvCxnSpPr>
          <p:spPr>
            <a:xfrm>
              <a:off x="2462375" y="2537220"/>
              <a:ext cx="0" cy="792000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组合 160">
              <a:extLst>
                <a:ext uri="{FF2B5EF4-FFF2-40B4-BE49-F238E27FC236}">
                  <a16:creationId xmlns:a16="http://schemas.microsoft.com/office/drawing/2014/main" id="{6018F396-9A9F-3C04-6748-EF5BF0EDC576}"/>
                </a:ext>
              </a:extLst>
            </p:cNvPr>
            <p:cNvGrpSpPr/>
            <p:nvPr/>
          </p:nvGrpSpPr>
          <p:grpSpPr>
            <a:xfrm rot="10800000">
              <a:off x="2345717" y="2821197"/>
              <a:ext cx="258406" cy="254921"/>
              <a:chOff x="2247221" y="3109914"/>
              <a:chExt cx="301974" cy="297901"/>
            </a:xfrm>
          </p:grpSpPr>
          <p:sp>
            <p:nvSpPr>
              <p:cNvPr id="162" name="object 77">
                <a:extLst>
                  <a:ext uri="{FF2B5EF4-FFF2-40B4-BE49-F238E27FC236}">
                    <a16:creationId xmlns:a16="http://schemas.microsoft.com/office/drawing/2014/main" id="{7969D73D-5D7D-4725-6DDD-5AE5422F712B}"/>
                  </a:ext>
                </a:extLst>
              </p:cNvPr>
              <p:cNvSpPr/>
              <p:nvPr/>
            </p:nvSpPr>
            <p:spPr>
              <a:xfrm>
                <a:off x="2247221" y="3109914"/>
                <a:ext cx="301974" cy="297901"/>
              </a:xfrm>
              <a:custGeom>
                <a:avLst/>
                <a:gdLst/>
                <a:ahLst/>
                <a:cxnLst/>
                <a:rect l="l" t="t" r="r" b="b"/>
                <a:pathLst>
                  <a:path w="329564" h="325120">
                    <a:moveTo>
                      <a:pt x="164591" y="0"/>
                    </a:moveTo>
                    <a:lnTo>
                      <a:pt x="120826" y="5796"/>
                    </a:lnTo>
                    <a:lnTo>
                      <a:pt x="81505" y="22154"/>
                    </a:lnTo>
                    <a:lnTo>
                      <a:pt x="48196" y="47529"/>
                    </a:lnTo>
                    <a:lnTo>
                      <a:pt x="22464" y="80376"/>
                    </a:lnTo>
                    <a:lnTo>
                      <a:pt x="5877" y="119150"/>
                    </a:lnTo>
                    <a:lnTo>
                      <a:pt x="0" y="162305"/>
                    </a:lnTo>
                    <a:lnTo>
                      <a:pt x="5877" y="205461"/>
                    </a:lnTo>
                    <a:lnTo>
                      <a:pt x="22464" y="244235"/>
                    </a:lnTo>
                    <a:lnTo>
                      <a:pt x="48196" y="277082"/>
                    </a:lnTo>
                    <a:lnTo>
                      <a:pt x="81505" y="302457"/>
                    </a:lnTo>
                    <a:lnTo>
                      <a:pt x="120826" y="318815"/>
                    </a:lnTo>
                    <a:lnTo>
                      <a:pt x="164591" y="324611"/>
                    </a:lnTo>
                    <a:lnTo>
                      <a:pt x="208357" y="318815"/>
                    </a:lnTo>
                    <a:lnTo>
                      <a:pt x="247678" y="302457"/>
                    </a:lnTo>
                    <a:lnTo>
                      <a:pt x="280987" y="277082"/>
                    </a:lnTo>
                    <a:lnTo>
                      <a:pt x="306719" y="244235"/>
                    </a:lnTo>
                    <a:lnTo>
                      <a:pt x="323306" y="205461"/>
                    </a:lnTo>
                    <a:lnTo>
                      <a:pt x="329183" y="162305"/>
                    </a:lnTo>
                    <a:lnTo>
                      <a:pt x="323306" y="119150"/>
                    </a:lnTo>
                    <a:lnTo>
                      <a:pt x="306719" y="80376"/>
                    </a:lnTo>
                    <a:lnTo>
                      <a:pt x="280987" y="47529"/>
                    </a:lnTo>
                    <a:lnTo>
                      <a:pt x="247678" y="22154"/>
                    </a:lnTo>
                    <a:lnTo>
                      <a:pt x="208357" y="5796"/>
                    </a:lnTo>
                    <a:lnTo>
                      <a:pt x="164591" y="0"/>
                    </a:lnTo>
                    <a:close/>
                  </a:path>
                </a:pathLst>
              </a:custGeom>
              <a:solidFill>
                <a:srgbClr val="007859"/>
              </a:solidFill>
            </p:spPr>
            <p:txBody>
              <a:bodyPr wrap="square" lIns="0" tIns="0" rIns="0" bIns="0" rtlCol="0"/>
              <a:lstStyle/>
              <a:p>
                <a:endParaRPr sz="1200">
                  <a:cs typeface="+mn-ea"/>
                  <a:sym typeface="+mn-lt"/>
                </a:endParaRPr>
              </a:p>
            </p:txBody>
          </p:sp>
          <p:pic>
            <p:nvPicPr>
              <p:cNvPr id="163" name="object 78">
                <a:extLst>
                  <a:ext uri="{FF2B5EF4-FFF2-40B4-BE49-F238E27FC236}">
                    <a16:creationId xmlns:a16="http://schemas.microsoft.com/office/drawing/2014/main" id="{0D898817-ADEA-FB25-3DDE-D4F746AC302B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366350" y="3172968"/>
                <a:ext cx="93038" cy="185981"/>
              </a:xfrm>
              <a:prstGeom prst="rect">
                <a:avLst/>
              </a:prstGeom>
            </p:spPr>
          </p:pic>
        </p:grp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15056000-330B-FAD9-9AA6-43747FC333CF}"/>
              </a:ext>
            </a:extLst>
          </p:cNvPr>
          <p:cNvGrpSpPr/>
          <p:nvPr/>
        </p:nvGrpSpPr>
        <p:grpSpPr>
          <a:xfrm>
            <a:off x="449762" y="5532360"/>
            <a:ext cx="5250999" cy="871413"/>
            <a:chOff x="484474" y="2495354"/>
            <a:chExt cx="5198515" cy="1225570"/>
          </a:xfrm>
        </p:grpSpPr>
        <p:sp>
          <p:nvSpPr>
            <p:cNvPr id="6" name="Rectangle: Rounded Corners 54">
              <a:extLst>
                <a:ext uri="{FF2B5EF4-FFF2-40B4-BE49-F238E27FC236}">
                  <a16:creationId xmlns:a16="http://schemas.microsoft.com/office/drawing/2014/main" id="{3F826281-EDC5-8F69-727A-11E447E469EB}"/>
                </a:ext>
              </a:extLst>
            </p:cNvPr>
            <p:cNvSpPr/>
            <p:nvPr/>
          </p:nvSpPr>
          <p:spPr>
            <a:xfrm>
              <a:off x="484474" y="2495354"/>
              <a:ext cx="5198515" cy="1225570"/>
            </a:xfrm>
            <a:prstGeom prst="roundRect">
              <a:avLst>
                <a:gd name="adj" fmla="val 0"/>
              </a:avLst>
            </a:prstGeom>
            <a:solidFill>
              <a:srgbClr val="007859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26">
              <a:extLst>
                <a:ext uri="{FF2B5EF4-FFF2-40B4-BE49-F238E27FC236}">
                  <a16:creationId xmlns:a16="http://schemas.microsoft.com/office/drawing/2014/main" id="{04800E6F-CB82-521D-78C0-6831B2B4967B}"/>
                </a:ext>
              </a:extLst>
            </p:cNvPr>
            <p:cNvSpPr/>
            <p:nvPr/>
          </p:nvSpPr>
          <p:spPr>
            <a:xfrm>
              <a:off x="525085" y="2544847"/>
              <a:ext cx="2410543" cy="11265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4" name="任意多边形: 形状 10">
            <a:extLst>
              <a:ext uri="{FF2B5EF4-FFF2-40B4-BE49-F238E27FC236}">
                <a16:creationId xmlns:a16="http://schemas.microsoft.com/office/drawing/2014/main" id="{45E0BFA3-3DF8-13D5-D62F-1B6FCE766738}"/>
              </a:ext>
            </a:extLst>
          </p:cNvPr>
          <p:cNvSpPr/>
          <p:nvPr/>
        </p:nvSpPr>
        <p:spPr>
          <a:xfrm rot="10800000">
            <a:off x="3221943" y="5692082"/>
            <a:ext cx="518988" cy="565780"/>
          </a:xfrm>
          <a:custGeom>
            <a:avLst/>
            <a:gdLst>
              <a:gd name="connsiteX0" fmla="*/ 202633 w 416172"/>
              <a:gd name="connsiteY0" fmla="*/ 0 h 485927"/>
              <a:gd name="connsiteX1" fmla="*/ 374083 w 416172"/>
              <a:gd name="connsiteY1" fmla="*/ 157551 h 485927"/>
              <a:gd name="connsiteX2" fmla="*/ 294275 w 416172"/>
              <a:gd name="connsiteY2" fmla="*/ 157551 h 485927"/>
              <a:gd name="connsiteX3" fmla="*/ 306015 w 416172"/>
              <a:gd name="connsiteY3" fmla="*/ 222549 h 485927"/>
              <a:gd name="connsiteX4" fmla="*/ 416172 w 416172"/>
              <a:gd name="connsiteY4" fmla="*/ 485927 h 485927"/>
              <a:gd name="connsiteX5" fmla="*/ 0 w 416172"/>
              <a:gd name="connsiteY5" fmla="*/ 485927 h 485927"/>
              <a:gd name="connsiteX6" fmla="*/ 112166 w 416172"/>
              <a:gd name="connsiteY6" fmla="*/ 219870 h 485927"/>
              <a:gd name="connsiteX7" fmla="*/ 122329 w 416172"/>
              <a:gd name="connsiteY7" fmla="*/ 157551 h 485927"/>
              <a:gd name="connsiteX8" fmla="*/ 31183 w 416172"/>
              <a:gd name="connsiteY8" fmla="*/ 157551 h 485927"/>
              <a:gd name="connsiteX9" fmla="*/ 202633 w 416172"/>
              <a:gd name="connsiteY9" fmla="*/ 0 h 485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6172" h="485927">
                <a:moveTo>
                  <a:pt x="202633" y="0"/>
                </a:moveTo>
                <a:cubicBezTo>
                  <a:pt x="238352" y="59661"/>
                  <a:pt x="269308" y="105034"/>
                  <a:pt x="374083" y="157551"/>
                </a:cubicBezTo>
                <a:lnTo>
                  <a:pt x="294275" y="157551"/>
                </a:lnTo>
                <a:lnTo>
                  <a:pt x="306015" y="222549"/>
                </a:lnTo>
                <a:cubicBezTo>
                  <a:pt x="326661" y="313020"/>
                  <a:pt x="361370" y="404832"/>
                  <a:pt x="416172" y="485927"/>
                </a:cubicBezTo>
                <a:lnTo>
                  <a:pt x="0" y="485927"/>
                </a:lnTo>
                <a:cubicBezTo>
                  <a:pt x="54801" y="401260"/>
                  <a:pt x="92191" y="308555"/>
                  <a:pt x="112166" y="219870"/>
                </a:cubicBezTo>
                <a:lnTo>
                  <a:pt x="122329" y="157551"/>
                </a:lnTo>
                <a:lnTo>
                  <a:pt x="31183" y="157551"/>
                </a:lnTo>
                <a:cubicBezTo>
                  <a:pt x="131195" y="107415"/>
                  <a:pt x="181202" y="45373"/>
                  <a:pt x="202633" y="0"/>
                </a:cubicBezTo>
                <a:close/>
              </a:path>
            </a:pathLst>
          </a:custGeom>
          <a:gradFill>
            <a:gsLst>
              <a:gs pos="0">
                <a:srgbClr val="007859">
                  <a:alpha val="0"/>
                </a:srgbClr>
              </a:gs>
              <a:gs pos="100000">
                <a:srgbClr val="007859"/>
              </a:gs>
            </a:gsLst>
            <a:lin ang="16200000" scaled="1"/>
          </a:gradFill>
          <a:ln>
            <a:noFill/>
          </a:ln>
          <a:effectLst>
            <a:outerShdw blurRad="381000" dist="190500" dir="5400000" sx="90000" sy="90000" algn="ctr" rotWithShape="0">
              <a:schemeClr val="accent1">
                <a:alpha val="3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C7E3D6F-EBE0-DF0B-5ABF-A7AEDD9C1E40}"/>
              </a:ext>
            </a:extLst>
          </p:cNvPr>
          <p:cNvSpPr txBox="1"/>
          <p:nvPr/>
        </p:nvSpPr>
        <p:spPr>
          <a:xfrm>
            <a:off x="3422227" y="5719380"/>
            <a:ext cx="2265816" cy="51341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均数差</a:t>
            </a:r>
            <a:r>
              <a:rPr lang="en-US" altLang="zh-CN" sz="1400" dirty="0">
                <a:solidFill>
                  <a:prstClr val="black"/>
                </a:solidFill>
                <a:cs typeface="+mn-ea"/>
                <a:sym typeface="+mn-lt"/>
              </a:rPr>
              <a:t>MD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-0.08 (0.63,0.47)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632F2178-25BA-AB4F-A5D2-B01026A48DFE}"/>
              </a:ext>
            </a:extLst>
          </p:cNvPr>
          <p:cNvSpPr txBox="1"/>
          <p:nvPr/>
        </p:nvSpPr>
        <p:spPr>
          <a:xfrm>
            <a:off x="534523" y="5549681"/>
            <a:ext cx="2354672" cy="84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Meta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分析</a:t>
            </a:r>
            <a:r>
              <a:rPr kumimoji="0" lang="en-US" altLang="zh-CN" sz="140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7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R="0" lvl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SzTx/>
              <a:tabLst/>
              <a:defRPr/>
            </a:pPr>
            <a:r>
              <a:rPr lang="zh-CN" altLang="en-US" sz="1400" dirty="0">
                <a:solidFill>
                  <a:prstClr val="black"/>
                </a:solidFill>
                <a:cs typeface="+mn-ea"/>
                <a:sym typeface="+mn-lt"/>
              </a:rPr>
              <a:t>醋酸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格拉替雷在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减少</a:t>
            </a: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T1</a:t>
            </a:r>
            <a:r>
              <a:rPr kumimoji="0" lang="zh-CN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病灶方面</a:t>
            </a:r>
            <a:r>
              <a:rPr lang="zh-CN" altLang="en-US" sz="1400" b="1" dirty="0">
                <a:solidFill>
                  <a:srgbClr val="C00000"/>
                </a:solidFill>
                <a:cs typeface="+mn-ea"/>
                <a:sym typeface="+mn-lt"/>
              </a:rPr>
              <a:t>优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rPr>
              <a:t>于特立氟胺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EC2EC0A-7E24-AB88-A81A-EE005F2ACC74}"/>
              </a:ext>
            </a:extLst>
          </p:cNvPr>
          <p:cNvGrpSpPr/>
          <p:nvPr/>
        </p:nvGrpSpPr>
        <p:grpSpPr>
          <a:xfrm>
            <a:off x="2830070" y="5563353"/>
            <a:ext cx="258406" cy="792000"/>
            <a:chOff x="2345717" y="2537220"/>
            <a:chExt cx="258406" cy="792000"/>
          </a:xfrm>
        </p:grpSpPr>
        <p:cxnSp>
          <p:nvCxnSpPr>
            <p:cNvPr id="28" name="Straight Connector 32">
              <a:extLst>
                <a:ext uri="{FF2B5EF4-FFF2-40B4-BE49-F238E27FC236}">
                  <a16:creationId xmlns:a16="http://schemas.microsoft.com/office/drawing/2014/main" id="{8B7D9136-F574-FFFB-6835-A72BB1453C55}"/>
                </a:ext>
              </a:extLst>
            </p:cNvPr>
            <p:cNvCxnSpPr>
              <a:cxnSpLocks/>
            </p:cNvCxnSpPr>
            <p:nvPr/>
          </p:nvCxnSpPr>
          <p:spPr>
            <a:xfrm>
              <a:off x="2462375" y="2537220"/>
              <a:ext cx="0" cy="792000"/>
            </a:xfrm>
            <a:prstGeom prst="line">
              <a:avLst/>
            </a:prstGeom>
            <a:ln w="9525" cap="rnd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B8D78341-EB72-F0A6-8310-546A0FE98C66}"/>
                </a:ext>
              </a:extLst>
            </p:cNvPr>
            <p:cNvGrpSpPr/>
            <p:nvPr/>
          </p:nvGrpSpPr>
          <p:grpSpPr>
            <a:xfrm rot="10800000">
              <a:off x="2345717" y="2821197"/>
              <a:ext cx="258406" cy="254921"/>
              <a:chOff x="2247221" y="3109914"/>
              <a:chExt cx="301974" cy="297901"/>
            </a:xfrm>
          </p:grpSpPr>
          <p:sp>
            <p:nvSpPr>
              <p:cNvPr id="30" name="object 77">
                <a:extLst>
                  <a:ext uri="{FF2B5EF4-FFF2-40B4-BE49-F238E27FC236}">
                    <a16:creationId xmlns:a16="http://schemas.microsoft.com/office/drawing/2014/main" id="{BF6A7E1A-1DDF-8095-1A45-BA5FB1FBAEF5}"/>
                  </a:ext>
                </a:extLst>
              </p:cNvPr>
              <p:cNvSpPr/>
              <p:nvPr/>
            </p:nvSpPr>
            <p:spPr>
              <a:xfrm>
                <a:off x="2247221" y="3109914"/>
                <a:ext cx="301974" cy="297901"/>
              </a:xfrm>
              <a:custGeom>
                <a:avLst/>
                <a:gdLst/>
                <a:ahLst/>
                <a:cxnLst/>
                <a:rect l="l" t="t" r="r" b="b"/>
                <a:pathLst>
                  <a:path w="329564" h="325120">
                    <a:moveTo>
                      <a:pt x="164591" y="0"/>
                    </a:moveTo>
                    <a:lnTo>
                      <a:pt x="120826" y="5796"/>
                    </a:lnTo>
                    <a:lnTo>
                      <a:pt x="81505" y="22154"/>
                    </a:lnTo>
                    <a:lnTo>
                      <a:pt x="48196" y="47529"/>
                    </a:lnTo>
                    <a:lnTo>
                      <a:pt x="22464" y="80376"/>
                    </a:lnTo>
                    <a:lnTo>
                      <a:pt x="5877" y="119150"/>
                    </a:lnTo>
                    <a:lnTo>
                      <a:pt x="0" y="162305"/>
                    </a:lnTo>
                    <a:lnTo>
                      <a:pt x="5877" y="205461"/>
                    </a:lnTo>
                    <a:lnTo>
                      <a:pt x="22464" y="244235"/>
                    </a:lnTo>
                    <a:lnTo>
                      <a:pt x="48196" y="277082"/>
                    </a:lnTo>
                    <a:lnTo>
                      <a:pt x="81505" y="302457"/>
                    </a:lnTo>
                    <a:lnTo>
                      <a:pt x="120826" y="318815"/>
                    </a:lnTo>
                    <a:lnTo>
                      <a:pt x="164591" y="324611"/>
                    </a:lnTo>
                    <a:lnTo>
                      <a:pt x="208357" y="318815"/>
                    </a:lnTo>
                    <a:lnTo>
                      <a:pt x="247678" y="302457"/>
                    </a:lnTo>
                    <a:lnTo>
                      <a:pt x="280987" y="277082"/>
                    </a:lnTo>
                    <a:lnTo>
                      <a:pt x="306719" y="244235"/>
                    </a:lnTo>
                    <a:lnTo>
                      <a:pt x="323306" y="205461"/>
                    </a:lnTo>
                    <a:lnTo>
                      <a:pt x="329183" y="162305"/>
                    </a:lnTo>
                    <a:lnTo>
                      <a:pt x="323306" y="119150"/>
                    </a:lnTo>
                    <a:lnTo>
                      <a:pt x="306719" y="80376"/>
                    </a:lnTo>
                    <a:lnTo>
                      <a:pt x="280987" y="47529"/>
                    </a:lnTo>
                    <a:lnTo>
                      <a:pt x="247678" y="22154"/>
                    </a:lnTo>
                    <a:lnTo>
                      <a:pt x="208357" y="5796"/>
                    </a:lnTo>
                    <a:lnTo>
                      <a:pt x="164591" y="0"/>
                    </a:lnTo>
                    <a:close/>
                  </a:path>
                </a:pathLst>
              </a:custGeom>
              <a:solidFill>
                <a:srgbClr val="007859"/>
              </a:solidFill>
            </p:spPr>
            <p:txBody>
              <a:bodyPr wrap="square" lIns="0" tIns="0" rIns="0" bIns="0" rtlCol="0"/>
              <a:lstStyle/>
              <a:p>
                <a:endParaRPr sz="1200">
                  <a:cs typeface="+mn-ea"/>
                  <a:sym typeface="+mn-lt"/>
                </a:endParaRPr>
              </a:p>
            </p:txBody>
          </p:sp>
          <p:pic>
            <p:nvPicPr>
              <p:cNvPr id="31" name="object 78">
                <a:extLst>
                  <a:ext uri="{FF2B5EF4-FFF2-40B4-BE49-F238E27FC236}">
                    <a16:creationId xmlns:a16="http://schemas.microsoft.com/office/drawing/2014/main" id="{6B58032A-AF66-A8CA-EBCA-EB42B24A7EDC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2366350" y="3172968"/>
                <a:ext cx="93038" cy="185981"/>
              </a:xfrm>
              <a:prstGeom prst="rect">
                <a:avLst/>
              </a:prstGeom>
            </p:spPr>
          </p:pic>
        </p:grpSp>
      </p:grpSp>
      <p:grpSp>
        <p:nvGrpSpPr>
          <p:cNvPr id="37" name="Group 28">
            <a:extLst>
              <a:ext uri="{FF2B5EF4-FFF2-40B4-BE49-F238E27FC236}">
                <a16:creationId xmlns:a16="http://schemas.microsoft.com/office/drawing/2014/main" id="{CD12658A-E124-8D0E-B1F1-A1E4BAC2EFAF}"/>
              </a:ext>
            </a:extLst>
          </p:cNvPr>
          <p:cNvGrpSpPr/>
          <p:nvPr/>
        </p:nvGrpSpPr>
        <p:grpSpPr>
          <a:xfrm>
            <a:off x="223597" y="958765"/>
            <a:ext cx="455830" cy="455825"/>
            <a:chOff x="3421902" y="-779663"/>
            <a:chExt cx="319025" cy="3190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8" name="Oval 25">
              <a:extLst>
                <a:ext uri="{FF2B5EF4-FFF2-40B4-BE49-F238E27FC236}">
                  <a16:creationId xmlns:a16="http://schemas.microsoft.com/office/drawing/2014/main" id="{631F4701-8248-86AA-243E-37442AE2C2A1}"/>
                </a:ext>
              </a:extLst>
            </p:cNvPr>
            <p:cNvSpPr/>
            <p:nvPr/>
          </p:nvSpPr>
          <p:spPr>
            <a:xfrm>
              <a:off x="3421902" y="-779663"/>
              <a:ext cx="319025" cy="31902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TextBox 27">
              <a:extLst>
                <a:ext uri="{FF2B5EF4-FFF2-40B4-BE49-F238E27FC236}">
                  <a16:creationId xmlns:a16="http://schemas.microsoft.com/office/drawing/2014/main" id="{730FD49A-D910-571C-904E-1023D7E1E1D1}"/>
                </a:ext>
              </a:extLst>
            </p:cNvPr>
            <p:cNvSpPr txBox="1"/>
            <p:nvPr/>
          </p:nvSpPr>
          <p:spPr>
            <a:xfrm>
              <a:off x="3421902" y="-776315"/>
              <a:ext cx="319025" cy="2800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b="1" u="sng" kern="0" dirty="0">
                  <a:solidFill>
                    <a:srgbClr val="007859"/>
                  </a:solidFill>
                  <a:cs typeface="+mn-ea"/>
                  <a:sym typeface="+mn-lt"/>
                </a:rPr>
                <a:t>1</a:t>
              </a:r>
              <a:endPara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0" name="Group 28">
            <a:extLst>
              <a:ext uri="{FF2B5EF4-FFF2-40B4-BE49-F238E27FC236}">
                <a16:creationId xmlns:a16="http://schemas.microsoft.com/office/drawing/2014/main" id="{86225E46-F1DD-DAD8-9246-3A54489C1951}"/>
              </a:ext>
            </a:extLst>
          </p:cNvPr>
          <p:cNvGrpSpPr/>
          <p:nvPr/>
        </p:nvGrpSpPr>
        <p:grpSpPr>
          <a:xfrm>
            <a:off x="6157644" y="958765"/>
            <a:ext cx="455830" cy="455825"/>
            <a:chOff x="3421902" y="-779663"/>
            <a:chExt cx="319025" cy="3190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25">
              <a:extLst>
                <a:ext uri="{FF2B5EF4-FFF2-40B4-BE49-F238E27FC236}">
                  <a16:creationId xmlns:a16="http://schemas.microsoft.com/office/drawing/2014/main" id="{255F44B0-A688-B09A-50B6-01C966286DCA}"/>
                </a:ext>
              </a:extLst>
            </p:cNvPr>
            <p:cNvSpPr/>
            <p:nvPr/>
          </p:nvSpPr>
          <p:spPr>
            <a:xfrm>
              <a:off x="3421902" y="-779663"/>
              <a:ext cx="319025" cy="31902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TextBox 27">
              <a:extLst>
                <a:ext uri="{FF2B5EF4-FFF2-40B4-BE49-F238E27FC236}">
                  <a16:creationId xmlns:a16="http://schemas.microsoft.com/office/drawing/2014/main" id="{DC384815-8B65-91B1-C998-AD6185E11714}"/>
                </a:ext>
              </a:extLst>
            </p:cNvPr>
            <p:cNvSpPr txBox="1"/>
            <p:nvPr/>
          </p:nvSpPr>
          <p:spPr>
            <a:xfrm>
              <a:off x="3421902" y="-776315"/>
              <a:ext cx="319025" cy="2800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b="1" u="sng" kern="0" dirty="0">
                  <a:solidFill>
                    <a:srgbClr val="007859"/>
                  </a:solidFill>
                  <a:cs typeface="+mn-ea"/>
                  <a:sym typeface="+mn-lt"/>
                </a:rPr>
                <a:t>2</a:t>
              </a:r>
              <a:endPara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3" name="Group 28">
            <a:extLst>
              <a:ext uri="{FF2B5EF4-FFF2-40B4-BE49-F238E27FC236}">
                <a16:creationId xmlns:a16="http://schemas.microsoft.com/office/drawing/2014/main" id="{8345C03E-144C-3796-4551-2ACA5253E1FB}"/>
              </a:ext>
            </a:extLst>
          </p:cNvPr>
          <p:cNvGrpSpPr/>
          <p:nvPr/>
        </p:nvGrpSpPr>
        <p:grpSpPr>
          <a:xfrm>
            <a:off x="223597" y="3754995"/>
            <a:ext cx="455830" cy="455825"/>
            <a:chOff x="3421902" y="-779663"/>
            <a:chExt cx="319025" cy="3190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" name="Oval 25">
              <a:extLst>
                <a:ext uri="{FF2B5EF4-FFF2-40B4-BE49-F238E27FC236}">
                  <a16:creationId xmlns:a16="http://schemas.microsoft.com/office/drawing/2014/main" id="{2AA3C713-4A8B-87FA-CBF8-8361ACDA164E}"/>
                </a:ext>
              </a:extLst>
            </p:cNvPr>
            <p:cNvSpPr/>
            <p:nvPr/>
          </p:nvSpPr>
          <p:spPr>
            <a:xfrm>
              <a:off x="3421902" y="-779663"/>
              <a:ext cx="319025" cy="31902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TextBox 27">
              <a:extLst>
                <a:ext uri="{FF2B5EF4-FFF2-40B4-BE49-F238E27FC236}">
                  <a16:creationId xmlns:a16="http://schemas.microsoft.com/office/drawing/2014/main" id="{53665B63-CDA1-5A96-890D-F95F90362663}"/>
                </a:ext>
              </a:extLst>
            </p:cNvPr>
            <p:cNvSpPr txBox="1"/>
            <p:nvPr/>
          </p:nvSpPr>
          <p:spPr>
            <a:xfrm>
              <a:off x="3421902" y="-776315"/>
              <a:ext cx="319025" cy="2800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b="1" u="sng" kern="0" dirty="0">
                  <a:solidFill>
                    <a:srgbClr val="007859"/>
                  </a:solidFill>
                  <a:cs typeface="+mn-ea"/>
                  <a:sym typeface="+mn-lt"/>
                </a:rPr>
                <a:t>3</a:t>
              </a:r>
              <a:endPara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6" name="Group 28">
            <a:extLst>
              <a:ext uri="{FF2B5EF4-FFF2-40B4-BE49-F238E27FC236}">
                <a16:creationId xmlns:a16="http://schemas.microsoft.com/office/drawing/2014/main" id="{58534A73-DCAF-CCFC-E9A5-6AB6F9FFBAF0}"/>
              </a:ext>
            </a:extLst>
          </p:cNvPr>
          <p:cNvGrpSpPr/>
          <p:nvPr/>
        </p:nvGrpSpPr>
        <p:grpSpPr>
          <a:xfrm>
            <a:off x="6157644" y="3754995"/>
            <a:ext cx="455830" cy="455825"/>
            <a:chOff x="3421902" y="-779663"/>
            <a:chExt cx="319025" cy="3190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Oval 25">
              <a:extLst>
                <a:ext uri="{FF2B5EF4-FFF2-40B4-BE49-F238E27FC236}">
                  <a16:creationId xmlns:a16="http://schemas.microsoft.com/office/drawing/2014/main" id="{A2DC5792-9E5B-E3AC-2529-7792DA327661}"/>
                </a:ext>
              </a:extLst>
            </p:cNvPr>
            <p:cNvSpPr/>
            <p:nvPr/>
          </p:nvSpPr>
          <p:spPr>
            <a:xfrm>
              <a:off x="3421902" y="-779663"/>
              <a:ext cx="319025" cy="319024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rgbClr val="007859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TextBox 27">
              <a:extLst>
                <a:ext uri="{FF2B5EF4-FFF2-40B4-BE49-F238E27FC236}">
                  <a16:creationId xmlns:a16="http://schemas.microsoft.com/office/drawing/2014/main" id="{F7EA3F2F-23C7-60B3-5618-75DCE19D2196}"/>
                </a:ext>
              </a:extLst>
            </p:cNvPr>
            <p:cNvSpPr txBox="1"/>
            <p:nvPr/>
          </p:nvSpPr>
          <p:spPr>
            <a:xfrm>
              <a:off x="3421902" y="-776315"/>
              <a:ext cx="319025" cy="2800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b="1" u="sng" kern="0" dirty="0">
                  <a:solidFill>
                    <a:srgbClr val="007859"/>
                  </a:solidFill>
                  <a:cs typeface="+mn-ea"/>
                  <a:sym typeface="+mn-lt"/>
                </a:rPr>
                <a:t>4</a:t>
              </a:r>
              <a:endPara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468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A7115D7-D5D0-A8B3-A4EC-6107DEEF226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456" imgH="456" progId="TCLayout.ActiveDocument.1">
                  <p:embed/>
                </p:oleObj>
              </mc:Choice>
              <mc:Fallback>
                <p:oleObj name="think-cell 幻灯片" r:id="rId3" imgW="456" imgH="45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7115D7-D5D0-A8B3-A4EC-6107DEEF22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圆角矩形 15">
            <a:extLst>
              <a:ext uri="{FF2B5EF4-FFF2-40B4-BE49-F238E27FC236}">
                <a16:creationId xmlns:a16="http://schemas.microsoft.com/office/drawing/2014/main" id="{AD89165A-C640-B772-1346-15C3479B8C5F}"/>
              </a:ext>
            </a:extLst>
          </p:cNvPr>
          <p:cNvSpPr>
            <a:spLocks/>
          </p:cNvSpPr>
          <p:nvPr/>
        </p:nvSpPr>
        <p:spPr>
          <a:xfrm>
            <a:off x="422221" y="4071814"/>
            <a:ext cx="5436000" cy="396000"/>
          </a:xfrm>
          <a:prstGeom prst="roundRect">
            <a:avLst>
              <a:gd name="adj" fmla="val 50000"/>
            </a:avLst>
          </a:prstGeom>
          <a:solidFill>
            <a:srgbClr val="E5F1EE"/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rmAutofit/>
          </a:bodyPr>
          <a:lstStyle/>
          <a:p>
            <a:pPr marL="0" marR="0" lvl="0" indent="0" algn="ctr" defTabSz="913765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椭圆 23">
            <a:extLst>
              <a:ext uri="{FF2B5EF4-FFF2-40B4-BE49-F238E27FC236}">
                <a16:creationId xmlns:a16="http://schemas.microsoft.com/office/drawing/2014/main" id="{44398EDD-E55B-628A-D2C0-359AD5A0E206}"/>
              </a:ext>
            </a:extLst>
          </p:cNvPr>
          <p:cNvSpPr/>
          <p:nvPr/>
        </p:nvSpPr>
        <p:spPr>
          <a:xfrm>
            <a:off x="196761" y="4011312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E1C93E4-0EA6-74AA-335D-7C7D6B8D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本品</a:t>
            </a:r>
            <a:r>
              <a:rPr lang="zh-CN" altLang="en-US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可延缓早期患者疾病转化、提高生存质量，并获国内外权威指南广泛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推荐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B68418-B659-F4DA-40EC-0EF87B8CF3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缩写：</a:t>
            </a:r>
            <a:r>
              <a:rPr lang="en-US" altLang="zh-CN" dirty="0">
                <a:cs typeface="+mn-ea"/>
                <a:sym typeface="+mn-lt"/>
              </a:rPr>
              <a:t>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multiple sclerosis,</a:t>
            </a:r>
            <a:r>
              <a:rPr lang="zh-CN" altLang="en-US" dirty="0">
                <a:cs typeface="+mn-ea"/>
                <a:sym typeface="+mn-lt"/>
              </a:rPr>
              <a:t> 多发性硬化；</a:t>
            </a:r>
            <a:r>
              <a:rPr lang="en-US" altLang="zh-CN" dirty="0">
                <a:cs typeface="+mn-ea"/>
                <a:sym typeface="+mn-lt"/>
              </a:rPr>
              <a:t>DMT,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disease-modifying therapy,</a:t>
            </a:r>
            <a:r>
              <a:rPr lang="zh-CN" altLang="en-US" dirty="0">
                <a:cs typeface="+mn-ea"/>
                <a:sym typeface="+mn-lt"/>
              </a:rPr>
              <a:t> 疾病修正治疗；</a:t>
            </a:r>
            <a:r>
              <a:rPr lang="en-US" altLang="zh-CN" dirty="0">
                <a:cs typeface="+mn-ea"/>
                <a:sym typeface="+mn-lt"/>
              </a:rPr>
              <a:t>CDMS,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clinically definite multiple sclerosis,</a:t>
            </a:r>
            <a:r>
              <a:rPr lang="zh-CN" altLang="en-US" dirty="0">
                <a:cs typeface="+mn-ea"/>
                <a:sym typeface="+mn-lt"/>
              </a:rPr>
              <a:t> 临床确诊的多发性硬化；</a:t>
            </a:r>
            <a:r>
              <a:rPr lang="en-US" altLang="zh-CN" dirty="0">
                <a:cs typeface="+mn-ea"/>
                <a:sym typeface="+mn-lt"/>
              </a:rPr>
              <a:t>PRMS, primary progressive multiple sclerosis, </a:t>
            </a:r>
            <a:r>
              <a:rPr lang="zh-CN" altLang="en-US" dirty="0">
                <a:cs typeface="+mn-ea"/>
                <a:sym typeface="+mn-lt"/>
              </a:rPr>
              <a:t>原发进展型</a:t>
            </a:r>
            <a:r>
              <a:rPr lang="en-US" altLang="zh-CN" dirty="0">
                <a:cs typeface="+mn-ea"/>
                <a:sym typeface="+mn-lt"/>
              </a:rPr>
              <a:t>MS</a:t>
            </a:r>
            <a:r>
              <a:rPr lang="zh-CN" altLang="en-US" dirty="0">
                <a:cs typeface="+mn-ea"/>
                <a:sym typeface="+mn-lt"/>
              </a:rPr>
              <a:t>；</a:t>
            </a:r>
            <a:r>
              <a:rPr lang="en-US" altLang="zh-CN" dirty="0">
                <a:cs typeface="+mn-ea"/>
                <a:sym typeface="+mn-lt"/>
              </a:rPr>
              <a:t>SPMS, secondary progressive multiple sclerosis, </a:t>
            </a:r>
            <a:r>
              <a:rPr lang="zh-CN" altLang="en-US" dirty="0">
                <a:cs typeface="+mn-ea"/>
                <a:sym typeface="+mn-lt"/>
              </a:rPr>
              <a:t>继发进展型</a:t>
            </a:r>
            <a:r>
              <a:rPr lang="en-US" altLang="zh-CN" dirty="0">
                <a:cs typeface="+mn-ea"/>
                <a:sym typeface="+mn-lt"/>
              </a:rPr>
              <a:t>MS</a:t>
            </a:r>
            <a:r>
              <a:rPr lang="zh-CN" altLang="en-US" dirty="0">
                <a:cs typeface="+mn-ea"/>
                <a:sym typeface="+mn-lt"/>
              </a:rPr>
              <a:t>；</a:t>
            </a:r>
            <a:r>
              <a:rPr lang="en-US" altLang="zh-CN" dirty="0">
                <a:cs typeface="+mn-ea"/>
                <a:sym typeface="+mn-lt"/>
              </a:rPr>
              <a:t>CIS, clinically isolated syndrome, </a:t>
            </a:r>
            <a:r>
              <a:rPr lang="zh-CN" altLang="en-US" dirty="0">
                <a:cs typeface="+mn-ea"/>
                <a:sym typeface="+mn-lt"/>
              </a:rPr>
              <a:t>临床孤立综合征</a:t>
            </a:r>
            <a:r>
              <a:rPr lang="en-US" altLang="zh-CN" dirty="0">
                <a:cs typeface="+mn-ea"/>
                <a:sym typeface="+mn-lt"/>
              </a:rPr>
              <a:t>;MRI, magnetic resonance imaging, </a:t>
            </a:r>
            <a:r>
              <a:rPr lang="zh-CN" altLang="en-US" dirty="0">
                <a:cs typeface="+mn-ea"/>
                <a:sym typeface="+mn-lt"/>
              </a:rPr>
              <a:t>磁共振成像</a:t>
            </a:r>
            <a:endParaRPr lang="en-US" altLang="zh-CN" dirty="0">
              <a:cs typeface="+mn-ea"/>
              <a:sym typeface="+mn-lt"/>
            </a:endParaRPr>
          </a:p>
          <a:p>
            <a:r>
              <a:rPr lang="zh-CN" altLang="en-US" dirty="0">
                <a:cs typeface="+mn-ea"/>
                <a:sym typeface="+mn-lt"/>
              </a:rPr>
              <a:t>来源：</a:t>
            </a:r>
            <a:r>
              <a:rPr lang="en-US" altLang="zh-CN" dirty="0">
                <a:cs typeface="+mn-ea"/>
                <a:sym typeface="+mn-lt"/>
              </a:rPr>
              <a:t>1. </a:t>
            </a:r>
            <a:r>
              <a:rPr lang="en-US" altLang="zh-CN" dirty="0" err="1">
                <a:cs typeface="+mn-ea"/>
                <a:sym typeface="+mn-lt"/>
              </a:rPr>
              <a:t>Comi</a:t>
            </a:r>
            <a:r>
              <a:rPr lang="en-US" altLang="zh-CN" dirty="0">
                <a:cs typeface="+mn-ea"/>
                <a:sym typeface="+mn-lt"/>
              </a:rPr>
              <a:t> G, et al. Lancet. 2009; 2. Fernández Ó, et al. Frontiers in Neurology. 2020;</a:t>
            </a:r>
            <a:r>
              <a:rPr lang="zh-CN" altLang="en-US" dirty="0">
                <a:cs typeface="+mn-ea"/>
                <a:sym typeface="+mn-lt"/>
              </a:rPr>
              <a:t> </a:t>
            </a:r>
            <a:r>
              <a:rPr lang="en-US" altLang="zh-CN" dirty="0">
                <a:cs typeface="+mn-ea"/>
                <a:sym typeface="+mn-lt"/>
              </a:rPr>
              <a:t>3. </a:t>
            </a:r>
            <a:r>
              <a:rPr lang="en-US" altLang="zh-CN" dirty="0" err="1">
                <a:cs typeface="+mn-ea"/>
                <a:sym typeface="+mn-lt"/>
              </a:rPr>
              <a:t>Meca</a:t>
            </a:r>
            <a:r>
              <a:rPr lang="en-US" altLang="zh-CN" dirty="0">
                <a:cs typeface="+mn-ea"/>
                <a:sym typeface="+mn-lt"/>
              </a:rPr>
              <a:t>-Lallana J, et al. European Neurology. 2016; 4. </a:t>
            </a:r>
            <a:r>
              <a:rPr lang="en-US" altLang="zh-CN" dirty="0" err="1">
                <a:cs typeface="+mn-ea"/>
                <a:sym typeface="+mn-lt"/>
              </a:rPr>
              <a:t>Cinar</a:t>
            </a:r>
            <a:r>
              <a:rPr lang="en-US" altLang="zh-CN" dirty="0">
                <a:cs typeface="+mn-ea"/>
                <a:sym typeface="+mn-lt"/>
              </a:rPr>
              <a:t> BP, et al. Neurol Sci. 2017; 5. </a:t>
            </a:r>
            <a:r>
              <a:rPr lang="en-US" altLang="zh-CN" dirty="0" err="1">
                <a:cs typeface="+mn-ea"/>
                <a:sym typeface="+mn-lt"/>
              </a:rPr>
              <a:t>Meca</a:t>
            </a:r>
            <a:r>
              <a:rPr lang="en-US" altLang="zh-CN" dirty="0">
                <a:cs typeface="+mn-ea"/>
                <a:sym typeface="+mn-lt"/>
              </a:rPr>
              <a:t>-Lallana JE, et al. Journal of the Neurological Sciences. 2012</a:t>
            </a:r>
          </a:p>
        </p:txBody>
      </p:sp>
      <p:sp>
        <p:nvSpPr>
          <p:cNvPr id="5" name="圆角矩形 15">
            <a:extLst>
              <a:ext uri="{FF2B5EF4-FFF2-40B4-BE49-F238E27FC236}">
                <a16:creationId xmlns:a16="http://schemas.microsoft.com/office/drawing/2014/main" id="{7795F5FF-CCF8-34DD-C753-4190E3332CD2}"/>
              </a:ext>
            </a:extLst>
          </p:cNvPr>
          <p:cNvSpPr>
            <a:spLocks/>
          </p:cNvSpPr>
          <p:nvPr/>
        </p:nvSpPr>
        <p:spPr>
          <a:xfrm>
            <a:off x="6503005" y="1105206"/>
            <a:ext cx="5332614" cy="396000"/>
          </a:xfrm>
          <a:prstGeom prst="roundRect">
            <a:avLst>
              <a:gd name="adj" fmla="val 50000"/>
            </a:avLst>
          </a:prstGeom>
          <a:solidFill>
            <a:srgbClr val="E5F1EE"/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marL="0" marR="0" lvl="0" indent="0" algn="ctr" defTabSz="913765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国内外权威指南</a:t>
            </a:r>
            <a:r>
              <a:rPr lang="zh-CN" altLang="en-US" sz="1600" b="1" kern="0" dirty="0">
                <a:solidFill>
                  <a:prstClr val="black"/>
                </a:solidFill>
                <a:cs typeface="+mn-ea"/>
                <a:sym typeface="+mn-lt"/>
              </a:rPr>
              <a:t>广泛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推荐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aphicFrame>
        <p:nvGraphicFramePr>
          <p:cNvPr id="7" name="Table 24">
            <a:extLst>
              <a:ext uri="{FF2B5EF4-FFF2-40B4-BE49-F238E27FC236}">
                <a16:creationId xmlns:a16="http://schemas.microsoft.com/office/drawing/2014/main" id="{2FCBC305-4F5D-E3D5-4BC2-A55E6CE06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051306"/>
              </p:ext>
            </p:extLst>
          </p:nvPr>
        </p:nvGraphicFramePr>
        <p:xfrm>
          <a:off x="6271322" y="1691932"/>
          <a:ext cx="5564297" cy="4553409"/>
        </p:xfrm>
        <a:graphic>
          <a:graphicData uri="http://schemas.openxmlformats.org/drawingml/2006/table">
            <a:tbl>
              <a:tblPr firstRow="1" bandRow="1"/>
              <a:tblGrid>
                <a:gridCol w="2441265">
                  <a:extLst>
                    <a:ext uri="{9D8B030D-6E8A-4147-A177-3AD203B41FA5}">
                      <a16:colId xmlns:a16="http://schemas.microsoft.com/office/drawing/2014/main" val="1498339380"/>
                    </a:ext>
                  </a:extLst>
                </a:gridCol>
                <a:gridCol w="3123032">
                  <a:extLst>
                    <a:ext uri="{9D8B030D-6E8A-4147-A177-3AD203B41FA5}">
                      <a16:colId xmlns:a16="http://schemas.microsoft.com/office/drawing/2014/main" val="2918082018"/>
                    </a:ext>
                  </a:extLst>
                </a:gridCol>
              </a:tblGrid>
              <a:tr h="873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多发性硬化诊断与治疗中国指南（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2023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版）</a:t>
                      </a:r>
                      <a:endParaRPr kumimoji="0" lang="en-US" sz="14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推荐醋酸格拉替雷用于成人复发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，包括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CIS, PRMS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和复发的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SPMS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（</a:t>
                      </a:r>
                      <a:r>
                        <a:rPr lang="en-US" altLang="zh-CN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级证据，</a:t>
                      </a:r>
                      <a:r>
                        <a:rPr lang="en-US" altLang="zh-CN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级推荐）</a:t>
                      </a:r>
                      <a:endParaRPr lang="en-US" sz="13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76973"/>
                  </a:ext>
                </a:extLst>
              </a:tr>
              <a:tr h="1081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欧洲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ECTRIMS/EAN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指南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建议对于患有临床孤立综合征（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CIS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）且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MSI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显示疑似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病变但不符合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诊断标准的患者，提供醋酸格拉替雷治疗</a:t>
                      </a:r>
                      <a:r>
                        <a:rPr lang="zh-CN" altLang="en-US" sz="13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（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强推荐</a:t>
                      </a:r>
                      <a:r>
                        <a:rPr lang="zh-CN" altLang="en-US" sz="13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046984"/>
                  </a:ext>
                </a:extLst>
              </a:tr>
              <a:tr h="715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中东北非</a:t>
                      </a:r>
                      <a:r>
                        <a:rPr kumimoji="0" lang="en-US" altLang="zh-CN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MENACTRIMS</a:t>
                      </a:r>
                      <a:r>
                        <a:rPr kumimoji="0" lang="zh-CN" alt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指南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（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2023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版）</a:t>
                      </a:r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基于多项</a:t>
                      </a:r>
                      <a:r>
                        <a:rPr lang="en-US" altLang="zh-CN" sz="1300" b="1" kern="1200" dirty="0">
                          <a:solidFill>
                            <a:srgbClr val="C00000"/>
                          </a:solidFill>
                          <a:latin typeface="微软雅黑"/>
                          <a:ea typeface="微软雅黑"/>
                          <a:cs typeface="+mn-ea"/>
                          <a:sym typeface="+mn-lt"/>
                        </a:rPr>
                        <a:t>I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微软雅黑"/>
                          <a:ea typeface="微软雅黑"/>
                          <a:cs typeface="+mn-ea"/>
                          <a:sym typeface="+mn-lt"/>
                        </a:rPr>
                        <a:t>级证据，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醋酸格拉替雷被推荐用于复发缓解型</a:t>
                      </a:r>
                      <a:r>
                        <a:rPr lang="en-US" altLang="zh-CN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的治疗；根据说明书，可继续在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备孕期和妊娠期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使用本品</a:t>
                      </a:r>
                      <a:endParaRPr lang="en-US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682177"/>
                  </a:ext>
                </a:extLst>
              </a:tr>
              <a:tr h="621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美国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CMSC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指南</a:t>
                      </a:r>
                      <a:endParaRPr kumimoji="0" lang="en-US" sz="14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醋酸格拉替雷在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妊娠期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使用具有安全性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，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且可用于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哺乳期</a:t>
                      </a:r>
                      <a:endParaRPr lang="en-US" sz="13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583258"/>
                  </a:ext>
                </a:extLst>
              </a:tr>
              <a:tr h="621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英国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MS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妊娠管理指南</a:t>
                      </a:r>
                      <a:endParaRPr kumimoji="0" lang="en-US" sz="14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目前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仅有</a:t>
                      </a:r>
                      <a:r>
                        <a:rPr lang="zh-CN" altLang="en-US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醋酸格拉替雷被批准用于</a:t>
                      </a:r>
                      <a:r>
                        <a:rPr lang="zh-CN" altLang="en-US" sz="13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妊娠期</a:t>
                      </a:r>
                      <a:endParaRPr lang="en-US" sz="13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339176"/>
                  </a:ext>
                </a:extLst>
              </a:tr>
              <a:tr h="6214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英国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NICE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指南</a:t>
                      </a:r>
                      <a:endParaRPr kumimoji="0" lang="en-US" altLang="zh-CN" sz="14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作为</a:t>
                      </a:r>
                      <a:r>
                        <a:rPr lang="zh-CN" altLang="en-US" sz="1300" b="1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一线药物</a:t>
                      </a:r>
                      <a:r>
                        <a:rPr lang="zh-CN" altLang="en-US" sz="13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，多数患者在转换其他治疗方案前会先使用醋酸格拉替雷</a:t>
                      </a:r>
                      <a:endParaRPr lang="en-US" altLang="zh-CN" sz="13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59090"/>
                  </a:ext>
                </a:extLst>
              </a:tr>
            </a:tbl>
          </a:graphicData>
        </a:graphic>
      </p:graphicFrame>
      <p:sp>
        <p:nvSpPr>
          <p:cNvPr id="9" name="TextBox 18">
            <a:extLst>
              <a:ext uri="{FF2B5EF4-FFF2-40B4-BE49-F238E27FC236}">
                <a16:creationId xmlns:a16="http://schemas.microsoft.com/office/drawing/2014/main" id="{7BB95F8B-62F2-F7CF-F850-0A77DF6C4120}"/>
              </a:ext>
            </a:extLst>
          </p:cNvPr>
          <p:cNvSpPr txBox="1"/>
          <p:nvPr/>
        </p:nvSpPr>
        <p:spPr>
          <a:xfrm>
            <a:off x="379523" y="1677075"/>
            <a:ext cx="5478697" cy="564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400" marR="0" lvl="0" indent="-17640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全球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III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期随机双盲试验</a:t>
            </a:r>
            <a:r>
              <a:rPr kumimoji="0" lang="en-US" altLang="zh-CN" sz="1400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年随访，本品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显著降低临床孤立综合征患者转化为临床确诊的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MS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风险达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7859"/>
                </a:solidFill>
                <a:effectLst/>
                <a:uLnTx/>
                <a:uFillTx/>
                <a:cs typeface="+mn-ea"/>
                <a:sym typeface="+mn-lt"/>
              </a:rPr>
              <a:t>45%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，有效延迟转化时间</a:t>
            </a:r>
            <a:endParaRPr kumimoji="0" lang="en-US" altLang="zh-CN" sz="1400" b="0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56">
            <a:extLst>
              <a:ext uri="{FF2B5EF4-FFF2-40B4-BE49-F238E27FC236}">
                <a16:creationId xmlns:a16="http://schemas.microsoft.com/office/drawing/2014/main" id="{197CEF38-C43D-41C0-7A0C-7AA8BBF075D4}"/>
              </a:ext>
            </a:extLst>
          </p:cNvPr>
          <p:cNvGrpSpPr/>
          <p:nvPr/>
        </p:nvGrpSpPr>
        <p:grpSpPr>
          <a:xfrm>
            <a:off x="617758" y="2296785"/>
            <a:ext cx="4696165" cy="1643741"/>
            <a:chOff x="2827603" y="4452073"/>
            <a:chExt cx="4696165" cy="1643741"/>
          </a:xfrm>
        </p:grpSpPr>
        <p:grpSp>
          <p:nvGrpSpPr>
            <p:cNvPr id="11" name="组合 41">
              <a:extLst>
                <a:ext uri="{FF2B5EF4-FFF2-40B4-BE49-F238E27FC236}">
                  <a16:creationId xmlns:a16="http://schemas.microsoft.com/office/drawing/2014/main" id="{3FF679EC-FCF7-5B7F-B016-7A91E58A0186}"/>
                </a:ext>
              </a:extLst>
            </p:cNvPr>
            <p:cNvGrpSpPr/>
            <p:nvPr/>
          </p:nvGrpSpPr>
          <p:grpSpPr>
            <a:xfrm>
              <a:off x="3090143" y="4452073"/>
              <a:ext cx="4433625" cy="1643741"/>
              <a:chOff x="7759377" y="4011077"/>
              <a:chExt cx="4649438" cy="1829605"/>
            </a:xfrm>
          </p:grpSpPr>
          <p:pic>
            <p:nvPicPr>
              <p:cNvPr id="13" name="图片 11">
                <a:extLst>
                  <a:ext uri="{FF2B5EF4-FFF2-40B4-BE49-F238E27FC236}">
                    <a16:creationId xmlns:a16="http://schemas.microsoft.com/office/drawing/2014/main" id="{60142E59-35DD-AF39-EDF5-536E9839E46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clrChange>
                  <a:clrFrom>
                    <a:srgbClr val="F9F9F9"/>
                  </a:clrFrom>
                  <a:clrTo>
                    <a:srgbClr val="F9F9F9">
                      <a:alpha val="0"/>
                    </a:srgbClr>
                  </a:clrTo>
                </a:clrChange>
                <a:duotone>
                  <a:srgbClr val="027123">
                    <a:shade val="45000"/>
                    <a:satMod val="135000"/>
                  </a:srgbClr>
                  <a:prstClr val="white"/>
                </a:duotone>
              </a:blip>
              <a:srcRect l="4383" t="11704" b="7014"/>
              <a:stretch/>
            </p:blipFill>
            <p:spPr>
              <a:xfrm>
                <a:off x="7759377" y="4097366"/>
                <a:ext cx="4162834" cy="1669107"/>
              </a:xfrm>
              <a:prstGeom prst="rect">
                <a:avLst/>
              </a:prstGeom>
            </p:spPr>
          </p:pic>
          <p:sp>
            <p:nvSpPr>
              <p:cNvPr id="14" name="文本框 17">
                <a:extLst>
                  <a:ext uri="{FF2B5EF4-FFF2-40B4-BE49-F238E27FC236}">
                    <a16:creationId xmlns:a16="http://schemas.microsoft.com/office/drawing/2014/main" id="{B792AE79-0F1D-CF59-AF0B-ECEB9B0FC1DC}"/>
                  </a:ext>
                </a:extLst>
              </p:cNvPr>
              <p:cNvSpPr txBox="1"/>
              <p:nvPr/>
            </p:nvSpPr>
            <p:spPr>
              <a:xfrm>
                <a:off x="10439400" y="5117637"/>
                <a:ext cx="1064991" cy="49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醋酸格拉替雷</a:t>
                </a:r>
                <a:endParaRPr kumimoji="0" lang="en-US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（</a:t>
                </a:r>
                <a:r>
                  <a:rPr kumimoji="0" lang="en-US" altLang="zh-CN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n=243</a:t>
                </a: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）</a:t>
                </a:r>
              </a:p>
            </p:txBody>
          </p:sp>
          <p:sp>
            <p:nvSpPr>
              <p:cNvPr id="15" name="文本框 25">
                <a:extLst>
                  <a:ext uri="{FF2B5EF4-FFF2-40B4-BE49-F238E27FC236}">
                    <a16:creationId xmlns:a16="http://schemas.microsoft.com/office/drawing/2014/main" id="{65BA6A8E-A435-74D5-39C9-95B0EB878D87}"/>
                  </a:ext>
                </a:extLst>
              </p:cNvPr>
              <p:cNvSpPr txBox="1"/>
              <p:nvPr/>
            </p:nvSpPr>
            <p:spPr>
              <a:xfrm>
                <a:off x="11562521" y="5546849"/>
                <a:ext cx="846294" cy="293833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天数</a:t>
                </a:r>
              </a:p>
            </p:txBody>
          </p:sp>
          <p:sp>
            <p:nvSpPr>
              <p:cNvPr id="16" name="文本框 17">
                <a:extLst>
                  <a:ext uri="{FF2B5EF4-FFF2-40B4-BE49-F238E27FC236}">
                    <a16:creationId xmlns:a16="http://schemas.microsoft.com/office/drawing/2014/main" id="{5950FB30-FB31-49F1-18D9-A5BF31D6300C}"/>
                  </a:ext>
                </a:extLst>
              </p:cNvPr>
              <p:cNvSpPr txBox="1"/>
              <p:nvPr/>
            </p:nvSpPr>
            <p:spPr>
              <a:xfrm>
                <a:off x="8229600" y="4267199"/>
                <a:ext cx="1064991" cy="496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安慰剂</a:t>
                </a:r>
                <a:endParaRPr kumimoji="0" lang="en-US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（</a:t>
                </a:r>
                <a:r>
                  <a:rPr kumimoji="0" lang="en-US" altLang="zh-CN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n=238</a:t>
                </a: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）</a:t>
                </a:r>
              </a:p>
            </p:txBody>
          </p:sp>
          <p:cxnSp>
            <p:nvCxnSpPr>
              <p:cNvPr id="17" name="Straight Arrow Connector 72">
                <a:extLst>
                  <a:ext uri="{FF2B5EF4-FFF2-40B4-BE49-F238E27FC236}">
                    <a16:creationId xmlns:a16="http://schemas.microsoft.com/office/drawing/2014/main" id="{C99C8FCC-838F-539C-6999-708C5D8CBE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91800" y="4943224"/>
                <a:ext cx="248386" cy="19390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07859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8" name="Straight Arrow Connector 75">
                <a:extLst>
                  <a:ext uri="{FF2B5EF4-FFF2-40B4-BE49-F238E27FC236}">
                    <a16:creationId xmlns:a16="http://schemas.microsoft.com/office/drawing/2014/main" id="{9C47E30A-C1C6-BB7F-02EB-DE539C7A926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8802688" y="4728694"/>
                <a:ext cx="248386" cy="193908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A6A6A6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19" name="Arrow: Down 76">
                <a:extLst>
                  <a:ext uri="{FF2B5EF4-FFF2-40B4-BE49-F238E27FC236}">
                    <a16:creationId xmlns:a16="http://schemas.microsoft.com/office/drawing/2014/main" id="{354E9974-E1DD-00FC-C9C5-F9E23CBD804D}"/>
                  </a:ext>
                </a:extLst>
              </p:cNvPr>
              <p:cNvSpPr/>
              <p:nvPr/>
            </p:nvSpPr>
            <p:spPr>
              <a:xfrm>
                <a:off x="9951389" y="4035769"/>
                <a:ext cx="846295" cy="874824"/>
              </a:xfrm>
              <a:prstGeom prst="downArrow">
                <a:avLst>
                  <a:gd name="adj1" fmla="val 50000"/>
                  <a:gd name="adj2" fmla="val 31803"/>
                </a:avLst>
              </a:prstGeom>
              <a:solidFill>
                <a:srgbClr val="007859">
                  <a:alpha val="3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t" anchorCtr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文本框 21">
                <a:extLst>
                  <a:ext uri="{FF2B5EF4-FFF2-40B4-BE49-F238E27FC236}">
                    <a16:creationId xmlns:a16="http://schemas.microsoft.com/office/drawing/2014/main" id="{0ACE2E71-34A7-DE40-207D-F332E07FF683}"/>
                  </a:ext>
                </a:extLst>
              </p:cNvPr>
              <p:cNvSpPr txBox="1"/>
              <p:nvPr/>
            </p:nvSpPr>
            <p:spPr>
              <a:xfrm>
                <a:off x="9621376" y="4011077"/>
                <a:ext cx="1825706" cy="653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减低</a:t>
                </a:r>
                <a:r>
                  <a:rPr kumimoji="0" lang="en-US" altLang="zh-CN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45%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P&lt;0.001*</a:t>
                </a:r>
                <a:endPara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24">
              <a:extLst>
                <a:ext uri="{FF2B5EF4-FFF2-40B4-BE49-F238E27FC236}">
                  <a16:creationId xmlns:a16="http://schemas.microsoft.com/office/drawing/2014/main" id="{1A02FE12-87D6-0BDA-85E6-407D22D1598B}"/>
                </a:ext>
              </a:extLst>
            </p:cNvPr>
            <p:cNvSpPr txBox="1"/>
            <p:nvPr/>
          </p:nvSpPr>
          <p:spPr>
            <a:xfrm rot="16200000">
              <a:off x="2416853" y="5060371"/>
              <a:ext cx="1085484" cy="263983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CDMS</a:t>
              </a:r>
              <a:r>
                <a:rPr kumimoji="0" lang="zh-CN" altLang="en-US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患者 </a:t>
              </a: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(%)</a:t>
              </a:r>
              <a:endParaRPr kumimoji="0" lang="zh-CN" altLang="en-US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3" name="TextBox 31">
            <a:extLst>
              <a:ext uri="{FF2B5EF4-FFF2-40B4-BE49-F238E27FC236}">
                <a16:creationId xmlns:a16="http://schemas.microsoft.com/office/drawing/2014/main" id="{9CC49ED6-987B-693D-1665-77A6E7226F14}"/>
              </a:ext>
            </a:extLst>
          </p:cNvPr>
          <p:cNvSpPr txBox="1"/>
          <p:nvPr/>
        </p:nvSpPr>
        <p:spPr>
          <a:xfrm>
            <a:off x="379523" y="5335390"/>
            <a:ext cx="529033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spcAft>
                <a:spcPts val="600"/>
              </a:spcAft>
              <a:defRPr sz="1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176400" marR="0" lvl="0" indent="-176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改善疲劳：</a:t>
            </a:r>
            <a:r>
              <a:rPr kumimoji="0" lang="zh-CN" altLang="en-US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疲劳评分显著降低</a:t>
            </a: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25%</a:t>
            </a:r>
            <a:r>
              <a:rPr kumimoji="0" lang="en-US" altLang="zh-CN" sz="1400" i="0" u="none" strike="noStrike" kern="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3</a:t>
            </a:r>
          </a:p>
          <a:p>
            <a:pPr marL="176400" marR="0" lvl="0" indent="-176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改善认知功能：</a:t>
            </a:r>
            <a:r>
              <a:rPr kumimoji="0" lang="zh-CN" altLang="en-US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认知障碍的患者比例显著下降</a:t>
            </a: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32%</a:t>
            </a:r>
            <a:r>
              <a:rPr kumimoji="0" lang="en-US" altLang="zh-CN" sz="1400" i="0" u="none" strike="noStrike" kern="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4</a:t>
            </a:r>
          </a:p>
          <a:p>
            <a:pPr marL="176400" marR="0" lvl="0" indent="-1764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改善痉挛：</a:t>
            </a:r>
            <a:r>
              <a:rPr kumimoji="0" lang="zh-CN" altLang="en-US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痉挛显著改善 </a:t>
            </a: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kumimoji="0" lang="zh-CN" altLang="en-US" sz="1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痉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挛频率、肌肉紧张度、疼痛等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)</a:t>
            </a:r>
            <a:r>
              <a:rPr kumimoji="0" lang="en-US" altLang="zh-CN" sz="1400" b="0" i="0" u="none" strike="noStrike" kern="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5</a:t>
            </a:r>
            <a:endParaRPr kumimoji="0" lang="en-US" altLang="zh-CN" sz="1200" b="0" i="0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文本框 15">
            <a:extLst>
              <a:ext uri="{FF2B5EF4-FFF2-40B4-BE49-F238E27FC236}">
                <a16:creationId xmlns:a16="http://schemas.microsoft.com/office/drawing/2014/main" id="{9850338D-9EC6-6FC4-AE5B-43D060EACCF4}"/>
              </a:ext>
            </a:extLst>
          </p:cNvPr>
          <p:cNvSpPr txBox="1"/>
          <p:nvPr/>
        </p:nvSpPr>
        <p:spPr>
          <a:xfrm>
            <a:off x="636582" y="4535205"/>
            <a:ext cx="4776216" cy="4721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疲劳、认知障碍、痉挛是影响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MS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患者生活质量的主要症状，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发生率分别高达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96%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、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81%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及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91%</a:t>
            </a:r>
            <a:r>
              <a:rPr kumimoji="0" lang="en-US" altLang="zh-CN" sz="1400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2</a:t>
            </a:r>
          </a:p>
        </p:txBody>
      </p:sp>
      <p:sp>
        <p:nvSpPr>
          <p:cNvPr id="26" name="圆角矩形 15">
            <a:extLst>
              <a:ext uri="{FF2B5EF4-FFF2-40B4-BE49-F238E27FC236}">
                <a16:creationId xmlns:a16="http://schemas.microsoft.com/office/drawing/2014/main" id="{7FBA5711-0B64-72B0-511B-E89C6DA93AAF}"/>
              </a:ext>
            </a:extLst>
          </p:cNvPr>
          <p:cNvSpPr>
            <a:spLocks/>
          </p:cNvSpPr>
          <p:nvPr/>
        </p:nvSpPr>
        <p:spPr>
          <a:xfrm>
            <a:off x="422221" y="1105206"/>
            <a:ext cx="5436000" cy="396000"/>
          </a:xfrm>
          <a:prstGeom prst="roundRect">
            <a:avLst>
              <a:gd name="adj" fmla="val 50000"/>
            </a:avLst>
          </a:prstGeom>
          <a:solidFill>
            <a:srgbClr val="007859">
              <a:alpha val="10000"/>
            </a:srgbClr>
          </a:solidFill>
          <a:ln w="19050" cap="rnd" cmpd="sng" algn="ctr">
            <a:solidFill>
              <a:srgbClr val="007859"/>
            </a:solidFill>
            <a:prstDash val="solid"/>
            <a:round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normAutofit/>
          </a:bodyPr>
          <a:lstStyle/>
          <a:p>
            <a:pPr marL="0" marR="0" lvl="0" indent="0" algn="ctr" defTabSz="913765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文本框 15">
            <a:extLst>
              <a:ext uri="{FF2B5EF4-FFF2-40B4-BE49-F238E27FC236}">
                <a16:creationId xmlns:a16="http://schemas.microsoft.com/office/drawing/2014/main" id="{C91C36BF-8091-8D02-FF07-56C636DAC173}"/>
              </a:ext>
            </a:extLst>
          </p:cNvPr>
          <p:cNvSpPr txBox="1"/>
          <p:nvPr/>
        </p:nvSpPr>
        <p:spPr>
          <a:xfrm>
            <a:off x="1042568" y="1171061"/>
            <a:ext cx="4195306" cy="246221"/>
          </a:xfrm>
          <a:prstGeom prst="rect">
            <a:avLst/>
          </a:prstGeom>
          <a:noFill/>
        </p:spPr>
        <p:txBody>
          <a:bodyPr wrap="square" lIns="0" tIns="0" rIns="0" bIns="0" anchor="ctr" anchorCtr="1">
            <a:spAutoFit/>
          </a:bodyPr>
          <a:lstStyle/>
          <a:p>
            <a:pPr algn="ctr" defTabSz="913765">
              <a:defRPr/>
            </a:pPr>
            <a:r>
              <a:rPr lang="zh-CN" altLang="en-US" sz="1400" b="1" dirty="0">
                <a:solidFill>
                  <a:prstClr val="black"/>
                </a:solidFill>
                <a:cs typeface="+mn-ea"/>
                <a:sym typeface="+mn-lt"/>
              </a:rPr>
              <a:t> </a:t>
            </a:r>
            <a:r>
              <a:rPr lang="zh-CN" altLang="en-US" sz="1600" b="1" dirty="0">
                <a:solidFill>
                  <a:prstClr val="black"/>
                </a:solidFill>
                <a:cs typeface="+mn-ea"/>
                <a:sym typeface="+mn-lt"/>
              </a:rPr>
              <a:t>降低早期患者疾病转化风险</a:t>
            </a:r>
            <a:r>
              <a:rPr lang="zh-CN" altLang="en-US" sz="1600" b="1" dirty="0">
                <a:solidFill>
                  <a:srgbClr val="C00000"/>
                </a:solidFill>
                <a:cs typeface="+mn-ea"/>
                <a:sym typeface="+mn-lt"/>
              </a:rPr>
              <a:t>达</a:t>
            </a:r>
            <a:r>
              <a:rPr lang="en-US" altLang="zh-CN" sz="1600" b="1" dirty="0">
                <a:solidFill>
                  <a:srgbClr val="C00000"/>
                </a:solidFill>
                <a:cs typeface="+mn-ea"/>
                <a:sym typeface="+mn-lt"/>
              </a:rPr>
              <a:t>45%</a:t>
            </a:r>
            <a:endParaRPr lang="zh-CN" altLang="en-US" sz="1600" b="1" baseline="30000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28" name="椭圆 23">
            <a:extLst>
              <a:ext uri="{FF2B5EF4-FFF2-40B4-BE49-F238E27FC236}">
                <a16:creationId xmlns:a16="http://schemas.microsoft.com/office/drawing/2014/main" id="{49574039-E86E-182A-EBAE-AA9C2CD39499}"/>
              </a:ext>
            </a:extLst>
          </p:cNvPr>
          <p:cNvSpPr/>
          <p:nvPr/>
        </p:nvSpPr>
        <p:spPr>
          <a:xfrm>
            <a:off x="196761" y="1041713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文本框 15">
            <a:extLst>
              <a:ext uri="{FF2B5EF4-FFF2-40B4-BE49-F238E27FC236}">
                <a16:creationId xmlns:a16="http://schemas.microsoft.com/office/drawing/2014/main" id="{F2165293-3292-FD4F-238F-956629A4722C}"/>
              </a:ext>
            </a:extLst>
          </p:cNvPr>
          <p:cNvSpPr txBox="1"/>
          <p:nvPr/>
        </p:nvSpPr>
        <p:spPr>
          <a:xfrm>
            <a:off x="1042568" y="4137669"/>
            <a:ext cx="4195306" cy="246221"/>
          </a:xfrm>
          <a:prstGeom prst="rect">
            <a:avLst/>
          </a:prstGeom>
          <a:noFill/>
        </p:spPr>
        <p:txBody>
          <a:bodyPr wrap="square" lIns="0" tIns="0" rIns="0" bIns="0" anchor="ctr" anchorCtr="1">
            <a:spAutoFit/>
          </a:bodyPr>
          <a:lstStyle/>
          <a:p>
            <a:pPr algn="ctr" defTabSz="913765">
              <a:defRPr/>
            </a:pPr>
            <a:r>
              <a:rPr lang="zh-CN" altLang="en-US" sz="1600" b="1" dirty="0">
                <a:cs typeface="+mn-ea"/>
                <a:sym typeface="+mn-lt"/>
              </a:rPr>
              <a:t>显著提升患者生活质量</a:t>
            </a:r>
          </a:p>
        </p:txBody>
      </p:sp>
      <p:sp>
        <p:nvSpPr>
          <p:cNvPr id="35" name="椭圆 23">
            <a:extLst>
              <a:ext uri="{FF2B5EF4-FFF2-40B4-BE49-F238E27FC236}">
                <a16:creationId xmlns:a16="http://schemas.microsoft.com/office/drawing/2014/main" id="{4DC929B3-092A-E48E-03E8-D43022CAE673}"/>
              </a:ext>
            </a:extLst>
          </p:cNvPr>
          <p:cNvSpPr/>
          <p:nvPr/>
        </p:nvSpPr>
        <p:spPr>
          <a:xfrm>
            <a:off x="6211667" y="1053592"/>
            <a:ext cx="504000" cy="504917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7859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iconfont-11145-7055654">
            <a:extLst>
              <a:ext uri="{FF2B5EF4-FFF2-40B4-BE49-F238E27FC236}">
                <a16:creationId xmlns:a16="http://schemas.microsoft.com/office/drawing/2014/main" id="{3AF0CF77-C39D-01BA-D9D3-8E1B134CF97F}"/>
              </a:ext>
            </a:extLst>
          </p:cNvPr>
          <p:cNvSpPr/>
          <p:nvPr/>
        </p:nvSpPr>
        <p:spPr>
          <a:xfrm>
            <a:off x="6306665" y="1142189"/>
            <a:ext cx="314003" cy="325759"/>
          </a:xfrm>
          <a:custGeom>
            <a:avLst/>
            <a:gdLst>
              <a:gd name="T0" fmla="*/ 2025 w 11200"/>
              <a:gd name="T1" fmla="*/ 2888 h 11200"/>
              <a:gd name="T2" fmla="*/ 1538 w 11200"/>
              <a:gd name="T3" fmla="*/ 2888 h 11200"/>
              <a:gd name="T4" fmla="*/ 1138 w 11200"/>
              <a:gd name="T5" fmla="*/ 2488 h 11200"/>
              <a:gd name="T6" fmla="*/ 1538 w 11200"/>
              <a:gd name="T7" fmla="*/ 2088 h 11200"/>
              <a:gd name="T8" fmla="*/ 1700 w 11200"/>
              <a:gd name="T9" fmla="*/ 2088 h 11200"/>
              <a:gd name="T10" fmla="*/ 1700 w 11200"/>
              <a:gd name="T11" fmla="*/ 2084 h 11200"/>
              <a:gd name="T12" fmla="*/ 2088 w 11200"/>
              <a:gd name="T13" fmla="*/ 1494 h 11200"/>
              <a:gd name="T14" fmla="*/ 2087 w 11200"/>
              <a:gd name="T15" fmla="*/ 1484 h 11200"/>
              <a:gd name="T16" fmla="*/ 2087 w 11200"/>
              <a:gd name="T17" fmla="*/ 1481 h 11200"/>
              <a:gd name="T18" fmla="*/ 2063 w 11200"/>
              <a:gd name="T19" fmla="*/ 1317 h 11200"/>
              <a:gd name="T20" fmla="*/ 1444 w 11200"/>
              <a:gd name="T21" fmla="*/ 850 h 11200"/>
              <a:gd name="T22" fmla="*/ 804 w 11200"/>
              <a:gd name="T23" fmla="*/ 1425 h 11200"/>
              <a:gd name="T24" fmla="*/ 800 w 11200"/>
              <a:gd name="T25" fmla="*/ 1425 h 11200"/>
              <a:gd name="T26" fmla="*/ 800 w 11200"/>
              <a:gd name="T27" fmla="*/ 10475 h 11200"/>
              <a:gd name="T28" fmla="*/ 9088 w 11200"/>
              <a:gd name="T29" fmla="*/ 10475 h 11200"/>
              <a:gd name="T30" fmla="*/ 9088 w 11200"/>
              <a:gd name="T31" fmla="*/ 2888 h 11200"/>
              <a:gd name="T32" fmla="*/ 2688 w 11200"/>
              <a:gd name="T33" fmla="*/ 2888 h 11200"/>
              <a:gd name="T34" fmla="*/ 2688 w 11200"/>
              <a:gd name="T35" fmla="*/ 2963 h 11200"/>
              <a:gd name="T36" fmla="*/ 2688 w 11200"/>
              <a:gd name="T37" fmla="*/ 2888 h 11200"/>
              <a:gd name="T38" fmla="*/ 2025 w 11200"/>
              <a:gd name="T39" fmla="*/ 2888 h 11200"/>
              <a:gd name="T40" fmla="*/ 2025 w 11200"/>
              <a:gd name="T41" fmla="*/ 2088 h 11200"/>
              <a:gd name="T42" fmla="*/ 2025 w 11200"/>
              <a:gd name="T43" fmla="*/ 2088 h 11200"/>
              <a:gd name="T44" fmla="*/ 9888 w 11200"/>
              <a:gd name="T45" fmla="*/ 2088 h 11200"/>
              <a:gd name="T46" fmla="*/ 10488 w 11200"/>
              <a:gd name="T47" fmla="*/ 1488 h 11200"/>
              <a:gd name="T48" fmla="*/ 9888 w 11200"/>
              <a:gd name="T49" fmla="*/ 888 h 11200"/>
              <a:gd name="T50" fmla="*/ 2753 w 11200"/>
              <a:gd name="T51" fmla="*/ 888 h 11200"/>
              <a:gd name="T52" fmla="*/ 2454 w 11200"/>
              <a:gd name="T53" fmla="*/ 475 h 11200"/>
              <a:gd name="T54" fmla="*/ 2888 w 11200"/>
              <a:gd name="T55" fmla="*/ 1488 h 11200"/>
              <a:gd name="T56" fmla="*/ 2753 w 11200"/>
              <a:gd name="T57" fmla="*/ 2088 h 11200"/>
              <a:gd name="T58" fmla="*/ 2025 w 11200"/>
              <a:gd name="T59" fmla="*/ 2088 h 11200"/>
              <a:gd name="T60" fmla="*/ 9800 w 11200"/>
              <a:gd name="T61" fmla="*/ 11200 h 11200"/>
              <a:gd name="T62" fmla="*/ 0 w 11200"/>
              <a:gd name="T63" fmla="*/ 11200 h 11200"/>
              <a:gd name="T64" fmla="*/ 0 w 11200"/>
              <a:gd name="T65" fmla="*/ 1250 h 11200"/>
              <a:gd name="T66" fmla="*/ 1250 w 11200"/>
              <a:gd name="T67" fmla="*/ 0 h 11200"/>
              <a:gd name="T68" fmla="*/ 9800 w 11200"/>
              <a:gd name="T69" fmla="*/ 0 h 11200"/>
              <a:gd name="T70" fmla="*/ 11200 w 11200"/>
              <a:gd name="T71" fmla="*/ 1400 h 11200"/>
              <a:gd name="T72" fmla="*/ 9800 w 11200"/>
              <a:gd name="T73" fmla="*/ 2800 h 11200"/>
              <a:gd name="T74" fmla="*/ 9800 w 11200"/>
              <a:gd name="T75" fmla="*/ 11200 h 11200"/>
              <a:gd name="T76" fmla="*/ 2100 w 11200"/>
              <a:gd name="T77" fmla="*/ 4163 h 11200"/>
              <a:gd name="T78" fmla="*/ 7738 w 11200"/>
              <a:gd name="T79" fmla="*/ 4163 h 11200"/>
              <a:gd name="T80" fmla="*/ 8138 w 11200"/>
              <a:gd name="T81" fmla="*/ 4563 h 11200"/>
              <a:gd name="T82" fmla="*/ 7738 w 11200"/>
              <a:gd name="T83" fmla="*/ 4963 h 11200"/>
              <a:gd name="T84" fmla="*/ 2100 w 11200"/>
              <a:gd name="T85" fmla="*/ 4963 h 11200"/>
              <a:gd name="T86" fmla="*/ 1700 w 11200"/>
              <a:gd name="T87" fmla="*/ 4563 h 11200"/>
              <a:gd name="T88" fmla="*/ 2100 w 11200"/>
              <a:gd name="T89" fmla="*/ 4163 h 11200"/>
              <a:gd name="T90" fmla="*/ 2100 w 11200"/>
              <a:gd name="T91" fmla="*/ 6175 h 11200"/>
              <a:gd name="T92" fmla="*/ 7738 w 11200"/>
              <a:gd name="T93" fmla="*/ 6175 h 11200"/>
              <a:gd name="T94" fmla="*/ 8138 w 11200"/>
              <a:gd name="T95" fmla="*/ 6575 h 11200"/>
              <a:gd name="T96" fmla="*/ 7738 w 11200"/>
              <a:gd name="T97" fmla="*/ 6975 h 11200"/>
              <a:gd name="T98" fmla="*/ 2100 w 11200"/>
              <a:gd name="T99" fmla="*/ 6975 h 11200"/>
              <a:gd name="T100" fmla="*/ 1700 w 11200"/>
              <a:gd name="T101" fmla="*/ 6575 h 11200"/>
              <a:gd name="T102" fmla="*/ 2100 w 11200"/>
              <a:gd name="T103" fmla="*/ 6175 h 11200"/>
              <a:gd name="T104" fmla="*/ 2100 w 11200"/>
              <a:gd name="T105" fmla="*/ 8188 h 11200"/>
              <a:gd name="T106" fmla="*/ 7738 w 11200"/>
              <a:gd name="T107" fmla="*/ 8188 h 11200"/>
              <a:gd name="T108" fmla="*/ 8138 w 11200"/>
              <a:gd name="T109" fmla="*/ 8588 h 11200"/>
              <a:gd name="T110" fmla="*/ 7738 w 11200"/>
              <a:gd name="T111" fmla="*/ 8988 h 11200"/>
              <a:gd name="T112" fmla="*/ 2100 w 11200"/>
              <a:gd name="T113" fmla="*/ 8988 h 11200"/>
              <a:gd name="T114" fmla="*/ 1700 w 11200"/>
              <a:gd name="T115" fmla="*/ 8588 h 11200"/>
              <a:gd name="T116" fmla="*/ 2100 w 11200"/>
              <a:gd name="T117" fmla="*/ 8188 h 1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200" h="11200">
                <a:moveTo>
                  <a:pt x="2025" y="2888"/>
                </a:moveTo>
                <a:lnTo>
                  <a:pt x="1538" y="2888"/>
                </a:lnTo>
                <a:cubicBezTo>
                  <a:pt x="1317" y="2888"/>
                  <a:pt x="1138" y="2708"/>
                  <a:pt x="1138" y="2488"/>
                </a:cubicBezTo>
                <a:cubicBezTo>
                  <a:pt x="1138" y="2267"/>
                  <a:pt x="1317" y="2088"/>
                  <a:pt x="1538" y="2088"/>
                </a:cubicBezTo>
                <a:lnTo>
                  <a:pt x="1700" y="2088"/>
                </a:lnTo>
                <a:lnTo>
                  <a:pt x="1700" y="2084"/>
                </a:lnTo>
                <a:cubicBezTo>
                  <a:pt x="1928" y="1985"/>
                  <a:pt x="2088" y="1758"/>
                  <a:pt x="2088" y="1494"/>
                </a:cubicBezTo>
                <a:cubicBezTo>
                  <a:pt x="2088" y="1491"/>
                  <a:pt x="2087" y="1487"/>
                  <a:pt x="2087" y="1484"/>
                </a:cubicBezTo>
                <a:lnTo>
                  <a:pt x="2087" y="1481"/>
                </a:lnTo>
                <a:cubicBezTo>
                  <a:pt x="2087" y="1426"/>
                  <a:pt x="2079" y="1371"/>
                  <a:pt x="2063" y="1317"/>
                </a:cubicBezTo>
                <a:cubicBezTo>
                  <a:pt x="1986" y="1048"/>
                  <a:pt x="1738" y="850"/>
                  <a:pt x="1444" y="850"/>
                </a:cubicBezTo>
                <a:cubicBezTo>
                  <a:pt x="1111" y="850"/>
                  <a:pt x="838" y="1102"/>
                  <a:pt x="804" y="1425"/>
                </a:cubicBezTo>
                <a:lnTo>
                  <a:pt x="800" y="1425"/>
                </a:lnTo>
                <a:lnTo>
                  <a:pt x="800" y="10475"/>
                </a:lnTo>
                <a:lnTo>
                  <a:pt x="9088" y="10475"/>
                </a:lnTo>
                <a:lnTo>
                  <a:pt x="9088" y="2888"/>
                </a:lnTo>
                <a:lnTo>
                  <a:pt x="2688" y="2888"/>
                </a:lnTo>
                <a:lnTo>
                  <a:pt x="2688" y="2963"/>
                </a:lnTo>
                <a:lnTo>
                  <a:pt x="2688" y="2888"/>
                </a:lnTo>
                <a:lnTo>
                  <a:pt x="2025" y="2888"/>
                </a:lnTo>
                <a:close/>
                <a:moveTo>
                  <a:pt x="2025" y="2088"/>
                </a:moveTo>
                <a:lnTo>
                  <a:pt x="2025" y="2088"/>
                </a:lnTo>
                <a:lnTo>
                  <a:pt x="9888" y="2088"/>
                </a:lnTo>
                <a:cubicBezTo>
                  <a:pt x="10219" y="2088"/>
                  <a:pt x="10488" y="1819"/>
                  <a:pt x="10488" y="1488"/>
                </a:cubicBezTo>
                <a:cubicBezTo>
                  <a:pt x="10488" y="1156"/>
                  <a:pt x="10219" y="888"/>
                  <a:pt x="9888" y="888"/>
                </a:cubicBezTo>
                <a:lnTo>
                  <a:pt x="2753" y="888"/>
                </a:lnTo>
                <a:cubicBezTo>
                  <a:pt x="2679" y="733"/>
                  <a:pt x="2578" y="593"/>
                  <a:pt x="2454" y="475"/>
                </a:cubicBezTo>
                <a:cubicBezTo>
                  <a:pt x="2721" y="730"/>
                  <a:pt x="2888" y="1089"/>
                  <a:pt x="2888" y="1488"/>
                </a:cubicBezTo>
                <a:cubicBezTo>
                  <a:pt x="2888" y="1702"/>
                  <a:pt x="2839" y="1906"/>
                  <a:pt x="2753" y="2088"/>
                </a:cubicBezTo>
                <a:lnTo>
                  <a:pt x="2025" y="2088"/>
                </a:lnTo>
                <a:close/>
                <a:moveTo>
                  <a:pt x="9800" y="11200"/>
                </a:moveTo>
                <a:lnTo>
                  <a:pt x="0" y="11200"/>
                </a:lnTo>
                <a:lnTo>
                  <a:pt x="0" y="1250"/>
                </a:lnTo>
                <a:cubicBezTo>
                  <a:pt x="0" y="560"/>
                  <a:pt x="560" y="0"/>
                  <a:pt x="1250" y="0"/>
                </a:cubicBezTo>
                <a:lnTo>
                  <a:pt x="9800" y="0"/>
                </a:lnTo>
                <a:cubicBezTo>
                  <a:pt x="10573" y="0"/>
                  <a:pt x="11200" y="627"/>
                  <a:pt x="11200" y="1400"/>
                </a:cubicBezTo>
                <a:cubicBezTo>
                  <a:pt x="11200" y="2173"/>
                  <a:pt x="10573" y="2800"/>
                  <a:pt x="9800" y="2800"/>
                </a:cubicBezTo>
                <a:lnTo>
                  <a:pt x="9800" y="11200"/>
                </a:lnTo>
                <a:close/>
                <a:moveTo>
                  <a:pt x="2100" y="4163"/>
                </a:moveTo>
                <a:lnTo>
                  <a:pt x="7738" y="4163"/>
                </a:lnTo>
                <a:cubicBezTo>
                  <a:pt x="7958" y="4163"/>
                  <a:pt x="8138" y="4342"/>
                  <a:pt x="8138" y="4563"/>
                </a:cubicBezTo>
                <a:cubicBezTo>
                  <a:pt x="8138" y="4783"/>
                  <a:pt x="7958" y="4963"/>
                  <a:pt x="7738" y="4963"/>
                </a:cubicBezTo>
                <a:lnTo>
                  <a:pt x="2100" y="4963"/>
                </a:lnTo>
                <a:cubicBezTo>
                  <a:pt x="1879" y="4963"/>
                  <a:pt x="1700" y="4783"/>
                  <a:pt x="1700" y="4563"/>
                </a:cubicBezTo>
                <a:cubicBezTo>
                  <a:pt x="1700" y="4342"/>
                  <a:pt x="1879" y="4163"/>
                  <a:pt x="2100" y="4163"/>
                </a:cubicBezTo>
                <a:close/>
                <a:moveTo>
                  <a:pt x="2100" y="6175"/>
                </a:moveTo>
                <a:lnTo>
                  <a:pt x="7738" y="6175"/>
                </a:lnTo>
                <a:cubicBezTo>
                  <a:pt x="7958" y="6175"/>
                  <a:pt x="8138" y="6354"/>
                  <a:pt x="8138" y="6575"/>
                </a:cubicBezTo>
                <a:cubicBezTo>
                  <a:pt x="8138" y="6796"/>
                  <a:pt x="7958" y="6975"/>
                  <a:pt x="7738" y="6975"/>
                </a:cubicBezTo>
                <a:lnTo>
                  <a:pt x="2100" y="6975"/>
                </a:lnTo>
                <a:cubicBezTo>
                  <a:pt x="1879" y="6975"/>
                  <a:pt x="1700" y="6796"/>
                  <a:pt x="1700" y="6575"/>
                </a:cubicBezTo>
                <a:cubicBezTo>
                  <a:pt x="1700" y="6354"/>
                  <a:pt x="1879" y="6175"/>
                  <a:pt x="2100" y="6175"/>
                </a:cubicBezTo>
                <a:close/>
                <a:moveTo>
                  <a:pt x="2100" y="8188"/>
                </a:moveTo>
                <a:lnTo>
                  <a:pt x="7738" y="8188"/>
                </a:lnTo>
                <a:cubicBezTo>
                  <a:pt x="7958" y="8188"/>
                  <a:pt x="8138" y="8367"/>
                  <a:pt x="8138" y="8588"/>
                </a:cubicBezTo>
                <a:cubicBezTo>
                  <a:pt x="8138" y="8808"/>
                  <a:pt x="7958" y="8988"/>
                  <a:pt x="7738" y="8988"/>
                </a:cubicBezTo>
                <a:lnTo>
                  <a:pt x="2100" y="8988"/>
                </a:lnTo>
                <a:cubicBezTo>
                  <a:pt x="1879" y="8988"/>
                  <a:pt x="1700" y="8808"/>
                  <a:pt x="1700" y="8588"/>
                </a:cubicBezTo>
                <a:cubicBezTo>
                  <a:pt x="1700" y="8367"/>
                  <a:pt x="1879" y="8188"/>
                  <a:pt x="2100" y="8188"/>
                </a:cubicBezTo>
                <a:close/>
              </a:path>
            </a:pathLst>
          </a:custGeom>
          <a:solidFill>
            <a:srgbClr val="007859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37" name="Graphic 59" descr="Upward trend with solid fill">
            <a:extLst>
              <a:ext uri="{FF2B5EF4-FFF2-40B4-BE49-F238E27FC236}">
                <a16:creationId xmlns:a16="http://schemas.microsoft.com/office/drawing/2014/main" id="{DAC7C8DB-071E-B965-CCA5-4F626AA56EE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6961" y="4078979"/>
            <a:ext cx="363600" cy="363600"/>
          </a:xfrm>
          <a:prstGeom prst="rect">
            <a:avLst/>
          </a:prstGeom>
        </p:spPr>
      </p:pic>
      <p:pic>
        <p:nvPicPr>
          <p:cNvPr id="38" name="Graphic 61" descr="Stopwatch 66% with solid fill">
            <a:extLst>
              <a:ext uri="{FF2B5EF4-FFF2-40B4-BE49-F238E27FC236}">
                <a16:creationId xmlns:a16="http://schemas.microsoft.com/office/drawing/2014/main" id="{1DC5CB31-8CAB-65CB-E8BE-D2A0D6B93506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6961" y="1112371"/>
            <a:ext cx="363600" cy="363600"/>
          </a:xfrm>
          <a:prstGeom prst="rect">
            <a:avLst/>
          </a:prstGeom>
        </p:spPr>
      </p:pic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05057831-603D-AFBC-7698-EF8C15EBF9B2}"/>
              </a:ext>
            </a:extLst>
          </p:cNvPr>
          <p:cNvSpPr/>
          <p:nvPr/>
        </p:nvSpPr>
        <p:spPr>
          <a:xfrm>
            <a:off x="11068800" y="104547"/>
            <a:ext cx="1123200" cy="360000"/>
          </a:xfrm>
          <a:custGeom>
            <a:avLst/>
            <a:gdLst>
              <a:gd name="connsiteX0" fmla="*/ 144000 w 919100"/>
              <a:gd name="connsiteY0" fmla="*/ 0 h 288000"/>
              <a:gd name="connsiteX1" fmla="*/ 919100 w 919100"/>
              <a:gd name="connsiteY1" fmla="*/ 0 h 288000"/>
              <a:gd name="connsiteX2" fmla="*/ 919100 w 919100"/>
              <a:gd name="connsiteY2" fmla="*/ 288000 h 288000"/>
              <a:gd name="connsiteX3" fmla="*/ 144000 w 919100"/>
              <a:gd name="connsiteY3" fmla="*/ 288000 h 288000"/>
              <a:gd name="connsiteX4" fmla="*/ 0 w 919100"/>
              <a:gd name="connsiteY4" fmla="*/ 144000 h 288000"/>
              <a:gd name="connsiteX5" fmla="*/ 144000 w 919100"/>
              <a:gd name="connsiteY5" fmla="*/ 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00" h="288000">
                <a:moveTo>
                  <a:pt x="144000" y="0"/>
                </a:moveTo>
                <a:lnTo>
                  <a:pt x="919100" y="0"/>
                </a:lnTo>
                <a:lnTo>
                  <a:pt x="9191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rgbClr val="007859"/>
          </a:solidFill>
          <a:ln w="57150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有效性</a:t>
            </a:r>
          </a:p>
        </p:txBody>
      </p:sp>
      <p:sp>
        <p:nvSpPr>
          <p:cNvPr id="42" name="Isosceles Triangle 32">
            <a:extLst>
              <a:ext uri="{FF2B5EF4-FFF2-40B4-BE49-F238E27FC236}">
                <a16:creationId xmlns:a16="http://schemas.microsoft.com/office/drawing/2014/main" id="{AEC7CEFB-7E0A-348F-5EA6-0A2D877EB484}"/>
              </a:ext>
            </a:extLst>
          </p:cNvPr>
          <p:cNvSpPr/>
          <p:nvPr/>
        </p:nvSpPr>
        <p:spPr>
          <a:xfrm>
            <a:off x="702540" y="5088834"/>
            <a:ext cx="4325124" cy="221508"/>
          </a:xfrm>
          <a:prstGeom prst="triangle">
            <a:avLst>
              <a:gd name="adj" fmla="val 50594"/>
            </a:avLst>
          </a:prstGeom>
          <a:gradFill flip="none" rotWithShape="1">
            <a:gsLst>
              <a:gs pos="0">
                <a:srgbClr val="007859"/>
              </a:gs>
              <a:gs pos="100000">
                <a:sysClr val="window" lastClr="FFFFFF"/>
              </a:gs>
            </a:gsLst>
            <a:lin ang="54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Half Frame 42">
            <a:extLst>
              <a:ext uri="{FF2B5EF4-FFF2-40B4-BE49-F238E27FC236}">
                <a16:creationId xmlns:a16="http://schemas.microsoft.com/office/drawing/2014/main" id="{6A58157F-F8E3-1C00-E707-B4F9A1356F15}"/>
              </a:ext>
            </a:extLst>
          </p:cNvPr>
          <p:cNvSpPr/>
          <p:nvPr/>
        </p:nvSpPr>
        <p:spPr>
          <a:xfrm>
            <a:off x="6256436" y="1696452"/>
            <a:ext cx="304907" cy="271245"/>
          </a:xfrm>
          <a:prstGeom prst="halfFrame">
            <a:avLst>
              <a:gd name="adj1" fmla="val 33333"/>
              <a:gd name="adj2" fmla="val 29821"/>
            </a:avLst>
          </a:prstGeom>
          <a:solidFill>
            <a:srgbClr val="007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4" name="Half Frame 43">
            <a:extLst>
              <a:ext uri="{FF2B5EF4-FFF2-40B4-BE49-F238E27FC236}">
                <a16:creationId xmlns:a16="http://schemas.microsoft.com/office/drawing/2014/main" id="{827FB215-8101-0B6F-8249-E2BE827A3B78}"/>
              </a:ext>
            </a:extLst>
          </p:cNvPr>
          <p:cNvSpPr/>
          <p:nvPr/>
        </p:nvSpPr>
        <p:spPr>
          <a:xfrm rot="10800000">
            <a:off x="11530712" y="5949378"/>
            <a:ext cx="304907" cy="271245"/>
          </a:xfrm>
          <a:prstGeom prst="halfFrame">
            <a:avLst>
              <a:gd name="adj1" fmla="val 33333"/>
              <a:gd name="adj2" fmla="val 29821"/>
            </a:avLst>
          </a:prstGeom>
          <a:solidFill>
            <a:srgbClr val="007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6287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73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#m/%#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m/%d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1&quot;&gt;&lt;elem m_fUsage=&quot;2.43900000000000005684E+00&quot;&gt;&lt;m_msothmcolidx val=&quot;0&quot;/&gt;&lt;m_rgb r=&quot;BF&quot; g=&quot;BF&quot; b=&quot;BF&quot;/&gt;&lt;/elem&gt;&lt;elem m_fUsage=&quot;2.20849821000000012816E+00&quot;&gt;&lt;m_msothmcolidx val=&quot;0&quot;/&gt;&lt;m_rgb r=&quot;00&quot; g=&quot;78&quot; b=&quot;59&quot;/&gt;&lt;/elem&gt;&lt;elem m_fUsage=&quot;1.61158746031036148594E+00&quot;&gt;&lt;m_msothmcolidx val=&quot;0&quot;/&gt;&lt;m_rgb r=&quot;9A&quot; g=&quot;D3&quot; b=&quot;D9&quot;/&gt;&lt;/elem&gt;&lt;elem m_fUsage=&quot;1.00314708674378016973E+00&quot;&gt;&lt;m_msothmcolidx val=&quot;0&quot;/&gt;&lt;m_rgb r=&quot;00&quot; g=&quot;9C&quot; b=&quot;90&quot;/&gt;&lt;/elem&gt;&lt;elem m_fUsage=&quot;6.19837522924826411774E-01&quot;&gt;&lt;m_msothmcolidx val=&quot;0&quot;/&gt;&lt;m_rgb r=&quot;F2&quot; g=&quot;F2&quot; b=&quot;F2&quot;/&gt;&lt;/elem&gt;&lt;elem m_fUsage=&quot;4.60077714927549119572E-01&quot;&gt;&lt;m_msothmcolidx val=&quot;0&quot;/&gt;&lt;m_rgb r=&quot;00&quot; g=&quot;8F&quot; b=&quot;D7&quot;/&gt;&lt;/elem&gt;&lt;elem m_fUsage=&quot;3.87420489000000145552E-01&quot;&gt;&lt;m_msothmcolidx val=&quot;0&quot;/&gt;&lt;m_rgb r=&quot;5F&quot; g=&quot;B7&quot; b=&quot;6E&quot;/&gt;&lt;/elem&gt;&lt;elem m_fUsage=&quot;3.13810596090000171188E-01&quot;&gt;&lt;m_msothmcolidx val=&quot;0&quot;/&gt;&lt;m_rgb r=&quot;B3&quot; g=&quot;DA&quot; b=&quot;AB&quot;/&gt;&lt;/elem&gt;&lt;elem m_fUsage=&quot;2.82429536481000165171E-01&quot;&gt;&lt;m_msothmcolidx val=&quot;0&quot;/&gt;&lt;m_rgb r=&quot;08&quot; g=&quot;93&quot; b=&quot;D9&quot;/&gt;&lt;/elem&gt;&lt;elem m_fUsage=&quot;1.64239878146620360555E-01&quot;&gt;&lt;m_msothmcolidx val=&quot;0&quot;/&gt;&lt;m_rgb r=&quot;22&quot; g=&quot;2A&quot; b=&quot;35&quot;/&gt;&lt;/elem&gt;&lt;elem m_fUsage=&quot;1.35085171767299283552E-01&quot;&gt;&lt;m_msothmcolidx val=&quot;0&quot;/&gt;&lt;m_rgb r=&quot;4A&quot; g=&quot;9B&quot; b=&quot;82&quot;/&gt;&lt;/elem&gt;&lt;elem m_fUsage=&quot;1.22449839427376971912E-01&quot;&gt;&lt;m_msothmcolidx val=&quot;0&quot;/&gt;&lt;m_rgb r=&quot;1F&quot; g=&quot;4E&quot; b=&quot;79&quot;/&gt;&lt;/elem&gt;&lt;elem m_fUsage=&quot;1.10484500305776153772E-01&quot;&gt;&lt;m_msothmcolidx val=&quot;0&quot;/&gt;&lt;m_rgb r=&quot;22&quot; g=&quot;4C&quot; b=&quot;9D&quot;/&gt;&lt;/elem&gt;&lt;elem m_fUsage=&quot;6.24539526613245507547E-02&quot;&gt;&lt;m_msothmcolidx val=&quot;0&quot;/&gt;&lt;m_rgb r=&quot;E6&quot; g=&quot;E6&quot; b=&quot;E6&quot;/&gt;&lt;/elem&gt;&lt;elem m_fUsage=&quot;2.25283995449391989674E-02&quot;&gt;&lt;m_msothmcolidx val=&quot;0&quot;/&gt;&lt;m_rgb r=&quot;E7&quot; g=&quot;E7&quot; b=&quot;E6&quot;/&gt;&lt;/elem&gt;&lt;elem m_fUsage=&quot;2.16084624883489360980E-02&quot;&gt;&lt;m_msothmcolidx val=&quot;0&quot;/&gt;&lt;m_rgb r=&quot;00&quot; g=&quot;55&quot; b=&quot;87&quot;/&gt;&lt;/elem&gt;&lt;elem m_fUsage=&quot;1.95032272323935468306E-02&quot;&gt;&lt;m_msothmcolidx val=&quot;0&quot;/&gt;&lt;m_rgb r=&quot;20&quot; g=&quot;38&quot; b=&quot;64&quot;/&gt;&lt;/elem&gt;&lt;elem m_fUsage=&quot;6.16314854380443748194E-03&quot;&gt;&lt;m_msothmcolidx val=&quot;0&quot;/&gt;&lt;m_rgb r=&quot;95&quot; g=&quot;9C&quot; b=&quot;A0&quot;/&gt;&lt;/elem&gt;&lt;elem m_fUsage=&quot;3.41431956983742363604E-03&quot;&gt;&lt;m_msothmcolidx val=&quot;0&quot;/&gt;&lt;m_rgb r=&quot;7F&quot; g=&quot;7F&quot; b=&quot;7F&quot;/&gt;&lt;/elem&gt;&lt;elem m_fUsage=&quot;1.99667811101603706950E-03&quot;&gt;&lt;m_msothmcolidx val=&quot;0&quot;/&gt;&lt;m_rgb r=&quot;A6&quot; g=&quot;A6&quot; b=&quot;A6&quot;/&gt;&lt;/elem&gt;&lt;elem m_fUsage=&quot;5.63920873396018141471E-04&quot;&gt;&lt;m_msothmcolidx val=&quot;0&quot;/&gt;&lt;m_rgb r=&quot;40&quot; g=&quot;80&quot; b=&quot;A5&quot;/&gt;&lt;/elem&gt;&lt;/m_vecMRU&gt;&lt;/m_mruColor&gt;&lt;m_eweekdayFirstOfWeek val=&quot;4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uwXJBAY7phYiitX5qTy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mmFNK0F8ksYvL._5Mw1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.JKxqCdWhnGweYSX.GpS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4YWWNRLLsVsfqjPI9Pb9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o6WvKMMYhEpq2cNpkaCK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seEu4kp7R44h_l_OY2Uw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KvU21OZ6QBzAfzjFADst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fUgx03v3r5JDkuSu7wCy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GCUAkQQjXHuEH1KUQLdW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2Pgg6EvH4_jeM3zapg1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XAKWVGF6w2.BysE9715s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wv2YIYCvgTFvHugm09G4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270jFRoS136_9QvQFY5r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YNJKbBeVTNqvR3Gdymv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yV.gC4_wDfr8qRmabMnM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kTrGG5_SyXVFh4hXXeb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OulU14vyZCYxrmMe0hqx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.ZTCOVl3zfxl7hFhqQBn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uXGi3vSTOQQAKBEnsp5c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6atBFQiSVyLEk0jmc6Xy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9XkZyApboKsT3ZiR_16N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4QStqIckI.36iSdHaed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9UoO53bl5qGh6caGxnW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Oyv2iLODx.8scK_NLH5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uqSc414vcMfeUDzmwnu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SljGsgsXwg9nmbZzan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pTJe6tAyxo4g_LP3BRI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DASMXuIzkHG_OGNpHiL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.TUEDcufzeOXnXfAg8F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XPami8xeJj61IR.htcNq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JU7PB87B0kyGfnr5AYa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cHx7D1M98qLMYBXYQs41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64WKRrJhTauwTTwN5LHl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0Y4uQhgc8Mf8JxT155eW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gdwolOASn0G3SkkHhKS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bnpOXScmbrBLUfFyNxZ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o_bTCyB.qjI52az20zG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2fmN.BffUY58hy6_SQqJ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rnXRbYIvcgFeLRIyXEf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_tnEGtna5nbm13uBElIo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atfPYCVZaZnZsdneST0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KTFJ1_rB0pJrQbaKVXi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eJfE_DEr.m7QUjGG.1T8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RUS98XYp1N_Wi.VgHEk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37pKuqFs8qpMXiJl1caQ"/>
</p:tagLst>
</file>

<file path=ppt/theme/theme1.xml><?xml version="1.0" encoding="utf-8"?>
<a:theme xmlns:a="http://schemas.openxmlformats.org/drawingml/2006/main" name="Office 主题​​">
  <a:themeElements>
    <a:clrScheme name="蓝绿色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e4d041c9-4914-4a18-bfae-9a71d275b009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  <a:effectLst/>
      </a:spPr>
      <a:bodyPr rtlCol="0" anchor="ctr"/>
      <a:lstStyle>
        <a:defPPr algn="ctr">
          <a:defRPr dirty="0">
            <a:solidFill>
              <a:schemeClr val="tx1"/>
            </a:solidFill>
            <a:cs typeface="+mn-ea"/>
            <a:sym typeface="+mn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rtlCol="0" anchor="t" anchorCtr="0">
        <a:spAutoFit/>
      </a:bodyPr>
      <a:lstStyle>
        <a:defPPr algn="l">
          <a:defRPr sz="1600" dirty="0" smtClean="0">
            <a:cs typeface="+mn-ea"/>
            <a:sym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86005</TotalTime>
  <Words>4148</Words>
  <Application>Microsoft Office PowerPoint</Application>
  <PresentationFormat>宽屏</PresentationFormat>
  <Paragraphs>396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等线</vt:lpstr>
      <vt:lpstr>宋体</vt:lpstr>
      <vt:lpstr>微软雅黑</vt:lpstr>
      <vt:lpstr>Arial</vt:lpstr>
      <vt:lpstr>Calibri</vt:lpstr>
      <vt:lpstr>Courier New</vt:lpstr>
      <vt:lpstr>Wingdings</vt:lpstr>
      <vt:lpstr>Office 主题​​</vt:lpstr>
      <vt:lpstr>think-cell 幻灯片</vt:lpstr>
      <vt:lpstr>PowerPoint 演示文稿</vt:lpstr>
      <vt:lpstr>目录</vt:lpstr>
      <vt:lpstr>药品基本信息</vt:lpstr>
      <vt:lpstr>多发性硬化 (MS) 高发于育龄期女性，但国内尚无适合妊娠期、哺乳期和备孕期患者的安全药物，本品填补了该人群的治疗空白</vt:lpstr>
      <vt:lpstr>作为全球广泛使用的、最安全的MS DMT药物，与特立氟胺、奥扎莫德相比安全性更优，且长期随访研究未出现说明书收载外的安全问题</vt:lpstr>
      <vt:lpstr>特殊人群适用：国内指南推荐，目前国内唯一可用于妊娠期、哺乳期和备孕期女性的疾病修正治疗 (DMT) 药物</vt:lpstr>
      <vt:lpstr>所有人群适用，无禁忌症，可用于有心脏和肝脏等基础疾病的患者；用药前、用药期间、用药后均无需特殊监测</vt:lpstr>
      <vt:lpstr>临床试验及长期随访研究表明，醋酸格拉替雷疗效全面且长期稳定： 1.降低年复发率 2.延缓残疾进展 3.减少MRI病灶数 4.减少脑容量丢失</vt:lpstr>
      <vt:lpstr>本品可延缓早期患者疾病转化、提高生存质量，并获国内外权威指南广泛推荐</vt:lpstr>
      <vt:lpstr>“神经保护”,“双重免疫调节”,“独特抗炎机制”的三重作用机制赋能创新</vt:lpstr>
      <vt:lpstr>可满足育龄期女性患者生育需求，弥补目录内妊娠期、哺乳期和备孕期患者用药空白，符合“保基本”原则，临床管理难度低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 Zhang</dc:creator>
  <cp:lastModifiedBy>Xiaowen Nie</cp:lastModifiedBy>
  <cp:revision>6219</cp:revision>
  <cp:lastPrinted>2022-05-16T02:00:03Z</cp:lastPrinted>
  <dcterms:created xsi:type="dcterms:W3CDTF">2021-07-26T05:18:00Z</dcterms:created>
  <dcterms:modified xsi:type="dcterms:W3CDTF">2025-07-16T10:34:14Z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ADDD7F8405714A72B4505134160D0F81</vt:lpwstr>
  </property>
  <property fmtid="{D5CDD505-2E9C-101B-9397-08002B2CF9AE}" pid="3" name="KSOProductBuildVer">
    <vt:lpwstr>2052-11.1.0.11365</vt:lpwstr>
  </property>
</Properties>
</file>