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1"/>
    <p:sldMasterId id="2147483677" r:id="rId2"/>
    <p:sldMasterId id="2147483698" r:id="rId3"/>
  </p:sldMasterIdLst>
  <p:notesMasterIdLst>
    <p:notesMasterId r:id="rId14"/>
  </p:notesMasterIdLst>
  <p:sldIdLst>
    <p:sldId id="662" r:id="rId4"/>
    <p:sldId id="2147482702" r:id="rId5"/>
    <p:sldId id="2147482718" r:id="rId6"/>
    <p:sldId id="2147482704" r:id="rId7"/>
    <p:sldId id="2147482716" r:id="rId8"/>
    <p:sldId id="2147482722" r:id="rId9"/>
    <p:sldId id="2147482717" r:id="rId10"/>
    <p:sldId id="2147482708" r:id="rId11"/>
    <p:sldId id="2147482709" r:id="rId12"/>
    <p:sldId id="21474827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199B36-A070-46F7-ACD4-C7CB27D12D1D}">
          <p14:sldIdLst>
            <p14:sldId id="662"/>
            <p14:sldId id="2147482702"/>
            <p14:sldId id="2147482718"/>
            <p14:sldId id="2147482704"/>
            <p14:sldId id="2147482716"/>
            <p14:sldId id="2147482722"/>
            <p14:sldId id="2147482717"/>
            <p14:sldId id="2147482708"/>
            <p14:sldId id="2147482709"/>
            <p14:sldId id="2147482710"/>
          </p14:sldIdLst>
        </p14:section>
        <p14:section name="back up" id="{68B09A99-49C8-4571-BE1D-9FF88CCE1E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quan Li~MA[李保泉]" initials="BL" lastIdx="2" clrIdx="1">
    <p:extLst>
      <p:ext uri="{19B8F6BF-5375-455C-9EA6-DF929625EA0E}">
        <p15:presenceInfo xmlns:p15="http://schemas.microsoft.com/office/powerpoint/2012/main" userId="Baoquan Li~MA[李保泉]" providerId="None"/>
      </p:ext>
    </p:extLst>
  </p:cmAuthor>
  <p:cmAuthor id="2" name="Jeff Wang" initials="JW" lastIdx="3" clrIdx="3">
    <p:extLst>
      <p:ext uri="{19B8F6BF-5375-455C-9EA6-DF929625EA0E}">
        <p15:presenceInfo xmlns:p15="http://schemas.microsoft.com/office/powerpoint/2012/main" userId="S-1-5-21-460321262-351009862-733361023-24209" providerId="AD"/>
      </p:ext>
    </p:extLst>
  </p:cmAuthor>
  <p:cmAuthor id="3" name="James Mei" initials="JM" lastIdx="1" clrIdx="4">
    <p:extLst>
      <p:ext uri="{19B8F6BF-5375-455C-9EA6-DF929625EA0E}">
        <p15:presenceInfo xmlns:p15="http://schemas.microsoft.com/office/powerpoint/2012/main" userId="S::jamesm@hutch-med.com::6e5a5a66-66e3-4dc5-97b7-211b0564f759" providerId="AD"/>
      </p:ext>
    </p:extLst>
  </p:cmAuthor>
  <p:cmAuthor id="4" name="Cathy Huang" initials="CH" lastIdx="41" clrIdx="5">
    <p:extLst>
      <p:ext uri="{19B8F6BF-5375-455C-9EA6-DF929625EA0E}">
        <p15:presenceInfo xmlns:p15="http://schemas.microsoft.com/office/powerpoint/2012/main" userId="S::cathyh@hutch-med.com::f34514a0-6564-4f0a-a9bb-3a49a6b1e0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D"/>
    <a:srgbClr val="CC3399"/>
    <a:srgbClr val="FF3399"/>
    <a:srgbClr val="F7E7EC"/>
    <a:srgbClr val="00693C"/>
    <a:srgbClr val="CEE5E2"/>
    <a:srgbClr val="EE0279"/>
    <a:srgbClr val="0070C0"/>
    <a:srgbClr val="B3B2B4"/>
    <a:srgbClr val="FE5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0342" autoAdjust="0"/>
  </p:normalViewPr>
  <p:slideViewPr>
    <p:cSldViewPr snapToGrid="0" showGuides="1">
      <p:cViewPr varScale="1">
        <p:scale>
          <a:sx n="69" d="100"/>
          <a:sy n="69" d="100"/>
        </p:scale>
        <p:origin x="436" y="48"/>
      </p:cViewPr>
      <p:guideLst>
        <p:guide orient="horz" pos="2616"/>
        <p:guide pos="3816"/>
      </p:guideLst>
    </p:cSldViewPr>
  </p:slideViewPr>
  <p:outlineViewPr>
    <p:cViewPr>
      <p:scale>
        <a:sx n="33" d="100"/>
        <a:sy n="33" d="100"/>
      </p:scale>
      <p:origin x="0" y="-39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1352"/>
    </p:cViewPr>
  </p:sorterViewPr>
  <p:notesViewPr>
    <p:cSldViewPr snapToGrid="0" showGuides="1">
      <p:cViewPr varScale="1">
        <p:scale>
          <a:sx n="89" d="100"/>
          <a:sy n="89" d="100"/>
        </p:scale>
        <p:origin x="3788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B250-C3E5-401E-9680-419A4DA37F8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104870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0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F78BB-5FBE-4063-8C9C-6503F0E410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5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6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1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9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6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4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7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tch-med.com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7" descr="Logo  Description automatically generated"/>
          <p:cNvPicPr>
            <a:picLocks noChangeAspect="1"/>
          </p:cNvPicPr>
          <p:nvPr userDrawn="1"/>
        </p:nvPicPr>
        <p:blipFill rotWithShape="1">
          <a:blip r:embed="rId2"/>
          <a:srcRect t="21277" r="21031"/>
          <a:stretch>
            <a:fillRect/>
          </a:stretch>
        </p:blipFill>
        <p:spPr>
          <a:xfrm>
            <a:off x="4984051" y="-7758"/>
            <a:ext cx="7207949" cy="6583545"/>
          </a:xfrm>
          <a:prstGeom prst="rect">
            <a:avLst/>
          </a:prstGeom>
        </p:spPr>
      </p:pic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7167" name="Picture 5"/>
          <p:cNvPicPr>
            <a:picLocks noChangeAspect="1"/>
          </p:cNvPicPr>
          <p:nvPr userDrawn="1"/>
        </p:nvPicPr>
        <p:blipFill rotWithShape="1">
          <a:blip r:embed="rId3" cstate="hqprint">
            <a:lum bright="100000"/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6"/>
          <p:cNvGrpSpPr/>
          <p:nvPr userDrawn="1"/>
        </p:nvGrpSpPr>
        <p:grpSpPr>
          <a:xfrm>
            <a:off x="1" y="172996"/>
            <a:ext cx="11178418" cy="6685004"/>
            <a:chOff x="1" y="172996"/>
            <a:chExt cx="11178418" cy="6685004"/>
          </a:xfrm>
          <a:noFill/>
        </p:grpSpPr>
        <p:pic>
          <p:nvPicPr>
            <p:cNvPr id="2097168" name="Picture 8" descr="Logo  Description automatically generated"/>
            <p:cNvPicPr>
              <a:picLocks noChangeAspect="1"/>
            </p:cNvPicPr>
            <p:nvPr userDrawn="1"/>
          </p:nvPicPr>
          <p:blipFill rotWithShape="1">
            <a:blip r:embed="rId2"/>
            <a:srcRect l="9314" r="24190" b="18769"/>
            <a:stretch>
              <a:fillRect/>
            </a:stretch>
          </p:blipFill>
          <p:spPr>
            <a:xfrm>
              <a:off x="1" y="172996"/>
              <a:ext cx="8116016" cy="6685004"/>
            </a:xfrm>
            <a:prstGeom prst="rect">
              <a:avLst/>
            </a:prstGeom>
            <a:grpFill/>
          </p:spPr>
        </p:pic>
        <p:pic>
          <p:nvPicPr>
            <p:cNvPr id="2097169" name="Picture 9" descr="Logo  Description automatically generated"/>
            <p:cNvPicPr>
              <a:picLocks noChangeAspect="1"/>
            </p:cNvPicPr>
            <p:nvPr userDrawn="1"/>
          </p:nvPicPr>
          <p:blipFill rotWithShape="1">
            <a:blip r:embed="rId3"/>
            <a:srcRect l="35145" r="31572" b="19290"/>
            <a:stretch>
              <a:fillRect/>
            </a:stretch>
          </p:blipFill>
          <p:spPr>
            <a:xfrm>
              <a:off x="8180963" y="197713"/>
              <a:ext cx="2997456" cy="6660287"/>
            </a:xfrm>
            <a:prstGeom prst="rect">
              <a:avLst/>
            </a:prstGeom>
            <a:grpFill/>
          </p:spPr>
        </p:pic>
      </p:grpSp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7170" name="Picture 10"/>
          <p:cNvPicPr>
            <a:picLocks noChangeAspect="1"/>
          </p:cNvPicPr>
          <p:nvPr userDrawn="1"/>
        </p:nvPicPr>
        <p:blipFill rotWithShape="1">
          <a:blip r:embed="rId4" cstate="hqprint">
            <a:lum bright="100000"/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7" descr="Logo  Description automatically generated"/>
          <p:cNvPicPr>
            <a:picLocks noChangeAspect="1"/>
          </p:cNvPicPr>
          <p:nvPr userDrawn="1"/>
        </p:nvPicPr>
        <p:blipFill rotWithShape="1">
          <a:blip r:embed="rId2"/>
          <a:srcRect l="12965" b="19290"/>
          <a:stretch>
            <a:fillRect/>
          </a:stretch>
        </p:blipFill>
        <p:spPr>
          <a:xfrm>
            <a:off x="514" y="197713"/>
            <a:ext cx="7838471" cy="6660287"/>
          </a:xfrm>
          <a:prstGeom prst="rect">
            <a:avLst/>
          </a:prstGeom>
        </p:spPr>
      </p:pic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7172" name="Picture 5"/>
          <p:cNvPicPr>
            <a:picLocks noChangeAspect="1"/>
          </p:cNvPicPr>
          <p:nvPr userDrawn="1"/>
        </p:nvPicPr>
        <p:blipFill rotWithShape="1">
          <a:blip r:embed="rId3" cstate="hqprint">
            <a:lum bright="100000"/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8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6500399" y="1589392"/>
            <a:ext cx="5234400" cy="50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59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500399" y="2099148"/>
            <a:ext cx="5234400" cy="489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594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904" y="0"/>
            <a:ext cx="5933077" cy="6858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15" b="1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048595" name="Content Placeholder 3"/>
          <p:cNvSpPr>
            <a:spLocks noGrp="1"/>
          </p:cNvSpPr>
          <p:nvPr>
            <p:ph sz="quarter" idx="17"/>
          </p:nvPr>
        </p:nvSpPr>
        <p:spPr>
          <a:xfrm>
            <a:off x="6500399" y="2745238"/>
            <a:ext cx="52344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4859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457200"/>
            <a:fld id="{476ABACF-0C27-4DD2-A66F-6790151A3A40}" type="slidenum">
              <a:rPr lang="en-US" smtClean="0">
                <a:solidFill>
                  <a:srgbClr val="414042"/>
                </a:solidFill>
              </a:rPr>
              <a:t>‹#›</a:t>
            </a:fld>
            <a:endParaRPr lang="en-US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0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8312" y="2056536"/>
            <a:ext cx="11255375" cy="4278690"/>
          </a:xfrm>
        </p:spPr>
        <p:txBody>
          <a:bodyPr wrap="none" lIns="91440" tIns="45720" rIns="91440" bIns="45720" numCol="2" spcCol="288000"/>
          <a:lstStyle>
            <a:lvl1pPr marL="0" marR="0" indent="0">
              <a:spcBef>
                <a:spcPts val="1000"/>
              </a:spcBef>
              <a:spcAft>
                <a:spcPts val="0"/>
              </a:spcAft>
              <a:buNone/>
              <a:defRPr sz="815" b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725">
                <a:latin typeface="+mn-lt"/>
              </a:defRPr>
            </a:lvl2pPr>
            <a:lvl3pPr marL="914400" indent="0">
              <a:buNone/>
              <a:defRPr sz="725">
                <a:latin typeface="+mn-lt"/>
              </a:defRPr>
            </a:lvl3pPr>
            <a:lvl4pPr marL="1371600" indent="0">
              <a:buNone/>
              <a:defRPr sz="725">
                <a:latin typeface="+mn-lt"/>
              </a:defRPr>
            </a:lvl4pPr>
            <a:lvl5pPr marL="1828800" indent="0">
              <a:buNone/>
              <a:defRPr sz="725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68310" y="931728"/>
            <a:ext cx="9447715" cy="1080000"/>
          </a:xfrm>
        </p:spPr>
        <p:txBody>
          <a:bodyPr lIns="91440" tIns="45720" rIns="91440" bIns="45720"/>
          <a:lstStyle>
            <a:lvl1pPr marL="0" marR="0" indent="0">
              <a:spcBef>
                <a:spcPts val="100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89AFBB-44F3-46F1-9951-421DF299668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ource Sans 3 Light"/>
                <a:ea typeface="+mn-ea"/>
                <a:cs typeface="+mn-cs"/>
              </a:r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Source Sans 3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0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73A924-4226-4117-AE54-19876741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 flipH="1" flipV="1">
            <a:off x="-15944" y="5422431"/>
            <a:ext cx="1120172" cy="1152143"/>
            <a:chOff x="1565992" y="3100101"/>
            <a:chExt cx="1406469" cy="2632106"/>
          </a:xfrm>
        </p:grpSpPr>
        <p:sp>
          <p:nvSpPr>
            <p:cNvPr id="16" name="等腰三角形 26"/>
            <p:cNvSpPr/>
            <p:nvPr userDrawn="1"/>
          </p:nvSpPr>
          <p:spPr>
            <a:xfrm flipV="1">
              <a:off x="1565992" y="3111145"/>
              <a:ext cx="1406469" cy="2621062"/>
            </a:xfrm>
            <a:custGeom>
              <a:avLst/>
              <a:gdLst>
                <a:gd name="connsiteX0" fmla="*/ 0 w 1406469"/>
                <a:gd name="connsiteY0" fmla="*/ 3476740 h 3476740"/>
                <a:gd name="connsiteX1" fmla="*/ 1406469 w 1406469"/>
                <a:gd name="connsiteY1" fmla="*/ 0 h 3476740"/>
                <a:gd name="connsiteX2" fmla="*/ 1406469 w 1406469"/>
                <a:gd name="connsiteY2" fmla="*/ 3476740 h 3476740"/>
                <a:gd name="connsiteX3" fmla="*/ 0 w 1406469"/>
                <a:gd name="connsiteY3" fmla="*/ 3476740 h 3476740"/>
                <a:gd name="connsiteX0-1" fmla="*/ 0 w 1406469"/>
                <a:gd name="connsiteY0-2" fmla="*/ 3476740 h 3476740"/>
                <a:gd name="connsiteX1-3" fmla="*/ 1406469 w 1406469"/>
                <a:gd name="connsiteY1-4" fmla="*/ 0 h 3476740"/>
                <a:gd name="connsiteX2-5" fmla="*/ 1400412 w 1406469"/>
                <a:gd name="connsiteY2-6" fmla="*/ 881316 h 3476740"/>
                <a:gd name="connsiteX3-7" fmla="*/ 1406469 w 1406469"/>
                <a:gd name="connsiteY3-8" fmla="*/ 3476740 h 3476740"/>
                <a:gd name="connsiteX4" fmla="*/ 0 w 1406469"/>
                <a:gd name="connsiteY4" fmla="*/ 3476740 h 3476740"/>
                <a:gd name="connsiteX0-9" fmla="*/ 0 w 1406469"/>
                <a:gd name="connsiteY0-10" fmla="*/ 3476740 h 3476740"/>
                <a:gd name="connsiteX1-11" fmla="*/ 1058581 w 1406469"/>
                <a:gd name="connsiteY1-12" fmla="*/ 855678 h 3476740"/>
                <a:gd name="connsiteX2-13" fmla="*/ 1406469 w 1406469"/>
                <a:gd name="connsiteY2-14" fmla="*/ 0 h 3476740"/>
                <a:gd name="connsiteX3-15" fmla="*/ 1400412 w 1406469"/>
                <a:gd name="connsiteY3-16" fmla="*/ 881316 h 3476740"/>
                <a:gd name="connsiteX4-17" fmla="*/ 1406469 w 1406469"/>
                <a:gd name="connsiteY4-18" fmla="*/ 3476740 h 3476740"/>
                <a:gd name="connsiteX5" fmla="*/ 0 w 1406469"/>
                <a:gd name="connsiteY5" fmla="*/ 3476740 h 3476740"/>
                <a:gd name="connsiteX0-19" fmla="*/ 0 w 1406469"/>
                <a:gd name="connsiteY0-20" fmla="*/ 2621062 h 2621062"/>
                <a:gd name="connsiteX1-21" fmla="*/ 1058581 w 1406469"/>
                <a:gd name="connsiteY1-22" fmla="*/ 0 h 2621062"/>
                <a:gd name="connsiteX2-23" fmla="*/ 1400412 w 1406469"/>
                <a:gd name="connsiteY2-24" fmla="*/ 25638 h 2621062"/>
                <a:gd name="connsiteX3-25" fmla="*/ 1406469 w 1406469"/>
                <a:gd name="connsiteY3-26" fmla="*/ 2621062 h 2621062"/>
                <a:gd name="connsiteX4-27" fmla="*/ 0 w 1406469"/>
                <a:gd name="connsiteY4-28" fmla="*/ 2621062 h 2621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406469" h="2621062">
                  <a:moveTo>
                    <a:pt x="0" y="2621062"/>
                  </a:moveTo>
                  <a:lnTo>
                    <a:pt x="1058581" y="0"/>
                  </a:lnTo>
                  <a:lnTo>
                    <a:pt x="1400412" y="25638"/>
                  </a:lnTo>
                  <a:lnTo>
                    <a:pt x="1406469" y="2621062"/>
                  </a:lnTo>
                  <a:lnTo>
                    <a:pt x="0" y="2621062"/>
                  </a:lnTo>
                  <a:close/>
                </a:path>
              </a:pathLst>
            </a:custGeom>
            <a:gradFill>
              <a:gsLst>
                <a:gs pos="76000">
                  <a:srgbClr val="52A4AE"/>
                </a:gs>
                <a:gs pos="37000">
                  <a:srgbClr val="92BFB5"/>
                </a:gs>
              </a:gsLst>
              <a:lin ang="120000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 userDrawn="1"/>
          </p:nvSpPr>
          <p:spPr>
            <a:xfrm flipV="1">
              <a:off x="1779353" y="3100101"/>
              <a:ext cx="1175657" cy="1389601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rgbClr val="77B6BF"/>
                </a:gs>
                <a:gs pos="45000">
                  <a:srgbClr val="92BFB5"/>
                </a:gs>
              </a:gsLst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6404298" y="-615311"/>
            <a:ext cx="5787702" cy="3740603"/>
            <a:chOff x="6404298" y="-615311"/>
            <a:chExt cx="5787702" cy="3740603"/>
          </a:xfrm>
        </p:grpSpPr>
        <p:sp>
          <p:nvSpPr>
            <p:cNvPr id="19" name="等腰三角形 18"/>
            <p:cNvSpPr/>
            <p:nvPr userDrawn="1"/>
          </p:nvSpPr>
          <p:spPr>
            <a:xfrm flipV="1">
              <a:off x="9918359" y="-2"/>
              <a:ext cx="2273641" cy="2225843"/>
            </a:xfrm>
            <a:prstGeom prst="triangle">
              <a:avLst>
                <a:gd name="adj" fmla="val 100000"/>
              </a:avLst>
            </a:prstGeom>
            <a:gradFill>
              <a:gsLst>
                <a:gs pos="75000">
                  <a:srgbClr val="5CACCF"/>
                </a:gs>
                <a:gs pos="31000">
                  <a:srgbClr val="B6D3B7"/>
                </a:gs>
              </a:gsLst>
              <a:lin ang="300000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21"/>
            <p:cNvSpPr/>
            <p:nvPr userDrawn="1"/>
          </p:nvSpPr>
          <p:spPr>
            <a:xfrm>
              <a:off x="7858555" y="613606"/>
              <a:ext cx="1215869" cy="1409798"/>
            </a:xfrm>
            <a:custGeom>
              <a:avLst/>
              <a:gdLst>
                <a:gd name="connsiteX0" fmla="*/ 0 w 826718"/>
                <a:gd name="connsiteY0" fmla="*/ 851770 h 851770"/>
                <a:gd name="connsiteX1" fmla="*/ 413359 w 826718"/>
                <a:gd name="connsiteY1" fmla="*/ 0 h 851770"/>
                <a:gd name="connsiteX2" fmla="*/ 826718 w 826718"/>
                <a:gd name="connsiteY2" fmla="*/ 851770 h 851770"/>
                <a:gd name="connsiteX3" fmla="*/ 0 w 826718"/>
                <a:gd name="connsiteY3" fmla="*/ 851770 h 851770"/>
                <a:gd name="connsiteX0-1" fmla="*/ 0 w 826718"/>
                <a:gd name="connsiteY0-2" fmla="*/ 851770 h 851770"/>
                <a:gd name="connsiteX1-3" fmla="*/ 37578 w 826718"/>
                <a:gd name="connsiteY1-4" fmla="*/ 0 h 851770"/>
                <a:gd name="connsiteX2-5" fmla="*/ 826718 w 826718"/>
                <a:gd name="connsiteY2-6" fmla="*/ 851770 h 851770"/>
                <a:gd name="connsiteX3-7" fmla="*/ 0 w 826718"/>
                <a:gd name="connsiteY3-8" fmla="*/ 851770 h 851770"/>
                <a:gd name="connsiteX0-9" fmla="*/ 0 w 1127342"/>
                <a:gd name="connsiteY0-10" fmla="*/ 851770 h 851770"/>
                <a:gd name="connsiteX1-11" fmla="*/ 37578 w 1127342"/>
                <a:gd name="connsiteY1-12" fmla="*/ 0 h 851770"/>
                <a:gd name="connsiteX2-13" fmla="*/ 1127342 w 1127342"/>
                <a:gd name="connsiteY2-14" fmla="*/ 425885 h 851770"/>
                <a:gd name="connsiteX3-15" fmla="*/ 0 w 1127342"/>
                <a:gd name="connsiteY3-16" fmla="*/ 851770 h 851770"/>
                <a:gd name="connsiteX0-17" fmla="*/ 288099 w 1089764"/>
                <a:gd name="connsiteY0-18" fmla="*/ 801665 h 801665"/>
                <a:gd name="connsiteX1-19" fmla="*/ 0 w 1089764"/>
                <a:gd name="connsiteY1-20" fmla="*/ 0 h 801665"/>
                <a:gd name="connsiteX2-21" fmla="*/ 1089764 w 1089764"/>
                <a:gd name="connsiteY2-22" fmla="*/ 425885 h 801665"/>
                <a:gd name="connsiteX3-23" fmla="*/ 288099 w 1089764"/>
                <a:gd name="connsiteY3-24" fmla="*/ 801665 h 801665"/>
                <a:gd name="connsiteX0-25" fmla="*/ 75156 w 1089764"/>
                <a:gd name="connsiteY0-26" fmla="*/ 789139 h 789139"/>
                <a:gd name="connsiteX1-27" fmla="*/ 0 w 1089764"/>
                <a:gd name="connsiteY1-28" fmla="*/ 0 h 789139"/>
                <a:gd name="connsiteX2-29" fmla="*/ 1089764 w 1089764"/>
                <a:gd name="connsiteY2-30" fmla="*/ 425885 h 789139"/>
                <a:gd name="connsiteX3-31" fmla="*/ 75156 w 1089764"/>
                <a:gd name="connsiteY3-32" fmla="*/ 789139 h 789139"/>
                <a:gd name="connsiteX0-33" fmla="*/ 75156 w 889348"/>
                <a:gd name="connsiteY0-34" fmla="*/ 789139 h 864296"/>
                <a:gd name="connsiteX1-35" fmla="*/ 0 w 889348"/>
                <a:gd name="connsiteY1-36" fmla="*/ 0 h 864296"/>
                <a:gd name="connsiteX2-37" fmla="*/ 889348 w 889348"/>
                <a:gd name="connsiteY2-38" fmla="*/ 864296 h 864296"/>
                <a:gd name="connsiteX3-39" fmla="*/ 75156 w 889348"/>
                <a:gd name="connsiteY3-40" fmla="*/ 789139 h 864296"/>
                <a:gd name="connsiteX0-41" fmla="*/ 0 w 814192"/>
                <a:gd name="connsiteY0-42" fmla="*/ 750503 h 825660"/>
                <a:gd name="connsiteX1-43" fmla="*/ 588106 w 814192"/>
                <a:gd name="connsiteY1-44" fmla="*/ 0 h 825660"/>
                <a:gd name="connsiteX2-45" fmla="*/ 814192 w 814192"/>
                <a:gd name="connsiteY2-46" fmla="*/ 825660 h 825660"/>
                <a:gd name="connsiteX3-47" fmla="*/ 0 w 814192"/>
                <a:gd name="connsiteY3-48" fmla="*/ 750503 h 825660"/>
                <a:gd name="connsiteX0-49" fmla="*/ 0 w 852829"/>
                <a:gd name="connsiteY0-50" fmla="*/ 698988 h 825660"/>
                <a:gd name="connsiteX1-51" fmla="*/ 626743 w 852829"/>
                <a:gd name="connsiteY1-52" fmla="*/ 0 h 825660"/>
                <a:gd name="connsiteX2-53" fmla="*/ 852829 w 852829"/>
                <a:gd name="connsiteY2-54" fmla="*/ 825660 h 825660"/>
                <a:gd name="connsiteX3-55" fmla="*/ 0 w 852829"/>
                <a:gd name="connsiteY3-56" fmla="*/ 698988 h 825660"/>
                <a:gd name="connsiteX0-57" fmla="*/ 0 w 839950"/>
                <a:gd name="connsiteY0-58" fmla="*/ 698988 h 864297"/>
                <a:gd name="connsiteX1-59" fmla="*/ 626743 w 839950"/>
                <a:gd name="connsiteY1-60" fmla="*/ 0 h 864297"/>
                <a:gd name="connsiteX2-61" fmla="*/ 839950 w 839950"/>
                <a:gd name="connsiteY2-62" fmla="*/ 864297 h 864297"/>
                <a:gd name="connsiteX3-63" fmla="*/ 0 w 839950"/>
                <a:gd name="connsiteY3-64" fmla="*/ 698988 h 864297"/>
                <a:gd name="connsiteX0-65" fmla="*/ 0 w 988057"/>
                <a:gd name="connsiteY0-66" fmla="*/ 698988 h 1218466"/>
                <a:gd name="connsiteX1-67" fmla="*/ 626743 w 988057"/>
                <a:gd name="connsiteY1-68" fmla="*/ 0 h 1218466"/>
                <a:gd name="connsiteX2-69" fmla="*/ 988057 w 988057"/>
                <a:gd name="connsiteY2-70" fmla="*/ 1218466 h 1218466"/>
                <a:gd name="connsiteX3-71" fmla="*/ 0 w 988057"/>
                <a:gd name="connsiteY3-72" fmla="*/ 698988 h 1218466"/>
                <a:gd name="connsiteX0-73" fmla="*/ 0 w 1702129"/>
                <a:gd name="connsiteY0-74" fmla="*/ 666791 h 1186269"/>
                <a:gd name="connsiteX1-75" fmla="*/ 1702129 w 1702129"/>
                <a:gd name="connsiteY1-76" fmla="*/ 0 h 1186269"/>
                <a:gd name="connsiteX2-77" fmla="*/ 988057 w 1702129"/>
                <a:gd name="connsiteY2-78" fmla="*/ 1186269 h 1186269"/>
                <a:gd name="connsiteX3-79" fmla="*/ 0 w 1702129"/>
                <a:gd name="connsiteY3-80" fmla="*/ 666791 h 1186269"/>
                <a:gd name="connsiteX0-81" fmla="*/ 0 w 988057"/>
                <a:gd name="connsiteY0-82" fmla="*/ 2639970 h 3159448"/>
                <a:gd name="connsiteX1-83" fmla="*/ 65835 w 988057"/>
                <a:gd name="connsiteY1-84" fmla="*/ 0 h 3159448"/>
                <a:gd name="connsiteX2-85" fmla="*/ 988057 w 988057"/>
                <a:gd name="connsiteY2-86" fmla="*/ 3159448 h 3159448"/>
                <a:gd name="connsiteX3-87" fmla="*/ 0 w 988057"/>
                <a:gd name="connsiteY3-88" fmla="*/ 2639970 h 3159448"/>
                <a:gd name="connsiteX0-89" fmla="*/ 0 w 1697920"/>
                <a:gd name="connsiteY0-90" fmla="*/ 2639970 h 2639970"/>
                <a:gd name="connsiteX1-91" fmla="*/ 65835 w 1697920"/>
                <a:gd name="connsiteY1-92" fmla="*/ 0 h 2639970"/>
                <a:gd name="connsiteX2-93" fmla="*/ 1697920 w 1697920"/>
                <a:gd name="connsiteY2-94" fmla="*/ 1414870 h 2639970"/>
                <a:gd name="connsiteX3-95" fmla="*/ 0 w 1697920"/>
                <a:gd name="connsiteY3-96" fmla="*/ 2639970 h 2639970"/>
                <a:gd name="connsiteX0-97" fmla="*/ 0 w 1697920"/>
                <a:gd name="connsiteY0-98" fmla="*/ 2760286 h 2760286"/>
                <a:gd name="connsiteX1-99" fmla="*/ 77866 w 1697920"/>
                <a:gd name="connsiteY1-100" fmla="*/ 0 h 2760286"/>
                <a:gd name="connsiteX2-101" fmla="*/ 1697920 w 1697920"/>
                <a:gd name="connsiteY2-102" fmla="*/ 1535186 h 2760286"/>
                <a:gd name="connsiteX3-103" fmla="*/ 0 w 1697920"/>
                <a:gd name="connsiteY3-104" fmla="*/ 2760286 h 2760286"/>
                <a:gd name="connsiteX0-105" fmla="*/ 764345 w 1620054"/>
                <a:gd name="connsiteY0-106" fmla="*/ 2327149 h 2327149"/>
                <a:gd name="connsiteX1-107" fmla="*/ 0 w 1620054"/>
                <a:gd name="connsiteY1-108" fmla="*/ 0 h 2327149"/>
                <a:gd name="connsiteX2-109" fmla="*/ 1620054 w 1620054"/>
                <a:gd name="connsiteY2-110" fmla="*/ 1535186 h 2327149"/>
                <a:gd name="connsiteX3-111" fmla="*/ 764345 w 1620054"/>
                <a:gd name="connsiteY3-112" fmla="*/ 2327149 h 2327149"/>
                <a:gd name="connsiteX0-113" fmla="*/ 1546397 w 2402106"/>
                <a:gd name="connsiteY0-114" fmla="*/ 1725570 h 1725570"/>
                <a:gd name="connsiteX1-115" fmla="*/ 0 w 2402106"/>
                <a:gd name="connsiteY1-116" fmla="*/ 0 h 1725570"/>
                <a:gd name="connsiteX2-117" fmla="*/ 2402106 w 2402106"/>
                <a:gd name="connsiteY2-118" fmla="*/ 933607 h 1725570"/>
                <a:gd name="connsiteX3-119" fmla="*/ 1546397 w 2402106"/>
                <a:gd name="connsiteY3-120" fmla="*/ 1725570 h 1725570"/>
                <a:gd name="connsiteX0-121" fmla="*/ 1546397 w 1656148"/>
                <a:gd name="connsiteY0-122" fmla="*/ 2897490 h 2897490"/>
                <a:gd name="connsiteX1-123" fmla="*/ 0 w 1656148"/>
                <a:gd name="connsiteY1-124" fmla="*/ 1171920 h 2897490"/>
                <a:gd name="connsiteX2-125" fmla="*/ 1656148 w 1656148"/>
                <a:gd name="connsiteY2-126" fmla="*/ 0 h 2897490"/>
                <a:gd name="connsiteX3-127" fmla="*/ 1546397 w 1656148"/>
                <a:gd name="connsiteY3-128" fmla="*/ 2897490 h 2897490"/>
                <a:gd name="connsiteX0-129" fmla="*/ 1546397 w 1546397"/>
                <a:gd name="connsiteY0-130" fmla="*/ 3258438 h 3258438"/>
                <a:gd name="connsiteX1-131" fmla="*/ 0 w 1546397"/>
                <a:gd name="connsiteY1-132" fmla="*/ 1532868 h 3258438"/>
                <a:gd name="connsiteX2-133" fmla="*/ 104074 w 1546397"/>
                <a:gd name="connsiteY2-134" fmla="*/ 0 h 3258438"/>
                <a:gd name="connsiteX3-135" fmla="*/ 1546397 w 1546397"/>
                <a:gd name="connsiteY3-136" fmla="*/ 3258438 h 3258438"/>
                <a:gd name="connsiteX0-137" fmla="*/ 1305765 w 1305765"/>
                <a:gd name="connsiteY0-138" fmla="*/ 1670270 h 1670270"/>
                <a:gd name="connsiteX1-139" fmla="*/ 0 w 1305765"/>
                <a:gd name="connsiteY1-140" fmla="*/ 1532868 h 1670270"/>
                <a:gd name="connsiteX2-141" fmla="*/ 104074 w 1305765"/>
                <a:gd name="connsiteY2-142" fmla="*/ 0 h 1670270"/>
                <a:gd name="connsiteX3-143" fmla="*/ 1305765 w 1305765"/>
                <a:gd name="connsiteY3-144" fmla="*/ 1670270 h 1670270"/>
                <a:gd name="connsiteX0-145" fmla="*/ 307144 w 307144"/>
                <a:gd name="connsiteY0-146" fmla="*/ 1249165 h 1532868"/>
                <a:gd name="connsiteX1-147" fmla="*/ 0 w 307144"/>
                <a:gd name="connsiteY1-148" fmla="*/ 1532868 h 1532868"/>
                <a:gd name="connsiteX2-149" fmla="*/ 104074 w 307144"/>
                <a:gd name="connsiteY2-150" fmla="*/ 0 h 1532868"/>
                <a:gd name="connsiteX3-151" fmla="*/ 307144 w 307144"/>
                <a:gd name="connsiteY3-152" fmla="*/ 1249165 h 1532868"/>
                <a:gd name="connsiteX0-153" fmla="*/ 728249 w 728249"/>
                <a:gd name="connsiteY0-154" fmla="*/ 1513860 h 1532868"/>
                <a:gd name="connsiteX1-155" fmla="*/ 0 w 728249"/>
                <a:gd name="connsiteY1-156" fmla="*/ 1532868 h 1532868"/>
                <a:gd name="connsiteX2-157" fmla="*/ 104074 w 728249"/>
                <a:gd name="connsiteY2-158" fmla="*/ 0 h 1532868"/>
                <a:gd name="connsiteX3-159" fmla="*/ 728249 w 728249"/>
                <a:gd name="connsiteY3-160" fmla="*/ 1513860 h 1532868"/>
                <a:gd name="connsiteX0-161" fmla="*/ 1273881 w 1273881"/>
                <a:gd name="connsiteY0-162" fmla="*/ 1574018 h 1593026"/>
                <a:gd name="connsiteX1-163" fmla="*/ 545632 w 1273881"/>
                <a:gd name="connsiteY1-164" fmla="*/ 1593026 h 1593026"/>
                <a:gd name="connsiteX2-165" fmla="*/ 0 w 1273881"/>
                <a:gd name="connsiteY2-166" fmla="*/ 0 h 1593026"/>
                <a:gd name="connsiteX3-167" fmla="*/ 1273881 w 1273881"/>
                <a:gd name="connsiteY3-168" fmla="*/ 1574018 h 1593026"/>
                <a:gd name="connsiteX0-169" fmla="*/ 1175168 w 1175168"/>
                <a:gd name="connsiteY0-170" fmla="*/ 1423350 h 1442358"/>
                <a:gd name="connsiteX1-171" fmla="*/ 446919 w 1175168"/>
                <a:gd name="connsiteY1-172" fmla="*/ 1442358 h 1442358"/>
                <a:gd name="connsiteX2-173" fmla="*/ 0 w 1175168"/>
                <a:gd name="connsiteY2-174" fmla="*/ 0 h 1442358"/>
                <a:gd name="connsiteX3-175" fmla="*/ 1175168 w 1175168"/>
                <a:gd name="connsiteY3-176" fmla="*/ 1423350 h 1442358"/>
                <a:gd name="connsiteX0-177" fmla="*/ 1215869 w 1215869"/>
                <a:gd name="connsiteY0-178" fmla="*/ 1390790 h 1409798"/>
                <a:gd name="connsiteX1-179" fmla="*/ 487620 w 1215869"/>
                <a:gd name="connsiteY1-180" fmla="*/ 1409798 h 1409798"/>
                <a:gd name="connsiteX2-181" fmla="*/ 0 w 1215869"/>
                <a:gd name="connsiteY2-182" fmla="*/ 0 h 1409798"/>
                <a:gd name="connsiteX3-183" fmla="*/ 1215869 w 1215869"/>
                <a:gd name="connsiteY3-184" fmla="*/ 1390790 h 1409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15869" h="1409798">
                  <a:moveTo>
                    <a:pt x="1215869" y="1390790"/>
                  </a:moveTo>
                  <a:lnTo>
                    <a:pt x="487620" y="1409798"/>
                  </a:lnTo>
                  <a:lnTo>
                    <a:pt x="0" y="0"/>
                  </a:lnTo>
                  <a:lnTo>
                    <a:pt x="1215869" y="1390790"/>
                  </a:lnTo>
                  <a:close/>
                </a:path>
              </a:pathLst>
            </a:custGeom>
            <a:gradFill>
              <a:gsLst>
                <a:gs pos="62000">
                  <a:srgbClr val="52A4AE"/>
                </a:gs>
                <a:gs pos="35000">
                  <a:srgbClr val="92BFB5"/>
                </a:gs>
              </a:gsLst>
              <a:lin ang="1920000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1"/>
            <p:cNvSpPr/>
            <p:nvPr userDrawn="1"/>
          </p:nvSpPr>
          <p:spPr>
            <a:xfrm>
              <a:off x="7854306" y="615599"/>
              <a:ext cx="598827" cy="1425299"/>
            </a:xfrm>
            <a:custGeom>
              <a:avLst/>
              <a:gdLst>
                <a:gd name="connsiteX0" fmla="*/ 0 w 826718"/>
                <a:gd name="connsiteY0" fmla="*/ 851770 h 851770"/>
                <a:gd name="connsiteX1" fmla="*/ 413359 w 826718"/>
                <a:gd name="connsiteY1" fmla="*/ 0 h 851770"/>
                <a:gd name="connsiteX2" fmla="*/ 826718 w 826718"/>
                <a:gd name="connsiteY2" fmla="*/ 851770 h 851770"/>
                <a:gd name="connsiteX3" fmla="*/ 0 w 826718"/>
                <a:gd name="connsiteY3" fmla="*/ 851770 h 851770"/>
                <a:gd name="connsiteX0-1" fmla="*/ 0 w 826718"/>
                <a:gd name="connsiteY0-2" fmla="*/ 851770 h 851770"/>
                <a:gd name="connsiteX1-3" fmla="*/ 37578 w 826718"/>
                <a:gd name="connsiteY1-4" fmla="*/ 0 h 851770"/>
                <a:gd name="connsiteX2-5" fmla="*/ 826718 w 826718"/>
                <a:gd name="connsiteY2-6" fmla="*/ 851770 h 851770"/>
                <a:gd name="connsiteX3-7" fmla="*/ 0 w 826718"/>
                <a:gd name="connsiteY3-8" fmla="*/ 851770 h 851770"/>
                <a:gd name="connsiteX0-9" fmla="*/ 0 w 1127342"/>
                <a:gd name="connsiteY0-10" fmla="*/ 851770 h 851770"/>
                <a:gd name="connsiteX1-11" fmla="*/ 37578 w 1127342"/>
                <a:gd name="connsiteY1-12" fmla="*/ 0 h 851770"/>
                <a:gd name="connsiteX2-13" fmla="*/ 1127342 w 1127342"/>
                <a:gd name="connsiteY2-14" fmla="*/ 425885 h 851770"/>
                <a:gd name="connsiteX3-15" fmla="*/ 0 w 1127342"/>
                <a:gd name="connsiteY3-16" fmla="*/ 851770 h 851770"/>
                <a:gd name="connsiteX0-17" fmla="*/ 288099 w 1089764"/>
                <a:gd name="connsiteY0-18" fmla="*/ 801665 h 801665"/>
                <a:gd name="connsiteX1-19" fmla="*/ 0 w 1089764"/>
                <a:gd name="connsiteY1-20" fmla="*/ 0 h 801665"/>
                <a:gd name="connsiteX2-21" fmla="*/ 1089764 w 1089764"/>
                <a:gd name="connsiteY2-22" fmla="*/ 425885 h 801665"/>
                <a:gd name="connsiteX3-23" fmla="*/ 288099 w 1089764"/>
                <a:gd name="connsiteY3-24" fmla="*/ 801665 h 801665"/>
                <a:gd name="connsiteX0-25" fmla="*/ 75156 w 1089764"/>
                <a:gd name="connsiteY0-26" fmla="*/ 789139 h 789139"/>
                <a:gd name="connsiteX1-27" fmla="*/ 0 w 1089764"/>
                <a:gd name="connsiteY1-28" fmla="*/ 0 h 789139"/>
                <a:gd name="connsiteX2-29" fmla="*/ 1089764 w 1089764"/>
                <a:gd name="connsiteY2-30" fmla="*/ 425885 h 789139"/>
                <a:gd name="connsiteX3-31" fmla="*/ 75156 w 1089764"/>
                <a:gd name="connsiteY3-32" fmla="*/ 789139 h 789139"/>
                <a:gd name="connsiteX0-33" fmla="*/ 75156 w 889348"/>
                <a:gd name="connsiteY0-34" fmla="*/ 789139 h 864296"/>
                <a:gd name="connsiteX1-35" fmla="*/ 0 w 889348"/>
                <a:gd name="connsiteY1-36" fmla="*/ 0 h 864296"/>
                <a:gd name="connsiteX2-37" fmla="*/ 889348 w 889348"/>
                <a:gd name="connsiteY2-38" fmla="*/ 864296 h 864296"/>
                <a:gd name="connsiteX3-39" fmla="*/ 75156 w 889348"/>
                <a:gd name="connsiteY3-40" fmla="*/ 789139 h 864296"/>
                <a:gd name="connsiteX0-41" fmla="*/ 0 w 814192"/>
                <a:gd name="connsiteY0-42" fmla="*/ 750503 h 825660"/>
                <a:gd name="connsiteX1-43" fmla="*/ 588106 w 814192"/>
                <a:gd name="connsiteY1-44" fmla="*/ 0 h 825660"/>
                <a:gd name="connsiteX2-45" fmla="*/ 814192 w 814192"/>
                <a:gd name="connsiteY2-46" fmla="*/ 825660 h 825660"/>
                <a:gd name="connsiteX3-47" fmla="*/ 0 w 814192"/>
                <a:gd name="connsiteY3-48" fmla="*/ 750503 h 825660"/>
                <a:gd name="connsiteX0-49" fmla="*/ 0 w 852829"/>
                <a:gd name="connsiteY0-50" fmla="*/ 698988 h 825660"/>
                <a:gd name="connsiteX1-51" fmla="*/ 626743 w 852829"/>
                <a:gd name="connsiteY1-52" fmla="*/ 0 h 825660"/>
                <a:gd name="connsiteX2-53" fmla="*/ 852829 w 852829"/>
                <a:gd name="connsiteY2-54" fmla="*/ 825660 h 825660"/>
                <a:gd name="connsiteX3-55" fmla="*/ 0 w 852829"/>
                <a:gd name="connsiteY3-56" fmla="*/ 698988 h 825660"/>
                <a:gd name="connsiteX0-57" fmla="*/ 0 w 839950"/>
                <a:gd name="connsiteY0-58" fmla="*/ 698988 h 864297"/>
                <a:gd name="connsiteX1-59" fmla="*/ 626743 w 839950"/>
                <a:gd name="connsiteY1-60" fmla="*/ 0 h 864297"/>
                <a:gd name="connsiteX2-61" fmla="*/ 839950 w 839950"/>
                <a:gd name="connsiteY2-62" fmla="*/ 864297 h 864297"/>
                <a:gd name="connsiteX3-63" fmla="*/ 0 w 839950"/>
                <a:gd name="connsiteY3-64" fmla="*/ 698988 h 864297"/>
                <a:gd name="connsiteX0-65" fmla="*/ 0 w 988057"/>
                <a:gd name="connsiteY0-66" fmla="*/ 698988 h 1218466"/>
                <a:gd name="connsiteX1-67" fmla="*/ 626743 w 988057"/>
                <a:gd name="connsiteY1-68" fmla="*/ 0 h 1218466"/>
                <a:gd name="connsiteX2-69" fmla="*/ 988057 w 988057"/>
                <a:gd name="connsiteY2-70" fmla="*/ 1218466 h 1218466"/>
                <a:gd name="connsiteX3-71" fmla="*/ 0 w 988057"/>
                <a:gd name="connsiteY3-72" fmla="*/ 698988 h 1218466"/>
                <a:gd name="connsiteX0-73" fmla="*/ 0 w 1702129"/>
                <a:gd name="connsiteY0-74" fmla="*/ 666791 h 1186269"/>
                <a:gd name="connsiteX1-75" fmla="*/ 1702129 w 1702129"/>
                <a:gd name="connsiteY1-76" fmla="*/ 0 h 1186269"/>
                <a:gd name="connsiteX2-77" fmla="*/ 988057 w 1702129"/>
                <a:gd name="connsiteY2-78" fmla="*/ 1186269 h 1186269"/>
                <a:gd name="connsiteX3-79" fmla="*/ 0 w 1702129"/>
                <a:gd name="connsiteY3-80" fmla="*/ 666791 h 1186269"/>
                <a:gd name="connsiteX0-81" fmla="*/ 0 w 988057"/>
                <a:gd name="connsiteY0-82" fmla="*/ 2639970 h 3159448"/>
                <a:gd name="connsiteX1-83" fmla="*/ 65835 w 988057"/>
                <a:gd name="connsiteY1-84" fmla="*/ 0 h 3159448"/>
                <a:gd name="connsiteX2-85" fmla="*/ 988057 w 988057"/>
                <a:gd name="connsiteY2-86" fmla="*/ 3159448 h 3159448"/>
                <a:gd name="connsiteX3-87" fmla="*/ 0 w 988057"/>
                <a:gd name="connsiteY3-88" fmla="*/ 2639970 h 3159448"/>
                <a:gd name="connsiteX0-89" fmla="*/ 0 w 1697920"/>
                <a:gd name="connsiteY0-90" fmla="*/ 2639970 h 2639970"/>
                <a:gd name="connsiteX1-91" fmla="*/ 65835 w 1697920"/>
                <a:gd name="connsiteY1-92" fmla="*/ 0 h 2639970"/>
                <a:gd name="connsiteX2-93" fmla="*/ 1697920 w 1697920"/>
                <a:gd name="connsiteY2-94" fmla="*/ 1414870 h 2639970"/>
                <a:gd name="connsiteX3-95" fmla="*/ 0 w 1697920"/>
                <a:gd name="connsiteY3-96" fmla="*/ 2639970 h 2639970"/>
                <a:gd name="connsiteX0-97" fmla="*/ 0 w 1697920"/>
                <a:gd name="connsiteY0-98" fmla="*/ 2760286 h 2760286"/>
                <a:gd name="connsiteX1-99" fmla="*/ 77866 w 1697920"/>
                <a:gd name="connsiteY1-100" fmla="*/ 0 h 2760286"/>
                <a:gd name="connsiteX2-101" fmla="*/ 1697920 w 1697920"/>
                <a:gd name="connsiteY2-102" fmla="*/ 1535186 h 2760286"/>
                <a:gd name="connsiteX3-103" fmla="*/ 0 w 1697920"/>
                <a:gd name="connsiteY3-104" fmla="*/ 2760286 h 2760286"/>
                <a:gd name="connsiteX0-105" fmla="*/ 764345 w 1620054"/>
                <a:gd name="connsiteY0-106" fmla="*/ 2327149 h 2327149"/>
                <a:gd name="connsiteX1-107" fmla="*/ 0 w 1620054"/>
                <a:gd name="connsiteY1-108" fmla="*/ 0 h 2327149"/>
                <a:gd name="connsiteX2-109" fmla="*/ 1620054 w 1620054"/>
                <a:gd name="connsiteY2-110" fmla="*/ 1535186 h 2327149"/>
                <a:gd name="connsiteX3-111" fmla="*/ 764345 w 1620054"/>
                <a:gd name="connsiteY3-112" fmla="*/ 2327149 h 2327149"/>
                <a:gd name="connsiteX0-113" fmla="*/ 1546397 w 2402106"/>
                <a:gd name="connsiteY0-114" fmla="*/ 1725570 h 1725570"/>
                <a:gd name="connsiteX1-115" fmla="*/ 0 w 2402106"/>
                <a:gd name="connsiteY1-116" fmla="*/ 0 h 1725570"/>
                <a:gd name="connsiteX2-117" fmla="*/ 2402106 w 2402106"/>
                <a:gd name="connsiteY2-118" fmla="*/ 933607 h 1725570"/>
                <a:gd name="connsiteX3-119" fmla="*/ 1546397 w 2402106"/>
                <a:gd name="connsiteY3-120" fmla="*/ 1725570 h 1725570"/>
                <a:gd name="connsiteX0-121" fmla="*/ 1546397 w 1656148"/>
                <a:gd name="connsiteY0-122" fmla="*/ 2897490 h 2897490"/>
                <a:gd name="connsiteX1-123" fmla="*/ 0 w 1656148"/>
                <a:gd name="connsiteY1-124" fmla="*/ 1171920 h 2897490"/>
                <a:gd name="connsiteX2-125" fmla="*/ 1656148 w 1656148"/>
                <a:gd name="connsiteY2-126" fmla="*/ 0 h 2897490"/>
                <a:gd name="connsiteX3-127" fmla="*/ 1546397 w 1656148"/>
                <a:gd name="connsiteY3-128" fmla="*/ 2897490 h 2897490"/>
                <a:gd name="connsiteX0-129" fmla="*/ 1546397 w 1546397"/>
                <a:gd name="connsiteY0-130" fmla="*/ 3258438 h 3258438"/>
                <a:gd name="connsiteX1-131" fmla="*/ 0 w 1546397"/>
                <a:gd name="connsiteY1-132" fmla="*/ 1532868 h 3258438"/>
                <a:gd name="connsiteX2-133" fmla="*/ 104074 w 1546397"/>
                <a:gd name="connsiteY2-134" fmla="*/ 0 h 3258438"/>
                <a:gd name="connsiteX3-135" fmla="*/ 1546397 w 1546397"/>
                <a:gd name="connsiteY3-136" fmla="*/ 3258438 h 3258438"/>
                <a:gd name="connsiteX0-137" fmla="*/ 1305765 w 1305765"/>
                <a:gd name="connsiteY0-138" fmla="*/ 1670270 h 1670270"/>
                <a:gd name="connsiteX1-139" fmla="*/ 0 w 1305765"/>
                <a:gd name="connsiteY1-140" fmla="*/ 1532868 h 1670270"/>
                <a:gd name="connsiteX2-141" fmla="*/ 104074 w 1305765"/>
                <a:gd name="connsiteY2-142" fmla="*/ 0 h 1670270"/>
                <a:gd name="connsiteX3-143" fmla="*/ 1305765 w 1305765"/>
                <a:gd name="connsiteY3-144" fmla="*/ 1670270 h 1670270"/>
                <a:gd name="connsiteX0-145" fmla="*/ 307144 w 307144"/>
                <a:gd name="connsiteY0-146" fmla="*/ 1249165 h 1532868"/>
                <a:gd name="connsiteX1-147" fmla="*/ 0 w 307144"/>
                <a:gd name="connsiteY1-148" fmla="*/ 1532868 h 1532868"/>
                <a:gd name="connsiteX2-149" fmla="*/ 104074 w 307144"/>
                <a:gd name="connsiteY2-150" fmla="*/ 0 h 1532868"/>
                <a:gd name="connsiteX3-151" fmla="*/ 307144 w 307144"/>
                <a:gd name="connsiteY3-152" fmla="*/ 1249165 h 1532868"/>
                <a:gd name="connsiteX0-153" fmla="*/ 728249 w 728249"/>
                <a:gd name="connsiteY0-154" fmla="*/ 1513860 h 1532868"/>
                <a:gd name="connsiteX1-155" fmla="*/ 0 w 728249"/>
                <a:gd name="connsiteY1-156" fmla="*/ 1532868 h 1532868"/>
                <a:gd name="connsiteX2-157" fmla="*/ 104074 w 728249"/>
                <a:gd name="connsiteY2-158" fmla="*/ 0 h 1532868"/>
                <a:gd name="connsiteX3-159" fmla="*/ 728249 w 728249"/>
                <a:gd name="connsiteY3-160" fmla="*/ 1513860 h 1532868"/>
                <a:gd name="connsiteX0-161" fmla="*/ 1273881 w 1273881"/>
                <a:gd name="connsiteY0-162" fmla="*/ 1574018 h 1593026"/>
                <a:gd name="connsiteX1-163" fmla="*/ 545632 w 1273881"/>
                <a:gd name="connsiteY1-164" fmla="*/ 1593026 h 1593026"/>
                <a:gd name="connsiteX2-165" fmla="*/ 0 w 1273881"/>
                <a:gd name="connsiteY2-166" fmla="*/ 0 h 1593026"/>
                <a:gd name="connsiteX3-167" fmla="*/ 1273881 w 1273881"/>
                <a:gd name="connsiteY3-168" fmla="*/ 1574018 h 1593026"/>
                <a:gd name="connsiteX0-169" fmla="*/ 728249 w 728249"/>
                <a:gd name="connsiteY0-170" fmla="*/ 1369482 h 1388490"/>
                <a:gd name="connsiteX1-171" fmla="*/ 0 w 728249"/>
                <a:gd name="connsiteY1-172" fmla="*/ 1388490 h 1388490"/>
                <a:gd name="connsiteX2-173" fmla="*/ 272516 w 728249"/>
                <a:gd name="connsiteY2-174" fmla="*/ 0 h 1388490"/>
                <a:gd name="connsiteX3-175" fmla="*/ 728249 w 728249"/>
                <a:gd name="connsiteY3-176" fmla="*/ 1369482 h 1388490"/>
                <a:gd name="connsiteX0-177" fmla="*/ 487618 w 487618"/>
                <a:gd name="connsiteY0-178" fmla="*/ 1369482 h 1369482"/>
                <a:gd name="connsiteX1-179" fmla="*/ 0 w 487618"/>
                <a:gd name="connsiteY1-180" fmla="*/ 1364427 h 1369482"/>
                <a:gd name="connsiteX2-181" fmla="*/ 31885 w 487618"/>
                <a:gd name="connsiteY2-182" fmla="*/ 0 h 1369482"/>
                <a:gd name="connsiteX3-183" fmla="*/ 487618 w 487618"/>
                <a:gd name="connsiteY3-184" fmla="*/ 1369482 h 1369482"/>
                <a:gd name="connsiteX0-185" fmla="*/ 571839 w 571839"/>
                <a:gd name="connsiteY0-186" fmla="*/ 1369482 h 1376459"/>
                <a:gd name="connsiteX1-187" fmla="*/ 0 w 571839"/>
                <a:gd name="connsiteY1-188" fmla="*/ 1376459 h 1376459"/>
                <a:gd name="connsiteX2-189" fmla="*/ 116106 w 571839"/>
                <a:gd name="connsiteY2-190" fmla="*/ 0 h 1376459"/>
                <a:gd name="connsiteX3-191" fmla="*/ 571839 w 571839"/>
                <a:gd name="connsiteY3-192" fmla="*/ 1369482 h 1376459"/>
                <a:gd name="connsiteX0-193" fmla="*/ 571839 w 571839"/>
                <a:gd name="connsiteY0-194" fmla="*/ 1369482 h 1376459"/>
                <a:gd name="connsiteX1-195" fmla="*/ 0 w 571839"/>
                <a:gd name="connsiteY1-196" fmla="*/ 1376459 h 1376459"/>
                <a:gd name="connsiteX2-197" fmla="*/ 67979 w 571839"/>
                <a:gd name="connsiteY2-198" fmla="*/ 0 h 1376459"/>
                <a:gd name="connsiteX3-199" fmla="*/ 571839 w 571839"/>
                <a:gd name="connsiteY3-200" fmla="*/ 1369482 h 1376459"/>
                <a:gd name="connsiteX0-201" fmla="*/ 598827 w 598827"/>
                <a:gd name="connsiteY0-202" fmla="*/ 1418322 h 1425299"/>
                <a:gd name="connsiteX1-203" fmla="*/ 26988 w 598827"/>
                <a:gd name="connsiteY1-204" fmla="*/ 1425299 h 1425299"/>
                <a:gd name="connsiteX2-205" fmla="*/ 0 w 598827"/>
                <a:gd name="connsiteY2-206" fmla="*/ 0 h 1425299"/>
                <a:gd name="connsiteX3-207" fmla="*/ 598827 w 598827"/>
                <a:gd name="connsiteY3-208" fmla="*/ 1418322 h 14252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98827" h="1425299">
                  <a:moveTo>
                    <a:pt x="598827" y="1418322"/>
                  </a:moveTo>
                  <a:lnTo>
                    <a:pt x="26988" y="1425299"/>
                  </a:lnTo>
                  <a:lnTo>
                    <a:pt x="0" y="0"/>
                  </a:lnTo>
                  <a:lnTo>
                    <a:pt x="598827" y="1418322"/>
                  </a:lnTo>
                  <a:close/>
                </a:path>
              </a:pathLst>
            </a:custGeom>
            <a:gradFill>
              <a:gsLst>
                <a:gs pos="92000">
                  <a:srgbClr val="52A4AE"/>
                </a:gs>
                <a:gs pos="0">
                  <a:srgbClr val="92BFB5"/>
                </a:gs>
              </a:gsLst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 userDrawn="1"/>
          </p:nvSpPr>
          <p:spPr>
            <a:xfrm flipV="1">
              <a:off x="10981437" y="1028695"/>
              <a:ext cx="1210563" cy="2096597"/>
            </a:xfrm>
            <a:prstGeom prst="triangle">
              <a:avLst>
                <a:gd name="adj" fmla="val 100000"/>
              </a:avLst>
            </a:prstGeom>
            <a:gradFill>
              <a:gsLst>
                <a:gs pos="63000">
                  <a:srgbClr val="A7D2E5"/>
                </a:gs>
                <a:gs pos="0">
                  <a:srgbClr val="92BFB5"/>
                </a:gs>
              </a:gsLst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 userDrawn="1"/>
          </p:nvSpPr>
          <p:spPr>
            <a:xfrm flipV="1">
              <a:off x="10976024" y="1028694"/>
              <a:ext cx="1210563" cy="980579"/>
            </a:xfrm>
            <a:prstGeom prst="triangle">
              <a:avLst>
                <a:gd name="adj" fmla="val 100000"/>
              </a:avLst>
            </a:prstGeom>
            <a:gradFill>
              <a:gsLst>
                <a:gs pos="65000">
                  <a:srgbClr val="5CACCF"/>
                </a:gs>
                <a:gs pos="0">
                  <a:srgbClr val="92BFB5"/>
                </a:gs>
              </a:gsLst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1"/>
            <p:cNvSpPr/>
            <p:nvPr userDrawn="1"/>
          </p:nvSpPr>
          <p:spPr>
            <a:xfrm>
              <a:off x="9315405" y="-484853"/>
              <a:ext cx="1697920" cy="2760286"/>
            </a:xfrm>
            <a:custGeom>
              <a:avLst/>
              <a:gdLst>
                <a:gd name="connsiteX0" fmla="*/ 0 w 826718"/>
                <a:gd name="connsiteY0" fmla="*/ 851770 h 851770"/>
                <a:gd name="connsiteX1" fmla="*/ 413359 w 826718"/>
                <a:gd name="connsiteY1" fmla="*/ 0 h 851770"/>
                <a:gd name="connsiteX2" fmla="*/ 826718 w 826718"/>
                <a:gd name="connsiteY2" fmla="*/ 851770 h 851770"/>
                <a:gd name="connsiteX3" fmla="*/ 0 w 826718"/>
                <a:gd name="connsiteY3" fmla="*/ 851770 h 851770"/>
                <a:gd name="connsiteX0-1" fmla="*/ 0 w 826718"/>
                <a:gd name="connsiteY0-2" fmla="*/ 851770 h 851770"/>
                <a:gd name="connsiteX1-3" fmla="*/ 37578 w 826718"/>
                <a:gd name="connsiteY1-4" fmla="*/ 0 h 851770"/>
                <a:gd name="connsiteX2-5" fmla="*/ 826718 w 826718"/>
                <a:gd name="connsiteY2-6" fmla="*/ 851770 h 851770"/>
                <a:gd name="connsiteX3-7" fmla="*/ 0 w 826718"/>
                <a:gd name="connsiteY3-8" fmla="*/ 851770 h 851770"/>
                <a:gd name="connsiteX0-9" fmla="*/ 0 w 1127342"/>
                <a:gd name="connsiteY0-10" fmla="*/ 851770 h 851770"/>
                <a:gd name="connsiteX1-11" fmla="*/ 37578 w 1127342"/>
                <a:gd name="connsiteY1-12" fmla="*/ 0 h 851770"/>
                <a:gd name="connsiteX2-13" fmla="*/ 1127342 w 1127342"/>
                <a:gd name="connsiteY2-14" fmla="*/ 425885 h 851770"/>
                <a:gd name="connsiteX3-15" fmla="*/ 0 w 1127342"/>
                <a:gd name="connsiteY3-16" fmla="*/ 851770 h 851770"/>
                <a:gd name="connsiteX0-17" fmla="*/ 288099 w 1089764"/>
                <a:gd name="connsiteY0-18" fmla="*/ 801665 h 801665"/>
                <a:gd name="connsiteX1-19" fmla="*/ 0 w 1089764"/>
                <a:gd name="connsiteY1-20" fmla="*/ 0 h 801665"/>
                <a:gd name="connsiteX2-21" fmla="*/ 1089764 w 1089764"/>
                <a:gd name="connsiteY2-22" fmla="*/ 425885 h 801665"/>
                <a:gd name="connsiteX3-23" fmla="*/ 288099 w 1089764"/>
                <a:gd name="connsiteY3-24" fmla="*/ 801665 h 801665"/>
                <a:gd name="connsiteX0-25" fmla="*/ 75156 w 1089764"/>
                <a:gd name="connsiteY0-26" fmla="*/ 789139 h 789139"/>
                <a:gd name="connsiteX1-27" fmla="*/ 0 w 1089764"/>
                <a:gd name="connsiteY1-28" fmla="*/ 0 h 789139"/>
                <a:gd name="connsiteX2-29" fmla="*/ 1089764 w 1089764"/>
                <a:gd name="connsiteY2-30" fmla="*/ 425885 h 789139"/>
                <a:gd name="connsiteX3-31" fmla="*/ 75156 w 1089764"/>
                <a:gd name="connsiteY3-32" fmla="*/ 789139 h 789139"/>
                <a:gd name="connsiteX0-33" fmla="*/ 75156 w 889348"/>
                <a:gd name="connsiteY0-34" fmla="*/ 789139 h 864296"/>
                <a:gd name="connsiteX1-35" fmla="*/ 0 w 889348"/>
                <a:gd name="connsiteY1-36" fmla="*/ 0 h 864296"/>
                <a:gd name="connsiteX2-37" fmla="*/ 889348 w 889348"/>
                <a:gd name="connsiteY2-38" fmla="*/ 864296 h 864296"/>
                <a:gd name="connsiteX3-39" fmla="*/ 75156 w 889348"/>
                <a:gd name="connsiteY3-40" fmla="*/ 789139 h 864296"/>
                <a:gd name="connsiteX0-41" fmla="*/ 0 w 814192"/>
                <a:gd name="connsiteY0-42" fmla="*/ 750503 h 825660"/>
                <a:gd name="connsiteX1-43" fmla="*/ 588106 w 814192"/>
                <a:gd name="connsiteY1-44" fmla="*/ 0 h 825660"/>
                <a:gd name="connsiteX2-45" fmla="*/ 814192 w 814192"/>
                <a:gd name="connsiteY2-46" fmla="*/ 825660 h 825660"/>
                <a:gd name="connsiteX3-47" fmla="*/ 0 w 814192"/>
                <a:gd name="connsiteY3-48" fmla="*/ 750503 h 825660"/>
                <a:gd name="connsiteX0-49" fmla="*/ 0 w 852829"/>
                <a:gd name="connsiteY0-50" fmla="*/ 698988 h 825660"/>
                <a:gd name="connsiteX1-51" fmla="*/ 626743 w 852829"/>
                <a:gd name="connsiteY1-52" fmla="*/ 0 h 825660"/>
                <a:gd name="connsiteX2-53" fmla="*/ 852829 w 852829"/>
                <a:gd name="connsiteY2-54" fmla="*/ 825660 h 825660"/>
                <a:gd name="connsiteX3-55" fmla="*/ 0 w 852829"/>
                <a:gd name="connsiteY3-56" fmla="*/ 698988 h 825660"/>
                <a:gd name="connsiteX0-57" fmla="*/ 0 w 839950"/>
                <a:gd name="connsiteY0-58" fmla="*/ 698988 h 864297"/>
                <a:gd name="connsiteX1-59" fmla="*/ 626743 w 839950"/>
                <a:gd name="connsiteY1-60" fmla="*/ 0 h 864297"/>
                <a:gd name="connsiteX2-61" fmla="*/ 839950 w 839950"/>
                <a:gd name="connsiteY2-62" fmla="*/ 864297 h 864297"/>
                <a:gd name="connsiteX3-63" fmla="*/ 0 w 839950"/>
                <a:gd name="connsiteY3-64" fmla="*/ 698988 h 864297"/>
                <a:gd name="connsiteX0-65" fmla="*/ 0 w 988057"/>
                <a:gd name="connsiteY0-66" fmla="*/ 698988 h 1218466"/>
                <a:gd name="connsiteX1-67" fmla="*/ 626743 w 988057"/>
                <a:gd name="connsiteY1-68" fmla="*/ 0 h 1218466"/>
                <a:gd name="connsiteX2-69" fmla="*/ 988057 w 988057"/>
                <a:gd name="connsiteY2-70" fmla="*/ 1218466 h 1218466"/>
                <a:gd name="connsiteX3-71" fmla="*/ 0 w 988057"/>
                <a:gd name="connsiteY3-72" fmla="*/ 698988 h 1218466"/>
                <a:gd name="connsiteX0-73" fmla="*/ 0 w 1702129"/>
                <a:gd name="connsiteY0-74" fmla="*/ 666791 h 1186269"/>
                <a:gd name="connsiteX1-75" fmla="*/ 1702129 w 1702129"/>
                <a:gd name="connsiteY1-76" fmla="*/ 0 h 1186269"/>
                <a:gd name="connsiteX2-77" fmla="*/ 988057 w 1702129"/>
                <a:gd name="connsiteY2-78" fmla="*/ 1186269 h 1186269"/>
                <a:gd name="connsiteX3-79" fmla="*/ 0 w 1702129"/>
                <a:gd name="connsiteY3-80" fmla="*/ 666791 h 1186269"/>
                <a:gd name="connsiteX0-81" fmla="*/ 0 w 988057"/>
                <a:gd name="connsiteY0-82" fmla="*/ 2639970 h 3159448"/>
                <a:gd name="connsiteX1-83" fmla="*/ 65835 w 988057"/>
                <a:gd name="connsiteY1-84" fmla="*/ 0 h 3159448"/>
                <a:gd name="connsiteX2-85" fmla="*/ 988057 w 988057"/>
                <a:gd name="connsiteY2-86" fmla="*/ 3159448 h 3159448"/>
                <a:gd name="connsiteX3-87" fmla="*/ 0 w 988057"/>
                <a:gd name="connsiteY3-88" fmla="*/ 2639970 h 3159448"/>
                <a:gd name="connsiteX0-89" fmla="*/ 0 w 1697920"/>
                <a:gd name="connsiteY0-90" fmla="*/ 2639970 h 2639970"/>
                <a:gd name="connsiteX1-91" fmla="*/ 65835 w 1697920"/>
                <a:gd name="connsiteY1-92" fmla="*/ 0 h 2639970"/>
                <a:gd name="connsiteX2-93" fmla="*/ 1697920 w 1697920"/>
                <a:gd name="connsiteY2-94" fmla="*/ 1414870 h 2639970"/>
                <a:gd name="connsiteX3-95" fmla="*/ 0 w 1697920"/>
                <a:gd name="connsiteY3-96" fmla="*/ 2639970 h 2639970"/>
                <a:gd name="connsiteX0-97" fmla="*/ 0 w 1697920"/>
                <a:gd name="connsiteY0-98" fmla="*/ 2760286 h 2760286"/>
                <a:gd name="connsiteX1-99" fmla="*/ 77866 w 1697920"/>
                <a:gd name="connsiteY1-100" fmla="*/ 0 h 2760286"/>
                <a:gd name="connsiteX2-101" fmla="*/ 1697920 w 1697920"/>
                <a:gd name="connsiteY2-102" fmla="*/ 1535186 h 2760286"/>
                <a:gd name="connsiteX3-103" fmla="*/ 0 w 1697920"/>
                <a:gd name="connsiteY3-104" fmla="*/ 2760286 h 27602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7920" h="2760286">
                  <a:moveTo>
                    <a:pt x="0" y="2760286"/>
                  </a:moveTo>
                  <a:lnTo>
                    <a:pt x="77866" y="0"/>
                  </a:lnTo>
                  <a:lnTo>
                    <a:pt x="1697920" y="1535186"/>
                  </a:lnTo>
                  <a:lnTo>
                    <a:pt x="0" y="2760286"/>
                  </a:lnTo>
                  <a:close/>
                </a:path>
              </a:pathLst>
            </a:custGeom>
            <a:gradFill>
              <a:gsLst>
                <a:gs pos="93000">
                  <a:srgbClr val="52A4AE"/>
                </a:gs>
                <a:gs pos="40000">
                  <a:srgbClr val="92BFB5"/>
                </a:gs>
              </a:gsLst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1"/>
            <p:cNvSpPr/>
            <p:nvPr userDrawn="1"/>
          </p:nvSpPr>
          <p:spPr>
            <a:xfrm>
              <a:off x="7854758" y="-615311"/>
              <a:ext cx="1569062" cy="2897490"/>
            </a:xfrm>
            <a:custGeom>
              <a:avLst/>
              <a:gdLst>
                <a:gd name="connsiteX0" fmla="*/ 0 w 826718"/>
                <a:gd name="connsiteY0" fmla="*/ 851770 h 851770"/>
                <a:gd name="connsiteX1" fmla="*/ 413359 w 826718"/>
                <a:gd name="connsiteY1" fmla="*/ 0 h 851770"/>
                <a:gd name="connsiteX2" fmla="*/ 826718 w 826718"/>
                <a:gd name="connsiteY2" fmla="*/ 851770 h 851770"/>
                <a:gd name="connsiteX3" fmla="*/ 0 w 826718"/>
                <a:gd name="connsiteY3" fmla="*/ 851770 h 851770"/>
                <a:gd name="connsiteX0-1" fmla="*/ 0 w 826718"/>
                <a:gd name="connsiteY0-2" fmla="*/ 851770 h 851770"/>
                <a:gd name="connsiteX1-3" fmla="*/ 37578 w 826718"/>
                <a:gd name="connsiteY1-4" fmla="*/ 0 h 851770"/>
                <a:gd name="connsiteX2-5" fmla="*/ 826718 w 826718"/>
                <a:gd name="connsiteY2-6" fmla="*/ 851770 h 851770"/>
                <a:gd name="connsiteX3-7" fmla="*/ 0 w 826718"/>
                <a:gd name="connsiteY3-8" fmla="*/ 851770 h 851770"/>
                <a:gd name="connsiteX0-9" fmla="*/ 0 w 1127342"/>
                <a:gd name="connsiteY0-10" fmla="*/ 851770 h 851770"/>
                <a:gd name="connsiteX1-11" fmla="*/ 37578 w 1127342"/>
                <a:gd name="connsiteY1-12" fmla="*/ 0 h 851770"/>
                <a:gd name="connsiteX2-13" fmla="*/ 1127342 w 1127342"/>
                <a:gd name="connsiteY2-14" fmla="*/ 425885 h 851770"/>
                <a:gd name="connsiteX3-15" fmla="*/ 0 w 1127342"/>
                <a:gd name="connsiteY3-16" fmla="*/ 851770 h 851770"/>
                <a:gd name="connsiteX0-17" fmla="*/ 288099 w 1089764"/>
                <a:gd name="connsiteY0-18" fmla="*/ 801665 h 801665"/>
                <a:gd name="connsiteX1-19" fmla="*/ 0 w 1089764"/>
                <a:gd name="connsiteY1-20" fmla="*/ 0 h 801665"/>
                <a:gd name="connsiteX2-21" fmla="*/ 1089764 w 1089764"/>
                <a:gd name="connsiteY2-22" fmla="*/ 425885 h 801665"/>
                <a:gd name="connsiteX3-23" fmla="*/ 288099 w 1089764"/>
                <a:gd name="connsiteY3-24" fmla="*/ 801665 h 801665"/>
                <a:gd name="connsiteX0-25" fmla="*/ 75156 w 1089764"/>
                <a:gd name="connsiteY0-26" fmla="*/ 789139 h 789139"/>
                <a:gd name="connsiteX1-27" fmla="*/ 0 w 1089764"/>
                <a:gd name="connsiteY1-28" fmla="*/ 0 h 789139"/>
                <a:gd name="connsiteX2-29" fmla="*/ 1089764 w 1089764"/>
                <a:gd name="connsiteY2-30" fmla="*/ 425885 h 789139"/>
                <a:gd name="connsiteX3-31" fmla="*/ 75156 w 1089764"/>
                <a:gd name="connsiteY3-32" fmla="*/ 789139 h 789139"/>
                <a:gd name="connsiteX0-33" fmla="*/ 75156 w 889348"/>
                <a:gd name="connsiteY0-34" fmla="*/ 789139 h 864296"/>
                <a:gd name="connsiteX1-35" fmla="*/ 0 w 889348"/>
                <a:gd name="connsiteY1-36" fmla="*/ 0 h 864296"/>
                <a:gd name="connsiteX2-37" fmla="*/ 889348 w 889348"/>
                <a:gd name="connsiteY2-38" fmla="*/ 864296 h 864296"/>
                <a:gd name="connsiteX3-39" fmla="*/ 75156 w 889348"/>
                <a:gd name="connsiteY3-40" fmla="*/ 789139 h 864296"/>
                <a:gd name="connsiteX0-41" fmla="*/ 0 w 814192"/>
                <a:gd name="connsiteY0-42" fmla="*/ 750503 h 825660"/>
                <a:gd name="connsiteX1-43" fmla="*/ 588106 w 814192"/>
                <a:gd name="connsiteY1-44" fmla="*/ 0 h 825660"/>
                <a:gd name="connsiteX2-45" fmla="*/ 814192 w 814192"/>
                <a:gd name="connsiteY2-46" fmla="*/ 825660 h 825660"/>
                <a:gd name="connsiteX3-47" fmla="*/ 0 w 814192"/>
                <a:gd name="connsiteY3-48" fmla="*/ 750503 h 825660"/>
                <a:gd name="connsiteX0-49" fmla="*/ 0 w 852829"/>
                <a:gd name="connsiteY0-50" fmla="*/ 698988 h 825660"/>
                <a:gd name="connsiteX1-51" fmla="*/ 626743 w 852829"/>
                <a:gd name="connsiteY1-52" fmla="*/ 0 h 825660"/>
                <a:gd name="connsiteX2-53" fmla="*/ 852829 w 852829"/>
                <a:gd name="connsiteY2-54" fmla="*/ 825660 h 825660"/>
                <a:gd name="connsiteX3-55" fmla="*/ 0 w 852829"/>
                <a:gd name="connsiteY3-56" fmla="*/ 698988 h 825660"/>
                <a:gd name="connsiteX0-57" fmla="*/ 0 w 839950"/>
                <a:gd name="connsiteY0-58" fmla="*/ 698988 h 864297"/>
                <a:gd name="connsiteX1-59" fmla="*/ 626743 w 839950"/>
                <a:gd name="connsiteY1-60" fmla="*/ 0 h 864297"/>
                <a:gd name="connsiteX2-61" fmla="*/ 839950 w 839950"/>
                <a:gd name="connsiteY2-62" fmla="*/ 864297 h 864297"/>
                <a:gd name="connsiteX3-63" fmla="*/ 0 w 839950"/>
                <a:gd name="connsiteY3-64" fmla="*/ 698988 h 864297"/>
                <a:gd name="connsiteX0-65" fmla="*/ 0 w 988057"/>
                <a:gd name="connsiteY0-66" fmla="*/ 698988 h 1218466"/>
                <a:gd name="connsiteX1-67" fmla="*/ 626743 w 988057"/>
                <a:gd name="connsiteY1-68" fmla="*/ 0 h 1218466"/>
                <a:gd name="connsiteX2-69" fmla="*/ 988057 w 988057"/>
                <a:gd name="connsiteY2-70" fmla="*/ 1218466 h 1218466"/>
                <a:gd name="connsiteX3-71" fmla="*/ 0 w 988057"/>
                <a:gd name="connsiteY3-72" fmla="*/ 698988 h 1218466"/>
                <a:gd name="connsiteX0-73" fmla="*/ 0 w 1702129"/>
                <a:gd name="connsiteY0-74" fmla="*/ 666791 h 1186269"/>
                <a:gd name="connsiteX1-75" fmla="*/ 1702129 w 1702129"/>
                <a:gd name="connsiteY1-76" fmla="*/ 0 h 1186269"/>
                <a:gd name="connsiteX2-77" fmla="*/ 988057 w 1702129"/>
                <a:gd name="connsiteY2-78" fmla="*/ 1186269 h 1186269"/>
                <a:gd name="connsiteX3-79" fmla="*/ 0 w 1702129"/>
                <a:gd name="connsiteY3-80" fmla="*/ 666791 h 1186269"/>
                <a:gd name="connsiteX0-81" fmla="*/ 0 w 988057"/>
                <a:gd name="connsiteY0-82" fmla="*/ 2639970 h 3159448"/>
                <a:gd name="connsiteX1-83" fmla="*/ 65835 w 988057"/>
                <a:gd name="connsiteY1-84" fmla="*/ 0 h 3159448"/>
                <a:gd name="connsiteX2-85" fmla="*/ 988057 w 988057"/>
                <a:gd name="connsiteY2-86" fmla="*/ 3159448 h 3159448"/>
                <a:gd name="connsiteX3-87" fmla="*/ 0 w 988057"/>
                <a:gd name="connsiteY3-88" fmla="*/ 2639970 h 3159448"/>
                <a:gd name="connsiteX0-89" fmla="*/ 0 w 1697920"/>
                <a:gd name="connsiteY0-90" fmla="*/ 2639970 h 2639970"/>
                <a:gd name="connsiteX1-91" fmla="*/ 65835 w 1697920"/>
                <a:gd name="connsiteY1-92" fmla="*/ 0 h 2639970"/>
                <a:gd name="connsiteX2-93" fmla="*/ 1697920 w 1697920"/>
                <a:gd name="connsiteY2-94" fmla="*/ 1414870 h 2639970"/>
                <a:gd name="connsiteX3-95" fmla="*/ 0 w 1697920"/>
                <a:gd name="connsiteY3-96" fmla="*/ 2639970 h 2639970"/>
                <a:gd name="connsiteX0-97" fmla="*/ 0 w 1697920"/>
                <a:gd name="connsiteY0-98" fmla="*/ 2760286 h 2760286"/>
                <a:gd name="connsiteX1-99" fmla="*/ 77866 w 1697920"/>
                <a:gd name="connsiteY1-100" fmla="*/ 0 h 2760286"/>
                <a:gd name="connsiteX2-101" fmla="*/ 1697920 w 1697920"/>
                <a:gd name="connsiteY2-102" fmla="*/ 1535186 h 2760286"/>
                <a:gd name="connsiteX3-103" fmla="*/ 0 w 1697920"/>
                <a:gd name="connsiteY3-104" fmla="*/ 2760286 h 2760286"/>
                <a:gd name="connsiteX0-105" fmla="*/ 764345 w 1620054"/>
                <a:gd name="connsiteY0-106" fmla="*/ 2327149 h 2327149"/>
                <a:gd name="connsiteX1-107" fmla="*/ 0 w 1620054"/>
                <a:gd name="connsiteY1-108" fmla="*/ 0 h 2327149"/>
                <a:gd name="connsiteX2-109" fmla="*/ 1620054 w 1620054"/>
                <a:gd name="connsiteY2-110" fmla="*/ 1535186 h 2327149"/>
                <a:gd name="connsiteX3-111" fmla="*/ 764345 w 1620054"/>
                <a:gd name="connsiteY3-112" fmla="*/ 2327149 h 2327149"/>
                <a:gd name="connsiteX0-113" fmla="*/ 1546397 w 2402106"/>
                <a:gd name="connsiteY0-114" fmla="*/ 1725570 h 1725570"/>
                <a:gd name="connsiteX1-115" fmla="*/ 0 w 2402106"/>
                <a:gd name="connsiteY1-116" fmla="*/ 0 h 1725570"/>
                <a:gd name="connsiteX2-117" fmla="*/ 2402106 w 2402106"/>
                <a:gd name="connsiteY2-118" fmla="*/ 933607 h 1725570"/>
                <a:gd name="connsiteX3-119" fmla="*/ 1546397 w 2402106"/>
                <a:gd name="connsiteY3-120" fmla="*/ 1725570 h 1725570"/>
                <a:gd name="connsiteX0-121" fmla="*/ 1546397 w 1656148"/>
                <a:gd name="connsiteY0-122" fmla="*/ 2897490 h 2897490"/>
                <a:gd name="connsiteX1-123" fmla="*/ 0 w 1656148"/>
                <a:gd name="connsiteY1-124" fmla="*/ 1171920 h 2897490"/>
                <a:gd name="connsiteX2-125" fmla="*/ 1656148 w 1656148"/>
                <a:gd name="connsiteY2-126" fmla="*/ 0 h 2897490"/>
                <a:gd name="connsiteX3-127" fmla="*/ 1546397 w 1656148"/>
                <a:gd name="connsiteY3-128" fmla="*/ 2897490 h 2897490"/>
                <a:gd name="connsiteX0-129" fmla="*/ 1459311 w 1569062"/>
                <a:gd name="connsiteY0-130" fmla="*/ 2897490 h 2897490"/>
                <a:gd name="connsiteX1-131" fmla="*/ 0 w 1569062"/>
                <a:gd name="connsiteY1-132" fmla="*/ 1229977 h 2897490"/>
                <a:gd name="connsiteX2-133" fmla="*/ 1569062 w 1569062"/>
                <a:gd name="connsiteY2-134" fmla="*/ 0 h 2897490"/>
                <a:gd name="connsiteX3-135" fmla="*/ 1459311 w 1569062"/>
                <a:gd name="connsiteY3-136" fmla="*/ 2897490 h 28974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69062" h="2897490">
                  <a:moveTo>
                    <a:pt x="1459311" y="2897490"/>
                  </a:moveTo>
                  <a:lnTo>
                    <a:pt x="0" y="1229977"/>
                  </a:lnTo>
                  <a:lnTo>
                    <a:pt x="1569062" y="0"/>
                  </a:lnTo>
                  <a:lnTo>
                    <a:pt x="1459311" y="2897490"/>
                  </a:lnTo>
                  <a:close/>
                </a:path>
              </a:pathLst>
            </a:custGeom>
            <a:gradFill>
              <a:gsLst>
                <a:gs pos="100000">
                  <a:srgbClr val="52A4AE"/>
                </a:gs>
                <a:gs pos="37000">
                  <a:srgbClr val="92BFB5"/>
                </a:gs>
              </a:gsLst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1"/>
            <p:cNvSpPr/>
            <p:nvPr userDrawn="1"/>
          </p:nvSpPr>
          <p:spPr>
            <a:xfrm rot="19016716">
              <a:off x="7429689" y="1625281"/>
              <a:ext cx="749276" cy="473659"/>
            </a:xfrm>
            <a:custGeom>
              <a:avLst/>
              <a:gdLst>
                <a:gd name="connsiteX0" fmla="*/ 0 w 826718"/>
                <a:gd name="connsiteY0" fmla="*/ 851770 h 851770"/>
                <a:gd name="connsiteX1" fmla="*/ 413359 w 826718"/>
                <a:gd name="connsiteY1" fmla="*/ 0 h 851770"/>
                <a:gd name="connsiteX2" fmla="*/ 826718 w 826718"/>
                <a:gd name="connsiteY2" fmla="*/ 851770 h 851770"/>
                <a:gd name="connsiteX3" fmla="*/ 0 w 826718"/>
                <a:gd name="connsiteY3" fmla="*/ 851770 h 851770"/>
                <a:gd name="connsiteX0-1" fmla="*/ 0 w 826718"/>
                <a:gd name="connsiteY0-2" fmla="*/ 851770 h 851770"/>
                <a:gd name="connsiteX1-3" fmla="*/ 37578 w 826718"/>
                <a:gd name="connsiteY1-4" fmla="*/ 0 h 851770"/>
                <a:gd name="connsiteX2-5" fmla="*/ 826718 w 826718"/>
                <a:gd name="connsiteY2-6" fmla="*/ 851770 h 851770"/>
                <a:gd name="connsiteX3-7" fmla="*/ 0 w 826718"/>
                <a:gd name="connsiteY3-8" fmla="*/ 851770 h 851770"/>
                <a:gd name="connsiteX0-9" fmla="*/ 0 w 1127342"/>
                <a:gd name="connsiteY0-10" fmla="*/ 851770 h 851770"/>
                <a:gd name="connsiteX1-11" fmla="*/ 37578 w 1127342"/>
                <a:gd name="connsiteY1-12" fmla="*/ 0 h 851770"/>
                <a:gd name="connsiteX2-13" fmla="*/ 1127342 w 1127342"/>
                <a:gd name="connsiteY2-14" fmla="*/ 425885 h 851770"/>
                <a:gd name="connsiteX3-15" fmla="*/ 0 w 1127342"/>
                <a:gd name="connsiteY3-16" fmla="*/ 851770 h 851770"/>
                <a:gd name="connsiteX0-17" fmla="*/ 288099 w 1089764"/>
                <a:gd name="connsiteY0-18" fmla="*/ 801665 h 801665"/>
                <a:gd name="connsiteX1-19" fmla="*/ 0 w 1089764"/>
                <a:gd name="connsiteY1-20" fmla="*/ 0 h 801665"/>
                <a:gd name="connsiteX2-21" fmla="*/ 1089764 w 1089764"/>
                <a:gd name="connsiteY2-22" fmla="*/ 425885 h 801665"/>
                <a:gd name="connsiteX3-23" fmla="*/ 288099 w 1089764"/>
                <a:gd name="connsiteY3-24" fmla="*/ 801665 h 801665"/>
                <a:gd name="connsiteX0-25" fmla="*/ 75156 w 1089764"/>
                <a:gd name="connsiteY0-26" fmla="*/ 789139 h 789139"/>
                <a:gd name="connsiteX1-27" fmla="*/ 0 w 1089764"/>
                <a:gd name="connsiteY1-28" fmla="*/ 0 h 789139"/>
                <a:gd name="connsiteX2-29" fmla="*/ 1089764 w 1089764"/>
                <a:gd name="connsiteY2-30" fmla="*/ 425885 h 789139"/>
                <a:gd name="connsiteX3-31" fmla="*/ 75156 w 1089764"/>
                <a:gd name="connsiteY3-32" fmla="*/ 789139 h 789139"/>
                <a:gd name="connsiteX0-33" fmla="*/ 487232 w 1089764"/>
                <a:gd name="connsiteY0-34" fmla="*/ 1153500 h 1153499"/>
                <a:gd name="connsiteX1-35" fmla="*/ 0 w 1089764"/>
                <a:gd name="connsiteY1-36" fmla="*/ 0 h 1153499"/>
                <a:gd name="connsiteX2-37" fmla="*/ 1089764 w 1089764"/>
                <a:gd name="connsiteY2-38" fmla="*/ 425885 h 1153499"/>
                <a:gd name="connsiteX3-39" fmla="*/ 487232 w 1089764"/>
                <a:gd name="connsiteY3-40" fmla="*/ 1153500 h 1153499"/>
                <a:gd name="connsiteX0-41" fmla="*/ 545691 w 1148223"/>
                <a:gd name="connsiteY0-42" fmla="*/ 912867 h 912866"/>
                <a:gd name="connsiteX1-43" fmla="*/ 0 w 1148223"/>
                <a:gd name="connsiteY1-44" fmla="*/ 1 h 912866"/>
                <a:gd name="connsiteX2-45" fmla="*/ 1148223 w 1148223"/>
                <a:gd name="connsiteY2-46" fmla="*/ 185252 h 912866"/>
                <a:gd name="connsiteX3-47" fmla="*/ 545691 w 1148223"/>
                <a:gd name="connsiteY3-48" fmla="*/ 912867 h 912866"/>
                <a:gd name="connsiteX0-49" fmla="*/ 545691 w 1113510"/>
                <a:gd name="connsiteY0-50" fmla="*/ 1200100 h 1200099"/>
                <a:gd name="connsiteX1-51" fmla="*/ 0 w 1113510"/>
                <a:gd name="connsiteY1-52" fmla="*/ 287234 h 1200099"/>
                <a:gd name="connsiteX2-53" fmla="*/ 1113511 w 1113510"/>
                <a:gd name="connsiteY2-54" fmla="*/ 0 h 1200099"/>
                <a:gd name="connsiteX3-55" fmla="*/ 545691 w 1113510"/>
                <a:gd name="connsiteY3-56" fmla="*/ 1200100 h 12000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13510" h="1200099">
                  <a:moveTo>
                    <a:pt x="545691" y="1200100"/>
                  </a:moveTo>
                  <a:lnTo>
                    <a:pt x="0" y="287234"/>
                  </a:lnTo>
                  <a:lnTo>
                    <a:pt x="1113511" y="0"/>
                  </a:lnTo>
                  <a:lnTo>
                    <a:pt x="545691" y="1200100"/>
                  </a:lnTo>
                  <a:close/>
                </a:path>
              </a:pathLst>
            </a:custGeom>
            <a:gradFill>
              <a:gsLst>
                <a:gs pos="92000">
                  <a:srgbClr val="52A4AE"/>
                </a:gs>
                <a:gs pos="3000">
                  <a:srgbClr val="92BFB5"/>
                </a:gs>
              </a:gsLst>
              <a:lin ang="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1"/>
            <p:cNvSpPr/>
            <p:nvPr userDrawn="1"/>
          </p:nvSpPr>
          <p:spPr>
            <a:xfrm rot="19016716">
              <a:off x="6932975" y="1332339"/>
              <a:ext cx="813578" cy="553129"/>
            </a:xfrm>
            <a:custGeom>
              <a:avLst/>
              <a:gdLst>
                <a:gd name="connsiteX0" fmla="*/ 0 w 826718"/>
                <a:gd name="connsiteY0" fmla="*/ 851770 h 851770"/>
                <a:gd name="connsiteX1" fmla="*/ 413359 w 826718"/>
                <a:gd name="connsiteY1" fmla="*/ 0 h 851770"/>
                <a:gd name="connsiteX2" fmla="*/ 826718 w 826718"/>
                <a:gd name="connsiteY2" fmla="*/ 851770 h 851770"/>
                <a:gd name="connsiteX3" fmla="*/ 0 w 826718"/>
                <a:gd name="connsiteY3" fmla="*/ 851770 h 851770"/>
                <a:gd name="connsiteX0-1" fmla="*/ 0 w 826718"/>
                <a:gd name="connsiteY0-2" fmla="*/ 851770 h 851770"/>
                <a:gd name="connsiteX1-3" fmla="*/ 37578 w 826718"/>
                <a:gd name="connsiteY1-4" fmla="*/ 0 h 851770"/>
                <a:gd name="connsiteX2-5" fmla="*/ 826718 w 826718"/>
                <a:gd name="connsiteY2-6" fmla="*/ 851770 h 851770"/>
                <a:gd name="connsiteX3-7" fmla="*/ 0 w 826718"/>
                <a:gd name="connsiteY3-8" fmla="*/ 851770 h 851770"/>
                <a:gd name="connsiteX0-9" fmla="*/ 0 w 1127342"/>
                <a:gd name="connsiteY0-10" fmla="*/ 851770 h 851770"/>
                <a:gd name="connsiteX1-11" fmla="*/ 37578 w 1127342"/>
                <a:gd name="connsiteY1-12" fmla="*/ 0 h 851770"/>
                <a:gd name="connsiteX2-13" fmla="*/ 1127342 w 1127342"/>
                <a:gd name="connsiteY2-14" fmla="*/ 425885 h 851770"/>
                <a:gd name="connsiteX3-15" fmla="*/ 0 w 1127342"/>
                <a:gd name="connsiteY3-16" fmla="*/ 851770 h 851770"/>
                <a:gd name="connsiteX0-17" fmla="*/ 288099 w 1089764"/>
                <a:gd name="connsiteY0-18" fmla="*/ 801665 h 801665"/>
                <a:gd name="connsiteX1-19" fmla="*/ 0 w 1089764"/>
                <a:gd name="connsiteY1-20" fmla="*/ 0 h 801665"/>
                <a:gd name="connsiteX2-21" fmla="*/ 1089764 w 1089764"/>
                <a:gd name="connsiteY2-22" fmla="*/ 425885 h 801665"/>
                <a:gd name="connsiteX3-23" fmla="*/ 288099 w 1089764"/>
                <a:gd name="connsiteY3-24" fmla="*/ 801665 h 801665"/>
                <a:gd name="connsiteX0-25" fmla="*/ 75156 w 1089764"/>
                <a:gd name="connsiteY0-26" fmla="*/ 789139 h 789139"/>
                <a:gd name="connsiteX1-27" fmla="*/ 0 w 1089764"/>
                <a:gd name="connsiteY1-28" fmla="*/ 0 h 789139"/>
                <a:gd name="connsiteX2-29" fmla="*/ 1089764 w 1089764"/>
                <a:gd name="connsiteY2-30" fmla="*/ 425885 h 789139"/>
                <a:gd name="connsiteX3-31" fmla="*/ 75156 w 1089764"/>
                <a:gd name="connsiteY3-32" fmla="*/ 789139 h 789139"/>
                <a:gd name="connsiteX0-33" fmla="*/ 487232 w 1089764"/>
                <a:gd name="connsiteY0-34" fmla="*/ 1153500 h 1153499"/>
                <a:gd name="connsiteX1-35" fmla="*/ 0 w 1089764"/>
                <a:gd name="connsiteY1-36" fmla="*/ 0 h 1153499"/>
                <a:gd name="connsiteX2-37" fmla="*/ 1089764 w 1089764"/>
                <a:gd name="connsiteY2-38" fmla="*/ 425885 h 1153499"/>
                <a:gd name="connsiteX3-39" fmla="*/ 487232 w 1089764"/>
                <a:gd name="connsiteY3-40" fmla="*/ 1153500 h 1153499"/>
                <a:gd name="connsiteX0-41" fmla="*/ 545691 w 1148223"/>
                <a:gd name="connsiteY0-42" fmla="*/ 912867 h 912866"/>
                <a:gd name="connsiteX1-43" fmla="*/ 0 w 1148223"/>
                <a:gd name="connsiteY1-44" fmla="*/ 1 h 912866"/>
                <a:gd name="connsiteX2-45" fmla="*/ 1148223 w 1148223"/>
                <a:gd name="connsiteY2-46" fmla="*/ 185252 h 912866"/>
                <a:gd name="connsiteX3-47" fmla="*/ 545691 w 1148223"/>
                <a:gd name="connsiteY3-48" fmla="*/ 912867 h 912866"/>
                <a:gd name="connsiteX0-49" fmla="*/ 545691 w 1113510"/>
                <a:gd name="connsiteY0-50" fmla="*/ 1200100 h 1200099"/>
                <a:gd name="connsiteX1-51" fmla="*/ 0 w 1113510"/>
                <a:gd name="connsiteY1-52" fmla="*/ 287234 h 1200099"/>
                <a:gd name="connsiteX2-53" fmla="*/ 1113511 w 1113510"/>
                <a:gd name="connsiteY2-54" fmla="*/ 0 h 1200099"/>
                <a:gd name="connsiteX3-55" fmla="*/ 545691 w 1113510"/>
                <a:gd name="connsiteY3-56" fmla="*/ 1200100 h 1200099"/>
                <a:gd name="connsiteX0-57" fmla="*/ 302414 w 1113511"/>
                <a:gd name="connsiteY0-58" fmla="*/ 1688683 h 1688683"/>
                <a:gd name="connsiteX1-59" fmla="*/ 0 w 1113511"/>
                <a:gd name="connsiteY1-60" fmla="*/ 287234 h 1688683"/>
                <a:gd name="connsiteX2-61" fmla="*/ 1113511 w 1113511"/>
                <a:gd name="connsiteY2-62" fmla="*/ 0 h 1688683"/>
                <a:gd name="connsiteX3-63" fmla="*/ 302414 w 1113511"/>
                <a:gd name="connsiteY3-64" fmla="*/ 1688683 h 1688683"/>
                <a:gd name="connsiteX0-65" fmla="*/ 302414 w 1209070"/>
                <a:gd name="connsiteY0-66" fmla="*/ 1401450 h 1401450"/>
                <a:gd name="connsiteX1-67" fmla="*/ 0 w 1209070"/>
                <a:gd name="connsiteY1-68" fmla="*/ 1 h 1401450"/>
                <a:gd name="connsiteX2-69" fmla="*/ 1209069 w 1209070"/>
                <a:gd name="connsiteY2-70" fmla="*/ 699361 h 1401450"/>
                <a:gd name="connsiteX3-71" fmla="*/ 302414 w 1209070"/>
                <a:gd name="connsiteY3-72" fmla="*/ 1401450 h 1401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09070" h="1401450">
                  <a:moveTo>
                    <a:pt x="302414" y="1401450"/>
                  </a:moveTo>
                  <a:lnTo>
                    <a:pt x="0" y="1"/>
                  </a:lnTo>
                  <a:lnTo>
                    <a:pt x="1209069" y="699361"/>
                  </a:lnTo>
                  <a:lnTo>
                    <a:pt x="302414" y="1401450"/>
                  </a:lnTo>
                  <a:close/>
                </a:path>
              </a:pathLst>
            </a:custGeom>
            <a:gradFill>
              <a:gsLst>
                <a:gs pos="92000">
                  <a:srgbClr val="92BFB5"/>
                </a:gs>
                <a:gs pos="3000">
                  <a:srgbClr val="B6D3B7"/>
                </a:gs>
              </a:gsLst>
              <a:lin ang="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1"/>
            <p:cNvSpPr/>
            <p:nvPr userDrawn="1"/>
          </p:nvSpPr>
          <p:spPr>
            <a:xfrm rot="19016716">
              <a:off x="6404298" y="1055749"/>
              <a:ext cx="493101" cy="564862"/>
            </a:xfrm>
            <a:custGeom>
              <a:avLst/>
              <a:gdLst>
                <a:gd name="connsiteX0" fmla="*/ 0 w 826718"/>
                <a:gd name="connsiteY0" fmla="*/ 851770 h 851770"/>
                <a:gd name="connsiteX1" fmla="*/ 413359 w 826718"/>
                <a:gd name="connsiteY1" fmla="*/ 0 h 851770"/>
                <a:gd name="connsiteX2" fmla="*/ 826718 w 826718"/>
                <a:gd name="connsiteY2" fmla="*/ 851770 h 851770"/>
                <a:gd name="connsiteX3" fmla="*/ 0 w 826718"/>
                <a:gd name="connsiteY3" fmla="*/ 851770 h 851770"/>
                <a:gd name="connsiteX0-1" fmla="*/ 0 w 826718"/>
                <a:gd name="connsiteY0-2" fmla="*/ 851770 h 851770"/>
                <a:gd name="connsiteX1-3" fmla="*/ 37578 w 826718"/>
                <a:gd name="connsiteY1-4" fmla="*/ 0 h 851770"/>
                <a:gd name="connsiteX2-5" fmla="*/ 826718 w 826718"/>
                <a:gd name="connsiteY2-6" fmla="*/ 851770 h 851770"/>
                <a:gd name="connsiteX3-7" fmla="*/ 0 w 826718"/>
                <a:gd name="connsiteY3-8" fmla="*/ 851770 h 851770"/>
                <a:gd name="connsiteX0-9" fmla="*/ 0 w 1127342"/>
                <a:gd name="connsiteY0-10" fmla="*/ 851770 h 851770"/>
                <a:gd name="connsiteX1-11" fmla="*/ 37578 w 1127342"/>
                <a:gd name="connsiteY1-12" fmla="*/ 0 h 851770"/>
                <a:gd name="connsiteX2-13" fmla="*/ 1127342 w 1127342"/>
                <a:gd name="connsiteY2-14" fmla="*/ 425885 h 851770"/>
                <a:gd name="connsiteX3-15" fmla="*/ 0 w 1127342"/>
                <a:gd name="connsiteY3-16" fmla="*/ 851770 h 851770"/>
                <a:gd name="connsiteX0-17" fmla="*/ 288099 w 1089764"/>
                <a:gd name="connsiteY0-18" fmla="*/ 801665 h 801665"/>
                <a:gd name="connsiteX1-19" fmla="*/ 0 w 1089764"/>
                <a:gd name="connsiteY1-20" fmla="*/ 0 h 801665"/>
                <a:gd name="connsiteX2-21" fmla="*/ 1089764 w 1089764"/>
                <a:gd name="connsiteY2-22" fmla="*/ 425885 h 801665"/>
                <a:gd name="connsiteX3-23" fmla="*/ 288099 w 1089764"/>
                <a:gd name="connsiteY3-24" fmla="*/ 801665 h 801665"/>
                <a:gd name="connsiteX0-25" fmla="*/ 75156 w 1089764"/>
                <a:gd name="connsiteY0-26" fmla="*/ 789139 h 789139"/>
                <a:gd name="connsiteX1-27" fmla="*/ 0 w 1089764"/>
                <a:gd name="connsiteY1-28" fmla="*/ 0 h 789139"/>
                <a:gd name="connsiteX2-29" fmla="*/ 1089764 w 1089764"/>
                <a:gd name="connsiteY2-30" fmla="*/ 425885 h 789139"/>
                <a:gd name="connsiteX3-31" fmla="*/ 75156 w 1089764"/>
                <a:gd name="connsiteY3-32" fmla="*/ 789139 h 789139"/>
                <a:gd name="connsiteX0-33" fmla="*/ 487232 w 1089764"/>
                <a:gd name="connsiteY0-34" fmla="*/ 1153500 h 1153499"/>
                <a:gd name="connsiteX1-35" fmla="*/ 0 w 1089764"/>
                <a:gd name="connsiteY1-36" fmla="*/ 0 h 1153499"/>
                <a:gd name="connsiteX2-37" fmla="*/ 1089764 w 1089764"/>
                <a:gd name="connsiteY2-38" fmla="*/ 425885 h 1153499"/>
                <a:gd name="connsiteX3-39" fmla="*/ 487232 w 1089764"/>
                <a:gd name="connsiteY3-40" fmla="*/ 1153500 h 1153499"/>
                <a:gd name="connsiteX0-41" fmla="*/ 545691 w 1148223"/>
                <a:gd name="connsiteY0-42" fmla="*/ 912867 h 912866"/>
                <a:gd name="connsiteX1-43" fmla="*/ 0 w 1148223"/>
                <a:gd name="connsiteY1-44" fmla="*/ 1 h 912866"/>
                <a:gd name="connsiteX2-45" fmla="*/ 1148223 w 1148223"/>
                <a:gd name="connsiteY2-46" fmla="*/ 185252 h 912866"/>
                <a:gd name="connsiteX3-47" fmla="*/ 545691 w 1148223"/>
                <a:gd name="connsiteY3-48" fmla="*/ 912867 h 912866"/>
                <a:gd name="connsiteX0-49" fmla="*/ 545691 w 1113510"/>
                <a:gd name="connsiteY0-50" fmla="*/ 1200100 h 1200099"/>
                <a:gd name="connsiteX1-51" fmla="*/ 0 w 1113510"/>
                <a:gd name="connsiteY1-52" fmla="*/ 287234 h 1200099"/>
                <a:gd name="connsiteX2-53" fmla="*/ 1113511 w 1113510"/>
                <a:gd name="connsiteY2-54" fmla="*/ 0 h 1200099"/>
                <a:gd name="connsiteX3-55" fmla="*/ 545691 w 1113510"/>
                <a:gd name="connsiteY3-56" fmla="*/ 1200100 h 1200099"/>
                <a:gd name="connsiteX0-57" fmla="*/ 302414 w 1113511"/>
                <a:gd name="connsiteY0-58" fmla="*/ 1688683 h 1688683"/>
                <a:gd name="connsiteX1-59" fmla="*/ 0 w 1113511"/>
                <a:gd name="connsiteY1-60" fmla="*/ 287234 h 1688683"/>
                <a:gd name="connsiteX2-61" fmla="*/ 1113511 w 1113511"/>
                <a:gd name="connsiteY2-62" fmla="*/ 0 h 1688683"/>
                <a:gd name="connsiteX3-63" fmla="*/ 302414 w 1113511"/>
                <a:gd name="connsiteY3-64" fmla="*/ 1688683 h 1688683"/>
                <a:gd name="connsiteX0-65" fmla="*/ 302414 w 1209070"/>
                <a:gd name="connsiteY0-66" fmla="*/ 1401450 h 1401450"/>
                <a:gd name="connsiteX1-67" fmla="*/ 0 w 1209070"/>
                <a:gd name="connsiteY1-68" fmla="*/ 1 h 1401450"/>
                <a:gd name="connsiteX2-69" fmla="*/ 1209069 w 1209070"/>
                <a:gd name="connsiteY2-70" fmla="*/ 699361 h 1401450"/>
                <a:gd name="connsiteX3-71" fmla="*/ 302414 w 1209070"/>
                <a:gd name="connsiteY3-72" fmla="*/ 1401450 h 1401450"/>
                <a:gd name="connsiteX0-73" fmla="*/ 0 w 1451958"/>
                <a:gd name="connsiteY0-74" fmla="*/ 699715 h 699715"/>
                <a:gd name="connsiteX1-75" fmla="*/ 242889 w 1451958"/>
                <a:gd name="connsiteY1-76" fmla="*/ 1 h 699715"/>
                <a:gd name="connsiteX2-77" fmla="*/ 1451958 w 1451958"/>
                <a:gd name="connsiteY2-78" fmla="*/ 699361 h 699715"/>
                <a:gd name="connsiteX3-79" fmla="*/ 0 w 1451958"/>
                <a:gd name="connsiteY3-80" fmla="*/ 699715 h 699715"/>
                <a:gd name="connsiteX0-81" fmla="*/ 0 w 732805"/>
                <a:gd name="connsiteY0-82" fmla="*/ 699715 h 1431177"/>
                <a:gd name="connsiteX1-83" fmla="*/ 242889 w 732805"/>
                <a:gd name="connsiteY1-84" fmla="*/ 1 h 1431177"/>
                <a:gd name="connsiteX2-85" fmla="*/ 732804 w 732805"/>
                <a:gd name="connsiteY2-86" fmla="*/ 1431176 h 1431177"/>
                <a:gd name="connsiteX3-87" fmla="*/ 0 w 732805"/>
                <a:gd name="connsiteY3-88" fmla="*/ 699715 h 14311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32805" h="1431177">
                  <a:moveTo>
                    <a:pt x="0" y="699715"/>
                  </a:moveTo>
                  <a:lnTo>
                    <a:pt x="242889" y="1"/>
                  </a:lnTo>
                  <a:lnTo>
                    <a:pt x="732804" y="1431176"/>
                  </a:lnTo>
                  <a:lnTo>
                    <a:pt x="0" y="699715"/>
                  </a:lnTo>
                  <a:close/>
                </a:path>
              </a:pathLst>
            </a:custGeom>
            <a:gradFill>
              <a:gsLst>
                <a:gs pos="92000">
                  <a:srgbClr val="52A4AE"/>
                </a:gs>
                <a:gs pos="3000">
                  <a:srgbClr val="92BFB5"/>
                </a:gs>
              </a:gsLst>
              <a:lin ang="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1"/>
            <p:cNvSpPr/>
            <p:nvPr userDrawn="1"/>
          </p:nvSpPr>
          <p:spPr>
            <a:xfrm rot="19016716">
              <a:off x="6519455" y="1855065"/>
              <a:ext cx="420702" cy="399392"/>
            </a:xfrm>
            <a:custGeom>
              <a:avLst/>
              <a:gdLst>
                <a:gd name="connsiteX0" fmla="*/ 0 w 826718"/>
                <a:gd name="connsiteY0" fmla="*/ 851770 h 851770"/>
                <a:gd name="connsiteX1" fmla="*/ 413359 w 826718"/>
                <a:gd name="connsiteY1" fmla="*/ 0 h 851770"/>
                <a:gd name="connsiteX2" fmla="*/ 826718 w 826718"/>
                <a:gd name="connsiteY2" fmla="*/ 851770 h 851770"/>
                <a:gd name="connsiteX3" fmla="*/ 0 w 826718"/>
                <a:gd name="connsiteY3" fmla="*/ 851770 h 851770"/>
                <a:gd name="connsiteX0-1" fmla="*/ 0 w 826718"/>
                <a:gd name="connsiteY0-2" fmla="*/ 851770 h 851770"/>
                <a:gd name="connsiteX1-3" fmla="*/ 37578 w 826718"/>
                <a:gd name="connsiteY1-4" fmla="*/ 0 h 851770"/>
                <a:gd name="connsiteX2-5" fmla="*/ 826718 w 826718"/>
                <a:gd name="connsiteY2-6" fmla="*/ 851770 h 851770"/>
                <a:gd name="connsiteX3-7" fmla="*/ 0 w 826718"/>
                <a:gd name="connsiteY3-8" fmla="*/ 851770 h 851770"/>
                <a:gd name="connsiteX0-9" fmla="*/ 0 w 1127342"/>
                <a:gd name="connsiteY0-10" fmla="*/ 851770 h 851770"/>
                <a:gd name="connsiteX1-11" fmla="*/ 37578 w 1127342"/>
                <a:gd name="connsiteY1-12" fmla="*/ 0 h 851770"/>
                <a:gd name="connsiteX2-13" fmla="*/ 1127342 w 1127342"/>
                <a:gd name="connsiteY2-14" fmla="*/ 425885 h 851770"/>
                <a:gd name="connsiteX3-15" fmla="*/ 0 w 1127342"/>
                <a:gd name="connsiteY3-16" fmla="*/ 851770 h 851770"/>
                <a:gd name="connsiteX0-17" fmla="*/ 288099 w 1089764"/>
                <a:gd name="connsiteY0-18" fmla="*/ 801665 h 801665"/>
                <a:gd name="connsiteX1-19" fmla="*/ 0 w 1089764"/>
                <a:gd name="connsiteY1-20" fmla="*/ 0 h 801665"/>
                <a:gd name="connsiteX2-21" fmla="*/ 1089764 w 1089764"/>
                <a:gd name="connsiteY2-22" fmla="*/ 425885 h 801665"/>
                <a:gd name="connsiteX3-23" fmla="*/ 288099 w 1089764"/>
                <a:gd name="connsiteY3-24" fmla="*/ 801665 h 801665"/>
                <a:gd name="connsiteX0-25" fmla="*/ 75156 w 1089764"/>
                <a:gd name="connsiteY0-26" fmla="*/ 789139 h 789139"/>
                <a:gd name="connsiteX1-27" fmla="*/ 0 w 1089764"/>
                <a:gd name="connsiteY1-28" fmla="*/ 0 h 789139"/>
                <a:gd name="connsiteX2-29" fmla="*/ 1089764 w 1089764"/>
                <a:gd name="connsiteY2-30" fmla="*/ 425885 h 789139"/>
                <a:gd name="connsiteX3-31" fmla="*/ 75156 w 1089764"/>
                <a:gd name="connsiteY3-32" fmla="*/ 789139 h 789139"/>
                <a:gd name="connsiteX0-33" fmla="*/ 487232 w 1089764"/>
                <a:gd name="connsiteY0-34" fmla="*/ 1153500 h 1153499"/>
                <a:gd name="connsiteX1-35" fmla="*/ 0 w 1089764"/>
                <a:gd name="connsiteY1-36" fmla="*/ 0 h 1153499"/>
                <a:gd name="connsiteX2-37" fmla="*/ 1089764 w 1089764"/>
                <a:gd name="connsiteY2-38" fmla="*/ 425885 h 1153499"/>
                <a:gd name="connsiteX3-39" fmla="*/ 487232 w 1089764"/>
                <a:gd name="connsiteY3-40" fmla="*/ 1153500 h 1153499"/>
                <a:gd name="connsiteX0-41" fmla="*/ 545691 w 1148223"/>
                <a:gd name="connsiteY0-42" fmla="*/ 912867 h 912866"/>
                <a:gd name="connsiteX1-43" fmla="*/ 0 w 1148223"/>
                <a:gd name="connsiteY1-44" fmla="*/ 1 h 912866"/>
                <a:gd name="connsiteX2-45" fmla="*/ 1148223 w 1148223"/>
                <a:gd name="connsiteY2-46" fmla="*/ 185252 h 912866"/>
                <a:gd name="connsiteX3-47" fmla="*/ 545691 w 1148223"/>
                <a:gd name="connsiteY3-48" fmla="*/ 912867 h 912866"/>
                <a:gd name="connsiteX0-49" fmla="*/ 545691 w 1113510"/>
                <a:gd name="connsiteY0-50" fmla="*/ 1200100 h 1200099"/>
                <a:gd name="connsiteX1-51" fmla="*/ 0 w 1113510"/>
                <a:gd name="connsiteY1-52" fmla="*/ 287234 h 1200099"/>
                <a:gd name="connsiteX2-53" fmla="*/ 1113511 w 1113510"/>
                <a:gd name="connsiteY2-54" fmla="*/ 0 h 1200099"/>
                <a:gd name="connsiteX3-55" fmla="*/ 545691 w 1113510"/>
                <a:gd name="connsiteY3-56" fmla="*/ 1200100 h 1200099"/>
                <a:gd name="connsiteX0-57" fmla="*/ 302414 w 1113511"/>
                <a:gd name="connsiteY0-58" fmla="*/ 1688683 h 1688683"/>
                <a:gd name="connsiteX1-59" fmla="*/ 0 w 1113511"/>
                <a:gd name="connsiteY1-60" fmla="*/ 287234 h 1688683"/>
                <a:gd name="connsiteX2-61" fmla="*/ 1113511 w 1113511"/>
                <a:gd name="connsiteY2-62" fmla="*/ 0 h 1688683"/>
                <a:gd name="connsiteX3-63" fmla="*/ 302414 w 1113511"/>
                <a:gd name="connsiteY3-64" fmla="*/ 1688683 h 1688683"/>
                <a:gd name="connsiteX0-65" fmla="*/ 302414 w 1209070"/>
                <a:gd name="connsiteY0-66" fmla="*/ 1401450 h 1401450"/>
                <a:gd name="connsiteX1-67" fmla="*/ 0 w 1209070"/>
                <a:gd name="connsiteY1-68" fmla="*/ 1 h 1401450"/>
                <a:gd name="connsiteX2-69" fmla="*/ 1209069 w 1209070"/>
                <a:gd name="connsiteY2-70" fmla="*/ 699361 h 1401450"/>
                <a:gd name="connsiteX3-71" fmla="*/ 302414 w 1209070"/>
                <a:gd name="connsiteY3-72" fmla="*/ 1401450 h 1401450"/>
                <a:gd name="connsiteX0-73" fmla="*/ 0 w 1451958"/>
                <a:gd name="connsiteY0-74" fmla="*/ 699715 h 699715"/>
                <a:gd name="connsiteX1-75" fmla="*/ 242889 w 1451958"/>
                <a:gd name="connsiteY1-76" fmla="*/ 1 h 699715"/>
                <a:gd name="connsiteX2-77" fmla="*/ 1451958 w 1451958"/>
                <a:gd name="connsiteY2-78" fmla="*/ 699361 h 699715"/>
                <a:gd name="connsiteX3-79" fmla="*/ 0 w 1451958"/>
                <a:gd name="connsiteY3-80" fmla="*/ 699715 h 699715"/>
                <a:gd name="connsiteX0-81" fmla="*/ 0 w 732805"/>
                <a:gd name="connsiteY0-82" fmla="*/ 699715 h 1431177"/>
                <a:gd name="connsiteX1-83" fmla="*/ 242889 w 732805"/>
                <a:gd name="connsiteY1-84" fmla="*/ 1 h 1431177"/>
                <a:gd name="connsiteX2-85" fmla="*/ 732804 w 732805"/>
                <a:gd name="connsiteY2-86" fmla="*/ 1431176 h 1431177"/>
                <a:gd name="connsiteX3-87" fmla="*/ 0 w 732805"/>
                <a:gd name="connsiteY3-88" fmla="*/ 699715 h 1431177"/>
                <a:gd name="connsiteX0-89" fmla="*/ 0 w 732804"/>
                <a:gd name="connsiteY0-90" fmla="*/ 424454 h 1155916"/>
                <a:gd name="connsiteX1-91" fmla="*/ 703793 w 732804"/>
                <a:gd name="connsiteY1-92" fmla="*/ 1 h 1155916"/>
                <a:gd name="connsiteX2-93" fmla="*/ 732804 w 732804"/>
                <a:gd name="connsiteY2-94" fmla="*/ 1155915 h 1155916"/>
                <a:gd name="connsiteX3-95" fmla="*/ 0 w 732804"/>
                <a:gd name="connsiteY3-96" fmla="*/ 424454 h 1155916"/>
                <a:gd name="connsiteX0-97" fmla="*/ 0 w 703794"/>
                <a:gd name="connsiteY0-98" fmla="*/ 424454 h 1436384"/>
                <a:gd name="connsiteX1-99" fmla="*/ 703793 w 703794"/>
                <a:gd name="connsiteY1-100" fmla="*/ 1 h 1436384"/>
                <a:gd name="connsiteX2-101" fmla="*/ 358875 w 703794"/>
                <a:gd name="connsiteY2-102" fmla="*/ 1436384 h 1436384"/>
                <a:gd name="connsiteX3-103" fmla="*/ 0 w 703794"/>
                <a:gd name="connsiteY3-104" fmla="*/ 424454 h 1436384"/>
                <a:gd name="connsiteX0-105" fmla="*/ 0 w 625213"/>
                <a:gd name="connsiteY0-106" fmla="*/ 0 h 1011930"/>
                <a:gd name="connsiteX1-107" fmla="*/ 625212 w 625213"/>
                <a:gd name="connsiteY1-108" fmla="*/ 76158 h 1011930"/>
                <a:gd name="connsiteX2-109" fmla="*/ 358875 w 625213"/>
                <a:gd name="connsiteY2-110" fmla="*/ 1011930 h 1011930"/>
                <a:gd name="connsiteX3-111" fmla="*/ 0 w 625213"/>
                <a:gd name="connsiteY3-112" fmla="*/ 0 h 10119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25213" h="1011930">
                  <a:moveTo>
                    <a:pt x="0" y="0"/>
                  </a:moveTo>
                  <a:lnTo>
                    <a:pt x="625212" y="76158"/>
                  </a:lnTo>
                  <a:lnTo>
                    <a:pt x="358875" y="10119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2000">
                  <a:srgbClr val="92BFB5"/>
                </a:gs>
                <a:gs pos="3000">
                  <a:srgbClr val="B6D3B7"/>
                </a:gs>
              </a:gsLst>
              <a:lin ang="0" scaled="0"/>
            </a:gradFill>
            <a:ln>
              <a:noFill/>
            </a:ln>
            <a:effectLst>
              <a:outerShdw blurRad="190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 userDrawn="1"/>
        </p:nvSpPr>
        <p:spPr>
          <a:xfrm>
            <a:off x="197820" y="263237"/>
            <a:ext cx="11797868" cy="660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 userDrawn="1"/>
        </p:nvSpPr>
        <p:spPr>
          <a:xfrm>
            <a:off x="6386946" y="5422432"/>
            <a:ext cx="5822505" cy="1446611"/>
          </a:xfrm>
          <a:prstGeom prst="triangle">
            <a:avLst>
              <a:gd name="adj" fmla="val 100000"/>
            </a:avLst>
          </a:prstGeom>
          <a:gradFill>
            <a:gsLst>
              <a:gs pos="67000">
                <a:srgbClr val="FFFFFF"/>
              </a:gs>
              <a:gs pos="0">
                <a:srgbClr val="E1EAEF">
                  <a:alpha val="57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5659987" y="1377793"/>
            <a:ext cx="906097" cy="0"/>
            <a:chOff x="5444832" y="1399309"/>
            <a:chExt cx="90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444832" y="1399309"/>
              <a:ext cx="454994" cy="0"/>
            </a:xfrm>
            <a:prstGeom prst="line">
              <a:avLst/>
            </a:prstGeom>
            <a:ln w="57150">
              <a:gradFill>
                <a:gsLst>
                  <a:gs pos="0">
                    <a:srgbClr val="92BFB5"/>
                  </a:gs>
                  <a:gs pos="100000">
                    <a:srgbClr val="52A4A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895935" y="1399309"/>
              <a:ext cx="454994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53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1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-1" y="1142993"/>
            <a:ext cx="12193524" cy="60959"/>
            <a:chOff x="-140841" y="1028228"/>
            <a:chExt cx="9285984" cy="45719"/>
          </a:xfrm>
        </p:grpSpPr>
        <p:sp>
          <p:nvSpPr>
            <p:cNvPr id="19" name="직사각형 18"/>
            <p:cNvSpPr/>
            <p:nvPr/>
          </p:nvSpPr>
          <p:spPr>
            <a:xfrm>
              <a:off x="1406823" y="1028228"/>
              <a:ext cx="1547664" cy="45719"/>
            </a:xfrm>
            <a:prstGeom prst="rect">
              <a:avLst/>
            </a:prstGeom>
            <a:solidFill>
              <a:srgbClr val="6C4C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954487" y="1028228"/>
              <a:ext cx="1547664" cy="45719"/>
            </a:xfrm>
            <a:prstGeom prst="rect">
              <a:avLst/>
            </a:prstGeom>
            <a:solidFill>
              <a:srgbClr val="34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502151" y="1028228"/>
              <a:ext cx="1547664" cy="45719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049815" y="1028228"/>
              <a:ext cx="1547664" cy="45719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597479" y="1028228"/>
              <a:ext cx="1547664" cy="45719"/>
            </a:xfrm>
            <a:prstGeom prst="rect">
              <a:avLst/>
            </a:prstGeom>
            <a:solidFill>
              <a:srgbClr val="DC4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-140841" y="1028228"/>
              <a:ext cx="1547664" cy="45719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58757"/>
            <a:ext cx="11137237" cy="5568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3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718293"/>
            <a:ext cx="11137237" cy="3816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64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59476" y="1593238"/>
            <a:ext cx="9612000" cy="4752000"/>
          </a:xfrm>
          <a:prstGeom prst="rect">
            <a:avLst/>
          </a:prstGeom>
        </p:spPr>
        <p:txBody>
          <a:bodyPr numCol="1" spcCol="288000"/>
          <a:lstStyle>
            <a:lvl1pPr>
              <a:defRPr>
                <a:latin typeface="+mn-lt"/>
                <a:ea typeface="+mn-ea"/>
              </a:defRPr>
            </a:lvl1pPr>
            <a:lvl2pPr>
              <a:defRPr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>
                <a:latin typeface="+mn-lt"/>
                <a:ea typeface="+mn-ea"/>
              </a:defRPr>
            </a:lvl4pPr>
            <a:lvl5pPr>
              <a:defRPr>
                <a:latin typeface="+mn-lt"/>
                <a:ea typeface="+mn-ea"/>
              </a:defRPr>
            </a:lvl5pPr>
            <a:lvl7pPr marL="570230" indent="-114300">
              <a:defRPr/>
            </a:lvl7pPr>
            <a:lvl8pPr marL="570230" indent="-117475"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59476" y="6489700"/>
            <a:ext cx="10800000" cy="288000"/>
          </a:xfrm>
          <a:prstGeom prst="rect">
            <a:avLst/>
          </a:prstGeom>
        </p:spPr>
        <p:txBody>
          <a:bodyPr lIns="108000" tIns="72000" rIns="108000" bIns="0" anchor="b"/>
          <a:lstStyle>
            <a:lvl1pPr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457200"/>
            <a:fld id="{476ABACF-0C27-4DD2-A66F-6790151A3A40}" type="slidenum">
              <a:rPr lang="en-US" smtClean="0">
                <a:solidFill>
                  <a:srgbClr val="414042"/>
                </a:solidFill>
              </a:rPr>
              <a:t>‹#›</a:t>
            </a:fld>
            <a:endParaRPr lang="en-US">
              <a:solidFill>
                <a:srgbClr val="414042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68853" y="938269"/>
            <a:ext cx="9432000" cy="50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674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59476" y="6489700"/>
            <a:ext cx="10800000" cy="288000"/>
          </a:xfrm>
          <a:prstGeom prst="rect">
            <a:avLst/>
          </a:prstGeom>
        </p:spPr>
        <p:txBody>
          <a:bodyPr lIns="108000" tIns="72000" rIns="108000" bIns="0" anchor="b"/>
          <a:lstStyle>
            <a:lvl1pPr>
              <a:spcBef>
                <a:spcPts val="0"/>
              </a:spcBef>
              <a:defRPr sz="7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457200"/>
            <a:fld id="{476ABACF-0C27-4DD2-A66F-6790151A3A40}" type="slidenum">
              <a:rPr lang="en-US" smtClean="0">
                <a:solidFill>
                  <a:srgbClr val="414042"/>
                </a:solidFill>
              </a:rPr>
              <a:t>‹#›</a:t>
            </a:fld>
            <a:endParaRPr lang="en-US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6"/>
          <p:cNvGrpSpPr/>
          <p:nvPr userDrawn="1"/>
        </p:nvGrpSpPr>
        <p:grpSpPr>
          <a:xfrm>
            <a:off x="1" y="172996"/>
            <a:ext cx="11178418" cy="6685004"/>
            <a:chOff x="1" y="172996"/>
            <a:chExt cx="11178418" cy="6685004"/>
          </a:xfrm>
          <a:noFill/>
        </p:grpSpPr>
        <p:pic>
          <p:nvPicPr>
            <p:cNvPr id="2097168" name="Picture 8" descr="Logo  Description automatically generated"/>
            <p:cNvPicPr>
              <a:picLocks noChangeAspect="1"/>
            </p:cNvPicPr>
            <p:nvPr userDrawn="1"/>
          </p:nvPicPr>
          <p:blipFill rotWithShape="1">
            <a:blip r:embed="rId2"/>
            <a:srcRect l="9314" r="24190" b="18769"/>
            <a:stretch>
              <a:fillRect/>
            </a:stretch>
          </p:blipFill>
          <p:spPr>
            <a:xfrm>
              <a:off x="1" y="172996"/>
              <a:ext cx="8116016" cy="6685004"/>
            </a:xfrm>
            <a:prstGeom prst="rect">
              <a:avLst/>
            </a:prstGeom>
            <a:grpFill/>
          </p:spPr>
        </p:pic>
        <p:pic>
          <p:nvPicPr>
            <p:cNvPr id="2097169" name="Picture 9" descr="Logo  Description automatically generated"/>
            <p:cNvPicPr>
              <a:picLocks noChangeAspect="1"/>
            </p:cNvPicPr>
            <p:nvPr userDrawn="1"/>
          </p:nvPicPr>
          <p:blipFill rotWithShape="1">
            <a:blip r:embed="rId3"/>
            <a:srcRect l="35145" r="31572" b="19290"/>
            <a:stretch>
              <a:fillRect/>
            </a:stretch>
          </p:blipFill>
          <p:spPr>
            <a:xfrm>
              <a:off x="8180963" y="197713"/>
              <a:ext cx="2997456" cy="6660287"/>
            </a:xfrm>
            <a:prstGeom prst="rect">
              <a:avLst/>
            </a:prstGeom>
            <a:grpFill/>
          </p:spPr>
        </p:pic>
      </p:grpSp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7170" name="Picture 10"/>
          <p:cNvPicPr>
            <a:picLocks noChangeAspect="1"/>
          </p:cNvPicPr>
          <p:nvPr userDrawn="1"/>
        </p:nvPicPr>
        <p:blipFill rotWithShape="1">
          <a:blip r:embed="rId4" cstate="hqprint">
            <a:lum bright="100000"/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9" b="22659"/>
          <a:stretch>
            <a:fillRect/>
          </a:stretch>
        </p:blipFill>
        <p:spPr>
          <a:xfrm>
            <a:off x="0" y="2432843"/>
            <a:ext cx="12192000" cy="444220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0631" y="0"/>
            <a:ext cx="1502715" cy="6737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61" y="-95917"/>
            <a:ext cx="2084745" cy="10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6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r="21031"/>
          <a:stretch>
            <a:fillRect/>
          </a:stretch>
        </p:blipFill>
        <p:spPr>
          <a:xfrm>
            <a:off x="4984051" y="-7758"/>
            <a:ext cx="7207949" cy="6583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2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172996"/>
            <a:ext cx="11178418" cy="6685004"/>
            <a:chOff x="1" y="172996"/>
            <a:chExt cx="11178418" cy="6685004"/>
          </a:xfrm>
          <a:noFill/>
        </p:grpSpPr>
        <p:pic>
          <p:nvPicPr>
            <p:cNvPr id="9" name="Picture 8" descr="Logo&#10;&#10;Description automatically generated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4" r="24190" b="18769"/>
            <a:stretch>
              <a:fillRect/>
            </a:stretch>
          </p:blipFill>
          <p:spPr>
            <a:xfrm>
              <a:off x="1" y="172996"/>
              <a:ext cx="8116016" cy="6685004"/>
            </a:xfrm>
            <a:prstGeom prst="rect">
              <a:avLst/>
            </a:prstGeom>
            <a:grpFill/>
          </p:spPr>
        </p:pic>
        <p:pic>
          <p:nvPicPr>
            <p:cNvPr id="10" name="Picture 9" descr="Logo&#10;&#10;Description automatically generated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5" r="31572" b="19290"/>
            <a:stretch>
              <a:fillRect/>
            </a:stretch>
          </p:blipFill>
          <p:spPr>
            <a:xfrm>
              <a:off x="8180963" y="197713"/>
              <a:ext cx="2997456" cy="6660287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2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5397502"/>
            <a:ext cx="11255374" cy="956303"/>
          </a:xfrm>
        </p:spPr>
        <p:txBody>
          <a:bodyPr lIns="91440" tIns="0" rIns="91440" bIns="0" anchor="t" anchorCtr="0">
            <a:noAutofit/>
          </a:bodyPr>
          <a:lstStyle>
            <a:lvl1pPr marL="0" marR="0" indent="0">
              <a:spcBef>
                <a:spcPts val="0"/>
              </a:spcBef>
              <a:spcAft>
                <a:spcPts val="0"/>
              </a:spcAft>
              <a:buNone/>
              <a:defRPr sz="8500" b="1" cap="all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sz="8800" dirty="0" err="1">
                <a:effectLst/>
                <a:latin typeface="MS Gothic" panose="020B0609070205080204" pitchFamily="49" charset="-128"/>
                <a:cs typeface="MS Gothic" panose="020B0609070205080204" pitchFamily="49" charset="-128"/>
              </a:rPr>
              <a:t>附</a:t>
            </a:r>
            <a:r>
              <a:rPr lang="en-US" sz="8800" dirty="0" err="1">
                <a:effectLst/>
                <a:latin typeface="Microsoft JhengHei" panose="020B0604030504040204" pitchFamily="34" charset="-120"/>
                <a:cs typeface="Microsoft JhengHei" panose="020B0604030504040204" pitchFamily="34" charset="-120"/>
              </a:rPr>
              <a:t>录</a:t>
            </a:r>
            <a:endParaRPr lang="en-US" dirty="0"/>
          </a:p>
        </p:txBody>
      </p:sp>
      <p:sp>
        <p:nvSpPr>
          <p:cNvPr id="55" name="Text Placeholder 5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62" y="558800"/>
            <a:ext cx="558000" cy="558000"/>
          </a:xfrm>
          <a:ln w="19050">
            <a:solidFill>
              <a:schemeClr val="bg1"/>
            </a:solidFill>
            <a:miter lim="800000"/>
          </a:ln>
        </p:spPr>
        <p:txBody>
          <a:bodyPr lIns="0" tIns="18000" rIns="0" bIns="0" anchor="ctr" anchorCtr="1"/>
          <a:lstStyle>
            <a:lvl1pPr>
              <a:defRPr sz="2400" b="1">
                <a:solidFill>
                  <a:schemeClr val="bg1"/>
                </a:solidFill>
                <a:latin typeface="Noto Sans SC" panose="020B0500000000000000" pitchFamily="34" charset="-128"/>
              </a:defRPr>
            </a:lvl1pPr>
            <a:lvl2pPr>
              <a:defRPr b="0">
                <a:solidFill>
                  <a:schemeClr val="bg1"/>
                </a:solidFill>
                <a:latin typeface="+mj-lt"/>
              </a:defRPr>
            </a:lvl2pPr>
            <a:lvl3pPr>
              <a:defRPr b="0">
                <a:solidFill>
                  <a:schemeClr val="bg1"/>
                </a:solidFill>
                <a:latin typeface="+mj-lt"/>
              </a:defRPr>
            </a:lvl3pPr>
            <a:lvl4pPr>
              <a:defRPr b="0">
                <a:solidFill>
                  <a:schemeClr val="bg1"/>
                </a:solidFill>
                <a:latin typeface="+mj-lt"/>
              </a:defRPr>
            </a:lvl4pPr>
            <a:lvl5pPr>
              <a:defRPr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6"/>
          </p:nvPr>
        </p:nvSpPr>
        <p:spPr>
          <a:xfrm>
            <a:off x="1296000" y="558800"/>
            <a:ext cx="7089231" cy="1041400"/>
          </a:xfrm>
        </p:spPr>
        <p:txBody>
          <a:bodyPr tIns="108000"/>
          <a:lstStyle>
            <a:lvl1pPr>
              <a:defRPr sz="1800">
                <a:solidFill>
                  <a:schemeClr val="bg1"/>
                </a:solidFill>
              </a:defRPr>
            </a:lvl1pPr>
            <a:lvl2pPr marL="147320" indent="-14732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54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0" y="2590800"/>
            <a:ext cx="7380000" cy="1295400"/>
          </a:xfrm>
        </p:spPr>
        <p:txBody>
          <a:bodyPr lIns="91440" tIns="0" rIns="91440" bIns="0" anchor="t" anchorCtr="0">
            <a:noAutofit/>
          </a:bodyPr>
          <a:lstStyle>
            <a:lvl1pPr marL="0" marR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dirty="0"/>
              <a:t>APPENDIX SECTION HEADER TITLE</a:t>
            </a:r>
            <a:endParaRPr lang="en-US" dirty="0"/>
          </a:p>
        </p:txBody>
      </p:sp>
      <p:sp>
        <p:nvSpPr>
          <p:cNvPr id="55" name="Text Placeholder 5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60928" y="2359675"/>
            <a:ext cx="1512000" cy="1512000"/>
          </a:xfrm>
          <a:ln w="38100">
            <a:solidFill>
              <a:schemeClr val="bg1"/>
            </a:solidFill>
            <a:miter lim="800000"/>
          </a:ln>
        </p:spPr>
        <p:txBody>
          <a:bodyPr lIns="0" tIns="108000" rIns="0" bIns="0" anchor="ctr" anchorCtr="1"/>
          <a:lstStyle>
            <a:lvl1pPr>
              <a:defRPr sz="6600" b="1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defRPr>
            </a:lvl1pPr>
            <a:lvl2pPr>
              <a:defRPr b="0">
                <a:solidFill>
                  <a:schemeClr val="bg1"/>
                </a:solidFill>
                <a:latin typeface="+mj-lt"/>
              </a:defRPr>
            </a:lvl2pPr>
            <a:lvl3pPr>
              <a:defRPr b="0">
                <a:solidFill>
                  <a:schemeClr val="bg1"/>
                </a:solidFill>
                <a:latin typeface="+mj-lt"/>
              </a:defRPr>
            </a:lvl3pPr>
            <a:lvl4pPr>
              <a:defRPr b="0">
                <a:solidFill>
                  <a:schemeClr val="bg1"/>
                </a:solidFill>
                <a:latin typeface="+mj-lt"/>
              </a:defRPr>
            </a:lvl4pPr>
            <a:lvl5pPr>
              <a:defRPr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8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lhouett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 b="24107"/>
          <a:stretch>
            <a:fillRect/>
          </a:stretch>
        </p:blipFill>
        <p:spPr>
          <a:xfrm>
            <a:off x="5777018" y="0"/>
            <a:ext cx="59239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62" y="1760400"/>
            <a:ext cx="5627077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62" y="5986800"/>
            <a:ext cx="4927015" cy="19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78523" y="6149560"/>
            <a:ext cx="2104615" cy="2385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/>
                <a:ea typeface="+mn-ea"/>
                <a:cs typeface="+mn-cs"/>
              </a:rPr>
              <a:t>www.hutch-med.com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 SC"/>
              <a:ea typeface="+mn-ea"/>
              <a:cs typeface="+mn-cs"/>
            </a:endParaRPr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469662" y="6196823"/>
            <a:ext cx="1894395" cy="180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30701" r="30821" b="30425"/>
          <a:stretch>
            <a:fillRect/>
          </a:stretch>
        </p:blipFill>
        <p:spPr>
          <a:xfrm>
            <a:off x="553214" y="5162128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03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838200" y="6471920"/>
            <a:ext cx="9403079" cy="3860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/>
                </a:solidFill>
              </a:defRPr>
            </a:lvl2pPr>
            <a:lvl3pPr marL="914400" indent="0">
              <a:buNone/>
              <a:defRPr sz="1000">
                <a:solidFill>
                  <a:schemeClr val="tx1"/>
                </a:solidFill>
              </a:defRPr>
            </a:lvl3pPr>
            <a:lvl4pPr marL="1371600" indent="0">
              <a:buNone/>
              <a:defRPr sz="1000">
                <a:solidFill>
                  <a:schemeClr val="tx1"/>
                </a:solidFill>
              </a:defRPr>
            </a:lvl4pPr>
            <a:lvl5pPr marL="18288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350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7" descr="Logo  Description automatically generated"/>
          <p:cNvPicPr>
            <a:picLocks noChangeAspect="1"/>
          </p:cNvPicPr>
          <p:nvPr userDrawn="1"/>
        </p:nvPicPr>
        <p:blipFill rotWithShape="1">
          <a:blip r:embed="rId2"/>
          <a:srcRect l="12965" b="19290"/>
          <a:stretch>
            <a:fillRect/>
          </a:stretch>
        </p:blipFill>
        <p:spPr>
          <a:xfrm>
            <a:off x="514" y="197713"/>
            <a:ext cx="7838471" cy="6660287"/>
          </a:xfrm>
          <a:prstGeom prst="rect">
            <a:avLst/>
          </a:prstGeom>
        </p:spPr>
      </p:pic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7172" name="Picture 5"/>
          <p:cNvPicPr>
            <a:picLocks noChangeAspect="1"/>
          </p:cNvPicPr>
          <p:nvPr userDrawn="1"/>
        </p:nvPicPr>
        <p:blipFill rotWithShape="1">
          <a:blip r:embed="rId3" cstate="hqprint">
            <a:lum bright="100000"/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parato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68477" y="1750093"/>
            <a:ext cx="7964573" cy="78804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600">
                <a:solidFill>
                  <a:srgbClr val="094F9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68476" y="2538139"/>
            <a:ext cx="7978075" cy="839470"/>
          </a:xfrm>
        </p:spPr>
        <p:txBody>
          <a:bodyPr anchor="t">
            <a:noAutofit/>
          </a:bodyPr>
          <a:lstStyle>
            <a:lvl1pPr marL="0" indent="0" algn="l">
              <a:buNone/>
              <a:defRPr sz="1695">
                <a:solidFill>
                  <a:srgbClr val="555555"/>
                </a:solidFill>
              </a:defRPr>
            </a:lvl1pPr>
            <a:lvl2pPr marL="46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0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50E2B7F-CE52-400C-B748-4864B6FDF360}"/>
              </a:ext>
            </a:extLst>
          </p:cNvPr>
          <p:cNvCxnSpPr/>
          <p:nvPr userDrawn="1"/>
        </p:nvCxnSpPr>
        <p:spPr>
          <a:xfrm>
            <a:off x="411445" y="954987"/>
            <a:ext cx="11483921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7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91" y="365125"/>
            <a:ext cx="11230316" cy="547251"/>
          </a:xfrm>
        </p:spPr>
        <p:txBody>
          <a:bodyPr anchor="t"/>
          <a:lstStyle>
            <a:lvl1pPr>
              <a:lnSpc>
                <a:spcPct val="100000"/>
              </a:lnSpc>
              <a:defRPr sz="2438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337222" y="912384"/>
            <a:ext cx="11533472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内容占位符 15"/>
          <p:cNvSpPr>
            <a:spLocks noGrp="1"/>
          </p:cNvSpPr>
          <p:nvPr>
            <p:ph sz="quarter" idx="13"/>
          </p:nvPr>
        </p:nvSpPr>
        <p:spPr>
          <a:xfrm>
            <a:off x="470991" y="5913308"/>
            <a:ext cx="11229515" cy="681036"/>
          </a:xfrm>
        </p:spPr>
        <p:txBody>
          <a:bodyPr/>
          <a:lstStyle>
            <a:lvl1pPr>
              <a:buNone/>
              <a:defRPr sz="135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4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9369">
              <a:defRPr/>
            </a:pPr>
            <a:fld id="{B24A1EDC-BCDF-43C5-B756-9C9AE31607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等线" panose="02010600030101010101" pitchFamily="2" charset="-122"/>
              </a:rPr>
              <a:pPr defTabSz="619369">
                <a:defRPr/>
              </a:pPr>
              <a:t>2025/7/17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4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9369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34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9369">
              <a:defRPr/>
            </a:pPr>
            <a:fld id="{BD03C746-F8AF-4105-905E-741A98DFB63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等线" panose="02010600030101010101" pitchFamily="2" charset="-122"/>
              </a:rPr>
              <a:pPr defTabSz="619369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 userDrawn="1"/>
        </p:nvSpPr>
        <p:spPr>
          <a:xfrm>
            <a:off x="9448491" y="6090239"/>
            <a:ext cx="2743200" cy="365125"/>
          </a:xfrm>
          <a:prstGeom prst="rect">
            <a:avLst/>
          </a:prstGeom>
        </p:spPr>
        <p:txBody>
          <a:bodyPr vert="horz" lIns="123877" tIns="61939" rIns="123877" bIns="61939" rtlCol="0" anchor="ctr"/>
          <a:lstStyle>
            <a:defPPr>
              <a:defRPr lang="en-US"/>
            </a:defPPr>
            <a:lvl1pPr marL="0" algn="r" defTabSz="671830" rtl="0" eaLnBrk="1" latinLnBrk="0" hangingPunct="1">
              <a:defRPr sz="8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5915" algn="l" defTabSz="671830" rtl="0" eaLnBrk="1" latinLnBrk="0" hangingPunct="1"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830" algn="l" defTabSz="671830" rtl="0" eaLnBrk="1" latinLnBrk="0" hangingPunct="1"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380" algn="l" defTabSz="671830" rtl="0" eaLnBrk="1" latinLnBrk="0" hangingPunct="1"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295" algn="l" defTabSz="671830" rtl="0" eaLnBrk="1" latinLnBrk="0" hangingPunct="1"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0210" algn="l" defTabSz="671830" rtl="0" eaLnBrk="1" latinLnBrk="0" hangingPunct="1"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125" algn="l" defTabSz="671830" rtl="0" eaLnBrk="1" latinLnBrk="0" hangingPunct="1"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2040" algn="l" defTabSz="671830" rtl="0" eaLnBrk="1" latinLnBrk="0" hangingPunct="1"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8590" algn="l" defTabSz="671830" rtl="0" eaLnBrk="1" latinLnBrk="0" hangingPunct="1"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0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3C746-F8AF-4105-905E-741A98DFB636}" type="slidenum">
              <a:rPr kumimoji="0" lang="zh-CN" altLang="en-US" sz="1192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01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92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0" y="6399688"/>
            <a:ext cx="12192000" cy="399006"/>
            <a:chOff x="0" y="4624737"/>
            <a:chExt cx="8999538" cy="29325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665890"/>
              <a:ext cx="8999538" cy="217492"/>
            </a:xfrm>
            <a:prstGeom prst="rect">
              <a:avLst/>
            </a:prstGeom>
          </p:spPr>
        </p:pic>
        <p:sp>
          <p:nvSpPr>
            <p:cNvPr id="13" name="流程图: 离页连接符 12"/>
            <p:cNvSpPr/>
            <p:nvPr/>
          </p:nvSpPr>
          <p:spPr>
            <a:xfrm>
              <a:off x="8229600" y="4665889"/>
              <a:ext cx="587229" cy="252099"/>
            </a:xfrm>
            <a:prstGeom prst="flowChartOffpageConnector">
              <a:avLst/>
            </a:prstGeom>
            <a:solidFill>
              <a:srgbClr val="F98D2A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193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rPr>
                <a:t>#GI22</a:t>
              </a:r>
              <a:endParaRPr kumimoji="0" lang="zh-CN" altLang="en-US" sz="13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39232" y="4624737"/>
              <a:ext cx="1428000" cy="27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19369" rtl="0" eaLnBrk="1" fontAlgn="auto" latinLnBrk="0" hangingPunct="1">
                <a:lnSpc>
                  <a:spcPts val="10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84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rPr>
                <a:t>Gastrointestinal</a:t>
              </a:r>
            </a:p>
            <a:p>
              <a:pPr marL="0" marR="0" lvl="0" indent="0" algn="l" defTabSz="619369" rtl="0" eaLnBrk="1" fontAlgn="auto" latinLnBrk="0" hangingPunct="1">
                <a:lnSpc>
                  <a:spcPts val="10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84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rPr>
                <a:t>Cancers Symposium</a:t>
              </a:r>
              <a:endParaRPr kumimoji="0" lang="zh-CN" altLang="en-US" sz="108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261" y="4674618"/>
              <a:ext cx="1106966" cy="17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19369" rtl="0" eaLnBrk="1" fontAlgn="auto" latinLnBrk="0" hangingPunct="1">
                <a:lnSpc>
                  <a:spcPts val="10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rPr>
                <a:t>2022 ASCO</a:t>
              </a:r>
              <a:r>
                <a:rPr kumimoji="0" lang="en-US" altLang="zh-CN" sz="1355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等线" panose="02010600030101010101" pitchFamily="2" charset="-122"/>
                  <a:cs typeface="+mn-cs"/>
                </a:rPr>
                <a:t> ®</a:t>
              </a:r>
              <a:endParaRPr kumimoji="0" lang="zh-CN" altLang="en-US" sz="13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DB412219-9B80-428B-BEDB-19E7388F6576}"/>
              </a:ext>
            </a:extLst>
          </p:cNvPr>
          <p:cNvSpPr txBox="1"/>
          <p:nvPr userDrawn="1"/>
        </p:nvSpPr>
        <p:spPr>
          <a:xfrm>
            <a:off x="4510440" y="6451552"/>
            <a:ext cx="6645488" cy="24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19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9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Times New Roman" panose="02020603050405020304" pitchFamily="18" charset="0"/>
              </a:rPr>
              <a:t>专业资料，仅供与医疗卫生专业人士学术交流使用。审批号：</a:t>
            </a:r>
            <a:r>
              <a:rPr kumimoji="0" lang="en-US" altLang="zh-CN" sz="99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Times New Roman" panose="02020603050405020304" pitchFamily="18" charset="0"/>
              </a:rPr>
              <a:t>HRMA-202201008</a:t>
            </a:r>
            <a:endParaRPr kumimoji="0" lang="zh-CN" altLang="en-US" sz="99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6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 userDrawn="1"/>
        </p:nvSpPr>
        <p:spPr>
          <a:xfrm>
            <a:off x="6386946" y="5422432"/>
            <a:ext cx="5822505" cy="1446611"/>
          </a:xfrm>
          <a:prstGeom prst="triangle">
            <a:avLst>
              <a:gd name="adj" fmla="val 100000"/>
            </a:avLst>
          </a:prstGeom>
          <a:gradFill>
            <a:gsLst>
              <a:gs pos="67000">
                <a:srgbClr val="FFFFFF"/>
              </a:gs>
              <a:gs pos="0">
                <a:srgbClr val="E1EAEF">
                  <a:alpha val="57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287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Title 1"/>
          <p:cNvSpPr>
            <a:spLocks noGrp="1"/>
          </p:cNvSpPr>
          <p:nvPr>
            <p:ph type="ctrTitle"/>
          </p:nvPr>
        </p:nvSpPr>
        <p:spPr>
          <a:xfrm>
            <a:off x="468920" y="404813"/>
            <a:ext cx="7200000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800" b="1" i="0" cap="all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58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2" y="2415798"/>
            <a:ext cx="12192000" cy="444220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15" b="1" cap="all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048581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68924" y="1811326"/>
            <a:ext cx="5040000" cy="1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582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68923" y="2113562"/>
            <a:ext cx="5040000" cy="180000"/>
          </a:xfrm>
          <a:prstGeom prst="rect">
            <a:avLst/>
          </a:prstGeom>
        </p:spPr>
        <p:txBody>
          <a:bodyPr anchor="b"/>
          <a:lstStyle>
            <a:lvl1pPr>
              <a:defRPr sz="7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58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923" y="1535114"/>
            <a:ext cx="5040000" cy="276213"/>
          </a:xfrm>
          <a:prstGeom prst="rect">
            <a:avLst/>
          </a:prstGeom>
        </p:spPr>
        <p:txBody>
          <a:bodyPr lIns="90000" tIns="0" rIns="0" bIns="0" anchor="b"/>
          <a:lstStyle>
            <a:lvl1pPr>
              <a:defRPr cap="all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97153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9412" y="627360"/>
            <a:ext cx="2806997" cy="13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7" descr="Logo  Description automatically generated"/>
          <p:cNvPicPr>
            <a:picLocks noChangeAspect="1"/>
          </p:cNvPicPr>
          <p:nvPr userDrawn="1"/>
        </p:nvPicPr>
        <p:blipFill rotWithShape="1">
          <a:blip r:embed="rId2"/>
          <a:srcRect t="21277" r="21031"/>
          <a:stretch>
            <a:fillRect/>
          </a:stretch>
        </p:blipFill>
        <p:spPr>
          <a:xfrm>
            <a:off x="4984051" y="-7758"/>
            <a:ext cx="7207949" cy="6583545"/>
          </a:xfrm>
          <a:prstGeom prst="rect">
            <a:avLst/>
          </a:prstGeom>
        </p:spPr>
      </p:pic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469661" y="1760400"/>
            <a:ext cx="5760000" cy="1836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Text Placeholder 2"/>
          <p:cNvSpPr>
            <a:spLocks noGrp="1"/>
          </p:cNvSpPr>
          <p:nvPr>
            <p:ph type="body" idx="1"/>
          </p:nvPr>
        </p:nvSpPr>
        <p:spPr>
          <a:xfrm>
            <a:off x="469661" y="3733201"/>
            <a:ext cx="5760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7167" name="Picture 5"/>
          <p:cNvPicPr>
            <a:picLocks noChangeAspect="1"/>
          </p:cNvPicPr>
          <p:nvPr userDrawn="1"/>
        </p:nvPicPr>
        <p:blipFill rotWithShape="1">
          <a:blip r:embed="rId3" cstate="hqprint">
            <a:lum bright="100000"/>
          </a:blip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68923" y="417600"/>
            <a:ext cx="9432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68923" y="1594800"/>
            <a:ext cx="11254154" cy="475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4799" y="6477000"/>
            <a:ext cx="458677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476ABACF-0C27-4DD2-A66F-6790151A3A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52" name="Picture 6"/>
          <p:cNvPicPr>
            <a:picLocks noChangeAspect="1"/>
          </p:cNvPicPr>
          <p:nvPr userDrawn="1"/>
        </p:nvPicPr>
        <p:blipFill rotWithShape="1">
          <a:blip r:embed="rId9" cstate="hqprint"/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1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Noto Sans SC" panose="020B0500000000000000" pitchFamily="34" charset="-128"/>
          <a:ea typeface="Noto Sans SC" panose="020B0500000000000000" pitchFamily="34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Noto Sans SC" panose="020B0500000000000000" pitchFamily="34" charset="-128"/>
          <a:ea typeface="Noto Sans SC" panose="020B0500000000000000" pitchFamily="34" charset="-128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Noto Sans SC" panose="020B0500000000000000" pitchFamily="34" charset="-128"/>
          <a:ea typeface="Noto Sans SC" panose="020B0500000000000000" pitchFamily="34" charset="-128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Noto Sans SC Light" panose="020B0300000000000000" pitchFamily="34" charset="-128"/>
          <a:ea typeface="Noto Sans SC Light" panose="020B0300000000000000" pitchFamily="34" charset="-128"/>
          <a:cs typeface="+mn-cs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rabicPeriod"/>
        <a:defRPr sz="1200" kern="1200">
          <a:solidFill>
            <a:schemeClr val="tx1"/>
          </a:solidFill>
          <a:latin typeface="Noto Sans SC Light" panose="020B0300000000000000" pitchFamily="34" charset="-128"/>
          <a:ea typeface="Noto Sans SC Light" panose="020B0300000000000000" pitchFamily="34" charset="-128"/>
          <a:cs typeface="+mn-cs"/>
        </a:defRPr>
      </a:lvl4pPr>
      <a:lvl5pPr marL="460800" indent="-241200" algn="l" defTabSz="914400" rtl="0" eaLnBrk="1" latinLnBrk="0" hangingPunct="1">
        <a:lnSpc>
          <a:spcPct val="100000"/>
        </a:lnSpc>
        <a:spcBef>
          <a:spcPts val="500"/>
        </a:spcBef>
        <a:buClrTx/>
        <a:buFont typeface="Noto Sans SC Light" panose="020B0300000000000000" pitchFamily="34" charset="-128"/>
        <a:buChar char="‒"/>
        <a:defRPr sz="1000" kern="1200">
          <a:solidFill>
            <a:schemeClr val="tx1"/>
          </a:solidFill>
          <a:latin typeface="Noto Sans SC Light" panose="020B0300000000000000" pitchFamily="34" charset="-128"/>
          <a:ea typeface="Noto Sans SC Light" panose="020B0300000000000000" pitchFamily="34" charset="-128"/>
          <a:cs typeface="+mn-cs"/>
        </a:defRPr>
      </a:lvl5pPr>
      <a:lvl6pPr marL="460800" indent="-241200" algn="l" defTabSz="914400" rtl="0" eaLnBrk="1" latinLnBrk="0" hangingPunct="1">
        <a:lnSpc>
          <a:spcPct val="100000"/>
        </a:lnSpc>
        <a:spcBef>
          <a:spcPts val="500"/>
        </a:spcBef>
        <a:buClrTx/>
        <a:buFont typeface="+mj-lt"/>
        <a:buAutoNum type="alphaLcPeriod"/>
        <a:defRPr sz="1000" kern="1200">
          <a:solidFill>
            <a:schemeClr val="tx1"/>
          </a:solidFill>
          <a:latin typeface="Noto Sans SC Light" panose="020B0300000000000000" pitchFamily="34" charset="-128"/>
          <a:ea typeface="Noto Sans SC Light" panose="020B0300000000000000" pitchFamily="34" charset="-128"/>
          <a:cs typeface="+mn-cs"/>
        </a:defRPr>
      </a:lvl6pPr>
      <a:lvl7pPr marL="450000" indent="-241200" algn="l" defTabSz="914400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defRPr sz="1000" kern="1200">
          <a:solidFill>
            <a:schemeClr val="tx1"/>
          </a:solidFill>
          <a:latin typeface="Noto Sans SC Light" panose="020B0300000000000000" pitchFamily="34" charset="-128"/>
          <a:ea typeface="Noto Sans SC Light" panose="020B0300000000000000" pitchFamily="34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68923" y="417600"/>
            <a:ext cx="9432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68923" y="1594800"/>
            <a:ext cx="11254154" cy="475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4799" y="6477000"/>
            <a:ext cx="458677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476ABACF-0C27-4DD2-A66F-6790151A3A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52" name="Picture 6"/>
          <p:cNvPicPr>
            <a:picLocks noChangeAspect="1"/>
          </p:cNvPicPr>
          <p:nvPr userDrawn="1"/>
        </p:nvPicPr>
        <p:blipFill rotWithShape="1">
          <a:blip r:embed="rId12" cstate="hqprint"/>
          <a:srcRect l="30700" t="30701" r="30821" b="30425"/>
          <a:stretch>
            <a:fillRect/>
          </a:stretch>
        </p:blipFill>
        <p:spPr>
          <a:xfrm>
            <a:off x="10444529" y="196682"/>
            <a:ext cx="1396159" cy="7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4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2pPr>
      <a:lvl3pPr marL="215900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rabicPeriod"/>
        <a:defRPr sz="12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4pPr>
      <a:lvl5pPr marL="461010" indent="-241300" algn="l" defTabSz="914400" rtl="0" eaLnBrk="1" latinLnBrk="0" hangingPunct="1">
        <a:lnSpc>
          <a:spcPct val="100000"/>
        </a:lnSpc>
        <a:spcBef>
          <a:spcPts val="500"/>
        </a:spcBef>
        <a:buClrTx/>
        <a:buFont typeface="Noto Sans SC Light" panose="020B0300000000000000" pitchFamily="34" charset="-128"/>
        <a:buChar char="‒"/>
        <a:defRPr sz="10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5pPr>
      <a:lvl6pPr marL="461010" indent="-241300" algn="l" defTabSz="914400" rtl="0" eaLnBrk="1" latinLnBrk="0" hangingPunct="1">
        <a:lnSpc>
          <a:spcPct val="100000"/>
        </a:lnSpc>
        <a:spcBef>
          <a:spcPts val="500"/>
        </a:spcBef>
        <a:buClrTx/>
        <a:buFont typeface="+mj-lt"/>
        <a:buAutoNum type="alphaLcPeriod"/>
        <a:defRPr sz="10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6pPr>
      <a:lvl7pPr marL="450215" indent="-241300" algn="l" defTabSz="914400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defRPr sz="10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923" y="371162"/>
            <a:ext cx="9432000" cy="92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923" y="1594800"/>
            <a:ext cx="11254154" cy="475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4799" y="6477000"/>
            <a:ext cx="458677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476ABACF-0C27-4DD2-A66F-6790151A3A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30701" r="30821" b="30425"/>
          <a:stretch>
            <a:fillRect/>
          </a:stretch>
        </p:blipFill>
        <p:spPr>
          <a:xfrm>
            <a:off x="12565429" y="158582"/>
            <a:ext cx="1396159" cy="7940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61" y="-95917"/>
            <a:ext cx="2084745" cy="10425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/>
          <a:srcRect l="85595"/>
          <a:stretch>
            <a:fillRect/>
          </a:stretch>
        </p:blipFill>
        <p:spPr>
          <a:xfrm>
            <a:off x="-1311980" y="0"/>
            <a:ext cx="1092164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7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61010" indent="-241300" algn="l" defTabSz="914400" rtl="0" eaLnBrk="1" latinLnBrk="0" hangingPunct="1">
        <a:lnSpc>
          <a:spcPct val="100000"/>
        </a:lnSpc>
        <a:spcBef>
          <a:spcPts val="500"/>
        </a:spcBef>
        <a:buClrTx/>
        <a:buFont typeface="Noto Sans SC Light" panose="020B0300000000000000" pitchFamily="34" charset="-128"/>
        <a:buChar char="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461010" indent="-241300" algn="l" defTabSz="914400" rtl="0" eaLnBrk="1" latinLnBrk="0" hangingPunct="1">
        <a:lnSpc>
          <a:spcPct val="100000"/>
        </a:lnSpc>
        <a:spcBef>
          <a:spcPts val="500"/>
        </a:spcBef>
        <a:buClrTx/>
        <a:buFont typeface="+mj-lt"/>
        <a:buAutoNum type="alphaL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450215" indent="-241300" algn="l" defTabSz="914400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8">
            <a:extLst>
              <a:ext uri="{FF2B5EF4-FFF2-40B4-BE49-F238E27FC236}">
                <a16:creationId xmlns:a16="http://schemas.microsoft.com/office/drawing/2014/main" id="{8BD74D29-310F-446B-9DC0-0DB61CF04508}"/>
              </a:ext>
            </a:extLst>
          </p:cNvPr>
          <p:cNvSpPr txBox="1">
            <a:spLocks/>
          </p:cNvSpPr>
          <p:nvPr/>
        </p:nvSpPr>
        <p:spPr>
          <a:xfrm>
            <a:off x="960581" y="1175526"/>
            <a:ext cx="10365965" cy="15590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氢溴酸他泽司他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片 （达唯珂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®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全球首个且唯一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针对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EZH2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突变阳性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R/R FL</a:t>
            </a:r>
            <a:r>
              <a:rPr lang="en-US" altLang="zh-CN" sz="2000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#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精准治疗的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EZH2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抑制剂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F055D-62FD-4F41-B423-AFD0C3A8F339}"/>
              </a:ext>
            </a:extLst>
          </p:cNvPr>
          <p:cNvSpPr txBox="1"/>
          <p:nvPr/>
        </p:nvSpPr>
        <p:spPr>
          <a:xfrm>
            <a:off x="1639535" y="3185980"/>
            <a:ext cx="9195553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j-ea"/>
                <a:ea typeface="+mj-ea"/>
              </a:rPr>
              <a:t>适应症（获</a:t>
            </a:r>
            <a:r>
              <a:rPr lang="en-US" altLang="zh-CN" sz="2000" b="1" dirty="0">
                <a:latin typeface="+mj-ea"/>
                <a:ea typeface="+mj-ea"/>
              </a:rPr>
              <a:t>CDE</a:t>
            </a:r>
            <a:r>
              <a:rPr lang="zh-CN" altLang="en-US" sz="2000" b="1" dirty="0">
                <a:latin typeface="+mj-ea"/>
                <a:ea typeface="+mj-ea"/>
              </a:rPr>
              <a:t>优先审评资格）：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他泽司他用于既往接受过至少两种系统性治疗后的</a:t>
            </a:r>
            <a:r>
              <a:rPr lang="en-US" altLang="zh-CN" sz="2000" dirty="0">
                <a:latin typeface="+mj-ea"/>
                <a:ea typeface="+mj-ea"/>
              </a:rPr>
              <a:t>EZH2</a:t>
            </a:r>
            <a:r>
              <a:rPr lang="zh-CN" altLang="en-US" sz="2000" dirty="0">
                <a:latin typeface="+mj-ea"/>
                <a:ea typeface="+mj-ea"/>
              </a:rPr>
              <a:t>突变阳性复发或难治性滤泡性淋巴瘤 </a:t>
            </a:r>
            <a:r>
              <a:rPr lang="en-US" altLang="zh-CN" sz="2000" dirty="0">
                <a:latin typeface="+mj-ea"/>
                <a:ea typeface="+mj-ea"/>
              </a:rPr>
              <a:t>(FL) </a:t>
            </a:r>
            <a:r>
              <a:rPr lang="zh-CN" altLang="en-US" sz="2000" dirty="0">
                <a:latin typeface="+mj-ea"/>
                <a:ea typeface="+mj-ea"/>
              </a:rPr>
              <a:t>成人患者</a:t>
            </a:r>
            <a:endParaRPr lang="en-US" altLang="zh-CN" sz="2000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B77AF-D56A-42BE-A6A7-0DAC25758283}"/>
              </a:ext>
            </a:extLst>
          </p:cNvPr>
          <p:cNvSpPr txBox="1"/>
          <p:nvPr/>
        </p:nvSpPr>
        <p:spPr>
          <a:xfrm>
            <a:off x="4118268" y="5358334"/>
            <a:ext cx="368833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和记黄埔 医药（上海）有限公司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A202B2-6389-481D-8209-56BCFF51EAA6}"/>
              </a:ext>
            </a:extLst>
          </p:cNvPr>
          <p:cNvSpPr txBox="1"/>
          <p:nvPr/>
        </p:nvSpPr>
        <p:spPr>
          <a:xfrm>
            <a:off x="2436075" y="5912332"/>
            <a:ext cx="705271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PPT 2</a:t>
            </a:r>
            <a:r>
              <a:rPr lang="zh-CN" altLang="en-US" dirty="0">
                <a:latin typeface="+mj-ea"/>
                <a:ea typeface="+mj-ea"/>
              </a:rPr>
              <a:t>：</a:t>
            </a:r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zh-CN" altLang="en-US" dirty="0">
                <a:latin typeface="+mj-ea"/>
                <a:ea typeface="+mj-ea"/>
              </a:rPr>
              <a:t>不含价格费用信息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5169AE-DD56-48C9-9BB3-9F070B2A1C41}"/>
              </a:ext>
            </a:extLst>
          </p:cNvPr>
          <p:cNvSpPr/>
          <p:nvPr/>
        </p:nvSpPr>
        <p:spPr>
          <a:xfrm>
            <a:off x="1237673" y="3067239"/>
            <a:ext cx="9597416" cy="17641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30319-6F55-47EA-8DEB-B316D4905336}"/>
              </a:ext>
            </a:extLst>
          </p:cNvPr>
          <p:cNvSpPr txBox="1"/>
          <p:nvPr/>
        </p:nvSpPr>
        <p:spPr>
          <a:xfrm>
            <a:off x="528969" y="6522747"/>
            <a:ext cx="11527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本资料仅根据国家医疗保障局要求，用于支持</a:t>
            </a:r>
            <a:r>
              <a:rPr lang="en-US" altLang="zh-CN" sz="1050" dirty="0"/>
              <a:t>【2025】</a:t>
            </a:r>
            <a:r>
              <a:rPr lang="zh-CN" altLang="en-US" sz="1050" dirty="0"/>
              <a:t>年国家医保目录调整工作，而非针对一般公众，严禁应用于产品的推广及商业交流。处方请参考国家药品监督管理局批准的药品说明书。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072E0-E9D2-4C85-B06F-CB5F5CF06955}"/>
              </a:ext>
            </a:extLst>
          </p:cNvPr>
          <p:cNvSpPr txBox="1"/>
          <p:nvPr/>
        </p:nvSpPr>
        <p:spPr>
          <a:xfrm>
            <a:off x="8506914" y="5909525"/>
            <a:ext cx="29688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 </a:t>
            </a:r>
            <a:r>
              <a:rPr lang="zh-CN" altLang="en-US" sz="1100" dirty="0"/>
              <a:t>截至</a:t>
            </a:r>
            <a:r>
              <a:rPr lang="en-US" altLang="zh-CN" sz="1100" dirty="0"/>
              <a:t>2025</a:t>
            </a:r>
            <a:r>
              <a:rPr lang="zh-CN" altLang="en-US" sz="1100" dirty="0"/>
              <a:t>年</a:t>
            </a:r>
            <a:r>
              <a:rPr lang="en-US" altLang="zh-CN" sz="1100" dirty="0"/>
              <a:t>6</a:t>
            </a:r>
            <a:r>
              <a:rPr lang="zh-CN" altLang="en-US" sz="1100" dirty="0"/>
              <a:t>月</a:t>
            </a:r>
            <a:endParaRPr lang="en-US" sz="1100" dirty="0"/>
          </a:p>
          <a:p>
            <a:r>
              <a:rPr lang="en-US" sz="1050" dirty="0"/>
              <a:t>#</a:t>
            </a:r>
            <a:r>
              <a:rPr lang="en-US" sz="1100" dirty="0"/>
              <a:t> R/R FL</a:t>
            </a:r>
            <a:r>
              <a:rPr lang="zh-CN" altLang="en-US" sz="1100" dirty="0"/>
              <a:t>：复发或难治性滤泡性淋巴瘤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145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>
            <a:extLst>
              <a:ext uri="{FF2B5EF4-FFF2-40B4-BE49-F238E27FC236}">
                <a16:creationId xmlns:a16="http://schemas.microsoft.com/office/drawing/2014/main" id="{9258AAEC-86EC-405F-B7AB-541D3FEABBA9}"/>
              </a:ext>
            </a:extLst>
          </p:cNvPr>
          <p:cNvSpPr txBox="1">
            <a:spLocks/>
          </p:cNvSpPr>
          <p:nvPr/>
        </p:nvSpPr>
        <p:spPr>
          <a:xfrm>
            <a:off x="432728" y="-62771"/>
            <a:ext cx="9469382" cy="1183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他泽司他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总结</a:t>
            </a:r>
            <a:endParaRPr lang="en-US" altLang="zh-CN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B7E16-2492-4F07-8458-F21C663281B6}"/>
              </a:ext>
            </a:extLst>
          </p:cNvPr>
          <p:cNvSpPr txBox="1"/>
          <p:nvPr/>
        </p:nvSpPr>
        <p:spPr>
          <a:xfrm>
            <a:off x="836510" y="1358284"/>
            <a:ext cx="10044850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他泽司他是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全球首个</a:t>
            </a:r>
            <a:r>
              <a:rPr lang="zh-CN" altLang="en-US" b="1" dirty="0">
                <a:latin typeface="+mj-ea"/>
                <a:ea typeface="+mj-ea"/>
              </a:rPr>
              <a:t>且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唯一</a:t>
            </a:r>
            <a:r>
              <a:rPr lang="zh-CN" altLang="en-US" b="1" dirty="0">
                <a:latin typeface="+mj-ea"/>
                <a:ea typeface="+mj-ea"/>
              </a:rPr>
              <a:t>针对</a:t>
            </a:r>
            <a:r>
              <a:rPr lang="en-US" altLang="zh-CN" b="1" dirty="0">
                <a:latin typeface="+mj-ea"/>
                <a:ea typeface="+mj-ea"/>
              </a:rPr>
              <a:t>EZH2</a:t>
            </a:r>
            <a:r>
              <a:rPr lang="zh-CN" altLang="en-US" b="1" dirty="0">
                <a:latin typeface="+mj-ea"/>
                <a:ea typeface="+mj-ea"/>
              </a:rPr>
              <a:t>突变阳性</a:t>
            </a:r>
            <a:r>
              <a:rPr lang="en-US" altLang="zh-CN" b="1" dirty="0">
                <a:latin typeface="+mj-ea"/>
                <a:ea typeface="+mj-ea"/>
              </a:rPr>
              <a:t>R/R FL 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精准治疗</a:t>
            </a:r>
            <a:r>
              <a:rPr lang="zh-CN" altLang="en-US" b="1" dirty="0">
                <a:latin typeface="+mj-ea"/>
                <a:ea typeface="+mj-ea"/>
              </a:rPr>
              <a:t>的</a:t>
            </a:r>
            <a:r>
              <a:rPr lang="en-US" altLang="zh-CN" b="1" dirty="0">
                <a:latin typeface="+mj-ea"/>
                <a:ea typeface="+mj-ea"/>
              </a:rPr>
              <a:t>EZH2</a:t>
            </a:r>
            <a:r>
              <a:rPr lang="zh-CN" altLang="en-US" b="1" dirty="0">
                <a:latin typeface="+mj-ea"/>
                <a:ea typeface="+mj-ea"/>
              </a:rPr>
              <a:t>抑制剂，      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弥补</a:t>
            </a:r>
            <a:r>
              <a:rPr lang="en-US" altLang="zh-CN" b="1" dirty="0">
                <a:latin typeface="+mj-ea"/>
                <a:ea typeface="+mj-ea"/>
              </a:rPr>
              <a:t>EZH2</a:t>
            </a:r>
            <a:r>
              <a:rPr lang="zh-CN" altLang="en-US" b="1" dirty="0">
                <a:latin typeface="+mj-ea"/>
                <a:ea typeface="+mj-ea"/>
              </a:rPr>
              <a:t>突变阳性</a:t>
            </a:r>
            <a:r>
              <a:rPr lang="en-US" altLang="zh-CN" b="1" dirty="0">
                <a:latin typeface="+mj-ea"/>
                <a:ea typeface="+mj-ea"/>
              </a:rPr>
              <a:t>R/R FL</a:t>
            </a:r>
            <a:r>
              <a:rPr lang="zh-CN" altLang="en-US" b="1" dirty="0">
                <a:latin typeface="+mj-ea"/>
                <a:ea typeface="+mj-ea"/>
              </a:rPr>
              <a:t>精准治疗方案的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空白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他泽司他治疗</a:t>
            </a:r>
            <a:r>
              <a:rPr lang="en-US" altLang="zh-CN" b="1" dirty="0">
                <a:latin typeface="+mj-ea"/>
                <a:ea typeface="+mj-ea"/>
              </a:rPr>
              <a:t>EZH2</a:t>
            </a:r>
            <a:r>
              <a:rPr lang="zh-CN" altLang="en-US" b="1" dirty="0">
                <a:latin typeface="+mj-ea"/>
                <a:ea typeface="+mj-ea"/>
              </a:rPr>
              <a:t>突变阳性</a:t>
            </a:r>
            <a:r>
              <a:rPr lang="en-US" altLang="zh-CN" b="1" dirty="0">
                <a:latin typeface="+mj-ea"/>
                <a:ea typeface="+mj-ea"/>
              </a:rPr>
              <a:t>R/R FL</a:t>
            </a:r>
            <a:r>
              <a:rPr lang="zh-CN" altLang="en-US" b="1" dirty="0">
                <a:latin typeface="+mj-ea"/>
                <a:ea typeface="+mj-ea"/>
              </a:rPr>
              <a:t>带来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持久疗效</a:t>
            </a:r>
            <a:r>
              <a:rPr lang="zh-CN" altLang="en-US" b="1" dirty="0">
                <a:latin typeface="+mj-ea"/>
                <a:ea typeface="+mj-ea"/>
              </a:rPr>
              <a:t>和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良好安全性</a:t>
            </a:r>
            <a:r>
              <a:rPr lang="zh-CN" altLang="en-US" b="1" dirty="0">
                <a:latin typeface="+mj-ea"/>
                <a:ea typeface="+mj-ea"/>
              </a:rPr>
              <a:t>，因不良反应导致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停药率低</a:t>
            </a:r>
            <a:r>
              <a:rPr lang="zh-CN" altLang="en-US" b="1" dirty="0">
                <a:latin typeface="+mj-ea"/>
                <a:ea typeface="+mj-ea"/>
              </a:rPr>
              <a:t>，满足</a:t>
            </a:r>
            <a:r>
              <a:rPr lang="en-US" altLang="zh-CN" b="1" dirty="0">
                <a:latin typeface="+mj-ea"/>
                <a:ea typeface="+mj-ea"/>
              </a:rPr>
              <a:t>FL</a:t>
            </a:r>
            <a:r>
              <a:rPr lang="zh-CN" altLang="en-US" b="1" dirty="0">
                <a:latin typeface="+mj-ea"/>
                <a:ea typeface="+mj-ea"/>
              </a:rPr>
              <a:t>特别是合并症患者长期治疗的需求，获国内外指南一致推荐</a:t>
            </a:r>
            <a:endParaRPr lang="en-US" altLang="zh-CN" b="1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他泽司他针对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EZH2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靶点</a:t>
            </a:r>
            <a:r>
              <a:rPr lang="zh-CN" altLang="en-US" b="1" dirty="0">
                <a:latin typeface="+mj-ea"/>
                <a:ea typeface="+mj-ea"/>
              </a:rPr>
              <a:t>，抑制</a:t>
            </a:r>
            <a:r>
              <a:rPr lang="en-US" altLang="zh-CN" b="1" dirty="0">
                <a:latin typeface="+mj-ea"/>
                <a:ea typeface="+mj-ea"/>
              </a:rPr>
              <a:t>EZH2</a:t>
            </a:r>
            <a:r>
              <a:rPr lang="zh-CN" altLang="en-US" b="1" dirty="0">
                <a:latin typeface="+mj-ea"/>
                <a:ea typeface="+mj-ea"/>
              </a:rPr>
              <a:t>活性，诱导肿瘤细胞凋亡，先后获</a:t>
            </a:r>
            <a:r>
              <a:rPr lang="en-US" altLang="zh-CN" b="1" dirty="0">
                <a:latin typeface="+mj-ea"/>
                <a:ea typeface="+mj-ea"/>
              </a:rPr>
              <a:t>FDA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快速通道</a:t>
            </a:r>
            <a:r>
              <a:rPr lang="zh-CN" altLang="en-US" b="1" dirty="0">
                <a:latin typeface="+mj-ea"/>
                <a:ea typeface="+mj-ea"/>
              </a:rPr>
              <a:t>和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优先审评</a:t>
            </a:r>
            <a:r>
              <a:rPr lang="zh-CN" altLang="en-US" b="1" dirty="0">
                <a:latin typeface="+mj-ea"/>
                <a:ea typeface="+mj-ea"/>
              </a:rPr>
              <a:t>资格、</a:t>
            </a:r>
            <a:r>
              <a:rPr lang="en-US" altLang="zh-CN" b="1" dirty="0">
                <a:latin typeface="+mj-ea"/>
                <a:ea typeface="+mj-ea"/>
              </a:rPr>
              <a:t>CDE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优先审评</a:t>
            </a:r>
            <a:r>
              <a:rPr lang="zh-CN" altLang="en-US" b="1" dirty="0">
                <a:latin typeface="+mj-ea"/>
                <a:ea typeface="+mj-ea"/>
              </a:rPr>
              <a:t>资格，获得美国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盖伦奖入围提名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他泽司他国内价格仅为美国价格的</a:t>
            </a:r>
            <a:r>
              <a:rPr lang="en-US" altLang="zh-CN" b="1" dirty="0">
                <a:latin typeface="+mj-ea"/>
                <a:ea typeface="+mj-ea"/>
              </a:rPr>
              <a:t>1/5</a:t>
            </a:r>
            <a:r>
              <a:rPr lang="zh-CN" altLang="en-US" b="1" dirty="0">
                <a:latin typeface="+mj-ea"/>
                <a:ea typeface="+mj-ea"/>
              </a:rPr>
              <a:t>，且适应症人群极少，对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医保基金预算影响极小</a:t>
            </a:r>
            <a:r>
              <a:rPr lang="zh-CN" altLang="en-US" b="1" dirty="0">
                <a:latin typeface="+mj-ea"/>
                <a:ea typeface="+mj-ea"/>
              </a:rPr>
              <a:t>， 符合保基本定位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8CA019-BD20-4DB2-813C-C0A9A0D50FA4}"/>
              </a:ext>
            </a:extLst>
          </p:cNvPr>
          <p:cNvGrpSpPr/>
          <p:nvPr/>
        </p:nvGrpSpPr>
        <p:grpSpPr>
          <a:xfrm>
            <a:off x="-9238" y="1088291"/>
            <a:ext cx="297237" cy="1015663"/>
            <a:chOff x="-9237" y="-9144"/>
            <a:chExt cx="297237" cy="1015663"/>
          </a:xfrm>
          <a:solidFill>
            <a:schemeClr val="bg1">
              <a:lumMod val="85000"/>
            </a:schemeClr>
          </a:solidFill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3AF1189C-B1F6-46DA-A0B1-8CF7DEA6F8FE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670C36-7D72-4CB3-BD12-12F03FA3BE8C}"/>
                </a:ext>
              </a:extLst>
            </p:cNvPr>
            <p:cNvSpPr txBox="1"/>
            <p:nvPr/>
          </p:nvSpPr>
          <p:spPr>
            <a:xfrm>
              <a:off x="-9237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B77C3-F253-4777-AF4E-ACEFDA114848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1D787E78-7296-4B8B-B91B-D5A99C6939A1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B36074-2977-49FF-A82E-988287207820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129CA6-0BC1-42AB-A865-92CFB780C4B7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54343D87-577F-4ED5-83B6-85DB7DC1E219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BDC27D-59C7-42D3-8A5C-43E3169A5CAB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684F9F-9CE0-44BA-B63F-2AD28E41F1AF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A85B64EC-CDFE-41C0-A70B-BAA09FD74974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EB9011-77DF-40A6-9A30-661610BC942F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8B6422-A075-4432-926F-4738096BDA3E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65D96C4F-4E1C-4D10-B306-FA1573FF8957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928BCD-7B67-49B4-8720-4A03135B1961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CF2BC8-5EE3-4043-8583-837236E447B6}"/>
              </a:ext>
            </a:extLst>
          </p:cNvPr>
          <p:cNvGrpSpPr/>
          <p:nvPr/>
        </p:nvGrpSpPr>
        <p:grpSpPr>
          <a:xfrm>
            <a:off x="-1" y="-3048"/>
            <a:ext cx="306380" cy="1015663"/>
            <a:chOff x="0" y="-9144"/>
            <a:chExt cx="306380" cy="1015663"/>
          </a:xfrm>
          <a:solidFill>
            <a:schemeClr val="accent4">
              <a:lumMod val="75000"/>
            </a:schemeClr>
          </a:solidFill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7658084C-CCC9-4A9D-A103-18E9B24EFD80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057167-0B68-4DC1-BC46-8D555AD5DA9E}"/>
                </a:ext>
              </a:extLst>
            </p:cNvPr>
            <p:cNvSpPr txBox="1"/>
            <p:nvPr/>
          </p:nvSpPr>
          <p:spPr>
            <a:xfrm>
              <a:off x="18379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31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>
            <a:extLst>
              <a:ext uri="{FF2B5EF4-FFF2-40B4-BE49-F238E27FC236}">
                <a16:creationId xmlns:a16="http://schemas.microsoft.com/office/drawing/2014/main" id="{9258AAEC-86EC-405F-B7AB-541D3FEABBA9}"/>
              </a:ext>
            </a:extLst>
          </p:cNvPr>
          <p:cNvSpPr txBox="1">
            <a:spLocks/>
          </p:cNvSpPr>
          <p:nvPr/>
        </p:nvSpPr>
        <p:spPr>
          <a:xfrm>
            <a:off x="458250" y="0"/>
            <a:ext cx="9469382" cy="1183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目  录</a:t>
            </a:r>
            <a:endParaRPr lang="en-US" altLang="zh-CN" sz="3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16B99A-D3AB-4F32-8127-630BDE7283D0}"/>
              </a:ext>
            </a:extLst>
          </p:cNvPr>
          <p:cNvSpPr/>
          <p:nvPr/>
        </p:nvSpPr>
        <p:spPr>
          <a:xfrm>
            <a:off x="2105887" y="1690253"/>
            <a:ext cx="3417454" cy="171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B9DF30-2883-415F-ADD2-56D17FA4EED5}"/>
              </a:ext>
            </a:extLst>
          </p:cNvPr>
          <p:cNvSpPr/>
          <p:nvPr/>
        </p:nvSpPr>
        <p:spPr>
          <a:xfrm>
            <a:off x="2574305" y="1394323"/>
            <a:ext cx="2385616" cy="5918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1-</a:t>
            </a:r>
            <a:r>
              <a:rPr kumimoji="0" lang="zh-CN" altLang="en-US" sz="2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药品基本信息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221C3-5CC1-4E2F-ADD2-A0CAECA535CA}"/>
              </a:ext>
            </a:extLst>
          </p:cNvPr>
          <p:cNvSpPr txBox="1"/>
          <p:nvPr/>
        </p:nvSpPr>
        <p:spPr>
          <a:xfrm>
            <a:off x="2198249" y="1992154"/>
            <a:ext cx="3186548" cy="1199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latin typeface="+mj-ea"/>
                <a:ea typeface="+mj-ea"/>
              </a:rPr>
              <a:t>他泽司他是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全球首个</a:t>
            </a:r>
            <a:r>
              <a:rPr lang="zh-CN" altLang="en-US" sz="1600" dirty="0">
                <a:latin typeface="+mj-ea"/>
                <a:ea typeface="+mj-ea"/>
              </a:rPr>
              <a:t>且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唯一</a:t>
            </a:r>
            <a:r>
              <a:rPr lang="zh-CN" altLang="en-US" sz="1600" dirty="0">
                <a:latin typeface="+mj-ea"/>
                <a:ea typeface="+mj-ea"/>
              </a:rPr>
              <a:t>针对</a:t>
            </a:r>
            <a:r>
              <a:rPr lang="en-US" altLang="zh-CN" sz="1600" dirty="0">
                <a:latin typeface="+mj-ea"/>
                <a:ea typeface="+mj-ea"/>
              </a:rPr>
              <a:t>EZH2</a:t>
            </a:r>
            <a:r>
              <a:rPr lang="zh-CN" altLang="en-US" sz="1600" dirty="0">
                <a:latin typeface="+mj-ea"/>
                <a:ea typeface="+mj-ea"/>
              </a:rPr>
              <a:t>突变阳性复发或难治性滤泡性淋巴瘤 </a:t>
            </a:r>
            <a:r>
              <a:rPr lang="en-US" altLang="zh-CN" sz="1600" dirty="0">
                <a:latin typeface="+mj-ea"/>
                <a:ea typeface="+mj-ea"/>
              </a:rPr>
              <a:t>(FL) </a:t>
            </a:r>
            <a:r>
              <a:rPr lang="zh-CN" altLang="en-US" sz="1600" dirty="0">
                <a:latin typeface="+mj-ea"/>
                <a:ea typeface="+mj-ea"/>
              </a:rPr>
              <a:t>精准治疗的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EZH2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抑制剂</a:t>
            </a:r>
            <a:r>
              <a:rPr lang="zh-CN" altLang="en-US" sz="1600" dirty="0">
                <a:latin typeface="+mj-ea"/>
                <a:ea typeface="+mj-ea"/>
              </a:rPr>
              <a:t>，弥补临床未满足需求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254185-D58D-43A4-93A8-51AC510D8605}"/>
              </a:ext>
            </a:extLst>
          </p:cNvPr>
          <p:cNvSpPr/>
          <p:nvPr/>
        </p:nvSpPr>
        <p:spPr>
          <a:xfrm>
            <a:off x="581893" y="4039331"/>
            <a:ext cx="3417454" cy="171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33BA8F-9D09-4937-96DF-CA62DB19E897}"/>
              </a:ext>
            </a:extLst>
          </p:cNvPr>
          <p:cNvSpPr/>
          <p:nvPr/>
        </p:nvSpPr>
        <p:spPr>
          <a:xfrm>
            <a:off x="1050311" y="3743401"/>
            <a:ext cx="2386584" cy="5918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3-</a:t>
            </a:r>
            <a:r>
              <a:rPr lang="zh-CN" altLang="en-US" sz="22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安全性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4B31B-6C8E-4A62-AD71-07D56324F6AD}"/>
              </a:ext>
            </a:extLst>
          </p:cNvPr>
          <p:cNvSpPr txBox="1"/>
          <p:nvPr/>
        </p:nvSpPr>
        <p:spPr>
          <a:xfrm>
            <a:off x="665023" y="4341232"/>
            <a:ext cx="3205015" cy="1199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latin typeface="+mj-ea"/>
                <a:ea typeface="+mj-ea"/>
              </a:rPr>
              <a:t>他泽司他治疗的不良反应以</a:t>
            </a:r>
            <a:r>
              <a:rPr lang="en-US" altLang="zh-CN" sz="1600" dirty="0">
                <a:latin typeface="+mj-ea"/>
                <a:ea typeface="+mj-ea"/>
              </a:rPr>
              <a:t>1-2</a:t>
            </a:r>
            <a:r>
              <a:rPr lang="zh-CN" altLang="en-US" sz="1600" dirty="0">
                <a:latin typeface="+mj-ea"/>
                <a:ea typeface="+mj-ea"/>
              </a:rPr>
              <a:t>级为主，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≥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级不良反应发生率低</a:t>
            </a:r>
            <a:r>
              <a:rPr lang="zh-CN" altLang="en-US" sz="1600" dirty="0">
                <a:latin typeface="+mj-ea"/>
                <a:ea typeface="+mj-ea"/>
              </a:rPr>
              <a:t>，因不良反应导致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停药率低</a:t>
            </a:r>
            <a:r>
              <a:rPr lang="zh-CN" altLang="en-US" sz="1600" dirty="0">
                <a:latin typeface="+mj-ea"/>
                <a:ea typeface="+mj-ea"/>
              </a:rPr>
              <a:t>，便于临床管理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35944A-12F9-459D-9CB2-98C0CA6DCBDA}"/>
              </a:ext>
            </a:extLst>
          </p:cNvPr>
          <p:cNvSpPr/>
          <p:nvPr/>
        </p:nvSpPr>
        <p:spPr>
          <a:xfrm>
            <a:off x="4366167" y="4039331"/>
            <a:ext cx="3417454" cy="171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FCC299-E21F-43DA-ABC0-7746B4A3B316}"/>
              </a:ext>
            </a:extLst>
          </p:cNvPr>
          <p:cNvSpPr/>
          <p:nvPr/>
        </p:nvSpPr>
        <p:spPr>
          <a:xfrm>
            <a:off x="4834585" y="3743401"/>
            <a:ext cx="2386584" cy="5918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4-</a:t>
            </a:r>
            <a:r>
              <a:rPr lang="zh-CN" altLang="en-US" sz="22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创新性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6E39C1-3EA8-4389-8F57-BA22B0AFA0B8}"/>
              </a:ext>
            </a:extLst>
          </p:cNvPr>
          <p:cNvSpPr txBox="1"/>
          <p:nvPr/>
        </p:nvSpPr>
        <p:spPr>
          <a:xfrm>
            <a:off x="4523185" y="4341232"/>
            <a:ext cx="3239895" cy="1205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latin typeface="+mj-ea"/>
                <a:ea typeface="+mj-ea"/>
              </a:rPr>
              <a:t>他泽司他是</a:t>
            </a:r>
            <a:r>
              <a:rPr lang="en-US" altLang="zh-CN" sz="1600" dirty="0">
                <a:latin typeface="+mj-ea"/>
                <a:ea typeface="+mj-ea"/>
              </a:rPr>
              <a:t>FL</a:t>
            </a:r>
            <a:r>
              <a:rPr lang="zh-CN" altLang="en-US" sz="1600" dirty="0">
                <a:latin typeface="+mj-ea"/>
                <a:ea typeface="+mj-ea"/>
              </a:rPr>
              <a:t>治疗领域全球首个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创新精准治疗</a:t>
            </a:r>
            <a:r>
              <a:rPr lang="zh-CN" altLang="en-US" sz="1600" dirty="0">
                <a:latin typeface="+mj-ea"/>
                <a:ea typeface="+mj-ea"/>
              </a:rPr>
              <a:t>药物，先后获</a:t>
            </a:r>
            <a:r>
              <a:rPr lang="en-US" altLang="zh-CN" sz="1600" dirty="0">
                <a:latin typeface="+mj-ea"/>
                <a:ea typeface="+mj-ea"/>
              </a:rPr>
              <a:t>FDA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快速通道</a:t>
            </a:r>
            <a:r>
              <a:rPr lang="zh-CN" altLang="en-US" sz="1600" dirty="0">
                <a:latin typeface="+mj-ea"/>
                <a:ea typeface="+mj-ea"/>
              </a:rPr>
              <a:t>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优先审评</a:t>
            </a:r>
            <a:r>
              <a:rPr lang="zh-CN" altLang="en-US" sz="1600" dirty="0">
                <a:latin typeface="+mj-ea"/>
                <a:ea typeface="+mj-ea"/>
              </a:rPr>
              <a:t>资格、</a:t>
            </a:r>
            <a:r>
              <a:rPr lang="en-US" altLang="zh-CN" sz="1600" dirty="0">
                <a:latin typeface="+mj-ea"/>
                <a:ea typeface="+mj-ea"/>
              </a:rPr>
              <a:t>CDE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优先审评</a:t>
            </a:r>
            <a:r>
              <a:rPr lang="zh-CN" altLang="en-US" sz="1600" dirty="0">
                <a:latin typeface="+mj-ea"/>
                <a:ea typeface="+mj-ea"/>
              </a:rPr>
              <a:t>资格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EEAAE8-F70B-42B9-B5C7-1A53645CC0FE}"/>
              </a:ext>
            </a:extLst>
          </p:cNvPr>
          <p:cNvSpPr/>
          <p:nvPr/>
        </p:nvSpPr>
        <p:spPr>
          <a:xfrm>
            <a:off x="6136515" y="1682928"/>
            <a:ext cx="3417454" cy="171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C9F26C-09EC-4CE3-9A9D-80EE043F29D7}"/>
              </a:ext>
            </a:extLst>
          </p:cNvPr>
          <p:cNvSpPr/>
          <p:nvPr/>
        </p:nvSpPr>
        <p:spPr>
          <a:xfrm>
            <a:off x="6604933" y="1386998"/>
            <a:ext cx="2386584" cy="5918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2-</a:t>
            </a:r>
            <a:r>
              <a:rPr lang="zh-CN" altLang="en-US" sz="22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有效性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BC0708-A195-4CB6-8098-145E1B0D19E2}"/>
              </a:ext>
            </a:extLst>
          </p:cNvPr>
          <p:cNvSpPr txBox="1"/>
          <p:nvPr/>
        </p:nvSpPr>
        <p:spPr>
          <a:xfrm>
            <a:off x="6164225" y="1994065"/>
            <a:ext cx="3417454" cy="92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latin typeface="+mj-ea"/>
                <a:ea typeface="+mj-ea"/>
              </a:rPr>
              <a:t>他泽司他治疗</a:t>
            </a:r>
            <a:r>
              <a:rPr lang="en-US" altLang="zh-CN" sz="1600" dirty="0">
                <a:latin typeface="+mj-ea"/>
                <a:ea typeface="+mj-ea"/>
              </a:rPr>
              <a:t>EZH2</a:t>
            </a:r>
            <a:r>
              <a:rPr lang="zh-CN" altLang="en-US" sz="1600" dirty="0">
                <a:latin typeface="+mj-ea"/>
                <a:ea typeface="+mj-ea"/>
              </a:rPr>
              <a:t>突变阳性</a:t>
            </a:r>
            <a:r>
              <a:rPr lang="en-US" altLang="zh-CN" sz="1600" dirty="0">
                <a:latin typeface="+mj-ea"/>
                <a:ea typeface="+mj-ea"/>
              </a:rPr>
              <a:t>R/R FL</a:t>
            </a:r>
            <a:r>
              <a:rPr lang="zh-CN" altLang="en-US" sz="1600" dirty="0">
                <a:latin typeface="+mj-ea"/>
                <a:ea typeface="+mj-ea"/>
              </a:rPr>
              <a:t>，</a:t>
            </a:r>
            <a:r>
              <a:rPr lang="en-US" altLang="zh-CN" sz="1600" dirty="0">
                <a:latin typeface="+mj-ea"/>
                <a:ea typeface="+mj-ea"/>
              </a:rPr>
              <a:t>ORR</a:t>
            </a:r>
            <a:r>
              <a:rPr lang="zh-CN" altLang="en-US" sz="1600" dirty="0">
                <a:latin typeface="+mj-ea"/>
                <a:ea typeface="+mj-ea"/>
              </a:rPr>
              <a:t>达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63.6%</a:t>
            </a:r>
            <a:r>
              <a:rPr lang="zh-CN" altLang="en-US" sz="1600" dirty="0">
                <a:latin typeface="+mj-ea"/>
                <a:ea typeface="+mj-ea"/>
              </a:rPr>
              <a:t>，中位</a:t>
            </a:r>
            <a:r>
              <a:rPr lang="en-US" altLang="zh-CN" sz="1600" dirty="0">
                <a:latin typeface="+mj-ea"/>
                <a:ea typeface="+mj-ea"/>
              </a:rPr>
              <a:t>PFS</a:t>
            </a:r>
            <a:r>
              <a:rPr lang="zh-CN" altLang="en-US" sz="1600" dirty="0">
                <a:latin typeface="+mj-ea"/>
                <a:ea typeface="+mj-ea"/>
              </a:rPr>
              <a:t>达到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15.4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个月</a:t>
            </a:r>
            <a:r>
              <a:rPr lang="zh-CN" altLang="en-US" sz="1600" dirty="0">
                <a:latin typeface="+mj-ea"/>
                <a:ea typeface="+mj-ea"/>
              </a:rPr>
              <a:t>；获得国内外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指南</a:t>
            </a:r>
            <a:r>
              <a:rPr lang="zh-CN" altLang="en-US" sz="1600" dirty="0">
                <a:latin typeface="+mj-ea"/>
                <a:ea typeface="+mj-ea"/>
              </a:rPr>
              <a:t>一致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推荐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A0547-8960-4C14-A378-FE146CD00D48}"/>
              </a:ext>
            </a:extLst>
          </p:cNvPr>
          <p:cNvSpPr/>
          <p:nvPr/>
        </p:nvSpPr>
        <p:spPr>
          <a:xfrm>
            <a:off x="8168514" y="4032006"/>
            <a:ext cx="3417454" cy="171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ABED24-7BAF-4245-9BFE-0FD501269F0A}"/>
              </a:ext>
            </a:extLst>
          </p:cNvPr>
          <p:cNvSpPr/>
          <p:nvPr/>
        </p:nvSpPr>
        <p:spPr>
          <a:xfrm>
            <a:off x="8636932" y="3736076"/>
            <a:ext cx="2386584" cy="5918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5-</a:t>
            </a:r>
            <a:r>
              <a:rPr lang="zh-CN" altLang="en-US" sz="22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公平性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142F7D-9688-4133-A9BB-696C67E1FF84}"/>
              </a:ext>
            </a:extLst>
          </p:cNvPr>
          <p:cNvSpPr txBox="1"/>
          <p:nvPr/>
        </p:nvSpPr>
        <p:spPr>
          <a:xfrm>
            <a:off x="8353240" y="4343143"/>
            <a:ext cx="3118321" cy="92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latin typeface="+mj-ea"/>
                <a:ea typeface="+mj-ea"/>
              </a:rPr>
              <a:t>他泽司他口服用药，增加便利性，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弥补</a:t>
            </a:r>
            <a:r>
              <a:rPr lang="en-US" altLang="zh-CN" sz="1600" dirty="0">
                <a:latin typeface="+mj-ea"/>
                <a:ea typeface="+mj-ea"/>
              </a:rPr>
              <a:t>EZH2</a:t>
            </a:r>
            <a:r>
              <a:rPr lang="zh-CN" altLang="en-US" sz="1600" dirty="0">
                <a:latin typeface="+mj-ea"/>
                <a:ea typeface="+mj-ea"/>
              </a:rPr>
              <a:t>突变阳性</a:t>
            </a:r>
            <a:r>
              <a:rPr lang="en-US" altLang="zh-CN" sz="1600" dirty="0">
                <a:latin typeface="+mj-ea"/>
                <a:ea typeface="+mj-ea"/>
              </a:rPr>
              <a:t>R/R FL</a:t>
            </a:r>
            <a:r>
              <a:rPr lang="zh-CN" altLang="en-US" sz="1600" dirty="0">
                <a:latin typeface="+mj-ea"/>
                <a:ea typeface="+mj-ea"/>
              </a:rPr>
              <a:t>精准治疗方案的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空白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55B1A4-ED36-4795-AD70-5608576B1FC8}"/>
              </a:ext>
            </a:extLst>
          </p:cNvPr>
          <p:cNvGrpSpPr/>
          <p:nvPr/>
        </p:nvGrpSpPr>
        <p:grpSpPr>
          <a:xfrm>
            <a:off x="-9238" y="1088291"/>
            <a:ext cx="297237" cy="1015663"/>
            <a:chOff x="-9237" y="-9144"/>
            <a:chExt cx="297237" cy="1015663"/>
          </a:xfrm>
          <a:solidFill>
            <a:schemeClr val="bg1">
              <a:lumMod val="85000"/>
            </a:schemeClr>
          </a:solidFill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58476884-7207-4318-8B2B-7A28F2B470AC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67A168-87D6-4981-BAD7-BD2308D719F7}"/>
                </a:ext>
              </a:extLst>
            </p:cNvPr>
            <p:cNvSpPr txBox="1"/>
            <p:nvPr/>
          </p:nvSpPr>
          <p:spPr>
            <a:xfrm>
              <a:off x="-9237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03F94D-159B-42F9-B443-97A113D70155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382266E6-65B5-4E27-8E66-FDD425F81480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68B22A-CD0D-4322-9F22-33FAD6D5C422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F3CC13-4BBD-4F65-B4CD-2A98F5C1AE5A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20C5E6DC-117A-4B3C-898E-3186540E47BC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8338F1-2677-40A3-8BC0-3B0A01C2F7D4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D53D29C-E405-4981-AE47-71385124A1EF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9B901A7E-E9E6-4920-882B-7EBE6FB28AB3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5DB1B0-B755-49F3-BD4D-B6AB8750BFF5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2C596A-6514-42EF-BE91-CEFCDCC8D491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B4E464CB-5F07-48D9-A3B3-F3E1362BD9A8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3662D3-6ABE-410B-A2A0-A5E2D11F513A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E4CF4A5-80A0-4CB6-8D87-C8B3B248D0FB}"/>
              </a:ext>
            </a:extLst>
          </p:cNvPr>
          <p:cNvGrpSpPr/>
          <p:nvPr/>
        </p:nvGrpSpPr>
        <p:grpSpPr>
          <a:xfrm>
            <a:off x="-1" y="-3048"/>
            <a:ext cx="306380" cy="1015663"/>
            <a:chOff x="0" y="-9144"/>
            <a:chExt cx="306380" cy="1015663"/>
          </a:xfrm>
          <a:solidFill>
            <a:schemeClr val="accent4">
              <a:lumMod val="75000"/>
            </a:schemeClr>
          </a:solidFill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DBF12210-0FBF-4C45-BAE6-D0A38156C998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FD11F3-84BA-417B-9AB4-42FD187C99DF}"/>
                </a:ext>
              </a:extLst>
            </p:cNvPr>
            <p:cNvSpPr txBox="1"/>
            <p:nvPr/>
          </p:nvSpPr>
          <p:spPr>
            <a:xfrm>
              <a:off x="18379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00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2684FC7-49FB-40B1-AD16-FA8254A1A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7224"/>
              </p:ext>
            </p:extLst>
          </p:nvPr>
        </p:nvGraphicFramePr>
        <p:xfrm>
          <a:off x="829586" y="1677243"/>
          <a:ext cx="10532827" cy="49170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4859">
                  <a:extLst>
                    <a:ext uri="{9D8B030D-6E8A-4147-A177-3AD203B41FA5}">
                      <a16:colId xmlns:a16="http://schemas.microsoft.com/office/drawing/2014/main" val="2270186285"/>
                    </a:ext>
                  </a:extLst>
                </a:gridCol>
                <a:gridCol w="2383604">
                  <a:extLst>
                    <a:ext uri="{9D8B030D-6E8A-4147-A177-3AD203B41FA5}">
                      <a16:colId xmlns:a16="http://schemas.microsoft.com/office/drawing/2014/main" val="1084539627"/>
                    </a:ext>
                  </a:extLst>
                </a:gridCol>
                <a:gridCol w="6534364">
                  <a:extLst>
                    <a:ext uri="{9D8B030D-6E8A-4147-A177-3AD203B41FA5}">
                      <a16:colId xmlns:a16="http://schemas.microsoft.com/office/drawing/2014/main" val="2502140995"/>
                    </a:ext>
                  </a:extLst>
                </a:gridCol>
              </a:tblGrid>
              <a:tr h="0">
                <a:tc rowSpan="8"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产品基本信息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通用名称</a:t>
                      </a:r>
                      <a:endParaRPr lang="en-US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氢溴酸他泽司他片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30083475"/>
                  </a:ext>
                </a:extLst>
              </a:tr>
              <a:tr h="384838">
                <a:tc vMerge="1">
                  <a:txBody>
                    <a:bodyPr/>
                    <a:lstStyle/>
                    <a:p>
                      <a:endParaRPr lang="en-US" sz="1400" dirty="0">
                        <a:highlight>
                          <a:srgbClr val="FFFF00"/>
                        </a:highligh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注册规格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ea"/>
                          <a:ea typeface="+mj-ea"/>
                        </a:rPr>
                        <a:t>200 mg/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片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8158378"/>
                  </a:ext>
                </a:extLst>
              </a:tr>
              <a:tr h="316306">
                <a:tc vMerge="1">
                  <a:txBody>
                    <a:bodyPr/>
                    <a:lstStyle/>
                    <a:p>
                      <a:endParaRPr lang="en-US" sz="1400" dirty="0">
                        <a:highlight>
                          <a:srgbClr val="FFFF00"/>
                        </a:highligh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中国大陆首次上市时间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ea"/>
                          <a:ea typeface="+mj-ea"/>
                        </a:rPr>
                        <a:t>2025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18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日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6799078"/>
                  </a:ext>
                </a:extLst>
              </a:tr>
              <a:tr h="521867">
                <a:tc vMerge="1">
                  <a:txBody>
                    <a:bodyPr/>
                    <a:lstStyle/>
                    <a:p>
                      <a:endParaRPr lang="en-US" sz="1400" dirty="0">
                        <a:highlight>
                          <a:srgbClr val="FFFF00"/>
                        </a:highligh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目前大陆地区同通用名药品</a:t>
                      </a:r>
                      <a:endParaRPr lang="en-US" altLang="zh-CN" sz="1400" dirty="0">
                        <a:latin typeface="+mj-ea"/>
                        <a:ea typeface="+mj-ea"/>
                      </a:endParaRPr>
                    </a:p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的上市情况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独家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1255849"/>
                  </a:ext>
                </a:extLst>
              </a:tr>
              <a:tr h="543570">
                <a:tc vMerge="1">
                  <a:txBody>
                    <a:bodyPr/>
                    <a:lstStyle/>
                    <a:p>
                      <a:endParaRPr lang="en-US" sz="1400" dirty="0">
                        <a:highlight>
                          <a:srgbClr val="FFFF00"/>
                        </a:highligh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全球首个上市国家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地区</a:t>
                      </a:r>
                      <a:endParaRPr lang="en-US" altLang="zh-CN" sz="1400" dirty="0">
                        <a:latin typeface="+mj-ea"/>
                        <a:ea typeface="+mj-ea"/>
                      </a:endParaRPr>
                    </a:p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及上市时间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美国（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2020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1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月）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4226050"/>
                  </a:ext>
                </a:extLst>
              </a:tr>
              <a:tr h="384838">
                <a:tc vMerge="1">
                  <a:txBody>
                    <a:bodyPr/>
                    <a:lstStyle/>
                    <a:p>
                      <a:endParaRPr lang="en-US" sz="1400" dirty="0">
                        <a:highlight>
                          <a:srgbClr val="FFFF00"/>
                        </a:highligh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是否</a:t>
                      </a:r>
                      <a:r>
                        <a:rPr lang="en-US" sz="1400" dirty="0">
                          <a:latin typeface="+mj-ea"/>
                          <a:ea typeface="+mj-ea"/>
                        </a:rPr>
                        <a:t>OTC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药品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否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3737481"/>
                  </a:ext>
                </a:extLst>
              </a:tr>
              <a:tr h="537719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适应症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单药用于既往接受过至少两种系统性治疗后的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EZH2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突变阳性复发或难治性滤泡性淋巴瘤 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(FL) 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成人患者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6714915"/>
                  </a:ext>
                </a:extLst>
              </a:tr>
              <a:tr h="537719">
                <a:tc vMerge="1">
                  <a:txBody>
                    <a:bodyPr/>
                    <a:lstStyle/>
                    <a:p>
                      <a:endParaRPr lang="en-US" sz="1400" dirty="0">
                        <a:highlight>
                          <a:srgbClr val="FFFF00"/>
                        </a:highligh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用法用量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每日两次，每次口服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800 mg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200 mg/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片</a:t>
                      </a:r>
                      <a:r>
                        <a:rPr lang="en-US" altLang="zh-CN" sz="1400" dirty="0">
                          <a:latin typeface="+mj-ea"/>
                          <a:ea typeface="+mj-ea"/>
                        </a:rPr>
                        <a:t>×4</a:t>
                      </a:r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片），进餐或空腹时服用均可，直至疾病进展或出现不可耐受的毒性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278916"/>
                  </a:ext>
                </a:extLst>
              </a:tr>
              <a:tr h="379567">
                <a:tc rowSpan="2"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参照药品信息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+mj-ea"/>
                          <a:ea typeface="+mj-ea"/>
                        </a:rPr>
                        <a:t>建议参照药品</a:t>
                      </a:r>
                      <a:endParaRPr 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无参照药品</a:t>
                      </a:r>
                      <a:endParaRPr lang="en-US" sz="18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9251810"/>
                  </a:ext>
                </a:extLst>
              </a:tr>
              <a:tr h="862618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选择理由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全球首个且唯一针对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EZH2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突变阳性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R/R FL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精准治疗的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EZH2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抑制剂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临床上针对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”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既往接受过至少两种系统性治疗后的复发或难治性滤泡性淋巴瘤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”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无标准治疗方案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目录内无同机制或靶点的药品，也无适应症完全相同的药品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391754"/>
                  </a:ext>
                </a:extLst>
              </a:tr>
            </a:tbl>
          </a:graphicData>
        </a:graphic>
      </p:graphicFrame>
      <p:sp>
        <p:nvSpPr>
          <p:cNvPr id="6" name="Title 28">
            <a:extLst>
              <a:ext uri="{FF2B5EF4-FFF2-40B4-BE49-F238E27FC236}">
                <a16:creationId xmlns:a16="http://schemas.microsoft.com/office/drawing/2014/main" id="{781A520F-D1FF-43E2-9821-46B2DCC0F5DF}"/>
              </a:ext>
            </a:extLst>
          </p:cNvPr>
          <p:cNvSpPr txBox="1">
            <a:spLocks/>
          </p:cNvSpPr>
          <p:nvPr/>
        </p:nvSpPr>
        <p:spPr>
          <a:xfrm>
            <a:off x="829586" y="1010287"/>
            <a:ext cx="8007923" cy="661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申报目录类别：基本医保目录、商保创新药目录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D890A2-E0F9-478B-825D-93AB74D0BB68}"/>
              </a:ext>
            </a:extLst>
          </p:cNvPr>
          <p:cNvGrpSpPr/>
          <p:nvPr/>
        </p:nvGrpSpPr>
        <p:grpSpPr>
          <a:xfrm>
            <a:off x="-2" y="1088291"/>
            <a:ext cx="288001" cy="1015663"/>
            <a:chOff x="-1" y="-9144"/>
            <a:chExt cx="288001" cy="1015663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6CFC633-EACC-4F8F-921F-14A9D6D1A925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CBDB9B-B0D2-46DD-BB5D-0E60D1A6BBCA}"/>
                </a:ext>
              </a:extLst>
            </p:cNvPr>
            <p:cNvSpPr txBox="1"/>
            <p:nvPr/>
          </p:nvSpPr>
          <p:spPr>
            <a:xfrm>
              <a:off x="-1" y="-9144"/>
              <a:ext cx="288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232740-C77C-4C02-B35A-DE9E8246D018}"/>
              </a:ext>
            </a:extLst>
          </p:cNvPr>
          <p:cNvGrpSpPr/>
          <p:nvPr/>
        </p:nvGrpSpPr>
        <p:grpSpPr>
          <a:xfrm>
            <a:off x="-1" y="-3048"/>
            <a:ext cx="297144" cy="1015663"/>
            <a:chOff x="0" y="-9144"/>
            <a:chExt cx="297144" cy="1015663"/>
          </a:xfrm>
          <a:solidFill>
            <a:schemeClr val="accent4">
              <a:lumMod val="75000"/>
            </a:schemeClr>
          </a:solidFill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26A0B969-5653-4907-8FB6-FD880D3538E9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36DB9A-D072-4B69-9997-A6417967DD47}"/>
                </a:ext>
              </a:extLst>
            </p:cNvPr>
            <p:cNvSpPr txBox="1"/>
            <p:nvPr/>
          </p:nvSpPr>
          <p:spPr>
            <a:xfrm>
              <a:off x="9143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4" name="Title 28">
            <a:extLst>
              <a:ext uri="{FF2B5EF4-FFF2-40B4-BE49-F238E27FC236}">
                <a16:creationId xmlns:a16="http://schemas.microsoft.com/office/drawing/2014/main" id="{928F13B7-5C86-449B-9184-A27C303A4069}"/>
              </a:ext>
            </a:extLst>
          </p:cNvPr>
          <p:cNvSpPr txBox="1">
            <a:spLocks/>
          </p:cNvSpPr>
          <p:nvPr/>
        </p:nvSpPr>
        <p:spPr>
          <a:xfrm>
            <a:off x="496736" y="127644"/>
            <a:ext cx="11326456" cy="81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他泽司他是全球首个且唯一针对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EZH2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突变阳性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R/R FL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精准治疗的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EZH2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抑制剂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C3D5B6-4383-43EC-8A76-3E1976533BAC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9D7C2386-77AB-4F36-B325-469EC01C4F8D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A5457F-79D0-49F0-9F2F-6E1835320651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1F9A72-B681-46B5-8184-EF7CAB8E514C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BEFD429B-B182-470A-85F5-49379D5189EE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0CF32E-599E-4E37-BB87-FDE67EAD15EE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542C33-5755-4657-95AF-3A08F1E16F5D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20364C18-1AE3-482B-A267-15EADA514395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63FCB3-3B47-4714-9A3C-9F313F930BD2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FC78E3-FD19-4FC6-A947-64C501FEB060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D0372C0F-EDCB-44B0-A66D-3013FD9F590E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8CFC64-31D2-429B-A0CC-5016BFA7E653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44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6B098-3479-4AC5-B6CF-86D493FC66B3}"/>
              </a:ext>
            </a:extLst>
          </p:cNvPr>
          <p:cNvSpPr/>
          <p:nvPr/>
        </p:nvSpPr>
        <p:spPr>
          <a:xfrm>
            <a:off x="701964" y="4809006"/>
            <a:ext cx="10487243" cy="11457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  <a:cs typeface="Arial"/>
              </a:rPr>
              <a:t>他泽司他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是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/>
              </a:rPr>
              <a:t>全球首</a:t>
            </a:r>
            <a:r>
              <a:rPr kumimoji="0" lang="zh-CN" alt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个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且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/>
              </a:rPr>
              <a:t>唯一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获批针对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EZH2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突变阳性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R/R FL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/>
              </a:rPr>
              <a:t>精准治疗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的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/>
              </a:rPr>
              <a:t>EZH2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/>
              </a:rPr>
              <a:t>抑制剂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，</a:t>
            </a:r>
            <a:endParaRPr kumimoji="0" lang="en-US" altLang="zh-CN" sz="20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疗效佳、安全易耐受、口服便利，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/>
              </a:rPr>
              <a:t>弥补临床未满足需求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301DD-D7FB-4863-8310-8BA8EF38FC48}"/>
              </a:ext>
            </a:extLst>
          </p:cNvPr>
          <p:cNvSpPr txBox="1"/>
          <p:nvPr/>
        </p:nvSpPr>
        <p:spPr>
          <a:xfrm>
            <a:off x="885385" y="1663092"/>
            <a:ext cx="4760068" cy="2291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</a:rPr>
              <a:t>中国每年新发淋巴瘤</a:t>
            </a:r>
            <a:r>
              <a:rPr lang="en-US" altLang="zh-CN" sz="1600" dirty="0">
                <a:latin typeface="+mj-ea"/>
                <a:ea typeface="+mj-ea"/>
              </a:rPr>
              <a:t>8.52</a:t>
            </a:r>
            <a:r>
              <a:rPr lang="zh-CN" altLang="en-US" sz="1600" dirty="0">
                <a:latin typeface="+mj-ea"/>
                <a:ea typeface="+mj-ea"/>
              </a:rPr>
              <a:t>万例</a:t>
            </a:r>
            <a:r>
              <a:rPr lang="en-US" altLang="zh-CN" sz="1600" baseline="30000" dirty="0">
                <a:latin typeface="+mj-ea"/>
                <a:ea typeface="+mj-ea"/>
              </a:rPr>
              <a:t>1</a:t>
            </a:r>
            <a:r>
              <a:rPr lang="zh-CN" altLang="en-US" sz="1600" dirty="0">
                <a:latin typeface="+mj-ea"/>
                <a:ea typeface="+mj-ea"/>
              </a:rPr>
              <a:t>，滤泡性淋巴瘤（</a:t>
            </a:r>
            <a:r>
              <a:rPr lang="en-US" altLang="zh-CN" sz="1600" dirty="0">
                <a:latin typeface="+mj-ea"/>
                <a:ea typeface="+mj-ea"/>
              </a:rPr>
              <a:t>FL</a:t>
            </a:r>
            <a:r>
              <a:rPr lang="zh-CN" altLang="en-US" sz="1600" dirty="0">
                <a:latin typeface="+mj-ea"/>
                <a:ea typeface="+mj-ea"/>
              </a:rPr>
              <a:t>）是一种惰性淋巴瘤亚型，中国</a:t>
            </a:r>
            <a:r>
              <a:rPr lang="en-US" altLang="zh-CN" sz="1600" dirty="0">
                <a:latin typeface="+mj-ea"/>
                <a:ea typeface="+mj-ea"/>
              </a:rPr>
              <a:t>FL</a:t>
            </a:r>
            <a:r>
              <a:rPr lang="zh-CN" altLang="en-US" sz="1600" dirty="0">
                <a:latin typeface="+mj-ea"/>
                <a:ea typeface="+mj-ea"/>
              </a:rPr>
              <a:t>发病率占</a:t>
            </a:r>
            <a:r>
              <a:rPr lang="en-US" altLang="zh-CN" sz="1600" dirty="0">
                <a:latin typeface="+mj-ea"/>
                <a:ea typeface="+mj-ea"/>
              </a:rPr>
              <a:t>B</a:t>
            </a:r>
            <a:r>
              <a:rPr lang="zh-CN" altLang="en-US" sz="1600" dirty="0">
                <a:latin typeface="+mj-ea"/>
                <a:ea typeface="+mj-ea"/>
              </a:rPr>
              <a:t>细胞非霍奇金淋巴瘤的</a:t>
            </a:r>
            <a:r>
              <a:rPr lang="en-US" altLang="zh-CN" sz="1600" dirty="0">
                <a:latin typeface="+mj-ea"/>
                <a:ea typeface="+mj-ea"/>
              </a:rPr>
              <a:t>8-23%</a:t>
            </a:r>
            <a:r>
              <a:rPr lang="zh-CN" altLang="en-US" sz="1600" dirty="0">
                <a:latin typeface="+mj-ea"/>
                <a:ea typeface="+mj-ea"/>
              </a:rPr>
              <a:t>，远远低于欧美国家</a:t>
            </a:r>
            <a:r>
              <a:rPr lang="en-US" altLang="zh-CN" sz="1600" baseline="300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；其中约</a:t>
            </a:r>
            <a:r>
              <a:rPr lang="en-US" altLang="zh-CN" sz="1600" dirty="0">
                <a:latin typeface="+mj-ea"/>
                <a:ea typeface="+mj-ea"/>
              </a:rPr>
              <a:t>20%-25%</a:t>
            </a:r>
            <a:r>
              <a:rPr lang="zh-CN" altLang="en-US" sz="1600" dirty="0">
                <a:latin typeface="+mj-ea"/>
                <a:ea typeface="+mj-ea"/>
              </a:rPr>
              <a:t>患者为</a:t>
            </a:r>
            <a:r>
              <a:rPr lang="en-US" altLang="zh-CN" sz="1600" dirty="0">
                <a:latin typeface="+mj-ea"/>
                <a:ea typeface="+mj-ea"/>
              </a:rPr>
              <a:t>EZH2</a:t>
            </a:r>
            <a:r>
              <a:rPr lang="zh-CN" altLang="en-US" sz="1600" dirty="0">
                <a:latin typeface="+mj-ea"/>
                <a:ea typeface="+mj-ea"/>
              </a:rPr>
              <a:t>突变阳性</a:t>
            </a:r>
            <a:r>
              <a:rPr lang="en-US" altLang="zh-CN" sz="1600" baseline="30000" dirty="0">
                <a:latin typeface="+mj-ea"/>
                <a:ea typeface="+mj-ea"/>
              </a:rPr>
              <a:t>3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</a:rPr>
              <a:t>EZH2</a:t>
            </a:r>
            <a:r>
              <a:rPr lang="zh-CN" altLang="en-US" sz="1600" dirty="0">
                <a:latin typeface="+mj-ea"/>
                <a:ea typeface="+mj-ea"/>
              </a:rPr>
              <a:t>突变阳性复发或难治性滤泡性淋巴瘤（</a:t>
            </a:r>
            <a:r>
              <a:rPr lang="en-US" altLang="zh-CN" sz="1600" dirty="0">
                <a:latin typeface="+mj-ea"/>
                <a:ea typeface="+mj-ea"/>
              </a:rPr>
              <a:t>R/R FL</a:t>
            </a:r>
            <a:r>
              <a:rPr lang="zh-CN" altLang="en-US" sz="1600" dirty="0">
                <a:latin typeface="+mj-ea"/>
                <a:ea typeface="+mj-ea"/>
              </a:rPr>
              <a:t>）患者数量：约</a:t>
            </a: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500~600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例</a:t>
            </a: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年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0ECA0-3C4A-4A1A-8E48-6D710F9AB223}"/>
              </a:ext>
            </a:extLst>
          </p:cNvPr>
          <p:cNvSpPr/>
          <p:nvPr/>
        </p:nvSpPr>
        <p:spPr>
          <a:xfrm>
            <a:off x="701964" y="1349895"/>
            <a:ext cx="5092658" cy="32952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9B94DB-B5B7-4F77-8B07-2C78479D4D6F}"/>
              </a:ext>
            </a:extLst>
          </p:cNvPr>
          <p:cNvSpPr/>
          <p:nvPr/>
        </p:nvSpPr>
        <p:spPr>
          <a:xfrm>
            <a:off x="1490471" y="1053965"/>
            <a:ext cx="3405891" cy="5918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疾病基本情况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61BCA-7461-46D2-BFC7-4DFF6A17FE18}"/>
              </a:ext>
            </a:extLst>
          </p:cNvPr>
          <p:cNvSpPr txBox="1"/>
          <p:nvPr/>
        </p:nvSpPr>
        <p:spPr>
          <a:xfrm>
            <a:off x="6167398" y="1628192"/>
            <a:ext cx="5021808" cy="263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</a:rPr>
              <a:t>R/R FL</a:t>
            </a:r>
            <a:r>
              <a:rPr lang="zh-CN" altLang="en-US" sz="1600" dirty="0">
                <a:latin typeface="+mj-ea"/>
                <a:ea typeface="+mj-ea"/>
              </a:rPr>
              <a:t>患者临床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无标准治疗方案</a:t>
            </a:r>
            <a:r>
              <a:rPr lang="zh-CN" altLang="en-US" sz="1600" dirty="0">
                <a:latin typeface="+mj-ea"/>
                <a:ea typeface="+mj-ea"/>
              </a:rPr>
              <a:t>，现有治疗方案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缺乏</a:t>
            </a:r>
            <a:r>
              <a:rPr lang="zh-CN" altLang="en-US" sz="1600" dirty="0">
                <a:latin typeface="+mj-ea"/>
                <a:ea typeface="+mj-ea"/>
              </a:rPr>
              <a:t>针对</a:t>
            </a:r>
            <a:r>
              <a:rPr lang="en-US" altLang="zh-CN" sz="1600" dirty="0">
                <a:latin typeface="+mj-ea"/>
                <a:ea typeface="+mj-ea"/>
              </a:rPr>
              <a:t>EZH2</a:t>
            </a:r>
            <a:r>
              <a:rPr lang="zh-CN" altLang="en-US" sz="1600" dirty="0">
                <a:latin typeface="+mj-ea"/>
                <a:ea typeface="+mj-ea"/>
              </a:rPr>
              <a:t>突变患者人群的临床数据</a:t>
            </a:r>
            <a:endParaRPr lang="en-US" altLang="zh-CN" sz="1600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</a:rPr>
              <a:t>高级别</a:t>
            </a:r>
            <a:r>
              <a:rPr lang="en-US" altLang="zh-CN" sz="1600" dirty="0">
                <a:latin typeface="+mj-ea"/>
                <a:ea typeface="+mj-ea"/>
              </a:rPr>
              <a:t>FL</a:t>
            </a:r>
            <a:r>
              <a:rPr lang="zh-CN" altLang="en-US" sz="1600" dirty="0">
                <a:latin typeface="+mj-ea"/>
                <a:ea typeface="+mj-ea"/>
              </a:rPr>
              <a:t>患者里</a:t>
            </a:r>
            <a:r>
              <a:rPr lang="en-US" altLang="zh-CN" sz="1600" dirty="0">
                <a:latin typeface="+mj-ea"/>
                <a:ea typeface="+mj-ea"/>
              </a:rPr>
              <a:t>EZH2</a:t>
            </a:r>
            <a:r>
              <a:rPr lang="zh-CN" altLang="en-US" sz="1600" dirty="0">
                <a:latin typeface="+mj-ea"/>
                <a:ea typeface="+mj-ea"/>
              </a:rPr>
              <a:t>突变人群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预后更差</a:t>
            </a:r>
            <a:r>
              <a:rPr lang="zh-CN" altLang="en-US" sz="1600" dirty="0">
                <a:latin typeface="+mj-ea"/>
                <a:ea typeface="+mj-ea"/>
              </a:rPr>
              <a:t>，其</a:t>
            </a:r>
            <a:r>
              <a:rPr lang="en-US" altLang="zh-CN" sz="1600" dirty="0">
                <a:latin typeface="+mj-ea"/>
                <a:ea typeface="+mj-ea"/>
              </a:rPr>
              <a:t>FLIPI*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高风险比例高</a:t>
            </a:r>
            <a:r>
              <a:rPr lang="zh-CN" altLang="en-US" sz="1600" dirty="0">
                <a:latin typeface="+mj-ea"/>
                <a:ea typeface="+mj-ea"/>
              </a:rPr>
              <a:t>于未突变人群</a:t>
            </a:r>
            <a:r>
              <a:rPr lang="zh-CN" altLang="en-US" sz="1600" baseline="30000" dirty="0">
                <a:latin typeface="+mj-ea"/>
                <a:ea typeface="+mj-ea"/>
              </a:rPr>
              <a:t> </a:t>
            </a:r>
            <a:r>
              <a:rPr lang="en-US" altLang="zh-CN" sz="1600" baseline="30000" dirty="0">
                <a:latin typeface="+mj-ea"/>
                <a:ea typeface="+mj-ea"/>
              </a:rPr>
              <a:t>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j-ea"/>
                <a:ea typeface="+mj-ea"/>
              </a:rPr>
              <a:t>现有治疗方案的≥</a:t>
            </a: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级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血液学毒性和感染风险较高</a:t>
            </a:r>
            <a:r>
              <a:rPr lang="zh-CN" altLang="en-US" sz="1600" dirty="0">
                <a:latin typeface="+mj-ea"/>
                <a:ea typeface="+mj-ea"/>
              </a:rPr>
              <a:t>，因不良反应导致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停药率较高</a:t>
            </a:r>
            <a:r>
              <a:rPr lang="zh-CN" altLang="en-US" sz="1600" dirty="0">
                <a:latin typeface="+mj-ea"/>
                <a:ea typeface="+mj-ea"/>
              </a:rPr>
              <a:t>，亟需更为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高效安全</a:t>
            </a:r>
            <a:r>
              <a:rPr lang="zh-CN" altLang="en-US" sz="1600" dirty="0">
                <a:latin typeface="+mj-ea"/>
                <a:ea typeface="+mj-ea"/>
              </a:rPr>
              <a:t>的  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口服</a:t>
            </a:r>
            <a:r>
              <a:rPr lang="zh-CN" altLang="en-US" sz="1600" dirty="0">
                <a:latin typeface="+mj-ea"/>
                <a:ea typeface="+mj-ea"/>
              </a:rPr>
              <a:t>靶向治疗药物，满足患者的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精准治疗需求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73009-BDDE-4160-A42E-14DA823B659D}"/>
              </a:ext>
            </a:extLst>
          </p:cNvPr>
          <p:cNvSpPr/>
          <p:nvPr/>
        </p:nvSpPr>
        <p:spPr>
          <a:xfrm>
            <a:off x="6095999" y="1349895"/>
            <a:ext cx="5093208" cy="32952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C09F88-85C0-422A-80F1-31DB062300F8}"/>
              </a:ext>
            </a:extLst>
          </p:cNvPr>
          <p:cNvSpPr/>
          <p:nvPr/>
        </p:nvSpPr>
        <p:spPr>
          <a:xfrm>
            <a:off x="6997092" y="1053965"/>
            <a:ext cx="3410712" cy="5918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未满足的治疗需求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9C09C-60A0-4F60-8989-AB73C132E440}"/>
              </a:ext>
            </a:extLst>
          </p:cNvPr>
          <p:cNvSpPr txBox="1"/>
          <p:nvPr/>
        </p:nvSpPr>
        <p:spPr>
          <a:xfrm>
            <a:off x="640358" y="6260746"/>
            <a:ext cx="4751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1.</a:t>
            </a:r>
            <a:r>
              <a:rPr lang="nb-NO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B. Han</a:t>
            </a:r>
            <a:r>
              <a:rPr lang="nb-NO" altLang="zh-CN" sz="8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nb-NO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et al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 Journal of the National Cancer Center 4 (2024) 47–53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中国滤泡性淋巴瘤诊断与治疗指南（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2023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年版）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</a:t>
            </a:r>
            <a:r>
              <a:rPr lang="nb-NO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da-DK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F. Morschhauser et al. Lancet Oncol. 2020 November ; 21(11): 1433–1442 </a:t>
            </a:r>
            <a:endParaRPr lang="en-US" altLang="zh-CN" sz="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800" dirty="0">
                <a:latin typeface="+mj-ea"/>
                <a:ea typeface="+mj-ea"/>
                <a:cs typeface="Times New Roman" panose="02020603050405020304" pitchFamily="18" charset="0"/>
              </a:rPr>
              <a:t>4.</a:t>
            </a:r>
            <a:r>
              <a:rPr lang="zh-CN" altLang="en-US" sz="8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fr-FR" altLang="zh-CN" sz="800" dirty="0" err="1">
                <a:latin typeface="+mj-ea"/>
                <a:ea typeface="+mj-ea"/>
                <a:cs typeface="Times New Roman" panose="02020603050405020304" pitchFamily="18" charset="0"/>
              </a:rPr>
              <a:t>Martínez</a:t>
            </a:r>
            <a:r>
              <a:rPr lang="fr-FR" altLang="zh-CN" sz="800" dirty="0">
                <a:latin typeface="+mj-ea"/>
                <a:ea typeface="+mj-ea"/>
                <a:cs typeface="Times New Roman" panose="02020603050405020304" pitchFamily="18" charset="0"/>
              </a:rPr>
              <a:t>‑Laperche et al. BMC Cancer (2022) 22:982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1EE23B-B2BF-4851-AC94-1C389691251A}"/>
              </a:ext>
            </a:extLst>
          </p:cNvPr>
          <p:cNvGrpSpPr/>
          <p:nvPr/>
        </p:nvGrpSpPr>
        <p:grpSpPr>
          <a:xfrm>
            <a:off x="-1" y="-3048"/>
            <a:ext cx="297144" cy="1015663"/>
            <a:chOff x="0" y="-9144"/>
            <a:chExt cx="297144" cy="1015663"/>
          </a:xfrm>
          <a:solidFill>
            <a:schemeClr val="accent4">
              <a:lumMod val="75000"/>
            </a:schemeClr>
          </a:solidFill>
        </p:grpSpPr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5B3C1F11-8C1F-4BBC-8CE6-53D7DEB31DFB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82B129-3586-41AD-A309-E9317EA0DB66}"/>
                </a:ext>
              </a:extLst>
            </p:cNvPr>
            <p:cNvSpPr txBox="1"/>
            <p:nvPr/>
          </p:nvSpPr>
          <p:spPr>
            <a:xfrm>
              <a:off x="9143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6" name="Title 28">
            <a:extLst>
              <a:ext uri="{FF2B5EF4-FFF2-40B4-BE49-F238E27FC236}">
                <a16:creationId xmlns:a16="http://schemas.microsoft.com/office/drawing/2014/main" id="{A0D60EB5-4A28-4F35-BE69-657FCC50C905}"/>
              </a:ext>
            </a:extLst>
          </p:cNvPr>
          <p:cNvSpPr txBox="1">
            <a:spLocks/>
          </p:cNvSpPr>
          <p:nvPr/>
        </p:nvSpPr>
        <p:spPr>
          <a:xfrm>
            <a:off x="496736" y="127644"/>
            <a:ext cx="11326456" cy="81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他泽司他为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EZH2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突变阳性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R/R FL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患者提供更优的精准靶向治疗，弥补临床未满足需求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D305D1-715B-443F-8AD2-2B775F033505}"/>
              </a:ext>
            </a:extLst>
          </p:cNvPr>
          <p:cNvSpPr txBox="1"/>
          <p:nvPr/>
        </p:nvSpPr>
        <p:spPr>
          <a:xfrm>
            <a:off x="8022695" y="6092818"/>
            <a:ext cx="31757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+mj-ea"/>
                <a:ea typeface="+mj-ea"/>
              </a:rPr>
              <a:t>*FLIPI</a:t>
            </a:r>
            <a:r>
              <a:rPr lang="zh-CN" altLang="en-US" sz="1100" dirty="0">
                <a:latin typeface="+mj-ea"/>
                <a:ea typeface="+mj-ea"/>
              </a:rPr>
              <a:t>：滤泡性淋巴瘤国际预后评分</a:t>
            </a:r>
            <a:endParaRPr lang="en-US" sz="1100" dirty="0">
              <a:latin typeface="+mj-ea"/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3CF88D-5B9F-43C2-B7A0-C5EE01E5DF82}"/>
              </a:ext>
            </a:extLst>
          </p:cNvPr>
          <p:cNvGrpSpPr/>
          <p:nvPr/>
        </p:nvGrpSpPr>
        <p:grpSpPr>
          <a:xfrm>
            <a:off x="-2" y="1088291"/>
            <a:ext cx="288001" cy="1015663"/>
            <a:chOff x="-1" y="-9144"/>
            <a:chExt cx="288001" cy="1015663"/>
          </a:xfrm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B9963494-2124-428B-B261-12BAE9F7DFC3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EFE17F-5C69-4FF9-B213-2B7B0D42B8FA}"/>
                </a:ext>
              </a:extLst>
            </p:cNvPr>
            <p:cNvSpPr txBox="1"/>
            <p:nvPr/>
          </p:nvSpPr>
          <p:spPr>
            <a:xfrm>
              <a:off x="-1" y="-9144"/>
              <a:ext cx="288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B6168A-E0F3-4A5C-88EE-46C325D55D3B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E1C8EAE0-7CA8-4F80-9869-BC8EBF7695D2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4E86CF-504D-4D9F-AA4F-4980C2C0536B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635D9C-CEF2-4359-8BAF-A639930CFDF7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58073584-F150-4B98-9C3B-A5049BB68510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DCB029-2BD2-49B9-A1E2-6697FBB0E608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5C151E7-E3EC-4D94-BA57-9B5C1BAAE35D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94ED1AEE-4EB5-4D4A-9F8B-94795797FE30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BF1BD2-E295-4FD7-81DF-A1E5F6AE13E9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DFBA35-DB5E-4214-9561-B41FBC999EFF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7B9B42B0-B72B-4571-A12A-E66246605DB0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6A9407-E080-40F8-830B-0442C8929CCE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43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659BFD-B79D-42A7-9A84-C72BC2DA3111}"/>
              </a:ext>
            </a:extLst>
          </p:cNvPr>
          <p:cNvSpPr/>
          <p:nvPr/>
        </p:nvSpPr>
        <p:spPr>
          <a:xfrm>
            <a:off x="564509" y="1215499"/>
            <a:ext cx="10998326" cy="21313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EC7E4A-0058-4BE1-91F4-A5EBC49976AD}"/>
              </a:ext>
            </a:extLst>
          </p:cNvPr>
          <p:cNvSpPr txBox="1"/>
          <p:nvPr/>
        </p:nvSpPr>
        <p:spPr>
          <a:xfrm>
            <a:off x="722996" y="1398884"/>
            <a:ext cx="5529746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他泽司他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FL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中国桥接研究结果显示，他泽司他治疗既往接受过至少两种系统性治疗后的</a:t>
            </a:r>
            <a:r>
              <a:rPr lang="en-US" altLang="zh-CN" sz="1600" dirty="0">
                <a:solidFill>
                  <a:srgbClr val="414042"/>
                </a:solidFill>
                <a:latin typeface="微软雅黑"/>
                <a:ea typeface="微软雅黑"/>
              </a:rPr>
              <a:t>EZ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H2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突变阳性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R/R FL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，独立评审委员会（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IRC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）评估的</a:t>
            </a: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</a:rPr>
              <a:t>ORR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</a:rPr>
              <a:t>达</a:t>
            </a: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</a:rPr>
              <a:t>63.6%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</a:rPr>
              <a:t>，临床获益率（</a:t>
            </a: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</a:rPr>
              <a:t>CBR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</a:rPr>
              <a:t>）达</a:t>
            </a: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</a:rPr>
              <a:t>90.9%</a:t>
            </a:r>
            <a:r>
              <a:rPr lang="en-US" altLang="zh-CN" sz="1400" baseline="30000" dirty="0">
                <a:latin typeface="+mj-ea"/>
                <a:ea typeface="+mj-ea"/>
              </a:rPr>
              <a:t>1</a:t>
            </a:r>
            <a:endParaRPr lang="en-US" sz="1400" baseline="30000" dirty="0">
              <a:latin typeface="+mj-ea"/>
              <a:ea typeface="+mj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18C7CC-E0D4-4666-B235-4A7B7E21349D}"/>
              </a:ext>
            </a:extLst>
          </p:cNvPr>
          <p:cNvSpPr/>
          <p:nvPr/>
        </p:nvSpPr>
        <p:spPr>
          <a:xfrm>
            <a:off x="596837" y="3490005"/>
            <a:ext cx="10998326" cy="29051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/>
              </a:rPr>
              <a:t>，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D10B1-E67E-4A84-9983-387D8DA53389}"/>
              </a:ext>
            </a:extLst>
          </p:cNvPr>
          <p:cNvSpPr txBox="1"/>
          <p:nvPr/>
        </p:nvSpPr>
        <p:spPr>
          <a:xfrm>
            <a:off x="745385" y="3539836"/>
            <a:ext cx="2646172" cy="263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他泽司他治疗既往接受过至少两种系统性治疗后</a:t>
            </a:r>
            <a:r>
              <a:rPr lang="en-US" altLang="zh-CN" sz="1600" dirty="0">
                <a:solidFill>
                  <a:srgbClr val="414042"/>
                </a:solidFill>
                <a:latin typeface="微软雅黑"/>
                <a:ea typeface="微软雅黑"/>
              </a:rPr>
              <a:t>EZ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H2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突变阳性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R/R FL</a:t>
            </a:r>
            <a:r>
              <a:rPr lang="zh-CN" altLang="en-US" sz="1600" dirty="0">
                <a:solidFill>
                  <a:srgbClr val="414042"/>
                </a:solidFill>
                <a:latin typeface="微软雅黑"/>
                <a:ea typeface="微软雅黑"/>
              </a:rPr>
              <a:t>，</a:t>
            </a:r>
            <a:r>
              <a:rPr lang="en-US" altLang="zh-CN" sz="1600" dirty="0">
                <a:solidFill>
                  <a:srgbClr val="414042"/>
                </a:solidFill>
                <a:latin typeface="微软雅黑"/>
                <a:ea typeface="微软雅黑"/>
              </a:rPr>
              <a:t>86.4%</a:t>
            </a:r>
            <a:r>
              <a:rPr lang="zh-CN" altLang="en-US" sz="1600" dirty="0">
                <a:solidFill>
                  <a:srgbClr val="414042"/>
                </a:solidFill>
                <a:latin typeface="微软雅黑"/>
                <a:ea typeface="微软雅黑"/>
              </a:rPr>
              <a:t>患者靶病灶较基线减小，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</a:rPr>
              <a:t>中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PFS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达到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15.4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个月</a:t>
            </a:r>
            <a:r>
              <a:rPr lang="zh-CN" altLang="en-US" sz="1600" dirty="0">
                <a:solidFill>
                  <a:srgbClr val="414042"/>
                </a:solidFill>
                <a:latin typeface="微软雅黑"/>
                <a:ea typeface="微软雅黑"/>
              </a:rPr>
              <a:t>，</a:t>
            </a:r>
            <a:r>
              <a:rPr lang="en-US" altLang="zh-CN" sz="1600" dirty="0">
                <a:solidFill>
                  <a:srgbClr val="414042"/>
                </a:solidFill>
                <a:latin typeface="微软雅黑"/>
                <a:ea typeface="微软雅黑"/>
              </a:rPr>
              <a:t>18</a:t>
            </a:r>
            <a:r>
              <a:rPr lang="zh-CN" altLang="en-US" sz="1600" dirty="0">
                <a:solidFill>
                  <a:srgbClr val="414042"/>
                </a:solidFill>
                <a:latin typeface="微软雅黑"/>
                <a:ea typeface="微软雅黑"/>
              </a:rPr>
              <a:t>个月</a:t>
            </a:r>
            <a:r>
              <a:rPr lang="en-US" altLang="zh-CN" sz="1600" dirty="0">
                <a:solidFill>
                  <a:srgbClr val="414042"/>
                </a:solidFill>
                <a:latin typeface="微软雅黑"/>
                <a:ea typeface="微软雅黑"/>
              </a:rPr>
              <a:t>OS</a:t>
            </a:r>
            <a:r>
              <a:rPr lang="zh-CN" altLang="en-US" sz="1600" dirty="0">
                <a:solidFill>
                  <a:srgbClr val="414042"/>
                </a:solidFill>
                <a:latin typeface="微软雅黑"/>
                <a:ea typeface="微软雅黑"/>
              </a:rPr>
              <a:t>率达</a:t>
            </a:r>
            <a:r>
              <a:rPr lang="en-US" altLang="zh-CN" sz="1600" dirty="0">
                <a:solidFill>
                  <a:srgbClr val="414042"/>
                </a:solidFill>
                <a:latin typeface="微软雅黑"/>
                <a:ea typeface="微软雅黑"/>
              </a:rPr>
              <a:t>87.5%</a:t>
            </a:r>
            <a:endParaRPr lang="en-US" sz="1600" dirty="0">
              <a:solidFill>
                <a:srgbClr val="414042"/>
              </a:solidFill>
              <a:latin typeface="微软雅黑"/>
              <a:ea typeface="微软雅黑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008007-F1D3-45EC-AB87-74B85887F61D}"/>
              </a:ext>
            </a:extLst>
          </p:cNvPr>
          <p:cNvCxnSpPr/>
          <p:nvPr/>
        </p:nvCxnSpPr>
        <p:spPr>
          <a:xfrm>
            <a:off x="7118806" y="3664508"/>
            <a:ext cx="0" cy="256032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95388F-5A8D-459E-929D-D8EB09EC8D80}"/>
              </a:ext>
            </a:extLst>
          </p:cNvPr>
          <p:cNvGrpSpPr/>
          <p:nvPr/>
        </p:nvGrpSpPr>
        <p:grpSpPr>
          <a:xfrm>
            <a:off x="-2" y="1088291"/>
            <a:ext cx="288001" cy="1015663"/>
            <a:chOff x="-1" y="-9144"/>
            <a:chExt cx="288001" cy="1015663"/>
          </a:xfrm>
          <a:solidFill>
            <a:schemeClr val="bg1">
              <a:lumMod val="85000"/>
            </a:schemeClr>
          </a:solidFill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0C3F942D-F10E-48D9-95B7-431987C26418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719FC6-C152-49B9-BF7D-CF57EA150018}"/>
                </a:ext>
              </a:extLst>
            </p:cNvPr>
            <p:cNvSpPr txBox="1"/>
            <p:nvPr/>
          </p:nvSpPr>
          <p:spPr>
            <a:xfrm>
              <a:off x="-1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859EC1-387C-440C-834A-93B5DA9E0AFC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910E1F9D-C3EE-4F11-9C4A-51A617895572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2544F2-5A95-4A02-958F-88641284916A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F423AD-4C32-4ACD-A955-F2FEA906199F}"/>
              </a:ext>
            </a:extLst>
          </p:cNvPr>
          <p:cNvGrpSpPr/>
          <p:nvPr/>
        </p:nvGrpSpPr>
        <p:grpSpPr>
          <a:xfrm>
            <a:off x="-1" y="-3048"/>
            <a:ext cx="297144" cy="1015663"/>
            <a:chOff x="0" y="-9144"/>
            <a:chExt cx="297144" cy="1015663"/>
          </a:xfrm>
          <a:solidFill>
            <a:schemeClr val="accent4">
              <a:lumMod val="75000"/>
            </a:schemeClr>
          </a:solidFill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FCE57267-8B0A-442E-B6E1-35D771ED79EC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96B316-F46B-4B2D-89BF-24D6ED992F34}"/>
                </a:ext>
              </a:extLst>
            </p:cNvPr>
            <p:cNvSpPr txBox="1"/>
            <p:nvPr/>
          </p:nvSpPr>
          <p:spPr>
            <a:xfrm>
              <a:off x="9143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1" name="Title 28">
            <a:extLst>
              <a:ext uri="{FF2B5EF4-FFF2-40B4-BE49-F238E27FC236}">
                <a16:creationId xmlns:a16="http://schemas.microsoft.com/office/drawing/2014/main" id="{C813CB11-EED7-49C2-9561-71F7602630AB}"/>
              </a:ext>
            </a:extLst>
          </p:cNvPr>
          <p:cNvSpPr txBox="1">
            <a:spLocks/>
          </p:cNvSpPr>
          <p:nvPr/>
        </p:nvSpPr>
        <p:spPr>
          <a:xfrm>
            <a:off x="496736" y="127644"/>
            <a:ext cx="11326456" cy="81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他泽司他显示出良好疗效，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ORR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63.6%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，中位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PFS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达到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15.4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个月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518A2D-789B-476F-B010-0B40A8183056}"/>
              </a:ext>
            </a:extLst>
          </p:cNvPr>
          <p:cNvSpPr txBox="1"/>
          <p:nvPr/>
        </p:nvSpPr>
        <p:spPr>
          <a:xfrm>
            <a:off x="764584" y="6457223"/>
            <a:ext cx="41476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J. Cao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 et al. 2025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EHA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 #PF910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033BDD-7094-49C3-9181-C25BC3CB491B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61" name="Rectangle: Top Corners Rounded 60">
              <a:extLst>
                <a:ext uri="{FF2B5EF4-FFF2-40B4-BE49-F238E27FC236}">
                  <a16:creationId xmlns:a16="http://schemas.microsoft.com/office/drawing/2014/main" id="{92BAD864-2EFC-482F-AD4D-2A594181B9C5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30431D-584E-4413-95B8-B1B4125F830E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6CA34D-AB59-4C37-AC87-AB0738B90C33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64" name="Rectangle: Top Corners Rounded 63">
              <a:extLst>
                <a:ext uri="{FF2B5EF4-FFF2-40B4-BE49-F238E27FC236}">
                  <a16:creationId xmlns:a16="http://schemas.microsoft.com/office/drawing/2014/main" id="{D0A38F8F-1D02-431A-B6C2-81B12D6A212C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A4B3AC-98A7-4AEC-A7B5-C59828B955F8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0111E87-D751-48E3-99B4-7919762F2D7B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67" name="Rectangle: Top Corners Rounded 66">
              <a:extLst>
                <a:ext uri="{FF2B5EF4-FFF2-40B4-BE49-F238E27FC236}">
                  <a16:creationId xmlns:a16="http://schemas.microsoft.com/office/drawing/2014/main" id="{9226D096-D23C-4584-8387-807A47521A5D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2AE218C-149E-4181-BAF9-AED2AEAD2A0F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40B473B-B287-45E0-9856-8737C540FA5F}"/>
              </a:ext>
            </a:extLst>
          </p:cNvPr>
          <p:cNvSpPr txBox="1"/>
          <p:nvPr/>
        </p:nvSpPr>
        <p:spPr>
          <a:xfrm>
            <a:off x="7818158" y="3584341"/>
            <a:ext cx="2944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414042"/>
                </a:solidFill>
                <a:latin typeface="微软雅黑"/>
                <a:ea typeface="微软雅黑"/>
              </a:rPr>
              <a:t>中位</a:t>
            </a:r>
            <a:r>
              <a:rPr lang="en-US" altLang="zh-CN" sz="1400" b="1" dirty="0">
                <a:solidFill>
                  <a:srgbClr val="414042"/>
                </a:solidFill>
                <a:latin typeface="微软雅黑"/>
                <a:ea typeface="微软雅黑"/>
              </a:rPr>
              <a:t>PFS</a:t>
            </a:r>
            <a:r>
              <a:rPr lang="zh-CN" altLang="en-US" sz="1400" b="1" dirty="0">
                <a:solidFill>
                  <a:srgbClr val="414042"/>
                </a:solidFill>
                <a:latin typeface="微软雅黑"/>
                <a:ea typeface="微软雅黑"/>
              </a:rPr>
              <a:t> </a:t>
            </a:r>
            <a:r>
              <a:rPr lang="en-US" altLang="zh-CN" sz="1400" b="1" dirty="0">
                <a:solidFill>
                  <a:srgbClr val="414042"/>
                </a:solidFill>
                <a:latin typeface="微软雅黑"/>
                <a:ea typeface="微软雅黑"/>
              </a:rPr>
              <a:t>15.4</a:t>
            </a:r>
            <a:r>
              <a:rPr lang="zh-CN" altLang="en-US" sz="1400" b="1" dirty="0">
                <a:solidFill>
                  <a:srgbClr val="414042"/>
                </a:solidFill>
                <a:latin typeface="微软雅黑"/>
                <a:ea typeface="微软雅黑"/>
              </a:rPr>
              <a:t>个月</a:t>
            </a:r>
            <a:endParaRPr lang="en-US" sz="1400" b="1" dirty="0">
              <a:solidFill>
                <a:srgbClr val="414042"/>
              </a:solidFill>
              <a:latin typeface="微软雅黑"/>
              <a:ea typeface="微软雅黑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D63325-442D-4A1D-B7B8-218304605687}"/>
              </a:ext>
            </a:extLst>
          </p:cNvPr>
          <p:cNvGrpSpPr/>
          <p:nvPr/>
        </p:nvGrpSpPr>
        <p:grpSpPr>
          <a:xfrm>
            <a:off x="3502855" y="3613267"/>
            <a:ext cx="3591241" cy="2412794"/>
            <a:chOff x="3502855" y="3558403"/>
            <a:chExt cx="3591241" cy="241279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077DE9-CCE5-411B-B687-BF72380D7BE2}"/>
                </a:ext>
              </a:extLst>
            </p:cNvPr>
            <p:cNvSpPr txBox="1"/>
            <p:nvPr/>
          </p:nvSpPr>
          <p:spPr>
            <a:xfrm>
              <a:off x="3875971" y="3558403"/>
              <a:ext cx="29447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14042"/>
                  </a:solidFill>
                  <a:latin typeface="微软雅黑"/>
                  <a:ea typeface="微软雅黑"/>
                </a:rPr>
                <a:t>86.4%</a:t>
              </a:r>
              <a:r>
                <a:rPr lang="zh-CN" altLang="en-US" sz="1400" b="1" dirty="0">
                  <a:solidFill>
                    <a:srgbClr val="414042"/>
                  </a:solidFill>
                  <a:latin typeface="微软雅黑"/>
                  <a:ea typeface="微软雅黑"/>
                </a:rPr>
                <a:t>患者靶病灶较基线减小</a:t>
              </a:r>
              <a:endParaRPr lang="en-US" sz="1400" b="1" dirty="0">
                <a:solidFill>
                  <a:srgbClr val="414042"/>
                </a:solidFill>
                <a:latin typeface="微软雅黑"/>
                <a:ea typeface="微软雅黑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CFCB8D-A48C-4C33-A894-979395385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2368" y="4009108"/>
              <a:ext cx="3379820" cy="196208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884C72-F00D-4699-856C-E4C6ED1159BC}"/>
                </a:ext>
              </a:extLst>
            </p:cNvPr>
            <p:cNvSpPr txBox="1"/>
            <p:nvPr/>
          </p:nvSpPr>
          <p:spPr>
            <a:xfrm rot="16200000">
              <a:off x="2567642" y="4798270"/>
              <a:ext cx="21012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+mj-ea"/>
                  <a:ea typeface="+mj-ea"/>
                </a:rPr>
                <a:t>靶病灶较基线期变化缓解率（</a:t>
              </a:r>
              <a:r>
                <a:rPr lang="en-US" altLang="zh-CN" sz="900" dirty="0">
                  <a:latin typeface="+mj-ea"/>
                  <a:ea typeface="+mj-ea"/>
                </a:rPr>
                <a:t>%</a:t>
              </a:r>
              <a:r>
                <a:rPr lang="zh-CN" altLang="en-US" sz="900" dirty="0">
                  <a:latin typeface="+mj-ea"/>
                  <a:ea typeface="+mj-ea"/>
                </a:rPr>
                <a:t>）</a:t>
              </a:r>
              <a:endParaRPr lang="en-US" sz="900" dirty="0">
                <a:latin typeface="+mj-ea"/>
                <a:ea typeface="+mj-ea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67C6E5-145D-4137-A85B-B0602914A0BA}"/>
                </a:ext>
              </a:extLst>
            </p:cNvPr>
            <p:cNvGrpSpPr/>
            <p:nvPr/>
          </p:nvGrpSpPr>
          <p:grpSpPr>
            <a:xfrm>
              <a:off x="6579446" y="3956636"/>
              <a:ext cx="514650" cy="553998"/>
              <a:chOff x="7082717" y="3956636"/>
              <a:chExt cx="514650" cy="55399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2C5343-AB67-48F1-8938-1CE09480410C}"/>
                  </a:ext>
                </a:extLst>
              </p:cNvPr>
              <p:cNvSpPr txBox="1"/>
              <p:nvPr/>
            </p:nvSpPr>
            <p:spPr>
              <a:xfrm>
                <a:off x="7103074" y="3956636"/>
                <a:ext cx="49429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50"/>
                  </a:lnSpc>
                </a:pPr>
                <a:r>
                  <a:rPr lang="en-US" altLang="zh-CN" sz="900" b="1" dirty="0"/>
                  <a:t>PR</a:t>
                </a:r>
              </a:p>
              <a:p>
                <a:pPr>
                  <a:lnSpc>
                    <a:spcPts val="850"/>
                  </a:lnSpc>
                </a:pPr>
                <a:r>
                  <a:rPr lang="en-US" altLang="zh-CN" sz="900" b="1" dirty="0"/>
                  <a:t>PD</a:t>
                </a:r>
              </a:p>
              <a:p>
                <a:pPr>
                  <a:lnSpc>
                    <a:spcPts val="850"/>
                  </a:lnSpc>
                </a:pPr>
                <a:r>
                  <a:rPr lang="en-US" altLang="zh-CN" sz="900" b="1" dirty="0"/>
                  <a:t>SD</a:t>
                </a:r>
              </a:p>
              <a:p>
                <a:pPr>
                  <a:lnSpc>
                    <a:spcPts val="850"/>
                  </a:lnSpc>
                </a:pPr>
                <a:r>
                  <a:rPr lang="en-US" altLang="zh-CN" sz="900" b="1" dirty="0"/>
                  <a:t>CR</a:t>
                </a:r>
                <a:endParaRPr lang="en-US" sz="900" b="1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0343546-16B9-4A98-84BB-3E35B106B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2717" y="3995517"/>
                <a:ext cx="108233" cy="438484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844FCF-EEE4-4EF1-9C06-1BAA55655E9F}"/>
                </a:ext>
              </a:extLst>
            </p:cNvPr>
            <p:cNvSpPr txBox="1"/>
            <p:nvPr/>
          </p:nvSpPr>
          <p:spPr>
            <a:xfrm>
              <a:off x="5740224" y="3964206"/>
              <a:ext cx="88380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850"/>
                </a:lnSpc>
              </a:pPr>
              <a:r>
                <a:rPr lang="zh-CN" altLang="en-US" sz="900" b="1" dirty="0">
                  <a:latin typeface="+mj-ea"/>
                  <a:ea typeface="+mj-ea"/>
                </a:rPr>
                <a:t>最佳总体应答</a:t>
              </a:r>
              <a:endParaRPr lang="en-US" sz="900" b="1" dirty="0">
                <a:latin typeface="+mj-ea"/>
                <a:ea typeface="+mj-ea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84EA4-59B9-4153-A068-26217246D8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56" t="2275" r="1730" b="18850"/>
          <a:stretch/>
        </p:blipFill>
        <p:spPr>
          <a:xfrm>
            <a:off x="7391452" y="3937802"/>
            <a:ext cx="4184469" cy="204688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810C370-C2F0-4CB0-BA69-BA3D1944BB8C}"/>
              </a:ext>
            </a:extLst>
          </p:cNvPr>
          <p:cNvSpPr txBox="1"/>
          <p:nvPr/>
        </p:nvSpPr>
        <p:spPr>
          <a:xfrm rot="16200000">
            <a:off x="6274209" y="4786895"/>
            <a:ext cx="2101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+mj-ea"/>
                <a:ea typeface="+mj-ea"/>
              </a:rPr>
              <a:t>PFS </a:t>
            </a:r>
            <a:r>
              <a:rPr lang="zh-CN" altLang="en-US" sz="900" dirty="0">
                <a:latin typeface="+mj-ea"/>
                <a:ea typeface="+mj-ea"/>
              </a:rPr>
              <a:t>率（</a:t>
            </a:r>
            <a:r>
              <a:rPr lang="en-US" altLang="zh-CN" sz="900" dirty="0">
                <a:latin typeface="+mj-ea"/>
                <a:ea typeface="+mj-ea"/>
              </a:rPr>
              <a:t>%</a:t>
            </a:r>
            <a:r>
              <a:rPr lang="zh-CN" altLang="en-US" sz="900" dirty="0">
                <a:latin typeface="+mj-ea"/>
                <a:ea typeface="+mj-ea"/>
              </a:rPr>
              <a:t>）</a:t>
            </a:r>
            <a:endParaRPr lang="en-US" sz="900" dirty="0">
              <a:latin typeface="+mj-ea"/>
              <a:ea typeface="+mj-ea"/>
            </a:endParaRPr>
          </a:p>
        </p:txBody>
      </p:sp>
      <p:graphicFrame>
        <p:nvGraphicFramePr>
          <p:cNvPr id="46" name="Table 19">
            <a:extLst>
              <a:ext uri="{FF2B5EF4-FFF2-40B4-BE49-F238E27FC236}">
                <a16:creationId xmlns:a16="http://schemas.microsoft.com/office/drawing/2014/main" id="{E39EA757-61A1-41E9-9CF6-70F0D51BF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00253"/>
              </p:ext>
            </p:extLst>
          </p:nvPr>
        </p:nvGraphicFramePr>
        <p:xfrm>
          <a:off x="7577905" y="5345900"/>
          <a:ext cx="2335621" cy="335126"/>
        </p:xfrm>
        <a:graphic>
          <a:graphicData uri="http://schemas.openxmlformats.org/drawingml/2006/table">
            <a:tbl>
              <a:tblPr firstRow="1" bandRow="1"/>
              <a:tblGrid>
                <a:gridCol w="251088">
                  <a:extLst>
                    <a:ext uri="{9D8B030D-6E8A-4147-A177-3AD203B41FA5}">
                      <a16:colId xmlns:a16="http://schemas.microsoft.com/office/drawing/2014/main" val="649550423"/>
                    </a:ext>
                  </a:extLst>
                </a:gridCol>
                <a:gridCol w="274063">
                  <a:extLst>
                    <a:ext uri="{9D8B030D-6E8A-4147-A177-3AD203B41FA5}">
                      <a16:colId xmlns:a16="http://schemas.microsoft.com/office/drawing/2014/main" val="310928102"/>
                    </a:ext>
                  </a:extLst>
                </a:gridCol>
                <a:gridCol w="872016">
                  <a:extLst>
                    <a:ext uri="{9D8B030D-6E8A-4147-A177-3AD203B41FA5}">
                      <a16:colId xmlns:a16="http://schemas.microsoft.com/office/drawing/2014/main" val="2964068177"/>
                    </a:ext>
                  </a:extLst>
                </a:gridCol>
                <a:gridCol w="938454">
                  <a:extLst>
                    <a:ext uri="{9D8B030D-6E8A-4147-A177-3AD203B41FA5}">
                      <a16:colId xmlns:a16="http://schemas.microsoft.com/office/drawing/2014/main" val="1302770310"/>
                    </a:ext>
                  </a:extLst>
                </a:gridCol>
              </a:tblGrid>
              <a:tr h="167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患者</a:t>
                      </a:r>
                    </a:p>
                  </a:txBody>
                  <a:tcPr marL="48484" marR="48484" marT="24241" marB="242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事件</a:t>
                      </a:r>
                    </a:p>
                  </a:txBody>
                  <a:tcPr marL="48484" marR="48484" marT="24241" marB="24241" anchor="ctr">
                    <a:lnL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中位</a:t>
                      </a:r>
                      <a:r>
                        <a:rPr lang="en-US" altLang="zh-CN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PFS (95%CI)</a:t>
                      </a:r>
                      <a:r>
                        <a:rPr lang="zh-CN" altLang="en-US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，月</a:t>
                      </a:r>
                    </a:p>
                  </a:txBody>
                  <a:tcPr marL="48484" marR="48484" marT="24241" marB="24241" anchor="ctr">
                    <a:lnL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CN" altLang="en-US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个月 </a:t>
                      </a:r>
                      <a:r>
                        <a:rPr lang="en-US" altLang="zh-CN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PFS</a:t>
                      </a:r>
                      <a:r>
                        <a:rPr lang="zh-CN" altLang="en-US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率</a:t>
                      </a:r>
                      <a:r>
                        <a:rPr lang="en-US" altLang="zh-CN" sz="6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 (95%CI)</a:t>
                      </a:r>
                      <a:endParaRPr lang="zh-CN" altLang="en-US" sz="6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48484" marR="48484" marT="24241" marB="24241" anchor="ctr">
                    <a:lnL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25813"/>
                  </a:ext>
                </a:extLst>
              </a:tr>
              <a:tr h="167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600" b="1" dirty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22</a:t>
                      </a:r>
                      <a:endParaRPr lang="zh-CN" altLang="en-US" sz="600" b="1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48484" marR="48484" marT="24241" marB="242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6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10</a:t>
                      </a:r>
                      <a:endParaRPr lang="zh-CN" altLang="en-US" sz="600" b="1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48484" marR="48484" marT="24241" marB="24241" anchor="ctr">
                    <a:lnL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6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15.4  (8.2, NE)</a:t>
                      </a:r>
                      <a:endParaRPr lang="zh-CN" altLang="en-US" sz="600" b="1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48484" marR="48484" marT="24241" marB="24241" anchor="ctr">
                    <a:lnL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600" b="1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38.7% (12.3%, 65.1%)</a:t>
                      </a:r>
                      <a:endParaRPr lang="zh-CN" altLang="en-US" sz="600" b="1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48484" marR="48484" marT="24241" marB="24241" anchor="ctr">
                    <a:lnL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27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71724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FE542C08-D287-4F2D-9474-D098E010211E}"/>
              </a:ext>
            </a:extLst>
          </p:cNvPr>
          <p:cNvSpPr txBox="1"/>
          <p:nvPr/>
        </p:nvSpPr>
        <p:spPr>
          <a:xfrm>
            <a:off x="11113762" y="3981730"/>
            <a:ext cx="441903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850"/>
              </a:lnSpc>
            </a:pPr>
            <a:r>
              <a:rPr lang="zh-CN" altLang="en-US" sz="900" b="1" dirty="0">
                <a:latin typeface="+mj-ea"/>
                <a:ea typeface="+mj-ea"/>
              </a:rPr>
              <a:t>删失</a:t>
            </a:r>
            <a:endParaRPr lang="en-US" sz="900" b="1" dirty="0">
              <a:latin typeface="+mj-ea"/>
              <a:ea typeface="+mj-e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6FEBE0-BA5A-4E28-BA8F-784E2DE90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2173" y="3959973"/>
            <a:ext cx="175434" cy="2077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D090DC7-CF06-4598-A554-18905598092B}"/>
              </a:ext>
            </a:extLst>
          </p:cNvPr>
          <p:cNvSpPr txBox="1"/>
          <p:nvPr/>
        </p:nvSpPr>
        <p:spPr>
          <a:xfrm>
            <a:off x="8987191" y="5952940"/>
            <a:ext cx="88380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50"/>
              </a:lnSpc>
            </a:pPr>
            <a:r>
              <a:rPr lang="zh-CN" altLang="en-US" sz="900" b="1" dirty="0">
                <a:latin typeface="+mj-ea"/>
                <a:ea typeface="+mj-ea"/>
              </a:rPr>
              <a:t>时间（月）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2637FA-0B68-4B8C-84CC-33DDD78DEC22}"/>
              </a:ext>
            </a:extLst>
          </p:cNvPr>
          <p:cNvGrpSpPr/>
          <p:nvPr/>
        </p:nvGrpSpPr>
        <p:grpSpPr>
          <a:xfrm>
            <a:off x="6468422" y="1261031"/>
            <a:ext cx="4667704" cy="2029150"/>
            <a:chOff x="6468422" y="1261031"/>
            <a:chExt cx="4667704" cy="20291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CC1191-CA7F-4459-B446-C151D4CDF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84" t="7687" r="6725" b="3972"/>
            <a:stretch/>
          </p:blipFill>
          <p:spPr>
            <a:xfrm>
              <a:off x="6532999" y="1281121"/>
              <a:ext cx="4478686" cy="200906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DA745C3-46DD-4396-8D0F-E803FCC70D73}"/>
                </a:ext>
              </a:extLst>
            </p:cNvPr>
            <p:cNvSpPr txBox="1"/>
            <p:nvPr/>
          </p:nvSpPr>
          <p:spPr>
            <a:xfrm rot="16200000">
              <a:off x="6108098" y="2125597"/>
              <a:ext cx="95147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+mj-ea"/>
                  <a:ea typeface="+mj-ea"/>
                </a:rPr>
                <a:t>缓解率（</a:t>
              </a:r>
              <a:r>
                <a:rPr lang="en-US" altLang="zh-CN" sz="900" b="1" dirty="0">
                  <a:latin typeface="+mj-ea"/>
                  <a:ea typeface="+mj-ea"/>
                </a:rPr>
                <a:t>%</a:t>
              </a:r>
              <a:r>
                <a:rPr lang="zh-CN" altLang="en-US" sz="900" b="1" dirty="0">
                  <a:latin typeface="+mj-ea"/>
                  <a:ea typeface="+mj-ea"/>
                </a:rPr>
                <a:t>）</a:t>
              </a:r>
              <a:endParaRPr lang="en-US" sz="900" b="1" dirty="0">
                <a:latin typeface="+mj-ea"/>
                <a:ea typeface="+mj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034E64-95C2-4CCB-BB4C-A6792B2C85F7}"/>
                </a:ext>
              </a:extLst>
            </p:cNvPr>
            <p:cNvSpPr txBox="1"/>
            <p:nvPr/>
          </p:nvSpPr>
          <p:spPr>
            <a:xfrm>
              <a:off x="7245161" y="1350608"/>
              <a:ext cx="70856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latin typeface="+mj-ea"/>
                  <a:ea typeface="+mj-ea"/>
                </a:rPr>
                <a:t>IRC</a:t>
              </a:r>
              <a:r>
                <a:rPr lang="zh-CN" altLang="en-US" sz="900" b="1" dirty="0">
                  <a:latin typeface="+mj-ea"/>
                  <a:ea typeface="+mj-ea"/>
                </a:rPr>
                <a:t>评估</a:t>
              </a:r>
              <a:endParaRPr lang="en-US" sz="900" b="1" dirty="0">
                <a:latin typeface="+mj-ea"/>
                <a:ea typeface="+mj-ea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70BAB7-F428-4B9B-8A13-B9502C7FF602}"/>
                </a:ext>
              </a:extLst>
            </p:cNvPr>
            <p:cNvSpPr txBox="1"/>
            <p:nvPr/>
          </p:nvSpPr>
          <p:spPr>
            <a:xfrm>
              <a:off x="8171828" y="1351773"/>
              <a:ext cx="79800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900" b="1" dirty="0">
                  <a:latin typeface="+mj-ea"/>
                  <a:ea typeface="+mj-ea"/>
                </a:rPr>
                <a:t>研究者评估</a:t>
              </a:r>
              <a:endParaRPr lang="en-US" sz="900" b="1" dirty="0">
                <a:latin typeface="+mj-ea"/>
                <a:ea typeface="+mj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9ACF7AB-967E-444C-99BD-C894080DDA1C}"/>
                </a:ext>
              </a:extLst>
            </p:cNvPr>
            <p:cNvSpPr txBox="1"/>
            <p:nvPr/>
          </p:nvSpPr>
          <p:spPr>
            <a:xfrm>
              <a:off x="9843904" y="3001810"/>
              <a:ext cx="129222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+mj-ea"/>
                  <a:ea typeface="+mj-ea"/>
                </a:rPr>
                <a:t>临床获益率（</a:t>
              </a:r>
              <a:r>
                <a:rPr lang="en-US" altLang="zh-CN" sz="900" b="1" dirty="0">
                  <a:latin typeface="+mj-ea"/>
                  <a:ea typeface="+mj-ea"/>
                </a:rPr>
                <a:t> CBR </a:t>
              </a:r>
              <a:r>
                <a:rPr lang="zh-CN" altLang="en-US" sz="900" b="1" dirty="0">
                  <a:latin typeface="+mj-ea"/>
                  <a:ea typeface="+mj-ea"/>
                </a:rPr>
                <a:t>）</a:t>
              </a:r>
              <a:endParaRPr lang="en-US" altLang="zh-CN" sz="900" b="1" dirty="0">
                <a:latin typeface="+mj-ea"/>
                <a:ea typeface="+mj-ea"/>
              </a:endParaRPr>
            </a:p>
            <a:p>
              <a:pPr algn="ctr"/>
              <a:endParaRPr lang="en-US" sz="200" b="1" dirty="0">
                <a:latin typeface="+mj-ea"/>
                <a:ea typeface="+mj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9249A5-0ADC-4345-A168-02028B32BB96}"/>
                </a:ext>
              </a:extLst>
            </p:cNvPr>
            <p:cNvSpPr txBox="1"/>
            <p:nvPr/>
          </p:nvSpPr>
          <p:spPr>
            <a:xfrm>
              <a:off x="8427241" y="3002320"/>
              <a:ext cx="129222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+mj-ea"/>
                  <a:ea typeface="+mj-ea"/>
                </a:rPr>
                <a:t>客观缓解率（</a:t>
              </a:r>
              <a:r>
                <a:rPr lang="en-US" altLang="zh-CN" sz="900" b="1" dirty="0">
                  <a:latin typeface="+mj-ea"/>
                  <a:ea typeface="+mj-ea"/>
                </a:rPr>
                <a:t> ORR </a:t>
              </a:r>
              <a:r>
                <a:rPr lang="zh-CN" altLang="en-US" sz="900" b="1" dirty="0">
                  <a:latin typeface="+mj-ea"/>
                  <a:ea typeface="+mj-ea"/>
                </a:rPr>
                <a:t>）</a:t>
              </a:r>
              <a:endParaRPr lang="en-US" altLang="zh-CN" sz="900" b="1" dirty="0">
                <a:latin typeface="+mj-ea"/>
                <a:ea typeface="+mj-ea"/>
              </a:endParaRPr>
            </a:p>
            <a:p>
              <a:pPr algn="ctr"/>
              <a:endParaRPr lang="en-US" sz="200" b="1" dirty="0">
                <a:latin typeface="+mj-ea"/>
                <a:ea typeface="+mj-ea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79B6F4-F984-4907-B66B-AE2BE0331560}"/>
                </a:ext>
              </a:extLst>
            </p:cNvPr>
            <p:cNvSpPr txBox="1"/>
            <p:nvPr/>
          </p:nvSpPr>
          <p:spPr>
            <a:xfrm>
              <a:off x="7048363" y="3000643"/>
              <a:ext cx="129222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+mj-ea"/>
                  <a:ea typeface="+mj-ea"/>
                </a:rPr>
                <a:t>完全缓解（</a:t>
              </a:r>
              <a:r>
                <a:rPr lang="en-US" altLang="zh-CN" sz="900" b="1" dirty="0">
                  <a:latin typeface="+mj-ea"/>
                  <a:ea typeface="+mj-ea"/>
                </a:rPr>
                <a:t> CR </a:t>
              </a:r>
              <a:r>
                <a:rPr lang="zh-CN" altLang="en-US" sz="900" b="1" dirty="0">
                  <a:latin typeface="+mj-ea"/>
                  <a:ea typeface="+mj-ea"/>
                </a:rPr>
                <a:t>）</a:t>
              </a:r>
              <a:endParaRPr lang="en-US" altLang="zh-CN" sz="900" b="1" dirty="0">
                <a:latin typeface="+mj-ea"/>
                <a:ea typeface="+mj-ea"/>
              </a:endParaRPr>
            </a:p>
            <a:p>
              <a:pPr algn="ctr"/>
              <a:endParaRPr lang="en-US" sz="200" b="1" dirty="0">
                <a:latin typeface="+mj-ea"/>
                <a:ea typeface="+mj-ea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950E21C-3FB9-4416-89E3-AE2D80600CFC}"/>
                </a:ext>
              </a:extLst>
            </p:cNvPr>
            <p:cNvSpPr txBox="1"/>
            <p:nvPr/>
          </p:nvSpPr>
          <p:spPr>
            <a:xfrm>
              <a:off x="7245161" y="2449809"/>
              <a:ext cx="42964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dirty="0">
                  <a:latin typeface="+mj-ea"/>
                  <a:ea typeface="+mj-ea"/>
                </a:rPr>
                <a:t>18.2</a:t>
              </a:r>
              <a:endParaRPr lang="en-US" sz="200" b="1" dirty="0">
                <a:latin typeface="+mj-ea"/>
                <a:ea typeface="+mj-ea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E053C2D-390A-4043-9F28-DBF884AC7B58}"/>
                </a:ext>
              </a:extLst>
            </p:cNvPr>
            <p:cNvSpPr txBox="1"/>
            <p:nvPr/>
          </p:nvSpPr>
          <p:spPr>
            <a:xfrm>
              <a:off x="7628940" y="2449809"/>
              <a:ext cx="42964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dirty="0">
                  <a:latin typeface="+mj-ea"/>
                  <a:ea typeface="+mj-ea"/>
                </a:rPr>
                <a:t>18.2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660647-70BA-4A8C-B410-E78575CEB424}"/>
                </a:ext>
              </a:extLst>
            </p:cNvPr>
            <p:cNvSpPr txBox="1"/>
            <p:nvPr/>
          </p:nvSpPr>
          <p:spPr>
            <a:xfrm>
              <a:off x="8614776" y="1753870"/>
              <a:ext cx="42964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dirty="0">
                  <a:latin typeface="+mj-ea"/>
                  <a:ea typeface="+mj-ea"/>
                </a:rPr>
                <a:t>63.6</a:t>
              </a:r>
              <a:endParaRPr lang="en-US" sz="200" b="1" dirty="0">
                <a:latin typeface="+mj-ea"/>
                <a:ea typeface="+mj-ea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CBBF82-E440-4C48-A5A3-9989F567B043}"/>
                </a:ext>
              </a:extLst>
            </p:cNvPr>
            <p:cNvSpPr txBox="1"/>
            <p:nvPr/>
          </p:nvSpPr>
          <p:spPr>
            <a:xfrm>
              <a:off x="9018187" y="1683192"/>
              <a:ext cx="42964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dirty="0">
                  <a:latin typeface="+mj-ea"/>
                  <a:ea typeface="+mj-ea"/>
                </a:rPr>
                <a:t>68.2</a:t>
              </a:r>
              <a:endParaRPr lang="en-US" sz="200" b="1" dirty="0">
                <a:latin typeface="+mj-ea"/>
                <a:ea typeface="+mj-ea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40FDC49-49D6-466B-AF1B-266BDDBAEA6D}"/>
                </a:ext>
              </a:extLst>
            </p:cNvPr>
            <p:cNvSpPr txBox="1"/>
            <p:nvPr/>
          </p:nvSpPr>
          <p:spPr>
            <a:xfrm>
              <a:off x="10042311" y="1330284"/>
              <a:ext cx="42964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dirty="0">
                  <a:latin typeface="+mj-ea"/>
                  <a:ea typeface="+mj-ea"/>
                </a:rPr>
                <a:t>90.9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99DF124-D550-474C-8A89-FFF91082E83B}"/>
                </a:ext>
              </a:extLst>
            </p:cNvPr>
            <p:cNvSpPr txBox="1"/>
            <p:nvPr/>
          </p:nvSpPr>
          <p:spPr>
            <a:xfrm>
              <a:off x="10450028" y="1261031"/>
              <a:ext cx="42964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dirty="0">
                  <a:latin typeface="+mj-ea"/>
                  <a:ea typeface="+mj-ea"/>
                </a:rPr>
                <a:t>95.5</a:t>
              </a:r>
              <a:endParaRPr lang="en-US" sz="2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50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9BA05B9-6D6D-4E5C-93CD-8D7BBAD4347F}"/>
              </a:ext>
            </a:extLst>
          </p:cNvPr>
          <p:cNvSpPr txBox="1"/>
          <p:nvPr/>
        </p:nvSpPr>
        <p:spPr>
          <a:xfrm>
            <a:off x="695461" y="6226127"/>
            <a:ext cx="4928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1. </a:t>
            </a:r>
            <a:r>
              <a:rPr lang="zh-CN" alt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中国滤泡性淋巴瘤诊断与治疗指南（</a:t>
            </a:r>
            <a:r>
              <a:rPr lang="en-US" altLang="zh-CN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2023</a:t>
            </a:r>
            <a:r>
              <a:rPr lang="zh-CN" alt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年版）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2. </a:t>
            </a:r>
            <a:r>
              <a:rPr lang="zh-CN" altLang="en-US" sz="800" dirty="0">
                <a:latin typeface="+mj-ea"/>
                <a:ea typeface="+mj-ea"/>
                <a:cs typeface="Times New Roman" panose="02020603050405020304" pitchFamily="18" charset="0"/>
              </a:rPr>
              <a:t>中国临床肿瘤学会（</a:t>
            </a: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CSCO</a:t>
            </a:r>
            <a:r>
              <a:rPr lang="zh-CN" altLang="en-US" sz="800" dirty="0">
                <a:latin typeface="+mj-ea"/>
                <a:ea typeface="+mj-ea"/>
                <a:cs typeface="Times New Roman" panose="02020603050405020304" pitchFamily="18" charset="0"/>
              </a:rPr>
              <a:t>）淋巴瘤诊疗指南（</a:t>
            </a: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2025</a:t>
            </a:r>
            <a:r>
              <a:rPr lang="zh-CN" altLang="en-US" sz="800" dirty="0">
                <a:latin typeface="+mj-ea"/>
                <a:ea typeface="+mj-ea"/>
                <a:cs typeface="Times New Roman" panose="02020603050405020304" pitchFamily="18" charset="0"/>
              </a:rPr>
              <a:t>）</a:t>
            </a:r>
            <a:endParaRPr lang="en-US" altLang="zh-CN" sz="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tabLst>
                <a:tab pos="2743200" algn="ctr"/>
                <a:tab pos="5486400" algn="r"/>
              </a:tabLst>
              <a:defRPr/>
            </a:pPr>
            <a:r>
              <a:rPr 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3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老年</a:t>
            </a:r>
            <a:r>
              <a:rPr lang="zh-CN" alt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滤泡性淋巴瘤诊断与治疗中国专家共识（</a:t>
            </a:r>
            <a:r>
              <a:rPr lang="en-US" altLang="zh-CN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2024</a:t>
            </a:r>
            <a:r>
              <a:rPr lang="zh-CN" alt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年版）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 pitchFamily="18" charset="0"/>
            </a:endParaRPr>
          </a:p>
          <a:p>
            <a:pPr>
              <a:tabLst>
                <a:tab pos="2743200" algn="ctr"/>
                <a:tab pos="5486400" algn="r"/>
              </a:tabLst>
              <a:defRPr/>
            </a:pPr>
            <a:r>
              <a:rPr 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. </a:t>
            </a:r>
            <a:r>
              <a:rPr lang="en-US" altLang="zh-CN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NCCN B</a:t>
            </a:r>
            <a:r>
              <a:rPr lang="zh-CN" alt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细胞淋巴瘤指南（</a:t>
            </a:r>
            <a:r>
              <a:rPr lang="en-US" altLang="zh-CN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2025</a:t>
            </a:r>
            <a:r>
              <a:rPr lang="zh-CN" alt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Version 2</a:t>
            </a:r>
            <a:r>
              <a:rPr lang="zh-CN" altLang="en-US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）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B2A16-95F8-46A0-9687-F9009DBFCE47}"/>
              </a:ext>
            </a:extLst>
          </p:cNvPr>
          <p:cNvSpPr txBox="1"/>
          <p:nvPr/>
        </p:nvSpPr>
        <p:spPr>
          <a:xfrm>
            <a:off x="9211559" y="3958418"/>
            <a:ext cx="2302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推荐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他泽司他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用于：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414042"/>
                </a:solidFill>
                <a:latin typeface="+mj-ea"/>
                <a:ea typeface="+mj-ea"/>
              </a:rPr>
              <a:t>年老体弱</a:t>
            </a:r>
            <a:r>
              <a:rPr lang="en-US" altLang="zh-CN" dirty="0">
                <a:solidFill>
                  <a:srgbClr val="414042"/>
                </a:solidFill>
                <a:latin typeface="+mj-ea"/>
                <a:ea typeface="+mj-ea"/>
              </a:rPr>
              <a:t>R/R FL</a:t>
            </a:r>
            <a:r>
              <a:rPr lang="zh-CN" altLang="en-US" dirty="0">
                <a:solidFill>
                  <a:srgbClr val="414042"/>
                </a:solidFill>
                <a:latin typeface="+mj-ea"/>
                <a:ea typeface="+mj-ea"/>
              </a:rPr>
              <a:t>患者二线治疗</a:t>
            </a:r>
            <a:endParaRPr lang="en-US" altLang="zh-CN" dirty="0">
              <a:solidFill>
                <a:srgbClr val="414042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414042"/>
                </a:solidFill>
                <a:latin typeface="+mj-ea"/>
                <a:ea typeface="+mj-ea"/>
              </a:rPr>
              <a:t>R/R FL</a:t>
            </a:r>
            <a:r>
              <a:rPr lang="zh-CN" altLang="en-US" dirty="0">
                <a:solidFill>
                  <a:srgbClr val="414042"/>
                </a:solidFill>
                <a:latin typeface="+mj-ea"/>
                <a:ea typeface="+mj-ea"/>
              </a:rPr>
              <a:t>患者的三线及以上治疗</a:t>
            </a:r>
            <a:endParaRPr lang="en-US" altLang="zh-CN" dirty="0">
              <a:solidFill>
                <a:srgbClr val="414042"/>
              </a:solidFill>
              <a:latin typeface="+mj-ea"/>
              <a:ea typeface="+mj-e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6CA9CC-24D4-4684-9C6A-5A920CCA55A8}"/>
              </a:ext>
            </a:extLst>
          </p:cNvPr>
          <p:cNvGrpSpPr/>
          <p:nvPr/>
        </p:nvGrpSpPr>
        <p:grpSpPr>
          <a:xfrm>
            <a:off x="9067396" y="1203475"/>
            <a:ext cx="2377709" cy="789079"/>
            <a:chOff x="606603" y="1367105"/>
            <a:chExt cx="2377709" cy="789079"/>
          </a:xfrm>
          <a:solidFill>
            <a:schemeClr val="accent4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469F83E-B31E-446E-A9E0-0EAD87F88E2E}"/>
                </a:ext>
              </a:extLst>
            </p:cNvPr>
            <p:cNvSpPr/>
            <p:nvPr/>
          </p:nvSpPr>
          <p:spPr>
            <a:xfrm>
              <a:off x="606603" y="1367105"/>
              <a:ext cx="2377709" cy="7890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A19972-F11A-4961-A706-B50AD882C6FB}"/>
                </a:ext>
              </a:extLst>
            </p:cNvPr>
            <p:cNvSpPr txBox="1"/>
            <p:nvPr/>
          </p:nvSpPr>
          <p:spPr>
            <a:xfrm>
              <a:off x="606603" y="1410263"/>
              <a:ext cx="23777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NCCN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B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细胞淋巴瘤指南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26F5459-E9BF-4C06-86C7-5EA55D47B405}"/>
              </a:ext>
            </a:extLst>
          </p:cNvPr>
          <p:cNvSpPr/>
          <p:nvPr/>
        </p:nvSpPr>
        <p:spPr>
          <a:xfrm>
            <a:off x="9067396" y="2082035"/>
            <a:ext cx="2377709" cy="37990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7DA1CE-EFF9-46EA-A496-E67757D3C839}"/>
              </a:ext>
            </a:extLst>
          </p:cNvPr>
          <p:cNvSpPr/>
          <p:nvPr/>
        </p:nvSpPr>
        <p:spPr>
          <a:xfrm>
            <a:off x="480931" y="2082109"/>
            <a:ext cx="2377709" cy="37989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C4A64A-7C15-43E6-A8EB-B7F4A1BFD320}"/>
              </a:ext>
            </a:extLst>
          </p:cNvPr>
          <p:cNvSpPr/>
          <p:nvPr/>
        </p:nvSpPr>
        <p:spPr>
          <a:xfrm>
            <a:off x="3391141" y="2082035"/>
            <a:ext cx="2377709" cy="37989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4FF5D8-75B9-4256-AD3F-74D9726DA33C}"/>
              </a:ext>
            </a:extLst>
          </p:cNvPr>
          <p:cNvSpPr/>
          <p:nvPr/>
        </p:nvSpPr>
        <p:spPr>
          <a:xfrm>
            <a:off x="6301350" y="2082035"/>
            <a:ext cx="2377709" cy="37989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F12397-845E-456C-9E02-5E3F489D9488}"/>
              </a:ext>
            </a:extLst>
          </p:cNvPr>
          <p:cNvGrpSpPr/>
          <p:nvPr/>
        </p:nvGrpSpPr>
        <p:grpSpPr>
          <a:xfrm>
            <a:off x="469390" y="1203475"/>
            <a:ext cx="2377709" cy="789079"/>
            <a:chOff x="606603" y="1367105"/>
            <a:chExt cx="2377709" cy="789079"/>
          </a:xfrm>
          <a:solidFill>
            <a:schemeClr val="accent4">
              <a:lumMod val="75000"/>
            </a:scheme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FFDC300-99FE-461C-989B-80B42FBC0AF2}"/>
                </a:ext>
              </a:extLst>
            </p:cNvPr>
            <p:cNvSpPr/>
            <p:nvPr/>
          </p:nvSpPr>
          <p:spPr>
            <a:xfrm>
              <a:off x="606603" y="1367105"/>
              <a:ext cx="2377709" cy="7890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BD594D-83E5-4F4E-963D-86533213EAFA}"/>
                </a:ext>
              </a:extLst>
            </p:cNvPr>
            <p:cNvSpPr txBox="1"/>
            <p:nvPr/>
          </p:nvSpPr>
          <p:spPr>
            <a:xfrm>
              <a:off x="606603" y="1410263"/>
              <a:ext cx="23777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中国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FL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诊断与治疗指南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7F682F-C374-433B-9B54-120D33619378}"/>
              </a:ext>
            </a:extLst>
          </p:cNvPr>
          <p:cNvGrpSpPr/>
          <p:nvPr/>
        </p:nvGrpSpPr>
        <p:grpSpPr>
          <a:xfrm>
            <a:off x="3368059" y="1203475"/>
            <a:ext cx="2377709" cy="789079"/>
            <a:chOff x="606603" y="1367105"/>
            <a:chExt cx="2377709" cy="789079"/>
          </a:xfrm>
          <a:solidFill>
            <a:schemeClr val="accent4">
              <a:lumMod val="75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B4353F2-1521-4FAD-B6CA-2D042F7DB6A3}"/>
                </a:ext>
              </a:extLst>
            </p:cNvPr>
            <p:cNvSpPr/>
            <p:nvPr/>
          </p:nvSpPr>
          <p:spPr>
            <a:xfrm>
              <a:off x="606603" y="1367105"/>
              <a:ext cx="2377709" cy="7890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943596-2434-4645-BCB9-8A7A37505663}"/>
                </a:ext>
              </a:extLst>
            </p:cNvPr>
            <p:cNvSpPr txBox="1"/>
            <p:nvPr/>
          </p:nvSpPr>
          <p:spPr>
            <a:xfrm>
              <a:off x="606603" y="1410263"/>
              <a:ext cx="23777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中国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CSCO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淋巴瘤诊疗指南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627044-C89A-43A1-9F88-390A4577E765}"/>
              </a:ext>
            </a:extLst>
          </p:cNvPr>
          <p:cNvGrpSpPr/>
          <p:nvPr/>
        </p:nvGrpSpPr>
        <p:grpSpPr>
          <a:xfrm>
            <a:off x="6266728" y="1203475"/>
            <a:ext cx="2377709" cy="789079"/>
            <a:chOff x="606603" y="1367105"/>
            <a:chExt cx="2377709" cy="789079"/>
          </a:xfrm>
          <a:solidFill>
            <a:schemeClr val="accent4">
              <a:lumMod val="75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C04EDCC-66D8-4995-A0F8-8301D1841C1E}"/>
                </a:ext>
              </a:extLst>
            </p:cNvPr>
            <p:cNvSpPr/>
            <p:nvPr/>
          </p:nvSpPr>
          <p:spPr>
            <a:xfrm>
              <a:off x="606603" y="1367105"/>
              <a:ext cx="2377709" cy="7890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AF969D-1ED9-45A5-8FAC-E1B0EEF6C33C}"/>
                </a:ext>
              </a:extLst>
            </p:cNvPr>
            <p:cNvSpPr txBox="1"/>
            <p:nvPr/>
          </p:nvSpPr>
          <p:spPr>
            <a:xfrm>
              <a:off x="606603" y="1410263"/>
              <a:ext cx="23777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老年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FL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诊断与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治疗中国专家共识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17E689D-4C80-4D2A-B72F-899F0820F07B}"/>
              </a:ext>
            </a:extLst>
          </p:cNvPr>
          <p:cNvSpPr txBox="1"/>
          <p:nvPr/>
        </p:nvSpPr>
        <p:spPr>
          <a:xfrm>
            <a:off x="3364465" y="3958418"/>
            <a:ext cx="247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II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级推荐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他泽司他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用于：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R/R FL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患者治疗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26957C-BF13-4E7E-821F-36974E29E225}"/>
              </a:ext>
            </a:extLst>
          </p:cNvPr>
          <p:cNvGrpSpPr/>
          <p:nvPr/>
        </p:nvGrpSpPr>
        <p:grpSpPr>
          <a:xfrm>
            <a:off x="582035" y="2146738"/>
            <a:ext cx="2176800" cy="1761900"/>
            <a:chOff x="582035" y="2146738"/>
            <a:chExt cx="2176800" cy="17619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89FF718-7C07-40C5-96A6-AFE7A0B8F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9741" b="67421"/>
            <a:stretch/>
          </p:blipFill>
          <p:spPr>
            <a:xfrm>
              <a:off x="582035" y="2883006"/>
              <a:ext cx="2175500" cy="102563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05A3ED7-7052-4552-AB1E-5476B52C0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299" y="2146738"/>
              <a:ext cx="2155536" cy="763675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837BB9-B12C-466B-B80F-F63070D8C6CD}"/>
              </a:ext>
            </a:extLst>
          </p:cNvPr>
          <p:cNvSpPr txBox="1"/>
          <p:nvPr/>
        </p:nvSpPr>
        <p:spPr>
          <a:xfrm>
            <a:off x="607527" y="3958418"/>
            <a:ext cx="222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推荐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他泽司他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用于：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R/R FL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患者治疗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F6C801-306A-4825-A1F4-FA6118C6C74D}"/>
              </a:ext>
            </a:extLst>
          </p:cNvPr>
          <p:cNvSpPr txBox="1"/>
          <p:nvPr/>
        </p:nvSpPr>
        <p:spPr>
          <a:xfrm>
            <a:off x="6370161" y="3958418"/>
            <a:ext cx="222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推荐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他泽司他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用于：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srgbClr val="414042"/>
                </a:solidFill>
                <a:latin typeface="+mj-ea"/>
                <a:ea typeface="+mj-ea"/>
              </a:rPr>
              <a:t>老年</a:t>
            </a:r>
            <a:r>
              <a:rPr lang="en-US" altLang="zh-CN" dirty="0">
                <a:solidFill>
                  <a:srgbClr val="414042"/>
                </a:solidFill>
                <a:latin typeface="+mj-ea"/>
                <a:ea typeface="+mj-ea"/>
              </a:rPr>
              <a:t>R/R FL</a:t>
            </a:r>
            <a:r>
              <a:rPr lang="zh-CN" altLang="en-US" dirty="0">
                <a:solidFill>
                  <a:srgbClr val="414042"/>
                </a:solidFill>
                <a:latin typeface="+mj-ea"/>
                <a:ea typeface="+mj-ea"/>
              </a:rPr>
              <a:t>患者的二线治疗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6D0699-50FC-43DD-9053-BA4A1F3E3619}"/>
              </a:ext>
            </a:extLst>
          </p:cNvPr>
          <p:cNvGrpSpPr/>
          <p:nvPr/>
        </p:nvGrpSpPr>
        <p:grpSpPr>
          <a:xfrm>
            <a:off x="6404612" y="2147054"/>
            <a:ext cx="2155537" cy="1646658"/>
            <a:chOff x="6404612" y="2147054"/>
            <a:chExt cx="2155537" cy="164665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BE6F017-0992-4C24-AE9C-BDDBE1112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4612" y="2147054"/>
              <a:ext cx="2155536" cy="76367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38EC3BB-F41B-4342-9DA6-F4F54A674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9204"/>
            <a:stretch/>
          </p:blipFill>
          <p:spPr>
            <a:xfrm>
              <a:off x="6404613" y="2916345"/>
              <a:ext cx="2155536" cy="87736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5ABBAC-2921-4A67-B8DA-95F235E415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02"/>
          <a:stretch/>
        </p:blipFill>
        <p:spPr>
          <a:xfrm>
            <a:off x="3444304" y="2133261"/>
            <a:ext cx="2287893" cy="146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B083D9-F1F1-4EB0-8A9C-535D0523EB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1" t="3044" r="4751" b="4251"/>
          <a:stretch/>
        </p:blipFill>
        <p:spPr>
          <a:xfrm>
            <a:off x="9140890" y="2116296"/>
            <a:ext cx="2230719" cy="1677416"/>
          </a:xfrm>
          <a:prstGeom prst="rect">
            <a:avLst/>
          </a:prstGeom>
        </p:spPr>
      </p:pic>
      <p:sp>
        <p:nvSpPr>
          <p:cNvPr id="67" name="Title 28">
            <a:extLst>
              <a:ext uri="{FF2B5EF4-FFF2-40B4-BE49-F238E27FC236}">
                <a16:creationId xmlns:a16="http://schemas.microsoft.com/office/drawing/2014/main" id="{E7AF09E6-F7CA-4C8B-B00C-0F1D5B2932BC}"/>
              </a:ext>
            </a:extLst>
          </p:cNvPr>
          <p:cNvSpPr txBox="1">
            <a:spLocks/>
          </p:cNvSpPr>
          <p:nvPr/>
        </p:nvSpPr>
        <p:spPr>
          <a:xfrm>
            <a:off x="496736" y="127644"/>
            <a:ext cx="11326456" cy="81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他泽司他获得国内外指南一致推荐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E57500-DCE8-461B-9690-90759823C09F}"/>
              </a:ext>
            </a:extLst>
          </p:cNvPr>
          <p:cNvGrpSpPr/>
          <p:nvPr/>
        </p:nvGrpSpPr>
        <p:grpSpPr>
          <a:xfrm>
            <a:off x="-2" y="1088291"/>
            <a:ext cx="288001" cy="1015663"/>
            <a:chOff x="-1" y="-9144"/>
            <a:chExt cx="288001" cy="1015663"/>
          </a:xfrm>
          <a:solidFill>
            <a:schemeClr val="bg1">
              <a:lumMod val="85000"/>
            </a:schemeClr>
          </a:solidFill>
        </p:grpSpPr>
        <p:sp>
          <p:nvSpPr>
            <p:cNvPr id="68" name="Rectangle: Top Corners Rounded 67">
              <a:extLst>
                <a:ext uri="{FF2B5EF4-FFF2-40B4-BE49-F238E27FC236}">
                  <a16:creationId xmlns:a16="http://schemas.microsoft.com/office/drawing/2014/main" id="{3733CFA7-6732-45B7-9FC0-8A19439E0B7D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A3747E4-9A2D-4ABE-BC53-D2E98B3737B0}"/>
                </a:ext>
              </a:extLst>
            </p:cNvPr>
            <p:cNvSpPr txBox="1"/>
            <p:nvPr/>
          </p:nvSpPr>
          <p:spPr>
            <a:xfrm>
              <a:off x="-1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80825EC-B4E6-4A45-901C-18FCB694B655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</p:grpSpPr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D5DC62EF-D8B7-4950-A86D-DF2E93BADD54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E702FF-9D59-4F18-A62A-A934843A31CA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ADB1474-042C-41AB-B733-AA53F692F31B}"/>
              </a:ext>
            </a:extLst>
          </p:cNvPr>
          <p:cNvGrpSpPr/>
          <p:nvPr/>
        </p:nvGrpSpPr>
        <p:grpSpPr>
          <a:xfrm>
            <a:off x="-1" y="-3048"/>
            <a:ext cx="297144" cy="1015663"/>
            <a:chOff x="0" y="-9144"/>
            <a:chExt cx="297144" cy="1015663"/>
          </a:xfrm>
          <a:solidFill>
            <a:schemeClr val="accent4">
              <a:lumMod val="75000"/>
            </a:schemeClr>
          </a:solidFill>
        </p:grpSpPr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F95BFB8C-4050-459E-8A9B-3951480AFF95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5BE1AB0-1CF6-45EC-B0DB-B031B91AA3B4}"/>
                </a:ext>
              </a:extLst>
            </p:cNvPr>
            <p:cNvSpPr txBox="1"/>
            <p:nvPr/>
          </p:nvSpPr>
          <p:spPr>
            <a:xfrm>
              <a:off x="9143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3D6C8F6-750F-416D-9544-0713275D4A3D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61A0B78F-2F90-4CB3-8F25-251BD0DB6102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2A61614-27D4-4AA5-BFE7-E91F472FD803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F89FC4A-7047-4560-AB0C-F96BBD0F8C24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80" name="Rectangle: Top Corners Rounded 79">
              <a:extLst>
                <a:ext uri="{FF2B5EF4-FFF2-40B4-BE49-F238E27FC236}">
                  <a16:creationId xmlns:a16="http://schemas.microsoft.com/office/drawing/2014/main" id="{9A5F2511-2474-4B9E-838E-580BE2AC8FF0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7A549A5-4C70-4777-9F3D-B98EBDEBB156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F57A46E-F1FB-4798-B188-07FA2795CBD3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83" name="Rectangle: Top Corners Rounded 82">
              <a:extLst>
                <a:ext uri="{FF2B5EF4-FFF2-40B4-BE49-F238E27FC236}">
                  <a16:creationId xmlns:a16="http://schemas.microsoft.com/office/drawing/2014/main" id="{1AF48FE9-E990-4E51-A062-73F68882CEED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978F98E-8607-4545-806C-8E06FF019B02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86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641E01-CB80-4928-87AD-F0701F0C0A86}"/>
              </a:ext>
            </a:extLst>
          </p:cNvPr>
          <p:cNvSpPr/>
          <p:nvPr/>
        </p:nvSpPr>
        <p:spPr>
          <a:xfrm>
            <a:off x="4321879" y="1235847"/>
            <a:ext cx="7593029" cy="52296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75328C-AE69-4B34-A2CA-1A24B2DFBBB0}"/>
              </a:ext>
            </a:extLst>
          </p:cNvPr>
          <p:cNvSpPr/>
          <p:nvPr/>
        </p:nvSpPr>
        <p:spPr>
          <a:xfrm>
            <a:off x="436399" y="1236085"/>
            <a:ext cx="3885482" cy="52293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8CE15-75EB-4C4E-9EEB-3D3777169327}"/>
              </a:ext>
            </a:extLst>
          </p:cNvPr>
          <p:cNvSpPr txBox="1"/>
          <p:nvPr/>
        </p:nvSpPr>
        <p:spPr>
          <a:xfrm>
            <a:off x="436397" y="5670472"/>
            <a:ext cx="3858047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j-ea"/>
                <a:ea typeface="+mj-ea"/>
              </a:rPr>
              <a:t>他泽司他在中国患者中总体安全性特征与全球研究基本一致，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安全性</a:t>
            </a:r>
            <a:r>
              <a:rPr lang="zh-CN" altLang="en-US" sz="1400" dirty="0">
                <a:latin typeface="+mj-ea"/>
                <a:ea typeface="+mj-ea"/>
              </a:rPr>
              <a:t>和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耐受性良好</a:t>
            </a:r>
            <a:endParaRPr lang="zh-CN" altLang="en-US" sz="1600" b="1" baseline="30000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DB671-A851-4F32-ACF7-8270A17C2DC2}"/>
              </a:ext>
            </a:extLst>
          </p:cNvPr>
          <p:cNvSpPr txBox="1"/>
          <p:nvPr/>
        </p:nvSpPr>
        <p:spPr>
          <a:xfrm>
            <a:off x="764584" y="6457223"/>
            <a:ext cx="4348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1. </a:t>
            </a:r>
            <a:r>
              <a:rPr lang="zh-CN" alt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氢溴酸他泽司他片说明书</a:t>
            </a:r>
            <a:endParaRPr lang="en-US" altLang="zh-CN" sz="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tabLst>
                <a:tab pos="2743200" algn="ctr"/>
                <a:tab pos="5486400" algn="r"/>
              </a:tabLst>
            </a:pP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J. Cao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 et al. 2025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EHA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 #PF910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F. </a:t>
            </a:r>
            <a:r>
              <a:rPr lang="en-US" altLang="zh-CN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Morschhauser</a:t>
            </a: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et al. Lancet Oncol. 2020 November ; 21(11): 1433–1442</a:t>
            </a:r>
            <a:r>
              <a:rPr lang="zh-CN" alt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                               </a:t>
            </a:r>
            <a:endParaRPr lang="en-US" altLang="zh-CN" sz="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161DF-C98E-4726-BB1B-EF8029B535BB}"/>
              </a:ext>
            </a:extLst>
          </p:cNvPr>
          <p:cNvSpPr txBox="1"/>
          <p:nvPr/>
        </p:nvSpPr>
        <p:spPr>
          <a:xfrm>
            <a:off x="441314" y="4086802"/>
            <a:ext cx="3880566" cy="160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中国和全球说明书均无黑框警告</a:t>
            </a:r>
            <a:r>
              <a:rPr lang="zh-CN" altLang="en-US" sz="1400" dirty="0">
                <a:latin typeface="+mj-ea"/>
                <a:ea typeface="+mj-ea"/>
              </a:rPr>
              <a:t>，不良反应以</a:t>
            </a:r>
            <a:r>
              <a:rPr lang="en-US" altLang="zh-CN" sz="1400" dirty="0">
                <a:latin typeface="+mj-ea"/>
                <a:ea typeface="+mj-ea"/>
              </a:rPr>
              <a:t>1-2</a:t>
            </a:r>
            <a:r>
              <a:rPr lang="zh-CN" altLang="en-US" sz="1400" dirty="0">
                <a:latin typeface="+mj-ea"/>
                <a:ea typeface="+mj-ea"/>
              </a:rPr>
              <a:t>级为主，≥</a:t>
            </a:r>
            <a:r>
              <a:rPr lang="en-US" altLang="zh-CN" sz="1400" dirty="0">
                <a:latin typeface="+mj-ea"/>
                <a:ea typeface="+mj-ea"/>
              </a:rPr>
              <a:t>3</a:t>
            </a:r>
            <a:r>
              <a:rPr lang="zh-CN" altLang="en-US" sz="1400" dirty="0">
                <a:latin typeface="+mj-ea"/>
                <a:ea typeface="+mj-ea"/>
              </a:rPr>
              <a:t>级不良反应发生率低，主要为血小板减少、中性粒细胞减少、贫血等（发生率均不超过</a:t>
            </a:r>
            <a:r>
              <a:rPr lang="en-US" altLang="zh-CN" sz="1400" dirty="0">
                <a:latin typeface="+mj-ea"/>
                <a:ea typeface="+mj-ea"/>
              </a:rPr>
              <a:t>5%</a:t>
            </a:r>
            <a:r>
              <a:rPr lang="en-US" altLang="zh-CN" sz="1400" baseline="30000" dirty="0">
                <a:latin typeface="+mj-ea"/>
                <a:ea typeface="+mj-ea"/>
              </a:rPr>
              <a:t>1</a:t>
            </a:r>
            <a:r>
              <a:rPr lang="zh-CN" altLang="en-US" sz="1400" dirty="0">
                <a:latin typeface="+mj-ea"/>
                <a:ea typeface="+mj-ea"/>
              </a:rPr>
              <a:t>），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患者耐受性良好</a:t>
            </a:r>
            <a:r>
              <a:rPr lang="zh-CN" altLang="en-US" sz="1400" dirty="0">
                <a:latin typeface="+mj-ea"/>
                <a:ea typeface="+mj-ea"/>
              </a:rPr>
              <a:t>，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安全可控</a:t>
            </a:r>
            <a:endParaRPr lang="en-US" altLang="zh-CN" sz="1400" baseline="30000" dirty="0">
              <a:latin typeface="+mj-ea"/>
              <a:ea typeface="+mj-ea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8DF072E-461F-4CD7-BF13-9FF47F85E5F0}"/>
              </a:ext>
            </a:extLst>
          </p:cNvPr>
          <p:cNvSpPr/>
          <p:nvPr/>
        </p:nvSpPr>
        <p:spPr>
          <a:xfrm>
            <a:off x="685777" y="998296"/>
            <a:ext cx="3349242" cy="4868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安全性信息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9340E2-5214-41D7-A636-9C08D584B3F9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6B57DD43-9846-4089-9DBA-00F34A150CD2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216787-CFA3-40F2-AF59-CCB72AC52851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D0FA76-07FB-4D3C-9277-92358B5A6B64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CBA399FC-66F2-4BC0-9C98-B858D18EF9F4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D70B24-7690-4812-879C-49D40D2CF99C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0F43A9-01CD-42E5-89FD-A1D156BBBBC6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BDE49B0B-1F88-4064-AB8F-A8B54D4F083C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C12F69-2DAD-4DBB-9CD6-F5D62F14CC84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72E9D8-5C17-4D15-B68A-05C66DC5D621}"/>
              </a:ext>
            </a:extLst>
          </p:cNvPr>
          <p:cNvGrpSpPr/>
          <p:nvPr/>
        </p:nvGrpSpPr>
        <p:grpSpPr>
          <a:xfrm>
            <a:off x="-1" y="-3048"/>
            <a:ext cx="297144" cy="1015663"/>
            <a:chOff x="0" y="-9144"/>
            <a:chExt cx="297144" cy="1015663"/>
          </a:xfrm>
          <a:solidFill>
            <a:schemeClr val="accent4">
              <a:lumMod val="75000"/>
            </a:schemeClr>
          </a:solidFill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FA06D9A6-1F6F-44DC-805C-BB8A94C19A3A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C6D7D1-A899-407C-B5B5-73C1C73E48C7}"/>
                </a:ext>
              </a:extLst>
            </p:cNvPr>
            <p:cNvSpPr txBox="1"/>
            <p:nvPr/>
          </p:nvSpPr>
          <p:spPr>
            <a:xfrm>
              <a:off x="9143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8" name="Title 28">
            <a:extLst>
              <a:ext uri="{FF2B5EF4-FFF2-40B4-BE49-F238E27FC236}">
                <a16:creationId xmlns:a16="http://schemas.microsoft.com/office/drawing/2014/main" id="{DCA31010-42E2-4459-AEF3-B60FE0E00C8E}"/>
              </a:ext>
            </a:extLst>
          </p:cNvPr>
          <p:cNvSpPr txBox="1">
            <a:spLocks/>
          </p:cNvSpPr>
          <p:nvPr/>
        </p:nvSpPr>
        <p:spPr>
          <a:xfrm>
            <a:off x="496736" y="127644"/>
            <a:ext cx="11326456" cy="81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他泽司他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安全性良好，因不良反应导致停药率低，便于临床管理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725C66D-32D4-407C-BFA1-B801241B6948}"/>
              </a:ext>
            </a:extLst>
          </p:cNvPr>
          <p:cNvGrpSpPr/>
          <p:nvPr/>
        </p:nvGrpSpPr>
        <p:grpSpPr>
          <a:xfrm>
            <a:off x="531544" y="1498733"/>
            <a:ext cx="3762900" cy="2471169"/>
            <a:chOff x="3729330" y="1731425"/>
            <a:chExt cx="3762900" cy="247116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31A6DB-C36B-4F76-9DE0-F56C09481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9330" y="2006775"/>
              <a:ext cx="3762900" cy="21958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E096AA-8A46-46D2-99A1-B644F95A2355}"/>
                </a:ext>
              </a:extLst>
            </p:cNvPr>
            <p:cNvSpPr txBox="1"/>
            <p:nvPr/>
          </p:nvSpPr>
          <p:spPr>
            <a:xfrm>
              <a:off x="4055812" y="1731425"/>
              <a:ext cx="3383280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+mj-ea"/>
                  <a:ea typeface="+mj-ea"/>
                </a:rPr>
                <a:t>他泽司他主要不良反应（ ≥</a:t>
              </a:r>
              <a:r>
                <a:rPr lang="en-US" altLang="zh-CN" sz="1400" dirty="0">
                  <a:latin typeface="+mj-ea"/>
                  <a:ea typeface="+mj-ea"/>
                </a:rPr>
                <a:t>3</a:t>
              </a:r>
              <a:r>
                <a:rPr lang="zh-CN" altLang="en-US" sz="1400" dirty="0">
                  <a:latin typeface="+mj-ea"/>
                  <a:ea typeface="+mj-ea"/>
                </a:rPr>
                <a:t>级）</a:t>
              </a:r>
              <a:endParaRPr lang="en-US" altLang="zh-CN" sz="1400" b="1" baseline="300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504E2B-0835-40D1-9197-9ADF3471602D}"/>
              </a:ext>
            </a:extLst>
          </p:cNvPr>
          <p:cNvGrpSpPr/>
          <p:nvPr/>
        </p:nvGrpSpPr>
        <p:grpSpPr>
          <a:xfrm>
            <a:off x="4356082" y="1498254"/>
            <a:ext cx="3514039" cy="2463665"/>
            <a:chOff x="7662290" y="1070120"/>
            <a:chExt cx="3514039" cy="246366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CA50A28-C46C-445B-8D8C-8ED670CED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290" y="1296459"/>
              <a:ext cx="3514039" cy="223732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8A7506E-3F7E-49B4-85BA-9B8F106634E1}"/>
                </a:ext>
              </a:extLst>
            </p:cNvPr>
            <p:cNvSpPr txBox="1"/>
            <p:nvPr/>
          </p:nvSpPr>
          <p:spPr>
            <a:xfrm>
              <a:off x="7993564" y="1070120"/>
              <a:ext cx="3182112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≥</a:t>
              </a:r>
              <a:r>
                <a:rPr lang="en-US" altLang="zh-CN" sz="1400" dirty="0">
                  <a:latin typeface="+mj-ea"/>
                  <a:ea typeface="+mj-ea"/>
                </a:rPr>
                <a:t>3</a:t>
              </a:r>
              <a:r>
                <a:rPr lang="zh-CN" altLang="en-US" sz="1400" dirty="0">
                  <a:latin typeface="+mj-ea"/>
                  <a:ea typeface="+mj-ea"/>
                </a:rPr>
                <a:t>级不良反应发生率低</a:t>
              </a:r>
              <a:endParaRPr lang="en-US" sz="1400" dirty="0">
                <a:latin typeface="+mj-ea"/>
                <a:ea typeface="+mj-ea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C00FE4-4539-462F-8E57-47C2F58ABC04}"/>
                </a:ext>
              </a:extLst>
            </p:cNvPr>
            <p:cNvSpPr txBox="1"/>
            <p:nvPr/>
          </p:nvSpPr>
          <p:spPr>
            <a:xfrm>
              <a:off x="10649671" y="2087908"/>
              <a:ext cx="34701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+mj-ea"/>
                  <a:ea typeface="+mj-ea"/>
                </a:rPr>
                <a:t>黑框警告</a:t>
              </a:r>
              <a:endParaRPr lang="en-US" sz="1400" dirty="0">
                <a:latin typeface="+mj-ea"/>
                <a:ea typeface="+mj-ea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4C7B17-6DD0-47C8-B6BE-0AD7208F2BDE}"/>
                </a:ext>
              </a:extLst>
            </p:cNvPr>
            <p:cNvSpPr txBox="1"/>
            <p:nvPr/>
          </p:nvSpPr>
          <p:spPr>
            <a:xfrm>
              <a:off x="9435084" y="2120240"/>
              <a:ext cx="34701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latin typeface="+mj-ea"/>
                  <a:ea typeface="+mj-ea"/>
                </a:rPr>
                <a:t>黑框警告</a:t>
              </a:r>
              <a:endParaRPr 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785E5E-1AAE-48A3-A93A-E847DFD3E563}"/>
              </a:ext>
            </a:extLst>
          </p:cNvPr>
          <p:cNvGrpSpPr/>
          <p:nvPr/>
        </p:nvGrpSpPr>
        <p:grpSpPr>
          <a:xfrm>
            <a:off x="8442998" y="1506364"/>
            <a:ext cx="3425210" cy="2402549"/>
            <a:chOff x="2143639" y="3522016"/>
            <a:chExt cx="3425210" cy="24025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7053E5-1412-46A4-A425-3DF38CF24CC2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3639" y="3821445"/>
              <a:ext cx="3364992" cy="210312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8A69445-BEF3-4E97-96FE-E92E55061882}"/>
                </a:ext>
              </a:extLst>
            </p:cNvPr>
            <p:cNvSpPr txBox="1"/>
            <p:nvPr/>
          </p:nvSpPr>
          <p:spPr>
            <a:xfrm>
              <a:off x="2459889" y="3522016"/>
              <a:ext cx="3108960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因不良反应导致停药率低</a:t>
              </a:r>
              <a:endParaRPr 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9C6FB-85F5-446D-B70E-5F89EDF794A1}"/>
              </a:ext>
            </a:extLst>
          </p:cNvPr>
          <p:cNvGrpSpPr/>
          <p:nvPr/>
        </p:nvGrpSpPr>
        <p:grpSpPr>
          <a:xfrm>
            <a:off x="4349315" y="3931171"/>
            <a:ext cx="3615324" cy="2535188"/>
            <a:chOff x="1372667" y="3978378"/>
            <a:chExt cx="3615324" cy="2535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054CE4-CC88-4F80-BBD7-B7BC53C7B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667" y="4273286"/>
              <a:ext cx="3615324" cy="22402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65F3D-6FAB-495B-8F30-A017FB2CF2CB}"/>
                </a:ext>
              </a:extLst>
            </p:cNvPr>
            <p:cNvSpPr txBox="1"/>
            <p:nvPr/>
          </p:nvSpPr>
          <p:spPr>
            <a:xfrm>
              <a:off x="1708895" y="3978378"/>
              <a:ext cx="318457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≥</a:t>
              </a:r>
              <a:r>
                <a:rPr lang="en-US" altLang="zh-CN" sz="1400" dirty="0">
                  <a:latin typeface="+mj-ea"/>
                  <a:ea typeface="+mj-ea"/>
                </a:rPr>
                <a:t>3</a:t>
              </a:r>
              <a:r>
                <a:rPr lang="zh-CN" altLang="en-US" sz="1400" dirty="0">
                  <a:latin typeface="+mj-ea"/>
                  <a:ea typeface="+mj-ea"/>
                </a:rPr>
                <a:t>级中性粒细胞减少发生率低</a:t>
              </a:r>
              <a:endParaRPr 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136B7B-2185-4662-9FB2-891B5E2DE66B}"/>
              </a:ext>
            </a:extLst>
          </p:cNvPr>
          <p:cNvGrpSpPr/>
          <p:nvPr/>
        </p:nvGrpSpPr>
        <p:grpSpPr>
          <a:xfrm>
            <a:off x="8220945" y="3927523"/>
            <a:ext cx="3543424" cy="2539886"/>
            <a:chOff x="2155192" y="717721"/>
            <a:chExt cx="3543424" cy="253988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D516F7B-B6DC-46D8-8088-94FF6C51E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5192" y="1053903"/>
              <a:ext cx="3543424" cy="2203704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0F924A-33F8-41A7-8B56-CE0C33D21F8E}"/>
                </a:ext>
              </a:extLst>
            </p:cNvPr>
            <p:cNvSpPr txBox="1"/>
            <p:nvPr/>
          </p:nvSpPr>
          <p:spPr>
            <a:xfrm>
              <a:off x="2631511" y="717721"/>
              <a:ext cx="2963192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感染性肺炎发生率（ ≥</a:t>
              </a:r>
              <a:r>
                <a:rPr lang="en-US" altLang="zh-CN" sz="1400" dirty="0">
                  <a:latin typeface="+mj-ea"/>
                  <a:ea typeface="+mj-ea"/>
                </a:rPr>
                <a:t>3</a:t>
              </a:r>
              <a:r>
                <a:rPr lang="zh-CN" altLang="en-US" sz="1400" dirty="0">
                  <a:latin typeface="+mj-ea"/>
                  <a:ea typeface="+mj-ea"/>
                </a:rPr>
                <a:t>级）</a:t>
              </a:r>
              <a:endParaRPr lang="en-US" sz="1400" dirty="0">
                <a:latin typeface="+mj-ea"/>
                <a:ea typeface="+mj-ea"/>
              </a:endParaRPr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481ABEF-FFE1-4D82-BBE3-28558D2553EE}"/>
              </a:ext>
            </a:extLst>
          </p:cNvPr>
          <p:cNvSpPr/>
          <p:nvPr/>
        </p:nvSpPr>
        <p:spPr>
          <a:xfrm>
            <a:off x="4684925" y="998296"/>
            <a:ext cx="6884883" cy="4868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他泽司他≥</a:t>
            </a:r>
            <a:r>
              <a:rPr kumimoji="0" lang="en-US" altLang="zh-CN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3</a:t>
            </a:r>
            <a:r>
              <a:rPr kumimoji="0" lang="zh-CN" altLang="en-US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级不良反应发生率低，因不良反应导致停药</a:t>
            </a:r>
            <a:r>
              <a:rPr lang="zh-CN" altLang="en-US" sz="1400" b="1" dirty="0">
                <a:solidFill>
                  <a:srgbClr val="FFFFFF"/>
                </a:solidFill>
                <a:latin typeface="+mj-ea"/>
                <a:ea typeface="+mj-ea"/>
                <a:cs typeface="Arial"/>
              </a:rPr>
              <a:t>率</a:t>
            </a:r>
            <a:r>
              <a:rPr kumimoji="0" lang="zh-CN" altLang="en-US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低，便于临床管理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2-6</a:t>
            </a:r>
            <a:endParaRPr kumimoji="0" lang="zh-CN" altLang="en-US" sz="14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420FA0-9EAC-4B24-8427-4A0D246621A4}"/>
              </a:ext>
            </a:extLst>
          </p:cNvPr>
          <p:cNvGrpSpPr/>
          <p:nvPr/>
        </p:nvGrpSpPr>
        <p:grpSpPr>
          <a:xfrm>
            <a:off x="4349316" y="3930266"/>
            <a:ext cx="3615324" cy="2535188"/>
            <a:chOff x="1372667" y="3978378"/>
            <a:chExt cx="3615324" cy="253518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B0E8981-852C-403B-8B84-FB20A462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667" y="4273286"/>
              <a:ext cx="3615324" cy="22402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4CECCE-DCB6-409C-B6D2-78BD7CE060E2}"/>
                </a:ext>
              </a:extLst>
            </p:cNvPr>
            <p:cNvSpPr txBox="1"/>
            <p:nvPr/>
          </p:nvSpPr>
          <p:spPr>
            <a:xfrm>
              <a:off x="1708895" y="3978378"/>
              <a:ext cx="318457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≥</a:t>
              </a:r>
              <a:r>
                <a:rPr lang="en-US" altLang="zh-CN" sz="1400" dirty="0">
                  <a:latin typeface="+mj-ea"/>
                  <a:ea typeface="+mj-ea"/>
                </a:rPr>
                <a:t>3</a:t>
              </a:r>
              <a:r>
                <a:rPr lang="zh-CN" altLang="en-US" sz="1400" dirty="0">
                  <a:latin typeface="+mj-ea"/>
                  <a:ea typeface="+mj-ea"/>
                </a:rPr>
                <a:t>级中性粒细胞减少发生率低</a:t>
              </a:r>
              <a:endParaRPr 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F7E2CC7-02D6-4BD6-9B79-8448DE8700C9}"/>
              </a:ext>
            </a:extLst>
          </p:cNvPr>
          <p:cNvGrpSpPr/>
          <p:nvPr/>
        </p:nvGrpSpPr>
        <p:grpSpPr>
          <a:xfrm>
            <a:off x="8220946" y="3913918"/>
            <a:ext cx="3585279" cy="2539886"/>
            <a:chOff x="2155192" y="717721"/>
            <a:chExt cx="3585279" cy="253988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32E1421-4EE9-4F63-8DBA-A01AAE53C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5192" y="1053903"/>
              <a:ext cx="3543424" cy="2203704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878CE9-A7D5-4C2D-AA64-570244A108FD}"/>
                </a:ext>
              </a:extLst>
            </p:cNvPr>
            <p:cNvSpPr txBox="1"/>
            <p:nvPr/>
          </p:nvSpPr>
          <p:spPr>
            <a:xfrm>
              <a:off x="2631511" y="717721"/>
              <a:ext cx="3108960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≥</a:t>
              </a:r>
              <a:r>
                <a:rPr lang="en-US" altLang="zh-CN" sz="1400" dirty="0">
                  <a:latin typeface="+mj-ea"/>
                  <a:ea typeface="+mj-ea"/>
                </a:rPr>
                <a:t>3</a:t>
              </a:r>
              <a:r>
                <a:rPr lang="zh-CN" altLang="en-US" sz="1400" dirty="0">
                  <a:latin typeface="+mj-ea"/>
                  <a:ea typeface="+mj-ea"/>
                </a:rPr>
                <a:t>级感染性肺炎发生率低</a:t>
              </a:r>
              <a:endParaRPr lang="en-US" sz="1400" dirty="0">
                <a:latin typeface="+mj-ea"/>
                <a:ea typeface="+mj-ea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CE57B6E-44E0-49D6-B43A-BE1A19FDB876}"/>
              </a:ext>
            </a:extLst>
          </p:cNvPr>
          <p:cNvSpPr txBox="1"/>
          <p:nvPr/>
        </p:nvSpPr>
        <p:spPr>
          <a:xfrm>
            <a:off x="5313130" y="6434771"/>
            <a:ext cx="3685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 </a:t>
            </a: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T</a:t>
            </a:r>
            <a:r>
              <a:rPr lang="da-DK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 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Wang</a:t>
            </a:r>
            <a:r>
              <a:rPr lang="da-DK" altLang="zh-CN" sz="8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da-DK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et al. Clin Cancer Res 2023;29:1440–9</a:t>
            </a:r>
            <a:endParaRPr lang="en-US" altLang="zh-CN" sz="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tabLst>
                <a:tab pos="2743200" algn="ctr"/>
                <a:tab pos="5486400" algn="r"/>
              </a:tabLst>
            </a:pPr>
            <a:r>
              <a:rPr lang="en-US" altLang="zh-CN" sz="800" dirty="0">
                <a:latin typeface="+mj-ea"/>
                <a:ea typeface="+mj-ea"/>
                <a:cs typeface="Times New Roman" panose="02020603050405020304" pitchFamily="18" charset="0"/>
              </a:rPr>
              <a:t>5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 </a:t>
            </a:r>
            <a:r>
              <a:rPr lang="en-US" altLang="zh-CN" sz="800" dirty="0">
                <a:solidFill>
                  <a:srgbClr val="414042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PL.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Zinzani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 et 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 pitchFamily="18" charset="0"/>
              </a:rPr>
              <a:t>. J Clin Oncol 41:5107-5117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6.</a:t>
            </a:r>
            <a:r>
              <a:rPr lang="zh-CN" alt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L. </a:t>
            </a:r>
            <a:r>
              <a:rPr lang="en-US" altLang="zh-CN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Budde</a:t>
            </a: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et al. </a:t>
            </a:r>
            <a:r>
              <a:rPr lang="fr-FR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Lancet </a:t>
            </a:r>
            <a:r>
              <a:rPr lang="fr-FR" altLang="zh-CN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Oncol</a:t>
            </a:r>
            <a:r>
              <a:rPr lang="fr-FR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2022; 23: 1055–65</a:t>
            </a:r>
            <a:endParaRPr lang="en-US" altLang="zh-CN" sz="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388C0C3-E699-4620-BE6D-05B30F847C76}"/>
              </a:ext>
            </a:extLst>
          </p:cNvPr>
          <p:cNvGrpSpPr/>
          <p:nvPr/>
        </p:nvGrpSpPr>
        <p:grpSpPr>
          <a:xfrm>
            <a:off x="-9238" y="1088291"/>
            <a:ext cx="297237" cy="1015663"/>
            <a:chOff x="-9237" y="-9144"/>
            <a:chExt cx="297237" cy="1015663"/>
          </a:xfrm>
          <a:solidFill>
            <a:schemeClr val="bg1">
              <a:lumMod val="85000"/>
            </a:schemeClr>
          </a:solidFill>
        </p:grpSpPr>
        <p:sp>
          <p:nvSpPr>
            <p:cNvPr id="69" name="Rectangle: Top Corners Rounded 68">
              <a:extLst>
                <a:ext uri="{FF2B5EF4-FFF2-40B4-BE49-F238E27FC236}">
                  <a16:creationId xmlns:a16="http://schemas.microsoft.com/office/drawing/2014/main" id="{5B22124B-BEF9-43C7-BEF9-254E6026350E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C42C111-5DC0-4F15-BB8A-784ED9CE31A2}"/>
                </a:ext>
              </a:extLst>
            </p:cNvPr>
            <p:cNvSpPr txBox="1"/>
            <p:nvPr/>
          </p:nvSpPr>
          <p:spPr>
            <a:xfrm>
              <a:off x="-9237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70F07C-E016-402F-9152-00A20C56A068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F1DBBBD2-3251-4C68-8258-684A664D5046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F61F86B-15F4-40E2-BC37-A6C86BFCCFDE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C7964ED-2115-4E19-BC9B-8CBB694DC061}"/>
              </a:ext>
            </a:extLst>
          </p:cNvPr>
          <p:cNvSpPr txBox="1"/>
          <p:nvPr/>
        </p:nvSpPr>
        <p:spPr>
          <a:xfrm>
            <a:off x="4698945" y="1842336"/>
            <a:ext cx="9970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dirty="0">
                <a:latin typeface="+mj-ea"/>
                <a:ea typeface="+mj-ea"/>
              </a:rPr>
              <a:t>非头对头比较</a:t>
            </a:r>
            <a:endParaRPr lang="en-US" sz="900" dirty="0">
              <a:latin typeface="+mj-ea"/>
              <a:ea typeface="+mj-e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CEF06B-1885-41D8-9E69-A7281761D2D6}"/>
              </a:ext>
            </a:extLst>
          </p:cNvPr>
          <p:cNvSpPr txBox="1"/>
          <p:nvPr/>
        </p:nvSpPr>
        <p:spPr>
          <a:xfrm>
            <a:off x="8735364" y="1872235"/>
            <a:ext cx="9970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dirty="0">
                <a:latin typeface="+mj-ea"/>
                <a:ea typeface="+mj-ea"/>
              </a:rPr>
              <a:t>非头对头比较</a:t>
            </a:r>
            <a:endParaRPr lang="en-US" sz="900" dirty="0">
              <a:latin typeface="+mj-ea"/>
              <a:ea typeface="+mj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405FD3-77A5-4AD6-B1A9-5EC0D99D92BA}"/>
              </a:ext>
            </a:extLst>
          </p:cNvPr>
          <p:cNvSpPr txBox="1"/>
          <p:nvPr/>
        </p:nvSpPr>
        <p:spPr>
          <a:xfrm>
            <a:off x="4684925" y="4287480"/>
            <a:ext cx="9970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dirty="0">
                <a:latin typeface="+mj-ea"/>
                <a:ea typeface="+mj-ea"/>
              </a:rPr>
              <a:t>非头对头比较</a:t>
            </a:r>
            <a:endParaRPr lang="en-US" sz="900" dirty="0">
              <a:latin typeface="+mj-ea"/>
              <a:ea typeface="+mj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26511A3-0DA1-4176-AD25-83003EC0C35B}"/>
              </a:ext>
            </a:extLst>
          </p:cNvPr>
          <p:cNvSpPr txBox="1"/>
          <p:nvPr/>
        </p:nvSpPr>
        <p:spPr>
          <a:xfrm>
            <a:off x="8721344" y="4287480"/>
            <a:ext cx="9970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dirty="0">
                <a:latin typeface="+mj-ea"/>
                <a:ea typeface="+mj-ea"/>
              </a:rPr>
              <a:t>非头对头比较</a:t>
            </a:r>
            <a:endParaRPr lang="en-US" sz="9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2494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>
            <a:extLst>
              <a:ext uri="{FF2B5EF4-FFF2-40B4-BE49-F238E27FC236}">
                <a16:creationId xmlns:a16="http://schemas.microsoft.com/office/drawing/2014/main" id="{9258AAEC-86EC-405F-B7AB-541D3FEABBA9}"/>
              </a:ext>
            </a:extLst>
          </p:cNvPr>
          <p:cNvSpPr txBox="1">
            <a:spLocks/>
          </p:cNvSpPr>
          <p:nvPr/>
        </p:nvSpPr>
        <p:spPr>
          <a:xfrm>
            <a:off x="496736" y="127644"/>
            <a:ext cx="11326456" cy="81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他泽司他是全球首款创新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EZH2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抑制剂，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推动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FL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治疗进入精准治疗时代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87E103-D2EF-4270-BA51-E7594E6DCF4A}"/>
              </a:ext>
            </a:extLst>
          </p:cNvPr>
          <p:cNvSpPr/>
          <p:nvPr/>
        </p:nvSpPr>
        <p:spPr>
          <a:xfrm>
            <a:off x="948706" y="1414445"/>
            <a:ext cx="10287150" cy="275727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2B222-A46C-4E00-8BB3-BB9C2A28969D}"/>
              </a:ext>
            </a:extLst>
          </p:cNvPr>
          <p:cNvSpPr txBox="1"/>
          <p:nvPr/>
        </p:nvSpPr>
        <p:spPr>
          <a:xfrm>
            <a:off x="1085096" y="1570485"/>
            <a:ext cx="5544304" cy="257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他泽司他针对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EZH2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靶点</a:t>
            </a:r>
            <a:r>
              <a:rPr lang="zh-CN" altLang="en-US" dirty="0">
                <a:latin typeface="+mj-ea"/>
                <a:ea typeface="+mj-ea"/>
              </a:rPr>
              <a:t>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抑制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EZH2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活性</a:t>
            </a:r>
            <a:r>
              <a:rPr lang="zh-CN" altLang="en-US" dirty="0">
                <a:latin typeface="+mj-ea"/>
                <a:ea typeface="+mj-ea"/>
              </a:rPr>
              <a:t>，恢复基因集表达，促进</a:t>
            </a:r>
            <a:r>
              <a:rPr lang="en-US" altLang="zh-CN" dirty="0">
                <a:latin typeface="+mj-ea"/>
                <a:ea typeface="+mj-ea"/>
              </a:rPr>
              <a:t>B</a:t>
            </a:r>
            <a:r>
              <a:rPr lang="zh-CN" altLang="en-US" dirty="0">
                <a:latin typeface="+mj-ea"/>
                <a:ea typeface="+mj-ea"/>
              </a:rPr>
              <a:t>细胞进入正常终末分化程序并离开生发中心，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诱导肿瘤细胞凋亡</a:t>
            </a:r>
            <a:r>
              <a:rPr lang="en-US" altLang="zh-CN" baseline="30000" dirty="0">
                <a:latin typeface="+mj-ea"/>
                <a:ea typeface="+mj-ea"/>
              </a:rPr>
              <a:t>1-4</a:t>
            </a:r>
            <a:endParaRPr lang="zh-CN" altLang="en-US" baseline="30000" dirty="0">
              <a:latin typeface="+mj-ea"/>
              <a:ea typeface="+mj-ea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他泽司他先后获</a:t>
            </a:r>
            <a:r>
              <a:rPr lang="en-US" altLang="zh-CN" dirty="0">
                <a:latin typeface="+mj-ea"/>
                <a:ea typeface="+mj-ea"/>
              </a:rPr>
              <a:t>FDA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快速通道</a:t>
            </a:r>
            <a:r>
              <a:rPr lang="zh-CN" altLang="en-US" dirty="0">
                <a:latin typeface="+mj-ea"/>
                <a:ea typeface="+mj-ea"/>
              </a:rPr>
              <a:t>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优先审评</a:t>
            </a:r>
            <a:r>
              <a:rPr lang="zh-CN" altLang="en-US" dirty="0">
                <a:latin typeface="+mj-ea"/>
                <a:ea typeface="+mj-ea"/>
              </a:rPr>
              <a:t>资格、</a:t>
            </a:r>
            <a:r>
              <a:rPr lang="en-US" altLang="zh-CN" dirty="0">
                <a:latin typeface="+mj-ea"/>
                <a:ea typeface="+mj-ea"/>
              </a:rPr>
              <a:t>CDE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优先审评</a:t>
            </a:r>
            <a:r>
              <a:rPr lang="zh-CN" altLang="en-US" dirty="0">
                <a:latin typeface="+mj-ea"/>
                <a:ea typeface="+mj-ea"/>
              </a:rPr>
              <a:t>资格</a:t>
            </a: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ea"/>
                <a:ea typeface="+mj-ea"/>
              </a:rPr>
              <a:t>2022</a:t>
            </a:r>
            <a:r>
              <a:rPr lang="zh-CN" altLang="en-US" dirty="0">
                <a:latin typeface="+mj-ea"/>
                <a:ea typeface="+mj-ea"/>
              </a:rPr>
              <a:t>年和</a:t>
            </a:r>
            <a:r>
              <a:rPr lang="en-US" altLang="zh-CN" dirty="0">
                <a:latin typeface="+mj-ea"/>
                <a:ea typeface="+mj-ea"/>
              </a:rPr>
              <a:t>2023</a:t>
            </a:r>
            <a:r>
              <a:rPr lang="zh-CN" altLang="en-US" dirty="0">
                <a:latin typeface="+mj-ea"/>
                <a:ea typeface="+mj-ea"/>
              </a:rPr>
              <a:t>年连续获得美国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盖伦奖入围</a:t>
            </a:r>
            <a:r>
              <a:rPr lang="zh-CN" altLang="en-US" dirty="0">
                <a:latin typeface="+mj-ea"/>
                <a:ea typeface="+mj-ea"/>
              </a:rPr>
              <a:t>提名</a:t>
            </a: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常温储存，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有效期长达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48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个月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41BE6BA-03EB-4472-A4BB-765EE8F18A77}"/>
              </a:ext>
            </a:extLst>
          </p:cNvPr>
          <p:cNvSpPr/>
          <p:nvPr/>
        </p:nvSpPr>
        <p:spPr>
          <a:xfrm>
            <a:off x="5612731" y="4257281"/>
            <a:ext cx="924674" cy="58799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0E86E6-0A8A-4CB4-8637-7DF09D08DFE7}"/>
              </a:ext>
            </a:extLst>
          </p:cNvPr>
          <p:cNvSpPr/>
          <p:nvPr/>
        </p:nvSpPr>
        <p:spPr>
          <a:xfrm>
            <a:off x="914280" y="4975362"/>
            <a:ext cx="10321576" cy="113426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873B9E-2AF0-4708-A989-1B440CA3A68E}"/>
              </a:ext>
            </a:extLst>
          </p:cNvPr>
          <p:cNvSpPr/>
          <p:nvPr/>
        </p:nvSpPr>
        <p:spPr>
          <a:xfrm>
            <a:off x="939469" y="4618722"/>
            <a:ext cx="2153894" cy="5197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患者获益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AC4405-2054-43BB-BB74-9F4E8BA8B4B1}"/>
              </a:ext>
            </a:extLst>
          </p:cNvPr>
          <p:cNvSpPr/>
          <p:nvPr/>
        </p:nvSpPr>
        <p:spPr>
          <a:xfrm>
            <a:off x="948707" y="1110966"/>
            <a:ext cx="2153894" cy="5197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/>
              </a:rPr>
              <a:t>主要创新点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0F6C1E-F941-409B-84E9-9A5D577B7438}"/>
              </a:ext>
            </a:extLst>
          </p:cNvPr>
          <p:cNvSpPr txBox="1"/>
          <p:nvPr/>
        </p:nvSpPr>
        <p:spPr>
          <a:xfrm>
            <a:off x="1133807" y="5100715"/>
            <a:ext cx="995127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全球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首款针对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EZH2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突变阳性</a:t>
            </a:r>
            <a:r>
              <a:rPr lang="zh-CN" altLang="en-US" dirty="0">
                <a:latin typeface="+mj-ea"/>
                <a:ea typeface="+mj-ea"/>
              </a:rPr>
              <a:t>的</a:t>
            </a:r>
            <a:r>
              <a:rPr lang="en-US" altLang="zh-CN" dirty="0">
                <a:latin typeface="+mj-ea"/>
                <a:ea typeface="+mj-ea"/>
              </a:rPr>
              <a:t>R/R FL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精准靶向治疗</a:t>
            </a:r>
            <a:r>
              <a:rPr lang="zh-CN" altLang="en-US" dirty="0">
                <a:latin typeface="+mj-ea"/>
                <a:ea typeface="+mj-ea"/>
              </a:rPr>
              <a:t>药物，推动</a:t>
            </a:r>
            <a:r>
              <a:rPr lang="en-US" altLang="zh-CN" dirty="0">
                <a:latin typeface="+mj-ea"/>
                <a:ea typeface="+mj-ea"/>
              </a:rPr>
              <a:t>FL</a:t>
            </a:r>
            <a:r>
              <a:rPr lang="zh-CN" altLang="en-US" dirty="0">
                <a:latin typeface="+mj-ea"/>
                <a:ea typeface="+mj-ea"/>
              </a:rPr>
              <a:t>治疗进入精准治疗时代</a:t>
            </a: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兼具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良好疗效</a:t>
            </a:r>
            <a:r>
              <a:rPr lang="zh-CN" altLang="en-US" dirty="0">
                <a:latin typeface="+mj-ea"/>
                <a:ea typeface="+mj-ea"/>
              </a:rPr>
              <a:t>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安全耐受性</a:t>
            </a:r>
            <a:r>
              <a:rPr lang="zh-CN" altLang="en-US" dirty="0">
                <a:latin typeface="+mj-ea"/>
                <a:ea typeface="+mj-ea"/>
              </a:rPr>
              <a:t>，适合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长病程</a:t>
            </a:r>
            <a:r>
              <a:rPr lang="en-US" altLang="zh-CN" dirty="0">
                <a:latin typeface="+mj-ea"/>
                <a:ea typeface="+mj-ea"/>
              </a:rPr>
              <a:t>FL</a:t>
            </a:r>
            <a:r>
              <a:rPr lang="zh-CN" altLang="en-US" dirty="0">
                <a:latin typeface="+mj-ea"/>
                <a:ea typeface="+mj-ea"/>
              </a:rPr>
              <a:t>特别是合并症患者的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长期治疗</a:t>
            </a:r>
            <a:r>
              <a:rPr lang="zh-CN" altLang="en-US" dirty="0">
                <a:latin typeface="+mj-ea"/>
                <a:ea typeface="+mj-ea"/>
              </a:rPr>
              <a:t>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带来持久获益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ED518-DA86-4498-9CEC-1E05718B1A2A}"/>
              </a:ext>
            </a:extLst>
          </p:cNvPr>
          <p:cNvSpPr txBox="1"/>
          <p:nvPr/>
        </p:nvSpPr>
        <p:spPr>
          <a:xfrm>
            <a:off x="764583" y="6225402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altLang="zh-CN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Morschhauser</a:t>
            </a: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F, et al. Blood Rev. 2022 Nov;56:100988.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2. Gulati N, et al. </a:t>
            </a:r>
            <a:r>
              <a:rPr lang="en-US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Leuk</a:t>
            </a: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Lymphoma. 2018 Jul;59(7):1574-1585.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3. </a:t>
            </a:r>
            <a:r>
              <a:rPr lang="en-US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Doria</a:t>
            </a: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-Rose NA, et al. </a:t>
            </a:r>
            <a:r>
              <a:rPr lang="en-US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Curr</a:t>
            </a: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Opin</a:t>
            </a: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Virol</a:t>
            </a: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 2015 Apr;11:137-47.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4. https://www.tazverik.com/hcp/follicular-lymphoma/mechanism-of-action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79598-2302-4D7D-91D9-265DCC796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96878"/>
            <a:ext cx="4162719" cy="241952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B039688-975E-444C-B632-13C7A64EBF9A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7DFC7639-61FD-47D6-AE7D-6D08028CA970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880F8B-03DF-4476-AA3C-8D28A2C335F9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D00FA1-3B9B-4305-A62B-07503E80CB79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14BCF32D-7914-44AE-80D0-6DC6EB9C6492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1122B1-BD11-4D5C-AB97-5F500123ACCB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AE7ED8-6A9C-416B-B34D-EEE582FE68D4}"/>
              </a:ext>
            </a:extLst>
          </p:cNvPr>
          <p:cNvGrpSpPr/>
          <p:nvPr/>
        </p:nvGrpSpPr>
        <p:grpSpPr>
          <a:xfrm>
            <a:off x="-1" y="-3048"/>
            <a:ext cx="297144" cy="1015663"/>
            <a:chOff x="0" y="-9144"/>
            <a:chExt cx="297144" cy="1015663"/>
          </a:xfrm>
          <a:solidFill>
            <a:schemeClr val="accent4">
              <a:lumMod val="75000"/>
            </a:schemeClr>
          </a:solidFill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5A4A3FCB-B494-4927-9A00-38C8C870189F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4FC7FE-9C7D-4DE2-A1AF-B7730A0CBB13}"/>
                </a:ext>
              </a:extLst>
            </p:cNvPr>
            <p:cNvSpPr txBox="1"/>
            <p:nvPr/>
          </p:nvSpPr>
          <p:spPr>
            <a:xfrm>
              <a:off x="9143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40D5EC-78F7-4BB9-A118-E92DCD3FEDA7}"/>
              </a:ext>
            </a:extLst>
          </p:cNvPr>
          <p:cNvGrpSpPr/>
          <p:nvPr/>
        </p:nvGrpSpPr>
        <p:grpSpPr>
          <a:xfrm>
            <a:off x="-9238" y="1088291"/>
            <a:ext cx="297237" cy="1015663"/>
            <a:chOff x="-9237" y="-9144"/>
            <a:chExt cx="297237" cy="1015663"/>
          </a:xfrm>
          <a:solidFill>
            <a:schemeClr val="bg1">
              <a:lumMod val="85000"/>
            </a:schemeClr>
          </a:solidFill>
        </p:grpSpPr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9BA44FB9-AAAC-4AD2-81B3-41918A8AEC0C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CFADEEF-6154-43DE-BCB7-CFEA14F29197}"/>
                </a:ext>
              </a:extLst>
            </p:cNvPr>
            <p:cNvSpPr txBox="1"/>
            <p:nvPr/>
          </p:nvSpPr>
          <p:spPr>
            <a:xfrm>
              <a:off x="-9237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13BA5B-97D8-40E0-BD34-1B9D7A2EE8A7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B025E9F3-9D90-4990-999D-828049A47269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0739CA3-4951-4C92-B70E-5D54215C6ADD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D151421-E015-46DB-9E74-83DCE41450BD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9667FE67-B8A5-4C46-A4B7-BDEA510669BB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437B488-149E-4F5A-8766-5E5EDEDA2D18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4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>
            <a:extLst>
              <a:ext uri="{FF2B5EF4-FFF2-40B4-BE49-F238E27FC236}">
                <a16:creationId xmlns:a16="http://schemas.microsoft.com/office/drawing/2014/main" id="{9258AAEC-86EC-405F-B7AB-541D3FEABBA9}"/>
              </a:ext>
            </a:extLst>
          </p:cNvPr>
          <p:cNvSpPr txBox="1">
            <a:spLocks/>
          </p:cNvSpPr>
          <p:nvPr/>
        </p:nvSpPr>
        <p:spPr>
          <a:xfrm>
            <a:off x="496736" y="228421"/>
            <a:ext cx="9469382" cy="6160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他泽司他弥补目录内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EZH2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突变阳性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R/R FL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精准治疗方案的空白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47B4F0B-D8C3-4E9E-BECA-62938F530112}"/>
              </a:ext>
            </a:extLst>
          </p:cNvPr>
          <p:cNvSpPr txBox="1">
            <a:spLocks/>
          </p:cNvSpPr>
          <p:nvPr/>
        </p:nvSpPr>
        <p:spPr>
          <a:xfrm>
            <a:off x="928892" y="4188211"/>
            <a:ext cx="5044184" cy="1646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FL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是一种惰性淋巴瘤亚型，具有长期病程、不可治愈、反复复发、需要多线治疗的特点</a:t>
            </a:r>
            <a:endParaRPr lang="en-US" altLang="zh-CN" sz="1500" dirty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他泽司他作为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EZH2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突变阳性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R/R FL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的精准治疗药物，改善患者治疗结局，带来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更有质量的持久获益</a:t>
            </a:r>
            <a:r>
              <a:rPr lang="zh-CN" altLang="en-US" sz="1600" dirty="0">
                <a:latin typeface="+mj-ea"/>
                <a:ea typeface="+mj-ea"/>
                <a:cs typeface="Arial" panose="020B0604020202020204" pitchFamily="34" charset="0"/>
              </a:rPr>
              <a:t>，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助力实现“健康中国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2030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”</a:t>
            </a:r>
            <a:endParaRPr lang="en-US" altLang="zh-CN" sz="1500" dirty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  <a:p>
            <a:pPr marL="171450" indent="-171450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altLang="zh-CN" sz="1600" b="1" dirty="0">
              <a:solidFill>
                <a:srgbClr val="FF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D6F4E0A8-D2B0-45F4-BE64-A7A1E00BE9E1}"/>
              </a:ext>
            </a:extLst>
          </p:cNvPr>
          <p:cNvSpPr txBox="1">
            <a:spLocks/>
          </p:cNvSpPr>
          <p:nvPr/>
        </p:nvSpPr>
        <p:spPr>
          <a:xfrm>
            <a:off x="6144840" y="1817280"/>
            <a:ext cx="5144860" cy="1775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他泽司他纳入医保可丰富临床精准治疗选择，改善药物可及性，有助于保障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R/R FL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参保人员用药需求</a:t>
            </a:r>
          </a:p>
          <a:p>
            <a:pPr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他泽司他国内价格仅为美国价格的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1/5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，且适应症目标人群数量极少（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500~600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人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/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年），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对医保基金预算影响极小</a:t>
            </a:r>
            <a:r>
              <a:rPr lang="zh-CN" altLang="en-US" sz="1500" dirty="0">
                <a:latin typeface="+mj-ea"/>
                <a:ea typeface="+mj-ea"/>
                <a:cs typeface="Arial" panose="020B0604020202020204" pitchFamily="34" charset="0"/>
              </a:rPr>
              <a:t>，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符合保基本定位</a:t>
            </a:r>
            <a:endParaRPr lang="en-US" altLang="zh-CN" sz="1500" dirty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</p:txBody>
      </p:sp>
      <p:grpSp>
        <p:nvGrpSpPr>
          <p:cNvPr id="8" name="Group 28">
            <a:extLst>
              <a:ext uri="{FF2B5EF4-FFF2-40B4-BE49-F238E27FC236}">
                <a16:creationId xmlns:a16="http://schemas.microsoft.com/office/drawing/2014/main" id="{CD859D41-D57E-43DA-A302-B8DF44018C6F}"/>
              </a:ext>
            </a:extLst>
          </p:cNvPr>
          <p:cNvGrpSpPr>
            <a:grpSpLocks/>
          </p:cNvGrpSpPr>
          <p:nvPr/>
        </p:nvGrpSpPr>
        <p:grpSpPr bwMode="auto">
          <a:xfrm>
            <a:off x="902300" y="1417619"/>
            <a:ext cx="10387400" cy="4605027"/>
            <a:chOff x="611188" y="968906"/>
            <a:chExt cx="8259484" cy="4630115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E89A48CA-C61E-4110-905E-419A0AC5B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5850" y="1002113"/>
              <a:ext cx="47869" cy="459690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09EA3AF3-D943-4BC3-A300-577ADCF706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188" y="3223366"/>
              <a:ext cx="8209284" cy="4758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3" name="Round Diagonal Corner Rectangle 22">
              <a:extLst>
                <a:ext uri="{FF2B5EF4-FFF2-40B4-BE49-F238E27FC236}">
                  <a16:creationId xmlns:a16="http://schemas.microsoft.com/office/drawing/2014/main" id="{2DF2BB29-7A5C-49FC-B941-F76A59E353F1}"/>
                </a:ext>
              </a:extLst>
            </p:cNvPr>
            <p:cNvSpPr/>
            <p:nvPr/>
          </p:nvSpPr>
          <p:spPr>
            <a:xfrm>
              <a:off x="611188" y="968906"/>
              <a:ext cx="4032000" cy="384000"/>
            </a:xfrm>
            <a:prstGeom prst="round2DiagRect">
              <a:avLst>
                <a:gd name="adj1" fmla="val 0"/>
                <a:gd name="adj2" fmla="val 32374"/>
              </a:avLst>
            </a:prstGeom>
            <a:solidFill>
              <a:schemeClr val="bg2"/>
            </a:solidFill>
            <a:ln>
              <a:solidFill>
                <a:srgbClr val="E6E6F2">
                  <a:lumMod val="25000"/>
                </a:srgb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Arial" charset="0"/>
                </a:rPr>
                <a:t>Strengths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endParaRPr>
            </a:p>
          </p:txBody>
        </p:sp>
        <p:sp>
          <p:nvSpPr>
            <p:cNvPr id="14" name="Round Diagonal Corner Rectangle 23">
              <a:extLst>
                <a:ext uri="{FF2B5EF4-FFF2-40B4-BE49-F238E27FC236}">
                  <a16:creationId xmlns:a16="http://schemas.microsoft.com/office/drawing/2014/main" id="{610B055B-E863-4F94-89B4-4081174F7EF0}"/>
                </a:ext>
              </a:extLst>
            </p:cNvPr>
            <p:cNvSpPr/>
            <p:nvPr/>
          </p:nvSpPr>
          <p:spPr>
            <a:xfrm>
              <a:off x="4763064" y="968906"/>
              <a:ext cx="4032000" cy="384000"/>
            </a:xfrm>
            <a:prstGeom prst="round2DiagRect">
              <a:avLst>
                <a:gd name="adj1" fmla="val 0"/>
                <a:gd name="adj2" fmla="val 32374"/>
              </a:avLst>
            </a:prstGeom>
            <a:solidFill>
              <a:schemeClr val="bg2"/>
            </a:solidFill>
            <a:ln>
              <a:solidFill>
                <a:srgbClr val="E6E6F2">
                  <a:lumMod val="25000"/>
                </a:srgb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Arial" charset="0"/>
                </a:rPr>
                <a:t>Weaknesses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endParaRPr>
            </a:p>
          </p:txBody>
        </p:sp>
        <p:sp>
          <p:nvSpPr>
            <p:cNvPr id="15" name="Round Diagonal Corner Rectangle 24">
              <a:extLst>
                <a:ext uri="{FF2B5EF4-FFF2-40B4-BE49-F238E27FC236}">
                  <a16:creationId xmlns:a16="http://schemas.microsoft.com/office/drawing/2014/main" id="{A6F2A89F-793B-4244-9DC9-98586CF271A5}"/>
                </a:ext>
              </a:extLst>
            </p:cNvPr>
            <p:cNvSpPr/>
            <p:nvPr/>
          </p:nvSpPr>
          <p:spPr>
            <a:xfrm>
              <a:off x="611188" y="3372725"/>
              <a:ext cx="4032000" cy="331532"/>
            </a:xfrm>
            <a:prstGeom prst="round2DiagRect">
              <a:avLst>
                <a:gd name="adj1" fmla="val 0"/>
                <a:gd name="adj2" fmla="val 32374"/>
              </a:avLst>
            </a:prstGeom>
            <a:solidFill>
              <a:schemeClr val="bg2"/>
            </a:solidFill>
            <a:ln>
              <a:solidFill>
                <a:srgbClr val="E6E6F2">
                  <a:lumMod val="25000"/>
                </a:srgb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Arial" charset="0"/>
                </a:rPr>
                <a:t>Opportunities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endParaRPr>
            </a:p>
          </p:txBody>
        </p:sp>
        <p:sp>
          <p:nvSpPr>
            <p:cNvPr id="16" name="Round Diagonal Corner Rectangle 25">
              <a:extLst>
                <a:ext uri="{FF2B5EF4-FFF2-40B4-BE49-F238E27FC236}">
                  <a16:creationId xmlns:a16="http://schemas.microsoft.com/office/drawing/2014/main" id="{CB558754-767B-467A-B7E2-8626A2562773}"/>
                </a:ext>
              </a:extLst>
            </p:cNvPr>
            <p:cNvSpPr/>
            <p:nvPr/>
          </p:nvSpPr>
          <p:spPr>
            <a:xfrm>
              <a:off x="4838672" y="3297835"/>
              <a:ext cx="4032000" cy="422381"/>
            </a:xfrm>
            <a:prstGeom prst="round2DiagRect">
              <a:avLst>
                <a:gd name="adj1" fmla="val 0"/>
                <a:gd name="adj2" fmla="val 32374"/>
              </a:avLst>
            </a:prstGeom>
            <a:solidFill>
              <a:schemeClr val="bg2"/>
            </a:solidFill>
            <a:ln>
              <a:solidFill>
                <a:srgbClr val="E6E6F2">
                  <a:lumMod val="25000"/>
                </a:srgb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E006E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endParaRPr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F549A2F1-6602-4778-986B-32750B2FC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595" y="3127901"/>
              <a:ext cx="1262223" cy="619449"/>
            </a:xfrm>
            <a:prstGeom prst="round2DiagRect">
              <a:avLst>
                <a:gd name="adj1" fmla="val 0"/>
                <a:gd name="adj2" fmla="val 22989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rgbClr val="E6E6F2">
                  <a:lumMod val="25000"/>
                </a:srgb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5563" algn="l"/>
                </a:tabLst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Arial" charset="0"/>
                </a:rPr>
                <a:t>他泽司他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endParaRPr>
            </a:p>
          </p:txBody>
        </p:sp>
      </p:grp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F2009A8A-3D31-47E4-BE84-AD3D72617D90}"/>
              </a:ext>
            </a:extLst>
          </p:cNvPr>
          <p:cNvSpPr txBox="1">
            <a:spLocks/>
          </p:cNvSpPr>
          <p:nvPr/>
        </p:nvSpPr>
        <p:spPr bwMode="auto">
          <a:xfrm>
            <a:off x="928893" y="1902031"/>
            <a:ext cx="5065081" cy="19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8288" indent="-268288"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tabLst>
                <a:tab pos="1238250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tabLst>
                <a:tab pos="1238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fontAlgn="auto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1238250" algn="l"/>
              </a:tabLst>
              <a:defRPr/>
            </a:pP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当前医保目录内无明确针对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EZH2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突变阳性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R/R FL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患者的  治疗药物，高级别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FL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患者里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EZH2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突变人群预后更差</a:t>
            </a:r>
          </a:p>
          <a:p>
            <a:pPr marR="0" lvl="0" fontAlgn="auto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1238250" algn="l"/>
              </a:tabLst>
              <a:defRPr/>
            </a:pP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他泽司他是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全球首款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EZH2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抑制剂，也是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中国首个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获批针对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EZH2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突变阳性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R/R FL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患者的治疗药物，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弥补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目录内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EZH2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突变阳性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FL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精准治疗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方案的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空白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D5734F10-3EA9-4478-94D1-F1ED8427BCCB}"/>
              </a:ext>
            </a:extLst>
          </p:cNvPr>
          <p:cNvSpPr txBox="1">
            <a:spLocks/>
          </p:cNvSpPr>
          <p:nvPr/>
        </p:nvSpPr>
        <p:spPr bwMode="auto">
          <a:xfrm>
            <a:off x="6267942" y="4271339"/>
            <a:ext cx="5070776" cy="172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8288" indent="-268288">
              <a:spcBef>
                <a:spcPct val="25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u"/>
              <a:tabLst>
                <a:tab pos="1238250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tabLst>
                <a:tab pos="1238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fontAlgn="auto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1238250" algn="l"/>
              </a:tabLst>
              <a:defRPr/>
            </a:pP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他泽司他适应症范围明确，患者群定位精准，诊断标准明确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，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医保经办审核方便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，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无药物滥用风险</a:t>
            </a:r>
            <a:endParaRPr lang="en-US" altLang="zh-CN" sz="1800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  <a:cs typeface="Arial" charset="0"/>
            </a:endParaRPr>
          </a:p>
          <a:p>
            <a:pPr marR="0" lvl="0" fontAlgn="auto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1238250" algn="l"/>
              </a:tabLst>
              <a:defRPr/>
            </a:pP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他泽司他口服用药，减少患者住院输液负担；有效期长达</a:t>
            </a:r>
            <a:r>
              <a:rPr lang="en-US" altLang="zh-CN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48</a:t>
            </a:r>
            <a:r>
              <a:rPr lang="zh-CN" altLang="en-US" sz="1500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个月，增加便利性；且安全性良好，患者依从性高，</a:t>
            </a:r>
            <a:r>
              <a:rPr lang="zh-CN" altLang="en-US" sz="1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Arial" charset="0"/>
              </a:rPr>
              <a:t>临床管理难度小</a:t>
            </a:r>
            <a:endParaRPr lang="en-US" altLang="zh-CN" sz="1800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1B4DCA-7AC8-48D6-B5FE-F194865B974D}"/>
              </a:ext>
            </a:extLst>
          </p:cNvPr>
          <p:cNvSpPr/>
          <p:nvPr/>
        </p:nvSpPr>
        <p:spPr>
          <a:xfrm>
            <a:off x="2300551" y="14229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Arial" charset="0"/>
              </a:rPr>
              <a:t>弥补医保目录短板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D5BF33-D378-4336-B7FF-2366152E7BE7}"/>
              </a:ext>
            </a:extLst>
          </p:cNvPr>
          <p:cNvSpPr/>
          <p:nvPr/>
        </p:nvSpPr>
        <p:spPr>
          <a:xfrm>
            <a:off x="7520931" y="141263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rPr>
              <a:t>符合“保基本”原则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F109E6-CF47-4466-988F-12EB2A330344}"/>
              </a:ext>
            </a:extLst>
          </p:cNvPr>
          <p:cNvSpPr/>
          <p:nvPr/>
        </p:nvSpPr>
        <p:spPr>
          <a:xfrm>
            <a:off x="2315552" y="376551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rPr>
              <a:t>对公共健康的影响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EBD80F-772D-40CC-9471-3D8060B2A6CB}"/>
              </a:ext>
            </a:extLst>
          </p:cNvPr>
          <p:cNvSpPr txBox="1"/>
          <p:nvPr/>
        </p:nvSpPr>
        <p:spPr>
          <a:xfrm>
            <a:off x="7931682" y="3759309"/>
            <a:ext cx="186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+mj-ea"/>
                <a:ea typeface="+mj-ea"/>
                <a:cs typeface="Arial" charset="0"/>
              </a:rPr>
              <a:t>便于临床管理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+mj-ea"/>
              <a:ea typeface="+mj-ea"/>
              <a:cs typeface="Arial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F692A6-7C3C-492A-A4E3-BD3A772026A4}"/>
              </a:ext>
            </a:extLst>
          </p:cNvPr>
          <p:cNvGrpSpPr/>
          <p:nvPr/>
        </p:nvGrpSpPr>
        <p:grpSpPr>
          <a:xfrm>
            <a:off x="-2" y="4930402"/>
            <a:ext cx="288001" cy="841248"/>
            <a:chOff x="-1" y="-18288"/>
            <a:chExt cx="288001" cy="841248"/>
          </a:xfrm>
        </p:grpSpPr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85E78A2-A141-4D0B-B9EE-FE861AB8C335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D48928-A4BA-4CA7-95E7-38E6E3672FF0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公平性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DA066B-6AD7-45FB-A8A1-58D834987285}"/>
              </a:ext>
            </a:extLst>
          </p:cNvPr>
          <p:cNvGrpSpPr/>
          <p:nvPr/>
        </p:nvGrpSpPr>
        <p:grpSpPr>
          <a:xfrm>
            <a:off x="-1" y="-3048"/>
            <a:ext cx="297144" cy="1015663"/>
            <a:chOff x="0" y="-9144"/>
            <a:chExt cx="297144" cy="1015663"/>
          </a:xfrm>
          <a:solidFill>
            <a:schemeClr val="accent4">
              <a:lumMod val="75000"/>
            </a:schemeClr>
          </a:solidFill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430D4404-696C-42A1-B4E9-3F14A5A3A09E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92F4D4-E3EC-47BF-83FE-0B8484B750AD}"/>
                </a:ext>
              </a:extLst>
            </p:cNvPr>
            <p:cNvSpPr txBox="1"/>
            <p:nvPr/>
          </p:nvSpPr>
          <p:spPr>
            <a:xfrm>
              <a:off x="9143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他泽司他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884276-B56D-4031-A223-CC1453625CA9}"/>
              </a:ext>
            </a:extLst>
          </p:cNvPr>
          <p:cNvGrpSpPr/>
          <p:nvPr/>
        </p:nvGrpSpPr>
        <p:grpSpPr>
          <a:xfrm>
            <a:off x="-9238" y="1088291"/>
            <a:ext cx="297237" cy="1015663"/>
            <a:chOff x="-9237" y="-9144"/>
            <a:chExt cx="297237" cy="1015663"/>
          </a:xfrm>
          <a:solidFill>
            <a:schemeClr val="bg1">
              <a:lumMod val="85000"/>
            </a:schemeClr>
          </a:solidFill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09D6CBE8-4B8B-4F4D-BBEC-16A81A8AFEF9}"/>
                </a:ext>
              </a:extLst>
            </p:cNvPr>
            <p:cNvSpPr/>
            <p:nvPr/>
          </p:nvSpPr>
          <p:spPr>
            <a:xfrm rot="5400000">
              <a:off x="-358920" y="358920"/>
              <a:ext cx="1005840" cy="288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18069E-709D-47DF-AEEF-20C0D3C489ED}"/>
                </a:ext>
              </a:extLst>
            </p:cNvPr>
            <p:cNvSpPr txBox="1"/>
            <p:nvPr/>
          </p:nvSpPr>
          <p:spPr>
            <a:xfrm>
              <a:off x="-9237" y="-9144"/>
              <a:ext cx="2880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基本信息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F50BD43-389F-448A-A214-5D1F014F91D3}"/>
              </a:ext>
            </a:extLst>
          </p:cNvPr>
          <p:cNvGrpSpPr/>
          <p:nvPr/>
        </p:nvGrpSpPr>
        <p:grpSpPr>
          <a:xfrm>
            <a:off x="-2" y="2179630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21ABEFC4-1A35-496D-853E-D20E02FB5C12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B6152D-43B7-42BE-A2F3-EF853633DDFF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有效性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D305A6-27CB-4DC2-9CC6-8C5ECE5DFCA9}"/>
              </a:ext>
            </a:extLst>
          </p:cNvPr>
          <p:cNvGrpSpPr/>
          <p:nvPr/>
        </p:nvGrpSpPr>
        <p:grpSpPr>
          <a:xfrm>
            <a:off x="-2" y="3096554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50" name="Rectangle: Top Corners Rounded 49">
              <a:extLst>
                <a:ext uri="{FF2B5EF4-FFF2-40B4-BE49-F238E27FC236}">
                  <a16:creationId xmlns:a16="http://schemas.microsoft.com/office/drawing/2014/main" id="{9AFD1005-B0BF-4B56-ABAC-63DB10A9F644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8ACA54A-11A5-4303-8FB5-252AC8303890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安全性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FF1549-C07F-4597-8ED2-3094E86CB146}"/>
              </a:ext>
            </a:extLst>
          </p:cNvPr>
          <p:cNvGrpSpPr/>
          <p:nvPr/>
        </p:nvGrpSpPr>
        <p:grpSpPr>
          <a:xfrm>
            <a:off x="-2" y="4013478"/>
            <a:ext cx="288001" cy="841248"/>
            <a:chOff x="-1" y="-18288"/>
            <a:chExt cx="288001" cy="841248"/>
          </a:xfrm>
          <a:solidFill>
            <a:schemeClr val="bg1">
              <a:lumMod val="85000"/>
            </a:schemeClr>
          </a:solidFill>
        </p:grpSpPr>
        <p:sp>
          <p:nvSpPr>
            <p:cNvPr id="53" name="Rectangle: Top Corners Rounded 52">
              <a:extLst>
                <a:ext uri="{FF2B5EF4-FFF2-40B4-BE49-F238E27FC236}">
                  <a16:creationId xmlns:a16="http://schemas.microsoft.com/office/drawing/2014/main" id="{84D0EB55-6E35-4A19-AC34-65A8A9BBA29C}"/>
                </a:ext>
              </a:extLst>
            </p:cNvPr>
            <p:cNvSpPr/>
            <p:nvPr/>
          </p:nvSpPr>
          <p:spPr>
            <a:xfrm rot="5400000">
              <a:off x="-267480" y="267479"/>
              <a:ext cx="822960" cy="2880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C70F077-8DD0-40D0-8253-B04E6F85F034}"/>
                </a:ext>
              </a:extLst>
            </p:cNvPr>
            <p:cNvSpPr txBox="1"/>
            <p:nvPr/>
          </p:nvSpPr>
          <p:spPr>
            <a:xfrm>
              <a:off x="-1" y="-18288"/>
              <a:ext cx="288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创新性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1956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HUTCHMED">
      <a:dk1>
        <a:srgbClr val="414042"/>
      </a:dk1>
      <a:lt1>
        <a:srgbClr val="FFFFFF"/>
      </a:lt1>
      <a:dk2>
        <a:srgbClr val="9E006E"/>
      </a:dk2>
      <a:lt2>
        <a:srgbClr val="F5F5F5"/>
      </a:lt2>
      <a:accent1>
        <a:srgbClr val="D20078"/>
      </a:accent1>
      <a:accent2>
        <a:srgbClr val="EE0279"/>
      </a:accent2>
      <a:accent3>
        <a:srgbClr val="283269"/>
      </a:accent3>
      <a:accent4>
        <a:srgbClr val="307BBF"/>
      </a:accent4>
      <a:accent5>
        <a:srgbClr val="38B6AB"/>
      </a:accent5>
      <a:accent6>
        <a:srgbClr val="BAD157"/>
      </a:accent6>
      <a:hlink>
        <a:srgbClr val="414042"/>
      </a:hlink>
      <a:folHlink>
        <a:srgbClr val="414042"/>
      </a:folHlink>
    </a:clrScheme>
    <a:fontScheme name="Custom 1">
      <a:majorFont>
        <a:latin typeface="Arial"/>
        <a:ea typeface="微软雅黑"/>
        <a:cs typeface=""/>
      </a:majorFont>
      <a:minorFont>
        <a:latin typeface="Arial"/>
        <a:ea typeface="黑体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微软雅黑" panose="020B0503020204020204" pitchFamily="34" charset="-122"/>
            <a:cs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HUTCHMED">
      <a:dk1>
        <a:srgbClr val="414042"/>
      </a:dk1>
      <a:lt1>
        <a:srgbClr val="FFFFFF"/>
      </a:lt1>
      <a:dk2>
        <a:srgbClr val="9E006E"/>
      </a:dk2>
      <a:lt2>
        <a:srgbClr val="F5F5F5"/>
      </a:lt2>
      <a:accent1>
        <a:srgbClr val="D20078"/>
      </a:accent1>
      <a:accent2>
        <a:srgbClr val="EE0279"/>
      </a:accent2>
      <a:accent3>
        <a:srgbClr val="283269"/>
      </a:accent3>
      <a:accent4>
        <a:srgbClr val="307BBF"/>
      </a:accent4>
      <a:accent5>
        <a:srgbClr val="38B6AB"/>
      </a:accent5>
      <a:accent6>
        <a:srgbClr val="BAD157"/>
      </a:accent6>
      <a:hlink>
        <a:srgbClr val="414042"/>
      </a:hlink>
      <a:folHlink>
        <a:srgbClr val="414042"/>
      </a:folHlink>
    </a:clrScheme>
    <a:fontScheme name="Custom 1">
      <a:majorFont>
        <a:latin typeface="Arial"/>
        <a:ea typeface="微软雅黑"/>
        <a:cs typeface=""/>
      </a:majorFont>
      <a:minorFont>
        <a:latin typeface="Arial"/>
        <a:ea typeface="黑体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HUTCHMED">
      <a:dk1>
        <a:srgbClr val="414042"/>
      </a:dk1>
      <a:lt1>
        <a:srgbClr val="FFFFFF"/>
      </a:lt1>
      <a:dk2>
        <a:srgbClr val="0D2869"/>
      </a:dk2>
      <a:lt2>
        <a:srgbClr val="F5F5F5"/>
      </a:lt2>
      <a:accent1>
        <a:srgbClr val="102A6B"/>
      </a:accent1>
      <a:accent2>
        <a:srgbClr val="00748C"/>
      </a:accent2>
      <a:accent3>
        <a:srgbClr val="0D2869"/>
      </a:accent3>
      <a:accent4>
        <a:srgbClr val="F5A10C"/>
      </a:accent4>
      <a:accent5>
        <a:srgbClr val="EB5C08"/>
      </a:accent5>
      <a:accent6>
        <a:srgbClr val="645D64"/>
      </a:accent6>
      <a:hlink>
        <a:srgbClr val="414042"/>
      </a:hlink>
      <a:folHlink>
        <a:srgbClr val="414042"/>
      </a:folHlink>
    </a:clrScheme>
    <a:fontScheme name="9b53f737-4b38-4360-b112-7b4c025b047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gradFill>
            <a:gsLst>
              <a:gs pos="0">
                <a:srgbClr val="0D68AE"/>
              </a:gs>
              <a:gs pos="100000">
                <a:srgbClr val="35AD9E"/>
              </a:gs>
            </a:gsLst>
            <a:lin ang="5400000" scaled="1"/>
          </a:gradFill>
          <a:prstDash val="solid"/>
          <a:miter lim="800000"/>
        </a:ln>
        <a:effectLst>
          <a:outerShdw blurRad="63500" algn="ctr" rotWithShape="0">
            <a:srgbClr val="0D68AE">
              <a:alpha val="40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等线" panose="02010600030101010101" charset="-122"/>
            <a:ea typeface="等线" panose="02010600030101010101" charset="-122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39134</TotalTime>
  <Words>2336</Words>
  <Application>Microsoft Office PowerPoint</Application>
  <PresentationFormat>Widescreen</PresentationFormat>
  <Paragraphs>234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Microsoft JhengHei</vt:lpstr>
      <vt:lpstr>MS Gothic</vt:lpstr>
      <vt:lpstr>Noto Sans SC</vt:lpstr>
      <vt:lpstr>Noto Sans SC Light</vt:lpstr>
      <vt:lpstr>微软雅黑</vt:lpstr>
      <vt:lpstr>Arial</vt:lpstr>
      <vt:lpstr>Arial Black</vt:lpstr>
      <vt:lpstr>Calibri</vt:lpstr>
      <vt:lpstr>Source Sans 3 Light</vt:lpstr>
      <vt:lpstr>Tahoma</vt:lpstr>
      <vt:lpstr>Times New Roman</vt:lpstr>
      <vt:lpstr>Wingdings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O'Donnell</dc:creator>
  <cp:lastModifiedBy>James Mei</cp:lastModifiedBy>
  <cp:revision>2231</cp:revision>
  <dcterms:created xsi:type="dcterms:W3CDTF">2021-04-25T01:12:38Z</dcterms:created>
  <dcterms:modified xsi:type="dcterms:W3CDTF">2025-07-17T15:18:54Z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06e9ecd58f7245c98c012ed8694403bd</vt:lpwstr>
  </property>
</Properties>
</file>