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3"/>
  </p:notesMasterIdLst>
  <p:handoutMasterIdLst>
    <p:handoutMasterId r:id="rId14"/>
  </p:handoutMasterIdLst>
  <p:sldIdLst>
    <p:sldId id="342" r:id="rId2"/>
    <p:sldId id="306" r:id="rId3"/>
    <p:sldId id="331" r:id="rId4"/>
    <p:sldId id="336" r:id="rId5"/>
    <p:sldId id="334" r:id="rId6"/>
    <p:sldId id="335" r:id="rId7"/>
    <p:sldId id="339" r:id="rId8"/>
    <p:sldId id="340" r:id="rId9"/>
    <p:sldId id="341" r:id="rId10"/>
    <p:sldId id="333" r:id="rId11"/>
    <p:sldId id="337" r:id="rId12"/>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4" userDrawn="1">
          <p15:clr>
            <a:srgbClr val="A4A3A4"/>
          </p15:clr>
        </p15:guide>
        <p15:guide id="2" pos="38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3" clrIdx="0"/>
  <p:cmAuthor id="1" name="admin" initials="a" lastIdx="1" clrIdx="0"/>
  <p:cmAuthor id="2" name="丁 瑞琳" initials="丁" lastIdx="5" clrIdx="1"/>
  <p:cmAuthor id="3" name="李 馨雨" initials="李" lastIdx="2" clrIdx="2"/>
  <p:cmAuthor id="669902730" name="Automan" initials="A" lastIdx="12" clrIdx="5"/>
  <p:cmAuthor id="4" name="欧阳沁" initials="欧阳沁" lastIdx="2" clrIdx="3"/>
  <p:cmAuthor id="5" name="Ruilin Ding" initials="RD" lastIdx="1" clrIdx="4"/>
  <p:cmAuthor id="6" name="wxl" initials="w" lastIdx="1" clrIdx="4"/>
  <p:cmAuthor id="7" name="1206988966@qq.com" initials="1" lastIdx="1" clrIdx="2"/>
  <p:cmAuthor id="429872836" name="afulv" initials="a" lastIdx="1" clrIdx="5"/>
  <p:cmAuthor id="8" name="姜伟光" initials="姜" lastIdx="1" clrIdx="0"/>
  <p:cmAuthor id="9" name="Iliana Palenzuela" initials="IP" lastIdx="1" clrIdx="8"/>
  <p:cmAuthor id="10" name="爱的小本" initials="爱" lastIdx="2" clrIdx="9"/>
  <p:cmAuthor id="11" name="lenovo" initials="l" lastIdx="2" clrIdx="10"/>
  <p:cmAuthor id="12" name="PC" initials="P" lastIdx="1" clrIdx="11"/>
  <p:cmAuthor id="13" name="陈侨" initials="陈侨" lastIdx="1" clrIdx="12"/>
  <p:cmAuthor id="14" name="nx7902" initials="n" lastIdx="11" clrIdx="13"/>
  <p:cmAuthor id="15" name="Yuki Sun" initials="YS" lastIdx="1" clrIdx="14"/>
  <p:cmAuthor id="16" name="Chu Chen" initials="CC" lastIdx="4" clrIdx="21"/>
  <p:cmAuthor id="17" name="Y" initials="YS" lastIdx="1" clrIdx="16"/>
  <p:cmAuthor id="75" name="作者" initials="A" lastIdx="0" clrIdx="24"/>
  <p:cmAuthor id="20" name="webuser" initials="webuser" lastIdx="1" clrIdx="19"/>
  <p:cmAuthor id="21" name="ylt" initials="y" lastIdx="1" clrIdx="20"/>
  <p:cmAuthor id="22" name="lixia" initials="l" lastIdx="1" clrIdx="2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1022E"/>
    <a:srgbClr val="0168B6"/>
    <a:srgbClr val="E5012F"/>
    <a:srgbClr val="0168B7"/>
    <a:srgbClr val="0080C4"/>
    <a:srgbClr val="76A3CA"/>
    <a:srgbClr val="E4012F"/>
    <a:srgbClr val="7BAA62"/>
    <a:srgbClr val="0083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92" d="100"/>
          <a:sy n="92" d="100"/>
        </p:scale>
        <p:origin x="54" y="309"/>
      </p:cViewPr>
      <p:guideLst>
        <p:guide orient="horz" pos="2784"/>
        <p:guide pos="3832"/>
      </p:guideLst>
    </p:cSldViewPr>
  </p:slideViewPr>
  <p:notesTextViewPr>
    <p:cViewPr>
      <p:scale>
        <a:sx n="1" d="1"/>
        <a:sy n="1" d="1"/>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26700;&#38754;\&#27604;&#25289;&#26031;&#27712;\&#33647;&#32463;&#23433;&#20840;&#24615;meta\&#32593;&#29366;meta\&#21152;&#26435;&#22343;&#2054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26700;&#38754;\&#27604;&#25289;&#26031;&#27712;\&#33647;&#32463;&#23433;&#20840;&#24615;meta_&#21152;&#26435;&#22343;&#20540;\&#32593;&#29366;meta\250712_&#21152;&#26435;&#22343;&#20540;_(&#21547;&#20381;&#32654;&#26031;&#2771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26700;&#38754;\&#27604;&#25289;&#26031;&#27712;\&#33647;&#32463;&#23433;&#20840;&#24615;meta_&#21152;&#26435;&#22343;&#20540;\&#32593;&#29366;meta\&#21407;&#29256;-&#31579;&#36873;&#21518;safety%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ts val="1500"/>
              </a:lnSpc>
              <a:defRPr lang="zh-CN" sz="1000" b="0" i="0" u="none" strike="noStrike" kern="1200" spc="0" baseline="0">
                <a:solidFill>
                  <a:schemeClr val="tx1">
                    <a:lumMod val="65000"/>
                    <a:lumOff val="35000"/>
                  </a:schemeClr>
                </a:solidFill>
                <a:latin typeface="+mn-lt"/>
                <a:ea typeface="+mn-ea"/>
                <a:cs typeface="+mn-cs"/>
              </a:defRPr>
            </a:pPr>
            <a:r>
              <a:rPr lang="zh-CN" altLang="en-US" sz="1000" b="1" dirty="0">
                <a:solidFill>
                  <a:schemeClr val="tx1"/>
                </a:solidFill>
              </a:rPr>
              <a:t>治疗第</a:t>
            </a:r>
            <a:r>
              <a:rPr lang="en-US" altLang="zh-CN" sz="1000" b="1" dirty="0">
                <a:solidFill>
                  <a:schemeClr val="tx1"/>
                </a:solidFill>
              </a:rPr>
              <a:t>1</a:t>
            </a:r>
            <a:r>
              <a:rPr lang="zh-CN" altLang="en-US" sz="1000" b="1" dirty="0">
                <a:solidFill>
                  <a:schemeClr val="tx1"/>
                </a:solidFill>
              </a:rPr>
              <a:t>天和第</a:t>
            </a:r>
            <a:r>
              <a:rPr lang="en-US" altLang="zh-CN" sz="1000" b="1" dirty="0">
                <a:solidFill>
                  <a:schemeClr val="tx1"/>
                </a:solidFill>
              </a:rPr>
              <a:t>8</a:t>
            </a:r>
            <a:r>
              <a:rPr lang="zh-CN" altLang="en-US" sz="1000" b="1" dirty="0">
                <a:solidFill>
                  <a:schemeClr val="tx1"/>
                </a:solidFill>
              </a:rPr>
              <a:t>天比拉斯汀组和安慰剂组</a:t>
            </a:r>
            <a:r>
              <a:rPr lang="en-US" altLang="zh-CN" sz="1000" b="1" dirty="0">
                <a:solidFill>
                  <a:schemeClr val="tx1"/>
                </a:solidFill>
              </a:rPr>
              <a:t>SDLP</a:t>
            </a:r>
            <a:r>
              <a:rPr lang="zh-CN" altLang="en-US" sz="1000" b="1" dirty="0">
                <a:solidFill>
                  <a:schemeClr val="tx1"/>
                </a:solidFill>
              </a:rPr>
              <a:t>无显著性差异</a:t>
            </a:r>
          </a:p>
        </c:rich>
      </c:tx>
      <c:layout>
        <c:manualLayout>
          <c:xMode val="edge"/>
          <c:yMode val="edge"/>
          <c:x val="0.12075376701841101"/>
          <c:y val="2.4725933388319798E-2"/>
        </c:manualLayout>
      </c:layout>
      <c:overlay val="0"/>
      <c:spPr>
        <a:noFill/>
        <a:ln>
          <a:noFill/>
        </a:ln>
        <a:effectLst/>
      </c:spPr>
      <c:txPr>
        <a:bodyPr rot="0" spcFirstLastPara="1" vertOverflow="ellipsis" vert="horz" wrap="square" anchor="ctr" anchorCtr="1"/>
        <a:lstStyle/>
        <a:p>
          <a:pPr>
            <a:lnSpc>
              <a:spcPts val="1500"/>
            </a:lnSpc>
            <a:defRPr lang="zh-CN" sz="1000" b="0"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manualLayout>
          <c:layoutTarget val="inner"/>
          <c:xMode val="edge"/>
          <c:yMode val="edge"/>
          <c:x val="0.147495315557539"/>
          <c:y val="0.17611441270313299"/>
          <c:w val="0.67106078615585096"/>
          <c:h val="0.74060993593318203"/>
        </c:manualLayout>
      </c:layout>
      <c:barChart>
        <c:barDir val="col"/>
        <c:grouping val="clustered"/>
        <c:varyColors val="0"/>
        <c:ser>
          <c:idx val="0"/>
          <c:order val="0"/>
          <c:tx>
            <c:strRef>
              <c:f>Sheet1!$K$117</c:f>
              <c:strCache>
                <c:ptCount val="1"/>
                <c:pt idx="0">
                  <c:v>第1天</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800"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Sheet1!$L$116:$N$116</c:f>
              <c:strCache>
                <c:ptCount val="3"/>
                <c:pt idx="0">
                  <c:v>安慰剂</c:v>
                </c:pt>
                <c:pt idx="1">
                  <c:v>比拉斯汀20mg</c:v>
                </c:pt>
                <c:pt idx="2">
                  <c:v>比拉斯汀40mg</c:v>
                </c:pt>
              </c:strCache>
            </c:strRef>
          </c:cat>
          <c:val>
            <c:numRef>
              <c:f>Sheet1!$L$117:$N$117</c:f>
              <c:numCache>
                <c:formatCode>General</c:formatCode>
                <c:ptCount val="3"/>
                <c:pt idx="0">
                  <c:v>18.399999999999999</c:v>
                </c:pt>
                <c:pt idx="1">
                  <c:v>19.2</c:v>
                </c:pt>
                <c:pt idx="2">
                  <c:v>18.8</c:v>
                </c:pt>
              </c:numCache>
            </c:numRef>
          </c:val>
          <c:extLst>
            <c:ext xmlns:c16="http://schemas.microsoft.com/office/drawing/2014/chart" uri="{C3380CC4-5D6E-409C-BE32-E72D297353CC}">
              <c16:uniqueId val="{00000000-1B2E-4408-8173-BDB707244A54}"/>
            </c:ext>
          </c:extLst>
        </c:ser>
        <c:ser>
          <c:idx val="1"/>
          <c:order val="1"/>
          <c:tx>
            <c:strRef>
              <c:f>Sheet1!$K$118</c:f>
              <c:strCache>
                <c:ptCount val="1"/>
                <c:pt idx="0">
                  <c:v>第8天</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800"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Sheet1!$L$116:$N$116</c:f>
              <c:strCache>
                <c:ptCount val="3"/>
                <c:pt idx="0">
                  <c:v>安慰剂</c:v>
                </c:pt>
                <c:pt idx="1">
                  <c:v>比拉斯汀20mg</c:v>
                </c:pt>
                <c:pt idx="2">
                  <c:v>比拉斯汀40mg</c:v>
                </c:pt>
              </c:strCache>
            </c:strRef>
          </c:cat>
          <c:val>
            <c:numRef>
              <c:f>Sheet1!$L$118:$N$118</c:f>
              <c:numCache>
                <c:formatCode>General</c:formatCode>
                <c:ptCount val="3"/>
                <c:pt idx="0">
                  <c:v>18.899999999999999</c:v>
                </c:pt>
                <c:pt idx="1">
                  <c:v>19.3</c:v>
                </c:pt>
                <c:pt idx="2">
                  <c:v>19.399999999999999</c:v>
                </c:pt>
              </c:numCache>
            </c:numRef>
          </c:val>
          <c:extLst>
            <c:ext xmlns:c16="http://schemas.microsoft.com/office/drawing/2014/chart" uri="{C3380CC4-5D6E-409C-BE32-E72D297353CC}">
              <c16:uniqueId val="{00000001-1B2E-4408-8173-BDB707244A54}"/>
            </c:ext>
          </c:extLst>
        </c:ser>
        <c:dLbls>
          <c:showLegendKey val="0"/>
          <c:showVal val="1"/>
          <c:showCatName val="0"/>
          <c:showSerName val="0"/>
          <c:showPercent val="0"/>
          <c:showBubbleSize val="0"/>
        </c:dLbls>
        <c:gapWidth val="219"/>
        <c:overlap val="-27"/>
        <c:axId val="892435392"/>
        <c:axId val="892432512"/>
      </c:barChart>
      <c:catAx>
        <c:axId val="89243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1" i="0" u="none" strike="noStrike" kern="1200" baseline="0">
                <a:solidFill>
                  <a:schemeClr val="tx1">
                    <a:lumMod val="65000"/>
                    <a:lumOff val="35000"/>
                  </a:schemeClr>
                </a:solidFill>
                <a:latin typeface="+mn-lt"/>
                <a:ea typeface="+mn-ea"/>
                <a:cs typeface="+mn-cs"/>
              </a:defRPr>
            </a:pPr>
            <a:endParaRPr lang="zh-CN"/>
          </a:p>
        </c:txPr>
        <c:crossAx val="892432512"/>
        <c:crosses val="autoZero"/>
        <c:auto val="1"/>
        <c:lblAlgn val="ctr"/>
        <c:lblOffset val="100"/>
        <c:noMultiLvlLbl val="0"/>
      </c:catAx>
      <c:valAx>
        <c:axId val="892432512"/>
        <c:scaling>
          <c:orientation val="minMax"/>
          <c:max val="2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r>
                  <a:rPr lang="en-US" altLang="zh-CN" sz="800"/>
                  <a:t>SDLP(cm)</a:t>
                </a:r>
                <a:endParaRPr lang="zh-CN" altLang="en-US" sz="800"/>
              </a:p>
            </c:rich>
          </c:tx>
          <c:overlay val="0"/>
          <c:spPr>
            <a:noFill/>
            <a:ln>
              <a:noFill/>
            </a:ln>
            <a:effectLst/>
          </c:spPr>
          <c:txPr>
            <a:bodyPr rot="-54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endParaRPr lang="zh-CN" alt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800" b="1" i="0" u="none" strike="noStrike" kern="1200" baseline="0">
                <a:solidFill>
                  <a:schemeClr val="tx1">
                    <a:lumMod val="65000"/>
                    <a:lumOff val="35000"/>
                  </a:schemeClr>
                </a:solidFill>
                <a:latin typeface="+mn-lt"/>
                <a:ea typeface="+mn-ea"/>
                <a:cs typeface="+mn-cs"/>
              </a:defRPr>
            </a:pPr>
            <a:endParaRPr lang="zh-CN"/>
          </a:p>
        </c:txPr>
        <c:crossAx val="89243539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lang="zh-CN" sz="800" b="1" i="0" u="none" strike="noStrike" kern="1200" baseline="0">
                <a:solidFill>
                  <a:schemeClr val="tx1">
                    <a:lumMod val="65000"/>
                    <a:lumOff val="35000"/>
                  </a:schemeClr>
                </a:solidFill>
                <a:latin typeface="+mn-lt"/>
                <a:ea typeface="+mn-ea"/>
                <a:cs typeface="+mn-cs"/>
              </a:defRPr>
            </a:pPr>
            <a:endParaRPr lang="zh-CN"/>
          </a:p>
        </c:txPr>
      </c:legendEntry>
      <c:legendEntry>
        <c:idx val="1"/>
        <c:txPr>
          <a:bodyPr rot="0" spcFirstLastPara="1" vertOverflow="ellipsis" vert="horz" wrap="square" anchor="ctr" anchorCtr="1"/>
          <a:lstStyle/>
          <a:p>
            <a:pPr>
              <a:defRPr lang="zh-CN" sz="800" b="1" i="0" u="none" strike="noStrike" kern="1200" baseline="0">
                <a:solidFill>
                  <a:schemeClr val="tx1">
                    <a:lumMod val="65000"/>
                    <a:lumOff val="35000"/>
                  </a:schemeClr>
                </a:solidFill>
                <a:latin typeface="+mn-lt"/>
                <a:ea typeface="+mn-ea"/>
                <a:cs typeface="+mn-cs"/>
              </a:defRPr>
            </a:pPr>
            <a:endParaRPr lang="zh-CN"/>
          </a:p>
        </c:txPr>
      </c:legendEntry>
      <c:overlay val="0"/>
      <c:spPr>
        <a:noFill/>
        <a:ln>
          <a:noFill/>
        </a:ln>
        <a:effectLst/>
      </c:spPr>
      <c:txPr>
        <a:bodyPr rot="0" spcFirstLastPara="1" vertOverflow="ellipsis" vert="horz" wrap="square" anchor="ctr" anchorCtr="1"/>
        <a:lstStyle/>
        <a:p>
          <a:pPr>
            <a:defRPr lang="zh-CN" sz="800" b="1"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uri="{0b15fc19-7d7d-44ad-8c2d-2c3a37ce22c3}">
        <chartProps xmlns="https://web.wps.cn/et/2018/main" chartId="{a3ef40c3-7e33-41e8-b25e-eec4b68ade14}"/>
      </c:ext>
    </c:extLst>
  </c:chart>
  <c:spPr>
    <a:noFill/>
    <a:ln w="9525" cmpd="sng">
      <a:solidFill>
        <a:schemeClr val="bg1">
          <a:lumMod val="85000"/>
        </a:schemeClr>
      </a:solidFill>
      <a:prstDash val="solid"/>
    </a:ln>
    <a:effectLst>
      <a:outerShdw blurRad="50800" dist="38100" dir="2700000" algn="tl" rotWithShape="0">
        <a:prstClr val="black">
          <a:alpha val="40000"/>
        </a:prstClr>
      </a:outerShdw>
    </a:effectLst>
  </c:spPr>
  <c:txPr>
    <a:bodyPr/>
    <a:lstStyle/>
    <a:p>
      <a:pPr>
        <a:defRPr lang="zh-CN" sz="800"/>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80" b="0" i="0" u="none" strike="noStrike" kern="1200" spc="0" baseline="0">
                <a:solidFill>
                  <a:schemeClr val="tx1">
                    <a:lumMod val="65000"/>
                    <a:lumOff val="35000"/>
                  </a:schemeClr>
                </a:solidFill>
                <a:latin typeface="+mn-lt"/>
                <a:ea typeface="+mn-ea"/>
                <a:cs typeface="+mn-cs"/>
              </a:defRPr>
            </a:pPr>
            <a:r>
              <a:rPr lang="zh-CN" altLang="en-US" sz="1080" b="1" dirty="0">
                <a:solidFill>
                  <a:schemeClr val="tx1"/>
                </a:solidFill>
              </a:rPr>
              <a:t>不良事件发生率</a:t>
            </a:r>
          </a:p>
        </c:rich>
      </c:tx>
      <c:layout>
        <c:manualLayout>
          <c:xMode val="edge"/>
          <c:yMode val="edge"/>
          <c:x val="0.36020095282532899"/>
          <c:y val="3.2506973641707598E-2"/>
        </c:manualLayout>
      </c:layout>
      <c:overlay val="0"/>
      <c:spPr>
        <a:noFill/>
        <a:ln>
          <a:noFill/>
        </a:ln>
        <a:effectLst/>
      </c:spPr>
      <c:txPr>
        <a:bodyPr rot="0" spcFirstLastPara="1" vertOverflow="ellipsis" vert="horz" wrap="square" anchor="ctr" anchorCtr="1"/>
        <a:lstStyle/>
        <a:p>
          <a:pPr>
            <a:defRPr lang="zh-CN" sz="1080" b="0"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manualLayout>
          <c:layoutTarget val="inner"/>
          <c:xMode val="edge"/>
          <c:yMode val="edge"/>
          <c:x val="0.18557606573942101"/>
          <c:y val="0.147776702175203"/>
          <c:w val="0.78304049990643398"/>
          <c:h val="0.51561640132956099"/>
        </c:manualLayout>
      </c:layout>
      <c:barChart>
        <c:barDir val="col"/>
        <c:grouping val="clustered"/>
        <c:varyColors val="0"/>
        <c:ser>
          <c:idx val="0"/>
          <c:order val="0"/>
          <c:tx>
            <c:strRef>
              <c:f>Sheet1!$P$60</c:f>
              <c:strCache>
                <c:ptCount val="1"/>
                <c:pt idx="0">
                  <c:v>比拉斯汀</c:v>
                </c:pt>
              </c:strCache>
            </c:strRef>
          </c:tx>
          <c:spPr>
            <a:solidFill>
              <a:schemeClr val="accent1"/>
            </a:solidFill>
            <a:ln>
              <a:noFill/>
            </a:ln>
            <a:effectLst/>
          </c:spPr>
          <c:invertIfNegative val="0"/>
          <c:cat>
            <c:strRef>
              <c:f>Sheet1!$Q$59:$T$59</c:f>
              <c:strCache>
                <c:ptCount val="4"/>
                <c:pt idx="0">
                  <c:v>嗜睡</c:v>
                </c:pt>
                <c:pt idx="1">
                  <c:v>头晕</c:v>
                </c:pt>
                <c:pt idx="2">
                  <c:v>口干</c:v>
                </c:pt>
                <c:pt idx="3">
                  <c:v>乏力</c:v>
                </c:pt>
              </c:strCache>
            </c:strRef>
          </c:cat>
          <c:val>
            <c:numRef>
              <c:f>Sheet1!$Q$60:$T$60</c:f>
              <c:numCache>
                <c:formatCode>0.00%</c:formatCode>
                <c:ptCount val="4"/>
                <c:pt idx="0">
                  <c:v>3.0200000000000001E-2</c:v>
                </c:pt>
                <c:pt idx="1">
                  <c:v>7.7999999999999996E-3</c:v>
                </c:pt>
                <c:pt idx="2">
                  <c:v>1.1999999999999999E-3</c:v>
                </c:pt>
                <c:pt idx="3">
                  <c:v>1.2699999999999999E-2</c:v>
                </c:pt>
              </c:numCache>
            </c:numRef>
          </c:val>
          <c:extLst>
            <c:ext xmlns:c16="http://schemas.microsoft.com/office/drawing/2014/chart" uri="{C3380CC4-5D6E-409C-BE32-E72D297353CC}">
              <c16:uniqueId val="{00000000-F20A-47FC-B134-3CBF99A1836E}"/>
            </c:ext>
          </c:extLst>
        </c:ser>
        <c:ser>
          <c:idx val="1"/>
          <c:order val="1"/>
          <c:tx>
            <c:strRef>
              <c:f>Sheet1!$P$61</c:f>
              <c:strCache>
                <c:ptCount val="1"/>
                <c:pt idx="0">
                  <c:v>咪唑斯汀</c:v>
                </c:pt>
              </c:strCache>
            </c:strRef>
          </c:tx>
          <c:spPr>
            <a:solidFill>
              <a:schemeClr val="accent2"/>
            </a:solidFill>
            <a:ln>
              <a:noFill/>
            </a:ln>
            <a:effectLst/>
          </c:spPr>
          <c:invertIfNegative val="0"/>
          <c:cat>
            <c:strRef>
              <c:f>Sheet1!$Q$59:$T$59</c:f>
              <c:strCache>
                <c:ptCount val="4"/>
                <c:pt idx="0">
                  <c:v>嗜睡</c:v>
                </c:pt>
                <c:pt idx="1">
                  <c:v>头晕</c:v>
                </c:pt>
                <c:pt idx="2">
                  <c:v>口干</c:v>
                </c:pt>
                <c:pt idx="3">
                  <c:v>乏力</c:v>
                </c:pt>
              </c:strCache>
            </c:strRef>
          </c:cat>
          <c:val>
            <c:numRef>
              <c:f>Sheet1!$Q$61:$T$61</c:f>
              <c:numCache>
                <c:formatCode>0.00%</c:formatCode>
                <c:ptCount val="4"/>
                <c:pt idx="0">
                  <c:v>7.2800000000000004E-2</c:v>
                </c:pt>
                <c:pt idx="1">
                  <c:v>4.5400000000000003E-2</c:v>
                </c:pt>
                <c:pt idx="2">
                  <c:v>3.8899999999999997E-2</c:v>
                </c:pt>
                <c:pt idx="3">
                  <c:v>3.5700000000000003E-2</c:v>
                </c:pt>
              </c:numCache>
            </c:numRef>
          </c:val>
          <c:extLst>
            <c:ext xmlns:c16="http://schemas.microsoft.com/office/drawing/2014/chart" uri="{C3380CC4-5D6E-409C-BE32-E72D297353CC}">
              <c16:uniqueId val="{00000001-F20A-47FC-B134-3CBF99A1836E}"/>
            </c:ext>
          </c:extLst>
        </c:ser>
        <c:ser>
          <c:idx val="2"/>
          <c:order val="2"/>
          <c:tx>
            <c:strRef>
              <c:f>Sheet1!$P$62</c:f>
              <c:strCache>
                <c:ptCount val="1"/>
                <c:pt idx="0">
                  <c:v>依美斯汀</c:v>
                </c:pt>
              </c:strCache>
            </c:strRef>
          </c:tx>
          <c:spPr>
            <a:solidFill>
              <a:schemeClr val="accent3"/>
            </a:solidFill>
            <a:ln>
              <a:noFill/>
            </a:ln>
            <a:effectLst/>
          </c:spPr>
          <c:invertIfNegative val="0"/>
          <c:cat>
            <c:strRef>
              <c:f>Sheet1!$Q$59:$T$59</c:f>
              <c:strCache>
                <c:ptCount val="4"/>
                <c:pt idx="0">
                  <c:v>嗜睡</c:v>
                </c:pt>
                <c:pt idx="1">
                  <c:v>头晕</c:v>
                </c:pt>
                <c:pt idx="2">
                  <c:v>口干</c:v>
                </c:pt>
                <c:pt idx="3">
                  <c:v>乏力</c:v>
                </c:pt>
              </c:strCache>
            </c:strRef>
          </c:cat>
          <c:val>
            <c:numRef>
              <c:f>Sheet1!$Q$62:$T$62</c:f>
              <c:numCache>
                <c:formatCode>0.00%</c:formatCode>
                <c:ptCount val="4"/>
                <c:pt idx="0">
                  <c:v>4.8929663608562698E-2</c:v>
                </c:pt>
                <c:pt idx="1">
                  <c:v>1.6666666666666701E-2</c:v>
                </c:pt>
                <c:pt idx="2">
                  <c:v>2.04081632653061E-2</c:v>
                </c:pt>
                <c:pt idx="3">
                  <c:v>1.0416666666666701E-2</c:v>
                </c:pt>
              </c:numCache>
            </c:numRef>
          </c:val>
          <c:extLst>
            <c:ext xmlns:c16="http://schemas.microsoft.com/office/drawing/2014/chart" uri="{C3380CC4-5D6E-409C-BE32-E72D297353CC}">
              <c16:uniqueId val="{00000002-F20A-47FC-B134-3CBF99A1836E}"/>
            </c:ext>
          </c:extLst>
        </c:ser>
        <c:dLbls>
          <c:showLegendKey val="0"/>
          <c:showVal val="0"/>
          <c:showCatName val="0"/>
          <c:showSerName val="0"/>
          <c:showPercent val="0"/>
          <c:showBubbleSize val="0"/>
        </c:dLbls>
        <c:gapWidth val="219"/>
        <c:overlap val="-27"/>
        <c:axId val="1646220847"/>
        <c:axId val="1646218447"/>
      </c:barChart>
      <c:catAx>
        <c:axId val="164622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646218447"/>
        <c:crosses val="autoZero"/>
        <c:auto val="1"/>
        <c:lblAlgn val="ctr"/>
        <c:lblOffset val="100"/>
        <c:noMultiLvlLbl val="0"/>
      </c:catAx>
      <c:valAx>
        <c:axId val="16462184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6462208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zh-CN" sz="900" b="0" i="0" u="none" strike="noStrike" kern="1200" baseline="0">
                <a:solidFill>
                  <a:schemeClr val="tx1">
                    <a:lumMod val="65000"/>
                    <a:lumOff val="35000"/>
                  </a:schemeClr>
                </a:solidFill>
                <a:latin typeface="+mn-lt"/>
                <a:ea typeface="+mn-ea"/>
                <a:cs typeface="+mn-cs"/>
              </a:defRPr>
            </a:pPr>
            <a:endParaRPr lang="zh-CN"/>
          </a:p>
        </c:txPr>
      </c:dTable>
      <c:spPr>
        <a:noFill/>
        <a:ln>
          <a:noFill/>
        </a:ln>
        <a:effectLst/>
      </c:spPr>
    </c:plotArea>
    <c:legend>
      <c:legendPos val="b"/>
      <c:legendEntry>
        <c:idx val="0"/>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Entry>
      <c:legendEntry>
        <c:idx val="1"/>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Entry>
      <c:legendEntry>
        <c:idx val="2"/>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Entry>
      <c:layout>
        <c:manualLayout>
          <c:xMode val="edge"/>
          <c:yMode val="edge"/>
          <c:x val="0.26419910657307"/>
          <c:y val="0.88854204921043001"/>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uri="{0b15fc19-7d7d-44ad-8c2d-2c3a37ce22c3}">
        <chartProps xmlns="https://web.wps.cn/et/2018/main" chartId="{ba14c923-3d82-47a3-921f-1b1ec4276fda}"/>
      </c:ext>
    </c:extLst>
  </c:chart>
  <c:spPr>
    <a:noFill/>
    <a:ln w="9525" cmpd="sng">
      <a:solidFill>
        <a:schemeClr val="bg1">
          <a:lumMod val="85000"/>
        </a:schemeClr>
      </a:solidFill>
      <a:prstDash val="solid"/>
    </a:ln>
    <a:effectLst>
      <a:outerShdw blurRad="50800" dist="38100" dir="2700000" algn="tl" rotWithShape="0">
        <a:prstClr val="black">
          <a:alpha val="40000"/>
        </a:prstClr>
      </a:outerShdw>
    </a:effectLst>
  </c:spPr>
  <c:txPr>
    <a:bodyPr/>
    <a:lstStyle/>
    <a:p>
      <a:pPr>
        <a:defRPr lang="zh-CN" sz="900"/>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960" b="0" i="0" u="none" strike="noStrike" kern="1200" spc="0" baseline="0">
                <a:solidFill>
                  <a:schemeClr val="tx1">
                    <a:lumMod val="65000"/>
                    <a:lumOff val="35000"/>
                  </a:schemeClr>
                </a:solidFill>
                <a:latin typeface="+mn-lt"/>
                <a:ea typeface="+mn-ea"/>
                <a:cs typeface="+mn-cs"/>
              </a:defRPr>
            </a:pPr>
            <a:r>
              <a:rPr lang="zh-CN" altLang="en-US" sz="960" b="1" dirty="0">
                <a:solidFill>
                  <a:schemeClr val="tx1"/>
                </a:solidFill>
              </a:rPr>
              <a:t>患者报告</a:t>
            </a:r>
            <a:r>
              <a:rPr lang="en-US" altLang="zh-CN" sz="960" b="1" dirty="0">
                <a:solidFill>
                  <a:schemeClr val="tx1"/>
                </a:solidFill>
              </a:rPr>
              <a:t>&gt;1</a:t>
            </a:r>
            <a:r>
              <a:rPr lang="zh-CN" altLang="en-US" sz="960" b="1" dirty="0">
                <a:solidFill>
                  <a:schemeClr val="tx1"/>
                </a:solidFill>
              </a:rPr>
              <a:t>不良反应发生率</a:t>
            </a:r>
          </a:p>
        </c:rich>
      </c:tx>
      <c:layout>
        <c:manualLayout>
          <c:xMode val="edge"/>
          <c:yMode val="edge"/>
          <c:x val="0.238156209987196"/>
          <c:y val="5.5341880341880298E-2"/>
        </c:manualLayout>
      </c:layout>
      <c:overlay val="0"/>
      <c:spPr>
        <a:noFill/>
        <a:ln>
          <a:noFill/>
        </a:ln>
        <a:effectLst/>
      </c:spPr>
      <c:txPr>
        <a:bodyPr rot="0" spcFirstLastPara="1" vertOverflow="ellipsis" vert="horz" wrap="square" anchor="ctr" anchorCtr="1"/>
        <a:lstStyle/>
        <a:p>
          <a:pPr>
            <a:defRPr lang="zh-CN" sz="960" b="0"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比拉斯汀!$F$17</c:f>
              <c:strCache>
                <c:ptCount val="1"/>
                <c:pt idx="0">
                  <c:v>患者报道&gt;1不良反应</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8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比拉斯汀!$E$18:$E$19</c:f>
              <c:strCache>
                <c:ptCount val="2"/>
                <c:pt idx="0">
                  <c:v>比拉斯汀</c:v>
                </c:pt>
                <c:pt idx="1">
                  <c:v>安慰剂</c:v>
                </c:pt>
              </c:strCache>
            </c:strRef>
          </c:cat>
          <c:val>
            <c:numRef>
              <c:f>比拉斯汀!$F$18:$F$19</c:f>
              <c:numCache>
                <c:formatCode>0.00%</c:formatCode>
                <c:ptCount val="2"/>
                <c:pt idx="0">
                  <c:v>0.219635627530364</c:v>
                </c:pt>
                <c:pt idx="1">
                  <c:v>0.212871287128713</c:v>
                </c:pt>
              </c:numCache>
            </c:numRef>
          </c:val>
          <c:extLst>
            <c:ext xmlns:c16="http://schemas.microsoft.com/office/drawing/2014/chart" uri="{C3380CC4-5D6E-409C-BE32-E72D297353CC}">
              <c16:uniqueId val="{00000000-7863-4DF3-A132-E4F68B19F336}"/>
            </c:ext>
          </c:extLst>
        </c:ser>
        <c:dLbls>
          <c:showLegendKey val="0"/>
          <c:showVal val="1"/>
          <c:showCatName val="0"/>
          <c:showSerName val="0"/>
          <c:showPercent val="0"/>
          <c:showBubbleSize val="0"/>
        </c:dLbls>
        <c:gapWidth val="219"/>
        <c:overlap val="-27"/>
        <c:axId val="312477423"/>
        <c:axId val="312465903"/>
      </c:barChart>
      <c:catAx>
        <c:axId val="31247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endParaRPr lang="zh-CN"/>
          </a:p>
        </c:txPr>
        <c:crossAx val="312465903"/>
        <c:crosses val="autoZero"/>
        <c:auto val="1"/>
        <c:lblAlgn val="ctr"/>
        <c:lblOffset val="100"/>
        <c:noMultiLvlLbl val="0"/>
      </c:catAx>
      <c:valAx>
        <c:axId val="312465903"/>
        <c:scaling>
          <c:orientation val="minMax"/>
          <c:max val="0.32"/>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endParaRPr lang="zh-CN"/>
          </a:p>
        </c:txPr>
        <c:crossAx val="312477423"/>
        <c:crosses val="autoZero"/>
        <c:crossBetween val="between"/>
      </c:valAx>
      <c:spPr>
        <a:noFill/>
        <a:ln>
          <a:noFill/>
        </a:ln>
        <a:effectLst/>
      </c:spPr>
    </c:plotArea>
    <c:plotVisOnly val="1"/>
    <c:dispBlanksAs val="gap"/>
    <c:showDLblsOverMax val="0"/>
    <c:extLst>
      <c:ext uri="{0b15fc19-7d7d-44ad-8c2d-2c3a37ce22c3}">
        <chartProps xmlns="https://web.wps.cn/et/2018/main" chartId="{6cf377c2-ebb1-473a-9649-155a4a443e0b}"/>
      </c:ext>
    </c:extLst>
  </c:chart>
  <c:spPr>
    <a:noFill/>
    <a:ln w="9525" cmpd="sng">
      <a:solidFill>
        <a:schemeClr val="bg1">
          <a:lumMod val="75000"/>
        </a:schemeClr>
      </a:solidFill>
      <a:prstDash val="solid"/>
    </a:ln>
    <a:effectLst>
      <a:outerShdw blurRad="50800" dist="38100" dir="2700000" algn="tl" rotWithShape="0">
        <a:prstClr val="black">
          <a:alpha val="40000"/>
        </a:prstClr>
      </a:outerShdw>
    </a:effectLst>
  </c:spPr>
  <c:txPr>
    <a:bodyPr/>
    <a:lstStyle/>
    <a:p>
      <a:pPr>
        <a:defRPr lang="zh-CN" sz="800"/>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2025-07-18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2025-07-18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0">
              <a:buFont typeface="Arial" panose="020B0604020202090204" pitchFamily="34" charset="0"/>
              <a:buNone/>
            </a:pPr>
            <a:r>
              <a:rPr lang="en-US" altLang="zh-CN"/>
              <a:t>1</a:t>
            </a:r>
            <a:r>
              <a:rPr lang="zh-CN" altLang="en-US"/>
              <a:t>、苯并咪唑放第一个</a:t>
            </a:r>
          </a:p>
          <a:p>
            <a:pPr indent="0">
              <a:buFont typeface="Arial" panose="020B0604020202090204" pitchFamily="34" charset="0"/>
              <a:buNone/>
            </a:pPr>
            <a:r>
              <a:rPr lang="en-US" altLang="zh-CN"/>
              <a:t>2</a:t>
            </a:r>
            <a:r>
              <a:rPr lang="zh-CN" altLang="en-US"/>
              <a:t>、亲水羧酸放第二个</a:t>
            </a:r>
          </a:p>
          <a:p>
            <a:pPr indent="0">
              <a:buFont typeface="Arial" panose="020B0604020202090204" pitchFamily="34" charset="0"/>
              <a:buNone/>
            </a:pPr>
            <a:r>
              <a:rPr lang="en-US" altLang="zh-CN"/>
              <a:t>3</a:t>
            </a:r>
            <a:r>
              <a:rPr lang="zh-CN" altLang="en-US"/>
              <a:t>、图放中间，其他三个点放周围</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1282243" y="7562493"/>
            <a:ext cx="2700000" cy="316800"/>
          </a:xfrm>
        </p:spPr>
        <p:txBody>
          <a:bodyPr/>
          <a:lstStyle/>
          <a:p>
            <a:fld id="{760FBDFE-C587-4B4C-A407-44438C67B59E}" type="datetimeFigureOut">
              <a:rPr lang="zh-CN" altLang="en-US" smtClean="0"/>
              <a:t>2025-07-18</a:t>
            </a:fld>
            <a:endParaRPr lang="zh-CN" altLang="en-US"/>
          </a:p>
        </p:txBody>
      </p:sp>
      <p:sp>
        <p:nvSpPr>
          <p:cNvPr id="3" name="页脚占位符 2"/>
          <p:cNvSpPr>
            <a:spLocks noGrp="1"/>
          </p:cNvSpPr>
          <p:nvPr>
            <p:ph type="ftr" sz="quarter" idx="11"/>
            <p:custDataLst>
              <p:tags r:id="rId2"/>
            </p:custDataLst>
          </p:nvPr>
        </p:nvSpPr>
        <p:spPr>
          <a:xfrm>
            <a:off x="4786243" y="756249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9547843" y="7562493"/>
            <a:ext cx="2700000" cy="316800"/>
          </a:xfrm>
        </p:spPr>
        <p:txBody>
          <a:bodyPr/>
          <a:lstStyle/>
          <a:p>
            <a:fld id="{49AE70B2-8BF9-45C0-BB95-33D1B9D3A854}" type="slidenum">
              <a:rPr lang="zh-CN" altLang="en-US" smtClean="0"/>
              <a:t>‹#›</a:t>
            </a:fld>
            <a:endParaRPr lang="zh-CN" alt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838200" y="6356350"/>
            <a:ext cx="2743200" cy="365125"/>
          </a:xfrm>
        </p:spPr>
        <p:txBody>
          <a:bodyPr/>
          <a:lstStyle>
            <a:lvl1pPr fontAlgn="auto">
              <a:spcBef>
                <a:spcPts val="0"/>
              </a:spcBef>
              <a:spcAft>
                <a:spcPts val="0"/>
              </a:spcAft>
              <a:defRPr/>
            </a:lvl1pPr>
          </a:lstStyle>
          <a:p>
            <a:pPr>
              <a:defRPr/>
            </a:pPr>
            <a:fld id="{32626754-B22B-4D53-877A-D83F9DA6B249}" type="datetime1">
              <a:rPr lang="zh-CN" altLang="en-US" smtClean="0"/>
              <a:t>2025-07-18</a:t>
            </a:fld>
            <a:endParaRPr lang="en-US" altLang="zh-CN" dirty="0"/>
          </a:p>
        </p:txBody>
      </p:sp>
      <p:sp>
        <p:nvSpPr>
          <p:cNvPr id="4" name="灯片编号占位符 5"/>
          <p:cNvSpPr>
            <a:spLocks noGrp="1"/>
          </p:cNvSpPr>
          <p:nvPr>
            <p:ph type="sldNum" sz="quarter" idx="12"/>
          </p:nvPr>
        </p:nvSpPr>
        <p:spPr>
          <a:xfrm>
            <a:off x="11683521" y="6416735"/>
            <a:ext cx="508479" cy="365125"/>
          </a:xfrm>
        </p:spPr>
        <p:txBody>
          <a:bodyPr/>
          <a:lstStyle>
            <a:lvl1pPr algn="ctr">
              <a:defRPr/>
            </a:lvl1pPr>
          </a:lstStyle>
          <a:p>
            <a:pPr>
              <a:defRPr/>
            </a:pPr>
            <a:fld id="{1610942F-3C20-514F-91C6-AAD06B7E688D}" type="slidenum">
              <a:rPr lang="zh-CN" altLang="en-US" smtClean="0"/>
              <a:t>‹#›</a:t>
            </a:fld>
            <a:endParaRPr lang="zh-CN" altLang="en-US" dirty="0"/>
          </a:p>
        </p:txBody>
      </p:sp>
    </p:spTree>
  </p:cSld>
  <p:clrMapOvr>
    <a:masterClrMapping/>
  </p:clrMapOvr>
  <p:transition/>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5.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tags" Target="../tags/tag37.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1.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image" Target="../media/image2.png"/><Relationship Id="rId2" Type="http://schemas.openxmlformats.org/officeDocument/2006/relationships/tags" Target="../tags/tag6.xml"/><Relationship Id="rId16" Type="http://schemas.openxmlformats.org/officeDocument/2006/relationships/image" Target="../media/image3.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notesSlide" Target="../notesSlides/notesSlide2.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4.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notesSlide" Target="../notesSlides/notesSlide3.xml"/><Relationship Id="rId5" Type="http://schemas.openxmlformats.org/officeDocument/2006/relationships/tags" Target="../tags/tag22.xml"/><Relationship Id="rId15" Type="http://schemas.openxmlformats.org/officeDocument/2006/relationships/image" Target="../media/image6.svg"/><Relationship Id="rId10" Type="http://schemas.openxmlformats.org/officeDocument/2006/relationships/slideLayout" Target="../slideLayouts/slideLayout1.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6.svg"/><Relationship Id="rId4" Type="http://schemas.openxmlformats.org/officeDocument/2006/relationships/image" Target="../media/image11.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7.sv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alphaModFix amt="13000"/>
          </a:blip>
          <a:stretch>
            <a:fillRect/>
          </a:stretch>
        </p:blipFill>
        <p:spPr>
          <a:xfrm>
            <a:off x="0" y="0"/>
            <a:ext cx="12225655" cy="6887845"/>
          </a:xfrm>
          <a:prstGeom prst="rect">
            <a:avLst/>
          </a:prstGeom>
        </p:spPr>
      </p:pic>
      <p:sp>
        <p:nvSpPr>
          <p:cNvPr id="2" name="文本框 1"/>
          <p:cNvSpPr txBox="1"/>
          <p:nvPr/>
        </p:nvSpPr>
        <p:spPr>
          <a:xfrm>
            <a:off x="292735" y="260510"/>
            <a:ext cx="6362380" cy="369332"/>
          </a:xfrm>
          <a:prstGeom prst="rect">
            <a:avLst/>
          </a:prstGeom>
          <a:noFill/>
        </p:spPr>
        <p:txBody>
          <a:bodyPr wrap="square">
            <a:spAutoFit/>
          </a:bodyPr>
          <a:lstStyle/>
          <a:p>
            <a:pPr marR="78105" algn="l"/>
            <a:r>
              <a:rPr lang="zh-CN" altLang="en-US" sz="1800" b="0" i="0" u="none" strike="noStrike" baseline="0" dirty="0">
                <a:solidFill>
                  <a:srgbClr val="202020"/>
                </a:solidFill>
                <a:latin typeface="微软雅黑" panose="020B0703020204020201" charset="-122"/>
                <a:ea typeface="微软雅黑" panose="020B0703020204020201" charset="-122"/>
              </a:rPr>
              <a:t>此资料仅用于</a:t>
            </a:r>
            <a:r>
              <a:rPr lang="zh-CN" altLang="en-US" sz="1800" b="0" i="0" u="none" strike="noStrike" baseline="0" dirty="0">
                <a:solidFill>
                  <a:srgbClr val="202020"/>
                </a:solidFill>
                <a:latin typeface="Verdana" panose="020B0804030504040204" pitchFamily="34" charset="0"/>
                <a:ea typeface="微软雅黑" panose="020B0703020204020201" charset="-122"/>
              </a:rPr>
              <a:t>“</a:t>
            </a:r>
            <a:r>
              <a:rPr lang="en-US" altLang="zh-CN" sz="1800" b="0" i="0" u="none" strike="noStrike" baseline="0" dirty="0">
                <a:solidFill>
                  <a:srgbClr val="202020"/>
                </a:solidFill>
                <a:latin typeface="Verdana" panose="020B0804030504040204" pitchFamily="34" charset="0"/>
                <a:ea typeface="微软雅黑" panose="020B0703020204020201" charset="-122"/>
              </a:rPr>
              <a:t>2025</a:t>
            </a:r>
            <a:r>
              <a:rPr lang="zh-CN" altLang="en-US" sz="1800" b="0" i="0" u="none" strike="noStrike" baseline="0" dirty="0">
                <a:solidFill>
                  <a:srgbClr val="202020"/>
                </a:solidFill>
                <a:latin typeface="微软雅黑" panose="020B0703020204020201" charset="-122"/>
                <a:ea typeface="微软雅黑" panose="020B0703020204020201" charset="-122"/>
              </a:rPr>
              <a:t>年国家医保目录调整</a:t>
            </a:r>
            <a:r>
              <a:rPr lang="zh-CN" altLang="en-US" sz="1800" b="0" i="0" u="none" strike="noStrike" baseline="0" dirty="0">
                <a:solidFill>
                  <a:srgbClr val="202020"/>
                </a:solidFill>
                <a:latin typeface="Verdana" panose="020B0804030504040204" pitchFamily="34" charset="0"/>
                <a:ea typeface="微软雅黑" panose="020B0703020204020201" charset="-122"/>
              </a:rPr>
              <a:t>”</a:t>
            </a:r>
            <a:r>
              <a:rPr lang="zh-CN" altLang="en-US" sz="1800" b="0" i="0" u="none" strike="noStrike" baseline="0" dirty="0">
                <a:solidFill>
                  <a:srgbClr val="202020"/>
                </a:solidFill>
                <a:latin typeface="微软雅黑" panose="020B0703020204020201" charset="-122"/>
                <a:ea typeface="微软雅黑" panose="020B0703020204020201" charset="-122"/>
              </a:rPr>
              <a:t>申报工作</a:t>
            </a:r>
            <a:endParaRPr lang="zh-CN" altLang="en-US" dirty="0"/>
          </a:p>
        </p:txBody>
      </p:sp>
      <p:pic>
        <p:nvPicPr>
          <p:cNvPr id="308" name="picture 308"/>
          <p:cNvPicPr>
            <a:picLocks noChangeAspect="1"/>
          </p:cNvPicPr>
          <p:nvPr/>
        </p:nvPicPr>
        <p:blipFill>
          <a:blip r:embed="rId4"/>
          <a:stretch>
            <a:fillRect/>
          </a:stretch>
        </p:blipFill>
        <p:spPr>
          <a:xfrm rot="21600000">
            <a:off x="10848340" y="193040"/>
            <a:ext cx="1245870" cy="342900"/>
          </a:xfrm>
          <a:prstGeom prst="rect">
            <a:avLst/>
          </a:prstGeom>
        </p:spPr>
      </p:pic>
      <p:sp>
        <p:nvSpPr>
          <p:cNvPr id="7" name="文本框 6"/>
          <p:cNvSpPr txBox="1"/>
          <p:nvPr/>
        </p:nvSpPr>
        <p:spPr>
          <a:xfrm>
            <a:off x="2424000" y="1413446"/>
            <a:ext cx="5925833" cy="1938020"/>
          </a:xfrm>
          <a:prstGeom prst="rect">
            <a:avLst/>
          </a:prstGeom>
          <a:noFill/>
        </p:spPr>
        <p:txBody>
          <a:bodyPr wrap="square" rtlCol="0">
            <a:spAutoFit/>
          </a:bodyPr>
          <a:lstStyle/>
          <a:p>
            <a:pPr algn="ctr"/>
            <a:r>
              <a:rPr lang="zh-CN" altLang="en-US" sz="6000" b="1" spc="300" dirty="0">
                <a:solidFill>
                  <a:srgbClr val="C00000"/>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比拉斯汀片</a:t>
            </a:r>
            <a:endParaRPr lang="zh-CN" altLang="en-US" sz="6000" b="1" spc="300" dirty="0">
              <a:latin typeface="微软雅黑" panose="020B0703020204020201" charset="-122"/>
              <a:ea typeface="微软雅黑" panose="020B0703020204020201" charset="-122"/>
              <a:cs typeface="微软雅黑" panose="020B0703020204020201" charset="-122"/>
            </a:endParaRPr>
          </a:p>
          <a:p>
            <a:pPr algn="ctr"/>
            <a:r>
              <a:rPr lang="zh-CN" altLang="en-US" sz="6000" b="1" spc="300" dirty="0">
                <a:latin typeface="微软雅黑" panose="020B0703020204020201" charset="-122"/>
                <a:ea typeface="微软雅黑" panose="020B0703020204020201" charset="-122"/>
                <a:cs typeface="微软雅黑" panose="020B0703020204020201" charset="-122"/>
              </a:rPr>
              <a:t>（新敏特</a:t>
            </a:r>
            <a:r>
              <a:rPr lang="en-US" altLang="en-US" sz="6000" b="1" spc="300" baseline="30000" dirty="0">
                <a:latin typeface="微软雅黑" panose="020B0703020204020201" charset="-122"/>
                <a:ea typeface="微软雅黑" panose="020B0703020204020201" charset="-122"/>
                <a:cs typeface="微软雅黑" panose="020B0703020204020201" charset="-122"/>
              </a:rPr>
              <a:t>®</a:t>
            </a:r>
            <a:r>
              <a:rPr lang="zh-CN" altLang="en-US" sz="6000" b="1" spc="300" dirty="0">
                <a:latin typeface="微软雅黑" panose="020B0703020204020201" charset="-122"/>
                <a:ea typeface="微软雅黑" panose="020B0703020204020201" charset="-122"/>
                <a:cs typeface="微软雅黑" panose="020B0703020204020201" charset="-122"/>
              </a:rPr>
              <a:t>）</a:t>
            </a:r>
          </a:p>
        </p:txBody>
      </p:sp>
      <p:sp>
        <p:nvSpPr>
          <p:cNvPr id="8" name="文本框 7"/>
          <p:cNvSpPr txBox="1"/>
          <p:nvPr/>
        </p:nvSpPr>
        <p:spPr>
          <a:xfrm>
            <a:off x="3144000" y="5152771"/>
            <a:ext cx="4808220" cy="583565"/>
          </a:xfrm>
          <a:prstGeom prst="rect">
            <a:avLst/>
          </a:prstGeom>
          <a:noFill/>
        </p:spPr>
        <p:txBody>
          <a:bodyPr wrap="square" rtlCol="0">
            <a:spAutoFit/>
          </a:bodyPr>
          <a:lstStyle/>
          <a:p>
            <a:pPr algn="ctr"/>
            <a:r>
              <a:rPr lang="zh-CN" altLang="en-US" sz="3200" b="1" dirty="0">
                <a:solidFill>
                  <a:srgbClr val="0168B6"/>
                </a:solidFill>
                <a:effectLst>
                  <a:outerShdw blurRad="38100" dist="38100" dir="2700000" algn="tl">
                    <a:srgbClr val="000000">
                      <a:alpha val="43137"/>
                    </a:srgbClr>
                  </a:outerShdw>
                </a:effectLst>
                <a:latin typeface="微软雅黑" panose="020B0703020204020201" charset="-122"/>
                <a:ea typeface="微软雅黑" panose="020B0703020204020201" charset="-122"/>
              </a:rPr>
              <a:t>江苏华阳制药有限公司</a:t>
            </a:r>
            <a:endParaRPr lang="zh-CN" altLang="en-US" sz="3200" dirty="0">
              <a:effectLst>
                <a:outerShdw blurRad="38100" dist="38100" dir="2700000" algn="tl">
                  <a:srgbClr val="000000">
                    <a:alpha val="43137"/>
                  </a:srgbClr>
                </a:outerShdw>
              </a:effectLst>
              <a:latin typeface="微软雅黑" panose="020B0703020204020201" charset="-122"/>
              <a:ea typeface="微软雅黑" panose="020B0703020204020201" charset="-122"/>
            </a:endParaRPr>
          </a:p>
        </p:txBody>
      </p:sp>
      <p:sp>
        <p:nvSpPr>
          <p:cNvPr id="6" name="矩形 5">
            <a:extLst>
              <a:ext uri="{FF2B5EF4-FFF2-40B4-BE49-F238E27FC236}">
                <a16:creationId xmlns:a16="http://schemas.microsoft.com/office/drawing/2014/main" id="{F6BAB488-7368-714D-AB93-666E7A8BC92B}"/>
              </a:ext>
            </a:extLst>
          </p:cNvPr>
          <p:cNvSpPr/>
          <p:nvPr/>
        </p:nvSpPr>
        <p:spPr>
          <a:xfrm>
            <a:off x="5448001" y="3299255"/>
            <a:ext cx="5112000" cy="1395703"/>
          </a:xfrm>
          <a:prstGeom prst="rect">
            <a:avLst/>
          </a:prstGeom>
          <a:noFill/>
        </p:spPr>
        <p:txBody>
          <a:bodyPr wrap="square" lIns="91440" tIns="45720" rIns="91440" bIns="45720">
            <a:spAutoFit/>
          </a:bodyPr>
          <a:lstStyle/>
          <a:p>
            <a:pPr>
              <a:lnSpc>
                <a:spcPct val="150000"/>
              </a:lnSpc>
            </a:pPr>
            <a:r>
              <a:rPr lang="zh-CN" altLang="en-US" sz="3000" b="1" i="1" spc="300" dirty="0">
                <a:solidFill>
                  <a:srgbClr val="C00000"/>
                </a:solidFill>
                <a:effectLst>
                  <a:outerShdw blurRad="38100" dist="38100" dir="2700000" algn="tl">
                    <a:srgbClr val="000000">
                      <a:alpha val="43137"/>
                    </a:srgbClr>
                  </a:outerShdw>
                </a:effectLst>
                <a:latin typeface="微软雅黑" panose="020B0703020204020201" charset="-122"/>
                <a:ea typeface="微软雅黑" panose="020B0703020204020201" charset="-122"/>
                <a:sym typeface="+mn-ea"/>
              </a:rPr>
              <a:t>安全性更优的苯并咪唑类</a:t>
            </a:r>
            <a:endParaRPr lang="en-US" altLang="zh-CN" sz="3000" b="1" i="1" spc="300" dirty="0">
              <a:solidFill>
                <a:srgbClr val="C00000"/>
              </a:solidFill>
              <a:effectLst>
                <a:outerShdw blurRad="38100" dist="38100" dir="2700000" algn="tl">
                  <a:srgbClr val="000000">
                    <a:alpha val="43137"/>
                  </a:srgbClr>
                </a:outerShdw>
              </a:effectLst>
              <a:latin typeface="微软雅黑" panose="020B0703020204020201" charset="-122"/>
              <a:ea typeface="微软雅黑" panose="020B0703020204020201" charset="-122"/>
              <a:sym typeface="+mn-ea"/>
            </a:endParaRPr>
          </a:p>
          <a:p>
            <a:pPr>
              <a:lnSpc>
                <a:spcPct val="150000"/>
              </a:lnSpc>
            </a:pPr>
            <a:r>
              <a:rPr lang="zh-CN" altLang="en-US" sz="3000" b="1" i="1" spc="300" dirty="0">
                <a:solidFill>
                  <a:srgbClr val="C00000"/>
                </a:solidFill>
                <a:effectLst>
                  <a:outerShdw blurRad="38100" dist="38100" dir="2700000" algn="tl">
                    <a:srgbClr val="000000">
                      <a:alpha val="43137"/>
                    </a:srgbClr>
                  </a:outerShdw>
                </a:effectLst>
                <a:latin typeface="微软雅黑" panose="020B0703020204020201" charset="-122"/>
                <a:ea typeface="微软雅黑" panose="020B0703020204020201" charset="-122"/>
                <a:sym typeface="+mn-ea"/>
              </a:rPr>
              <a:t>        新型二代抗组胺药</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42"/>
          <p:cNvSpPr txBox="1"/>
          <p:nvPr/>
        </p:nvSpPr>
        <p:spPr>
          <a:xfrm>
            <a:off x="-24130" y="6309360"/>
            <a:ext cx="12315190" cy="460375"/>
          </a:xfrm>
          <a:prstGeom prst="rect">
            <a:avLst/>
          </a:prstGeom>
          <a:noFill/>
        </p:spPr>
        <p:txBody>
          <a:bodyPr wrap="square" rtlCol="0">
            <a:spAutoFit/>
          </a:bodyPr>
          <a:lstStyle/>
          <a:p>
            <a:pPr algn="l">
              <a:buClrTx/>
              <a:buSzTx/>
              <a:buNone/>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[1]Tahlan S, Singh S, Pandey KC, Singh K. An Outline on Benzimidazole Containing Marketed Drugs with Proton Pump Inhibitor and H1 Receptor Antagonist Activities. Mini Rev Med Chem. 2025;25(6):440-462.]。</a:t>
            </a:r>
          </a:p>
          <a:p>
            <a:pPr algn="l">
              <a:buClrTx/>
              <a:buSzTx/>
              <a:buNone/>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[2]Sharma S, Hatware K, Bhadane P, et al. Chemistry, Pharmacokinetics, Pharmacodynamics and Analytical Meth-ods of Bilastine, a Histamine H1 Receptor Antagonist: An Update[J]. MINI-REVIEWS IN MEDICINAL CHEMISTRY, 2021,21(20):3183-3190. </a:t>
            </a:r>
          </a:p>
          <a:p>
            <a:pPr algn="l">
              <a:buClrTx/>
              <a:buSzTx/>
              <a:buNone/>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[3]Já uregui I, et al. Bilastine: a new antihistamine with an optimal benefit-to-risk ratio for safety during driving. Expert Opin Drug Saf</a:t>
            </a:r>
          </a:p>
        </p:txBody>
      </p:sp>
      <p:pic>
        <p:nvPicPr>
          <p:cNvPr id="308" name="picture 308"/>
          <p:cNvPicPr>
            <a:picLocks noChangeAspect="1"/>
          </p:cNvPicPr>
          <p:nvPr/>
        </p:nvPicPr>
        <p:blipFill>
          <a:blip r:embed="rId3"/>
          <a:stretch>
            <a:fillRect/>
          </a:stretch>
        </p:blipFill>
        <p:spPr>
          <a:xfrm rot="21600000">
            <a:off x="10848340" y="193040"/>
            <a:ext cx="1245870" cy="342900"/>
          </a:xfrm>
          <a:prstGeom prst="rect">
            <a:avLst/>
          </a:prstGeom>
        </p:spPr>
      </p:pic>
      <p:sp>
        <p:nvSpPr>
          <p:cNvPr id="25" name="文本框 24"/>
          <p:cNvSpPr txBox="1"/>
          <p:nvPr/>
        </p:nvSpPr>
        <p:spPr>
          <a:xfrm>
            <a:off x="8435340" y="6628130"/>
            <a:ext cx="3756660" cy="245110"/>
          </a:xfrm>
          <a:prstGeom prst="rect">
            <a:avLst/>
          </a:prstGeom>
          <a:noFill/>
        </p:spPr>
        <p:txBody>
          <a:bodyPr wrap="square">
            <a:spAutoFit/>
          </a:bodyPr>
          <a:lstStyle/>
          <a:p>
            <a:pPr marR="78105" algn="l"/>
            <a:r>
              <a:rPr lang="zh-CN" altLang="en-US" sz="1000" b="0" i="0" u="none" strike="noStrike" baseline="0" dirty="0">
                <a:solidFill>
                  <a:srgbClr val="202020"/>
                </a:solidFill>
                <a:latin typeface="微软雅黑" panose="020B0703020204020201" charset="-122"/>
                <a:ea typeface="微软雅黑" panose="020B0703020204020201" charset="-122"/>
              </a:rPr>
              <a:t>此资料仅用于“</a:t>
            </a:r>
            <a:r>
              <a:rPr lang="en-US" altLang="zh-CN" sz="1000" b="0" i="0" u="none" strike="noStrike" baseline="0" dirty="0">
                <a:solidFill>
                  <a:srgbClr val="202020"/>
                </a:solidFill>
                <a:latin typeface="微软雅黑" panose="020B0703020204020201" charset="-122"/>
                <a:ea typeface="微软雅黑" panose="020B0703020204020201" charset="-122"/>
              </a:rPr>
              <a:t>2025</a:t>
            </a:r>
            <a:r>
              <a:rPr lang="zh-CN" altLang="en-US" sz="1000" b="0" i="0" u="none" strike="noStrike" baseline="0" dirty="0">
                <a:solidFill>
                  <a:srgbClr val="202020"/>
                </a:solidFill>
                <a:latin typeface="微软雅黑" panose="020B0703020204020201" charset="-122"/>
                <a:ea typeface="微软雅黑" panose="020B0703020204020201" charset="-122"/>
              </a:rPr>
              <a:t>年国家医保目录调整”申报工作</a:t>
            </a:r>
            <a:r>
              <a:rPr lang="en-US" altLang="zh-CN" sz="1000" b="0" i="0" u="none" strike="noStrike" baseline="0" dirty="0">
                <a:solidFill>
                  <a:srgbClr val="202020"/>
                </a:solidFill>
                <a:latin typeface="微软雅黑" panose="020B0703020204020201" charset="-122"/>
                <a:ea typeface="微软雅黑" panose="020B0703020204020201" charset="-122"/>
              </a:rPr>
              <a:t>      8/9 </a:t>
            </a:r>
          </a:p>
        </p:txBody>
      </p:sp>
      <p:grpSp>
        <p:nvGrpSpPr>
          <p:cNvPr id="4" name="组合 3"/>
          <p:cNvGrpSpPr/>
          <p:nvPr/>
        </p:nvGrpSpPr>
        <p:grpSpPr>
          <a:xfrm>
            <a:off x="407670" y="1485265"/>
            <a:ext cx="4486275" cy="2202815"/>
            <a:chOff x="6312" y="5060"/>
            <a:chExt cx="5782" cy="2381"/>
          </a:xfrm>
        </p:grpSpPr>
        <p:grpSp>
          <p:nvGrpSpPr>
            <p:cNvPr id="3" name="组合 2"/>
            <p:cNvGrpSpPr/>
            <p:nvPr/>
          </p:nvGrpSpPr>
          <p:grpSpPr>
            <a:xfrm>
              <a:off x="6559" y="5159"/>
              <a:ext cx="5343" cy="2087"/>
              <a:chOff x="6745" y="4962"/>
              <a:chExt cx="5343" cy="2087"/>
            </a:xfrm>
          </p:grpSpPr>
          <p:pic>
            <p:nvPicPr>
              <p:cNvPr id="6" name="图片 5"/>
              <p:cNvPicPr>
                <a:picLocks noChangeAspect="1"/>
              </p:cNvPicPr>
              <p:nvPr/>
            </p:nvPicPr>
            <p:blipFill>
              <a:blip r:embed="rId4"/>
              <a:stretch>
                <a:fillRect/>
              </a:stretch>
            </p:blipFill>
            <p:spPr>
              <a:xfrm>
                <a:off x="7518" y="4962"/>
                <a:ext cx="4410" cy="2076"/>
              </a:xfrm>
              <a:prstGeom prst="rect">
                <a:avLst/>
              </a:prstGeom>
            </p:spPr>
          </p:pic>
          <p:sp>
            <p:nvSpPr>
              <p:cNvPr id="8" name="圆角矩形 7"/>
              <p:cNvSpPr/>
              <p:nvPr/>
            </p:nvSpPr>
            <p:spPr>
              <a:xfrm>
                <a:off x="7755" y="5288"/>
                <a:ext cx="1018" cy="596"/>
              </a:xfrm>
              <a:prstGeom prst="roundRect">
                <a:avLst/>
              </a:prstGeom>
              <a:noFill/>
              <a:ln w="12700">
                <a:solidFill>
                  <a:srgbClr val="C0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圆角矩形 8"/>
              <p:cNvSpPr/>
              <p:nvPr/>
            </p:nvSpPr>
            <p:spPr>
              <a:xfrm>
                <a:off x="11073" y="5511"/>
                <a:ext cx="668" cy="208"/>
              </a:xfrm>
              <a:prstGeom prst="roundRect">
                <a:avLst/>
              </a:prstGeom>
              <a:noFill/>
              <a:ln w="12700">
                <a:solidFill>
                  <a:srgbClr val="C0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文本框 14"/>
              <p:cNvSpPr txBox="1"/>
              <p:nvPr/>
            </p:nvSpPr>
            <p:spPr>
              <a:xfrm>
                <a:off x="6745" y="5854"/>
                <a:ext cx="1627" cy="1195"/>
              </a:xfrm>
              <a:prstGeom prst="rect">
                <a:avLst/>
              </a:prstGeom>
              <a:noFill/>
              <a:ln w="12700">
                <a:noFill/>
                <a:prstDash val="solid"/>
              </a:ln>
            </p:spPr>
            <p:txBody>
              <a:bodyPr wrap="square" rtlCol="0">
                <a:noAutofit/>
              </a:bodyPr>
              <a:lstStyle/>
              <a:p>
                <a:pPr>
                  <a:lnSpc>
                    <a:spcPct val="130000"/>
                  </a:lnSpc>
                </a:pPr>
                <a:r>
                  <a:rPr lang="en-US" altLang="zh-CN" sz="1100" dirty="0">
                    <a:latin typeface="微软雅黑" panose="020B0703020204020201" charset="-122"/>
                    <a:ea typeface="微软雅黑" panose="020B0703020204020201" charset="-122"/>
                    <a:cs typeface="微软雅黑" panose="020B0703020204020201" charset="-122"/>
                    <a:sym typeface="+mn-ea"/>
                  </a:rPr>
                  <a:t>*</a:t>
                </a:r>
                <a:r>
                  <a:rPr lang="zh-CN" altLang="en-US" sz="1100" b="1" dirty="0">
                    <a:latin typeface="微软雅黑" panose="020B0703020204020201" charset="-122"/>
                    <a:ea typeface="微软雅黑" panose="020B0703020204020201" charset="-122"/>
                    <a:cs typeface="微软雅黑" panose="020B0703020204020201" charset="-122"/>
                    <a:sym typeface="+mn-ea"/>
                  </a:rPr>
                  <a:t>苯并咪唑环</a:t>
                </a:r>
                <a:r>
                  <a:rPr lang="zh-CN" altLang="en-US" sz="1100" dirty="0">
                    <a:latin typeface="微软雅黑" panose="020B0703020204020201" charset="-122"/>
                    <a:ea typeface="微软雅黑" panose="020B0703020204020201" charset="-122"/>
                    <a:cs typeface="微软雅黑" panose="020B0703020204020201" charset="-122"/>
                    <a:sym typeface="+mn-ea"/>
                  </a:rPr>
                  <a:t>：高亲和力拮抗</a:t>
                </a:r>
                <a:r>
                  <a:rPr lang="en-US" altLang="zh-CN" sz="1100" dirty="0">
                    <a:latin typeface="微软雅黑" panose="020B0703020204020201" charset="-122"/>
                    <a:ea typeface="微软雅黑" panose="020B0703020204020201" charset="-122"/>
                    <a:cs typeface="微软雅黑" panose="020B0703020204020201" charset="-122"/>
                    <a:sym typeface="+mn-ea"/>
                  </a:rPr>
                  <a:t>H1</a:t>
                </a:r>
                <a:r>
                  <a:rPr lang="zh-CN" altLang="en-US" sz="1100" dirty="0">
                    <a:latin typeface="微软雅黑" panose="020B0703020204020201" charset="-122"/>
                    <a:ea typeface="微软雅黑" panose="020B0703020204020201" charset="-122"/>
                    <a:cs typeface="微软雅黑" panose="020B0703020204020201" charset="-122"/>
                    <a:sym typeface="+mn-ea"/>
                  </a:rPr>
                  <a:t>受体</a:t>
                </a:r>
              </a:p>
            </p:txBody>
          </p:sp>
          <p:sp>
            <p:nvSpPr>
              <p:cNvPr id="21" name="文本框 20"/>
              <p:cNvSpPr txBox="1"/>
              <p:nvPr/>
            </p:nvSpPr>
            <p:spPr>
              <a:xfrm>
                <a:off x="9631" y="6040"/>
                <a:ext cx="2457" cy="607"/>
              </a:xfrm>
              <a:prstGeom prst="rect">
                <a:avLst/>
              </a:prstGeom>
              <a:noFill/>
              <a:ln w="12700">
                <a:noFill/>
                <a:prstDash val="solid"/>
              </a:ln>
            </p:spPr>
            <p:txBody>
              <a:bodyPr wrap="square" rtlCol="0">
                <a:noAutofit/>
              </a:bodyPr>
              <a:lstStyle/>
              <a:p>
                <a:pPr>
                  <a:lnSpc>
                    <a:spcPct val="120000"/>
                  </a:lnSpc>
                </a:pPr>
                <a:r>
                  <a:rPr lang="en-US" altLang="zh-CN" sz="1100" dirty="0">
                    <a:latin typeface="微软雅黑" panose="020B0703020204020201" charset="-122"/>
                    <a:ea typeface="微软雅黑" panose="020B0703020204020201" charset="-122"/>
                    <a:cs typeface="微软雅黑" panose="020B0703020204020201" charset="-122"/>
                    <a:sym typeface="+mn-ea"/>
                  </a:rPr>
                  <a:t>*</a:t>
                </a:r>
                <a:r>
                  <a:rPr lang="zh-CN" altLang="en-US" sz="1100" b="1" dirty="0">
                    <a:solidFill>
                      <a:schemeClr val="tx1"/>
                    </a:solidFill>
                    <a:latin typeface="微软雅黑" panose="020B0703020204020201" charset="-122"/>
                    <a:ea typeface="微软雅黑" panose="020B0703020204020201" charset="-122"/>
                    <a:cs typeface="+mn-ea"/>
                    <a:sym typeface="+mn-ea"/>
                  </a:rPr>
                  <a:t>亲水羧酸取代基</a:t>
                </a:r>
                <a:r>
                  <a:rPr lang="zh-CN" altLang="en-US" sz="1100" dirty="0">
                    <a:solidFill>
                      <a:schemeClr val="tx1"/>
                    </a:solidFill>
                    <a:latin typeface="微软雅黑" panose="020B0703020204020201" charset="-122"/>
                    <a:ea typeface="微软雅黑" panose="020B0703020204020201" charset="-122"/>
                    <a:cs typeface="微软雅黑" panose="020B0703020204020201" charset="-122"/>
                    <a:sym typeface="+mn-ea"/>
                  </a:rPr>
                  <a:t>：</a:t>
                </a:r>
                <a:r>
                  <a:rPr lang="zh-CN" altLang="en-US" sz="1100" dirty="0">
                    <a:latin typeface="微软雅黑" panose="020B0703020204020201" charset="-122"/>
                    <a:ea typeface="微软雅黑" panose="020B0703020204020201" charset="-122"/>
                    <a:cs typeface="微软雅黑" panose="020B0703020204020201" charset="-122"/>
                    <a:sym typeface="+mn-ea"/>
                  </a:rPr>
                  <a:t>减少血脑屏障透过率</a:t>
                </a:r>
              </a:p>
            </p:txBody>
          </p:sp>
        </p:grpSp>
        <p:sp>
          <p:nvSpPr>
            <p:cNvPr id="2" name="圆角矩形 1"/>
            <p:cNvSpPr/>
            <p:nvPr/>
          </p:nvSpPr>
          <p:spPr>
            <a:xfrm>
              <a:off x="6312" y="5060"/>
              <a:ext cx="5782" cy="2381"/>
            </a:xfrm>
            <a:prstGeom prst="roundRect">
              <a:avLst/>
            </a:prstGeom>
            <a:ln>
              <a:solidFill>
                <a:srgbClr val="0168B6"/>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grpSp>
      <p:sp>
        <p:nvSpPr>
          <p:cNvPr id="24" name="矩形 23"/>
          <p:cNvSpPr/>
          <p:nvPr/>
        </p:nvSpPr>
        <p:spPr>
          <a:xfrm>
            <a:off x="0" y="45085"/>
            <a:ext cx="10764520" cy="697865"/>
          </a:xfrm>
          <a:prstGeom prst="rect">
            <a:avLst/>
          </a:prstGeom>
          <a:solidFill>
            <a:schemeClr val="accent1">
              <a:lumMod val="75000"/>
            </a:schemeClr>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8" name="圆角矩形 37"/>
          <p:cNvSpPr/>
          <p:nvPr/>
        </p:nvSpPr>
        <p:spPr>
          <a:xfrm>
            <a:off x="5519420" y="811530"/>
            <a:ext cx="6120130" cy="3780155"/>
          </a:xfrm>
          <a:prstGeom prst="roundRect">
            <a:avLst/>
          </a:prstGeom>
          <a:pattFill prst="pct70">
            <a:fgClr>
              <a:schemeClr val="bg1">
                <a:lumMod val="95000"/>
              </a:schemeClr>
            </a:fgClr>
            <a:bgClr>
              <a:schemeClr val="bg1"/>
            </a:bgClr>
          </a:pattFill>
          <a:ln>
            <a:solidFill>
              <a:schemeClr val="bg1">
                <a:lumMod val="75000"/>
              </a:schemeClr>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6" name="textbox 72"/>
          <p:cNvSpPr/>
          <p:nvPr/>
        </p:nvSpPr>
        <p:spPr>
          <a:xfrm>
            <a:off x="64770" y="175895"/>
            <a:ext cx="1957070" cy="561975"/>
          </a:xfrm>
          <a:prstGeom prst="rect">
            <a:avLst/>
          </a:prstGeom>
          <a:noFill/>
          <a:ln w="0" cap="flat">
            <a:noFill/>
            <a:prstDash val="solid"/>
            <a:miter lim="0"/>
          </a:ln>
        </p:spPr>
        <p:txBody>
          <a:bodyPr vert="horz" wrap="square" lIns="0" tIns="0" rIns="0" bIns="0"/>
          <a:lstStyle/>
          <a:p>
            <a:pPr algn="l" rtl="0" eaLnBrk="0">
              <a:lnSpc>
                <a:spcPct val="110000"/>
              </a:lnSpc>
            </a:pPr>
            <a:endParaRPr sz="400" dirty="0">
              <a:latin typeface="微软雅黑" panose="020B0703020204020201" charset="-122"/>
              <a:ea typeface="微软雅黑" panose="020B0703020204020201" charset="-122"/>
              <a:cs typeface="微软雅黑" panose="020B0703020204020201" charset="-122"/>
            </a:endParaRPr>
          </a:p>
          <a:p>
            <a:pPr marL="102235" algn="l" rtl="0" eaLnBrk="0">
              <a:lnSpc>
                <a:spcPct val="87000"/>
              </a:lnSpc>
              <a:spcBef>
                <a:spcPts val="5"/>
              </a:spcBef>
            </a:pPr>
            <a:r>
              <a:rPr lang="en-US" altLang="zh-CN"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04.</a:t>
            </a:r>
            <a:r>
              <a:rPr lang="zh-CN" altLang="en-US"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创新性｜</a:t>
            </a:r>
            <a:endParaRPr lang="zh-CN" altLang="en-US"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endParaRPr>
          </a:p>
          <a:p>
            <a:pPr marL="102235" algn="l" rtl="0" eaLnBrk="0">
              <a:lnSpc>
                <a:spcPct val="87000"/>
              </a:lnSpc>
              <a:spcBef>
                <a:spcPts val="5"/>
              </a:spcBef>
            </a:pPr>
            <a:endParaRPr lang="zh-CN" altLang="en-US"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endParaRPr>
          </a:p>
          <a:p>
            <a:pPr marL="102235" algn="l" rtl="0" eaLnBrk="0">
              <a:lnSpc>
                <a:spcPct val="87000"/>
              </a:lnSpc>
              <a:spcBef>
                <a:spcPts val="5"/>
              </a:spcBef>
            </a:pPr>
            <a:endParaRPr lang="zh-CN" altLang="en-US" sz="24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endParaRPr>
          </a:p>
        </p:txBody>
      </p:sp>
      <p:sp>
        <p:nvSpPr>
          <p:cNvPr id="27" name="文本框 26"/>
          <p:cNvSpPr txBox="1"/>
          <p:nvPr/>
        </p:nvSpPr>
        <p:spPr>
          <a:xfrm>
            <a:off x="2091690" y="12065"/>
            <a:ext cx="8808085" cy="755650"/>
          </a:xfrm>
          <a:prstGeom prst="rect">
            <a:avLst/>
          </a:prstGeom>
          <a:noFill/>
          <a:ln w="12700">
            <a:noFill/>
            <a:prstDash val="solid"/>
          </a:ln>
        </p:spPr>
        <p:txBody>
          <a:bodyPr wrap="square" rtlCol="0">
            <a:spAutoFit/>
          </a:bodyPr>
          <a:lstStyle/>
          <a:p>
            <a:pPr>
              <a:lnSpc>
                <a:spcPct val="120000"/>
              </a:lnSpc>
            </a:pPr>
            <a:r>
              <a:rPr lang="zh-CN" altLang="en-US"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sym typeface="+mn-ea"/>
              </a:rPr>
              <a:t>苯并咪唑双环结构独特：强效、长效；亲水羧酸取代基：低毒，安全性更优</a:t>
            </a:r>
          </a:p>
          <a:p>
            <a:pPr>
              <a:lnSpc>
                <a:spcPct val="120000"/>
              </a:lnSpc>
            </a:pPr>
            <a:r>
              <a:rPr lang="zh-CN" altLang="en-US"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sym typeface="+mn-ea"/>
              </a:rPr>
              <a:t>原形代谢：特殊人群无需调整剂量</a:t>
            </a:r>
          </a:p>
        </p:txBody>
      </p:sp>
      <p:sp>
        <p:nvSpPr>
          <p:cNvPr id="28" name="文本框 27"/>
          <p:cNvSpPr txBox="1"/>
          <p:nvPr/>
        </p:nvSpPr>
        <p:spPr>
          <a:xfrm>
            <a:off x="5734050" y="836930"/>
            <a:ext cx="6012180" cy="3588385"/>
          </a:xfrm>
          <a:prstGeom prst="rect">
            <a:avLst/>
          </a:prstGeom>
          <a:noFill/>
          <a:ln w="12700" cmpd="sng">
            <a:noFill/>
            <a:prstDash val="sysDot"/>
          </a:ln>
        </p:spPr>
        <p:txBody>
          <a:bodyPr wrap="square" rtlCol="0" anchor="t">
            <a:noAutofit/>
          </a:bodyPr>
          <a:lstStyle/>
          <a:p>
            <a:pPr>
              <a:lnSpc>
                <a:spcPct val="190000"/>
              </a:lnSpc>
            </a:pPr>
            <a:r>
              <a:rPr lang="en-US" altLang="zh-CN" sz="1400" b="1" dirty="0">
                <a:latin typeface="Microsoft YaHei Bold" panose="020B0703020204020201" charset="-122"/>
                <a:ea typeface="Microsoft YaHei Bold" panose="020B0703020204020201" charset="-122"/>
                <a:cs typeface="Microsoft YaHei Bold" panose="020B0703020204020201" charset="-122"/>
                <a:sym typeface="+mn-ea"/>
              </a:rPr>
              <a:t>01.</a:t>
            </a:r>
            <a:r>
              <a:rPr lang="zh-CN" altLang="en-US" sz="1400" b="1" dirty="0">
                <a:latin typeface="Microsoft YaHei Bold" panose="020B0703020204020201" charset="-122"/>
                <a:ea typeface="Microsoft YaHei Bold" panose="020B0703020204020201" charset="-122"/>
                <a:cs typeface="Microsoft YaHei Bold" panose="020B0703020204020201" charset="-122"/>
                <a:sym typeface="+mn-ea"/>
              </a:rPr>
              <a:t>结构独特：苯并咪唑双环结构，高组胺</a:t>
            </a:r>
            <a:r>
              <a:rPr lang="en-US" altLang="zh-CN" sz="1400" b="1" dirty="0">
                <a:latin typeface="Microsoft YaHei Bold" panose="020B0703020204020201" charset="-122"/>
                <a:ea typeface="Microsoft YaHei Bold" panose="020B0703020204020201" charset="-122"/>
                <a:cs typeface="Microsoft YaHei Bold" panose="020B0703020204020201" charset="-122"/>
                <a:sym typeface="+mn-ea"/>
              </a:rPr>
              <a:t>H1</a:t>
            </a:r>
            <a:r>
              <a:rPr lang="zh-CN" altLang="en-US" sz="1400" b="1" dirty="0">
                <a:latin typeface="Microsoft YaHei Bold" panose="020B0703020204020201" charset="-122"/>
                <a:ea typeface="Microsoft YaHei Bold" panose="020B0703020204020201" charset="-122"/>
                <a:cs typeface="Microsoft YaHei Bold" panose="020B0703020204020201" charset="-122"/>
                <a:sym typeface="+mn-ea"/>
              </a:rPr>
              <a:t>受体亲和力</a:t>
            </a:r>
          </a:p>
          <a:p>
            <a:pPr marL="171450" indent="-171450" algn="l">
              <a:lnSpc>
                <a:spcPct val="190000"/>
              </a:lnSpc>
              <a:spcBef>
                <a:spcPct val="0"/>
              </a:spcBef>
              <a:spcAft>
                <a:spcPct val="0"/>
              </a:spcAft>
              <a:buFont typeface="Wingdings" panose="05000000000000000000" charset="0"/>
              <a:buChar char="Ø"/>
            </a:pPr>
            <a:r>
              <a:rPr lang="zh-CN" altLang="en-US" sz="1000" b="1" dirty="0">
                <a:latin typeface="微软雅黑" panose="020B0703020204020201" charset="-122"/>
                <a:ea typeface="微软雅黑" panose="020B0703020204020201" charset="-122"/>
                <a:cs typeface="微软雅黑" panose="020B0703020204020201" charset="-122"/>
                <a:sym typeface="+mn-ea"/>
              </a:rPr>
              <a:t>有效：</a:t>
            </a:r>
            <a:r>
              <a:rPr lang="zh-CN" altLang="en-US" sz="1000" dirty="0">
                <a:latin typeface="微软雅黑" panose="020B0703020204020201" charset="-122"/>
                <a:ea typeface="微软雅黑" panose="020B0703020204020201" charset="-122"/>
                <a:cs typeface="微软雅黑" panose="020B0703020204020201" charset="-122"/>
                <a:sym typeface="+mn-ea"/>
              </a:rPr>
              <a:t>在第二代</a:t>
            </a:r>
            <a:r>
              <a:rPr lang="en-US" altLang="zh-CN" sz="1000" dirty="0">
                <a:latin typeface="微软雅黑" panose="020B0703020204020201" charset="-122"/>
                <a:ea typeface="微软雅黑" panose="020B0703020204020201" charset="-122"/>
                <a:cs typeface="微软雅黑" panose="020B0703020204020201" charset="-122"/>
                <a:sym typeface="+mn-ea"/>
              </a:rPr>
              <a:t>H1-</a:t>
            </a:r>
            <a:r>
              <a:rPr lang="zh-CN" altLang="en-US" sz="1000" dirty="0">
                <a:latin typeface="微软雅黑" panose="020B0703020204020201" charset="-122"/>
                <a:ea typeface="微软雅黑" panose="020B0703020204020201" charset="-122"/>
                <a:cs typeface="微软雅黑" panose="020B0703020204020201" charset="-122"/>
                <a:sym typeface="+mn-ea"/>
              </a:rPr>
              <a:t>抗组胺药物中</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抑制风团和红斑的面积更为明显，并能显著性减少瘙痒</a:t>
            </a:r>
          </a:p>
          <a:p>
            <a:pPr marL="171450" indent="-171450" algn="l">
              <a:lnSpc>
                <a:spcPct val="190000"/>
              </a:lnSpc>
              <a:spcBef>
                <a:spcPct val="0"/>
              </a:spcBef>
              <a:spcAft>
                <a:spcPct val="0"/>
              </a:spcAft>
              <a:buFont typeface="Wingdings" panose="05000000000000000000" charset="0"/>
              <a:buChar char="Ø"/>
            </a:pPr>
            <a:r>
              <a:rPr lang="zh-CN" altLang="en-US" sz="1000" b="1" dirty="0">
                <a:latin typeface="微软雅黑" panose="020B0703020204020201" charset="-122"/>
                <a:ea typeface="微软雅黑" panose="020B0703020204020201" charset="-122"/>
                <a:cs typeface="微软雅黑" panose="020B0703020204020201" charset="-122"/>
                <a:sym typeface="+mn-ea"/>
              </a:rPr>
              <a:t>高效、长效：</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比拉斯汀</a:t>
            </a:r>
            <a:r>
              <a:rPr lang="zh-CN" altLang="en-US" sz="1000" dirty="0">
                <a:latin typeface="微软雅黑" panose="020B0703020204020201" charset="-122"/>
                <a:ea typeface="微软雅黑" panose="020B0703020204020201" charset="-122"/>
                <a:cs typeface="微软雅黑" panose="020B0703020204020201" charset="-122"/>
                <a:sym typeface="+mn-ea"/>
              </a:rPr>
              <a:t>能在</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30分钟内快速起效</a:t>
            </a:r>
            <a:r>
              <a:rPr lang="zh-CN" altLang="en-US" sz="1000" b="1" dirty="0">
                <a:latin typeface="微软雅黑" panose="020B0703020204020201" charset="-122"/>
                <a:ea typeface="微软雅黑" panose="020B0703020204020201" charset="-122"/>
                <a:cs typeface="微软雅黑" panose="020B0703020204020201" charset="-122"/>
                <a:sym typeface="+mn-ea"/>
              </a:rPr>
              <a:t>，</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疗效可持续24小时</a:t>
            </a:r>
            <a:endParaRPr lang="zh-CN" altLang="en-US" sz="1000" b="1" dirty="0">
              <a:solidFill>
                <a:srgbClr val="C00000"/>
              </a:solidFill>
              <a:latin typeface="微软雅黑" panose="020B0703020204020201" charset="-122"/>
              <a:ea typeface="微软雅黑" panose="020B0703020204020201" charset="-122"/>
              <a:cs typeface="微软雅黑" panose="020B0703020204020201" charset="-122"/>
              <a:sym typeface="+mn-ea"/>
            </a:endParaRPr>
          </a:p>
          <a:p>
            <a:pPr>
              <a:lnSpc>
                <a:spcPct val="190000"/>
              </a:lnSpc>
            </a:pPr>
            <a:r>
              <a:rPr lang="zh-CN" altLang="en-US" sz="1400" b="1" dirty="0">
                <a:latin typeface="Microsoft YaHei Bold" panose="020B0703020204020201" charset="-122"/>
                <a:ea typeface="Microsoft YaHei Bold" panose="020B0703020204020201" charset="-122"/>
                <a:cs typeface="Microsoft YaHei Bold" panose="020B0703020204020201" charset="-122"/>
                <a:sym typeface="+mn-ea"/>
              </a:rPr>
              <a:t>02.结构创新：亲水羧酸取代基，极低中枢神经系统穿透性</a:t>
            </a:r>
          </a:p>
          <a:p>
            <a:pPr marL="285750" indent="-285750" algn="l" fontAlgn="auto">
              <a:lnSpc>
                <a:spcPct val="190000"/>
              </a:lnSpc>
              <a:buClrTx/>
              <a:buSzTx/>
              <a:buFont typeface="Wingdings" panose="05000000000000000000" charset="0"/>
              <a:buChar char="Ø"/>
            </a:pPr>
            <a:r>
              <a:rPr lang="zh-CN" altLang="en-US" sz="1000" b="1" dirty="0">
                <a:solidFill>
                  <a:srgbClr val="C00000"/>
                </a:solidFill>
                <a:latin typeface="微软雅黑" panose="020B0703020204020201" charset="-122"/>
                <a:ea typeface="微软雅黑" panose="020B0703020204020201" charset="-122"/>
                <a:cs typeface="微软雅黑" panose="020B0703020204020201" charset="-122"/>
                <a:sym typeface="+mn-ea"/>
              </a:rPr>
              <a:t>比拉斯汀</a:t>
            </a:r>
            <a:r>
              <a:rPr lang="zh-CN" altLang="en-US" sz="1000" dirty="0">
                <a:latin typeface="微软雅黑" panose="020B0703020204020201" charset="-122"/>
                <a:ea typeface="微软雅黑" panose="020B0703020204020201" charset="-122"/>
                <a:cs typeface="微软雅黑" panose="020B0703020204020201" charset="-122"/>
                <a:sym typeface="+mn-ea"/>
              </a:rPr>
              <a:t>对</a:t>
            </a:r>
            <a:r>
              <a:rPr lang="zh-CN" altLang="en-US" sz="1000" b="1" dirty="0">
                <a:solidFill>
                  <a:schemeClr val="tx1"/>
                </a:solidFill>
                <a:latin typeface="微软雅黑" panose="020B0703020204020201" charset="-122"/>
                <a:ea typeface="微软雅黑" panose="020B0703020204020201" charset="-122"/>
                <a:cs typeface="微软雅黑" panose="020B0703020204020201" charset="-122"/>
                <a:sym typeface="+mn-ea"/>
              </a:rPr>
              <a:t>中枢神经系统H1受体</a:t>
            </a:r>
            <a:r>
              <a:rPr lang="zh-CN" altLang="en-US" sz="1000" dirty="0">
                <a:latin typeface="微软雅黑" panose="020B0703020204020201" charset="-122"/>
                <a:ea typeface="微软雅黑" panose="020B0703020204020201" charset="-122"/>
                <a:cs typeface="微软雅黑" panose="020B0703020204020201" charset="-122"/>
                <a:sym typeface="+mn-ea"/>
              </a:rPr>
              <a:t>的结合率为抗组胺药物中</a:t>
            </a:r>
            <a:r>
              <a:rPr lang="zh-CN" altLang="en-US" sz="1000" b="1" dirty="0">
                <a:latin typeface="微软雅黑" panose="020B0703020204020201" charset="-122"/>
                <a:ea typeface="微软雅黑" panose="020B0703020204020201" charset="-122"/>
                <a:cs typeface="微软雅黑" panose="020B0703020204020201" charset="-122"/>
                <a:sym typeface="+mn-ea"/>
              </a:rPr>
              <a:t>最低</a:t>
            </a:r>
            <a:r>
              <a:rPr lang="zh-CN" altLang="en-US" sz="1000" baseline="30000" dirty="0">
                <a:latin typeface="微软雅黑" panose="020B0703020204020201" charset="-122"/>
                <a:ea typeface="微软雅黑" panose="020B0703020204020201" charset="-122"/>
                <a:cs typeface="微软雅黑" panose="020B0703020204020201" charset="-122"/>
                <a:sym typeface="+mn-ea"/>
              </a:rPr>
              <a:t>[3]</a:t>
            </a:r>
          </a:p>
          <a:p>
            <a:pPr marL="285750" indent="-285750" algn="l" fontAlgn="auto">
              <a:lnSpc>
                <a:spcPct val="190000"/>
              </a:lnSpc>
              <a:buClrTx/>
              <a:buSzTx/>
              <a:buFont typeface="Wingdings" panose="05000000000000000000" charset="0"/>
              <a:buChar char="Ø"/>
            </a:pP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比拉斯汀无中枢神经、抗胆碱能作用及心脏毒性</a:t>
            </a:r>
            <a:r>
              <a:rPr lang="zh-CN" altLang="en-US" sz="1000" dirty="0">
                <a:latin typeface="微软雅黑" panose="020B0703020204020201" charset="-122"/>
                <a:ea typeface="微软雅黑" panose="020B0703020204020201" charset="-122"/>
                <a:cs typeface="微软雅黑" panose="020B0703020204020201" charset="-122"/>
                <a:sym typeface="+mn-ea"/>
              </a:rPr>
              <a:t>，</a:t>
            </a:r>
            <a:r>
              <a:rPr lang="zh-CN" altLang="en-US" sz="1000" b="1" dirty="0">
                <a:latin typeface="微软雅黑" panose="020B0703020204020201" charset="-122"/>
                <a:ea typeface="微软雅黑" panose="020B0703020204020201" charset="-122"/>
                <a:cs typeface="微软雅黑" panose="020B0703020204020201" charset="-122"/>
                <a:sym typeface="+mn-ea"/>
              </a:rPr>
              <a:t>安全性更优</a:t>
            </a:r>
          </a:p>
          <a:p>
            <a:pPr indent="0" fontAlgn="auto">
              <a:lnSpc>
                <a:spcPct val="190000"/>
              </a:lnSpc>
              <a:buFont typeface="Wingdings" panose="05000000000000000000" charset="0"/>
              <a:buNone/>
            </a:pPr>
            <a:r>
              <a:rPr lang="zh-CN" altLang="en-US" sz="1400" b="1" dirty="0">
                <a:latin typeface="Microsoft YaHei Bold" panose="020B0703020204020201" charset="-122"/>
                <a:ea typeface="Microsoft YaHei Bold" panose="020B0703020204020201" charset="-122"/>
                <a:cs typeface="Microsoft YaHei Bold" panose="020B0703020204020201" charset="-122"/>
                <a:sym typeface="+mn-ea"/>
              </a:rPr>
              <a:t>03.应用创新：原形代谢，特殊人群无需调整剂量</a:t>
            </a:r>
          </a:p>
          <a:p>
            <a:pPr marL="285750" indent="-285750" algn="l">
              <a:lnSpc>
                <a:spcPct val="190000"/>
              </a:lnSpc>
              <a:buClrTx/>
              <a:buSzTx/>
              <a:buFont typeface="Wingdings" panose="05000000000000000000" charset="0"/>
              <a:buChar char="Ø"/>
            </a:pPr>
            <a:r>
              <a:rPr lang="zh-CN" altLang="en-US" sz="1000" b="1" dirty="0">
                <a:solidFill>
                  <a:srgbClr val="C00000"/>
                </a:solidFill>
                <a:latin typeface="微软雅黑" panose="020B0703020204020201" charset="-122"/>
                <a:ea typeface="微软雅黑" panose="020B0703020204020201" charset="-122"/>
                <a:cs typeface="微软雅黑" panose="020B0703020204020201" charset="-122"/>
                <a:sym typeface="+mn-ea"/>
              </a:rPr>
              <a:t>比拉斯汀</a:t>
            </a:r>
            <a:r>
              <a:rPr lang="zh-CN" altLang="en-US" sz="1000" dirty="0">
                <a:latin typeface="微软雅黑" panose="020B0703020204020201" charset="-122"/>
                <a:ea typeface="微软雅黑" panose="020B0703020204020201" charset="-122"/>
                <a:cs typeface="微软雅黑" panose="020B0703020204020201" charset="-122"/>
                <a:sym typeface="+mn-ea"/>
              </a:rPr>
              <a:t>在体内</a:t>
            </a:r>
            <a:r>
              <a:rPr lang="zh-CN" altLang="en-US" sz="1000" b="1" dirty="0">
                <a:latin typeface="Microsoft YaHei Bold" panose="020B0703020204020201" charset="-122"/>
                <a:ea typeface="Microsoft YaHei Bold" panose="020B0703020204020201" charset="-122"/>
                <a:cs typeface="微软雅黑" panose="020B0703020204020201" charset="-122"/>
                <a:sym typeface="+mn-ea"/>
              </a:rPr>
              <a:t>几乎不经化学结构转化</a:t>
            </a:r>
            <a:r>
              <a:rPr lang="zh-CN" altLang="en-US" sz="1000" dirty="0">
                <a:latin typeface="微软雅黑" panose="020B0703020204020201" charset="-122"/>
                <a:ea typeface="微软雅黑" panose="020B0703020204020201" charset="-122"/>
                <a:cs typeface="微软雅黑" panose="020B0703020204020201" charset="-122"/>
                <a:sym typeface="+mn-ea"/>
              </a:rPr>
              <a:t>，直接</a:t>
            </a:r>
            <a:r>
              <a:rPr lang="zh-CN" altLang="en-US" sz="1000" b="1" dirty="0">
                <a:latin typeface="Microsoft YaHei Bold" panose="020B0703020204020201" charset="-122"/>
                <a:ea typeface="Microsoft YaHei Bold" panose="020B0703020204020201" charset="-122"/>
                <a:cs typeface="微软雅黑" panose="020B0703020204020201" charset="-122"/>
                <a:sym typeface="+mn-ea"/>
              </a:rPr>
              <a:t>以摄入时的原始分子形式</a:t>
            </a:r>
            <a:r>
              <a:rPr lang="zh-CN" altLang="en-US" sz="1000" dirty="0">
                <a:latin typeface="微软雅黑" panose="020B0703020204020201" charset="-122"/>
                <a:ea typeface="微软雅黑" panose="020B0703020204020201" charset="-122"/>
                <a:cs typeface="微软雅黑" panose="020B0703020204020201" charset="-122"/>
                <a:sym typeface="+mn-ea"/>
              </a:rPr>
              <a:t>排泄出体外</a:t>
            </a:r>
          </a:p>
          <a:p>
            <a:pPr marL="285750" indent="-285750" algn="l">
              <a:lnSpc>
                <a:spcPct val="190000"/>
              </a:lnSpc>
              <a:buClrTx/>
              <a:buSzTx/>
              <a:buFont typeface="Wingdings" panose="05000000000000000000" charset="0"/>
              <a:buChar char="Ø"/>
            </a:pP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规避肝毒性风险，无活性代谢物蓄积风险</a:t>
            </a:r>
            <a:endParaRPr lang="zh-CN" altLang="en-US" sz="1000" b="1" dirty="0">
              <a:solidFill>
                <a:srgbClr val="C00000"/>
              </a:solidFill>
              <a:latin typeface="微软雅黑" panose="020B0703020204020201" charset="-122"/>
              <a:ea typeface="微软雅黑" panose="020B0703020204020201" charset="-122"/>
              <a:cs typeface="微软雅黑" panose="020B0703020204020201" charset="-122"/>
              <a:sym typeface="+mn-ea"/>
            </a:endParaRPr>
          </a:p>
          <a:p>
            <a:pPr marL="285750" indent="-285750" algn="l">
              <a:lnSpc>
                <a:spcPct val="190000"/>
              </a:lnSpc>
              <a:buClrTx/>
              <a:buSzTx/>
              <a:buFont typeface="Wingdings" panose="05000000000000000000" charset="0"/>
              <a:buChar char="Ø"/>
            </a:pPr>
            <a:r>
              <a:rPr lang="zh-CN" altLang="en-US" sz="1000" dirty="0">
                <a:latin typeface="微软雅黑" panose="020B0703020204020201" charset="-122"/>
                <a:ea typeface="微软雅黑" panose="020B0703020204020201" charset="-122"/>
                <a:cs typeface="微软雅黑" panose="020B0703020204020201" charset="-122"/>
                <a:sym typeface="+mn-ea"/>
              </a:rPr>
              <a:t>对于</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肝肾功能不全者、老年患者均不需调整剂量</a:t>
            </a:r>
          </a:p>
          <a:p>
            <a:pPr>
              <a:lnSpc>
                <a:spcPct val="150000"/>
              </a:lnSpc>
            </a:pPr>
            <a:endParaRPr lang="zh-CN" altLang="en-US" sz="1600" dirty="0">
              <a:latin typeface="微软雅黑" panose="020B0703020204020201" charset="-122"/>
              <a:ea typeface="微软雅黑" panose="020B0703020204020201" charset="-122"/>
              <a:cs typeface="微软雅黑" panose="020B0703020204020201" charset="-122"/>
              <a:sym typeface="+mn-ea"/>
            </a:endParaRPr>
          </a:p>
          <a:p>
            <a:pPr>
              <a:lnSpc>
                <a:spcPct val="150000"/>
              </a:lnSpc>
            </a:pPr>
            <a:endParaRPr lang="zh-CN" altLang="en-US" sz="1600" dirty="0">
              <a:latin typeface="微软雅黑" panose="020B0703020204020201" charset="-122"/>
              <a:ea typeface="微软雅黑" panose="020B0703020204020201" charset="-122"/>
              <a:cs typeface="微软雅黑" panose="020B0703020204020201" charset="-122"/>
              <a:sym typeface="+mn-ea"/>
            </a:endParaRPr>
          </a:p>
        </p:txBody>
      </p:sp>
      <p:sp>
        <p:nvSpPr>
          <p:cNvPr id="37" name="虚尾箭头 36"/>
          <p:cNvSpPr/>
          <p:nvPr/>
        </p:nvSpPr>
        <p:spPr>
          <a:xfrm>
            <a:off x="5037455" y="2349500"/>
            <a:ext cx="431800" cy="432435"/>
          </a:xfrm>
          <a:prstGeom prst="stripedRightArrow">
            <a:avLst/>
          </a:prstGeom>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a:p>
        </p:txBody>
      </p:sp>
      <p:sp>
        <p:nvSpPr>
          <p:cNvPr id="39" name="流程图: 可选过程 38"/>
          <p:cNvSpPr/>
          <p:nvPr/>
        </p:nvSpPr>
        <p:spPr>
          <a:xfrm>
            <a:off x="0" y="4725035"/>
            <a:ext cx="12192000" cy="1479550"/>
          </a:xfrm>
          <a:prstGeom prst="flowChartAlternateProcess">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0" name="文本框 39" descr="7b0a202020202262756c6c6574223a20227b5c2263617465676f727949645c223a5c225c222c5c2274656d706c61746549645c223a32303233313633377d220a7d0a"/>
          <p:cNvSpPr txBox="1"/>
          <p:nvPr/>
        </p:nvSpPr>
        <p:spPr>
          <a:xfrm>
            <a:off x="651510" y="4736465"/>
            <a:ext cx="11240770" cy="1476375"/>
          </a:xfrm>
          <a:prstGeom prst="rect">
            <a:avLst/>
          </a:prstGeom>
          <a:noFill/>
          <a:ln w="12700">
            <a:noFill/>
            <a:prstDash val="solid"/>
          </a:ln>
        </p:spPr>
        <p:txBody>
          <a:bodyPr wrap="square" rtlCol="0">
            <a:spAutoFit/>
          </a:bodyPr>
          <a:lstStyle/>
          <a:p>
            <a:pPr indent="0" algn="just">
              <a:lnSpc>
                <a:spcPct val="150000"/>
              </a:lnSpc>
              <a:buClrTx/>
              <a:buSzTx/>
              <a:buFont typeface="Wingdings" panose="05000000000000000000" charset="0"/>
              <a:buNone/>
            </a:pPr>
            <a:r>
              <a:rPr lang="zh-CN" altLang="en-US"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比拉斯汀</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有独特的</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双环核心结构</a:t>
            </a:r>
            <a:r>
              <a:rPr lang="en-US" altLang="zh-CN" sz="1600" b="1" baseline="30000"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[1]</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与</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亲水羧酸取代基</a:t>
            </a:r>
            <a:r>
              <a:rPr lang="en-US" altLang="zh-CN" sz="1600" b="1" baseline="30000"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[2]</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，赋予</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其高组胺H1受体亲和力（咪唑环氮原子与受体形成氢键）、代谢稳定性（苯环刚性减少肝酶降解）</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，使其具有</a:t>
            </a:r>
            <a:r>
              <a:rPr lang="zh-CN" altLang="en-US"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快速起效、长效、极低的中枢神经系统穿透性及代谢优势</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等特点；</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原形代谢，特殊人群无需调整剂量。</a:t>
            </a:r>
            <a:endPar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endParaRPr>
          </a:p>
        </p:txBody>
      </p:sp>
      <p:pic>
        <p:nvPicPr>
          <p:cNvPr id="41" name="图片 40" descr="手"/>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580000">
            <a:off x="192405" y="4869180"/>
            <a:ext cx="447040" cy="4470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156845" y="845820"/>
            <a:ext cx="11656695" cy="5678805"/>
          </a:xfrm>
          <a:prstGeom prst="roundRect">
            <a:avLst/>
          </a:prstGeom>
          <a:pattFill prst="pct25">
            <a:fgClr>
              <a:schemeClr val="bg1">
                <a:lumMod val="95000"/>
              </a:schemeClr>
            </a:fgClr>
            <a:bgClr>
              <a:schemeClr val="bg1"/>
            </a:bgClr>
          </a:pattFill>
          <a:ln>
            <a:solidFill>
              <a:schemeClr val="bg1">
                <a:lumMod val="75000"/>
              </a:schemeClr>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308" name="picture 308"/>
          <p:cNvPicPr>
            <a:picLocks noChangeAspect="1"/>
          </p:cNvPicPr>
          <p:nvPr/>
        </p:nvPicPr>
        <p:blipFill>
          <a:blip r:embed="rId7"/>
          <a:stretch>
            <a:fillRect/>
          </a:stretch>
        </p:blipFill>
        <p:spPr>
          <a:xfrm rot="21600000">
            <a:off x="10848340" y="193040"/>
            <a:ext cx="1245870" cy="342900"/>
          </a:xfrm>
          <a:prstGeom prst="rect">
            <a:avLst/>
          </a:prstGeom>
        </p:spPr>
      </p:pic>
      <p:sp>
        <p:nvSpPr>
          <p:cNvPr id="2" name="文本框 1"/>
          <p:cNvSpPr txBox="1"/>
          <p:nvPr/>
        </p:nvSpPr>
        <p:spPr>
          <a:xfrm>
            <a:off x="8435340" y="6628130"/>
            <a:ext cx="3927475" cy="245110"/>
          </a:xfrm>
          <a:prstGeom prst="rect">
            <a:avLst/>
          </a:prstGeom>
          <a:noFill/>
        </p:spPr>
        <p:txBody>
          <a:bodyPr wrap="square">
            <a:spAutoFit/>
          </a:bodyPr>
          <a:lstStyle/>
          <a:p>
            <a:pPr marR="78105" algn="l"/>
            <a:r>
              <a:rPr lang="zh-CN" altLang="en-US" sz="1000" b="0" i="0" u="none" strike="noStrike" baseline="0" dirty="0">
                <a:solidFill>
                  <a:srgbClr val="202020"/>
                </a:solidFill>
                <a:latin typeface="微软雅黑" panose="020B0703020204020201" charset="-122"/>
                <a:ea typeface="微软雅黑" panose="020B0703020204020201" charset="-122"/>
              </a:rPr>
              <a:t>此资料仅用于“</a:t>
            </a:r>
            <a:r>
              <a:rPr lang="en-US" altLang="zh-CN" sz="1000" b="0" i="0" u="none" strike="noStrike" baseline="0" dirty="0">
                <a:solidFill>
                  <a:srgbClr val="202020"/>
                </a:solidFill>
                <a:latin typeface="微软雅黑" panose="020B0703020204020201" charset="-122"/>
                <a:ea typeface="微软雅黑" panose="020B0703020204020201" charset="-122"/>
              </a:rPr>
              <a:t>2025</a:t>
            </a:r>
            <a:r>
              <a:rPr lang="zh-CN" altLang="en-US" sz="1000" b="0" i="0" u="none" strike="noStrike" baseline="0" dirty="0">
                <a:solidFill>
                  <a:srgbClr val="202020"/>
                </a:solidFill>
                <a:latin typeface="微软雅黑" panose="020B0703020204020201" charset="-122"/>
                <a:ea typeface="微软雅黑" panose="020B0703020204020201" charset="-122"/>
              </a:rPr>
              <a:t>年国家医保目录调整”申报工作</a:t>
            </a:r>
            <a:r>
              <a:rPr lang="en-US" altLang="zh-CN" sz="1000" b="0" i="0" u="none" strike="noStrike" baseline="0" dirty="0">
                <a:solidFill>
                  <a:srgbClr val="202020"/>
                </a:solidFill>
                <a:latin typeface="微软雅黑" panose="020B0703020204020201" charset="-122"/>
                <a:ea typeface="微软雅黑" panose="020B0703020204020201" charset="-122"/>
              </a:rPr>
              <a:t>      9/9  </a:t>
            </a:r>
          </a:p>
        </p:txBody>
      </p:sp>
      <p:grpSp>
        <p:nvGrpSpPr>
          <p:cNvPr id="9" name="组合 8"/>
          <p:cNvGrpSpPr/>
          <p:nvPr/>
        </p:nvGrpSpPr>
        <p:grpSpPr>
          <a:xfrm>
            <a:off x="550545" y="981075"/>
            <a:ext cx="11262995" cy="5540375"/>
            <a:chOff x="415" y="1545"/>
            <a:chExt cx="17737" cy="8725"/>
          </a:xfrm>
        </p:grpSpPr>
        <p:sp>
          <p:nvSpPr>
            <p:cNvPr id="7" name="文本框 6"/>
            <p:cNvSpPr txBox="1"/>
            <p:nvPr>
              <p:custDataLst>
                <p:tags r:id="rId1"/>
              </p:custDataLst>
            </p:nvPr>
          </p:nvSpPr>
          <p:spPr>
            <a:xfrm>
              <a:off x="415" y="2451"/>
              <a:ext cx="17016" cy="1451"/>
            </a:xfrm>
            <a:prstGeom prst="rect">
              <a:avLst/>
            </a:prstGeom>
            <a:noFill/>
            <a:ln w="12700">
              <a:noFill/>
              <a:prstDash val="solid"/>
            </a:ln>
          </p:spPr>
          <p:txBody>
            <a:bodyPr wrap="square" rtlCol="0">
              <a:noAutofit/>
            </a:bodyPr>
            <a:lstStyle/>
            <a:p>
              <a:pPr marL="285750" indent="-285750">
                <a:lnSpc>
                  <a:spcPct val="150000"/>
                </a:lnSpc>
                <a:buFont typeface="Wingdings" panose="05000000000000000000" charset="0"/>
                <a:buChar char="Ø"/>
              </a:pPr>
              <a:r>
                <a:rPr lang="zh-CN" altLang="en-US" sz="1200" dirty="0">
                  <a:latin typeface="微软雅黑" panose="020B0703020204020201" charset="-122"/>
                  <a:ea typeface="微软雅黑" panose="020B0703020204020201" charset="-122"/>
                  <a:cs typeface="微软雅黑" panose="020B0703020204020201" charset="-122"/>
                  <a:sym typeface="+mn-ea"/>
                </a:rPr>
                <a:t>医保目录中的抗组胺类药品对于特殊人群均需要进行剂量调整，相关实验证明</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肾功能不全者、肝功能不全者、老年患者</a:t>
              </a:r>
              <a:r>
                <a:rPr lang="zh-CN" altLang="en-US" sz="1200" dirty="0">
                  <a:latin typeface="微软雅黑" panose="020B0703020204020201" charset="-122"/>
                  <a:ea typeface="微软雅黑" panose="020B0703020204020201" charset="-122"/>
                  <a:cs typeface="微软雅黑" panose="020B0703020204020201" charset="-122"/>
                  <a:sym typeface="+mn-ea"/>
                </a:rPr>
                <a:t>在使用</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比拉斯汀</a:t>
              </a:r>
              <a:r>
                <a:rPr lang="zh-CN" altLang="en-US" sz="1200" dirty="0">
                  <a:latin typeface="微软雅黑" panose="020B0703020204020201" charset="-122"/>
                  <a:ea typeface="微软雅黑" panose="020B0703020204020201" charset="-122"/>
                  <a:cs typeface="微软雅黑" panose="020B0703020204020201" charset="-122"/>
                  <a:sym typeface="+mn-ea"/>
                </a:rPr>
                <a:t>时均</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无需调整剂量</a:t>
              </a:r>
              <a:r>
                <a:rPr lang="zh-CN" altLang="en-US" sz="1200" dirty="0">
                  <a:latin typeface="微软雅黑" panose="020B0703020204020201" charset="-122"/>
                  <a:ea typeface="微软雅黑" panose="020B0703020204020201" charset="-122"/>
                  <a:cs typeface="微软雅黑" panose="020B0703020204020201" charset="-122"/>
                  <a:sym typeface="+mn-ea"/>
                </a:rPr>
                <a:t>，患者适配性更高</a:t>
              </a:r>
            </a:p>
            <a:p>
              <a:pPr marL="285750" indent="-285750">
                <a:lnSpc>
                  <a:spcPct val="150000"/>
                </a:lnSpc>
                <a:buFont typeface="Wingdings" panose="05000000000000000000" charset="0"/>
                <a:buChar char="Ø"/>
              </a:pP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比拉斯汀</a:t>
              </a:r>
              <a:r>
                <a:rPr lang="zh-CN" altLang="en-US" sz="1200" dirty="0">
                  <a:latin typeface="微软雅黑" panose="020B0703020204020201" charset="-122"/>
                  <a:ea typeface="微软雅黑" panose="020B0703020204020201" charset="-122"/>
                  <a:cs typeface="微软雅黑" panose="020B0703020204020201" charset="-122"/>
                  <a:sym typeface="+mn-ea"/>
                </a:rPr>
                <a:t>在中枢神经系统</a:t>
              </a:r>
              <a:r>
                <a:rPr lang="en-US" altLang="zh-CN" sz="1200" dirty="0">
                  <a:latin typeface="微软雅黑" panose="020B0703020204020201" charset="-122"/>
                  <a:ea typeface="微软雅黑" panose="020B0703020204020201" charset="-122"/>
                  <a:cs typeface="微软雅黑" panose="020B0703020204020201" charset="-122"/>
                  <a:sym typeface="+mn-ea"/>
                </a:rPr>
                <a:t>H1</a:t>
              </a:r>
              <a:r>
                <a:rPr lang="zh-CN" altLang="en-US" sz="1200" dirty="0">
                  <a:latin typeface="微软雅黑" panose="020B0703020204020201" charset="-122"/>
                  <a:ea typeface="微软雅黑" panose="020B0703020204020201" charset="-122"/>
                  <a:cs typeface="微软雅黑" panose="020B0703020204020201" charset="-122"/>
                  <a:sym typeface="+mn-ea"/>
                </a:rPr>
                <a:t>受体的结合率</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在抗组胺药物中最低</a:t>
              </a:r>
              <a:r>
                <a:rPr lang="zh-CN" altLang="en-US" sz="1200" dirty="0">
                  <a:latin typeface="微软雅黑" panose="020B0703020204020201" charset="-122"/>
                  <a:ea typeface="微软雅黑" panose="020B0703020204020201" charset="-122"/>
                  <a:cs typeface="微软雅黑" panose="020B0703020204020201" charset="-122"/>
                  <a:sym typeface="+mn-ea"/>
                </a:rPr>
                <a:t>，即使</a:t>
              </a:r>
              <a:r>
                <a:rPr lang="en-US" altLang="zh-CN" sz="1200" dirty="0">
                  <a:latin typeface="微软雅黑" panose="020B0703020204020201" charset="-122"/>
                  <a:ea typeface="微软雅黑" panose="020B0703020204020201" charset="-122"/>
                  <a:cs typeface="微软雅黑" panose="020B0703020204020201" charset="-122"/>
                  <a:sym typeface="+mn-ea"/>
                </a:rPr>
                <a:t>10</a:t>
              </a:r>
              <a:r>
                <a:rPr lang="zh-CN" altLang="en-US" sz="1200" dirty="0">
                  <a:latin typeface="微软雅黑" panose="020B0703020204020201" charset="-122"/>
                  <a:ea typeface="微软雅黑" panose="020B0703020204020201" charset="-122"/>
                  <a:cs typeface="微软雅黑" panose="020B0703020204020201" charset="-122"/>
                  <a:sym typeface="+mn-ea"/>
                </a:rPr>
                <a:t>倍临床治疗剂量，对心脏</a:t>
              </a:r>
              <a:r>
                <a:rPr lang="en-US" altLang="zh-CN" sz="1200" dirty="0">
                  <a:latin typeface="微软雅黑" panose="020B0703020204020201" charset="-122"/>
                  <a:ea typeface="微软雅黑" panose="020B0703020204020201" charset="-122"/>
                  <a:cs typeface="微软雅黑" panose="020B0703020204020201" charset="-122"/>
                  <a:sym typeface="+mn-ea"/>
                </a:rPr>
                <a:t>QT/QTc</a:t>
              </a:r>
              <a:r>
                <a:rPr lang="zh-CN" altLang="en-US" sz="1200" dirty="0">
                  <a:latin typeface="微软雅黑" panose="020B0703020204020201" charset="-122"/>
                  <a:ea typeface="微软雅黑" panose="020B0703020204020201" charset="-122"/>
                  <a:cs typeface="微软雅黑" panose="020B0703020204020201" charset="-122"/>
                  <a:sym typeface="+mn-ea"/>
                </a:rPr>
                <a:t>间期未见明显的影响，</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是理想的一线用药</a:t>
              </a:r>
              <a:endParaRPr lang="zh-CN" altLang="en-US" sz="1200" dirty="0">
                <a:latin typeface="微软雅黑" panose="020B0703020204020201" charset="-122"/>
                <a:ea typeface="微软雅黑" panose="020B0703020204020201" charset="-122"/>
                <a:cs typeface="微软雅黑" panose="020B0703020204020201" charset="-122"/>
                <a:sym typeface="+mn-ea"/>
              </a:endParaRPr>
            </a:p>
          </p:txBody>
        </p:sp>
        <p:sp>
          <p:nvSpPr>
            <p:cNvPr id="10" name="圆角矩形 9"/>
            <p:cNvSpPr/>
            <p:nvPr/>
          </p:nvSpPr>
          <p:spPr>
            <a:xfrm>
              <a:off x="503" y="1545"/>
              <a:ext cx="6087" cy="675"/>
            </a:xfrm>
            <a:prstGeom prst="roundRect">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900" b="1">
                  <a:effectLst>
                    <a:outerShdw blurRad="38100" dist="38100" dir="2700000" algn="tl">
                      <a:srgbClr val="000000">
                        <a:alpha val="43137"/>
                      </a:srgbClr>
                    </a:outerShdw>
                  </a:effectLst>
                  <a:latin typeface="Calibri" charset="0"/>
                  <a:ea typeface="Calibri" charset="0"/>
                </a:rPr>
                <a:t>①</a:t>
              </a:r>
              <a:r>
                <a:rPr lang="en-US" altLang="zh-CN" sz="1900" b="1">
                  <a:effectLst>
                    <a:outerShdw blurRad="38100" dist="38100" dir="2700000" algn="tl">
                      <a:srgbClr val="000000">
                        <a:alpha val="43137"/>
                      </a:srgbClr>
                    </a:outerShdw>
                  </a:effectLst>
                  <a:latin typeface="Calibri" charset="0"/>
                  <a:ea typeface="Calibri" charset="0"/>
                </a:rPr>
                <a:t> </a:t>
              </a:r>
              <a:r>
                <a:rPr lang="zh-CN" altLang="en-US" sz="1900" b="1">
                  <a:effectLst>
                    <a:outerShdw blurRad="38100" dist="38100" dir="2700000" algn="tl">
                      <a:srgbClr val="000000">
                        <a:alpha val="43137"/>
                      </a:srgbClr>
                    </a:outerShdw>
                  </a:effectLst>
                  <a:latin typeface="微软雅黑" panose="020B0703020204020201" charset="-122"/>
                  <a:ea typeface="微软雅黑" panose="020B0703020204020201" charset="-122"/>
                </a:rPr>
                <a:t>弥补目录短板，优化药品质量</a:t>
              </a:r>
            </a:p>
          </p:txBody>
        </p:sp>
        <p:sp>
          <p:nvSpPr>
            <p:cNvPr id="12" name="圆角矩形 11"/>
            <p:cNvSpPr/>
            <p:nvPr/>
          </p:nvSpPr>
          <p:spPr>
            <a:xfrm>
              <a:off x="503" y="4057"/>
              <a:ext cx="5901" cy="675"/>
            </a:xfrm>
            <a:prstGeom prst="roundRect">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900" b="1">
                  <a:effectLst>
                    <a:outerShdw blurRad="38100" dist="38100" dir="2700000" algn="tl">
                      <a:srgbClr val="000000">
                        <a:alpha val="43137"/>
                      </a:srgbClr>
                    </a:outerShdw>
                  </a:effectLst>
                  <a:latin typeface="Calibri" charset="0"/>
                  <a:ea typeface="Calibri" charset="0"/>
                </a:rPr>
                <a:t>②</a:t>
              </a:r>
              <a:r>
                <a:rPr lang="en-US" altLang="zh-CN" sz="1900" b="1">
                  <a:effectLst>
                    <a:outerShdw blurRad="38100" dist="38100" dir="2700000" algn="tl">
                      <a:srgbClr val="000000">
                        <a:alpha val="43137"/>
                      </a:srgbClr>
                    </a:outerShdw>
                  </a:effectLst>
                  <a:latin typeface="Calibri" charset="0"/>
                  <a:ea typeface="Calibri" charset="0"/>
                </a:rPr>
                <a:t> </a:t>
              </a:r>
              <a:r>
                <a:rPr lang="zh-CN" altLang="en-US" sz="1900" b="1">
                  <a:effectLst>
                    <a:outerShdw blurRad="38100" dist="38100" dir="2700000" algn="tl">
                      <a:srgbClr val="000000">
                        <a:alpha val="43137"/>
                      </a:srgbClr>
                    </a:outerShdw>
                  </a:effectLst>
                  <a:latin typeface="微软雅黑" panose="020B0703020204020201" charset="-122"/>
                  <a:ea typeface="微软雅黑" panose="020B0703020204020201" charset="-122"/>
                </a:rPr>
                <a:t>临床管理严格，基金风险可控</a:t>
              </a:r>
            </a:p>
          </p:txBody>
        </p:sp>
        <p:sp>
          <p:nvSpPr>
            <p:cNvPr id="14" name="文本框 13"/>
            <p:cNvSpPr txBox="1"/>
            <p:nvPr>
              <p:custDataLst>
                <p:tags r:id="rId2"/>
              </p:custDataLst>
            </p:nvPr>
          </p:nvSpPr>
          <p:spPr>
            <a:xfrm>
              <a:off x="529" y="4703"/>
              <a:ext cx="17234" cy="1201"/>
            </a:xfrm>
            <a:prstGeom prst="rect">
              <a:avLst/>
            </a:prstGeom>
            <a:noFill/>
            <a:ln w="12700">
              <a:noFill/>
              <a:prstDash val="solid"/>
            </a:ln>
          </p:spPr>
          <p:txBody>
            <a:bodyPr wrap="square" rtlCol="0">
              <a:noAutofit/>
            </a:bodyPr>
            <a:lstStyle/>
            <a:p>
              <a:pPr marL="285750" indent="-285750">
                <a:lnSpc>
                  <a:spcPct val="150000"/>
                </a:lnSpc>
                <a:buFont typeface="Wingdings" panose="05000000000000000000" charset="0"/>
                <a:buChar char="Ø"/>
              </a:pPr>
              <a:r>
                <a:rPr lang="zh-CN" altLang="en-US" sz="1200" dirty="0">
                  <a:latin typeface="微软雅黑" panose="020B0703020204020201" charset="-122"/>
                  <a:ea typeface="微软雅黑" panose="020B0703020204020201" charset="-122"/>
                  <a:cs typeface="微软雅黑" panose="020B0703020204020201" charset="-122"/>
                  <a:sym typeface="+mn-ea"/>
                </a:rPr>
                <a:t>本品</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无临床滥用风险</a:t>
              </a:r>
              <a:r>
                <a:rPr lang="zh-CN" altLang="en-US" sz="1200" dirty="0">
                  <a:latin typeface="微软雅黑" panose="020B0703020204020201" charset="-122"/>
                  <a:ea typeface="微软雅黑" panose="020B0703020204020201" charset="-122"/>
                  <a:cs typeface="微软雅黑" panose="020B0703020204020201" charset="-122"/>
                  <a:sym typeface="+mn-ea"/>
                </a:rPr>
                <a:t>，说明书适应症及用法用量明确，一天一次，一次一片，用药方便，患者依从性高</a:t>
              </a:r>
            </a:p>
            <a:p>
              <a:pPr marL="285750" indent="-285750">
                <a:lnSpc>
                  <a:spcPct val="150000"/>
                </a:lnSpc>
                <a:buFont typeface="Wingdings" panose="05000000000000000000" charset="0"/>
                <a:buChar char="Ø"/>
              </a:pPr>
              <a:r>
                <a:rPr lang="zh-CN" altLang="en-US" sz="1200" dirty="0">
                  <a:latin typeface="微软雅黑" panose="020B0703020204020201" charset="-122"/>
                  <a:ea typeface="微软雅黑" panose="020B0703020204020201" charset="-122"/>
                  <a:cs typeface="微软雅黑" panose="020B0703020204020201" charset="-122"/>
                  <a:sym typeface="+mn-ea"/>
                </a:rPr>
                <a:t>临床使用规范，管控成熟，</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医保基金风险可控</a:t>
              </a: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，医疗服务质量提升，患者满意度显著提高</a:t>
              </a:r>
            </a:p>
          </p:txBody>
        </p:sp>
        <p:sp>
          <p:nvSpPr>
            <p:cNvPr id="16" name="圆角矩形 15"/>
            <p:cNvSpPr/>
            <p:nvPr/>
          </p:nvSpPr>
          <p:spPr>
            <a:xfrm>
              <a:off x="503" y="6050"/>
              <a:ext cx="6516" cy="675"/>
            </a:xfrm>
            <a:prstGeom prst="roundRect">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900" b="1">
                  <a:effectLst>
                    <a:outerShdw blurRad="38100" dist="38100" dir="2700000" algn="tl">
                      <a:srgbClr val="000000">
                        <a:alpha val="43137"/>
                      </a:srgbClr>
                    </a:outerShdw>
                  </a:effectLst>
                  <a:latin typeface="Calibri" charset="0"/>
                  <a:ea typeface="Calibri" charset="0"/>
                </a:rPr>
                <a:t>③</a:t>
              </a:r>
              <a:r>
                <a:rPr lang="en-US" altLang="zh-CN" sz="1900" b="1">
                  <a:effectLst>
                    <a:outerShdw blurRad="38100" dist="38100" dir="2700000" algn="tl">
                      <a:srgbClr val="000000">
                        <a:alpha val="43137"/>
                      </a:srgbClr>
                    </a:outerShdw>
                  </a:effectLst>
                  <a:latin typeface="Calibri" charset="0"/>
                  <a:ea typeface="Calibri" charset="0"/>
                </a:rPr>
                <a:t> </a:t>
              </a:r>
              <a:r>
                <a:rPr lang="zh-CN" altLang="en-US" sz="1900" b="1">
                  <a:effectLst>
                    <a:outerShdw blurRad="38100" dist="38100" dir="2700000" algn="tl">
                      <a:srgbClr val="000000">
                        <a:alpha val="43137"/>
                      </a:srgbClr>
                    </a:outerShdw>
                  </a:effectLst>
                  <a:latin typeface="微软雅黑" panose="020B0703020204020201" charset="-122"/>
                  <a:ea typeface="微软雅黑" panose="020B0703020204020201" charset="-122"/>
                </a:rPr>
                <a:t>符合</a:t>
              </a:r>
              <a:r>
                <a:rPr lang="en-US" altLang="zh-CN" sz="1900" b="1">
                  <a:effectLst>
                    <a:outerShdw blurRad="38100" dist="38100" dir="2700000" algn="tl">
                      <a:srgbClr val="000000">
                        <a:alpha val="43137"/>
                      </a:srgbClr>
                    </a:outerShdw>
                  </a:effectLst>
                  <a:latin typeface="微软雅黑" panose="020B0703020204020201" charset="-122"/>
                  <a:ea typeface="微软雅黑" panose="020B0703020204020201" charset="-122"/>
                </a:rPr>
                <a:t>“</a:t>
              </a:r>
              <a:r>
                <a:rPr lang="zh-CN" altLang="en-US" sz="1900" b="1">
                  <a:effectLst>
                    <a:outerShdw blurRad="38100" dist="38100" dir="2700000" algn="tl">
                      <a:srgbClr val="000000">
                        <a:alpha val="43137"/>
                      </a:srgbClr>
                    </a:outerShdw>
                  </a:effectLst>
                  <a:latin typeface="微软雅黑" panose="020B0703020204020201" charset="-122"/>
                  <a:ea typeface="微软雅黑" panose="020B0703020204020201" charset="-122"/>
                </a:rPr>
                <a:t>保基本</a:t>
              </a:r>
              <a:r>
                <a:rPr lang="en-US" altLang="zh-CN" sz="1900" b="1">
                  <a:effectLst>
                    <a:outerShdw blurRad="38100" dist="38100" dir="2700000" algn="tl">
                      <a:srgbClr val="000000">
                        <a:alpha val="43137"/>
                      </a:srgbClr>
                    </a:outerShdw>
                  </a:effectLst>
                  <a:latin typeface="微软雅黑" panose="020B0703020204020201" charset="-122"/>
                  <a:ea typeface="微软雅黑" panose="020B0703020204020201" charset="-122"/>
                </a:rPr>
                <a:t>”</a:t>
              </a:r>
              <a:r>
                <a:rPr lang="zh-CN" altLang="en-US" sz="1900" b="1">
                  <a:effectLst>
                    <a:outerShdw blurRad="38100" dist="38100" dir="2700000" algn="tl">
                      <a:srgbClr val="000000">
                        <a:alpha val="43137"/>
                      </a:srgbClr>
                    </a:outerShdw>
                  </a:effectLst>
                  <a:latin typeface="微软雅黑" panose="020B0703020204020201" charset="-122"/>
                  <a:ea typeface="微软雅黑" panose="020B0703020204020201" charset="-122"/>
                </a:rPr>
                <a:t>原则，费用合理</a:t>
              </a:r>
            </a:p>
          </p:txBody>
        </p:sp>
        <p:sp>
          <p:nvSpPr>
            <p:cNvPr id="17" name="文本框 16"/>
            <p:cNvSpPr txBox="1"/>
            <p:nvPr>
              <p:custDataLst>
                <p:tags r:id="rId3"/>
              </p:custDataLst>
            </p:nvPr>
          </p:nvSpPr>
          <p:spPr>
            <a:xfrm>
              <a:off x="503" y="6937"/>
              <a:ext cx="17234" cy="623"/>
            </a:xfrm>
            <a:prstGeom prst="rect">
              <a:avLst/>
            </a:prstGeom>
            <a:noFill/>
            <a:ln w="12700">
              <a:noFill/>
              <a:prstDash val="solid"/>
            </a:ln>
          </p:spPr>
          <p:txBody>
            <a:bodyPr wrap="square" rtlCol="0">
              <a:noAutofit/>
            </a:bodyPr>
            <a:lstStyle/>
            <a:p>
              <a:pPr marL="285750" indent="-285750">
                <a:lnSpc>
                  <a:spcPct val="120000"/>
                </a:lnSpc>
                <a:buFont typeface="Wingdings" panose="05000000000000000000" charset="0"/>
                <a:buChar char="Ø"/>
              </a:pPr>
              <a:r>
                <a:rPr lang="zh-CN" altLang="en-US" sz="1200" dirty="0">
                  <a:latin typeface="微软雅黑" panose="020B0703020204020201" charset="-122"/>
                  <a:ea typeface="微软雅黑" panose="020B0703020204020201" charset="-122"/>
                  <a:cs typeface="微软雅黑" panose="020B0703020204020201" charset="-122"/>
                  <a:sym typeface="+mn-ea"/>
                </a:rPr>
                <a:t>药品费用水平合理可控，既与</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基本医疗保险基金的支付能力</a:t>
              </a:r>
              <a:r>
                <a:rPr lang="zh-CN" altLang="en-US" sz="1200" dirty="0">
                  <a:latin typeface="微软雅黑" panose="020B0703020204020201" charset="-122"/>
                  <a:ea typeface="微软雅黑" panose="020B0703020204020201" charset="-122"/>
                  <a:cs typeface="微软雅黑" panose="020B0703020204020201" charset="-122"/>
                  <a:sym typeface="+mn-ea"/>
                </a:rPr>
                <a:t>和可持续性相适应，也显著</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减轻了参保患者的经济负担</a:t>
              </a:r>
              <a:r>
                <a:rPr lang="zh-CN" altLang="en-US" sz="1200" dirty="0">
                  <a:latin typeface="微软雅黑" panose="020B0703020204020201" charset="-122"/>
                  <a:ea typeface="微软雅黑" panose="020B0703020204020201" charset="-122"/>
                  <a:cs typeface="微软雅黑" panose="020B0703020204020201" charset="-122"/>
                  <a:sym typeface="+mn-ea"/>
                </a:rPr>
                <a:t>，确保了基本用药的可及性和可负担性</a:t>
              </a:r>
              <a:endPar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endParaRPr>
            </a:p>
          </p:txBody>
        </p:sp>
        <p:sp>
          <p:nvSpPr>
            <p:cNvPr id="20" name="圆角矩形 19"/>
            <p:cNvSpPr/>
            <p:nvPr/>
          </p:nvSpPr>
          <p:spPr>
            <a:xfrm>
              <a:off x="529" y="7748"/>
              <a:ext cx="7673" cy="825"/>
            </a:xfrm>
            <a:prstGeom prst="roundRect">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900" b="1">
                  <a:effectLst>
                    <a:outerShdw blurRad="38100" dist="38100" dir="2700000" algn="tl">
                      <a:srgbClr val="000000">
                        <a:alpha val="43137"/>
                      </a:srgbClr>
                    </a:outerShdw>
                  </a:effectLst>
                  <a:latin typeface="PingFang SC" panose="020B0400000000000000" charset="-122"/>
                  <a:ea typeface="PingFang SC" panose="020B0400000000000000" charset="-122"/>
                </a:rPr>
                <a:t>④</a:t>
              </a:r>
              <a:r>
                <a:rPr lang="en-US" altLang="zh-CN" sz="1900" b="1">
                  <a:effectLst>
                    <a:outerShdw blurRad="38100" dist="38100" dir="2700000" algn="tl">
                      <a:srgbClr val="000000">
                        <a:alpha val="43137"/>
                      </a:srgbClr>
                    </a:outerShdw>
                  </a:effectLst>
                  <a:latin typeface="PingFang SC" panose="020B0400000000000000" charset="-122"/>
                  <a:ea typeface="PingFang SC" panose="020B0400000000000000" charset="-122"/>
                </a:rPr>
                <a:t> </a:t>
              </a:r>
              <a:r>
                <a:rPr lang="zh-CN" altLang="en-US" sz="1900" b="1">
                  <a:effectLst>
                    <a:outerShdw blurRad="38100" dist="38100" dir="2700000" algn="tl">
                      <a:srgbClr val="000000">
                        <a:alpha val="43137"/>
                      </a:srgbClr>
                    </a:outerShdw>
                  </a:effectLst>
                  <a:latin typeface="微软雅黑" panose="020B0703020204020201" charset="-122"/>
                  <a:ea typeface="微软雅黑" panose="020B0703020204020201" charset="-122"/>
                </a:rPr>
                <a:t>满足基本供应保障，促进公共健康发展</a:t>
              </a:r>
            </a:p>
          </p:txBody>
        </p:sp>
        <p:sp>
          <p:nvSpPr>
            <p:cNvPr id="21" name="文本框 20"/>
            <p:cNvSpPr txBox="1"/>
            <p:nvPr>
              <p:custDataLst>
                <p:tags r:id="rId4"/>
              </p:custDataLst>
            </p:nvPr>
          </p:nvSpPr>
          <p:spPr>
            <a:xfrm>
              <a:off x="529" y="8684"/>
              <a:ext cx="17623" cy="1586"/>
            </a:xfrm>
            <a:prstGeom prst="rect">
              <a:avLst/>
            </a:prstGeom>
            <a:noFill/>
            <a:ln w="12700">
              <a:noFill/>
              <a:prstDash val="solid"/>
            </a:ln>
          </p:spPr>
          <p:txBody>
            <a:bodyPr wrap="square" rtlCol="0">
              <a:noAutofit/>
            </a:bodyPr>
            <a:lstStyle/>
            <a:p>
              <a:pPr marL="285750" indent="-285750">
                <a:lnSpc>
                  <a:spcPct val="150000"/>
                </a:lnSpc>
                <a:buFont typeface="Wingdings" panose="05000000000000000000" charset="0"/>
                <a:buChar char="Ø"/>
              </a:pPr>
              <a:r>
                <a:rPr lang="zh-CN" altLang="en-US" sz="1200" dirty="0">
                  <a:latin typeface="微软雅黑" panose="020B0703020204020201" charset="-122"/>
                  <a:ea typeface="微软雅黑" panose="020B0703020204020201" charset="-122"/>
                  <a:cs typeface="微软雅黑" panose="020B0703020204020201" charset="-122"/>
                  <a:sym typeface="+mn-ea"/>
                </a:rPr>
                <a:t>比拉斯汀片</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研发及生产技术成熟</a:t>
              </a:r>
              <a:r>
                <a:rPr lang="zh-CN" altLang="en-US" sz="1200" dirty="0">
                  <a:latin typeface="微软雅黑" panose="020B0703020204020201" charset="-122"/>
                  <a:ea typeface="微软雅黑" panose="020B0703020204020201" charset="-122"/>
                  <a:cs typeface="微软雅黑" panose="020B0703020204020201" charset="-122"/>
                  <a:sym typeface="+mn-ea"/>
                </a:rPr>
                <a:t>，质量标准严格。国内外多家企业获批生产，</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产能充足</a:t>
              </a:r>
              <a:r>
                <a:rPr lang="zh-CN" altLang="en-US" sz="1200" dirty="0">
                  <a:latin typeface="微软雅黑" panose="020B0703020204020201" charset="-122"/>
                  <a:ea typeface="微软雅黑" panose="020B0703020204020201" charset="-122"/>
                  <a:cs typeface="微软雅黑" panose="020B0703020204020201" charset="-122"/>
                  <a:sym typeface="+mn-ea"/>
                </a:rPr>
                <a:t>，确保药品稳定供应。其原料药供应渠道多样，企业通过长期合作与质量把控，</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保障原料稳定供应</a:t>
              </a:r>
              <a:r>
                <a:rPr lang="zh-CN" altLang="en-US" sz="1200" dirty="0">
                  <a:latin typeface="微软雅黑" panose="020B0703020204020201" charset="-122"/>
                  <a:ea typeface="微软雅黑" panose="020B0703020204020201" charset="-122"/>
                  <a:cs typeface="微软雅黑" panose="020B0703020204020201" charset="-122"/>
                  <a:sym typeface="+mn-ea"/>
                </a:rPr>
                <a:t>，为生产提供坚实基础，</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确保药品供应充足</a:t>
              </a:r>
              <a:endParaRPr lang="zh-CN" altLang="en-US" sz="1200" dirty="0">
                <a:latin typeface="微软雅黑" panose="020B0703020204020201" charset="-122"/>
                <a:ea typeface="微软雅黑" panose="020B0703020204020201" charset="-122"/>
                <a:cs typeface="微软雅黑" panose="020B0703020204020201" charset="-122"/>
                <a:sym typeface="+mn-ea"/>
              </a:endParaRPr>
            </a:p>
            <a:p>
              <a:pPr marL="285750" indent="-285750">
                <a:lnSpc>
                  <a:spcPct val="150000"/>
                </a:lnSpc>
                <a:buFont typeface="Wingdings" panose="05000000000000000000" charset="0"/>
                <a:buChar char="Ø"/>
              </a:pPr>
              <a:r>
                <a:rPr lang="zh-CN" altLang="en-US" sz="1200" dirty="0">
                  <a:latin typeface="微软雅黑" panose="020B0703020204020201" charset="-122"/>
                  <a:ea typeface="微软雅黑" panose="020B0703020204020201" charset="-122"/>
                  <a:cs typeface="微软雅黑" panose="020B0703020204020201" charset="-122"/>
                  <a:sym typeface="+mn-ea"/>
                </a:rPr>
                <a:t>比拉斯汀片适应症明确，市场需求稳定。</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医保政策支持和临床认可度高</a:t>
              </a:r>
              <a:r>
                <a:rPr lang="zh-CN" altLang="en-US" sz="1200" dirty="0">
                  <a:latin typeface="微软雅黑" panose="020B0703020204020201" charset="-122"/>
                  <a:ea typeface="微软雅黑" panose="020B0703020204020201" charset="-122"/>
                  <a:cs typeface="微软雅黑" panose="020B0703020204020201" charset="-122"/>
                  <a:sym typeface="+mn-ea"/>
                </a:rPr>
                <a:t>，企业可根据需求灵活调整，</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sym typeface="+mn-ea"/>
                </a:rPr>
                <a:t>满足患者用药需求</a:t>
              </a:r>
            </a:p>
          </p:txBody>
        </p:sp>
      </p:grpSp>
      <p:sp>
        <p:nvSpPr>
          <p:cNvPr id="24" name="矩形 23"/>
          <p:cNvSpPr/>
          <p:nvPr/>
        </p:nvSpPr>
        <p:spPr>
          <a:xfrm>
            <a:off x="0" y="45085"/>
            <a:ext cx="10764520" cy="697865"/>
          </a:xfrm>
          <a:prstGeom prst="rect">
            <a:avLst/>
          </a:prstGeom>
          <a:solidFill>
            <a:schemeClr val="accent1">
              <a:lumMod val="75000"/>
            </a:schemeClr>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6" name="textbox 72"/>
          <p:cNvSpPr/>
          <p:nvPr/>
        </p:nvSpPr>
        <p:spPr>
          <a:xfrm>
            <a:off x="64770" y="175895"/>
            <a:ext cx="8770620" cy="561975"/>
          </a:xfrm>
          <a:prstGeom prst="rect">
            <a:avLst/>
          </a:prstGeom>
          <a:noFill/>
          <a:ln w="0" cap="flat">
            <a:noFill/>
            <a:prstDash val="solid"/>
            <a:miter lim="0"/>
          </a:ln>
        </p:spPr>
        <p:txBody>
          <a:bodyPr vert="horz" wrap="square" lIns="0" tIns="0" rIns="0" bIns="0"/>
          <a:lstStyle/>
          <a:p>
            <a:pPr algn="l" rtl="0" eaLnBrk="0">
              <a:lnSpc>
                <a:spcPct val="110000"/>
              </a:lnSpc>
            </a:pPr>
            <a:endParaRPr sz="400" dirty="0">
              <a:latin typeface="微软雅黑" panose="020B0703020204020201" charset="-122"/>
              <a:ea typeface="微软雅黑" panose="020B0703020204020201" charset="-122"/>
              <a:cs typeface="微软雅黑" panose="020B0703020204020201" charset="-122"/>
            </a:endParaRPr>
          </a:p>
          <a:p>
            <a:pPr marL="102235" algn="l" rtl="0" eaLnBrk="0">
              <a:lnSpc>
                <a:spcPct val="87000"/>
              </a:lnSpc>
              <a:spcBef>
                <a:spcPts val="5"/>
              </a:spcBef>
            </a:pPr>
            <a:r>
              <a:rPr lang="en-US" altLang="zh-CN"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05.</a:t>
            </a:r>
            <a:r>
              <a:rPr lang="zh-CN" altLang="en-US"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公平性｜弥补医保目录短板；临床管控成熟规范</a:t>
            </a:r>
          </a:p>
          <a:p>
            <a:pPr marL="102235" algn="l" rtl="0" eaLnBrk="0">
              <a:lnSpc>
                <a:spcPct val="87000"/>
              </a:lnSpc>
              <a:spcBef>
                <a:spcPts val="5"/>
              </a:spcBef>
            </a:pPr>
            <a:endParaRPr lang="zh-CN" altLang="en-US" sz="24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6"/>
          <a:stretch>
            <a:fillRect/>
          </a:stretch>
        </p:blipFill>
        <p:spPr>
          <a:xfrm>
            <a:off x="6743700" y="1628775"/>
            <a:ext cx="5081905" cy="4081780"/>
          </a:xfrm>
          <a:prstGeom prst="rect">
            <a:avLst/>
          </a:prstGeom>
        </p:spPr>
      </p:pic>
      <p:sp>
        <p:nvSpPr>
          <p:cNvPr id="25" name="矩形 24"/>
          <p:cNvSpPr/>
          <p:nvPr/>
        </p:nvSpPr>
        <p:spPr>
          <a:xfrm>
            <a:off x="0" y="45085"/>
            <a:ext cx="10703560" cy="607060"/>
          </a:xfrm>
          <a:prstGeom prst="rect">
            <a:avLst/>
          </a:prstGeom>
          <a:solidFill>
            <a:schemeClr val="accent1">
              <a:lumMod val="75000"/>
            </a:schemeClr>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21" name="组合 20"/>
          <p:cNvGrpSpPr/>
          <p:nvPr/>
        </p:nvGrpSpPr>
        <p:grpSpPr>
          <a:xfrm>
            <a:off x="2543175" y="2914015"/>
            <a:ext cx="1779270" cy="941705"/>
            <a:chOff x="6529" y="4562"/>
            <a:chExt cx="2802" cy="1483"/>
          </a:xfrm>
        </p:grpSpPr>
        <p:sp>
          <p:nvSpPr>
            <p:cNvPr id="11" name="矩形 10"/>
            <p:cNvSpPr/>
            <p:nvPr/>
          </p:nvSpPr>
          <p:spPr>
            <a:xfrm>
              <a:off x="6765" y="4755"/>
              <a:ext cx="2566" cy="1291"/>
            </a:xfrm>
            <a:prstGeom prst="rect">
              <a:avLst/>
            </a:prstGeom>
            <a:solidFill>
              <a:schemeClr val="bg2"/>
            </a:solidFill>
            <a:ln>
              <a:solidFill>
                <a:srgbClr val="000000">
                  <a:alpha val="0"/>
                </a:srgb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000"/>
            </a:p>
          </p:txBody>
        </p:sp>
        <p:sp>
          <p:nvSpPr>
            <p:cNvPr id="9" name="矩形 8"/>
            <p:cNvSpPr/>
            <p:nvPr/>
          </p:nvSpPr>
          <p:spPr>
            <a:xfrm>
              <a:off x="6530" y="4562"/>
              <a:ext cx="2566" cy="1291"/>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000"/>
            </a:p>
          </p:txBody>
        </p:sp>
        <p:sp>
          <p:nvSpPr>
            <p:cNvPr id="3" name="文本框 2"/>
            <p:cNvSpPr txBox="1"/>
            <p:nvPr/>
          </p:nvSpPr>
          <p:spPr>
            <a:xfrm>
              <a:off x="6529" y="4562"/>
              <a:ext cx="2567" cy="1017"/>
            </a:xfrm>
            <a:prstGeom prst="rect">
              <a:avLst/>
            </a:prstGeom>
            <a:noFill/>
            <a:ln w="12700">
              <a:noFill/>
              <a:prstDash val="solid"/>
            </a:ln>
          </p:spPr>
          <p:txBody>
            <a:bodyPr wrap="square" rtlCol="0">
              <a:noAutofit/>
            </a:bodyPr>
            <a:lstStyle/>
            <a:p>
              <a:pPr algn="ctr">
                <a:lnSpc>
                  <a:spcPct val="120000"/>
                </a:lnSpc>
              </a:pPr>
              <a:r>
                <a:rPr lang="zh-CN" altLang="en-US" sz="4000" b="1" dirty="0">
                  <a:solidFill>
                    <a:schemeClr val="bg1"/>
                  </a:solidFill>
                  <a:latin typeface="微软雅黑" panose="020B0703020204020201" charset="-122"/>
                  <a:ea typeface="微软雅黑" panose="020B0703020204020201" charset="-122"/>
                  <a:cs typeface="微软雅黑" panose="020B0703020204020201" charset="-122"/>
                  <a:sym typeface="+mn-ea"/>
                </a:rPr>
                <a:t>目录</a:t>
              </a:r>
            </a:p>
          </p:txBody>
        </p:sp>
      </p:grpSp>
      <p:grpSp>
        <p:nvGrpSpPr>
          <p:cNvPr id="22" name="组合 21"/>
          <p:cNvGrpSpPr/>
          <p:nvPr>
            <p:custDataLst>
              <p:tags r:id="rId1"/>
            </p:custDataLst>
          </p:nvPr>
        </p:nvGrpSpPr>
        <p:grpSpPr>
          <a:xfrm>
            <a:off x="5431790" y="1365250"/>
            <a:ext cx="4064000" cy="3996055"/>
            <a:chOff x="10061" y="2123"/>
            <a:chExt cx="6400" cy="6293"/>
          </a:xfrm>
        </p:grpSpPr>
        <p:sp>
          <p:nvSpPr>
            <p:cNvPr id="4" name="文本框 3"/>
            <p:cNvSpPr txBox="1"/>
            <p:nvPr>
              <p:custDataLst>
                <p:tags r:id="rId9"/>
              </p:custDataLst>
            </p:nvPr>
          </p:nvSpPr>
          <p:spPr>
            <a:xfrm>
              <a:off x="10061" y="2123"/>
              <a:ext cx="6400" cy="1161"/>
            </a:xfrm>
            <a:prstGeom prst="rect">
              <a:avLst/>
            </a:prstGeom>
            <a:noFill/>
            <a:ln w="12700">
              <a:noFill/>
              <a:prstDash val="solid"/>
            </a:ln>
          </p:spPr>
          <p:txBody>
            <a:bodyPr wrap="square" rtlCol="0">
              <a:spAutoFit/>
            </a:bodyPr>
            <a:lstStyle/>
            <a:p>
              <a:pPr>
                <a:lnSpc>
                  <a:spcPct val="150000"/>
                </a:lnSpc>
              </a:pPr>
              <a:r>
                <a:rPr lang="zh-CN" altLang="en-US" sz="2800" b="1" dirty="0">
                  <a:latin typeface="微软雅黑" panose="020B0703020204020201" charset="-122"/>
                  <a:ea typeface="微软雅黑" panose="020B0703020204020201" charset="-122"/>
                  <a:cs typeface="微软雅黑" panose="020B0703020204020201" charset="-122"/>
                  <a:sym typeface="+mn-ea"/>
                </a:rPr>
                <a:t>基本信息</a:t>
              </a:r>
            </a:p>
          </p:txBody>
        </p:sp>
        <p:sp>
          <p:nvSpPr>
            <p:cNvPr id="5" name="文本框 4"/>
            <p:cNvSpPr txBox="1"/>
            <p:nvPr>
              <p:custDataLst>
                <p:tags r:id="rId10"/>
              </p:custDataLst>
            </p:nvPr>
          </p:nvSpPr>
          <p:spPr>
            <a:xfrm>
              <a:off x="10061" y="3406"/>
              <a:ext cx="6400" cy="1161"/>
            </a:xfrm>
            <a:prstGeom prst="rect">
              <a:avLst/>
            </a:prstGeom>
            <a:noFill/>
            <a:ln w="12700">
              <a:noFill/>
              <a:prstDash val="solid"/>
            </a:ln>
          </p:spPr>
          <p:txBody>
            <a:bodyPr wrap="square" rtlCol="0">
              <a:spAutoFit/>
            </a:bodyPr>
            <a:lstStyle/>
            <a:p>
              <a:pPr>
                <a:lnSpc>
                  <a:spcPct val="150000"/>
                </a:lnSpc>
              </a:pPr>
              <a:r>
                <a:rPr lang="zh-CN" altLang="en-US" sz="2800" b="1" dirty="0">
                  <a:latin typeface="微软雅黑" panose="020B0703020204020201" charset="-122"/>
                  <a:ea typeface="微软雅黑" panose="020B0703020204020201" charset="-122"/>
                  <a:cs typeface="微软雅黑" panose="020B0703020204020201" charset="-122"/>
                  <a:sym typeface="+mn-ea"/>
                </a:rPr>
                <a:t>安全性</a:t>
              </a:r>
            </a:p>
          </p:txBody>
        </p:sp>
        <p:sp>
          <p:nvSpPr>
            <p:cNvPr id="6" name="文本框 5"/>
            <p:cNvSpPr txBox="1"/>
            <p:nvPr>
              <p:custDataLst>
                <p:tags r:id="rId11"/>
              </p:custDataLst>
            </p:nvPr>
          </p:nvSpPr>
          <p:spPr>
            <a:xfrm>
              <a:off x="10061" y="4689"/>
              <a:ext cx="6400" cy="1161"/>
            </a:xfrm>
            <a:prstGeom prst="rect">
              <a:avLst/>
            </a:prstGeom>
            <a:noFill/>
            <a:ln w="12700">
              <a:noFill/>
              <a:prstDash val="solid"/>
            </a:ln>
          </p:spPr>
          <p:txBody>
            <a:bodyPr wrap="square" rtlCol="0">
              <a:spAutoFit/>
            </a:bodyPr>
            <a:lstStyle/>
            <a:p>
              <a:pPr>
                <a:lnSpc>
                  <a:spcPct val="150000"/>
                </a:lnSpc>
              </a:pPr>
              <a:r>
                <a:rPr lang="zh-CN" altLang="en-US" sz="2800" b="1" dirty="0">
                  <a:latin typeface="微软雅黑" panose="020B0703020204020201" charset="-122"/>
                  <a:ea typeface="微软雅黑" panose="020B0703020204020201" charset="-122"/>
                  <a:cs typeface="微软雅黑" panose="020B0703020204020201" charset="-122"/>
                  <a:sym typeface="+mn-ea"/>
                </a:rPr>
                <a:t>有效性</a:t>
              </a:r>
            </a:p>
          </p:txBody>
        </p:sp>
        <p:sp>
          <p:nvSpPr>
            <p:cNvPr id="7" name="文本框 6"/>
            <p:cNvSpPr txBox="1"/>
            <p:nvPr>
              <p:custDataLst>
                <p:tags r:id="rId12"/>
              </p:custDataLst>
            </p:nvPr>
          </p:nvSpPr>
          <p:spPr>
            <a:xfrm>
              <a:off x="10061" y="5972"/>
              <a:ext cx="6400" cy="1161"/>
            </a:xfrm>
            <a:prstGeom prst="rect">
              <a:avLst/>
            </a:prstGeom>
            <a:noFill/>
            <a:ln w="12700">
              <a:noFill/>
              <a:prstDash val="solid"/>
            </a:ln>
          </p:spPr>
          <p:txBody>
            <a:bodyPr wrap="square" rtlCol="0">
              <a:spAutoFit/>
            </a:bodyPr>
            <a:lstStyle/>
            <a:p>
              <a:pPr>
                <a:lnSpc>
                  <a:spcPct val="150000"/>
                </a:lnSpc>
              </a:pPr>
              <a:r>
                <a:rPr lang="zh-CN" altLang="en-US" sz="2800" b="1" dirty="0">
                  <a:latin typeface="微软雅黑" panose="020B0703020204020201" charset="-122"/>
                  <a:ea typeface="微软雅黑" panose="020B0703020204020201" charset="-122"/>
                  <a:cs typeface="微软雅黑" panose="020B0703020204020201" charset="-122"/>
                  <a:sym typeface="+mn-ea"/>
                </a:rPr>
                <a:t>创新性</a:t>
              </a:r>
            </a:p>
          </p:txBody>
        </p:sp>
        <p:sp>
          <p:nvSpPr>
            <p:cNvPr id="8" name="文本框 7"/>
            <p:cNvSpPr txBox="1"/>
            <p:nvPr>
              <p:custDataLst>
                <p:tags r:id="rId13"/>
              </p:custDataLst>
            </p:nvPr>
          </p:nvSpPr>
          <p:spPr>
            <a:xfrm>
              <a:off x="10061" y="7255"/>
              <a:ext cx="6400" cy="1161"/>
            </a:xfrm>
            <a:prstGeom prst="rect">
              <a:avLst/>
            </a:prstGeom>
            <a:noFill/>
            <a:ln w="12700">
              <a:noFill/>
              <a:prstDash val="solid"/>
            </a:ln>
          </p:spPr>
          <p:txBody>
            <a:bodyPr wrap="square" rtlCol="0">
              <a:spAutoFit/>
            </a:bodyPr>
            <a:lstStyle/>
            <a:p>
              <a:pPr>
                <a:lnSpc>
                  <a:spcPct val="150000"/>
                </a:lnSpc>
              </a:pPr>
              <a:r>
                <a:rPr lang="zh-CN" altLang="en-US" sz="2800" b="1" dirty="0">
                  <a:latin typeface="微软雅黑" panose="020B0703020204020201" charset="-122"/>
                  <a:ea typeface="微软雅黑" panose="020B0703020204020201" charset="-122"/>
                  <a:cs typeface="微软雅黑" panose="020B0703020204020201" charset="-122"/>
                  <a:sym typeface="+mn-ea"/>
                </a:rPr>
                <a:t>公平性</a:t>
              </a:r>
            </a:p>
          </p:txBody>
        </p:sp>
      </p:grpSp>
      <p:sp>
        <p:nvSpPr>
          <p:cNvPr id="14" name="textbox 72"/>
          <p:cNvSpPr/>
          <p:nvPr/>
        </p:nvSpPr>
        <p:spPr>
          <a:xfrm>
            <a:off x="280035" y="247650"/>
            <a:ext cx="10629900" cy="659130"/>
          </a:xfrm>
          <a:prstGeom prst="rect">
            <a:avLst/>
          </a:prstGeom>
          <a:noFill/>
          <a:ln w="0" cap="flat">
            <a:noFill/>
            <a:prstDash val="solid"/>
            <a:miter lim="0"/>
          </a:ln>
        </p:spPr>
        <p:txBody>
          <a:bodyPr vert="horz" wrap="square" lIns="0" tIns="0" rIns="0" bIns="0"/>
          <a:lstStyle/>
          <a:p>
            <a:pPr algn="l" rtl="0" eaLnBrk="0">
              <a:lnSpc>
                <a:spcPct val="110000"/>
              </a:lnSpc>
            </a:pPr>
            <a:endParaRPr sz="400" dirty="0">
              <a:latin typeface="微软雅黑" panose="020B0703020204020201" charset="-122"/>
              <a:ea typeface="微软雅黑" panose="020B0703020204020201" charset="-122"/>
              <a:cs typeface="微软雅黑" panose="020B0703020204020201" charset="-122"/>
            </a:endParaRPr>
          </a:p>
          <a:p>
            <a:pPr marL="102235" algn="l" rtl="0" eaLnBrk="0">
              <a:lnSpc>
                <a:spcPct val="87000"/>
              </a:lnSpc>
              <a:spcBef>
                <a:spcPts val="5"/>
              </a:spcBef>
            </a:pPr>
            <a:endParaRPr lang="zh-CN" altLang="en-US" sz="2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endParaRPr>
          </a:p>
        </p:txBody>
      </p:sp>
      <p:sp>
        <p:nvSpPr>
          <p:cNvPr id="15" name="文本框 14"/>
          <p:cNvSpPr txBox="1"/>
          <p:nvPr/>
        </p:nvSpPr>
        <p:spPr>
          <a:xfrm>
            <a:off x="292735" y="188595"/>
            <a:ext cx="6096000" cy="368300"/>
          </a:xfrm>
          <a:prstGeom prst="rect">
            <a:avLst/>
          </a:prstGeom>
          <a:noFill/>
          <a:ln w="12700">
            <a:noFill/>
            <a:prstDash val="solid"/>
          </a:ln>
        </p:spPr>
        <p:txBody>
          <a:bodyPr wrap="square" rtlCol="0" anchor="t">
            <a:spAutoFit/>
          </a:bodyPr>
          <a:lstStyle/>
          <a:p>
            <a:pPr marR="78105" algn="l"/>
            <a:r>
              <a:rPr lang="zh-CN" altLang="en-US" dirty="0">
                <a:solidFill>
                  <a:schemeClr val="bg1"/>
                </a:solidFill>
                <a:latin typeface="微软雅黑" panose="020B0703020204020201" charset="-122"/>
                <a:ea typeface="微软雅黑" panose="020B0703020204020201" charset="-122"/>
                <a:sym typeface="+mn-ea"/>
              </a:rPr>
              <a:t>此资料仅用于</a:t>
            </a:r>
            <a:r>
              <a:rPr lang="zh-CN" altLang="en-US" dirty="0">
                <a:solidFill>
                  <a:schemeClr val="bg1"/>
                </a:solidFill>
                <a:latin typeface="Verdana" panose="020B0804030504040204" pitchFamily="34" charset="0"/>
                <a:ea typeface="微软雅黑" panose="020B0703020204020201" charset="-122"/>
                <a:sym typeface="+mn-ea"/>
              </a:rPr>
              <a:t>“</a:t>
            </a:r>
            <a:r>
              <a:rPr lang="en-US" altLang="zh-CN" dirty="0">
                <a:solidFill>
                  <a:schemeClr val="bg1"/>
                </a:solidFill>
                <a:latin typeface="Verdana" panose="020B0804030504040204" pitchFamily="34" charset="0"/>
                <a:ea typeface="微软雅黑" panose="020B0703020204020201" charset="-122"/>
                <a:sym typeface="+mn-ea"/>
              </a:rPr>
              <a:t>2025</a:t>
            </a:r>
            <a:r>
              <a:rPr lang="zh-CN" altLang="en-US" dirty="0">
                <a:solidFill>
                  <a:schemeClr val="bg1"/>
                </a:solidFill>
                <a:latin typeface="微软雅黑" panose="020B0703020204020201" charset="-122"/>
                <a:ea typeface="微软雅黑" panose="020B0703020204020201" charset="-122"/>
                <a:sym typeface="+mn-ea"/>
              </a:rPr>
              <a:t>年国家医保目录调整</a:t>
            </a:r>
            <a:r>
              <a:rPr lang="zh-CN" altLang="en-US" dirty="0">
                <a:solidFill>
                  <a:schemeClr val="bg1"/>
                </a:solidFill>
                <a:latin typeface="Verdana" panose="020B0804030504040204" pitchFamily="34" charset="0"/>
                <a:ea typeface="微软雅黑" panose="020B0703020204020201" charset="-122"/>
                <a:sym typeface="+mn-ea"/>
              </a:rPr>
              <a:t>”</a:t>
            </a:r>
            <a:r>
              <a:rPr lang="zh-CN" altLang="en-US" dirty="0">
                <a:solidFill>
                  <a:schemeClr val="bg1"/>
                </a:solidFill>
                <a:latin typeface="微软雅黑" panose="020B0703020204020201" charset="-122"/>
                <a:ea typeface="微软雅黑" panose="020B0703020204020201" charset="-122"/>
                <a:sym typeface="+mn-ea"/>
              </a:rPr>
              <a:t>申报工作</a:t>
            </a:r>
            <a:endParaRPr lang="zh-CN" altLang="en-US" sz="1600" dirty="0">
              <a:solidFill>
                <a:schemeClr val="bg1"/>
              </a:solidFill>
              <a:latin typeface="微软雅黑" panose="020B0703020204020201" charset="-122"/>
              <a:ea typeface="微软雅黑" panose="020B0703020204020201" charset="-122"/>
              <a:cs typeface="微软雅黑" panose="020B0703020204020201" charset="-122"/>
              <a:sym typeface="+mn-ea"/>
            </a:endParaRPr>
          </a:p>
        </p:txBody>
      </p:sp>
      <p:cxnSp>
        <p:nvCxnSpPr>
          <p:cNvPr id="19" name="直接连接符 18"/>
          <p:cNvCxnSpPr/>
          <p:nvPr>
            <p:custDataLst>
              <p:tags r:id="rId2"/>
            </p:custDataLst>
          </p:nvPr>
        </p:nvCxnSpPr>
        <p:spPr>
          <a:xfrm>
            <a:off x="5304155" y="1772920"/>
            <a:ext cx="0" cy="3383915"/>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pic>
        <p:nvPicPr>
          <p:cNvPr id="308" name="picture 308"/>
          <p:cNvPicPr>
            <a:picLocks noChangeAspect="1"/>
          </p:cNvPicPr>
          <p:nvPr/>
        </p:nvPicPr>
        <p:blipFill>
          <a:blip r:embed="rId17"/>
          <a:stretch>
            <a:fillRect/>
          </a:stretch>
        </p:blipFill>
        <p:spPr>
          <a:xfrm rot="21600000">
            <a:off x="10848340" y="193040"/>
            <a:ext cx="1245870" cy="342900"/>
          </a:xfrm>
          <a:prstGeom prst="rect">
            <a:avLst/>
          </a:prstGeom>
        </p:spPr>
      </p:pic>
      <p:grpSp>
        <p:nvGrpSpPr>
          <p:cNvPr id="2" name="组合 1"/>
          <p:cNvGrpSpPr/>
          <p:nvPr>
            <p:custDataLst>
              <p:tags r:id="rId3"/>
            </p:custDataLst>
          </p:nvPr>
        </p:nvGrpSpPr>
        <p:grpSpPr>
          <a:xfrm>
            <a:off x="4438015" y="1365250"/>
            <a:ext cx="782320" cy="4088765"/>
            <a:chOff x="10061" y="2123"/>
            <a:chExt cx="1232" cy="6439"/>
          </a:xfrm>
        </p:grpSpPr>
        <p:sp>
          <p:nvSpPr>
            <p:cNvPr id="10" name="文本框 9"/>
            <p:cNvSpPr txBox="1"/>
            <p:nvPr>
              <p:custDataLst>
                <p:tags r:id="rId4"/>
              </p:custDataLst>
            </p:nvPr>
          </p:nvSpPr>
          <p:spPr>
            <a:xfrm>
              <a:off x="10061" y="2123"/>
              <a:ext cx="1121" cy="1307"/>
            </a:xfrm>
            <a:prstGeom prst="rect">
              <a:avLst/>
            </a:prstGeom>
            <a:noFill/>
            <a:ln w="12700">
              <a:noFill/>
              <a:prstDash val="solid"/>
            </a:ln>
          </p:spPr>
          <p:txBody>
            <a:bodyPr wrap="square" rtlCol="0">
              <a:spAutoFit/>
            </a:bodyPr>
            <a:lstStyle/>
            <a:p>
              <a:pPr algn="l">
                <a:lnSpc>
                  <a:spcPct val="150000"/>
                </a:lnSpc>
                <a:buClrTx/>
                <a:buSzTx/>
                <a:buFontTx/>
              </a:pPr>
              <a:r>
                <a:rPr lang="en-US" sz="3200" b="1" kern="0" noProof="0" dirty="0">
                  <a:solidFill>
                    <a:srgbClr val="0168B6"/>
                  </a:solidFill>
                  <a:latin typeface="华文隶书" panose="02010800040101010101" charset="-122"/>
                  <a:ea typeface="华文隶书" panose="02010800040101010101" charset="-122"/>
                  <a:cs typeface="Verdana" panose="020B0804030504040204" pitchFamily="34" charset="0"/>
                  <a:sym typeface="+mn-ea"/>
                </a:rPr>
                <a:t>01. </a:t>
              </a:r>
            </a:p>
          </p:txBody>
        </p:sp>
        <p:sp>
          <p:nvSpPr>
            <p:cNvPr id="12" name="文本框 11"/>
            <p:cNvSpPr txBox="1"/>
            <p:nvPr>
              <p:custDataLst>
                <p:tags r:id="rId5"/>
              </p:custDataLst>
            </p:nvPr>
          </p:nvSpPr>
          <p:spPr>
            <a:xfrm>
              <a:off x="10061" y="3406"/>
              <a:ext cx="1121" cy="1307"/>
            </a:xfrm>
            <a:prstGeom prst="rect">
              <a:avLst/>
            </a:prstGeom>
            <a:noFill/>
            <a:ln w="12700">
              <a:noFill/>
              <a:prstDash val="solid"/>
            </a:ln>
          </p:spPr>
          <p:txBody>
            <a:bodyPr wrap="square" rtlCol="0">
              <a:spAutoFit/>
            </a:bodyPr>
            <a:lstStyle/>
            <a:p>
              <a:pPr>
                <a:lnSpc>
                  <a:spcPct val="150000"/>
                </a:lnSpc>
              </a:pPr>
              <a:r>
                <a:rPr lang="en-US" sz="3200" b="1" kern="0" noProof="0" dirty="0">
                  <a:solidFill>
                    <a:srgbClr val="0168B6"/>
                  </a:solidFill>
                  <a:latin typeface="华文隶书" panose="02010800040101010101" charset="-122"/>
                  <a:ea typeface="华文隶书" panose="02010800040101010101" charset="-122"/>
                  <a:cs typeface="Verdana" panose="020B0804030504040204" pitchFamily="34" charset="0"/>
                  <a:sym typeface="+mn-ea"/>
                </a:rPr>
                <a:t>02. </a:t>
              </a:r>
            </a:p>
          </p:txBody>
        </p:sp>
        <p:sp>
          <p:nvSpPr>
            <p:cNvPr id="13" name="文本框 12"/>
            <p:cNvSpPr txBox="1"/>
            <p:nvPr>
              <p:custDataLst>
                <p:tags r:id="rId6"/>
              </p:custDataLst>
            </p:nvPr>
          </p:nvSpPr>
          <p:spPr>
            <a:xfrm>
              <a:off x="10061" y="4689"/>
              <a:ext cx="1232" cy="1307"/>
            </a:xfrm>
            <a:prstGeom prst="rect">
              <a:avLst/>
            </a:prstGeom>
            <a:noFill/>
            <a:ln w="12700">
              <a:noFill/>
              <a:prstDash val="solid"/>
            </a:ln>
          </p:spPr>
          <p:txBody>
            <a:bodyPr wrap="square" rtlCol="0">
              <a:spAutoFit/>
            </a:bodyPr>
            <a:lstStyle/>
            <a:p>
              <a:pPr>
                <a:lnSpc>
                  <a:spcPct val="150000"/>
                </a:lnSpc>
              </a:pPr>
              <a:r>
                <a:rPr lang="en-US" sz="3200" b="1" kern="0" noProof="0" dirty="0">
                  <a:solidFill>
                    <a:srgbClr val="0168B6"/>
                  </a:solidFill>
                  <a:latin typeface="华文隶书" panose="02010800040101010101" charset="-122"/>
                  <a:ea typeface="华文隶书" panose="02010800040101010101" charset="-122"/>
                  <a:cs typeface="Verdana" panose="020B0804030504040204" pitchFamily="34" charset="0"/>
                  <a:sym typeface="+mn-ea"/>
                </a:rPr>
                <a:t>03. </a:t>
              </a:r>
              <a:endParaRPr lang="zh-CN" altLang="en-US" sz="3200" b="1" dirty="0">
                <a:latin typeface="微软雅黑" panose="020B0703020204020201" charset="-122"/>
                <a:ea typeface="微软雅黑" panose="020B0703020204020201" charset="-122"/>
                <a:cs typeface="微软雅黑" panose="020B0703020204020201" charset="-122"/>
                <a:sym typeface="+mn-ea"/>
              </a:endParaRPr>
            </a:p>
          </p:txBody>
        </p:sp>
        <p:sp>
          <p:nvSpPr>
            <p:cNvPr id="16" name="文本框 15"/>
            <p:cNvSpPr txBox="1"/>
            <p:nvPr>
              <p:custDataLst>
                <p:tags r:id="rId7"/>
              </p:custDataLst>
            </p:nvPr>
          </p:nvSpPr>
          <p:spPr>
            <a:xfrm>
              <a:off x="10061" y="5972"/>
              <a:ext cx="1216" cy="1307"/>
            </a:xfrm>
            <a:prstGeom prst="rect">
              <a:avLst/>
            </a:prstGeom>
            <a:noFill/>
            <a:ln w="12700">
              <a:noFill/>
              <a:prstDash val="solid"/>
            </a:ln>
          </p:spPr>
          <p:txBody>
            <a:bodyPr wrap="square" rtlCol="0">
              <a:spAutoFit/>
            </a:bodyPr>
            <a:lstStyle/>
            <a:p>
              <a:pPr>
                <a:lnSpc>
                  <a:spcPct val="150000"/>
                </a:lnSpc>
              </a:pPr>
              <a:r>
                <a:rPr lang="en-US" sz="3200" b="1" kern="0" noProof="0" dirty="0">
                  <a:solidFill>
                    <a:srgbClr val="0168B6"/>
                  </a:solidFill>
                  <a:latin typeface="华文隶书" panose="02010800040101010101" charset="-122"/>
                  <a:ea typeface="华文隶书" panose="02010800040101010101" charset="-122"/>
                  <a:cs typeface="Verdana" panose="020B0804030504040204" pitchFamily="34" charset="0"/>
                  <a:sym typeface="+mn-ea"/>
                </a:rPr>
                <a:t>04. </a:t>
              </a:r>
              <a:endParaRPr lang="zh-CN" altLang="en-US" sz="3200" b="1" dirty="0">
                <a:latin typeface="微软雅黑" panose="020B0703020204020201" charset="-122"/>
                <a:ea typeface="微软雅黑" panose="020B0703020204020201" charset="-122"/>
                <a:cs typeface="微软雅黑" panose="020B0703020204020201" charset="-122"/>
                <a:sym typeface="+mn-ea"/>
              </a:endParaRPr>
            </a:p>
          </p:txBody>
        </p:sp>
        <p:sp>
          <p:nvSpPr>
            <p:cNvPr id="24" name="文本框 23"/>
            <p:cNvSpPr txBox="1"/>
            <p:nvPr>
              <p:custDataLst>
                <p:tags r:id="rId8"/>
              </p:custDataLst>
            </p:nvPr>
          </p:nvSpPr>
          <p:spPr>
            <a:xfrm>
              <a:off x="10061" y="7255"/>
              <a:ext cx="1182" cy="1307"/>
            </a:xfrm>
            <a:prstGeom prst="rect">
              <a:avLst/>
            </a:prstGeom>
            <a:noFill/>
            <a:ln w="12700">
              <a:noFill/>
              <a:prstDash val="solid"/>
            </a:ln>
          </p:spPr>
          <p:txBody>
            <a:bodyPr wrap="square" rtlCol="0">
              <a:spAutoFit/>
            </a:bodyPr>
            <a:lstStyle/>
            <a:p>
              <a:pPr>
                <a:lnSpc>
                  <a:spcPct val="150000"/>
                </a:lnSpc>
              </a:pPr>
              <a:r>
                <a:rPr lang="en-US" sz="3200" b="1" kern="0" noProof="0" dirty="0">
                  <a:solidFill>
                    <a:srgbClr val="0168B6"/>
                  </a:solidFill>
                  <a:latin typeface="华文隶书" panose="02010800040101010101" charset="-122"/>
                  <a:ea typeface="华文隶书" panose="02010800040101010101" charset="-122"/>
                  <a:cs typeface="Verdana" panose="020B0804030504040204" pitchFamily="34" charset="0"/>
                  <a:sym typeface="+mn-ea"/>
                </a:rPr>
                <a:t>05.</a:t>
              </a:r>
              <a:r>
                <a:rPr lang="en-US" sz="3200" b="1" kern="0" noProof="0" dirty="0">
                  <a:solidFill>
                    <a:srgbClr val="1B7560"/>
                  </a:solidFill>
                  <a:latin typeface="华文隶书" panose="02010800040101010101" charset="-122"/>
                  <a:ea typeface="华文隶书" panose="02010800040101010101" charset="-122"/>
                  <a:cs typeface="Verdana" panose="020B0804030504040204" pitchFamily="34" charset="0"/>
                  <a:sym typeface="+mn-ea"/>
                </a:rPr>
                <a:t> </a:t>
              </a:r>
            </a:p>
          </p:txBody>
        </p:sp>
      </p:grpSp>
      <p:pic>
        <p:nvPicPr>
          <p:cNvPr id="30" name="图片 29"/>
          <p:cNvPicPr>
            <a:picLocks noChangeAspect="1"/>
          </p:cNvPicPr>
          <p:nvPr/>
        </p:nvPicPr>
        <p:blipFill>
          <a:blip r:embed="rId18">
            <a:alphaModFix amt="13000"/>
          </a:blip>
          <a:stretch>
            <a:fillRect/>
          </a:stretch>
        </p:blipFill>
        <p:spPr>
          <a:xfrm>
            <a:off x="635" y="46355"/>
            <a:ext cx="12190730" cy="68446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45085"/>
            <a:ext cx="10703560" cy="607060"/>
          </a:xfrm>
          <a:prstGeom prst="rect">
            <a:avLst/>
          </a:prstGeom>
          <a:solidFill>
            <a:schemeClr val="accent1">
              <a:lumMod val="75000"/>
            </a:schemeClr>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2" name="textbox 72"/>
          <p:cNvSpPr/>
          <p:nvPr/>
        </p:nvSpPr>
        <p:spPr>
          <a:xfrm>
            <a:off x="280035" y="104140"/>
            <a:ext cx="10629900" cy="659130"/>
          </a:xfrm>
          <a:prstGeom prst="rect">
            <a:avLst/>
          </a:prstGeom>
          <a:noFill/>
          <a:ln w="0" cap="flat">
            <a:noFill/>
            <a:prstDash val="solid"/>
            <a:miter lim="0"/>
          </a:ln>
        </p:spPr>
        <p:txBody>
          <a:bodyPr vert="horz" wrap="square" lIns="0" tIns="0" rIns="0" bIns="0"/>
          <a:lstStyle/>
          <a:p>
            <a:pPr algn="l" rtl="0" eaLnBrk="0">
              <a:lnSpc>
                <a:spcPct val="110000"/>
              </a:lnSpc>
            </a:pPr>
            <a:endParaRPr sz="400" dirty="0">
              <a:latin typeface="微软雅黑" panose="020B0703020204020201" charset="-122"/>
              <a:ea typeface="微软雅黑" panose="020B0703020204020201" charset="-122"/>
              <a:cs typeface="微软雅黑" panose="020B0703020204020201" charset="-122"/>
            </a:endParaRPr>
          </a:p>
          <a:p>
            <a:pPr marL="102235" algn="l" rtl="0" eaLnBrk="0">
              <a:lnSpc>
                <a:spcPct val="87000"/>
              </a:lnSpc>
              <a:spcBef>
                <a:spcPts val="5"/>
              </a:spcBef>
            </a:pPr>
            <a:r>
              <a:rPr lang="en-US"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01.</a:t>
            </a:r>
            <a:r>
              <a:rPr lang="zh-CN" altLang="en-US"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药物基本信息：比拉斯汀片</a:t>
            </a:r>
          </a:p>
        </p:txBody>
      </p:sp>
      <p:sp useBgFill="1">
        <p:nvSpPr>
          <p:cNvPr id="49" name="圆角矩形 3"/>
          <p:cNvSpPr/>
          <p:nvPr>
            <p:custDataLst>
              <p:tags r:id="rId1"/>
            </p:custDataLst>
          </p:nvPr>
        </p:nvSpPr>
        <p:spPr>
          <a:xfrm>
            <a:off x="206375" y="900430"/>
            <a:ext cx="3338195" cy="4293235"/>
          </a:xfrm>
          <a:prstGeom prst="roundRect">
            <a:avLst>
              <a:gd name="adj" fmla="val 6621"/>
            </a:avLst>
          </a:prstGeom>
          <a:solidFill>
            <a:schemeClr val="lt1">
              <a:lumMod val="100000"/>
              <a:alpha val="10000"/>
            </a:schemeClr>
          </a:solidFill>
          <a:ln>
            <a:solidFill>
              <a:srgbClr val="0168B6"/>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88290" tIns="252095" rIns="288290" bIns="698500" numCol="1" spcCol="0" rtlCol="0" fromWordArt="0" anchor="t" anchorCtr="0" forceAA="0" compatLnSpc="1">
            <a:noAutofit/>
          </a:bodyPr>
          <a:lstStyle/>
          <a:p>
            <a:pPr lvl="0" algn="l">
              <a:lnSpc>
                <a:spcPct val="140000"/>
              </a:lnSpc>
              <a:buClrTx/>
              <a:buSzTx/>
              <a:buFontTx/>
            </a:pPr>
            <a:r>
              <a:rPr lang="en-US" altLang="zh-CN" sz="2000" b="1" dirty="0">
                <a:solidFill>
                  <a:srgbClr val="0168B7"/>
                </a:solidFill>
                <a:latin typeface="微软雅黑" panose="020B0703020204020201" charset="-122"/>
                <a:ea typeface="微软雅黑" panose="020B0703020204020201" charset="-122"/>
                <a:cs typeface="黑体" panose="02010609060101010101" charset="-122"/>
                <a:sym typeface="+mn-ea"/>
              </a:rPr>
              <a:t>   </a:t>
            </a:r>
          </a:p>
        </p:txBody>
      </p:sp>
      <p:sp useBgFill="1">
        <p:nvSpPr>
          <p:cNvPr id="53" name="圆角矩形 3"/>
          <p:cNvSpPr/>
          <p:nvPr>
            <p:custDataLst>
              <p:tags r:id="rId2"/>
            </p:custDataLst>
          </p:nvPr>
        </p:nvSpPr>
        <p:spPr>
          <a:xfrm>
            <a:off x="3622040" y="754380"/>
            <a:ext cx="3453765" cy="4608830"/>
          </a:xfrm>
          <a:prstGeom prst="roundRect">
            <a:avLst>
              <a:gd name="adj" fmla="val 6621"/>
            </a:avLst>
          </a:prstGeom>
          <a:solidFill>
            <a:schemeClr val="lt1">
              <a:lumMod val="100000"/>
              <a:alpha val="1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88290" tIns="252095" rIns="288290" bIns="698500" numCol="1" spcCol="0" rtlCol="0" fromWordArt="0" anchor="t" anchorCtr="0" forceAA="0" compatLnSpc="1">
            <a:noAutofit/>
          </a:bodyPr>
          <a:lstStyle/>
          <a:p>
            <a:pPr lvl="0" algn="l">
              <a:lnSpc>
                <a:spcPct val="140000"/>
              </a:lnSpc>
              <a:buClrTx/>
              <a:buSzTx/>
              <a:buFontTx/>
            </a:pPr>
            <a:r>
              <a:rPr lang="en-US" altLang="zh-CN" sz="2000" dirty="0">
                <a:solidFill>
                  <a:schemeClr val="tx1">
                    <a:lumMod val="85000"/>
                    <a:lumOff val="15000"/>
                  </a:schemeClr>
                </a:solidFill>
                <a:latin typeface="微软雅黑" panose="020B0703020204020201" charset="-122"/>
                <a:ea typeface="微软雅黑" panose="020B0703020204020201" charset="-122"/>
                <a:cs typeface="+mn-ea"/>
                <a:sym typeface="+mn-ea"/>
              </a:rPr>
              <a:t>   </a:t>
            </a:r>
          </a:p>
        </p:txBody>
      </p:sp>
      <p:sp>
        <p:nvSpPr>
          <p:cNvPr id="3" name="文本框 2"/>
          <p:cNvSpPr txBox="1"/>
          <p:nvPr/>
        </p:nvSpPr>
        <p:spPr>
          <a:xfrm>
            <a:off x="192405" y="904875"/>
            <a:ext cx="3462655" cy="4145280"/>
          </a:xfrm>
          <a:prstGeom prst="rect">
            <a:avLst/>
          </a:prstGeom>
          <a:noFill/>
        </p:spPr>
        <p:txBody>
          <a:bodyPr wrap="square" rtlCol="0">
            <a:noAutofit/>
          </a:bodyPr>
          <a:lstStyle/>
          <a:p>
            <a:pPr lvl="0" algn="l">
              <a:lnSpc>
                <a:spcPct val="140000"/>
              </a:lnSpc>
              <a:buClrTx/>
              <a:buSzTx/>
              <a:buFontTx/>
            </a:pPr>
            <a:r>
              <a:rPr lang="zh-CN" altLang="en-US" sz="1400" b="1" dirty="0">
                <a:solidFill>
                  <a:srgbClr val="0168B7"/>
                </a:solidFill>
                <a:latin typeface="微软雅黑" panose="020B0703020204020201" charset="-122"/>
                <a:ea typeface="微软雅黑" panose="020B0703020204020201" charset="-122"/>
                <a:cs typeface="微软雅黑" panose="020B0703020204020201" charset="-122"/>
                <a:sym typeface="+mn-ea"/>
              </a:rPr>
              <a:t>【申报目录类别】</a:t>
            </a:r>
          </a:p>
          <a:p>
            <a:pPr lvl="0" algn="l">
              <a:lnSpc>
                <a:spcPct val="140000"/>
              </a:lnSpc>
              <a:buClrTx/>
              <a:buSzTx/>
              <a:buFontTx/>
            </a:pP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基本医保目录（竞价药品）</a:t>
            </a:r>
          </a:p>
          <a:p>
            <a:pPr lvl="0" algn="l">
              <a:lnSpc>
                <a:spcPct val="140000"/>
              </a:lnSpc>
              <a:buClrTx/>
              <a:buSzTx/>
              <a:buFontTx/>
            </a:pPr>
            <a:r>
              <a:rPr lang="zh-CN" altLang="en-US" sz="1400" b="1" dirty="0">
                <a:solidFill>
                  <a:srgbClr val="0168B7"/>
                </a:solidFill>
                <a:latin typeface="微软雅黑" panose="020B0703020204020201" charset="-122"/>
                <a:ea typeface="微软雅黑" panose="020B0703020204020201" charset="-122"/>
                <a:cs typeface="微软雅黑" panose="020B0703020204020201" charset="-122"/>
                <a:sym typeface="+mn-ea"/>
              </a:rPr>
              <a:t>【说明书适应症】</a:t>
            </a:r>
          </a:p>
          <a:p>
            <a:pPr lvl="0" algn="l">
              <a:lnSpc>
                <a:spcPct val="140000"/>
              </a:lnSpc>
              <a:spcBef>
                <a:spcPts val="0"/>
              </a:spcBef>
              <a:spcAft>
                <a:spcPts val="0"/>
              </a:spcAft>
              <a:buClrTx/>
              <a:buSzTx/>
              <a:buFontTx/>
            </a:pPr>
            <a:r>
              <a:rPr sz="1200" b="1" kern="0" spc="110" dirty="0">
                <a:solidFill>
                  <a:srgbClr val="333333">
                    <a:alpha val="100000"/>
                  </a:srgbClr>
                </a:solidFill>
                <a:latin typeface="微软雅黑" panose="020B0703020204020201" charset="-122"/>
                <a:ea typeface="微软雅黑" panose="020B0703020204020201" charset="-122"/>
                <a:cs typeface="微软雅黑" panose="020B0703020204020201" charset="-122"/>
                <a:sym typeface="+mn-ea"/>
              </a:rPr>
              <a:t>适用于12岁及以</a:t>
            </a:r>
            <a:r>
              <a:rPr sz="1200" b="1" kern="0" spc="100" dirty="0">
                <a:solidFill>
                  <a:srgbClr val="333333">
                    <a:alpha val="100000"/>
                  </a:srgbClr>
                </a:solidFill>
                <a:latin typeface="微软雅黑" panose="020B0703020204020201" charset="-122"/>
                <a:ea typeface="微软雅黑" panose="020B0703020204020201" charset="-122"/>
                <a:cs typeface="微软雅黑" panose="020B0703020204020201" charset="-122"/>
                <a:sym typeface="+mn-ea"/>
              </a:rPr>
              <a:t>上青少年和成年人荨麻疹的对症治疗</a:t>
            </a:r>
            <a:endParaRPr lang="zh-CN" altLang="en-US" sz="1200" b="1" kern="0" spc="100" dirty="0">
              <a:solidFill>
                <a:schemeClr val="tx1">
                  <a:lumMod val="85000"/>
                  <a:lumOff val="15000"/>
                </a:schemeClr>
              </a:solidFill>
              <a:latin typeface="微软雅黑" panose="020B0703020204020201" charset="-122"/>
              <a:ea typeface="微软雅黑" panose="020B0703020204020201" charset="-122"/>
              <a:cs typeface="微软雅黑" panose="020B0703020204020201" charset="-122"/>
              <a:sym typeface="+mn-ea"/>
            </a:endParaRPr>
          </a:p>
          <a:p>
            <a:pPr lvl="0" algn="l">
              <a:lnSpc>
                <a:spcPct val="140000"/>
              </a:lnSpc>
              <a:buClrTx/>
              <a:buSzTx/>
              <a:buFontTx/>
            </a:pPr>
            <a:r>
              <a:rPr lang="zh-CN" altLang="en-US" sz="1400" b="1" dirty="0">
                <a:solidFill>
                  <a:srgbClr val="0168B7"/>
                </a:solidFill>
                <a:latin typeface="微软雅黑" panose="020B0703020204020201" charset="-122"/>
                <a:ea typeface="微软雅黑" panose="020B0703020204020201" charset="-122"/>
                <a:cs typeface="微软雅黑" panose="020B0703020204020201" charset="-122"/>
                <a:sym typeface="+mn-ea"/>
              </a:rPr>
              <a:t>【国内中标价格】</a:t>
            </a:r>
            <a:r>
              <a:rPr lang="en-US" altLang="zh-CN" sz="1200" dirty="0">
                <a:latin typeface="微软雅黑" panose="020B0703020204020201" charset="-122"/>
                <a:ea typeface="微软雅黑" panose="020B0703020204020201" charset="-122"/>
                <a:cs typeface="微软雅黑" panose="020B0703020204020201" charset="-122"/>
                <a:sym typeface="+mn-ea"/>
              </a:rPr>
              <a:t>20mg:9.8</a:t>
            </a:r>
            <a:r>
              <a:rPr lang="zh-CN" altLang="en-US" sz="1200" dirty="0">
                <a:latin typeface="微软雅黑" panose="020B0703020204020201" charset="-122"/>
                <a:ea typeface="微软雅黑" panose="020B0703020204020201" charset="-122"/>
                <a:cs typeface="微软雅黑" panose="020B0703020204020201" charset="-122"/>
                <a:sym typeface="+mn-ea"/>
              </a:rPr>
              <a:t>元</a:t>
            </a:r>
            <a:r>
              <a:rPr lang="en-US" altLang="zh-CN" sz="1200" dirty="0">
                <a:latin typeface="微软雅黑" panose="020B0703020204020201" charset="-122"/>
                <a:ea typeface="微软雅黑" panose="020B0703020204020201" charset="-122"/>
                <a:cs typeface="微软雅黑" panose="020B0703020204020201" charset="-122"/>
                <a:sym typeface="+mn-ea"/>
              </a:rPr>
              <a:t>/</a:t>
            </a:r>
            <a:r>
              <a:rPr lang="zh-CN" altLang="en-US" sz="1200" dirty="0">
                <a:latin typeface="微软雅黑" panose="020B0703020204020201" charset="-122"/>
                <a:ea typeface="微软雅黑" panose="020B0703020204020201" charset="-122"/>
                <a:cs typeface="微软雅黑" panose="020B0703020204020201" charset="-122"/>
                <a:sym typeface="+mn-ea"/>
              </a:rPr>
              <a:t>片</a:t>
            </a:r>
            <a:endParaRPr lang="zh-CN" altLang="en-US" sz="1400" dirty="0">
              <a:solidFill>
                <a:schemeClr val="tx1"/>
              </a:solidFill>
              <a:latin typeface="微软雅黑" panose="020B0703020204020201" charset="-122"/>
              <a:ea typeface="微软雅黑" panose="020B0703020204020201" charset="-122"/>
              <a:cs typeface="微软雅黑" panose="020B0703020204020201" charset="-122"/>
              <a:sym typeface="+mn-ea"/>
            </a:endParaRPr>
          </a:p>
          <a:p>
            <a:pPr lvl="0" algn="l">
              <a:lnSpc>
                <a:spcPct val="140000"/>
              </a:lnSpc>
              <a:spcBef>
                <a:spcPct val="0"/>
              </a:spcBef>
              <a:spcAft>
                <a:spcPct val="0"/>
              </a:spcAft>
              <a:buClrTx/>
              <a:buSzTx/>
              <a:buFontTx/>
            </a:pPr>
            <a:r>
              <a:rPr lang="zh-CN" altLang="en-US" sz="1400" b="1" dirty="0">
                <a:solidFill>
                  <a:srgbClr val="0168B7"/>
                </a:solidFill>
                <a:latin typeface="微软雅黑" panose="020B0703020204020201" charset="-122"/>
                <a:ea typeface="微软雅黑" panose="020B0703020204020201" charset="-122"/>
                <a:cs typeface="微软雅黑" panose="020B0703020204020201" charset="-122"/>
                <a:sym typeface="+mn-ea"/>
              </a:rPr>
              <a:t>【中国大陆首次上市时间】</a:t>
            </a:r>
          </a:p>
          <a:p>
            <a:pPr lvl="0" algn="l">
              <a:lnSpc>
                <a:spcPct val="140000"/>
              </a:lnSpc>
              <a:spcBef>
                <a:spcPct val="0"/>
              </a:spcBef>
              <a:spcAft>
                <a:spcPct val="0"/>
              </a:spcAft>
              <a:buClrTx/>
              <a:buSzTx/>
              <a:buFontTx/>
            </a:pPr>
            <a:r>
              <a:rPr lang="zh-CN" altLang="en-US" sz="1200" b="1" dirty="0">
                <a:latin typeface="微软雅黑" panose="020B0703020204020201" charset="-122"/>
                <a:ea typeface="微软雅黑" panose="020B0703020204020201" charset="-122"/>
                <a:cs typeface="微软雅黑" panose="020B0703020204020201" charset="-122"/>
                <a:sym typeface="+mn-ea"/>
              </a:rPr>
              <a:t>原研药</a:t>
            </a:r>
            <a:r>
              <a:rPr lang="en-US" altLang="zh-CN" sz="1200" b="1" dirty="0">
                <a:latin typeface="微软雅黑" panose="020B0703020204020201" charset="-122"/>
                <a:ea typeface="微软雅黑" panose="020B0703020204020201" charset="-122"/>
                <a:cs typeface="微软雅黑" panose="020B0703020204020201" charset="-122"/>
                <a:sym typeface="+mn-ea"/>
              </a:rPr>
              <a:t> </a:t>
            </a:r>
            <a:r>
              <a:rPr lang="en-US" altLang="zh-CN" sz="1200" dirty="0">
                <a:latin typeface="微软雅黑" panose="020B0703020204020201" charset="-122"/>
                <a:ea typeface="微软雅黑" panose="020B0703020204020201" charset="-122"/>
                <a:cs typeface="微软雅黑" panose="020B0703020204020201" charset="-122"/>
                <a:sym typeface="+mn-ea"/>
              </a:rPr>
              <a:t>2023</a:t>
            </a:r>
            <a:r>
              <a:rPr lang="zh-CN" altLang="en-US" sz="1200" dirty="0">
                <a:latin typeface="微软雅黑" panose="020B0703020204020201" charset="-122"/>
                <a:ea typeface="微软雅黑" panose="020B0703020204020201" charset="-122"/>
                <a:cs typeface="微软雅黑" panose="020B0703020204020201" charset="-122"/>
                <a:sym typeface="+mn-ea"/>
              </a:rPr>
              <a:t>年</a:t>
            </a:r>
            <a:r>
              <a:rPr lang="en-US" altLang="zh-CN" sz="1200" dirty="0">
                <a:latin typeface="微软雅黑" panose="020B0703020204020201" charset="-122"/>
                <a:ea typeface="微软雅黑" panose="020B0703020204020201" charset="-122"/>
                <a:cs typeface="微软雅黑" panose="020B0703020204020201" charset="-122"/>
                <a:sym typeface="+mn-ea"/>
              </a:rPr>
              <a:t>6</a:t>
            </a:r>
            <a:r>
              <a:rPr lang="zh-CN" altLang="en-US" sz="1200" dirty="0">
                <a:latin typeface="微软雅黑" panose="020B0703020204020201" charset="-122"/>
                <a:ea typeface="微软雅黑" panose="020B0703020204020201" charset="-122"/>
                <a:cs typeface="微软雅黑" panose="020B0703020204020201" charset="-122"/>
                <a:sym typeface="+mn-ea"/>
              </a:rPr>
              <a:t>月</a:t>
            </a:r>
            <a:r>
              <a:rPr lang="en-US" altLang="zh-CN" sz="1200" dirty="0">
                <a:latin typeface="微软雅黑" panose="020B0703020204020201" charset="-122"/>
                <a:ea typeface="微软雅黑" panose="020B0703020204020201" charset="-122"/>
                <a:cs typeface="微软雅黑" panose="020B0703020204020201" charset="-122"/>
                <a:sym typeface="+mn-ea"/>
              </a:rPr>
              <a:t>21</a:t>
            </a:r>
            <a:r>
              <a:rPr lang="zh-CN" altLang="en-US" sz="1200" dirty="0">
                <a:latin typeface="微软雅黑" panose="020B0703020204020201" charset="-122"/>
                <a:ea typeface="微软雅黑" panose="020B0703020204020201" charset="-122"/>
                <a:cs typeface="微软雅黑" panose="020B0703020204020201" charset="-122"/>
                <a:sym typeface="+mn-ea"/>
              </a:rPr>
              <a:t>日</a:t>
            </a:r>
            <a:endPar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endParaRPr>
          </a:p>
          <a:p>
            <a:pPr lvl="0" algn="l">
              <a:lnSpc>
                <a:spcPct val="140000"/>
              </a:lnSpc>
              <a:spcBef>
                <a:spcPct val="0"/>
              </a:spcBef>
              <a:spcAft>
                <a:spcPct val="0"/>
              </a:spcAft>
              <a:buClrTx/>
              <a:buSzTx/>
              <a:buFontTx/>
            </a:pPr>
            <a:r>
              <a:rPr lang="zh-CN" altLang="en-US" sz="1200" b="1" dirty="0">
                <a:latin typeface="微软雅黑" panose="020B0703020204020201" charset="-122"/>
                <a:ea typeface="微软雅黑" panose="020B0703020204020201" charset="-122"/>
                <a:cs typeface="微软雅黑" panose="020B0703020204020201" charset="-122"/>
                <a:sym typeface="+mn-ea"/>
              </a:rPr>
              <a:t>首仿药</a:t>
            </a:r>
            <a:r>
              <a:rPr lang="en-US" altLang="zh-CN" sz="1200" b="1" dirty="0">
                <a:latin typeface="微软雅黑" panose="020B0703020204020201" charset="-122"/>
                <a:ea typeface="微软雅黑" panose="020B0703020204020201" charset="-122"/>
                <a:cs typeface="微软雅黑" panose="020B0703020204020201" charset="-122"/>
                <a:sym typeface="+mn-ea"/>
              </a:rPr>
              <a:t> </a:t>
            </a:r>
            <a:r>
              <a:rPr lang="en-US" altLang="zh-CN" sz="1200" dirty="0">
                <a:latin typeface="微软雅黑" panose="020B0703020204020201" charset="-122"/>
                <a:ea typeface="微软雅黑" panose="020B0703020204020201" charset="-122"/>
                <a:cs typeface="微软雅黑" panose="020B0703020204020201" charset="-122"/>
                <a:sym typeface="+mn-ea"/>
              </a:rPr>
              <a:t>2024</a:t>
            </a:r>
            <a:r>
              <a:rPr lang="zh-CN" altLang="en-US" sz="1200" dirty="0">
                <a:latin typeface="微软雅黑" panose="020B0703020204020201" charset="-122"/>
                <a:ea typeface="微软雅黑" panose="020B0703020204020201" charset="-122"/>
                <a:cs typeface="微软雅黑" panose="020B0703020204020201" charset="-122"/>
                <a:sym typeface="+mn-ea"/>
              </a:rPr>
              <a:t>年</a:t>
            </a:r>
            <a:r>
              <a:rPr lang="en-US" altLang="zh-CN" sz="1200" dirty="0">
                <a:latin typeface="微软雅黑" panose="020B0703020204020201" charset="-122"/>
                <a:ea typeface="微软雅黑" panose="020B0703020204020201" charset="-122"/>
                <a:cs typeface="微软雅黑" panose="020B0703020204020201" charset="-122"/>
                <a:sym typeface="+mn-ea"/>
              </a:rPr>
              <a:t>11</a:t>
            </a:r>
            <a:r>
              <a:rPr lang="zh-CN" altLang="en-US" sz="1200" dirty="0">
                <a:latin typeface="微软雅黑" panose="020B0703020204020201" charset="-122"/>
                <a:ea typeface="微软雅黑" panose="020B0703020204020201" charset="-122"/>
                <a:cs typeface="微软雅黑" panose="020B0703020204020201" charset="-122"/>
                <a:sym typeface="+mn-ea"/>
              </a:rPr>
              <a:t>月</a:t>
            </a:r>
            <a:r>
              <a:rPr lang="en-US" altLang="zh-CN" sz="1200" dirty="0">
                <a:latin typeface="微软雅黑" panose="020B0703020204020201" charset="-122"/>
                <a:ea typeface="微软雅黑" panose="020B0703020204020201" charset="-122"/>
                <a:cs typeface="微软雅黑" panose="020B0703020204020201" charset="-122"/>
                <a:sym typeface="+mn-ea"/>
              </a:rPr>
              <a:t>5</a:t>
            </a:r>
            <a:r>
              <a:rPr lang="zh-CN" altLang="en-US" sz="1200" dirty="0">
                <a:latin typeface="微软雅黑" panose="020B0703020204020201" charset="-122"/>
                <a:ea typeface="微软雅黑" panose="020B0703020204020201" charset="-122"/>
                <a:cs typeface="微软雅黑" panose="020B0703020204020201" charset="-122"/>
                <a:sym typeface="+mn-ea"/>
              </a:rPr>
              <a:t>日</a:t>
            </a:r>
            <a:endPar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endParaRPr>
          </a:p>
          <a:p>
            <a:pPr lvl="0" algn="l">
              <a:lnSpc>
                <a:spcPct val="140000"/>
              </a:lnSpc>
              <a:spcBef>
                <a:spcPct val="0"/>
              </a:spcBef>
              <a:spcAft>
                <a:spcPct val="0"/>
              </a:spcAft>
              <a:buClrTx/>
              <a:buSzTx/>
              <a:buFontTx/>
            </a:pPr>
            <a:r>
              <a:rPr lang="zh-CN" altLang="en-US" sz="1400" b="1" dirty="0">
                <a:solidFill>
                  <a:srgbClr val="0168B7"/>
                </a:solidFill>
                <a:latin typeface="微软雅黑" panose="020B0703020204020201" charset="-122"/>
                <a:ea typeface="微软雅黑" panose="020B0703020204020201" charset="-122"/>
                <a:cs typeface="微软雅黑" panose="020B0703020204020201" charset="-122"/>
                <a:sym typeface="+mn-ea"/>
              </a:rPr>
              <a:t>【大陆同通用名上市情况】</a:t>
            </a:r>
            <a:endParaRPr lang="zh-CN" altLang="en-US" sz="1400" dirty="0">
              <a:solidFill>
                <a:schemeClr val="tx1"/>
              </a:solidFill>
              <a:latin typeface="微软雅黑" panose="020B0703020204020201" charset="-122"/>
              <a:ea typeface="微软雅黑" panose="020B0703020204020201" charset="-122"/>
              <a:cs typeface="微软雅黑" panose="020B0703020204020201" charset="-122"/>
              <a:sym typeface="+mn-ea"/>
            </a:endParaRPr>
          </a:p>
          <a:p>
            <a:pPr lvl="0" algn="l">
              <a:lnSpc>
                <a:spcPct val="140000"/>
              </a:lnSpc>
              <a:spcBef>
                <a:spcPct val="0"/>
              </a:spcBef>
              <a:spcAft>
                <a:spcPct val="0"/>
              </a:spcAft>
              <a:buClrTx/>
              <a:buSzTx/>
              <a:buFontTx/>
            </a:pPr>
            <a:r>
              <a:rPr lang="zh-CN" altLang="en-US" sz="1200" b="1" dirty="0">
                <a:latin typeface="微软雅黑" panose="020B0703020204020201" charset="-122"/>
                <a:ea typeface="微软雅黑" panose="020B0703020204020201" charset="-122"/>
                <a:cs typeface="微软雅黑" panose="020B0703020204020201" charset="-122"/>
                <a:sym typeface="+mn-ea"/>
              </a:rPr>
              <a:t>原研</a:t>
            </a:r>
            <a:r>
              <a:rPr lang="en-US" altLang="zh-CN" sz="1200" b="1" dirty="0">
                <a:latin typeface="微软雅黑" panose="020B0703020204020201" charset="-122"/>
                <a:ea typeface="微软雅黑" panose="020B0703020204020201" charset="-122"/>
                <a:cs typeface="微软雅黑" panose="020B0703020204020201" charset="-122"/>
                <a:sym typeface="+mn-ea"/>
              </a:rPr>
              <a:t>1</a:t>
            </a:r>
            <a:r>
              <a:rPr lang="zh-CN" altLang="en-US" sz="1200" b="1" dirty="0">
                <a:latin typeface="微软雅黑" panose="020B0703020204020201" charset="-122"/>
                <a:ea typeface="微软雅黑" panose="020B0703020204020201" charset="-122"/>
                <a:cs typeface="微软雅黑" panose="020B0703020204020201" charset="-122"/>
                <a:sym typeface="+mn-ea"/>
              </a:rPr>
              <a:t>家</a:t>
            </a:r>
            <a:r>
              <a:rPr lang="zh-CN" altLang="en-US" sz="1200" dirty="0">
                <a:latin typeface="微软雅黑" panose="020B0703020204020201" charset="-122"/>
                <a:ea typeface="微软雅黑" panose="020B0703020204020201" charset="-122"/>
                <a:cs typeface="微软雅黑" panose="020B0703020204020201" charset="-122"/>
                <a:sym typeface="+mn-ea"/>
              </a:rPr>
              <a:t>：意大利美纳里尼</a:t>
            </a:r>
            <a:endPar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endParaRPr>
          </a:p>
          <a:p>
            <a:pPr lvl="0" algn="l">
              <a:lnSpc>
                <a:spcPct val="140000"/>
              </a:lnSpc>
              <a:spcBef>
                <a:spcPct val="0"/>
              </a:spcBef>
              <a:spcAft>
                <a:spcPct val="0"/>
              </a:spcAft>
              <a:buClrTx/>
              <a:buSzTx/>
              <a:buFontTx/>
            </a:pPr>
            <a:r>
              <a:rPr lang="zh-CN" altLang="en-US" sz="1200" b="1" dirty="0">
                <a:latin typeface="微软雅黑" panose="020B0703020204020201" charset="-122"/>
                <a:ea typeface="微软雅黑" panose="020B0703020204020201" charset="-122"/>
                <a:cs typeface="微软雅黑" panose="020B0703020204020201" charset="-122"/>
                <a:sym typeface="+mn-ea"/>
              </a:rPr>
              <a:t>仿制</a:t>
            </a:r>
            <a:r>
              <a:rPr lang="en-US" altLang="zh-CN" sz="1200" b="1" dirty="0">
                <a:latin typeface="微软雅黑" panose="020B0703020204020201" charset="-122"/>
                <a:ea typeface="微软雅黑" panose="020B0703020204020201" charset="-122"/>
                <a:cs typeface="微软雅黑" panose="020B0703020204020201" charset="-122"/>
                <a:sym typeface="+mn-ea"/>
              </a:rPr>
              <a:t>2</a:t>
            </a:r>
            <a:r>
              <a:rPr lang="zh-CN" altLang="en-US" sz="1200" b="1" dirty="0">
                <a:latin typeface="微软雅黑" panose="020B0703020204020201" charset="-122"/>
                <a:ea typeface="微软雅黑" panose="020B0703020204020201" charset="-122"/>
                <a:cs typeface="微软雅黑" panose="020B0703020204020201" charset="-122"/>
                <a:sym typeface="+mn-ea"/>
              </a:rPr>
              <a:t>家</a:t>
            </a:r>
            <a:r>
              <a:rPr lang="zh-CN" altLang="en-US" sz="1200" dirty="0">
                <a:latin typeface="微软雅黑" panose="020B0703020204020201" charset="-122"/>
                <a:ea typeface="微软雅黑" panose="020B0703020204020201" charset="-122"/>
                <a:cs typeface="微软雅黑" panose="020B0703020204020201" charset="-122"/>
                <a:sym typeface="+mn-ea"/>
              </a:rPr>
              <a:t>：江苏华阳制药；</a:t>
            </a:r>
            <a:endPar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endParaRPr>
          </a:p>
          <a:p>
            <a:pPr lvl="0" algn="l">
              <a:lnSpc>
                <a:spcPct val="140000"/>
              </a:lnSpc>
              <a:spcBef>
                <a:spcPct val="0"/>
              </a:spcBef>
              <a:spcAft>
                <a:spcPct val="0"/>
              </a:spcAft>
              <a:buClrTx/>
              <a:buSzTx/>
              <a:buFontTx/>
            </a:pPr>
            <a:r>
              <a:rPr lang="zh-CN" altLang="en-US" sz="1200" dirty="0">
                <a:latin typeface="微软雅黑" panose="020B0703020204020201" charset="-122"/>
                <a:ea typeface="微软雅黑" panose="020B0703020204020201" charset="-122"/>
                <a:cs typeface="微软雅黑" panose="020B0703020204020201" charset="-122"/>
                <a:sym typeface="+mn-ea"/>
              </a:rPr>
              <a:t> </a:t>
            </a:r>
            <a:r>
              <a:rPr lang="en-US" altLang="zh-CN" sz="1200" dirty="0">
                <a:latin typeface="微软雅黑" panose="020B0703020204020201" charset="-122"/>
                <a:ea typeface="微软雅黑" panose="020B0703020204020201" charset="-122"/>
                <a:cs typeface="微软雅黑" panose="020B0703020204020201" charset="-122"/>
                <a:sym typeface="+mn-ea"/>
              </a:rPr>
              <a:t>              </a:t>
            </a:r>
            <a:r>
              <a:rPr lang="zh-CN" altLang="en-US" sz="1200" dirty="0">
                <a:latin typeface="微软雅黑" panose="020B0703020204020201" charset="-122"/>
                <a:ea typeface="微软雅黑" panose="020B0703020204020201" charset="-122"/>
                <a:cs typeface="微软雅黑" panose="020B0703020204020201" charset="-122"/>
                <a:sym typeface="+mn-ea"/>
              </a:rPr>
              <a:t>山东新时代药业</a:t>
            </a:r>
            <a:endPar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endParaRPr>
          </a:p>
          <a:p>
            <a:pPr lvl="0" algn="l">
              <a:lnSpc>
                <a:spcPct val="140000"/>
              </a:lnSpc>
              <a:spcBef>
                <a:spcPct val="0"/>
              </a:spcBef>
              <a:spcAft>
                <a:spcPct val="0"/>
              </a:spcAft>
              <a:buClrTx/>
              <a:buSzTx/>
              <a:buFontTx/>
            </a:pPr>
            <a:r>
              <a:rPr lang="zh-CN" altLang="en-US" sz="1400" b="1" dirty="0">
                <a:solidFill>
                  <a:srgbClr val="0168B7"/>
                </a:solidFill>
                <a:latin typeface="微软雅黑" panose="020B0703020204020201" charset="-122"/>
                <a:ea typeface="微软雅黑" panose="020B0703020204020201" charset="-122"/>
                <a:cs typeface="微软雅黑" panose="020B0703020204020201" charset="-122"/>
                <a:sym typeface="+mn-ea"/>
              </a:rPr>
              <a:t>【全球首个上市国家/时间】</a:t>
            </a:r>
          </a:p>
          <a:p>
            <a:pPr>
              <a:lnSpc>
                <a:spcPct val="140000"/>
              </a:lnSpc>
              <a:spcBef>
                <a:spcPct val="0"/>
              </a:spcBef>
              <a:spcAft>
                <a:spcPct val="0"/>
              </a:spcAft>
            </a:pPr>
            <a:r>
              <a:rPr lang="en-US" altLang="zh-CN" sz="1200" dirty="0">
                <a:latin typeface="微软雅黑" panose="020B0703020204020201" charset="-122"/>
                <a:ea typeface="微软雅黑" panose="020B0703020204020201" charset="-122"/>
                <a:cs typeface="微软雅黑" panose="020B0703020204020201" charset="-122"/>
                <a:sym typeface="+mn-ea"/>
              </a:rPr>
              <a:t>2010</a:t>
            </a:r>
            <a:r>
              <a:rPr lang="zh-CN" altLang="en-US" sz="1200" dirty="0">
                <a:latin typeface="微软雅黑" panose="020B0703020204020201" charset="-122"/>
                <a:ea typeface="微软雅黑" panose="020B0703020204020201" charset="-122"/>
                <a:cs typeface="微软雅黑" panose="020B0703020204020201" charset="-122"/>
                <a:sym typeface="+mn-ea"/>
              </a:rPr>
              <a:t>年</a:t>
            </a:r>
            <a:r>
              <a:rPr lang="en-US" altLang="zh-CN" sz="1200" dirty="0">
                <a:latin typeface="微软雅黑" panose="020B0703020204020201" charset="-122"/>
                <a:ea typeface="微软雅黑" panose="020B0703020204020201" charset="-122"/>
                <a:cs typeface="微软雅黑" panose="020B0703020204020201" charset="-122"/>
                <a:sym typeface="+mn-ea"/>
              </a:rPr>
              <a:t>9</a:t>
            </a:r>
            <a:r>
              <a:rPr lang="zh-CN" altLang="en-US" sz="1200" dirty="0">
                <a:latin typeface="微软雅黑" panose="020B0703020204020201" charset="-122"/>
                <a:ea typeface="微软雅黑" panose="020B0703020204020201" charset="-122"/>
                <a:cs typeface="微软雅黑" panose="020B0703020204020201" charset="-122"/>
                <a:sym typeface="+mn-ea"/>
              </a:rPr>
              <a:t>月</a:t>
            </a:r>
            <a:r>
              <a:rPr lang="en-US" altLang="zh-CN" sz="1200" dirty="0">
                <a:latin typeface="微软雅黑" panose="020B0703020204020201" charset="-122"/>
                <a:ea typeface="微软雅黑" panose="020B0703020204020201" charset="-122"/>
                <a:cs typeface="微软雅黑" panose="020B0703020204020201" charset="-122"/>
                <a:sym typeface="+mn-ea"/>
              </a:rPr>
              <a:t>8</a:t>
            </a:r>
            <a:r>
              <a:rPr lang="zh-CN" altLang="en-US" sz="1200" dirty="0">
                <a:latin typeface="微软雅黑" panose="020B0703020204020201" charset="-122"/>
                <a:ea typeface="微软雅黑" panose="020B0703020204020201" charset="-122"/>
                <a:cs typeface="微软雅黑" panose="020B0703020204020201" charset="-122"/>
                <a:sym typeface="+mn-ea"/>
              </a:rPr>
              <a:t>日</a:t>
            </a:r>
            <a:r>
              <a:rPr lang="en-US" altLang="zh-CN" sz="1200" dirty="0">
                <a:latin typeface="微软雅黑" panose="020B0703020204020201" charset="-122"/>
                <a:ea typeface="微软雅黑" panose="020B0703020204020201" charset="-122"/>
                <a:cs typeface="微软雅黑" panose="020B0703020204020201" charset="-122"/>
                <a:sym typeface="+mn-ea"/>
              </a:rPr>
              <a:t>  </a:t>
            </a:r>
            <a:r>
              <a:rPr lang="zh-CN" altLang="en-US" sz="1200" dirty="0">
                <a:latin typeface="微软雅黑" panose="020B0703020204020201" charset="-122"/>
                <a:ea typeface="微软雅黑" panose="020B0703020204020201" charset="-122"/>
                <a:cs typeface="微软雅黑" panose="020B0703020204020201" charset="-122"/>
                <a:sym typeface="+mn-ea"/>
              </a:rPr>
              <a:t>欧盟</a:t>
            </a:r>
            <a:endParaRPr lang="zh-CN" altLang="en-US" sz="1200" b="1" dirty="0">
              <a:solidFill>
                <a:srgbClr val="0168B7"/>
              </a:solidFill>
              <a:latin typeface="微软雅黑" panose="020B0703020204020201" charset="-122"/>
              <a:ea typeface="微软雅黑" panose="020B0703020204020201" charset="-122"/>
              <a:cs typeface="微软雅黑" panose="020B0703020204020201" charset="-122"/>
              <a:sym typeface="+mn-ea"/>
            </a:endParaRPr>
          </a:p>
        </p:txBody>
      </p:sp>
      <p:sp>
        <p:nvSpPr>
          <p:cNvPr id="5" name="文本框 4"/>
          <p:cNvSpPr txBox="1"/>
          <p:nvPr/>
        </p:nvSpPr>
        <p:spPr>
          <a:xfrm>
            <a:off x="3670300" y="711835"/>
            <a:ext cx="3409315" cy="2111375"/>
          </a:xfrm>
          <a:prstGeom prst="rect">
            <a:avLst/>
          </a:prstGeom>
          <a:noFill/>
        </p:spPr>
        <p:txBody>
          <a:bodyPr wrap="square" rtlCol="0">
            <a:noAutofit/>
          </a:bodyPr>
          <a:lstStyle/>
          <a:p>
            <a:pPr lvl="0" algn="l">
              <a:lnSpc>
                <a:spcPct val="140000"/>
              </a:lnSpc>
              <a:buClrTx/>
              <a:buSzTx/>
              <a:buFontTx/>
            </a:pPr>
            <a:r>
              <a:rPr lang="zh-CN" altLang="en-US" sz="1400" b="1" dirty="0">
                <a:solidFill>
                  <a:srgbClr val="0168B7"/>
                </a:solidFill>
                <a:latin typeface="微软雅黑" panose="020B0703020204020201" charset="-122"/>
                <a:ea typeface="微软雅黑" panose="020B0703020204020201" charset="-122"/>
                <a:cs typeface="微软雅黑" panose="020B0703020204020201" charset="-122"/>
                <a:sym typeface="+mn-ea"/>
              </a:rPr>
              <a:t>【注册规格】</a:t>
            </a:r>
            <a:r>
              <a:rPr lang="en-US" altLang="zh-CN" sz="1200" dirty="0">
                <a:solidFill>
                  <a:schemeClr val="tx1">
                    <a:lumMod val="85000"/>
                    <a:lumOff val="15000"/>
                  </a:schemeClr>
                </a:solidFill>
                <a:latin typeface="微软雅黑" panose="020B0703020204020201" charset="-122"/>
                <a:ea typeface="微软雅黑" panose="020B0703020204020201" charset="-122"/>
                <a:cs typeface="微软雅黑" panose="020B0703020204020201" charset="-122"/>
                <a:sym typeface="+mn-ea"/>
              </a:rPr>
              <a:t>20mg</a:t>
            </a:r>
          </a:p>
          <a:p>
            <a:pPr lvl="0" algn="l">
              <a:lnSpc>
                <a:spcPct val="140000"/>
              </a:lnSpc>
              <a:buClrTx/>
              <a:buSzTx/>
              <a:buFontTx/>
            </a:pPr>
            <a:r>
              <a:rPr lang="zh-CN" altLang="en-US" sz="1400" b="1" dirty="0">
                <a:solidFill>
                  <a:srgbClr val="0168B7"/>
                </a:solidFill>
                <a:latin typeface="微软雅黑" panose="020B0703020204020201" charset="-122"/>
                <a:ea typeface="微软雅黑" panose="020B0703020204020201" charset="-122"/>
                <a:cs typeface="微软雅黑" panose="020B0703020204020201" charset="-122"/>
                <a:sym typeface="+mn-ea"/>
              </a:rPr>
              <a:t>【用法用量】</a:t>
            </a:r>
          </a:p>
          <a:p>
            <a:pPr lvl="0" algn="l">
              <a:lnSpc>
                <a:spcPct val="140000"/>
              </a:lnSpc>
              <a:spcBef>
                <a:spcPts val="0"/>
              </a:spcBef>
              <a:spcAft>
                <a:spcPts val="0"/>
              </a:spcAft>
              <a:buClrTx/>
              <a:buSzTx/>
              <a:buFontTx/>
            </a:pPr>
            <a:r>
              <a:rPr lang="zh-CN" sz="1200" b="1" u="sng" kern="0" spc="100" dirty="0">
                <a:solidFill>
                  <a:srgbClr val="333333">
                    <a:alpha val="100000"/>
                  </a:srgbClr>
                </a:solidFill>
                <a:latin typeface="微软雅黑" panose="020B0703020204020201" charset="-122"/>
                <a:ea typeface="微软雅黑" panose="020B0703020204020201" charset="-122"/>
                <a:cs typeface="微软雅黑" panose="020B0703020204020201" charset="-122"/>
                <a:sym typeface="+mn-ea"/>
              </a:rPr>
              <a:t>用法剂量</a:t>
            </a:r>
            <a:r>
              <a:rPr lang="zh-CN" sz="1200" kern="0" spc="100" dirty="0">
                <a:solidFill>
                  <a:srgbClr val="333333">
                    <a:alpha val="100000"/>
                  </a:srgbClr>
                </a:solidFill>
                <a:latin typeface="微软雅黑" panose="020B0703020204020201" charset="-122"/>
                <a:ea typeface="微软雅黑" panose="020B0703020204020201" charset="-122"/>
                <a:cs typeface="微软雅黑" panose="020B0703020204020201" charset="-122"/>
                <a:sym typeface="+mn-ea"/>
              </a:rPr>
              <a:t>：</a:t>
            </a:r>
            <a:r>
              <a:rPr sz="1200" kern="0" spc="100" dirty="0">
                <a:solidFill>
                  <a:srgbClr val="333333">
                    <a:alpha val="100000"/>
                  </a:srgbClr>
                </a:solidFill>
                <a:latin typeface="微软雅黑" panose="020B0703020204020201" charset="-122"/>
                <a:ea typeface="微软雅黑" panose="020B0703020204020201" charset="-122"/>
                <a:cs typeface="微软雅黑" panose="020B0703020204020201" charset="-122"/>
                <a:sym typeface="+mn-ea"/>
              </a:rPr>
              <a:t>成人和12岁或以上</a:t>
            </a:r>
            <a:r>
              <a:rPr lang="zh-CN" sz="1200" kern="0" spc="100" dirty="0">
                <a:solidFill>
                  <a:srgbClr val="333333">
                    <a:alpha val="100000"/>
                  </a:srgbClr>
                </a:solidFill>
                <a:latin typeface="微软雅黑" panose="020B0703020204020201" charset="-122"/>
                <a:ea typeface="微软雅黑" panose="020B0703020204020201" charset="-122"/>
                <a:cs typeface="微软雅黑" panose="020B0703020204020201" charset="-122"/>
                <a:sym typeface="+mn-ea"/>
              </a:rPr>
              <a:t>青少年</a:t>
            </a:r>
            <a:r>
              <a:rPr sz="1200" kern="0" spc="-70" dirty="0">
                <a:solidFill>
                  <a:srgbClr val="333333">
                    <a:alpha val="100000"/>
                  </a:srgbClr>
                </a:solidFill>
                <a:latin typeface="微软雅黑" panose="020B0703020204020201" charset="-122"/>
                <a:ea typeface="微软雅黑" panose="020B0703020204020201" charset="-122"/>
                <a:cs typeface="微软雅黑" panose="020B0703020204020201" charset="-122"/>
                <a:sym typeface="+mn-ea"/>
              </a:rPr>
              <a:t> </a:t>
            </a:r>
            <a:r>
              <a:rPr lang="zh-CN" sz="1200" kern="0" spc="-70" dirty="0">
                <a:solidFill>
                  <a:srgbClr val="333333">
                    <a:alpha val="100000"/>
                  </a:srgbClr>
                </a:solidFill>
                <a:latin typeface="微软雅黑" panose="020B0703020204020201" charset="-122"/>
                <a:ea typeface="微软雅黑" panose="020B0703020204020201" charset="-122"/>
                <a:cs typeface="微软雅黑" panose="020B0703020204020201" charset="-122"/>
                <a:sym typeface="+mn-ea"/>
              </a:rPr>
              <a:t>，</a:t>
            </a:r>
            <a:r>
              <a:rPr lang="zh-CN" sz="1200" kern="0" spc="100" dirty="0">
                <a:solidFill>
                  <a:srgbClr val="333333">
                    <a:alpha val="100000"/>
                  </a:srgbClr>
                </a:solidFill>
                <a:latin typeface="微软雅黑" panose="020B0703020204020201" charset="-122"/>
                <a:ea typeface="微软雅黑" panose="020B0703020204020201" charset="-122"/>
                <a:cs typeface="微软雅黑" panose="020B0703020204020201" charset="-122"/>
                <a:sym typeface="+mn-ea"/>
              </a:rPr>
              <a:t>每日一次，每次一片</a:t>
            </a:r>
          </a:p>
          <a:p>
            <a:pPr lvl="0" algn="l">
              <a:lnSpc>
                <a:spcPct val="140000"/>
              </a:lnSpc>
              <a:spcBef>
                <a:spcPts val="0"/>
              </a:spcBef>
              <a:spcAft>
                <a:spcPts val="0"/>
              </a:spcAft>
              <a:buClrTx/>
              <a:buSzTx/>
              <a:buFontTx/>
            </a:pPr>
            <a:r>
              <a:rPr lang="zh-CN" sz="1200" b="1" u="sng" kern="0" spc="100" dirty="0">
                <a:solidFill>
                  <a:srgbClr val="333333">
                    <a:alpha val="100000"/>
                  </a:srgbClr>
                </a:solidFill>
                <a:latin typeface="微软雅黑" panose="020B0703020204020201" charset="-122"/>
                <a:ea typeface="微软雅黑" panose="020B0703020204020201" charset="-122"/>
                <a:cs typeface="微软雅黑" panose="020B0703020204020201" charset="-122"/>
                <a:sym typeface="+mn-ea"/>
              </a:rPr>
              <a:t>给药方式</a:t>
            </a:r>
            <a:r>
              <a:rPr lang="zh-CN" sz="1200" kern="0" spc="100" dirty="0">
                <a:solidFill>
                  <a:srgbClr val="333333">
                    <a:alpha val="100000"/>
                  </a:srgbClr>
                </a:solidFill>
                <a:latin typeface="微软雅黑" panose="020B0703020204020201" charset="-122"/>
                <a:ea typeface="微软雅黑" panose="020B0703020204020201" charset="-122"/>
                <a:cs typeface="微软雅黑" panose="020B0703020204020201" charset="-122"/>
                <a:sym typeface="+mn-ea"/>
              </a:rPr>
              <a:t>：口服，用水吞服</a:t>
            </a:r>
            <a:endParaRPr lang="en-US" altLang="zh-CN" sz="1200" dirty="0">
              <a:solidFill>
                <a:schemeClr val="tx1">
                  <a:lumMod val="85000"/>
                  <a:lumOff val="15000"/>
                </a:schemeClr>
              </a:solidFill>
              <a:latin typeface="微软雅黑" panose="020B0703020204020201" charset="-122"/>
              <a:ea typeface="微软雅黑" panose="020B0703020204020201" charset="-122"/>
              <a:cs typeface="微软雅黑" panose="020B0703020204020201" charset="-122"/>
              <a:sym typeface="+mn-ea"/>
            </a:endParaRPr>
          </a:p>
          <a:p>
            <a:pPr lvl="0" algn="l">
              <a:lnSpc>
                <a:spcPct val="140000"/>
              </a:lnSpc>
              <a:buClrTx/>
              <a:buSzTx/>
              <a:buFontTx/>
            </a:pPr>
            <a:r>
              <a:rPr lang="zh-CN" altLang="en-US" sz="1400" b="1" dirty="0">
                <a:solidFill>
                  <a:srgbClr val="0168B7"/>
                </a:solidFill>
                <a:latin typeface="微软雅黑" panose="020B0703020204020201" charset="-122"/>
                <a:ea typeface="微软雅黑" panose="020B0703020204020201" charset="-122"/>
                <a:cs typeface="微软雅黑" panose="020B0703020204020201" charset="-122"/>
                <a:sym typeface="+mn-ea"/>
              </a:rPr>
              <a:t>【是否为OTC药品】</a:t>
            </a:r>
            <a:r>
              <a:rPr lang="zh-CN" altLang="en-US" sz="1200" dirty="0">
                <a:latin typeface="微软雅黑" panose="020B0703020204020201" charset="-122"/>
                <a:ea typeface="微软雅黑" panose="020B0703020204020201" charset="-122"/>
                <a:cs typeface="微软雅黑" panose="020B0703020204020201" charset="-122"/>
                <a:sym typeface="+mn-ea"/>
              </a:rPr>
              <a:t>否</a:t>
            </a:r>
            <a:endParaRPr lang="zh-CN" altLang="en-US" sz="1400" dirty="0">
              <a:latin typeface="微软雅黑" panose="020B0703020204020201" charset="-122"/>
              <a:ea typeface="微软雅黑" panose="020B0703020204020201" charset="-122"/>
              <a:cs typeface="微软雅黑" panose="020B0703020204020201" charset="-122"/>
              <a:sym typeface="+mn-ea"/>
            </a:endParaRPr>
          </a:p>
          <a:p>
            <a:pPr lvl="0" algn="l">
              <a:lnSpc>
                <a:spcPct val="140000"/>
              </a:lnSpc>
              <a:buClrTx/>
              <a:buSzTx/>
              <a:buFontTx/>
            </a:pPr>
            <a:r>
              <a:rPr lang="zh-CN" altLang="en-US" sz="1400" b="1" dirty="0">
                <a:solidFill>
                  <a:srgbClr val="0168B7"/>
                </a:solidFill>
                <a:latin typeface="微软雅黑" panose="020B0703020204020201" charset="-122"/>
                <a:ea typeface="微软雅黑" panose="020B0703020204020201" charset="-122"/>
                <a:cs typeface="微软雅黑" panose="020B0703020204020201" charset="-122"/>
                <a:sym typeface="+mn-ea"/>
              </a:rPr>
              <a:t>【药物结构分类】</a:t>
            </a:r>
            <a:r>
              <a:rPr lang="zh-CN" altLang="en-US" sz="1200" b="1" dirty="0">
                <a:latin typeface="微软雅黑" panose="020B0703020204020201" charset="-122"/>
                <a:ea typeface="微软雅黑" panose="020B0703020204020201" charset="-122"/>
                <a:cs typeface="微软雅黑" panose="020B0703020204020201" charset="-122"/>
                <a:sym typeface="+mn-ea"/>
              </a:rPr>
              <a:t>苯并咪唑类</a:t>
            </a:r>
            <a:endParaRPr lang="zh-CN" altLang="en-US" sz="1400" b="1" dirty="0">
              <a:solidFill>
                <a:srgbClr val="0168B7"/>
              </a:solidFill>
              <a:latin typeface="微软雅黑" panose="020B0703020204020201" charset="-122"/>
              <a:ea typeface="微软雅黑" panose="020B0703020204020201" charset="-122"/>
              <a:cs typeface="微软雅黑" panose="020B0703020204020201" charset="-122"/>
              <a:sym typeface="+mn-ea"/>
            </a:endParaRPr>
          </a:p>
          <a:p>
            <a:pPr lvl="0" algn="l">
              <a:lnSpc>
                <a:spcPct val="150000"/>
              </a:lnSpc>
              <a:buClrTx/>
              <a:buSzTx/>
              <a:buFontTx/>
            </a:pPr>
            <a:endParaRPr lang="zh-CN" altLang="en-US" sz="1400" b="1" dirty="0">
              <a:solidFill>
                <a:srgbClr val="0168B7"/>
              </a:solidFill>
              <a:latin typeface="微软雅黑" panose="020B0703020204020201" charset="-122"/>
              <a:ea typeface="微软雅黑" panose="020B0703020204020201" charset="-122"/>
              <a:cs typeface="微软雅黑" panose="020B0703020204020201" charset="-122"/>
              <a:sym typeface="+mn-ea"/>
            </a:endParaRPr>
          </a:p>
          <a:p>
            <a:pPr lvl="0" algn="l">
              <a:lnSpc>
                <a:spcPct val="130000"/>
              </a:lnSpc>
              <a:buClrTx/>
              <a:buSzTx/>
              <a:buFontTx/>
            </a:pPr>
            <a:endParaRPr lang="zh-CN" altLang="en-US" sz="1400" b="1" dirty="0">
              <a:solidFill>
                <a:srgbClr val="0168B7"/>
              </a:solidFill>
              <a:latin typeface="微软雅黑" panose="020B0703020204020201" charset="-122"/>
              <a:ea typeface="微软雅黑" panose="020B0703020204020201" charset="-122"/>
              <a:cs typeface="微软雅黑" panose="020B0703020204020201" charset="-122"/>
              <a:sym typeface="+mn-ea"/>
            </a:endParaRPr>
          </a:p>
          <a:p>
            <a:pPr lvl="0" algn="l">
              <a:lnSpc>
                <a:spcPct val="130000"/>
              </a:lnSpc>
              <a:buClrTx/>
              <a:buSzTx/>
              <a:buFontTx/>
            </a:pPr>
            <a:endParaRPr lang="zh-CN" altLang="en-US" sz="1400" b="1" dirty="0">
              <a:solidFill>
                <a:srgbClr val="0168B7"/>
              </a:solidFill>
              <a:latin typeface="微软雅黑" panose="020B0703020204020201" charset="-122"/>
              <a:ea typeface="微软雅黑" panose="020B0703020204020201" charset="-122"/>
              <a:cs typeface="微软雅黑" panose="020B0703020204020201" charset="-122"/>
              <a:sym typeface="+mn-ea"/>
            </a:endParaRPr>
          </a:p>
        </p:txBody>
      </p:sp>
      <p:sp>
        <p:nvSpPr>
          <p:cNvPr id="2" name="文本框 1"/>
          <p:cNvSpPr txBox="1"/>
          <p:nvPr/>
        </p:nvSpPr>
        <p:spPr>
          <a:xfrm>
            <a:off x="8435340" y="6628130"/>
            <a:ext cx="3756660" cy="245110"/>
          </a:xfrm>
          <a:prstGeom prst="rect">
            <a:avLst/>
          </a:prstGeom>
          <a:noFill/>
        </p:spPr>
        <p:txBody>
          <a:bodyPr wrap="square">
            <a:spAutoFit/>
          </a:bodyPr>
          <a:lstStyle/>
          <a:p>
            <a:pPr marR="78105" algn="l"/>
            <a:r>
              <a:rPr lang="zh-CN" altLang="en-US" sz="1000" b="0" i="0" u="none" strike="noStrike" baseline="0" dirty="0">
                <a:solidFill>
                  <a:srgbClr val="202020"/>
                </a:solidFill>
                <a:latin typeface="微软雅黑" panose="020B0703020204020201" charset="-122"/>
                <a:ea typeface="微软雅黑" panose="020B0703020204020201" charset="-122"/>
              </a:rPr>
              <a:t>此资料仅用于“</a:t>
            </a:r>
            <a:r>
              <a:rPr lang="en-US" altLang="zh-CN" sz="1000" b="0" i="0" u="none" strike="noStrike" baseline="0" dirty="0">
                <a:solidFill>
                  <a:srgbClr val="202020"/>
                </a:solidFill>
                <a:latin typeface="微软雅黑" panose="020B0703020204020201" charset="-122"/>
                <a:ea typeface="微软雅黑" panose="020B0703020204020201" charset="-122"/>
              </a:rPr>
              <a:t>2025</a:t>
            </a:r>
            <a:r>
              <a:rPr lang="zh-CN" altLang="en-US" sz="1000" b="0" i="0" u="none" strike="noStrike" baseline="0" dirty="0">
                <a:solidFill>
                  <a:srgbClr val="202020"/>
                </a:solidFill>
                <a:latin typeface="微软雅黑" panose="020B0703020204020201" charset="-122"/>
                <a:ea typeface="微软雅黑" panose="020B0703020204020201" charset="-122"/>
              </a:rPr>
              <a:t>年国家医保目录调整”申报工作</a:t>
            </a:r>
            <a:r>
              <a:rPr lang="en-US" altLang="zh-CN" sz="1000" b="0" i="0" u="none" strike="noStrike" baseline="0" dirty="0">
                <a:solidFill>
                  <a:srgbClr val="202020"/>
                </a:solidFill>
                <a:latin typeface="微软雅黑" panose="020B0703020204020201" charset="-122"/>
                <a:ea typeface="微软雅黑" panose="020B0703020204020201" charset="-122"/>
              </a:rPr>
              <a:t>      1/9  </a:t>
            </a:r>
          </a:p>
        </p:txBody>
      </p:sp>
      <p:sp>
        <p:nvSpPr>
          <p:cNvPr id="6" name="圆角矩形 3"/>
          <p:cNvSpPr/>
          <p:nvPr>
            <p:custDataLst>
              <p:tags r:id="rId3"/>
            </p:custDataLst>
          </p:nvPr>
        </p:nvSpPr>
        <p:spPr>
          <a:xfrm>
            <a:off x="7232015" y="765175"/>
            <a:ext cx="4677410" cy="4625975"/>
          </a:xfrm>
          <a:prstGeom prst="roundRect">
            <a:avLst>
              <a:gd name="adj" fmla="val 6621"/>
            </a:avLst>
          </a:prstGeom>
          <a:solidFill>
            <a:schemeClr val="lt1">
              <a:lumMod val="100000"/>
              <a:alpha val="10000"/>
            </a:schemeClr>
          </a:solidFill>
          <a:ln>
            <a:solidFill>
              <a:srgbClr val="0168B6"/>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88290" tIns="252095" rIns="288290" bIns="698500" numCol="1" spcCol="0" rtlCol="0" fromWordArt="0" anchor="t" anchorCtr="0" forceAA="0" compatLnSpc="1">
            <a:noAutofit/>
          </a:bodyPr>
          <a:lstStyle/>
          <a:p>
            <a:pPr lvl="0" algn="l">
              <a:lnSpc>
                <a:spcPct val="140000"/>
              </a:lnSpc>
              <a:buClrTx/>
              <a:buSzTx/>
              <a:buFontTx/>
            </a:pPr>
            <a:r>
              <a:rPr lang="en-US" altLang="zh-CN" sz="2000" dirty="0">
                <a:solidFill>
                  <a:schemeClr val="tx1">
                    <a:lumMod val="85000"/>
                    <a:lumOff val="15000"/>
                  </a:schemeClr>
                </a:solidFill>
                <a:latin typeface="微软雅黑" panose="020B0703020204020201" charset="-122"/>
                <a:ea typeface="微软雅黑" panose="020B0703020204020201" charset="-122"/>
                <a:cs typeface="+mn-ea"/>
                <a:sym typeface="+mn-ea"/>
              </a:rPr>
              <a:t>       </a:t>
            </a:r>
          </a:p>
        </p:txBody>
      </p:sp>
      <p:sp>
        <p:nvSpPr>
          <p:cNvPr id="9" name="文本框 8"/>
          <p:cNvSpPr txBox="1"/>
          <p:nvPr/>
        </p:nvSpPr>
        <p:spPr>
          <a:xfrm>
            <a:off x="7247890" y="768350"/>
            <a:ext cx="4624705" cy="2112010"/>
          </a:xfrm>
          <a:prstGeom prst="rect">
            <a:avLst/>
          </a:prstGeom>
          <a:noFill/>
        </p:spPr>
        <p:txBody>
          <a:bodyPr wrap="square" rtlCol="0">
            <a:noAutofit/>
          </a:bodyPr>
          <a:lstStyle/>
          <a:p>
            <a:pPr lvl="0" algn="l">
              <a:lnSpc>
                <a:spcPct val="140000"/>
              </a:lnSpc>
              <a:buClrTx/>
              <a:buSzTx/>
              <a:buFontTx/>
            </a:pPr>
            <a:r>
              <a:rPr lang="zh-CN" altLang="zh-CN" sz="1400" b="1" dirty="0">
                <a:solidFill>
                  <a:srgbClr val="C00000"/>
                </a:solidFill>
                <a:latin typeface="微软雅黑" panose="020B0703020204020201" charset="-122"/>
                <a:ea typeface="微软雅黑" panose="020B0703020204020201" charset="-122"/>
                <a:cs typeface="+mn-ea"/>
                <a:sym typeface="+mn-ea"/>
              </a:rPr>
              <a:t>【参照药品建议】</a:t>
            </a:r>
          </a:p>
          <a:p>
            <a:pPr lvl="0" algn="l">
              <a:lnSpc>
                <a:spcPct val="140000"/>
              </a:lnSpc>
              <a:buClrTx/>
              <a:buSzTx/>
              <a:buFontTx/>
            </a:pPr>
            <a:r>
              <a:rPr lang="en-US" altLang="zh-CN" sz="1400" b="1" dirty="0">
                <a:solidFill>
                  <a:srgbClr val="C00000"/>
                </a:solidFill>
                <a:latin typeface="微软雅黑" panose="020B0703020204020201" charset="-122"/>
                <a:ea typeface="微软雅黑" panose="020B0703020204020201" charset="-122"/>
                <a:cs typeface="+mn-ea"/>
                <a:sym typeface="+mn-ea"/>
              </a:rPr>
              <a:t>  </a:t>
            </a:r>
            <a:r>
              <a:rPr lang="zh-CN" altLang="zh-CN" sz="1400" b="1" dirty="0">
                <a:solidFill>
                  <a:srgbClr val="C00000"/>
                </a:solidFill>
                <a:latin typeface="微软雅黑" panose="020B0703020204020201" charset="-122"/>
                <a:ea typeface="微软雅黑" panose="020B0703020204020201" charset="-122"/>
                <a:cs typeface="+mn-ea"/>
                <a:sym typeface="+mn-ea"/>
              </a:rPr>
              <a:t>咪唑斯汀缓释片</a:t>
            </a:r>
          </a:p>
          <a:p>
            <a:pPr lvl="0" algn="l">
              <a:lnSpc>
                <a:spcPct val="140000"/>
              </a:lnSpc>
              <a:buClrTx/>
              <a:buSzTx/>
              <a:buFontTx/>
            </a:pPr>
            <a:r>
              <a:rPr lang="zh-CN" altLang="en-US" sz="1400" b="1" dirty="0">
                <a:solidFill>
                  <a:srgbClr val="0168B7"/>
                </a:solidFill>
                <a:latin typeface="微软雅黑" panose="020B0703020204020201" charset="-122"/>
                <a:ea typeface="微软雅黑" panose="020B0703020204020201" charset="-122"/>
                <a:cs typeface="黑体" panose="02010609060101010101" charset="-122"/>
                <a:sym typeface="+mn-ea"/>
              </a:rPr>
              <a:t>【参照药品选择理由】</a:t>
            </a:r>
            <a:endParaRPr lang="zh-CN" altLang="en-US" sz="1600" b="1" dirty="0">
              <a:solidFill>
                <a:srgbClr val="0168B7"/>
              </a:solidFill>
              <a:latin typeface="微软雅黑" panose="020B0703020204020201" charset="-122"/>
              <a:ea typeface="微软雅黑" panose="020B0703020204020201" charset="-122"/>
              <a:cs typeface="黑体" panose="02010609060101010101" charset="-122"/>
              <a:sym typeface="+mn-ea"/>
            </a:endParaRPr>
          </a:p>
          <a:p>
            <a:pPr indent="0">
              <a:lnSpc>
                <a:spcPct val="140000"/>
              </a:lnSpc>
              <a:buFont typeface="Arial" panose="020B0604020202090204" pitchFamily="34" charset="0"/>
              <a:buNone/>
            </a:pPr>
            <a:r>
              <a:rPr lang="zh-CN" altLang="en-US" sz="1200" b="1" dirty="0">
                <a:latin typeface="微软雅黑" panose="020B0703020204020201" charset="-122"/>
                <a:ea typeface="微软雅黑" panose="020B0703020204020201" charset="-122"/>
                <a:cs typeface="黑体" panose="02010609060101010101" charset="-122"/>
                <a:sym typeface="+mn-ea"/>
              </a:rPr>
              <a:t>依据《</a:t>
            </a:r>
            <a:r>
              <a:rPr lang="en-US" altLang="zh-CN" sz="1200" b="1" dirty="0">
                <a:latin typeface="微软雅黑" panose="020B0703020204020201" charset="-122"/>
                <a:ea typeface="微软雅黑" panose="020B0703020204020201" charset="-122"/>
                <a:cs typeface="黑体" panose="02010609060101010101" charset="-122"/>
                <a:sym typeface="+mn-ea"/>
              </a:rPr>
              <a:t>2020</a:t>
            </a:r>
            <a:r>
              <a:rPr lang="zh-CN" altLang="en-US" sz="1200" b="1" dirty="0">
                <a:latin typeface="微软雅黑" panose="020B0703020204020201" charset="-122"/>
                <a:ea typeface="微软雅黑" panose="020B0703020204020201" charset="-122"/>
                <a:cs typeface="黑体" panose="02010609060101010101" charset="-122"/>
                <a:sym typeface="+mn-ea"/>
              </a:rPr>
              <a:t>中国药物经济学评价指南》，综合</a:t>
            </a:r>
            <a:r>
              <a:rPr lang="zh-CN" altLang="en-US" sz="1200" b="1" dirty="0">
                <a:solidFill>
                  <a:srgbClr val="0168B6"/>
                </a:solidFill>
                <a:latin typeface="微软雅黑" panose="020B0703020204020201" charset="-122"/>
                <a:ea typeface="微软雅黑" panose="020B0703020204020201" charset="-122"/>
                <a:cs typeface="黑体" panose="02010609060101010101" charset="-122"/>
                <a:sym typeface="+mn-ea"/>
              </a:rPr>
              <a:t>药物核心结构、药品获批适应症、权威指南推荐、中国上市情况、医保目录情况、市场影响力、价格</a:t>
            </a:r>
            <a:r>
              <a:rPr lang="zh-CN" altLang="en-US" sz="1200" dirty="0">
                <a:solidFill>
                  <a:schemeClr val="tx1"/>
                </a:solidFill>
                <a:latin typeface="微软雅黑" panose="020B0703020204020201" charset="-122"/>
                <a:ea typeface="微软雅黑" panose="020B0703020204020201" charset="-122"/>
                <a:cs typeface="黑体" panose="02010609060101010101" charset="-122"/>
                <a:sym typeface="+mn-ea"/>
              </a:rPr>
              <a:t>等</a:t>
            </a:r>
            <a:r>
              <a:rPr lang="zh-CN" altLang="en-US" sz="1200" dirty="0">
                <a:latin typeface="微软雅黑" panose="020B0703020204020201" charset="-122"/>
                <a:ea typeface="微软雅黑" panose="020B0703020204020201" charset="-122"/>
                <a:cs typeface="黑体" panose="02010609060101010101" charset="-122"/>
                <a:sym typeface="+mn-ea"/>
              </a:rPr>
              <a:t>指标，选择</a:t>
            </a:r>
            <a:r>
              <a:rPr lang="zh-CN" altLang="en-US" sz="1200" b="1" dirty="0">
                <a:solidFill>
                  <a:srgbClr val="C00000"/>
                </a:solidFill>
                <a:latin typeface="微软雅黑" panose="020B0703020204020201" charset="-122"/>
                <a:ea typeface="微软雅黑" panose="020B0703020204020201" charset="-122"/>
                <a:cs typeface="黑体" panose="02010609060101010101" charset="-122"/>
                <a:sym typeface="+mn-ea"/>
              </a:rPr>
              <a:t>同为苯并咪唑类</a:t>
            </a:r>
            <a:r>
              <a:rPr lang="zh-CN" altLang="en-US" sz="1200" dirty="0">
                <a:latin typeface="微软雅黑" panose="020B0703020204020201" charset="-122"/>
                <a:ea typeface="微软雅黑" panose="020B0703020204020201" charset="-122"/>
                <a:cs typeface="黑体" panose="02010609060101010101" charset="-122"/>
                <a:sym typeface="+mn-ea"/>
              </a:rPr>
              <a:t>且</a:t>
            </a:r>
            <a:r>
              <a:rPr lang="zh-CN" altLang="en-US" sz="1200" b="1" dirty="0">
                <a:solidFill>
                  <a:srgbClr val="C00000"/>
                </a:solidFill>
                <a:latin typeface="微软雅黑" panose="020B0703020204020201" charset="-122"/>
                <a:ea typeface="微软雅黑" panose="020B0703020204020201" charset="-122"/>
                <a:cs typeface="黑体" panose="02010609060101010101" charset="-122"/>
                <a:sym typeface="+mn-ea"/>
              </a:rPr>
              <a:t>日费用最低</a:t>
            </a:r>
            <a:r>
              <a:rPr lang="zh-CN" altLang="en-US" sz="1200" dirty="0">
                <a:latin typeface="微软雅黑" panose="020B0703020204020201" charset="-122"/>
                <a:ea typeface="微软雅黑" panose="020B0703020204020201" charset="-122"/>
                <a:cs typeface="黑体" panose="02010609060101010101" charset="-122"/>
                <a:sym typeface="+mn-ea"/>
              </a:rPr>
              <a:t>的</a:t>
            </a:r>
            <a:r>
              <a:rPr lang="zh-CN" altLang="en-US" sz="1200" b="1" dirty="0">
                <a:latin typeface="微软雅黑" panose="020B0703020204020201" charset="-122"/>
                <a:ea typeface="微软雅黑" panose="020B0703020204020201" charset="-122"/>
                <a:cs typeface="黑体" panose="02010609060101010101" charset="-122"/>
                <a:sym typeface="+mn-ea"/>
              </a:rPr>
              <a:t>咪唑斯汀</a:t>
            </a:r>
            <a:r>
              <a:rPr lang="zh-CN" altLang="en-US" sz="1200" dirty="0">
                <a:latin typeface="微软雅黑" panose="020B0703020204020201" charset="-122"/>
                <a:ea typeface="微软雅黑" panose="020B0703020204020201" charset="-122"/>
                <a:cs typeface="黑体" panose="02010609060101010101" charset="-122"/>
                <a:sym typeface="+mn-ea"/>
              </a:rPr>
              <a:t>作为参照药品。</a:t>
            </a:r>
            <a:endParaRPr lang="zh-CN" altLang="en-US" sz="1200" dirty="0">
              <a:solidFill>
                <a:schemeClr val="tx1"/>
              </a:solidFill>
              <a:latin typeface="微软雅黑" panose="020B0703020204020201" charset="-122"/>
              <a:ea typeface="微软雅黑" panose="020B0703020204020201" charset="-122"/>
              <a:cs typeface="黑体" panose="02010609060101010101" charset="-122"/>
              <a:sym typeface="+mn-ea"/>
            </a:endParaRPr>
          </a:p>
        </p:txBody>
      </p:sp>
      <p:pic>
        <p:nvPicPr>
          <p:cNvPr id="308" name="picture 308"/>
          <p:cNvPicPr>
            <a:picLocks noChangeAspect="1"/>
          </p:cNvPicPr>
          <p:nvPr/>
        </p:nvPicPr>
        <p:blipFill>
          <a:blip r:embed="rId12"/>
          <a:stretch>
            <a:fillRect/>
          </a:stretch>
        </p:blipFill>
        <p:spPr>
          <a:xfrm rot="21600000">
            <a:off x="10848340" y="193040"/>
            <a:ext cx="1245870" cy="342900"/>
          </a:xfrm>
          <a:prstGeom prst="rect">
            <a:avLst/>
          </a:prstGeom>
        </p:spPr>
      </p:pic>
      <p:graphicFrame>
        <p:nvGraphicFramePr>
          <p:cNvPr id="12" name="表格 11"/>
          <p:cNvGraphicFramePr/>
          <p:nvPr>
            <p:custDataLst>
              <p:tags r:id="rId4"/>
            </p:custDataLst>
          </p:nvPr>
        </p:nvGraphicFramePr>
        <p:xfrm>
          <a:off x="7312025" y="2806065"/>
          <a:ext cx="4521835" cy="2580640"/>
        </p:xfrm>
        <a:graphic>
          <a:graphicData uri="http://schemas.openxmlformats.org/drawingml/2006/table">
            <a:tbl>
              <a:tblPr firstRow="1">
                <a:tableStyleId>{5940675A-B579-460E-94D1-54222C63F5DA}</a:tableStyleId>
              </a:tblPr>
              <a:tblGrid>
                <a:gridCol w="1905635">
                  <a:extLst>
                    <a:ext uri="{9D8B030D-6E8A-4147-A177-3AD203B41FA5}">
                      <a16:colId xmlns:a16="http://schemas.microsoft.com/office/drawing/2014/main" val="20000"/>
                    </a:ext>
                  </a:extLst>
                </a:gridCol>
                <a:gridCol w="1257935">
                  <a:extLst>
                    <a:ext uri="{9D8B030D-6E8A-4147-A177-3AD203B41FA5}">
                      <a16:colId xmlns:a16="http://schemas.microsoft.com/office/drawing/2014/main" val="20001"/>
                    </a:ext>
                  </a:extLst>
                </a:gridCol>
                <a:gridCol w="1358265">
                  <a:extLst>
                    <a:ext uri="{9D8B030D-6E8A-4147-A177-3AD203B41FA5}">
                      <a16:colId xmlns:a16="http://schemas.microsoft.com/office/drawing/2014/main" val="20002"/>
                    </a:ext>
                  </a:extLst>
                </a:gridCol>
              </a:tblGrid>
              <a:tr h="457200">
                <a:tc>
                  <a:txBody>
                    <a:bodyPr/>
                    <a:lstStyle/>
                    <a:p>
                      <a:pPr algn="ctr">
                        <a:buNone/>
                      </a:pPr>
                      <a:r>
                        <a:rPr lang="zh-CN" altLang="en-US" sz="1000" b="1">
                          <a:latin typeface="Microsoft YaHei Bold" panose="020B0703020204020201" charset="-122"/>
                          <a:ea typeface="Microsoft YaHei Bold" panose="020B0703020204020201" charset="-122"/>
                        </a:rPr>
                        <a:t>参照药遴选标准</a:t>
                      </a:r>
                    </a:p>
                  </a:txBody>
                  <a:tcPr anchor="ctr">
                    <a:lnL>
                      <a:noFill/>
                    </a:lnL>
                    <a:lnR>
                      <a:noFill/>
                    </a:lnR>
                    <a:lnT>
                      <a:noFill/>
                    </a:lnT>
                    <a:lnB>
                      <a:noFill/>
                    </a:lnB>
                    <a:lnTlToBr>
                      <a:noFill/>
                    </a:lnTlToBr>
                    <a:lnBlToTr>
                      <a:noFill/>
                    </a:lnBlToTr>
                    <a:solidFill>
                      <a:schemeClr val="accent1">
                        <a:lumMod val="20000"/>
                        <a:lumOff val="80000"/>
                      </a:schemeClr>
                    </a:solidFill>
                  </a:tcPr>
                </a:tc>
                <a:tc>
                  <a:txBody>
                    <a:bodyPr/>
                    <a:lstStyle/>
                    <a:p>
                      <a:pPr algn="ctr">
                        <a:buNone/>
                      </a:pPr>
                      <a:r>
                        <a:rPr lang="zh-CN" altLang="en-US" sz="1000" b="1">
                          <a:solidFill>
                            <a:srgbClr val="C00000"/>
                          </a:solidFill>
                          <a:effectLst/>
                          <a:latin typeface="Microsoft YaHei Bold" panose="020B0703020204020201" charset="-122"/>
                          <a:ea typeface="Microsoft YaHei Bold" panose="020B0703020204020201" charset="-122"/>
                          <a:sym typeface="+mn-ea"/>
                        </a:rPr>
                        <a:t>咪唑斯汀缓释片</a:t>
                      </a:r>
                    </a:p>
                  </a:txBody>
                  <a:tcPr anchor="ctr">
                    <a:lnL>
                      <a:noFill/>
                    </a:lnL>
                    <a:lnR>
                      <a:noFill/>
                    </a:lnR>
                    <a:lnT>
                      <a:noFill/>
                    </a:lnT>
                    <a:lnB>
                      <a:noFill/>
                    </a:lnB>
                    <a:lnTlToBr>
                      <a:noFill/>
                    </a:lnTlToBr>
                    <a:lnBlToTr>
                      <a:noFill/>
                    </a:lnBlToTr>
                    <a:solidFill>
                      <a:schemeClr val="accent1">
                        <a:lumMod val="20000"/>
                        <a:lumOff val="80000"/>
                      </a:schemeClr>
                    </a:solidFill>
                  </a:tcPr>
                </a:tc>
                <a:tc>
                  <a:txBody>
                    <a:bodyPr/>
                    <a:lstStyle/>
                    <a:p>
                      <a:pPr algn="ctr">
                        <a:buNone/>
                      </a:pPr>
                      <a:r>
                        <a:rPr lang="zh-CN" altLang="en-US" sz="1000" b="1">
                          <a:solidFill>
                            <a:schemeClr val="tx1"/>
                          </a:solidFill>
                          <a:latin typeface="Microsoft YaHei Bold" panose="020B0703020204020201" charset="-122"/>
                          <a:ea typeface="Microsoft YaHei Bold" panose="020B0703020204020201" charset="-122"/>
                          <a:sym typeface="+mn-ea"/>
                        </a:rPr>
                        <a:t>富马酸依美斯汀缓释胶囊</a:t>
                      </a:r>
                    </a:p>
                  </a:txBody>
                  <a:tcPr anchor="ctr">
                    <a:lnL>
                      <a:noFill/>
                    </a:lnL>
                    <a:lnR>
                      <a:noFill/>
                    </a:lnR>
                    <a:lnT>
                      <a:noFill/>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274320">
                <a:tc>
                  <a:txBody>
                    <a:bodyPr/>
                    <a:lstStyle/>
                    <a:p>
                      <a:pPr algn="ctr">
                        <a:buNone/>
                      </a:pPr>
                      <a:r>
                        <a:rPr lang="zh-CN" altLang="en-US" sz="1000" b="1">
                          <a:solidFill>
                            <a:schemeClr val="tx1"/>
                          </a:solidFill>
                          <a:latin typeface="Microsoft YaHei Bold" panose="020B0703020204020201" charset="-122"/>
                          <a:ea typeface="Microsoft YaHei Bold" panose="020B0703020204020201" charset="-122"/>
                          <a:cs typeface="Microsoft YaHei Bold" panose="020B0703020204020201" charset="-122"/>
                        </a:rPr>
                        <a:t>是否同为苯并咪唑类</a:t>
                      </a:r>
                    </a:p>
                    <a:p>
                      <a:pPr algn="ctr">
                        <a:buNone/>
                      </a:pPr>
                      <a:r>
                        <a:rPr lang="en-US" altLang="zh-CN" sz="1000" b="1">
                          <a:solidFill>
                            <a:schemeClr val="tx1"/>
                          </a:solidFill>
                          <a:latin typeface="Microsoft YaHei Bold" panose="020B0703020204020201" charset="-122"/>
                          <a:ea typeface="Microsoft YaHei Bold" panose="020B0703020204020201" charset="-122"/>
                          <a:cs typeface="Microsoft YaHei Bold" panose="020B0703020204020201" charset="-122"/>
                        </a:rPr>
                        <a:t>H1</a:t>
                      </a:r>
                      <a:r>
                        <a:rPr lang="zh-CN" altLang="en-US" sz="1000" b="1">
                          <a:solidFill>
                            <a:schemeClr val="tx1"/>
                          </a:solidFill>
                          <a:latin typeface="Microsoft YaHei Bold" panose="020B0703020204020201" charset="-122"/>
                          <a:ea typeface="Microsoft YaHei Bold" panose="020B0703020204020201" charset="-122"/>
                          <a:cs typeface="Microsoft YaHei Bold" panose="020B0703020204020201" charset="-122"/>
                        </a:rPr>
                        <a:t>受体拮抗剂</a:t>
                      </a:r>
                    </a:p>
                  </a:txBody>
                  <a:tcPr anchor="ctr">
                    <a:lnL>
                      <a:noFill/>
                    </a:lnL>
                    <a:lnR>
                      <a:noFill/>
                    </a:lnR>
                    <a:lnT>
                      <a:noFill/>
                    </a:lnT>
                    <a:lnB>
                      <a:noFill/>
                    </a:lnB>
                    <a:lnTlToBr>
                      <a:noFill/>
                    </a:lnTlToBr>
                    <a:lnBlToTr>
                      <a:noFill/>
                    </a:lnBlToTr>
                  </a:tcPr>
                </a:tc>
                <a:tc>
                  <a:txBody>
                    <a:bodyPr/>
                    <a:lstStyle/>
                    <a:p>
                      <a:pPr algn="ctr">
                        <a:buNone/>
                      </a:pPr>
                      <a:r>
                        <a:rPr lang="en-US" altLang="en-US" sz="900" b="1">
                          <a:solidFill>
                            <a:srgbClr val="C00000"/>
                          </a:solidFill>
                          <a:effectLst/>
                          <a:latin typeface="Microsoft YaHei Bold" panose="020B0703020204020201" charset="-122"/>
                          <a:ea typeface="Microsoft YaHei Bold" panose="020B0703020204020201" charset="-122"/>
                          <a:sym typeface="+mn-ea"/>
                        </a:rPr>
                        <a:t>√</a:t>
                      </a:r>
                    </a:p>
                  </a:txBody>
                  <a:tcPr anchor="ctr">
                    <a:lnL>
                      <a:noFill/>
                    </a:lnL>
                    <a:lnR>
                      <a:noFill/>
                    </a:lnR>
                    <a:lnT>
                      <a:noFill/>
                    </a:lnT>
                    <a:lnB>
                      <a:noFill/>
                    </a:lnB>
                    <a:lnTlToBr>
                      <a:noFill/>
                    </a:lnTlToBr>
                    <a:lnBlToTr>
                      <a:noFill/>
                    </a:lnBlToTr>
                  </a:tcPr>
                </a:tc>
                <a:tc>
                  <a:txBody>
                    <a:bodyPr/>
                    <a:lstStyle/>
                    <a:p>
                      <a:pPr algn="ctr">
                        <a:buNone/>
                      </a:pPr>
                      <a:r>
                        <a:rPr lang="en-US" altLang="en-US" sz="900" b="1">
                          <a:solidFill>
                            <a:schemeClr val="tx1"/>
                          </a:solidFill>
                          <a:latin typeface="Microsoft YaHei Bold" panose="020B0703020204020201" charset="-122"/>
                          <a:ea typeface="Microsoft YaHei Bold" panose="020B0703020204020201" charset="-122"/>
                          <a:sym typeface="+mn-ea"/>
                        </a:rPr>
                        <a:t>√</a:t>
                      </a:r>
                    </a:p>
                  </a:txBody>
                  <a:tcPr anchor="ctr">
                    <a:lnL>
                      <a:noFill/>
                    </a:lnL>
                    <a:lnR>
                      <a:noFill/>
                    </a:lnR>
                    <a:lnT>
                      <a:noFill/>
                    </a:lnT>
                    <a:lnB>
                      <a:noFill/>
                    </a:lnB>
                    <a:lnTlToBr>
                      <a:noFill/>
                    </a:lnTlToBr>
                    <a:lnBlToTr>
                      <a:noFill/>
                    </a:lnBlToTr>
                  </a:tcPr>
                </a:tc>
                <a:extLst>
                  <a:ext uri="{0D108BD9-81ED-4DB2-BD59-A6C34878D82A}">
                    <a16:rowId xmlns:a16="http://schemas.microsoft.com/office/drawing/2014/main" val="10001"/>
                  </a:ext>
                </a:extLst>
              </a:tr>
              <a:tr h="274320">
                <a:tc>
                  <a:txBody>
                    <a:bodyPr/>
                    <a:lstStyle/>
                    <a:p>
                      <a:pPr algn="ctr">
                        <a:buNone/>
                      </a:pPr>
                      <a:r>
                        <a:rPr lang="zh-CN" altLang="en-US" sz="1000" b="1">
                          <a:solidFill>
                            <a:schemeClr val="tx1"/>
                          </a:solidFill>
                          <a:latin typeface="Microsoft YaHei Bold" panose="020B0703020204020201" charset="-122"/>
                          <a:ea typeface="Microsoft YaHei Bold" panose="020B0703020204020201" charset="-122"/>
                        </a:rPr>
                        <a:t>是否有相同适应症</a:t>
                      </a:r>
                    </a:p>
                  </a:txBody>
                  <a:tcPr anchor="ctr">
                    <a:lnL>
                      <a:noFill/>
                    </a:lnL>
                    <a:lnR>
                      <a:noFill/>
                    </a:lnR>
                    <a:lnT>
                      <a:noFill/>
                    </a:lnT>
                    <a:lnB>
                      <a:noFill/>
                    </a:lnB>
                    <a:lnTlToBr>
                      <a:noFill/>
                    </a:lnTlToBr>
                    <a:lnBlToTr>
                      <a:noFill/>
                    </a:lnBlToTr>
                  </a:tcPr>
                </a:tc>
                <a:tc>
                  <a:txBody>
                    <a:bodyPr/>
                    <a:lstStyle/>
                    <a:p>
                      <a:pPr algn="ctr">
                        <a:buNone/>
                      </a:pPr>
                      <a:r>
                        <a:rPr lang="en-US" altLang="en-US" sz="900" b="1">
                          <a:solidFill>
                            <a:srgbClr val="C00000"/>
                          </a:solidFill>
                          <a:effectLst/>
                          <a:latin typeface="Microsoft YaHei Bold" panose="020B0703020204020201" charset="-122"/>
                          <a:ea typeface="Microsoft YaHei Bold" panose="020B0703020204020201" charset="-122"/>
                          <a:sym typeface="+mn-ea"/>
                        </a:rPr>
                        <a:t>√</a:t>
                      </a:r>
                    </a:p>
                  </a:txBody>
                  <a:tcPr anchor="ctr">
                    <a:lnL>
                      <a:noFill/>
                    </a:lnL>
                    <a:lnR>
                      <a:noFill/>
                    </a:lnR>
                    <a:lnT>
                      <a:noFill/>
                    </a:lnT>
                    <a:lnB>
                      <a:noFill/>
                    </a:lnB>
                    <a:lnTlToBr>
                      <a:noFill/>
                    </a:lnTlToBr>
                    <a:lnBlToTr>
                      <a:noFill/>
                    </a:lnBlToTr>
                  </a:tcPr>
                </a:tc>
                <a:tc>
                  <a:txBody>
                    <a:bodyPr/>
                    <a:lstStyle/>
                    <a:p>
                      <a:pPr algn="ctr">
                        <a:buNone/>
                      </a:pPr>
                      <a:r>
                        <a:rPr lang="en-US" altLang="en-US" sz="900" b="1">
                          <a:solidFill>
                            <a:schemeClr val="tx1"/>
                          </a:solidFill>
                          <a:latin typeface="Microsoft YaHei Bold" panose="020B0703020204020201" charset="-122"/>
                          <a:ea typeface="Microsoft YaHei Bold" panose="020B0703020204020201" charset="-122"/>
                          <a:sym typeface="+mn-ea"/>
                        </a:rPr>
                        <a:t>√</a:t>
                      </a:r>
                    </a:p>
                  </a:txBody>
                  <a:tcPr anchor="ctr">
                    <a:lnL>
                      <a:noFill/>
                    </a:lnL>
                    <a:lnR>
                      <a:noFill/>
                    </a:lnR>
                    <a:lnT>
                      <a:noFill/>
                    </a:lnT>
                    <a:lnB>
                      <a:noFill/>
                    </a:lnB>
                    <a:lnTlToBr>
                      <a:noFill/>
                    </a:lnTlToBr>
                    <a:lnBlToTr>
                      <a:noFill/>
                    </a:lnBlToTr>
                  </a:tcPr>
                </a:tc>
                <a:extLst>
                  <a:ext uri="{0D108BD9-81ED-4DB2-BD59-A6C34878D82A}">
                    <a16:rowId xmlns:a16="http://schemas.microsoft.com/office/drawing/2014/main" val="10002"/>
                  </a:ext>
                </a:extLst>
              </a:tr>
              <a:tr h="274320">
                <a:tc>
                  <a:txBody>
                    <a:bodyPr/>
                    <a:lstStyle/>
                    <a:p>
                      <a:pPr algn="ctr">
                        <a:buNone/>
                      </a:pPr>
                      <a:r>
                        <a:rPr lang="zh-CN" altLang="en-US" sz="1000" b="1">
                          <a:solidFill>
                            <a:schemeClr val="tx1"/>
                          </a:solidFill>
                          <a:latin typeface="Microsoft YaHei Bold" panose="020B0703020204020201" charset="-122"/>
                          <a:ea typeface="Microsoft YaHei Bold" panose="020B0703020204020201" charset="-122"/>
                        </a:rPr>
                        <a:t>是否权威指南推荐</a:t>
                      </a:r>
                    </a:p>
                  </a:txBody>
                  <a:tcPr anchor="ctr">
                    <a:lnL>
                      <a:noFill/>
                    </a:lnL>
                    <a:lnR>
                      <a:noFill/>
                    </a:lnR>
                    <a:lnT>
                      <a:noFill/>
                    </a:lnT>
                    <a:lnB>
                      <a:noFill/>
                    </a:lnB>
                    <a:lnTlToBr>
                      <a:noFill/>
                    </a:lnTlToBr>
                    <a:lnBlToTr>
                      <a:noFill/>
                    </a:lnBlToTr>
                  </a:tcPr>
                </a:tc>
                <a:tc>
                  <a:txBody>
                    <a:bodyPr/>
                    <a:lstStyle/>
                    <a:p>
                      <a:pPr algn="ctr">
                        <a:buNone/>
                      </a:pPr>
                      <a:r>
                        <a:rPr lang="en-US" altLang="en-US" sz="900" b="1">
                          <a:solidFill>
                            <a:srgbClr val="C00000"/>
                          </a:solidFill>
                          <a:effectLst/>
                          <a:latin typeface="Microsoft YaHei Bold" panose="020B0703020204020201" charset="-122"/>
                          <a:ea typeface="Microsoft YaHei Bold" panose="020B0703020204020201" charset="-122"/>
                          <a:sym typeface="+mn-ea"/>
                        </a:rPr>
                        <a:t>√</a:t>
                      </a:r>
                    </a:p>
                  </a:txBody>
                  <a:tcPr anchor="ctr">
                    <a:lnL>
                      <a:noFill/>
                    </a:lnL>
                    <a:lnR>
                      <a:noFill/>
                    </a:lnR>
                    <a:lnT>
                      <a:noFill/>
                    </a:lnT>
                    <a:lnB>
                      <a:noFill/>
                    </a:lnB>
                    <a:lnTlToBr>
                      <a:noFill/>
                    </a:lnTlToBr>
                    <a:lnBlToTr>
                      <a:noFill/>
                    </a:lnBlToTr>
                  </a:tcPr>
                </a:tc>
                <a:tc>
                  <a:txBody>
                    <a:bodyPr/>
                    <a:lstStyle/>
                    <a:p>
                      <a:pPr algn="ctr">
                        <a:buNone/>
                      </a:pPr>
                      <a:r>
                        <a:rPr lang="en-US" altLang="en-US" sz="900" b="1">
                          <a:solidFill>
                            <a:schemeClr val="tx1"/>
                          </a:solidFill>
                          <a:latin typeface="Microsoft YaHei Bold" panose="020B0703020204020201" charset="-122"/>
                          <a:ea typeface="Microsoft YaHei Bold" panose="020B0703020204020201" charset="-122"/>
                          <a:sym typeface="+mn-ea"/>
                        </a:rPr>
                        <a:t>√</a:t>
                      </a:r>
                    </a:p>
                  </a:txBody>
                  <a:tcPr anchor="ctr">
                    <a:lnL>
                      <a:noFill/>
                    </a:lnL>
                    <a:lnR>
                      <a:noFill/>
                    </a:lnR>
                    <a:lnT>
                      <a:noFill/>
                    </a:lnT>
                    <a:lnB>
                      <a:noFill/>
                    </a:lnB>
                    <a:lnTlToBr>
                      <a:noFill/>
                    </a:lnTlToBr>
                    <a:lnBlToTr>
                      <a:noFill/>
                    </a:lnBlToTr>
                  </a:tcPr>
                </a:tc>
                <a:extLst>
                  <a:ext uri="{0D108BD9-81ED-4DB2-BD59-A6C34878D82A}">
                    <a16:rowId xmlns:a16="http://schemas.microsoft.com/office/drawing/2014/main" val="10003"/>
                  </a:ext>
                </a:extLst>
              </a:tr>
              <a:tr h="274320">
                <a:tc>
                  <a:txBody>
                    <a:bodyPr/>
                    <a:lstStyle/>
                    <a:p>
                      <a:pPr algn="ctr">
                        <a:buNone/>
                      </a:pPr>
                      <a:r>
                        <a:rPr lang="zh-CN" altLang="en-US" sz="1000" b="1">
                          <a:solidFill>
                            <a:schemeClr val="tx1"/>
                          </a:solidFill>
                          <a:latin typeface="Microsoft YaHei Bold" panose="020B0703020204020201" charset="-122"/>
                          <a:ea typeface="Microsoft YaHei Bold" panose="020B0703020204020201" charset="-122"/>
                        </a:rPr>
                        <a:t>是否在中国上市</a:t>
                      </a:r>
                    </a:p>
                  </a:txBody>
                  <a:tcPr anchor="ctr">
                    <a:lnL>
                      <a:noFill/>
                    </a:lnL>
                    <a:lnR>
                      <a:noFill/>
                    </a:lnR>
                    <a:lnT>
                      <a:noFill/>
                    </a:lnT>
                    <a:lnB>
                      <a:noFill/>
                    </a:lnB>
                    <a:lnTlToBr>
                      <a:noFill/>
                    </a:lnTlToBr>
                    <a:lnBlToTr>
                      <a:noFill/>
                    </a:lnBlToTr>
                  </a:tcPr>
                </a:tc>
                <a:tc>
                  <a:txBody>
                    <a:bodyPr/>
                    <a:lstStyle/>
                    <a:p>
                      <a:pPr algn="ctr">
                        <a:buNone/>
                      </a:pPr>
                      <a:r>
                        <a:rPr lang="en-US" altLang="en-US" sz="900" b="1">
                          <a:solidFill>
                            <a:srgbClr val="C00000"/>
                          </a:solidFill>
                          <a:effectLst/>
                          <a:latin typeface="Microsoft YaHei Bold" panose="020B0703020204020201" charset="-122"/>
                          <a:ea typeface="Microsoft YaHei Bold" panose="020B0703020204020201" charset="-122"/>
                        </a:rPr>
                        <a:t>√</a:t>
                      </a:r>
                    </a:p>
                  </a:txBody>
                  <a:tcPr anchor="ctr">
                    <a:lnL>
                      <a:noFill/>
                    </a:lnL>
                    <a:lnR>
                      <a:noFill/>
                    </a:lnR>
                    <a:lnT>
                      <a:noFill/>
                    </a:lnT>
                    <a:lnB>
                      <a:noFill/>
                    </a:lnB>
                    <a:lnTlToBr>
                      <a:noFill/>
                    </a:lnTlToBr>
                    <a:lnBlToTr>
                      <a:noFill/>
                    </a:lnBlToTr>
                  </a:tcPr>
                </a:tc>
                <a:tc>
                  <a:txBody>
                    <a:bodyPr/>
                    <a:lstStyle/>
                    <a:p>
                      <a:pPr algn="ctr">
                        <a:buNone/>
                      </a:pPr>
                      <a:r>
                        <a:rPr lang="en-US" altLang="en-US" sz="900" b="1">
                          <a:solidFill>
                            <a:schemeClr val="tx1"/>
                          </a:solidFill>
                          <a:latin typeface="Microsoft YaHei Bold" panose="020B0703020204020201" charset="-122"/>
                          <a:ea typeface="Microsoft YaHei Bold" panose="020B0703020204020201" charset="-122"/>
                          <a:sym typeface="+mn-ea"/>
                        </a:rPr>
                        <a:t>√</a:t>
                      </a:r>
                    </a:p>
                  </a:txBody>
                  <a:tcPr anchor="ctr">
                    <a:lnL>
                      <a:noFill/>
                    </a:lnL>
                    <a:lnR>
                      <a:noFill/>
                    </a:lnR>
                    <a:lnT>
                      <a:noFill/>
                    </a:lnT>
                    <a:lnB>
                      <a:noFill/>
                    </a:lnB>
                    <a:lnTlToBr>
                      <a:noFill/>
                    </a:lnTlToBr>
                    <a:lnBlToTr>
                      <a:noFill/>
                    </a:lnBlToTr>
                  </a:tcPr>
                </a:tc>
                <a:extLst>
                  <a:ext uri="{0D108BD9-81ED-4DB2-BD59-A6C34878D82A}">
                    <a16:rowId xmlns:a16="http://schemas.microsoft.com/office/drawing/2014/main" val="10004"/>
                  </a:ext>
                </a:extLst>
              </a:tr>
              <a:tr h="274320">
                <a:tc>
                  <a:txBody>
                    <a:bodyPr/>
                    <a:lstStyle/>
                    <a:p>
                      <a:pPr algn="ctr">
                        <a:buNone/>
                      </a:pPr>
                      <a:r>
                        <a:rPr lang="zh-CN" altLang="en-US" sz="1000" b="1">
                          <a:solidFill>
                            <a:schemeClr val="tx1"/>
                          </a:solidFill>
                          <a:latin typeface="Microsoft YaHei Bold" panose="020B0703020204020201" charset="-122"/>
                          <a:ea typeface="Microsoft YaHei Bold" panose="020B0703020204020201" charset="-122"/>
                        </a:rPr>
                        <a:t>是否在医保目录</a:t>
                      </a:r>
                    </a:p>
                  </a:txBody>
                  <a:tcPr anchor="ctr">
                    <a:lnL>
                      <a:noFill/>
                    </a:lnL>
                    <a:lnR>
                      <a:noFill/>
                    </a:lnR>
                    <a:lnT>
                      <a:noFill/>
                    </a:lnT>
                    <a:lnB>
                      <a:noFill/>
                    </a:lnB>
                    <a:lnTlToBr>
                      <a:noFill/>
                    </a:lnTlToBr>
                    <a:lnBlToTr>
                      <a:noFill/>
                    </a:lnBlToTr>
                  </a:tcPr>
                </a:tc>
                <a:tc>
                  <a:txBody>
                    <a:bodyPr/>
                    <a:lstStyle/>
                    <a:p>
                      <a:pPr algn="ctr">
                        <a:buNone/>
                      </a:pPr>
                      <a:r>
                        <a:rPr lang="en-US" altLang="en-US" sz="900" b="1">
                          <a:solidFill>
                            <a:srgbClr val="C00000"/>
                          </a:solidFill>
                          <a:effectLst/>
                          <a:latin typeface="Microsoft YaHei Bold" panose="020B0703020204020201" charset="-122"/>
                          <a:ea typeface="Microsoft YaHei Bold" panose="020B0703020204020201" charset="-122"/>
                          <a:sym typeface="+mn-ea"/>
                        </a:rPr>
                        <a:t>√</a:t>
                      </a:r>
                    </a:p>
                  </a:txBody>
                  <a:tcPr anchor="ctr">
                    <a:lnL>
                      <a:noFill/>
                    </a:lnL>
                    <a:lnR>
                      <a:noFill/>
                    </a:lnR>
                    <a:lnT>
                      <a:noFill/>
                    </a:lnT>
                    <a:lnB>
                      <a:noFill/>
                    </a:lnB>
                    <a:lnTlToBr>
                      <a:noFill/>
                    </a:lnTlToBr>
                    <a:lnBlToTr>
                      <a:noFill/>
                    </a:lnBlToTr>
                  </a:tcPr>
                </a:tc>
                <a:tc>
                  <a:txBody>
                    <a:bodyPr/>
                    <a:lstStyle/>
                    <a:p>
                      <a:pPr algn="ctr">
                        <a:buNone/>
                      </a:pPr>
                      <a:r>
                        <a:rPr lang="en-US" altLang="en-US" sz="900" b="1">
                          <a:solidFill>
                            <a:schemeClr val="tx1"/>
                          </a:solidFill>
                          <a:latin typeface="Microsoft YaHei Bold" panose="020B0703020204020201" charset="-122"/>
                          <a:ea typeface="Microsoft YaHei Bold" panose="020B0703020204020201" charset="-122"/>
                          <a:sym typeface="+mn-ea"/>
                        </a:rPr>
                        <a:t>√</a:t>
                      </a:r>
                    </a:p>
                  </a:txBody>
                  <a:tcPr anchor="ctr">
                    <a:lnL>
                      <a:noFill/>
                    </a:lnL>
                    <a:lnR>
                      <a:noFill/>
                    </a:lnR>
                    <a:lnT>
                      <a:noFill/>
                    </a:lnT>
                    <a:lnB>
                      <a:noFill/>
                    </a:lnB>
                    <a:lnTlToBr>
                      <a:noFill/>
                    </a:lnTlToBr>
                    <a:lnBlToTr>
                      <a:noFill/>
                    </a:lnBlToTr>
                  </a:tcPr>
                </a:tc>
                <a:extLst>
                  <a:ext uri="{0D108BD9-81ED-4DB2-BD59-A6C34878D82A}">
                    <a16:rowId xmlns:a16="http://schemas.microsoft.com/office/drawing/2014/main" val="10005"/>
                  </a:ext>
                </a:extLst>
              </a:tr>
              <a:tr h="274320">
                <a:tc>
                  <a:txBody>
                    <a:bodyPr/>
                    <a:lstStyle/>
                    <a:p>
                      <a:pPr algn="ctr">
                        <a:buNone/>
                      </a:pPr>
                      <a:r>
                        <a:rPr lang="zh-CN" altLang="en-US" sz="1000" b="1">
                          <a:solidFill>
                            <a:schemeClr val="tx1"/>
                          </a:solidFill>
                          <a:latin typeface="Microsoft YaHei Bold" panose="020B0703020204020201" charset="-122"/>
                          <a:ea typeface="Microsoft YaHei Bold" panose="020B0703020204020201" charset="-122"/>
                        </a:rPr>
                        <a:t>是否具有市场影响力</a:t>
                      </a:r>
                    </a:p>
                  </a:txBody>
                  <a:tcPr anchor="ctr">
                    <a:lnL>
                      <a:noFill/>
                    </a:lnL>
                    <a:lnR>
                      <a:noFill/>
                    </a:lnR>
                    <a:lnT>
                      <a:noFill/>
                    </a:lnT>
                    <a:lnB>
                      <a:noFill/>
                    </a:lnB>
                    <a:lnTlToBr>
                      <a:noFill/>
                    </a:lnTlToBr>
                    <a:lnBlToTr>
                      <a:noFill/>
                    </a:lnBlToTr>
                  </a:tcPr>
                </a:tc>
                <a:tc>
                  <a:txBody>
                    <a:bodyPr/>
                    <a:lstStyle/>
                    <a:p>
                      <a:pPr algn="ctr">
                        <a:buNone/>
                      </a:pPr>
                      <a:r>
                        <a:rPr lang="en-US" altLang="zh-CN" sz="900" b="1">
                          <a:solidFill>
                            <a:srgbClr val="C00000"/>
                          </a:solidFill>
                          <a:effectLst/>
                          <a:latin typeface="Microsoft YaHei Bold" panose="020B0703020204020201" charset="-122"/>
                          <a:ea typeface="Microsoft YaHei Bold" panose="020B0703020204020201" charset="-122"/>
                          <a:sym typeface="Wingdings 2" panose="05020102010507070707" charset="0"/>
                        </a:rPr>
                        <a:t>√</a:t>
                      </a:r>
                    </a:p>
                  </a:txBody>
                  <a:tcPr anchor="ctr">
                    <a:lnL>
                      <a:noFill/>
                    </a:lnL>
                    <a:lnR>
                      <a:noFill/>
                    </a:lnR>
                    <a:lnT>
                      <a:noFill/>
                    </a:lnT>
                    <a:lnB>
                      <a:noFill/>
                    </a:lnB>
                    <a:lnTlToBr>
                      <a:noFill/>
                    </a:lnTlToBr>
                    <a:lnBlToTr>
                      <a:noFill/>
                    </a:lnBlToTr>
                  </a:tcPr>
                </a:tc>
                <a:tc>
                  <a:txBody>
                    <a:bodyPr/>
                    <a:lstStyle/>
                    <a:p>
                      <a:pPr algn="ctr">
                        <a:buNone/>
                      </a:pPr>
                      <a:r>
                        <a:rPr lang="en-US" altLang="zh-CN" sz="900" b="1">
                          <a:solidFill>
                            <a:schemeClr val="tx1"/>
                          </a:solidFill>
                          <a:latin typeface="Microsoft YaHei Bold" panose="020B0703020204020201" charset="-122"/>
                          <a:ea typeface="Microsoft YaHei Bold" panose="020B0703020204020201" charset="-122"/>
                        </a:rPr>
                        <a:t>√</a:t>
                      </a:r>
                    </a:p>
                  </a:txBody>
                  <a:tcPr anchor="ctr">
                    <a:lnL>
                      <a:noFill/>
                    </a:lnL>
                    <a:lnR>
                      <a:noFill/>
                    </a:lnR>
                    <a:lnT>
                      <a:noFill/>
                    </a:lnT>
                    <a:lnB>
                      <a:noFill/>
                    </a:lnB>
                    <a:lnTlToBr>
                      <a:noFill/>
                    </a:lnTlToBr>
                    <a:lnBlToTr>
                      <a:noFill/>
                    </a:lnBlToTr>
                  </a:tcPr>
                </a:tc>
                <a:extLst>
                  <a:ext uri="{0D108BD9-81ED-4DB2-BD59-A6C34878D82A}">
                    <a16:rowId xmlns:a16="http://schemas.microsoft.com/office/drawing/2014/main" val="10006"/>
                  </a:ext>
                </a:extLst>
              </a:tr>
              <a:tr h="355600">
                <a:tc>
                  <a:txBody>
                    <a:bodyPr/>
                    <a:lstStyle/>
                    <a:p>
                      <a:pPr algn="ctr">
                        <a:buNone/>
                      </a:pPr>
                      <a:r>
                        <a:rPr lang="zh-CN" altLang="en-US" sz="1000" b="1">
                          <a:solidFill>
                            <a:schemeClr val="tx1"/>
                          </a:solidFill>
                          <a:latin typeface="Microsoft YaHei Bold" panose="020B0703020204020201" charset="-122"/>
                          <a:ea typeface="Microsoft YaHei Bold" panose="020B0703020204020201" charset="-122"/>
                        </a:rPr>
                        <a:t>是否同类药物日费用最低</a:t>
                      </a:r>
                    </a:p>
                  </a:txBody>
                  <a:tcPr anchor="ctr">
                    <a:lnL>
                      <a:noFill/>
                    </a:lnL>
                    <a:lnR>
                      <a:noFill/>
                    </a:lnR>
                    <a:lnT>
                      <a:noFill/>
                    </a:lnT>
                    <a:lnB>
                      <a:noFill/>
                    </a:lnB>
                    <a:lnTlToBr>
                      <a:noFill/>
                    </a:lnTlToBr>
                    <a:lnBlToTr>
                      <a:noFill/>
                    </a:lnBlToTr>
                  </a:tcPr>
                </a:tc>
                <a:tc>
                  <a:txBody>
                    <a:bodyPr/>
                    <a:lstStyle/>
                    <a:p>
                      <a:pPr algn="ctr">
                        <a:buClrTx/>
                        <a:buSzTx/>
                        <a:buFontTx/>
                        <a:buNone/>
                      </a:pPr>
                      <a:r>
                        <a:rPr lang="en-US" altLang="en-US" sz="900" b="1">
                          <a:solidFill>
                            <a:srgbClr val="C00000"/>
                          </a:solidFill>
                          <a:effectLst/>
                          <a:latin typeface="Microsoft YaHei Bold" panose="020B0703020204020201" charset="-122"/>
                          <a:ea typeface="Microsoft YaHei Bold" panose="020B0703020204020201" charset="-122"/>
                          <a:sym typeface="Wingdings 2" panose="05020102010507070707" charset="0"/>
                        </a:rPr>
                        <a:t>√</a:t>
                      </a:r>
                    </a:p>
                  </a:txBody>
                  <a:tcPr anchor="ctr">
                    <a:lnL>
                      <a:noFill/>
                    </a:lnL>
                    <a:lnR>
                      <a:noFill/>
                    </a:lnR>
                    <a:lnT>
                      <a:noFill/>
                    </a:lnT>
                    <a:lnB>
                      <a:noFill/>
                    </a:lnB>
                    <a:lnTlToBr>
                      <a:noFill/>
                    </a:lnTlToBr>
                    <a:lnBlToTr>
                      <a:noFill/>
                    </a:lnBlToTr>
                  </a:tcPr>
                </a:tc>
                <a:tc>
                  <a:txBody>
                    <a:bodyPr/>
                    <a:lstStyle/>
                    <a:p>
                      <a:pPr algn="ctr">
                        <a:buClrTx/>
                        <a:buSzTx/>
                        <a:buFontTx/>
                        <a:buNone/>
                      </a:pPr>
                      <a:r>
                        <a:rPr lang="en-US" altLang="en-US" sz="900" b="1">
                          <a:solidFill>
                            <a:schemeClr val="tx1"/>
                          </a:solidFill>
                          <a:latin typeface="Microsoft YaHei Bold" panose="020B0703020204020201" charset="-122"/>
                          <a:ea typeface="Microsoft YaHei Bold" panose="020B0703020204020201" charset="-122"/>
                        </a:rPr>
                        <a:t>×</a:t>
                      </a:r>
                    </a:p>
                  </a:txBody>
                  <a:tcPr anchor="ctr">
                    <a:lnL>
                      <a:noFill/>
                    </a:lnL>
                    <a:lnR>
                      <a:noFill/>
                    </a:lnR>
                    <a:lnT>
                      <a:noFill/>
                    </a:lnT>
                    <a:lnB>
                      <a:noFill/>
                    </a:lnB>
                    <a:lnTlToBr>
                      <a:noFill/>
                    </a:lnTlToBr>
                    <a:lnBlToTr>
                      <a:noFill/>
                    </a:lnBlToTr>
                  </a:tcPr>
                </a:tc>
                <a:extLst>
                  <a:ext uri="{0D108BD9-81ED-4DB2-BD59-A6C34878D82A}">
                    <a16:rowId xmlns:a16="http://schemas.microsoft.com/office/drawing/2014/main" val="10007"/>
                  </a:ext>
                </a:extLst>
              </a:tr>
            </a:tbl>
          </a:graphicData>
        </a:graphic>
      </p:graphicFrame>
      <p:graphicFrame>
        <p:nvGraphicFramePr>
          <p:cNvPr id="4" name="表格 3"/>
          <p:cNvGraphicFramePr/>
          <p:nvPr>
            <p:custDataLst>
              <p:tags r:id="rId5"/>
            </p:custDataLst>
          </p:nvPr>
        </p:nvGraphicFramePr>
        <p:xfrm>
          <a:off x="3712210" y="3630930"/>
          <a:ext cx="3251835" cy="1743075"/>
        </p:xfrm>
        <a:graphic>
          <a:graphicData uri="http://schemas.openxmlformats.org/drawingml/2006/table">
            <a:tbl>
              <a:tblPr firstRow="1">
                <a:tableStyleId>{2D5ABB26-0587-4C30-8999-92F81FD0307C}</a:tableStyleId>
              </a:tblPr>
              <a:tblGrid>
                <a:gridCol w="536575">
                  <a:extLst>
                    <a:ext uri="{9D8B030D-6E8A-4147-A177-3AD203B41FA5}">
                      <a16:colId xmlns:a16="http://schemas.microsoft.com/office/drawing/2014/main" val="20000"/>
                    </a:ext>
                  </a:extLst>
                </a:gridCol>
                <a:gridCol w="1007745">
                  <a:extLst>
                    <a:ext uri="{9D8B030D-6E8A-4147-A177-3AD203B41FA5}">
                      <a16:colId xmlns:a16="http://schemas.microsoft.com/office/drawing/2014/main" val="20001"/>
                    </a:ext>
                  </a:extLst>
                </a:gridCol>
                <a:gridCol w="1707515">
                  <a:extLst>
                    <a:ext uri="{9D8B030D-6E8A-4147-A177-3AD203B41FA5}">
                      <a16:colId xmlns:a16="http://schemas.microsoft.com/office/drawing/2014/main" val="20002"/>
                    </a:ext>
                  </a:extLst>
                </a:gridCol>
              </a:tblGrid>
              <a:tr h="431800">
                <a:tc>
                  <a:txBody>
                    <a:bodyPr/>
                    <a:lstStyle/>
                    <a:p>
                      <a:pPr>
                        <a:buNone/>
                      </a:pPr>
                      <a:r>
                        <a:rPr lang="zh-CN" altLang="en-US" sz="1000" b="1">
                          <a:latin typeface="微软雅黑" panose="020B0703020204020201" charset="-122"/>
                          <a:ea typeface="微软雅黑" panose="020B0703020204020201" charset="-122"/>
                          <a:sym typeface="+mn-ea"/>
                        </a:rPr>
                        <a:t>药物分类</a:t>
                      </a:r>
                    </a:p>
                  </a:txBody>
                  <a:tcPr anchor="ctr">
                    <a:solidFill>
                      <a:schemeClr val="accent1">
                        <a:lumMod val="20000"/>
                        <a:lumOff val="80000"/>
                      </a:schemeClr>
                    </a:solidFill>
                  </a:tcPr>
                </a:tc>
                <a:tc>
                  <a:txBody>
                    <a:bodyPr/>
                    <a:lstStyle/>
                    <a:p>
                      <a:pPr algn="ctr">
                        <a:buNone/>
                      </a:pPr>
                      <a:r>
                        <a:rPr lang="zh-CN" altLang="en-US" sz="1000" b="1">
                          <a:latin typeface="微软雅黑" panose="020B0703020204020201" charset="-122"/>
                          <a:ea typeface="微软雅黑" panose="020B0703020204020201" charset="-122"/>
                        </a:rPr>
                        <a:t>药物结构</a:t>
                      </a:r>
                      <a:r>
                        <a:rPr lang="en-US" altLang="zh-CN" sz="1000" b="0" baseline="30000">
                          <a:latin typeface="微软雅黑" panose="020B0703020204020201" charset="-122"/>
                          <a:ea typeface="微软雅黑" panose="020B0703020204020201" charset="-122"/>
                        </a:rPr>
                        <a:t>[1]</a:t>
                      </a:r>
                    </a:p>
                  </a:txBody>
                  <a:tcPr anchor="ctr">
                    <a:solidFill>
                      <a:schemeClr val="accent1">
                        <a:lumMod val="20000"/>
                        <a:lumOff val="80000"/>
                      </a:schemeClr>
                    </a:solidFill>
                  </a:tcPr>
                </a:tc>
                <a:tc>
                  <a:txBody>
                    <a:bodyPr/>
                    <a:lstStyle/>
                    <a:p>
                      <a:pPr algn="ctr">
                        <a:buNone/>
                      </a:pPr>
                      <a:r>
                        <a:rPr lang="zh-CN" altLang="en-US" sz="1000" b="1">
                          <a:latin typeface="微软雅黑" panose="020B0703020204020201" charset="-122"/>
                          <a:ea typeface="微软雅黑" panose="020B0703020204020201" charset="-122"/>
                        </a:rPr>
                        <a:t>代表药物</a:t>
                      </a:r>
                    </a:p>
                  </a:txBody>
                  <a:tcPr anchor="ctr">
                    <a:solidFill>
                      <a:schemeClr val="accent1">
                        <a:lumMod val="20000"/>
                        <a:lumOff val="80000"/>
                      </a:schemeClr>
                    </a:solidFill>
                  </a:tcPr>
                </a:tc>
                <a:extLst>
                  <a:ext uri="{0D108BD9-81ED-4DB2-BD59-A6C34878D82A}">
                    <a16:rowId xmlns:a16="http://schemas.microsoft.com/office/drawing/2014/main" val="10000"/>
                  </a:ext>
                </a:extLst>
              </a:tr>
              <a:tr h="431800">
                <a:tc rowSpan="3">
                  <a:txBody>
                    <a:bodyPr/>
                    <a:lstStyle/>
                    <a:p>
                      <a:pPr algn="ctr">
                        <a:lnSpc>
                          <a:spcPct val="100000"/>
                        </a:lnSpc>
                        <a:buNone/>
                      </a:pPr>
                      <a:r>
                        <a:rPr lang="zh-CN" altLang="en-US" sz="1000" b="1">
                          <a:latin typeface="微软雅黑" panose="020B0703020204020201" charset="-122"/>
                          <a:ea typeface="微软雅黑" panose="020B0703020204020201" charset="-122"/>
                        </a:rPr>
                        <a:t>第</a:t>
                      </a:r>
                    </a:p>
                    <a:p>
                      <a:pPr algn="ctr">
                        <a:lnSpc>
                          <a:spcPct val="100000"/>
                        </a:lnSpc>
                        <a:buNone/>
                      </a:pPr>
                      <a:r>
                        <a:rPr lang="zh-CN" altLang="en-US" sz="1000" b="1">
                          <a:latin typeface="微软雅黑" panose="020B0703020204020201" charset="-122"/>
                          <a:ea typeface="微软雅黑" panose="020B0703020204020201" charset="-122"/>
                        </a:rPr>
                        <a:t>二</a:t>
                      </a:r>
                    </a:p>
                    <a:p>
                      <a:pPr algn="ctr">
                        <a:lnSpc>
                          <a:spcPct val="100000"/>
                        </a:lnSpc>
                        <a:buNone/>
                      </a:pPr>
                      <a:r>
                        <a:rPr lang="zh-CN" altLang="en-US" sz="1000" b="1">
                          <a:latin typeface="微软雅黑" panose="020B0703020204020201" charset="-122"/>
                          <a:ea typeface="微软雅黑" panose="020B0703020204020201" charset="-122"/>
                        </a:rPr>
                        <a:t>代</a:t>
                      </a:r>
                    </a:p>
                    <a:p>
                      <a:pPr algn="ctr">
                        <a:lnSpc>
                          <a:spcPct val="100000"/>
                        </a:lnSpc>
                        <a:buNone/>
                      </a:pPr>
                      <a:r>
                        <a:rPr lang="zh-CN" altLang="en-US" sz="1000" b="1">
                          <a:latin typeface="微软雅黑" panose="020B0703020204020201" charset="-122"/>
                          <a:ea typeface="微软雅黑" panose="020B0703020204020201" charset="-122"/>
                        </a:rPr>
                        <a:t>抗</a:t>
                      </a:r>
                    </a:p>
                    <a:p>
                      <a:pPr algn="ctr">
                        <a:lnSpc>
                          <a:spcPct val="100000"/>
                        </a:lnSpc>
                        <a:buNone/>
                      </a:pPr>
                      <a:r>
                        <a:rPr lang="zh-CN" altLang="en-US" sz="1000" b="1">
                          <a:latin typeface="微软雅黑" panose="020B0703020204020201" charset="-122"/>
                          <a:ea typeface="微软雅黑" panose="020B0703020204020201" charset="-122"/>
                        </a:rPr>
                        <a:t>组</a:t>
                      </a:r>
                    </a:p>
                    <a:p>
                      <a:pPr algn="ctr">
                        <a:lnSpc>
                          <a:spcPct val="100000"/>
                        </a:lnSpc>
                        <a:buNone/>
                      </a:pPr>
                      <a:r>
                        <a:rPr lang="zh-CN" altLang="en-US" sz="1000" b="1">
                          <a:latin typeface="微软雅黑" panose="020B0703020204020201" charset="-122"/>
                          <a:ea typeface="微软雅黑" panose="020B0703020204020201" charset="-122"/>
                        </a:rPr>
                        <a:t>胺</a:t>
                      </a:r>
                    </a:p>
                    <a:p>
                      <a:pPr algn="ctr">
                        <a:lnSpc>
                          <a:spcPct val="100000"/>
                        </a:lnSpc>
                        <a:buNone/>
                      </a:pPr>
                      <a:r>
                        <a:rPr lang="zh-CN" altLang="en-US" sz="1000" b="1">
                          <a:latin typeface="微软雅黑" panose="020B0703020204020201" charset="-122"/>
                          <a:ea typeface="微软雅黑" panose="020B0703020204020201" charset="-122"/>
                        </a:rPr>
                        <a:t>药</a:t>
                      </a:r>
                    </a:p>
                  </a:txBody>
                  <a:tcPr anchor="ctr"/>
                </a:tc>
                <a:tc>
                  <a:txBody>
                    <a:bodyPr/>
                    <a:lstStyle/>
                    <a:p>
                      <a:pPr>
                        <a:lnSpc>
                          <a:spcPct val="100000"/>
                        </a:lnSpc>
                        <a:buNone/>
                      </a:pPr>
                      <a:r>
                        <a:rPr lang="zh-CN" altLang="en-US" sz="1000" b="1" dirty="0">
                          <a:solidFill>
                            <a:srgbClr val="C00000"/>
                          </a:solidFill>
                          <a:highlight>
                            <a:srgbClr val="000000">
                              <a:alpha val="0"/>
                            </a:srgbClr>
                          </a:highlight>
                          <a:latin typeface="微软雅黑" panose="020B0703020204020201" charset="-122"/>
                          <a:ea typeface="微软雅黑" panose="020B0703020204020201" charset="-122"/>
                        </a:rPr>
                        <a:t>苯并咪唑类</a:t>
                      </a:r>
                    </a:p>
                  </a:txBody>
                  <a:tcPr anchor="ctr"/>
                </a:tc>
                <a:tc>
                  <a:txBody>
                    <a:bodyPr/>
                    <a:lstStyle/>
                    <a:p>
                      <a:pPr>
                        <a:lnSpc>
                          <a:spcPct val="100000"/>
                        </a:lnSpc>
                        <a:buNone/>
                      </a:pPr>
                      <a:r>
                        <a:rPr lang="zh-CN" altLang="en-US" sz="1000" b="1" dirty="0">
                          <a:highlight>
                            <a:srgbClr val="000000">
                              <a:alpha val="0"/>
                            </a:srgbClr>
                          </a:highlight>
                          <a:latin typeface="微软雅黑" panose="020B0703020204020201" charset="-122"/>
                          <a:ea typeface="微软雅黑" panose="020B0703020204020201" charset="-122"/>
                        </a:rPr>
                        <a:t>比拉斯汀、依美斯汀、</a:t>
                      </a:r>
                    </a:p>
                    <a:p>
                      <a:pPr>
                        <a:lnSpc>
                          <a:spcPct val="100000"/>
                        </a:lnSpc>
                        <a:buNone/>
                      </a:pPr>
                      <a:r>
                        <a:rPr lang="zh-CN" altLang="en-US" sz="1000" b="1" dirty="0">
                          <a:highlight>
                            <a:srgbClr val="000000">
                              <a:alpha val="0"/>
                            </a:srgbClr>
                          </a:highlight>
                          <a:latin typeface="微软雅黑" panose="020B0703020204020201" charset="-122"/>
                          <a:ea typeface="微软雅黑" panose="020B0703020204020201" charset="-122"/>
                        </a:rPr>
                        <a:t>咪唑斯汀</a:t>
                      </a:r>
                    </a:p>
                  </a:txBody>
                  <a:tcPr anchor="ctr"/>
                </a:tc>
                <a:extLst>
                  <a:ext uri="{0D108BD9-81ED-4DB2-BD59-A6C34878D82A}">
                    <a16:rowId xmlns:a16="http://schemas.microsoft.com/office/drawing/2014/main" val="10001"/>
                  </a:ext>
                </a:extLst>
              </a:tr>
              <a:tr h="423545">
                <a:tc vMerge="1">
                  <a:txBody>
                    <a:bodyPr/>
                    <a:lstStyle/>
                    <a:p>
                      <a:endParaRPr lang="zh-CN"/>
                    </a:p>
                  </a:txBody>
                  <a:tcPr/>
                </a:tc>
                <a:tc>
                  <a:txBody>
                    <a:bodyPr/>
                    <a:lstStyle/>
                    <a:p>
                      <a:pPr>
                        <a:lnSpc>
                          <a:spcPct val="100000"/>
                        </a:lnSpc>
                        <a:buNone/>
                      </a:pPr>
                      <a:r>
                        <a:rPr lang="zh-CN" altLang="en-US" sz="1000" b="0">
                          <a:latin typeface="微软雅黑" panose="020B0703020204020201" charset="-122"/>
                          <a:ea typeface="微软雅黑" panose="020B0703020204020201" charset="-122"/>
                        </a:rPr>
                        <a:t>哌嗪类</a:t>
                      </a:r>
                    </a:p>
                  </a:txBody>
                  <a:tcPr anchor="ctr"/>
                </a:tc>
                <a:tc>
                  <a:txBody>
                    <a:bodyPr/>
                    <a:lstStyle/>
                    <a:p>
                      <a:pPr>
                        <a:lnSpc>
                          <a:spcPct val="100000"/>
                        </a:lnSpc>
                        <a:buNone/>
                      </a:pPr>
                      <a:r>
                        <a:rPr lang="zh-CN" altLang="en-US" sz="1000" b="0" dirty="0">
                          <a:latin typeface="微软雅黑" panose="020B0703020204020201" charset="-122"/>
                          <a:ea typeface="微软雅黑" panose="020B0703020204020201" charset="-122"/>
                        </a:rPr>
                        <a:t>西替利嗪、左西替利嗪</a:t>
                      </a:r>
                    </a:p>
                  </a:txBody>
                  <a:tcPr anchor="ctr"/>
                </a:tc>
                <a:extLst>
                  <a:ext uri="{0D108BD9-81ED-4DB2-BD59-A6C34878D82A}">
                    <a16:rowId xmlns:a16="http://schemas.microsoft.com/office/drawing/2014/main" val="10002"/>
                  </a:ext>
                </a:extLst>
              </a:tr>
              <a:tr h="455930">
                <a:tc vMerge="1">
                  <a:txBody>
                    <a:bodyPr/>
                    <a:lstStyle/>
                    <a:p>
                      <a:endParaRPr lang="zh-CN"/>
                    </a:p>
                  </a:txBody>
                  <a:tcPr/>
                </a:tc>
                <a:tc>
                  <a:txBody>
                    <a:bodyPr/>
                    <a:lstStyle/>
                    <a:p>
                      <a:pPr>
                        <a:lnSpc>
                          <a:spcPct val="100000"/>
                        </a:lnSpc>
                        <a:buNone/>
                      </a:pPr>
                      <a:r>
                        <a:rPr lang="zh-CN" altLang="en-US" sz="1000" b="0">
                          <a:latin typeface="微软雅黑" panose="020B0703020204020201" charset="-122"/>
                          <a:ea typeface="微软雅黑" panose="020B0703020204020201" charset="-122"/>
                        </a:rPr>
                        <a:t>哌啶类</a:t>
                      </a:r>
                    </a:p>
                  </a:txBody>
                  <a:tcPr anchor="ctr"/>
                </a:tc>
                <a:tc>
                  <a:txBody>
                    <a:bodyPr/>
                    <a:lstStyle/>
                    <a:p>
                      <a:pPr>
                        <a:lnSpc>
                          <a:spcPct val="100000"/>
                        </a:lnSpc>
                        <a:buNone/>
                      </a:pPr>
                      <a:r>
                        <a:rPr lang="zh-CN" altLang="en-US" sz="1000" b="0" dirty="0">
                          <a:latin typeface="微软雅黑" panose="020B0703020204020201" charset="-122"/>
                          <a:ea typeface="微软雅黑" panose="020B0703020204020201" charset="-122"/>
                        </a:rPr>
                        <a:t>依巴斯汀、氯雷他定、</a:t>
                      </a:r>
                    </a:p>
                    <a:p>
                      <a:pPr>
                        <a:lnSpc>
                          <a:spcPct val="100000"/>
                        </a:lnSpc>
                        <a:buNone/>
                      </a:pPr>
                      <a:r>
                        <a:rPr lang="zh-CN" altLang="en-US" sz="1000" b="0" dirty="0">
                          <a:latin typeface="微软雅黑" panose="020B0703020204020201" charset="-122"/>
                          <a:ea typeface="微软雅黑" panose="020B0703020204020201" charset="-122"/>
                        </a:rPr>
                        <a:t>地氯雷他定</a:t>
                      </a:r>
                    </a:p>
                  </a:txBody>
                  <a:tcPr anchor="ctr"/>
                </a:tc>
                <a:extLst>
                  <a:ext uri="{0D108BD9-81ED-4DB2-BD59-A6C34878D82A}">
                    <a16:rowId xmlns:a16="http://schemas.microsoft.com/office/drawing/2014/main" val="10003"/>
                  </a:ext>
                </a:extLst>
              </a:tr>
            </a:tbl>
          </a:graphicData>
        </a:graphic>
      </p:graphicFrame>
      <p:grpSp>
        <p:nvGrpSpPr>
          <p:cNvPr id="28" name="组合 27"/>
          <p:cNvGrpSpPr/>
          <p:nvPr>
            <p:custDataLst>
              <p:tags r:id="rId6"/>
            </p:custDataLst>
          </p:nvPr>
        </p:nvGrpSpPr>
        <p:grpSpPr>
          <a:xfrm>
            <a:off x="4286885" y="2783840"/>
            <a:ext cx="2095500" cy="861195"/>
            <a:chOff x="9370" y="689"/>
            <a:chExt cx="6206" cy="2592"/>
          </a:xfrm>
        </p:grpSpPr>
        <p:grpSp>
          <p:nvGrpSpPr>
            <p:cNvPr id="13" name="组合 12"/>
            <p:cNvGrpSpPr/>
            <p:nvPr/>
          </p:nvGrpSpPr>
          <p:grpSpPr>
            <a:xfrm>
              <a:off x="9370" y="689"/>
              <a:ext cx="6206" cy="2566"/>
              <a:chOff x="9370" y="689"/>
              <a:chExt cx="6206" cy="2566"/>
            </a:xfrm>
          </p:grpSpPr>
          <p:sp>
            <p:nvSpPr>
              <p:cNvPr id="7" name="圆角矩形 6"/>
              <p:cNvSpPr/>
              <p:nvPr>
                <p:custDataLst>
                  <p:tags r:id="rId8"/>
                </p:custDataLst>
              </p:nvPr>
            </p:nvSpPr>
            <p:spPr>
              <a:xfrm>
                <a:off x="9370" y="959"/>
                <a:ext cx="1959" cy="1217"/>
              </a:xfrm>
              <a:prstGeom prst="roundRect">
                <a:avLst/>
              </a:prstGeom>
              <a:noFill/>
              <a:ln w="28575">
                <a:solidFill>
                  <a:srgbClr val="C0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1" name="图片 10"/>
              <p:cNvPicPr>
                <a:picLocks noChangeAspect="1"/>
              </p:cNvPicPr>
              <p:nvPr>
                <p:custDataLst>
                  <p:tags r:id="rId9"/>
                </p:custDataLst>
              </p:nvPr>
            </p:nvPicPr>
            <p:blipFill>
              <a:blip r:embed="rId13"/>
              <a:stretch>
                <a:fillRect/>
              </a:stretch>
            </p:blipFill>
            <p:spPr>
              <a:xfrm>
                <a:off x="9456" y="689"/>
                <a:ext cx="6121" cy="2566"/>
              </a:xfrm>
              <a:prstGeom prst="rect">
                <a:avLst/>
              </a:prstGeom>
            </p:spPr>
          </p:pic>
        </p:grpSp>
        <p:sp>
          <p:nvSpPr>
            <p:cNvPr id="14" name="文本框 13"/>
            <p:cNvSpPr txBox="1"/>
            <p:nvPr>
              <p:custDataLst>
                <p:tags r:id="rId7"/>
              </p:custDataLst>
            </p:nvPr>
          </p:nvSpPr>
          <p:spPr>
            <a:xfrm>
              <a:off x="9456" y="2543"/>
              <a:ext cx="2956" cy="738"/>
            </a:xfrm>
            <a:prstGeom prst="rect">
              <a:avLst/>
            </a:prstGeom>
            <a:noFill/>
          </p:spPr>
          <p:txBody>
            <a:bodyPr wrap="square" rtlCol="0">
              <a:spAutoFit/>
            </a:bodyPr>
            <a:lstStyle/>
            <a:p>
              <a:r>
                <a:rPr lang="en-US" altLang="zh-CN" sz="1000" b="1">
                  <a:solidFill>
                    <a:srgbClr val="C00000"/>
                  </a:solidFill>
                  <a:latin typeface="微软雅黑" panose="020B0703020204020201" charset="-122"/>
                  <a:ea typeface="微软雅黑" panose="020B0703020204020201" charset="-122"/>
                  <a:cs typeface="微软雅黑" panose="020B0703020204020201" charset="-122"/>
                </a:rPr>
                <a:t>*</a:t>
              </a:r>
              <a:r>
                <a:rPr lang="zh-CN" altLang="en-US" sz="1000" b="1">
                  <a:solidFill>
                    <a:srgbClr val="C00000"/>
                  </a:solidFill>
                  <a:latin typeface="微软雅黑" panose="020B0703020204020201" charset="-122"/>
                  <a:ea typeface="微软雅黑" panose="020B0703020204020201" charset="-122"/>
                  <a:cs typeface="微软雅黑" panose="020B0703020204020201" charset="-122"/>
                </a:rPr>
                <a:t>苯并咪唑环</a:t>
              </a:r>
            </a:p>
          </p:txBody>
        </p:sp>
      </p:grpSp>
      <p:sp>
        <p:nvSpPr>
          <p:cNvPr id="8" name="文本框 7"/>
          <p:cNvSpPr txBox="1"/>
          <p:nvPr/>
        </p:nvSpPr>
        <p:spPr>
          <a:xfrm>
            <a:off x="143510" y="6582410"/>
            <a:ext cx="9090660" cy="275590"/>
          </a:xfrm>
          <a:prstGeom prst="rect">
            <a:avLst/>
          </a:prstGeom>
          <a:noFill/>
          <a:ln w="12700">
            <a:noFill/>
            <a:prstDash val="solid"/>
          </a:ln>
        </p:spPr>
        <p:txBody>
          <a:bodyPr wrap="square" rtlCol="0" anchor="t">
            <a:spAutoFit/>
          </a:bodyPr>
          <a:lstStyle/>
          <a:p>
            <a:pPr>
              <a:lnSpc>
                <a:spcPct val="150000"/>
              </a:lnSpc>
            </a:pPr>
            <a:r>
              <a:rPr lang="zh-CN" altLang="en-US"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[1]Zhou, S., Huang, G., &amp; Chen, G. (2020). The antagonistic activity of H1 receptor antagonists as medicinal foods. Trends in Food Science &amp; Technology.</a:t>
            </a:r>
          </a:p>
        </p:txBody>
      </p:sp>
      <p:sp>
        <p:nvSpPr>
          <p:cNvPr id="15" name="流程图: 可选过程 14"/>
          <p:cNvSpPr/>
          <p:nvPr/>
        </p:nvSpPr>
        <p:spPr>
          <a:xfrm>
            <a:off x="21590" y="5389880"/>
            <a:ext cx="12151995" cy="1154430"/>
          </a:xfrm>
          <a:prstGeom prst="flowChartAlternateProcess">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文本框 15"/>
          <p:cNvSpPr txBox="1"/>
          <p:nvPr/>
        </p:nvSpPr>
        <p:spPr>
          <a:xfrm>
            <a:off x="615950" y="5449570"/>
            <a:ext cx="11211560" cy="874407"/>
          </a:xfrm>
          <a:prstGeom prst="rect">
            <a:avLst/>
          </a:prstGeom>
          <a:noFill/>
          <a:ln w="12700">
            <a:noFill/>
            <a:prstDash val="solid"/>
          </a:ln>
        </p:spPr>
        <p:txBody>
          <a:bodyPr wrap="square" rtlCol="0">
            <a:spAutoFit/>
          </a:bodyPr>
          <a:lstStyle/>
          <a:p>
            <a:pPr algn="just">
              <a:lnSpc>
                <a:spcPct val="150000"/>
              </a:lnSpc>
            </a:pPr>
            <a:r>
              <a:rPr lang="zh-CN" altLang="en-US"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比拉斯汀片适用于12岁及以上青少年和成年人荨麻疹的对症治疗，</a:t>
            </a:r>
            <a:r>
              <a:rPr lang="en-US" altLang="zh-CN"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1</a:t>
            </a:r>
            <a:r>
              <a:rPr lang="zh-CN" altLang="en-US"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片</a:t>
            </a:r>
            <a:r>
              <a:rPr lang="en-US" altLang="zh-CN"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a:t>
            </a:r>
            <a:r>
              <a:rPr lang="zh-CN" altLang="en-US"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次</a:t>
            </a:r>
            <a:r>
              <a:rPr lang="en-US" altLang="zh-CN"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a:t>
            </a:r>
            <a:r>
              <a:rPr lang="zh-CN" altLang="en-US"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天，属于苯并咪唑类第二代抗组胺药（如比拉斯汀、咪唑斯汀、依美斯汀），参照药物：同为苯并咪唑类且日费用最低的咪唑斯汀缓释片</a:t>
            </a:r>
          </a:p>
        </p:txBody>
      </p:sp>
      <p:pic>
        <p:nvPicPr>
          <p:cNvPr id="41" name="图片 40" descr="手"/>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5580000">
            <a:off x="203200" y="5547360"/>
            <a:ext cx="447040" cy="4470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3"/>
          <p:cNvSpPr/>
          <p:nvPr>
            <p:custDataLst>
              <p:tags r:id="rId1"/>
            </p:custDataLst>
          </p:nvPr>
        </p:nvSpPr>
        <p:spPr>
          <a:xfrm>
            <a:off x="292735" y="1214120"/>
            <a:ext cx="11520170" cy="1298575"/>
          </a:xfrm>
          <a:prstGeom prst="roundRect">
            <a:avLst>
              <a:gd name="adj" fmla="val 6621"/>
            </a:avLst>
          </a:prstGeom>
          <a:solidFill>
            <a:schemeClr val="lt1">
              <a:lumMod val="100000"/>
              <a:alpha val="1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88290" tIns="252095" rIns="288290" bIns="698500" numCol="1" spcCol="0" rtlCol="0" fromWordArt="0" anchor="t" anchorCtr="0" forceAA="0" compatLnSpc="1">
            <a:noAutofit/>
          </a:bodyPr>
          <a:lstStyle/>
          <a:p>
            <a:pPr lvl="0" algn="l">
              <a:lnSpc>
                <a:spcPct val="140000"/>
              </a:lnSpc>
              <a:buClrTx/>
              <a:buSzTx/>
              <a:buFontTx/>
            </a:pPr>
            <a:r>
              <a:rPr lang="en-US" altLang="zh-CN" sz="2000" dirty="0">
                <a:solidFill>
                  <a:schemeClr val="tx1">
                    <a:lumMod val="85000"/>
                    <a:lumOff val="15000"/>
                  </a:schemeClr>
                </a:solidFill>
                <a:latin typeface="微软雅黑" panose="020B0703020204020201" charset="-122"/>
                <a:ea typeface="微软雅黑" panose="020B0703020204020201" charset="-122"/>
                <a:cs typeface="+mn-ea"/>
                <a:sym typeface="+mn-ea"/>
              </a:rPr>
              <a:t>  </a:t>
            </a:r>
          </a:p>
        </p:txBody>
      </p:sp>
      <p:sp useBgFill="1">
        <p:nvSpPr>
          <p:cNvPr id="7" name="圆角矩形 3"/>
          <p:cNvSpPr/>
          <p:nvPr>
            <p:custDataLst>
              <p:tags r:id="rId2"/>
            </p:custDataLst>
          </p:nvPr>
        </p:nvSpPr>
        <p:spPr>
          <a:xfrm>
            <a:off x="292735" y="2969895"/>
            <a:ext cx="11520170" cy="1363980"/>
          </a:xfrm>
          <a:prstGeom prst="roundRect">
            <a:avLst>
              <a:gd name="adj" fmla="val 6621"/>
            </a:avLst>
          </a:prstGeom>
          <a:solidFill>
            <a:schemeClr val="lt1">
              <a:lumMod val="100000"/>
              <a:alpha val="10000"/>
            </a:scheme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88290" tIns="252095" rIns="288290" bIns="698500" numCol="1" spcCol="0" rtlCol="0" fromWordArt="0" anchor="t" anchorCtr="0" forceAA="0" compatLnSpc="1">
            <a:noAutofit/>
          </a:bodyPr>
          <a:lstStyle/>
          <a:p>
            <a:pPr lvl="0" algn="l">
              <a:lnSpc>
                <a:spcPct val="140000"/>
              </a:lnSpc>
              <a:buClrTx/>
              <a:buSzTx/>
              <a:buFontTx/>
            </a:pPr>
            <a:r>
              <a:rPr lang="en-US" altLang="zh-CN" sz="2000" b="1" dirty="0">
                <a:solidFill>
                  <a:srgbClr val="0168B7"/>
                </a:solidFill>
                <a:latin typeface="微软雅黑" panose="020B0703020204020201" charset="-122"/>
                <a:ea typeface="微软雅黑" panose="020B0703020204020201" charset="-122"/>
                <a:cs typeface="黑体" panose="02010609060101010101" charset="-122"/>
                <a:sym typeface="+mn-ea"/>
              </a:rPr>
              <a:t>   </a:t>
            </a:r>
          </a:p>
        </p:txBody>
      </p:sp>
      <p:sp>
        <p:nvSpPr>
          <p:cNvPr id="8" name="圆角矩形 3"/>
          <p:cNvSpPr/>
          <p:nvPr>
            <p:custDataLst>
              <p:tags r:id="rId3"/>
            </p:custDataLst>
          </p:nvPr>
        </p:nvSpPr>
        <p:spPr>
          <a:xfrm>
            <a:off x="292735" y="4857750"/>
            <a:ext cx="11520000" cy="1350000"/>
          </a:xfrm>
          <a:prstGeom prst="roundRect">
            <a:avLst>
              <a:gd name="adj" fmla="val 6621"/>
            </a:avLst>
          </a:prstGeom>
          <a:solidFill>
            <a:schemeClr val="lt1">
              <a:lumMod val="100000"/>
              <a:alpha val="1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88290" tIns="252095" rIns="288290" bIns="698500" numCol="1" spcCol="0" rtlCol="0" fromWordArt="0" anchor="t" anchorCtr="0" forceAA="0" compatLnSpc="1">
            <a:noAutofit/>
          </a:bodyPr>
          <a:lstStyle/>
          <a:p>
            <a:pPr lvl="0" algn="l">
              <a:lnSpc>
                <a:spcPct val="140000"/>
              </a:lnSpc>
              <a:buClrTx/>
              <a:buSzTx/>
              <a:buFontTx/>
            </a:pPr>
            <a:r>
              <a:rPr lang="en-US" altLang="zh-CN" sz="2000" dirty="0">
                <a:solidFill>
                  <a:schemeClr val="tx1">
                    <a:lumMod val="85000"/>
                    <a:lumOff val="15000"/>
                  </a:schemeClr>
                </a:solidFill>
                <a:latin typeface="微软雅黑" panose="020B0703020204020201" charset="-122"/>
                <a:ea typeface="微软雅黑" panose="020B0703020204020201" charset="-122"/>
                <a:cs typeface="+mn-ea"/>
                <a:sym typeface="+mn-ea"/>
              </a:rPr>
              <a:t>  </a:t>
            </a:r>
          </a:p>
        </p:txBody>
      </p:sp>
      <p:sp>
        <p:nvSpPr>
          <p:cNvPr id="12" name="圆角矩形 11"/>
          <p:cNvSpPr/>
          <p:nvPr/>
        </p:nvSpPr>
        <p:spPr>
          <a:xfrm>
            <a:off x="292735" y="836930"/>
            <a:ext cx="2252980" cy="478790"/>
          </a:xfrm>
          <a:prstGeom prst="roundRect">
            <a:avLst/>
          </a:prstGeom>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zh-CN" altLang="en-US" sz="2000" b="1">
                <a:effectLst>
                  <a:outerShdw blurRad="38100" dist="38100" dir="2700000" algn="tl">
                    <a:srgbClr val="000000">
                      <a:alpha val="43137"/>
                    </a:srgbClr>
                  </a:outerShdw>
                </a:effectLst>
                <a:latin typeface="微软雅黑" panose="020B0703020204020201" charset="-122"/>
                <a:ea typeface="微软雅黑" panose="020B0703020204020201" charset="-122"/>
              </a:rPr>
              <a:t>一、疾病情况</a:t>
            </a:r>
          </a:p>
        </p:txBody>
      </p:sp>
      <p:sp>
        <p:nvSpPr>
          <p:cNvPr id="13" name="圆角矩形 12"/>
          <p:cNvSpPr/>
          <p:nvPr/>
        </p:nvSpPr>
        <p:spPr>
          <a:xfrm>
            <a:off x="280035" y="2618740"/>
            <a:ext cx="2741295" cy="497205"/>
          </a:xfrm>
          <a:prstGeom prst="roundRect">
            <a:avLst/>
          </a:prstGeom>
          <a:solidFill>
            <a:srgbClr val="C00000"/>
          </a:solidFill>
          <a:ln>
            <a:solidFill>
              <a:srgbClr val="C00000"/>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zh-CN" altLang="en-US" sz="2000" b="1">
                <a:effectLst>
                  <a:outerShdw blurRad="38100" dist="38100" dir="2700000" algn="tl">
                    <a:srgbClr val="000000">
                      <a:alpha val="43137"/>
                    </a:srgbClr>
                  </a:outerShdw>
                </a:effectLst>
                <a:latin typeface="微软雅黑" panose="020B0703020204020201" charset="-122"/>
                <a:ea typeface="微软雅黑" panose="020B0703020204020201" charset="-122"/>
              </a:rPr>
              <a:t>二、临床未满足需求</a:t>
            </a:r>
          </a:p>
        </p:txBody>
      </p:sp>
      <p:sp>
        <p:nvSpPr>
          <p:cNvPr id="14" name="圆角矩形 13"/>
          <p:cNvSpPr/>
          <p:nvPr/>
        </p:nvSpPr>
        <p:spPr>
          <a:xfrm>
            <a:off x="263525" y="4465320"/>
            <a:ext cx="3902075" cy="522605"/>
          </a:xfrm>
          <a:prstGeom prst="roundRect">
            <a:avLst/>
          </a:prstGeom>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zh-CN" altLang="en-US" sz="2000" b="1">
                <a:effectLst>
                  <a:outerShdw blurRad="38100" dist="38100" dir="2700000" algn="tl">
                    <a:srgbClr val="000000">
                      <a:alpha val="43137"/>
                    </a:srgbClr>
                  </a:outerShdw>
                </a:effectLst>
                <a:latin typeface="微软雅黑" panose="020B0703020204020201" charset="-122"/>
                <a:ea typeface="微软雅黑" panose="020B0703020204020201" charset="-122"/>
              </a:rPr>
              <a:t>三、比拉斯汀可填补未满足需求</a:t>
            </a:r>
          </a:p>
        </p:txBody>
      </p:sp>
      <p:sp>
        <p:nvSpPr>
          <p:cNvPr id="16" name="文本框 15"/>
          <p:cNvSpPr txBox="1"/>
          <p:nvPr/>
        </p:nvSpPr>
        <p:spPr>
          <a:xfrm>
            <a:off x="535940" y="1296035"/>
            <a:ext cx="3535045" cy="463550"/>
          </a:xfrm>
          <a:prstGeom prst="rect">
            <a:avLst/>
          </a:prstGeom>
          <a:noFill/>
        </p:spPr>
        <p:txBody>
          <a:bodyPr wrap="square" rtlCol="0">
            <a:noAutofit/>
          </a:bodyPr>
          <a:lstStyle/>
          <a:p>
            <a:pPr lvl="0" indent="0" algn="just">
              <a:lnSpc>
                <a:spcPct val="130000"/>
              </a:lnSpc>
              <a:spcBef>
                <a:spcPts val="0"/>
              </a:spcBef>
              <a:spcAft>
                <a:spcPts val="0"/>
              </a:spcAft>
              <a:buClrTx/>
              <a:buSzTx/>
              <a:buFont typeface="+mj-ea"/>
              <a:buNone/>
            </a:pPr>
            <a:r>
              <a:rPr lang="zh-CN" altLang="en-US" sz="1700" b="1" dirty="0">
                <a:solidFill>
                  <a:schemeClr val="accent1">
                    <a:lumMod val="75000"/>
                  </a:schemeClr>
                </a:solidFill>
                <a:latin typeface="微软雅黑" panose="020B0703020204020201" charset="-122"/>
                <a:ea typeface="微软雅黑" panose="020B0703020204020201" charset="-122"/>
                <a:cs typeface="微软雅黑" panose="020B0703020204020201" charset="-122"/>
                <a:sym typeface="+mn-ea"/>
              </a:rPr>
              <a:t>① 慢性荨麻疹病情迁延反复</a:t>
            </a:r>
          </a:p>
          <a:p>
            <a:pPr lvl="0" indent="0" algn="just">
              <a:lnSpc>
                <a:spcPct val="130000"/>
              </a:lnSpc>
              <a:spcBef>
                <a:spcPts val="0"/>
              </a:spcBef>
              <a:spcAft>
                <a:spcPts val="0"/>
              </a:spcAft>
              <a:buClrTx/>
              <a:buSzTx/>
              <a:buFont typeface="+mj-ea"/>
              <a:buNone/>
            </a:pPr>
            <a:endParaRPr lang="zh-CN" altLang="en-US" sz="1700" b="1" dirty="0">
              <a:solidFill>
                <a:schemeClr val="accent1">
                  <a:lumMod val="75000"/>
                </a:schemeClr>
              </a:solidFill>
              <a:latin typeface="微软雅黑" panose="020B0703020204020201" charset="-122"/>
              <a:ea typeface="微软雅黑" panose="020B0703020204020201" charset="-122"/>
              <a:cs typeface="微软雅黑" panose="020B0703020204020201" charset="-122"/>
              <a:sym typeface="+mn-ea"/>
            </a:endParaRPr>
          </a:p>
        </p:txBody>
      </p:sp>
      <p:sp>
        <p:nvSpPr>
          <p:cNvPr id="20" name="圆角矩形 19"/>
          <p:cNvSpPr/>
          <p:nvPr/>
        </p:nvSpPr>
        <p:spPr>
          <a:xfrm>
            <a:off x="501650" y="1733550"/>
            <a:ext cx="3603625" cy="709295"/>
          </a:xfrm>
          <a:prstGeom prst="roundRect">
            <a:avLst/>
          </a:prstGeom>
          <a:solidFill>
            <a:schemeClr val="bg2"/>
          </a:solidFill>
          <a:ln w="12700" cmpd="sng">
            <a:solidFill>
              <a:schemeClr val="bg1">
                <a:lumMod val="75000"/>
              </a:schemeClr>
            </a:solidFill>
            <a:prstDash val="solid"/>
          </a:ln>
          <a:effectLst/>
        </p:spPr>
        <p:style>
          <a:lnRef idx="0">
            <a:srgbClr val="FFFFFF"/>
          </a:lnRef>
          <a:fillRef idx="1">
            <a:schemeClr val="accent1"/>
          </a:fillRef>
          <a:effectRef idx="0">
            <a:srgbClr val="FFFFFF"/>
          </a:effectRef>
          <a:fontRef idx="minor">
            <a:schemeClr val="lt1"/>
          </a:fontRef>
        </p:style>
        <p:txBody>
          <a:bodyPr rtlCol="0" anchor="ctr"/>
          <a:lstStyle/>
          <a:p>
            <a:pPr algn="just">
              <a:lnSpc>
                <a:spcPct val="130000"/>
              </a:lnSpc>
            </a:pP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慢性荨麻疹</a:t>
            </a:r>
            <a:r>
              <a:rPr lang="zh-CN" altLang="en-US" sz="1200" b="1" dirty="0">
                <a:solidFill>
                  <a:schemeClr val="tx1"/>
                </a:solidFill>
                <a:latin typeface="微软雅黑" panose="020B0703020204020201" charset="-122"/>
                <a:ea typeface="微软雅黑" panose="020B0703020204020201" charset="-122"/>
                <a:cs typeface="微软雅黑" panose="020B0703020204020201" charset="-122"/>
                <a:sym typeface="+mn-ea"/>
              </a:rPr>
              <a:t>易复发，难以治愈</a:t>
            </a: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，常表现为皮损反复发作、瘙痒持续存在</a:t>
            </a:r>
            <a:r>
              <a:rPr lang="en-US" sz="1000" baseline="30000" dirty="0">
                <a:solidFill>
                  <a:schemeClr val="tx1"/>
                </a:solidFill>
                <a:latin typeface="微软雅黑" panose="020B0703020204020201" charset="-122"/>
                <a:ea typeface="微软雅黑" panose="020B0703020204020201" charset="-122"/>
                <a:cs typeface="微软雅黑" panose="020B0703020204020201" charset="-122"/>
                <a:sym typeface="+mn-ea"/>
              </a:rPr>
              <a:t>[1]</a:t>
            </a:r>
          </a:p>
        </p:txBody>
      </p:sp>
      <p:sp>
        <p:nvSpPr>
          <p:cNvPr id="26" name="文本框 25"/>
          <p:cNvSpPr txBox="1"/>
          <p:nvPr/>
        </p:nvSpPr>
        <p:spPr>
          <a:xfrm>
            <a:off x="4312285" y="1296035"/>
            <a:ext cx="3535045" cy="463550"/>
          </a:xfrm>
          <a:prstGeom prst="rect">
            <a:avLst/>
          </a:prstGeom>
          <a:noFill/>
        </p:spPr>
        <p:txBody>
          <a:bodyPr wrap="square" rtlCol="0">
            <a:noAutofit/>
          </a:bodyPr>
          <a:lstStyle/>
          <a:p>
            <a:pPr lvl="0" indent="0" algn="just">
              <a:lnSpc>
                <a:spcPct val="130000"/>
              </a:lnSpc>
              <a:spcBef>
                <a:spcPts val="0"/>
              </a:spcBef>
              <a:spcAft>
                <a:spcPts val="0"/>
              </a:spcAft>
              <a:buClrTx/>
              <a:buSzTx/>
              <a:buFont typeface="+mj-ea"/>
              <a:buNone/>
            </a:pPr>
            <a:r>
              <a:rPr lang="zh-CN" altLang="en-US" sz="1700" b="1" dirty="0">
                <a:solidFill>
                  <a:schemeClr val="accent1">
                    <a:lumMod val="75000"/>
                  </a:schemeClr>
                </a:solidFill>
                <a:latin typeface="PingFang SC" panose="020B0400000000000000" charset="-122"/>
                <a:ea typeface="PingFang SC" panose="020B0400000000000000" charset="-122"/>
                <a:cs typeface="微软雅黑" panose="020B0703020204020201" charset="-122"/>
                <a:sym typeface="+mn-ea"/>
              </a:rPr>
              <a:t>②</a:t>
            </a:r>
            <a:r>
              <a:rPr lang="en-US" altLang="zh-CN" sz="1700" b="1" dirty="0">
                <a:solidFill>
                  <a:schemeClr val="accent1">
                    <a:lumMod val="75000"/>
                  </a:schemeClr>
                </a:solidFill>
                <a:latin typeface="PingFang SC" panose="020B0400000000000000" charset="-122"/>
                <a:ea typeface="PingFang SC" panose="020B0400000000000000" charset="-122"/>
                <a:cs typeface="微软雅黑" panose="020B0703020204020201" charset="-122"/>
                <a:sym typeface="+mn-ea"/>
              </a:rPr>
              <a:t> </a:t>
            </a:r>
            <a:r>
              <a:rPr lang="zh-CN" altLang="en-US" sz="1700" b="1" dirty="0">
                <a:solidFill>
                  <a:schemeClr val="accent1">
                    <a:lumMod val="75000"/>
                  </a:schemeClr>
                </a:solidFill>
                <a:latin typeface="微软雅黑" panose="020B0703020204020201" charset="-122"/>
                <a:ea typeface="微软雅黑" panose="020B0703020204020201" charset="-122"/>
                <a:cs typeface="微软雅黑" panose="020B0703020204020201" charset="-122"/>
                <a:sym typeface="+mn-ea"/>
              </a:rPr>
              <a:t>急性患病率高，并发症损害性高</a:t>
            </a:r>
          </a:p>
        </p:txBody>
      </p:sp>
      <p:sp>
        <p:nvSpPr>
          <p:cNvPr id="27" name="圆角矩形 26"/>
          <p:cNvSpPr/>
          <p:nvPr/>
        </p:nvSpPr>
        <p:spPr>
          <a:xfrm>
            <a:off x="4277995" y="1733550"/>
            <a:ext cx="3603625" cy="709295"/>
          </a:xfrm>
          <a:prstGeom prst="roundRect">
            <a:avLst/>
          </a:prstGeom>
          <a:solidFill>
            <a:schemeClr val="bg2"/>
          </a:solidFill>
          <a:ln w="12700" cmpd="sng">
            <a:solidFill>
              <a:schemeClr val="bg1">
                <a:lumMod val="75000"/>
              </a:schemeClr>
            </a:solidFill>
            <a:prstDash val="solid"/>
          </a:ln>
          <a:effectLst/>
        </p:spPr>
        <p:style>
          <a:lnRef idx="0">
            <a:srgbClr val="FFFFFF"/>
          </a:lnRef>
          <a:fillRef idx="1">
            <a:schemeClr val="accent1"/>
          </a:fillRef>
          <a:effectRef idx="0">
            <a:srgbClr val="FFFFFF"/>
          </a:effectRef>
          <a:fontRef idx="minor">
            <a:schemeClr val="lt1"/>
          </a:fontRef>
        </p:style>
        <p:txBody>
          <a:bodyPr rtlCol="0" anchor="ctr"/>
          <a:lstStyle/>
          <a:p>
            <a:pPr algn="just">
              <a:lnSpc>
                <a:spcPct val="130000"/>
              </a:lnSpc>
              <a:buClrTx/>
              <a:buSzTx/>
              <a:buFontTx/>
            </a:pP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急性荨麻疹的终生患病率约为</a:t>
            </a:r>
            <a:r>
              <a:rPr lang="en-US" altLang="zh-CN" sz="1200" b="1" dirty="0">
                <a:solidFill>
                  <a:schemeClr val="tx1"/>
                </a:solidFill>
                <a:latin typeface="微软雅黑" panose="020B0703020204020201" charset="-122"/>
                <a:ea typeface="微软雅黑" panose="020B0703020204020201" charset="-122"/>
                <a:cs typeface="微软雅黑" panose="020B0703020204020201" charset="-122"/>
                <a:sym typeface="+mn-ea"/>
              </a:rPr>
              <a:t>20%</a:t>
            </a: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a:t>
            </a:r>
            <a:r>
              <a:rPr lang="en-US" altLang="zh-CN" sz="1200" dirty="0">
                <a:solidFill>
                  <a:schemeClr val="tx1"/>
                </a:solidFill>
                <a:latin typeface="微软雅黑" panose="020B0703020204020201" charset="-122"/>
                <a:ea typeface="微软雅黑" panose="020B0703020204020201" charset="-122"/>
                <a:cs typeface="微软雅黑" panose="020B0703020204020201" charset="-122"/>
                <a:sym typeface="+mn-ea"/>
              </a:rPr>
              <a:t> </a:t>
            </a: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慢性自发性或诱导性荨麻疹</a:t>
            </a:r>
            <a:r>
              <a:rPr lang="zh-CN" altLang="en-US" sz="1200" b="1" dirty="0">
                <a:solidFill>
                  <a:schemeClr val="tx1"/>
                </a:solidFill>
                <a:latin typeface="微软雅黑" panose="020B0703020204020201" charset="-122"/>
                <a:ea typeface="微软雅黑" panose="020B0703020204020201" charset="-122"/>
                <a:cs typeface="微软雅黑" panose="020B0703020204020201" charset="-122"/>
                <a:sym typeface="+mn-ea"/>
              </a:rPr>
              <a:t>可致残</a:t>
            </a:r>
            <a:r>
              <a:rPr lang="en-US" sz="900" baseline="30000" dirty="0">
                <a:solidFill>
                  <a:schemeClr val="tx1"/>
                </a:solidFill>
                <a:latin typeface="微软雅黑" panose="020B0703020204020201" charset="-122"/>
                <a:ea typeface="微软雅黑" panose="020B0703020204020201" charset="-122"/>
                <a:cs typeface="微软雅黑" panose="020B0703020204020201" charset="-122"/>
                <a:sym typeface="+mn-ea"/>
              </a:rPr>
              <a:t>[2]</a:t>
            </a:r>
          </a:p>
        </p:txBody>
      </p:sp>
      <p:sp>
        <p:nvSpPr>
          <p:cNvPr id="28" name="文本框 27"/>
          <p:cNvSpPr txBox="1"/>
          <p:nvPr/>
        </p:nvSpPr>
        <p:spPr>
          <a:xfrm>
            <a:off x="8088630" y="1296035"/>
            <a:ext cx="3535045" cy="463550"/>
          </a:xfrm>
          <a:prstGeom prst="rect">
            <a:avLst/>
          </a:prstGeom>
          <a:noFill/>
        </p:spPr>
        <p:txBody>
          <a:bodyPr wrap="square" rtlCol="0">
            <a:noAutofit/>
          </a:bodyPr>
          <a:lstStyle/>
          <a:p>
            <a:pPr lvl="0" algn="just">
              <a:lnSpc>
                <a:spcPct val="130000"/>
              </a:lnSpc>
              <a:spcBef>
                <a:spcPts val="0"/>
              </a:spcBef>
              <a:spcAft>
                <a:spcPts val="0"/>
              </a:spcAft>
              <a:buClrTx/>
              <a:buSzTx/>
              <a:buFontTx/>
            </a:pPr>
            <a:r>
              <a:rPr lang="zh-CN" altLang="en-US" sz="1700" b="1" dirty="0">
                <a:solidFill>
                  <a:schemeClr val="accent1">
                    <a:lumMod val="75000"/>
                  </a:schemeClr>
                </a:solidFill>
                <a:latin typeface="PingFang SC" panose="020B0400000000000000" charset="-122"/>
                <a:ea typeface="PingFang SC" panose="020B0400000000000000" charset="-122"/>
                <a:cs typeface="微软雅黑" panose="020B0703020204020201" charset="-122"/>
                <a:sym typeface="+mn-ea"/>
              </a:rPr>
              <a:t>③</a:t>
            </a:r>
            <a:r>
              <a:rPr lang="en-US" altLang="zh-CN" sz="1700" b="1" dirty="0">
                <a:solidFill>
                  <a:schemeClr val="accent1">
                    <a:lumMod val="75000"/>
                  </a:schemeClr>
                </a:solidFill>
                <a:latin typeface="PingFang SC" panose="020B0400000000000000" charset="-122"/>
                <a:ea typeface="PingFang SC" panose="020B0400000000000000" charset="-122"/>
                <a:cs typeface="微软雅黑" panose="020B0703020204020201" charset="-122"/>
                <a:sym typeface="+mn-ea"/>
              </a:rPr>
              <a:t> </a:t>
            </a:r>
            <a:r>
              <a:rPr lang="zh-CN" altLang="en-US" sz="1700" b="1" dirty="0">
                <a:solidFill>
                  <a:schemeClr val="accent1">
                    <a:lumMod val="75000"/>
                  </a:schemeClr>
                </a:solidFill>
                <a:latin typeface="微软雅黑" panose="020B0703020204020201" charset="-122"/>
                <a:ea typeface="微软雅黑" panose="020B0703020204020201" charset="-122"/>
                <a:cs typeface="微软雅黑" panose="020B0703020204020201" charset="-122"/>
                <a:sym typeface="+mn-ea"/>
              </a:rPr>
              <a:t>加重患者慢性负担</a:t>
            </a:r>
          </a:p>
        </p:txBody>
      </p:sp>
      <p:sp>
        <p:nvSpPr>
          <p:cNvPr id="29" name="圆角矩形 28"/>
          <p:cNvSpPr/>
          <p:nvPr/>
        </p:nvSpPr>
        <p:spPr>
          <a:xfrm>
            <a:off x="8054340" y="1733550"/>
            <a:ext cx="3603625" cy="709295"/>
          </a:xfrm>
          <a:prstGeom prst="roundRect">
            <a:avLst/>
          </a:prstGeom>
          <a:solidFill>
            <a:schemeClr val="bg2"/>
          </a:solidFill>
          <a:ln w="12700" cmpd="sng">
            <a:solidFill>
              <a:schemeClr val="bg1">
                <a:lumMod val="75000"/>
              </a:schemeClr>
            </a:solidFill>
            <a:prstDash val="solid"/>
          </a:ln>
          <a:effectLst/>
        </p:spPr>
        <p:style>
          <a:lnRef idx="0">
            <a:srgbClr val="FFFFFF"/>
          </a:lnRef>
          <a:fillRef idx="1">
            <a:schemeClr val="accent1"/>
          </a:fillRef>
          <a:effectRef idx="0">
            <a:srgbClr val="FFFFFF"/>
          </a:effectRef>
          <a:fontRef idx="minor">
            <a:schemeClr val="lt1"/>
          </a:fontRef>
        </p:style>
        <p:txBody>
          <a:bodyPr rtlCol="0" anchor="ctr"/>
          <a:lstStyle/>
          <a:p>
            <a:pPr algn="just">
              <a:lnSpc>
                <a:spcPct val="130000"/>
              </a:lnSpc>
              <a:buClrTx/>
              <a:buSzTx/>
              <a:buFontTx/>
            </a:pP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慢性荨麻疹病程通常较长，给患者带来长期的身体和心理负担</a:t>
            </a:r>
            <a:r>
              <a:rPr lang="en-US" sz="900" baseline="30000" dirty="0">
                <a:solidFill>
                  <a:schemeClr val="tx1"/>
                </a:solidFill>
                <a:latin typeface="微软雅黑" panose="020B0703020204020201" charset="-122"/>
                <a:ea typeface="微软雅黑" panose="020B0703020204020201" charset="-122"/>
                <a:cs typeface="微软雅黑" panose="020B0703020204020201" charset="-122"/>
                <a:sym typeface="+mn-ea"/>
              </a:rPr>
              <a:t>[1]</a:t>
            </a:r>
          </a:p>
        </p:txBody>
      </p:sp>
      <p:sp>
        <p:nvSpPr>
          <p:cNvPr id="43" name="文本框 42"/>
          <p:cNvSpPr txBox="1"/>
          <p:nvPr/>
        </p:nvSpPr>
        <p:spPr>
          <a:xfrm>
            <a:off x="0" y="6307455"/>
            <a:ext cx="12192635" cy="571500"/>
          </a:xfrm>
          <a:prstGeom prst="rect">
            <a:avLst/>
          </a:prstGeom>
          <a:noFill/>
        </p:spPr>
        <p:txBody>
          <a:bodyPr wrap="square" rtlCol="0">
            <a:noAutofit/>
          </a:bodyPr>
          <a:lstStyle/>
          <a:p>
            <a:pPr marL="73025" algn="l" rtl="0" eaLnBrk="0">
              <a:lnSpc>
                <a:spcPts val="900"/>
              </a:lnSpc>
              <a:spcBef>
                <a:spcPts val="0"/>
              </a:spcBef>
              <a:spcAft>
                <a:spcPts val="0"/>
              </a:spcAft>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[1] </a:t>
            </a:r>
            <a:r>
              <a:rPr lang="zh-CN" altLang="en-US"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中华医学会皮肤性病学分会荨麻疹研究中心</a:t>
            </a: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 </a:t>
            </a:r>
            <a:r>
              <a:rPr lang="zh-CN" altLang="en-US"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中国荨麻疹诊疗指南（</a:t>
            </a: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2022</a:t>
            </a:r>
            <a:r>
              <a:rPr lang="zh-CN" altLang="en-US"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版）</a:t>
            </a: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[J]. </a:t>
            </a:r>
            <a:r>
              <a:rPr lang="zh-CN" altLang="en-US"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中华皮肤科杂志</a:t>
            </a: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 2023,47</a:t>
            </a:r>
            <a:r>
              <a:rPr lang="zh-CN" altLang="en-US"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a:t>
            </a: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7</a:t>
            </a:r>
            <a:r>
              <a:rPr lang="zh-CN" altLang="en-US"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a:t>
            </a: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:514- 516.</a:t>
            </a:r>
          </a:p>
          <a:p>
            <a:pPr marL="73025" algn="l" rtl="0" eaLnBrk="0">
              <a:lnSpc>
                <a:spcPts val="900"/>
              </a:lnSpc>
              <a:spcBef>
                <a:spcPts val="0"/>
              </a:spcBef>
              <a:spcAft>
                <a:spcPts val="0"/>
              </a:spcAft>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[2] Zuberbier T,et al. The international EAACI/GA²LEN/EuroGuiDerm/APAAACI guideline for the definition, classification, diagnosis, and management of urticaria. Allergy.</a:t>
            </a:r>
          </a:p>
          <a:p>
            <a:pPr marL="73025" algn="l" rtl="0" eaLnBrk="0">
              <a:lnSpc>
                <a:spcPts val="900"/>
              </a:lnSpc>
              <a:spcBef>
                <a:spcPts val="0"/>
              </a:spcBef>
              <a:spcAft>
                <a:spcPts val="0"/>
              </a:spcAft>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[3] Antonijoan, Rosa; et al. Comparative efficacy of bilastine, desloratadine and rupatadine in the suppression of w heal and flare response induced by intradermal histamine in healthy volunteers. Current Medical Research and Opinion.</a:t>
            </a:r>
          </a:p>
          <a:p>
            <a:pPr marL="73025" algn="l" rtl="0" eaLnBrk="0">
              <a:lnSpc>
                <a:spcPts val="900"/>
              </a:lnSpc>
              <a:spcBef>
                <a:spcPts val="0"/>
              </a:spcBef>
              <a:spcAft>
                <a:spcPts val="0"/>
              </a:spcAft>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[4] </a:t>
            </a: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rPr>
              <a:t>Liu X, Cao Y, Wang W. Burden of and Trends in Urticaria Globally, Regionally, and Nationally from 1990 to 2019: Systematic Analysis. JMIR Public Health Surveill. 2023;9:e50114. Published 2023 Oct 26. </a:t>
            </a:r>
          </a:p>
        </p:txBody>
      </p:sp>
      <p:sp>
        <p:nvSpPr>
          <p:cNvPr id="30" name="文本框 29"/>
          <p:cNvSpPr txBox="1"/>
          <p:nvPr/>
        </p:nvSpPr>
        <p:spPr>
          <a:xfrm>
            <a:off x="535940" y="3088640"/>
            <a:ext cx="3535045" cy="463550"/>
          </a:xfrm>
          <a:prstGeom prst="rect">
            <a:avLst/>
          </a:prstGeom>
          <a:noFill/>
        </p:spPr>
        <p:txBody>
          <a:bodyPr wrap="square" rtlCol="0">
            <a:noAutofit/>
          </a:bodyPr>
          <a:lstStyle/>
          <a:p>
            <a:pPr lvl="0" algn="just">
              <a:lnSpc>
                <a:spcPct val="130000"/>
              </a:lnSpc>
              <a:spcBef>
                <a:spcPts val="0"/>
              </a:spcBef>
              <a:spcAft>
                <a:spcPts val="0"/>
              </a:spcAft>
              <a:buClrTx/>
              <a:buSzTx/>
              <a:buFontTx/>
            </a:pPr>
            <a:r>
              <a:rPr lang="zh-CN" altLang="en-US" sz="1700" b="1" dirty="0">
                <a:solidFill>
                  <a:srgbClr val="C00000"/>
                </a:solidFill>
                <a:latin typeface="微软雅黑" panose="020B0703020204020201" charset="-122"/>
                <a:ea typeface="微软雅黑" panose="020B0703020204020201" charset="-122"/>
                <a:cs typeface="微软雅黑" panose="020B0703020204020201" charset="-122"/>
                <a:sym typeface="+mn-ea"/>
              </a:rPr>
              <a:t>① 现有药物起效慢，作用差</a:t>
            </a:r>
          </a:p>
        </p:txBody>
      </p:sp>
      <p:sp>
        <p:nvSpPr>
          <p:cNvPr id="31" name="圆角矩形 30"/>
          <p:cNvSpPr/>
          <p:nvPr/>
        </p:nvSpPr>
        <p:spPr>
          <a:xfrm>
            <a:off x="501650" y="3526155"/>
            <a:ext cx="3603625" cy="709295"/>
          </a:xfrm>
          <a:prstGeom prst="roundRect">
            <a:avLst/>
          </a:prstGeom>
          <a:solidFill>
            <a:schemeClr val="bg1"/>
          </a:solidFill>
          <a:ln w="12700" cmpd="sng">
            <a:solidFill>
              <a:schemeClr val="bg1">
                <a:lumMod val="75000"/>
              </a:schemeClr>
            </a:solidFill>
            <a:prstDash val="solid"/>
          </a:ln>
          <a:effectLst/>
        </p:spPr>
        <p:style>
          <a:lnRef idx="0">
            <a:srgbClr val="FFFFFF"/>
          </a:lnRef>
          <a:fillRef idx="1">
            <a:schemeClr val="accent1"/>
          </a:fillRef>
          <a:effectRef idx="0">
            <a:srgbClr val="FFFFFF"/>
          </a:effectRef>
          <a:fontRef idx="minor">
            <a:schemeClr val="lt1"/>
          </a:fontRef>
        </p:style>
        <p:txBody>
          <a:bodyPr rtlCol="0" anchor="ctr"/>
          <a:lstStyle/>
          <a:p>
            <a:pPr algn="just">
              <a:lnSpc>
                <a:spcPct val="130000"/>
              </a:lnSpc>
            </a:pP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实验表明卢帕他定和地氯雷他定的起效时间和持续时间均不如比拉斯汀</a:t>
            </a:r>
            <a:r>
              <a:rPr lang="en-US" sz="900" baseline="30000" dirty="0">
                <a:solidFill>
                  <a:schemeClr val="tx1"/>
                </a:solidFill>
                <a:latin typeface="微软雅黑" panose="020B0703020204020201" charset="-122"/>
                <a:ea typeface="微软雅黑" panose="020B0703020204020201" charset="-122"/>
                <a:cs typeface="微软雅黑" panose="020B0703020204020201" charset="-122"/>
                <a:sym typeface="+mn-ea"/>
              </a:rPr>
              <a:t>[3]</a:t>
            </a:r>
            <a:endParaRPr lang="en-US" altLang="en-US" sz="900" baseline="30000" dirty="0">
              <a:solidFill>
                <a:schemeClr val="tx1"/>
              </a:solidFill>
              <a:latin typeface="微软雅黑" panose="020B0703020204020201" charset="-122"/>
              <a:ea typeface="微软雅黑" panose="020B0703020204020201" charset="-122"/>
              <a:cs typeface="微软雅黑" panose="020B0703020204020201" charset="-122"/>
              <a:sym typeface="+mn-ea"/>
            </a:endParaRPr>
          </a:p>
        </p:txBody>
      </p:sp>
      <p:sp>
        <p:nvSpPr>
          <p:cNvPr id="32" name="文本框 31"/>
          <p:cNvSpPr txBox="1"/>
          <p:nvPr/>
        </p:nvSpPr>
        <p:spPr>
          <a:xfrm>
            <a:off x="4312285" y="3088640"/>
            <a:ext cx="3535045" cy="463550"/>
          </a:xfrm>
          <a:prstGeom prst="rect">
            <a:avLst/>
          </a:prstGeom>
          <a:noFill/>
        </p:spPr>
        <p:txBody>
          <a:bodyPr wrap="square" rtlCol="0">
            <a:noAutofit/>
          </a:bodyPr>
          <a:lstStyle/>
          <a:p>
            <a:pPr lvl="0" algn="just">
              <a:lnSpc>
                <a:spcPct val="130000"/>
              </a:lnSpc>
              <a:spcBef>
                <a:spcPts val="0"/>
              </a:spcBef>
              <a:spcAft>
                <a:spcPts val="0"/>
              </a:spcAft>
              <a:buClrTx/>
              <a:buSzTx/>
              <a:buFontTx/>
            </a:pPr>
            <a:r>
              <a:rPr lang="zh-CN" altLang="en-US" sz="1700" b="1" dirty="0">
                <a:solidFill>
                  <a:srgbClr val="C00000"/>
                </a:solidFill>
                <a:latin typeface="PingFang SC" panose="020B0400000000000000" charset="-122"/>
                <a:ea typeface="PingFang SC" panose="020B0400000000000000" charset="-122"/>
                <a:cs typeface="微软雅黑" panose="020B0703020204020201" charset="-122"/>
                <a:sym typeface="+mn-ea"/>
              </a:rPr>
              <a:t>②</a:t>
            </a:r>
            <a:r>
              <a:rPr lang="en-US" altLang="zh-CN" sz="1700" b="1" dirty="0">
                <a:solidFill>
                  <a:srgbClr val="C00000"/>
                </a:solidFill>
                <a:latin typeface="PingFang SC" panose="020B0400000000000000" charset="-122"/>
                <a:ea typeface="PingFang SC" panose="020B0400000000000000" charset="-122"/>
                <a:cs typeface="微软雅黑" panose="020B0703020204020201" charset="-122"/>
                <a:sym typeface="+mn-ea"/>
              </a:rPr>
              <a:t> </a:t>
            </a:r>
            <a:r>
              <a:rPr lang="zh-CN" altLang="en-US" sz="1700" b="1" dirty="0">
                <a:solidFill>
                  <a:srgbClr val="C00000"/>
                </a:solidFill>
                <a:latin typeface="微软雅黑" panose="020B0703020204020201" charset="-122"/>
                <a:ea typeface="微软雅黑" panose="020B0703020204020201" charset="-122"/>
                <a:cs typeface="微软雅黑" panose="020B0703020204020201" charset="-122"/>
                <a:sym typeface="+mn-ea"/>
              </a:rPr>
              <a:t>大部分的治疗药物副作用明显</a:t>
            </a:r>
          </a:p>
        </p:txBody>
      </p:sp>
      <p:sp>
        <p:nvSpPr>
          <p:cNvPr id="33" name="圆角矩形 32"/>
          <p:cNvSpPr/>
          <p:nvPr/>
        </p:nvSpPr>
        <p:spPr>
          <a:xfrm>
            <a:off x="4277995" y="3526155"/>
            <a:ext cx="3603625" cy="709295"/>
          </a:xfrm>
          <a:prstGeom prst="roundRect">
            <a:avLst/>
          </a:prstGeom>
          <a:solidFill>
            <a:schemeClr val="bg1"/>
          </a:solidFill>
          <a:ln w="12700" cmpd="sng">
            <a:solidFill>
              <a:schemeClr val="bg1">
                <a:lumMod val="75000"/>
              </a:schemeClr>
            </a:solidFill>
            <a:prstDash val="solid"/>
          </a:ln>
          <a:effectLst/>
        </p:spPr>
        <p:style>
          <a:lnRef idx="0">
            <a:srgbClr val="FFFFFF"/>
          </a:lnRef>
          <a:fillRef idx="1">
            <a:schemeClr val="accent1"/>
          </a:fillRef>
          <a:effectRef idx="0">
            <a:srgbClr val="FFFFFF"/>
          </a:effectRef>
          <a:fontRef idx="minor">
            <a:schemeClr val="lt1"/>
          </a:fontRef>
        </p:style>
        <p:txBody>
          <a:bodyPr rtlCol="0" anchor="ctr"/>
          <a:lstStyle/>
          <a:p>
            <a:pPr algn="just">
              <a:lnSpc>
                <a:spcPct val="130000"/>
              </a:lnSpc>
            </a:pP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第一代抗组胺药物有明显的中枢抑制（如嗜睡等）</a:t>
            </a:r>
            <a:r>
              <a:rPr lang="en-US" altLang="zh-CN" sz="1200" dirty="0">
                <a:solidFill>
                  <a:schemeClr val="tx1"/>
                </a:solidFill>
                <a:latin typeface="微软雅黑" panose="020B0703020204020201" charset="-122"/>
                <a:ea typeface="微软雅黑" panose="020B0703020204020201" charset="-122"/>
                <a:cs typeface="微软雅黑" panose="020B0703020204020201" charset="-122"/>
                <a:sym typeface="+mn-ea"/>
              </a:rPr>
              <a:t> </a:t>
            </a: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、抗胆碱能作用等</a:t>
            </a:r>
            <a:endParaRPr lang="zh-CN" altLang="en-US" sz="1200" baseline="30000" dirty="0">
              <a:solidFill>
                <a:schemeClr val="tx1"/>
              </a:solidFill>
              <a:latin typeface="微软雅黑" panose="020B0703020204020201" charset="-122"/>
              <a:ea typeface="微软雅黑" panose="020B0703020204020201" charset="-122"/>
              <a:cs typeface="微软雅黑" panose="020B0703020204020201" charset="-122"/>
              <a:sym typeface="+mn-ea"/>
            </a:endParaRPr>
          </a:p>
        </p:txBody>
      </p:sp>
      <p:sp>
        <p:nvSpPr>
          <p:cNvPr id="34" name="文本框 33"/>
          <p:cNvSpPr txBox="1"/>
          <p:nvPr/>
        </p:nvSpPr>
        <p:spPr>
          <a:xfrm>
            <a:off x="8088630" y="3088640"/>
            <a:ext cx="3535045" cy="463550"/>
          </a:xfrm>
          <a:prstGeom prst="rect">
            <a:avLst/>
          </a:prstGeom>
          <a:noFill/>
        </p:spPr>
        <p:txBody>
          <a:bodyPr wrap="square" rtlCol="0">
            <a:noAutofit/>
          </a:bodyPr>
          <a:lstStyle/>
          <a:p>
            <a:pPr lvl="0" algn="just">
              <a:lnSpc>
                <a:spcPct val="130000"/>
              </a:lnSpc>
              <a:spcBef>
                <a:spcPts val="0"/>
              </a:spcBef>
              <a:spcAft>
                <a:spcPts val="0"/>
              </a:spcAft>
              <a:buClrTx/>
              <a:buSzTx/>
              <a:buFontTx/>
            </a:pPr>
            <a:r>
              <a:rPr lang="zh-CN" altLang="en-US" sz="1700" b="1" dirty="0">
                <a:solidFill>
                  <a:srgbClr val="C00000"/>
                </a:solidFill>
                <a:latin typeface="PingFang SC" panose="020B0400000000000000" charset="-122"/>
                <a:ea typeface="PingFang SC" panose="020B0400000000000000" charset="-122"/>
                <a:cs typeface="微软雅黑" panose="020B0703020204020201" charset="-122"/>
                <a:sym typeface="+mn-ea"/>
              </a:rPr>
              <a:t>③</a:t>
            </a:r>
            <a:r>
              <a:rPr lang="en-US" altLang="zh-CN" sz="1700" b="1" dirty="0">
                <a:solidFill>
                  <a:srgbClr val="C00000"/>
                </a:solidFill>
                <a:latin typeface="PingFang SC" panose="020B0400000000000000" charset="-122"/>
                <a:ea typeface="PingFang SC" panose="020B0400000000000000" charset="-122"/>
                <a:cs typeface="微软雅黑" panose="020B0703020204020201" charset="-122"/>
                <a:sym typeface="+mn-ea"/>
              </a:rPr>
              <a:t> </a:t>
            </a:r>
            <a:r>
              <a:rPr lang="zh-CN" altLang="en-US" sz="1700" b="1" dirty="0">
                <a:solidFill>
                  <a:srgbClr val="C00000"/>
                </a:solidFill>
                <a:latin typeface="微软雅黑" panose="020B0703020204020201" charset="-122"/>
                <a:ea typeface="微软雅黑" panose="020B0703020204020201" charset="-122"/>
                <a:cs typeface="微软雅黑" panose="020B0703020204020201" charset="-122"/>
                <a:sym typeface="+mn-ea"/>
              </a:rPr>
              <a:t>临床负担影响显著</a:t>
            </a:r>
          </a:p>
        </p:txBody>
      </p:sp>
      <p:sp>
        <p:nvSpPr>
          <p:cNvPr id="35" name="圆角矩形 34"/>
          <p:cNvSpPr/>
          <p:nvPr/>
        </p:nvSpPr>
        <p:spPr>
          <a:xfrm>
            <a:off x="8054340" y="3526155"/>
            <a:ext cx="3603625" cy="709295"/>
          </a:xfrm>
          <a:prstGeom prst="roundRect">
            <a:avLst/>
          </a:prstGeom>
          <a:solidFill>
            <a:schemeClr val="bg1"/>
          </a:solidFill>
          <a:ln w="12700" cmpd="sng">
            <a:solidFill>
              <a:schemeClr val="bg1">
                <a:lumMod val="75000"/>
              </a:schemeClr>
            </a:solidFill>
            <a:prstDash val="solid"/>
          </a:ln>
          <a:effectLst/>
        </p:spPr>
        <p:style>
          <a:lnRef idx="0">
            <a:srgbClr val="FFFFFF"/>
          </a:lnRef>
          <a:fillRef idx="1">
            <a:schemeClr val="accent1"/>
          </a:fillRef>
          <a:effectRef idx="0">
            <a:srgbClr val="FFFFFF"/>
          </a:effectRef>
          <a:fontRef idx="minor">
            <a:schemeClr val="lt1"/>
          </a:fontRef>
        </p:style>
        <p:txBody>
          <a:bodyPr rtlCol="0" anchor="ctr"/>
          <a:lstStyle/>
          <a:p>
            <a:pPr algn="just">
              <a:lnSpc>
                <a:spcPct val="130000"/>
              </a:lnSpc>
            </a:pP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中国学者指出荨麻疹患者绝对数量的增长对医疗系统构成挑战</a:t>
            </a:r>
            <a:r>
              <a:rPr lang="en-US" sz="900" baseline="30000" dirty="0">
                <a:solidFill>
                  <a:schemeClr val="tx1"/>
                </a:solidFill>
                <a:latin typeface="微软雅黑" panose="020B0703020204020201" charset="-122"/>
                <a:ea typeface="微软雅黑" panose="020B0703020204020201" charset="-122"/>
                <a:cs typeface="微软雅黑" panose="020B0703020204020201" charset="-122"/>
                <a:sym typeface="+mn-ea"/>
              </a:rPr>
              <a:t>[4]</a:t>
            </a:r>
          </a:p>
        </p:txBody>
      </p:sp>
      <p:sp>
        <p:nvSpPr>
          <p:cNvPr id="36" name="文本框 35"/>
          <p:cNvSpPr txBox="1"/>
          <p:nvPr/>
        </p:nvSpPr>
        <p:spPr>
          <a:xfrm>
            <a:off x="320675" y="4970780"/>
            <a:ext cx="4394835" cy="463550"/>
          </a:xfrm>
          <a:prstGeom prst="rect">
            <a:avLst/>
          </a:prstGeom>
          <a:noFill/>
        </p:spPr>
        <p:txBody>
          <a:bodyPr wrap="square" rtlCol="0">
            <a:noAutofit/>
          </a:bodyPr>
          <a:lstStyle/>
          <a:p>
            <a:pPr lvl="0" indent="0" algn="just">
              <a:lnSpc>
                <a:spcPct val="130000"/>
              </a:lnSpc>
              <a:spcBef>
                <a:spcPts val="0"/>
              </a:spcBef>
              <a:spcAft>
                <a:spcPts val="0"/>
              </a:spcAft>
              <a:buClrTx/>
              <a:buSzTx/>
              <a:buFont typeface="Wingdings" panose="05000000000000000000" charset="0"/>
              <a:buNone/>
            </a:pPr>
            <a:r>
              <a:rPr lang="zh-CN" altLang="en-US" sz="1700" b="1" dirty="0">
                <a:solidFill>
                  <a:schemeClr val="accent1">
                    <a:lumMod val="75000"/>
                  </a:schemeClr>
                </a:solidFill>
                <a:latin typeface="微软雅黑" panose="020B0703020204020201" charset="-122"/>
                <a:ea typeface="微软雅黑" panose="020B0703020204020201" charset="-122"/>
                <a:cs typeface="微软雅黑" panose="020B0703020204020201" charset="-122"/>
                <a:sym typeface="+mn-ea"/>
              </a:rPr>
              <a:t>① 比拉斯汀起效快，疗效可持续时间长</a:t>
            </a:r>
          </a:p>
        </p:txBody>
      </p:sp>
      <p:sp>
        <p:nvSpPr>
          <p:cNvPr id="37" name="圆角矩形 36"/>
          <p:cNvSpPr/>
          <p:nvPr/>
        </p:nvSpPr>
        <p:spPr>
          <a:xfrm>
            <a:off x="501650" y="5408295"/>
            <a:ext cx="3603625" cy="709295"/>
          </a:xfrm>
          <a:prstGeom prst="roundRect">
            <a:avLst/>
          </a:prstGeom>
          <a:solidFill>
            <a:schemeClr val="bg2"/>
          </a:solidFill>
          <a:ln w="12700" cmpd="sng">
            <a:solidFill>
              <a:schemeClr val="bg1">
                <a:lumMod val="75000"/>
              </a:schemeClr>
            </a:solidFill>
            <a:prstDash val="solid"/>
          </a:ln>
          <a:effectLst/>
        </p:spPr>
        <p:style>
          <a:lnRef idx="0">
            <a:srgbClr val="FFFFFF"/>
          </a:lnRef>
          <a:fillRef idx="1">
            <a:schemeClr val="accent1"/>
          </a:fillRef>
          <a:effectRef idx="0">
            <a:srgbClr val="FFFFFF"/>
          </a:effectRef>
          <a:fontRef idx="minor">
            <a:schemeClr val="lt1"/>
          </a:fontRef>
        </p:style>
        <p:txBody>
          <a:bodyPr rtlCol="0" anchor="ctr"/>
          <a:lstStyle/>
          <a:p>
            <a:pPr algn="just">
              <a:lnSpc>
                <a:spcPct val="130000"/>
              </a:lnSpc>
              <a:buClrTx/>
              <a:buSzTx/>
              <a:buFontTx/>
            </a:pP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比拉斯汀片每日只需一片，能在</a:t>
            </a:r>
            <a:r>
              <a:rPr lang="en-US" altLang="zh-CN" sz="1200" b="1" dirty="0">
                <a:solidFill>
                  <a:schemeClr val="tx1"/>
                </a:solidFill>
                <a:latin typeface="微软雅黑" panose="020B0703020204020201" charset="-122"/>
                <a:ea typeface="微软雅黑" panose="020B0703020204020201" charset="-122"/>
                <a:cs typeface="微软雅黑" panose="020B0703020204020201" charset="-122"/>
                <a:sym typeface="+mn-ea"/>
              </a:rPr>
              <a:t>30</a:t>
            </a: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分钟内快速起效，疗效可持续</a:t>
            </a:r>
            <a:r>
              <a:rPr lang="en-US" altLang="zh-CN" sz="1200" b="1" dirty="0">
                <a:solidFill>
                  <a:schemeClr val="tx1"/>
                </a:solidFill>
                <a:latin typeface="微软雅黑" panose="020B0703020204020201" charset="-122"/>
                <a:ea typeface="微软雅黑" panose="020B0703020204020201" charset="-122"/>
                <a:cs typeface="微软雅黑" panose="020B0703020204020201" charset="-122"/>
                <a:sym typeface="+mn-ea"/>
              </a:rPr>
              <a:t>24</a:t>
            </a: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小时</a:t>
            </a:r>
            <a:r>
              <a:rPr lang="en-US" sz="900" baseline="30000" dirty="0">
                <a:solidFill>
                  <a:schemeClr val="tx1"/>
                </a:solidFill>
                <a:latin typeface="微软雅黑" panose="020B0703020204020201" charset="-122"/>
                <a:ea typeface="微软雅黑" panose="020B0703020204020201" charset="-122"/>
                <a:cs typeface="微软雅黑" panose="020B0703020204020201" charset="-122"/>
                <a:sym typeface="+mn-ea"/>
              </a:rPr>
              <a:t>[3]</a:t>
            </a:r>
          </a:p>
        </p:txBody>
      </p:sp>
      <p:sp>
        <p:nvSpPr>
          <p:cNvPr id="38" name="文本框 37"/>
          <p:cNvSpPr txBox="1"/>
          <p:nvPr/>
        </p:nvSpPr>
        <p:spPr>
          <a:xfrm>
            <a:off x="4312285" y="4970780"/>
            <a:ext cx="3535045" cy="463550"/>
          </a:xfrm>
          <a:prstGeom prst="rect">
            <a:avLst/>
          </a:prstGeom>
          <a:noFill/>
        </p:spPr>
        <p:txBody>
          <a:bodyPr wrap="square" rtlCol="0">
            <a:noAutofit/>
          </a:bodyPr>
          <a:lstStyle/>
          <a:p>
            <a:pPr lvl="0" indent="0" algn="just">
              <a:lnSpc>
                <a:spcPct val="130000"/>
              </a:lnSpc>
              <a:spcBef>
                <a:spcPts val="0"/>
              </a:spcBef>
              <a:spcAft>
                <a:spcPts val="0"/>
              </a:spcAft>
              <a:buClrTx/>
              <a:buSzTx/>
              <a:buFont typeface="Wingdings" panose="05000000000000000000" charset="0"/>
              <a:buNone/>
            </a:pPr>
            <a:r>
              <a:rPr lang="zh-CN" altLang="en-US" sz="1700" b="1" dirty="0">
                <a:solidFill>
                  <a:schemeClr val="accent1">
                    <a:lumMod val="75000"/>
                  </a:schemeClr>
                </a:solidFill>
                <a:latin typeface="PingFang SC" panose="020B0400000000000000" charset="-122"/>
                <a:ea typeface="PingFang SC" panose="020B0400000000000000" charset="-122"/>
                <a:cs typeface="微软雅黑" panose="020B0703020204020201" charset="-122"/>
                <a:sym typeface="+mn-ea"/>
              </a:rPr>
              <a:t>②</a:t>
            </a:r>
            <a:r>
              <a:rPr lang="en-US" altLang="zh-CN" sz="1700" b="1" dirty="0">
                <a:solidFill>
                  <a:schemeClr val="accent1">
                    <a:lumMod val="75000"/>
                  </a:schemeClr>
                </a:solidFill>
                <a:latin typeface="PingFang SC" panose="020B0400000000000000" charset="-122"/>
                <a:ea typeface="PingFang SC" panose="020B0400000000000000" charset="-122"/>
                <a:cs typeface="微软雅黑" panose="020B0703020204020201" charset="-122"/>
                <a:sym typeface="+mn-ea"/>
              </a:rPr>
              <a:t> </a:t>
            </a:r>
            <a:r>
              <a:rPr lang="zh-CN" altLang="en-US" sz="1700" b="1" dirty="0">
                <a:solidFill>
                  <a:schemeClr val="accent1">
                    <a:lumMod val="75000"/>
                  </a:schemeClr>
                </a:solidFill>
                <a:latin typeface="微软雅黑" panose="020B0703020204020201" charset="-122"/>
                <a:ea typeface="微软雅黑" panose="020B0703020204020201" charset="-122"/>
                <a:cs typeface="微软雅黑" panose="020B0703020204020201" charset="-122"/>
                <a:sym typeface="+mn-ea"/>
              </a:rPr>
              <a:t>安全性高，使用放心</a:t>
            </a:r>
          </a:p>
        </p:txBody>
      </p:sp>
      <p:sp>
        <p:nvSpPr>
          <p:cNvPr id="39" name="圆角矩形 38"/>
          <p:cNvSpPr/>
          <p:nvPr/>
        </p:nvSpPr>
        <p:spPr>
          <a:xfrm>
            <a:off x="4277995" y="5408295"/>
            <a:ext cx="3603625" cy="709295"/>
          </a:xfrm>
          <a:prstGeom prst="roundRect">
            <a:avLst/>
          </a:prstGeom>
          <a:solidFill>
            <a:schemeClr val="bg2"/>
          </a:solidFill>
          <a:ln w="12700" cmpd="sng">
            <a:solidFill>
              <a:schemeClr val="bg1">
                <a:lumMod val="75000"/>
              </a:schemeClr>
            </a:solidFill>
            <a:prstDash val="solid"/>
          </a:ln>
          <a:effectLst/>
        </p:spPr>
        <p:style>
          <a:lnRef idx="0">
            <a:srgbClr val="FFFFFF"/>
          </a:lnRef>
          <a:fillRef idx="1">
            <a:schemeClr val="accent1"/>
          </a:fillRef>
          <a:effectRef idx="0">
            <a:srgbClr val="FFFFFF"/>
          </a:effectRef>
          <a:fontRef idx="minor">
            <a:schemeClr val="lt1"/>
          </a:fontRef>
        </p:style>
        <p:txBody>
          <a:bodyPr rtlCol="0" anchor="ctr"/>
          <a:lstStyle/>
          <a:p>
            <a:pPr algn="just">
              <a:lnSpc>
                <a:spcPct val="130000"/>
              </a:lnSpc>
              <a:buClrTx/>
              <a:buSzTx/>
              <a:buFontTx/>
            </a:pP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对比临床其他第二代抗组胺药，比拉斯汀药理学特征显著，安全性更高</a:t>
            </a:r>
            <a:r>
              <a:rPr lang="en-US" sz="900" baseline="30000" dirty="0">
                <a:solidFill>
                  <a:schemeClr val="tx1"/>
                </a:solidFill>
                <a:latin typeface="微软雅黑" panose="020B0703020204020201" charset="-122"/>
                <a:ea typeface="微软雅黑" panose="020B0703020204020201" charset="-122"/>
                <a:cs typeface="微软雅黑" panose="020B0703020204020201" charset="-122"/>
                <a:sym typeface="+mn-ea"/>
              </a:rPr>
              <a:t>[1]</a:t>
            </a:r>
          </a:p>
        </p:txBody>
      </p:sp>
      <p:sp>
        <p:nvSpPr>
          <p:cNvPr id="40" name="文本框 39"/>
          <p:cNvSpPr txBox="1"/>
          <p:nvPr/>
        </p:nvSpPr>
        <p:spPr>
          <a:xfrm>
            <a:off x="8088630" y="4970780"/>
            <a:ext cx="3535045" cy="463550"/>
          </a:xfrm>
          <a:prstGeom prst="rect">
            <a:avLst/>
          </a:prstGeom>
          <a:noFill/>
        </p:spPr>
        <p:txBody>
          <a:bodyPr wrap="square" rtlCol="0">
            <a:noAutofit/>
          </a:bodyPr>
          <a:lstStyle/>
          <a:p>
            <a:pPr lvl="0" indent="0" algn="just">
              <a:lnSpc>
                <a:spcPct val="130000"/>
              </a:lnSpc>
              <a:spcBef>
                <a:spcPts val="0"/>
              </a:spcBef>
              <a:spcAft>
                <a:spcPts val="0"/>
              </a:spcAft>
              <a:buClrTx/>
              <a:buSzTx/>
              <a:buFont typeface="Wingdings" panose="05000000000000000000" charset="0"/>
              <a:buNone/>
            </a:pPr>
            <a:r>
              <a:rPr lang="zh-CN" altLang="en-US" sz="1700" b="1" dirty="0">
                <a:solidFill>
                  <a:schemeClr val="accent1">
                    <a:lumMod val="75000"/>
                  </a:schemeClr>
                </a:solidFill>
                <a:latin typeface="PingFang SC" panose="020B0400000000000000" charset="-122"/>
                <a:ea typeface="PingFang SC" panose="020B0400000000000000" charset="-122"/>
                <a:cs typeface="微软雅黑" panose="020B0703020204020201" charset="-122"/>
                <a:sym typeface="+mn-ea"/>
              </a:rPr>
              <a:t>③</a:t>
            </a:r>
            <a:r>
              <a:rPr lang="en-US" altLang="zh-CN" sz="1700" b="1" dirty="0">
                <a:solidFill>
                  <a:schemeClr val="accent1">
                    <a:lumMod val="75000"/>
                  </a:schemeClr>
                </a:solidFill>
                <a:latin typeface="PingFang SC" panose="020B0400000000000000" charset="-122"/>
                <a:ea typeface="PingFang SC" panose="020B0400000000000000" charset="-122"/>
                <a:cs typeface="微软雅黑" panose="020B0703020204020201" charset="-122"/>
                <a:sym typeface="+mn-ea"/>
              </a:rPr>
              <a:t> </a:t>
            </a:r>
            <a:r>
              <a:rPr lang="zh-CN" altLang="en-US" sz="1700" b="1" dirty="0">
                <a:solidFill>
                  <a:schemeClr val="accent1">
                    <a:lumMod val="75000"/>
                  </a:schemeClr>
                </a:solidFill>
                <a:latin typeface="微软雅黑" panose="020B0703020204020201" charset="-122"/>
                <a:ea typeface="微软雅黑" panose="020B0703020204020201" charset="-122"/>
                <a:cs typeface="微软雅黑" panose="020B0703020204020201" charset="-122"/>
                <a:sym typeface="+mn-ea"/>
              </a:rPr>
              <a:t>减轻患者经济及心理负担</a:t>
            </a:r>
          </a:p>
        </p:txBody>
      </p:sp>
      <p:sp>
        <p:nvSpPr>
          <p:cNvPr id="41" name="圆角矩形 40"/>
          <p:cNvSpPr/>
          <p:nvPr/>
        </p:nvSpPr>
        <p:spPr>
          <a:xfrm>
            <a:off x="8054340" y="5408295"/>
            <a:ext cx="3603625" cy="709295"/>
          </a:xfrm>
          <a:prstGeom prst="roundRect">
            <a:avLst/>
          </a:prstGeom>
          <a:solidFill>
            <a:schemeClr val="bg2"/>
          </a:solidFill>
          <a:ln w="12700" cmpd="sng">
            <a:solidFill>
              <a:schemeClr val="bg1">
                <a:lumMod val="75000"/>
              </a:schemeClr>
            </a:solidFill>
            <a:prstDash val="solid"/>
          </a:ln>
          <a:effectLst/>
        </p:spPr>
        <p:style>
          <a:lnRef idx="0">
            <a:srgbClr val="FFFFFF"/>
          </a:lnRef>
          <a:fillRef idx="1">
            <a:schemeClr val="accent1"/>
          </a:fillRef>
          <a:effectRef idx="0">
            <a:srgbClr val="FFFFFF"/>
          </a:effectRef>
          <a:fontRef idx="minor">
            <a:schemeClr val="lt1"/>
          </a:fontRef>
        </p:style>
        <p:txBody>
          <a:bodyPr rtlCol="0" anchor="ctr"/>
          <a:lstStyle/>
          <a:p>
            <a:pPr algn="just">
              <a:lnSpc>
                <a:spcPct val="130000"/>
              </a:lnSpc>
            </a:pP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比拉斯汀显著抑制风团和红斑</a:t>
            </a:r>
            <a:r>
              <a:rPr lang="en-US" sz="900" baseline="30000" dirty="0">
                <a:solidFill>
                  <a:schemeClr val="tx1"/>
                </a:solidFill>
                <a:latin typeface="微软雅黑" panose="020B0703020204020201" charset="-122"/>
                <a:ea typeface="微软雅黑" panose="020B0703020204020201" charset="-122"/>
                <a:cs typeface="微软雅黑" panose="020B0703020204020201" charset="-122"/>
                <a:sym typeface="+mn-ea"/>
              </a:rPr>
              <a:t>[3]</a:t>
            </a:r>
            <a:r>
              <a:rPr lang="zh-CN" altLang="en-US" sz="1200" dirty="0">
                <a:solidFill>
                  <a:schemeClr val="tx1"/>
                </a:solidFill>
                <a:latin typeface="微软雅黑" panose="020B0703020204020201" charset="-122"/>
                <a:ea typeface="微软雅黑" panose="020B0703020204020201" charset="-122"/>
                <a:cs typeface="微软雅黑" panose="020B0703020204020201" charset="-122"/>
                <a:sym typeface="+mn-ea"/>
              </a:rPr>
              <a:t>，减轻不良反应干预，使用安心</a:t>
            </a:r>
          </a:p>
        </p:txBody>
      </p:sp>
      <p:pic>
        <p:nvPicPr>
          <p:cNvPr id="308" name="picture 308"/>
          <p:cNvPicPr>
            <a:picLocks noChangeAspect="1"/>
          </p:cNvPicPr>
          <p:nvPr/>
        </p:nvPicPr>
        <p:blipFill>
          <a:blip r:embed="rId6"/>
          <a:stretch>
            <a:fillRect/>
          </a:stretch>
        </p:blipFill>
        <p:spPr>
          <a:xfrm rot="21600000">
            <a:off x="10848340" y="193040"/>
            <a:ext cx="1245870" cy="342900"/>
          </a:xfrm>
          <a:prstGeom prst="rect">
            <a:avLst/>
          </a:prstGeom>
        </p:spPr>
      </p:pic>
      <p:sp>
        <p:nvSpPr>
          <p:cNvPr id="6" name="燕尾形 5"/>
          <p:cNvSpPr/>
          <p:nvPr/>
        </p:nvSpPr>
        <p:spPr>
          <a:xfrm rot="5400000">
            <a:off x="6011545" y="2519680"/>
            <a:ext cx="143510" cy="288290"/>
          </a:xfrm>
          <a:prstGeom prst="chevron">
            <a:avLst/>
          </a:prstGeom>
          <a:solidFill>
            <a:schemeClr val="accent5"/>
          </a:solidFill>
          <a:ln>
            <a:solidFill>
              <a:srgbClr val="5B9BD5"/>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燕尾形 16"/>
          <p:cNvSpPr/>
          <p:nvPr/>
        </p:nvSpPr>
        <p:spPr>
          <a:xfrm rot="5400000">
            <a:off x="6011545" y="2646680"/>
            <a:ext cx="143510" cy="288290"/>
          </a:xfrm>
          <a:prstGeom prst="chevron">
            <a:avLst/>
          </a:prstGeom>
          <a:solidFill>
            <a:schemeClr val="accent5"/>
          </a:solidFill>
          <a:ln>
            <a:solidFill>
              <a:srgbClr val="5B9BD5"/>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燕尾形 17"/>
          <p:cNvSpPr/>
          <p:nvPr/>
        </p:nvSpPr>
        <p:spPr>
          <a:xfrm rot="5400000">
            <a:off x="9798050" y="2517140"/>
            <a:ext cx="143510" cy="288290"/>
          </a:xfrm>
          <a:prstGeom prst="chevron">
            <a:avLst/>
          </a:prstGeom>
          <a:solidFill>
            <a:schemeClr val="accent5"/>
          </a:solidFill>
          <a:ln>
            <a:solidFill>
              <a:srgbClr val="5B9BD5"/>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燕尾形 18"/>
          <p:cNvSpPr/>
          <p:nvPr/>
        </p:nvSpPr>
        <p:spPr>
          <a:xfrm rot="5400000">
            <a:off x="9798050" y="2644140"/>
            <a:ext cx="143510" cy="288290"/>
          </a:xfrm>
          <a:prstGeom prst="chevron">
            <a:avLst/>
          </a:prstGeom>
          <a:solidFill>
            <a:schemeClr val="accent5"/>
          </a:solidFill>
          <a:ln>
            <a:solidFill>
              <a:srgbClr val="5B9BD5"/>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1" name="组合 10"/>
          <p:cNvGrpSpPr/>
          <p:nvPr/>
        </p:nvGrpSpPr>
        <p:grpSpPr>
          <a:xfrm>
            <a:off x="5939155" y="4493895"/>
            <a:ext cx="288290" cy="270510"/>
            <a:chOff x="5624" y="7077"/>
            <a:chExt cx="454" cy="426"/>
          </a:xfrm>
        </p:grpSpPr>
        <p:sp>
          <p:nvSpPr>
            <p:cNvPr id="21" name="燕尾形 20"/>
            <p:cNvSpPr/>
            <p:nvPr/>
          </p:nvSpPr>
          <p:spPr>
            <a:xfrm rot="5400000">
              <a:off x="5738" y="6963"/>
              <a:ext cx="226" cy="454"/>
            </a:xfrm>
            <a:prstGeom prst="chevron">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燕尾形 21"/>
            <p:cNvSpPr/>
            <p:nvPr/>
          </p:nvSpPr>
          <p:spPr>
            <a:xfrm rot="5400000">
              <a:off x="5738" y="7163"/>
              <a:ext cx="226" cy="454"/>
            </a:xfrm>
            <a:prstGeom prst="chevron">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23" name="燕尾形 22"/>
          <p:cNvSpPr/>
          <p:nvPr/>
        </p:nvSpPr>
        <p:spPr>
          <a:xfrm rot="5400000">
            <a:off x="9768205" y="4419600"/>
            <a:ext cx="143510" cy="288290"/>
          </a:xfrm>
          <a:prstGeom prst="chevron">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4" name="燕尾形 23"/>
          <p:cNvSpPr/>
          <p:nvPr/>
        </p:nvSpPr>
        <p:spPr>
          <a:xfrm rot="5400000">
            <a:off x="9768205" y="4546600"/>
            <a:ext cx="143510" cy="288290"/>
          </a:xfrm>
          <a:prstGeom prst="chevron">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2"/>
          <p:cNvSpPr txBox="1"/>
          <p:nvPr/>
        </p:nvSpPr>
        <p:spPr>
          <a:xfrm>
            <a:off x="8435340" y="6628130"/>
            <a:ext cx="3756660" cy="245110"/>
          </a:xfrm>
          <a:prstGeom prst="rect">
            <a:avLst/>
          </a:prstGeom>
          <a:noFill/>
        </p:spPr>
        <p:txBody>
          <a:bodyPr wrap="square">
            <a:spAutoFit/>
          </a:bodyPr>
          <a:lstStyle/>
          <a:p>
            <a:pPr marR="78105" algn="l"/>
            <a:r>
              <a:rPr lang="zh-CN" altLang="en-US" sz="1000" b="0" i="0" u="none" strike="noStrike" baseline="0" dirty="0">
                <a:solidFill>
                  <a:srgbClr val="202020"/>
                </a:solidFill>
                <a:latin typeface="微软雅黑" panose="020B0703020204020201" charset="-122"/>
                <a:ea typeface="微软雅黑" panose="020B0703020204020201" charset="-122"/>
              </a:rPr>
              <a:t>此资料仅用于“</a:t>
            </a:r>
            <a:r>
              <a:rPr lang="en-US" altLang="zh-CN" sz="1000" b="0" i="0" u="none" strike="noStrike" baseline="0" dirty="0">
                <a:solidFill>
                  <a:srgbClr val="202020"/>
                </a:solidFill>
                <a:latin typeface="微软雅黑" panose="020B0703020204020201" charset="-122"/>
                <a:ea typeface="微软雅黑" panose="020B0703020204020201" charset="-122"/>
              </a:rPr>
              <a:t>2025</a:t>
            </a:r>
            <a:r>
              <a:rPr lang="zh-CN" altLang="en-US" sz="1000" b="0" i="0" u="none" strike="noStrike" baseline="0" dirty="0">
                <a:solidFill>
                  <a:srgbClr val="202020"/>
                </a:solidFill>
                <a:latin typeface="微软雅黑" panose="020B0703020204020201" charset="-122"/>
                <a:ea typeface="微软雅黑" panose="020B0703020204020201" charset="-122"/>
              </a:rPr>
              <a:t>年国家医保目录调整”申报工作</a:t>
            </a:r>
            <a:r>
              <a:rPr lang="en-US" altLang="zh-CN" sz="1000" b="0" i="0" u="none" strike="noStrike" baseline="0" dirty="0">
                <a:solidFill>
                  <a:srgbClr val="202020"/>
                </a:solidFill>
                <a:latin typeface="微软雅黑" panose="020B0703020204020201" charset="-122"/>
                <a:ea typeface="微软雅黑" panose="020B0703020204020201" charset="-122"/>
              </a:rPr>
              <a:t>      2/9  </a:t>
            </a:r>
          </a:p>
        </p:txBody>
      </p:sp>
      <p:sp>
        <p:nvSpPr>
          <p:cNvPr id="2" name="矩形 1"/>
          <p:cNvSpPr/>
          <p:nvPr/>
        </p:nvSpPr>
        <p:spPr>
          <a:xfrm>
            <a:off x="0" y="45085"/>
            <a:ext cx="10703560" cy="607060"/>
          </a:xfrm>
          <a:prstGeom prst="rect">
            <a:avLst/>
          </a:prstGeom>
          <a:solidFill>
            <a:schemeClr val="accent1">
              <a:lumMod val="75000"/>
            </a:schemeClr>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textbox 72"/>
          <p:cNvSpPr/>
          <p:nvPr/>
        </p:nvSpPr>
        <p:spPr>
          <a:xfrm>
            <a:off x="280035" y="104140"/>
            <a:ext cx="10629900" cy="659130"/>
          </a:xfrm>
          <a:prstGeom prst="rect">
            <a:avLst/>
          </a:prstGeom>
          <a:noFill/>
          <a:ln w="0" cap="flat">
            <a:noFill/>
            <a:prstDash val="solid"/>
            <a:miter lim="0"/>
          </a:ln>
        </p:spPr>
        <p:txBody>
          <a:bodyPr vert="horz" wrap="square" lIns="0" tIns="0" rIns="0" bIns="0"/>
          <a:lstStyle/>
          <a:p>
            <a:pPr algn="l" rtl="0" eaLnBrk="0">
              <a:lnSpc>
                <a:spcPct val="110000"/>
              </a:lnSpc>
            </a:pPr>
            <a:endParaRPr sz="400" dirty="0">
              <a:latin typeface="微软雅黑" panose="020B0703020204020201" charset="-122"/>
              <a:ea typeface="微软雅黑" panose="020B0703020204020201" charset="-122"/>
              <a:cs typeface="微软雅黑" panose="020B0703020204020201" charset="-122"/>
            </a:endParaRPr>
          </a:p>
          <a:p>
            <a:pPr marL="102235" algn="l" rtl="0" eaLnBrk="0">
              <a:lnSpc>
                <a:spcPct val="87000"/>
              </a:lnSpc>
              <a:spcBef>
                <a:spcPts val="5"/>
              </a:spcBef>
            </a:pPr>
            <a:r>
              <a:rPr lang="en-US"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01.</a:t>
            </a:r>
            <a:r>
              <a:rPr lang="zh-CN" altLang="en-US"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药物基本信息：比拉斯汀片</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68910" y="2564765"/>
            <a:ext cx="5998845" cy="2233295"/>
          </a:xfrm>
          <a:prstGeom prst="rect">
            <a:avLst/>
          </a:prstGeom>
          <a:noFill/>
          <a:ln>
            <a:solidFill>
              <a:schemeClr val="bg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7" name="文本框 36"/>
          <p:cNvSpPr txBox="1"/>
          <p:nvPr/>
        </p:nvSpPr>
        <p:spPr>
          <a:xfrm>
            <a:off x="335915" y="4743450"/>
            <a:ext cx="5856605" cy="681990"/>
          </a:xfrm>
          <a:prstGeom prst="rect">
            <a:avLst/>
          </a:prstGeom>
          <a:noFill/>
        </p:spPr>
        <p:txBody>
          <a:bodyPr wrap="square">
            <a:spAutoFit/>
          </a:bodyPr>
          <a:lstStyle/>
          <a:p>
            <a:pPr marL="285750" indent="-285750" algn="just" eaLnBrk="0">
              <a:lnSpc>
                <a:spcPct val="120000"/>
              </a:lnSpc>
              <a:buFont typeface="Wingdings" panose="05000000000000000000" pitchFamily="2" charset="2"/>
              <a:buChar char="u"/>
            </a:pPr>
            <a:r>
              <a:rPr sz="10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比拉斯汀在中枢神经系统H1受体的结合率</a:t>
            </a:r>
            <a:r>
              <a:rPr lang="zh-CN" altLang="en-US" sz="1200" b="1" kern="0" spc="40" dirty="0">
                <a:solidFill>
                  <a:srgbClr val="C00000">
                    <a:alpha val="100000"/>
                  </a:srgbClr>
                </a:solidFill>
                <a:latin typeface="微软雅黑" panose="020B0703020204020201" charset="-122"/>
                <a:ea typeface="微软雅黑" panose="020B0703020204020201" charset="-122"/>
                <a:cs typeface="微软雅黑" panose="020B0703020204020201" charset="-122"/>
              </a:rPr>
              <a:t>在抗组胺药物中最低</a:t>
            </a:r>
            <a:r>
              <a:rPr lang="en-US" altLang="zh-CN" sz="1200" kern="0" spc="70" baseline="23000" dirty="0">
                <a:solidFill>
                  <a:srgbClr val="000000">
                    <a:alpha val="100000"/>
                  </a:srgbClr>
                </a:solidFill>
                <a:latin typeface="微软雅黑" panose="020B0703020204020201" charset="-122"/>
                <a:ea typeface="微软雅黑" panose="020B0703020204020201" charset="-122"/>
                <a:cs typeface="微软雅黑" panose="020B0703020204020201" charset="-122"/>
              </a:rPr>
              <a:t>[2]</a:t>
            </a:r>
            <a:r>
              <a:rPr lang="zh-CN" altLang="en-US" sz="1200"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endParaRPr lang="en-US" altLang="zh-CN" sz="12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endParaRPr>
          </a:p>
          <a:p>
            <a:pPr marL="285750" indent="-285750" algn="just" eaLnBrk="0">
              <a:lnSpc>
                <a:spcPct val="120000"/>
              </a:lnSpc>
              <a:buFont typeface="Wingdings" panose="05000000000000000000" pitchFamily="2" charset="2"/>
              <a:buChar char="u"/>
            </a:pPr>
            <a:r>
              <a:rPr sz="10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比拉斯汀无中枢神经作用 ， 无抗胆碱能作用 ，不对心脏产生影响 ，不经肝药酶代谢、 较少发生药物相互作用</a:t>
            </a:r>
            <a:r>
              <a:rPr lang="en-US" altLang="zh-CN" sz="1200" kern="0" spc="70" baseline="2300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kumimoji="0" lang="en-US" altLang="zh-CN" sz="1200" b="0" i="0" u="none" strike="noStrike" kern="0" cap="none" spc="70" normalizeH="0" baseline="30000" noProof="0" dirty="0">
                <a:ln>
                  <a:noFill/>
                </a:ln>
                <a:solidFill>
                  <a:srgbClr val="000000">
                    <a:alpha val="100000"/>
                  </a:srgbClr>
                </a:solidFill>
                <a:effectLst/>
                <a:uLnTx/>
                <a:uFillTx/>
                <a:latin typeface="微软雅黑" panose="020B0703020204020201" charset="-122"/>
                <a:ea typeface="微软雅黑" panose="020B0703020204020201" charset="-122"/>
                <a:cs typeface="微软雅黑" panose="020B0703020204020201" charset="-122"/>
              </a:rPr>
              <a:t>1]</a:t>
            </a:r>
            <a:r>
              <a:rPr kumimoji="0" lang="en-US" altLang="zh-CN" sz="1200" b="0" i="0" u="none" strike="noStrike" kern="0" cap="none" spc="70" normalizeH="0" baseline="23000" noProof="0" dirty="0">
                <a:ln>
                  <a:noFill/>
                </a:ln>
                <a:solidFill>
                  <a:srgbClr val="000000">
                    <a:alpha val="100000"/>
                  </a:srgbClr>
                </a:solidFill>
                <a:effectLst/>
                <a:uLnTx/>
                <a:uFillTx/>
                <a:latin typeface="微软雅黑" panose="020B0703020204020201" charset="-122"/>
                <a:ea typeface="微软雅黑" panose="020B0703020204020201" charset="-122"/>
                <a:cs typeface="微软雅黑" panose="020B0703020204020201" charset="-122"/>
              </a:rPr>
              <a:t> </a:t>
            </a:r>
          </a:p>
        </p:txBody>
      </p:sp>
      <p:sp>
        <p:nvSpPr>
          <p:cNvPr id="38" name="textbox 484"/>
          <p:cNvSpPr/>
          <p:nvPr/>
        </p:nvSpPr>
        <p:spPr>
          <a:xfrm>
            <a:off x="64770" y="6452870"/>
            <a:ext cx="11415395" cy="318770"/>
          </a:xfrm>
          <a:prstGeom prst="rect">
            <a:avLst/>
          </a:prstGeom>
          <a:noFill/>
          <a:ln w="0" cap="flat">
            <a:noFill/>
            <a:prstDash val="solid"/>
            <a:miter lim="0"/>
          </a:ln>
        </p:spPr>
        <p:txBody>
          <a:bodyPr vert="horz" wrap="square" lIns="0" tIns="0" rIns="0" bIns="0"/>
          <a:lstStyle/>
          <a:p>
            <a:pPr marL="73025" algn="l" eaLnBrk="0">
              <a:lnSpc>
                <a:spcPts val="900"/>
              </a:lnSpc>
              <a:spcBef>
                <a:spcPts val="0"/>
              </a:spcBef>
              <a:spcAft>
                <a:spcPts val="0"/>
              </a:spcAft>
              <a:buClrTx/>
              <a:buSzTx/>
              <a:buNone/>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[1]</a:t>
            </a: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rPr>
              <a:t> 各产品说明书.</a:t>
            </a:r>
          </a:p>
          <a:p>
            <a:pPr marL="73025" algn="l" eaLnBrk="0">
              <a:lnSpc>
                <a:spcPts val="900"/>
              </a:lnSpc>
              <a:spcBef>
                <a:spcPts val="0"/>
              </a:spcBef>
              <a:spcAft>
                <a:spcPts val="0"/>
              </a:spcAft>
              <a:buClrTx/>
              <a:buSzTx/>
              <a:buNone/>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rPr>
              <a:t>[2] Jáuregui I, Ramaekers JG, Yanai K, et al. Bilastine: a new antihistamine with an optimal benefit-to-risk ratio for safety during driving. Expert Opin Drug Saf. 2016;15(1):89-98. doi:10.1517/14740338.2016.1112786</a:t>
            </a:r>
          </a:p>
        </p:txBody>
      </p:sp>
      <p:grpSp>
        <p:nvGrpSpPr>
          <p:cNvPr id="15" name="组合 14"/>
          <p:cNvGrpSpPr/>
          <p:nvPr/>
        </p:nvGrpSpPr>
        <p:grpSpPr>
          <a:xfrm>
            <a:off x="450050" y="2577465"/>
            <a:ext cx="5692305" cy="2220530"/>
            <a:chOff x="520" y="5712"/>
            <a:chExt cx="10022" cy="3898"/>
          </a:xfrm>
        </p:grpSpPr>
        <p:pic>
          <p:nvPicPr>
            <p:cNvPr id="26" name="picture 468"/>
            <p:cNvPicPr>
              <a:picLocks noChangeAspect="1"/>
            </p:cNvPicPr>
            <p:nvPr/>
          </p:nvPicPr>
          <p:blipFill>
            <a:blip r:embed="rId5"/>
            <a:stretch>
              <a:fillRect/>
            </a:stretch>
          </p:blipFill>
          <p:spPr>
            <a:xfrm rot="21600000">
              <a:off x="1656" y="5907"/>
              <a:ext cx="8886" cy="3048"/>
            </a:xfrm>
            <a:prstGeom prst="rect">
              <a:avLst/>
            </a:prstGeom>
          </p:spPr>
        </p:pic>
        <p:sp>
          <p:nvSpPr>
            <p:cNvPr id="27" name="rect 470"/>
            <p:cNvSpPr/>
            <p:nvPr/>
          </p:nvSpPr>
          <p:spPr>
            <a:xfrm>
              <a:off x="5437" y="5712"/>
              <a:ext cx="1410" cy="531"/>
            </a:xfrm>
            <a:prstGeom prst="rect">
              <a:avLst/>
            </a:prstGeom>
            <a:solidFill>
              <a:srgbClr val="FFFFFF">
                <a:alpha val="100000"/>
              </a:srgbClr>
            </a:solidFill>
            <a:ln w="0" cap="flat">
              <a:noFill/>
              <a:prstDash val="solid"/>
              <a:miter lim="0"/>
            </a:ln>
          </p:spPr>
          <p:txBody>
            <a:bodyPr rtlCol="0"/>
            <a:lstStyle/>
            <a:p>
              <a:pPr algn="ctr"/>
              <a:endParaRPr lang="zh-CN" altLang="en-US" dirty="0">
                <a:latin typeface="微软雅黑" panose="020B0703020204020201" charset="-122"/>
                <a:ea typeface="微软雅黑" panose="020B0703020204020201" charset="-122"/>
              </a:endParaRPr>
            </a:p>
          </p:txBody>
        </p:sp>
        <p:sp>
          <p:nvSpPr>
            <p:cNvPr id="28" name="textbox 472"/>
            <p:cNvSpPr/>
            <p:nvPr/>
          </p:nvSpPr>
          <p:spPr>
            <a:xfrm>
              <a:off x="520" y="5874"/>
              <a:ext cx="2899" cy="3463"/>
            </a:xfrm>
            <a:prstGeom prst="rect">
              <a:avLst/>
            </a:prstGeom>
            <a:noFill/>
            <a:ln w="0" cap="flat">
              <a:noFill/>
              <a:prstDash val="solid"/>
              <a:miter lim="0"/>
            </a:ln>
          </p:spPr>
          <p:txBody>
            <a:bodyPr vert="horz" wrap="square" lIns="0" tIns="0" rIns="0" bIns="0"/>
            <a:lstStyle/>
            <a:p>
              <a:pPr algn="just" rtl="0" eaLnBrk="0">
                <a:lnSpc>
                  <a:spcPct val="80000"/>
                </a:lnSpc>
              </a:pPr>
              <a:endParaRPr sz="100" dirty="0">
                <a:latin typeface="微软雅黑" panose="020B0703020204020201" charset="-122"/>
                <a:ea typeface="微软雅黑" panose="020B0703020204020201" charset="-122"/>
                <a:cs typeface="微软雅黑" panose="020B0703020204020201" charset="-122"/>
              </a:endParaRPr>
            </a:p>
            <a:p>
              <a:pPr marL="19685" algn="just" rtl="0" eaLnBrk="0">
                <a:lnSpc>
                  <a:spcPct val="84000"/>
                </a:lnSpc>
                <a:spcBef>
                  <a:spcPts val="5"/>
                </a:spcBef>
              </a:pPr>
              <a:r>
                <a:rPr sz="800" kern="0" spc="-10" dirty="0" err="1">
                  <a:solidFill>
                    <a:srgbClr val="808080">
                      <a:alpha val="100000"/>
                    </a:srgbClr>
                  </a:solidFill>
                  <a:latin typeface="微软雅黑" panose="020B0703020204020201" charset="-122"/>
                  <a:ea typeface="微软雅黑" panose="020B0703020204020201" charset="-122"/>
                  <a:cs typeface="微软雅黑" panose="020B0703020204020201" charset="-122"/>
                </a:rPr>
                <a:t>通用名和口服剂</a:t>
              </a:r>
              <a:r>
                <a:rPr sz="800" kern="0" spc="-50" dirty="0" err="1">
                  <a:solidFill>
                    <a:srgbClr val="808080">
                      <a:alpha val="100000"/>
                    </a:srgbClr>
                  </a:solidFill>
                  <a:latin typeface="微软雅黑" panose="020B0703020204020201" charset="-122"/>
                  <a:ea typeface="微软雅黑" panose="020B0703020204020201" charset="-122"/>
                  <a:cs typeface="微软雅黑" panose="020B0703020204020201" charset="-122"/>
                </a:rPr>
                <a:t>量</a:t>
              </a:r>
              <a:r>
                <a:rPr sz="800" kern="0" spc="-50" dirty="0">
                  <a:solidFill>
                    <a:srgbClr val="808080">
                      <a:alpha val="100000"/>
                    </a:srgbClr>
                  </a:solidFill>
                  <a:latin typeface="微软雅黑" panose="020B0703020204020201" charset="-122"/>
                  <a:ea typeface="微软雅黑" panose="020B0703020204020201" charset="-122"/>
                  <a:cs typeface="微软雅黑" panose="020B0703020204020201" charset="-122"/>
                </a:rPr>
                <a:t>（</a:t>
              </a:r>
              <a:r>
                <a:rPr sz="800" kern="0" spc="-150" dirty="0">
                  <a:solidFill>
                    <a:srgbClr val="808080">
                      <a:alpha val="100000"/>
                    </a:srgbClr>
                  </a:solidFill>
                  <a:latin typeface="微软雅黑" panose="020B0703020204020201" charset="-122"/>
                  <a:ea typeface="微软雅黑" panose="020B0703020204020201" charset="-122"/>
                  <a:cs typeface="微软雅黑" panose="020B0703020204020201" charset="-122"/>
                </a:rPr>
                <a:t> </a:t>
              </a:r>
              <a:r>
                <a:rPr sz="800" kern="0" spc="-50" dirty="0">
                  <a:solidFill>
                    <a:srgbClr val="808080">
                      <a:alpha val="100000"/>
                    </a:srgbClr>
                  </a:solidFill>
                  <a:latin typeface="微软雅黑" panose="020B0703020204020201" charset="-122"/>
                  <a:ea typeface="微软雅黑" panose="020B0703020204020201" charset="-122"/>
                  <a:cs typeface="微软雅黑" panose="020B0703020204020201" charset="-122"/>
                </a:rPr>
                <a:t>mg）</a:t>
              </a:r>
              <a:endParaRPr sz="800" dirty="0">
                <a:latin typeface="微软雅黑" panose="020B0703020204020201" charset="-122"/>
                <a:ea typeface="微软雅黑" panose="020B0703020204020201" charset="-122"/>
                <a:cs typeface="微软雅黑" panose="020B0703020204020201" charset="-122"/>
              </a:endParaRPr>
            </a:p>
            <a:p>
              <a:pPr marL="259080" algn="l" rtl="0" eaLnBrk="0">
                <a:lnSpc>
                  <a:spcPts val="1490"/>
                </a:lnSpc>
              </a:pPr>
              <a:r>
                <a:rPr sz="600" kern="0" spc="-30" dirty="0">
                  <a:solidFill>
                    <a:srgbClr val="171D76">
                      <a:alpha val="100000"/>
                    </a:srgbClr>
                  </a:solidFill>
                  <a:latin typeface="微软雅黑" panose="020B0703020204020201" charset="-122"/>
                  <a:ea typeface="微软雅黑" panose="020B0703020204020201" charset="-122"/>
                  <a:cs typeface="微软雅黑" panose="020B0703020204020201" charset="-122"/>
                </a:rPr>
                <a:t>比拉斯汀</a:t>
              </a:r>
              <a:r>
                <a:rPr sz="600" kern="0" spc="90" dirty="0">
                  <a:solidFill>
                    <a:srgbClr val="171D76">
                      <a:alpha val="100000"/>
                    </a:srgbClr>
                  </a:solidFill>
                  <a:latin typeface="微软雅黑" panose="020B0703020204020201" charset="-122"/>
                  <a:ea typeface="微软雅黑" panose="020B0703020204020201" charset="-122"/>
                  <a:cs typeface="微软雅黑" panose="020B0703020204020201" charset="-122"/>
                </a:rPr>
                <a:t> </a:t>
              </a:r>
              <a:r>
                <a:rPr sz="600" kern="0" spc="-30" dirty="0">
                  <a:solidFill>
                    <a:srgbClr val="171D76">
                      <a:alpha val="100000"/>
                    </a:srgbClr>
                  </a:solidFill>
                  <a:latin typeface="微软雅黑" panose="020B0703020204020201" charset="-122"/>
                  <a:ea typeface="微软雅黑" panose="020B0703020204020201" charset="-122"/>
                  <a:cs typeface="微软雅黑" panose="020B0703020204020201" charset="-122"/>
                </a:rPr>
                <a:t>20</a:t>
              </a:r>
              <a:endParaRPr sz="600" dirty="0">
                <a:latin typeface="微软雅黑" panose="020B0703020204020201" charset="-122"/>
                <a:ea typeface="微软雅黑" panose="020B0703020204020201" charset="-122"/>
                <a:cs typeface="微软雅黑" panose="020B0703020204020201" charset="-122"/>
              </a:endParaRPr>
            </a:p>
            <a:p>
              <a:pPr marL="12700" algn="l" rtl="0" eaLnBrk="0">
                <a:lnSpc>
                  <a:spcPct val="93000"/>
                </a:lnSpc>
                <a:spcBef>
                  <a:spcPts val="50"/>
                </a:spcBef>
              </a:pPr>
              <a:r>
                <a:rPr sz="600" kern="0" spc="-30" dirty="0">
                  <a:solidFill>
                    <a:srgbClr val="171D76">
                      <a:alpha val="100000"/>
                    </a:srgbClr>
                  </a:solidFill>
                  <a:latin typeface="微软雅黑" panose="020B0703020204020201" charset="-122"/>
                  <a:ea typeface="微软雅黑" panose="020B0703020204020201" charset="-122"/>
                  <a:cs typeface="微软雅黑" panose="020B0703020204020201" charset="-122"/>
                </a:rPr>
                <a:t>非索非那定</a:t>
              </a:r>
              <a:r>
                <a:rPr sz="600" kern="0" spc="190" dirty="0">
                  <a:solidFill>
                    <a:srgbClr val="171D76">
                      <a:alpha val="100000"/>
                    </a:srgbClr>
                  </a:solidFill>
                  <a:latin typeface="微软雅黑" panose="020B0703020204020201" charset="-122"/>
                  <a:ea typeface="微软雅黑" panose="020B0703020204020201" charset="-122"/>
                  <a:cs typeface="微软雅黑" panose="020B0703020204020201" charset="-122"/>
                </a:rPr>
                <a:t> </a:t>
              </a:r>
              <a:r>
                <a:rPr sz="600" kern="0" spc="-30" dirty="0">
                  <a:solidFill>
                    <a:srgbClr val="171D76">
                      <a:alpha val="100000"/>
                    </a:srgbClr>
                  </a:solidFill>
                  <a:latin typeface="微软雅黑" panose="020B0703020204020201" charset="-122"/>
                  <a:ea typeface="微软雅黑" panose="020B0703020204020201" charset="-122"/>
                  <a:cs typeface="微软雅黑" panose="020B0703020204020201" charset="-122"/>
                </a:rPr>
                <a:t>120</a:t>
              </a:r>
              <a:endParaRPr sz="600" dirty="0">
                <a:latin typeface="微软雅黑" panose="020B0703020204020201" charset="-122"/>
                <a:ea typeface="微软雅黑" panose="020B0703020204020201" charset="-122"/>
                <a:cs typeface="微软雅黑" panose="020B0703020204020201" charset="-122"/>
              </a:endParaRPr>
            </a:p>
            <a:p>
              <a:pPr marL="252730" algn="l" rtl="0" eaLnBrk="0">
                <a:lnSpc>
                  <a:spcPts val="1535"/>
                </a:lnSpc>
              </a:pPr>
              <a:r>
                <a:rPr sz="600" kern="0" spc="-30" dirty="0">
                  <a:solidFill>
                    <a:srgbClr val="171D76">
                      <a:alpha val="100000"/>
                    </a:srgbClr>
                  </a:solidFill>
                  <a:latin typeface="微软雅黑" panose="020B0703020204020201" charset="-122"/>
                  <a:ea typeface="微软雅黑" panose="020B0703020204020201" charset="-122"/>
                  <a:cs typeface="微软雅黑" panose="020B0703020204020201" charset="-122"/>
                </a:rPr>
                <a:t>依巴斯汀</a:t>
              </a:r>
              <a:r>
                <a:rPr sz="600" kern="0" spc="140" dirty="0">
                  <a:solidFill>
                    <a:srgbClr val="171D76">
                      <a:alpha val="100000"/>
                    </a:srgbClr>
                  </a:solidFill>
                  <a:latin typeface="微软雅黑" panose="020B0703020204020201" charset="-122"/>
                  <a:ea typeface="微软雅黑" panose="020B0703020204020201" charset="-122"/>
                  <a:cs typeface="微软雅黑" panose="020B0703020204020201" charset="-122"/>
                </a:rPr>
                <a:t> </a:t>
              </a:r>
              <a:r>
                <a:rPr sz="600" kern="0" spc="-30" dirty="0">
                  <a:solidFill>
                    <a:srgbClr val="171D76">
                      <a:alpha val="100000"/>
                    </a:srgbClr>
                  </a:solidFill>
                  <a:latin typeface="微软雅黑" panose="020B0703020204020201" charset="-122"/>
                  <a:ea typeface="微软雅黑" panose="020B0703020204020201" charset="-122"/>
                  <a:cs typeface="微软雅黑" panose="020B0703020204020201" charset="-122"/>
                </a:rPr>
                <a:t>10</a:t>
              </a:r>
              <a:endParaRPr sz="600" dirty="0">
                <a:latin typeface="微软雅黑" panose="020B0703020204020201" charset="-122"/>
                <a:ea typeface="微软雅黑" panose="020B0703020204020201" charset="-122"/>
                <a:cs typeface="微软雅黑" panose="020B0703020204020201" charset="-122"/>
              </a:endParaRPr>
            </a:p>
            <a:p>
              <a:pPr marL="253365" algn="l" rtl="0" eaLnBrk="0">
                <a:lnSpc>
                  <a:spcPct val="95000"/>
                </a:lnSpc>
                <a:spcBef>
                  <a:spcPts val="60"/>
                </a:spcBef>
              </a:pPr>
              <a:r>
                <a:rPr sz="600" kern="0" spc="-30" dirty="0">
                  <a:solidFill>
                    <a:srgbClr val="171D76">
                      <a:alpha val="100000"/>
                    </a:srgbClr>
                  </a:solidFill>
                  <a:latin typeface="微软雅黑" panose="020B0703020204020201" charset="-122"/>
                  <a:ea typeface="微软雅黑" panose="020B0703020204020201" charset="-122"/>
                  <a:cs typeface="微软雅黑" panose="020B0703020204020201" charset="-122"/>
                </a:rPr>
                <a:t>氯雷他定</a:t>
              </a:r>
              <a:r>
                <a:rPr sz="600" kern="0" spc="140" dirty="0">
                  <a:solidFill>
                    <a:srgbClr val="171D76">
                      <a:alpha val="100000"/>
                    </a:srgbClr>
                  </a:solidFill>
                  <a:latin typeface="微软雅黑" panose="020B0703020204020201" charset="-122"/>
                  <a:ea typeface="微软雅黑" panose="020B0703020204020201" charset="-122"/>
                  <a:cs typeface="微软雅黑" panose="020B0703020204020201" charset="-122"/>
                </a:rPr>
                <a:t> </a:t>
              </a:r>
              <a:r>
                <a:rPr sz="600" kern="0" spc="-30" dirty="0">
                  <a:solidFill>
                    <a:srgbClr val="171D76">
                      <a:alpha val="100000"/>
                    </a:srgbClr>
                  </a:solidFill>
                  <a:latin typeface="微软雅黑" panose="020B0703020204020201" charset="-122"/>
                  <a:ea typeface="微软雅黑" panose="020B0703020204020201" charset="-122"/>
                  <a:cs typeface="微软雅黑" panose="020B0703020204020201" charset="-122"/>
                </a:rPr>
                <a:t>10</a:t>
              </a:r>
              <a:endParaRPr sz="600" dirty="0">
                <a:latin typeface="微软雅黑" panose="020B0703020204020201" charset="-122"/>
                <a:ea typeface="微软雅黑" panose="020B0703020204020201" charset="-122"/>
                <a:cs typeface="微软雅黑" panose="020B0703020204020201" charset="-122"/>
              </a:endParaRPr>
            </a:p>
            <a:p>
              <a:pPr marL="254635" algn="l" rtl="0" eaLnBrk="0">
                <a:lnSpc>
                  <a:spcPct val="95000"/>
                </a:lnSpc>
                <a:spcBef>
                  <a:spcPts val="60"/>
                </a:spcBef>
              </a:pPr>
              <a:r>
                <a:rPr sz="600" kern="0" spc="-30" dirty="0">
                  <a:solidFill>
                    <a:srgbClr val="171D76">
                      <a:alpha val="100000"/>
                    </a:srgbClr>
                  </a:solidFill>
                  <a:latin typeface="微软雅黑" panose="020B0703020204020201" charset="-122"/>
                  <a:ea typeface="微软雅黑" panose="020B0703020204020201" charset="-122"/>
                  <a:cs typeface="微软雅黑" panose="020B0703020204020201" charset="-122"/>
                </a:rPr>
                <a:t>西替利嗪</a:t>
              </a:r>
              <a:r>
                <a:rPr sz="600" kern="0" spc="130" dirty="0">
                  <a:solidFill>
                    <a:srgbClr val="171D76">
                      <a:alpha val="100000"/>
                    </a:srgbClr>
                  </a:solidFill>
                  <a:latin typeface="微软雅黑" panose="020B0703020204020201" charset="-122"/>
                  <a:ea typeface="微软雅黑" panose="020B0703020204020201" charset="-122"/>
                  <a:cs typeface="微软雅黑" panose="020B0703020204020201" charset="-122"/>
                </a:rPr>
                <a:t> </a:t>
              </a:r>
              <a:r>
                <a:rPr sz="600" kern="0" spc="-30" dirty="0">
                  <a:solidFill>
                    <a:srgbClr val="171D76">
                      <a:alpha val="100000"/>
                    </a:srgbClr>
                  </a:solidFill>
                  <a:latin typeface="微软雅黑" panose="020B0703020204020201" charset="-122"/>
                  <a:ea typeface="微软雅黑" panose="020B0703020204020201" charset="-122"/>
                  <a:cs typeface="微软雅黑" panose="020B0703020204020201" charset="-122"/>
                </a:rPr>
                <a:t>10</a:t>
              </a:r>
              <a:endParaRPr sz="600" dirty="0">
                <a:latin typeface="微软雅黑" panose="020B0703020204020201" charset="-122"/>
                <a:ea typeface="微软雅黑" panose="020B0703020204020201" charset="-122"/>
                <a:cs typeface="微软雅黑" panose="020B0703020204020201" charset="-122"/>
              </a:endParaRPr>
            </a:p>
            <a:p>
              <a:pPr marL="252730" algn="l" rtl="0" eaLnBrk="0">
                <a:lnSpc>
                  <a:spcPct val="95000"/>
                </a:lnSpc>
                <a:spcBef>
                  <a:spcPts val="60"/>
                </a:spcBef>
              </a:pPr>
              <a:r>
                <a:rPr sz="600" kern="0" spc="-20" dirty="0">
                  <a:solidFill>
                    <a:srgbClr val="171D76">
                      <a:alpha val="100000"/>
                    </a:srgbClr>
                  </a:solidFill>
                  <a:latin typeface="微软雅黑" panose="020B0703020204020201" charset="-122"/>
                  <a:ea typeface="微软雅黑" panose="020B0703020204020201" charset="-122"/>
                  <a:cs typeface="微软雅黑" panose="020B0703020204020201" charset="-122"/>
                </a:rPr>
                <a:t>依匹斯汀</a:t>
              </a:r>
              <a:r>
                <a:rPr sz="600" kern="0" spc="80" dirty="0">
                  <a:solidFill>
                    <a:srgbClr val="171D76">
                      <a:alpha val="100000"/>
                    </a:srgbClr>
                  </a:solidFill>
                  <a:latin typeface="微软雅黑" panose="020B0703020204020201" charset="-122"/>
                  <a:ea typeface="微软雅黑" panose="020B0703020204020201" charset="-122"/>
                  <a:cs typeface="微软雅黑" panose="020B0703020204020201" charset="-122"/>
                </a:rPr>
                <a:t> </a:t>
              </a:r>
              <a:r>
                <a:rPr sz="600" kern="0" spc="-20" dirty="0">
                  <a:solidFill>
                    <a:srgbClr val="171D76">
                      <a:alpha val="100000"/>
                    </a:srgbClr>
                  </a:solidFill>
                  <a:latin typeface="微软雅黑" panose="020B0703020204020201" charset="-122"/>
                  <a:ea typeface="微软雅黑" panose="020B0703020204020201" charset="-122"/>
                  <a:cs typeface="微软雅黑" panose="020B0703020204020201" charset="-122"/>
                </a:rPr>
                <a:t>20</a:t>
              </a:r>
              <a:endParaRPr sz="600" dirty="0">
                <a:latin typeface="微软雅黑" panose="020B0703020204020201" charset="-122"/>
                <a:ea typeface="微软雅黑" panose="020B0703020204020201" charset="-122"/>
                <a:cs typeface="微软雅黑" panose="020B0703020204020201" charset="-122"/>
              </a:endParaRPr>
            </a:p>
            <a:p>
              <a:pPr marL="342900" algn="l" rtl="0" eaLnBrk="0">
                <a:lnSpc>
                  <a:spcPct val="95000"/>
                </a:lnSpc>
                <a:spcBef>
                  <a:spcPts val="60"/>
                </a:spcBef>
              </a:pPr>
              <a:r>
                <a:rPr sz="600" kern="0" spc="-10" dirty="0">
                  <a:solidFill>
                    <a:srgbClr val="171D76">
                      <a:alpha val="100000"/>
                    </a:srgbClr>
                  </a:solidFill>
                  <a:latin typeface="微软雅黑" panose="020B0703020204020201" charset="-122"/>
                  <a:ea typeface="微软雅黑" panose="020B0703020204020201" charset="-122"/>
                  <a:cs typeface="微软雅黑" panose="020B0703020204020201" charset="-122"/>
                </a:rPr>
                <a:t>氮卓斯汀</a:t>
              </a:r>
              <a:r>
                <a:rPr sz="600" kern="0" spc="130" dirty="0">
                  <a:solidFill>
                    <a:srgbClr val="171D76">
                      <a:alpha val="100000"/>
                    </a:srgbClr>
                  </a:solidFill>
                  <a:latin typeface="微软雅黑" panose="020B0703020204020201" charset="-122"/>
                  <a:ea typeface="微软雅黑" panose="020B0703020204020201" charset="-122"/>
                  <a:cs typeface="微软雅黑" panose="020B0703020204020201" charset="-122"/>
                </a:rPr>
                <a:t> </a:t>
              </a:r>
              <a:r>
                <a:rPr sz="600" kern="0" spc="-10" dirty="0">
                  <a:solidFill>
                    <a:srgbClr val="171D76">
                      <a:alpha val="100000"/>
                    </a:srgbClr>
                  </a:solidFill>
                  <a:latin typeface="微软雅黑" panose="020B0703020204020201" charset="-122"/>
                  <a:ea typeface="微软雅黑" panose="020B0703020204020201" charset="-122"/>
                  <a:cs typeface="微软雅黑" panose="020B0703020204020201" charset="-122"/>
                </a:rPr>
                <a:t>1</a:t>
              </a:r>
              <a:endParaRPr sz="600" dirty="0">
                <a:latin typeface="微软雅黑" panose="020B0703020204020201" charset="-122"/>
                <a:ea typeface="微软雅黑" panose="020B0703020204020201" charset="-122"/>
                <a:cs typeface="微软雅黑" panose="020B0703020204020201" charset="-122"/>
              </a:endParaRPr>
            </a:p>
            <a:p>
              <a:pPr marL="342900" algn="l" rtl="0" eaLnBrk="0">
                <a:lnSpc>
                  <a:spcPct val="95000"/>
                </a:lnSpc>
                <a:spcBef>
                  <a:spcPts val="60"/>
                </a:spcBef>
              </a:pPr>
              <a:r>
                <a:rPr sz="600" kern="0" spc="-10" dirty="0">
                  <a:solidFill>
                    <a:srgbClr val="171D76">
                      <a:alpha val="100000"/>
                    </a:srgbClr>
                  </a:solidFill>
                  <a:latin typeface="微软雅黑" panose="020B0703020204020201" charset="-122"/>
                  <a:ea typeface="微软雅黑" panose="020B0703020204020201" charset="-122"/>
                  <a:cs typeface="微软雅黑" panose="020B0703020204020201" charset="-122"/>
                </a:rPr>
                <a:t>奥洛他定</a:t>
              </a:r>
              <a:r>
                <a:rPr sz="600" kern="0" spc="110" dirty="0">
                  <a:solidFill>
                    <a:srgbClr val="171D76">
                      <a:alpha val="100000"/>
                    </a:srgbClr>
                  </a:solidFill>
                  <a:latin typeface="微软雅黑" panose="020B0703020204020201" charset="-122"/>
                  <a:ea typeface="微软雅黑" panose="020B0703020204020201" charset="-122"/>
                  <a:cs typeface="微软雅黑" panose="020B0703020204020201" charset="-122"/>
                </a:rPr>
                <a:t> </a:t>
              </a:r>
              <a:r>
                <a:rPr sz="600" kern="0" spc="-10" dirty="0">
                  <a:solidFill>
                    <a:srgbClr val="171D76">
                      <a:alpha val="100000"/>
                    </a:srgbClr>
                  </a:solidFill>
                  <a:latin typeface="微软雅黑" panose="020B0703020204020201" charset="-122"/>
                  <a:ea typeface="微软雅黑" panose="020B0703020204020201" charset="-122"/>
                  <a:cs typeface="微软雅黑" panose="020B0703020204020201" charset="-122"/>
                </a:rPr>
                <a:t>5</a:t>
              </a:r>
              <a:endParaRPr sz="600" dirty="0">
                <a:latin typeface="微软雅黑" panose="020B0703020204020201" charset="-122"/>
                <a:ea typeface="微软雅黑" panose="020B0703020204020201" charset="-122"/>
                <a:cs typeface="微软雅黑" panose="020B0703020204020201" charset="-122"/>
              </a:endParaRPr>
            </a:p>
            <a:p>
              <a:pPr marL="349885" algn="l" rtl="0" eaLnBrk="0">
                <a:lnSpc>
                  <a:spcPct val="95000"/>
                </a:lnSpc>
                <a:spcBef>
                  <a:spcPts val="60"/>
                </a:spcBef>
              </a:pPr>
              <a:r>
                <a:rPr sz="600" kern="0" spc="-20" dirty="0">
                  <a:solidFill>
                    <a:srgbClr val="171D76">
                      <a:alpha val="100000"/>
                    </a:srgbClr>
                  </a:solidFill>
                  <a:latin typeface="微软雅黑" panose="020B0703020204020201" charset="-122"/>
                  <a:ea typeface="微软雅黑" panose="020B0703020204020201" charset="-122"/>
                  <a:cs typeface="微软雅黑" panose="020B0703020204020201" charset="-122"/>
                </a:rPr>
                <a:t>阿司咪唑</a:t>
              </a:r>
              <a:r>
                <a:rPr sz="600" kern="0" spc="70" dirty="0">
                  <a:solidFill>
                    <a:srgbClr val="171D76">
                      <a:alpha val="100000"/>
                    </a:srgbClr>
                  </a:solidFill>
                  <a:latin typeface="微软雅黑" panose="020B0703020204020201" charset="-122"/>
                  <a:ea typeface="微软雅黑" panose="020B0703020204020201" charset="-122"/>
                  <a:cs typeface="微软雅黑" panose="020B0703020204020201" charset="-122"/>
                </a:rPr>
                <a:t> </a:t>
              </a:r>
              <a:r>
                <a:rPr sz="600" kern="0" spc="-20" dirty="0">
                  <a:solidFill>
                    <a:srgbClr val="171D76">
                      <a:alpha val="100000"/>
                    </a:srgbClr>
                  </a:solidFill>
                  <a:latin typeface="微软雅黑" panose="020B0703020204020201" charset="-122"/>
                  <a:ea typeface="微软雅黑" panose="020B0703020204020201" charset="-122"/>
                  <a:cs typeface="微软雅黑" panose="020B0703020204020201" charset="-122"/>
                </a:rPr>
                <a:t>2</a:t>
              </a:r>
              <a:endParaRPr sz="600" dirty="0">
                <a:latin typeface="微软雅黑" panose="020B0703020204020201" charset="-122"/>
                <a:ea typeface="微软雅黑" panose="020B0703020204020201" charset="-122"/>
                <a:cs typeface="微软雅黑" panose="020B0703020204020201" charset="-122"/>
              </a:endParaRPr>
            </a:p>
            <a:p>
              <a:pPr marL="254635" algn="l" rtl="0" eaLnBrk="0">
                <a:lnSpc>
                  <a:spcPct val="95000"/>
                </a:lnSpc>
                <a:spcBef>
                  <a:spcPts val="60"/>
                </a:spcBef>
              </a:pPr>
              <a:r>
                <a:rPr sz="600" kern="0" spc="-20" dirty="0">
                  <a:solidFill>
                    <a:srgbClr val="171D76">
                      <a:alpha val="100000"/>
                    </a:srgbClr>
                  </a:solidFill>
                  <a:latin typeface="微软雅黑" panose="020B0703020204020201" charset="-122"/>
                  <a:ea typeface="微软雅黑" panose="020B0703020204020201" charset="-122"/>
                  <a:cs typeface="微软雅黑" panose="020B0703020204020201" charset="-122"/>
                </a:rPr>
                <a:t>西替利嗪</a:t>
              </a:r>
              <a:r>
                <a:rPr sz="600" kern="0" spc="70" dirty="0">
                  <a:solidFill>
                    <a:srgbClr val="171D76">
                      <a:alpha val="100000"/>
                    </a:srgbClr>
                  </a:solidFill>
                  <a:latin typeface="微软雅黑" panose="020B0703020204020201" charset="-122"/>
                  <a:ea typeface="微软雅黑" panose="020B0703020204020201" charset="-122"/>
                  <a:cs typeface="微软雅黑" panose="020B0703020204020201" charset="-122"/>
                </a:rPr>
                <a:t> </a:t>
              </a:r>
              <a:r>
                <a:rPr sz="600" kern="0" spc="-20" dirty="0">
                  <a:solidFill>
                    <a:srgbClr val="171D76">
                      <a:alpha val="100000"/>
                    </a:srgbClr>
                  </a:solidFill>
                  <a:latin typeface="微软雅黑" panose="020B0703020204020201" charset="-122"/>
                  <a:ea typeface="微软雅黑" panose="020B0703020204020201" charset="-122"/>
                  <a:cs typeface="微软雅黑" panose="020B0703020204020201" charset="-122"/>
                </a:rPr>
                <a:t>20</a:t>
              </a:r>
              <a:endParaRPr sz="600" dirty="0">
                <a:latin typeface="微软雅黑" panose="020B0703020204020201" charset="-122"/>
                <a:ea typeface="微软雅黑" panose="020B0703020204020201" charset="-122"/>
                <a:cs typeface="微软雅黑" panose="020B0703020204020201" charset="-122"/>
              </a:endParaRPr>
            </a:p>
            <a:p>
              <a:pPr marL="557530" algn="l" rtl="0" eaLnBrk="0">
                <a:lnSpc>
                  <a:spcPct val="95000"/>
                </a:lnSpc>
                <a:spcBef>
                  <a:spcPts val="60"/>
                </a:spcBef>
              </a:pPr>
              <a:r>
                <a:rPr sz="600" kern="0" spc="-30" dirty="0">
                  <a:solidFill>
                    <a:srgbClr val="171D76">
                      <a:alpha val="100000"/>
                    </a:srgbClr>
                  </a:solidFill>
                  <a:latin typeface="微软雅黑" panose="020B0703020204020201" charset="-122"/>
                  <a:ea typeface="微软雅黑" panose="020B0703020204020201" charset="-122"/>
                  <a:cs typeface="微软雅黑" panose="020B0703020204020201" charset="-122"/>
                </a:rPr>
                <a:t>羟嗪</a:t>
              </a:r>
              <a:r>
                <a:rPr sz="600" kern="0" spc="80" dirty="0">
                  <a:solidFill>
                    <a:srgbClr val="171D76">
                      <a:alpha val="100000"/>
                    </a:srgbClr>
                  </a:solidFill>
                  <a:latin typeface="微软雅黑" panose="020B0703020204020201" charset="-122"/>
                  <a:ea typeface="微软雅黑" panose="020B0703020204020201" charset="-122"/>
                  <a:cs typeface="微软雅黑" panose="020B0703020204020201" charset="-122"/>
                </a:rPr>
                <a:t> </a:t>
              </a:r>
              <a:r>
                <a:rPr sz="600" kern="0" spc="-30" dirty="0">
                  <a:solidFill>
                    <a:srgbClr val="171D76">
                      <a:alpha val="100000"/>
                    </a:srgbClr>
                  </a:solidFill>
                  <a:latin typeface="微软雅黑" panose="020B0703020204020201" charset="-122"/>
                  <a:ea typeface="微软雅黑" panose="020B0703020204020201" charset="-122"/>
                  <a:cs typeface="微软雅黑" panose="020B0703020204020201" charset="-122"/>
                </a:rPr>
                <a:t>25</a:t>
              </a:r>
              <a:endParaRPr sz="600" dirty="0">
                <a:latin typeface="微软雅黑" panose="020B0703020204020201" charset="-122"/>
                <a:ea typeface="微软雅黑" panose="020B0703020204020201" charset="-122"/>
                <a:cs typeface="微软雅黑" panose="020B0703020204020201" charset="-122"/>
              </a:endParaRPr>
            </a:p>
            <a:p>
              <a:pPr marL="38735" algn="l" rtl="0" eaLnBrk="0">
                <a:lnSpc>
                  <a:spcPct val="100000"/>
                </a:lnSpc>
              </a:pPr>
              <a:r>
                <a:rPr sz="600" kern="0" spc="0" dirty="0">
                  <a:solidFill>
                    <a:srgbClr val="171D76">
                      <a:alpha val="100000"/>
                    </a:srgbClr>
                  </a:solidFill>
                  <a:latin typeface="微软雅黑" panose="020B0703020204020201" charset="-122"/>
                  <a:ea typeface="微软雅黑" panose="020B0703020204020201" charset="-122"/>
                  <a:cs typeface="微软雅黑" panose="020B0703020204020201" charset="-122"/>
                </a:rPr>
                <a:t>右旋氯苯那敏 2</a:t>
              </a:r>
              <a:endParaRPr sz="600" dirty="0">
                <a:latin typeface="微软雅黑" panose="020B0703020204020201" charset="-122"/>
                <a:ea typeface="微软雅黑" panose="020B0703020204020201" charset="-122"/>
                <a:cs typeface="微软雅黑" panose="020B0703020204020201" charset="-122"/>
              </a:endParaRPr>
            </a:p>
            <a:p>
              <a:pPr marL="252730" algn="l" rtl="0" eaLnBrk="0">
                <a:lnSpc>
                  <a:spcPts val="1530"/>
                </a:lnSpc>
              </a:pPr>
              <a:r>
                <a:rPr sz="600" kern="0" spc="-20" dirty="0">
                  <a:solidFill>
                    <a:srgbClr val="171D76">
                      <a:alpha val="100000"/>
                    </a:srgbClr>
                  </a:solidFill>
                  <a:latin typeface="微软雅黑" panose="020B0703020204020201" charset="-122"/>
                  <a:ea typeface="微软雅黑" panose="020B0703020204020201" charset="-122"/>
                  <a:cs typeface="微软雅黑" panose="020B0703020204020201" charset="-122"/>
                </a:rPr>
                <a:t>苯海拉明</a:t>
              </a:r>
              <a:r>
                <a:rPr sz="600" kern="0" spc="80" dirty="0">
                  <a:solidFill>
                    <a:srgbClr val="171D76">
                      <a:alpha val="100000"/>
                    </a:srgbClr>
                  </a:solidFill>
                  <a:latin typeface="微软雅黑" panose="020B0703020204020201" charset="-122"/>
                  <a:ea typeface="微软雅黑" panose="020B0703020204020201" charset="-122"/>
                  <a:cs typeface="微软雅黑" panose="020B0703020204020201" charset="-122"/>
                </a:rPr>
                <a:t> </a:t>
              </a:r>
              <a:r>
                <a:rPr sz="600" kern="0" spc="-20" dirty="0">
                  <a:solidFill>
                    <a:srgbClr val="171D76">
                      <a:alpha val="100000"/>
                    </a:srgbClr>
                  </a:solidFill>
                  <a:latin typeface="微软雅黑" panose="020B0703020204020201" charset="-122"/>
                  <a:ea typeface="微软雅黑" panose="020B0703020204020201" charset="-122"/>
                  <a:cs typeface="微软雅黑" panose="020B0703020204020201" charset="-122"/>
                </a:rPr>
                <a:t>30</a:t>
              </a:r>
              <a:endParaRPr sz="600" dirty="0">
                <a:latin typeface="微软雅黑" panose="020B0703020204020201" charset="-122"/>
                <a:ea typeface="微软雅黑" panose="020B0703020204020201" charset="-122"/>
                <a:cs typeface="微软雅黑" panose="020B0703020204020201" charset="-122"/>
              </a:endParaRPr>
            </a:p>
            <a:p>
              <a:pPr marL="557530" algn="l" rtl="0" eaLnBrk="0">
                <a:lnSpc>
                  <a:spcPct val="95000"/>
                </a:lnSpc>
                <a:spcBef>
                  <a:spcPts val="55"/>
                </a:spcBef>
              </a:pPr>
              <a:r>
                <a:rPr sz="600" kern="0" spc="-30" dirty="0">
                  <a:solidFill>
                    <a:srgbClr val="171D76">
                      <a:alpha val="100000"/>
                    </a:srgbClr>
                  </a:solidFill>
                  <a:latin typeface="微软雅黑" panose="020B0703020204020201" charset="-122"/>
                  <a:ea typeface="微软雅黑" panose="020B0703020204020201" charset="-122"/>
                  <a:cs typeface="微软雅黑" panose="020B0703020204020201" charset="-122"/>
                </a:rPr>
                <a:t>羟嗪</a:t>
              </a:r>
              <a:r>
                <a:rPr sz="600" kern="0" spc="80" dirty="0">
                  <a:solidFill>
                    <a:srgbClr val="171D76">
                      <a:alpha val="100000"/>
                    </a:srgbClr>
                  </a:solidFill>
                  <a:latin typeface="微软雅黑" panose="020B0703020204020201" charset="-122"/>
                  <a:ea typeface="微软雅黑" panose="020B0703020204020201" charset="-122"/>
                  <a:cs typeface="微软雅黑" panose="020B0703020204020201" charset="-122"/>
                </a:rPr>
                <a:t> </a:t>
              </a:r>
              <a:r>
                <a:rPr sz="600" kern="0" spc="-30" dirty="0">
                  <a:solidFill>
                    <a:srgbClr val="171D76">
                      <a:alpha val="100000"/>
                    </a:srgbClr>
                  </a:solidFill>
                  <a:latin typeface="微软雅黑" panose="020B0703020204020201" charset="-122"/>
                  <a:ea typeface="微软雅黑" panose="020B0703020204020201" charset="-122"/>
                  <a:cs typeface="微软雅黑" panose="020B0703020204020201" charset="-122"/>
                </a:rPr>
                <a:t>30</a:t>
              </a:r>
              <a:endParaRPr sz="600" dirty="0">
                <a:latin typeface="微软雅黑" panose="020B0703020204020201" charset="-122"/>
                <a:ea typeface="微软雅黑" panose="020B0703020204020201" charset="-122"/>
                <a:cs typeface="微软雅黑" panose="020B0703020204020201" charset="-122"/>
              </a:endParaRPr>
            </a:p>
            <a:p>
              <a:pPr marL="497205" algn="l" rtl="0" eaLnBrk="0">
                <a:lnSpc>
                  <a:spcPct val="95000"/>
                </a:lnSpc>
                <a:spcBef>
                  <a:spcPts val="55"/>
                </a:spcBef>
              </a:pPr>
              <a:r>
                <a:rPr sz="600" kern="0" spc="-20" dirty="0">
                  <a:solidFill>
                    <a:srgbClr val="171D76">
                      <a:alpha val="100000"/>
                    </a:srgbClr>
                  </a:solidFill>
                  <a:latin typeface="微软雅黑" panose="020B0703020204020201" charset="-122"/>
                  <a:ea typeface="微软雅黑" panose="020B0703020204020201" charset="-122"/>
                  <a:cs typeface="微软雅黑" panose="020B0703020204020201" charset="-122"/>
                </a:rPr>
                <a:t>酮替芬</a:t>
              </a:r>
              <a:r>
                <a:rPr sz="600" kern="0" spc="150" dirty="0">
                  <a:solidFill>
                    <a:srgbClr val="171D76">
                      <a:alpha val="100000"/>
                    </a:srgbClr>
                  </a:solidFill>
                  <a:latin typeface="微软雅黑" panose="020B0703020204020201" charset="-122"/>
                  <a:ea typeface="微软雅黑" panose="020B0703020204020201" charset="-122"/>
                  <a:cs typeface="微软雅黑" panose="020B0703020204020201" charset="-122"/>
                </a:rPr>
                <a:t> </a:t>
              </a:r>
              <a:r>
                <a:rPr sz="600" kern="0" spc="-20" dirty="0">
                  <a:solidFill>
                    <a:srgbClr val="171D76">
                      <a:alpha val="100000"/>
                    </a:srgbClr>
                  </a:solidFill>
                  <a:latin typeface="微软雅黑" panose="020B0703020204020201" charset="-122"/>
                  <a:ea typeface="微软雅黑" panose="020B0703020204020201" charset="-122"/>
                  <a:cs typeface="微软雅黑" panose="020B0703020204020201" charset="-122"/>
                </a:rPr>
                <a:t>1</a:t>
              </a:r>
            </a:p>
          </p:txBody>
        </p:sp>
        <p:sp>
          <p:nvSpPr>
            <p:cNvPr id="29" name="rect 486"/>
            <p:cNvSpPr/>
            <p:nvPr/>
          </p:nvSpPr>
          <p:spPr>
            <a:xfrm>
              <a:off x="4236" y="5786"/>
              <a:ext cx="890" cy="392"/>
            </a:xfrm>
            <a:prstGeom prst="rect">
              <a:avLst/>
            </a:prstGeom>
            <a:solidFill>
              <a:srgbClr val="FFFFFF">
                <a:alpha val="100000"/>
              </a:srgbClr>
            </a:solidFill>
            <a:ln w="0" cap="flat">
              <a:noFill/>
              <a:prstDash val="solid"/>
              <a:miter lim="0"/>
            </a:ln>
          </p:spPr>
          <p:txBody>
            <a:bodyPr rtlCol="0"/>
            <a:lstStyle/>
            <a:p>
              <a:pPr algn="ctr"/>
              <a:endParaRPr lang="zh-CN" altLang="en-US">
                <a:latin typeface="微软雅黑" panose="020B0703020204020201" charset="-122"/>
                <a:ea typeface="微软雅黑" panose="020B0703020204020201" charset="-122"/>
              </a:endParaRPr>
            </a:p>
          </p:txBody>
        </p:sp>
        <p:sp>
          <p:nvSpPr>
            <p:cNvPr id="30" name="textbox 488"/>
            <p:cNvSpPr/>
            <p:nvPr/>
          </p:nvSpPr>
          <p:spPr>
            <a:xfrm>
              <a:off x="4272" y="5861"/>
              <a:ext cx="890" cy="560"/>
            </a:xfrm>
            <a:prstGeom prst="rect">
              <a:avLst/>
            </a:prstGeom>
            <a:noFill/>
            <a:ln w="0" cap="flat">
              <a:noFill/>
              <a:prstDash val="solid"/>
              <a:miter lim="0"/>
            </a:ln>
          </p:spPr>
          <p:txBody>
            <a:bodyPr vert="horz" wrap="square" lIns="0" tIns="0" rIns="0" bIns="0"/>
            <a:lstStyle/>
            <a:p>
              <a:pPr algn="l" rtl="0" eaLnBrk="0">
                <a:lnSpc>
                  <a:spcPct val="39000"/>
                </a:lnSpc>
              </a:pPr>
              <a:endParaRPr sz="100" dirty="0">
                <a:latin typeface="微软雅黑" panose="020B0703020204020201" charset="-122"/>
                <a:ea typeface="微软雅黑" panose="020B0703020204020201" charset="-122"/>
                <a:cs typeface="微软雅黑" panose="020B0703020204020201" charset="-122"/>
              </a:endParaRPr>
            </a:p>
            <a:p>
              <a:pPr marL="88900" indent="-76200" algn="l" rtl="0" eaLnBrk="0">
                <a:lnSpc>
                  <a:spcPct val="92000"/>
                </a:lnSpc>
              </a:pPr>
              <a:r>
                <a:rPr sz="1200" kern="0" spc="-20" dirty="0" err="1">
                  <a:solidFill>
                    <a:srgbClr val="808080">
                      <a:alpha val="100000"/>
                    </a:srgbClr>
                  </a:solidFill>
                  <a:latin typeface="微软雅黑" panose="020B0703020204020201" charset="-122"/>
                  <a:ea typeface="微软雅黑" panose="020B0703020204020201" charset="-122"/>
                  <a:cs typeface="微软雅黑" panose="020B0703020204020201" charset="-122"/>
                </a:rPr>
                <a:t>无镇</a:t>
              </a:r>
              <a:r>
                <a:rPr sz="1200" kern="0" spc="-10" dirty="0" err="1">
                  <a:solidFill>
                    <a:srgbClr val="808080">
                      <a:alpha val="100000"/>
                    </a:srgbClr>
                  </a:solidFill>
                  <a:latin typeface="微软雅黑" panose="020B0703020204020201" charset="-122"/>
                  <a:ea typeface="微软雅黑" panose="020B0703020204020201" charset="-122"/>
                  <a:cs typeface="微软雅黑" panose="020B0703020204020201" charset="-122"/>
                </a:rPr>
                <a:t>静</a:t>
              </a:r>
              <a:endParaRPr sz="1200" dirty="0">
                <a:latin typeface="微软雅黑" panose="020B0703020204020201" charset="-122"/>
                <a:ea typeface="微软雅黑" panose="020B0703020204020201" charset="-122"/>
                <a:cs typeface="微软雅黑" panose="020B0703020204020201" charset="-122"/>
              </a:endParaRPr>
            </a:p>
          </p:txBody>
        </p:sp>
        <p:sp>
          <p:nvSpPr>
            <p:cNvPr id="33" name="textbox 496"/>
            <p:cNvSpPr/>
            <p:nvPr/>
          </p:nvSpPr>
          <p:spPr>
            <a:xfrm>
              <a:off x="4281" y="8802"/>
              <a:ext cx="3741" cy="392"/>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微软雅黑" panose="020B0703020204020201" charset="-122"/>
              </a:endParaRPr>
            </a:p>
            <a:p>
              <a:pPr marL="12700" algn="l" rtl="0" eaLnBrk="0">
                <a:lnSpc>
                  <a:spcPts val="1495"/>
                </a:lnSpc>
              </a:pPr>
              <a:r>
                <a:rPr sz="1200" kern="0" spc="-10" dirty="0">
                  <a:solidFill>
                    <a:srgbClr val="171D76">
                      <a:alpha val="100000"/>
                    </a:srgbClr>
                  </a:solidFill>
                  <a:latin typeface="微软雅黑" panose="020B0703020204020201" charset="-122"/>
                  <a:ea typeface="微软雅黑" panose="020B0703020204020201" charset="-122"/>
                  <a:cs typeface="微软雅黑" panose="020B0703020204020201" charset="-122"/>
                </a:rPr>
                <a:t>大脑组胺H1受体结合率</a:t>
              </a:r>
              <a:r>
                <a:rPr sz="1700" kern="0" spc="-190" baseline="7000" dirty="0">
                  <a:solidFill>
                    <a:srgbClr val="171D76">
                      <a:alpha val="100000"/>
                    </a:srgbClr>
                  </a:solidFill>
                  <a:latin typeface="微软雅黑" panose="020B0703020204020201" charset="-122"/>
                  <a:ea typeface="微软雅黑" panose="020B0703020204020201" charset="-122"/>
                  <a:cs typeface="微软雅黑" panose="020B0703020204020201" charset="-122"/>
                </a:rPr>
                <a:t>（%）</a:t>
              </a:r>
              <a:r>
                <a:rPr sz="1000" kern="0" spc="90" dirty="0">
                  <a:solidFill>
                    <a:srgbClr val="171D76">
                      <a:alpha val="100000"/>
                    </a:srgbClr>
                  </a:solidFill>
                  <a:latin typeface="微软雅黑" panose="020B0703020204020201" charset="-122"/>
                  <a:ea typeface="微软雅黑" panose="020B0703020204020201" charset="-122"/>
                  <a:cs typeface="微软雅黑" panose="020B0703020204020201" charset="-122"/>
                </a:rPr>
                <a:t> </a:t>
              </a:r>
              <a:r>
                <a:rPr lang="en-US" sz="1100" kern="0" spc="50" baseline="35000" dirty="0">
                  <a:solidFill>
                    <a:srgbClr val="171D76">
                      <a:alpha val="100000"/>
                    </a:srgbClr>
                  </a:solidFill>
                  <a:latin typeface="微软雅黑" panose="020B0703020204020201" charset="-122"/>
                  <a:ea typeface="微软雅黑" panose="020B0703020204020201" charset="-122"/>
                  <a:cs typeface="微软雅黑" panose="020B0703020204020201" charset="-122"/>
                </a:rPr>
                <a:t>[2]</a:t>
              </a:r>
              <a:endParaRPr lang="en-US" sz="1100" baseline="35000" dirty="0">
                <a:latin typeface="微软雅黑" panose="020B0703020204020201" charset="-122"/>
                <a:ea typeface="微软雅黑" panose="020B0703020204020201" charset="-122"/>
                <a:cs typeface="微软雅黑" panose="020B0703020204020201" charset="-122"/>
              </a:endParaRPr>
            </a:p>
          </p:txBody>
        </p:sp>
        <p:sp>
          <p:nvSpPr>
            <p:cNvPr id="34" name="rect 502"/>
            <p:cNvSpPr/>
            <p:nvPr/>
          </p:nvSpPr>
          <p:spPr>
            <a:xfrm>
              <a:off x="7881" y="5811"/>
              <a:ext cx="823" cy="432"/>
            </a:xfrm>
            <a:prstGeom prst="rect">
              <a:avLst/>
            </a:prstGeom>
            <a:solidFill>
              <a:srgbClr val="FFFFFF">
                <a:alpha val="100000"/>
              </a:srgbClr>
            </a:solidFill>
            <a:ln w="0" cap="flat">
              <a:noFill/>
              <a:prstDash val="solid"/>
              <a:miter lim="0"/>
            </a:ln>
          </p:spPr>
          <p:txBody>
            <a:bodyPr rtlCol="0"/>
            <a:lstStyle/>
            <a:p>
              <a:pPr algn="ctr"/>
              <a:endParaRPr lang="zh-CN" altLang="en-US">
                <a:latin typeface="微软雅黑" panose="020B0703020204020201" charset="-122"/>
                <a:ea typeface="微软雅黑" panose="020B0703020204020201" charset="-122"/>
              </a:endParaRPr>
            </a:p>
          </p:txBody>
        </p:sp>
        <p:sp>
          <p:nvSpPr>
            <p:cNvPr id="35" name="textbox 504"/>
            <p:cNvSpPr/>
            <p:nvPr/>
          </p:nvSpPr>
          <p:spPr>
            <a:xfrm>
              <a:off x="7988" y="5861"/>
              <a:ext cx="636" cy="25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微软雅黑" panose="020B0703020204020201" charset="-122"/>
                <a:ea typeface="微软雅黑" panose="020B0703020204020201" charset="-122"/>
                <a:cs typeface="Arial" panose="020B0604020202090204"/>
              </a:endParaRPr>
            </a:p>
            <a:p>
              <a:pPr marL="12700" algn="l" rtl="0" eaLnBrk="0">
                <a:lnSpc>
                  <a:spcPct val="88000"/>
                </a:lnSpc>
              </a:pPr>
              <a:r>
                <a:rPr sz="1200" kern="0" spc="-20" dirty="0">
                  <a:solidFill>
                    <a:srgbClr val="808080">
                      <a:alpha val="100000"/>
                    </a:srgbClr>
                  </a:solidFill>
                  <a:latin typeface="微软雅黑" panose="020B0703020204020201" charset="-122"/>
                  <a:ea typeface="微软雅黑" panose="020B0703020204020201" charset="-122"/>
                  <a:cs typeface="微软雅黑" panose="020B0703020204020201" charset="-122"/>
                </a:rPr>
                <a:t>镇静</a:t>
              </a:r>
              <a:endParaRPr sz="1200" dirty="0">
                <a:latin typeface="微软雅黑" panose="020B0703020204020201" charset="-122"/>
                <a:ea typeface="微软雅黑" panose="020B0703020204020201" charset="-122"/>
                <a:cs typeface="微软雅黑" panose="020B0703020204020201" charset="-122"/>
              </a:endParaRPr>
            </a:p>
          </p:txBody>
        </p:sp>
        <p:sp>
          <p:nvSpPr>
            <p:cNvPr id="36" name="textbox 506"/>
            <p:cNvSpPr/>
            <p:nvPr/>
          </p:nvSpPr>
          <p:spPr>
            <a:xfrm>
              <a:off x="5628" y="5891"/>
              <a:ext cx="1209" cy="43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微软雅黑" panose="020B0703020204020201" charset="-122"/>
                <a:ea typeface="微软雅黑" panose="020B0703020204020201" charset="-122"/>
                <a:cs typeface="Arial" panose="020B0604020202090204"/>
              </a:endParaRPr>
            </a:p>
            <a:p>
              <a:pPr marL="12700" algn="l" rtl="0" eaLnBrk="0">
                <a:lnSpc>
                  <a:spcPct val="88000"/>
                </a:lnSpc>
              </a:pPr>
              <a:r>
                <a:rPr lang="zh-CN" altLang="en-US" sz="1200" kern="0" spc="-20" dirty="0">
                  <a:solidFill>
                    <a:schemeClr val="bg1">
                      <a:lumMod val="50000"/>
                      <a:alpha val="100000"/>
                    </a:schemeClr>
                  </a:solidFill>
                  <a:latin typeface="Microsoft YaHei" panose="020B0703020204020201" charset="-122"/>
                  <a:ea typeface="Microsoft YaHei" panose="020B0703020204020201" charset="-122"/>
                  <a:cs typeface="微软雅黑" panose="020B0703020204020201" charset="-122"/>
                </a:rPr>
                <a:t>轻微</a:t>
              </a:r>
              <a:r>
                <a:rPr sz="1200" kern="0" spc="-20" dirty="0" err="1">
                  <a:solidFill>
                    <a:schemeClr val="bg1">
                      <a:lumMod val="50000"/>
                      <a:alpha val="100000"/>
                    </a:schemeClr>
                  </a:solidFill>
                  <a:latin typeface="Microsoft YaHei" panose="020B0703020204020201" charset="-122"/>
                  <a:ea typeface="Microsoft YaHei" panose="020B0703020204020201" charset="-122"/>
                  <a:cs typeface="微软雅黑" panose="020B0703020204020201" charset="-122"/>
                </a:rPr>
                <a:t>镇静</a:t>
              </a:r>
            </a:p>
          </p:txBody>
        </p:sp>
        <p:sp>
          <p:nvSpPr>
            <p:cNvPr id="5" name="Rectangle 1"/>
            <p:cNvSpPr>
              <a:spLocks noChangeArrowheads="1"/>
            </p:cNvSpPr>
            <p:nvPr/>
          </p:nvSpPr>
          <p:spPr bwMode="auto">
            <a:xfrm>
              <a:off x="2206" y="9180"/>
              <a:ext cx="7270"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spcBef>
                  <a:spcPct val="0"/>
                </a:spcBef>
                <a:spcAft>
                  <a:spcPct val="0"/>
                </a:spcAft>
              </a:pPr>
              <a:r>
                <a:rPr lang="zh-CN" altLang="en-US" sz="1000" b="1" dirty="0">
                  <a:latin typeface="Microsoft YaHei Bold" panose="020B0703020204020201" charset="-122"/>
                  <a:ea typeface="Microsoft YaHei Bold" panose="020B0703020204020201" charset="-122"/>
                  <a:cs typeface="Microsoft YaHei Bold" panose="020B0703020204020201" charset="-122"/>
                </a:rPr>
                <a:t>图1 比拉斯汀和各抗组胺药大脑组胺HI受体结合率相比最低</a:t>
              </a:r>
              <a:endParaRPr kumimoji="0" lang="zh-CN" altLang="en-US" sz="1000" b="1" i="0" u="none" strike="noStrike" cap="none" normalizeH="0" baseline="0" dirty="0">
                <a:solidFill>
                  <a:schemeClr val="tx1"/>
                </a:solidFill>
                <a:latin typeface="Microsoft YaHei Bold" panose="020B0703020204020201" charset="-122"/>
                <a:ea typeface="Microsoft YaHei Bold" panose="020B0703020204020201" charset="-122"/>
                <a:cs typeface="Microsoft YaHei Bold" panose="020B0703020204020201" charset="-122"/>
              </a:endParaRPr>
            </a:p>
          </p:txBody>
        </p:sp>
      </p:grpSp>
      <p:sp>
        <p:nvSpPr>
          <p:cNvPr id="9" name="textbox 288"/>
          <p:cNvSpPr/>
          <p:nvPr/>
        </p:nvSpPr>
        <p:spPr>
          <a:xfrm>
            <a:off x="6637655" y="3277235"/>
            <a:ext cx="5056505" cy="1351280"/>
          </a:xfrm>
          <a:prstGeom prst="rect">
            <a:avLst/>
          </a:prstGeom>
          <a:noFill/>
          <a:ln w="0" cap="flat">
            <a:noFill/>
            <a:prstDash val="solid"/>
            <a:miter lim="0"/>
          </a:ln>
        </p:spPr>
        <p:txBody>
          <a:bodyPr vert="horz" wrap="square" lIns="0" tIns="0" rIns="0" bIns="0"/>
          <a:lstStyle/>
          <a:p>
            <a:pPr marL="191135" indent="-171450" algn="l" rtl="0" eaLnBrk="0">
              <a:lnSpc>
                <a:spcPct val="140000"/>
              </a:lnSpc>
              <a:spcBef>
                <a:spcPts val="0"/>
              </a:spcBef>
              <a:spcAft>
                <a:spcPts val="0"/>
              </a:spcAft>
              <a:buFont typeface="Wingdings" panose="05000000000000000000" charset="0"/>
              <a:buChar char=""/>
              <a:tabLst>
                <a:tab pos="182245" algn="l"/>
              </a:tabLst>
            </a:pPr>
            <a:r>
              <a:rPr sz="1000"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肾功能不全患者使用比拉斯汀4</a:t>
            </a:r>
            <a:r>
              <a:rPr sz="10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8-72小时后均可通过尿液完成排泄</a:t>
            </a:r>
            <a:r>
              <a:rPr sz="1000"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0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000" kern="0" spc="-3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0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血浆中比拉斯汀水平一直在安全范围内</a:t>
            </a:r>
            <a:r>
              <a:rPr sz="1000"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0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err="1">
                <a:solidFill>
                  <a:srgbClr val="C00000">
                    <a:alpha val="100000"/>
                  </a:srgbClr>
                </a:solidFill>
                <a:latin typeface="微软雅黑" panose="020B0703020204020201" charset="-122"/>
                <a:ea typeface="微软雅黑" panose="020B0703020204020201" charset="-122"/>
                <a:cs typeface="微软雅黑" panose="020B0703020204020201" charset="-122"/>
              </a:rPr>
              <a:t>肾功能不全者不需调整剂量</a:t>
            </a:r>
            <a:endParaRPr lang="en-US" sz="1200" b="1" dirty="0">
              <a:latin typeface="微软雅黑" panose="020B0703020204020201" charset="-122"/>
              <a:ea typeface="微软雅黑" panose="020B0703020204020201" charset="-122"/>
              <a:cs typeface="微软雅黑" panose="020B0703020204020201" charset="-122"/>
            </a:endParaRPr>
          </a:p>
          <a:p>
            <a:pPr marL="191135" indent="-171450" algn="l" rtl="0" eaLnBrk="0">
              <a:lnSpc>
                <a:spcPct val="140000"/>
              </a:lnSpc>
              <a:spcBef>
                <a:spcPts val="0"/>
              </a:spcBef>
              <a:spcAft>
                <a:spcPts val="0"/>
              </a:spcAft>
              <a:buFont typeface="Wingdings" panose="05000000000000000000" charset="0"/>
              <a:buChar char=""/>
              <a:tabLst>
                <a:tab pos="182245" algn="l"/>
              </a:tabLst>
            </a:pPr>
            <a:r>
              <a:rPr sz="10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比拉斯汀不被代谢</a:t>
            </a:r>
            <a:r>
              <a:rPr sz="1000"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0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000" kern="0" spc="-3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0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而肾脏是其主要消除途径</a:t>
            </a:r>
            <a:r>
              <a:rPr sz="1000"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0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err="1">
                <a:solidFill>
                  <a:srgbClr val="C00000">
                    <a:alpha val="100000"/>
                  </a:srgbClr>
                </a:solidFill>
                <a:latin typeface="微软雅黑" panose="020B0703020204020201" charset="-122"/>
                <a:ea typeface="微软雅黑" panose="020B0703020204020201" charset="-122"/>
                <a:cs typeface="微软雅黑" panose="020B0703020204020201" charset="-122"/>
              </a:rPr>
              <a:t>肝功能不全</a:t>
            </a:r>
            <a:r>
              <a:rPr sz="1200" b="1" kern="0" spc="60" dirty="0" err="1">
                <a:solidFill>
                  <a:srgbClr val="C00000">
                    <a:alpha val="100000"/>
                  </a:srgbClr>
                </a:solidFill>
                <a:latin typeface="微软雅黑" panose="020B0703020204020201" charset="-122"/>
                <a:ea typeface="微软雅黑" panose="020B0703020204020201" charset="-122"/>
                <a:cs typeface="微软雅黑" panose="020B0703020204020201" charset="-122"/>
              </a:rPr>
              <a:t>者不需调整剂量</a:t>
            </a:r>
            <a:endParaRPr lang="en-US" sz="1200" b="1" dirty="0">
              <a:latin typeface="微软雅黑" panose="020B0703020204020201" charset="-122"/>
              <a:ea typeface="微软雅黑" panose="020B0703020204020201" charset="-122"/>
              <a:cs typeface="微软雅黑" panose="020B0703020204020201" charset="-122"/>
            </a:endParaRPr>
          </a:p>
          <a:p>
            <a:pPr marL="191135" indent="-171450" eaLnBrk="0">
              <a:lnSpc>
                <a:spcPct val="140000"/>
              </a:lnSpc>
              <a:spcBef>
                <a:spcPts val="0"/>
              </a:spcBef>
              <a:spcAft>
                <a:spcPts val="0"/>
              </a:spcAft>
              <a:buFont typeface="Wingdings" panose="05000000000000000000" charset="0"/>
              <a:buChar char=""/>
              <a:tabLst>
                <a:tab pos="182245" algn="l"/>
              </a:tabLst>
            </a:pPr>
            <a:r>
              <a:rPr lang="zh-CN" altLang="en-US" sz="1000"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比拉斯汀对老年患者（</a:t>
            </a:r>
            <a:r>
              <a:rPr lang="zh-CN" altLang="en-US" sz="10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lang="en-US" altLang="zh-CN" sz="1000"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&gt;65</a:t>
            </a:r>
            <a:r>
              <a:rPr lang="zh-CN" altLang="en-US" sz="1000"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岁）</a:t>
            </a:r>
            <a:r>
              <a:rPr lang="zh-CN" altLang="en-US" sz="1000" kern="0" spc="-2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lang="zh-CN" altLang="en-US" sz="1000"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的</a:t>
            </a:r>
            <a:r>
              <a:rPr lang="en-US" altLang="zh-CN" sz="10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II</a:t>
            </a:r>
            <a:r>
              <a:rPr lang="zh-CN" altLang="en-US" sz="1000"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期和</a:t>
            </a:r>
            <a:r>
              <a:rPr lang="en-US" altLang="zh-CN" sz="10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III</a:t>
            </a:r>
            <a:r>
              <a:rPr lang="zh-CN" altLang="en-US" sz="1000"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期研究的</a:t>
            </a:r>
            <a:r>
              <a:rPr lang="zh-CN" altLang="en-US" sz="10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疗效和安全性与年轻患者没有差异</a:t>
            </a:r>
            <a:r>
              <a:rPr lang="zh-CN" altLang="en-US" sz="1000"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lang="zh-CN" altLang="en-US" sz="10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lang="zh-CN" altLang="en-US" sz="1200"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lang="zh-CN" altLang="en-US" sz="1200" b="1" kern="0" spc="50" dirty="0">
                <a:solidFill>
                  <a:srgbClr val="C00000">
                    <a:alpha val="100000"/>
                  </a:srgbClr>
                </a:solidFill>
                <a:latin typeface="微软雅黑" panose="020B0703020204020201" charset="-122"/>
                <a:ea typeface="微软雅黑" panose="020B0703020204020201" charset="-122"/>
                <a:cs typeface="微软雅黑" panose="020B0703020204020201" charset="-122"/>
              </a:rPr>
              <a:t>老年患者不需调整剂量</a:t>
            </a:r>
            <a:r>
              <a:rPr lang="en-US" altLang="zh-CN" sz="1200" kern="0" spc="70" baseline="23000" dirty="0">
                <a:solidFill>
                  <a:srgbClr val="000000">
                    <a:alpha val="100000"/>
                  </a:srgbClr>
                </a:solidFill>
                <a:latin typeface="微软雅黑" panose="020B0703020204020201" charset="-122"/>
                <a:ea typeface="微软雅黑" panose="020B0703020204020201" charset="-122"/>
              </a:rPr>
              <a:t>[1]</a:t>
            </a:r>
          </a:p>
        </p:txBody>
      </p:sp>
      <p:pic>
        <p:nvPicPr>
          <p:cNvPr id="308" name="picture 308"/>
          <p:cNvPicPr>
            <a:picLocks noChangeAspect="1"/>
          </p:cNvPicPr>
          <p:nvPr/>
        </p:nvPicPr>
        <p:blipFill>
          <a:blip r:embed="rId6"/>
          <a:stretch>
            <a:fillRect/>
          </a:stretch>
        </p:blipFill>
        <p:spPr>
          <a:xfrm rot="21600000">
            <a:off x="10848340" y="193040"/>
            <a:ext cx="1245870" cy="342900"/>
          </a:xfrm>
          <a:prstGeom prst="rect">
            <a:avLst/>
          </a:prstGeom>
        </p:spPr>
      </p:pic>
      <p:graphicFrame>
        <p:nvGraphicFramePr>
          <p:cNvPr id="6" name="表格 5"/>
          <p:cNvGraphicFramePr>
            <a:graphicFrameLocks noGrp="1"/>
          </p:cNvGraphicFramePr>
          <p:nvPr>
            <p:custDataLst>
              <p:tags r:id="rId1"/>
            </p:custDataLst>
          </p:nvPr>
        </p:nvGraphicFramePr>
        <p:xfrm>
          <a:off x="177800" y="902335"/>
          <a:ext cx="5964555" cy="1613535"/>
        </p:xfrm>
        <a:graphic>
          <a:graphicData uri="http://schemas.openxmlformats.org/drawingml/2006/table">
            <a:tbl>
              <a:tblPr firstRow="1" bandRow="1">
                <a:tableStyleId>{69012ECD-51FC-41F1-AA8D-1B2483CD663E}</a:tableStyleId>
              </a:tblPr>
              <a:tblGrid>
                <a:gridCol w="803910">
                  <a:extLst>
                    <a:ext uri="{9D8B030D-6E8A-4147-A177-3AD203B41FA5}">
                      <a16:colId xmlns:a16="http://schemas.microsoft.com/office/drawing/2014/main" val="20000"/>
                    </a:ext>
                  </a:extLst>
                </a:gridCol>
                <a:gridCol w="1421130">
                  <a:extLst>
                    <a:ext uri="{9D8B030D-6E8A-4147-A177-3AD203B41FA5}">
                      <a16:colId xmlns:a16="http://schemas.microsoft.com/office/drawing/2014/main" val="20001"/>
                    </a:ext>
                  </a:extLst>
                </a:gridCol>
                <a:gridCol w="964565">
                  <a:extLst>
                    <a:ext uri="{9D8B030D-6E8A-4147-A177-3AD203B41FA5}">
                      <a16:colId xmlns:a16="http://schemas.microsoft.com/office/drawing/2014/main" val="20002"/>
                    </a:ext>
                  </a:extLst>
                </a:gridCol>
                <a:gridCol w="1454785">
                  <a:extLst>
                    <a:ext uri="{9D8B030D-6E8A-4147-A177-3AD203B41FA5}">
                      <a16:colId xmlns:a16="http://schemas.microsoft.com/office/drawing/2014/main" val="20003"/>
                    </a:ext>
                  </a:extLst>
                </a:gridCol>
                <a:gridCol w="1320165">
                  <a:extLst>
                    <a:ext uri="{9D8B030D-6E8A-4147-A177-3AD203B41FA5}">
                      <a16:colId xmlns:a16="http://schemas.microsoft.com/office/drawing/2014/main" val="20004"/>
                    </a:ext>
                  </a:extLst>
                </a:gridCol>
              </a:tblGrid>
              <a:tr h="398145">
                <a:tc>
                  <a:txBody>
                    <a:bodyPr/>
                    <a:lstStyle/>
                    <a:p>
                      <a:pPr algn="ctr"/>
                      <a:r>
                        <a:rPr lang="zh-CN" altLang="en-US" sz="1000" dirty="0">
                          <a:latin typeface="微软雅黑" panose="020B0703020204020201" charset="-122"/>
                          <a:ea typeface="微软雅黑" panose="020B0703020204020201" charset="-122"/>
                        </a:rPr>
                        <a:t>通用名</a:t>
                      </a:r>
                    </a:p>
                  </a:txBody>
                  <a:tcPr anchor="ctr"/>
                </a:tc>
                <a:tc>
                  <a:txBody>
                    <a:bodyPr/>
                    <a:lstStyle/>
                    <a:p>
                      <a:pPr algn="ctr"/>
                      <a:r>
                        <a:rPr lang="zh-CN" altLang="en-US" sz="1000" dirty="0">
                          <a:latin typeface="微软雅黑" panose="020B0703020204020201" charset="-122"/>
                          <a:ea typeface="微软雅黑" panose="020B0703020204020201" charset="-122"/>
                        </a:rPr>
                        <a:t>中枢镇静作用</a:t>
                      </a:r>
                    </a:p>
                  </a:txBody>
                  <a:tcPr anchor="ctr"/>
                </a:tc>
                <a:tc>
                  <a:txBody>
                    <a:bodyPr/>
                    <a:lstStyle/>
                    <a:p>
                      <a:pPr algn="just"/>
                      <a:r>
                        <a:rPr lang="zh-CN" altLang="en-US" sz="1000" dirty="0">
                          <a:latin typeface="微软雅黑" panose="020B0703020204020201" charset="-122"/>
                          <a:ea typeface="微软雅黑" panose="020B0703020204020201" charset="-122"/>
                        </a:rPr>
                        <a:t>抗胆碱能作用</a:t>
                      </a:r>
                    </a:p>
                  </a:txBody>
                  <a:tcPr anchor="ctr"/>
                </a:tc>
                <a:tc>
                  <a:txBody>
                    <a:bodyPr/>
                    <a:lstStyle/>
                    <a:p>
                      <a:pPr algn="just"/>
                      <a:r>
                        <a:rPr lang="zh-CN" altLang="en-US" sz="1000" dirty="0">
                          <a:latin typeface="微软雅黑" panose="020B0703020204020201" charset="-122"/>
                          <a:ea typeface="微软雅黑" panose="020B0703020204020201" charset="-122"/>
                          <a:cs typeface="宋体" pitchFamily="2" charset="-122"/>
                        </a:rPr>
                        <a:t>心脏毒性</a:t>
                      </a:r>
                      <a:r>
                        <a:rPr lang="en-US" altLang="zh-CN" sz="1000" dirty="0">
                          <a:latin typeface="微软雅黑" panose="020B0703020204020201" charset="-122"/>
                          <a:ea typeface="微软雅黑" panose="020B0703020204020201" charset="-122"/>
                          <a:cs typeface="宋体" pitchFamily="2" charset="-122"/>
                        </a:rPr>
                        <a:t>-QT</a:t>
                      </a:r>
                      <a:r>
                        <a:rPr lang="zh-CN" altLang="en-US" sz="1000" dirty="0">
                          <a:latin typeface="微软雅黑" panose="020B0703020204020201" charset="-122"/>
                          <a:ea typeface="微软雅黑" panose="020B0703020204020201" charset="-122"/>
                          <a:cs typeface="宋体" pitchFamily="2" charset="-122"/>
                        </a:rPr>
                        <a:t>间期延长</a:t>
                      </a:r>
                    </a:p>
                  </a:txBody>
                  <a:tcPr anchor="ctr"/>
                </a:tc>
                <a:tc>
                  <a:txBody>
                    <a:bodyPr/>
                    <a:lstStyle/>
                    <a:p>
                      <a:pPr algn="ctr"/>
                      <a:r>
                        <a:rPr lang="zh-CN" altLang="en-US" sz="1000" dirty="0">
                          <a:latin typeface="微软雅黑" panose="020B0703020204020201" charset="-122"/>
                          <a:ea typeface="微软雅黑" panose="020B0703020204020201" charset="-122"/>
                          <a:cs typeface="宋体" pitchFamily="2" charset="-122"/>
                        </a:rPr>
                        <a:t>影响</a:t>
                      </a:r>
                      <a:r>
                        <a:rPr lang="en-US" altLang="zh-CN" sz="1000" dirty="0">
                          <a:latin typeface="微软雅黑" panose="020B0703020204020201" charset="-122"/>
                          <a:ea typeface="微软雅黑" panose="020B0703020204020201" charset="-122"/>
                          <a:cs typeface="宋体" pitchFamily="2" charset="-122"/>
                        </a:rPr>
                        <a:t>P450</a:t>
                      </a:r>
                      <a:r>
                        <a:rPr lang="zh-CN" altLang="en-US" sz="1000" dirty="0">
                          <a:latin typeface="微软雅黑" panose="020B0703020204020201" charset="-122"/>
                          <a:ea typeface="微软雅黑" panose="020B0703020204020201" charset="-122"/>
                          <a:cs typeface="宋体" pitchFamily="2" charset="-122"/>
                        </a:rPr>
                        <a:t>酶</a:t>
                      </a:r>
                    </a:p>
                  </a:txBody>
                  <a:tcPr anchor="ctr"/>
                </a:tc>
                <a:extLst>
                  <a:ext uri="{0D108BD9-81ED-4DB2-BD59-A6C34878D82A}">
                    <a16:rowId xmlns:a16="http://schemas.microsoft.com/office/drawing/2014/main" val="10000"/>
                  </a:ext>
                </a:extLst>
              </a:tr>
              <a:tr h="264795">
                <a:tc>
                  <a:txBody>
                    <a:bodyPr/>
                    <a:lstStyle/>
                    <a:p>
                      <a:pPr algn="ctr"/>
                      <a:r>
                        <a:rPr lang="zh-CN" altLang="en-US" sz="1000" b="1" dirty="0">
                          <a:solidFill>
                            <a:srgbClr val="C00000"/>
                          </a:solidFill>
                          <a:latin typeface="微软雅黑" panose="020B0703020204020201" charset="-122"/>
                          <a:ea typeface="微软雅黑" panose="020B0703020204020201" charset="-122"/>
                        </a:rPr>
                        <a:t>比拉斯汀</a:t>
                      </a:r>
                    </a:p>
                  </a:txBody>
                  <a:tcPr anchor="ctr"/>
                </a:tc>
                <a:tc>
                  <a:txBody>
                    <a:bodyPr/>
                    <a:lstStyle/>
                    <a:p>
                      <a:pPr algn="ctr"/>
                      <a:r>
                        <a:rPr lang="zh-CN" altLang="en-US" sz="1000" b="1" dirty="0">
                          <a:solidFill>
                            <a:srgbClr val="C00000"/>
                          </a:solidFill>
                          <a:latin typeface="微软雅黑" panose="020B0703020204020201" charset="-122"/>
                          <a:ea typeface="微软雅黑" panose="020B0703020204020201" charset="-122"/>
                        </a:rPr>
                        <a:t>无</a:t>
                      </a:r>
                    </a:p>
                  </a:txBody>
                  <a:tcPr anchor="ctr"/>
                </a:tc>
                <a:tc>
                  <a:txBody>
                    <a:bodyPr/>
                    <a:lstStyle/>
                    <a:p>
                      <a:pPr algn="ctr"/>
                      <a:r>
                        <a:rPr lang="zh-CN" altLang="en-US" sz="1000" b="1" dirty="0">
                          <a:solidFill>
                            <a:srgbClr val="C00000"/>
                          </a:solidFill>
                          <a:latin typeface="微软雅黑" panose="020B0703020204020201" charset="-122"/>
                          <a:ea typeface="微软雅黑" panose="020B0703020204020201" charset="-122"/>
                        </a:rPr>
                        <a:t>无</a:t>
                      </a:r>
                    </a:p>
                  </a:txBody>
                  <a:tcPr anchor="ctr"/>
                </a:tc>
                <a:tc>
                  <a:txBody>
                    <a:bodyPr/>
                    <a:lstStyle/>
                    <a:p>
                      <a:pPr algn="ctr"/>
                      <a:r>
                        <a:rPr lang="zh-CN" altLang="en-US" sz="1000" b="1" dirty="0">
                          <a:solidFill>
                            <a:srgbClr val="C00000"/>
                          </a:solidFill>
                          <a:latin typeface="微软雅黑" panose="020B0703020204020201" charset="-122"/>
                          <a:ea typeface="微软雅黑" panose="020B0703020204020201" charset="-122"/>
                        </a:rPr>
                        <a:t>否</a:t>
                      </a:r>
                    </a:p>
                  </a:txBody>
                  <a:tcPr anchor="ctr"/>
                </a:tc>
                <a:tc>
                  <a:txBody>
                    <a:bodyPr/>
                    <a:lstStyle/>
                    <a:p>
                      <a:pPr algn="ctr"/>
                      <a:r>
                        <a:rPr lang="zh-CN" altLang="en-US" sz="1000" b="1" dirty="0">
                          <a:solidFill>
                            <a:srgbClr val="C00000"/>
                          </a:solidFill>
                          <a:latin typeface="微软雅黑" panose="020B0703020204020201" charset="-122"/>
                          <a:ea typeface="微软雅黑" panose="020B0703020204020201" charset="-122"/>
                        </a:rPr>
                        <a:t>否</a:t>
                      </a:r>
                    </a:p>
                  </a:txBody>
                  <a:tcPr anchor="ctr"/>
                </a:tc>
                <a:extLst>
                  <a:ext uri="{0D108BD9-81ED-4DB2-BD59-A6C34878D82A}">
                    <a16:rowId xmlns:a16="http://schemas.microsoft.com/office/drawing/2014/main" val="10001"/>
                  </a:ext>
                </a:extLst>
              </a:tr>
              <a:tr h="379095">
                <a:tc>
                  <a:txBody>
                    <a:bodyPr/>
                    <a:lstStyle/>
                    <a:p>
                      <a:pPr algn="ctr"/>
                      <a:r>
                        <a:rPr lang="zh-CN" altLang="en-US" sz="1000" dirty="0">
                          <a:latin typeface="微软雅黑" panose="020B0703020204020201" charset="-122"/>
                          <a:ea typeface="微软雅黑" panose="020B0703020204020201" charset="-122"/>
                        </a:rPr>
                        <a:t>咪唑斯汀</a:t>
                      </a:r>
                    </a:p>
                  </a:txBody>
                  <a:tcPr anchor="ctr"/>
                </a:tc>
                <a:tc>
                  <a:txBody>
                    <a:bodyPr/>
                    <a:lstStyle/>
                    <a:p>
                      <a:pPr algn="ctr"/>
                      <a:r>
                        <a:rPr lang="zh-CN" altLang="en-US" sz="900" dirty="0">
                          <a:latin typeface="微软雅黑" panose="020B0703020204020201" charset="-122"/>
                          <a:ea typeface="微软雅黑" panose="020B0703020204020201" charset="-122"/>
                        </a:rPr>
                        <a:t>潜在</a:t>
                      </a:r>
                    </a:p>
                  </a:txBody>
                  <a:tcPr anchor="ctr"/>
                </a:tc>
                <a:tc>
                  <a:txBody>
                    <a:bodyPr/>
                    <a:lstStyle/>
                    <a:p>
                      <a:pPr algn="ctr"/>
                      <a:r>
                        <a:rPr lang="zh-CN" altLang="en-US" sz="900" dirty="0">
                          <a:latin typeface="微软雅黑" panose="020B0703020204020201" charset="-122"/>
                          <a:ea typeface="微软雅黑" panose="020B0703020204020201" charset="-122"/>
                        </a:rPr>
                        <a:t>无</a:t>
                      </a:r>
                    </a:p>
                  </a:txBody>
                  <a:tcPr anchor="ctr"/>
                </a:tc>
                <a:tc>
                  <a:txBody>
                    <a:bodyPr/>
                    <a:lstStyle/>
                    <a:p>
                      <a:pPr algn="just"/>
                      <a:r>
                        <a:rPr lang="zh-CN" altLang="en-US" sz="900" dirty="0">
                          <a:latin typeface="微软雅黑" panose="020B0703020204020201" charset="-122"/>
                          <a:ea typeface="微软雅黑" panose="020B0703020204020201" charset="-122"/>
                          <a:cs typeface="宋体" pitchFamily="2" charset="-122"/>
                        </a:rPr>
                        <a:t>轻微的延长</a:t>
                      </a:r>
                      <a:r>
                        <a:rPr lang="en-US" altLang="zh-CN" sz="900" dirty="0">
                          <a:latin typeface="微软雅黑" panose="020B0703020204020201" charset="-122"/>
                          <a:ea typeface="微软雅黑" panose="020B0703020204020201" charset="-122"/>
                          <a:cs typeface="宋体" pitchFamily="2" charset="-122"/>
                        </a:rPr>
                        <a:t>QT</a:t>
                      </a:r>
                      <a:r>
                        <a:rPr lang="zh-CN" altLang="en-US" sz="900" dirty="0">
                          <a:latin typeface="微软雅黑" panose="020B0703020204020201" charset="-122"/>
                          <a:ea typeface="微软雅黑" panose="020B0703020204020201" charset="-122"/>
                          <a:cs typeface="宋体" pitchFamily="2" charset="-122"/>
                        </a:rPr>
                        <a:t>间期的可能性</a:t>
                      </a:r>
                    </a:p>
                  </a:txBody>
                  <a:tcPr anchor="ctr"/>
                </a:tc>
                <a:tc>
                  <a:txBody>
                    <a:bodyPr/>
                    <a:lstStyle/>
                    <a:p>
                      <a:pPr algn="ctr"/>
                      <a:r>
                        <a:rPr lang="zh-CN" altLang="en-US" sz="900" dirty="0">
                          <a:latin typeface="微软雅黑" panose="020B0703020204020201" charset="-122"/>
                          <a:ea typeface="微软雅黑" panose="020B0703020204020201" charset="-122"/>
                        </a:rPr>
                        <a:t>是</a:t>
                      </a:r>
                    </a:p>
                  </a:txBody>
                  <a:tcPr anchor="ctr"/>
                </a:tc>
                <a:extLst>
                  <a:ext uri="{0D108BD9-81ED-4DB2-BD59-A6C34878D82A}">
                    <a16:rowId xmlns:a16="http://schemas.microsoft.com/office/drawing/2014/main" val="10002"/>
                  </a:ext>
                </a:extLst>
              </a:tr>
              <a:tr h="571500">
                <a:tc>
                  <a:txBody>
                    <a:bodyPr/>
                    <a:lstStyle/>
                    <a:p>
                      <a:pPr algn="ctr"/>
                      <a:r>
                        <a:rPr lang="zh-CN" altLang="en-US" sz="1000" dirty="0">
                          <a:latin typeface="微软雅黑" panose="020B0703020204020201" charset="-122"/>
                          <a:ea typeface="微软雅黑" panose="020B0703020204020201" charset="-122"/>
                        </a:rPr>
                        <a:t>依美斯汀</a:t>
                      </a:r>
                    </a:p>
                  </a:txBody>
                  <a:tcPr anchor="ctr"/>
                </a:tc>
                <a:tc>
                  <a:txBody>
                    <a:bodyPr/>
                    <a:lstStyle/>
                    <a:p>
                      <a:pPr algn="just">
                        <a:lnSpc>
                          <a:spcPct val="110000"/>
                        </a:lnSpc>
                      </a:pPr>
                      <a:r>
                        <a:rPr lang="zh-CN" altLang="en-US" sz="900" dirty="0">
                          <a:latin typeface="微软雅黑" panose="020B0703020204020201" charset="-122"/>
                          <a:ea typeface="微软雅黑" panose="020B0703020204020201" charset="-122"/>
                          <a:cs typeface="宋体" pitchFamily="2" charset="-122"/>
                        </a:rPr>
                        <a:t>与镇静剂、催眠剂、抗组胺剂合用</a:t>
                      </a:r>
                      <a:r>
                        <a:rPr lang="en-US" altLang="zh-CN" sz="900" dirty="0">
                          <a:latin typeface="微软雅黑" panose="020B0703020204020201" charset="-122"/>
                          <a:ea typeface="微软雅黑" panose="020B0703020204020201" charset="-122"/>
                          <a:cs typeface="宋体" pitchFamily="2" charset="-122"/>
                        </a:rPr>
                        <a:t>,</a:t>
                      </a:r>
                      <a:r>
                        <a:rPr lang="zh-CN" altLang="en-US" sz="900" dirty="0">
                          <a:latin typeface="微软雅黑" panose="020B0703020204020201" charset="-122"/>
                          <a:ea typeface="微软雅黑" panose="020B0703020204020201" charset="-122"/>
                          <a:cs typeface="宋体" pitchFamily="2" charset="-122"/>
                        </a:rPr>
                        <a:t>有相互增强作用的可能</a:t>
                      </a:r>
                    </a:p>
                  </a:txBody>
                  <a:tcPr anchor="ctr"/>
                </a:tc>
                <a:tc>
                  <a:txBody>
                    <a:bodyPr/>
                    <a:lstStyle/>
                    <a:p>
                      <a:pPr algn="ctr"/>
                      <a:r>
                        <a:rPr lang="zh-CN" altLang="en-US" sz="900" dirty="0">
                          <a:latin typeface="微软雅黑" panose="020B0703020204020201" charset="-122"/>
                          <a:ea typeface="微软雅黑" panose="020B0703020204020201" charset="-122"/>
                        </a:rPr>
                        <a:t>未提及</a:t>
                      </a:r>
                    </a:p>
                  </a:txBody>
                  <a:tcPr anchor="ctr"/>
                </a:tc>
                <a:tc>
                  <a:txBody>
                    <a:bodyPr/>
                    <a:lstStyle/>
                    <a:p>
                      <a:pPr algn="ctr"/>
                      <a:r>
                        <a:rPr lang="zh-CN" altLang="en-US" sz="900" dirty="0">
                          <a:latin typeface="微软雅黑" panose="020B0703020204020201" charset="-122"/>
                          <a:ea typeface="微软雅黑" panose="020B0703020204020201" charset="-122"/>
                        </a:rPr>
                        <a:t>未提及</a:t>
                      </a:r>
                    </a:p>
                  </a:txBody>
                  <a:tcPr anchor="ctr"/>
                </a:tc>
                <a:tc>
                  <a:txBody>
                    <a:bodyPr/>
                    <a:lstStyle/>
                    <a:p>
                      <a:pPr algn="ctr"/>
                      <a:r>
                        <a:rPr lang="zh-CN" altLang="en-US" sz="900" dirty="0">
                          <a:latin typeface="微软雅黑" panose="020B0703020204020201" charset="-122"/>
                          <a:ea typeface="微软雅黑" panose="020B0703020204020201" charset="-122"/>
                        </a:rPr>
                        <a:t>未提及</a:t>
                      </a:r>
                    </a:p>
                  </a:txBody>
                  <a:tcPr anchor="ctr"/>
                </a:tc>
                <a:extLst>
                  <a:ext uri="{0D108BD9-81ED-4DB2-BD59-A6C34878D82A}">
                    <a16:rowId xmlns:a16="http://schemas.microsoft.com/office/drawing/2014/main" val="10003"/>
                  </a:ext>
                </a:extLst>
              </a:tr>
            </a:tbl>
          </a:graphicData>
        </a:graphic>
      </p:graphicFrame>
      <p:graphicFrame>
        <p:nvGraphicFramePr>
          <p:cNvPr id="11" name="表格 10"/>
          <p:cNvGraphicFramePr>
            <a:graphicFrameLocks noGrp="1"/>
          </p:cNvGraphicFramePr>
          <p:nvPr>
            <p:custDataLst>
              <p:tags r:id="rId2"/>
            </p:custDataLst>
          </p:nvPr>
        </p:nvGraphicFramePr>
        <p:xfrm>
          <a:off x="6516370" y="902335"/>
          <a:ext cx="5287010" cy="1936115"/>
        </p:xfrm>
        <a:graphic>
          <a:graphicData uri="http://schemas.openxmlformats.org/drawingml/2006/table">
            <a:tbl>
              <a:tblPr firstRow="1" bandRow="1">
                <a:tableStyleId>{69012ECD-51FC-41F1-AA8D-1B2483CD663E}</a:tableStyleId>
              </a:tblPr>
              <a:tblGrid>
                <a:gridCol w="803275">
                  <a:extLst>
                    <a:ext uri="{9D8B030D-6E8A-4147-A177-3AD203B41FA5}">
                      <a16:colId xmlns:a16="http://schemas.microsoft.com/office/drawing/2014/main" val="20000"/>
                    </a:ext>
                  </a:extLst>
                </a:gridCol>
                <a:gridCol w="1125220">
                  <a:extLst>
                    <a:ext uri="{9D8B030D-6E8A-4147-A177-3AD203B41FA5}">
                      <a16:colId xmlns:a16="http://schemas.microsoft.com/office/drawing/2014/main" val="20001"/>
                    </a:ext>
                  </a:extLst>
                </a:gridCol>
                <a:gridCol w="1271270">
                  <a:extLst>
                    <a:ext uri="{9D8B030D-6E8A-4147-A177-3AD203B41FA5}">
                      <a16:colId xmlns:a16="http://schemas.microsoft.com/office/drawing/2014/main" val="20002"/>
                    </a:ext>
                  </a:extLst>
                </a:gridCol>
                <a:gridCol w="2087245">
                  <a:extLst>
                    <a:ext uri="{9D8B030D-6E8A-4147-A177-3AD203B41FA5}">
                      <a16:colId xmlns:a16="http://schemas.microsoft.com/office/drawing/2014/main" val="20003"/>
                    </a:ext>
                  </a:extLst>
                </a:gridCol>
              </a:tblGrid>
              <a:tr h="343535">
                <a:tc rowSpan="2">
                  <a:txBody>
                    <a:bodyPr/>
                    <a:lstStyle/>
                    <a:p>
                      <a:pPr algn="ctr"/>
                      <a:r>
                        <a:rPr lang="zh-CN" altLang="en-US" sz="1200" dirty="0">
                          <a:effectLst>
                            <a:outerShdw blurRad="38100" dist="38100" dir="2700000" algn="tl">
                              <a:srgbClr val="000000">
                                <a:alpha val="43137"/>
                              </a:srgbClr>
                            </a:outerShdw>
                          </a:effectLst>
                          <a:latin typeface="微软雅黑" panose="020B0703020204020201" charset="-122"/>
                          <a:ea typeface="微软雅黑" panose="020B0703020204020201" charset="-122"/>
                        </a:rPr>
                        <a:t>通用名</a:t>
                      </a:r>
                    </a:p>
                  </a:txBody>
                  <a:tcPr anchor="ctr"/>
                </a:tc>
                <a:tc gridSpan="3">
                  <a:txBody>
                    <a:bodyPr/>
                    <a:lstStyle/>
                    <a:p>
                      <a:pPr algn="ctr"/>
                      <a:r>
                        <a:rPr lang="zh-CN" altLang="en-US" sz="1200" dirty="0">
                          <a:effectLst>
                            <a:outerShdw blurRad="38100" dist="38100" dir="2700000" algn="tl">
                              <a:srgbClr val="000000">
                                <a:alpha val="43137"/>
                              </a:srgbClr>
                            </a:outerShdw>
                          </a:effectLst>
                          <a:latin typeface="微软雅黑" panose="020B0703020204020201" charset="-122"/>
                          <a:ea typeface="微软雅黑" panose="020B0703020204020201" charset="-122"/>
                        </a:rPr>
                        <a:t>特殊人群是否需要调整剂量</a:t>
                      </a:r>
                    </a:p>
                  </a:txBody>
                  <a:tcPr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04800">
                <a:tc vMerge="1">
                  <a:txBody>
                    <a:bodyPr/>
                    <a:lstStyle/>
                    <a:p>
                      <a:endParaRPr lang="zh-CN"/>
                    </a:p>
                  </a:txBody>
                  <a:tcPr/>
                </a:tc>
                <a:tc>
                  <a:txBody>
                    <a:bodyPr/>
                    <a:lstStyle/>
                    <a:p>
                      <a:pPr algn="ctr"/>
                      <a:r>
                        <a:rPr lang="zh-CN" altLang="en-US" sz="1000" b="1" dirty="0">
                          <a:latin typeface="微软雅黑" panose="020B0703020204020201" charset="-122"/>
                          <a:ea typeface="微软雅黑" panose="020B0703020204020201" charset="-122"/>
                        </a:rPr>
                        <a:t>肾功能不全</a:t>
                      </a:r>
                    </a:p>
                  </a:txBody>
                  <a:tcPr anchor="ctr"/>
                </a:tc>
                <a:tc>
                  <a:txBody>
                    <a:bodyPr/>
                    <a:lstStyle/>
                    <a:p>
                      <a:pPr algn="ctr"/>
                      <a:r>
                        <a:rPr lang="zh-CN" altLang="en-US" sz="1000" b="1" dirty="0">
                          <a:latin typeface="微软雅黑" panose="020B0703020204020201" charset="-122"/>
                          <a:ea typeface="微软雅黑" panose="020B0703020204020201" charset="-122"/>
                        </a:rPr>
                        <a:t>肝功能不全</a:t>
                      </a:r>
                    </a:p>
                  </a:txBody>
                  <a:tcPr anchor="ctr"/>
                </a:tc>
                <a:tc>
                  <a:txBody>
                    <a:bodyPr/>
                    <a:lstStyle/>
                    <a:p>
                      <a:pPr algn="ctr"/>
                      <a:r>
                        <a:rPr lang="zh-CN" altLang="en-US" sz="1000" b="1" dirty="0">
                          <a:latin typeface="微软雅黑" panose="020B0703020204020201" charset="-122"/>
                          <a:ea typeface="微软雅黑" panose="020B0703020204020201" charset="-122"/>
                        </a:rPr>
                        <a:t>老年人</a:t>
                      </a:r>
                    </a:p>
                  </a:txBody>
                  <a:tcPr anchor="ctr"/>
                </a:tc>
                <a:extLst>
                  <a:ext uri="{0D108BD9-81ED-4DB2-BD59-A6C34878D82A}">
                    <a16:rowId xmlns:a16="http://schemas.microsoft.com/office/drawing/2014/main" val="10001"/>
                  </a:ext>
                </a:extLst>
              </a:tr>
              <a:tr h="281305">
                <a:tc>
                  <a:txBody>
                    <a:bodyPr/>
                    <a:lstStyle/>
                    <a:p>
                      <a:pPr algn="ctr"/>
                      <a:r>
                        <a:rPr lang="zh-CN" altLang="en-US" sz="900" b="1" dirty="0">
                          <a:solidFill>
                            <a:srgbClr val="C00000"/>
                          </a:solidFill>
                          <a:latin typeface="微软雅黑" panose="020B0703020204020201" charset="-122"/>
                          <a:ea typeface="微软雅黑" panose="020B0703020204020201" charset="-122"/>
                        </a:rPr>
                        <a:t>比拉斯汀</a:t>
                      </a:r>
                    </a:p>
                  </a:txBody>
                  <a:tcPr anchor="ctr"/>
                </a:tc>
                <a:tc>
                  <a:txBody>
                    <a:bodyPr/>
                    <a:lstStyle/>
                    <a:p>
                      <a:pPr algn="ctr"/>
                      <a:r>
                        <a:rPr lang="zh-CN" altLang="en-US" sz="900" b="1" dirty="0">
                          <a:solidFill>
                            <a:srgbClr val="C00000"/>
                          </a:solidFill>
                          <a:latin typeface="微软雅黑" panose="020B0703020204020201" charset="-122"/>
                          <a:ea typeface="微软雅黑" panose="020B0703020204020201" charset="-122"/>
                        </a:rPr>
                        <a:t>不需要</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1" u="none" strike="noStrike" kern="1200" cap="none" spc="0" normalizeH="0" baseline="0" noProof="0" dirty="0">
                          <a:ln>
                            <a:noFill/>
                          </a:ln>
                          <a:solidFill>
                            <a:srgbClr val="C00000"/>
                          </a:solidFill>
                          <a:effectLst/>
                          <a:uLnTx/>
                          <a:uFillTx/>
                          <a:latin typeface="微软雅黑" panose="020B0703020204020201" charset="-122"/>
                          <a:ea typeface="微软雅黑" panose="020B0703020204020201" charset="-122"/>
                        </a:rPr>
                        <a:t>不需要</a:t>
                      </a:r>
                      <a:endParaRPr kumimoji="0" lang="zh-CN" altLang="en-US" sz="900" b="1" i="0" u="none" strike="noStrike" kern="1200" cap="none" spc="0" normalizeH="0" baseline="0" noProof="0" dirty="0">
                        <a:ln>
                          <a:noFill/>
                        </a:ln>
                        <a:solidFill>
                          <a:srgbClr val="C00000"/>
                        </a:solidFill>
                        <a:effectLst/>
                        <a:uLnTx/>
                        <a:uFillTx/>
                        <a:latin typeface="微软雅黑" panose="020B0703020204020201" charset="-122"/>
                        <a:ea typeface="微软雅黑" panose="020B0703020204020201" charset="-122"/>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1" u="none" strike="noStrike" kern="1200" cap="none" spc="0" normalizeH="0" baseline="0" noProof="0" dirty="0">
                          <a:ln>
                            <a:noFill/>
                          </a:ln>
                          <a:solidFill>
                            <a:srgbClr val="C00000"/>
                          </a:solidFill>
                          <a:effectLst/>
                          <a:uLnTx/>
                          <a:uFillTx/>
                          <a:latin typeface="微软雅黑" panose="020B0703020204020201" charset="-122"/>
                          <a:ea typeface="微软雅黑" panose="020B0703020204020201" charset="-122"/>
                        </a:rPr>
                        <a:t>不需要</a:t>
                      </a:r>
                      <a:endParaRPr kumimoji="0" lang="zh-CN" altLang="en-US" sz="900" b="1" i="0" u="none" strike="noStrike" kern="1200" cap="none" spc="0" normalizeH="0" baseline="0" noProof="0" dirty="0">
                        <a:ln>
                          <a:noFill/>
                        </a:ln>
                        <a:solidFill>
                          <a:srgbClr val="C00000"/>
                        </a:solidFill>
                        <a:effectLst/>
                        <a:uLnTx/>
                        <a:uFillTx/>
                        <a:latin typeface="微软雅黑" panose="020B0703020204020201" charset="-122"/>
                        <a:ea typeface="微软雅黑" panose="020B0703020204020201" charset="-122"/>
                        <a:cs typeface="+mn-cs"/>
                      </a:endParaRPr>
                    </a:p>
                  </a:txBody>
                  <a:tcPr anchor="ctr"/>
                </a:tc>
                <a:extLst>
                  <a:ext uri="{0D108BD9-81ED-4DB2-BD59-A6C34878D82A}">
                    <a16:rowId xmlns:a16="http://schemas.microsoft.com/office/drawing/2014/main" val="10002"/>
                  </a:ext>
                </a:extLst>
              </a:tr>
              <a:tr h="502920">
                <a:tc>
                  <a:txBody>
                    <a:bodyPr/>
                    <a:lstStyle/>
                    <a:p>
                      <a:pPr algn="ctr"/>
                      <a:r>
                        <a:rPr lang="zh-CN" altLang="en-US" sz="900" dirty="0">
                          <a:latin typeface="微软雅黑" panose="020B0703020204020201" charset="-122"/>
                          <a:ea typeface="微软雅黑" panose="020B0703020204020201" charset="-122"/>
                        </a:rPr>
                        <a:t>咪唑斯汀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0" u="none" strike="noStrike" kern="1200" cap="none" spc="0" normalizeH="0" baseline="0" noProof="0" dirty="0">
                          <a:ln>
                            <a:noFill/>
                          </a:ln>
                          <a:solidFill>
                            <a:srgbClr val="000000"/>
                          </a:solidFill>
                          <a:effectLst/>
                          <a:uLnTx/>
                          <a:uFillTx/>
                          <a:latin typeface="微软雅黑" panose="020B0703020204020201" charset="-122"/>
                          <a:ea typeface="微软雅黑" panose="020B0703020204020201" charset="-122"/>
                        </a:rPr>
                        <a:t>不需要</a:t>
                      </a:r>
                      <a:endParaRPr kumimoji="0" lang="zh-CN" altLang="en-US" sz="900" b="0" i="0" u="none" strike="noStrike" kern="1200" cap="none" spc="0" normalizeH="0" baseline="0" noProof="0" dirty="0">
                        <a:ln>
                          <a:noFill/>
                        </a:ln>
                        <a:solidFill>
                          <a:srgbClr val="000000"/>
                        </a:solidFill>
                        <a:effectLst/>
                        <a:uLnTx/>
                        <a:uFillTx/>
                        <a:latin typeface="微软雅黑" panose="020B0703020204020201" charset="-122"/>
                        <a:ea typeface="微软雅黑" panose="020B0703020204020201" charset="-122"/>
                        <a:cs typeface="+mn-cs"/>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900" dirty="0">
                          <a:latin typeface="微软雅黑" panose="020B0703020204020201" charset="-122"/>
                          <a:ea typeface="微软雅黑" panose="020B0703020204020201" charset="-122"/>
                        </a:rPr>
                        <a:t>严重的肝功能损害患者禁用</a:t>
                      </a:r>
                      <a:endParaRPr lang="zh-CN" altLang="en-US" sz="900"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900" dirty="0">
                          <a:latin typeface="微软雅黑" panose="020B0703020204020201" charset="-122"/>
                          <a:ea typeface="微软雅黑" panose="020B0703020204020201" charset="-122"/>
                        </a:rPr>
                        <a:t>老年患者可能对咪唑斯汀潜在的镇静作用和对心脏复极化作用较为敏感</a:t>
                      </a:r>
                      <a:endParaRPr lang="zh-CN" altLang="en-US" sz="900"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endParaRPr>
                    </a:p>
                  </a:txBody>
                  <a:tcPr anchor="ctr"/>
                </a:tc>
                <a:extLst>
                  <a:ext uri="{0D108BD9-81ED-4DB2-BD59-A6C34878D82A}">
                    <a16:rowId xmlns:a16="http://schemas.microsoft.com/office/drawing/2014/main" val="10003"/>
                  </a:ext>
                </a:extLst>
              </a:tr>
              <a:tr h="503555">
                <a:tc>
                  <a:txBody>
                    <a:bodyPr/>
                    <a:lstStyle/>
                    <a:p>
                      <a:pPr algn="ctr"/>
                      <a:r>
                        <a:rPr lang="zh-CN" altLang="en-US" sz="900" dirty="0">
                          <a:latin typeface="微软雅黑" panose="020B0703020204020201" charset="-122"/>
                          <a:ea typeface="微软雅黑" panose="020B0703020204020201" charset="-122"/>
                        </a:rPr>
                        <a:t>依美斯汀</a:t>
                      </a:r>
                    </a:p>
                  </a:txBody>
                  <a:tcPr anchor="ctr"/>
                </a:tc>
                <a:tc>
                  <a:txBody>
                    <a:bodyPr/>
                    <a:lstStyle/>
                    <a:p>
                      <a:pPr algn="ctr"/>
                      <a:r>
                        <a:rPr lang="zh-CN" altLang="en-US" sz="900" dirty="0">
                          <a:latin typeface="微软雅黑" panose="020B0703020204020201" charset="-122"/>
                          <a:ea typeface="微软雅黑" panose="020B0703020204020201" charset="-122"/>
                        </a:rPr>
                        <a:t>未提及</a:t>
                      </a:r>
                    </a:p>
                  </a:txBody>
                  <a:tcPr anchor="ctr"/>
                </a:tc>
                <a:tc>
                  <a:txBody>
                    <a:bodyPr/>
                    <a:lstStyle/>
                    <a:p>
                      <a:pPr algn="just"/>
                      <a:r>
                        <a:rPr lang="zh-CN" altLang="en-US" sz="900" dirty="0">
                          <a:latin typeface="微软雅黑" panose="020B0703020204020201" charset="-122"/>
                          <a:ea typeface="微软雅黑" panose="020B0703020204020201" charset="-122"/>
                          <a:cs typeface="宋体" pitchFamily="2" charset="-122"/>
                        </a:rPr>
                        <a:t>有出现肝功能异常的可能</a:t>
                      </a:r>
                      <a:r>
                        <a:rPr lang="en-US" altLang="zh-CN" sz="900" dirty="0">
                          <a:latin typeface="微软雅黑" panose="020B0703020204020201" charset="-122"/>
                          <a:ea typeface="微软雅黑" panose="020B0703020204020201" charset="-122"/>
                          <a:cs typeface="宋体" pitchFamily="2" charset="-122"/>
                        </a:rPr>
                        <a:t>,</a:t>
                      </a:r>
                      <a:r>
                        <a:rPr lang="zh-CN" altLang="en-US" sz="900" dirty="0">
                          <a:latin typeface="微软雅黑" panose="020B0703020204020201" charset="-122"/>
                          <a:ea typeface="微软雅黑" panose="020B0703020204020201" charset="-122"/>
                          <a:cs typeface="宋体" pitchFamily="2" charset="-122"/>
                        </a:rPr>
                        <a:t>故肝功能异常的患者慎用</a:t>
                      </a:r>
                    </a:p>
                  </a:txBody>
                  <a:tcPr anchor="ctr"/>
                </a:tc>
                <a:tc>
                  <a:txBody>
                    <a:bodyPr/>
                    <a:lstStyle/>
                    <a:p>
                      <a:pPr algn="just"/>
                      <a:r>
                        <a:rPr lang="zh-CN" altLang="en-US" sz="900" dirty="0">
                          <a:latin typeface="微软雅黑" panose="020B0703020204020201" charset="-122"/>
                          <a:ea typeface="微软雅黑" panose="020B0703020204020201" charset="-122"/>
                          <a:cs typeface="宋体" pitchFamily="2" charset="-122"/>
                        </a:rPr>
                        <a:t>由于一般高龄者生理机能低下</a:t>
                      </a:r>
                      <a:r>
                        <a:rPr lang="en-US" altLang="zh-CN" sz="900" dirty="0">
                          <a:latin typeface="微软雅黑" panose="020B0703020204020201" charset="-122"/>
                          <a:ea typeface="微软雅黑" panose="020B0703020204020201" charset="-122"/>
                          <a:cs typeface="宋体" pitchFamily="2" charset="-122"/>
                        </a:rPr>
                        <a:t>,</a:t>
                      </a:r>
                      <a:r>
                        <a:rPr lang="zh-CN" altLang="en-US" sz="900" dirty="0">
                          <a:latin typeface="微软雅黑" panose="020B0703020204020201" charset="-122"/>
                          <a:ea typeface="微软雅黑" panose="020B0703020204020201" charset="-122"/>
                          <a:cs typeface="宋体" pitchFamily="2" charset="-122"/>
                        </a:rPr>
                        <a:t>故老年病人推荐以</a:t>
                      </a:r>
                      <a:r>
                        <a:rPr lang="en-US" altLang="zh-CN" sz="900" dirty="0">
                          <a:latin typeface="微软雅黑" panose="020B0703020204020201" charset="-122"/>
                          <a:ea typeface="微软雅黑" panose="020B0703020204020201" charset="-122"/>
                          <a:cs typeface="宋体" pitchFamily="2" charset="-122"/>
                        </a:rPr>
                        <a:t>1mg</a:t>
                      </a:r>
                      <a:r>
                        <a:rPr lang="zh-CN" altLang="en-US" sz="900" dirty="0">
                          <a:latin typeface="微软雅黑" panose="020B0703020204020201" charset="-122"/>
                          <a:ea typeface="微软雅黑" panose="020B0703020204020201" charset="-122"/>
                          <a:cs typeface="宋体" pitchFamily="2" charset="-122"/>
                        </a:rPr>
                        <a:t>开始给药</a:t>
                      </a:r>
                    </a:p>
                  </a:txBody>
                  <a:tcPr anchor="ctr"/>
                </a:tc>
                <a:extLst>
                  <a:ext uri="{0D108BD9-81ED-4DB2-BD59-A6C34878D82A}">
                    <a16:rowId xmlns:a16="http://schemas.microsoft.com/office/drawing/2014/main" val="10004"/>
                  </a:ext>
                </a:extLst>
              </a:tr>
            </a:tbl>
          </a:graphicData>
        </a:graphic>
      </p:graphicFrame>
      <p:sp>
        <p:nvSpPr>
          <p:cNvPr id="4" name="文本框 3"/>
          <p:cNvSpPr txBox="1"/>
          <p:nvPr/>
        </p:nvSpPr>
        <p:spPr>
          <a:xfrm>
            <a:off x="8435340" y="6628130"/>
            <a:ext cx="3756660" cy="245110"/>
          </a:xfrm>
          <a:prstGeom prst="rect">
            <a:avLst/>
          </a:prstGeom>
          <a:noFill/>
        </p:spPr>
        <p:txBody>
          <a:bodyPr wrap="square">
            <a:spAutoFit/>
          </a:bodyPr>
          <a:lstStyle/>
          <a:p>
            <a:pPr marR="78105" algn="l"/>
            <a:r>
              <a:rPr lang="zh-CN" altLang="en-US" sz="1000" b="0" i="0" u="none" strike="noStrike" baseline="0" dirty="0">
                <a:solidFill>
                  <a:srgbClr val="202020"/>
                </a:solidFill>
                <a:latin typeface="微软雅黑" panose="020B0703020204020201" charset="-122"/>
                <a:ea typeface="微软雅黑" panose="020B0703020204020201" charset="-122"/>
              </a:rPr>
              <a:t>此资料仅用于“</a:t>
            </a:r>
            <a:r>
              <a:rPr lang="en-US" altLang="zh-CN" sz="1000" b="0" i="0" u="none" strike="noStrike" baseline="0" dirty="0">
                <a:solidFill>
                  <a:srgbClr val="202020"/>
                </a:solidFill>
                <a:latin typeface="微软雅黑" panose="020B0703020204020201" charset="-122"/>
                <a:ea typeface="微软雅黑" panose="020B0703020204020201" charset="-122"/>
              </a:rPr>
              <a:t>2025</a:t>
            </a:r>
            <a:r>
              <a:rPr lang="zh-CN" altLang="en-US" sz="1000" b="0" i="0" u="none" strike="noStrike" baseline="0" dirty="0">
                <a:solidFill>
                  <a:srgbClr val="202020"/>
                </a:solidFill>
                <a:latin typeface="微软雅黑" panose="020B0703020204020201" charset="-122"/>
                <a:ea typeface="微软雅黑" panose="020B0703020204020201" charset="-122"/>
              </a:rPr>
              <a:t>年国家医保目录调整”申报工作</a:t>
            </a:r>
            <a:r>
              <a:rPr lang="en-US" altLang="zh-CN" sz="1000" b="0" i="0" u="none" strike="noStrike" baseline="0" dirty="0">
                <a:solidFill>
                  <a:srgbClr val="202020"/>
                </a:solidFill>
                <a:latin typeface="微软雅黑" panose="020B0703020204020201" charset="-122"/>
                <a:ea typeface="微软雅黑" panose="020B0703020204020201" charset="-122"/>
              </a:rPr>
              <a:t>      3/9 </a:t>
            </a:r>
          </a:p>
        </p:txBody>
      </p:sp>
      <p:sp>
        <p:nvSpPr>
          <p:cNvPr id="2" name="矩形 1"/>
          <p:cNvSpPr/>
          <p:nvPr/>
        </p:nvSpPr>
        <p:spPr>
          <a:xfrm>
            <a:off x="0" y="45085"/>
            <a:ext cx="10764520" cy="607060"/>
          </a:xfrm>
          <a:prstGeom prst="rect">
            <a:avLst/>
          </a:prstGeom>
          <a:solidFill>
            <a:schemeClr val="accent1">
              <a:lumMod val="75000"/>
            </a:schemeClr>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textbox 72"/>
          <p:cNvSpPr/>
          <p:nvPr/>
        </p:nvSpPr>
        <p:spPr>
          <a:xfrm>
            <a:off x="64770" y="104140"/>
            <a:ext cx="10629900" cy="561975"/>
          </a:xfrm>
          <a:prstGeom prst="rect">
            <a:avLst/>
          </a:prstGeom>
          <a:noFill/>
          <a:ln w="0" cap="flat">
            <a:noFill/>
            <a:prstDash val="solid"/>
            <a:miter lim="0"/>
          </a:ln>
        </p:spPr>
        <p:txBody>
          <a:bodyPr vert="horz" wrap="square" lIns="0" tIns="0" rIns="0" bIns="0"/>
          <a:lstStyle/>
          <a:p>
            <a:pPr algn="l" rtl="0" eaLnBrk="0">
              <a:lnSpc>
                <a:spcPct val="110000"/>
              </a:lnSpc>
            </a:pPr>
            <a:endParaRPr sz="400" dirty="0">
              <a:latin typeface="微软雅黑" panose="020B0703020204020201" charset="-122"/>
              <a:ea typeface="微软雅黑" panose="020B0703020204020201" charset="-122"/>
              <a:cs typeface="微软雅黑" panose="020B0703020204020201" charset="-122"/>
            </a:endParaRPr>
          </a:p>
          <a:p>
            <a:pPr marL="102235" algn="l" rtl="0" eaLnBrk="0">
              <a:lnSpc>
                <a:spcPct val="87000"/>
              </a:lnSpc>
              <a:spcBef>
                <a:spcPts val="5"/>
              </a:spcBef>
            </a:pPr>
            <a:r>
              <a:rPr lang="en-US" altLang="zh-CN"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02.</a:t>
            </a:r>
            <a:r>
              <a:rPr lang="zh-CN" altLang="en-US"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安全性｜</a:t>
            </a:r>
            <a:r>
              <a:rPr lang="zh-CN" altLang="en-US" sz="20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说明书显示谈判药安全性优于参照药：不良反应轻微、特殊人群无需调整剂量</a:t>
            </a:r>
          </a:p>
        </p:txBody>
      </p:sp>
      <p:sp>
        <p:nvSpPr>
          <p:cNvPr id="16" name="矩形 15"/>
          <p:cNvSpPr/>
          <p:nvPr/>
        </p:nvSpPr>
        <p:spPr>
          <a:xfrm>
            <a:off x="263525" y="2663190"/>
            <a:ext cx="2894965" cy="335280"/>
          </a:xfrm>
          <a:prstGeom prst="rect">
            <a:avLst/>
          </a:prstGeom>
          <a:noFill/>
          <a:ln w="254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流程图: 可选过程 16"/>
          <p:cNvSpPr/>
          <p:nvPr/>
        </p:nvSpPr>
        <p:spPr>
          <a:xfrm>
            <a:off x="0" y="5420995"/>
            <a:ext cx="12151995" cy="976630"/>
          </a:xfrm>
          <a:prstGeom prst="flowChartAlternateProcess">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文本框 17"/>
          <p:cNvSpPr txBox="1"/>
          <p:nvPr/>
        </p:nvSpPr>
        <p:spPr>
          <a:xfrm>
            <a:off x="574675" y="5396865"/>
            <a:ext cx="11415395" cy="874407"/>
          </a:xfrm>
          <a:prstGeom prst="rect">
            <a:avLst/>
          </a:prstGeom>
          <a:noFill/>
          <a:ln w="12700">
            <a:noFill/>
            <a:prstDash val="solid"/>
          </a:ln>
        </p:spPr>
        <p:txBody>
          <a:bodyPr wrap="square" rtlCol="0">
            <a:spAutoFit/>
          </a:bodyPr>
          <a:lstStyle/>
          <a:p>
            <a:pPr algn="just">
              <a:lnSpc>
                <a:spcPct val="150000"/>
              </a:lnSpc>
            </a:pPr>
            <a:r>
              <a:rPr lang="zh-CN" altLang="en-US"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比拉斯汀片不良反应轻微，安全性优于参照药：无中枢镇静作用，无抗胆碱能作用，无心脏毒性；肝肾功能不全、老年人等特殊人群无需调整剂量</a:t>
            </a:r>
          </a:p>
        </p:txBody>
      </p:sp>
      <p:pic>
        <p:nvPicPr>
          <p:cNvPr id="41" name="图片 40" descr="手"/>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580000">
            <a:off x="131445" y="5528310"/>
            <a:ext cx="447040" cy="4470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box 306"/>
          <p:cNvSpPr/>
          <p:nvPr/>
        </p:nvSpPr>
        <p:spPr>
          <a:xfrm>
            <a:off x="73660" y="6255385"/>
            <a:ext cx="12077065" cy="634365"/>
          </a:xfrm>
          <a:prstGeom prst="rect">
            <a:avLst/>
          </a:prstGeom>
          <a:noFill/>
          <a:ln w="0" cap="flat">
            <a:noFill/>
            <a:prstDash val="solid"/>
            <a:miter lim="0"/>
          </a:ln>
        </p:spPr>
        <p:txBody>
          <a:bodyPr vert="horz" wrap="square" lIns="0" tIns="0" rIns="0" bIns="0"/>
          <a:lstStyle/>
          <a:p>
            <a:pPr algn="l" rtl="0" eaLnBrk="0">
              <a:lnSpc>
                <a:spcPct val="80000"/>
              </a:lnSpc>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rPr>
              <a:t>[1] Abdelshafy AM, Abdallah SY, Hassan AF, et al. The Impact of Bilastine on Symptoms of Allergic Rhinitis and Chronic Urticaria: A Systematic Review and Meta-Analysis of Randomized Controlled Trials. Am J Rhinol Allergy. 2022;36(5):684-694. doi:10.1177/19458924221097449</a:t>
            </a:r>
          </a:p>
          <a:p>
            <a:pPr algn="l" rtl="0" eaLnBrk="0">
              <a:lnSpc>
                <a:spcPct val="80000"/>
              </a:lnSpc>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rPr>
              <a:t>[2] Conen S, Theunissen EL, Van Oers AC, Valiente R, Ramaekers JG. Acute and subchronic effects of bilastine (20 and 40 mg) and hydroxyzine (50 mg) on actual driving performance in healthy volunteers. J Psychopharmacol. 2011;25(11):1517-1523. doi:10.1177/0269881110382467</a:t>
            </a:r>
          </a:p>
          <a:p>
            <a:pPr eaLnBrk="0">
              <a:lnSpc>
                <a:spcPct val="80000"/>
              </a:lnSpc>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rPr>
              <a:t>[3] Verster JC, Volkerts ER. Antihistamines and driving ability: evidence from on-the-road driving studies during normal traffic [published correction appears in Ann Allergy Asthma Immunol. 2004 Jun;92(6):675] [published correction appears in Ann Allergy Asthma Immunol. 2005 Mar;94(3):409-10]. Ann Allergy Asthma Immunol. 2004;92(3):294-355. </a:t>
            </a:r>
          </a:p>
        </p:txBody>
      </p:sp>
      <p:sp>
        <p:nvSpPr>
          <p:cNvPr id="4" name="textbox 288"/>
          <p:cNvSpPr/>
          <p:nvPr/>
        </p:nvSpPr>
        <p:spPr>
          <a:xfrm>
            <a:off x="191770" y="1124585"/>
            <a:ext cx="3525520" cy="635000"/>
          </a:xfrm>
          <a:prstGeom prst="rect">
            <a:avLst/>
          </a:prstGeom>
          <a:noFill/>
          <a:ln w="12700" cap="flat" cmpd="sng">
            <a:noFill/>
            <a:prstDash val="sysDot"/>
            <a:miter lim="0"/>
          </a:ln>
        </p:spPr>
        <p:txBody>
          <a:bodyPr vert="horz" wrap="square" lIns="0" tIns="0" rIns="0" bIns="0"/>
          <a:lstStyle/>
          <a:p>
            <a:pPr algn="l" rtl="0" eaLnBrk="0">
              <a:lnSpc>
                <a:spcPct val="86000"/>
              </a:lnSpc>
            </a:pPr>
            <a:endParaRPr sz="400" dirty="0">
              <a:latin typeface="微软雅黑" panose="020B0703020204020201" charset="-122"/>
              <a:ea typeface="微软雅黑" panose="020B0703020204020201" charset="-122"/>
              <a:cs typeface="微软雅黑" panose="020B0703020204020201" charset="-122"/>
            </a:endParaRPr>
          </a:p>
          <a:p>
            <a:pPr marL="305435" indent="-285750" eaLnBrk="0">
              <a:lnSpc>
                <a:spcPct val="120000"/>
              </a:lnSpc>
              <a:buFont typeface="Wingdings" panose="05000000000000000000" pitchFamily="2" charset="2"/>
              <a:buChar char="u"/>
              <a:tabLst>
                <a:tab pos="182245" algn="l"/>
              </a:tabLst>
            </a:pPr>
            <a:r>
              <a:rPr lang="zh-CN" altLang="en-US" sz="1200" b="1" dirty="0">
                <a:latin typeface="微软雅黑" panose="020B0703020204020201" charset="-122"/>
                <a:ea typeface="微软雅黑" panose="020B0703020204020201" charset="-122"/>
                <a:cs typeface="微软雅黑" panose="020B0703020204020201" charset="-122"/>
              </a:rPr>
              <a:t>比拉斯汀整体安全性表现良好，患者报告</a:t>
            </a:r>
            <a:r>
              <a:rPr lang="en-US" altLang="zh-CN" sz="1200" b="1" dirty="0">
                <a:latin typeface="微软雅黑" panose="020B0703020204020201" charset="-122"/>
                <a:ea typeface="微软雅黑" panose="020B0703020204020201" charset="-122"/>
                <a:cs typeface="微软雅黑" panose="020B0703020204020201" charset="-122"/>
              </a:rPr>
              <a:t>&gt;1</a:t>
            </a:r>
            <a:r>
              <a:rPr lang="zh-CN" altLang="en-US" sz="1200" b="1" dirty="0">
                <a:latin typeface="微软雅黑" panose="020B0703020204020201" charset="-122"/>
                <a:ea typeface="微软雅黑" panose="020B0703020204020201" charset="-122"/>
                <a:cs typeface="微软雅黑" panose="020B0703020204020201" charset="-122"/>
              </a:rPr>
              <a:t>的不良事件发生率</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rPr>
              <a:t>与安慰剂相当</a:t>
            </a:r>
            <a:r>
              <a:rPr lang="zh-CN" altLang="en-US" sz="1200" b="1" dirty="0">
                <a:latin typeface="微软雅黑" panose="020B0703020204020201" charset="-122"/>
                <a:ea typeface="微软雅黑" panose="020B0703020204020201" charset="-122"/>
                <a:cs typeface="微软雅黑" panose="020B0703020204020201" charset="-122"/>
              </a:rPr>
              <a:t>， 无显著差异</a:t>
            </a:r>
            <a:r>
              <a:rPr lang="en-US" altLang="zh-CN" sz="900" baseline="30000" dirty="0">
                <a:latin typeface="微软雅黑" panose="020B0703020204020201" charset="-122"/>
                <a:ea typeface="微软雅黑" panose="020B0703020204020201" charset="-122"/>
                <a:cs typeface="微软雅黑" panose="020B0703020204020201" charset="-122"/>
              </a:rPr>
              <a:t>[1]</a:t>
            </a:r>
            <a:endParaRPr lang="en-US" altLang="zh-CN" sz="900" kern="0" spc="50" baseline="30000" dirty="0">
              <a:latin typeface="微软雅黑" panose="020B0703020204020201" charset="-122"/>
              <a:ea typeface="微软雅黑" panose="020B0703020204020201" charset="-122"/>
              <a:cs typeface="微软雅黑" panose="020B0703020204020201" charset="-122"/>
            </a:endParaRPr>
          </a:p>
        </p:txBody>
      </p:sp>
      <p:sp>
        <p:nvSpPr>
          <p:cNvPr id="26" name="textbox 288"/>
          <p:cNvSpPr/>
          <p:nvPr/>
        </p:nvSpPr>
        <p:spPr>
          <a:xfrm>
            <a:off x="8154670" y="945515"/>
            <a:ext cx="3872865" cy="817880"/>
          </a:xfrm>
          <a:prstGeom prst="rect">
            <a:avLst/>
          </a:prstGeom>
          <a:noFill/>
          <a:ln w="12700" cap="flat" cmpd="sng">
            <a:noFill/>
            <a:prstDash val="sysDot"/>
            <a:miter lim="0"/>
          </a:ln>
        </p:spPr>
        <p:txBody>
          <a:bodyPr vert="horz" wrap="square" lIns="0" tIns="0" rIns="0" bIns="0"/>
          <a:lstStyle/>
          <a:p>
            <a:pPr algn="l" rtl="0" eaLnBrk="0">
              <a:lnSpc>
                <a:spcPct val="86000"/>
              </a:lnSpc>
            </a:pPr>
            <a:endParaRPr sz="400" dirty="0">
              <a:latin typeface="微软雅黑" panose="020B0703020204020201" charset="-122"/>
              <a:ea typeface="微软雅黑" panose="020B0703020204020201" charset="-122"/>
              <a:cs typeface="微软雅黑" panose="020B0703020204020201" charset="-122"/>
            </a:endParaRPr>
          </a:p>
          <a:p>
            <a:pPr marL="305435" indent="-285750" eaLnBrk="0">
              <a:lnSpc>
                <a:spcPct val="120000"/>
              </a:lnSpc>
              <a:buFont typeface="Wingdings" panose="05000000000000000000" pitchFamily="2" charset="2"/>
              <a:buChar char="u"/>
              <a:tabLst>
                <a:tab pos="182245" algn="l"/>
              </a:tabLst>
            </a:pPr>
            <a:r>
              <a:rPr lang="zh-CN" altLang="en-US" sz="1200" b="1" dirty="0">
                <a:latin typeface="微软雅黑" panose="020B0703020204020201" charset="-122"/>
                <a:ea typeface="微软雅黑" panose="020B0703020204020201" charset="-122"/>
                <a:cs typeface="微软雅黑" panose="020B0703020204020201" charset="-122"/>
              </a:rPr>
              <a:t>治疗第</a:t>
            </a:r>
            <a:r>
              <a:rPr lang="en-US" altLang="zh-CN" sz="1200" b="1" dirty="0">
                <a:latin typeface="微软雅黑" panose="020B0703020204020201" charset="-122"/>
                <a:ea typeface="微软雅黑" panose="020B0703020204020201" charset="-122"/>
                <a:cs typeface="微软雅黑" panose="020B0703020204020201" charset="-122"/>
              </a:rPr>
              <a:t>1</a:t>
            </a:r>
            <a:r>
              <a:rPr lang="zh-CN" altLang="en-US" sz="1200" b="1" dirty="0">
                <a:latin typeface="微软雅黑" panose="020B0703020204020201" charset="-122"/>
                <a:ea typeface="微软雅黑" panose="020B0703020204020201" charset="-122"/>
                <a:cs typeface="微软雅黑" panose="020B0703020204020201" charset="-122"/>
              </a:rPr>
              <a:t>天和第</a:t>
            </a:r>
            <a:r>
              <a:rPr lang="en-US" altLang="zh-CN" sz="1200" b="1" dirty="0">
                <a:latin typeface="微软雅黑" panose="020B0703020204020201" charset="-122"/>
                <a:ea typeface="微软雅黑" panose="020B0703020204020201" charset="-122"/>
                <a:cs typeface="微软雅黑" panose="020B0703020204020201" charset="-122"/>
              </a:rPr>
              <a:t>8</a:t>
            </a:r>
            <a:r>
              <a:rPr lang="zh-CN" altLang="en-US" sz="1200" b="1" dirty="0">
                <a:latin typeface="微软雅黑" panose="020B0703020204020201" charset="-122"/>
                <a:ea typeface="微软雅黑" panose="020B0703020204020201" charset="-122"/>
                <a:cs typeface="微软雅黑" panose="020B0703020204020201" charset="-122"/>
              </a:rPr>
              <a:t>天比拉斯汀与安慰剂</a:t>
            </a:r>
            <a:r>
              <a:rPr lang="en-US" altLang="zh-CN" sz="1200" b="1" dirty="0">
                <a:latin typeface="微软雅黑" panose="020B0703020204020201" charset="-122"/>
                <a:ea typeface="微软雅黑" panose="020B0703020204020201" charset="-122"/>
                <a:cs typeface="微软雅黑" panose="020B0703020204020201" charset="-122"/>
              </a:rPr>
              <a:t>SDLP</a:t>
            </a:r>
            <a:r>
              <a:rPr lang="zh-CN" altLang="en-US" sz="1200" b="1" dirty="0">
                <a:latin typeface="微软雅黑" panose="020B0703020204020201" charset="-122"/>
                <a:ea typeface="微软雅黑" panose="020B0703020204020201" charset="-122"/>
                <a:cs typeface="微软雅黑" panose="020B0703020204020201" charset="-122"/>
              </a:rPr>
              <a:t>无显著差异，</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rPr>
              <a:t>不影响正常驾驶能力</a:t>
            </a:r>
            <a:r>
              <a:rPr lang="en-US" altLang="zh-CN" sz="700" baseline="30000" dirty="0">
                <a:latin typeface="微软雅黑" panose="020B0703020204020201" charset="-122"/>
                <a:ea typeface="微软雅黑" panose="020B0703020204020201" charset="-122"/>
              </a:rPr>
              <a:t>[2]</a:t>
            </a:r>
            <a:r>
              <a:rPr lang="zh-CN" altLang="en-US" sz="1200" b="1" dirty="0">
                <a:latin typeface="微软雅黑" panose="020B0703020204020201" charset="-122"/>
                <a:ea typeface="微软雅黑" panose="020B0703020204020201" charset="-122"/>
                <a:cs typeface="微软雅黑" panose="020B0703020204020201" charset="-122"/>
              </a:rPr>
              <a:t>；</a:t>
            </a:r>
            <a:r>
              <a:rPr lang="zh-CN" altLang="en-US" sz="1200" b="1" dirty="0">
                <a:solidFill>
                  <a:srgbClr val="C00000"/>
                </a:solidFill>
                <a:latin typeface="微软雅黑" panose="020B0703020204020201" charset="-122"/>
                <a:ea typeface="微软雅黑" panose="020B0703020204020201" charset="-122"/>
                <a:cs typeface="微软雅黑" panose="020B0703020204020201" charset="-122"/>
              </a:rPr>
              <a:t>咪唑斯汀、依美斯汀可能损害</a:t>
            </a:r>
            <a:r>
              <a:rPr lang="zh-CN" altLang="en-US" sz="1200" b="1" dirty="0">
                <a:latin typeface="微软雅黑" panose="020B0703020204020201" charset="-122"/>
                <a:ea typeface="微软雅黑" panose="020B0703020204020201" charset="-122"/>
                <a:cs typeface="微软雅黑" panose="020B0703020204020201" charset="-122"/>
              </a:rPr>
              <a:t>驾驶表现</a:t>
            </a:r>
            <a:r>
              <a:rPr lang="zh-CN" altLang="en-US" sz="700" b="1" dirty="0">
                <a:latin typeface="微软雅黑" panose="020B0703020204020201" charset="-122"/>
                <a:ea typeface="微软雅黑" panose="020B0703020204020201" charset="-122"/>
                <a:cs typeface="微软雅黑" panose="020B0703020204020201" charset="-122"/>
              </a:rPr>
              <a:t> </a:t>
            </a:r>
            <a:r>
              <a:rPr lang="en-US" altLang="zh-CN" sz="700" baseline="30000" dirty="0">
                <a:latin typeface="微软雅黑" panose="020B0703020204020201" charset="-122"/>
                <a:ea typeface="微软雅黑" panose="020B0703020204020201" charset="-122"/>
              </a:rPr>
              <a:t>[3]</a:t>
            </a:r>
          </a:p>
        </p:txBody>
      </p:sp>
      <p:pic>
        <p:nvPicPr>
          <p:cNvPr id="308" name="picture 308"/>
          <p:cNvPicPr>
            <a:picLocks noChangeAspect="1"/>
          </p:cNvPicPr>
          <p:nvPr/>
        </p:nvPicPr>
        <p:blipFill>
          <a:blip r:embed="rId3"/>
          <a:stretch>
            <a:fillRect/>
          </a:stretch>
        </p:blipFill>
        <p:spPr>
          <a:xfrm rot="21600000">
            <a:off x="10848340" y="193040"/>
            <a:ext cx="1245870" cy="342900"/>
          </a:xfrm>
          <a:prstGeom prst="rect">
            <a:avLst/>
          </a:prstGeom>
        </p:spPr>
      </p:pic>
      <p:sp>
        <p:nvSpPr>
          <p:cNvPr id="20" name="textbox 288"/>
          <p:cNvSpPr/>
          <p:nvPr/>
        </p:nvSpPr>
        <p:spPr>
          <a:xfrm>
            <a:off x="3863975" y="1124585"/>
            <a:ext cx="3872865" cy="604520"/>
          </a:xfrm>
          <a:prstGeom prst="rect">
            <a:avLst/>
          </a:prstGeom>
          <a:noFill/>
          <a:ln w="12700" cap="flat" cmpd="sng">
            <a:noFill/>
            <a:prstDash val="sysDot"/>
            <a:miter lim="0"/>
          </a:ln>
        </p:spPr>
        <p:txBody>
          <a:bodyPr vert="horz" wrap="square" lIns="0" tIns="0" rIns="0" bIns="0"/>
          <a:lstStyle/>
          <a:p>
            <a:pPr algn="l" rtl="0" eaLnBrk="0">
              <a:lnSpc>
                <a:spcPct val="86000"/>
              </a:lnSpc>
            </a:pPr>
            <a:endParaRPr sz="400" dirty="0">
              <a:latin typeface="微软雅黑" panose="020B0703020204020201" charset="-122"/>
              <a:ea typeface="微软雅黑" panose="020B0703020204020201" charset="-122"/>
              <a:cs typeface="微软雅黑" panose="020B0703020204020201" charset="-122"/>
            </a:endParaRPr>
          </a:p>
          <a:p>
            <a:pPr marL="305435" indent="-285750" eaLnBrk="0">
              <a:lnSpc>
                <a:spcPct val="120000"/>
              </a:lnSpc>
              <a:buFont typeface="Wingdings" panose="05000000000000000000" pitchFamily="2" charset="2"/>
              <a:buChar char="u"/>
              <a:tabLst>
                <a:tab pos="182245" algn="l"/>
              </a:tabLst>
            </a:pPr>
            <a:r>
              <a:rPr lang="zh-CN" altLang="en-US" sz="1200" b="1" dirty="0">
                <a:latin typeface="微软雅黑" panose="020B0703020204020201" charset="-122"/>
                <a:ea typeface="微软雅黑" panose="020B0703020204020201" charset="-122"/>
              </a:rPr>
              <a:t>嗜睡、头晕、口干、乏力等</a:t>
            </a:r>
            <a:r>
              <a:rPr lang="zh-CN" altLang="en-US" sz="1200" b="1" dirty="0">
                <a:solidFill>
                  <a:srgbClr val="C00000"/>
                </a:solidFill>
                <a:latin typeface="微软雅黑" panose="020B0703020204020201" charset="-122"/>
                <a:ea typeface="微软雅黑" panose="020B0703020204020201" charset="-122"/>
              </a:rPr>
              <a:t>不良事件发生率大幅低于</a:t>
            </a:r>
            <a:r>
              <a:rPr lang="zh-CN" altLang="en-US" sz="1200" b="1" dirty="0">
                <a:latin typeface="微软雅黑" panose="020B0703020204020201" charset="-122"/>
                <a:ea typeface="微软雅黑" panose="020B0703020204020201" charset="-122"/>
                <a:sym typeface="+mn-ea"/>
              </a:rPr>
              <a:t>咪唑斯汀</a:t>
            </a:r>
            <a:r>
              <a:rPr lang="zh-CN" altLang="en-US" sz="1200" b="1" dirty="0">
                <a:latin typeface="微软雅黑" panose="020B0703020204020201" charset="-122"/>
                <a:ea typeface="微软雅黑" panose="020B0703020204020201" charset="-122"/>
              </a:rPr>
              <a:t>、依美斯汀</a:t>
            </a:r>
            <a:endParaRPr lang="zh-CN" altLang="en-US" sz="1200" b="1" baseline="30000" dirty="0">
              <a:latin typeface="微软雅黑" panose="020B0703020204020201" charset="-122"/>
              <a:ea typeface="微软雅黑" panose="020B0703020204020201" charset="-122"/>
            </a:endParaRPr>
          </a:p>
        </p:txBody>
      </p:sp>
      <p:sp>
        <p:nvSpPr>
          <p:cNvPr id="11" name="文本框 10"/>
          <p:cNvSpPr txBox="1"/>
          <p:nvPr/>
        </p:nvSpPr>
        <p:spPr>
          <a:xfrm>
            <a:off x="9215120" y="5026025"/>
            <a:ext cx="2790825" cy="368300"/>
          </a:xfrm>
          <a:prstGeom prst="rect">
            <a:avLst/>
          </a:prstGeom>
          <a:noFill/>
          <a:ln w="12700">
            <a:noFill/>
            <a:prstDash val="solid"/>
          </a:ln>
        </p:spPr>
        <p:txBody>
          <a:bodyPr wrap="square">
            <a:spAutoFit/>
          </a:bodyPr>
          <a:lstStyle/>
          <a:p>
            <a:pPr algn="just">
              <a:lnSpc>
                <a:spcPct val="100000"/>
              </a:lnSpc>
            </a:pPr>
            <a:r>
              <a:rPr lang="zh-CN" altLang="en-US" sz="900" dirty="0">
                <a:solidFill>
                  <a:schemeClr val="bg1">
                    <a:lumMod val="50000"/>
                  </a:schemeClr>
                </a:solidFill>
                <a:latin typeface="微软雅黑" panose="020B0703020204020201" charset="-122"/>
                <a:ea typeface="微软雅黑" panose="020B0703020204020201" charset="-122"/>
              </a:rPr>
              <a:t>注：</a:t>
            </a:r>
            <a:r>
              <a:rPr lang="zh-CN" altLang="en-US" sz="900" dirty="0">
                <a:solidFill>
                  <a:schemeClr val="bg1">
                    <a:lumMod val="50000"/>
                  </a:schemeClr>
                </a:solidFill>
                <a:latin typeface="微软雅黑" panose="020B0703020204020201" charset="-122"/>
                <a:ea typeface="微软雅黑" panose="020B0703020204020201" charset="-122"/>
                <a:cs typeface="微软雅黑" panose="020B0703020204020201" charset="-122"/>
              </a:rPr>
              <a:t>①各药品不良事件发生率来源于文献加权均值</a:t>
            </a:r>
            <a:r>
              <a:rPr lang="en-US" altLang="zh-CN" sz="900" dirty="0">
                <a:solidFill>
                  <a:schemeClr val="bg1">
                    <a:lumMod val="50000"/>
                  </a:schemeClr>
                </a:solidFill>
                <a:latin typeface="微软雅黑" panose="020B0703020204020201" charset="-122"/>
                <a:ea typeface="微软雅黑" panose="020B0703020204020201" charset="-122"/>
                <a:cs typeface="微软雅黑" panose="020B0703020204020201" charset="-122"/>
              </a:rPr>
              <a:t> </a:t>
            </a:r>
          </a:p>
          <a:p>
            <a:pPr algn="just">
              <a:lnSpc>
                <a:spcPct val="100000"/>
              </a:lnSpc>
            </a:pPr>
            <a:r>
              <a:rPr lang="en-US" altLang="zh-CN" sz="900" dirty="0">
                <a:solidFill>
                  <a:schemeClr val="bg1">
                    <a:lumMod val="50000"/>
                  </a:schemeClr>
                </a:solidFill>
                <a:latin typeface="微软雅黑" panose="020B0703020204020201" charset="-122"/>
                <a:ea typeface="微软雅黑" panose="020B0703020204020201" charset="-122"/>
                <a:cs typeface="微软雅黑" panose="020B0703020204020201" charset="-122"/>
              </a:rPr>
              <a:t>       </a:t>
            </a:r>
            <a:r>
              <a:rPr lang="zh-CN" altLang="en-US" sz="900" dirty="0">
                <a:solidFill>
                  <a:schemeClr val="bg1">
                    <a:lumMod val="50000"/>
                  </a:schemeClr>
                </a:solidFill>
                <a:latin typeface="微软雅黑" panose="020B0703020204020201" charset="-122"/>
                <a:ea typeface="微软雅黑" panose="020B0703020204020201" charset="-122"/>
                <a:cs typeface="微软雅黑" panose="020B0703020204020201" charset="-122"/>
              </a:rPr>
              <a:t>②</a:t>
            </a:r>
            <a:r>
              <a:rPr lang="en-US" altLang="zh-CN" sz="900" dirty="0">
                <a:solidFill>
                  <a:schemeClr val="bg1">
                    <a:lumMod val="50000"/>
                  </a:schemeClr>
                </a:solidFill>
                <a:latin typeface="微软雅黑" panose="020B0703020204020201" charset="-122"/>
                <a:ea typeface="微软雅黑" panose="020B0703020204020201" charset="-122"/>
                <a:cs typeface="微软雅黑" panose="020B0703020204020201" charset="-122"/>
              </a:rPr>
              <a:t>SDLP</a:t>
            </a:r>
            <a:r>
              <a:rPr lang="zh-CN" altLang="en-US" sz="900" dirty="0">
                <a:solidFill>
                  <a:schemeClr val="bg1">
                    <a:lumMod val="50000"/>
                  </a:schemeClr>
                </a:solidFill>
                <a:latin typeface="微软雅黑" panose="020B0703020204020201" charset="-122"/>
                <a:ea typeface="微软雅黑" panose="020B0703020204020201" charset="-122"/>
                <a:cs typeface="微软雅黑" panose="020B0703020204020201" charset="-122"/>
              </a:rPr>
              <a:t>为驾驶车辆偏离道路中心距离的标准差</a:t>
            </a:r>
          </a:p>
        </p:txBody>
      </p:sp>
      <p:sp>
        <p:nvSpPr>
          <p:cNvPr id="5" name="文本框 4"/>
          <p:cNvSpPr txBox="1"/>
          <p:nvPr/>
        </p:nvSpPr>
        <p:spPr>
          <a:xfrm>
            <a:off x="8435340" y="6628130"/>
            <a:ext cx="3756660" cy="245110"/>
          </a:xfrm>
          <a:prstGeom prst="rect">
            <a:avLst/>
          </a:prstGeom>
          <a:noFill/>
        </p:spPr>
        <p:txBody>
          <a:bodyPr wrap="square">
            <a:spAutoFit/>
          </a:bodyPr>
          <a:lstStyle/>
          <a:p>
            <a:pPr marR="78105" algn="l"/>
            <a:r>
              <a:rPr lang="zh-CN" altLang="en-US" sz="1000" b="0" i="0" u="none" strike="noStrike" baseline="0" dirty="0">
                <a:solidFill>
                  <a:srgbClr val="202020"/>
                </a:solidFill>
                <a:latin typeface="微软雅黑" panose="020B0703020204020201" charset="-122"/>
                <a:ea typeface="微软雅黑" panose="020B0703020204020201" charset="-122"/>
              </a:rPr>
              <a:t>此资料仅用于“</a:t>
            </a:r>
            <a:r>
              <a:rPr lang="en-US" altLang="zh-CN" sz="1000" b="0" i="0" u="none" strike="noStrike" baseline="0" dirty="0">
                <a:solidFill>
                  <a:srgbClr val="202020"/>
                </a:solidFill>
                <a:latin typeface="微软雅黑" panose="020B0703020204020201" charset="-122"/>
                <a:ea typeface="微软雅黑" panose="020B0703020204020201" charset="-122"/>
              </a:rPr>
              <a:t>2025</a:t>
            </a:r>
            <a:r>
              <a:rPr lang="zh-CN" altLang="en-US" sz="1000" b="0" i="0" u="none" strike="noStrike" baseline="0" dirty="0">
                <a:solidFill>
                  <a:srgbClr val="202020"/>
                </a:solidFill>
                <a:latin typeface="微软雅黑" panose="020B0703020204020201" charset="-122"/>
                <a:ea typeface="微软雅黑" panose="020B0703020204020201" charset="-122"/>
              </a:rPr>
              <a:t>年国家医保目录调整”申报工作</a:t>
            </a:r>
            <a:r>
              <a:rPr lang="en-US" altLang="zh-CN" sz="1000" b="0" i="0" u="none" strike="noStrike" baseline="0" dirty="0">
                <a:solidFill>
                  <a:srgbClr val="202020"/>
                </a:solidFill>
                <a:latin typeface="微软雅黑" panose="020B0703020204020201" charset="-122"/>
                <a:ea typeface="微软雅黑" panose="020B0703020204020201" charset="-122"/>
              </a:rPr>
              <a:t>      4/9  </a:t>
            </a:r>
          </a:p>
        </p:txBody>
      </p:sp>
      <p:grpSp>
        <p:nvGrpSpPr>
          <p:cNvPr id="16" name="组合 15"/>
          <p:cNvGrpSpPr/>
          <p:nvPr/>
        </p:nvGrpSpPr>
        <p:grpSpPr>
          <a:xfrm>
            <a:off x="47625" y="1746885"/>
            <a:ext cx="11969750" cy="3408680"/>
            <a:chOff x="85" y="3563"/>
            <a:chExt cx="18850" cy="5368"/>
          </a:xfrm>
        </p:grpSpPr>
        <p:sp>
          <p:nvSpPr>
            <p:cNvPr id="7" name="Rectangle 2"/>
            <p:cNvSpPr>
              <a:spLocks noChangeArrowheads="1"/>
            </p:cNvSpPr>
            <p:nvPr/>
          </p:nvSpPr>
          <p:spPr bwMode="auto">
            <a:xfrm>
              <a:off x="14136" y="8504"/>
              <a:ext cx="3271"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algn="ctr" defTabSz="914400" rtl="0" eaLnBrk="0" fontAlgn="base" latinLnBrk="0" hangingPunct="0">
                <a:lnSpc>
                  <a:spcPct val="100000"/>
                </a:lnSpc>
                <a:buClrTx/>
                <a:buSzTx/>
                <a:buFontTx/>
                <a:buNone/>
              </a:pPr>
              <a:r>
                <a:rPr kumimoji="0" lang="zh-CN" altLang="en-US" sz="1000" b="1" i="0" u="none" strike="noStrike" cap="none" normalizeH="0" baseline="0" dirty="0">
                  <a:solidFill>
                    <a:schemeClr val="tx1"/>
                  </a:solidFill>
                  <a:latin typeface="Microsoft YaHei Bold" panose="020B0703020204020201" charset="-122"/>
                  <a:ea typeface="Microsoft YaHei Bold" panose="020B0703020204020201" charset="-122"/>
                  <a:cs typeface="Microsoft YaHei Bold" panose="020B0703020204020201" charset="-122"/>
                </a:rPr>
                <a:t>图4 比拉斯汀不影响患者驾驶能力</a:t>
              </a:r>
            </a:p>
          </p:txBody>
        </p:sp>
        <p:graphicFrame>
          <p:nvGraphicFramePr>
            <p:cNvPr id="18" name="图表 17"/>
            <p:cNvGraphicFramePr/>
            <p:nvPr/>
          </p:nvGraphicFramePr>
          <p:xfrm>
            <a:off x="12940" y="3633"/>
            <a:ext cx="5995" cy="4825"/>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
            <p:cNvSpPr>
              <a:spLocks noChangeArrowheads="1"/>
            </p:cNvSpPr>
            <p:nvPr/>
          </p:nvSpPr>
          <p:spPr bwMode="auto">
            <a:xfrm>
              <a:off x="85" y="8545"/>
              <a:ext cx="5707"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ctr" eaLnBrk="0" fontAlgn="base" hangingPunct="0">
                <a:spcBef>
                  <a:spcPct val="0"/>
                </a:spcBef>
                <a:spcAft>
                  <a:spcPct val="0"/>
                </a:spcAft>
              </a:pPr>
              <a:r>
                <a:rPr lang="zh-CN" altLang="en-US" sz="1000" b="1" dirty="0">
                  <a:latin typeface="Microsoft YaHei Bold" panose="020B0703020204020201" charset="-122"/>
                  <a:ea typeface="Microsoft YaHei Bold" panose="020B0703020204020201" charset="-122"/>
                  <a:cs typeface="Microsoft YaHei Bold" panose="020B0703020204020201" charset="-122"/>
                </a:rPr>
                <a:t>图</a:t>
              </a:r>
              <a:r>
                <a:rPr lang="en-US" altLang="zh-CN" sz="1000" b="1" dirty="0">
                  <a:latin typeface="Microsoft YaHei Bold" panose="020B0703020204020201" charset="-122"/>
                  <a:ea typeface="Microsoft YaHei Bold" panose="020B0703020204020201" charset="-122"/>
                  <a:cs typeface="Microsoft YaHei Bold" panose="020B0703020204020201" charset="-122"/>
                </a:rPr>
                <a:t>2 </a:t>
              </a:r>
              <a:r>
                <a:rPr lang="zh-CN" altLang="en-US" sz="1000" b="1" dirty="0">
                  <a:latin typeface="Microsoft YaHei Bold" panose="020B0703020204020201" charset="-122"/>
                  <a:ea typeface="Microsoft YaHei Bold" panose="020B0703020204020201" charset="-122"/>
                  <a:cs typeface="Microsoft YaHei Bold" panose="020B0703020204020201" charset="-122"/>
                </a:rPr>
                <a:t>比拉斯汀</a:t>
              </a:r>
              <a:r>
                <a:rPr lang="en-US" altLang="zh-CN" sz="1000" b="1" dirty="0">
                  <a:latin typeface="Microsoft YaHei Bold" panose="020B0703020204020201" charset="-122"/>
                  <a:ea typeface="Microsoft YaHei Bold" panose="020B0703020204020201" charset="-122"/>
                  <a:cs typeface="Microsoft YaHei Bold" panose="020B0703020204020201" charset="-122"/>
                </a:rPr>
                <a:t>20mg</a:t>
              </a:r>
              <a:r>
                <a:rPr lang="zh-CN" altLang="en-US" sz="1000" b="1" dirty="0">
                  <a:latin typeface="Microsoft YaHei Bold" panose="020B0703020204020201" charset="-122"/>
                  <a:ea typeface="Microsoft YaHei Bold" panose="020B0703020204020201" charset="-122"/>
                  <a:cs typeface="Microsoft YaHei Bold" panose="020B0703020204020201" charset="-122"/>
                </a:rPr>
                <a:t>和安慰剂不良事件发生率相当</a:t>
              </a:r>
              <a:endParaRPr kumimoji="0" lang="zh-CN" altLang="en-US" sz="1000" b="1" i="0" u="none" strike="noStrike" cap="none" normalizeH="0" baseline="0" dirty="0">
                <a:ln>
                  <a:noFill/>
                </a:ln>
                <a:solidFill>
                  <a:schemeClr val="tx1"/>
                </a:solidFill>
                <a:effectLst/>
                <a:latin typeface="Microsoft YaHei Bold" panose="020B0703020204020201" charset="-122"/>
                <a:ea typeface="Microsoft YaHei Bold" panose="020B0703020204020201" charset="-122"/>
                <a:cs typeface="Microsoft YaHei Bold" panose="020B0703020204020201" charset="-122"/>
              </a:endParaRPr>
            </a:p>
          </p:txBody>
        </p:sp>
        <p:sp>
          <p:nvSpPr>
            <p:cNvPr id="29" name="Rectangle 2"/>
            <p:cNvSpPr>
              <a:spLocks noChangeArrowheads="1"/>
            </p:cNvSpPr>
            <p:nvPr/>
          </p:nvSpPr>
          <p:spPr bwMode="auto">
            <a:xfrm>
              <a:off x="15246" y="4518"/>
              <a:ext cx="927"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900" b="1" i="0" u="none" strike="noStrike" cap="none" normalizeH="0" baseline="0" dirty="0">
                  <a:ln>
                    <a:noFill/>
                  </a:ln>
                  <a:solidFill>
                    <a:srgbClr val="C00000"/>
                  </a:solidFill>
                  <a:effectLst/>
                  <a:latin typeface="微软雅黑" panose="020B0703020204020201" charset="-122"/>
                  <a:ea typeface="微软雅黑" panose="020B0703020204020201" charset="-122"/>
                  <a:cs typeface="微软雅黑" panose="020B0703020204020201" charset="-122"/>
                </a:rPr>
                <a:t>P</a:t>
              </a:r>
              <a:r>
                <a:rPr lang="en-US" altLang="zh-CN" sz="900" b="1" dirty="0">
                  <a:solidFill>
                    <a:srgbClr val="C00000"/>
                  </a:solidFill>
                  <a:latin typeface="微软雅黑" panose="020B0703020204020201" charset="-122"/>
                  <a:ea typeface="微软雅黑" panose="020B0703020204020201" charset="-122"/>
                  <a:cs typeface="微软雅黑" panose="020B0703020204020201" charset="-122"/>
                </a:rPr>
                <a:t>&gt;0.05</a:t>
              </a:r>
              <a:endParaRPr kumimoji="0" lang="en-US" altLang="zh-CN" sz="900" b="1" i="0" u="none" strike="noStrike" cap="none" normalizeH="0" baseline="0" dirty="0">
                <a:ln>
                  <a:noFill/>
                </a:ln>
                <a:solidFill>
                  <a:srgbClr val="C00000"/>
                </a:solidFill>
                <a:effectLst/>
                <a:latin typeface="微软雅黑" panose="020B0703020204020201" charset="-122"/>
                <a:ea typeface="微软雅黑" panose="020B0703020204020201" charset="-122"/>
                <a:cs typeface="微软雅黑" panose="020B0703020204020201" charset="-122"/>
              </a:endParaRPr>
            </a:p>
          </p:txBody>
        </p:sp>
        <p:sp>
          <p:nvSpPr>
            <p:cNvPr id="33" name="Rectangle 2"/>
            <p:cNvSpPr>
              <a:spLocks noChangeArrowheads="1"/>
            </p:cNvSpPr>
            <p:nvPr/>
          </p:nvSpPr>
          <p:spPr bwMode="auto">
            <a:xfrm>
              <a:off x="13990" y="4535"/>
              <a:ext cx="927"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900" b="1" i="0" u="none" strike="noStrike" cap="none" normalizeH="0" baseline="0" dirty="0">
                  <a:ln>
                    <a:noFill/>
                  </a:ln>
                  <a:solidFill>
                    <a:srgbClr val="C00000"/>
                  </a:solidFill>
                  <a:effectLst/>
                  <a:latin typeface="微软雅黑" panose="020B0703020204020201" charset="-122"/>
                  <a:ea typeface="微软雅黑" panose="020B0703020204020201" charset="-122"/>
                  <a:cs typeface="微软雅黑" panose="020B0703020204020201" charset="-122"/>
                </a:rPr>
                <a:t>P</a:t>
              </a:r>
              <a:r>
                <a:rPr lang="en-US" altLang="zh-CN" sz="900" b="1" dirty="0">
                  <a:solidFill>
                    <a:srgbClr val="C00000"/>
                  </a:solidFill>
                  <a:latin typeface="微软雅黑" panose="020B0703020204020201" charset="-122"/>
                  <a:ea typeface="微软雅黑" panose="020B0703020204020201" charset="-122"/>
                  <a:cs typeface="微软雅黑" panose="020B0703020204020201" charset="-122"/>
                </a:rPr>
                <a:t>&gt;0.05</a:t>
              </a:r>
              <a:endParaRPr kumimoji="0" lang="en-US" altLang="zh-CN" sz="900" b="1" i="0" u="none" strike="noStrike" cap="none" normalizeH="0" baseline="0" dirty="0">
                <a:ln>
                  <a:noFill/>
                </a:ln>
                <a:solidFill>
                  <a:srgbClr val="C00000"/>
                </a:solidFill>
                <a:effectLst/>
                <a:latin typeface="微软雅黑" panose="020B0703020204020201" charset="-122"/>
                <a:ea typeface="微软雅黑" panose="020B0703020204020201" charset="-122"/>
                <a:cs typeface="微软雅黑" panose="020B0703020204020201" charset="-122"/>
              </a:endParaRPr>
            </a:p>
          </p:txBody>
        </p:sp>
        <p:sp>
          <p:nvSpPr>
            <p:cNvPr id="34" name="Rectangle 2"/>
            <p:cNvSpPr>
              <a:spLocks noChangeArrowheads="1"/>
            </p:cNvSpPr>
            <p:nvPr/>
          </p:nvSpPr>
          <p:spPr bwMode="auto">
            <a:xfrm>
              <a:off x="16580" y="4535"/>
              <a:ext cx="927"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900" b="1" i="0" u="none" strike="noStrike" cap="none" normalizeH="0" baseline="0" dirty="0">
                  <a:ln>
                    <a:noFill/>
                  </a:ln>
                  <a:solidFill>
                    <a:srgbClr val="C00000"/>
                  </a:solidFill>
                  <a:effectLst/>
                  <a:latin typeface="微软雅黑" panose="020B0703020204020201" charset="-122"/>
                  <a:ea typeface="微软雅黑" panose="020B0703020204020201" charset="-122"/>
                  <a:cs typeface="微软雅黑" panose="020B0703020204020201" charset="-122"/>
                </a:rPr>
                <a:t>P</a:t>
              </a:r>
              <a:r>
                <a:rPr lang="en-US" altLang="zh-CN" sz="900" b="1" dirty="0">
                  <a:solidFill>
                    <a:srgbClr val="C00000"/>
                  </a:solidFill>
                  <a:latin typeface="微软雅黑" panose="020B0703020204020201" charset="-122"/>
                  <a:ea typeface="微软雅黑" panose="020B0703020204020201" charset="-122"/>
                  <a:cs typeface="微软雅黑" panose="020B0703020204020201" charset="-122"/>
                </a:rPr>
                <a:t>&gt;0.05</a:t>
              </a:r>
              <a:endParaRPr kumimoji="0" lang="en-US" altLang="zh-CN" sz="900" b="1" i="0" u="none" strike="noStrike" cap="none" normalizeH="0" baseline="0" dirty="0">
                <a:ln>
                  <a:noFill/>
                </a:ln>
                <a:solidFill>
                  <a:srgbClr val="C00000"/>
                </a:solidFill>
                <a:effectLst/>
                <a:latin typeface="微软雅黑" panose="020B0703020204020201" charset="-122"/>
                <a:ea typeface="微软雅黑" panose="020B0703020204020201" charset="-122"/>
                <a:cs typeface="微软雅黑" panose="020B0703020204020201" charset="-122"/>
              </a:endParaRPr>
            </a:p>
          </p:txBody>
        </p:sp>
        <p:sp>
          <p:nvSpPr>
            <p:cNvPr id="27" name="Rectangle 1"/>
            <p:cNvSpPr>
              <a:spLocks noChangeArrowheads="1"/>
            </p:cNvSpPr>
            <p:nvPr/>
          </p:nvSpPr>
          <p:spPr bwMode="auto">
            <a:xfrm>
              <a:off x="6061" y="8514"/>
              <a:ext cx="6505"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ctr" eaLnBrk="0" fontAlgn="base" hangingPunct="0">
                <a:buClrTx/>
                <a:buSzTx/>
                <a:buFontTx/>
              </a:pPr>
              <a:r>
                <a:rPr lang="zh-CN" altLang="en-US" sz="1000" b="1" dirty="0">
                  <a:latin typeface="Microsoft YaHei Bold" panose="020B0703020204020201" charset="-122"/>
                  <a:ea typeface="Microsoft YaHei Bold" panose="020B0703020204020201" charset="-122"/>
                  <a:cs typeface="Microsoft YaHei Bold" panose="020B0703020204020201" charset="-122"/>
                </a:rPr>
                <a:t>图3 比拉斯汀较咪唑斯汀、依美斯汀各不良事件发生率低</a:t>
              </a:r>
              <a:endParaRPr kumimoji="0" lang="zh-CN" altLang="en-US" sz="1000" b="1" i="0" u="none" strike="noStrike" cap="none" normalizeH="0" baseline="0" dirty="0">
                <a:solidFill>
                  <a:schemeClr val="tx1"/>
                </a:solidFill>
                <a:latin typeface="Microsoft YaHei Bold" panose="020B0703020204020201" charset="-122"/>
                <a:ea typeface="Microsoft YaHei Bold" panose="020B0703020204020201" charset="-122"/>
                <a:cs typeface="Microsoft YaHei Bold" panose="020B0703020204020201" charset="-122"/>
              </a:endParaRPr>
            </a:p>
          </p:txBody>
        </p:sp>
        <p:graphicFrame>
          <p:nvGraphicFramePr>
            <p:cNvPr id="14" name="图表 13"/>
            <p:cNvGraphicFramePr/>
            <p:nvPr/>
          </p:nvGraphicFramePr>
          <p:xfrm>
            <a:off x="6107" y="3569"/>
            <a:ext cx="6268" cy="48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图表 2"/>
            <p:cNvGraphicFramePr/>
            <p:nvPr/>
          </p:nvGraphicFramePr>
          <p:xfrm>
            <a:off x="307" y="3563"/>
            <a:ext cx="5240" cy="4889"/>
          </p:xfrm>
          <a:graphic>
            <a:graphicData uri="http://schemas.openxmlformats.org/drawingml/2006/chart">
              <c:chart xmlns:c="http://schemas.openxmlformats.org/drawingml/2006/chart" xmlns:r="http://schemas.openxmlformats.org/officeDocument/2006/relationships" r:id="rId6"/>
            </a:graphicData>
          </a:graphic>
        </p:graphicFrame>
        <p:cxnSp>
          <p:nvCxnSpPr>
            <p:cNvPr id="8" name="直接连接符 7"/>
            <p:cNvCxnSpPr/>
            <p:nvPr/>
          </p:nvCxnSpPr>
          <p:spPr>
            <a:xfrm>
              <a:off x="680" y="5400"/>
              <a:ext cx="4724" cy="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270" y="4380"/>
              <a:ext cx="3475" cy="485"/>
            </a:xfrm>
            <a:prstGeom prst="rect">
              <a:avLst/>
            </a:prstGeom>
            <a:noFill/>
            <a:ln w="12700">
              <a:noFill/>
              <a:prstDash val="solid"/>
            </a:ln>
          </p:spPr>
          <p:txBody>
            <a:bodyPr wrap="square">
              <a:spAutoFit/>
            </a:bodyPr>
            <a:lstStyle/>
            <a:p>
              <a:r>
                <a:rPr lang="en-US" altLang="zh-CN" sz="1400" b="1" dirty="0">
                  <a:solidFill>
                    <a:srgbClr val="C00000"/>
                  </a:solidFill>
                </a:rPr>
                <a:t>RR=1.04</a:t>
              </a:r>
              <a:r>
                <a:rPr lang="zh-CN" altLang="en-US" sz="1400" b="1" dirty="0">
                  <a:solidFill>
                    <a:srgbClr val="C00000"/>
                  </a:solidFill>
                </a:rPr>
                <a:t>，</a:t>
              </a:r>
              <a:r>
                <a:rPr lang="en-US" altLang="zh-CN" sz="1400" b="1" dirty="0">
                  <a:solidFill>
                    <a:srgbClr val="C00000"/>
                  </a:solidFill>
                </a:rPr>
                <a:t>P=0.2&gt;0.05</a:t>
              </a:r>
            </a:p>
          </p:txBody>
        </p:sp>
      </p:grpSp>
      <p:sp>
        <p:nvSpPr>
          <p:cNvPr id="2" name="矩形 1"/>
          <p:cNvSpPr/>
          <p:nvPr/>
        </p:nvSpPr>
        <p:spPr>
          <a:xfrm>
            <a:off x="0" y="45085"/>
            <a:ext cx="10764520" cy="697865"/>
          </a:xfrm>
          <a:prstGeom prst="rect">
            <a:avLst/>
          </a:prstGeom>
          <a:solidFill>
            <a:schemeClr val="accent1">
              <a:lumMod val="75000"/>
            </a:schemeClr>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textbox 72"/>
          <p:cNvSpPr/>
          <p:nvPr/>
        </p:nvSpPr>
        <p:spPr>
          <a:xfrm>
            <a:off x="64770" y="175895"/>
            <a:ext cx="9244965" cy="561975"/>
          </a:xfrm>
          <a:prstGeom prst="rect">
            <a:avLst/>
          </a:prstGeom>
          <a:noFill/>
          <a:ln w="0" cap="flat">
            <a:noFill/>
            <a:prstDash val="solid"/>
            <a:miter lim="0"/>
          </a:ln>
        </p:spPr>
        <p:txBody>
          <a:bodyPr vert="horz" wrap="square" lIns="0" tIns="0" rIns="0" bIns="0"/>
          <a:lstStyle/>
          <a:p>
            <a:pPr algn="l" rtl="0" eaLnBrk="0">
              <a:lnSpc>
                <a:spcPct val="110000"/>
              </a:lnSpc>
            </a:pPr>
            <a:endParaRPr sz="400" dirty="0">
              <a:latin typeface="微软雅黑" panose="020B0703020204020201" charset="-122"/>
              <a:ea typeface="微软雅黑" panose="020B0703020204020201" charset="-122"/>
              <a:cs typeface="微软雅黑" panose="020B0703020204020201" charset="-122"/>
            </a:endParaRPr>
          </a:p>
          <a:p>
            <a:pPr marL="102235" algn="l" rtl="0" eaLnBrk="0">
              <a:lnSpc>
                <a:spcPct val="87000"/>
              </a:lnSpc>
              <a:spcBef>
                <a:spcPts val="5"/>
              </a:spcBef>
            </a:pPr>
            <a:r>
              <a:rPr lang="en-US" altLang="zh-CN"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02.</a:t>
            </a:r>
            <a:r>
              <a:rPr lang="zh-CN" altLang="en-US"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安全性｜临床研究数据显示谈判药安全性优于参照药</a:t>
            </a:r>
          </a:p>
          <a:p>
            <a:pPr marL="102235" algn="l" rtl="0" eaLnBrk="0">
              <a:lnSpc>
                <a:spcPct val="87000"/>
              </a:lnSpc>
              <a:spcBef>
                <a:spcPts val="5"/>
              </a:spcBef>
            </a:pPr>
            <a:endParaRPr lang="zh-CN" altLang="en-US" sz="24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endParaRPr>
          </a:p>
        </p:txBody>
      </p:sp>
      <p:sp>
        <p:nvSpPr>
          <p:cNvPr id="17" name="流程图: 可选过程 16"/>
          <p:cNvSpPr/>
          <p:nvPr/>
        </p:nvSpPr>
        <p:spPr>
          <a:xfrm>
            <a:off x="0" y="5420995"/>
            <a:ext cx="12151995" cy="976630"/>
          </a:xfrm>
          <a:prstGeom prst="flowChartAlternateProcess">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574675" y="5396865"/>
            <a:ext cx="10925175" cy="960755"/>
          </a:xfrm>
          <a:prstGeom prst="rect">
            <a:avLst/>
          </a:prstGeom>
          <a:noFill/>
          <a:ln w="12700">
            <a:noFill/>
            <a:prstDash val="solid"/>
          </a:ln>
        </p:spPr>
        <p:txBody>
          <a:bodyPr wrap="square" rtlCol="0">
            <a:noAutofit/>
          </a:bodyPr>
          <a:lstStyle/>
          <a:p>
            <a:pPr algn="just">
              <a:lnSpc>
                <a:spcPct val="150000"/>
              </a:lnSpc>
            </a:pPr>
            <a:r>
              <a:rPr lang="zh-CN" altLang="en-US"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比拉斯汀片临床数据显示比拉斯汀安全性优于参照药物：整体安全性与安慰剂相当</a:t>
            </a:r>
            <a:r>
              <a:rPr lang="en-US" altLang="zh-CN"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a:t>
            </a:r>
            <a:r>
              <a:rPr lang="zh-CN" altLang="en-US"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不良事件发生率大幅低于咪唑斯汀、依美斯汀；用药期间不影响正常驾驶能力</a:t>
            </a:r>
          </a:p>
        </p:txBody>
      </p:sp>
      <p:pic>
        <p:nvPicPr>
          <p:cNvPr id="41" name="图片 40" descr="手"/>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580000">
            <a:off x="192405" y="5481955"/>
            <a:ext cx="447040" cy="4470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picture 308"/>
          <p:cNvPicPr>
            <a:picLocks noChangeAspect="1"/>
          </p:cNvPicPr>
          <p:nvPr/>
        </p:nvPicPr>
        <p:blipFill>
          <a:blip r:embed="rId3"/>
          <a:stretch>
            <a:fillRect/>
          </a:stretch>
        </p:blipFill>
        <p:spPr>
          <a:xfrm rot="21600000">
            <a:off x="10848340" y="193040"/>
            <a:ext cx="1245870" cy="342900"/>
          </a:xfrm>
          <a:prstGeom prst="rect">
            <a:avLst/>
          </a:prstGeom>
        </p:spPr>
      </p:pic>
      <p:sp>
        <p:nvSpPr>
          <p:cNvPr id="22" name="文本框 21"/>
          <p:cNvSpPr txBox="1"/>
          <p:nvPr/>
        </p:nvSpPr>
        <p:spPr>
          <a:xfrm>
            <a:off x="120015" y="6341745"/>
            <a:ext cx="11743055" cy="460375"/>
          </a:xfrm>
          <a:prstGeom prst="rect">
            <a:avLst/>
          </a:prstGeom>
        </p:spPr>
        <p:txBody>
          <a:bodyPr wrap="square">
            <a:spAutoFit/>
          </a:bodyPr>
          <a:lstStyle/>
          <a:p>
            <a:pPr algn="l">
              <a:buClrTx/>
              <a:buSzTx/>
              <a:buFontTx/>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[1]Antonijoan, Rosa; et al. Comparative efficacy of bilastine, desloratadine and rupatadine in the suppression of wheal and flare response induced by intradermal histamine in healthy volunteers. Current Medical Research and Opinion.</a:t>
            </a:r>
          </a:p>
          <a:p>
            <a:pPr algn="l">
              <a:buClrTx/>
              <a:buSzTx/>
              <a:buFontTx/>
            </a:pPr>
            <a:r>
              <a:rPr lang="en-US" altLang="zh-CN" sz="800" b="0" dirty="0">
                <a:solidFill>
                  <a:schemeClr val="bg1">
                    <a:lumMod val="65000"/>
                  </a:schemeClr>
                </a:solidFill>
                <a:latin typeface="微软雅黑" panose="020B0703020204020201" charset="-122"/>
                <a:ea typeface="微软雅黑" panose="020B0703020204020201" charset="-122"/>
                <a:cs typeface="微软雅黑" panose="020B0703020204020201" charset="-122"/>
              </a:rPr>
              <a:t>[2]富马酸依美斯汀缓释胶囊说明书，比拉斯汀片说明书</a:t>
            </a:r>
          </a:p>
          <a:p>
            <a:pPr algn="l">
              <a:buClrTx/>
              <a:buSzTx/>
              <a:buFontTx/>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[3]Mahajan, B B et al. “Bilastine Reimagined: A Comprehensive Exploration of Pruritus Management With a Novel Antihistamine.” Cureus vol. 16,10 e71232. 10 Oct. 2024.</a:t>
            </a:r>
            <a:endParaRPr lang="en-US" altLang="zh-CN" sz="800" b="0" dirty="0">
              <a:solidFill>
                <a:schemeClr val="bg1">
                  <a:lumMod val="65000"/>
                </a:schemeClr>
              </a:solidFill>
              <a:latin typeface="微软雅黑" panose="020B0703020204020201" charset="-122"/>
              <a:ea typeface="微软雅黑" panose="020B0703020204020201" charset="-122"/>
              <a:cs typeface="微软雅黑" panose="020B0703020204020201" charset="-122"/>
            </a:endParaRPr>
          </a:p>
        </p:txBody>
      </p:sp>
      <p:grpSp>
        <p:nvGrpSpPr>
          <p:cNvPr id="10" name="组合 9"/>
          <p:cNvGrpSpPr/>
          <p:nvPr/>
        </p:nvGrpSpPr>
        <p:grpSpPr>
          <a:xfrm>
            <a:off x="6670675" y="960755"/>
            <a:ext cx="5006975" cy="1774825"/>
            <a:chOff x="11074" y="1318"/>
            <a:chExt cx="7885" cy="2795"/>
          </a:xfrm>
        </p:grpSpPr>
        <p:pic>
          <p:nvPicPr>
            <p:cNvPr id="21" name="图片 20" descr="WeChat2b2e26494d96783d83c852f5e87c1303"/>
            <p:cNvPicPr>
              <a:picLocks noChangeAspect="1"/>
            </p:cNvPicPr>
            <p:nvPr/>
          </p:nvPicPr>
          <p:blipFill>
            <a:blip r:embed="rId4"/>
            <a:srcRect b="1000"/>
            <a:stretch>
              <a:fillRect/>
            </a:stretch>
          </p:blipFill>
          <p:spPr>
            <a:xfrm>
              <a:off x="11074" y="1318"/>
              <a:ext cx="7885" cy="2440"/>
            </a:xfrm>
            <a:prstGeom prst="rect">
              <a:avLst/>
            </a:prstGeom>
            <a:ln w="12700" cmpd="sng">
              <a:solidFill>
                <a:schemeClr val="bg1">
                  <a:lumMod val="85000"/>
                </a:schemeClr>
              </a:solidFill>
              <a:prstDash val="solid"/>
            </a:ln>
          </p:spPr>
        </p:pic>
        <p:sp>
          <p:nvSpPr>
            <p:cNvPr id="23" name="Rectangle 1"/>
            <p:cNvSpPr>
              <a:spLocks noChangeArrowheads="1"/>
            </p:cNvSpPr>
            <p:nvPr/>
          </p:nvSpPr>
          <p:spPr bwMode="auto">
            <a:xfrm>
              <a:off x="12094" y="3727"/>
              <a:ext cx="4671"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000" b="1" dirty="0">
                  <a:latin typeface="Microsoft YaHei Bold" panose="020B0703020204020201" charset="-122"/>
                  <a:ea typeface="Microsoft YaHei Bold" panose="020B0703020204020201" charset="-122"/>
                  <a:cs typeface="Microsoft YaHei Bold" panose="020B0703020204020201" charset="-122"/>
                </a:rPr>
                <a:t>图5 比拉斯汀和卢帕他定、地氯雷他定比起效更快</a:t>
              </a:r>
              <a:endParaRPr kumimoji="0" lang="zh-CN" altLang="en-US" sz="1000" b="1" i="0" u="none" strike="noStrike" cap="none" normalizeH="0" baseline="0" dirty="0">
                <a:solidFill>
                  <a:schemeClr val="tx1"/>
                </a:solidFill>
                <a:latin typeface="Microsoft YaHei Bold" panose="020B0703020204020201" charset="-122"/>
                <a:ea typeface="Microsoft YaHei Bold" panose="020B0703020204020201" charset="-122"/>
                <a:cs typeface="Microsoft YaHei Bold" panose="020B0703020204020201" charset="-122"/>
              </a:endParaRPr>
            </a:p>
          </p:txBody>
        </p:sp>
      </p:grpSp>
      <p:grpSp>
        <p:nvGrpSpPr>
          <p:cNvPr id="11" name="组合 10"/>
          <p:cNvGrpSpPr/>
          <p:nvPr/>
        </p:nvGrpSpPr>
        <p:grpSpPr>
          <a:xfrm>
            <a:off x="6455410" y="2792730"/>
            <a:ext cx="2685415" cy="1838325"/>
            <a:chOff x="11641" y="4266"/>
            <a:chExt cx="4229" cy="2895"/>
          </a:xfrm>
        </p:grpSpPr>
        <p:pic>
          <p:nvPicPr>
            <p:cNvPr id="29" name="图片 28"/>
            <p:cNvPicPr>
              <a:picLocks noChangeAspect="1"/>
            </p:cNvPicPr>
            <p:nvPr/>
          </p:nvPicPr>
          <p:blipFill>
            <a:blip r:embed="rId5"/>
            <a:stretch>
              <a:fillRect/>
            </a:stretch>
          </p:blipFill>
          <p:spPr>
            <a:xfrm>
              <a:off x="11641" y="4266"/>
              <a:ext cx="4229" cy="2494"/>
            </a:xfrm>
            <a:prstGeom prst="rect">
              <a:avLst/>
            </a:prstGeom>
            <a:ln w="12700" cmpd="sng">
              <a:solidFill>
                <a:schemeClr val="bg1">
                  <a:lumMod val="75000"/>
                </a:schemeClr>
              </a:solidFill>
              <a:prstDash val="solid"/>
            </a:ln>
          </p:spPr>
        </p:pic>
        <p:sp>
          <p:nvSpPr>
            <p:cNvPr id="30" name="Rectangle 1"/>
            <p:cNvSpPr>
              <a:spLocks noChangeArrowheads="1"/>
            </p:cNvSpPr>
            <p:nvPr/>
          </p:nvSpPr>
          <p:spPr bwMode="auto">
            <a:xfrm>
              <a:off x="11868" y="6775"/>
              <a:ext cx="3671"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000" b="1" dirty="0">
                  <a:latin typeface="Microsoft YaHei Bold" panose="020B0703020204020201" charset="-122"/>
                  <a:ea typeface="Microsoft YaHei Bold" panose="020B0703020204020201" charset="-122"/>
                  <a:cs typeface="Microsoft YaHei Bold" panose="020B0703020204020201" charset="-122"/>
                </a:rPr>
                <a:t>图6 比拉斯汀抑制风团和红斑能力更强</a:t>
              </a:r>
              <a:endParaRPr lang="zh-CN" altLang="en-US" sz="1100" dirty="0">
                <a:latin typeface="微软雅黑" panose="020B0703020204020201" charset="-122"/>
                <a:ea typeface="微软雅黑" panose="020B0703020204020201" charset="-122"/>
                <a:cs typeface="微软雅黑" panose="020B0703020204020201" charset="-122"/>
              </a:endParaRPr>
            </a:p>
          </p:txBody>
        </p:sp>
      </p:grpSp>
      <p:grpSp>
        <p:nvGrpSpPr>
          <p:cNvPr id="31" name="组合 30"/>
          <p:cNvGrpSpPr/>
          <p:nvPr/>
        </p:nvGrpSpPr>
        <p:grpSpPr>
          <a:xfrm>
            <a:off x="9258935" y="2792551"/>
            <a:ext cx="2835275" cy="1837171"/>
            <a:chOff x="7654" y="5751"/>
            <a:chExt cx="4465" cy="3212"/>
          </a:xfrm>
        </p:grpSpPr>
        <p:pic>
          <p:nvPicPr>
            <p:cNvPr id="32" name="图片 31"/>
            <p:cNvPicPr>
              <a:picLocks noChangeAspect="1"/>
            </p:cNvPicPr>
            <p:nvPr/>
          </p:nvPicPr>
          <p:blipFill>
            <a:blip r:embed="rId6"/>
            <a:stretch>
              <a:fillRect/>
            </a:stretch>
          </p:blipFill>
          <p:spPr>
            <a:xfrm>
              <a:off x="7654" y="5751"/>
              <a:ext cx="4351" cy="2770"/>
            </a:xfrm>
            <a:prstGeom prst="rect">
              <a:avLst/>
            </a:prstGeom>
            <a:ln w="12700" cmpd="sng">
              <a:solidFill>
                <a:schemeClr val="bg1">
                  <a:lumMod val="85000"/>
                </a:schemeClr>
              </a:solidFill>
              <a:prstDash val="solid"/>
            </a:ln>
          </p:spPr>
        </p:pic>
        <p:sp>
          <p:nvSpPr>
            <p:cNvPr id="33" name="Rectangle 1"/>
            <p:cNvSpPr>
              <a:spLocks noChangeArrowheads="1"/>
            </p:cNvSpPr>
            <p:nvPr/>
          </p:nvSpPr>
          <p:spPr bwMode="auto">
            <a:xfrm>
              <a:off x="7654" y="8534"/>
              <a:ext cx="4465" cy="429"/>
            </a:xfrm>
            <a:prstGeom prst="rect">
              <a:avLst/>
            </a:prstGeom>
            <a:solidFill>
              <a:srgbClr val="FFFFFF"/>
            </a:solidFill>
            <a:ln w="12700" cmpd="sng">
              <a:noFill/>
              <a:prstDash val="solid"/>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rgbClr val="0070C0"/>
                </a:buClr>
                <a:buFont typeface="Wingdings" panose="05000000000000000000" pitchFamily="2" charset="2"/>
                <a:buChar char="n"/>
                <a:defRPr sz="3200">
                  <a:solidFill>
                    <a:schemeClr val="tx1"/>
                  </a:solidFill>
                  <a:latin typeface="微软雅黑" panose="020B0703020204020201" charset="-122"/>
                  <a:ea typeface="微软雅黑" panose="020B0703020204020201" charset="-122"/>
                </a:defRPr>
              </a:lvl1pPr>
              <a:lvl2pPr marL="742950" indent="-285750">
                <a:spcBef>
                  <a:spcPct val="20000"/>
                </a:spcBef>
                <a:buClr>
                  <a:srgbClr val="0070C0"/>
                </a:buClr>
                <a:buFont typeface="Wingdings" panose="05000000000000000000" pitchFamily="2" charset="2"/>
                <a:buChar char="•"/>
                <a:defRPr sz="2800">
                  <a:solidFill>
                    <a:schemeClr val="tx1"/>
                  </a:solidFill>
                  <a:latin typeface="微软雅黑" panose="020B0703020204020201" charset="-122"/>
                  <a:ea typeface="微软雅黑" panose="020B0703020204020201" charset="-122"/>
                </a:defRPr>
              </a:lvl2pPr>
              <a:lvl3pPr marL="1143000" indent="-228600">
                <a:spcBef>
                  <a:spcPct val="20000"/>
                </a:spcBef>
                <a:buClr>
                  <a:srgbClr val="0070C0"/>
                </a:buClr>
                <a:buFont typeface="Wingdings" panose="05000000000000000000" pitchFamily="2" charset="2"/>
                <a:buChar char="•"/>
                <a:defRPr sz="2400">
                  <a:solidFill>
                    <a:schemeClr val="tx1"/>
                  </a:solidFill>
                  <a:latin typeface="微软雅黑" panose="020B0703020204020201" charset="-122"/>
                  <a:ea typeface="微软雅黑" panose="020B0703020204020201" charset="-122"/>
                </a:defRPr>
              </a:lvl3pPr>
              <a:lvl4pPr marL="1600200" indent="-228600">
                <a:spcBef>
                  <a:spcPct val="20000"/>
                </a:spcBef>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4pPr>
              <a:lvl5pPr marL="2057400" indent="-228600">
                <a:spcBef>
                  <a:spcPct val="20000"/>
                </a:spcBef>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5pPr>
              <a:lvl6pPr marL="25146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6pPr>
              <a:lvl7pPr marL="29718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7pPr>
              <a:lvl8pPr marL="34290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8pPr>
              <a:lvl9pPr marL="38862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9pPr>
            </a:lstStyle>
            <a:p>
              <a:pPr marL="0" marR="0" lvl="0" algn="l" defTabSz="914400" rtl="0" eaLnBrk="0" fontAlgn="base" latinLnBrk="0" hangingPunct="0">
                <a:lnSpc>
                  <a:spcPct val="100000"/>
                </a:lnSpc>
                <a:buClrTx/>
                <a:buSzTx/>
                <a:buFontTx/>
                <a:buNone/>
              </a:pPr>
              <a:r>
                <a:rPr kumimoji="0" lang="zh-CN" altLang="en-US" sz="1000" b="1" i="0" u="none" strike="noStrike" kern="1200" cap="none" spc="0" normalizeH="0" baseline="0" dirty="0">
                  <a:latin typeface="Microsoft YaHei Bold" panose="020B0703020204020201" charset="-122"/>
                  <a:ea typeface="Microsoft YaHei Bold" panose="020B0703020204020201" charset="-122"/>
                  <a:cs typeface="Microsoft YaHei Bold" panose="020B0703020204020201" charset="-122"/>
                </a:rPr>
                <a:t>表1 比拉斯汀用于治疗CSU的有效性结果评价</a:t>
              </a:r>
            </a:p>
          </p:txBody>
        </p:sp>
      </p:grpSp>
      <p:sp>
        <p:nvSpPr>
          <p:cNvPr id="4" name="文本框 3"/>
          <p:cNvSpPr txBox="1"/>
          <p:nvPr/>
        </p:nvSpPr>
        <p:spPr>
          <a:xfrm>
            <a:off x="8543925" y="6628130"/>
            <a:ext cx="3756660" cy="245110"/>
          </a:xfrm>
          <a:prstGeom prst="rect">
            <a:avLst/>
          </a:prstGeom>
          <a:noFill/>
        </p:spPr>
        <p:txBody>
          <a:bodyPr wrap="square">
            <a:spAutoFit/>
          </a:bodyPr>
          <a:lstStyle/>
          <a:p>
            <a:pPr marR="78105" algn="l"/>
            <a:r>
              <a:rPr lang="zh-CN" altLang="en-US" sz="1000" b="0" i="0" u="none" strike="noStrike" baseline="0" dirty="0">
                <a:solidFill>
                  <a:srgbClr val="202020"/>
                </a:solidFill>
                <a:latin typeface="微软雅黑" panose="020B0703020204020201" charset="-122"/>
                <a:ea typeface="微软雅黑" panose="020B0703020204020201" charset="-122"/>
              </a:rPr>
              <a:t>此资料仅用于“</a:t>
            </a:r>
            <a:r>
              <a:rPr lang="en-US" altLang="zh-CN" sz="1000" b="0" i="0" u="none" strike="noStrike" baseline="0" dirty="0">
                <a:solidFill>
                  <a:srgbClr val="202020"/>
                </a:solidFill>
                <a:latin typeface="微软雅黑" panose="020B0703020204020201" charset="-122"/>
                <a:ea typeface="微软雅黑" panose="020B0703020204020201" charset="-122"/>
              </a:rPr>
              <a:t>2025</a:t>
            </a:r>
            <a:r>
              <a:rPr lang="zh-CN" altLang="en-US" sz="1000" b="0" i="0" u="none" strike="noStrike" baseline="0" dirty="0">
                <a:solidFill>
                  <a:srgbClr val="202020"/>
                </a:solidFill>
                <a:latin typeface="微软雅黑" panose="020B0703020204020201" charset="-122"/>
                <a:ea typeface="微软雅黑" panose="020B0703020204020201" charset="-122"/>
              </a:rPr>
              <a:t>年国家医保目录调整”申报工作</a:t>
            </a:r>
            <a:r>
              <a:rPr lang="en-US" altLang="zh-CN" sz="1000" b="0" i="0" u="none" strike="noStrike" baseline="0" dirty="0">
                <a:solidFill>
                  <a:srgbClr val="202020"/>
                </a:solidFill>
                <a:latin typeface="微软雅黑" panose="020B0703020204020201" charset="-122"/>
                <a:ea typeface="微软雅黑" panose="020B0703020204020201" charset="-122"/>
              </a:rPr>
              <a:t>      5/9  </a:t>
            </a:r>
          </a:p>
        </p:txBody>
      </p:sp>
      <p:sp>
        <p:nvSpPr>
          <p:cNvPr id="2" name="矩形 1"/>
          <p:cNvSpPr/>
          <p:nvPr/>
        </p:nvSpPr>
        <p:spPr>
          <a:xfrm>
            <a:off x="0" y="45085"/>
            <a:ext cx="10764520" cy="697865"/>
          </a:xfrm>
          <a:prstGeom prst="rect">
            <a:avLst/>
          </a:prstGeom>
          <a:solidFill>
            <a:schemeClr val="accent1">
              <a:lumMod val="75000"/>
            </a:schemeClr>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textbox 72"/>
          <p:cNvSpPr/>
          <p:nvPr/>
        </p:nvSpPr>
        <p:spPr>
          <a:xfrm>
            <a:off x="64770" y="175895"/>
            <a:ext cx="10699750" cy="561975"/>
          </a:xfrm>
          <a:prstGeom prst="rect">
            <a:avLst/>
          </a:prstGeom>
          <a:noFill/>
          <a:ln w="0" cap="flat">
            <a:noFill/>
            <a:prstDash val="solid"/>
            <a:miter lim="0"/>
          </a:ln>
        </p:spPr>
        <p:txBody>
          <a:bodyPr vert="horz" wrap="square" lIns="0" tIns="0" rIns="0" bIns="0"/>
          <a:lstStyle/>
          <a:p>
            <a:pPr algn="l" rtl="0" eaLnBrk="0">
              <a:lnSpc>
                <a:spcPct val="110000"/>
              </a:lnSpc>
            </a:pPr>
            <a:endParaRPr sz="400" dirty="0">
              <a:latin typeface="微软雅黑" panose="020B0703020204020201" charset="-122"/>
              <a:ea typeface="微软雅黑" panose="020B0703020204020201" charset="-122"/>
              <a:cs typeface="微软雅黑" panose="020B0703020204020201" charset="-122"/>
            </a:endParaRPr>
          </a:p>
          <a:p>
            <a:pPr marL="102235" algn="l" rtl="0" eaLnBrk="0">
              <a:lnSpc>
                <a:spcPct val="87000"/>
              </a:lnSpc>
              <a:spcBef>
                <a:spcPts val="5"/>
              </a:spcBef>
            </a:pPr>
            <a:r>
              <a:rPr lang="en-US" altLang="zh-CN"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03.</a:t>
            </a:r>
            <a:r>
              <a:rPr lang="zh-CN" altLang="en-US"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有效性｜</a:t>
            </a:r>
            <a:r>
              <a:rPr lang="zh-CN" altLang="en-US" sz="20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起效迅速，作用时间长，抑制风团和红斑面积效果更好，难治性患者应答率高</a:t>
            </a:r>
            <a:endParaRPr lang="zh-CN" altLang="en-US"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endParaRPr>
          </a:p>
          <a:p>
            <a:pPr marL="102235" algn="l" rtl="0" eaLnBrk="0">
              <a:lnSpc>
                <a:spcPct val="87000"/>
              </a:lnSpc>
              <a:spcBef>
                <a:spcPts val="5"/>
              </a:spcBef>
            </a:pPr>
            <a:endParaRPr lang="zh-CN" altLang="en-US"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endParaRPr>
          </a:p>
          <a:p>
            <a:pPr marL="102235" algn="l" rtl="0" eaLnBrk="0">
              <a:lnSpc>
                <a:spcPct val="87000"/>
              </a:lnSpc>
              <a:spcBef>
                <a:spcPts val="5"/>
              </a:spcBef>
            </a:pPr>
            <a:endParaRPr lang="zh-CN" altLang="en-US" sz="24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endParaRPr>
          </a:p>
        </p:txBody>
      </p:sp>
      <p:sp>
        <p:nvSpPr>
          <p:cNvPr id="13" name="文本框 12" descr="7b0a202020202262756c6c6574223a20227b5c2263617465676f727949645c223a5c225c222c5c2274656d706c61746549645c223a32303233313633377d220a7d0a"/>
          <p:cNvSpPr txBox="1"/>
          <p:nvPr/>
        </p:nvSpPr>
        <p:spPr>
          <a:xfrm>
            <a:off x="263525" y="1124585"/>
            <a:ext cx="6014085" cy="3119120"/>
          </a:xfrm>
          <a:prstGeom prst="rect">
            <a:avLst/>
          </a:prstGeom>
          <a:ln w="12700" cmpd="sng">
            <a:solidFill>
              <a:schemeClr val="bg1">
                <a:lumMod val="65000"/>
              </a:schemeClr>
            </a:solidFill>
            <a:prstDash val="sysDot"/>
          </a:ln>
        </p:spPr>
        <p:txBody>
          <a:bodyPr wrap="square">
            <a:spAutoFit/>
          </a:bodyPr>
          <a:lstStyle/>
          <a:p>
            <a:pPr marL="184150" indent="-171450" algn="just" eaLnBrk="0">
              <a:lnSpc>
                <a:spcPct val="155000"/>
              </a:lnSpc>
              <a:spcBef>
                <a:spcPts val="0"/>
              </a:spcBef>
              <a:spcAft>
                <a:spcPts val="0"/>
              </a:spcAft>
              <a:buClrTx/>
              <a:buSzTx/>
              <a:buFont typeface="Wingdings" panose="05000000000000000000" charset="0"/>
              <a:buChar char=""/>
              <a:tabLst>
                <a:tab pos="120650" algn="l"/>
              </a:tabLst>
            </a:pPr>
            <a:r>
              <a:rPr lang="zh-CN" sz="1200" b="1" kern="0" dirty="0">
                <a:solidFill>
                  <a:schemeClr val="tx1">
                    <a:alpha val="100000"/>
                  </a:schemeClr>
                </a:solidFill>
                <a:latin typeface="微软雅黑" panose="020B0703020204020201" charset="-122"/>
                <a:ea typeface="微软雅黑" panose="020B0703020204020201" charset="-122"/>
                <a:cs typeface="Times New Roman Semibold" charset="0"/>
              </a:rPr>
              <a:t>【</a:t>
            </a:r>
            <a:r>
              <a:rPr sz="1200" b="1" kern="0" dirty="0">
                <a:solidFill>
                  <a:schemeClr val="tx1">
                    <a:alpha val="100000"/>
                  </a:schemeClr>
                </a:solidFill>
                <a:latin typeface="微软雅黑" panose="020B0703020204020201" charset="-122"/>
                <a:ea typeface="微软雅黑" panose="020B0703020204020201" charset="-122"/>
                <a:cs typeface="Times New Roman Semibold" charset="0"/>
              </a:rPr>
              <a:t>研究结果</a:t>
            </a:r>
            <a:r>
              <a:rPr lang="en-US" sz="1200" b="1" kern="0" dirty="0">
                <a:solidFill>
                  <a:schemeClr val="tx1">
                    <a:alpha val="100000"/>
                  </a:schemeClr>
                </a:solidFill>
                <a:latin typeface="微软雅黑" panose="020B0703020204020201" charset="-122"/>
                <a:ea typeface="微软雅黑" panose="020B0703020204020201" charset="-122"/>
                <a:cs typeface="Times New Roman Semibold" charset="0"/>
              </a:rPr>
              <a:t>1</a:t>
            </a:r>
            <a:r>
              <a:rPr lang="zh-CN" altLang="en-US" sz="1200" b="1" kern="0" dirty="0">
                <a:solidFill>
                  <a:schemeClr val="tx1">
                    <a:alpha val="100000"/>
                  </a:schemeClr>
                </a:solidFill>
                <a:latin typeface="微软雅黑" panose="020B0703020204020201" charset="-122"/>
                <a:ea typeface="微软雅黑" panose="020B0703020204020201" charset="-122"/>
                <a:cs typeface="Times New Roman Semibold" charset="0"/>
              </a:rPr>
              <a:t>】</a:t>
            </a:r>
            <a:r>
              <a:rPr sz="1200" b="1" kern="0" dirty="0">
                <a:solidFill>
                  <a:schemeClr val="tx1">
                    <a:alpha val="100000"/>
                  </a:schemeClr>
                </a:solidFill>
                <a:latin typeface="微软雅黑" panose="020B0703020204020201" charset="-122"/>
                <a:ea typeface="微软雅黑" panose="020B0703020204020201" charset="-122"/>
                <a:cs typeface="Times New Roman Semibold" charset="0"/>
              </a:rPr>
              <a:t>：</a:t>
            </a:r>
            <a:r>
              <a:rPr sz="1000" kern="0" dirty="0">
                <a:solidFill>
                  <a:srgbClr val="C00000">
                    <a:alpha val="100000"/>
                  </a:srgbClr>
                </a:solidFill>
                <a:latin typeface="Microsoft YaHei" panose="020B0703020204020201" charset="-122"/>
                <a:ea typeface="Microsoft YaHei" panose="020B0703020204020201" charset="-122"/>
                <a:cs typeface="Microsoft YaHei" panose="020B0703020204020201" charset="-122"/>
              </a:rPr>
              <a:t>比拉斯汀抑制风团和红斑的效果最为明显，且能24小时持续地显著性抑制风团（1小时内即起效）和红斑（半小时内即起效），</a:t>
            </a:r>
            <a:r>
              <a:rPr lang="zh-CN" sz="900" kern="0" dirty="0">
                <a:solidFill>
                  <a:schemeClr val="tx1">
                    <a:alpha val="100000"/>
                  </a:schemeClr>
                </a:solidFill>
                <a:latin typeface="微软雅黑" panose="020B0703020204020201" charset="-122"/>
                <a:ea typeface="微软雅黑" panose="020B0703020204020201" charset="-122"/>
                <a:cs typeface="Times New Roman Semibold" charset="0"/>
              </a:rPr>
              <a:t>相比依美斯汀</a:t>
            </a:r>
            <a:r>
              <a:rPr sz="1000" kern="0" dirty="0">
                <a:solidFill>
                  <a:srgbClr val="C00000">
                    <a:alpha val="100000"/>
                  </a:srgbClr>
                </a:solidFill>
                <a:latin typeface="Microsoft YaHei" panose="020B0703020204020201" charset="-122"/>
                <a:ea typeface="Microsoft YaHei" panose="020B0703020204020201" charset="-122"/>
                <a:cs typeface="Microsoft YaHei" panose="020B0703020204020201" charset="-122"/>
              </a:rPr>
              <a:t>4.5小时达峰，比拉斯汀</a:t>
            </a:r>
            <a:r>
              <a:rPr sz="1000" kern="0" dirty="0">
                <a:solidFill>
                  <a:srgbClr val="C00000">
                    <a:alpha val="100000"/>
                  </a:srgbClr>
                </a:solidFill>
                <a:latin typeface="Microsoft YaHei" panose="020B0703020204020201" charset="-122"/>
                <a:ea typeface="Microsoft YaHei" panose="020B0703020204020201" charset="-122"/>
                <a:cs typeface="Microsoft YaHei" panose="020B0703020204020201" charset="-122"/>
                <a:sym typeface="+mn-ea"/>
              </a:rPr>
              <a:t>1.3小时达峰</a:t>
            </a:r>
            <a:r>
              <a:rPr lang="en-US" sz="900" b="1" kern="0" baseline="30000" dirty="0">
                <a:solidFill>
                  <a:schemeClr val="tx1"/>
                </a:solidFill>
                <a:latin typeface="微软雅黑" panose="020B0703020204020201" charset="-122"/>
                <a:ea typeface="微软雅黑" panose="020B0703020204020201" charset="-122"/>
                <a:cs typeface="Times New Roman Semibold" charset="0"/>
                <a:sym typeface="+mn-ea"/>
              </a:rPr>
              <a:t>[2</a:t>
            </a:r>
            <a:r>
              <a:rPr lang="en-US" sz="900" kern="0" baseline="30000" dirty="0">
                <a:solidFill>
                  <a:schemeClr val="tx1"/>
                </a:solidFill>
                <a:latin typeface="微软雅黑" panose="020B0703020204020201" charset="-122"/>
                <a:ea typeface="微软雅黑" panose="020B0703020204020201" charset="-122"/>
                <a:cs typeface="Times New Roman Semibold" charset="0"/>
                <a:sym typeface="+mn-ea"/>
              </a:rPr>
              <a:t>]</a:t>
            </a:r>
            <a:r>
              <a:rPr 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r>
              <a:rPr sz="900" kern="0" dirty="0">
                <a:solidFill>
                  <a:schemeClr val="tx1">
                    <a:alpha val="100000"/>
                  </a:schemeClr>
                </a:solidFill>
                <a:latin typeface="微软雅黑" panose="020B0703020204020201" charset="-122"/>
                <a:ea typeface="微软雅黑" panose="020B0703020204020201" charset="-122"/>
                <a:cs typeface="Times New Roman Semibold" charset="0"/>
              </a:rPr>
              <a:t>而卢帕他定和地氯雷他定的起效时间和持续时间均不如比拉斯汀。与安慰剂相比，</a:t>
            </a:r>
            <a:r>
              <a:rPr sz="1000" kern="0" dirty="0">
                <a:solidFill>
                  <a:srgbClr val="C00000">
                    <a:alpha val="100000"/>
                  </a:srgbClr>
                </a:solidFill>
                <a:latin typeface="Microsoft YaHei" panose="020B0703020204020201" charset="-122"/>
                <a:ea typeface="Microsoft YaHei" panose="020B0703020204020201" charset="-122"/>
                <a:cs typeface="Microsoft YaHei" panose="020B0703020204020201" charset="-122"/>
              </a:rPr>
              <a:t>仅比拉斯汀能显著减少瘙痒</a:t>
            </a:r>
            <a:endParaRPr sz="1200" kern="0" dirty="0">
              <a:solidFill>
                <a:srgbClr val="C00000">
                  <a:alpha val="100000"/>
                </a:srgbClr>
              </a:solidFill>
              <a:latin typeface="Microsoft YaHei" panose="020B0703020204020201" charset="-122"/>
              <a:ea typeface="Microsoft YaHei" panose="020B0703020204020201" charset="-122"/>
              <a:cs typeface="Microsoft YaHei" panose="020B0703020204020201" charset="-122"/>
            </a:endParaRPr>
          </a:p>
          <a:p>
            <a:pPr marL="184150" indent="-171450" algn="just" eaLnBrk="0">
              <a:lnSpc>
                <a:spcPct val="155000"/>
              </a:lnSpc>
              <a:spcBef>
                <a:spcPts val="0"/>
              </a:spcBef>
              <a:spcAft>
                <a:spcPts val="0"/>
              </a:spcAft>
              <a:buClrTx/>
              <a:buSzTx/>
              <a:buFont typeface="Wingdings" panose="05000000000000000000" charset="0"/>
              <a:buChar char=""/>
              <a:tabLst>
                <a:tab pos="120650" algn="l"/>
              </a:tabLst>
            </a:pPr>
            <a:r>
              <a:rPr lang="zh-CN" sz="12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r>
              <a:rPr sz="12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研究结果2</a:t>
            </a:r>
            <a:r>
              <a:rPr lang="zh-CN" sz="12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r>
              <a:rPr sz="12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r>
              <a:rPr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单次服用后，</a:t>
            </a:r>
            <a:r>
              <a:rPr sz="1000" kern="0" dirty="0">
                <a:solidFill>
                  <a:srgbClr val="C00000">
                    <a:alpha val="100000"/>
                  </a:srgbClr>
                </a:solidFill>
                <a:latin typeface="Microsoft YaHei" panose="020B0703020204020201" charset="-122"/>
                <a:ea typeface="Microsoft YaHei" panose="020B0703020204020201" charset="-122"/>
                <a:cs typeface="Microsoft YaHei" panose="020B0703020204020201" charset="-122"/>
                <a:sym typeface="+mn-ea"/>
              </a:rPr>
              <a:t>比拉斯汀最大能减少83.1%的风团</a:t>
            </a:r>
            <a:r>
              <a:rPr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面积，是地氯雷他定和卢帕他定的</a:t>
            </a:r>
            <a:r>
              <a:rPr sz="1000" b="1" kern="0" dirty="0">
                <a:solidFill>
                  <a:srgbClr val="C00000">
                    <a:alpha val="100000"/>
                  </a:srgbClr>
                </a:solidFill>
                <a:latin typeface="Microsoft YaHei Bold" panose="020B0703020204020201" charset="-122"/>
                <a:ea typeface="Microsoft YaHei Bold" panose="020B0703020204020201" charset="-122"/>
                <a:cs typeface="Microsoft YaHei Bold" panose="020B0703020204020201" charset="-122"/>
                <a:sym typeface="+mn-ea"/>
              </a:rPr>
              <a:t>2倍</a:t>
            </a:r>
            <a:r>
              <a:rPr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以上！</a:t>
            </a:r>
            <a:r>
              <a:rPr sz="1000" kern="0" dirty="0">
                <a:solidFill>
                  <a:srgbClr val="C00000">
                    <a:alpha val="100000"/>
                  </a:srgbClr>
                </a:solidFill>
                <a:latin typeface="Microsoft YaHei" panose="020B0703020204020201" charset="-122"/>
                <a:ea typeface="Microsoft YaHei" panose="020B0703020204020201" charset="-122"/>
                <a:cs typeface="Microsoft YaHei" panose="020B0703020204020201" charset="-122"/>
                <a:sym typeface="+mn-ea"/>
              </a:rPr>
              <a:t>比拉斯汀最大能减少86.9%的红斑面积</a:t>
            </a:r>
            <a:r>
              <a:rPr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，是地氯雷他定和卢帕他定的</a:t>
            </a:r>
            <a:r>
              <a:rPr sz="1000" b="1" kern="0" dirty="0">
                <a:solidFill>
                  <a:srgbClr val="C00000">
                    <a:alpha val="100000"/>
                  </a:srgbClr>
                </a:solidFill>
                <a:latin typeface="Microsoft YaHei Bold" panose="020B0703020204020201" charset="-122"/>
                <a:ea typeface="Microsoft YaHei Bold" panose="020B0703020204020201" charset="-122"/>
                <a:cs typeface="Microsoft YaHei Bold" panose="020B0703020204020201" charset="-122"/>
                <a:sym typeface="+mn-ea"/>
              </a:rPr>
              <a:t>1.5倍</a:t>
            </a:r>
            <a:r>
              <a:rPr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以上！</a:t>
            </a:r>
            <a:endParaRPr sz="1000" kern="0" dirty="0">
              <a:solidFill>
                <a:schemeClr val="tx1">
                  <a:alpha val="100000"/>
                </a:schemeClr>
              </a:solidFill>
              <a:latin typeface="微软雅黑" panose="020B0703020204020201" charset="-122"/>
              <a:ea typeface="微软雅黑" panose="020B0703020204020201" charset="-122"/>
              <a:cs typeface="Times New Roman Semibold" charset="0"/>
              <a:sym typeface="+mn-ea"/>
            </a:endParaRPr>
          </a:p>
          <a:p>
            <a:pPr marL="184150" indent="-171450" algn="just" eaLnBrk="0">
              <a:lnSpc>
                <a:spcPct val="155000"/>
              </a:lnSpc>
              <a:spcBef>
                <a:spcPts val="0"/>
              </a:spcBef>
              <a:spcAft>
                <a:spcPts val="0"/>
              </a:spcAft>
              <a:buClrTx/>
              <a:buSzTx/>
              <a:buFont typeface="Wingdings" panose="05000000000000000000" charset="0"/>
              <a:buChar char=""/>
              <a:tabLst>
                <a:tab pos="120650" algn="l"/>
              </a:tabLst>
            </a:pPr>
            <a:r>
              <a:rPr lang="zh-CN" sz="12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r>
              <a:rPr sz="12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研究结果3</a:t>
            </a:r>
            <a:r>
              <a:rPr lang="zh-CN" sz="12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r>
              <a:rPr sz="12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r>
              <a:rPr lang="zh-CN"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一项真实世界研究证明在其他抗组胺药双倍剂量无效的情况下</a:t>
            </a:r>
            <a:r>
              <a:rPr lang="en-US" altLang="zh-CN"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r>
              <a:rPr lang="zh-CN" alt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使用</a:t>
            </a:r>
            <a:r>
              <a:rPr sz="1000" b="1" kern="0" dirty="0">
                <a:solidFill>
                  <a:srgbClr val="C00000">
                    <a:alpha val="100000"/>
                  </a:srgbClr>
                </a:solidFill>
                <a:latin typeface="Microsoft YaHei Bold" panose="020B0703020204020201" charset="-122"/>
                <a:ea typeface="Microsoft YaHei Bold" panose="020B0703020204020201" charset="-122"/>
                <a:cs typeface="Microsoft YaHei Bold" panose="020B0703020204020201" charset="-122"/>
                <a:sym typeface="+mn-ea"/>
              </a:rPr>
              <a:t>双倍剂量</a:t>
            </a:r>
            <a:r>
              <a:rPr lang="zh-CN" alt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比拉斯汀应答率为</a:t>
            </a:r>
            <a:r>
              <a:rPr sz="1000" b="1" kern="0" dirty="0">
                <a:solidFill>
                  <a:srgbClr val="C00000">
                    <a:alpha val="100000"/>
                  </a:srgbClr>
                </a:solidFill>
                <a:latin typeface="Microsoft YaHei Bold" panose="020B0703020204020201" charset="-122"/>
                <a:ea typeface="Microsoft YaHei Bold" panose="020B0703020204020201" charset="-122"/>
                <a:cs typeface="Microsoft YaHei Bold" panose="020B0703020204020201" charset="-122"/>
                <a:sym typeface="+mn-ea"/>
              </a:rPr>
              <a:t>42%</a:t>
            </a:r>
            <a:r>
              <a:rPr lang="zh-CN" alt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；另一项真实世界研究证明在标准剂量的左西替利嗪无效的情况下</a:t>
            </a:r>
            <a:r>
              <a:rPr lang="en-US" altLang="zh-CN"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r>
              <a:rPr lang="zh-CN" alt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使用</a:t>
            </a:r>
            <a:r>
              <a:rPr sz="1000" kern="0" dirty="0">
                <a:solidFill>
                  <a:srgbClr val="C00000">
                    <a:alpha val="100000"/>
                  </a:srgbClr>
                </a:solidFill>
                <a:latin typeface="Microsoft YaHei" panose="020B0703020204020201" charset="-122"/>
                <a:ea typeface="Microsoft YaHei" panose="020B0703020204020201" charset="-122"/>
                <a:cs typeface="Microsoft YaHei" panose="020B0703020204020201" charset="-122"/>
                <a:sym typeface="+mn-ea"/>
              </a:rPr>
              <a:t>标准剂量比拉斯汀</a:t>
            </a:r>
            <a:r>
              <a:rPr lang="zh-CN" alt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应答率为</a:t>
            </a:r>
            <a:r>
              <a:rPr sz="1000" b="1" kern="0" dirty="0">
                <a:solidFill>
                  <a:srgbClr val="C00000">
                    <a:alpha val="100000"/>
                  </a:srgbClr>
                </a:solidFill>
                <a:latin typeface="Microsoft YaHei Bold" panose="020B0703020204020201" charset="-122"/>
                <a:ea typeface="Microsoft YaHei Bold" panose="020B0703020204020201" charset="-122"/>
                <a:cs typeface="Microsoft YaHei Bold" panose="020B0703020204020201" charset="-122"/>
                <a:sym typeface="+mn-ea"/>
              </a:rPr>
              <a:t>73.48%</a:t>
            </a:r>
          </a:p>
          <a:p>
            <a:pPr marL="184150" indent="-171450" algn="just" eaLnBrk="0">
              <a:lnSpc>
                <a:spcPct val="155000"/>
              </a:lnSpc>
              <a:spcBef>
                <a:spcPts val="0"/>
              </a:spcBef>
              <a:spcAft>
                <a:spcPts val="0"/>
              </a:spcAft>
              <a:buClrTx/>
              <a:buSzTx/>
              <a:buFont typeface="Wingdings" panose="05000000000000000000" charset="0"/>
              <a:buChar char=""/>
              <a:tabLst>
                <a:tab pos="120650" algn="l"/>
              </a:tabLst>
            </a:pPr>
            <a:r>
              <a:rPr lang="zh-CN" sz="12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r>
              <a:rPr sz="12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研究结果4</a:t>
            </a:r>
            <a:r>
              <a:rPr lang="zh-CN" sz="12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r>
              <a:rPr sz="12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r>
              <a:rPr lang="zh-CN" alt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国外研究</a:t>
            </a:r>
            <a:r>
              <a:rPr lang="en-US" altLang="zh-CN"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BILA0601/UCI</a:t>
            </a:r>
            <a:r>
              <a:rPr lang="zh-CN" alt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第</a:t>
            </a:r>
            <a:r>
              <a:rPr lang="en-US" altLang="zh-CN"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28</a:t>
            </a:r>
            <a:r>
              <a:rPr lang="zh-CN" alt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天患者评估</a:t>
            </a:r>
            <a:r>
              <a:rPr lang="en-US" altLang="zh-CN"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比拉斯汀组与安慰剂组间</a:t>
            </a:r>
            <a:r>
              <a:rPr sz="1000" b="1" kern="0" dirty="0">
                <a:solidFill>
                  <a:srgbClr val="C00000">
                    <a:alpha val="100000"/>
                  </a:srgbClr>
                </a:solidFill>
                <a:latin typeface="Microsoft YaHei Bold" panose="020B0703020204020201" charset="-122"/>
                <a:ea typeface="Microsoft YaHei Bold" panose="020B0703020204020201" charset="-122"/>
                <a:cs typeface="Microsoft YaHei Bold" panose="020B0703020204020201" charset="-122"/>
                <a:sym typeface="+mn-ea"/>
              </a:rPr>
              <a:t>存在显著性差异</a:t>
            </a:r>
            <a:r>
              <a:rPr lang="en-US" altLang="zh-CN"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r>
              <a:rPr lang="zh-CN" alt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国外研究</a:t>
            </a:r>
            <a:r>
              <a:rPr lang="en-US" altLang="zh-CN"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BILA2006/UCI</a:t>
            </a:r>
            <a:r>
              <a:rPr lang="zh-CN" alt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中</a:t>
            </a:r>
            <a:r>
              <a:rPr lang="en-US" altLang="zh-CN"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20mg</a:t>
            </a:r>
            <a:r>
              <a:rPr lang="zh-CN" alt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比拉斯汀组和安慰剂组间</a:t>
            </a:r>
            <a:r>
              <a:rPr sz="1000" b="1" kern="0" dirty="0">
                <a:solidFill>
                  <a:srgbClr val="C00000">
                    <a:alpha val="100000"/>
                  </a:srgbClr>
                </a:solidFill>
                <a:latin typeface="Microsoft YaHei Bold" panose="020B0703020204020201" charset="-122"/>
                <a:ea typeface="Microsoft YaHei Bold" panose="020B0703020204020201" charset="-122"/>
                <a:cs typeface="Microsoft YaHei Bold" panose="020B0703020204020201" charset="-122"/>
                <a:sym typeface="+mn-ea"/>
              </a:rPr>
              <a:t>存在显著性差异</a:t>
            </a:r>
            <a:r>
              <a:rPr lang="zh-CN" alt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,有效治疗组间</a:t>
            </a:r>
            <a:r>
              <a:rPr sz="1000" b="1" kern="0" dirty="0">
                <a:solidFill>
                  <a:srgbClr val="C00000">
                    <a:alpha val="100000"/>
                  </a:srgbClr>
                </a:solidFill>
                <a:latin typeface="Microsoft YaHei Bold" panose="020B0703020204020201" charset="-122"/>
                <a:ea typeface="Microsoft YaHei Bold" panose="020B0703020204020201" charset="-122"/>
                <a:cs typeface="Microsoft YaHei Bold" panose="020B0703020204020201" charset="-122"/>
                <a:sym typeface="+mn-ea"/>
              </a:rPr>
              <a:t>无统计学差异</a:t>
            </a:r>
            <a:r>
              <a:rPr lang="en-US" altLang="zh-CN"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r>
              <a:rPr lang="zh-CN" alt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中国研究</a:t>
            </a:r>
            <a:r>
              <a:rPr lang="en-US" altLang="zh-CN"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 INCN/12/Bil-CIU/003</a:t>
            </a:r>
            <a:r>
              <a:rPr lang="zh-CN" alt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比拉斯汀组与左西替利嗪组疗效方面达到了预设的</a:t>
            </a:r>
            <a:r>
              <a:rPr sz="1000" b="1" kern="0" dirty="0">
                <a:solidFill>
                  <a:srgbClr val="C00000">
                    <a:alpha val="100000"/>
                  </a:srgbClr>
                </a:solidFill>
                <a:latin typeface="Microsoft YaHei Bold" panose="020B0703020204020201" charset="-122"/>
                <a:ea typeface="Microsoft YaHei Bold" panose="020B0703020204020201" charset="-122"/>
                <a:cs typeface="Microsoft YaHei Bold" panose="020B0703020204020201" charset="-122"/>
                <a:sym typeface="+mn-ea"/>
              </a:rPr>
              <a:t>非劣效界值</a:t>
            </a:r>
            <a:r>
              <a:rPr lang="zh-CN" altLang="en-US" sz="9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（非劣效检验P值=0.3564）</a:t>
            </a:r>
            <a:endParaRPr lang="zh-CN" altLang="en-US" sz="9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endParaRPr>
          </a:p>
        </p:txBody>
      </p:sp>
      <p:sp>
        <p:nvSpPr>
          <p:cNvPr id="15" name="流程图: 可选过程 14"/>
          <p:cNvSpPr/>
          <p:nvPr/>
        </p:nvSpPr>
        <p:spPr>
          <a:xfrm>
            <a:off x="0" y="4725035"/>
            <a:ext cx="12151995" cy="1521460"/>
          </a:xfrm>
          <a:prstGeom prst="flowChartAlternateProcess">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文本框 17"/>
          <p:cNvSpPr txBox="1"/>
          <p:nvPr/>
        </p:nvSpPr>
        <p:spPr>
          <a:xfrm>
            <a:off x="762635" y="4700905"/>
            <a:ext cx="11140440" cy="1368425"/>
          </a:xfrm>
          <a:prstGeom prst="rect">
            <a:avLst/>
          </a:prstGeom>
          <a:noFill/>
          <a:ln w="12700">
            <a:noFill/>
            <a:prstDash val="solid"/>
          </a:ln>
        </p:spPr>
        <p:txBody>
          <a:bodyPr wrap="square" rtlCol="0">
            <a:noAutofit/>
          </a:bodyPr>
          <a:lstStyle/>
          <a:p>
            <a:pPr algn="just">
              <a:lnSpc>
                <a:spcPct val="150000"/>
              </a:lnSpc>
            </a:pPr>
            <a:r>
              <a:rPr lang="zh-CN" altLang="en-US" sz="1600" b="1" dirty="0">
                <a:solidFill>
                  <a:schemeClr val="bg1"/>
                </a:solidFill>
                <a:effectLst>
                  <a:outerShdw blurRad="38100" dist="38100" dir="2700000" algn="tl">
                    <a:srgbClr val="000000">
                      <a:alpha val="43137"/>
                    </a:srgbClr>
                  </a:outerShdw>
                </a:effectLst>
                <a:latin typeface="PingFang SC" panose="020B0400000000000000" charset="-122"/>
                <a:ea typeface="PingFang SC" panose="020B0400000000000000" charset="-122"/>
                <a:cs typeface="Microsoft YaHei Bold" panose="020B0703020204020201" charset="-122"/>
                <a:sym typeface="+mn-ea"/>
              </a:rPr>
              <a:t>①</a:t>
            </a:r>
            <a:r>
              <a:rPr lang="en-US" altLang="zh-CN" sz="2000" b="1" u="sng" dirty="0">
                <a:solidFill>
                  <a:schemeClr val="bg1"/>
                </a:solidFill>
                <a:effectLst>
                  <a:outerShdw blurRad="38100" dist="38100" dir="2700000" algn="tl">
                    <a:srgbClr val="000000">
                      <a:alpha val="43137"/>
                    </a:srgbClr>
                  </a:outerShdw>
                </a:effectLst>
                <a:latin typeface="Calibri" charset="0"/>
                <a:ea typeface="Calibri" charset="0"/>
                <a:cs typeface="Microsoft YaHei Bold" panose="020B0703020204020201" charset="-122"/>
                <a:sym typeface="+mn-ea"/>
              </a:rPr>
              <a:t> </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比拉斯汀片30分钟内</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起效，</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1.3小时</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达峰，</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24小时</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持续显著性抑制风团</a:t>
            </a:r>
            <a:r>
              <a:rPr lang="en-US" altLang="zh-CN" sz="1600" b="1" baseline="30000"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[1]</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a:t>
            </a:r>
            <a:r>
              <a:rPr lang="zh-CN" altLang="en-US" sz="1600" b="1" dirty="0">
                <a:solidFill>
                  <a:schemeClr val="bg1"/>
                </a:solidFill>
                <a:effectLst>
                  <a:outerShdw blurRad="38100" dist="38100" dir="2700000" algn="tl">
                    <a:srgbClr val="000000">
                      <a:alpha val="43137"/>
                    </a:srgbClr>
                  </a:outerShdw>
                </a:effectLst>
                <a:latin typeface="PingFang SC" panose="020B0400000000000000" charset="-122"/>
                <a:ea typeface="PingFang SC" panose="020B0400000000000000" charset="-122"/>
                <a:cs typeface="Microsoft YaHei Bold" panose="020B0703020204020201" charset="-122"/>
                <a:sym typeface="+mn-ea"/>
              </a:rPr>
              <a:t>②</a:t>
            </a:r>
            <a:r>
              <a:rPr lang="en-US" altLang="zh-CN" sz="1600" b="1" dirty="0">
                <a:solidFill>
                  <a:schemeClr val="bg1"/>
                </a:solidFill>
                <a:effectLst>
                  <a:outerShdw blurRad="38100" dist="38100" dir="2700000" algn="tl">
                    <a:srgbClr val="000000">
                      <a:alpha val="43137"/>
                    </a:srgbClr>
                  </a:outerShdw>
                </a:effectLst>
                <a:latin typeface="PingFang SC" panose="020B0400000000000000" charset="-122"/>
                <a:ea typeface="PingFang SC" panose="020B0400000000000000" charset="-122"/>
                <a:cs typeface="Microsoft YaHei Bold" panose="020B0703020204020201" charset="-122"/>
                <a:sym typeface="+mn-ea"/>
              </a:rPr>
              <a:t> </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单次服用后比拉斯汀对</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风团和红斑面积抑制</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程度</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最大</a:t>
            </a:r>
            <a:r>
              <a:rPr lang="en-US" altLang="zh-CN" sz="1600" b="1" baseline="30000"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[1]</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a:t>
            </a:r>
            <a:r>
              <a:rPr lang="zh-CN" altLang="en-US" sz="1600" b="1" dirty="0">
                <a:solidFill>
                  <a:schemeClr val="bg1"/>
                </a:solidFill>
                <a:effectLst>
                  <a:outerShdw blurRad="38100" dist="38100" dir="2700000" algn="tl">
                    <a:srgbClr val="000000">
                      <a:alpha val="43137"/>
                    </a:srgbClr>
                  </a:outerShdw>
                </a:effectLst>
                <a:latin typeface="PingFang SC" panose="020B0400000000000000" charset="-122"/>
                <a:ea typeface="PingFang SC" panose="020B0400000000000000" charset="-122"/>
                <a:cs typeface="Microsoft YaHei Bold" panose="020B0703020204020201" charset="-122"/>
                <a:sym typeface="+mn-ea"/>
              </a:rPr>
              <a:t>③</a:t>
            </a:r>
            <a:r>
              <a:rPr lang="en-US" altLang="zh-CN" sz="1600" b="1" dirty="0">
                <a:solidFill>
                  <a:schemeClr val="bg1"/>
                </a:solidFill>
                <a:effectLst>
                  <a:outerShdw blurRad="38100" dist="38100" dir="2700000" algn="tl">
                    <a:srgbClr val="000000">
                      <a:alpha val="43137"/>
                    </a:srgbClr>
                  </a:outerShdw>
                </a:effectLst>
                <a:latin typeface="PingFang SC" panose="020B0400000000000000" charset="-122"/>
                <a:ea typeface="PingFang SC" panose="020B0400000000000000" charset="-122"/>
                <a:cs typeface="Microsoft YaHei Bold" panose="020B0703020204020201" charset="-122"/>
                <a:sym typeface="+mn-ea"/>
              </a:rPr>
              <a:t> </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真实世界研究</a:t>
            </a:r>
            <a:r>
              <a:rPr lang="en-US" altLang="zh-CN" sz="1600" b="1" baseline="30000"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[3]</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显示比拉斯汀用于</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难治性患者应答率高</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a:t>
            </a:r>
            <a:r>
              <a:rPr lang="zh-CN" altLang="en-US" sz="1600" b="1" dirty="0">
                <a:solidFill>
                  <a:schemeClr val="bg1"/>
                </a:solidFill>
                <a:effectLst>
                  <a:outerShdw blurRad="38100" dist="38100" dir="2700000" algn="tl">
                    <a:srgbClr val="000000">
                      <a:alpha val="43137"/>
                    </a:srgbClr>
                  </a:outerShdw>
                </a:effectLst>
                <a:latin typeface="PingFang SC" panose="020B0400000000000000" charset="-122"/>
                <a:ea typeface="PingFang SC" panose="020B0400000000000000" charset="-122"/>
                <a:cs typeface="Microsoft YaHei Bold" panose="020B0703020204020201" charset="-122"/>
                <a:sym typeface="+mn-ea"/>
              </a:rPr>
              <a:t>④</a:t>
            </a:r>
            <a:r>
              <a:rPr lang="en-US" altLang="zh-CN" sz="1600" b="1" dirty="0">
                <a:solidFill>
                  <a:schemeClr val="bg1"/>
                </a:solidFill>
                <a:effectLst>
                  <a:outerShdw blurRad="38100" dist="38100" dir="2700000" algn="tl">
                    <a:srgbClr val="000000">
                      <a:alpha val="43137"/>
                    </a:srgbClr>
                  </a:outerShdw>
                </a:effectLst>
                <a:latin typeface="PingFang SC" panose="020B0400000000000000" charset="-122"/>
                <a:ea typeface="PingFang SC" panose="020B0400000000000000" charset="-122"/>
                <a:cs typeface="Microsoft YaHei Bold" panose="020B0703020204020201" charset="-122"/>
                <a:sym typeface="+mn-ea"/>
              </a:rPr>
              <a:t> </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临床试验均证明比拉斯汀治疗后</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总评分和各症状评分</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较基线相比</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均有改善</a:t>
            </a:r>
            <a:r>
              <a:rPr lang="zh-CN" altLang="en-US" sz="16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a:t>
            </a:r>
            <a:endPar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endParaRPr>
          </a:p>
        </p:txBody>
      </p:sp>
      <p:pic>
        <p:nvPicPr>
          <p:cNvPr id="41" name="图片 40" descr="手"/>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580000">
            <a:off x="264160" y="4797425"/>
            <a:ext cx="447040" cy="4470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90170" y="6236970"/>
            <a:ext cx="12101830" cy="583565"/>
          </a:xfrm>
          <a:prstGeom prst="rect">
            <a:avLst/>
          </a:prstGeom>
        </p:spPr>
        <p:txBody>
          <a:bodyPr wrap="square">
            <a:spAutoFit/>
          </a:bodyPr>
          <a:lstStyle/>
          <a:p>
            <a:pPr marL="0" algn="l">
              <a:buClrTx/>
              <a:buSzTx/>
              <a:buNone/>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[1]Pons-Guiraud, Annik et al. “Emedastine difumarate versus loratadine in chronic idiopathic urticaria: a randomized, double-blind, controlled European multicentre clinical trial.” European journal of dermatology : EJD vol. 16,6 (2006): 649-54.</a:t>
            </a:r>
            <a:endParaRPr lang="en-US" altLang="zh-CN" sz="800" b="0" dirty="0">
              <a:solidFill>
                <a:schemeClr val="bg1">
                  <a:lumMod val="65000"/>
                </a:schemeClr>
              </a:solidFill>
              <a:latin typeface="微软雅黑" panose="020B0703020204020201" charset="-122"/>
              <a:ea typeface="微软雅黑" panose="020B0703020204020201" charset="-122"/>
              <a:cs typeface="微软雅黑" panose="020B0703020204020201" charset="-122"/>
            </a:endParaRPr>
          </a:p>
          <a:p>
            <a:pPr marL="0" algn="l">
              <a:buClrTx/>
              <a:buSzTx/>
              <a:buNone/>
            </a:pPr>
            <a:r>
              <a:rPr lang="en-US" altLang="zh-CN" sz="800" b="0" dirty="0">
                <a:solidFill>
                  <a:schemeClr val="bg1">
                    <a:lumMod val="65000"/>
                  </a:schemeClr>
                </a:solidFill>
                <a:latin typeface="微软雅黑" panose="020B0703020204020201" charset="-122"/>
                <a:ea typeface="微软雅黑" panose="020B0703020204020201" charset="-122"/>
                <a:cs typeface="微软雅黑" panose="020B0703020204020201" charset="-122"/>
              </a:rPr>
              <a:t>[2]Chen X, Han X, Cheng B, et al.: Efficacy and safety of bilastine vs. levocetirizine for the treatment of chronic idiopathic urticaria: a multicenter, double-blind, double-dummy, phase III, non-inferiority, randomized clinical trial[J]. Chin Med J (Engl),2024, 1379(12):1480-1482.</a:t>
            </a:r>
          </a:p>
          <a:p>
            <a:pPr marL="0" algn="l">
              <a:buClrTx/>
              <a:buSzTx/>
              <a:buNone/>
            </a:pPr>
            <a:r>
              <a:rPr lang="en-US" altLang="zh-CN" sz="800" b="0" dirty="0">
                <a:solidFill>
                  <a:schemeClr val="bg1">
                    <a:lumMod val="65000"/>
                  </a:schemeClr>
                </a:solidFill>
                <a:latin typeface="微软雅黑" panose="020B0703020204020201" charset="-122"/>
                <a:ea typeface="微软雅黑" panose="020B0703020204020201" charset="-122"/>
                <a:cs typeface="微软雅黑" panose="020B0703020204020201" charset="-122"/>
              </a:rPr>
              <a:t>[3]蔡川川,梁炳朝,陈绍谦,等.咪唑斯汀和左西替利嗪治疗慢性特发性荨麻疹的临床对照观察[J].食品与药品,2005,(11):70-72.</a:t>
            </a:r>
          </a:p>
        </p:txBody>
      </p:sp>
      <p:pic>
        <p:nvPicPr>
          <p:cNvPr id="308" name="picture 308"/>
          <p:cNvPicPr>
            <a:picLocks noChangeAspect="1"/>
          </p:cNvPicPr>
          <p:nvPr/>
        </p:nvPicPr>
        <p:blipFill>
          <a:blip r:embed="rId3"/>
          <a:stretch>
            <a:fillRect/>
          </a:stretch>
        </p:blipFill>
        <p:spPr>
          <a:xfrm rot="21600000">
            <a:off x="10848340" y="193040"/>
            <a:ext cx="1245870" cy="342900"/>
          </a:xfrm>
          <a:prstGeom prst="rect">
            <a:avLst/>
          </a:prstGeom>
        </p:spPr>
      </p:pic>
      <p:sp>
        <p:nvSpPr>
          <p:cNvPr id="20" name="文本框 19"/>
          <p:cNvSpPr txBox="1"/>
          <p:nvPr/>
        </p:nvSpPr>
        <p:spPr>
          <a:xfrm>
            <a:off x="839470" y="909320"/>
            <a:ext cx="10117455" cy="1383665"/>
          </a:xfrm>
          <a:prstGeom prst="rect">
            <a:avLst/>
          </a:prstGeom>
          <a:noFill/>
          <a:ln w="12700" cmpd="sng">
            <a:solidFill>
              <a:schemeClr val="bg1">
                <a:lumMod val="75000"/>
              </a:schemeClr>
            </a:solidFill>
            <a:prstDash val="sysDot"/>
          </a:ln>
        </p:spPr>
        <p:txBody>
          <a:bodyPr wrap="square" rtlCol="0">
            <a:spAutoFit/>
          </a:bodyPr>
          <a:lstStyle/>
          <a:p>
            <a:pPr marL="298450" indent="-285750" algn="l" eaLnBrk="0">
              <a:lnSpc>
                <a:spcPct val="150000"/>
              </a:lnSpc>
              <a:buClrTx/>
              <a:buSzTx/>
              <a:buFont typeface="Wingdings" panose="05000000000000000000" charset="0"/>
              <a:buChar char=""/>
              <a:tabLst>
                <a:tab pos="120650" algn="l"/>
              </a:tabLst>
            </a:pPr>
            <a:r>
              <a:rPr sz="16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研究结论</a:t>
            </a:r>
            <a:r>
              <a:rPr lang="en-US" sz="16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5</a:t>
            </a:r>
            <a:r>
              <a:rPr sz="1600" b="1"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p>
          <a:p>
            <a:pPr marL="184150" indent="-171450" algn="l" eaLnBrk="0">
              <a:lnSpc>
                <a:spcPct val="150000"/>
              </a:lnSpc>
              <a:buClrTx/>
              <a:buSzTx/>
              <a:buFont typeface="Arial" panose="020B0604020202090204" pitchFamily="34" charset="0"/>
              <a:buChar char="•"/>
              <a:tabLst>
                <a:tab pos="120650" algn="l"/>
              </a:tabLst>
            </a:pPr>
            <a:r>
              <a:rPr sz="1000"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sym typeface="+mn-ea"/>
              </a:rPr>
              <a:t>针对两项临床试验的总症状评分（TSS）变化（TSS评分包括皮疹和瘙痒两个部分的总分），采用</a:t>
            </a:r>
            <a:r>
              <a:rPr sz="1200" b="1" kern="0" spc="80" dirty="0">
                <a:solidFill>
                  <a:srgbClr val="000000">
                    <a:alpha val="100000"/>
                  </a:srgbClr>
                </a:solidFill>
                <a:latin typeface="Microsoft YaHei Bold" panose="020B0703020204020201" charset="-122"/>
                <a:ea typeface="Microsoft YaHei Bold" panose="020B0703020204020201" charset="-122"/>
                <a:cs typeface="微软雅黑" panose="020B0703020204020201" charset="-122"/>
                <a:sym typeface="+mn-ea"/>
              </a:rPr>
              <a:t>标准化均值差</a:t>
            </a:r>
            <a:r>
              <a:rPr sz="1000"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sym typeface="+mn-ea"/>
              </a:rPr>
              <a:t>和</a:t>
            </a:r>
            <a:r>
              <a:rPr sz="1200" b="1" kern="0" spc="80" dirty="0">
                <a:solidFill>
                  <a:srgbClr val="000000">
                    <a:alpha val="100000"/>
                  </a:srgbClr>
                </a:solidFill>
                <a:latin typeface="Microsoft YaHei Bold" panose="020B0703020204020201" charset="-122"/>
                <a:ea typeface="Microsoft YaHei Bold" panose="020B0703020204020201" charset="-122"/>
                <a:cs typeface="微软雅黑" panose="020B0703020204020201" charset="-122"/>
                <a:sym typeface="+mn-ea"/>
              </a:rPr>
              <a:t>共同对照组的间接比较法（Bucher法）</a:t>
            </a:r>
            <a:r>
              <a:rPr sz="1000"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sym typeface="+mn-ea"/>
              </a:rPr>
              <a:t>比较得出：</a:t>
            </a:r>
            <a:r>
              <a:rPr sz="1200" b="1" kern="0" spc="80" dirty="0">
                <a:solidFill>
                  <a:srgbClr val="000000">
                    <a:alpha val="100000"/>
                  </a:srgbClr>
                </a:solidFill>
                <a:latin typeface="Microsoft YaHei Bold" panose="020B0703020204020201" charset="-122"/>
                <a:ea typeface="Microsoft YaHei Bold" panose="020B0703020204020201" charset="-122"/>
                <a:cs typeface="微软雅黑" panose="020B0703020204020201" charset="-122"/>
                <a:sym typeface="+mn-ea"/>
              </a:rPr>
              <a:t>比拉斯汀与咪唑斯汀</a:t>
            </a:r>
            <a:r>
              <a:rPr sz="1000"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sym typeface="+mn-ea"/>
              </a:rPr>
              <a:t>在改善慢性特发性荨麻疹的TSS评分上</a:t>
            </a:r>
            <a:r>
              <a:rPr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sym typeface="+mn-ea"/>
              </a:rPr>
              <a:t>无显著统计学差异</a:t>
            </a:r>
            <a:r>
              <a:rPr sz="1000"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sym typeface="+mn-ea"/>
              </a:rPr>
              <a:t>，依美斯汀</a:t>
            </a:r>
            <a:r>
              <a:rPr sz="1000" kern="0" spc="80" baseline="30000" dirty="0">
                <a:solidFill>
                  <a:srgbClr val="000000">
                    <a:alpha val="100000"/>
                  </a:srgbClr>
                </a:solidFill>
                <a:latin typeface="微软雅黑" panose="020B0703020204020201" charset="-122"/>
                <a:ea typeface="微软雅黑" panose="020B0703020204020201" charset="-122"/>
                <a:cs typeface="微软雅黑" panose="020B0703020204020201" charset="-122"/>
                <a:sym typeface="+mn-ea"/>
              </a:rPr>
              <a:t>[1]</a:t>
            </a:r>
            <a:r>
              <a:rPr sz="1000"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sym typeface="+mn-ea"/>
              </a:rPr>
              <a:t>的 TSS 改善略优于比拉斯汀，但效应量较小（</a:t>
            </a:r>
            <a:r>
              <a:rPr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sym typeface="+mn-ea"/>
              </a:rPr>
              <a:t>0.27</a:t>
            </a:r>
            <a:r>
              <a:rPr sz="1000"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sym typeface="+mn-ea"/>
              </a:rPr>
              <a:t>），综合考虑三药</a:t>
            </a:r>
            <a:r>
              <a:rPr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sym typeface="+mn-ea"/>
              </a:rPr>
              <a:t>疗效相当</a:t>
            </a:r>
            <a:r>
              <a:rPr lang="zh-CN"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sym typeface="+mn-ea"/>
              </a:rPr>
              <a:t>。</a:t>
            </a:r>
          </a:p>
        </p:txBody>
      </p:sp>
      <p:grpSp>
        <p:nvGrpSpPr>
          <p:cNvPr id="6" name="组合 5"/>
          <p:cNvGrpSpPr/>
          <p:nvPr/>
        </p:nvGrpSpPr>
        <p:grpSpPr>
          <a:xfrm>
            <a:off x="336550" y="2494280"/>
            <a:ext cx="5581650" cy="2316480"/>
            <a:chOff x="869" y="5165"/>
            <a:chExt cx="8790" cy="3648"/>
          </a:xfrm>
        </p:grpSpPr>
        <p:grpSp>
          <p:nvGrpSpPr>
            <p:cNvPr id="14" name="组合 13"/>
            <p:cNvGrpSpPr/>
            <p:nvPr/>
          </p:nvGrpSpPr>
          <p:grpSpPr>
            <a:xfrm>
              <a:off x="1317" y="5626"/>
              <a:ext cx="6989" cy="2151"/>
              <a:chOff x="1096" y="5526"/>
              <a:chExt cx="6989" cy="2151"/>
            </a:xfrm>
          </p:grpSpPr>
          <p:pic>
            <p:nvPicPr>
              <p:cNvPr id="7" name="图片 6"/>
              <p:cNvPicPr>
                <a:picLocks noChangeAspect="1"/>
              </p:cNvPicPr>
              <p:nvPr/>
            </p:nvPicPr>
            <p:blipFill>
              <a:blip r:embed="rId4"/>
              <a:stretch>
                <a:fillRect/>
              </a:stretch>
            </p:blipFill>
            <p:spPr>
              <a:xfrm>
                <a:off x="1096" y="5526"/>
                <a:ext cx="6989" cy="1041"/>
              </a:xfrm>
              <a:prstGeom prst="rect">
                <a:avLst/>
              </a:prstGeom>
            </p:spPr>
          </p:pic>
          <p:pic>
            <p:nvPicPr>
              <p:cNvPr id="10" name="图片 9"/>
              <p:cNvPicPr>
                <a:picLocks noChangeAspect="1"/>
              </p:cNvPicPr>
              <p:nvPr/>
            </p:nvPicPr>
            <p:blipFill>
              <a:blip r:embed="rId5"/>
              <a:stretch>
                <a:fillRect/>
              </a:stretch>
            </p:blipFill>
            <p:spPr>
              <a:xfrm>
                <a:off x="1890" y="6576"/>
                <a:ext cx="5015" cy="1101"/>
              </a:xfrm>
              <a:prstGeom prst="rect">
                <a:avLst/>
              </a:prstGeom>
            </p:spPr>
          </p:pic>
        </p:grpSp>
        <p:sp>
          <p:nvSpPr>
            <p:cNvPr id="15" name="Rectangle 1"/>
            <p:cNvSpPr>
              <a:spLocks noChangeArrowheads="1"/>
            </p:cNvSpPr>
            <p:nvPr/>
          </p:nvSpPr>
          <p:spPr bwMode="auto">
            <a:xfrm>
              <a:off x="2775" y="5165"/>
              <a:ext cx="3471" cy="3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070C0"/>
                </a:buClr>
                <a:buFont typeface="Wingdings" panose="05000000000000000000" pitchFamily="2" charset="2"/>
                <a:buChar char="n"/>
                <a:defRPr sz="3200">
                  <a:solidFill>
                    <a:schemeClr val="tx1"/>
                  </a:solidFill>
                  <a:latin typeface="微软雅黑" panose="020B0703020204020201" charset="-122"/>
                  <a:ea typeface="微软雅黑" panose="020B0703020204020201" charset="-122"/>
                </a:defRPr>
              </a:lvl1pPr>
              <a:lvl2pPr marL="742950" indent="-285750">
                <a:spcBef>
                  <a:spcPct val="20000"/>
                </a:spcBef>
                <a:buClr>
                  <a:srgbClr val="0070C0"/>
                </a:buClr>
                <a:buFont typeface="Wingdings" panose="05000000000000000000" pitchFamily="2" charset="2"/>
                <a:buChar char="•"/>
                <a:defRPr sz="2800">
                  <a:solidFill>
                    <a:schemeClr val="tx1"/>
                  </a:solidFill>
                  <a:latin typeface="微软雅黑" panose="020B0703020204020201" charset="-122"/>
                  <a:ea typeface="微软雅黑" panose="020B0703020204020201" charset="-122"/>
                </a:defRPr>
              </a:lvl2pPr>
              <a:lvl3pPr marL="1143000" indent="-228600">
                <a:spcBef>
                  <a:spcPct val="20000"/>
                </a:spcBef>
                <a:buClr>
                  <a:srgbClr val="0070C0"/>
                </a:buClr>
                <a:buFont typeface="Wingdings" panose="05000000000000000000" pitchFamily="2" charset="2"/>
                <a:buChar char="•"/>
                <a:defRPr sz="2400">
                  <a:solidFill>
                    <a:schemeClr val="tx1"/>
                  </a:solidFill>
                  <a:latin typeface="微软雅黑" panose="020B0703020204020201" charset="-122"/>
                  <a:ea typeface="微软雅黑" panose="020B0703020204020201" charset="-122"/>
                </a:defRPr>
              </a:lvl3pPr>
              <a:lvl4pPr marL="1600200" indent="-228600">
                <a:spcBef>
                  <a:spcPct val="20000"/>
                </a:spcBef>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4pPr>
              <a:lvl5pPr marL="2057400" indent="-228600">
                <a:spcBef>
                  <a:spcPct val="20000"/>
                </a:spcBef>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5pPr>
              <a:lvl6pPr marL="25146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6pPr>
              <a:lvl7pPr marL="29718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7pPr>
              <a:lvl8pPr marL="34290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8pPr>
              <a:lvl9pPr marL="38862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1" i="0" u="none" strike="noStrike" kern="1200" cap="none" spc="0" normalizeH="0" baseline="0" dirty="0">
                  <a:latin typeface="Microsoft YaHei Bold" panose="020B0703020204020201" charset="-122"/>
                  <a:ea typeface="Microsoft YaHei Bold" panose="020B0703020204020201" charset="-122"/>
                  <a:cs typeface="Microsoft YaHei Bold" panose="020B0703020204020201" charset="-122"/>
                </a:rPr>
                <a:t>表2 三项临床试验疗效指标原始数据</a:t>
              </a:r>
              <a:endParaRPr kumimoji="0" lang="zh-CN" altLang="en-US" sz="1100" i="0" u="none" strike="noStrike" kern="1200" cap="none" spc="0" normalizeH="0" baseline="0" noProof="0" dirty="0">
                <a:ln>
                  <a:noFill/>
                </a:ln>
                <a:solidFill>
                  <a:srgbClr val="000000"/>
                </a:solidFill>
                <a:effectLst/>
                <a:uLnTx/>
                <a:uFillTx/>
                <a:latin typeface="微软雅黑" panose="020B0703020204020201" charset="-122"/>
                <a:ea typeface="微软雅黑" panose="020B0703020204020201" charset="-122"/>
                <a:cs typeface="Times New Roman" panose="02020503050405090304" charset="0"/>
              </a:endParaRPr>
            </a:p>
          </p:txBody>
        </p:sp>
        <p:pic>
          <p:nvPicPr>
            <p:cNvPr id="21" name="图片 20"/>
            <p:cNvPicPr>
              <a:picLocks noChangeAspect="1"/>
            </p:cNvPicPr>
            <p:nvPr/>
          </p:nvPicPr>
          <p:blipFill>
            <a:blip r:embed="rId6"/>
            <a:stretch>
              <a:fillRect/>
            </a:stretch>
          </p:blipFill>
          <p:spPr>
            <a:xfrm>
              <a:off x="869" y="7777"/>
              <a:ext cx="8790" cy="1036"/>
            </a:xfrm>
            <a:prstGeom prst="rect">
              <a:avLst/>
            </a:prstGeom>
          </p:spPr>
        </p:pic>
      </p:grpSp>
      <p:sp>
        <p:nvSpPr>
          <p:cNvPr id="5" name="文本框 4"/>
          <p:cNvSpPr txBox="1"/>
          <p:nvPr/>
        </p:nvSpPr>
        <p:spPr>
          <a:xfrm>
            <a:off x="8435340" y="6628130"/>
            <a:ext cx="3756660" cy="245110"/>
          </a:xfrm>
          <a:prstGeom prst="rect">
            <a:avLst/>
          </a:prstGeom>
          <a:noFill/>
        </p:spPr>
        <p:txBody>
          <a:bodyPr wrap="square">
            <a:spAutoFit/>
          </a:bodyPr>
          <a:lstStyle/>
          <a:p>
            <a:pPr marR="78105" algn="l"/>
            <a:r>
              <a:rPr lang="zh-CN" altLang="en-US" sz="1000" b="0" i="0" u="none" strike="noStrike" baseline="0" dirty="0">
                <a:solidFill>
                  <a:srgbClr val="202020"/>
                </a:solidFill>
                <a:latin typeface="微软雅黑" panose="020B0703020204020201" charset="-122"/>
                <a:ea typeface="微软雅黑" panose="020B0703020204020201" charset="-122"/>
              </a:rPr>
              <a:t>此资料仅用于“</a:t>
            </a:r>
            <a:r>
              <a:rPr lang="en-US" altLang="zh-CN" sz="1000" b="0" i="0" u="none" strike="noStrike" baseline="0" dirty="0">
                <a:solidFill>
                  <a:srgbClr val="202020"/>
                </a:solidFill>
                <a:latin typeface="微软雅黑" panose="020B0703020204020201" charset="-122"/>
                <a:ea typeface="微软雅黑" panose="020B0703020204020201" charset="-122"/>
              </a:rPr>
              <a:t>2025</a:t>
            </a:r>
            <a:r>
              <a:rPr lang="zh-CN" altLang="en-US" sz="1000" b="0" i="0" u="none" strike="noStrike" baseline="0" dirty="0">
                <a:solidFill>
                  <a:srgbClr val="202020"/>
                </a:solidFill>
                <a:latin typeface="微软雅黑" panose="020B0703020204020201" charset="-122"/>
                <a:ea typeface="微软雅黑" panose="020B0703020204020201" charset="-122"/>
              </a:rPr>
              <a:t>年国家医保目录调整”申报工作</a:t>
            </a:r>
            <a:r>
              <a:rPr lang="en-US" altLang="zh-CN" sz="1000" b="0" i="0" u="none" strike="noStrike" baseline="0" dirty="0">
                <a:solidFill>
                  <a:srgbClr val="202020"/>
                </a:solidFill>
                <a:latin typeface="微软雅黑" panose="020B0703020204020201" charset="-122"/>
                <a:ea typeface="微软雅黑" panose="020B0703020204020201" charset="-122"/>
              </a:rPr>
              <a:t>      6/9  </a:t>
            </a:r>
          </a:p>
        </p:txBody>
      </p:sp>
      <p:grpSp>
        <p:nvGrpSpPr>
          <p:cNvPr id="24" name="组合 23"/>
          <p:cNvGrpSpPr/>
          <p:nvPr/>
        </p:nvGrpSpPr>
        <p:grpSpPr>
          <a:xfrm>
            <a:off x="6283960" y="2428240"/>
            <a:ext cx="5542915" cy="2332990"/>
            <a:chOff x="10121" y="5298"/>
            <a:chExt cx="8729" cy="3674"/>
          </a:xfrm>
        </p:grpSpPr>
        <p:pic>
          <p:nvPicPr>
            <p:cNvPr id="9" name="图片 8"/>
            <p:cNvPicPr>
              <a:picLocks noChangeAspect="1"/>
            </p:cNvPicPr>
            <p:nvPr/>
          </p:nvPicPr>
          <p:blipFill>
            <a:blip r:embed="rId7"/>
            <a:stretch>
              <a:fillRect/>
            </a:stretch>
          </p:blipFill>
          <p:spPr>
            <a:xfrm>
              <a:off x="10121" y="7790"/>
              <a:ext cx="8391" cy="800"/>
            </a:xfrm>
            <a:prstGeom prst="rect">
              <a:avLst/>
            </a:prstGeom>
          </p:spPr>
        </p:pic>
        <p:grpSp>
          <p:nvGrpSpPr>
            <p:cNvPr id="8" name="组合 7"/>
            <p:cNvGrpSpPr/>
            <p:nvPr/>
          </p:nvGrpSpPr>
          <p:grpSpPr>
            <a:xfrm>
              <a:off x="10187" y="5298"/>
              <a:ext cx="8663" cy="3674"/>
              <a:chOff x="10187" y="5298"/>
              <a:chExt cx="8663" cy="3674"/>
            </a:xfrm>
          </p:grpSpPr>
          <p:sp>
            <p:nvSpPr>
              <p:cNvPr id="19" name="Rectangle 1"/>
              <p:cNvSpPr>
                <a:spLocks noChangeArrowheads="1"/>
              </p:cNvSpPr>
              <p:nvPr/>
            </p:nvSpPr>
            <p:spPr bwMode="auto">
              <a:xfrm>
                <a:off x="12766" y="7387"/>
                <a:ext cx="3671" cy="3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070C0"/>
                  </a:buClr>
                  <a:buFont typeface="Wingdings" panose="05000000000000000000" pitchFamily="2" charset="2"/>
                  <a:buChar char="n"/>
                  <a:defRPr sz="3200">
                    <a:solidFill>
                      <a:schemeClr val="tx1"/>
                    </a:solidFill>
                    <a:latin typeface="微软雅黑" panose="020B0703020204020201" charset="-122"/>
                    <a:ea typeface="微软雅黑" panose="020B0703020204020201" charset="-122"/>
                  </a:defRPr>
                </a:lvl1pPr>
                <a:lvl2pPr marL="742950" indent="-285750">
                  <a:spcBef>
                    <a:spcPct val="20000"/>
                  </a:spcBef>
                  <a:buClr>
                    <a:srgbClr val="0070C0"/>
                  </a:buClr>
                  <a:buFont typeface="Wingdings" panose="05000000000000000000" pitchFamily="2" charset="2"/>
                  <a:buChar char="•"/>
                  <a:defRPr sz="2800">
                    <a:solidFill>
                      <a:schemeClr val="tx1"/>
                    </a:solidFill>
                    <a:latin typeface="微软雅黑" panose="020B0703020204020201" charset="-122"/>
                    <a:ea typeface="微软雅黑" panose="020B0703020204020201" charset="-122"/>
                  </a:defRPr>
                </a:lvl2pPr>
                <a:lvl3pPr marL="1143000" indent="-228600">
                  <a:spcBef>
                    <a:spcPct val="20000"/>
                  </a:spcBef>
                  <a:buClr>
                    <a:srgbClr val="0070C0"/>
                  </a:buClr>
                  <a:buFont typeface="Wingdings" panose="05000000000000000000" pitchFamily="2" charset="2"/>
                  <a:buChar char="•"/>
                  <a:defRPr sz="2400">
                    <a:solidFill>
                      <a:schemeClr val="tx1"/>
                    </a:solidFill>
                    <a:latin typeface="微软雅黑" panose="020B0703020204020201" charset="-122"/>
                    <a:ea typeface="微软雅黑" panose="020B0703020204020201" charset="-122"/>
                  </a:defRPr>
                </a:lvl3pPr>
                <a:lvl4pPr marL="1600200" indent="-228600">
                  <a:spcBef>
                    <a:spcPct val="20000"/>
                  </a:spcBef>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4pPr>
                <a:lvl5pPr marL="2057400" indent="-228600">
                  <a:spcBef>
                    <a:spcPct val="20000"/>
                  </a:spcBef>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5pPr>
                <a:lvl6pPr marL="25146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6pPr>
                <a:lvl7pPr marL="29718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7pPr>
                <a:lvl8pPr marL="34290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8pPr>
                <a:lvl9pPr marL="38862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9pPr>
              </a:lstStyle>
              <a:p>
                <a:pPr marL="0" marR="0" lvl="0" algn="ctr" defTabSz="914400" rtl="0" eaLnBrk="0" fontAlgn="base" latinLnBrk="0" hangingPunct="0">
                  <a:lnSpc>
                    <a:spcPct val="100000"/>
                  </a:lnSpc>
                  <a:buClrTx/>
                  <a:buSzTx/>
                  <a:buFontTx/>
                  <a:buNone/>
                  <a:defRPr/>
                </a:pPr>
                <a:r>
                  <a:rPr kumimoji="0" lang="en-US" altLang="zh-CN" sz="1000" b="1" i="0" u="none" strike="noStrike" kern="1200" cap="none" spc="0" normalizeH="0" baseline="0" dirty="0">
                    <a:latin typeface="Microsoft YaHei Bold" panose="020B0703020204020201" charset="-122"/>
                    <a:ea typeface="Microsoft YaHei Bold" panose="020B0703020204020201" charset="-122"/>
                    <a:cs typeface="Microsoft YaHei Bold" panose="020B0703020204020201" charset="-122"/>
                  </a:rPr>
                  <a:t>表4 比拉斯汀与咪唑斯汀比较结果总结</a:t>
                </a:r>
              </a:p>
            </p:txBody>
          </p:sp>
          <p:sp>
            <p:nvSpPr>
              <p:cNvPr id="23" name="文本框 22"/>
              <p:cNvSpPr txBox="1"/>
              <p:nvPr/>
            </p:nvSpPr>
            <p:spPr>
              <a:xfrm>
                <a:off x="10394" y="8584"/>
                <a:ext cx="8456" cy="388"/>
              </a:xfrm>
              <a:prstGeom prst="rect">
                <a:avLst/>
              </a:prstGeom>
              <a:noFill/>
            </p:spPr>
            <p:txBody>
              <a:bodyPr wrap="square" rtlCol="0">
                <a:spAutoFit/>
              </a:bodyPr>
              <a:lstStyle/>
              <a:p>
                <a:pPr marL="12700" algn="l" eaLnBrk="0">
                  <a:lnSpc>
                    <a:spcPct val="92000"/>
                  </a:lnSpc>
                  <a:buClrTx/>
                  <a:buSzTx/>
                  <a:buFontTx/>
                  <a:tabLst>
                    <a:tab pos="120650" algn="l"/>
                  </a:tabLst>
                </a:pPr>
                <a:r>
                  <a:rPr lang="zh-CN" altLang="en-US" sz="1100" kern="0" dirty="0">
                    <a:solidFill>
                      <a:srgbClr val="001965">
                        <a:alpha val="100000"/>
                      </a:srgbClr>
                    </a:solidFill>
                    <a:latin typeface="微软雅黑" panose="020B0703020204020201" charset="-122"/>
                    <a:ea typeface="微软雅黑" panose="020B0703020204020201" charset="-122"/>
                    <a:cs typeface="Times New Roman Semibold" charset="0"/>
                  </a:rPr>
                  <a:t>试验</a:t>
                </a:r>
                <a:r>
                  <a:rPr lang="en-US" altLang="zh-CN" sz="1100" kern="0" dirty="0">
                    <a:solidFill>
                      <a:srgbClr val="001965">
                        <a:alpha val="100000"/>
                      </a:srgbClr>
                    </a:solidFill>
                    <a:latin typeface="微软雅黑" panose="020B0703020204020201" charset="-122"/>
                    <a:ea typeface="微软雅黑" panose="020B0703020204020201" charset="-122"/>
                    <a:cs typeface="Times New Roman Semibold" charset="0"/>
                  </a:rPr>
                  <a:t>1</a:t>
                </a:r>
                <a:r>
                  <a:rPr lang="en-US" altLang="zh-CN" sz="1100" kern="0" baseline="30000" dirty="0">
                    <a:solidFill>
                      <a:srgbClr val="001965">
                        <a:alpha val="100000"/>
                      </a:srgbClr>
                    </a:solidFill>
                    <a:latin typeface="微软雅黑" panose="020B0703020204020201" charset="-122"/>
                    <a:ea typeface="微软雅黑" panose="020B0703020204020201" charset="-122"/>
                    <a:cs typeface="Times New Roman Semibold" charset="0"/>
                  </a:rPr>
                  <a:t>[2]</a:t>
                </a:r>
                <a:r>
                  <a:rPr lang="en-US" altLang="zh-CN" sz="1100" kern="0" dirty="0">
                    <a:solidFill>
                      <a:srgbClr val="001965">
                        <a:alpha val="100000"/>
                      </a:srgbClr>
                    </a:solidFill>
                    <a:latin typeface="微软雅黑" panose="020B0703020204020201" charset="-122"/>
                    <a:ea typeface="微软雅黑" panose="020B0703020204020201" charset="-122"/>
                    <a:cs typeface="Times New Roman Semibold" charset="0"/>
                  </a:rPr>
                  <a:t>:</a:t>
                </a:r>
                <a:r>
                  <a:rPr lang="zh-CN" altLang="en-US" sz="1100" kern="0" dirty="0">
                    <a:solidFill>
                      <a:srgbClr val="001965">
                        <a:alpha val="100000"/>
                      </a:srgbClr>
                    </a:solidFill>
                    <a:latin typeface="微软雅黑" panose="020B0703020204020201" charset="-122"/>
                    <a:ea typeface="微软雅黑" panose="020B0703020204020201" charset="-122"/>
                    <a:cs typeface="Times New Roman Semibold" charset="0"/>
                  </a:rPr>
                  <a:t>比拉斯汀</a:t>
                </a:r>
                <a:r>
                  <a:rPr lang="en-US" altLang="zh-CN" sz="1100" kern="0" dirty="0">
                    <a:solidFill>
                      <a:srgbClr val="001965">
                        <a:alpha val="100000"/>
                      </a:srgbClr>
                    </a:solidFill>
                    <a:latin typeface="微软雅黑" panose="020B0703020204020201" charset="-122"/>
                    <a:ea typeface="微软雅黑" panose="020B0703020204020201" charset="-122"/>
                    <a:cs typeface="Times New Roman Semibold" charset="0"/>
                  </a:rPr>
                  <a:t>vs</a:t>
                </a:r>
                <a:r>
                  <a:rPr lang="zh-CN" altLang="en-US" sz="1100" kern="0" dirty="0">
                    <a:solidFill>
                      <a:srgbClr val="001965">
                        <a:alpha val="100000"/>
                      </a:srgbClr>
                    </a:solidFill>
                    <a:latin typeface="微软雅黑" panose="020B0703020204020201" charset="-122"/>
                    <a:ea typeface="微软雅黑" panose="020B0703020204020201" charset="-122"/>
                    <a:cs typeface="Times New Roman Semibold" charset="0"/>
                  </a:rPr>
                  <a:t>左西替利嗪</a:t>
                </a:r>
                <a:r>
                  <a:rPr lang="en-US" altLang="zh-CN" sz="1100" kern="0" dirty="0">
                    <a:solidFill>
                      <a:srgbClr val="001965">
                        <a:alpha val="100000"/>
                      </a:srgbClr>
                    </a:solidFill>
                    <a:latin typeface="微软雅黑" panose="020B0703020204020201" charset="-122"/>
                    <a:ea typeface="微软雅黑" panose="020B0703020204020201" charset="-122"/>
                    <a:cs typeface="Times New Roman Semibold" charset="0"/>
                  </a:rPr>
                  <a:t>；</a:t>
                </a:r>
                <a:r>
                  <a:rPr lang="zh-CN" altLang="en-US" sz="1100" kern="0" dirty="0">
                    <a:solidFill>
                      <a:srgbClr val="001965">
                        <a:alpha val="100000"/>
                      </a:srgbClr>
                    </a:solidFill>
                    <a:latin typeface="微软雅黑" panose="020B0703020204020201" charset="-122"/>
                    <a:ea typeface="微软雅黑" panose="020B0703020204020201" charset="-122"/>
                    <a:cs typeface="Times New Roman Semibold" charset="0"/>
                  </a:rPr>
                  <a:t>试验</a:t>
                </a:r>
                <a:r>
                  <a:rPr lang="en-US" altLang="zh-CN" sz="1100" kern="0" dirty="0">
                    <a:solidFill>
                      <a:srgbClr val="001965">
                        <a:alpha val="100000"/>
                      </a:srgbClr>
                    </a:solidFill>
                    <a:latin typeface="微软雅黑" panose="020B0703020204020201" charset="-122"/>
                    <a:ea typeface="微软雅黑" panose="020B0703020204020201" charset="-122"/>
                    <a:cs typeface="Times New Roman Semibold" charset="0"/>
                  </a:rPr>
                  <a:t>2</a:t>
                </a:r>
                <a:r>
                  <a:rPr lang="en-US" altLang="zh-CN" sz="1100" kern="0" baseline="30000" dirty="0">
                    <a:solidFill>
                      <a:srgbClr val="001965">
                        <a:alpha val="100000"/>
                      </a:srgbClr>
                    </a:solidFill>
                    <a:latin typeface="微软雅黑" panose="020B0703020204020201" charset="-122"/>
                    <a:ea typeface="微软雅黑" panose="020B0703020204020201" charset="-122"/>
                    <a:cs typeface="Times New Roman Semibold" charset="0"/>
                  </a:rPr>
                  <a:t>[3</a:t>
                </a:r>
                <a:r>
                  <a:rPr lang="en-US" altLang="zh-CN" sz="1100" kern="0" dirty="0">
                    <a:solidFill>
                      <a:srgbClr val="001965">
                        <a:alpha val="100000"/>
                      </a:srgbClr>
                    </a:solidFill>
                    <a:latin typeface="微软雅黑" panose="020B0703020204020201" charset="-122"/>
                    <a:ea typeface="微软雅黑" panose="020B0703020204020201" charset="-122"/>
                    <a:cs typeface="Times New Roman Semibold" charset="0"/>
                  </a:rPr>
                  <a:t>:</a:t>
                </a:r>
                <a:r>
                  <a:rPr lang="zh-CN" altLang="en-US" sz="1100" kern="0" dirty="0">
                    <a:solidFill>
                      <a:srgbClr val="001965">
                        <a:alpha val="100000"/>
                      </a:srgbClr>
                    </a:solidFill>
                    <a:latin typeface="微软雅黑" panose="020B0703020204020201" charset="-122"/>
                    <a:ea typeface="微软雅黑" panose="020B0703020204020201" charset="-122"/>
                    <a:cs typeface="Times New Roman Semibold" charset="0"/>
                  </a:rPr>
                  <a:t>咪唑斯汀</a:t>
                </a:r>
                <a:r>
                  <a:rPr lang="en-US" altLang="zh-CN" sz="1100" kern="0" dirty="0">
                    <a:solidFill>
                      <a:srgbClr val="001965">
                        <a:alpha val="100000"/>
                      </a:srgbClr>
                    </a:solidFill>
                    <a:latin typeface="微软雅黑" panose="020B0703020204020201" charset="-122"/>
                    <a:ea typeface="微软雅黑" panose="020B0703020204020201" charset="-122"/>
                    <a:cs typeface="Times New Roman Semibold" charset="0"/>
                  </a:rPr>
                  <a:t>vs</a:t>
                </a:r>
                <a:r>
                  <a:rPr lang="zh-CN" altLang="en-US" sz="1100" kern="0" dirty="0">
                    <a:solidFill>
                      <a:srgbClr val="001965">
                        <a:alpha val="100000"/>
                      </a:srgbClr>
                    </a:solidFill>
                    <a:latin typeface="微软雅黑" panose="020B0703020204020201" charset="-122"/>
                    <a:ea typeface="微软雅黑" panose="020B0703020204020201" charset="-122"/>
                    <a:cs typeface="Times New Roman Semibold" charset="0"/>
                  </a:rPr>
                  <a:t>左西替利嗪</a:t>
                </a:r>
                <a:r>
                  <a:rPr lang="en-US" altLang="zh-CN" sz="1100" kern="0" dirty="0">
                    <a:solidFill>
                      <a:srgbClr val="001965">
                        <a:alpha val="100000"/>
                      </a:srgbClr>
                    </a:solidFill>
                    <a:latin typeface="微软雅黑" panose="020B0703020204020201" charset="-122"/>
                    <a:ea typeface="微软雅黑" panose="020B0703020204020201" charset="-122"/>
                    <a:cs typeface="Times New Roman Semibold" charset="0"/>
                  </a:rPr>
                  <a:t>；</a:t>
                </a:r>
              </a:p>
            </p:txBody>
          </p:sp>
          <p:sp>
            <p:nvSpPr>
              <p:cNvPr id="11" name="Rectangle 1"/>
              <p:cNvSpPr>
                <a:spLocks noChangeArrowheads="1"/>
              </p:cNvSpPr>
              <p:nvPr/>
            </p:nvSpPr>
            <p:spPr bwMode="auto">
              <a:xfrm>
                <a:off x="12652" y="5298"/>
                <a:ext cx="3671" cy="3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070C0"/>
                  </a:buClr>
                  <a:buFont typeface="Wingdings" panose="05000000000000000000" pitchFamily="2" charset="2"/>
                  <a:buChar char="n"/>
                  <a:defRPr sz="3200">
                    <a:solidFill>
                      <a:schemeClr val="tx1"/>
                    </a:solidFill>
                    <a:latin typeface="微软雅黑" panose="020B0703020204020201" charset="-122"/>
                    <a:ea typeface="微软雅黑" panose="020B0703020204020201" charset="-122"/>
                  </a:defRPr>
                </a:lvl1pPr>
                <a:lvl2pPr marL="742950" indent="-285750">
                  <a:spcBef>
                    <a:spcPct val="20000"/>
                  </a:spcBef>
                  <a:buClr>
                    <a:srgbClr val="0070C0"/>
                  </a:buClr>
                  <a:buFont typeface="Wingdings" panose="05000000000000000000" pitchFamily="2" charset="2"/>
                  <a:buChar char="•"/>
                  <a:defRPr sz="2800">
                    <a:solidFill>
                      <a:schemeClr val="tx1"/>
                    </a:solidFill>
                    <a:latin typeface="微软雅黑" panose="020B0703020204020201" charset="-122"/>
                    <a:ea typeface="微软雅黑" panose="020B0703020204020201" charset="-122"/>
                  </a:defRPr>
                </a:lvl2pPr>
                <a:lvl3pPr marL="1143000" indent="-228600">
                  <a:spcBef>
                    <a:spcPct val="20000"/>
                  </a:spcBef>
                  <a:buClr>
                    <a:srgbClr val="0070C0"/>
                  </a:buClr>
                  <a:buFont typeface="Wingdings" panose="05000000000000000000" pitchFamily="2" charset="2"/>
                  <a:buChar char="•"/>
                  <a:defRPr sz="2400">
                    <a:solidFill>
                      <a:schemeClr val="tx1"/>
                    </a:solidFill>
                    <a:latin typeface="微软雅黑" panose="020B0703020204020201" charset="-122"/>
                    <a:ea typeface="微软雅黑" panose="020B0703020204020201" charset="-122"/>
                  </a:defRPr>
                </a:lvl3pPr>
                <a:lvl4pPr marL="1600200" indent="-228600">
                  <a:spcBef>
                    <a:spcPct val="20000"/>
                  </a:spcBef>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4pPr>
                <a:lvl5pPr marL="2057400" indent="-228600">
                  <a:spcBef>
                    <a:spcPct val="20000"/>
                  </a:spcBef>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5pPr>
                <a:lvl6pPr marL="25146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6pPr>
                <a:lvl7pPr marL="29718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7pPr>
                <a:lvl8pPr marL="34290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8pPr>
                <a:lvl9pPr marL="3886200" indent="-228600" eaLnBrk="0" fontAlgn="base" hangingPunct="0">
                  <a:spcBef>
                    <a:spcPct val="20000"/>
                  </a:spcBef>
                  <a:spcAft>
                    <a:spcPct val="0"/>
                  </a:spcAft>
                  <a:buClr>
                    <a:srgbClr val="0070C0"/>
                  </a:buClr>
                  <a:buFont typeface="Wingdings" panose="05000000000000000000" pitchFamily="2" charset="2"/>
                  <a:buChar char="»"/>
                  <a:defRPr sz="2000">
                    <a:solidFill>
                      <a:schemeClr val="tx1"/>
                    </a:solidFill>
                    <a:latin typeface="微软雅黑" panose="020B0703020204020201" charset="-122"/>
                    <a:ea typeface="微软雅黑" panose="020B0703020204020201"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1" i="0" u="none" strike="noStrike" kern="1200" cap="none" spc="0" normalizeH="0" baseline="0" dirty="0">
                    <a:latin typeface="Microsoft YaHei Bold" panose="020B0703020204020201" charset="-122"/>
                    <a:ea typeface="Microsoft YaHei Bold" panose="020B0703020204020201" charset="-122"/>
                    <a:cs typeface="Microsoft YaHei Bold" panose="020B0703020204020201" charset="-122"/>
                  </a:rPr>
                  <a:t>表3 比拉斯汀与依美斯汀疗效比较结果</a:t>
                </a:r>
              </a:p>
            </p:txBody>
          </p:sp>
          <p:pic>
            <p:nvPicPr>
              <p:cNvPr id="12" name="图片 11"/>
              <p:cNvPicPr>
                <a:picLocks noChangeAspect="1"/>
              </p:cNvPicPr>
              <p:nvPr/>
            </p:nvPicPr>
            <p:blipFill>
              <a:blip r:embed="rId8"/>
              <a:stretch>
                <a:fillRect/>
              </a:stretch>
            </p:blipFill>
            <p:spPr>
              <a:xfrm>
                <a:off x="10187" y="5626"/>
                <a:ext cx="8325" cy="1684"/>
              </a:xfrm>
              <a:prstGeom prst="rect">
                <a:avLst/>
              </a:prstGeom>
            </p:spPr>
          </p:pic>
        </p:grpSp>
      </p:grpSp>
      <p:sp>
        <p:nvSpPr>
          <p:cNvPr id="13" name="矩形 12"/>
          <p:cNvSpPr/>
          <p:nvPr/>
        </p:nvSpPr>
        <p:spPr>
          <a:xfrm>
            <a:off x="0" y="45085"/>
            <a:ext cx="10764520" cy="697865"/>
          </a:xfrm>
          <a:prstGeom prst="rect">
            <a:avLst/>
          </a:prstGeom>
          <a:solidFill>
            <a:schemeClr val="accent1">
              <a:lumMod val="75000"/>
            </a:schemeClr>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textbox 72"/>
          <p:cNvSpPr/>
          <p:nvPr/>
        </p:nvSpPr>
        <p:spPr>
          <a:xfrm>
            <a:off x="64770" y="175895"/>
            <a:ext cx="10699750" cy="561975"/>
          </a:xfrm>
          <a:prstGeom prst="rect">
            <a:avLst/>
          </a:prstGeom>
          <a:noFill/>
          <a:ln w="0" cap="flat">
            <a:noFill/>
            <a:prstDash val="solid"/>
            <a:miter lim="0"/>
          </a:ln>
        </p:spPr>
        <p:txBody>
          <a:bodyPr vert="horz" wrap="square" lIns="0" tIns="0" rIns="0" bIns="0"/>
          <a:lstStyle/>
          <a:p>
            <a:pPr algn="l" rtl="0" eaLnBrk="0">
              <a:lnSpc>
                <a:spcPct val="110000"/>
              </a:lnSpc>
            </a:pPr>
            <a:endParaRPr sz="400" dirty="0">
              <a:latin typeface="微软雅黑" panose="020B0703020204020201" charset="-122"/>
              <a:ea typeface="微软雅黑" panose="020B0703020204020201" charset="-122"/>
              <a:cs typeface="微软雅黑" panose="020B0703020204020201" charset="-122"/>
            </a:endParaRPr>
          </a:p>
          <a:p>
            <a:pPr marL="102235" algn="l" rtl="0" eaLnBrk="0">
              <a:lnSpc>
                <a:spcPct val="87000"/>
              </a:lnSpc>
              <a:spcBef>
                <a:spcPts val="5"/>
              </a:spcBef>
            </a:pPr>
            <a:r>
              <a:rPr lang="en-US" altLang="zh-CN"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03.</a:t>
            </a:r>
            <a:r>
              <a:rPr lang="zh-CN" altLang="en-US"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有效性｜</a:t>
            </a:r>
            <a:r>
              <a:rPr lang="zh-CN" altLang="en-US" sz="24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与建议参照药咪唑斯汀疗效相当</a:t>
            </a:r>
          </a:p>
        </p:txBody>
      </p:sp>
      <p:sp>
        <p:nvSpPr>
          <p:cNvPr id="25" name="矩形 24"/>
          <p:cNvSpPr/>
          <p:nvPr/>
        </p:nvSpPr>
        <p:spPr>
          <a:xfrm>
            <a:off x="192405" y="2420620"/>
            <a:ext cx="5831840" cy="2447925"/>
          </a:xfrm>
          <a:prstGeom prst="rect">
            <a:avLst/>
          </a:prstGeom>
          <a:noFill/>
          <a:ln>
            <a:solidFill>
              <a:schemeClr val="bg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6" name="矩形 25"/>
          <p:cNvSpPr/>
          <p:nvPr/>
        </p:nvSpPr>
        <p:spPr>
          <a:xfrm>
            <a:off x="6160135" y="2417445"/>
            <a:ext cx="5578475" cy="2447925"/>
          </a:xfrm>
          <a:prstGeom prst="rect">
            <a:avLst/>
          </a:prstGeom>
          <a:noFill/>
          <a:ln>
            <a:solidFill>
              <a:schemeClr val="bg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流程图: 可选过程 26"/>
          <p:cNvSpPr/>
          <p:nvPr/>
        </p:nvSpPr>
        <p:spPr>
          <a:xfrm>
            <a:off x="0" y="5081905"/>
            <a:ext cx="12151995" cy="958215"/>
          </a:xfrm>
          <a:prstGeom prst="flowChartAlternateProcess">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9" name="文本框 28"/>
          <p:cNvSpPr txBox="1"/>
          <p:nvPr/>
        </p:nvSpPr>
        <p:spPr>
          <a:xfrm>
            <a:off x="407670" y="5228590"/>
            <a:ext cx="11017250" cy="553085"/>
          </a:xfrm>
          <a:prstGeom prst="rect">
            <a:avLst/>
          </a:prstGeom>
          <a:noFill/>
          <a:ln w="12700">
            <a:noFill/>
            <a:prstDash val="solid"/>
          </a:ln>
        </p:spPr>
        <p:txBody>
          <a:bodyPr wrap="square" rtlCol="0">
            <a:spAutoFit/>
          </a:bodyPr>
          <a:lstStyle/>
          <a:p>
            <a:pPr indent="0" algn="ctr">
              <a:lnSpc>
                <a:spcPct val="150000"/>
              </a:lnSpc>
              <a:buClrTx/>
              <a:buSzTx/>
              <a:buFont typeface="Wingdings" panose="05000000000000000000" charset="0"/>
              <a:buNone/>
            </a:pPr>
            <a:r>
              <a:rPr lang="zh-CN" altLang="en-US" sz="18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基于</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TSS变化值</a:t>
            </a:r>
            <a:r>
              <a:rPr lang="zh-CN" altLang="en-US" sz="18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显示：</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比拉斯汀</a:t>
            </a:r>
            <a:r>
              <a:rPr lang="zh-CN" altLang="en-US" sz="18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、咪唑斯汀与依美斯汀治疗</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慢性特发性荨麻疹</a:t>
            </a:r>
            <a:r>
              <a:rPr lang="zh-CN" altLang="en-US" sz="18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的</a:t>
            </a:r>
            <a:r>
              <a:rPr lang="zh-CN" altLang="en-US" sz="2000" b="1" u="sng"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疗效相当</a:t>
            </a:r>
            <a:endParaRPr lang="zh-CN" altLang="en-US" sz="18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endParaRPr>
          </a:p>
        </p:txBody>
      </p:sp>
      <p:pic>
        <p:nvPicPr>
          <p:cNvPr id="41" name="图片 40" descr="手"/>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580000">
            <a:off x="632460" y="5318760"/>
            <a:ext cx="447040" cy="4470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picture 308"/>
          <p:cNvPicPr>
            <a:picLocks noChangeAspect="1"/>
          </p:cNvPicPr>
          <p:nvPr/>
        </p:nvPicPr>
        <p:blipFill>
          <a:blip r:embed="rId5"/>
          <a:stretch>
            <a:fillRect/>
          </a:stretch>
        </p:blipFill>
        <p:spPr>
          <a:xfrm rot="21600000">
            <a:off x="10848340" y="193040"/>
            <a:ext cx="1245870" cy="342900"/>
          </a:xfrm>
          <a:prstGeom prst="rect">
            <a:avLst/>
          </a:prstGeom>
        </p:spPr>
      </p:pic>
      <p:sp>
        <p:nvSpPr>
          <p:cNvPr id="15" name="文本框 14"/>
          <p:cNvSpPr txBox="1"/>
          <p:nvPr/>
        </p:nvSpPr>
        <p:spPr>
          <a:xfrm>
            <a:off x="64770" y="5949315"/>
            <a:ext cx="12191365" cy="829945"/>
          </a:xfrm>
          <a:prstGeom prst="rect">
            <a:avLst/>
          </a:prstGeom>
        </p:spPr>
        <p:txBody>
          <a:bodyPr wrap="square">
            <a:spAutoFit/>
          </a:bodyPr>
          <a:lstStyle/>
          <a:p>
            <a:pPr marL="0" algn="l">
              <a:buClrTx/>
              <a:buSzTx/>
              <a:buNone/>
            </a:pPr>
            <a:r>
              <a:rPr lang="en-US" altLang="zh-CN" sz="800" b="0" dirty="0">
                <a:solidFill>
                  <a:schemeClr val="bg1">
                    <a:lumMod val="65000"/>
                  </a:schemeClr>
                </a:solidFill>
                <a:latin typeface="微软雅黑" panose="020B0703020204020201" charset="-122"/>
                <a:ea typeface="微软雅黑" panose="020B0703020204020201" charset="-122"/>
                <a:cs typeface="微软雅黑" panose="020B0703020204020201" charset="-122"/>
              </a:rPr>
              <a:t>[1]中华医学会皮肤性病学分会荨麻疹研究中心. 中国荨麻疹诊疗指南（2022版）[J]. 中华皮肤科杂志, 2023,47（7）:514⁃ 516.</a:t>
            </a:r>
          </a:p>
          <a:p>
            <a:pPr marL="0" algn="l">
              <a:buClrTx/>
              <a:buSzTx/>
              <a:buNone/>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[2] Ralph M , Yen L D L , Jovilia A ,et al.Role of bilastine in the management of allergic rhinitis and urticaria: an Asia-Pacific consensus statement[J].Asia Pacific Allergy, 2016, 6(1):56-.DOI:10.5415/apallergy.2016.6.1.56. </a:t>
            </a:r>
            <a:endParaRPr lang="en-US" altLang="zh-CN" sz="800" b="0" dirty="0">
              <a:solidFill>
                <a:schemeClr val="bg1">
                  <a:lumMod val="65000"/>
                </a:schemeClr>
              </a:solidFill>
              <a:latin typeface="微软雅黑" panose="020B0703020204020201" charset="-122"/>
              <a:ea typeface="微软雅黑" panose="020B0703020204020201" charset="-122"/>
              <a:cs typeface="微软雅黑" panose="020B0703020204020201" charset="-122"/>
            </a:endParaRPr>
          </a:p>
          <a:p>
            <a:pPr algn="l" rtl="0">
              <a:lnSpc>
                <a:spcPct val="100000"/>
              </a:lnSpc>
              <a:buClrTx/>
              <a:buSzTx/>
              <a:buFontTx/>
              <a:buNone/>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[3]EAACI：欧洲变应性反应与临床免疫学会； GA²LEN：全球变态反应和哮喘欧洲协作组； EDF：欧洲皮肤病学论坛; KAAACI：韩国变应性反应与临床免疫学会</a:t>
            </a:r>
            <a:endParaRPr lang="en-US" altLang="zh-CN" sz="800" b="0" dirty="0">
              <a:solidFill>
                <a:schemeClr val="bg1">
                  <a:lumMod val="65000"/>
                </a:schemeClr>
              </a:solidFill>
              <a:latin typeface="微软雅黑" panose="020B0703020204020201" charset="-122"/>
              <a:ea typeface="微软雅黑" panose="020B0703020204020201" charset="-122"/>
              <a:cs typeface="微软雅黑" panose="020B0703020204020201" charset="-122"/>
            </a:endParaRPr>
          </a:p>
          <a:p>
            <a:pPr marL="0" algn="l">
              <a:buClrTx/>
              <a:buSzTx/>
              <a:buNone/>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[4]</a:t>
            </a:r>
            <a:r>
              <a:rPr lang="en-US" altLang="zh-CN" sz="800" b="0" dirty="0">
                <a:solidFill>
                  <a:schemeClr val="bg1">
                    <a:lumMod val="65000"/>
                  </a:schemeClr>
                </a:solidFill>
                <a:latin typeface="微软雅黑" panose="020B0703020204020201" charset="-122"/>
                <a:ea typeface="微软雅黑" panose="020B0703020204020201" charset="-122"/>
                <a:cs typeface="微软雅黑" panose="020B0703020204020201" charset="-122"/>
              </a:rPr>
              <a:t>组胺H1受体拮抗剂合理应用专家共识编写组,马慧群,肖汀,等. 组胺H1受体拮抗剂合理应用专家共识[J]. 中国皮肤性病学杂志,2025,39(5):473-483. DOI:10.13735/j.cjdv.1001-7089.202412085. </a:t>
            </a:r>
          </a:p>
          <a:p>
            <a:pPr marL="0" algn="l">
              <a:buClrTx/>
              <a:buSzTx/>
              <a:buNone/>
            </a:pPr>
            <a:r>
              <a:rPr lang="en-US" altLang="zh-CN" sz="800" b="0" dirty="0">
                <a:solidFill>
                  <a:schemeClr val="bg1">
                    <a:lumMod val="65000"/>
                  </a:schemeClr>
                </a:solidFill>
                <a:latin typeface="微软雅黑" panose="020B0703020204020201" charset="-122"/>
                <a:ea typeface="微软雅黑" panose="020B0703020204020201" charset="-122"/>
                <a:cs typeface="微软雅黑" panose="020B0703020204020201" charset="-122"/>
              </a:rPr>
              <a:t>[5]</a:t>
            </a: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中华医学会皮肤性病学分会免疫学组. 中国慢性诱导性荨麻疹诊治专家共识（2023）. 中华皮肤科杂志，2023，56(06):479-488.</a:t>
            </a:r>
          </a:p>
          <a:p>
            <a:pPr marL="0" algn="l">
              <a:buClrTx/>
              <a:buSzTx/>
              <a:buNone/>
            </a:pPr>
            <a:r>
              <a:rPr lang="en-US" altLang="zh-CN" sz="800" dirty="0">
                <a:solidFill>
                  <a:schemeClr val="bg1">
                    <a:lumMod val="65000"/>
                  </a:schemeClr>
                </a:solidFill>
                <a:latin typeface="微软雅黑" panose="020B0703020204020201" charset="-122"/>
                <a:ea typeface="微软雅黑" panose="020B0703020204020201" charset="-122"/>
                <a:cs typeface="微软雅黑" panose="020B0703020204020201" charset="-122"/>
                <a:sym typeface="+mn-ea"/>
              </a:rPr>
              <a:t>[6]Zuberbier, Torsten et al. “The international EAACI/GA²LEN/EuroGuiDerm/APAAACI guideline for the definition, classification, diagnosis, and management of urticaria.” Allergy vol. 77,3 (2022): 734-766.</a:t>
            </a:r>
            <a:endParaRPr lang="en-US" altLang="zh-CN" sz="800" b="0" dirty="0">
              <a:solidFill>
                <a:schemeClr val="bg1">
                  <a:lumMod val="65000"/>
                </a:schemeClr>
              </a:solidFill>
              <a:latin typeface="微软雅黑" panose="020B0703020204020201" charset="-122"/>
              <a:ea typeface="微软雅黑" panose="020B0703020204020201" charset="-122"/>
              <a:cs typeface="微软雅黑" panose="020B0703020204020201" charset="-122"/>
            </a:endParaRPr>
          </a:p>
        </p:txBody>
      </p:sp>
      <p:graphicFrame>
        <p:nvGraphicFramePr>
          <p:cNvPr id="29" name="表格 28"/>
          <p:cNvGraphicFramePr>
            <a:graphicFrameLocks noGrp="1"/>
          </p:cNvGraphicFramePr>
          <p:nvPr>
            <p:custDataLst>
              <p:tags r:id="rId1"/>
            </p:custDataLst>
          </p:nvPr>
        </p:nvGraphicFramePr>
        <p:xfrm>
          <a:off x="120015" y="996950"/>
          <a:ext cx="5617210" cy="3359785"/>
        </p:xfrm>
        <a:graphic>
          <a:graphicData uri="http://schemas.openxmlformats.org/drawingml/2006/table">
            <a:tbl>
              <a:tblPr/>
              <a:tblGrid>
                <a:gridCol w="2566035">
                  <a:extLst>
                    <a:ext uri="{9D8B030D-6E8A-4147-A177-3AD203B41FA5}">
                      <a16:colId xmlns:a16="http://schemas.microsoft.com/office/drawing/2014/main" val="20000"/>
                    </a:ext>
                  </a:extLst>
                </a:gridCol>
                <a:gridCol w="3051175">
                  <a:extLst>
                    <a:ext uri="{9D8B030D-6E8A-4147-A177-3AD203B41FA5}">
                      <a16:colId xmlns:a16="http://schemas.microsoft.com/office/drawing/2014/main" val="20001"/>
                    </a:ext>
                  </a:extLst>
                </a:gridCol>
              </a:tblGrid>
              <a:tr h="584835">
                <a:tc>
                  <a:txBody>
                    <a:bodyPr/>
                    <a:lstStyle/>
                    <a:p>
                      <a:pPr algn="ctr" fontAlgn="ctr"/>
                      <a:r>
                        <a:rPr lang="zh-CN" altLang="en-US" sz="2000" b="1" i="0" u="none" strike="noStrike" dirty="0">
                          <a:solidFill>
                            <a:schemeClr val="bg1"/>
                          </a:solidFill>
                          <a:effectLst>
                            <a:outerShdw blurRad="38100" dist="38100" dir="2700000" algn="tl">
                              <a:srgbClr val="000000">
                                <a:alpha val="43137"/>
                              </a:srgbClr>
                            </a:outerShdw>
                          </a:effectLst>
                          <a:latin typeface="微软雅黑" panose="020B0703020204020201" charset="-122"/>
                          <a:ea typeface="微软雅黑" panose="020B0703020204020201" charset="-122"/>
                        </a:rPr>
                        <a:t>国内指南</a:t>
                      </a:r>
                      <a:r>
                        <a:rPr lang="en-US" altLang="zh-CN" sz="2000" b="1" i="0" u="none" strike="noStrike" dirty="0">
                          <a:solidFill>
                            <a:schemeClr val="bg1"/>
                          </a:solidFill>
                          <a:effectLst>
                            <a:outerShdw blurRad="38100" dist="38100" dir="2700000" algn="tl">
                              <a:srgbClr val="000000">
                                <a:alpha val="43137"/>
                              </a:srgbClr>
                            </a:outerShdw>
                          </a:effectLst>
                          <a:latin typeface="微软雅黑" panose="020B0703020204020201" charset="-122"/>
                          <a:ea typeface="微软雅黑" panose="020B0703020204020201" charset="-122"/>
                        </a:rPr>
                        <a:t>/</a:t>
                      </a:r>
                      <a:r>
                        <a:rPr lang="zh-CN" altLang="en-US" sz="2000" b="1" i="0" u="none" strike="noStrike" dirty="0">
                          <a:solidFill>
                            <a:schemeClr val="bg1"/>
                          </a:solidFill>
                          <a:effectLst>
                            <a:outerShdw blurRad="38100" dist="38100" dir="2700000" algn="tl">
                              <a:srgbClr val="000000">
                                <a:alpha val="43137"/>
                              </a:srgbClr>
                            </a:outerShdw>
                          </a:effectLst>
                          <a:latin typeface="微软雅黑" panose="020B0703020204020201" charset="-122"/>
                          <a:ea typeface="微软雅黑" panose="020B0703020204020201" charset="-122"/>
                        </a:rPr>
                        <a:t>规范</a:t>
                      </a: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zh-CN" altLang="en-US" sz="2000" b="1" i="0" u="none" strike="noStrike" kern="1200" dirty="0">
                          <a:solidFill>
                            <a:schemeClr val="bg1"/>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mn-cs"/>
                        </a:rPr>
                        <a:t>药物治疗推荐内容</a:t>
                      </a: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905510">
                <a:tc>
                  <a:txBody>
                    <a:bodyPr/>
                    <a:lstStyle/>
                    <a:p>
                      <a:pPr algn="ctr" fontAlgn="ctr">
                        <a:lnSpc>
                          <a:spcPct val="120000"/>
                        </a:lnSpc>
                      </a:pPr>
                      <a:r>
                        <a:rPr lang="zh-CN" altLang="en-US" sz="14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《中国荨麻疹诊疗指南》（2022版）</a:t>
                      </a:r>
                      <a:r>
                        <a:rPr lang="en-US" altLang="zh-CN" sz="1000" b="0" i="0" u="none" strike="noStrike" kern="1200" baseline="30000" dirty="0">
                          <a:solidFill>
                            <a:schemeClr val="tx1"/>
                          </a:solidFill>
                          <a:effectLst/>
                          <a:latin typeface="微软雅黑" panose="020B0703020204020201" charset="-122"/>
                          <a:ea typeface="微软雅黑" panose="020B0703020204020201" charset="-122"/>
                          <a:cs typeface="+mn-cs"/>
                        </a:rPr>
                        <a:t>[1]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4150" marR="0" lvl="0" indent="-171450" algn="just" rtl="0" eaLnBrk="0" latinLnBrk="0" hangingPunct="1">
                        <a:lnSpc>
                          <a:spcPct val="122000"/>
                        </a:lnSpc>
                        <a:spcBef>
                          <a:spcPts val="0"/>
                        </a:spcBef>
                        <a:buClrTx/>
                        <a:buSzTx/>
                        <a:buFont typeface="Arial" panose="020B0604020202090204" pitchFamily="34" charset="0"/>
                        <a:buChar char="•"/>
                        <a:tabLst>
                          <a:tab pos="120650" algn="l"/>
                        </a:tabLst>
                      </a:pP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rPr>
                        <a:t>推荐使用标准剂量的</a:t>
                      </a:r>
                      <a:r>
                        <a:rPr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rPr>
                        <a:t>二代抗组胺药</a:t>
                      </a: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rPr>
                        <a:t>作为</a:t>
                      </a:r>
                      <a:r>
                        <a:rPr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rPr>
                        <a:t>一线治疗</a:t>
                      </a: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rPr>
                        <a:t>，例如</a:t>
                      </a:r>
                      <a:r>
                        <a:rPr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rPr>
                        <a:t>比拉斯汀</a:t>
                      </a: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rPr>
                        <a:t>。</a:t>
                      </a:r>
                      <a:endParaRPr lang="zh-CN"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4725">
                <a:tc>
                  <a:txBody>
                    <a:bodyPr/>
                    <a:lstStyle/>
                    <a:p>
                      <a:pPr algn="ctr" fontAlgn="ctr">
                        <a:lnSpc>
                          <a:spcPct val="120000"/>
                        </a:lnSpc>
                        <a:spcBef>
                          <a:spcPts val="0"/>
                        </a:spcBef>
                        <a:buClrTx/>
                        <a:buSzTx/>
                        <a:buFontTx/>
                      </a:pPr>
                      <a:r>
                        <a:rPr lang="zh-CN" altLang="en-US" sz="14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《组胺H1受体拮抗剂合理应用专家共识》(2025版)</a:t>
                      </a:r>
                      <a:r>
                        <a:rPr lang="en-US" altLang="zh-CN" sz="1200" kern="0" baseline="30000" dirty="0">
                          <a:solidFill>
                            <a:schemeClr val="tx1">
                              <a:alpha val="100000"/>
                            </a:schemeClr>
                          </a:solidFill>
                          <a:latin typeface="微软雅黑" panose="020B0703020204020201" charset="-122"/>
                          <a:ea typeface="微软雅黑" panose="020B0703020204020201" charset="-122"/>
                          <a:cs typeface="Times New Roman Semibold" charset="0"/>
                          <a:sym typeface="+mn-ea"/>
                        </a:rPr>
                        <a:t>[4]</a:t>
                      </a:r>
                      <a:endParaRPr lang="en-US" altLang="zh-CN" sz="1200" i="0" u="none" strike="noStrike" kern="0" baseline="30000" dirty="0">
                        <a:solidFill>
                          <a:schemeClr val="tx1">
                            <a:alpha val="100000"/>
                          </a:schemeClr>
                        </a:solidFill>
                        <a:latin typeface="微软雅黑" panose="020B0703020204020201" charset="-122"/>
                        <a:ea typeface="微软雅黑" panose="020B0703020204020201" charset="-122"/>
                        <a:cs typeface="Times New Roman Semibold" charset="0"/>
                        <a:sym typeface="+mn-ea"/>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4150" marR="0" lvl="0" indent="-171450" algn="just" rtl="0" eaLnBrk="0" fontAlgn="auto" latinLnBrk="0" hangingPunct="1">
                        <a:lnSpc>
                          <a:spcPct val="132000"/>
                        </a:lnSpc>
                        <a:spcBef>
                          <a:spcPts val="0"/>
                        </a:spcBef>
                        <a:buClrTx/>
                        <a:buSzTx/>
                        <a:buFont typeface="Arial" panose="020B0604020202090204" pitchFamily="34" charset="0"/>
                        <a:buChar char="•"/>
                        <a:tabLst>
                          <a:tab pos="120650" algn="l"/>
                        </a:tabLst>
                      </a:pP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rPr>
                        <a:t>首选标准剂量的</a:t>
                      </a:r>
                      <a:r>
                        <a:rPr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rPr>
                        <a:t>第二代组胺H1受体拮抗剂</a:t>
                      </a: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rPr>
                        <a:t>如</a:t>
                      </a:r>
                      <a:r>
                        <a:rPr lang="zh-CN"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rPr>
                        <a:t>比拉斯汀</a:t>
                      </a: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rPr>
                        <a:t>为急、慢性荨麻疹的</a:t>
                      </a:r>
                      <a:r>
                        <a:rPr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rPr>
                        <a:t>一线治疗</a:t>
                      </a: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rPr>
                        <a:t>。</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94715">
                <a:tc>
                  <a:txBody>
                    <a:bodyPr/>
                    <a:lstStyle/>
                    <a:p>
                      <a:pPr marL="0" marR="0" lvl="0" algn="ctr" defTabSz="914400" rtl="0" eaLnBrk="1" fontAlgn="ctr" latinLnBrk="0" hangingPunct="1">
                        <a:lnSpc>
                          <a:spcPct val="120000"/>
                        </a:lnSpc>
                        <a:spcBef>
                          <a:spcPts val="0"/>
                        </a:spcBef>
                        <a:buClrTx/>
                        <a:buSzTx/>
                        <a:buFontTx/>
                        <a:buNone/>
                      </a:pPr>
                      <a:r>
                        <a:rPr lang="zh-CN" altLang="en-US" sz="14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《中国慢性诱导性荨麻疹诊治专家共识》(2023版)</a:t>
                      </a:r>
                      <a:r>
                        <a:rPr lang="en-US" altLang="zh-CN" sz="1000" kern="0" baseline="30000" dirty="0">
                          <a:solidFill>
                            <a:schemeClr val="tx1">
                              <a:alpha val="100000"/>
                            </a:schemeClr>
                          </a:solidFill>
                          <a:latin typeface="微软雅黑" panose="020B0703020204020201" charset="-122"/>
                          <a:ea typeface="微软雅黑" panose="020B0703020204020201" charset="-122"/>
                          <a:cs typeface="Times New Roman Semibold" charset="0"/>
                          <a:sym typeface="+mn-ea"/>
                        </a:rPr>
                        <a:t>[</a:t>
                      </a:r>
                      <a:r>
                        <a:rPr lang="en-US" altLang="zh-CN" sz="1200" kern="0" baseline="30000" dirty="0">
                          <a:solidFill>
                            <a:schemeClr val="tx1">
                              <a:alpha val="100000"/>
                            </a:schemeClr>
                          </a:solidFill>
                          <a:latin typeface="微软雅黑" panose="020B0703020204020201" charset="-122"/>
                          <a:ea typeface="微软雅黑" panose="020B0703020204020201" charset="-122"/>
                          <a:cs typeface="Times New Roman Semibold" charset="0"/>
                          <a:sym typeface="+mn-ea"/>
                        </a:rPr>
                        <a:t>5]</a:t>
                      </a:r>
                      <a:endParaRPr lang="zh-CN" altLang="en-US" sz="1200" i="0" u="none" strike="noStrike" kern="0" dirty="0">
                        <a:solidFill>
                          <a:schemeClr val="tx1">
                            <a:alpha val="100000"/>
                          </a:schemeClr>
                        </a:solidFill>
                        <a:latin typeface="微软雅黑" panose="020B0703020204020201" charset="-122"/>
                        <a:ea typeface="微软雅黑" panose="020B0703020204020201" charset="-122"/>
                        <a:cs typeface="Times New Roman Semibold" charset="0"/>
                      </a:endParaRPr>
                    </a:p>
                    <a:p>
                      <a:pPr algn="ctr" fontAlgn="ctr"/>
                      <a:endParaRPr lang="zh-CN" altLang="en-US" sz="1200" b="1" i="0" u="none" strike="noStrike" kern="0" baseline="30000" dirty="0">
                        <a:solidFill>
                          <a:schemeClr val="tx1">
                            <a:alpha val="100000"/>
                          </a:schemeClr>
                        </a:solidFill>
                        <a:effectLst/>
                        <a:latin typeface="微软雅黑" panose="020B0703020204020201" charset="-122"/>
                        <a:ea typeface="微软雅黑" panose="020B0703020204020201" charset="-122"/>
                        <a:cs typeface="Times New Roman Semibold" charset="0"/>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4150" marR="0" lvl="0" indent="-171450" algn="just" rtl="0" eaLnBrk="0" latinLnBrk="0" hangingPunct="1">
                        <a:lnSpc>
                          <a:spcPct val="142000"/>
                        </a:lnSpc>
                        <a:spcBef>
                          <a:spcPts val="0"/>
                        </a:spcBef>
                        <a:buClrTx/>
                        <a:buSzTx/>
                        <a:buFont typeface="Arial" panose="020B0604020202090204" pitchFamily="34" charset="0"/>
                        <a:buChar char="•"/>
                        <a:tabLst>
                          <a:tab pos="120650" algn="l"/>
                        </a:tabLst>
                      </a:pP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rPr>
                        <a:t>推荐</a:t>
                      </a:r>
                      <a:r>
                        <a:rPr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rPr>
                        <a:t>二代抗组胺药</a:t>
                      </a: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rPr>
                        <a:t>作为慢性特发性荨麻疹的</a:t>
                      </a:r>
                      <a:r>
                        <a:rPr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rPr>
                        <a:t>一线治疗</a:t>
                      </a: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rPr>
                        <a:t>选择。</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6" name="表格 15"/>
          <p:cNvGraphicFramePr>
            <a:graphicFrameLocks noGrp="1"/>
          </p:cNvGraphicFramePr>
          <p:nvPr>
            <p:custDataLst>
              <p:tags r:id="rId2"/>
            </p:custDataLst>
          </p:nvPr>
        </p:nvGraphicFramePr>
        <p:xfrm>
          <a:off x="5788025" y="990600"/>
          <a:ext cx="6306185" cy="3369945"/>
        </p:xfrm>
        <a:graphic>
          <a:graphicData uri="http://schemas.openxmlformats.org/drawingml/2006/table">
            <a:tbl>
              <a:tblPr/>
              <a:tblGrid>
                <a:gridCol w="2875915">
                  <a:extLst>
                    <a:ext uri="{9D8B030D-6E8A-4147-A177-3AD203B41FA5}">
                      <a16:colId xmlns:a16="http://schemas.microsoft.com/office/drawing/2014/main" val="20000"/>
                    </a:ext>
                  </a:extLst>
                </a:gridCol>
                <a:gridCol w="3430270">
                  <a:extLst>
                    <a:ext uri="{9D8B030D-6E8A-4147-A177-3AD203B41FA5}">
                      <a16:colId xmlns:a16="http://schemas.microsoft.com/office/drawing/2014/main" val="20001"/>
                    </a:ext>
                  </a:extLst>
                </a:gridCol>
              </a:tblGrid>
              <a:tr h="605155">
                <a:tc>
                  <a:txBody>
                    <a:bodyPr/>
                    <a:lstStyle/>
                    <a:p>
                      <a:pPr algn="ctr" fontAlgn="ctr">
                        <a:buClrTx/>
                        <a:buSzTx/>
                        <a:buFontTx/>
                      </a:pPr>
                      <a:r>
                        <a:rPr lang="zh-CN" altLang="en-US" sz="2000" b="1" i="0" u="none" strike="noStrike" dirty="0">
                          <a:solidFill>
                            <a:schemeClr val="bg1"/>
                          </a:solidFill>
                          <a:effectLst>
                            <a:outerShdw blurRad="38100" dist="38100" dir="2700000" algn="tl">
                              <a:srgbClr val="000000">
                                <a:alpha val="43137"/>
                              </a:srgbClr>
                            </a:outerShdw>
                          </a:effectLst>
                          <a:latin typeface="微软雅黑" panose="020B0703020204020201" charset="-122"/>
                          <a:ea typeface="微软雅黑" panose="020B0703020204020201" charset="-122"/>
                        </a:rPr>
                        <a:t>国外指南/规范</a:t>
                      </a: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buClrTx/>
                        <a:buSzTx/>
                        <a:buFontTx/>
                      </a:pPr>
                      <a:r>
                        <a:rPr lang="zh-CN" altLang="en-US" sz="2000" b="1" i="0" u="none" strike="noStrike" kern="1200" dirty="0">
                          <a:solidFill>
                            <a:schemeClr val="bg1"/>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mn-cs"/>
                        </a:rPr>
                        <a:t>药物治疗推荐内容</a:t>
                      </a: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613535">
                <a:tc>
                  <a:txBody>
                    <a:bodyPr/>
                    <a:lstStyle/>
                    <a:p>
                      <a:pPr algn="ctr" fontAlgn="ctr">
                        <a:buClrTx/>
                        <a:buSzTx/>
                        <a:buFontTx/>
                      </a:pPr>
                      <a:r>
                        <a:rPr lang="zh-CN" altLang="en-US" sz="1400" i="0" u="none" strike="noStrike" kern="0" dirty="0">
                          <a:solidFill>
                            <a:schemeClr val="tx1">
                              <a:alpha val="100000"/>
                            </a:schemeClr>
                          </a:solidFill>
                          <a:latin typeface="微软雅黑" panose="020B0703020204020201" charset="-122"/>
                          <a:ea typeface="微软雅黑" panose="020B0703020204020201" charset="-122"/>
                          <a:cs typeface="Times New Roman Semibold" charset="0"/>
                        </a:rPr>
                        <a:t>《荨麻疹定义、分类、诊断和治疗的</a:t>
                      </a:r>
                    </a:p>
                    <a:p>
                      <a:pPr algn="ctr" fontAlgn="ctr">
                        <a:buClrTx/>
                        <a:buSzTx/>
                        <a:buFontTx/>
                      </a:pPr>
                      <a:r>
                        <a:rPr lang="zh-CN" altLang="en-US" sz="1400" i="0" u="none" strike="noStrike" kern="0" dirty="0">
                          <a:solidFill>
                            <a:schemeClr val="tx1">
                              <a:alpha val="100000"/>
                            </a:schemeClr>
                          </a:solidFill>
                          <a:latin typeface="微软雅黑" panose="020B0703020204020201" charset="-122"/>
                          <a:ea typeface="微软雅黑" panose="020B0703020204020201" charset="-122"/>
                          <a:cs typeface="Times New Roman Semibold" charset="0"/>
                        </a:rPr>
                        <a:t>EAACI/GA2LEN/EuroGuiDerm/APAAACI </a:t>
                      </a:r>
                      <a:r>
                        <a:rPr lang="en-US" altLang="zh-CN" sz="1200" i="0" u="none" strike="noStrike" kern="0" baseline="30000" dirty="0">
                          <a:solidFill>
                            <a:schemeClr val="tx1">
                              <a:alpha val="100000"/>
                            </a:schemeClr>
                          </a:solidFill>
                          <a:latin typeface="微软雅黑" panose="020B0703020204020201" charset="-122"/>
                          <a:ea typeface="微软雅黑" panose="020B0703020204020201" charset="-122"/>
                          <a:cs typeface="Times New Roman Semibold" charset="0"/>
                        </a:rPr>
                        <a:t>[3]</a:t>
                      </a:r>
                      <a:r>
                        <a:rPr lang="zh-CN" altLang="en-US" sz="1400" i="0" u="none" strike="noStrike" kern="0" dirty="0">
                          <a:solidFill>
                            <a:schemeClr val="tx1">
                              <a:alpha val="100000"/>
                            </a:schemeClr>
                          </a:solidFill>
                          <a:latin typeface="微软雅黑" panose="020B0703020204020201" charset="-122"/>
                          <a:ea typeface="微软雅黑" panose="020B0703020204020201" charset="-122"/>
                          <a:cs typeface="Times New Roman Semibold" charset="0"/>
                        </a:rPr>
                        <a:t>国际指南》</a:t>
                      </a:r>
                      <a:r>
                        <a:rPr lang="en-US" altLang="zh-CN" sz="1200" i="0" u="none" strike="noStrike" kern="0" baseline="30000" dirty="0">
                          <a:solidFill>
                            <a:schemeClr val="tx1">
                              <a:alpha val="100000"/>
                            </a:schemeClr>
                          </a:solidFill>
                          <a:latin typeface="微软雅黑" panose="020B0703020204020201" charset="-122"/>
                          <a:ea typeface="微软雅黑" panose="020B0703020204020201" charset="-122"/>
                          <a:cs typeface="Times New Roman Semibold" charset="0"/>
                        </a:rPr>
                        <a:t>[6]</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98450" marR="0" lvl="0" indent="-285750" algn="just" rtl="0" eaLnBrk="0" latinLnBrk="0" hangingPunct="1">
                        <a:lnSpc>
                          <a:spcPct val="122000"/>
                        </a:lnSpc>
                        <a:spcBef>
                          <a:spcPts val="0"/>
                        </a:spcBef>
                        <a:buClrTx/>
                        <a:buSzTx/>
                        <a:buFont typeface="Arial" panose="020B0604020202090204" pitchFamily="34" charset="0"/>
                        <a:buChar char="•"/>
                        <a:tabLst>
                          <a:tab pos="120650" algn="l"/>
                        </a:tabLst>
                      </a:pP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推荐</a:t>
                      </a:r>
                      <a:r>
                        <a:rPr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sym typeface="+mn-ea"/>
                        </a:rPr>
                        <a:t>第二代H1-抗组胺药</a:t>
                      </a: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如</a:t>
                      </a:r>
                      <a:r>
                        <a:rPr lang="zh-CN"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sym typeface="+mn-ea"/>
                        </a:rPr>
                        <a:t>比拉斯汀</a:t>
                      </a: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作为所有类型荨麻疹的</a:t>
                      </a:r>
                      <a:r>
                        <a:rPr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sym typeface="+mn-ea"/>
                        </a:rPr>
                        <a:t>一线治疗</a:t>
                      </a: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。（强推荐）</a:t>
                      </a:r>
                    </a:p>
                    <a:p>
                      <a:pPr marL="298450" indent="-285750" algn="just" rtl="0" eaLnBrk="0">
                        <a:lnSpc>
                          <a:spcPct val="122000"/>
                        </a:lnSpc>
                        <a:spcBef>
                          <a:spcPts val="0"/>
                        </a:spcBef>
                        <a:buClrTx/>
                        <a:buSzTx/>
                        <a:buFont typeface="Arial" panose="020B0604020202090204" pitchFamily="34" charset="0"/>
                        <a:buChar char="•"/>
                        <a:tabLst>
                          <a:tab pos="120650" algn="l"/>
                        </a:tabLst>
                      </a:pP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建议对标准剂量的第二代H1-抗组胺药无反应的慢性荨麻疹患者 ，在考虑其他治疗之前，将</a:t>
                      </a:r>
                      <a:r>
                        <a:rPr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sym typeface="+mn-ea"/>
                        </a:rPr>
                        <a:t>第二代H1抗组胺药的剂量增加4倍</a:t>
                      </a: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作为二线治疗。（强推荐）</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51255">
                <a:tc>
                  <a:txBody>
                    <a:bodyPr/>
                    <a:lstStyle/>
                    <a:p>
                      <a:pPr algn="ctr" fontAlgn="ctr">
                        <a:lnSpc>
                          <a:spcPct val="120000"/>
                        </a:lnSpc>
                        <a:buClrTx/>
                        <a:buSzTx/>
                        <a:buFontTx/>
                      </a:pPr>
                      <a:r>
                        <a:rPr lang="zh-CN" altLang="en-US" sz="1400" kern="0" dirty="0">
                          <a:solidFill>
                            <a:schemeClr val="tx1">
                              <a:alpha val="100000"/>
                            </a:schemeClr>
                          </a:solidFill>
                          <a:latin typeface="微软雅黑" panose="020B0703020204020201" charset="-122"/>
                          <a:ea typeface="微软雅黑" panose="020B0703020204020201" charset="-122"/>
                          <a:cs typeface="Times New Roman Semibold" charset="0"/>
                          <a:sym typeface="+mn-ea"/>
                        </a:rPr>
                        <a:t>《比拉斯汀在变应性鼻炎和荨麻疹治疗中的作用:亚太地区共识声明》</a:t>
                      </a:r>
                      <a:r>
                        <a:rPr lang="en-US" altLang="zh-CN" sz="1200" kern="0" baseline="30000" dirty="0">
                          <a:solidFill>
                            <a:schemeClr val="tx1">
                              <a:alpha val="100000"/>
                            </a:schemeClr>
                          </a:solidFill>
                          <a:latin typeface="微软雅黑" panose="020B0703020204020201" charset="-122"/>
                          <a:ea typeface="微软雅黑" panose="020B0703020204020201" charset="-122"/>
                          <a:cs typeface="Times New Roman Semibold" charset="0"/>
                          <a:sym typeface="+mn-ea"/>
                        </a:rPr>
                        <a:t>[2]</a:t>
                      </a:r>
                      <a:endParaRPr lang="zh-CN" altLang="en-US" sz="1800" kern="0" dirty="0">
                        <a:solidFill>
                          <a:srgbClr val="001965">
                            <a:alpha val="100000"/>
                          </a:srgbClr>
                        </a:solidFill>
                        <a:latin typeface="微软雅黑" panose="020B0703020204020201" charset="-122"/>
                        <a:ea typeface="微软雅黑" panose="020B0703020204020201" charset="-122"/>
                        <a:cs typeface="Times New Roman Semibold" charset="0"/>
                        <a:sym typeface="+mn-ea"/>
                      </a:endParaRPr>
                    </a:p>
                    <a:p>
                      <a:pPr algn="ctr" fontAlgn="ctr">
                        <a:lnSpc>
                          <a:spcPct val="120000"/>
                        </a:lnSpc>
                        <a:buClrTx/>
                        <a:buSzTx/>
                        <a:buFontTx/>
                      </a:pPr>
                      <a:endParaRPr lang="en-US" altLang="zh-CN" sz="1600" b="1" i="0" u="none" strike="noStrike" kern="1200" baseline="30000" dirty="0">
                        <a:solidFill>
                          <a:schemeClr val="tx1"/>
                        </a:solidFill>
                        <a:effectLst/>
                        <a:latin typeface="微软雅黑" panose="020B0703020204020201" charset="-122"/>
                        <a:ea typeface="微软雅黑" panose="020B0703020204020201"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4150" indent="-171450" algn="just" rtl="0" eaLnBrk="0">
                        <a:lnSpc>
                          <a:spcPct val="142000"/>
                        </a:lnSpc>
                        <a:spcBef>
                          <a:spcPts val="0"/>
                        </a:spcBef>
                        <a:buClrTx/>
                        <a:buSzTx/>
                        <a:buFont typeface="Arial" panose="020B0604020202090204" pitchFamily="34" charset="0"/>
                        <a:buChar char="•"/>
                        <a:tabLst>
                          <a:tab pos="120650" algn="l"/>
                        </a:tabLst>
                      </a:pP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rPr>
                        <a:t>在现有药物中，</a:t>
                      </a:r>
                      <a:r>
                        <a:rPr sz="1400" b="1" kern="0" spc="80" dirty="0">
                          <a:solidFill>
                            <a:srgbClr val="C00000">
                              <a:alpha val="100000"/>
                            </a:srgbClr>
                          </a:solidFill>
                          <a:latin typeface="Microsoft YaHei Bold" panose="020B0703020204020201" charset="-122"/>
                          <a:ea typeface="Microsoft YaHei Bold" panose="020B0703020204020201" charset="-122"/>
                          <a:cs typeface="微软雅黑" panose="020B0703020204020201" charset="-122"/>
                        </a:rPr>
                        <a:t>比拉斯汀</a:t>
                      </a:r>
                      <a:r>
                        <a:rPr lang="zh-CN" altLang="en-US" sz="1000" kern="0" dirty="0">
                          <a:solidFill>
                            <a:schemeClr val="tx1">
                              <a:alpha val="100000"/>
                            </a:schemeClr>
                          </a:solidFill>
                          <a:latin typeface="微软雅黑" panose="020B0703020204020201" charset="-122"/>
                          <a:ea typeface="微软雅黑" panose="020B0703020204020201" charset="-122"/>
                          <a:cs typeface="Times New Roman Semibold" charset="0"/>
                        </a:rPr>
                        <a:t>符合最多理想特性——疗效良好、耐受性极佳、起效迅速、作用持续时间长，且真正实现非镇静效果，中枢神经系统渗透率极低。</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文本框 2"/>
          <p:cNvSpPr txBox="1"/>
          <p:nvPr/>
        </p:nvSpPr>
        <p:spPr>
          <a:xfrm>
            <a:off x="8435340" y="6628130"/>
            <a:ext cx="3756660" cy="245110"/>
          </a:xfrm>
          <a:prstGeom prst="rect">
            <a:avLst/>
          </a:prstGeom>
          <a:noFill/>
        </p:spPr>
        <p:txBody>
          <a:bodyPr wrap="square">
            <a:spAutoFit/>
          </a:bodyPr>
          <a:lstStyle/>
          <a:p>
            <a:pPr marR="78105" algn="l"/>
            <a:r>
              <a:rPr lang="zh-CN" altLang="en-US" sz="1000" b="0" i="0" u="none" strike="noStrike" baseline="0" dirty="0">
                <a:solidFill>
                  <a:srgbClr val="202020"/>
                </a:solidFill>
                <a:latin typeface="微软雅黑" panose="020B0703020204020201" charset="-122"/>
                <a:ea typeface="微软雅黑" panose="020B0703020204020201" charset="-122"/>
              </a:rPr>
              <a:t>此资料仅用于“</a:t>
            </a:r>
            <a:r>
              <a:rPr lang="en-US" altLang="zh-CN" sz="1000" b="0" i="0" u="none" strike="noStrike" baseline="0" dirty="0">
                <a:solidFill>
                  <a:srgbClr val="202020"/>
                </a:solidFill>
                <a:latin typeface="微软雅黑" panose="020B0703020204020201" charset="-122"/>
                <a:ea typeface="微软雅黑" panose="020B0703020204020201" charset="-122"/>
              </a:rPr>
              <a:t>2025</a:t>
            </a:r>
            <a:r>
              <a:rPr lang="zh-CN" altLang="en-US" sz="1000" b="0" i="0" u="none" strike="noStrike" baseline="0" dirty="0">
                <a:solidFill>
                  <a:srgbClr val="202020"/>
                </a:solidFill>
                <a:latin typeface="微软雅黑" panose="020B0703020204020201" charset="-122"/>
                <a:ea typeface="微软雅黑" panose="020B0703020204020201" charset="-122"/>
              </a:rPr>
              <a:t>年国家医保目录调整”申报工作</a:t>
            </a:r>
            <a:r>
              <a:rPr lang="en-US" altLang="zh-CN" sz="1000" b="0" i="0" u="none" strike="noStrike" baseline="0" dirty="0">
                <a:solidFill>
                  <a:srgbClr val="202020"/>
                </a:solidFill>
                <a:latin typeface="微软雅黑" panose="020B0703020204020201" charset="-122"/>
                <a:ea typeface="微软雅黑" panose="020B0703020204020201" charset="-122"/>
              </a:rPr>
              <a:t>      7/9  </a:t>
            </a:r>
          </a:p>
        </p:txBody>
      </p:sp>
      <p:sp>
        <p:nvSpPr>
          <p:cNvPr id="13" name="矩形 12"/>
          <p:cNvSpPr/>
          <p:nvPr/>
        </p:nvSpPr>
        <p:spPr>
          <a:xfrm>
            <a:off x="0" y="45085"/>
            <a:ext cx="10764520" cy="697865"/>
          </a:xfrm>
          <a:prstGeom prst="rect">
            <a:avLst/>
          </a:prstGeom>
          <a:solidFill>
            <a:schemeClr val="accent1">
              <a:lumMod val="75000"/>
            </a:schemeClr>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textbox 72"/>
          <p:cNvSpPr/>
          <p:nvPr/>
        </p:nvSpPr>
        <p:spPr>
          <a:xfrm>
            <a:off x="64770" y="175895"/>
            <a:ext cx="10699750" cy="561975"/>
          </a:xfrm>
          <a:prstGeom prst="rect">
            <a:avLst/>
          </a:prstGeom>
          <a:noFill/>
          <a:ln w="0" cap="flat">
            <a:noFill/>
            <a:prstDash val="solid"/>
            <a:miter lim="0"/>
          </a:ln>
        </p:spPr>
        <p:txBody>
          <a:bodyPr vert="horz" wrap="square" lIns="0" tIns="0" rIns="0" bIns="0"/>
          <a:lstStyle/>
          <a:p>
            <a:pPr algn="l" rtl="0" eaLnBrk="0">
              <a:lnSpc>
                <a:spcPct val="110000"/>
              </a:lnSpc>
            </a:pPr>
            <a:endParaRPr sz="400" dirty="0">
              <a:latin typeface="微软雅黑" panose="020B0703020204020201" charset="-122"/>
              <a:ea typeface="微软雅黑" panose="020B0703020204020201" charset="-122"/>
              <a:cs typeface="微软雅黑" panose="020B0703020204020201" charset="-122"/>
            </a:endParaRPr>
          </a:p>
          <a:p>
            <a:pPr marL="102235" algn="l" rtl="0" eaLnBrk="0">
              <a:lnSpc>
                <a:spcPct val="87000"/>
              </a:lnSpc>
              <a:spcBef>
                <a:spcPts val="5"/>
              </a:spcBef>
            </a:pPr>
            <a:r>
              <a:rPr lang="en-US" altLang="zh-CN"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03.</a:t>
            </a:r>
            <a:r>
              <a:rPr lang="zh-CN" altLang="en-US" sz="26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有效性｜</a:t>
            </a:r>
            <a:r>
              <a:rPr lang="zh-CN" altLang="en-US" sz="2400" b="1" kern="0" spc="10" dirty="0">
                <a:solidFill>
                  <a:schemeClr val="bg1">
                    <a:alpha val="100000"/>
                  </a:schemeClr>
                </a:solidFill>
                <a:effectLst>
                  <a:outerShdw blurRad="38100" dist="38100" dir="2700000" algn="tl">
                    <a:srgbClr val="000000">
                      <a:alpha val="43137"/>
                    </a:srgbClr>
                  </a:outerShdw>
                </a:effectLst>
                <a:latin typeface="微软雅黑" panose="020B0703020204020201" charset="-122"/>
                <a:ea typeface="微软雅黑" panose="020B0703020204020201" charset="-122"/>
                <a:cs typeface="微软雅黑" panose="020B0703020204020201" charset="-122"/>
              </a:rPr>
              <a:t>国内外指南均推荐比拉斯汀为荨麻疹一线治疗药物</a:t>
            </a:r>
          </a:p>
        </p:txBody>
      </p:sp>
      <p:sp>
        <p:nvSpPr>
          <p:cNvPr id="27" name="流程图: 可选过程 26"/>
          <p:cNvSpPr/>
          <p:nvPr/>
        </p:nvSpPr>
        <p:spPr>
          <a:xfrm>
            <a:off x="0" y="4653280"/>
            <a:ext cx="12192000" cy="1299845"/>
          </a:xfrm>
          <a:prstGeom prst="flowChartAlternateProcess">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508000" y="4664710"/>
            <a:ext cx="11492000" cy="1705403"/>
          </a:xfrm>
          <a:prstGeom prst="rect">
            <a:avLst/>
          </a:prstGeom>
          <a:noFill/>
          <a:ln w="12700">
            <a:noFill/>
            <a:prstDash val="solid"/>
          </a:ln>
        </p:spPr>
        <p:txBody>
          <a:bodyPr wrap="square" rtlCol="0">
            <a:spAutoFit/>
          </a:bodyPr>
          <a:lstStyle/>
          <a:p>
            <a:pPr algn="just">
              <a:lnSpc>
                <a:spcPct val="150000"/>
              </a:lnSpc>
              <a:buClrTx/>
              <a:buSzTx/>
              <a:buFontTx/>
            </a:pPr>
            <a:r>
              <a:rPr lang="zh-CN" altLang="en-US" sz="18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国内外指南权威推荐：推荐二代抗组胺药如比拉斯汀为急、慢性荨麻疹一线治疗药物；在现有药物中，比拉斯汀符合最多理想特性</a:t>
            </a:r>
            <a:r>
              <a:rPr lang="en-US" altLang="zh-CN" sz="18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a:t>
            </a:r>
            <a:r>
              <a:rPr lang="zh-CN" altLang="en-US" sz="18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rPr>
              <a:t>疗效良好、耐受性极佳、起效迅速、作用持续时间长，且真正实现非镇静效果，中枢神经系统渗透率极低。</a:t>
            </a:r>
          </a:p>
          <a:p>
            <a:pPr algn="just">
              <a:lnSpc>
                <a:spcPct val="150000"/>
              </a:lnSpc>
              <a:buClrTx/>
              <a:buSzTx/>
              <a:buFontTx/>
            </a:pPr>
            <a:endParaRPr lang="zh-CN" altLang="en-US" sz="1800" b="1" dirty="0">
              <a:solidFill>
                <a:schemeClr val="bg1"/>
              </a:solidFill>
              <a:effectLst>
                <a:outerShdw blurRad="38100" dist="38100" dir="2700000" algn="tl">
                  <a:srgbClr val="000000">
                    <a:alpha val="43137"/>
                  </a:srgbClr>
                </a:outerShdw>
              </a:effectLst>
              <a:latin typeface="Microsoft YaHei Bold" panose="020B0703020204020201" charset="-122"/>
              <a:ea typeface="Microsoft YaHei Bold" panose="020B0703020204020201" charset="-122"/>
              <a:cs typeface="Microsoft YaHei Bold" panose="020B0703020204020201" charset="-122"/>
              <a:sym typeface="+mn-ea"/>
            </a:endParaRPr>
          </a:p>
        </p:txBody>
      </p:sp>
      <p:pic>
        <p:nvPicPr>
          <p:cNvPr id="28" name="图片 27" descr="靶子"/>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015" y="4796790"/>
            <a:ext cx="402590" cy="40259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SOURCE_RECORD_KEY" val="{&quot;29&quot;:[50000199,50000031,50000049],&quot;70&quot;:[3315857,3322237]}"/>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21.95,&quot;left&quot;:298.6,&quot;top&quot;:107.5,&quot;width&quot;:449.1}"/>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21.95,&quot;left&quot;:298.6,&quot;top&quot;:107.5,&quot;width&quot;:449.1}"/>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21.95,&quot;left&quot;:298.6,&quot;top&quot;:107.5,&quot;width&quot;:449.1}"/>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21.95,&quot;left&quot;:298.6,&quot;top&quot;:107.5,&quot;width&quot;:449.1}"/>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21.95,&quot;left&quot;:298.6,&quot;top&quot;:107.5,&quot;width&quot;:449.1}"/>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21.95,&quot;left&quot;:298.6,&quot;top&quot;:107.5,&quot;width&quot;:449.1}"/>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21.95,&quot;left&quot;:298.6,&quot;top&quot;:107.5,&quot;width&quot;:449.1}"/>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21.95,&quot;left&quot;:298.6,&quot;top&quot;:107.5,&quot;width&quot;:449.1}"/>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506.45,&quot;left&quot;:16.25,&quot;top&quot;:59.4,&quot;width&quot;:950.1250061035156}"/>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7_2*l_h_f*1_2_1"/>
  <p:tag name="KSO_WM_TEMPLATE_CATEGORY" val="diagram"/>
  <p:tag name="KSO_WM_TEMPLATE_INDEX" val="20231307"/>
  <p:tag name="KSO_WM_UNIT_LAYERLEVEL" val="1_1_1"/>
  <p:tag name="KSO_WM_TAG_VERSION" val="3.0"/>
  <p:tag name="KSO_WM_UNIT_TEXT_TYPE" val="1"/>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117"/>
  <p:tag name="KSO_WM_UNIT_PRESET_TEXT" val="单击此处添加文本具体内容，简明扼要地阐述您的观点。根据需要可酌情增减文字，以便观者准确地理解您传达的思想单击此处添加文本具体内容，简明扼要地阐述您的观点。以便观者准确地理解您传达的思想单击此处添加文本具体内容。"/>
  <p:tag name="KSO_WM_UNIT_LINE_FORE_SCHEMECOLOR_INDEX" val="8"/>
  <p:tag name="KSO_WM_DIAGRAM_USE_COLOR_VALUE" val="{&quot;color_scheme&quot;:1,&quot;color_type&quot;:1,&quot;theme_color_indexes&quot;:[5,6,5,6,5,6]}"/>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506.45,&quot;left&quot;:16.25,&quot;top&quot;:59.4,&quot;width&quot;:950.1250061035156}"/>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7_2*l_h_f*1_3_1"/>
  <p:tag name="KSO_WM_TEMPLATE_CATEGORY" val="diagram"/>
  <p:tag name="KSO_WM_TEMPLATE_INDEX" val="20231307"/>
  <p:tag name="KSO_WM_UNIT_LAYERLEVEL" val="1_1_1"/>
  <p:tag name="KSO_WM_TAG_VERSION" val="3.0"/>
  <p:tag name="KSO_WM_UNIT_TEXT_TYPE" val="1"/>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117"/>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
  <p:tag name="KSO_WM_UNIT_LINE_FORE_SCHEMECOLOR_INDEX" val="5"/>
  <p:tag name="KSO_WM_DIAGRAM_USE_COLOR_VALUE" val="{&quot;color_scheme&quot;:1,&quot;color_type&quot;:1,&quot;theme_color_indexes&quot;:[5,6,5,6,5,6]}"/>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506.45,&quot;left&quot;:16.25,&quot;top&quot;:59.4,&quot;width&quot;:950.1250061035156}"/>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7_2*l_h_f*1_1_1"/>
  <p:tag name="KSO_WM_TEMPLATE_CATEGORY" val="diagram"/>
  <p:tag name="KSO_WM_TEMPLATE_INDEX" val="20231307"/>
  <p:tag name="KSO_WM_UNIT_LAYERLEVEL" val="1_1_1"/>
  <p:tag name="KSO_WM_TAG_VERSION" val="3.0"/>
  <p:tag name="KSO_WM_UNIT_TEXT_TYPE" val="1"/>
  <p:tag name="KSO_WM_DIAGRAM_MAX_ITEMCNT" val="4"/>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117"/>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的观点。"/>
  <p:tag name="KSO_WM_UNIT_FILL_TYPE" val="1"/>
  <p:tag name="KSO_WM_UNIT_FILL_FORE_SCHEMECOLOR_INDEX" val="2"/>
  <p:tag name="KSO_WM_UNIT_FILL_FORE_SCHEMECOLOR_INDEX_BRIGHTNESS" val="0"/>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21.xml><?xml version="1.0" encoding="utf-8"?>
<p:tagLst xmlns:a="http://schemas.openxmlformats.org/drawingml/2006/main" xmlns:r="http://schemas.openxmlformats.org/officeDocument/2006/relationships" xmlns:p="http://schemas.openxmlformats.org/presentationml/2006/main">
  <p:tag name="TABLE_ENDDRAG_ORIGIN_RECT" val="356*187"/>
  <p:tag name="TABLE_ENDDRAG_RECT" val="575*325*356*187"/>
</p:tagLst>
</file>

<file path=ppt/tags/tag22.xml><?xml version="1.0" encoding="utf-8"?>
<p:tagLst xmlns:a="http://schemas.openxmlformats.org/drawingml/2006/main" xmlns:r="http://schemas.openxmlformats.org/officeDocument/2006/relationships" xmlns:p="http://schemas.openxmlformats.org/presentationml/2006/main">
  <p:tag name="TABLE_ENDDRAG_ORIGIN_RECT" val="256*137"/>
  <p:tag name="TABLE_ENDDRAG_RECT" val="292*359*256*137"/>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451.8,&quot;left&quot;:457.8,&quot;top&quot;:34.45,&quot;width&quot;:321}"/>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451.8,&quot;left&quot;:457.8,&quot;top&quot;:34.45,&quot;width&quot;:321}"/>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451.85,&quot;left&quot;:463.35,&quot;top&quot;:34.45,&quot;width&quot;:315.45}"/>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451.85,&quot;left&quot;:463.35,&quot;top&quot;:34.45,&quot;width&quot;:315.45}"/>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435.05,&quot;left&quot;:23.05,&quot;top&quot;:82.6,&quot;width&quot;:943.3250061035156}"/>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7_2*l_h_f*1_1_1"/>
  <p:tag name="KSO_WM_TEMPLATE_CATEGORY" val="diagram"/>
  <p:tag name="KSO_WM_TEMPLATE_INDEX" val="20231307"/>
  <p:tag name="KSO_WM_UNIT_LAYERLEVEL" val="1_1_1"/>
  <p:tag name="KSO_WM_TAG_VERSION" val="3.0"/>
  <p:tag name="KSO_WM_UNIT_TEXT_TYPE" val="1"/>
  <p:tag name="KSO_WM_DIAGRAM_MAX_ITEMCNT" val="4"/>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117"/>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的观点。"/>
  <p:tag name="KSO_WM_UNIT_FILL_TYPE" val="1"/>
  <p:tag name="KSO_WM_UNIT_FILL_FORE_SCHEMECOLOR_INDEX" val="2"/>
  <p:tag name="KSO_WM_UNIT_FILL_FORE_SCHEMECOLOR_INDEX_BRIGHTNESS" val="0"/>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435.05,&quot;left&quot;:24.05,&quot;top&quot;:82.6,&quot;width&quot;:942.3250061035156}"/>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7_2*l_h_f*1_2_1"/>
  <p:tag name="KSO_WM_TEMPLATE_CATEGORY" val="diagram"/>
  <p:tag name="KSO_WM_TEMPLATE_INDEX" val="20231307"/>
  <p:tag name="KSO_WM_UNIT_LAYERLEVEL" val="1_1_1"/>
  <p:tag name="KSO_WM_TAG_VERSION" val="3.0"/>
  <p:tag name="KSO_WM_UNIT_TEXT_TYPE" val="1"/>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17"/>
  <p:tag name="KSO_WM_UNIT_PRESET_TEXT" val="单击此处添加文本具体内容，简明扼要地阐述您的观点。根据需要可酌情增减文字，以便观者准确地理解您传达的思想单击此处添加文本具体内容，简明扼要地阐述您的观点。以便观者准确地理解您传达的思想单击此处添加文本具体内容。"/>
  <p:tag name="KSO_WM_UNIT_LINE_FORE_SCHEMECOLOR_INDEX" val="8"/>
  <p:tag name="KSO_WM_DIAGRAM_USE_COLOR_VALUE" val="{&quot;color_scheme&quot;:1,&quot;color_type&quot;:1,&quot;theme_color_indexes&quot;:[5,6,5,6,5,6]}"/>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435.05,&quot;left&quot;:24.05,&quot;top&quot;:82.6,&quot;width&quot;:942.3250061035156}"/>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7_2*l_h_f*1_1_1"/>
  <p:tag name="KSO_WM_TEMPLATE_CATEGORY" val="diagram"/>
  <p:tag name="KSO_WM_TEMPLATE_INDEX" val="20231307"/>
  <p:tag name="KSO_WM_UNIT_LAYERLEVEL" val="1_1_1"/>
  <p:tag name="KSO_WM_TAG_VERSION" val="3.0"/>
  <p:tag name="KSO_WM_UNIT_TEXT_TYPE" val="1"/>
  <p:tag name="KSO_WM_DIAGRAM_MAX_ITEMCNT" val="4"/>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17"/>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的观点。"/>
  <p:tag name="KSO_WM_UNIT_FILL_TYPE" val="1"/>
  <p:tag name="KSO_WM_UNIT_FILL_FORE_SCHEMECOLOR_INDEX" val="2"/>
  <p:tag name="KSO_WM_UNIT_FILL_FORE_SCHEMECOLOR_INDEX_BRIGHTNESS" val="0"/>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TABLE_ENDDRAG_ORIGIN_RECT" val="469*150"/>
  <p:tag name="TABLE_ENDDRAG_RECT" val="14*104*469*150"/>
</p:tagLst>
</file>

<file path=ppt/tags/tag31.xml><?xml version="1.0" encoding="utf-8"?>
<p:tagLst xmlns:a="http://schemas.openxmlformats.org/drawingml/2006/main" xmlns:r="http://schemas.openxmlformats.org/officeDocument/2006/relationships" xmlns:p="http://schemas.openxmlformats.org/presentationml/2006/main">
  <p:tag name="TABLE_ENDDRAG_ORIGIN_RECT" val="416*159"/>
  <p:tag name="TABLE_ENDDRAG_RECT" val="533*110*416*159"/>
</p:tagLst>
</file>

<file path=ppt/tags/tag32.xml><?xml version="1.0" encoding="utf-8"?>
<p:tagLst xmlns:a="http://schemas.openxmlformats.org/drawingml/2006/main" xmlns:r="http://schemas.openxmlformats.org/officeDocument/2006/relationships" xmlns:p="http://schemas.openxmlformats.org/presentationml/2006/main">
  <p:tag name="TABLE_ENDDRAG_ORIGIN_RECT" val="460*328"/>
  <p:tag name="TABLE_ENDDRAG_RECT" val="9*93*460*328"/>
</p:tagLst>
</file>

<file path=ppt/tags/tag33.xml><?xml version="1.0" encoding="utf-8"?>
<p:tagLst xmlns:a="http://schemas.openxmlformats.org/drawingml/2006/main" xmlns:r="http://schemas.openxmlformats.org/officeDocument/2006/relationships" xmlns:p="http://schemas.openxmlformats.org/presentationml/2006/main">
  <p:tag name="TABLE_ENDDRAG_ORIGIN_RECT" val="488*340"/>
  <p:tag name="TABLE_ENDDRAG_RECT" val="463*80*488*340"/>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452.95,&quot;left&quot;:27.95,&quot;top&quot;:72.65,&quot;width&quot;:884.95}"/>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452.95,&quot;left&quot;:27.95,&quot;top&quot;:72.65,&quot;width&quot;:884.95}"/>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452.95,&quot;left&quot;:27.95,&quot;top&quot;:72.65,&quot;width&quot;:884.95}"/>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452.95,&quot;left&quot;:27.95,&quot;top&quot;:72.65,&quot;width&quot;:884.95}"/>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21.95,&quot;left&quot;:298.6,&quot;top&quot;:107.5,&quot;width&quot;:449.1}"/>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21.95,&quot;left&quot;:298.6,&quot;top&quot;:107.5,&quot;width&quot;:449.1}"/>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21.95,&quot;left&quot;:298.6,&quot;top&quot;:107.5,&quot;width&quot;:449.1}"/>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21.95,&quot;left&quot;:298.6,&quot;top&quot;:107.5,&quot;width&quot;:449.1}"/>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21.95,&quot;left&quot;:298.6,&quot;top&quot;:107.5,&quot;width&quot;:449.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12700">
          <a:solidFill>
            <a:schemeClr val="bg2">
              <a:lumMod val="75000"/>
            </a:schemeClr>
          </a:solidFill>
          <a:prstDash val="solid"/>
        </a:ln>
      </a:spPr>
      <a:bodyPr wrap="square" rtlCol="0">
        <a:spAutoFit/>
      </a:bodyPr>
      <a:lstStyle>
        <a:defPPr>
          <a:lnSpc>
            <a:spcPct val="150000"/>
          </a:lnSpc>
          <a:defRPr lang="zh-CN" altLang="en-US" sz="1600" dirty="0">
            <a:latin typeface="微软雅黑" panose="020B0703020204020201" charset="-122"/>
            <a:ea typeface="微软雅黑" panose="020B0703020204020201" charset="-122"/>
            <a:cs typeface="微软雅黑" panose="020B0703020204020201" charset="-122"/>
            <a:sym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3710</Words>
  <Application>Microsoft Office PowerPoint</Application>
  <PresentationFormat>宽屏</PresentationFormat>
  <Paragraphs>326</Paragraphs>
  <Slides>11</Slides>
  <Notes>11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Microsoft YaHei Bold</vt:lpstr>
      <vt:lpstr>PingFang SC</vt:lpstr>
      <vt:lpstr>华文隶书</vt:lpstr>
      <vt:lpstr>Microsoft YaHei</vt:lpstr>
      <vt:lpstr>Microsoft YaHei</vt:lpstr>
      <vt:lpstr>Arial</vt:lpstr>
      <vt:lpstr>Calibri</vt:lpstr>
      <vt:lpstr>Verdana</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shelon</dc:creator>
  <cp:lastModifiedBy>j s</cp:lastModifiedBy>
  <cp:revision>127</cp:revision>
  <dcterms:created xsi:type="dcterms:W3CDTF">2025-07-17T08:18:01Z</dcterms:created>
  <dcterms:modified xsi:type="dcterms:W3CDTF">2025-07-18T01:26:26Z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wqlLaW5nc29mdCBQREYgdG8gV1BTIDExMA</vt:lpwstr>
  </property>
  <property fmtid="{D5CDD505-2E9C-101B-9397-08002B2CF9AE}" pid="3" name="Created">
    <vt:filetime>2025-07-21T23:20:42Z</vt:filetime>
  </property>
  <property fmtid="{D5CDD505-2E9C-101B-9397-08002B2CF9AE}" pid="4" name="ICV">
    <vt:lpwstr>0914B2C0704F87DDB9B17868674CC2F8_43</vt:lpwstr>
  </property>
  <property fmtid="{D5CDD505-2E9C-101B-9397-08002B2CF9AE}" pid="5" name="KSOProductBuildVer">
    <vt:lpwstr>2052-7.3.1.8967</vt:lpwstr>
  </property>
</Properties>
</file>