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3"/>
  </p:handoutMasterIdLst>
  <p:sldIdLst>
    <p:sldId id="309" r:id="rId3"/>
    <p:sldId id="372" r:id="rId5"/>
    <p:sldId id="259" r:id="rId6"/>
    <p:sldId id="360" r:id="rId7"/>
    <p:sldId id="355" r:id="rId8"/>
    <p:sldId id="356" r:id="rId9"/>
    <p:sldId id="361" r:id="rId10"/>
    <p:sldId id="358" r:id="rId11"/>
    <p:sldId id="359" r:id="rId12"/>
  </p:sldIdLst>
  <p:sldSz cx="9144000" cy="5143500" type="screen16x9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0" userDrawn="1">
          <p15:clr>
            <a:srgbClr val="A4A3A4"/>
          </p15:clr>
        </p15:guide>
        <p15:guide id="2" pos="27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</p:showPr>
  <p:clrMru>
    <a:srgbClr val="0000FF"/>
    <a:srgbClr val="DDE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60"/>
  </p:normalViewPr>
  <p:slideViewPr>
    <p:cSldViewPr showGuides="1">
      <p:cViewPr varScale="1">
        <p:scale>
          <a:sx n="77" d="100"/>
          <a:sy n="77" d="100"/>
        </p:scale>
        <p:origin x="-96" y="-1392"/>
      </p:cViewPr>
      <p:guideLst>
        <p:guide orient="horz" pos="1610"/>
        <p:guide pos="275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1" d="100"/>
        <a:sy n="12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87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4" Type="http://schemas.microsoft.com/office/2011/relationships/chartColorStyle" Target="colors1.xml"/><Relationship Id="rId3" Type="http://schemas.microsoft.com/office/2011/relationships/chartStyle" Target="style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4" Type="http://schemas.microsoft.com/office/2011/relationships/chartColorStyle" Target="colors3.xml"/><Relationship Id="rId3" Type="http://schemas.microsoft.com/office/2011/relationships/chartStyle" Target="style3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0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zh-CN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儿童喘息患者临床治疗效果对比</a:t>
            </a:r>
            <a:endParaRPr lang="zh-CN" altLang="en-US" sz="1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c:rich>
      </c:tx>
      <c:layout>
        <c:manualLayout>
          <c:xMode val="edge"/>
          <c:yMode val="edge"/>
          <c:x val="0.292004356939124"/>
          <c:y val="0.0461345028587159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3137801081435"/>
          <c:y val="0.433712816746236"/>
          <c:w val="0.818351630345732"/>
          <c:h val="0.4096217407271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酮替芬组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0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显效率</c:v>
                </c:pt>
                <c:pt idx="1">
                  <c:v>总有效率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0.0303</c:v>
                </c:pt>
                <c:pt idx="1">
                  <c:v>0.6667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赛庚啶组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00312197021394597"/>
                  <c:y val="0.01473959088930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4470918800195e-16"/>
                  <c:y val="0.024565984815513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显效率</c:v>
                </c:pt>
                <c:pt idx="1">
                  <c:v>总有效率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0.9697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7153088"/>
        <c:axId val="607149952"/>
      </c:barChart>
      <c:catAx>
        <c:axId val="60715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607149952"/>
        <c:crosses val="autoZero"/>
        <c:auto val="1"/>
        <c:lblAlgn val="ctr"/>
        <c:lblOffset val="100"/>
        <c:noMultiLvlLbl val="0"/>
      </c:catAx>
      <c:valAx>
        <c:axId val="607149952"/>
        <c:scaling>
          <c:orientation val="minMax"/>
          <c:max val="1"/>
        </c:scaling>
        <c:delete val="0"/>
        <c:axPos val="l"/>
        <c:numFmt formatCode="0.00%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607153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9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</c:legendEntry>
      <c:layout>
        <c:manualLayout>
          <c:xMode val="edge"/>
          <c:yMode val="edge"/>
          <c:x val="0.258233655579223"/>
          <c:y val="0.205863808322825"/>
          <c:w val="0.487792888743241"/>
          <c:h val="0.08732660781841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lang="zh-CN" b="0">
          <a:solidFill>
            <a:schemeClr val="tx1">
              <a:lumMod val="95000"/>
              <a:lumOff val="5000"/>
            </a:schemeClr>
          </a:solidFill>
        </a:defRPr>
      </a:pPr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0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r>
              <a:rPr lang="zh-CN" altLang="en-US" sz="1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盐酸赛庚啶治疗荨麻疹等皮肤病临床疗效</a:t>
            </a:r>
            <a:endParaRPr lang="zh-CN" altLang="en-US" sz="1400" b="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endParaRPr>
          </a:p>
        </c:rich>
      </c:tx>
      <c:layout>
        <c:manualLayout>
          <c:xMode val="edge"/>
          <c:yMode val="edge"/>
          <c:x val="0.157891931564971"/>
          <c:y val="0.0712173073993597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199523525908279"/>
          <c:y val="0.310925960992236"/>
          <c:w val="0.959946396664681"/>
          <c:h val="0.5884870289717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总有效率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慢性荨麻疹</c:v>
                </c:pt>
                <c:pt idx="1">
                  <c:v>急性荨麻疹</c:v>
                </c:pt>
                <c:pt idx="2">
                  <c:v>人工荨麻疹</c:v>
                </c:pt>
                <c:pt idx="3">
                  <c:v>丘疹性荨麻疹</c:v>
                </c:pt>
                <c:pt idx="4">
                  <c:v>皮肤瘙痒症</c:v>
                </c:pt>
                <c:pt idx="5">
                  <c:v>结节性痒疹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0.9773</c:v>
                </c:pt>
                <c:pt idx="1">
                  <c:v>0.9231</c:v>
                </c:pt>
                <c:pt idx="2">
                  <c:v>0.8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2848864"/>
        <c:axId val="382853176"/>
      </c:barChart>
      <c:catAx>
        <c:axId val="38284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  <c:crossAx val="382853176"/>
        <c:crosses val="autoZero"/>
        <c:auto val="1"/>
        <c:lblAlgn val="ctr"/>
        <c:lblOffset val="100"/>
        <c:noMultiLvlLbl val="0"/>
      </c:catAx>
      <c:valAx>
        <c:axId val="38285317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  <c:crossAx val="382848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</c:legendEntry>
      <c:layout>
        <c:manualLayout>
          <c:xMode val="edge"/>
          <c:yMode val="edge"/>
          <c:x val="0.0601548540798094"/>
          <c:y val="0.186328346903995"/>
          <c:w val="0.226474091721263"/>
          <c:h val="0.09676197689831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defRPr>
          </a:pPr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lang="zh-CN" sz="1000" b="0">
          <a:solidFill>
            <a:schemeClr val="tx1">
              <a:lumMod val="95000"/>
              <a:lumOff val="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微软雅黑" panose="020B0503020204020204" pitchFamily="34" charset="-122"/>
        </a:defRPr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0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r>
              <a:rPr lang="zh-CN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儿童喘息患者临床症状消失时间（</a:t>
            </a:r>
            <a:r>
              <a:rPr lang="en-US" altLang="zh-CN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r>
              <a:rPr lang="zh-CN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）</a:t>
            </a:r>
            <a:endParaRPr lang="zh-CN" altLang="en-US" sz="1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endParaRPr>
          </a:p>
        </c:rich>
      </c:tx>
      <c:layout>
        <c:manualLayout>
          <c:xMode val="edge"/>
          <c:yMode val="edge"/>
          <c:x val="0.209717244167082"/>
          <c:y val="0.0259914267513238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703088909384054"/>
          <c:y val="0.404655178105708"/>
          <c:w val="0.897014756752976"/>
          <c:h val="0.4522884685220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酮替芬组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5376e266-fe9e-41a6-b1d5-1d521c949a26}" type="VALUE">
                      <a:t>[VALUE]</a:t>
                    </a:fld>
                    <a:endParaRPr b="0" i="0" u="none" strike="noStrike" baseline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71d62162-ce3a-4197-9311-4249d222e61c}" type="VALUE">
                      <a:t>[VALUE]</a:t>
                    </a:fld>
                    <a:endParaRPr b="0" i="0" u="none" strike="noStrike" baseline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4d327262-fa7a-4d59-93ac-2c5bd3b47ba0}" type="VALUE">
                      <a:t>[VALUE]</a:t>
                    </a:fld>
                    <a:endParaRPr b="0" i="0" u="none" strike="noStrike" baseline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6ea62a0d-54ab-4763-b43f-47f9fc263fe8}" type="VALUE">
                      <a:t>[VALUE]</a:t>
                    </a:fld>
                    <a:endParaRPr b="0" i="0" u="none" strike="noStrike" baseline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8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咳嗽消失时间</c:v>
                </c:pt>
                <c:pt idx="1">
                  <c:v>喘息消失时间</c:v>
                </c:pt>
                <c:pt idx="2">
                  <c:v>哮鸣消失时间</c:v>
                </c:pt>
                <c:pt idx="3">
                  <c:v>流涕消失时间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4.97</c:v>
                </c:pt>
                <c:pt idx="1">
                  <c:v>5.71</c:v>
                </c:pt>
                <c:pt idx="2">
                  <c:v>6.53</c:v>
                </c:pt>
                <c:pt idx="3">
                  <c:v>7.01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赛庚啶组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00374998537036624"/>
                  <c:y val="0.010374664252991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b6f78a02-c8cf-42f8-8d94-b3e3d2ca0cfd}" type="VALUE">
                      <a:t>[VALUE]</a:t>
                    </a:fld>
                    <a:endParaRPr b="0" i="0" u="none" strike="noStrike" baseline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7057870580898"/>
                  <c:y val="0.001116775817133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ec726cb3-a6d7-4397-b387-71e4de620986}" type="VALUE">
                      <a:t>[VALUE]</a:t>
                    </a:fld>
                    <a:endParaRPr b="0" i="0" u="none" strike="noStrike" baseline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0264496547690931"/>
                  <c:y val="0.0043679088911015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d1f8cac8-515e-4b33-99da-b580f982fa48}" type="VALUE">
                      <a:t>[VALUE]</a:t>
                    </a:fld>
                    <a:endParaRPr b="0" i="0" u="none" strike="noStrike" baseline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00710448415414678"/>
                  <c:y val="0.00029735258173928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pPr>
                      <a:defRPr lang="zh-CN" sz="800" b="0" i="0" u="none" strike="noStrike" kern="1200" baseline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微软雅黑" panose="020B0503020204020204" pitchFamily="34" charset="-122"/>
                      </a:defRPr>
                    </a:pPr>
                    <a:r>
                      <a:rPr lang="en-US" altLang="zh-CN" sz="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微软雅黑" panose="020B0503020204020204" pitchFamily="34" charset="-122"/>
                      </a:rPr>
                      <a:t>4.22</a:t>
                    </a:r>
                    <a:endParaRPr lang="en-US" altLang="zh-CN" sz="8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微软雅黑" panose="020B0503020204020204" pitchFamily="34" charset="-122"/>
                      <a:sym typeface="微软雅黑" panose="020B0503020204020204" pitchFamily="34" charset="-122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8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咳嗽消失时间</c:v>
                </c:pt>
                <c:pt idx="1">
                  <c:v>喘息消失时间</c:v>
                </c:pt>
                <c:pt idx="2">
                  <c:v>哮鸣消失时间</c:v>
                </c:pt>
                <c:pt idx="3">
                  <c:v>流涕消失时间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1.81</c:v>
                </c:pt>
                <c:pt idx="1">
                  <c:v>2.27</c:v>
                </c:pt>
                <c:pt idx="2">
                  <c:v>3.19</c:v>
                </c:pt>
                <c:pt idx="3">
                  <c:v>4.22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7153480"/>
        <c:axId val="607151128"/>
      </c:barChart>
      <c:catAx>
        <c:axId val="60715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  <c:crossAx val="607151128"/>
        <c:crosses val="autoZero"/>
        <c:auto val="1"/>
        <c:lblAlgn val="ctr"/>
        <c:lblOffset val="100"/>
        <c:noMultiLvlLbl val="0"/>
      </c:catAx>
      <c:valAx>
        <c:axId val="6071511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  <c:crossAx val="607153480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9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</a:p>
        </c:txPr>
      </c:legendEntry>
      <c:layout>
        <c:manualLayout>
          <c:xMode val="edge"/>
          <c:yMode val="edge"/>
          <c:x val="0.211853088480801"/>
          <c:y val="0.212332753116536"/>
          <c:w val="0.517529215358932"/>
          <c:h val="0.0848032564450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defRPr>
          </a:pPr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lang="zh-CN">
          <a:solidFill>
            <a:schemeClr val="tx1">
              <a:lumMod val="95000"/>
              <a:lumOff val="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微软雅黑" panose="020B0503020204020204" pitchFamily="34" charset="-122"/>
        </a:defRPr>
      </a:pPr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0.76116</cdr:x>
      <cdr:y>0.18744</cdr:y>
    </cdr:from>
    <cdr:to>
      <cdr:x>0.96491</cdr:x>
      <cdr:y>0.26917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3124135" y="458904"/>
          <a:ext cx="836305" cy="200104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p>
          <a:r>
            <a:rPr lang="en-US" altLang="zh-CN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P</a:t>
          </a:r>
          <a:r>
            <a:rPr lang="zh-CN" altLang="en-US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＜</a:t>
          </a:r>
          <a:r>
            <a:rPr lang="en-US" altLang="zh-CN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0.05</a:t>
          </a:r>
          <a:endParaRPr lang="zh-CN" altLang="en-US" sz="10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0.77478</cdr:x>
      <cdr:y>0.16646</cdr:y>
    </cdr:from>
    <cdr:to>
      <cdr:x>0.9661</cdr:x>
      <cdr:y>0.26917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3291611" y="407539"/>
          <a:ext cx="812844" cy="251470"/>
        </a:xfrm>
        <a:prstGeom xmlns:a="http://schemas.openxmlformats.org/drawingml/2006/main" prst="rect">
          <a:avLst/>
        </a:prstGeom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</a:bodyPr>
        <a:p>
          <a:r>
            <a:rPr lang="en-US" altLang="zh-CN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P</a:t>
          </a:r>
          <a:r>
            <a:rPr lang="zh-CN" altLang="en-US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＜</a:t>
          </a:r>
          <a:r>
            <a:rPr lang="en-US" altLang="zh-CN" sz="1000" b="1" dirty="0">
              <a:latin typeface="微软雅黑" panose="020B0503020204020204" pitchFamily="34" charset="-122"/>
              <a:ea typeface="微软雅黑" panose="020B0503020204020204" pitchFamily="34" charset="-122"/>
            </a:rPr>
            <a:t>0.05</a:t>
          </a:r>
          <a:endParaRPr lang="zh-CN" altLang="en-US" sz="10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FF0E9-45DA-4742-B47D-06E7E51CB7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D9F45-0981-41A9-96BA-B8F5013B37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BDCDC-9A34-461B-A37E-3F4767F373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555526"/>
            <a:ext cx="9144000" cy="4104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555526"/>
            <a:ext cx="9144000" cy="4464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>
    <mc:Choice xmlns:p14="http://schemas.microsoft.com/office/powerpoint/2010/main" Requires="p14">
      <p:transition spd="slow" p14:dur="16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3.xml"/><Relationship Id="rId4" Type="http://schemas.openxmlformats.org/officeDocument/2006/relationships/image" Target="../media/image3.png"/><Relationship Id="rId3" Type="http://schemas.openxmlformats.org/officeDocument/2006/relationships/tags" Target="../tags/tag2.xml"/><Relationship Id="rId2" Type="http://schemas.openxmlformats.org/officeDocument/2006/relationships/image" Target="../media/image2.GIF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1.xml"/><Relationship Id="rId8" Type="http://schemas.openxmlformats.org/officeDocument/2006/relationships/tags" Target="../tags/tag10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7" Type="http://schemas.openxmlformats.org/officeDocument/2006/relationships/notesSlide" Target="../notesSlides/notesSlide2.xml"/><Relationship Id="rId36" Type="http://schemas.openxmlformats.org/officeDocument/2006/relationships/slideLayout" Target="../slideLayouts/slideLayout2.xml"/><Relationship Id="rId35" Type="http://schemas.openxmlformats.org/officeDocument/2006/relationships/tags" Target="../tags/tag37.xml"/><Relationship Id="rId34" Type="http://schemas.openxmlformats.org/officeDocument/2006/relationships/tags" Target="../tags/tag36.xml"/><Relationship Id="rId33" Type="http://schemas.openxmlformats.org/officeDocument/2006/relationships/tags" Target="../tags/tag35.xml"/><Relationship Id="rId32" Type="http://schemas.openxmlformats.org/officeDocument/2006/relationships/tags" Target="../tags/tag34.xml"/><Relationship Id="rId31" Type="http://schemas.openxmlformats.org/officeDocument/2006/relationships/tags" Target="../tags/tag33.xml"/><Relationship Id="rId30" Type="http://schemas.openxmlformats.org/officeDocument/2006/relationships/tags" Target="../tags/tag32.xml"/><Relationship Id="rId3" Type="http://schemas.openxmlformats.org/officeDocument/2006/relationships/tags" Target="../tags/tag5.xml"/><Relationship Id="rId29" Type="http://schemas.openxmlformats.org/officeDocument/2006/relationships/tags" Target="../tags/tag31.xml"/><Relationship Id="rId28" Type="http://schemas.openxmlformats.org/officeDocument/2006/relationships/tags" Target="../tags/tag30.xml"/><Relationship Id="rId27" Type="http://schemas.openxmlformats.org/officeDocument/2006/relationships/tags" Target="../tags/tag29.xml"/><Relationship Id="rId26" Type="http://schemas.openxmlformats.org/officeDocument/2006/relationships/tags" Target="../tags/tag28.xml"/><Relationship Id="rId25" Type="http://schemas.openxmlformats.org/officeDocument/2006/relationships/tags" Target="../tags/tag27.xml"/><Relationship Id="rId24" Type="http://schemas.openxmlformats.org/officeDocument/2006/relationships/tags" Target="../tags/tag26.xml"/><Relationship Id="rId23" Type="http://schemas.openxmlformats.org/officeDocument/2006/relationships/tags" Target="../tags/tag25.xml"/><Relationship Id="rId22" Type="http://schemas.openxmlformats.org/officeDocument/2006/relationships/tags" Target="../tags/tag24.xml"/><Relationship Id="rId21" Type="http://schemas.openxmlformats.org/officeDocument/2006/relationships/tags" Target="../tags/tag23.xml"/><Relationship Id="rId20" Type="http://schemas.openxmlformats.org/officeDocument/2006/relationships/tags" Target="../tags/tag22.xml"/><Relationship Id="rId2" Type="http://schemas.openxmlformats.org/officeDocument/2006/relationships/tags" Target="../tags/tag4.xml"/><Relationship Id="rId19" Type="http://schemas.openxmlformats.org/officeDocument/2006/relationships/tags" Target="../tags/tag21.xml"/><Relationship Id="rId18" Type="http://schemas.openxmlformats.org/officeDocument/2006/relationships/tags" Target="../tags/tag20.xml"/><Relationship Id="rId17" Type="http://schemas.openxmlformats.org/officeDocument/2006/relationships/tags" Target="../tags/tag19.xml"/><Relationship Id="rId16" Type="http://schemas.openxmlformats.org/officeDocument/2006/relationships/tags" Target="../tags/tag18.xml"/><Relationship Id="rId15" Type="http://schemas.openxmlformats.org/officeDocument/2006/relationships/tags" Target="../tags/tag17.xml"/><Relationship Id="rId14" Type="http://schemas.openxmlformats.org/officeDocument/2006/relationships/tags" Target="../tags/tag16.xml"/><Relationship Id="rId13" Type="http://schemas.openxmlformats.org/officeDocument/2006/relationships/tags" Target="../tags/tag15.xml"/><Relationship Id="rId12" Type="http://schemas.openxmlformats.org/officeDocument/2006/relationships/tags" Target="../tags/tag14.xml"/><Relationship Id="rId11" Type="http://schemas.openxmlformats.org/officeDocument/2006/relationships/tags" Target="../tags/tag13.xml"/><Relationship Id="rId10" Type="http://schemas.openxmlformats.org/officeDocument/2006/relationships/tags" Target="../tags/tag1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51.xml"/><Relationship Id="rId8" Type="http://schemas.openxmlformats.org/officeDocument/2006/relationships/tags" Target="../tags/tag50.xml"/><Relationship Id="rId7" Type="http://schemas.openxmlformats.org/officeDocument/2006/relationships/tags" Target="../tags/tag49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3" Type="http://schemas.openxmlformats.org/officeDocument/2006/relationships/notesSlide" Target="../notesSlides/notesSlide4.xml"/><Relationship Id="rId12" Type="http://schemas.openxmlformats.org/officeDocument/2006/relationships/slideLayout" Target="../slideLayouts/slideLayout3.xml"/><Relationship Id="rId11" Type="http://schemas.openxmlformats.org/officeDocument/2006/relationships/tags" Target="../tags/tag53.xml"/><Relationship Id="rId10" Type="http://schemas.openxmlformats.org/officeDocument/2006/relationships/tags" Target="../tags/tag52.xml"/><Relationship Id="rId1" Type="http://schemas.openxmlformats.org/officeDocument/2006/relationships/tags" Target="../tags/tag43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5.xml"/><Relationship Id="rId8" Type="http://schemas.openxmlformats.org/officeDocument/2006/relationships/slideLayout" Target="../slideLayouts/slideLayout3.xml"/><Relationship Id="rId7" Type="http://schemas.openxmlformats.org/officeDocument/2006/relationships/tags" Target="../tags/tag60.xml"/><Relationship Id="rId6" Type="http://schemas.openxmlformats.org/officeDocument/2006/relationships/tags" Target="../tags/tag59.xml"/><Relationship Id="rId5" Type="http://schemas.openxmlformats.org/officeDocument/2006/relationships/tags" Target="../tags/tag58.xml"/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.xml"/><Relationship Id="rId8" Type="http://schemas.openxmlformats.org/officeDocument/2006/relationships/tags" Target="../tags/tag67.xml"/><Relationship Id="rId7" Type="http://schemas.openxmlformats.org/officeDocument/2006/relationships/tags" Target="../tags/tag66.xml"/><Relationship Id="rId6" Type="http://schemas.openxmlformats.org/officeDocument/2006/relationships/tags" Target="../tags/tag65.xml"/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0" Type="http://schemas.openxmlformats.org/officeDocument/2006/relationships/notesSlide" Target="../notesSlides/notesSlide7.xml"/><Relationship Id="rId1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69.xml"/><Relationship Id="rId2" Type="http://schemas.openxmlformats.org/officeDocument/2006/relationships/image" Target="../media/image4.png"/><Relationship Id="rId1" Type="http://schemas.openxmlformats.org/officeDocument/2006/relationships/tags" Target="../tags/tag68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78.xml"/><Relationship Id="rId8" Type="http://schemas.openxmlformats.org/officeDocument/2006/relationships/tags" Target="../tags/tag77.xml"/><Relationship Id="rId7" Type="http://schemas.openxmlformats.org/officeDocument/2006/relationships/tags" Target="../tags/tag76.xml"/><Relationship Id="rId6" Type="http://schemas.openxmlformats.org/officeDocument/2006/relationships/tags" Target="../tags/tag75.xml"/><Relationship Id="rId5" Type="http://schemas.openxmlformats.org/officeDocument/2006/relationships/tags" Target="../tags/tag74.xml"/><Relationship Id="rId4" Type="http://schemas.openxmlformats.org/officeDocument/2006/relationships/tags" Target="../tags/tag73.xml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9" Type="http://schemas.openxmlformats.org/officeDocument/2006/relationships/notesSlide" Target="../notesSlides/notesSlide9.xml"/><Relationship Id="rId18" Type="http://schemas.openxmlformats.org/officeDocument/2006/relationships/slideLayout" Target="../slideLayouts/slideLayout3.xml"/><Relationship Id="rId17" Type="http://schemas.openxmlformats.org/officeDocument/2006/relationships/tags" Target="../tags/tag86.xml"/><Relationship Id="rId16" Type="http://schemas.openxmlformats.org/officeDocument/2006/relationships/tags" Target="../tags/tag85.xml"/><Relationship Id="rId15" Type="http://schemas.openxmlformats.org/officeDocument/2006/relationships/tags" Target="../tags/tag84.xml"/><Relationship Id="rId14" Type="http://schemas.openxmlformats.org/officeDocument/2006/relationships/tags" Target="../tags/tag83.xml"/><Relationship Id="rId13" Type="http://schemas.openxmlformats.org/officeDocument/2006/relationships/tags" Target="../tags/tag82.xml"/><Relationship Id="rId12" Type="http://schemas.openxmlformats.org/officeDocument/2006/relationships/tags" Target="../tags/tag81.xml"/><Relationship Id="rId11" Type="http://schemas.openxmlformats.org/officeDocument/2006/relationships/tags" Target="../tags/tag80.xml"/><Relationship Id="rId10" Type="http://schemas.openxmlformats.org/officeDocument/2006/relationships/tags" Target="../tags/tag79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>
            <p:custDataLst>
              <p:tags r:id="rId1"/>
            </p:custData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1471295"/>
            <a:ext cx="9144000" cy="20307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971408" y="1996339"/>
            <a:ext cx="4685043" cy="755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600" b="1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盐酸赛庚啶口服溶液</a:t>
            </a:r>
            <a:endParaRPr lang="zh-CN" altLang="en-US" sz="3600" b="1" dirty="0" smtClean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051685" y="2861310"/>
            <a:ext cx="29337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北京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诚济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制药股份有限公司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图片 9" descr="诚济logo-横向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" y="1564005"/>
            <a:ext cx="1250950" cy="41465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4" cstate="screen"/>
          <a:srcRect/>
          <a:stretch>
            <a:fillRect/>
          </a:stretch>
        </p:blipFill>
        <p:spPr>
          <a:xfrm>
            <a:off x="5300980" y="555625"/>
            <a:ext cx="3843020" cy="328041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  <p:bldLst>
      <p:bldP spid="12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空心弧 52"/>
          <p:cNvSpPr/>
          <p:nvPr/>
        </p:nvSpPr>
        <p:spPr>
          <a:xfrm rot="5400000">
            <a:off x="-393384" y="1162730"/>
            <a:ext cx="3142978" cy="2924714"/>
          </a:xfrm>
          <a:prstGeom prst="blockArc">
            <a:avLst>
              <a:gd name="adj1" fmla="val 10897210"/>
              <a:gd name="adj2" fmla="val 6953"/>
              <a:gd name="adj3" fmla="val 1246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9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>
            <p:custDataLst>
              <p:tags r:id="rId1"/>
            </p:custDataLst>
          </p:nvPr>
        </p:nvGrpSpPr>
        <p:grpSpPr>
          <a:xfrm>
            <a:off x="1739549" y="950407"/>
            <a:ext cx="5629275" cy="632183"/>
            <a:chOff x="736575" y="3188466"/>
            <a:chExt cx="11913155" cy="1338083"/>
          </a:xfrm>
        </p:grpSpPr>
        <p:sp>
          <p:nvSpPr>
            <p:cNvPr id="3" name="圆角矩形 2"/>
            <p:cNvSpPr/>
            <p:nvPr>
              <p:custDataLst>
                <p:tags r:id="rId2"/>
              </p:custDataLst>
            </p:nvPr>
          </p:nvSpPr>
          <p:spPr>
            <a:xfrm flipH="1">
              <a:off x="1020126" y="3308086"/>
              <a:ext cx="11629604" cy="1133030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81000" dist="254000" dir="1026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736575" y="3188466"/>
              <a:ext cx="1338085" cy="1338083"/>
              <a:chOff x="3567745" y="3971974"/>
              <a:chExt cx="1338084" cy="1338084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3567745" y="3971974"/>
                <a:ext cx="1338084" cy="1338084"/>
                <a:chOff x="5213600" y="2517129"/>
                <a:chExt cx="2023672" cy="2023672"/>
              </a:xfrm>
            </p:grpSpPr>
            <p:sp>
              <p:nvSpPr>
                <p:cNvPr id="9" name="椭圆 8"/>
                <p:cNvSpPr/>
                <p:nvPr>
                  <p:custDataLst>
                    <p:tags r:id="rId3"/>
                  </p:custDataLst>
                </p:nvPr>
              </p:nvSpPr>
              <p:spPr>
                <a:xfrm>
                  <a:off x="5213600" y="2517129"/>
                  <a:ext cx="2023672" cy="202367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E0E0E0"/>
                    </a:gs>
                  </a:gsLst>
                  <a:lin ang="5400000" scaled="1"/>
                  <a:tileRect/>
                </a:gradFill>
                <a:ln>
                  <a:noFill/>
                </a:ln>
                <a:effectLst>
                  <a:outerShdw blurRad="279400" dist="2540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" name="椭圆 9"/>
                <p:cNvSpPr/>
                <p:nvPr>
                  <p:custDataLst>
                    <p:tags r:id="rId4"/>
                  </p:custDataLst>
                </p:nvPr>
              </p:nvSpPr>
              <p:spPr>
                <a:xfrm>
                  <a:off x="5260739" y="2564268"/>
                  <a:ext cx="1929394" cy="192939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DDDEDD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8" name="椭圆 7"/>
              <p:cNvSpPr/>
              <p:nvPr>
                <p:custDataLst>
                  <p:tags r:id="rId5"/>
                </p:custDataLst>
              </p:nvPr>
            </p:nvSpPr>
            <p:spPr>
              <a:xfrm>
                <a:off x="3695023" y="4099252"/>
                <a:ext cx="1083528" cy="1083528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5" name="文本框 77"/>
            <p:cNvSpPr txBox="1"/>
            <p:nvPr>
              <p:custDataLst>
                <p:tags r:id="rId6"/>
              </p:custDataLst>
            </p:nvPr>
          </p:nvSpPr>
          <p:spPr>
            <a:xfrm>
              <a:off x="972509" y="3466643"/>
              <a:ext cx="878819" cy="781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>
            <p:custDataLst>
              <p:tags r:id="rId7"/>
            </p:custDataLst>
          </p:nvPr>
        </p:nvGrpSpPr>
        <p:grpSpPr>
          <a:xfrm>
            <a:off x="2121586" y="1582590"/>
            <a:ext cx="5760720" cy="632183"/>
            <a:chOff x="736575" y="3188469"/>
            <a:chExt cx="12191328" cy="1338084"/>
          </a:xfrm>
        </p:grpSpPr>
        <p:sp>
          <p:nvSpPr>
            <p:cNvPr id="12" name="圆角矩形 11"/>
            <p:cNvSpPr/>
            <p:nvPr>
              <p:custDataLst>
                <p:tags r:id="rId8"/>
              </p:custDataLst>
            </p:nvPr>
          </p:nvSpPr>
          <p:spPr>
            <a:xfrm flipH="1">
              <a:off x="1020126" y="3308089"/>
              <a:ext cx="11907777" cy="1133031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81000" dist="254000" dir="1026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736575" y="3188469"/>
              <a:ext cx="1338084" cy="1338084"/>
              <a:chOff x="3567745" y="3971974"/>
              <a:chExt cx="1338084" cy="1338084"/>
            </a:xfrm>
          </p:grpSpPr>
          <p:grpSp>
            <p:nvGrpSpPr>
              <p:cNvPr id="16" name="组合 15"/>
              <p:cNvGrpSpPr/>
              <p:nvPr/>
            </p:nvGrpSpPr>
            <p:grpSpPr>
              <a:xfrm>
                <a:off x="3567745" y="3971974"/>
                <a:ext cx="1338084" cy="1338084"/>
                <a:chOff x="5213600" y="2517129"/>
                <a:chExt cx="2023672" cy="2023672"/>
              </a:xfrm>
            </p:grpSpPr>
            <p:sp>
              <p:nvSpPr>
                <p:cNvPr id="18" name="椭圆 17"/>
                <p:cNvSpPr/>
                <p:nvPr>
                  <p:custDataLst>
                    <p:tags r:id="rId9"/>
                  </p:custDataLst>
                </p:nvPr>
              </p:nvSpPr>
              <p:spPr>
                <a:xfrm>
                  <a:off x="5213600" y="2517129"/>
                  <a:ext cx="2023672" cy="202367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E0E0E0"/>
                    </a:gs>
                  </a:gsLst>
                  <a:lin ang="5400000" scaled="1"/>
                  <a:tileRect/>
                </a:gradFill>
                <a:ln>
                  <a:noFill/>
                </a:ln>
                <a:effectLst>
                  <a:outerShdw blurRad="279400" dist="2540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" name="椭圆 18"/>
                <p:cNvSpPr/>
                <p:nvPr>
                  <p:custDataLst>
                    <p:tags r:id="rId10"/>
                  </p:custDataLst>
                </p:nvPr>
              </p:nvSpPr>
              <p:spPr>
                <a:xfrm>
                  <a:off x="5260739" y="2564268"/>
                  <a:ext cx="1929394" cy="192939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DDDEDD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7" name="椭圆 16"/>
              <p:cNvSpPr/>
              <p:nvPr>
                <p:custDataLst>
                  <p:tags r:id="rId11"/>
                </p:custDataLst>
              </p:nvPr>
            </p:nvSpPr>
            <p:spPr>
              <a:xfrm>
                <a:off x="3695023" y="4099252"/>
                <a:ext cx="1083528" cy="1083528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14" name="文本框 77"/>
            <p:cNvSpPr txBox="1"/>
            <p:nvPr>
              <p:custDataLst>
                <p:tags r:id="rId12"/>
              </p:custDataLst>
            </p:nvPr>
          </p:nvSpPr>
          <p:spPr>
            <a:xfrm>
              <a:off x="972509" y="3466644"/>
              <a:ext cx="878819" cy="781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TextBox 72"/>
            <p:cNvSpPr txBox="1"/>
            <p:nvPr>
              <p:custDataLst>
                <p:tags r:id="rId13"/>
              </p:custDataLst>
            </p:nvPr>
          </p:nvSpPr>
          <p:spPr>
            <a:xfrm>
              <a:off x="1960814" y="3485503"/>
              <a:ext cx="9421671" cy="779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431800">
                <a:defRPr/>
              </a:pPr>
              <a:r>
                <a:rPr lang="zh-CN" altLang="en-US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安全性：</a:t>
              </a:r>
              <a:r>
                <a:rPr lang="zh-CN" altLang="en-US" sz="1600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上市后无任何药品安全警示资讯</a:t>
              </a:r>
              <a:endParaRPr lang="zh-CN" altLang="en-US" sz="1600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20" name="组合 19"/>
          <p:cNvGrpSpPr/>
          <p:nvPr>
            <p:custDataLst>
              <p:tags r:id="rId14"/>
            </p:custDataLst>
          </p:nvPr>
        </p:nvGrpSpPr>
        <p:grpSpPr>
          <a:xfrm>
            <a:off x="2311687" y="2240933"/>
            <a:ext cx="6654165" cy="632183"/>
            <a:chOff x="736575" y="3188469"/>
            <a:chExt cx="14082114" cy="1338084"/>
          </a:xfrm>
        </p:grpSpPr>
        <p:sp>
          <p:nvSpPr>
            <p:cNvPr id="21" name="圆角矩形 20"/>
            <p:cNvSpPr/>
            <p:nvPr>
              <p:custDataLst>
                <p:tags r:id="rId15"/>
              </p:custDataLst>
            </p:nvPr>
          </p:nvSpPr>
          <p:spPr>
            <a:xfrm flipH="1">
              <a:off x="1020126" y="3308089"/>
              <a:ext cx="12448002" cy="1133031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81000" dist="254000" dir="1026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736575" y="3188469"/>
              <a:ext cx="1338084" cy="1338084"/>
              <a:chOff x="3567745" y="3971974"/>
              <a:chExt cx="1338084" cy="1338084"/>
            </a:xfrm>
          </p:grpSpPr>
          <p:grpSp>
            <p:nvGrpSpPr>
              <p:cNvPr id="25" name="组合 24"/>
              <p:cNvGrpSpPr/>
              <p:nvPr/>
            </p:nvGrpSpPr>
            <p:grpSpPr>
              <a:xfrm>
                <a:off x="3567745" y="3971974"/>
                <a:ext cx="1338084" cy="1338084"/>
                <a:chOff x="5213600" y="2517129"/>
                <a:chExt cx="2023672" cy="2023672"/>
              </a:xfrm>
            </p:grpSpPr>
            <p:sp>
              <p:nvSpPr>
                <p:cNvPr id="27" name="椭圆 26"/>
                <p:cNvSpPr/>
                <p:nvPr>
                  <p:custDataLst>
                    <p:tags r:id="rId16"/>
                  </p:custDataLst>
                </p:nvPr>
              </p:nvSpPr>
              <p:spPr>
                <a:xfrm>
                  <a:off x="5213600" y="2517129"/>
                  <a:ext cx="2023672" cy="202367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E0E0E0"/>
                    </a:gs>
                  </a:gsLst>
                  <a:lin ang="5400000" scaled="1"/>
                  <a:tileRect/>
                </a:gradFill>
                <a:ln>
                  <a:noFill/>
                </a:ln>
                <a:effectLst>
                  <a:outerShdw blurRad="279400" dist="2540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8" name="椭圆 27"/>
                <p:cNvSpPr/>
                <p:nvPr>
                  <p:custDataLst>
                    <p:tags r:id="rId17"/>
                  </p:custDataLst>
                </p:nvPr>
              </p:nvSpPr>
              <p:spPr>
                <a:xfrm>
                  <a:off x="5260739" y="2564268"/>
                  <a:ext cx="1929394" cy="192939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DDDEDD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6" name="椭圆 25"/>
              <p:cNvSpPr/>
              <p:nvPr>
                <p:custDataLst>
                  <p:tags r:id="rId18"/>
                </p:custDataLst>
              </p:nvPr>
            </p:nvSpPr>
            <p:spPr>
              <a:xfrm>
                <a:off x="3695023" y="4099252"/>
                <a:ext cx="1083528" cy="1083528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23" name="文本框 77"/>
            <p:cNvSpPr txBox="1"/>
            <p:nvPr>
              <p:custDataLst>
                <p:tags r:id="rId19"/>
              </p:custDataLst>
            </p:nvPr>
          </p:nvSpPr>
          <p:spPr>
            <a:xfrm>
              <a:off x="972509" y="3466644"/>
              <a:ext cx="878819" cy="781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TextBox 72"/>
            <p:cNvSpPr txBox="1"/>
            <p:nvPr>
              <p:custDataLst>
                <p:tags r:id="rId20"/>
              </p:custDataLst>
            </p:nvPr>
          </p:nvSpPr>
          <p:spPr>
            <a:xfrm>
              <a:off x="1923187" y="3504320"/>
              <a:ext cx="12895502" cy="779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431800">
                <a:defRPr/>
              </a:pPr>
              <a:r>
                <a:rPr lang="zh-CN" altLang="en-US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有效性：</a:t>
              </a:r>
              <a:r>
                <a:rPr lang="zh-CN" altLang="en-US" sz="1400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权威指南共识推荐，有效改善</a:t>
              </a:r>
              <a:r>
                <a:rPr lang="zh-CN" altLang="en-US" sz="1400" b="1" kern="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rPr>
                <a:t>荨麻疹，皮肤瘙痒等症状</a:t>
              </a:r>
              <a:endParaRPr lang="zh-CN" altLang="en-US" sz="1400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endParaRPr>
            </a:p>
          </p:txBody>
        </p:sp>
      </p:grpSp>
      <p:grpSp>
        <p:nvGrpSpPr>
          <p:cNvPr id="29" name="组合 28"/>
          <p:cNvGrpSpPr/>
          <p:nvPr>
            <p:custDataLst>
              <p:tags r:id="rId21"/>
            </p:custDataLst>
          </p:nvPr>
        </p:nvGrpSpPr>
        <p:grpSpPr>
          <a:xfrm>
            <a:off x="2121586" y="2935101"/>
            <a:ext cx="5760085" cy="632183"/>
            <a:chOff x="736575" y="3188469"/>
            <a:chExt cx="12189984" cy="1338084"/>
          </a:xfrm>
        </p:grpSpPr>
        <p:sp>
          <p:nvSpPr>
            <p:cNvPr id="30" name="圆角矩形 29"/>
            <p:cNvSpPr/>
            <p:nvPr>
              <p:custDataLst>
                <p:tags r:id="rId22"/>
              </p:custDataLst>
            </p:nvPr>
          </p:nvSpPr>
          <p:spPr>
            <a:xfrm flipH="1">
              <a:off x="1020126" y="3308089"/>
              <a:ext cx="11905090" cy="1133031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81000" dist="254000" dir="1026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lt1"/>
                </a:solidFill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736575" y="3188469"/>
              <a:ext cx="1338084" cy="1338084"/>
              <a:chOff x="3567745" y="3971974"/>
              <a:chExt cx="1338084" cy="1338084"/>
            </a:xfrm>
          </p:grpSpPr>
          <p:grpSp>
            <p:nvGrpSpPr>
              <p:cNvPr id="34" name="组合 33"/>
              <p:cNvGrpSpPr/>
              <p:nvPr/>
            </p:nvGrpSpPr>
            <p:grpSpPr>
              <a:xfrm>
                <a:off x="3567745" y="3971974"/>
                <a:ext cx="1338084" cy="1338084"/>
                <a:chOff x="5213600" y="2517129"/>
                <a:chExt cx="2023672" cy="2023672"/>
              </a:xfrm>
            </p:grpSpPr>
            <p:sp>
              <p:nvSpPr>
                <p:cNvPr id="36" name="椭圆 35"/>
                <p:cNvSpPr/>
                <p:nvPr>
                  <p:custDataLst>
                    <p:tags r:id="rId23"/>
                  </p:custDataLst>
                </p:nvPr>
              </p:nvSpPr>
              <p:spPr>
                <a:xfrm>
                  <a:off x="5213600" y="2517129"/>
                  <a:ext cx="2023672" cy="202367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E0E0E0"/>
                    </a:gs>
                  </a:gsLst>
                  <a:lin ang="5400000" scaled="1"/>
                  <a:tileRect/>
                </a:gradFill>
                <a:ln>
                  <a:noFill/>
                </a:ln>
                <a:effectLst>
                  <a:outerShdw blurRad="279400" dist="2540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" name="椭圆 36"/>
                <p:cNvSpPr/>
                <p:nvPr>
                  <p:custDataLst>
                    <p:tags r:id="rId24"/>
                  </p:custDataLst>
                </p:nvPr>
              </p:nvSpPr>
              <p:spPr>
                <a:xfrm>
                  <a:off x="5260739" y="2564268"/>
                  <a:ext cx="1929394" cy="192939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DDDEDD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35" name="椭圆 34"/>
              <p:cNvSpPr/>
              <p:nvPr>
                <p:custDataLst>
                  <p:tags r:id="rId25"/>
                </p:custDataLst>
              </p:nvPr>
            </p:nvSpPr>
            <p:spPr>
              <a:xfrm>
                <a:off x="3695023" y="4099252"/>
                <a:ext cx="1083528" cy="1083528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32" name="文本框 77"/>
            <p:cNvSpPr txBox="1"/>
            <p:nvPr>
              <p:custDataLst>
                <p:tags r:id="rId26"/>
              </p:custDataLst>
            </p:nvPr>
          </p:nvSpPr>
          <p:spPr>
            <a:xfrm>
              <a:off x="972509" y="3466644"/>
              <a:ext cx="878819" cy="781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TextBox 72"/>
            <p:cNvSpPr txBox="1"/>
            <p:nvPr>
              <p:custDataLst>
                <p:tags r:id="rId27"/>
              </p:custDataLst>
            </p:nvPr>
          </p:nvSpPr>
          <p:spPr>
            <a:xfrm>
              <a:off x="1851963" y="3469375"/>
              <a:ext cx="11074596" cy="779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431800">
                <a:defRPr/>
              </a:pPr>
              <a:r>
                <a:rPr lang="zh-CN" altLang="en-US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创新性：</a:t>
              </a:r>
              <a:r>
                <a:rPr lang="zh-CN" altLang="en-US" sz="1600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独家首仿过评，口服溶液填补产品剂型空缺</a:t>
              </a:r>
              <a:endParaRPr lang="zh-CN" altLang="en-US" sz="1600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8" name="组合 37"/>
          <p:cNvGrpSpPr/>
          <p:nvPr>
            <p:custDataLst>
              <p:tags r:id="rId28"/>
            </p:custDataLst>
          </p:nvPr>
        </p:nvGrpSpPr>
        <p:grpSpPr>
          <a:xfrm>
            <a:off x="1739549" y="3574518"/>
            <a:ext cx="5694680" cy="632183"/>
            <a:chOff x="736575" y="3188469"/>
            <a:chExt cx="12051569" cy="1338084"/>
          </a:xfrm>
        </p:grpSpPr>
        <p:sp>
          <p:nvSpPr>
            <p:cNvPr id="39" name="圆角矩形 38"/>
            <p:cNvSpPr/>
            <p:nvPr>
              <p:custDataLst>
                <p:tags r:id="rId29"/>
              </p:custDataLst>
            </p:nvPr>
          </p:nvSpPr>
          <p:spPr>
            <a:xfrm flipH="1">
              <a:off x="1020126" y="3308089"/>
              <a:ext cx="11768018" cy="1133031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81000" dist="254000" dir="1026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736575" y="3188469"/>
              <a:ext cx="1338084" cy="1338084"/>
              <a:chOff x="3567745" y="3971974"/>
              <a:chExt cx="1338084" cy="1338084"/>
            </a:xfrm>
          </p:grpSpPr>
          <p:grpSp>
            <p:nvGrpSpPr>
              <p:cNvPr id="43" name="组合 42"/>
              <p:cNvGrpSpPr/>
              <p:nvPr/>
            </p:nvGrpSpPr>
            <p:grpSpPr>
              <a:xfrm>
                <a:off x="3567745" y="3971974"/>
                <a:ext cx="1338084" cy="1338084"/>
                <a:chOff x="5213600" y="2517129"/>
                <a:chExt cx="2023672" cy="2023672"/>
              </a:xfrm>
            </p:grpSpPr>
            <p:sp>
              <p:nvSpPr>
                <p:cNvPr id="45" name="椭圆 44"/>
                <p:cNvSpPr/>
                <p:nvPr>
                  <p:custDataLst>
                    <p:tags r:id="rId30"/>
                  </p:custDataLst>
                </p:nvPr>
              </p:nvSpPr>
              <p:spPr>
                <a:xfrm>
                  <a:off x="5213600" y="2517129"/>
                  <a:ext cx="2023672" cy="202367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E0E0E0"/>
                    </a:gs>
                  </a:gsLst>
                  <a:lin ang="5400000" scaled="1"/>
                  <a:tileRect/>
                </a:gradFill>
                <a:ln>
                  <a:noFill/>
                </a:ln>
                <a:effectLst>
                  <a:outerShdw blurRad="279400" dist="2540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6" name="椭圆 45"/>
                <p:cNvSpPr/>
                <p:nvPr>
                  <p:custDataLst>
                    <p:tags r:id="rId31"/>
                  </p:custDataLst>
                </p:nvPr>
              </p:nvSpPr>
              <p:spPr>
                <a:xfrm>
                  <a:off x="5260739" y="2564268"/>
                  <a:ext cx="1929394" cy="192939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rgbClr val="DDDEDD"/>
                    </a:gs>
                  </a:gsLst>
                  <a:lin ang="189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44" name="椭圆 43"/>
              <p:cNvSpPr/>
              <p:nvPr>
                <p:custDataLst>
                  <p:tags r:id="rId32"/>
                </p:custDataLst>
              </p:nvPr>
            </p:nvSpPr>
            <p:spPr>
              <a:xfrm>
                <a:off x="3695023" y="4099252"/>
                <a:ext cx="1083528" cy="1083528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41" name="文本框 77"/>
            <p:cNvSpPr txBox="1"/>
            <p:nvPr>
              <p:custDataLst>
                <p:tags r:id="rId33"/>
              </p:custDataLst>
            </p:nvPr>
          </p:nvSpPr>
          <p:spPr>
            <a:xfrm>
              <a:off x="972509" y="3466644"/>
              <a:ext cx="878819" cy="781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TextBox 72"/>
            <p:cNvSpPr txBox="1"/>
            <p:nvPr>
              <p:custDataLst>
                <p:tags r:id="rId34"/>
              </p:custDataLst>
            </p:nvPr>
          </p:nvSpPr>
          <p:spPr>
            <a:xfrm>
              <a:off x="2322308" y="3466687"/>
              <a:ext cx="10327420" cy="779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431800">
                <a:defRPr/>
              </a:pPr>
              <a:r>
                <a:rPr lang="zh-CN" altLang="en-US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公平性：</a:t>
              </a:r>
              <a:r>
                <a:rPr lang="zh-CN" altLang="en-US" sz="1600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保障参保人用药</a:t>
              </a:r>
              <a:r>
                <a:rPr lang="zh-CN" altLang="en-US" sz="1600" b="1" kern="0" dirty="0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需求，弥补目录短板</a:t>
              </a:r>
              <a:endParaRPr lang="zh-CN" altLang="en-US" sz="1600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11501" y="1636536"/>
            <a:ext cx="1864487" cy="1870428"/>
            <a:chOff x="907313" y="1636536"/>
            <a:chExt cx="1864487" cy="1870428"/>
          </a:xfrm>
        </p:grpSpPr>
        <p:grpSp>
          <p:nvGrpSpPr>
            <p:cNvPr id="48" name="组合 47"/>
            <p:cNvGrpSpPr/>
            <p:nvPr/>
          </p:nvGrpSpPr>
          <p:grpSpPr>
            <a:xfrm flipH="1">
              <a:off x="907313" y="1636536"/>
              <a:ext cx="1864487" cy="18704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1" name="同心圆 5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1187624" y="2167762"/>
              <a:ext cx="1296144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  <a:endParaRPr lang="zh-CN" altLang="en-US" sz="2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295636" y="2662538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微软雅黑" panose="020B0503020204020204" pitchFamily="34" charset="-122"/>
                </a:rPr>
                <a:t>Contents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微软雅黑" panose="020B0503020204020204" pitchFamily="34" charset="-122"/>
              </a:endParaRPr>
            </a:p>
          </p:txBody>
        </p:sp>
      </p:grpSp>
      <p:sp>
        <p:nvSpPr>
          <p:cNvPr id="54" name="TextBox 72"/>
          <p:cNvSpPr txBox="1"/>
          <p:nvPr>
            <p:custDataLst>
              <p:tags r:id="rId35"/>
            </p:custDataLst>
          </p:nvPr>
        </p:nvSpPr>
        <p:spPr>
          <a:xfrm>
            <a:off x="2311684" y="1081852"/>
            <a:ext cx="5031740" cy="614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431800">
              <a:defRPr/>
            </a:pPr>
            <a:r>
              <a:rPr lang="zh-CN" altLang="en-US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基本信息：</a:t>
            </a:r>
            <a:r>
              <a:rPr lang="zh-CN" altLang="en-US" sz="1600" b="1" kern="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盐酸赛庚啶口</a:t>
            </a:r>
            <a:r>
              <a:rPr lang="zh-CN" altLang="en-US" sz="1600" b="1" kern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服溶液，</a:t>
            </a:r>
            <a:r>
              <a:rPr lang="zh-CN" altLang="en-US" sz="1600" b="1" kern="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填补临床剂型空白</a:t>
            </a:r>
            <a:endParaRPr lang="zh-CN" altLang="en-US" sz="1600" b="1" kern="0" dirty="0" smtClean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l" defTabSz="431800">
              <a:defRPr/>
            </a:pPr>
            <a:endParaRPr lang="zh-CN" altLang="en-US" sz="1600" b="1" kern="0" dirty="0" smtClean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299085" y="712470"/>
          <a:ext cx="4416425" cy="4201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3090"/>
                <a:gridCol w="2553335"/>
              </a:tblGrid>
              <a:tr h="52006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药品通用名称</a:t>
                      </a:r>
                      <a:endParaRPr lang="zh-CN" altLang="en-US" sz="120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盐酸赛庚啶口服溶液</a:t>
                      </a:r>
                      <a:endParaRPr lang="zh-CN" altLang="en-US" sz="12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32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注册规格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100ml: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40mg</a:t>
                      </a:r>
                      <a:endParaRPr lang="en-US" altLang="zh-CN" sz="12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292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适应症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indent="0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用于</a:t>
                      </a:r>
                      <a:r>
                        <a:rPr lang="zh-CN" altLang="en-US" sz="1200" b="1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过敏性疾病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，如</a:t>
                      </a:r>
                      <a:r>
                        <a:rPr lang="zh-CN" altLang="en-US" sz="1200" b="1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荨麻疹、丘疹性荨麻疹、湿疹、皮肤瘙痒</a:t>
                      </a:r>
                      <a:r>
                        <a:rPr lang="zh-CN" altLang="en-US" sz="120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。</a:t>
                      </a:r>
                      <a:endParaRPr lang="zh-CN" altLang="en-US" sz="120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7488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用法用量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indent="0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通常，成人口服一次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4mg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10ml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）（以盐酸赛庚啶计），每日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1~3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次。此外，</a:t>
                      </a:r>
                      <a:r>
                        <a:rPr lang="zh-CN" altLang="en-US" sz="1200" b="1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根据年龄、症状适当增减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。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68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中国大陆首次上市时间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2022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1816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目前大陆地区同通用名药品的上市情况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1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盐酸赛庚啶片、盐酸</a:t>
                      </a:r>
                      <a:r>
                        <a:rPr lang="zh-CN" altLang="en-US" sz="1400" b="1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赛庚啶乳膏</a:t>
                      </a:r>
                      <a:endParaRPr lang="zh-CN" altLang="en-US" sz="1400" b="1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0165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全球首个上市国家</a:t>
                      </a:r>
                      <a:r>
                        <a:rPr lang="en-US" altLang="zh-CN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zh-CN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地区及上市时间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1962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月，</a:t>
                      </a: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日本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8323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是否</a:t>
                      </a:r>
                      <a:r>
                        <a:rPr lang="en-US" altLang="zh-CN" sz="1200" b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OTC</a:t>
                      </a:r>
                      <a:endParaRPr lang="en-US" altLang="zh-CN" sz="1200" b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否</a:t>
                      </a:r>
                      <a:endParaRPr lang="zh-CN" altLang="en-US" sz="12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55650" y="69215"/>
            <a:ext cx="14573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基本信息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>
            <p:custDataLst>
              <p:tags r:id="rId2"/>
            </p:custDataLst>
          </p:nvPr>
        </p:nvSpPr>
        <p:spPr>
          <a:xfrm>
            <a:off x="299085" y="724535"/>
            <a:ext cx="4263390" cy="4102735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7" name="矩形 36"/>
          <p:cNvSpPr/>
          <p:nvPr>
            <p:custDataLst>
              <p:tags r:id="rId3"/>
            </p:custDataLst>
          </p:nvPr>
        </p:nvSpPr>
        <p:spPr>
          <a:xfrm>
            <a:off x="4643755" y="713105"/>
            <a:ext cx="4263390" cy="4102735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5220335" y="760645"/>
            <a:ext cx="3048000" cy="27559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200" b="1">
                <a:latin typeface="Arial" panose="020B0604020202020204" pitchFamily="34" charset="0"/>
                <a:ea typeface="微软雅黑" panose="020B0503020204020204" pitchFamily="34" charset="-122"/>
              </a:rPr>
              <a:t>参照药品建议：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盐酸赛庚啶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片</a:t>
            </a:r>
            <a:endParaRPr lang="zh-CN" altLang="en-US" sz="1200" b="1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>
            <p:custDataLst>
              <p:tags r:id="rId4"/>
            </p:custDataLst>
          </p:nvPr>
        </p:nvSpPr>
        <p:spPr>
          <a:xfrm>
            <a:off x="4716145" y="991870"/>
            <a:ext cx="4178300" cy="150431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50000"/>
              </a:lnSpc>
            </a:pPr>
            <a:r>
              <a:rPr lang="zh-CN" altLang="en-US" sz="1200" b="1">
                <a:latin typeface="Arial" panose="020B0604020202020204" pitchFamily="34" charset="0"/>
                <a:ea typeface="微软雅黑" panose="020B0503020204020204" pitchFamily="34" charset="-122"/>
              </a:rPr>
              <a:t>参照药品选择理由：</a:t>
            </a:r>
            <a:endParaRPr lang="zh-CN" altLang="en-US" sz="1200" b="1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171450" indent="-17145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盐酸赛庚啶片为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医保目录内</a:t>
            </a:r>
            <a:r>
              <a:rPr lang="zh-CN" altLang="en-US" sz="1200" u="sng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同通用名不同剂型产品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 marL="171450" indent="-17145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</a:rPr>
              <a:t>均为一代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</a:rPr>
              <a:t>抗组胺药，适用于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过敏性疾病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</a:rPr>
              <a:t>如荨麻疹的治疗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171450" indent="-17145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</a:rPr>
              <a:t>给药途径均为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口服</a:t>
            </a:r>
            <a:endParaRPr lang="zh-CN" altLang="en-US" sz="1200" b="1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5"/>
            </p:custDataLst>
          </p:nvPr>
        </p:nvSpPr>
        <p:spPr>
          <a:xfrm>
            <a:off x="4716145" y="2355850"/>
            <a:ext cx="4178300" cy="199326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>
                <a:latin typeface="Arial" panose="020B0604020202020204" pitchFamily="34" charset="0"/>
                <a:ea typeface="微软雅黑" panose="020B0503020204020204" pitchFamily="34" charset="-122"/>
              </a:rPr>
              <a:t>与参照药品相比的优势和不足：</a:t>
            </a:r>
            <a:endParaRPr lang="zh-CN" altLang="en-US" sz="1200" b="1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marL="171450" indent="-1714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口服液体制剂对于吞咽困难患者，具备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更好的依从性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和用药体验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 marL="171450" indent="-1714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对于用药量需要适度增减患者，可以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精确控制用药量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，保障产品疗效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 marL="171450" indent="-1714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口服液体制剂相较于口服常释剂型，具有</a:t>
            </a:r>
            <a:r>
              <a:rPr lang="zh-CN" altLang="en-US" sz="12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吸收快，起效迅速</a:t>
            </a:r>
            <a:r>
              <a:rPr lang="zh-CN" altLang="en-US" sz="1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，适用人群广泛的特点，可以快速缓解症状</a:t>
            </a:r>
            <a:endParaRPr lang="zh-CN" altLang="en-US" sz="1200"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24505" y="88900"/>
            <a:ext cx="60286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盐酸赛庚啶口服溶液是</a:t>
            </a:r>
            <a:r>
              <a:rPr lang="zh-CN" altLang="en-US" sz="1800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独家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首仿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药物，填补了国内</a:t>
            </a:r>
            <a:r>
              <a:rPr lang="zh-CN" altLang="en-US" sz="1800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剂型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空白</a:t>
            </a:r>
            <a:endParaRPr lang="zh-CN" altLang="en-US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9101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基本信息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>
            <p:custDataLst>
              <p:tags r:id="rId1"/>
            </p:custDataLst>
          </p:nvPr>
        </p:nvGrpSpPr>
        <p:grpSpPr>
          <a:xfrm>
            <a:off x="514985" y="699770"/>
            <a:ext cx="3929380" cy="4032885"/>
            <a:chOff x="811" y="1102"/>
            <a:chExt cx="6188" cy="6351"/>
          </a:xfrm>
        </p:grpSpPr>
        <p:sp>
          <p:nvSpPr>
            <p:cNvPr id="6" name="矩形 5"/>
            <p:cNvSpPr/>
            <p:nvPr>
              <p:custDataLst>
                <p:tags r:id="rId2"/>
              </p:custDataLst>
            </p:nvPr>
          </p:nvSpPr>
          <p:spPr>
            <a:xfrm>
              <a:off x="811" y="1105"/>
              <a:ext cx="6185" cy="63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>
              <p:custDataLst>
                <p:tags r:id="rId3"/>
              </p:custDataLst>
            </p:nvPr>
          </p:nvSpPr>
          <p:spPr>
            <a:xfrm>
              <a:off x="811" y="1102"/>
              <a:ext cx="6188" cy="91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所治疗疾病基本情况</a:t>
              </a:r>
              <a:endPara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>
            <p:custDataLst>
              <p:tags r:id="rId4"/>
            </p:custDataLst>
          </p:nvPr>
        </p:nvGrpSpPr>
        <p:grpSpPr>
          <a:xfrm>
            <a:off x="4787900" y="699770"/>
            <a:ext cx="3975735" cy="4033520"/>
            <a:chOff x="7314" y="1102"/>
            <a:chExt cx="6261" cy="6352"/>
          </a:xfrm>
        </p:grpSpPr>
        <p:sp>
          <p:nvSpPr>
            <p:cNvPr id="7" name="矩形 6"/>
            <p:cNvSpPr/>
            <p:nvPr>
              <p:custDataLst>
                <p:tags r:id="rId5"/>
              </p:custDataLst>
            </p:nvPr>
          </p:nvSpPr>
          <p:spPr>
            <a:xfrm>
              <a:off x="7314" y="1105"/>
              <a:ext cx="6261" cy="634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>
              <p:custDataLst>
                <p:tags r:id="rId6"/>
              </p:custDataLst>
            </p:nvPr>
          </p:nvSpPr>
          <p:spPr>
            <a:xfrm>
              <a:off x="7314" y="1102"/>
              <a:ext cx="6261" cy="91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临床未满足的需求</a:t>
              </a:r>
              <a:endPara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>
            <p:custDataLst>
              <p:tags r:id="rId7"/>
            </p:custDataLst>
          </p:nvPr>
        </p:nvSpPr>
        <p:spPr>
          <a:xfrm>
            <a:off x="431165" y="1348105"/>
            <a:ext cx="3902710" cy="2445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fontAlgn="auto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全国大约有</a:t>
            </a:r>
            <a:r>
              <a:rPr lang="en-US" altLang="zh-CN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2.8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亿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过敏性疾病患者，发病率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超</a:t>
            </a:r>
            <a:r>
              <a:rPr lang="en-US" altLang="zh-CN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%</a:t>
            </a:r>
            <a:endParaRPr lang="zh-CN" altLang="en-US" sz="14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85750" indent="-285750" fontAlgn="auto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400">
                <a:ea typeface="微软雅黑" panose="020B0503020204020204" pitchFamily="34" charset="-122"/>
                <a:sym typeface="+mn-ea"/>
              </a:rPr>
              <a:t>症状严重患者</a:t>
            </a:r>
            <a:r>
              <a:rPr lang="zh-CN" altLang="en-US" sz="1400" b="1" u="sng">
                <a:solidFill>
                  <a:srgbClr val="C00000"/>
                </a:solidFill>
                <a:ea typeface="微软雅黑" panose="020B0503020204020204" pitchFamily="34" charset="-122"/>
                <a:sym typeface="+mn-ea"/>
              </a:rPr>
              <a:t>夜间瘙痒剧烈或伴有睡眠障碍</a:t>
            </a:r>
            <a:endParaRPr lang="zh-CN" altLang="en-US" sz="1400" b="1" u="sng">
              <a:solidFill>
                <a:srgbClr val="C00000"/>
              </a:solidFill>
              <a:ea typeface="微软雅黑" panose="020B0503020204020204" pitchFamily="34" charset="-122"/>
              <a:sym typeface="+mn-ea"/>
            </a:endParaRPr>
          </a:p>
          <a:p>
            <a:pPr marL="285750" indent="-285750" fontAlgn="auto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400" b="1">
                <a:solidFill>
                  <a:srgbClr val="C00000"/>
                </a:solidFill>
                <a:ea typeface="微软雅黑" panose="020B0503020204020204" pitchFamily="34" charset="-122"/>
                <a:sym typeface="+mn-ea"/>
              </a:rPr>
              <a:t>儿童</a:t>
            </a:r>
            <a:r>
              <a:rPr lang="zh-CN" altLang="en-US" sz="1400">
                <a:ea typeface="微软雅黑" panose="020B0503020204020204" pitchFamily="34" charset="-122"/>
                <a:sym typeface="+mn-ea"/>
              </a:rPr>
              <a:t>和</a:t>
            </a:r>
            <a:r>
              <a:rPr lang="zh-CN" altLang="en-US" sz="1400" b="1">
                <a:solidFill>
                  <a:srgbClr val="C00000"/>
                </a:solidFill>
                <a:ea typeface="微软雅黑" panose="020B0503020204020204" pitchFamily="34" charset="-122"/>
                <a:sym typeface="+mn-ea"/>
              </a:rPr>
              <a:t>成年</a:t>
            </a:r>
            <a:r>
              <a:rPr lang="zh-CN" altLang="en-US" sz="1400">
                <a:ea typeface="微软雅黑" panose="020B0503020204020204" pitchFamily="34" charset="-122"/>
                <a:sym typeface="+mn-ea"/>
              </a:rPr>
              <a:t>过敏性疾病患者中，睡眠障碍发生率分别为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47%~80%</a:t>
            </a:r>
            <a:r>
              <a:rPr lang="zh-CN" altLang="en-US" sz="1400">
                <a:ea typeface="微软雅黑" panose="020B0503020204020204" pitchFamily="34" charset="-122"/>
                <a:sym typeface="+mn-ea"/>
              </a:rPr>
              <a:t>和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33%~87.1</a:t>
            </a:r>
            <a:r>
              <a:rPr lang="en-US" altLang="zh-CN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%</a:t>
            </a:r>
            <a:endParaRPr lang="zh-CN" altLang="en-US" sz="1400" b="1">
              <a:solidFill>
                <a:srgbClr val="C00000"/>
              </a:solidFill>
              <a:ea typeface="微软雅黑" panose="020B0503020204020204" pitchFamily="34" charset="-122"/>
              <a:sym typeface="+mn-ea"/>
            </a:endParaRPr>
          </a:p>
          <a:p>
            <a:pPr marL="285750" indent="-285750" fontAlgn="auto"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基层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治疗使用二代抗组胺药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无效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时会</a:t>
            </a:r>
            <a:r>
              <a:rPr lang="zh-CN" altLang="en-US" sz="1600" b="1" u="sng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联合使用一代抗组胺药</a:t>
            </a:r>
            <a:endParaRPr lang="zh-CN" altLang="en-US" sz="1600" b="1" u="sng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8"/>
            </p:custDataLst>
          </p:nvPr>
        </p:nvSpPr>
        <p:spPr>
          <a:xfrm>
            <a:off x="4788535" y="1051560"/>
            <a:ext cx="3701415" cy="24758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endParaRPr lang="zh-CN" altLang="en-US" sz="14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目录内，一代抗组胺药</a:t>
            </a:r>
            <a:r>
              <a:rPr lang="zh-CN" altLang="en-US" sz="1400" b="1" u="sng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仅有口服常释剂型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，未有口服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液体制剂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对于老人、儿童及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吞咽困难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的患者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服用不便，依从性差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不能满足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因病情需要</a:t>
            </a: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增减用药量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的患者，治疗效果不佳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9"/>
            </p:custDataLst>
          </p:nvPr>
        </p:nvSpPr>
        <p:spPr>
          <a:xfrm>
            <a:off x="2996565" y="93345"/>
            <a:ext cx="6146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口服液体制剂可广泛用于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儿童及吞咽困难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患者，提高患者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依从性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10"/>
            </p:custDataLst>
          </p:nvPr>
        </p:nvSpPr>
        <p:spPr>
          <a:xfrm>
            <a:off x="752475" y="3990975"/>
            <a:ext cx="35191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过敏性疾病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严重影响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了国民身心健康！</a:t>
            </a:r>
            <a:endParaRPr lang="zh-CN" altLang="en-US" sz="16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5" name="文本框 14"/>
          <p:cNvSpPr txBox="1"/>
          <p:nvPr>
            <p:custDataLst>
              <p:tags r:id="rId11"/>
            </p:custDataLst>
          </p:nvPr>
        </p:nvSpPr>
        <p:spPr>
          <a:xfrm>
            <a:off x="4860290" y="3411855"/>
            <a:ext cx="384746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盐酸赛庚啶口服溶液具有吸收快，起效迅速、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精确控制用药量、适用人群广泛的特点，可以显著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改善患者的</a:t>
            </a:r>
            <a:r>
              <a:rPr lang="zh-CN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依从性</a:t>
            </a:r>
            <a:r>
              <a:rPr lang="zh-CN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！</a:t>
            </a:r>
            <a:endParaRPr lang="zh-CN" sz="16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9101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安全性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395605" y="843280"/>
            <a:ext cx="2736215" cy="115252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说明书收载的安全性信息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>
            <p:custDataLst>
              <p:tags r:id="rId1"/>
            </p:custDataLst>
          </p:nvPr>
        </p:nvSpPr>
        <p:spPr>
          <a:xfrm>
            <a:off x="395605" y="2139315"/>
            <a:ext cx="2736215" cy="115252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国内外不良反应发生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情况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圆角矩形 10"/>
          <p:cNvSpPr/>
          <p:nvPr>
            <p:custDataLst>
              <p:tags r:id="rId2"/>
            </p:custDataLst>
          </p:nvPr>
        </p:nvSpPr>
        <p:spPr>
          <a:xfrm>
            <a:off x="395605" y="3435350"/>
            <a:ext cx="2736215" cy="112966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与目录内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酮替芬安全性方面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对比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3069590" y="764540"/>
            <a:ext cx="5648325" cy="1328420"/>
            <a:chOff x="4834" y="1215"/>
            <a:chExt cx="8820" cy="1920"/>
          </a:xfrm>
        </p:grpSpPr>
        <p:sp>
          <p:nvSpPr>
            <p:cNvPr id="8" name="同侧圆角矩形 7"/>
            <p:cNvSpPr/>
            <p:nvPr/>
          </p:nvSpPr>
          <p:spPr>
            <a:xfrm rot="5400000">
              <a:off x="8236" y="-2088"/>
              <a:ext cx="1920" cy="8526"/>
            </a:xfrm>
            <a:prstGeom prst="round2Same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834" y="1219"/>
              <a:ext cx="8820" cy="1867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pPr indent="0" fontAlgn="auto">
                <a:lnSpc>
                  <a:spcPts val="15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【不良反应】与其他药物相似，本品可能引起以下不良反应，头晕、朦胧感、疲劳等</a:t>
              </a:r>
              <a:endParaRPr lang="zh-CN" altLang="en-US" sz="11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  <a:p>
              <a:pPr indent="0" fontAlgn="auto">
                <a:lnSpc>
                  <a:spcPts val="15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【禁忌】1.角膜阻塞性青光眼患者；2.狭窄性胃溃疡患者；3.幽门十二指肠梗阻患者；4.前列腺肥大等下尿路梗阻患者；5.急性支气管哮喘患者等</a:t>
              </a:r>
              <a:endParaRPr lang="zh-CN" altLang="en-US" sz="11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  <a:p>
              <a:pPr indent="0" fontAlgn="auto">
                <a:lnSpc>
                  <a:spcPts val="15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【注意事项】(1)支气管哮喘或有其既往病史患者(2)开角型青光眼患者(3)眼压升高患者等</a:t>
              </a:r>
              <a:endParaRPr lang="zh-CN" altLang="en-US" sz="11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  <a:p>
              <a:pPr indent="0" fontAlgn="auto">
                <a:lnSpc>
                  <a:spcPts val="15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【药物相互作用】1.酒精2.中枢神经系统抑制剂、安眠药、镇静剂、镇定剂、抗焦虑剂等3.单胺氧化酶抑制剂存在持续抗胆碱作用，有增强的风险。机制不明等。</a:t>
              </a:r>
              <a:endParaRPr lang="zh-CN" altLang="en-US" sz="11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131820" y="2159635"/>
            <a:ext cx="5414645" cy="1224915"/>
            <a:chOff x="4932" y="3285"/>
            <a:chExt cx="8526" cy="2012"/>
          </a:xfrm>
        </p:grpSpPr>
        <p:sp>
          <p:nvSpPr>
            <p:cNvPr id="10" name="同侧圆角矩形 9"/>
            <p:cNvSpPr/>
            <p:nvPr>
              <p:custDataLst>
                <p:tags r:id="rId3"/>
              </p:custDataLst>
            </p:nvPr>
          </p:nvSpPr>
          <p:spPr>
            <a:xfrm rot="5400000">
              <a:off x="8189" y="28"/>
              <a:ext cx="2012" cy="8526"/>
            </a:xfrm>
            <a:prstGeom prst="round2Same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文本框 14"/>
            <p:cNvSpPr txBox="1"/>
            <p:nvPr>
              <p:custDataLst>
                <p:tags r:id="rId4"/>
              </p:custDataLst>
            </p:nvPr>
          </p:nvSpPr>
          <p:spPr>
            <a:xfrm>
              <a:off x="4933" y="3483"/>
              <a:ext cx="8144" cy="126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pPr indent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</a:pPr>
              <a:r>
                <a:rPr lang="zh-CN" altLang="en-US" sz="14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各国家或地区药监部门5年内未发布任何安全性警告、黑框警告、撤市信息</a:t>
              </a:r>
              <a:endPara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132455" y="3453765"/>
            <a:ext cx="5504815" cy="1370965"/>
            <a:chOff x="4933" y="5439"/>
            <a:chExt cx="8669" cy="2159"/>
          </a:xfrm>
        </p:grpSpPr>
        <p:sp>
          <p:nvSpPr>
            <p:cNvPr id="12" name="同侧圆角矩形 11"/>
            <p:cNvSpPr/>
            <p:nvPr>
              <p:custDataLst>
                <p:tags r:id="rId5"/>
              </p:custDataLst>
            </p:nvPr>
          </p:nvSpPr>
          <p:spPr>
            <a:xfrm rot="5400000">
              <a:off x="8288" y="2083"/>
              <a:ext cx="1815" cy="8526"/>
            </a:xfrm>
            <a:prstGeom prst="round2Same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文本框 15"/>
            <p:cNvSpPr txBox="1"/>
            <p:nvPr>
              <p:custDataLst>
                <p:tags r:id="rId6"/>
              </p:custDataLst>
            </p:nvPr>
          </p:nvSpPr>
          <p:spPr>
            <a:xfrm>
              <a:off x="4934" y="5488"/>
              <a:ext cx="8668" cy="2110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pPr indent="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</a:pP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一项196例</a:t>
              </a:r>
              <a:r>
                <a:rPr lang="zh-CN" altLang="en-US" sz="12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儿童喘息患者</a:t>
              </a: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的疗效对比试验结果表明，赛庚啶组总有效率为 100</a:t>
              </a:r>
              <a:r>
                <a:rPr lang="en-US" altLang="zh-CN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.</a:t>
              </a: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0% 高于酮替芬组的 69</a:t>
              </a:r>
              <a:r>
                <a:rPr lang="en-US" altLang="zh-CN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.</a:t>
              </a: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4%，临床治疗咳嗽消失时间、喘息消失时间、哮鸣消失时间、流涕消失时间均短于酮替芬组，两组差异显著。赛庚啶佐治儿童喘息较酮替芬具有明显效果，且</a:t>
              </a:r>
              <a:r>
                <a:rPr lang="zh-CN" altLang="en-US" sz="12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未发现明显不良反应</a:t>
              </a:r>
              <a:r>
                <a:rPr lang="en-US" altLang="zh-CN" sz="1000" baseline="300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*</a:t>
              </a:r>
              <a:r>
                <a:rPr lang="zh-CN" altLang="en-US" sz="11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。</a:t>
              </a:r>
              <a:endParaRPr lang="zh-CN" altLang="en-US" sz="11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  <a:p>
              <a:pPr indent="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</a:pPr>
              <a:r>
                <a:rPr lang="en-US" altLang="zh-CN" sz="6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*:</a:t>
              </a:r>
              <a:r>
                <a:rPr lang="zh-CN" altLang="en-US" sz="6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葛必胜.赛庚啶与酮替芬治疗儿童喘息的疗效对比观察</a:t>
              </a:r>
              <a:endParaRPr lang="zh-CN" altLang="en-US" sz="6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sp>
        <p:nvSpPr>
          <p:cNvPr id="6" name="文本框 5"/>
          <p:cNvSpPr txBox="1"/>
          <p:nvPr>
            <p:custDataLst>
              <p:tags r:id="rId7"/>
            </p:custDataLst>
          </p:nvPr>
        </p:nvSpPr>
        <p:spPr>
          <a:xfrm>
            <a:off x="2483485" y="79375"/>
            <a:ext cx="65297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赛庚啶上市多年未发生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任何安全性警告、黑框警告、撤市信息</a:t>
            </a:r>
            <a:endParaRPr lang="zh-CN" altLang="en-US" sz="2000" b="1">
              <a:solidFill>
                <a:schemeClr val="accent6">
                  <a:lumMod val="60000"/>
                  <a:lumOff val="4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51321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有效性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48" name="表格 4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74320" y="883920"/>
          <a:ext cx="8650605" cy="4229100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2755265"/>
                <a:gridCol w="3095625"/>
                <a:gridCol w="2799715"/>
              </a:tblGrid>
              <a:tr h="288000"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指南发布单位</a:t>
                      </a:r>
                      <a:endParaRPr 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Ctr="1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临床指南</a:t>
                      </a:r>
                      <a:r>
                        <a:rPr lang="en-US" alt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/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诊疗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规范</a:t>
                      </a:r>
                      <a:endParaRPr lang="zh-CN" altLang="en-US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Ctr="1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推荐用药论述</a:t>
                      </a:r>
                      <a:endParaRPr 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Ctr="1"/>
                </a:tc>
              </a:tr>
              <a:tr h="478155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中华医学会变态反应分会，中国医药教育协会儿科专业委员会，中国妇幼保健协会药事管理专业委员会，亚太生物免疫学会儿童过敏免疫风湿病分会</a:t>
                      </a:r>
                      <a:endParaRPr lang="zh-CN" altLang="en-US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《儿童合理应用口服</a:t>
                      </a:r>
                      <a:r>
                        <a:rPr lang="en-US" altLang="zh-CN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 H1 </a:t>
                      </a: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抗组胺药的临床实践指南》（</a:t>
                      </a:r>
                      <a:r>
                        <a:rPr lang="en-US" altLang="zh-CN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2022 </a:t>
                      </a: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年版）</a:t>
                      </a:r>
                      <a:endParaRPr lang="zh-CN" altLang="en-US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推荐</a:t>
                      </a:r>
                      <a:r>
                        <a:rPr lang="en-US" alt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2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岁及以上儿童可以选用</a:t>
                      </a:r>
                      <a:r>
                        <a:rPr lang="zh-CN" altLang="en-US" sz="1000" b="1" kern="100" dirty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赛庚啶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。</a:t>
                      </a:r>
                      <a:endParaRPr lang="zh-CN" altLang="en-US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3600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中国中西医结合学会皮肤性病</a:t>
                      </a:r>
                      <a:endParaRPr lang="en-US" alt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专业委员会</a:t>
                      </a:r>
                      <a:endParaRPr 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《抗组胺药治疗</a:t>
                      </a:r>
                      <a:r>
                        <a:rPr lang="zh-CN" sz="10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皮炎湿疹</a:t>
                      </a: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类皮肤病临床应用</a:t>
                      </a:r>
                      <a:endParaRPr lang="en-US" alt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专家共识》（</a:t>
                      </a:r>
                      <a:r>
                        <a:rPr 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2021</a:t>
                      </a: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年）</a:t>
                      </a:r>
                      <a:endParaRPr 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对于瘙痒明显或伴有睡眠障碍者建议短期(1周左右)使用一代抗组胺药，一代抗组胺药包括：</a:t>
                      </a:r>
                      <a:r>
                        <a:rPr sz="1000" b="1" kern="100" dirty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赛庚啶</a:t>
                      </a:r>
                      <a:r>
                        <a:rPr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等。</a:t>
                      </a:r>
                      <a:endParaRPr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中华医学会变态反应学分会</a:t>
                      </a:r>
                      <a:endParaRPr lang="en-US" alt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儿童过敏和哮喘学组</a:t>
                      </a:r>
                      <a:endParaRPr lang="zh-CN" altLang="en-US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抗组胺</a:t>
                      </a:r>
                      <a:r>
                        <a:rPr lang="en-US" alt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H</a:t>
                      </a:r>
                      <a:r>
                        <a:rPr lang="en-US" altLang="zh-CN" sz="1000" kern="100" baseline="-250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受体药在</a:t>
                      </a:r>
                      <a:r>
                        <a:rPr lang="zh-CN" altLang="en-US" sz="10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儿童常见过敏性疾病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</a:t>
                      </a:r>
                      <a:endParaRPr lang="en-US" alt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应用的专家共识</a:t>
                      </a:r>
                      <a:r>
                        <a:rPr lang="en-US" alt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》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2018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年）</a:t>
                      </a:r>
                      <a:endParaRPr lang="zh-CN" altLang="en-US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推荐</a:t>
                      </a:r>
                      <a:r>
                        <a:rPr lang="zh-CN" altLang="en-US" sz="1000" b="1" kern="100" dirty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第一代抗组胺药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短期间断性用于因瘙痒、搔抓而睡眠缺失的患儿</a:t>
                      </a:r>
                      <a:endParaRPr lang="zh-CN" altLang="en-US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</a:tr>
              <a:tr h="68400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中国中西医结合学会皮肤性病专业</a:t>
                      </a:r>
                      <a:endParaRPr lang="en-US" alt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委员会环境与职业性皮肤病学组</a:t>
                      </a:r>
                      <a:endParaRPr lang="zh-CN" altLang="en-US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抗组胺药在</a:t>
                      </a:r>
                      <a:r>
                        <a:rPr lang="zh-CN" altLang="en-US" sz="10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皮肤科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应用专家共识</a:t>
                      </a:r>
                      <a:r>
                        <a:rPr lang="en-US" alt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》2017</a:t>
                      </a: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年</a:t>
                      </a:r>
                      <a:endParaRPr lang="zh-CN" altLang="en-US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寒冷性荨麻疹首选</a:t>
                      </a:r>
                      <a:r>
                        <a:rPr lang="zh-CN" altLang="en-US" sz="1000" b="1" kern="100" dirty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赛庚啶</a:t>
                      </a:r>
                      <a:endParaRPr lang="zh-CN" altLang="en-US" sz="1000" b="1" kern="1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b="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中华医学会变态反应分会呼吸过敏学组</a:t>
                      </a:r>
                      <a:endParaRPr 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《中国</a:t>
                      </a:r>
                      <a:r>
                        <a:rPr lang="zh-CN" sz="10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过敏性哮喘</a:t>
                      </a: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诊治指南》</a:t>
                      </a:r>
                      <a:endParaRPr lang="en-US" alt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（第一版，</a:t>
                      </a:r>
                      <a:r>
                        <a:rPr 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2019</a:t>
                      </a: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年）</a:t>
                      </a:r>
                      <a:endParaRPr lang="zh-CN" sz="1000" b="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第</a:t>
                      </a:r>
                      <a:r>
                        <a:rPr 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</a:t>
                      </a: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代</a:t>
                      </a:r>
                      <a:r>
                        <a:rPr lang="en-US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H</a:t>
                      </a:r>
                      <a:r>
                        <a:rPr lang="en-US" sz="1000" kern="100" baseline="-250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</a:t>
                      </a:r>
                      <a:r>
                        <a:rPr lang="zh-CN" sz="1000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抗组胺药推荐</a:t>
                      </a:r>
                      <a:r>
                        <a:rPr lang="zh-CN" sz="1000" b="1" kern="100" dirty="0"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赛庚啶</a:t>
                      </a:r>
                      <a:endParaRPr lang="zh-CN" sz="1000" b="1" kern="1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anchorCtr="1"/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2843530" y="551815"/>
            <a:ext cx="434149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国内外权威指南共识一致推荐</a:t>
            </a:r>
            <a:endParaRPr lang="zh-CN" altLang="en-US" b="1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2"/>
            </p:custDataLst>
          </p:nvPr>
        </p:nvSpPr>
        <p:spPr>
          <a:xfrm>
            <a:off x="3685540" y="123190"/>
            <a:ext cx="53867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赛庚啶具有多个权威指南共识的一致推荐，</a:t>
            </a:r>
            <a:r>
              <a:rPr lang="zh-CN" altLang="en-US" sz="160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临床疗效明确</a:t>
            </a:r>
            <a:endParaRPr lang="zh-CN" altLang="en-US" sz="1600" b="1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图表 6"/>
          <p:cNvGraphicFramePr/>
          <p:nvPr>
            <p:custDataLst>
              <p:tags r:id="rId4"/>
            </p:custDataLst>
          </p:nvPr>
        </p:nvGraphicFramePr>
        <p:xfrm>
          <a:off x="4787900" y="2988310"/>
          <a:ext cx="3875405" cy="2014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55576" y="51321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有效性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15" name="图表 14"/>
          <p:cNvGraphicFramePr/>
          <p:nvPr>
            <p:custDataLst>
              <p:tags r:id="rId5"/>
            </p:custDataLst>
          </p:nvPr>
        </p:nvGraphicFramePr>
        <p:xfrm>
          <a:off x="107315" y="1491615"/>
          <a:ext cx="4264660" cy="3039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27330" y="699770"/>
            <a:ext cx="4091940" cy="7308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盐酸赛庚啶治疗</a:t>
            </a:r>
            <a:r>
              <a:rPr lang="en-US" altLang="zh-CN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70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例荨麻疹等皮肤病患者</a:t>
            </a:r>
            <a:endParaRPr lang="zh-CN" altLang="en-US" sz="16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总有效率</a:t>
            </a:r>
            <a:r>
              <a:rPr lang="en-US" altLang="zh-CN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95.71%</a:t>
            </a:r>
            <a:r>
              <a:rPr lang="en-US" altLang="zh-CN" sz="1600" b="1" baseline="30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[1]</a:t>
            </a:r>
            <a:endParaRPr lang="en-US" altLang="zh-CN" sz="1600" b="1" baseline="3000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aphicFrame>
        <p:nvGraphicFramePr>
          <p:cNvPr id="10" name="图表 9"/>
          <p:cNvGraphicFramePr/>
          <p:nvPr>
            <p:custDataLst>
              <p:tags r:id="rId6"/>
            </p:custDataLst>
          </p:nvPr>
        </p:nvGraphicFramePr>
        <p:xfrm>
          <a:off x="4787900" y="1142365"/>
          <a:ext cx="3851910" cy="1798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文本框 5"/>
          <p:cNvSpPr txBox="1"/>
          <p:nvPr>
            <p:custDataLst>
              <p:tags r:id="rId7"/>
            </p:custDataLst>
          </p:nvPr>
        </p:nvSpPr>
        <p:spPr>
          <a:xfrm>
            <a:off x="4716145" y="492125"/>
            <a:ext cx="3923665" cy="65024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相比酮替芬，盐酸赛庚啶可显著改善儿童喘息的相关临床症状，治疗总有效率达</a:t>
            </a:r>
            <a:r>
              <a:rPr lang="en-US" altLang="zh-CN" sz="14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100.0%</a:t>
            </a:r>
            <a:r>
              <a:rPr lang="en-US" altLang="zh-CN" sz="1400" b="1" baseline="30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[2]</a:t>
            </a:r>
            <a:endParaRPr lang="en-US" altLang="zh-CN" sz="1400" b="1" baseline="3000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19735" y="4634230"/>
            <a:ext cx="439864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00"/>
              <a:t>[1]刘辅仁,高锦程.国产新药盐酸赛庚啶治疗荨麻疹等皮肤病临床疗效报告[J].陕西新医药,1980(12):34-36.</a:t>
            </a:r>
            <a:endParaRPr lang="zh-CN" altLang="en-US" sz="500"/>
          </a:p>
          <a:p>
            <a:r>
              <a:rPr lang="en-US" altLang="zh-CN" sz="500"/>
              <a:t>[2]</a:t>
            </a:r>
            <a:r>
              <a:rPr lang="zh-CN" altLang="en-US" sz="500"/>
              <a:t>叶素芬.赛庚啶佐治哮喘性支气管炎疗效观察[J].医药导报,1997(06):283.</a:t>
            </a:r>
            <a:endParaRPr lang="zh-CN" altLang="en-US" sz="500"/>
          </a:p>
        </p:txBody>
      </p:sp>
      <p:sp>
        <p:nvSpPr>
          <p:cNvPr id="9" name="文本框 8"/>
          <p:cNvSpPr txBox="1"/>
          <p:nvPr>
            <p:custDataLst>
              <p:tags r:id="rId8"/>
            </p:custDataLst>
          </p:nvPr>
        </p:nvSpPr>
        <p:spPr>
          <a:xfrm>
            <a:off x="2195830" y="79375"/>
            <a:ext cx="68510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赛庚啶临床使用有疗效，可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改善荨麻疹、皮肤瘙痒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相关临床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症状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2401" y="69101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创新性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5605" y="1347470"/>
            <a:ext cx="3529330" cy="29692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endParaRPr lang="zh-CN" altLang="en-US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4490" y="1923415"/>
            <a:ext cx="349504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盐酸赛庚啶口服溶液是</a:t>
            </a:r>
            <a:r>
              <a: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国内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独家首仿</a:t>
            </a:r>
            <a:r>
              <a: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药物并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已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通过一致性评价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口服溶液剂型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填补了国内产品的空缺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右箭头 6"/>
          <p:cNvSpPr/>
          <p:nvPr/>
        </p:nvSpPr>
        <p:spPr>
          <a:xfrm>
            <a:off x="3996055" y="2427605"/>
            <a:ext cx="791845" cy="647700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187450" y="987425"/>
            <a:ext cx="2056130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创新点</a:t>
            </a:r>
            <a:r>
              <a:rPr lang="en-US" altLang="zh-CN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剂型创新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867910" y="1347470"/>
            <a:ext cx="4072890" cy="300228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5629910" y="979170"/>
            <a:ext cx="240474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创新带来的患者</a:t>
            </a:r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获益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2" name="文本框 11" descr="7b0a202020202262756c6c6574223a20227b5c2263617465676f727949645c223a5c225c222c5c2274656d706c61746549645c223a32303233313538357d220a7d0a"/>
          <p:cNvSpPr txBox="1"/>
          <p:nvPr/>
        </p:nvSpPr>
        <p:spPr>
          <a:xfrm>
            <a:off x="4787900" y="1275715"/>
            <a:ext cx="4250690" cy="30918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Blip>
                <a:blip r:embed="rId2"/>
              </a:buBlip>
            </a:pPr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服用剂量小、口感好、吸收快、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奏效迅速</a:t>
            </a:r>
            <a:endParaRPr lang="zh-CN" altLang="en-US" sz="16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Blip>
                <a:blip r:embed="rId2"/>
              </a:buBlip>
            </a:pPr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可显著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提高</a:t>
            </a:r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患者的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依从性</a:t>
            </a:r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降低</a:t>
            </a:r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儿童及吞咽困难患者的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用药风险</a:t>
            </a:r>
            <a:endParaRPr lang="zh-CN" altLang="en-US" sz="16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Blip>
                <a:blip r:embed="rId2"/>
              </a:buBlip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包装盒中附带量杯，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易于分剂量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，操作简便，同时可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减少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儿童分剂量用药存在的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安全问题</a:t>
            </a:r>
            <a:endParaRPr lang="zh-CN" altLang="en-US" sz="16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Blip>
                <a:blip r:embed="rId2"/>
              </a:buBlip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不添加蔗糖，属于无糖溶液，</a:t>
            </a:r>
            <a:r>
              <a:rPr lang="zh-CN" altLang="en-US" sz="16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适合糖尿病患者，使用人群更加广泛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3"/>
            </p:custDataLst>
          </p:nvPr>
        </p:nvSpPr>
        <p:spPr>
          <a:xfrm>
            <a:off x="1907540" y="123825"/>
            <a:ext cx="76263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盐酸赛庚啶口服溶液已</a:t>
            </a:r>
            <a:r>
              <a:rPr lang="zh-CN" altLang="en-US" sz="1600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通过一致性评价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为患者</a:t>
            </a:r>
            <a:r>
              <a:rPr lang="zh-CN" altLang="en-US" sz="1600" b="1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用药质量和疗效</a:t>
            </a: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提供了充分保障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79896"/>
            <a:ext cx="2520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1800"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公平性</a:t>
            </a:r>
            <a:endParaRPr lang="zh-CN" altLang="en-US" sz="2400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燕尾形 2"/>
          <p:cNvSpPr/>
          <p:nvPr/>
        </p:nvSpPr>
        <p:spPr>
          <a:xfrm>
            <a:off x="227230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464428" y="150190"/>
            <a:ext cx="288032" cy="2973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>
            <p:custDataLst>
              <p:tags r:id="rId1"/>
            </p:custDataLst>
          </p:nvPr>
        </p:nvSpPr>
        <p:spPr>
          <a:xfrm>
            <a:off x="539750" y="915670"/>
            <a:ext cx="3672840" cy="165544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>
            <p:custDataLst>
              <p:tags r:id="rId2"/>
            </p:custDataLst>
          </p:nvPr>
        </p:nvSpPr>
        <p:spPr>
          <a:xfrm>
            <a:off x="514985" y="2823845"/>
            <a:ext cx="3697605" cy="175895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>
            <p:custDataLst>
              <p:tags r:id="rId3"/>
            </p:custDataLst>
          </p:nvPr>
        </p:nvSpPr>
        <p:spPr>
          <a:xfrm>
            <a:off x="4572000" y="915670"/>
            <a:ext cx="3697605" cy="165544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>
            <p:custDataLst>
              <p:tags r:id="rId4"/>
            </p:custDataLst>
          </p:nvPr>
        </p:nvSpPr>
        <p:spPr>
          <a:xfrm>
            <a:off x="4572000" y="2823845"/>
            <a:ext cx="3702685" cy="175831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>
            <p:custDataLst>
              <p:tags r:id="rId5"/>
            </p:custDataLst>
          </p:nvPr>
        </p:nvSpPr>
        <p:spPr>
          <a:xfrm>
            <a:off x="1547495" y="915670"/>
            <a:ext cx="1842770" cy="3371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对公共健康的影响</a:t>
            </a:r>
            <a:endParaRPr lang="zh-CN" altLang="en-US" sz="1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6"/>
            </p:custDataLst>
          </p:nvPr>
        </p:nvSpPr>
        <p:spPr>
          <a:xfrm>
            <a:off x="5507990" y="915670"/>
            <a:ext cx="1842770" cy="3371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符合</a:t>
            </a:r>
            <a:r>
              <a:rPr lang="en-US" altLang="zh-CN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”</a:t>
            </a:r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保基本</a:t>
            </a:r>
            <a:r>
              <a:rPr lang="en-US" altLang="zh-CN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“</a:t>
            </a:r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原则</a:t>
            </a:r>
            <a:endParaRPr lang="zh-CN" altLang="en-US" sz="1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1475740" y="2823845"/>
            <a:ext cx="1842770" cy="3371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弥补目录</a:t>
            </a:r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短板</a:t>
            </a:r>
            <a:endParaRPr lang="zh-CN" altLang="en-US" sz="1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8"/>
            </p:custDataLst>
          </p:nvPr>
        </p:nvSpPr>
        <p:spPr>
          <a:xfrm>
            <a:off x="5580380" y="2823845"/>
            <a:ext cx="1842770" cy="3371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临床管理</a:t>
            </a:r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便利</a:t>
            </a:r>
            <a:endParaRPr lang="zh-CN" altLang="en-US" sz="16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3" name="Freeform 45"/>
          <p:cNvSpPr>
            <a:spLocks noEditPoints="1"/>
          </p:cNvSpPr>
          <p:nvPr>
            <p:custDataLst>
              <p:tags r:id="rId9"/>
            </p:custDataLst>
          </p:nvPr>
        </p:nvSpPr>
        <p:spPr bwMode="black">
          <a:xfrm>
            <a:off x="5240655" y="915670"/>
            <a:ext cx="267335" cy="272415"/>
          </a:xfrm>
          <a:custGeom>
            <a:avLst/>
            <a:gdLst>
              <a:gd name="T0" fmla="*/ 135 w 140"/>
              <a:gd name="T1" fmla="*/ 85 h 151"/>
              <a:gd name="T2" fmla="*/ 140 w 140"/>
              <a:gd name="T3" fmla="*/ 96 h 151"/>
              <a:gd name="T4" fmla="*/ 134 w 140"/>
              <a:gd name="T5" fmla="*/ 106 h 151"/>
              <a:gd name="T6" fmla="*/ 137 w 140"/>
              <a:gd name="T7" fmla="*/ 117 h 151"/>
              <a:gd name="T8" fmla="*/ 129 w 140"/>
              <a:gd name="T9" fmla="*/ 128 h 151"/>
              <a:gd name="T10" fmla="*/ 128 w 140"/>
              <a:gd name="T11" fmla="*/ 137 h 151"/>
              <a:gd name="T12" fmla="*/ 116 w 140"/>
              <a:gd name="T13" fmla="*/ 148 h 151"/>
              <a:gd name="T14" fmla="*/ 65 w 140"/>
              <a:gd name="T15" fmla="*/ 148 h 151"/>
              <a:gd name="T16" fmla="*/ 33 w 140"/>
              <a:gd name="T17" fmla="*/ 142 h 151"/>
              <a:gd name="T18" fmla="*/ 33 w 140"/>
              <a:gd name="T19" fmla="*/ 82 h 151"/>
              <a:gd name="T20" fmla="*/ 34 w 140"/>
              <a:gd name="T21" fmla="*/ 82 h 151"/>
              <a:gd name="T22" fmla="*/ 34 w 140"/>
              <a:gd name="T23" fmla="*/ 82 h 151"/>
              <a:gd name="T24" fmla="*/ 37 w 140"/>
              <a:gd name="T25" fmla="*/ 82 h 151"/>
              <a:gd name="T26" fmla="*/ 60 w 140"/>
              <a:gd name="T27" fmla="*/ 48 h 151"/>
              <a:gd name="T28" fmla="*/ 68 w 140"/>
              <a:gd name="T29" fmla="*/ 39 h 151"/>
              <a:gd name="T30" fmla="*/ 81 w 140"/>
              <a:gd name="T31" fmla="*/ 3 h 151"/>
              <a:gd name="T32" fmla="*/ 97 w 140"/>
              <a:gd name="T33" fmla="*/ 8 h 151"/>
              <a:gd name="T34" fmla="*/ 99 w 140"/>
              <a:gd name="T35" fmla="*/ 35 h 151"/>
              <a:gd name="T36" fmla="*/ 90 w 140"/>
              <a:gd name="T37" fmla="*/ 60 h 151"/>
              <a:gd name="T38" fmla="*/ 130 w 140"/>
              <a:gd name="T39" fmla="*/ 62 h 151"/>
              <a:gd name="T40" fmla="*/ 140 w 140"/>
              <a:gd name="T41" fmla="*/ 77 h 151"/>
              <a:gd name="T42" fmla="*/ 135 w 140"/>
              <a:gd name="T43" fmla="*/ 85 h 151"/>
              <a:gd name="T44" fmla="*/ 30 w 140"/>
              <a:gd name="T45" fmla="*/ 137 h 151"/>
              <a:gd name="T46" fmla="*/ 30 w 140"/>
              <a:gd name="T47" fmla="*/ 137 h 151"/>
              <a:gd name="T48" fmla="*/ 30 w 140"/>
              <a:gd name="T49" fmla="*/ 82 h 151"/>
              <a:gd name="T50" fmla="*/ 23 w 140"/>
              <a:gd name="T51" fmla="*/ 76 h 151"/>
              <a:gd name="T52" fmla="*/ 7 w 140"/>
              <a:gd name="T53" fmla="*/ 76 h 151"/>
              <a:gd name="T54" fmla="*/ 0 w 140"/>
              <a:gd name="T55" fmla="*/ 82 h 151"/>
              <a:gd name="T56" fmla="*/ 0 w 140"/>
              <a:gd name="T57" fmla="*/ 137 h 151"/>
              <a:gd name="T58" fmla="*/ 7 w 140"/>
              <a:gd name="T59" fmla="*/ 144 h 151"/>
              <a:gd name="T60" fmla="*/ 23 w 140"/>
              <a:gd name="T61" fmla="*/ 144 h 151"/>
              <a:gd name="T62" fmla="*/ 30 w 140"/>
              <a:gd name="T63" fmla="*/ 137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0" h="151">
                <a:moveTo>
                  <a:pt x="135" y="85"/>
                </a:moveTo>
                <a:cubicBezTo>
                  <a:pt x="135" y="88"/>
                  <a:pt x="140" y="93"/>
                  <a:pt x="140" y="96"/>
                </a:cubicBezTo>
                <a:cubicBezTo>
                  <a:pt x="140" y="99"/>
                  <a:pt x="134" y="103"/>
                  <a:pt x="134" y="106"/>
                </a:cubicBezTo>
                <a:cubicBezTo>
                  <a:pt x="133" y="109"/>
                  <a:pt x="137" y="114"/>
                  <a:pt x="137" y="117"/>
                </a:cubicBezTo>
                <a:cubicBezTo>
                  <a:pt x="137" y="121"/>
                  <a:pt x="130" y="125"/>
                  <a:pt x="129" y="128"/>
                </a:cubicBezTo>
                <a:cubicBezTo>
                  <a:pt x="128" y="130"/>
                  <a:pt x="129" y="135"/>
                  <a:pt x="128" y="137"/>
                </a:cubicBezTo>
                <a:cubicBezTo>
                  <a:pt x="127" y="141"/>
                  <a:pt x="120" y="147"/>
                  <a:pt x="116" y="148"/>
                </a:cubicBezTo>
                <a:cubicBezTo>
                  <a:pt x="104" y="151"/>
                  <a:pt x="65" y="148"/>
                  <a:pt x="65" y="148"/>
                </a:cubicBezTo>
                <a:cubicBezTo>
                  <a:pt x="65" y="148"/>
                  <a:pt x="65" y="148"/>
                  <a:pt x="33" y="142"/>
                </a:cubicBezTo>
                <a:cubicBezTo>
                  <a:pt x="33" y="142"/>
                  <a:pt x="33" y="142"/>
                  <a:pt x="33" y="82"/>
                </a:cubicBezTo>
                <a:cubicBezTo>
                  <a:pt x="33" y="82"/>
                  <a:pt x="33" y="82"/>
                  <a:pt x="34" y="82"/>
                </a:cubicBezTo>
                <a:cubicBezTo>
                  <a:pt x="34" y="82"/>
                  <a:pt x="34" y="82"/>
                  <a:pt x="34" y="82"/>
                </a:cubicBezTo>
                <a:cubicBezTo>
                  <a:pt x="34" y="82"/>
                  <a:pt x="34" y="82"/>
                  <a:pt x="37" y="82"/>
                </a:cubicBezTo>
                <a:cubicBezTo>
                  <a:pt x="41" y="81"/>
                  <a:pt x="49" y="75"/>
                  <a:pt x="60" y="48"/>
                </a:cubicBezTo>
                <a:cubicBezTo>
                  <a:pt x="61" y="44"/>
                  <a:pt x="65" y="42"/>
                  <a:pt x="68" y="39"/>
                </a:cubicBezTo>
                <a:cubicBezTo>
                  <a:pt x="75" y="34"/>
                  <a:pt x="79" y="27"/>
                  <a:pt x="81" y="3"/>
                </a:cubicBezTo>
                <a:cubicBezTo>
                  <a:pt x="81" y="0"/>
                  <a:pt x="91" y="1"/>
                  <a:pt x="97" y="8"/>
                </a:cubicBezTo>
                <a:cubicBezTo>
                  <a:pt x="102" y="14"/>
                  <a:pt x="102" y="26"/>
                  <a:pt x="99" y="35"/>
                </a:cubicBezTo>
                <a:cubicBezTo>
                  <a:pt x="96" y="41"/>
                  <a:pt x="87" y="55"/>
                  <a:pt x="90" y="60"/>
                </a:cubicBezTo>
                <a:cubicBezTo>
                  <a:pt x="90" y="60"/>
                  <a:pt x="124" y="59"/>
                  <a:pt x="130" y="62"/>
                </a:cubicBezTo>
                <a:cubicBezTo>
                  <a:pt x="134" y="63"/>
                  <a:pt x="140" y="72"/>
                  <a:pt x="140" y="77"/>
                </a:cubicBezTo>
                <a:cubicBezTo>
                  <a:pt x="140" y="79"/>
                  <a:pt x="136" y="83"/>
                  <a:pt x="135" y="85"/>
                </a:cubicBezTo>
                <a:close/>
                <a:moveTo>
                  <a:pt x="30" y="137"/>
                </a:moveTo>
                <a:cubicBezTo>
                  <a:pt x="30" y="137"/>
                  <a:pt x="30" y="137"/>
                  <a:pt x="30" y="137"/>
                </a:cubicBezTo>
                <a:cubicBezTo>
                  <a:pt x="30" y="137"/>
                  <a:pt x="30" y="137"/>
                  <a:pt x="30" y="82"/>
                </a:cubicBezTo>
                <a:cubicBezTo>
                  <a:pt x="30" y="79"/>
                  <a:pt x="27" y="76"/>
                  <a:pt x="23" y="76"/>
                </a:cubicBezTo>
                <a:cubicBezTo>
                  <a:pt x="23" y="76"/>
                  <a:pt x="23" y="76"/>
                  <a:pt x="7" y="76"/>
                </a:cubicBezTo>
                <a:cubicBezTo>
                  <a:pt x="3" y="76"/>
                  <a:pt x="0" y="79"/>
                  <a:pt x="0" y="82"/>
                </a:cubicBezTo>
                <a:cubicBezTo>
                  <a:pt x="0" y="82"/>
                  <a:pt x="0" y="82"/>
                  <a:pt x="0" y="137"/>
                </a:cubicBezTo>
                <a:cubicBezTo>
                  <a:pt x="0" y="141"/>
                  <a:pt x="3" y="144"/>
                  <a:pt x="7" y="144"/>
                </a:cubicBezTo>
                <a:cubicBezTo>
                  <a:pt x="7" y="144"/>
                  <a:pt x="7" y="144"/>
                  <a:pt x="23" y="144"/>
                </a:cubicBezTo>
                <a:cubicBezTo>
                  <a:pt x="27" y="144"/>
                  <a:pt x="30" y="141"/>
                  <a:pt x="30" y="13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68" tIns="34285" rIns="68568" bIns="34285" numCol="1" anchor="t" anchorCtr="0" compatLnSpc="1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0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9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38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67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903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193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14350"/>
            <a:endParaRPr lang="en-US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Freeform 12"/>
          <p:cNvSpPr>
            <a:spLocks noEditPoints="1"/>
          </p:cNvSpPr>
          <p:nvPr>
            <p:custDataLst>
              <p:tags r:id="rId10"/>
            </p:custDataLst>
          </p:nvPr>
        </p:nvSpPr>
        <p:spPr bwMode="black">
          <a:xfrm>
            <a:off x="1403350" y="2860040"/>
            <a:ext cx="263525" cy="287020"/>
          </a:xfrm>
          <a:custGeom>
            <a:avLst/>
            <a:gdLst>
              <a:gd name="T0" fmla="*/ 709 w 709"/>
              <a:gd name="T1" fmla="*/ 570 h 709"/>
              <a:gd name="T2" fmla="*/ 373 w 709"/>
              <a:gd name="T3" fmla="*/ 709 h 709"/>
              <a:gd name="T4" fmla="*/ 373 w 709"/>
              <a:gd name="T5" fmla="*/ 294 h 709"/>
              <a:gd name="T6" fmla="*/ 709 w 709"/>
              <a:gd name="T7" fmla="*/ 154 h 709"/>
              <a:gd name="T8" fmla="*/ 709 w 709"/>
              <a:gd name="T9" fmla="*/ 570 h 709"/>
              <a:gd name="T10" fmla="*/ 335 w 709"/>
              <a:gd name="T11" fmla="*/ 294 h 709"/>
              <a:gd name="T12" fmla="*/ 0 w 709"/>
              <a:gd name="T13" fmla="*/ 154 h 709"/>
              <a:gd name="T14" fmla="*/ 0 w 709"/>
              <a:gd name="T15" fmla="*/ 570 h 709"/>
              <a:gd name="T16" fmla="*/ 335 w 709"/>
              <a:gd name="T17" fmla="*/ 709 h 709"/>
              <a:gd name="T18" fmla="*/ 335 w 709"/>
              <a:gd name="T19" fmla="*/ 294 h 709"/>
              <a:gd name="T20" fmla="*/ 354 w 709"/>
              <a:gd name="T21" fmla="*/ 0 h 709"/>
              <a:gd name="T22" fmla="*/ 0 w 709"/>
              <a:gd name="T23" fmla="*/ 126 h 709"/>
              <a:gd name="T24" fmla="*/ 354 w 709"/>
              <a:gd name="T25" fmla="*/ 268 h 709"/>
              <a:gd name="T26" fmla="*/ 709 w 709"/>
              <a:gd name="T27" fmla="*/ 126 h 709"/>
              <a:gd name="T28" fmla="*/ 354 w 709"/>
              <a:gd name="T29" fmla="*/ 0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09" h="709">
                <a:moveTo>
                  <a:pt x="709" y="570"/>
                </a:moveTo>
                <a:lnTo>
                  <a:pt x="373" y="709"/>
                </a:lnTo>
                <a:lnTo>
                  <a:pt x="373" y="294"/>
                </a:lnTo>
                <a:lnTo>
                  <a:pt x="709" y="154"/>
                </a:lnTo>
                <a:lnTo>
                  <a:pt x="709" y="570"/>
                </a:lnTo>
                <a:close/>
                <a:moveTo>
                  <a:pt x="335" y="294"/>
                </a:moveTo>
                <a:lnTo>
                  <a:pt x="0" y="154"/>
                </a:lnTo>
                <a:lnTo>
                  <a:pt x="0" y="570"/>
                </a:lnTo>
                <a:lnTo>
                  <a:pt x="335" y="709"/>
                </a:lnTo>
                <a:lnTo>
                  <a:pt x="335" y="294"/>
                </a:lnTo>
                <a:close/>
                <a:moveTo>
                  <a:pt x="354" y="0"/>
                </a:moveTo>
                <a:lnTo>
                  <a:pt x="0" y="126"/>
                </a:lnTo>
                <a:lnTo>
                  <a:pt x="354" y="268"/>
                </a:lnTo>
                <a:lnTo>
                  <a:pt x="709" y="126"/>
                </a:lnTo>
                <a:lnTo>
                  <a:pt x="35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82305" tIns="41153" rIns="82305" bIns="41153" numCol="1" anchor="t" anchorCtr="0" compatLnSpc="1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0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9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38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6765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903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193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reeform 72"/>
          <p:cNvSpPr>
            <a:spLocks noEditPoints="1"/>
          </p:cNvSpPr>
          <p:nvPr>
            <p:custDataLst>
              <p:tags r:id="rId11"/>
            </p:custDataLst>
          </p:nvPr>
        </p:nvSpPr>
        <p:spPr bwMode="auto">
          <a:xfrm>
            <a:off x="5436310" y="2884785"/>
            <a:ext cx="332082" cy="276185"/>
          </a:xfrm>
          <a:custGeom>
            <a:avLst/>
            <a:gdLst/>
            <a:ahLst/>
            <a:cxnLst>
              <a:cxn ang="0">
                <a:pos x="50" y="41"/>
              </a:cxn>
              <a:cxn ang="0">
                <a:pos x="40" y="51"/>
              </a:cxn>
              <a:cxn ang="0">
                <a:pos x="10" y="51"/>
              </a:cxn>
              <a:cxn ang="0">
                <a:pos x="0" y="41"/>
              </a:cxn>
              <a:cxn ang="0">
                <a:pos x="0" y="11"/>
              </a:cxn>
              <a:cxn ang="0">
                <a:pos x="10" y="1"/>
              </a:cxn>
              <a:cxn ang="0">
                <a:pos x="40" y="1"/>
              </a:cxn>
              <a:cxn ang="0">
                <a:pos x="44" y="1"/>
              </a:cxn>
              <a:cxn ang="0">
                <a:pos x="45" y="2"/>
              </a:cxn>
              <a:cxn ang="0">
                <a:pos x="44" y="3"/>
              </a:cxn>
              <a:cxn ang="0">
                <a:pos x="43" y="5"/>
              </a:cxn>
              <a:cxn ang="0">
                <a:pos x="41" y="5"/>
              </a:cxn>
              <a:cxn ang="0">
                <a:pos x="40" y="5"/>
              </a:cxn>
              <a:cxn ang="0">
                <a:pos x="10" y="5"/>
              </a:cxn>
              <a:cxn ang="0">
                <a:pos x="4" y="11"/>
              </a:cxn>
              <a:cxn ang="0">
                <a:pos x="4" y="41"/>
              </a:cxn>
              <a:cxn ang="0">
                <a:pos x="10" y="46"/>
              </a:cxn>
              <a:cxn ang="0">
                <a:pos x="40" y="46"/>
              </a:cxn>
              <a:cxn ang="0">
                <a:pos x="45" y="41"/>
              </a:cxn>
              <a:cxn ang="0">
                <a:pos x="45" y="36"/>
              </a:cxn>
              <a:cxn ang="0">
                <a:pos x="46" y="35"/>
              </a:cxn>
              <a:cxn ang="0">
                <a:pos x="48" y="33"/>
              </a:cxn>
              <a:cxn ang="0">
                <a:pos x="49" y="33"/>
              </a:cxn>
              <a:cxn ang="0">
                <a:pos x="50" y="34"/>
              </a:cxn>
              <a:cxn ang="0">
                <a:pos x="50" y="41"/>
              </a:cxn>
              <a:cxn ang="0">
                <a:pos x="57" y="18"/>
              </a:cxn>
              <a:cxn ang="0">
                <a:pos x="33" y="42"/>
              </a:cxn>
              <a:cxn ang="0">
                <a:pos x="23" y="42"/>
              </a:cxn>
              <a:cxn ang="0">
                <a:pos x="23" y="31"/>
              </a:cxn>
              <a:cxn ang="0">
                <a:pos x="47" y="7"/>
              </a:cxn>
              <a:cxn ang="0">
                <a:pos x="57" y="18"/>
              </a:cxn>
              <a:cxn ang="0">
                <a:pos x="36" y="34"/>
              </a:cxn>
              <a:cxn ang="0">
                <a:pos x="30" y="29"/>
              </a:cxn>
              <a:cxn ang="0">
                <a:pos x="26" y="33"/>
              </a:cxn>
              <a:cxn ang="0">
                <a:pos x="26" y="35"/>
              </a:cxn>
              <a:cxn ang="0">
                <a:pos x="29" y="35"/>
              </a:cxn>
              <a:cxn ang="0">
                <a:pos x="29" y="38"/>
              </a:cxn>
              <a:cxn ang="0">
                <a:pos x="31" y="38"/>
              </a:cxn>
              <a:cxn ang="0">
                <a:pos x="36" y="34"/>
              </a:cxn>
              <a:cxn ang="0">
                <a:pos x="46" y="13"/>
              </a:cxn>
              <a:cxn ang="0">
                <a:pos x="34" y="25"/>
              </a:cxn>
              <a:cxn ang="0">
                <a:pos x="33" y="26"/>
              </a:cxn>
              <a:cxn ang="0">
                <a:pos x="35" y="26"/>
              </a:cxn>
              <a:cxn ang="0">
                <a:pos x="47" y="14"/>
              </a:cxn>
              <a:cxn ang="0">
                <a:pos x="47" y="13"/>
              </a:cxn>
              <a:cxn ang="0">
                <a:pos x="46" y="13"/>
              </a:cxn>
              <a:cxn ang="0">
                <a:pos x="59" y="15"/>
              </a:cxn>
              <a:cxn ang="0">
                <a:pos x="49" y="5"/>
              </a:cxn>
              <a:cxn ang="0">
                <a:pos x="52" y="2"/>
              </a:cxn>
              <a:cxn ang="0">
                <a:pos x="57" y="2"/>
              </a:cxn>
              <a:cxn ang="0">
                <a:pos x="62" y="7"/>
              </a:cxn>
              <a:cxn ang="0">
                <a:pos x="62" y="12"/>
              </a:cxn>
              <a:cxn ang="0">
                <a:pos x="59" y="15"/>
              </a:cxn>
            </a:cxnLst>
            <a:rect l="0" t="0" r="r" b="b"/>
            <a:pathLst>
              <a:path w="64" h="51">
                <a:moveTo>
                  <a:pt x="50" y="41"/>
                </a:moveTo>
                <a:cubicBezTo>
                  <a:pt x="50" y="46"/>
                  <a:pt x="45" y="51"/>
                  <a:pt x="4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4" y="51"/>
                  <a:pt x="0" y="46"/>
                  <a:pt x="0" y="41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4" y="1"/>
                  <a:pt x="10" y="1"/>
                </a:cubicBezTo>
                <a:cubicBezTo>
                  <a:pt x="40" y="1"/>
                  <a:pt x="40" y="1"/>
                  <a:pt x="40" y="1"/>
                </a:cubicBezTo>
                <a:cubicBezTo>
                  <a:pt x="41" y="1"/>
                  <a:pt x="43" y="1"/>
                  <a:pt x="44" y="1"/>
                </a:cubicBezTo>
                <a:cubicBezTo>
                  <a:pt x="44" y="2"/>
                  <a:pt x="44" y="2"/>
                  <a:pt x="45" y="2"/>
                </a:cubicBezTo>
                <a:cubicBezTo>
                  <a:pt x="45" y="3"/>
                  <a:pt x="45" y="3"/>
                  <a:pt x="44" y="3"/>
                </a:cubicBezTo>
                <a:cubicBezTo>
                  <a:pt x="43" y="5"/>
                  <a:pt x="43" y="5"/>
                  <a:pt x="43" y="5"/>
                </a:cubicBezTo>
                <a:cubicBezTo>
                  <a:pt x="42" y="5"/>
                  <a:pt x="42" y="5"/>
                  <a:pt x="41" y="5"/>
                </a:cubicBezTo>
                <a:cubicBezTo>
                  <a:pt x="41" y="5"/>
                  <a:pt x="40" y="5"/>
                  <a:pt x="40" y="5"/>
                </a:cubicBezTo>
                <a:cubicBezTo>
                  <a:pt x="10" y="5"/>
                  <a:pt x="10" y="5"/>
                  <a:pt x="10" y="5"/>
                </a:cubicBezTo>
                <a:cubicBezTo>
                  <a:pt x="7" y="5"/>
                  <a:pt x="4" y="8"/>
                  <a:pt x="4" y="11"/>
                </a:cubicBezTo>
                <a:cubicBezTo>
                  <a:pt x="4" y="41"/>
                  <a:pt x="4" y="41"/>
                  <a:pt x="4" y="41"/>
                </a:cubicBezTo>
                <a:cubicBezTo>
                  <a:pt x="4" y="44"/>
                  <a:pt x="7" y="46"/>
                  <a:pt x="10" y="46"/>
                </a:cubicBezTo>
                <a:cubicBezTo>
                  <a:pt x="40" y="46"/>
                  <a:pt x="40" y="46"/>
                  <a:pt x="40" y="46"/>
                </a:cubicBezTo>
                <a:cubicBezTo>
                  <a:pt x="43" y="46"/>
                  <a:pt x="45" y="44"/>
                  <a:pt x="45" y="41"/>
                </a:cubicBezTo>
                <a:cubicBezTo>
                  <a:pt x="45" y="36"/>
                  <a:pt x="45" y="36"/>
                  <a:pt x="45" y="36"/>
                </a:cubicBezTo>
                <a:cubicBezTo>
                  <a:pt x="45" y="36"/>
                  <a:pt x="46" y="35"/>
                  <a:pt x="46" y="35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9" y="33"/>
                  <a:pt x="49" y="33"/>
                </a:cubicBezTo>
                <a:cubicBezTo>
                  <a:pt x="50" y="33"/>
                  <a:pt x="50" y="33"/>
                  <a:pt x="50" y="34"/>
                </a:cubicBezTo>
                <a:lnTo>
                  <a:pt x="50" y="41"/>
                </a:lnTo>
                <a:close/>
                <a:moveTo>
                  <a:pt x="57" y="18"/>
                </a:moveTo>
                <a:cubicBezTo>
                  <a:pt x="33" y="42"/>
                  <a:pt x="33" y="42"/>
                  <a:pt x="33" y="42"/>
                </a:cubicBezTo>
                <a:cubicBezTo>
                  <a:pt x="23" y="42"/>
                  <a:pt x="23" y="42"/>
                  <a:pt x="23" y="42"/>
                </a:cubicBezTo>
                <a:cubicBezTo>
                  <a:pt x="23" y="31"/>
                  <a:pt x="23" y="31"/>
                  <a:pt x="23" y="31"/>
                </a:cubicBezTo>
                <a:cubicBezTo>
                  <a:pt x="47" y="7"/>
                  <a:pt x="47" y="7"/>
                  <a:pt x="47" y="7"/>
                </a:cubicBezTo>
                <a:lnTo>
                  <a:pt x="57" y="18"/>
                </a:lnTo>
                <a:close/>
                <a:moveTo>
                  <a:pt x="36" y="34"/>
                </a:moveTo>
                <a:cubicBezTo>
                  <a:pt x="30" y="29"/>
                  <a:pt x="30" y="29"/>
                  <a:pt x="30" y="29"/>
                </a:cubicBezTo>
                <a:cubicBezTo>
                  <a:pt x="26" y="33"/>
                  <a:pt x="26" y="33"/>
                  <a:pt x="26" y="33"/>
                </a:cubicBezTo>
                <a:cubicBezTo>
                  <a:pt x="26" y="35"/>
                  <a:pt x="26" y="35"/>
                  <a:pt x="26" y="35"/>
                </a:cubicBezTo>
                <a:cubicBezTo>
                  <a:pt x="29" y="35"/>
                  <a:pt x="29" y="35"/>
                  <a:pt x="29" y="35"/>
                </a:cubicBezTo>
                <a:cubicBezTo>
                  <a:pt x="29" y="38"/>
                  <a:pt x="29" y="38"/>
                  <a:pt x="29" y="38"/>
                </a:cubicBezTo>
                <a:cubicBezTo>
                  <a:pt x="31" y="38"/>
                  <a:pt x="31" y="38"/>
                  <a:pt x="31" y="38"/>
                </a:cubicBezTo>
                <a:lnTo>
                  <a:pt x="36" y="34"/>
                </a:lnTo>
                <a:close/>
                <a:moveTo>
                  <a:pt x="46" y="13"/>
                </a:moveTo>
                <a:cubicBezTo>
                  <a:pt x="34" y="25"/>
                  <a:pt x="34" y="25"/>
                  <a:pt x="34" y="25"/>
                </a:cubicBezTo>
                <a:cubicBezTo>
                  <a:pt x="33" y="25"/>
                  <a:pt x="33" y="26"/>
                  <a:pt x="33" y="26"/>
                </a:cubicBezTo>
                <a:cubicBezTo>
                  <a:pt x="34" y="27"/>
                  <a:pt x="34" y="27"/>
                  <a:pt x="35" y="26"/>
                </a:cubicBezTo>
                <a:cubicBezTo>
                  <a:pt x="47" y="14"/>
                  <a:pt x="47" y="14"/>
                  <a:pt x="47" y="14"/>
                </a:cubicBezTo>
                <a:cubicBezTo>
                  <a:pt x="47" y="13"/>
                  <a:pt x="47" y="13"/>
                  <a:pt x="47" y="13"/>
                </a:cubicBezTo>
                <a:cubicBezTo>
                  <a:pt x="47" y="12"/>
                  <a:pt x="46" y="12"/>
                  <a:pt x="46" y="13"/>
                </a:cubicBezTo>
                <a:close/>
                <a:moveTo>
                  <a:pt x="59" y="15"/>
                </a:moveTo>
                <a:cubicBezTo>
                  <a:pt x="49" y="5"/>
                  <a:pt x="49" y="5"/>
                  <a:pt x="49" y="5"/>
                </a:cubicBezTo>
                <a:cubicBezTo>
                  <a:pt x="52" y="2"/>
                  <a:pt x="52" y="2"/>
                  <a:pt x="52" y="2"/>
                </a:cubicBezTo>
                <a:cubicBezTo>
                  <a:pt x="53" y="0"/>
                  <a:pt x="56" y="0"/>
                  <a:pt x="57" y="2"/>
                </a:cubicBezTo>
                <a:cubicBezTo>
                  <a:pt x="62" y="7"/>
                  <a:pt x="62" y="7"/>
                  <a:pt x="62" y="7"/>
                </a:cubicBezTo>
                <a:cubicBezTo>
                  <a:pt x="64" y="9"/>
                  <a:pt x="64" y="11"/>
                  <a:pt x="62" y="12"/>
                </a:cubicBezTo>
                <a:lnTo>
                  <a:pt x="59" y="1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89364" tIns="44682" rIns="89364" bIns="44682" numCol="1" anchor="t" anchorCtr="0" compatLnSpc="1"/>
          <a:p>
            <a:pPr>
              <a:lnSpc>
                <a:spcPct val="120000"/>
              </a:lnSpc>
            </a:pPr>
            <a:endParaRPr lang="en-US" sz="6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Freeform 126"/>
          <p:cNvSpPr/>
          <p:nvPr>
            <p:custDataLst>
              <p:tags r:id="rId12"/>
            </p:custDataLst>
          </p:nvPr>
        </p:nvSpPr>
        <p:spPr bwMode="auto">
          <a:xfrm>
            <a:off x="1295400" y="951230"/>
            <a:ext cx="251460" cy="305435"/>
          </a:xfrm>
          <a:custGeom>
            <a:avLst/>
            <a:gdLst/>
            <a:ahLst/>
            <a:cxnLst>
              <a:cxn ang="0">
                <a:pos x="25" y="46"/>
              </a:cxn>
              <a:cxn ang="0">
                <a:pos x="1" y="64"/>
              </a:cxn>
              <a:cxn ang="0">
                <a:pos x="0" y="62"/>
              </a:cxn>
              <a:cxn ang="0">
                <a:pos x="1" y="61"/>
              </a:cxn>
              <a:cxn ang="0">
                <a:pos x="22" y="46"/>
              </a:cxn>
              <a:cxn ang="0">
                <a:pos x="1" y="36"/>
              </a:cxn>
              <a:cxn ang="0">
                <a:pos x="24" y="41"/>
              </a:cxn>
              <a:cxn ang="0">
                <a:pos x="27" y="31"/>
              </a:cxn>
              <a:cxn ang="0">
                <a:pos x="7" y="18"/>
              </a:cxn>
              <a:cxn ang="0">
                <a:pos x="27" y="28"/>
              </a:cxn>
              <a:cxn ang="0">
                <a:pos x="28" y="21"/>
              </a:cxn>
              <a:cxn ang="0">
                <a:pos x="23" y="0"/>
              </a:cxn>
              <a:cxn ang="0">
                <a:pos x="31" y="21"/>
              </a:cxn>
              <a:cxn ang="0">
                <a:pos x="31" y="25"/>
              </a:cxn>
              <a:cxn ang="0">
                <a:pos x="48" y="18"/>
              </a:cxn>
              <a:cxn ang="0">
                <a:pos x="30" y="32"/>
              </a:cxn>
              <a:cxn ang="0">
                <a:pos x="27" y="42"/>
              </a:cxn>
              <a:cxn ang="0">
                <a:pos x="50" y="39"/>
              </a:cxn>
              <a:cxn ang="0">
                <a:pos x="25" y="46"/>
              </a:cxn>
            </a:cxnLst>
            <a:rect l="0" t="0" r="r" b="b"/>
            <a:pathLst>
              <a:path w="50" h="64">
                <a:moveTo>
                  <a:pt x="25" y="46"/>
                </a:moveTo>
                <a:cubicBezTo>
                  <a:pt x="20" y="57"/>
                  <a:pt x="11" y="64"/>
                  <a:pt x="1" y="64"/>
                </a:cubicBezTo>
                <a:cubicBezTo>
                  <a:pt x="0" y="64"/>
                  <a:pt x="0" y="63"/>
                  <a:pt x="0" y="62"/>
                </a:cubicBezTo>
                <a:cubicBezTo>
                  <a:pt x="0" y="61"/>
                  <a:pt x="0" y="61"/>
                  <a:pt x="1" y="61"/>
                </a:cubicBezTo>
                <a:cubicBezTo>
                  <a:pt x="10" y="61"/>
                  <a:pt x="17" y="55"/>
                  <a:pt x="22" y="46"/>
                </a:cubicBezTo>
                <a:cubicBezTo>
                  <a:pt x="17" y="48"/>
                  <a:pt x="6" y="50"/>
                  <a:pt x="1" y="36"/>
                </a:cubicBezTo>
                <a:cubicBezTo>
                  <a:pt x="15" y="30"/>
                  <a:pt x="22" y="37"/>
                  <a:pt x="24" y="41"/>
                </a:cubicBezTo>
                <a:cubicBezTo>
                  <a:pt x="25" y="38"/>
                  <a:pt x="26" y="35"/>
                  <a:pt x="27" y="31"/>
                </a:cubicBezTo>
                <a:cubicBezTo>
                  <a:pt x="27" y="31"/>
                  <a:pt x="9" y="34"/>
                  <a:pt x="7" y="18"/>
                </a:cubicBezTo>
                <a:cubicBezTo>
                  <a:pt x="23" y="12"/>
                  <a:pt x="27" y="28"/>
                  <a:pt x="27" y="28"/>
                </a:cubicBezTo>
                <a:cubicBezTo>
                  <a:pt x="27" y="26"/>
                  <a:pt x="28" y="21"/>
                  <a:pt x="28" y="21"/>
                </a:cubicBezTo>
                <a:cubicBezTo>
                  <a:pt x="28" y="21"/>
                  <a:pt x="14" y="12"/>
                  <a:pt x="23" y="0"/>
                </a:cubicBezTo>
                <a:cubicBezTo>
                  <a:pt x="39" y="5"/>
                  <a:pt x="31" y="21"/>
                  <a:pt x="31" y="21"/>
                </a:cubicBezTo>
                <a:cubicBezTo>
                  <a:pt x="31" y="21"/>
                  <a:pt x="31" y="24"/>
                  <a:pt x="31" y="25"/>
                </a:cubicBezTo>
                <a:cubicBezTo>
                  <a:pt x="31" y="25"/>
                  <a:pt x="37" y="14"/>
                  <a:pt x="48" y="18"/>
                </a:cubicBezTo>
                <a:cubicBezTo>
                  <a:pt x="48" y="35"/>
                  <a:pt x="30" y="32"/>
                  <a:pt x="30" y="32"/>
                </a:cubicBezTo>
                <a:cubicBezTo>
                  <a:pt x="29" y="35"/>
                  <a:pt x="29" y="39"/>
                  <a:pt x="27" y="42"/>
                </a:cubicBezTo>
                <a:cubicBezTo>
                  <a:pt x="27" y="42"/>
                  <a:pt x="38" y="30"/>
                  <a:pt x="50" y="39"/>
                </a:cubicBezTo>
                <a:cubicBezTo>
                  <a:pt x="43" y="57"/>
                  <a:pt x="25" y="46"/>
                  <a:pt x="25" y="46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89364" tIns="44682" rIns="89364" bIns="44682" numCol="1" anchor="t" anchorCtr="0" compatLnSpc="1"/>
          <a:p>
            <a:pPr>
              <a:lnSpc>
                <a:spcPct val="120000"/>
              </a:lnSpc>
            </a:pPr>
            <a:endParaRPr lang="en-US" sz="6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>
            <p:custDataLst>
              <p:tags r:id="rId13"/>
            </p:custDataLst>
          </p:nvPr>
        </p:nvSpPr>
        <p:spPr>
          <a:xfrm>
            <a:off x="610870" y="1191895"/>
            <a:ext cx="3754755" cy="133540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350">
                <a:solidFill>
                  <a:schemeClr val="bg1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过敏累及皮肤可导致皮肤瘙痒，患者夜间瘙痒剧烈或伴有睡眠障碍，严重影响患者的睡眠和生活。目前一代抗组胺药仅有口服常释剂型缺乏便于吞服的口服液体制剂。本产品具有吸收快、精准用量等特点，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可显著提升患者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依从性</a:t>
            </a:r>
            <a:endParaRPr lang="zh-CN" altLang="en-US" sz="1350" b="1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14"/>
            </p:custDataLst>
          </p:nvPr>
        </p:nvSpPr>
        <p:spPr>
          <a:xfrm>
            <a:off x="4538980" y="1173480"/>
            <a:ext cx="3855085" cy="138303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对于皮肤瘙痒明显或伴有睡眠障碍等严重症状的过敏性疾病患者，使用二代抗组胺药无效时会联合使用一代抗组胺药，但一代抗组胺药中尚未有口服液体制剂，本产品</a:t>
            </a:r>
            <a:r>
              <a:rPr lang="zh-CN" altLang="en-US" sz="140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可保障参保人员合理的用药需求，</a:t>
            </a:r>
            <a:r>
              <a:rPr lang="zh-CN" altLang="en-US" sz="140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提高患者用药安全</a:t>
            </a:r>
            <a:endParaRPr lang="zh-CN" altLang="en-US" sz="1350" b="1">
              <a:solidFill>
                <a:srgbClr val="FFC0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>
            <p:custDataLst>
              <p:tags r:id="rId15"/>
            </p:custDataLst>
          </p:nvPr>
        </p:nvSpPr>
        <p:spPr>
          <a:xfrm>
            <a:off x="539750" y="3101340"/>
            <a:ext cx="3625850" cy="133540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目录内，赛庚啶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等一代抗组胺药仅有口服常释剂型，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难以满足儿童及吞咽困难等患者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的治疗需求</a:t>
            </a:r>
            <a:r>
              <a:rPr lang="en-US" altLang="zh-CN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,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本产品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填补了目录内产品的空缺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，不仅提高了患者的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依从性，而且能够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精确控制用药量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保证实际疗效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，提升用药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安全。</a:t>
            </a:r>
            <a:endParaRPr lang="zh-CN" altLang="en-US" sz="13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16"/>
            </p:custDataLst>
          </p:nvPr>
        </p:nvSpPr>
        <p:spPr>
          <a:xfrm>
            <a:off x="4572000" y="3220085"/>
            <a:ext cx="3625850" cy="83756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盐酸赛庚啶口服溶液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剂量准确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，临床应用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便利，不存在滥用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风险；</a:t>
            </a:r>
            <a:r>
              <a:rPr lang="zh-CN" altLang="en-US" sz="135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适应症表述清晰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，限制要求明确，便于临床</a:t>
            </a:r>
            <a:r>
              <a:rPr lang="zh-CN" altLang="en-US" sz="13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管理。</a:t>
            </a:r>
            <a:endParaRPr lang="zh-CN" altLang="en-US" sz="13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>
            <p:custDataLst>
              <p:tags r:id="rId17"/>
            </p:custDataLst>
          </p:nvPr>
        </p:nvSpPr>
        <p:spPr>
          <a:xfrm>
            <a:off x="1851660" y="123825"/>
            <a:ext cx="69176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盐酸赛庚啶口服溶液可提升患者依从性，提高患者用药</a:t>
            </a:r>
            <a:r>
              <a:rPr lang="zh-CN" altLang="en-US" sz="16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安全，</a:t>
            </a:r>
            <a:r>
              <a:rPr lang="zh-CN" altLang="en-US" sz="160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临床管理</a:t>
            </a:r>
            <a:r>
              <a:rPr lang="zh-CN" altLang="en-US" sz="1600"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可控</a:t>
            </a:r>
            <a:endParaRPr lang="zh-CN" altLang="en-US" sz="1600" b="1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11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12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13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14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15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16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17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18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19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21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22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23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24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25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26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27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28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29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3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30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31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32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33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34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35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36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37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  <p:tag name="KSO_WM_BEAUTIFY_FLAG" val=""/>
</p:tagLst>
</file>

<file path=ppt/tags/tag38.xml><?xml version="1.0" encoding="utf-8"?>
<p:tagLst xmlns:p="http://schemas.openxmlformats.org/presentationml/2006/main">
  <p:tag name="KSO_WM_UNIT_TABLE_BEAUTIFY" val="smartTable{e8269ac2-3998-4b99-805e-a10ef0176dd6}"/>
  <p:tag name="TABLE_ENDDRAG_ORIGIN_RECT" val="347*323"/>
  <p:tag name="TABLE_ENDDRAG_RECT" val="23*56*347*323"/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DIAGRAM_VIRTUALLY_FRAME" val="{&quot;height&quot;:424.3,&quot;left&quot;:33.95,&quot;top&quot;:55.1,&quot;width&quot;:656.1}"/>
</p:tagLst>
</file>

<file path=ppt/tags/tag44.xml><?xml version="1.0" encoding="utf-8"?>
<p:tagLst xmlns:p="http://schemas.openxmlformats.org/presentationml/2006/main">
  <p:tag name="KSO_WM_BEAUTIFY_FLAG" val=""/>
  <p:tag name="KSO_WM_DIAGRAM_VIRTUALLY_FRAME" val="{&quot;height&quot;:424.3,&quot;left&quot;:33.95,&quot;top&quot;:55.1,&quot;width&quot;:656.1}"/>
</p:tagLst>
</file>

<file path=ppt/tags/tag45.xml><?xml version="1.0" encoding="utf-8"?>
<p:tagLst xmlns:p="http://schemas.openxmlformats.org/presentationml/2006/main">
  <p:tag name="KSO_WM_DIAGRAM_VIRTUALLY_FRAME" val="{&quot;height&quot;:424.3,&quot;left&quot;:33.95,&quot;top&quot;:55.1,&quot;width&quot;:656.1}"/>
</p:tagLst>
</file>

<file path=ppt/tags/tag46.xml><?xml version="1.0" encoding="utf-8"?>
<p:tagLst xmlns:p="http://schemas.openxmlformats.org/presentationml/2006/main">
  <p:tag name="KSO_WM_DIAGRAM_VIRTUALLY_FRAME" val="{&quot;height&quot;:424.3,&quot;left&quot;:33.95,&quot;top&quot;:55.1,&quot;width&quot;:656.1}"/>
</p:tagLst>
</file>

<file path=ppt/tags/tag47.xml><?xml version="1.0" encoding="utf-8"?>
<p:tagLst xmlns:p="http://schemas.openxmlformats.org/presentationml/2006/main">
  <p:tag name="KSO_WM_BEAUTIFY_FLAG" val=""/>
  <p:tag name="KSO_WM_DIAGRAM_VIRTUALLY_FRAME" val="{&quot;height&quot;:424.3,&quot;left&quot;:33.95,&quot;top&quot;:55.1,&quot;width&quot;:656.1}"/>
</p:tagLst>
</file>

<file path=ppt/tags/tag48.xml><?xml version="1.0" encoding="utf-8"?>
<p:tagLst xmlns:p="http://schemas.openxmlformats.org/presentationml/2006/main">
  <p:tag name="KSO_WM_BEAUTIFY_FLAG" val=""/>
  <p:tag name="KSO_WM_DIAGRAM_VIRTUALLY_FRAME" val="{&quot;height&quot;:424.3,&quot;left&quot;:33.95,&quot;top&quot;:55.1,&quot;width&quot;:656.1}"/>
</p:tagLst>
</file>

<file path=ppt/tags/tag49.xml><?xml version="1.0" encoding="utf-8"?>
<p:tagLst xmlns:p="http://schemas.openxmlformats.org/presentationml/2006/main">
  <p:tag name="KSO_WM_DIAGRAM_VIRTUALLY_FRAME" val="{&quot;height&quot;:424.3,&quot;left&quot;:33.95,&quot;top&quot;:55.1,&quot;width&quot;:656.1}"/>
</p:tagLst>
</file>

<file path=ppt/tags/tag5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50.xml><?xml version="1.0" encoding="utf-8"?>
<p:tagLst xmlns:p="http://schemas.openxmlformats.org/presentationml/2006/main">
  <p:tag name="KSO_WM_DIAGRAM_VIRTUALLY_FRAME" val="{&quot;height&quot;:424.3,&quot;left&quot;:33.95,&quot;top&quot;:55.1,&quot;width&quot;:656.1}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DIAGRAM_VIRTUALLY_FRAME" val="{&quot;height&quot;:424.3,&quot;left&quot;:33.95,&quot;top&quot;:55.1,&quot;width&quot;:656.1}"/>
</p:tagLst>
</file>

<file path=ppt/tags/tag53.xml><?xml version="1.0" encoding="utf-8"?>
<p:tagLst xmlns:p="http://schemas.openxmlformats.org/presentationml/2006/main">
  <p:tag name="KSO_WM_DIAGRAM_VIRTUALLY_FRAME" val="{&quot;height&quot;:424.3,&quot;left&quot;:33.95,&quot;top&quot;:55.1,&quot;width&quot;:656.1}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UNIT_TABLE_BEAUTIFY" val="smartTable{540b6a83-9e4c-4755-8b7c-27d797c99902}"/>
  <p:tag name="KSO_WM_BEAUTIFY_FLAG" val=""/>
  <p:tag name="TABLE_ENDDRAG_ORIGIN_RECT" val="681*292"/>
  <p:tag name="TABLE_ENDDRAG_RECT" val="25*72*681*292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70.xml><?xml version="1.0" encoding="utf-8"?>
<p:tagLst xmlns:p="http://schemas.openxmlformats.org/presentationml/2006/main">
  <p:tag name="KSO_WM_DIAGRAM_VIRTUALLY_FRAME" val="{&quot;height&quot;:288.75,&quot;left&quot;:40.55,&quot;top&quot;:72.1,&quot;width&quot;:620.4}"/>
</p:tagLst>
</file>

<file path=ppt/tags/tag71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72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73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74.xml><?xml version="1.0" encoding="utf-8"?>
<p:tagLst xmlns:p="http://schemas.openxmlformats.org/presentationml/2006/main">
  <p:tag name="KSO_WM_DIAGRAM_VIRTUALLY_FRAME" val="{&quot;height&quot;:288.75,&quot;left&quot;:40.55,&quot;top&quot;:72.1,&quot;width&quot;:620.4}"/>
</p:tagLst>
</file>

<file path=ppt/tags/tag75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76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77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78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79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8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ags/tag80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81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82.xml><?xml version="1.0" encoding="utf-8"?>
<p:tagLst xmlns:p="http://schemas.openxmlformats.org/presentationml/2006/main">
  <p:tag name="KSO_WM_DIAGRAM_VIRTUALLY_FRAME" val="{&quot;height&quot;:288.75,&quot;left&quot;:40.55,&quot;top&quot;:72.1,&quot;width&quot;:620.4}"/>
</p:tagLst>
</file>

<file path=ppt/tags/tag83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84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85.xml><?xml version="1.0" encoding="utf-8"?>
<p:tagLst xmlns:p="http://schemas.openxmlformats.org/presentationml/2006/main">
  <p:tag name="KSO_WM_BEAUTIFY_FLAG" val=""/>
  <p:tag name="KSO_WM_DIAGRAM_VIRTUALLY_FRAME" val="{&quot;height&quot;:288.75,&quot;left&quot;:40.55,&quot;top&quot;:72.1,&quot;width&quot;:620.4}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ISPRING_RESOURCE_PATHS_HASH_2" val="17416ab3169b4d2b6e219e80d68016f511bed39f"/>
  <p:tag name="ISPRING_PRESENTATION_TITLE" val="PowerPoint 演示文稿"/>
  <p:tag name="KSO_WPP_MARK_KEY" val="9c68648f-f48f-47c5-85c6-a102645ecff1"/>
  <p:tag name="COMMONDATA" val="eyJoZGlkIjoiZWU3ODFhZTEwNzhiMWE0NTJiNGUyYzQxNjYyOTExMzMifQ=="/>
  <p:tag name="commondata" val="eyJoZGlkIjoiODU5MTRjNzgxYzYzODAzM2M1YjZjNGE5NGQ2MWU0ODQifQ=="/>
</p:tagLst>
</file>

<file path=ppt/tags/tag9.xml><?xml version="1.0" encoding="utf-8"?>
<p:tagLst xmlns:p="http://schemas.openxmlformats.org/presentationml/2006/main">
  <p:tag name="KSO_WM_DIAGRAM_VIRTUALLY_FRAME" val="{&quot;height&quot;:267.7940862756,&quot;left&quot;:131.3223622047244,&quot;top&quot;:74.83519685039369,&quot;width&quot;:587.0002222001876}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2685</Words>
  <Application>WPS 演示</Application>
  <PresentationFormat>全屏显示(16:9)</PresentationFormat>
  <Paragraphs>215</Paragraphs>
  <Slides>9</Slides>
  <Notes>45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Wingdings</vt:lpstr>
      <vt:lpstr>Times New Roman</vt:lpstr>
      <vt:lpstr>Calibri</vt:lpstr>
      <vt:lpstr>Arial Unicode MS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分析报告</dc:title>
  <dc:creator>第一PPT模板网-WWW.1PPT.COM</dc:creator>
  <cp:keywords>第一PPT模板网-WWW.1PPT.COM</cp:keywords>
  <cp:lastModifiedBy>依</cp:lastModifiedBy>
  <cp:revision>183</cp:revision>
  <dcterms:created xsi:type="dcterms:W3CDTF">2015-11-19T08:09:00Z</dcterms:created>
  <dcterms:modified xsi:type="dcterms:W3CDTF">2025-07-17T13:08:25Z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40DDAD2236B345EFBCE2DCA293253F5E_13</vt:lpwstr>
  </property>
  <property fmtid="{D5CDD505-2E9C-101B-9397-08002B2CF9AE}" pid="3" name="KSOProductBuildVer">
    <vt:lpwstr>2052-11.1.0.14036</vt:lpwstr>
  </property>
</Properties>
</file>