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85" r:id="rId2"/>
    <p:sldId id="589" r:id="rId3"/>
    <p:sldId id="622" r:id="rId4"/>
    <p:sldId id="591" r:id="rId5"/>
    <p:sldId id="518" r:id="rId6"/>
    <p:sldId id="619" r:id="rId7"/>
    <p:sldId id="623" r:id="rId8"/>
    <p:sldId id="624" r:id="rId9"/>
    <p:sldId id="597" r:id="rId10"/>
    <p:sldId id="625" r:id="rId11"/>
  </p:sldIdLst>
  <p:sldSz cx="9144000" cy="5143500" type="screen16x9"/>
  <p:notesSz cx="6858000" cy="9144000"/>
  <p:custDataLst>
    <p:tags r:id="rId14"/>
  </p:custDataLst>
  <p:defaultTextStyle>
    <a:defPPr>
      <a:defRPr lang="zh-CN"/>
    </a:defPPr>
    <a:lvl1pPr marL="0" lvl="0" indent="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342900" lvl="1" indent="1143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685800" lvl="2" indent="2286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028700" lvl="3" indent="3429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371600" lvl="4" indent="4572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4572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4572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4572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457200" algn="l" defTabSz="3429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400"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ycq0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B5"/>
    <a:srgbClr val="00B050"/>
    <a:srgbClr val="3399FF"/>
    <a:srgbClr val="DA5126"/>
    <a:srgbClr val="071F65"/>
    <a:srgbClr val="009FEA"/>
    <a:srgbClr val="FFC000"/>
    <a:srgbClr val="049ED4"/>
    <a:srgbClr val="049EE5"/>
    <a:srgbClr val="F39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1" autoAdjust="0"/>
    <p:restoredTop sz="95528"/>
  </p:normalViewPr>
  <p:slideViewPr>
    <p:cSldViewPr snapToGrid="0" snapToObjects="1" showGuides="1">
      <p:cViewPr varScale="1">
        <p:scale>
          <a:sx n="139" d="100"/>
          <a:sy n="139" d="100"/>
        </p:scale>
        <p:origin x="882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kumimoji="1" sz="1200" noProof="1"/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kumimoji="1" sz="1200" noProof="1">
                <a:latin typeface="+mn-lt"/>
                <a:ea typeface="+mn-ea"/>
              </a:defRPr>
            </a:lvl1pPr>
          </a:lstStyle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546E81D-1E66-4D2D-A13E-3690494A20A3}" type="datetimeFigureOut">
              <a:rPr kumimoji="1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2025/7/14 Monday</a:t>
            </a:fld>
            <a:endParaRPr kumimoji="1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kumimoji="1" sz="1200" noProof="1"/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kumimoji="1" sz="1200" noProof="1"/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kumimoji="1" sz="1200" noProof="1">
                <a:latin typeface="+mn-lt"/>
                <a:ea typeface="+mn-ea"/>
              </a:defRPr>
            </a:lvl1pPr>
          </a:lstStyle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6095391-CAD5-4452-9E03-B0E5D866D09B}" type="datetimeFigureOut">
              <a:rPr kumimoji="1" lang="zh-CN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2025/7/14 Monday</a:t>
            </a:fld>
            <a:endParaRPr kumimoji="1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48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342900" marR="0" lvl="1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二级</a:t>
            </a:r>
          </a:p>
          <a:p>
            <a:pPr marL="685800" marR="0" lvl="2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三级</a:t>
            </a:r>
          </a:p>
          <a:p>
            <a:pPr marL="1028700" marR="0" lvl="3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四级</a:t>
            </a:r>
          </a:p>
          <a:p>
            <a:pPr marL="1371600" marR="0" lvl="4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kumimoji="1" sz="1200" noProof="1"/>
            </a:lvl1pPr>
          </a:lstStyle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‹#›</a:t>
            </a:fld>
            <a:endParaRPr lang="zh-CN" altLang="en-US" sz="1200" strike="noStrike" noProof="1"/>
          </a:p>
        </p:txBody>
      </p:sp>
    </p:spTree>
    <p:extLst>
      <p:ext uri="{BB962C8B-B14F-4D97-AF65-F5344CB8AC3E}">
        <p14:creationId xmlns:p14="http://schemas.microsoft.com/office/powerpoint/2010/main" val="249837995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3429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0" fontAlgn="base" hangingPunct="0">
      <a:spcBef>
        <a:spcPct val="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8194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8194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4872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8879E9-B34B-3583-75C4-86D9BFC4D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>
            <a:extLst>
              <a:ext uri="{FF2B5EF4-FFF2-40B4-BE49-F238E27FC236}">
                <a16:creationId xmlns:a16="http://schemas.microsoft.com/office/drawing/2014/main" id="{A460AC1A-0005-6AB6-0273-993269F45F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0242" name="备注占位符 2">
            <a:extLst>
              <a:ext uri="{FF2B5EF4-FFF2-40B4-BE49-F238E27FC236}">
                <a16:creationId xmlns:a16="http://schemas.microsoft.com/office/drawing/2014/main" id="{1870CF51-97D8-3BC4-ABEB-31201F770496}"/>
              </a:ext>
            </a:extLst>
          </p:cNvPr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8734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0242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548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0242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E73E5-F815-CDC5-86CA-EF645E273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>
            <a:extLst>
              <a:ext uri="{FF2B5EF4-FFF2-40B4-BE49-F238E27FC236}">
                <a16:creationId xmlns:a16="http://schemas.microsoft.com/office/drawing/2014/main" id="{50FD6C7E-3E45-B372-DEF3-40ABE5E53B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4338" name="备注占位符 2">
            <a:extLst>
              <a:ext uri="{FF2B5EF4-FFF2-40B4-BE49-F238E27FC236}">
                <a16:creationId xmlns:a16="http://schemas.microsoft.com/office/drawing/2014/main" id="{5E13B9C1-9BAA-4C47-C5C6-1E41150FBAAF}"/>
              </a:ext>
            </a:extLst>
          </p:cNvPr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3392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4338" name="备注占位符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7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"/>
          <p:cNvSpPr/>
          <p:nvPr/>
        </p:nvSpPr>
        <p:spPr>
          <a:xfrm>
            <a:off x="8137525" y="4786313"/>
            <a:ext cx="819150" cy="277812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 anchorCtr="0"/>
          <a:lstStyle/>
          <a:p>
            <a:pPr lvl="0" algn="ctr" eaLnBrk="1" hangingPunct="1"/>
            <a:r>
              <a:rPr lang="zh-CN" altLang="en-US" sz="12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 </a:t>
            </a:r>
            <a:fld id="{9A0DB2DC-4C9A-4742-B13C-FB6460FD3503}" type="slidenum">
              <a:rPr lang="zh-CN" altLang="en-US" sz="12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r>
              <a:rPr lang="zh-CN" altLang="en-US" sz="1200" dirty="0">
                <a:solidFill>
                  <a:srgbClr val="595959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  </a:t>
            </a:r>
            <a:r>
              <a:rPr lang="zh-CN" altLang="en-US" sz="12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页</a:t>
            </a:r>
          </a:p>
        </p:txBody>
      </p:sp>
    </p:spTree>
  </p:cSld>
  <p:clrMapOvr>
    <a:masterClrMapping/>
  </p:clrMapOvr>
  <p:transition spd="slow" advClick="0" advTm="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Click="0" advTm="0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slow" advClick="0" advTm="0">
    <p:wipe/>
  </p:transition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 kern="1200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rgbClr val="071F65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68605" indent="-268605" algn="just" defTabSz="685800" rtl="0" eaLnBrk="0" fontAlgn="base" hangingPunct="0">
        <a:lnSpc>
          <a:spcPct val="110000"/>
        </a:lnSpc>
        <a:spcBef>
          <a:spcPts val="1350"/>
        </a:spcBef>
        <a:spcAft>
          <a:spcPct val="0"/>
        </a:spcAft>
        <a:buClr>
          <a:srgbClr val="5F5F5F"/>
        </a:buClr>
        <a:buSzPct val="70000"/>
        <a:buFont typeface="Wingdings 2" panose="05020102010507070707" pitchFamily="18" charset="2"/>
        <a:buChar char=""/>
        <a:defRPr sz="1500" kern="1200">
          <a:solidFill>
            <a:srgbClr val="071F65"/>
          </a:solidFill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268605" indent="-268605" algn="just" defTabSz="685800" rtl="0" eaLnBrk="0" fontAlgn="base" hangingPunct="0">
        <a:lnSpc>
          <a:spcPct val="130000"/>
        </a:lnSpc>
        <a:spcBef>
          <a:spcPct val="0"/>
        </a:spcBef>
        <a:spcAft>
          <a:spcPts val="450"/>
        </a:spcAft>
        <a:buClr>
          <a:srgbClr val="B2B2B2"/>
        </a:buClr>
        <a:buFont typeface="幼圆" panose="02010509060101010101" pitchFamily="49" charset="-122"/>
        <a:buChar char=" "/>
        <a:defRPr sz="1200" kern="1200">
          <a:solidFill>
            <a:srgbClr val="071F65"/>
          </a:solidFill>
          <a:latin typeface="幼圆" panose="02010509060101010101" pitchFamily="49" charset="-122"/>
          <a:ea typeface="幼圆" panose="02010509060101010101" pitchFamily="49" charset="-122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/>
          <p:cNvSpPr/>
          <p:nvPr/>
        </p:nvSpPr>
        <p:spPr>
          <a:xfrm>
            <a:off x="3706017" y="3190211"/>
            <a:ext cx="2862263" cy="377026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 anchorCtr="0">
            <a:spAutoFit/>
          </a:bodyPr>
          <a:lstStyle/>
          <a:p>
            <a:pPr algn="r"/>
            <a:r>
              <a:rPr lang="zh-CN" altLang="en-US" sz="2000" b="1" dirty="0">
                <a:solidFill>
                  <a:srgbClr val="009FE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乐普药业股份有限公司</a:t>
            </a:r>
            <a:r>
              <a:rPr lang="zh-CN" altLang="en-US" dirty="0">
                <a:solidFill>
                  <a:schemeClr val="bg1"/>
                </a:solidFill>
                <a:latin typeface="汉仪旗黑-55简" charset="-128"/>
                <a:ea typeface="汉仪旗黑-55简" charset="-128"/>
                <a:sym typeface="微软雅黑" panose="020B0503020204020204" pitchFamily="34" charset="-122"/>
              </a:rPr>
              <a:t>况 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246310" y="1272146"/>
            <a:ext cx="5781675" cy="120430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恩格列净二甲双胍缓释片（</a:t>
            </a:r>
            <a:r>
              <a:rPr lang="en-US" altLang="zh-CN" sz="2800" b="1" dirty="0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IV</a:t>
            </a:r>
            <a:r>
              <a:rPr lang="zh-CN" altLang="en-US" sz="2800" b="1" dirty="0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800" b="1" dirty="0">
              <a:solidFill>
                <a:srgbClr val="071F6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（规格：</a:t>
            </a:r>
            <a:r>
              <a:rPr lang="en-US" altLang="zh-CN" sz="2400" b="1" dirty="0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25mg/1000mg</a:t>
            </a:r>
            <a:r>
              <a:rPr lang="zh-CN" altLang="en-US" sz="2400" b="1" dirty="0">
                <a:solidFill>
                  <a:srgbClr val="071F6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sz="2400" b="1" dirty="0">
              <a:solidFill>
                <a:srgbClr val="071F6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连接符 23"/>
          <p:cNvCxnSpPr>
            <a:cxnSpLocks/>
          </p:cNvCxnSpPr>
          <p:nvPr/>
        </p:nvCxnSpPr>
        <p:spPr>
          <a:xfrm flipH="1">
            <a:off x="2267950" y="2598738"/>
            <a:ext cx="5545138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Freeform 5"/>
          <p:cNvSpPr>
            <a:spLocks noEditPoints="1"/>
          </p:cNvSpPr>
          <p:nvPr/>
        </p:nvSpPr>
        <p:spPr>
          <a:xfrm>
            <a:off x="0" y="1163638"/>
            <a:ext cx="1790700" cy="287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0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69463005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0" t="0" r="0" b="0"/>
            <a:pathLst>
              <a:path w="7449" h="11906">
                <a:moveTo>
                  <a:pt x="0" y="0"/>
                </a:moveTo>
                <a:lnTo>
                  <a:pt x="7449" y="4223"/>
                </a:lnTo>
                <a:lnTo>
                  <a:pt x="0" y="4223"/>
                </a:lnTo>
                <a:lnTo>
                  <a:pt x="0" y="0"/>
                </a:lnTo>
                <a:close/>
                <a:moveTo>
                  <a:pt x="7449" y="4302"/>
                </a:moveTo>
                <a:lnTo>
                  <a:pt x="0" y="8525"/>
                </a:lnTo>
                <a:lnTo>
                  <a:pt x="0" y="4302"/>
                </a:lnTo>
                <a:lnTo>
                  <a:pt x="7449" y="4302"/>
                </a:lnTo>
                <a:close/>
                <a:moveTo>
                  <a:pt x="2857" y="10038"/>
                </a:moveTo>
                <a:cubicBezTo>
                  <a:pt x="2537" y="11326"/>
                  <a:pt x="721" y="11825"/>
                  <a:pt x="5" y="11903"/>
                </a:cubicBezTo>
                <a:lnTo>
                  <a:pt x="0" y="11906"/>
                </a:lnTo>
                <a:lnTo>
                  <a:pt x="0" y="8789"/>
                </a:lnTo>
                <a:lnTo>
                  <a:pt x="2857" y="7136"/>
                </a:lnTo>
                <a:lnTo>
                  <a:pt x="2857" y="10038"/>
                </a:lnTo>
                <a:close/>
              </a:path>
            </a:pathLst>
          </a:custGeom>
          <a:solidFill>
            <a:schemeClr val="accent1"/>
          </a:solidFill>
          <a:ln w="5" cap="flat" cmpd="sng">
            <a:solidFill>
              <a:srgbClr val="24211D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5" name="Freeform 6"/>
          <p:cNvSpPr>
            <a:spLocks noEditPoints="1"/>
          </p:cNvSpPr>
          <p:nvPr/>
        </p:nvSpPr>
        <p:spPr>
          <a:xfrm>
            <a:off x="1722438" y="2203450"/>
            <a:ext cx="136525" cy="1693863"/>
          </a:xfrm>
          <a:custGeom>
            <a:avLst/>
            <a:gdLst/>
            <a:ahLst/>
            <a:cxnLst>
              <a:cxn ang="0">
                <a:pos x="2147483646" y="0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0"/>
              </a:cxn>
              <a:cxn ang="0">
                <a:pos x="2147483646" y="0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505764394" y="2147483646"/>
              </a:cxn>
              <a:cxn ang="0">
                <a:pos x="0" y="2147483646"/>
              </a:cxn>
              <a:cxn ang="0">
                <a:pos x="0" y="2147483646"/>
              </a:cxn>
              <a:cxn ang="0">
                <a:pos x="505764394" y="2147483646"/>
              </a:cxn>
              <a:cxn ang="0">
                <a:pos x="505764394" y="2147483646"/>
              </a:cxn>
              <a:cxn ang="0">
                <a:pos x="1722239922" y="2147483646"/>
              </a:cxn>
              <a:cxn ang="0">
                <a:pos x="1216532672" y="2147483646"/>
              </a:cxn>
              <a:cxn ang="0">
                <a:pos x="1216532672" y="2147483646"/>
              </a:cxn>
              <a:cxn ang="0">
                <a:pos x="1722239922" y="2147483646"/>
              </a:cxn>
              <a:cxn ang="0">
                <a:pos x="1722239922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  <a:cxn ang="0">
                <a:pos x="2147483646" y="2147483646"/>
              </a:cxn>
            </a:cxnLst>
            <a:rect l="0" t="0" r="0" b="0"/>
            <a:pathLst>
              <a:path w="571" h="7028">
                <a:moveTo>
                  <a:pt x="246" y="0"/>
                </a:moveTo>
                <a:lnTo>
                  <a:pt x="246" y="2716"/>
                </a:lnTo>
                <a:cubicBezTo>
                  <a:pt x="206" y="2731"/>
                  <a:pt x="178" y="2770"/>
                  <a:pt x="178" y="2816"/>
                </a:cubicBezTo>
                <a:cubicBezTo>
                  <a:pt x="178" y="2876"/>
                  <a:pt x="226" y="2924"/>
                  <a:pt x="286" y="2924"/>
                </a:cubicBezTo>
                <a:cubicBezTo>
                  <a:pt x="345" y="2924"/>
                  <a:pt x="394" y="2876"/>
                  <a:pt x="394" y="2816"/>
                </a:cubicBezTo>
                <a:cubicBezTo>
                  <a:pt x="394" y="2770"/>
                  <a:pt x="365" y="2731"/>
                  <a:pt x="325" y="2716"/>
                </a:cubicBezTo>
                <a:lnTo>
                  <a:pt x="325" y="0"/>
                </a:lnTo>
                <a:lnTo>
                  <a:pt x="246" y="0"/>
                </a:lnTo>
                <a:close/>
                <a:moveTo>
                  <a:pt x="0" y="3749"/>
                </a:moveTo>
                <a:lnTo>
                  <a:pt x="571" y="3749"/>
                </a:lnTo>
                <a:lnTo>
                  <a:pt x="571" y="3790"/>
                </a:lnTo>
                <a:lnTo>
                  <a:pt x="0" y="3790"/>
                </a:lnTo>
                <a:lnTo>
                  <a:pt x="0" y="3749"/>
                </a:lnTo>
                <a:close/>
                <a:moveTo>
                  <a:pt x="0" y="3323"/>
                </a:moveTo>
                <a:lnTo>
                  <a:pt x="0" y="3323"/>
                </a:lnTo>
                <a:cubicBezTo>
                  <a:pt x="0" y="3165"/>
                  <a:pt x="128" y="3037"/>
                  <a:pt x="286" y="3037"/>
                </a:cubicBezTo>
                <a:cubicBezTo>
                  <a:pt x="443" y="3037"/>
                  <a:pt x="571" y="3165"/>
                  <a:pt x="571" y="3323"/>
                </a:cubicBezTo>
                <a:lnTo>
                  <a:pt x="571" y="3683"/>
                </a:lnTo>
                <a:lnTo>
                  <a:pt x="0" y="3683"/>
                </a:lnTo>
                <a:lnTo>
                  <a:pt x="0" y="3323"/>
                </a:lnTo>
                <a:close/>
                <a:moveTo>
                  <a:pt x="37" y="3885"/>
                </a:moveTo>
                <a:lnTo>
                  <a:pt x="0" y="3885"/>
                </a:lnTo>
                <a:lnTo>
                  <a:pt x="0" y="7028"/>
                </a:lnTo>
                <a:lnTo>
                  <a:pt x="37" y="7028"/>
                </a:lnTo>
                <a:lnTo>
                  <a:pt x="37" y="3885"/>
                </a:lnTo>
                <a:close/>
                <a:moveTo>
                  <a:pt x="126" y="3885"/>
                </a:moveTo>
                <a:lnTo>
                  <a:pt x="89" y="3885"/>
                </a:lnTo>
                <a:lnTo>
                  <a:pt x="89" y="7028"/>
                </a:lnTo>
                <a:lnTo>
                  <a:pt x="126" y="7028"/>
                </a:lnTo>
                <a:lnTo>
                  <a:pt x="126" y="3885"/>
                </a:lnTo>
                <a:close/>
                <a:moveTo>
                  <a:pt x="215" y="3885"/>
                </a:moveTo>
                <a:lnTo>
                  <a:pt x="178" y="3885"/>
                </a:lnTo>
                <a:lnTo>
                  <a:pt x="178" y="7028"/>
                </a:lnTo>
                <a:lnTo>
                  <a:pt x="215" y="7028"/>
                </a:lnTo>
                <a:lnTo>
                  <a:pt x="215" y="3885"/>
                </a:lnTo>
                <a:close/>
                <a:moveTo>
                  <a:pt x="304" y="3885"/>
                </a:moveTo>
                <a:lnTo>
                  <a:pt x="267" y="3885"/>
                </a:lnTo>
                <a:lnTo>
                  <a:pt x="267" y="7028"/>
                </a:lnTo>
                <a:lnTo>
                  <a:pt x="304" y="7028"/>
                </a:lnTo>
                <a:lnTo>
                  <a:pt x="304" y="3885"/>
                </a:lnTo>
                <a:close/>
                <a:moveTo>
                  <a:pt x="393" y="3885"/>
                </a:moveTo>
                <a:lnTo>
                  <a:pt x="356" y="3885"/>
                </a:lnTo>
                <a:lnTo>
                  <a:pt x="356" y="7028"/>
                </a:lnTo>
                <a:lnTo>
                  <a:pt x="393" y="7028"/>
                </a:lnTo>
                <a:lnTo>
                  <a:pt x="393" y="3885"/>
                </a:lnTo>
                <a:close/>
                <a:moveTo>
                  <a:pt x="482" y="3885"/>
                </a:moveTo>
                <a:lnTo>
                  <a:pt x="445" y="3885"/>
                </a:lnTo>
                <a:lnTo>
                  <a:pt x="445" y="7028"/>
                </a:lnTo>
                <a:lnTo>
                  <a:pt x="482" y="7028"/>
                </a:lnTo>
                <a:lnTo>
                  <a:pt x="482" y="3885"/>
                </a:lnTo>
                <a:close/>
                <a:moveTo>
                  <a:pt x="571" y="3885"/>
                </a:moveTo>
                <a:lnTo>
                  <a:pt x="534" y="3885"/>
                </a:lnTo>
                <a:lnTo>
                  <a:pt x="534" y="7028"/>
                </a:lnTo>
                <a:lnTo>
                  <a:pt x="571" y="7028"/>
                </a:lnTo>
                <a:lnTo>
                  <a:pt x="571" y="3885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74" name="TextBox 9"/>
          <p:cNvSpPr txBox="1"/>
          <p:nvPr/>
        </p:nvSpPr>
        <p:spPr>
          <a:xfrm>
            <a:off x="533400" y="381000"/>
            <a:ext cx="1638300" cy="3730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30000"/>
              </a:lnSpc>
            </a:pPr>
            <a:endParaRPr lang="zh-CN" altLang="en-US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97EA926-740E-4F1D-82EC-82EC1D61A81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223" y="242094"/>
            <a:ext cx="1524000" cy="56197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01A998D1-1BF0-4B83-A186-466993347B67}"/>
              </a:ext>
            </a:extLst>
          </p:cNvPr>
          <p:cNvSpPr/>
          <p:nvPr/>
        </p:nvSpPr>
        <p:spPr>
          <a:xfrm>
            <a:off x="1216909" y="318618"/>
            <a:ext cx="6806436" cy="700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solidFill>
                  <a:srgbClr val="0E3768"/>
                </a:solidFill>
                <a:latin typeface="MicrosoftYaHei-Bold"/>
              </a:rPr>
              <a:t>“胃漂浮型”恩格列净二甲双胍缓释片（</a:t>
            </a:r>
            <a:r>
              <a:rPr lang="en-US" altLang="zh-CN" b="1" dirty="0">
                <a:solidFill>
                  <a:srgbClr val="0E3768"/>
                </a:solidFill>
                <a:latin typeface="MicrosoftYaHei-Bold"/>
              </a:rPr>
              <a:t>IV</a:t>
            </a:r>
            <a:r>
              <a:rPr lang="zh-CN" altLang="en-US" b="1" dirty="0">
                <a:solidFill>
                  <a:srgbClr val="0E3768"/>
                </a:solidFill>
                <a:latin typeface="MicrosoftYaHei-Bold"/>
              </a:rPr>
              <a:t>），具有</a:t>
            </a:r>
            <a:r>
              <a:rPr lang="zh-CN" altLang="en-US" b="1" dirty="0">
                <a:solidFill>
                  <a:srgbClr val="C10000"/>
                </a:solidFill>
                <a:latin typeface="MicrosoftYaHei-Bold"/>
              </a:rPr>
              <a:t>增效、减副、高依从的三重优势</a:t>
            </a:r>
            <a:r>
              <a:rPr lang="zh-CN" altLang="en-US" b="1" dirty="0">
                <a:solidFill>
                  <a:srgbClr val="0E3768"/>
                </a:solidFill>
                <a:latin typeface="MicrosoftYaHei-Bold"/>
              </a:rPr>
              <a:t>，助力</a:t>
            </a:r>
            <a:r>
              <a:rPr lang="en-US" altLang="zh-CN" b="1" dirty="0">
                <a:solidFill>
                  <a:srgbClr val="0E3768"/>
                </a:solidFill>
                <a:latin typeface="MicrosoftYaHei-Bold"/>
              </a:rPr>
              <a:t>2</a:t>
            </a:r>
            <a:r>
              <a:rPr lang="zh-CN" altLang="en-US" b="1" dirty="0">
                <a:solidFill>
                  <a:srgbClr val="0E3768"/>
                </a:solidFill>
                <a:latin typeface="MicrosoftYaHei-Bold"/>
              </a:rPr>
              <a:t>型糖尿病患者拥有更多的用药 </a:t>
            </a:r>
            <a:r>
              <a:rPr lang="zh-CN" altLang="en-US" b="1" dirty="0">
                <a:solidFill>
                  <a:srgbClr val="C10000"/>
                </a:solidFill>
                <a:latin typeface="MicrosoftYaHei-Bold"/>
              </a:rPr>
              <a:t>“选择”</a:t>
            </a:r>
            <a:endParaRPr lang="zh-CN" altLang="en-US" dirty="0"/>
          </a:p>
        </p:txBody>
      </p:sp>
      <p:sp>
        <p:nvSpPr>
          <p:cNvPr id="5" name="Arrow: Pentagon 5">
            <a:extLst>
              <a:ext uri="{FF2B5EF4-FFF2-40B4-BE49-F238E27FC236}">
                <a16:creationId xmlns:a16="http://schemas.microsoft.com/office/drawing/2014/main" id="{189016AA-F4AF-4CC1-860F-BE6437C02F5F}"/>
              </a:ext>
            </a:extLst>
          </p:cNvPr>
          <p:cNvSpPr/>
          <p:nvPr/>
        </p:nvSpPr>
        <p:spPr>
          <a:xfrm>
            <a:off x="2839216" y="1168458"/>
            <a:ext cx="1334024" cy="467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有效性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B62A662B-7CED-418E-8976-481069F6F4D6}"/>
              </a:ext>
            </a:extLst>
          </p:cNvPr>
          <p:cNvSpPr/>
          <p:nvPr/>
        </p:nvSpPr>
        <p:spPr>
          <a:xfrm>
            <a:off x="2839216" y="1994952"/>
            <a:ext cx="1334024" cy="467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安全性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7" name="Arrow: Pentagon 5">
            <a:extLst>
              <a:ext uri="{FF2B5EF4-FFF2-40B4-BE49-F238E27FC236}">
                <a16:creationId xmlns:a16="http://schemas.microsoft.com/office/drawing/2014/main" id="{3AC46DC9-3A1A-48F2-B689-D8FEF4FD06A8}"/>
              </a:ext>
            </a:extLst>
          </p:cNvPr>
          <p:cNvSpPr/>
          <p:nvPr/>
        </p:nvSpPr>
        <p:spPr>
          <a:xfrm>
            <a:off x="2839216" y="2811666"/>
            <a:ext cx="1334024" cy="467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创新性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8" name="Arrow: Pentagon 5">
            <a:extLst>
              <a:ext uri="{FF2B5EF4-FFF2-40B4-BE49-F238E27FC236}">
                <a16:creationId xmlns:a16="http://schemas.microsoft.com/office/drawing/2014/main" id="{6424E113-7E1E-449F-8D31-568ACC499F8A}"/>
              </a:ext>
            </a:extLst>
          </p:cNvPr>
          <p:cNvSpPr/>
          <p:nvPr/>
        </p:nvSpPr>
        <p:spPr>
          <a:xfrm>
            <a:off x="2839216" y="3628380"/>
            <a:ext cx="1334024" cy="4678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公平性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0B3E40E3-5442-44D2-BCD9-DC4091BC8B3A}"/>
              </a:ext>
            </a:extLst>
          </p:cNvPr>
          <p:cNvSpPr/>
          <p:nvPr/>
        </p:nvSpPr>
        <p:spPr>
          <a:xfrm>
            <a:off x="4262618" y="1097157"/>
            <a:ext cx="4572000" cy="6133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恩格列净</a:t>
            </a:r>
            <a:r>
              <a:rPr lang="en-US" altLang="zh-CN" sz="1200" dirty="0"/>
              <a:t>/</a:t>
            </a:r>
            <a:r>
              <a:rPr lang="zh-CN" altLang="en-US" sz="1200" dirty="0"/>
              <a:t>二甲双胍</a:t>
            </a:r>
            <a:r>
              <a:rPr lang="en-US" altLang="zh-CN" sz="1200" dirty="0"/>
              <a:t>FDC</a:t>
            </a:r>
            <a:r>
              <a:rPr lang="zh-CN" altLang="en-US" sz="1200" dirty="0"/>
              <a:t>多重病理生理机制和多个靶点，发挥</a:t>
            </a:r>
            <a:r>
              <a:rPr lang="zh-CN" altLang="en-US" sz="1200" b="1" dirty="0">
                <a:solidFill>
                  <a:srgbClr val="FF0000"/>
                </a:solidFill>
              </a:rPr>
              <a:t>机制互补、协同增效的降糖作用</a:t>
            </a:r>
            <a:r>
              <a:rPr lang="zh-CN" altLang="en-US" sz="1200" dirty="0"/>
              <a:t>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FACBA5EF-E3BA-4F4A-A85E-5D6DF5810B63}"/>
              </a:ext>
            </a:extLst>
          </p:cNvPr>
          <p:cNvSpPr/>
          <p:nvPr/>
        </p:nvSpPr>
        <p:spPr>
          <a:xfrm>
            <a:off x="4321056" y="2763235"/>
            <a:ext cx="4572000" cy="6133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二甲双胍缓释片芯采用</a:t>
            </a:r>
            <a:r>
              <a:rPr lang="zh-CN" altLang="en-US" sz="1200" b="1" dirty="0">
                <a:solidFill>
                  <a:srgbClr val="FF0000"/>
                </a:solidFill>
              </a:rPr>
              <a:t>新一代胃漂浮技术</a:t>
            </a:r>
            <a:r>
              <a:rPr lang="zh-CN" altLang="en-US" sz="1200" dirty="0"/>
              <a:t>，具有</a:t>
            </a:r>
            <a:r>
              <a:rPr lang="zh-CN" altLang="en-US" sz="1200" b="1" dirty="0">
                <a:solidFill>
                  <a:srgbClr val="FF0000"/>
                </a:solidFill>
              </a:rPr>
              <a:t>提高控糖效果、降低胃肠道不良反应、提高依从性</a:t>
            </a:r>
            <a:r>
              <a:rPr lang="zh-CN" altLang="en-US" sz="1200" dirty="0"/>
              <a:t>的三重优势。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7B43BFD-204C-4296-9F49-B995BE58D576}"/>
              </a:ext>
            </a:extLst>
          </p:cNvPr>
          <p:cNvSpPr/>
          <p:nvPr/>
        </p:nvSpPr>
        <p:spPr>
          <a:xfrm>
            <a:off x="4262618" y="1870747"/>
            <a:ext cx="4630438" cy="613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/>
              <a:t>恩格列净</a:t>
            </a:r>
            <a:r>
              <a:rPr lang="en-US" altLang="zh-CN" sz="1200" dirty="0"/>
              <a:t>/</a:t>
            </a:r>
            <a:r>
              <a:rPr lang="zh-CN" altLang="en-US" sz="1200" dirty="0"/>
              <a:t>二甲双胍</a:t>
            </a:r>
            <a:r>
              <a:rPr lang="en-US" altLang="zh-CN" sz="1200" dirty="0"/>
              <a:t>FDC</a:t>
            </a:r>
            <a:r>
              <a:rPr lang="zh-CN" altLang="en-US" sz="1200" dirty="0"/>
              <a:t>不仅仅降低血糖，同时还有改善心功能的效果，在降糖和抗心衰治疗方面优于常规方法，具有</a:t>
            </a:r>
            <a:r>
              <a:rPr lang="zh-CN" altLang="en-US" sz="1200" b="1" dirty="0">
                <a:solidFill>
                  <a:srgbClr val="FF0000"/>
                </a:solidFill>
              </a:rPr>
              <a:t>较高的安全性</a:t>
            </a:r>
            <a:r>
              <a:rPr lang="zh-CN" altLang="en-US" sz="1200" dirty="0"/>
              <a:t>。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366BA30-B745-4E85-A02A-A8058945451D}"/>
              </a:ext>
            </a:extLst>
          </p:cNvPr>
          <p:cNvSpPr/>
          <p:nvPr/>
        </p:nvSpPr>
        <p:spPr>
          <a:xfrm>
            <a:off x="4262618" y="3628380"/>
            <a:ext cx="4572000" cy="61337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rgbClr val="FF0000"/>
                </a:solidFill>
              </a:rPr>
              <a:t>缩小国内外患者用药差距</a:t>
            </a:r>
            <a:r>
              <a:rPr lang="zh-CN" altLang="en-US" sz="1200" dirty="0"/>
              <a:t>，弥补目录短板，费用符合“保基本”定位，助力实现我国糖尿病患者一线用药的</a:t>
            </a:r>
            <a:r>
              <a:rPr lang="zh-CN" altLang="en-US" sz="1200" b="1" dirty="0">
                <a:solidFill>
                  <a:srgbClr val="FF0000"/>
                </a:solidFill>
              </a:rPr>
              <a:t>升级换代</a:t>
            </a:r>
            <a:r>
              <a:rPr lang="zh-CN" altLang="en-US" sz="1200" dirty="0"/>
              <a:t>。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55F88332-949A-4DD0-84E6-1A295DC564A9}"/>
              </a:ext>
            </a:extLst>
          </p:cNvPr>
          <p:cNvSpPr/>
          <p:nvPr/>
        </p:nvSpPr>
        <p:spPr>
          <a:xfrm>
            <a:off x="326097" y="2185059"/>
            <a:ext cx="2423741" cy="888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b="1" dirty="0">
                <a:solidFill>
                  <a:srgbClr val="0E3666"/>
                </a:solidFill>
                <a:latin typeface="MicrosoftYaHei-Bold"/>
              </a:rPr>
              <a:t>恩格列净二甲双胍缓释片</a:t>
            </a:r>
            <a:r>
              <a:rPr lang="en-US" altLang="zh-CN" b="1" dirty="0">
                <a:solidFill>
                  <a:srgbClr val="0E3666"/>
                </a:solidFill>
                <a:latin typeface="MicrosoftYaHei-Bold"/>
              </a:rPr>
              <a:t>(IV)</a:t>
            </a:r>
          </a:p>
          <a:p>
            <a:pPr algn="ctr">
              <a:lnSpc>
                <a:spcPct val="200000"/>
              </a:lnSpc>
            </a:pPr>
            <a:r>
              <a:rPr lang="zh-CN" altLang="en-US" b="1" dirty="0">
                <a:solidFill>
                  <a:srgbClr val="0E3666"/>
                </a:solidFill>
                <a:latin typeface="MicrosoftYaHei-Bold"/>
              </a:rPr>
              <a:t>价值总结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18666422"/>
      </p:ext>
    </p:extLst>
  </p:cSld>
  <p:clrMapOvr>
    <a:masterClrMapping/>
  </p:clrMapOvr>
  <p:transition spd="slow" advClick="0" advTm="0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TextBox 9"/>
          <p:cNvSpPr txBox="1"/>
          <p:nvPr/>
        </p:nvSpPr>
        <p:spPr>
          <a:xfrm>
            <a:off x="533400" y="90825"/>
            <a:ext cx="1638300" cy="59721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800" b="1" dirty="0">
                <a:solidFill>
                  <a:srgbClr val="071F65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目   录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97EA926-740E-4F1D-82EC-82EC1D61A81F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223" y="242094"/>
            <a:ext cx="1524000" cy="561975"/>
          </a:xfrm>
          <a:prstGeom prst="rect">
            <a:avLst/>
          </a:prstGeom>
          <a:noFill/>
        </p:spPr>
      </p:pic>
      <p:grpSp>
        <p:nvGrpSpPr>
          <p:cNvPr id="7" name="组合 6">
            <a:extLst>
              <a:ext uri="{FF2B5EF4-FFF2-40B4-BE49-F238E27FC236}">
                <a16:creationId xmlns:a16="http://schemas.microsoft.com/office/drawing/2014/main" id="{13741756-9D74-4A34-8D1D-5B33591825DA}"/>
              </a:ext>
            </a:extLst>
          </p:cNvPr>
          <p:cNvGrpSpPr/>
          <p:nvPr/>
        </p:nvGrpSpPr>
        <p:grpSpPr>
          <a:xfrm>
            <a:off x="4317504" y="1159708"/>
            <a:ext cx="3428312" cy="640800"/>
            <a:chOff x="2418997" y="1759170"/>
            <a:chExt cx="3428312" cy="640800"/>
          </a:xfrm>
        </p:grpSpPr>
        <p:sp>
          <p:nvSpPr>
            <p:cNvPr id="10" name="타원 22">
              <a:extLst>
                <a:ext uri="{FF2B5EF4-FFF2-40B4-BE49-F238E27FC236}">
                  <a16:creationId xmlns:a16="http://schemas.microsoft.com/office/drawing/2014/main" id="{55518EBA-5CE8-444A-9C9C-E814B812D939}"/>
                </a:ext>
              </a:extLst>
            </p:cNvPr>
            <p:cNvSpPr/>
            <p:nvPr/>
          </p:nvSpPr>
          <p:spPr>
            <a:xfrm>
              <a:off x="2418997" y="1759170"/>
              <a:ext cx="683004" cy="640800"/>
            </a:xfrm>
            <a:prstGeom prst="ellipse">
              <a:avLst/>
            </a:prstGeom>
            <a:solidFill>
              <a:srgbClr val="006C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3600" dirty="0"/>
                <a:t>2</a:t>
              </a:r>
              <a:endParaRPr lang="ko-KR" altLang="en-US" sz="3600" dirty="0"/>
            </a:p>
          </p:txBody>
        </p:sp>
        <p:sp>
          <p:nvSpPr>
            <p:cNvPr id="13" name="TextBox 11">
              <a:extLst>
                <a:ext uri="{FF2B5EF4-FFF2-40B4-BE49-F238E27FC236}">
                  <a16:creationId xmlns:a16="http://schemas.microsoft.com/office/drawing/2014/main" id="{CF67C4F3-9480-45C5-8C39-FD15C39145F8}"/>
                </a:ext>
              </a:extLst>
            </p:cNvPr>
            <p:cNvSpPr txBox="1"/>
            <p:nvPr/>
          </p:nvSpPr>
          <p:spPr>
            <a:xfrm>
              <a:off x="3457794" y="1789042"/>
              <a:ext cx="2389515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6CB5"/>
                  </a:solidFill>
                  <a:latin typeface="微软雅黑" panose="020B0503020204020204" pitchFamily="34" charset="-122"/>
                </a:rPr>
                <a:t>创新性</a:t>
              </a:r>
              <a:endParaRPr lang="en-US" altLang="zh-CN" sz="2400" b="1" dirty="0">
                <a:solidFill>
                  <a:srgbClr val="006CB5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71B99E20-84D2-41CB-B29C-E1AF492021D9}"/>
              </a:ext>
            </a:extLst>
          </p:cNvPr>
          <p:cNvGrpSpPr/>
          <p:nvPr/>
        </p:nvGrpSpPr>
        <p:grpSpPr>
          <a:xfrm>
            <a:off x="4317006" y="2209924"/>
            <a:ext cx="3428810" cy="640800"/>
            <a:chOff x="2418499" y="3404136"/>
            <a:chExt cx="3428810" cy="640800"/>
          </a:xfrm>
        </p:grpSpPr>
        <p:sp>
          <p:nvSpPr>
            <p:cNvPr id="27" name="TextBox 11">
              <a:extLst>
                <a:ext uri="{FF2B5EF4-FFF2-40B4-BE49-F238E27FC236}">
                  <a16:creationId xmlns:a16="http://schemas.microsoft.com/office/drawing/2014/main" id="{C73402B3-8495-4253-A55E-0A0BC245EE0E}"/>
                </a:ext>
              </a:extLst>
            </p:cNvPr>
            <p:cNvSpPr txBox="1"/>
            <p:nvPr/>
          </p:nvSpPr>
          <p:spPr>
            <a:xfrm>
              <a:off x="3457794" y="3434008"/>
              <a:ext cx="2389515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6CB5"/>
                  </a:solidFill>
                  <a:latin typeface="微软雅黑" panose="020B0503020204020204" pitchFamily="34" charset="-122"/>
                </a:rPr>
                <a:t>安全性</a:t>
              </a:r>
              <a:endParaRPr lang="en-US" altLang="zh-CN" sz="2400" b="1" dirty="0">
                <a:solidFill>
                  <a:srgbClr val="006CB5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7" name="타원 22">
              <a:extLst>
                <a:ext uri="{FF2B5EF4-FFF2-40B4-BE49-F238E27FC236}">
                  <a16:creationId xmlns:a16="http://schemas.microsoft.com/office/drawing/2014/main" id="{55518EBA-5CE8-444A-9C9C-E814B812D939}"/>
                </a:ext>
              </a:extLst>
            </p:cNvPr>
            <p:cNvSpPr/>
            <p:nvPr/>
          </p:nvSpPr>
          <p:spPr>
            <a:xfrm>
              <a:off x="2418499" y="3404136"/>
              <a:ext cx="684000" cy="640800"/>
            </a:xfrm>
            <a:prstGeom prst="ellipse">
              <a:avLst/>
            </a:prstGeom>
            <a:solidFill>
              <a:srgbClr val="006C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3600" dirty="0"/>
                <a:t>4</a:t>
              </a:r>
              <a:endParaRPr lang="ko-KR" altLang="en-US" sz="3600" dirty="0"/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5462A88D-246E-4264-A5FA-E0810A425605}"/>
              </a:ext>
            </a:extLst>
          </p:cNvPr>
          <p:cNvGrpSpPr/>
          <p:nvPr/>
        </p:nvGrpSpPr>
        <p:grpSpPr>
          <a:xfrm>
            <a:off x="994038" y="1114012"/>
            <a:ext cx="3428312" cy="639815"/>
            <a:chOff x="2418997" y="971538"/>
            <a:chExt cx="3428312" cy="639815"/>
          </a:xfrm>
        </p:grpSpPr>
        <p:sp>
          <p:nvSpPr>
            <p:cNvPr id="9" name="타원 9">
              <a:extLst>
                <a:ext uri="{FF2B5EF4-FFF2-40B4-BE49-F238E27FC236}">
                  <a16:creationId xmlns:a16="http://schemas.microsoft.com/office/drawing/2014/main" id="{4835C482-8A4F-414E-BACC-B0348D85DA31}"/>
                </a:ext>
              </a:extLst>
            </p:cNvPr>
            <p:cNvSpPr/>
            <p:nvPr/>
          </p:nvSpPr>
          <p:spPr>
            <a:xfrm>
              <a:off x="2418997" y="971538"/>
              <a:ext cx="683005" cy="639815"/>
            </a:xfrm>
            <a:prstGeom prst="ellipse">
              <a:avLst/>
            </a:prstGeom>
            <a:solidFill>
              <a:srgbClr val="071F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3600" dirty="0"/>
                <a:t>1</a:t>
              </a:r>
              <a:endParaRPr lang="ko-KR" altLang="en-US" sz="3600" dirty="0"/>
            </a:p>
          </p:txBody>
        </p:sp>
        <p:sp>
          <p:nvSpPr>
            <p:cNvPr id="18" name="TextBox 11">
              <a:extLst>
                <a:ext uri="{FF2B5EF4-FFF2-40B4-BE49-F238E27FC236}">
                  <a16:creationId xmlns:a16="http://schemas.microsoft.com/office/drawing/2014/main" id="{CF67C4F3-9480-45C5-8C39-FD15C39145F8}"/>
                </a:ext>
              </a:extLst>
            </p:cNvPr>
            <p:cNvSpPr txBox="1"/>
            <p:nvPr/>
          </p:nvSpPr>
          <p:spPr>
            <a:xfrm>
              <a:off x="3457794" y="1000917"/>
              <a:ext cx="2389515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71F65"/>
                  </a:solidFill>
                  <a:latin typeface="微软雅黑" panose="020B0503020204020204" pitchFamily="34" charset="-122"/>
                </a:rPr>
                <a:t>基本信息</a:t>
              </a:r>
              <a:endParaRPr lang="en-US" altLang="zh-CN" sz="2400" b="1" dirty="0">
                <a:solidFill>
                  <a:srgbClr val="071F65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:a16="http://schemas.microsoft.com/office/drawing/2014/main" id="{363DC6BF-553B-45AF-A359-BAEF60FD5788}"/>
              </a:ext>
            </a:extLst>
          </p:cNvPr>
          <p:cNvGrpSpPr/>
          <p:nvPr/>
        </p:nvGrpSpPr>
        <p:grpSpPr>
          <a:xfrm>
            <a:off x="994038" y="3128032"/>
            <a:ext cx="3428312" cy="640800"/>
            <a:chOff x="2418997" y="4174123"/>
            <a:chExt cx="3428312" cy="640800"/>
          </a:xfrm>
        </p:grpSpPr>
        <p:sp>
          <p:nvSpPr>
            <p:cNvPr id="2" name="타원 24">
              <a:extLst>
                <a:ext uri="{FF2B5EF4-FFF2-40B4-BE49-F238E27FC236}">
                  <a16:creationId xmlns:a16="http://schemas.microsoft.com/office/drawing/2014/main" id="{889EF30A-F0A9-C316-5655-C546A6D46108}"/>
                </a:ext>
              </a:extLst>
            </p:cNvPr>
            <p:cNvSpPr/>
            <p:nvPr/>
          </p:nvSpPr>
          <p:spPr>
            <a:xfrm>
              <a:off x="2418997" y="4174123"/>
              <a:ext cx="683004" cy="64080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ko-KR" sz="3600" dirty="0"/>
                <a:t>5</a:t>
              </a:r>
              <a:endParaRPr lang="ko-KR" altLang="en-US" sz="3600" dirty="0"/>
            </a:p>
          </p:txBody>
        </p:sp>
        <p:sp>
          <p:nvSpPr>
            <p:cNvPr id="3" name="TextBox 11">
              <a:extLst>
                <a:ext uri="{FF2B5EF4-FFF2-40B4-BE49-F238E27FC236}">
                  <a16:creationId xmlns:a16="http://schemas.microsoft.com/office/drawing/2014/main" id="{4507784A-77DC-A35A-7C23-D9C107EBE801}"/>
                </a:ext>
              </a:extLst>
            </p:cNvPr>
            <p:cNvSpPr txBox="1"/>
            <p:nvPr/>
          </p:nvSpPr>
          <p:spPr>
            <a:xfrm>
              <a:off x="3457794" y="4203995"/>
              <a:ext cx="2389515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00B050"/>
                  </a:solidFill>
                  <a:latin typeface="微软雅黑" panose="020B0503020204020204" pitchFamily="34" charset="-122"/>
                </a:rPr>
                <a:t>公平性</a:t>
              </a:r>
              <a:endParaRPr lang="en-US" altLang="zh-CN" sz="2400" b="1" dirty="0">
                <a:solidFill>
                  <a:srgbClr val="00B050"/>
                </a:solidFill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545DC927-2805-47CC-9683-9B3AB35F09A1}"/>
              </a:ext>
            </a:extLst>
          </p:cNvPr>
          <p:cNvGrpSpPr/>
          <p:nvPr/>
        </p:nvGrpSpPr>
        <p:grpSpPr>
          <a:xfrm>
            <a:off x="994038" y="2120529"/>
            <a:ext cx="3219155" cy="640800"/>
            <a:chOff x="2418499" y="2564058"/>
            <a:chExt cx="3219155" cy="640800"/>
          </a:xfrm>
        </p:grpSpPr>
        <p:sp>
          <p:nvSpPr>
            <p:cNvPr id="4" name="타원 24">
              <a:extLst>
                <a:ext uri="{FF2B5EF4-FFF2-40B4-BE49-F238E27FC236}">
                  <a16:creationId xmlns:a16="http://schemas.microsoft.com/office/drawing/2014/main" id="{55B832BA-6527-00D6-285A-81C85BE41DBF}"/>
                </a:ext>
              </a:extLst>
            </p:cNvPr>
            <p:cNvSpPr/>
            <p:nvPr/>
          </p:nvSpPr>
          <p:spPr>
            <a:xfrm>
              <a:off x="2418499" y="2564058"/>
              <a:ext cx="684000" cy="640800"/>
            </a:xfrm>
            <a:prstGeom prst="ellipse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altLang="zh-CN" sz="3600" dirty="0"/>
                <a:t>3</a:t>
              </a:r>
              <a:endParaRPr lang="ko-KR" altLang="en-US" sz="3600" dirty="0"/>
            </a:p>
          </p:txBody>
        </p:sp>
        <p:sp>
          <p:nvSpPr>
            <p:cNvPr id="5" name="TextBox 11">
              <a:extLst>
                <a:ext uri="{FF2B5EF4-FFF2-40B4-BE49-F238E27FC236}">
                  <a16:creationId xmlns:a16="http://schemas.microsoft.com/office/drawing/2014/main" id="{82BA9829-E73C-295D-295C-7EDCF8ADE6CE}"/>
                </a:ext>
              </a:extLst>
            </p:cNvPr>
            <p:cNvSpPr txBox="1"/>
            <p:nvPr/>
          </p:nvSpPr>
          <p:spPr>
            <a:xfrm>
              <a:off x="3457795" y="2593930"/>
              <a:ext cx="2179859" cy="5810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399FF"/>
                  </a:solidFill>
                  <a:latin typeface="微软雅黑" panose="020B0503020204020204" pitchFamily="34" charset="-122"/>
                </a:rPr>
                <a:t>有效性</a:t>
              </a:r>
              <a:endParaRPr lang="en-US" altLang="zh-CN" sz="2400" b="1" dirty="0">
                <a:solidFill>
                  <a:srgbClr val="3399FF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16" name="等腰三角形 47">
            <a:extLst>
              <a:ext uri="{FF2B5EF4-FFF2-40B4-BE49-F238E27FC236}">
                <a16:creationId xmlns:a16="http://schemas.microsoft.com/office/drawing/2014/main" id="{5D85BB9A-29BC-400E-82EA-1119EBCD93A8}"/>
              </a:ext>
            </a:extLst>
          </p:cNvPr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6462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E2FE7-A8C5-5C21-DC05-E5A1ED8A42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47">
            <a:extLst>
              <a:ext uri="{FF2B5EF4-FFF2-40B4-BE49-F238E27FC236}">
                <a16:creationId xmlns:a16="http://schemas.microsoft.com/office/drawing/2014/main" id="{FA46DD4B-A641-A2F2-F2A1-B16F58E336E5}"/>
              </a:ext>
            </a:extLst>
          </p:cNvPr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DC2B98C2-E74E-D3D6-2401-2CD8C00784D5}"/>
              </a:ext>
            </a:extLst>
          </p:cNvPr>
          <p:cNvSpPr txBox="1"/>
          <p:nvPr/>
        </p:nvSpPr>
        <p:spPr>
          <a:xfrm>
            <a:off x="565819" y="86991"/>
            <a:ext cx="308324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基本信息</a:t>
            </a:r>
            <a:endParaRPr lang="en-US" altLang="zh-CN" sz="2000" b="1" dirty="0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0C1580BC-C43F-FDCB-AB9A-B743933FDE11}"/>
              </a:ext>
            </a:extLst>
          </p:cNvPr>
          <p:cNvSpPr txBox="1"/>
          <p:nvPr/>
        </p:nvSpPr>
        <p:spPr>
          <a:xfrm>
            <a:off x="250825" y="767217"/>
            <a:ext cx="7710643" cy="3437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药品通用名称：</a:t>
            </a:r>
            <a:r>
              <a:rPr lang="zh-CN" altLang="en-US" sz="1200" dirty="0">
                <a:latin typeface="微软雅黑" panose="020B0503020204020204" pitchFamily="34" charset="-122"/>
              </a:rPr>
              <a:t>恩格列净二甲双胍缓释片</a:t>
            </a:r>
            <a:r>
              <a:rPr lang="en-US" altLang="zh-CN" sz="1200" dirty="0">
                <a:latin typeface="微软雅黑" panose="020B0503020204020204" pitchFamily="34" charset="-122"/>
              </a:rPr>
              <a:t>(IV)</a:t>
            </a: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注册规格：</a:t>
            </a:r>
            <a:r>
              <a:rPr lang="zh-CN" altLang="en-US" sz="1200" dirty="0">
                <a:latin typeface="微软雅黑" panose="020B0503020204020204" pitchFamily="34" charset="-122"/>
              </a:rPr>
              <a:t>恩格列净</a:t>
            </a:r>
            <a:r>
              <a:rPr lang="en-US" altLang="zh-CN" sz="1200" dirty="0">
                <a:latin typeface="微软雅黑" panose="020B0503020204020204" pitchFamily="34" charset="-122"/>
              </a:rPr>
              <a:t>25mg </a:t>
            </a:r>
            <a:r>
              <a:rPr lang="zh-CN" altLang="en-US" sz="1200" dirty="0">
                <a:latin typeface="微软雅黑" panose="020B0503020204020204" pitchFamily="34" charset="-122"/>
              </a:rPr>
              <a:t>与盐酸二甲双胍</a:t>
            </a:r>
            <a:r>
              <a:rPr lang="en-US" altLang="zh-CN" sz="1200" dirty="0">
                <a:latin typeface="微软雅黑" panose="020B0503020204020204" pitchFamily="34" charset="-122"/>
              </a:rPr>
              <a:t>1000mg</a:t>
            </a:r>
            <a:r>
              <a:rPr lang="zh-CN" altLang="en-US" sz="1200" dirty="0">
                <a:latin typeface="微软雅黑" panose="020B0503020204020204" pitchFamily="34" charset="-122"/>
              </a:rPr>
              <a:t>。</a:t>
            </a:r>
            <a:endParaRPr lang="en-US" altLang="zh-CN" sz="1200" dirty="0">
              <a:latin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说明书适应症</a:t>
            </a:r>
            <a:r>
              <a:rPr lang="en-US" altLang="zh-CN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功能主治：</a:t>
            </a:r>
            <a:r>
              <a:rPr lang="zh-CN" altLang="en-US" sz="1200" dirty="0">
                <a:latin typeface="微软雅黑" panose="020B0503020204020204" pitchFamily="34" charset="-122"/>
              </a:rPr>
              <a:t>本品配合饮食控制和运动，适用于正在接受恩格列净和盐酸二甲双胍治疗的</a:t>
            </a:r>
            <a:r>
              <a:rPr lang="en-US" altLang="zh-CN" sz="1200" dirty="0">
                <a:latin typeface="微软雅黑" panose="020B0503020204020204" pitchFamily="34" charset="-122"/>
              </a:rPr>
              <a:t>2 </a:t>
            </a:r>
            <a:r>
              <a:rPr lang="zh-CN" altLang="en-US" sz="1200" dirty="0">
                <a:latin typeface="微软雅黑" panose="020B0503020204020204" pitchFamily="34" charset="-122"/>
              </a:rPr>
              <a:t>型糖尿病成人患者，用于改善这些患者的血糖控制。</a:t>
            </a:r>
            <a:endParaRPr lang="en-US" altLang="zh-CN" sz="1200" dirty="0">
              <a:latin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用法用量：</a:t>
            </a:r>
            <a:r>
              <a:rPr lang="zh-CN" altLang="en-US" sz="1200" dirty="0">
                <a:latin typeface="微软雅黑" panose="020B0503020204020204" pitchFamily="34" charset="-122"/>
              </a:rPr>
              <a:t>每日一次随早饭服用，逐渐递增剂量，以减轻二甲双胍引起的胃肠道不良反应。整片吞下，切勿切割、压碎、溶解或咀嚼。详见说明书附件。</a:t>
            </a: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中国大陆首次上市时间：</a:t>
            </a:r>
            <a:r>
              <a:rPr lang="en-US" altLang="zh-CN" sz="1200" dirty="0">
                <a:latin typeface="微软雅黑" panose="020B0503020204020204" pitchFamily="34" charset="-122"/>
              </a:rPr>
              <a:t>2025</a:t>
            </a:r>
            <a:r>
              <a:rPr lang="zh-CN" altLang="en-US" sz="1200" dirty="0">
                <a:latin typeface="微软雅黑" panose="020B0503020204020204" pitchFamily="34" charset="-122"/>
              </a:rPr>
              <a:t>年</a:t>
            </a:r>
            <a:r>
              <a:rPr lang="en-US" altLang="zh-CN" sz="1200" dirty="0">
                <a:latin typeface="微软雅黑" panose="020B0503020204020204" pitchFamily="34" charset="-122"/>
              </a:rPr>
              <a:t>02</a:t>
            </a:r>
            <a:r>
              <a:rPr lang="zh-CN" altLang="en-US" sz="1200" dirty="0">
                <a:latin typeface="微软雅黑" panose="020B0503020204020204" pitchFamily="34" charset="-122"/>
              </a:rPr>
              <a:t>月</a:t>
            </a:r>
            <a:endParaRPr lang="en-US" altLang="zh-CN" sz="1200" dirty="0">
              <a:latin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批准文号：</a:t>
            </a:r>
            <a:r>
              <a:rPr lang="zh-CN" altLang="en-US" sz="1200" dirty="0">
                <a:latin typeface="微软雅黑" panose="020B0503020204020204" pitchFamily="34" charset="-122"/>
              </a:rPr>
              <a:t>国药准字</a:t>
            </a:r>
            <a:r>
              <a:rPr lang="en-US" altLang="zh-CN" sz="1200" dirty="0">
                <a:latin typeface="微软雅黑" panose="020B0503020204020204" pitchFamily="34" charset="-122"/>
              </a:rPr>
              <a:t>H20253414</a:t>
            </a:r>
            <a:endParaRPr lang="zh-CN" altLang="en-US" sz="1200" dirty="0">
              <a:latin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目前大陆地区同通用名药品的上市情况：</a:t>
            </a:r>
            <a:r>
              <a:rPr lang="en-US" altLang="zh-CN" sz="1200" dirty="0">
                <a:latin typeface="微软雅黑" panose="020B0503020204020204" pitchFamily="34" charset="-122"/>
              </a:rPr>
              <a:t>1</a:t>
            </a:r>
            <a:r>
              <a:rPr lang="zh-CN" altLang="en-US" sz="1200" dirty="0">
                <a:latin typeface="微软雅黑" panose="020B0503020204020204" pitchFamily="34" charset="-122"/>
              </a:rPr>
              <a:t>家（上海汇伦江苏药业有限公司）</a:t>
            </a: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该通用名全球首个上市国家</a:t>
            </a:r>
            <a:r>
              <a:rPr lang="en-US" altLang="zh-CN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/</a:t>
            </a: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地区及上市时间：</a:t>
            </a:r>
            <a:r>
              <a:rPr lang="zh-CN" altLang="en-US" sz="1200" dirty="0">
                <a:latin typeface="微软雅黑" panose="020B0503020204020204" pitchFamily="34" charset="-122"/>
              </a:rPr>
              <a:t>美国（</a:t>
            </a:r>
            <a:r>
              <a:rPr lang="en-US" altLang="zh-CN" sz="1200" dirty="0">
                <a:latin typeface="微软雅黑" panose="020B0503020204020204" pitchFamily="34" charset="-122"/>
              </a:rPr>
              <a:t>2016</a:t>
            </a:r>
            <a:r>
              <a:rPr lang="zh-CN" altLang="en-US" sz="1200" dirty="0">
                <a:latin typeface="微软雅黑" panose="020B0503020204020204" pitchFamily="34" charset="-122"/>
              </a:rPr>
              <a:t>年</a:t>
            </a:r>
            <a:r>
              <a:rPr lang="en-US" altLang="zh-CN" sz="1200" dirty="0">
                <a:latin typeface="微软雅黑" panose="020B0503020204020204" pitchFamily="34" charset="-122"/>
              </a:rPr>
              <a:t>12</a:t>
            </a:r>
            <a:r>
              <a:rPr lang="zh-CN" altLang="en-US" sz="1200" dirty="0">
                <a:latin typeface="微软雅黑" panose="020B0503020204020204" pitchFamily="34" charset="-122"/>
              </a:rPr>
              <a:t>月）</a:t>
            </a:r>
          </a:p>
          <a:p>
            <a:pPr>
              <a:lnSpc>
                <a:spcPts val="2400"/>
              </a:lnSpc>
            </a:pP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是否为</a:t>
            </a:r>
            <a:r>
              <a:rPr lang="en-US" altLang="zh-CN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OTC</a:t>
            </a:r>
            <a:r>
              <a:rPr lang="zh-CN" altLang="en-US" sz="12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药品：</a:t>
            </a:r>
            <a:r>
              <a:rPr lang="zh-CN" altLang="en-US" sz="1200" dirty="0">
                <a:latin typeface="微软雅黑" panose="020B0503020204020204" pitchFamily="34" charset="-122"/>
              </a:rPr>
              <a:t>否</a:t>
            </a:r>
            <a:endParaRPr lang="en-US" altLang="zh-CN" sz="1200" dirty="0">
              <a:latin typeface="微软雅黑" panose="020B0503020204020204" pitchFamily="34" charset="-122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78F746C5-EF94-BD1F-65ED-7A59419B5532}"/>
              </a:ext>
            </a:extLst>
          </p:cNvPr>
          <p:cNvGrpSpPr/>
          <p:nvPr/>
        </p:nvGrpSpPr>
        <p:grpSpPr>
          <a:xfrm>
            <a:off x="5295011" y="3062205"/>
            <a:ext cx="3598164" cy="1472912"/>
            <a:chOff x="0" y="36013"/>
            <a:chExt cx="3306116" cy="1056367"/>
          </a:xfrm>
        </p:grpSpPr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3713901F-CB12-B973-B5B4-CD89124AD909}"/>
                </a:ext>
              </a:extLst>
            </p:cNvPr>
            <p:cNvSpPr/>
            <p:nvPr/>
          </p:nvSpPr>
          <p:spPr>
            <a:xfrm>
              <a:off x="119062" y="328612"/>
              <a:ext cx="1390650" cy="590550"/>
            </a:xfrm>
            <a:prstGeom prst="ellipse">
              <a:avLst/>
            </a:prstGeom>
            <a:solidFill>
              <a:srgbClr val="071F65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3852105A-C83A-30EA-FA26-E4F198D785B9}"/>
                </a:ext>
              </a:extLst>
            </p:cNvPr>
            <p:cNvSpPr/>
            <p:nvPr/>
          </p:nvSpPr>
          <p:spPr>
            <a:xfrm>
              <a:off x="71437" y="295275"/>
              <a:ext cx="1476375" cy="661987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4" name="椭圆 13">
              <a:extLst>
                <a:ext uri="{FF2B5EF4-FFF2-40B4-BE49-F238E27FC236}">
                  <a16:creationId xmlns:a16="http://schemas.microsoft.com/office/drawing/2014/main" id="{482CF328-9FF9-8E18-EDD3-BF0A9F881CEF}"/>
                </a:ext>
              </a:extLst>
            </p:cNvPr>
            <p:cNvSpPr/>
            <p:nvPr/>
          </p:nvSpPr>
          <p:spPr>
            <a:xfrm>
              <a:off x="33337" y="257175"/>
              <a:ext cx="1552575" cy="74771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5" name="椭圆 14">
              <a:extLst>
                <a:ext uri="{FF2B5EF4-FFF2-40B4-BE49-F238E27FC236}">
                  <a16:creationId xmlns:a16="http://schemas.microsoft.com/office/drawing/2014/main" id="{94EF76ED-2056-8D07-3629-504C8F55F2E4}"/>
                </a:ext>
              </a:extLst>
            </p:cNvPr>
            <p:cNvSpPr/>
            <p:nvPr/>
          </p:nvSpPr>
          <p:spPr>
            <a:xfrm>
              <a:off x="0" y="219075"/>
              <a:ext cx="1624012" cy="823912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6" name="文本框 8">
              <a:extLst>
                <a:ext uri="{FF2B5EF4-FFF2-40B4-BE49-F238E27FC236}">
                  <a16:creationId xmlns:a16="http://schemas.microsoft.com/office/drawing/2014/main" id="{2BFA8598-7308-EDB3-8739-C48C5A2A3D27}"/>
                </a:ext>
              </a:extLst>
            </p:cNvPr>
            <p:cNvSpPr txBox="1"/>
            <p:nvPr/>
          </p:nvSpPr>
          <p:spPr>
            <a:xfrm>
              <a:off x="1814378" y="36013"/>
              <a:ext cx="1491738" cy="132442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盐酸二甲双胍缓释片芯</a:t>
              </a:r>
            </a:p>
          </p:txBody>
        </p: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id="{C88A69FE-179C-90AB-0C30-2F2B2C38B5CB}"/>
                </a:ext>
              </a:extLst>
            </p:cNvPr>
            <p:cNvCxnSpPr/>
            <p:nvPr/>
          </p:nvCxnSpPr>
          <p:spPr>
            <a:xfrm flipV="1">
              <a:off x="1000125" y="138112"/>
              <a:ext cx="814070" cy="3619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文本框 11">
              <a:extLst>
                <a:ext uri="{FF2B5EF4-FFF2-40B4-BE49-F238E27FC236}">
                  <a16:creationId xmlns:a16="http://schemas.microsoft.com/office/drawing/2014/main" id="{E0C97DF0-4E37-1419-56AC-B3E8210EFC2F}"/>
                </a:ext>
              </a:extLst>
            </p:cNvPr>
            <p:cNvSpPr txBox="1"/>
            <p:nvPr/>
          </p:nvSpPr>
          <p:spPr>
            <a:xfrm>
              <a:off x="1814041" y="331288"/>
              <a:ext cx="1491103" cy="132442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隔离层</a:t>
              </a:r>
            </a:p>
          </p:txBody>
        </p: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id="{E1CB0FE1-4E4A-2967-DCF7-2A2605C5F089}"/>
                </a:ext>
              </a:extLst>
            </p:cNvPr>
            <p:cNvCxnSpPr/>
            <p:nvPr/>
          </p:nvCxnSpPr>
          <p:spPr>
            <a:xfrm flipV="1">
              <a:off x="1509712" y="414337"/>
              <a:ext cx="304800" cy="1327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13">
              <a:extLst>
                <a:ext uri="{FF2B5EF4-FFF2-40B4-BE49-F238E27FC236}">
                  <a16:creationId xmlns:a16="http://schemas.microsoft.com/office/drawing/2014/main" id="{A0B27ED8-FBD8-B383-682B-FA1FBB28BCDA}"/>
                </a:ext>
              </a:extLst>
            </p:cNvPr>
            <p:cNvSpPr txBox="1"/>
            <p:nvPr/>
          </p:nvSpPr>
          <p:spPr>
            <a:xfrm>
              <a:off x="1814043" y="631325"/>
              <a:ext cx="1491103" cy="132442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主药层（恩格列净）</a:t>
              </a:r>
            </a:p>
          </p:txBody>
        </p: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id="{369E0187-3AAD-69CD-0996-6752D8DD0767}"/>
                </a:ext>
              </a:extLst>
            </p:cNvPr>
            <p:cNvCxnSpPr/>
            <p:nvPr/>
          </p:nvCxnSpPr>
          <p:spPr>
            <a:xfrm flipV="1">
              <a:off x="1547812" y="700087"/>
              <a:ext cx="2667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本框 15">
              <a:extLst>
                <a:ext uri="{FF2B5EF4-FFF2-40B4-BE49-F238E27FC236}">
                  <a16:creationId xmlns:a16="http://schemas.microsoft.com/office/drawing/2014/main" id="{F19B8C1D-F8F0-536B-2994-808359DBDC60}"/>
                </a:ext>
              </a:extLst>
            </p:cNvPr>
            <p:cNvSpPr txBox="1"/>
            <p:nvPr/>
          </p:nvSpPr>
          <p:spPr>
            <a:xfrm>
              <a:off x="1814041" y="959938"/>
              <a:ext cx="1491103" cy="132442"/>
            </a:xfrm>
            <a:prstGeom prst="rect">
              <a:avLst/>
            </a:prstGeom>
            <a:noFill/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sp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alt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   </a:t>
              </a:r>
              <a:r>
                <a:rPr lang="zh-CN" sz="1200" kern="100" dirty="0">
                  <a:effectLst/>
                  <a:latin typeface="Times New Roman" panose="02020603050405020304" pitchFamily="18" charset="0"/>
                  <a:ea typeface="宋体" panose="02010600030101010101" pitchFamily="2" charset="-122"/>
                </a:rPr>
                <a:t>外层（有色层）</a:t>
              </a:r>
            </a:p>
          </p:txBody>
        </p: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ADEE8149-B217-0309-8299-B3C10602BECB}"/>
                </a:ext>
              </a:extLst>
            </p:cNvPr>
            <p:cNvCxnSpPr/>
            <p:nvPr/>
          </p:nvCxnSpPr>
          <p:spPr>
            <a:xfrm>
              <a:off x="1414462" y="885825"/>
              <a:ext cx="400050" cy="1187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矩形 25">
            <a:extLst>
              <a:ext uri="{FF2B5EF4-FFF2-40B4-BE49-F238E27FC236}">
                <a16:creationId xmlns:a16="http://schemas.microsoft.com/office/drawing/2014/main" id="{9CCBE934-75E7-E1DD-2522-1A6BC1AC4314}"/>
              </a:ext>
            </a:extLst>
          </p:cNvPr>
          <p:cNvSpPr/>
          <p:nvPr/>
        </p:nvSpPr>
        <p:spPr>
          <a:xfrm>
            <a:off x="717647" y="4721086"/>
            <a:ext cx="6220437" cy="295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恩格列净二甲双胍缓释片（</a:t>
            </a:r>
            <a:r>
              <a:rPr lang="en-US" altLang="zh-CN" sz="10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IV</a:t>
            </a:r>
            <a:r>
              <a:rPr lang="zh-CN" altLang="en-US" sz="10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）：</a:t>
            </a:r>
            <a:r>
              <a:rPr lang="zh-CN" altLang="en-US" sz="1000" dirty="0">
                <a:latin typeface="微软雅黑" panose="020B0503020204020204" pitchFamily="34" charset="-122"/>
              </a:rPr>
              <a:t>盐酸二甲双胍缓释片芯</a:t>
            </a:r>
            <a:r>
              <a:rPr lang="en-US" altLang="zh-CN" sz="1000" dirty="0">
                <a:latin typeface="微软雅黑" panose="020B0503020204020204" pitchFamily="34" charset="-122"/>
              </a:rPr>
              <a:t>+</a:t>
            </a:r>
            <a:r>
              <a:rPr lang="zh-CN" altLang="en-US" sz="1000" dirty="0">
                <a:latin typeface="微软雅黑" panose="020B0503020204020204" pitchFamily="34" charset="-122"/>
              </a:rPr>
              <a:t>恩格列净速释包衣层。</a:t>
            </a:r>
            <a:endParaRPr lang="en-US" altLang="zh-CN" sz="1000" dirty="0">
              <a:latin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874862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47"/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5808BABA-D3A5-46BB-871B-1DC15B9EC58F}"/>
              </a:ext>
            </a:extLst>
          </p:cNvPr>
          <p:cNvSpPr txBox="1"/>
          <p:nvPr/>
        </p:nvSpPr>
        <p:spPr>
          <a:xfrm>
            <a:off x="565819" y="86991"/>
            <a:ext cx="308324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基本信息</a:t>
            </a:r>
            <a:endParaRPr lang="en-US" altLang="zh-CN" sz="2000" b="1" dirty="0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47B0C0C6-8CA6-4333-8E85-5A4769E6536A}"/>
              </a:ext>
            </a:extLst>
          </p:cNvPr>
          <p:cNvSpPr txBox="1"/>
          <p:nvPr/>
        </p:nvSpPr>
        <p:spPr>
          <a:xfrm>
            <a:off x="118237" y="618630"/>
            <a:ext cx="8278223" cy="377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>
              <a:lnSpc>
                <a:spcPct val="150000"/>
              </a:lnSpc>
            </a:pPr>
            <a:r>
              <a:rPr lang="zh-CN" altLang="en-US" b="1" dirty="0">
                <a:solidFill>
                  <a:srgbClr val="071F65"/>
                </a:solidFill>
                <a:latin typeface="微软雅黑" panose="020B0503020204020204" pitchFamily="34" charset="-122"/>
              </a:rPr>
              <a:t>两种机制的降糖药物联合治疗，相比单药治疗具有</a:t>
            </a:r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</a:rPr>
              <a:t>更高效</a:t>
            </a:r>
            <a:r>
              <a:rPr lang="zh-CN" altLang="en-US" b="1" dirty="0">
                <a:solidFill>
                  <a:srgbClr val="071F65"/>
                </a:solidFill>
                <a:latin typeface="微软雅黑" panose="020B0503020204020204" pitchFamily="34" charset="-122"/>
              </a:rPr>
              <a:t>的降糖效果、良好的生物等效性和安全性。</a:t>
            </a:r>
            <a:endParaRPr lang="zh-CN" altLang="zh-CN" b="1" dirty="0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Arrow: Pentagon 5">
            <a:extLst>
              <a:ext uri="{FF2B5EF4-FFF2-40B4-BE49-F238E27FC236}">
                <a16:creationId xmlns:a16="http://schemas.microsoft.com/office/drawing/2014/main" id="{1C69140F-4025-45BC-AD29-C4F45BD9B4C1}"/>
              </a:ext>
            </a:extLst>
          </p:cNvPr>
          <p:cNvSpPr/>
          <p:nvPr/>
        </p:nvSpPr>
        <p:spPr>
          <a:xfrm>
            <a:off x="391888" y="1199656"/>
            <a:ext cx="2585068" cy="464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疾病和治疗概况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9" name="Arrow: Pentagon 5">
            <a:extLst>
              <a:ext uri="{FF2B5EF4-FFF2-40B4-BE49-F238E27FC236}">
                <a16:creationId xmlns:a16="http://schemas.microsoft.com/office/drawing/2014/main" id="{AE64F810-DF97-48C9-B73E-4B347F5FEABD}"/>
              </a:ext>
            </a:extLst>
          </p:cNvPr>
          <p:cNvSpPr/>
          <p:nvPr/>
        </p:nvSpPr>
        <p:spPr>
          <a:xfrm>
            <a:off x="3101857" y="1199655"/>
            <a:ext cx="2585068" cy="464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临床需求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0" name="Arrow: Pentagon 5">
            <a:extLst>
              <a:ext uri="{FF2B5EF4-FFF2-40B4-BE49-F238E27FC236}">
                <a16:creationId xmlns:a16="http://schemas.microsoft.com/office/drawing/2014/main" id="{42FB242F-14F9-41FD-AAF2-1B902613BEEE}"/>
              </a:ext>
            </a:extLst>
          </p:cNvPr>
          <p:cNvSpPr/>
          <p:nvPr/>
        </p:nvSpPr>
        <p:spPr>
          <a:xfrm>
            <a:off x="5819874" y="1190423"/>
            <a:ext cx="2585068" cy="464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恩格列净二甲双胍缓释片（</a:t>
            </a:r>
            <a:r>
              <a:rPr lang="en-US" altLang="zh-CN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IV</a:t>
            </a:r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）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2648DD2-2012-446A-981E-DC7FFCF3C7EC}"/>
              </a:ext>
            </a:extLst>
          </p:cNvPr>
          <p:cNvSpPr/>
          <p:nvPr/>
        </p:nvSpPr>
        <p:spPr>
          <a:xfrm>
            <a:off x="335333" y="1854212"/>
            <a:ext cx="2585068" cy="26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/>
              <a:t>2</a:t>
            </a:r>
            <a:r>
              <a:rPr lang="zh-CN" altLang="en-US" sz="1000" dirty="0"/>
              <a:t>型糖尿病</a:t>
            </a:r>
            <a:r>
              <a:rPr lang="en-US" altLang="zh-CN" sz="1000" dirty="0"/>
              <a:t>(T2DM)</a:t>
            </a:r>
            <a:r>
              <a:rPr lang="zh-CN" altLang="en-US" sz="1000" dirty="0"/>
              <a:t>是一种以长期高血糖、胰岛素抵抗、胰岛素分泌不足为主要特征的一种慢性代谢性疾病。目前，我国糖尿病的患病率已迅速攀升至</a:t>
            </a:r>
            <a:r>
              <a:rPr lang="en-US" altLang="zh-CN" sz="1000" dirty="0"/>
              <a:t>11.2%</a:t>
            </a:r>
            <a:r>
              <a:rPr lang="zh-CN" altLang="en-US" sz="1000" dirty="0"/>
              <a:t>，患病人数居全球首位，以</a:t>
            </a:r>
            <a:r>
              <a:rPr lang="en-US" altLang="zh-CN" sz="1000" dirty="0"/>
              <a:t>T2DM</a:t>
            </a:r>
            <a:r>
              <a:rPr lang="zh-CN" altLang="en-US" sz="1000" dirty="0"/>
              <a:t>为主。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endParaRPr lang="en-US" altLang="zh-CN" sz="1000" dirty="0"/>
          </a:p>
          <a:p>
            <a:pPr>
              <a:lnSpc>
                <a:spcPct val="150000"/>
              </a:lnSpc>
            </a:pPr>
            <a:r>
              <a:rPr lang="zh-CN" altLang="en-US" sz="1000" dirty="0"/>
              <a:t>二甲双胍有效、安全、便宜，并且能够降低心血管事件和死亡的风险，是治疗</a:t>
            </a:r>
            <a:r>
              <a:rPr lang="en-US" altLang="zh-CN" sz="1000" dirty="0"/>
              <a:t>T2DM</a:t>
            </a:r>
            <a:r>
              <a:rPr lang="zh-CN" altLang="en-US" sz="1000" dirty="0"/>
              <a:t>的基础用药和药物联合中的基本用药。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endParaRPr lang="en-US" altLang="zh-CN" sz="1000" dirty="0"/>
          </a:p>
          <a:p>
            <a:pPr>
              <a:lnSpc>
                <a:spcPct val="150000"/>
              </a:lnSpc>
            </a:pPr>
            <a:endParaRPr lang="zh-CN" altLang="en-US" sz="1000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35425A6-A728-459D-9DB9-68C90E5C8209}"/>
              </a:ext>
            </a:extLst>
          </p:cNvPr>
          <p:cNvSpPr/>
          <p:nvPr/>
        </p:nvSpPr>
        <p:spPr>
          <a:xfrm>
            <a:off x="5819874" y="1874914"/>
            <a:ext cx="2911642" cy="26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恩格列净是钠</a:t>
            </a:r>
            <a:r>
              <a:rPr lang="en-US" altLang="zh-CN" sz="1000" dirty="0">
                <a:solidFill>
                  <a:srgbClr val="232323"/>
                </a:solidFill>
                <a:latin typeface="Tahoma" panose="020B0604030504040204" pitchFamily="34" charset="0"/>
              </a:rPr>
              <a:t>-</a:t>
            </a: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葡萄糖共转运体</a:t>
            </a:r>
            <a:r>
              <a:rPr lang="en-US" altLang="zh-CN" sz="1000" dirty="0">
                <a:solidFill>
                  <a:srgbClr val="232323"/>
                </a:solidFill>
                <a:latin typeface="Tahoma" panose="020B0604030504040204" pitchFamily="34" charset="0"/>
              </a:rPr>
              <a:t>2</a:t>
            </a: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（</a:t>
            </a:r>
            <a:r>
              <a:rPr lang="en-US" altLang="zh-CN" sz="1000" dirty="0">
                <a:solidFill>
                  <a:srgbClr val="232323"/>
                </a:solidFill>
                <a:latin typeface="Tahoma" panose="020B0604030504040204" pitchFamily="34" charset="0"/>
              </a:rPr>
              <a:t>SGLT2</a:t>
            </a: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）的抑制剂，减少了经过滤葡萄糖的肾脏重吸收，降低了肾糖阈，从而增加了尿糖的排泄。</a:t>
            </a:r>
            <a:endParaRPr lang="en-US" altLang="zh-CN" sz="1000" dirty="0">
              <a:solidFill>
                <a:srgbClr val="232323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000" dirty="0">
              <a:solidFill>
                <a:srgbClr val="232323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盐酸二甲双胍可降低</a:t>
            </a:r>
            <a:r>
              <a:rPr lang="en-US" altLang="zh-CN" sz="1000" dirty="0">
                <a:solidFill>
                  <a:srgbClr val="232323"/>
                </a:solidFill>
                <a:latin typeface="Tahoma" panose="020B0604030504040204" pitchFamily="34" charset="0"/>
              </a:rPr>
              <a:t>2</a:t>
            </a: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型糖尿病患者的基础和餐后血糖，它与任何种类的口服降糖药都没有化学或药理学上的关系。</a:t>
            </a:r>
            <a:endParaRPr lang="en-US" altLang="zh-CN" sz="1000" dirty="0">
              <a:solidFill>
                <a:srgbClr val="232323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1000" dirty="0">
              <a:solidFill>
                <a:srgbClr val="232323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b="1" dirty="0">
                <a:solidFill>
                  <a:srgbClr val="FF0000"/>
                </a:solidFill>
                <a:latin typeface="Tahoma" panose="020B0604030504040204" pitchFamily="34" charset="0"/>
              </a:rPr>
              <a:t>盐酸二甲双胍采用缓释技术，减轻胃肠道刺激，降低因不良反应停药率。</a:t>
            </a:r>
            <a:endParaRPr lang="en-US" altLang="zh-CN" sz="1000" b="1" dirty="0">
              <a:solidFill>
                <a:srgbClr val="FF0000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000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8DA1679-39F5-4C3F-80F4-3AECEAB6D3EF}"/>
              </a:ext>
            </a:extLst>
          </p:cNvPr>
          <p:cNvSpPr/>
          <p:nvPr/>
        </p:nvSpPr>
        <p:spPr>
          <a:xfrm>
            <a:off x="2993570" y="1854212"/>
            <a:ext cx="2748355" cy="26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/>
              <a:t>但单独使用二甲双胍通常无法达到令人满意的血糖水平，此时患者就需要联用其他降糖药物。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endParaRPr lang="en-US" altLang="zh-CN" sz="1000" dirty="0">
              <a:solidFill>
                <a:srgbClr val="232323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固定剂量复方制剂（</a:t>
            </a:r>
            <a:r>
              <a:rPr lang="en-US" altLang="zh-CN" sz="1000" dirty="0">
                <a:solidFill>
                  <a:srgbClr val="232323"/>
                </a:solidFill>
                <a:latin typeface="Tahoma" panose="020B0604030504040204" pitchFamily="34" charset="0"/>
              </a:rPr>
              <a:t>FDC</a:t>
            </a: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）减少药品的服用数量，避免患者漏服、少服，提高了患者的依从性，进而提升血糖达标率。</a:t>
            </a:r>
            <a:endParaRPr lang="en-US" altLang="zh-CN" sz="1000" dirty="0">
              <a:solidFill>
                <a:srgbClr val="232323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1000" dirty="0">
              <a:solidFill>
                <a:srgbClr val="232323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固定剂量复方制剂（</a:t>
            </a:r>
            <a:r>
              <a:rPr lang="en-US" altLang="zh-CN" sz="1000" dirty="0">
                <a:solidFill>
                  <a:srgbClr val="232323"/>
                </a:solidFill>
                <a:latin typeface="Tahoma" panose="020B0604030504040204" pitchFamily="34" charset="0"/>
              </a:rPr>
              <a:t>FDC</a:t>
            </a:r>
            <a:r>
              <a:rPr lang="zh-CN" altLang="en-US" sz="1000" dirty="0">
                <a:solidFill>
                  <a:srgbClr val="232323"/>
                </a:solidFill>
                <a:latin typeface="Tahoma" panose="020B0604030504040204" pitchFamily="34" charset="0"/>
              </a:rPr>
              <a:t>）</a:t>
            </a:r>
            <a:r>
              <a:rPr lang="zh-CN" altLang="en-US" sz="1000" dirty="0"/>
              <a:t>在与等剂量单药联合具有生物等效性，其疗效与联合用药相当，并且没有增加不良反应的发生率。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endParaRPr lang="zh-CN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2684883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47"/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1BE46CC6-8D24-4CB7-8575-BB73E8E0A067}"/>
              </a:ext>
            </a:extLst>
          </p:cNvPr>
          <p:cNvSpPr txBox="1"/>
          <p:nvPr/>
        </p:nvSpPr>
        <p:spPr>
          <a:xfrm>
            <a:off x="565819" y="86991"/>
            <a:ext cx="308324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基本信息</a:t>
            </a:r>
            <a:endParaRPr lang="en-US" altLang="zh-CN" sz="2000" b="1" dirty="0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0B2AE84-F144-461D-A99A-39871C0241DA}"/>
              </a:ext>
            </a:extLst>
          </p:cNvPr>
          <p:cNvSpPr txBox="1"/>
          <p:nvPr/>
        </p:nvSpPr>
        <p:spPr>
          <a:xfrm>
            <a:off x="2240656" y="513692"/>
            <a:ext cx="4033384" cy="4589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 algn="ctr">
              <a:lnSpc>
                <a:spcPct val="150000"/>
              </a:lnSpc>
            </a:pPr>
            <a:r>
              <a:rPr lang="zh-CN" altLang="en-US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建议参照品：二甲双胍恩格列净片</a:t>
            </a:r>
            <a:endParaRPr lang="zh-CN" altLang="zh-CN" sz="1800" b="1" dirty="0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Arrow: Pentagon 5">
            <a:extLst>
              <a:ext uri="{FF2B5EF4-FFF2-40B4-BE49-F238E27FC236}">
                <a16:creationId xmlns:a16="http://schemas.microsoft.com/office/drawing/2014/main" id="{C01F46E8-C9AF-4FEF-AEC7-29C309A71581}"/>
              </a:ext>
            </a:extLst>
          </p:cNvPr>
          <p:cNvSpPr/>
          <p:nvPr/>
        </p:nvSpPr>
        <p:spPr>
          <a:xfrm>
            <a:off x="501651" y="1092831"/>
            <a:ext cx="3889303" cy="71534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建议参照品：二甲双胍恩格列净片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9" name="Arrow: Pentagon 5">
            <a:extLst>
              <a:ext uri="{FF2B5EF4-FFF2-40B4-BE49-F238E27FC236}">
                <a16:creationId xmlns:a16="http://schemas.microsoft.com/office/drawing/2014/main" id="{001B2D8A-6769-4501-8F7C-466299F8CF0A}"/>
              </a:ext>
            </a:extLst>
          </p:cNvPr>
          <p:cNvSpPr/>
          <p:nvPr/>
        </p:nvSpPr>
        <p:spPr>
          <a:xfrm>
            <a:off x="4571999" y="1065395"/>
            <a:ext cx="4033383" cy="7427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相比于参照品，二甲双胍生物利用度更高，更平稳，可实现优效控糖、降低不良反应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4F9CFDC-44DE-4BD7-AAEF-AE2737755969}"/>
              </a:ext>
            </a:extLst>
          </p:cNvPr>
          <p:cNvSpPr/>
          <p:nvPr/>
        </p:nvSpPr>
        <p:spPr>
          <a:xfrm>
            <a:off x="501651" y="1986912"/>
            <a:ext cx="3889303" cy="2278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医保目录：</a:t>
            </a:r>
            <a:r>
              <a:rPr lang="zh-CN" altLang="en-US" sz="1200" dirty="0">
                <a:latin typeface="MicrosoftYaHei-Bold"/>
              </a:rPr>
              <a:t>二甲双胍恩格列净片</a:t>
            </a:r>
            <a:r>
              <a:rPr lang="zh-CN" altLang="en-US" sz="1200" b="1" dirty="0">
                <a:solidFill>
                  <a:srgbClr val="FF0000"/>
                </a:solidFill>
                <a:latin typeface="MicrosoftYaHei-Bold"/>
              </a:rPr>
              <a:t>已纳入医保</a:t>
            </a:r>
            <a:endParaRPr lang="en-US" altLang="zh-CN" sz="1200" b="1" dirty="0">
              <a:solidFill>
                <a:srgbClr val="FF0000"/>
              </a:solidFill>
              <a:latin typeface="MicrosoftYaHei-Bold"/>
            </a:endParaRPr>
          </a:p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风险分析与控制：</a:t>
            </a:r>
            <a:r>
              <a:rPr lang="zh-CN" altLang="en-US" sz="1200" dirty="0">
                <a:latin typeface="MicrosoftYaHei-Bold"/>
              </a:rPr>
              <a:t>本品为二甲双胍和恩格列净的复方制剂，风险不超过单方制剂</a:t>
            </a: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。</a:t>
            </a:r>
            <a:endParaRPr lang="en-US" altLang="zh-CN" sz="1200" b="1" dirty="0">
              <a:solidFill>
                <a:srgbClr val="0E3768"/>
              </a:solidFill>
              <a:latin typeface="MicrosoftYaHei-Bold"/>
            </a:endParaRPr>
          </a:p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获益与风险评估：</a:t>
            </a:r>
            <a:r>
              <a:rPr lang="zh-CN" altLang="en-US" sz="1200" dirty="0">
                <a:latin typeface="MicrosoftYaHei-Bold"/>
              </a:rPr>
              <a:t>本品在国外已经证明了有效性，并明确了安全性特征，已完成的心血管终点事件临床试验结果显示，</a:t>
            </a:r>
            <a:r>
              <a:rPr lang="zh-CN" altLang="en-US" sz="1200" b="1" dirty="0">
                <a:solidFill>
                  <a:srgbClr val="FF0000"/>
                </a:solidFill>
                <a:latin typeface="MicrosoftYaHei-Bold"/>
              </a:rPr>
              <a:t>与安慰剂相比恩格列净显著降低了至心血管死亡</a:t>
            </a:r>
            <a:r>
              <a:rPr lang="zh-CN" altLang="en-US" sz="1200" dirty="0">
                <a:latin typeface="MicrosoftYaHei-Bold"/>
              </a:rPr>
              <a:t>。中国患者的生物等效研究、有效性与安全性研究与国外研究结果基本相似，未发现新的安全性问题。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D84F091-7235-4101-9D68-AAE4DAE7B4AF}"/>
              </a:ext>
            </a:extLst>
          </p:cNvPr>
          <p:cNvSpPr/>
          <p:nvPr/>
        </p:nvSpPr>
        <p:spPr>
          <a:xfrm>
            <a:off x="4571999" y="1994932"/>
            <a:ext cx="3889303" cy="2278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与参照品相比：</a:t>
            </a:r>
            <a:r>
              <a:rPr lang="zh-CN" altLang="en-US" sz="1200" dirty="0">
                <a:latin typeface="MicrosoftYaHei-Bold"/>
              </a:rPr>
              <a:t>二甲双胍与缓释材料组成缓释片芯，恩格列净与包衣材料组成速释包衣层。</a:t>
            </a:r>
            <a:endParaRPr lang="en-US" altLang="zh-CN" sz="1200" dirty="0">
              <a:latin typeface="MicrosoftYaHei-Bold"/>
            </a:endParaRPr>
          </a:p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获益与风险评估：</a:t>
            </a:r>
            <a:r>
              <a:rPr lang="zh-CN" altLang="en-US" sz="1200" dirty="0">
                <a:latin typeface="MicrosoftYaHei-Bold"/>
              </a:rPr>
              <a:t>本品的风险获益比与二甲双胍恩格列净片相同</a:t>
            </a: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。</a:t>
            </a:r>
            <a:endParaRPr lang="en-US" altLang="zh-CN" sz="1200" b="1" dirty="0">
              <a:solidFill>
                <a:srgbClr val="0E3768"/>
              </a:solidFill>
              <a:latin typeface="MicrosoftYaHei-Bold"/>
            </a:endParaRPr>
          </a:p>
          <a:p>
            <a:pPr>
              <a:lnSpc>
                <a:spcPct val="150000"/>
              </a:lnSpc>
            </a:pPr>
            <a:r>
              <a:rPr lang="zh-CN" altLang="en-US" sz="1200" b="1" dirty="0">
                <a:solidFill>
                  <a:srgbClr val="0E3768"/>
                </a:solidFill>
                <a:latin typeface="MicrosoftYaHei-Bold"/>
              </a:rPr>
              <a:t>优势：</a:t>
            </a:r>
            <a:r>
              <a:rPr lang="zh-CN" altLang="en-US" sz="1200" dirty="0">
                <a:latin typeface="MicrosoftYaHei-Bold"/>
              </a:rPr>
              <a:t>盐酸二甲双胍缓释片芯采用</a:t>
            </a:r>
            <a:r>
              <a:rPr lang="zh-CN" altLang="en-US" sz="1200" b="1" dirty="0">
                <a:solidFill>
                  <a:srgbClr val="FF0000"/>
                </a:solidFill>
                <a:latin typeface="MicrosoftYaHei-Bold"/>
              </a:rPr>
              <a:t>最新一代胃漂浮技术</a:t>
            </a:r>
            <a:r>
              <a:rPr lang="zh-CN" altLang="en-US" sz="1200" dirty="0">
                <a:latin typeface="MicrosoftYaHei-Bold"/>
              </a:rPr>
              <a:t>，提高生物利用度，</a:t>
            </a:r>
            <a:r>
              <a:rPr lang="zh-CN" altLang="en-US" sz="1200" b="1" dirty="0">
                <a:solidFill>
                  <a:srgbClr val="FF0000"/>
                </a:solidFill>
                <a:latin typeface="MicrosoftYaHei-Bold"/>
              </a:rPr>
              <a:t>血药浓度平稳，控糖效果显著更优</a:t>
            </a:r>
            <a:r>
              <a:rPr lang="zh-CN" altLang="en-US" sz="1200" dirty="0">
                <a:latin typeface="MicrosoftYaHei-Bold"/>
              </a:rPr>
              <a:t>；增加小肠上段药物吸收，减少肠道下段药物暴露，</a:t>
            </a:r>
            <a:r>
              <a:rPr lang="zh-CN" altLang="en-US" sz="1200" b="1" dirty="0">
                <a:solidFill>
                  <a:srgbClr val="FF0000"/>
                </a:solidFill>
                <a:latin typeface="MicrosoftYaHei-Bold"/>
              </a:rPr>
              <a:t>进而减轻胃肠道刺激</a:t>
            </a:r>
            <a:r>
              <a:rPr lang="zh-CN" altLang="en-US" sz="1200" dirty="0">
                <a:latin typeface="MicrosoftYaHei-Bold"/>
              </a:rPr>
              <a:t>，降低因不良反应停药率。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A14DAF-7886-F0AA-9FA7-D98D2446BD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47">
            <a:extLst>
              <a:ext uri="{FF2B5EF4-FFF2-40B4-BE49-F238E27FC236}">
                <a16:creationId xmlns:a16="http://schemas.microsoft.com/office/drawing/2014/main" id="{12C25342-F5CC-1F12-5263-67D47AAEBFFE}"/>
              </a:ext>
            </a:extLst>
          </p:cNvPr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rgbClr val="006CB5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3342FA6-DE60-270D-F5B0-39D0BFD9F0EB}"/>
              </a:ext>
            </a:extLst>
          </p:cNvPr>
          <p:cNvSpPr/>
          <p:nvPr/>
        </p:nvSpPr>
        <p:spPr>
          <a:xfrm>
            <a:off x="831898" y="682772"/>
            <a:ext cx="7108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中国首家恩格列净二甲双胍缓释片上市，且二甲双胍采用胃漂浮制剂技术，为全新一代给药技术，将带来更大临床价值。</a:t>
            </a:r>
            <a:endParaRPr lang="en-US" altLang="zh-CN" sz="1800" b="1" noProof="1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9" name="TextBox 11">
            <a:extLst>
              <a:ext uri="{FF2B5EF4-FFF2-40B4-BE49-F238E27FC236}">
                <a16:creationId xmlns:a16="http://schemas.microsoft.com/office/drawing/2014/main" id="{51969416-6057-4845-9DAE-3CF60FE85446}"/>
              </a:ext>
            </a:extLst>
          </p:cNvPr>
          <p:cNvSpPr txBox="1"/>
          <p:nvPr/>
        </p:nvSpPr>
        <p:spPr>
          <a:xfrm>
            <a:off x="565819" y="86991"/>
            <a:ext cx="3083246" cy="499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06CB5"/>
                </a:solidFill>
                <a:latin typeface="微软雅黑" panose="020B0503020204020204" pitchFamily="34" charset="-122"/>
              </a:rPr>
              <a:t>创新性</a:t>
            </a:r>
            <a:endParaRPr lang="en-US" altLang="zh-CN" sz="2000" b="1" dirty="0">
              <a:solidFill>
                <a:srgbClr val="006CB5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BA873F1-D60B-4E74-8B7D-B5A302F3F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39" y="1353509"/>
            <a:ext cx="6278402" cy="3510245"/>
          </a:xfrm>
          <a:prstGeom prst="rect">
            <a:avLst/>
          </a:prstGeom>
        </p:spPr>
      </p:pic>
      <p:sp>
        <p:nvSpPr>
          <p:cNvPr id="14" name="矩形 13">
            <a:extLst>
              <a:ext uri="{FF2B5EF4-FFF2-40B4-BE49-F238E27FC236}">
                <a16:creationId xmlns:a16="http://schemas.microsoft.com/office/drawing/2014/main" id="{5D912D3F-8247-4C84-B819-4748FCF3B03D}"/>
              </a:ext>
            </a:extLst>
          </p:cNvPr>
          <p:cNvSpPr/>
          <p:nvPr/>
        </p:nvSpPr>
        <p:spPr>
          <a:xfrm>
            <a:off x="7040193" y="1353509"/>
            <a:ext cx="1345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胃部漂浮滞留时间</a:t>
            </a:r>
            <a:r>
              <a:rPr lang="en-US" altLang="zh-CN" b="1" dirty="0">
                <a:solidFill>
                  <a:srgbClr val="FF0000"/>
                </a:solidFill>
              </a:rPr>
              <a:t>~10</a:t>
            </a:r>
            <a:r>
              <a:rPr lang="zh-CN" altLang="en-US" b="1" dirty="0">
                <a:solidFill>
                  <a:srgbClr val="FF0000"/>
                </a:solidFill>
              </a:rPr>
              <a:t>小时</a:t>
            </a:r>
            <a:r>
              <a:rPr lang="zh-CN" altLang="en-US" dirty="0"/>
              <a:t>。</a:t>
            </a: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1D99A478-CB02-4F50-8257-F9616154847B}"/>
              </a:ext>
            </a:extLst>
          </p:cNvPr>
          <p:cNvSpPr/>
          <p:nvPr/>
        </p:nvSpPr>
        <p:spPr>
          <a:xfrm>
            <a:off x="2037952" y="2029321"/>
            <a:ext cx="14065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/>
              <a:t>片剂吸收胃液中的水分，体积膨胀至原尺寸的 </a:t>
            </a:r>
            <a:r>
              <a:rPr lang="en-US" altLang="zh-CN" sz="1000" dirty="0"/>
              <a:t>150%</a:t>
            </a:r>
            <a:r>
              <a:rPr lang="zh-CN" altLang="en-US" sz="1000" dirty="0"/>
              <a:t>。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6C4CD49-1C92-456C-B116-9274D45BD2FB}"/>
              </a:ext>
            </a:extLst>
          </p:cNvPr>
          <p:cNvSpPr/>
          <p:nvPr/>
        </p:nvSpPr>
        <p:spPr>
          <a:xfrm>
            <a:off x="2107442" y="1691415"/>
            <a:ext cx="965329" cy="253916"/>
          </a:xfrm>
          <a:prstGeom prst="rect">
            <a:avLst/>
          </a:prstGeom>
          <a:solidFill>
            <a:srgbClr val="FFC000"/>
          </a:solidFill>
          <a:ln>
            <a:solidFill>
              <a:srgbClr val="071F65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1050" dirty="0">
                <a:latin typeface="-apple-system"/>
              </a:rPr>
              <a:t>15 min</a:t>
            </a:r>
            <a:r>
              <a:rPr lang="zh-CN" altLang="en-US" sz="1050" dirty="0">
                <a:latin typeface="-apple-system"/>
              </a:rPr>
              <a:t>给药后</a:t>
            </a:r>
            <a:endParaRPr lang="zh-CN" altLang="en-US" sz="1050" dirty="0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022006E7-D484-411D-BAC9-1BA67AC356D0}"/>
              </a:ext>
            </a:extLst>
          </p:cNvPr>
          <p:cNvSpPr/>
          <p:nvPr/>
        </p:nvSpPr>
        <p:spPr>
          <a:xfrm>
            <a:off x="5266182" y="1999192"/>
            <a:ext cx="140651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/>
              <a:t>膨胀后的片剂滞留在胃内，药物缓慢向外扩散。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091752CF-3A20-4D10-B7B3-E16AB26C89D1}"/>
              </a:ext>
            </a:extLst>
          </p:cNvPr>
          <p:cNvSpPr/>
          <p:nvPr/>
        </p:nvSpPr>
        <p:spPr>
          <a:xfrm>
            <a:off x="5316858" y="1691415"/>
            <a:ext cx="731290" cy="246221"/>
          </a:xfrm>
          <a:prstGeom prst="rect">
            <a:avLst/>
          </a:prstGeom>
          <a:solidFill>
            <a:srgbClr val="FFC000"/>
          </a:solidFill>
          <a:ln>
            <a:solidFill>
              <a:srgbClr val="071F65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-apple-system"/>
              </a:rPr>
              <a:t>2 h</a:t>
            </a:r>
            <a:r>
              <a:rPr lang="zh-CN" altLang="en-US" sz="1000" dirty="0">
                <a:latin typeface="-apple-system"/>
              </a:rPr>
              <a:t>给药后</a:t>
            </a:r>
            <a:endParaRPr lang="zh-CN" altLang="en-US" sz="1000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62AA4E4A-B891-4387-84E2-4EDE872FA441}"/>
              </a:ext>
            </a:extLst>
          </p:cNvPr>
          <p:cNvSpPr/>
          <p:nvPr/>
        </p:nvSpPr>
        <p:spPr>
          <a:xfrm>
            <a:off x="2093072" y="3914870"/>
            <a:ext cx="140651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/>
              <a:t>通过可控、靶向的递送，更多药物进入血液，未被吸收的药物在胃肠道下段残留更少。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0B1A33C-1F22-4FAB-B5AD-6DA99C81530A}"/>
              </a:ext>
            </a:extLst>
          </p:cNvPr>
          <p:cNvSpPr/>
          <p:nvPr/>
        </p:nvSpPr>
        <p:spPr>
          <a:xfrm>
            <a:off x="2143748" y="3607093"/>
            <a:ext cx="835485" cy="246221"/>
          </a:xfrm>
          <a:prstGeom prst="rect">
            <a:avLst/>
          </a:prstGeom>
          <a:solidFill>
            <a:srgbClr val="FFC000"/>
          </a:solidFill>
          <a:ln>
            <a:solidFill>
              <a:srgbClr val="071F65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-apple-system"/>
              </a:rPr>
              <a:t>8-9 h</a:t>
            </a:r>
            <a:r>
              <a:rPr lang="zh-CN" altLang="en-US" sz="1000" dirty="0">
                <a:latin typeface="-apple-system"/>
              </a:rPr>
              <a:t>给药后</a:t>
            </a:r>
            <a:endParaRPr lang="zh-CN" altLang="en-US" sz="1000" dirty="0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AD303AF-D0B1-45AF-B6CA-57B21AC577B8}"/>
              </a:ext>
            </a:extLst>
          </p:cNvPr>
          <p:cNvSpPr/>
          <p:nvPr/>
        </p:nvSpPr>
        <p:spPr>
          <a:xfrm>
            <a:off x="5178299" y="3923010"/>
            <a:ext cx="140651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dirty="0"/>
              <a:t>辅料逐渐崩解并被排出体外。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DF847A31-F9A0-4074-B916-331821B5C032}"/>
              </a:ext>
            </a:extLst>
          </p:cNvPr>
          <p:cNvSpPr/>
          <p:nvPr/>
        </p:nvSpPr>
        <p:spPr>
          <a:xfrm>
            <a:off x="5228975" y="3615233"/>
            <a:ext cx="797013" cy="246221"/>
          </a:xfrm>
          <a:prstGeom prst="rect">
            <a:avLst/>
          </a:prstGeom>
          <a:solidFill>
            <a:srgbClr val="FFC000"/>
          </a:solidFill>
          <a:ln>
            <a:solidFill>
              <a:srgbClr val="071F65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1000" dirty="0">
                <a:latin typeface="-apple-system"/>
              </a:rPr>
              <a:t>15 h</a:t>
            </a:r>
            <a:r>
              <a:rPr lang="zh-CN" altLang="en-US" sz="1000" dirty="0">
                <a:latin typeface="-apple-system"/>
              </a:rPr>
              <a:t>给药后</a:t>
            </a:r>
            <a:endParaRPr lang="zh-CN" altLang="en-US" sz="1000" dirty="0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55AE1E7B-CCCF-4BCD-AF32-7A03C2627A01}"/>
              </a:ext>
            </a:extLst>
          </p:cNvPr>
          <p:cNvSpPr/>
          <p:nvPr/>
        </p:nvSpPr>
        <p:spPr>
          <a:xfrm>
            <a:off x="7047275" y="2186553"/>
            <a:ext cx="13456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/>
              <a:t>最佳吸收区域小肠上段定点吸收，</a:t>
            </a:r>
            <a:r>
              <a:rPr lang="zh-CN" altLang="en-US" b="1" dirty="0">
                <a:solidFill>
                  <a:srgbClr val="FF0000"/>
                </a:solidFill>
              </a:rPr>
              <a:t>提高生物利用度。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0A54E3C2-5E84-44C9-B53A-632C115FF98A}"/>
              </a:ext>
            </a:extLst>
          </p:cNvPr>
          <p:cNvSpPr/>
          <p:nvPr/>
        </p:nvSpPr>
        <p:spPr>
          <a:xfrm>
            <a:off x="7098235" y="3629042"/>
            <a:ext cx="14623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rgbClr val="C10000"/>
                </a:solidFill>
                <a:latin typeface="MicrosoftYaHei-Bold"/>
              </a:rPr>
              <a:t>降低胃肠道不良反应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380323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47">
            <a:extLst>
              <a:ext uri="{FF2B5EF4-FFF2-40B4-BE49-F238E27FC236}">
                <a16:creationId xmlns:a16="http://schemas.microsoft.com/office/drawing/2014/main" id="{7DDDA61B-75B1-4E42-B261-ADBFC28C37AB}"/>
              </a:ext>
            </a:extLst>
          </p:cNvPr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rgbClr val="3399FF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B4F71FA-C620-4A69-8575-2C965EDC4D8F}"/>
              </a:ext>
            </a:extLst>
          </p:cNvPr>
          <p:cNvSpPr/>
          <p:nvPr/>
        </p:nvSpPr>
        <p:spPr>
          <a:xfrm>
            <a:off x="655890" y="110646"/>
            <a:ext cx="954107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3399FF"/>
                </a:solidFill>
                <a:latin typeface="微软雅黑" panose="020B0503020204020204" pitchFamily="34" charset="-122"/>
              </a:rPr>
              <a:t>有效性</a:t>
            </a:r>
            <a:endParaRPr lang="en-US" altLang="zh-CN" sz="2000" b="1" dirty="0">
              <a:solidFill>
                <a:srgbClr val="3399FF"/>
              </a:solidFill>
              <a:latin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728FE1F-A64E-46D6-ACD7-7BC7F9DB0CC7}"/>
              </a:ext>
            </a:extLst>
          </p:cNvPr>
          <p:cNvSpPr txBox="1"/>
          <p:nvPr/>
        </p:nvSpPr>
        <p:spPr>
          <a:xfrm>
            <a:off x="1764236" y="412916"/>
            <a:ext cx="6126448" cy="874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 algn="ctr">
              <a:lnSpc>
                <a:spcPct val="150000"/>
              </a:lnSpc>
            </a:pPr>
            <a:r>
              <a:rPr lang="zh-CN" altLang="en-US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临床试验表明，恩格列净二甲双胍缓释片与单方相比可显著降低患者</a:t>
            </a:r>
            <a:r>
              <a:rPr lang="en-US" altLang="zh-CN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HbA1c</a:t>
            </a:r>
            <a:r>
              <a:rPr lang="zh-CN" altLang="en-US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（</a:t>
            </a:r>
            <a:r>
              <a:rPr lang="en-US" altLang="zh-CN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P</a:t>
            </a:r>
            <a:r>
              <a:rPr lang="zh-CN" altLang="en-US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值</a:t>
            </a:r>
            <a:r>
              <a:rPr lang="en-US" altLang="zh-CN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&lt;0.01</a:t>
            </a:r>
            <a:r>
              <a:rPr lang="zh-CN" altLang="en-US" sz="18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）</a:t>
            </a:r>
            <a:endParaRPr lang="zh-CN" altLang="zh-CN" sz="1800" b="1" dirty="0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269D78A-DD59-4F16-B92F-5BA6692E215E}"/>
              </a:ext>
            </a:extLst>
          </p:cNvPr>
          <p:cNvSpPr/>
          <p:nvPr/>
        </p:nvSpPr>
        <p:spPr>
          <a:xfrm>
            <a:off x="1364724" y="1381990"/>
            <a:ext cx="680987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表：</a:t>
            </a:r>
            <a:r>
              <a:rPr lang="zh-CN" altLang="zh-CN" sz="1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与单独给药相比，恩格列净和二甲双胍联合作为初始治疗方式研究中</a:t>
            </a:r>
            <a:r>
              <a:rPr lang="en-US" altLang="zh-CN" sz="1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24</a:t>
            </a:r>
            <a:r>
              <a:rPr lang="zh-CN" altLang="zh-CN" sz="12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周的血糖参数</a:t>
            </a:r>
            <a:endParaRPr lang="zh-CN" altLang="en-US" sz="1200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B992902F-40F7-4A16-8F5D-B4EFF78454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34057"/>
              </p:ext>
            </p:extLst>
          </p:nvPr>
        </p:nvGraphicFramePr>
        <p:xfrm>
          <a:off x="969403" y="1658989"/>
          <a:ext cx="7197386" cy="23579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6352">
                  <a:extLst>
                    <a:ext uri="{9D8B030D-6E8A-4147-A177-3AD203B41FA5}">
                      <a16:colId xmlns:a16="http://schemas.microsoft.com/office/drawing/2014/main" val="68623253"/>
                    </a:ext>
                  </a:extLst>
                </a:gridCol>
                <a:gridCol w="753055">
                  <a:extLst>
                    <a:ext uri="{9D8B030D-6E8A-4147-A177-3AD203B41FA5}">
                      <a16:colId xmlns:a16="http://schemas.microsoft.com/office/drawing/2014/main" val="1204412787"/>
                    </a:ext>
                  </a:extLst>
                </a:gridCol>
                <a:gridCol w="750301">
                  <a:extLst>
                    <a:ext uri="{9D8B030D-6E8A-4147-A177-3AD203B41FA5}">
                      <a16:colId xmlns:a16="http://schemas.microsoft.com/office/drawing/2014/main" val="2223571379"/>
                    </a:ext>
                  </a:extLst>
                </a:gridCol>
                <a:gridCol w="749613">
                  <a:extLst>
                    <a:ext uri="{9D8B030D-6E8A-4147-A177-3AD203B41FA5}">
                      <a16:colId xmlns:a16="http://schemas.microsoft.com/office/drawing/2014/main" val="408045490"/>
                    </a:ext>
                  </a:extLst>
                </a:gridCol>
                <a:gridCol w="743418">
                  <a:extLst>
                    <a:ext uri="{9D8B030D-6E8A-4147-A177-3AD203B41FA5}">
                      <a16:colId xmlns:a16="http://schemas.microsoft.com/office/drawing/2014/main" val="3386596588"/>
                    </a:ext>
                  </a:extLst>
                </a:gridCol>
                <a:gridCol w="755808">
                  <a:extLst>
                    <a:ext uri="{9D8B030D-6E8A-4147-A177-3AD203B41FA5}">
                      <a16:colId xmlns:a16="http://schemas.microsoft.com/office/drawing/2014/main" val="3963349005"/>
                    </a:ext>
                  </a:extLst>
                </a:gridCol>
                <a:gridCol w="749613">
                  <a:extLst>
                    <a:ext uri="{9D8B030D-6E8A-4147-A177-3AD203B41FA5}">
                      <a16:colId xmlns:a16="http://schemas.microsoft.com/office/drawing/2014/main" val="2381682586"/>
                    </a:ext>
                  </a:extLst>
                </a:gridCol>
                <a:gridCol w="749613">
                  <a:extLst>
                    <a:ext uri="{9D8B030D-6E8A-4147-A177-3AD203B41FA5}">
                      <a16:colId xmlns:a16="http://schemas.microsoft.com/office/drawing/2014/main" val="2106562897"/>
                    </a:ext>
                  </a:extLst>
                </a:gridCol>
                <a:gridCol w="749613">
                  <a:extLst>
                    <a:ext uri="{9D8B030D-6E8A-4147-A177-3AD203B41FA5}">
                      <a16:colId xmlns:a16="http://schemas.microsoft.com/office/drawing/2014/main" val="4245427179"/>
                    </a:ext>
                  </a:extLst>
                </a:gridCol>
              </a:tblGrid>
              <a:tr h="7525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50" kern="0" dirty="0">
                          <a:effectLst/>
                        </a:rPr>
                        <a:t> 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恩格列净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10mg+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二甲双胍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1000 mg</a:t>
                      </a:r>
                      <a:r>
                        <a:rPr lang="en-US" sz="900" kern="0" baseline="30000">
                          <a:effectLst/>
                        </a:rPr>
                        <a:t>a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N=161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恩格列净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10 mg+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二甲双胍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2000 mg</a:t>
                      </a:r>
                      <a:r>
                        <a:rPr lang="en-US" sz="900" kern="0" baseline="30000">
                          <a:effectLst/>
                        </a:rPr>
                        <a:t>a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N=167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 dirty="0">
                          <a:solidFill>
                            <a:srgbClr val="FF0000"/>
                          </a:solidFill>
                          <a:effectLst/>
                        </a:rPr>
                        <a:t>恩格列净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FF0000"/>
                          </a:solidFill>
                          <a:effectLst/>
                        </a:rPr>
                        <a:t>25 mg+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 dirty="0">
                          <a:solidFill>
                            <a:srgbClr val="FF0000"/>
                          </a:solidFill>
                          <a:effectLst/>
                        </a:rPr>
                        <a:t>二甲双胍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FF0000"/>
                          </a:solidFill>
                          <a:effectLst/>
                        </a:rPr>
                        <a:t>1000 </a:t>
                      </a:r>
                      <a:r>
                        <a:rPr lang="en-US" sz="900" kern="0" dirty="0" err="1">
                          <a:solidFill>
                            <a:srgbClr val="FF0000"/>
                          </a:solidFill>
                          <a:effectLst/>
                        </a:rPr>
                        <a:t>mg</a:t>
                      </a:r>
                      <a:r>
                        <a:rPr lang="en-US" sz="900" kern="0" baseline="30000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FF0000"/>
                          </a:solidFill>
                          <a:effectLst/>
                        </a:rPr>
                        <a:t>N=165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恩格列净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25 mg+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二甲双胍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2000 mg</a:t>
                      </a:r>
                      <a:r>
                        <a:rPr lang="en-US" sz="900" kern="0" baseline="30000">
                          <a:effectLst/>
                        </a:rPr>
                        <a:t>a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N=169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恩格列净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10 mg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N=169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 dirty="0">
                          <a:solidFill>
                            <a:srgbClr val="FF0000"/>
                          </a:solidFill>
                          <a:effectLst/>
                        </a:rPr>
                        <a:t>恩格列净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FF0000"/>
                          </a:solidFill>
                          <a:effectLst/>
                        </a:rPr>
                        <a:t>25 mg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FF0000"/>
                          </a:solidFill>
                          <a:effectLst/>
                        </a:rPr>
                        <a:t>N=163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 dirty="0">
                          <a:solidFill>
                            <a:srgbClr val="FF0000"/>
                          </a:solidFill>
                          <a:effectLst/>
                        </a:rPr>
                        <a:t>二甲双胍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FF0000"/>
                          </a:solidFill>
                          <a:effectLst/>
                        </a:rPr>
                        <a:t>1000 </a:t>
                      </a:r>
                      <a:r>
                        <a:rPr lang="en-US" sz="900" kern="0" dirty="0" err="1">
                          <a:solidFill>
                            <a:srgbClr val="FF0000"/>
                          </a:solidFill>
                          <a:effectLst/>
                        </a:rPr>
                        <a:t>mg</a:t>
                      </a:r>
                      <a:r>
                        <a:rPr lang="en-US" sz="900" kern="0" baseline="30000" dirty="0" err="1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rgbClr val="FF0000"/>
                          </a:solidFill>
                          <a:effectLst/>
                        </a:rPr>
                        <a:t>N=167</a:t>
                      </a:r>
                      <a:endParaRPr lang="zh-CN" sz="1050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900" kern="0">
                          <a:effectLst/>
                        </a:rPr>
                        <a:t>二甲双胍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2000 mg</a:t>
                      </a:r>
                      <a:r>
                        <a:rPr lang="en-US" sz="900" kern="0" baseline="30000">
                          <a:effectLst/>
                        </a:rPr>
                        <a:t>a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0">
                          <a:effectLst/>
                        </a:rPr>
                        <a:t>N=162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4468489"/>
                  </a:ext>
                </a:extLst>
              </a:tr>
              <a:tr h="13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HbA1c</a:t>
                      </a: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%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 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0441510"/>
                  </a:ext>
                </a:extLst>
              </a:tr>
              <a:tr h="13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基线（平均值）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8.8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8.6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6656247"/>
                  </a:ext>
                </a:extLst>
              </a:tr>
              <a:tr h="267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较基线改变（调整平均数）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-2.0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-2.1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-1.9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-2.1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-1.4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-1.4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-1.2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-1.8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2094748"/>
                  </a:ext>
                </a:extLst>
              </a:tr>
              <a:tr h="401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与恩格列净对比（调整平均数）（</a:t>
                      </a:r>
                      <a:r>
                        <a:rPr lang="en-US" sz="800" kern="0">
                          <a:effectLst/>
                        </a:rPr>
                        <a:t>95% CI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-0.6</a:t>
                      </a:r>
                      <a:r>
                        <a:rPr lang="en-US" sz="800" kern="0" baseline="30000">
                          <a:effectLst/>
                        </a:rPr>
                        <a:t>b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-0.9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-0.4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-0.7</a:t>
                      </a:r>
                      <a:r>
                        <a:rPr lang="en-US" sz="800" kern="0" baseline="30000">
                          <a:effectLst/>
                        </a:rPr>
                        <a:t>b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-1.0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-0.5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-0.6</a:t>
                      </a:r>
                      <a:r>
                        <a:rPr lang="en-US" sz="800" kern="0" baseline="30000">
                          <a:effectLst/>
                        </a:rPr>
                        <a:t>c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-0.8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-0.3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-0.7</a:t>
                      </a:r>
                      <a:r>
                        <a:rPr lang="en-US" sz="800" kern="0" baseline="30000">
                          <a:effectLst/>
                        </a:rPr>
                        <a:t>c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-1.0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-0.5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4214204"/>
                  </a:ext>
                </a:extLst>
              </a:tr>
              <a:tr h="4013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与二甲双胍对比（调整平均数）（</a:t>
                      </a:r>
                      <a:r>
                        <a:rPr lang="en-US" sz="800" kern="0">
                          <a:effectLst/>
                        </a:rPr>
                        <a:t>95% CI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-0.8</a:t>
                      </a:r>
                      <a:r>
                        <a:rPr lang="en-US" sz="800" kern="0" baseline="30000">
                          <a:effectLst/>
                        </a:rPr>
                        <a:t>b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-1.0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-0.6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-0.3</a:t>
                      </a:r>
                      <a:r>
                        <a:rPr lang="en-US" sz="800" kern="0" baseline="30000">
                          <a:effectLst/>
                        </a:rPr>
                        <a:t>b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-0.6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-0.1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-0.8</a:t>
                      </a:r>
                      <a:r>
                        <a:rPr lang="en-US" sz="800" kern="0" baseline="30000">
                          <a:effectLst/>
                        </a:rPr>
                        <a:t>c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-1.0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-0.5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-0.3</a:t>
                      </a:r>
                      <a:r>
                        <a:rPr lang="en-US" sz="800" kern="0" baseline="30000">
                          <a:effectLst/>
                        </a:rPr>
                        <a:t>c</a:t>
                      </a:r>
                      <a:endParaRPr lang="zh-CN" sz="1050" kern="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-0.6</a:t>
                      </a:r>
                      <a:r>
                        <a:rPr lang="zh-CN" sz="800" kern="0">
                          <a:effectLst/>
                        </a:rPr>
                        <a:t>，</a:t>
                      </a:r>
                      <a:r>
                        <a:rPr lang="en-US" sz="800" kern="0">
                          <a:effectLst/>
                        </a:rPr>
                        <a:t>-0.1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--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18922266"/>
                  </a:ext>
                </a:extLst>
              </a:tr>
              <a:tr h="267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HbA1c&lt;7%</a:t>
                      </a:r>
                      <a:r>
                        <a:rPr lang="zh-CN" sz="800" kern="0">
                          <a:effectLst/>
                        </a:rPr>
                        <a:t>的患者</a:t>
                      </a:r>
                      <a:r>
                        <a:rPr lang="en-US" sz="800" kern="0">
                          <a:effectLst/>
                        </a:rPr>
                        <a:t>[n</a:t>
                      </a: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%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r>
                        <a:rPr lang="en-US" sz="800" kern="0">
                          <a:effectLst/>
                        </a:rPr>
                        <a:t>]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96</a:t>
                      </a: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63%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112</a:t>
                      </a: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70%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rgbClr val="FF0000"/>
                          </a:solidFill>
                          <a:effectLst/>
                        </a:rPr>
                        <a:t>91</a:t>
                      </a:r>
                      <a:r>
                        <a:rPr lang="zh-CN" sz="800" b="1" kern="0" dirty="0">
                          <a:solidFill>
                            <a:srgbClr val="FF0000"/>
                          </a:solidFill>
                          <a:effectLst/>
                        </a:rPr>
                        <a:t>（</a:t>
                      </a:r>
                      <a:r>
                        <a:rPr lang="en-US" sz="800" b="1" kern="0" dirty="0">
                          <a:solidFill>
                            <a:srgbClr val="FF0000"/>
                          </a:solidFill>
                          <a:effectLst/>
                        </a:rPr>
                        <a:t>57%</a:t>
                      </a:r>
                      <a:r>
                        <a:rPr lang="zh-CN" sz="800" b="1" kern="0" dirty="0"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lang="zh-CN" sz="105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111</a:t>
                      </a: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68%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>
                          <a:effectLst/>
                        </a:rPr>
                        <a:t>69</a:t>
                      </a:r>
                      <a:r>
                        <a:rPr lang="zh-CN" sz="800" kern="0">
                          <a:effectLst/>
                        </a:rPr>
                        <a:t>（</a:t>
                      </a:r>
                      <a:r>
                        <a:rPr lang="en-US" sz="800" kern="0">
                          <a:effectLst/>
                        </a:rPr>
                        <a:t>43%</a:t>
                      </a:r>
                      <a:r>
                        <a:rPr lang="zh-CN" sz="800" kern="0">
                          <a:effectLst/>
                        </a:rPr>
                        <a:t>）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rgbClr val="FF0000"/>
                          </a:solidFill>
                          <a:effectLst/>
                        </a:rPr>
                        <a:t>51</a:t>
                      </a:r>
                      <a:r>
                        <a:rPr lang="zh-CN" sz="800" b="1" kern="0" dirty="0">
                          <a:solidFill>
                            <a:srgbClr val="FF0000"/>
                          </a:solidFill>
                          <a:effectLst/>
                        </a:rPr>
                        <a:t>（</a:t>
                      </a:r>
                      <a:r>
                        <a:rPr lang="en-US" sz="800" b="1" kern="0" dirty="0">
                          <a:solidFill>
                            <a:srgbClr val="FF0000"/>
                          </a:solidFill>
                          <a:effectLst/>
                        </a:rPr>
                        <a:t>32%</a:t>
                      </a:r>
                      <a:r>
                        <a:rPr lang="zh-CN" sz="800" b="1" kern="0" dirty="0"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lang="zh-CN" sz="105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kern="0" dirty="0">
                          <a:solidFill>
                            <a:srgbClr val="FF0000"/>
                          </a:solidFill>
                          <a:effectLst/>
                        </a:rPr>
                        <a:t>63</a:t>
                      </a:r>
                      <a:r>
                        <a:rPr lang="zh-CN" sz="800" b="1" kern="0" dirty="0">
                          <a:solidFill>
                            <a:srgbClr val="FF0000"/>
                          </a:solidFill>
                          <a:effectLst/>
                        </a:rPr>
                        <a:t>（</a:t>
                      </a:r>
                      <a:r>
                        <a:rPr lang="en-US" sz="800" b="1" kern="0" dirty="0">
                          <a:solidFill>
                            <a:srgbClr val="FF0000"/>
                          </a:solidFill>
                          <a:effectLst/>
                        </a:rPr>
                        <a:t>38%</a:t>
                      </a:r>
                      <a:r>
                        <a:rPr lang="zh-CN" sz="800" b="1" kern="0" dirty="0">
                          <a:solidFill>
                            <a:srgbClr val="FF0000"/>
                          </a:solidFill>
                          <a:effectLst/>
                        </a:rPr>
                        <a:t>）</a:t>
                      </a:r>
                      <a:endParaRPr lang="zh-CN" sz="1050" b="1" kern="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0" dirty="0">
                          <a:effectLst/>
                        </a:rPr>
                        <a:t>92</a:t>
                      </a:r>
                      <a:r>
                        <a:rPr lang="zh-CN" sz="800" kern="0" dirty="0">
                          <a:effectLst/>
                        </a:rPr>
                        <a:t>（</a:t>
                      </a:r>
                      <a:r>
                        <a:rPr lang="en-US" sz="800" kern="0" dirty="0">
                          <a:effectLst/>
                        </a:rPr>
                        <a:t>58%</a:t>
                      </a:r>
                      <a:r>
                        <a:rPr lang="zh-CN" sz="800" kern="0" dirty="0">
                          <a:effectLst/>
                        </a:rPr>
                        <a:t>）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8652215"/>
                  </a:ext>
                </a:extLst>
              </a:tr>
            </a:tbl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875EB547-10A0-4AA4-82F1-EF96D153A43A}"/>
              </a:ext>
            </a:extLst>
          </p:cNvPr>
          <p:cNvSpPr/>
          <p:nvPr/>
        </p:nvSpPr>
        <p:spPr>
          <a:xfrm>
            <a:off x="893774" y="4145739"/>
            <a:ext cx="754208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CN" sz="1000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盐酸二甲双胍每日总剂量，每天分两次平均给药。</a:t>
            </a:r>
            <a:endParaRPr lang="zh-CN" altLang="zh-CN" sz="1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CN" sz="1000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值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&lt;0.0062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（修改后的意向治疗人群【观察病例】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MMRM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模型包括治疗、肾功能、地区、访问、按治疗时间访问和基线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HbA1c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）。</a:t>
            </a:r>
            <a:endParaRPr lang="zh-CN" altLang="zh-CN" sz="1000" kern="100" dirty="0"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altLang="zh-CN" sz="1000" kern="100" baseline="30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p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值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&lt;0.0056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（修改后的意向治疗人群【观察病例】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MMRM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模型包括治疗、肾功能、地区、访问、按治疗时间访问和基线</a:t>
            </a:r>
            <a:r>
              <a:rPr lang="en-US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HbA1c</a:t>
            </a:r>
            <a:r>
              <a:rPr lang="zh-CN" altLang="zh-CN" sz="1000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）。</a:t>
            </a:r>
            <a:endParaRPr lang="zh-CN" altLang="zh-CN" sz="1000" kern="100" dirty="0"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385951"/>
      </p:ext>
    </p:extLst>
  </p:cSld>
  <p:clrMapOvr>
    <a:masterClrMapping/>
  </p:clrMapOvr>
  <p:transition spd="slow" advClick="0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等腰三角形 47">
            <a:extLst>
              <a:ext uri="{FF2B5EF4-FFF2-40B4-BE49-F238E27FC236}">
                <a16:creationId xmlns:a16="http://schemas.microsoft.com/office/drawing/2014/main" id="{B70CF874-48BD-4F43-BAAD-D8C51069FF66}"/>
              </a:ext>
            </a:extLst>
          </p:cNvPr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rgbClr val="006CB5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ECBCD4E9-D827-4BD5-B60E-B3FCEBB8C5F9}"/>
              </a:ext>
            </a:extLst>
          </p:cNvPr>
          <p:cNvSpPr txBox="1"/>
          <p:nvPr/>
        </p:nvSpPr>
        <p:spPr>
          <a:xfrm>
            <a:off x="551691" y="85420"/>
            <a:ext cx="238951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006CB5"/>
                </a:solidFill>
                <a:latin typeface="微软雅黑" panose="020B0503020204020204" pitchFamily="34" charset="-122"/>
              </a:rPr>
              <a:t>安全性</a:t>
            </a:r>
            <a:endParaRPr lang="en-US" altLang="zh-CN" sz="2400" b="1" dirty="0">
              <a:solidFill>
                <a:srgbClr val="006CB5"/>
              </a:solidFill>
              <a:latin typeface="微软雅黑" panose="020B0503020204020204" pitchFamily="34" charset="-122"/>
            </a:endParaRPr>
          </a:p>
        </p:txBody>
      </p:sp>
      <p:sp>
        <p:nvSpPr>
          <p:cNvPr id="8" name="Arrow: Pentagon 5">
            <a:extLst>
              <a:ext uri="{FF2B5EF4-FFF2-40B4-BE49-F238E27FC236}">
                <a16:creationId xmlns:a16="http://schemas.microsoft.com/office/drawing/2014/main" id="{FC24548C-0F2E-43B9-ABF7-E7F61B01E72C}"/>
              </a:ext>
            </a:extLst>
          </p:cNvPr>
          <p:cNvSpPr/>
          <p:nvPr/>
        </p:nvSpPr>
        <p:spPr>
          <a:xfrm>
            <a:off x="356138" y="869647"/>
            <a:ext cx="2585068" cy="464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说明书收载的不良反应信息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2B9DCD1-5B52-428F-8851-82428A81FBA4}"/>
              </a:ext>
            </a:extLst>
          </p:cNvPr>
          <p:cNvSpPr/>
          <p:nvPr/>
        </p:nvSpPr>
        <p:spPr>
          <a:xfrm>
            <a:off x="356138" y="1333786"/>
            <a:ext cx="4572000" cy="328314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以下重要不良反应同时请参见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【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注意事项</a:t>
            </a:r>
            <a:r>
              <a:rPr lang="en-US" altLang="zh-CN" dirty="0">
                <a:latin typeface="宋体" panose="02010600030101010101" pitchFamily="2" charset="-122"/>
                <a:ea typeface="宋体" panose="02010600030101010101" pitchFamily="2" charset="-122"/>
              </a:rPr>
              <a:t>】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：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乳酸酸中毒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酮症酸中毒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血容量不足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尿脓毒症和肾盂肾炎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与胰岛素和胰岛素促泌剂合并用药时低血糖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会阴部坏死性筋膜炎（</a:t>
            </a:r>
            <a:r>
              <a:rPr lang="en-US" altLang="zh-CN" dirty="0">
                <a:latin typeface="TimesNewRomanPSMT"/>
                <a:ea typeface="宋体" panose="02010600030101010101" pitchFamily="2" charset="-122"/>
              </a:rPr>
              <a:t>Fournier’s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坏疽）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生殖器真菌感染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超敏反应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latin typeface="TimesNewRomanPSMT"/>
                <a:ea typeface="宋体" panose="02010600030101010101" pitchFamily="2" charset="-122"/>
              </a:rPr>
              <a:t>●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维生素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B</a:t>
            </a:r>
            <a:r>
              <a:rPr lang="en-US" altLang="zh-CN" sz="800" dirty="0">
                <a:latin typeface="Times New Roman" panose="02020603050405020304" pitchFamily="18" charset="0"/>
                <a:ea typeface="宋体" panose="02010600030101010101" pitchFamily="2" charset="-122"/>
              </a:rPr>
              <a:t>12 </a:t>
            </a:r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缺乏</a:t>
            </a:r>
            <a:endParaRPr lang="zh-CN" altLang="en-US" dirty="0"/>
          </a:p>
        </p:txBody>
      </p:sp>
      <p:sp>
        <p:nvSpPr>
          <p:cNvPr id="11" name="Arrow: Pentagon 5">
            <a:extLst>
              <a:ext uri="{FF2B5EF4-FFF2-40B4-BE49-F238E27FC236}">
                <a16:creationId xmlns:a16="http://schemas.microsoft.com/office/drawing/2014/main" id="{F1771F27-9652-4A9E-B40E-F4A3C5E676DD}"/>
              </a:ext>
            </a:extLst>
          </p:cNvPr>
          <p:cNvSpPr/>
          <p:nvPr/>
        </p:nvSpPr>
        <p:spPr>
          <a:xfrm>
            <a:off x="5664929" y="869647"/>
            <a:ext cx="2585068" cy="4641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恩格列净与盐酸二甲双胍和磺酰脲联合治疗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DB25272-9A87-4DFD-BF68-29CB49C67D45}"/>
              </a:ext>
            </a:extLst>
          </p:cNvPr>
          <p:cNvSpPr/>
          <p:nvPr/>
        </p:nvSpPr>
        <p:spPr>
          <a:xfrm>
            <a:off x="761774" y="4553324"/>
            <a:ext cx="8236171" cy="365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二甲双胍恩格列净片已于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2019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年</a:t>
            </a:r>
            <a:r>
              <a:rPr lang="en-US" altLang="zh-CN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02</a:t>
            </a:r>
            <a:r>
              <a:rPr lang="zh-CN" altLang="en-US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月获批上市，尚无药品不良反应监测报告。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F56E559F-10A4-485D-B56F-1368CF30F37C}"/>
              </a:ext>
            </a:extLst>
          </p:cNvPr>
          <p:cNvSpPr/>
          <p:nvPr/>
        </p:nvSpPr>
        <p:spPr>
          <a:xfrm>
            <a:off x="4572000" y="1433207"/>
            <a:ext cx="4215862" cy="2826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     国内一项关于二甲双胍恩格列净片治疗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T2DM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合并射血分数保留性心力衰竭的随机对照研究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[28]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，将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80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例患者随机分为观察组与对照组，对照组使用常规治疗，观察组在常规治疗的基础上加用二甲双胍恩格列净片。两组患者在经过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个月的治疗后，其血糖指标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(FBG, PBG, HbA1c)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和心功能指标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左室舒张末径、左室收缩末径、脑钠肽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均较治疗前改善，且观察组均低于对照组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(P &lt; 0.05)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，观察组不良反应发生率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(5.0%)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低于对照组</a:t>
            </a:r>
            <a:r>
              <a:rPr lang="en-US" altLang="zh-CN" sz="1200" dirty="0">
                <a:latin typeface="宋体" panose="02010600030101010101" pitchFamily="2" charset="-122"/>
                <a:ea typeface="宋体" panose="02010600030101010101" pitchFamily="2" charset="-122"/>
              </a:rPr>
              <a:t>(22.5%)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。这说明</a:t>
            </a:r>
            <a:r>
              <a:rPr lang="zh-CN" altLang="en-US" sz="1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恩格列净</a:t>
            </a:r>
            <a:r>
              <a:rPr lang="en-US" altLang="zh-CN" sz="1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/</a:t>
            </a:r>
            <a:r>
              <a:rPr lang="zh-CN" altLang="en-US" sz="1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二甲双胍</a:t>
            </a:r>
            <a:r>
              <a:rPr lang="en-US" altLang="zh-CN" sz="1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FDC</a:t>
            </a:r>
            <a:r>
              <a:rPr lang="zh-CN" altLang="en-US" sz="1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不仅仅可以降低患者血糖，同时还有改善心功能的效果，在降糖和抗心衰治疗方面优于常规方法，具有较高的安全性</a:t>
            </a:r>
            <a:r>
              <a:rPr lang="zh-CN" altLang="en-US" sz="1200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87044840"/>
      </p:ext>
    </p:extLst>
  </p:cSld>
  <p:clrMapOvr>
    <a:masterClrMapping/>
  </p:clrMapOvr>
  <p:transition spd="slow" advClick="0" advTm="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等腰三角形 47"/>
          <p:cNvSpPr/>
          <p:nvPr/>
        </p:nvSpPr>
        <p:spPr>
          <a:xfrm rot="5400000">
            <a:off x="-39687" y="157163"/>
            <a:ext cx="581025" cy="501650"/>
          </a:xfrm>
          <a:prstGeom prst="triangle">
            <a:avLst>
              <a:gd name="adj" fmla="val 50000"/>
            </a:avLst>
          </a:prstGeom>
          <a:solidFill>
            <a:srgbClr val="00B050"/>
          </a:solidFill>
          <a:ln w="9525">
            <a:noFill/>
          </a:ln>
        </p:spPr>
        <p:txBody>
          <a:bodyPr lIns="91438" tIns="45719" rIns="91438" bIns="45719" anchor="ctr" anchorCtr="0"/>
          <a:lstStyle/>
          <a:p>
            <a:pPr algn="ctr"/>
            <a:endParaRPr lang="zh-CN" altLang="zh-CN" sz="1800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D3BE673-650B-4495-9A73-BB1A80EAAA20}"/>
              </a:ext>
            </a:extLst>
          </p:cNvPr>
          <p:cNvSpPr/>
          <p:nvPr/>
        </p:nvSpPr>
        <p:spPr>
          <a:xfrm>
            <a:off x="655890" y="158176"/>
            <a:ext cx="954107" cy="4996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rgbClr val="00B050"/>
                </a:solidFill>
                <a:latin typeface="微软雅黑" panose="020B0503020204020204" pitchFamily="34" charset="-122"/>
              </a:rPr>
              <a:t>公平性</a:t>
            </a:r>
            <a:endParaRPr lang="en-US" altLang="zh-CN" sz="2000" b="1" dirty="0">
              <a:solidFill>
                <a:srgbClr val="00B050"/>
              </a:solidFill>
              <a:latin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31C7FC8-FCC8-4591-AF59-D8A085E65285}"/>
              </a:ext>
            </a:extLst>
          </p:cNvPr>
          <p:cNvSpPr txBox="1"/>
          <p:nvPr/>
        </p:nvSpPr>
        <p:spPr>
          <a:xfrm>
            <a:off x="763318" y="601264"/>
            <a:ext cx="7127366" cy="4181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66700" algn="ctr">
              <a:lnSpc>
                <a:spcPct val="150000"/>
              </a:lnSpc>
            </a:pPr>
            <a:r>
              <a:rPr lang="zh-CN" altLang="en-US" sz="16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恩格列净二甲双胍缓释片（</a:t>
            </a:r>
            <a:r>
              <a:rPr lang="en-US" altLang="zh-CN" sz="16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IV</a:t>
            </a:r>
            <a:r>
              <a:rPr lang="zh-CN" altLang="en-US" sz="1600" b="1" dirty="0">
                <a:solidFill>
                  <a:srgbClr val="071F65"/>
                </a:solidFill>
                <a:latin typeface="微软雅黑" panose="020B0503020204020204" pitchFamily="34" charset="-122"/>
              </a:rPr>
              <a:t>）有利于丰富我国糖尿病患者的用药选择</a:t>
            </a:r>
            <a:endParaRPr lang="zh-CN" altLang="zh-CN" sz="1600" b="1" dirty="0">
              <a:solidFill>
                <a:srgbClr val="071F65"/>
              </a:solidFill>
              <a:latin typeface="微软雅黑" panose="020B0503020204020204" pitchFamily="34" charset="-122"/>
            </a:endParaRPr>
          </a:p>
        </p:txBody>
      </p:sp>
      <p:sp>
        <p:nvSpPr>
          <p:cNvPr id="7" name="Arrow: Pentagon 5">
            <a:extLst>
              <a:ext uri="{FF2B5EF4-FFF2-40B4-BE49-F238E27FC236}">
                <a16:creationId xmlns:a16="http://schemas.microsoft.com/office/drawing/2014/main" id="{7E05CFE2-BD42-49F3-9CED-70E78F189077}"/>
              </a:ext>
            </a:extLst>
          </p:cNvPr>
          <p:cNvSpPr/>
          <p:nvPr/>
        </p:nvSpPr>
        <p:spPr>
          <a:xfrm>
            <a:off x="391888" y="1141589"/>
            <a:ext cx="2585068" cy="262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复方制剂的优势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8" name="Arrow: Pentagon 5">
            <a:extLst>
              <a:ext uri="{FF2B5EF4-FFF2-40B4-BE49-F238E27FC236}">
                <a16:creationId xmlns:a16="http://schemas.microsoft.com/office/drawing/2014/main" id="{43024156-8691-40B3-8829-87480D1E0E11}"/>
              </a:ext>
            </a:extLst>
          </p:cNvPr>
          <p:cNvSpPr/>
          <p:nvPr/>
        </p:nvSpPr>
        <p:spPr>
          <a:xfrm>
            <a:off x="391888" y="2308863"/>
            <a:ext cx="2585068" cy="262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solidFill>
                  <a:prstClr val="white"/>
                </a:solidFill>
                <a:latin typeface="等线" panose="020F0502020204030204"/>
                <a:ea typeface="等线" panose="02010600030101010101" pitchFamily="2" charset="-122"/>
              </a:rPr>
              <a:t>缓释片的优势</a:t>
            </a:r>
            <a:endParaRPr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9" name="Arrow: Pentagon 5">
            <a:extLst>
              <a:ext uri="{FF2B5EF4-FFF2-40B4-BE49-F238E27FC236}">
                <a16:creationId xmlns:a16="http://schemas.microsoft.com/office/drawing/2014/main" id="{A41DE45A-F4C8-4726-A407-CFEF5B7E2D75}"/>
              </a:ext>
            </a:extLst>
          </p:cNvPr>
          <p:cNvSpPr/>
          <p:nvPr/>
        </p:nvSpPr>
        <p:spPr>
          <a:xfrm>
            <a:off x="391888" y="3404671"/>
            <a:ext cx="2585068" cy="2628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0482" y="0"/>
                </a:lnTo>
                <a:lnTo>
                  <a:pt x="21600" y="10800"/>
                </a:lnTo>
                <a:lnTo>
                  <a:pt x="20482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009FEA"/>
          </a:solidFill>
          <a:ln>
            <a:noFill/>
          </a:ln>
          <a:effectLst>
            <a:outerShdw blurRad="254000" dist="38100" dir="2700000" algn="tl" rotWithShape="0">
              <a:schemeClr val="accent3">
                <a:alpha val="3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/>
              <a:t>弥补目录短板</a:t>
            </a:r>
            <a:endParaRPr lang="zh-CN" altLang="en-US" dirty="0">
              <a:solidFill>
                <a:prstClr val="white"/>
              </a:solidFill>
              <a:latin typeface="等线" panose="020F0502020204030204"/>
              <a:ea typeface="等线" panose="02010600030101010101" pitchFamily="2" charset="-122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4C5C9A8-2D88-49ED-9140-E64ED3C7A4C3}"/>
              </a:ext>
            </a:extLst>
          </p:cNvPr>
          <p:cNvSpPr/>
          <p:nvPr/>
        </p:nvSpPr>
        <p:spPr>
          <a:xfrm>
            <a:off x="311890" y="1445852"/>
            <a:ext cx="7978657" cy="757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/>
              <a:t>SGLT2</a:t>
            </a:r>
            <a:r>
              <a:rPr lang="zh-CN" altLang="en-US" sz="1000" dirty="0"/>
              <a:t>抑制剂联合二甲双胍可覆盖多重病理生理机制和多个靶点，</a:t>
            </a:r>
            <a:r>
              <a:rPr lang="zh-CN" altLang="en-US" sz="1000" b="1" dirty="0">
                <a:solidFill>
                  <a:srgbClr val="FF0000"/>
                </a:solidFill>
              </a:rPr>
              <a:t>发挥机制互补、协同增效的降糖作用</a:t>
            </a:r>
            <a:r>
              <a:rPr lang="zh-CN" altLang="en-US" sz="1000" dirty="0"/>
              <a:t>。除降糖外，</a:t>
            </a:r>
            <a:r>
              <a:rPr lang="en-US" altLang="zh-CN" sz="1000" dirty="0"/>
              <a:t>SGLT2i</a:t>
            </a:r>
            <a:r>
              <a:rPr lang="zh-CN" altLang="en-US" sz="1000" dirty="0"/>
              <a:t>还具有确切的心血管和肾脏保护作用，因此恩格列净</a:t>
            </a:r>
            <a:r>
              <a:rPr lang="en-US" altLang="zh-CN" sz="1000" dirty="0"/>
              <a:t>/</a:t>
            </a:r>
            <a:r>
              <a:rPr lang="zh-CN" altLang="en-US" sz="1000" dirty="0"/>
              <a:t>二甲双胍</a:t>
            </a:r>
            <a:r>
              <a:rPr lang="en-US" altLang="zh-CN" sz="1000" dirty="0"/>
              <a:t>FDC</a:t>
            </a:r>
            <a:r>
              <a:rPr lang="zh-CN" altLang="en-US" sz="1000" dirty="0"/>
              <a:t>片可用于合并动脉粥样硬化性心血管疾病、心力衰竭和</a:t>
            </a:r>
            <a:r>
              <a:rPr lang="en-US" altLang="zh-CN" sz="1000" dirty="0"/>
              <a:t>(</a:t>
            </a:r>
            <a:r>
              <a:rPr lang="zh-CN" altLang="en-US" sz="1000" dirty="0"/>
              <a:t>或</a:t>
            </a:r>
            <a:r>
              <a:rPr lang="en-US" altLang="zh-CN" sz="1000" dirty="0"/>
              <a:t>)</a:t>
            </a:r>
            <a:r>
              <a:rPr lang="zh-CN" altLang="en-US" sz="1000" dirty="0"/>
              <a:t>慢性肾脏病的</a:t>
            </a:r>
            <a:r>
              <a:rPr lang="en-US" altLang="zh-CN" sz="1000" dirty="0"/>
              <a:t>T2DM</a:t>
            </a:r>
            <a:r>
              <a:rPr lang="zh-CN" altLang="en-US" sz="1000" dirty="0"/>
              <a:t>患者，可协同降糖，同时减轻体重、降低血压、降低尿酸。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8E4EE66-C71C-43A3-8717-2DDE4A573AEE}"/>
              </a:ext>
            </a:extLst>
          </p:cNvPr>
          <p:cNvSpPr/>
          <p:nvPr/>
        </p:nvSpPr>
        <p:spPr>
          <a:xfrm>
            <a:off x="311890" y="2612609"/>
            <a:ext cx="7978656" cy="757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/>
              <a:t>二甲双胍恩格列净片为速释制剂，二甲双胍片存在吸收窗窄、生物利用度低等问题，且胃肠道不良反应高发，致使患者用药依从性差。</a:t>
            </a:r>
            <a:endParaRPr lang="en-US" altLang="zh-CN" sz="1000" dirty="0"/>
          </a:p>
          <a:p>
            <a:pPr>
              <a:lnSpc>
                <a:spcPct val="150000"/>
              </a:lnSpc>
            </a:pPr>
            <a:r>
              <a:rPr lang="zh-CN" altLang="en-US" sz="1000" dirty="0"/>
              <a:t>恩格列净二甲双胍缓释片</a:t>
            </a:r>
            <a:r>
              <a:rPr lang="en-US" altLang="zh-CN" sz="1000" dirty="0"/>
              <a:t>(IV)</a:t>
            </a:r>
            <a:r>
              <a:rPr lang="zh-CN" altLang="en-US" sz="1000" dirty="0"/>
              <a:t>，作为国内首个应用胃漂浮技术的复方制剂，二甲双胍缓释片芯采用</a:t>
            </a:r>
            <a:r>
              <a:rPr lang="zh-CN" altLang="en-US" sz="1000" b="1" dirty="0">
                <a:solidFill>
                  <a:srgbClr val="FF0000"/>
                </a:solidFill>
              </a:rPr>
              <a:t>新一代胃漂浮技术</a:t>
            </a:r>
            <a:r>
              <a:rPr lang="zh-CN" altLang="en-US" sz="1000" dirty="0"/>
              <a:t>，</a:t>
            </a:r>
            <a:r>
              <a:rPr lang="zh-CN" altLang="en-US" sz="1000" b="1" dirty="0">
                <a:solidFill>
                  <a:srgbClr val="FF0000"/>
                </a:solidFill>
              </a:rPr>
              <a:t>具有提高控糖效果、降低胃肠道不良反应、提高依从性的三重优势</a:t>
            </a:r>
            <a:r>
              <a:rPr lang="zh-CN" altLang="en-US" sz="1000" dirty="0"/>
              <a:t>，此技术在美国上市近</a:t>
            </a:r>
            <a:r>
              <a:rPr lang="en-US" altLang="zh-CN" sz="1000" dirty="0"/>
              <a:t>20</a:t>
            </a:r>
            <a:r>
              <a:rPr lang="zh-CN" altLang="en-US" sz="1000" dirty="0"/>
              <a:t>年，药监部门未发布任何影响安全性的警告、黑框警告、撤市信息。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F1A72DF-DBEC-472D-9528-B366F9163B04}"/>
              </a:ext>
            </a:extLst>
          </p:cNvPr>
          <p:cNvSpPr/>
          <p:nvPr/>
        </p:nvSpPr>
        <p:spPr>
          <a:xfrm>
            <a:off x="311891" y="3753731"/>
            <a:ext cx="7978656" cy="757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/>
              <a:t>恩格列净二甲双胍缓释片</a:t>
            </a:r>
            <a:r>
              <a:rPr lang="en-US" altLang="zh-CN" sz="1000" dirty="0"/>
              <a:t>(IV)</a:t>
            </a:r>
            <a:r>
              <a:rPr lang="zh-CN" altLang="en-US" sz="1000" dirty="0"/>
              <a:t>打破国外技术壁垒，其准入医保可为患者提供更优选择，</a:t>
            </a:r>
            <a:r>
              <a:rPr lang="zh-CN" altLang="en-US" sz="1000" b="1" dirty="0">
                <a:solidFill>
                  <a:srgbClr val="FF0000"/>
                </a:solidFill>
              </a:rPr>
              <a:t>缩小国内外患者用药差距，助力实现我国糖尿病患者一线用药的升级换代</a:t>
            </a:r>
            <a:r>
              <a:rPr lang="zh-CN" altLang="en-US" sz="1000" dirty="0"/>
              <a:t>。恩格列净二甲双胍缓释片</a:t>
            </a:r>
            <a:r>
              <a:rPr lang="en-US" altLang="zh-CN" sz="1000" dirty="0"/>
              <a:t>(IV)</a:t>
            </a:r>
            <a:r>
              <a:rPr lang="zh-CN" altLang="en-US" sz="1000" dirty="0"/>
              <a:t>可实现优效控糖、降低因不良反应停药率，为广大糖尿病患者长期安全有效用药提供保障，助力实现健康中国</a:t>
            </a:r>
            <a:r>
              <a:rPr lang="en-US" altLang="zh-CN" sz="1000" dirty="0"/>
              <a:t>2030</a:t>
            </a:r>
            <a:r>
              <a:rPr lang="zh-CN" altLang="en-US" sz="10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7460090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ldLvl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b66fdbc9-5f27-4f37-9112-22108fb1778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A000120140530A99PPBG">
  <a:themeElements>
    <a:clrScheme name="自定义 95">
      <a:dk1>
        <a:sysClr val="windowText" lastClr="000000"/>
      </a:dk1>
      <a:lt1>
        <a:sysClr val="window" lastClr="CCE8CF"/>
      </a:lt1>
      <a:dk2>
        <a:srgbClr val="3F3F3F"/>
      </a:dk2>
      <a:lt2>
        <a:srgbClr val="E3DED1"/>
      </a:lt2>
      <a:accent1>
        <a:srgbClr val="071F65"/>
      </a:accent1>
      <a:accent2>
        <a:srgbClr val="7F7F7F"/>
      </a:accent2>
      <a:accent3>
        <a:srgbClr val="414456"/>
      </a:accent3>
      <a:accent4>
        <a:srgbClr val="444455"/>
      </a:accent4>
      <a:accent5>
        <a:srgbClr val="444455"/>
      </a:accent5>
      <a:accent6>
        <a:srgbClr val="7F7F7F"/>
      </a:accent6>
      <a:hlink>
        <a:srgbClr val="002060"/>
      </a:hlink>
      <a:folHlink>
        <a:srgbClr val="B26B02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CCE8C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2311</Words>
  <Application>Microsoft Office PowerPoint</Application>
  <PresentationFormat>全屏显示(16:9)</PresentationFormat>
  <Paragraphs>206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-apple-system</vt:lpstr>
      <vt:lpstr>MicrosoftYaHei-Bold</vt:lpstr>
      <vt:lpstr>TimesNewRomanPSMT</vt:lpstr>
      <vt:lpstr>等线</vt:lpstr>
      <vt:lpstr>汉仪旗黑-55简</vt:lpstr>
      <vt:lpstr>宋体</vt:lpstr>
      <vt:lpstr>微软雅黑</vt:lpstr>
      <vt:lpstr>幼圆</vt:lpstr>
      <vt:lpstr>Arial</vt:lpstr>
      <vt:lpstr>Arial Black</vt:lpstr>
      <vt:lpstr>Calibri</vt:lpstr>
      <vt:lpstr>Tahoma</vt:lpstr>
      <vt:lpstr>Times New Roman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号百公司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Titan</dc:creator>
  <cp:lastModifiedBy>Administrator</cp:lastModifiedBy>
  <cp:revision>784</cp:revision>
  <dcterms:created xsi:type="dcterms:W3CDTF">2014-06-03T07:56:00Z</dcterms:created>
  <dcterms:modified xsi:type="dcterms:W3CDTF">2025-07-14T07:53:55Z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2052-11.1.0.12165</vt:lpwstr>
  </property>
  <property fmtid="{D5CDD505-2E9C-101B-9397-08002B2CF9AE}" pid="4" name="ICV">
    <vt:lpwstr>29B96CCEB34D4470A5746FA93FFFD5BC</vt:lpwstr>
  </property>
</Properties>
</file>