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</p:sldMasterIdLst>
  <p:notesMasterIdLst>
    <p:notesMasterId r:id="rId14"/>
  </p:notesMasterIdLst>
  <p:sldIdLst>
    <p:sldId id="16766244" r:id="rId3"/>
    <p:sldId id="16766291" r:id="rId4"/>
    <p:sldId id="685" r:id="rId5"/>
    <p:sldId id="913" r:id="rId6"/>
    <p:sldId id="16766299" r:id="rId7"/>
    <p:sldId id="16140478" r:id="rId8"/>
    <p:sldId id="16766296" r:id="rId9"/>
    <p:sldId id="4254287" r:id="rId10"/>
    <p:sldId id="4254282" r:id="rId11"/>
    <p:sldId id="2790425" r:id="rId12"/>
    <p:sldId id="425551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chung_Lin" initials="" lastIdx="1" clrIdx="0"/>
  <p:cmAuthor id="1" name="道香" initials="道" lastIdx="2" clrIdx="0"/>
  <p:cmAuthor id="2" name="作者" initials="A" lastIdx="0" clrIdx="1"/>
  <p:cmAuthor id="3" name="郑 满佳" initials="郑" lastIdx="2" clrIdx="2"/>
  <p:cmAuthor id="4" name="william" initials="w" lastIdx="2" clrIdx="3"/>
  <p:cmAuthor id="5" name="Yaning" initials="Y" lastIdx="1" clrIdx="4"/>
  <p:cmAuthor id="6" name="William" initials="W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A02B93"/>
    <a:srgbClr val="64A0BE"/>
    <a:srgbClr val="002060"/>
    <a:srgbClr val="4782B2"/>
    <a:srgbClr val="4B89BB"/>
    <a:srgbClr val="006620"/>
    <a:srgbClr val="00882B"/>
    <a:srgbClr val="1E9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     CR</c:v>
                </c:pt>
              </c:strCache>
            </c:strRef>
          </c:tx>
          <c:spPr>
            <a:solidFill>
              <a:srgbClr val="E971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Baseline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  <c:pt idx="4">
                  <c:v>M24</c:v>
                </c:pt>
              </c:strCache>
            </c:strRef>
          </c:cat>
          <c:val>
            <c:numRef>
              <c:f>Sheet2!$B$2:$B$6</c:f>
              <c:numCache>
                <c:formatCode>0.00%</c:formatCode>
                <c:ptCount val="5"/>
                <c:pt idx="1">
                  <c:v>2.1000000000000001E-2</c:v>
                </c:pt>
                <c:pt idx="2">
                  <c:v>4.2999999999999997E-2</c:v>
                </c:pt>
                <c:pt idx="3">
                  <c:v>0.13600000000000001</c:v>
                </c:pt>
                <c:pt idx="4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E-4446-BCAB-529A3FCA2227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    PR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Baseline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  <c:pt idx="4">
                  <c:v>M24</c:v>
                </c:pt>
              </c:strCache>
            </c:strRef>
          </c:cat>
          <c:val>
            <c:numRef>
              <c:f>Sheet2!$C$2:$C$6</c:f>
              <c:numCache>
                <c:formatCode>0.00%</c:formatCode>
                <c:ptCount val="5"/>
                <c:pt idx="1">
                  <c:v>0.47899999999999998</c:v>
                </c:pt>
                <c:pt idx="2" formatCode="0%">
                  <c:v>0.63</c:v>
                </c:pt>
                <c:pt idx="3">
                  <c:v>0.65900000000000003</c:v>
                </c:pt>
                <c:pt idx="4">
                  <c:v>0.58099999999999996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E-4446-BCAB-529A3FCA2227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    NR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Baseline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  <c:pt idx="4">
                  <c:v>M24</c:v>
                </c:pt>
              </c:strCache>
            </c:strRef>
          </c:cat>
          <c:val>
            <c:numRef>
              <c:f>Sheet2!$D$2:$D$6</c:f>
              <c:numCache>
                <c:formatCode>0%</c:formatCode>
                <c:ptCount val="5"/>
                <c:pt idx="0">
                  <c:v>1</c:v>
                </c:pt>
                <c:pt idx="1">
                  <c:v>0.5</c:v>
                </c:pt>
                <c:pt idx="2" formatCode="0.00%">
                  <c:v>0.32600000000000001</c:v>
                </c:pt>
                <c:pt idx="3" formatCode="0.00%">
                  <c:v>0.20499999999999999</c:v>
                </c:pt>
                <c:pt idx="4" formatCode="0.00%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E-4446-BCAB-529A3FCA2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751951"/>
        <c:axId val="1358748111"/>
      </c:barChart>
      <c:catAx>
        <c:axId val="135875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358748111"/>
        <c:crosses val="autoZero"/>
        <c:auto val="1"/>
        <c:lblAlgn val="ctr"/>
        <c:lblOffset val="100"/>
        <c:noMultiLvlLbl val="0"/>
      </c:catAx>
      <c:valAx>
        <c:axId val="13587481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35875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80c3408-5ff5-4c18-96d5-3c904d692100}"/>
      </c:ext>
    </c:extLst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9D44-20CF-4117-A3B1-0EEDF10EFB06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102A0-4F67-4D60-9E50-5FBFF1BC5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A51B08-96A7-4447-B31D-1E22E67C4A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102A0-4F67-4D60-9E50-5FBFF1BC5C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9304A-A74C-4B61-A330-CD973C899A4E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A25884-6B3D-43F9-A91B-E5C5D03156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A9304A-A74C-4B61-A330-CD973C899A4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pitchFamily="18" charset="-120"/>
                <a:cs typeface="+mn-cs"/>
              </a:r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5353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78907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678907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700">
              <a:spcBef>
                <a:spcPts val="80"/>
              </a:spcBef>
            </a:pPr>
            <a:r>
              <a:rPr lang="en-US"/>
              <a:t>1-11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042655" y="8720713"/>
            <a:ext cx="162224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spcBef>
                <a:spcPts val="55"/>
              </a:spcBef>
            </a:pPr>
            <a:fld id="{81D60167-4931-47E6-BA6A-407CBD079E47}" type="slidenum">
              <a:rPr lang="en-US" altLang="zh-CN" spc="-45" smtClean="0"/>
              <a:t>‹#›</a:t>
            </a:fld>
            <a:endParaRPr lang="en-US" altLang="zh-CN" spc="-4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633D-01A9-48AD-911A-FC4441499B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5353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700" defTabSz="1216660">
              <a:spcBef>
                <a:spcPts val="80"/>
              </a:spcBef>
            </a:pPr>
            <a:r>
              <a:rPr lang="en-US">
                <a:solidFill>
                  <a:srgbClr val="FFFFFF"/>
                </a:solidFill>
              </a:rPr>
              <a:t>1-11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660"/>
            <a:endParaRPr lang="en-US" sz="2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8509" y="4905402"/>
            <a:ext cx="162224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38100" defTabSz="1216660">
              <a:spcBef>
                <a:spcPts val="55"/>
              </a:spcBef>
            </a:pPr>
            <a:fld id="{81D60167-4931-47E6-BA6A-407CBD079E47}" type="slidenum">
              <a:rPr lang="en-US" altLang="zh-CN" spc="-45" smtClean="0">
                <a:solidFill>
                  <a:srgbClr val="FFFFFF"/>
                </a:solidFill>
              </a:rPr>
              <a:t>‹#›</a:t>
            </a:fld>
            <a:endParaRPr lang="en-US" altLang="zh-CN" spc="-4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4E4-0C45-416D-A7F3-BFEFDB6043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6"/>
            <a:ext cx="12188296" cy="68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080" imgH="5080" progId="TCLayout.ActiveDocument.1">
                  <p:embed/>
                </p:oleObj>
              </mc:Choice>
              <mc:Fallback>
                <p:oleObj name="think-cell Slide" r:id="rId16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024436" y="6365063"/>
            <a:ext cx="1544125" cy="454796"/>
            <a:chOff x="7724571" y="155149"/>
            <a:chExt cx="1183691" cy="47388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724571" y="310120"/>
              <a:ext cx="1183691" cy="318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ctr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药华医药股份有限公司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080" imgH="5080" progId="TCLayout.ActiveDocument.1">
                  <p:embed/>
                </p:oleObj>
              </mc:Choice>
              <mc:Fallback>
                <p:oleObj name="think-cell Slide" r:id="rId8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Grp="1"/>
          </p:cNvSpPr>
          <p:nvPr>
            <p:ph type="title"/>
          </p:nvPr>
        </p:nvSpPr>
        <p:spPr bwMode="auto">
          <a:xfrm>
            <a:off x="844553" y="476251"/>
            <a:ext cx="1050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ctr" anchorCtr="0" compatLnSpc="1"/>
          <a:lstStyle/>
          <a:p>
            <a: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44553" y="1619305"/>
            <a:ext cx="10502900" cy="46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ctr" anchorCtr="0" compatLnSpc="1"/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Body Level One</a:t>
            </a:r>
          </a:p>
          <a:p>
            <a:pPr lvl="1"/>
            <a:r>
              <a:rPr lang="zh-CN" altLang="zh-CN">
                <a:sym typeface="Arial" panose="020B0604020202020204" pitchFamily="34" charset="0"/>
              </a:rPr>
              <a:t>Body Level Two</a:t>
            </a:r>
          </a:p>
          <a:p>
            <a:pPr lvl="2"/>
            <a:r>
              <a:rPr lang="zh-CN" altLang="zh-CN">
                <a:sym typeface="Arial" panose="020B0604020202020204" pitchFamily="34" charset="0"/>
              </a:rPr>
              <a:t>Body Level Three</a:t>
            </a:r>
          </a:p>
          <a:p>
            <a:pPr lvl="3"/>
            <a:r>
              <a:rPr lang="zh-CN" altLang="zh-CN">
                <a:sym typeface="Arial" panose="020B0604020202020204" pitchFamily="34" charset="0"/>
              </a:rPr>
              <a:t>Body Level Four</a:t>
            </a:r>
          </a:p>
          <a:p>
            <a:pPr lvl="4"/>
            <a:r>
              <a:rPr lang="zh-CN" altLang="zh-CN">
                <a:sym typeface="Arial" panose="020B0604020202020204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5976609" y="6540534"/>
            <a:ext cx="232435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19050" tIns="19050" rIns="19050" bIns="19050" numCol="1" anchor="t" anchorCtr="0" compatLnSpc="1">
            <a:spAutoFit/>
          </a:bodyPr>
          <a:lstStyle>
            <a:lvl1pPr algn="ctr" eaLnBrk="1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/>
  <p:hf sldNum="0" hdr="0" dt="0"/>
  <p:txStyles>
    <p:titleStyle>
      <a:lvl1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0" marR="0" indent="5708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6851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7981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9124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9pPr>
    </p:titleStyle>
    <p:bodyStyle>
      <a:lvl1pPr marL="139700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656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77279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09029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407160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24660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2042160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2359025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2676525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9pPr>
    </p:bodyStyle>
    <p:otherStyle>
      <a:lvl1pPr marL="0" marR="0" indent="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2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65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08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1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81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24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4000">
              <a:srgbClr val="00882B"/>
            </a:gs>
            <a:gs pos="52000">
              <a:srgbClr val="E7EDE8"/>
            </a:gs>
            <a:gs pos="100000">
              <a:srgbClr val="00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药华医药股份有限公司</a:t>
              </a:r>
            </a:p>
          </p:txBody>
        </p:sp>
      </p:grpSp>
      <p:sp>
        <p:nvSpPr>
          <p:cNvPr id="4" name="标题 1"/>
          <p:cNvSpPr txBox="1"/>
          <p:nvPr/>
        </p:nvSpPr>
        <p:spPr>
          <a:xfrm>
            <a:off x="-1" y="2194717"/>
            <a:ext cx="12191999" cy="12342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0" marR="0" indent="57086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0" marR="0" indent="68516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0" marR="0" indent="79819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0" marR="0" indent="91249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r>
              <a:rPr lang="zh-CN" altLang="en-US" sz="4400" b="1" kern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罗培干扰素</a:t>
            </a:r>
            <a:r>
              <a:rPr kumimoji="0" lang="el-GR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-2b</a:t>
            </a:r>
            <a:r>
              <a:rPr lang="zh-CN" altLang="en-US" sz="4400" b="1" kern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注射液（百斯锐明</a:t>
            </a:r>
            <a:r>
              <a:rPr lang="en-US" altLang="zh-CN" sz="4800" b="1" kern="0" baseline="3000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®</a:t>
            </a:r>
            <a:r>
              <a:rPr lang="zh-CN" altLang="en-US" sz="4400" b="1" kern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0" y="5223369"/>
            <a:ext cx="12192000" cy="618654"/>
          </a:xfrm>
          <a:prstGeom prst="rect">
            <a:avLst/>
          </a:prstGeom>
        </p:spPr>
        <p:txBody>
          <a:bodyPr/>
          <a:lstStyle>
            <a:lvl1pPr marL="139700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656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77279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09029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407160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1724660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2042160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2359025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2676525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indent="0" algn="ctr">
              <a:buNone/>
            </a:pPr>
            <a:r>
              <a:rPr lang="en-US" altLang="zh-CN" sz="2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zh-CN" altLang="en-US" sz="2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申报企业：药华生物科技（北京）有限公司</a:t>
            </a:r>
            <a:endParaRPr lang="zh-CN" altLang="en-US" sz="14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594" y="3429000"/>
            <a:ext cx="1150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中国首个且目前唯一获批用于治疗真性红细胞增多症的药物</a:t>
            </a:r>
          </a:p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作为罕见病创新药，填补国内真性红细胞增多症领域的治疗空白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80" imgH="5080" progId="TCLayout.ActiveDocument.1">
                  <p:embed/>
                </p:oleObj>
              </mc:Choice>
              <mc:Fallback>
                <p:oleObj name="think-cell Slide" r:id="rId4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7113" y="373191"/>
            <a:ext cx="9988717" cy="503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l" defTabSz="110045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罗培干扰素具有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良好的长期安全性</a:t>
            </a:r>
            <a:endParaRPr lang="zh-CN" altLang="zh-CN" sz="2400" b="1" spc="-7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0798" y="1287661"/>
            <a:ext cx="4373911" cy="595035"/>
          </a:xfrm>
          <a:prstGeom prst="rect">
            <a:avLst/>
          </a:prstGeom>
          <a:solidFill>
            <a:srgbClr val="00662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20798" y="1364453"/>
            <a:ext cx="4373911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治疗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长期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安全性良好</a:t>
            </a:r>
          </a:p>
        </p:txBody>
      </p:sp>
      <p:sp>
        <p:nvSpPr>
          <p:cNvPr id="17" name="矩形 16"/>
          <p:cNvSpPr/>
          <p:nvPr/>
        </p:nvSpPr>
        <p:spPr>
          <a:xfrm>
            <a:off x="6527776" y="1303322"/>
            <a:ext cx="4373911" cy="595035"/>
          </a:xfrm>
          <a:prstGeom prst="rect">
            <a:avLst/>
          </a:prstGeom>
          <a:solidFill>
            <a:srgbClr val="00662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0484" y="1377154"/>
            <a:ext cx="4373911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说明书中不良反应摘要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1220798" y="1998010"/>
            <a:ext cx="4373911" cy="3905232"/>
          </a:xfrm>
          <a:prstGeom prst="roundRect">
            <a:avLst>
              <a:gd name="adj" fmla="val 4673"/>
            </a:avLst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93093" y="2017554"/>
            <a:ext cx="4218492" cy="39052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342900" marR="0" lvl="0" indent="-342900" algn="l" defTabSz="825500" rtl="0" eaLnBrk="1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根据罗培干扰素临床研究及上市后的安全性数据，均展示了罗培干扰素</a:t>
            </a:r>
            <a:r>
              <a:rPr kumimoji="0" lang="zh-CN" altLang="en-US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长期使用良好的安全性和有利的获益</a:t>
            </a:r>
            <a:r>
              <a:rPr kumimoji="0" lang="en-US" altLang="zh-CN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-</a:t>
            </a:r>
            <a:r>
              <a:rPr kumimoji="0" lang="zh-CN" altLang="en-US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风险特征；</a:t>
            </a:r>
            <a:endParaRPr kumimoji="0" lang="en-US" altLang="zh-CN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美国、欧盟，日本等</a:t>
            </a:r>
            <a:r>
              <a:rPr kumimoji="0" lang="en-US" altLang="zh-CN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40</a:t>
            </a:r>
            <a:r>
              <a:rPr kumimoji="0" lang="zh-CN" altLang="en-US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多个国家或地区上市后均未出现</a:t>
            </a:r>
            <a:r>
              <a:rPr kumimoji="0" lang="zh-CN" altLang="en-US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因不良反应导致的安全性警告、黑框警告、撤市信息等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90390" y="2017555"/>
            <a:ext cx="4221019" cy="38913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lnSpc>
                <a:spcPct val="120000"/>
              </a:lnSpc>
              <a:spcBef>
                <a:spcPts val="1200"/>
              </a:spcBef>
            </a:pPr>
            <a:endParaRPr lang="en-US" altLang="zh-CN" sz="1800" b="1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342900" indent="-342900" defTabSz="825500" hangingPunct="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最常被报告的不良反应（＞</a:t>
            </a:r>
            <a:r>
              <a:rPr lang="en-US" altLang="zh-CN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10%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）有丙氨酸氨基转移酶（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A</a:t>
            </a:r>
            <a:r>
              <a:rPr lang="en-US" altLang="zh-CN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LT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）升高，</a:t>
            </a:r>
            <a:r>
              <a:rPr lang="en-US" altLang="zh-CN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γ-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谷氨酰转移酶（</a:t>
            </a:r>
            <a:r>
              <a:rPr lang="en-US" altLang="zh-CN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γ-GGT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）升高，天门冬氨酸氨基转移酶（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A</a:t>
            </a:r>
            <a:r>
              <a:rPr lang="en-US" altLang="zh-CN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ST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）升高，白细胞减少症，血小板减少症，关节痛，白细胞计数降低，贫血，疲劳等</a:t>
            </a:r>
            <a:endParaRPr lang="zh-CN" altLang="en-US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342900" indent="-342900" defTabSz="8255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1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绝大多数不良反应为</a:t>
            </a:r>
            <a:r>
              <a:rPr lang="en-US" altLang="zh-CN" sz="1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1-2</a:t>
            </a:r>
            <a:r>
              <a:rPr lang="zh-CN" altLang="en-US" sz="1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级，</a:t>
            </a:r>
            <a:r>
              <a:rPr lang="zh-CN" altLang="en-US"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而且通过调整用药剂量或者对症处理，均可恢复，患</a:t>
            </a:r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者</a:t>
            </a:r>
            <a:r>
              <a:rPr lang="zh-CN" altLang="en-US" sz="1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整体耐受性好</a:t>
            </a:r>
            <a:r>
              <a:rPr lang="zh-CN" altLang="en-US" sz="1800" b="1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。</a:t>
            </a:r>
            <a:endParaRPr lang="en-US" altLang="zh-CN" sz="1800" b="1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509262" y="1998009"/>
            <a:ext cx="4392425" cy="3905234"/>
          </a:xfrm>
          <a:prstGeom prst="roundRect">
            <a:avLst>
              <a:gd name="adj" fmla="val 4673"/>
            </a:avLst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安全性</a:t>
            </a:r>
          </a:p>
        </p:txBody>
      </p:sp>
      <p:sp>
        <p:nvSpPr>
          <p:cNvPr id="9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49873" y="1873444"/>
            <a:ext cx="5626637" cy="173399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422735" y="3464884"/>
            <a:ext cx="5626637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422735" y="3468057"/>
            <a:ext cx="5626637" cy="287146"/>
          </a:xfrm>
          <a:custGeom>
            <a:avLst/>
            <a:gdLst>
              <a:gd name="G0" fmla="+- 1072 0 0"/>
              <a:gd name="G1" fmla="+- 21600 0 1072"/>
              <a:gd name="G2" fmla="*/ 1072 1 2"/>
              <a:gd name="G3" fmla="+- 21600 0 G2"/>
              <a:gd name="G4" fmla="+/ 1072 21600 2"/>
              <a:gd name="G5" fmla="+/ G1 0 2"/>
              <a:gd name="G6" fmla="*/ 21600 21600 1072"/>
              <a:gd name="G7" fmla="*/ G6 1 2"/>
              <a:gd name="G8" fmla="+- 21600 0 G7"/>
              <a:gd name="G9" fmla="*/ 21600 1 2"/>
              <a:gd name="G10" fmla="+- 1072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" name="Group 20"/>
          <p:cNvGrpSpPr/>
          <p:nvPr/>
        </p:nvGrpSpPr>
        <p:grpSpPr bwMode="auto">
          <a:xfrm>
            <a:off x="426595" y="1290699"/>
            <a:ext cx="5622778" cy="677143"/>
            <a:chOff x="0" y="0"/>
            <a:chExt cx="1497" cy="879"/>
          </a:xfrm>
        </p:grpSpPr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497" cy="675"/>
            </a:xfrm>
            <a:prstGeom prst="rect">
              <a:avLst/>
            </a:prstGeom>
            <a:solidFill>
              <a:srgbClr val="006620"/>
            </a:solidFill>
            <a:ln>
              <a:solidFill>
                <a:srgbClr val="00662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auto">
            <a:xfrm>
              <a:off x="0" y="698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503857" y="1907485"/>
            <a:ext cx="5701507" cy="149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5196" tIns="57599" rIns="115196" bIns="57599" anchor="ctr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罗培干扰素是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国内首个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被批准治疗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的药物；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可延缓疾病进展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改变患者病程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安全性高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有利于更多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患者得到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系统性规范化治疗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降低并发症带来的医保支出，使患者回归正常生活，创造社会价值。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260381" y="1873444"/>
            <a:ext cx="5624710" cy="162410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6269424" y="3464886"/>
            <a:ext cx="562471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6269424" y="3468059"/>
            <a:ext cx="5624710" cy="287146"/>
          </a:xfrm>
          <a:custGeom>
            <a:avLst/>
            <a:gdLst>
              <a:gd name="G0" fmla="+- 1072 0 0"/>
              <a:gd name="G1" fmla="+- 21600 0 1072"/>
              <a:gd name="G2" fmla="*/ 1072 1 2"/>
              <a:gd name="G3" fmla="+- 21600 0 G2"/>
              <a:gd name="G4" fmla="+/ 1072 21600 2"/>
              <a:gd name="G5" fmla="+/ G1 0 2"/>
              <a:gd name="G6" fmla="*/ 21600 21600 1072"/>
              <a:gd name="G7" fmla="*/ G6 1 2"/>
              <a:gd name="G8" fmla="+- 21600 0 G7"/>
              <a:gd name="G9" fmla="*/ 21600 1 2"/>
              <a:gd name="G10" fmla="+- 1072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Group 27"/>
          <p:cNvGrpSpPr/>
          <p:nvPr/>
        </p:nvGrpSpPr>
        <p:grpSpPr bwMode="auto">
          <a:xfrm>
            <a:off x="6269424" y="1290701"/>
            <a:ext cx="5624710" cy="668667"/>
            <a:chOff x="0" y="0"/>
            <a:chExt cx="1497" cy="868"/>
          </a:xfrm>
        </p:grpSpPr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497" cy="675"/>
            </a:xfrm>
            <a:prstGeom prst="rect">
              <a:avLst/>
            </a:prstGeom>
            <a:solidFill>
              <a:srgbClr val="00662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0" y="68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6223741" y="2458326"/>
            <a:ext cx="5806760" cy="44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5196" tIns="57599" rIns="115196" bIns="57599" anchor="ctr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endParaRPr lang="zh-CN" altLang="en-US" sz="2135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26597" y="4485269"/>
            <a:ext cx="5622781" cy="164592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6597" y="5987321"/>
            <a:ext cx="5622781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26597" y="6077917"/>
            <a:ext cx="5622781" cy="287146"/>
          </a:xfrm>
          <a:custGeom>
            <a:avLst/>
            <a:gdLst>
              <a:gd name="G0" fmla="+- 1072 0 0"/>
              <a:gd name="G1" fmla="+- 21600 0 1072"/>
              <a:gd name="G2" fmla="*/ 1072 1 2"/>
              <a:gd name="G3" fmla="+- 21600 0 G2"/>
              <a:gd name="G4" fmla="+/ 1072 21600 2"/>
              <a:gd name="G5" fmla="+/ G1 0 2"/>
              <a:gd name="G6" fmla="*/ 21600 21600 1072"/>
              <a:gd name="G7" fmla="*/ G6 1 2"/>
              <a:gd name="G8" fmla="+- 21600 0 G7"/>
              <a:gd name="G9" fmla="*/ 21600 1 2"/>
              <a:gd name="G10" fmla="+- 1072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Group 6"/>
          <p:cNvGrpSpPr/>
          <p:nvPr/>
        </p:nvGrpSpPr>
        <p:grpSpPr bwMode="auto">
          <a:xfrm>
            <a:off x="417554" y="3917338"/>
            <a:ext cx="5622781" cy="664100"/>
            <a:chOff x="0" y="134"/>
            <a:chExt cx="1497" cy="86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0" y="134"/>
              <a:ext cx="1497" cy="665"/>
            </a:xfrm>
            <a:prstGeom prst="rect">
              <a:avLst/>
            </a:prstGeom>
            <a:solidFill>
              <a:srgbClr val="00662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241002" y="4485268"/>
            <a:ext cx="5624711" cy="164592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35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6269423" y="5987320"/>
            <a:ext cx="5624711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</a:ln>
          <a:effectLst/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269423" y="6077916"/>
            <a:ext cx="5624711" cy="287146"/>
          </a:xfrm>
          <a:custGeom>
            <a:avLst/>
            <a:gdLst>
              <a:gd name="G0" fmla="+- 1072 0 0"/>
              <a:gd name="G1" fmla="+- 21600 0 1072"/>
              <a:gd name="G2" fmla="*/ 1072 1 2"/>
              <a:gd name="G3" fmla="+- 21600 0 G2"/>
              <a:gd name="G4" fmla="+/ 1072 21600 2"/>
              <a:gd name="G5" fmla="+/ G1 0 2"/>
              <a:gd name="G6" fmla="*/ 21600 21600 1072"/>
              <a:gd name="G7" fmla="*/ G6 1 2"/>
              <a:gd name="G8" fmla="+- 21600 0 G7"/>
              <a:gd name="G9" fmla="*/ 21600 1 2"/>
              <a:gd name="G10" fmla="+- 1072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Group 13"/>
          <p:cNvGrpSpPr/>
          <p:nvPr/>
        </p:nvGrpSpPr>
        <p:grpSpPr bwMode="auto">
          <a:xfrm>
            <a:off x="6260380" y="3917337"/>
            <a:ext cx="5624711" cy="664100"/>
            <a:chOff x="0" y="134"/>
            <a:chExt cx="1497" cy="86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134"/>
              <a:ext cx="1497" cy="665"/>
            </a:xfrm>
            <a:prstGeom prst="rect">
              <a:avLst/>
            </a:prstGeom>
            <a:solidFill>
              <a:srgbClr val="00662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r>
                <a:rPr lang="en-US" altLang="zh-CN" sz="17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                  </a:t>
              </a:r>
              <a:r>
                <a:rPr lang="zh-CN" altLang="en-US" sz="2000" b="1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临床管理便利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003246" y="1349737"/>
            <a:ext cx="3070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对公众健康的影响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187062" y="1360417"/>
            <a:ext cx="5789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为罕见病患者保驾护航，符合“保基本”原则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65255" y="3967875"/>
            <a:ext cx="4178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填补</a:t>
            </a:r>
            <a:r>
              <a:rPr lang="en-US" altLang="zh-CN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PV</a:t>
            </a:r>
            <a:r>
              <a: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治疗空白，弥补目录短板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351463" y="1907485"/>
            <a:ext cx="5551316" cy="1504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1219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为罕见病，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保障罕见病患者用药。</a:t>
            </a: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defTabSz="1219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罗培干扰素是唯一权威指南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一致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一级推荐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降细胞治疗药物。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 defTabSz="1219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可快速达到血液学缓解，且在患者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达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CHR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后用药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年，可延长用药间隔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，治疗费用相应的减少。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3857" y="4551240"/>
            <a:ext cx="5303328" cy="9244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1219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罗培干扰素将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填补国内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治疗领域的空白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，存在不可替代性；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 defTabSz="1219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期待早日纳入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医保，造福更多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患者。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7961" y="369090"/>
            <a:ext cx="1136102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罗培干扰素为</a:t>
            </a:r>
            <a:r>
              <a:rPr lang="zh-CN" altLang="en-US" sz="24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罕见病患者</a:t>
            </a:r>
            <a:r>
              <a:rPr lang="zh-CN" altLang="en-US" sz="24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保驾护航，</a:t>
            </a:r>
            <a:r>
              <a:rPr lang="zh-CN" altLang="en-US" sz="24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填补</a:t>
            </a:r>
            <a:r>
              <a:rPr lang="en-US" altLang="zh-CN" sz="24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PV</a:t>
            </a:r>
            <a:r>
              <a:rPr lang="zh-CN" altLang="en-US" sz="24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领域治疗空白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公平性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70419" y="4551240"/>
            <a:ext cx="5495294" cy="1504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获批适应症为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罕见血液肿瘤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患者群体小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，便于管理。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适应症需要在专业性强，级别相对高的医院通过完善骨髓穿刺等确诊，利于患者管理。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本品为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预充式注射液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适应症非常明确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，且为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处方药物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，便于医保管控患者。</a:t>
            </a:r>
          </a:p>
        </p:txBody>
      </p:sp>
      <p:sp>
        <p:nvSpPr>
          <p:cNvPr id="45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4"/>
          <p:cNvSpPr txBox="1"/>
          <p:nvPr/>
        </p:nvSpPr>
        <p:spPr>
          <a:xfrm>
            <a:off x="5113881" y="407603"/>
            <a:ext cx="1872798" cy="57594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sz="34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en-US" altLang="zh-CN" sz="3400" b="1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03832" y="1589154"/>
            <a:ext cx="9351392" cy="575945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真红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(PV)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罕见的致命的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血液恶性肿瘤，可进展为骨髓纤维化和白血病</a:t>
            </a:r>
          </a:p>
        </p:txBody>
      </p:sp>
      <p:sp>
        <p:nvSpPr>
          <p:cNvPr id="40" name="文本框 9"/>
          <p:cNvSpPr txBox="1"/>
          <p:nvPr/>
        </p:nvSpPr>
        <p:spPr>
          <a:xfrm>
            <a:off x="398943" y="1589154"/>
            <a:ext cx="1788075" cy="57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ctr" anchorCtr="1">
            <a:noAutofit/>
          </a:bodyPr>
          <a:lstStyle/>
          <a:p>
            <a:pPr marL="0" lvl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01 -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基本信息</a:t>
            </a:r>
          </a:p>
        </p:txBody>
      </p:sp>
      <p:sp>
        <p:nvSpPr>
          <p:cNvPr id="41" name="圆角矩形 42"/>
          <p:cNvSpPr/>
          <p:nvPr/>
        </p:nvSpPr>
        <p:spPr>
          <a:xfrm>
            <a:off x="2403832" y="2574198"/>
            <a:ext cx="9351392" cy="575945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显著缓解病情，有效延缓疾病进展，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延长无事件生存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权威指南</a:t>
            </a:r>
            <a:r>
              <a:rPr lang="en-US" altLang="zh-CN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级推荐</a:t>
            </a:r>
          </a:p>
        </p:txBody>
      </p:sp>
      <p:sp>
        <p:nvSpPr>
          <p:cNvPr id="45" name="矩形 44"/>
          <p:cNvSpPr/>
          <p:nvPr/>
        </p:nvSpPr>
        <p:spPr>
          <a:xfrm>
            <a:off x="398943" y="3559242"/>
            <a:ext cx="1788075" cy="57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ctr" anchorCtr="1">
            <a:noAutofit/>
          </a:bodyPr>
          <a:lstStyle/>
          <a:p>
            <a:pPr marL="0" lvl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03 -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创新性</a:t>
            </a:r>
          </a:p>
        </p:txBody>
      </p:sp>
      <p:sp>
        <p:nvSpPr>
          <p:cNvPr id="47" name="圆角矩形 48"/>
          <p:cNvSpPr/>
          <p:nvPr/>
        </p:nvSpPr>
        <p:spPr>
          <a:xfrm>
            <a:off x="2403832" y="4544286"/>
            <a:ext cx="9351392" cy="575945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安全性良好，整体耐受性好</a:t>
            </a:r>
          </a:p>
        </p:txBody>
      </p:sp>
      <p:sp>
        <p:nvSpPr>
          <p:cNvPr id="50" name="圆角矩形 51"/>
          <p:cNvSpPr/>
          <p:nvPr/>
        </p:nvSpPr>
        <p:spPr>
          <a:xfrm>
            <a:off x="2403832" y="5529329"/>
            <a:ext cx="9351392" cy="575945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填补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PV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治疗空白，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弥补医保目录短板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398943" y="2574198"/>
            <a:ext cx="1788075" cy="57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ctr" anchorCtr="1">
            <a:noAutofit/>
          </a:bodyPr>
          <a:lstStyle>
            <a:defPPr>
              <a:defRPr lang="zh-CN"/>
            </a:defPPr>
            <a:lvl2pPr marL="0" lvl="1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/>
            <a:r>
              <a:rPr lang="en-US" altLang="zh-CN">
                <a:solidFill>
                  <a:schemeClr val="tx1"/>
                </a:solidFill>
                <a:sym typeface="微软雅黑" panose="020B0503020204020204" pitchFamily="34" charset="-122"/>
              </a:rPr>
              <a:t>02 - </a:t>
            </a:r>
            <a:r>
              <a:rPr lang="zh-CN" altLang="en-US">
                <a:solidFill>
                  <a:schemeClr val="tx1"/>
                </a:solidFill>
                <a:sym typeface="微软雅黑" panose="020B0503020204020204" pitchFamily="34" charset="-122"/>
              </a:rPr>
              <a:t>有效性</a:t>
            </a:r>
          </a:p>
        </p:txBody>
      </p:sp>
      <p:sp>
        <p:nvSpPr>
          <p:cNvPr id="5" name="圆角矩形 42"/>
          <p:cNvSpPr/>
          <p:nvPr/>
        </p:nvSpPr>
        <p:spPr>
          <a:xfrm>
            <a:off x="2403832" y="3559242"/>
            <a:ext cx="9351392" cy="575945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全球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首个第三代超长效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干扰素，国内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首个且唯一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批准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PV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的药物，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填补PV临床空白</a:t>
            </a:r>
          </a:p>
        </p:txBody>
      </p:sp>
      <p:sp>
        <p:nvSpPr>
          <p:cNvPr id="6" name="矩形 5"/>
          <p:cNvSpPr/>
          <p:nvPr/>
        </p:nvSpPr>
        <p:spPr>
          <a:xfrm>
            <a:off x="398943" y="4544286"/>
            <a:ext cx="1788075" cy="57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ctr" anchorCtr="1">
            <a:noAutofit/>
          </a:bodyPr>
          <a:lstStyle/>
          <a:p>
            <a:pPr marL="0" lvl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04 -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安全性</a:t>
            </a:r>
          </a:p>
        </p:txBody>
      </p:sp>
      <p:sp>
        <p:nvSpPr>
          <p:cNvPr id="7" name="矩形 6"/>
          <p:cNvSpPr/>
          <p:nvPr/>
        </p:nvSpPr>
        <p:spPr>
          <a:xfrm>
            <a:off x="398943" y="5529329"/>
            <a:ext cx="1788075" cy="57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ctr" anchorCtr="1">
            <a:noAutofit/>
          </a:bodyPr>
          <a:lstStyle/>
          <a:p>
            <a:pPr marL="0" lvl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05 -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公平性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基本信息</a:t>
            </a:r>
          </a:p>
        </p:txBody>
      </p:sp>
      <p:sp>
        <p:nvSpPr>
          <p:cNvPr id="24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5440" y="6509244"/>
            <a:ext cx="611566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1. Adopted from NCCN Guideline</a:t>
            </a:r>
            <a:r>
              <a:rPr lang="zh-TW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(D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ec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21</a:t>
            </a:r>
            <a:r>
              <a:rPr lang="en-US" altLang="zh-TW" sz="900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, 2023)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。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2.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中国临床肿瘤协会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CSCO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恶性血液病诊疗指南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2024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微软雅黑" panose="020B0503020204020204" pitchFamily="34" charset="-122"/>
            </a:endParaRPr>
          </a:p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4" name="表格 5"/>
          <p:cNvGraphicFramePr/>
          <p:nvPr>
            <p:custDataLst>
              <p:tags r:id="rId1"/>
            </p:custDataLst>
          </p:nvPr>
        </p:nvGraphicFramePr>
        <p:xfrm>
          <a:off x="345440" y="1235612"/>
          <a:ext cx="7653020" cy="497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34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药品基本信息</a:t>
                      </a:r>
                    </a:p>
                  </a:txBody>
                  <a:tcPr marL="0" marR="0" marT="53340" marB="0">
                    <a:solidFill>
                      <a:srgbClr val="209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通用名称</a:t>
                      </a:r>
                    </a:p>
                  </a:txBody>
                  <a:tcPr marL="0" marR="0" marT="5334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 罗培干扰素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α-2b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注射液</a:t>
                      </a:r>
                      <a:endParaRPr lang="zh-CN" altLang="en-US" sz="1300" b="0" i="0" u="none" strike="noStrike" kern="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剂型及规格</a:t>
                      </a:r>
                    </a:p>
                  </a:txBody>
                  <a:tcPr marL="0" marR="0" marT="5334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 注射液，预填充注射器装：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500μg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(1ml)/ 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支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适应症</a:t>
                      </a:r>
                    </a:p>
                  </a:txBody>
                  <a:tcPr marL="0" marR="0" marT="196427" marB="0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ct val="150000"/>
                        </a:lnSpc>
                      </a:pPr>
                      <a:r>
                        <a:rPr lang="zh-CN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单药适用于既往接受羟基脲治疗效果不佳的真性红细胞增多症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PV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成人患者。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2024-06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2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全球首个上市</a:t>
                      </a:r>
                      <a:endParaRPr lang="en-US" altLang="zh-CN" sz="1300" b="1" kern="12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国家</a:t>
                      </a:r>
                      <a:r>
                        <a:rPr lang="en-US" altLang="zh-CN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地区及上市时间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月，欧盟上市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7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药物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  否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070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推荐的</a:t>
                      </a:r>
                      <a:r>
                        <a:rPr lang="zh-CN" altLang="en-US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起始剂量为</a:t>
                      </a:r>
                      <a:r>
                        <a:rPr lang="en-US" altLang="zh-CN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250µg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（第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天注射），第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天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350µg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，第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周第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天接受推荐目标给药剂量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500µg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，之后每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周皮下注射一次。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建议</a:t>
                      </a:r>
                      <a:r>
                        <a:rPr lang="zh-CN" altLang="en-US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维持剂量为</a:t>
                      </a:r>
                      <a:r>
                        <a:rPr lang="en-US" altLang="zh-CN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500µg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，每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周皮下注射一次，达到血液学参数稳定后，应持续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500µg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或最大可耐受剂量每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周给药至少</a:t>
                      </a:r>
                      <a:r>
                        <a:rPr lang="en-US" altLang="zh-CN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年，之后由临床医生依据患者情况延长注射间隔，</a:t>
                      </a:r>
                      <a:r>
                        <a:rPr lang="zh-CN" altLang="en-US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最长可为每</a:t>
                      </a:r>
                      <a:r>
                        <a:rPr lang="en-US" altLang="zh-CN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300" b="1" u="sng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周皮下注射一次</a:t>
                      </a:r>
                      <a:r>
                        <a:rPr lang="zh-CN" altLang="en-US" sz="13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。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境内外上市情况</a:t>
                      </a:r>
                    </a:p>
                  </a:txBody>
                  <a:tcPr marL="0" marR="0" marT="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目前已在</a:t>
                      </a:r>
                      <a:r>
                        <a:rPr lang="zh-CN" altLang="en-US" sz="13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美国、欧盟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3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瑞士，以色列，德国等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3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、日本、韩国等</a:t>
                      </a:r>
                      <a:r>
                        <a:rPr lang="en-US" altLang="zh-CN" sz="13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3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多个国家和地区上市</a:t>
                      </a:r>
                      <a:endParaRPr lang="zh-CN" altLang="en-US" sz="1300" b="0" kern="100" noProof="0" dirty="0">
                        <a:solidFill>
                          <a:prstClr val="black"/>
                        </a:solidFill>
                        <a:effectLst/>
                        <a:uLn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74370" y="244475"/>
            <a:ext cx="11284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882B">
                    <a:lumMod val="75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罗培干扰素</a:t>
            </a:r>
            <a:r>
              <a:rPr lang="el-GR" altLang="zh-CN" sz="2400" b="1">
                <a:solidFill>
                  <a:srgbClr val="00882B">
                    <a:lumMod val="75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α-2</a:t>
            </a:r>
            <a:r>
              <a:rPr lang="en-US" altLang="zh-CN" sz="2400" b="1">
                <a:solidFill>
                  <a:srgbClr val="00882B">
                    <a:lumMod val="75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b</a:t>
            </a:r>
            <a:r>
              <a:rPr lang="zh-CN" altLang="en-US" sz="2400" b="1">
                <a:solidFill>
                  <a:srgbClr val="00882B">
                    <a:lumMod val="75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是中国首个且唯一获批治疗真性红细胞增多症的创新罕见病药物；医保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目录内无参照药品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5305" y="1577340"/>
            <a:ext cx="3930015" cy="77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209348"/>
              </a:gs>
              <a:gs pos="52000">
                <a:srgbClr val="209348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Rectangle: Top Corners Rounded 13"/>
          <p:cNvSpPr/>
          <p:nvPr/>
        </p:nvSpPr>
        <p:spPr>
          <a:xfrm>
            <a:off x="8164830" y="1226185"/>
            <a:ext cx="3920490" cy="368300"/>
          </a:xfrm>
          <a:prstGeom prst="round2SameRect">
            <a:avLst/>
          </a:prstGeom>
          <a:solidFill>
            <a:srgbClr val="2093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参照药品建议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5305" y="1760220"/>
            <a:ext cx="3930015" cy="443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空白</a:t>
            </a:r>
            <a:r>
              <a:rPr lang="en-US" altLang="zh-CN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无参照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5304" y="2263447"/>
            <a:ext cx="3930015" cy="395414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医保目录内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无同适应症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药品</a:t>
            </a:r>
            <a:endParaRPr lang="en-US" altLang="zh-CN" sz="1400" i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575945" lvl="1" indent="-22860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ü"/>
            </a:pPr>
            <a:r>
              <a:rPr lang="en-US" altLang="zh-CN" sz="1400" b="1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本品为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罕见病突破性疗法，是</a:t>
            </a:r>
            <a:r>
              <a:rPr lang="en-US" altLang="zh-CN" sz="1400" b="1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国内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首个且唯一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获批用于治疗真性红细胞增多症（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PV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适应症的药物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575945" lvl="1" indent="-22860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ü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磷酸芦可替尼片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FDA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批准用于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PV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二线治疗，但在国内获批的诸多适应症中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并无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PV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适应症</a:t>
            </a:r>
            <a:endParaRPr lang="en-US" altLang="zh-CN" sz="105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常规剂型干扰素不适合作为参照药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575945" lvl="1" indent="-22860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ü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常规剂型</a:t>
            </a:r>
            <a:r>
              <a:rPr lang="en-US" altLang="zh-CN" sz="140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干扰素均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为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超适应症用药，临床使用存在一定风险</a:t>
            </a:r>
          </a:p>
          <a:p>
            <a:pPr marL="575945" lvl="1" indent="-22860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ü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常规剂型干扰素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无大样本高质量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相关临床试验研究，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缺乏可对比的有效性证据</a:t>
            </a:r>
          </a:p>
          <a:p>
            <a:pPr marL="575945" lvl="1" indent="-22860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ü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聚乙二醇(PEG)干扰素为临床指南二级推荐</a:t>
            </a:r>
            <a:r>
              <a:rPr lang="en-US" altLang="zh-CN" sz="14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80" imgH="5080" progId="TCLayout.ActiveDocument.1">
                  <p:embed/>
                </p:oleObj>
              </mc:Choice>
              <mc:Fallback>
                <p:oleObj name="think-cell Slide" r:id="rId3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48711" y="4598680"/>
            <a:ext cx="10848286" cy="1398812"/>
          </a:xfrm>
          <a:prstGeom prst="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48713" y="1394560"/>
            <a:ext cx="10848287" cy="2734177"/>
          </a:xfrm>
          <a:prstGeom prst="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648717" y="359354"/>
            <a:ext cx="10658263" cy="506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zh-CN" altLang="en-US" sz="24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真性红细胞增多症 </a:t>
            </a:r>
            <a:r>
              <a:rPr lang="en-US" altLang="zh-CN" sz="24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(PV)</a:t>
            </a:r>
            <a:r>
              <a:rPr lang="zh-CN" altLang="en-US" sz="24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作为罕见的血液恶性肿瘤，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临床上急需规范化治疗药物</a:t>
            </a:r>
          </a:p>
        </p:txBody>
      </p:sp>
      <p:sp>
        <p:nvSpPr>
          <p:cNvPr id="4" name="矩形 3"/>
          <p:cNvSpPr/>
          <p:nvPr/>
        </p:nvSpPr>
        <p:spPr>
          <a:xfrm>
            <a:off x="648712" y="4825002"/>
            <a:ext cx="1084828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目前中国尚无权威的</a:t>
            </a:r>
            <a:r>
              <a:rPr lang="en-US" altLang="zh-CN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患者的流行病学数据；根据国内外文献回顾</a:t>
            </a:r>
            <a:r>
              <a:rPr lang="en-US" altLang="zh-CN" kern="100" baseline="30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，预估发病率为0.8-1.0/100000。</a:t>
            </a:r>
            <a:endParaRPr lang="en-US" altLang="zh-CN" kern="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中国既往无药物被批准用于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治疗，罗培干扰素是目前国内首个被批准用于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治疗的药物。</a:t>
            </a:r>
            <a:r>
              <a:rPr lang="en-US" altLang="zh-CN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2012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年罗培干扰素被</a:t>
            </a:r>
            <a:r>
              <a:rPr lang="en-US" altLang="zh-CN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FDA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认定为治疗</a:t>
            </a:r>
            <a:r>
              <a:rPr lang="en-US" altLang="zh-CN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的</a:t>
            </a:r>
            <a:r>
              <a:rPr lang="zh-CN" altLang="en-US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孤儿药</a:t>
            </a:r>
            <a:r>
              <a:rPr lang="zh-CN" altLang="en-US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。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970" y="6162040"/>
            <a:ext cx="9401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1. B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i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J, 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Zh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ng L, et 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l. incidence 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nd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risk f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ctors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for myelofibrotic tr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nsform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tion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mong272 Chinese p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tients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with J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K2-mut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ted 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polycythemi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ver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[J]. 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m J Hem</a:t>
            </a:r>
            <a:r>
              <a:rPr lang="el-GR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α</a:t>
            </a:r>
            <a:r>
              <a:rPr lang="en-US" altLang="zh-CN" sz="90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tol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201590(12):1116-1121</a:t>
            </a:r>
          </a:p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2. Moulard O, Mehta J, Fryzek J, et al. Epidemiology of myelofibrosis, essential thrombocythemia, and polycythemia vera in the European Union. Eur J Haematol. 2014;92(4):289-97.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69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基本</a:t>
            </a:r>
            <a:r>
              <a:rPr lang="zh-CN" altLang="en-US" sz="14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信息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37231" y="6615430"/>
            <a:ext cx="6096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</a:t>
            </a:r>
          </a:p>
        </p:txBody>
      </p:sp>
      <p:sp>
        <p:nvSpPr>
          <p:cNvPr id="6" name="矩形: 圆角 4"/>
          <p:cNvSpPr/>
          <p:nvPr/>
        </p:nvSpPr>
        <p:spPr>
          <a:xfrm>
            <a:off x="885020" y="1129678"/>
            <a:ext cx="2361648" cy="458148"/>
          </a:xfrm>
          <a:prstGeom prst="roundRect">
            <a:avLst/>
          </a:prstGeom>
          <a:solidFill>
            <a:srgbClr val="00882B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疾病特点及疾病负担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715" y="1596518"/>
            <a:ext cx="10848285" cy="22453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是一种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源于</a:t>
            </a:r>
            <a:r>
              <a:rPr lang="zh-TW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造血干细胞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的</a:t>
            </a:r>
            <a:r>
              <a:rPr lang="zh-TW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恶性克隆性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骨髓增殖性肿瘤，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2023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纳入国内第二批罕见病目录。</a:t>
            </a:r>
            <a:endParaRPr lang="en-US" altLang="zh-CN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以红细胞过度增生为主要特点，可伴有白细胞、血小板增多，以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血栓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形成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或出血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为主要临床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表现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。</a:t>
            </a:r>
            <a:endParaRPr lang="en-US" altLang="zh-CN" b="1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血栓是</a:t>
            </a:r>
            <a:r>
              <a:rPr lang="en-US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患者的主要并发症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，也是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患者最常见的死亡原因，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患者血栓事件发生率约为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35-44%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。</a:t>
            </a:r>
            <a:endParaRPr lang="en-US" altLang="zh-CN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indent="-285750" defTabSz="121666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˗"/>
            </a:pPr>
            <a:r>
              <a:rPr lang="zh-CN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部分患者可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进展为骨髓纤维化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（</a:t>
            </a:r>
            <a:r>
              <a:rPr lang="en-US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MF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）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或急性白血病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（</a:t>
            </a:r>
            <a:r>
              <a:rPr lang="en-US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AML</a:t>
            </a:r>
            <a:r>
              <a:rPr lang="zh-CN" altLang="en-US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）</a:t>
            </a:r>
            <a:r>
              <a:rPr lang="zh-CN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研究显示，中国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PV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患者中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10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年、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15 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年、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 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年的 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post-PV MF 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发生率分别高达 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27.4%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、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39.9%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、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61.1%</a:t>
            </a:r>
            <a:r>
              <a:rPr lang="en-US" altLang="zh-CN" kern="1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 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，一旦进展为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MF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和</a:t>
            </a:r>
            <a:r>
              <a:rPr lang="en-US" altLang="zh-CN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AML</a:t>
            </a: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，患者需要更复杂的治疗，疾病负担更重，预后更差。</a:t>
            </a:r>
            <a:endParaRPr lang="en-US" altLang="zh-CN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85020" y="4324209"/>
            <a:ext cx="2361648" cy="458148"/>
          </a:xfrm>
          <a:prstGeom prst="roundRect">
            <a:avLst/>
          </a:prstGeom>
          <a:solidFill>
            <a:srgbClr val="00882B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流行病学及治疗现状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80" imgH="5080" progId="TCLayout.ActiveDocument.1">
                  <p:embed/>
                </p:oleObj>
              </mc:Choice>
              <mc:Fallback>
                <p:oleObj name="think-cell Slide" r:id="rId4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图形用户界面, 文本, 应用程序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/>
          <a:stretch>
            <a:fillRect/>
          </a:stretch>
        </p:blipFill>
        <p:spPr>
          <a:xfrm>
            <a:off x="7903210" y="1318260"/>
            <a:ext cx="4120515" cy="25711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2770" y="189865"/>
            <a:ext cx="11271885" cy="975360"/>
          </a:xfrm>
        </p:spPr>
        <p:txBody>
          <a:bodyPr vert="horz">
            <a:normAutofit/>
          </a:bodyPr>
          <a:lstStyle/>
          <a:p>
            <a:pPr marL="0" indent="0" fontAlgn="auto">
              <a:lnSpc>
                <a:spcPts val="2600"/>
              </a:lnSpc>
            </a:pPr>
            <a:r>
              <a:rPr lang="zh-CN" altLang="en-US" sz="2400" b="1" i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JAK2</a:t>
            </a:r>
            <a:r>
              <a:rPr lang="en-US" altLang="zh-CN" sz="2400" b="1" i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 </a:t>
            </a:r>
            <a:r>
              <a:rPr lang="zh-CN" altLang="en-US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V617F 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为PV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致病驱动基因</a:t>
            </a:r>
            <a:r>
              <a:rPr lang="zh-CN" altLang="en-US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1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：基线</a:t>
            </a:r>
            <a:r>
              <a:rPr lang="zh-CN" altLang="en-US" sz="2400" b="1" i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JAK2</a:t>
            </a:r>
            <a:r>
              <a:rPr lang="en-US" altLang="zh-CN" sz="2400" b="1" i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 </a:t>
            </a:r>
            <a:r>
              <a:rPr lang="zh-CN" altLang="en-US" sz="2400" b="1" spc="-7" baseline="30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V617F 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＞50%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更容易发生血栓</a:t>
            </a:r>
            <a:r>
              <a:rPr lang="zh-CN" altLang="en-US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2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、疾病进展至骨髓纤维化</a:t>
            </a:r>
            <a:r>
              <a:rPr lang="zh-CN" altLang="en-US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3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，降低</a:t>
            </a:r>
            <a:r>
              <a:rPr lang="zh-CN" altLang="en-US" sz="2400" b="1" i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JAK2</a:t>
            </a:r>
            <a:r>
              <a:rPr lang="en-US" altLang="zh-CN" sz="2400" b="1" i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 </a:t>
            </a:r>
            <a:r>
              <a:rPr lang="zh-CN" altLang="en-US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V617F</a:t>
            </a:r>
            <a:r>
              <a:rPr lang="en-US" altLang="zh-CN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 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负荷，可延长患者无事件生存期（EFS）</a:t>
            </a:r>
            <a:r>
              <a:rPr lang="en-US" altLang="zh-CN" sz="2400" b="1" spc="-7" baseline="3000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3405" y="6351905"/>
            <a:ext cx="8811895" cy="36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en-US" altLang="zh-CN" sz="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ea"/>
              </a:rPr>
              <a:t>Modified from Cross, Hematology Am Soc Hemafol Educ Program;2011:208--14.:2014 EHA and 2013 ASH Education Program</a:t>
            </a:r>
            <a:endParaRPr lang="en-US" altLang="zh-CN" sz="9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 defTabSz="1219200">
              <a:buClrTx/>
              <a:buSzTx/>
              <a:buFontTx/>
            </a:pP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2. </a:t>
            </a:r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Paola Guglielmelli, Giuseppe G. Loscocco, Blood Cancer J. 2021 Dec; 11(12): 199. 3  A</a:t>
            </a:r>
            <a:r>
              <a:rPr lang="zh-CN" altLang="en-US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lison Moliterno</a:t>
            </a:r>
            <a:r>
              <a:rPr lang="en-US" altLang="zh-CN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,2021 ASH;   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4. 2024 EHA</a:t>
            </a:r>
          </a:p>
          <a:p>
            <a:pPr defTabSz="914400"/>
            <a:endParaRPr lang="en-US" altLang="zh-CN" sz="9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07655" y="4150360"/>
            <a:ext cx="4125595" cy="20535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zh-CN" altLang="en-US" sz="17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来自境外</a:t>
            </a:r>
            <a:r>
              <a:rPr lang="en-US" altLang="zh-CN" sz="17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PROUD/Conti-PV</a:t>
            </a:r>
            <a:r>
              <a:rPr lang="zh-CN" altLang="en-US" sz="17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研究长期结果显示</a:t>
            </a:r>
            <a:r>
              <a:rPr lang="en-US" altLang="zh-CN" sz="1700" baseline="300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en-US" altLang="zh-CN" sz="17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</a:p>
          <a:p>
            <a:pPr defTabSz="914400">
              <a:spcBef>
                <a:spcPts val="600"/>
              </a:spcBef>
            </a:pPr>
            <a:endParaRPr lang="en-US" altLang="zh-CN" sz="1500">
              <a:solidFill>
                <a:srgbClr val="3535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>
              <a:spcBef>
                <a:spcPts val="600"/>
              </a:spcBef>
            </a:pPr>
            <a:r>
              <a:rPr lang="en-US" altLang="zh-CN" b="1" i="1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</a:t>
            </a:r>
            <a:r>
              <a:rPr lang="en-US" altLang="zh-CN" b="1" i="0" baseline="300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等位基因负负荷的降低与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EFS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风险的降低明显相关。</a:t>
            </a:r>
          </a:p>
          <a:p>
            <a:pPr defTabSz="914400">
              <a:spcBef>
                <a:spcPts val="600"/>
              </a:spcBef>
            </a:pPr>
            <a:r>
              <a:rPr lang="zh-CN" altLang="en-US" sz="15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15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Events</a:t>
            </a:r>
            <a:r>
              <a:rPr lang="zh-CN" altLang="en-US" sz="1500">
                <a:solidFill>
                  <a:srgbClr val="3535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事件包括：血栓栓塞事件、进展为骨髓纤维化和急性髓性白血病或死亡事件。）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422" y="189729"/>
            <a:ext cx="398145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疾病背景</a:t>
            </a:r>
          </a:p>
        </p:txBody>
      </p:sp>
      <p:sp>
        <p:nvSpPr>
          <p:cNvPr id="8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70" y="1277620"/>
            <a:ext cx="2553970" cy="4046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035" y="1341120"/>
            <a:ext cx="3985895" cy="29438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12" name="直接连接符 11"/>
          <p:cNvCxnSpPr/>
          <p:nvPr/>
        </p:nvCxnSpPr>
        <p:spPr>
          <a:xfrm>
            <a:off x="3350895" y="1277620"/>
            <a:ext cx="40640" cy="4907280"/>
          </a:xfrm>
          <a:prstGeom prst="line">
            <a:avLst/>
          </a:prstGeom>
          <a:ln w="63500" cap="rnd">
            <a:solidFill>
              <a:srgbClr val="00882B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83940" y="4460875"/>
            <a:ext cx="4018915" cy="1744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914400">
              <a:spcBef>
                <a:spcPts val="600"/>
              </a:spcBef>
            </a:pPr>
            <a:endParaRPr lang="en-US" altLang="zh-CN" sz="1500">
              <a:solidFill>
                <a:srgbClr val="3535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>
              <a:spcBef>
                <a:spcPts val="600"/>
              </a:spcBef>
            </a:pPr>
            <a:endParaRPr lang="en-US" altLang="zh-CN" sz="1500">
              <a:solidFill>
                <a:srgbClr val="3535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>
              <a:spcBef>
                <a:spcPts val="600"/>
              </a:spcBef>
            </a:pPr>
            <a:r>
              <a:rPr lang="en-US" altLang="zh-CN" b="1" i="1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 </a:t>
            </a:r>
            <a:r>
              <a:rPr lang="en-US" altLang="zh-CN" b="1" i="0" baseline="300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＞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，患者更容易进展至骨髓纤维化</a:t>
            </a:r>
            <a:endParaRPr lang="zh-CN" altLang="en-US" sz="1500">
              <a:solidFill>
                <a:srgbClr val="3535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3405" y="5467985"/>
            <a:ext cx="2704465" cy="739775"/>
          </a:xfrm>
          <a:prstGeom prst="rect">
            <a:avLst/>
          </a:prstGeom>
          <a:solidFill>
            <a:schemeClr val="bg1">
              <a:lumMod val="85000"/>
            </a:schemeClr>
          </a:solidFill>
          <a:ln w="0" cmpd="sng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zh-CN" altLang="en-US" sz="1800" b="1" i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 </a:t>
            </a:r>
            <a:r>
              <a:rPr lang="zh-CN" altLang="en-US" sz="1800" b="1" baseline="30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＞50%，患者更容易出现静脉血栓</a:t>
            </a:r>
          </a:p>
          <a:p>
            <a:pPr defTabSz="914400">
              <a:spcBef>
                <a:spcPts val="600"/>
              </a:spcBef>
            </a:pPr>
            <a:endParaRPr lang="zh-CN" altLang="en-US" sz="1500">
              <a:solidFill>
                <a:srgbClr val="3535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748905" y="1304925"/>
            <a:ext cx="9525" cy="4879975"/>
          </a:xfrm>
          <a:prstGeom prst="line">
            <a:avLst/>
          </a:prstGeom>
          <a:ln w="63500" cap="rnd">
            <a:solidFill>
              <a:srgbClr val="00882B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9915" y="195580"/>
            <a:ext cx="113538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罗培干扰素可</a:t>
            </a:r>
            <a:r>
              <a:rPr kumimoji="0" lang="zh-CN" altLang="en-US" sz="2400" b="1" i="0" u="none" strike="noStrike" kern="1200" cap="none" spc="-7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快速</a:t>
            </a:r>
            <a:r>
              <a:rPr kumimoji="0" lang="zh-CN" altLang="en-US" sz="2400" b="1" i="0" u="none" strike="noStrike" kern="1200" cap="none" spc="-7" normalizeH="0" baseline="0" noProof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达血液学缓解</a:t>
            </a:r>
            <a:r>
              <a:rPr kumimoji="0" lang="zh-CN" altLang="en-US" sz="2400" b="1" i="0" u="none" strike="noStrike" kern="1200" cap="none" spc="-7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，</a:t>
            </a:r>
            <a:r>
              <a:rPr lang="zh-CN" altLang="en-US" sz="2400" b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可</a:t>
            </a:r>
            <a:r>
              <a:rPr lang="zh-CN" altLang="en-US" sz="2400" b="1" spc="-7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显著降低</a:t>
            </a:r>
            <a:r>
              <a:rPr lang="zh-CN" altLang="en-US" sz="2400" b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致病驱动基因</a:t>
            </a:r>
            <a:r>
              <a:rPr lang="en-US" altLang="zh-CN" sz="2400" b="1" i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JAK2</a:t>
            </a:r>
            <a:r>
              <a:rPr lang="en-US" altLang="zh-CN" sz="2400" b="1" spc="-7" baseline="30000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V617F </a:t>
            </a:r>
            <a:r>
              <a:rPr lang="zh-CN" altLang="en-US" sz="2400" b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突变负荷</a:t>
            </a:r>
            <a:r>
              <a:rPr lang="en-US" altLang="zh-CN" sz="2400" b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, </a:t>
            </a:r>
            <a:r>
              <a:rPr lang="zh-CN" altLang="en-US" sz="2400" b="1" spc="-7">
                <a:solidFill>
                  <a:schemeClr val="accent3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诱导和维持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完全分子学缓解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（</a:t>
            </a:r>
            <a:r>
              <a:rPr lang="en-US" altLang="zh-CN" sz="2400" b="1" i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J</a:t>
            </a:r>
            <a:r>
              <a:rPr lang="en-US" altLang="zh-CN" sz="2400" b="1" i="1" spc="-7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AK2</a:t>
            </a:r>
            <a:r>
              <a:rPr lang="en-US" altLang="zh-CN" sz="2400" b="1" spc="-7" baseline="3000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V617F </a:t>
            </a:r>
            <a:r>
              <a:rPr lang="zh-CN" altLang="en-US" sz="2400" b="1" spc="-7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突变负荷＜</a:t>
            </a:r>
            <a:r>
              <a:rPr lang="en-US" altLang="zh-CN" sz="2400" b="1" spc="-7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1%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</a:t>
            </a:r>
            <a:endParaRPr lang="en-US" altLang="zh-CN" sz="2400" b="1" spc="-7"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2534" y="6389621"/>
            <a:ext cx="9768442" cy="45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n 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Sh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n Suo, Rong Feng Fu, </a:t>
            </a:r>
            <a:r>
              <a:rPr lang="en-US" altLang="zh-CN" sz="10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lbert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Qin, Effective M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n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gement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of 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Polycythemi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Ver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With 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Ropeginterferon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lf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-2b Tre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tment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, J Hem</a:t>
            </a:r>
            <a:r>
              <a:rPr kumimoji="0" lang="el-GR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α</a:t>
            </a:r>
            <a:r>
              <a:rPr kumimoji="0" lang="en-US" altLang="zh-CN" sz="1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tol</a:t>
            </a:r>
            <a:r>
              <a:rPr kumimoji="0" lang="en-US" altLang="zh-CN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. 2024;13(1-2):12-22</a:t>
            </a:r>
            <a:r>
              <a:rPr kumimoji="0" lang="zh-CN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kumimoji="0" lang="zh-CN" altLang="zh-CN" sz="10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029" y="1074655"/>
            <a:ext cx="4002044" cy="499279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defRPr/>
            </a:pP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中国</a:t>
            </a:r>
            <a:r>
              <a:rPr lang="zh-CN" altLang="en-US" sz="17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注册性临床研究：</a:t>
            </a:r>
            <a:endParaRPr lang="en-US" altLang="zh-CN" sz="1700" b="1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入组人群：中国</a:t>
            </a: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HU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耐药或不耐受的</a:t>
            </a: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PV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患者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剂量：</a:t>
            </a: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250-350-500</a:t>
            </a:r>
            <a:r>
              <a:rPr kumimoji="0" lang="el-GR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μ</a:t>
            </a: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</a:t>
            </a:r>
            <a:endParaRPr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快速起效：</a:t>
            </a:r>
            <a:endParaRPr lang="en-US" altLang="zh-CN" sz="1600" b="1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85750" indent="17653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至首次外周血缓解时间仅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3.1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en-US" altLang="zh-CN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疗效卓越：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62280" marR="0" lvl="0" indent="-176530" fontAlgn="auto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周完全血液学缓解率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(CHR)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达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61.22%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en-US" altLang="zh-CN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marR="0" lvl="0" indent="176530" fontAlgn="auto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且随治疗会逐渐升高</a:t>
            </a:r>
            <a:endParaRPr lang="zh-CN" altLang="en-US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强效抑制驱动基因：</a:t>
            </a:r>
            <a:endParaRPr lang="en-US" altLang="zh-CN" sz="1600" b="1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462280" indent="-17653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治疗</a:t>
            </a:r>
            <a:r>
              <a:rPr lang="en-US" altLang="zh-CN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年后，平均</a:t>
            </a:r>
            <a:r>
              <a:rPr lang="en-US" altLang="zh-CN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JAK2V617F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负荷下降</a:t>
            </a:r>
            <a:r>
              <a:rPr lang="en-US" altLang="zh-CN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28.2%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en-US" altLang="zh-CN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lvl="0" indent="17653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例患者达</a:t>
            </a:r>
            <a:r>
              <a:rPr lang="en-US" altLang="zh-CN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CMR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en-US" altLang="zh-CN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marR="0" lvl="0" indent="176530" fontAlgn="auto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例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(63%)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患者达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PMR(2009 ELN)                                                           </a:t>
            </a:r>
            <a:endParaRPr lang="zh-CN" altLang="en-US" sz="15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45468"/>
          <a:stretch>
            <a:fillRect/>
          </a:stretch>
        </p:blipFill>
        <p:spPr>
          <a:xfrm>
            <a:off x="4780342" y="1502631"/>
            <a:ext cx="3724947" cy="2223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68" y="1434335"/>
            <a:ext cx="3283039" cy="20650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06" y="4208757"/>
            <a:ext cx="2724394" cy="199437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有效性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2533" y="6207778"/>
            <a:ext cx="5117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备注：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CMR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：完全分子学缓解；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PMR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：部分分子学缓解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21441" y="1033171"/>
            <a:ext cx="3113071" cy="374571"/>
          </a:xfrm>
          <a:prstGeom prst="round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52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CHR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高达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71.43%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t="4705"/>
          <a:stretch>
            <a:fillRect/>
          </a:stretch>
        </p:blipFill>
        <p:spPr>
          <a:xfrm>
            <a:off x="4628762" y="4242534"/>
            <a:ext cx="3895725" cy="1960600"/>
          </a:xfrm>
          <a:prstGeom prst="rect">
            <a:avLst/>
          </a:prstGeom>
        </p:spPr>
      </p:pic>
      <p:sp>
        <p:nvSpPr>
          <p:cNvPr id="20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3"/>
          <p:cNvSpPr txBox="1"/>
          <p:nvPr/>
        </p:nvSpPr>
        <p:spPr>
          <a:xfrm>
            <a:off x="5221440" y="3771980"/>
            <a:ext cx="3113071" cy="374571"/>
          </a:xfrm>
          <a:prstGeom prst="round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至首次完全血液学缓解仅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3.1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</a:p>
        </p:txBody>
      </p:sp>
      <p:sp>
        <p:nvSpPr>
          <p:cNvPr id="26" name="文本框 3"/>
          <p:cNvSpPr txBox="1"/>
          <p:nvPr/>
        </p:nvSpPr>
        <p:spPr>
          <a:xfrm>
            <a:off x="8731290" y="1033171"/>
            <a:ext cx="2956398" cy="374571"/>
          </a:xfrm>
          <a:prstGeom prst="round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中位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</a:t>
            </a:r>
            <a:r>
              <a:rPr lang="en-US" altLang="zh-CN" sz="16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显著降低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8731290" y="3773344"/>
            <a:ext cx="2956398" cy="374571"/>
          </a:xfrm>
          <a:prstGeom prst="round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</a:t>
            </a:r>
            <a:r>
              <a:rPr lang="en-US" altLang="zh-CN" sz="16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绝对变化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80" imgH="5080" progId="TCLayout.ActiveDocument.1">
                  <p:embed/>
                </p:oleObj>
              </mc:Choice>
              <mc:Fallback>
                <p:oleObj name="think-cell Slide" r:id="rId3" imgW="5080" imgH="508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72877" y="192827"/>
            <a:ext cx="1135936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-7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罗培干扰素可</a:t>
            </a:r>
            <a:r>
              <a:rPr lang="zh-CN" altLang="en-US" sz="2400" b="1" spc="-7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持续维持</a:t>
            </a:r>
            <a:r>
              <a:rPr lang="zh-CN" altLang="en-US" sz="2400" b="1" spc="-7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高水平的完全血液学缓解，且持续诱导完全分子学缓</a:t>
            </a:r>
            <a:r>
              <a:rPr lang="zh-CN" altLang="en-US" sz="2400" b="1" spc="-7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解</a:t>
            </a:r>
            <a:r>
              <a:rPr lang="zh-CN" altLang="en-US" sz="2400" b="1" spc="-7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（</a:t>
            </a:r>
            <a:r>
              <a:rPr lang="en-US" altLang="zh-CN" sz="2400" b="1" spc="-7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CMR</a:t>
            </a:r>
            <a:r>
              <a:rPr lang="zh-CN" altLang="en-US" sz="2400" b="1" spc="-7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），</a:t>
            </a:r>
            <a:r>
              <a:rPr lang="zh-CN" altLang="en-US" sz="2400" b="1" spc="-7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随访24月时</a:t>
            </a:r>
            <a:r>
              <a:rPr kumimoji="0" lang="en-US" altLang="zh-CN" sz="2400" b="1" i="0" u="none" strike="noStrike" kern="1200" cap="none" spc="-7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25.6%</a:t>
            </a:r>
            <a:r>
              <a:rPr kumimoji="0" lang="zh-CN" altLang="en-US" sz="2400" b="1" i="0" u="none" strike="noStrike" kern="1200" cap="none" spc="-7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达到</a:t>
            </a:r>
            <a:r>
              <a:rPr kumimoji="0" lang="en-US" altLang="zh-CN" sz="2400" b="1" i="0" u="none" strike="noStrike" kern="1200" cap="none" spc="-7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CMR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，</a:t>
            </a:r>
            <a:r>
              <a:rPr lang="en-US" altLang="zh-CN" sz="2400" b="1" spc="-7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36月</a:t>
            </a:r>
            <a:r>
              <a:rPr lang="zh-CN" altLang="en-US" sz="2400" b="1" spc="-7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时</a:t>
            </a:r>
            <a:r>
              <a:rPr lang="en-US" altLang="zh-CN" sz="2400" b="1" spc="-7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35%达到CMR</a:t>
            </a:r>
            <a:endParaRPr kumimoji="0" lang="zh-CN" altLang="en-US" sz="2700" b="1" i="0" u="none" strike="noStrike" kern="1200" cap="none" spc="-7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010" y="6524411"/>
            <a:ext cx="8262590" cy="22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来源：</a:t>
            </a:r>
            <a:r>
              <a:rPr kumimoji="0" lang="en-US" altLang="zh-CN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ASH 2024  4562; Shan Shan Suo, Rong Feng Fu, Albert Qin, </a:t>
            </a:r>
            <a:r>
              <a:rPr lang="en-US" altLang="zh-CN" sz="8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et.al </a:t>
            </a:r>
            <a:r>
              <a:rPr kumimoji="0" lang="en-US" altLang="zh-CN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, Br J </a:t>
            </a:r>
            <a:r>
              <a:rPr kumimoji="0" lang="en-US" altLang="zh-CN" sz="8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Haematol</a:t>
            </a:r>
            <a:r>
              <a:rPr kumimoji="0" lang="en-US" altLang="zh-CN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, </a:t>
            </a:r>
            <a:r>
              <a:rPr lang="zh-CN" altLang="zh-CN" sz="8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2024 Oct 27. doi: 10</a:t>
            </a: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zh-CN" sz="8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1111/bjh.19846</a:t>
            </a:r>
            <a:r>
              <a:rPr lang="zh-CN" altLang="en-US" sz="8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；</a:t>
            </a:r>
            <a:r>
              <a:rPr kumimoji="0" lang="zh-CN" altLang="en-US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临床统计数据暂未发表</a:t>
            </a:r>
            <a:r>
              <a:rPr kumimoji="0" lang="en-US" altLang="zh-CN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1183" y="4803950"/>
            <a:ext cx="9984616" cy="369332"/>
          </a:xfrm>
          <a:prstGeom prst="rect">
            <a:avLst/>
          </a:prstGeom>
          <a:solidFill>
            <a:srgbClr val="4682B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altLang="zh-CN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</a:t>
            </a:r>
            <a:endParaRPr lang="de-DE" altLang="zh-CN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1183" y="6004448"/>
            <a:ext cx="875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CMR was defined as undetectable </a:t>
            </a:r>
            <a:r>
              <a:rPr lang="en-US" altLang="zh-CN" sz="700" i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JAK2</a:t>
            </a:r>
            <a:r>
              <a:rPr lang="en-US" altLang="zh-CN" sz="700" baseline="300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V617F</a:t>
            </a:r>
            <a:r>
              <a:rPr lang="en-US" altLang="zh-CN" sz="7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mutation. </a:t>
            </a:r>
          </a:p>
          <a:p>
            <a:r>
              <a:rPr lang="en-US" altLang="zh-CN" sz="7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PMR was defined as r</a:t>
            </a:r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eduction from ≥50% in patients with &lt;50%  mutant allele burden at baseline or reduction from baseline value ≥25% in patients with </a:t>
            </a:r>
            <a:r>
              <a: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≥</a:t>
            </a:r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50% mutant allele burden at baseline. </a:t>
            </a:r>
            <a:endParaRPr lang="zh-CN" altLang="en-US" sz="7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683517" y="1411348"/>
          <a:ext cx="4425059" cy="342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73051" y="1096954"/>
            <a:ext cx="4229204" cy="321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患者的</a:t>
            </a:r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</a:t>
            </a:r>
            <a:r>
              <a:rPr lang="en-US" altLang="zh-CN" sz="1500" b="1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分子学反应随治疗升高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有效性</a:t>
            </a:r>
          </a:p>
        </p:txBody>
      </p:sp>
      <p:pic>
        <p:nvPicPr>
          <p:cNvPr id="9" name="图片 8" descr="图表, 折线图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4380" y="1511935"/>
            <a:ext cx="5855335" cy="313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6218148" y="1096954"/>
            <a:ext cx="5080000" cy="321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zh-CN" altLang="en-US" sz="1500" b="1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不同评估访视时的CHR和中位JAK2</a:t>
            </a:r>
            <a:r>
              <a:rPr lang="zh-CN" altLang="en-US" sz="1500" b="1" i="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 </a:t>
            </a:r>
            <a:r>
              <a:rPr lang="zh-CN" altLang="en-US" sz="1500" b="1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VAF变化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1185" y="4803286"/>
          <a:ext cx="9984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500" b="1" i="0" u="none" strike="noStrike" baseline="0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分子学缓解（MR）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r>
                        <a:rPr lang="de-DE" sz="1500" b="1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 个月</a:t>
                      </a:r>
                      <a:r>
                        <a:rPr lang="de-DE" sz="1500" b="1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sym typeface="微软雅黑" panose="020B0503020204020204" pitchFamily="34" charset="-122"/>
                        </a:rPr>
                        <a:t>,</a:t>
                      </a:r>
                      <a:r>
                        <a:rPr lang="de-DE" sz="1500" b="1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 </a:t>
                      </a:r>
                      <a:r>
                        <a:rPr lang="de-DE" sz="1500" b="1" noProof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sym typeface="微软雅黑" panose="020B0503020204020204" pitchFamily="34" charset="-122"/>
                        </a:rPr>
                        <a:t>N(%) </a:t>
                      </a:r>
                      <a:endParaRPr lang="de-DE" sz="1500" noProof="0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12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个月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N(%) </a:t>
                      </a:r>
                      <a:endParaRPr lang="zh-CN" altLang="en-US" sz="15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18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500" b="1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个月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N(%) </a:t>
                      </a:r>
                      <a:endParaRPr lang="zh-CN" altLang="en-US" sz="15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24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500" b="1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个月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5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N(%)</a:t>
                      </a:r>
                      <a:endParaRPr lang="zh-CN" altLang="en-US" sz="15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完全分子学缓解 (CMR) </a:t>
                      </a:r>
                      <a:r>
                        <a:rPr lang="de-DE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endParaRPr lang="de-DE" altLang="zh-CN" sz="1400" b="1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1 (2.1%)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 (4.3%)</a:t>
                      </a:r>
                      <a:r>
                        <a:rPr lang="zh-CN" altLang="en-US" sz="1400" b="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6 (13.6%)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11 (25.6%)</a:t>
                      </a:r>
                      <a:r>
                        <a:rPr lang="zh-CN" altLang="en-US" sz="1400" b="1" baseline="300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✳</a:t>
                      </a:r>
                      <a:r>
                        <a:rPr lang="en-US" altLang="zh-CN" sz="1400" b="1" baseline="300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部分分子学缓解 </a:t>
                      </a:r>
                      <a:r>
                        <a:rPr lang="de-DE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(PMR) 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23 (47.9%)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29 (63.0%)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29 (65.9%) 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25 (58.1%)</a:t>
                      </a:r>
                      <a:r>
                        <a:rPr lang="zh-CN" altLang="en-US" sz="1400" b="1" baseline="300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微软雅黑" panose="020B0503020204020204" pitchFamily="34" charset="-122"/>
                        </a:rPr>
                        <a:t> ✳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8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Speech Bubble: Rectangle with Corners Rounded 20"/>
          <p:cNvSpPr/>
          <p:nvPr/>
        </p:nvSpPr>
        <p:spPr>
          <a:xfrm>
            <a:off x="10445244" y="4985750"/>
            <a:ext cx="1589094" cy="930056"/>
          </a:xfrm>
          <a:prstGeom prst="wedgeRoundRectCallout">
            <a:avLst>
              <a:gd name="adj1" fmla="val -82209"/>
              <a:gd name="adj2" fmla="val -5398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just"/>
            <a:r>
              <a:rPr lang="en-US" altLang="zh-CN" sz="1200" b="1" baseline="30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✳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23 (52.3%) </a:t>
            </a:r>
            <a:r>
              <a:rPr lang="en-US" altLang="zh-CN" sz="1200" b="1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的患者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JAK2</a:t>
            </a:r>
            <a:r>
              <a:rPr lang="en-US" altLang="zh-CN" sz="1200" b="1" baseline="30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V617F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等位基因负荷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>
              <a:ea typeface="等线" panose="02010600030101010101" charset="-122"/>
            </a:endParaRPr>
          </a:p>
        </p:txBody>
      </p:sp>
      <p:sp>
        <p:nvSpPr>
          <p:cNvPr id="28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728024" y="2789562"/>
            <a:ext cx="2462226" cy="29789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12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完全血液学缓解率（CHR</a:t>
            </a:r>
            <a:r>
              <a:rPr 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sz="200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Straight Connector 43"/>
          <p:cNvCxnSpPr>
            <a:endCxn id="42" idx="1"/>
          </p:cNvCxnSpPr>
          <p:nvPr/>
        </p:nvCxnSpPr>
        <p:spPr>
          <a:xfrm>
            <a:off x="5959137" y="3914515"/>
            <a:ext cx="1" cy="2551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-5400000">
            <a:off x="10419577" y="2807701"/>
            <a:ext cx="2254145" cy="22532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altLang="zh-CN" sz="11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JAK2</a:t>
            </a:r>
            <a:r>
              <a:rPr lang="en-US" altLang="zh-CN" sz="1100" b="1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V617F</a:t>
            </a:r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等位基因负荷</a:t>
            </a:r>
            <a:endParaRPr lang="en-US" altLang="zh-CN" sz="11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1545834" y="3915417"/>
            <a:ext cx="815" cy="249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715" imgH="5715" progId="TCLayout.ActiveDocument.1">
                  <p:embed/>
                </p:oleObj>
              </mc:Choice>
              <mc:Fallback>
                <p:oleObj name="think-cell Slide" r:id="rId6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43820" y="1498967"/>
            <a:ext cx="2474957" cy="567676"/>
          </a:xfrm>
          <a:prstGeom prst="rect">
            <a:avLst/>
          </a:prstGeom>
          <a:solidFill>
            <a:srgbClr val="64A0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6"/>
          <p:cNvSpPr txBox="1"/>
          <p:nvPr/>
        </p:nvSpPr>
        <p:spPr>
          <a:xfrm>
            <a:off x="751936" y="399785"/>
            <a:ext cx="10375994" cy="506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国内外权威指南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一致推荐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罗培干扰素为</a:t>
            </a:r>
            <a:r>
              <a:rPr lang="en-US" altLang="zh-CN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PV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的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首选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降细胞药物</a:t>
            </a:r>
            <a:endParaRPr lang="en-US" altLang="zh-CN" sz="2400" b="1" spc="-7"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3221" y="6183785"/>
            <a:ext cx="87630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Adopted from NCCN Guideline</a:t>
            </a:r>
            <a:r>
              <a:rPr lang="zh-TW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(D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ec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21</a:t>
            </a:r>
            <a:r>
              <a:rPr lang="en-US" altLang="zh-TW" sz="900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</a:t>
            </a:r>
            <a:r>
              <a:rPr lang="en-US" altLang="zh-TW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, 2023)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微软雅黑" panose="020B0503020204020204" pitchFamily="34" charset="-122"/>
            </a:endParaRPr>
          </a:p>
          <a:p>
            <a:pPr defTabSz="1219200"/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中国临床肿瘤协会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CSCO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恶性血液病诊疗指南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2024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微软雅黑" panose="020B0503020204020204" pitchFamily="34" charset="-122"/>
            </a:endParaRPr>
          </a:p>
          <a:p>
            <a:pPr defTabSz="1219200"/>
            <a:r>
              <a:rPr 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Marchetti M,et al. Lancet Haematol. 2022 Apr;9(4):e301-e311</a:t>
            </a:r>
          </a:p>
          <a:p>
            <a:pPr defTabSz="1219200"/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 </a:t>
            </a:r>
            <a:b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</a:br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rcRect r="24429"/>
          <a:stretch>
            <a:fillRect/>
          </a:stretch>
        </p:blipFill>
        <p:spPr>
          <a:xfrm>
            <a:off x="495928" y="2394542"/>
            <a:ext cx="3380344" cy="26310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328858" y="2389292"/>
            <a:ext cx="3715711" cy="2640421"/>
            <a:chOff x="4006806" y="2358256"/>
            <a:chExt cx="4201160" cy="2919095"/>
          </a:xfrm>
        </p:grpSpPr>
        <p:pic>
          <p:nvPicPr>
            <p:cNvPr id="20" name="图片 19" descr="图形用户界面&#10;&#10;描述已自动生成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806" y="2358256"/>
              <a:ext cx="4201160" cy="291909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文本框 20"/>
            <p:cNvSpPr txBox="1"/>
            <p:nvPr>
              <p:custDataLst>
                <p:tags r:id="rId2"/>
              </p:custDataLst>
            </p:nvPr>
          </p:nvSpPr>
          <p:spPr>
            <a:xfrm flipV="1">
              <a:off x="4500201" y="3682485"/>
              <a:ext cx="881647" cy="2091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txBody>
            <a:bodyPr wrap="square" rtlCol="0">
              <a:noAutofit/>
            </a:bodyPr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 flipV="1">
              <a:off x="7429895" y="3640573"/>
              <a:ext cx="661415" cy="2167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txBody>
            <a:bodyPr wrap="square" rtlCol="0">
              <a:noAutofit/>
            </a:bodyPr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有效性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7155" y="2354252"/>
            <a:ext cx="3212298" cy="26625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文本框 9"/>
          <p:cNvSpPr txBox="1"/>
          <p:nvPr/>
        </p:nvSpPr>
        <p:spPr>
          <a:xfrm>
            <a:off x="1561338" y="1552313"/>
            <a:ext cx="1605611" cy="4445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CSCO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指南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4938" y="1498967"/>
            <a:ext cx="2474957" cy="5676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32809" y="1470234"/>
            <a:ext cx="1605611" cy="5469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en-US" altLang="zh-CN" sz="2665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NCCN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指南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87145" y="1498967"/>
            <a:ext cx="2474957" cy="567676"/>
          </a:xfrm>
          <a:prstGeom prst="rect">
            <a:avLst/>
          </a:prstGeom>
          <a:solidFill>
            <a:srgbClr val="A02B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18728" y="1563177"/>
            <a:ext cx="2434794" cy="4445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欧洲白血病网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ELN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3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2031" y="5101757"/>
            <a:ext cx="3980770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40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40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年美国国立综合癌症网络（</a:t>
            </a:r>
            <a:r>
              <a:rPr lang="en-US" altLang="zh-CN" sz="140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en-US" sz="140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）指南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1600" b="1" i="0" u="none" strike="noStrike" baseline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罗培干扰素</a:t>
            </a:r>
            <a:r>
              <a:rPr lang="en-US" altLang="zh-CN" sz="1600" b="1" i="0" u="none" strike="noStrike" baseline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α-2b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为所有真性红细胞增多症患者的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首选治疗药物</a:t>
            </a:r>
            <a:r>
              <a:rPr lang="zh-CN" altLang="en-US" sz="1400" b="1" i="0" u="none" strike="noStrike" baseline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625" y="5113852"/>
            <a:ext cx="3480902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CSCO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）恶性血液病诊疗指南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罗培干扰素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α-2b"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为“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级”</a:t>
            </a:r>
            <a:r>
              <a:rPr 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1355" y="5100417"/>
            <a:ext cx="3248671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欧洲白血病网（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）推荐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的降细胞药物是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罗培干扰素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α-2b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或聚乙二醇干扰素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α-2a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/>
          <p:cNvSpPr/>
          <p:nvPr/>
        </p:nvSpPr>
        <p:spPr>
          <a:xfrm>
            <a:off x="7423692" y="1475669"/>
            <a:ext cx="4108820" cy="16052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Subtitle 2"/>
          <p:cNvSpPr txBox="1"/>
          <p:nvPr/>
        </p:nvSpPr>
        <p:spPr>
          <a:xfrm>
            <a:off x="664031" y="429685"/>
            <a:ext cx="9947103" cy="49302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5"/>
              </a:spcBef>
              <a:defRPr/>
            </a:pP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专为</a:t>
            </a:r>
            <a:r>
              <a:rPr lang="en-US" altLang="zh-CN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MPN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患者研发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，</a:t>
            </a:r>
            <a:r>
              <a:rPr lang="zh-TW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是</a:t>
            </a:r>
            <a:r>
              <a:rPr lang="zh-CN" altLang="zh-TW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全球首个</a:t>
            </a:r>
            <a:r>
              <a:rPr lang="zh-CN" altLang="en-US" sz="2400" b="1" spc="-7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第三代超长效</a:t>
            </a:r>
            <a:r>
              <a:rPr lang="zh-CN" altLang="en-US" sz="2400" b="1" spc="-7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干扰素</a:t>
            </a:r>
            <a:endParaRPr lang="zh-TW" altLang="en-US" sz="2400" b="1" spc="-7"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pic>
        <p:nvPicPr>
          <p:cNvPr id="25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4"/>
          <a:stretch>
            <a:fillRect/>
          </a:stretch>
        </p:blipFill>
        <p:spPr>
          <a:xfrm>
            <a:off x="464175" y="1880324"/>
            <a:ext cx="6257484" cy="1387493"/>
          </a:xfrm>
          <a:prstGeom prst="rect">
            <a:avLst/>
          </a:prstGeom>
        </p:spPr>
      </p:pic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364243" y="1475669"/>
            <a:ext cx="49687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第三代 </a:t>
            </a:r>
            <a:r>
              <a:rPr lang="en-US" altLang="zh-CN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– </a:t>
            </a: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罗培干扰素</a:t>
            </a:r>
            <a:r>
              <a:rPr lang="el-GR" altLang="zh-CN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CN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-2b</a:t>
            </a: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注射液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 (PEG-P-interferon 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 err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lf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-2b)</a:t>
            </a:r>
          </a:p>
        </p:txBody>
      </p:sp>
      <p:sp>
        <p:nvSpPr>
          <p:cNvPr id="28" name="矩形 27"/>
          <p:cNvSpPr/>
          <p:nvPr/>
        </p:nvSpPr>
        <p:spPr>
          <a:xfrm>
            <a:off x="4569198" y="2057739"/>
            <a:ext cx="2090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最大</a:t>
            </a:r>
            <a:r>
              <a:rPr lang="zh-CN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容许剂量</a:t>
            </a:r>
            <a:r>
              <a:rPr lang="en-US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540mg</a:t>
            </a:r>
            <a:endParaRPr lang="zh-TW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03174" y="2721931"/>
            <a:ext cx="102856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200" b="1">
                <a:solidFill>
                  <a:srgbClr val="FF696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K84 </a:t>
            </a:r>
          </a:p>
          <a:p>
            <a:pPr algn="ctr">
              <a:defRPr/>
            </a:pPr>
            <a:r>
              <a:rPr lang="en-US" altLang="zh-TW" sz="1200" b="1">
                <a:solidFill>
                  <a:srgbClr val="FF696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K122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865592" y="2427645"/>
            <a:ext cx="164070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N-</a:t>
            </a:r>
            <a:r>
              <a:rPr lang="en-US" altLang="zh-TW" sz="1200" b="1" err="1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termin</a:t>
            </a:r>
            <a:r>
              <a:rPr lang="el-GR" altLang="zh-TW" sz="1200" b="1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α</a:t>
            </a:r>
            <a:r>
              <a:rPr lang="en-US" altLang="zh-TW" sz="1200" b="1">
                <a:solidFill>
                  <a:srgbClr val="4F81B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  <a:sym typeface="微软雅黑" panose="020B0503020204020204" pitchFamily="34" charset="-122"/>
              </a:rPr>
              <a:t>l proline</a:t>
            </a:r>
          </a:p>
        </p:txBody>
      </p:sp>
      <p:sp>
        <p:nvSpPr>
          <p:cNvPr id="36" name="矩形 35"/>
          <p:cNvSpPr/>
          <p:nvPr/>
        </p:nvSpPr>
        <p:spPr>
          <a:xfrm>
            <a:off x="7428107" y="1736479"/>
            <a:ext cx="4204335" cy="1265993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ts val="3065"/>
              </a:lnSpc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因特异性专利技术，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285750" indent="-285750">
              <a:lnSpc>
                <a:spcPts val="3065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罗培干扰素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仅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个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isomer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（异构体）  </a:t>
            </a:r>
            <a:endParaRPr lang="en-US" altLang="zh-CN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285750" indent="-285750">
              <a:lnSpc>
                <a:spcPts val="3065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传统干扰素至少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8-14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个</a:t>
            </a:r>
            <a:endParaRPr lang="en-US" altLang="zh-CN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  <p:sp>
        <p:nvSpPr>
          <p:cNvPr id="37" name="向右箭號 18"/>
          <p:cNvSpPr/>
          <p:nvPr/>
        </p:nvSpPr>
        <p:spPr>
          <a:xfrm>
            <a:off x="6844594" y="3215467"/>
            <a:ext cx="563484" cy="460481"/>
          </a:xfrm>
          <a:prstGeom prst="rightArrow">
            <a:avLst/>
          </a:prstGeom>
          <a:solidFill>
            <a:srgbClr val="13934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8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0" b="35440"/>
          <a:stretch>
            <a:fillRect/>
          </a:stretch>
        </p:blipFill>
        <p:spPr>
          <a:xfrm>
            <a:off x="464175" y="3754807"/>
            <a:ext cx="6257484" cy="1273467"/>
          </a:xfrm>
          <a:prstGeom prst="rect">
            <a:avLst/>
          </a:prstGeom>
        </p:spPr>
      </p:pic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364243" y="3434329"/>
            <a:ext cx="49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第二代 </a:t>
            </a:r>
            <a:r>
              <a:rPr lang="en-US" altLang="zh-CN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– </a:t>
            </a: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传统干扰素</a:t>
            </a:r>
            <a:r>
              <a:rPr lang="en-US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PEG interferon 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 err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lf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-2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)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384582" y="5001152"/>
            <a:ext cx="49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第二代 </a:t>
            </a:r>
            <a:r>
              <a:rPr lang="en-US" altLang="zh-CN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-</a:t>
            </a:r>
            <a:r>
              <a:rPr lang="zh-CN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传统干扰素</a:t>
            </a:r>
            <a:r>
              <a:rPr lang="zh-TW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 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(PEG interferon</a:t>
            </a:r>
            <a:r>
              <a:rPr lang="zh-TW" altLang="en-US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 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 err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lf</a:t>
            </a:r>
            <a:r>
              <a:rPr lang="el-GR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α</a:t>
            </a:r>
            <a:r>
              <a:rPr lang="en-US" altLang="zh-TW" sz="15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-2b)</a:t>
            </a:r>
          </a:p>
        </p:txBody>
      </p:sp>
      <p:pic>
        <p:nvPicPr>
          <p:cNvPr id="47" name="圖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0"/>
          <a:stretch>
            <a:fillRect/>
          </a:stretch>
        </p:blipFill>
        <p:spPr>
          <a:xfrm>
            <a:off x="464175" y="5332114"/>
            <a:ext cx="6257484" cy="1192200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5160753" y="5509603"/>
            <a:ext cx="1299054" cy="369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字方塊 24"/>
          <p:cNvSpPr txBox="1"/>
          <p:nvPr/>
        </p:nvSpPr>
        <p:spPr>
          <a:xfrm>
            <a:off x="5298964" y="5583557"/>
            <a:ext cx="1498909" cy="54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65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PEG-Intron</a:t>
            </a:r>
          </a:p>
          <a:p>
            <a:pPr>
              <a:defRPr/>
            </a:pPr>
            <a:r>
              <a:rPr lang="en-US" sz="1465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(&gt;14 isomers)</a:t>
            </a:r>
          </a:p>
        </p:txBody>
      </p:sp>
      <p:sp>
        <p:nvSpPr>
          <p:cNvPr id="50" name="矩形 49"/>
          <p:cNvSpPr/>
          <p:nvPr/>
        </p:nvSpPr>
        <p:spPr>
          <a:xfrm>
            <a:off x="4530300" y="5314727"/>
            <a:ext cx="217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最大</a:t>
            </a:r>
            <a:r>
              <a:rPr lang="zh-CN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容许剂量</a:t>
            </a:r>
            <a:r>
              <a:rPr lang="en-US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TW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90mg</a:t>
            </a:r>
            <a:endParaRPr lang="zh-TW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" name="圖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t="34844" r="2184" b="39144"/>
          <a:stretch>
            <a:fillRect/>
          </a:stretch>
        </p:blipFill>
        <p:spPr>
          <a:xfrm>
            <a:off x="1063735" y="3819891"/>
            <a:ext cx="5396073" cy="1072736"/>
          </a:xfrm>
          <a:prstGeom prst="rect">
            <a:avLst/>
          </a:prstGeom>
        </p:spPr>
      </p:pic>
      <p:pic>
        <p:nvPicPr>
          <p:cNvPr id="52" name="圖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35317" r="80690" b="38671"/>
          <a:stretch>
            <a:fillRect/>
          </a:stretch>
        </p:blipFill>
        <p:spPr>
          <a:xfrm>
            <a:off x="664031" y="3800256"/>
            <a:ext cx="432653" cy="1072736"/>
          </a:xfrm>
          <a:prstGeom prst="rect">
            <a:avLst/>
          </a:prstGeom>
        </p:spPr>
      </p:pic>
      <p:pic>
        <p:nvPicPr>
          <p:cNvPr id="53" name="圖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36281" r="91666" b="38652"/>
          <a:stretch>
            <a:fillRect/>
          </a:stretch>
        </p:blipFill>
        <p:spPr>
          <a:xfrm>
            <a:off x="564104" y="3886280"/>
            <a:ext cx="184481" cy="1033727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530300" y="3745937"/>
            <a:ext cx="2229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最大</a:t>
            </a:r>
            <a:r>
              <a:rPr lang="zh-CN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容许剂量</a:t>
            </a:r>
            <a:r>
              <a:rPr lang="en-US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TW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</a:t>
            </a:r>
            <a:r>
              <a:rPr lang="en-US" altLang="zh-TW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180mg</a:t>
            </a:r>
            <a:endParaRPr lang="zh-TW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138206" y="1243454"/>
            <a:ext cx="2772127" cy="4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已被</a:t>
            </a:r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临床验证的优势</a:t>
            </a:r>
            <a:endParaRPr 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37022" y="1523137"/>
            <a:ext cx="1388434" cy="493582"/>
          </a:xfrm>
          <a:prstGeom prst="rect">
            <a:avLst/>
          </a:prstGeom>
          <a:solidFill>
            <a:srgbClr val="139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可维持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2-4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周</a:t>
            </a:r>
            <a:endParaRPr lang="zh-TW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33029" y="3463909"/>
            <a:ext cx="1388434" cy="286160"/>
          </a:xfrm>
          <a:prstGeom prst="rect">
            <a:avLst/>
          </a:prstGeom>
          <a:solidFill>
            <a:srgbClr val="139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仅维持</a:t>
            </a:r>
            <a:r>
              <a:rPr lang="en-US" altLang="zh-CN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周</a:t>
            </a:r>
            <a:endParaRPr lang="zh-TW" alt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58" name="Subtitle 2"/>
          <p:cNvSpPr txBox="1"/>
          <p:nvPr/>
        </p:nvSpPr>
        <p:spPr>
          <a:xfrm>
            <a:off x="568097" y="1055903"/>
            <a:ext cx="7427094" cy="379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5"/>
              </a:spcBef>
              <a:defRPr/>
            </a:pPr>
            <a:r>
              <a:rPr lang="zh-CN" altLang="en-US" sz="1400" i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     </a:t>
            </a:r>
            <a:r>
              <a:rPr lang="zh-CN" altLang="en-US" sz="1600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和传统干扰素的区别 </a:t>
            </a:r>
            <a:r>
              <a:rPr lang="en-US" altLang="zh-CN" sz="1600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---</a:t>
            </a:r>
            <a:r>
              <a:rPr lang="zh-CN" altLang="en-US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更长效、最大允许剂量高、副作用小</a:t>
            </a:r>
            <a:r>
              <a:rPr lang="zh-CN" altLang="en-US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lang="zh-TW" altLang="en-US" sz="16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  <a:p>
            <a:pPr defTabSz="685800">
              <a:spcBef>
                <a:spcPts val="755"/>
              </a:spcBef>
              <a:defRPr/>
            </a:pPr>
            <a:endParaRPr lang="zh-TW" altLang="en-US" sz="2135" i="1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313791" y="5069294"/>
            <a:ext cx="1388434" cy="286160"/>
          </a:xfrm>
          <a:prstGeom prst="rect">
            <a:avLst/>
          </a:prstGeom>
          <a:solidFill>
            <a:srgbClr val="139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仅维持</a:t>
            </a:r>
            <a:r>
              <a:rPr lang="en-US" altLang="zh-CN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周</a:t>
            </a:r>
            <a:endParaRPr lang="zh-TW" alt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7497" y="2052648"/>
            <a:ext cx="156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仅有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个异构体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创新性</a:t>
            </a: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spcBef>
                <a:spcPts val="80"/>
              </a:spcBef>
            </a:pP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1-11</a:t>
            </a:r>
          </a:p>
        </p:txBody>
      </p:sp>
      <p:sp>
        <p:nvSpPr>
          <p:cNvPr id="7" name="页脚占位符 10"/>
          <p:cNvSpPr txBox="1"/>
          <p:nvPr/>
        </p:nvSpPr>
        <p:spPr>
          <a:xfrm>
            <a:off x="11677454" y="6442097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423692" y="3916160"/>
            <a:ext cx="4108820" cy="23331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06497" y="3660513"/>
            <a:ext cx="2319367" cy="4515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65"/>
              </a:lnSpc>
              <a:defRPr/>
            </a:pPr>
            <a:r>
              <a:rPr lang="zh-CN" altLang="en-US" sz="2000" b="1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临床价值更优越</a:t>
            </a:r>
            <a:endParaRPr lang="en-US" altLang="zh-CN" sz="2000" b="1" dirty="0"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矩形 35"/>
          <p:cNvSpPr/>
          <p:nvPr/>
        </p:nvSpPr>
        <p:spPr>
          <a:xfrm>
            <a:off x="7404258" y="4119937"/>
            <a:ext cx="4204335" cy="2199275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marL="381000" indent="-381000">
              <a:lnSpc>
                <a:spcPts val="3065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依从性高：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更长</a:t>
            </a:r>
            <a:r>
              <a:rPr lang="zh-TW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效</a:t>
            </a:r>
            <a:r>
              <a:rPr lang="en-US" altLang="zh-TW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 (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可持续起效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2-4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周</a:t>
            </a:r>
            <a:r>
              <a:rPr lang="en-US" altLang="zh-TW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)</a:t>
            </a:r>
          </a:p>
          <a:p>
            <a:pPr marL="381000" indent="-381000">
              <a:lnSpc>
                <a:spcPts val="3065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耐受性好：</a:t>
            </a:r>
            <a:r>
              <a:rPr lang="zh-TW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副作用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小</a:t>
            </a:r>
            <a:endParaRPr lang="en-US" altLang="zh-TW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  <a:p>
            <a:pPr marL="381000" indent="-381000">
              <a:lnSpc>
                <a:spcPts val="3065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最大</a:t>
            </a:r>
            <a:r>
              <a:rPr lang="zh-CN" altLang="zh-TW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容许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剂量更</a:t>
            </a:r>
            <a:r>
              <a:rPr lang="zh-TW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高</a:t>
            </a:r>
            <a:r>
              <a:rPr lang="zh-CN" altLang="zh-TW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（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540ug</a:t>
            </a:r>
            <a:r>
              <a:rPr lang="zh-CN" altLang="zh-TW" sz="1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）</a:t>
            </a:r>
            <a:r>
              <a:rPr lang="zh-TW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，</a:t>
            </a:r>
            <a:r>
              <a:rPr lang="zh-CN" altLang="zh-TW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为普通长效干扰素的至少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微软雅黑" panose="020B0503020204020204" pitchFamily="34" charset="-122"/>
              </a:rPr>
              <a:t>倍，患者可通过提高剂量达到最佳治疗效果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IxY2E4YzlkOTc4OTNhYTg5ZGZlNzlmNGUwMTc2NzgifQ=="/>
  <p:tag name="RESOURCE_RECORD_KEY" val="{&quot;13&quot;:[4364950]}"/>
  <p:tag name="THINKCELLPRESENTATIONDONOTDELETE" val="&lt;?xml version=&quot;1.0&quot; encoding=&quot;UTF-16&quot; standalone=&quot;yes&quot;?&gt;&lt;root reqver=&quot;28224&quot;&gt;&lt;version val=&quot;3573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ab0db8a-4088-4ca6-9e41-baef8211a564}"/>
  <p:tag name="TABLE_ENDDRAG_ORIGIN_RECT" val="602*393"/>
  <p:tag name="TABLE_ENDDRAG_RECT" val="27*96*602*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2258</Words>
  <Application>Microsoft Office PowerPoint</Application>
  <PresentationFormat>宽屏</PresentationFormat>
  <Paragraphs>198</Paragraphs>
  <Slides>11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 Unicode MS</vt:lpstr>
      <vt:lpstr>Helvetica Light</vt:lpstr>
      <vt:lpstr>等线</vt:lpstr>
      <vt:lpstr>等线 Light</vt:lpstr>
      <vt:lpstr>宋体</vt:lpstr>
      <vt:lpstr>微软雅黑</vt:lpstr>
      <vt:lpstr>Arial</vt:lpstr>
      <vt:lpstr>Calibri</vt:lpstr>
      <vt:lpstr>Courier New</vt:lpstr>
      <vt:lpstr>Wingdings</vt:lpstr>
      <vt:lpstr>Office 主题​​</vt:lpstr>
      <vt:lpstr>1_White</vt:lpstr>
      <vt:lpstr>think-cell Slide</vt:lpstr>
      <vt:lpstr>PowerPoint 演示文稿</vt:lpstr>
      <vt:lpstr>PowerPoint 演示文稿</vt:lpstr>
      <vt:lpstr>PowerPoint 演示文稿</vt:lpstr>
      <vt:lpstr>PowerPoint 演示文稿</vt:lpstr>
      <vt:lpstr>JAK2 V617F 为PV致病驱动基因1：基线JAK2 V617F ＞50%更容易发生血栓2、疾病进展至骨髓纤维化3，降低JAK2 V617F 负荷，可延长患者无事件生存期（EFS）4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Wu, Xiang</dc:creator>
  <cp:lastModifiedBy>Du, Linying</cp:lastModifiedBy>
  <cp:revision>49</cp:revision>
  <dcterms:created xsi:type="dcterms:W3CDTF">2024-06-26T09:21:00Z</dcterms:created>
  <dcterms:modified xsi:type="dcterms:W3CDTF">2025-07-18T01:48:13Z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6464A3B00A204EA283EA783EB35C0073_12</vt:lpwstr>
  </property>
  <property fmtid="{D5CDD505-2E9C-101B-9397-08002B2CF9AE}" pid="3" name="KSOProductBuildVer">
    <vt:lpwstr>2052-12.1.0.21915</vt:lpwstr>
  </property>
</Properties>
</file>