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1" r:id="rId3"/>
    <p:sldId id="259" r:id="rId4"/>
    <p:sldId id="286" r:id="rId5"/>
    <p:sldId id="288" r:id="rId6"/>
    <p:sldId id="287" r:id="rId7"/>
    <p:sldId id="289" r:id="rId8"/>
    <p:sldId id="291" r:id="rId9"/>
    <p:sldId id="295" r:id="rId10"/>
    <p:sldId id="292" r:id="rId11"/>
    <p:sldId id="29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3840" userDrawn="1">
          <p15:clr>
            <a:srgbClr val="A4A3A4"/>
          </p15:clr>
        </p15:guide>
        <p15:guide id="3"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27E"/>
    <a:srgbClr val="A22A44"/>
    <a:srgbClr val="FBF7F5"/>
    <a:srgbClr val="A56A37"/>
    <a:srgbClr val="F9F9F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116" d="100"/>
          <a:sy n="116" d="100"/>
        </p:scale>
        <p:origin x="400" y="184"/>
      </p:cViewPr>
      <p:guideLst>
        <p:guide orient="horz" pos="1525"/>
        <p:guide pos="3840"/>
        <p:guide orient="horz" pos="3226"/>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0" y="802216"/>
            <a:ext cx="12192000" cy="61462"/>
          </a:xfrm>
          <a:prstGeom prst="rect">
            <a:avLst/>
          </a:prstGeom>
          <a:solidFill>
            <a:schemeClr val="bg1"/>
          </a:solidFill>
          <a:ln>
            <a:noFill/>
          </a:ln>
          <a:effectLst>
            <a:outerShdw blurRad="1016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14991"/>
            <a:ext cx="12192000" cy="786264"/>
          </a:xfrm>
          <a:prstGeom prst="rect">
            <a:avLst/>
          </a:prstGeom>
          <a:gradFill>
            <a:gsLst>
              <a:gs pos="0">
                <a:srgbClr val="DECAB7">
                  <a:alpha val="63000"/>
                </a:srgb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rot="16200000">
            <a:off x="204908" y="232511"/>
            <a:ext cx="395240" cy="384533"/>
            <a:chOff x="314788" y="293832"/>
            <a:chExt cx="602551" cy="384533"/>
          </a:xfrm>
          <a:effectLst>
            <a:outerShdw blurRad="101600" dist="38100" dir="2700000" algn="tl" rotWithShape="0">
              <a:prstClr val="black">
                <a:alpha val="10000"/>
              </a:prstClr>
            </a:outerShdw>
          </a:effectLst>
        </p:grpSpPr>
        <p:cxnSp>
          <p:nvCxnSpPr>
            <p:cNvPr id="7" name="直接连接符 6"/>
            <p:cNvCxnSpPr/>
            <p:nvPr/>
          </p:nvCxnSpPr>
          <p:spPr>
            <a:xfrm rot="5400000" flipV="1">
              <a:off x="426391" y="310409"/>
              <a:ext cx="0" cy="223199"/>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flipV="1">
              <a:off x="616065" y="248913"/>
              <a:ext cx="0" cy="602548"/>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flipV="1">
              <a:off x="495614" y="497539"/>
              <a:ext cx="0" cy="361651"/>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flipV="1">
              <a:off x="495616" y="113008"/>
              <a:ext cx="0" cy="361648"/>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形状 103">
            <a:extLst>
              <a:ext uri="{FF2B5EF4-FFF2-40B4-BE49-F238E27FC236}">
                <a16:creationId xmlns:a16="http://schemas.microsoft.com/office/drawing/2014/main" id="{9990EF9C-D3CD-93FC-D348-B49636930EE1}"/>
              </a:ext>
            </a:extLst>
          </p:cNvPr>
          <p:cNvSpPr/>
          <p:nvPr/>
        </p:nvSpPr>
        <p:spPr>
          <a:xfrm rot="5400000" flipH="1">
            <a:off x="10773890" y="185474"/>
            <a:ext cx="457139" cy="941067"/>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cs typeface="阿里巴巴普惠体" panose="00020600040101010101" pitchFamily="18" charset="-122"/>
              <a:sym typeface="思源宋体 CN" panose="02020400000000000000" pitchFamily="18" charset="-122"/>
            </a:endParaRPr>
          </a:p>
        </p:txBody>
      </p:sp>
      <p:sp>
        <p:nvSpPr>
          <p:cNvPr id="107" name="任意多边形: 形状 106">
            <a:extLst>
              <a:ext uri="{FF2B5EF4-FFF2-40B4-BE49-F238E27FC236}">
                <a16:creationId xmlns:a16="http://schemas.microsoft.com/office/drawing/2014/main" id="{848F9B87-11D6-B34F-59A6-8ABDC11DCC25}"/>
              </a:ext>
            </a:extLst>
          </p:cNvPr>
          <p:cNvSpPr/>
          <p:nvPr/>
        </p:nvSpPr>
        <p:spPr>
          <a:xfrm flipV="1">
            <a:off x="0" y="1174519"/>
            <a:ext cx="11477767" cy="4681135"/>
          </a:xfrm>
          <a:custGeom>
            <a:avLst/>
            <a:gdLst>
              <a:gd name="connsiteX0" fmla="*/ 59175 w 11477767"/>
              <a:gd name="connsiteY0" fmla="*/ 0 h 4940490"/>
              <a:gd name="connsiteX1" fmla="*/ 11477767 w 11477767"/>
              <a:gd name="connsiteY1" fmla="*/ 0 h 4940490"/>
              <a:gd name="connsiteX2" fmla="*/ 11477767 w 11477767"/>
              <a:gd name="connsiteY2" fmla="*/ 4362700 h 4940490"/>
              <a:gd name="connsiteX3" fmla="*/ 10899977 w 11477767"/>
              <a:gd name="connsiteY3" fmla="*/ 4940490 h 4940490"/>
              <a:gd name="connsiteX4" fmla="*/ 0 w 11477767"/>
              <a:gd name="connsiteY4" fmla="*/ 4940490 h 4940490"/>
              <a:gd name="connsiteX5" fmla="*/ 0 w 11477767"/>
              <a:gd name="connsiteY5" fmla="*/ 5965 h 494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767" h="4940490">
                <a:moveTo>
                  <a:pt x="59175" y="0"/>
                </a:moveTo>
                <a:lnTo>
                  <a:pt x="11477767" y="0"/>
                </a:lnTo>
                <a:lnTo>
                  <a:pt x="11477767" y="4362700"/>
                </a:lnTo>
                <a:cubicBezTo>
                  <a:pt x="11477767" y="4681805"/>
                  <a:pt x="11219082" y="4940490"/>
                  <a:pt x="10899977" y="4940490"/>
                </a:cubicBezTo>
                <a:lnTo>
                  <a:pt x="0" y="4940490"/>
                </a:lnTo>
                <a:lnTo>
                  <a:pt x="0" y="5965"/>
                </a:lnTo>
                <a:close/>
              </a:path>
            </a:pathLst>
          </a:custGeom>
          <a:gradFill>
            <a:gsLst>
              <a:gs pos="34000">
                <a:srgbClr val="E0B58A"/>
              </a:gs>
              <a:gs pos="100000">
                <a:srgbClr val="F9E1C9"/>
              </a:gs>
            </a:gsLst>
            <a:lin ang="18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08" name="矩形 107">
            <a:extLst>
              <a:ext uri="{FF2B5EF4-FFF2-40B4-BE49-F238E27FC236}">
                <a16:creationId xmlns:a16="http://schemas.microsoft.com/office/drawing/2014/main" id="{8C9F58A5-8CEB-62B1-3AEE-AF3F5B2FE8C4}"/>
              </a:ext>
            </a:extLst>
          </p:cNvPr>
          <p:cNvSpPr/>
          <p:nvPr/>
        </p:nvSpPr>
        <p:spPr>
          <a:xfrm flipV="1">
            <a:off x="-5422" y="5851293"/>
            <a:ext cx="11477767" cy="1221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29" name="任意多边形: 形状 128">
            <a:extLst>
              <a:ext uri="{FF2B5EF4-FFF2-40B4-BE49-F238E27FC236}">
                <a16:creationId xmlns:a16="http://schemas.microsoft.com/office/drawing/2014/main" id="{8B8F5FD8-E523-F25E-B9C6-E5E8FAEF8149}"/>
              </a:ext>
            </a:extLst>
          </p:cNvPr>
          <p:cNvSpPr/>
          <p:nvPr/>
        </p:nvSpPr>
        <p:spPr>
          <a:xfrm rot="5400000" flipH="1">
            <a:off x="941576" y="5991538"/>
            <a:ext cx="429517" cy="88420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cs typeface="阿里巴巴普惠体" panose="00020600040101010101" pitchFamily="18" charset="-122"/>
              <a:sym typeface="思源宋体 CN" panose="02020400000000000000" pitchFamily="18" charset="-122"/>
            </a:endParaRPr>
          </a:p>
        </p:txBody>
      </p:sp>
      <p:sp>
        <p:nvSpPr>
          <p:cNvPr id="130" name="椭圆 129">
            <a:extLst>
              <a:ext uri="{FF2B5EF4-FFF2-40B4-BE49-F238E27FC236}">
                <a16:creationId xmlns:a16="http://schemas.microsoft.com/office/drawing/2014/main" id="{3BC9D3DF-CBB1-F179-7702-AD6AA59DC4AD}"/>
              </a:ext>
            </a:extLst>
          </p:cNvPr>
          <p:cNvSpPr/>
          <p:nvPr/>
        </p:nvSpPr>
        <p:spPr>
          <a:xfrm>
            <a:off x="7221074" y="1790283"/>
            <a:ext cx="540735" cy="540735"/>
          </a:xfrm>
          <a:prstGeom prst="ellipse">
            <a:avLst/>
          </a:prstGeom>
          <a:gradFill>
            <a:gsLst>
              <a:gs pos="34000">
                <a:schemeClr val="bg1"/>
              </a:gs>
              <a:gs pos="100000">
                <a:srgbClr val="F9E1C9"/>
              </a:gs>
            </a:gsLst>
            <a:lin ang="18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31" name="任意多边形: 形状 130">
            <a:extLst>
              <a:ext uri="{FF2B5EF4-FFF2-40B4-BE49-F238E27FC236}">
                <a16:creationId xmlns:a16="http://schemas.microsoft.com/office/drawing/2014/main" id="{FDEFFFA0-0CC4-4380-3C78-8381DACCC56A}"/>
              </a:ext>
            </a:extLst>
          </p:cNvPr>
          <p:cNvSpPr/>
          <p:nvPr/>
        </p:nvSpPr>
        <p:spPr>
          <a:xfrm>
            <a:off x="10531927" y="1925332"/>
            <a:ext cx="333777" cy="603706"/>
          </a:xfrm>
          <a:custGeom>
            <a:avLst/>
            <a:gdLst>
              <a:gd name="connsiteX0" fmla="*/ 211070 w 422140"/>
              <a:gd name="connsiteY0" fmla="*/ 486869 h 763529"/>
              <a:gd name="connsiteX1" fmla="*/ 422140 w 422140"/>
              <a:gd name="connsiteY1" fmla="*/ 763529 h 763529"/>
              <a:gd name="connsiteX2" fmla="*/ 327526 w 422140"/>
              <a:gd name="connsiteY2" fmla="*/ 763529 h 763529"/>
              <a:gd name="connsiteX3" fmla="*/ 211070 w 422140"/>
              <a:gd name="connsiteY3" fmla="*/ 610884 h 763529"/>
              <a:gd name="connsiteX4" fmla="*/ 94614 w 422140"/>
              <a:gd name="connsiteY4" fmla="*/ 763529 h 763529"/>
              <a:gd name="connsiteX5" fmla="*/ 0 w 422140"/>
              <a:gd name="connsiteY5" fmla="*/ 763529 h 763529"/>
              <a:gd name="connsiteX6" fmla="*/ 211070 w 422140"/>
              <a:gd name="connsiteY6" fmla="*/ 243435 h 763529"/>
              <a:gd name="connsiteX7" fmla="*/ 422140 w 422140"/>
              <a:gd name="connsiteY7" fmla="*/ 520095 h 763529"/>
              <a:gd name="connsiteX8" fmla="*/ 327526 w 422140"/>
              <a:gd name="connsiteY8" fmla="*/ 520095 h 763529"/>
              <a:gd name="connsiteX9" fmla="*/ 211070 w 422140"/>
              <a:gd name="connsiteY9" fmla="*/ 367450 h 763529"/>
              <a:gd name="connsiteX10" fmla="*/ 94614 w 422140"/>
              <a:gd name="connsiteY10" fmla="*/ 520095 h 763529"/>
              <a:gd name="connsiteX11" fmla="*/ 0 w 422140"/>
              <a:gd name="connsiteY11" fmla="*/ 520095 h 763529"/>
              <a:gd name="connsiteX12" fmla="*/ 211070 w 422140"/>
              <a:gd name="connsiteY12" fmla="*/ 0 h 763529"/>
              <a:gd name="connsiteX13" fmla="*/ 422140 w 422140"/>
              <a:gd name="connsiteY13" fmla="*/ 276660 h 763529"/>
              <a:gd name="connsiteX14" fmla="*/ 327526 w 422140"/>
              <a:gd name="connsiteY14" fmla="*/ 276660 h 763529"/>
              <a:gd name="connsiteX15" fmla="*/ 211070 w 422140"/>
              <a:gd name="connsiteY15" fmla="*/ 124015 h 763529"/>
              <a:gd name="connsiteX16" fmla="*/ 94614 w 422140"/>
              <a:gd name="connsiteY16" fmla="*/ 276660 h 763529"/>
              <a:gd name="connsiteX17" fmla="*/ 0 w 422140"/>
              <a:gd name="connsiteY17" fmla="*/ 276660 h 76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2140" h="763529">
                <a:moveTo>
                  <a:pt x="211070" y="486869"/>
                </a:moveTo>
                <a:lnTo>
                  <a:pt x="422140" y="763529"/>
                </a:lnTo>
                <a:lnTo>
                  <a:pt x="327526" y="763529"/>
                </a:lnTo>
                <a:lnTo>
                  <a:pt x="211070" y="610884"/>
                </a:lnTo>
                <a:lnTo>
                  <a:pt x="94614" y="763529"/>
                </a:lnTo>
                <a:lnTo>
                  <a:pt x="0" y="763529"/>
                </a:lnTo>
                <a:close/>
                <a:moveTo>
                  <a:pt x="211070" y="243435"/>
                </a:moveTo>
                <a:lnTo>
                  <a:pt x="422140" y="520095"/>
                </a:lnTo>
                <a:lnTo>
                  <a:pt x="327526" y="520095"/>
                </a:lnTo>
                <a:lnTo>
                  <a:pt x="211070" y="367450"/>
                </a:lnTo>
                <a:lnTo>
                  <a:pt x="94614" y="520095"/>
                </a:lnTo>
                <a:lnTo>
                  <a:pt x="0" y="520095"/>
                </a:lnTo>
                <a:close/>
                <a:moveTo>
                  <a:pt x="211070" y="0"/>
                </a:moveTo>
                <a:lnTo>
                  <a:pt x="422140" y="276660"/>
                </a:lnTo>
                <a:lnTo>
                  <a:pt x="327526" y="276660"/>
                </a:lnTo>
                <a:lnTo>
                  <a:pt x="211070" y="124015"/>
                </a:lnTo>
                <a:lnTo>
                  <a:pt x="94614" y="276660"/>
                </a:lnTo>
                <a:lnTo>
                  <a:pt x="0" y="276660"/>
                </a:lnTo>
                <a:close/>
              </a:path>
            </a:pathLst>
          </a:custGeom>
          <a:noFill/>
          <a:ln w="3175">
            <a:solidFill>
              <a:schemeClr val="bg1">
                <a:alpha val="84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34" name="任意多边形: 形状 133">
            <a:extLst>
              <a:ext uri="{FF2B5EF4-FFF2-40B4-BE49-F238E27FC236}">
                <a16:creationId xmlns:a16="http://schemas.microsoft.com/office/drawing/2014/main" id="{DE78E98D-180F-FA02-8535-B7917E58548B}"/>
              </a:ext>
            </a:extLst>
          </p:cNvPr>
          <p:cNvSpPr/>
          <p:nvPr/>
        </p:nvSpPr>
        <p:spPr>
          <a:xfrm>
            <a:off x="6887811" y="4804155"/>
            <a:ext cx="333777" cy="603706"/>
          </a:xfrm>
          <a:custGeom>
            <a:avLst/>
            <a:gdLst>
              <a:gd name="connsiteX0" fmla="*/ 211070 w 422140"/>
              <a:gd name="connsiteY0" fmla="*/ 486869 h 763529"/>
              <a:gd name="connsiteX1" fmla="*/ 422140 w 422140"/>
              <a:gd name="connsiteY1" fmla="*/ 763529 h 763529"/>
              <a:gd name="connsiteX2" fmla="*/ 327526 w 422140"/>
              <a:gd name="connsiteY2" fmla="*/ 763529 h 763529"/>
              <a:gd name="connsiteX3" fmla="*/ 211070 w 422140"/>
              <a:gd name="connsiteY3" fmla="*/ 610884 h 763529"/>
              <a:gd name="connsiteX4" fmla="*/ 94614 w 422140"/>
              <a:gd name="connsiteY4" fmla="*/ 763529 h 763529"/>
              <a:gd name="connsiteX5" fmla="*/ 0 w 422140"/>
              <a:gd name="connsiteY5" fmla="*/ 763529 h 763529"/>
              <a:gd name="connsiteX6" fmla="*/ 211070 w 422140"/>
              <a:gd name="connsiteY6" fmla="*/ 243435 h 763529"/>
              <a:gd name="connsiteX7" fmla="*/ 422140 w 422140"/>
              <a:gd name="connsiteY7" fmla="*/ 520095 h 763529"/>
              <a:gd name="connsiteX8" fmla="*/ 327526 w 422140"/>
              <a:gd name="connsiteY8" fmla="*/ 520095 h 763529"/>
              <a:gd name="connsiteX9" fmla="*/ 211070 w 422140"/>
              <a:gd name="connsiteY9" fmla="*/ 367450 h 763529"/>
              <a:gd name="connsiteX10" fmla="*/ 94614 w 422140"/>
              <a:gd name="connsiteY10" fmla="*/ 520095 h 763529"/>
              <a:gd name="connsiteX11" fmla="*/ 0 w 422140"/>
              <a:gd name="connsiteY11" fmla="*/ 520095 h 763529"/>
              <a:gd name="connsiteX12" fmla="*/ 211070 w 422140"/>
              <a:gd name="connsiteY12" fmla="*/ 0 h 763529"/>
              <a:gd name="connsiteX13" fmla="*/ 422140 w 422140"/>
              <a:gd name="connsiteY13" fmla="*/ 276660 h 763529"/>
              <a:gd name="connsiteX14" fmla="*/ 327526 w 422140"/>
              <a:gd name="connsiteY14" fmla="*/ 276660 h 763529"/>
              <a:gd name="connsiteX15" fmla="*/ 211070 w 422140"/>
              <a:gd name="connsiteY15" fmla="*/ 124015 h 763529"/>
              <a:gd name="connsiteX16" fmla="*/ 94614 w 422140"/>
              <a:gd name="connsiteY16" fmla="*/ 276660 h 763529"/>
              <a:gd name="connsiteX17" fmla="*/ 0 w 422140"/>
              <a:gd name="connsiteY17" fmla="*/ 276660 h 76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2140" h="763529">
                <a:moveTo>
                  <a:pt x="211070" y="486869"/>
                </a:moveTo>
                <a:lnTo>
                  <a:pt x="422140" y="763529"/>
                </a:lnTo>
                <a:lnTo>
                  <a:pt x="327526" y="763529"/>
                </a:lnTo>
                <a:lnTo>
                  <a:pt x="211070" y="610884"/>
                </a:lnTo>
                <a:lnTo>
                  <a:pt x="94614" y="763529"/>
                </a:lnTo>
                <a:lnTo>
                  <a:pt x="0" y="763529"/>
                </a:lnTo>
                <a:close/>
                <a:moveTo>
                  <a:pt x="211070" y="243435"/>
                </a:moveTo>
                <a:lnTo>
                  <a:pt x="422140" y="520095"/>
                </a:lnTo>
                <a:lnTo>
                  <a:pt x="327526" y="520095"/>
                </a:lnTo>
                <a:lnTo>
                  <a:pt x="211070" y="367450"/>
                </a:lnTo>
                <a:lnTo>
                  <a:pt x="94614" y="520095"/>
                </a:lnTo>
                <a:lnTo>
                  <a:pt x="0" y="520095"/>
                </a:lnTo>
                <a:close/>
                <a:moveTo>
                  <a:pt x="211070" y="0"/>
                </a:moveTo>
                <a:lnTo>
                  <a:pt x="422140" y="276660"/>
                </a:lnTo>
                <a:lnTo>
                  <a:pt x="327526" y="276660"/>
                </a:lnTo>
                <a:lnTo>
                  <a:pt x="211070" y="124015"/>
                </a:lnTo>
                <a:lnTo>
                  <a:pt x="94614" y="276660"/>
                </a:lnTo>
                <a:lnTo>
                  <a:pt x="0" y="276660"/>
                </a:lnTo>
                <a:close/>
              </a:path>
            </a:pathLst>
          </a:custGeom>
          <a:noFill/>
          <a:ln w="3175">
            <a:solidFill>
              <a:schemeClr val="bg1">
                <a:alpha val="84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35" name="椭圆 134">
            <a:extLst>
              <a:ext uri="{FF2B5EF4-FFF2-40B4-BE49-F238E27FC236}">
                <a16:creationId xmlns:a16="http://schemas.microsoft.com/office/drawing/2014/main" id="{7727D7E5-2E74-2581-EE60-76B9062CB39C}"/>
              </a:ext>
            </a:extLst>
          </p:cNvPr>
          <p:cNvSpPr/>
          <p:nvPr/>
        </p:nvSpPr>
        <p:spPr>
          <a:xfrm>
            <a:off x="6096000" y="1342040"/>
            <a:ext cx="206567" cy="206567"/>
          </a:xfrm>
          <a:prstGeom prst="ellipse">
            <a:avLst/>
          </a:prstGeom>
          <a:gradFill>
            <a:gsLst>
              <a:gs pos="34000">
                <a:schemeClr val="bg1"/>
              </a:gs>
              <a:gs pos="100000">
                <a:srgbClr val="F9E1C9"/>
              </a:gs>
            </a:gsLst>
            <a:lin ang="18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37" name="椭圆 136">
            <a:extLst>
              <a:ext uri="{FF2B5EF4-FFF2-40B4-BE49-F238E27FC236}">
                <a16:creationId xmlns:a16="http://schemas.microsoft.com/office/drawing/2014/main" id="{240BEE41-01F0-8A4A-C3EC-731844C87B92}"/>
              </a:ext>
            </a:extLst>
          </p:cNvPr>
          <p:cNvSpPr/>
          <p:nvPr/>
        </p:nvSpPr>
        <p:spPr>
          <a:xfrm flipH="1">
            <a:off x="790311" y="1776781"/>
            <a:ext cx="395520" cy="395520"/>
          </a:xfrm>
          <a:prstGeom prst="ellipse">
            <a:avLst/>
          </a:prstGeom>
          <a:gradFill>
            <a:gsLst>
              <a:gs pos="34000">
                <a:srgbClr val="E0B58A"/>
              </a:gs>
              <a:gs pos="100000">
                <a:srgbClr val="F9E1C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宋体 CN" panose="02020400000000000000" pitchFamily="18" charset="-122"/>
              <a:ea typeface="思源宋体 CN" panose="02020400000000000000" pitchFamily="18" charset="-122"/>
              <a:cs typeface="阿里巴巴普惠体" panose="00020600040101010101" pitchFamily="18" charset="-122"/>
              <a:sym typeface="思源宋体 CN" panose="02020400000000000000" pitchFamily="18" charset="-122"/>
            </a:endParaRPr>
          </a:p>
        </p:txBody>
      </p:sp>
      <p:sp>
        <p:nvSpPr>
          <p:cNvPr id="140" name="文本框 139">
            <a:extLst>
              <a:ext uri="{FF2B5EF4-FFF2-40B4-BE49-F238E27FC236}">
                <a16:creationId xmlns:a16="http://schemas.microsoft.com/office/drawing/2014/main" id="{B043A371-4A57-6CB0-B11E-EB12A62FD2CF}"/>
              </a:ext>
            </a:extLst>
          </p:cNvPr>
          <p:cNvSpPr txBox="1"/>
          <p:nvPr/>
        </p:nvSpPr>
        <p:spPr>
          <a:xfrm>
            <a:off x="521354" y="2331018"/>
            <a:ext cx="6350345" cy="769441"/>
          </a:xfrm>
          <a:prstGeom prst="rect">
            <a:avLst/>
          </a:prstGeom>
          <a:noFill/>
          <a:effectLst>
            <a:outerShdw blurRad="50800" dist="38100" dir="5400000" algn="t" rotWithShape="0">
              <a:srgbClr val="FC8E35">
                <a:alpha val="10000"/>
              </a:srgbClr>
            </a:outerShdw>
          </a:effectLst>
        </p:spPr>
        <p:txBody>
          <a:bodyPr wrap="square" rtlCol="0">
            <a:spAutoFit/>
          </a:bodyPr>
          <a:lstStyle/>
          <a:p>
            <a:r>
              <a:rPr lang="zh-CN" altLang="en-US" sz="4400" b="1" dirty="0">
                <a:ln w="25400">
                  <a:noFill/>
                </a:ln>
                <a:solidFill>
                  <a:schemeClr val="bg1"/>
                </a:solidFill>
                <a:latin typeface="+mj-ea"/>
                <a:ea typeface="+mj-ea"/>
                <a:cs typeface="阿里巴巴普惠体 Heavy" panose="00020600040101010101" pitchFamily="18" charset="-122"/>
                <a:sym typeface="思源宋体 CN" panose="02020400000000000000" pitchFamily="18" charset="-122"/>
              </a:rPr>
              <a:t>替米沙坦氨氯地平片</a:t>
            </a:r>
            <a:r>
              <a:rPr lang="en-US" altLang="zh-CN" sz="4400" b="1" dirty="0">
                <a:ln w="25400">
                  <a:noFill/>
                </a:ln>
                <a:solidFill>
                  <a:schemeClr val="bg1"/>
                </a:solidFill>
                <a:latin typeface="+mj-ea"/>
                <a:ea typeface="+mj-ea"/>
                <a:cs typeface="阿里巴巴普惠体 Heavy" panose="00020600040101010101" pitchFamily="18" charset="-122"/>
                <a:sym typeface="思源宋体 CN" panose="02020400000000000000" pitchFamily="18" charset="-122"/>
              </a:rPr>
              <a:t>( Ⅱ )</a:t>
            </a:r>
          </a:p>
        </p:txBody>
      </p:sp>
      <p:sp>
        <p:nvSpPr>
          <p:cNvPr id="141" name="文本框 140">
            <a:extLst>
              <a:ext uri="{FF2B5EF4-FFF2-40B4-BE49-F238E27FC236}">
                <a16:creationId xmlns:a16="http://schemas.microsoft.com/office/drawing/2014/main" id="{1901B005-A017-DC07-1E58-332BCF9E44D1}"/>
              </a:ext>
            </a:extLst>
          </p:cNvPr>
          <p:cNvSpPr txBox="1"/>
          <p:nvPr/>
        </p:nvSpPr>
        <p:spPr>
          <a:xfrm>
            <a:off x="647204" y="3815031"/>
            <a:ext cx="5770171" cy="369332"/>
          </a:xfrm>
          <a:prstGeom prst="rect">
            <a:avLst/>
          </a:prstGeom>
          <a:noFill/>
        </p:spPr>
        <p:txBody>
          <a:bodyPr wrap="square" rtlCol="0">
            <a:spAutoFit/>
          </a:bodyPr>
          <a:lstStyle/>
          <a:p>
            <a:pPr algn="ctr"/>
            <a:r>
              <a:rPr lang="zh-CN" altLang="en-US" spc="600" dirty="0">
                <a:solidFill>
                  <a:schemeClr val="bg1"/>
                </a:solidFill>
                <a:latin typeface="思源黑体" panose="020B0500000000000000" pitchFamily="34" charset="-122"/>
                <a:ea typeface="思源黑体" panose="020B0500000000000000" pitchFamily="34" charset="-122"/>
              </a:rPr>
              <a:t>感谢专家评审</a:t>
            </a:r>
          </a:p>
        </p:txBody>
      </p:sp>
      <p:sp>
        <p:nvSpPr>
          <p:cNvPr id="142" name="圆角矩形 53">
            <a:extLst>
              <a:ext uri="{FF2B5EF4-FFF2-40B4-BE49-F238E27FC236}">
                <a16:creationId xmlns:a16="http://schemas.microsoft.com/office/drawing/2014/main" id="{61989878-54C5-07A5-F693-9340276EBDD9}"/>
              </a:ext>
            </a:extLst>
          </p:cNvPr>
          <p:cNvSpPr/>
          <p:nvPr>
            <p:custDataLst>
              <p:tags r:id="rId2"/>
            </p:custDataLst>
          </p:nvPr>
        </p:nvSpPr>
        <p:spPr>
          <a:xfrm>
            <a:off x="1685695" y="4695464"/>
            <a:ext cx="4082564" cy="43752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n w="12700">
                  <a:noFill/>
                </a:ln>
                <a:solidFill>
                  <a:schemeClr val="tx1">
                    <a:lumMod val="85000"/>
                    <a:lumOff val="15000"/>
                  </a:schemeClr>
                </a:solidFill>
                <a:latin typeface="思源宋体 CN" panose="02020400000000000000" pitchFamily="18" charset="-122"/>
                <a:ea typeface="思源宋体 CN" panose="02020400000000000000" pitchFamily="18" charset="-122"/>
                <a:cs typeface="阿里巴巴普惠体" panose="00020600040101010101" pitchFamily="18" charset="-122"/>
                <a:sym typeface="思源宋体 CN" panose="02020400000000000000" pitchFamily="18" charset="-122"/>
              </a:rPr>
              <a:t>北京双鹭药业股份有限公司</a:t>
            </a:r>
          </a:p>
        </p:txBody>
      </p:sp>
      <p:pic>
        <p:nvPicPr>
          <p:cNvPr id="4" name="图片 3">
            <a:extLst>
              <a:ext uri="{FF2B5EF4-FFF2-40B4-BE49-F238E27FC236}">
                <a16:creationId xmlns:a16="http://schemas.microsoft.com/office/drawing/2014/main" id="{B69CED5F-4B17-BACB-0EC7-8A94CE0BC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593" y="2442087"/>
            <a:ext cx="4092596" cy="32760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创新性（</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2/2</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04</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2" name="圆角矩形 1">
            <a:extLst>
              <a:ext uri="{FF2B5EF4-FFF2-40B4-BE49-F238E27FC236}">
                <a16:creationId xmlns:a16="http://schemas.microsoft.com/office/drawing/2014/main" id="{D7CC29D0-9ECA-D512-8DDE-419FE6500468}"/>
              </a:ext>
            </a:extLst>
          </p:cNvPr>
          <p:cNvSpPr/>
          <p:nvPr/>
        </p:nvSpPr>
        <p:spPr>
          <a:xfrm>
            <a:off x="0" y="974710"/>
            <a:ext cx="12192000"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r>
              <a:rPr lang="zh-CN" altLang="en-US" b="1" dirty="0"/>
              <a:t>替米沙坦氨氯地平片（</a:t>
            </a:r>
            <a:r>
              <a:rPr lang="en-US" altLang="zh-CN" b="1" dirty="0"/>
              <a:t>Ⅱ</a:t>
            </a:r>
            <a:r>
              <a:rPr lang="zh-CN" altLang="en-US" b="1" dirty="0"/>
              <a:t>）带来的疗效和安全性方面的优势</a:t>
            </a:r>
            <a:endParaRPr lang="zh-CN" altLang="en-US" sz="1800" b="1" dirty="0">
              <a:latin typeface="+mn-ea"/>
            </a:endParaRPr>
          </a:p>
        </p:txBody>
      </p:sp>
      <p:sp>
        <p:nvSpPr>
          <p:cNvPr id="6" name="矩形 5">
            <a:extLst>
              <a:ext uri="{FF2B5EF4-FFF2-40B4-BE49-F238E27FC236}">
                <a16:creationId xmlns:a16="http://schemas.microsoft.com/office/drawing/2014/main" id="{6AFBF59D-D1F9-5674-094A-5E576B30BBB4}"/>
              </a:ext>
            </a:extLst>
          </p:cNvPr>
          <p:cNvSpPr/>
          <p:nvPr/>
        </p:nvSpPr>
        <p:spPr>
          <a:xfrm>
            <a:off x="314429" y="4313369"/>
            <a:ext cx="4060272" cy="1175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latin typeface="+mn-ea"/>
            </a:endParaRPr>
          </a:p>
        </p:txBody>
      </p:sp>
      <p:sp>
        <p:nvSpPr>
          <p:cNvPr id="11" name="文本框 10">
            <a:extLst>
              <a:ext uri="{FF2B5EF4-FFF2-40B4-BE49-F238E27FC236}">
                <a16:creationId xmlns:a16="http://schemas.microsoft.com/office/drawing/2014/main" id="{3FE6FC36-5F56-E8F6-18E9-5D6FCF8E692D}"/>
              </a:ext>
            </a:extLst>
          </p:cNvPr>
          <p:cNvSpPr txBox="1"/>
          <p:nvPr/>
        </p:nvSpPr>
        <p:spPr>
          <a:xfrm>
            <a:off x="357836" y="1502375"/>
            <a:ext cx="11489314" cy="5306646"/>
          </a:xfrm>
          <a:prstGeom prst="rect">
            <a:avLst/>
          </a:prstGeom>
          <a:noFill/>
        </p:spPr>
        <p:txBody>
          <a:bodyPr wrap="square">
            <a:spAutoFit/>
          </a:bodyPr>
          <a:lstStyle/>
          <a:p>
            <a:pPr>
              <a:lnSpc>
                <a:spcPts val="1740"/>
              </a:lnSpc>
            </a:pP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1</a:t>
            </a:r>
            <a:r>
              <a:rPr lang="zh-CN" altLang="zh-CN" sz="1200" b="1" kern="100" dirty="0">
                <a:solidFill>
                  <a:srgbClr val="CAA27E"/>
                </a:solidFill>
                <a:effectLst/>
                <a:latin typeface="+mn-ea"/>
                <a:cs typeface="Times New Roman" panose="02020603050405020304" pitchFamily="18" charset="0"/>
              </a:rPr>
              <a:t>）单片复方制剂提高治疗的依从性和持续性</a:t>
            </a:r>
          </a:p>
          <a:p>
            <a:pPr indent="266700">
              <a:lnSpc>
                <a:spcPts val="1740"/>
              </a:lnSpc>
            </a:pPr>
            <a:r>
              <a:rPr lang="zh-CN" altLang="zh-CN" sz="1200" kern="100" dirty="0">
                <a:effectLst/>
                <a:latin typeface="+mn-ea"/>
                <a:cs typeface="Times New Roman" panose="02020603050405020304" pitchFamily="18" charset="0"/>
              </a:rPr>
              <a:t>《中国高血压防治指南</a:t>
            </a:r>
            <a:r>
              <a:rPr lang="en-US" altLang="zh-CN" sz="1200" kern="100" dirty="0">
                <a:effectLst/>
                <a:latin typeface="+mn-ea"/>
                <a:cs typeface="Times New Roman" panose="02020603050405020304" pitchFamily="18" charset="0"/>
              </a:rPr>
              <a:t>(2024</a:t>
            </a:r>
            <a:r>
              <a:rPr lang="zh-CN" altLang="zh-CN" sz="1200" kern="100" dirty="0">
                <a:effectLst/>
                <a:latin typeface="+mn-ea"/>
                <a:cs typeface="Times New Roman" panose="02020603050405020304" pitchFamily="18" charset="0"/>
              </a:rPr>
              <a:t>年修订版</a:t>
            </a:r>
            <a:r>
              <a:rPr lang="en-US" altLang="zh-CN" sz="1200" kern="100" dirty="0">
                <a:effectLst/>
                <a:latin typeface="+mn-ea"/>
                <a:cs typeface="Times New Roman" panose="02020603050405020304" pitchFamily="18" charset="0"/>
              </a:rPr>
              <a:t>)</a:t>
            </a:r>
            <a:r>
              <a:rPr lang="zh-CN" altLang="zh-CN" sz="1200" kern="100" dirty="0">
                <a:effectLst/>
                <a:latin typeface="+mn-ea"/>
                <a:cs typeface="Times New Roman" panose="02020603050405020304" pitchFamily="18" charset="0"/>
              </a:rPr>
              <a:t>》明确表明：联合治疗优先推荐单片复方制剂，有利于提高依从性。与随机组方的联合降压治疗相比，单片复方制剂的优点是使用方便，减少漏服，可改善治疗依从性与降压疗效。研究显示：单片复方制剂使治疗依从性提高</a:t>
            </a:r>
            <a:r>
              <a:rPr lang="en-US" altLang="zh-CN" sz="1200" kern="100" dirty="0">
                <a:effectLst/>
                <a:latin typeface="+mn-ea"/>
                <a:cs typeface="Times New Roman" panose="02020603050405020304" pitchFamily="18" charset="0"/>
              </a:rPr>
              <a:t>6%~20%</a:t>
            </a:r>
            <a:r>
              <a:rPr lang="zh-CN" altLang="zh-CN" sz="1200" kern="100" dirty="0">
                <a:effectLst/>
                <a:latin typeface="+mn-ea"/>
                <a:cs typeface="Times New Roman" panose="02020603050405020304" pitchFamily="18" charset="0"/>
              </a:rPr>
              <a:t>，持续性提高</a:t>
            </a:r>
            <a:r>
              <a:rPr lang="en-US" altLang="zh-CN" sz="1200" kern="100" dirty="0">
                <a:effectLst/>
                <a:latin typeface="+mn-ea"/>
                <a:cs typeface="Times New Roman" panose="02020603050405020304" pitchFamily="18" charset="0"/>
              </a:rPr>
              <a:t>2</a:t>
            </a:r>
            <a:r>
              <a:rPr lang="zh-CN" altLang="zh-CN" sz="1200" kern="100" dirty="0">
                <a:effectLst/>
                <a:latin typeface="+mn-ea"/>
                <a:cs typeface="Times New Roman" panose="02020603050405020304" pitchFamily="18" charset="0"/>
              </a:rPr>
              <a:t>倍。</a:t>
            </a:r>
          </a:p>
          <a:p>
            <a:pPr>
              <a:lnSpc>
                <a:spcPts val="1740"/>
              </a:lnSpc>
            </a:pP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2</a:t>
            </a: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24</a:t>
            </a:r>
            <a:r>
              <a:rPr lang="zh-CN" altLang="zh-CN" sz="1200" b="1" kern="100" dirty="0">
                <a:solidFill>
                  <a:srgbClr val="CAA27E"/>
                </a:solidFill>
                <a:effectLst/>
                <a:latin typeface="+mn-ea"/>
                <a:cs typeface="Times New Roman" panose="02020603050405020304" pitchFamily="18" charset="0"/>
              </a:rPr>
              <a:t>小时平稳降压</a:t>
            </a:r>
            <a:endParaRPr lang="zh-CN" altLang="zh-CN" sz="1200" kern="100" dirty="0">
              <a:solidFill>
                <a:srgbClr val="CAA27E"/>
              </a:solidFill>
              <a:effectLst/>
              <a:latin typeface="+mn-ea"/>
              <a:cs typeface="Times New Roman" panose="02020603050405020304" pitchFamily="18" charset="0"/>
            </a:endParaRPr>
          </a:p>
          <a:p>
            <a:pPr indent="266700">
              <a:lnSpc>
                <a:spcPts val="1740"/>
              </a:lnSpc>
            </a:pPr>
            <a:r>
              <a:rPr lang="zh-CN" altLang="zh-CN" sz="1200" kern="100" dirty="0">
                <a:effectLst/>
                <a:latin typeface="+mn-ea"/>
                <a:cs typeface="Times New Roman" panose="02020603050405020304" pitchFamily="18" charset="0"/>
              </a:rPr>
              <a:t>进行降压药物选择时，首选每日服药</a:t>
            </a:r>
            <a:r>
              <a:rPr lang="en-US" altLang="zh-CN" sz="1200" kern="100" dirty="0">
                <a:effectLst/>
                <a:latin typeface="+mn-ea"/>
                <a:cs typeface="Times New Roman" panose="02020603050405020304" pitchFamily="18" charset="0"/>
              </a:rPr>
              <a:t>1</a:t>
            </a:r>
            <a:r>
              <a:rPr lang="zh-CN" altLang="zh-CN" sz="1200" kern="100" dirty="0">
                <a:effectLst/>
                <a:latin typeface="+mn-ea"/>
                <a:cs typeface="Times New Roman" panose="02020603050405020304" pitchFamily="18" charset="0"/>
              </a:rPr>
              <a:t>次可有效控制</a:t>
            </a:r>
            <a:r>
              <a:rPr lang="en-US" altLang="zh-CN" sz="1200" kern="100" dirty="0">
                <a:effectLst/>
                <a:latin typeface="+mn-ea"/>
                <a:cs typeface="Times New Roman" panose="02020603050405020304" pitchFamily="18" charset="0"/>
              </a:rPr>
              <a:t>24h</a:t>
            </a:r>
            <a:r>
              <a:rPr lang="zh-CN" altLang="zh-CN" sz="1200" kern="100" dirty="0">
                <a:effectLst/>
                <a:latin typeface="+mn-ea"/>
                <a:cs typeface="Times New Roman" panose="02020603050405020304" pitchFamily="18" charset="0"/>
              </a:rPr>
              <a:t>血压的长效药物，具有减少血压波动、维持血压节律的优势，更有利于预防心脑血管并发症。而替米沙坦半衰期</a:t>
            </a:r>
            <a:r>
              <a:rPr lang="en-US" altLang="zh-CN" sz="1200" kern="100" dirty="0">
                <a:effectLst/>
                <a:latin typeface="+mn-ea"/>
                <a:cs typeface="Times New Roman" panose="02020603050405020304" pitchFamily="18" charset="0"/>
              </a:rPr>
              <a:t>24</a:t>
            </a:r>
            <a:r>
              <a:rPr lang="zh-CN" altLang="zh-CN" sz="1200" kern="100" dirty="0">
                <a:effectLst/>
                <a:latin typeface="+mn-ea"/>
                <a:cs typeface="Times New Roman" panose="02020603050405020304" pitchFamily="18" charset="0"/>
              </a:rPr>
              <a:t>小时，氨氯地平半衰期为</a:t>
            </a:r>
            <a:r>
              <a:rPr lang="en-US" altLang="zh-CN" sz="1200" kern="100" dirty="0">
                <a:effectLst/>
                <a:latin typeface="+mn-ea"/>
                <a:cs typeface="Times New Roman" panose="02020603050405020304" pitchFamily="18" charset="0"/>
              </a:rPr>
              <a:t>30~50</a:t>
            </a:r>
            <a:r>
              <a:rPr lang="zh-CN" altLang="zh-CN" sz="1200" kern="100" dirty="0">
                <a:effectLst/>
                <a:latin typeface="+mn-ea"/>
                <a:cs typeface="Times New Roman" panose="02020603050405020304" pitchFamily="18" charset="0"/>
              </a:rPr>
              <a:t>个小时，两种药物均具有长效性（半衰期长），可实现全天候血压控制，减少血压波动，降低靶器官损害风险。替米沙坦氨氯地平片（</a:t>
            </a:r>
            <a:r>
              <a:rPr lang="en-US" altLang="zh-CN" sz="1200" kern="100" dirty="0">
                <a:effectLst/>
                <a:latin typeface="+mn-ea"/>
                <a:cs typeface="Times New Roman" panose="02020603050405020304" pitchFamily="18" charset="0"/>
              </a:rPr>
              <a:t>II</a:t>
            </a:r>
            <a:r>
              <a:rPr lang="zh-CN" altLang="zh-CN" sz="1200" kern="100" dirty="0">
                <a:effectLst/>
                <a:latin typeface="+mn-ea"/>
                <a:cs typeface="Times New Roman" panose="02020603050405020304" pitchFamily="18" charset="0"/>
              </a:rPr>
              <a:t>）成人的推荐剂量为每日一次，每次</a:t>
            </a:r>
            <a:r>
              <a:rPr lang="en-US" altLang="zh-CN" sz="1200" kern="100" dirty="0">
                <a:effectLst/>
                <a:latin typeface="+mn-ea"/>
                <a:cs typeface="Times New Roman" panose="02020603050405020304" pitchFamily="18" charset="0"/>
              </a:rPr>
              <a:t>1</a:t>
            </a:r>
            <a:r>
              <a:rPr lang="zh-CN" altLang="zh-CN" sz="1200" kern="100" dirty="0">
                <a:effectLst/>
                <a:latin typeface="+mn-ea"/>
                <a:cs typeface="Times New Roman" panose="02020603050405020304" pitchFamily="18" charset="0"/>
              </a:rPr>
              <a:t>片（本品餐时或餐后服用均可）。</a:t>
            </a:r>
          </a:p>
          <a:p>
            <a:pPr>
              <a:lnSpc>
                <a:spcPts val="1740"/>
              </a:lnSpc>
            </a:pPr>
            <a:r>
              <a:rPr lang="zh-CN" altLang="zh-CN" sz="1200" b="1" kern="100" dirty="0">
                <a:solidFill>
                  <a:srgbClr val="CAA27E"/>
                </a:solidFill>
                <a:effectLst/>
                <a:latin typeface="+mj-ea"/>
                <a:ea typeface="+mj-ea"/>
                <a:cs typeface="Times New Roman" panose="02020603050405020304" pitchFamily="18" charset="0"/>
              </a:rPr>
              <a:t>（</a:t>
            </a:r>
            <a:r>
              <a:rPr lang="en-US" altLang="zh-CN" sz="1200" b="1" kern="100" dirty="0">
                <a:solidFill>
                  <a:srgbClr val="CAA27E"/>
                </a:solidFill>
                <a:effectLst/>
                <a:latin typeface="+mj-ea"/>
                <a:ea typeface="+mj-ea"/>
                <a:cs typeface="Times New Roman" panose="02020603050405020304" pitchFamily="18" charset="0"/>
              </a:rPr>
              <a:t>3</a:t>
            </a:r>
            <a:r>
              <a:rPr lang="zh-CN" altLang="zh-CN" sz="1200" b="1" kern="100" dirty="0">
                <a:solidFill>
                  <a:srgbClr val="CAA27E"/>
                </a:solidFill>
                <a:effectLst/>
                <a:latin typeface="+mj-ea"/>
                <a:ea typeface="+mj-ea"/>
                <a:cs typeface="Times New Roman" panose="02020603050405020304" pitchFamily="18" charset="0"/>
              </a:rPr>
              <a:t>）</a:t>
            </a:r>
            <a:r>
              <a:rPr lang="zh-CN" altLang="en-US" sz="1200" b="1" kern="100" dirty="0">
                <a:solidFill>
                  <a:srgbClr val="CAA27E"/>
                </a:solidFill>
                <a:effectLst/>
                <a:latin typeface="+mj-ea"/>
                <a:ea typeface="+mj-ea"/>
                <a:cs typeface="Times New Roman" panose="02020603050405020304" pitchFamily="18" charset="0"/>
              </a:rPr>
              <a:t>双重机制，</a:t>
            </a:r>
            <a:r>
              <a:rPr lang="zh-CN" altLang="zh-CN" sz="1200" b="1" kern="100" dirty="0">
                <a:solidFill>
                  <a:srgbClr val="CAA27E"/>
                </a:solidFill>
                <a:effectLst/>
                <a:latin typeface="+mj-ea"/>
                <a:ea typeface="+mj-ea"/>
                <a:cs typeface="Times New Roman" panose="02020603050405020304" pitchFamily="18" charset="0"/>
              </a:rPr>
              <a:t>协同降压，疗效更强</a:t>
            </a:r>
          </a:p>
          <a:p>
            <a:pPr indent="266700">
              <a:lnSpc>
                <a:spcPts val="1740"/>
              </a:lnSpc>
            </a:pPr>
            <a:r>
              <a:rPr lang="zh-CN" altLang="zh-CN" sz="1200" b="1" kern="100" dirty="0">
                <a:effectLst/>
                <a:latin typeface="+mn-ea"/>
                <a:cs typeface="Times New Roman" panose="02020603050405020304" pitchFamily="18" charset="0"/>
              </a:rPr>
              <a:t>替米沙坦</a:t>
            </a:r>
            <a:r>
              <a:rPr lang="zh-CN" altLang="zh-CN" sz="1200" kern="100" dirty="0">
                <a:effectLst/>
                <a:latin typeface="+mn-ea"/>
                <a:cs typeface="Times New Roman" panose="02020603050405020304" pitchFamily="18" charset="0"/>
              </a:rPr>
              <a:t>（血管紧张素</a:t>
            </a:r>
            <a:r>
              <a:rPr lang="en-US" altLang="zh-CN" sz="1200" kern="100" dirty="0">
                <a:effectLst/>
                <a:latin typeface="+mn-ea"/>
                <a:cs typeface="Times New Roman" panose="02020603050405020304" pitchFamily="18" charset="0"/>
              </a:rPr>
              <a:t>Ⅱ</a:t>
            </a:r>
            <a:r>
              <a:rPr lang="zh-CN" altLang="zh-CN" sz="1200" kern="100" dirty="0">
                <a:effectLst/>
                <a:latin typeface="+mn-ea"/>
                <a:cs typeface="Times New Roman" panose="02020603050405020304" pitchFamily="18" charset="0"/>
              </a:rPr>
              <a:t>受体拮抗剂，</a:t>
            </a:r>
            <a:r>
              <a:rPr lang="en-US" altLang="zh-CN" sz="1200" kern="100" dirty="0">
                <a:effectLst/>
                <a:latin typeface="+mn-ea"/>
                <a:cs typeface="Times New Roman" panose="02020603050405020304" pitchFamily="18" charset="0"/>
              </a:rPr>
              <a:t>ARB</a:t>
            </a:r>
            <a:r>
              <a:rPr lang="zh-CN" altLang="zh-CN" sz="1200" kern="100" dirty="0">
                <a:effectLst/>
                <a:latin typeface="+mn-ea"/>
                <a:cs typeface="Times New Roman" panose="02020603050405020304" pitchFamily="18" charset="0"/>
              </a:rPr>
              <a:t>）通过阻断血管紧张素</a:t>
            </a:r>
            <a:r>
              <a:rPr lang="en-US" altLang="zh-CN" sz="1200" kern="100" dirty="0">
                <a:effectLst/>
                <a:latin typeface="+mn-ea"/>
                <a:cs typeface="Times New Roman" panose="02020603050405020304" pitchFamily="18" charset="0"/>
              </a:rPr>
              <a:t>Ⅱ</a:t>
            </a:r>
            <a:r>
              <a:rPr lang="zh-CN" altLang="zh-CN" sz="1200" kern="100" dirty="0">
                <a:effectLst/>
                <a:latin typeface="+mn-ea"/>
                <a:cs typeface="Times New Roman" panose="02020603050405020304" pitchFamily="18" charset="0"/>
              </a:rPr>
              <a:t>受体，抑制血管收缩和醛固酮分泌，减少水钠潴留。替米沙坦既扩张小动脉、又扩张小静脉。</a:t>
            </a:r>
          </a:p>
          <a:p>
            <a:pPr indent="266700">
              <a:lnSpc>
                <a:spcPts val="1740"/>
              </a:lnSpc>
            </a:pPr>
            <a:r>
              <a:rPr lang="zh-CN" altLang="zh-CN" sz="1200" b="1" kern="100" dirty="0">
                <a:effectLst/>
                <a:latin typeface="+mn-ea"/>
                <a:cs typeface="Times New Roman" panose="02020603050405020304" pitchFamily="18" charset="0"/>
              </a:rPr>
              <a:t>氨氯地平</a:t>
            </a:r>
            <a:r>
              <a:rPr lang="zh-CN" altLang="zh-CN" sz="1200" kern="100" dirty="0">
                <a:effectLst/>
                <a:latin typeface="+mn-ea"/>
                <a:cs typeface="Times New Roman" panose="02020603050405020304" pitchFamily="18" charset="0"/>
              </a:rPr>
              <a:t>（钙通道阻滞剂，</a:t>
            </a:r>
            <a:r>
              <a:rPr lang="en-US" altLang="zh-CN" sz="1200" kern="100" dirty="0">
                <a:effectLst/>
                <a:latin typeface="+mn-ea"/>
                <a:cs typeface="Times New Roman" panose="02020603050405020304" pitchFamily="18" charset="0"/>
              </a:rPr>
              <a:t>CCB</a:t>
            </a:r>
            <a:r>
              <a:rPr lang="zh-CN" altLang="zh-CN" sz="1200" kern="100" dirty="0">
                <a:effectLst/>
                <a:latin typeface="+mn-ea"/>
                <a:cs typeface="Times New Roman" panose="02020603050405020304" pitchFamily="18" charset="0"/>
              </a:rPr>
              <a:t>）直接扩张外周动脉，降低外周血管阻力。</a:t>
            </a:r>
          </a:p>
          <a:p>
            <a:pPr indent="266700">
              <a:lnSpc>
                <a:spcPts val="1740"/>
              </a:lnSpc>
            </a:pPr>
            <a:r>
              <a:rPr lang="zh-CN" altLang="zh-CN" sz="1200" b="1" kern="100" dirty="0">
                <a:effectLst/>
                <a:latin typeface="+mn-ea"/>
                <a:cs typeface="Times New Roman" panose="02020603050405020304" pitchFamily="18" charset="0"/>
              </a:rPr>
              <a:t>两者联用</a:t>
            </a:r>
            <a:r>
              <a:rPr lang="zh-CN" altLang="zh-CN" sz="1200" kern="100" dirty="0">
                <a:effectLst/>
                <a:latin typeface="+mn-ea"/>
                <a:cs typeface="Times New Roman" panose="02020603050405020304" pitchFamily="18" charset="0"/>
              </a:rPr>
              <a:t>可针对血压调节的不同环节，协同增强降压效果，尤其适用于单药控制不佳的中重度高血压患者。</a:t>
            </a:r>
          </a:p>
          <a:p>
            <a:pPr indent="266700">
              <a:lnSpc>
                <a:spcPts val="1740"/>
              </a:lnSpc>
            </a:pPr>
            <a:r>
              <a:rPr lang="zh-CN" altLang="zh-CN" sz="1200" b="1" kern="100" dirty="0">
                <a:effectLst/>
                <a:latin typeface="+mn-ea"/>
                <a:cs typeface="Times New Roman" panose="02020603050405020304" pitchFamily="18" charset="0"/>
              </a:rPr>
              <a:t>欧洲</a:t>
            </a:r>
            <a:r>
              <a:rPr lang="en-US" altLang="zh-CN" sz="1200" b="1" kern="100" dirty="0">
                <a:effectLst/>
                <a:latin typeface="+mn-ea"/>
                <a:cs typeface="Times New Roman" panose="02020603050405020304" pitchFamily="18" charset="0"/>
              </a:rPr>
              <a:t>ESC</a:t>
            </a:r>
            <a:r>
              <a:rPr lang="zh-CN" altLang="zh-CN" sz="1200" b="1" kern="100" dirty="0">
                <a:effectLst/>
                <a:latin typeface="+mn-ea"/>
                <a:cs typeface="Times New Roman" panose="02020603050405020304" pitchFamily="18" charset="0"/>
              </a:rPr>
              <a:t>指南</a:t>
            </a:r>
            <a:r>
              <a:rPr lang="zh-CN" altLang="zh-CN" sz="1200" kern="100" dirty="0">
                <a:effectLst/>
                <a:latin typeface="+mn-ea"/>
                <a:cs typeface="Times New Roman" panose="02020603050405020304" pitchFamily="18" charset="0"/>
              </a:rPr>
              <a:t>：将不同类别的药物联合使用可产生相加或协同作用，并且比增加一种药物的剂量能更有效地降低血压。</a:t>
            </a:r>
          </a:p>
          <a:p>
            <a:pPr>
              <a:lnSpc>
                <a:spcPts val="1740"/>
              </a:lnSpc>
            </a:pP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4</a:t>
            </a:r>
            <a:r>
              <a:rPr lang="zh-CN" altLang="zh-CN" sz="1200" b="1" kern="100" dirty="0">
                <a:solidFill>
                  <a:srgbClr val="CAA27E"/>
                </a:solidFill>
                <a:effectLst/>
                <a:latin typeface="+mn-ea"/>
                <a:cs typeface="Times New Roman" panose="02020603050405020304" pitchFamily="18" charset="0"/>
              </a:rPr>
              <a:t>）</a:t>
            </a:r>
            <a:r>
              <a:rPr lang="zh-CN" altLang="en-US" sz="1200" b="1" kern="100" dirty="0">
                <a:solidFill>
                  <a:srgbClr val="CAA27E"/>
                </a:solidFill>
                <a:effectLst/>
                <a:latin typeface="+mn-ea"/>
                <a:cs typeface="Times New Roman" panose="02020603050405020304" pitchFamily="18" charset="0"/>
              </a:rPr>
              <a:t>抵消单药副作用，</a:t>
            </a:r>
            <a:r>
              <a:rPr lang="zh-CN" altLang="zh-CN" sz="1200" b="1" kern="100" dirty="0">
                <a:solidFill>
                  <a:srgbClr val="CAA27E"/>
                </a:solidFill>
                <a:effectLst/>
                <a:latin typeface="+mn-ea"/>
                <a:cs typeface="Times New Roman" panose="02020603050405020304" pitchFamily="18" charset="0"/>
              </a:rPr>
              <a:t>减少不良反应，提高耐受性</a:t>
            </a:r>
            <a:endParaRPr lang="zh-CN" altLang="zh-CN" sz="1200" kern="100" dirty="0">
              <a:solidFill>
                <a:srgbClr val="CAA27E"/>
              </a:solidFill>
              <a:effectLst/>
              <a:latin typeface="+mn-ea"/>
              <a:cs typeface="Times New Roman" panose="02020603050405020304" pitchFamily="18" charset="0"/>
            </a:endParaRPr>
          </a:p>
          <a:p>
            <a:pPr indent="266700">
              <a:lnSpc>
                <a:spcPts val="1740"/>
              </a:lnSpc>
            </a:pPr>
            <a:r>
              <a:rPr lang="zh-CN" altLang="zh-CN" sz="1200" kern="100" dirty="0">
                <a:effectLst/>
                <a:latin typeface="+mn-ea"/>
                <a:cs typeface="Times New Roman" panose="02020603050405020304" pitchFamily="18" charset="0"/>
              </a:rPr>
              <a:t>氨氯地平可能引起下肢水肿（动脉扩张优于静脉），而替米沙坦通过阻断</a:t>
            </a:r>
            <a:r>
              <a:rPr lang="en-US" altLang="zh-CN" sz="1200" kern="100" dirty="0">
                <a:effectLst/>
                <a:latin typeface="+mn-ea"/>
                <a:cs typeface="Times New Roman" panose="02020603050405020304" pitchFamily="18" charset="0"/>
              </a:rPr>
              <a:t>RAAS</a:t>
            </a:r>
            <a:r>
              <a:rPr lang="zh-CN" altLang="zh-CN" sz="1200" kern="100" dirty="0">
                <a:effectLst/>
                <a:latin typeface="+mn-ea"/>
                <a:cs typeface="Times New Roman" panose="02020603050405020304" pitchFamily="18" charset="0"/>
              </a:rPr>
              <a:t>系统可减轻水肿。因此氨氯地平常见的不良反应踝部水肿</a:t>
            </a:r>
            <a:r>
              <a:rPr lang="en-US" altLang="zh-CN" sz="1200" kern="100" dirty="0">
                <a:effectLst/>
                <a:latin typeface="+mn-ea"/>
                <a:cs typeface="Times New Roman" panose="02020603050405020304" pitchFamily="18" charset="0"/>
              </a:rPr>
              <a:t>,</a:t>
            </a:r>
            <a:r>
              <a:rPr lang="zh-CN" altLang="zh-CN" sz="1200" kern="100" dirty="0">
                <a:effectLst/>
                <a:latin typeface="+mn-ea"/>
                <a:cs typeface="Times New Roman" panose="02020603050405020304" pitchFamily="18" charset="0"/>
              </a:rPr>
              <a:t>可被替米沙坦减轻或抵消。</a:t>
            </a:r>
          </a:p>
          <a:p>
            <a:pPr indent="266700">
              <a:lnSpc>
                <a:spcPts val="1740"/>
              </a:lnSpc>
            </a:pPr>
            <a:r>
              <a:rPr lang="zh-CN" altLang="zh-CN" sz="1200" kern="100" dirty="0">
                <a:effectLst/>
                <a:latin typeface="+mn-ea"/>
                <a:cs typeface="Times New Roman" panose="02020603050405020304" pitchFamily="18" charset="0"/>
              </a:rPr>
              <a:t>替米沙坦的轻度保钾作用可平衡氨氯地平可能的电解质影响。</a:t>
            </a:r>
          </a:p>
          <a:p>
            <a:pPr>
              <a:lnSpc>
                <a:spcPts val="1740"/>
              </a:lnSpc>
            </a:pP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5</a:t>
            </a:r>
            <a:r>
              <a:rPr lang="zh-CN" altLang="zh-CN" sz="1200" b="1" kern="100" dirty="0">
                <a:solidFill>
                  <a:srgbClr val="CAA27E"/>
                </a:solidFill>
                <a:effectLst/>
                <a:latin typeface="+mn-ea"/>
                <a:cs typeface="Times New Roman" panose="02020603050405020304" pitchFamily="18" charset="0"/>
              </a:rPr>
              <a:t>）靶器官保护，降低并发症风险</a:t>
            </a:r>
            <a:endParaRPr lang="zh-CN" altLang="zh-CN" sz="1200" kern="100" dirty="0">
              <a:solidFill>
                <a:srgbClr val="CAA27E"/>
              </a:solidFill>
              <a:effectLst/>
              <a:latin typeface="+mn-ea"/>
              <a:cs typeface="Times New Roman" panose="02020603050405020304" pitchFamily="18" charset="0"/>
            </a:endParaRPr>
          </a:p>
          <a:p>
            <a:pPr indent="266700">
              <a:lnSpc>
                <a:spcPts val="1740"/>
              </a:lnSpc>
            </a:pPr>
            <a:r>
              <a:rPr lang="zh-CN" altLang="zh-CN" sz="1200" kern="100" dirty="0">
                <a:effectLst/>
                <a:latin typeface="+mn-ea"/>
                <a:cs typeface="Times New Roman" panose="02020603050405020304" pitchFamily="18" charset="0"/>
              </a:rPr>
              <a:t>心脑血管保护：替米沙坦可逆转左心室肥厚，减少房颤风险；氨氯地平抗动脉粥样硬化，降低心肌梗死风险。适用于合并冠心病、心力衰竭或卒中高风险患者（如</a:t>
            </a:r>
            <a:r>
              <a:rPr lang="en-US" altLang="zh-CN" sz="1200" kern="100" dirty="0">
                <a:effectLst/>
                <a:latin typeface="+mn-ea"/>
                <a:cs typeface="Times New Roman" panose="02020603050405020304" pitchFamily="18" charset="0"/>
              </a:rPr>
              <a:t>ASCVD</a:t>
            </a:r>
            <a:r>
              <a:rPr lang="zh-CN" altLang="zh-CN" sz="1200" kern="100" dirty="0">
                <a:effectLst/>
                <a:latin typeface="+mn-ea"/>
                <a:cs typeface="Times New Roman" panose="02020603050405020304" pitchFamily="18" charset="0"/>
              </a:rPr>
              <a:t>、糖尿病等）。</a:t>
            </a:r>
          </a:p>
          <a:p>
            <a:pPr indent="266700">
              <a:lnSpc>
                <a:spcPts val="1740"/>
              </a:lnSpc>
            </a:pPr>
            <a:r>
              <a:rPr lang="zh-CN" altLang="zh-CN" sz="1200" kern="100" dirty="0">
                <a:effectLst/>
                <a:latin typeface="+mn-ea"/>
                <a:cs typeface="Times New Roman" panose="02020603050405020304" pitchFamily="18" charset="0"/>
              </a:rPr>
              <a:t>肾脏保护：替米沙坦通过阻断</a:t>
            </a:r>
            <a:r>
              <a:rPr lang="en-US" altLang="zh-CN" sz="1200" kern="100" dirty="0">
                <a:effectLst/>
                <a:latin typeface="+mn-ea"/>
                <a:cs typeface="Times New Roman" panose="02020603050405020304" pitchFamily="18" charset="0"/>
              </a:rPr>
              <a:t>RAAS</a:t>
            </a:r>
            <a:r>
              <a:rPr lang="zh-CN" altLang="zh-CN" sz="1200" kern="100" dirty="0">
                <a:effectLst/>
                <a:latin typeface="+mn-ea"/>
                <a:cs typeface="Times New Roman" panose="02020603050405020304" pitchFamily="18" charset="0"/>
              </a:rPr>
              <a:t>系统，减少蛋白尿，延缓糖尿病肾病进展。</a:t>
            </a:r>
          </a:p>
          <a:p>
            <a:pPr>
              <a:lnSpc>
                <a:spcPts val="1740"/>
              </a:lnSpc>
            </a:pP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6</a:t>
            </a:r>
            <a:r>
              <a:rPr lang="zh-CN" altLang="zh-CN" sz="1200" b="1" kern="100" dirty="0">
                <a:solidFill>
                  <a:srgbClr val="CAA27E"/>
                </a:solidFill>
                <a:effectLst/>
                <a:latin typeface="+mn-ea"/>
                <a:cs typeface="Times New Roman" panose="02020603050405020304" pitchFamily="18" charset="0"/>
              </a:rPr>
              <a:t>）本品可以与其他降压药联合使用，组成三药或四药治疗方案，用于难治性高血压的治疗</a:t>
            </a:r>
            <a:endParaRPr lang="zh-CN" altLang="zh-CN" sz="1200" kern="100" dirty="0">
              <a:solidFill>
                <a:srgbClr val="CAA27E"/>
              </a:solidFill>
              <a:effectLst/>
              <a:latin typeface="+mn-ea"/>
              <a:cs typeface="Times New Roman" panose="02020603050405020304" pitchFamily="18" charset="0"/>
            </a:endParaRPr>
          </a:p>
          <a:p>
            <a:pPr>
              <a:lnSpc>
                <a:spcPts val="1740"/>
              </a:lnSpc>
            </a:pPr>
            <a:r>
              <a:rPr lang="zh-CN" altLang="zh-CN" sz="1200" b="1" kern="100" dirty="0">
                <a:solidFill>
                  <a:srgbClr val="CAA27E"/>
                </a:solidFill>
                <a:effectLst/>
                <a:latin typeface="+mn-ea"/>
                <a:cs typeface="Times New Roman" panose="02020603050405020304" pitchFamily="18" charset="0"/>
              </a:rPr>
              <a:t>（</a:t>
            </a:r>
            <a:r>
              <a:rPr lang="en-US" altLang="zh-CN" sz="1200" b="1" kern="100" dirty="0">
                <a:solidFill>
                  <a:srgbClr val="CAA27E"/>
                </a:solidFill>
                <a:effectLst/>
                <a:latin typeface="+mn-ea"/>
                <a:cs typeface="Times New Roman" panose="02020603050405020304" pitchFamily="18" charset="0"/>
              </a:rPr>
              <a:t>7</a:t>
            </a:r>
            <a:r>
              <a:rPr lang="zh-CN" altLang="zh-CN" sz="1200" b="1" kern="100" dirty="0">
                <a:solidFill>
                  <a:srgbClr val="CAA27E"/>
                </a:solidFill>
                <a:effectLst/>
                <a:latin typeface="+mn-ea"/>
                <a:cs typeface="Times New Roman" panose="02020603050405020304" pitchFamily="18" charset="0"/>
              </a:rPr>
              <a:t>）国内外指南推荐的单片复方降压药，且规格正好为推荐的初始治疗剂量</a:t>
            </a:r>
            <a:endParaRPr lang="zh-CN" altLang="zh-CN" sz="1200" kern="100" dirty="0">
              <a:solidFill>
                <a:srgbClr val="CAA27E"/>
              </a:solidFill>
              <a:effectLst/>
              <a:latin typeface="+mn-ea"/>
              <a:cs typeface="Times New Roman" panose="02020603050405020304" pitchFamily="18" charset="0"/>
            </a:endParaRPr>
          </a:p>
          <a:p>
            <a:pPr indent="266700">
              <a:lnSpc>
                <a:spcPts val="1740"/>
              </a:lnSpc>
            </a:pPr>
            <a:r>
              <a:rPr lang="en-US" altLang="zh-CN" sz="1200" b="1" kern="100" dirty="0">
                <a:solidFill>
                  <a:srgbClr val="000000"/>
                </a:solidFill>
                <a:effectLst/>
                <a:latin typeface="+mn-ea"/>
                <a:cs typeface="Times New Roman" panose="02020603050405020304" pitchFamily="18" charset="0"/>
              </a:rPr>
              <a:t>WHO</a:t>
            </a:r>
            <a:r>
              <a:rPr lang="zh-CN" altLang="zh-CN" sz="1200" b="1" kern="100" dirty="0">
                <a:solidFill>
                  <a:srgbClr val="000000"/>
                </a:solidFill>
                <a:effectLst/>
                <a:latin typeface="+mn-ea"/>
                <a:cs typeface="Times New Roman" panose="02020603050405020304" pitchFamily="18" charset="0"/>
              </a:rPr>
              <a:t>《成年人高血压药物治疗指南（</a:t>
            </a:r>
            <a:r>
              <a:rPr lang="en-US" altLang="zh-CN" sz="1200" b="1" kern="100" dirty="0">
                <a:solidFill>
                  <a:srgbClr val="000000"/>
                </a:solidFill>
                <a:effectLst/>
                <a:latin typeface="+mn-ea"/>
                <a:cs typeface="Times New Roman" panose="02020603050405020304" pitchFamily="18" charset="0"/>
              </a:rPr>
              <a:t>2021</a:t>
            </a:r>
            <a:r>
              <a:rPr lang="zh-CN" altLang="zh-CN" sz="1200" b="1" kern="100" dirty="0">
                <a:solidFill>
                  <a:srgbClr val="000000"/>
                </a:solidFill>
                <a:effectLst/>
                <a:latin typeface="+mn-ea"/>
                <a:cs typeface="Times New Roman" panose="02020603050405020304" pitchFamily="18" charset="0"/>
              </a:rPr>
              <a:t>年版）》：</a:t>
            </a:r>
            <a:r>
              <a:rPr lang="zh-CN" altLang="zh-CN" sz="1200" kern="100" dirty="0">
                <a:solidFill>
                  <a:srgbClr val="000000"/>
                </a:solidFill>
                <a:effectLst/>
                <a:latin typeface="+mn-ea"/>
                <a:cs typeface="Times New Roman" panose="02020603050405020304" pitchFamily="18" charset="0"/>
              </a:rPr>
              <a:t>对于需要药物治疗的成年高血压患者，世界卫生组织建议采用联合疗法，最好使用单片复方制剂（以提高依从性和持续性）作为初始治疗。首选的药物是</a:t>
            </a:r>
            <a:r>
              <a:rPr lang="en-US" altLang="zh-CN" sz="1200" kern="100" dirty="0">
                <a:solidFill>
                  <a:srgbClr val="000000"/>
                </a:solidFill>
                <a:effectLst/>
                <a:latin typeface="+mn-ea"/>
                <a:cs typeface="Times New Roman" panose="02020603050405020304" pitchFamily="18" charset="0"/>
              </a:rPr>
              <a:t>ARB+CCB</a:t>
            </a:r>
            <a:r>
              <a:rPr lang="zh-CN" altLang="zh-CN" sz="1200" kern="100" dirty="0">
                <a:solidFill>
                  <a:srgbClr val="000000"/>
                </a:solidFill>
                <a:effectLst/>
                <a:latin typeface="+mn-ea"/>
                <a:cs typeface="Times New Roman" panose="02020603050405020304" pitchFamily="18" charset="0"/>
              </a:rPr>
              <a:t>（</a:t>
            </a:r>
            <a:r>
              <a:rPr lang="en-US" altLang="zh-CN" sz="1200" kern="100" dirty="0">
                <a:solidFill>
                  <a:srgbClr val="000000"/>
                </a:solidFill>
                <a:effectLst/>
                <a:latin typeface="+mn-ea"/>
                <a:cs typeface="Times New Roman" panose="02020603050405020304" pitchFamily="18" charset="0"/>
              </a:rPr>
              <a:t>A+C</a:t>
            </a:r>
            <a:r>
              <a:rPr lang="zh-CN" altLang="zh-CN" sz="1200" kern="100" dirty="0">
                <a:solidFill>
                  <a:srgbClr val="000000"/>
                </a:solidFill>
                <a:effectLst/>
                <a:latin typeface="+mn-ea"/>
                <a:cs typeface="Times New Roman" panose="02020603050405020304" pitchFamily="18" charset="0"/>
              </a:rPr>
              <a:t>）的组合，即沙坦类药物</a:t>
            </a:r>
            <a:r>
              <a:rPr lang="en-US" altLang="zh-CN" sz="1200" kern="100" dirty="0">
                <a:solidFill>
                  <a:srgbClr val="000000"/>
                </a:solidFill>
                <a:effectLst/>
                <a:latin typeface="+mn-ea"/>
                <a:cs typeface="Times New Roman" panose="02020603050405020304" pitchFamily="18" charset="0"/>
              </a:rPr>
              <a:t>+</a:t>
            </a:r>
            <a:r>
              <a:rPr lang="zh-CN" altLang="zh-CN" sz="1200" kern="100" dirty="0">
                <a:solidFill>
                  <a:srgbClr val="000000"/>
                </a:solidFill>
                <a:effectLst/>
                <a:latin typeface="+mn-ea"/>
                <a:cs typeface="Times New Roman" panose="02020603050405020304" pitchFamily="18" charset="0"/>
              </a:rPr>
              <a:t>长效地平类药物的组合。推荐以</a:t>
            </a:r>
            <a:r>
              <a:rPr lang="en-US" altLang="zh-CN" sz="1200" kern="100" dirty="0">
                <a:solidFill>
                  <a:srgbClr val="000000"/>
                </a:solidFill>
                <a:effectLst/>
                <a:latin typeface="+mn-ea"/>
                <a:cs typeface="Times New Roman" panose="02020603050405020304" pitchFamily="18" charset="0"/>
              </a:rPr>
              <a:t>A+C</a:t>
            </a:r>
            <a:r>
              <a:rPr lang="zh-CN" altLang="zh-CN" sz="1200" kern="100" dirty="0">
                <a:solidFill>
                  <a:srgbClr val="000000"/>
                </a:solidFill>
                <a:effectLst/>
                <a:latin typeface="+mn-ea"/>
                <a:cs typeface="Times New Roman" panose="02020603050405020304" pitchFamily="18" charset="0"/>
              </a:rPr>
              <a:t>最大剂量的一半开始治疗（替米沙坦</a:t>
            </a:r>
            <a:r>
              <a:rPr lang="en-US" altLang="zh-CN" sz="1200" kern="100" dirty="0">
                <a:solidFill>
                  <a:srgbClr val="000000"/>
                </a:solidFill>
                <a:effectLst/>
                <a:latin typeface="+mn-ea"/>
                <a:cs typeface="Times New Roman" panose="02020603050405020304" pitchFamily="18" charset="0"/>
              </a:rPr>
              <a:t>40mg</a:t>
            </a:r>
            <a:r>
              <a:rPr lang="zh-CN" altLang="zh-CN" sz="1200" kern="100" dirty="0">
                <a:solidFill>
                  <a:srgbClr val="000000"/>
                </a:solidFill>
                <a:effectLst/>
                <a:latin typeface="+mn-ea"/>
                <a:cs typeface="Times New Roman" panose="02020603050405020304" pitchFamily="18" charset="0"/>
              </a:rPr>
              <a:t>，氨氯地平</a:t>
            </a:r>
            <a:r>
              <a:rPr lang="en-US" altLang="zh-CN" sz="1200" kern="100" dirty="0">
                <a:solidFill>
                  <a:srgbClr val="000000"/>
                </a:solidFill>
                <a:effectLst/>
                <a:latin typeface="+mn-ea"/>
                <a:cs typeface="Times New Roman" panose="02020603050405020304" pitchFamily="18" charset="0"/>
              </a:rPr>
              <a:t>5mg</a:t>
            </a:r>
            <a:r>
              <a:rPr lang="zh-CN" altLang="zh-CN" sz="1200" kern="100" dirty="0">
                <a:solidFill>
                  <a:srgbClr val="000000"/>
                </a:solidFill>
                <a:effectLst/>
                <a:latin typeface="+mn-ea"/>
                <a:cs typeface="Times New Roman" panose="02020603050405020304" pitchFamily="18" charset="0"/>
              </a:rPr>
              <a:t>，每日一次）。</a:t>
            </a:r>
            <a:r>
              <a:rPr lang="en-US" altLang="zh-CN" sz="1200" kern="100" dirty="0">
                <a:solidFill>
                  <a:srgbClr val="000000"/>
                </a:solidFill>
                <a:effectLst/>
                <a:latin typeface="+mn-ea"/>
                <a:cs typeface="Times New Roman" panose="02020603050405020304" pitchFamily="18" charset="0"/>
              </a:rPr>
              <a:t> </a:t>
            </a:r>
            <a:endParaRPr lang="zh-CN" altLang="zh-CN" sz="12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6370745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替米沙坦氨氯地平片（</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II</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）总结</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05</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6" name="矩形 5">
            <a:extLst>
              <a:ext uri="{FF2B5EF4-FFF2-40B4-BE49-F238E27FC236}">
                <a16:creationId xmlns:a16="http://schemas.microsoft.com/office/drawing/2014/main" id="{6AFBF59D-D1F9-5674-094A-5E576B30BBB4}"/>
              </a:ext>
            </a:extLst>
          </p:cNvPr>
          <p:cNvSpPr/>
          <p:nvPr/>
        </p:nvSpPr>
        <p:spPr>
          <a:xfrm>
            <a:off x="314429" y="4313369"/>
            <a:ext cx="4060272" cy="1175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latin typeface="+mn-ea"/>
            </a:endParaRPr>
          </a:p>
        </p:txBody>
      </p:sp>
      <p:grpSp>
        <p:nvGrpSpPr>
          <p:cNvPr id="36" name="组合 35">
            <a:extLst>
              <a:ext uri="{FF2B5EF4-FFF2-40B4-BE49-F238E27FC236}">
                <a16:creationId xmlns:a16="http://schemas.microsoft.com/office/drawing/2014/main" id="{452816E9-36CB-6322-33AE-24090F02C73D}"/>
              </a:ext>
            </a:extLst>
          </p:cNvPr>
          <p:cNvGrpSpPr/>
          <p:nvPr/>
        </p:nvGrpSpPr>
        <p:grpSpPr>
          <a:xfrm>
            <a:off x="336164" y="1572393"/>
            <a:ext cx="3435073" cy="3548882"/>
            <a:chOff x="314429" y="1572393"/>
            <a:chExt cx="3435073" cy="3548882"/>
          </a:xfrm>
        </p:grpSpPr>
        <p:sp>
          <p:nvSpPr>
            <p:cNvPr id="3" name="标题 1">
              <a:extLst>
                <a:ext uri="{FF2B5EF4-FFF2-40B4-BE49-F238E27FC236}">
                  <a16:creationId xmlns:a16="http://schemas.microsoft.com/office/drawing/2014/main" id="{B0A97BD7-69D2-849A-1EF1-B38C413AC20C}"/>
                </a:ext>
              </a:extLst>
            </p:cNvPr>
            <p:cNvSpPr txBox="1"/>
            <p:nvPr/>
          </p:nvSpPr>
          <p:spPr>
            <a:xfrm>
              <a:off x="314429" y="1572393"/>
              <a:ext cx="1063326" cy="1063326"/>
            </a:xfrm>
            <a:prstGeom prst="ellipse">
              <a:avLst/>
            </a:prstGeom>
            <a:solidFill>
              <a:schemeClr val="accent1">
                <a:alpha val="13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a:extLst>
                <a:ext uri="{FF2B5EF4-FFF2-40B4-BE49-F238E27FC236}">
                  <a16:creationId xmlns:a16="http://schemas.microsoft.com/office/drawing/2014/main" id="{9243B45B-6BBC-644A-80E7-8D583C825EFF}"/>
                </a:ext>
              </a:extLst>
            </p:cNvPr>
            <p:cNvSpPr txBox="1"/>
            <p:nvPr/>
          </p:nvSpPr>
          <p:spPr>
            <a:xfrm>
              <a:off x="568428" y="1858750"/>
              <a:ext cx="2248876" cy="3262525"/>
            </a:xfrm>
            <a:prstGeom prst="roundRect">
              <a:avLst>
                <a:gd name="adj" fmla="val 5397"/>
              </a:avLst>
            </a:prstGeom>
            <a:solidFill>
              <a:schemeClr val="bg1"/>
            </a:solidFill>
            <a:ln w="12700" cap="sq">
              <a:noFill/>
              <a:miter/>
            </a:ln>
            <a:effectLst>
              <a:outerShdw blurRad="444500" sx="98000" sy="98000" algn="ctr" rotWithShape="0">
                <a:srgbClr val="000000">
                  <a:alpha val="6000"/>
                </a:srgb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a:extLst>
                <a:ext uri="{FF2B5EF4-FFF2-40B4-BE49-F238E27FC236}">
                  <a16:creationId xmlns:a16="http://schemas.microsoft.com/office/drawing/2014/main" id="{A975DDD9-AFF2-9591-3DB2-7E21E7FC5856}"/>
                </a:ext>
              </a:extLst>
            </p:cNvPr>
            <p:cNvSpPr txBox="1"/>
            <p:nvPr/>
          </p:nvSpPr>
          <p:spPr>
            <a:xfrm>
              <a:off x="951416" y="2149673"/>
              <a:ext cx="2798086" cy="338554"/>
            </a:xfrm>
            <a:prstGeom prst="rect">
              <a:avLst/>
            </a:prstGeom>
            <a:noFill/>
            <a:ln>
              <a:noFill/>
            </a:ln>
          </p:spPr>
          <p:txBody>
            <a:bodyPr vert="horz" wrap="square" lIns="0" tIns="0" rIns="0" bIns="0" rtlCol="0" anchor="t"/>
            <a:lstStyle/>
            <a:p>
              <a:pPr algn="l">
                <a:lnSpc>
                  <a:spcPct val="100000"/>
                </a:lnSpc>
              </a:pPr>
              <a:r>
                <a:rPr kumimoji="1" lang="zh-CN" altLang="en-US" sz="1600" b="1" dirty="0">
                  <a:ln w="12700">
                    <a:noFill/>
                  </a:ln>
                  <a:solidFill>
                    <a:srgbClr val="000000">
                      <a:alpha val="100000"/>
                    </a:srgbClr>
                  </a:solidFill>
                  <a:latin typeface="+mn-ea"/>
                  <a:cs typeface="Source Han Sans CN Bold"/>
                </a:rPr>
                <a:t>填补目录空白</a:t>
              </a:r>
            </a:p>
          </p:txBody>
        </p:sp>
        <p:sp>
          <p:nvSpPr>
            <p:cNvPr id="9" name="标题 1">
              <a:extLst>
                <a:ext uri="{FF2B5EF4-FFF2-40B4-BE49-F238E27FC236}">
                  <a16:creationId xmlns:a16="http://schemas.microsoft.com/office/drawing/2014/main" id="{69BFFF33-58AD-980B-4BF3-5530BB2CE28E}"/>
                </a:ext>
              </a:extLst>
            </p:cNvPr>
            <p:cNvSpPr txBox="1"/>
            <p:nvPr/>
          </p:nvSpPr>
          <p:spPr>
            <a:xfrm>
              <a:off x="951414" y="2520363"/>
              <a:ext cx="1717003" cy="2537460"/>
            </a:xfrm>
            <a:prstGeom prst="rect">
              <a:avLst/>
            </a:prstGeom>
            <a:noFill/>
            <a:ln>
              <a:noFill/>
            </a:ln>
          </p:spPr>
          <p:txBody>
            <a:bodyPr vert="horz" wrap="square" lIns="0" tIns="0" rIns="0" bIns="0" rtlCol="0" anchor="t"/>
            <a:lstStyle/>
            <a:p>
              <a:pPr>
                <a:lnSpc>
                  <a:spcPct val="114000"/>
                </a:lnSpc>
              </a:pPr>
              <a:r>
                <a:rPr kumimoji="1" lang="zh-CN" altLang="en-US" sz="1200" dirty="0">
                  <a:ln w="12700">
                    <a:noFill/>
                  </a:ln>
                  <a:solidFill>
                    <a:srgbClr val="000000">
                      <a:alpha val="100000"/>
                    </a:srgbClr>
                  </a:solidFill>
                  <a:latin typeface="+mn-ea"/>
                  <a:cs typeface="Source Han Sans"/>
                </a:rPr>
                <a:t>目录内目前只有替米沙坦氨氯地平片</a:t>
              </a:r>
              <a:r>
                <a:rPr kumimoji="1" lang="en-US" altLang="zh-CN" sz="1200" dirty="0">
                  <a:ln w="12700">
                    <a:noFill/>
                  </a:ln>
                  <a:solidFill>
                    <a:srgbClr val="000000">
                      <a:alpha val="100000"/>
                    </a:srgbClr>
                  </a:solidFill>
                  <a:latin typeface="+mn-ea"/>
                  <a:cs typeface="Source Han Sans"/>
                </a:rPr>
                <a:t>80mg/5mg</a:t>
              </a:r>
              <a:r>
                <a:rPr kumimoji="1" lang="zh-CN" altLang="en-US" sz="1200" dirty="0">
                  <a:ln w="12700">
                    <a:noFill/>
                  </a:ln>
                  <a:solidFill>
                    <a:srgbClr val="000000">
                      <a:alpha val="100000"/>
                    </a:srgbClr>
                  </a:solidFill>
                  <a:latin typeface="+mn-ea"/>
                  <a:cs typeface="Source Han Sans"/>
                </a:rPr>
                <a:t>，没有</a:t>
              </a:r>
              <a:r>
                <a:rPr kumimoji="1" lang="en-US" altLang="zh-CN" sz="1200" dirty="0">
                  <a:ln w="12700">
                    <a:noFill/>
                  </a:ln>
                  <a:solidFill>
                    <a:srgbClr val="000000">
                      <a:alpha val="100000"/>
                    </a:srgbClr>
                  </a:solidFill>
                  <a:latin typeface="+mn-ea"/>
                  <a:cs typeface="Source Han Sans"/>
                </a:rPr>
                <a:t>40mg/5mg</a:t>
              </a:r>
              <a:r>
                <a:rPr kumimoji="1" lang="zh-CN" altLang="en-US" sz="1200" dirty="0">
                  <a:ln w="12700">
                    <a:noFill/>
                  </a:ln>
                  <a:solidFill>
                    <a:srgbClr val="000000">
                      <a:alpha val="100000"/>
                    </a:srgbClr>
                  </a:solidFill>
                  <a:latin typeface="+mn-ea"/>
                  <a:cs typeface="Source Han Sans"/>
                </a:rPr>
                <a:t>小剂量单片复方制剂，指南推荐对血压≥</a:t>
              </a:r>
              <a:r>
                <a:rPr kumimoji="1" lang="en-US" altLang="zh-CN" sz="1200" dirty="0">
                  <a:ln w="12700">
                    <a:noFill/>
                  </a:ln>
                  <a:solidFill>
                    <a:srgbClr val="000000">
                      <a:alpha val="100000"/>
                    </a:srgbClr>
                  </a:solidFill>
                  <a:latin typeface="+mn-ea"/>
                  <a:cs typeface="Source Han Sans"/>
                </a:rPr>
                <a:t>140/90mmHg</a:t>
              </a:r>
              <a:r>
                <a:rPr kumimoji="1" lang="zh-CN" altLang="en-US" sz="1200" dirty="0">
                  <a:ln w="12700">
                    <a:noFill/>
                  </a:ln>
                  <a:solidFill>
                    <a:srgbClr val="000000">
                      <a:alpha val="100000"/>
                    </a:srgbClr>
                  </a:solidFill>
                  <a:latin typeface="+mn-ea"/>
                  <a:cs typeface="Source Han Sans"/>
                </a:rPr>
                <a:t>的患者，可起始小剂量联合治疗，对于</a:t>
              </a:r>
              <a:r>
                <a:rPr kumimoji="1" lang="en-US" altLang="zh-CN" sz="1200" dirty="0">
                  <a:ln w="12700">
                    <a:noFill/>
                  </a:ln>
                  <a:solidFill>
                    <a:srgbClr val="000000">
                      <a:alpha val="100000"/>
                    </a:srgbClr>
                  </a:solidFill>
                  <a:latin typeface="+mn-ea"/>
                  <a:cs typeface="Source Han Sans"/>
                </a:rPr>
                <a:t>Ⅰ</a:t>
              </a:r>
              <a:r>
                <a:rPr kumimoji="1" lang="zh-CN" altLang="en-US" sz="1200" dirty="0">
                  <a:ln w="12700">
                    <a:noFill/>
                  </a:ln>
                  <a:solidFill>
                    <a:srgbClr val="000000">
                      <a:alpha val="100000"/>
                    </a:srgbClr>
                  </a:solidFill>
                  <a:latin typeface="+mn-ea"/>
                  <a:cs typeface="Source Han Sans"/>
                </a:rPr>
                <a:t>级高血压患者，起始治疗优先选用小剂量单片复方制剂。</a:t>
              </a:r>
            </a:p>
          </p:txBody>
        </p:sp>
        <p:sp>
          <p:nvSpPr>
            <p:cNvPr id="10" name="标题 1">
              <a:extLst>
                <a:ext uri="{FF2B5EF4-FFF2-40B4-BE49-F238E27FC236}">
                  <a16:creationId xmlns:a16="http://schemas.microsoft.com/office/drawing/2014/main" id="{C7B22619-CC90-8070-1F1A-B7578AB004E6}"/>
                </a:ext>
              </a:extLst>
            </p:cNvPr>
            <p:cNvSpPr txBox="1"/>
            <p:nvPr/>
          </p:nvSpPr>
          <p:spPr>
            <a:xfrm>
              <a:off x="781237" y="2297726"/>
              <a:ext cx="45719" cy="2580669"/>
            </a:xfrm>
            <a:prstGeom prst="round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a:extLst>
                <a:ext uri="{FF2B5EF4-FFF2-40B4-BE49-F238E27FC236}">
                  <a16:creationId xmlns:a16="http://schemas.microsoft.com/office/drawing/2014/main" id="{CC9599E6-E121-0AFB-559B-8DA537D7446A}"/>
                </a:ext>
              </a:extLst>
            </p:cNvPr>
            <p:cNvSpPr txBox="1"/>
            <p:nvPr/>
          </p:nvSpPr>
          <p:spPr>
            <a:xfrm>
              <a:off x="727896" y="2175807"/>
              <a:ext cx="152400" cy="1524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grpSp>
      <p:grpSp>
        <p:nvGrpSpPr>
          <p:cNvPr id="37" name="组合 36">
            <a:extLst>
              <a:ext uri="{FF2B5EF4-FFF2-40B4-BE49-F238E27FC236}">
                <a16:creationId xmlns:a16="http://schemas.microsoft.com/office/drawing/2014/main" id="{45F96E4F-0C03-345B-A4AB-8E75DEB3F99E}"/>
              </a:ext>
            </a:extLst>
          </p:cNvPr>
          <p:cNvGrpSpPr/>
          <p:nvPr/>
        </p:nvGrpSpPr>
        <p:grpSpPr>
          <a:xfrm>
            <a:off x="3335043" y="1572393"/>
            <a:ext cx="3435073" cy="3548881"/>
            <a:chOff x="2941502" y="1572393"/>
            <a:chExt cx="3435073" cy="3548881"/>
          </a:xfrm>
        </p:grpSpPr>
        <p:sp>
          <p:nvSpPr>
            <p:cNvPr id="12" name="标题 1">
              <a:extLst>
                <a:ext uri="{FF2B5EF4-FFF2-40B4-BE49-F238E27FC236}">
                  <a16:creationId xmlns:a16="http://schemas.microsoft.com/office/drawing/2014/main" id="{DA980891-CA47-FB74-2E0B-07F904A9939E}"/>
                </a:ext>
              </a:extLst>
            </p:cNvPr>
            <p:cNvSpPr txBox="1">
              <a:spLocks noChangeAspect="1"/>
            </p:cNvSpPr>
            <p:nvPr/>
          </p:nvSpPr>
          <p:spPr>
            <a:xfrm>
              <a:off x="2941502" y="1572393"/>
              <a:ext cx="1062000" cy="1062000"/>
            </a:xfrm>
            <a:prstGeom prst="ellipse">
              <a:avLst/>
            </a:prstGeom>
            <a:solidFill>
              <a:schemeClr val="accent2">
                <a:alpha val="13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a:extLst>
                <a:ext uri="{FF2B5EF4-FFF2-40B4-BE49-F238E27FC236}">
                  <a16:creationId xmlns:a16="http://schemas.microsoft.com/office/drawing/2014/main" id="{0D2AFE7D-E15A-2B5B-29C2-0B56314CDF64}"/>
                </a:ext>
              </a:extLst>
            </p:cNvPr>
            <p:cNvSpPr txBox="1"/>
            <p:nvPr/>
          </p:nvSpPr>
          <p:spPr>
            <a:xfrm>
              <a:off x="3195500" y="1858749"/>
              <a:ext cx="2250000" cy="3262525"/>
            </a:xfrm>
            <a:prstGeom prst="roundRect">
              <a:avLst>
                <a:gd name="adj" fmla="val 5397"/>
              </a:avLst>
            </a:prstGeom>
            <a:solidFill>
              <a:schemeClr val="bg1"/>
            </a:solidFill>
            <a:ln w="12700" cap="sq">
              <a:noFill/>
              <a:miter/>
            </a:ln>
            <a:effectLst>
              <a:outerShdw blurRad="444500" sx="98000" sy="98000" algn="ctr" rotWithShape="0">
                <a:srgbClr val="000000">
                  <a:alpha val="6000"/>
                </a:srgbClr>
              </a:outerShdw>
            </a:effectLst>
          </p:spPr>
          <p:txBody>
            <a:bodyPr vert="horz" wrap="square" lIns="91440" tIns="45720" rIns="91440" bIns="45720" rtlCol="0" anchor="ctr"/>
            <a:lstStyle/>
            <a:p>
              <a:pPr algn="ctr">
                <a:lnSpc>
                  <a:spcPct val="110000"/>
                </a:lnSpc>
              </a:pPr>
              <a:endParaRPr kumimoji="1" lang="zh-CN" altLang="en-US" dirty="0"/>
            </a:p>
          </p:txBody>
        </p:sp>
        <p:sp>
          <p:nvSpPr>
            <p:cNvPr id="14" name="标题 1">
              <a:extLst>
                <a:ext uri="{FF2B5EF4-FFF2-40B4-BE49-F238E27FC236}">
                  <a16:creationId xmlns:a16="http://schemas.microsoft.com/office/drawing/2014/main" id="{060C3B67-EB88-BD7B-4554-AE5F46419BEB}"/>
                </a:ext>
              </a:extLst>
            </p:cNvPr>
            <p:cNvSpPr txBox="1"/>
            <p:nvPr/>
          </p:nvSpPr>
          <p:spPr>
            <a:xfrm>
              <a:off x="3578489" y="2149673"/>
              <a:ext cx="2798086" cy="338554"/>
            </a:xfrm>
            <a:prstGeom prst="rect">
              <a:avLst/>
            </a:prstGeom>
            <a:noFill/>
            <a:ln>
              <a:noFill/>
            </a:ln>
          </p:spPr>
          <p:txBody>
            <a:bodyPr vert="horz" wrap="square" lIns="0" tIns="0" rIns="0" bIns="0" rtlCol="0" anchor="t"/>
            <a:lstStyle/>
            <a:p>
              <a:pPr lvl="0">
                <a:lnSpc>
                  <a:spcPct val="90000"/>
                </a:lnSpc>
                <a:spcBef>
                  <a:spcPct val="0"/>
                </a:spcBef>
                <a:spcAft>
                  <a:spcPct val="35000"/>
                </a:spcAft>
              </a:pPr>
              <a:r>
                <a:rPr lang="zh-CN" altLang="en-US" sz="1600" b="1" kern="1200" dirty="0">
                  <a:latin typeface="微软雅黑" panose="020B0503020204020204" charset="-122"/>
                  <a:ea typeface="微软雅黑" panose="020B0503020204020204" charset="-122"/>
                </a:rPr>
                <a:t>临床管理便利</a:t>
              </a:r>
              <a:endParaRPr lang="en-US" altLang="zh-CN" sz="1600" b="1" kern="1200" dirty="0">
                <a:latin typeface="微软雅黑" panose="020B0503020204020204" charset="-122"/>
                <a:ea typeface="微软雅黑" panose="020B0503020204020204" charset="-122"/>
              </a:endParaRPr>
            </a:p>
          </p:txBody>
        </p:sp>
        <p:sp>
          <p:nvSpPr>
            <p:cNvPr id="15" name="标题 1">
              <a:extLst>
                <a:ext uri="{FF2B5EF4-FFF2-40B4-BE49-F238E27FC236}">
                  <a16:creationId xmlns:a16="http://schemas.microsoft.com/office/drawing/2014/main" id="{A3F9F7C5-CC7C-260B-8C13-8B43B4295191}"/>
                </a:ext>
              </a:extLst>
            </p:cNvPr>
            <p:cNvSpPr txBox="1"/>
            <p:nvPr/>
          </p:nvSpPr>
          <p:spPr>
            <a:xfrm>
              <a:off x="3329667" y="2512271"/>
              <a:ext cx="1986524" cy="2537460"/>
            </a:xfrm>
            <a:prstGeom prst="rect">
              <a:avLst/>
            </a:prstGeom>
            <a:noFill/>
            <a:ln>
              <a:noFill/>
            </a:ln>
          </p:spPr>
          <p:txBody>
            <a:bodyPr vert="horz" wrap="square" lIns="0" tIns="0" rIns="0" bIns="0" rtlCol="0" anchor="t"/>
            <a:lstStyle/>
            <a:p>
              <a:pPr marL="429750" lvl="1" indent="-213750">
                <a:lnSpc>
                  <a:spcPct val="114000"/>
                </a:lnSpc>
                <a:buClr>
                  <a:schemeClr val="tx1"/>
                </a:buClr>
                <a:buFont typeface="Arial" panose="020B0604020202020204" pitchFamily="34" charset="0"/>
                <a:buChar char="•"/>
              </a:pPr>
              <a:r>
                <a:rPr lang="zh-CN" altLang="en-US" sz="1200" dirty="0">
                  <a:latin typeface="+mn-ea"/>
                  <a:cs typeface="+mn-ea"/>
                  <a:sym typeface="+mn-lt"/>
                </a:rPr>
                <a:t>每日一次，每次一片，服用方便，减少漏服，依从性高</a:t>
              </a:r>
              <a:endParaRPr lang="en-US" altLang="zh-CN" sz="1200" dirty="0">
                <a:latin typeface="+mn-ea"/>
                <a:cs typeface="+mn-ea"/>
                <a:sym typeface="+mn-lt"/>
              </a:endParaRPr>
            </a:p>
            <a:p>
              <a:pPr marL="429750" lvl="1" indent="-213750">
                <a:lnSpc>
                  <a:spcPct val="114000"/>
                </a:lnSpc>
                <a:buClr>
                  <a:schemeClr val="tx1"/>
                </a:buClr>
                <a:buFont typeface="Arial" panose="020B0604020202020204" pitchFamily="34" charset="0"/>
                <a:buChar char="•"/>
              </a:pPr>
              <a:r>
                <a:rPr lang="zh-CN" altLang="en-US" sz="1200" dirty="0">
                  <a:latin typeface="+mn-ea"/>
                  <a:cs typeface="+mn-ea"/>
                  <a:sym typeface="+mn-lt"/>
                </a:rPr>
                <a:t>疗效更佳，保护心脑血管靶器官，减少并发症的发生</a:t>
              </a:r>
              <a:endParaRPr lang="en-US" altLang="zh-CN" sz="1200" dirty="0">
                <a:latin typeface="+mn-ea"/>
                <a:cs typeface="+mn-ea"/>
                <a:sym typeface="+mn-lt"/>
              </a:endParaRPr>
            </a:p>
            <a:p>
              <a:pPr marL="429750" lvl="1" indent="-213750">
                <a:lnSpc>
                  <a:spcPct val="114000"/>
                </a:lnSpc>
                <a:buClr>
                  <a:schemeClr val="tx1"/>
                </a:buClr>
                <a:buFont typeface="Arial" panose="020B0604020202020204" pitchFamily="34" charset="0"/>
                <a:buChar char="•"/>
              </a:pPr>
              <a:r>
                <a:rPr lang="zh-CN" altLang="en-US" sz="1200" dirty="0">
                  <a:latin typeface="+mn-ea"/>
                  <a:cs typeface="+mn-ea"/>
                  <a:sym typeface="+mn-lt"/>
                </a:rPr>
                <a:t>减少不良反应，降低治疗成本</a:t>
              </a:r>
              <a:endParaRPr kumimoji="1" lang="zh-CN" altLang="en-US" sz="1600" dirty="0"/>
            </a:p>
          </p:txBody>
        </p:sp>
        <p:sp>
          <p:nvSpPr>
            <p:cNvPr id="16" name="标题 1">
              <a:extLst>
                <a:ext uri="{FF2B5EF4-FFF2-40B4-BE49-F238E27FC236}">
                  <a16:creationId xmlns:a16="http://schemas.microsoft.com/office/drawing/2014/main" id="{D7CB7B57-8D29-FA29-B60A-53DC296290D3}"/>
                </a:ext>
              </a:extLst>
            </p:cNvPr>
            <p:cNvSpPr txBox="1"/>
            <p:nvPr/>
          </p:nvSpPr>
          <p:spPr>
            <a:xfrm>
              <a:off x="3408310" y="2297727"/>
              <a:ext cx="45719" cy="2600124"/>
            </a:xfrm>
            <a:prstGeom prst="round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a:extLst>
                <a:ext uri="{FF2B5EF4-FFF2-40B4-BE49-F238E27FC236}">
                  <a16:creationId xmlns:a16="http://schemas.microsoft.com/office/drawing/2014/main" id="{C3748101-2441-5F33-1744-977D9B68F993}"/>
                </a:ext>
              </a:extLst>
            </p:cNvPr>
            <p:cNvSpPr txBox="1"/>
            <p:nvPr/>
          </p:nvSpPr>
          <p:spPr>
            <a:xfrm>
              <a:off x="3354969" y="2175807"/>
              <a:ext cx="152400" cy="152400"/>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grpSp>
      <p:grpSp>
        <p:nvGrpSpPr>
          <p:cNvPr id="38" name="组合 37">
            <a:extLst>
              <a:ext uri="{FF2B5EF4-FFF2-40B4-BE49-F238E27FC236}">
                <a16:creationId xmlns:a16="http://schemas.microsoft.com/office/drawing/2014/main" id="{89F5FF12-261A-F31C-0046-F83AFAB1CB9A}"/>
              </a:ext>
            </a:extLst>
          </p:cNvPr>
          <p:cNvGrpSpPr/>
          <p:nvPr/>
        </p:nvGrpSpPr>
        <p:grpSpPr>
          <a:xfrm>
            <a:off x="6332532" y="1572393"/>
            <a:ext cx="3435074" cy="3548882"/>
            <a:chOff x="5717943" y="1572393"/>
            <a:chExt cx="3435074" cy="3548882"/>
          </a:xfrm>
        </p:grpSpPr>
        <p:sp>
          <p:nvSpPr>
            <p:cNvPr id="18" name="标题 1">
              <a:extLst>
                <a:ext uri="{FF2B5EF4-FFF2-40B4-BE49-F238E27FC236}">
                  <a16:creationId xmlns:a16="http://schemas.microsoft.com/office/drawing/2014/main" id="{4933D7A7-4E30-1445-DDD0-46FBCF9A1C45}"/>
                </a:ext>
              </a:extLst>
            </p:cNvPr>
            <p:cNvSpPr txBox="1">
              <a:spLocks noChangeAspect="1"/>
            </p:cNvSpPr>
            <p:nvPr/>
          </p:nvSpPr>
          <p:spPr>
            <a:xfrm>
              <a:off x="5717943" y="1572393"/>
              <a:ext cx="1062000" cy="1062000"/>
            </a:xfrm>
            <a:prstGeom prst="ellipse">
              <a:avLst/>
            </a:prstGeom>
            <a:solidFill>
              <a:schemeClr val="accent1">
                <a:alpha val="13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a:extLst>
                <a:ext uri="{FF2B5EF4-FFF2-40B4-BE49-F238E27FC236}">
                  <a16:creationId xmlns:a16="http://schemas.microsoft.com/office/drawing/2014/main" id="{1291791F-CBF7-1433-E1D8-07571745EF59}"/>
                </a:ext>
              </a:extLst>
            </p:cNvPr>
            <p:cNvSpPr txBox="1"/>
            <p:nvPr/>
          </p:nvSpPr>
          <p:spPr>
            <a:xfrm>
              <a:off x="5971942" y="1858750"/>
              <a:ext cx="2250000" cy="3262525"/>
            </a:xfrm>
            <a:prstGeom prst="roundRect">
              <a:avLst>
                <a:gd name="adj" fmla="val 5397"/>
              </a:avLst>
            </a:prstGeom>
            <a:solidFill>
              <a:schemeClr val="bg1"/>
            </a:solidFill>
            <a:ln w="12700" cap="sq">
              <a:noFill/>
              <a:miter/>
            </a:ln>
            <a:effectLst>
              <a:outerShdw blurRad="444500" sx="98000" sy="98000" algn="ctr" rotWithShape="0">
                <a:srgbClr val="000000">
                  <a:alpha val="6000"/>
                </a:srgbClr>
              </a:outerShdw>
            </a:effectLst>
          </p:spPr>
          <p:txBody>
            <a:bodyPr vert="horz" wrap="square" lIns="91440" tIns="45720" rIns="91440" bIns="45720" rtlCol="0" anchor="ctr"/>
            <a:lstStyle/>
            <a:p>
              <a:pPr algn="ctr">
                <a:lnSpc>
                  <a:spcPct val="110000"/>
                </a:lnSpc>
              </a:pPr>
              <a:endParaRPr kumimoji="1" lang="zh-CN" altLang="en-US"/>
            </a:p>
          </p:txBody>
        </p:sp>
        <p:sp>
          <p:nvSpPr>
            <p:cNvPr id="20" name="标题 1">
              <a:extLst>
                <a:ext uri="{FF2B5EF4-FFF2-40B4-BE49-F238E27FC236}">
                  <a16:creationId xmlns:a16="http://schemas.microsoft.com/office/drawing/2014/main" id="{8710C2B7-A8FB-C5B5-35C4-A52AEE36FD4B}"/>
                </a:ext>
              </a:extLst>
            </p:cNvPr>
            <p:cNvSpPr txBox="1"/>
            <p:nvPr/>
          </p:nvSpPr>
          <p:spPr>
            <a:xfrm>
              <a:off x="6354931" y="2149673"/>
              <a:ext cx="2798086" cy="338554"/>
            </a:xfrm>
            <a:prstGeom prst="rect">
              <a:avLst/>
            </a:prstGeom>
            <a:noFill/>
            <a:ln>
              <a:noFill/>
            </a:ln>
          </p:spPr>
          <p:txBody>
            <a:bodyPr vert="horz" wrap="square" lIns="0" tIns="0" rIns="0" bIns="0" rtlCol="0" anchor="t"/>
            <a:lstStyle/>
            <a:p>
              <a:pPr lvl="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仿制药替代原研药</a:t>
              </a:r>
              <a:endParaRPr lang="en-US" altLang="zh-CN" sz="1600" b="1" kern="1200" dirty="0">
                <a:latin typeface="微软雅黑" panose="020B0503020204020204" charset="-122"/>
                <a:ea typeface="微软雅黑" panose="020B0503020204020204" charset="-122"/>
              </a:endParaRPr>
            </a:p>
          </p:txBody>
        </p:sp>
        <p:sp>
          <p:nvSpPr>
            <p:cNvPr id="21" name="标题 1">
              <a:extLst>
                <a:ext uri="{FF2B5EF4-FFF2-40B4-BE49-F238E27FC236}">
                  <a16:creationId xmlns:a16="http://schemas.microsoft.com/office/drawing/2014/main" id="{7AB6AA0A-CA70-9AA9-0FA8-AF7C1E7BEEAC}"/>
                </a:ext>
              </a:extLst>
            </p:cNvPr>
            <p:cNvSpPr txBox="1"/>
            <p:nvPr/>
          </p:nvSpPr>
          <p:spPr>
            <a:xfrm>
              <a:off x="6275907" y="2520363"/>
              <a:ext cx="1819169" cy="2537460"/>
            </a:xfrm>
            <a:prstGeom prst="rect">
              <a:avLst/>
            </a:prstGeom>
            <a:noFill/>
            <a:ln>
              <a:noFill/>
            </a:ln>
          </p:spPr>
          <p:txBody>
            <a:bodyPr vert="horz" wrap="square" lIns="0" tIns="0" rIns="0" bIns="0" rtlCol="0" anchor="t"/>
            <a:lstStyle/>
            <a:p>
              <a:pPr marL="285750" lvl="0" indent="-213750" algn="l">
                <a:lnSpc>
                  <a:spcPct val="114000"/>
                </a:lnSpc>
                <a:spcBef>
                  <a:spcPct val="0"/>
                </a:spcBef>
                <a:buFont typeface="Arial" panose="020B0604020202020204" pitchFamily="34" charset="0"/>
                <a:buChar char="•"/>
              </a:pPr>
              <a:r>
                <a:rPr lang="zh-CN" altLang="en-US" sz="1200" kern="1200" dirty="0">
                  <a:latin typeface="微软雅黑" panose="020B0503020204020204" charset="-122"/>
                  <a:ea typeface="微软雅黑" panose="020B0503020204020204" charset="-122"/>
                  <a:sym typeface="Arial" panose="020B0604020202020204" pitchFamily="34" charset="0"/>
                </a:rPr>
                <a:t>本产品比参照品具有更好的性价比</a:t>
              </a:r>
              <a:endParaRPr lang="en-US" altLang="zh-CN" sz="1200" dirty="0">
                <a:latin typeface="微软雅黑" panose="020B0503020204020204" charset="-122"/>
                <a:ea typeface="微软雅黑" panose="020B0503020204020204" charset="-122"/>
                <a:sym typeface="Arial" panose="020B0604020202020204" pitchFamily="34" charset="0"/>
              </a:endParaRPr>
            </a:p>
            <a:p>
              <a:pPr marL="285750" lvl="0" indent="-213750" algn="l">
                <a:lnSpc>
                  <a:spcPct val="114000"/>
                </a:lnSpc>
                <a:spcBef>
                  <a:spcPct val="0"/>
                </a:spcBef>
                <a:buFont typeface="Arial" panose="020B0604020202020204" pitchFamily="34" charset="0"/>
                <a:buChar char="•"/>
              </a:pPr>
              <a:r>
                <a:rPr lang="zh-CN" altLang="en-US" sz="1200" kern="1200" dirty="0">
                  <a:latin typeface="微软雅黑" panose="020B0503020204020204" charset="-122"/>
                  <a:ea typeface="微软雅黑" panose="020B0503020204020204" charset="-122"/>
                  <a:sym typeface="Arial" panose="020B0604020202020204" pitchFamily="34" charset="0"/>
                </a:rPr>
                <a:t>符合仿制药替代原研药的原则</a:t>
              </a:r>
              <a:endParaRPr lang="en-US" altLang="zh-CN" sz="1200" dirty="0">
                <a:latin typeface="微软雅黑" panose="020B0503020204020204" charset="-122"/>
                <a:ea typeface="微软雅黑" panose="020B0503020204020204" charset="-122"/>
                <a:sym typeface="Arial" panose="020B0604020202020204" pitchFamily="34" charset="0"/>
              </a:endParaRPr>
            </a:p>
            <a:p>
              <a:pPr marL="285750" lvl="0" indent="-213750" algn="l">
                <a:lnSpc>
                  <a:spcPct val="114000"/>
                </a:lnSpc>
                <a:spcBef>
                  <a:spcPct val="0"/>
                </a:spcBef>
                <a:buFont typeface="Arial" panose="020B0604020202020204" pitchFamily="34" charset="0"/>
                <a:buChar char="•"/>
              </a:pPr>
              <a:r>
                <a:rPr lang="zh-CN" altLang="en-US" sz="1200" kern="1200" dirty="0">
                  <a:latin typeface="微软雅黑" panose="020B0503020204020204" charset="-122"/>
                  <a:ea typeface="微软雅黑" panose="020B0503020204020204" charset="-122"/>
                  <a:sym typeface="Arial" panose="020B0604020202020204" pitchFamily="34" charset="0"/>
                </a:rPr>
                <a:t>符合医保的“保基本、可持续” 的原则</a:t>
              </a:r>
              <a:endParaRPr lang="en-US" altLang="zh-CN" sz="1200" kern="1200" dirty="0">
                <a:latin typeface="微软雅黑" panose="020B0503020204020204" charset="-122"/>
                <a:ea typeface="微软雅黑" panose="020B0503020204020204" charset="-122"/>
                <a:sym typeface="Arial" panose="020B0604020202020204" pitchFamily="34" charset="0"/>
              </a:endParaRPr>
            </a:p>
            <a:p>
              <a:pPr marL="285750" lvl="0" indent="-213750" algn="l">
                <a:lnSpc>
                  <a:spcPct val="114000"/>
                </a:lnSpc>
                <a:spcBef>
                  <a:spcPct val="0"/>
                </a:spcBef>
                <a:buFont typeface="Arial" panose="020B0604020202020204" pitchFamily="34" charset="0"/>
                <a:buChar char="•"/>
              </a:pPr>
              <a:r>
                <a:rPr lang="zh-CN" altLang="en-US" sz="1200" kern="1200" dirty="0">
                  <a:latin typeface="微软雅黑" panose="020B0503020204020204" charset="-122"/>
                  <a:ea typeface="微软雅黑" panose="020B0503020204020204" charset="-122"/>
                  <a:sym typeface="Arial" panose="020B0604020202020204" pitchFamily="34" charset="0"/>
                </a:rPr>
                <a:t>可实现医疗资源合理配置与患者可及性的平衡</a:t>
              </a:r>
              <a:endParaRPr lang="en-US" altLang="zh-CN" sz="1200" kern="1200" dirty="0">
                <a:latin typeface="微软雅黑" panose="020B0503020204020204" charset="-122"/>
                <a:ea typeface="微软雅黑" panose="020B0503020204020204" charset="-122"/>
                <a:sym typeface="Arial" panose="020B0604020202020204" pitchFamily="34" charset="0"/>
              </a:endParaRPr>
            </a:p>
          </p:txBody>
        </p:sp>
        <p:sp>
          <p:nvSpPr>
            <p:cNvPr id="22" name="标题 1">
              <a:extLst>
                <a:ext uri="{FF2B5EF4-FFF2-40B4-BE49-F238E27FC236}">
                  <a16:creationId xmlns:a16="http://schemas.microsoft.com/office/drawing/2014/main" id="{DEE0997D-E92F-221D-5DB9-C618BB0A3875}"/>
                </a:ext>
              </a:extLst>
            </p:cNvPr>
            <p:cNvSpPr txBox="1"/>
            <p:nvPr/>
          </p:nvSpPr>
          <p:spPr>
            <a:xfrm>
              <a:off x="6184751" y="2297727"/>
              <a:ext cx="45719" cy="2600124"/>
            </a:xfrm>
            <a:prstGeom prst="round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a:extLst>
                <a:ext uri="{FF2B5EF4-FFF2-40B4-BE49-F238E27FC236}">
                  <a16:creationId xmlns:a16="http://schemas.microsoft.com/office/drawing/2014/main" id="{2C71B61D-325E-8CC9-F2A8-8BDD2CDC6427}"/>
                </a:ext>
              </a:extLst>
            </p:cNvPr>
            <p:cNvSpPr txBox="1"/>
            <p:nvPr/>
          </p:nvSpPr>
          <p:spPr>
            <a:xfrm>
              <a:off x="6131410" y="2175807"/>
              <a:ext cx="152400" cy="1524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grpSp>
      <p:grpSp>
        <p:nvGrpSpPr>
          <p:cNvPr id="39" name="组合 38">
            <a:extLst>
              <a:ext uri="{FF2B5EF4-FFF2-40B4-BE49-F238E27FC236}">
                <a16:creationId xmlns:a16="http://schemas.microsoft.com/office/drawing/2014/main" id="{1CCAF0DC-C2D8-D46C-8DB6-814FF9D3EB0D}"/>
              </a:ext>
            </a:extLst>
          </p:cNvPr>
          <p:cNvGrpSpPr/>
          <p:nvPr/>
        </p:nvGrpSpPr>
        <p:grpSpPr>
          <a:xfrm>
            <a:off x="9330021" y="1572393"/>
            <a:ext cx="3435073" cy="3553744"/>
            <a:chOff x="9166174" y="1567531"/>
            <a:chExt cx="3435073" cy="3553744"/>
          </a:xfrm>
        </p:grpSpPr>
        <p:sp>
          <p:nvSpPr>
            <p:cNvPr id="30" name="标题 1">
              <a:extLst>
                <a:ext uri="{FF2B5EF4-FFF2-40B4-BE49-F238E27FC236}">
                  <a16:creationId xmlns:a16="http://schemas.microsoft.com/office/drawing/2014/main" id="{AB0792DD-DE77-0906-581C-82A3DE628CEC}"/>
                </a:ext>
              </a:extLst>
            </p:cNvPr>
            <p:cNvSpPr txBox="1">
              <a:spLocks noChangeAspect="1"/>
            </p:cNvSpPr>
            <p:nvPr/>
          </p:nvSpPr>
          <p:spPr>
            <a:xfrm>
              <a:off x="9166174" y="1567531"/>
              <a:ext cx="1062000" cy="1062000"/>
            </a:xfrm>
            <a:prstGeom prst="ellipse">
              <a:avLst/>
            </a:prstGeom>
            <a:solidFill>
              <a:schemeClr val="accent2">
                <a:alpha val="13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a:extLst>
                <a:ext uri="{FF2B5EF4-FFF2-40B4-BE49-F238E27FC236}">
                  <a16:creationId xmlns:a16="http://schemas.microsoft.com/office/drawing/2014/main" id="{77E0669F-BE19-39DC-2F01-9249FECBDF6B}"/>
                </a:ext>
              </a:extLst>
            </p:cNvPr>
            <p:cNvSpPr txBox="1"/>
            <p:nvPr/>
          </p:nvSpPr>
          <p:spPr>
            <a:xfrm>
              <a:off x="9420172" y="1853888"/>
              <a:ext cx="2250000" cy="3267387"/>
            </a:xfrm>
            <a:prstGeom prst="roundRect">
              <a:avLst>
                <a:gd name="adj" fmla="val 5397"/>
              </a:avLst>
            </a:prstGeom>
            <a:solidFill>
              <a:schemeClr val="bg1"/>
            </a:solidFill>
            <a:ln w="12700" cap="sq">
              <a:noFill/>
              <a:miter/>
            </a:ln>
            <a:effectLst>
              <a:outerShdw blurRad="444500" sx="98000" sy="98000" algn="ctr" rotWithShape="0">
                <a:srgbClr val="000000">
                  <a:alpha val="6000"/>
                </a:srgbClr>
              </a:outerShdw>
            </a:effectLst>
          </p:spPr>
          <p:txBody>
            <a:bodyPr vert="horz" wrap="square" lIns="91440" tIns="45720" rIns="91440" bIns="45720" rtlCol="0" anchor="ctr"/>
            <a:lstStyle/>
            <a:p>
              <a:pPr algn="ctr">
                <a:lnSpc>
                  <a:spcPct val="110000"/>
                </a:lnSpc>
              </a:pPr>
              <a:endParaRPr kumimoji="1" lang="zh-CN" altLang="en-US"/>
            </a:p>
          </p:txBody>
        </p:sp>
        <p:sp>
          <p:nvSpPr>
            <p:cNvPr id="32" name="标题 1">
              <a:extLst>
                <a:ext uri="{FF2B5EF4-FFF2-40B4-BE49-F238E27FC236}">
                  <a16:creationId xmlns:a16="http://schemas.microsoft.com/office/drawing/2014/main" id="{8D8AA7D5-10EB-CEAA-8235-BBEF124113A2}"/>
                </a:ext>
              </a:extLst>
            </p:cNvPr>
            <p:cNvSpPr txBox="1"/>
            <p:nvPr/>
          </p:nvSpPr>
          <p:spPr>
            <a:xfrm>
              <a:off x="9803161" y="2144811"/>
              <a:ext cx="2798086" cy="338554"/>
            </a:xfrm>
            <a:prstGeom prst="rect">
              <a:avLst/>
            </a:prstGeom>
            <a:noFill/>
            <a:ln>
              <a:noFill/>
            </a:ln>
          </p:spPr>
          <p:txBody>
            <a:bodyPr vert="horz" wrap="square" lIns="0" tIns="0" rIns="0" bIns="0" rtlCol="0" anchor="t"/>
            <a:lstStyle/>
            <a:p>
              <a:pPr algn="l">
                <a:lnSpc>
                  <a:spcPct val="100000"/>
                </a:lnSpc>
              </a:pPr>
              <a:r>
                <a:rPr kumimoji="1" lang="zh-CN" altLang="en-US" sz="1600" dirty="0">
                  <a:ln w="12700">
                    <a:noFill/>
                  </a:ln>
                  <a:solidFill>
                    <a:srgbClr val="000000">
                      <a:alpha val="100000"/>
                    </a:srgbClr>
                  </a:solidFill>
                  <a:latin typeface="Source Han Sans CN Bold"/>
                  <a:ea typeface="Source Han Sans CN Bold"/>
                  <a:cs typeface="Source Han Sans CN Bold"/>
                </a:rPr>
                <a:t>对公共健康的影响</a:t>
              </a:r>
              <a:endParaRPr kumimoji="1" lang="zh-CN" altLang="en-US" dirty="0"/>
            </a:p>
          </p:txBody>
        </p:sp>
        <p:sp>
          <p:nvSpPr>
            <p:cNvPr id="33" name="标题 1">
              <a:extLst>
                <a:ext uri="{FF2B5EF4-FFF2-40B4-BE49-F238E27FC236}">
                  <a16:creationId xmlns:a16="http://schemas.microsoft.com/office/drawing/2014/main" id="{10B0E3A9-6261-2C6C-C25E-EDD51BC26915}"/>
                </a:ext>
              </a:extLst>
            </p:cNvPr>
            <p:cNvSpPr txBox="1"/>
            <p:nvPr/>
          </p:nvSpPr>
          <p:spPr>
            <a:xfrm>
              <a:off x="9733228" y="2507409"/>
              <a:ext cx="1831825" cy="2537460"/>
            </a:xfrm>
            <a:prstGeom prst="rect">
              <a:avLst/>
            </a:prstGeom>
            <a:noFill/>
            <a:ln>
              <a:noFill/>
            </a:ln>
          </p:spPr>
          <p:txBody>
            <a:bodyPr vert="horz" wrap="square" lIns="0" tIns="0" rIns="0" bIns="0" rtlCol="0" anchor="t"/>
            <a:lstStyle/>
            <a:p>
              <a:pPr marL="285750" indent="-213750" algn="l">
                <a:lnSpc>
                  <a:spcPct val="114000"/>
                </a:lnSpc>
                <a:buFont typeface="Arial" panose="020B0604020202020204" pitchFamily="34" charset="0"/>
                <a:buChar char="•"/>
              </a:pPr>
              <a:r>
                <a:rPr kumimoji="1" lang="zh-CN" altLang="en-US" sz="1200" dirty="0">
                  <a:ln w="12700">
                    <a:noFill/>
                  </a:ln>
                  <a:solidFill>
                    <a:srgbClr val="000000">
                      <a:alpha val="100000"/>
                    </a:srgbClr>
                  </a:solidFill>
                  <a:latin typeface="+mn-ea"/>
                  <a:cs typeface="Source Han Sans"/>
                </a:rPr>
                <a:t>提高血压达标率</a:t>
              </a:r>
              <a:endParaRPr kumimoji="1" lang="en-US" altLang="zh-CN" sz="1200" dirty="0">
                <a:ln w="12700">
                  <a:noFill/>
                </a:ln>
                <a:solidFill>
                  <a:srgbClr val="000000">
                    <a:alpha val="100000"/>
                  </a:srgbClr>
                </a:solidFill>
                <a:latin typeface="+mn-ea"/>
                <a:cs typeface="Source Han Sans"/>
              </a:endParaRPr>
            </a:p>
            <a:p>
              <a:pPr marL="285750" indent="-213750" algn="l">
                <a:lnSpc>
                  <a:spcPct val="114000"/>
                </a:lnSpc>
                <a:buFont typeface="Arial" panose="020B0604020202020204" pitchFamily="34" charset="0"/>
                <a:buChar char="•"/>
              </a:pPr>
              <a:r>
                <a:rPr kumimoji="1" lang="zh-CN" altLang="en-US" sz="1200" dirty="0">
                  <a:ln w="12700">
                    <a:noFill/>
                  </a:ln>
                  <a:solidFill>
                    <a:srgbClr val="000000">
                      <a:alpha val="100000"/>
                    </a:srgbClr>
                  </a:solidFill>
                  <a:latin typeface="+mn-ea"/>
                  <a:cs typeface="Source Han Sans"/>
                </a:rPr>
                <a:t>显著降低心脑血管事件（如卒中、心梗）风险，对提升人群健康水平至关重要</a:t>
              </a:r>
              <a:endParaRPr kumimoji="1" lang="en-US" altLang="zh-CN" sz="1200" dirty="0">
                <a:ln w="12700">
                  <a:noFill/>
                </a:ln>
                <a:solidFill>
                  <a:srgbClr val="000000">
                    <a:alpha val="100000"/>
                  </a:srgbClr>
                </a:solidFill>
                <a:latin typeface="+mn-ea"/>
                <a:cs typeface="Source Han Sans"/>
              </a:endParaRPr>
            </a:p>
            <a:p>
              <a:pPr marL="285750" indent="-213750" algn="l">
                <a:lnSpc>
                  <a:spcPct val="114000"/>
                </a:lnSpc>
                <a:buFont typeface="Arial" panose="020B0604020202020204" pitchFamily="34" charset="0"/>
                <a:buChar char="•"/>
              </a:pPr>
              <a:r>
                <a:rPr kumimoji="1" lang="zh-CN" altLang="en-US" sz="1200" dirty="0">
                  <a:latin typeface="+mn-ea"/>
                </a:rPr>
                <a:t>广泛应用可缓解医疗资源压力，助力国家慢性病防控战略实施，间接强化重大公共卫生事件应对能力，具有显著的卫生经济学效益。</a:t>
              </a:r>
            </a:p>
          </p:txBody>
        </p:sp>
        <p:sp>
          <p:nvSpPr>
            <p:cNvPr id="34" name="标题 1">
              <a:extLst>
                <a:ext uri="{FF2B5EF4-FFF2-40B4-BE49-F238E27FC236}">
                  <a16:creationId xmlns:a16="http://schemas.microsoft.com/office/drawing/2014/main" id="{E73E9D1B-CCE8-6511-0357-93BFAF689B9B}"/>
                </a:ext>
              </a:extLst>
            </p:cNvPr>
            <p:cNvSpPr txBox="1"/>
            <p:nvPr/>
          </p:nvSpPr>
          <p:spPr>
            <a:xfrm>
              <a:off x="9632982" y="2292865"/>
              <a:ext cx="57393" cy="2604986"/>
            </a:xfrm>
            <a:prstGeom prst="round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dirty="0"/>
            </a:p>
          </p:txBody>
        </p:sp>
        <p:sp>
          <p:nvSpPr>
            <p:cNvPr id="35" name="标题 1">
              <a:extLst>
                <a:ext uri="{FF2B5EF4-FFF2-40B4-BE49-F238E27FC236}">
                  <a16:creationId xmlns:a16="http://schemas.microsoft.com/office/drawing/2014/main" id="{42D0FD9A-22D9-82C2-A455-D7D7AFD0C9BA}"/>
                </a:ext>
              </a:extLst>
            </p:cNvPr>
            <p:cNvSpPr txBox="1"/>
            <p:nvPr/>
          </p:nvSpPr>
          <p:spPr>
            <a:xfrm>
              <a:off x="9579641" y="2170945"/>
              <a:ext cx="152400" cy="152400"/>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grpSp>
    </p:spTree>
    <p:extLst>
      <p:ext uri="{BB962C8B-B14F-4D97-AF65-F5344CB8AC3E}">
        <p14:creationId xmlns:p14="http://schemas.microsoft.com/office/powerpoint/2010/main" val="16120972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7">
            <a:extLst>
              <a:ext uri="{FF2B5EF4-FFF2-40B4-BE49-F238E27FC236}">
                <a16:creationId xmlns:a16="http://schemas.microsoft.com/office/drawing/2014/main" id="{CBB810E0-60F7-F70D-60A7-8318DFC3D63E}"/>
              </a:ext>
            </a:extLst>
          </p:cNvPr>
          <p:cNvSpPr/>
          <p:nvPr>
            <p:custDataLst>
              <p:tags r:id="rId2"/>
            </p:custDataLst>
          </p:nvPr>
        </p:nvSpPr>
        <p:spPr>
          <a:xfrm>
            <a:off x="1014266" y="974361"/>
            <a:ext cx="10163467" cy="4968545"/>
          </a:xfrm>
          <a:prstGeom prst="rect">
            <a:avLst/>
          </a:prstGeom>
          <a:solidFill>
            <a:schemeClr val="bg1"/>
          </a:solidFill>
          <a:ln>
            <a:solidFill>
              <a:srgbClr val="CAA27E">
                <a:alpha val="44000"/>
              </a:srgbClr>
            </a:solid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任意多边形: 形状 11">
            <a:extLst>
              <a:ext uri="{FF2B5EF4-FFF2-40B4-BE49-F238E27FC236}">
                <a16:creationId xmlns:a16="http://schemas.microsoft.com/office/drawing/2014/main" id="{C52D205B-76ED-3960-8CB0-B0B2D9D4E19E}"/>
              </a:ext>
            </a:extLst>
          </p:cNvPr>
          <p:cNvSpPr/>
          <p:nvPr/>
        </p:nvSpPr>
        <p:spPr>
          <a:xfrm rot="16200000">
            <a:off x="689730" y="4953"/>
            <a:ext cx="437567" cy="900776"/>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a:gsLst>
              <a:gs pos="18000">
                <a:srgbClr val="111F42"/>
              </a:gs>
              <a:gs pos="100000">
                <a:srgbClr val="111F42"/>
              </a:gs>
              <a:gs pos="70000">
                <a:srgbClr val="4E73A4"/>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宋体 CN" panose="02020400000000000000" pitchFamily="18" charset="-122"/>
              <a:ea typeface="思源宋体 CN" panose="02020400000000000000" pitchFamily="18" charset="-122"/>
              <a:cs typeface="阿里巴巴普惠体" panose="00020600040101010101" pitchFamily="18" charset="-122"/>
              <a:sym typeface="思源宋体 CN" panose="02020400000000000000" pitchFamily="18" charset="-122"/>
            </a:endParaRPr>
          </a:p>
        </p:txBody>
      </p:sp>
      <p:grpSp>
        <p:nvGrpSpPr>
          <p:cNvPr id="3" name="组合 2">
            <a:extLst>
              <a:ext uri="{FF2B5EF4-FFF2-40B4-BE49-F238E27FC236}">
                <a16:creationId xmlns:a16="http://schemas.microsoft.com/office/drawing/2014/main" id="{9B2655CA-3A29-E345-F7F0-3F9BDEAA98F6}"/>
              </a:ext>
            </a:extLst>
          </p:cNvPr>
          <p:cNvGrpSpPr/>
          <p:nvPr/>
        </p:nvGrpSpPr>
        <p:grpSpPr>
          <a:xfrm>
            <a:off x="1239539" y="2963070"/>
            <a:ext cx="2806160" cy="1280249"/>
            <a:chOff x="4692920" y="336017"/>
            <a:chExt cx="2806160" cy="1280249"/>
          </a:xfrm>
        </p:grpSpPr>
        <p:sp>
          <p:nvSpPr>
            <p:cNvPr id="6" name="椭圆 5">
              <a:extLst>
                <a:ext uri="{FF2B5EF4-FFF2-40B4-BE49-F238E27FC236}">
                  <a16:creationId xmlns:a16="http://schemas.microsoft.com/office/drawing/2014/main" id="{9AA9130A-22B3-64C6-E42C-5ADC76FF002B}"/>
                </a:ext>
              </a:extLst>
            </p:cNvPr>
            <p:cNvSpPr/>
            <p:nvPr/>
          </p:nvSpPr>
          <p:spPr>
            <a:xfrm rot="2645349">
              <a:off x="5166531" y="336017"/>
              <a:ext cx="869689" cy="869689"/>
            </a:xfrm>
            <a:prstGeom prst="ellipse">
              <a:avLst/>
            </a:prstGeom>
            <a:gradFill>
              <a:gsLst>
                <a:gs pos="86000">
                  <a:schemeClr val="bg1">
                    <a:alpha val="0"/>
                  </a:schemeClr>
                </a:gs>
                <a:gs pos="0">
                  <a:srgbClr val="CAA27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7" name="文本框 6">
              <a:extLst>
                <a:ext uri="{FF2B5EF4-FFF2-40B4-BE49-F238E27FC236}">
                  <a16:creationId xmlns:a16="http://schemas.microsoft.com/office/drawing/2014/main" id="{7EACC280-0962-9885-5513-DA2918F40FE7}"/>
                </a:ext>
              </a:extLst>
            </p:cNvPr>
            <p:cNvSpPr txBox="1"/>
            <p:nvPr>
              <p:custDataLst>
                <p:tags r:id="rId3"/>
              </p:custDataLst>
            </p:nvPr>
          </p:nvSpPr>
          <p:spPr>
            <a:xfrm>
              <a:off x="4692920" y="449993"/>
              <a:ext cx="2806160" cy="923330"/>
            </a:xfrm>
            <a:prstGeom prst="rect">
              <a:avLst/>
            </a:prstGeom>
            <a:noFill/>
          </p:spPr>
          <p:txBody>
            <a:bodyPr wrap="square" rtlCol="0">
              <a:spAutoFit/>
            </a:bodyPr>
            <a:lstStyle/>
            <a:p>
              <a:pPr algn="ctr"/>
              <a:r>
                <a:rPr lang="zh-CN" altLang="en-US" sz="5400" b="1" dirty="0">
                  <a:solidFill>
                    <a:schemeClr val="tx1">
                      <a:lumMod val="85000"/>
                      <a:lumOff val="15000"/>
                    </a:schemeClr>
                  </a:solidFill>
                  <a:latin typeface="+mj-ea"/>
                  <a:ea typeface="+mj-ea"/>
                  <a:cs typeface="思源黑体 CN Light" panose="020B0300000000000000" charset="-122"/>
                  <a:sym typeface="思源宋体 CN" panose="02020400000000000000" pitchFamily="18" charset="-122"/>
                </a:rPr>
                <a:t>目录</a:t>
              </a:r>
              <a:endParaRPr lang="en-US" altLang="zh-CN" sz="5400" b="1" dirty="0">
                <a:solidFill>
                  <a:schemeClr val="tx1">
                    <a:lumMod val="85000"/>
                    <a:lumOff val="15000"/>
                  </a:schemeClr>
                </a:solidFill>
                <a:latin typeface="+mj-ea"/>
                <a:ea typeface="+mj-ea"/>
                <a:cs typeface="思源黑体 CN Light" panose="020B0300000000000000" charset="-122"/>
                <a:sym typeface="思源宋体 CN" panose="02020400000000000000" pitchFamily="18" charset="-122"/>
              </a:endParaRPr>
            </a:p>
          </p:txBody>
        </p:sp>
        <p:sp>
          <p:nvSpPr>
            <p:cNvPr id="8" name="文本框 7">
              <a:extLst>
                <a:ext uri="{FF2B5EF4-FFF2-40B4-BE49-F238E27FC236}">
                  <a16:creationId xmlns:a16="http://schemas.microsoft.com/office/drawing/2014/main" id="{A1EE2EA6-957F-83C4-725E-C95322EED8C5}"/>
                </a:ext>
              </a:extLst>
            </p:cNvPr>
            <p:cNvSpPr txBox="1"/>
            <p:nvPr>
              <p:custDataLst>
                <p:tags r:id="rId4"/>
              </p:custDataLst>
            </p:nvPr>
          </p:nvSpPr>
          <p:spPr>
            <a:xfrm>
              <a:off x="5047883" y="1308489"/>
              <a:ext cx="2096235"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mj-ea"/>
                  <a:ea typeface="+mj-ea"/>
                  <a:cs typeface="阿里巴巴普惠体" panose="00020600040101010101" pitchFamily="18" charset="-122"/>
                  <a:sym typeface="思源宋体 CN" panose="02020400000000000000" pitchFamily="18" charset="-122"/>
                </a:rPr>
                <a:t>CONTENTS</a:t>
              </a:r>
            </a:p>
          </p:txBody>
        </p:sp>
      </p:grpSp>
      <p:grpSp>
        <p:nvGrpSpPr>
          <p:cNvPr id="4" name="组合 3">
            <a:extLst>
              <a:ext uri="{FF2B5EF4-FFF2-40B4-BE49-F238E27FC236}">
                <a16:creationId xmlns:a16="http://schemas.microsoft.com/office/drawing/2014/main" id="{FC75F3B2-6059-0D74-F208-4C2C4C5B5957}"/>
              </a:ext>
            </a:extLst>
          </p:cNvPr>
          <p:cNvGrpSpPr/>
          <p:nvPr/>
        </p:nvGrpSpPr>
        <p:grpSpPr>
          <a:xfrm>
            <a:off x="4852092" y="1424015"/>
            <a:ext cx="5447518" cy="582871"/>
            <a:chOff x="7383432" y="1566554"/>
            <a:chExt cx="5447518" cy="582871"/>
          </a:xfrm>
        </p:grpSpPr>
        <p:sp>
          <p:nvSpPr>
            <p:cNvPr id="5" name="圆角矩形 4">
              <a:extLst>
                <a:ext uri="{FF2B5EF4-FFF2-40B4-BE49-F238E27FC236}">
                  <a16:creationId xmlns:a16="http://schemas.microsoft.com/office/drawing/2014/main" id="{7BE85EA1-C408-CB75-CCB4-63311825C327}"/>
                </a:ext>
              </a:extLst>
            </p:cNvPr>
            <p:cNvSpPr/>
            <p:nvPr/>
          </p:nvSpPr>
          <p:spPr>
            <a:xfrm>
              <a:off x="8120168" y="1572462"/>
              <a:ext cx="4710782" cy="576963"/>
            </a:xfrm>
            <a:prstGeom prst="roundRect">
              <a:avLst>
                <a:gd name="adj" fmla="val 0"/>
              </a:avLst>
            </a:prstGeom>
            <a:gradFill>
              <a:gsLst>
                <a:gs pos="0">
                  <a:srgbClr val="CAA27E">
                    <a:alpha val="12000"/>
                  </a:srgbClr>
                </a:gs>
                <a:gs pos="100000">
                  <a:srgbClr val="CAA27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 name="文本框 8">
              <a:extLst>
                <a:ext uri="{FF2B5EF4-FFF2-40B4-BE49-F238E27FC236}">
                  <a16:creationId xmlns:a16="http://schemas.microsoft.com/office/drawing/2014/main" id="{7D22BD96-BDAE-DC0F-EBB2-151642FB04C0}"/>
                </a:ext>
              </a:extLst>
            </p:cNvPr>
            <p:cNvSpPr txBox="1"/>
            <p:nvPr/>
          </p:nvSpPr>
          <p:spPr>
            <a:xfrm>
              <a:off x="8264800" y="1571475"/>
              <a:ext cx="1415772"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latin typeface="+mj-ea"/>
                  <a:ea typeface="+mj-ea"/>
                </a:rPr>
                <a:t>基本信息</a:t>
              </a:r>
            </a:p>
          </p:txBody>
        </p:sp>
        <p:grpSp>
          <p:nvGrpSpPr>
            <p:cNvPr id="10" name="组合 9">
              <a:extLst>
                <a:ext uri="{FF2B5EF4-FFF2-40B4-BE49-F238E27FC236}">
                  <a16:creationId xmlns:a16="http://schemas.microsoft.com/office/drawing/2014/main" id="{173A64AA-85B6-361B-CC6F-9D9058F25681}"/>
                </a:ext>
              </a:extLst>
            </p:cNvPr>
            <p:cNvGrpSpPr/>
            <p:nvPr/>
          </p:nvGrpSpPr>
          <p:grpSpPr>
            <a:xfrm>
              <a:off x="7383432" y="1566554"/>
              <a:ext cx="578578" cy="578576"/>
              <a:chOff x="7383432" y="1566554"/>
              <a:chExt cx="578578" cy="578576"/>
            </a:xfrm>
          </p:grpSpPr>
          <p:sp>
            <p:nvSpPr>
              <p:cNvPr id="13" name="椭圆 12">
                <a:extLst>
                  <a:ext uri="{FF2B5EF4-FFF2-40B4-BE49-F238E27FC236}">
                    <a16:creationId xmlns:a16="http://schemas.microsoft.com/office/drawing/2014/main" id="{8A3FC7A7-709F-0731-9ED9-84DE12A2925C}"/>
                  </a:ext>
                </a:extLst>
              </p:cNvPr>
              <p:cNvSpPr/>
              <p:nvPr/>
            </p:nvSpPr>
            <p:spPr>
              <a:xfrm rot="179827">
                <a:off x="7383432" y="1566554"/>
                <a:ext cx="578578" cy="578576"/>
              </a:xfrm>
              <a:prstGeom prst="ellipse">
                <a:avLst/>
              </a:prstGeom>
              <a:solidFill>
                <a:srgbClr val="CAA27E"/>
              </a:solidFill>
              <a:ln w="28575">
                <a:solidFill>
                  <a:schemeClr val="bg1"/>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j-ea"/>
                  <a:ea typeface="+mj-ea"/>
                </a:endParaRPr>
              </a:p>
            </p:txBody>
          </p:sp>
          <p:sp>
            <p:nvSpPr>
              <p:cNvPr id="14" name="矩形 13">
                <a:extLst>
                  <a:ext uri="{FF2B5EF4-FFF2-40B4-BE49-F238E27FC236}">
                    <a16:creationId xmlns:a16="http://schemas.microsoft.com/office/drawing/2014/main" id="{98C850D2-D755-F5AC-DF59-20481A85688F}"/>
                  </a:ext>
                </a:extLst>
              </p:cNvPr>
              <p:cNvSpPr/>
              <p:nvPr/>
            </p:nvSpPr>
            <p:spPr>
              <a:xfrm>
                <a:off x="7433621" y="1676677"/>
                <a:ext cx="502061" cy="400110"/>
              </a:xfrm>
              <a:prstGeom prst="rect">
                <a:avLst/>
              </a:prstGeom>
            </p:spPr>
            <p:txBody>
              <a:bodyPr wrap="none">
                <a:spAutoFit/>
              </a:bodyPr>
              <a:lstStyle/>
              <a:p>
                <a:pPr algn="ctr"/>
                <a:r>
                  <a:rPr lang="en-US" altLang="zh-CN" sz="2000" b="1" dirty="0">
                    <a:solidFill>
                      <a:schemeClr val="bg1"/>
                    </a:solidFill>
                    <a:effectLst>
                      <a:outerShdw blurRad="25400" dist="25400" dir="2700000" algn="tl">
                        <a:srgbClr val="000000">
                          <a:alpha val="20000"/>
                        </a:srgbClr>
                      </a:outerShdw>
                    </a:effectLst>
                    <a:latin typeface="+mj-ea"/>
                    <a:ea typeface="+mj-ea"/>
                  </a:rPr>
                  <a:t>01</a:t>
                </a:r>
                <a:endParaRPr lang="zh-CN" altLang="en-US" sz="2000" b="1" dirty="0">
                  <a:solidFill>
                    <a:schemeClr val="bg1"/>
                  </a:solidFill>
                  <a:effectLst>
                    <a:outerShdw blurRad="25400" dist="25400" dir="2700000" algn="tl">
                      <a:srgbClr val="000000">
                        <a:alpha val="20000"/>
                      </a:srgbClr>
                    </a:outerShdw>
                  </a:effectLst>
                  <a:latin typeface="+mj-ea"/>
                  <a:ea typeface="+mj-ea"/>
                </a:endParaRPr>
              </a:p>
            </p:txBody>
          </p:sp>
        </p:grpSp>
      </p:grpSp>
      <p:grpSp>
        <p:nvGrpSpPr>
          <p:cNvPr id="24" name="组合 23">
            <a:extLst>
              <a:ext uri="{FF2B5EF4-FFF2-40B4-BE49-F238E27FC236}">
                <a16:creationId xmlns:a16="http://schemas.microsoft.com/office/drawing/2014/main" id="{E3964E11-0D59-4D61-5493-18E378E1CA26}"/>
              </a:ext>
            </a:extLst>
          </p:cNvPr>
          <p:cNvGrpSpPr/>
          <p:nvPr/>
        </p:nvGrpSpPr>
        <p:grpSpPr>
          <a:xfrm>
            <a:off x="4852092" y="2308866"/>
            <a:ext cx="5447518" cy="582871"/>
            <a:chOff x="7383432" y="1566554"/>
            <a:chExt cx="5447518" cy="582871"/>
          </a:xfrm>
        </p:grpSpPr>
        <p:sp>
          <p:nvSpPr>
            <p:cNvPr id="25" name="圆角矩形 24">
              <a:extLst>
                <a:ext uri="{FF2B5EF4-FFF2-40B4-BE49-F238E27FC236}">
                  <a16:creationId xmlns:a16="http://schemas.microsoft.com/office/drawing/2014/main" id="{7A483EF6-A556-3B29-EB04-274A9A7009DE}"/>
                </a:ext>
              </a:extLst>
            </p:cNvPr>
            <p:cNvSpPr/>
            <p:nvPr/>
          </p:nvSpPr>
          <p:spPr>
            <a:xfrm>
              <a:off x="8120168" y="1572462"/>
              <a:ext cx="4710782" cy="576963"/>
            </a:xfrm>
            <a:prstGeom prst="roundRect">
              <a:avLst>
                <a:gd name="adj" fmla="val 0"/>
              </a:avLst>
            </a:prstGeom>
            <a:gradFill>
              <a:gsLst>
                <a:gs pos="0">
                  <a:srgbClr val="CAA27E">
                    <a:alpha val="12000"/>
                  </a:srgbClr>
                </a:gs>
                <a:gs pos="100000">
                  <a:srgbClr val="CAA27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6" name="文本框 25">
              <a:extLst>
                <a:ext uri="{FF2B5EF4-FFF2-40B4-BE49-F238E27FC236}">
                  <a16:creationId xmlns:a16="http://schemas.microsoft.com/office/drawing/2014/main" id="{B6C0826F-8C81-8F34-67E2-4A2A15E96D2C}"/>
                </a:ext>
              </a:extLst>
            </p:cNvPr>
            <p:cNvSpPr txBox="1"/>
            <p:nvPr/>
          </p:nvSpPr>
          <p:spPr>
            <a:xfrm>
              <a:off x="8264800" y="1571475"/>
              <a:ext cx="1107996"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latin typeface="+mj-ea"/>
                  <a:ea typeface="+mj-ea"/>
                </a:rPr>
                <a:t>安全性</a:t>
              </a:r>
            </a:p>
          </p:txBody>
        </p:sp>
        <p:grpSp>
          <p:nvGrpSpPr>
            <p:cNvPr id="27" name="组合 26">
              <a:extLst>
                <a:ext uri="{FF2B5EF4-FFF2-40B4-BE49-F238E27FC236}">
                  <a16:creationId xmlns:a16="http://schemas.microsoft.com/office/drawing/2014/main" id="{7807E352-A723-6B4A-1805-2BBFF5C6537D}"/>
                </a:ext>
              </a:extLst>
            </p:cNvPr>
            <p:cNvGrpSpPr/>
            <p:nvPr/>
          </p:nvGrpSpPr>
          <p:grpSpPr>
            <a:xfrm>
              <a:off x="7383432" y="1566554"/>
              <a:ext cx="578578" cy="578576"/>
              <a:chOff x="7383432" y="1566554"/>
              <a:chExt cx="578578" cy="578576"/>
            </a:xfrm>
          </p:grpSpPr>
          <p:sp>
            <p:nvSpPr>
              <p:cNvPr id="28" name="椭圆 27">
                <a:extLst>
                  <a:ext uri="{FF2B5EF4-FFF2-40B4-BE49-F238E27FC236}">
                    <a16:creationId xmlns:a16="http://schemas.microsoft.com/office/drawing/2014/main" id="{EA3725C4-3685-F82C-40D4-D25BADF1939E}"/>
                  </a:ext>
                </a:extLst>
              </p:cNvPr>
              <p:cNvSpPr/>
              <p:nvPr/>
            </p:nvSpPr>
            <p:spPr>
              <a:xfrm rot="179827">
                <a:off x="7383432" y="1566554"/>
                <a:ext cx="578578" cy="578576"/>
              </a:xfrm>
              <a:prstGeom prst="ellipse">
                <a:avLst/>
              </a:prstGeom>
              <a:solidFill>
                <a:srgbClr val="CAA27E"/>
              </a:solidFill>
              <a:ln w="28575">
                <a:solidFill>
                  <a:schemeClr val="bg1"/>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j-ea"/>
                  <a:ea typeface="+mj-ea"/>
                </a:endParaRPr>
              </a:p>
            </p:txBody>
          </p:sp>
          <p:sp>
            <p:nvSpPr>
              <p:cNvPr id="29" name="矩形 28">
                <a:extLst>
                  <a:ext uri="{FF2B5EF4-FFF2-40B4-BE49-F238E27FC236}">
                    <a16:creationId xmlns:a16="http://schemas.microsoft.com/office/drawing/2014/main" id="{7668C8CD-10B8-0E1D-5D53-49F3D31911A2}"/>
                  </a:ext>
                </a:extLst>
              </p:cNvPr>
              <p:cNvSpPr/>
              <p:nvPr/>
            </p:nvSpPr>
            <p:spPr>
              <a:xfrm>
                <a:off x="7433621" y="1676677"/>
                <a:ext cx="502061" cy="400110"/>
              </a:xfrm>
              <a:prstGeom prst="rect">
                <a:avLst/>
              </a:prstGeom>
            </p:spPr>
            <p:txBody>
              <a:bodyPr wrap="none">
                <a:spAutoFit/>
              </a:bodyPr>
              <a:lstStyle/>
              <a:p>
                <a:pPr algn="ctr"/>
                <a:r>
                  <a:rPr lang="en-US" altLang="zh-CN" sz="2000" b="1" dirty="0">
                    <a:solidFill>
                      <a:schemeClr val="bg1"/>
                    </a:solidFill>
                    <a:effectLst>
                      <a:outerShdw blurRad="25400" dist="25400" dir="2700000" algn="tl">
                        <a:srgbClr val="000000">
                          <a:alpha val="20000"/>
                        </a:srgbClr>
                      </a:outerShdw>
                    </a:effectLst>
                    <a:latin typeface="+mj-ea"/>
                    <a:ea typeface="+mj-ea"/>
                  </a:rPr>
                  <a:t>02</a:t>
                </a:r>
                <a:endParaRPr lang="zh-CN" altLang="en-US" sz="2000" b="1" dirty="0">
                  <a:solidFill>
                    <a:schemeClr val="bg1"/>
                  </a:solidFill>
                  <a:effectLst>
                    <a:outerShdw blurRad="25400" dist="25400" dir="2700000" algn="tl">
                      <a:srgbClr val="000000">
                        <a:alpha val="20000"/>
                      </a:srgbClr>
                    </a:outerShdw>
                  </a:effectLst>
                  <a:latin typeface="+mj-ea"/>
                  <a:ea typeface="+mj-ea"/>
                </a:endParaRPr>
              </a:p>
            </p:txBody>
          </p:sp>
        </p:grpSp>
      </p:grpSp>
      <p:grpSp>
        <p:nvGrpSpPr>
          <p:cNvPr id="30" name="组合 29">
            <a:extLst>
              <a:ext uri="{FF2B5EF4-FFF2-40B4-BE49-F238E27FC236}">
                <a16:creationId xmlns:a16="http://schemas.microsoft.com/office/drawing/2014/main" id="{2F926415-F8F2-D2C3-55EC-3E1371CD232E}"/>
              </a:ext>
            </a:extLst>
          </p:cNvPr>
          <p:cNvGrpSpPr/>
          <p:nvPr/>
        </p:nvGrpSpPr>
        <p:grpSpPr>
          <a:xfrm>
            <a:off x="4852092" y="3178987"/>
            <a:ext cx="5447518" cy="582871"/>
            <a:chOff x="7383432" y="1566554"/>
            <a:chExt cx="5447518" cy="582871"/>
          </a:xfrm>
        </p:grpSpPr>
        <p:sp>
          <p:nvSpPr>
            <p:cNvPr id="31" name="圆角矩形 30">
              <a:extLst>
                <a:ext uri="{FF2B5EF4-FFF2-40B4-BE49-F238E27FC236}">
                  <a16:creationId xmlns:a16="http://schemas.microsoft.com/office/drawing/2014/main" id="{B447CC0F-67E0-8953-7264-959E26C07A30}"/>
                </a:ext>
              </a:extLst>
            </p:cNvPr>
            <p:cNvSpPr/>
            <p:nvPr/>
          </p:nvSpPr>
          <p:spPr>
            <a:xfrm>
              <a:off x="8120168" y="1572462"/>
              <a:ext cx="4710782" cy="576963"/>
            </a:xfrm>
            <a:prstGeom prst="roundRect">
              <a:avLst>
                <a:gd name="adj" fmla="val 0"/>
              </a:avLst>
            </a:prstGeom>
            <a:gradFill>
              <a:gsLst>
                <a:gs pos="0">
                  <a:srgbClr val="CAA27E">
                    <a:alpha val="12000"/>
                  </a:srgbClr>
                </a:gs>
                <a:gs pos="100000">
                  <a:srgbClr val="CAA27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3" name="文本框 32">
              <a:extLst>
                <a:ext uri="{FF2B5EF4-FFF2-40B4-BE49-F238E27FC236}">
                  <a16:creationId xmlns:a16="http://schemas.microsoft.com/office/drawing/2014/main" id="{930D2DF4-ACE5-40D9-2234-A5524DF35ECD}"/>
                </a:ext>
              </a:extLst>
            </p:cNvPr>
            <p:cNvSpPr txBox="1"/>
            <p:nvPr/>
          </p:nvSpPr>
          <p:spPr>
            <a:xfrm>
              <a:off x="8264800" y="1571475"/>
              <a:ext cx="1107996"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latin typeface="+mj-ea"/>
                  <a:ea typeface="+mj-ea"/>
                </a:rPr>
                <a:t>有效性</a:t>
              </a:r>
            </a:p>
          </p:txBody>
        </p:sp>
        <p:grpSp>
          <p:nvGrpSpPr>
            <p:cNvPr id="34" name="组合 33">
              <a:extLst>
                <a:ext uri="{FF2B5EF4-FFF2-40B4-BE49-F238E27FC236}">
                  <a16:creationId xmlns:a16="http://schemas.microsoft.com/office/drawing/2014/main" id="{A37DF54D-A9BA-1588-17FB-5D744F14B891}"/>
                </a:ext>
              </a:extLst>
            </p:cNvPr>
            <p:cNvGrpSpPr/>
            <p:nvPr/>
          </p:nvGrpSpPr>
          <p:grpSpPr>
            <a:xfrm>
              <a:off x="7383432" y="1566554"/>
              <a:ext cx="578578" cy="578576"/>
              <a:chOff x="7383432" y="1566554"/>
              <a:chExt cx="578578" cy="578576"/>
            </a:xfrm>
          </p:grpSpPr>
          <p:sp>
            <p:nvSpPr>
              <p:cNvPr id="35" name="椭圆 34">
                <a:extLst>
                  <a:ext uri="{FF2B5EF4-FFF2-40B4-BE49-F238E27FC236}">
                    <a16:creationId xmlns:a16="http://schemas.microsoft.com/office/drawing/2014/main" id="{0BF3CCA3-D310-AE77-72BA-BCB8A316194F}"/>
                  </a:ext>
                </a:extLst>
              </p:cNvPr>
              <p:cNvSpPr/>
              <p:nvPr/>
            </p:nvSpPr>
            <p:spPr>
              <a:xfrm rot="179827">
                <a:off x="7383432" y="1566554"/>
                <a:ext cx="578578" cy="578576"/>
              </a:xfrm>
              <a:prstGeom prst="ellipse">
                <a:avLst/>
              </a:prstGeom>
              <a:solidFill>
                <a:srgbClr val="CAA27E"/>
              </a:solidFill>
              <a:ln w="28575">
                <a:solidFill>
                  <a:schemeClr val="bg1"/>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j-ea"/>
                  <a:ea typeface="+mj-ea"/>
                </a:endParaRPr>
              </a:p>
            </p:txBody>
          </p:sp>
          <p:sp>
            <p:nvSpPr>
              <p:cNvPr id="36" name="矩形 35">
                <a:extLst>
                  <a:ext uri="{FF2B5EF4-FFF2-40B4-BE49-F238E27FC236}">
                    <a16:creationId xmlns:a16="http://schemas.microsoft.com/office/drawing/2014/main" id="{54E47946-5482-1202-BC20-ED10FC2B073B}"/>
                  </a:ext>
                </a:extLst>
              </p:cNvPr>
              <p:cNvSpPr/>
              <p:nvPr/>
            </p:nvSpPr>
            <p:spPr>
              <a:xfrm>
                <a:off x="7433621" y="1676677"/>
                <a:ext cx="502061" cy="400110"/>
              </a:xfrm>
              <a:prstGeom prst="rect">
                <a:avLst/>
              </a:prstGeom>
            </p:spPr>
            <p:txBody>
              <a:bodyPr wrap="none">
                <a:spAutoFit/>
              </a:bodyPr>
              <a:lstStyle/>
              <a:p>
                <a:pPr algn="ctr"/>
                <a:r>
                  <a:rPr lang="en-US" altLang="zh-CN" sz="2000" b="1" dirty="0">
                    <a:solidFill>
                      <a:schemeClr val="bg1"/>
                    </a:solidFill>
                    <a:effectLst>
                      <a:outerShdw blurRad="25400" dist="25400" dir="2700000" algn="tl">
                        <a:srgbClr val="000000">
                          <a:alpha val="20000"/>
                        </a:srgbClr>
                      </a:outerShdw>
                    </a:effectLst>
                    <a:latin typeface="+mj-ea"/>
                    <a:ea typeface="+mj-ea"/>
                  </a:rPr>
                  <a:t>03</a:t>
                </a:r>
                <a:endParaRPr lang="zh-CN" altLang="en-US" sz="2000" b="1" dirty="0">
                  <a:solidFill>
                    <a:schemeClr val="bg1"/>
                  </a:solidFill>
                  <a:effectLst>
                    <a:outerShdw blurRad="25400" dist="25400" dir="2700000" algn="tl">
                      <a:srgbClr val="000000">
                        <a:alpha val="20000"/>
                      </a:srgbClr>
                    </a:outerShdw>
                  </a:effectLst>
                  <a:latin typeface="+mj-ea"/>
                  <a:ea typeface="+mj-ea"/>
                </a:endParaRPr>
              </a:p>
            </p:txBody>
          </p:sp>
        </p:grpSp>
      </p:grpSp>
      <p:grpSp>
        <p:nvGrpSpPr>
          <p:cNvPr id="37" name="组合 36">
            <a:extLst>
              <a:ext uri="{FF2B5EF4-FFF2-40B4-BE49-F238E27FC236}">
                <a16:creationId xmlns:a16="http://schemas.microsoft.com/office/drawing/2014/main" id="{D476265F-4791-C58E-AD3B-F9B489E5933B}"/>
              </a:ext>
            </a:extLst>
          </p:cNvPr>
          <p:cNvGrpSpPr/>
          <p:nvPr/>
        </p:nvGrpSpPr>
        <p:grpSpPr>
          <a:xfrm>
            <a:off x="4837362" y="4055016"/>
            <a:ext cx="5447518" cy="582871"/>
            <a:chOff x="7383432" y="1566554"/>
            <a:chExt cx="5447518" cy="582871"/>
          </a:xfrm>
        </p:grpSpPr>
        <p:sp>
          <p:nvSpPr>
            <p:cNvPr id="38" name="圆角矩形 37">
              <a:extLst>
                <a:ext uri="{FF2B5EF4-FFF2-40B4-BE49-F238E27FC236}">
                  <a16:creationId xmlns:a16="http://schemas.microsoft.com/office/drawing/2014/main" id="{ED692D65-99E8-D263-C692-66C763DAD36A}"/>
                </a:ext>
              </a:extLst>
            </p:cNvPr>
            <p:cNvSpPr/>
            <p:nvPr/>
          </p:nvSpPr>
          <p:spPr>
            <a:xfrm>
              <a:off x="8120168" y="1572462"/>
              <a:ext cx="4710782" cy="576963"/>
            </a:xfrm>
            <a:prstGeom prst="roundRect">
              <a:avLst>
                <a:gd name="adj" fmla="val 0"/>
              </a:avLst>
            </a:prstGeom>
            <a:gradFill>
              <a:gsLst>
                <a:gs pos="0">
                  <a:srgbClr val="CAA27E">
                    <a:alpha val="12000"/>
                  </a:srgbClr>
                </a:gs>
                <a:gs pos="100000">
                  <a:srgbClr val="CAA27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9" name="文本框 38">
              <a:extLst>
                <a:ext uri="{FF2B5EF4-FFF2-40B4-BE49-F238E27FC236}">
                  <a16:creationId xmlns:a16="http://schemas.microsoft.com/office/drawing/2014/main" id="{750763A0-C3C3-1A4E-611C-582E14C73B9E}"/>
                </a:ext>
              </a:extLst>
            </p:cNvPr>
            <p:cNvSpPr txBox="1"/>
            <p:nvPr/>
          </p:nvSpPr>
          <p:spPr>
            <a:xfrm>
              <a:off x="8264800" y="1571475"/>
              <a:ext cx="1107996"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latin typeface="+mj-ea"/>
                  <a:ea typeface="+mj-ea"/>
                </a:rPr>
                <a:t>创新性</a:t>
              </a:r>
            </a:p>
          </p:txBody>
        </p:sp>
        <p:grpSp>
          <p:nvGrpSpPr>
            <p:cNvPr id="40" name="组合 39">
              <a:extLst>
                <a:ext uri="{FF2B5EF4-FFF2-40B4-BE49-F238E27FC236}">
                  <a16:creationId xmlns:a16="http://schemas.microsoft.com/office/drawing/2014/main" id="{62A2D62F-6B32-D60E-BABB-D7AE8E9C9090}"/>
                </a:ext>
              </a:extLst>
            </p:cNvPr>
            <p:cNvGrpSpPr/>
            <p:nvPr/>
          </p:nvGrpSpPr>
          <p:grpSpPr>
            <a:xfrm>
              <a:off x="7383432" y="1566554"/>
              <a:ext cx="578578" cy="578576"/>
              <a:chOff x="7383432" y="1566554"/>
              <a:chExt cx="578578" cy="578576"/>
            </a:xfrm>
          </p:grpSpPr>
          <p:sp>
            <p:nvSpPr>
              <p:cNvPr id="41" name="椭圆 40">
                <a:extLst>
                  <a:ext uri="{FF2B5EF4-FFF2-40B4-BE49-F238E27FC236}">
                    <a16:creationId xmlns:a16="http://schemas.microsoft.com/office/drawing/2014/main" id="{F2AAB5EF-6B48-D257-A702-FA6F1241B49C}"/>
                  </a:ext>
                </a:extLst>
              </p:cNvPr>
              <p:cNvSpPr/>
              <p:nvPr/>
            </p:nvSpPr>
            <p:spPr>
              <a:xfrm rot="179827">
                <a:off x="7383432" y="1566554"/>
                <a:ext cx="578578" cy="578576"/>
              </a:xfrm>
              <a:prstGeom prst="ellipse">
                <a:avLst/>
              </a:prstGeom>
              <a:solidFill>
                <a:srgbClr val="CAA27E"/>
              </a:solidFill>
              <a:ln w="28575">
                <a:solidFill>
                  <a:schemeClr val="bg1"/>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j-ea"/>
                  <a:ea typeface="+mj-ea"/>
                </a:endParaRPr>
              </a:p>
            </p:txBody>
          </p:sp>
          <p:sp>
            <p:nvSpPr>
              <p:cNvPr id="42" name="矩形 41">
                <a:extLst>
                  <a:ext uri="{FF2B5EF4-FFF2-40B4-BE49-F238E27FC236}">
                    <a16:creationId xmlns:a16="http://schemas.microsoft.com/office/drawing/2014/main" id="{9AC4B755-FF41-6B86-00BD-21ECC6162022}"/>
                  </a:ext>
                </a:extLst>
              </p:cNvPr>
              <p:cNvSpPr/>
              <p:nvPr/>
            </p:nvSpPr>
            <p:spPr>
              <a:xfrm>
                <a:off x="7433621" y="1676677"/>
                <a:ext cx="502061" cy="400110"/>
              </a:xfrm>
              <a:prstGeom prst="rect">
                <a:avLst/>
              </a:prstGeom>
            </p:spPr>
            <p:txBody>
              <a:bodyPr wrap="none">
                <a:spAutoFit/>
              </a:bodyPr>
              <a:lstStyle/>
              <a:p>
                <a:pPr algn="ctr"/>
                <a:r>
                  <a:rPr lang="en-US" altLang="zh-CN" sz="2000" b="1" dirty="0">
                    <a:solidFill>
                      <a:schemeClr val="bg1"/>
                    </a:solidFill>
                    <a:effectLst>
                      <a:outerShdw blurRad="25400" dist="25400" dir="2700000" algn="tl">
                        <a:srgbClr val="000000">
                          <a:alpha val="20000"/>
                        </a:srgbClr>
                      </a:outerShdw>
                    </a:effectLst>
                    <a:latin typeface="+mj-ea"/>
                    <a:ea typeface="+mj-ea"/>
                  </a:rPr>
                  <a:t>04</a:t>
                </a:r>
                <a:endParaRPr lang="zh-CN" altLang="en-US" sz="2000" b="1" dirty="0">
                  <a:solidFill>
                    <a:schemeClr val="bg1"/>
                  </a:solidFill>
                  <a:effectLst>
                    <a:outerShdw blurRad="25400" dist="25400" dir="2700000" algn="tl">
                      <a:srgbClr val="000000">
                        <a:alpha val="20000"/>
                      </a:srgbClr>
                    </a:outerShdw>
                  </a:effectLst>
                  <a:latin typeface="+mj-ea"/>
                  <a:ea typeface="+mj-ea"/>
                </a:endParaRPr>
              </a:p>
            </p:txBody>
          </p:sp>
        </p:grpSp>
      </p:grpSp>
      <p:grpSp>
        <p:nvGrpSpPr>
          <p:cNvPr id="46" name="组合 45">
            <a:extLst>
              <a:ext uri="{FF2B5EF4-FFF2-40B4-BE49-F238E27FC236}">
                <a16:creationId xmlns:a16="http://schemas.microsoft.com/office/drawing/2014/main" id="{153D2390-AE2E-EFEF-45DA-7D585898B75E}"/>
              </a:ext>
            </a:extLst>
          </p:cNvPr>
          <p:cNvGrpSpPr/>
          <p:nvPr/>
        </p:nvGrpSpPr>
        <p:grpSpPr>
          <a:xfrm>
            <a:off x="4837362" y="4910407"/>
            <a:ext cx="5447518" cy="582871"/>
            <a:chOff x="7383432" y="1566554"/>
            <a:chExt cx="5447518" cy="582871"/>
          </a:xfrm>
        </p:grpSpPr>
        <p:sp>
          <p:nvSpPr>
            <p:cNvPr id="47" name="圆角矩形 46">
              <a:extLst>
                <a:ext uri="{FF2B5EF4-FFF2-40B4-BE49-F238E27FC236}">
                  <a16:creationId xmlns:a16="http://schemas.microsoft.com/office/drawing/2014/main" id="{4AAFDD14-371C-6BE1-0B21-4277261BEE63}"/>
                </a:ext>
              </a:extLst>
            </p:cNvPr>
            <p:cNvSpPr/>
            <p:nvPr/>
          </p:nvSpPr>
          <p:spPr>
            <a:xfrm>
              <a:off x="8120168" y="1572462"/>
              <a:ext cx="4710782" cy="576963"/>
            </a:xfrm>
            <a:prstGeom prst="roundRect">
              <a:avLst>
                <a:gd name="adj" fmla="val 0"/>
              </a:avLst>
            </a:prstGeom>
            <a:gradFill>
              <a:gsLst>
                <a:gs pos="0">
                  <a:srgbClr val="CAA27E">
                    <a:alpha val="12000"/>
                  </a:srgbClr>
                </a:gs>
                <a:gs pos="100000">
                  <a:srgbClr val="CAA27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8" name="文本框 47">
              <a:extLst>
                <a:ext uri="{FF2B5EF4-FFF2-40B4-BE49-F238E27FC236}">
                  <a16:creationId xmlns:a16="http://schemas.microsoft.com/office/drawing/2014/main" id="{E4B41E59-B023-FBBC-A694-D4EEFACF12A5}"/>
                </a:ext>
              </a:extLst>
            </p:cNvPr>
            <p:cNvSpPr txBox="1"/>
            <p:nvPr/>
          </p:nvSpPr>
          <p:spPr>
            <a:xfrm>
              <a:off x="8264800" y="1571475"/>
              <a:ext cx="800219"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latin typeface="+mj-ea"/>
                  <a:ea typeface="+mj-ea"/>
                </a:rPr>
                <a:t>总结</a:t>
              </a:r>
            </a:p>
          </p:txBody>
        </p:sp>
        <p:grpSp>
          <p:nvGrpSpPr>
            <p:cNvPr id="49" name="组合 48">
              <a:extLst>
                <a:ext uri="{FF2B5EF4-FFF2-40B4-BE49-F238E27FC236}">
                  <a16:creationId xmlns:a16="http://schemas.microsoft.com/office/drawing/2014/main" id="{C0D34AC5-BC99-6B70-F6D3-D0D4CA22C70D}"/>
                </a:ext>
              </a:extLst>
            </p:cNvPr>
            <p:cNvGrpSpPr/>
            <p:nvPr/>
          </p:nvGrpSpPr>
          <p:grpSpPr>
            <a:xfrm>
              <a:off x="7383432" y="1566554"/>
              <a:ext cx="578578" cy="578576"/>
              <a:chOff x="7383432" y="1566554"/>
              <a:chExt cx="578578" cy="578576"/>
            </a:xfrm>
          </p:grpSpPr>
          <p:sp>
            <p:nvSpPr>
              <p:cNvPr id="76" name="椭圆 75">
                <a:extLst>
                  <a:ext uri="{FF2B5EF4-FFF2-40B4-BE49-F238E27FC236}">
                    <a16:creationId xmlns:a16="http://schemas.microsoft.com/office/drawing/2014/main" id="{AC393C94-2CAD-8180-0621-921E513D1E27}"/>
                  </a:ext>
                </a:extLst>
              </p:cNvPr>
              <p:cNvSpPr/>
              <p:nvPr/>
            </p:nvSpPr>
            <p:spPr>
              <a:xfrm rot="179827">
                <a:off x="7383432" y="1566554"/>
                <a:ext cx="578578" cy="578576"/>
              </a:xfrm>
              <a:prstGeom prst="ellipse">
                <a:avLst/>
              </a:prstGeom>
              <a:solidFill>
                <a:srgbClr val="CAA27E"/>
              </a:solidFill>
              <a:ln w="28575">
                <a:solidFill>
                  <a:schemeClr val="bg1"/>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j-ea"/>
                  <a:ea typeface="+mj-ea"/>
                </a:endParaRPr>
              </a:p>
            </p:txBody>
          </p:sp>
          <p:sp>
            <p:nvSpPr>
              <p:cNvPr id="77" name="矩形 76">
                <a:extLst>
                  <a:ext uri="{FF2B5EF4-FFF2-40B4-BE49-F238E27FC236}">
                    <a16:creationId xmlns:a16="http://schemas.microsoft.com/office/drawing/2014/main" id="{59E4F10E-956E-C0D6-A1F9-CE7445D7C846}"/>
                  </a:ext>
                </a:extLst>
              </p:cNvPr>
              <p:cNvSpPr/>
              <p:nvPr/>
            </p:nvSpPr>
            <p:spPr>
              <a:xfrm>
                <a:off x="7433621" y="1676677"/>
                <a:ext cx="502061" cy="400110"/>
              </a:xfrm>
              <a:prstGeom prst="rect">
                <a:avLst/>
              </a:prstGeom>
            </p:spPr>
            <p:txBody>
              <a:bodyPr wrap="none">
                <a:spAutoFit/>
              </a:bodyPr>
              <a:lstStyle/>
              <a:p>
                <a:pPr algn="ctr"/>
                <a:r>
                  <a:rPr lang="en-US" altLang="zh-CN" sz="2000" b="1" dirty="0">
                    <a:solidFill>
                      <a:schemeClr val="bg1"/>
                    </a:solidFill>
                    <a:effectLst>
                      <a:outerShdw blurRad="25400" dist="25400" dir="2700000" algn="tl">
                        <a:srgbClr val="000000">
                          <a:alpha val="20000"/>
                        </a:srgbClr>
                      </a:outerShdw>
                    </a:effectLst>
                    <a:latin typeface="+mj-ea"/>
                    <a:ea typeface="+mj-ea"/>
                  </a:rPr>
                  <a:t>05</a:t>
                </a:r>
                <a:endParaRPr lang="zh-CN" altLang="en-US" sz="2000" b="1" dirty="0">
                  <a:solidFill>
                    <a:schemeClr val="bg1"/>
                  </a:solidFill>
                  <a:effectLst>
                    <a:outerShdw blurRad="25400" dist="25400" dir="2700000" algn="tl">
                      <a:srgbClr val="000000">
                        <a:alpha val="20000"/>
                      </a:srgbClr>
                    </a:outerShdw>
                  </a:effectLst>
                  <a:latin typeface="+mj-ea"/>
                  <a:ea typeface="+mj-ea"/>
                </a:endParaRPr>
              </a:p>
            </p:txBody>
          </p:sp>
        </p:grpSp>
      </p:grpSp>
      <p:sp>
        <p:nvSpPr>
          <p:cNvPr id="80" name="任意多边形: 形状 11">
            <a:extLst>
              <a:ext uri="{FF2B5EF4-FFF2-40B4-BE49-F238E27FC236}">
                <a16:creationId xmlns:a16="http://schemas.microsoft.com/office/drawing/2014/main" id="{CDD5130C-407F-C742-2893-695308AA56D8}"/>
              </a:ext>
            </a:extLst>
          </p:cNvPr>
          <p:cNvSpPr/>
          <p:nvPr/>
        </p:nvSpPr>
        <p:spPr>
          <a:xfrm rot="16200000">
            <a:off x="11047486" y="5952785"/>
            <a:ext cx="437567" cy="900776"/>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a:gsLst>
              <a:gs pos="18000">
                <a:srgbClr val="111F42"/>
              </a:gs>
              <a:gs pos="100000">
                <a:srgbClr val="111F42"/>
              </a:gs>
              <a:gs pos="70000">
                <a:srgbClr val="4E73A4"/>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宋体 CN" panose="02020400000000000000" pitchFamily="18" charset="-122"/>
              <a:ea typeface="思源宋体 CN" panose="02020400000000000000" pitchFamily="18" charset="-122"/>
              <a:cs typeface="阿里巴巴普惠体" panose="00020600040101010101" pitchFamily="18" charset="-122"/>
              <a:sym typeface="思源宋体 CN" panose="02020400000000000000" pitchFamily="18" charset="-122"/>
            </a:endParaRPr>
          </a:p>
        </p:txBody>
      </p:sp>
    </p:spTree>
    <p:custDataLst>
      <p:tags r:id="rId1"/>
    </p:custDataLst>
    <p:extLst>
      <p:ext uri="{BB962C8B-B14F-4D97-AF65-F5344CB8AC3E}">
        <p14:creationId xmlns:p14="http://schemas.microsoft.com/office/powerpoint/2010/main" val="206190044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02216"/>
            <a:ext cx="12192000" cy="61462"/>
          </a:xfrm>
          <a:prstGeom prst="rect">
            <a:avLst/>
          </a:prstGeom>
          <a:solidFill>
            <a:schemeClr val="bg1"/>
          </a:solidFill>
          <a:ln>
            <a:noFill/>
          </a:ln>
          <a:effectLst>
            <a:outerShdw blurRad="1016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4991"/>
            <a:ext cx="12192000" cy="786264"/>
          </a:xfrm>
          <a:prstGeom prst="rect">
            <a:avLst/>
          </a:prstGeom>
          <a:gradFill>
            <a:gsLst>
              <a:gs pos="0">
                <a:srgbClr val="DECAB7">
                  <a:alpha val="63000"/>
                </a:srgb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基本信息（</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1/4</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a:t>
            </a:r>
          </a:p>
        </p:txBody>
      </p:sp>
      <p:sp>
        <p:nvSpPr>
          <p:cNvPr id="7" name="文本框 6"/>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01</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grpSp>
        <p:nvGrpSpPr>
          <p:cNvPr id="12" name="组合 11"/>
          <p:cNvGrpSpPr/>
          <p:nvPr/>
        </p:nvGrpSpPr>
        <p:grpSpPr>
          <a:xfrm rot="16200000">
            <a:off x="204908" y="232511"/>
            <a:ext cx="395240" cy="384533"/>
            <a:chOff x="314788" y="293832"/>
            <a:chExt cx="602551" cy="384533"/>
          </a:xfrm>
          <a:effectLst>
            <a:outerShdw blurRad="101600" dist="38100" dir="2700000" algn="tl" rotWithShape="0">
              <a:prstClr val="black">
                <a:alpha val="10000"/>
              </a:prstClr>
            </a:outerShdw>
          </a:effectLst>
        </p:grpSpPr>
        <p:cxnSp>
          <p:nvCxnSpPr>
            <p:cNvPr id="9" name="直接连接符 8"/>
            <p:cNvCxnSpPr/>
            <p:nvPr/>
          </p:nvCxnSpPr>
          <p:spPr>
            <a:xfrm rot="5400000" flipV="1">
              <a:off x="426391" y="310409"/>
              <a:ext cx="0" cy="223199"/>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flipV="1">
              <a:off x="616065" y="248913"/>
              <a:ext cx="0" cy="602548"/>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flipV="1">
              <a:off x="495614" y="497539"/>
              <a:ext cx="0" cy="361651"/>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V="1">
              <a:off x="495616" y="113008"/>
              <a:ext cx="0" cy="361648"/>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格 1">
            <a:extLst>
              <a:ext uri="{FF2B5EF4-FFF2-40B4-BE49-F238E27FC236}">
                <a16:creationId xmlns:a16="http://schemas.microsoft.com/office/drawing/2014/main" id="{22CFD6C6-8926-919B-FB32-77A069C46BA8}"/>
              </a:ext>
            </a:extLst>
          </p:cNvPr>
          <p:cNvGraphicFramePr>
            <a:graphicFrameLocks noGrp="1"/>
          </p:cNvGraphicFramePr>
          <p:nvPr>
            <p:extLst>
              <p:ext uri="{D42A27DB-BD31-4B8C-83A1-F6EECF244321}">
                <p14:modId xmlns:p14="http://schemas.microsoft.com/office/powerpoint/2010/main" val="924041373"/>
              </p:ext>
            </p:extLst>
          </p:nvPr>
        </p:nvGraphicFramePr>
        <p:xfrm>
          <a:off x="153477" y="1166565"/>
          <a:ext cx="11885045" cy="5263954"/>
        </p:xfrm>
        <a:graphic>
          <a:graphicData uri="http://schemas.openxmlformats.org/drawingml/2006/table">
            <a:tbl>
              <a:tblPr firstRow="1" bandRow="1">
                <a:tableStyleId>{5940675A-B579-460E-94D1-54222C63F5DA}</a:tableStyleId>
              </a:tblPr>
              <a:tblGrid>
                <a:gridCol w="3257880">
                  <a:extLst>
                    <a:ext uri="{9D8B030D-6E8A-4147-A177-3AD203B41FA5}">
                      <a16:colId xmlns:a16="http://schemas.microsoft.com/office/drawing/2014/main" val="20000"/>
                    </a:ext>
                  </a:extLst>
                </a:gridCol>
                <a:gridCol w="8627165">
                  <a:extLst>
                    <a:ext uri="{9D8B030D-6E8A-4147-A177-3AD203B41FA5}">
                      <a16:colId xmlns:a16="http://schemas.microsoft.com/office/drawing/2014/main" val="20001"/>
                    </a:ext>
                  </a:extLst>
                </a:gridCol>
              </a:tblGrid>
              <a:tr h="388460">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通用名称</a:t>
                      </a:r>
                      <a:endParaRPr lang="zh-CN" altLang="en-US" sz="140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marL="0" marR="0" indent="0" algn="l" defTabSz="914400" rtl="0" eaLnBrk="1" fontAlgn="auto" latinLnBrk="0" hangingPunct="1">
                        <a:lnSpc>
                          <a:spcPts val="2500"/>
                        </a:lnSpc>
                        <a:spcBef>
                          <a:spcPts val="0"/>
                        </a:spcBef>
                        <a:spcAft>
                          <a:spcPts val="0"/>
                        </a:spcAft>
                        <a:buClrTx/>
                        <a:buSzTx/>
                        <a:buFontTx/>
                        <a:buNone/>
                        <a:defRPr/>
                      </a:pP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替米沙坦</a:t>
                      </a:r>
                      <a:r>
                        <a:rPr lang="zh-CN"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氨氯地平片</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a:t>
                      </a: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Ⅱ</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a:t>
                      </a:r>
                      <a:endParaRPr lang="zh-CN" altLang="en-US" sz="1400" b="1" dirty="0">
                        <a:solidFill>
                          <a:schemeClr val="tx1"/>
                        </a:solidFill>
                        <a:latin typeface="Microsoft YaHei" panose="020B0503020204020204" pitchFamily="34" charset="-122"/>
                        <a:ea typeface="Microsoft YaHei" panose="020B0503020204020204" pitchFamily="34" charset="-122"/>
                      </a:endParaRPr>
                    </a:p>
                  </a:txBody>
                  <a:tcPr marL="91446" marR="91446" anchor="ctr"/>
                </a:tc>
                <a:extLst>
                  <a:ext uri="{0D108BD9-81ED-4DB2-BD59-A6C34878D82A}">
                    <a16:rowId xmlns:a16="http://schemas.microsoft.com/office/drawing/2014/main" val="10000"/>
                  </a:ext>
                </a:extLst>
              </a:tr>
              <a:tr h="388460">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注册规格</a:t>
                      </a:r>
                      <a:endParaRPr lang="zh-CN" altLang="en-US" sz="140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algn="l">
                        <a:lnSpc>
                          <a:spcPts val="2500"/>
                        </a:lnSpc>
                        <a:spcBef>
                          <a:spcPts val="300"/>
                        </a:spcBef>
                      </a:pP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每片含替米沙坦</a:t>
                      </a: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40mg</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与苯磺酸氨氯地平</a:t>
                      </a: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5mg</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（按氨氯地平计）</a:t>
                      </a:r>
                      <a:endParaRPr lang="zh-CN" altLang="en-US" sz="1400" b="1" dirty="0">
                        <a:solidFill>
                          <a:schemeClr val="tx1"/>
                        </a:solidFill>
                        <a:latin typeface="Microsoft YaHei" panose="020B0503020204020204" pitchFamily="34" charset="-122"/>
                        <a:ea typeface="Microsoft YaHei" panose="020B0503020204020204" pitchFamily="34" charset="-122"/>
                      </a:endParaRPr>
                    </a:p>
                  </a:txBody>
                  <a:tcPr marL="91446" marR="91446" anchor="ctr"/>
                </a:tc>
                <a:extLst>
                  <a:ext uri="{0D108BD9-81ED-4DB2-BD59-A6C34878D82A}">
                    <a16:rowId xmlns:a16="http://schemas.microsoft.com/office/drawing/2014/main" val="10001"/>
                  </a:ext>
                </a:extLst>
              </a:tr>
              <a:tr h="388460">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注册分类</a:t>
                      </a:r>
                      <a:endParaRPr lang="zh-CN" altLang="en-US" sz="140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a:lnSpc>
                          <a:spcPts val="2500"/>
                        </a:lnSpc>
                      </a:pP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化学药品 </a:t>
                      </a: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4 </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类</a:t>
                      </a:r>
                      <a:endParaRPr lang="zh-CN" altLang="en-US" sz="1400" b="1" dirty="0">
                        <a:solidFill>
                          <a:schemeClr val="tx1"/>
                        </a:solidFill>
                        <a:latin typeface="Microsoft YaHei" panose="020B0503020204020204" pitchFamily="34" charset="-122"/>
                        <a:ea typeface="Microsoft YaHei" panose="020B0503020204020204" pitchFamily="34" charset="-122"/>
                      </a:endParaRPr>
                    </a:p>
                  </a:txBody>
                  <a:tcPr marL="91446" marR="91446" anchor="ctr"/>
                </a:tc>
                <a:extLst>
                  <a:ext uri="{0D108BD9-81ED-4DB2-BD59-A6C34878D82A}">
                    <a16:rowId xmlns:a16="http://schemas.microsoft.com/office/drawing/2014/main" val="10002"/>
                  </a:ext>
                </a:extLst>
              </a:tr>
              <a:tr h="814171">
                <a:tc>
                  <a:txBody>
                    <a:bodyPr/>
                    <a:lstStyle/>
                    <a:p>
                      <a:pPr>
                        <a:lnSpc>
                          <a:spcPts val="2500"/>
                        </a:lnSpc>
                      </a:pPr>
                      <a:r>
                        <a:rPr lang="zh-CN" altLang="en-US" sz="1400" b="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适应症</a:t>
                      </a:r>
                      <a:endParaRPr lang="zh-CN" altLang="en-US" sz="1400" b="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marL="0" lvl="1" algn="l">
                        <a:lnSpc>
                          <a:spcPts val="2500"/>
                        </a:lnSpc>
                      </a:pPr>
                      <a:r>
                        <a:rPr lang="zh-CN" altLang="en-US"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治疗原发性高血压。</a:t>
                      </a:r>
                      <a:endParaRPr lang="en-US" altLang="zh-CN"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endParaRPr>
                    </a:p>
                    <a:p>
                      <a:pPr marL="0" lvl="1" algn="just">
                        <a:lnSpc>
                          <a:spcPts val="2500"/>
                        </a:lnSpc>
                      </a:pPr>
                      <a:r>
                        <a:rPr lang="zh-CN" altLang="en-US" sz="1400" b="1" u="sng"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替代治疗</a:t>
                      </a:r>
                      <a:r>
                        <a:rPr lang="zh-CN" altLang="en-US" sz="1400" b="1" u="none"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a:t>
                      </a:r>
                      <a:r>
                        <a:rPr lang="zh-CN" altLang="en-US"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接受替米沙坦片和氨氯地平片联合治疗的患者可以改为接受相同成份剂量的本品治疗。</a:t>
                      </a:r>
                      <a:endParaRPr lang="en-US" altLang="zh-CN"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endParaRPr>
                    </a:p>
                    <a:p>
                      <a:pPr marL="0" lvl="1" algn="just">
                        <a:lnSpc>
                          <a:spcPts val="2500"/>
                        </a:lnSpc>
                      </a:pPr>
                      <a:r>
                        <a:rPr lang="zh-CN" altLang="en-US" sz="1400" b="1" u="sng"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添加治疗</a:t>
                      </a:r>
                      <a:r>
                        <a:rPr lang="en-US" altLang="zh-CN" sz="1400" b="1" u="none"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 </a:t>
                      </a:r>
                      <a:r>
                        <a:rPr lang="zh-CN" altLang="en-US"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本品适用于</a:t>
                      </a:r>
                      <a:r>
                        <a:rPr lang="en-US" altLang="zh-CN"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5 mg</a:t>
                      </a:r>
                      <a:r>
                        <a:rPr lang="zh-CN" altLang="en-US" sz="1400" b="1" kern="1200" dirty="0">
                          <a:solidFill>
                            <a:schemeClr val="tx1"/>
                          </a:solidFill>
                          <a:latin typeface="Microsoft YaHei" panose="020B0503020204020204" pitchFamily="34" charset="-122"/>
                          <a:ea typeface="Microsoft YaHei" panose="020B0503020204020204" pitchFamily="34" charset="-122"/>
                          <a:cs typeface="+mn-cs"/>
                          <a:sym typeface="Arial" panose="020B0604020202020204" pitchFamily="34" charset="0"/>
                        </a:rPr>
                        <a:t>氨氯地平单药治疗无法有效控制血压的患者。</a:t>
                      </a:r>
                    </a:p>
                  </a:txBody>
                  <a:tcPr marL="91446" marR="91446" anchor="ctr"/>
                </a:tc>
                <a:extLst>
                  <a:ext uri="{0D108BD9-81ED-4DB2-BD59-A6C34878D82A}">
                    <a16:rowId xmlns:a16="http://schemas.microsoft.com/office/drawing/2014/main" val="10003"/>
                  </a:ext>
                </a:extLst>
              </a:tr>
              <a:tr h="388460">
                <a:tc>
                  <a:txBody>
                    <a:bodyPr/>
                    <a:lstStyle/>
                    <a:p>
                      <a:pPr>
                        <a:lnSpc>
                          <a:spcPts val="2500"/>
                        </a:lnSpc>
                      </a:pPr>
                      <a:r>
                        <a:rPr lang="zh-CN" altLang="en-US" sz="1400" b="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用法用量</a:t>
                      </a:r>
                      <a:endParaRPr lang="zh-CN" altLang="en-US" sz="1400" b="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marL="0" lvl="3" indent="-285750" algn="just">
                        <a:lnSpc>
                          <a:spcPts val="2500"/>
                        </a:lnSpc>
                        <a:spcBef>
                          <a:spcPts val="300"/>
                        </a:spcBef>
                        <a:buFont typeface="Arial" panose="020B0604020202020204" pitchFamily="34" charset="0"/>
                        <a:buNone/>
                      </a:pP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成人的推荐剂量为每日一次，每次</a:t>
                      </a:r>
                      <a:r>
                        <a:rPr lang="en-AU"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1</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片。本品可以与其他降压药联合使用。本品餐时或餐后服用均可。</a:t>
                      </a:r>
                      <a:endParaRPr lang="zh-CN" altLang="en-US" sz="1400" b="1" dirty="0">
                        <a:solidFill>
                          <a:schemeClr val="tx1"/>
                        </a:solidFill>
                        <a:latin typeface="Microsoft YaHei" panose="020B0503020204020204" pitchFamily="34" charset="-122"/>
                        <a:ea typeface="Microsoft YaHei" panose="020B0503020204020204" pitchFamily="34" charset="-122"/>
                      </a:endParaRPr>
                    </a:p>
                  </a:txBody>
                  <a:tcPr marL="91446" marR="91446" anchor="ctr"/>
                </a:tc>
                <a:extLst>
                  <a:ext uri="{0D108BD9-81ED-4DB2-BD59-A6C34878D82A}">
                    <a16:rowId xmlns:a16="http://schemas.microsoft.com/office/drawing/2014/main" val="10004"/>
                  </a:ext>
                </a:extLst>
              </a:tr>
              <a:tr h="388460">
                <a:tc>
                  <a:txBody>
                    <a:bodyPr/>
                    <a:lstStyle/>
                    <a:p>
                      <a:pPr>
                        <a:lnSpc>
                          <a:spcPts val="2500"/>
                        </a:lnSpc>
                      </a:pPr>
                      <a:r>
                        <a:rPr lang="zh-CN" altLang="en-US" sz="1400" b="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中国大陆首次上市时间</a:t>
                      </a:r>
                      <a:endParaRPr lang="zh-CN" altLang="en-US" sz="1400" b="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a:lnSpc>
                          <a:spcPts val="2500"/>
                        </a:lnSpc>
                      </a:pP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2021</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年</a:t>
                      </a:r>
                      <a:endParaRPr lang="zh-CN" altLang="en-US" sz="1400" b="1" dirty="0">
                        <a:solidFill>
                          <a:schemeClr val="tx1"/>
                        </a:solidFill>
                        <a:latin typeface="Microsoft YaHei" panose="020B0503020204020204" pitchFamily="34" charset="-122"/>
                        <a:ea typeface="Microsoft YaHei" panose="020B0503020204020204" pitchFamily="34" charset="-122"/>
                      </a:endParaRPr>
                    </a:p>
                  </a:txBody>
                  <a:tcPr marL="91446" marR="91446" anchor="ctr"/>
                </a:tc>
                <a:extLst>
                  <a:ext uri="{0D108BD9-81ED-4DB2-BD59-A6C34878D82A}">
                    <a16:rowId xmlns:a16="http://schemas.microsoft.com/office/drawing/2014/main" val="10005"/>
                  </a:ext>
                </a:extLst>
              </a:tr>
              <a:tr h="574709">
                <a:tc>
                  <a:txBody>
                    <a:bodyPr/>
                    <a:lstStyle/>
                    <a:p>
                      <a:pPr>
                        <a:lnSpc>
                          <a:spcPts val="2500"/>
                        </a:lnSpc>
                      </a:pPr>
                      <a:r>
                        <a:rPr lang="zh-CN" altLang="en-US" sz="1400" b="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目前大陆地区同通用名药品的上市情况</a:t>
                      </a:r>
                      <a:endParaRPr lang="zh-CN" altLang="en-US" sz="1400" b="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a:lnSpc>
                          <a:spcPts val="2500"/>
                        </a:lnSpc>
                      </a:pP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非独家</a:t>
                      </a:r>
                    </a:p>
                  </a:txBody>
                  <a:tcPr marL="91446" marR="91446" anchor="ctr"/>
                </a:tc>
                <a:extLst>
                  <a:ext uri="{0D108BD9-81ED-4DB2-BD59-A6C34878D82A}">
                    <a16:rowId xmlns:a16="http://schemas.microsoft.com/office/drawing/2014/main" val="10006"/>
                  </a:ext>
                </a:extLst>
              </a:tr>
              <a:tr h="574709">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全球首个上市国家</a:t>
                      </a:r>
                      <a:r>
                        <a:rPr lang="en-US" altLang="zh-CN"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a:t>
                      </a: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地区及上市时间</a:t>
                      </a:r>
                      <a:endParaRPr lang="zh-CN" altLang="en-US" sz="140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a:lnSpc>
                          <a:spcPts val="2500"/>
                        </a:lnSpc>
                      </a:pPr>
                      <a:r>
                        <a:rPr lang="zh-CN" altLang="en-US" sz="1400" b="1" dirty="0">
                          <a:solidFill>
                            <a:schemeClr val="tx1"/>
                          </a:solidFill>
                          <a:latin typeface="Microsoft YaHei" panose="020B0503020204020204" pitchFamily="34" charset="-122"/>
                          <a:ea typeface="Microsoft YaHei" panose="020B0503020204020204" pitchFamily="34" charset="-122"/>
                        </a:rPr>
                        <a:t>美国</a:t>
                      </a:r>
                      <a:r>
                        <a:rPr lang="en-US" altLang="zh-CN" sz="1400" b="1" dirty="0">
                          <a:solidFill>
                            <a:schemeClr val="tx1"/>
                          </a:solidFill>
                          <a:latin typeface="Microsoft YaHei" panose="020B0503020204020204" pitchFamily="34" charset="-122"/>
                          <a:ea typeface="Microsoft YaHei" panose="020B0503020204020204" pitchFamily="34" charset="-122"/>
                        </a:rPr>
                        <a:t>2009</a:t>
                      </a:r>
                      <a:r>
                        <a:rPr lang="zh-CN" altLang="en-US" sz="1400" b="1" dirty="0">
                          <a:solidFill>
                            <a:schemeClr val="tx1"/>
                          </a:solidFill>
                          <a:latin typeface="Microsoft YaHei" panose="020B0503020204020204" pitchFamily="34" charset="-122"/>
                          <a:ea typeface="Microsoft YaHei" panose="020B0503020204020204" pitchFamily="34" charset="-122"/>
                        </a:rPr>
                        <a:t>年</a:t>
                      </a:r>
                    </a:p>
                  </a:txBody>
                  <a:tcPr marL="91446" marR="91446" anchor="ctr"/>
                </a:tc>
                <a:extLst>
                  <a:ext uri="{0D108BD9-81ED-4DB2-BD59-A6C34878D82A}">
                    <a16:rowId xmlns:a16="http://schemas.microsoft.com/office/drawing/2014/main" val="10007"/>
                  </a:ext>
                </a:extLst>
              </a:tr>
              <a:tr h="388460">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是否为</a:t>
                      </a:r>
                      <a:r>
                        <a:rPr lang="en-US" altLang="zh-CN"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OTC</a:t>
                      </a: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药品</a:t>
                      </a:r>
                      <a:endParaRPr lang="zh-CN" altLang="en-US" sz="140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a:lnSpc>
                          <a:spcPts val="2500"/>
                        </a:lnSpc>
                      </a:pPr>
                      <a:r>
                        <a:rPr lang="zh-CN" altLang="en-US" sz="1400" b="1" dirty="0">
                          <a:solidFill>
                            <a:schemeClr val="tx1"/>
                          </a:solidFill>
                          <a:latin typeface="Microsoft YaHei" panose="020B0503020204020204" pitchFamily="34" charset="-122"/>
                          <a:ea typeface="Microsoft YaHei" panose="020B0503020204020204" pitchFamily="34" charset="-122"/>
                        </a:rPr>
                        <a:t>否</a:t>
                      </a:r>
                    </a:p>
                  </a:txBody>
                  <a:tcPr marL="91446" marR="91446" anchor="ctr"/>
                </a:tc>
                <a:extLst>
                  <a:ext uri="{0D108BD9-81ED-4DB2-BD59-A6C34878D82A}">
                    <a16:rowId xmlns:a16="http://schemas.microsoft.com/office/drawing/2014/main" val="10008"/>
                  </a:ext>
                </a:extLst>
              </a:tr>
              <a:tr h="388460">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rPr>
                        <a:t>是否通过仿制药一致性评价</a:t>
                      </a:r>
                    </a:p>
                  </a:txBody>
                  <a:tcPr marL="91446" marR="91446" anchor="ctr"/>
                </a:tc>
                <a:tc>
                  <a:txBody>
                    <a:bodyPr/>
                    <a:lstStyle/>
                    <a:p>
                      <a:pPr>
                        <a:lnSpc>
                          <a:spcPts val="2500"/>
                        </a:lnSpc>
                      </a:pPr>
                      <a:r>
                        <a:rPr lang="zh-CN" altLang="en-US" sz="1400" b="1" dirty="0">
                          <a:solidFill>
                            <a:schemeClr val="tx1"/>
                          </a:solidFill>
                          <a:latin typeface="Microsoft YaHei" panose="020B0503020204020204" pitchFamily="34" charset="-122"/>
                          <a:ea typeface="Microsoft YaHei" panose="020B0503020204020204" pitchFamily="34" charset="-122"/>
                        </a:rPr>
                        <a:t>是</a:t>
                      </a:r>
                    </a:p>
                  </a:txBody>
                  <a:tcPr marL="91446" marR="91446" anchor="ctr"/>
                </a:tc>
                <a:extLst>
                  <a:ext uri="{0D108BD9-81ED-4DB2-BD59-A6C34878D82A}">
                    <a16:rowId xmlns:a16="http://schemas.microsoft.com/office/drawing/2014/main" val="799179684"/>
                  </a:ext>
                </a:extLst>
              </a:tr>
              <a:tr h="388460">
                <a:tc>
                  <a:txBody>
                    <a:bodyPr/>
                    <a:lstStyle/>
                    <a:p>
                      <a:pPr>
                        <a:lnSpc>
                          <a:spcPts val="2500"/>
                        </a:lnSpc>
                      </a:pPr>
                      <a:r>
                        <a:rPr lang="zh-CN" altLang="en-US" sz="1400"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参照药品建议</a:t>
                      </a:r>
                      <a:endParaRPr lang="zh-CN" altLang="en-US" sz="1400" dirty="0">
                        <a:solidFill>
                          <a:schemeClr val="tx1"/>
                        </a:solidFill>
                        <a:latin typeface="Microsoft YaHei" panose="020B0503020204020204" pitchFamily="34" charset="-122"/>
                        <a:ea typeface="Microsoft YaHei" panose="020B0503020204020204" pitchFamily="34" charset="-122"/>
                      </a:endParaRPr>
                    </a:p>
                  </a:txBody>
                  <a:tcPr marL="91446" marR="91446" anchor="ctr"/>
                </a:tc>
                <a:tc>
                  <a:txBody>
                    <a:bodyPr/>
                    <a:lstStyle/>
                    <a:p>
                      <a:pPr marL="0" marR="0" indent="0" algn="l" defTabSz="914400" rtl="0" eaLnBrk="1" fontAlgn="auto" latinLnBrk="0" hangingPunct="1">
                        <a:lnSpc>
                          <a:spcPts val="2500"/>
                        </a:lnSpc>
                        <a:spcBef>
                          <a:spcPts val="0"/>
                        </a:spcBef>
                        <a:spcAft>
                          <a:spcPts val="0"/>
                        </a:spcAft>
                        <a:buClrTx/>
                        <a:buSzTx/>
                        <a:buFontTx/>
                        <a:buNone/>
                        <a:defRPr/>
                      </a:pP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替米沙坦氨氯地平片（</a:t>
                      </a: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80mg/5mg</a:t>
                      </a:r>
                      <a:r>
                        <a:rPr lang="zh-CN" altLang="en-US"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a:t>
                      </a:r>
                      <a:r>
                        <a:rPr lang="en-US" altLang="zh-CN" sz="1400" b="1" dirty="0">
                          <a:solidFill>
                            <a:schemeClr val="tx1"/>
                          </a:solidFill>
                          <a:latin typeface="Microsoft YaHei" panose="020B0503020204020204" pitchFamily="34" charset="-122"/>
                          <a:ea typeface="Microsoft YaHei" panose="020B0503020204020204" pitchFamily="34" charset="-122"/>
                          <a:sym typeface="Arial" panose="020B0604020202020204" pitchFamily="34" charset="0"/>
                        </a:rPr>
                        <a:t> </a:t>
                      </a:r>
                      <a:endParaRPr lang="zh-CN" altLang="en-US" sz="1400" b="1" dirty="0">
                        <a:solidFill>
                          <a:schemeClr val="tx1"/>
                        </a:solidFill>
                        <a:latin typeface="Microsoft YaHei" panose="020B0503020204020204" pitchFamily="34" charset="-122"/>
                        <a:ea typeface="Microsoft YaHei" panose="020B0503020204020204" pitchFamily="34" charset="-122"/>
                      </a:endParaRPr>
                    </a:p>
                  </a:txBody>
                  <a:tcPr marL="91446" marR="91446"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86164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02216"/>
            <a:ext cx="12192000" cy="61462"/>
          </a:xfrm>
          <a:prstGeom prst="rect">
            <a:avLst/>
          </a:prstGeom>
          <a:solidFill>
            <a:schemeClr val="bg1"/>
          </a:solidFill>
          <a:ln>
            <a:noFill/>
          </a:ln>
          <a:effectLst>
            <a:outerShdw blurRad="1016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4991"/>
            <a:ext cx="12192000" cy="786264"/>
          </a:xfrm>
          <a:prstGeom prst="rect">
            <a:avLst/>
          </a:prstGeom>
          <a:gradFill>
            <a:gsLst>
              <a:gs pos="0">
                <a:srgbClr val="DECAB7">
                  <a:alpha val="63000"/>
                </a:srgb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基本信息（</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2/4</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a:t>
            </a:r>
          </a:p>
        </p:txBody>
      </p:sp>
      <p:sp>
        <p:nvSpPr>
          <p:cNvPr id="7" name="文本框 6"/>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01</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grpSp>
        <p:nvGrpSpPr>
          <p:cNvPr id="12" name="组合 11"/>
          <p:cNvGrpSpPr/>
          <p:nvPr/>
        </p:nvGrpSpPr>
        <p:grpSpPr>
          <a:xfrm rot="16200000">
            <a:off x="204908" y="232511"/>
            <a:ext cx="395240" cy="384533"/>
            <a:chOff x="314788" y="293832"/>
            <a:chExt cx="602551" cy="384533"/>
          </a:xfrm>
          <a:effectLst>
            <a:outerShdw blurRad="101600" dist="38100" dir="2700000" algn="tl" rotWithShape="0">
              <a:prstClr val="black">
                <a:alpha val="10000"/>
              </a:prstClr>
            </a:outerShdw>
          </a:effectLst>
        </p:grpSpPr>
        <p:cxnSp>
          <p:nvCxnSpPr>
            <p:cNvPr id="9" name="直接连接符 8"/>
            <p:cNvCxnSpPr/>
            <p:nvPr/>
          </p:nvCxnSpPr>
          <p:spPr>
            <a:xfrm rot="5400000" flipV="1">
              <a:off x="426391" y="310409"/>
              <a:ext cx="0" cy="223199"/>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flipV="1">
              <a:off x="616065" y="248913"/>
              <a:ext cx="0" cy="602548"/>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flipV="1">
              <a:off x="495614" y="497539"/>
              <a:ext cx="0" cy="361651"/>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V="1">
              <a:off x="495616" y="113008"/>
              <a:ext cx="0" cy="361648"/>
            </a:xfrm>
            <a:prstGeom prst="line">
              <a:avLst/>
            </a:prstGeom>
            <a:ln w="63500">
              <a:solidFill>
                <a:srgbClr val="CAA27E"/>
              </a:solidFill>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70B302E2-02F5-1EA2-F970-877B8B8FF8D1}"/>
              </a:ext>
            </a:extLst>
          </p:cNvPr>
          <p:cNvGrpSpPr/>
          <p:nvPr/>
        </p:nvGrpSpPr>
        <p:grpSpPr>
          <a:xfrm>
            <a:off x="157311" y="928806"/>
            <a:ext cx="5842800" cy="5286799"/>
            <a:chOff x="666974" y="928806"/>
            <a:chExt cx="5842800" cy="5286799"/>
          </a:xfrm>
        </p:grpSpPr>
        <p:pic>
          <p:nvPicPr>
            <p:cNvPr id="17" name="图片 16">
              <a:extLst>
                <a:ext uri="{FF2B5EF4-FFF2-40B4-BE49-F238E27FC236}">
                  <a16:creationId xmlns:a16="http://schemas.microsoft.com/office/drawing/2014/main" id="{8A4994EF-D162-0B5C-3AF4-B20B51517373}"/>
                </a:ext>
              </a:extLst>
            </p:cNvPr>
            <p:cNvPicPr>
              <a:picLocks noChangeAspect="1"/>
            </p:cNvPicPr>
            <p:nvPr/>
          </p:nvPicPr>
          <p:blipFill>
            <a:blip r:embed="rId2"/>
            <a:stretch>
              <a:fillRect/>
            </a:stretch>
          </p:blipFill>
          <p:spPr>
            <a:xfrm>
              <a:off x="1069437" y="1742985"/>
              <a:ext cx="5034813" cy="3363729"/>
            </a:xfrm>
            <a:prstGeom prst="rect">
              <a:avLst/>
            </a:prstGeom>
          </p:spPr>
        </p:pic>
        <p:sp>
          <p:nvSpPr>
            <p:cNvPr id="18" name="文本框 17">
              <a:extLst>
                <a:ext uri="{FF2B5EF4-FFF2-40B4-BE49-F238E27FC236}">
                  <a16:creationId xmlns:a16="http://schemas.microsoft.com/office/drawing/2014/main" id="{3EC4B739-AA50-0453-2FF0-A7F97E4B5C86}"/>
                </a:ext>
              </a:extLst>
            </p:cNvPr>
            <p:cNvSpPr txBox="1"/>
            <p:nvPr/>
          </p:nvSpPr>
          <p:spPr>
            <a:xfrm>
              <a:off x="769637" y="5176037"/>
              <a:ext cx="5571200" cy="954107"/>
            </a:xfrm>
            <a:prstGeom prst="rect">
              <a:avLst/>
            </a:prstGeom>
            <a:noFill/>
          </p:spPr>
          <p:txBody>
            <a:bodyPr wrap="square" rtlCol="0">
              <a:spAutoFit/>
            </a:bodyPr>
            <a:lstStyle/>
            <a:p>
              <a:pPr algn="dist"/>
              <a:r>
                <a:rPr kumimoji="1" lang="zh-CN" altLang="en-US" sz="1400" dirty="0">
                  <a:latin typeface="+mn-ea"/>
                </a:rPr>
                <a:t>最新数据显示，</a:t>
              </a:r>
              <a:r>
                <a:rPr kumimoji="1" lang="en-US" altLang="zh-CN" sz="1400" dirty="0">
                  <a:latin typeface="+mn-ea"/>
                </a:rPr>
                <a:t>2018</a:t>
              </a:r>
              <a:r>
                <a:rPr kumimoji="1" lang="zh-CN" altLang="en-US" sz="1400" dirty="0">
                  <a:latin typeface="+mn-ea"/>
                </a:rPr>
                <a:t>年我国年龄≥</a:t>
              </a:r>
              <a:r>
                <a:rPr kumimoji="1" lang="en-US" altLang="zh-CN" sz="1400" dirty="0">
                  <a:latin typeface="+mn-ea"/>
                </a:rPr>
                <a:t>18</a:t>
              </a:r>
              <a:r>
                <a:rPr kumimoji="1" lang="zh-CN" altLang="en-US" sz="1400" dirty="0">
                  <a:latin typeface="+mn-ea"/>
                </a:rPr>
                <a:t>岁成人高血压加权患病率为</a:t>
              </a:r>
              <a:r>
                <a:rPr kumimoji="1" lang="en-US" altLang="zh-CN" sz="1400" b="1" dirty="0">
                  <a:solidFill>
                    <a:srgbClr val="CAA27E"/>
                  </a:solidFill>
                  <a:latin typeface="+mn-ea"/>
                </a:rPr>
                <a:t>27.5%</a:t>
              </a:r>
              <a:r>
                <a:rPr kumimoji="1" lang="zh-CN" altLang="en-US" sz="1400" dirty="0">
                  <a:latin typeface="+mn-ea"/>
                </a:rPr>
                <a:t>，与</a:t>
              </a:r>
              <a:r>
                <a:rPr kumimoji="1" lang="en-US" altLang="zh-CN" sz="1400" dirty="0">
                  <a:latin typeface="+mn-ea"/>
                </a:rPr>
                <a:t>1958-1959</a:t>
              </a:r>
              <a:r>
                <a:rPr kumimoji="1" lang="zh-CN" altLang="en-US" sz="1400" dirty="0">
                  <a:latin typeface="+mn-ea"/>
                </a:rPr>
                <a:t>、</a:t>
              </a:r>
              <a:r>
                <a:rPr kumimoji="1" lang="en-US" altLang="zh-CN" sz="1400" dirty="0">
                  <a:latin typeface="+mn-ea"/>
                </a:rPr>
                <a:t>1979-1980</a:t>
              </a:r>
              <a:r>
                <a:rPr kumimoji="1" lang="zh-CN" altLang="en-US" sz="1400" dirty="0">
                  <a:latin typeface="+mn-ea"/>
                </a:rPr>
                <a:t>、</a:t>
              </a:r>
              <a:r>
                <a:rPr kumimoji="1" lang="en-US" altLang="zh-CN" sz="1400" dirty="0">
                  <a:latin typeface="+mn-ea"/>
                </a:rPr>
                <a:t>1991</a:t>
              </a:r>
              <a:r>
                <a:rPr kumimoji="1" lang="zh-CN" altLang="en-US" sz="1400" dirty="0">
                  <a:latin typeface="+mn-ea"/>
                </a:rPr>
                <a:t>、</a:t>
              </a:r>
              <a:r>
                <a:rPr kumimoji="1" lang="en-US" altLang="zh-CN" sz="1400" dirty="0">
                  <a:latin typeface="+mn-ea"/>
                </a:rPr>
                <a:t>2002</a:t>
              </a:r>
              <a:r>
                <a:rPr kumimoji="1" lang="zh-CN" altLang="en-US" sz="1400" dirty="0">
                  <a:latin typeface="+mn-ea"/>
                </a:rPr>
                <a:t>和</a:t>
              </a:r>
              <a:r>
                <a:rPr kumimoji="1" lang="en-US" altLang="zh-CN" sz="1400" dirty="0">
                  <a:latin typeface="+mn-ea"/>
                </a:rPr>
                <a:t>2012-2015</a:t>
              </a:r>
              <a:r>
                <a:rPr kumimoji="1" lang="zh-CN" altLang="en-US" sz="1400" dirty="0">
                  <a:latin typeface="+mn-ea"/>
                </a:rPr>
                <a:t>年进行过的</a:t>
              </a:r>
              <a:r>
                <a:rPr kumimoji="1" lang="en-US" altLang="zh-CN" sz="1400" dirty="0">
                  <a:latin typeface="+mn-ea"/>
                </a:rPr>
                <a:t>5</a:t>
              </a:r>
              <a:r>
                <a:rPr kumimoji="1" lang="zh-CN" altLang="en-US" sz="1400" dirty="0">
                  <a:latin typeface="+mn-ea"/>
                </a:rPr>
                <a:t>次全国范围内的高血压抽样调查相比，虽然各次调查总人数、年龄和诊断标准不完全一致，但患病率总体呈</a:t>
              </a:r>
              <a:r>
                <a:rPr kumimoji="1" lang="zh-CN" altLang="en-US" sz="1400" b="1" dirty="0">
                  <a:solidFill>
                    <a:srgbClr val="CAA27E"/>
                  </a:solidFill>
                  <a:latin typeface="+mn-ea"/>
                </a:rPr>
                <a:t>增高</a:t>
              </a:r>
              <a:r>
                <a:rPr kumimoji="1" lang="zh-CN" altLang="en-US" sz="1400" dirty="0">
                  <a:latin typeface="+mn-ea"/>
                </a:rPr>
                <a:t>的趋势。</a:t>
              </a:r>
            </a:p>
          </p:txBody>
        </p:sp>
        <p:sp>
          <p:nvSpPr>
            <p:cNvPr id="21" name="圆角矩形 20">
              <a:extLst>
                <a:ext uri="{FF2B5EF4-FFF2-40B4-BE49-F238E27FC236}">
                  <a16:creationId xmlns:a16="http://schemas.microsoft.com/office/drawing/2014/main" id="{7F7591AE-F976-49EA-9DED-8D9244BE2AEB}"/>
                </a:ext>
              </a:extLst>
            </p:cNvPr>
            <p:cNvSpPr/>
            <p:nvPr/>
          </p:nvSpPr>
          <p:spPr>
            <a:xfrm>
              <a:off x="736403" y="1121921"/>
              <a:ext cx="5731200"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bg1"/>
                  </a:solidFill>
                  <a:effectLst/>
                  <a:uLnTx/>
                  <a:uFillTx/>
                  <a:latin typeface="Calibri"/>
                  <a:ea typeface="微软雅黑" panose="020B0503020204020204" pitchFamily="34" charset="-122"/>
                  <a:cs typeface="+mn-cs"/>
                </a:rPr>
                <a:t>我国人群高血压患病率高，且呈增高趋势</a:t>
              </a:r>
            </a:p>
          </p:txBody>
        </p:sp>
        <p:sp>
          <p:nvSpPr>
            <p:cNvPr id="22" name="矩形 21">
              <a:extLst>
                <a:ext uri="{FF2B5EF4-FFF2-40B4-BE49-F238E27FC236}">
                  <a16:creationId xmlns:a16="http://schemas.microsoft.com/office/drawing/2014/main" id="{B4447A5A-3DAC-4D2C-4BA1-FC7239C0AE6E}"/>
                </a:ext>
              </a:extLst>
            </p:cNvPr>
            <p:cNvSpPr/>
            <p:nvPr/>
          </p:nvSpPr>
          <p:spPr>
            <a:xfrm>
              <a:off x="1141134" y="4157294"/>
              <a:ext cx="4891420" cy="504207"/>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079318A2-474F-0EE8-03FE-7CCE59AD27D7}"/>
                </a:ext>
              </a:extLst>
            </p:cNvPr>
            <p:cNvSpPr/>
            <p:nvPr/>
          </p:nvSpPr>
          <p:spPr>
            <a:xfrm>
              <a:off x="666974" y="928806"/>
              <a:ext cx="5842800" cy="5286799"/>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pic>
        <p:nvPicPr>
          <p:cNvPr id="25" name="图片 24">
            <a:extLst>
              <a:ext uri="{FF2B5EF4-FFF2-40B4-BE49-F238E27FC236}">
                <a16:creationId xmlns:a16="http://schemas.microsoft.com/office/drawing/2014/main" id="{03C03C84-9EB5-2CE3-EAEE-9AE6EAF160D9}"/>
              </a:ext>
            </a:extLst>
          </p:cNvPr>
          <p:cNvPicPr>
            <a:picLocks noChangeAspect="1"/>
          </p:cNvPicPr>
          <p:nvPr/>
        </p:nvPicPr>
        <p:blipFill>
          <a:blip r:embed="rId3"/>
          <a:stretch>
            <a:fillRect/>
          </a:stretch>
        </p:blipFill>
        <p:spPr>
          <a:xfrm>
            <a:off x="6335382" y="1961922"/>
            <a:ext cx="5612580" cy="1171728"/>
          </a:xfrm>
          <a:prstGeom prst="rect">
            <a:avLst/>
          </a:prstGeom>
        </p:spPr>
      </p:pic>
      <p:sp>
        <p:nvSpPr>
          <p:cNvPr id="26" name="文本框 25">
            <a:extLst>
              <a:ext uri="{FF2B5EF4-FFF2-40B4-BE49-F238E27FC236}">
                <a16:creationId xmlns:a16="http://schemas.microsoft.com/office/drawing/2014/main" id="{CE75F185-33A2-67DB-50E3-00616B9EFE6C}"/>
              </a:ext>
            </a:extLst>
          </p:cNvPr>
          <p:cNvSpPr txBox="1"/>
          <p:nvPr/>
        </p:nvSpPr>
        <p:spPr>
          <a:xfrm>
            <a:off x="6275296" y="3494158"/>
            <a:ext cx="5706533" cy="1169551"/>
          </a:xfrm>
          <a:prstGeom prst="rect">
            <a:avLst/>
          </a:prstGeom>
          <a:noFill/>
        </p:spPr>
        <p:txBody>
          <a:bodyPr wrap="square" rtlCol="0">
            <a:spAutoFit/>
          </a:bodyPr>
          <a:lstStyle/>
          <a:p>
            <a:pPr algn="dist"/>
            <a:r>
              <a:rPr kumimoji="1" lang="zh-CN" altLang="en-US" sz="1400" dirty="0">
                <a:latin typeface="+mn-ea"/>
              </a:rPr>
              <a:t>高血压患者的知晓率、治疗率和控制率是反映高血压防治状况的重要评价指标。</a:t>
            </a:r>
            <a:r>
              <a:rPr kumimoji="1" lang="en-US" altLang="zh-CN" sz="1400" dirty="0">
                <a:latin typeface="+mn-ea"/>
              </a:rPr>
              <a:t>2012-2015</a:t>
            </a:r>
            <a:r>
              <a:rPr kumimoji="1" lang="zh-CN" altLang="en-US" sz="1400" dirty="0">
                <a:latin typeface="+mn-ea"/>
              </a:rPr>
              <a:t>年调查显示，</a:t>
            </a:r>
            <a:r>
              <a:rPr kumimoji="1" lang="en-US" altLang="zh-CN" sz="1400" dirty="0">
                <a:latin typeface="+mn-ea"/>
              </a:rPr>
              <a:t>18</a:t>
            </a:r>
            <a:r>
              <a:rPr kumimoji="1" lang="zh-CN" altLang="en-US" sz="1400" dirty="0">
                <a:latin typeface="+mn-ea"/>
              </a:rPr>
              <a:t>岁以上人群高血压的</a:t>
            </a:r>
            <a:r>
              <a:rPr kumimoji="1" lang="zh-CN" altLang="en-US" sz="1400" b="1" dirty="0">
                <a:solidFill>
                  <a:srgbClr val="CAA27E"/>
                </a:solidFill>
                <a:latin typeface="+mn-ea"/>
              </a:rPr>
              <a:t>知晓率、治疗率和控制率分别为</a:t>
            </a:r>
            <a:r>
              <a:rPr kumimoji="1" lang="en-US" altLang="zh-CN" sz="1400" b="1" dirty="0">
                <a:solidFill>
                  <a:srgbClr val="CAA27E"/>
                </a:solidFill>
                <a:latin typeface="+mn-ea"/>
              </a:rPr>
              <a:t>51.6%,45.8%</a:t>
            </a:r>
            <a:r>
              <a:rPr kumimoji="1" lang="zh-CN" altLang="en-US" sz="1400" b="1" dirty="0">
                <a:solidFill>
                  <a:srgbClr val="CAA27E"/>
                </a:solidFill>
                <a:latin typeface="+mn-ea"/>
              </a:rPr>
              <a:t>和</a:t>
            </a:r>
            <a:r>
              <a:rPr kumimoji="1" lang="en-US" altLang="zh-CN" sz="1400" b="1" dirty="0">
                <a:solidFill>
                  <a:srgbClr val="CAA27E"/>
                </a:solidFill>
                <a:latin typeface="+mn-ea"/>
              </a:rPr>
              <a:t>16.8%</a:t>
            </a:r>
            <a:r>
              <a:rPr kumimoji="1" lang="zh-CN" altLang="en-US" sz="1400" b="1" dirty="0">
                <a:solidFill>
                  <a:srgbClr val="CAA27E"/>
                </a:solidFill>
                <a:latin typeface="+mn-ea"/>
              </a:rPr>
              <a:t>。</a:t>
            </a:r>
            <a:r>
              <a:rPr kumimoji="1" lang="zh-CN" altLang="en-US" sz="1400" dirty="0">
                <a:latin typeface="+mn-ea"/>
              </a:rPr>
              <a:t>多次全国性调查均显示女性三率均高于男性</a:t>
            </a:r>
            <a:r>
              <a:rPr kumimoji="1" lang="en-US" altLang="zh-CN" sz="1400" dirty="0">
                <a:latin typeface="+mn-ea"/>
              </a:rPr>
              <a:t>,</a:t>
            </a:r>
            <a:r>
              <a:rPr kumimoji="1" lang="zh-CN" altLang="en-US" sz="1400" dirty="0">
                <a:latin typeface="+mn-ea"/>
              </a:rPr>
              <a:t>城市居民高于农村；汉族居民高于少数民族；与</a:t>
            </a:r>
            <a:endParaRPr kumimoji="1" lang="en-US" altLang="zh-CN" sz="1400" dirty="0">
              <a:latin typeface="+mn-ea"/>
            </a:endParaRPr>
          </a:p>
          <a:p>
            <a:r>
              <a:rPr kumimoji="1" lang="zh-CN" altLang="en-US" sz="1400" dirty="0">
                <a:latin typeface="+mn-ea"/>
              </a:rPr>
              <a:t>老年高血压患者相比，中青年人群三率均显著较低。</a:t>
            </a:r>
          </a:p>
        </p:txBody>
      </p:sp>
      <p:sp>
        <p:nvSpPr>
          <p:cNvPr id="27" name="圆角矩形 26">
            <a:extLst>
              <a:ext uri="{FF2B5EF4-FFF2-40B4-BE49-F238E27FC236}">
                <a16:creationId xmlns:a16="http://schemas.microsoft.com/office/drawing/2014/main" id="{2790C03C-97D6-CBB6-5E9C-570B3B3758F3}"/>
              </a:ext>
            </a:extLst>
          </p:cNvPr>
          <p:cNvSpPr/>
          <p:nvPr/>
        </p:nvSpPr>
        <p:spPr>
          <a:xfrm>
            <a:off x="6275296" y="1121920"/>
            <a:ext cx="5732753"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bg1"/>
                </a:solidFill>
                <a:effectLst/>
                <a:uLnTx/>
                <a:uFillTx/>
                <a:latin typeface="Calibri"/>
                <a:ea typeface="微软雅黑" panose="020B0503020204020204" pitchFamily="34" charset="-122"/>
                <a:cs typeface="+mn-cs"/>
              </a:rPr>
              <a:t>我国高血压患者的知晓率、治疗率和控制率仍有待提高</a:t>
            </a:r>
          </a:p>
        </p:txBody>
      </p:sp>
      <p:sp>
        <p:nvSpPr>
          <p:cNvPr id="28" name="文本框 27">
            <a:extLst>
              <a:ext uri="{FF2B5EF4-FFF2-40B4-BE49-F238E27FC236}">
                <a16:creationId xmlns:a16="http://schemas.microsoft.com/office/drawing/2014/main" id="{95AA7DB0-8768-60AC-69C4-1D79A67C2277}"/>
              </a:ext>
            </a:extLst>
          </p:cNvPr>
          <p:cNvSpPr txBox="1"/>
          <p:nvPr/>
        </p:nvSpPr>
        <p:spPr>
          <a:xfrm>
            <a:off x="6218342" y="5022599"/>
            <a:ext cx="5789707" cy="1104148"/>
          </a:xfrm>
          <a:prstGeom prst="rect">
            <a:avLst/>
          </a:prstGeom>
          <a:noFill/>
        </p:spPr>
        <p:txBody>
          <a:bodyPr wrap="square" rtlCol="0">
            <a:spAutoFit/>
          </a:bodyPr>
          <a:lstStyle/>
          <a:p>
            <a:pPr algn="dist">
              <a:lnSpc>
                <a:spcPct val="125000"/>
              </a:lnSpc>
            </a:pPr>
            <a:r>
              <a:rPr kumimoji="1" lang="zh-CN" altLang="en-US" b="1" dirty="0"/>
              <a:t>综上可见，我国人群高血压患病率持续增高，尤以中青年更明显。高血压知晓率、治疗率和控制率距离发达</a:t>
            </a:r>
            <a:endParaRPr kumimoji="1" lang="en-US" altLang="zh-CN" b="1" dirty="0"/>
          </a:p>
          <a:p>
            <a:pPr>
              <a:lnSpc>
                <a:spcPct val="125000"/>
              </a:lnSpc>
            </a:pPr>
            <a:r>
              <a:rPr kumimoji="1" lang="zh-CN" altLang="en-US" b="1" dirty="0"/>
              <a:t>国家防控水平仍有差距。</a:t>
            </a:r>
          </a:p>
        </p:txBody>
      </p:sp>
      <p:sp>
        <p:nvSpPr>
          <p:cNvPr id="29" name="矩形 28">
            <a:extLst>
              <a:ext uri="{FF2B5EF4-FFF2-40B4-BE49-F238E27FC236}">
                <a16:creationId xmlns:a16="http://schemas.microsoft.com/office/drawing/2014/main" id="{CA225BA9-76DA-B692-2CB1-1DB553D3CBE1}"/>
              </a:ext>
            </a:extLst>
          </p:cNvPr>
          <p:cNvSpPr/>
          <p:nvPr/>
        </p:nvSpPr>
        <p:spPr>
          <a:xfrm>
            <a:off x="6223126" y="928806"/>
            <a:ext cx="5841874" cy="3824801"/>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id="{660E668B-1230-D4BA-9F21-9D694779DD7B}"/>
              </a:ext>
            </a:extLst>
          </p:cNvPr>
          <p:cNvSpPr txBox="1"/>
          <p:nvPr/>
        </p:nvSpPr>
        <p:spPr>
          <a:xfrm>
            <a:off x="0" y="6642556"/>
            <a:ext cx="12066495" cy="215444"/>
          </a:xfrm>
          <a:prstGeom prst="rect">
            <a:avLst/>
          </a:prstGeom>
          <a:noFill/>
        </p:spPr>
        <p:txBody>
          <a:bodyPr wrap="square">
            <a:spAutoFit/>
          </a:bodyPr>
          <a:lstStyle/>
          <a:p>
            <a:r>
              <a:rPr lang="zh-CN" altLang="en-US" sz="800" b="0" i="0" dirty="0">
                <a:solidFill>
                  <a:srgbClr val="212121"/>
                </a:solidFill>
                <a:effectLst/>
                <a:latin typeface="+mn-ea"/>
              </a:rPr>
              <a:t>中国高血压防治指南修订委员会</a:t>
            </a:r>
            <a:r>
              <a:rPr lang="en-US" altLang="zh-CN" sz="800" b="0" i="0" dirty="0">
                <a:solidFill>
                  <a:srgbClr val="212121"/>
                </a:solidFill>
                <a:effectLst/>
                <a:latin typeface="+mn-ea"/>
              </a:rPr>
              <a:t>,</a:t>
            </a:r>
            <a:r>
              <a:rPr lang="zh-CN" altLang="en-US" sz="800" b="0" i="0" dirty="0">
                <a:solidFill>
                  <a:srgbClr val="212121"/>
                </a:solidFill>
                <a:effectLst/>
                <a:latin typeface="+mn-ea"/>
              </a:rPr>
              <a:t>高血压联盟</a:t>
            </a:r>
            <a:r>
              <a:rPr lang="en-US" altLang="zh-CN" sz="800" b="0" i="0" dirty="0">
                <a:solidFill>
                  <a:srgbClr val="212121"/>
                </a:solidFill>
                <a:effectLst/>
                <a:latin typeface="+mn-ea"/>
              </a:rPr>
              <a:t>(</a:t>
            </a:r>
            <a:r>
              <a:rPr lang="zh-CN" altLang="en-US" sz="800" b="0" i="0" dirty="0">
                <a:solidFill>
                  <a:srgbClr val="212121"/>
                </a:solidFill>
                <a:effectLst/>
                <a:latin typeface="+mn-ea"/>
              </a:rPr>
              <a:t>中国</a:t>
            </a:r>
            <a:r>
              <a:rPr lang="en-US" altLang="zh-CN" sz="800" b="0" i="0" dirty="0">
                <a:solidFill>
                  <a:srgbClr val="212121"/>
                </a:solidFill>
                <a:effectLst/>
                <a:latin typeface="+mn-ea"/>
              </a:rPr>
              <a:t>),</a:t>
            </a:r>
            <a:r>
              <a:rPr lang="zh-CN" altLang="en-US" sz="800" b="0" i="0" dirty="0">
                <a:solidFill>
                  <a:srgbClr val="212121"/>
                </a:solidFill>
                <a:effectLst/>
                <a:latin typeface="+mn-ea"/>
              </a:rPr>
              <a:t>中国医疗保健国际交流促进会高血压病学分会</a:t>
            </a:r>
            <a:r>
              <a:rPr lang="en-US" altLang="zh-CN" sz="800" b="0" i="0" dirty="0">
                <a:solidFill>
                  <a:srgbClr val="212121"/>
                </a:solidFill>
                <a:effectLst/>
                <a:latin typeface="+mn-ea"/>
              </a:rPr>
              <a:t>,</a:t>
            </a:r>
            <a:r>
              <a:rPr lang="zh-CN" altLang="en-US" sz="800" b="0" i="0" dirty="0">
                <a:solidFill>
                  <a:srgbClr val="212121"/>
                </a:solidFill>
                <a:effectLst/>
                <a:latin typeface="+mn-ea"/>
              </a:rPr>
              <a:t>等</a:t>
            </a:r>
            <a:r>
              <a:rPr lang="en-US" altLang="zh-CN" sz="800" b="0" i="0" dirty="0">
                <a:solidFill>
                  <a:srgbClr val="212121"/>
                </a:solidFill>
                <a:effectLst/>
                <a:latin typeface="+mn-ea"/>
              </a:rPr>
              <a:t>.</a:t>
            </a:r>
            <a:r>
              <a:rPr lang="zh-CN" altLang="en-US" sz="800" b="0" i="0" dirty="0">
                <a:solidFill>
                  <a:srgbClr val="212121"/>
                </a:solidFill>
                <a:effectLst/>
                <a:latin typeface="+mn-ea"/>
              </a:rPr>
              <a:t>中国高血压防治指南</a:t>
            </a:r>
            <a:r>
              <a:rPr lang="en-US" altLang="zh-CN" sz="800" b="0" i="0" dirty="0">
                <a:solidFill>
                  <a:srgbClr val="212121"/>
                </a:solidFill>
                <a:effectLst/>
                <a:latin typeface="+mn-ea"/>
              </a:rPr>
              <a:t>(2024</a:t>
            </a:r>
            <a:r>
              <a:rPr lang="zh-CN" altLang="en-US" sz="800" b="0" i="0" dirty="0">
                <a:solidFill>
                  <a:srgbClr val="212121"/>
                </a:solidFill>
                <a:effectLst/>
                <a:latin typeface="+mn-ea"/>
              </a:rPr>
              <a:t>年修订版</a:t>
            </a:r>
            <a:r>
              <a:rPr lang="en-US" altLang="zh-CN" sz="800" b="0" i="0" dirty="0">
                <a:solidFill>
                  <a:srgbClr val="212121"/>
                </a:solidFill>
                <a:effectLst/>
                <a:latin typeface="+mn-ea"/>
              </a:rPr>
              <a:t>)[J].</a:t>
            </a:r>
            <a:r>
              <a:rPr lang="zh-CN" altLang="en-US" sz="800" b="0" i="0" dirty="0">
                <a:solidFill>
                  <a:srgbClr val="212121"/>
                </a:solidFill>
                <a:effectLst/>
                <a:latin typeface="+mn-ea"/>
              </a:rPr>
              <a:t>中华高血压杂志</a:t>
            </a:r>
            <a:r>
              <a:rPr lang="en-US" altLang="zh-CN" sz="800" b="0" i="0" dirty="0">
                <a:solidFill>
                  <a:srgbClr val="212121"/>
                </a:solidFill>
                <a:effectLst/>
                <a:latin typeface="+mn-ea"/>
              </a:rPr>
              <a:t>(</a:t>
            </a:r>
            <a:r>
              <a:rPr lang="zh-CN" altLang="en-US" sz="800" b="0" i="0" dirty="0">
                <a:solidFill>
                  <a:srgbClr val="212121"/>
                </a:solidFill>
                <a:effectLst/>
                <a:latin typeface="+mn-ea"/>
              </a:rPr>
              <a:t>中英文</a:t>
            </a:r>
            <a:r>
              <a:rPr lang="en-US" altLang="zh-CN" sz="800" b="0" i="0" dirty="0">
                <a:solidFill>
                  <a:srgbClr val="212121"/>
                </a:solidFill>
                <a:effectLst/>
                <a:latin typeface="+mn-ea"/>
              </a:rPr>
              <a:t>)</a:t>
            </a:r>
            <a:r>
              <a:rPr lang="zh-CN" altLang="en-US" sz="800" b="0" i="0" dirty="0">
                <a:solidFill>
                  <a:srgbClr val="212121"/>
                </a:solidFill>
                <a:effectLst/>
                <a:latin typeface="+mn-ea"/>
              </a:rPr>
              <a:t>，</a:t>
            </a:r>
            <a:r>
              <a:rPr lang="en-US" altLang="zh-CN" sz="800" b="0" i="0" dirty="0">
                <a:solidFill>
                  <a:srgbClr val="212121"/>
                </a:solidFill>
                <a:effectLst/>
                <a:latin typeface="+mn-ea"/>
              </a:rPr>
              <a:t>2024,32(07):603-700.</a:t>
            </a:r>
            <a:endParaRPr lang="zh-CN" altLang="en-US" sz="800" dirty="0">
              <a:latin typeface="+mn-ea"/>
            </a:endParaRPr>
          </a:p>
        </p:txBody>
      </p:sp>
    </p:spTree>
    <p:extLst>
      <p:ext uri="{BB962C8B-B14F-4D97-AF65-F5344CB8AC3E}">
        <p14:creationId xmlns:p14="http://schemas.microsoft.com/office/powerpoint/2010/main" val="82152193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基本信息（</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3/4</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01</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9" name="圆角矩形 8">
            <a:extLst>
              <a:ext uri="{FF2B5EF4-FFF2-40B4-BE49-F238E27FC236}">
                <a16:creationId xmlns:a16="http://schemas.microsoft.com/office/drawing/2014/main" id="{B5CB3500-713A-822A-5B1C-7015F1A8D273}"/>
              </a:ext>
            </a:extLst>
          </p:cNvPr>
          <p:cNvSpPr/>
          <p:nvPr/>
        </p:nvSpPr>
        <p:spPr>
          <a:xfrm>
            <a:off x="0" y="974710"/>
            <a:ext cx="12192000"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r>
              <a:rPr lang="zh-CN" altLang="en-US" b="1" dirty="0"/>
              <a:t>替米沙坦氨氯地平片</a:t>
            </a:r>
            <a:r>
              <a:rPr lang="en-US" altLang="zh-CN" b="1" dirty="0"/>
              <a:t>(</a:t>
            </a:r>
            <a:r>
              <a:rPr lang="en" altLang="zh-CN" b="1" dirty="0"/>
              <a:t>II)(40mg/5mg)</a:t>
            </a:r>
            <a:r>
              <a:rPr lang="zh-CN" altLang="en" b="1" dirty="0"/>
              <a:t>优化</a:t>
            </a:r>
            <a:r>
              <a:rPr lang="zh-CN" altLang="en-US" b="1" dirty="0"/>
              <a:t>治疗策略，简化用药流程，满足不同患者用药需求</a:t>
            </a:r>
          </a:p>
        </p:txBody>
      </p:sp>
      <p:sp>
        <p:nvSpPr>
          <p:cNvPr id="26" name="矩形 25">
            <a:extLst>
              <a:ext uri="{FF2B5EF4-FFF2-40B4-BE49-F238E27FC236}">
                <a16:creationId xmlns:a16="http://schemas.microsoft.com/office/drawing/2014/main" id="{9FAE17D4-FADA-C9A6-084A-F327EBA640D3}"/>
              </a:ext>
            </a:extLst>
          </p:cNvPr>
          <p:cNvSpPr/>
          <p:nvPr/>
        </p:nvSpPr>
        <p:spPr>
          <a:xfrm>
            <a:off x="4200225" y="5319277"/>
            <a:ext cx="2716181" cy="830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5" name="组合 34">
            <a:extLst>
              <a:ext uri="{FF2B5EF4-FFF2-40B4-BE49-F238E27FC236}">
                <a16:creationId xmlns:a16="http://schemas.microsoft.com/office/drawing/2014/main" id="{1B11E109-A6DC-2CE2-4423-160BA6DC2870}"/>
              </a:ext>
            </a:extLst>
          </p:cNvPr>
          <p:cNvGrpSpPr/>
          <p:nvPr/>
        </p:nvGrpSpPr>
        <p:grpSpPr>
          <a:xfrm>
            <a:off x="1251623" y="1641853"/>
            <a:ext cx="9989055" cy="4533495"/>
            <a:chOff x="557142" y="1616780"/>
            <a:chExt cx="9989055" cy="4533495"/>
          </a:xfrm>
        </p:grpSpPr>
        <p:grpSp>
          <p:nvGrpSpPr>
            <p:cNvPr id="2" name="组合 1">
              <a:extLst>
                <a:ext uri="{FF2B5EF4-FFF2-40B4-BE49-F238E27FC236}">
                  <a16:creationId xmlns:a16="http://schemas.microsoft.com/office/drawing/2014/main" id="{0BEEB02D-1B83-0758-5C17-7FFADCE99CF6}"/>
                </a:ext>
              </a:extLst>
            </p:cNvPr>
            <p:cNvGrpSpPr/>
            <p:nvPr/>
          </p:nvGrpSpPr>
          <p:grpSpPr>
            <a:xfrm>
              <a:off x="558083" y="1616780"/>
              <a:ext cx="9988114" cy="964373"/>
              <a:chOff x="816711" y="2286300"/>
              <a:chExt cx="4660649" cy="964373"/>
            </a:xfrm>
          </p:grpSpPr>
          <p:sp>
            <p:nvSpPr>
              <p:cNvPr id="3" name="矩形: 圆角 33">
                <a:extLst>
                  <a:ext uri="{FF2B5EF4-FFF2-40B4-BE49-F238E27FC236}">
                    <a16:creationId xmlns:a16="http://schemas.microsoft.com/office/drawing/2014/main" id="{9EA348AA-8CBB-3577-AED1-C09A9776DC4D}"/>
                  </a:ext>
                </a:extLst>
              </p:cNvPr>
              <p:cNvSpPr/>
              <p:nvPr/>
            </p:nvSpPr>
            <p:spPr>
              <a:xfrm rot="16200000">
                <a:off x="2596508" y="506503"/>
                <a:ext cx="964373" cy="4523967"/>
              </a:xfrm>
              <a:prstGeom prst="roundRect">
                <a:avLst>
                  <a:gd name="adj" fmla="val 8530"/>
                </a:avLst>
              </a:prstGeom>
              <a:solidFill>
                <a:schemeClr val="bg1"/>
              </a:solidFill>
              <a:ln>
                <a:solidFill>
                  <a:schemeClr val="bg1">
                    <a:lumMod val="95000"/>
                  </a:schemeClr>
                </a:solidFill>
              </a:ln>
              <a:effectLst>
                <a:outerShdw blurRad="254000" dist="254000" dir="2700000" sx="95000" sy="95000" algn="t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黑体 CN Normal" panose="020B0400000000000000" pitchFamily="34" charset="-122"/>
                  <a:ea typeface="思源黑体 CN Medium" panose="020B0600000000000000" pitchFamily="34" charset="-122"/>
                  <a:sym typeface="思源黑体 CN Normal" panose="020B0400000000000000" pitchFamily="34" charset="-122"/>
                </a:endParaRPr>
              </a:p>
            </p:txBody>
          </p:sp>
          <p:sp>
            <p:nvSpPr>
              <p:cNvPr id="6" name="文本框 5">
                <a:extLst>
                  <a:ext uri="{FF2B5EF4-FFF2-40B4-BE49-F238E27FC236}">
                    <a16:creationId xmlns:a16="http://schemas.microsoft.com/office/drawing/2014/main" id="{5DBAE513-C94E-50DF-5379-DF4446CF5987}"/>
                  </a:ext>
                </a:extLst>
              </p:cNvPr>
              <p:cNvSpPr txBox="1"/>
              <p:nvPr/>
            </p:nvSpPr>
            <p:spPr>
              <a:xfrm>
                <a:off x="1079704" y="2301351"/>
                <a:ext cx="4397656" cy="846386"/>
              </a:xfrm>
              <a:prstGeom prst="rect">
                <a:avLst/>
              </a:prstGeom>
              <a:noFill/>
            </p:spPr>
            <p:txBody>
              <a:bodyPr vert="horz" wrap="square" lIns="0" tIns="0" rIns="0" bIns="0" rtlCol="0">
                <a:spAutoFit/>
              </a:bodyPr>
              <a:lstStyle>
                <a:defPPr>
                  <a:defRPr lang="zh-CN"/>
                </a:defPPr>
                <a:lvl1pPr>
                  <a:lnSpc>
                    <a:spcPct val="150000"/>
                  </a:lnSpc>
                  <a:defRPr sz="1100">
                    <a:solidFill>
                      <a:schemeClr val="tx1">
                        <a:lumMod val="50000"/>
                        <a:lumOff val="50000"/>
                      </a:schemeClr>
                    </a:solidFill>
                  </a:defRPr>
                </a:lvl1pPr>
              </a:lstStyle>
              <a:p>
                <a:r>
                  <a:rPr lang="zh-CN" altLang="en-US" sz="1800" b="1" dirty="0">
                    <a:solidFill>
                      <a:schemeClr val="tx1"/>
                    </a:solidFill>
                    <a:latin typeface="+mn-ea"/>
                    <a:sym typeface="思源黑体 CN Normal" panose="020B0400000000000000" pitchFamily="34" charset="-122"/>
                  </a:rPr>
                  <a:t>初始治疗优选药物</a:t>
                </a:r>
                <a:endParaRPr lang="en-US" altLang="zh-CN" sz="1800" b="1" dirty="0">
                  <a:solidFill>
                    <a:schemeClr val="tx1"/>
                  </a:solidFill>
                  <a:latin typeface="+mn-ea"/>
                  <a:sym typeface="思源黑体 CN Normal" panose="020B0400000000000000" pitchFamily="34" charset="-122"/>
                </a:endParaRPr>
              </a:p>
              <a:p>
                <a:pPr>
                  <a:lnSpc>
                    <a:spcPct val="100000"/>
                  </a:lnSpc>
                </a:pPr>
                <a:r>
                  <a:rPr lang="en-US" altLang="zh-CN" sz="1400" dirty="0">
                    <a:solidFill>
                      <a:schemeClr val="tx1">
                        <a:lumMod val="65000"/>
                        <a:lumOff val="35000"/>
                      </a:schemeClr>
                    </a:solidFill>
                    <a:latin typeface="+mn-ea"/>
                    <a:sym typeface="思源黑体 CN Normal" panose="020B0400000000000000" pitchFamily="34" charset="-122"/>
                  </a:rPr>
                  <a:t>2</a:t>
                </a:r>
                <a:r>
                  <a:rPr lang="zh-CN" altLang="en-US" sz="1400" dirty="0">
                    <a:solidFill>
                      <a:schemeClr val="tx1">
                        <a:lumMod val="65000"/>
                        <a:lumOff val="35000"/>
                      </a:schemeClr>
                    </a:solidFill>
                    <a:latin typeface="+mn-ea"/>
                    <a:sym typeface="思源黑体 CN Normal" panose="020B0400000000000000" pitchFamily="34" charset="-122"/>
                  </a:rPr>
                  <a:t>级以上高血压</a:t>
                </a:r>
                <a:r>
                  <a:rPr lang="en-US" altLang="zh-CN" sz="1400" dirty="0">
                    <a:solidFill>
                      <a:schemeClr val="tx1">
                        <a:lumMod val="65000"/>
                        <a:lumOff val="35000"/>
                      </a:schemeClr>
                    </a:solidFill>
                    <a:latin typeface="+mn-ea"/>
                    <a:sym typeface="思源黑体 CN Normal" panose="020B0400000000000000" pitchFamily="34" charset="-122"/>
                  </a:rPr>
                  <a:t>(≥160/100</a:t>
                </a:r>
                <a:r>
                  <a:rPr lang="en" altLang="zh-CN" sz="1400" dirty="0">
                    <a:solidFill>
                      <a:schemeClr val="tx1">
                        <a:lumMod val="65000"/>
                        <a:lumOff val="35000"/>
                      </a:schemeClr>
                    </a:solidFill>
                    <a:latin typeface="+mn-ea"/>
                    <a:sym typeface="思源黑体 CN Normal" panose="020B0400000000000000" pitchFamily="34" charset="-122"/>
                  </a:rPr>
                  <a:t>mmHg)</a:t>
                </a:r>
                <a:r>
                  <a:rPr lang="zh-CN" altLang="en" sz="1400" dirty="0">
                    <a:solidFill>
                      <a:schemeClr val="tx1">
                        <a:lumMod val="65000"/>
                        <a:lumOff val="35000"/>
                      </a:schemeClr>
                    </a:solidFill>
                    <a:latin typeface="+mn-ea"/>
                    <a:sym typeface="思源黑体 CN Normal" panose="020B0400000000000000" pitchFamily="34" charset="-122"/>
                  </a:rPr>
                  <a:t>、</a:t>
                </a:r>
                <a:r>
                  <a:rPr lang="zh-CN" altLang="en-US" sz="1400" dirty="0">
                    <a:solidFill>
                      <a:schemeClr val="tx1">
                        <a:lumMod val="65000"/>
                        <a:lumOff val="35000"/>
                      </a:schemeClr>
                    </a:solidFill>
                    <a:latin typeface="+mn-ea"/>
                    <a:sym typeface="思源黑体 CN Normal" panose="020B0400000000000000" pitchFamily="34" charset="-122"/>
                  </a:rPr>
                  <a:t>高于目标血压</a:t>
                </a:r>
                <a:r>
                  <a:rPr lang="en-US" altLang="zh-CN" sz="1400" dirty="0">
                    <a:solidFill>
                      <a:schemeClr val="tx1">
                        <a:lumMod val="65000"/>
                        <a:lumOff val="35000"/>
                      </a:schemeClr>
                    </a:solidFill>
                    <a:latin typeface="+mn-ea"/>
                    <a:sym typeface="思源黑体 CN Normal" panose="020B0400000000000000" pitchFamily="34" charset="-122"/>
                  </a:rPr>
                  <a:t>20/10</a:t>
                </a:r>
                <a:r>
                  <a:rPr lang="en" altLang="zh-CN" sz="1400" dirty="0">
                    <a:solidFill>
                      <a:schemeClr val="tx1">
                        <a:lumMod val="65000"/>
                        <a:lumOff val="35000"/>
                      </a:schemeClr>
                    </a:solidFill>
                    <a:latin typeface="+mn-ea"/>
                    <a:sym typeface="思源黑体 CN Normal" panose="020B0400000000000000" pitchFamily="34" charset="-122"/>
                  </a:rPr>
                  <a:t>mmHg</a:t>
                </a:r>
                <a:r>
                  <a:rPr lang="zh-CN" altLang="en-US" sz="1400" dirty="0">
                    <a:solidFill>
                      <a:schemeClr val="tx1">
                        <a:lumMod val="65000"/>
                        <a:lumOff val="35000"/>
                      </a:schemeClr>
                    </a:solidFill>
                    <a:latin typeface="+mn-ea"/>
                    <a:sym typeface="思源黑体 CN Normal" panose="020B0400000000000000" pitchFamily="34" charset="-122"/>
                  </a:rPr>
                  <a:t>的心血管风险高危</a:t>
                </a:r>
                <a:r>
                  <a:rPr lang="en-US" altLang="zh-CN" sz="1400" dirty="0">
                    <a:solidFill>
                      <a:schemeClr val="tx1">
                        <a:lumMod val="65000"/>
                        <a:lumOff val="35000"/>
                      </a:schemeClr>
                    </a:solidFill>
                    <a:latin typeface="+mn-ea"/>
                    <a:sym typeface="思源黑体 CN Normal" panose="020B0400000000000000" pitchFamily="34" charset="-122"/>
                  </a:rPr>
                  <a:t>/</a:t>
                </a:r>
                <a:r>
                  <a:rPr lang="zh-CN" altLang="en-US" sz="1400" dirty="0">
                    <a:solidFill>
                      <a:schemeClr val="tx1">
                        <a:lumMod val="65000"/>
                        <a:lumOff val="35000"/>
                      </a:schemeClr>
                    </a:solidFill>
                    <a:latin typeface="+mn-ea"/>
                    <a:sym typeface="思源黑体 CN Normal" panose="020B0400000000000000" pitchFamily="34" charset="-122"/>
                  </a:rPr>
                  <a:t>很高危的患者，初始治疗即可应用</a:t>
                </a:r>
                <a:r>
                  <a:rPr lang="en-US" altLang="zh-CN" sz="1400" dirty="0">
                    <a:solidFill>
                      <a:schemeClr val="tx1">
                        <a:lumMod val="65000"/>
                        <a:lumOff val="35000"/>
                      </a:schemeClr>
                    </a:solidFill>
                    <a:latin typeface="+mn-ea"/>
                    <a:sym typeface="思源黑体 CN Normal" panose="020B0400000000000000" pitchFamily="34" charset="-122"/>
                  </a:rPr>
                  <a:t>2</a:t>
                </a:r>
                <a:r>
                  <a:rPr lang="zh-CN" altLang="en-US" sz="1400" dirty="0">
                    <a:solidFill>
                      <a:schemeClr val="tx1">
                        <a:lumMod val="65000"/>
                        <a:lumOff val="35000"/>
                      </a:schemeClr>
                    </a:solidFill>
                    <a:latin typeface="+mn-ea"/>
                    <a:sym typeface="思源黑体 CN Normal" panose="020B0400000000000000" pitchFamily="34" charset="-122"/>
                  </a:rPr>
                  <a:t>种降压药；</a:t>
                </a:r>
                <a:r>
                  <a:rPr lang="zh-CN" altLang="en-US" sz="1400" b="1" dirty="0">
                    <a:solidFill>
                      <a:srgbClr val="CAA27E"/>
                    </a:solidFill>
                    <a:latin typeface="+mn-ea"/>
                    <a:sym typeface="思源黑体 CN Normal" panose="020B0400000000000000" pitchFamily="34" charset="-122"/>
                  </a:rPr>
                  <a:t>推荐起始剂量为替米沙坦氨氯地平片</a:t>
                </a:r>
                <a:r>
                  <a:rPr lang="en-US" altLang="zh-CN" sz="1400" b="1" dirty="0">
                    <a:solidFill>
                      <a:srgbClr val="CAA27E"/>
                    </a:solidFill>
                    <a:latin typeface="+mn-ea"/>
                    <a:sym typeface="思源黑体 CN Normal" panose="020B0400000000000000" pitchFamily="34" charset="-122"/>
                  </a:rPr>
                  <a:t>(</a:t>
                </a:r>
                <a:r>
                  <a:rPr lang="en" altLang="zh-CN" sz="1400" b="1" dirty="0">
                    <a:solidFill>
                      <a:srgbClr val="CAA27E"/>
                    </a:solidFill>
                    <a:latin typeface="+mn-ea"/>
                    <a:sym typeface="思源黑体 CN Normal" panose="020B0400000000000000" pitchFamily="34" charset="-122"/>
                  </a:rPr>
                  <a:t>II)</a:t>
                </a:r>
                <a:r>
                  <a:rPr lang="zh-CN" altLang="en-US" sz="1400" b="1" dirty="0">
                    <a:solidFill>
                      <a:srgbClr val="CAA27E"/>
                    </a:solidFill>
                    <a:latin typeface="+mn-ea"/>
                    <a:sym typeface="思源黑体 CN Normal" panose="020B0400000000000000" pitchFamily="34" charset="-122"/>
                  </a:rPr>
                  <a:t> </a:t>
                </a:r>
                <a:r>
                  <a:rPr lang="en" altLang="zh-CN" sz="1400" b="1" dirty="0">
                    <a:solidFill>
                      <a:srgbClr val="CAA27E"/>
                    </a:solidFill>
                    <a:latin typeface="+mn-ea"/>
                    <a:sym typeface="思源黑体 CN Normal" panose="020B0400000000000000" pitchFamily="34" charset="-122"/>
                  </a:rPr>
                  <a:t>40mg/5mg</a:t>
                </a:r>
                <a:r>
                  <a:rPr lang="zh-CN" altLang="en-US" sz="1400" b="1" dirty="0">
                    <a:solidFill>
                      <a:srgbClr val="CAA27E"/>
                    </a:solidFill>
                    <a:latin typeface="+mn-ea"/>
                    <a:sym typeface="思源黑体 CN Normal" panose="020B0400000000000000" pitchFamily="34" charset="-122"/>
                  </a:rPr>
                  <a:t> 每日</a:t>
                </a:r>
                <a:r>
                  <a:rPr lang="en-US" altLang="zh-CN" sz="1400" b="1" dirty="0">
                    <a:solidFill>
                      <a:srgbClr val="CAA27E"/>
                    </a:solidFill>
                    <a:latin typeface="+mn-ea"/>
                    <a:sym typeface="思源黑体 CN Normal" panose="020B0400000000000000" pitchFamily="34" charset="-122"/>
                  </a:rPr>
                  <a:t>1</a:t>
                </a:r>
                <a:r>
                  <a:rPr lang="zh-CN" altLang="en-US" sz="1400" b="1" dirty="0">
                    <a:solidFill>
                      <a:srgbClr val="CAA27E"/>
                    </a:solidFill>
                    <a:latin typeface="+mn-ea"/>
                    <a:sym typeface="思源黑体 CN Normal" panose="020B0400000000000000" pitchFamily="34" charset="-122"/>
                  </a:rPr>
                  <a:t>次</a:t>
                </a:r>
                <a:r>
                  <a:rPr lang="zh-CN" altLang="en-US" sz="1400" dirty="0">
                    <a:solidFill>
                      <a:schemeClr val="tx1">
                        <a:lumMod val="65000"/>
                        <a:lumOff val="35000"/>
                      </a:schemeClr>
                    </a:solidFill>
                    <a:latin typeface="+mn-ea"/>
                    <a:sym typeface="思源黑体 CN Normal" panose="020B0400000000000000" pitchFamily="34" charset="-122"/>
                  </a:rPr>
                  <a:t>。</a:t>
                </a:r>
              </a:p>
            </p:txBody>
          </p:sp>
        </p:grpSp>
        <p:sp>
          <p:nvSpPr>
            <p:cNvPr id="10" name="矩形: 圆角 33">
              <a:extLst>
                <a:ext uri="{FF2B5EF4-FFF2-40B4-BE49-F238E27FC236}">
                  <a16:creationId xmlns:a16="http://schemas.microsoft.com/office/drawing/2014/main" id="{55ACFE78-B592-C14B-784E-B71E6F2FF2A0}"/>
                </a:ext>
              </a:extLst>
            </p:cNvPr>
            <p:cNvSpPr/>
            <p:nvPr/>
          </p:nvSpPr>
          <p:spPr>
            <a:xfrm rot="16200000">
              <a:off x="4923495" y="-1560233"/>
              <a:ext cx="964374" cy="9695194"/>
            </a:xfrm>
            <a:prstGeom prst="roundRect">
              <a:avLst>
                <a:gd name="adj" fmla="val 8530"/>
              </a:avLst>
            </a:prstGeom>
            <a:solidFill>
              <a:schemeClr val="bg1"/>
            </a:solidFill>
            <a:ln>
              <a:solidFill>
                <a:schemeClr val="bg1">
                  <a:lumMod val="95000"/>
                </a:schemeClr>
              </a:solidFill>
            </a:ln>
            <a:effectLst>
              <a:outerShdw blurRad="254000" dist="254000" dir="2700000" sx="95000" sy="95000" algn="t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黑体 CN Normal" panose="020B0400000000000000" pitchFamily="34" charset="-122"/>
                <a:ea typeface="思源黑体 CN Medium" panose="020B0600000000000000" pitchFamily="34" charset="-122"/>
                <a:sym typeface="思源黑体 CN Normal" panose="020B0400000000000000" pitchFamily="34" charset="-122"/>
              </a:endParaRPr>
            </a:p>
          </p:txBody>
        </p:sp>
        <p:sp>
          <p:nvSpPr>
            <p:cNvPr id="23" name="矩形: 圆角 33">
              <a:extLst>
                <a:ext uri="{FF2B5EF4-FFF2-40B4-BE49-F238E27FC236}">
                  <a16:creationId xmlns:a16="http://schemas.microsoft.com/office/drawing/2014/main" id="{D95F7811-FCB2-89E0-36BF-41F1FD95F4AC}"/>
                </a:ext>
              </a:extLst>
            </p:cNvPr>
            <p:cNvSpPr/>
            <p:nvPr/>
          </p:nvSpPr>
          <p:spPr>
            <a:xfrm rot="16200000">
              <a:off x="4922554" y="-371839"/>
              <a:ext cx="964374" cy="9695197"/>
            </a:xfrm>
            <a:prstGeom prst="roundRect">
              <a:avLst>
                <a:gd name="adj" fmla="val 8530"/>
              </a:avLst>
            </a:prstGeom>
            <a:solidFill>
              <a:schemeClr val="bg1"/>
            </a:solidFill>
            <a:ln>
              <a:solidFill>
                <a:schemeClr val="bg1">
                  <a:lumMod val="95000"/>
                </a:schemeClr>
              </a:solidFill>
            </a:ln>
            <a:effectLst>
              <a:outerShdw blurRad="254000" dist="254000" dir="2700000" sx="95000" sy="95000" algn="t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黑体 CN Normal" panose="020B0400000000000000" pitchFamily="34" charset="-122"/>
                <a:ea typeface="思源黑体 CN Medium" panose="020B0600000000000000" pitchFamily="34" charset="-122"/>
                <a:sym typeface="思源黑体 CN Normal" panose="020B0400000000000000" pitchFamily="34" charset="-122"/>
              </a:endParaRPr>
            </a:p>
          </p:txBody>
        </p:sp>
        <p:sp>
          <p:nvSpPr>
            <p:cNvPr id="28" name="文本框 27">
              <a:extLst>
                <a:ext uri="{FF2B5EF4-FFF2-40B4-BE49-F238E27FC236}">
                  <a16:creationId xmlns:a16="http://schemas.microsoft.com/office/drawing/2014/main" id="{43C2F41A-4FB7-8DF4-4D6B-28ADA54BF340}"/>
                </a:ext>
              </a:extLst>
            </p:cNvPr>
            <p:cNvSpPr txBox="1"/>
            <p:nvPr/>
          </p:nvSpPr>
          <p:spPr>
            <a:xfrm>
              <a:off x="1121696" y="2871513"/>
              <a:ext cx="9424500" cy="983026"/>
            </a:xfrm>
            <a:prstGeom prst="rect">
              <a:avLst/>
            </a:prstGeom>
            <a:noFill/>
          </p:spPr>
          <p:txBody>
            <a:bodyPr vert="horz" wrap="square" lIns="0" tIns="0" rIns="0" bIns="0" rtlCol="0">
              <a:spAutoFit/>
            </a:bodyPr>
            <a:lstStyle>
              <a:defPPr>
                <a:defRPr lang="zh-CN"/>
              </a:defPPr>
              <a:lvl1pPr>
                <a:lnSpc>
                  <a:spcPct val="150000"/>
                </a:lnSpc>
                <a:defRPr sz="1100">
                  <a:solidFill>
                    <a:schemeClr val="tx1">
                      <a:lumMod val="50000"/>
                      <a:lumOff val="50000"/>
                    </a:schemeClr>
                  </a:solidFill>
                </a:defRPr>
              </a:lvl1pPr>
            </a:lstStyle>
            <a:p>
              <a:r>
                <a:rPr lang="zh-CN" altLang="en-US" sz="1800" b="1" dirty="0">
                  <a:solidFill>
                    <a:schemeClr val="tx1"/>
                  </a:solidFill>
                  <a:latin typeface="+mn-ea"/>
                  <a:sym typeface="思源黑体 CN Normal" panose="020B0400000000000000" pitchFamily="34" charset="-122"/>
                </a:rPr>
                <a:t>替代自由联合</a:t>
              </a:r>
              <a:endParaRPr lang="en-US" altLang="zh-CN" sz="1800" b="1" dirty="0">
                <a:solidFill>
                  <a:schemeClr val="tx1"/>
                </a:solidFill>
                <a:latin typeface="+mn-ea"/>
                <a:sym typeface="思源黑体 CN Normal" panose="020B0400000000000000" pitchFamily="34" charset="-122"/>
              </a:endParaRPr>
            </a:p>
            <a:p>
              <a:r>
                <a:rPr lang="zh-CN" altLang="en-US" sz="1400" dirty="0">
                  <a:solidFill>
                    <a:schemeClr val="tx1">
                      <a:lumMod val="65000"/>
                      <a:lumOff val="35000"/>
                    </a:schemeClr>
                  </a:solidFill>
                  <a:latin typeface="+mn-ea"/>
                  <a:sym typeface="思源黑体 CN Normal" panose="020B0400000000000000" pitchFamily="34" charset="-122"/>
                </a:rPr>
                <a:t>单片替米沙坦氨氯地平片</a:t>
              </a:r>
              <a:r>
                <a:rPr lang="en-US" altLang="zh-CN" sz="1400" dirty="0">
                  <a:solidFill>
                    <a:schemeClr val="tx1">
                      <a:lumMod val="65000"/>
                      <a:lumOff val="35000"/>
                    </a:schemeClr>
                  </a:solidFill>
                  <a:latin typeface="+mn-ea"/>
                  <a:sym typeface="思源黑体 CN Normal" panose="020B0400000000000000" pitchFamily="34" charset="-122"/>
                </a:rPr>
                <a:t>(</a:t>
              </a:r>
              <a:r>
                <a:rPr lang="en" altLang="zh-CN" sz="1400" dirty="0">
                  <a:solidFill>
                    <a:schemeClr val="tx1">
                      <a:lumMod val="65000"/>
                      <a:lumOff val="35000"/>
                    </a:schemeClr>
                  </a:solidFill>
                  <a:latin typeface="+mn-ea"/>
                  <a:sym typeface="思源黑体 CN Normal" panose="020B0400000000000000" pitchFamily="34" charset="-122"/>
                </a:rPr>
                <a:t>II)(40mg/5mg)</a:t>
              </a:r>
              <a:r>
                <a:rPr lang="zh-CN" altLang="en-US" sz="1400" dirty="0">
                  <a:solidFill>
                    <a:schemeClr val="tx1">
                      <a:lumMod val="65000"/>
                      <a:lumOff val="35000"/>
                    </a:schemeClr>
                  </a:solidFill>
                  <a:latin typeface="+mn-ea"/>
                  <a:sym typeface="思源黑体 CN Normal" panose="020B0400000000000000" pitchFamily="34" charset="-122"/>
                </a:rPr>
                <a:t>适用于成年高血压患者，可替代替米沙坦和氨氯地平片。</a:t>
              </a:r>
            </a:p>
            <a:p>
              <a:endParaRPr lang="zh-CN" altLang="en-US" sz="1200" dirty="0">
                <a:solidFill>
                  <a:schemeClr val="tx1">
                    <a:lumMod val="65000"/>
                    <a:lumOff val="35000"/>
                  </a:schemeClr>
                </a:solidFill>
                <a:latin typeface="+mn-ea"/>
                <a:sym typeface="思源黑体 CN Normal" panose="020B0400000000000000" pitchFamily="34" charset="-122"/>
              </a:endParaRPr>
            </a:p>
          </p:txBody>
        </p:sp>
        <p:sp>
          <p:nvSpPr>
            <p:cNvPr id="29" name="文本框 28">
              <a:extLst>
                <a:ext uri="{FF2B5EF4-FFF2-40B4-BE49-F238E27FC236}">
                  <a16:creationId xmlns:a16="http://schemas.microsoft.com/office/drawing/2014/main" id="{A527AC96-EEDB-CAD7-FF7E-1D6FBB0F30ED}"/>
                </a:ext>
              </a:extLst>
            </p:cNvPr>
            <p:cNvSpPr txBox="1"/>
            <p:nvPr/>
          </p:nvSpPr>
          <p:spPr>
            <a:xfrm>
              <a:off x="1120754" y="4009817"/>
              <a:ext cx="9041818" cy="846386"/>
            </a:xfrm>
            <a:prstGeom prst="rect">
              <a:avLst/>
            </a:prstGeom>
            <a:noFill/>
          </p:spPr>
          <p:txBody>
            <a:bodyPr vert="horz" wrap="square" lIns="0" tIns="0" rIns="0" bIns="0" rtlCol="0">
              <a:spAutoFit/>
            </a:bodyPr>
            <a:lstStyle>
              <a:defPPr>
                <a:defRPr lang="zh-CN"/>
              </a:defPPr>
              <a:lvl1pPr>
                <a:lnSpc>
                  <a:spcPct val="150000"/>
                </a:lnSpc>
                <a:defRPr sz="1100">
                  <a:solidFill>
                    <a:schemeClr val="tx1">
                      <a:lumMod val="50000"/>
                      <a:lumOff val="50000"/>
                    </a:schemeClr>
                  </a:solidFill>
                </a:defRPr>
              </a:lvl1pPr>
            </a:lstStyle>
            <a:p>
              <a:r>
                <a:rPr lang="zh-CN" altLang="en-US" sz="1800" b="1" dirty="0">
                  <a:solidFill>
                    <a:schemeClr val="tx1"/>
                  </a:solidFill>
                  <a:latin typeface="+mn-ea"/>
                  <a:sym typeface="思源黑体 CN Normal" panose="020B0400000000000000" pitchFamily="34" charset="-122"/>
                </a:rPr>
                <a:t>替换治疗</a:t>
              </a:r>
              <a:endParaRPr lang="en-US" altLang="zh-CN" sz="1800" b="1" dirty="0">
                <a:solidFill>
                  <a:schemeClr val="tx1"/>
                </a:solidFill>
                <a:latin typeface="+mn-ea"/>
                <a:sym typeface="思源黑体 CN Normal" panose="020B0400000000000000" pitchFamily="34" charset="-122"/>
              </a:endParaRPr>
            </a:p>
            <a:p>
              <a:pPr>
                <a:lnSpc>
                  <a:spcPct val="100000"/>
                </a:lnSpc>
              </a:pPr>
              <a:r>
                <a:rPr lang="zh-CN" altLang="en-US" sz="1400" dirty="0">
                  <a:solidFill>
                    <a:schemeClr val="tx1">
                      <a:lumMod val="65000"/>
                      <a:lumOff val="35000"/>
                    </a:schemeClr>
                  </a:solidFill>
                  <a:latin typeface="+mn-ea"/>
                  <a:sym typeface="思源黑体 CN Normal" panose="020B0400000000000000" pitchFamily="34" charset="-122"/>
                </a:rPr>
                <a:t>替米沙坦氨氯地平片</a:t>
              </a:r>
              <a:r>
                <a:rPr lang="en-US" altLang="zh-CN" sz="1400" dirty="0">
                  <a:solidFill>
                    <a:schemeClr val="tx1">
                      <a:lumMod val="65000"/>
                      <a:lumOff val="35000"/>
                    </a:schemeClr>
                  </a:solidFill>
                  <a:latin typeface="+mn-ea"/>
                  <a:sym typeface="思源黑体 CN Normal" panose="020B0400000000000000" pitchFamily="34" charset="-122"/>
                </a:rPr>
                <a:t>(</a:t>
              </a:r>
              <a:r>
                <a:rPr lang="en" altLang="zh-CN" sz="1400" dirty="0">
                  <a:solidFill>
                    <a:schemeClr val="tx1">
                      <a:lumMod val="65000"/>
                      <a:lumOff val="35000"/>
                    </a:schemeClr>
                  </a:solidFill>
                  <a:latin typeface="+mn-ea"/>
                  <a:sym typeface="思源黑体 CN Normal" panose="020B0400000000000000" pitchFamily="34" charset="-122"/>
                </a:rPr>
                <a:t>II)(40mg/5mg)</a:t>
              </a:r>
              <a:r>
                <a:rPr lang="zh-CN" altLang="en-US" sz="1400" dirty="0">
                  <a:solidFill>
                    <a:schemeClr val="tx1">
                      <a:lumMod val="65000"/>
                      <a:lumOff val="35000"/>
                    </a:schemeClr>
                  </a:solidFill>
                  <a:latin typeface="+mn-ea"/>
                  <a:sym typeface="思源黑体 CN Normal" panose="020B0400000000000000" pitchFamily="34" charset="-122"/>
                </a:rPr>
                <a:t>可用于单独使用氨氯地平或替米沙坦（或其他钙通道拮抗剂或血管紧张素受体拮抗剂）无法达到血压目标的患者。</a:t>
              </a:r>
            </a:p>
          </p:txBody>
        </p:sp>
        <p:grpSp>
          <p:nvGrpSpPr>
            <p:cNvPr id="30" name="组合 29">
              <a:extLst>
                <a:ext uri="{FF2B5EF4-FFF2-40B4-BE49-F238E27FC236}">
                  <a16:creationId xmlns:a16="http://schemas.microsoft.com/office/drawing/2014/main" id="{863CA6AF-0E84-698F-11D7-4C4A68BACD62}"/>
                </a:ext>
              </a:extLst>
            </p:cNvPr>
            <p:cNvGrpSpPr/>
            <p:nvPr/>
          </p:nvGrpSpPr>
          <p:grpSpPr>
            <a:xfrm>
              <a:off x="557143" y="5185901"/>
              <a:ext cx="9988111" cy="964374"/>
              <a:chOff x="816712" y="2286301"/>
              <a:chExt cx="4660648" cy="964374"/>
            </a:xfrm>
          </p:grpSpPr>
          <p:sp>
            <p:nvSpPr>
              <p:cNvPr id="31" name="矩形: 圆角 33">
                <a:extLst>
                  <a:ext uri="{FF2B5EF4-FFF2-40B4-BE49-F238E27FC236}">
                    <a16:creationId xmlns:a16="http://schemas.microsoft.com/office/drawing/2014/main" id="{B1D83539-8D6F-2E91-CA85-90159BC0BAF9}"/>
                  </a:ext>
                </a:extLst>
              </p:cNvPr>
              <p:cNvSpPr/>
              <p:nvPr/>
            </p:nvSpPr>
            <p:spPr>
              <a:xfrm rot="16200000">
                <a:off x="2596510" y="506503"/>
                <a:ext cx="964374" cy="4523969"/>
              </a:xfrm>
              <a:prstGeom prst="roundRect">
                <a:avLst>
                  <a:gd name="adj" fmla="val 8530"/>
                </a:avLst>
              </a:prstGeom>
              <a:solidFill>
                <a:schemeClr val="bg1"/>
              </a:solidFill>
              <a:ln>
                <a:solidFill>
                  <a:schemeClr val="bg1">
                    <a:lumMod val="95000"/>
                  </a:schemeClr>
                </a:solidFill>
              </a:ln>
              <a:effectLst>
                <a:outerShdw blurRad="254000" dist="254000" dir="2700000" sx="95000" sy="95000" algn="t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黑体 CN Normal" panose="020B0400000000000000" pitchFamily="34" charset="-122"/>
                  <a:ea typeface="思源黑体 CN Medium" panose="020B0600000000000000" pitchFamily="34" charset="-122"/>
                  <a:sym typeface="思源黑体 CN Normal" panose="020B0400000000000000" pitchFamily="34" charset="-122"/>
                </a:endParaRPr>
              </a:p>
            </p:txBody>
          </p:sp>
          <p:sp>
            <p:nvSpPr>
              <p:cNvPr id="32" name="文本框 31">
                <a:extLst>
                  <a:ext uri="{FF2B5EF4-FFF2-40B4-BE49-F238E27FC236}">
                    <a16:creationId xmlns:a16="http://schemas.microsoft.com/office/drawing/2014/main" id="{196365A9-156C-06C7-B4FD-FFE3BA9C9ADC}"/>
                  </a:ext>
                </a:extLst>
              </p:cNvPr>
              <p:cNvSpPr txBox="1"/>
              <p:nvPr/>
            </p:nvSpPr>
            <p:spPr>
              <a:xfrm>
                <a:off x="1079704" y="2336076"/>
                <a:ext cx="4397656" cy="700576"/>
              </a:xfrm>
              <a:prstGeom prst="rect">
                <a:avLst/>
              </a:prstGeom>
              <a:noFill/>
            </p:spPr>
            <p:txBody>
              <a:bodyPr vert="horz" wrap="square" lIns="0" tIns="0" rIns="0" bIns="0" rtlCol="0">
                <a:spAutoFit/>
              </a:bodyPr>
              <a:lstStyle>
                <a:defPPr>
                  <a:defRPr lang="zh-CN"/>
                </a:defPPr>
                <a:lvl1pPr>
                  <a:lnSpc>
                    <a:spcPct val="150000"/>
                  </a:lnSpc>
                  <a:defRPr sz="1100">
                    <a:solidFill>
                      <a:schemeClr val="tx1">
                        <a:lumMod val="50000"/>
                        <a:lumOff val="50000"/>
                      </a:schemeClr>
                    </a:solidFill>
                  </a:defRPr>
                </a:lvl1pPr>
              </a:lstStyle>
              <a:p>
                <a:r>
                  <a:rPr lang="zh-CN" altLang="en-US" sz="1800" b="1" dirty="0">
                    <a:solidFill>
                      <a:schemeClr val="tx1"/>
                    </a:solidFill>
                    <a:latin typeface="+mn-ea"/>
                    <a:sym typeface="思源黑体 CN Normal" panose="020B0400000000000000" pitchFamily="34" charset="-122"/>
                  </a:rPr>
                  <a:t>可与多药联用</a:t>
                </a:r>
                <a:endParaRPr lang="en-US" altLang="zh-CN" sz="1800" b="1" dirty="0">
                  <a:solidFill>
                    <a:schemeClr val="tx1"/>
                  </a:solidFill>
                  <a:latin typeface="+mn-ea"/>
                  <a:sym typeface="思源黑体 CN Normal" panose="020B0400000000000000" pitchFamily="34" charset="-122"/>
                </a:endParaRPr>
              </a:p>
              <a:p>
                <a:r>
                  <a:rPr lang="zh-CN" altLang="en-US" sz="1400" dirty="0">
                    <a:solidFill>
                      <a:schemeClr val="tx1">
                        <a:lumMod val="65000"/>
                        <a:lumOff val="35000"/>
                      </a:schemeClr>
                    </a:solidFill>
                    <a:latin typeface="+mn-ea"/>
                    <a:sym typeface="思源黑体 CN Normal" panose="020B0400000000000000" pitchFamily="34" charset="-122"/>
                  </a:rPr>
                  <a:t>本品可以与其他降压药联合使用，组成三药或四药治疗方案，用于难治性高血压的治疗。</a:t>
                </a:r>
              </a:p>
            </p:txBody>
          </p:sp>
        </p:grpSp>
      </p:grpSp>
    </p:spTree>
    <p:extLst>
      <p:ext uri="{BB962C8B-B14F-4D97-AF65-F5344CB8AC3E}">
        <p14:creationId xmlns:p14="http://schemas.microsoft.com/office/powerpoint/2010/main" val="185688170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基本信息（</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4/4</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01</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8" name="文本框 7">
            <a:extLst>
              <a:ext uri="{FF2B5EF4-FFF2-40B4-BE49-F238E27FC236}">
                <a16:creationId xmlns:a16="http://schemas.microsoft.com/office/drawing/2014/main" id="{C730C917-4768-379A-F14C-BE593DFC4A86}"/>
              </a:ext>
            </a:extLst>
          </p:cNvPr>
          <p:cNvSpPr txBox="1"/>
          <p:nvPr/>
        </p:nvSpPr>
        <p:spPr>
          <a:xfrm>
            <a:off x="220758" y="1538723"/>
            <a:ext cx="11705431" cy="954107"/>
          </a:xfrm>
          <a:prstGeom prst="rect">
            <a:avLst/>
          </a:prstGeom>
          <a:noFill/>
        </p:spPr>
        <p:txBody>
          <a:bodyPr wrap="square">
            <a:spAutoFit/>
          </a:bodyPr>
          <a:lstStyle/>
          <a:p>
            <a:r>
              <a:rPr lang="zh-CN" altLang="en-US" sz="1400" dirty="0">
                <a:latin typeface="+mn-ea"/>
              </a:rPr>
              <a:t>与参照药替米沙坦氨氯地平片</a:t>
            </a:r>
            <a:r>
              <a:rPr lang="en-US" altLang="zh-CN" sz="1400" dirty="0">
                <a:latin typeface="+mn-ea"/>
              </a:rPr>
              <a:t>(</a:t>
            </a:r>
            <a:r>
              <a:rPr lang="zh-CN" altLang="en-US" sz="1400" dirty="0">
                <a:latin typeface="+mn-ea"/>
              </a:rPr>
              <a:t>80mg/5mg</a:t>
            </a:r>
            <a:r>
              <a:rPr lang="en-US" altLang="zh-CN" sz="1400" dirty="0">
                <a:latin typeface="+mn-ea"/>
              </a:rPr>
              <a:t>)</a:t>
            </a:r>
            <a:r>
              <a:rPr lang="zh-CN" altLang="en-US" sz="1400" dirty="0">
                <a:latin typeface="+mn-ea"/>
              </a:rPr>
              <a:t>相比，替米沙坦氨氯地平片</a:t>
            </a:r>
            <a:r>
              <a:rPr lang="en-US" altLang="zh-CN" sz="1400" dirty="0">
                <a:latin typeface="+mn-ea"/>
              </a:rPr>
              <a:t>(</a:t>
            </a:r>
            <a:r>
              <a:rPr lang="zh-CN" altLang="en-US" sz="1400" dirty="0">
                <a:latin typeface="+mn-ea"/>
              </a:rPr>
              <a:t>II</a:t>
            </a:r>
            <a:r>
              <a:rPr lang="en-US" altLang="zh-CN" sz="1400" dirty="0">
                <a:latin typeface="+mn-ea"/>
              </a:rPr>
              <a:t>)(</a:t>
            </a:r>
            <a:r>
              <a:rPr lang="zh-CN" altLang="en-US" sz="1400" dirty="0">
                <a:latin typeface="+mn-ea"/>
              </a:rPr>
              <a:t>40mg/5mg</a:t>
            </a:r>
            <a:r>
              <a:rPr lang="en-US" altLang="zh-CN" sz="1400" dirty="0">
                <a:latin typeface="+mn-ea"/>
              </a:rPr>
              <a:t>)</a:t>
            </a:r>
            <a:r>
              <a:rPr lang="zh-CN" altLang="en-US" sz="1400" dirty="0">
                <a:latin typeface="+mn-ea"/>
              </a:rPr>
              <a:t>具有以下优势：</a:t>
            </a:r>
            <a:endParaRPr lang="en-US" altLang="zh-CN" sz="1400" dirty="0">
              <a:latin typeface="+mn-ea"/>
            </a:endParaRPr>
          </a:p>
          <a:p>
            <a:pPr marL="501750" indent="-285750">
              <a:buFont typeface="Arial" panose="020B0604020202020204" pitchFamily="34" charset="0"/>
              <a:buChar char="•"/>
            </a:pPr>
            <a:r>
              <a:rPr lang="zh-CN" altLang="en-US" sz="1400" dirty="0">
                <a:latin typeface="+mn-ea"/>
              </a:rPr>
              <a:t>适应人群更广，尤其是轻中度高血压或初始治疗，减少低血压风险，尤其对低钠饮食、血容量不足或虚弱患者</a:t>
            </a:r>
            <a:r>
              <a:rPr lang="en-US" altLang="zh-CN" sz="1400" dirty="0">
                <a:latin typeface="+mn-ea"/>
              </a:rPr>
              <a:t>;</a:t>
            </a:r>
          </a:p>
          <a:p>
            <a:pPr marL="501750" indent="-285750">
              <a:buFont typeface="Arial" panose="020B0604020202020204" pitchFamily="34" charset="0"/>
              <a:buChar char="•"/>
            </a:pPr>
            <a:r>
              <a:rPr lang="zh-CN" altLang="en-US" sz="1400" dirty="0">
                <a:latin typeface="+mn-ea"/>
              </a:rPr>
              <a:t>安全性上更优，尤其适合高危人群（老年人、肾功能轻度减退者）</a:t>
            </a:r>
            <a:r>
              <a:rPr lang="en-US" altLang="zh-CN" sz="1400" dirty="0">
                <a:latin typeface="+mn-ea"/>
              </a:rPr>
              <a:t>;</a:t>
            </a:r>
          </a:p>
          <a:p>
            <a:pPr marL="501750" indent="-285750">
              <a:buFont typeface="Arial" panose="020B0604020202020204" pitchFamily="34" charset="0"/>
              <a:buChar char="•"/>
            </a:pPr>
            <a:r>
              <a:rPr lang="zh-CN" altLang="en-US" sz="1400" dirty="0">
                <a:latin typeface="+mn-ea"/>
              </a:rPr>
              <a:t>40mg/5mg提供更精细的个体化治疗空间，避免“一步到位”导致的过度降压。</a:t>
            </a:r>
            <a:endParaRPr lang="en-US" altLang="zh-CN" sz="1400" dirty="0">
              <a:latin typeface="+mn-ea"/>
            </a:endParaRPr>
          </a:p>
        </p:txBody>
      </p:sp>
      <p:sp>
        <p:nvSpPr>
          <p:cNvPr id="9" name="圆角矩形 8">
            <a:extLst>
              <a:ext uri="{FF2B5EF4-FFF2-40B4-BE49-F238E27FC236}">
                <a16:creationId xmlns:a16="http://schemas.microsoft.com/office/drawing/2014/main" id="{B5CB3500-713A-822A-5B1C-7015F1A8D273}"/>
              </a:ext>
            </a:extLst>
          </p:cNvPr>
          <p:cNvSpPr/>
          <p:nvPr/>
        </p:nvSpPr>
        <p:spPr>
          <a:xfrm>
            <a:off x="0" y="974710"/>
            <a:ext cx="12192000"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r>
              <a:rPr lang="zh-CN" altLang="en-US" b="1" spc="600" dirty="0"/>
              <a:t>与参照药品相比的产品优势</a:t>
            </a:r>
          </a:p>
        </p:txBody>
      </p:sp>
      <p:sp>
        <p:nvSpPr>
          <p:cNvPr id="11" name="文本框 10">
            <a:extLst>
              <a:ext uri="{FF2B5EF4-FFF2-40B4-BE49-F238E27FC236}">
                <a16:creationId xmlns:a16="http://schemas.microsoft.com/office/drawing/2014/main" id="{9D06B2AC-EF4F-229B-5189-13218625AB6C}"/>
              </a:ext>
            </a:extLst>
          </p:cNvPr>
          <p:cNvSpPr txBox="1"/>
          <p:nvPr/>
        </p:nvSpPr>
        <p:spPr>
          <a:xfrm>
            <a:off x="424125" y="2508619"/>
            <a:ext cx="11374093" cy="338554"/>
          </a:xfrm>
          <a:prstGeom prst="rect">
            <a:avLst/>
          </a:prstGeom>
          <a:noFill/>
        </p:spPr>
        <p:txBody>
          <a:bodyPr wrap="square">
            <a:spAutoFit/>
          </a:bodyPr>
          <a:lstStyle/>
          <a:p>
            <a:pPr algn="ctr"/>
            <a:r>
              <a:rPr lang="zh-CN" altLang="en-US" sz="1600" b="1" dirty="0">
                <a:solidFill>
                  <a:srgbClr val="CAA27E"/>
                </a:solidFill>
                <a:latin typeface="微软雅黑" panose="020B0503020204020204" charset="-122"/>
                <a:ea typeface="微软雅黑" panose="020B0503020204020204" charset="-122"/>
              </a:rPr>
              <a:t>小剂量替米沙坦氨氯地平片（</a:t>
            </a:r>
            <a:r>
              <a:rPr lang="en" altLang="zh-CN" sz="1600" b="1" dirty="0">
                <a:solidFill>
                  <a:srgbClr val="CAA27E"/>
                </a:solidFill>
                <a:latin typeface="微软雅黑" panose="020B0503020204020204" charset="-122"/>
                <a:ea typeface="微软雅黑" panose="020B0503020204020204" charset="-122"/>
              </a:rPr>
              <a:t>40mg/5mg</a:t>
            </a:r>
            <a:r>
              <a:rPr lang="zh-CN" altLang="en-US" sz="1600" b="1" dirty="0">
                <a:solidFill>
                  <a:srgbClr val="CAA27E"/>
                </a:solidFill>
                <a:latin typeface="微软雅黑" panose="020B0503020204020204" charset="-122"/>
                <a:ea typeface="微软雅黑" panose="020B0503020204020204" charset="-122"/>
              </a:rPr>
              <a:t>）</a:t>
            </a:r>
            <a:r>
              <a:rPr lang="zh-CN" altLang="en-US" sz="1600" b="1" dirty="0">
                <a:solidFill>
                  <a:schemeClr val="tx1"/>
                </a:solidFill>
                <a:latin typeface="微软雅黑" panose="020B0503020204020204" charset="-122"/>
                <a:ea typeface="微软雅黑" panose="020B0503020204020204" charset="-122"/>
                <a:sym typeface="Arial" panose="020B0604020202020204" pitchFamily="34" charset="0"/>
              </a:rPr>
              <a:t>是国内外权威</a:t>
            </a:r>
            <a:r>
              <a:rPr lang="zh-CN" altLang="en-US" sz="1600" b="1" dirty="0">
                <a:latin typeface="微软雅黑" panose="020B0503020204020204" charset="-122"/>
                <a:ea typeface="微软雅黑" panose="020B0503020204020204" charset="-122"/>
                <a:sym typeface="Arial" panose="020B0604020202020204" pitchFamily="34" charset="0"/>
              </a:rPr>
              <a:t>指南一致推荐</a:t>
            </a:r>
            <a:r>
              <a:rPr lang="zh-CN" altLang="en-US" sz="1600" b="1" dirty="0">
                <a:solidFill>
                  <a:schemeClr val="tx1"/>
                </a:solidFill>
                <a:latin typeface="微软雅黑" panose="020B0503020204020204" charset="-122"/>
                <a:ea typeface="微软雅黑" panose="020B0503020204020204" charset="-122"/>
                <a:sym typeface="Arial" panose="020B0604020202020204" pitchFamily="34" charset="0"/>
              </a:rPr>
              <a:t>的初始联合治疗</a:t>
            </a:r>
            <a:r>
              <a:rPr lang="zh-CN" altLang="en-US" sz="1600" b="1" dirty="0">
                <a:solidFill>
                  <a:srgbClr val="CAA27E"/>
                </a:solidFill>
                <a:latin typeface="微软雅黑" panose="020B0503020204020204" charset="-122"/>
                <a:ea typeface="微软雅黑" panose="020B0503020204020204" charset="-122"/>
                <a:sym typeface="Arial" panose="020B0604020202020204" pitchFamily="34" charset="0"/>
              </a:rPr>
              <a:t>首选</a:t>
            </a:r>
            <a:r>
              <a:rPr lang="zh-CN" altLang="en-US" sz="1600" b="1" dirty="0">
                <a:solidFill>
                  <a:schemeClr val="tx1"/>
                </a:solidFill>
                <a:latin typeface="微软雅黑" panose="020B0503020204020204" charset="-122"/>
                <a:ea typeface="微软雅黑" panose="020B0503020204020204" charset="-122"/>
                <a:sym typeface="Arial" panose="020B0604020202020204" pitchFamily="34" charset="0"/>
              </a:rPr>
              <a:t>药物</a:t>
            </a:r>
            <a:endParaRPr lang="zh-CN" altLang="en-US" sz="1600" dirty="0"/>
          </a:p>
        </p:txBody>
      </p:sp>
      <p:sp>
        <p:nvSpPr>
          <p:cNvPr id="25" name="文本框 24">
            <a:extLst>
              <a:ext uri="{FF2B5EF4-FFF2-40B4-BE49-F238E27FC236}">
                <a16:creationId xmlns:a16="http://schemas.microsoft.com/office/drawing/2014/main" id="{5C609EE2-08F4-3476-8F46-5F34DFD5D3A5}"/>
              </a:ext>
            </a:extLst>
          </p:cNvPr>
          <p:cNvSpPr txBox="1"/>
          <p:nvPr/>
        </p:nvSpPr>
        <p:spPr>
          <a:xfrm>
            <a:off x="-51516" y="6525355"/>
            <a:ext cx="8856618" cy="369332"/>
          </a:xfrm>
          <a:prstGeom prst="rect">
            <a:avLst/>
          </a:prstGeom>
          <a:noFill/>
        </p:spPr>
        <p:txBody>
          <a:bodyPr wrap="square">
            <a:spAutoFit/>
          </a:bodyPr>
          <a:lstStyle>
            <a:defPPr>
              <a:defRPr lang="zh-CN"/>
            </a:defPPr>
            <a:lvl1pPr>
              <a:defRPr sz="800">
                <a:solidFill>
                  <a:srgbClr val="212121"/>
                </a:solidFill>
                <a:latin typeface="+mn-ea"/>
              </a:defRPr>
            </a:lvl1pPr>
          </a:lstStyle>
          <a:p>
            <a:pPr marL="84600" indent="-156600">
              <a:buAutoNum type="arabicPeriod"/>
            </a:pPr>
            <a:r>
              <a:rPr lang="en-US" altLang="zh-CN" sz="600" dirty="0"/>
              <a:t>Unger T, Borghi C, </a:t>
            </a:r>
            <a:r>
              <a:rPr lang="en-US" altLang="zh-CN" sz="600" dirty="0" err="1"/>
              <a:t>Charchar</a:t>
            </a:r>
            <a:r>
              <a:rPr lang="en-US" altLang="zh-CN" sz="600" dirty="0"/>
              <a:t> F, et al. 2020 International Society of Hypertension global hypertension practice guidelines. J </a:t>
            </a:r>
            <a:r>
              <a:rPr lang="en-US" altLang="zh-CN" sz="600" dirty="0" err="1"/>
              <a:t>Hypertens</a:t>
            </a:r>
            <a:r>
              <a:rPr lang="en-US" altLang="zh-CN" sz="600" dirty="0"/>
              <a:t>. 2020;38(6):982-1004.</a:t>
            </a:r>
          </a:p>
          <a:p>
            <a:pPr marL="84600" indent="-156600">
              <a:buAutoNum type="arabicPeriod"/>
            </a:pPr>
            <a:r>
              <a:rPr lang="zh-CN" altLang="en-US" sz="600" dirty="0"/>
              <a:t>中国高血压防治指南修订委员会</a:t>
            </a:r>
            <a:r>
              <a:rPr lang="en-US" altLang="zh-CN" sz="600" dirty="0"/>
              <a:t>,</a:t>
            </a:r>
            <a:r>
              <a:rPr lang="zh-CN" altLang="en-US" sz="600" dirty="0"/>
              <a:t>高血压联盟</a:t>
            </a:r>
            <a:r>
              <a:rPr lang="en-US" altLang="zh-CN" sz="600" dirty="0"/>
              <a:t>(</a:t>
            </a:r>
            <a:r>
              <a:rPr lang="zh-CN" altLang="en-US" sz="600" dirty="0"/>
              <a:t>中国</a:t>
            </a:r>
            <a:r>
              <a:rPr lang="en-US" altLang="zh-CN" sz="600" dirty="0"/>
              <a:t>),</a:t>
            </a:r>
            <a:r>
              <a:rPr lang="zh-CN" altLang="en-US" sz="600" dirty="0"/>
              <a:t>中国医疗保健国际交流促进会高血压病学分会</a:t>
            </a:r>
            <a:r>
              <a:rPr lang="en-US" altLang="zh-CN" sz="600" dirty="0"/>
              <a:t>,</a:t>
            </a:r>
            <a:r>
              <a:rPr lang="zh-CN" altLang="en-US" sz="600" dirty="0"/>
              <a:t>等</a:t>
            </a:r>
            <a:r>
              <a:rPr lang="en-US" altLang="zh-CN" sz="600" dirty="0"/>
              <a:t>.</a:t>
            </a:r>
            <a:r>
              <a:rPr lang="zh-CN" altLang="en-US" sz="600" dirty="0"/>
              <a:t>中国高血压防治指南</a:t>
            </a:r>
            <a:r>
              <a:rPr lang="en-US" altLang="zh-CN" sz="600" dirty="0"/>
              <a:t>(2024</a:t>
            </a:r>
            <a:r>
              <a:rPr lang="zh-CN" altLang="en-US" sz="600" dirty="0"/>
              <a:t>年修订版</a:t>
            </a:r>
            <a:r>
              <a:rPr lang="en-US" altLang="zh-CN" sz="600" dirty="0"/>
              <a:t>)[J].</a:t>
            </a:r>
            <a:r>
              <a:rPr lang="zh-CN" altLang="en-US" sz="600" dirty="0"/>
              <a:t>中华高血压杂志</a:t>
            </a:r>
            <a:r>
              <a:rPr lang="en-US" altLang="zh-CN" sz="600" dirty="0"/>
              <a:t>(</a:t>
            </a:r>
            <a:r>
              <a:rPr lang="zh-CN" altLang="en-US" sz="600" dirty="0"/>
              <a:t>中英文</a:t>
            </a:r>
            <a:r>
              <a:rPr lang="en-US" altLang="zh-CN" sz="600" dirty="0"/>
              <a:t>),2024,32(07):603-700.</a:t>
            </a:r>
          </a:p>
          <a:p>
            <a:pPr marL="84600" indent="-156600">
              <a:buFontTx/>
              <a:buAutoNum type="arabicPeriod"/>
            </a:pPr>
            <a:r>
              <a:rPr lang="en-US" altLang="zh-CN" sz="600" dirty="0"/>
              <a:t>Guideline for the pharmacological treatment of hypertension in adults [Internet]. Geneva: World Health Organization; 2021. </a:t>
            </a:r>
          </a:p>
        </p:txBody>
      </p:sp>
      <p:sp>
        <p:nvSpPr>
          <p:cNvPr id="28" name="文本框 27">
            <a:extLst>
              <a:ext uri="{FF2B5EF4-FFF2-40B4-BE49-F238E27FC236}">
                <a16:creationId xmlns:a16="http://schemas.microsoft.com/office/drawing/2014/main" id="{E5006341-75F5-10B9-42F0-E9655494C9D0}"/>
              </a:ext>
            </a:extLst>
          </p:cNvPr>
          <p:cNvSpPr txBox="1"/>
          <p:nvPr/>
        </p:nvSpPr>
        <p:spPr>
          <a:xfrm>
            <a:off x="1" y="6080743"/>
            <a:ext cx="12191999" cy="463588"/>
          </a:xfrm>
          <a:prstGeom prst="rect">
            <a:avLst/>
          </a:prstGeom>
          <a:noFill/>
        </p:spPr>
        <p:txBody>
          <a:bodyPr wrap="square">
            <a:spAutoFit/>
          </a:bodyPr>
          <a:lstStyle/>
          <a:p>
            <a:pPr algn="ctr">
              <a:lnSpc>
                <a:spcPct val="150000"/>
              </a:lnSpc>
            </a:pPr>
            <a:r>
              <a:rPr lang="zh-CN" altLang="en-US" sz="1800" dirty="0">
                <a:latin typeface="微软雅黑" panose="020B0503020204020204" charset="-122"/>
                <a:ea typeface="微软雅黑" panose="020B0503020204020204" charset="-122"/>
                <a:sym typeface="Arial" panose="020B0604020202020204" pitchFamily="34" charset="0"/>
              </a:rPr>
              <a:t>目前医保目录内只有</a:t>
            </a:r>
            <a:r>
              <a:rPr lang="zh-CN" altLang="en-US" sz="1800" b="1" dirty="0">
                <a:latin typeface="微软雅黑" panose="020B0503020204020204" charset="-122"/>
                <a:ea typeface="微软雅黑" panose="020B0503020204020204" charset="-122"/>
                <a:sym typeface="Arial" panose="020B0604020202020204" pitchFamily="34" charset="0"/>
              </a:rPr>
              <a:t>替米沙坦氨氯地平片</a:t>
            </a:r>
            <a:r>
              <a:rPr lang="en-US" altLang="zh-CN" sz="1800" b="1" dirty="0">
                <a:latin typeface="微软雅黑" panose="020B0503020204020204" charset="-122"/>
                <a:ea typeface="微软雅黑" panose="020B0503020204020204" charset="-122"/>
                <a:sym typeface="Arial" panose="020B0604020202020204" pitchFamily="34" charset="0"/>
              </a:rPr>
              <a:t>80mg/5mg</a:t>
            </a:r>
            <a:r>
              <a:rPr lang="zh-CN" altLang="en-US" sz="1800" b="1" dirty="0">
                <a:latin typeface="微软雅黑" panose="020B0503020204020204" charset="-122"/>
                <a:ea typeface="微软雅黑" panose="020B0503020204020204" charset="-122"/>
                <a:sym typeface="Arial" panose="020B0604020202020204" pitchFamily="34" charset="0"/>
              </a:rPr>
              <a:t>，</a:t>
            </a:r>
            <a:r>
              <a:rPr lang="zh-CN" altLang="en-US" sz="1800" b="1" dirty="0">
                <a:solidFill>
                  <a:srgbClr val="CAA27E"/>
                </a:solidFill>
                <a:latin typeface="微软雅黑" panose="020B0503020204020204" charset="-122"/>
                <a:ea typeface="微软雅黑" panose="020B0503020204020204" charset="-122"/>
                <a:sym typeface="Arial" panose="020B0604020202020204" pitchFamily="34" charset="0"/>
              </a:rPr>
              <a:t>缺少</a:t>
            </a:r>
            <a:r>
              <a:rPr lang="en-US" altLang="zh-CN" sz="1800" b="1" dirty="0">
                <a:solidFill>
                  <a:srgbClr val="CAA27E"/>
                </a:solidFill>
                <a:latin typeface="微软雅黑" panose="020B0503020204020204" charset="-122"/>
                <a:ea typeface="微软雅黑" panose="020B0503020204020204" charset="-122"/>
                <a:sym typeface="Arial" panose="020B0604020202020204" pitchFamily="34" charset="0"/>
              </a:rPr>
              <a:t>40mg/5mg</a:t>
            </a:r>
            <a:r>
              <a:rPr lang="zh-CN" altLang="en-US" sz="1800" b="1" dirty="0">
                <a:latin typeface="微软雅黑" panose="020B0503020204020204" charset="-122"/>
                <a:ea typeface="微软雅黑" panose="020B0503020204020204" charset="-122"/>
                <a:sym typeface="Arial" panose="020B0604020202020204" pitchFamily="34" charset="0"/>
              </a:rPr>
              <a:t>小</a:t>
            </a:r>
            <a:r>
              <a:rPr lang="zh-CN" altLang="zh-CN" sz="1800" b="1" dirty="0">
                <a:latin typeface="微软雅黑" panose="020B0503020204020204" charset="-122"/>
                <a:ea typeface="微软雅黑" panose="020B0503020204020204" charset="-122"/>
                <a:sym typeface="Arial" panose="020B0604020202020204" pitchFamily="34" charset="0"/>
              </a:rPr>
              <a:t>剂量单片复方</a:t>
            </a:r>
            <a:r>
              <a:rPr lang="zh-CN" altLang="en-US" sz="1800" b="1" dirty="0">
                <a:latin typeface="微软雅黑" panose="020B0503020204020204" charset="-122"/>
                <a:ea typeface="微软雅黑" panose="020B0503020204020204" charset="-122"/>
                <a:sym typeface="Arial" panose="020B0604020202020204" pitchFamily="34" charset="0"/>
              </a:rPr>
              <a:t>制剂，临床用药需求</a:t>
            </a:r>
            <a:r>
              <a:rPr lang="zh-CN" altLang="en-US" sz="1800" b="1" dirty="0">
                <a:solidFill>
                  <a:srgbClr val="CAA27E"/>
                </a:solidFill>
                <a:latin typeface="微软雅黑" panose="020B0503020204020204" charset="-122"/>
                <a:ea typeface="微软雅黑" panose="020B0503020204020204" charset="-122"/>
                <a:sym typeface="Arial" panose="020B0604020202020204" pitchFamily="34" charset="0"/>
              </a:rPr>
              <a:t>未被满足</a:t>
            </a:r>
            <a:endParaRPr lang="zh-CN" altLang="en-US" sz="1800" dirty="0">
              <a:solidFill>
                <a:srgbClr val="CAA27E"/>
              </a:solidFill>
            </a:endParaRPr>
          </a:p>
        </p:txBody>
      </p:sp>
      <p:grpSp>
        <p:nvGrpSpPr>
          <p:cNvPr id="30" name="组合 29">
            <a:extLst>
              <a:ext uri="{FF2B5EF4-FFF2-40B4-BE49-F238E27FC236}">
                <a16:creationId xmlns:a16="http://schemas.microsoft.com/office/drawing/2014/main" id="{7E7EBA18-F4F6-B190-6DFC-078AE6B36C90}"/>
              </a:ext>
            </a:extLst>
          </p:cNvPr>
          <p:cNvGrpSpPr/>
          <p:nvPr/>
        </p:nvGrpSpPr>
        <p:grpSpPr>
          <a:xfrm>
            <a:off x="268463" y="2866363"/>
            <a:ext cx="11631752" cy="3308636"/>
            <a:chOff x="333778" y="2866363"/>
            <a:chExt cx="11631752" cy="3308636"/>
          </a:xfrm>
        </p:grpSpPr>
        <p:grpSp>
          <p:nvGrpSpPr>
            <p:cNvPr id="27" name="组合 26">
              <a:extLst>
                <a:ext uri="{FF2B5EF4-FFF2-40B4-BE49-F238E27FC236}">
                  <a16:creationId xmlns:a16="http://schemas.microsoft.com/office/drawing/2014/main" id="{0BEF925E-23EE-81AB-6790-AF9761859584}"/>
                </a:ext>
              </a:extLst>
            </p:cNvPr>
            <p:cNvGrpSpPr/>
            <p:nvPr/>
          </p:nvGrpSpPr>
          <p:grpSpPr>
            <a:xfrm>
              <a:off x="333778" y="2866363"/>
              <a:ext cx="11580235" cy="3308636"/>
              <a:chOff x="333778" y="3020911"/>
              <a:chExt cx="11580235" cy="3308636"/>
            </a:xfrm>
          </p:grpSpPr>
          <p:grpSp>
            <p:nvGrpSpPr>
              <p:cNvPr id="17" name="组合 16">
                <a:extLst>
                  <a:ext uri="{FF2B5EF4-FFF2-40B4-BE49-F238E27FC236}">
                    <a16:creationId xmlns:a16="http://schemas.microsoft.com/office/drawing/2014/main" id="{32DD7F59-186F-3AB4-AF12-D916AF77B00F}"/>
                  </a:ext>
                </a:extLst>
              </p:cNvPr>
              <p:cNvGrpSpPr/>
              <p:nvPr/>
            </p:nvGrpSpPr>
            <p:grpSpPr>
              <a:xfrm>
                <a:off x="333778" y="3020911"/>
                <a:ext cx="3656819" cy="3308636"/>
                <a:chOff x="147529" y="3130380"/>
                <a:chExt cx="4177451" cy="3779698"/>
              </a:xfrm>
            </p:grpSpPr>
            <p:pic>
              <p:nvPicPr>
                <p:cNvPr id="12" name="内容占位符 4">
                  <a:extLst>
                    <a:ext uri="{FF2B5EF4-FFF2-40B4-BE49-F238E27FC236}">
                      <a16:creationId xmlns:a16="http://schemas.microsoft.com/office/drawing/2014/main" id="{547BB2C0-256C-6737-EFEA-45F5C5C450C7}"/>
                    </a:ext>
                  </a:extLst>
                </p:cNvPr>
                <p:cNvPicPr>
                  <a:picLocks noChangeAspect="1"/>
                </p:cNvPicPr>
                <p:nvPr/>
              </p:nvPicPr>
              <p:blipFill>
                <a:blip r:embed="rId2"/>
                <a:stretch>
                  <a:fillRect/>
                </a:stretch>
              </p:blipFill>
              <p:spPr>
                <a:xfrm>
                  <a:off x="147529" y="3130380"/>
                  <a:ext cx="4051319" cy="3779698"/>
                </a:xfrm>
                <a:prstGeom prst="rect">
                  <a:avLst/>
                </a:prstGeom>
              </p:spPr>
            </p:pic>
            <p:sp>
              <p:nvSpPr>
                <p:cNvPr id="13" name="矩形 12">
                  <a:extLst>
                    <a:ext uri="{FF2B5EF4-FFF2-40B4-BE49-F238E27FC236}">
                      <a16:creationId xmlns:a16="http://schemas.microsoft.com/office/drawing/2014/main" id="{FDC5F80C-1AD1-D248-79AC-B88E477B2CFB}"/>
                    </a:ext>
                  </a:extLst>
                </p:cNvPr>
                <p:cNvSpPr/>
                <p:nvPr/>
              </p:nvSpPr>
              <p:spPr>
                <a:xfrm>
                  <a:off x="2208161" y="3684147"/>
                  <a:ext cx="1601023" cy="322228"/>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C9F5E076-FE4A-AF99-FA9D-35D9BFB78613}"/>
                    </a:ext>
                  </a:extLst>
                </p:cNvPr>
                <p:cNvGrpSpPr/>
                <p:nvPr/>
              </p:nvGrpSpPr>
              <p:grpSpPr>
                <a:xfrm>
                  <a:off x="291252" y="5510860"/>
                  <a:ext cx="4033728" cy="969595"/>
                  <a:chOff x="394502" y="5519738"/>
                  <a:chExt cx="4033728" cy="969595"/>
                </a:xfrm>
              </p:grpSpPr>
              <p:sp>
                <p:nvSpPr>
                  <p:cNvPr id="15" name="矩形 14">
                    <a:extLst>
                      <a:ext uri="{FF2B5EF4-FFF2-40B4-BE49-F238E27FC236}">
                        <a16:creationId xmlns:a16="http://schemas.microsoft.com/office/drawing/2014/main" id="{EB8E3D38-7083-E805-A7AE-46D37AC6DC96}"/>
                      </a:ext>
                    </a:extLst>
                  </p:cNvPr>
                  <p:cNvSpPr/>
                  <p:nvPr/>
                </p:nvSpPr>
                <p:spPr>
                  <a:xfrm>
                    <a:off x="394502" y="5519738"/>
                    <a:ext cx="3768307" cy="969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1-5">
                    <a:extLst>
                      <a:ext uri="{FF2B5EF4-FFF2-40B4-BE49-F238E27FC236}">
                        <a16:creationId xmlns:a16="http://schemas.microsoft.com/office/drawing/2014/main" id="{F2D2D33F-63A0-0413-414E-6826179314C1}"/>
                      </a:ext>
                    </a:extLst>
                  </p:cNvPr>
                  <p:cNvSpPr txBox="1"/>
                  <p:nvPr/>
                </p:nvSpPr>
                <p:spPr>
                  <a:xfrm>
                    <a:off x="483405" y="5560211"/>
                    <a:ext cx="3944825" cy="887779"/>
                  </a:xfrm>
                  <a:prstGeom prst="rect">
                    <a:avLst/>
                  </a:prstGeom>
                  <a:noFill/>
                </p:spPr>
                <p:txBody>
                  <a:bodyPr wrap="square" lIns="68580" tIns="34290" rIns="68580" bIns="34290" rtlCol="0">
                    <a:spAutoFit/>
                  </a:bodyPr>
                  <a:lstStyle/>
                  <a:p>
                    <a:pPr marL="0" lvl="3">
                      <a:spcAft>
                        <a:spcPts val="1200"/>
                      </a:spcAft>
                    </a:pPr>
                    <a:r>
                      <a:rPr lang="zh-CN" altLang="en-US" sz="1200" dirty="0">
                        <a:latin typeface="+mn-ea"/>
                        <a:cs typeface="+mn-ea"/>
                        <a:sym typeface="+mn-lt"/>
                      </a:rPr>
                      <a:t>美国</a:t>
                    </a:r>
                    <a:r>
                      <a:rPr lang="en-US" altLang="zh-CN" sz="1200" dirty="0">
                        <a:latin typeface="+mn-ea"/>
                        <a:cs typeface="+mn-ea"/>
                        <a:sym typeface="+mn-lt"/>
                      </a:rPr>
                      <a:t>ISH</a:t>
                    </a:r>
                    <a:r>
                      <a:rPr lang="zh-CN" altLang="en-US" sz="1200" dirty="0">
                        <a:latin typeface="+mn-ea"/>
                        <a:cs typeface="+mn-ea"/>
                        <a:sym typeface="+mn-lt"/>
                      </a:rPr>
                      <a:t>指南推荐用药路径</a:t>
                    </a:r>
                    <a:r>
                      <a:rPr lang="en-US" altLang="zh-CN" sz="1200" baseline="30000" dirty="0">
                        <a:latin typeface="+mn-ea"/>
                        <a:cs typeface="+mn-ea"/>
                        <a:sym typeface="+mn-lt"/>
                      </a:rPr>
                      <a:t>[1]</a:t>
                    </a:r>
                    <a:r>
                      <a:rPr lang="zh-CN" altLang="en-US" sz="1200" dirty="0">
                        <a:latin typeface="+mn-ea"/>
                        <a:cs typeface="+mn-ea"/>
                        <a:sym typeface="+mn-lt"/>
                      </a:rPr>
                      <a:t>：</a:t>
                    </a:r>
                    <a:endParaRPr lang="en-US" altLang="zh-CN" sz="1200" dirty="0">
                      <a:latin typeface="+mn-ea"/>
                      <a:cs typeface="+mn-ea"/>
                      <a:sym typeface="+mn-lt"/>
                    </a:endParaRPr>
                  </a:p>
                  <a:p>
                    <a:pPr marL="213750" lvl="3" indent="-213750">
                      <a:buFont typeface="Arial" panose="020B0604020202020204" pitchFamily="34" charset="0"/>
                      <a:buChar char="•"/>
                    </a:pPr>
                    <a:r>
                      <a:rPr lang="zh-CN" altLang="en-US" sz="1200" dirty="0">
                        <a:latin typeface="+mn-ea"/>
                        <a:cs typeface="+mn-ea"/>
                        <a:sym typeface="+mn-lt"/>
                      </a:rPr>
                      <a:t>第一步：</a:t>
                    </a:r>
                    <a:r>
                      <a:rPr lang="en-US" altLang="zh-CN" sz="1200" dirty="0">
                        <a:latin typeface="+mn-ea"/>
                        <a:cs typeface="+mn-ea"/>
                        <a:sym typeface="+mn-lt"/>
                      </a:rPr>
                      <a:t>A+C</a:t>
                    </a:r>
                    <a:r>
                      <a:rPr lang="zh-CN" altLang="en-US" sz="1200" dirty="0">
                        <a:latin typeface="+mn-ea"/>
                        <a:cs typeface="+mn-ea"/>
                        <a:sym typeface="+mn-lt"/>
                      </a:rPr>
                      <a:t>低剂量联用</a:t>
                    </a:r>
                    <a:endParaRPr lang="en-US" altLang="zh-CN" sz="1200" dirty="0">
                      <a:latin typeface="+mn-ea"/>
                      <a:cs typeface="+mn-ea"/>
                      <a:sym typeface="+mn-lt"/>
                    </a:endParaRPr>
                  </a:p>
                  <a:p>
                    <a:pPr marL="0" lvl="3"/>
                    <a:r>
                      <a:rPr lang="zh-CN" altLang="en-US" sz="1200" dirty="0">
                        <a:latin typeface="+mn-ea"/>
                        <a:cs typeface="+mn-ea"/>
                        <a:sym typeface="+mn-lt"/>
                      </a:rPr>
                      <a:t>（替米沙坦氨氯地平低剂量为：</a:t>
                    </a:r>
                    <a:r>
                      <a:rPr lang="en-US" altLang="zh-CN" sz="1200" dirty="0">
                        <a:latin typeface="+mn-ea"/>
                        <a:cs typeface="+mn-ea"/>
                        <a:sym typeface="+mn-lt"/>
                      </a:rPr>
                      <a:t>40mg/5mg</a:t>
                    </a:r>
                    <a:r>
                      <a:rPr lang="zh-CN" altLang="en-US" sz="1200" dirty="0">
                        <a:latin typeface="+mn-ea"/>
                        <a:cs typeface="+mn-ea"/>
                        <a:sym typeface="+mn-lt"/>
                      </a:rPr>
                      <a:t>）</a:t>
                    </a:r>
                    <a:endParaRPr lang="en-US" altLang="zh-CN" sz="1200" dirty="0">
                      <a:latin typeface="+mn-ea"/>
                      <a:cs typeface="+mn-ea"/>
                      <a:sym typeface="+mn-lt"/>
                    </a:endParaRPr>
                  </a:p>
                </p:txBody>
              </p:sp>
            </p:grpSp>
          </p:grpSp>
          <p:pic>
            <p:nvPicPr>
              <p:cNvPr id="19" name="图片 18">
                <a:extLst>
                  <a:ext uri="{FF2B5EF4-FFF2-40B4-BE49-F238E27FC236}">
                    <a16:creationId xmlns:a16="http://schemas.microsoft.com/office/drawing/2014/main" id="{5E12EFC7-A0E1-E276-2FEA-9E832DF6AB3D}"/>
                  </a:ext>
                </a:extLst>
              </p:cNvPr>
              <p:cNvPicPr>
                <a:picLocks noChangeAspect="1"/>
              </p:cNvPicPr>
              <p:nvPr/>
            </p:nvPicPr>
            <p:blipFill rotWithShape="1">
              <a:blip r:embed="rId3">
                <a:extLst>
                  <a:ext uri="{28A0092B-C50C-407E-A947-70E740481C1C}">
                    <a14:useLocalDpi xmlns:a14="http://schemas.microsoft.com/office/drawing/2010/main" val="0"/>
                  </a:ext>
                </a:extLst>
              </a:blip>
              <a:srcRect t="24482" b="25185"/>
              <a:stretch/>
            </p:blipFill>
            <p:spPr>
              <a:xfrm>
                <a:off x="4150661" y="3062297"/>
                <a:ext cx="2945940" cy="3221663"/>
              </a:xfrm>
              <a:prstGeom prst="rect">
                <a:avLst/>
              </a:prstGeom>
              <a:solidFill>
                <a:srgbClr val="FBF7F5"/>
              </a:solidFill>
            </p:spPr>
          </p:pic>
          <p:pic>
            <p:nvPicPr>
              <p:cNvPr id="22" name="图片 21">
                <a:extLst>
                  <a:ext uri="{FF2B5EF4-FFF2-40B4-BE49-F238E27FC236}">
                    <a16:creationId xmlns:a16="http://schemas.microsoft.com/office/drawing/2014/main" id="{BB502EED-9C5B-C305-D3FC-A0C06363C3F8}"/>
                  </a:ext>
                </a:extLst>
              </p:cNvPr>
              <p:cNvPicPr>
                <a:picLocks noChangeAspect="1"/>
              </p:cNvPicPr>
              <p:nvPr/>
            </p:nvPicPr>
            <p:blipFill>
              <a:blip r:embed="rId4"/>
              <a:stretch>
                <a:fillRect/>
              </a:stretch>
            </p:blipFill>
            <p:spPr>
              <a:xfrm>
                <a:off x="7363157" y="3062297"/>
                <a:ext cx="2297846" cy="3221663"/>
              </a:xfrm>
              <a:prstGeom prst="rect">
                <a:avLst/>
              </a:prstGeom>
            </p:spPr>
          </p:pic>
          <p:sp>
            <p:nvSpPr>
              <p:cNvPr id="24" name="文本框 23">
                <a:extLst>
                  <a:ext uri="{FF2B5EF4-FFF2-40B4-BE49-F238E27FC236}">
                    <a16:creationId xmlns:a16="http://schemas.microsoft.com/office/drawing/2014/main" id="{ECB5474E-09D3-DEDB-B738-82DBD0CBCE2E}"/>
                  </a:ext>
                </a:extLst>
              </p:cNvPr>
              <p:cNvSpPr txBox="1"/>
              <p:nvPr/>
            </p:nvSpPr>
            <p:spPr>
              <a:xfrm>
                <a:off x="9616167" y="3377849"/>
                <a:ext cx="2297846" cy="2308324"/>
              </a:xfrm>
              <a:prstGeom prst="rect">
                <a:avLst/>
              </a:prstGeom>
              <a:noFill/>
            </p:spPr>
            <p:txBody>
              <a:bodyPr wrap="square">
                <a:spAutoFit/>
              </a:bodyPr>
              <a:lstStyle/>
              <a:p>
                <a:pPr algn="dist"/>
                <a:r>
                  <a:rPr lang="en-US" altLang="zh-CN" sz="1200" b="1" kern="100" dirty="0">
                    <a:solidFill>
                      <a:srgbClr val="000000"/>
                    </a:solidFill>
                    <a:effectLst/>
                    <a:latin typeface="+mn-ea"/>
                    <a:cs typeface="Times New Roman" panose="02020603050405020304" pitchFamily="18" charset="0"/>
                  </a:rPr>
                  <a:t>WHO</a:t>
                </a:r>
                <a:r>
                  <a:rPr lang="zh-CN" altLang="zh-CN" sz="1200" b="1" kern="100" dirty="0">
                    <a:solidFill>
                      <a:srgbClr val="000000"/>
                    </a:solidFill>
                    <a:effectLst/>
                    <a:latin typeface="+mn-ea"/>
                    <a:cs typeface="Times New Roman" panose="02020603050405020304" pitchFamily="18" charset="0"/>
                  </a:rPr>
                  <a:t>《成年人高血压药物治疗指南（</a:t>
                </a:r>
                <a:r>
                  <a:rPr lang="en-US" altLang="zh-CN" sz="1200" b="1" kern="100" dirty="0">
                    <a:solidFill>
                      <a:srgbClr val="000000"/>
                    </a:solidFill>
                    <a:effectLst/>
                    <a:latin typeface="+mn-ea"/>
                    <a:cs typeface="Times New Roman" panose="02020603050405020304" pitchFamily="18" charset="0"/>
                  </a:rPr>
                  <a:t>2021</a:t>
                </a:r>
                <a:r>
                  <a:rPr lang="zh-CN" altLang="zh-CN" sz="1200" b="1" kern="100" dirty="0">
                    <a:solidFill>
                      <a:srgbClr val="000000"/>
                    </a:solidFill>
                    <a:effectLst/>
                    <a:latin typeface="+mn-ea"/>
                    <a:cs typeface="Times New Roman" panose="02020603050405020304" pitchFamily="18" charset="0"/>
                  </a:rPr>
                  <a:t>年版）》</a:t>
                </a:r>
                <a:r>
                  <a:rPr lang="en-US" altLang="zh-CN" sz="1200" kern="100" baseline="30000" dirty="0">
                    <a:solidFill>
                      <a:srgbClr val="000000"/>
                    </a:solidFill>
                    <a:effectLst/>
                    <a:latin typeface="+mn-ea"/>
                    <a:cs typeface="Times New Roman" panose="02020603050405020304" pitchFamily="18" charset="0"/>
                  </a:rPr>
                  <a:t>[3]</a:t>
                </a:r>
                <a:r>
                  <a:rPr lang="zh-CN" altLang="zh-CN" sz="1200" b="1" kern="100" dirty="0">
                    <a:solidFill>
                      <a:srgbClr val="000000"/>
                    </a:solidFill>
                    <a:effectLst/>
                    <a:latin typeface="+mn-ea"/>
                    <a:cs typeface="Times New Roman" panose="02020603050405020304" pitchFamily="18" charset="0"/>
                  </a:rPr>
                  <a:t>：</a:t>
                </a:r>
                <a:r>
                  <a:rPr lang="zh-CN" altLang="zh-CN" sz="1200" kern="100" dirty="0">
                    <a:solidFill>
                      <a:srgbClr val="000000"/>
                    </a:solidFill>
                    <a:effectLst/>
                    <a:latin typeface="+mn-ea"/>
                    <a:cs typeface="Times New Roman" panose="02020603050405020304" pitchFamily="18" charset="0"/>
                  </a:rPr>
                  <a:t>对于需要药物治疗的成年高血压患者，世界卫生组织建议采用联合疗法，最好使用单片复方制剂（以提高依从性和持续性）作为初始治疗。首选的药物是</a:t>
                </a:r>
                <a:r>
                  <a:rPr lang="en-US" altLang="zh-CN" sz="1200" kern="100" dirty="0">
                    <a:solidFill>
                      <a:srgbClr val="000000"/>
                    </a:solidFill>
                    <a:effectLst/>
                    <a:latin typeface="+mn-ea"/>
                    <a:cs typeface="Times New Roman" panose="02020603050405020304" pitchFamily="18" charset="0"/>
                  </a:rPr>
                  <a:t>ARB+CCB</a:t>
                </a:r>
                <a:r>
                  <a:rPr lang="zh-CN" altLang="zh-CN" sz="1200" kern="100" dirty="0">
                    <a:solidFill>
                      <a:srgbClr val="000000"/>
                    </a:solidFill>
                    <a:effectLst/>
                    <a:latin typeface="+mn-ea"/>
                    <a:cs typeface="Times New Roman" panose="02020603050405020304" pitchFamily="18" charset="0"/>
                  </a:rPr>
                  <a:t>（</a:t>
                </a:r>
                <a:r>
                  <a:rPr lang="en-US" altLang="zh-CN" sz="1200" kern="100" dirty="0">
                    <a:solidFill>
                      <a:srgbClr val="000000"/>
                    </a:solidFill>
                    <a:effectLst/>
                    <a:latin typeface="+mn-ea"/>
                    <a:cs typeface="Times New Roman" panose="02020603050405020304" pitchFamily="18" charset="0"/>
                  </a:rPr>
                  <a:t>A+C</a:t>
                </a:r>
                <a:r>
                  <a:rPr lang="zh-CN" altLang="zh-CN" sz="1200" kern="100" dirty="0">
                    <a:solidFill>
                      <a:srgbClr val="000000"/>
                    </a:solidFill>
                    <a:effectLst/>
                    <a:latin typeface="+mn-ea"/>
                    <a:cs typeface="Times New Roman" panose="02020603050405020304" pitchFamily="18" charset="0"/>
                  </a:rPr>
                  <a:t>）的组合，即沙坦类药物</a:t>
                </a:r>
                <a:r>
                  <a:rPr lang="en-US" altLang="zh-CN" sz="1200" kern="100" dirty="0">
                    <a:solidFill>
                      <a:srgbClr val="000000"/>
                    </a:solidFill>
                    <a:effectLst/>
                    <a:latin typeface="+mn-ea"/>
                    <a:cs typeface="Times New Roman" panose="02020603050405020304" pitchFamily="18" charset="0"/>
                  </a:rPr>
                  <a:t>+</a:t>
                </a:r>
                <a:r>
                  <a:rPr lang="zh-CN" altLang="zh-CN" sz="1200" kern="100" dirty="0">
                    <a:solidFill>
                      <a:srgbClr val="000000"/>
                    </a:solidFill>
                    <a:effectLst/>
                    <a:latin typeface="+mn-ea"/>
                    <a:cs typeface="Times New Roman" panose="02020603050405020304" pitchFamily="18" charset="0"/>
                  </a:rPr>
                  <a:t>长效地平类药物的组合。推荐以</a:t>
                </a:r>
                <a:r>
                  <a:rPr lang="en-US" altLang="zh-CN" sz="1200" kern="100" dirty="0">
                    <a:solidFill>
                      <a:srgbClr val="000000"/>
                    </a:solidFill>
                    <a:effectLst/>
                    <a:latin typeface="+mn-ea"/>
                    <a:cs typeface="Times New Roman" panose="02020603050405020304" pitchFamily="18" charset="0"/>
                  </a:rPr>
                  <a:t>A+C</a:t>
                </a:r>
                <a:r>
                  <a:rPr lang="zh-CN" altLang="zh-CN" sz="1200" kern="100" dirty="0">
                    <a:solidFill>
                      <a:srgbClr val="000000"/>
                    </a:solidFill>
                    <a:effectLst/>
                    <a:latin typeface="+mn-ea"/>
                    <a:cs typeface="Times New Roman" panose="02020603050405020304" pitchFamily="18" charset="0"/>
                  </a:rPr>
                  <a:t>最大剂量的一半开始治疗（替米沙坦</a:t>
                </a:r>
                <a:r>
                  <a:rPr lang="en-US" altLang="zh-CN" sz="1200" kern="100" dirty="0">
                    <a:solidFill>
                      <a:srgbClr val="000000"/>
                    </a:solidFill>
                    <a:effectLst/>
                    <a:latin typeface="+mn-ea"/>
                    <a:cs typeface="Times New Roman" panose="02020603050405020304" pitchFamily="18" charset="0"/>
                  </a:rPr>
                  <a:t>40mg</a:t>
                </a:r>
                <a:r>
                  <a:rPr lang="zh-CN" altLang="zh-CN" sz="1200" kern="100" dirty="0">
                    <a:solidFill>
                      <a:srgbClr val="000000"/>
                    </a:solidFill>
                    <a:effectLst/>
                    <a:latin typeface="+mn-ea"/>
                    <a:cs typeface="Times New Roman" panose="02020603050405020304" pitchFamily="18" charset="0"/>
                  </a:rPr>
                  <a:t>，氨氯地平</a:t>
                </a:r>
                <a:r>
                  <a:rPr lang="en-US" altLang="zh-CN" sz="1200" kern="100" dirty="0">
                    <a:solidFill>
                      <a:srgbClr val="000000"/>
                    </a:solidFill>
                    <a:effectLst/>
                    <a:latin typeface="+mn-ea"/>
                    <a:cs typeface="Times New Roman" panose="02020603050405020304" pitchFamily="18" charset="0"/>
                  </a:rPr>
                  <a:t>5mg</a:t>
                </a:r>
                <a:r>
                  <a:rPr lang="zh-CN" altLang="zh-CN" sz="1200" kern="100" dirty="0">
                    <a:solidFill>
                      <a:srgbClr val="000000"/>
                    </a:solidFill>
                    <a:effectLst/>
                    <a:latin typeface="+mn-ea"/>
                    <a:cs typeface="Times New Roman" panose="02020603050405020304" pitchFamily="18" charset="0"/>
                  </a:rPr>
                  <a:t>，每日一次）。</a:t>
                </a:r>
                <a:endParaRPr lang="zh-CN" altLang="zh-CN" sz="1200" kern="100" dirty="0">
                  <a:effectLst/>
                  <a:latin typeface="+mn-ea"/>
                  <a:cs typeface="Times New Roman" panose="02020603050405020304" pitchFamily="18" charset="0"/>
                </a:endParaRPr>
              </a:p>
            </p:txBody>
          </p:sp>
          <p:sp>
            <p:nvSpPr>
              <p:cNvPr id="26" name="矩形 25">
                <a:extLst>
                  <a:ext uri="{FF2B5EF4-FFF2-40B4-BE49-F238E27FC236}">
                    <a16:creationId xmlns:a16="http://schemas.microsoft.com/office/drawing/2014/main" id="{9FAE17D4-FADA-C9A6-084A-F327EBA640D3}"/>
                  </a:ext>
                </a:extLst>
              </p:cNvPr>
              <p:cNvSpPr/>
              <p:nvPr/>
            </p:nvSpPr>
            <p:spPr>
              <a:xfrm>
                <a:off x="4200225" y="5319277"/>
                <a:ext cx="2716181" cy="830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33E21FE2-0239-F04F-10C0-DD482C48954A}"/>
                  </a:ext>
                </a:extLst>
              </p:cNvPr>
              <p:cNvSpPr txBox="1"/>
              <p:nvPr/>
            </p:nvSpPr>
            <p:spPr>
              <a:xfrm>
                <a:off x="4309422" y="5319277"/>
                <a:ext cx="2647585" cy="830997"/>
              </a:xfrm>
              <a:prstGeom prst="rect">
                <a:avLst/>
              </a:prstGeom>
              <a:noFill/>
            </p:spPr>
            <p:txBody>
              <a:bodyPr wrap="square">
                <a:spAutoFit/>
              </a:bodyPr>
              <a:lstStyle/>
              <a:p>
                <a:pPr algn="dist"/>
                <a:r>
                  <a:rPr lang="zh-CN" altLang="en-US" sz="1200" dirty="0"/>
                  <a:t>高血压综合防治研究(CHIEF)表明，小剂量长效二氢吡啶类CCB+ARB用于高血压患者初始治疗,可明显提高血压</a:t>
                </a:r>
                <a:endParaRPr lang="en-US" altLang="zh-CN" sz="1200" dirty="0"/>
              </a:p>
              <a:p>
                <a:r>
                  <a:rPr lang="zh-CN" altLang="en-US" sz="1200" dirty="0"/>
                  <a:t>控制率。</a:t>
                </a:r>
                <a:r>
                  <a:rPr lang="en-US" altLang="zh-CN" sz="1200" baseline="30000" dirty="0"/>
                  <a:t>[2]</a:t>
                </a:r>
                <a:endParaRPr lang="zh-CN" altLang="en-US" sz="1200" baseline="30000" dirty="0"/>
              </a:p>
            </p:txBody>
          </p:sp>
        </p:grpSp>
        <p:sp>
          <p:nvSpPr>
            <p:cNvPr id="29" name="矩形 28">
              <a:extLst>
                <a:ext uri="{FF2B5EF4-FFF2-40B4-BE49-F238E27FC236}">
                  <a16:creationId xmlns:a16="http://schemas.microsoft.com/office/drawing/2014/main" id="{8E76CBA3-F486-1848-6EAF-96C992447F8D}"/>
                </a:ext>
              </a:extLst>
            </p:cNvPr>
            <p:cNvSpPr/>
            <p:nvPr/>
          </p:nvSpPr>
          <p:spPr>
            <a:xfrm>
              <a:off x="9632310" y="2945638"/>
              <a:ext cx="2333220" cy="3168485"/>
            </a:xfrm>
            <a:prstGeom prst="rect">
              <a:avLst/>
            </a:prstGeom>
            <a:noFill/>
            <a:ln>
              <a:solidFill>
                <a:srgbClr val="A22A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65764985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安全性</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02</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25" name="文本框 24">
            <a:extLst>
              <a:ext uri="{FF2B5EF4-FFF2-40B4-BE49-F238E27FC236}">
                <a16:creationId xmlns:a16="http://schemas.microsoft.com/office/drawing/2014/main" id="{5C609EE2-08F4-3476-8F46-5F34DFD5D3A5}"/>
              </a:ext>
            </a:extLst>
          </p:cNvPr>
          <p:cNvSpPr txBox="1"/>
          <p:nvPr/>
        </p:nvSpPr>
        <p:spPr>
          <a:xfrm>
            <a:off x="-51517" y="6391972"/>
            <a:ext cx="11691763" cy="461665"/>
          </a:xfrm>
          <a:prstGeom prst="rect">
            <a:avLst/>
          </a:prstGeom>
          <a:noFill/>
        </p:spPr>
        <p:txBody>
          <a:bodyPr wrap="square">
            <a:spAutoFit/>
          </a:bodyPr>
          <a:lstStyle>
            <a:defPPr>
              <a:defRPr lang="zh-CN"/>
            </a:defPPr>
            <a:lvl1pPr>
              <a:defRPr sz="800">
                <a:solidFill>
                  <a:srgbClr val="212121"/>
                </a:solidFill>
                <a:latin typeface="+mn-ea"/>
              </a:defRPr>
            </a:lvl1pPr>
          </a:lstStyle>
          <a:p>
            <a:pPr marL="84600" indent="-156600">
              <a:buAutoNum type="arabicPeriod"/>
            </a:pPr>
            <a:r>
              <a:rPr lang="zh-CN" altLang="en-US" sz="600" dirty="0"/>
              <a:t>替米沙坦氨氯地平片（</a:t>
            </a:r>
            <a:r>
              <a:rPr lang="en-US" altLang="zh-CN" sz="600" dirty="0"/>
              <a:t>II</a:t>
            </a:r>
            <a:r>
              <a:rPr lang="zh-CN" altLang="en-US" sz="600" dirty="0"/>
              <a:t>）说明书</a:t>
            </a:r>
            <a:endParaRPr lang="en-US" altLang="zh-CN" sz="600" dirty="0"/>
          </a:p>
          <a:p>
            <a:pPr marL="84600" indent="-156600">
              <a:buFontTx/>
              <a:buAutoNum type="arabicPeriod"/>
            </a:pPr>
            <a:r>
              <a:rPr lang="en" altLang="zh-CN" sz="600" dirty="0"/>
              <a:t>Jo SH, Park SJ, Hong GR, et</a:t>
            </a:r>
            <a:r>
              <a:rPr lang="zh-CN" altLang="en-US" sz="600" dirty="0"/>
              <a:t> </a:t>
            </a:r>
            <a:r>
              <a:rPr lang="en-US" altLang="zh-CN" sz="600" dirty="0"/>
              <a:t>al</a:t>
            </a:r>
            <a:r>
              <a:rPr lang="en" altLang="zh-CN" sz="600" dirty="0"/>
              <a:t>. Telmisartan Plus S-Amlodipine Single-Pill Combination Therapy is Safe and Effective in Patients with Hypertension from Large-Scale Nationwide Surveillance Data in Korea (NOVEL) Study. Adv </a:t>
            </a:r>
            <a:r>
              <a:rPr lang="en" altLang="zh-CN" sz="600" dirty="0" err="1"/>
              <a:t>Ther</a:t>
            </a:r>
            <a:r>
              <a:rPr lang="en" altLang="zh-CN" sz="600" dirty="0"/>
              <a:t>. 2021 Jan;38(1):304-315.</a:t>
            </a:r>
          </a:p>
          <a:p>
            <a:pPr marL="84600" indent="-156600">
              <a:buFontTx/>
              <a:buAutoNum type="arabicPeriod"/>
            </a:pPr>
            <a:r>
              <a:rPr lang="zh-CN" altLang="en-US" sz="600" dirty="0"/>
              <a:t>中国高血压防治指南修订委员会</a:t>
            </a:r>
            <a:r>
              <a:rPr lang="en-US" altLang="zh-CN" sz="600" dirty="0"/>
              <a:t>,</a:t>
            </a:r>
            <a:r>
              <a:rPr lang="zh-CN" altLang="en-US" sz="600" dirty="0"/>
              <a:t>高血压联盟</a:t>
            </a:r>
            <a:r>
              <a:rPr lang="en-US" altLang="zh-CN" sz="600" dirty="0"/>
              <a:t>(</a:t>
            </a:r>
            <a:r>
              <a:rPr lang="zh-CN" altLang="en-US" sz="600" dirty="0"/>
              <a:t>中国</a:t>
            </a:r>
            <a:r>
              <a:rPr lang="en-US" altLang="zh-CN" sz="600" dirty="0"/>
              <a:t>),</a:t>
            </a:r>
            <a:r>
              <a:rPr lang="zh-CN" altLang="en-US" sz="600" dirty="0"/>
              <a:t>中国医疗保健国际交流促进会高血压病学分会</a:t>
            </a:r>
            <a:r>
              <a:rPr lang="en-US" altLang="zh-CN" sz="600" dirty="0"/>
              <a:t>,</a:t>
            </a:r>
            <a:r>
              <a:rPr lang="zh-CN" altLang="en-US" sz="600" dirty="0"/>
              <a:t>等</a:t>
            </a:r>
            <a:r>
              <a:rPr lang="en-US" altLang="zh-CN" sz="600" dirty="0"/>
              <a:t>.</a:t>
            </a:r>
            <a:r>
              <a:rPr lang="zh-CN" altLang="en-US" sz="600" dirty="0"/>
              <a:t>中国高血压防治指南</a:t>
            </a:r>
            <a:r>
              <a:rPr lang="en-US" altLang="zh-CN" sz="600" dirty="0"/>
              <a:t>(2024</a:t>
            </a:r>
            <a:r>
              <a:rPr lang="zh-CN" altLang="en-US" sz="600" dirty="0"/>
              <a:t>年修订版</a:t>
            </a:r>
            <a:r>
              <a:rPr lang="en-US" altLang="zh-CN" sz="600" dirty="0"/>
              <a:t>)[</a:t>
            </a:r>
            <a:r>
              <a:rPr lang="en" altLang="zh-CN" sz="600" dirty="0"/>
              <a:t>J].</a:t>
            </a:r>
            <a:r>
              <a:rPr lang="zh-CN" altLang="en-US" sz="600" dirty="0"/>
              <a:t>中华高血压杂志</a:t>
            </a:r>
            <a:r>
              <a:rPr lang="en-US" altLang="zh-CN" sz="600" dirty="0"/>
              <a:t>(</a:t>
            </a:r>
            <a:r>
              <a:rPr lang="zh-CN" altLang="en-US" sz="600" dirty="0"/>
              <a:t>中英文</a:t>
            </a:r>
            <a:r>
              <a:rPr lang="en-US" altLang="zh-CN" sz="600" dirty="0"/>
              <a:t>),2024,32(07):603-700.</a:t>
            </a:r>
          </a:p>
          <a:p>
            <a:pPr marL="84600" indent="-156600">
              <a:buFontTx/>
              <a:buAutoNum type="arabicPeriod"/>
            </a:pPr>
            <a:r>
              <a:rPr lang="en-US" altLang="zh-CN" sz="600" dirty="0"/>
              <a:t>Lee DW, Jung M, Wang HW, Khan Z, </a:t>
            </a:r>
            <a:r>
              <a:rPr lang="en-US" altLang="zh-CN" sz="600" dirty="0" err="1"/>
              <a:t>Pinton</a:t>
            </a:r>
            <a:r>
              <a:rPr lang="en-US" altLang="zh-CN" sz="600" dirty="0"/>
              <a:t> P. Systematic Review with Network Meta-Analysis: Comparative Efficacy and Safety of Combination Therapy with Angiotensin II Receptor Blockers and Amlodipine in Asian Hypertensive Patients. Int J </a:t>
            </a:r>
            <a:r>
              <a:rPr lang="en-US" altLang="zh-CN" sz="600" dirty="0" err="1"/>
              <a:t>Hypertens</a:t>
            </a:r>
            <a:r>
              <a:rPr lang="en-US" altLang="zh-CN" sz="600" dirty="0"/>
              <a:t>. 2019 Nov 11;2019:9516279. </a:t>
            </a:r>
          </a:p>
        </p:txBody>
      </p:sp>
      <p:grpSp>
        <p:nvGrpSpPr>
          <p:cNvPr id="45" name="组合 44">
            <a:extLst>
              <a:ext uri="{FF2B5EF4-FFF2-40B4-BE49-F238E27FC236}">
                <a16:creationId xmlns:a16="http://schemas.microsoft.com/office/drawing/2014/main" id="{D353E46B-5B06-8EDE-9C4B-260962EF0EE4}"/>
              </a:ext>
            </a:extLst>
          </p:cNvPr>
          <p:cNvGrpSpPr/>
          <p:nvPr/>
        </p:nvGrpSpPr>
        <p:grpSpPr>
          <a:xfrm>
            <a:off x="543111" y="994417"/>
            <a:ext cx="11097136" cy="5358925"/>
            <a:chOff x="1126429" y="1171853"/>
            <a:chExt cx="11097136" cy="5358925"/>
          </a:xfrm>
        </p:grpSpPr>
        <p:grpSp>
          <p:nvGrpSpPr>
            <p:cNvPr id="6" name="组合 5">
              <a:extLst>
                <a:ext uri="{FF2B5EF4-FFF2-40B4-BE49-F238E27FC236}">
                  <a16:creationId xmlns:a16="http://schemas.microsoft.com/office/drawing/2014/main" id="{40A2602A-5CAF-41F1-268A-8532FAB3406E}"/>
                </a:ext>
              </a:extLst>
            </p:cNvPr>
            <p:cNvGrpSpPr/>
            <p:nvPr/>
          </p:nvGrpSpPr>
          <p:grpSpPr>
            <a:xfrm>
              <a:off x="1126431" y="1171853"/>
              <a:ext cx="11097134" cy="3490353"/>
              <a:chOff x="1029446" y="1746807"/>
              <a:chExt cx="11097134" cy="3490353"/>
            </a:xfrm>
          </p:grpSpPr>
          <p:sp>
            <p:nvSpPr>
              <p:cNvPr id="7" name="矩形: 圆顶角 47">
                <a:extLst>
                  <a:ext uri="{FF2B5EF4-FFF2-40B4-BE49-F238E27FC236}">
                    <a16:creationId xmlns:a16="http://schemas.microsoft.com/office/drawing/2014/main" id="{E848AD02-564A-215F-534E-374040FF8956}"/>
                  </a:ext>
                </a:extLst>
              </p:cNvPr>
              <p:cNvSpPr/>
              <p:nvPr/>
            </p:nvSpPr>
            <p:spPr>
              <a:xfrm rot="16200000">
                <a:off x="998789" y="1777464"/>
                <a:ext cx="1621781" cy="1560467"/>
              </a:xfrm>
              <a:prstGeom prst="round2SameRect">
                <a:avLst>
                  <a:gd name="adj1" fmla="val 7773"/>
                  <a:gd name="adj2" fmla="val 0"/>
                </a:avLst>
              </a:prstGeom>
              <a:solidFill>
                <a:srgbClr val="CAA27E"/>
              </a:solidFill>
              <a:ln>
                <a:no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0" name="文本框 9">
                <a:extLst>
                  <a:ext uri="{FF2B5EF4-FFF2-40B4-BE49-F238E27FC236}">
                    <a16:creationId xmlns:a16="http://schemas.microsoft.com/office/drawing/2014/main" id="{4C37D734-179E-92E2-75A4-00E05B7A8A59}"/>
                  </a:ext>
                </a:extLst>
              </p:cNvPr>
              <p:cNvSpPr txBox="1"/>
              <p:nvPr/>
            </p:nvSpPr>
            <p:spPr>
              <a:xfrm>
                <a:off x="1052844" y="2061520"/>
                <a:ext cx="1512843" cy="1015663"/>
              </a:xfrm>
              <a:prstGeom prst="rect">
                <a:avLst/>
              </a:prstGeom>
              <a:noFill/>
            </p:spPr>
            <p:txBody>
              <a:bodyPr wrap="square">
                <a:spAutoFit/>
              </a:bodyPr>
              <a:lstStyle/>
              <a:p>
                <a:pPr lvl="0" algn="ctr">
                  <a:defRPr/>
                </a:pPr>
                <a:r>
                  <a:rPr lang="zh-CN" altLang="en-US" sz="2000" b="1" dirty="0">
                    <a:solidFill>
                      <a:prstClr val="white"/>
                    </a:solidFill>
                    <a:latin typeface="+mj-ea"/>
                    <a:ea typeface="+mj-ea"/>
                    <a:sym typeface="思源黑体 CN Normal" panose="020B0400000000000000" pitchFamily="34" charset="-122"/>
                  </a:rPr>
                  <a:t>药品说明书收载的安全性信息</a:t>
                </a:r>
                <a:endParaRPr lang="zh-CN" altLang="en-US" sz="2000" b="1" baseline="30000" dirty="0">
                  <a:solidFill>
                    <a:prstClr val="white"/>
                  </a:solidFill>
                  <a:latin typeface="+mj-ea"/>
                  <a:ea typeface="+mj-ea"/>
                  <a:sym typeface="思源黑体 CN Normal" panose="020B0400000000000000" pitchFamily="34" charset="-122"/>
                </a:endParaRPr>
              </a:p>
            </p:txBody>
          </p:sp>
          <p:sp>
            <p:nvSpPr>
              <p:cNvPr id="18" name="矩形: 圆角 19">
                <a:extLst>
                  <a:ext uri="{FF2B5EF4-FFF2-40B4-BE49-F238E27FC236}">
                    <a16:creationId xmlns:a16="http://schemas.microsoft.com/office/drawing/2014/main" id="{7D1FFA5F-E24E-028E-2F8D-AC4C4AA4C9A8}"/>
                  </a:ext>
                </a:extLst>
              </p:cNvPr>
              <p:cNvSpPr/>
              <p:nvPr/>
            </p:nvSpPr>
            <p:spPr>
              <a:xfrm>
                <a:off x="2780756" y="1746808"/>
                <a:ext cx="9345824" cy="1621780"/>
              </a:xfrm>
              <a:custGeom>
                <a:avLst/>
                <a:gdLst>
                  <a:gd name="connsiteX0" fmla="*/ 108000 w 4368365"/>
                  <a:gd name="connsiteY0" fmla="*/ 0 h 1910080"/>
                  <a:gd name="connsiteX1" fmla="*/ 4260365 w 4368365"/>
                  <a:gd name="connsiteY1" fmla="*/ 0 h 1910080"/>
                  <a:gd name="connsiteX2" fmla="*/ 4368365 w 4368365"/>
                  <a:gd name="connsiteY2" fmla="*/ 108000 h 1910080"/>
                  <a:gd name="connsiteX3" fmla="*/ 4368365 w 4368365"/>
                  <a:gd name="connsiteY3" fmla="*/ 1802080 h 1910080"/>
                  <a:gd name="connsiteX4" fmla="*/ 4260365 w 4368365"/>
                  <a:gd name="connsiteY4" fmla="*/ 1910080 h 1910080"/>
                  <a:gd name="connsiteX5" fmla="*/ 108000 w 4368365"/>
                  <a:gd name="connsiteY5" fmla="*/ 1910080 h 1910080"/>
                  <a:gd name="connsiteX6" fmla="*/ 0 w 4368365"/>
                  <a:gd name="connsiteY6" fmla="*/ 1802080 h 1910080"/>
                  <a:gd name="connsiteX7" fmla="*/ 0 w 4368365"/>
                  <a:gd name="connsiteY7" fmla="*/ 108000 h 1910080"/>
                  <a:gd name="connsiteX8" fmla="*/ 108000 w 4368365"/>
                  <a:gd name="connsiteY8" fmla="*/ 0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365" h="1910080">
                    <a:moveTo>
                      <a:pt x="108000" y="0"/>
                    </a:moveTo>
                    <a:lnTo>
                      <a:pt x="4260365" y="0"/>
                    </a:lnTo>
                    <a:cubicBezTo>
                      <a:pt x="4319981" y="0"/>
                      <a:pt x="4368365" y="48384"/>
                      <a:pt x="4368365" y="108000"/>
                    </a:cubicBezTo>
                    <a:lnTo>
                      <a:pt x="4368365" y="1802080"/>
                    </a:lnTo>
                    <a:cubicBezTo>
                      <a:pt x="4368365" y="1861696"/>
                      <a:pt x="4319981" y="1910080"/>
                      <a:pt x="4260365" y="1910080"/>
                    </a:cubicBezTo>
                    <a:lnTo>
                      <a:pt x="108000" y="1910080"/>
                    </a:lnTo>
                    <a:cubicBezTo>
                      <a:pt x="48384" y="1910080"/>
                      <a:pt x="0" y="1861696"/>
                      <a:pt x="0" y="1802080"/>
                    </a:cubicBezTo>
                    <a:lnTo>
                      <a:pt x="0" y="108000"/>
                    </a:lnTo>
                    <a:cubicBezTo>
                      <a:pt x="0" y="48384"/>
                      <a:pt x="48384" y="0"/>
                      <a:pt x="108000" y="0"/>
                    </a:cubicBezTo>
                  </a:path>
                </a:pathLst>
              </a:custGeom>
              <a:solidFill>
                <a:schemeClr val="bg1"/>
              </a:solidFill>
              <a:ln>
                <a:no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60"/>
                  </a:lnSpc>
                </a:pPr>
                <a:endParaRPr lang="zh-CN" altLang="en-US" dirty="0">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20" name="文本框 19">
                <a:extLst>
                  <a:ext uri="{FF2B5EF4-FFF2-40B4-BE49-F238E27FC236}">
                    <a16:creationId xmlns:a16="http://schemas.microsoft.com/office/drawing/2014/main" id="{A1D39762-0AB2-9920-C101-6665534768E1}"/>
                  </a:ext>
                </a:extLst>
              </p:cNvPr>
              <p:cNvSpPr txBox="1"/>
              <p:nvPr/>
            </p:nvSpPr>
            <p:spPr>
              <a:xfrm>
                <a:off x="3628330" y="1940652"/>
                <a:ext cx="8227967" cy="881780"/>
              </a:xfrm>
              <a:prstGeom prst="rect">
                <a:avLst/>
              </a:prstGeom>
              <a:noFill/>
            </p:spPr>
            <p:txBody>
              <a:bodyPr wrap="square" rtlCol="0">
                <a:spAutoFit/>
              </a:bodyPr>
              <a:lstStyle/>
              <a:p>
                <a:pPr marL="171450" indent="-171450">
                  <a:lnSpc>
                    <a:spcPct val="125000"/>
                  </a:lnSpc>
                  <a:buFont typeface="Arial" panose="020B0604020202020204" pitchFamily="34" charset="0"/>
                  <a:buChar char="•"/>
                </a:pPr>
                <a:r>
                  <a:rPr lang="zh-CN" altLang="en-US" sz="1050" dirty="0">
                    <a:latin typeface="+mn-ea"/>
                    <a:sym typeface="思源黑体 CN Normal" panose="020B0400000000000000" pitchFamily="34" charset="-122"/>
                  </a:rPr>
                  <a:t>在超过 </a:t>
                </a:r>
                <a:r>
                  <a:rPr lang="en-US" altLang="zh-CN" sz="1050" dirty="0">
                    <a:latin typeface="+mn-ea"/>
                    <a:sym typeface="思源黑体 CN Normal" panose="020B0400000000000000" pitchFamily="34" charset="-122"/>
                  </a:rPr>
                  <a:t>3500 </a:t>
                </a:r>
                <a:r>
                  <a:rPr lang="zh-CN" altLang="en-US" sz="1050" dirty="0">
                    <a:latin typeface="+mn-ea"/>
                    <a:sym typeface="思源黑体 CN Normal" panose="020B0400000000000000" pitchFamily="34" charset="-122"/>
                  </a:rPr>
                  <a:t>例患者中进行的五项对照临床试验中，对本品的安全性和耐受性进行了评价，其中超过 </a:t>
                </a:r>
                <a:r>
                  <a:rPr lang="en-US" altLang="zh-CN" sz="1050" dirty="0">
                    <a:latin typeface="+mn-ea"/>
                    <a:sym typeface="思源黑体 CN Normal" panose="020B0400000000000000" pitchFamily="34" charset="-122"/>
                  </a:rPr>
                  <a:t>2500 </a:t>
                </a:r>
                <a:r>
                  <a:rPr lang="zh-CN" altLang="en-US" sz="1050" dirty="0">
                    <a:latin typeface="+mn-ea"/>
                    <a:sym typeface="思源黑体 CN Normal" panose="020B0400000000000000" pitchFamily="34" charset="-122"/>
                  </a:rPr>
                  <a:t>例患者接受替米沙坦和氨氯地平的联合用药</a:t>
                </a:r>
                <a:r>
                  <a:rPr lang="en-US" altLang="zh-CN" sz="1050" baseline="30000" dirty="0">
                    <a:latin typeface="+mn-ea"/>
                    <a:sym typeface="思源黑体 CN Normal" panose="020B0400000000000000" pitchFamily="34" charset="-122"/>
                  </a:rPr>
                  <a:t>[1] </a:t>
                </a:r>
                <a:r>
                  <a:rPr lang="zh-CN" altLang="en-US" sz="1050" dirty="0">
                    <a:latin typeface="+mn-ea"/>
                    <a:sym typeface="思源黑体 CN Normal" panose="020B0400000000000000" pitchFamily="34" charset="-122"/>
                  </a:rPr>
                  <a:t>。</a:t>
                </a:r>
                <a:endParaRPr lang="en-US" altLang="zh-CN" sz="1050" baseline="30000" dirty="0">
                  <a:latin typeface="+mn-ea"/>
                  <a:sym typeface="思源黑体 CN Normal" panose="020B0400000000000000" pitchFamily="34" charset="-122"/>
                </a:endParaRPr>
              </a:p>
              <a:p>
                <a:pPr marL="171450" indent="-171450">
                  <a:lnSpc>
                    <a:spcPct val="125000"/>
                  </a:lnSpc>
                  <a:buFont typeface="Arial" panose="020B0604020202020204" pitchFamily="34" charset="0"/>
                  <a:buChar char="•"/>
                </a:pPr>
                <a:r>
                  <a:rPr lang="zh-CN" altLang="en-US" sz="1050" dirty="0">
                    <a:latin typeface="+mn-ea"/>
                    <a:sym typeface="思源黑体 CN Normal" panose="020B0400000000000000" pitchFamily="34" charset="-122"/>
                  </a:rPr>
                  <a:t>与单一成分的不良反应相比，在替米沙坦联合氨氯地平给药的临床试验中未发现额外的不良反应。</a:t>
                </a:r>
                <a:r>
                  <a:rPr lang="zh-CN" altLang="en-US" sz="1050" b="1" dirty="0">
                    <a:solidFill>
                      <a:srgbClr val="CAA27E"/>
                    </a:solidFill>
                    <a:latin typeface="+mn-ea"/>
                    <a:sym typeface="思源黑体 CN Normal" panose="020B0400000000000000" pitchFamily="34" charset="-122"/>
                  </a:rPr>
                  <a:t>外周水肿</a:t>
                </a:r>
                <a:r>
                  <a:rPr lang="zh-CN" altLang="en-US" sz="1050" dirty="0">
                    <a:latin typeface="+mn-ea"/>
                    <a:sym typeface="思源黑体 CN Normal" panose="020B0400000000000000" pitchFamily="34" charset="-122"/>
                  </a:rPr>
                  <a:t>为氨氯地平公认的一种剂量依赖性不良反应，在接受替米沙坦氨氯地平单片复方制剂的患者中，其</a:t>
                </a:r>
                <a:r>
                  <a:rPr lang="zh-CN" altLang="en-US" sz="1050" b="1" dirty="0">
                    <a:solidFill>
                      <a:srgbClr val="CAA27E"/>
                    </a:solidFill>
                    <a:latin typeface="+mn-ea"/>
                    <a:sym typeface="思源黑体 CN Normal" panose="020B0400000000000000" pitchFamily="34" charset="-122"/>
                  </a:rPr>
                  <a:t>发生率一般低于单用氨氯地平</a:t>
                </a:r>
                <a:r>
                  <a:rPr lang="zh-CN" altLang="en-US" sz="1050" dirty="0">
                    <a:latin typeface="+mn-ea"/>
                    <a:sym typeface="思源黑体 CN Normal" panose="020B0400000000000000" pitchFamily="34" charset="-122"/>
                  </a:rPr>
                  <a:t>的患者</a:t>
                </a:r>
                <a:r>
                  <a:rPr lang="en-US" altLang="zh-CN" sz="1050" baseline="30000" dirty="0">
                    <a:latin typeface="+mn-ea"/>
                    <a:sym typeface="思源黑体 CN Normal" panose="020B0400000000000000" pitchFamily="34" charset="-122"/>
                  </a:rPr>
                  <a:t>[1] </a:t>
                </a:r>
                <a:r>
                  <a:rPr lang="zh-CN" altLang="en-US" sz="1050" dirty="0">
                    <a:latin typeface="+mn-ea"/>
                    <a:sym typeface="思源黑体 CN Normal" panose="020B0400000000000000" pitchFamily="34" charset="-122"/>
                  </a:rPr>
                  <a:t>。</a:t>
                </a:r>
                <a:endParaRPr lang="zh-CN" altLang="en-US" sz="1050" baseline="30000" dirty="0">
                  <a:latin typeface="+mn-ea"/>
                  <a:sym typeface="思源黑体 CN Normal" panose="020B0400000000000000" pitchFamily="34" charset="-122"/>
                </a:endParaRPr>
              </a:p>
            </p:txBody>
          </p:sp>
          <p:sp>
            <p:nvSpPr>
              <p:cNvPr id="23" name="矩形: 圆角 61">
                <a:extLst>
                  <a:ext uri="{FF2B5EF4-FFF2-40B4-BE49-F238E27FC236}">
                    <a16:creationId xmlns:a16="http://schemas.microsoft.com/office/drawing/2014/main" id="{C898794C-D534-F599-E860-6E062203345A}"/>
                  </a:ext>
                </a:extLst>
              </p:cNvPr>
              <p:cNvSpPr/>
              <p:nvPr/>
            </p:nvSpPr>
            <p:spPr>
              <a:xfrm>
                <a:off x="3078603" y="2104324"/>
                <a:ext cx="353481" cy="353481"/>
              </a:xfrm>
              <a:prstGeom prst="roundRect">
                <a:avLst/>
              </a:prstGeom>
              <a:solidFill>
                <a:srgbClr val="CAA27E"/>
              </a:solidFill>
              <a:ln>
                <a:noFill/>
              </a:ln>
              <a:effectLst>
                <a:outerShdw blurRad="203200" dist="127000" dir="5400000" sx="87000" sy="87000" algn="t" rotWithShape="0">
                  <a:schemeClr val="accent1">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endParaRPr lang="zh-CN" altLang="en-US" sz="1652">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1" name="instructor-giving-a-lecture-with-circular-graphic-on-screen_43194">
                <a:extLst>
                  <a:ext uri="{FF2B5EF4-FFF2-40B4-BE49-F238E27FC236}">
                    <a16:creationId xmlns:a16="http://schemas.microsoft.com/office/drawing/2014/main" id="{BB9AC2E4-10AE-823F-E0EB-78F5CD3D415B}"/>
                  </a:ext>
                </a:extLst>
              </p:cNvPr>
              <p:cNvSpPr/>
              <p:nvPr/>
            </p:nvSpPr>
            <p:spPr>
              <a:xfrm>
                <a:off x="3154511" y="2188195"/>
                <a:ext cx="201665" cy="185738"/>
              </a:xfrm>
              <a:custGeom>
                <a:avLst/>
                <a:gdLst>
                  <a:gd name="T0" fmla="*/ 6630 w 9601"/>
                  <a:gd name="T1" fmla="*/ 6215 h 8842"/>
                  <a:gd name="T2" fmla="*/ 6552 w 9601"/>
                  <a:gd name="T3" fmla="*/ 6294 h 8842"/>
                  <a:gd name="T4" fmla="*/ 5222 w 9601"/>
                  <a:gd name="T5" fmla="*/ 6795 h 8842"/>
                  <a:gd name="T6" fmla="*/ 5249 w 9601"/>
                  <a:gd name="T7" fmla="*/ 5423 h 8842"/>
                  <a:gd name="T8" fmla="*/ 5274 w 9601"/>
                  <a:gd name="T9" fmla="*/ 5318 h 8842"/>
                  <a:gd name="T10" fmla="*/ 8324 w 9601"/>
                  <a:gd name="T11" fmla="*/ 1081 h 8842"/>
                  <a:gd name="T12" fmla="*/ 9445 w 9601"/>
                  <a:gd name="T13" fmla="*/ 1925 h 8842"/>
                  <a:gd name="T14" fmla="*/ 9497 w 9601"/>
                  <a:gd name="T15" fmla="*/ 2189 h 8842"/>
                  <a:gd name="T16" fmla="*/ 7874 w 9601"/>
                  <a:gd name="T17" fmla="*/ 2407 h 8842"/>
                  <a:gd name="T18" fmla="*/ 5594 w 9601"/>
                  <a:gd name="T19" fmla="*/ 6310 h 8842"/>
                  <a:gd name="T20" fmla="*/ 8578 w 9601"/>
                  <a:gd name="T21" fmla="*/ 2918 h 8842"/>
                  <a:gd name="T22" fmla="*/ 8797 w 9601"/>
                  <a:gd name="T23" fmla="*/ 2610 h 8842"/>
                  <a:gd name="T24" fmla="*/ 8414 w 9601"/>
                  <a:gd name="T25" fmla="*/ 1665 h 8842"/>
                  <a:gd name="T26" fmla="*/ 1808 w 9601"/>
                  <a:gd name="T27" fmla="*/ 6833 h 8842"/>
                  <a:gd name="T28" fmla="*/ 1205 w 9601"/>
                  <a:gd name="T29" fmla="*/ 6431 h 8842"/>
                  <a:gd name="T30" fmla="*/ 1808 w 9601"/>
                  <a:gd name="T31" fmla="*/ 6029 h 8842"/>
                  <a:gd name="T32" fmla="*/ 1808 w 9601"/>
                  <a:gd name="T33" fmla="*/ 6833 h 8842"/>
                  <a:gd name="T34" fmla="*/ 1607 w 9601"/>
                  <a:gd name="T35" fmla="*/ 2813 h 8842"/>
                  <a:gd name="T36" fmla="*/ 1607 w 9601"/>
                  <a:gd name="T37" fmla="*/ 2009 h 8842"/>
                  <a:gd name="T38" fmla="*/ 2210 w 9601"/>
                  <a:gd name="T39" fmla="*/ 2411 h 8842"/>
                  <a:gd name="T40" fmla="*/ 1808 w 9601"/>
                  <a:gd name="T41" fmla="*/ 4823 h 8842"/>
                  <a:gd name="T42" fmla="*/ 1205 w 9601"/>
                  <a:gd name="T43" fmla="*/ 4421 h 8842"/>
                  <a:gd name="T44" fmla="*/ 1808 w 9601"/>
                  <a:gd name="T45" fmla="*/ 4019 h 8842"/>
                  <a:gd name="T46" fmla="*/ 1808 w 9601"/>
                  <a:gd name="T47" fmla="*/ 4823 h 8842"/>
                  <a:gd name="T48" fmla="*/ 4019 w 9601"/>
                  <a:gd name="T49" fmla="*/ 6029 h 8842"/>
                  <a:gd name="T50" fmla="*/ 4019 w 9601"/>
                  <a:gd name="T51" fmla="*/ 6833 h 8842"/>
                  <a:gd name="T52" fmla="*/ 2813 w 9601"/>
                  <a:gd name="T53" fmla="*/ 6431 h 8842"/>
                  <a:gd name="T54" fmla="*/ 2813 w 9601"/>
                  <a:gd name="T55" fmla="*/ 2411 h 8842"/>
                  <a:gd name="T56" fmla="*/ 6029 w 9601"/>
                  <a:gd name="T57" fmla="*/ 2009 h 8842"/>
                  <a:gd name="T58" fmla="*/ 6029 w 9601"/>
                  <a:gd name="T59" fmla="*/ 2813 h 8842"/>
                  <a:gd name="T60" fmla="*/ 2813 w 9601"/>
                  <a:gd name="T61" fmla="*/ 2411 h 8842"/>
                  <a:gd name="T62" fmla="*/ 3215 w 9601"/>
                  <a:gd name="T63" fmla="*/ 4823 h 8842"/>
                  <a:gd name="T64" fmla="*/ 3215 w 9601"/>
                  <a:gd name="T65" fmla="*/ 4019 h 8842"/>
                  <a:gd name="T66" fmla="*/ 5024 w 9601"/>
                  <a:gd name="T67" fmla="*/ 4421 h 8842"/>
                  <a:gd name="T68" fmla="*/ 7938 w 9601"/>
                  <a:gd name="T69" fmla="*/ 804 h 8842"/>
                  <a:gd name="T70" fmla="*/ 7837 w 9601"/>
                  <a:gd name="T71" fmla="*/ 804 h 8842"/>
                  <a:gd name="T72" fmla="*/ 7435 w 9601"/>
                  <a:gd name="T73" fmla="*/ 603 h 8842"/>
                  <a:gd name="T74" fmla="*/ 602 w 9601"/>
                  <a:gd name="T75" fmla="*/ 1004 h 8842"/>
                  <a:gd name="T76" fmla="*/ 1004 w 9601"/>
                  <a:gd name="T77" fmla="*/ 8239 h 8842"/>
                  <a:gd name="T78" fmla="*/ 7837 w 9601"/>
                  <a:gd name="T79" fmla="*/ 7838 h 8842"/>
                  <a:gd name="T80" fmla="*/ 7858 w 9601"/>
                  <a:gd name="T81" fmla="*/ 5627 h 8842"/>
                  <a:gd name="T82" fmla="*/ 8139 w 9601"/>
                  <a:gd name="T83" fmla="*/ 5225 h 8842"/>
                  <a:gd name="T84" fmla="*/ 8420 w 9601"/>
                  <a:gd name="T85" fmla="*/ 5627 h 8842"/>
                  <a:gd name="T86" fmla="*/ 8440 w 9601"/>
                  <a:gd name="T87" fmla="*/ 7838 h 8842"/>
                  <a:gd name="T88" fmla="*/ 1004 w 9601"/>
                  <a:gd name="T89" fmla="*/ 8842 h 8842"/>
                  <a:gd name="T90" fmla="*/ 0 w 9601"/>
                  <a:gd name="T91" fmla="*/ 1004 h 8842"/>
                  <a:gd name="T92" fmla="*/ 7435 w 9601"/>
                  <a:gd name="T93" fmla="*/ 0 h 8842"/>
                  <a:gd name="T94" fmla="*/ 8208 w 9601"/>
                  <a:gd name="T95" fmla="*/ 373 h 8842"/>
                  <a:gd name="T96" fmla="*/ 8219 w 9601"/>
                  <a:gd name="T97" fmla="*/ 402 h 8842"/>
                  <a:gd name="T98" fmla="*/ 7938 w 9601"/>
                  <a:gd name="T99" fmla="*/ 804 h 8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01" h="8842">
                    <a:moveTo>
                      <a:pt x="9497" y="2189"/>
                    </a:moveTo>
                    <a:lnTo>
                      <a:pt x="6630" y="6215"/>
                    </a:lnTo>
                    <a:lnTo>
                      <a:pt x="6604" y="6267"/>
                    </a:lnTo>
                    <a:lnTo>
                      <a:pt x="6552" y="6294"/>
                    </a:lnTo>
                    <a:lnTo>
                      <a:pt x="5483" y="6689"/>
                    </a:lnTo>
                    <a:lnTo>
                      <a:pt x="5222" y="6795"/>
                    </a:lnTo>
                    <a:lnTo>
                      <a:pt x="5222" y="6531"/>
                    </a:lnTo>
                    <a:lnTo>
                      <a:pt x="5249" y="5423"/>
                    </a:lnTo>
                    <a:lnTo>
                      <a:pt x="5249" y="5371"/>
                    </a:lnTo>
                    <a:lnTo>
                      <a:pt x="5274" y="5318"/>
                    </a:lnTo>
                    <a:lnTo>
                      <a:pt x="8220" y="1239"/>
                    </a:lnTo>
                    <a:lnTo>
                      <a:pt x="8324" y="1081"/>
                    </a:lnTo>
                    <a:lnTo>
                      <a:pt x="8480" y="1187"/>
                    </a:lnTo>
                    <a:lnTo>
                      <a:pt x="9445" y="1925"/>
                    </a:lnTo>
                    <a:lnTo>
                      <a:pt x="9601" y="2031"/>
                    </a:lnTo>
                    <a:lnTo>
                      <a:pt x="9497" y="2189"/>
                    </a:lnTo>
                    <a:close/>
                    <a:moveTo>
                      <a:pt x="8578" y="2918"/>
                    </a:moveTo>
                    <a:lnTo>
                      <a:pt x="7874" y="2407"/>
                    </a:lnTo>
                    <a:lnTo>
                      <a:pt x="5612" y="5511"/>
                    </a:lnTo>
                    <a:lnTo>
                      <a:pt x="5594" y="6310"/>
                    </a:lnTo>
                    <a:lnTo>
                      <a:pt x="6366" y="6024"/>
                    </a:lnTo>
                    <a:lnTo>
                      <a:pt x="8578" y="2918"/>
                    </a:lnTo>
                    <a:close/>
                    <a:moveTo>
                      <a:pt x="8097" y="2101"/>
                    </a:moveTo>
                    <a:lnTo>
                      <a:pt x="8797" y="2610"/>
                    </a:lnTo>
                    <a:lnTo>
                      <a:pt x="9098" y="2188"/>
                    </a:lnTo>
                    <a:lnTo>
                      <a:pt x="8414" y="1665"/>
                    </a:lnTo>
                    <a:lnTo>
                      <a:pt x="8097" y="2101"/>
                    </a:lnTo>
                    <a:close/>
                    <a:moveTo>
                      <a:pt x="1808" y="6833"/>
                    </a:moveTo>
                    <a:lnTo>
                      <a:pt x="1607" y="6833"/>
                    </a:lnTo>
                    <a:cubicBezTo>
                      <a:pt x="1385" y="6833"/>
                      <a:pt x="1205" y="6653"/>
                      <a:pt x="1205" y="6431"/>
                    </a:cubicBezTo>
                    <a:cubicBezTo>
                      <a:pt x="1205" y="6209"/>
                      <a:pt x="1385" y="6029"/>
                      <a:pt x="1607" y="6029"/>
                    </a:cubicBezTo>
                    <a:lnTo>
                      <a:pt x="1808" y="6029"/>
                    </a:lnTo>
                    <a:cubicBezTo>
                      <a:pt x="2030" y="6029"/>
                      <a:pt x="2210" y="6209"/>
                      <a:pt x="2210" y="6431"/>
                    </a:cubicBezTo>
                    <a:cubicBezTo>
                      <a:pt x="2210" y="6653"/>
                      <a:pt x="2030" y="6833"/>
                      <a:pt x="1808" y="6833"/>
                    </a:cubicBezTo>
                    <a:close/>
                    <a:moveTo>
                      <a:pt x="1808" y="2813"/>
                    </a:moveTo>
                    <a:lnTo>
                      <a:pt x="1607" y="2813"/>
                    </a:lnTo>
                    <a:cubicBezTo>
                      <a:pt x="1385" y="2813"/>
                      <a:pt x="1205" y="2633"/>
                      <a:pt x="1205" y="2411"/>
                    </a:cubicBezTo>
                    <a:cubicBezTo>
                      <a:pt x="1205" y="2189"/>
                      <a:pt x="1385" y="2009"/>
                      <a:pt x="1607" y="2009"/>
                    </a:cubicBezTo>
                    <a:lnTo>
                      <a:pt x="1808" y="2009"/>
                    </a:lnTo>
                    <a:cubicBezTo>
                      <a:pt x="2030" y="2009"/>
                      <a:pt x="2210" y="2189"/>
                      <a:pt x="2210" y="2411"/>
                    </a:cubicBezTo>
                    <a:cubicBezTo>
                      <a:pt x="2210" y="2633"/>
                      <a:pt x="2030" y="2813"/>
                      <a:pt x="1808" y="2813"/>
                    </a:cubicBezTo>
                    <a:close/>
                    <a:moveTo>
                      <a:pt x="1808" y="4823"/>
                    </a:moveTo>
                    <a:lnTo>
                      <a:pt x="1607" y="4823"/>
                    </a:lnTo>
                    <a:cubicBezTo>
                      <a:pt x="1385" y="4823"/>
                      <a:pt x="1205" y="4643"/>
                      <a:pt x="1205" y="4421"/>
                    </a:cubicBezTo>
                    <a:cubicBezTo>
                      <a:pt x="1205" y="4199"/>
                      <a:pt x="1385" y="4019"/>
                      <a:pt x="1607" y="4019"/>
                    </a:cubicBezTo>
                    <a:lnTo>
                      <a:pt x="1808" y="4019"/>
                    </a:lnTo>
                    <a:cubicBezTo>
                      <a:pt x="2030" y="4019"/>
                      <a:pt x="2210" y="4199"/>
                      <a:pt x="2210" y="4421"/>
                    </a:cubicBezTo>
                    <a:cubicBezTo>
                      <a:pt x="2210" y="4643"/>
                      <a:pt x="2030" y="4823"/>
                      <a:pt x="1808" y="4823"/>
                    </a:cubicBezTo>
                    <a:close/>
                    <a:moveTo>
                      <a:pt x="3215" y="6029"/>
                    </a:moveTo>
                    <a:lnTo>
                      <a:pt x="4019" y="6029"/>
                    </a:lnTo>
                    <a:cubicBezTo>
                      <a:pt x="4241" y="6029"/>
                      <a:pt x="4421" y="6209"/>
                      <a:pt x="4421" y="6431"/>
                    </a:cubicBezTo>
                    <a:cubicBezTo>
                      <a:pt x="4421" y="6653"/>
                      <a:pt x="4241" y="6833"/>
                      <a:pt x="4019" y="6833"/>
                    </a:cubicBezTo>
                    <a:lnTo>
                      <a:pt x="3215" y="6833"/>
                    </a:lnTo>
                    <a:cubicBezTo>
                      <a:pt x="2993" y="6833"/>
                      <a:pt x="2813" y="6653"/>
                      <a:pt x="2813" y="6431"/>
                    </a:cubicBezTo>
                    <a:cubicBezTo>
                      <a:pt x="2813" y="6209"/>
                      <a:pt x="2993" y="6029"/>
                      <a:pt x="3215" y="6029"/>
                    </a:cubicBezTo>
                    <a:close/>
                    <a:moveTo>
                      <a:pt x="2813" y="2411"/>
                    </a:moveTo>
                    <a:cubicBezTo>
                      <a:pt x="2813" y="2189"/>
                      <a:pt x="2993" y="2009"/>
                      <a:pt x="3215" y="2009"/>
                    </a:cubicBezTo>
                    <a:lnTo>
                      <a:pt x="6029" y="2009"/>
                    </a:lnTo>
                    <a:cubicBezTo>
                      <a:pt x="6251" y="2009"/>
                      <a:pt x="6431" y="2189"/>
                      <a:pt x="6431" y="2411"/>
                    </a:cubicBezTo>
                    <a:cubicBezTo>
                      <a:pt x="6431" y="2633"/>
                      <a:pt x="6251" y="2813"/>
                      <a:pt x="6029" y="2813"/>
                    </a:cubicBezTo>
                    <a:lnTo>
                      <a:pt x="3215" y="2813"/>
                    </a:lnTo>
                    <a:cubicBezTo>
                      <a:pt x="2993" y="2813"/>
                      <a:pt x="2813" y="2633"/>
                      <a:pt x="2813" y="2411"/>
                    </a:cubicBezTo>
                    <a:close/>
                    <a:moveTo>
                      <a:pt x="4622" y="4823"/>
                    </a:moveTo>
                    <a:lnTo>
                      <a:pt x="3215" y="4823"/>
                    </a:lnTo>
                    <a:cubicBezTo>
                      <a:pt x="2993" y="4823"/>
                      <a:pt x="2813" y="4643"/>
                      <a:pt x="2813" y="4421"/>
                    </a:cubicBezTo>
                    <a:cubicBezTo>
                      <a:pt x="2813" y="4199"/>
                      <a:pt x="2993" y="4019"/>
                      <a:pt x="3215" y="4019"/>
                    </a:cubicBezTo>
                    <a:lnTo>
                      <a:pt x="4622" y="4019"/>
                    </a:lnTo>
                    <a:cubicBezTo>
                      <a:pt x="4844" y="4019"/>
                      <a:pt x="5024" y="4199"/>
                      <a:pt x="5024" y="4421"/>
                    </a:cubicBezTo>
                    <a:cubicBezTo>
                      <a:pt x="5024" y="4643"/>
                      <a:pt x="4844" y="4823"/>
                      <a:pt x="4622" y="4823"/>
                    </a:cubicBezTo>
                    <a:close/>
                    <a:moveTo>
                      <a:pt x="7938" y="804"/>
                    </a:moveTo>
                    <a:cubicBezTo>
                      <a:pt x="7902" y="804"/>
                      <a:pt x="7869" y="794"/>
                      <a:pt x="7837" y="783"/>
                    </a:cubicBezTo>
                    <a:lnTo>
                      <a:pt x="7837" y="804"/>
                    </a:lnTo>
                    <a:lnTo>
                      <a:pt x="7781" y="804"/>
                    </a:lnTo>
                    <a:cubicBezTo>
                      <a:pt x="7712" y="684"/>
                      <a:pt x="7584" y="603"/>
                      <a:pt x="7435" y="603"/>
                    </a:cubicBezTo>
                    <a:lnTo>
                      <a:pt x="1004" y="603"/>
                    </a:lnTo>
                    <a:cubicBezTo>
                      <a:pt x="782" y="603"/>
                      <a:pt x="602" y="783"/>
                      <a:pt x="602" y="1004"/>
                    </a:cubicBezTo>
                    <a:lnTo>
                      <a:pt x="602" y="7838"/>
                    </a:lnTo>
                    <a:cubicBezTo>
                      <a:pt x="602" y="8060"/>
                      <a:pt x="782" y="8239"/>
                      <a:pt x="1004" y="8239"/>
                    </a:cubicBezTo>
                    <a:lnTo>
                      <a:pt x="7435" y="8239"/>
                    </a:lnTo>
                    <a:cubicBezTo>
                      <a:pt x="7657" y="8239"/>
                      <a:pt x="7837" y="8060"/>
                      <a:pt x="7837" y="7838"/>
                    </a:cubicBezTo>
                    <a:lnTo>
                      <a:pt x="7837" y="5627"/>
                    </a:lnTo>
                    <a:lnTo>
                      <a:pt x="7858" y="5627"/>
                    </a:lnTo>
                    <a:cubicBezTo>
                      <a:pt x="7846" y="5595"/>
                      <a:pt x="7837" y="5562"/>
                      <a:pt x="7837" y="5526"/>
                    </a:cubicBezTo>
                    <a:cubicBezTo>
                      <a:pt x="7837" y="5360"/>
                      <a:pt x="7972" y="5225"/>
                      <a:pt x="8139" y="5225"/>
                    </a:cubicBezTo>
                    <a:cubicBezTo>
                      <a:pt x="8305" y="5225"/>
                      <a:pt x="8440" y="5360"/>
                      <a:pt x="8440" y="5526"/>
                    </a:cubicBezTo>
                    <a:cubicBezTo>
                      <a:pt x="8440" y="5562"/>
                      <a:pt x="8431" y="5595"/>
                      <a:pt x="8420" y="5627"/>
                    </a:cubicBezTo>
                    <a:lnTo>
                      <a:pt x="8440" y="5627"/>
                    </a:lnTo>
                    <a:lnTo>
                      <a:pt x="8440" y="7838"/>
                    </a:lnTo>
                    <a:cubicBezTo>
                      <a:pt x="8440" y="8392"/>
                      <a:pt x="7990" y="8842"/>
                      <a:pt x="7435" y="8842"/>
                    </a:cubicBezTo>
                    <a:lnTo>
                      <a:pt x="1004" y="8842"/>
                    </a:lnTo>
                    <a:cubicBezTo>
                      <a:pt x="449" y="8842"/>
                      <a:pt x="0" y="8392"/>
                      <a:pt x="0" y="7838"/>
                    </a:cubicBezTo>
                    <a:lnTo>
                      <a:pt x="0" y="1004"/>
                    </a:lnTo>
                    <a:cubicBezTo>
                      <a:pt x="0" y="449"/>
                      <a:pt x="449" y="0"/>
                      <a:pt x="1004" y="0"/>
                    </a:cubicBezTo>
                    <a:lnTo>
                      <a:pt x="7435" y="0"/>
                    </a:lnTo>
                    <a:cubicBezTo>
                      <a:pt x="7686" y="0"/>
                      <a:pt x="7913" y="94"/>
                      <a:pt x="8088" y="246"/>
                    </a:cubicBezTo>
                    <a:cubicBezTo>
                      <a:pt x="8139" y="277"/>
                      <a:pt x="8182" y="319"/>
                      <a:pt x="8208" y="373"/>
                    </a:cubicBezTo>
                    <a:cubicBezTo>
                      <a:pt x="8216" y="383"/>
                      <a:pt x="8227" y="391"/>
                      <a:pt x="8235" y="402"/>
                    </a:cubicBezTo>
                    <a:lnTo>
                      <a:pt x="8219" y="402"/>
                    </a:lnTo>
                    <a:cubicBezTo>
                      <a:pt x="8231" y="433"/>
                      <a:pt x="8239" y="466"/>
                      <a:pt x="8239" y="502"/>
                    </a:cubicBezTo>
                    <a:cubicBezTo>
                      <a:pt x="8239" y="668"/>
                      <a:pt x="8104" y="804"/>
                      <a:pt x="7938" y="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2" name="矩形: 圆顶角 47">
                <a:extLst>
                  <a:ext uri="{FF2B5EF4-FFF2-40B4-BE49-F238E27FC236}">
                    <a16:creationId xmlns:a16="http://schemas.microsoft.com/office/drawing/2014/main" id="{81B16486-9257-4FD0-6CC9-9CB664B04F8C}"/>
                  </a:ext>
                </a:extLst>
              </p:cNvPr>
              <p:cNvSpPr/>
              <p:nvPr/>
            </p:nvSpPr>
            <p:spPr>
              <a:xfrm rot="16200000">
                <a:off x="998789" y="3646036"/>
                <a:ext cx="1621781" cy="1560467"/>
              </a:xfrm>
              <a:prstGeom prst="round2SameRect">
                <a:avLst>
                  <a:gd name="adj1" fmla="val 7773"/>
                  <a:gd name="adj2" fmla="val 0"/>
                </a:avLst>
              </a:prstGeom>
              <a:solidFill>
                <a:srgbClr val="CAA27E"/>
              </a:solidFill>
              <a:ln>
                <a:no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3" name="文本框 32">
                <a:extLst>
                  <a:ext uri="{FF2B5EF4-FFF2-40B4-BE49-F238E27FC236}">
                    <a16:creationId xmlns:a16="http://schemas.microsoft.com/office/drawing/2014/main" id="{218CFD9C-6A1D-6121-C5D0-D0259F9808E4}"/>
                  </a:ext>
                </a:extLst>
              </p:cNvPr>
              <p:cNvSpPr txBox="1"/>
              <p:nvPr/>
            </p:nvSpPr>
            <p:spPr>
              <a:xfrm>
                <a:off x="1052843" y="3893484"/>
                <a:ext cx="1512843" cy="1015663"/>
              </a:xfrm>
              <a:prstGeom prst="rect">
                <a:avLst/>
              </a:prstGeom>
              <a:noFill/>
            </p:spPr>
            <p:txBody>
              <a:bodyPr wrap="square">
                <a:spAutoFit/>
              </a:bodyPr>
              <a:lstStyle/>
              <a:p>
                <a:pPr lvl="0" algn="ctr">
                  <a:defRPr/>
                </a:pPr>
                <a:r>
                  <a:rPr lang="zh-CN" altLang="en-US" sz="2000" b="1" dirty="0">
                    <a:solidFill>
                      <a:prstClr val="white"/>
                    </a:solidFill>
                    <a:latin typeface="+mj-ea"/>
                    <a:ea typeface="+mj-ea"/>
                    <a:sym typeface="思源黑体 CN Normal" panose="020B0400000000000000" pitchFamily="34" charset="-122"/>
                  </a:rPr>
                  <a:t>该药品在国内外不良反应发生情况</a:t>
                </a:r>
              </a:p>
            </p:txBody>
          </p:sp>
          <p:sp>
            <p:nvSpPr>
              <p:cNvPr id="34" name="矩形: 圆角 19">
                <a:extLst>
                  <a:ext uri="{FF2B5EF4-FFF2-40B4-BE49-F238E27FC236}">
                    <a16:creationId xmlns:a16="http://schemas.microsoft.com/office/drawing/2014/main" id="{7B75702C-D613-1029-908E-664CDB61B960}"/>
                  </a:ext>
                </a:extLst>
              </p:cNvPr>
              <p:cNvSpPr/>
              <p:nvPr/>
            </p:nvSpPr>
            <p:spPr>
              <a:xfrm>
                <a:off x="2780756" y="3615380"/>
                <a:ext cx="9345823" cy="1621780"/>
              </a:xfrm>
              <a:custGeom>
                <a:avLst/>
                <a:gdLst>
                  <a:gd name="connsiteX0" fmla="*/ 108000 w 4368365"/>
                  <a:gd name="connsiteY0" fmla="*/ 0 h 1910080"/>
                  <a:gd name="connsiteX1" fmla="*/ 4260365 w 4368365"/>
                  <a:gd name="connsiteY1" fmla="*/ 0 h 1910080"/>
                  <a:gd name="connsiteX2" fmla="*/ 4368365 w 4368365"/>
                  <a:gd name="connsiteY2" fmla="*/ 108000 h 1910080"/>
                  <a:gd name="connsiteX3" fmla="*/ 4368365 w 4368365"/>
                  <a:gd name="connsiteY3" fmla="*/ 1802080 h 1910080"/>
                  <a:gd name="connsiteX4" fmla="*/ 4260365 w 4368365"/>
                  <a:gd name="connsiteY4" fmla="*/ 1910080 h 1910080"/>
                  <a:gd name="connsiteX5" fmla="*/ 108000 w 4368365"/>
                  <a:gd name="connsiteY5" fmla="*/ 1910080 h 1910080"/>
                  <a:gd name="connsiteX6" fmla="*/ 0 w 4368365"/>
                  <a:gd name="connsiteY6" fmla="*/ 1802080 h 1910080"/>
                  <a:gd name="connsiteX7" fmla="*/ 0 w 4368365"/>
                  <a:gd name="connsiteY7" fmla="*/ 108000 h 1910080"/>
                  <a:gd name="connsiteX8" fmla="*/ 108000 w 4368365"/>
                  <a:gd name="connsiteY8" fmla="*/ 0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365" h="1910080">
                    <a:moveTo>
                      <a:pt x="108000" y="0"/>
                    </a:moveTo>
                    <a:lnTo>
                      <a:pt x="4260365" y="0"/>
                    </a:lnTo>
                    <a:cubicBezTo>
                      <a:pt x="4319981" y="0"/>
                      <a:pt x="4368365" y="48384"/>
                      <a:pt x="4368365" y="108000"/>
                    </a:cubicBezTo>
                    <a:lnTo>
                      <a:pt x="4368365" y="1802080"/>
                    </a:lnTo>
                    <a:cubicBezTo>
                      <a:pt x="4368365" y="1861696"/>
                      <a:pt x="4319981" y="1910080"/>
                      <a:pt x="4260365" y="1910080"/>
                    </a:cubicBezTo>
                    <a:lnTo>
                      <a:pt x="108000" y="1910080"/>
                    </a:lnTo>
                    <a:cubicBezTo>
                      <a:pt x="48384" y="1910080"/>
                      <a:pt x="0" y="1861696"/>
                      <a:pt x="0" y="1802080"/>
                    </a:cubicBezTo>
                    <a:lnTo>
                      <a:pt x="0" y="108000"/>
                    </a:lnTo>
                    <a:cubicBezTo>
                      <a:pt x="0" y="48384"/>
                      <a:pt x="48384" y="0"/>
                      <a:pt x="108000" y="0"/>
                    </a:cubicBezTo>
                  </a:path>
                </a:pathLst>
              </a:custGeom>
              <a:solidFill>
                <a:schemeClr val="bg1"/>
              </a:solidFill>
              <a:ln>
                <a:no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5" name="文本框 34">
                <a:extLst>
                  <a:ext uri="{FF2B5EF4-FFF2-40B4-BE49-F238E27FC236}">
                    <a16:creationId xmlns:a16="http://schemas.microsoft.com/office/drawing/2014/main" id="{3ADED043-8928-A965-C79F-FF6101A7DDD4}"/>
                  </a:ext>
                </a:extLst>
              </p:cNvPr>
              <p:cNvSpPr txBox="1"/>
              <p:nvPr/>
            </p:nvSpPr>
            <p:spPr>
              <a:xfrm>
                <a:off x="3628330" y="3692048"/>
                <a:ext cx="8190336" cy="1285737"/>
              </a:xfrm>
              <a:prstGeom prst="rect">
                <a:avLst/>
              </a:prstGeom>
              <a:noFill/>
            </p:spPr>
            <p:txBody>
              <a:bodyPr wrap="square" rtlCol="0">
                <a:spAutoFit/>
              </a:bodyPr>
              <a:lstStyle/>
              <a:p>
                <a:pPr marL="171450" indent="-171450" algn="dist">
                  <a:lnSpc>
                    <a:spcPct val="125000"/>
                  </a:lnSpc>
                  <a:buFont typeface="Arial" panose="020B0604020202020204" pitchFamily="34" charset="0"/>
                  <a:buChar char="•"/>
                </a:pPr>
                <a:r>
                  <a:rPr lang="zh-CN" altLang="en-US" sz="1050" dirty="0">
                    <a:latin typeface="+mn-ea"/>
                    <a:sym typeface="思源黑体 CN Normal" panose="020B0400000000000000" pitchFamily="34" charset="-122"/>
                  </a:rPr>
                  <a:t>在韩国大规模真实世界人群研究中，替米沙坦氨氯地平单片复方制剂用于高血压患者是安全且有效的。对韩国</a:t>
                </a:r>
                <a:r>
                  <a:rPr lang="en-US" altLang="zh-CN" sz="1050" dirty="0">
                    <a:latin typeface="+mn-ea"/>
                    <a:sym typeface="思源黑体 CN Normal" panose="020B0400000000000000" pitchFamily="34" charset="-122"/>
                  </a:rPr>
                  <a:t>2852</a:t>
                </a:r>
                <a:r>
                  <a:rPr lang="zh-CN" altLang="en-US" sz="1050" dirty="0">
                    <a:latin typeface="+mn-ea"/>
                    <a:sym typeface="思源黑体 CN Normal" panose="020B0400000000000000" pitchFamily="34" charset="-122"/>
                  </a:rPr>
                  <a:t>家医院</a:t>
                </a:r>
                <a:r>
                  <a:rPr lang="en-US" altLang="zh-CN" sz="1050" dirty="0">
                    <a:latin typeface="+mn-ea"/>
                    <a:sym typeface="思源黑体 CN Normal" panose="020B0400000000000000" pitchFamily="34" charset="-122"/>
                  </a:rPr>
                  <a:t>44,715</a:t>
                </a:r>
                <a:r>
                  <a:rPr lang="zh-CN" altLang="en-US" sz="1050" dirty="0">
                    <a:latin typeface="+mn-ea"/>
                    <a:sym typeface="思源黑体 CN Normal" panose="020B0400000000000000" pitchFamily="34" charset="-122"/>
                  </a:rPr>
                  <a:t>例至少接受一次替米沙坦氨氯地平单片复方制剂的高血压患者进行安全性分析，随访</a:t>
                </a:r>
                <a:r>
                  <a:rPr lang="en-US" altLang="zh-CN" sz="1050" dirty="0">
                    <a:latin typeface="+mn-ea"/>
                    <a:sym typeface="思源黑体 CN Normal" panose="020B0400000000000000" pitchFamily="34" charset="-122"/>
                  </a:rPr>
                  <a:t>3~6</a:t>
                </a:r>
                <a:r>
                  <a:rPr lang="zh-CN" altLang="en-US" sz="1050" dirty="0">
                    <a:latin typeface="+mn-ea"/>
                    <a:sym typeface="思源黑体 CN Normal" panose="020B0400000000000000" pitchFamily="34" charset="-122"/>
                  </a:rPr>
                  <a:t>个月，</a:t>
                </a:r>
                <a:r>
                  <a:rPr lang="zh-CN" altLang="en-US" sz="1050" b="1" dirty="0">
                    <a:solidFill>
                      <a:srgbClr val="CAA27E"/>
                    </a:solidFill>
                    <a:latin typeface="+mn-ea"/>
                    <a:sym typeface="思源黑体 CN Normal" panose="020B0400000000000000" pitchFamily="34" charset="-122"/>
                  </a:rPr>
                  <a:t>不良事件、总的药物不良反应和严重药物不良反应的发生率分别为</a:t>
                </a:r>
                <a:r>
                  <a:rPr lang="en-US" altLang="zh-CN" sz="1050" b="1" dirty="0">
                    <a:solidFill>
                      <a:srgbClr val="CAA27E"/>
                    </a:solidFill>
                    <a:latin typeface="+mn-ea"/>
                    <a:sym typeface="思源黑体 CN Normal" panose="020B0400000000000000" pitchFamily="34" charset="-122"/>
                  </a:rPr>
                  <a:t>1.81%</a:t>
                </a:r>
                <a:r>
                  <a:rPr lang="zh-CN" altLang="en-US" sz="1050" b="1" dirty="0">
                    <a:solidFill>
                      <a:srgbClr val="CAA27E"/>
                    </a:solidFill>
                    <a:latin typeface="+mn-ea"/>
                    <a:sym typeface="思源黑体 CN Normal" panose="020B0400000000000000" pitchFamily="34" charset="-122"/>
                  </a:rPr>
                  <a:t>、</a:t>
                </a:r>
                <a:r>
                  <a:rPr lang="en-US" altLang="zh-CN" sz="1050" b="1" dirty="0">
                    <a:solidFill>
                      <a:srgbClr val="CAA27E"/>
                    </a:solidFill>
                    <a:latin typeface="+mn-ea"/>
                    <a:sym typeface="思源黑体 CN Normal" panose="020B0400000000000000" pitchFamily="34" charset="-122"/>
                  </a:rPr>
                  <a:t>0.79%</a:t>
                </a:r>
                <a:r>
                  <a:rPr lang="zh-CN" altLang="en-US" sz="1050" b="1" dirty="0">
                    <a:solidFill>
                      <a:srgbClr val="CAA27E"/>
                    </a:solidFill>
                    <a:latin typeface="+mn-ea"/>
                    <a:sym typeface="思源黑体 CN Normal" panose="020B0400000000000000" pitchFamily="34" charset="-122"/>
                  </a:rPr>
                  <a:t>和</a:t>
                </a:r>
                <a:r>
                  <a:rPr lang="en-US" altLang="zh-CN" sz="1050" b="1" dirty="0">
                    <a:solidFill>
                      <a:srgbClr val="CAA27E"/>
                    </a:solidFill>
                    <a:latin typeface="+mn-ea"/>
                    <a:sym typeface="思源黑体 CN Normal" panose="020B0400000000000000" pitchFamily="34" charset="-122"/>
                  </a:rPr>
                  <a:t>0.002%</a:t>
                </a:r>
                <a:r>
                  <a:rPr lang="zh-CN" altLang="en-US" sz="1050" dirty="0">
                    <a:latin typeface="+mn-ea"/>
                    <a:sym typeface="思源黑体 CN Normal" panose="020B0400000000000000" pitchFamily="34" charset="-122"/>
                  </a:rPr>
                  <a:t>。在所有不良事件中，头晕和头痛最为常见（</a:t>
                </a:r>
                <a:r>
                  <a:rPr lang="en-US" altLang="zh-CN" sz="1050" dirty="0">
                    <a:latin typeface="+mn-ea"/>
                    <a:sym typeface="思源黑体 CN Normal" panose="020B0400000000000000" pitchFamily="34" charset="-122"/>
                  </a:rPr>
                  <a:t>0.30%</a:t>
                </a:r>
                <a:r>
                  <a:rPr lang="zh-CN" altLang="en-US" sz="1050" dirty="0">
                    <a:latin typeface="+mn-ea"/>
                    <a:sym typeface="思源黑体 CN Normal" panose="020B0400000000000000" pitchFamily="34" charset="-122"/>
                  </a:rPr>
                  <a:t>和</a:t>
                </a:r>
                <a:r>
                  <a:rPr lang="en-US" altLang="zh-CN" sz="1050" dirty="0">
                    <a:latin typeface="+mn-ea"/>
                    <a:sym typeface="思源黑体 CN Normal" panose="020B0400000000000000" pitchFamily="34" charset="-122"/>
                  </a:rPr>
                  <a:t>0.18%</a:t>
                </a:r>
                <a:r>
                  <a:rPr lang="zh-CN" altLang="en-US" sz="1050" dirty="0">
                    <a:latin typeface="+mn-ea"/>
                    <a:sym typeface="思源黑体 CN Normal" panose="020B0400000000000000" pitchFamily="34" charset="-122"/>
                  </a:rPr>
                  <a:t>）。全身水肿和腿部水肿报道很少，分别为</a:t>
                </a:r>
                <a:r>
                  <a:rPr lang="en-US" altLang="zh-CN" sz="1050" dirty="0">
                    <a:latin typeface="+mn-ea"/>
                    <a:sym typeface="思源黑体 CN Normal" panose="020B0400000000000000" pitchFamily="34" charset="-122"/>
                  </a:rPr>
                  <a:t>0.08%</a:t>
                </a:r>
                <a:r>
                  <a:rPr lang="zh-CN" altLang="en-US" sz="1050" dirty="0">
                    <a:latin typeface="+mn-ea"/>
                    <a:sym typeface="思源黑体 CN Normal" panose="020B0400000000000000" pitchFamily="34" charset="-122"/>
                  </a:rPr>
                  <a:t>和</a:t>
                </a:r>
                <a:r>
                  <a:rPr lang="en-US" altLang="zh-CN" sz="1050" dirty="0">
                    <a:latin typeface="+mn-ea"/>
                    <a:sym typeface="思源黑体 CN Normal" panose="020B0400000000000000" pitchFamily="34" charset="-122"/>
                  </a:rPr>
                  <a:t>0.06%</a:t>
                </a:r>
                <a:r>
                  <a:rPr lang="zh-CN" altLang="en-US" sz="1050" dirty="0">
                    <a:latin typeface="+mn-ea"/>
                    <a:sym typeface="思源黑体 CN Normal" panose="020B0400000000000000" pitchFamily="34" charset="-122"/>
                  </a:rPr>
                  <a:t>。低血压（</a:t>
                </a:r>
                <a:r>
                  <a:rPr lang="en-US" altLang="zh-CN" sz="1050" dirty="0">
                    <a:latin typeface="+mn-ea"/>
                    <a:sym typeface="思源黑体 CN Normal" panose="020B0400000000000000" pitchFamily="34" charset="-122"/>
                  </a:rPr>
                  <a:t>0.11%</a:t>
                </a:r>
                <a:r>
                  <a:rPr lang="zh-CN" altLang="en-US" sz="1050" dirty="0">
                    <a:latin typeface="+mn-ea"/>
                    <a:sym typeface="思源黑体 CN Normal" panose="020B0400000000000000" pitchFamily="34" charset="-122"/>
                  </a:rPr>
                  <a:t>）、直立性低血压（</a:t>
                </a:r>
                <a:r>
                  <a:rPr lang="en-US" altLang="zh-CN" sz="1050" dirty="0">
                    <a:latin typeface="+mn-ea"/>
                    <a:sym typeface="思源黑体 CN Normal" panose="020B0400000000000000" pitchFamily="34" charset="-122"/>
                  </a:rPr>
                  <a:t>0.03%</a:t>
                </a:r>
                <a:r>
                  <a:rPr lang="zh-CN" altLang="en-US" sz="1050" dirty="0">
                    <a:latin typeface="+mn-ea"/>
                    <a:sym typeface="思源黑体 CN Normal" panose="020B0400000000000000" pitchFamily="34" charset="-122"/>
                  </a:rPr>
                  <a:t>）、 高钾血症 （</a:t>
                </a:r>
                <a:r>
                  <a:rPr lang="en-US" altLang="zh-CN" sz="1050" dirty="0">
                    <a:latin typeface="+mn-ea"/>
                    <a:sym typeface="思源黑体 CN Normal" panose="020B0400000000000000" pitchFamily="34" charset="-122"/>
                  </a:rPr>
                  <a:t>0.01%</a:t>
                </a:r>
                <a:r>
                  <a:rPr lang="zh-CN" altLang="en-US" sz="1050" dirty="0">
                    <a:latin typeface="+mn-ea"/>
                    <a:sym typeface="思源黑体 CN Normal" panose="020B0400000000000000" pitchFamily="34" charset="-122"/>
                  </a:rPr>
                  <a:t>）和失眠（</a:t>
                </a:r>
                <a:r>
                  <a:rPr lang="en-US" altLang="zh-CN" sz="1050" dirty="0">
                    <a:latin typeface="+mn-ea"/>
                    <a:sym typeface="思源黑体 CN Normal" panose="020B0400000000000000" pitchFamily="34" charset="-122"/>
                  </a:rPr>
                  <a:t>0.002%</a:t>
                </a:r>
                <a:r>
                  <a:rPr lang="zh-CN" altLang="en-US" sz="1050" dirty="0">
                    <a:latin typeface="+mn-ea"/>
                    <a:sym typeface="思源黑体 CN Normal" panose="020B0400000000000000" pitchFamily="34" charset="-122"/>
                  </a:rPr>
                  <a:t>）也极</a:t>
                </a:r>
                <a:endParaRPr lang="en-US" altLang="zh-CN" sz="1050" dirty="0">
                  <a:latin typeface="+mn-ea"/>
                  <a:sym typeface="思源黑体 CN Normal" panose="020B0400000000000000" pitchFamily="34" charset="-122"/>
                </a:endParaRPr>
              </a:p>
              <a:p>
                <a:pPr>
                  <a:lnSpc>
                    <a:spcPct val="125000"/>
                  </a:lnSpc>
                </a:pPr>
                <a:r>
                  <a:rPr lang="zh-CN" altLang="en-US" sz="1050" dirty="0">
                    <a:latin typeface="+mn-ea"/>
                    <a:sym typeface="思源黑体 CN Normal" panose="020B0400000000000000" pitchFamily="34" charset="-122"/>
                  </a:rPr>
                  <a:t>    为罕见。研究药物停药率也很低（</a:t>
                </a:r>
                <a:r>
                  <a:rPr lang="en-US" altLang="zh-CN" sz="1050" dirty="0">
                    <a:latin typeface="+mn-ea"/>
                    <a:sym typeface="思源黑体 CN Normal" panose="020B0400000000000000" pitchFamily="34" charset="-122"/>
                  </a:rPr>
                  <a:t>1.97%</a:t>
                </a:r>
                <a:r>
                  <a:rPr lang="zh-CN" altLang="en-US" sz="1050" dirty="0">
                    <a:latin typeface="+mn-ea"/>
                    <a:sym typeface="思源黑体 CN Normal" panose="020B0400000000000000" pitchFamily="34" charset="-122"/>
                  </a:rPr>
                  <a:t>）</a:t>
                </a:r>
                <a:r>
                  <a:rPr lang="en-US" altLang="zh-CN" sz="1050" baseline="30000" dirty="0">
                    <a:latin typeface="+mn-ea"/>
                    <a:sym typeface="思源黑体 CN Normal" panose="020B0400000000000000" pitchFamily="34" charset="-122"/>
                  </a:rPr>
                  <a:t>[2]</a:t>
                </a:r>
                <a:r>
                  <a:rPr lang="zh-CN" altLang="en-US" sz="1050" dirty="0">
                    <a:latin typeface="+mn-ea"/>
                    <a:sym typeface="思源黑体 CN Normal" panose="020B0400000000000000" pitchFamily="34" charset="-122"/>
                  </a:rPr>
                  <a:t>。</a:t>
                </a:r>
                <a:endParaRPr lang="en-US" altLang="zh-CN" sz="1050" dirty="0">
                  <a:latin typeface="+mn-ea"/>
                  <a:sym typeface="思源黑体 CN Normal" panose="020B0400000000000000" pitchFamily="34" charset="-122"/>
                </a:endParaRPr>
              </a:p>
              <a:p>
                <a:pPr marL="171450" indent="-171450">
                  <a:lnSpc>
                    <a:spcPct val="125000"/>
                  </a:lnSpc>
                  <a:buFont typeface="Arial" panose="020B0604020202020204" pitchFamily="34" charset="0"/>
                  <a:buChar char="•"/>
                </a:pPr>
                <a:r>
                  <a:rPr lang="zh-CN" altLang="en-US" sz="1050" b="1" dirty="0">
                    <a:solidFill>
                      <a:srgbClr val="CAA27E"/>
                    </a:solidFill>
                    <a:latin typeface="+mn-ea"/>
                    <a:sym typeface="思源黑体 CN Normal" panose="020B0400000000000000" pitchFamily="34" charset="-122"/>
                  </a:rPr>
                  <a:t>各国家或地区药品监督管理部门</a:t>
                </a:r>
                <a:r>
                  <a:rPr lang="en-US" altLang="zh-CN" sz="1050" b="1" dirty="0">
                    <a:solidFill>
                      <a:srgbClr val="CAA27E"/>
                    </a:solidFill>
                    <a:latin typeface="+mn-ea"/>
                    <a:sym typeface="思源黑体 CN Normal" panose="020B0400000000000000" pitchFamily="34" charset="-122"/>
                  </a:rPr>
                  <a:t>5</a:t>
                </a:r>
                <a:r>
                  <a:rPr lang="zh-CN" altLang="en-US" sz="1050" b="1" dirty="0">
                    <a:solidFill>
                      <a:srgbClr val="CAA27E"/>
                    </a:solidFill>
                    <a:latin typeface="+mn-ea"/>
                    <a:sym typeface="思源黑体 CN Normal" panose="020B0400000000000000" pitchFamily="34" charset="-122"/>
                  </a:rPr>
                  <a:t>年内未发布任何安全性警告、黑框警告或撤市信息。</a:t>
                </a:r>
              </a:p>
            </p:txBody>
          </p:sp>
          <p:sp>
            <p:nvSpPr>
              <p:cNvPr id="36" name="矩形: 圆角 61">
                <a:extLst>
                  <a:ext uri="{FF2B5EF4-FFF2-40B4-BE49-F238E27FC236}">
                    <a16:creationId xmlns:a16="http://schemas.microsoft.com/office/drawing/2014/main" id="{765A63BB-B502-7AD3-2A42-E4B1C1EB5374}"/>
                  </a:ext>
                </a:extLst>
              </p:cNvPr>
              <p:cNvSpPr/>
              <p:nvPr/>
            </p:nvSpPr>
            <p:spPr>
              <a:xfrm>
                <a:off x="3078603" y="3972896"/>
                <a:ext cx="353481" cy="353481"/>
              </a:xfrm>
              <a:prstGeom prst="roundRect">
                <a:avLst/>
              </a:prstGeom>
              <a:solidFill>
                <a:srgbClr val="CAA27E"/>
              </a:solidFill>
              <a:ln>
                <a:noFill/>
              </a:ln>
              <a:effectLst>
                <a:outerShdw blurRad="203200" dist="127000" dir="5400000" sx="87000" sy="87000" algn="t" rotWithShape="0">
                  <a:schemeClr val="accent1">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endParaRPr lang="zh-CN" altLang="en-US" sz="1652">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7" name="instructor-giving-a-lecture-with-circular-graphic-on-screen_43194">
                <a:extLst>
                  <a:ext uri="{FF2B5EF4-FFF2-40B4-BE49-F238E27FC236}">
                    <a16:creationId xmlns:a16="http://schemas.microsoft.com/office/drawing/2014/main" id="{04214886-9953-BE12-78AF-62993E9559B5}"/>
                  </a:ext>
                </a:extLst>
              </p:cNvPr>
              <p:cNvSpPr/>
              <p:nvPr/>
            </p:nvSpPr>
            <p:spPr>
              <a:xfrm>
                <a:off x="3154511" y="4061327"/>
                <a:ext cx="201665" cy="185738"/>
              </a:xfrm>
              <a:custGeom>
                <a:avLst/>
                <a:gdLst>
                  <a:gd name="T0" fmla="*/ 6630 w 9601"/>
                  <a:gd name="T1" fmla="*/ 6215 h 8842"/>
                  <a:gd name="T2" fmla="*/ 6552 w 9601"/>
                  <a:gd name="T3" fmla="*/ 6294 h 8842"/>
                  <a:gd name="T4" fmla="*/ 5222 w 9601"/>
                  <a:gd name="T5" fmla="*/ 6795 h 8842"/>
                  <a:gd name="T6" fmla="*/ 5249 w 9601"/>
                  <a:gd name="T7" fmla="*/ 5423 h 8842"/>
                  <a:gd name="T8" fmla="*/ 5274 w 9601"/>
                  <a:gd name="T9" fmla="*/ 5318 h 8842"/>
                  <a:gd name="T10" fmla="*/ 8324 w 9601"/>
                  <a:gd name="T11" fmla="*/ 1081 h 8842"/>
                  <a:gd name="T12" fmla="*/ 9445 w 9601"/>
                  <a:gd name="T13" fmla="*/ 1925 h 8842"/>
                  <a:gd name="T14" fmla="*/ 9497 w 9601"/>
                  <a:gd name="T15" fmla="*/ 2189 h 8842"/>
                  <a:gd name="T16" fmla="*/ 7874 w 9601"/>
                  <a:gd name="T17" fmla="*/ 2407 h 8842"/>
                  <a:gd name="T18" fmla="*/ 5594 w 9601"/>
                  <a:gd name="T19" fmla="*/ 6310 h 8842"/>
                  <a:gd name="T20" fmla="*/ 8578 w 9601"/>
                  <a:gd name="T21" fmla="*/ 2918 h 8842"/>
                  <a:gd name="T22" fmla="*/ 8797 w 9601"/>
                  <a:gd name="T23" fmla="*/ 2610 h 8842"/>
                  <a:gd name="T24" fmla="*/ 8414 w 9601"/>
                  <a:gd name="T25" fmla="*/ 1665 h 8842"/>
                  <a:gd name="T26" fmla="*/ 1808 w 9601"/>
                  <a:gd name="T27" fmla="*/ 6833 h 8842"/>
                  <a:gd name="T28" fmla="*/ 1205 w 9601"/>
                  <a:gd name="T29" fmla="*/ 6431 h 8842"/>
                  <a:gd name="T30" fmla="*/ 1808 w 9601"/>
                  <a:gd name="T31" fmla="*/ 6029 h 8842"/>
                  <a:gd name="T32" fmla="*/ 1808 w 9601"/>
                  <a:gd name="T33" fmla="*/ 6833 h 8842"/>
                  <a:gd name="T34" fmla="*/ 1607 w 9601"/>
                  <a:gd name="T35" fmla="*/ 2813 h 8842"/>
                  <a:gd name="T36" fmla="*/ 1607 w 9601"/>
                  <a:gd name="T37" fmla="*/ 2009 h 8842"/>
                  <a:gd name="T38" fmla="*/ 2210 w 9601"/>
                  <a:gd name="T39" fmla="*/ 2411 h 8842"/>
                  <a:gd name="T40" fmla="*/ 1808 w 9601"/>
                  <a:gd name="T41" fmla="*/ 4823 h 8842"/>
                  <a:gd name="T42" fmla="*/ 1205 w 9601"/>
                  <a:gd name="T43" fmla="*/ 4421 h 8842"/>
                  <a:gd name="T44" fmla="*/ 1808 w 9601"/>
                  <a:gd name="T45" fmla="*/ 4019 h 8842"/>
                  <a:gd name="T46" fmla="*/ 1808 w 9601"/>
                  <a:gd name="T47" fmla="*/ 4823 h 8842"/>
                  <a:gd name="T48" fmla="*/ 4019 w 9601"/>
                  <a:gd name="T49" fmla="*/ 6029 h 8842"/>
                  <a:gd name="T50" fmla="*/ 4019 w 9601"/>
                  <a:gd name="T51" fmla="*/ 6833 h 8842"/>
                  <a:gd name="T52" fmla="*/ 2813 w 9601"/>
                  <a:gd name="T53" fmla="*/ 6431 h 8842"/>
                  <a:gd name="T54" fmla="*/ 2813 w 9601"/>
                  <a:gd name="T55" fmla="*/ 2411 h 8842"/>
                  <a:gd name="T56" fmla="*/ 6029 w 9601"/>
                  <a:gd name="T57" fmla="*/ 2009 h 8842"/>
                  <a:gd name="T58" fmla="*/ 6029 w 9601"/>
                  <a:gd name="T59" fmla="*/ 2813 h 8842"/>
                  <a:gd name="T60" fmla="*/ 2813 w 9601"/>
                  <a:gd name="T61" fmla="*/ 2411 h 8842"/>
                  <a:gd name="T62" fmla="*/ 3215 w 9601"/>
                  <a:gd name="T63" fmla="*/ 4823 h 8842"/>
                  <a:gd name="T64" fmla="*/ 3215 w 9601"/>
                  <a:gd name="T65" fmla="*/ 4019 h 8842"/>
                  <a:gd name="T66" fmla="*/ 5024 w 9601"/>
                  <a:gd name="T67" fmla="*/ 4421 h 8842"/>
                  <a:gd name="T68" fmla="*/ 7938 w 9601"/>
                  <a:gd name="T69" fmla="*/ 804 h 8842"/>
                  <a:gd name="T70" fmla="*/ 7837 w 9601"/>
                  <a:gd name="T71" fmla="*/ 804 h 8842"/>
                  <a:gd name="T72" fmla="*/ 7435 w 9601"/>
                  <a:gd name="T73" fmla="*/ 603 h 8842"/>
                  <a:gd name="T74" fmla="*/ 602 w 9601"/>
                  <a:gd name="T75" fmla="*/ 1004 h 8842"/>
                  <a:gd name="T76" fmla="*/ 1004 w 9601"/>
                  <a:gd name="T77" fmla="*/ 8239 h 8842"/>
                  <a:gd name="T78" fmla="*/ 7837 w 9601"/>
                  <a:gd name="T79" fmla="*/ 7838 h 8842"/>
                  <a:gd name="T80" fmla="*/ 7858 w 9601"/>
                  <a:gd name="T81" fmla="*/ 5627 h 8842"/>
                  <a:gd name="T82" fmla="*/ 8139 w 9601"/>
                  <a:gd name="T83" fmla="*/ 5225 h 8842"/>
                  <a:gd name="T84" fmla="*/ 8420 w 9601"/>
                  <a:gd name="T85" fmla="*/ 5627 h 8842"/>
                  <a:gd name="T86" fmla="*/ 8440 w 9601"/>
                  <a:gd name="T87" fmla="*/ 7838 h 8842"/>
                  <a:gd name="T88" fmla="*/ 1004 w 9601"/>
                  <a:gd name="T89" fmla="*/ 8842 h 8842"/>
                  <a:gd name="T90" fmla="*/ 0 w 9601"/>
                  <a:gd name="T91" fmla="*/ 1004 h 8842"/>
                  <a:gd name="T92" fmla="*/ 7435 w 9601"/>
                  <a:gd name="T93" fmla="*/ 0 h 8842"/>
                  <a:gd name="T94" fmla="*/ 8208 w 9601"/>
                  <a:gd name="T95" fmla="*/ 373 h 8842"/>
                  <a:gd name="T96" fmla="*/ 8219 w 9601"/>
                  <a:gd name="T97" fmla="*/ 402 h 8842"/>
                  <a:gd name="T98" fmla="*/ 7938 w 9601"/>
                  <a:gd name="T99" fmla="*/ 804 h 8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01" h="8842">
                    <a:moveTo>
                      <a:pt x="9497" y="2189"/>
                    </a:moveTo>
                    <a:lnTo>
                      <a:pt x="6630" y="6215"/>
                    </a:lnTo>
                    <a:lnTo>
                      <a:pt x="6604" y="6267"/>
                    </a:lnTo>
                    <a:lnTo>
                      <a:pt x="6552" y="6294"/>
                    </a:lnTo>
                    <a:lnTo>
                      <a:pt x="5483" y="6689"/>
                    </a:lnTo>
                    <a:lnTo>
                      <a:pt x="5222" y="6795"/>
                    </a:lnTo>
                    <a:lnTo>
                      <a:pt x="5222" y="6531"/>
                    </a:lnTo>
                    <a:lnTo>
                      <a:pt x="5249" y="5423"/>
                    </a:lnTo>
                    <a:lnTo>
                      <a:pt x="5249" y="5371"/>
                    </a:lnTo>
                    <a:lnTo>
                      <a:pt x="5274" y="5318"/>
                    </a:lnTo>
                    <a:lnTo>
                      <a:pt x="8220" y="1239"/>
                    </a:lnTo>
                    <a:lnTo>
                      <a:pt x="8324" y="1081"/>
                    </a:lnTo>
                    <a:lnTo>
                      <a:pt x="8480" y="1187"/>
                    </a:lnTo>
                    <a:lnTo>
                      <a:pt x="9445" y="1925"/>
                    </a:lnTo>
                    <a:lnTo>
                      <a:pt x="9601" y="2031"/>
                    </a:lnTo>
                    <a:lnTo>
                      <a:pt x="9497" y="2189"/>
                    </a:lnTo>
                    <a:close/>
                    <a:moveTo>
                      <a:pt x="8578" y="2918"/>
                    </a:moveTo>
                    <a:lnTo>
                      <a:pt x="7874" y="2407"/>
                    </a:lnTo>
                    <a:lnTo>
                      <a:pt x="5612" y="5511"/>
                    </a:lnTo>
                    <a:lnTo>
                      <a:pt x="5594" y="6310"/>
                    </a:lnTo>
                    <a:lnTo>
                      <a:pt x="6366" y="6024"/>
                    </a:lnTo>
                    <a:lnTo>
                      <a:pt x="8578" y="2918"/>
                    </a:lnTo>
                    <a:close/>
                    <a:moveTo>
                      <a:pt x="8097" y="2101"/>
                    </a:moveTo>
                    <a:lnTo>
                      <a:pt x="8797" y="2610"/>
                    </a:lnTo>
                    <a:lnTo>
                      <a:pt x="9098" y="2188"/>
                    </a:lnTo>
                    <a:lnTo>
                      <a:pt x="8414" y="1665"/>
                    </a:lnTo>
                    <a:lnTo>
                      <a:pt x="8097" y="2101"/>
                    </a:lnTo>
                    <a:close/>
                    <a:moveTo>
                      <a:pt x="1808" y="6833"/>
                    </a:moveTo>
                    <a:lnTo>
                      <a:pt x="1607" y="6833"/>
                    </a:lnTo>
                    <a:cubicBezTo>
                      <a:pt x="1385" y="6833"/>
                      <a:pt x="1205" y="6653"/>
                      <a:pt x="1205" y="6431"/>
                    </a:cubicBezTo>
                    <a:cubicBezTo>
                      <a:pt x="1205" y="6209"/>
                      <a:pt x="1385" y="6029"/>
                      <a:pt x="1607" y="6029"/>
                    </a:cubicBezTo>
                    <a:lnTo>
                      <a:pt x="1808" y="6029"/>
                    </a:lnTo>
                    <a:cubicBezTo>
                      <a:pt x="2030" y="6029"/>
                      <a:pt x="2210" y="6209"/>
                      <a:pt x="2210" y="6431"/>
                    </a:cubicBezTo>
                    <a:cubicBezTo>
                      <a:pt x="2210" y="6653"/>
                      <a:pt x="2030" y="6833"/>
                      <a:pt x="1808" y="6833"/>
                    </a:cubicBezTo>
                    <a:close/>
                    <a:moveTo>
                      <a:pt x="1808" y="2813"/>
                    </a:moveTo>
                    <a:lnTo>
                      <a:pt x="1607" y="2813"/>
                    </a:lnTo>
                    <a:cubicBezTo>
                      <a:pt x="1385" y="2813"/>
                      <a:pt x="1205" y="2633"/>
                      <a:pt x="1205" y="2411"/>
                    </a:cubicBezTo>
                    <a:cubicBezTo>
                      <a:pt x="1205" y="2189"/>
                      <a:pt x="1385" y="2009"/>
                      <a:pt x="1607" y="2009"/>
                    </a:cubicBezTo>
                    <a:lnTo>
                      <a:pt x="1808" y="2009"/>
                    </a:lnTo>
                    <a:cubicBezTo>
                      <a:pt x="2030" y="2009"/>
                      <a:pt x="2210" y="2189"/>
                      <a:pt x="2210" y="2411"/>
                    </a:cubicBezTo>
                    <a:cubicBezTo>
                      <a:pt x="2210" y="2633"/>
                      <a:pt x="2030" y="2813"/>
                      <a:pt x="1808" y="2813"/>
                    </a:cubicBezTo>
                    <a:close/>
                    <a:moveTo>
                      <a:pt x="1808" y="4823"/>
                    </a:moveTo>
                    <a:lnTo>
                      <a:pt x="1607" y="4823"/>
                    </a:lnTo>
                    <a:cubicBezTo>
                      <a:pt x="1385" y="4823"/>
                      <a:pt x="1205" y="4643"/>
                      <a:pt x="1205" y="4421"/>
                    </a:cubicBezTo>
                    <a:cubicBezTo>
                      <a:pt x="1205" y="4199"/>
                      <a:pt x="1385" y="4019"/>
                      <a:pt x="1607" y="4019"/>
                    </a:cubicBezTo>
                    <a:lnTo>
                      <a:pt x="1808" y="4019"/>
                    </a:lnTo>
                    <a:cubicBezTo>
                      <a:pt x="2030" y="4019"/>
                      <a:pt x="2210" y="4199"/>
                      <a:pt x="2210" y="4421"/>
                    </a:cubicBezTo>
                    <a:cubicBezTo>
                      <a:pt x="2210" y="4643"/>
                      <a:pt x="2030" y="4823"/>
                      <a:pt x="1808" y="4823"/>
                    </a:cubicBezTo>
                    <a:close/>
                    <a:moveTo>
                      <a:pt x="3215" y="6029"/>
                    </a:moveTo>
                    <a:lnTo>
                      <a:pt x="4019" y="6029"/>
                    </a:lnTo>
                    <a:cubicBezTo>
                      <a:pt x="4241" y="6029"/>
                      <a:pt x="4421" y="6209"/>
                      <a:pt x="4421" y="6431"/>
                    </a:cubicBezTo>
                    <a:cubicBezTo>
                      <a:pt x="4421" y="6653"/>
                      <a:pt x="4241" y="6833"/>
                      <a:pt x="4019" y="6833"/>
                    </a:cubicBezTo>
                    <a:lnTo>
                      <a:pt x="3215" y="6833"/>
                    </a:lnTo>
                    <a:cubicBezTo>
                      <a:pt x="2993" y="6833"/>
                      <a:pt x="2813" y="6653"/>
                      <a:pt x="2813" y="6431"/>
                    </a:cubicBezTo>
                    <a:cubicBezTo>
                      <a:pt x="2813" y="6209"/>
                      <a:pt x="2993" y="6029"/>
                      <a:pt x="3215" y="6029"/>
                    </a:cubicBezTo>
                    <a:close/>
                    <a:moveTo>
                      <a:pt x="2813" y="2411"/>
                    </a:moveTo>
                    <a:cubicBezTo>
                      <a:pt x="2813" y="2189"/>
                      <a:pt x="2993" y="2009"/>
                      <a:pt x="3215" y="2009"/>
                    </a:cubicBezTo>
                    <a:lnTo>
                      <a:pt x="6029" y="2009"/>
                    </a:lnTo>
                    <a:cubicBezTo>
                      <a:pt x="6251" y="2009"/>
                      <a:pt x="6431" y="2189"/>
                      <a:pt x="6431" y="2411"/>
                    </a:cubicBezTo>
                    <a:cubicBezTo>
                      <a:pt x="6431" y="2633"/>
                      <a:pt x="6251" y="2813"/>
                      <a:pt x="6029" y="2813"/>
                    </a:cubicBezTo>
                    <a:lnTo>
                      <a:pt x="3215" y="2813"/>
                    </a:lnTo>
                    <a:cubicBezTo>
                      <a:pt x="2993" y="2813"/>
                      <a:pt x="2813" y="2633"/>
                      <a:pt x="2813" y="2411"/>
                    </a:cubicBezTo>
                    <a:close/>
                    <a:moveTo>
                      <a:pt x="4622" y="4823"/>
                    </a:moveTo>
                    <a:lnTo>
                      <a:pt x="3215" y="4823"/>
                    </a:lnTo>
                    <a:cubicBezTo>
                      <a:pt x="2993" y="4823"/>
                      <a:pt x="2813" y="4643"/>
                      <a:pt x="2813" y="4421"/>
                    </a:cubicBezTo>
                    <a:cubicBezTo>
                      <a:pt x="2813" y="4199"/>
                      <a:pt x="2993" y="4019"/>
                      <a:pt x="3215" y="4019"/>
                    </a:cubicBezTo>
                    <a:lnTo>
                      <a:pt x="4622" y="4019"/>
                    </a:lnTo>
                    <a:cubicBezTo>
                      <a:pt x="4844" y="4019"/>
                      <a:pt x="5024" y="4199"/>
                      <a:pt x="5024" y="4421"/>
                    </a:cubicBezTo>
                    <a:cubicBezTo>
                      <a:pt x="5024" y="4643"/>
                      <a:pt x="4844" y="4823"/>
                      <a:pt x="4622" y="4823"/>
                    </a:cubicBezTo>
                    <a:close/>
                    <a:moveTo>
                      <a:pt x="7938" y="804"/>
                    </a:moveTo>
                    <a:cubicBezTo>
                      <a:pt x="7902" y="804"/>
                      <a:pt x="7869" y="794"/>
                      <a:pt x="7837" y="783"/>
                    </a:cubicBezTo>
                    <a:lnTo>
                      <a:pt x="7837" y="804"/>
                    </a:lnTo>
                    <a:lnTo>
                      <a:pt x="7781" y="804"/>
                    </a:lnTo>
                    <a:cubicBezTo>
                      <a:pt x="7712" y="684"/>
                      <a:pt x="7584" y="603"/>
                      <a:pt x="7435" y="603"/>
                    </a:cubicBezTo>
                    <a:lnTo>
                      <a:pt x="1004" y="603"/>
                    </a:lnTo>
                    <a:cubicBezTo>
                      <a:pt x="782" y="603"/>
                      <a:pt x="602" y="783"/>
                      <a:pt x="602" y="1004"/>
                    </a:cubicBezTo>
                    <a:lnTo>
                      <a:pt x="602" y="7838"/>
                    </a:lnTo>
                    <a:cubicBezTo>
                      <a:pt x="602" y="8060"/>
                      <a:pt x="782" y="8239"/>
                      <a:pt x="1004" y="8239"/>
                    </a:cubicBezTo>
                    <a:lnTo>
                      <a:pt x="7435" y="8239"/>
                    </a:lnTo>
                    <a:cubicBezTo>
                      <a:pt x="7657" y="8239"/>
                      <a:pt x="7837" y="8060"/>
                      <a:pt x="7837" y="7838"/>
                    </a:cubicBezTo>
                    <a:lnTo>
                      <a:pt x="7837" y="5627"/>
                    </a:lnTo>
                    <a:lnTo>
                      <a:pt x="7858" y="5627"/>
                    </a:lnTo>
                    <a:cubicBezTo>
                      <a:pt x="7846" y="5595"/>
                      <a:pt x="7837" y="5562"/>
                      <a:pt x="7837" y="5526"/>
                    </a:cubicBezTo>
                    <a:cubicBezTo>
                      <a:pt x="7837" y="5360"/>
                      <a:pt x="7972" y="5225"/>
                      <a:pt x="8139" y="5225"/>
                    </a:cubicBezTo>
                    <a:cubicBezTo>
                      <a:pt x="8305" y="5225"/>
                      <a:pt x="8440" y="5360"/>
                      <a:pt x="8440" y="5526"/>
                    </a:cubicBezTo>
                    <a:cubicBezTo>
                      <a:pt x="8440" y="5562"/>
                      <a:pt x="8431" y="5595"/>
                      <a:pt x="8420" y="5627"/>
                    </a:cubicBezTo>
                    <a:lnTo>
                      <a:pt x="8440" y="5627"/>
                    </a:lnTo>
                    <a:lnTo>
                      <a:pt x="8440" y="7838"/>
                    </a:lnTo>
                    <a:cubicBezTo>
                      <a:pt x="8440" y="8392"/>
                      <a:pt x="7990" y="8842"/>
                      <a:pt x="7435" y="8842"/>
                    </a:cubicBezTo>
                    <a:lnTo>
                      <a:pt x="1004" y="8842"/>
                    </a:lnTo>
                    <a:cubicBezTo>
                      <a:pt x="449" y="8842"/>
                      <a:pt x="0" y="8392"/>
                      <a:pt x="0" y="7838"/>
                    </a:cubicBezTo>
                    <a:lnTo>
                      <a:pt x="0" y="1004"/>
                    </a:lnTo>
                    <a:cubicBezTo>
                      <a:pt x="0" y="449"/>
                      <a:pt x="449" y="0"/>
                      <a:pt x="1004" y="0"/>
                    </a:cubicBezTo>
                    <a:lnTo>
                      <a:pt x="7435" y="0"/>
                    </a:lnTo>
                    <a:cubicBezTo>
                      <a:pt x="7686" y="0"/>
                      <a:pt x="7913" y="94"/>
                      <a:pt x="8088" y="246"/>
                    </a:cubicBezTo>
                    <a:cubicBezTo>
                      <a:pt x="8139" y="277"/>
                      <a:pt x="8182" y="319"/>
                      <a:pt x="8208" y="373"/>
                    </a:cubicBezTo>
                    <a:cubicBezTo>
                      <a:pt x="8216" y="383"/>
                      <a:pt x="8227" y="391"/>
                      <a:pt x="8235" y="402"/>
                    </a:cubicBezTo>
                    <a:lnTo>
                      <a:pt x="8219" y="402"/>
                    </a:lnTo>
                    <a:cubicBezTo>
                      <a:pt x="8231" y="433"/>
                      <a:pt x="8239" y="466"/>
                      <a:pt x="8239" y="502"/>
                    </a:cubicBezTo>
                    <a:cubicBezTo>
                      <a:pt x="8239" y="668"/>
                      <a:pt x="8104" y="804"/>
                      <a:pt x="7938" y="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grpSp>
          <p:nvGrpSpPr>
            <p:cNvPr id="38" name="组合 37">
              <a:extLst>
                <a:ext uri="{FF2B5EF4-FFF2-40B4-BE49-F238E27FC236}">
                  <a16:creationId xmlns:a16="http://schemas.microsoft.com/office/drawing/2014/main" id="{50E1A65F-854C-E90C-08A2-C689D255974B}"/>
                </a:ext>
              </a:extLst>
            </p:cNvPr>
            <p:cNvGrpSpPr/>
            <p:nvPr/>
          </p:nvGrpSpPr>
          <p:grpSpPr>
            <a:xfrm>
              <a:off x="1126429" y="4908997"/>
              <a:ext cx="11097135" cy="1621781"/>
              <a:chOff x="1126429" y="5281761"/>
              <a:chExt cx="11097135" cy="1621781"/>
            </a:xfrm>
          </p:grpSpPr>
          <p:sp>
            <p:nvSpPr>
              <p:cNvPr id="39" name="矩形: 圆顶角 47">
                <a:extLst>
                  <a:ext uri="{FF2B5EF4-FFF2-40B4-BE49-F238E27FC236}">
                    <a16:creationId xmlns:a16="http://schemas.microsoft.com/office/drawing/2014/main" id="{259126DE-9BBF-461C-529E-4A63033C8929}"/>
                  </a:ext>
                </a:extLst>
              </p:cNvPr>
              <p:cNvSpPr/>
              <p:nvPr/>
            </p:nvSpPr>
            <p:spPr>
              <a:xfrm rot="16200000">
                <a:off x="1095774" y="5312418"/>
                <a:ext cx="1621781" cy="1560467"/>
              </a:xfrm>
              <a:prstGeom prst="round2SameRect">
                <a:avLst>
                  <a:gd name="adj1" fmla="val 7773"/>
                  <a:gd name="adj2" fmla="val 0"/>
                </a:avLst>
              </a:prstGeom>
              <a:solidFill>
                <a:srgbClr val="CAA27E"/>
              </a:solidFill>
              <a:ln>
                <a:no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40" name="文本框 39">
                <a:extLst>
                  <a:ext uri="{FF2B5EF4-FFF2-40B4-BE49-F238E27FC236}">
                    <a16:creationId xmlns:a16="http://schemas.microsoft.com/office/drawing/2014/main" id="{718E74D4-FFFF-FA1A-FDFC-63601791B32B}"/>
                  </a:ext>
                </a:extLst>
              </p:cNvPr>
              <p:cNvSpPr txBox="1"/>
              <p:nvPr/>
            </p:nvSpPr>
            <p:spPr>
              <a:xfrm>
                <a:off x="1126429" y="5399328"/>
                <a:ext cx="1536241" cy="1323439"/>
              </a:xfrm>
              <a:prstGeom prst="rect">
                <a:avLst/>
              </a:prstGeom>
              <a:noFill/>
            </p:spPr>
            <p:txBody>
              <a:bodyPr wrap="square">
                <a:spAutoFit/>
              </a:bodyPr>
              <a:lstStyle/>
              <a:p>
                <a:pPr lvl="0" algn="ctr">
                  <a:defRPr/>
                </a:pPr>
                <a:r>
                  <a:rPr lang="zh-CN" altLang="en-US" sz="2000" b="1"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rPr>
                  <a:t>与目录内同类药品安全性方面的主要优势</a:t>
                </a:r>
              </a:p>
            </p:txBody>
          </p:sp>
          <p:sp>
            <p:nvSpPr>
              <p:cNvPr id="41" name="矩形: 圆角 19">
                <a:extLst>
                  <a:ext uri="{FF2B5EF4-FFF2-40B4-BE49-F238E27FC236}">
                    <a16:creationId xmlns:a16="http://schemas.microsoft.com/office/drawing/2014/main" id="{91DA2B3C-2194-9C8F-B9E8-DDF7ABB45FD3}"/>
                  </a:ext>
                </a:extLst>
              </p:cNvPr>
              <p:cNvSpPr/>
              <p:nvPr/>
            </p:nvSpPr>
            <p:spPr>
              <a:xfrm>
                <a:off x="2877742" y="5281762"/>
                <a:ext cx="9345822" cy="1621780"/>
              </a:xfrm>
              <a:custGeom>
                <a:avLst/>
                <a:gdLst>
                  <a:gd name="connsiteX0" fmla="*/ 108000 w 4368365"/>
                  <a:gd name="connsiteY0" fmla="*/ 0 h 1910080"/>
                  <a:gd name="connsiteX1" fmla="*/ 4260365 w 4368365"/>
                  <a:gd name="connsiteY1" fmla="*/ 0 h 1910080"/>
                  <a:gd name="connsiteX2" fmla="*/ 4368365 w 4368365"/>
                  <a:gd name="connsiteY2" fmla="*/ 108000 h 1910080"/>
                  <a:gd name="connsiteX3" fmla="*/ 4368365 w 4368365"/>
                  <a:gd name="connsiteY3" fmla="*/ 1802080 h 1910080"/>
                  <a:gd name="connsiteX4" fmla="*/ 4260365 w 4368365"/>
                  <a:gd name="connsiteY4" fmla="*/ 1910080 h 1910080"/>
                  <a:gd name="connsiteX5" fmla="*/ 108000 w 4368365"/>
                  <a:gd name="connsiteY5" fmla="*/ 1910080 h 1910080"/>
                  <a:gd name="connsiteX6" fmla="*/ 0 w 4368365"/>
                  <a:gd name="connsiteY6" fmla="*/ 1802080 h 1910080"/>
                  <a:gd name="connsiteX7" fmla="*/ 0 w 4368365"/>
                  <a:gd name="connsiteY7" fmla="*/ 108000 h 1910080"/>
                  <a:gd name="connsiteX8" fmla="*/ 108000 w 4368365"/>
                  <a:gd name="connsiteY8" fmla="*/ 0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365" h="1910080">
                    <a:moveTo>
                      <a:pt x="108000" y="0"/>
                    </a:moveTo>
                    <a:lnTo>
                      <a:pt x="4260365" y="0"/>
                    </a:lnTo>
                    <a:cubicBezTo>
                      <a:pt x="4319981" y="0"/>
                      <a:pt x="4368365" y="48384"/>
                      <a:pt x="4368365" y="108000"/>
                    </a:cubicBezTo>
                    <a:lnTo>
                      <a:pt x="4368365" y="1802080"/>
                    </a:lnTo>
                    <a:cubicBezTo>
                      <a:pt x="4368365" y="1861696"/>
                      <a:pt x="4319981" y="1910080"/>
                      <a:pt x="4260365" y="1910080"/>
                    </a:cubicBezTo>
                    <a:lnTo>
                      <a:pt x="108000" y="1910080"/>
                    </a:lnTo>
                    <a:cubicBezTo>
                      <a:pt x="48384" y="1910080"/>
                      <a:pt x="0" y="1861696"/>
                      <a:pt x="0" y="1802080"/>
                    </a:cubicBezTo>
                    <a:lnTo>
                      <a:pt x="0" y="108000"/>
                    </a:lnTo>
                    <a:cubicBezTo>
                      <a:pt x="0" y="48384"/>
                      <a:pt x="48384" y="0"/>
                      <a:pt x="108000" y="0"/>
                    </a:cubicBezTo>
                  </a:path>
                </a:pathLst>
              </a:custGeom>
              <a:solidFill>
                <a:schemeClr val="bg1"/>
              </a:solidFill>
              <a:ln>
                <a:noFill/>
              </a:ln>
              <a:effectLst>
                <a:outerShdw blurRad="330200" sx="102000" sy="102000" algn="ctr" rotWithShape="0">
                  <a:srgbClr val="CAA27E">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42" name="文本框 41">
                <a:extLst>
                  <a:ext uri="{FF2B5EF4-FFF2-40B4-BE49-F238E27FC236}">
                    <a16:creationId xmlns:a16="http://schemas.microsoft.com/office/drawing/2014/main" id="{24D80B4A-37E6-36D2-5B88-E724ED1CA2E5}"/>
                  </a:ext>
                </a:extLst>
              </p:cNvPr>
              <p:cNvSpPr txBox="1"/>
              <p:nvPr/>
            </p:nvSpPr>
            <p:spPr>
              <a:xfrm>
                <a:off x="3719913" y="5338354"/>
                <a:ext cx="8233369" cy="1487715"/>
              </a:xfrm>
              <a:prstGeom prst="rect">
                <a:avLst/>
              </a:prstGeom>
              <a:noFill/>
            </p:spPr>
            <p:txBody>
              <a:bodyPr wrap="square" rtlCol="0">
                <a:spAutoFit/>
              </a:bodyPr>
              <a:lstStyle/>
              <a:p>
                <a:pPr marL="171450" indent="-171450">
                  <a:lnSpc>
                    <a:spcPct val="125000"/>
                  </a:lnSpc>
                  <a:buFont typeface="Arial" panose="020B0604020202020204" pitchFamily="34" charset="0"/>
                  <a:buChar char="•"/>
                </a:pPr>
                <a:r>
                  <a:rPr lang="zh-CN" altLang="en-US" sz="1050" b="1" dirty="0">
                    <a:solidFill>
                      <a:srgbClr val="CAA27E"/>
                    </a:solidFill>
                    <a:latin typeface="+mn-ea"/>
                    <a:sym typeface="思源黑体 CN Normal" panose="020B0400000000000000" pitchFamily="34" charset="-122"/>
                  </a:rPr>
                  <a:t>替米沙坦氨氯地平片（</a:t>
                </a:r>
                <a:r>
                  <a:rPr lang="en-US" altLang="zh-CN" sz="1050" b="1" dirty="0">
                    <a:solidFill>
                      <a:srgbClr val="CAA27E"/>
                    </a:solidFill>
                    <a:latin typeface="+mn-ea"/>
                    <a:sym typeface="思源黑体 CN Normal" panose="020B0400000000000000" pitchFamily="34" charset="-122"/>
                  </a:rPr>
                  <a:t>II</a:t>
                </a:r>
                <a:r>
                  <a:rPr lang="zh-CN" altLang="en-US" sz="1050" b="1" dirty="0">
                    <a:solidFill>
                      <a:srgbClr val="CAA27E"/>
                    </a:solidFill>
                    <a:latin typeface="+mn-ea"/>
                    <a:sym typeface="思源黑体 CN Normal" panose="020B0400000000000000" pitchFamily="34" charset="-122"/>
                  </a:rPr>
                  <a:t>）比</a:t>
                </a:r>
                <a:r>
                  <a:rPr lang="zh-CN" altLang="en-US" sz="1050" dirty="0">
                    <a:latin typeface="+mn-ea"/>
                    <a:sym typeface="思源黑体 CN Normal" panose="020B0400000000000000" pitchFamily="34" charset="-122"/>
                  </a:rPr>
                  <a:t>替米沙坦或氨氯地平</a:t>
                </a:r>
                <a:r>
                  <a:rPr lang="zh-CN" altLang="en-US" sz="1050" b="1" dirty="0">
                    <a:solidFill>
                      <a:srgbClr val="CAA27E"/>
                    </a:solidFill>
                    <a:latin typeface="+mn-ea"/>
                    <a:sym typeface="思源黑体 CN Normal" panose="020B0400000000000000" pitchFamily="34" charset="-122"/>
                  </a:rPr>
                  <a:t>单药安全性更高</a:t>
                </a:r>
                <a:r>
                  <a:rPr lang="zh-CN" altLang="en-US" sz="1050" dirty="0">
                    <a:solidFill>
                      <a:schemeClr val="tx1">
                        <a:lumMod val="65000"/>
                        <a:lumOff val="35000"/>
                      </a:schemeClr>
                    </a:solidFill>
                    <a:latin typeface="+mn-ea"/>
                    <a:sym typeface="思源黑体 CN Normal" panose="020B0400000000000000" pitchFamily="34" charset="-122"/>
                  </a:rPr>
                  <a:t>：</a:t>
                </a:r>
                <a:endParaRPr lang="en-US" altLang="zh-CN" sz="1050" dirty="0">
                  <a:solidFill>
                    <a:schemeClr val="tx1">
                      <a:lumMod val="65000"/>
                      <a:lumOff val="35000"/>
                    </a:schemeClr>
                  </a:solidFill>
                  <a:latin typeface="+mn-ea"/>
                  <a:sym typeface="思源黑体 CN Normal" panose="020B0400000000000000" pitchFamily="34" charset="-122"/>
                </a:endParaRPr>
              </a:p>
              <a:p>
                <a:pPr>
                  <a:lnSpc>
                    <a:spcPct val="125000"/>
                  </a:lnSpc>
                </a:pPr>
                <a:r>
                  <a:rPr lang="zh-CN" altLang="en-US" sz="1050" dirty="0">
                    <a:solidFill>
                      <a:schemeClr val="tx1">
                        <a:lumMod val="65000"/>
                        <a:lumOff val="35000"/>
                      </a:schemeClr>
                    </a:solidFill>
                    <a:latin typeface="+mn-ea"/>
                    <a:sym typeface="思源黑体 CN Normal" panose="020B0400000000000000" pitchFamily="34" charset="-122"/>
                  </a:rPr>
                  <a:t>    </a:t>
                </a:r>
                <a:r>
                  <a:rPr lang="zh-CN" altLang="en-US" sz="1050" dirty="0">
                    <a:latin typeface="+mn-ea"/>
                    <a:sym typeface="思源黑体 CN Normal" panose="020B0400000000000000" pitchFamily="34" charset="-122"/>
                  </a:rPr>
                  <a:t>抵消单药副作用：氨氯地平可能引起下肢水肿（动脉扩张优于静脉），而替米沙坦通过阻断</a:t>
                </a:r>
                <a:r>
                  <a:rPr lang="en" altLang="zh-CN" sz="1050" dirty="0">
                    <a:latin typeface="+mn-ea"/>
                    <a:sym typeface="思源黑体 CN Normal" panose="020B0400000000000000" pitchFamily="34" charset="-122"/>
                  </a:rPr>
                  <a:t>RAAS</a:t>
                </a:r>
                <a:r>
                  <a:rPr lang="zh-CN" altLang="en-US" sz="1050" dirty="0">
                    <a:latin typeface="+mn-ea"/>
                    <a:sym typeface="思源黑体 CN Normal" panose="020B0400000000000000" pitchFamily="34" charset="-122"/>
                  </a:rPr>
                  <a:t>系统可减轻水肿。因此氨氯地平常见 </a:t>
                </a:r>
                <a:endParaRPr lang="en-US" altLang="zh-CN" sz="1050" dirty="0">
                  <a:latin typeface="+mn-ea"/>
                  <a:sym typeface="思源黑体 CN Normal" panose="020B0400000000000000" pitchFamily="34" charset="-122"/>
                </a:endParaRPr>
              </a:p>
              <a:p>
                <a:pPr>
                  <a:lnSpc>
                    <a:spcPct val="125000"/>
                  </a:lnSpc>
                </a:pPr>
                <a:r>
                  <a:rPr lang="zh-CN" altLang="en-US" sz="1050" dirty="0">
                    <a:latin typeface="+mn-ea"/>
                    <a:sym typeface="思源黑体 CN Normal" panose="020B0400000000000000" pitchFamily="34" charset="-122"/>
                  </a:rPr>
                  <a:t>    的不良反应踝部水肿</a:t>
                </a:r>
                <a:r>
                  <a:rPr lang="en-US" altLang="zh-CN" sz="1050" dirty="0">
                    <a:latin typeface="+mn-ea"/>
                    <a:sym typeface="思源黑体 CN Normal" panose="020B0400000000000000" pitchFamily="34" charset="-122"/>
                  </a:rPr>
                  <a:t>,</a:t>
                </a:r>
                <a:r>
                  <a:rPr lang="zh-CN" altLang="en-US" sz="1050" dirty="0">
                    <a:latin typeface="+mn-ea"/>
                    <a:sym typeface="思源黑体 CN Normal" panose="020B0400000000000000" pitchFamily="34" charset="-122"/>
                  </a:rPr>
                  <a:t>可被替米沙坦减轻或抵消</a:t>
                </a:r>
                <a:r>
                  <a:rPr lang="en-US" altLang="zh-CN" sz="1050" baseline="30000" dirty="0">
                    <a:latin typeface="+mn-ea"/>
                    <a:sym typeface="思源黑体 CN Normal" panose="020B0400000000000000" pitchFamily="34" charset="-122"/>
                  </a:rPr>
                  <a:t>[3]</a:t>
                </a:r>
                <a:r>
                  <a:rPr lang="zh-CN" altLang="en-US" sz="1050" dirty="0">
                    <a:latin typeface="+mn-ea"/>
                    <a:sym typeface="思源黑体 CN Normal" panose="020B0400000000000000" pitchFamily="34" charset="-122"/>
                  </a:rPr>
                  <a:t>。替米沙坦的轻度保钾作用可平衡氨氯地平可能的电解质影响。</a:t>
                </a:r>
                <a:endParaRPr lang="en-US" altLang="zh-CN" sz="1050" dirty="0">
                  <a:latin typeface="+mn-ea"/>
                  <a:sym typeface="思源黑体 CN Normal" panose="020B0400000000000000" pitchFamily="34" charset="-122"/>
                </a:endParaRPr>
              </a:p>
              <a:p>
                <a:pPr marL="171450" indent="-171450">
                  <a:lnSpc>
                    <a:spcPct val="125000"/>
                  </a:lnSpc>
                  <a:buFont typeface="Arial" panose="020B0604020202020204" pitchFamily="34" charset="0"/>
                  <a:buChar char="•"/>
                </a:pPr>
                <a:r>
                  <a:rPr lang="zh-CN" altLang="en-US" sz="1050" dirty="0">
                    <a:latin typeface="+mn-ea"/>
                    <a:sym typeface="思源黑体 CN Normal" panose="020B0400000000000000" pitchFamily="34" charset="-122"/>
                  </a:rPr>
                  <a:t>一项比较不同</a:t>
                </a:r>
                <a:r>
                  <a:rPr lang="en" altLang="zh-CN" sz="1050" dirty="0">
                    <a:latin typeface="+mn-ea"/>
                    <a:sym typeface="思源黑体 CN Normal" panose="020B0400000000000000" pitchFamily="34" charset="-122"/>
                  </a:rPr>
                  <a:t>ARB-</a:t>
                </a:r>
                <a:r>
                  <a:rPr lang="zh-CN" altLang="en-US" sz="1050" dirty="0">
                    <a:latin typeface="+mn-ea"/>
                    <a:sym typeface="思源黑体 CN Normal" panose="020B0400000000000000" pitchFamily="34" charset="-122"/>
                  </a:rPr>
                  <a:t>氨氯地平（</a:t>
                </a:r>
                <a:r>
                  <a:rPr lang="en" altLang="zh-CN" sz="1050" dirty="0">
                    <a:latin typeface="+mn-ea"/>
                    <a:sym typeface="思源黑体 CN Normal" panose="020B0400000000000000" pitchFamily="34" charset="-122"/>
                  </a:rPr>
                  <a:t>AML</a:t>
                </a:r>
                <a:r>
                  <a:rPr lang="zh-CN" altLang="en" sz="1050" dirty="0">
                    <a:latin typeface="+mn-ea"/>
                    <a:sym typeface="思源黑体 CN Normal" panose="020B0400000000000000" pitchFamily="34" charset="-122"/>
                  </a:rPr>
                  <a:t>）</a:t>
                </a:r>
                <a:r>
                  <a:rPr lang="zh-CN" altLang="en-US" sz="1050" dirty="0">
                    <a:latin typeface="+mn-ea"/>
                    <a:sym typeface="思源黑体 CN Normal" panose="020B0400000000000000" pitchFamily="34" charset="-122"/>
                  </a:rPr>
                  <a:t>复方治疗方案与氨氯地平单药治疗在亚洲高血压患者中的疗效和安全性的荟萃分析，共纳入</a:t>
                </a:r>
                <a:r>
                  <a:rPr lang="en-US" altLang="zh-CN" sz="1050" dirty="0">
                    <a:latin typeface="+mn-ea"/>
                    <a:sym typeface="思源黑体 CN Normal" panose="020B0400000000000000" pitchFamily="34" charset="-122"/>
                  </a:rPr>
                  <a:t>7</a:t>
                </a:r>
                <a:r>
                  <a:rPr lang="zh-CN" altLang="en-US" sz="1050" dirty="0">
                    <a:latin typeface="+mn-ea"/>
                    <a:sym typeface="思源黑体 CN Normal" panose="020B0400000000000000" pitchFamily="34" charset="-122"/>
                  </a:rPr>
                  <a:t>项研究、</a:t>
                </a:r>
                <a:r>
                  <a:rPr lang="en-US" altLang="zh-CN" sz="1050" dirty="0">
                    <a:latin typeface="+mn-ea"/>
                    <a:sym typeface="思源黑体 CN Normal" panose="020B0400000000000000" pitchFamily="34" charset="-122"/>
                  </a:rPr>
                  <a:t>1198</a:t>
                </a:r>
                <a:r>
                  <a:rPr lang="zh-CN" altLang="en-US" sz="1050" dirty="0">
                    <a:latin typeface="+mn-ea"/>
                    <a:sym typeface="思源黑体 CN Normal" panose="020B0400000000000000" pitchFamily="34" charset="-122"/>
                  </a:rPr>
                  <a:t>例亚洲高血压患者，涉及</a:t>
                </a:r>
                <a:r>
                  <a:rPr lang="en-US" altLang="zh-CN" sz="1050" dirty="0">
                    <a:latin typeface="+mn-ea"/>
                    <a:sym typeface="思源黑体 CN Normal" panose="020B0400000000000000" pitchFamily="34" charset="-122"/>
                  </a:rPr>
                  <a:t>6</a:t>
                </a:r>
                <a:r>
                  <a:rPr lang="zh-CN" altLang="en-US" sz="1050" dirty="0">
                    <a:latin typeface="+mn-ea"/>
                    <a:sym typeface="思源黑体 CN Normal" panose="020B0400000000000000" pitchFamily="34" charset="-122"/>
                  </a:rPr>
                  <a:t>种</a:t>
                </a:r>
                <a:r>
                  <a:rPr lang="en" altLang="zh-CN" sz="1050" dirty="0">
                    <a:latin typeface="+mn-ea"/>
                    <a:sym typeface="思源黑体 CN Normal" panose="020B0400000000000000" pitchFamily="34" charset="-122"/>
                  </a:rPr>
                  <a:t>ARB-AML</a:t>
                </a:r>
                <a:r>
                  <a:rPr lang="zh-CN" altLang="en-US" sz="1050" dirty="0">
                    <a:latin typeface="+mn-ea"/>
                    <a:sym typeface="思源黑体 CN Normal" panose="020B0400000000000000" pitchFamily="34" charset="-122"/>
                  </a:rPr>
                  <a:t>复方方案（阿齐沙坦</a:t>
                </a:r>
                <a:r>
                  <a:rPr lang="en" altLang="zh-CN" sz="1050" dirty="0">
                    <a:latin typeface="+mn-ea"/>
                    <a:sym typeface="思源黑体 CN Normal" panose="020B0400000000000000" pitchFamily="34" charset="-122"/>
                  </a:rPr>
                  <a:t>-AML</a:t>
                </a:r>
                <a:r>
                  <a:rPr lang="zh-CN" altLang="en-US" sz="1050" dirty="0">
                    <a:latin typeface="+mn-ea"/>
                    <a:sym typeface="思源黑体 CN Normal" panose="020B0400000000000000" pitchFamily="34" charset="-122"/>
                  </a:rPr>
                  <a:t>、坎地沙坦</a:t>
                </a:r>
                <a:r>
                  <a:rPr lang="en-US" altLang="zh-CN" sz="1050" dirty="0">
                    <a:latin typeface="+mn-ea"/>
                    <a:sym typeface="思源黑体 CN Normal" panose="020B0400000000000000" pitchFamily="34" charset="-122"/>
                  </a:rPr>
                  <a:t>-</a:t>
                </a:r>
                <a:r>
                  <a:rPr lang="en" altLang="zh-CN" sz="1050" dirty="0">
                    <a:latin typeface="+mn-ea"/>
                    <a:sym typeface="思源黑体 CN Normal" panose="020B0400000000000000" pitchFamily="34" charset="-122"/>
                  </a:rPr>
                  <a:t>AML</a:t>
                </a:r>
                <a:r>
                  <a:rPr lang="zh-CN" altLang="en-US" sz="1050" dirty="0">
                    <a:latin typeface="+mn-ea"/>
                    <a:sym typeface="思源黑体 CN Normal" panose="020B0400000000000000" pitchFamily="34" charset="-122"/>
                  </a:rPr>
                  <a:t>、非马沙坦</a:t>
                </a:r>
                <a:r>
                  <a:rPr lang="en" altLang="zh-CN" sz="1050" dirty="0">
                    <a:latin typeface="+mn-ea"/>
                    <a:sym typeface="思源黑体 CN Normal" panose="020B0400000000000000" pitchFamily="34" charset="-122"/>
                  </a:rPr>
                  <a:t>-AML</a:t>
                </a:r>
                <a:r>
                  <a:rPr lang="zh-CN" altLang="en-US" sz="1050" dirty="0">
                    <a:latin typeface="+mn-ea"/>
                    <a:sym typeface="思源黑体 CN Normal" panose="020B0400000000000000" pitchFamily="34" charset="-122"/>
                  </a:rPr>
                  <a:t>、氯沙坦</a:t>
                </a:r>
                <a:r>
                  <a:rPr lang="en" altLang="zh-CN" sz="1050" dirty="0">
                    <a:latin typeface="+mn-ea"/>
                    <a:sym typeface="思源黑体 CN Normal" panose="020B0400000000000000" pitchFamily="34" charset="-122"/>
                  </a:rPr>
                  <a:t>-AML</a:t>
                </a:r>
                <a:r>
                  <a:rPr lang="zh-CN" altLang="en-US" sz="1050" dirty="0">
                    <a:latin typeface="+mn-ea"/>
                    <a:sym typeface="思源黑体 CN Normal" panose="020B0400000000000000" pitchFamily="34" charset="-122"/>
                  </a:rPr>
                  <a:t>、奥美沙坦</a:t>
                </a:r>
                <a:r>
                  <a:rPr lang="en" altLang="zh-CN" sz="1050" dirty="0">
                    <a:latin typeface="+mn-ea"/>
                    <a:sym typeface="思源黑体 CN Normal" panose="020B0400000000000000" pitchFamily="34" charset="-122"/>
                  </a:rPr>
                  <a:t>-AML</a:t>
                </a:r>
                <a:r>
                  <a:rPr lang="zh-CN" altLang="en-US" sz="1050" dirty="0">
                    <a:latin typeface="+mn-ea"/>
                    <a:sym typeface="思源黑体 CN Normal" panose="020B0400000000000000" pitchFamily="34" charset="-122"/>
                  </a:rPr>
                  <a:t>、替米沙坦</a:t>
                </a:r>
                <a:r>
                  <a:rPr lang="en" altLang="zh-CN" sz="1050" dirty="0">
                    <a:latin typeface="+mn-ea"/>
                    <a:sym typeface="思源黑体 CN Normal" panose="020B0400000000000000" pitchFamily="34" charset="-122"/>
                  </a:rPr>
                  <a:t>-AML</a:t>
                </a:r>
                <a:r>
                  <a:rPr lang="zh-CN" altLang="en-US" sz="1050" dirty="0">
                    <a:latin typeface="+mn-ea"/>
                    <a:sym typeface="思源黑体 CN Normal" panose="020B0400000000000000" pitchFamily="34" charset="-122"/>
                  </a:rPr>
                  <a:t>），除</a:t>
                </a:r>
                <a:r>
                  <a:rPr lang="zh-CN" altLang="en" sz="1050" b="1" dirty="0">
                    <a:solidFill>
                      <a:srgbClr val="CAA27E"/>
                    </a:solidFill>
                    <a:latin typeface="+mn-ea"/>
                    <a:sym typeface="思源黑体 CN Normal" panose="020B0400000000000000" pitchFamily="34" charset="-122"/>
                  </a:rPr>
                  <a:t>替米沙坦</a:t>
                </a:r>
                <a:r>
                  <a:rPr lang="zh-CN" altLang="en-US" sz="1050" b="1" dirty="0">
                    <a:solidFill>
                      <a:srgbClr val="CAA27E"/>
                    </a:solidFill>
                    <a:latin typeface="+mn-ea"/>
                    <a:sym typeface="思源黑体 CN Normal" panose="020B0400000000000000" pitchFamily="34" charset="-122"/>
                  </a:rPr>
                  <a:t>氨氯地平单片复方制剂不良事件风险显著低于单药（</a:t>
                </a:r>
                <a:r>
                  <a:rPr lang="en" altLang="zh-CN" sz="1050" b="1" dirty="0">
                    <a:solidFill>
                      <a:srgbClr val="CAA27E"/>
                    </a:solidFill>
                    <a:latin typeface="+mn-ea"/>
                    <a:sym typeface="思源黑体 CN Normal" panose="020B0400000000000000" pitchFamily="34" charset="-122"/>
                  </a:rPr>
                  <a:t>OR=0.26</a:t>
                </a:r>
                <a:r>
                  <a:rPr lang="zh-CN" altLang="en" sz="1050" b="1" dirty="0">
                    <a:solidFill>
                      <a:srgbClr val="CAA27E"/>
                    </a:solidFill>
                    <a:latin typeface="+mn-ea"/>
                    <a:sym typeface="思源黑体 CN Normal" panose="020B0400000000000000" pitchFamily="34" charset="-122"/>
                  </a:rPr>
                  <a:t>）</a:t>
                </a:r>
                <a:r>
                  <a:rPr lang="zh-CN" altLang="en-US" sz="1050" dirty="0">
                    <a:latin typeface="+mn-ea"/>
                    <a:sym typeface="思源黑体 CN Normal" panose="020B0400000000000000" pitchFamily="34" charset="-122"/>
                  </a:rPr>
                  <a:t>外，其余</a:t>
                </a:r>
                <a:r>
                  <a:rPr lang="en" altLang="zh-CN" sz="1050" dirty="0">
                    <a:latin typeface="+mn-ea"/>
                    <a:sym typeface="思源黑体 CN Normal" panose="020B0400000000000000" pitchFamily="34" charset="-122"/>
                  </a:rPr>
                  <a:t>ARB-AML</a:t>
                </a:r>
                <a:r>
                  <a:rPr lang="zh-CN" altLang="en-US" sz="1050" dirty="0">
                    <a:latin typeface="+mn-ea"/>
                    <a:sym typeface="思源黑体 CN Normal" panose="020B0400000000000000" pitchFamily="34" charset="-122"/>
                  </a:rPr>
                  <a:t>复方的安全性与单药相当</a:t>
                </a:r>
                <a:r>
                  <a:rPr lang="en-US" altLang="zh-CN" sz="1050" baseline="30000" dirty="0">
                    <a:latin typeface="+mn-ea"/>
                    <a:sym typeface="思源黑体 CN Normal" panose="020B0400000000000000" pitchFamily="34" charset="-122"/>
                  </a:rPr>
                  <a:t>[4]</a:t>
                </a:r>
                <a:r>
                  <a:rPr lang="zh-CN" altLang="en-US" sz="1050" dirty="0">
                    <a:latin typeface="+mn-ea"/>
                    <a:sym typeface="思源黑体 CN Normal" panose="020B0400000000000000" pitchFamily="34" charset="-122"/>
                  </a:rPr>
                  <a:t>。</a:t>
                </a:r>
                <a:endParaRPr lang="en-US" altLang="zh-CN" sz="1050" dirty="0">
                  <a:solidFill>
                    <a:schemeClr val="tx1">
                      <a:lumMod val="65000"/>
                      <a:lumOff val="35000"/>
                    </a:schemeClr>
                  </a:solidFill>
                  <a:latin typeface="+mn-ea"/>
                  <a:sym typeface="思源黑体 CN Normal" panose="020B0400000000000000" pitchFamily="34" charset="-122"/>
                </a:endParaRPr>
              </a:p>
            </p:txBody>
          </p:sp>
          <p:sp>
            <p:nvSpPr>
              <p:cNvPr id="43" name="矩形: 圆角 61">
                <a:extLst>
                  <a:ext uri="{FF2B5EF4-FFF2-40B4-BE49-F238E27FC236}">
                    <a16:creationId xmlns:a16="http://schemas.microsoft.com/office/drawing/2014/main" id="{4BC9F52C-CB8D-BD30-26C0-E770A2EEF08C}"/>
                  </a:ext>
                </a:extLst>
              </p:cNvPr>
              <p:cNvSpPr/>
              <p:nvPr/>
            </p:nvSpPr>
            <p:spPr>
              <a:xfrm>
                <a:off x="3175588" y="5639278"/>
                <a:ext cx="353481" cy="353481"/>
              </a:xfrm>
              <a:prstGeom prst="roundRect">
                <a:avLst/>
              </a:prstGeom>
              <a:solidFill>
                <a:srgbClr val="CAA27E"/>
              </a:solidFill>
              <a:ln>
                <a:noFill/>
              </a:ln>
              <a:effectLst>
                <a:outerShdw blurRad="203200" dist="127000" dir="5400000" sx="87000" sy="87000" algn="t" rotWithShape="0">
                  <a:schemeClr val="accent1">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endParaRPr lang="zh-CN" altLang="en-US" sz="1652">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44" name="instructor-giving-a-lecture-with-circular-graphic-on-screen_43194">
                <a:extLst>
                  <a:ext uri="{FF2B5EF4-FFF2-40B4-BE49-F238E27FC236}">
                    <a16:creationId xmlns:a16="http://schemas.microsoft.com/office/drawing/2014/main" id="{816AC10B-7BEA-6123-C99B-6DFCA6953124}"/>
                  </a:ext>
                </a:extLst>
              </p:cNvPr>
              <p:cNvSpPr/>
              <p:nvPr/>
            </p:nvSpPr>
            <p:spPr>
              <a:xfrm>
                <a:off x="3247140" y="5728834"/>
                <a:ext cx="201665" cy="185738"/>
              </a:xfrm>
              <a:custGeom>
                <a:avLst/>
                <a:gdLst>
                  <a:gd name="T0" fmla="*/ 6630 w 9601"/>
                  <a:gd name="T1" fmla="*/ 6215 h 8842"/>
                  <a:gd name="T2" fmla="*/ 6552 w 9601"/>
                  <a:gd name="T3" fmla="*/ 6294 h 8842"/>
                  <a:gd name="T4" fmla="*/ 5222 w 9601"/>
                  <a:gd name="T5" fmla="*/ 6795 h 8842"/>
                  <a:gd name="T6" fmla="*/ 5249 w 9601"/>
                  <a:gd name="T7" fmla="*/ 5423 h 8842"/>
                  <a:gd name="T8" fmla="*/ 5274 w 9601"/>
                  <a:gd name="T9" fmla="*/ 5318 h 8842"/>
                  <a:gd name="T10" fmla="*/ 8324 w 9601"/>
                  <a:gd name="T11" fmla="*/ 1081 h 8842"/>
                  <a:gd name="T12" fmla="*/ 9445 w 9601"/>
                  <a:gd name="T13" fmla="*/ 1925 h 8842"/>
                  <a:gd name="T14" fmla="*/ 9497 w 9601"/>
                  <a:gd name="T15" fmla="*/ 2189 h 8842"/>
                  <a:gd name="T16" fmla="*/ 7874 w 9601"/>
                  <a:gd name="T17" fmla="*/ 2407 h 8842"/>
                  <a:gd name="T18" fmla="*/ 5594 w 9601"/>
                  <a:gd name="T19" fmla="*/ 6310 h 8842"/>
                  <a:gd name="T20" fmla="*/ 8578 w 9601"/>
                  <a:gd name="T21" fmla="*/ 2918 h 8842"/>
                  <a:gd name="T22" fmla="*/ 8797 w 9601"/>
                  <a:gd name="T23" fmla="*/ 2610 h 8842"/>
                  <a:gd name="T24" fmla="*/ 8414 w 9601"/>
                  <a:gd name="T25" fmla="*/ 1665 h 8842"/>
                  <a:gd name="T26" fmla="*/ 1808 w 9601"/>
                  <a:gd name="T27" fmla="*/ 6833 h 8842"/>
                  <a:gd name="T28" fmla="*/ 1205 w 9601"/>
                  <a:gd name="T29" fmla="*/ 6431 h 8842"/>
                  <a:gd name="T30" fmla="*/ 1808 w 9601"/>
                  <a:gd name="T31" fmla="*/ 6029 h 8842"/>
                  <a:gd name="T32" fmla="*/ 1808 w 9601"/>
                  <a:gd name="T33" fmla="*/ 6833 h 8842"/>
                  <a:gd name="T34" fmla="*/ 1607 w 9601"/>
                  <a:gd name="T35" fmla="*/ 2813 h 8842"/>
                  <a:gd name="T36" fmla="*/ 1607 w 9601"/>
                  <a:gd name="T37" fmla="*/ 2009 h 8842"/>
                  <a:gd name="T38" fmla="*/ 2210 w 9601"/>
                  <a:gd name="T39" fmla="*/ 2411 h 8842"/>
                  <a:gd name="T40" fmla="*/ 1808 w 9601"/>
                  <a:gd name="T41" fmla="*/ 4823 h 8842"/>
                  <a:gd name="T42" fmla="*/ 1205 w 9601"/>
                  <a:gd name="T43" fmla="*/ 4421 h 8842"/>
                  <a:gd name="T44" fmla="*/ 1808 w 9601"/>
                  <a:gd name="T45" fmla="*/ 4019 h 8842"/>
                  <a:gd name="T46" fmla="*/ 1808 w 9601"/>
                  <a:gd name="T47" fmla="*/ 4823 h 8842"/>
                  <a:gd name="T48" fmla="*/ 4019 w 9601"/>
                  <a:gd name="T49" fmla="*/ 6029 h 8842"/>
                  <a:gd name="T50" fmla="*/ 4019 w 9601"/>
                  <a:gd name="T51" fmla="*/ 6833 h 8842"/>
                  <a:gd name="T52" fmla="*/ 2813 w 9601"/>
                  <a:gd name="T53" fmla="*/ 6431 h 8842"/>
                  <a:gd name="T54" fmla="*/ 2813 w 9601"/>
                  <a:gd name="T55" fmla="*/ 2411 h 8842"/>
                  <a:gd name="T56" fmla="*/ 6029 w 9601"/>
                  <a:gd name="T57" fmla="*/ 2009 h 8842"/>
                  <a:gd name="T58" fmla="*/ 6029 w 9601"/>
                  <a:gd name="T59" fmla="*/ 2813 h 8842"/>
                  <a:gd name="T60" fmla="*/ 2813 w 9601"/>
                  <a:gd name="T61" fmla="*/ 2411 h 8842"/>
                  <a:gd name="T62" fmla="*/ 3215 w 9601"/>
                  <a:gd name="T63" fmla="*/ 4823 h 8842"/>
                  <a:gd name="T64" fmla="*/ 3215 w 9601"/>
                  <a:gd name="T65" fmla="*/ 4019 h 8842"/>
                  <a:gd name="T66" fmla="*/ 5024 w 9601"/>
                  <a:gd name="T67" fmla="*/ 4421 h 8842"/>
                  <a:gd name="T68" fmla="*/ 7938 w 9601"/>
                  <a:gd name="T69" fmla="*/ 804 h 8842"/>
                  <a:gd name="T70" fmla="*/ 7837 w 9601"/>
                  <a:gd name="T71" fmla="*/ 804 h 8842"/>
                  <a:gd name="T72" fmla="*/ 7435 w 9601"/>
                  <a:gd name="T73" fmla="*/ 603 h 8842"/>
                  <a:gd name="T74" fmla="*/ 602 w 9601"/>
                  <a:gd name="T75" fmla="*/ 1004 h 8842"/>
                  <a:gd name="T76" fmla="*/ 1004 w 9601"/>
                  <a:gd name="T77" fmla="*/ 8239 h 8842"/>
                  <a:gd name="T78" fmla="*/ 7837 w 9601"/>
                  <a:gd name="T79" fmla="*/ 7838 h 8842"/>
                  <a:gd name="T80" fmla="*/ 7858 w 9601"/>
                  <a:gd name="T81" fmla="*/ 5627 h 8842"/>
                  <a:gd name="T82" fmla="*/ 8139 w 9601"/>
                  <a:gd name="T83" fmla="*/ 5225 h 8842"/>
                  <a:gd name="T84" fmla="*/ 8420 w 9601"/>
                  <a:gd name="T85" fmla="*/ 5627 h 8842"/>
                  <a:gd name="T86" fmla="*/ 8440 w 9601"/>
                  <a:gd name="T87" fmla="*/ 7838 h 8842"/>
                  <a:gd name="T88" fmla="*/ 1004 w 9601"/>
                  <a:gd name="T89" fmla="*/ 8842 h 8842"/>
                  <a:gd name="T90" fmla="*/ 0 w 9601"/>
                  <a:gd name="T91" fmla="*/ 1004 h 8842"/>
                  <a:gd name="T92" fmla="*/ 7435 w 9601"/>
                  <a:gd name="T93" fmla="*/ 0 h 8842"/>
                  <a:gd name="T94" fmla="*/ 8208 w 9601"/>
                  <a:gd name="T95" fmla="*/ 373 h 8842"/>
                  <a:gd name="T96" fmla="*/ 8219 w 9601"/>
                  <a:gd name="T97" fmla="*/ 402 h 8842"/>
                  <a:gd name="T98" fmla="*/ 7938 w 9601"/>
                  <a:gd name="T99" fmla="*/ 804 h 8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01" h="8842">
                    <a:moveTo>
                      <a:pt x="9497" y="2189"/>
                    </a:moveTo>
                    <a:lnTo>
                      <a:pt x="6630" y="6215"/>
                    </a:lnTo>
                    <a:lnTo>
                      <a:pt x="6604" y="6267"/>
                    </a:lnTo>
                    <a:lnTo>
                      <a:pt x="6552" y="6294"/>
                    </a:lnTo>
                    <a:lnTo>
                      <a:pt x="5483" y="6689"/>
                    </a:lnTo>
                    <a:lnTo>
                      <a:pt x="5222" y="6795"/>
                    </a:lnTo>
                    <a:lnTo>
                      <a:pt x="5222" y="6531"/>
                    </a:lnTo>
                    <a:lnTo>
                      <a:pt x="5249" y="5423"/>
                    </a:lnTo>
                    <a:lnTo>
                      <a:pt x="5249" y="5371"/>
                    </a:lnTo>
                    <a:lnTo>
                      <a:pt x="5274" y="5318"/>
                    </a:lnTo>
                    <a:lnTo>
                      <a:pt x="8220" y="1239"/>
                    </a:lnTo>
                    <a:lnTo>
                      <a:pt x="8324" y="1081"/>
                    </a:lnTo>
                    <a:lnTo>
                      <a:pt x="8480" y="1187"/>
                    </a:lnTo>
                    <a:lnTo>
                      <a:pt x="9445" y="1925"/>
                    </a:lnTo>
                    <a:lnTo>
                      <a:pt x="9601" y="2031"/>
                    </a:lnTo>
                    <a:lnTo>
                      <a:pt x="9497" y="2189"/>
                    </a:lnTo>
                    <a:close/>
                    <a:moveTo>
                      <a:pt x="8578" y="2918"/>
                    </a:moveTo>
                    <a:lnTo>
                      <a:pt x="7874" y="2407"/>
                    </a:lnTo>
                    <a:lnTo>
                      <a:pt x="5612" y="5511"/>
                    </a:lnTo>
                    <a:lnTo>
                      <a:pt x="5594" y="6310"/>
                    </a:lnTo>
                    <a:lnTo>
                      <a:pt x="6366" y="6024"/>
                    </a:lnTo>
                    <a:lnTo>
                      <a:pt x="8578" y="2918"/>
                    </a:lnTo>
                    <a:close/>
                    <a:moveTo>
                      <a:pt x="8097" y="2101"/>
                    </a:moveTo>
                    <a:lnTo>
                      <a:pt x="8797" y="2610"/>
                    </a:lnTo>
                    <a:lnTo>
                      <a:pt x="9098" y="2188"/>
                    </a:lnTo>
                    <a:lnTo>
                      <a:pt x="8414" y="1665"/>
                    </a:lnTo>
                    <a:lnTo>
                      <a:pt x="8097" y="2101"/>
                    </a:lnTo>
                    <a:close/>
                    <a:moveTo>
                      <a:pt x="1808" y="6833"/>
                    </a:moveTo>
                    <a:lnTo>
                      <a:pt x="1607" y="6833"/>
                    </a:lnTo>
                    <a:cubicBezTo>
                      <a:pt x="1385" y="6833"/>
                      <a:pt x="1205" y="6653"/>
                      <a:pt x="1205" y="6431"/>
                    </a:cubicBezTo>
                    <a:cubicBezTo>
                      <a:pt x="1205" y="6209"/>
                      <a:pt x="1385" y="6029"/>
                      <a:pt x="1607" y="6029"/>
                    </a:cubicBezTo>
                    <a:lnTo>
                      <a:pt x="1808" y="6029"/>
                    </a:lnTo>
                    <a:cubicBezTo>
                      <a:pt x="2030" y="6029"/>
                      <a:pt x="2210" y="6209"/>
                      <a:pt x="2210" y="6431"/>
                    </a:cubicBezTo>
                    <a:cubicBezTo>
                      <a:pt x="2210" y="6653"/>
                      <a:pt x="2030" y="6833"/>
                      <a:pt x="1808" y="6833"/>
                    </a:cubicBezTo>
                    <a:close/>
                    <a:moveTo>
                      <a:pt x="1808" y="2813"/>
                    </a:moveTo>
                    <a:lnTo>
                      <a:pt x="1607" y="2813"/>
                    </a:lnTo>
                    <a:cubicBezTo>
                      <a:pt x="1385" y="2813"/>
                      <a:pt x="1205" y="2633"/>
                      <a:pt x="1205" y="2411"/>
                    </a:cubicBezTo>
                    <a:cubicBezTo>
                      <a:pt x="1205" y="2189"/>
                      <a:pt x="1385" y="2009"/>
                      <a:pt x="1607" y="2009"/>
                    </a:cubicBezTo>
                    <a:lnTo>
                      <a:pt x="1808" y="2009"/>
                    </a:lnTo>
                    <a:cubicBezTo>
                      <a:pt x="2030" y="2009"/>
                      <a:pt x="2210" y="2189"/>
                      <a:pt x="2210" y="2411"/>
                    </a:cubicBezTo>
                    <a:cubicBezTo>
                      <a:pt x="2210" y="2633"/>
                      <a:pt x="2030" y="2813"/>
                      <a:pt x="1808" y="2813"/>
                    </a:cubicBezTo>
                    <a:close/>
                    <a:moveTo>
                      <a:pt x="1808" y="4823"/>
                    </a:moveTo>
                    <a:lnTo>
                      <a:pt x="1607" y="4823"/>
                    </a:lnTo>
                    <a:cubicBezTo>
                      <a:pt x="1385" y="4823"/>
                      <a:pt x="1205" y="4643"/>
                      <a:pt x="1205" y="4421"/>
                    </a:cubicBezTo>
                    <a:cubicBezTo>
                      <a:pt x="1205" y="4199"/>
                      <a:pt x="1385" y="4019"/>
                      <a:pt x="1607" y="4019"/>
                    </a:cubicBezTo>
                    <a:lnTo>
                      <a:pt x="1808" y="4019"/>
                    </a:lnTo>
                    <a:cubicBezTo>
                      <a:pt x="2030" y="4019"/>
                      <a:pt x="2210" y="4199"/>
                      <a:pt x="2210" y="4421"/>
                    </a:cubicBezTo>
                    <a:cubicBezTo>
                      <a:pt x="2210" y="4643"/>
                      <a:pt x="2030" y="4823"/>
                      <a:pt x="1808" y="4823"/>
                    </a:cubicBezTo>
                    <a:close/>
                    <a:moveTo>
                      <a:pt x="3215" y="6029"/>
                    </a:moveTo>
                    <a:lnTo>
                      <a:pt x="4019" y="6029"/>
                    </a:lnTo>
                    <a:cubicBezTo>
                      <a:pt x="4241" y="6029"/>
                      <a:pt x="4421" y="6209"/>
                      <a:pt x="4421" y="6431"/>
                    </a:cubicBezTo>
                    <a:cubicBezTo>
                      <a:pt x="4421" y="6653"/>
                      <a:pt x="4241" y="6833"/>
                      <a:pt x="4019" y="6833"/>
                    </a:cubicBezTo>
                    <a:lnTo>
                      <a:pt x="3215" y="6833"/>
                    </a:lnTo>
                    <a:cubicBezTo>
                      <a:pt x="2993" y="6833"/>
                      <a:pt x="2813" y="6653"/>
                      <a:pt x="2813" y="6431"/>
                    </a:cubicBezTo>
                    <a:cubicBezTo>
                      <a:pt x="2813" y="6209"/>
                      <a:pt x="2993" y="6029"/>
                      <a:pt x="3215" y="6029"/>
                    </a:cubicBezTo>
                    <a:close/>
                    <a:moveTo>
                      <a:pt x="2813" y="2411"/>
                    </a:moveTo>
                    <a:cubicBezTo>
                      <a:pt x="2813" y="2189"/>
                      <a:pt x="2993" y="2009"/>
                      <a:pt x="3215" y="2009"/>
                    </a:cubicBezTo>
                    <a:lnTo>
                      <a:pt x="6029" y="2009"/>
                    </a:lnTo>
                    <a:cubicBezTo>
                      <a:pt x="6251" y="2009"/>
                      <a:pt x="6431" y="2189"/>
                      <a:pt x="6431" y="2411"/>
                    </a:cubicBezTo>
                    <a:cubicBezTo>
                      <a:pt x="6431" y="2633"/>
                      <a:pt x="6251" y="2813"/>
                      <a:pt x="6029" y="2813"/>
                    </a:cubicBezTo>
                    <a:lnTo>
                      <a:pt x="3215" y="2813"/>
                    </a:lnTo>
                    <a:cubicBezTo>
                      <a:pt x="2993" y="2813"/>
                      <a:pt x="2813" y="2633"/>
                      <a:pt x="2813" y="2411"/>
                    </a:cubicBezTo>
                    <a:close/>
                    <a:moveTo>
                      <a:pt x="4622" y="4823"/>
                    </a:moveTo>
                    <a:lnTo>
                      <a:pt x="3215" y="4823"/>
                    </a:lnTo>
                    <a:cubicBezTo>
                      <a:pt x="2993" y="4823"/>
                      <a:pt x="2813" y="4643"/>
                      <a:pt x="2813" y="4421"/>
                    </a:cubicBezTo>
                    <a:cubicBezTo>
                      <a:pt x="2813" y="4199"/>
                      <a:pt x="2993" y="4019"/>
                      <a:pt x="3215" y="4019"/>
                    </a:cubicBezTo>
                    <a:lnTo>
                      <a:pt x="4622" y="4019"/>
                    </a:lnTo>
                    <a:cubicBezTo>
                      <a:pt x="4844" y="4019"/>
                      <a:pt x="5024" y="4199"/>
                      <a:pt x="5024" y="4421"/>
                    </a:cubicBezTo>
                    <a:cubicBezTo>
                      <a:pt x="5024" y="4643"/>
                      <a:pt x="4844" y="4823"/>
                      <a:pt x="4622" y="4823"/>
                    </a:cubicBezTo>
                    <a:close/>
                    <a:moveTo>
                      <a:pt x="7938" y="804"/>
                    </a:moveTo>
                    <a:cubicBezTo>
                      <a:pt x="7902" y="804"/>
                      <a:pt x="7869" y="794"/>
                      <a:pt x="7837" y="783"/>
                    </a:cubicBezTo>
                    <a:lnTo>
                      <a:pt x="7837" y="804"/>
                    </a:lnTo>
                    <a:lnTo>
                      <a:pt x="7781" y="804"/>
                    </a:lnTo>
                    <a:cubicBezTo>
                      <a:pt x="7712" y="684"/>
                      <a:pt x="7584" y="603"/>
                      <a:pt x="7435" y="603"/>
                    </a:cubicBezTo>
                    <a:lnTo>
                      <a:pt x="1004" y="603"/>
                    </a:lnTo>
                    <a:cubicBezTo>
                      <a:pt x="782" y="603"/>
                      <a:pt x="602" y="783"/>
                      <a:pt x="602" y="1004"/>
                    </a:cubicBezTo>
                    <a:lnTo>
                      <a:pt x="602" y="7838"/>
                    </a:lnTo>
                    <a:cubicBezTo>
                      <a:pt x="602" y="8060"/>
                      <a:pt x="782" y="8239"/>
                      <a:pt x="1004" y="8239"/>
                    </a:cubicBezTo>
                    <a:lnTo>
                      <a:pt x="7435" y="8239"/>
                    </a:lnTo>
                    <a:cubicBezTo>
                      <a:pt x="7657" y="8239"/>
                      <a:pt x="7837" y="8060"/>
                      <a:pt x="7837" y="7838"/>
                    </a:cubicBezTo>
                    <a:lnTo>
                      <a:pt x="7837" y="5627"/>
                    </a:lnTo>
                    <a:lnTo>
                      <a:pt x="7858" y="5627"/>
                    </a:lnTo>
                    <a:cubicBezTo>
                      <a:pt x="7846" y="5595"/>
                      <a:pt x="7837" y="5562"/>
                      <a:pt x="7837" y="5526"/>
                    </a:cubicBezTo>
                    <a:cubicBezTo>
                      <a:pt x="7837" y="5360"/>
                      <a:pt x="7972" y="5225"/>
                      <a:pt x="8139" y="5225"/>
                    </a:cubicBezTo>
                    <a:cubicBezTo>
                      <a:pt x="8305" y="5225"/>
                      <a:pt x="8440" y="5360"/>
                      <a:pt x="8440" y="5526"/>
                    </a:cubicBezTo>
                    <a:cubicBezTo>
                      <a:pt x="8440" y="5562"/>
                      <a:pt x="8431" y="5595"/>
                      <a:pt x="8420" y="5627"/>
                    </a:cubicBezTo>
                    <a:lnTo>
                      <a:pt x="8440" y="5627"/>
                    </a:lnTo>
                    <a:lnTo>
                      <a:pt x="8440" y="7838"/>
                    </a:lnTo>
                    <a:cubicBezTo>
                      <a:pt x="8440" y="8392"/>
                      <a:pt x="7990" y="8842"/>
                      <a:pt x="7435" y="8842"/>
                    </a:cubicBezTo>
                    <a:lnTo>
                      <a:pt x="1004" y="8842"/>
                    </a:lnTo>
                    <a:cubicBezTo>
                      <a:pt x="449" y="8842"/>
                      <a:pt x="0" y="8392"/>
                      <a:pt x="0" y="7838"/>
                    </a:cubicBezTo>
                    <a:lnTo>
                      <a:pt x="0" y="1004"/>
                    </a:lnTo>
                    <a:cubicBezTo>
                      <a:pt x="0" y="449"/>
                      <a:pt x="449" y="0"/>
                      <a:pt x="1004" y="0"/>
                    </a:cubicBezTo>
                    <a:lnTo>
                      <a:pt x="7435" y="0"/>
                    </a:lnTo>
                    <a:cubicBezTo>
                      <a:pt x="7686" y="0"/>
                      <a:pt x="7913" y="94"/>
                      <a:pt x="8088" y="246"/>
                    </a:cubicBezTo>
                    <a:cubicBezTo>
                      <a:pt x="8139" y="277"/>
                      <a:pt x="8182" y="319"/>
                      <a:pt x="8208" y="373"/>
                    </a:cubicBezTo>
                    <a:cubicBezTo>
                      <a:pt x="8216" y="383"/>
                      <a:pt x="8227" y="391"/>
                      <a:pt x="8235" y="402"/>
                    </a:cubicBezTo>
                    <a:lnTo>
                      <a:pt x="8219" y="402"/>
                    </a:lnTo>
                    <a:cubicBezTo>
                      <a:pt x="8231" y="433"/>
                      <a:pt x="8239" y="466"/>
                      <a:pt x="8239" y="502"/>
                    </a:cubicBezTo>
                    <a:cubicBezTo>
                      <a:pt x="8239" y="668"/>
                      <a:pt x="8104" y="804"/>
                      <a:pt x="7938" y="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grpSp>
    </p:spTree>
    <p:extLst>
      <p:ext uri="{BB962C8B-B14F-4D97-AF65-F5344CB8AC3E}">
        <p14:creationId xmlns:p14="http://schemas.microsoft.com/office/powerpoint/2010/main" val="137146963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有效性</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03</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25" name="文本框 24">
            <a:extLst>
              <a:ext uri="{FF2B5EF4-FFF2-40B4-BE49-F238E27FC236}">
                <a16:creationId xmlns:a16="http://schemas.microsoft.com/office/drawing/2014/main" id="{5C609EE2-08F4-3476-8F46-5F34DFD5D3A5}"/>
              </a:ext>
            </a:extLst>
          </p:cNvPr>
          <p:cNvSpPr txBox="1"/>
          <p:nvPr/>
        </p:nvSpPr>
        <p:spPr>
          <a:xfrm>
            <a:off x="-43279" y="6680511"/>
            <a:ext cx="11691763" cy="184666"/>
          </a:xfrm>
          <a:prstGeom prst="rect">
            <a:avLst/>
          </a:prstGeom>
          <a:noFill/>
        </p:spPr>
        <p:txBody>
          <a:bodyPr wrap="square">
            <a:spAutoFit/>
          </a:bodyPr>
          <a:lstStyle>
            <a:defPPr>
              <a:defRPr lang="zh-CN"/>
            </a:defPPr>
            <a:lvl1pPr>
              <a:defRPr sz="800">
                <a:solidFill>
                  <a:srgbClr val="212121"/>
                </a:solidFill>
                <a:latin typeface="+mn-ea"/>
              </a:defRPr>
            </a:lvl1pPr>
          </a:lstStyle>
          <a:p>
            <a:r>
              <a:rPr lang="en" altLang="zh-CN" sz="600" dirty="0" err="1"/>
              <a:t>Xie</a:t>
            </a:r>
            <a:r>
              <a:rPr lang="en" altLang="zh-CN" sz="600" dirty="0"/>
              <a:t> M, Tang T, Liang H. Efficacy of single-pill combination in uncontrolled essential hypertension: A systematic review and network meta-analysis. Clin </a:t>
            </a:r>
            <a:r>
              <a:rPr lang="en" altLang="zh-CN" sz="600" dirty="0" err="1"/>
              <a:t>Cardiol</a:t>
            </a:r>
            <a:r>
              <a:rPr lang="en" altLang="zh-CN" sz="600" dirty="0"/>
              <a:t>. 2023;46(8):886-898. </a:t>
            </a:r>
          </a:p>
        </p:txBody>
      </p:sp>
      <p:sp>
        <p:nvSpPr>
          <p:cNvPr id="2" name="圆角矩形 1">
            <a:extLst>
              <a:ext uri="{FF2B5EF4-FFF2-40B4-BE49-F238E27FC236}">
                <a16:creationId xmlns:a16="http://schemas.microsoft.com/office/drawing/2014/main" id="{D7CC29D0-9ECA-D512-8DDE-419FE6500468}"/>
              </a:ext>
            </a:extLst>
          </p:cNvPr>
          <p:cNvSpPr/>
          <p:nvPr/>
        </p:nvSpPr>
        <p:spPr>
          <a:xfrm>
            <a:off x="0" y="974710"/>
            <a:ext cx="12192000"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r>
              <a:rPr lang="zh-CN" altLang="en-US" b="1" dirty="0"/>
              <a:t>替米沙坦氨氯地平片（</a:t>
            </a:r>
            <a:r>
              <a:rPr lang="en-US" altLang="zh-CN" b="1" dirty="0"/>
              <a:t>Ⅱ</a:t>
            </a:r>
            <a:r>
              <a:rPr lang="zh-CN" altLang="en-US" b="1" dirty="0"/>
              <a:t>）在多种</a:t>
            </a:r>
            <a:r>
              <a:rPr lang="en-US" altLang="zh-CN" b="1" dirty="0">
                <a:latin typeface="+mj-ea"/>
                <a:ea typeface="+mj-ea"/>
              </a:rPr>
              <a:t>SPC</a:t>
            </a:r>
            <a:r>
              <a:rPr lang="zh-CN" altLang="en-US" b="1" dirty="0"/>
              <a:t>中：</a:t>
            </a:r>
            <a:r>
              <a:rPr lang="zh-CN" altLang="en-US" sz="1800" b="1" dirty="0">
                <a:latin typeface="+mn-ea"/>
              </a:rPr>
              <a:t>对收缩压和舒张压协同控制的效果最好</a:t>
            </a:r>
          </a:p>
        </p:txBody>
      </p:sp>
      <p:sp>
        <p:nvSpPr>
          <p:cNvPr id="6" name="矩形 5">
            <a:extLst>
              <a:ext uri="{FF2B5EF4-FFF2-40B4-BE49-F238E27FC236}">
                <a16:creationId xmlns:a16="http://schemas.microsoft.com/office/drawing/2014/main" id="{6AFBF59D-D1F9-5674-094A-5E576B30BBB4}"/>
              </a:ext>
            </a:extLst>
          </p:cNvPr>
          <p:cNvSpPr/>
          <p:nvPr/>
        </p:nvSpPr>
        <p:spPr>
          <a:xfrm>
            <a:off x="314429" y="4313369"/>
            <a:ext cx="4060272" cy="1175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latin typeface="+mn-ea"/>
            </a:endParaRPr>
          </a:p>
        </p:txBody>
      </p:sp>
      <p:grpSp>
        <p:nvGrpSpPr>
          <p:cNvPr id="28" name="组合 27">
            <a:extLst>
              <a:ext uri="{FF2B5EF4-FFF2-40B4-BE49-F238E27FC236}">
                <a16:creationId xmlns:a16="http://schemas.microsoft.com/office/drawing/2014/main" id="{31E592C8-AA76-8CC2-86DE-0D686AB4FA47}"/>
              </a:ext>
            </a:extLst>
          </p:cNvPr>
          <p:cNvGrpSpPr/>
          <p:nvPr/>
        </p:nvGrpSpPr>
        <p:grpSpPr>
          <a:xfrm>
            <a:off x="557483" y="1860459"/>
            <a:ext cx="11082330" cy="4045300"/>
            <a:chOff x="229241" y="1860459"/>
            <a:chExt cx="11082330" cy="4045300"/>
          </a:xfrm>
        </p:grpSpPr>
        <p:sp>
          <p:nvSpPr>
            <p:cNvPr id="3" name="矩形 2">
              <a:extLst>
                <a:ext uri="{FF2B5EF4-FFF2-40B4-BE49-F238E27FC236}">
                  <a16:creationId xmlns:a16="http://schemas.microsoft.com/office/drawing/2014/main" id="{7A701077-B7E1-B93C-8D25-12DE3A92DB44}"/>
                </a:ext>
              </a:extLst>
            </p:cNvPr>
            <p:cNvSpPr/>
            <p:nvPr/>
          </p:nvSpPr>
          <p:spPr>
            <a:xfrm>
              <a:off x="314429" y="1860459"/>
              <a:ext cx="3377895" cy="4045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latin typeface="+mn-ea"/>
                </a:rPr>
                <a:t>纳入对象：</a:t>
              </a:r>
              <a:endParaRPr lang="en-US" altLang="zh-CN" sz="14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随机对照试验研究（</a:t>
              </a:r>
              <a:r>
                <a:rPr lang="en-US" altLang="zh-CN" sz="1400" dirty="0">
                  <a:solidFill>
                    <a:schemeClr val="tx1"/>
                  </a:solidFill>
                  <a:latin typeface="+mn-ea"/>
                </a:rPr>
                <a:t>RCTs</a:t>
              </a:r>
              <a:r>
                <a:rPr lang="zh-CN" altLang="en-US" sz="1400" dirty="0">
                  <a:solidFill>
                    <a:schemeClr val="tx1"/>
                  </a:solidFill>
                  <a:latin typeface="+mn-ea"/>
                </a:rPr>
                <a:t>）</a:t>
              </a:r>
              <a:endParaRPr lang="en-US" altLang="zh-CN" sz="14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原发性高血压患者，收缩压≥</a:t>
              </a:r>
              <a:r>
                <a:rPr lang="en-US" altLang="zh-CN" sz="1400" dirty="0">
                  <a:solidFill>
                    <a:schemeClr val="tx1"/>
                  </a:solidFill>
                  <a:latin typeface="+mn-ea"/>
                </a:rPr>
                <a:t>140mmhg /</a:t>
              </a:r>
              <a:r>
                <a:rPr lang="zh-CN" altLang="en-US" sz="1400" dirty="0">
                  <a:solidFill>
                    <a:schemeClr val="tx1"/>
                  </a:solidFill>
                  <a:latin typeface="+mn-ea"/>
                </a:rPr>
                <a:t>或舒张压≥</a:t>
              </a:r>
              <a:r>
                <a:rPr lang="en-US" altLang="zh-CN" sz="1400" dirty="0">
                  <a:solidFill>
                    <a:schemeClr val="tx1"/>
                  </a:solidFill>
                  <a:latin typeface="+mn-ea"/>
                </a:rPr>
                <a:t>90mmHg</a:t>
              </a:r>
            </a:p>
            <a:p>
              <a:pPr marL="285750" indent="-285750">
                <a:buFont typeface="Arial" panose="020B0604020202020204" pitchFamily="34" charset="0"/>
                <a:buChar char="•"/>
              </a:pPr>
              <a:r>
                <a:rPr lang="zh-CN" altLang="en-US" sz="1400" dirty="0">
                  <a:solidFill>
                    <a:schemeClr val="tx1"/>
                  </a:solidFill>
                  <a:latin typeface="+mn-ea"/>
                </a:rPr>
                <a:t>经过至少</a:t>
              </a:r>
              <a:r>
                <a:rPr lang="en-US" altLang="zh-CN" sz="1400" dirty="0">
                  <a:solidFill>
                    <a:schemeClr val="tx1"/>
                  </a:solidFill>
                  <a:latin typeface="+mn-ea"/>
                </a:rPr>
                <a:t>4</a:t>
              </a:r>
              <a:r>
                <a:rPr lang="zh-CN" altLang="en-US" sz="1400" dirty="0">
                  <a:solidFill>
                    <a:schemeClr val="tx1"/>
                  </a:solidFill>
                  <a:latin typeface="+mn-ea"/>
                </a:rPr>
                <a:t>周的单药或自由联合治疗</a:t>
              </a:r>
              <a:endParaRPr lang="en-US" altLang="zh-CN" sz="14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年龄大于</a:t>
              </a:r>
              <a:r>
                <a:rPr lang="en-US" altLang="zh-CN" sz="1400" dirty="0">
                  <a:solidFill>
                    <a:schemeClr val="tx1"/>
                  </a:solidFill>
                  <a:latin typeface="+mn-ea"/>
                </a:rPr>
                <a:t>18</a:t>
              </a:r>
              <a:r>
                <a:rPr lang="zh-CN" altLang="en-US" sz="1400" dirty="0">
                  <a:solidFill>
                    <a:schemeClr val="tx1"/>
                  </a:solidFill>
                  <a:latin typeface="+mn-ea"/>
                </a:rPr>
                <a:t>岁</a:t>
              </a:r>
              <a:endParaRPr lang="en-US" altLang="zh-CN" sz="1400" dirty="0">
                <a:solidFill>
                  <a:schemeClr val="tx1"/>
                </a:solidFill>
                <a:latin typeface="+mn-ea"/>
              </a:endParaRPr>
            </a:p>
            <a:p>
              <a:pPr marL="285750" indent="-285750">
                <a:buFont typeface="Arial" panose="020B0604020202020204" pitchFamily="34" charset="0"/>
                <a:buChar char="•"/>
              </a:pPr>
              <a:endParaRPr lang="en-US" altLang="zh-CN" sz="1400" dirty="0">
                <a:solidFill>
                  <a:schemeClr val="tx1"/>
                </a:solidFill>
                <a:latin typeface="+mn-ea"/>
              </a:endParaRPr>
            </a:p>
            <a:p>
              <a:pPr marL="285750" indent="-285750">
                <a:buFont typeface="Arial" panose="020B0604020202020204" pitchFamily="34" charset="0"/>
                <a:buChar char="•"/>
              </a:pPr>
              <a:endParaRPr lang="en-US" altLang="zh-CN" sz="1400" dirty="0">
                <a:solidFill>
                  <a:schemeClr val="tx1"/>
                </a:solidFill>
                <a:latin typeface="+mn-ea"/>
              </a:endParaRPr>
            </a:p>
            <a:p>
              <a:endParaRPr lang="en-US" altLang="zh-CN" sz="1400" dirty="0">
                <a:solidFill>
                  <a:schemeClr val="tx1"/>
                </a:solidFill>
                <a:latin typeface="+mn-ea"/>
              </a:endParaRPr>
            </a:p>
            <a:p>
              <a:pPr marL="285750" indent="-285750">
                <a:buFont typeface="Arial" panose="020B0604020202020204" pitchFamily="34" charset="0"/>
                <a:buChar char="•"/>
              </a:pPr>
              <a:endParaRPr lang="en-US" altLang="zh-CN" sz="1400" dirty="0">
                <a:solidFill>
                  <a:schemeClr val="tx1"/>
                </a:solidFill>
                <a:latin typeface="+mn-ea"/>
              </a:endParaRPr>
            </a:p>
            <a:p>
              <a:r>
                <a:rPr lang="zh-CN" altLang="en-US" sz="1400" dirty="0">
                  <a:solidFill>
                    <a:schemeClr val="tx1"/>
                  </a:solidFill>
                  <a:latin typeface="+mn-ea"/>
                </a:rPr>
                <a:t>干预措施：</a:t>
              </a:r>
              <a:endParaRPr lang="en-US" altLang="zh-CN" sz="14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试验组→给予</a:t>
              </a:r>
              <a:r>
                <a:rPr lang="en-US" altLang="zh-CN" sz="1400" dirty="0">
                  <a:solidFill>
                    <a:schemeClr val="tx1"/>
                  </a:solidFill>
                  <a:latin typeface="+mn-ea"/>
                </a:rPr>
                <a:t>SPC</a:t>
              </a:r>
              <a:r>
                <a:rPr lang="zh-CN" altLang="en-US" sz="1400" dirty="0">
                  <a:solidFill>
                    <a:schemeClr val="tx1"/>
                  </a:solidFill>
                  <a:latin typeface="+mn-ea"/>
                </a:rPr>
                <a:t>制剂降压药</a:t>
              </a:r>
              <a:endParaRPr lang="en-US" altLang="zh-CN" sz="14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对照组→其它降压药</a:t>
              </a:r>
            </a:p>
            <a:p>
              <a:endParaRPr lang="zh-CN" altLang="en-US" sz="1400" dirty="0">
                <a:solidFill>
                  <a:schemeClr val="tx1"/>
                </a:solidFill>
                <a:latin typeface="+mn-ea"/>
              </a:endParaRPr>
            </a:p>
          </p:txBody>
        </p:sp>
        <p:sp>
          <p:nvSpPr>
            <p:cNvPr id="7" name="矩形 6">
              <a:extLst>
                <a:ext uri="{FF2B5EF4-FFF2-40B4-BE49-F238E27FC236}">
                  <a16:creationId xmlns:a16="http://schemas.microsoft.com/office/drawing/2014/main" id="{5A8B6487-ADFE-CD2B-9D1D-03B24693A8CA}"/>
                </a:ext>
              </a:extLst>
            </p:cNvPr>
            <p:cNvSpPr/>
            <p:nvPr/>
          </p:nvSpPr>
          <p:spPr>
            <a:xfrm>
              <a:off x="4557216" y="1944977"/>
              <a:ext cx="2335396" cy="3657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latin typeface="+mn-ea"/>
                </a:rPr>
                <a:t>纳入结果：</a:t>
              </a:r>
              <a:endParaRPr lang="en-US" altLang="zh-CN" sz="14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研究：</a:t>
              </a:r>
              <a:r>
                <a:rPr lang="en-US" altLang="zh-CN" sz="1400" dirty="0">
                  <a:solidFill>
                    <a:schemeClr val="tx1"/>
                  </a:solidFill>
                  <a:latin typeface="+mn-ea"/>
                </a:rPr>
                <a:t>N=32</a:t>
              </a:r>
            </a:p>
            <a:p>
              <a:r>
                <a:rPr lang="zh-CN" altLang="en-US" sz="1600" dirty="0">
                  <a:solidFill>
                    <a:schemeClr val="tx1"/>
                  </a:solidFill>
                  <a:latin typeface="+mn-ea"/>
                </a:rPr>
                <a:t>    </a:t>
              </a:r>
              <a:r>
                <a:rPr lang="zh-CN" altLang="en-US" sz="1200" dirty="0">
                  <a:solidFill>
                    <a:schemeClr val="tx1"/>
                  </a:solidFill>
                  <a:latin typeface="+mn-ea"/>
                </a:rPr>
                <a:t>氨氯地平</a:t>
              </a:r>
              <a:r>
                <a:rPr lang="en-US" altLang="zh-CN" sz="1200" dirty="0">
                  <a:solidFill>
                    <a:schemeClr val="tx1"/>
                  </a:solidFill>
                  <a:latin typeface="+mn-ea"/>
                </a:rPr>
                <a:t>/</a:t>
              </a:r>
              <a:r>
                <a:rPr lang="zh-CN" altLang="en-US" sz="1200" dirty="0">
                  <a:solidFill>
                    <a:schemeClr val="tx1"/>
                  </a:solidFill>
                  <a:latin typeface="+mn-ea"/>
                </a:rPr>
                <a:t>缬沙坦（</a:t>
              </a:r>
              <a:r>
                <a:rPr lang="en-US" altLang="zh-CN" sz="1200" dirty="0">
                  <a:solidFill>
                    <a:schemeClr val="tx1"/>
                  </a:solidFill>
                  <a:latin typeface="+mn-ea"/>
                </a:rPr>
                <a:t>8</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a:t>
              </a:r>
              <a:r>
                <a:rPr lang="zh-CN" altLang="en-US" sz="1200" b="1" dirty="0">
                  <a:solidFill>
                    <a:srgbClr val="CAA27E"/>
                  </a:solidFill>
                  <a:latin typeface="+mn-ea"/>
                </a:rPr>
                <a:t>替米沙坦</a:t>
              </a:r>
              <a:r>
                <a:rPr lang="en-US" altLang="zh-CN" sz="1200" b="1" dirty="0">
                  <a:solidFill>
                    <a:srgbClr val="CAA27E"/>
                  </a:solidFill>
                  <a:latin typeface="+mn-ea"/>
                </a:rPr>
                <a:t>/</a:t>
              </a:r>
              <a:r>
                <a:rPr lang="zh-CN" altLang="en-US" sz="1200" b="1" dirty="0">
                  <a:solidFill>
                    <a:srgbClr val="CAA27E"/>
                  </a:solidFill>
                  <a:latin typeface="+mn-ea"/>
                </a:rPr>
                <a:t>氨氯地平（</a:t>
              </a:r>
              <a:r>
                <a:rPr lang="en-US" altLang="zh-CN" sz="1200" b="1" dirty="0">
                  <a:solidFill>
                    <a:srgbClr val="CAA27E"/>
                  </a:solidFill>
                  <a:latin typeface="+mn-ea"/>
                </a:rPr>
                <a:t>5</a:t>
              </a:r>
              <a:r>
                <a:rPr lang="zh-CN" altLang="en-US" sz="1200" b="1" dirty="0">
                  <a:solidFill>
                    <a:srgbClr val="CAA27E"/>
                  </a:solidFill>
                  <a:latin typeface="+mn-ea"/>
                </a:rPr>
                <a:t>项）</a:t>
              </a:r>
              <a:endParaRPr lang="en-US" altLang="zh-CN" sz="1200" b="1" dirty="0">
                <a:solidFill>
                  <a:srgbClr val="CAA27E"/>
                </a:solidFill>
                <a:latin typeface="+mn-ea"/>
              </a:endParaRPr>
            </a:p>
            <a:p>
              <a:r>
                <a:rPr lang="en-US" altLang="zh-CN" sz="1200" dirty="0">
                  <a:solidFill>
                    <a:schemeClr val="tx1"/>
                  </a:solidFill>
                  <a:latin typeface="+mn-ea"/>
                </a:rPr>
                <a:t>     </a:t>
              </a:r>
              <a:r>
                <a:rPr lang="zh-CN" altLang="en-US" sz="1200" dirty="0">
                  <a:solidFill>
                    <a:schemeClr val="tx1"/>
                  </a:solidFill>
                  <a:latin typeface="+mn-ea"/>
                </a:rPr>
                <a:t>氯沙坦</a:t>
              </a:r>
              <a:r>
                <a:rPr lang="en-US" altLang="zh-CN" sz="1200" dirty="0">
                  <a:solidFill>
                    <a:schemeClr val="tx1"/>
                  </a:solidFill>
                  <a:latin typeface="+mn-ea"/>
                </a:rPr>
                <a:t>/</a:t>
              </a:r>
              <a:r>
                <a:rPr lang="zh-CN" altLang="en-US" sz="1200" dirty="0">
                  <a:solidFill>
                    <a:schemeClr val="tx1"/>
                  </a:solidFill>
                  <a:latin typeface="+mn-ea"/>
                </a:rPr>
                <a:t>氢氯噻嗪（</a:t>
              </a:r>
              <a:r>
                <a:rPr lang="en-US" altLang="zh-CN" sz="1200" dirty="0">
                  <a:solidFill>
                    <a:schemeClr val="tx1"/>
                  </a:solidFill>
                  <a:latin typeface="+mn-ea"/>
                </a:rPr>
                <a:t>4</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坎地沙坦</a:t>
              </a:r>
              <a:r>
                <a:rPr lang="en-US" altLang="zh-CN" sz="1200" dirty="0">
                  <a:solidFill>
                    <a:schemeClr val="tx1"/>
                  </a:solidFill>
                  <a:latin typeface="+mn-ea"/>
                </a:rPr>
                <a:t>/</a:t>
              </a:r>
              <a:r>
                <a:rPr lang="zh-CN" altLang="en-US" sz="1200" dirty="0">
                  <a:solidFill>
                    <a:schemeClr val="tx1"/>
                  </a:solidFill>
                  <a:latin typeface="+mn-ea"/>
                </a:rPr>
                <a:t>氢氯噻嗪（</a:t>
              </a:r>
              <a:r>
                <a:rPr lang="en-US" altLang="zh-CN" sz="1200" dirty="0">
                  <a:solidFill>
                    <a:schemeClr val="tx1"/>
                  </a:solidFill>
                  <a:latin typeface="+mn-ea"/>
                </a:rPr>
                <a:t>4</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氨氯地平</a:t>
              </a:r>
              <a:r>
                <a:rPr lang="en-US" altLang="zh-CN" sz="1200" dirty="0">
                  <a:solidFill>
                    <a:schemeClr val="tx1"/>
                  </a:solidFill>
                  <a:latin typeface="+mn-ea"/>
                </a:rPr>
                <a:t>/</a:t>
              </a:r>
              <a:r>
                <a:rPr lang="zh-CN" altLang="en-US" sz="1200" dirty="0">
                  <a:solidFill>
                    <a:schemeClr val="tx1"/>
                  </a:solidFill>
                  <a:latin typeface="+mn-ea"/>
                </a:rPr>
                <a:t>苯那普利（</a:t>
              </a:r>
              <a:r>
                <a:rPr lang="en-US" altLang="zh-CN" sz="1200" dirty="0">
                  <a:solidFill>
                    <a:schemeClr val="tx1"/>
                  </a:solidFill>
                  <a:latin typeface="+mn-ea"/>
                </a:rPr>
                <a:t>3</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替米沙坦</a:t>
              </a:r>
              <a:r>
                <a:rPr lang="en-US" altLang="zh-CN" sz="1200" dirty="0">
                  <a:solidFill>
                    <a:schemeClr val="tx1"/>
                  </a:solidFill>
                  <a:latin typeface="+mn-ea"/>
                </a:rPr>
                <a:t>/</a:t>
              </a:r>
              <a:r>
                <a:rPr lang="zh-CN" altLang="en-US" sz="1200" dirty="0">
                  <a:solidFill>
                    <a:schemeClr val="tx1"/>
                  </a:solidFill>
                  <a:latin typeface="+mn-ea"/>
                </a:rPr>
                <a:t>氢氯噻嗪（</a:t>
              </a:r>
              <a:r>
                <a:rPr lang="en-US" altLang="zh-CN" sz="1200" dirty="0">
                  <a:solidFill>
                    <a:schemeClr val="tx1"/>
                  </a:solidFill>
                  <a:latin typeface="+mn-ea"/>
                </a:rPr>
                <a:t>3</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缬沙坦</a:t>
              </a:r>
              <a:r>
                <a:rPr lang="en-US" altLang="zh-CN" sz="1200" dirty="0">
                  <a:solidFill>
                    <a:schemeClr val="tx1"/>
                  </a:solidFill>
                  <a:latin typeface="+mn-ea"/>
                </a:rPr>
                <a:t>/</a:t>
              </a:r>
              <a:r>
                <a:rPr lang="zh-CN" altLang="en-US" sz="1200" dirty="0">
                  <a:solidFill>
                    <a:schemeClr val="tx1"/>
                  </a:solidFill>
                  <a:latin typeface="+mn-ea"/>
                </a:rPr>
                <a:t>氢氯噻嗪（</a:t>
              </a:r>
              <a:r>
                <a:rPr lang="en-US" altLang="zh-CN" sz="1200" dirty="0">
                  <a:solidFill>
                    <a:schemeClr val="tx1"/>
                  </a:solidFill>
                  <a:latin typeface="+mn-ea"/>
                </a:rPr>
                <a:t>3</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厄贝沙坦</a:t>
              </a:r>
              <a:r>
                <a:rPr lang="en-US" altLang="zh-CN" sz="1200" dirty="0">
                  <a:solidFill>
                    <a:schemeClr val="tx1"/>
                  </a:solidFill>
                  <a:latin typeface="+mn-ea"/>
                </a:rPr>
                <a:t>/</a:t>
              </a:r>
              <a:r>
                <a:rPr lang="zh-CN" altLang="en-US" sz="1200" dirty="0">
                  <a:solidFill>
                    <a:schemeClr val="tx1"/>
                  </a:solidFill>
                  <a:latin typeface="+mn-ea"/>
                </a:rPr>
                <a:t>氨氯地平（</a:t>
              </a:r>
              <a:r>
                <a:rPr lang="en-US" altLang="zh-CN" sz="1200" dirty="0">
                  <a:solidFill>
                    <a:schemeClr val="tx1"/>
                  </a:solidFill>
                  <a:latin typeface="+mn-ea"/>
                </a:rPr>
                <a:t>2</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氨氯地平</a:t>
              </a:r>
              <a:r>
                <a:rPr lang="en-US" altLang="zh-CN" sz="1200" dirty="0">
                  <a:solidFill>
                    <a:schemeClr val="tx1"/>
                  </a:solidFill>
                  <a:latin typeface="+mn-ea"/>
                </a:rPr>
                <a:t>/</a:t>
              </a:r>
              <a:r>
                <a:rPr lang="zh-CN" altLang="en-US" sz="1200" dirty="0">
                  <a:solidFill>
                    <a:schemeClr val="tx1"/>
                  </a:solidFill>
                  <a:latin typeface="+mn-ea"/>
                </a:rPr>
                <a:t>氯沙坦（</a:t>
              </a:r>
              <a:r>
                <a:rPr lang="en-US" altLang="zh-CN" sz="1200" dirty="0">
                  <a:solidFill>
                    <a:schemeClr val="tx1"/>
                  </a:solidFill>
                  <a:latin typeface="+mn-ea"/>
                </a:rPr>
                <a:t>2</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厄贝沙坦</a:t>
              </a:r>
              <a:r>
                <a:rPr lang="en-US" altLang="zh-CN" sz="1200" dirty="0">
                  <a:solidFill>
                    <a:schemeClr val="tx1"/>
                  </a:solidFill>
                  <a:latin typeface="+mn-ea"/>
                </a:rPr>
                <a:t>/</a:t>
              </a:r>
              <a:r>
                <a:rPr lang="zh-CN" altLang="en-US" sz="1200" dirty="0">
                  <a:solidFill>
                    <a:schemeClr val="tx1"/>
                  </a:solidFill>
                  <a:latin typeface="+mn-ea"/>
                </a:rPr>
                <a:t>氢氯噻嗪（</a:t>
              </a:r>
              <a:r>
                <a:rPr lang="en-US" altLang="zh-CN" sz="1200" dirty="0">
                  <a:solidFill>
                    <a:schemeClr val="tx1"/>
                  </a:solidFill>
                  <a:latin typeface="+mn-ea"/>
                </a:rPr>
                <a:t>1</a:t>
              </a:r>
              <a:r>
                <a:rPr lang="zh-CN" altLang="en-US" sz="1200" dirty="0">
                  <a:solidFill>
                    <a:schemeClr val="tx1"/>
                  </a:solidFill>
                  <a:latin typeface="+mn-ea"/>
                </a:rPr>
                <a:t>项）</a:t>
              </a:r>
              <a:endParaRPr lang="en-US" altLang="zh-CN" sz="1200" dirty="0">
                <a:solidFill>
                  <a:schemeClr val="tx1"/>
                </a:solidFill>
                <a:latin typeface="+mn-ea"/>
              </a:endParaRPr>
            </a:p>
            <a:p>
              <a:r>
                <a:rPr lang="zh-CN" altLang="en-US" sz="1200" dirty="0">
                  <a:solidFill>
                    <a:schemeClr val="tx1"/>
                  </a:solidFill>
                  <a:latin typeface="+mn-ea"/>
                </a:rPr>
                <a:t>     培哚普利</a:t>
              </a:r>
              <a:r>
                <a:rPr lang="en-US" altLang="zh-CN" sz="1200" dirty="0">
                  <a:solidFill>
                    <a:schemeClr val="tx1"/>
                  </a:solidFill>
                  <a:latin typeface="+mn-ea"/>
                </a:rPr>
                <a:t>/</a:t>
              </a:r>
              <a:r>
                <a:rPr lang="zh-CN" altLang="en-US" sz="1200" dirty="0">
                  <a:solidFill>
                    <a:schemeClr val="tx1"/>
                  </a:solidFill>
                  <a:latin typeface="+mn-ea"/>
                </a:rPr>
                <a:t>氨氯地平（</a:t>
              </a:r>
              <a:r>
                <a:rPr lang="en-US" altLang="zh-CN" sz="1200" dirty="0">
                  <a:solidFill>
                    <a:schemeClr val="tx1"/>
                  </a:solidFill>
                  <a:latin typeface="+mn-ea"/>
                </a:rPr>
                <a:t>1</a:t>
              </a:r>
              <a:r>
                <a:rPr lang="zh-CN" altLang="en-US" sz="1200" dirty="0">
                  <a:solidFill>
                    <a:schemeClr val="tx1"/>
                  </a:solidFill>
                  <a:latin typeface="+mn-ea"/>
                </a:rPr>
                <a:t>项）</a:t>
              </a:r>
              <a:endParaRPr lang="en-US" altLang="zh-CN" sz="1600" dirty="0">
                <a:solidFill>
                  <a:schemeClr val="tx1"/>
                </a:solidFill>
                <a:latin typeface="+mn-ea"/>
              </a:endParaRPr>
            </a:p>
            <a:p>
              <a:pPr marL="285750" indent="-285750">
                <a:buFont typeface="Arial" panose="020B0604020202020204" pitchFamily="34" charset="0"/>
                <a:buChar char="•"/>
              </a:pPr>
              <a:r>
                <a:rPr lang="zh-CN" altLang="en-US" sz="1400" dirty="0">
                  <a:solidFill>
                    <a:schemeClr val="tx1"/>
                  </a:solidFill>
                  <a:latin typeface="+mn-ea"/>
                </a:rPr>
                <a:t>患者数：</a:t>
              </a:r>
              <a:r>
                <a:rPr lang="en-US" altLang="zh-CN" sz="1400" dirty="0">
                  <a:solidFill>
                    <a:schemeClr val="tx1"/>
                  </a:solidFill>
                  <a:latin typeface="+mn-ea"/>
                </a:rPr>
                <a:t>n=16273</a:t>
              </a:r>
            </a:p>
          </p:txBody>
        </p:sp>
        <p:sp>
          <p:nvSpPr>
            <p:cNvPr id="9" name="箭头: 右 8">
              <a:extLst>
                <a:ext uri="{FF2B5EF4-FFF2-40B4-BE49-F238E27FC236}">
                  <a16:creationId xmlns:a16="http://schemas.microsoft.com/office/drawing/2014/main" id="{31AE4EF4-1410-A34B-98A6-559F201C46E0}"/>
                </a:ext>
              </a:extLst>
            </p:cNvPr>
            <p:cNvSpPr/>
            <p:nvPr/>
          </p:nvSpPr>
          <p:spPr>
            <a:xfrm>
              <a:off x="3803872" y="3681245"/>
              <a:ext cx="407502" cy="181500"/>
            </a:xfrm>
            <a:prstGeom prst="rightArrow">
              <a:avLst/>
            </a:prstGeom>
            <a:solidFill>
              <a:srgbClr val="CAA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箭头: 右 8">
              <a:extLst>
                <a:ext uri="{FF2B5EF4-FFF2-40B4-BE49-F238E27FC236}">
                  <a16:creationId xmlns:a16="http://schemas.microsoft.com/office/drawing/2014/main" id="{F19C08E4-43B9-2DAD-4B26-0DF307B3813F}"/>
                </a:ext>
              </a:extLst>
            </p:cNvPr>
            <p:cNvSpPr/>
            <p:nvPr/>
          </p:nvSpPr>
          <p:spPr>
            <a:xfrm>
              <a:off x="7111948" y="3701609"/>
              <a:ext cx="407502" cy="181500"/>
            </a:xfrm>
            <a:prstGeom prst="rightArrow">
              <a:avLst/>
            </a:prstGeom>
            <a:solidFill>
              <a:srgbClr val="CAA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文本框 17">
              <a:extLst>
                <a:ext uri="{FF2B5EF4-FFF2-40B4-BE49-F238E27FC236}">
                  <a16:creationId xmlns:a16="http://schemas.microsoft.com/office/drawing/2014/main" id="{C4FB06DE-CCA0-9049-DDE0-7746B41D76BB}"/>
                </a:ext>
              </a:extLst>
            </p:cNvPr>
            <p:cNvSpPr txBox="1"/>
            <p:nvPr/>
          </p:nvSpPr>
          <p:spPr>
            <a:xfrm>
              <a:off x="7742475" y="2360311"/>
              <a:ext cx="3519696" cy="2812629"/>
            </a:xfrm>
            <a:prstGeom prst="rect">
              <a:avLst/>
            </a:prstGeom>
            <a:noFill/>
          </p:spPr>
          <p:txBody>
            <a:bodyPr wrap="square">
              <a:spAutoFit/>
            </a:bodyPr>
            <a:lstStyle/>
            <a:p>
              <a:pPr marL="285750" indent="-285750">
                <a:lnSpc>
                  <a:spcPct val="140000"/>
                </a:lnSpc>
                <a:buFont typeface="Arial" panose="020B0604020202020204" pitchFamily="34" charset="0"/>
                <a:buChar char="•"/>
              </a:pPr>
              <a:r>
                <a:rPr lang="zh-CN" altLang="en-US" sz="1600" dirty="0">
                  <a:latin typeface="+mn-ea"/>
                </a:rPr>
                <a:t>舒张压</a:t>
              </a:r>
              <a:r>
                <a:rPr lang="en-US" altLang="zh-CN" sz="1600" dirty="0">
                  <a:latin typeface="+mn-ea"/>
                </a:rPr>
                <a:t>(DBP)</a:t>
              </a:r>
              <a:r>
                <a:rPr lang="zh-CN" altLang="en-US" sz="1600" dirty="0">
                  <a:latin typeface="+mn-ea"/>
                </a:rPr>
                <a:t>降低值 </a:t>
              </a:r>
              <a:r>
                <a:rPr lang="en-US" altLang="zh-CN" sz="1600" dirty="0">
                  <a:latin typeface="+mn-ea"/>
                </a:rPr>
                <a:t>&amp; </a:t>
              </a:r>
              <a:r>
                <a:rPr lang="zh-CN" altLang="en-US" sz="1600" dirty="0">
                  <a:latin typeface="+mn-ea"/>
                </a:rPr>
                <a:t>舒张压缓解率（治疗结束时平均舒张压</a:t>
              </a:r>
              <a:r>
                <a:rPr lang="en-US" altLang="zh-CN" sz="1600" dirty="0">
                  <a:latin typeface="+mn-ea"/>
                </a:rPr>
                <a:t>&lt;90mmHg</a:t>
              </a:r>
              <a:r>
                <a:rPr lang="zh-CN" altLang="en-US" sz="1600" dirty="0">
                  <a:latin typeface="+mn-ea"/>
                </a:rPr>
                <a:t>和</a:t>
              </a:r>
              <a:r>
                <a:rPr lang="en-US" altLang="zh-CN" sz="1600" dirty="0">
                  <a:latin typeface="+mn-ea"/>
                </a:rPr>
                <a:t>/</a:t>
              </a:r>
              <a:r>
                <a:rPr lang="zh-CN" altLang="en-US" sz="1600" dirty="0">
                  <a:latin typeface="+mn-ea"/>
                </a:rPr>
                <a:t>或平均舒张压降低</a:t>
              </a:r>
              <a:r>
                <a:rPr lang="en-US" altLang="zh-CN" sz="1600" dirty="0">
                  <a:latin typeface="+mn-ea"/>
                </a:rPr>
                <a:t>10mmHg</a:t>
              </a:r>
              <a:r>
                <a:rPr lang="zh-CN" altLang="en-US" sz="1600" dirty="0">
                  <a:latin typeface="+mn-ea"/>
                </a:rPr>
                <a:t>）：氨氯地平</a:t>
              </a:r>
              <a:r>
                <a:rPr lang="en-US" altLang="zh-CN" sz="1600" dirty="0">
                  <a:latin typeface="+mn-ea"/>
                </a:rPr>
                <a:t>/</a:t>
              </a:r>
              <a:r>
                <a:rPr lang="zh-CN" altLang="en-US" sz="1600" dirty="0">
                  <a:latin typeface="+mn-ea"/>
                </a:rPr>
                <a:t>氯沙坦治疗效果最好；</a:t>
              </a:r>
              <a:endParaRPr lang="en-US" altLang="zh-CN" sz="1600" dirty="0">
                <a:latin typeface="+mn-ea"/>
              </a:endParaRPr>
            </a:p>
            <a:p>
              <a:pPr marL="285750" indent="-285750">
                <a:lnSpc>
                  <a:spcPct val="140000"/>
                </a:lnSpc>
                <a:buFont typeface="Arial" panose="020B0604020202020204" pitchFamily="34" charset="0"/>
                <a:buChar char="•"/>
              </a:pPr>
              <a:r>
                <a:rPr lang="zh-CN" altLang="en-US" sz="1600" b="1" dirty="0">
                  <a:solidFill>
                    <a:srgbClr val="CAA27E"/>
                  </a:solidFill>
                  <a:latin typeface="+mn-ea"/>
                </a:rPr>
                <a:t>血压控制率</a:t>
              </a:r>
              <a:r>
                <a:rPr lang="en-US" altLang="zh-CN" sz="1600" dirty="0">
                  <a:latin typeface="+mn-ea"/>
                </a:rPr>
                <a:t>(SBP&lt;140mmHg</a:t>
              </a:r>
              <a:r>
                <a:rPr lang="zh-CN" altLang="en-US" sz="1600" dirty="0">
                  <a:latin typeface="+mn-ea"/>
                </a:rPr>
                <a:t>且</a:t>
              </a:r>
              <a:r>
                <a:rPr lang="en-US" altLang="zh-CN" sz="1600" dirty="0">
                  <a:latin typeface="+mn-ea"/>
                </a:rPr>
                <a:t>DBP&lt;90mmHg)</a:t>
              </a:r>
              <a:r>
                <a:rPr lang="zh-CN" altLang="en-US" sz="1600" dirty="0">
                  <a:latin typeface="+mn-ea"/>
                </a:rPr>
                <a:t>：</a:t>
              </a:r>
              <a:r>
                <a:rPr lang="zh-CN" altLang="en-US" sz="1600" b="1" dirty="0">
                  <a:solidFill>
                    <a:srgbClr val="CAA27E"/>
                  </a:solidFill>
                  <a:latin typeface="+mn-ea"/>
                </a:rPr>
                <a:t>替米沙坦</a:t>
              </a:r>
              <a:r>
                <a:rPr lang="en-US" altLang="zh-CN" sz="1600" b="1" dirty="0">
                  <a:solidFill>
                    <a:srgbClr val="CAA27E"/>
                  </a:solidFill>
                  <a:latin typeface="+mn-ea"/>
                </a:rPr>
                <a:t>/</a:t>
              </a:r>
              <a:r>
                <a:rPr lang="zh-CN" altLang="en-US" sz="1600" b="1" dirty="0">
                  <a:solidFill>
                    <a:srgbClr val="CAA27E"/>
                  </a:solidFill>
                  <a:latin typeface="+mn-ea"/>
                </a:rPr>
                <a:t>氨氯地平效果最好</a:t>
              </a:r>
              <a:r>
                <a:rPr lang="zh-CN" altLang="en-US" sz="1600" dirty="0">
                  <a:latin typeface="+mn-ea"/>
                </a:rPr>
                <a:t>。</a:t>
              </a:r>
              <a:endParaRPr lang="en-US" altLang="zh-CN" sz="1600" dirty="0">
                <a:latin typeface="+mn-ea"/>
              </a:endParaRPr>
            </a:p>
          </p:txBody>
        </p:sp>
        <p:sp>
          <p:nvSpPr>
            <p:cNvPr id="20" name="矩形 19">
              <a:extLst>
                <a:ext uri="{FF2B5EF4-FFF2-40B4-BE49-F238E27FC236}">
                  <a16:creationId xmlns:a16="http://schemas.microsoft.com/office/drawing/2014/main" id="{FAC75E96-B735-191D-3598-786F85BFD343}"/>
                </a:ext>
              </a:extLst>
            </p:cNvPr>
            <p:cNvSpPr/>
            <p:nvPr/>
          </p:nvSpPr>
          <p:spPr>
            <a:xfrm>
              <a:off x="229241" y="2314011"/>
              <a:ext cx="3377895" cy="2952469"/>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矩形 22">
              <a:extLst>
                <a:ext uri="{FF2B5EF4-FFF2-40B4-BE49-F238E27FC236}">
                  <a16:creationId xmlns:a16="http://schemas.microsoft.com/office/drawing/2014/main" id="{214BE728-DA92-AEC2-460D-E4C8317CBFB0}"/>
                </a:ext>
              </a:extLst>
            </p:cNvPr>
            <p:cNvSpPr/>
            <p:nvPr/>
          </p:nvSpPr>
          <p:spPr>
            <a:xfrm>
              <a:off x="4439407" y="2310690"/>
              <a:ext cx="2453206" cy="2952469"/>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矩形 26">
              <a:extLst>
                <a:ext uri="{FF2B5EF4-FFF2-40B4-BE49-F238E27FC236}">
                  <a16:creationId xmlns:a16="http://schemas.microsoft.com/office/drawing/2014/main" id="{D490B47D-A16D-90B6-2310-BAA6C646C857}"/>
                </a:ext>
              </a:extLst>
            </p:cNvPr>
            <p:cNvSpPr/>
            <p:nvPr/>
          </p:nvSpPr>
          <p:spPr>
            <a:xfrm>
              <a:off x="7722779" y="2310689"/>
              <a:ext cx="3588792" cy="2952469"/>
            </a:xfrm>
            <a:prstGeom prst="rect">
              <a:avLst/>
            </a:prstGeom>
            <a:noFill/>
            <a:ln w="28575">
              <a:solidFill>
                <a:srgbClr val="CAA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Tree>
    <p:extLst>
      <p:ext uri="{BB962C8B-B14F-4D97-AF65-F5344CB8AC3E}">
        <p14:creationId xmlns:p14="http://schemas.microsoft.com/office/powerpoint/2010/main" val="7630563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0A702D2-6ADD-7A03-8387-00C82FF351C6}"/>
              </a:ext>
            </a:extLst>
          </p:cNvPr>
          <p:cNvSpPr txBox="1"/>
          <p:nvPr/>
        </p:nvSpPr>
        <p:spPr>
          <a:xfrm>
            <a:off x="907452" y="182347"/>
            <a:ext cx="9345824" cy="523220"/>
          </a:xfrm>
          <a:prstGeom prst="rect">
            <a:avLst/>
          </a:prstGeom>
          <a:noFill/>
        </p:spPr>
        <p:txBody>
          <a:bodyPr wrap="square" rtlCol="0">
            <a:spAutoFit/>
          </a:bodyPr>
          <a:lstStyle/>
          <a:p>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创新性（</a:t>
            </a:r>
            <a:r>
              <a:rPr lang="en-US" altLang="zh-CN" sz="2800" b="1" dirty="0">
                <a:solidFill>
                  <a:schemeClr val="tx1">
                    <a:lumMod val="85000"/>
                    <a:lumOff val="15000"/>
                  </a:schemeClr>
                </a:solidFill>
                <a:effectLst>
                  <a:outerShdw blurRad="25400" dist="25400" dir="2700000" algn="tl">
                    <a:srgbClr val="000000">
                      <a:alpha val="20000"/>
                    </a:srgbClr>
                  </a:outerShdw>
                </a:effectLst>
                <a:latin typeface="+mj-ea"/>
                <a:ea typeface="+mj-ea"/>
              </a:rPr>
              <a:t>1/2</a:t>
            </a:r>
            <a:r>
              <a:rPr lang="zh-CN" altLang="en-US" sz="2800" b="1" dirty="0">
                <a:solidFill>
                  <a:schemeClr val="tx1">
                    <a:lumMod val="85000"/>
                    <a:lumOff val="15000"/>
                  </a:schemeClr>
                </a:solidFill>
                <a:effectLst>
                  <a:outerShdw blurRad="25400" dist="25400" dir="2700000" algn="tl">
                    <a:srgbClr val="000000">
                      <a:alpha val="20000"/>
                    </a:srgbClr>
                  </a:outerShdw>
                </a:effectLst>
                <a:latin typeface="+mj-ea"/>
                <a:ea typeface="+mj-ea"/>
              </a:rPr>
              <a:t>）</a:t>
            </a:r>
          </a:p>
        </p:txBody>
      </p:sp>
      <p:sp>
        <p:nvSpPr>
          <p:cNvPr id="5" name="文本框 4">
            <a:extLst>
              <a:ext uri="{FF2B5EF4-FFF2-40B4-BE49-F238E27FC236}">
                <a16:creationId xmlns:a16="http://schemas.microsoft.com/office/drawing/2014/main" id="{A940542E-E1DE-301A-EDD3-4777FAA9FB96}"/>
              </a:ext>
            </a:extLst>
          </p:cNvPr>
          <p:cNvSpPr txBox="1"/>
          <p:nvPr/>
        </p:nvSpPr>
        <p:spPr>
          <a:xfrm>
            <a:off x="10072557" y="281027"/>
            <a:ext cx="1992443" cy="461665"/>
          </a:xfrm>
          <a:prstGeom prst="rect">
            <a:avLst/>
          </a:prstGeom>
          <a:noFill/>
        </p:spPr>
        <p:txBody>
          <a:bodyPr wrap="square" rtlCol="0">
            <a:spAutoFit/>
          </a:bodyPr>
          <a:lstStyle/>
          <a:p>
            <a:pPr algn="r"/>
            <a:r>
              <a:rPr lang="en-US" altLang="zh-CN"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rPr>
              <a:t>PART  04</a:t>
            </a:r>
            <a:endParaRPr lang="zh-CN" altLang="en-US" sz="2400" b="1" dirty="0">
              <a:solidFill>
                <a:srgbClr val="A56A37"/>
              </a:solidFill>
              <a:effectLst>
                <a:outerShdw blurRad="38100" dist="38100" dir="2700000" algn="tl">
                  <a:srgbClr val="000000">
                    <a:alpha val="30000"/>
                  </a:srgbClr>
                </a:outerShdw>
              </a:effectLst>
              <a:latin typeface="+mj-ea"/>
              <a:ea typeface="+mj-ea"/>
              <a:cs typeface="Aparajita" panose="020B0604020202020204" pitchFamily="34" charset="0"/>
            </a:endParaRPr>
          </a:p>
        </p:txBody>
      </p:sp>
      <p:sp>
        <p:nvSpPr>
          <p:cNvPr id="6" name="矩形 5">
            <a:extLst>
              <a:ext uri="{FF2B5EF4-FFF2-40B4-BE49-F238E27FC236}">
                <a16:creationId xmlns:a16="http://schemas.microsoft.com/office/drawing/2014/main" id="{6AFBF59D-D1F9-5674-094A-5E576B30BBB4}"/>
              </a:ext>
            </a:extLst>
          </p:cNvPr>
          <p:cNvSpPr/>
          <p:nvPr/>
        </p:nvSpPr>
        <p:spPr>
          <a:xfrm>
            <a:off x="314429" y="4313369"/>
            <a:ext cx="4060272" cy="1175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latin typeface="+mn-ea"/>
            </a:endParaRPr>
          </a:p>
        </p:txBody>
      </p:sp>
      <p:sp>
        <p:nvSpPr>
          <p:cNvPr id="3" name="圆角矩形 2">
            <a:extLst>
              <a:ext uri="{FF2B5EF4-FFF2-40B4-BE49-F238E27FC236}">
                <a16:creationId xmlns:a16="http://schemas.microsoft.com/office/drawing/2014/main" id="{498A77E9-7372-F8F9-9B19-772E7BBFEF17}"/>
              </a:ext>
            </a:extLst>
          </p:cNvPr>
          <p:cNvSpPr/>
          <p:nvPr/>
        </p:nvSpPr>
        <p:spPr>
          <a:xfrm>
            <a:off x="0" y="974710"/>
            <a:ext cx="12192000" cy="435125"/>
          </a:xfrm>
          <a:prstGeom prst="roundRect">
            <a:avLst>
              <a:gd name="adj" fmla="val 0"/>
            </a:avLst>
          </a:prstGeom>
          <a:solidFill>
            <a:srgbClr val="CAA27E"/>
          </a:solidFill>
          <a:ln>
            <a:noFill/>
          </a:ln>
          <a:effectLst>
            <a:outerShdw blurRad="330200" sx="102000" sy="102000" algn="ctr" rotWithShape="0">
              <a:srgbClr val="3B90AB">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3942" tIns="41971" rIns="83942" bIns="41971" rtlCol="0" anchor="ctr"/>
          <a:lstStyle/>
          <a:p>
            <a:pPr algn="ctr"/>
            <a:r>
              <a:rPr lang="zh-CN" altLang="en-US" b="1" dirty="0"/>
              <a:t>替米沙坦氨氯地平片（</a:t>
            </a:r>
            <a:r>
              <a:rPr lang="en-US" altLang="zh-CN" b="1" dirty="0"/>
              <a:t>Ⅱ</a:t>
            </a:r>
            <a:r>
              <a:rPr lang="zh-CN" altLang="en-US" b="1" dirty="0"/>
              <a:t>）采用双层压片工艺制备</a:t>
            </a:r>
            <a:endParaRPr lang="zh-CN" altLang="en-US" sz="1800" b="1" dirty="0">
              <a:latin typeface="+mn-ea"/>
            </a:endParaRPr>
          </a:p>
        </p:txBody>
      </p:sp>
      <p:grpSp>
        <p:nvGrpSpPr>
          <p:cNvPr id="7" name="组合 6">
            <a:extLst>
              <a:ext uri="{FF2B5EF4-FFF2-40B4-BE49-F238E27FC236}">
                <a16:creationId xmlns:a16="http://schemas.microsoft.com/office/drawing/2014/main" id="{69A01C6E-97D9-2B0A-DEFF-F04CC9551209}"/>
              </a:ext>
            </a:extLst>
          </p:cNvPr>
          <p:cNvGrpSpPr/>
          <p:nvPr/>
        </p:nvGrpSpPr>
        <p:grpSpPr>
          <a:xfrm>
            <a:off x="1124951" y="2088033"/>
            <a:ext cx="2907666" cy="3795255"/>
            <a:chOff x="605245" y="2801003"/>
            <a:chExt cx="2907666" cy="3795255"/>
          </a:xfrm>
        </p:grpSpPr>
        <p:sp>
          <p:nvSpPr>
            <p:cNvPr id="8" name="矩形: 圆角 8">
              <a:extLst>
                <a:ext uri="{FF2B5EF4-FFF2-40B4-BE49-F238E27FC236}">
                  <a16:creationId xmlns:a16="http://schemas.microsoft.com/office/drawing/2014/main" id="{1B08FB3E-5DB7-D3E1-49F6-F28D91BA66AA}"/>
                </a:ext>
              </a:extLst>
            </p:cNvPr>
            <p:cNvSpPr/>
            <p:nvPr/>
          </p:nvSpPr>
          <p:spPr>
            <a:xfrm>
              <a:off x="605245" y="2801003"/>
              <a:ext cx="2907666" cy="3795255"/>
            </a:xfrm>
            <a:prstGeom prst="roundRect">
              <a:avLst>
                <a:gd name="adj" fmla="val 3433"/>
              </a:avLst>
            </a:prstGeom>
            <a:solidFill>
              <a:schemeClr val="bg1"/>
            </a:solidFill>
            <a:ln>
              <a:solidFill>
                <a:schemeClr val="bg1">
                  <a:lumMod val="9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思源黑体 CN Normal" panose="020B0400000000000000" pitchFamily="34" charset="-122"/>
                <a:ea typeface="思源黑体 CN Medium" panose="020B0600000000000000" pitchFamily="34" charset="-122"/>
                <a:cs typeface="+mn-ea"/>
                <a:sym typeface="思源黑体 CN Normal" panose="020B0400000000000000" pitchFamily="34" charset="-122"/>
              </a:endParaRPr>
            </a:p>
          </p:txBody>
        </p:sp>
        <p:sp>
          <p:nvSpPr>
            <p:cNvPr id="9" name="文本框 8">
              <a:extLst>
                <a:ext uri="{FF2B5EF4-FFF2-40B4-BE49-F238E27FC236}">
                  <a16:creationId xmlns:a16="http://schemas.microsoft.com/office/drawing/2014/main" id="{ECE59DD7-30FD-4B10-734E-DFA06B6BE515}"/>
                </a:ext>
              </a:extLst>
            </p:cNvPr>
            <p:cNvSpPr txBox="1"/>
            <p:nvPr/>
          </p:nvSpPr>
          <p:spPr>
            <a:xfrm>
              <a:off x="933844" y="4203796"/>
              <a:ext cx="2248669" cy="1352037"/>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r>
                <a:rPr lang="zh-CN" altLang="en-US" dirty="0">
                  <a:solidFill>
                    <a:schemeClr val="tx1"/>
                  </a:solidFill>
                  <a:latin typeface="+mn-ea"/>
                  <a:ea typeface="+mn-ea"/>
                </a:rPr>
                <a:t>采用双层片技术将替米沙坦与氨氯地平物理隔离，避免两种活性成分直接接触可能引发的化学降解或相互作用，显著提高制剂稳定性‌</a:t>
              </a:r>
            </a:p>
          </p:txBody>
        </p:sp>
        <p:sp>
          <p:nvSpPr>
            <p:cNvPr id="10" name="圆角矩形 11">
              <a:extLst>
                <a:ext uri="{FF2B5EF4-FFF2-40B4-BE49-F238E27FC236}">
                  <a16:creationId xmlns:a16="http://schemas.microsoft.com/office/drawing/2014/main" id="{D5BE5F73-6338-E53A-FB68-5DF2397533E7}"/>
                </a:ext>
              </a:extLst>
            </p:cNvPr>
            <p:cNvSpPr/>
            <p:nvPr/>
          </p:nvSpPr>
          <p:spPr>
            <a:xfrm>
              <a:off x="1016046" y="3149902"/>
              <a:ext cx="696773" cy="65223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rgbClr val="CAA27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endParaRPr lang="zh-CN" altLang="en-US" sz="240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1" name="组合 10">
            <a:extLst>
              <a:ext uri="{FF2B5EF4-FFF2-40B4-BE49-F238E27FC236}">
                <a16:creationId xmlns:a16="http://schemas.microsoft.com/office/drawing/2014/main" id="{684D9360-319A-7ED4-D06F-E01446C68663}"/>
              </a:ext>
            </a:extLst>
          </p:cNvPr>
          <p:cNvGrpSpPr/>
          <p:nvPr/>
        </p:nvGrpSpPr>
        <p:grpSpPr>
          <a:xfrm>
            <a:off x="8124716" y="2088033"/>
            <a:ext cx="2907666" cy="3795256"/>
            <a:chOff x="7999821" y="2801003"/>
            <a:chExt cx="2907666" cy="3795256"/>
          </a:xfrm>
        </p:grpSpPr>
        <p:sp>
          <p:nvSpPr>
            <p:cNvPr id="12" name="矩形: 圆角 7">
              <a:extLst>
                <a:ext uri="{FF2B5EF4-FFF2-40B4-BE49-F238E27FC236}">
                  <a16:creationId xmlns:a16="http://schemas.microsoft.com/office/drawing/2014/main" id="{BAB2D8D1-090F-D679-DA18-D4EA7A0E4A69}"/>
                </a:ext>
              </a:extLst>
            </p:cNvPr>
            <p:cNvSpPr/>
            <p:nvPr/>
          </p:nvSpPr>
          <p:spPr>
            <a:xfrm>
              <a:off x="7999821" y="2801003"/>
              <a:ext cx="2907666" cy="3795256"/>
            </a:xfrm>
            <a:prstGeom prst="roundRect">
              <a:avLst>
                <a:gd name="adj" fmla="val 2809"/>
              </a:avLst>
            </a:prstGeom>
            <a:solidFill>
              <a:schemeClr val="bg1"/>
            </a:solidFill>
            <a:ln>
              <a:solidFill>
                <a:schemeClr val="bg1">
                  <a:lumMod val="9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CN Normal" panose="020B0400000000000000" pitchFamily="34" charset="-122"/>
                <a:ea typeface="思源黑体 CN Medium" panose="020B0600000000000000" pitchFamily="34" charset="-122"/>
                <a:cs typeface="+mn-ea"/>
                <a:sym typeface="思源黑体 CN Normal" panose="020B0400000000000000" pitchFamily="34" charset="-122"/>
              </a:endParaRPr>
            </a:p>
          </p:txBody>
        </p:sp>
        <p:sp>
          <p:nvSpPr>
            <p:cNvPr id="13" name="文本框 12">
              <a:extLst>
                <a:ext uri="{FF2B5EF4-FFF2-40B4-BE49-F238E27FC236}">
                  <a16:creationId xmlns:a16="http://schemas.microsoft.com/office/drawing/2014/main" id="{5661D5D4-85BC-123A-8BDE-476704BAF7F9}"/>
                </a:ext>
              </a:extLst>
            </p:cNvPr>
            <p:cNvSpPr txBox="1"/>
            <p:nvPr/>
          </p:nvSpPr>
          <p:spPr>
            <a:xfrm>
              <a:off x="8306118" y="4203796"/>
              <a:ext cx="2248669" cy="798360"/>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r>
                <a:rPr lang="zh-CN" altLang="en-US" dirty="0">
                  <a:solidFill>
                    <a:schemeClr val="tx1"/>
                  </a:solidFill>
                  <a:latin typeface="+mn-ea"/>
                  <a:ea typeface="+mn-ea"/>
                </a:rPr>
                <a:t>通过调整各层厚度和配方比例，可灵活开发多种规格，满足不同临床需求。</a:t>
              </a:r>
            </a:p>
          </p:txBody>
        </p:sp>
        <p:sp>
          <p:nvSpPr>
            <p:cNvPr id="14" name="圆角矩形 35">
              <a:extLst>
                <a:ext uri="{FF2B5EF4-FFF2-40B4-BE49-F238E27FC236}">
                  <a16:creationId xmlns:a16="http://schemas.microsoft.com/office/drawing/2014/main" id="{A987F70C-E9E4-3A14-3694-661A879F7FC0}"/>
                </a:ext>
              </a:extLst>
            </p:cNvPr>
            <p:cNvSpPr/>
            <p:nvPr/>
          </p:nvSpPr>
          <p:spPr>
            <a:xfrm>
              <a:off x="8410622" y="3164439"/>
              <a:ext cx="696773" cy="637701"/>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rgbClr val="CAA27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endParaRPr lang="zh-CN" altLang="en-US" sz="240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5" name="组合 14">
            <a:extLst>
              <a:ext uri="{FF2B5EF4-FFF2-40B4-BE49-F238E27FC236}">
                <a16:creationId xmlns:a16="http://schemas.microsoft.com/office/drawing/2014/main" id="{7117DDD5-B191-CEEE-50FB-03FC968A7D39}"/>
              </a:ext>
            </a:extLst>
          </p:cNvPr>
          <p:cNvGrpSpPr/>
          <p:nvPr/>
        </p:nvGrpSpPr>
        <p:grpSpPr>
          <a:xfrm>
            <a:off x="4624834" y="2088034"/>
            <a:ext cx="2907666" cy="3795256"/>
            <a:chOff x="4302533" y="2801004"/>
            <a:chExt cx="2907666" cy="3795256"/>
          </a:xfrm>
        </p:grpSpPr>
        <p:sp>
          <p:nvSpPr>
            <p:cNvPr id="16" name="矩形: 圆角 6">
              <a:extLst>
                <a:ext uri="{FF2B5EF4-FFF2-40B4-BE49-F238E27FC236}">
                  <a16:creationId xmlns:a16="http://schemas.microsoft.com/office/drawing/2014/main" id="{78B77C22-F622-CBA0-5949-77DDFA8D5D04}"/>
                </a:ext>
              </a:extLst>
            </p:cNvPr>
            <p:cNvSpPr/>
            <p:nvPr/>
          </p:nvSpPr>
          <p:spPr>
            <a:xfrm>
              <a:off x="4302533" y="2801004"/>
              <a:ext cx="2907666" cy="3795256"/>
            </a:xfrm>
            <a:prstGeom prst="roundRect">
              <a:avLst>
                <a:gd name="adj" fmla="val 2185"/>
              </a:avLst>
            </a:prstGeom>
            <a:solidFill>
              <a:schemeClr val="bg1"/>
            </a:solidFill>
            <a:ln>
              <a:solidFill>
                <a:schemeClr val="bg1">
                  <a:lumMod val="9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CN Normal" panose="020B0400000000000000" pitchFamily="34" charset="-122"/>
                <a:ea typeface="思源黑体 CN Medium" panose="020B0600000000000000" pitchFamily="34" charset="-122"/>
                <a:cs typeface="+mn-ea"/>
                <a:sym typeface="思源黑体 CN Normal" panose="020B0400000000000000" pitchFamily="34" charset="-122"/>
              </a:endParaRPr>
            </a:p>
          </p:txBody>
        </p:sp>
        <p:sp>
          <p:nvSpPr>
            <p:cNvPr id="17" name="文本框 16">
              <a:extLst>
                <a:ext uri="{FF2B5EF4-FFF2-40B4-BE49-F238E27FC236}">
                  <a16:creationId xmlns:a16="http://schemas.microsoft.com/office/drawing/2014/main" id="{1A981430-DD4F-D260-6878-02D0537F2376}"/>
                </a:ext>
              </a:extLst>
            </p:cNvPr>
            <p:cNvSpPr txBox="1"/>
            <p:nvPr/>
          </p:nvSpPr>
          <p:spPr>
            <a:xfrm>
              <a:off x="4608830" y="4203796"/>
              <a:ext cx="2248669" cy="2183034"/>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r>
                <a:rPr lang="zh-CN" altLang="en-US" dirty="0">
                  <a:solidFill>
                    <a:schemeClr val="tx1"/>
                  </a:solidFill>
                  <a:latin typeface="+mn-ea"/>
                  <a:ea typeface="+mn-ea"/>
                </a:rPr>
                <a:t>制粒工艺可针对两种药物分别设计最佳溶出环境：替米沙坦层可添加碱性调节剂（如葡甲胺与氢氧化钠）改善溶解性；氨氯地平层保持中性环境，避免</a:t>
              </a:r>
              <a:r>
                <a:rPr lang="en" altLang="zh-CN" dirty="0">
                  <a:solidFill>
                    <a:schemeClr val="tx1"/>
                  </a:solidFill>
                  <a:latin typeface="+mn-ea"/>
                  <a:ea typeface="+mn-ea"/>
                </a:rPr>
                <a:t>pH</a:t>
              </a:r>
              <a:r>
                <a:rPr lang="zh-CN" altLang="en-US" dirty="0">
                  <a:solidFill>
                    <a:schemeClr val="tx1"/>
                  </a:solidFill>
                  <a:latin typeface="+mn-ea"/>
                  <a:ea typeface="+mn-ea"/>
                </a:rPr>
                <a:t>值波动影响稳定性，这种差异化设计确保两种药物都能在最适条件下释放。‌</a:t>
              </a:r>
            </a:p>
          </p:txBody>
        </p:sp>
        <p:sp>
          <p:nvSpPr>
            <p:cNvPr id="18" name="圆角矩形 28">
              <a:extLst>
                <a:ext uri="{FF2B5EF4-FFF2-40B4-BE49-F238E27FC236}">
                  <a16:creationId xmlns:a16="http://schemas.microsoft.com/office/drawing/2014/main" id="{E18AEBF1-2166-E1FB-64E5-B0A81A1A8D39}"/>
                </a:ext>
              </a:extLst>
            </p:cNvPr>
            <p:cNvSpPr/>
            <p:nvPr/>
          </p:nvSpPr>
          <p:spPr>
            <a:xfrm>
              <a:off x="4742772" y="3228959"/>
              <a:ext cx="696773" cy="573181"/>
            </a:xfrm>
            <a:custGeom>
              <a:avLst/>
              <a:gdLst>
                <a:gd name="connsiteX0" fmla="*/ 440068 w 607497"/>
                <a:gd name="connsiteY0" fmla="*/ 391268 h 499744"/>
                <a:gd name="connsiteX1" fmla="*/ 440068 w 607497"/>
                <a:gd name="connsiteY1" fmla="*/ 469334 h 499744"/>
                <a:gd name="connsiteX2" fmla="*/ 577038 w 607497"/>
                <a:gd name="connsiteY2" fmla="*/ 469334 h 499744"/>
                <a:gd name="connsiteX3" fmla="*/ 577038 w 607497"/>
                <a:gd name="connsiteY3" fmla="*/ 391268 h 499744"/>
                <a:gd name="connsiteX4" fmla="*/ 508507 w 607497"/>
                <a:gd name="connsiteY4" fmla="*/ 291692 h 499744"/>
                <a:gd name="connsiteX5" fmla="*/ 467462 w 607497"/>
                <a:gd name="connsiteY5" fmla="*/ 332672 h 499744"/>
                <a:gd name="connsiteX6" fmla="*/ 467462 w 607497"/>
                <a:gd name="connsiteY6" fmla="*/ 361043 h 499744"/>
                <a:gd name="connsiteX7" fmla="*/ 549644 w 607497"/>
                <a:gd name="connsiteY7" fmla="*/ 361043 h 499744"/>
                <a:gd name="connsiteX8" fmla="*/ 549644 w 607497"/>
                <a:gd name="connsiteY8" fmla="*/ 332672 h 499744"/>
                <a:gd name="connsiteX9" fmla="*/ 508507 w 607497"/>
                <a:gd name="connsiteY9" fmla="*/ 291692 h 499744"/>
                <a:gd name="connsiteX10" fmla="*/ 508507 w 607497"/>
                <a:gd name="connsiteY10" fmla="*/ 261374 h 499744"/>
                <a:gd name="connsiteX11" fmla="*/ 580010 w 607497"/>
                <a:gd name="connsiteY11" fmla="*/ 332672 h 499744"/>
                <a:gd name="connsiteX12" fmla="*/ 580010 w 607497"/>
                <a:gd name="connsiteY12" fmla="*/ 361228 h 499744"/>
                <a:gd name="connsiteX13" fmla="*/ 607497 w 607497"/>
                <a:gd name="connsiteY13" fmla="*/ 390804 h 499744"/>
                <a:gd name="connsiteX14" fmla="*/ 607497 w 607497"/>
                <a:gd name="connsiteY14" fmla="*/ 469890 h 499744"/>
                <a:gd name="connsiteX15" fmla="*/ 577596 w 607497"/>
                <a:gd name="connsiteY15" fmla="*/ 499744 h 499744"/>
                <a:gd name="connsiteX16" fmla="*/ 439603 w 607497"/>
                <a:gd name="connsiteY16" fmla="*/ 499744 h 499744"/>
                <a:gd name="connsiteX17" fmla="*/ 409702 w 607497"/>
                <a:gd name="connsiteY17" fmla="*/ 469890 h 499744"/>
                <a:gd name="connsiteX18" fmla="*/ 409702 w 607497"/>
                <a:gd name="connsiteY18" fmla="*/ 390804 h 499744"/>
                <a:gd name="connsiteX19" fmla="*/ 437096 w 607497"/>
                <a:gd name="connsiteY19" fmla="*/ 361228 h 499744"/>
                <a:gd name="connsiteX20" fmla="*/ 437096 w 607497"/>
                <a:gd name="connsiteY20" fmla="*/ 332672 h 499744"/>
                <a:gd name="connsiteX21" fmla="*/ 508507 w 607497"/>
                <a:gd name="connsiteY21" fmla="*/ 261374 h 499744"/>
                <a:gd name="connsiteX22" fmla="*/ 360977 w 607497"/>
                <a:gd name="connsiteY22" fmla="*/ 231737 h 499744"/>
                <a:gd name="connsiteX23" fmla="*/ 379077 w 607497"/>
                <a:gd name="connsiteY23" fmla="*/ 249767 h 499744"/>
                <a:gd name="connsiteX24" fmla="*/ 360977 w 607497"/>
                <a:gd name="connsiteY24" fmla="*/ 267797 h 499744"/>
                <a:gd name="connsiteX25" fmla="*/ 342877 w 607497"/>
                <a:gd name="connsiteY25" fmla="*/ 249767 h 499744"/>
                <a:gd name="connsiteX26" fmla="*/ 360977 w 607497"/>
                <a:gd name="connsiteY26" fmla="*/ 231737 h 499744"/>
                <a:gd name="connsiteX27" fmla="*/ 283108 w 607497"/>
                <a:gd name="connsiteY27" fmla="*/ 231737 h 499744"/>
                <a:gd name="connsiteX28" fmla="*/ 301173 w 607497"/>
                <a:gd name="connsiteY28" fmla="*/ 249767 h 499744"/>
                <a:gd name="connsiteX29" fmla="*/ 283108 w 607497"/>
                <a:gd name="connsiteY29" fmla="*/ 267797 h 499744"/>
                <a:gd name="connsiteX30" fmla="*/ 265043 w 607497"/>
                <a:gd name="connsiteY30" fmla="*/ 249767 h 499744"/>
                <a:gd name="connsiteX31" fmla="*/ 283108 w 607497"/>
                <a:gd name="connsiteY31" fmla="*/ 231737 h 499744"/>
                <a:gd name="connsiteX32" fmla="*/ 205240 w 607497"/>
                <a:gd name="connsiteY32" fmla="*/ 231737 h 499744"/>
                <a:gd name="connsiteX33" fmla="*/ 223270 w 607497"/>
                <a:gd name="connsiteY33" fmla="*/ 249767 h 499744"/>
                <a:gd name="connsiteX34" fmla="*/ 205240 w 607497"/>
                <a:gd name="connsiteY34" fmla="*/ 267797 h 499744"/>
                <a:gd name="connsiteX35" fmla="*/ 187210 w 607497"/>
                <a:gd name="connsiteY35" fmla="*/ 249767 h 499744"/>
                <a:gd name="connsiteX36" fmla="*/ 205240 w 607497"/>
                <a:gd name="connsiteY36" fmla="*/ 231737 h 499744"/>
                <a:gd name="connsiteX37" fmla="*/ 283279 w 607497"/>
                <a:gd name="connsiteY37" fmla="*/ 0 h 499744"/>
                <a:gd name="connsiteX38" fmla="*/ 564608 w 607497"/>
                <a:gd name="connsiteY38" fmla="*/ 221726 h 499744"/>
                <a:gd name="connsiteX39" fmla="*/ 551516 w 607497"/>
                <a:gd name="connsiteY39" fmla="*/ 238689 h 499744"/>
                <a:gd name="connsiteX40" fmla="*/ 534525 w 607497"/>
                <a:gd name="connsiteY40" fmla="*/ 225526 h 499744"/>
                <a:gd name="connsiteX41" fmla="*/ 283093 w 607497"/>
                <a:gd name="connsiteY41" fmla="*/ 30033 h 499744"/>
                <a:gd name="connsiteX42" fmla="*/ 30176 w 607497"/>
                <a:gd name="connsiteY42" fmla="*/ 249534 h 499744"/>
                <a:gd name="connsiteX43" fmla="*/ 85791 w 607497"/>
                <a:gd name="connsiteY43" fmla="*/ 386723 h 499744"/>
                <a:gd name="connsiteX44" fmla="*/ 88855 w 607497"/>
                <a:gd name="connsiteY44" fmla="*/ 402295 h 499744"/>
                <a:gd name="connsiteX45" fmla="*/ 56823 w 607497"/>
                <a:gd name="connsiteY45" fmla="*/ 451609 h 499744"/>
                <a:gd name="connsiteX46" fmla="*/ 129708 w 607497"/>
                <a:gd name="connsiteY46" fmla="*/ 433533 h 499744"/>
                <a:gd name="connsiteX47" fmla="*/ 145121 w 607497"/>
                <a:gd name="connsiteY47" fmla="*/ 433441 h 499744"/>
                <a:gd name="connsiteX48" fmla="*/ 283279 w 607497"/>
                <a:gd name="connsiteY48" fmla="*/ 469128 h 499744"/>
                <a:gd name="connsiteX49" fmla="*/ 361735 w 607497"/>
                <a:gd name="connsiteY49" fmla="*/ 458376 h 499744"/>
                <a:gd name="connsiteX50" fmla="*/ 380398 w 607497"/>
                <a:gd name="connsiteY50" fmla="*/ 468943 h 499744"/>
                <a:gd name="connsiteX51" fmla="*/ 369999 w 607497"/>
                <a:gd name="connsiteY51" fmla="*/ 487574 h 499744"/>
                <a:gd name="connsiteX52" fmla="*/ 283279 w 607497"/>
                <a:gd name="connsiteY52" fmla="*/ 499532 h 499744"/>
                <a:gd name="connsiteX53" fmla="*/ 137693 w 607497"/>
                <a:gd name="connsiteY53" fmla="*/ 464123 h 499744"/>
                <a:gd name="connsiteX54" fmla="*/ 33054 w 607497"/>
                <a:gd name="connsiteY54" fmla="*/ 480252 h 499744"/>
                <a:gd name="connsiteX55" fmla="*/ 14206 w 607497"/>
                <a:gd name="connsiteY55" fmla="*/ 463103 h 499744"/>
                <a:gd name="connsiteX56" fmla="*/ 24048 w 607497"/>
                <a:gd name="connsiteY56" fmla="*/ 439280 h 499744"/>
                <a:gd name="connsiteX57" fmla="*/ 57101 w 607497"/>
                <a:gd name="connsiteY57" fmla="*/ 400163 h 499744"/>
                <a:gd name="connsiteX58" fmla="*/ 0 w 607497"/>
                <a:gd name="connsiteY58" fmla="*/ 249812 h 499744"/>
                <a:gd name="connsiteX59" fmla="*/ 283279 w 607497"/>
                <a:gd name="connsiteY59" fmla="*/ 0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97" h="499744">
                  <a:moveTo>
                    <a:pt x="440068" y="391268"/>
                  </a:moveTo>
                  <a:lnTo>
                    <a:pt x="440068" y="469334"/>
                  </a:lnTo>
                  <a:lnTo>
                    <a:pt x="577038" y="469334"/>
                  </a:lnTo>
                  <a:lnTo>
                    <a:pt x="577038" y="391268"/>
                  </a:lnTo>
                  <a:close/>
                  <a:moveTo>
                    <a:pt x="508507" y="291692"/>
                  </a:moveTo>
                  <a:cubicBezTo>
                    <a:pt x="485848" y="291692"/>
                    <a:pt x="467462" y="310049"/>
                    <a:pt x="467462" y="332672"/>
                  </a:cubicBezTo>
                  <a:lnTo>
                    <a:pt x="467462" y="361043"/>
                  </a:lnTo>
                  <a:lnTo>
                    <a:pt x="549644" y="361043"/>
                  </a:lnTo>
                  <a:lnTo>
                    <a:pt x="549644" y="332672"/>
                  </a:lnTo>
                  <a:cubicBezTo>
                    <a:pt x="549644" y="310049"/>
                    <a:pt x="531165" y="291692"/>
                    <a:pt x="508507" y="291692"/>
                  </a:cubicBezTo>
                  <a:close/>
                  <a:moveTo>
                    <a:pt x="508507" y="261374"/>
                  </a:moveTo>
                  <a:cubicBezTo>
                    <a:pt x="547880" y="261374"/>
                    <a:pt x="580010" y="293361"/>
                    <a:pt x="580010" y="332672"/>
                  </a:cubicBezTo>
                  <a:lnTo>
                    <a:pt x="580010" y="361228"/>
                  </a:lnTo>
                  <a:cubicBezTo>
                    <a:pt x="595239" y="362526"/>
                    <a:pt x="607311" y="375228"/>
                    <a:pt x="607497" y="390804"/>
                  </a:cubicBezTo>
                  <a:lnTo>
                    <a:pt x="607497" y="469890"/>
                  </a:lnTo>
                  <a:cubicBezTo>
                    <a:pt x="607497" y="486393"/>
                    <a:pt x="594125" y="499744"/>
                    <a:pt x="577596" y="499744"/>
                  </a:cubicBezTo>
                  <a:lnTo>
                    <a:pt x="439603" y="499744"/>
                  </a:lnTo>
                  <a:cubicBezTo>
                    <a:pt x="423074" y="499744"/>
                    <a:pt x="409702" y="486393"/>
                    <a:pt x="409702" y="469890"/>
                  </a:cubicBezTo>
                  <a:lnTo>
                    <a:pt x="409702" y="390804"/>
                  </a:lnTo>
                  <a:cubicBezTo>
                    <a:pt x="409702" y="375228"/>
                    <a:pt x="421867" y="362526"/>
                    <a:pt x="437096" y="361228"/>
                  </a:cubicBezTo>
                  <a:lnTo>
                    <a:pt x="437096" y="332672"/>
                  </a:lnTo>
                  <a:cubicBezTo>
                    <a:pt x="437096" y="293361"/>
                    <a:pt x="469133" y="261374"/>
                    <a:pt x="508507" y="261374"/>
                  </a:cubicBezTo>
                  <a:close/>
                  <a:moveTo>
                    <a:pt x="360977" y="231737"/>
                  </a:moveTo>
                  <a:cubicBezTo>
                    <a:pt x="370973" y="231737"/>
                    <a:pt x="379077" y="239809"/>
                    <a:pt x="379077" y="249767"/>
                  </a:cubicBezTo>
                  <a:cubicBezTo>
                    <a:pt x="379077" y="259725"/>
                    <a:pt x="370973" y="267797"/>
                    <a:pt x="360977" y="267797"/>
                  </a:cubicBezTo>
                  <a:cubicBezTo>
                    <a:pt x="350981" y="267797"/>
                    <a:pt x="342877" y="259725"/>
                    <a:pt x="342877" y="249767"/>
                  </a:cubicBezTo>
                  <a:cubicBezTo>
                    <a:pt x="342877" y="239809"/>
                    <a:pt x="350981" y="231737"/>
                    <a:pt x="360977" y="231737"/>
                  </a:cubicBezTo>
                  <a:close/>
                  <a:moveTo>
                    <a:pt x="283108" y="231737"/>
                  </a:moveTo>
                  <a:cubicBezTo>
                    <a:pt x="293085" y="231737"/>
                    <a:pt x="301173" y="239809"/>
                    <a:pt x="301173" y="249767"/>
                  </a:cubicBezTo>
                  <a:cubicBezTo>
                    <a:pt x="301173" y="259725"/>
                    <a:pt x="293085" y="267797"/>
                    <a:pt x="283108" y="267797"/>
                  </a:cubicBezTo>
                  <a:cubicBezTo>
                    <a:pt x="273131" y="267797"/>
                    <a:pt x="265043" y="259725"/>
                    <a:pt x="265043" y="249767"/>
                  </a:cubicBezTo>
                  <a:cubicBezTo>
                    <a:pt x="265043" y="239809"/>
                    <a:pt x="273131" y="231737"/>
                    <a:pt x="283108" y="231737"/>
                  </a:cubicBezTo>
                  <a:close/>
                  <a:moveTo>
                    <a:pt x="205240" y="231737"/>
                  </a:moveTo>
                  <a:cubicBezTo>
                    <a:pt x="215198" y="231737"/>
                    <a:pt x="223270" y="239809"/>
                    <a:pt x="223270" y="249767"/>
                  </a:cubicBezTo>
                  <a:cubicBezTo>
                    <a:pt x="223270" y="259725"/>
                    <a:pt x="215198" y="267797"/>
                    <a:pt x="205240" y="267797"/>
                  </a:cubicBezTo>
                  <a:cubicBezTo>
                    <a:pt x="195282" y="267797"/>
                    <a:pt x="187210" y="259725"/>
                    <a:pt x="187210" y="249767"/>
                  </a:cubicBezTo>
                  <a:cubicBezTo>
                    <a:pt x="187210" y="239809"/>
                    <a:pt x="195282" y="231737"/>
                    <a:pt x="205240" y="231737"/>
                  </a:cubicBezTo>
                  <a:close/>
                  <a:moveTo>
                    <a:pt x="283279" y="0"/>
                  </a:moveTo>
                  <a:cubicBezTo>
                    <a:pt x="427843" y="0"/>
                    <a:pt x="548917" y="95568"/>
                    <a:pt x="564608" y="221726"/>
                  </a:cubicBezTo>
                  <a:cubicBezTo>
                    <a:pt x="565722" y="229976"/>
                    <a:pt x="559780" y="237669"/>
                    <a:pt x="551516" y="238689"/>
                  </a:cubicBezTo>
                  <a:cubicBezTo>
                    <a:pt x="543253" y="239801"/>
                    <a:pt x="535546" y="233869"/>
                    <a:pt x="534525" y="225526"/>
                  </a:cubicBezTo>
                  <a:cubicBezTo>
                    <a:pt x="520598" y="114107"/>
                    <a:pt x="412523" y="30033"/>
                    <a:pt x="283093" y="30033"/>
                  </a:cubicBezTo>
                  <a:cubicBezTo>
                    <a:pt x="143636" y="30033"/>
                    <a:pt x="30176" y="128568"/>
                    <a:pt x="30176" y="249534"/>
                  </a:cubicBezTo>
                  <a:cubicBezTo>
                    <a:pt x="30176" y="299960"/>
                    <a:pt x="49395" y="347420"/>
                    <a:pt x="85791" y="386723"/>
                  </a:cubicBezTo>
                  <a:cubicBezTo>
                    <a:pt x="89598" y="390894"/>
                    <a:pt x="90898" y="397012"/>
                    <a:pt x="88855" y="402295"/>
                  </a:cubicBezTo>
                  <a:cubicBezTo>
                    <a:pt x="81613" y="421947"/>
                    <a:pt x="70843" y="438539"/>
                    <a:pt x="56823" y="451609"/>
                  </a:cubicBezTo>
                  <a:cubicBezTo>
                    <a:pt x="77342" y="451980"/>
                    <a:pt x="104454" y="448643"/>
                    <a:pt x="129708" y="433533"/>
                  </a:cubicBezTo>
                  <a:cubicBezTo>
                    <a:pt x="134444" y="430845"/>
                    <a:pt x="140386" y="430753"/>
                    <a:pt x="145121" y="433441"/>
                  </a:cubicBezTo>
                  <a:cubicBezTo>
                    <a:pt x="186346" y="456800"/>
                    <a:pt x="234069" y="469128"/>
                    <a:pt x="283279" y="469128"/>
                  </a:cubicBezTo>
                  <a:cubicBezTo>
                    <a:pt x="310112" y="469128"/>
                    <a:pt x="336481" y="465606"/>
                    <a:pt x="361735" y="458376"/>
                  </a:cubicBezTo>
                  <a:cubicBezTo>
                    <a:pt x="369813" y="456151"/>
                    <a:pt x="378169" y="460878"/>
                    <a:pt x="380398" y="468943"/>
                  </a:cubicBezTo>
                  <a:cubicBezTo>
                    <a:pt x="382812" y="476915"/>
                    <a:pt x="378076" y="485257"/>
                    <a:pt x="369999" y="487574"/>
                  </a:cubicBezTo>
                  <a:cubicBezTo>
                    <a:pt x="342051" y="495639"/>
                    <a:pt x="312804" y="499532"/>
                    <a:pt x="283279" y="499532"/>
                  </a:cubicBezTo>
                  <a:cubicBezTo>
                    <a:pt x="231748" y="499532"/>
                    <a:pt x="181610" y="487296"/>
                    <a:pt x="137693" y="464123"/>
                  </a:cubicBezTo>
                  <a:cubicBezTo>
                    <a:pt x="97305" y="485072"/>
                    <a:pt x="55337" y="483403"/>
                    <a:pt x="33054" y="480252"/>
                  </a:cubicBezTo>
                  <a:cubicBezTo>
                    <a:pt x="23676" y="479047"/>
                    <a:pt x="16341" y="472280"/>
                    <a:pt x="14206" y="463103"/>
                  </a:cubicBezTo>
                  <a:cubicBezTo>
                    <a:pt x="12256" y="453834"/>
                    <a:pt x="15970" y="444471"/>
                    <a:pt x="24048" y="439280"/>
                  </a:cubicBezTo>
                  <a:cubicBezTo>
                    <a:pt x="38346" y="429826"/>
                    <a:pt x="49395" y="416756"/>
                    <a:pt x="57101" y="400163"/>
                  </a:cubicBezTo>
                  <a:cubicBezTo>
                    <a:pt x="20148" y="357060"/>
                    <a:pt x="0" y="304039"/>
                    <a:pt x="0" y="249812"/>
                  </a:cubicBezTo>
                  <a:cubicBezTo>
                    <a:pt x="0" y="112068"/>
                    <a:pt x="127016" y="0"/>
                    <a:pt x="283279" y="0"/>
                  </a:cubicBezTo>
                  <a:close/>
                </a:path>
              </a:pathLst>
            </a:custGeom>
            <a:solidFill>
              <a:srgbClr val="CAA27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endParaRPr lang="zh-CN" altLang="en-US" sz="240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extLst>
      <p:ext uri="{BB962C8B-B14F-4D97-AF65-F5344CB8AC3E}">
        <p14:creationId xmlns:p14="http://schemas.microsoft.com/office/powerpoint/2010/main" val="32799334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SHADOWSIZE" val="9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7290</TotalTime>
  <Words>3392</Words>
  <Application>Microsoft Macintosh PowerPoint</Application>
  <PresentationFormat>宽屏</PresentationFormat>
  <Paragraphs>174</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思源黑体</vt:lpstr>
      <vt:lpstr>思源黑体 CN Normal</vt:lpstr>
      <vt:lpstr>思源宋体 CN</vt:lpstr>
      <vt:lpstr>Microsoft YaHei</vt:lpstr>
      <vt:lpstr>Microsoft YaHei</vt:lpstr>
      <vt:lpstr>Source Han Sans CN Bold</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财务年终总结</dc:title>
  <dc:creator>Administrator</dc:creator>
  <cp:lastModifiedBy>东芳 赵</cp:lastModifiedBy>
  <cp:revision>171</cp:revision>
  <dcterms:created xsi:type="dcterms:W3CDTF">2021-11-10T12:49:31Z</dcterms:created>
  <dcterms:modified xsi:type="dcterms:W3CDTF">2025-07-16T07:15:12Z</dcterms:modified>
</cp:coreProperties>
</file>