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8" r:id="rId4"/>
  </p:sldMasterIdLst>
  <p:notesMasterIdLst>
    <p:notesMasterId r:id="rId6"/>
  </p:notesMasterIdLst>
  <p:handoutMasterIdLst>
    <p:handoutMasterId r:id="rId15"/>
  </p:handoutMasterIdLst>
  <p:sldIdLst>
    <p:sldId id="256" r:id="rId5"/>
    <p:sldId id="15714912" r:id="rId7"/>
    <p:sldId id="15714924" r:id="rId8"/>
    <p:sldId id="266" r:id="rId9"/>
    <p:sldId id="15714925" r:id="rId10"/>
    <p:sldId id="15714928" r:id="rId11"/>
    <p:sldId id="15714927" r:id="rId12"/>
    <p:sldId id="15714920" r:id="rId13"/>
    <p:sldId id="15714917" r:id="rId14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16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b21cn" initials="xb21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93"/>
    <a:srgbClr val="9D2328"/>
    <a:srgbClr val="008E84"/>
    <a:srgbClr val="00AEEF"/>
    <a:srgbClr val="A2B8E5"/>
    <a:srgbClr val="F98F1E"/>
    <a:srgbClr val="003DB8"/>
    <a:srgbClr val="EE9A1A"/>
    <a:srgbClr val="5894C0"/>
    <a:srgbClr val="8AC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 showGuides="1">
      <p:cViewPr varScale="1">
        <p:scale>
          <a:sx n="107" d="100"/>
          <a:sy n="107" d="100"/>
        </p:scale>
        <p:origin x="64" y="448"/>
      </p:cViewPr>
      <p:guideLst>
        <p:guide orient="horz" pos="2234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0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5774-775A-4EF4-AB3C-5ED771975B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18D2-7A85-4300-A4B8-9F7EB5E937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4720-1965-4431-BFA1-B0B8854BE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0E192-46E2-47EB-8653-7C859F4129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542" y="339502"/>
            <a:ext cx="1224813" cy="4239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375579"/>
            <a:ext cx="2447930" cy="32396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36991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11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2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3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5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510-445C-4415-9FE4-71BF695389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491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510-445C-4415-9FE4-71BF695389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510-445C-4415-9FE4-71BF695389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0BC-31A8-4F1B-8F99-45C688C67FC9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8117" y="310526"/>
            <a:ext cx="6040743" cy="475275"/>
          </a:xfrm>
        </p:spPr>
        <p:txBody>
          <a:bodyPr>
            <a:normAutofit/>
          </a:bodyPr>
          <a:lstStyle>
            <a:lvl1pPr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4582395"/>
            <a:ext cx="2738438" cy="135494"/>
          </a:xfr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l">
              <a:buNone/>
              <a:defRPr lang="zh-CN" altLang="en-US" sz="75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altLang="zh-CN" dirty="0"/>
              <a:t>www.islide.cc</a:t>
            </a:r>
            <a:endParaRPr lang="en-US" altLang="zh-CN" dirty="0"/>
          </a:p>
        </p:txBody>
      </p:sp>
      <p:sp>
        <p:nvSpPr>
          <p:cNvPr id="29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57490" y="4582395"/>
            <a:ext cx="3481686" cy="135494"/>
          </a:xfr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r">
              <a:buNone/>
              <a:defRPr lang="en-US" altLang="zh-CN" sz="750" b="0" dirty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altLang="zh-CN" dirty="0"/>
              <a:t>Speaker name and title</a:t>
            </a:r>
            <a:endParaRPr lang="en-US" altLang="zh-CN" dirty="0"/>
          </a:p>
        </p:txBody>
      </p:sp>
      <p:sp>
        <p:nvSpPr>
          <p:cNvPr id="87" name="标题 1"/>
          <p:cNvSpPr>
            <a:spLocks noGrp="1"/>
          </p:cNvSpPr>
          <p:nvPr>
            <p:ph type="ctrTitle" hasCustomPrompt="1"/>
          </p:nvPr>
        </p:nvSpPr>
        <p:spPr>
          <a:xfrm>
            <a:off x="4264014" y="2030439"/>
            <a:ext cx="3621277" cy="424732"/>
          </a:xfrm>
        </p:spPr>
        <p:txBody>
          <a:bodyPr wrap="square" anchor="t">
            <a:sp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Master0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/>
          <a:srcRect b="71133"/>
          <a:stretch>
            <a:fillRect/>
          </a:stretch>
        </p:blipFill>
        <p:spPr>
          <a:xfrm>
            <a:off x="-1084358" y="4455539"/>
            <a:ext cx="2526775" cy="687993"/>
          </a:xfrm>
          <a:prstGeom prst="rect">
            <a:avLst/>
          </a:prstGeom>
        </p:spPr>
      </p:pic>
      <p:pic>
        <p:nvPicPr>
          <p:cNvPr id="23" name="3D 模型 2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65" y="3636386"/>
            <a:ext cx="654919" cy="743270"/>
          </a:xfrm>
          <a:prstGeom prst="rect">
            <a:avLst/>
          </a:prstGeom>
        </p:spPr>
      </p:pic>
      <p:pic>
        <p:nvPicPr>
          <p:cNvPr id="24" name="3D 模型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94" y="3328745"/>
            <a:ext cx="1057038" cy="105703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5" name="3D 模型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3462949">
            <a:off x="457162" y="898130"/>
            <a:ext cx="3177173" cy="3428256"/>
          </a:xfrm>
          <a:prstGeom prst="rect">
            <a:avLst/>
          </a:prstGeom>
        </p:spPr>
      </p:pic>
      <p:pic>
        <p:nvPicPr>
          <p:cNvPr id="26" name="3D Model 6_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66" y="301131"/>
            <a:ext cx="902377" cy="902377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ED9-AAB6-4341-811F-085E63A9162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71133"/>
          <a:stretch>
            <a:fillRect/>
          </a:stretch>
        </p:blipFill>
        <p:spPr>
          <a:xfrm>
            <a:off x="-1084358" y="4455539"/>
            <a:ext cx="2526775" cy="687993"/>
          </a:xfrm>
          <a:prstGeom prst="rect">
            <a:avLst/>
          </a:prstGeom>
        </p:spPr>
      </p:pic>
      <p:pic>
        <p:nvPicPr>
          <p:cNvPr id="9" name="3D 模型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765" y="3636386"/>
            <a:ext cx="654919" cy="743270"/>
          </a:xfrm>
          <a:prstGeom prst="rect">
            <a:avLst/>
          </a:prstGeom>
        </p:spPr>
      </p:pic>
      <p:pic>
        <p:nvPicPr>
          <p:cNvPr id="10" name="3D 模型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94" y="3328745"/>
            <a:ext cx="1057038" cy="105703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2" name="3D 模型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3462949">
            <a:off x="457162" y="898130"/>
            <a:ext cx="3177173" cy="3428256"/>
          </a:xfrm>
          <a:prstGeom prst="rect">
            <a:avLst/>
          </a:prstGeom>
        </p:spPr>
      </p:pic>
      <p:pic>
        <p:nvPicPr>
          <p:cNvPr id="13" name="3D Model 6_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66" y="301131"/>
            <a:ext cx="902377" cy="902377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1" name="í$1îḑè"/>
          <p:cNvSpPr/>
          <p:nvPr userDrawn="1"/>
        </p:nvSpPr>
        <p:spPr>
          <a:xfrm>
            <a:off x="9143489" y="0"/>
            <a:ext cx="513" cy="10160"/>
          </a:xfrm>
          <a:custGeom>
            <a:avLst/>
            <a:gdLst>
              <a:gd name="connsiteX0" fmla="*/ 0 w 684"/>
              <a:gd name="connsiteY0" fmla="*/ 0 h 13546"/>
              <a:gd name="connsiteX1" fmla="*/ 684 w 684"/>
              <a:gd name="connsiteY1" fmla="*/ 0 h 13546"/>
              <a:gd name="connsiteX2" fmla="*/ 684 w 684"/>
              <a:gd name="connsiteY2" fmla="*/ 13546 h 13546"/>
              <a:gd name="connsiteX3" fmla="*/ 0 w 684"/>
              <a:gd name="connsiteY3" fmla="*/ 0 h 1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" h="13546">
                <a:moveTo>
                  <a:pt x="0" y="0"/>
                </a:moveTo>
                <a:lnTo>
                  <a:pt x="684" y="0"/>
                </a:lnTo>
                <a:lnTo>
                  <a:pt x="684" y="135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40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495299" y="4526468"/>
            <a:ext cx="2682798" cy="21698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buNone/>
              <a:defRPr lang="zh-CN" altLang="en-US" sz="90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7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6707459" y="4526468"/>
            <a:ext cx="1936478" cy="216982"/>
          </a:xfr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r">
              <a:buNone/>
              <a:defRPr lang="zh-CN" altLang="en-US" sz="900" b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en-US" altLang="zh-CN" dirty="0"/>
          </a:p>
        </p:txBody>
      </p:sp>
      <p:sp>
        <p:nvSpPr>
          <p:cNvPr id="42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8219" y="2874453"/>
            <a:ext cx="2390082" cy="454292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for watching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542" y="339502"/>
            <a:ext cx="1224813" cy="4239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0" y="1131590"/>
            <a:ext cx="9144000" cy="401191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9" y="375579"/>
            <a:ext cx="2447930" cy="32396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369912" y="1133349"/>
            <a:ext cx="4782041" cy="3409121"/>
            <a:chOff x="3520501" y="1040225"/>
            <a:chExt cx="2008038" cy="1431532"/>
          </a:xfrm>
          <a:gradFill>
            <a:gsLst>
              <a:gs pos="23000">
                <a:srgbClr val="008E84"/>
              </a:gs>
              <a:gs pos="0">
                <a:srgbClr val="008E84"/>
              </a:gs>
              <a:gs pos="100000">
                <a:srgbClr val="009E93"/>
              </a:gs>
            </a:gsLst>
            <a:lin ang="16200000" scaled="0"/>
          </a:gradFill>
        </p:grpSpPr>
        <p:sp>
          <p:nvSpPr>
            <p:cNvPr id="11" name="任意多边形 7"/>
            <p:cNvSpPr/>
            <p:nvPr/>
          </p:nvSpPr>
          <p:spPr>
            <a:xfrm>
              <a:off x="3629025" y="1869281"/>
              <a:ext cx="1890713" cy="602476"/>
            </a:xfrm>
            <a:custGeom>
              <a:avLst/>
              <a:gdLst>
                <a:gd name="connsiteX0" fmla="*/ 1890713 w 1890713"/>
                <a:gd name="connsiteY0" fmla="*/ 2382 h 602457"/>
                <a:gd name="connsiteX1" fmla="*/ 1652588 w 1890713"/>
                <a:gd name="connsiteY1" fmla="*/ 0 h 602457"/>
                <a:gd name="connsiteX2" fmla="*/ 245269 w 1890713"/>
                <a:gd name="connsiteY2" fmla="*/ 0 h 602457"/>
                <a:gd name="connsiteX3" fmla="*/ 0 w 1890713"/>
                <a:gd name="connsiteY3" fmla="*/ 2382 h 602457"/>
                <a:gd name="connsiteX4" fmla="*/ 907256 w 1890713"/>
                <a:gd name="connsiteY4" fmla="*/ 602457 h 602457"/>
                <a:gd name="connsiteX5" fmla="*/ 1890713 w 1890713"/>
                <a:gd name="connsiteY5" fmla="*/ 2382 h 602457"/>
                <a:gd name="connsiteX0-1" fmla="*/ 1890713 w 1890713"/>
                <a:gd name="connsiteY0-2" fmla="*/ 2382 h 602457"/>
                <a:gd name="connsiteX1-3" fmla="*/ 1652588 w 1890713"/>
                <a:gd name="connsiteY1-4" fmla="*/ 0 h 602457"/>
                <a:gd name="connsiteX2-5" fmla="*/ 245269 w 1890713"/>
                <a:gd name="connsiteY2-6" fmla="*/ 0 h 602457"/>
                <a:gd name="connsiteX3-7" fmla="*/ 0 w 1890713"/>
                <a:gd name="connsiteY3-8" fmla="*/ 2382 h 602457"/>
                <a:gd name="connsiteX4-9" fmla="*/ 907256 w 1890713"/>
                <a:gd name="connsiteY4-10" fmla="*/ 602457 h 602457"/>
                <a:gd name="connsiteX5-11" fmla="*/ 1890713 w 1890713"/>
                <a:gd name="connsiteY5-12" fmla="*/ 2382 h 602457"/>
                <a:gd name="connsiteX0-13" fmla="*/ 1890713 w 1890713"/>
                <a:gd name="connsiteY0-14" fmla="*/ 2382 h 602533"/>
                <a:gd name="connsiteX1-15" fmla="*/ 1652588 w 1890713"/>
                <a:gd name="connsiteY1-16" fmla="*/ 0 h 602533"/>
                <a:gd name="connsiteX2-17" fmla="*/ 245269 w 1890713"/>
                <a:gd name="connsiteY2-18" fmla="*/ 0 h 602533"/>
                <a:gd name="connsiteX3-19" fmla="*/ 0 w 1890713"/>
                <a:gd name="connsiteY3-20" fmla="*/ 2382 h 602533"/>
                <a:gd name="connsiteX4-21" fmla="*/ 907256 w 1890713"/>
                <a:gd name="connsiteY4-22" fmla="*/ 602457 h 602533"/>
                <a:gd name="connsiteX5-23" fmla="*/ 1890713 w 1890713"/>
                <a:gd name="connsiteY5-24" fmla="*/ 2382 h 602533"/>
                <a:gd name="connsiteX0-25" fmla="*/ 1890713 w 1890713"/>
                <a:gd name="connsiteY0-26" fmla="*/ 2382 h 602533"/>
                <a:gd name="connsiteX1-27" fmla="*/ 1652588 w 1890713"/>
                <a:gd name="connsiteY1-28" fmla="*/ 0 h 602533"/>
                <a:gd name="connsiteX2-29" fmla="*/ 245269 w 1890713"/>
                <a:gd name="connsiteY2-30" fmla="*/ 0 h 602533"/>
                <a:gd name="connsiteX3-31" fmla="*/ 0 w 1890713"/>
                <a:gd name="connsiteY3-32" fmla="*/ 2382 h 602533"/>
                <a:gd name="connsiteX4-33" fmla="*/ 959644 w 1890713"/>
                <a:gd name="connsiteY4-34" fmla="*/ 602457 h 602533"/>
                <a:gd name="connsiteX5-35" fmla="*/ 1890713 w 1890713"/>
                <a:gd name="connsiteY5-36" fmla="*/ 2382 h 602533"/>
                <a:gd name="connsiteX0-37" fmla="*/ 1890713 w 1890713"/>
                <a:gd name="connsiteY0-38" fmla="*/ 2382 h 602476"/>
                <a:gd name="connsiteX1-39" fmla="*/ 1652588 w 1890713"/>
                <a:gd name="connsiteY1-40" fmla="*/ 0 h 602476"/>
                <a:gd name="connsiteX2-41" fmla="*/ 245269 w 1890713"/>
                <a:gd name="connsiteY2-42" fmla="*/ 0 h 602476"/>
                <a:gd name="connsiteX3-43" fmla="*/ 0 w 1890713"/>
                <a:gd name="connsiteY3-44" fmla="*/ 2382 h 602476"/>
                <a:gd name="connsiteX4-45" fmla="*/ 959644 w 1890713"/>
                <a:gd name="connsiteY4-46" fmla="*/ 602457 h 602476"/>
                <a:gd name="connsiteX5-47" fmla="*/ 1890713 w 1890713"/>
                <a:gd name="connsiteY5-48" fmla="*/ 2382 h 602476"/>
                <a:gd name="connsiteX0-49" fmla="*/ 1890713 w 1890713"/>
                <a:gd name="connsiteY0-50" fmla="*/ 2382 h 602476"/>
                <a:gd name="connsiteX1-51" fmla="*/ 1652588 w 1890713"/>
                <a:gd name="connsiteY1-52" fmla="*/ 0 h 602476"/>
                <a:gd name="connsiteX2-53" fmla="*/ 245269 w 1890713"/>
                <a:gd name="connsiteY2-54" fmla="*/ 0 h 602476"/>
                <a:gd name="connsiteX3-55" fmla="*/ 0 w 1890713"/>
                <a:gd name="connsiteY3-56" fmla="*/ 2382 h 602476"/>
                <a:gd name="connsiteX4-57" fmla="*/ 959644 w 1890713"/>
                <a:gd name="connsiteY4-58" fmla="*/ 602457 h 602476"/>
                <a:gd name="connsiteX5-59" fmla="*/ 1890713 w 1890713"/>
                <a:gd name="connsiteY5-60" fmla="*/ 2382 h 602476"/>
                <a:gd name="connsiteX0-61" fmla="*/ 1890713 w 1890713"/>
                <a:gd name="connsiteY0-62" fmla="*/ 26427 h 626521"/>
                <a:gd name="connsiteX1-63" fmla="*/ 1652588 w 1890713"/>
                <a:gd name="connsiteY1-64" fmla="*/ 24045 h 626521"/>
                <a:gd name="connsiteX2-65" fmla="*/ 245269 w 1890713"/>
                <a:gd name="connsiteY2-66" fmla="*/ 24045 h 626521"/>
                <a:gd name="connsiteX3-67" fmla="*/ 0 w 1890713"/>
                <a:gd name="connsiteY3-68" fmla="*/ 26427 h 626521"/>
                <a:gd name="connsiteX4-69" fmla="*/ 959644 w 1890713"/>
                <a:gd name="connsiteY4-70" fmla="*/ 626502 h 626521"/>
                <a:gd name="connsiteX5-71" fmla="*/ 1890713 w 1890713"/>
                <a:gd name="connsiteY5-72" fmla="*/ 26427 h 626521"/>
                <a:gd name="connsiteX0-73" fmla="*/ 1890713 w 1890713"/>
                <a:gd name="connsiteY0-74" fmla="*/ 2382 h 602476"/>
                <a:gd name="connsiteX1-75" fmla="*/ 1652588 w 1890713"/>
                <a:gd name="connsiteY1-76" fmla="*/ 0 h 602476"/>
                <a:gd name="connsiteX2-77" fmla="*/ 245269 w 1890713"/>
                <a:gd name="connsiteY2-78" fmla="*/ 0 h 602476"/>
                <a:gd name="connsiteX3-79" fmla="*/ 0 w 1890713"/>
                <a:gd name="connsiteY3-80" fmla="*/ 2382 h 602476"/>
                <a:gd name="connsiteX4-81" fmla="*/ 959644 w 1890713"/>
                <a:gd name="connsiteY4-82" fmla="*/ 602457 h 602476"/>
                <a:gd name="connsiteX5-83" fmla="*/ 1890713 w 1890713"/>
                <a:gd name="connsiteY5-84" fmla="*/ 2382 h 602476"/>
                <a:gd name="connsiteX0-85" fmla="*/ 1890713 w 1890713"/>
                <a:gd name="connsiteY0-86" fmla="*/ 31657 h 631751"/>
                <a:gd name="connsiteX1-87" fmla="*/ 1652588 w 1890713"/>
                <a:gd name="connsiteY1-88" fmla="*/ 29275 h 631751"/>
                <a:gd name="connsiteX2-89" fmla="*/ 245269 w 1890713"/>
                <a:gd name="connsiteY2-90" fmla="*/ 29275 h 631751"/>
                <a:gd name="connsiteX3-91" fmla="*/ 0 w 1890713"/>
                <a:gd name="connsiteY3-92" fmla="*/ 31657 h 631751"/>
                <a:gd name="connsiteX4-93" fmla="*/ 959644 w 1890713"/>
                <a:gd name="connsiteY4-94" fmla="*/ 631732 h 631751"/>
                <a:gd name="connsiteX5-95" fmla="*/ 1890713 w 1890713"/>
                <a:gd name="connsiteY5-96" fmla="*/ 31657 h 631751"/>
                <a:gd name="connsiteX0-97" fmla="*/ 1890713 w 1890713"/>
                <a:gd name="connsiteY0-98" fmla="*/ 31657 h 631751"/>
                <a:gd name="connsiteX1-99" fmla="*/ 1652588 w 1890713"/>
                <a:gd name="connsiteY1-100" fmla="*/ 29275 h 631751"/>
                <a:gd name="connsiteX2-101" fmla="*/ 245269 w 1890713"/>
                <a:gd name="connsiteY2-102" fmla="*/ 29275 h 631751"/>
                <a:gd name="connsiteX3-103" fmla="*/ 0 w 1890713"/>
                <a:gd name="connsiteY3-104" fmla="*/ 31657 h 631751"/>
                <a:gd name="connsiteX4-105" fmla="*/ 959644 w 1890713"/>
                <a:gd name="connsiteY4-106" fmla="*/ 631732 h 631751"/>
                <a:gd name="connsiteX5-107" fmla="*/ 1890713 w 1890713"/>
                <a:gd name="connsiteY5-108" fmla="*/ 31657 h 631751"/>
                <a:gd name="connsiteX0-109" fmla="*/ 1890713 w 1890713"/>
                <a:gd name="connsiteY0-110" fmla="*/ 32769 h 632863"/>
                <a:gd name="connsiteX1-111" fmla="*/ 1652588 w 1890713"/>
                <a:gd name="connsiteY1-112" fmla="*/ 30387 h 632863"/>
                <a:gd name="connsiteX2-113" fmla="*/ 245269 w 1890713"/>
                <a:gd name="connsiteY2-114" fmla="*/ 30387 h 632863"/>
                <a:gd name="connsiteX3-115" fmla="*/ 0 w 1890713"/>
                <a:gd name="connsiteY3-116" fmla="*/ 32769 h 632863"/>
                <a:gd name="connsiteX4-117" fmla="*/ 959644 w 1890713"/>
                <a:gd name="connsiteY4-118" fmla="*/ 632844 h 632863"/>
                <a:gd name="connsiteX5-119" fmla="*/ 1890713 w 1890713"/>
                <a:gd name="connsiteY5-120" fmla="*/ 32769 h 632863"/>
                <a:gd name="connsiteX0-121" fmla="*/ 1890713 w 1890713"/>
                <a:gd name="connsiteY0-122" fmla="*/ 32769 h 632863"/>
                <a:gd name="connsiteX1-123" fmla="*/ 1652588 w 1890713"/>
                <a:gd name="connsiteY1-124" fmla="*/ 30387 h 632863"/>
                <a:gd name="connsiteX2-125" fmla="*/ 245269 w 1890713"/>
                <a:gd name="connsiteY2-126" fmla="*/ 30387 h 632863"/>
                <a:gd name="connsiteX3-127" fmla="*/ 0 w 1890713"/>
                <a:gd name="connsiteY3-128" fmla="*/ 32769 h 632863"/>
                <a:gd name="connsiteX4-129" fmla="*/ 959644 w 1890713"/>
                <a:gd name="connsiteY4-130" fmla="*/ 632844 h 632863"/>
                <a:gd name="connsiteX5-131" fmla="*/ 1890713 w 1890713"/>
                <a:gd name="connsiteY5-132" fmla="*/ 32769 h 632863"/>
                <a:gd name="connsiteX0-133" fmla="*/ 1890713 w 1890713"/>
                <a:gd name="connsiteY0-134" fmla="*/ 2382 h 602476"/>
                <a:gd name="connsiteX1-135" fmla="*/ 1652588 w 1890713"/>
                <a:gd name="connsiteY1-136" fmla="*/ 0 h 602476"/>
                <a:gd name="connsiteX2-137" fmla="*/ 245269 w 1890713"/>
                <a:gd name="connsiteY2-138" fmla="*/ 0 h 602476"/>
                <a:gd name="connsiteX3-139" fmla="*/ 0 w 1890713"/>
                <a:gd name="connsiteY3-140" fmla="*/ 2382 h 602476"/>
                <a:gd name="connsiteX4-141" fmla="*/ 959644 w 1890713"/>
                <a:gd name="connsiteY4-142" fmla="*/ 602457 h 602476"/>
                <a:gd name="connsiteX5-143" fmla="*/ 1890713 w 1890713"/>
                <a:gd name="connsiteY5-144" fmla="*/ 2382 h 6024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90713" h="602476">
                  <a:moveTo>
                    <a:pt x="1890713" y="2382"/>
                  </a:moveTo>
                  <a:lnTo>
                    <a:pt x="1652588" y="0"/>
                  </a:lnTo>
                  <a:cubicBezTo>
                    <a:pt x="1314451" y="523875"/>
                    <a:pt x="561975" y="507207"/>
                    <a:pt x="245269" y="0"/>
                  </a:cubicBezTo>
                  <a:lnTo>
                    <a:pt x="0" y="2382"/>
                  </a:lnTo>
                  <a:cubicBezTo>
                    <a:pt x="159544" y="388144"/>
                    <a:pt x="600075" y="604838"/>
                    <a:pt x="959644" y="602457"/>
                  </a:cubicBezTo>
                  <a:cubicBezTo>
                    <a:pt x="1328866" y="600012"/>
                    <a:pt x="1718469" y="366714"/>
                    <a:pt x="1890713" y="2382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2" name="任意多边形 8"/>
            <p:cNvSpPr/>
            <p:nvPr/>
          </p:nvSpPr>
          <p:spPr>
            <a:xfrm>
              <a:off x="3520501" y="1040225"/>
              <a:ext cx="572868" cy="733806"/>
            </a:xfrm>
            <a:custGeom>
              <a:avLst/>
              <a:gdLst>
                <a:gd name="connsiteX0" fmla="*/ 502444 w 504825"/>
                <a:gd name="connsiteY0" fmla="*/ 0 h 735806"/>
                <a:gd name="connsiteX1" fmla="*/ 502444 w 504825"/>
                <a:gd name="connsiteY1" fmla="*/ 183356 h 735806"/>
                <a:gd name="connsiteX2" fmla="*/ 171450 w 504825"/>
                <a:gd name="connsiteY2" fmla="*/ 176213 h 735806"/>
                <a:gd name="connsiteX3" fmla="*/ 166687 w 504825"/>
                <a:gd name="connsiteY3" fmla="*/ 561975 h 735806"/>
                <a:gd name="connsiteX4" fmla="*/ 504825 w 504825"/>
                <a:gd name="connsiteY4" fmla="*/ 554831 h 735806"/>
                <a:gd name="connsiteX5" fmla="*/ 502444 w 504825"/>
                <a:gd name="connsiteY5" fmla="*/ 733425 h 735806"/>
                <a:gd name="connsiteX6" fmla="*/ 0 w 504825"/>
                <a:gd name="connsiteY6" fmla="*/ 735806 h 735806"/>
                <a:gd name="connsiteX7" fmla="*/ 7144 w 504825"/>
                <a:gd name="connsiteY7" fmla="*/ 2381 h 735806"/>
                <a:gd name="connsiteX8" fmla="*/ 502444 w 504825"/>
                <a:gd name="connsiteY8" fmla="*/ 0 h 735806"/>
                <a:gd name="connsiteX0-1" fmla="*/ 546404 w 548785"/>
                <a:gd name="connsiteY0-2" fmla="*/ 0 h 735806"/>
                <a:gd name="connsiteX1-3" fmla="*/ 546404 w 548785"/>
                <a:gd name="connsiteY1-4" fmla="*/ 183356 h 735806"/>
                <a:gd name="connsiteX2-5" fmla="*/ 215410 w 548785"/>
                <a:gd name="connsiteY2-6" fmla="*/ 176213 h 735806"/>
                <a:gd name="connsiteX3-7" fmla="*/ 210647 w 548785"/>
                <a:gd name="connsiteY3-8" fmla="*/ 561975 h 735806"/>
                <a:gd name="connsiteX4-9" fmla="*/ 548785 w 548785"/>
                <a:gd name="connsiteY4-10" fmla="*/ 554831 h 735806"/>
                <a:gd name="connsiteX5-11" fmla="*/ 546404 w 548785"/>
                <a:gd name="connsiteY5-12" fmla="*/ 733425 h 735806"/>
                <a:gd name="connsiteX6-13" fmla="*/ 43960 w 548785"/>
                <a:gd name="connsiteY6-14" fmla="*/ 735806 h 735806"/>
                <a:gd name="connsiteX7-15" fmla="*/ 51104 w 548785"/>
                <a:gd name="connsiteY7-16" fmla="*/ 2381 h 735806"/>
                <a:gd name="connsiteX8-17" fmla="*/ 546404 w 548785"/>
                <a:gd name="connsiteY8-18" fmla="*/ 0 h 735806"/>
                <a:gd name="connsiteX0-19" fmla="*/ 570487 w 572868"/>
                <a:gd name="connsiteY0-20" fmla="*/ 0 h 735806"/>
                <a:gd name="connsiteX1-21" fmla="*/ 570487 w 572868"/>
                <a:gd name="connsiteY1-22" fmla="*/ 183356 h 735806"/>
                <a:gd name="connsiteX2-23" fmla="*/ 239493 w 572868"/>
                <a:gd name="connsiteY2-24" fmla="*/ 176213 h 735806"/>
                <a:gd name="connsiteX3-25" fmla="*/ 234730 w 572868"/>
                <a:gd name="connsiteY3-26" fmla="*/ 561975 h 735806"/>
                <a:gd name="connsiteX4-27" fmla="*/ 572868 w 572868"/>
                <a:gd name="connsiteY4-28" fmla="*/ 554831 h 735806"/>
                <a:gd name="connsiteX5-29" fmla="*/ 570487 w 572868"/>
                <a:gd name="connsiteY5-30" fmla="*/ 733425 h 735806"/>
                <a:gd name="connsiteX6-31" fmla="*/ 68043 w 572868"/>
                <a:gd name="connsiteY6-32" fmla="*/ 735806 h 735806"/>
                <a:gd name="connsiteX7-33" fmla="*/ 75187 w 572868"/>
                <a:gd name="connsiteY7-34" fmla="*/ 2381 h 735806"/>
                <a:gd name="connsiteX8-35" fmla="*/ 570487 w 572868"/>
                <a:gd name="connsiteY8-36" fmla="*/ 0 h 735806"/>
                <a:gd name="connsiteX0-37" fmla="*/ 570487 w 572868"/>
                <a:gd name="connsiteY0-38" fmla="*/ 0 h 735806"/>
                <a:gd name="connsiteX1-39" fmla="*/ 570487 w 572868"/>
                <a:gd name="connsiteY1-40" fmla="*/ 183356 h 735806"/>
                <a:gd name="connsiteX2-41" fmla="*/ 239493 w 572868"/>
                <a:gd name="connsiteY2-42" fmla="*/ 176213 h 735806"/>
                <a:gd name="connsiteX3-43" fmla="*/ 234730 w 572868"/>
                <a:gd name="connsiteY3-44" fmla="*/ 561975 h 735806"/>
                <a:gd name="connsiteX4-45" fmla="*/ 572868 w 572868"/>
                <a:gd name="connsiteY4-46" fmla="*/ 554831 h 735806"/>
                <a:gd name="connsiteX5-47" fmla="*/ 570487 w 572868"/>
                <a:gd name="connsiteY5-48" fmla="*/ 733425 h 735806"/>
                <a:gd name="connsiteX6-49" fmla="*/ 68043 w 572868"/>
                <a:gd name="connsiteY6-50" fmla="*/ 735806 h 735806"/>
                <a:gd name="connsiteX7-51" fmla="*/ 75187 w 572868"/>
                <a:gd name="connsiteY7-52" fmla="*/ 2381 h 735806"/>
                <a:gd name="connsiteX8-53" fmla="*/ 570487 w 572868"/>
                <a:gd name="connsiteY8-54" fmla="*/ 0 h 735806"/>
                <a:gd name="connsiteX0-55" fmla="*/ 570487 w 572868"/>
                <a:gd name="connsiteY0-56" fmla="*/ 0 h 735806"/>
                <a:gd name="connsiteX1-57" fmla="*/ 570487 w 572868"/>
                <a:gd name="connsiteY1-58" fmla="*/ 183356 h 735806"/>
                <a:gd name="connsiteX2-59" fmla="*/ 239493 w 572868"/>
                <a:gd name="connsiteY2-60" fmla="*/ 176213 h 735806"/>
                <a:gd name="connsiteX3-61" fmla="*/ 234730 w 572868"/>
                <a:gd name="connsiteY3-62" fmla="*/ 561975 h 735806"/>
                <a:gd name="connsiteX4-63" fmla="*/ 572868 w 572868"/>
                <a:gd name="connsiteY4-64" fmla="*/ 554831 h 735806"/>
                <a:gd name="connsiteX5-65" fmla="*/ 570487 w 572868"/>
                <a:gd name="connsiteY5-66" fmla="*/ 733425 h 735806"/>
                <a:gd name="connsiteX6-67" fmla="*/ 68043 w 572868"/>
                <a:gd name="connsiteY6-68" fmla="*/ 735806 h 735806"/>
                <a:gd name="connsiteX7-69" fmla="*/ 75187 w 572868"/>
                <a:gd name="connsiteY7-70" fmla="*/ 2381 h 735806"/>
                <a:gd name="connsiteX8-71" fmla="*/ 570487 w 572868"/>
                <a:gd name="connsiteY8-72" fmla="*/ 0 h 735806"/>
                <a:gd name="connsiteX0-73" fmla="*/ 570487 w 572868"/>
                <a:gd name="connsiteY0-74" fmla="*/ 0 h 735806"/>
                <a:gd name="connsiteX1-75" fmla="*/ 572868 w 572868"/>
                <a:gd name="connsiteY1-76" fmla="*/ 176212 h 735806"/>
                <a:gd name="connsiteX2-77" fmla="*/ 239493 w 572868"/>
                <a:gd name="connsiteY2-78" fmla="*/ 176213 h 735806"/>
                <a:gd name="connsiteX3-79" fmla="*/ 234730 w 572868"/>
                <a:gd name="connsiteY3-80" fmla="*/ 561975 h 735806"/>
                <a:gd name="connsiteX4-81" fmla="*/ 572868 w 572868"/>
                <a:gd name="connsiteY4-82" fmla="*/ 554831 h 735806"/>
                <a:gd name="connsiteX5-83" fmla="*/ 570487 w 572868"/>
                <a:gd name="connsiteY5-84" fmla="*/ 733425 h 735806"/>
                <a:gd name="connsiteX6-85" fmla="*/ 68043 w 572868"/>
                <a:gd name="connsiteY6-86" fmla="*/ 735806 h 735806"/>
                <a:gd name="connsiteX7-87" fmla="*/ 75187 w 572868"/>
                <a:gd name="connsiteY7-88" fmla="*/ 2381 h 735806"/>
                <a:gd name="connsiteX8-89" fmla="*/ 570487 w 572868"/>
                <a:gd name="connsiteY8-90" fmla="*/ 0 h 735806"/>
                <a:gd name="connsiteX0-91" fmla="*/ 570487 w 572868"/>
                <a:gd name="connsiteY0-92" fmla="*/ 0 h 735806"/>
                <a:gd name="connsiteX1-93" fmla="*/ 572868 w 572868"/>
                <a:gd name="connsiteY1-94" fmla="*/ 176212 h 735806"/>
                <a:gd name="connsiteX2-95" fmla="*/ 239493 w 572868"/>
                <a:gd name="connsiteY2-96" fmla="*/ 176213 h 735806"/>
                <a:gd name="connsiteX3-97" fmla="*/ 234730 w 572868"/>
                <a:gd name="connsiteY3-98" fmla="*/ 561975 h 735806"/>
                <a:gd name="connsiteX4-99" fmla="*/ 570487 w 572868"/>
                <a:gd name="connsiteY4-100" fmla="*/ 561975 h 735806"/>
                <a:gd name="connsiteX5-101" fmla="*/ 570487 w 572868"/>
                <a:gd name="connsiteY5-102" fmla="*/ 733425 h 735806"/>
                <a:gd name="connsiteX6-103" fmla="*/ 68043 w 572868"/>
                <a:gd name="connsiteY6-104" fmla="*/ 735806 h 735806"/>
                <a:gd name="connsiteX7-105" fmla="*/ 75187 w 572868"/>
                <a:gd name="connsiteY7-106" fmla="*/ 2381 h 735806"/>
                <a:gd name="connsiteX8-107" fmla="*/ 570487 w 572868"/>
                <a:gd name="connsiteY8-108" fmla="*/ 0 h 735806"/>
                <a:gd name="connsiteX0-109" fmla="*/ 570487 w 572868"/>
                <a:gd name="connsiteY0-110" fmla="*/ 0 h 735806"/>
                <a:gd name="connsiteX1-111" fmla="*/ 572868 w 572868"/>
                <a:gd name="connsiteY1-112" fmla="*/ 176212 h 735806"/>
                <a:gd name="connsiteX2-113" fmla="*/ 239493 w 572868"/>
                <a:gd name="connsiteY2-114" fmla="*/ 176213 h 735806"/>
                <a:gd name="connsiteX3-115" fmla="*/ 234730 w 572868"/>
                <a:gd name="connsiteY3-116" fmla="*/ 561975 h 735806"/>
                <a:gd name="connsiteX4-117" fmla="*/ 570487 w 572868"/>
                <a:gd name="connsiteY4-118" fmla="*/ 561975 h 735806"/>
                <a:gd name="connsiteX5-119" fmla="*/ 570487 w 572868"/>
                <a:gd name="connsiteY5-120" fmla="*/ 731043 h 735806"/>
                <a:gd name="connsiteX6-121" fmla="*/ 68043 w 572868"/>
                <a:gd name="connsiteY6-122" fmla="*/ 735806 h 735806"/>
                <a:gd name="connsiteX7-123" fmla="*/ 75187 w 572868"/>
                <a:gd name="connsiteY7-124" fmla="*/ 2381 h 735806"/>
                <a:gd name="connsiteX8-125" fmla="*/ 570487 w 572868"/>
                <a:gd name="connsiteY8-126" fmla="*/ 0 h 735806"/>
                <a:gd name="connsiteX0-127" fmla="*/ 572487 w 572868"/>
                <a:gd name="connsiteY0-128" fmla="*/ 0 h 733806"/>
                <a:gd name="connsiteX1-129" fmla="*/ 572868 w 572868"/>
                <a:gd name="connsiteY1-130" fmla="*/ 174212 h 733806"/>
                <a:gd name="connsiteX2-131" fmla="*/ 239493 w 572868"/>
                <a:gd name="connsiteY2-132" fmla="*/ 174213 h 733806"/>
                <a:gd name="connsiteX3-133" fmla="*/ 234730 w 572868"/>
                <a:gd name="connsiteY3-134" fmla="*/ 559975 h 733806"/>
                <a:gd name="connsiteX4-135" fmla="*/ 570487 w 572868"/>
                <a:gd name="connsiteY4-136" fmla="*/ 559975 h 733806"/>
                <a:gd name="connsiteX5-137" fmla="*/ 570487 w 572868"/>
                <a:gd name="connsiteY5-138" fmla="*/ 729043 h 733806"/>
                <a:gd name="connsiteX6-139" fmla="*/ 68043 w 572868"/>
                <a:gd name="connsiteY6-140" fmla="*/ 733806 h 733806"/>
                <a:gd name="connsiteX7-141" fmla="*/ 75187 w 572868"/>
                <a:gd name="connsiteY7-142" fmla="*/ 381 h 733806"/>
                <a:gd name="connsiteX8-143" fmla="*/ 572487 w 572868"/>
                <a:gd name="connsiteY8-144" fmla="*/ 0 h 733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2868" h="733806">
                  <a:moveTo>
                    <a:pt x="572487" y="0"/>
                  </a:moveTo>
                  <a:cubicBezTo>
                    <a:pt x="573281" y="58737"/>
                    <a:pt x="572074" y="115475"/>
                    <a:pt x="572868" y="174212"/>
                  </a:cubicBezTo>
                  <a:lnTo>
                    <a:pt x="239493" y="174213"/>
                  </a:lnTo>
                  <a:cubicBezTo>
                    <a:pt x="187899" y="302800"/>
                    <a:pt x="202980" y="455201"/>
                    <a:pt x="234730" y="559975"/>
                  </a:cubicBezTo>
                  <a:lnTo>
                    <a:pt x="570487" y="559975"/>
                  </a:lnTo>
                  <a:cubicBezTo>
                    <a:pt x="569693" y="619506"/>
                    <a:pt x="571281" y="669512"/>
                    <a:pt x="570487" y="729043"/>
                  </a:cubicBezTo>
                  <a:lnTo>
                    <a:pt x="68043" y="733806"/>
                  </a:lnTo>
                  <a:cubicBezTo>
                    <a:pt x="-10539" y="494094"/>
                    <a:pt x="-36732" y="290100"/>
                    <a:pt x="75187" y="381"/>
                  </a:cubicBezTo>
                  <a:lnTo>
                    <a:pt x="572487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sp>
          <p:nvSpPr>
            <p:cNvPr id="13" name="任意多边形 9"/>
            <p:cNvSpPr/>
            <p:nvPr/>
          </p:nvSpPr>
          <p:spPr>
            <a:xfrm>
              <a:off x="4195763" y="1040225"/>
              <a:ext cx="728662" cy="731425"/>
            </a:xfrm>
            <a:custGeom>
              <a:avLst/>
              <a:gdLst>
                <a:gd name="connsiteX0" fmla="*/ 726281 w 728662"/>
                <a:gd name="connsiteY0" fmla="*/ 0 h 733425"/>
                <a:gd name="connsiteX1" fmla="*/ 728662 w 728662"/>
                <a:gd name="connsiteY1" fmla="*/ 178594 h 733425"/>
                <a:gd name="connsiteX2" fmla="*/ 180975 w 728662"/>
                <a:gd name="connsiteY2" fmla="*/ 178594 h 733425"/>
                <a:gd name="connsiteX3" fmla="*/ 173831 w 728662"/>
                <a:gd name="connsiteY3" fmla="*/ 559594 h 733425"/>
                <a:gd name="connsiteX4" fmla="*/ 552450 w 728662"/>
                <a:gd name="connsiteY4" fmla="*/ 559594 h 733425"/>
                <a:gd name="connsiteX5" fmla="*/ 550068 w 728662"/>
                <a:gd name="connsiteY5" fmla="*/ 454819 h 733425"/>
                <a:gd name="connsiteX6" fmla="*/ 307181 w 728662"/>
                <a:gd name="connsiteY6" fmla="*/ 454819 h 733425"/>
                <a:gd name="connsiteX7" fmla="*/ 304800 w 728662"/>
                <a:gd name="connsiteY7" fmla="*/ 278606 h 733425"/>
                <a:gd name="connsiteX8" fmla="*/ 728662 w 728662"/>
                <a:gd name="connsiteY8" fmla="*/ 278606 h 733425"/>
                <a:gd name="connsiteX9" fmla="*/ 726281 w 728662"/>
                <a:gd name="connsiteY9" fmla="*/ 733425 h 733425"/>
                <a:gd name="connsiteX10" fmla="*/ 0 w 728662"/>
                <a:gd name="connsiteY10" fmla="*/ 731044 h 733425"/>
                <a:gd name="connsiteX11" fmla="*/ 2381 w 728662"/>
                <a:gd name="connsiteY11" fmla="*/ 2381 h 733425"/>
                <a:gd name="connsiteX12" fmla="*/ 726281 w 728662"/>
                <a:gd name="connsiteY12" fmla="*/ 0 h 733425"/>
                <a:gd name="connsiteX0-1" fmla="*/ 728281 w 728662"/>
                <a:gd name="connsiteY0-2" fmla="*/ 0 h 731425"/>
                <a:gd name="connsiteX1-3" fmla="*/ 728662 w 728662"/>
                <a:gd name="connsiteY1-4" fmla="*/ 176594 h 731425"/>
                <a:gd name="connsiteX2-5" fmla="*/ 180975 w 728662"/>
                <a:gd name="connsiteY2-6" fmla="*/ 176594 h 731425"/>
                <a:gd name="connsiteX3-7" fmla="*/ 173831 w 728662"/>
                <a:gd name="connsiteY3-8" fmla="*/ 557594 h 731425"/>
                <a:gd name="connsiteX4-9" fmla="*/ 552450 w 728662"/>
                <a:gd name="connsiteY4-10" fmla="*/ 557594 h 731425"/>
                <a:gd name="connsiteX5-11" fmla="*/ 550068 w 728662"/>
                <a:gd name="connsiteY5-12" fmla="*/ 452819 h 731425"/>
                <a:gd name="connsiteX6-13" fmla="*/ 307181 w 728662"/>
                <a:gd name="connsiteY6-14" fmla="*/ 452819 h 731425"/>
                <a:gd name="connsiteX7-15" fmla="*/ 304800 w 728662"/>
                <a:gd name="connsiteY7-16" fmla="*/ 276606 h 731425"/>
                <a:gd name="connsiteX8-17" fmla="*/ 728662 w 728662"/>
                <a:gd name="connsiteY8-18" fmla="*/ 276606 h 731425"/>
                <a:gd name="connsiteX9-19" fmla="*/ 726281 w 728662"/>
                <a:gd name="connsiteY9-20" fmla="*/ 731425 h 731425"/>
                <a:gd name="connsiteX10-21" fmla="*/ 0 w 728662"/>
                <a:gd name="connsiteY10-22" fmla="*/ 729044 h 731425"/>
                <a:gd name="connsiteX11-23" fmla="*/ 2381 w 728662"/>
                <a:gd name="connsiteY11-24" fmla="*/ 381 h 731425"/>
                <a:gd name="connsiteX12-25" fmla="*/ 728281 w 728662"/>
                <a:gd name="connsiteY12-26" fmla="*/ 0 h 731425"/>
                <a:gd name="connsiteX0-27" fmla="*/ 728281 w 728662"/>
                <a:gd name="connsiteY0-28" fmla="*/ 0 h 731425"/>
                <a:gd name="connsiteX1-29" fmla="*/ 728662 w 728662"/>
                <a:gd name="connsiteY1-30" fmla="*/ 176594 h 731425"/>
                <a:gd name="connsiteX2-31" fmla="*/ 180975 w 728662"/>
                <a:gd name="connsiteY2-32" fmla="*/ 176594 h 731425"/>
                <a:gd name="connsiteX3-33" fmla="*/ 173831 w 728662"/>
                <a:gd name="connsiteY3-34" fmla="*/ 557594 h 731425"/>
                <a:gd name="connsiteX4-35" fmla="*/ 552450 w 728662"/>
                <a:gd name="connsiteY4-36" fmla="*/ 557594 h 731425"/>
                <a:gd name="connsiteX5-37" fmla="*/ 550068 w 728662"/>
                <a:gd name="connsiteY5-38" fmla="*/ 452819 h 731425"/>
                <a:gd name="connsiteX6-39" fmla="*/ 305181 w 728662"/>
                <a:gd name="connsiteY6-40" fmla="*/ 452819 h 731425"/>
                <a:gd name="connsiteX7-41" fmla="*/ 304800 w 728662"/>
                <a:gd name="connsiteY7-42" fmla="*/ 276606 h 731425"/>
                <a:gd name="connsiteX8-43" fmla="*/ 728662 w 728662"/>
                <a:gd name="connsiteY8-44" fmla="*/ 276606 h 731425"/>
                <a:gd name="connsiteX9-45" fmla="*/ 726281 w 728662"/>
                <a:gd name="connsiteY9-46" fmla="*/ 731425 h 731425"/>
                <a:gd name="connsiteX10-47" fmla="*/ 0 w 728662"/>
                <a:gd name="connsiteY10-48" fmla="*/ 729044 h 731425"/>
                <a:gd name="connsiteX11-49" fmla="*/ 2381 w 728662"/>
                <a:gd name="connsiteY11-50" fmla="*/ 381 h 731425"/>
                <a:gd name="connsiteX12-51" fmla="*/ 728281 w 728662"/>
                <a:gd name="connsiteY12-52" fmla="*/ 0 h 731425"/>
                <a:gd name="connsiteX0-53" fmla="*/ 728281 w 728662"/>
                <a:gd name="connsiteY0-54" fmla="*/ 0 h 731425"/>
                <a:gd name="connsiteX1-55" fmla="*/ 728662 w 728662"/>
                <a:gd name="connsiteY1-56" fmla="*/ 176594 h 731425"/>
                <a:gd name="connsiteX2-57" fmla="*/ 175976 w 728662"/>
                <a:gd name="connsiteY2-58" fmla="*/ 175594 h 731425"/>
                <a:gd name="connsiteX3-59" fmla="*/ 173831 w 728662"/>
                <a:gd name="connsiteY3-60" fmla="*/ 557594 h 731425"/>
                <a:gd name="connsiteX4-61" fmla="*/ 552450 w 728662"/>
                <a:gd name="connsiteY4-62" fmla="*/ 557594 h 731425"/>
                <a:gd name="connsiteX5-63" fmla="*/ 550068 w 728662"/>
                <a:gd name="connsiteY5-64" fmla="*/ 452819 h 731425"/>
                <a:gd name="connsiteX6-65" fmla="*/ 305181 w 728662"/>
                <a:gd name="connsiteY6-66" fmla="*/ 452819 h 731425"/>
                <a:gd name="connsiteX7-67" fmla="*/ 304800 w 728662"/>
                <a:gd name="connsiteY7-68" fmla="*/ 276606 h 731425"/>
                <a:gd name="connsiteX8-69" fmla="*/ 728662 w 728662"/>
                <a:gd name="connsiteY8-70" fmla="*/ 276606 h 731425"/>
                <a:gd name="connsiteX9-71" fmla="*/ 726281 w 728662"/>
                <a:gd name="connsiteY9-72" fmla="*/ 731425 h 731425"/>
                <a:gd name="connsiteX10-73" fmla="*/ 0 w 728662"/>
                <a:gd name="connsiteY10-74" fmla="*/ 729044 h 731425"/>
                <a:gd name="connsiteX11-75" fmla="*/ 2381 w 728662"/>
                <a:gd name="connsiteY11-76" fmla="*/ 381 h 731425"/>
                <a:gd name="connsiteX12-77" fmla="*/ 728281 w 728662"/>
                <a:gd name="connsiteY12-78" fmla="*/ 0 h 731425"/>
                <a:gd name="connsiteX0-79" fmla="*/ 728281 w 728662"/>
                <a:gd name="connsiteY0-80" fmla="*/ 0 h 731425"/>
                <a:gd name="connsiteX1-81" fmla="*/ 728662 w 728662"/>
                <a:gd name="connsiteY1-82" fmla="*/ 176594 h 731425"/>
                <a:gd name="connsiteX2-83" fmla="*/ 175976 w 728662"/>
                <a:gd name="connsiteY2-84" fmla="*/ 175594 h 731425"/>
                <a:gd name="connsiteX3-85" fmla="*/ 176831 w 728662"/>
                <a:gd name="connsiteY3-86" fmla="*/ 557594 h 731425"/>
                <a:gd name="connsiteX4-87" fmla="*/ 552450 w 728662"/>
                <a:gd name="connsiteY4-88" fmla="*/ 557594 h 731425"/>
                <a:gd name="connsiteX5-89" fmla="*/ 550068 w 728662"/>
                <a:gd name="connsiteY5-90" fmla="*/ 452819 h 731425"/>
                <a:gd name="connsiteX6-91" fmla="*/ 305181 w 728662"/>
                <a:gd name="connsiteY6-92" fmla="*/ 452819 h 731425"/>
                <a:gd name="connsiteX7-93" fmla="*/ 304800 w 728662"/>
                <a:gd name="connsiteY7-94" fmla="*/ 276606 h 731425"/>
                <a:gd name="connsiteX8-95" fmla="*/ 728662 w 728662"/>
                <a:gd name="connsiteY8-96" fmla="*/ 276606 h 731425"/>
                <a:gd name="connsiteX9-97" fmla="*/ 726281 w 728662"/>
                <a:gd name="connsiteY9-98" fmla="*/ 731425 h 731425"/>
                <a:gd name="connsiteX10-99" fmla="*/ 0 w 728662"/>
                <a:gd name="connsiteY10-100" fmla="*/ 729044 h 731425"/>
                <a:gd name="connsiteX11-101" fmla="*/ 2381 w 728662"/>
                <a:gd name="connsiteY11-102" fmla="*/ 381 h 731425"/>
                <a:gd name="connsiteX12-103" fmla="*/ 728281 w 728662"/>
                <a:gd name="connsiteY12-104" fmla="*/ 0 h 731425"/>
                <a:gd name="connsiteX0-105" fmla="*/ 728281 w 728662"/>
                <a:gd name="connsiteY0-106" fmla="*/ 0 h 731425"/>
                <a:gd name="connsiteX1-107" fmla="*/ 728662 w 728662"/>
                <a:gd name="connsiteY1-108" fmla="*/ 176594 h 731425"/>
                <a:gd name="connsiteX2-109" fmla="*/ 175976 w 728662"/>
                <a:gd name="connsiteY2-110" fmla="*/ 175594 h 731425"/>
                <a:gd name="connsiteX3-111" fmla="*/ 176831 w 728662"/>
                <a:gd name="connsiteY3-112" fmla="*/ 557594 h 731425"/>
                <a:gd name="connsiteX4-113" fmla="*/ 548450 w 728662"/>
                <a:gd name="connsiteY4-114" fmla="*/ 556594 h 731425"/>
                <a:gd name="connsiteX5-115" fmla="*/ 550068 w 728662"/>
                <a:gd name="connsiteY5-116" fmla="*/ 452819 h 731425"/>
                <a:gd name="connsiteX6-117" fmla="*/ 305181 w 728662"/>
                <a:gd name="connsiteY6-118" fmla="*/ 452819 h 731425"/>
                <a:gd name="connsiteX7-119" fmla="*/ 304800 w 728662"/>
                <a:gd name="connsiteY7-120" fmla="*/ 276606 h 731425"/>
                <a:gd name="connsiteX8-121" fmla="*/ 728662 w 728662"/>
                <a:gd name="connsiteY8-122" fmla="*/ 276606 h 731425"/>
                <a:gd name="connsiteX9-123" fmla="*/ 726281 w 728662"/>
                <a:gd name="connsiteY9-124" fmla="*/ 731425 h 731425"/>
                <a:gd name="connsiteX10-125" fmla="*/ 0 w 728662"/>
                <a:gd name="connsiteY10-126" fmla="*/ 729044 h 731425"/>
                <a:gd name="connsiteX11-127" fmla="*/ 2381 w 728662"/>
                <a:gd name="connsiteY11-128" fmla="*/ 381 h 731425"/>
                <a:gd name="connsiteX12-129" fmla="*/ 728281 w 728662"/>
                <a:gd name="connsiteY12-130" fmla="*/ 0 h 731425"/>
                <a:gd name="connsiteX0-131" fmla="*/ 728281 w 728662"/>
                <a:gd name="connsiteY0-132" fmla="*/ 0 h 731425"/>
                <a:gd name="connsiteX1-133" fmla="*/ 728662 w 728662"/>
                <a:gd name="connsiteY1-134" fmla="*/ 176594 h 731425"/>
                <a:gd name="connsiteX2-135" fmla="*/ 175976 w 728662"/>
                <a:gd name="connsiteY2-136" fmla="*/ 175594 h 731425"/>
                <a:gd name="connsiteX3-137" fmla="*/ 176831 w 728662"/>
                <a:gd name="connsiteY3-138" fmla="*/ 557594 h 731425"/>
                <a:gd name="connsiteX4-139" fmla="*/ 549450 w 728662"/>
                <a:gd name="connsiteY4-140" fmla="*/ 558594 h 731425"/>
                <a:gd name="connsiteX5-141" fmla="*/ 550068 w 728662"/>
                <a:gd name="connsiteY5-142" fmla="*/ 452819 h 731425"/>
                <a:gd name="connsiteX6-143" fmla="*/ 305181 w 728662"/>
                <a:gd name="connsiteY6-144" fmla="*/ 452819 h 731425"/>
                <a:gd name="connsiteX7-145" fmla="*/ 304800 w 728662"/>
                <a:gd name="connsiteY7-146" fmla="*/ 276606 h 731425"/>
                <a:gd name="connsiteX8-147" fmla="*/ 728662 w 728662"/>
                <a:gd name="connsiteY8-148" fmla="*/ 276606 h 731425"/>
                <a:gd name="connsiteX9-149" fmla="*/ 726281 w 728662"/>
                <a:gd name="connsiteY9-150" fmla="*/ 731425 h 731425"/>
                <a:gd name="connsiteX10-151" fmla="*/ 0 w 728662"/>
                <a:gd name="connsiteY10-152" fmla="*/ 729044 h 731425"/>
                <a:gd name="connsiteX11-153" fmla="*/ 2381 w 728662"/>
                <a:gd name="connsiteY11-154" fmla="*/ 381 h 731425"/>
                <a:gd name="connsiteX12-155" fmla="*/ 728281 w 728662"/>
                <a:gd name="connsiteY12-156" fmla="*/ 0 h 731425"/>
                <a:gd name="connsiteX0-157" fmla="*/ 728281 w 728662"/>
                <a:gd name="connsiteY0-158" fmla="*/ 0 h 731425"/>
                <a:gd name="connsiteX1-159" fmla="*/ 728662 w 728662"/>
                <a:gd name="connsiteY1-160" fmla="*/ 176594 h 731425"/>
                <a:gd name="connsiteX2-161" fmla="*/ 175976 w 728662"/>
                <a:gd name="connsiteY2-162" fmla="*/ 175594 h 731425"/>
                <a:gd name="connsiteX3-163" fmla="*/ 176831 w 728662"/>
                <a:gd name="connsiteY3-164" fmla="*/ 557594 h 731425"/>
                <a:gd name="connsiteX4-165" fmla="*/ 549450 w 728662"/>
                <a:gd name="connsiteY4-166" fmla="*/ 558594 h 731425"/>
                <a:gd name="connsiteX5-167" fmla="*/ 550068 w 728662"/>
                <a:gd name="connsiteY5-168" fmla="*/ 452819 h 731425"/>
                <a:gd name="connsiteX6-169" fmla="*/ 305181 w 728662"/>
                <a:gd name="connsiteY6-170" fmla="*/ 452819 h 731425"/>
                <a:gd name="connsiteX7-171" fmla="*/ 304800 w 728662"/>
                <a:gd name="connsiteY7-172" fmla="*/ 276606 h 731425"/>
                <a:gd name="connsiteX8-173" fmla="*/ 728662 w 728662"/>
                <a:gd name="connsiteY8-174" fmla="*/ 278606 h 731425"/>
                <a:gd name="connsiteX9-175" fmla="*/ 726281 w 728662"/>
                <a:gd name="connsiteY9-176" fmla="*/ 731425 h 731425"/>
                <a:gd name="connsiteX10-177" fmla="*/ 0 w 728662"/>
                <a:gd name="connsiteY10-178" fmla="*/ 729044 h 731425"/>
                <a:gd name="connsiteX11-179" fmla="*/ 2381 w 728662"/>
                <a:gd name="connsiteY11-180" fmla="*/ 381 h 731425"/>
                <a:gd name="connsiteX12-181" fmla="*/ 728281 w 728662"/>
                <a:gd name="connsiteY12-182" fmla="*/ 0 h 731425"/>
                <a:gd name="connsiteX0-183" fmla="*/ 728281 w 728662"/>
                <a:gd name="connsiteY0-184" fmla="*/ 0 h 731425"/>
                <a:gd name="connsiteX1-185" fmla="*/ 728662 w 728662"/>
                <a:gd name="connsiteY1-186" fmla="*/ 176594 h 731425"/>
                <a:gd name="connsiteX2-187" fmla="*/ 175976 w 728662"/>
                <a:gd name="connsiteY2-188" fmla="*/ 175594 h 731425"/>
                <a:gd name="connsiteX3-189" fmla="*/ 176831 w 728662"/>
                <a:gd name="connsiteY3-190" fmla="*/ 557594 h 731425"/>
                <a:gd name="connsiteX4-191" fmla="*/ 549450 w 728662"/>
                <a:gd name="connsiteY4-192" fmla="*/ 558594 h 731425"/>
                <a:gd name="connsiteX5-193" fmla="*/ 550068 w 728662"/>
                <a:gd name="connsiteY5-194" fmla="*/ 452819 h 731425"/>
                <a:gd name="connsiteX6-195" fmla="*/ 305181 w 728662"/>
                <a:gd name="connsiteY6-196" fmla="*/ 452819 h 731425"/>
                <a:gd name="connsiteX7-197" fmla="*/ 304800 w 728662"/>
                <a:gd name="connsiteY7-198" fmla="*/ 276606 h 731425"/>
                <a:gd name="connsiteX8-199" fmla="*/ 725662 w 728662"/>
                <a:gd name="connsiteY8-200" fmla="*/ 278606 h 731425"/>
                <a:gd name="connsiteX9-201" fmla="*/ 726281 w 728662"/>
                <a:gd name="connsiteY9-202" fmla="*/ 731425 h 731425"/>
                <a:gd name="connsiteX10-203" fmla="*/ 0 w 728662"/>
                <a:gd name="connsiteY10-204" fmla="*/ 729044 h 731425"/>
                <a:gd name="connsiteX11-205" fmla="*/ 2381 w 728662"/>
                <a:gd name="connsiteY11-206" fmla="*/ 381 h 731425"/>
                <a:gd name="connsiteX12-207" fmla="*/ 728281 w 728662"/>
                <a:gd name="connsiteY12-208" fmla="*/ 0 h 731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728662" h="731425">
                  <a:moveTo>
                    <a:pt x="728281" y="0"/>
                  </a:moveTo>
                  <a:cubicBezTo>
                    <a:pt x="729075" y="59531"/>
                    <a:pt x="727868" y="117063"/>
                    <a:pt x="728662" y="176594"/>
                  </a:cubicBezTo>
                  <a:lnTo>
                    <a:pt x="175976" y="175594"/>
                  </a:lnTo>
                  <a:lnTo>
                    <a:pt x="176831" y="557594"/>
                  </a:lnTo>
                  <a:lnTo>
                    <a:pt x="549450" y="558594"/>
                  </a:lnTo>
                  <a:cubicBezTo>
                    <a:pt x="549989" y="524002"/>
                    <a:pt x="549529" y="487411"/>
                    <a:pt x="550068" y="452819"/>
                  </a:cubicBezTo>
                  <a:lnTo>
                    <a:pt x="305181" y="452819"/>
                  </a:lnTo>
                  <a:cubicBezTo>
                    <a:pt x="304387" y="394081"/>
                    <a:pt x="305594" y="335344"/>
                    <a:pt x="304800" y="276606"/>
                  </a:cubicBezTo>
                  <a:lnTo>
                    <a:pt x="725662" y="278606"/>
                  </a:lnTo>
                  <a:cubicBezTo>
                    <a:pt x="724868" y="430212"/>
                    <a:pt x="727075" y="579819"/>
                    <a:pt x="726281" y="731425"/>
                  </a:cubicBezTo>
                  <a:lnTo>
                    <a:pt x="0" y="729044"/>
                  </a:lnTo>
                  <a:cubicBezTo>
                    <a:pt x="794" y="486156"/>
                    <a:pt x="1587" y="243269"/>
                    <a:pt x="2381" y="381"/>
                  </a:cubicBezTo>
                  <a:lnTo>
                    <a:pt x="728281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MS PGothic" panose="020B0600070205080204" charset="-128"/>
                <a:sym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26820" y="1040418"/>
              <a:ext cx="501719" cy="731425"/>
              <a:chOff x="5026820" y="1040418"/>
              <a:chExt cx="501719" cy="731425"/>
            </a:xfrm>
            <a:grpFill/>
          </p:grpSpPr>
          <p:sp>
            <p:nvSpPr>
              <p:cNvPr id="15" name="任意多边形 11"/>
              <p:cNvSpPr/>
              <p:nvPr/>
            </p:nvSpPr>
            <p:spPr>
              <a:xfrm>
                <a:off x="5026820" y="1040418"/>
                <a:ext cx="501719" cy="731425"/>
              </a:xfrm>
              <a:custGeom>
                <a:avLst/>
                <a:gdLst>
                  <a:gd name="connsiteX0" fmla="*/ 502444 w 504825"/>
                  <a:gd name="connsiteY0" fmla="*/ 0 h 735806"/>
                  <a:gd name="connsiteX1" fmla="*/ 502444 w 504825"/>
                  <a:gd name="connsiteY1" fmla="*/ 183356 h 735806"/>
                  <a:gd name="connsiteX2" fmla="*/ 171450 w 504825"/>
                  <a:gd name="connsiteY2" fmla="*/ 176213 h 735806"/>
                  <a:gd name="connsiteX3" fmla="*/ 166687 w 504825"/>
                  <a:gd name="connsiteY3" fmla="*/ 561975 h 735806"/>
                  <a:gd name="connsiteX4" fmla="*/ 504825 w 504825"/>
                  <a:gd name="connsiteY4" fmla="*/ 554831 h 735806"/>
                  <a:gd name="connsiteX5" fmla="*/ 502444 w 504825"/>
                  <a:gd name="connsiteY5" fmla="*/ 733425 h 735806"/>
                  <a:gd name="connsiteX6" fmla="*/ 0 w 504825"/>
                  <a:gd name="connsiteY6" fmla="*/ 735806 h 735806"/>
                  <a:gd name="connsiteX7" fmla="*/ 7144 w 504825"/>
                  <a:gd name="connsiteY7" fmla="*/ 2381 h 735806"/>
                  <a:gd name="connsiteX8" fmla="*/ 502444 w 504825"/>
                  <a:gd name="connsiteY8" fmla="*/ 0 h 735806"/>
                  <a:gd name="connsiteX0-1" fmla="*/ 546404 w 548785"/>
                  <a:gd name="connsiteY0-2" fmla="*/ 0 h 735806"/>
                  <a:gd name="connsiteX1-3" fmla="*/ 546404 w 548785"/>
                  <a:gd name="connsiteY1-4" fmla="*/ 183356 h 735806"/>
                  <a:gd name="connsiteX2-5" fmla="*/ 215410 w 548785"/>
                  <a:gd name="connsiteY2-6" fmla="*/ 176213 h 735806"/>
                  <a:gd name="connsiteX3-7" fmla="*/ 210647 w 548785"/>
                  <a:gd name="connsiteY3-8" fmla="*/ 561975 h 735806"/>
                  <a:gd name="connsiteX4-9" fmla="*/ 548785 w 548785"/>
                  <a:gd name="connsiteY4-10" fmla="*/ 554831 h 735806"/>
                  <a:gd name="connsiteX5-11" fmla="*/ 546404 w 548785"/>
                  <a:gd name="connsiteY5-12" fmla="*/ 733425 h 735806"/>
                  <a:gd name="connsiteX6-13" fmla="*/ 43960 w 548785"/>
                  <a:gd name="connsiteY6-14" fmla="*/ 735806 h 735806"/>
                  <a:gd name="connsiteX7-15" fmla="*/ 51104 w 548785"/>
                  <a:gd name="connsiteY7-16" fmla="*/ 2381 h 735806"/>
                  <a:gd name="connsiteX8-17" fmla="*/ 546404 w 548785"/>
                  <a:gd name="connsiteY8-18" fmla="*/ 0 h 735806"/>
                  <a:gd name="connsiteX0-19" fmla="*/ 570487 w 572868"/>
                  <a:gd name="connsiteY0-20" fmla="*/ 0 h 735806"/>
                  <a:gd name="connsiteX1-21" fmla="*/ 570487 w 572868"/>
                  <a:gd name="connsiteY1-22" fmla="*/ 183356 h 735806"/>
                  <a:gd name="connsiteX2-23" fmla="*/ 239493 w 572868"/>
                  <a:gd name="connsiteY2-24" fmla="*/ 176213 h 735806"/>
                  <a:gd name="connsiteX3-25" fmla="*/ 234730 w 572868"/>
                  <a:gd name="connsiteY3-26" fmla="*/ 561975 h 735806"/>
                  <a:gd name="connsiteX4-27" fmla="*/ 572868 w 572868"/>
                  <a:gd name="connsiteY4-28" fmla="*/ 554831 h 735806"/>
                  <a:gd name="connsiteX5-29" fmla="*/ 570487 w 572868"/>
                  <a:gd name="connsiteY5-30" fmla="*/ 733425 h 735806"/>
                  <a:gd name="connsiteX6-31" fmla="*/ 68043 w 572868"/>
                  <a:gd name="connsiteY6-32" fmla="*/ 735806 h 735806"/>
                  <a:gd name="connsiteX7-33" fmla="*/ 75187 w 572868"/>
                  <a:gd name="connsiteY7-34" fmla="*/ 2381 h 735806"/>
                  <a:gd name="connsiteX8-35" fmla="*/ 570487 w 572868"/>
                  <a:gd name="connsiteY8-36" fmla="*/ 0 h 735806"/>
                  <a:gd name="connsiteX0-37" fmla="*/ 570487 w 572868"/>
                  <a:gd name="connsiteY0-38" fmla="*/ 0 h 735806"/>
                  <a:gd name="connsiteX1-39" fmla="*/ 570487 w 572868"/>
                  <a:gd name="connsiteY1-40" fmla="*/ 183356 h 735806"/>
                  <a:gd name="connsiteX2-41" fmla="*/ 239493 w 572868"/>
                  <a:gd name="connsiteY2-42" fmla="*/ 176213 h 735806"/>
                  <a:gd name="connsiteX3-43" fmla="*/ 234730 w 572868"/>
                  <a:gd name="connsiteY3-44" fmla="*/ 561975 h 735806"/>
                  <a:gd name="connsiteX4-45" fmla="*/ 572868 w 572868"/>
                  <a:gd name="connsiteY4-46" fmla="*/ 554831 h 735806"/>
                  <a:gd name="connsiteX5-47" fmla="*/ 570487 w 572868"/>
                  <a:gd name="connsiteY5-48" fmla="*/ 733425 h 735806"/>
                  <a:gd name="connsiteX6-49" fmla="*/ 68043 w 572868"/>
                  <a:gd name="connsiteY6-50" fmla="*/ 735806 h 735806"/>
                  <a:gd name="connsiteX7-51" fmla="*/ 75187 w 572868"/>
                  <a:gd name="connsiteY7-52" fmla="*/ 2381 h 735806"/>
                  <a:gd name="connsiteX8-53" fmla="*/ 570487 w 572868"/>
                  <a:gd name="connsiteY8-54" fmla="*/ 0 h 735806"/>
                  <a:gd name="connsiteX0-55" fmla="*/ 570487 w 572868"/>
                  <a:gd name="connsiteY0-56" fmla="*/ 0 h 735806"/>
                  <a:gd name="connsiteX1-57" fmla="*/ 570487 w 572868"/>
                  <a:gd name="connsiteY1-58" fmla="*/ 183356 h 735806"/>
                  <a:gd name="connsiteX2-59" fmla="*/ 239493 w 572868"/>
                  <a:gd name="connsiteY2-60" fmla="*/ 176213 h 735806"/>
                  <a:gd name="connsiteX3-61" fmla="*/ 234730 w 572868"/>
                  <a:gd name="connsiteY3-62" fmla="*/ 561975 h 735806"/>
                  <a:gd name="connsiteX4-63" fmla="*/ 572868 w 572868"/>
                  <a:gd name="connsiteY4-64" fmla="*/ 554831 h 735806"/>
                  <a:gd name="connsiteX5-65" fmla="*/ 570487 w 572868"/>
                  <a:gd name="connsiteY5-66" fmla="*/ 733425 h 735806"/>
                  <a:gd name="connsiteX6-67" fmla="*/ 68043 w 572868"/>
                  <a:gd name="connsiteY6-68" fmla="*/ 735806 h 735806"/>
                  <a:gd name="connsiteX7-69" fmla="*/ 75187 w 572868"/>
                  <a:gd name="connsiteY7-70" fmla="*/ 2381 h 735806"/>
                  <a:gd name="connsiteX8-71" fmla="*/ 570487 w 572868"/>
                  <a:gd name="connsiteY8-72" fmla="*/ 0 h 735806"/>
                  <a:gd name="connsiteX0-73" fmla="*/ 570487 w 572868"/>
                  <a:gd name="connsiteY0-74" fmla="*/ 0 h 735806"/>
                  <a:gd name="connsiteX1-75" fmla="*/ 572868 w 572868"/>
                  <a:gd name="connsiteY1-76" fmla="*/ 176212 h 735806"/>
                  <a:gd name="connsiteX2-77" fmla="*/ 239493 w 572868"/>
                  <a:gd name="connsiteY2-78" fmla="*/ 176213 h 735806"/>
                  <a:gd name="connsiteX3-79" fmla="*/ 234730 w 572868"/>
                  <a:gd name="connsiteY3-80" fmla="*/ 561975 h 735806"/>
                  <a:gd name="connsiteX4-81" fmla="*/ 572868 w 572868"/>
                  <a:gd name="connsiteY4-82" fmla="*/ 554831 h 735806"/>
                  <a:gd name="connsiteX5-83" fmla="*/ 570487 w 572868"/>
                  <a:gd name="connsiteY5-84" fmla="*/ 733425 h 735806"/>
                  <a:gd name="connsiteX6-85" fmla="*/ 68043 w 572868"/>
                  <a:gd name="connsiteY6-86" fmla="*/ 735806 h 735806"/>
                  <a:gd name="connsiteX7-87" fmla="*/ 75187 w 572868"/>
                  <a:gd name="connsiteY7-88" fmla="*/ 2381 h 735806"/>
                  <a:gd name="connsiteX8-89" fmla="*/ 570487 w 572868"/>
                  <a:gd name="connsiteY8-90" fmla="*/ 0 h 735806"/>
                  <a:gd name="connsiteX0-91" fmla="*/ 570487 w 572868"/>
                  <a:gd name="connsiteY0-92" fmla="*/ 0 h 735806"/>
                  <a:gd name="connsiteX1-93" fmla="*/ 572868 w 572868"/>
                  <a:gd name="connsiteY1-94" fmla="*/ 176212 h 735806"/>
                  <a:gd name="connsiteX2-95" fmla="*/ 239493 w 572868"/>
                  <a:gd name="connsiteY2-96" fmla="*/ 176213 h 735806"/>
                  <a:gd name="connsiteX3-97" fmla="*/ 234730 w 572868"/>
                  <a:gd name="connsiteY3-98" fmla="*/ 561975 h 735806"/>
                  <a:gd name="connsiteX4-99" fmla="*/ 570487 w 572868"/>
                  <a:gd name="connsiteY4-100" fmla="*/ 561975 h 735806"/>
                  <a:gd name="connsiteX5-101" fmla="*/ 570487 w 572868"/>
                  <a:gd name="connsiteY5-102" fmla="*/ 733425 h 735806"/>
                  <a:gd name="connsiteX6-103" fmla="*/ 68043 w 572868"/>
                  <a:gd name="connsiteY6-104" fmla="*/ 735806 h 735806"/>
                  <a:gd name="connsiteX7-105" fmla="*/ 75187 w 572868"/>
                  <a:gd name="connsiteY7-106" fmla="*/ 2381 h 735806"/>
                  <a:gd name="connsiteX8-107" fmla="*/ 570487 w 572868"/>
                  <a:gd name="connsiteY8-108" fmla="*/ 0 h 735806"/>
                  <a:gd name="connsiteX0-109" fmla="*/ 570487 w 572868"/>
                  <a:gd name="connsiteY0-110" fmla="*/ 0 h 735806"/>
                  <a:gd name="connsiteX1-111" fmla="*/ 572868 w 572868"/>
                  <a:gd name="connsiteY1-112" fmla="*/ 176212 h 735806"/>
                  <a:gd name="connsiteX2-113" fmla="*/ 239493 w 572868"/>
                  <a:gd name="connsiteY2-114" fmla="*/ 176213 h 735806"/>
                  <a:gd name="connsiteX3-115" fmla="*/ 234730 w 572868"/>
                  <a:gd name="connsiteY3-116" fmla="*/ 561975 h 735806"/>
                  <a:gd name="connsiteX4-117" fmla="*/ 570487 w 572868"/>
                  <a:gd name="connsiteY4-118" fmla="*/ 561975 h 735806"/>
                  <a:gd name="connsiteX5-119" fmla="*/ 570487 w 572868"/>
                  <a:gd name="connsiteY5-120" fmla="*/ 731043 h 735806"/>
                  <a:gd name="connsiteX6-121" fmla="*/ 68043 w 572868"/>
                  <a:gd name="connsiteY6-122" fmla="*/ 735806 h 735806"/>
                  <a:gd name="connsiteX7-123" fmla="*/ 75187 w 572868"/>
                  <a:gd name="connsiteY7-124" fmla="*/ 2381 h 735806"/>
                  <a:gd name="connsiteX8-125" fmla="*/ 570487 w 572868"/>
                  <a:gd name="connsiteY8-126" fmla="*/ 0 h 735806"/>
                  <a:gd name="connsiteX0-127" fmla="*/ 570487 w 572868"/>
                  <a:gd name="connsiteY0-128" fmla="*/ 0 h 735806"/>
                  <a:gd name="connsiteX1-129" fmla="*/ 572868 w 572868"/>
                  <a:gd name="connsiteY1-130" fmla="*/ 176212 h 735806"/>
                  <a:gd name="connsiteX2-131" fmla="*/ 239493 w 572868"/>
                  <a:gd name="connsiteY2-132" fmla="*/ 176213 h 735806"/>
                  <a:gd name="connsiteX3-133" fmla="*/ 234730 w 572868"/>
                  <a:gd name="connsiteY3-134" fmla="*/ 561975 h 735806"/>
                  <a:gd name="connsiteX4-135" fmla="*/ 570487 w 572868"/>
                  <a:gd name="connsiteY4-136" fmla="*/ 561975 h 735806"/>
                  <a:gd name="connsiteX5-137" fmla="*/ 570487 w 572868"/>
                  <a:gd name="connsiteY5-138" fmla="*/ 731043 h 735806"/>
                  <a:gd name="connsiteX6-139" fmla="*/ 68043 w 572868"/>
                  <a:gd name="connsiteY6-140" fmla="*/ 735806 h 735806"/>
                  <a:gd name="connsiteX7-141" fmla="*/ 75187 w 572868"/>
                  <a:gd name="connsiteY7-142" fmla="*/ 2381 h 735806"/>
                  <a:gd name="connsiteX8-143" fmla="*/ 570487 w 572868"/>
                  <a:gd name="connsiteY8-144" fmla="*/ 0 h 735806"/>
                  <a:gd name="connsiteX0-145" fmla="*/ 502444 w 504825"/>
                  <a:gd name="connsiteY0-146" fmla="*/ 0 h 735806"/>
                  <a:gd name="connsiteX1-147" fmla="*/ 504825 w 504825"/>
                  <a:gd name="connsiteY1-148" fmla="*/ 176212 h 735806"/>
                  <a:gd name="connsiteX2-149" fmla="*/ 171450 w 504825"/>
                  <a:gd name="connsiteY2-150" fmla="*/ 176213 h 735806"/>
                  <a:gd name="connsiteX3-151" fmla="*/ 166687 w 504825"/>
                  <a:gd name="connsiteY3-152" fmla="*/ 561975 h 735806"/>
                  <a:gd name="connsiteX4-153" fmla="*/ 502444 w 504825"/>
                  <a:gd name="connsiteY4-154" fmla="*/ 561975 h 735806"/>
                  <a:gd name="connsiteX5-155" fmla="*/ 502444 w 504825"/>
                  <a:gd name="connsiteY5-156" fmla="*/ 731043 h 735806"/>
                  <a:gd name="connsiteX6-157" fmla="*/ 0 w 504825"/>
                  <a:gd name="connsiteY6-158" fmla="*/ 735806 h 735806"/>
                  <a:gd name="connsiteX7-159" fmla="*/ 7144 w 504825"/>
                  <a:gd name="connsiteY7-160" fmla="*/ 2381 h 735806"/>
                  <a:gd name="connsiteX8-161" fmla="*/ 502444 w 504825"/>
                  <a:gd name="connsiteY8-162" fmla="*/ 0 h 735806"/>
                  <a:gd name="connsiteX0-163" fmla="*/ 540544 w 540556"/>
                  <a:gd name="connsiteY0-164" fmla="*/ 0 h 733425"/>
                  <a:gd name="connsiteX1-165" fmla="*/ 504825 w 540556"/>
                  <a:gd name="connsiteY1-166" fmla="*/ 173831 h 733425"/>
                  <a:gd name="connsiteX2-167" fmla="*/ 171450 w 540556"/>
                  <a:gd name="connsiteY2-168" fmla="*/ 173832 h 733425"/>
                  <a:gd name="connsiteX3-169" fmla="*/ 166687 w 540556"/>
                  <a:gd name="connsiteY3-170" fmla="*/ 559594 h 733425"/>
                  <a:gd name="connsiteX4-171" fmla="*/ 502444 w 540556"/>
                  <a:gd name="connsiteY4-172" fmla="*/ 559594 h 733425"/>
                  <a:gd name="connsiteX5-173" fmla="*/ 502444 w 540556"/>
                  <a:gd name="connsiteY5-174" fmla="*/ 728662 h 733425"/>
                  <a:gd name="connsiteX6-175" fmla="*/ 0 w 540556"/>
                  <a:gd name="connsiteY6-176" fmla="*/ 733425 h 733425"/>
                  <a:gd name="connsiteX7-177" fmla="*/ 7144 w 540556"/>
                  <a:gd name="connsiteY7-178" fmla="*/ 0 h 733425"/>
                  <a:gd name="connsiteX8-179" fmla="*/ 540544 w 540556"/>
                  <a:gd name="connsiteY8-180" fmla="*/ 0 h 733425"/>
                  <a:gd name="connsiteX0-181" fmla="*/ 540544 w 581025"/>
                  <a:gd name="connsiteY0-182" fmla="*/ 0 h 733425"/>
                  <a:gd name="connsiteX1-183" fmla="*/ 581025 w 581025"/>
                  <a:gd name="connsiteY1-184" fmla="*/ 173831 h 733425"/>
                  <a:gd name="connsiteX2-185" fmla="*/ 171450 w 581025"/>
                  <a:gd name="connsiteY2-186" fmla="*/ 173832 h 733425"/>
                  <a:gd name="connsiteX3-187" fmla="*/ 166687 w 581025"/>
                  <a:gd name="connsiteY3-188" fmla="*/ 559594 h 733425"/>
                  <a:gd name="connsiteX4-189" fmla="*/ 502444 w 581025"/>
                  <a:gd name="connsiteY4-190" fmla="*/ 559594 h 733425"/>
                  <a:gd name="connsiteX5-191" fmla="*/ 502444 w 581025"/>
                  <a:gd name="connsiteY5-192" fmla="*/ 728662 h 733425"/>
                  <a:gd name="connsiteX6-193" fmla="*/ 0 w 581025"/>
                  <a:gd name="connsiteY6-194" fmla="*/ 733425 h 733425"/>
                  <a:gd name="connsiteX7-195" fmla="*/ 7144 w 581025"/>
                  <a:gd name="connsiteY7-196" fmla="*/ 0 h 733425"/>
                  <a:gd name="connsiteX8-197" fmla="*/ 540544 w 581025"/>
                  <a:gd name="connsiteY8-198" fmla="*/ 0 h 733425"/>
                  <a:gd name="connsiteX0-199" fmla="*/ 540544 w 581025"/>
                  <a:gd name="connsiteY0-200" fmla="*/ 0 h 733425"/>
                  <a:gd name="connsiteX1-201" fmla="*/ 581025 w 581025"/>
                  <a:gd name="connsiteY1-202" fmla="*/ 173831 h 733425"/>
                  <a:gd name="connsiteX2-203" fmla="*/ 171450 w 581025"/>
                  <a:gd name="connsiteY2-204" fmla="*/ 173832 h 733425"/>
                  <a:gd name="connsiteX3-205" fmla="*/ 166687 w 581025"/>
                  <a:gd name="connsiteY3-206" fmla="*/ 559594 h 733425"/>
                  <a:gd name="connsiteX4-207" fmla="*/ 502444 w 581025"/>
                  <a:gd name="connsiteY4-208" fmla="*/ 559594 h 733425"/>
                  <a:gd name="connsiteX5-209" fmla="*/ 502444 w 581025"/>
                  <a:gd name="connsiteY5-210" fmla="*/ 728662 h 733425"/>
                  <a:gd name="connsiteX6-211" fmla="*/ 0 w 581025"/>
                  <a:gd name="connsiteY6-212" fmla="*/ 733425 h 733425"/>
                  <a:gd name="connsiteX7-213" fmla="*/ 7144 w 581025"/>
                  <a:gd name="connsiteY7-214" fmla="*/ 0 h 733425"/>
                  <a:gd name="connsiteX8-215" fmla="*/ 540544 w 581025"/>
                  <a:gd name="connsiteY8-216" fmla="*/ 0 h 733425"/>
                  <a:gd name="connsiteX0-217" fmla="*/ 540544 w 588169"/>
                  <a:gd name="connsiteY0-218" fmla="*/ 0 h 733425"/>
                  <a:gd name="connsiteX1-219" fmla="*/ 581025 w 588169"/>
                  <a:gd name="connsiteY1-220" fmla="*/ 173831 h 733425"/>
                  <a:gd name="connsiteX2-221" fmla="*/ 171450 w 588169"/>
                  <a:gd name="connsiteY2-222" fmla="*/ 173832 h 733425"/>
                  <a:gd name="connsiteX3-223" fmla="*/ 166687 w 588169"/>
                  <a:gd name="connsiteY3-224" fmla="*/ 559594 h 733425"/>
                  <a:gd name="connsiteX4-225" fmla="*/ 588169 w 588169"/>
                  <a:gd name="connsiteY4-226" fmla="*/ 559594 h 733425"/>
                  <a:gd name="connsiteX5-227" fmla="*/ 502444 w 588169"/>
                  <a:gd name="connsiteY5-228" fmla="*/ 728662 h 733425"/>
                  <a:gd name="connsiteX6-229" fmla="*/ 0 w 588169"/>
                  <a:gd name="connsiteY6-230" fmla="*/ 733425 h 733425"/>
                  <a:gd name="connsiteX7-231" fmla="*/ 7144 w 588169"/>
                  <a:gd name="connsiteY7-232" fmla="*/ 0 h 733425"/>
                  <a:gd name="connsiteX8-233" fmla="*/ 540544 w 588169"/>
                  <a:gd name="connsiteY8-234" fmla="*/ 0 h 733425"/>
                  <a:gd name="connsiteX0-235" fmla="*/ 540544 w 588169"/>
                  <a:gd name="connsiteY0-236" fmla="*/ 0 h 733425"/>
                  <a:gd name="connsiteX1-237" fmla="*/ 581025 w 588169"/>
                  <a:gd name="connsiteY1-238" fmla="*/ 173831 h 733425"/>
                  <a:gd name="connsiteX2-239" fmla="*/ 171450 w 588169"/>
                  <a:gd name="connsiteY2-240" fmla="*/ 173832 h 733425"/>
                  <a:gd name="connsiteX3-241" fmla="*/ 166687 w 588169"/>
                  <a:gd name="connsiteY3-242" fmla="*/ 559594 h 733425"/>
                  <a:gd name="connsiteX4-243" fmla="*/ 588169 w 588169"/>
                  <a:gd name="connsiteY4-244" fmla="*/ 559594 h 733425"/>
                  <a:gd name="connsiteX5-245" fmla="*/ 538162 w 588169"/>
                  <a:gd name="connsiteY5-246" fmla="*/ 733425 h 733425"/>
                  <a:gd name="connsiteX6-247" fmla="*/ 0 w 588169"/>
                  <a:gd name="connsiteY6-248" fmla="*/ 733425 h 733425"/>
                  <a:gd name="connsiteX7-249" fmla="*/ 7144 w 588169"/>
                  <a:gd name="connsiteY7-250" fmla="*/ 0 h 733425"/>
                  <a:gd name="connsiteX8-251" fmla="*/ 540544 w 588169"/>
                  <a:gd name="connsiteY8-252" fmla="*/ 0 h 733425"/>
                  <a:gd name="connsiteX0-253" fmla="*/ 540544 w 588169"/>
                  <a:gd name="connsiteY0-254" fmla="*/ 0 h 733425"/>
                  <a:gd name="connsiteX1-255" fmla="*/ 581025 w 588169"/>
                  <a:gd name="connsiteY1-256" fmla="*/ 173831 h 733425"/>
                  <a:gd name="connsiteX2-257" fmla="*/ 171450 w 588169"/>
                  <a:gd name="connsiteY2-258" fmla="*/ 173832 h 733425"/>
                  <a:gd name="connsiteX3-259" fmla="*/ 166687 w 588169"/>
                  <a:gd name="connsiteY3-260" fmla="*/ 559594 h 733425"/>
                  <a:gd name="connsiteX4-261" fmla="*/ 588169 w 588169"/>
                  <a:gd name="connsiteY4-262" fmla="*/ 559594 h 733425"/>
                  <a:gd name="connsiteX5-263" fmla="*/ 538162 w 588169"/>
                  <a:gd name="connsiteY5-264" fmla="*/ 733425 h 733425"/>
                  <a:gd name="connsiteX6-265" fmla="*/ 0 w 588169"/>
                  <a:gd name="connsiteY6-266" fmla="*/ 733425 h 733425"/>
                  <a:gd name="connsiteX7-267" fmla="*/ 7144 w 588169"/>
                  <a:gd name="connsiteY7-268" fmla="*/ 0 h 733425"/>
                  <a:gd name="connsiteX8-269" fmla="*/ 540544 w 588169"/>
                  <a:gd name="connsiteY8-270" fmla="*/ 0 h 733425"/>
                  <a:gd name="connsiteX0-271" fmla="*/ 540544 w 588169"/>
                  <a:gd name="connsiteY0-272" fmla="*/ 0 h 733425"/>
                  <a:gd name="connsiteX1-273" fmla="*/ 581025 w 588169"/>
                  <a:gd name="connsiteY1-274" fmla="*/ 173831 h 733425"/>
                  <a:gd name="connsiteX2-275" fmla="*/ 171450 w 588169"/>
                  <a:gd name="connsiteY2-276" fmla="*/ 173832 h 733425"/>
                  <a:gd name="connsiteX3-277" fmla="*/ 166687 w 588169"/>
                  <a:gd name="connsiteY3-278" fmla="*/ 559594 h 733425"/>
                  <a:gd name="connsiteX4-279" fmla="*/ 588169 w 588169"/>
                  <a:gd name="connsiteY4-280" fmla="*/ 559594 h 733425"/>
                  <a:gd name="connsiteX5-281" fmla="*/ 538162 w 588169"/>
                  <a:gd name="connsiteY5-282" fmla="*/ 733425 h 733425"/>
                  <a:gd name="connsiteX6-283" fmla="*/ 0 w 588169"/>
                  <a:gd name="connsiteY6-284" fmla="*/ 733425 h 733425"/>
                  <a:gd name="connsiteX7-285" fmla="*/ 7144 w 588169"/>
                  <a:gd name="connsiteY7-286" fmla="*/ 0 h 733425"/>
                  <a:gd name="connsiteX8-287" fmla="*/ 540544 w 588169"/>
                  <a:gd name="connsiteY8-288" fmla="*/ 0 h 733425"/>
                  <a:gd name="connsiteX0-289" fmla="*/ 540544 w 588169"/>
                  <a:gd name="connsiteY0-290" fmla="*/ 0 h 733425"/>
                  <a:gd name="connsiteX1-291" fmla="*/ 581025 w 588169"/>
                  <a:gd name="connsiteY1-292" fmla="*/ 173831 h 733425"/>
                  <a:gd name="connsiteX2-293" fmla="*/ 171450 w 588169"/>
                  <a:gd name="connsiteY2-294" fmla="*/ 173832 h 733425"/>
                  <a:gd name="connsiteX3-295" fmla="*/ 166687 w 588169"/>
                  <a:gd name="connsiteY3-296" fmla="*/ 559594 h 733425"/>
                  <a:gd name="connsiteX4-297" fmla="*/ 588169 w 588169"/>
                  <a:gd name="connsiteY4-298" fmla="*/ 559594 h 733425"/>
                  <a:gd name="connsiteX5-299" fmla="*/ 498509 w 588169"/>
                  <a:gd name="connsiteY5-300" fmla="*/ 733425 h 733425"/>
                  <a:gd name="connsiteX6-301" fmla="*/ 0 w 588169"/>
                  <a:gd name="connsiteY6-302" fmla="*/ 733425 h 733425"/>
                  <a:gd name="connsiteX7-303" fmla="*/ 7144 w 588169"/>
                  <a:gd name="connsiteY7-304" fmla="*/ 0 h 733425"/>
                  <a:gd name="connsiteX8-305" fmla="*/ 540544 w 588169"/>
                  <a:gd name="connsiteY8-306" fmla="*/ 0 h 733425"/>
                  <a:gd name="connsiteX0-307" fmla="*/ 540544 w 581025"/>
                  <a:gd name="connsiteY0-308" fmla="*/ 0 h 733425"/>
                  <a:gd name="connsiteX1-309" fmla="*/ 581025 w 581025"/>
                  <a:gd name="connsiteY1-310" fmla="*/ 173831 h 733425"/>
                  <a:gd name="connsiteX2-311" fmla="*/ 171450 w 581025"/>
                  <a:gd name="connsiteY2-312" fmla="*/ 173832 h 733425"/>
                  <a:gd name="connsiteX3-313" fmla="*/ 166687 w 581025"/>
                  <a:gd name="connsiteY3-314" fmla="*/ 559594 h 733425"/>
                  <a:gd name="connsiteX4-315" fmla="*/ 501428 w 581025"/>
                  <a:gd name="connsiteY4-316" fmla="*/ 559594 h 733425"/>
                  <a:gd name="connsiteX5-317" fmla="*/ 498509 w 581025"/>
                  <a:gd name="connsiteY5-318" fmla="*/ 733425 h 733425"/>
                  <a:gd name="connsiteX6-319" fmla="*/ 0 w 581025"/>
                  <a:gd name="connsiteY6-320" fmla="*/ 733425 h 733425"/>
                  <a:gd name="connsiteX7-321" fmla="*/ 7144 w 581025"/>
                  <a:gd name="connsiteY7-322" fmla="*/ 0 h 733425"/>
                  <a:gd name="connsiteX8-323" fmla="*/ 540544 w 581025"/>
                  <a:gd name="connsiteY8-324" fmla="*/ 0 h 733425"/>
                  <a:gd name="connsiteX0-325" fmla="*/ 540544 w 581025"/>
                  <a:gd name="connsiteY0-326" fmla="*/ 0 h 733425"/>
                  <a:gd name="connsiteX1-327" fmla="*/ 581025 w 581025"/>
                  <a:gd name="connsiteY1-328" fmla="*/ 173831 h 733425"/>
                  <a:gd name="connsiteX2-329" fmla="*/ 171450 w 581025"/>
                  <a:gd name="connsiteY2-330" fmla="*/ 173832 h 733425"/>
                  <a:gd name="connsiteX3-331" fmla="*/ 166687 w 581025"/>
                  <a:gd name="connsiteY3-332" fmla="*/ 559594 h 733425"/>
                  <a:gd name="connsiteX4-333" fmla="*/ 501428 w 581025"/>
                  <a:gd name="connsiteY4-334" fmla="*/ 559594 h 733425"/>
                  <a:gd name="connsiteX5-335" fmla="*/ 498509 w 581025"/>
                  <a:gd name="connsiteY5-336" fmla="*/ 733425 h 733425"/>
                  <a:gd name="connsiteX6-337" fmla="*/ 0 w 581025"/>
                  <a:gd name="connsiteY6-338" fmla="*/ 733425 h 733425"/>
                  <a:gd name="connsiteX7-339" fmla="*/ 7144 w 581025"/>
                  <a:gd name="connsiteY7-340" fmla="*/ 0 h 733425"/>
                  <a:gd name="connsiteX8-341" fmla="*/ 540544 w 581025"/>
                  <a:gd name="connsiteY8-342" fmla="*/ 0 h 733425"/>
                  <a:gd name="connsiteX0-343" fmla="*/ 540544 w 544599"/>
                  <a:gd name="connsiteY0-344" fmla="*/ 0 h 733425"/>
                  <a:gd name="connsiteX1-345" fmla="*/ 501719 w 544599"/>
                  <a:gd name="connsiteY1-346" fmla="*/ 176309 h 733425"/>
                  <a:gd name="connsiteX2-347" fmla="*/ 171450 w 544599"/>
                  <a:gd name="connsiteY2-348" fmla="*/ 173832 h 733425"/>
                  <a:gd name="connsiteX3-349" fmla="*/ 166687 w 544599"/>
                  <a:gd name="connsiteY3-350" fmla="*/ 559594 h 733425"/>
                  <a:gd name="connsiteX4-351" fmla="*/ 501428 w 544599"/>
                  <a:gd name="connsiteY4-352" fmla="*/ 559594 h 733425"/>
                  <a:gd name="connsiteX5-353" fmla="*/ 498509 w 544599"/>
                  <a:gd name="connsiteY5-354" fmla="*/ 733425 h 733425"/>
                  <a:gd name="connsiteX6-355" fmla="*/ 0 w 544599"/>
                  <a:gd name="connsiteY6-356" fmla="*/ 733425 h 733425"/>
                  <a:gd name="connsiteX7-357" fmla="*/ 7144 w 544599"/>
                  <a:gd name="connsiteY7-358" fmla="*/ 0 h 733425"/>
                  <a:gd name="connsiteX8-359" fmla="*/ 540544 w 544599"/>
                  <a:gd name="connsiteY8-360" fmla="*/ 0 h 733425"/>
                  <a:gd name="connsiteX0-361" fmla="*/ 505847 w 513568"/>
                  <a:gd name="connsiteY0-362" fmla="*/ 2479 h 733425"/>
                  <a:gd name="connsiteX1-363" fmla="*/ 501719 w 513568"/>
                  <a:gd name="connsiteY1-364" fmla="*/ 176309 h 733425"/>
                  <a:gd name="connsiteX2-365" fmla="*/ 171450 w 513568"/>
                  <a:gd name="connsiteY2-366" fmla="*/ 173832 h 733425"/>
                  <a:gd name="connsiteX3-367" fmla="*/ 166687 w 513568"/>
                  <a:gd name="connsiteY3-368" fmla="*/ 559594 h 733425"/>
                  <a:gd name="connsiteX4-369" fmla="*/ 501428 w 513568"/>
                  <a:gd name="connsiteY4-370" fmla="*/ 559594 h 733425"/>
                  <a:gd name="connsiteX5-371" fmla="*/ 498509 w 513568"/>
                  <a:gd name="connsiteY5-372" fmla="*/ 733425 h 733425"/>
                  <a:gd name="connsiteX6-373" fmla="*/ 0 w 513568"/>
                  <a:gd name="connsiteY6-374" fmla="*/ 733425 h 733425"/>
                  <a:gd name="connsiteX7-375" fmla="*/ 7144 w 513568"/>
                  <a:gd name="connsiteY7-376" fmla="*/ 0 h 733425"/>
                  <a:gd name="connsiteX8-377" fmla="*/ 505847 w 513568"/>
                  <a:gd name="connsiteY8-378" fmla="*/ 2479 h 733425"/>
                  <a:gd name="connsiteX0-379" fmla="*/ 505847 w 505847"/>
                  <a:gd name="connsiteY0-380" fmla="*/ 2479 h 733425"/>
                  <a:gd name="connsiteX1-381" fmla="*/ 501719 w 505847"/>
                  <a:gd name="connsiteY1-382" fmla="*/ 176309 h 733425"/>
                  <a:gd name="connsiteX2-383" fmla="*/ 171450 w 505847"/>
                  <a:gd name="connsiteY2-384" fmla="*/ 173832 h 733425"/>
                  <a:gd name="connsiteX3-385" fmla="*/ 166687 w 505847"/>
                  <a:gd name="connsiteY3-386" fmla="*/ 559594 h 733425"/>
                  <a:gd name="connsiteX4-387" fmla="*/ 501428 w 505847"/>
                  <a:gd name="connsiteY4-388" fmla="*/ 559594 h 733425"/>
                  <a:gd name="connsiteX5-389" fmla="*/ 498509 w 505847"/>
                  <a:gd name="connsiteY5-390" fmla="*/ 733425 h 733425"/>
                  <a:gd name="connsiteX6-391" fmla="*/ 0 w 505847"/>
                  <a:gd name="connsiteY6-392" fmla="*/ 733425 h 733425"/>
                  <a:gd name="connsiteX7-393" fmla="*/ 7144 w 505847"/>
                  <a:gd name="connsiteY7-394" fmla="*/ 0 h 733425"/>
                  <a:gd name="connsiteX8-395" fmla="*/ 505847 w 505847"/>
                  <a:gd name="connsiteY8-396" fmla="*/ 2479 h 733425"/>
                  <a:gd name="connsiteX0-397" fmla="*/ 498412 w 501719"/>
                  <a:gd name="connsiteY0-398" fmla="*/ 2479 h 733425"/>
                  <a:gd name="connsiteX1-399" fmla="*/ 501719 w 501719"/>
                  <a:gd name="connsiteY1-400" fmla="*/ 176309 h 733425"/>
                  <a:gd name="connsiteX2-401" fmla="*/ 171450 w 501719"/>
                  <a:gd name="connsiteY2-402" fmla="*/ 173832 h 733425"/>
                  <a:gd name="connsiteX3-403" fmla="*/ 166687 w 501719"/>
                  <a:gd name="connsiteY3-404" fmla="*/ 559594 h 733425"/>
                  <a:gd name="connsiteX4-405" fmla="*/ 501428 w 501719"/>
                  <a:gd name="connsiteY4-406" fmla="*/ 559594 h 733425"/>
                  <a:gd name="connsiteX5-407" fmla="*/ 498509 w 501719"/>
                  <a:gd name="connsiteY5-408" fmla="*/ 733425 h 733425"/>
                  <a:gd name="connsiteX6-409" fmla="*/ 0 w 501719"/>
                  <a:gd name="connsiteY6-410" fmla="*/ 733425 h 733425"/>
                  <a:gd name="connsiteX7-411" fmla="*/ 7144 w 501719"/>
                  <a:gd name="connsiteY7-412" fmla="*/ 0 h 733425"/>
                  <a:gd name="connsiteX8-413" fmla="*/ 498412 w 501719"/>
                  <a:gd name="connsiteY8-414" fmla="*/ 2479 h 733425"/>
                  <a:gd name="connsiteX0-415" fmla="*/ 498972 w 502279"/>
                  <a:gd name="connsiteY0-416" fmla="*/ 1479 h 732425"/>
                  <a:gd name="connsiteX1-417" fmla="*/ 502279 w 502279"/>
                  <a:gd name="connsiteY1-418" fmla="*/ 175309 h 732425"/>
                  <a:gd name="connsiteX2-419" fmla="*/ 172010 w 502279"/>
                  <a:gd name="connsiteY2-420" fmla="*/ 172832 h 732425"/>
                  <a:gd name="connsiteX3-421" fmla="*/ 167247 w 502279"/>
                  <a:gd name="connsiteY3-422" fmla="*/ 558594 h 732425"/>
                  <a:gd name="connsiteX4-423" fmla="*/ 501988 w 502279"/>
                  <a:gd name="connsiteY4-424" fmla="*/ 558594 h 732425"/>
                  <a:gd name="connsiteX5-425" fmla="*/ 499069 w 502279"/>
                  <a:gd name="connsiteY5-426" fmla="*/ 732425 h 732425"/>
                  <a:gd name="connsiteX6-427" fmla="*/ 560 w 502279"/>
                  <a:gd name="connsiteY6-428" fmla="*/ 732425 h 732425"/>
                  <a:gd name="connsiteX7-429" fmla="*/ 704 w 502279"/>
                  <a:gd name="connsiteY7-430" fmla="*/ 0 h 732425"/>
                  <a:gd name="connsiteX8-431" fmla="*/ 498972 w 502279"/>
                  <a:gd name="connsiteY8-432" fmla="*/ 1479 h 732425"/>
                  <a:gd name="connsiteX0-433" fmla="*/ 498412 w 501719"/>
                  <a:gd name="connsiteY0-434" fmla="*/ 479 h 731425"/>
                  <a:gd name="connsiteX1-435" fmla="*/ 501719 w 501719"/>
                  <a:gd name="connsiteY1-436" fmla="*/ 174309 h 731425"/>
                  <a:gd name="connsiteX2-437" fmla="*/ 171450 w 501719"/>
                  <a:gd name="connsiteY2-438" fmla="*/ 171832 h 731425"/>
                  <a:gd name="connsiteX3-439" fmla="*/ 166687 w 501719"/>
                  <a:gd name="connsiteY3-440" fmla="*/ 557594 h 731425"/>
                  <a:gd name="connsiteX4-441" fmla="*/ 501428 w 501719"/>
                  <a:gd name="connsiteY4-442" fmla="*/ 557594 h 731425"/>
                  <a:gd name="connsiteX5-443" fmla="*/ 498509 w 501719"/>
                  <a:gd name="connsiteY5-444" fmla="*/ 731425 h 731425"/>
                  <a:gd name="connsiteX6-445" fmla="*/ 0 w 501719"/>
                  <a:gd name="connsiteY6-446" fmla="*/ 731425 h 731425"/>
                  <a:gd name="connsiteX7-447" fmla="*/ 1144 w 501719"/>
                  <a:gd name="connsiteY7-448" fmla="*/ 0 h 731425"/>
                  <a:gd name="connsiteX8-449" fmla="*/ 498412 w 501719"/>
                  <a:gd name="connsiteY8-450" fmla="*/ 479 h 731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01719" h="731425">
                    <a:moveTo>
                      <a:pt x="498412" y="479"/>
                    </a:moveTo>
                    <a:cubicBezTo>
                      <a:pt x="499514" y="58422"/>
                      <a:pt x="500617" y="116366"/>
                      <a:pt x="501719" y="174309"/>
                    </a:cubicBezTo>
                    <a:lnTo>
                      <a:pt x="171450" y="171832"/>
                    </a:lnTo>
                    <a:cubicBezTo>
                      <a:pt x="169862" y="300419"/>
                      <a:pt x="168275" y="429007"/>
                      <a:pt x="166687" y="557594"/>
                    </a:cubicBezTo>
                    <a:lnTo>
                      <a:pt x="501428" y="557594"/>
                    </a:lnTo>
                    <a:lnTo>
                      <a:pt x="498509" y="731425"/>
                    </a:lnTo>
                    <a:lnTo>
                      <a:pt x="0" y="731425"/>
                    </a:lnTo>
                    <a:cubicBezTo>
                      <a:pt x="2381" y="486950"/>
                      <a:pt x="-1237" y="244475"/>
                      <a:pt x="1144" y="0"/>
                    </a:cubicBezTo>
                    <a:lnTo>
                      <a:pt x="498412" y="479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5300663" y="1319213"/>
                <a:ext cx="224798" cy="173831"/>
              </a:xfrm>
              <a:prstGeom prst="rect">
                <a:avLst/>
              </a:prstGeom>
              <a:grpFill/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MS PGothic" panose="020B0600070205080204" charset="-128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226F-3EA4-44B9-8DDC-DC749EF566E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A118-A322-4B8E-BC3B-5F23A78463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FFE-0218-4F0C-BC21-FC370CA32A7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4A19-CB91-4892-AFBE-E1B1977A8578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A568-2E19-4482-8779-B2ECAD3142A9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456A-6C1C-4106-9A64-6217D3EE439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69B-C50D-4004-A637-93F308625E3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6126-2620-4412-9B2F-95D5AA53EF6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958D-2B47-4C65-9ED0-F953E97C1F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17F-69B1-458D-86A7-B70127F8FA8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79882"/>
            <a:ext cx="6570614" cy="41222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8E8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15122" y="4916640"/>
            <a:ext cx="8928000" cy="14400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8742-E957-43FF-9DD2-E7A78CDB292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文內容页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8" Type="http://schemas.openxmlformats.org/officeDocument/2006/relationships/theme" Target="../theme/theme3.xml"/><Relationship Id="rId17" Type="http://schemas.openxmlformats.org/officeDocument/2006/relationships/image" Target="../media/image8.jpeg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46A9-3E4F-4A91-AF4B-C219521DEB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47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FAA510-445C-4415-9FE4-71BF695389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C0BC-31A8-4F1B-8F99-45C688C67F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506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97A3-95D3-4FA0-AD05-32D51D198BF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467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23819" y="465657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5122" y="4916640"/>
            <a:ext cx="8928000" cy="144000"/>
          </a:xfrm>
          <a:prstGeom prst="rect">
            <a:avLst/>
          </a:prstGeom>
          <a:solidFill>
            <a:srgbClr val="008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009E93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hyperlink" Target="https://www.ema.europa.eu/en/documents/variation-report/carbaglu-h-c-461-ii-0013-epar-assessment-report-variation_en.pdf" TargetMode="External"/><Relationship Id="rId7" Type="http://schemas.openxmlformats.org/officeDocument/2006/relationships/hyperlink" Target="https://my.clevelandclinic.org/health/diseases/24065-hyperammonemia#symptoms-and-causes" TargetMode="Externa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6606" y="1419622"/>
            <a:ext cx="8490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卡谷氨酸分散片（安维得</a:t>
            </a:r>
            <a:r>
              <a:rPr lang="zh-CN" altLang="en-US" sz="32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®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spcBef>
                <a:spcPts val="12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远大医药（中国）有限公司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59632" y="2812742"/>
            <a:ext cx="6855836" cy="1630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2023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日正式批准国家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类化药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（注册证号：国药准字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H20234128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第一批罕见病目录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所收录罕见病治疗药品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(#71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#99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#58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#79)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适用于治疗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甲基丙二酸血症、丙酸血症，异戊酸</a:t>
            </a:r>
            <a:r>
              <a:rPr lang="zh-CN" altLang="en-US" sz="1400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血症、</a:t>
            </a:r>
            <a:r>
              <a:rPr lang="en-US" altLang="zh-CN" sz="1400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N-</a:t>
            </a:r>
            <a:r>
              <a:rPr lang="zh-CN" altLang="en-US" sz="1400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乙酰谷氨酸合成酶缺乏症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引起的高氨血症。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符合“儿童生理特征的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儿童用药品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新品种、剂型和规格”纳入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优先审评审批程序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screen"/>
          <a:srcRect t="15073" r="5398"/>
          <a:stretch>
            <a:fillRect/>
          </a:stretch>
        </p:blipFill>
        <p:spPr>
          <a:xfrm flipH="1">
            <a:off x="0" y="72730"/>
            <a:ext cx="1523156" cy="2170756"/>
          </a:xfrm>
          <a:prstGeom prst="rect">
            <a:avLst/>
          </a:prstGeom>
        </p:spPr>
      </p:pic>
      <p:sp>
        <p:nvSpPr>
          <p:cNvPr id="40" name="TextBox 20"/>
          <p:cNvSpPr txBox="1"/>
          <p:nvPr/>
        </p:nvSpPr>
        <p:spPr>
          <a:xfrm>
            <a:off x="560844" y="2387083"/>
            <a:ext cx="25772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2135435" y="1839014"/>
            <a:ext cx="1002621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23928" y="844747"/>
            <a:ext cx="3729956" cy="3454006"/>
            <a:chOff x="3565734" y="845936"/>
            <a:chExt cx="3729956" cy="3454006"/>
          </a:xfrm>
        </p:grpSpPr>
        <p:grpSp>
          <p:nvGrpSpPr>
            <p:cNvPr id="5" name="组合 4"/>
            <p:cNvGrpSpPr/>
            <p:nvPr/>
          </p:nvGrpSpPr>
          <p:grpSpPr>
            <a:xfrm>
              <a:off x="3565734" y="845936"/>
              <a:ext cx="3729956" cy="477625"/>
              <a:chOff x="3563888" y="845936"/>
              <a:chExt cx="3729956" cy="477625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基本信息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65734" y="1590031"/>
              <a:ext cx="3729956" cy="477625"/>
              <a:chOff x="3563888" y="845936"/>
              <a:chExt cx="3729956" cy="477625"/>
            </a:xfrm>
          </p:grpSpPr>
          <p:sp>
            <p:nvSpPr>
              <p:cNvPr id="26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安全性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565734" y="2334126"/>
              <a:ext cx="3729956" cy="477625"/>
              <a:chOff x="3563888" y="845936"/>
              <a:chExt cx="3729956" cy="477625"/>
            </a:xfrm>
          </p:grpSpPr>
          <p:sp>
            <p:nvSpPr>
              <p:cNvPr id="39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有效性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565734" y="3078221"/>
              <a:ext cx="3729956" cy="477625"/>
              <a:chOff x="3563888" y="845936"/>
              <a:chExt cx="3729956" cy="477625"/>
            </a:xfrm>
          </p:grpSpPr>
          <p:sp>
            <p:nvSpPr>
              <p:cNvPr id="48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创新性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565734" y="3822317"/>
              <a:ext cx="3729956" cy="477625"/>
              <a:chOff x="3563888" y="845936"/>
              <a:chExt cx="3729956" cy="477625"/>
            </a:xfrm>
          </p:grpSpPr>
          <p:sp>
            <p:nvSpPr>
              <p:cNvPr id="53" name="任意多边形 41"/>
              <p:cNvSpPr/>
              <p:nvPr/>
            </p:nvSpPr>
            <p:spPr>
              <a:xfrm>
                <a:off x="3894628" y="845936"/>
                <a:ext cx="3399216" cy="477625"/>
              </a:xfrm>
              <a:custGeom>
                <a:avLst/>
                <a:gdLst>
                  <a:gd name="connsiteX0" fmla="*/ 4829221 w 5245449"/>
                  <a:gd name="connsiteY0" fmla="*/ 0 h 832457"/>
                  <a:gd name="connsiteX1" fmla="*/ 4906100 w 5245449"/>
                  <a:gd name="connsiteY1" fmla="*/ 31843 h 832457"/>
                  <a:gd name="connsiteX2" fmla="*/ 5213606 w 5245449"/>
                  <a:gd name="connsiteY2" fmla="*/ 339349 h 832457"/>
                  <a:gd name="connsiteX3" fmla="*/ 5213606 w 5245449"/>
                  <a:gd name="connsiteY3" fmla="*/ 493107 h 832457"/>
                  <a:gd name="connsiteX4" fmla="*/ 4906100 w 5245449"/>
                  <a:gd name="connsiteY4" fmla="*/ 800613 h 832457"/>
                  <a:gd name="connsiteX5" fmla="*/ 4829221 w 5245449"/>
                  <a:gd name="connsiteY5" fmla="*/ 832457 h 832457"/>
                  <a:gd name="connsiteX6" fmla="*/ 4824536 w 5245449"/>
                  <a:gd name="connsiteY6" fmla="*/ 831545 h 832457"/>
                  <a:gd name="connsiteX7" fmla="*/ 4824536 w 5245449"/>
                  <a:gd name="connsiteY7" fmla="*/ 832028 h 832457"/>
                  <a:gd name="connsiteX8" fmla="*/ 0 w 5245449"/>
                  <a:gd name="connsiteY8" fmla="*/ 832028 h 832457"/>
                  <a:gd name="connsiteX9" fmla="*/ 0 w 5245449"/>
                  <a:gd name="connsiteY9" fmla="*/ 428 h 832457"/>
                  <a:gd name="connsiteX10" fmla="*/ 4824536 w 5245449"/>
                  <a:gd name="connsiteY10" fmla="*/ 428 h 832457"/>
                  <a:gd name="connsiteX11" fmla="*/ 4824536 w 5245449"/>
                  <a:gd name="connsiteY11" fmla="*/ 912 h 8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45449" h="832457">
                    <a:moveTo>
                      <a:pt x="4829221" y="0"/>
                    </a:moveTo>
                    <a:cubicBezTo>
                      <a:pt x="4857045" y="0"/>
                      <a:pt x="4884869" y="10614"/>
                      <a:pt x="4906100" y="31843"/>
                    </a:cubicBezTo>
                    <a:lnTo>
                      <a:pt x="5213606" y="339349"/>
                    </a:lnTo>
                    <a:cubicBezTo>
                      <a:pt x="5256064" y="381809"/>
                      <a:pt x="5256064" y="450647"/>
                      <a:pt x="5213606" y="493107"/>
                    </a:cubicBezTo>
                    <a:lnTo>
                      <a:pt x="4906100" y="800613"/>
                    </a:lnTo>
                    <a:cubicBezTo>
                      <a:pt x="4884870" y="821842"/>
                      <a:pt x="4857046" y="832457"/>
                      <a:pt x="4829221" y="832457"/>
                    </a:cubicBezTo>
                    <a:lnTo>
                      <a:pt x="4824536" y="831545"/>
                    </a:lnTo>
                    <a:lnTo>
                      <a:pt x="4824536" y="832028"/>
                    </a:lnTo>
                    <a:lnTo>
                      <a:pt x="0" y="832028"/>
                    </a:lnTo>
                    <a:lnTo>
                      <a:pt x="0" y="428"/>
                    </a:lnTo>
                    <a:lnTo>
                      <a:pt x="4824536" y="428"/>
                    </a:lnTo>
                    <a:lnTo>
                      <a:pt x="4824536" y="912"/>
                    </a:lnTo>
                    <a:close/>
                  </a:path>
                </a:pathLst>
              </a:custGeom>
              <a:solidFill>
                <a:srgbClr val="008E84"/>
              </a:solidFill>
              <a:ln w="1270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gray">
              <a:xfrm>
                <a:off x="4946165" y="900082"/>
                <a:ext cx="12961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公平性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 34"/>
              <p:cNvSpPr/>
              <p:nvPr/>
            </p:nvSpPr>
            <p:spPr>
              <a:xfrm>
                <a:off x="3563888" y="845937"/>
                <a:ext cx="596404" cy="477624"/>
              </a:xfrm>
              <a:custGeom>
                <a:avLst/>
                <a:gdLst>
                  <a:gd name="connsiteX0" fmla="*/ 289251 w 578502"/>
                  <a:gd name="connsiteY0" fmla="*/ 0 h 578502"/>
                  <a:gd name="connsiteX1" fmla="*/ 342677 w 578502"/>
                  <a:gd name="connsiteY1" fmla="*/ 22129 h 578502"/>
                  <a:gd name="connsiteX2" fmla="*/ 556373 w 578502"/>
                  <a:gd name="connsiteY2" fmla="*/ 235825 h 578502"/>
                  <a:gd name="connsiteX3" fmla="*/ 556373 w 578502"/>
                  <a:gd name="connsiteY3" fmla="*/ 342677 h 578502"/>
                  <a:gd name="connsiteX4" fmla="*/ 342677 w 578502"/>
                  <a:gd name="connsiteY4" fmla="*/ 556373 h 578502"/>
                  <a:gd name="connsiteX5" fmla="*/ 235826 w 578502"/>
                  <a:gd name="connsiteY5" fmla="*/ 556373 h 578502"/>
                  <a:gd name="connsiteX6" fmla="*/ 22129 w 578502"/>
                  <a:gd name="connsiteY6" fmla="*/ 342677 h 578502"/>
                  <a:gd name="connsiteX7" fmla="*/ 22129 w 578502"/>
                  <a:gd name="connsiteY7" fmla="*/ 235825 h 578502"/>
                  <a:gd name="connsiteX8" fmla="*/ 235826 w 578502"/>
                  <a:gd name="connsiteY8" fmla="*/ 22129 h 578502"/>
                  <a:gd name="connsiteX9" fmla="*/ 289251 w 578502"/>
                  <a:gd name="connsiteY9" fmla="*/ 0 h 5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502" h="578502">
                    <a:moveTo>
                      <a:pt x="289251" y="0"/>
                    </a:moveTo>
                    <a:cubicBezTo>
                      <a:pt x="308587" y="0"/>
                      <a:pt x="327923" y="7376"/>
                      <a:pt x="342677" y="22129"/>
                    </a:cubicBezTo>
                    <a:lnTo>
                      <a:pt x="556373" y="235825"/>
                    </a:lnTo>
                    <a:cubicBezTo>
                      <a:pt x="585879" y="265332"/>
                      <a:pt x="585879" y="313170"/>
                      <a:pt x="556373" y="342677"/>
                    </a:cubicBezTo>
                    <a:lnTo>
                      <a:pt x="342677" y="556373"/>
                    </a:lnTo>
                    <a:cubicBezTo>
                      <a:pt x="313170" y="585879"/>
                      <a:pt x="265332" y="585879"/>
                      <a:pt x="235826" y="556373"/>
                    </a:cubicBezTo>
                    <a:lnTo>
                      <a:pt x="22129" y="342677"/>
                    </a:lnTo>
                    <a:cubicBezTo>
                      <a:pt x="-7377" y="313170"/>
                      <a:pt x="-7377" y="265332"/>
                      <a:pt x="22129" y="235825"/>
                    </a:cubicBezTo>
                    <a:lnTo>
                      <a:pt x="235826" y="22129"/>
                    </a:lnTo>
                    <a:cubicBezTo>
                      <a:pt x="250579" y="7376"/>
                      <a:pt x="269915" y="0"/>
                      <a:pt x="289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8E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8E8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000" b="1" dirty="0">
                  <a:solidFill>
                    <a:srgbClr val="008E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218133"/>
            <a:ext cx="2159918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基本信息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黑简体" panose="02000000000000000000" charset="-122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319" y="652816"/>
            <a:ext cx="4919345" cy="5502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通用名称：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</a:rPr>
              <a:t>卡谷氨酸分散片</a:t>
            </a:r>
            <a:endParaRPr lang="en-US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商品名：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  <a:sym typeface="+mn-lt"/>
              </a:rPr>
              <a:t>安维得</a:t>
            </a:r>
            <a:r>
              <a:rPr lang="zh-CN" altLang="en-US" sz="1200" b="1" baseline="30000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®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  <a:sym typeface="Arial" panose="020B0604020202020204" pitchFamily="34" charset="0"/>
              </a:rPr>
              <a:t> </a:t>
            </a:r>
            <a:endParaRPr lang="en-US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规格：</a:t>
            </a:r>
            <a:r>
              <a:rPr lang="en-US" altLang="zh-CN" sz="1000" dirty="0">
                <a:latin typeface="+mj-ea"/>
                <a:ea typeface="+mj-ea"/>
              </a:rPr>
              <a:t>200mg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是否为</a:t>
            </a:r>
            <a:r>
              <a:rPr lang="en-US" altLang="zh-CN" sz="1000" dirty="0">
                <a:latin typeface="+mj-ea"/>
                <a:ea typeface="+mj-ea"/>
              </a:rPr>
              <a:t>OTC</a:t>
            </a:r>
            <a:r>
              <a:rPr lang="zh-CN" altLang="en-US" sz="1000" dirty="0">
                <a:latin typeface="+mj-ea"/>
                <a:ea typeface="+mj-ea"/>
              </a:rPr>
              <a:t>：否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药品注册分类：</a:t>
            </a:r>
            <a:r>
              <a:rPr lang="zh-CN" altLang="zh-CN" sz="1000" kern="100" dirty="0">
                <a:latin typeface="+mj-ea"/>
              </a:rPr>
              <a:t>化学药品</a:t>
            </a:r>
            <a:r>
              <a:rPr lang="en-US" altLang="zh-CN" sz="1000" kern="100" dirty="0">
                <a:latin typeface="+mj-ea"/>
              </a:rPr>
              <a:t>3</a:t>
            </a:r>
            <a:r>
              <a:rPr lang="zh-CN" altLang="zh-CN" sz="1000" kern="100" dirty="0">
                <a:latin typeface="+mj-ea"/>
              </a:rPr>
              <a:t>类</a:t>
            </a:r>
            <a:endParaRPr lang="zh-CN" altLang="zh-CN" sz="1000" kern="100" dirty="0">
              <a:latin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适应症：</a:t>
            </a:r>
            <a:endParaRPr lang="en-US" altLang="zh-CN" sz="1400" b="1" dirty="0"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    —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异戊酸血症引起的高氨血症（罕见病目录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58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  <a:endParaRPr lang="zh-CN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</a:rPr>
              <a:t>    —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甲基丙二酸血症引起的高氨血症（罕见病目录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71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  <a:endParaRPr lang="zh-CN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</a:rPr>
              <a:t>    —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N-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乙酰谷氨酸合成酶缺乏症引起的高氨血症（罕见病目录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79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  <a:endParaRPr lang="zh-CN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1200" b="1" dirty="0">
                <a:solidFill>
                  <a:srgbClr val="C00000"/>
                </a:solidFill>
                <a:latin typeface="+mj-ea"/>
              </a:rPr>
              <a:t>    —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丙酸血症引起的高氨血症（罕见病目录</a:t>
            </a:r>
            <a:r>
              <a:rPr lang="en-US" altLang="zh-CN" sz="1200" b="1" dirty="0">
                <a:solidFill>
                  <a:srgbClr val="C00000"/>
                </a:solidFill>
                <a:latin typeface="+mj-ea"/>
                <a:ea typeface="+mj-ea"/>
              </a:rPr>
              <a:t>99</a:t>
            </a:r>
            <a:r>
              <a:rPr lang="zh-CN" altLang="zh-CN" sz="1200" b="1" dirty="0">
                <a:solidFill>
                  <a:srgbClr val="C00000"/>
                </a:solidFill>
                <a:latin typeface="+mj-ea"/>
                <a:ea typeface="+mj-ea"/>
              </a:rPr>
              <a:t>号）</a:t>
            </a:r>
            <a:endParaRPr lang="zh-CN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zh-CN" sz="1000" kern="100" dirty="0">
                <a:latin typeface="+mj-ea"/>
              </a:rPr>
              <a:t>目前大陆地区同通用名药品的上市情况</a:t>
            </a:r>
            <a:r>
              <a:rPr lang="zh-CN" altLang="en-US" sz="1000" kern="100" dirty="0">
                <a:latin typeface="+mj-ea"/>
              </a:rPr>
              <a:t>：</a:t>
            </a:r>
            <a:r>
              <a:rPr lang="zh-CN" altLang="zh-CN" sz="1000" kern="100" dirty="0">
                <a:latin typeface="+mj-ea"/>
              </a:rPr>
              <a:t>锐康迪医药有限公司</a:t>
            </a:r>
            <a:endParaRPr lang="en-US" altLang="zh-CN" sz="1000" kern="100" dirty="0">
              <a:latin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</a:rPr>
              <a:t>中国大陆首次上市时间：</a:t>
            </a:r>
            <a:r>
              <a:rPr lang="en-US" altLang="zh-CN" sz="1000" dirty="0">
                <a:latin typeface="+mj-ea"/>
              </a:rPr>
              <a:t>2023.6.27</a:t>
            </a:r>
            <a:endParaRPr lang="en-US" altLang="zh-CN" sz="1000" dirty="0">
              <a:latin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zh-CN" sz="1000" kern="100" dirty="0">
                <a:latin typeface="+mj-ea"/>
              </a:rPr>
              <a:t>全球首个上市国家</a:t>
            </a:r>
            <a:r>
              <a:rPr lang="en-US" altLang="zh-CN" sz="1000" kern="100" dirty="0">
                <a:latin typeface="+mj-ea"/>
              </a:rPr>
              <a:t>/</a:t>
            </a:r>
            <a:r>
              <a:rPr lang="zh-CN" altLang="zh-CN" sz="1000" kern="100" dirty="0">
                <a:latin typeface="+mj-ea"/>
              </a:rPr>
              <a:t>地区及上市时间</a:t>
            </a:r>
            <a:r>
              <a:rPr lang="zh-CN" altLang="en-US" sz="1000" kern="100" dirty="0">
                <a:latin typeface="+mj-ea"/>
              </a:rPr>
              <a:t>：</a:t>
            </a:r>
            <a:r>
              <a:rPr lang="zh-CN" altLang="zh-CN" sz="1000" kern="100" dirty="0">
                <a:latin typeface="+mj-ea"/>
              </a:rPr>
              <a:t>欧盟</a:t>
            </a:r>
            <a:r>
              <a:rPr lang="en-US" altLang="zh-CN" sz="1000" kern="100" dirty="0">
                <a:latin typeface="+mj-ea"/>
              </a:rPr>
              <a:t>/2003.01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参照药品建议：无参照</a:t>
            </a: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较参照药品优势：</a:t>
            </a:r>
            <a:r>
              <a:rPr lang="zh-CN" altLang="en-US" sz="1200" b="1" dirty="0">
                <a:solidFill>
                  <a:srgbClr val="C00000"/>
                </a:solidFill>
                <a:latin typeface="+mj-ea"/>
                <a:ea typeface="+mj-ea"/>
              </a:rPr>
              <a:t>弥补国家医保药品目录空白</a:t>
            </a:r>
            <a:endParaRPr lang="en-US" altLang="zh-CN" sz="1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+mj-ea"/>
                <a:ea typeface="+mj-ea"/>
              </a:rPr>
              <a:t>用法用量：</a:t>
            </a:r>
            <a:endParaRPr lang="en-US" altLang="zh-CN" sz="1000" dirty="0"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en-US" altLang="zh-CN" sz="1000" dirty="0">
                <a:latin typeface="+mj-ea"/>
                <a:ea typeface="+mj-ea"/>
              </a:rPr>
              <a:t>     </a:t>
            </a:r>
            <a:r>
              <a:rPr lang="zh-CN" altLang="en-US" sz="1000" dirty="0">
                <a:latin typeface="+mj-ea"/>
                <a:ea typeface="+mj-ea"/>
              </a:rPr>
              <a:t>急性期：起始剂量应为每日</a:t>
            </a:r>
            <a:r>
              <a:rPr lang="en-US" altLang="zh-CN" sz="1000" dirty="0">
                <a:latin typeface="+mj-ea"/>
                <a:ea typeface="+mj-ea"/>
              </a:rPr>
              <a:t>100mg/kg</a:t>
            </a:r>
            <a:endParaRPr lang="en-US" altLang="zh-CN" sz="1000" dirty="0">
              <a:latin typeface="+mj-ea"/>
              <a:ea typeface="+mj-ea"/>
            </a:endParaRPr>
          </a:p>
          <a:p>
            <a:pPr>
              <a:lnSpc>
                <a:spcPct val="140000"/>
              </a:lnSpc>
            </a:pPr>
            <a:r>
              <a:rPr lang="en-US" altLang="zh-CN" sz="1000" dirty="0">
                <a:latin typeface="+mj-ea"/>
                <a:ea typeface="+mj-ea"/>
              </a:rPr>
              <a:t>     </a:t>
            </a:r>
            <a:r>
              <a:rPr lang="zh-CN" altLang="en-US" sz="1000" dirty="0">
                <a:latin typeface="+mj-ea"/>
                <a:ea typeface="+mj-ea"/>
              </a:rPr>
              <a:t>维持期：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应个体化调整</a:t>
            </a:r>
            <a:r>
              <a:rPr lang="zh-CN" altLang="en-US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剂量</a:t>
            </a: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10-100mg/kg/</a:t>
            </a:r>
            <a:r>
              <a:rPr lang="zh-CN" altLang="en-US" sz="1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，以维持患者正常血氨水平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4427985" y="701546"/>
            <a:ext cx="4248472" cy="1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卡谷氨酸分散片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第一批罕见病目录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所收录罕见病的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治疗药品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(#58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#71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#79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#99) </a:t>
            </a:r>
            <a:r>
              <a:rPr lang="zh-CN" altLang="en-US" sz="11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b="1" dirty="0">
              <a:solidFill>
                <a:srgbClr val="C810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年中国新生儿出生人口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902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万人，按患病率测算卡谷氨酸适应症</a:t>
            </a:r>
            <a:r>
              <a:rPr lang="zh-CN" altLang="en-US" sz="12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年新发患者数量约</a:t>
            </a:r>
            <a:r>
              <a:rPr lang="en-US" altLang="zh-CN" sz="12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686</a:t>
            </a:r>
            <a:r>
              <a:rPr lang="zh-CN" altLang="en-US" sz="1200" b="1" dirty="0">
                <a:solidFill>
                  <a:srgbClr val="C810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1100" b="1" dirty="0">
              <a:solidFill>
                <a:srgbClr val="C810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148064" y="2002210"/>
          <a:ext cx="3528391" cy="236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89"/>
                <a:gridCol w="1496553"/>
                <a:gridCol w="1045449"/>
              </a:tblGrid>
              <a:tr h="484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  <a:endParaRPr lang="zh-CN" altLang="en-US" sz="1050" b="1" dirty="0"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患病率</a:t>
                      </a:r>
                      <a:endParaRPr lang="zh-CN" altLang="en-US" sz="1050" b="1" dirty="0"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年患者数量预计</a:t>
                      </a:r>
                      <a:endParaRPr lang="zh-CN" altLang="en-US" sz="1050" b="1" dirty="0"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93"/>
                    </a:solidFill>
                  </a:tcPr>
                </a:tc>
              </a:tr>
              <a:tr h="592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N-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乙酰谷氨酸合成酶缺乏症</a:t>
                      </a:r>
                      <a:endParaRPr lang="en-US" altLang="zh-CN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全球：发病率＜</a:t>
                      </a:r>
                      <a:r>
                        <a:rPr lang="en-US" altLang="zh-CN" sz="900" b="0" dirty="0">
                          <a:latin typeface="+mn-lt"/>
                          <a:ea typeface="微软雅黑" panose="020B0503020204020204" pitchFamily="34" charset="-122"/>
                        </a:rPr>
                        <a:t>1:200</a:t>
                      </a: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sz="900" b="0" baseline="30000" dirty="0">
                          <a:latin typeface="+mn-lt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baseline="30000" dirty="0">
                        <a:latin typeface="+mn-lt"/>
                        <a:ea typeface="微软雅黑" panose="020B0503020204020204" pitchFamily="34" charset="-122"/>
                      </a:endParaRPr>
                    </a:p>
                    <a:p>
                      <a:pPr algn="l">
                        <a:defRPr/>
                      </a:pP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美国：患病人数＜</a:t>
                      </a:r>
                      <a:r>
                        <a:rPr lang="en-US" altLang="zh-CN" sz="900" b="0" dirty="0">
                          <a:latin typeface="+mn-lt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en-US" altLang="zh-CN" sz="900" b="0" baseline="30000" dirty="0">
                          <a:latin typeface="+mn-lt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900" b="0" baseline="30000" dirty="0">
                        <a:latin typeface="+mn-lt"/>
                        <a:ea typeface="微软雅黑" panose="020B0503020204020204" pitchFamily="34" charset="-122"/>
                      </a:endParaRPr>
                    </a:p>
                    <a:p>
                      <a:pPr algn="l">
                        <a:defRPr/>
                      </a:pPr>
                      <a:r>
                        <a:rPr lang="zh-CN" altLang="en-US" sz="900" b="0" dirty="0">
                          <a:latin typeface="+mn-lt"/>
                          <a:ea typeface="微软雅黑" panose="020B0503020204020204" pitchFamily="34" charset="-122"/>
                        </a:rPr>
                        <a:t>中国：国内文献未见报道</a:t>
                      </a:r>
                      <a:endParaRPr lang="zh-CN" altLang="en-US" sz="9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CN" sz="900" b="0" dirty="0">
                          <a:latin typeface="+mn-lt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900" b="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0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甲基丙二酸血症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中国：新生儿患病率</a:t>
                      </a: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1/15213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593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异戊酸血症 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中国：新生儿患病率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1/195492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0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丙酸血症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中国：新生儿患病率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1/195492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E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986299" y="4429794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https://rarediseases.info.nih.gov/diseases/7158/n-acetylglutamate-synthase-deficiency; </a:t>
            </a:r>
            <a:endParaRPr lang="en-US" altLang="zh-CN" sz="600" i="1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https://medlineplus.gov/genetics/condition/n-acetylglutamate-synthase-deficiency/#frequency;</a:t>
            </a:r>
            <a:endParaRPr lang="en-US" altLang="zh-CN" sz="600" i="1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、顾学范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韩连书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and 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余永国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"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中国新生儿遗传代谢病筛查现状及展望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." </a:t>
            </a:r>
            <a:r>
              <a:rPr lang="zh-CN" altLang="en-US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罕见病研究 </a:t>
            </a:r>
            <a:r>
              <a:rPr lang="en-US" altLang="zh-CN" sz="600" i="1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001-001(2022). 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557530" indent="-21463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6DCBB-7F0C-4F3D-8BF2-F7AF2359E8A8}" type="slidenum">
              <a:rPr lang="it-IT" altLang="en-US" sz="675"/>
            </a:fld>
            <a:endParaRPr lang="it-IT" altLang="en-US" sz="1050">
              <a:solidFill>
                <a:srgbClr val="FF0000"/>
              </a:solidFill>
            </a:endParaRPr>
          </a:p>
        </p:txBody>
      </p:sp>
      <p:sp>
        <p:nvSpPr>
          <p:cNvPr id="22532" name="文本框 11"/>
          <p:cNvSpPr txBox="1">
            <a:spLocks noChangeArrowheads="1"/>
          </p:cNvSpPr>
          <p:nvPr/>
        </p:nvSpPr>
        <p:spPr bwMode="auto">
          <a:xfrm>
            <a:off x="323528" y="775978"/>
            <a:ext cx="59650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高氨血症危害巨大且国内缺乏特效药</a:t>
            </a:r>
            <a:endParaRPr lang="zh-CN" altLang="en-US" sz="13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682228" y="1131590"/>
            <a:ext cx="7779544" cy="78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 sz="1300" b="1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Aft>
                <a:spcPts val="450"/>
              </a:spcAft>
              <a:defRPr/>
            </a:pPr>
            <a:r>
              <a:rPr lang="zh-CN" altLang="en-US" sz="1050" dirty="0"/>
              <a:t>高氨血症致死率极高，</a:t>
            </a:r>
            <a:r>
              <a:rPr lang="en-US" altLang="zh-CN" sz="1200" dirty="0">
                <a:solidFill>
                  <a:srgbClr val="C00000"/>
                </a:solidFill>
              </a:rPr>
              <a:t>11</a:t>
            </a:r>
            <a:r>
              <a:rPr lang="zh-CN" altLang="en-US" sz="1200" dirty="0">
                <a:solidFill>
                  <a:srgbClr val="C00000"/>
                </a:solidFill>
              </a:rPr>
              <a:t>岁生存率仅为</a:t>
            </a:r>
            <a:r>
              <a:rPr lang="en-US" altLang="zh-CN" sz="1200" dirty="0">
                <a:solidFill>
                  <a:srgbClr val="C00000"/>
                </a:solidFill>
              </a:rPr>
              <a:t>35%</a:t>
            </a:r>
            <a:r>
              <a:rPr lang="en-US" altLang="zh-CN" sz="1050" kern="0" baseline="30000" dirty="0"/>
              <a:t>1</a:t>
            </a:r>
            <a:r>
              <a:rPr lang="zh-CN" altLang="en-US" sz="1200" dirty="0">
                <a:solidFill>
                  <a:srgbClr val="C00000"/>
                </a:solidFill>
              </a:rPr>
              <a:t>。</a:t>
            </a:r>
            <a:endParaRPr lang="en-US" altLang="zh-CN" sz="1200" dirty="0">
              <a:solidFill>
                <a:srgbClr val="C00000"/>
              </a:solidFill>
            </a:endParaRPr>
          </a:p>
          <a:p>
            <a:pPr>
              <a:spcAft>
                <a:spcPts val="450"/>
              </a:spcAft>
              <a:defRPr/>
            </a:pPr>
            <a:r>
              <a:rPr lang="zh-CN" altLang="en-US" sz="1050" dirty="0"/>
              <a:t>卡谷氨酸上市前，国内唯一的新生儿高氨血症共识仅推荐盐酸精氨酸、氨清除剂和肉碱等辅因子作为主要的药物治疗方案</a:t>
            </a:r>
            <a:r>
              <a:rPr lang="en-US" altLang="zh-CN" sz="1050" kern="0" baseline="30000" dirty="0"/>
              <a:t>2</a:t>
            </a:r>
            <a:r>
              <a:rPr lang="zh-CN" altLang="en-US" sz="1050" dirty="0"/>
              <a:t>。</a:t>
            </a:r>
            <a:endParaRPr lang="en-US" altLang="zh-CN" sz="1050" dirty="0"/>
          </a:p>
          <a:p>
            <a:pPr>
              <a:spcAft>
                <a:spcPts val="450"/>
              </a:spcAft>
              <a:defRPr/>
            </a:pPr>
            <a:r>
              <a:rPr lang="zh-CN" altLang="en-US" sz="1200" dirty="0">
                <a:solidFill>
                  <a:srgbClr val="C00000"/>
                </a:solidFill>
              </a:rPr>
              <a:t>卡谷氨酸是</a:t>
            </a:r>
            <a:r>
              <a:rPr lang="zh-CN" altLang="en-US" sz="1400" u="sng" dirty="0">
                <a:solidFill>
                  <a:srgbClr val="C00000"/>
                </a:solidFill>
              </a:rPr>
              <a:t>唯一</a:t>
            </a:r>
            <a:r>
              <a:rPr lang="zh-CN" altLang="en-US" sz="1200" dirty="0">
                <a:solidFill>
                  <a:srgbClr val="C00000"/>
                </a:solidFill>
              </a:rPr>
              <a:t>被</a:t>
            </a:r>
            <a:r>
              <a:rPr lang="en-US" altLang="zh-CN" sz="1200" dirty="0">
                <a:solidFill>
                  <a:srgbClr val="C00000"/>
                </a:solidFill>
              </a:rPr>
              <a:t>FDA</a:t>
            </a:r>
            <a:r>
              <a:rPr lang="zh-CN" altLang="en-US" sz="1200" dirty="0">
                <a:solidFill>
                  <a:srgbClr val="C00000"/>
                </a:solidFill>
              </a:rPr>
              <a:t>批准用于治疗甲基丙二酸血症和丙酸血症引起的高氨血症的药物。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  <p:sp>
        <p:nvSpPr>
          <p:cNvPr id="26" name="矩形 15"/>
          <p:cNvSpPr/>
          <p:nvPr>
            <p:custDataLst>
              <p:tags r:id="rId1"/>
            </p:custDataLst>
          </p:nvPr>
        </p:nvSpPr>
        <p:spPr bwMode="auto">
          <a:xfrm>
            <a:off x="1115616" y="2006402"/>
            <a:ext cx="3223022" cy="2418230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endParaRPr lang="zh-CN" altLang="en-US" sz="135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矩形 16"/>
          <p:cNvSpPr/>
          <p:nvPr>
            <p:custDataLst>
              <p:tags r:id="rId2"/>
            </p:custDataLst>
          </p:nvPr>
        </p:nvSpPr>
        <p:spPr bwMode="auto">
          <a:xfrm>
            <a:off x="4586956" y="2004020"/>
            <a:ext cx="3223023" cy="2418230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/>
            <a:endParaRPr lang="zh-CN" altLang="en-US" sz="135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17"/>
          <p:cNvSpPr/>
          <p:nvPr>
            <p:custDataLst>
              <p:tags r:id="rId3"/>
            </p:custDataLst>
          </p:nvPr>
        </p:nvSpPr>
        <p:spPr bwMode="auto">
          <a:xfrm>
            <a:off x="1115616" y="1995686"/>
            <a:ext cx="3223022" cy="240506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高氨血症危害极大</a:t>
            </a:r>
            <a:endParaRPr lang="zh-CN" altLang="en-US" sz="1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18"/>
          <p:cNvSpPr/>
          <p:nvPr>
            <p:custDataLst>
              <p:tags r:id="rId4"/>
            </p:custDataLst>
          </p:nvPr>
        </p:nvSpPr>
        <p:spPr bwMode="auto">
          <a:xfrm>
            <a:off x="4589337" y="1995686"/>
            <a:ext cx="3223023" cy="250031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现有治疗方案疗效有限</a:t>
            </a:r>
            <a:endParaRPr lang="zh-CN" altLang="en-US" sz="1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4"/>
          <p:cNvSpPr txBox="1"/>
          <p:nvPr>
            <p:custDataLst>
              <p:tags r:id="rId5"/>
            </p:custDataLst>
          </p:nvPr>
        </p:nvSpPr>
        <p:spPr bwMode="auto">
          <a:xfrm>
            <a:off x="4635772" y="2381448"/>
            <a:ext cx="3024188" cy="146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现有药物治疗方案以精氨酸、苯丁酸钠为主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在一项临床研究中，使用氨清除剂作为主要治疗方案的患者，仅有</a:t>
            </a:r>
            <a:r>
              <a:rPr lang="en-US" altLang="zh-CN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病情得到控制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精氨酸、苯丁酸钠在国内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均无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有机酸血症引起高氨血症适应症。</a:t>
            </a:r>
            <a:endParaRPr lang="zh-CN" altLang="en-US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9"/>
          <p:cNvSpPr txBox="1"/>
          <p:nvPr>
            <p:custDataLst>
              <p:tags r:id="rId6"/>
            </p:custDataLst>
          </p:nvPr>
        </p:nvSpPr>
        <p:spPr bwMode="auto">
          <a:xfrm>
            <a:off x="1173956" y="2283718"/>
            <a:ext cx="3164682" cy="2123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高氨血症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常发于新生儿期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，以血氨显著升高和中枢神经系统功能受损为主要特点，起病急、进展快，如不及时诊断、合理治疗，可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导致患儿死亡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严重高氨血症可导致中毒性脑病、脑水肿、脑疝、肝坏死。慢性高氨血症患者可见脑皮质萎缩、髓鞘生成不良、海绵样变性。</a:t>
            </a:r>
            <a:endParaRPr lang="zh-CN" altLang="en-US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defRPr/>
            </a:pPr>
            <a:endParaRPr lang="en-US" altLang="zh-CN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630" indent="-21463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存活患儿常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生长不良、神经发育障碍</a:t>
            </a:r>
            <a:r>
              <a:rPr lang="en-US" altLang="zh-CN" sz="1050" b="1" kern="0" baseline="300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50" b="1" kern="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5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文本框 13"/>
          <p:cNvSpPr txBox="1">
            <a:spLocks noChangeArrowheads="1"/>
          </p:cNvSpPr>
          <p:nvPr/>
        </p:nvSpPr>
        <p:spPr bwMode="auto">
          <a:xfrm>
            <a:off x="189857" y="4587974"/>
            <a:ext cx="84969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  <a:hlinkClick r:id="rId7"/>
              </a:rPr>
              <a:t>https://my.clevelandclinic.org/health/diseases/24065-hyperammonemia#symptoms-and-causes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2.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中华医学会儿科学分会新生儿学组青年委员会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. 2023.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中国当代儿科杂志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3. </a:t>
            </a:r>
            <a:r>
              <a:rPr lang="en-US" altLang="zh-CN" sz="600" i="1" dirty="0" err="1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Auron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A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et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al.2012. </a:t>
            </a:r>
            <a:r>
              <a:rPr lang="en-US" altLang="zh-CN" sz="600" i="1" dirty="0" err="1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Pediatr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600" i="1" dirty="0" err="1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Nephrol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4.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陈燕等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.2023.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临床儿科杂志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5.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中国罕见病用药指南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2019</a:t>
            </a:r>
            <a:r>
              <a:rPr lang="zh-CN" altLang="en-US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板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; 6.EMA 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  <a:hlinkClick r:id="rId8"/>
              </a:rPr>
              <a:t>https://www.ema.europa.eu/en/documents/variation-report/carbaglu-h-c-461-ii-0013-epar-assessment-report-variation_en.pdf</a:t>
            </a:r>
            <a:r>
              <a:rPr lang="en-US" altLang="zh-CN" sz="600" i="1" dirty="0">
                <a:solidFill>
                  <a:srgbClr val="494949"/>
                </a:solidFill>
                <a:latin typeface="+mn-lt"/>
                <a:ea typeface="+mn-ea"/>
                <a:cs typeface="Times New Roman" panose="02020603050405020304" pitchFamily="18" charset="0"/>
              </a:rPr>
              <a:t> .</a:t>
            </a:r>
            <a:endParaRPr lang="zh-CN" altLang="en-US" sz="600" i="1" dirty="0">
              <a:solidFill>
                <a:srgbClr val="494949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538" name="Straight Connector 35"/>
          <p:cNvCxnSpPr>
            <a:cxnSpLocks noChangeShapeType="1"/>
          </p:cNvCxnSpPr>
          <p:nvPr/>
        </p:nvCxnSpPr>
        <p:spPr bwMode="auto">
          <a:xfrm>
            <a:off x="1162050" y="4515966"/>
            <a:ext cx="6819900" cy="0"/>
          </a:xfrm>
          <a:prstGeom prst="line">
            <a:avLst/>
          </a:prstGeom>
          <a:noFill/>
          <a:ln w="6350" algn="ctr">
            <a:solidFill>
              <a:schemeClr val="tx1">
                <a:alpha val="70195"/>
              </a:schemeClr>
            </a:solidFill>
            <a:prstDash val="lgDashDotDot"/>
            <a:round/>
            <a:head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文本框 14"/>
          <p:cNvSpPr txBox="1"/>
          <p:nvPr/>
        </p:nvSpPr>
        <p:spPr>
          <a:xfrm>
            <a:off x="251520" y="218133"/>
            <a:ext cx="2159918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01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基本信息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黑简体" panose="02000000000000000000" charset="-122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090984" y="4266894"/>
            <a:ext cx="6838464" cy="33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81000" rIns="81000" bIns="81000" rtlCol="0" anchor="b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kumimoji="1" lang="en-US" altLang="zh-CN" sz="15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4571" y="915566"/>
            <a:ext cx="7740479" cy="1324092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1948" y="2445231"/>
            <a:ext cx="7760491" cy="702583"/>
          </a:xfrm>
          <a:prstGeom prst="rect">
            <a:avLst/>
          </a:prstGeom>
          <a:solidFill>
            <a:schemeClr val="accent1">
              <a:alpha val="5000"/>
            </a:schemeClr>
          </a:solidFill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0283" y="3382856"/>
            <a:ext cx="7760491" cy="106110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350" b="1" dirty="0">
              <a:solidFill>
                <a:srgbClr val="000000"/>
              </a:solidFill>
            </a:endParaRPr>
          </a:p>
        </p:txBody>
      </p:sp>
      <p:sp>
        <p:nvSpPr>
          <p:cNvPr id="17" name="矩形 17"/>
          <p:cNvSpPr/>
          <p:nvPr>
            <p:custDataLst>
              <p:tags r:id="rId1"/>
            </p:custDataLst>
          </p:nvPr>
        </p:nvSpPr>
        <p:spPr>
          <a:xfrm>
            <a:off x="795826" y="922005"/>
            <a:ext cx="3662345" cy="196672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571" y="1149845"/>
            <a:ext cx="7729299" cy="11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临床试验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期间的不良反应包括：</a:t>
            </a:r>
            <a:endParaRPr lang="en-US" altLang="zh-CN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呕吐、腹痛、发热、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扁桃体炎、贫血、腹泻、耳部感染、感染、鼻咽炎、</a:t>
            </a:r>
            <a:r>
              <a:rPr lang="en-US" altLang="zh-CN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血红蛋白降低和头痛（见于≥13%的NAGSD患者）；  </a:t>
            </a:r>
            <a:endParaRPr lang="en-US" altLang="zh-CN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中性粒细胞减少症、电解质失衡、食欲减退、低血糖、困倦/木僵、脑病和胰腺炎/脂肪酶升高（见于≥5%的PA和MMA患者）</a:t>
            </a:r>
            <a:endParaRPr lang="zh-CN" altLang="en-US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上市后不良反应包括：</a:t>
            </a:r>
            <a:endParaRPr lang="zh-CN" altLang="en-US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11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瘙痒、皮疹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、躁狂 </a:t>
            </a:r>
            <a:endParaRPr kumimoji="0" lang="en-US" altLang="zh-CN" sz="1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矩形 18"/>
          <p:cNvSpPr/>
          <p:nvPr>
            <p:custDataLst>
              <p:tags r:id="rId2"/>
            </p:custDataLst>
          </p:nvPr>
        </p:nvSpPr>
        <p:spPr>
          <a:xfrm>
            <a:off x="765639" y="2454184"/>
            <a:ext cx="3662345" cy="209509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国外不良反应发生情况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18"/>
          <p:cNvSpPr/>
          <p:nvPr>
            <p:custDataLst>
              <p:tags r:id="rId3"/>
            </p:custDataLst>
          </p:nvPr>
        </p:nvSpPr>
        <p:spPr>
          <a:xfrm>
            <a:off x="755576" y="3363838"/>
            <a:ext cx="3664107" cy="213493"/>
          </a:xfrm>
          <a:prstGeom prst="rect">
            <a:avLst/>
          </a:prstGeom>
          <a:solidFill>
            <a:srgbClr val="008E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文献报道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4571" y="2748387"/>
            <a:ext cx="7716203" cy="29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本品目前已在全球54个国家和地区获得上市批准。各国家或地区药监部门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5年内未发布安全性警告、黑框警告、撤市信息</a:t>
            </a:r>
            <a:r>
              <a:rPr lang="zh-CN" altLang="en-US" sz="1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55875" y="4561419"/>
            <a:ext cx="6408613" cy="3231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、Burlina A, Bettocchi I, Biasucci G, et al. Long-term use of carglumic acid in methylmalonic aciduria, propionic aciduria and isovaleric aciduria in Italy: a qualitative survey. Eur Rev Med Pharmacol Sci. 2022;26(14):5136-5143. </a:t>
            </a:r>
            <a:endParaRPr lang="zh-CN" altLang="en-US" sz="5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Chakrapani A,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Valayannopoulos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V, Segarra NG, et al. Effect of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carglumic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acid with or without ammonia scavengers on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hyperammonaemia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in acute decompensation episodes of organic acidurias.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Orphanet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J Rare Dis. 2018;13(1):97. </a:t>
            </a:r>
            <a:endParaRPr lang="en-US" altLang="zh-CN" sz="5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Yap S, Leong HY, Abdul Aziz F, et al. N-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Carbamylglutamate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Is an Effective Treatment for Acute Neonatal </a:t>
            </a:r>
            <a:r>
              <a:rPr lang="en-US" altLang="zh-CN" sz="500" dirty="0" err="1">
                <a:ea typeface="微软雅黑" panose="020B0503020204020204" pitchFamily="34" charset="-122"/>
                <a:cs typeface="Times New Roman" panose="02020603050405020304" pitchFamily="18" charset="0"/>
              </a:rPr>
              <a:t>Hyperammonaemia</a:t>
            </a:r>
            <a:r>
              <a:rPr lang="en-US" altLang="zh-CN" sz="500" dirty="0">
                <a:ea typeface="微软雅黑" panose="020B0503020204020204" pitchFamily="34" charset="-122"/>
                <a:cs typeface="Times New Roman" panose="02020603050405020304" pitchFamily="18" charset="0"/>
              </a:rPr>
              <a:t> in a Patient with Methylmalonic Aciduria. Neonatology. 2016;109(4):303-307.</a:t>
            </a:r>
            <a:endParaRPr lang="en-US" altLang="zh-CN" sz="5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1520" y="218133"/>
            <a:ext cx="2159918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02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安全性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黑简体" panose="02000000000000000000" charset="-122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4571" y="3667398"/>
            <a:ext cx="7747869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卡谷氨酸可作为长期治疗用药，且具有良好的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依从性和耐受性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[1]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大多数不良事件主要与疾病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状况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如代谢失调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有关，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与药物毒性无关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[2]</a:t>
            </a:r>
            <a:endParaRPr kumimoji="0" lang="en-US" altLang="zh-CN" sz="1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可作为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一线治疗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选择与积极的营养管理相结合，用于治疗由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MMA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引起的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急性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新生儿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高氨血症</a:t>
            </a:r>
            <a:r>
              <a:rPr kumimoji="0" lang="en-US" altLang="zh-CN" sz="10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[3]</a:t>
            </a:r>
            <a:endParaRPr kumimoji="0" lang="en-US" altLang="zh-CN" sz="10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389" y="3044456"/>
            <a:ext cx="3883867" cy="153356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60154" y="4634134"/>
            <a:ext cx="457100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0" i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r>
              <a:rPr lang="en-US" altLang="zh-CN" sz="675" dirty="0" err="1">
                <a:latin typeface="Arial" panose="020B0604020202020204" pitchFamily="34" charset="0"/>
                <a:sym typeface="Arial" panose="020B0604020202020204" pitchFamily="34" charset="0"/>
              </a:rPr>
              <a:t>Orphanet</a:t>
            </a:r>
            <a:r>
              <a:rPr lang="en-US" altLang="zh-CN" sz="675" dirty="0">
                <a:latin typeface="Arial" panose="020B0604020202020204" pitchFamily="34" charset="0"/>
                <a:sym typeface="Arial" panose="020B0604020202020204" pitchFamily="34" charset="0"/>
              </a:rPr>
              <a:t> J Rare Dis. 2016 Mar 31;11:32.</a:t>
            </a:r>
            <a:endParaRPr lang="sv-SE" altLang="zh-CN" sz="675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685800"/>
            <a:r>
              <a:rPr lang="sv-SE" altLang="zh-CN" sz="675" dirty="0">
                <a:latin typeface="Arial" panose="020B0604020202020204" pitchFamily="34" charset="0"/>
                <a:sym typeface="Arial" panose="020B0604020202020204" pitchFamily="34" charset="0"/>
              </a:rPr>
              <a:t>Orphanet J Rare Dis. 2021 Oct 11;16(1):422. </a:t>
            </a:r>
            <a:endParaRPr lang="zh-CN" altLang="en-US" sz="675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520" y="179581"/>
            <a:ext cx="2159918" cy="400110"/>
          </a:xfrm>
          <a:prstGeom prst="rect">
            <a:avLst/>
          </a:prstGeom>
        </p:spPr>
        <p:txBody>
          <a:bodyPr wrap="square" anchor="t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有效性</a:t>
            </a:r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  <p:graphicFrame>
        <p:nvGraphicFramePr>
          <p:cNvPr id="19" name="表格 2"/>
          <p:cNvGraphicFramePr>
            <a:graphicFrameLocks noGrp="1"/>
          </p:cNvGraphicFramePr>
          <p:nvPr/>
        </p:nvGraphicFramePr>
        <p:xfrm>
          <a:off x="4768390" y="1923678"/>
          <a:ext cx="3883866" cy="10291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9280"/>
                <a:gridCol w="1290179"/>
                <a:gridCol w="1524407"/>
              </a:tblGrid>
              <a:tr h="263284">
                <a:tc>
                  <a:txBody>
                    <a:bodyPr/>
                    <a:lstStyle/>
                    <a:p>
                      <a:pPr algn="ctr"/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卡谷氨酸</a:t>
                      </a:r>
                      <a:endParaRPr lang="zh-CN" altLang="en-US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标准疗法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平均发作次数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6.31 ± 4.61</a:t>
                      </a:r>
                      <a:endParaRPr lang="zh-CN" altLang="en-US" sz="105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12.76 ± 11.18</a:t>
                      </a:r>
                      <a:endParaRPr lang="en-US" altLang="zh-CN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最小发作次数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5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</a:tr>
              <a:tr h="255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最大发作次数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sz="105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zh-CN" altLang="en-US" sz="10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16" marR="91416" marT="45681" marB="45681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572001" y="1350819"/>
            <a:ext cx="417646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卡谷氨酸长期使用控制病情并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减少维持治疗过程中失代偿发作的次数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en-US" altLang="zh-CN" sz="1200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100" baseline="3000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6534" y="1329747"/>
            <a:ext cx="4283060" cy="9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一项回顾性、多中心、开放标签的非对照IIIb期研究，分析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例有机酸血症患者，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次高氨血症发作（新生儿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次，非新生儿</a:t>
            </a:r>
            <a:r>
              <a:rPr lang="en-US" altLang="zh-CN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次）。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使用卡谷氨酸后，新生儿血氨恢复正常的中位时间为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38.4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h，非新生儿为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28.3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h。</a:t>
            </a:r>
            <a:endParaRPr lang="zh-CN" altLang="en-US" sz="1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35" y="2313880"/>
            <a:ext cx="4013200" cy="20846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062" y="4385268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/>
              <a:t>开始卡谷氨酸治疗</a:t>
            </a:r>
            <a:endParaRPr lang="zh-CN" altLang="en-US" sz="1050" b="1" dirty="0"/>
          </a:p>
        </p:txBody>
      </p:sp>
      <p:sp>
        <p:nvSpPr>
          <p:cNvPr id="22" name="矩形 21"/>
          <p:cNvSpPr/>
          <p:nvPr/>
        </p:nvSpPr>
        <p:spPr>
          <a:xfrm>
            <a:off x="356364" y="820692"/>
            <a:ext cx="3963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卡谷氨酸急性期使用</a:t>
            </a:r>
            <a:endParaRPr lang="en-US" altLang="zh-CN" sz="1400" b="1" baseline="30000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68390" y="849868"/>
            <a:ext cx="3963400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b="1" dirty="0">
                <a:solidFill>
                  <a:srgbClr val="008E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卡谷氨酸维持期使用</a:t>
            </a:r>
            <a:endParaRPr lang="en-US" altLang="zh-CN" sz="1400" b="1" dirty="0">
              <a:solidFill>
                <a:srgbClr val="008E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CB05-7612-4A12-8218-C80FCD61EEAE}" type="slidenum">
              <a:rPr lang="zh-CN" altLang="en-US" smtClean="0"/>
            </a:fld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33671" y="843558"/>
            <a:ext cx="8676659" cy="3713945"/>
            <a:chOff x="323528" y="915566"/>
            <a:chExt cx="8676659" cy="3713945"/>
          </a:xfrm>
        </p:grpSpPr>
        <p:grpSp>
          <p:nvGrpSpPr>
            <p:cNvPr id="3" name="组合 2"/>
            <p:cNvGrpSpPr/>
            <p:nvPr/>
          </p:nvGrpSpPr>
          <p:grpSpPr>
            <a:xfrm>
              <a:off x="323528" y="915566"/>
              <a:ext cx="4274822" cy="1114021"/>
              <a:chOff x="525131" y="166477"/>
              <a:chExt cx="4031229" cy="1114021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文本框 4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23528" y="987574"/>
              <a:ext cx="4274822" cy="1029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中国尿素循环障碍诊断治疗和管理指南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》2022</a:t>
              </a:r>
              <a:endParaRPr lang="en-US" altLang="zh-CN" sz="1200" b="1" dirty="0">
                <a:solidFill>
                  <a:srgbClr val="008E84"/>
                </a:solidFill>
                <a:latin typeface="+mn-ea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卡谷氨酸可作为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的一线治疗药物，也可用于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原因不明的急性高氨血症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(1B)</a:t>
              </a:r>
              <a:endParaRPr lang="en-US" altLang="zh-CN" sz="1200" b="1" dirty="0">
                <a:solidFill>
                  <a:srgbClr val="C00000"/>
                </a:solidFill>
                <a:latin typeface="+mn-ea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稳定期的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惠者选择卡谷氨酸单药治疗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(1A)</a:t>
              </a:r>
              <a:endParaRPr lang="zh-CN" altLang="en-US" sz="1200" b="1" dirty="0">
                <a:solidFill>
                  <a:srgbClr val="C00000"/>
                </a:solidFill>
                <a:latin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25365" y="915566"/>
              <a:ext cx="4274822" cy="1114021"/>
              <a:chOff x="525131" y="166477"/>
              <a:chExt cx="4031229" cy="11140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文本框 8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725365" y="987574"/>
              <a:ext cx="4274822" cy="89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罕见病诊疗指南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2019》</a:t>
              </a:r>
              <a:endParaRPr lang="en-US" altLang="zh-CN" sz="1200" b="1" dirty="0">
                <a:solidFill>
                  <a:srgbClr val="008E84"/>
                </a:solidFill>
                <a:latin typeface="+mn-ea"/>
              </a:endParaRP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急性期治疗，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PA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急性期与长期治疗</a:t>
              </a:r>
              <a:r>
                <a:rPr lang="zh-CN" altLang="en-US" sz="1100" dirty="0">
                  <a:latin typeface="+mn-ea"/>
                </a:rPr>
                <a:t>。</a:t>
              </a:r>
              <a:endParaRPr lang="en-US" altLang="zh-CN" sz="1100" dirty="0">
                <a:latin typeface="+mn-ea"/>
              </a:endParaRP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100" dirty="0">
                  <a:latin typeface="+mn-ea"/>
                </a:rPr>
                <a:t>的降血氨治疗</a:t>
              </a:r>
              <a:endParaRPr lang="zh-CN" altLang="en-US" sz="1100" dirty="0">
                <a:latin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23528" y="2194751"/>
              <a:ext cx="4274822" cy="1114021"/>
              <a:chOff x="525131" y="166477"/>
              <a:chExt cx="4031229" cy="111402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文本框 19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23528" y="2266759"/>
              <a:ext cx="4274822" cy="106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尿素循环障碍的三级防控专家共识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》2021</a:t>
              </a:r>
              <a:endParaRPr lang="en-US" altLang="zh-CN" sz="1200" b="1" dirty="0">
                <a:solidFill>
                  <a:srgbClr val="008E84"/>
                </a:solidFill>
                <a:latin typeface="+mn-ea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的急性失代偿期治疗和稳定期治疗。适用于碳酸酐酶</a:t>
              </a:r>
              <a:r>
                <a:rPr lang="en-US" altLang="zh-CN" sz="1200" dirty="0">
                  <a:latin typeface="+mn-ea"/>
                </a:rPr>
                <a:t>VA</a:t>
              </a:r>
              <a:r>
                <a:rPr lang="zh-CN" altLang="en-US" sz="1200" dirty="0">
                  <a:latin typeface="+mn-ea"/>
                </a:rPr>
                <a:t>缺乏症、</a:t>
              </a:r>
              <a:r>
                <a:rPr lang="en-US" altLang="zh-CN" sz="1200" dirty="0">
                  <a:latin typeface="+mn-ea"/>
                </a:rPr>
                <a:t>CPS1</a:t>
              </a:r>
              <a:r>
                <a:rPr lang="zh-CN" altLang="en-US" sz="1200" dirty="0">
                  <a:latin typeface="+mn-ea"/>
                </a:rPr>
                <a:t>缺乏症和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其他高氨血症</a:t>
              </a:r>
              <a:r>
                <a:rPr lang="zh-CN" altLang="en-US" sz="1200" dirty="0">
                  <a:latin typeface="+mn-ea"/>
                </a:rPr>
                <a:t>的急救治疗。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5365" y="2194751"/>
              <a:ext cx="4274822" cy="1114021"/>
              <a:chOff x="525131" y="166477"/>
              <a:chExt cx="4031229" cy="111402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文本框 17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725365" y="2266759"/>
              <a:ext cx="4274822" cy="1029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欧洲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尿素循环障碍的诊断和管理建议指南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: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第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·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修订版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》2019</a:t>
              </a:r>
              <a:endParaRPr lang="en-US" altLang="zh-CN" sz="1200" b="1" dirty="0">
                <a:solidFill>
                  <a:srgbClr val="008E84"/>
                </a:solidFill>
                <a:latin typeface="+mn-ea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建议使用卡谷氨酸作为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NAGSD</a:t>
              </a:r>
              <a:r>
                <a:rPr lang="zh-CN" altLang="en-US" sz="1200" dirty="0">
                  <a:latin typeface="+mn-ea"/>
                </a:rPr>
                <a:t>的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一线治疗药物</a:t>
              </a:r>
              <a:r>
                <a:rPr lang="zh-CN" altLang="en-US" sz="1200" dirty="0">
                  <a:latin typeface="+mn-ea"/>
                </a:rPr>
                <a:t>和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不明病因的急性高氨血症</a:t>
              </a:r>
              <a:r>
                <a:rPr lang="zh-CN" altLang="en-US" sz="1200" dirty="0">
                  <a:latin typeface="+mn-ea"/>
                </a:rPr>
                <a:t>期间的急救药物。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3528" y="3515490"/>
              <a:ext cx="4274822" cy="1114021"/>
              <a:chOff x="525131" y="166477"/>
              <a:chExt cx="4031229" cy="1114021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文本框 29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23528" y="3587498"/>
              <a:ext cx="427482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欧洲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 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甲基丙二酸血症和丙酸血症的诊断和管理指南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: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第一修订版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》2021</a:t>
              </a:r>
              <a:endParaRPr lang="en-US" altLang="zh-CN" sz="1200" b="1" dirty="0">
                <a:solidFill>
                  <a:srgbClr val="008E84"/>
                </a:solidFill>
                <a:latin typeface="+mn-ea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、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PA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急性期降氨药物治疗</a:t>
              </a:r>
              <a:r>
                <a:rPr lang="zh-CN" altLang="en-US" sz="1200" dirty="0">
                  <a:latin typeface="+mn-ea"/>
                </a:rPr>
                <a:t>。</a:t>
              </a: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25365" y="3515490"/>
              <a:ext cx="4274822" cy="1114021"/>
              <a:chOff x="525131" y="166477"/>
              <a:chExt cx="4031229" cy="1114021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  <a:solidFill>
                <a:sysClr val="window" lastClr="FFFFFF">
                  <a:alpha val="40000"/>
                  <a:hueOff val="0"/>
                  <a:satOff val="0"/>
                  <a:lumOff val="0"/>
                  <a:alphaOff val="0"/>
                </a:sysClr>
              </a:solidFill>
              <a:ln w="9525" cap="flat" cmpd="sng" algn="ctr">
                <a:solidFill>
                  <a:srgbClr val="75BDA7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文本框 27"/>
              <p:cNvSpPr txBox="1"/>
              <p:nvPr/>
            </p:nvSpPr>
            <p:spPr>
              <a:xfrm>
                <a:off x="525131" y="166477"/>
                <a:ext cx="4031229" cy="11140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503" tIns="45720" rIns="45720" bIns="45720" numCol="1" spcCol="1270" anchor="ctr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200" kern="12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 </a:t>
                </a:r>
                <a:endParaRPr lang="zh-CN" altLang="en-US" sz="12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4725365" y="3587498"/>
              <a:ext cx="427482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中国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《</a:t>
              </a:r>
              <a:r>
                <a:rPr lang="zh-CN" altLang="en-US" sz="1200" b="1" dirty="0">
                  <a:solidFill>
                    <a:srgbClr val="008E84"/>
                  </a:solidFill>
                  <a:latin typeface="+mn-ea"/>
                </a:rPr>
                <a:t>单纯型甲基丙二酸尿症饮食治疗与营养管理专家共识</a:t>
              </a:r>
              <a:r>
                <a:rPr lang="en-US" altLang="zh-CN" sz="1200" b="1" dirty="0">
                  <a:solidFill>
                    <a:srgbClr val="008E84"/>
                  </a:solidFill>
                  <a:latin typeface="+mn-ea"/>
                </a:rPr>
                <a:t>》</a:t>
              </a:r>
              <a:endParaRPr lang="en-US" altLang="zh-CN" sz="1200" b="1" dirty="0">
                <a:solidFill>
                  <a:srgbClr val="008E84"/>
                </a:solidFill>
                <a:latin typeface="+mn-ea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ea"/>
                </a:rPr>
                <a:t>推荐卡谷氨酸用于</a:t>
              </a:r>
              <a:r>
                <a:rPr lang="en-US" altLang="zh-CN" sz="1200" b="1" dirty="0">
                  <a:solidFill>
                    <a:srgbClr val="C00000"/>
                  </a:solidFill>
                  <a:latin typeface="+mn-ea"/>
                </a:rPr>
                <a:t>MMA</a:t>
              </a:r>
              <a:r>
                <a:rPr lang="zh-CN" altLang="en-US" sz="1200" b="1" dirty="0">
                  <a:solidFill>
                    <a:srgbClr val="C00000"/>
                  </a:solidFill>
                  <a:latin typeface="+mn-ea"/>
                </a:rPr>
                <a:t>急性期药物治疗</a:t>
              </a:r>
              <a:r>
                <a:rPr lang="zh-CN" altLang="en-US" sz="1200" b="1" dirty="0">
                  <a:latin typeface="+mn-ea"/>
                </a:rPr>
                <a:t>。</a:t>
              </a:r>
              <a:endParaRPr lang="zh-CN" altLang="en-US" sz="1200" b="1" dirty="0">
                <a:latin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200" b="1" dirty="0">
                <a:solidFill>
                  <a:srgbClr val="9D2328"/>
                </a:solidFill>
                <a:latin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51520" y="179581"/>
            <a:ext cx="2159918" cy="400110"/>
          </a:xfrm>
          <a:prstGeom prst="rect">
            <a:avLst/>
          </a:prstGeom>
        </p:spPr>
        <p:txBody>
          <a:bodyPr wrap="square" anchor="t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03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有效性</a:t>
            </a:r>
            <a:endParaRPr lang="zh-CN" altLang="en-US" sz="2000" b="1" dirty="0">
              <a:solidFill>
                <a:schemeClr val="tx1"/>
              </a:solidFill>
              <a:latin typeface="方正兰亭黑简体" panose="02000000000000000000" charset="-122"/>
              <a:ea typeface="方正兰亭黑简体" panose="02000000000000000000" charset="-122"/>
              <a:sym typeface="方正兰亭黑简体" panose="020000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557530" indent="-21463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6DCBB-7F0C-4F3D-8BF2-F7AF2359E8A8}" type="slidenum">
              <a:rPr lang="it-IT" altLang="en-US" sz="675"/>
            </a:fld>
            <a:endParaRPr lang="it-IT" altLang="en-US" sz="105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1520" y="218133"/>
            <a:ext cx="2159918" cy="400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04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创新性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方正兰亭黑简体" panose="02000000000000000000" charset="-122"/>
            </a:endParaRPr>
          </a:p>
        </p:txBody>
      </p:sp>
      <p:sp>
        <p:nvSpPr>
          <p:cNvPr id="26" name="矩形 15"/>
          <p:cNvSpPr/>
          <p:nvPr/>
        </p:nvSpPr>
        <p:spPr bwMode="auto">
          <a:xfrm>
            <a:off x="395536" y="782265"/>
            <a:ext cx="3943102" cy="2509565"/>
          </a:xfrm>
          <a:prstGeom prst="rect">
            <a:avLst/>
          </a:prstGeom>
          <a:noFill/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endParaRPr lang="zh-CN" altLang="en-US" sz="1350" kern="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矩形 17"/>
          <p:cNvSpPr/>
          <p:nvPr/>
        </p:nvSpPr>
        <p:spPr bwMode="auto">
          <a:xfrm>
            <a:off x="395536" y="771549"/>
            <a:ext cx="3943102" cy="250031"/>
          </a:xfrm>
          <a:prstGeom prst="rect">
            <a:avLst/>
          </a:prstGeom>
          <a:solidFill>
            <a:srgbClr val="008E84"/>
          </a:solidFill>
          <a:ln w="12700" cap="flat" cmpd="sng" algn="ctr">
            <a:solidFill>
              <a:srgbClr val="008E8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作用机制创新</a:t>
            </a:r>
            <a:endParaRPr lang="zh-CN" altLang="en-US" sz="1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9"/>
          <p:cNvSpPr txBox="1"/>
          <p:nvPr/>
        </p:nvSpPr>
        <p:spPr bwMode="auto">
          <a:xfrm>
            <a:off x="539552" y="1157312"/>
            <a:ext cx="3660973" cy="738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卡谷氨酸直击线粒体，可以激活尿素循环关键酶</a:t>
            </a:r>
            <a:r>
              <a:rPr lang="en-US" altLang="zh-CN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CPS1</a:t>
            </a:r>
            <a:r>
              <a:rPr lang="zh-CN" altLang="en-US" sz="1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，绕过上游通路异常，</a:t>
            </a:r>
            <a:r>
              <a:rPr lang="zh-CN" altLang="en-US" sz="12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有效恢复尿素循环，高效降氨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kern="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>
            <a:fillRect/>
          </a:stretch>
        </p:blipFill>
        <p:spPr bwMode="auto">
          <a:xfrm>
            <a:off x="1533684" y="1826524"/>
            <a:ext cx="2645569" cy="13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716016" y="779883"/>
            <a:ext cx="4176464" cy="2509565"/>
            <a:chOff x="4586956" y="779883"/>
            <a:chExt cx="3391011" cy="2509565"/>
          </a:xfrm>
        </p:grpSpPr>
        <p:sp>
          <p:nvSpPr>
            <p:cNvPr id="27" name="矩形 16"/>
            <p:cNvSpPr/>
            <p:nvPr/>
          </p:nvSpPr>
          <p:spPr bwMode="auto">
            <a:xfrm>
              <a:off x="4586956" y="779883"/>
              <a:ext cx="3223023" cy="2509565"/>
            </a:xfrm>
            <a:prstGeom prst="rect">
              <a:avLst/>
            </a:prstGeom>
            <a:noFill/>
            <a:ln w="12700" cap="flat" cmpd="sng" algn="ctr">
              <a:solidFill>
                <a:srgbClr val="008E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just"/>
              <a:endParaRPr lang="zh-CN" altLang="en-US" sz="1350" kern="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18"/>
            <p:cNvSpPr/>
            <p:nvPr/>
          </p:nvSpPr>
          <p:spPr bwMode="auto">
            <a:xfrm>
              <a:off x="4589337" y="782265"/>
              <a:ext cx="3223023" cy="239316"/>
            </a:xfrm>
            <a:prstGeom prst="rect">
              <a:avLst/>
            </a:prstGeom>
            <a:solidFill>
              <a:srgbClr val="008E84"/>
            </a:solidFill>
            <a:ln w="12700" cap="flat" cmpd="sng" algn="ctr">
              <a:solidFill>
                <a:srgbClr val="008E8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剂型优势明显，获得优先审评资格</a:t>
              </a:r>
              <a:endPara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28"/>
            <p:cNvGrpSpPr/>
            <p:nvPr/>
          </p:nvGrpSpPr>
          <p:grpSpPr bwMode="auto">
            <a:xfrm>
              <a:off x="4760898" y="1231041"/>
              <a:ext cx="342900" cy="342900"/>
              <a:chOff x="6080125" y="1300163"/>
              <a:chExt cx="392112" cy="395288"/>
            </a:xfrm>
          </p:grpSpPr>
          <p:sp>
            <p:nvSpPr>
              <p:cNvPr id="17" name="Freeform 668"/>
              <p:cNvSpPr/>
              <p:nvPr/>
            </p:nvSpPr>
            <p:spPr bwMode="auto">
              <a:xfrm>
                <a:off x="6080125" y="1300163"/>
                <a:ext cx="392112" cy="395288"/>
              </a:xfrm>
              <a:custGeom>
                <a:avLst/>
                <a:gdLst>
                  <a:gd name="T0" fmla="*/ 255 w 255"/>
                  <a:gd name="T1" fmla="*/ 234 h 256"/>
                  <a:gd name="T2" fmla="*/ 233 w 255"/>
                  <a:gd name="T3" fmla="*/ 256 h 256"/>
                  <a:gd name="T4" fmla="*/ 22 w 255"/>
                  <a:gd name="T5" fmla="*/ 256 h 256"/>
                  <a:gd name="T6" fmla="*/ 0 w 255"/>
                  <a:gd name="T7" fmla="*/ 234 h 256"/>
                  <a:gd name="T8" fmla="*/ 0 w 255"/>
                  <a:gd name="T9" fmla="*/ 22 h 256"/>
                  <a:gd name="T10" fmla="*/ 22 w 255"/>
                  <a:gd name="T11" fmla="*/ 0 h 256"/>
                  <a:gd name="T12" fmla="*/ 233 w 255"/>
                  <a:gd name="T13" fmla="*/ 0 h 256"/>
                  <a:gd name="T14" fmla="*/ 255 w 255"/>
                  <a:gd name="T15" fmla="*/ 22 h 256"/>
                  <a:gd name="T16" fmla="*/ 255 w 255"/>
                  <a:gd name="T17" fmla="*/ 23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" h="256">
                    <a:moveTo>
                      <a:pt x="255" y="234"/>
                    </a:moveTo>
                    <a:cubicBezTo>
                      <a:pt x="255" y="246"/>
                      <a:pt x="245" y="256"/>
                      <a:pt x="233" y="256"/>
                    </a:cubicBezTo>
                    <a:cubicBezTo>
                      <a:pt x="22" y="256"/>
                      <a:pt x="22" y="256"/>
                      <a:pt x="22" y="256"/>
                    </a:cubicBezTo>
                    <a:cubicBezTo>
                      <a:pt x="10" y="256"/>
                      <a:pt x="0" y="246"/>
                      <a:pt x="0" y="2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5" y="0"/>
                      <a:pt x="255" y="10"/>
                      <a:pt x="255" y="22"/>
                    </a:cubicBezTo>
                    <a:lnTo>
                      <a:pt x="255" y="23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18" name="Freeform 669"/>
              <p:cNvSpPr>
                <a:spLocks noEditPoints="1"/>
              </p:cNvSpPr>
              <p:nvPr/>
            </p:nvSpPr>
            <p:spPr bwMode="auto">
              <a:xfrm>
                <a:off x="6145477" y="1396240"/>
                <a:ext cx="261408" cy="264898"/>
              </a:xfrm>
              <a:custGeom>
                <a:avLst/>
                <a:gdLst>
                  <a:gd name="T0" fmla="*/ 0 w 171"/>
                  <a:gd name="T1" fmla="*/ 85 h 171"/>
                  <a:gd name="T2" fmla="*/ 86 w 171"/>
                  <a:gd name="T3" fmla="*/ 0 h 171"/>
                  <a:gd name="T4" fmla="*/ 171 w 171"/>
                  <a:gd name="T5" fmla="*/ 85 h 171"/>
                  <a:gd name="T6" fmla="*/ 86 w 171"/>
                  <a:gd name="T7" fmla="*/ 171 h 171"/>
                  <a:gd name="T8" fmla="*/ 0 w 171"/>
                  <a:gd name="T9" fmla="*/ 85 h 171"/>
                  <a:gd name="T10" fmla="*/ 14 w 171"/>
                  <a:gd name="T11" fmla="*/ 85 h 171"/>
                  <a:gd name="T12" fmla="*/ 35 w 171"/>
                  <a:gd name="T13" fmla="*/ 136 h 171"/>
                  <a:gd name="T14" fmla="*/ 86 w 171"/>
                  <a:gd name="T15" fmla="*/ 157 h 171"/>
                  <a:gd name="T16" fmla="*/ 136 w 171"/>
                  <a:gd name="T17" fmla="*/ 136 h 171"/>
                  <a:gd name="T18" fmla="*/ 157 w 171"/>
                  <a:gd name="T19" fmla="*/ 85 h 171"/>
                  <a:gd name="T20" fmla="*/ 136 w 171"/>
                  <a:gd name="T21" fmla="*/ 35 h 171"/>
                  <a:gd name="T22" fmla="*/ 86 w 171"/>
                  <a:gd name="T23" fmla="*/ 14 h 171"/>
                  <a:gd name="T24" fmla="*/ 35 w 171"/>
                  <a:gd name="T25" fmla="*/ 35 h 171"/>
                  <a:gd name="T26" fmla="*/ 14 w 171"/>
                  <a:gd name="T27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71">
                    <a:moveTo>
                      <a:pt x="0" y="85"/>
                    </a:moveTo>
                    <a:cubicBezTo>
                      <a:pt x="0" y="38"/>
                      <a:pt x="38" y="0"/>
                      <a:pt x="86" y="0"/>
                    </a:cubicBezTo>
                    <a:cubicBezTo>
                      <a:pt x="133" y="0"/>
                      <a:pt x="171" y="38"/>
                      <a:pt x="171" y="85"/>
                    </a:cubicBezTo>
                    <a:cubicBezTo>
                      <a:pt x="171" y="133"/>
                      <a:pt x="133" y="171"/>
                      <a:pt x="86" y="171"/>
                    </a:cubicBezTo>
                    <a:cubicBezTo>
                      <a:pt x="38" y="171"/>
                      <a:pt x="0" y="133"/>
                      <a:pt x="0" y="85"/>
                    </a:cubicBezTo>
                    <a:moveTo>
                      <a:pt x="14" y="85"/>
                    </a:moveTo>
                    <a:cubicBezTo>
                      <a:pt x="14" y="105"/>
                      <a:pt x="22" y="123"/>
                      <a:pt x="35" y="136"/>
                    </a:cubicBezTo>
                    <a:cubicBezTo>
                      <a:pt x="48" y="149"/>
                      <a:pt x="66" y="157"/>
                      <a:pt x="86" y="157"/>
                    </a:cubicBezTo>
                    <a:cubicBezTo>
                      <a:pt x="105" y="157"/>
                      <a:pt x="123" y="149"/>
                      <a:pt x="136" y="136"/>
                    </a:cubicBezTo>
                    <a:cubicBezTo>
                      <a:pt x="149" y="123"/>
                      <a:pt x="157" y="105"/>
                      <a:pt x="157" y="85"/>
                    </a:cubicBezTo>
                    <a:cubicBezTo>
                      <a:pt x="157" y="66"/>
                      <a:pt x="149" y="48"/>
                      <a:pt x="136" y="35"/>
                    </a:cubicBezTo>
                    <a:cubicBezTo>
                      <a:pt x="123" y="22"/>
                      <a:pt x="105" y="14"/>
                      <a:pt x="86" y="14"/>
                    </a:cubicBezTo>
                    <a:cubicBezTo>
                      <a:pt x="66" y="14"/>
                      <a:pt x="48" y="22"/>
                      <a:pt x="35" y="35"/>
                    </a:cubicBezTo>
                    <a:cubicBezTo>
                      <a:pt x="22" y="48"/>
                      <a:pt x="14" y="66"/>
                      <a:pt x="14" y="85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19" name="Rectangle 670"/>
              <p:cNvSpPr>
                <a:spLocks noChangeArrowheads="1"/>
              </p:cNvSpPr>
              <p:nvPr/>
            </p:nvSpPr>
            <p:spPr bwMode="auto">
              <a:xfrm>
                <a:off x="6257120" y="1367417"/>
                <a:ext cx="38122" cy="19215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20" name="Freeform 671"/>
              <p:cNvSpPr/>
              <p:nvPr/>
            </p:nvSpPr>
            <p:spPr bwMode="auto">
              <a:xfrm>
                <a:off x="6242143" y="1327614"/>
                <a:ext cx="69437" cy="31569"/>
              </a:xfrm>
              <a:custGeom>
                <a:avLst/>
                <a:gdLst>
                  <a:gd name="T0" fmla="*/ 10 w 46"/>
                  <a:gd name="T1" fmla="*/ 21 h 21"/>
                  <a:gd name="T2" fmla="*/ 35 w 46"/>
                  <a:gd name="T3" fmla="*/ 21 h 21"/>
                  <a:gd name="T4" fmla="*/ 46 w 46"/>
                  <a:gd name="T5" fmla="*/ 11 h 21"/>
                  <a:gd name="T6" fmla="*/ 35 w 46"/>
                  <a:gd name="T7" fmla="*/ 0 h 21"/>
                  <a:gd name="T8" fmla="*/ 10 w 46"/>
                  <a:gd name="T9" fmla="*/ 0 h 21"/>
                  <a:gd name="T10" fmla="*/ 0 w 46"/>
                  <a:gd name="T11" fmla="*/ 11 h 21"/>
                  <a:gd name="T12" fmla="*/ 10 w 46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1">
                    <a:moveTo>
                      <a:pt x="10" y="21"/>
                    </a:move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21"/>
                      <a:pt x="46" y="16"/>
                      <a:pt x="46" y="11"/>
                    </a:cubicBezTo>
                    <a:cubicBezTo>
                      <a:pt x="46" y="5"/>
                      <a:pt x="41" y="0"/>
                      <a:pt x="3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6"/>
                      <a:pt x="4" y="21"/>
                      <a:pt x="10" y="21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21" name="Freeform 672"/>
              <p:cNvSpPr/>
              <p:nvPr/>
            </p:nvSpPr>
            <p:spPr bwMode="auto">
              <a:xfrm>
                <a:off x="6259843" y="1438789"/>
                <a:ext cx="32676" cy="105684"/>
              </a:xfrm>
              <a:custGeom>
                <a:avLst/>
                <a:gdLst>
                  <a:gd name="T0" fmla="*/ 0 w 21"/>
                  <a:gd name="T1" fmla="*/ 10 h 68"/>
                  <a:gd name="T2" fmla="*/ 0 w 21"/>
                  <a:gd name="T3" fmla="*/ 58 h 68"/>
                  <a:gd name="T4" fmla="*/ 11 w 21"/>
                  <a:gd name="T5" fmla="*/ 68 h 68"/>
                  <a:gd name="T6" fmla="*/ 21 w 21"/>
                  <a:gd name="T7" fmla="*/ 58 h 68"/>
                  <a:gd name="T8" fmla="*/ 21 w 21"/>
                  <a:gd name="T9" fmla="*/ 10 h 68"/>
                  <a:gd name="T10" fmla="*/ 11 w 21"/>
                  <a:gd name="T11" fmla="*/ 0 h 68"/>
                  <a:gd name="T12" fmla="*/ 0 w 21"/>
                  <a:gd name="T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8">
                    <a:moveTo>
                      <a:pt x="0" y="1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1" y="68"/>
                    </a:cubicBezTo>
                    <a:cubicBezTo>
                      <a:pt x="16" y="68"/>
                      <a:pt x="21" y="63"/>
                      <a:pt x="21" y="58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5"/>
                      <a:pt x="16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</p:grp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5146661" y="1275095"/>
              <a:ext cx="25455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可迅速崩解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用于急救：时限</a:t>
              </a:r>
              <a:r>
                <a:rPr lang="en-GB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&lt; 3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  <a:endParaRPr lang="zh-CN" altLang="en-US" sz="11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23" name="Group 36"/>
            <p:cNvGrpSpPr/>
            <p:nvPr/>
          </p:nvGrpSpPr>
          <p:grpSpPr bwMode="auto">
            <a:xfrm>
              <a:off x="4770423" y="1772775"/>
              <a:ext cx="342900" cy="342900"/>
              <a:chOff x="1401763" y="509588"/>
              <a:chExt cx="393700" cy="395288"/>
            </a:xfrm>
          </p:grpSpPr>
          <p:sp>
            <p:nvSpPr>
              <p:cNvPr id="24" name="Freeform 486"/>
              <p:cNvSpPr/>
              <p:nvPr/>
            </p:nvSpPr>
            <p:spPr bwMode="auto">
              <a:xfrm>
                <a:off x="1401763" y="509588"/>
                <a:ext cx="393700" cy="395288"/>
              </a:xfrm>
              <a:custGeom>
                <a:avLst/>
                <a:gdLst>
                  <a:gd name="T0" fmla="*/ 256 w 256"/>
                  <a:gd name="T1" fmla="*/ 234 h 256"/>
                  <a:gd name="T2" fmla="*/ 234 w 256"/>
                  <a:gd name="T3" fmla="*/ 256 h 256"/>
                  <a:gd name="T4" fmla="*/ 22 w 256"/>
                  <a:gd name="T5" fmla="*/ 256 h 256"/>
                  <a:gd name="T6" fmla="*/ 0 w 256"/>
                  <a:gd name="T7" fmla="*/ 234 h 256"/>
                  <a:gd name="T8" fmla="*/ 0 w 256"/>
                  <a:gd name="T9" fmla="*/ 22 h 256"/>
                  <a:gd name="T10" fmla="*/ 22 w 256"/>
                  <a:gd name="T11" fmla="*/ 0 h 256"/>
                  <a:gd name="T12" fmla="*/ 234 w 256"/>
                  <a:gd name="T13" fmla="*/ 0 h 256"/>
                  <a:gd name="T14" fmla="*/ 256 w 256"/>
                  <a:gd name="T15" fmla="*/ 22 h 256"/>
                  <a:gd name="T16" fmla="*/ 256 w 256"/>
                  <a:gd name="T17" fmla="*/ 23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56">
                    <a:moveTo>
                      <a:pt x="256" y="234"/>
                    </a:moveTo>
                    <a:cubicBezTo>
                      <a:pt x="256" y="247"/>
                      <a:pt x="246" y="256"/>
                      <a:pt x="234" y="256"/>
                    </a:cubicBezTo>
                    <a:cubicBezTo>
                      <a:pt x="22" y="256"/>
                      <a:pt x="22" y="256"/>
                      <a:pt x="22" y="256"/>
                    </a:cubicBezTo>
                    <a:cubicBezTo>
                      <a:pt x="10" y="256"/>
                      <a:pt x="0" y="247"/>
                      <a:pt x="0" y="2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46" y="0"/>
                      <a:pt x="256" y="10"/>
                      <a:pt x="256" y="22"/>
                    </a:cubicBezTo>
                    <a:lnTo>
                      <a:pt x="256" y="234"/>
                    </a:lnTo>
                    <a:close/>
                  </a:path>
                </a:pathLst>
              </a:custGeom>
              <a:noFill/>
              <a:ln w="3175" cap="flat">
                <a:noFill/>
                <a:prstDash val="solid"/>
                <a:miter lim="800000"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25" name="Freeform 487"/>
              <p:cNvSpPr>
                <a:spLocks noEditPoints="1"/>
              </p:cNvSpPr>
              <p:nvPr/>
            </p:nvSpPr>
            <p:spPr bwMode="auto">
              <a:xfrm>
                <a:off x="1440039" y="553509"/>
                <a:ext cx="293908" cy="310191"/>
              </a:xfrm>
              <a:custGeom>
                <a:avLst/>
                <a:gdLst>
                  <a:gd name="T0" fmla="*/ 158 w 192"/>
                  <a:gd name="T1" fmla="*/ 104 h 201"/>
                  <a:gd name="T2" fmla="*/ 160 w 192"/>
                  <a:gd name="T3" fmla="*/ 61 h 201"/>
                  <a:gd name="T4" fmla="*/ 163 w 192"/>
                  <a:gd name="T5" fmla="*/ 57 h 201"/>
                  <a:gd name="T6" fmla="*/ 139 w 192"/>
                  <a:gd name="T7" fmla="*/ 54 h 201"/>
                  <a:gd name="T8" fmla="*/ 136 w 192"/>
                  <a:gd name="T9" fmla="*/ 58 h 201"/>
                  <a:gd name="T10" fmla="*/ 142 w 192"/>
                  <a:gd name="T11" fmla="*/ 61 h 201"/>
                  <a:gd name="T12" fmla="*/ 132 w 192"/>
                  <a:gd name="T13" fmla="*/ 126 h 201"/>
                  <a:gd name="T14" fmla="*/ 100 w 192"/>
                  <a:gd name="T15" fmla="*/ 7 h 201"/>
                  <a:gd name="T16" fmla="*/ 109 w 192"/>
                  <a:gd name="T17" fmla="*/ 3 h 201"/>
                  <a:gd name="T18" fmla="*/ 58 w 192"/>
                  <a:gd name="T19" fmla="*/ 0 h 201"/>
                  <a:gd name="T20" fmla="*/ 58 w 192"/>
                  <a:gd name="T21" fmla="*/ 7 h 201"/>
                  <a:gd name="T22" fmla="*/ 63 w 192"/>
                  <a:gd name="T23" fmla="*/ 59 h 201"/>
                  <a:gd name="T24" fmla="*/ 51 w 192"/>
                  <a:gd name="T25" fmla="*/ 184 h 201"/>
                  <a:gd name="T26" fmla="*/ 124 w 192"/>
                  <a:gd name="T27" fmla="*/ 201 h 201"/>
                  <a:gd name="T28" fmla="*/ 192 w 192"/>
                  <a:gd name="T29" fmla="*/ 168 h 201"/>
                  <a:gd name="T30" fmla="*/ 172 w 192"/>
                  <a:gd name="T31" fmla="*/ 156 h 201"/>
                  <a:gd name="T32" fmla="*/ 172 w 192"/>
                  <a:gd name="T33" fmla="*/ 160 h 201"/>
                  <a:gd name="T34" fmla="*/ 172 w 192"/>
                  <a:gd name="T35" fmla="*/ 156 h 201"/>
                  <a:gd name="T36" fmla="*/ 154 w 192"/>
                  <a:gd name="T37" fmla="*/ 142 h 201"/>
                  <a:gd name="T38" fmla="*/ 154 w 192"/>
                  <a:gd name="T39" fmla="*/ 138 h 201"/>
                  <a:gd name="T40" fmla="*/ 150 w 192"/>
                  <a:gd name="T41" fmla="*/ 115 h 201"/>
                  <a:gd name="T42" fmla="*/ 150 w 192"/>
                  <a:gd name="T43" fmla="*/ 122 h 201"/>
                  <a:gd name="T44" fmla="*/ 150 w 192"/>
                  <a:gd name="T45" fmla="*/ 115 h 201"/>
                  <a:gd name="T46" fmla="*/ 149 w 192"/>
                  <a:gd name="T47" fmla="*/ 162 h 201"/>
                  <a:gd name="T48" fmla="*/ 145 w 192"/>
                  <a:gd name="T49" fmla="*/ 162 h 201"/>
                  <a:gd name="T50" fmla="*/ 131 w 192"/>
                  <a:gd name="T51" fmla="*/ 150 h 201"/>
                  <a:gd name="T52" fmla="*/ 124 w 192"/>
                  <a:gd name="T53" fmla="*/ 150 h 201"/>
                  <a:gd name="T54" fmla="*/ 131 w 192"/>
                  <a:gd name="T55" fmla="*/ 150 h 201"/>
                  <a:gd name="T56" fmla="*/ 106 w 192"/>
                  <a:gd name="T57" fmla="*/ 107 h 201"/>
                  <a:gd name="T58" fmla="*/ 100 w 192"/>
                  <a:gd name="T59" fmla="*/ 107 h 201"/>
                  <a:gd name="T60" fmla="*/ 86 w 192"/>
                  <a:gd name="T61" fmla="*/ 63 h 201"/>
                  <a:gd name="T62" fmla="*/ 86 w 192"/>
                  <a:gd name="T63" fmla="*/ 68 h 201"/>
                  <a:gd name="T64" fmla="*/ 86 w 192"/>
                  <a:gd name="T65" fmla="*/ 63 h 201"/>
                  <a:gd name="T66" fmla="*/ 81 w 192"/>
                  <a:gd name="T67" fmla="*/ 35 h 201"/>
                  <a:gd name="T68" fmla="*/ 75 w 192"/>
                  <a:gd name="T69" fmla="*/ 35 h 201"/>
                  <a:gd name="T70" fmla="*/ 81 w 192"/>
                  <a:gd name="T71" fmla="*/ 92 h 201"/>
                  <a:gd name="T72" fmla="*/ 77 w 192"/>
                  <a:gd name="T73" fmla="*/ 92 h 201"/>
                  <a:gd name="T74" fmla="*/ 81 w 192"/>
                  <a:gd name="T75" fmla="*/ 92 h 201"/>
                  <a:gd name="T76" fmla="*/ 61 w 192"/>
                  <a:gd name="T77" fmla="*/ 118 h 201"/>
                  <a:gd name="T78" fmla="*/ 54 w 192"/>
                  <a:gd name="T79" fmla="*/ 118 h 201"/>
                  <a:gd name="T80" fmla="*/ 58 w 192"/>
                  <a:gd name="T81" fmla="*/ 177 h 201"/>
                  <a:gd name="T82" fmla="*/ 39 w 192"/>
                  <a:gd name="T83" fmla="*/ 129 h 201"/>
                  <a:gd name="T84" fmla="*/ 127 w 192"/>
                  <a:gd name="T85" fmla="*/ 133 h 201"/>
                  <a:gd name="T86" fmla="*/ 109 w 192"/>
                  <a:gd name="T87" fmla="*/ 168 h 201"/>
                  <a:gd name="T88" fmla="*/ 58 w 192"/>
                  <a:gd name="T89" fmla="*/ 177 h 201"/>
                  <a:gd name="T90" fmla="*/ 129 w 192"/>
                  <a:gd name="T91" fmla="*/ 196 h 201"/>
                  <a:gd name="T92" fmla="*/ 185 w 192"/>
                  <a:gd name="T93" fmla="*/ 1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201">
                    <a:moveTo>
                      <a:pt x="174" y="135"/>
                    </a:moveTo>
                    <a:cubicBezTo>
                      <a:pt x="163" y="124"/>
                      <a:pt x="161" y="114"/>
                      <a:pt x="158" y="104"/>
                    </a:cubicBezTo>
                    <a:cubicBezTo>
                      <a:pt x="156" y="93"/>
                      <a:pt x="156" y="61"/>
                      <a:pt x="156" y="61"/>
                    </a:cubicBezTo>
                    <a:cubicBezTo>
                      <a:pt x="160" y="61"/>
                      <a:pt x="160" y="61"/>
                      <a:pt x="160" y="61"/>
                    </a:cubicBezTo>
                    <a:cubicBezTo>
                      <a:pt x="161" y="61"/>
                      <a:pt x="163" y="60"/>
                      <a:pt x="163" y="58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3" y="55"/>
                      <a:pt x="161" y="54"/>
                      <a:pt x="160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7" y="54"/>
                      <a:pt x="136" y="55"/>
                      <a:pt x="136" y="57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6" y="60"/>
                      <a:pt x="137" y="61"/>
                      <a:pt x="139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3" y="93"/>
                      <a:pt x="140" y="104"/>
                    </a:cubicBezTo>
                    <a:cubicBezTo>
                      <a:pt x="138" y="112"/>
                      <a:pt x="137" y="119"/>
                      <a:pt x="132" y="126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7" y="7"/>
                      <a:pt x="109" y="5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0"/>
                      <a:pt x="54" y="1"/>
                      <a:pt x="54" y="3"/>
                    </a:cubicBezTo>
                    <a:cubicBezTo>
                      <a:pt x="54" y="5"/>
                      <a:pt x="56" y="7"/>
                      <a:pt x="58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19" y="151"/>
                      <a:pt x="19" y="151"/>
                      <a:pt x="19" y="151"/>
                    </a:cubicBezTo>
                    <a:cubicBezTo>
                      <a:pt x="0" y="187"/>
                      <a:pt x="33" y="184"/>
                      <a:pt x="51" y="184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4" y="191"/>
                      <a:pt x="119" y="196"/>
                      <a:pt x="124" y="201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86" y="193"/>
                      <a:pt x="192" y="181"/>
                      <a:pt x="192" y="168"/>
                    </a:cubicBezTo>
                    <a:cubicBezTo>
                      <a:pt x="192" y="157"/>
                      <a:pt x="187" y="148"/>
                      <a:pt x="174" y="135"/>
                    </a:cubicBezTo>
                    <a:moveTo>
                      <a:pt x="172" y="156"/>
                    </a:moveTo>
                    <a:cubicBezTo>
                      <a:pt x="173" y="156"/>
                      <a:pt x="174" y="157"/>
                      <a:pt x="174" y="158"/>
                    </a:cubicBezTo>
                    <a:cubicBezTo>
                      <a:pt x="174" y="159"/>
                      <a:pt x="173" y="160"/>
                      <a:pt x="172" y="160"/>
                    </a:cubicBezTo>
                    <a:cubicBezTo>
                      <a:pt x="171" y="160"/>
                      <a:pt x="170" y="159"/>
                      <a:pt x="170" y="158"/>
                    </a:cubicBezTo>
                    <a:cubicBezTo>
                      <a:pt x="170" y="157"/>
                      <a:pt x="171" y="156"/>
                      <a:pt x="172" y="156"/>
                    </a:cubicBezTo>
                    <a:moveTo>
                      <a:pt x="156" y="140"/>
                    </a:moveTo>
                    <a:cubicBezTo>
                      <a:pt x="156" y="141"/>
                      <a:pt x="155" y="142"/>
                      <a:pt x="154" y="142"/>
                    </a:cubicBezTo>
                    <a:cubicBezTo>
                      <a:pt x="152" y="142"/>
                      <a:pt x="151" y="141"/>
                      <a:pt x="151" y="140"/>
                    </a:cubicBezTo>
                    <a:cubicBezTo>
                      <a:pt x="151" y="139"/>
                      <a:pt x="152" y="138"/>
                      <a:pt x="154" y="138"/>
                    </a:cubicBezTo>
                    <a:cubicBezTo>
                      <a:pt x="155" y="138"/>
                      <a:pt x="156" y="139"/>
                      <a:pt x="156" y="140"/>
                    </a:cubicBezTo>
                    <a:moveTo>
                      <a:pt x="150" y="115"/>
                    </a:moveTo>
                    <a:cubicBezTo>
                      <a:pt x="152" y="115"/>
                      <a:pt x="154" y="117"/>
                      <a:pt x="154" y="118"/>
                    </a:cubicBezTo>
                    <a:cubicBezTo>
                      <a:pt x="154" y="120"/>
                      <a:pt x="152" y="122"/>
                      <a:pt x="150" y="122"/>
                    </a:cubicBezTo>
                    <a:cubicBezTo>
                      <a:pt x="148" y="122"/>
                      <a:pt x="147" y="120"/>
                      <a:pt x="147" y="118"/>
                    </a:cubicBezTo>
                    <a:cubicBezTo>
                      <a:pt x="147" y="117"/>
                      <a:pt x="148" y="115"/>
                      <a:pt x="150" y="115"/>
                    </a:cubicBezTo>
                    <a:moveTo>
                      <a:pt x="147" y="160"/>
                    </a:moveTo>
                    <a:cubicBezTo>
                      <a:pt x="148" y="160"/>
                      <a:pt x="149" y="161"/>
                      <a:pt x="149" y="162"/>
                    </a:cubicBezTo>
                    <a:cubicBezTo>
                      <a:pt x="149" y="164"/>
                      <a:pt x="148" y="165"/>
                      <a:pt x="147" y="165"/>
                    </a:cubicBezTo>
                    <a:cubicBezTo>
                      <a:pt x="146" y="165"/>
                      <a:pt x="145" y="164"/>
                      <a:pt x="145" y="162"/>
                    </a:cubicBezTo>
                    <a:cubicBezTo>
                      <a:pt x="145" y="161"/>
                      <a:pt x="146" y="160"/>
                      <a:pt x="147" y="160"/>
                    </a:cubicBezTo>
                    <a:moveTo>
                      <a:pt x="131" y="150"/>
                    </a:moveTo>
                    <a:cubicBezTo>
                      <a:pt x="131" y="152"/>
                      <a:pt x="130" y="153"/>
                      <a:pt x="128" y="153"/>
                    </a:cubicBezTo>
                    <a:cubicBezTo>
                      <a:pt x="126" y="153"/>
                      <a:pt x="124" y="152"/>
                      <a:pt x="124" y="150"/>
                    </a:cubicBezTo>
                    <a:cubicBezTo>
                      <a:pt x="124" y="148"/>
                      <a:pt x="126" y="147"/>
                      <a:pt x="128" y="147"/>
                    </a:cubicBezTo>
                    <a:cubicBezTo>
                      <a:pt x="130" y="147"/>
                      <a:pt x="131" y="148"/>
                      <a:pt x="131" y="150"/>
                    </a:cubicBezTo>
                    <a:moveTo>
                      <a:pt x="103" y="104"/>
                    </a:moveTo>
                    <a:cubicBezTo>
                      <a:pt x="105" y="104"/>
                      <a:pt x="106" y="105"/>
                      <a:pt x="106" y="107"/>
                    </a:cubicBezTo>
                    <a:cubicBezTo>
                      <a:pt x="106" y="109"/>
                      <a:pt x="105" y="111"/>
                      <a:pt x="103" y="111"/>
                    </a:cubicBezTo>
                    <a:cubicBezTo>
                      <a:pt x="101" y="111"/>
                      <a:pt x="100" y="109"/>
                      <a:pt x="100" y="107"/>
                    </a:cubicBezTo>
                    <a:cubicBezTo>
                      <a:pt x="100" y="105"/>
                      <a:pt x="101" y="104"/>
                      <a:pt x="103" y="104"/>
                    </a:cubicBezTo>
                    <a:moveTo>
                      <a:pt x="86" y="63"/>
                    </a:moveTo>
                    <a:cubicBezTo>
                      <a:pt x="87" y="63"/>
                      <a:pt x="88" y="64"/>
                      <a:pt x="88" y="65"/>
                    </a:cubicBezTo>
                    <a:cubicBezTo>
                      <a:pt x="88" y="67"/>
                      <a:pt x="87" y="68"/>
                      <a:pt x="86" y="68"/>
                    </a:cubicBezTo>
                    <a:cubicBezTo>
                      <a:pt x="85" y="68"/>
                      <a:pt x="84" y="67"/>
                      <a:pt x="84" y="65"/>
                    </a:cubicBezTo>
                    <a:cubicBezTo>
                      <a:pt x="84" y="64"/>
                      <a:pt x="85" y="63"/>
                      <a:pt x="86" y="63"/>
                    </a:cubicBezTo>
                    <a:moveTo>
                      <a:pt x="78" y="32"/>
                    </a:moveTo>
                    <a:cubicBezTo>
                      <a:pt x="80" y="32"/>
                      <a:pt x="81" y="33"/>
                      <a:pt x="81" y="35"/>
                    </a:cubicBezTo>
                    <a:cubicBezTo>
                      <a:pt x="81" y="37"/>
                      <a:pt x="80" y="38"/>
                      <a:pt x="78" y="38"/>
                    </a:cubicBezTo>
                    <a:cubicBezTo>
                      <a:pt x="76" y="38"/>
                      <a:pt x="75" y="37"/>
                      <a:pt x="75" y="35"/>
                    </a:cubicBezTo>
                    <a:cubicBezTo>
                      <a:pt x="75" y="33"/>
                      <a:pt x="76" y="32"/>
                      <a:pt x="78" y="32"/>
                    </a:cubicBezTo>
                    <a:moveTo>
                      <a:pt x="81" y="92"/>
                    </a:moveTo>
                    <a:cubicBezTo>
                      <a:pt x="81" y="94"/>
                      <a:pt x="80" y="95"/>
                      <a:pt x="79" y="95"/>
                    </a:cubicBezTo>
                    <a:cubicBezTo>
                      <a:pt x="78" y="95"/>
                      <a:pt x="77" y="94"/>
                      <a:pt x="77" y="92"/>
                    </a:cubicBezTo>
                    <a:cubicBezTo>
                      <a:pt x="77" y="91"/>
                      <a:pt x="78" y="90"/>
                      <a:pt x="79" y="90"/>
                    </a:cubicBezTo>
                    <a:cubicBezTo>
                      <a:pt x="80" y="90"/>
                      <a:pt x="81" y="91"/>
                      <a:pt x="81" y="92"/>
                    </a:cubicBezTo>
                    <a:moveTo>
                      <a:pt x="58" y="115"/>
                    </a:moveTo>
                    <a:cubicBezTo>
                      <a:pt x="60" y="115"/>
                      <a:pt x="61" y="117"/>
                      <a:pt x="61" y="118"/>
                    </a:cubicBezTo>
                    <a:cubicBezTo>
                      <a:pt x="61" y="120"/>
                      <a:pt x="60" y="122"/>
                      <a:pt x="58" y="122"/>
                    </a:cubicBezTo>
                    <a:cubicBezTo>
                      <a:pt x="56" y="122"/>
                      <a:pt x="54" y="120"/>
                      <a:pt x="54" y="118"/>
                    </a:cubicBezTo>
                    <a:cubicBezTo>
                      <a:pt x="54" y="117"/>
                      <a:pt x="56" y="115"/>
                      <a:pt x="58" y="115"/>
                    </a:cubicBezTo>
                    <a:moveTo>
                      <a:pt x="58" y="177"/>
                    </a:moveTo>
                    <a:cubicBezTo>
                      <a:pt x="40" y="177"/>
                      <a:pt x="10" y="181"/>
                      <a:pt x="30" y="144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27" y="133"/>
                      <a:pt x="127" y="133"/>
                      <a:pt x="127" y="133"/>
                    </a:cubicBezTo>
                    <a:cubicBezTo>
                      <a:pt x="126" y="133"/>
                      <a:pt x="125" y="134"/>
                      <a:pt x="124" y="135"/>
                    </a:cubicBezTo>
                    <a:cubicBezTo>
                      <a:pt x="112" y="148"/>
                      <a:pt x="109" y="157"/>
                      <a:pt x="109" y="168"/>
                    </a:cubicBezTo>
                    <a:cubicBezTo>
                      <a:pt x="109" y="171"/>
                      <a:pt x="109" y="174"/>
                      <a:pt x="110" y="177"/>
                    </a:cubicBezTo>
                    <a:lnTo>
                      <a:pt x="58" y="177"/>
                    </a:lnTo>
                    <a:close/>
                    <a:moveTo>
                      <a:pt x="172" y="196"/>
                    </a:moveTo>
                    <a:cubicBezTo>
                      <a:pt x="129" y="196"/>
                      <a:pt x="129" y="196"/>
                      <a:pt x="129" y="196"/>
                    </a:cubicBezTo>
                    <a:cubicBezTo>
                      <a:pt x="119" y="189"/>
                      <a:pt x="115" y="181"/>
                      <a:pt x="115" y="168"/>
                    </a:cubicBezTo>
                    <a:cubicBezTo>
                      <a:pt x="185" y="168"/>
                      <a:pt x="185" y="168"/>
                      <a:pt x="185" y="168"/>
                    </a:cubicBezTo>
                    <a:cubicBezTo>
                      <a:pt x="185" y="181"/>
                      <a:pt x="181" y="189"/>
                      <a:pt x="172" y="196"/>
                    </a:cubicBezTo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</p:grpSp>
        <p:sp>
          <p:nvSpPr>
            <p:cNvPr id="28" name="TextBox 34"/>
            <p:cNvSpPr txBox="1">
              <a:spLocks noChangeArrowheads="1"/>
            </p:cNvSpPr>
            <p:nvPr/>
          </p:nvSpPr>
          <p:spPr bwMode="auto">
            <a:xfrm>
              <a:off x="5093082" y="1793016"/>
              <a:ext cx="28848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多种给药途径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：口服，鼻饲给药</a:t>
              </a: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"/>
            <p:cNvGrpSpPr/>
            <p:nvPr/>
          </p:nvGrpSpPr>
          <p:grpSpPr bwMode="auto">
            <a:xfrm>
              <a:off x="4738275" y="2387138"/>
              <a:ext cx="415529" cy="402431"/>
              <a:chOff x="338138" y="508001"/>
              <a:chExt cx="396875" cy="396875"/>
            </a:xfrm>
          </p:grpSpPr>
          <p:sp>
            <p:nvSpPr>
              <p:cNvPr id="34" name="Freeform 319"/>
              <p:cNvSpPr/>
              <p:nvPr/>
            </p:nvSpPr>
            <p:spPr bwMode="auto">
              <a:xfrm>
                <a:off x="338138" y="508001"/>
                <a:ext cx="396875" cy="396875"/>
              </a:xfrm>
              <a:custGeom>
                <a:avLst/>
                <a:gdLst>
                  <a:gd name="T0" fmla="*/ 255 w 255"/>
                  <a:gd name="T1" fmla="*/ 233 h 255"/>
                  <a:gd name="T2" fmla="*/ 233 w 255"/>
                  <a:gd name="T3" fmla="*/ 255 h 255"/>
                  <a:gd name="T4" fmla="*/ 22 w 255"/>
                  <a:gd name="T5" fmla="*/ 255 h 255"/>
                  <a:gd name="T6" fmla="*/ 0 w 255"/>
                  <a:gd name="T7" fmla="*/ 233 h 255"/>
                  <a:gd name="T8" fmla="*/ 0 w 255"/>
                  <a:gd name="T9" fmla="*/ 22 h 255"/>
                  <a:gd name="T10" fmla="*/ 22 w 255"/>
                  <a:gd name="T11" fmla="*/ 0 h 255"/>
                  <a:gd name="T12" fmla="*/ 233 w 255"/>
                  <a:gd name="T13" fmla="*/ 0 h 255"/>
                  <a:gd name="T14" fmla="*/ 255 w 255"/>
                  <a:gd name="T15" fmla="*/ 22 h 255"/>
                  <a:gd name="T16" fmla="*/ 255 w 255"/>
                  <a:gd name="T17" fmla="*/ 23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" h="255">
                    <a:moveTo>
                      <a:pt x="255" y="233"/>
                    </a:moveTo>
                    <a:cubicBezTo>
                      <a:pt x="255" y="246"/>
                      <a:pt x="245" y="255"/>
                      <a:pt x="233" y="255"/>
                    </a:cubicBezTo>
                    <a:cubicBezTo>
                      <a:pt x="22" y="255"/>
                      <a:pt x="22" y="255"/>
                      <a:pt x="22" y="255"/>
                    </a:cubicBezTo>
                    <a:cubicBezTo>
                      <a:pt x="10" y="255"/>
                      <a:pt x="0" y="246"/>
                      <a:pt x="0" y="23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5" y="0"/>
                      <a:pt x="255" y="10"/>
                      <a:pt x="255" y="22"/>
                    </a:cubicBezTo>
                    <a:lnTo>
                      <a:pt x="255" y="23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5" name="Oval 320"/>
              <p:cNvSpPr>
                <a:spLocks noChangeArrowheads="1"/>
              </p:cNvSpPr>
              <p:nvPr/>
            </p:nvSpPr>
            <p:spPr bwMode="auto">
              <a:xfrm>
                <a:off x="505303" y="589019"/>
                <a:ext cx="63682" cy="63406"/>
              </a:xfrm>
              <a:prstGeom prst="ellipse">
                <a:avLst/>
              </a:pr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6" name="Freeform 321"/>
              <p:cNvSpPr/>
              <p:nvPr/>
            </p:nvSpPr>
            <p:spPr bwMode="auto">
              <a:xfrm>
                <a:off x="447307" y="659471"/>
                <a:ext cx="178537" cy="78671"/>
              </a:xfrm>
              <a:custGeom>
                <a:avLst/>
                <a:gdLst>
                  <a:gd name="T0" fmla="*/ 82 w 117"/>
                  <a:gd name="T1" fmla="*/ 42 h 47"/>
                  <a:gd name="T2" fmla="*/ 82 w 117"/>
                  <a:gd name="T3" fmla="*/ 26 h 47"/>
                  <a:gd name="T4" fmla="*/ 85 w 117"/>
                  <a:gd name="T5" fmla="*/ 26 h 47"/>
                  <a:gd name="T6" fmla="*/ 103 w 117"/>
                  <a:gd name="T7" fmla="*/ 44 h 47"/>
                  <a:gd name="T8" fmla="*/ 114 w 117"/>
                  <a:gd name="T9" fmla="*/ 44 h 47"/>
                  <a:gd name="T10" fmla="*/ 114 w 117"/>
                  <a:gd name="T11" fmla="*/ 34 h 47"/>
                  <a:gd name="T12" fmla="*/ 84 w 117"/>
                  <a:gd name="T13" fmla="*/ 3 h 47"/>
                  <a:gd name="T14" fmla="*/ 76 w 117"/>
                  <a:gd name="T15" fmla="*/ 0 h 47"/>
                  <a:gd name="T16" fmla="*/ 41 w 117"/>
                  <a:gd name="T17" fmla="*/ 0 h 47"/>
                  <a:gd name="T18" fmla="*/ 33 w 117"/>
                  <a:gd name="T19" fmla="*/ 3 h 47"/>
                  <a:gd name="T20" fmla="*/ 3 w 117"/>
                  <a:gd name="T21" fmla="*/ 34 h 47"/>
                  <a:gd name="T22" fmla="*/ 3 w 117"/>
                  <a:gd name="T23" fmla="*/ 44 h 47"/>
                  <a:gd name="T24" fmla="*/ 14 w 117"/>
                  <a:gd name="T25" fmla="*/ 44 h 47"/>
                  <a:gd name="T26" fmla="*/ 32 w 117"/>
                  <a:gd name="T27" fmla="*/ 26 h 47"/>
                  <a:gd name="T28" fmla="*/ 35 w 117"/>
                  <a:gd name="T29" fmla="*/ 26 h 47"/>
                  <a:gd name="T30" fmla="*/ 35 w 117"/>
                  <a:gd name="T31" fmla="*/ 42 h 47"/>
                  <a:gd name="T32" fmla="*/ 82 w 117"/>
                  <a:gd name="T33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47">
                    <a:moveTo>
                      <a:pt x="82" y="42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101" y="42"/>
                      <a:pt x="103" y="44"/>
                    </a:cubicBezTo>
                    <a:cubicBezTo>
                      <a:pt x="106" y="47"/>
                      <a:pt x="111" y="47"/>
                      <a:pt x="114" y="44"/>
                    </a:cubicBezTo>
                    <a:cubicBezTo>
                      <a:pt x="117" y="41"/>
                      <a:pt x="117" y="36"/>
                      <a:pt x="114" y="34"/>
                    </a:cubicBezTo>
                    <a:cubicBezTo>
                      <a:pt x="112" y="31"/>
                      <a:pt x="85" y="5"/>
                      <a:pt x="84" y="3"/>
                    </a:cubicBezTo>
                    <a:cubicBezTo>
                      <a:pt x="82" y="1"/>
                      <a:pt x="79" y="0"/>
                      <a:pt x="7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1"/>
                      <a:pt x="33" y="3"/>
                    </a:cubicBezTo>
                    <a:cubicBezTo>
                      <a:pt x="32" y="5"/>
                      <a:pt x="6" y="31"/>
                      <a:pt x="3" y="34"/>
                    </a:cubicBezTo>
                    <a:cubicBezTo>
                      <a:pt x="0" y="36"/>
                      <a:pt x="0" y="41"/>
                      <a:pt x="3" y="44"/>
                    </a:cubicBezTo>
                    <a:cubicBezTo>
                      <a:pt x="6" y="47"/>
                      <a:pt x="11" y="47"/>
                      <a:pt x="14" y="44"/>
                    </a:cubicBezTo>
                    <a:cubicBezTo>
                      <a:pt x="16" y="42"/>
                      <a:pt x="32" y="26"/>
                      <a:pt x="32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42"/>
                      <a:pt x="35" y="42"/>
                      <a:pt x="35" y="42"/>
                    </a:cubicBezTo>
                    <a:lnTo>
                      <a:pt x="82" y="42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7" name="Freeform 322"/>
              <p:cNvSpPr/>
              <p:nvPr/>
            </p:nvSpPr>
            <p:spPr bwMode="auto">
              <a:xfrm>
                <a:off x="540555" y="735793"/>
                <a:ext cx="60271" cy="91587"/>
              </a:xfrm>
              <a:custGeom>
                <a:avLst/>
                <a:gdLst>
                  <a:gd name="T0" fmla="*/ 4 w 39"/>
                  <a:gd name="T1" fmla="*/ 18 h 58"/>
                  <a:gd name="T2" fmla="*/ 21 w 39"/>
                  <a:gd name="T3" fmla="*/ 0 h 58"/>
                  <a:gd name="T4" fmla="*/ 35 w 39"/>
                  <a:gd name="T5" fmla="*/ 14 h 58"/>
                  <a:gd name="T6" fmla="*/ 39 w 39"/>
                  <a:gd name="T7" fmla="*/ 23 h 58"/>
                  <a:gd name="T8" fmla="*/ 36 w 39"/>
                  <a:gd name="T9" fmla="*/ 32 h 58"/>
                  <a:gd name="T10" fmla="*/ 13 w 39"/>
                  <a:gd name="T11" fmla="*/ 55 h 58"/>
                  <a:gd name="T12" fmla="*/ 3 w 39"/>
                  <a:gd name="T13" fmla="*/ 55 h 58"/>
                  <a:gd name="T14" fmla="*/ 3 w 39"/>
                  <a:gd name="T15" fmla="*/ 44 h 58"/>
                  <a:gd name="T16" fmla="*/ 16 w 39"/>
                  <a:gd name="T17" fmla="*/ 31 h 58"/>
                  <a:gd name="T18" fmla="*/ 4 w 39"/>
                  <a:gd name="T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58">
                    <a:moveTo>
                      <a:pt x="4" y="18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33" y="12"/>
                      <a:pt x="35" y="14"/>
                    </a:cubicBezTo>
                    <a:cubicBezTo>
                      <a:pt x="37" y="16"/>
                      <a:pt x="39" y="21"/>
                      <a:pt x="39" y="23"/>
                    </a:cubicBezTo>
                    <a:cubicBezTo>
                      <a:pt x="39" y="26"/>
                      <a:pt x="39" y="29"/>
                      <a:pt x="36" y="32"/>
                    </a:cubicBezTo>
                    <a:cubicBezTo>
                      <a:pt x="34" y="34"/>
                      <a:pt x="16" y="52"/>
                      <a:pt x="13" y="55"/>
                    </a:cubicBezTo>
                    <a:cubicBezTo>
                      <a:pt x="10" y="58"/>
                      <a:pt x="6" y="58"/>
                      <a:pt x="3" y="55"/>
                    </a:cubicBezTo>
                    <a:cubicBezTo>
                      <a:pt x="0" y="52"/>
                      <a:pt x="0" y="47"/>
                      <a:pt x="3" y="44"/>
                    </a:cubicBezTo>
                    <a:cubicBezTo>
                      <a:pt x="5" y="42"/>
                      <a:pt x="16" y="31"/>
                      <a:pt x="16" y="31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  <p:sp>
            <p:nvSpPr>
              <p:cNvPr id="38" name="Freeform 323"/>
              <p:cNvSpPr/>
              <p:nvPr/>
            </p:nvSpPr>
            <p:spPr bwMode="auto">
              <a:xfrm>
                <a:off x="472325" y="735793"/>
                <a:ext cx="60271" cy="91587"/>
              </a:xfrm>
              <a:custGeom>
                <a:avLst/>
                <a:gdLst>
                  <a:gd name="T0" fmla="*/ 36 w 39"/>
                  <a:gd name="T1" fmla="*/ 18 h 58"/>
                  <a:gd name="T2" fmla="*/ 18 w 39"/>
                  <a:gd name="T3" fmla="*/ 0 h 58"/>
                  <a:gd name="T4" fmla="*/ 4 w 39"/>
                  <a:gd name="T5" fmla="*/ 14 h 58"/>
                  <a:gd name="T6" fmla="*/ 0 w 39"/>
                  <a:gd name="T7" fmla="*/ 23 h 58"/>
                  <a:gd name="T8" fmla="*/ 3 w 39"/>
                  <a:gd name="T9" fmla="*/ 32 h 58"/>
                  <a:gd name="T10" fmla="*/ 26 w 39"/>
                  <a:gd name="T11" fmla="*/ 55 h 58"/>
                  <a:gd name="T12" fmla="*/ 36 w 39"/>
                  <a:gd name="T13" fmla="*/ 55 h 58"/>
                  <a:gd name="T14" fmla="*/ 36 w 39"/>
                  <a:gd name="T15" fmla="*/ 44 h 58"/>
                  <a:gd name="T16" fmla="*/ 23 w 39"/>
                  <a:gd name="T17" fmla="*/ 31 h 58"/>
                  <a:gd name="T18" fmla="*/ 36 w 39"/>
                  <a:gd name="T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58">
                    <a:moveTo>
                      <a:pt x="36" y="18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6" y="12"/>
                      <a:pt x="4" y="14"/>
                    </a:cubicBezTo>
                    <a:cubicBezTo>
                      <a:pt x="2" y="16"/>
                      <a:pt x="0" y="21"/>
                      <a:pt x="0" y="23"/>
                    </a:cubicBezTo>
                    <a:cubicBezTo>
                      <a:pt x="0" y="26"/>
                      <a:pt x="0" y="29"/>
                      <a:pt x="3" y="32"/>
                    </a:cubicBezTo>
                    <a:cubicBezTo>
                      <a:pt x="5" y="34"/>
                      <a:pt x="23" y="52"/>
                      <a:pt x="26" y="55"/>
                    </a:cubicBezTo>
                    <a:cubicBezTo>
                      <a:pt x="29" y="58"/>
                      <a:pt x="33" y="58"/>
                      <a:pt x="36" y="55"/>
                    </a:cubicBezTo>
                    <a:cubicBezTo>
                      <a:pt x="39" y="52"/>
                      <a:pt x="39" y="47"/>
                      <a:pt x="36" y="44"/>
                    </a:cubicBezTo>
                    <a:cubicBezTo>
                      <a:pt x="34" y="42"/>
                      <a:pt x="23" y="31"/>
                      <a:pt x="23" y="31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en-GB" sz="1350">
                  <a:latin typeface="+mj-lt"/>
                </a:endParaRPr>
              </a:p>
            </p:txBody>
          </p:sp>
        </p:grpSp>
        <p:sp>
          <p:nvSpPr>
            <p:cNvPr id="39" name="TextBox 56"/>
            <p:cNvSpPr txBox="1">
              <a:spLocks noChangeArrowheads="1"/>
            </p:cNvSpPr>
            <p:nvPr/>
          </p:nvSpPr>
          <p:spPr bwMode="auto">
            <a:xfrm>
              <a:off x="5093082" y="2424047"/>
              <a:ext cx="2522935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适用儿童及其他特殊人群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：昏迷病人，小婴幼儿和中重度的肾功能损害的患者。</a:t>
              </a:r>
              <a:endParaRPr lang="zh-CN" altLang="en-US" sz="1100" dirty="0"/>
            </a:p>
          </p:txBody>
        </p:sp>
      </p:grpSp>
      <p:sp>
        <p:nvSpPr>
          <p:cNvPr id="54" name="TextBox 26624"/>
          <p:cNvSpPr txBox="1">
            <a:spLocks noChangeArrowheads="1"/>
          </p:cNvSpPr>
          <p:nvPr/>
        </p:nvSpPr>
        <p:spPr bwMode="auto">
          <a:xfrm>
            <a:off x="2354025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26629"/>
          <p:cNvSpPr txBox="1">
            <a:spLocks noChangeArrowheads="1"/>
          </p:cNvSpPr>
          <p:nvPr/>
        </p:nvSpPr>
        <p:spPr bwMode="auto">
          <a:xfrm>
            <a:off x="3851831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Picture 4" descr="United_States_W_small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0" y="3815918"/>
            <a:ext cx="37742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Round icon. Download flag icon of European Union at PNG for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3316"/>
          <a:stretch>
            <a:fillRect/>
          </a:stretch>
        </p:blipFill>
        <p:spPr bwMode="auto">
          <a:xfrm>
            <a:off x="3917316" y="3815917"/>
            <a:ext cx="39647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26636"/>
          <p:cNvSpPr txBox="1">
            <a:spLocks noChangeArrowheads="1"/>
          </p:cNvSpPr>
          <p:nvPr/>
        </p:nvSpPr>
        <p:spPr bwMode="auto">
          <a:xfrm>
            <a:off x="5348447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" name="Picture 2" descr="Round icon. Download flag icon of European Union at PNG for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3316"/>
          <a:stretch>
            <a:fillRect/>
          </a:stretch>
        </p:blipFill>
        <p:spPr bwMode="auto">
          <a:xfrm>
            <a:off x="5413931" y="3815917"/>
            <a:ext cx="396479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26640"/>
          <p:cNvSpPr txBox="1">
            <a:spLocks noChangeArrowheads="1"/>
          </p:cNvSpPr>
          <p:nvPr/>
        </p:nvSpPr>
        <p:spPr bwMode="auto">
          <a:xfrm>
            <a:off x="6846253" y="3587317"/>
            <a:ext cx="654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Picture 4" descr="United_States_W_small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37" y="3815918"/>
            <a:ext cx="377429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: Rounded Corners 26650"/>
          <p:cNvSpPr/>
          <p:nvPr/>
        </p:nvSpPr>
        <p:spPr>
          <a:xfrm>
            <a:off x="1917066" y="4242161"/>
            <a:ext cx="1253728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  <a:defRPr/>
            </a:pP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孤儿药资格认定</a:t>
            </a:r>
            <a:endParaRPr lang="en-GB" sz="825" dirty="0">
              <a:solidFill>
                <a:srgbClr val="001965"/>
              </a:solidFill>
            </a:endParaRPr>
          </a:p>
        </p:txBody>
      </p:sp>
      <p:sp>
        <p:nvSpPr>
          <p:cNvPr id="63" name="Rectangle: Rounded Corners 26653"/>
          <p:cNvSpPr/>
          <p:nvPr/>
        </p:nvSpPr>
        <p:spPr bwMode="auto">
          <a:xfrm>
            <a:off x="3395822" y="4242161"/>
            <a:ext cx="1465659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欧盟委员会孤儿药资格的认定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用于治疗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N-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乙酰谷氨酸合成酶缺乏症引起的高氨血症</a:t>
            </a:r>
            <a:endParaRPr lang="en-GB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: Rounded Corners 26656"/>
          <p:cNvSpPr/>
          <p:nvPr/>
        </p:nvSpPr>
        <p:spPr bwMode="auto">
          <a:xfrm>
            <a:off x="5085318" y="4242161"/>
            <a:ext cx="1325166" cy="503634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获得欧盟委员会孤儿药资格的认定，用于治理用于治疗有机酸血症</a:t>
            </a:r>
            <a:endParaRPr lang="en-GB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: Rounded Corners 26657"/>
          <p:cNvSpPr/>
          <p:nvPr/>
        </p:nvSpPr>
        <p:spPr bwMode="auto">
          <a:xfrm>
            <a:off x="6634322" y="4242161"/>
            <a:ext cx="1303734" cy="517922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1965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200"/>
              </a:spcAft>
              <a:defRPr/>
            </a:pP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en-US" altLang="zh-CN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825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孤儿药资格认定，用于治疗有机酸血症。</a:t>
            </a:r>
            <a:endParaRPr lang="zh-CN" altLang="en-US" sz="825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2967" y="3787176"/>
            <a:ext cx="860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孤儿药认证</a:t>
            </a:r>
            <a:endParaRPr lang="en-GB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51520" y="218133"/>
            <a:ext cx="2159918" cy="4616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兰亭黑简体" panose="02000000000000000000" charset="-122"/>
              </a:rPr>
              <a:t>05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charset="-122"/>
              </a:rPr>
              <a:t>公平性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+mn-cs"/>
              <a:sym typeface="方正兰亭黑简体" panose="020000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5536" y="1078827"/>
            <a:ext cx="8417169" cy="593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1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1.《</a:t>
            </a:r>
            <a:r>
              <a:rPr lang="zh-CN" altLang="en-US" sz="11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第一批罕见病目录</a:t>
            </a:r>
            <a:r>
              <a:rPr lang="en-US" altLang="zh-CN" sz="11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》: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甲基丙二酸血症 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#71)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，丙酸血症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PA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#99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,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异戊酸血症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IVA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#58) 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 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N-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乙酰谷氨酸合成酶缺乏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NAGSD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症（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#79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 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2.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患者与家庭疾病负担严重：频繁高氨血症发作，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病死率很高，致残率很高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；需要严格控制蛋白摄入，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严重影响生长发育</a:t>
            </a:r>
            <a:endParaRPr kumimoji="0" lang="en-US" altLang="zh-CN" sz="1000" b="0" i="0" u="none" strike="noStrike" kern="0" cap="none" spc="0" normalizeH="0" baseline="3000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3.</a:t>
            </a:r>
            <a:r>
              <a:rPr lang="zh-CN" altLang="en-US" sz="1000" kern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卡谷氨酸可改善疾病现状：快速控制血氨，并维持正常水平；降低发作次数，改善营养与发育</a:t>
            </a:r>
            <a:endParaRPr lang="zh-CN" altLang="en-US" sz="1000" kern="0" baseline="3000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395536" y="843559"/>
            <a:ext cx="2091195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对公共健康影响重大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3302" y="1952045"/>
            <a:ext cx="8417168" cy="64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谷氨酸分散片解决了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儿童罕见病患者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的病有所医、医有所药、药有所保的基本需求，尤其是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新生儿为主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的罕见病患者。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卡谷氨酸分散片是儿童罕见病患者生存并健康成长的最基本保障。符合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十四五规划中“完善儿童健康服务体系，预防和控制儿童疾病，减少儿童死亡和严重出生缺陷发生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”的政策要求</a:t>
            </a:r>
            <a:endParaRPr lang="zh-CN" altLang="en-US" sz="1000" kern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395535" y="1707655"/>
            <a:ext cx="2091195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符合</a:t>
            </a:r>
            <a:r>
              <a: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保基本</a:t>
            </a:r>
            <a:r>
              <a: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9876" y="2877522"/>
            <a:ext cx="8410594" cy="830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1.</a:t>
            </a: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第一批罕见病目录</a:t>
            </a:r>
            <a:r>
              <a:rPr lang="en-US" altLang="zh-CN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疾病治疗药品</a:t>
            </a:r>
            <a:r>
              <a:rPr lang="en-US" altLang="zh-CN" sz="105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甲基丙二酸血症 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#71)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，丙酸血症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PA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#99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,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异戊酸血症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IVA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#58) 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， 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N-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乙酰谷氨酸合成酶缺乏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NAGSD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症（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#79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）</a:t>
            </a:r>
            <a:endParaRPr lang="en-US" altLang="zh-CN" sz="1000" kern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  <a:p>
            <a:pPr indent="0" algn="l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2.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卡谷氨酸是国内 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MMA, PA, IVA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引起高氨血症患者的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唯一的药物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治疗选择。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  <a:p>
            <a:pPr indent="0" algn="l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3.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 卡谷氨酸上市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弥补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了第一批罕见病目录患者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810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无药可用的空缺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 </a:t>
            </a:r>
            <a:r>
              <a:rPr lang="zh-CN" altLang="en-US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+mn-ea"/>
              </a:rPr>
              <a:t>。</a:t>
            </a:r>
            <a:endParaRPr lang="zh-CN" altLang="en-US" sz="1050" kern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  <a:sym typeface="+mn-ea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395535" y="2643759"/>
            <a:ext cx="2064160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弥补原目录短板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09876" y="4011910"/>
            <a:ext cx="8324910" cy="830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1.MMA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IVA 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NAGSD,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是儿童罕见病，诊断明确，目前仅在极少数大型医学中心诊断和治疗，因此无临床滥用风险；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卡谷氨酸特异性极强</a:t>
            </a:r>
            <a:r>
              <a:rPr lang="zh-CN" altLang="en-US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无超说明书用药案例。 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患者用药依从性</a:t>
            </a:r>
            <a:r>
              <a:rPr lang="en-US" altLang="zh-CN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用药患者在有支付保障的基础上依从性良好；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2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临床便利性</a:t>
            </a:r>
            <a:r>
              <a:rPr lang="zh-CN" altLang="en-US" sz="105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000" kern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口服制剂，刻痕分散片，服用方便。服用剂量准确。</a:t>
            </a:r>
            <a:endParaRPr lang="zh-CN" altLang="en-US" sz="1000" kern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410031" y="3731639"/>
            <a:ext cx="2091195" cy="2160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8E84">
                  <a:shade val="30000"/>
                  <a:satMod val="115000"/>
                </a:srgbClr>
              </a:gs>
              <a:gs pos="50000">
                <a:srgbClr val="008E84">
                  <a:shade val="67500"/>
                  <a:satMod val="115000"/>
                </a:srgbClr>
              </a:gs>
              <a:gs pos="100000">
                <a:srgbClr val="008E84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患者长期管理难度低</a:t>
            </a:r>
            <a:endParaRPr kumimoji="0" lang="zh-CN" alt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100392" y="300913"/>
            <a:ext cx="504056" cy="544140"/>
            <a:chOff x="5196588" y="2355584"/>
            <a:chExt cx="1799298" cy="2145022"/>
          </a:xfr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grpSpPr>
        <p:sp>
          <p:nvSpPr>
            <p:cNvPr id="51" name="任意多边形: 形状 50"/>
            <p:cNvSpPr/>
            <p:nvPr/>
          </p:nvSpPr>
          <p:spPr>
            <a:xfrm>
              <a:off x="5196588" y="2355584"/>
              <a:ext cx="1799298" cy="2145022"/>
            </a:xfrm>
            <a:custGeom>
              <a:avLst/>
              <a:gdLst>
                <a:gd name="connsiteX0" fmla="*/ 589379 w 1180814"/>
                <a:gd name="connsiteY0" fmla="*/ 1407510 h 1407700"/>
                <a:gd name="connsiteX1" fmla="*/ 541754 w 1180814"/>
                <a:gd name="connsiteY1" fmla="*/ 1397985 h 1407700"/>
                <a:gd name="connsiteX2" fmla="*/ 22070 w 1180814"/>
                <a:gd name="connsiteY2" fmla="*/ 976790 h 1407700"/>
                <a:gd name="connsiteX3" fmla="*/ -790 w 1180814"/>
                <a:gd name="connsiteY3" fmla="*/ 906209 h 1407700"/>
                <a:gd name="connsiteX4" fmla="*/ -790 w 1180814"/>
                <a:gd name="connsiteY4" fmla="*/ 299658 h 1407700"/>
                <a:gd name="connsiteX5" fmla="*/ 106938 w 1180814"/>
                <a:gd name="connsiteY5" fmla="*/ 179928 h 1407700"/>
                <a:gd name="connsiteX6" fmla="*/ 515465 w 1180814"/>
                <a:gd name="connsiteY6" fmla="*/ 25528 h 1407700"/>
                <a:gd name="connsiteX7" fmla="*/ 664150 w 1180814"/>
                <a:gd name="connsiteY7" fmla="*/ 25528 h 1407700"/>
                <a:gd name="connsiteX8" fmla="*/ 1072678 w 1180814"/>
                <a:gd name="connsiteY8" fmla="*/ 179928 h 1407700"/>
                <a:gd name="connsiteX9" fmla="*/ 1180025 w 1180814"/>
                <a:gd name="connsiteY9" fmla="*/ 299658 h 1407700"/>
                <a:gd name="connsiteX10" fmla="*/ 1180025 w 1180814"/>
                <a:gd name="connsiteY10" fmla="*/ 905638 h 1407700"/>
                <a:gd name="connsiteX11" fmla="*/ 1156784 w 1180814"/>
                <a:gd name="connsiteY11" fmla="*/ 976694 h 1407700"/>
                <a:gd name="connsiteX12" fmla="*/ 637480 w 1180814"/>
                <a:gd name="connsiteY12" fmla="*/ 1397604 h 1407700"/>
                <a:gd name="connsiteX13" fmla="*/ 589379 w 1180814"/>
                <a:gd name="connsiteY13" fmla="*/ 1407510 h 14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0814" h="1407700">
                  <a:moveTo>
                    <a:pt x="589379" y="1407510"/>
                  </a:moveTo>
                  <a:cubicBezTo>
                    <a:pt x="573024" y="1407558"/>
                    <a:pt x="556832" y="1404320"/>
                    <a:pt x="541754" y="1397985"/>
                  </a:cubicBezTo>
                  <a:cubicBezTo>
                    <a:pt x="258957" y="1275018"/>
                    <a:pt x="84554" y="1062515"/>
                    <a:pt x="22070" y="976790"/>
                  </a:cubicBezTo>
                  <a:cubicBezTo>
                    <a:pt x="7201" y="956263"/>
                    <a:pt x="-799" y="931556"/>
                    <a:pt x="-790" y="906209"/>
                  </a:cubicBezTo>
                  <a:lnTo>
                    <a:pt x="-790" y="299658"/>
                  </a:lnTo>
                  <a:cubicBezTo>
                    <a:pt x="-790" y="238069"/>
                    <a:pt x="45692" y="186405"/>
                    <a:pt x="106938" y="179928"/>
                  </a:cubicBezTo>
                  <a:cubicBezTo>
                    <a:pt x="309249" y="158402"/>
                    <a:pt x="440789" y="84107"/>
                    <a:pt x="515465" y="25528"/>
                  </a:cubicBezTo>
                  <a:cubicBezTo>
                    <a:pt x="559099" y="-8762"/>
                    <a:pt x="620516" y="-8762"/>
                    <a:pt x="664150" y="25528"/>
                  </a:cubicBezTo>
                  <a:cubicBezTo>
                    <a:pt x="738826" y="84107"/>
                    <a:pt x="870271" y="158402"/>
                    <a:pt x="1072678" y="179928"/>
                  </a:cubicBezTo>
                  <a:cubicBezTo>
                    <a:pt x="1133771" y="186586"/>
                    <a:pt x="1180043" y="238202"/>
                    <a:pt x="1180025" y="299658"/>
                  </a:cubicBezTo>
                  <a:lnTo>
                    <a:pt x="1180025" y="905638"/>
                  </a:lnTo>
                  <a:cubicBezTo>
                    <a:pt x="1179986" y="931184"/>
                    <a:pt x="1171852" y="956063"/>
                    <a:pt x="1156784" y="976694"/>
                  </a:cubicBezTo>
                  <a:cubicBezTo>
                    <a:pt x="1094014" y="1062419"/>
                    <a:pt x="917706" y="1275494"/>
                    <a:pt x="637480" y="1397604"/>
                  </a:cubicBezTo>
                  <a:cubicBezTo>
                    <a:pt x="622298" y="1404167"/>
                    <a:pt x="605924" y="1407539"/>
                    <a:pt x="589379" y="1407510"/>
                  </a:cubicBezTo>
                  <a:close/>
                </a:path>
              </a:pathLst>
            </a:custGeom>
            <a:solidFill>
              <a:srgbClr val="1ED1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5379464" y="2539041"/>
              <a:ext cx="1432820" cy="1778107"/>
            </a:xfrm>
            <a:custGeom>
              <a:avLst/>
              <a:gdLst>
                <a:gd name="connsiteX0" fmla="*/ 469364 w 940308"/>
                <a:gd name="connsiteY0" fmla="*/ 1166718 h 1166907"/>
                <a:gd name="connsiteX1" fmla="*/ -790 w 940308"/>
                <a:gd name="connsiteY1" fmla="*/ 785718 h 1166907"/>
                <a:gd name="connsiteX2" fmla="*/ -790 w 940308"/>
                <a:gd name="connsiteY2" fmla="*/ 179261 h 1166907"/>
                <a:gd name="connsiteX3" fmla="*/ 469364 w 940308"/>
                <a:gd name="connsiteY3" fmla="*/ -190 h 1166907"/>
                <a:gd name="connsiteX4" fmla="*/ 939518 w 940308"/>
                <a:gd name="connsiteY4" fmla="*/ 179261 h 1166907"/>
                <a:gd name="connsiteX5" fmla="*/ 939518 w 940308"/>
                <a:gd name="connsiteY5" fmla="*/ 785242 h 1166907"/>
                <a:gd name="connsiteX6" fmla="*/ 469364 w 940308"/>
                <a:gd name="connsiteY6" fmla="*/ 1166718 h 116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08" h="1166907">
                  <a:moveTo>
                    <a:pt x="469364" y="1166718"/>
                  </a:moveTo>
                  <a:cubicBezTo>
                    <a:pt x="212189" y="1054800"/>
                    <a:pt x="52264" y="858680"/>
                    <a:pt x="-790" y="785718"/>
                  </a:cubicBezTo>
                  <a:lnTo>
                    <a:pt x="-790" y="179261"/>
                  </a:lnTo>
                  <a:cubicBezTo>
                    <a:pt x="227048" y="155068"/>
                    <a:pt x="378782" y="70962"/>
                    <a:pt x="469364" y="-190"/>
                  </a:cubicBezTo>
                  <a:cubicBezTo>
                    <a:pt x="559947" y="70962"/>
                    <a:pt x="711776" y="155068"/>
                    <a:pt x="939518" y="179261"/>
                  </a:cubicBezTo>
                  <a:lnTo>
                    <a:pt x="939518" y="785242"/>
                  </a:lnTo>
                  <a:cubicBezTo>
                    <a:pt x="886083" y="858203"/>
                    <a:pt x="724825" y="1055562"/>
                    <a:pt x="469364" y="11667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5471775" y="2652975"/>
              <a:ext cx="1248202" cy="1563591"/>
            </a:xfrm>
            <a:custGeom>
              <a:avLst/>
              <a:gdLst>
                <a:gd name="connsiteX0" fmla="*/ 408785 w 819150"/>
                <a:gd name="connsiteY0" fmla="*/ 1025939 h 1026128"/>
                <a:gd name="connsiteX1" fmla="*/ -790 w 819150"/>
                <a:gd name="connsiteY1" fmla="*/ 690754 h 1026128"/>
                <a:gd name="connsiteX2" fmla="*/ -790 w 819150"/>
                <a:gd name="connsiteY2" fmla="*/ 157354 h 1026128"/>
                <a:gd name="connsiteX3" fmla="*/ 408785 w 819150"/>
                <a:gd name="connsiteY3" fmla="*/ -190 h 1026128"/>
                <a:gd name="connsiteX4" fmla="*/ 818360 w 819150"/>
                <a:gd name="connsiteY4" fmla="*/ 157354 h 1026128"/>
                <a:gd name="connsiteX5" fmla="*/ 818360 w 819150"/>
                <a:gd name="connsiteY5" fmla="*/ 690754 h 1026128"/>
                <a:gd name="connsiteX6" fmla="*/ 408785 w 819150"/>
                <a:gd name="connsiteY6" fmla="*/ 1025939 h 10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150" h="1026128">
                  <a:moveTo>
                    <a:pt x="408785" y="1025939"/>
                  </a:moveTo>
                  <a:cubicBezTo>
                    <a:pt x="196092" y="926593"/>
                    <a:pt x="58170" y="768764"/>
                    <a:pt x="-790" y="690754"/>
                  </a:cubicBezTo>
                  <a:lnTo>
                    <a:pt x="-790" y="157354"/>
                  </a:lnTo>
                  <a:cubicBezTo>
                    <a:pt x="186186" y="128779"/>
                    <a:pt x="320488" y="61342"/>
                    <a:pt x="408785" y="-190"/>
                  </a:cubicBezTo>
                  <a:cubicBezTo>
                    <a:pt x="497463" y="61342"/>
                    <a:pt x="631860" y="128779"/>
                    <a:pt x="818360" y="157354"/>
                  </a:cubicBezTo>
                  <a:lnTo>
                    <a:pt x="818360" y="690754"/>
                  </a:lnTo>
                  <a:cubicBezTo>
                    <a:pt x="758733" y="769049"/>
                    <a:pt x="619668" y="927069"/>
                    <a:pt x="408785" y="1025939"/>
                  </a:cubicBezTo>
                  <a:close/>
                </a:path>
              </a:pathLst>
            </a:custGeom>
            <a:solidFill>
              <a:srgbClr val="09BA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684404" y="2994780"/>
              <a:ext cx="822942" cy="822942"/>
            </a:xfrm>
            <a:custGeom>
              <a:avLst/>
              <a:gdLst>
                <a:gd name="connsiteX0" fmla="*/ 540068 w 540067"/>
                <a:gd name="connsiteY0" fmla="*/ 189452 h 540067"/>
                <a:gd name="connsiteX1" fmla="*/ 350615 w 540067"/>
                <a:gd name="connsiteY1" fmla="*/ 189452 h 540067"/>
                <a:gd name="connsiteX2" fmla="*/ 350615 w 540067"/>
                <a:gd name="connsiteY2" fmla="*/ 0 h 540067"/>
                <a:gd name="connsiteX3" fmla="*/ 189452 w 540067"/>
                <a:gd name="connsiteY3" fmla="*/ 0 h 540067"/>
                <a:gd name="connsiteX4" fmla="*/ 189452 w 540067"/>
                <a:gd name="connsiteY4" fmla="*/ 189452 h 540067"/>
                <a:gd name="connsiteX5" fmla="*/ 0 w 540067"/>
                <a:gd name="connsiteY5" fmla="*/ 189452 h 540067"/>
                <a:gd name="connsiteX6" fmla="*/ 0 w 540067"/>
                <a:gd name="connsiteY6" fmla="*/ 350615 h 540067"/>
                <a:gd name="connsiteX7" fmla="*/ 189452 w 540067"/>
                <a:gd name="connsiteY7" fmla="*/ 350615 h 540067"/>
                <a:gd name="connsiteX8" fmla="*/ 189452 w 540067"/>
                <a:gd name="connsiteY8" fmla="*/ 540068 h 540067"/>
                <a:gd name="connsiteX9" fmla="*/ 350615 w 540067"/>
                <a:gd name="connsiteY9" fmla="*/ 540068 h 540067"/>
                <a:gd name="connsiteX10" fmla="*/ 350615 w 540067"/>
                <a:gd name="connsiteY10" fmla="*/ 350615 h 540067"/>
                <a:gd name="connsiteX11" fmla="*/ 540068 w 540067"/>
                <a:gd name="connsiteY11" fmla="*/ 350615 h 540067"/>
                <a:gd name="connsiteX12" fmla="*/ 540068 w 540067"/>
                <a:gd name="connsiteY12" fmla="*/ 189452 h 5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067" h="540067">
                  <a:moveTo>
                    <a:pt x="540068" y="189452"/>
                  </a:moveTo>
                  <a:lnTo>
                    <a:pt x="350615" y="189452"/>
                  </a:lnTo>
                  <a:lnTo>
                    <a:pt x="350615" y="0"/>
                  </a:lnTo>
                  <a:lnTo>
                    <a:pt x="189452" y="0"/>
                  </a:lnTo>
                  <a:lnTo>
                    <a:pt x="189452" y="189452"/>
                  </a:lnTo>
                  <a:lnTo>
                    <a:pt x="0" y="189452"/>
                  </a:lnTo>
                  <a:lnTo>
                    <a:pt x="0" y="350615"/>
                  </a:lnTo>
                  <a:lnTo>
                    <a:pt x="189452" y="350615"/>
                  </a:lnTo>
                  <a:lnTo>
                    <a:pt x="189452" y="540068"/>
                  </a:lnTo>
                  <a:lnTo>
                    <a:pt x="350615" y="540068"/>
                  </a:lnTo>
                  <a:lnTo>
                    <a:pt x="350615" y="350615"/>
                  </a:lnTo>
                  <a:lnTo>
                    <a:pt x="540068" y="350615"/>
                  </a:lnTo>
                  <a:lnTo>
                    <a:pt x="540068" y="1894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10.xml><?xml version="1.0" encoding="utf-8"?>
<p:tagLst xmlns:p="http://schemas.openxmlformats.org/presentationml/2006/main">
  <p:tag name="RESOURCE_RECORD_KEY" val="{&quot;13&quot;:[4705195,4705196,19972064,4721928,4364978,4364957,20481688],&quot;29&quot;:[20733091]}"/>
  <p:tag name="COMMONDATA" val="eyJoZGlkIjoiMTI2NzczYzVlNTg3Zjc5NWRiZjYyMDI4Nzg4YTZlMzEifQ=="/>
</p:tagLst>
</file>

<file path=ppt/tags/tag2.xml><?xml version="1.0" encoding="utf-8"?>
<p:tagLst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3.xml><?xml version="1.0" encoding="utf-8"?>
<p:tagLst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4.xml><?xml version="1.0" encoding="utf-8"?>
<p:tagLst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5.xml><?xml version="1.0" encoding="utf-8"?>
<p:tagLst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6.xml><?xml version="1.0" encoding="utf-8"?>
<p:tagLst xmlns:p="http://schemas.openxmlformats.org/presentationml/2006/main">
  <p:tag name="KSO_WM_DIAGRAM_VIRTUALLY_FRAME" val="{&quot;height&quot;:191.2555905511811,&quot;left&quot;:87.84377952755906,&quot;top&quot;:157.14062992125986,&quot;width&quot;:527.3026771653542}"/>
</p:tagLst>
</file>

<file path=ppt/tags/tag7.xml><?xml version="1.0" encoding="utf-8"?>
<p:tagLst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ags/tag8.xml><?xml version="1.0" encoding="utf-8"?>
<p:tagLst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ags/tag9.xml><?xml version="1.0" encoding="utf-8"?>
<p:tagLst xmlns:p="http://schemas.openxmlformats.org/presentationml/2006/main">
  <p:tag name="KSO_WM_DIAGRAM_VIRTUALLY_FRAME" val="{&quot;height&quot;:271.62496062992125,&quot;left&quot;:47.12503937007874,&quot;top&quot;:163.12503937007872,&quot;width&quot;:685.7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nt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25000"/>
          </a:lnSpc>
          <a:spcBef>
            <a:spcPts val="300"/>
          </a:spcBef>
          <a:spcAft>
            <a:spcPts val="600"/>
          </a:spcAft>
          <a:defRPr sz="160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2hicd0q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4459</Words>
  <Application>WPS 演示</Application>
  <PresentationFormat>全屏显示(16:9)</PresentationFormat>
  <Paragraphs>286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微软雅黑</vt:lpstr>
      <vt:lpstr>MS PGothic</vt:lpstr>
      <vt:lpstr>Wingdings 2</vt:lpstr>
      <vt:lpstr>方正兰亭黑简体</vt:lpstr>
      <vt:lpstr>黑体</vt:lpstr>
      <vt:lpstr>Calibri</vt:lpstr>
      <vt:lpstr>Calibri</vt:lpstr>
      <vt:lpstr>等线</vt:lpstr>
      <vt:lpstr>FZSSK--GBK1-0</vt:lpstr>
      <vt:lpstr>Arial Unicode MS</vt:lpstr>
      <vt:lpstr>Segoe Print</vt:lpstr>
      <vt:lpstr>Office 主题​​</vt:lpstr>
      <vt:lpstr>HDOfficeLightV0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jinhu.me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施学工</dc:creator>
  <cp:lastModifiedBy>周亚君</cp:lastModifiedBy>
  <cp:revision>528</cp:revision>
  <dcterms:created xsi:type="dcterms:W3CDTF">2022-11-10T07:41:00Z</dcterms:created>
  <dcterms:modified xsi:type="dcterms:W3CDTF">2025-07-14T16:18:02Z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040B15FCB4AC4F798F0E2D3B2E22595E_13</vt:lpwstr>
  </property>
  <property fmtid="{D5CDD505-2E9C-101B-9397-08002B2CF9AE}" pid="3" name="KSOProductBuildVer">
    <vt:lpwstr>2052-12.1.0.21915</vt:lpwstr>
  </property>
</Properties>
</file>