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0706074" r:id="rId3"/>
    <p:sldId id="10706073" r:id="rId4"/>
    <p:sldId id="10706075" r:id="rId5"/>
    <p:sldId id="10706089" r:id="rId7"/>
    <p:sldId id="10706076" r:id="rId8"/>
    <p:sldId id="10706091" r:id="rId9"/>
    <p:sldId id="10706077" r:id="rId10"/>
    <p:sldId id="10706079" r:id="rId11"/>
    <p:sldId id="10706080" r:id="rId12"/>
    <p:sldId id="10706087"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9B6"/>
    <a:srgbClr val="1903E7"/>
    <a:srgbClr val="3C28FC"/>
    <a:srgbClr val="1403B9"/>
    <a:srgbClr val="07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3945"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25.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oleObject" Target="file:///F:\&#33298;&#27888;&#31070;&#36164;&#26009;\&#33298;&#20134;&#28165;\&#32858;&#20057;&#20108;&#37255;&#30005;&#35299;&#36136;&#25955;&#25991;&#29486;&#24211;%20(&#27719;&#24635;)20220701.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chartUserShapes" Target="../drawings/drawing2.xml"/><Relationship Id="rId1" Type="http://schemas.openxmlformats.org/officeDocument/2006/relationships/oleObject" Target="file:///F:\&#33298;&#27888;&#31070;&#36164;&#26009;\&#33298;&#20134;&#28165;\&#32858;&#20057;&#20108;&#37255;&#30005;&#35299;&#36136;&#25955;&#25991;&#29486;&#24211;%20(&#27719;&#24635;)20220701.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chartUserShapes" Target="../drawings/drawing3.xml"/><Relationship Id="rId1" Type="http://schemas.openxmlformats.org/officeDocument/2006/relationships/oleObject" Target="file:///F:\&#33298;&#27888;&#31070;&#36164;&#26009;\&#33298;&#20134;&#28165;\&#32858;&#20057;&#20108;&#37255;&#30005;&#35299;&#36136;&#25955;&#25991;&#29486;&#24211;%20(&#27719;&#24635;)20220701.xlsx" TargetMode="External"/></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chartUserShapes" Target="../drawings/drawing4.xml"/><Relationship Id="rId1" Type="http://schemas.openxmlformats.org/officeDocument/2006/relationships/oleObject" Target="file:///F:\&#33298;&#27888;&#31070;&#36164;&#26009;\&#33298;&#20134;&#28165;\&#32858;&#20057;&#20108;&#37255;&#30005;&#35299;&#36136;&#25955;&#25991;&#29486;&#24211;%20(&#27719;&#24635;)202207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title>
    <c:autoTitleDeleted val="0"/>
    <c:plotArea>
      <c:layout/>
      <c:barChart>
        <c:barDir val="col"/>
        <c:grouping val="clustered"/>
        <c:varyColors val="0"/>
        <c:ser>
          <c:idx val="0"/>
          <c:order val="0"/>
          <c:tx>
            <c:strRef>
              <c:f>Sheet1!$B$2</c:f>
              <c:strCache>
                <c:ptCount val="1"/>
                <c:pt idx="0">
                  <c:v>平均排便频率</c:v>
                </c:pt>
              </c:strCache>
            </c:strRef>
          </c:tx>
          <c:spPr>
            <a:solidFill>
              <a:schemeClr val="accent2"/>
            </a:solidFill>
            <a:ln>
              <a:noFill/>
            </a:ln>
            <a:effectLst/>
          </c:spPr>
          <c:invertIfNegative val="0"/>
          <c:dPt>
            <c:idx val="0"/>
            <c:invertIfNegative val="0"/>
            <c:bubble3D val="0"/>
            <c:spPr>
              <a:solidFill>
                <a:schemeClr val="accent6">
                  <a:lumMod val="75000"/>
                </a:schemeClr>
              </a:solidFill>
              <a:ln>
                <a:noFill/>
              </a:ln>
              <a:effectLst/>
            </c:spPr>
          </c:dPt>
          <c:dPt>
            <c:idx val="1"/>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PEG3350</c:v>
                </c:pt>
                <c:pt idx="1">
                  <c:v>乳果糖</c:v>
                </c:pt>
              </c:strCache>
            </c:strRef>
          </c:cat>
          <c:val>
            <c:numRef>
              <c:f>Sheet1!$B$3:$B$4</c:f>
              <c:numCache>
                <c:formatCode>General</c:formatCode>
                <c:ptCount val="2"/>
                <c:pt idx="0">
                  <c:v>1.3</c:v>
                </c:pt>
                <c:pt idx="1">
                  <c:v>0.9</c:v>
                </c:pt>
              </c:numCache>
            </c:numRef>
          </c:val>
        </c:ser>
        <c:dLbls>
          <c:showLegendKey val="0"/>
          <c:showVal val="1"/>
          <c:showCatName val="0"/>
          <c:showSerName val="0"/>
          <c:showPercent val="0"/>
          <c:showBubbleSize val="0"/>
        </c:dLbls>
        <c:gapWidth val="219"/>
        <c:overlap val="-27"/>
        <c:axId val="1657528383"/>
        <c:axId val="1657540863"/>
      </c:barChart>
      <c:catAx>
        <c:axId val="165752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657540863"/>
        <c:crosses val="autoZero"/>
        <c:auto val="1"/>
        <c:lblAlgn val="ctr"/>
        <c:lblOffset val="100"/>
        <c:noMultiLvlLbl val="0"/>
      </c:catAx>
      <c:valAx>
        <c:axId val="165754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657528383"/>
        <c:crosses val="autoZero"/>
        <c:crossBetween val="between"/>
      </c:valAx>
      <c:spPr>
        <a:noFill/>
        <a:ln>
          <a:noFill/>
        </a:ln>
        <a:effectLst/>
      </c:spPr>
    </c:plotArea>
    <c:plotVisOnly val="1"/>
    <c:dispBlanksAs val="gap"/>
    <c:showDLblsOverMax val="0"/>
    <c:extLst>
      <c:ext uri="{0b15fc19-7d7d-44ad-8c2d-2c3a37ce22c3}">
        <chartProps xmlns="https://web.wps.cn/et/2018/main" chartId="{324ab67d-5722-4db2-9aad-c42a2b4e3894}"/>
      </c:ext>
    </c:extLst>
  </c:chart>
  <c:spPr>
    <a:noFill/>
    <a:ln>
      <a:noFill/>
    </a:ln>
    <a:effectLst/>
  </c:spPr>
  <c:txPr>
    <a:bodyPr/>
    <a:lstStyle/>
    <a:p>
      <a:pPr>
        <a:defRPr lang="zh-CN"/>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b="1" dirty="0" smtClean="0">
                <a:latin typeface="微软雅黑" panose="020B0503020204020204" pitchFamily="34" charset="-122"/>
                <a:ea typeface="微软雅黑" panose="020B0503020204020204" pitchFamily="34" charset="-122"/>
              </a:rPr>
              <a:t>大便紧张的</a:t>
            </a:r>
            <a:r>
              <a:rPr lang="zh-CN" altLang="en-US" sz="1200" b="1" dirty="0">
                <a:latin typeface="微软雅黑" panose="020B0503020204020204" pitchFamily="34" charset="-122"/>
                <a:ea typeface="微软雅黑" panose="020B0503020204020204" pitchFamily="34" charset="-122"/>
              </a:rPr>
              <a:t>日得分</a:t>
            </a:r>
            <a:endParaRPr lang="en-US" altLang="zh-CN" sz="1200" b="1" dirty="0">
              <a:latin typeface="微软雅黑" panose="020B0503020204020204" pitchFamily="34" charset="-122"/>
              <a:ea typeface="微软雅黑" panose="020B0503020204020204" pitchFamily="34" charset="-122"/>
            </a:endParaRPr>
          </a:p>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b="1" dirty="0">
                <a:latin typeface="微软雅黑" panose="020B0503020204020204" pitchFamily="34" charset="-122"/>
                <a:ea typeface="微软雅黑" panose="020B0503020204020204" pitchFamily="34" charset="-122"/>
              </a:rPr>
              <a:t>中位数</a:t>
            </a:r>
            <a:endParaRPr lang="zh-CN" altLang="en-US" sz="1200" b="1" dirty="0">
              <a:latin typeface="微软雅黑" panose="020B0503020204020204" pitchFamily="34" charset="-122"/>
              <a:ea typeface="微软雅黑" panose="020B0503020204020204" pitchFamily="34" charset="-122"/>
            </a:endParaRPr>
          </a:p>
        </c:rich>
      </c:tx>
      <c:layout>
        <c:manualLayout>
          <c:xMode val="edge"/>
          <c:yMode val="edge"/>
          <c:x val="0.161829127516717"/>
          <c:y val="0.0468120134865768"/>
        </c:manualLayout>
      </c:layout>
      <c:overlay val="0"/>
      <c:spPr>
        <a:noFill/>
        <a:ln>
          <a:noFill/>
        </a:ln>
        <a:effectLst/>
      </c:spPr>
    </c:title>
    <c:autoTitleDeleted val="0"/>
    <c:plotArea>
      <c:layout>
        <c:manualLayout>
          <c:layoutTarget val="inner"/>
          <c:xMode val="edge"/>
          <c:yMode val="edge"/>
          <c:x val="0.181052045711868"/>
          <c:y val="0.376271244976982"/>
          <c:w val="0.758392386210149"/>
          <c:h val="0.432631634547796"/>
        </c:manualLayout>
      </c:layout>
      <c:barChart>
        <c:barDir val="col"/>
        <c:grouping val="clustered"/>
        <c:varyColors val="0"/>
        <c:ser>
          <c:idx val="0"/>
          <c:order val="0"/>
          <c:tx>
            <c:strRef>
              <c:f>Sheet1!$B$6</c:f>
              <c:strCache>
                <c:ptCount val="1"/>
                <c:pt idx="0">
                  <c:v>大便拉伤得日得分中位数</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dPt>
          <c:dPt>
            <c:idx val="1"/>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PEG3350</c:v>
                </c:pt>
                <c:pt idx="1">
                  <c:v>乳果糖</c:v>
                </c:pt>
              </c:strCache>
            </c:strRef>
          </c:cat>
          <c:val>
            <c:numRef>
              <c:f>Sheet1!$B$7:$B$8</c:f>
              <c:numCache>
                <c:formatCode>General</c:formatCode>
                <c:ptCount val="2"/>
                <c:pt idx="0">
                  <c:v>0.5</c:v>
                </c:pt>
                <c:pt idx="1">
                  <c:v>1.2</c:v>
                </c:pt>
              </c:numCache>
            </c:numRef>
          </c:val>
        </c:ser>
        <c:dLbls>
          <c:showLegendKey val="0"/>
          <c:showVal val="1"/>
          <c:showCatName val="0"/>
          <c:showSerName val="0"/>
          <c:showPercent val="0"/>
          <c:showBubbleSize val="0"/>
        </c:dLbls>
        <c:gapWidth val="219"/>
        <c:overlap val="-27"/>
        <c:axId val="1544907423"/>
        <c:axId val="1544914079"/>
      </c:barChart>
      <c:catAx>
        <c:axId val="154490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544914079"/>
        <c:crosses val="autoZero"/>
        <c:auto val="1"/>
        <c:lblAlgn val="ctr"/>
        <c:lblOffset val="100"/>
        <c:noMultiLvlLbl val="0"/>
      </c:catAx>
      <c:valAx>
        <c:axId val="1544914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544907423"/>
        <c:crosses val="autoZero"/>
        <c:crossBetween val="between"/>
      </c:valAx>
      <c:spPr>
        <a:noFill/>
        <a:ln>
          <a:noFill/>
        </a:ln>
        <a:effectLst/>
      </c:spPr>
    </c:plotArea>
    <c:plotVisOnly val="1"/>
    <c:dispBlanksAs val="gap"/>
    <c:showDLblsOverMax val="0"/>
    <c:extLst>
      <c:ext uri="{0b15fc19-7d7d-44ad-8c2d-2c3a37ce22c3}">
        <chartProps xmlns="https://web.wps.cn/et/2018/main" chartId="{d46520c0-1050-412a-a400-ba9a3878f981}"/>
      </c:ext>
    </c:extLst>
  </c:chart>
  <c:spPr>
    <a:noFill/>
    <a:ln>
      <a:noFill/>
    </a:ln>
    <a:effectLst/>
  </c:spPr>
  <c:txPr>
    <a:bodyPr/>
    <a:lstStyle/>
    <a:p>
      <a:pPr>
        <a:defRPr lang="zh-CN"/>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100" dirty="0" smtClean="0"/>
              <a:t>大便紧张评分</a:t>
            </a:r>
            <a:r>
              <a:rPr lang="en-US" altLang="zh-CN" sz="1100" dirty="0" smtClean="0"/>
              <a:t>&gt;1d</a:t>
            </a:r>
            <a:r>
              <a:rPr lang="zh-CN" altLang="en-US" sz="1100" dirty="0" smtClean="0"/>
              <a:t>的天数</a:t>
            </a:r>
            <a:endParaRPr lang="zh-CN" altLang="en-US" sz="1100" dirty="0"/>
          </a:p>
        </c:rich>
      </c:tx>
      <c:layout>
        <c:manualLayout>
          <c:xMode val="edge"/>
          <c:yMode val="edge"/>
          <c:x val="0.0958479542580289"/>
          <c:y val="0.0524390964645808"/>
        </c:manualLayout>
      </c:layout>
      <c:overlay val="0"/>
      <c:spPr>
        <a:noFill/>
        <a:ln>
          <a:noFill/>
        </a:ln>
        <a:effectLst/>
      </c:spPr>
    </c:title>
    <c:autoTitleDeleted val="0"/>
    <c:plotArea>
      <c:layout/>
      <c:barChart>
        <c:barDir val="col"/>
        <c:grouping val="clustered"/>
        <c:varyColors val="0"/>
        <c:ser>
          <c:idx val="0"/>
          <c:order val="0"/>
          <c:tx>
            <c:strRef>
              <c:f>Sheet1!$B$10</c:f>
              <c:strCache>
                <c:ptCount val="1"/>
                <c:pt idx="0">
                  <c:v>评分大于1得天数</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dPt>
          <c:dPt>
            <c:idx val="1"/>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PEG3350</c:v>
                </c:pt>
                <c:pt idx="1">
                  <c:v>乳果糖</c:v>
                </c:pt>
              </c:strCache>
            </c:strRef>
          </c:cat>
          <c:val>
            <c:numRef>
              <c:f>Sheet1!$B$11:$B$12</c:f>
              <c:numCache>
                <c:formatCode>General</c:formatCode>
                <c:ptCount val="2"/>
                <c:pt idx="0">
                  <c:v>2.7</c:v>
                </c:pt>
                <c:pt idx="1">
                  <c:v>7</c:v>
                </c:pt>
              </c:numCache>
            </c:numRef>
          </c:val>
        </c:ser>
        <c:dLbls>
          <c:showLegendKey val="0"/>
          <c:showVal val="1"/>
          <c:showCatName val="0"/>
          <c:showSerName val="0"/>
          <c:showPercent val="0"/>
          <c:showBubbleSize val="0"/>
        </c:dLbls>
        <c:gapWidth val="219"/>
        <c:overlap val="-27"/>
        <c:axId val="1544908255"/>
        <c:axId val="1544914495"/>
      </c:barChart>
      <c:catAx>
        <c:axId val="154490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544914495"/>
        <c:crosses val="autoZero"/>
        <c:auto val="1"/>
        <c:lblAlgn val="ctr"/>
        <c:lblOffset val="100"/>
        <c:noMultiLvlLbl val="0"/>
      </c:catAx>
      <c:valAx>
        <c:axId val="1544914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544908255"/>
        <c:crosses val="autoZero"/>
        <c:crossBetween val="between"/>
      </c:valAx>
      <c:spPr>
        <a:noFill/>
        <a:ln>
          <a:noFill/>
        </a:ln>
        <a:effectLst/>
      </c:spPr>
    </c:plotArea>
    <c:plotVisOnly val="1"/>
    <c:dispBlanksAs val="gap"/>
    <c:showDLblsOverMax val="0"/>
    <c:extLst>
      <c:ext uri="{0b15fc19-7d7d-44ad-8c2d-2c3a37ce22c3}">
        <chartProps xmlns="https://web.wps.cn/et/2018/main" chartId="{6406548a-301b-4531-b93f-079befaac347}"/>
      </c:ext>
    </c:extLst>
  </c:chart>
  <c:spPr>
    <a:noFill/>
    <a:ln>
      <a:noFill/>
    </a:ln>
    <a:effectLst/>
  </c:spPr>
  <c:txPr>
    <a:bodyPr/>
    <a:lstStyle/>
    <a:p>
      <a:pPr>
        <a:defRPr lang="zh-CN"/>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b="1" dirty="0"/>
              <a:t>研究期间用栓剂或灌肠剂的患者比</a:t>
            </a:r>
            <a:endParaRPr lang="zh-CN" altLang="en-US" sz="1200" b="1" dirty="0"/>
          </a:p>
        </c:rich>
      </c:tx>
      <c:layout>
        <c:manualLayout>
          <c:xMode val="edge"/>
          <c:yMode val="edge"/>
          <c:x val="0.114694212619411"/>
          <c:y val="0.0298084700180775"/>
        </c:manualLayout>
      </c:layout>
      <c:overlay val="0"/>
      <c:spPr>
        <a:noFill/>
        <a:ln>
          <a:noFill/>
        </a:ln>
        <a:effectLst/>
      </c:spPr>
    </c:title>
    <c:autoTitleDeleted val="0"/>
    <c:plotArea>
      <c:layout/>
      <c:barChart>
        <c:barDir val="col"/>
        <c:grouping val="clustered"/>
        <c:varyColors val="0"/>
        <c:ser>
          <c:idx val="0"/>
          <c:order val="0"/>
          <c:tx>
            <c:strRef>
              <c:f>Sheet1!$B$18</c:f>
              <c:strCache>
                <c:ptCount val="1"/>
                <c:pt idx="0">
                  <c:v>研究期间用栓剂或灌肠剂得患者比</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dPt>
          <c:dPt>
            <c:idx val="1"/>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Sheet1!$A$19:$A$20</c:f>
              <c:strCache>
                <c:ptCount val="2"/>
                <c:pt idx="0">
                  <c:v>PEG3350</c:v>
                </c:pt>
                <c:pt idx="1">
                  <c:v>乳果糖</c:v>
                </c:pt>
              </c:strCache>
            </c:strRef>
          </c:cat>
          <c:val>
            <c:numRef>
              <c:f>Sheet1!$B$19:$B$20</c:f>
              <c:numCache>
                <c:formatCode>0%</c:formatCode>
                <c:ptCount val="2"/>
                <c:pt idx="0">
                  <c:v>0.16</c:v>
                </c:pt>
                <c:pt idx="1">
                  <c:v>0.34</c:v>
                </c:pt>
              </c:numCache>
            </c:numRef>
          </c:val>
        </c:ser>
        <c:dLbls>
          <c:showLegendKey val="0"/>
          <c:showVal val="1"/>
          <c:showCatName val="0"/>
          <c:showSerName val="0"/>
          <c:showPercent val="0"/>
          <c:showBubbleSize val="0"/>
        </c:dLbls>
        <c:gapWidth val="219"/>
        <c:overlap val="-27"/>
        <c:axId val="1698872031"/>
        <c:axId val="1698872863"/>
      </c:barChart>
      <c:catAx>
        <c:axId val="169887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698872863"/>
        <c:crosses val="autoZero"/>
        <c:auto val="1"/>
        <c:lblAlgn val="ctr"/>
        <c:lblOffset val="100"/>
        <c:noMultiLvlLbl val="0"/>
      </c:catAx>
      <c:valAx>
        <c:axId val="1698872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p>
        </c:txPr>
        <c:crossAx val="1698872031"/>
        <c:crosses val="autoZero"/>
        <c:crossBetween val="between"/>
      </c:valAx>
      <c:spPr>
        <a:noFill/>
        <a:ln>
          <a:noFill/>
        </a:ln>
        <a:effectLst/>
      </c:spPr>
    </c:plotArea>
    <c:plotVisOnly val="1"/>
    <c:dispBlanksAs val="gap"/>
    <c:showDLblsOverMax val="0"/>
    <c:extLst>
      <c:ext uri="{0b15fc19-7d7d-44ad-8c2d-2c3a37ce22c3}">
        <chartProps xmlns="https://web.wps.cn/et/2018/main" chartId="{a729dd5d-15ef-45b0-95f1-88ce288c013b}"/>
      </c:ext>
    </c:extLst>
  </c:chart>
  <c:spPr>
    <a:noFill/>
    <a:ln>
      <a:noFill/>
    </a:ln>
    <a:effectLst/>
  </c:spPr>
  <c:txPr>
    <a:bodyPr/>
    <a:lstStyle/>
    <a:p>
      <a:pPr>
        <a:defRPr lang="zh-CN"/>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0.6713</cdr:x>
      <cdr:y>0.17844</cdr:y>
    </cdr:from>
    <cdr:to>
      <cdr:x>0.988</cdr:x>
      <cdr:y>0.30985</cdr:y>
    </cdr:to>
    <cdr:sp>
      <cdr:nvSpPr>
        <cdr:cNvPr id="2" name="矩形 1"/>
        <cdr:cNvSpPr/>
      </cdr:nvSpPr>
      <cdr:spPr xmlns:a="http://schemas.openxmlformats.org/drawingml/2006/main">
        <a:xfrm xmlns:a="http://schemas.openxmlformats.org/drawingml/2006/main">
          <a:off x="1625000" y="355237"/>
          <a:ext cx="766618" cy="261610"/>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FF0000"/>
              </a:solidFill>
            </a:rPr>
            <a:t>P=0.005</a:t>
          </a:r>
          <a:endParaRPr lang="zh-CN" altLang="en-US" sz="11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0.6693</cdr:x>
      <cdr:y>0.19605</cdr:y>
    </cdr:from>
    <cdr:to>
      <cdr:x>0.99777</cdr:x>
      <cdr:y>0.32892</cdr:y>
    </cdr:to>
    <cdr:sp>
      <cdr:nvSpPr>
        <cdr:cNvPr id="2" name="矩形 1"/>
        <cdr:cNvSpPr/>
      </cdr:nvSpPr>
      <cdr:spPr xmlns:a="http://schemas.openxmlformats.org/drawingml/2006/main">
        <a:xfrm xmlns:a="http://schemas.openxmlformats.org/drawingml/2006/main">
          <a:off x="1544056" y="386005"/>
          <a:ext cx="757772" cy="261610"/>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FF0000"/>
              </a:solidFill>
            </a:rPr>
            <a:t>P=0.0001</a:t>
          </a:r>
          <a:endParaRPr lang="zh-CN" altLang="en-US" sz="11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0.1296</cdr:x>
      <cdr:y>0.17035</cdr:y>
    </cdr:from>
    <cdr:to>
      <cdr:x>0.45773</cdr:x>
      <cdr:y>0.31931</cdr:y>
    </cdr:to>
    <cdr:sp>
      <cdr:nvSpPr>
        <cdr:cNvPr id="2" name="矩形 1"/>
        <cdr:cNvSpPr/>
      </cdr:nvSpPr>
      <cdr:spPr xmlns:a="http://schemas.openxmlformats.org/drawingml/2006/main">
        <a:xfrm xmlns:a="http://schemas.openxmlformats.org/drawingml/2006/main">
          <a:off x="276490" y="297281"/>
          <a:ext cx="700018" cy="259940"/>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FF0000"/>
              </a:solidFill>
            </a:rPr>
            <a:t>P=0.0001</a:t>
          </a:r>
          <a:endParaRPr lang="zh-CN" altLang="en-US" sz="11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0.70412</cdr:x>
      <cdr:y>0.20923</cdr:y>
    </cdr:from>
    <cdr:to>
      <cdr:x>0.97457</cdr:x>
      <cdr:y>0.36085</cdr:y>
    </cdr:to>
    <cdr:sp>
      <cdr:nvSpPr>
        <cdr:cNvPr id="2" name="矩形 1"/>
        <cdr:cNvSpPr/>
      </cdr:nvSpPr>
      <cdr:spPr xmlns:a="http://schemas.openxmlformats.org/drawingml/2006/main">
        <a:xfrm xmlns:a="http://schemas.openxmlformats.org/drawingml/2006/main">
          <a:off x="1641227" y="361019"/>
          <a:ext cx="630388" cy="261610"/>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FF0000"/>
              </a:solidFill>
            </a:rPr>
            <a:t>P</a:t>
          </a:r>
          <a:r>
            <a:rPr lang="zh-CN" altLang="en-US" sz="1100" b="1" dirty="0">
              <a:solidFill>
                <a:srgbClr val="FF0000"/>
              </a:solidFill>
            </a:rPr>
            <a:t>＜</a:t>
          </a:r>
          <a:r>
            <a:rPr lang="en-US" altLang="zh-CN" sz="1100" b="1" dirty="0">
              <a:solidFill>
                <a:srgbClr val="FF0000"/>
              </a:solidFill>
            </a:rPr>
            <a:t>0.04</a:t>
          </a:r>
          <a:endParaRPr lang="zh-CN" altLang="en-US" sz="11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508A5-0BA1-4781-9017-5886CBCC40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483D0-A0B8-46D7-9C23-FD21562FD4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再确认下上市时间</a:t>
            </a:r>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再确认下上市时间</a:t>
            </a:r>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图改成文字描述</a:t>
            </a:r>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两页合成一页</a:t>
            </a:r>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2" y="2130433"/>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6660" indent="0" algn="ctr">
              <a:buNone/>
              <a:defRPr>
                <a:solidFill>
                  <a:schemeClr val="tx1">
                    <a:tint val="75000"/>
                  </a:schemeClr>
                </a:solidFill>
              </a:defRPr>
            </a:lvl3pPr>
            <a:lvl4pPr marL="1824990" indent="0" algn="ctr">
              <a:buNone/>
              <a:defRPr>
                <a:solidFill>
                  <a:schemeClr val="tx1">
                    <a:tint val="75000"/>
                  </a:schemeClr>
                </a:solidFill>
              </a:defRPr>
            </a:lvl4pPr>
            <a:lvl5pPr marL="2433320" indent="0" algn="ctr">
              <a:buNone/>
              <a:defRPr>
                <a:solidFill>
                  <a:schemeClr val="tx1">
                    <a:tint val="75000"/>
                  </a:schemeClr>
                </a:solidFill>
              </a:defRPr>
            </a:lvl5pPr>
            <a:lvl6pPr marL="3041650" indent="0" algn="ctr">
              <a:buNone/>
              <a:defRPr>
                <a:solidFill>
                  <a:schemeClr val="tx1">
                    <a:tint val="75000"/>
                  </a:schemeClr>
                </a:solidFill>
              </a:defRPr>
            </a:lvl6pPr>
            <a:lvl7pPr marL="3649980" indent="0" algn="ctr">
              <a:buNone/>
              <a:defRPr>
                <a:solidFill>
                  <a:schemeClr val="tx1">
                    <a:tint val="75000"/>
                  </a:schemeClr>
                </a:solidFill>
              </a:defRPr>
            </a:lvl7pPr>
            <a:lvl8pPr marL="4258310" indent="0" algn="ctr">
              <a:buNone/>
              <a:defRPr>
                <a:solidFill>
                  <a:schemeClr val="tx1">
                    <a:tint val="75000"/>
                  </a:schemeClr>
                </a:solidFill>
              </a:defRPr>
            </a:lvl8pPr>
            <a:lvl9pPr marL="486727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8966" y="6356660"/>
            <a:ext cx="2845012"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fld id="{A1D3E845-8091-4BC7-BFB1-23826235A668}" type="datetimeFigureOut">
              <a:rPr lang="zh-CN" altLang="en-US"/>
            </a:fld>
            <a:endParaRPr lang="zh-CN" altLang="en-US"/>
          </a:p>
        </p:txBody>
      </p:sp>
      <p:sp>
        <p:nvSpPr>
          <p:cNvPr id="5" name="页脚占位符 4"/>
          <p:cNvSpPr>
            <a:spLocks noGrp="1"/>
          </p:cNvSpPr>
          <p:nvPr>
            <p:ph type="ftr" sz="quarter" idx="11"/>
          </p:nvPr>
        </p:nvSpPr>
        <p:spPr>
          <a:xfrm>
            <a:off x="4166025" y="6356660"/>
            <a:ext cx="3859954"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8023" y="6356660"/>
            <a:ext cx="2845012" cy="364467"/>
          </a:xfrm>
          <a:prstGeom prst="rect">
            <a:avLst/>
          </a:prstGeom>
        </p:spPr>
        <p:txBody>
          <a:bodyPr vert="horz" wrap="square" lIns="121802" tIns="60899" rIns="121802" bIns="60899" numCol="1" anchor="t" anchorCtr="0" compatLnSpc="1"/>
          <a:lstStyle>
            <a:lvl1pPr eaLnBrk="1" hangingPunct="1">
              <a:defRPr>
                <a:latin typeface="Calibri" panose="020F0502020204030204" pitchFamily="34" charset="0"/>
              </a:defRPr>
            </a:lvl1pPr>
          </a:lstStyle>
          <a:p>
            <a:pPr>
              <a:defRPr/>
            </a:pPr>
            <a:fld id="{4EF9BA0E-841E-4769-9F4A-21FD1368175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a:t>单击此处编辑母版标题样式</a:t>
            </a:r>
            <a:endParaRPr lang="zh-CN" altLang="en-US"/>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7"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编辑母版肠道文本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矩形 4"/>
          <p:cNvSpPr/>
          <p:nvPr userDrawn="1"/>
        </p:nvSpPr>
        <p:spPr>
          <a:xfrm>
            <a:off x="1" y="510988"/>
            <a:ext cx="2619157" cy="578224"/>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等腰三角形 2"/>
          <p:cNvSpPr/>
          <p:nvPr userDrawn="1"/>
        </p:nvSpPr>
        <p:spPr>
          <a:xfrm rot="5400000">
            <a:off x="2485933" y="644213"/>
            <a:ext cx="578225" cy="311772"/>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lgn="ctr">
              <a:defRPr sz="3200">
                <a:solidFill>
                  <a:schemeClr val="tx1"/>
                </a:solidFill>
                <a:latin typeface="+mj-ea"/>
                <a:ea typeface="+mj-ea"/>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8967" y="383565"/>
            <a:ext cx="10974070" cy="66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8967" y="1144331"/>
            <a:ext cx="10974070" cy="498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1028" name="图片 9" descr="公司LOGE透明版.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11984" y="73537"/>
            <a:ext cx="1726989" cy="6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1216025" rtl="0" eaLnBrk="0" fontAlgn="base" hangingPunct="0">
        <a:spcBef>
          <a:spcPct val="0"/>
        </a:spcBef>
        <a:spcAft>
          <a:spcPct val="0"/>
        </a:spcAft>
        <a:defRPr sz="3195" kern="1200">
          <a:solidFill>
            <a:schemeClr val="tx1"/>
          </a:solidFill>
          <a:latin typeface="微软雅黑" panose="020B0503020204020204" pitchFamily="34" charset="-122"/>
          <a:ea typeface="微软雅黑" panose="020B0503020204020204" pitchFamily="34" charset="-122"/>
          <a:cs typeface="+mj-cs"/>
        </a:defRPr>
      </a:lvl1pPr>
      <a:lvl2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2pPr>
      <a:lvl3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3pPr>
      <a:lvl4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4pPr>
      <a:lvl5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5pPr>
      <a:lvl6pPr marL="45656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6pPr>
      <a:lvl7pPr marL="91313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7pPr>
      <a:lvl8pPr marL="136969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8pPr>
      <a:lvl9pPr marL="182626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9pPr>
    </p:titleStyle>
    <p:bodyStyle>
      <a:lvl1pPr marL="454660" indent="-454660" algn="l" defTabSz="1216025"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987425" indent="-378460" algn="l" defTabSz="1216025" rtl="0" eaLnBrk="0" fontAlgn="base" hangingPunct="0">
        <a:spcBef>
          <a:spcPct val="20000"/>
        </a:spcBef>
        <a:spcAft>
          <a:spcPct val="0"/>
        </a:spcAft>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2pPr>
      <a:lvl3pPr marL="1520825" indent="-302895" algn="l" defTabSz="1216025" rtl="0" eaLnBrk="0" fontAlgn="base" hangingPunct="0">
        <a:spcBef>
          <a:spcPct val="20000"/>
        </a:spcBef>
        <a:spcAft>
          <a:spcPct val="0"/>
        </a:spcAft>
        <a:buFont typeface="Arial" panose="020B0604020202020204" pitchFamily="34" charset="0"/>
        <a:buChar char="•"/>
        <a:defRPr sz="1900" kern="1200">
          <a:solidFill>
            <a:schemeClr val="tx1"/>
          </a:solidFill>
          <a:latin typeface="微软雅黑" panose="020B0503020204020204" pitchFamily="34" charset="-122"/>
          <a:ea typeface="微软雅黑" panose="020B0503020204020204" pitchFamily="34" charset="-122"/>
          <a:cs typeface="+mn-cs"/>
        </a:defRPr>
      </a:lvl3pPr>
      <a:lvl4pPr marL="212915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73621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334645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6pPr>
      <a:lvl7pPr marL="395478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7pPr>
      <a:lvl8pPr marL="456311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8pPr>
      <a:lvl9pPr marL="517144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9pPr>
    </p:bodyStyle>
    <p:otherStyle>
      <a:defPPr>
        <a:defRPr lang="zh-CN"/>
      </a:defPPr>
      <a:lvl1pPr marL="0" algn="l" defTabSz="1216660" rtl="0" eaLnBrk="1" latinLnBrk="0" hangingPunct="1">
        <a:defRPr sz="2400" kern="1200">
          <a:solidFill>
            <a:schemeClr val="tx1"/>
          </a:solidFill>
          <a:latin typeface="+mn-lt"/>
          <a:ea typeface="+mn-ea"/>
          <a:cs typeface="+mn-cs"/>
        </a:defRPr>
      </a:lvl1pPr>
      <a:lvl2pPr marL="608330" algn="l" defTabSz="1216660" rtl="0" eaLnBrk="1" latinLnBrk="0" hangingPunct="1">
        <a:defRPr sz="2400" kern="1200">
          <a:solidFill>
            <a:schemeClr val="tx1"/>
          </a:solidFill>
          <a:latin typeface="+mn-lt"/>
          <a:ea typeface="+mn-ea"/>
          <a:cs typeface="+mn-cs"/>
        </a:defRPr>
      </a:lvl2pPr>
      <a:lvl3pPr marL="1216660" algn="l" defTabSz="1216660" rtl="0" eaLnBrk="1" latinLnBrk="0" hangingPunct="1">
        <a:defRPr sz="2400" kern="1200">
          <a:solidFill>
            <a:schemeClr val="tx1"/>
          </a:solidFill>
          <a:latin typeface="+mn-lt"/>
          <a:ea typeface="+mn-ea"/>
          <a:cs typeface="+mn-cs"/>
        </a:defRPr>
      </a:lvl3pPr>
      <a:lvl4pPr marL="1824990" algn="l" defTabSz="1216660" rtl="0" eaLnBrk="1" latinLnBrk="0" hangingPunct="1">
        <a:defRPr sz="2400" kern="1200">
          <a:solidFill>
            <a:schemeClr val="tx1"/>
          </a:solidFill>
          <a:latin typeface="+mn-lt"/>
          <a:ea typeface="+mn-ea"/>
          <a:cs typeface="+mn-cs"/>
        </a:defRPr>
      </a:lvl4pPr>
      <a:lvl5pPr marL="2433320" algn="l" defTabSz="1216660" rtl="0" eaLnBrk="1" latinLnBrk="0" hangingPunct="1">
        <a:defRPr sz="2400" kern="1200">
          <a:solidFill>
            <a:schemeClr val="tx1"/>
          </a:solidFill>
          <a:latin typeface="+mn-lt"/>
          <a:ea typeface="+mn-ea"/>
          <a:cs typeface="+mn-cs"/>
        </a:defRPr>
      </a:lvl5pPr>
      <a:lvl6pPr marL="3041650" algn="l" defTabSz="1216660" rtl="0" eaLnBrk="1" latinLnBrk="0" hangingPunct="1">
        <a:defRPr sz="2400" kern="1200">
          <a:solidFill>
            <a:schemeClr val="tx1"/>
          </a:solidFill>
          <a:latin typeface="+mn-lt"/>
          <a:ea typeface="+mn-ea"/>
          <a:cs typeface="+mn-cs"/>
        </a:defRPr>
      </a:lvl6pPr>
      <a:lvl7pPr marL="3649980" algn="l" defTabSz="1216660" rtl="0" eaLnBrk="1" latinLnBrk="0" hangingPunct="1">
        <a:defRPr sz="2400" kern="1200">
          <a:solidFill>
            <a:schemeClr val="tx1"/>
          </a:solidFill>
          <a:latin typeface="+mn-lt"/>
          <a:ea typeface="+mn-ea"/>
          <a:cs typeface="+mn-cs"/>
        </a:defRPr>
      </a:lvl7pPr>
      <a:lvl8pPr marL="4258310" algn="l" defTabSz="1216660" rtl="0" eaLnBrk="1" latinLnBrk="0" hangingPunct="1">
        <a:defRPr sz="2400" kern="1200">
          <a:solidFill>
            <a:schemeClr val="tx1"/>
          </a:solidFill>
          <a:latin typeface="+mn-lt"/>
          <a:ea typeface="+mn-ea"/>
          <a:cs typeface="+mn-cs"/>
        </a:defRPr>
      </a:lvl8pPr>
      <a:lvl9pPr marL="4867275" algn="l" defTabSz="121666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15.png"/><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media/image14.jpeg"/><Relationship Id="rId3" Type="http://schemas.openxmlformats.org/officeDocument/2006/relationships/tags" Target="../tags/tag22.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t>复方聚</a:t>
            </a:r>
            <a:r>
              <a:rPr lang="zh-CN" altLang="en-US" b="1" dirty="0" smtClean="0"/>
              <a:t>乙二醇（</a:t>
            </a:r>
            <a:r>
              <a:rPr lang="en-US" altLang="zh-CN" b="1" dirty="0" smtClean="0">
                <a:solidFill>
                  <a:srgbClr val="C00000"/>
                </a:solidFill>
              </a:rPr>
              <a:t>3350</a:t>
            </a:r>
            <a:r>
              <a:rPr lang="zh-CN" altLang="en-US" b="1" dirty="0" smtClean="0"/>
              <a:t>）电解质口服</a:t>
            </a:r>
            <a:r>
              <a:rPr lang="zh-CN" altLang="en-US" b="1" dirty="0"/>
              <a:t>溶液 </a:t>
            </a:r>
            <a:br>
              <a:rPr lang="en-US" altLang="zh-CN" b="1" dirty="0"/>
            </a:br>
            <a:r>
              <a:rPr lang="zh-CN" altLang="en-US" b="1" dirty="0">
                <a:solidFill>
                  <a:srgbClr val="0070C0"/>
                </a:solidFill>
              </a:rPr>
              <a:t>舒亦清</a:t>
            </a:r>
            <a:r>
              <a:rPr lang="en-US" altLang="zh-CN" b="1" baseline="30000" dirty="0">
                <a:solidFill>
                  <a:srgbClr val="0070C0"/>
                </a:solidFill>
              </a:rPr>
              <a:t>®</a:t>
            </a:r>
            <a:endParaRPr lang="en-US" altLang="zh-CN" b="1" baseline="30000" dirty="0">
              <a:solidFill>
                <a:srgbClr val="0070C0"/>
              </a:solidFill>
            </a:endParaRPr>
          </a:p>
        </p:txBody>
      </p:sp>
      <p:sp>
        <p:nvSpPr>
          <p:cNvPr id="3" name="副标题 2"/>
          <p:cNvSpPr>
            <a:spLocks noGrp="1"/>
          </p:cNvSpPr>
          <p:nvPr>
            <p:ph type="subTitle" idx="1"/>
          </p:nvPr>
        </p:nvSpPr>
        <p:spPr>
          <a:xfrm>
            <a:off x="1828802" y="3941623"/>
            <a:ext cx="8534400" cy="1752600"/>
          </a:xfrm>
        </p:spPr>
        <p:txBody>
          <a:bodyPr/>
          <a:lstStyle/>
          <a:p>
            <a:r>
              <a:rPr lang="zh-CN" altLang="en-US" b="1" dirty="0">
                <a:solidFill>
                  <a:srgbClr val="C00000"/>
                </a:solidFill>
              </a:rPr>
              <a:t>舒泰神（北京）</a:t>
            </a:r>
            <a:r>
              <a:rPr lang="zh-CN" altLang="en-US" b="1" dirty="0">
                <a:solidFill>
                  <a:schemeClr val="tx1"/>
                </a:solidFill>
              </a:rPr>
              <a:t>生物制药股份有限公司</a:t>
            </a:r>
            <a:endParaRPr lang="zh-CN" altLang="en-US" b="1" dirty="0">
              <a:solidFill>
                <a:schemeClr val="tx1"/>
              </a:solidFill>
            </a:endParaRPr>
          </a:p>
        </p:txBody>
      </p:sp>
      <p:pic>
        <p:nvPicPr>
          <p:cNvPr id="4" name="图片 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199951" y="2946400"/>
            <a:ext cx="5308344" cy="4519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15377" y="2404886"/>
            <a:ext cx="6331640" cy="1325490"/>
          </a:xfrm>
        </p:spPr>
        <p:txBody>
          <a:bodyPr>
            <a:normAutofit fontScale="90000"/>
          </a:bodyPr>
          <a:lstStyle/>
          <a:p>
            <a:pPr algn="ctr">
              <a:defRPr/>
            </a:pPr>
            <a:r>
              <a:rPr lang="zh-CN" altLang="en-US" sz="8800" b="1" dirty="0"/>
              <a:t>感谢！</a:t>
            </a:r>
            <a:endParaRPr lang="zh-CN" altLang="en-US" sz="8800" b="1" dirty="0"/>
          </a:p>
        </p:txBody>
      </p:sp>
      <p:grpSp>
        <p:nvGrpSpPr>
          <p:cNvPr id="2" name="组合 1"/>
          <p:cNvGrpSpPr/>
          <p:nvPr/>
        </p:nvGrpSpPr>
        <p:grpSpPr>
          <a:xfrm>
            <a:off x="6021977" y="766304"/>
            <a:ext cx="4781006" cy="3993801"/>
            <a:chOff x="-416811" y="1381618"/>
            <a:chExt cx="6846186" cy="4212212"/>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597" t="5435" r="6046" b="3178"/>
            <a:stretch>
              <a:fillRect/>
            </a:stretch>
          </p:blipFill>
          <p:spPr>
            <a:xfrm>
              <a:off x="469855" y="1711901"/>
              <a:ext cx="5125579" cy="388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11" y="1381618"/>
              <a:ext cx="6846186" cy="4112562"/>
            </a:xfrm>
            <a:prstGeom prst="rect">
              <a:avLst/>
            </a:prstGeom>
          </p:spPr>
        </p:pic>
      </p:grpSp>
      <p:pic>
        <p:nvPicPr>
          <p:cNvPr id="3" name="图片 2"/>
          <p:cNvPicPr>
            <a:picLocks noChangeAspect="1"/>
          </p:cNvPicPr>
          <p:nvPr>
            <p:custDataLst>
              <p:tags r:id="rId3"/>
            </p:custDataLst>
          </p:nvPr>
        </p:nvPicPr>
        <p:blipFill rotWithShape="1">
          <a:blip r:embed="rId4"/>
          <a:srcRect l="207" r="-89" b="8657"/>
          <a:stretch>
            <a:fillRect/>
          </a:stretch>
        </p:blipFill>
        <p:spPr>
          <a:xfrm>
            <a:off x="-102424" y="-114300"/>
            <a:ext cx="12385109" cy="7073900"/>
          </a:xfrm>
          <a:prstGeom prst="rect">
            <a:avLst/>
          </a:prstGeom>
          <a:solidFill>
            <a:srgbClr val="FFFFFF">
              <a:shade val="85000"/>
            </a:srgbClr>
          </a:solidFill>
          <a:ln w="88900" cap="sq">
            <a:noFill/>
            <a:miter lim="800000"/>
            <a:headEnd/>
            <a:tailEnd/>
          </a:ln>
          <a:effectLst/>
        </p:spPr>
      </p:pic>
      <p:sp>
        <p:nvSpPr>
          <p:cNvPr id="6" name="矩形 5"/>
          <p:cNvSpPr/>
          <p:nvPr/>
        </p:nvSpPr>
        <p:spPr>
          <a:xfrm>
            <a:off x="-102424" y="250576"/>
            <a:ext cx="12370675" cy="6959600"/>
          </a:xfrm>
          <a:prstGeom prst="rect">
            <a:avLst/>
          </a:prstGeom>
          <a:gradFill>
            <a:gsLst>
              <a:gs pos="0">
                <a:schemeClr val="accent1">
                  <a:lumMod val="5000"/>
                  <a:lumOff val="95000"/>
                  <a:alpha val="31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PA_圆角矩形 31"/>
          <p:cNvSpPr/>
          <p:nvPr>
            <p:custDataLst>
              <p:tags r:id="rId5"/>
            </p:custDataLst>
          </p:nvPr>
        </p:nvSpPr>
        <p:spPr>
          <a:xfrm>
            <a:off x="4143577" y="2166725"/>
            <a:ext cx="3708976" cy="1009965"/>
          </a:xfrm>
          <a:prstGeom prst="roundRect">
            <a:avLst>
              <a:gd name="adj" fmla="val 50000"/>
            </a:avLst>
          </a:prstGeom>
          <a:noFill/>
          <a:ln>
            <a:noFill/>
          </a:ln>
          <a:effectLst>
            <a:outerShdw blurRad="381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舒泰神</a:t>
            </a:r>
            <a:endPar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Sta</a:t>
            </a:r>
            <a:r>
              <a:rPr kumimoji="0" lang="en-US" altLang="zh-CN" sz="4800" b="1" i="0" u="none" strike="noStrike" kern="1200" cap="none" spc="0" normalizeH="0" baseline="0" noProof="0" dirty="0">
                <a:ln>
                  <a:noFill/>
                </a:ln>
                <a:solidFill>
                  <a:srgbClr val="329832"/>
                </a:solidFill>
                <a:effectLst/>
                <a:uLnTx/>
                <a:uFillTx/>
                <a:latin typeface="微软雅黑" panose="020B0503020204020204" pitchFamily="34" charset="-122"/>
                <a:ea typeface="微软雅黑" panose="020B0503020204020204" pitchFamily="34" charset="-122"/>
                <a:cs typeface="+mn-ea"/>
                <a:sym typeface="+mn-lt"/>
              </a:rPr>
              <a:t>i</a:t>
            </a: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dson </a:t>
            </a:r>
            <a:endPar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custDataLst>
              <p:tags r:id="rId6"/>
            </p:custDataLst>
          </p:nvPr>
        </p:nvSpPr>
        <p:spPr>
          <a:xfrm>
            <a:off x="3365305" y="4790875"/>
            <a:ext cx="5592771" cy="681578"/>
          </a:xfrm>
          <a:prstGeom prst="rect">
            <a:avLst/>
          </a:prstGeom>
          <a:noFill/>
          <a:ln w="12700" cap="flat" cmpd="sng" algn="ctr">
            <a:noFill/>
            <a:prstDash val="solid"/>
            <a:miter lim="800000"/>
          </a:ln>
          <a:effectLst/>
        </p:spPr>
        <p:txBody>
          <a:bodyPr lIns="0" tIns="0" rIns="0" bIns="0" anchor="ctr"/>
          <a:lstStyle/>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更健康 更快乐 更长寿</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Healthier, happier, and live longer</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endParaRPr lang="en-US" altLang="zh-CN" sz="2000" b="1" kern="0" dirty="0">
              <a:solidFill>
                <a:srgbClr val="717171"/>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7">
            <a:extLst>
              <a:ext uri="{28A0092B-C50C-407E-A947-70E740481C1C}">
                <a14:useLocalDpi xmlns:a14="http://schemas.microsoft.com/office/drawing/2010/main" val="0"/>
              </a:ext>
            </a:extLst>
          </a:blip>
          <a:srcRect r="67845"/>
          <a:stretch>
            <a:fillRect/>
          </a:stretch>
        </p:blipFill>
        <p:spPr>
          <a:xfrm>
            <a:off x="3141344" y="1854962"/>
            <a:ext cx="1663582" cy="213034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987" y="494035"/>
            <a:ext cx="3360239" cy="666860"/>
          </a:xfrm>
        </p:spPr>
        <p:txBody>
          <a:bodyPr/>
          <a:lstStyle/>
          <a:p>
            <a:r>
              <a:rPr lang="zh-CN" altLang="en-US" sz="3600" b="1" dirty="0">
                <a:solidFill>
                  <a:schemeClr val="bg1"/>
                </a:solidFill>
              </a:rPr>
              <a:t>目录</a:t>
            </a:r>
            <a:endParaRPr lang="zh-CN" altLang="en-US" sz="3600" b="1" dirty="0">
              <a:solidFill>
                <a:schemeClr val="bg1"/>
              </a:solidFill>
            </a:endParaRPr>
          </a:p>
        </p:txBody>
      </p:sp>
      <p:sp>
        <p:nvSpPr>
          <p:cNvPr id="5" name="圆角矩形 4"/>
          <p:cNvSpPr/>
          <p:nvPr/>
        </p:nvSpPr>
        <p:spPr>
          <a:xfrm>
            <a:off x="1822014" y="1413163"/>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825405" y="1682749"/>
            <a:ext cx="3306619" cy="584775"/>
          </a:xfrm>
          <a:prstGeom prst="rect">
            <a:avLst/>
          </a:prstGeom>
          <a:noFill/>
        </p:spPr>
        <p:txBody>
          <a:bodyPr wrap="square" rtlCol="0">
            <a:spAutoFit/>
          </a:bodyPr>
          <a:lstStyle/>
          <a:p>
            <a:r>
              <a:rPr lang="en-US" altLang="zh-CN" sz="3200" b="1" dirty="0" smtClean="0">
                <a:solidFill>
                  <a:schemeClr val="tx1"/>
                </a:solidFill>
                <a:latin typeface="微软雅黑" panose="020B0503020204020204" pitchFamily="34" charset="-122"/>
                <a:ea typeface="微软雅黑" panose="020B0503020204020204" pitchFamily="34" charset="-122"/>
              </a:rPr>
              <a:t>01 </a:t>
            </a:r>
            <a:r>
              <a:rPr lang="zh-CN" altLang="en-US" sz="3200" b="1" dirty="0">
                <a:solidFill>
                  <a:schemeClr val="tx1"/>
                </a:solidFill>
                <a:latin typeface="微软雅黑" panose="020B0503020204020204" pitchFamily="34" charset="-122"/>
                <a:ea typeface="微软雅黑" panose="020B0503020204020204" pitchFamily="34" charset="-122"/>
              </a:rPr>
              <a:t>药品基本信息</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822014" y="3071090"/>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869682" y="1410854"/>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822014" y="4729015"/>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99478" y="334673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03 </a:t>
            </a:r>
            <a:r>
              <a:rPr lang="zh-CN" altLang="en-US" sz="3200" b="1" dirty="0">
                <a:solidFill>
                  <a:schemeClr val="tx1"/>
                </a:solidFill>
                <a:latin typeface="微软雅黑" panose="020B0503020204020204" pitchFamily="34" charset="-122"/>
                <a:ea typeface="微软雅黑" panose="020B0503020204020204" pitchFamily="34" charset="-122"/>
              </a:rPr>
              <a:t> 有效性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402939" y="168274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02  </a:t>
            </a:r>
            <a:r>
              <a:rPr lang="zh-CN" altLang="en-US" sz="3200" b="1" dirty="0">
                <a:solidFill>
                  <a:schemeClr val="tx1"/>
                </a:solidFill>
                <a:latin typeface="微软雅黑" panose="020B0503020204020204" pitchFamily="34" charset="-122"/>
                <a:ea typeface="微软雅黑" panose="020B0503020204020204" pitchFamily="34" charset="-122"/>
              </a:rPr>
              <a:t>安全性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266491" y="5010724"/>
            <a:ext cx="3512872"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05  </a:t>
            </a:r>
            <a:r>
              <a:rPr lang="zh-CN" altLang="en-US" sz="3200" b="1" dirty="0">
                <a:solidFill>
                  <a:schemeClr val="tx1"/>
                </a:solidFill>
                <a:latin typeface="微软雅黑" panose="020B0503020204020204" pitchFamily="34" charset="-122"/>
                <a:ea typeface="微软雅黑" panose="020B0503020204020204" pitchFamily="34" charset="-122"/>
              </a:rPr>
              <a:t>公平性（一）</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6869682" y="3054672"/>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869682" y="3330320"/>
            <a:ext cx="3306619" cy="584775"/>
          </a:xfrm>
          <a:prstGeom prst="rect">
            <a:avLst/>
          </a:prstGeom>
          <a:noFill/>
        </p:spPr>
        <p:txBody>
          <a:bodyPr wrap="square" rtlCol="0">
            <a:spAutoFit/>
          </a:bodyPr>
          <a:lstStyle/>
          <a:p>
            <a:pPr algn="ctr"/>
            <a:r>
              <a:rPr lang="en-US" altLang="zh-CN" sz="3200" b="1" dirty="0">
                <a:solidFill>
                  <a:schemeClr val="tx1"/>
                </a:solidFill>
                <a:latin typeface="微软雅黑" panose="020B0503020204020204" pitchFamily="34" charset="-122"/>
                <a:ea typeface="微软雅黑" panose="020B0503020204020204" pitchFamily="34" charset="-122"/>
              </a:rPr>
              <a:t>04  </a:t>
            </a:r>
            <a:r>
              <a:rPr lang="zh-CN" altLang="en-US" sz="3200" b="1" dirty="0">
                <a:solidFill>
                  <a:schemeClr val="tx1"/>
                </a:solidFill>
                <a:latin typeface="微软雅黑" panose="020B0503020204020204" pitchFamily="34" charset="-122"/>
                <a:ea typeface="微软雅黑" panose="020B0503020204020204" pitchFamily="34" charset="-122"/>
              </a:rPr>
              <a:t>创新性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817880" y="1828800"/>
          <a:ext cx="5201920" cy="4151630"/>
        </p:xfrm>
        <a:graphic>
          <a:graphicData uri="http://schemas.openxmlformats.org/drawingml/2006/table">
            <a:tbl>
              <a:tblPr firstRow="1" bandRow="1">
                <a:tableStyleId>{22838BEF-8BB2-4498-84A7-C5851F593DF1}</a:tableStyleId>
              </a:tblPr>
              <a:tblGrid>
                <a:gridCol w="2636520"/>
                <a:gridCol w="2565400"/>
              </a:tblGrid>
              <a:tr h="804545">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1" kern="1200" dirty="0">
                          <a:solidFill>
                            <a:schemeClr val="dk1"/>
                          </a:solidFill>
                          <a:latin typeface="微软雅黑" panose="020B0503020204020204" pitchFamily="34" charset="-122"/>
                          <a:ea typeface="微软雅黑" panose="020B0503020204020204" pitchFamily="34" charset="-122"/>
                        </a:rPr>
                        <a:t>通用名</a:t>
                      </a:r>
                      <a:endParaRPr lang="zh-CN" altLang="en-US" sz="1600" b="1" kern="1200" dirty="0">
                        <a:solidFill>
                          <a:schemeClr val="dk1"/>
                        </a:solidFill>
                        <a:latin typeface="微软雅黑" panose="020B0503020204020204" pitchFamily="34" charset="-122"/>
                        <a:ea typeface="微软雅黑" panose="020B0503020204020204" pitchFamily="34" charset="-122"/>
                        <a:cs typeface="+mn-cs"/>
                      </a:endParaRPr>
                    </a:p>
                  </a:txBody>
                  <a:tcPr marL="81337" marR="81337" marT="40668" marB="40668" anchor="ctr"/>
                </a:tc>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1" kern="1200" dirty="0">
                          <a:solidFill>
                            <a:srgbClr val="C00000"/>
                          </a:solidFill>
                          <a:latin typeface="微软雅黑" panose="020B0503020204020204" pitchFamily="34" charset="-122"/>
                          <a:ea typeface="微软雅黑" panose="020B0503020204020204" pitchFamily="34" charset="-122"/>
                        </a:rPr>
                        <a:t>复方聚乙二醇（</a:t>
                      </a:r>
                      <a:r>
                        <a:rPr lang="en-US" altLang="zh-CN" sz="1600" b="1" kern="1200" dirty="0">
                          <a:solidFill>
                            <a:srgbClr val="C00000"/>
                          </a:solidFill>
                          <a:latin typeface="微软雅黑" panose="020B0503020204020204" pitchFamily="34" charset="-122"/>
                          <a:ea typeface="微软雅黑" panose="020B0503020204020204" pitchFamily="34" charset="-122"/>
                        </a:rPr>
                        <a:t>3350</a:t>
                      </a:r>
                      <a:r>
                        <a:rPr lang="zh-CN" altLang="en-US" sz="1600" b="1" kern="1200" dirty="0">
                          <a:solidFill>
                            <a:srgbClr val="C00000"/>
                          </a:solidFill>
                          <a:latin typeface="微软雅黑" panose="020B0503020204020204" pitchFamily="34" charset="-122"/>
                          <a:ea typeface="微软雅黑" panose="020B0503020204020204" pitchFamily="34" charset="-122"/>
                        </a:rPr>
                        <a:t>）电解质口服溶液</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marL="81337" marR="81337" marT="40668" marB="40668" anchor="ctr"/>
                </a:tc>
              </a:tr>
              <a:tr h="579755">
                <a:tc>
                  <a:txBody>
                    <a:bodyPr/>
                    <a:lstStyle/>
                    <a:p>
                      <a:pPr algn="ctr"/>
                      <a:r>
                        <a:rPr lang="zh-CN" altLang="en-US" sz="1600" b="1" dirty="0">
                          <a:latin typeface="微软雅黑" panose="020B0503020204020204" pitchFamily="34" charset="-122"/>
                          <a:ea typeface="微软雅黑" panose="020B0503020204020204" pitchFamily="34" charset="-122"/>
                        </a:rPr>
                        <a:t>注册规格</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600" b="1" dirty="0">
                          <a:latin typeface="微软雅黑" panose="020B0503020204020204" pitchFamily="34" charset="-122"/>
                          <a:ea typeface="微软雅黑" panose="020B0503020204020204" pitchFamily="34" charset="-122"/>
                        </a:rPr>
                        <a:t>25ml/</a:t>
                      </a:r>
                      <a:r>
                        <a:rPr lang="zh-CN" altLang="en-US" sz="1600" b="1" dirty="0">
                          <a:latin typeface="微软雅黑" panose="020B0503020204020204" pitchFamily="34" charset="-122"/>
                          <a:ea typeface="微软雅黑" panose="020B0503020204020204" pitchFamily="34" charset="-122"/>
                        </a:rPr>
                        <a:t>袋</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r>
              <a:tr h="578485">
                <a:tc>
                  <a:txBody>
                    <a:bodyPr/>
                    <a:lstStyle/>
                    <a:p>
                      <a:pPr algn="ctr"/>
                      <a:r>
                        <a:rPr lang="zh-CN" altLang="en-US" sz="1600" b="1" dirty="0">
                          <a:latin typeface="微软雅黑" panose="020B0503020204020204" pitchFamily="34" charset="-122"/>
                          <a:ea typeface="微软雅黑" panose="020B0503020204020204" pitchFamily="34" charset="-122"/>
                        </a:rPr>
                        <a:t>中国大陆首次上市时间</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600" b="1" dirty="0">
                          <a:latin typeface="微软雅黑" panose="020B0503020204020204" pitchFamily="34" charset="-122"/>
                          <a:ea typeface="微软雅黑" panose="020B0503020204020204" pitchFamily="34" charset="-122"/>
                        </a:rPr>
                        <a:t>2022</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9</a:t>
                      </a:r>
                      <a:r>
                        <a:rPr lang="zh-CN" altLang="en-US" sz="1600" b="1" dirty="0">
                          <a:latin typeface="微软雅黑" panose="020B0503020204020204" pitchFamily="34" charset="-122"/>
                          <a:ea typeface="微软雅黑" panose="020B0503020204020204" pitchFamily="34" charset="-122"/>
                        </a:rPr>
                        <a:t>月</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r>
              <a:tr h="805180">
                <a:tc>
                  <a:txBody>
                    <a:bodyPr/>
                    <a:lstStyle/>
                    <a:p>
                      <a:pPr algn="ctr"/>
                      <a:r>
                        <a:rPr lang="zh-CN" altLang="en-US" sz="1600" b="1" dirty="0">
                          <a:latin typeface="微软雅黑" panose="020B0503020204020204" pitchFamily="34" charset="-122"/>
                          <a:ea typeface="微软雅黑" panose="020B0503020204020204" pitchFamily="34" charset="-122"/>
                        </a:rPr>
                        <a:t>目前大陆地区同通用名</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药品的上市情况</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600" b="1" dirty="0">
                          <a:solidFill>
                            <a:srgbClr val="C00000"/>
                          </a:solidFill>
                          <a:latin typeface="微软雅黑" panose="020B0503020204020204" pitchFamily="34" charset="-122"/>
                          <a:ea typeface="微软雅黑" panose="020B0503020204020204" pitchFamily="34" charset="-122"/>
                        </a:rPr>
                        <a:t>2</a:t>
                      </a:r>
                      <a:r>
                        <a:rPr lang="zh-CN" altLang="en-US" sz="1600" b="1" dirty="0">
                          <a:solidFill>
                            <a:srgbClr val="C00000"/>
                          </a:solidFill>
                          <a:latin typeface="微软雅黑" panose="020B0503020204020204" pitchFamily="34" charset="-122"/>
                          <a:ea typeface="微软雅黑" panose="020B0503020204020204" pitchFamily="34" charset="-122"/>
                        </a:rPr>
                        <a:t>家</a:t>
                      </a:r>
                      <a:endParaRPr lang="zh-CN" altLang="en-US" sz="1600" b="1" dirty="0">
                        <a:solidFill>
                          <a:srgbClr val="C00000"/>
                        </a:solidFill>
                        <a:latin typeface="微软雅黑" panose="020B0503020204020204" pitchFamily="34" charset="-122"/>
                        <a:ea typeface="微软雅黑" panose="020B0503020204020204" pitchFamily="34" charset="-122"/>
                      </a:endParaRPr>
                    </a:p>
                  </a:txBody>
                  <a:tcPr marL="81337" marR="81337" marT="40668" marB="40668" anchor="ctr"/>
                </a:tc>
              </a:tr>
              <a:tr h="804545">
                <a:tc>
                  <a:txBody>
                    <a:bodyPr/>
                    <a:lstStyle/>
                    <a:p>
                      <a:pPr algn="ctr"/>
                      <a:r>
                        <a:rPr lang="zh-CN" altLang="en-US" sz="1600" b="1" dirty="0">
                          <a:latin typeface="微软雅黑" panose="020B0503020204020204" pitchFamily="34" charset="-122"/>
                          <a:ea typeface="微软雅黑" panose="020B0503020204020204" pitchFamily="34" charset="-122"/>
                        </a:rPr>
                        <a:t>全球首个上市国家</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地区及上市时间</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600" b="1" dirty="0">
                          <a:solidFill>
                            <a:schemeClr val="tx1"/>
                          </a:solidFill>
                          <a:latin typeface="微软雅黑" panose="020B0503020204020204" pitchFamily="34" charset="-122"/>
                          <a:ea typeface="微软雅黑" panose="020B0503020204020204" pitchFamily="34" charset="-122"/>
                        </a:rPr>
                        <a:t>2016</a:t>
                      </a:r>
                      <a:r>
                        <a:rPr lang="zh-CN" altLang="en-US" sz="1600" b="1" dirty="0">
                          <a:solidFill>
                            <a:schemeClr val="tx1"/>
                          </a:solidFill>
                          <a:latin typeface="微软雅黑" panose="020B0503020204020204" pitchFamily="34" charset="-122"/>
                          <a:ea typeface="微软雅黑" panose="020B0503020204020204" pitchFamily="34" charset="-122"/>
                        </a:rPr>
                        <a:t>年</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英国</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marL="81337" marR="81337" marT="40668" marB="40668" anchor="ctr"/>
                </a:tc>
              </a:tr>
              <a:tr h="579120">
                <a:tc>
                  <a:txBody>
                    <a:bodyPr/>
                    <a:lstStyle/>
                    <a:p>
                      <a:pPr algn="ctr"/>
                      <a:r>
                        <a:rPr lang="zh-CN" altLang="en-US" sz="1600" b="1" dirty="0">
                          <a:latin typeface="微软雅黑" panose="020B0503020204020204" pitchFamily="34" charset="-122"/>
                          <a:ea typeface="微软雅黑" panose="020B0503020204020204" pitchFamily="34" charset="-122"/>
                        </a:rPr>
                        <a:t>是否为</a:t>
                      </a:r>
                      <a:r>
                        <a:rPr lang="en-US" altLang="zh-CN" sz="1600" b="1" dirty="0">
                          <a:latin typeface="微软雅黑" panose="020B0503020204020204" pitchFamily="34" charset="-122"/>
                          <a:ea typeface="微软雅黑" panose="020B0503020204020204" pitchFamily="34" charset="-122"/>
                        </a:rPr>
                        <a:t>OTC</a:t>
                      </a:r>
                      <a:r>
                        <a:rPr lang="zh-CN" altLang="en-US" sz="1600" b="1" dirty="0">
                          <a:latin typeface="微软雅黑" panose="020B0503020204020204" pitchFamily="34" charset="-122"/>
                          <a:ea typeface="微软雅黑" panose="020B0503020204020204" pitchFamily="34" charset="-122"/>
                        </a:rPr>
                        <a:t>药品</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zh-CN" altLang="en-US" sz="1600" b="1" dirty="0">
                          <a:latin typeface="微软雅黑" panose="020B0503020204020204" pitchFamily="34" charset="-122"/>
                          <a:ea typeface="微软雅黑" panose="020B0503020204020204" pitchFamily="34" charset="-122"/>
                        </a:rPr>
                        <a:t>否</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r>
            </a:tbl>
          </a:graphicData>
        </a:graphic>
      </p:graphicFrame>
      <p:grpSp>
        <p:nvGrpSpPr>
          <p:cNvPr id="3" name="组合 2"/>
          <p:cNvGrpSpPr/>
          <p:nvPr/>
        </p:nvGrpSpPr>
        <p:grpSpPr>
          <a:xfrm>
            <a:off x="6349396" y="852870"/>
            <a:ext cx="2041236" cy="1580726"/>
            <a:chOff x="858990" y="1269314"/>
            <a:chExt cx="2041236" cy="1580726"/>
          </a:xfrm>
        </p:grpSpPr>
        <p:sp>
          <p:nvSpPr>
            <p:cNvPr id="8" name="文本框 7"/>
            <p:cNvSpPr txBox="1"/>
            <p:nvPr>
              <p:custDataLst>
                <p:tags r:id="rId2"/>
              </p:custDataLst>
            </p:nvPr>
          </p:nvSpPr>
          <p:spPr>
            <a:xfrm>
              <a:off x="858990" y="1269314"/>
              <a:ext cx="1339273"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适应症</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3"/>
              </p:custDataLst>
            </p:nvPr>
          </p:nvSpPr>
          <p:spPr>
            <a:xfrm>
              <a:off x="858990" y="2388375"/>
              <a:ext cx="2041236"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用法用量</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pSp>
      <p:sp>
        <p:nvSpPr>
          <p:cNvPr id="10" name="矩形 9"/>
          <p:cNvSpPr/>
          <p:nvPr>
            <p:custDataLst>
              <p:tags r:id="rId4"/>
            </p:custDataLst>
          </p:nvPr>
        </p:nvSpPr>
        <p:spPr>
          <a:xfrm>
            <a:off x="6478905" y="1314341"/>
            <a:ext cx="4858385" cy="49784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矩形 13"/>
          <p:cNvSpPr/>
          <p:nvPr>
            <p:custDataLst>
              <p:tags r:id="rId5"/>
            </p:custDataLst>
          </p:nvPr>
        </p:nvSpPr>
        <p:spPr>
          <a:xfrm>
            <a:off x="6452235" y="2435751"/>
            <a:ext cx="4874260" cy="164465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文本框 11"/>
          <p:cNvSpPr txBox="1"/>
          <p:nvPr/>
        </p:nvSpPr>
        <p:spPr>
          <a:xfrm>
            <a:off x="6499225" y="1428006"/>
            <a:ext cx="4064000" cy="429895"/>
          </a:xfrm>
          <a:prstGeom prst="rect">
            <a:avLst/>
          </a:prstGeom>
          <a:noFill/>
        </p:spPr>
        <p:txBody>
          <a:bodyPr wrap="square" rtlCol="0">
            <a:no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治疗慢性便秘</a:t>
            </a:r>
            <a:endParaRPr lang="zh-CN" altLang="en-US" dirty="0">
              <a:solidFill>
                <a:srgbClr val="C00000"/>
              </a:solidFill>
            </a:endParaRPr>
          </a:p>
          <a:p>
            <a:endParaRPr lang="zh-CN" altLang="en-US" dirty="0">
              <a:solidFill>
                <a:srgbClr val="C00000"/>
              </a:solidFill>
            </a:endParaRPr>
          </a:p>
        </p:txBody>
      </p:sp>
      <p:sp>
        <p:nvSpPr>
          <p:cNvPr id="16" name="文本框 15"/>
          <p:cNvSpPr txBox="1"/>
          <p:nvPr/>
        </p:nvSpPr>
        <p:spPr>
          <a:xfrm>
            <a:off x="6452235" y="2406650"/>
            <a:ext cx="4772660" cy="1805940"/>
          </a:xfrm>
          <a:prstGeom prst="rect">
            <a:avLst/>
          </a:prstGeom>
          <a:noFill/>
        </p:spPr>
        <p:txBody>
          <a:bodyPr wrap="square" rtlCol="0" anchor="t">
            <a:noAutofit/>
          </a:bodyPr>
          <a:lstStyle/>
          <a:p>
            <a:r>
              <a:rPr lang="zh-CN" altLang="zh-CN" sz="1400" b="1" dirty="0">
                <a:latin typeface="微软雅黑" panose="020B0503020204020204" pitchFamily="34" charset="-122"/>
                <a:ea typeface="微软雅黑" panose="020B0503020204020204" pitchFamily="34" charset="-122"/>
                <a:sym typeface="+mn-ea"/>
              </a:rPr>
              <a:t>慢性便秘：</a:t>
            </a:r>
            <a:endParaRPr lang="zh-CN" altLang="zh-CN" sz="1400" b="1" dirty="0">
              <a:latin typeface="微软雅黑" panose="020B0503020204020204" pitchFamily="34" charset="-122"/>
              <a:ea typeface="微软雅黑" panose="020B0503020204020204" pitchFamily="34" charset="-122"/>
            </a:endParaRPr>
          </a:p>
          <a:p>
            <a:r>
              <a:rPr lang="zh-CN" altLang="zh-CN" sz="1400" b="1" dirty="0">
                <a:solidFill>
                  <a:srgbClr val="0070C0"/>
                </a:solidFill>
                <a:latin typeface="微软雅黑" panose="020B0503020204020204" pitchFamily="34" charset="-122"/>
                <a:ea typeface="微软雅黑" panose="020B0503020204020204" pitchFamily="34" charset="-122"/>
                <a:sym typeface="+mn-ea"/>
              </a:rPr>
              <a:t>成人：一次</a:t>
            </a:r>
            <a:r>
              <a:rPr lang="en-US" altLang="zh-CN" sz="1400" b="1" dirty="0">
                <a:solidFill>
                  <a:srgbClr val="0070C0"/>
                </a:solidFill>
                <a:latin typeface="微软雅黑" panose="020B0503020204020204" pitchFamily="34" charset="-122"/>
                <a:ea typeface="微软雅黑" panose="020B0503020204020204" pitchFamily="34" charset="-122"/>
                <a:sym typeface="+mn-ea"/>
              </a:rPr>
              <a:t>25ml</a:t>
            </a:r>
            <a:r>
              <a:rPr lang="zh-CN" altLang="zh-CN" sz="1400" b="1" dirty="0">
                <a:solidFill>
                  <a:srgbClr val="0070C0"/>
                </a:solidFill>
                <a:latin typeface="微软雅黑" panose="020B0503020204020204" pitchFamily="34" charset="-122"/>
                <a:ea typeface="微软雅黑" panose="020B0503020204020204" pitchFamily="34" charset="-122"/>
                <a:sym typeface="+mn-ea"/>
              </a:rPr>
              <a:t>，一日</a:t>
            </a:r>
            <a:r>
              <a:rPr lang="en-US" altLang="zh-CN" sz="1400" b="1" dirty="0">
                <a:solidFill>
                  <a:srgbClr val="0070C0"/>
                </a:solidFill>
                <a:latin typeface="微软雅黑" panose="020B0503020204020204" pitchFamily="34" charset="-122"/>
                <a:ea typeface="微软雅黑" panose="020B0503020204020204" pitchFamily="34" charset="-122"/>
                <a:sym typeface="+mn-ea"/>
              </a:rPr>
              <a:t>2-3</a:t>
            </a:r>
            <a:r>
              <a:rPr lang="zh-CN" altLang="zh-CN" sz="1400" b="1" dirty="0">
                <a:solidFill>
                  <a:srgbClr val="0070C0"/>
                </a:solidFill>
                <a:latin typeface="微软雅黑" panose="020B0503020204020204" pitchFamily="34" charset="-122"/>
                <a:ea typeface="微软雅黑" panose="020B0503020204020204" pitchFamily="34" charset="-122"/>
                <a:sym typeface="+mn-ea"/>
              </a:rPr>
              <a:t>次。</a:t>
            </a:r>
            <a:endParaRPr lang="zh-CN" altLang="zh-CN" sz="1400" b="1" dirty="0">
              <a:solidFill>
                <a:srgbClr val="0070C0"/>
              </a:solidFill>
              <a:latin typeface="微软雅黑" panose="020B0503020204020204" pitchFamily="34" charset="-122"/>
              <a:ea typeface="微软雅黑" panose="020B0503020204020204" pitchFamily="34" charset="-122"/>
              <a:sym typeface="+mn-ea"/>
            </a:endParaRPr>
          </a:p>
          <a:p>
            <a:endParaRPr lang="zh-CN" altLang="zh-CN" sz="1400" b="1" dirty="0">
              <a:latin typeface="微软雅黑" panose="020B0503020204020204" pitchFamily="34" charset="-122"/>
              <a:ea typeface="微软雅黑" panose="020B0503020204020204" pitchFamily="34" charset="-122"/>
            </a:endParaRPr>
          </a:p>
          <a:p>
            <a:r>
              <a:rPr lang="zh-CN" altLang="zh-CN" sz="1400" b="1" dirty="0">
                <a:solidFill>
                  <a:srgbClr val="0070C0"/>
                </a:solidFill>
                <a:latin typeface="微软雅黑" panose="020B0503020204020204" pitchFamily="34" charset="-122"/>
                <a:ea typeface="微软雅黑" panose="020B0503020204020204" pitchFamily="34" charset="-122"/>
                <a:sym typeface="+mn-ea"/>
              </a:rPr>
              <a:t>老年人：初期建议一日</a:t>
            </a:r>
            <a:r>
              <a:rPr lang="en-US" altLang="zh-CN" sz="1400" b="1" dirty="0">
                <a:solidFill>
                  <a:srgbClr val="0070C0"/>
                </a:solidFill>
                <a:latin typeface="微软雅黑" panose="020B0503020204020204" pitchFamily="34" charset="-122"/>
                <a:ea typeface="微软雅黑" panose="020B0503020204020204" pitchFamily="34" charset="-122"/>
                <a:sym typeface="+mn-ea"/>
              </a:rPr>
              <a:t>25ml</a:t>
            </a:r>
            <a:r>
              <a:rPr lang="zh-CN" altLang="zh-CN" sz="1400" b="1" dirty="0">
                <a:latin typeface="微软雅黑" panose="020B0503020204020204" pitchFamily="34" charset="-122"/>
                <a:ea typeface="微软雅黑" panose="020B0503020204020204" pitchFamily="34" charset="-122"/>
                <a:sym typeface="+mn-ea"/>
              </a:rPr>
              <a:t>，再予调整所需剂量。</a:t>
            </a:r>
            <a:endParaRPr lang="zh-CN" altLang="zh-CN" sz="1400" b="1" dirty="0">
              <a:latin typeface="微软雅黑" panose="020B0503020204020204" pitchFamily="34" charset="-122"/>
              <a:ea typeface="微软雅黑" panose="020B0503020204020204" pitchFamily="34" charset="-122"/>
            </a:endParaRPr>
          </a:p>
          <a:p>
            <a:endParaRPr lang="zh-CN" altLang="zh-CN" sz="1400" b="1" dirty="0">
              <a:latin typeface="微软雅黑" panose="020B0503020204020204" pitchFamily="34" charset="-122"/>
              <a:ea typeface="微软雅黑" panose="020B0503020204020204" pitchFamily="34" charset="-122"/>
            </a:endParaRPr>
          </a:p>
          <a:p>
            <a:r>
              <a:rPr lang="zh-CN" altLang="en-US" sz="1800" b="1" dirty="0">
                <a:solidFill>
                  <a:srgbClr val="C00000"/>
                </a:solidFill>
                <a:latin typeface="微软雅黑" panose="020B0503020204020204" pitchFamily="34" charset="-122"/>
                <a:ea typeface="微软雅黑" panose="020B0503020204020204" pitchFamily="34" charset="-122"/>
                <a:sym typeface="+mn-ea"/>
              </a:rPr>
              <a:t>适用于心肝肾功能不全的慢性便秘患者，且无需调整剂量。</a:t>
            </a:r>
            <a:endParaRPr lang="zh-CN" altLang="zh-CN"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5" name="文本框 4"/>
          <p:cNvSpPr txBox="1"/>
          <p:nvPr>
            <p:custDataLst>
              <p:tags r:id="rId6"/>
            </p:custDataLst>
          </p:nvPr>
        </p:nvSpPr>
        <p:spPr>
          <a:xfrm>
            <a:off x="6349365" y="4080510"/>
            <a:ext cx="5843270" cy="768350"/>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参照药品建议：</a:t>
            </a:r>
            <a:endParaRPr lang="zh-CN" altLang="en-US" sz="2400" b="1" dirty="0">
              <a:solidFill>
                <a:srgbClr val="0070C0"/>
              </a:solidFill>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乳果糖口服溶液</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8" name="矩形 17"/>
          <p:cNvSpPr/>
          <p:nvPr>
            <p:custDataLst>
              <p:tags r:id="rId7"/>
            </p:custDataLst>
          </p:nvPr>
        </p:nvSpPr>
        <p:spPr>
          <a:xfrm>
            <a:off x="6445885" y="4820920"/>
            <a:ext cx="4874260" cy="192659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文本框 18"/>
          <p:cNvSpPr txBox="1"/>
          <p:nvPr/>
        </p:nvSpPr>
        <p:spPr>
          <a:xfrm>
            <a:off x="6445885" y="4848860"/>
            <a:ext cx="4772660" cy="1898650"/>
          </a:xfrm>
          <a:prstGeom prst="rect">
            <a:avLst/>
          </a:prstGeom>
          <a:noFill/>
        </p:spPr>
        <p:txBody>
          <a:bodyPr wrap="square" rtlCol="0" anchor="t">
            <a:noAutofit/>
          </a:bodyPr>
          <a:lstStyle/>
          <a:p>
            <a:pPr>
              <a:lnSpc>
                <a:spcPct val="160000"/>
              </a:lnSpc>
            </a:pPr>
            <a:r>
              <a:rPr lang="zh-CN" altLang="en-US" sz="1400" b="1" dirty="0">
                <a:solidFill>
                  <a:schemeClr val="tx1"/>
                </a:solidFill>
                <a:latin typeface="微软雅黑" panose="020B0503020204020204" pitchFamily="34" charset="-122"/>
                <a:ea typeface="微软雅黑" panose="020B0503020204020204" pitchFamily="34" charset="-122"/>
                <a:sym typeface="+mn-ea"/>
              </a:rPr>
              <a:t>1）乳果糖口服溶液</a:t>
            </a:r>
            <a:r>
              <a:rPr lang="zh-CN" altLang="en-US" sz="1400" b="1" dirty="0">
                <a:solidFill>
                  <a:srgbClr val="C00000"/>
                </a:solidFill>
                <a:latin typeface="微软雅黑" panose="020B0503020204020204" pitchFamily="34" charset="-122"/>
                <a:ea typeface="微软雅黑" panose="020B0503020204020204" pitchFamily="34" charset="-122"/>
                <a:sym typeface="+mn-ea"/>
              </a:rPr>
              <a:t>销售额市场份额占比最高（61%），约15.13亿元</a:t>
            </a:r>
            <a:r>
              <a:rPr lang="zh-CN" altLang="en-US" sz="1400" b="1" dirty="0">
                <a:solidFill>
                  <a:schemeClr val="tx1"/>
                </a:solidFill>
                <a:latin typeface="微软雅黑" panose="020B0503020204020204" pitchFamily="34" charset="-122"/>
                <a:ea typeface="微软雅黑" panose="020B0503020204020204" pitchFamily="34" charset="-122"/>
                <a:sym typeface="+mn-ea"/>
              </a:rPr>
              <a:t>。</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a:p>
            <a:pPr>
              <a:lnSpc>
                <a:spcPct val="160000"/>
              </a:lnSpc>
            </a:pPr>
            <a:r>
              <a:rPr lang="zh-CN" altLang="en-US" sz="1400" b="1" dirty="0">
                <a:solidFill>
                  <a:schemeClr val="tx1"/>
                </a:solidFill>
                <a:latin typeface="微软雅黑" panose="020B0503020204020204" pitchFamily="34" charset="-122"/>
                <a:ea typeface="微软雅黑" panose="020B0503020204020204" pitchFamily="34" charset="-122"/>
                <a:sym typeface="+mn-ea"/>
              </a:rPr>
              <a:t>2）乳果糖</a:t>
            </a:r>
            <a:r>
              <a:rPr lang="zh-CN" altLang="en-US" sz="1400" b="1" dirty="0">
                <a:solidFill>
                  <a:srgbClr val="C00000"/>
                </a:solidFill>
                <a:latin typeface="微软雅黑" panose="020B0503020204020204" pitchFamily="34" charset="-122"/>
                <a:ea typeface="微软雅黑" panose="020B0503020204020204" pitchFamily="34" charset="-122"/>
                <a:sym typeface="+mn-ea"/>
              </a:rPr>
              <a:t>上市时间久</a:t>
            </a:r>
            <a:r>
              <a:rPr lang="zh-CN" altLang="en-US" sz="1400" b="1" dirty="0">
                <a:solidFill>
                  <a:schemeClr val="tx1"/>
                </a:solidFill>
                <a:latin typeface="微软雅黑" panose="020B0503020204020204" pitchFamily="34" charset="-122"/>
                <a:ea typeface="微软雅黑" panose="020B0503020204020204" pitchFamily="34" charset="-122"/>
                <a:sym typeface="+mn-ea"/>
              </a:rPr>
              <a:t>，在临床应用中使用率高。</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a:p>
            <a:pPr>
              <a:lnSpc>
                <a:spcPct val="160000"/>
              </a:lnSpc>
            </a:pPr>
            <a:r>
              <a:rPr lang="zh-CN" altLang="en-US" sz="1400" b="1" dirty="0">
                <a:solidFill>
                  <a:schemeClr val="tx1"/>
                </a:solidFill>
                <a:latin typeface="微软雅黑" panose="020B0503020204020204" pitchFamily="34" charset="-122"/>
                <a:ea typeface="微软雅黑" panose="020B0503020204020204" pitchFamily="34" charset="-122"/>
                <a:sym typeface="+mn-ea"/>
              </a:rPr>
              <a:t>3）国内外指南推荐2种药品为便秘患者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一线首选用药</a:t>
            </a:r>
            <a:r>
              <a:rPr lang="zh-CN" altLang="en-US" sz="1400" b="1" dirty="0">
                <a:solidFill>
                  <a:schemeClr val="tx1"/>
                </a:solidFill>
                <a:latin typeface="微软雅黑" panose="020B0503020204020204" pitchFamily="34" charset="-122"/>
                <a:ea typeface="微软雅黑" panose="020B0503020204020204" pitchFamily="34" charset="-122"/>
                <a:sym typeface="+mn-ea"/>
              </a:rPr>
              <a:t>。</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4" name="矩形 3"/>
          <p:cNvSpPr/>
          <p:nvPr/>
        </p:nvSpPr>
        <p:spPr>
          <a:xfrm>
            <a:off x="444500" y="6396355"/>
            <a:ext cx="10789285" cy="398780"/>
          </a:xfrm>
          <a:prstGeom prst="rect">
            <a:avLst/>
          </a:prstGeom>
        </p:spPr>
        <p:txBody>
          <a:bodyPr wrap="square">
            <a:spAutoFit/>
          </a:bodyPr>
          <a:lstStyle/>
          <a:p>
            <a:r>
              <a:rPr lang="en-US" altLang="zh-CN" sz="1000" b="1" dirty="0" smtClean="0">
                <a:latin typeface="微软雅黑" panose="020B0503020204020204" pitchFamily="34" charset="-122"/>
                <a:ea typeface="微软雅黑" panose="020B0503020204020204" pitchFamily="34" charset="-122"/>
              </a:rPr>
              <a:t>1. 中华医学会消化病学分会胃肠动力学组,功能性胃肠病协作组.中国慢性便秘专家共识意见(2019, 广州)[J].中华消化杂志, 2019, 39(9):577-598</a:t>
            </a:r>
            <a:r>
              <a:rPr lang="en-US" altLang="zh-CN" sz="1000" b="1" dirty="0">
                <a:latin typeface="微软雅黑" panose="020B0503020204020204" pitchFamily="34" charset="-122"/>
                <a:ea typeface="微软雅黑" panose="020B0503020204020204" pitchFamily="34" charset="-122"/>
              </a:rPr>
              <a:t>.</a:t>
            </a:r>
            <a:endParaRPr lang="en-US" altLang="zh-CN" sz="1000" b="1" dirty="0">
              <a:latin typeface="微软雅黑" panose="020B0503020204020204" pitchFamily="34" charset="-122"/>
              <a:ea typeface="微软雅黑" panose="020B0503020204020204" pitchFamily="34" charset="-122"/>
            </a:endParaRPr>
          </a:p>
          <a:p>
            <a:r>
              <a:rPr lang="en-US" altLang="zh-CN" sz="1000" b="1" dirty="0" smtClean="0">
                <a:latin typeface="微软雅黑" panose="020B0503020204020204" pitchFamily="34" charset="-122"/>
                <a:ea typeface="微软雅黑" panose="020B0503020204020204" pitchFamily="34" charset="-122"/>
              </a:rPr>
              <a:t>2.Gut. 1999 Feb;44(2):226-30.</a:t>
            </a:r>
            <a:endParaRPr lang="zh-CN" altLang="en-US" sz="1000" b="1" dirty="0" smtClean="0">
              <a:latin typeface="微软雅黑" panose="020B0503020204020204" pitchFamily="34" charset="-122"/>
              <a:ea typeface="微软雅黑" panose="020B0503020204020204" pitchFamily="34" charset="-122"/>
            </a:endParaRPr>
          </a:p>
        </p:txBody>
      </p:sp>
      <p:sp>
        <p:nvSpPr>
          <p:cNvPr id="5" name="文本框 4"/>
          <p:cNvSpPr txBox="1"/>
          <p:nvPr>
            <p:custDataLst>
              <p:tags r:id="rId1"/>
            </p:custDataLst>
          </p:nvPr>
        </p:nvSpPr>
        <p:spPr>
          <a:xfrm>
            <a:off x="1190625" y="129857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疾病的基本情况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282700" y="1946910"/>
            <a:ext cx="4394200" cy="4361815"/>
          </a:xfrm>
          <a:prstGeom prst="rect">
            <a:avLst/>
          </a:prstGeom>
          <a:noFill/>
          <a:ln w="28575">
            <a:solidFill>
              <a:schemeClr val="accent1"/>
            </a:solidFill>
          </a:ln>
        </p:spPr>
        <p:txBody>
          <a:bodyPr wrap="square" rtlCol="0">
            <a:noAutofit/>
          </a:bodyPr>
          <a:lstStyle/>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我国</a:t>
            </a:r>
            <a:r>
              <a:rPr lang="zh-CN" altLang="en-US" sz="1400" b="1">
                <a:solidFill>
                  <a:srgbClr val="C00000"/>
                </a:solidFill>
                <a:latin typeface="微软雅黑" panose="020B0503020204020204" pitchFamily="34" charset="-122"/>
                <a:ea typeface="微软雅黑" panose="020B0503020204020204" pitchFamily="34" charset="-122"/>
              </a:rPr>
              <a:t>成人慢性便秘的患病率高达4%-10%</a:t>
            </a:r>
            <a:r>
              <a:rPr lang="zh-CN" altLang="en-US" sz="1400" b="1">
                <a:latin typeface="微软雅黑" panose="020B0503020204020204" pitchFamily="34" charset="-122"/>
                <a:ea typeface="微软雅黑" panose="020B0503020204020204" pitchFamily="34" charset="-122"/>
              </a:rPr>
              <a:t>，便秘患者数量众多。</a:t>
            </a:r>
            <a:r>
              <a:rPr lang="zh-CN" altLang="en-US" sz="1400" b="1">
                <a:solidFill>
                  <a:srgbClr val="C00000"/>
                </a:solidFill>
                <a:latin typeface="微软雅黑" panose="020B0503020204020204" pitchFamily="34" charset="-122"/>
                <a:ea typeface="微软雅黑" panose="020B0503020204020204" pitchFamily="34" charset="-122"/>
              </a:rPr>
              <a:t>70岁及</a:t>
            </a:r>
            <a:r>
              <a:rPr lang="en-US" altLang="zh-CN" sz="1400" b="1">
                <a:solidFill>
                  <a:srgbClr val="C00000"/>
                </a:solidFill>
                <a:latin typeface="微软雅黑" panose="020B0503020204020204" pitchFamily="34" charset="-122"/>
                <a:ea typeface="微软雅黑" panose="020B0503020204020204" pitchFamily="34" charset="-122"/>
              </a:rPr>
              <a:t>80</a:t>
            </a:r>
            <a:r>
              <a:rPr lang="zh-CN" altLang="en-US" sz="1400" b="1">
                <a:solidFill>
                  <a:srgbClr val="C00000"/>
                </a:solidFill>
                <a:latin typeface="微软雅黑" panose="020B0503020204020204" pitchFamily="34" charset="-122"/>
                <a:ea typeface="微软雅黑" panose="020B0503020204020204" pitchFamily="34" charset="-122"/>
              </a:rPr>
              <a:t>岁以上人群慢性便秘的患病率分别为23%，38%</a:t>
            </a:r>
            <a:r>
              <a:rPr lang="zh-CN" altLang="en-US" sz="1400" b="1">
                <a:latin typeface="微软雅黑" panose="020B0503020204020204" pitchFamily="34" charset="-122"/>
                <a:ea typeface="微软雅黑" panose="020B0503020204020204" pitchFamily="34" charset="-122"/>
              </a:rPr>
              <a:t>。</a:t>
            </a:r>
            <a:endParaRPr lang="zh-CN" altLang="en-US" sz="1400" b="1">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sym typeface="+mn-ea"/>
              </a:rPr>
              <a:t>便秘危害性大，易引发心脑血管疾病，严重影响患者身心健康。</a:t>
            </a:r>
            <a:endParaRPr lang="zh-CN" altLang="en-US" sz="1400" b="1">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目前临床常用治疗便秘药物，副作用大且不能长期使用，同时</a:t>
            </a:r>
            <a:r>
              <a:rPr lang="zh-CN" altLang="en-US" sz="1400" b="1">
                <a:latin typeface="微软雅黑" panose="020B0503020204020204" pitchFamily="34" charset="-122"/>
                <a:ea typeface="微软雅黑" panose="020B0503020204020204" pitchFamily="34" charset="-122"/>
                <a:sym typeface="+mn-ea"/>
              </a:rPr>
              <a:t>针对于心肝肾功能不全的患者暂无可替代药物且不能长期使用。</a:t>
            </a:r>
            <a:r>
              <a:rPr lang="zh-CN" altLang="en-US" sz="1400" b="1">
                <a:solidFill>
                  <a:srgbClr val="C00000"/>
                </a:solidFill>
                <a:latin typeface="微软雅黑" panose="020B0503020204020204" pitchFamily="34" charset="-122"/>
                <a:ea typeface="微软雅黑" panose="020B0503020204020204" pitchFamily="34" charset="-122"/>
                <a:sym typeface="+mn-ea"/>
              </a:rPr>
              <a:t>临床急需新治疗方案。</a:t>
            </a:r>
            <a:endParaRPr lang="zh-CN" altLang="en-US" sz="1400" b="1">
              <a:solidFill>
                <a:srgbClr val="C00000"/>
              </a:solidFill>
              <a:latin typeface="微软雅黑" panose="020B0503020204020204" pitchFamily="34" charset="-122"/>
              <a:ea typeface="微软雅黑" panose="020B0503020204020204" pitchFamily="34" charset="-122"/>
              <a:sym typeface="+mn-ea"/>
            </a:endParaRPr>
          </a:p>
        </p:txBody>
      </p:sp>
      <p:sp>
        <p:nvSpPr>
          <p:cNvPr id="19" name="文本框 18"/>
          <p:cNvSpPr txBox="1"/>
          <p:nvPr>
            <p:custDataLst>
              <p:tags r:id="rId2"/>
            </p:custDataLst>
          </p:nvPr>
        </p:nvSpPr>
        <p:spPr>
          <a:xfrm>
            <a:off x="6367145" y="130111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临床未满足的需求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459220" y="1949450"/>
            <a:ext cx="4394200" cy="4361815"/>
          </a:xfrm>
          <a:prstGeom prst="rect">
            <a:avLst/>
          </a:prstGeom>
          <a:noFill/>
          <a:ln w="28575">
            <a:solidFill>
              <a:schemeClr val="accent1"/>
            </a:solidFill>
          </a:ln>
        </p:spPr>
        <p:txBody>
          <a:bodyPr wrap="square" rtlCol="0">
            <a:noAutofit/>
          </a:bodyPr>
          <a:lstStyle/>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复方聚乙二醇（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）电解质口服溶液，国内首仿，治疗成人便秘，</a:t>
            </a:r>
            <a:r>
              <a:rPr lang="zh-CN" altLang="en-US" sz="1400" b="1" dirty="0">
                <a:solidFill>
                  <a:srgbClr val="C00000"/>
                </a:solidFill>
                <a:latin typeface="微软雅黑" panose="020B0503020204020204" pitchFamily="34" charset="-122"/>
                <a:ea typeface="微软雅黑" panose="020B0503020204020204" pitchFamily="34" charset="-122"/>
                <a:sym typeface="+mn-ea"/>
              </a:rPr>
              <a:t>特别适用于心肝肾功能不全及孕产妇患者。</a:t>
            </a:r>
            <a:r>
              <a:rPr lang="en-US" altLang="zh-CN" sz="1400" b="1" dirty="0">
                <a:solidFill>
                  <a:srgbClr val="C00000"/>
                </a:solidFill>
                <a:latin typeface="微软雅黑" panose="020B0503020204020204" pitchFamily="34" charset="-122"/>
                <a:ea typeface="微软雅黑" panose="020B0503020204020204" pitchFamily="34" charset="-122"/>
                <a:sym typeface="+mn-ea"/>
              </a:rPr>
              <a:t> </a:t>
            </a:r>
            <a:r>
              <a:rPr lang="zh-CN" altLang="en-US" sz="1400" b="1" dirty="0">
                <a:solidFill>
                  <a:srgbClr val="C00000"/>
                </a:solidFill>
                <a:latin typeface="微软雅黑" panose="020B0503020204020204" pitchFamily="34" charset="-122"/>
                <a:ea typeface="微软雅黑" panose="020B0503020204020204" pitchFamily="34" charset="-122"/>
                <a:sym typeface="+mn-ea"/>
              </a:rPr>
              <a:t>填补特殊便秘治疗空白</a:t>
            </a:r>
            <a:r>
              <a:rPr lang="zh-CN" altLang="en-US" sz="1400" b="1" dirty="0">
                <a:latin typeface="微软雅黑" panose="020B0503020204020204" pitchFamily="34" charset="-122"/>
                <a:ea typeface="微软雅黑" panose="020B0503020204020204" pitchFamily="34" charset="-122"/>
                <a:sym typeface="+mn-ea"/>
              </a:rPr>
              <a:t>。</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8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sym typeface="+mn-ea"/>
              </a:rPr>
              <a:t>疗效确切</a:t>
            </a:r>
            <a:r>
              <a:rPr lang="zh-CN" altLang="en-US" sz="1400" b="1" dirty="0">
                <a:latin typeface="微软雅黑" panose="020B0503020204020204" pitchFamily="34" charset="-122"/>
                <a:ea typeface="微软雅黑" panose="020B0503020204020204" pitchFamily="34" charset="-122"/>
                <a:sym typeface="+mn-ea"/>
              </a:rPr>
              <a:t>，复方聚乙二醇（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）电解质口服溶液优于临床常用药物</a:t>
            </a:r>
            <a:r>
              <a:rPr lang="zh-CN" altLang="en-US" sz="1400" b="1" dirty="0">
                <a:solidFill>
                  <a:schemeClr val="tx1"/>
                </a:solidFill>
                <a:latin typeface="微软雅黑" panose="020B0503020204020204" pitchFamily="34" charset="-122"/>
                <a:ea typeface="微软雅黑" panose="020B0503020204020204" pitchFamily="34" charset="-122"/>
                <a:sym typeface="+mn-ea"/>
              </a:rPr>
              <a:t>乳果糖口服溶液（详见附件）</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复方聚乙二醇（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）电解质口服溶液</a:t>
            </a:r>
            <a:r>
              <a:rPr lang="zh-CN" altLang="en-US" sz="1400" b="1" dirty="0">
                <a:solidFill>
                  <a:schemeClr val="tx1"/>
                </a:solidFill>
                <a:latin typeface="微软雅黑" panose="020B0503020204020204" pitchFamily="34" charset="-122"/>
                <a:ea typeface="微软雅黑" panose="020B0503020204020204" pitchFamily="34" charset="-122"/>
                <a:sym typeface="+mn-ea"/>
              </a:rPr>
              <a:t>与目录内单方制剂聚乙二醇4000散相比</a:t>
            </a:r>
            <a:r>
              <a:rPr lang="zh-CN" altLang="en-US" sz="1400" b="1" dirty="0">
                <a:latin typeface="微软雅黑" panose="020B0503020204020204" pitchFamily="34" charset="-122"/>
                <a:ea typeface="微软雅黑" panose="020B0503020204020204" pitchFamily="34" charset="-122"/>
                <a:sym typeface="+mn-ea"/>
              </a:rPr>
              <a:t>，长期使用不会造成水电平衡紊乱，</a:t>
            </a:r>
            <a:r>
              <a:rPr lang="zh-CN" altLang="en-US" sz="1400" b="1" dirty="0">
                <a:solidFill>
                  <a:srgbClr val="C00000"/>
                </a:solidFill>
                <a:latin typeface="微软雅黑" panose="020B0503020204020204" pitchFamily="34" charset="-122"/>
                <a:ea typeface="微软雅黑" panose="020B0503020204020204" pitchFamily="34" charset="-122"/>
                <a:sym typeface="+mn-ea"/>
              </a:rPr>
              <a:t>特别适用于特别适用于心肝肾功能不全患者</a:t>
            </a:r>
            <a:r>
              <a:rPr lang="zh-CN" altLang="en-US" sz="1400" b="1" dirty="0">
                <a:latin typeface="微软雅黑" panose="020B0503020204020204" pitchFamily="34" charset="-122"/>
                <a:ea typeface="微软雅黑" panose="020B0503020204020204" pitchFamily="34" charset="-122"/>
                <a:sym typeface="+mn-ea"/>
              </a:rPr>
              <a:t>。</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目录中复方聚乙二醇（4000）电解质散剂</a:t>
            </a:r>
            <a:r>
              <a:rPr lang="zh-CN" altLang="en-US" sz="1400" b="1" dirty="0">
                <a:solidFill>
                  <a:srgbClr val="C00000"/>
                </a:solidFill>
                <a:latin typeface="微软雅黑" panose="020B0503020204020204" pitchFamily="34" charset="-122"/>
                <a:ea typeface="微软雅黑" panose="020B0503020204020204" pitchFamily="34" charset="-122"/>
                <a:sym typeface="+mn-ea"/>
              </a:rPr>
              <a:t>无慢性便秘适应症</a:t>
            </a:r>
            <a:r>
              <a:rPr lang="zh-CN" altLang="en-US" sz="1400" b="1" dirty="0">
                <a:latin typeface="微软雅黑" panose="020B0503020204020204" pitchFamily="34" charset="-122"/>
                <a:ea typeface="微软雅黑" panose="020B0503020204020204" pitchFamily="34" charset="-122"/>
                <a:sym typeface="+mn-ea"/>
              </a:rPr>
              <a:t>。</a:t>
            </a:r>
            <a:endParaRPr lang="zh-CN" altLang="en-US" sz="1400" b="1"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60705" y="6526530"/>
            <a:ext cx="10605770" cy="245110"/>
          </a:xfrm>
          <a:prstGeom prst="rect">
            <a:avLst/>
          </a:prstGeom>
          <a:noFill/>
        </p:spPr>
        <p:txBody>
          <a:bodyPr wrap="square">
            <a:spAutoFit/>
          </a:bodyPr>
          <a:lstStyle/>
          <a:p>
            <a:pPr algn="l">
              <a:lnSpc>
                <a:spcPts val="1200"/>
              </a:lnSpc>
            </a:pP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Comparison of a low dose polyethylene glycol electrolyte solution with lactulose for treatment of chronic constipation[J]. Gut, 1999, 44(2): 226-320.</a:t>
            </a:r>
            <a:endPar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02  </a:t>
            </a:r>
            <a:r>
              <a:rPr lang="zh-CN" altLang="en-US" sz="2800" b="1" dirty="0">
                <a:solidFill>
                  <a:schemeClr val="bg1"/>
                </a:solidFill>
                <a:latin typeface="微软雅黑" panose="020B0503020204020204" pitchFamily="34" charset="-122"/>
                <a:ea typeface="微软雅黑" panose="020B0503020204020204" pitchFamily="34" charset="-122"/>
              </a:rPr>
              <a:t>安全性</a:t>
            </a:r>
            <a:endParaRPr lang="zh-CN" altLang="en-US" sz="2800" dirty="0"/>
          </a:p>
        </p:txBody>
      </p:sp>
      <p:sp>
        <p:nvSpPr>
          <p:cNvPr id="4" name="文本框 3"/>
          <p:cNvSpPr txBox="1"/>
          <p:nvPr/>
        </p:nvSpPr>
        <p:spPr>
          <a:xfrm>
            <a:off x="539115" y="1124585"/>
            <a:ext cx="11008360" cy="5355590"/>
          </a:xfrm>
          <a:prstGeom prst="rect">
            <a:avLst/>
          </a:prstGeom>
          <a:noFill/>
        </p:spPr>
        <p:txBody>
          <a:bodyPr wrap="square" rtlCol="0">
            <a:noAutofit/>
          </a:bodyPr>
          <a:lstStyle/>
          <a:p>
            <a:pPr marL="285750" indent="-285750">
              <a:lnSpc>
                <a:spcPct val="150000"/>
              </a:lnSpc>
              <a:buFont typeface="Wingdings" panose="05000000000000000000" charset="0"/>
              <a:buChar char="ü"/>
            </a:pPr>
            <a:r>
              <a:rPr lang="zh-CN" altLang="en-US" b="1">
                <a:solidFill>
                  <a:srgbClr val="0070C0"/>
                </a:solidFill>
                <a:latin typeface="微软雅黑" panose="020B0503020204020204" pitchFamily="34" charset="-122"/>
                <a:ea typeface="微软雅黑" panose="020B0503020204020204" pitchFamily="34" charset="-122"/>
              </a:rPr>
              <a:t>说明书收载的安全性信息：</a:t>
            </a:r>
            <a:endParaRPr lang="zh-CN" altLang="en-US" b="1">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1400" b="1">
                <a:latin typeface="微软雅黑" panose="020B0503020204020204" pitchFamily="34" charset="-122"/>
                <a:ea typeface="微软雅黑" panose="020B0503020204020204" pitchFamily="34" charset="-122"/>
                <a:sym typeface="+mn-ea"/>
              </a:rPr>
              <a:t>1</a:t>
            </a:r>
            <a:r>
              <a:rPr lang="zh-CN" altLang="en-US" sz="1400" b="1">
                <a:latin typeface="微软雅黑" panose="020B0503020204020204" pitchFamily="34" charset="-122"/>
                <a:ea typeface="微软雅黑" panose="020B0503020204020204" pitchFamily="34" charset="-122"/>
                <a:sym typeface="+mn-ea"/>
              </a:rPr>
              <a:t>）复方聚乙二醇（3350）电解质口服溶液</a:t>
            </a:r>
            <a:r>
              <a:rPr lang="zh-CN" altLang="en-US" sz="1400" b="1">
                <a:solidFill>
                  <a:srgbClr val="C00000"/>
                </a:solidFill>
                <a:latin typeface="微软雅黑" panose="020B0503020204020204" pitchFamily="34" charset="-122"/>
                <a:ea typeface="微软雅黑" panose="020B0503020204020204" pitchFamily="34" charset="-122"/>
                <a:sym typeface="+mn-ea"/>
              </a:rPr>
              <a:t>不吸收、不分解、不代谢，很少进入体液循环</a:t>
            </a:r>
            <a:r>
              <a:rPr lang="zh-CN" altLang="en-US" sz="1400" b="1">
                <a:latin typeface="微软雅黑" panose="020B0503020204020204" pitchFamily="34" charset="-122"/>
                <a:ea typeface="微软雅黑" panose="020B0503020204020204" pitchFamily="34" charset="-122"/>
                <a:sym typeface="+mn-ea"/>
              </a:rPr>
              <a:t>。</a:t>
            </a:r>
            <a:endParaRPr lang="zh-CN" altLang="en-US" sz="1400" b="1">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400" b="1">
                <a:solidFill>
                  <a:schemeClr val="tx1"/>
                </a:solidFill>
                <a:latin typeface="微软雅黑" panose="020B0503020204020204" pitchFamily="34" charset="-122"/>
                <a:ea typeface="微软雅黑" panose="020B0503020204020204" pitchFamily="34" charset="-122"/>
              </a:rPr>
              <a:t>2）适用于</a:t>
            </a:r>
            <a:r>
              <a:rPr lang="zh-CN" altLang="en-US" sz="1400" b="1">
                <a:solidFill>
                  <a:srgbClr val="C00000"/>
                </a:solidFill>
                <a:latin typeface="微软雅黑" panose="020B0503020204020204" pitchFamily="34" charset="-122"/>
                <a:ea typeface="微软雅黑" panose="020B0503020204020204" pitchFamily="34" charset="-122"/>
              </a:rPr>
              <a:t>心肝肾功能不全的便秘患者，且无需调整剂量</a:t>
            </a:r>
            <a:r>
              <a:rPr lang="zh-CN" altLang="en-US" sz="1400" b="1">
                <a:solidFill>
                  <a:schemeClr val="tx1"/>
                </a:solidFill>
                <a:latin typeface="微软雅黑" panose="020B0503020204020204" pitchFamily="34" charset="-122"/>
                <a:ea typeface="微软雅黑" panose="020B0503020204020204" pitchFamily="34" charset="-122"/>
              </a:rPr>
              <a:t>。</a:t>
            </a:r>
            <a:endParaRPr lang="zh-CN" altLang="en-US" sz="1400" b="1">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400" b="1">
                <a:solidFill>
                  <a:schemeClr val="tx1"/>
                </a:solidFill>
                <a:latin typeface="微软雅黑" panose="020B0503020204020204" pitchFamily="34" charset="-122"/>
                <a:ea typeface="微软雅黑" panose="020B0503020204020204" pitchFamily="34" charset="-122"/>
              </a:rPr>
              <a:t>3）聚乙二醇3350的全身暴露量可忽略不记，不会对孕妇或哺乳期妇女产生不良影响，</a:t>
            </a:r>
            <a:r>
              <a:rPr lang="zh-CN" altLang="en-US" sz="1400" b="1">
                <a:solidFill>
                  <a:srgbClr val="C00000"/>
                </a:solidFill>
                <a:latin typeface="微软雅黑" panose="020B0503020204020204" pitchFamily="34" charset="-122"/>
                <a:ea typeface="微软雅黑" panose="020B0503020204020204" pitchFamily="34" charset="-122"/>
              </a:rPr>
              <a:t>可用于妊娠期、哺乳期便秘患者。</a:t>
            </a:r>
            <a:endParaRPr lang="zh-CN" altLang="en-US" sz="1400" b="1">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sz="1400" b="1">
                <a:latin typeface="微软雅黑" panose="020B0503020204020204" pitchFamily="34" charset="-122"/>
                <a:ea typeface="微软雅黑" panose="020B0503020204020204" pitchFamily="34" charset="-122"/>
                <a:sym typeface="+mn-ea"/>
              </a:rPr>
              <a:t>4</a:t>
            </a:r>
            <a:r>
              <a:rPr lang="zh-CN" altLang="en-US" sz="1400" b="1">
                <a:latin typeface="微软雅黑" panose="020B0503020204020204" pitchFamily="34" charset="-122"/>
                <a:ea typeface="微软雅黑" panose="020B0503020204020204" pitchFamily="34" charset="-122"/>
                <a:sym typeface="+mn-ea"/>
              </a:rPr>
              <a:t>）部分便秘患者服用本品，胃肠道内容物增加，导致胃肠道运动增强，偶尔出现胃肠道不良反应。如果出现轻度腹泻，通常降低剂量后可以缓解。</a:t>
            </a:r>
            <a:endParaRPr lang="zh-CN" altLang="en-US" sz="1400" b="1">
              <a:latin typeface="微软雅黑" panose="020B0503020204020204" pitchFamily="34" charset="-122"/>
              <a:ea typeface="微软雅黑" panose="020B0503020204020204" pitchFamily="34" charset="-122"/>
              <a:sym typeface="+mn-ea"/>
            </a:endParaRPr>
          </a:p>
          <a:p>
            <a:pPr>
              <a:lnSpc>
                <a:spcPct val="150000"/>
              </a:lnSpc>
            </a:pPr>
            <a:endParaRPr lang="zh-CN" altLang="en-US" sz="1400" b="1">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ü"/>
            </a:pPr>
            <a:r>
              <a:rPr lang="zh-CN" altLang="en-US" sz="1800" b="1">
                <a:solidFill>
                  <a:srgbClr val="0070C0"/>
                </a:solidFill>
                <a:latin typeface="微软雅黑" panose="020B0503020204020204" pitchFamily="34" charset="-122"/>
                <a:ea typeface="微软雅黑" panose="020B0503020204020204" pitchFamily="34" charset="-122"/>
                <a:sym typeface="+mn-ea"/>
              </a:rPr>
              <a:t>国内外不良反应发生情况：</a:t>
            </a:r>
            <a:endParaRPr lang="zh-CN" altLang="en-US" sz="1800" b="1">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b="1">
                <a:solidFill>
                  <a:schemeClr val="tx1"/>
                </a:solidFill>
                <a:latin typeface="微软雅黑" panose="020B0503020204020204" pitchFamily="34" charset="-122"/>
                <a:ea typeface="微软雅黑" panose="020B0503020204020204" pitchFamily="34" charset="-122"/>
              </a:rPr>
              <a:t>复方聚乙二醇（3350）电解质口服溶液在上市后尚未接收到国家不良反应监测中心反馈的不良反应数据，也未自主监测到药品不良反应。</a:t>
            </a:r>
            <a:endParaRPr lang="zh-CN" altLang="en-US" sz="1400" b="1">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1800" b="1">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ü"/>
            </a:pPr>
            <a:r>
              <a:rPr lang="zh-CN" altLang="en-US" sz="1800" b="1">
                <a:solidFill>
                  <a:srgbClr val="0070C0"/>
                </a:solidFill>
                <a:latin typeface="微软雅黑" panose="020B0503020204020204" pitchFamily="34" charset="-122"/>
                <a:ea typeface="微软雅黑" panose="020B0503020204020204" pitchFamily="34" charset="-122"/>
                <a:sym typeface="+mn-ea"/>
              </a:rPr>
              <a:t>复方聚乙二醇（</a:t>
            </a:r>
            <a:r>
              <a:rPr lang="en-US" altLang="zh-CN" sz="1800" b="1">
                <a:solidFill>
                  <a:srgbClr val="0070C0"/>
                </a:solidFill>
                <a:latin typeface="微软雅黑" panose="020B0503020204020204" pitchFamily="34" charset="-122"/>
                <a:ea typeface="微软雅黑" panose="020B0503020204020204" pitchFamily="34" charset="-122"/>
                <a:sym typeface="+mn-ea"/>
              </a:rPr>
              <a:t>3350</a:t>
            </a:r>
            <a:r>
              <a:rPr lang="zh-CN" altLang="en-US" sz="1800" b="1">
                <a:solidFill>
                  <a:srgbClr val="0070C0"/>
                </a:solidFill>
                <a:latin typeface="微软雅黑" panose="020B0503020204020204" pitchFamily="34" charset="-122"/>
                <a:ea typeface="微软雅黑" panose="020B0503020204020204" pitchFamily="34" charset="-122"/>
                <a:sym typeface="+mn-ea"/>
              </a:rPr>
              <a:t>）电解质口服溶液相较乳果糖口服溶液不良反应更少，安全性更高：</a:t>
            </a:r>
            <a:endParaRPr lang="zh-CN" altLang="en-US" sz="1800" b="1">
              <a:solidFill>
                <a:srgbClr val="0070C0"/>
              </a:solidFill>
              <a:latin typeface="微软雅黑" panose="020B0503020204020204" pitchFamily="34" charset="-122"/>
              <a:ea typeface="微软雅黑" panose="020B0503020204020204" pitchFamily="34" charset="-122"/>
              <a:sym typeface="+mn-ea"/>
            </a:endParaRP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复方聚乙二醇（3350）电解质组的平均稀便次数高于乳果糖组(2.4VS0.6，p=0.001)</a:t>
            </a:r>
            <a:endParaRPr lang="zh-CN" altLang="en-US" sz="1400" b="1">
              <a:latin typeface="微软雅黑" panose="020B0503020204020204" pitchFamily="34" charset="-122"/>
              <a:ea typeface="微软雅黑" panose="020B0503020204020204" pitchFamily="34" charset="-122"/>
              <a:sym typeface="+mn-ea"/>
            </a:endParaRP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PEG组对肠胃胀气的评分明显比乳果糖低(3.8VS9.2;p=0.01)</a:t>
            </a:r>
            <a:endParaRPr lang="zh-CN" altLang="en-US" sz="1400" b="1">
              <a:latin typeface="微软雅黑" panose="020B0503020204020204" pitchFamily="34" charset="-122"/>
              <a:ea typeface="微软雅黑" panose="020B0503020204020204" pitchFamily="34" charset="-122"/>
              <a:sym typeface="+mn-ea"/>
            </a:endParaRP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使用PEG治疗引起的腹痛比例比乳果糖低(3.9VS6.8;p = 0.08)</a:t>
            </a:r>
            <a:endParaRPr lang="zh-CN" altLang="en-US" sz="1400" b="1">
              <a:latin typeface="微软雅黑" panose="020B0503020204020204" pitchFamily="34" charset="-122"/>
              <a:ea typeface="微软雅黑" panose="020B0503020204020204" pitchFamily="34" charset="-122"/>
              <a:sym typeface="+mn-ea"/>
            </a:endParaRPr>
          </a:p>
          <a:p>
            <a:pPr indent="0">
              <a:lnSpc>
                <a:spcPct val="150000"/>
              </a:lnSpc>
              <a:buFont typeface="Wingdings" panose="05000000000000000000" charset="0"/>
              <a:buNone/>
            </a:pPr>
            <a:r>
              <a:rPr lang="zh-CN" altLang="en-US" sz="1400" b="1">
                <a:latin typeface="微软雅黑" panose="020B0503020204020204" pitchFamily="34" charset="-122"/>
                <a:ea typeface="微软雅黑" panose="020B0503020204020204" pitchFamily="34" charset="-122"/>
                <a:sym typeface="+mn-ea"/>
              </a:rPr>
              <a:t>复方聚乙二醇（3350）电解质腹胀、腹鸣、腹痛、排气过多等不良反应发生率明显低于乳果糖，安全性更高。</a:t>
            </a:r>
            <a:endParaRPr lang="zh-CN" altLang="en-US" sz="14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997585" y="6414135"/>
            <a:ext cx="10160635" cy="398780"/>
          </a:xfrm>
          <a:prstGeom prst="rect">
            <a:avLst/>
          </a:prstGeom>
          <a:noFill/>
        </p:spPr>
        <p:txBody>
          <a:bodyPr wrap="square">
            <a:spAutoFit/>
          </a:bodyPr>
          <a:lstStyle/>
          <a:p>
            <a:pPr algn="l">
              <a:lnSpc>
                <a:spcPts val="1200"/>
              </a:lnSpc>
            </a:pP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000" b="1" dirty="0" smtClean="0">
                <a:latin typeface="微软雅黑" panose="020B0503020204020204" pitchFamily="34" charset="-122"/>
                <a:ea typeface="微软雅黑" panose="020B0503020204020204" pitchFamily="34" charset="-122"/>
                <a:sym typeface="+mn-ea"/>
              </a:rPr>
              <a:t>Gut. 1999 Feb;44(2):226-30.  </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2.Gut</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 2000 Apr;46(4):522-6. 3.J Gastroenterol. 2019 Sep;54(9):792-803.</a:t>
            </a:r>
            <a:endPar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l">
              <a:lnSpc>
                <a:spcPts val="1200"/>
              </a:lnSpc>
            </a:pP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4.Can J Gastroenterol Hepatol. 2022 Sep 9:2022:3533504. 5.Am J Gastroenterol. 2013 Sep;108(9):1508-15. 6.Curr Med Res Opin. 2005 Oct;21(10):1595-602.</a:t>
            </a:r>
            <a:endPar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8" name="矩形 17"/>
          <p:cNvSpPr/>
          <p:nvPr/>
        </p:nvSpPr>
        <p:spPr>
          <a:xfrm>
            <a:off x="608966" y="1221171"/>
            <a:ext cx="6080760" cy="614045"/>
          </a:xfrm>
          <a:prstGeom prst="rect">
            <a:avLst/>
          </a:prstGeom>
        </p:spPr>
        <p:txBody>
          <a:bodyPr wrap="none">
            <a:spAutoFit/>
          </a:bodyPr>
          <a:lstStyle/>
          <a:p>
            <a:pPr marL="342900" indent="-342900" algn="l">
              <a:buFont typeface="Wingdings" panose="05000000000000000000" charset="0"/>
              <a:buChar char="ü"/>
            </a:pPr>
            <a:r>
              <a:rPr lang="zh-CN" altLang="en-US" sz="2000" b="1" dirty="0">
                <a:solidFill>
                  <a:srgbClr val="0070C0"/>
                </a:solidFill>
                <a:latin typeface="微软雅黑" panose="020B0503020204020204" pitchFamily="34" charset="-122"/>
                <a:ea typeface="微软雅黑" panose="020B0503020204020204" pitchFamily="34" charset="-122"/>
                <a:sym typeface="+mn-ea"/>
              </a:rPr>
              <a:t>复方聚乙二醇（3350）</a:t>
            </a:r>
            <a:r>
              <a:rPr lang="zh-CN" altLang="en-US" sz="2000" b="1" dirty="0" smtClean="0">
                <a:solidFill>
                  <a:srgbClr val="0070C0"/>
                </a:solidFill>
                <a:latin typeface="微软雅黑" panose="020B0503020204020204" pitchFamily="34" charset="-122"/>
                <a:ea typeface="微软雅黑" panose="020B0503020204020204" pitchFamily="34" charset="-122"/>
                <a:sym typeface="+mn-ea"/>
              </a:rPr>
              <a:t>电解质</a:t>
            </a:r>
            <a:r>
              <a:rPr lang="zh-CN" altLang="en-US" sz="2000" b="1" dirty="0" smtClean="0">
                <a:solidFill>
                  <a:srgbClr val="0070C0"/>
                </a:solidFill>
                <a:latin typeface="微软雅黑" panose="020B0503020204020204" pitchFamily="34" charset="-122"/>
                <a:ea typeface="微软雅黑" panose="020B0503020204020204" pitchFamily="34" charset="-122"/>
              </a:rPr>
              <a:t>的</a:t>
            </a:r>
            <a:r>
              <a:rPr lang="zh-CN" altLang="en-US" sz="2000" b="1" dirty="0">
                <a:solidFill>
                  <a:srgbClr val="C00000"/>
                </a:solidFill>
                <a:latin typeface="微软雅黑" panose="020B0503020204020204" pitchFamily="34" charset="-122"/>
                <a:ea typeface="微软雅黑" panose="020B0503020204020204" pitchFamily="34" charset="-122"/>
              </a:rPr>
              <a:t>疗效优于</a:t>
            </a:r>
            <a:r>
              <a:rPr lang="zh-CN" altLang="en-US" sz="2000" b="1" dirty="0">
                <a:solidFill>
                  <a:srgbClr val="0070C0"/>
                </a:solidFill>
                <a:latin typeface="微软雅黑" panose="020B0503020204020204" pitchFamily="34" charset="-122"/>
                <a:ea typeface="微软雅黑" panose="020B0503020204020204" pitchFamily="34" charset="-122"/>
              </a:rPr>
              <a:t>乳果糖</a:t>
            </a:r>
            <a:r>
              <a:rPr lang="en-US" altLang="zh-CN" sz="2000" b="1" baseline="30000" dirty="0">
                <a:solidFill>
                  <a:srgbClr val="0070C0"/>
                </a:solidFill>
                <a:latin typeface="微软雅黑" panose="020B0503020204020204" pitchFamily="34" charset="-122"/>
                <a:ea typeface="微软雅黑" panose="020B0503020204020204" pitchFamily="34" charset="-122"/>
              </a:rPr>
              <a:t>1</a:t>
            </a:r>
            <a:endParaRPr lang="zh-CN" altLang="en-US" sz="1400" b="1" dirty="0">
              <a:solidFill>
                <a:srgbClr val="0070C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p"/>
            </a:pP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aphicFrame>
        <p:nvGraphicFramePr>
          <p:cNvPr id="11" name="图表 10"/>
          <p:cNvGraphicFramePr/>
          <p:nvPr/>
        </p:nvGraphicFramePr>
        <p:xfrm>
          <a:off x="998337" y="1563647"/>
          <a:ext cx="2273348" cy="202378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p:cNvGraphicFramePr/>
          <p:nvPr/>
        </p:nvGraphicFramePr>
        <p:xfrm>
          <a:off x="3537084" y="1497948"/>
          <a:ext cx="2166563" cy="2089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6068949" y="1472408"/>
          <a:ext cx="2133358" cy="2115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13"/>
          <p:cNvGraphicFramePr/>
          <p:nvPr/>
        </p:nvGraphicFramePr>
        <p:xfrm>
          <a:off x="8283125" y="1497948"/>
          <a:ext cx="2189023" cy="2089485"/>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框 1"/>
          <p:cNvSpPr txBox="1"/>
          <p:nvPr/>
        </p:nvSpPr>
        <p:spPr>
          <a:xfrm>
            <a:off x="1107667" y="3485745"/>
            <a:ext cx="2303869" cy="116840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平均大便频率高于</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0.9/</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天</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p = 0.005)</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sz="1400" dirty="0"/>
          </a:p>
        </p:txBody>
      </p:sp>
      <p:sp>
        <p:nvSpPr>
          <p:cNvPr id="15" name="文本框 14"/>
          <p:cNvSpPr txBox="1"/>
          <p:nvPr/>
        </p:nvSpPr>
        <p:spPr>
          <a:xfrm>
            <a:off x="3603569" y="3485745"/>
            <a:ext cx="2273348" cy="95313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每日大便紧张的中位数得分</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低于乳果糖组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1.2 );p = 0.0001</a:t>
            </a:r>
            <a:endParaRPr lang="zh-CN" altLang="en-US" sz="1400" dirty="0"/>
          </a:p>
        </p:txBody>
      </p:sp>
      <p:sp>
        <p:nvSpPr>
          <p:cNvPr id="16" name="文本框 15"/>
          <p:cNvSpPr txBox="1"/>
          <p:nvPr/>
        </p:nvSpPr>
        <p:spPr>
          <a:xfrm>
            <a:off x="6068949" y="3485745"/>
            <a:ext cx="2273348" cy="953135"/>
          </a:xfrm>
          <a:prstGeom prst="rect">
            <a:avLst/>
          </a:prstGeom>
          <a:noFill/>
        </p:spPr>
        <p:txBody>
          <a:bodyPr wrap="square" rtlCol="0">
            <a:spAutoFit/>
          </a:bodyPr>
          <a:lstStyle/>
          <a:p>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与乳果糖组相比，</a:t>
            </a:r>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得分大于</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天数更少</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(2.7</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7.0 ;p = 0.0001</a:t>
            </a:r>
            <a:endParaRPr lang="zh-CN" altLang="en-US" sz="1400" dirty="0"/>
          </a:p>
        </p:txBody>
      </p:sp>
      <p:sp>
        <p:nvSpPr>
          <p:cNvPr id="20" name="文本框 19"/>
          <p:cNvSpPr txBox="1"/>
          <p:nvPr/>
        </p:nvSpPr>
        <p:spPr>
          <a:xfrm>
            <a:off x="8341995" y="3485515"/>
            <a:ext cx="3072130" cy="95313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在研究期间任何时间</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使用栓剂或微灌肠的患者</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比例也显著低于乳果糖组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(16% </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34% ;p = 0.04)</a:t>
            </a:r>
            <a:endParaRPr lang="zh-CN" altLang="en-US" sz="1400" dirty="0"/>
          </a:p>
        </p:txBody>
      </p:sp>
      <p:sp>
        <p:nvSpPr>
          <p:cNvPr id="21" name="文本框 20"/>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3" name="矩形 2"/>
          <p:cNvSpPr/>
          <p:nvPr/>
        </p:nvSpPr>
        <p:spPr>
          <a:xfrm>
            <a:off x="611506" y="4681921"/>
            <a:ext cx="10906760" cy="614045"/>
          </a:xfrm>
          <a:prstGeom prst="rect">
            <a:avLst/>
          </a:prstGeom>
        </p:spPr>
        <p:txBody>
          <a:bodyPr wrap="none">
            <a:spAutoFit/>
          </a:bodyPr>
          <a:lstStyle/>
          <a:p>
            <a:pPr marL="342900" indent="-342900" algn="l">
              <a:buFont typeface="Wingdings" panose="05000000000000000000" charset="0"/>
              <a:buChar char="ü"/>
            </a:pPr>
            <a:r>
              <a:rPr lang="zh-CN" altLang="en-US" sz="2000" b="1" dirty="0">
                <a:solidFill>
                  <a:srgbClr val="0070C0"/>
                </a:solidFill>
                <a:latin typeface="微软雅黑" panose="020B0503020204020204" pitchFamily="34" charset="-122"/>
                <a:ea typeface="微软雅黑" panose="020B0503020204020204" pitchFamily="34" charset="-122"/>
                <a:sym typeface="+mn-ea"/>
              </a:rPr>
              <a:t>复方聚乙二醇（</a:t>
            </a:r>
            <a:r>
              <a:rPr lang="en-US" altLang="zh-CN" sz="2000" b="1" dirty="0">
                <a:solidFill>
                  <a:srgbClr val="0070C0"/>
                </a:solidFill>
                <a:latin typeface="微软雅黑" panose="020B0503020204020204" pitchFamily="34" charset="-122"/>
                <a:ea typeface="微软雅黑" panose="020B0503020204020204" pitchFamily="34" charset="-122"/>
                <a:sym typeface="+mn-ea"/>
              </a:rPr>
              <a:t>3350</a:t>
            </a:r>
            <a:r>
              <a:rPr lang="zh-CN" altLang="en-US" sz="2000" b="1" dirty="0">
                <a:solidFill>
                  <a:srgbClr val="0070C0"/>
                </a:solidFill>
                <a:latin typeface="微软雅黑" panose="020B0503020204020204" pitchFamily="34" charset="-122"/>
                <a:ea typeface="微软雅黑" panose="020B0503020204020204" pitchFamily="34" charset="-122"/>
                <a:sym typeface="+mn-ea"/>
              </a:rPr>
              <a:t>）电解质</a:t>
            </a:r>
            <a:r>
              <a:rPr lang="zh-CN" altLang="en-US" sz="2000" b="1" dirty="0">
                <a:solidFill>
                  <a:srgbClr val="C00000"/>
                </a:solidFill>
                <a:latin typeface="微软雅黑" panose="020B0503020204020204" pitchFamily="34" charset="-122"/>
                <a:ea typeface="微软雅黑" panose="020B0503020204020204" pitchFamily="34" charset="-122"/>
                <a:sym typeface="+mn-ea"/>
              </a:rPr>
              <a:t>疗效显著，起效快，耐受性好，长期使用可建立正常排便习惯</a:t>
            </a:r>
            <a:r>
              <a:rPr lang="en-US" altLang="zh-CN" sz="2000" b="1" baseline="30000" dirty="0">
                <a:solidFill>
                  <a:srgbClr val="C00000"/>
                </a:solidFill>
                <a:latin typeface="微软雅黑" panose="020B0503020204020204" pitchFamily="34" charset="-122"/>
                <a:ea typeface="微软雅黑" panose="020B0503020204020204" pitchFamily="34" charset="-122"/>
                <a:sym typeface="+mn-ea"/>
              </a:rPr>
              <a:t>2</a:t>
            </a:r>
            <a:endParaRPr lang="zh-CN" altLang="en-US" sz="1400" b="1" dirty="0">
              <a:solidFill>
                <a:srgbClr val="0070C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p"/>
            </a:pP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4" name="矩形 3"/>
          <p:cNvSpPr/>
          <p:nvPr/>
        </p:nvSpPr>
        <p:spPr>
          <a:xfrm>
            <a:off x="937260" y="4967605"/>
            <a:ext cx="10543540" cy="1037590"/>
          </a:xfrm>
          <a:prstGeom prst="rect">
            <a:avLst/>
          </a:prstGeom>
        </p:spPr>
        <p:txBody>
          <a:bodyPr wrap="square">
            <a:spAutoFit/>
          </a:bodyPr>
          <a:lstStyle/>
          <a:p>
            <a:pPr lvl="0" algn="just">
              <a:lnSpc>
                <a:spcPct val="110000"/>
              </a:lnSpc>
              <a:defRPr/>
            </a:pPr>
            <a:endParaRPr lang="zh-CN" altLang="en-US" sz="1400" b="1" dirty="0">
              <a:latin typeface="微软雅黑" panose="020B0503020204020204" pitchFamily="34" charset="-122"/>
              <a:ea typeface="微软雅黑" panose="020B0503020204020204" pitchFamily="34" charset="-122"/>
            </a:endParaRPr>
          </a:p>
          <a:p>
            <a:pPr lvl="0" algn="just">
              <a:lnSpc>
                <a:spcPct val="110000"/>
              </a:lnSpc>
              <a:defRPr/>
            </a:pPr>
            <a:r>
              <a:rPr lang="zh-CN" altLang="en-US" sz="1400" b="1" dirty="0">
                <a:latin typeface="微软雅黑" panose="020B0503020204020204" pitchFamily="34" charset="-122"/>
                <a:ea typeface="微软雅黑" panose="020B0503020204020204" pitchFamily="34" charset="-122"/>
              </a:rPr>
              <a:t>研究</a:t>
            </a:r>
            <a:r>
              <a:rPr lang="en-US" altLang="zh-CN" sz="1400" b="1" baseline="30000"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：PEG3350+E组自发排便频率相较于安慰剂组明显提高。研究</a:t>
            </a:r>
            <a:r>
              <a:rPr lang="en-US" altLang="zh-CN" sz="1400" b="1" baseline="30000"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：聚乙二醇3350组达到FDA要求的新终点的患者比例显著高于安慰剂组(42% vs 13%;P &lt; 0.0001)。研究</a:t>
            </a:r>
            <a:r>
              <a:rPr lang="en-US" altLang="zh-CN" sz="1400" b="1" baseline="30000"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P</a:t>
            </a:r>
            <a:r>
              <a:rPr lang="zh-CN" altLang="en-US" sz="1400" b="1" dirty="0">
                <a:latin typeface="微软雅黑" panose="020B0503020204020204" pitchFamily="34" charset="-122"/>
                <a:ea typeface="微软雅黑" panose="020B0503020204020204" pitchFamily="34" charset="-122"/>
              </a:rPr>
              <a:t>EG 3350 + E组自发排便次数为：4.40±2.581;安慰剂组自发排便次数为：3.11±1.937。差异有统计学意义(P &lt; 0.0001)。研究</a:t>
            </a:r>
            <a:r>
              <a:rPr lang="en-US" altLang="zh-CN" sz="1400" b="1" baseline="30000" dirty="0">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：针对粪便嵌塞患者，50/56例患者对</a:t>
            </a:r>
            <a:r>
              <a:rPr lang="en-US" altLang="zh-CN" sz="1400" b="1" dirty="0">
                <a:latin typeface="微软雅黑" panose="020B0503020204020204" pitchFamily="34" charset="-122"/>
                <a:ea typeface="微软雅黑" panose="020B0503020204020204" pitchFamily="34" charset="-122"/>
              </a:rPr>
              <a:t>PEG3350</a:t>
            </a:r>
            <a:r>
              <a:rPr lang="zh-CN" altLang="en-US" sz="1400" b="1" dirty="0">
                <a:latin typeface="微软雅黑" panose="020B0503020204020204" pitchFamily="34" charset="-122"/>
                <a:ea typeface="微软雅黑" panose="020B0503020204020204" pitchFamily="34" charset="-122"/>
              </a:rPr>
              <a:t>治疗有成功反应(89.3%）。</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72668" y="6471884"/>
            <a:ext cx="2014206" cy="369332"/>
          </a:xfrm>
          <a:prstGeom prst="rect">
            <a:avLst/>
          </a:prstGeom>
          <a:noFill/>
        </p:spPr>
        <p:txBody>
          <a:bodyPr wrap="none" rtlCol="0">
            <a:spAutoFit/>
          </a:bodyPr>
          <a:lstStyle/>
          <a:p>
            <a:r>
              <a:rPr kumimoji="1" lang="zh-CN" altLang="en-US" dirty="0">
                <a:solidFill>
                  <a:schemeClr val="bg1"/>
                </a:solidFill>
              </a:rPr>
              <a:t>注：</a:t>
            </a:r>
            <a:r>
              <a:rPr kumimoji="1" lang="en-US" altLang="zh-CN" dirty="0">
                <a:solidFill>
                  <a:schemeClr val="bg1"/>
                </a:solidFill>
              </a:rPr>
              <a:t>PEG-</a:t>
            </a:r>
            <a:r>
              <a:rPr kumimoji="1" lang="zh-CN" altLang="en-US" dirty="0">
                <a:solidFill>
                  <a:schemeClr val="bg1"/>
                </a:solidFill>
              </a:rPr>
              <a:t>聚乙二醇</a:t>
            </a:r>
            <a:endParaRPr kumimoji="1" lang="zh-CN" altLang="en-US" dirty="0">
              <a:solidFill>
                <a:schemeClr val="bg1"/>
              </a:solidFill>
            </a:endParaRPr>
          </a:p>
        </p:txBody>
      </p:sp>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10" name="文本框 9"/>
          <p:cNvSpPr txBox="1"/>
          <p:nvPr/>
        </p:nvSpPr>
        <p:spPr>
          <a:xfrm>
            <a:off x="560705" y="6588760"/>
            <a:ext cx="10605770" cy="245110"/>
          </a:xfrm>
          <a:prstGeom prst="rect">
            <a:avLst/>
          </a:prstGeom>
          <a:noFill/>
        </p:spPr>
        <p:txBody>
          <a:bodyPr wrap="square">
            <a:spAutoFit/>
          </a:bodyPr>
          <a:lstStyle/>
          <a:p>
            <a:pPr algn="r">
              <a:lnSpc>
                <a:spcPts val="1200"/>
              </a:lnSpc>
            </a:pP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注：</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MASCC</a:t>
            </a: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：癌症支持疗法多国学会；</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PEG</a:t>
            </a: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polyethylene glycol</a:t>
            </a:r>
            <a:r>
              <a:rPr lang="zh-CN" altLang="en-US" sz="1000" b="1" kern="100" dirty="0">
                <a:effectLst/>
                <a:latin typeface="微软雅黑" panose="020B0503020204020204" pitchFamily="34" charset="-122"/>
                <a:ea typeface="微软雅黑" panose="020B0503020204020204" pitchFamily="34" charset="-122"/>
                <a:cs typeface="Times New Roman" panose="02020603050405020304" pitchFamily="18" charset="0"/>
              </a:rPr>
              <a:t>，聚乙二醇</a:t>
            </a:r>
            <a:r>
              <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文本框 21"/>
          <p:cNvSpPr txBox="1"/>
          <p:nvPr/>
        </p:nvSpPr>
        <p:spPr>
          <a:xfrm>
            <a:off x="579755" y="346710"/>
            <a:ext cx="11483975" cy="953135"/>
          </a:xfrm>
          <a:prstGeom prst="rect">
            <a:avLst/>
          </a:prstGeom>
          <a:noFill/>
        </p:spPr>
        <p:txBody>
          <a:bodyPr wrap="square" rtlCol="0">
            <a:spAutoFit/>
          </a:bodyPr>
          <a:lstStyle/>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欧美及国内权威指南</a:t>
            </a:r>
            <a:endParaRPr lang="zh-CN" altLang="en-US" sz="2800" b="1" dirty="0">
              <a:solidFill>
                <a:schemeClr val="tx2">
                  <a:lumMod val="75000"/>
                </a:schemeClr>
              </a:solidFill>
              <a:latin typeface="微软雅黑" panose="020B0503020204020204" pitchFamily="34" charset="-122"/>
              <a:ea typeface="微软雅黑" panose="020B0503020204020204" pitchFamily="34" charset="-122"/>
            </a:endParaRPr>
          </a:p>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一致推荐</a:t>
            </a: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PEG3350</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为一线便秘治疗药物</a:t>
            </a:r>
            <a:endParaRPr lang="zh-CN" altLang="en-US" sz="2800" b="1"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060825" y="1628140"/>
            <a:ext cx="4130040" cy="922020"/>
          </a:xfrm>
          <a:prstGeom prst="rect">
            <a:avLst/>
          </a:prstGeom>
        </p:spPr>
      </p:pic>
      <p:pic>
        <p:nvPicPr>
          <p:cNvPr id="7" name="图片 6"/>
          <p:cNvPicPr>
            <a:picLocks noChangeAspect="1"/>
          </p:cNvPicPr>
          <p:nvPr/>
        </p:nvPicPr>
        <p:blipFill>
          <a:blip r:embed="rId2"/>
          <a:stretch>
            <a:fillRect/>
          </a:stretch>
        </p:blipFill>
        <p:spPr>
          <a:xfrm>
            <a:off x="1496695" y="2589530"/>
            <a:ext cx="4130040" cy="922020"/>
          </a:xfrm>
          <a:prstGeom prst="rect">
            <a:avLst/>
          </a:prstGeom>
        </p:spPr>
      </p:pic>
      <p:pic>
        <p:nvPicPr>
          <p:cNvPr id="8" name="图片 7"/>
          <p:cNvPicPr>
            <a:picLocks noChangeAspect="1"/>
          </p:cNvPicPr>
          <p:nvPr/>
        </p:nvPicPr>
        <p:blipFill>
          <a:blip r:embed="rId3"/>
          <a:stretch>
            <a:fillRect/>
          </a:stretch>
        </p:blipFill>
        <p:spPr>
          <a:xfrm>
            <a:off x="6289675" y="2588260"/>
            <a:ext cx="4130040" cy="914400"/>
          </a:xfrm>
          <a:prstGeom prst="rect">
            <a:avLst/>
          </a:prstGeom>
        </p:spPr>
      </p:pic>
      <p:pic>
        <p:nvPicPr>
          <p:cNvPr id="9" name="图片 8"/>
          <p:cNvPicPr>
            <a:picLocks noChangeAspect="1"/>
          </p:cNvPicPr>
          <p:nvPr/>
        </p:nvPicPr>
        <p:blipFill>
          <a:blip r:embed="rId4"/>
          <a:stretch>
            <a:fillRect/>
          </a:stretch>
        </p:blipFill>
        <p:spPr>
          <a:xfrm>
            <a:off x="1496695" y="3521710"/>
            <a:ext cx="4130040" cy="858520"/>
          </a:xfrm>
          <a:prstGeom prst="rect">
            <a:avLst/>
          </a:prstGeom>
        </p:spPr>
      </p:pic>
      <p:pic>
        <p:nvPicPr>
          <p:cNvPr id="11" name="图片 10"/>
          <p:cNvPicPr>
            <a:picLocks noChangeAspect="1"/>
          </p:cNvPicPr>
          <p:nvPr/>
        </p:nvPicPr>
        <p:blipFill>
          <a:blip r:embed="rId5"/>
          <a:stretch>
            <a:fillRect/>
          </a:stretch>
        </p:blipFill>
        <p:spPr>
          <a:xfrm>
            <a:off x="6289675" y="3520440"/>
            <a:ext cx="4130040" cy="852805"/>
          </a:xfrm>
          <a:prstGeom prst="rect">
            <a:avLst/>
          </a:prstGeom>
        </p:spPr>
      </p:pic>
      <p:pic>
        <p:nvPicPr>
          <p:cNvPr id="12" name="图片 11"/>
          <p:cNvPicPr>
            <a:picLocks noChangeAspect="1"/>
          </p:cNvPicPr>
          <p:nvPr/>
        </p:nvPicPr>
        <p:blipFill>
          <a:blip r:embed="rId6"/>
          <a:stretch>
            <a:fillRect/>
          </a:stretch>
        </p:blipFill>
        <p:spPr>
          <a:xfrm>
            <a:off x="1496695" y="4390390"/>
            <a:ext cx="4130040" cy="914400"/>
          </a:xfrm>
          <a:prstGeom prst="rect">
            <a:avLst/>
          </a:prstGeom>
        </p:spPr>
      </p:pic>
      <p:pic>
        <p:nvPicPr>
          <p:cNvPr id="13" name="图片 12"/>
          <p:cNvPicPr>
            <a:picLocks noChangeAspect="1"/>
          </p:cNvPicPr>
          <p:nvPr/>
        </p:nvPicPr>
        <p:blipFill>
          <a:blip r:embed="rId7"/>
          <a:stretch>
            <a:fillRect/>
          </a:stretch>
        </p:blipFill>
        <p:spPr>
          <a:xfrm>
            <a:off x="6289675" y="4391025"/>
            <a:ext cx="4130040" cy="914400"/>
          </a:xfrm>
          <a:prstGeom prst="rect">
            <a:avLst/>
          </a:prstGeom>
        </p:spPr>
      </p:pic>
      <p:pic>
        <p:nvPicPr>
          <p:cNvPr id="14" name="图片 13"/>
          <p:cNvPicPr>
            <a:picLocks noChangeAspect="1"/>
          </p:cNvPicPr>
          <p:nvPr/>
        </p:nvPicPr>
        <p:blipFill>
          <a:blip r:embed="rId8"/>
          <a:stretch>
            <a:fillRect/>
          </a:stretch>
        </p:blipFill>
        <p:spPr>
          <a:xfrm>
            <a:off x="1504315" y="5314950"/>
            <a:ext cx="4122420" cy="922020"/>
          </a:xfrm>
          <a:prstGeom prst="rect">
            <a:avLst/>
          </a:prstGeom>
        </p:spPr>
      </p:pic>
      <p:pic>
        <p:nvPicPr>
          <p:cNvPr id="15" name="图片 14"/>
          <p:cNvPicPr>
            <a:picLocks noChangeAspect="1"/>
          </p:cNvPicPr>
          <p:nvPr/>
        </p:nvPicPr>
        <p:blipFill>
          <a:blip r:embed="rId9"/>
          <a:stretch>
            <a:fillRect/>
          </a:stretch>
        </p:blipFill>
        <p:spPr>
          <a:xfrm>
            <a:off x="6289675" y="5309235"/>
            <a:ext cx="4152900" cy="9277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04  </a:t>
            </a:r>
            <a:r>
              <a:rPr lang="zh-CN" altLang="en-US" sz="2800" b="1" dirty="0">
                <a:solidFill>
                  <a:schemeClr val="bg1"/>
                </a:solidFill>
                <a:latin typeface="微软雅黑" panose="020B0503020204020204" pitchFamily="34" charset="-122"/>
                <a:ea typeface="微软雅黑" panose="020B0503020204020204" pitchFamily="34" charset="-122"/>
              </a:rPr>
              <a:t>创新性</a:t>
            </a:r>
            <a:endParaRPr lang="zh-CN" altLang="en-US" sz="2800" dirty="0"/>
          </a:p>
        </p:txBody>
      </p:sp>
      <p:sp>
        <p:nvSpPr>
          <p:cNvPr id="4" name="文本框 3"/>
          <p:cNvSpPr txBox="1"/>
          <p:nvPr>
            <p:custDataLst>
              <p:tags r:id="rId1"/>
            </p:custDataLst>
          </p:nvPr>
        </p:nvSpPr>
        <p:spPr>
          <a:xfrm>
            <a:off x="1092835" y="150050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创新点</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184910" y="2355850"/>
            <a:ext cx="4394200" cy="3992880"/>
          </a:xfrm>
          <a:prstGeom prst="rect">
            <a:avLst/>
          </a:prstGeom>
          <a:noFill/>
          <a:ln w="28575">
            <a:solidFill>
              <a:schemeClr val="accent1"/>
            </a:solidFill>
          </a:ln>
        </p:spPr>
        <p:txBody>
          <a:bodyPr wrap="square" rtlCol="0">
            <a:noAutofit/>
          </a:bodyPr>
          <a:lstStyle/>
          <a:p>
            <a:pPr marL="285750" indent="-285750">
              <a:lnSpc>
                <a:spcPct val="190000"/>
              </a:lnSpc>
              <a:buFont typeface="Wingdings" panose="05000000000000000000" charset="0"/>
              <a:buChar char="l"/>
            </a:pPr>
            <a:r>
              <a:rPr lang="zh-CN" altLang="en-US" sz="1400" b="1">
                <a:solidFill>
                  <a:srgbClr val="C00000"/>
                </a:solidFill>
                <a:latin typeface="微软雅黑" panose="020B0503020204020204" pitchFamily="34" charset="-122"/>
                <a:ea typeface="微软雅黑" panose="020B0503020204020204" pitchFamily="34" charset="-122"/>
              </a:rPr>
              <a:t>国内首仿，</a:t>
            </a:r>
            <a:r>
              <a:rPr lang="zh-CN" altLang="en-US" sz="1400" b="1">
                <a:latin typeface="微软雅黑" panose="020B0503020204020204" pitchFamily="34" charset="-122"/>
                <a:ea typeface="微软雅黑" panose="020B0503020204020204" pitchFamily="34" charset="-122"/>
              </a:rPr>
              <a:t>填补目前国内聚乙二醇3350类药品治疗成人便秘的市场空白。</a:t>
            </a: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sym typeface="+mn-ea"/>
              </a:rPr>
              <a:t>研发专利创新：获得“聚乙二醇电解质口服液及其制备方法”、“聚乙二醇电解质制剂中阴阳离子含量的测定方法”专利。</a:t>
            </a: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r>
              <a:rPr lang="en-US" altLang="zh-CN" sz="1400" b="1">
                <a:solidFill>
                  <a:srgbClr val="C00000"/>
                </a:solidFill>
                <a:latin typeface="微软雅黑" panose="020B0503020204020204" pitchFamily="34" charset="-122"/>
                <a:ea typeface="微软雅黑" panose="020B0503020204020204" pitchFamily="34" charset="-122"/>
              </a:rPr>
              <a:t>25ml</a:t>
            </a:r>
            <a:r>
              <a:rPr lang="zh-CN" altLang="en-US" sz="1400" b="1">
                <a:solidFill>
                  <a:srgbClr val="C00000"/>
                </a:solidFill>
                <a:latin typeface="微软雅黑" panose="020B0503020204020204" pitchFamily="34" charset="-122"/>
                <a:ea typeface="微软雅黑" panose="020B0503020204020204" pitchFamily="34" charset="-122"/>
              </a:rPr>
              <a:t>饮水量</a:t>
            </a:r>
            <a:r>
              <a:rPr lang="zh-CN" altLang="en-US" sz="1400" b="1">
                <a:latin typeface="微软雅黑" panose="020B0503020204020204" pitchFamily="34" charset="-122"/>
                <a:ea typeface="微软雅黑" panose="020B0503020204020204" pitchFamily="34" charset="-122"/>
              </a:rPr>
              <a:t>，传统单次饮水量在</a:t>
            </a:r>
            <a:r>
              <a:rPr lang="en-US" altLang="zh-CN" sz="1400" b="1">
                <a:latin typeface="微软雅黑" panose="020B0503020204020204" pitchFamily="34" charset="-122"/>
                <a:ea typeface="微软雅黑" panose="020B0503020204020204" pitchFamily="34" charset="-122"/>
              </a:rPr>
              <a:t>125ml</a:t>
            </a:r>
            <a:r>
              <a:rPr lang="zh-CN" altLang="en-US" sz="1400" b="1">
                <a:latin typeface="微软雅黑" panose="020B0503020204020204" pitchFamily="34" charset="-122"/>
                <a:ea typeface="微软雅黑" panose="020B0503020204020204" pitchFamily="34" charset="-122"/>
              </a:rPr>
              <a:t>以上。</a:t>
            </a: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r>
              <a:rPr lang="zh-CN" altLang="en-US" sz="1400" b="1">
                <a:solidFill>
                  <a:srgbClr val="C00000"/>
                </a:solidFill>
                <a:latin typeface="微软雅黑" panose="020B0503020204020204" pitchFamily="34" charset="-122"/>
                <a:ea typeface="微软雅黑" panose="020B0503020204020204" pitchFamily="34" charset="-122"/>
                <a:sym typeface="+mn-ea"/>
              </a:rPr>
              <a:t>口服溶液制剂</a:t>
            </a:r>
            <a:r>
              <a:rPr lang="zh-CN" altLang="en-US" sz="1400" b="1">
                <a:latin typeface="微软雅黑" panose="020B0503020204020204" pitchFamily="34" charset="-122"/>
                <a:ea typeface="微软雅黑" panose="020B0503020204020204" pitchFamily="34" charset="-122"/>
                <a:sym typeface="+mn-ea"/>
              </a:rPr>
              <a:t>，香橙口味，无需配制，袋状包装撕开即服。</a:t>
            </a: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endParaRPr lang="zh-CN" altLang="en-US" sz="1400" b="1">
              <a:latin typeface="微软雅黑" panose="020B0503020204020204" pitchFamily="34" charset="-122"/>
              <a:ea typeface="微软雅黑" panose="020B0503020204020204" pitchFamily="34" charset="-122"/>
            </a:endParaRPr>
          </a:p>
          <a:p>
            <a:pPr marL="285750" indent="-285750">
              <a:lnSpc>
                <a:spcPct val="190000"/>
              </a:lnSpc>
              <a:buFont typeface="Wingdings" panose="05000000000000000000" charset="0"/>
              <a:buChar char="l"/>
            </a:pPr>
            <a:endParaRPr lang="zh-CN" altLang="en-US" sz="1400" dirty="0">
              <a:latin typeface="微软雅黑" panose="020B0503020204020204" pitchFamily="34" charset="-122"/>
              <a:ea typeface="微软雅黑" panose="020B0503020204020204" pitchFamily="34" charset="-122"/>
            </a:endParaRPr>
          </a:p>
          <a:p>
            <a:pPr marL="285750" indent="-285750">
              <a:lnSpc>
                <a:spcPct val="180000"/>
              </a:lnSpc>
              <a:buFont typeface="Wingdings" panose="05000000000000000000" charset="0"/>
              <a:buChar char="l"/>
            </a:pPr>
            <a:endParaRPr lang="zh-CN" altLang="en-US" sz="1400" b="1">
              <a:latin typeface="微软雅黑" panose="020B0503020204020204" pitchFamily="34" charset="-122"/>
              <a:ea typeface="微软雅黑" panose="020B0503020204020204" pitchFamily="34" charset="-122"/>
            </a:endParaRPr>
          </a:p>
        </p:txBody>
      </p:sp>
      <p:sp>
        <p:nvSpPr>
          <p:cNvPr id="19" name="文本框 18"/>
          <p:cNvSpPr txBox="1"/>
          <p:nvPr>
            <p:custDataLst>
              <p:tags r:id="rId2"/>
            </p:custDataLst>
          </p:nvPr>
        </p:nvSpPr>
        <p:spPr>
          <a:xfrm>
            <a:off x="6269355" y="150304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创新带来的患者获益</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361430" y="2358390"/>
            <a:ext cx="4394200" cy="3990340"/>
          </a:xfrm>
          <a:prstGeom prst="rect">
            <a:avLst/>
          </a:prstGeom>
          <a:noFill/>
          <a:ln w="28575">
            <a:solidFill>
              <a:schemeClr val="accent1"/>
            </a:solidFill>
          </a:ln>
        </p:spPr>
        <p:txBody>
          <a:bodyPr wrap="square" rtlCol="0">
            <a:noAutofit/>
          </a:bodyPr>
          <a:lstStyle/>
          <a:p>
            <a:pPr marL="285750" indent="-285750">
              <a:lnSpc>
                <a:spcPct val="1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聚乙二醇（3350）类产品已在国外临床使用20余年，最新一代的一线治疗便秘药品。</a:t>
            </a:r>
            <a:r>
              <a:rPr lang="zh-CN" altLang="en-US" sz="1400" b="1" dirty="0">
                <a:solidFill>
                  <a:srgbClr val="C00000"/>
                </a:solidFill>
                <a:latin typeface="微软雅黑" panose="020B0503020204020204" pitchFamily="34" charset="-122"/>
                <a:ea typeface="微软雅黑" panose="020B0503020204020204" pitchFamily="34" charset="-122"/>
                <a:sym typeface="+mn-ea"/>
              </a:rPr>
              <a:t>国内首仿，治疗慢性便秘患者的新选择。</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a:p>
            <a:pPr marL="285750" indent="-285750">
              <a:lnSpc>
                <a:spcPct val="1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对于</a:t>
            </a:r>
            <a:r>
              <a:rPr lang="zh-CN" altLang="en-US" sz="1400" b="1" dirty="0">
                <a:solidFill>
                  <a:srgbClr val="C00000"/>
                </a:solidFill>
                <a:latin typeface="微软雅黑" panose="020B0503020204020204" pitchFamily="34" charset="-122"/>
                <a:ea typeface="微软雅黑" panose="020B0503020204020204" pitchFamily="34" charset="-122"/>
                <a:sym typeface="+mn-ea"/>
              </a:rPr>
              <a:t>心衰、慢性肾病、肝功异常或伴腹水需要少量进水的患者</a:t>
            </a:r>
            <a:r>
              <a:rPr lang="zh-CN" altLang="en-US" sz="1400" b="1" dirty="0">
                <a:latin typeface="微软雅黑" panose="020B0503020204020204" pitchFamily="34" charset="-122"/>
                <a:ea typeface="微软雅黑" panose="020B0503020204020204" pitchFamily="34" charset="-122"/>
                <a:sym typeface="+mn-ea"/>
              </a:rPr>
              <a:t>可以有效进行便秘治疗，还可以安全应用于孕产妇便秘患者。</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7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sym typeface="+mn-ea"/>
              </a:rPr>
              <a:t>可长期使用</a:t>
            </a:r>
            <a:r>
              <a:rPr lang="zh-CN" altLang="en-US" sz="1400" b="1" dirty="0">
                <a:latin typeface="微软雅黑" panose="020B0503020204020204" pitchFamily="34" charset="-122"/>
                <a:ea typeface="微软雅黑" panose="020B0503020204020204" pitchFamily="34" charset="-122"/>
                <a:sym typeface="+mn-ea"/>
              </a:rPr>
              <a:t>，帮助患者建立正常排便习惯，减少便秘并发症的发生率，同时减少医疗费用支出。</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口服溶液剂型，口味更佳，服用便捷，提高患者满意度，依从性。</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30000"/>
              </a:lnSpc>
              <a:buFont typeface="Wingdings" panose="05000000000000000000" charset="0"/>
              <a:buChar char="l"/>
            </a:pPr>
            <a:endParaRPr lang="zh-CN" altLang="en-US" sz="1400" b="1"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05  </a:t>
            </a:r>
            <a:r>
              <a:rPr lang="zh-CN" altLang="en-US" sz="2800" b="1" dirty="0">
                <a:solidFill>
                  <a:schemeClr val="bg1"/>
                </a:solidFill>
                <a:latin typeface="微软雅黑" panose="020B0503020204020204" pitchFamily="34" charset="-122"/>
                <a:ea typeface="微软雅黑" panose="020B0503020204020204" pitchFamily="34" charset="-122"/>
              </a:rPr>
              <a:t>公平性（一）</a:t>
            </a:r>
            <a:endParaRPr lang="zh-CN" altLang="en-US" sz="2800" dirty="0"/>
          </a:p>
        </p:txBody>
      </p:sp>
      <p:sp>
        <p:nvSpPr>
          <p:cNvPr id="2" name="文本框 1"/>
          <p:cNvSpPr txBox="1"/>
          <p:nvPr/>
        </p:nvSpPr>
        <p:spPr>
          <a:xfrm>
            <a:off x="735330" y="1285875"/>
            <a:ext cx="5182235" cy="2402205"/>
          </a:xfrm>
          <a:prstGeom prst="rect">
            <a:avLst/>
          </a:prstGeom>
          <a:noFill/>
          <a:ln w="28575">
            <a:solidFill>
              <a:schemeClr val="accent1"/>
            </a:solidFill>
          </a:ln>
        </p:spPr>
        <p:txBody>
          <a:bodyPr wrap="square" rtlCol="0">
            <a:noAutofit/>
          </a:bodyPr>
          <a:lstStyle/>
          <a:p>
            <a:pPr algn="ctr">
              <a:lnSpc>
                <a:spcPct val="210000"/>
              </a:lnSpc>
            </a:pPr>
            <a:r>
              <a:rPr lang="zh-CN" altLang="en-US" b="1">
                <a:ln w="28575">
                  <a:noFill/>
                </a:ln>
                <a:solidFill>
                  <a:srgbClr val="0070C0"/>
                </a:solidFill>
                <a:latin typeface="微软雅黑" panose="020B0503020204020204" pitchFamily="34" charset="-122"/>
                <a:ea typeface="微软雅黑" panose="020B0503020204020204" pitchFamily="34" charset="-122"/>
              </a:rPr>
              <a:t>对公共健康的影响</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40000"/>
              </a:lnSpc>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有效治疗慢性便秘，安全应用于特殊患者人群，减少并发症发生，</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提高患者生活质量</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40000"/>
              </a:lnSpc>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有效减少，诸如：直肠癌、心梗、脑血管以外的风险。降低便秘并发症引起的死亡率，</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减轻家庭和社会经济负担</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40000"/>
              </a:lnSpc>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有效减少便秘患者造成的抑郁、焦虑等精神疾病，</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有利于身心健康</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40000"/>
              </a:lnSpc>
              <a:buFont typeface="Arial" panose="020B0604020202020204" pitchFamily="34" charset="0"/>
              <a:buChar char="•"/>
            </a:pPr>
            <a:r>
              <a:rPr lang="zh-CN" altLang="en-US" sz="14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减少患者经济和社会负担。营造和谐健康中国！</a:t>
            </a:r>
            <a:endParaRPr lang="zh-CN" altLang="en-US" sz="14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125845" y="1285875"/>
            <a:ext cx="5182235" cy="2402205"/>
          </a:xfrm>
          <a:prstGeom prst="rect">
            <a:avLst/>
          </a:prstGeom>
          <a:noFill/>
          <a:ln w="28575">
            <a:solidFill>
              <a:schemeClr val="accent1"/>
            </a:solidFill>
          </a:ln>
        </p:spPr>
        <p:txBody>
          <a:bodyPr wrap="square" rtlCol="0">
            <a:noAutofit/>
          </a:bodyPr>
          <a:lstStyle/>
          <a:p>
            <a:pPr algn="ctr">
              <a:lnSpc>
                <a:spcPct val="220000"/>
              </a:lnSpc>
              <a:buClrTx/>
              <a:buSzTx/>
              <a:buFontTx/>
            </a:pPr>
            <a:r>
              <a:rPr lang="zh-CN" altLang="en-US" b="1">
                <a:ln w="28575">
                  <a:noFill/>
                </a:ln>
                <a:solidFill>
                  <a:srgbClr val="0070C0"/>
                </a:solidFill>
                <a:latin typeface="微软雅黑" panose="020B0503020204020204" pitchFamily="34" charset="-122"/>
                <a:ea typeface="微软雅黑" panose="020B0503020204020204" pitchFamily="34" charset="-122"/>
              </a:rPr>
              <a:t>符合“保基本”原则</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10000"/>
              </a:lnSpc>
              <a:buClrTx/>
              <a:buSzTx/>
              <a:buFont typeface="Arial" panose="020B0604020202020204" pitchFamily="34" charset="0"/>
              <a:buChar char="•"/>
            </a:pP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可替代乳果糖口服溶液、聚乙二醇4000散、其他PEG4000类产品</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，药效更优，不良反应更少，成为治疗慢性便秘，特别是心肝肾以及孕产妇便秘患者的临床必须用药。  </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10000"/>
              </a:lnSpc>
              <a:buClrTx/>
              <a:buSzTx/>
              <a:buFont typeface="Arial" panose="020B0604020202020204" pitchFamily="34" charset="0"/>
              <a:buChar char="•"/>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治疗费用合理，优异的治疗效果也可</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降低整体医疗费用支出</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735330" y="3785870"/>
            <a:ext cx="5182235" cy="2908300"/>
          </a:xfrm>
          <a:prstGeom prst="rect">
            <a:avLst/>
          </a:prstGeom>
          <a:noFill/>
          <a:ln w="28575">
            <a:solidFill>
              <a:schemeClr val="accent1"/>
            </a:solidFill>
          </a:ln>
        </p:spPr>
        <p:txBody>
          <a:bodyPr wrap="square" rtlCol="0">
            <a:noAutofit/>
          </a:bodyPr>
          <a:lstStyle/>
          <a:p>
            <a:pPr algn="ctr">
              <a:lnSpc>
                <a:spcPct val="170000"/>
              </a:lnSpc>
            </a:pPr>
            <a:r>
              <a:rPr lang="zh-CN" altLang="en-US" b="1">
                <a:ln w="28575">
                  <a:noFill/>
                </a:ln>
                <a:solidFill>
                  <a:srgbClr val="0070C0"/>
                </a:solidFill>
                <a:latin typeface="微软雅黑" panose="020B0503020204020204" pitchFamily="34" charset="-122"/>
                <a:ea typeface="微软雅黑" panose="020B0503020204020204" pitchFamily="34" charset="-122"/>
              </a:rPr>
              <a:t>弥补目录短板</a:t>
            </a:r>
            <a:endParaRPr lang="zh-CN" altLang="en-US" b="1">
              <a:ln w="28575">
                <a:noFill/>
              </a:ln>
              <a:solidFill>
                <a:srgbClr val="0070C0"/>
              </a:solidFill>
              <a:latin typeface="微软雅黑" panose="020B0503020204020204" pitchFamily="34" charset="-122"/>
              <a:ea typeface="微软雅黑" panose="020B0503020204020204" pitchFamily="34" charset="-122"/>
            </a:endParaRP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）弥补了</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乳果糖治疗便秘疗效不佳，不能长期使用且不能应用于心肝肾及孕妇</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等特殊患者。</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弥补了复方聚乙二醇（</a:t>
            </a: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4000</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）电解质散剂</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没有便秘适应症</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的不足。</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）弥补了单方聚乙二醇</a:t>
            </a: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4000</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散长期使用</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所导致的水电平衡紊乱</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）目前目录中最新一代PEG3350类产品只有复方聚乙二醇（3350）电解质散。</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填补目录内没有PEG3350类产品治疗成人慢性便秘的空白</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）口味改善，香橙口味，患者依从性好，满足部分患者特殊需求。</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6125845" y="3785870"/>
            <a:ext cx="5182235" cy="2907665"/>
          </a:xfrm>
          <a:prstGeom prst="rect">
            <a:avLst/>
          </a:prstGeom>
          <a:noFill/>
          <a:ln w="28575">
            <a:solidFill>
              <a:schemeClr val="accent1"/>
            </a:solidFill>
          </a:ln>
        </p:spPr>
        <p:txBody>
          <a:bodyPr wrap="square" rtlCol="0">
            <a:noAutofit/>
          </a:bodyPr>
          <a:lstStyle/>
          <a:p>
            <a:pPr algn="ctr">
              <a:lnSpc>
                <a:spcPct val="190000"/>
              </a:lnSpc>
              <a:buClrTx/>
              <a:buSzTx/>
              <a:buFontTx/>
            </a:pPr>
            <a:r>
              <a:rPr lang="zh-CN" altLang="en-US" b="1">
                <a:ln w="28575">
                  <a:noFill/>
                </a:ln>
                <a:solidFill>
                  <a:srgbClr val="0070C0"/>
                </a:solidFill>
                <a:latin typeface="微软雅黑" panose="020B0503020204020204" pitchFamily="34" charset="-122"/>
                <a:ea typeface="微软雅黑" panose="020B0503020204020204" pitchFamily="34" charset="-122"/>
              </a:rPr>
              <a:t>临床管理便利</a:t>
            </a:r>
            <a:endParaRPr lang="zh-CN" altLang="en-US" b="1">
              <a:ln w="28575">
                <a:noFill/>
              </a:ln>
              <a:solidFill>
                <a:srgbClr val="0070C0"/>
              </a:solidFill>
              <a:latin typeface="微软雅黑" panose="020B0503020204020204" pitchFamily="34" charset="-122"/>
              <a:ea typeface="微软雅黑" panose="020B0503020204020204" pitchFamily="34" charset="-122"/>
            </a:endParaRPr>
          </a:p>
          <a:p>
            <a:pPr>
              <a:lnSpc>
                <a:spcPct val="390000"/>
              </a:lnSpc>
            </a:pP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1）单一便秘适应症，</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不会发生滥用药物风险或超说明书用药</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的可能。</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39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欧美及国内权威一线推荐</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，安全有效，无明显不良反应。</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390000"/>
              </a:lnSpc>
            </a:pPr>
            <a:r>
              <a:rPr lang="en-US" altLang="zh-CN" sz="1200" b="1">
                <a:ln w="28575">
                  <a:noFill/>
                </a:ln>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rPr>
              <a:t>）常温运输和贮藏，方便管理。</a:t>
            </a:r>
            <a:endParaRPr lang="zh-CN" altLang="en-US" sz="1200" b="1">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xml><?xml version="1.0" encoding="utf-8"?>
<p:tagLst xmlns:p="http://schemas.openxmlformats.org/presentationml/2006/main">
  <p:tag name="KSO_WM_UNIT_TABLE_BEAUTIFY" val="smartTable{4bb6cf48-84ee-402a-af59-abb8fcb8fe90}"/>
  <p:tag name="TABLE_ENDDRAG_ORIGIN_RECT" val="409*326"/>
  <p:tag name="TABLE_ENDDRAG_RECT" val="29*108*409*326"/>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VALUE" val="1311*1311"/>
  <p:tag name="KSO_WM_UNIT_HIGHLIGHT" val="0"/>
  <p:tag name="KSO_WM_UNIT_COMPATIBLE" val="0"/>
  <p:tag name="KSO_WM_UNIT_DIAGRAM_ISNUMVISUAL" val="0"/>
  <p:tag name="KSO_WM_UNIT_DIAGRAM_ISREFERUNIT" val="0"/>
  <p:tag name="KSO_WM_UNIT_TYPE" val="d"/>
  <p:tag name="KSO_WM_UNIT_INDEX" val="1"/>
  <p:tag name="KSO_WM_UNIT_ID" val="diagram20208174_1*d*1"/>
  <p:tag name="KSO_WM_TEMPLATE_CATEGORY" val="diagram"/>
  <p:tag name="KSO_WM_TEMPLATE_INDEX" val="20208174"/>
  <p:tag name="KSO_WM_UNIT_LAYERLEVEL" val="1"/>
  <p:tag name="KSO_WM_TAG_VERSION" val="1.0"/>
  <p:tag name="KSO_WM_BEAUTIFY_FLAG" val="#wm#"/>
  <p:tag name="KSO_WM_CHIP_GROUPID" val="5e7310da9a230a26b9e88a19"/>
  <p:tag name="KSO_WM_CHIP_XID" val="5e7310da9a230a26b9e88a1a"/>
  <p:tag name="KSO_WM_UNIT_DEC_AREA_ID" val="d057200c90714c938614f6a950e48de2"/>
  <p:tag name="KSO_WM_ASSEMBLE_CHIP_INDEX" val="10024b777e334448bb7d3beaf4c603d4"/>
  <p:tag name="KSO_WM_UNIT_PLACING_PICTURE" val="10024b777e334448bb7d3beaf4c603d4"/>
  <p:tag name="KSO_WM_TEMPLATE_ASSEMBLE_XID" val="5f28c2f0671cac347436e96b"/>
  <p:tag name="KSO_WM_TEMPLATE_ASSEMBLE_GROUPID" val="5f28c2f0671cac347436e96b"/>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MH" val="20151223201907"/>
  <p:tag name="MH_LIBRARY" val="GRAPHIC"/>
  <p:tag name="MH_ORDER" val="Rectangle 32"/>
</p:tagLst>
</file>

<file path=ppt/tags/tag25.xml><?xml version="1.0" encoding="utf-8"?>
<p:tagLst xmlns:p="http://schemas.openxmlformats.org/presentationml/2006/main">
  <p:tag name="KSO_WPP_MARK_KEY" val="8356c19a-876a-49f1-9bf8-2a70ae0305a3"/>
  <p:tag name="COMMONDATA" val="eyJoZGlkIjoiNjZhMzRkZjNjYzUxODQ1NjQ5YzM2NDhmNWNiNTI0MTk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3346</Words>
  <Application>WPS 演示</Application>
  <PresentationFormat>宽屏</PresentationFormat>
  <Paragraphs>188</Paragraphs>
  <Slides>10</Slides>
  <Notes>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微软雅黑</vt:lpstr>
      <vt:lpstr>Calibri</vt:lpstr>
      <vt:lpstr>Wingdings</vt:lpstr>
      <vt:lpstr>Times New Roman</vt:lpstr>
      <vt:lpstr>Arial Unicode MS</vt:lpstr>
      <vt:lpstr>等线</vt:lpstr>
      <vt:lpstr>Office 主题</vt:lpstr>
      <vt:lpstr>复方聚乙二醇（3350）电解质口服溶液  舒亦清®</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张宝亮</cp:lastModifiedBy>
  <cp:revision>329</cp:revision>
  <dcterms:created xsi:type="dcterms:W3CDTF">2022-11-01T02:30:00Z</dcterms:created>
  <dcterms:modified xsi:type="dcterms:W3CDTF">2025-07-15T02:36:33Z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2402775B4BB749FD9D4CD19782D92F1E_12</vt:lpwstr>
  </property>
  <property fmtid="{D5CDD505-2E9C-101B-9397-08002B2CF9AE}" pid="3" name="KSOProductBuildVer">
    <vt:lpwstr>2052-12.1.0.21541</vt:lpwstr>
  </property>
</Properties>
</file>