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71" r:id="rId4"/>
    <p:sldId id="274" r:id="rId6"/>
    <p:sldId id="275" r:id="rId7"/>
    <p:sldId id="276" r:id="rId8"/>
    <p:sldId id="281" r:id="rId9"/>
    <p:sldId id="279" r:id="rId10"/>
    <p:sldId id="280"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892657"/>
    <a:srgbClr val="006494"/>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38" autoAdjust="0"/>
    <p:restoredTop sz="94660"/>
  </p:normalViewPr>
  <p:slideViewPr>
    <p:cSldViewPr snapToGrid="0">
      <p:cViewPr varScale="1">
        <p:scale>
          <a:sx n="83" d="100"/>
          <a:sy n="83" d="100"/>
        </p:scale>
        <p:origin x="72"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6ED2F-8345-45EB-B44B-0BFDB0B4BB6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E6681-E838-4F3D-BDD9-BBC8B07D2B2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DC15D2-6D33-4241-9D30-0EEB4F4D2EF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71779-E953-4BC6-8F0B-DB569E65BBF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2DF9-BB9C-451A-A767-DB114A60D3E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圆角 8"/>
          <p:cNvSpPr/>
          <p:nvPr/>
        </p:nvSpPr>
        <p:spPr>
          <a:xfrm>
            <a:off x="2951398" y="5137055"/>
            <a:ext cx="6583380" cy="662553"/>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2951398" y="5066145"/>
            <a:ext cx="6751320" cy="662554"/>
          </a:xfrm>
          <a:prstGeom prst="rect">
            <a:avLst/>
          </a:prstGeom>
          <a:noFill/>
        </p:spPr>
        <p:txBody>
          <a:bodyPr wrap="square" rtlCol="0">
            <a:spAutoFit/>
          </a:bodyPr>
          <a:lstStyle/>
          <a:p>
            <a:pPr algn="ctr">
              <a:lnSpc>
                <a:spcPct val="150000"/>
              </a:lnSpc>
            </a:pPr>
            <a:r>
              <a:rPr lang="zh-CN" altLang="en-US" sz="2800" dirty="0">
                <a:solidFill>
                  <a:schemeClr val="bg1"/>
                </a:solidFill>
                <a:latin typeface="微软雅黑" panose="020B0503020204020204" pitchFamily="34" charset="-122"/>
                <a:ea typeface="微软雅黑" panose="020B0503020204020204" pitchFamily="34" charset="-122"/>
              </a:rPr>
              <a:t>江苏吴中医药集团有限公司苏州制药厂</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2251587" y="835741"/>
            <a:ext cx="7836309" cy="3687052"/>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306329" y="4050483"/>
            <a:ext cx="3726821" cy="743986"/>
          </a:xfrm>
          <a:prstGeom prst="rect">
            <a:avLst/>
          </a:prstGeom>
          <a:solidFill>
            <a:schemeClr val="bg1"/>
          </a:solid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帕拉米韦注射液</a:t>
            </a:r>
            <a:endParaRPr lang="zh-CN" altLang="en-US" sz="3200" b="1" dirty="0">
              <a:solidFill>
                <a:srgbClr val="4472C4"/>
              </a:solidFill>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669765" y="1524643"/>
            <a:ext cx="2632712" cy="1851977"/>
          </a:xfrm>
          <a:prstGeom prst="rect">
            <a:avLst/>
          </a:prstGeom>
        </p:spPr>
      </p:pic>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113940" y="1914853"/>
            <a:ext cx="2632712" cy="1851977"/>
          </a:xfrm>
          <a:prstGeom prst="rect">
            <a:avLst/>
          </a:prstGeom>
        </p:spPr>
      </p:pic>
      <p:pic>
        <p:nvPicPr>
          <p:cNvPr id="10" name="图片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430296" y="2363868"/>
            <a:ext cx="2632712" cy="185197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0" y="1339"/>
            <a:ext cx="4260774" cy="6869605"/>
          </a:xfrm>
          <a:custGeom>
            <a:avLst/>
            <a:gdLst>
              <a:gd name="T0" fmla="*/ 0 w 5566"/>
              <a:gd name="T1" fmla="*/ 0 h 9000"/>
              <a:gd name="T2" fmla="*/ 3311315 w 5566"/>
              <a:gd name="T3" fmla="*/ 0 h 9000"/>
              <a:gd name="T4" fmla="*/ 4262438 w 5566"/>
              <a:gd name="T5" fmla="*/ 6872288 h 9000"/>
              <a:gd name="T6" fmla="*/ 0 w 5566"/>
              <a:gd name="T7" fmla="*/ 6872288 h 9000"/>
              <a:gd name="T8" fmla="*/ 0 w 5566"/>
              <a:gd name="T9" fmla="*/ 0 h 9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6" h="9000">
                <a:moveTo>
                  <a:pt x="0" y="0"/>
                </a:moveTo>
                <a:lnTo>
                  <a:pt x="4324" y="0"/>
                </a:lnTo>
                <a:lnTo>
                  <a:pt x="5566" y="9000"/>
                </a:lnTo>
                <a:lnTo>
                  <a:pt x="0" y="9000"/>
                </a:lnTo>
                <a:lnTo>
                  <a:pt x="0" y="0"/>
                </a:lnTo>
                <a:close/>
              </a:path>
            </a:pathLst>
          </a:custGeom>
          <a:solidFill>
            <a:srgbClr val="4472C4"/>
          </a:solidFill>
          <a:ln>
            <a:noFill/>
          </a:ln>
          <a:effectLst>
            <a:outerShdw blurRad="63500" algn="ctr" rotWithShape="0">
              <a:prstClr val="black">
                <a:alpha val="40000"/>
              </a:prstClr>
            </a:outerShdw>
          </a:effectLst>
        </p:spPr>
        <p:txBody>
          <a:bodyPr/>
          <a:lstStyle/>
          <a:p>
            <a:endParaRPr lang="zh-CN" altLang="en-US" sz="1800" dirty="0">
              <a:cs typeface="+mn-ea"/>
              <a:sym typeface="+mn-lt"/>
            </a:endParaRPr>
          </a:p>
        </p:txBody>
      </p:sp>
      <p:sp>
        <p:nvSpPr>
          <p:cNvPr id="3" name="TextBox 54"/>
          <p:cNvSpPr txBox="1"/>
          <p:nvPr/>
        </p:nvSpPr>
        <p:spPr>
          <a:xfrm>
            <a:off x="789223" y="3761355"/>
            <a:ext cx="2169760" cy="1231074"/>
          </a:xfrm>
          <a:prstGeom prst="rect">
            <a:avLst/>
          </a:prstGeom>
          <a:noFill/>
        </p:spPr>
        <p:txBody>
          <a:bodyPr wrap="none" lIns="121888" tIns="60944" rIns="121888" bIns="60944" rtlCol="0">
            <a:spAutoFit/>
          </a:bodyPr>
          <a:lstStyle/>
          <a:p>
            <a:pPr algn="ctr" defTabSz="914400">
              <a:defRPr/>
            </a:pPr>
            <a:r>
              <a:rPr lang="zh-CN" altLang="en-US" sz="7200" spc="3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zh-CN" altLang="en-US" sz="7200" spc="3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TextBox 55"/>
          <p:cNvSpPr txBox="1"/>
          <p:nvPr/>
        </p:nvSpPr>
        <p:spPr>
          <a:xfrm>
            <a:off x="98910" y="4992429"/>
            <a:ext cx="3891386" cy="800187"/>
          </a:xfrm>
          <a:prstGeom prst="rect">
            <a:avLst/>
          </a:prstGeom>
          <a:noFill/>
        </p:spPr>
        <p:txBody>
          <a:bodyPr wrap="none" lIns="121888" tIns="60944" rIns="121888" bIns="60944" rtlCol="0">
            <a:spAutoFit/>
          </a:bodyPr>
          <a:lstStyle/>
          <a:p>
            <a:pPr algn="ctr" defTabSz="914400">
              <a:defRPr/>
            </a:pPr>
            <a:r>
              <a:rPr lang="en-US" altLang="zh-CN" sz="4400"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CONTENTS</a:t>
            </a:r>
            <a:endParaRPr lang="zh-CN" altLang="en-US" sz="4400"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5" name="Freeform 11"/>
          <p:cNvSpPr/>
          <p:nvPr/>
        </p:nvSpPr>
        <p:spPr bwMode="auto">
          <a:xfrm>
            <a:off x="5420861" y="1132318"/>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6" name="Freeform 10"/>
          <p:cNvSpPr/>
          <p:nvPr/>
        </p:nvSpPr>
        <p:spPr bwMode="auto">
          <a:xfrm>
            <a:off x="5257412" y="1221184"/>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7" name="Rectangle 12"/>
          <p:cNvSpPr>
            <a:spLocks noChangeArrowheads="1"/>
          </p:cNvSpPr>
          <p:nvPr/>
        </p:nvSpPr>
        <p:spPr bwMode="auto">
          <a:xfrm>
            <a:off x="5506552" y="1132318"/>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8" name="Freeform 11"/>
          <p:cNvSpPr/>
          <p:nvPr/>
        </p:nvSpPr>
        <p:spPr bwMode="auto">
          <a:xfrm>
            <a:off x="5420861" y="2152682"/>
            <a:ext cx="891827" cy="112669"/>
          </a:xfrm>
          <a:custGeom>
            <a:avLst/>
            <a:gdLst>
              <a:gd name="T0" fmla="*/ 85667 w 1156"/>
              <a:gd name="T1" fmla="*/ 0 h 142"/>
              <a:gd name="T2" fmla="*/ 806508 w 1156"/>
              <a:gd name="T3" fmla="*/ 0 h 142"/>
              <a:gd name="T4" fmla="*/ 892175 w 1156"/>
              <a:gd name="T5" fmla="*/ 112713 h 142"/>
              <a:gd name="T6" fmla="*/ 0 w 1156"/>
              <a:gd name="T7" fmla="*/ 112713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9" name="Freeform 10"/>
          <p:cNvSpPr/>
          <p:nvPr/>
        </p:nvSpPr>
        <p:spPr bwMode="auto">
          <a:xfrm>
            <a:off x="5257412" y="2241547"/>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0" name="Rectangle 12"/>
          <p:cNvSpPr>
            <a:spLocks noChangeArrowheads="1"/>
          </p:cNvSpPr>
          <p:nvPr/>
        </p:nvSpPr>
        <p:spPr bwMode="auto">
          <a:xfrm>
            <a:off x="5506552" y="2152681"/>
            <a:ext cx="720444" cy="7379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1" name="Freeform 11"/>
          <p:cNvSpPr/>
          <p:nvPr/>
        </p:nvSpPr>
        <p:spPr bwMode="auto">
          <a:xfrm>
            <a:off x="5420861" y="3150830"/>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2" name="Freeform 10"/>
          <p:cNvSpPr/>
          <p:nvPr/>
        </p:nvSpPr>
        <p:spPr bwMode="auto">
          <a:xfrm>
            <a:off x="5257412" y="3238108"/>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3" name="Rectangle 12"/>
          <p:cNvSpPr>
            <a:spLocks noChangeArrowheads="1"/>
          </p:cNvSpPr>
          <p:nvPr/>
        </p:nvSpPr>
        <p:spPr bwMode="auto">
          <a:xfrm>
            <a:off x="5506552" y="3150830"/>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7" name="Freeform 11"/>
          <p:cNvSpPr/>
          <p:nvPr/>
        </p:nvSpPr>
        <p:spPr bwMode="auto">
          <a:xfrm>
            <a:off x="5420861" y="4203749"/>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8" name="Freeform 10"/>
          <p:cNvSpPr/>
          <p:nvPr/>
        </p:nvSpPr>
        <p:spPr bwMode="auto">
          <a:xfrm>
            <a:off x="5257412" y="4291028"/>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9" name="Rectangle 12"/>
          <p:cNvSpPr>
            <a:spLocks noChangeArrowheads="1"/>
          </p:cNvSpPr>
          <p:nvPr/>
        </p:nvSpPr>
        <p:spPr bwMode="auto">
          <a:xfrm>
            <a:off x="5506552" y="4203750"/>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TextBox 105"/>
          <p:cNvSpPr txBox="1">
            <a:spLocks noChangeArrowheads="1"/>
          </p:cNvSpPr>
          <p:nvPr/>
        </p:nvSpPr>
        <p:spPr bwMode="auto">
          <a:xfrm>
            <a:off x="6436463" y="1283071"/>
            <a:ext cx="2492990"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000" dirty="0">
                <a:solidFill>
                  <a:srgbClr val="006494"/>
                </a:solidFill>
                <a:latin typeface="微软雅黑" panose="020B0503020204020204" pitchFamily="34" charset="-122"/>
                <a:cs typeface="+mn-ea"/>
                <a:sym typeface="+mn-lt"/>
              </a:rPr>
              <a:t>药品基本信息</a:t>
            </a:r>
            <a:endParaRPr lang="zh-CN" altLang="en-US" sz="3000" dirty="0">
              <a:solidFill>
                <a:srgbClr val="006494"/>
              </a:solidFill>
              <a:latin typeface="微软雅黑" panose="020B0503020204020204" pitchFamily="34" charset="-122"/>
              <a:cs typeface="+mn-ea"/>
              <a:sym typeface="+mn-lt"/>
            </a:endParaRPr>
          </a:p>
        </p:txBody>
      </p:sp>
      <p:sp>
        <p:nvSpPr>
          <p:cNvPr id="21" name="TextBox 106"/>
          <p:cNvSpPr txBox="1">
            <a:spLocks noChangeArrowheads="1"/>
          </p:cNvSpPr>
          <p:nvPr/>
        </p:nvSpPr>
        <p:spPr bwMode="auto">
          <a:xfrm>
            <a:off x="5711948" y="1175164"/>
            <a:ext cx="304892"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1</a:t>
            </a:r>
            <a:endParaRPr lang="zh-CN" altLang="en-US" sz="4000" b="1" dirty="0">
              <a:solidFill>
                <a:srgbClr val="FFFFFF"/>
              </a:solidFill>
              <a:latin typeface="+mn-lt"/>
              <a:ea typeface="+mn-ea"/>
              <a:cs typeface="+mn-ea"/>
              <a:sym typeface="+mn-lt"/>
            </a:endParaRPr>
          </a:p>
        </p:txBody>
      </p:sp>
      <p:sp>
        <p:nvSpPr>
          <p:cNvPr id="22" name="TextBox 108"/>
          <p:cNvSpPr txBox="1">
            <a:spLocks noChangeArrowheads="1"/>
          </p:cNvSpPr>
          <p:nvPr/>
        </p:nvSpPr>
        <p:spPr bwMode="auto">
          <a:xfrm>
            <a:off x="6436463" y="2333586"/>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pitchFamily="34" charset="-122"/>
                <a:cs typeface="+mn-ea"/>
                <a:sym typeface="+mn-lt"/>
              </a:rPr>
              <a:t>安全性</a:t>
            </a:r>
            <a:endParaRPr lang="zh-CN" altLang="en-US" sz="3000" dirty="0">
              <a:solidFill>
                <a:srgbClr val="006494"/>
              </a:solidFill>
              <a:latin typeface="微软雅黑" panose="020B0503020204020204" pitchFamily="34" charset="-122"/>
              <a:cs typeface="+mn-ea"/>
              <a:sym typeface="+mn-lt"/>
            </a:endParaRPr>
          </a:p>
        </p:txBody>
      </p:sp>
      <p:sp>
        <p:nvSpPr>
          <p:cNvPr id="23" name="TextBox 109"/>
          <p:cNvSpPr txBox="1">
            <a:spLocks noChangeArrowheads="1"/>
          </p:cNvSpPr>
          <p:nvPr/>
        </p:nvSpPr>
        <p:spPr bwMode="auto">
          <a:xfrm>
            <a:off x="5636607" y="2173312"/>
            <a:ext cx="455574"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2</a:t>
            </a:r>
            <a:endParaRPr lang="zh-CN" altLang="en-US" sz="4000" b="1">
              <a:solidFill>
                <a:srgbClr val="FFFFFF"/>
              </a:solidFill>
              <a:latin typeface="+mn-lt"/>
              <a:ea typeface="+mn-ea"/>
              <a:cs typeface="+mn-ea"/>
              <a:sym typeface="+mn-lt"/>
            </a:endParaRPr>
          </a:p>
        </p:txBody>
      </p:sp>
      <p:sp>
        <p:nvSpPr>
          <p:cNvPr id="24" name="TextBox 115"/>
          <p:cNvSpPr txBox="1">
            <a:spLocks noChangeArrowheads="1"/>
          </p:cNvSpPr>
          <p:nvPr/>
        </p:nvSpPr>
        <p:spPr bwMode="auto">
          <a:xfrm>
            <a:off x="6436463" y="3277780"/>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pitchFamily="34" charset="-122"/>
                <a:cs typeface="+mn-ea"/>
                <a:sym typeface="+mn-lt"/>
              </a:rPr>
              <a:t>有效性</a:t>
            </a:r>
            <a:endParaRPr lang="zh-CN" altLang="en-US" sz="3000" dirty="0">
              <a:solidFill>
                <a:srgbClr val="006494"/>
              </a:solidFill>
              <a:latin typeface="微软雅黑" panose="020B0503020204020204" pitchFamily="34" charset="-122"/>
              <a:cs typeface="+mn-ea"/>
              <a:sym typeface="+mn-lt"/>
            </a:endParaRPr>
          </a:p>
        </p:txBody>
      </p:sp>
      <p:sp>
        <p:nvSpPr>
          <p:cNvPr id="25" name="TextBox 116"/>
          <p:cNvSpPr txBox="1">
            <a:spLocks noChangeArrowheads="1"/>
          </p:cNvSpPr>
          <p:nvPr/>
        </p:nvSpPr>
        <p:spPr bwMode="auto">
          <a:xfrm>
            <a:off x="5639012" y="3169872"/>
            <a:ext cx="450764"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3</a:t>
            </a:r>
            <a:endParaRPr lang="zh-CN" altLang="en-US" sz="4000" b="1">
              <a:solidFill>
                <a:srgbClr val="FFFFFF"/>
              </a:solidFill>
              <a:latin typeface="+mn-lt"/>
              <a:ea typeface="+mn-ea"/>
              <a:cs typeface="+mn-ea"/>
              <a:sym typeface="+mn-lt"/>
            </a:endParaRPr>
          </a:p>
        </p:txBody>
      </p:sp>
      <p:sp>
        <p:nvSpPr>
          <p:cNvPr id="28" name="TextBox 119"/>
          <p:cNvSpPr txBox="1">
            <a:spLocks noChangeArrowheads="1"/>
          </p:cNvSpPr>
          <p:nvPr/>
        </p:nvSpPr>
        <p:spPr bwMode="auto">
          <a:xfrm>
            <a:off x="6436463" y="4371959"/>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pitchFamily="34" charset="-122"/>
                <a:cs typeface="+mn-ea"/>
                <a:sym typeface="+mn-lt"/>
              </a:rPr>
              <a:t>创新性</a:t>
            </a:r>
            <a:endParaRPr lang="zh-CN" altLang="en-US" sz="3000" dirty="0">
              <a:solidFill>
                <a:srgbClr val="006494"/>
              </a:solidFill>
              <a:latin typeface="微软雅黑" panose="020B0503020204020204" pitchFamily="34" charset="-122"/>
              <a:cs typeface="+mn-ea"/>
              <a:sym typeface="+mn-lt"/>
            </a:endParaRPr>
          </a:p>
        </p:txBody>
      </p:sp>
      <p:sp>
        <p:nvSpPr>
          <p:cNvPr id="29" name="TextBox 120"/>
          <p:cNvSpPr txBox="1">
            <a:spLocks noChangeArrowheads="1"/>
          </p:cNvSpPr>
          <p:nvPr/>
        </p:nvSpPr>
        <p:spPr bwMode="auto">
          <a:xfrm>
            <a:off x="5629393" y="4211684"/>
            <a:ext cx="470001"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4</a:t>
            </a:r>
            <a:endParaRPr lang="zh-CN" altLang="en-US" sz="4000" b="1" dirty="0">
              <a:solidFill>
                <a:srgbClr val="FFFFFF"/>
              </a:solidFill>
              <a:latin typeface="+mn-lt"/>
              <a:ea typeface="+mn-ea"/>
              <a:cs typeface="+mn-ea"/>
              <a:sym typeface="+mn-lt"/>
            </a:endParaRPr>
          </a:p>
        </p:txBody>
      </p:sp>
      <p:sp>
        <p:nvSpPr>
          <p:cNvPr id="30" name="Freeform 11"/>
          <p:cNvSpPr/>
          <p:nvPr/>
        </p:nvSpPr>
        <p:spPr bwMode="auto">
          <a:xfrm>
            <a:off x="5420861" y="5197136"/>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31" name="Freeform 10"/>
          <p:cNvSpPr/>
          <p:nvPr/>
        </p:nvSpPr>
        <p:spPr bwMode="auto">
          <a:xfrm>
            <a:off x="5257412" y="5284415"/>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32" name="Rectangle 12"/>
          <p:cNvSpPr>
            <a:spLocks noChangeArrowheads="1"/>
          </p:cNvSpPr>
          <p:nvPr/>
        </p:nvSpPr>
        <p:spPr bwMode="auto">
          <a:xfrm>
            <a:off x="5506552" y="5197137"/>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33" name="TextBox 119"/>
          <p:cNvSpPr txBox="1">
            <a:spLocks noChangeArrowheads="1"/>
          </p:cNvSpPr>
          <p:nvPr/>
        </p:nvSpPr>
        <p:spPr bwMode="auto">
          <a:xfrm>
            <a:off x="6436463" y="5365346"/>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pitchFamily="34" charset="-122"/>
                <a:cs typeface="+mn-ea"/>
                <a:sym typeface="+mn-lt"/>
              </a:rPr>
              <a:t>公平性</a:t>
            </a:r>
            <a:endParaRPr lang="zh-CN" altLang="en-US" sz="3000" dirty="0">
              <a:solidFill>
                <a:srgbClr val="006494"/>
              </a:solidFill>
              <a:latin typeface="微软雅黑" panose="020B0503020204020204" pitchFamily="34" charset="-122"/>
              <a:cs typeface="+mn-ea"/>
              <a:sym typeface="+mn-lt"/>
            </a:endParaRPr>
          </a:p>
        </p:txBody>
      </p:sp>
      <p:sp>
        <p:nvSpPr>
          <p:cNvPr id="34" name="TextBox 120"/>
          <p:cNvSpPr txBox="1">
            <a:spLocks noChangeArrowheads="1"/>
          </p:cNvSpPr>
          <p:nvPr/>
        </p:nvSpPr>
        <p:spPr bwMode="auto">
          <a:xfrm>
            <a:off x="5629393" y="5205071"/>
            <a:ext cx="470001"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5</a:t>
            </a:r>
            <a:endParaRPr lang="zh-CN" altLang="en-US" sz="4000" b="1" dirty="0">
              <a:solidFill>
                <a:srgbClr val="FFFFFF"/>
              </a:solidFill>
              <a:latin typeface="+mn-lt"/>
              <a:ea typeface="+mn-ea"/>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3" name="Rectangle 12"/>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4" name="文本框 3"/>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药品基本信息</a:t>
            </a:r>
            <a:endParaRPr lang="zh-CN" altLang="en-US" sz="3200" b="1" dirty="0">
              <a:solidFill>
                <a:srgbClr val="4472C4"/>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839684" y="60143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Basic Information</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graphicFrame>
        <p:nvGraphicFramePr>
          <p:cNvPr id="7" name="表格 6"/>
          <p:cNvGraphicFramePr>
            <a:graphicFrameLocks noGrp="1"/>
          </p:cNvGraphicFramePr>
          <p:nvPr/>
        </p:nvGraphicFramePr>
        <p:xfrm>
          <a:off x="521035" y="1345417"/>
          <a:ext cx="11356340" cy="4825010"/>
        </p:xfrm>
        <a:graphic>
          <a:graphicData uri="http://schemas.openxmlformats.org/drawingml/2006/table">
            <a:tbl>
              <a:tblPr firstRow="1" bandRow="1">
                <a:tableStyleId>{5C22544A-7EE6-4342-B048-85BDC9FD1C3A}</a:tableStyleId>
              </a:tblPr>
              <a:tblGrid>
                <a:gridCol w="1710888"/>
                <a:gridCol w="2989006"/>
                <a:gridCol w="1789471"/>
                <a:gridCol w="4866968"/>
              </a:tblGrid>
              <a:tr h="616722">
                <a:tc>
                  <a:txBody>
                    <a:bodyPr/>
                    <a:lstStyle/>
                    <a:p>
                      <a:pPr algn="ctr"/>
                      <a:r>
                        <a:rPr lang="zh-CN" altLang="en-US" sz="1600" dirty="0">
                          <a:solidFill>
                            <a:srgbClr val="4472C4"/>
                          </a:solidFill>
                          <a:latin typeface="微软雅黑" panose="020B0503020204020204" pitchFamily="34" charset="-122"/>
                          <a:ea typeface="微软雅黑" panose="020B0503020204020204" pitchFamily="34" charset="-122"/>
                        </a:rPr>
                        <a:t>药品通</a:t>
                      </a:r>
                      <a:r>
                        <a:rPr lang="zh-CN" altLang="en-US" sz="1600" b="1" kern="1200" dirty="0">
                          <a:solidFill>
                            <a:srgbClr val="4472C4"/>
                          </a:solidFill>
                          <a:latin typeface="微软雅黑" panose="020B0503020204020204" pitchFamily="34" charset="-122"/>
                          <a:ea typeface="微软雅黑" panose="020B0503020204020204" pitchFamily="34" charset="-122"/>
                          <a:cs typeface="+mn-cs"/>
                        </a:rPr>
                        <a:t>用名称</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zh-CN" altLang="en-US" sz="1600" b="0" dirty="0">
                          <a:solidFill>
                            <a:schemeClr val="tx1"/>
                          </a:solidFill>
                          <a:latin typeface="微软雅黑" panose="020B0503020204020204" pitchFamily="34" charset="-122"/>
                          <a:ea typeface="微软雅黑" panose="020B0503020204020204" pitchFamily="34" charset="-122"/>
                        </a:rPr>
                        <a:t>帕拉米韦注射液</a:t>
                      </a:r>
                      <a:endParaRPr lang="zh-CN" altLang="en-US" sz="1600" b="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注册规格</a:t>
                      </a:r>
                      <a:endParaRPr lang="zh-CN" altLang="en-US" sz="1600" b="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en-US" altLang="zh-CN" sz="1600" b="0" kern="1200" dirty="0">
                          <a:solidFill>
                            <a:schemeClr val="tx1"/>
                          </a:solidFill>
                          <a:latin typeface="微软雅黑" panose="020B0503020204020204" pitchFamily="34" charset="-122"/>
                          <a:ea typeface="微软雅黑" panose="020B0503020204020204" pitchFamily="34" charset="-122"/>
                          <a:cs typeface="+mn-cs"/>
                        </a:rPr>
                        <a:t>15ml</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0.15g</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（按</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C</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15</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H</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28</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N</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4</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O</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4</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计）</a:t>
                      </a:r>
                      <a:endParaRPr lang="en-US" altLang="zh-CN" sz="1600" b="0" kern="1200" dirty="0">
                        <a:solidFill>
                          <a:schemeClr val="tx1"/>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r>
              <a:tr h="462280">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适应症</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gridSpan="3">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用于治疗甲型或乙型流行性感冒</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hMerge="1">
                  <a:tcPr/>
                </a:tc>
                <a:tc hMerge="1">
                  <a:tcPr/>
                </a:tc>
              </a:tr>
              <a:tr h="1350010">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用法用量</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gridSpan="3">
                  <a:txBody>
                    <a:bodyPr/>
                    <a:lstStyle/>
                    <a:p>
                      <a:pPr algn="l" fontAlgn="auto">
                        <a:lnSpc>
                          <a:spcPts val="212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成人：常用剂量为每次帕拉米韦 </a:t>
                      </a:r>
                      <a:r>
                        <a:rPr lang="en-US" altLang="zh-CN" sz="1600" kern="1200" dirty="0">
                          <a:solidFill>
                            <a:schemeClr val="tx1"/>
                          </a:solidFill>
                          <a:latin typeface="微软雅黑" panose="020B0503020204020204" pitchFamily="34" charset="-122"/>
                          <a:ea typeface="微软雅黑" panose="020B0503020204020204" pitchFamily="34" charset="-122"/>
                          <a:cs typeface="+mn-cs"/>
                        </a:rPr>
                        <a:t>300mg</a:t>
                      </a:r>
                      <a:r>
                        <a:rPr lang="zh-CN" altLang="en-US" sz="1600" kern="1200" dirty="0">
                          <a:solidFill>
                            <a:schemeClr val="tx1"/>
                          </a:solidFill>
                          <a:latin typeface="微软雅黑" panose="020B0503020204020204" pitchFamily="34" charset="-122"/>
                          <a:ea typeface="微软雅黑" panose="020B0503020204020204" pitchFamily="34" charset="-122"/>
                          <a:cs typeface="+mn-cs"/>
                        </a:rPr>
                        <a:t>，经</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15</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分钟以上单次静脉滴注对于因合并症等病情可能会加重 的患者，剂量为每日一次 </a:t>
                      </a:r>
                      <a:r>
                        <a:rPr lang="en-US" altLang="zh-CN" sz="1600" kern="1200" dirty="0">
                          <a:solidFill>
                            <a:schemeClr val="tx1"/>
                          </a:solidFill>
                          <a:latin typeface="微软雅黑" panose="020B0503020204020204" pitchFamily="34" charset="-122"/>
                          <a:ea typeface="微软雅黑" panose="020B0503020204020204" pitchFamily="34" charset="-122"/>
                          <a:cs typeface="+mn-cs"/>
                        </a:rPr>
                        <a:t>600mg </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并经</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15</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分钟以上单次静脉滴注，根据症状可连续多日重复给药。 儿童：常用剂量为每日一次帕拉米韦</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10mg/kg</a:t>
                      </a:r>
                      <a:r>
                        <a:rPr lang="zh-CN" altLang="en-US" sz="1600" kern="1200" dirty="0">
                          <a:solidFill>
                            <a:schemeClr val="tx1"/>
                          </a:solidFill>
                          <a:latin typeface="微软雅黑" panose="020B0503020204020204" pitchFamily="34" charset="-122"/>
                          <a:ea typeface="微软雅黑" panose="020B0503020204020204" pitchFamily="34" charset="-122"/>
                          <a:cs typeface="+mn-cs"/>
                        </a:rPr>
                        <a:t>，经</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15</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分钟以上单次静脉滴注根据症状可连续多日重复 给药。每次剂量不得超过 </a:t>
                      </a:r>
                      <a:r>
                        <a:rPr lang="en-US" altLang="zh-CN" sz="1600" kern="1200" dirty="0">
                          <a:solidFill>
                            <a:schemeClr val="tx1"/>
                          </a:solidFill>
                          <a:latin typeface="微软雅黑" panose="020B0503020204020204" pitchFamily="34" charset="-122"/>
                          <a:ea typeface="微软雅黑" panose="020B0503020204020204" pitchFamily="34" charset="-122"/>
                          <a:cs typeface="+mn-cs"/>
                        </a:rPr>
                        <a:t>600mg</a:t>
                      </a:r>
                      <a:r>
                        <a:rPr lang="zh-CN" altLang="en-US" sz="1600" kern="1200" dirty="0">
                          <a:solidFill>
                            <a:schemeClr val="tx1"/>
                          </a:solidFill>
                          <a:latin typeface="微软雅黑" panose="020B0503020204020204" pitchFamily="34" charset="-122"/>
                          <a:ea typeface="微软雅黑" panose="020B0503020204020204" pitchFamily="34" charset="-122"/>
                          <a:cs typeface="+mn-cs"/>
                        </a:rPr>
                        <a:t>。 </a:t>
                      </a:r>
                      <a:endParaRPr lang="zh-CN" altLang="en-US" sz="1600" kern="1200" dirty="0">
                        <a:solidFill>
                          <a:schemeClr val="tx1"/>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hMerge="1">
                  <a:tcPr/>
                </a:tc>
                <a:tc hMerge="1">
                  <a:tcPr/>
                </a:tc>
              </a:tr>
              <a:tr h="938594">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全球首次上市时间及国家</a:t>
                      </a:r>
                      <a:r>
                        <a:rPr lang="en-US" altLang="zh-CN" sz="1600" b="1" kern="1200" dirty="0">
                          <a:solidFill>
                            <a:srgbClr val="4472C4"/>
                          </a:solidFill>
                          <a:latin typeface="微软雅黑" panose="020B0503020204020204" pitchFamily="34" charset="-122"/>
                          <a:ea typeface="微软雅黑" panose="020B0503020204020204" pitchFamily="34" charset="-122"/>
                          <a:cs typeface="+mn-cs"/>
                        </a:rPr>
                        <a:t>/</a:t>
                      </a: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地区 </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日本，</a:t>
                      </a:r>
                      <a:r>
                        <a:rPr lang="en-US" altLang="zh-CN" sz="1600" dirty="0">
                          <a:solidFill>
                            <a:schemeClr val="tx1"/>
                          </a:solidFill>
                          <a:latin typeface="微软雅黑" panose="020B0503020204020204" pitchFamily="34" charset="-122"/>
                          <a:ea typeface="微软雅黑" panose="020B0503020204020204" pitchFamily="34" charset="-122"/>
                        </a:rPr>
                        <a:t>2010</a:t>
                      </a:r>
                      <a:r>
                        <a:rPr lang="zh-CN" altLang="en-US" sz="1600" dirty="0">
                          <a:solidFill>
                            <a:schemeClr val="tx1"/>
                          </a:solidFill>
                          <a:latin typeface="微软雅黑" panose="020B0503020204020204" pitchFamily="34" charset="-122"/>
                          <a:ea typeface="微软雅黑" panose="020B0503020204020204" pitchFamily="34" charset="-122"/>
                        </a:rPr>
                        <a:t>年</a:t>
                      </a:r>
                      <a:r>
                        <a:rPr lang="en-US" altLang="zh-CN" sz="1600" dirty="0">
                          <a:solidFill>
                            <a:schemeClr val="tx1"/>
                          </a:solidFill>
                          <a:latin typeface="微软雅黑" panose="020B0503020204020204" pitchFamily="34" charset="-122"/>
                          <a:ea typeface="微软雅黑" panose="020B0503020204020204" pitchFamily="34" charset="-122"/>
                        </a:rPr>
                        <a:t>1</a:t>
                      </a:r>
                      <a:r>
                        <a:rPr lang="zh-CN" altLang="en-US" sz="1600" dirty="0">
                          <a:solidFill>
                            <a:schemeClr val="tx1"/>
                          </a:solidFill>
                          <a:latin typeface="微软雅黑" panose="020B0503020204020204" pitchFamily="34" charset="-122"/>
                          <a:ea typeface="微软雅黑" panose="020B0503020204020204" pitchFamily="34" charset="-122"/>
                        </a:rPr>
                        <a:t>月</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rowSpan="2">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中国大陆目前已上市厂家</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rowSpan="2">
                  <a:txBody>
                    <a:bodyPr/>
                    <a:lstStyle/>
                    <a:p>
                      <a:pPr algn="l" fontAlgn="auto">
                        <a:lnSpc>
                          <a:spcPts val="212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目前国内审批企业</a:t>
                      </a:r>
                      <a:r>
                        <a:rPr lang="en-US" altLang="zh-CN" sz="1600" kern="1200" dirty="0">
                          <a:solidFill>
                            <a:schemeClr val="tx1"/>
                          </a:solidFill>
                          <a:latin typeface="微软雅黑" panose="020B0503020204020204" pitchFamily="34" charset="-122"/>
                          <a:ea typeface="微软雅黑" panose="020B0503020204020204" pitchFamily="34" charset="-122"/>
                          <a:cs typeface="+mn-cs"/>
                        </a:rPr>
                        <a:t>30</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家：</a:t>
                      </a:r>
                      <a:endParaRPr lang="en-US" altLang="zh-CN" sz="1600" kern="1200" dirty="0">
                        <a:solidFill>
                          <a:schemeClr val="tx1"/>
                        </a:solidFill>
                        <a:latin typeface="微软雅黑" panose="020B0503020204020204" pitchFamily="34" charset="-122"/>
                        <a:ea typeface="微软雅黑" panose="020B0503020204020204" pitchFamily="34" charset="-122"/>
                        <a:cs typeface="+mn-cs"/>
                      </a:endParaRPr>
                    </a:p>
                    <a:p>
                      <a:pPr algn="l" fontAlgn="auto">
                        <a:lnSpc>
                          <a:spcPts val="212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山东新华、河北天成、广东星昊、扬子江药业、海南通用三洋、江苏吴中医药、吉林四环、齐鲁制药、广州绿十字、海南葫芦娃、桂林南药、国药容生、浙江新昌、云南先施、陕西博森、四川美大康、安徽长江、福安药业、郎天药业、石药中诺、武汉人福 </a:t>
                      </a:r>
                      <a:r>
                        <a:rPr lang="en-US" altLang="zh-CN" sz="1600" kern="1200" dirty="0">
                          <a:solidFill>
                            <a:schemeClr val="tx1"/>
                          </a:solidFill>
                          <a:latin typeface="微软雅黑" panose="020B0503020204020204" pitchFamily="34" charset="-122"/>
                          <a:ea typeface="微软雅黑" panose="020B0503020204020204" pitchFamily="34" charset="-122"/>
                          <a:cs typeface="+mn-cs"/>
                        </a:rPr>
                        <a:t>······</a:t>
                      </a:r>
                      <a:endParaRPr lang="en-US" altLang="zh-CN" sz="1600" kern="1200" dirty="0">
                        <a:solidFill>
                          <a:schemeClr val="tx1"/>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r>
              <a:tr h="938594">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中国获批时间</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en-US" altLang="zh-CN" sz="1600" dirty="0">
                          <a:solidFill>
                            <a:schemeClr val="tx1"/>
                          </a:solidFill>
                          <a:latin typeface="微软雅黑" panose="020B0503020204020204" pitchFamily="34" charset="-122"/>
                          <a:ea typeface="微软雅黑" panose="020B0503020204020204" pitchFamily="34" charset="-122"/>
                        </a:rPr>
                        <a:t>2023</a:t>
                      </a:r>
                      <a:r>
                        <a:rPr lang="zh-CN" altLang="en-US" sz="1600" dirty="0">
                          <a:solidFill>
                            <a:schemeClr val="tx1"/>
                          </a:solidFill>
                          <a:latin typeface="微软雅黑" panose="020B0503020204020204" pitchFamily="34" charset="-122"/>
                          <a:ea typeface="微软雅黑" panose="020B0503020204020204" pitchFamily="34" charset="-122"/>
                        </a:rPr>
                        <a:t>年</a:t>
                      </a:r>
                      <a:r>
                        <a:rPr lang="en-US" altLang="zh-CN" sz="1600" dirty="0">
                          <a:solidFill>
                            <a:schemeClr val="tx1"/>
                          </a:solidFill>
                          <a:latin typeface="微软雅黑" panose="020B0503020204020204" pitchFamily="34" charset="-122"/>
                          <a:ea typeface="微软雅黑" panose="020B0503020204020204" pitchFamily="34" charset="-122"/>
                        </a:rPr>
                        <a:t>3</a:t>
                      </a:r>
                      <a:r>
                        <a:rPr lang="zh-CN" altLang="en-US" sz="1600" dirty="0">
                          <a:solidFill>
                            <a:schemeClr val="tx1"/>
                          </a:solidFill>
                          <a:latin typeface="微软雅黑" panose="020B0503020204020204" pitchFamily="34" charset="-122"/>
                          <a:ea typeface="微软雅黑" panose="020B0503020204020204" pitchFamily="34" charset="-122"/>
                        </a:rPr>
                        <a:t>月</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vMerge="1">
                  <a:tcPr/>
                </a:tc>
                <a:tc vMerge="1">
                  <a:tcPr/>
                </a:tc>
              </a:tr>
              <a:tr h="518810">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药品注册分类</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化学药品</a:t>
                      </a:r>
                      <a:r>
                        <a:rPr lang="en-US" altLang="zh-CN" sz="1600" dirty="0">
                          <a:solidFill>
                            <a:schemeClr val="tx1"/>
                          </a:solidFill>
                          <a:latin typeface="微软雅黑" panose="020B0503020204020204" pitchFamily="34" charset="-122"/>
                          <a:ea typeface="微软雅黑" panose="020B0503020204020204" pitchFamily="34" charset="-122"/>
                        </a:rPr>
                        <a:t>3</a:t>
                      </a:r>
                      <a:r>
                        <a:rPr lang="zh-CN" altLang="en-US" sz="1600" dirty="0">
                          <a:solidFill>
                            <a:schemeClr val="tx1"/>
                          </a:solidFill>
                          <a:latin typeface="微软雅黑" panose="020B0503020204020204" pitchFamily="34" charset="-122"/>
                          <a:ea typeface="微软雅黑" panose="020B0503020204020204" pitchFamily="34" charset="-122"/>
                        </a:rPr>
                        <a:t>类</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是否为</a:t>
                      </a:r>
                      <a:r>
                        <a:rPr lang="en-US" altLang="zh-CN" sz="1600" b="1" kern="1200" dirty="0">
                          <a:solidFill>
                            <a:srgbClr val="4472C4"/>
                          </a:solidFill>
                          <a:latin typeface="微软雅黑" panose="020B0503020204020204" pitchFamily="34" charset="-122"/>
                          <a:ea typeface="微软雅黑" panose="020B0503020204020204" pitchFamily="34" charset="-122"/>
                          <a:cs typeface="+mn-cs"/>
                        </a:rPr>
                        <a:t>OTC</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否</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r>
            </a:tbl>
          </a:graphicData>
        </a:graphic>
      </p:graphicFrame>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3" name="Rectangle 12"/>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4" name="文本框 3"/>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药品基本信息</a:t>
            </a:r>
            <a:endParaRPr lang="zh-CN" altLang="en-US" sz="3200" b="1" dirty="0">
              <a:solidFill>
                <a:srgbClr val="4472C4"/>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839684" y="60143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Basic Information</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graphicFrame>
        <p:nvGraphicFramePr>
          <p:cNvPr id="14" name="表格 13"/>
          <p:cNvGraphicFramePr>
            <a:graphicFrameLocks noGrp="1"/>
          </p:cNvGraphicFramePr>
          <p:nvPr/>
        </p:nvGraphicFramePr>
        <p:xfrm>
          <a:off x="570270" y="1567457"/>
          <a:ext cx="11071123" cy="4794014"/>
        </p:xfrm>
        <a:graphic>
          <a:graphicData uri="http://schemas.openxmlformats.org/drawingml/2006/table">
            <a:tbl>
              <a:tblPr firstRow="1" bandRow="1">
                <a:tableStyleId>{3B4B98B0-60AC-42C2-AFA5-B58CD77FA1E5}</a:tableStyleId>
              </a:tblPr>
              <a:tblGrid>
                <a:gridCol w="1327356"/>
                <a:gridCol w="9743767"/>
              </a:tblGrid>
              <a:tr h="370840">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疾病概况</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nSpc>
                          <a:spcPct val="150000"/>
                        </a:lnSpc>
                      </a:pPr>
                      <a:r>
                        <a:rPr lang="zh-CN" altLang="en-US" sz="1600" b="0" kern="1200" dirty="0">
                          <a:solidFill>
                            <a:schemeClr val="tx1"/>
                          </a:solidFill>
                          <a:latin typeface="微软雅黑" panose="020B0503020204020204" pitchFamily="34" charset="-122"/>
                          <a:ea typeface="微软雅黑" panose="020B0503020204020204" pitchFamily="34" charset="-122"/>
                          <a:cs typeface="+mn-cs"/>
                        </a:rPr>
                        <a:t>流感是由流感病毒（甲型或乙型流感病毒）感染引起的急性呼吸道 传染病，主要症状包括高烧、头痛、咽痛、肌肉酸痛等。</a:t>
                      </a:r>
                      <a:r>
                        <a:rPr lang="zh-CN" altLang="zh-CN" sz="1600" b="0" kern="1200" dirty="0">
                          <a:solidFill>
                            <a:schemeClr val="tx1"/>
                          </a:solidFill>
                          <a:latin typeface="微软雅黑" panose="020B0503020204020204" pitchFamily="34" charset="-122"/>
                          <a:ea typeface="微软雅黑" panose="020B0503020204020204" pitchFamily="34" charset="-122"/>
                          <a:cs typeface="+mn-cs"/>
                        </a:rPr>
                        <a:t>基于我国流感样疾病监测哨点医院的数据估计，每年有</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340</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万病例因流感样疾病就诊，平均每年约有</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8.81</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万例流感相关呼吸系统疾病导致死亡，占呼吸系统疾病死亡的</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8.2%</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endParaRPr lang="zh-CN" altLang="en-US" sz="1600" b="0" kern="1200" dirty="0">
                        <a:solidFill>
                          <a:schemeClr val="tx1"/>
                        </a:solidFill>
                        <a:latin typeface="微软雅黑" panose="020B0503020204020204" pitchFamily="34" charset="-122"/>
                        <a:ea typeface="微软雅黑" panose="020B0503020204020204" pitchFamily="34" charset="-122"/>
                        <a:cs typeface="+mn-cs"/>
                      </a:endParaRPr>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r>
              <a:tr h="2763444">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同领域治疗药物对比</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r>
              <a:tr h="884903">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参照药品</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8" name="文本框 17"/>
          <p:cNvSpPr txBox="1"/>
          <p:nvPr/>
        </p:nvSpPr>
        <p:spPr>
          <a:xfrm>
            <a:off x="521035" y="6465267"/>
            <a:ext cx="10706633" cy="246221"/>
          </a:xfrm>
          <a:prstGeom prst="rect">
            <a:avLst/>
          </a:prstGeom>
          <a:noFill/>
        </p:spPr>
        <p:txBody>
          <a:bodyPr wrap="square">
            <a:spAutoFit/>
          </a:bodyPr>
          <a:lstStyle/>
          <a:p>
            <a:r>
              <a:rPr lang="en-US" altLang="zh-CN" sz="1000" b="0" dirty="0">
                <a:solidFill>
                  <a:srgbClr val="000000"/>
                </a:solidFill>
                <a:effectLst/>
                <a:latin typeface="微软雅黑" panose="020B0503020204020204" pitchFamily="34" charset="-122"/>
                <a:ea typeface="微软雅黑" panose="020B0503020204020204" pitchFamily="34" charset="-122"/>
              </a:rPr>
              <a:t>[1]</a:t>
            </a:r>
            <a:r>
              <a:rPr lang="zh-CN" altLang="en-US" sz="1000" b="0" dirty="0">
                <a:solidFill>
                  <a:srgbClr val="000000"/>
                </a:solidFill>
                <a:effectLst/>
                <a:latin typeface="微软雅黑" panose="020B0503020204020204" pitchFamily="34" charset="-122"/>
                <a:ea typeface="微软雅黑" panose="020B0503020204020204" pitchFamily="34" charset="-122"/>
              </a:rPr>
              <a:t>中国国家流感中心</a:t>
            </a:r>
            <a:r>
              <a:rPr lang="en-US" altLang="zh-CN" sz="1000" b="0" dirty="0">
                <a:solidFill>
                  <a:srgbClr val="000000"/>
                </a:solidFill>
                <a:effectLst/>
                <a:latin typeface="微软雅黑" panose="020B0503020204020204" pitchFamily="34" charset="-122"/>
                <a:ea typeface="微软雅黑" panose="020B0503020204020204" pitchFamily="34" charset="-122"/>
              </a:rPr>
              <a:t>. </a:t>
            </a:r>
            <a:r>
              <a:rPr lang="zh-CN" altLang="en-US" sz="1000" b="0" dirty="0">
                <a:solidFill>
                  <a:srgbClr val="000000"/>
                </a:solidFill>
                <a:effectLst/>
                <a:latin typeface="微软雅黑" panose="020B0503020204020204" pitchFamily="34" charset="-122"/>
                <a:ea typeface="微软雅黑" panose="020B0503020204020204" pitchFamily="34" charset="-122"/>
              </a:rPr>
              <a:t>中国流感监测周报  </a:t>
            </a:r>
            <a:r>
              <a:rPr lang="en-US" altLang="zh-CN" sz="1000" dirty="0">
                <a:solidFill>
                  <a:srgbClr val="000000"/>
                </a:solidFill>
                <a:latin typeface="微软雅黑" panose="020B0503020204020204" pitchFamily="34" charset="-122"/>
                <a:ea typeface="微软雅黑" panose="020B0503020204020204" pitchFamily="34" charset="-122"/>
              </a:rPr>
              <a:t>[2]</a:t>
            </a:r>
            <a:r>
              <a:rPr lang="zh-CN" altLang="en-US" sz="1000" dirty="0">
                <a:solidFill>
                  <a:srgbClr val="000000"/>
                </a:solidFill>
                <a:latin typeface="微软雅黑" panose="020B0503020204020204" pitchFamily="34" charset="-122"/>
                <a:ea typeface="微软雅黑" panose="020B0503020204020204" pitchFamily="34" charset="-122"/>
              </a:rPr>
              <a:t>金刚乙胺说明书、阿比多尔说明书、奥司他韦说明书、帕拉米韦注射液说明书</a:t>
            </a:r>
            <a:endParaRPr lang="zh-CN" altLang="en-US" sz="1000" dirty="0">
              <a:latin typeface="微软雅黑" panose="020B0503020204020204" pitchFamily="34" charset="-122"/>
              <a:ea typeface="微软雅黑" panose="020B0503020204020204" pitchFamily="34" charset="-122"/>
            </a:endParaRPr>
          </a:p>
        </p:txBody>
      </p:sp>
      <p:graphicFrame>
        <p:nvGraphicFramePr>
          <p:cNvPr id="19" name="表格 18"/>
          <p:cNvGraphicFramePr>
            <a:graphicFrameLocks noGrp="1"/>
          </p:cNvGraphicFramePr>
          <p:nvPr/>
        </p:nvGraphicFramePr>
        <p:xfrm>
          <a:off x="1925407" y="2908359"/>
          <a:ext cx="9627496" cy="2382184"/>
        </p:xfrm>
        <a:graphic>
          <a:graphicData uri="http://schemas.openxmlformats.org/drawingml/2006/table">
            <a:tbl>
              <a:tblPr firstRow="1" bandRow="1">
                <a:tableStyleId>{C083E6E3-FA7D-4D7B-A595-EF9225AFEA82}</a:tableStyleId>
              </a:tblPr>
              <a:tblGrid>
                <a:gridCol w="1445397"/>
                <a:gridCol w="911217"/>
                <a:gridCol w="803887"/>
                <a:gridCol w="1763726"/>
                <a:gridCol w="4703269"/>
              </a:tblGrid>
              <a:tr h="414046">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名称</a:t>
                      </a:r>
                      <a:endParaRPr lang="zh-CN" altLang="en-US" sz="12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上市时间</a:t>
                      </a:r>
                      <a:endParaRPr lang="zh-CN" altLang="en-US" sz="12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是否医保</a:t>
                      </a:r>
                      <a:endParaRPr lang="zh-CN" altLang="en-US" sz="12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药理机制</a:t>
                      </a:r>
                      <a:endParaRPr lang="zh-CN" altLang="en-US" sz="12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对比</a:t>
                      </a:r>
                      <a:endParaRPr lang="zh-CN" altLang="en-US" sz="1200" dirty="0">
                        <a:solidFill>
                          <a:schemeClr val="tx1"/>
                        </a:solidFill>
                        <a:latin typeface="微软雅黑" panose="020B0503020204020204" pitchFamily="34" charset="-122"/>
                        <a:ea typeface="微软雅黑" panose="020B0503020204020204" pitchFamily="34" charset="-122"/>
                      </a:endParaRPr>
                    </a:p>
                  </a:txBody>
                  <a:tcPr anchor="ctr"/>
                </a:tc>
              </a:tr>
              <a:tr h="414046">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金刚乙胺</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2001</a:t>
                      </a:r>
                      <a:r>
                        <a:rPr lang="zh-CN" altLang="en-US" sz="1100" dirty="0">
                          <a:solidFill>
                            <a:schemeClr val="tx1"/>
                          </a:solidFill>
                          <a:latin typeface="微软雅黑" panose="020B0503020204020204" pitchFamily="34" charset="-122"/>
                          <a:ea typeface="微软雅黑" panose="020B0503020204020204" pitchFamily="34" charset="-122"/>
                        </a:rPr>
                        <a:t>年</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M2</a:t>
                      </a:r>
                      <a:r>
                        <a:rPr lang="zh-CN" altLang="en-US" sz="1100" dirty="0">
                          <a:solidFill>
                            <a:schemeClr val="tx1"/>
                          </a:solidFill>
                          <a:latin typeface="微软雅黑" panose="020B0503020204020204" pitchFamily="34" charset="-122"/>
                          <a:ea typeface="微软雅黑" panose="020B0503020204020204" pitchFamily="34" charset="-122"/>
                        </a:rPr>
                        <a:t>离子通道阻滞剂</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l"/>
                      <a:r>
                        <a:rPr lang="zh-CN" altLang="en-US" sz="1100" dirty="0">
                          <a:solidFill>
                            <a:schemeClr val="tx1"/>
                          </a:solidFill>
                          <a:latin typeface="微软雅黑" panose="020B0503020204020204" pitchFamily="34" charset="-122"/>
                          <a:ea typeface="微软雅黑" panose="020B0503020204020204" pitchFamily="34" charset="-122"/>
                        </a:rPr>
                        <a:t>对目前流行的流感病毒株耐药，指南不推荐使用</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r>
              <a:tr h="414046">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阿比多尔</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2006</a:t>
                      </a:r>
                      <a:r>
                        <a:rPr lang="zh-CN" altLang="en-US" sz="1100" dirty="0">
                          <a:solidFill>
                            <a:schemeClr val="tx1"/>
                          </a:solidFill>
                          <a:latin typeface="微软雅黑" panose="020B0503020204020204" pitchFamily="34" charset="-122"/>
                          <a:ea typeface="微软雅黑" panose="020B0503020204020204" pitchFamily="34" charset="-122"/>
                        </a:rPr>
                        <a:t>年</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血凝素抑制剂</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l"/>
                      <a:r>
                        <a:rPr lang="zh-CN" altLang="en-US" sz="1100" dirty="0">
                          <a:solidFill>
                            <a:schemeClr val="tx1"/>
                          </a:solidFill>
                          <a:latin typeface="微软雅黑" panose="020B0503020204020204" pitchFamily="34" charset="-122"/>
                          <a:ea typeface="微软雅黑" panose="020B0503020204020204" pitchFamily="34" charset="-122"/>
                        </a:rPr>
                        <a:t>阿比多尔适用于成人，帕拉米韦近乎全年龄段使用</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r>
              <a:tr h="476437">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奥司他韦</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2001</a:t>
                      </a:r>
                      <a:r>
                        <a:rPr lang="zh-CN" altLang="en-US" sz="1100" dirty="0">
                          <a:solidFill>
                            <a:schemeClr val="tx1"/>
                          </a:solidFill>
                          <a:latin typeface="微软雅黑" panose="020B0503020204020204" pitchFamily="34" charset="-122"/>
                          <a:ea typeface="微软雅黑" panose="020B0503020204020204" pitchFamily="34" charset="-122"/>
                        </a:rPr>
                        <a:t>年</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神经氨酸酶抑制剂</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l"/>
                      <a:r>
                        <a:rPr lang="zh-CN" altLang="en-US" sz="1100" dirty="0">
                          <a:solidFill>
                            <a:schemeClr val="tx1"/>
                          </a:solidFill>
                          <a:latin typeface="微软雅黑" panose="020B0503020204020204" pitchFamily="34" charset="-122"/>
                          <a:ea typeface="微软雅黑" panose="020B0503020204020204" pitchFamily="34" charset="-122"/>
                        </a:rPr>
                        <a:t>帕拉米韦在儿童症状缓解及儿童和成人退热效果上表现更优；</a:t>
                      </a:r>
                      <a:endParaRPr lang="en-US" altLang="zh-CN" sz="1100" dirty="0">
                        <a:solidFill>
                          <a:schemeClr val="tx1"/>
                        </a:solidFill>
                        <a:latin typeface="微软雅黑" panose="020B0503020204020204" pitchFamily="34" charset="-122"/>
                        <a:ea typeface="微软雅黑" panose="020B0503020204020204" pitchFamily="34" charset="-122"/>
                      </a:endParaRPr>
                    </a:p>
                    <a:p>
                      <a:pPr algn="l"/>
                      <a:r>
                        <a:rPr lang="zh-CN" altLang="en-US" sz="1100" dirty="0">
                          <a:solidFill>
                            <a:schemeClr val="tx1"/>
                          </a:solidFill>
                          <a:latin typeface="微软雅黑" panose="020B0503020204020204" pitchFamily="34" charset="-122"/>
                          <a:ea typeface="微软雅黑" panose="020B0503020204020204" pitchFamily="34" charset="-122"/>
                        </a:rPr>
                        <a:t>帕拉米韦更适合无法口服及重症患者的使用；更适用于低年龄幼儿使用</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r>
              <a:tr h="663609">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帕拉米韦氯化钠</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2013</a:t>
                      </a:r>
                      <a:r>
                        <a:rPr lang="zh-CN" altLang="en-US" sz="1100" dirty="0">
                          <a:solidFill>
                            <a:schemeClr val="tx1"/>
                          </a:solidFill>
                          <a:latin typeface="微软雅黑" panose="020B0503020204020204" pitchFamily="34" charset="-122"/>
                          <a:ea typeface="微软雅黑" panose="020B0503020204020204" pitchFamily="34" charset="-122"/>
                        </a:rPr>
                        <a:t>年</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神经氨酸酶抑制剂</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marL="0" algn="l" defTabSz="914400" rtl="0" eaLnBrk="1" latinLnBrk="0" hangingPunct="1"/>
                      <a:r>
                        <a:rPr lang="zh-CN" altLang="en-US" sz="1100" kern="1200" dirty="0">
                          <a:solidFill>
                            <a:schemeClr val="tx1"/>
                          </a:solidFill>
                          <a:latin typeface="微软雅黑" panose="020B0503020204020204" pitchFamily="34" charset="-122"/>
                          <a:ea typeface="微软雅黑" panose="020B0503020204020204" pitchFamily="34" charset="-122"/>
                        </a:rPr>
                        <a:t>帕拉米韦注射液与其主要成分、适应症、给药途径、用法用量均相同，仅规格、辅 料（其为氯化钠和稀盐酸，帕拉米韦注射液为氯化钠和注射用水）、滴注时间不同 （其需</a:t>
                      </a:r>
                      <a:r>
                        <a:rPr lang="en-US" altLang="zh-CN" sz="1100" kern="1200" dirty="0">
                          <a:solidFill>
                            <a:schemeClr val="tx1"/>
                          </a:solidFill>
                          <a:latin typeface="微软雅黑" panose="020B0503020204020204" pitchFamily="34" charset="-122"/>
                          <a:ea typeface="微软雅黑" panose="020B0503020204020204" pitchFamily="34" charset="-122"/>
                        </a:rPr>
                        <a:t>30</a:t>
                      </a:r>
                      <a:r>
                        <a:rPr lang="zh-CN" altLang="en-US" sz="1100" kern="1200" dirty="0">
                          <a:solidFill>
                            <a:schemeClr val="tx1"/>
                          </a:solidFill>
                          <a:latin typeface="微软雅黑" panose="020B0503020204020204" pitchFamily="34" charset="-122"/>
                          <a:ea typeface="微软雅黑" panose="020B0503020204020204" pitchFamily="34" charset="-122"/>
                        </a:rPr>
                        <a:t>分钟以上，帕拉米韦注射液仅需</a:t>
                      </a:r>
                      <a:r>
                        <a:rPr lang="en-US" altLang="zh-CN" sz="1100" kern="1200" dirty="0">
                          <a:solidFill>
                            <a:schemeClr val="tx1"/>
                          </a:solidFill>
                          <a:latin typeface="微软雅黑" panose="020B0503020204020204" pitchFamily="34" charset="-122"/>
                          <a:ea typeface="微软雅黑" panose="020B0503020204020204" pitchFamily="34" charset="-122"/>
                        </a:rPr>
                        <a:t>15</a:t>
                      </a:r>
                      <a:r>
                        <a:rPr lang="zh-CN" altLang="en-US" sz="1100" kern="1200" dirty="0">
                          <a:solidFill>
                            <a:schemeClr val="tx1"/>
                          </a:solidFill>
                          <a:latin typeface="微软雅黑" panose="020B0503020204020204" pitchFamily="34" charset="-122"/>
                          <a:ea typeface="微软雅黑" panose="020B0503020204020204" pitchFamily="34" charset="-122"/>
                        </a:rPr>
                        <a:t>分钟）。 </a:t>
                      </a:r>
                      <a:endParaRPr lang="zh-CN" altLang="en-US" sz="1100" kern="1200" dirty="0">
                        <a:solidFill>
                          <a:schemeClr val="tx1"/>
                        </a:solidFill>
                        <a:latin typeface="微软雅黑" panose="020B0503020204020204" pitchFamily="34" charset="-122"/>
                        <a:ea typeface="微软雅黑" panose="020B0503020204020204" pitchFamily="34" charset="-122"/>
                        <a:cs typeface="+mn-cs"/>
                      </a:endParaRPr>
                    </a:p>
                  </a:txBody>
                  <a:tcPr anchor="ctr"/>
                </a:tc>
              </a:tr>
            </a:tbl>
          </a:graphicData>
        </a:graphic>
      </p:graphicFrame>
      <p:graphicFrame>
        <p:nvGraphicFramePr>
          <p:cNvPr id="21" name="表格 20"/>
          <p:cNvGraphicFramePr>
            <a:graphicFrameLocks noGrp="1"/>
          </p:cNvGraphicFramePr>
          <p:nvPr/>
        </p:nvGraphicFramePr>
        <p:xfrm>
          <a:off x="1994234" y="5527112"/>
          <a:ext cx="9489843" cy="782320"/>
        </p:xfrm>
        <a:graphic>
          <a:graphicData uri="http://schemas.openxmlformats.org/drawingml/2006/table">
            <a:tbl>
              <a:tblPr firstRow="1" bandRow="1">
                <a:tableStyleId>{C083E6E3-FA7D-4D7B-A595-EF9225AFEA82}</a:tableStyleId>
              </a:tblPr>
              <a:tblGrid>
                <a:gridCol w="1683031"/>
                <a:gridCol w="757083"/>
                <a:gridCol w="1592826"/>
                <a:gridCol w="716900"/>
                <a:gridCol w="2399926"/>
                <a:gridCol w="2340077"/>
              </a:tblGrid>
              <a:tr h="370840">
                <a:tc>
                  <a:txBody>
                    <a:bodyPr/>
                    <a:lstStyle/>
                    <a:p>
                      <a:pPr algn="ctr"/>
                      <a:r>
                        <a:rPr lang="zh-CN" altLang="en-US" sz="1050" dirty="0">
                          <a:latin typeface="微软雅黑" panose="020B0503020204020204" pitchFamily="34" charset="-122"/>
                          <a:ea typeface="微软雅黑" panose="020B0503020204020204" pitchFamily="34" charset="-122"/>
                        </a:rPr>
                        <a:t>参照药品名称</a:t>
                      </a:r>
                      <a:endParaRPr lang="zh-CN" altLang="en-US" sz="1050" dirty="0">
                        <a:latin typeface="微软雅黑" panose="020B0503020204020204" pitchFamily="34" charset="-122"/>
                        <a:ea typeface="微软雅黑" panose="020B0503020204020204" pitchFamily="34" charset="-122"/>
                      </a:endParaRPr>
                    </a:p>
                  </a:txBody>
                  <a:tcPr anchor="ctr">
                    <a:lnL>
                      <a:noFill/>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医保类型</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规格</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单价</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用法用量</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疗程</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zh-CN" altLang="en-US" sz="1050" dirty="0">
                          <a:latin typeface="微软雅黑" panose="020B0503020204020204" pitchFamily="34" charset="-122"/>
                          <a:ea typeface="微软雅黑" panose="020B0503020204020204" pitchFamily="34" charset="-122"/>
                        </a:rPr>
                        <a:t>帕拉米韦拉氯化钠注射液</a:t>
                      </a:r>
                      <a:endParaRPr lang="zh-CN" altLang="en-US" sz="1050" dirty="0">
                        <a:latin typeface="微软雅黑" panose="020B0503020204020204" pitchFamily="34" charset="-122"/>
                        <a:ea typeface="微软雅黑" panose="020B0503020204020204" pitchFamily="34" charset="-122"/>
                      </a:endParaRPr>
                    </a:p>
                  </a:txBody>
                  <a:tcPr anchor="ctr">
                    <a:lnL>
                      <a:noFill/>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乙类</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100ml:150mg/900mg </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050" dirty="0">
                          <a:latin typeface="微软雅黑" panose="020B0503020204020204" pitchFamily="34" charset="-122"/>
                          <a:ea typeface="微软雅黑" panose="020B0503020204020204" pitchFamily="34" charset="-122"/>
                        </a:rPr>
                        <a:t>115.29</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成人一般用量为</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300mg</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，单次静 脉滴注，滴注时间不少于</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30</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分钟 </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可每日一次，</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1~5 </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天连续重复给药。</a:t>
                      </a:r>
                      <a:endParaRPr lang="zh-CN" altLang="en-US" sz="1050" b="0" kern="1200" dirty="0">
                        <a:solidFill>
                          <a:schemeClr val="tx1"/>
                        </a:solidFill>
                        <a:effectLst/>
                        <a:latin typeface="微软雅黑" panose="020B0503020204020204" pitchFamily="34" charset="-122"/>
                        <a:ea typeface="微软雅黑" panose="020B0503020204020204" pitchFamily="34" charset="-122"/>
                        <a:cs typeface="+mn-cs"/>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3" name="Rectangle 12"/>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4" name="文本框 3"/>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02</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安全性</a:t>
            </a:r>
            <a:endParaRPr lang="zh-CN" altLang="en-US" sz="3200" b="1" dirty="0">
              <a:solidFill>
                <a:srgbClr val="4472C4"/>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839684" y="601431"/>
            <a:ext cx="1336135"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Security</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7" name="Rectangle 12"/>
          <p:cNvSpPr>
            <a:spLocks noChangeArrowheads="1"/>
          </p:cNvSpPr>
          <p:nvPr/>
        </p:nvSpPr>
        <p:spPr bwMode="auto">
          <a:xfrm>
            <a:off x="550532" y="1874696"/>
            <a:ext cx="3348000" cy="360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8" name="文本框 7"/>
          <p:cNvSpPr txBox="1"/>
          <p:nvPr/>
        </p:nvSpPr>
        <p:spPr>
          <a:xfrm>
            <a:off x="452208" y="1464131"/>
            <a:ext cx="3893649" cy="369332"/>
          </a:xfrm>
          <a:prstGeom prst="rect">
            <a:avLst/>
          </a:prstGeom>
          <a:noFill/>
        </p:spPr>
        <p:txBody>
          <a:bodyPr wrap="square" rtlCol="0">
            <a:spAutoFit/>
          </a:bodyPr>
          <a:lstStyle/>
          <a:p>
            <a:r>
              <a:rPr lang="zh-CN" altLang="en-US" b="1" dirty="0">
                <a:solidFill>
                  <a:srgbClr val="4472C4"/>
                </a:solidFill>
                <a:latin typeface="微软雅黑" panose="020B0503020204020204" pitchFamily="34" charset="-122"/>
                <a:ea typeface="微软雅黑" panose="020B0503020204020204" pitchFamily="34" charset="-122"/>
              </a:rPr>
              <a:t>药品说明书收载的安全性信息</a:t>
            </a:r>
            <a:endParaRPr lang="zh-CN" altLang="en-US" b="1" dirty="0">
              <a:solidFill>
                <a:srgbClr val="4472C4"/>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452208" y="1951929"/>
            <a:ext cx="11002373" cy="1436547"/>
          </a:xfrm>
          <a:prstGeom prst="rect">
            <a:avLst/>
          </a:prstGeom>
          <a:noFill/>
        </p:spPr>
        <p:txBody>
          <a:bodyPr wrap="square">
            <a:spAutoFit/>
          </a:bodyPr>
          <a:lstStyle/>
          <a:p>
            <a:pPr>
              <a:lnSpc>
                <a:spcPct val="150000"/>
              </a:lnSpc>
            </a:pPr>
            <a:r>
              <a:rPr lang="zh-CN" altLang="en-US" sz="1500" dirty="0">
                <a:latin typeface="微软雅黑" panose="020B0503020204020204" pitchFamily="34" charset="-122"/>
                <a:ea typeface="微软雅黑" panose="020B0503020204020204" pitchFamily="34" charset="-122"/>
              </a:rPr>
              <a:t>严重不良反应（*部分发生频率未知）：休克、过敏性反应、白细胞减少、中性粒细胞减少（</a:t>
            </a:r>
            <a:r>
              <a:rPr lang="en-US" altLang="zh-CN" sz="1500" dirty="0">
                <a:latin typeface="微软雅黑" panose="020B0503020204020204" pitchFamily="34" charset="-122"/>
                <a:ea typeface="微软雅黑" panose="020B0503020204020204" pitchFamily="34" charset="-122"/>
              </a:rPr>
              <a:t>1~ &lt;5%</a:t>
            </a:r>
            <a:r>
              <a:rPr lang="zh-CN" altLang="en-US" sz="1500" dirty="0">
                <a:latin typeface="微软雅黑" panose="020B0503020204020204" pitchFamily="34" charset="-122"/>
                <a:ea typeface="微软雅黑" panose="020B0503020204020204" pitchFamily="34" charset="-122"/>
              </a:rPr>
              <a:t>）、急 性肝炎、肝功能损害、*黄疸、在治疗早期（给药次日）可见伴有 </a:t>
            </a:r>
            <a:r>
              <a:rPr lang="en-US" altLang="zh-CN" sz="1500" dirty="0">
                <a:latin typeface="微软雅黑" panose="020B0503020204020204" pitchFamily="34" charset="-122"/>
                <a:ea typeface="微软雅黑" panose="020B0503020204020204" pitchFamily="34" charset="-122"/>
              </a:rPr>
              <a:t>AST</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ALT</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γ-GTP</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A1-P </a:t>
            </a:r>
            <a:r>
              <a:rPr lang="zh-CN" altLang="en-US" sz="1500" dirty="0">
                <a:latin typeface="微软雅黑" panose="020B0503020204020204" pitchFamily="34" charset="-122"/>
                <a:ea typeface="微软雅黑" panose="020B0503020204020204" pitchFamily="34" charset="-122"/>
              </a:rPr>
              <a:t>显著升高的肝功 能损害、黄疸、*急性肾损害、精神神经症状、*异常行为。尽管因果关系不明，但是感染流感时，可能会出 现导致跌倒等的异常行为（急速走路，步履蹒跚等）。肺炎、中毒性表皮坏死松解症（</a:t>
            </a:r>
            <a:r>
              <a:rPr lang="en-US" altLang="zh-CN" sz="1500" dirty="0">
                <a:latin typeface="微软雅黑" panose="020B0503020204020204" pitchFamily="34" charset="-122"/>
                <a:ea typeface="微软雅黑" panose="020B0503020204020204" pitchFamily="34" charset="-122"/>
              </a:rPr>
              <a:t>TEN</a:t>
            </a:r>
            <a:r>
              <a:rPr lang="zh-CN" altLang="en-US" sz="1500" dirty="0">
                <a:latin typeface="微软雅黑" panose="020B0503020204020204" pitchFamily="34" charset="-122"/>
                <a:ea typeface="微软雅黑" panose="020B0503020204020204" pitchFamily="34" charset="-122"/>
              </a:rPr>
              <a:t>）、*史蒂文斯</a:t>
            </a:r>
            <a:r>
              <a:rPr lang="en-US" altLang="zh-CN" sz="1500" dirty="0">
                <a:latin typeface="微软雅黑" panose="020B0503020204020204" pitchFamily="34" charset="-122"/>
                <a:ea typeface="微软雅黑" panose="020B0503020204020204" pitchFamily="34" charset="-122"/>
              </a:rPr>
              <a:t>-</a:t>
            </a:r>
            <a:r>
              <a:rPr lang="zh-CN" altLang="en-US" sz="1500" dirty="0">
                <a:latin typeface="微软雅黑" panose="020B0503020204020204" pitchFamily="34" charset="-122"/>
                <a:ea typeface="微软雅黑" panose="020B0503020204020204" pitchFamily="34" charset="-122"/>
              </a:rPr>
              <a:t>约 翰孙综合征（</a:t>
            </a:r>
            <a:r>
              <a:rPr lang="en-US" altLang="zh-CN" sz="1500" dirty="0">
                <a:latin typeface="微软雅黑" panose="020B0503020204020204" pitchFamily="34" charset="-122"/>
                <a:ea typeface="微软雅黑" panose="020B0503020204020204" pitchFamily="34" charset="-122"/>
              </a:rPr>
              <a:t>Stevens Johnson </a:t>
            </a:r>
            <a:r>
              <a:rPr lang="zh-CN" altLang="en-US" sz="1500" dirty="0">
                <a:latin typeface="微软雅黑" panose="020B0503020204020204" pitchFamily="34" charset="-122"/>
                <a:ea typeface="微软雅黑" panose="020B0503020204020204" pitchFamily="34" charset="-122"/>
              </a:rPr>
              <a:t>综合征）、*血小板减少、*出血性结肠炎。</a:t>
            </a:r>
            <a:endParaRPr lang="zh-CN" altLang="en-US" sz="1500" dirty="0">
              <a:latin typeface="微软雅黑" panose="020B0503020204020204" pitchFamily="34" charset="-122"/>
              <a:ea typeface="微软雅黑" panose="020B0503020204020204" pitchFamily="34" charset="-122"/>
            </a:endParaRPr>
          </a:p>
        </p:txBody>
      </p:sp>
      <p:sp>
        <p:nvSpPr>
          <p:cNvPr id="12" name="Rectangle 12"/>
          <p:cNvSpPr>
            <a:spLocks noChangeArrowheads="1"/>
          </p:cNvSpPr>
          <p:nvPr/>
        </p:nvSpPr>
        <p:spPr bwMode="auto">
          <a:xfrm>
            <a:off x="550532" y="4042709"/>
            <a:ext cx="3348000" cy="360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3" name="文本框 12"/>
          <p:cNvSpPr txBox="1"/>
          <p:nvPr/>
        </p:nvSpPr>
        <p:spPr>
          <a:xfrm>
            <a:off x="452208" y="3632144"/>
            <a:ext cx="3893649" cy="369332"/>
          </a:xfrm>
          <a:prstGeom prst="rect">
            <a:avLst/>
          </a:prstGeom>
          <a:noFill/>
        </p:spPr>
        <p:txBody>
          <a:bodyPr wrap="square" rtlCol="0">
            <a:spAutoFit/>
          </a:bodyPr>
          <a:lstStyle/>
          <a:p>
            <a:r>
              <a:rPr lang="zh-CN" altLang="en-US" b="1" dirty="0">
                <a:solidFill>
                  <a:srgbClr val="4472C4"/>
                </a:solidFill>
                <a:latin typeface="微软雅黑" panose="020B0503020204020204" pitchFamily="34" charset="-122"/>
                <a:ea typeface="微软雅黑" panose="020B0503020204020204" pitchFamily="34" charset="-122"/>
              </a:rPr>
              <a:t>药品不良反应的监测及研究</a:t>
            </a:r>
            <a:endParaRPr lang="zh-CN" altLang="en-US" b="1" dirty="0">
              <a:solidFill>
                <a:srgbClr val="4472C4"/>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452208" y="4245144"/>
            <a:ext cx="11208850" cy="2195601"/>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CN" altLang="en-US" sz="1500" dirty="0">
                <a:latin typeface="微软雅黑" panose="020B0503020204020204" pitchFamily="34" charset="-122"/>
                <a:ea typeface="微软雅黑" panose="020B0503020204020204" pitchFamily="34" charset="-122"/>
              </a:rPr>
              <a:t>国家药品监督管理局药品审评中心，</a:t>
            </a:r>
            <a:r>
              <a:rPr lang="zh-CN" altLang="en-US" sz="1600" dirty="0">
                <a:latin typeface="微软雅黑" panose="020B0503020204020204" pitchFamily="34" charset="-122"/>
                <a:ea typeface="微软雅黑" panose="020B0503020204020204" pitchFamily="34" charset="-122"/>
              </a:rPr>
              <a:t>官网查询显示未发布过帕拉米韦相关的安全性警告信息；</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n"/>
            </a:pPr>
            <a:r>
              <a:rPr lang="zh-CN" altLang="en-US" sz="1500" dirty="0">
                <a:latin typeface="微软雅黑" panose="020B0503020204020204" pitchFamily="34" charset="-122"/>
                <a:ea typeface="微软雅黑" panose="020B0503020204020204" pitchFamily="34" charset="-122"/>
              </a:rPr>
              <a:t>FDA官网公示的说明书中无黑框警告信息，且近5年内官网未发布过帕拉米韦相关的安全性警告信息；</a:t>
            </a:r>
            <a:endParaRPr lang="en-US" altLang="zh-CN" sz="15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n"/>
            </a:pPr>
            <a:r>
              <a:rPr lang="zh-CN" altLang="en-US" sz="1500" dirty="0">
                <a:latin typeface="微软雅黑" panose="020B0503020204020204" pitchFamily="34" charset="-122"/>
                <a:ea typeface="微软雅黑" panose="020B0503020204020204" pitchFamily="34" charset="-122"/>
              </a:rPr>
              <a:t>欧盟公众评估报告，帕拉米韦严重不良反应罕见、获益大于风险，公示的说明书无黑框警告信息，且近5年内官网未发布过帕拉米韦相关的安全性警告信息；</a:t>
            </a:r>
            <a:endParaRPr lang="en-US" altLang="zh-CN" sz="15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临床研究显示：帕拉米韦不良反应发生率小，主要不良反应为腹泻、恶心、呕吐等，不良反应均为轻度（单项发生率在1%以下），停药后可恢复，无死亡病例发生，不良反应与奥司他韦均无显著性差异。</a:t>
            </a:r>
            <a:endParaRPr lang="zh-CN" altLang="en-US" sz="15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3" name="Rectangle 12"/>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4" name="文本框 3"/>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03</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有效性</a:t>
            </a:r>
            <a:endParaRPr lang="zh-CN" altLang="en-US" sz="3200" b="1" dirty="0">
              <a:solidFill>
                <a:srgbClr val="4472C4"/>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839684" y="601431"/>
            <a:ext cx="1336135"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Validity</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graphicFrame>
        <p:nvGraphicFramePr>
          <p:cNvPr id="14" name="表格 13"/>
          <p:cNvGraphicFramePr>
            <a:graphicFrameLocks noGrp="1"/>
          </p:cNvGraphicFramePr>
          <p:nvPr/>
        </p:nvGraphicFramePr>
        <p:xfrm>
          <a:off x="806208" y="1736439"/>
          <a:ext cx="10579584" cy="946414"/>
        </p:xfrm>
        <a:graphic>
          <a:graphicData uri="http://schemas.openxmlformats.org/drawingml/2006/table">
            <a:tbl>
              <a:tblPr firstRow="1" bandRow="1">
                <a:tableStyleId>{5FD0F851-EC5A-4D38-B0AD-8093EC10F338}</a:tableStyleId>
              </a:tblPr>
              <a:tblGrid>
                <a:gridCol w="1527214"/>
                <a:gridCol w="9052370"/>
              </a:tblGrid>
              <a:tr h="11698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文献</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帕拉米韦与奥司他韦治疗儿童流行性感冒的临床疗效及药物经济学对比的</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Meta</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分析</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dirty="0">
                        <a:latin typeface="微软雅黑" panose="020B0503020204020204" pitchFamily="34" charset="-122"/>
                        <a:ea typeface="微软雅黑" panose="020B0503020204020204" pitchFamily="34" charset="-122"/>
                      </a:endParaRPr>
                    </a:p>
                  </a:txBody>
                  <a:tcPr/>
                </a:tc>
              </a:tr>
              <a:tr h="32080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对照药品</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tc>
                <a:tc>
                  <a:txBody>
                    <a:bodyPr/>
                    <a:lstStyle/>
                    <a:p>
                      <a:r>
                        <a:rPr lang="zh-CN" altLang="en-US" sz="1400" dirty="0">
                          <a:latin typeface="微软雅黑" panose="020B0503020204020204" pitchFamily="34" charset="-122"/>
                          <a:ea typeface="微软雅黑" panose="020B0503020204020204" pitchFamily="34" charset="-122"/>
                        </a:rPr>
                        <a:t>奥司他韦</a:t>
                      </a:r>
                      <a:endParaRPr lang="zh-CN" altLang="en-US" sz="1400" dirty="0">
                        <a:latin typeface="微软雅黑" panose="020B0503020204020204" pitchFamily="34" charset="-122"/>
                        <a:ea typeface="微软雅黑" panose="020B0503020204020204" pitchFamily="34" charset="-122"/>
                      </a:endParaRPr>
                    </a:p>
                  </a:txBody>
                  <a:tcPr/>
                </a:tc>
              </a:tr>
              <a:tr h="32080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研究结论</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tc>
                <a:tc>
                  <a:txBody>
                    <a:bodyPr/>
                    <a:lstStyle/>
                    <a:p>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帕拉米韦治疗儿童流感的临床有效率（</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91.52%</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）高于奥司他韦组（</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79.16%</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tr>
            </a:tbl>
          </a:graphicData>
        </a:graphic>
      </p:graphicFrame>
      <p:graphicFrame>
        <p:nvGraphicFramePr>
          <p:cNvPr id="15" name="表格 14"/>
          <p:cNvGraphicFramePr>
            <a:graphicFrameLocks noGrp="1"/>
          </p:cNvGraphicFramePr>
          <p:nvPr/>
        </p:nvGraphicFramePr>
        <p:xfrm>
          <a:off x="806208" y="2809024"/>
          <a:ext cx="10579584" cy="1377061"/>
        </p:xfrm>
        <a:graphic>
          <a:graphicData uri="http://schemas.openxmlformats.org/drawingml/2006/table">
            <a:tbl>
              <a:tblPr firstRow="1" bandRow="1">
                <a:tableStyleId>{5FD0F851-EC5A-4D38-B0AD-8093EC10F338}</a:tableStyleId>
              </a:tblPr>
              <a:tblGrid>
                <a:gridCol w="1527214"/>
                <a:gridCol w="9052370"/>
              </a:tblGrid>
              <a:tr h="263880">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文献</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sym typeface="+mn-ea"/>
                        </a:rPr>
                        <a:t>帕拉米韦氯化钠注射液治疗儿童流感病毒感染的临床疗效和安全性对比</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dirty="0">
                        <a:latin typeface="微软雅黑" panose="020B0503020204020204" pitchFamily="34" charset="-122"/>
                        <a:ea typeface="微软雅黑" panose="020B0503020204020204" pitchFamily="34" charset="-122"/>
                      </a:endParaRPr>
                    </a:p>
                  </a:txBody>
                  <a:tcPr/>
                </a:tc>
              </a:tr>
              <a:tr h="263880">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对照药品</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tc>
                <a:tc>
                  <a:txBody>
                    <a:bodyPr/>
                    <a:lstStyle/>
                    <a:p>
                      <a:r>
                        <a:rPr lang="zh-CN" altLang="en-US" sz="1400" dirty="0">
                          <a:latin typeface="微软雅黑" panose="020B0503020204020204" pitchFamily="34" charset="-122"/>
                          <a:ea typeface="微软雅黑" panose="020B0503020204020204" pitchFamily="34" charset="-122"/>
                        </a:rPr>
                        <a:t>奥司他韦、喜炎平</a:t>
                      </a:r>
                      <a:endParaRPr lang="zh-CN" altLang="en-US" sz="1400" dirty="0">
                        <a:latin typeface="微软雅黑" panose="020B0503020204020204" pitchFamily="34" charset="-122"/>
                        <a:ea typeface="微软雅黑" panose="020B0503020204020204" pitchFamily="34" charset="-122"/>
                      </a:endParaRPr>
                    </a:p>
                  </a:txBody>
                  <a:tcPr/>
                </a:tc>
              </a:tr>
              <a:tr h="641131">
                <a:tc>
                  <a:txBody>
                    <a:bodyPr/>
                    <a:lstStyle/>
                    <a:p>
                      <a:pPr algn="ctr"/>
                      <a:r>
                        <a:rPr lang="zh-CN" altLang="en-US" sz="1400" b="1" kern="1200" dirty="0">
                          <a:solidFill>
                            <a:srgbClr val="4472C4"/>
                          </a:solidFill>
                          <a:latin typeface="微软雅黑" panose="020B0503020204020204" pitchFamily="34" charset="-122"/>
                          <a:ea typeface="微软雅黑" panose="020B0503020204020204" pitchFamily="34" charset="-122"/>
                          <a:cs typeface="+mn-cs"/>
                        </a:rPr>
                        <a:t>研究结论</a:t>
                      </a:r>
                      <a:endParaRPr lang="zh-CN" altLang="en-US" sz="1400" b="1" kern="1200" dirty="0">
                        <a:solidFill>
                          <a:srgbClr val="4472C4"/>
                        </a:solidFill>
                        <a:latin typeface="微软雅黑" panose="020B0503020204020204" pitchFamily="34" charset="-122"/>
                        <a:ea typeface="微软雅黑" panose="020B0503020204020204" pitchFamily="34" charset="-122"/>
                        <a:cs typeface="+mn-cs"/>
                      </a:endParaRPr>
                    </a:p>
                  </a:txBody>
                  <a:tcPr anchor="ctr"/>
                </a:tc>
                <a:tc>
                  <a:txBody>
                    <a:bodyPr/>
                    <a:lstStyle/>
                    <a:p>
                      <a:pPr marL="285750" indent="-285750" algn="l" rtl="0" eaLnBrk="0">
                        <a:lnSpc>
                          <a:spcPct val="108000"/>
                        </a:lnSpc>
                        <a:buFont typeface="Wingdings" panose="05000000000000000000" pitchFamily="2" charset="2"/>
                        <a:buChar char="u"/>
                      </a:pPr>
                      <a:r>
                        <a:rPr lang="zh-CN" altLang="en-US" sz="1400" b="0" kern="1200" dirty="0">
                          <a:ln w="3175" cap="flat" cmpd="sng">
                            <a:noFill/>
                            <a:prstDash val="solid"/>
                            <a:miter lim="0"/>
                          </a:ln>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帕拉米韦退热时间明显，显著优于奥司他韦、喜炎平；</a:t>
                      </a:r>
                      <a:endParaRPr lang="en-US" altLang="zh-CN" sz="1400" b="0" kern="1200" dirty="0">
                        <a:ln w="3175" cap="flat" cmpd="sng">
                          <a:noFill/>
                          <a:prstDash val="solid"/>
                          <a:miter lim="0"/>
                        </a:ln>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l" rtl="0" eaLnBrk="0">
                        <a:lnSpc>
                          <a:spcPct val="108000"/>
                        </a:lnSpc>
                        <a:buFont typeface="Wingdings" panose="05000000000000000000" pitchFamily="2" charset="2"/>
                        <a:buChar char="u"/>
                      </a:pPr>
                      <a:r>
                        <a:rPr lang="zh-CN" altLang="en-US" sz="1400" b="0" kern="1200" dirty="0">
                          <a:ln w="3175" cap="flat" cmpd="sng">
                            <a:noFill/>
                            <a:prstDash val="solid"/>
                            <a:miter lim="0"/>
                          </a:ln>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帕拉米韦快速缓解症状，显著优于奥司他韦、喜炎平；</a:t>
                      </a:r>
                      <a:endParaRPr lang="en-US" altLang="zh-CN" sz="1400" b="0" kern="1200" dirty="0">
                        <a:ln w="3175" cap="flat" cmpd="sng">
                          <a:noFill/>
                          <a:prstDash val="solid"/>
                          <a:miter lim="0"/>
                        </a:ln>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l" rtl="0" eaLnBrk="0">
                        <a:lnSpc>
                          <a:spcPct val="108000"/>
                        </a:lnSpc>
                        <a:buFont typeface="Wingdings" panose="05000000000000000000" pitchFamily="2" charset="2"/>
                        <a:buChar char="u"/>
                      </a:pPr>
                      <a:r>
                        <a:rPr lang="zh-CN" altLang="en-US" sz="1400" b="0" kern="1200" dirty="0">
                          <a:ln w="3175" cap="flat" cmpd="sng">
                            <a:noFill/>
                            <a:prstDash val="solid"/>
                            <a:miter lim="0"/>
                          </a:ln>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帕拉米韦总有效率高于奥司他韦和喜炎平。</a:t>
                      </a:r>
                      <a:endParaRPr lang="zh-CN" altLang="en-US" sz="1400" b="0" kern="1200" dirty="0">
                        <a:ln w="3175" cap="flat" cmpd="sng">
                          <a:noFill/>
                          <a:prstDash val="solid"/>
                          <a:miter lim="0"/>
                        </a:ln>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txBody>
                  <a:tcPr/>
                </a:tc>
              </a:tr>
            </a:tbl>
          </a:graphicData>
        </a:graphic>
      </p:graphicFrame>
      <p:graphicFrame>
        <p:nvGraphicFramePr>
          <p:cNvPr id="17" name="表格 16"/>
          <p:cNvGraphicFramePr>
            <a:graphicFrameLocks noGrp="1"/>
          </p:cNvGraphicFramePr>
          <p:nvPr/>
        </p:nvGraphicFramePr>
        <p:xfrm>
          <a:off x="806208" y="4793853"/>
          <a:ext cx="10579584" cy="822960"/>
        </p:xfrm>
        <a:graphic>
          <a:graphicData uri="http://schemas.openxmlformats.org/drawingml/2006/table">
            <a:tbl>
              <a:tblPr firstRow="1" bandRow="1">
                <a:tableStyleId>{5FD0F851-EC5A-4D38-B0AD-8093EC10F338}</a:tableStyleId>
              </a:tblPr>
              <a:tblGrid>
                <a:gridCol w="1527214"/>
                <a:gridCol w="9052370"/>
              </a:tblGrid>
              <a:tr h="290624">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指南共识</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儿童流感诊断与治疗专家共识</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(2020</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年版</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tr>
              <a:tr h="469409">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主要结论</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nchor="ctr"/>
                </a:tc>
                <a:tc>
                  <a:txBody>
                    <a:bodyPr/>
                    <a:lstStyle/>
                    <a:p>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目前敏感性测试中</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99%</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的甲型</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H1N1</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病毒株对帕拉米韦敏感，对奥司他韦治疗无反应或者曾使用奥司他韦预防流感无效的患儿，可考虑使用帕拉米韦替代治疗。</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tr>
            </a:tbl>
          </a:graphicData>
        </a:graphic>
      </p:graphicFrame>
      <p:sp>
        <p:nvSpPr>
          <p:cNvPr id="18" name="文本框 17"/>
          <p:cNvSpPr txBox="1"/>
          <p:nvPr/>
        </p:nvSpPr>
        <p:spPr>
          <a:xfrm>
            <a:off x="432619" y="1246864"/>
            <a:ext cx="1818968" cy="369332"/>
          </a:xfrm>
          <a:prstGeom prst="rect">
            <a:avLst/>
          </a:prstGeom>
          <a:noFill/>
        </p:spPr>
        <p:txBody>
          <a:bodyPr wrap="square" rtlCol="0">
            <a:spAutoFit/>
          </a:bodyPr>
          <a:lstStyle/>
          <a:p>
            <a:pPr marL="285750" indent="-285750">
              <a:buFont typeface="Wingdings" panose="05000000000000000000" pitchFamily="2" charset="2"/>
              <a:buChar char="l"/>
            </a:pPr>
            <a:r>
              <a:rPr lang="zh-CN" altLang="en-US" b="1" dirty="0">
                <a:solidFill>
                  <a:srgbClr val="4472C4"/>
                </a:solidFill>
                <a:latin typeface="微软雅黑" panose="020B0503020204020204" pitchFamily="34" charset="-122"/>
                <a:ea typeface="微软雅黑" panose="020B0503020204020204" pitchFamily="34" charset="-122"/>
              </a:rPr>
              <a:t>循证研究</a:t>
            </a:r>
            <a:endParaRPr lang="zh-CN" altLang="en-US" b="1" dirty="0">
              <a:solidFill>
                <a:srgbClr val="4472C4"/>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432619" y="4305303"/>
            <a:ext cx="1818968" cy="369332"/>
          </a:xfrm>
          <a:prstGeom prst="rect">
            <a:avLst/>
          </a:prstGeom>
          <a:noFill/>
        </p:spPr>
        <p:txBody>
          <a:bodyPr wrap="square" rtlCol="0">
            <a:spAutoFit/>
          </a:bodyPr>
          <a:lstStyle/>
          <a:p>
            <a:pPr marL="285750" indent="-285750">
              <a:buFont typeface="Wingdings" panose="05000000000000000000" pitchFamily="2" charset="2"/>
              <a:buChar char="l"/>
            </a:pPr>
            <a:r>
              <a:rPr lang="zh-CN" altLang="en-US" b="1" dirty="0">
                <a:solidFill>
                  <a:srgbClr val="4472C4"/>
                </a:solidFill>
                <a:latin typeface="微软雅黑" panose="020B0503020204020204" pitchFamily="34" charset="-122"/>
                <a:ea typeface="微软雅黑" panose="020B0503020204020204" pitchFamily="34" charset="-122"/>
              </a:rPr>
              <a:t>指南观点</a:t>
            </a:r>
            <a:endParaRPr lang="zh-CN" altLang="en-US" b="1" dirty="0">
              <a:solidFill>
                <a:srgbClr val="4472C4"/>
              </a:solidFill>
              <a:latin typeface="微软雅黑" panose="020B0503020204020204" pitchFamily="34" charset="-122"/>
              <a:ea typeface="微软雅黑" panose="020B0503020204020204" pitchFamily="34" charset="-122"/>
            </a:endParaRPr>
          </a:p>
        </p:txBody>
      </p:sp>
      <p:graphicFrame>
        <p:nvGraphicFramePr>
          <p:cNvPr id="20" name="表格 19"/>
          <p:cNvGraphicFramePr>
            <a:graphicFrameLocks noGrp="1"/>
          </p:cNvGraphicFramePr>
          <p:nvPr/>
        </p:nvGraphicFramePr>
        <p:xfrm>
          <a:off x="816003" y="5730354"/>
          <a:ext cx="10569789" cy="822960"/>
        </p:xfrm>
        <a:graphic>
          <a:graphicData uri="http://schemas.openxmlformats.org/drawingml/2006/table">
            <a:tbl>
              <a:tblPr firstRow="1" bandRow="1">
                <a:tableStyleId>{5FD0F851-EC5A-4D38-B0AD-8093EC10F338}</a:tableStyleId>
              </a:tblPr>
              <a:tblGrid>
                <a:gridCol w="1525800"/>
                <a:gridCol w="9043989"/>
              </a:tblGrid>
              <a:tr h="290624">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指南共识</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成人流行性感冒诊疗规范急诊专家共识</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(2022</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版</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tr>
              <a:tr h="469409">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主要结论</a:t>
                      </a:r>
                      <a:endParaRPr lang="zh-CN" altLang="en-US" sz="1400" b="1" dirty="0">
                        <a:solidFill>
                          <a:srgbClr val="4472C4"/>
                        </a:solidFill>
                        <a:latin typeface="微软雅黑" panose="020B0503020204020204" pitchFamily="34" charset="-122"/>
                        <a:ea typeface="微软雅黑" panose="020B0503020204020204" pitchFamily="34" charset="-122"/>
                      </a:endParaRPr>
                    </a:p>
                  </a:txBody>
                  <a:tcPr anchor="ctr"/>
                </a:tc>
                <a:tc>
                  <a:txBody>
                    <a:bodyPr/>
                    <a:lstStyle/>
                    <a:p>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帕拉米韦适用于重症、无法接 受吸入或口服</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NAI(</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神经氨酸酶抑制剂</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和对其他</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NAI (</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神经氨酸酶抑制剂</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疗效不佳或产生耐药的患者。</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3" name="Rectangle 12"/>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4" name="文本框 3"/>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04</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39685" y="-43505"/>
            <a:ext cx="1670432" cy="743986"/>
          </a:xfrm>
          <a:prstGeom prst="rect">
            <a:avLst/>
          </a:prstGeom>
          <a:no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创新性</a:t>
            </a:r>
            <a:endParaRPr lang="zh-CN" altLang="en-US" sz="3200" b="1" dirty="0">
              <a:solidFill>
                <a:srgbClr val="4472C4"/>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839684" y="601431"/>
            <a:ext cx="2368522" cy="499624"/>
          </a:xfrm>
          <a:prstGeom prst="rect">
            <a:avLst/>
          </a:prstGeom>
          <a:noFill/>
        </p:spPr>
        <p:txBody>
          <a:bodyPr wrap="square" rtlCol="0">
            <a:spAutoFit/>
          </a:bodyPr>
          <a:lstStyle/>
          <a:p>
            <a:pPr>
              <a:lnSpc>
                <a:spcPct val="150000"/>
              </a:lnSpc>
            </a:pPr>
            <a:r>
              <a:rPr lang="en-US" altLang="zh-CN" sz="2000" b="1" dirty="0">
                <a:solidFill>
                  <a:schemeClr val="bg2">
                    <a:lumMod val="90000"/>
                  </a:schemeClr>
                </a:solidFill>
                <a:latin typeface="微软雅黑" panose="020B0503020204020204" pitchFamily="34" charset="-122"/>
                <a:ea typeface="微软雅黑" panose="020B0503020204020204" pitchFamily="34" charset="-122"/>
              </a:rPr>
              <a:t>Innovativeness</a:t>
            </a:r>
            <a:endParaRPr lang="zh-CN" altLang="en-US" sz="2000" b="1" dirty="0">
              <a:solidFill>
                <a:schemeClr val="bg2">
                  <a:lumMod val="90000"/>
                </a:schemeClr>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11" name="文本框 10"/>
          <p:cNvSpPr txBox="1"/>
          <p:nvPr/>
        </p:nvSpPr>
        <p:spPr>
          <a:xfrm>
            <a:off x="521035" y="1394040"/>
            <a:ext cx="10975994" cy="920573"/>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与参照药品帕拉米韦氯化钠注射液对比优势：</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dirty="0">
                <a:solidFill>
                  <a:schemeClr val="bg1">
                    <a:lumMod val="65000"/>
                  </a:schemeClr>
                </a:solidFill>
                <a:latin typeface="微软雅黑" panose="020B0503020204020204" pitchFamily="34" charset="-122"/>
                <a:ea typeface="微软雅黑" panose="020B0503020204020204" pitchFamily="34" charset="-122"/>
              </a:rPr>
              <a:t>（帕拉米韦氯化钠注射液：辅料</a:t>
            </a:r>
            <a:r>
              <a:rPr lang="en-US" altLang="zh-CN" dirty="0">
                <a:solidFill>
                  <a:schemeClr val="bg1">
                    <a:lumMod val="65000"/>
                  </a:schemeClr>
                </a:solidFill>
                <a:latin typeface="微软雅黑" panose="020B0503020204020204" pitchFamily="34" charset="-122"/>
                <a:ea typeface="微软雅黑" panose="020B0503020204020204" pitchFamily="34" charset="-122"/>
              </a:rPr>
              <a:t>-</a:t>
            </a:r>
            <a:r>
              <a:rPr lang="zh-CN" altLang="en-US" dirty="0">
                <a:solidFill>
                  <a:schemeClr val="bg1">
                    <a:lumMod val="65000"/>
                  </a:schemeClr>
                </a:solidFill>
                <a:latin typeface="微软雅黑" panose="020B0503020204020204" pitchFamily="34" charset="-122"/>
                <a:ea typeface="微软雅黑" panose="020B0503020204020204" pitchFamily="34" charset="-122"/>
              </a:rPr>
              <a:t>氯化钠、稀盐酸；帕拉米韦注射液：辅料</a:t>
            </a:r>
            <a:r>
              <a:rPr lang="en-US" altLang="zh-CN" dirty="0">
                <a:solidFill>
                  <a:schemeClr val="bg1">
                    <a:lumMod val="65000"/>
                  </a:schemeClr>
                </a:solidFill>
                <a:latin typeface="微软雅黑" panose="020B0503020204020204" pitchFamily="34" charset="-122"/>
                <a:ea typeface="微软雅黑" panose="020B0503020204020204" pitchFamily="34" charset="-122"/>
              </a:rPr>
              <a:t>-</a:t>
            </a:r>
            <a:r>
              <a:rPr lang="zh-CN" altLang="en-US" dirty="0">
                <a:solidFill>
                  <a:schemeClr val="bg1">
                    <a:lumMod val="65000"/>
                  </a:schemeClr>
                </a:solidFill>
                <a:latin typeface="微软雅黑" panose="020B0503020204020204" pitchFamily="34" charset="-122"/>
                <a:ea typeface="微软雅黑" panose="020B0503020204020204" pitchFamily="34" charset="-122"/>
              </a:rPr>
              <a:t>氯化钠、注射用水）</a:t>
            </a:r>
            <a:endParaRPr lang="zh-CN" altLang="en-US"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Freeform 681"/>
          <p:cNvSpPr/>
          <p:nvPr/>
        </p:nvSpPr>
        <p:spPr bwMode="auto">
          <a:xfrm>
            <a:off x="538599" y="2456354"/>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13" name="文本框 12"/>
          <p:cNvSpPr txBox="1"/>
          <p:nvPr/>
        </p:nvSpPr>
        <p:spPr>
          <a:xfrm>
            <a:off x="663434" y="2520496"/>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1</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1184206" y="2482277"/>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可实现剂量个体化调整</a:t>
            </a:r>
            <a:endParaRPr lang="zh-CN" altLang="en-US" sz="2000" b="1" dirty="0">
              <a:solidFill>
                <a:srgbClr val="4472C4"/>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184206" y="2889828"/>
            <a:ext cx="10312823" cy="874407"/>
          </a:xfrm>
          <a:prstGeom prst="rect">
            <a:avLst/>
          </a:prstGeom>
          <a:noFill/>
        </p:spPr>
        <p:txBody>
          <a:bodyPr wrap="square">
            <a:spAutoFit/>
          </a:bodyPr>
          <a:lstStyle/>
          <a:p>
            <a:pPr>
              <a:lnSpc>
                <a:spcPct val="150000"/>
              </a:lnSpc>
              <a:buNone/>
            </a:pP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可稀释的</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小水针更</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适合低龄儿童以及</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肾损伤患者（儿童及成人）</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实现剂量</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个体</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化调整，给药更为准确，临床更为安全、配制更为方便。</a:t>
            </a:r>
            <a:endPar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Freeform 681"/>
          <p:cNvSpPr/>
          <p:nvPr/>
        </p:nvSpPr>
        <p:spPr bwMode="auto">
          <a:xfrm>
            <a:off x="521035" y="3965606"/>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18" name="文本框 17"/>
          <p:cNvSpPr txBox="1"/>
          <p:nvPr/>
        </p:nvSpPr>
        <p:spPr>
          <a:xfrm>
            <a:off x="645870" y="4029748"/>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2</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1184206" y="3965606"/>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满足特殊人群的用药需求</a:t>
            </a:r>
            <a:endParaRPr lang="zh-CN" altLang="en-US" sz="2000" b="1" dirty="0">
              <a:solidFill>
                <a:srgbClr val="4472C4"/>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1184206" y="4399080"/>
            <a:ext cx="10614976" cy="879664"/>
          </a:xfrm>
          <a:prstGeom prst="rect">
            <a:avLst/>
          </a:prstGeom>
          <a:noFill/>
        </p:spPr>
        <p:txBody>
          <a:bodyPr wrap="square">
            <a:spAutoFit/>
          </a:bodyPr>
          <a:lstStyle/>
          <a:p>
            <a:pPr>
              <a:lnSpc>
                <a:spcPct val="150000"/>
              </a:lnSpc>
            </a:pP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可</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用葡萄糖注射液稀释的小水针，相比大输液的帕拉米韦氯化钠注射液，其中</a:t>
            </a:r>
            <a:r>
              <a:rPr lang="zh-CN" altLang="en-US" sz="18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水分及氯化钠的摄入量较低，对于心衰、肾衰、水肿患者用药更为安全。</a:t>
            </a:r>
            <a:endParaRPr lang="zh-CN" altLang="en-US" dirty="0"/>
          </a:p>
        </p:txBody>
      </p:sp>
      <p:sp>
        <p:nvSpPr>
          <p:cNvPr id="22" name="Freeform 681"/>
          <p:cNvSpPr/>
          <p:nvPr/>
        </p:nvSpPr>
        <p:spPr bwMode="auto">
          <a:xfrm>
            <a:off x="538599" y="5474858"/>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23" name="文本框 22"/>
          <p:cNvSpPr txBox="1"/>
          <p:nvPr/>
        </p:nvSpPr>
        <p:spPr>
          <a:xfrm>
            <a:off x="663434" y="5539000"/>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3</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1184206" y="5511632"/>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贮藏条件要求更低</a:t>
            </a:r>
            <a:endParaRPr lang="zh-CN" altLang="en-US" sz="2000" b="1" dirty="0">
              <a:solidFill>
                <a:srgbClr val="4472C4"/>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1099805" y="5986018"/>
            <a:ext cx="10614976" cy="464166"/>
          </a:xfrm>
          <a:prstGeom prst="rect">
            <a:avLst/>
          </a:prstGeom>
          <a:noFill/>
        </p:spPr>
        <p:txBody>
          <a:bodyPr wrap="square">
            <a:spAutoFit/>
          </a:bodyPr>
          <a:lstStyle/>
          <a:p>
            <a:pPr>
              <a:lnSpc>
                <a:spcPct val="150000"/>
              </a:lnSpc>
            </a:pP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帕拉米韦氯化钠注射液：</a:t>
            </a:r>
            <a:r>
              <a:rPr lang="en-US" altLang="zh-CN"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25</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℃以下保存；帕拉米韦注射液：不超过</a:t>
            </a:r>
            <a:r>
              <a:rPr lang="en-US" altLang="zh-CN"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30</a:t>
            </a: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3" name="Rectangle 12"/>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4" name="文本框 3"/>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05</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39685" y="-43505"/>
            <a:ext cx="1670432" cy="743986"/>
          </a:xfrm>
          <a:prstGeom prst="rect">
            <a:avLst/>
          </a:prstGeom>
          <a:no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公平性</a:t>
            </a:r>
            <a:endParaRPr lang="zh-CN" altLang="en-US" sz="3200" b="1" dirty="0">
              <a:solidFill>
                <a:srgbClr val="4472C4"/>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7" name="文本框 6"/>
          <p:cNvSpPr txBox="1"/>
          <p:nvPr/>
        </p:nvSpPr>
        <p:spPr>
          <a:xfrm>
            <a:off x="1888845" y="544312"/>
            <a:ext cx="1572112"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pitchFamily="34" charset="-122"/>
                <a:ea typeface="微软雅黑" panose="020B0503020204020204" pitchFamily="34" charset="-122"/>
              </a:rPr>
              <a:t>Fairness</a:t>
            </a:r>
            <a:endParaRPr lang="zh-CN" altLang="en-US" sz="2000" b="1" dirty="0">
              <a:solidFill>
                <a:schemeClr val="bg2">
                  <a:lumMod val="90000"/>
                </a:schemeClr>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412957" y="1288298"/>
            <a:ext cx="10975994"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effectLst/>
                <a:latin typeface="微软雅黑" panose="020B0503020204020204" pitchFamily="34" charset="-122"/>
                <a:ea typeface="微软雅黑" panose="020B0503020204020204" pitchFamily="34" charset="-122"/>
              </a:rPr>
              <a:t>所治疗疾病对公共健康的影响</a:t>
            </a:r>
            <a:endParaRPr lang="zh-CN" altLang="en-US" b="1"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15" name="直接连接符 14"/>
          <p:cNvCxnSpPr/>
          <p:nvPr/>
        </p:nvCxnSpPr>
        <p:spPr>
          <a:xfrm>
            <a:off x="521035" y="1775464"/>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453949" y="1885670"/>
            <a:ext cx="10749372" cy="705001"/>
          </a:xfrm>
          <a:prstGeom prst="rect">
            <a:avLst/>
          </a:prstGeom>
          <a:noFill/>
        </p:spPr>
        <p:txBody>
          <a:bodyPr wrap="square">
            <a:spAutoFit/>
          </a:bodyPr>
          <a:lstStyle/>
          <a:p>
            <a:pPr>
              <a:lnSpc>
                <a:spcPct val="150000"/>
              </a:lnSpc>
            </a:pPr>
            <a:r>
              <a:rPr lang="zh-CN" altLang="en-US" sz="1400" b="0" dirty="0">
                <a:solidFill>
                  <a:srgbClr val="424146"/>
                </a:solidFill>
                <a:effectLst/>
                <a:latin typeface="微软雅黑 Light" panose="020B0502040204020203" pitchFamily="34" charset="-122"/>
                <a:ea typeface="微软雅黑 Light" panose="020B0502040204020203" pitchFamily="34" charset="-122"/>
              </a:rPr>
              <a:t>据统计每年有</a:t>
            </a:r>
            <a:r>
              <a:rPr lang="en-US" altLang="zh-CN" sz="1400" b="0" dirty="0">
                <a:solidFill>
                  <a:srgbClr val="424146"/>
                </a:solidFill>
                <a:effectLst/>
                <a:latin typeface="微软雅黑 Light" panose="020B0502040204020203" pitchFamily="34" charset="-122"/>
                <a:ea typeface="微软雅黑 Light" panose="020B0502040204020203" pitchFamily="34" charset="-122"/>
              </a:rPr>
              <a:t>340 </a:t>
            </a:r>
            <a:r>
              <a:rPr lang="zh-CN" altLang="en-US" sz="1400" b="0" dirty="0">
                <a:solidFill>
                  <a:srgbClr val="424146"/>
                </a:solidFill>
                <a:effectLst/>
                <a:latin typeface="微软雅黑 Light" panose="020B0502040204020203" pitchFamily="34" charset="-122"/>
                <a:ea typeface="微软雅黑 Light" panose="020B0502040204020203" pitchFamily="34" charset="-122"/>
              </a:rPr>
              <a:t>万病例因流感样疾病就诊，平均每年约有</a:t>
            </a:r>
            <a:r>
              <a:rPr lang="en-US" altLang="zh-CN" sz="1400" b="0" dirty="0">
                <a:solidFill>
                  <a:srgbClr val="424146"/>
                </a:solidFill>
                <a:effectLst/>
                <a:latin typeface="微软雅黑 Light" panose="020B0502040204020203" pitchFamily="34" charset="-122"/>
                <a:ea typeface="微软雅黑 Light" panose="020B0502040204020203" pitchFamily="34" charset="-122"/>
              </a:rPr>
              <a:t>8.81 </a:t>
            </a:r>
            <a:r>
              <a:rPr lang="zh-CN" altLang="en-US" sz="1400" b="0" dirty="0">
                <a:solidFill>
                  <a:srgbClr val="424146"/>
                </a:solidFill>
                <a:effectLst/>
                <a:latin typeface="微软雅黑 Light" panose="020B0502040204020203" pitchFamily="34" charset="-122"/>
                <a:ea typeface="微软雅黑 Light" panose="020B0502040204020203" pitchFamily="34" charset="-122"/>
              </a:rPr>
              <a:t>万例流感相关呼吸系统疾 病导致死亡，占呼吸系统疾病死亡的</a:t>
            </a:r>
            <a:r>
              <a:rPr lang="en-US" altLang="zh-CN" sz="1400" b="0" dirty="0">
                <a:solidFill>
                  <a:srgbClr val="424146"/>
                </a:solidFill>
                <a:effectLst/>
                <a:latin typeface="微软雅黑 Light" panose="020B0502040204020203" pitchFamily="34" charset="-122"/>
                <a:ea typeface="微软雅黑 Light" panose="020B0502040204020203" pitchFamily="34" charset="-122"/>
              </a:rPr>
              <a:t>8.2%</a:t>
            </a:r>
            <a:r>
              <a:rPr lang="zh-CN" altLang="en-US" sz="1400" b="0" dirty="0">
                <a:solidFill>
                  <a:srgbClr val="424146"/>
                </a:solidFill>
                <a:effectLst/>
                <a:latin typeface="微软雅黑 Light" panose="020B0502040204020203" pitchFamily="34" charset="-122"/>
                <a:ea typeface="微软雅黑 Light" panose="020B0502040204020203" pitchFamily="34" charset="-122"/>
              </a:rPr>
              <a:t>。帕拉米韦注射液可治疗使用其它同类药物（神经氨酸酶抑制剂）疗效不佳的重症流感患者、降低死亡率，且可应用于低龄儿童患者。 </a:t>
            </a:r>
            <a:endParaRPr lang="zh-CN" altLang="en-US" sz="1400" dirty="0"/>
          </a:p>
        </p:txBody>
      </p:sp>
      <p:sp>
        <p:nvSpPr>
          <p:cNvPr id="27" name="文本框 26"/>
          <p:cNvSpPr txBox="1"/>
          <p:nvPr/>
        </p:nvSpPr>
        <p:spPr>
          <a:xfrm>
            <a:off x="412957" y="2628019"/>
            <a:ext cx="8711455"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effectLst/>
                <a:latin typeface="微软雅黑" panose="020B0503020204020204" pitchFamily="34" charset="-122"/>
                <a:ea typeface="微软雅黑" panose="020B0503020204020204" pitchFamily="34" charset="-122"/>
              </a:rPr>
              <a:t>符合保基本原则</a:t>
            </a:r>
            <a:endParaRPr lang="zh-CN" altLang="en-US" b="1"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28" name="直接连接符 27"/>
          <p:cNvCxnSpPr/>
          <p:nvPr/>
        </p:nvCxnSpPr>
        <p:spPr>
          <a:xfrm>
            <a:off x="521035" y="3165533"/>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309969" y="3254565"/>
            <a:ext cx="10616728" cy="702052"/>
          </a:xfrm>
          <a:prstGeom prst="rect">
            <a:avLst/>
          </a:prstGeom>
          <a:noFill/>
        </p:spPr>
        <p:txBody>
          <a:bodyPr wrap="square">
            <a:spAutoFit/>
          </a:bodyPr>
          <a:lstStyle/>
          <a:p>
            <a:pPr marL="98425" indent="0" algn="l" rtl="0" eaLnBrk="0" fontAlgn="auto">
              <a:lnSpc>
                <a:spcPct val="150000"/>
              </a:lnSpc>
              <a:spcBef>
                <a:spcPts val="0"/>
              </a:spcBef>
              <a:buClrTx/>
              <a:buSzTx/>
              <a:buFontTx/>
            </a:pPr>
            <a:r>
              <a:rPr lang="zh-CN" altLang="en-US" sz="1400" dirty="0">
                <a:solidFill>
                  <a:srgbClr val="424146"/>
                </a:solidFill>
                <a:latin typeface="微软雅黑 Light" panose="020B0502040204020203" pitchFamily="34" charset="-122"/>
                <a:ea typeface="微软雅黑 Light" panose="020B0502040204020203" pitchFamily="34" charset="-122"/>
              </a:rPr>
              <a:t>帕拉米韦注射液满足了参保人员中特殊群体如低龄儿童、肾功能损伤、及心衰、水肿患者的安全用药需求，与目前医保目录中帕拉米韦氯化钠注射液的治疗费用基本持平，符合“保基本”原则。</a:t>
            </a:r>
            <a:endParaRPr lang="zh-CN" altLang="en-US" sz="1400" dirty="0">
              <a:solidFill>
                <a:srgbClr val="424146"/>
              </a:solidFill>
              <a:latin typeface="微软雅黑 Light" panose="020B0502040204020203" pitchFamily="34" charset="-122"/>
              <a:ea typeface="微软雅黑 Light" panose="020B0502040204020203" pitchFamily="34" charset="-122"/>
            </a:endParaRPr>
          </a:p>
        </p:txBody>
      </p:sp>
      <p:sp>
        <p:nvSpPr>
          <p:cNvPr id="31" name="文本框 30"/>
          <p:cNvSpPr txBox="1"/>
          <p:nvPr/>
        </p:nvSpPr>
        <p:spPr>
          <a:xfrm>
            <a:off x="412957" y="4048220"/>
            <a:ext cx="9085081"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latin typeface="微软雅黑" panose="020B0503020204020204" pitchFamily="34" charset="-122"/>
                <a:ea typeface="微软雅黑" panose="020B0503020204020204" pitchFamily="34" charset="-122"/>
              </a:rPr>
              <a:t>弥补目录短板</a:t>
            </a:r>
            <a:endParaRPr lang="zh-CN" altLang="en-US" b="1" dirty="0">
              <a:solidFill>
                <a:srgbClr val="0054A7"/>
              </a:solidFill>
              <a:latin typeface="微软雅黑" panose="020B0503020204020204" pitchFamily="34" charset="-122"/>
              <a:ea typeface="微软雅黑" panose="020B0503020204020204" pitchFamily="34" charset="-122"/>
            </a:endParaRPr>
          </a:p>
        </p:txBody>
      </p:sp>
      <p:cxnSp>
        <p:nvCxnSpPr>
          <p:cNvPr id="32" name="直接连接符 31"/>
          <p:cNvCxnSpPr/>
          <p:nvPr/>
        </p:nvCxnSpPr>
        <p:spPr>
          <a:xfrm>
            <a:off x="521035" y="4599145"/>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453949" y="4691163"/>
            <a:ext cx="10616728" cy="702052"/>
          </a:xfrm>
          <a:prstGeom prst="rect">
            <a:avLst/>
          </a:prstGeom>
          <a:noFill/>
        </p:spPr>
        <p:txBody>
          <a:bodyPr wrap="square">
            <a:spAutoFit/>
          </a:bodyPr>
          <a:lstStyle/>
          <a:p>
            <a:pPr>
              <a:lnSpc>
                <a:spcPct val="150000"/>
              </a:lnSpc>
            </a:pPr>
            <a:r>
              <a:rPr lang="zh-CN" altLang="en-US" sz="1400" dirty="0">
                <a:solidFill>
                  <a:srgbClr val="424146"/>
                </a:solidFill>
                <a:latin typeface="微软雅黑 Light" panose="020B0502040204020203" pitchFamily="34" charset="-122"/>
                <a:ea typeface="微软雅黑 Light" panose="020B0502040204020203" pitchFamily="34" charset="-122"/>
              </a:rPr>
              <a:t>弥补帕拉米韦特殊人群用药短板；且目前仅广州南新制药独家医保，帕拉米韦注射液进入医保后</a:t>
            </a:r>
            <a:r>
              <a:rPr lang="zh-CN" altLang="en-US" sz="1400" dirty="0">
                <a:solidFill>
                  <a:srgbClr val="424146"/>
                </a:solidFill>
                <a:latin typeface="微软雅黑 Light" panose="020B0502040204020203" pitchFamily="34" charset="-122"/>
                <a:ea typeface="微软雅黑 Light" panose="020B0502040204020203" pitchFamily="34" charset="-122"/>
                <a:sym typeface="+mn-ea"/>
              </a:rPr>
              <a:t>打破独家垄断格局，</a:t>
            </a:r>
            <a:r>
              <a:rPr lang="zh-CN" altLang="en-US" sz="1400" dirty="0">
                <a:solidFill>
                  <a:srgbClr val="424146"/>
                </a:solidFill>
                <a:latin typeface="微软雅黑 Light" panose="020B0502040204020203" pitchFamily="34" charset="-122"/>
                <a:ea typeface="微软雅黑 Light" panose="020B0502040204020203" pitchFamily="34" charset="-122"/>
              </a:rPr>
              <a:t>有利于市场竞争及集中采购，进一步降低医疗费用。</a:t>
            </a:r>
            <a:endParaRPr lang="zh-CN" altLang="en-US" sz="1400" dirty="0">
              <a:solidFill>
                <a:srgbClr val="424146"/>
              </a:solidFill>
              <a:latin typeface="微软雅黑 Light" panose="020B0502040204020203" pitchFamily="34" charset="-122"/>
              <a:ea typeface="微软雅黑 Light" panose="020B0502040204020203" pitchFamily="34" charset="-122"/>
            </a:endParaRPr>
          </a:p>
        </p:txBody>
      </p:sp>
      <p:sp>
        <p:nvSpPr>
          <p:cNvPr id="35" name="文本框 34"/>
          <p:cNvSpPr txBox="1"/>
          <p:nvPr/>
        </p:nvSpPr>
        <p:spPr>
          <a:xfrm>
            <a:off x="412957" y="5463976"/>
            <a:ext cx="9085081"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latin typeface="微软雅黑" panose="020B0503020204020204" pitchFamily="34" charset="-122"/>
                <a:ea typeface="微软雅黑" panose="020B0503020204020204" pitchFamily="34" charset="-122"/>
              </a:rPr>
              <a:t>适应症明确，临床管理难度低</a:t>
            </a:r>
            <a:endParaRPr lang="zh-CN" altLang="en-US" b="1" dirty="0">
              <a:solidFill>
                <a:srgbClr val="0054A7"/>
              </a:solidFill>
              <a:latin typeface="微软雅黑" panose="020B0503020204020204" pitchFamily="34" charset="-122"/>
              <a:ea typeface="微软雅黑" panose="020B0503020204020204" pitchFamily="34"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3220</Words>
  <Application>WPS 演示</Application>
  <PresentationFormat>宽屏</PresentationFormat>
  <Paragraphs>291</Paragraphs>
  <Slides>8</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8</vt:i4>
      </vt:variant>
    </vt:vector>
  </HeadingPairs>
  <TitlesOfParts>
    <vt:vector size="23" baseType="lpstr">
      <vt:lpstr>Arial</vt:lpstr>
      <vt:lpstr>宋体</vt:lpstr>
      <vt:lpstr>Wingdings</vt:lpstr>
      <vt:lpstr>微软雅黑</vt:lpstr>
      <vt:lpstr>仿宋_GB2312</vt:lpstr>
      <vt:lpstr>仿宋</vt:lpstr>
      <vt:lpstr>思源黑体</vt:lpstr>
      <vt:lpstr>Aa楷体</vt:lpstr>
      <vt:lpstr>微软雅黑 Light</vt:lpstr>
      <vt:lpstr>等线</vt:lpstr>
      <vt:lpstr>Arial Unicode MS</vt:lpstr>
      <vt:lpstr>等线 Light</vt:lpstr>
      <vt:lpstr>Calibri</vt:lpstr>
      <vt:lpstr>黑体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周达</dc:creator>
  <cp:lastModifiedBy>user</cp:lastModifiedBy>
  <cp:revision>25</cp:revision>
  <dcterms:created xsi:type="dcterms:W3CDTF">2022-06-27T05:14:00Z</dcterms:created>
  <dcterms:modified xsi:type="dcterms:W3CDTF">2025-07-15T07:46:43Z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ies>
</file>