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BE99"/>
    <a:srgbClr val="008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743"/>
    <p:restoredTop sz="96327"/>
  </p:normalViewPr>
  <p:slideViewPr>
    <p:cSldViewPr snapToGrid="0">
      <p:cViewPr varScale="1">
        <p:scale>
          <a:sx n="98" d="100"/>
          <a:sy n="98" d="100"/>
        </p:scale>
        <p:origin x="216" y="8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endParaRPr kumimoji="1"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endParaRPr kumimoji="1" lang="zh-CN" altLang="en-US"/>
          </a:p>
        </p:txBody>
      </p:sp>
      <p:sp>
        <p:nvSpPr>
          <p:cNvPr id="4" name="日期占位符 3"/>
          <p:cNvSpPr>
            <a:spLocks noGrp="1"/>
          </p:cNvSpPr>
          <p:nvPr>
            <p:ph type="dt" sz="half" idx="10"/>
          </p:nvPr>
        </p:nvSpPr>
        <p:spPr/>
        <p:txBody>
          <a:bodyPr/>
          <a:lstStyle/>
          <a:p>
            <a:fld id="{0CCC9D2C-1097-5F41-9329-2D0C9475D686}" type="datetimeFigureOut">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CFBAB51E-B980-E449-B558-101BA187E293}"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endParaRPr kumimoji="1" lang="zh-CN" altLang="en-US"/>
          </a:p>
        </p:txBody>
      </p:sp>
      <p:sp>
        <p:nvSpPr>
          <p:cNvPr id="3" name="竖排文字占位符 2"/>
          <p:cNvSpPr>
            <a:spLocks noGrp="1"/>
          </p:cNvSpPr>
          <p:nvPr>
            <p:ph type="body" orient="vert" idx="1"/>
          </p:nvPr>
        </p:nvSpPr>
        <p:spPr/>
        <p:txBody>
          <a:bodyPr vert="eaVert"/>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日期占位符 3"/>
          <p:cNvSpPr>
            <a:spLocks noGrp="1"/>
          </p:cNvSpPr>
          <p:nvPr>
            <p:ph type="dt" sz="half" idx="10"/>
          </p:nvPr>
        </p:nvSpPr>
        <p:spPr/>
        <p:txBody>
          <a:bodyPr/>
          <a:lstStyle/>
          <a:p>
            <a:fld id="{0CCC9D2C-1097-5F41-9329-2D0C9475D686}" type="datetimeFigureOut">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CFBAB51E-B980-E449-B558-101BA187E293}"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kumimoji="1" lang="zh-CN" altLang="en-US"/>
              <a:t>单击此处编辑母版标题样式</a:t>
            </a:r>
            <a:endParaRPr kumimoji="1"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日期占位符 3"/>
          <p:cNvSpPr>
            <a:spLocks noGrp="1"/>
          </p:cNvSpPr>
          <p:nvPr>
            <p:ph type="dt" sz="half" idx="10"/>
          </p:nvPr>
        </p:nvSpPr>
        <p:spPr/>
        <p:txBody>
          <a:bodyPr/>
          <a:lstStyle/>
          <a:p>
            <a:fld id="{0CCC9D2C-1097-5F41-9329-2D0C9475D686}" type="datetimeFigureOut">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CFBAB51E-B980-E449-B558-101BA187E293}"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endParaRPr kumimoji="1" lang="zh-CN" altLang="en-US"/>
          </a:p>
        </p:txBody>
      </p:sp>
      <p:sp>
        <p:nvSpPr>
          <p:cNvPr id="3" name="内容占位符 2"/>
          <p:cNvSpPr>
            <a:spLocks noGrp="1"/>
          </p:cNvSpPr>
          <p:nvPr>
            <p:ph idx="1"/>
          </p:nvPr>
        </p:nvSpPr>
        <p:spPr/>
        <p:txBody>
          <a:bodyPr/>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日期占位符 3"/>
          <p:cNvSpPr>
            <a:spLocks noGrp="1"/>
          </p:cNvSpPr>
          <p:nvPr>
            <p:ph type="dt" sz="half" idx="10"/>
          </p:nvPr>
        </p:nvSpPr>
        <p:spPr/>
        <p:txBody>
          <a:bodyPr/>
          <a:lstStyle/>
          <a:p>
            <a:fld id="{0CCC9D2C-1097-5F41-9329-2D0C9475D686}" type="datetimeFigureOut">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CFBAB51E-B980-E449-B558-101BA187E293}"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endParaRPr kumimoji="1"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endParaRPr kumimoji="1" lang="zh-CN" altLang="en-US"/>
          </a:p>
        </p:txBody>
      </p:sp>
      <p:sp>
        <p:nvSpPr>
          <p:cNvPr id="4" name="日期占位符 3"/>
          <p:cNvSpPr>
            <a:spLocks noGrp="1"/>
          </p:cNvSpPr>
          <p:nvPr>
            <p:ph type="dt" sz="half" idx="10"/>
          </p:nvPr>
        </p:nvSpPr>
        <p:spPr/>
        <p:txBody>
          <a:bodyPr/>
          <a:lstStyle/>
          <a:p>
            <a:fld id="{0CCC9D2C-1097-5F41-9329-2D0C9475D686}" type="datetimeFigureOut">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CFBAB51E-B980-E449-B558-101BA187E293}"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endParaRPr kumimoji="1" lang="zh-CN" altLang="en-US"/>
          </a:p>
        </p:txBody>
      </p:sp>
      <p:sp>
        <p:nvSpPr>
          <p:cNvPr id="3" name="内容占位符 2"/>
          <p:cNvSpPr>
            <a:spLocks noGrp="1"/>
          </p:cNvSpPr>
          <p:nvPr>
            <p:ph sz="half" idx="1"/>
          </p:nvPr>
        </p:nvSpPr>
        <p:spPr>
          <a:xfrm>
            <a:off x="838200" y="1825625"/>
            <a:ext cx="5181600" cy="4351338"/>
          </a:xfrm>
        </p:spPr>
        <p:txBody>
          <a:bodyPr/>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内容占位符 3"/>
          <p:cNvSpPr>
            <a:spLocks noGrp="1"/>
          </p:cNvSpPr>
          <p:nvPr>
            <p:ph sz="half" idx="2"/>
          </p:nvPr>
        </p:nvSpPr>
        <p:spPr>
          <a:xfrm>
            <a:off x="6172200" y="1825625"/>
            <a:ext cx="5181600" cy="4351338"/>
          </a:xfrm>
        </p:spPr>
        <p:txBody>
          <a:bodyPr/>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5" name="日期占位符 4"/>
          <p:cNvSpPr>
            <a:spLocks noGrp="1"/>
          </p:cNvSpPr>
          <p:nvPr>
            <p:ph type="dt" sz="half" idx="10"/>
          </p:nvPr>
        </p:nvSpPr>
        <p:spPr/>
        <p:txBody>
          <a:bodyPr/>
          <a:lstStyle/>
          <a:p>
            <a:fld id="{0CCC9D2C-1097-5F41-9329-2D0C9475D686}" type="datetimeFigureOut">
              <a:rPr kumimoji="1" lang="zh-CN" altLang="en-US" smtClean="0"/>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灯片编号占位符 6"/>
          <p:cNvSpPr>
            <a:spLocks noGrp="1"/>
          </p:cNvSpPr>
          <p:nvPr>
            <p:ph type="sldNum" sz="quarter" idx="12"/>
          </p:nvPr>
        </p:nvSpPr>
        <p:spPr/>
        <p:txBody>
          <a:bodyPr/>
          <a:lstStyle/>
          <a:p>
            <a:fld id="{CFBAB51E-B980-E449-B558-101BA187E293}"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kumimoji="1" lang="zh-CN" altLang="en-US"/>
              <a:t>单击此处编辑母版标题样式</a:t>
            </a:r>
            <a:endParaRPr kumimoji="1"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endParaRPr kumimoji="1" lang="zh-CN" altLang="en-US"/>
          </a:p>
        </p:txBody>
      </p:sp>
      <p:sp>
        <p:nvSpPr>
          <p:cNvPr id="4" name="内容占位符 3"/>
          <p:cNvSpPr>
            <a:spLocks noGrp="1"/>
          </p:cNvSpPr>
          <p:nvPr>
            <p:ph sz="half" idx="2"/>
          </p:nvPr>
        </p:nvSpPr>
        <p:spPr>
          <a:xfrm>
            <a:off x="839788" y="2505075"/>
            <a:ext cx="5157787" cy="3684588"/>
          </a:xfrm>
        </p:spPr>
        <p:txBody>
          <a:bodyPr/>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endParaRPr kumimoji="1" lang="zh-CN" altLang="en-US"/>
          </a:p>
        </p:txBody>
      </p:sp>
      <p:sp>
        <p:nvSpPr>
          <p:cNvPr id="6" name="内容占位符 5"/>
          <p:cNvSpPr>
            <a:spLocks noGrp="1"/>
          </p:cNvSpPr>
          <p:nvPr>
            <p:ph sz="quarter" idx="4"/>
          </p:nvPr>
        </p:nvSpPr>
        <p:spPr>
          <a:xfrm>
            <a:off x="6172200" y="2505075"/>
            <a:ext cx="5183188" cy="3684588"/>
          </a:xfrm>
        </p:spPr>
        <p:txBody>
          <a:bodyPr/>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7" name="日期占位符 6"/>
          <p:cNvSpPr>
            <a:spLocks noGrp="1"/>
          </p:cNvSpPr>
          <p:nvPr>
            <p:ph type="dt" sz="half" idx="10"/>
          </p:nvPr>
        </p:nvSpPr>
        <p:spPr/>
        <p:txBody>
          <a:bodyPr/>
          <a:lstStyle/>
          <a:p>
            <a:fld id="{0CCC9D2C-1097-5F41-9329-2D0C9475D686}" type="datetimeFigureOut">
              <a:rPr kumimoji="1" lang="zh-CN" altLang="en-US" smtClean="0"/>
            </a:fld>
            <a:endParaRPr kumimoji="1" lang="zh-CN" altLang="en-US"/>
          </a:p>
        </p:txBody>
      </p:sp>
      <p:sp>
        <p:nvSpPr>
          <p:cNvPr id="8" name="页脚占位符 7"/>
          <p:cNvSpPr>
            <a:spLocks noGrp="1"/>
          </p:cNvSpPr>
          <p:nvPr>
            <p:ph type="ftr" sz="quarter" idx="11"/>
          </p:nvPr>
        </p:nvSpPr>
        <p:spPr/>
        <p:txBody>
          <a:bodyPr/>
          <a:lstStyle/>
          <a:p>
            <a:endParaRPr kumimoji="1" lang="zh-CN" altLang="en-US"/>
          </a:p>
        </p:txBody>
      </p:sp>
      <p:sp>
        <p:nvSpPr>
          <p:cNvPr id="9" name="灯片编号占位符 8"/>
          <p:cNvSpPr>
            <a:spLocks noGrp="1"/>
          </p:cNvSpPr>
          <p:nvPr>
            <p:ph type="sldNum" sz="quarter" idx="12"/>
          </p:nvPr>
        </p:nvSpPr>
        <p:spPr/>
        <p:txBody>
          <a:bodyPr/>
          <a:lstStyle/>
          <a:p>
            <a:fld id="{CFBAB51E-B980-E449-B558-101BA187E293}"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endParaRPr kumimoji="1" lang="zh-CN" altLang="en-US"/>
          </a:p>
        </p:txBody>
      </p:sp>
      <p:sp>
        <p:nvSpPr>
          <p:cNvPr id="3" name="日期占位符 2"/>
          <p:cNvSpPr>
            <a:spLocks noGrp="1"/>
          </p:cNvSpPr>
          <p:nvPr>
            <p:ph type="dt" sz="half" idx="10"/>
          </p:nvPr>
        </p:nvSpPr>
        <p:spPr/>
        <p:txBody>
          <a:bodyPr/>
          <a:lstStyle/>
          <a:p>
            <a:fld id="{0CCC9D2C-1097-5F41-9329-2D0C9475D686}" type="datetimeFigureOut">
              <a:rPr kumimoji="1" lang="zh-CN" altLang="en-US" smtClean="0"/>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灯片编号占位符 4"/>
          <p:cNvSpPr>
            <a:spLocks noGrp="1"/>
          </p:cNvSpPr>
          <p:nvPr>
            <p:ph type="sldNum" sz="quarter" idx="12"/>
          </p:nvPr>
        </p:nvSpPr>
        <p:spPr/>
        <p:txBody>
          <a:bodyPr/>
          <a:lstStyle/>
          <a:p>
            <a:fld id="{CFBAB51E-B980-E449-B558-101BA187E293}"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CCC9D2C-1097-5F41-9329-2D0C9475D686}" type="datetimeFigureOut">
              <a:rPr kumimoji="1" lang="zh-CN" altLang="en-US" smtClean="0"/>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灯片编号占位符 3"/>
          <p:cNvSpPr>
            <a:spLocks noGrp="1"/>
          </p:cNvSpPr>
          <p:nvPr>
            <p:ph type="sldNum" sz="quarter" idx="12"/>
          </p:nvPr>
        </p:nvSpPr>
        <p:spPr/>
        <p:txBody>
          <a:bodyPr/>
          <a:lstStyle/>
          <a:p>
            <a:fld id="{CFBAB51E-B980-E449-B558-101BA187E293}"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endParaRPr kumimoji="1"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endParaRPr kumimoji="1" lang="zh-CN" altLang="en-US"/>
          </a:p>
        </p:txBody>
      </p:sp>
      <p:sp>
        <p:nvSpPr>
          <p:cNvPr id="5" name="日期占位符 4"/>
          <p:cNvSpPr>
            <a:spLocks noGrp="1"/>
          </p:cNvSpPr>
          <p:nvPr>
            <p:ph type="dt" sz="half" idx="10"/>
          </p:nvPr>
        </p:nvSpPr>
        <p:spPr/>
        <p:txBody>
          <a:bodyPr/>
          <a:lstStyle/>
          <a:p>
            <a:fld id="{0CCC9D2C-1097-5F41-9329-2D0C9475D686}" type="datetimeFigureOut">
              <a:rPr kumimoji="1" lang="zh-CN" altLang="en-US" smtClean="0"/>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灯片编号占位符 6"/>
          <p:cNvSpPr>
            <a:spLocks noGrp="1"/>
          </p:cNvSpPr>
          <p:nvPr>
            <p:ph type="sldNum" sz="quarter" idx="12"/>
          </p:nvPr>
        </p:nvSpPr>
        <p:spPr/>
        <p:txBody>
          <a:bodyPr/>
          <a:lstStyle/>
          <a:p>
            <a:fld id="{CFBAB51E-B980-E449-B558-101BA187E293}"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endParaRPr kumimoji="1"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endParaRPr kumimoji="1" lang="zh-CN" altLang="en-US"/>
          </a:p>
        </p:txBody>
      </p:sp>
      <p:sp>
        <p:nvSpPr>
          <p:cNvPr id="5" name="日期占位符 4"/>
          <p:cNvSpPr>
            <a:spLocks noGrp="1"/>
          </p:cNvSpPr>
          <p:nvPr>
            <p:ph type="dt" sz="half" idx="10"/>
          </p:nvPr>
        </p:nvSpPr>
        <p:spPr/>
        <p:txBody>
          <a:bodyPr/>
          <a:lstStyle/>
          <a:p>
            <a:fld id="{0CCC9D2C-1097-5F41-9329-2D0C9475D686}" type="datetimeFigureOut">
              <a:rPr kumimoji="1" lang="zh-CN" altLang="en-US" smtClean="0"/>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灯片编号占位符 6"/>
          <p:cNvSpPr>
            <a:spLocks noGrp="1"/>
          </p:cNvSpPr>
          <p:nvPr>
            <p:ph type="sldNum" sz="quarter" idx="12"/>
          </p:nvPr>
        </p:nvSpPr>
        <p:spPr/>
        <p:txBody>
          <a:bodyPr/>
          <a:lstStyle/>
          <a:p>
            <a:fld id="{CFBAB51E-B980-E449-B558-101BA187E293}"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endParaRPr kumimoji="1"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CC9D2C-1097-5F41-9329-2D0C9475D686}" type="datetimeFigureOut">
              <a:rPr kumimoji="1" lang="zh-CN" altLang="en-US" smtClean="0"/>
            </a:fld>
            <a:endParaRPr kumimoji="1"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BAB51E-B980-E449-B558-101BA187E293}"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solidFill>
            <a:srgbClr val="F2F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3" name="文本框 12"/>
          <p:cNvSpPr txBox="1"/>
          <p:nvPr/>
        </p:nvSpPr>
        <p:spPr>
          <a:xfrm>
            <a:off x="2387601" y="1740219"/>
            <a:ext cx="7378700" cy="707886"/>
          </a:xfrm>
          <a:prstGeom prst="rect">
            <a:avLst/>
          </a:prstGeom>
          <a:noFill/>
        </p:spPr>
        <p:txBody>
          <a:bodyPr wrap="square" rtlCol="0">
            <a:spAutoFit/>
          </a:bodyPr>
          <a:lstStyle/>
          <a:p>
            <a:pPr algn="ctr"/>
            <a:r>
              <a:rPr lang="zh-CN" altLang="en-US" sz="4000" dirty="0">
                <a:solidFill>
                  <a:srgbClr val="F7BE99"/>
                </a:solidFill>
                <a:latin typeface="微软雅黑" panose="020B0503020204020204" pitchFamily="34" charset="-122"/>
                <a:ea typeface="微软雅黑" panose="020B0503020204020204" pitchFamily="34" charset="-122"/>
              </a:rPr>
              <a:t>用于治疗甲型或乙型流行性感冒</a:t>
            </a:r>
            <a:endParaRPr kumimoji="1" lang="zh-CN" altLang="en-US" sz="4000" dirty="0">
              <a:solidFill>
                <a:srgbClr val="F7BE99"/>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3063514" y="2767851"/>
            <a:ext cx="6064973" cy="1092607"/>
          </a:xfrm>
          <a:prstGeom prst="rect">
            <a:avLst/>
          </a:prstGeom>
          <a:noFill/>
        </p:spPr>
        <p:txBody>
          <a:bodyPr wrap="square" rtlCol="0">
            <a:spAutoFit/>
          </a:bodyPr>
          <a:lstStyle/>
          <a:p>
            <a:pPr algn="ctr"/>
            <a:r>
              <a:rPr kumimoji="1" lang="zh-CN" altLang="en-US" sz="6500" b="1" dirty="0">
                <a:solidFill>
                  <a:srgbClr val="0080CB"/>
                </a:solidFill>
                <a:latin typeface="微软雅黑" panose="020B0503020204020204" pitchFamily="34" charset="-122"/>
                <a:ea typeface="微软雅黑" panose="020B0503020204020204" pitchFamily="34" charset="-122"/>
              </a:rPr>
              <a:t>帕拉米韦注射液</a:t>
            </a:r>
            <a:endParaRPr kumimoji="1" lang="zh-CN" altLang="en-US" sz="6500" b="1" dirty="0">
              <a:solidFill>
                <a:srgbClr val="0080CB"/>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2913927" y="5664638"/>
            <a:ext cx="6364147" cy="477054"/>
          </a:xfrm>
          <a:prstGeom prst="rect">
            <a:avLst/>
          </a:prstGeom>
          <a:noFill/>
        </p:spPr>
        <p:txBody>
          <a:bodyPr wrap="square" rtlCol="0">
            <a:spAutoFit/>
          </a:bodyPr>
          <a:lstStyle/>
          <a:p>
            <a:pPr algn="ctr"/>
            <a:r>
              <a:rPr kumimoji="1" lang="zh-CN" altLang="en-US" sz="2500" dirty="0">
                <a:solidFill>
                  <a:srgbClr val="00468B"/>
                </a:solidFill>
                <a:latin typeface="微软雅黑" panose="020B0503020204020204" pitchFamily="34" charset="-122"/>
                <a:ea typeface="微软雅黑" panose="020B0503020204020204" pitchFamily="34" charset="-122"/>
              </a:rPr>
              <a:t>浙江医药股份有限公司新昌制药厂</a:t>
            </a:r>
            <a:endParaRPr kumimoji="1" lang="zh-CN" altLang="en-US" sz="2500" dirty="0">
              <a:solidFill>
                <a:srgbClr val="00468B"/>
              </a:solidFill>
              <a:latin typeface="微软雅黑" panose="020B0503020204020204" pitchFamily="34" charset="-122"/>
              <a:ea typeface="微软雅黑" panose="020B0503020204020204" pitchFamily="34" charset="-122"/>
            </a:endParaRPr>
          </a:p>
        </p:txBody>
      </p:sp>
      <p:pic>
        <p:nvPicPr>
          <p:cNvPr id="2" name="图片 1"/>
          <p:cNvPicPr>
            <a:picLocks noChangeAspect="1"/>
          </p:cNvPicPr>
          <p:nvPr/>
        </p:nvPicPr>
        <p:blipFill>
          <a:blip r:embed="rId1"/>
          <a:stretch>
            <a:fillRect/>
          </a:stretch>
        </p:blipFill>
        <p:spPr>
          <a:xfrm>
            <a:off x="10121651" y="194813"/>
            <a:ext cx="1955775" cy="614361"/>
          </a:xfrm>
          <a:prstGeom prst="rect">
            <a:avLst/>
          </a:prstGeom>
        </p:spPr>
      </p:pic>
      <p:sp>
        <p:nvSpPr>
          <p:cNvPr id="3" name="圆角矩形 2"/>
          <p:cNvSpPr/>
          <p:nvPr/>
        </p:nvSpPr>
        <p:spPr>
          <a:xfrm>
            <a:off x="474562" y="230208"/>
            <a:ext cx="8952480" cy="540867"/>
          </a:xfrm>
          <a:prstGeom prst="roundRect">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椭圆 10"/>
          <p:cNvSpPr/>
          <p:nvPr/>
        </p:nvSpPr>
        <p:spPr>
          <a:xfrm>
            <a:off x="9119114" y="230208"/>
            <a:ext cx="540867" cy="540867"/>
          </a:xfrm>
          <a:prstGeom prst="ellipse">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椭圆 11"/>
          <p:cNvSpPr/>
          <p:nvPr/>
        </p:nvSpPr>
        <p:spPr>
          <a:xfrm>
            <a:off x="9537156" y="328839"/>
            <a:ext cx="397571" cy="397571"/>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4" name="椭圆 13"/>
          <p:cNvSpPr/>
          <p:nvPr/>
        </p:nvSpPr>
        <p:spPr>
          <a:xfrm>
            <a:off x="9821019" y="230209"/>
            <a:ext cx="300632" cy="300632"/>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椭圆 14"/>
          <p:cNvSpPr/>
          <p:nvPr/>
        </p:nvSpPr>
        <p:spPr>
          <a:xfrm>
            <a:off x="241814" y="230208"/>
            <a:ext cx="540867" cy="540867"/>
          </a:xfrm>
          <a:prstGeom prst="ellipse">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6" name="文本框 15"/>
          <p:cNvSpPr txBox="1"/>
          <p:nvPr/>
        </p:nvSpPr>
        <p:spPr>
          <a:xfrm>
            <a:off x="474562" y="262114"/>
            <a:ext cx="3462438" cy="477054"/>
          </a:xfrm>
          <a:prstGeom prst="rect">
            <a:avLst/>
          </a:prstGeom>
          <a:noFill/>
        </p:spPr>
        <p:txBody>
          <a:bodyPr wrap="square" rtlCol="0">
            <a:spAutoFit/>
          </a:bodyPr>
          <a:lstStyle/>
          <a:p>
            <a:r>
              <a:rPr kumimoji="1" lang="zh-CN" altLang="en-US" sz="2500" b="1" dirty="0">
                <a:solidFill>
                  <a:schemeClr val="bg1"/>
                </a:solidFill>
                <a:latin typeface="微软雅黑" panose="020B0503020204020204" pitchFamily="34" charset="-122"/>
                <a:ea typeface="微软雅黑" panose="020B0503020204020204" pitchFamily="34" charset="-122"/>
              </a:rPr>
              <a:t>帕拉米韦注射液</a:t>
            </a:r>
            <a:endParaRPr kumimoji="1" lang="zh-CN" altLang="en-US" sz="25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solidFill>
            <a:srgbClr val="F2F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 name="圆角矩形 1"/>
          <p:cNvSpPr/>
          <p:nvPr/>
        </p:nvSpPr>
        <p:spPr>
          <a:xfrm>
            <a:off x="1689322" y="1803933"/>
            <a:ext cx="8813357" cy="853633"/>
          </a:xfrm>
          <a:prstGeom prst="roundRect">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2500" dirty="0">
                <a:latin typeface="微软雅黑" panose="020B0503020204020204" pitchFamily="34" charset="-122"/>
                <a:ea typeface="微软雅黑" panose="020B0503020204020204" pitchFamily="34" charset="-122"/>
              </a:rPr>
              <a:t>1</a:t>
            </a:r>
            <a:r>
              <a:rPr kumimoji="1" lang="zh-CN" altLang="en-US" sz="2500" dirty="0">
                <a:latin typeface="微软雅黑" panose="020B0503020204020204" pitchFamily="34" charset="-122"/>
                <a:ea typeface="微软雅黑" panose="020B0503020204020204" pitchFamily="34" charset="-122"/>
              </a:rPr>
              <a:t>、药品基本信息</a:t>
            </a:r>
            <a:endParaRPr kumimoji="1" lang="zh-CN" altLang="en-US" sz="2500" dirty="0">
              <a:latin typeface="微软雅黑" panose="020B0503020204020204" pitchFamily="34" charset="-122"/>
              <a:ea typeface="微软雅黑" panose="020B0503020204020204" pitchFamily="34" charset="-122"/>
            </a:endParaRPr>
          </a:p>
        </p:txBody>
      </p:sp>
      <p:sp>
        <p:nvSpPr>
          <p:cNvPr id="3" name="圆角矩形 2"/>
          <p:cNvSpPr/>
          <p:nvPr/>
        </p:nvSpPr>
        <p:spPr>
          <a:xfrm>
            <a:off x="6770608" y="3308642"/>
            <a:ext cx="3732071" cy="853633"/>
          </a:xfrm>
          <a:prstGeom prst="roundRect">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2500" dirty="0">
                <a:latin typeface="微软雅黑" panose="020B0503020204020204" pitchFamily="34" charset="-122"/>
                <a:ea typeface="微软雅黑" panose="020B0503020204020204" pitchFamily="34" charset="-122"/>
              </a:rPr>
              <a:t>3</a:t>
            </a:r>
            <a:r>
              <a:rPr kumimoji="1" lang="zh-CN" altLang="en-US" sz="2500" dirty="0">
                <a:latin typeface="微软雅黑" panose="020B0503020204020204" pitchFamily="34" charset="-122"/>
                <a:ea typeface="微软雅黑" panose="020B0503020204020204" pitchFamily="34" charset="-122"/>
              </a:rPr>
              <a:t>、安全性</a:t>
            </a:r>
            <a:endParaRPr kumimoji="1" lang="zh-CN" altLang="en-US" sz="2500" dirty="0">
              <a:latin typeface="微软雅黑" panose="020B0503020204020204" pitchFamily="34" charset="-122"/>
              <a:ea typeface="微软雅黑" panose="020B0503020204020204" pitchFamily="34" charset="-122"/>
            </a:endParaRPr>
          </a:p>
        </p:txBody>
      </p:sp>
      <p:sp>
        <p:nvSpPr>
          <p:cNvPr id="11" name="圆角矩形 10"/>
          <p:cNvSpPr/>
          <p:nvPr/>
        </p:nvSpPr>
        <p:spPr>
          <a:xfrm>
            <a:off x="1689322" y="3308642"/>
            <a:ext cx="3732071" cy="853633"/>
          </a:xfrm>
          <a:prstGeom prst="roundRect">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2500" dirty="0">
                <a:latin typeface="微软雅黑" panose="020B0503020204020204" pitchFamily="34" charset="-122"/>
                <a:ea typeface="微软雅黑" panose="020B0503020204020204" pitchFamily="34" charset="-122"/>
              </a:rPr>
              <a:t>2</a:t>
            </a:r>
            <a:r>
              <a:rPr kumimoji="1" lang="zh-CN" altLang="en-US" sz="2500" dirty="0">
                <a:latin typeface="微软雅黑" panose="020B0503020204020204" pitchFamily="34" charset="-122"/>
                <a:ea typeface="微软雅黑" panose="020B0503020204020204" pitchFamily="34" charset="-122"/>
              </a:rPr>
              <a:t>、有效性</a:t>
            </a:r>
            <a:endParaRPr kumimoji="1" lang="zh-CN" altLang="en-US" sz="2500" dirty="0">
              <a:latin typeface="微软雅黑" panose="020B0503020204020204" pitchFamily="34" charset="-122"/>
              <a:ea typeface="微软雅黑" panose="020B0503020204020204" pitchFamily="34" charset="-122"/>
            </a:endParaRPr>
          </a:p>
        </p:txBody>
      </p:sp>
      <p:sp>
        <p:nvSpPr>
          <p:cNvPr id="12" name="圆角矩形 11"/>
          <p:cNvSpPr/>
          <p:nvPr/>
        </p:nvSpPr>
        <p:spPr>
          <a:xfrm>
            <a:off x="6770608" y="4813351"/>
            <a:ext cx="3732071" cy="853633"/>
          </a:xfrm>
          <a:prstGeom prst="roundRect">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2500" dirty="0">
                <a:latin typeface="微软雅黑" panose="020B0503020204020204" pitchFamily="34" charset="-122"/>
                <a:ea typeface="微软雅黑" panose="020B0503020204020204" pitchFamily="34" charset="-122"/>
              </a:rPr>
              <a:t>5</a:t>
            </a:r>
            <a:r>
              <a:rPr kumimoji="1" lang="zh-CN" altLang="en-US" sz="2500" dirty="0">
                <a:latin typeface="微软雅黑" panose="020B0503020204020204" pitchFamily="34" charset="-122"/>
                <a:ea typeface="微软雅黑" panose="020B0503020204020204" pitchFamily="34" charset="-122"/>
              </a:rPr>
              <a:t>、公平性</a:t>
            </a:r>
            <a:endParaRPr kumimoji="1" lang="zh-CN" altLang="en-US" sz="2500" dirty="0">
              <a:latin typeface="微软雅黑" panose="020B0503020204020204" pitchFamily="34" charset="-122"/>
              <a:ea typeface="微软雅黑" panose="020B0503020204020204" pitchFamily="34" charset="-122"/>
            </a:endParaRPr>
          </a:p>
        </p:txBody>
      </p:sp>
      <p:sp>
        <p:nvSpPr>
          <p:cNvPr id="13" name="圆角矩形 12"/>
          <p:cNvSpPr/>
          <p:nvPr/>
        </p:nvSpPr>
        <p:spPr>
          <a:xfrm>
            <a:off x="1689322" y="4848075"/>
            <a:ext cx="3732071" cy="853633"/>
          </a:xfrm>
          <a:prstGeom prst="roundRect">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2500" dirty="0">
                <a:latin typeface="微软雅黑" panose="020B0503020204020204" pitchFamily="34" charset="-122"/>
                <a:ea typeface="微软雅黑" panose="020B0503020204020204" pitchFamily="34" charset="-122"/>
              </a:rPr>
              <a:t>4</a:t>
            </a:r>
            <a:r>
              <a:rPr kumimoji="1" lang="zh-CN" altLang="en-US" sz="2500" dirty="0">
                <a:latin typeface="微软雅黑" panose="020B0503020204020204" pitchFamily="34" charset="-122"/>
                <a:ea typeface="微软雅黑" panose="020B0503020204020204" pitchFamily="34" charset="-122"/>
              </a:rPr>
              <a:t>、创新性</a:t>
            </a:r>
            <a:endParaRPr kumimoji="1" lang="zh-CN" altLang="en-US" sz="2500" dirty="0">
              <a:latin typeface="微软雅黑" panose="020B0503020204020204" pitchFamily="34" charset="-122"/>
              <a:ea typeface="微软雅黑" panose="020B0503020204020204" pitchFamily="34" charset="-122"/>
            </a:endParaRPr>
          </a:p>
        </p:txBody>
      </p:sp>
      <p:pic>
        <p:nvPicPr>
          <p:cNvPr id="9" name="图片 8"/>
          <p:cNvPicPr>
            <a:picLocks noChangeAspect="1"/>
          </p:cNvPicPr>
          <p:nvPr/>
        </p:nvPicPr>
        <p:blipFill>
          <a:blip r:embed="rId1"/>
          <a:stretch>
            <a:fillRect/>
          </a:stretch>
        </p:blipFill>
        <p:spPr>
          <a:xfrm>
            <a:off x="10121651" y="194813"/>
            <a:ext cx="1955775" cy="614361"/>
          </a:xfrm>
          <a:prstGeom prst="rect">
            <a:avLst/>
          </a:prstGeom>
        </p:spPr>
      </p:pic>
      <p:sp>
        <p:nvSpPr>
          <p:cNvPr id="10" name="圆角矩形 9"/>
          <p:cNvSpPr/>
          <p:nvPr/>
        </p:nvSpPr>
        <p:spPr>
          <a:xfrm>
            <a:off x="474562" y="230208"/>
            <a:ext cx="8952480" cy="540867"/>
          </a:xfrm>
          <a:prstGeom prst="roundRect">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4" name="椭圆 13"/>
          <p:cNvSpPr/>
          <p:nvPr/>
        </p:nvSpPr>
        <p:spPr>
          <a:xfrm>
            <a:off x="9119114" y="230208"/>
            <a:ext cx="540867" cy="540867"/>
          </a:xfrm>
          <a:prstGeom prst="ellipse">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椭圆 14"/>
          <p:cNvSpPr/>
          <p:nvPr/>
        </p:nvSpPr>
        <p:spPr>
          <a:xfrm>
            <a:off x="9537156" y="328839"/>
            <a:ext cx="397571" cy="397571"/>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6" name="椭圆 15"/>
          <p:cNvSpPr/>
          <p:nvPr/>
        </p:nvSpPr>
        <p:spPr>
          <a:xfrm>
            <a:off x="9821019" y="230209"/>
            <a:ext cx="300632" cy="300632"/>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7" name="椭圆 16"/>
          <p:cNvSpPr/>
          <p:nvPr/>
        </p:nvSpPr>
        <p:spPr>
          <a:xfrm>
            <a:off x="241814" y="230208"/>
            <a:ext cx="540867" cy="540867"/>
          </a:xfrm>
          <a:prstGeom prst="ellipse">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8" name="文本框 17"/>
          <p:cNvSpPr txBox="1"/>
          <p:nvPr/>
        </p:nvSpPr>
        <p:spPr>
          <a:xfrm>
            <a:off x="474562" y="262114"/>
            <a:ext cx="3462438" cy="477054"/>
          </a:xfrm>
          <a:prstGeom prst="rect">
            <a:avLst/>
          </a:prstGeom>
          <a:noFill/>
        </p:spPr>
        <p:txBody>
          <a:bodyPr wrap="square" rtlCol="0">
            <a:spAutoFit/>
          </a:bodyPr>
          <a:lstStyle/>
          <a:p>
            <a:r>
              <a:rPr kumimoji="1" lang="zh-CN" altLang="en-US" sz="2500" b="1" dirty="0">
                <a:solidFill>
                  <a:schemeClr val="bg1"/>
                </a:solidFill>
                <a:latin typeface="微软雅黑" panose="020B0503020204020204" pitchFamily="34" charset="-122"/>
                <a:ea typeface="微软雅黑" panose="020B0503020204020204" pitchFamily="34" charset="-122"/>
              </a:rPr>
              <a:t>目录</a:t>
            </a:r>
            <a:endParaRPr kumimoji="1" lang="zh-CN" altLang="en-US" sz="25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5512526" y="908955"/>
            <a:ext cx="6260374" cy="3514038"/>
          </a:xfrm>
          <a:prstGeom prst="rect">
            <a:avLst/>
          </a:prstGeom>
          <a:noFill/>
        </p:spPr>
        <p:txBody>
          <a:bodyPr wrap="square" rtlCol="0">
            <a:noAutofit/>
          </a:bodyPr>
          <a:lstStyle/>
          <a:p>
            <a:pPr marL="171450" indent="-171450" algn="just">
              <a:lnSpc>
                <a:spcPct val="140000"/>
              </a:lnSpc>
              <a:buFont typeface="Wingdings" panose="05000000000000000000" pitchFamily="2" charset="2"/>
              <a:buChar char="p"/>
              <a:defRPr/>
            </a:pPr>
            <a:r>
              <a:rPr lang="zh-CN" altLang="en-US" sz="16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适应症：</a:t>
            </a:r>
            <a:endParaRPr lang="zh-CN" altLang="en-US" sz="16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40000"/>
              </a:lnSpc>
              <a:defRPr/>
            </a:pPr>
            <a:r>
              <a:rPr lang="ja-JP" altLang="zh-CN" sz="1600" kern="0" dirty="0">
                <a:effectLst/>
                <a:latin typeface="微软雅黑" panose="020B0503020204020204" pitchFamily="34" charset="-122"/>
                <a:ea typeface="微软雅黑" panose="020B0503020204020204" pitchFamily="34" charset="-122"/>
                <a:cs typeface="Times New Roman" panose="02020603050405020304" pitchFamily="18" charset="0"/>
                <a:sym typeface="+mn-ea"/>
              </a:rPr>
              <a:t>用于</a:t>
            </a:r>
            <a:r>
              <a:rPr lang="zh-CN" altLang="zh-CN" sz="1600" kern="0" dirty="0">
                <a:effectLst/>
                <a:latin typeface="微软雅黑" panose="020B0503020204020204" pitchFamily="34" charset="-122"/>
                <a:ea typeface="微软雅黑" panose="020B0503020204020204" pitchFamily="34" charset="-122"/>
                <a:cs typeface="Times New Roman" panose="02020603050405020304" pitchFamily="18" charset="0"/>
                <a:sym typeface="+mn-ea"/>
              </a:rPr>
              <a:t>治疗</a:t>
            </a:r>
            <a:r>
              <a:rPr lang="ja-JP" altLang="zh-CN" sz="1600" kern="0" dirty="0">
                <a:effectLst/>
                <a:latin typeface="微软雅黑" panose="020B0503020204020204" pitchFamily="34" charset="-122"/>
                <a:ea typeface="微软雅黑" panose="020B0503020204020204" pitchFamily="34" charset="-122"/>
                <a:cs typeface="Times New Roman" panose="02020603050405020304" pitchFamily="18" charset="0"/>
                <a:sym typeface="+mn-ea"/>
              </a:rPr>
              <a:t>甲型或乙型流行性感冒</a:t>
            </a:r>
            <a:endParaRPr lang="ja-JP" altLang="zh-CN" sz="1600" kern="0" dirty="0">
              <a:effectLst/>
              <a:latin typeface="微软雅黑" panose="020B0503020204020204" pitchFamily="34" charset="-122"/>
              <a:ea typeface="微软雅黑" panose="020B0503020204020204" pitchFamily="34" charset="-122"/>
              <a:cs typeface="Times New Roman" panose="02020603050405020304" pitchFamily="18" charset="0"/>
            </a:endParaRPr>
          </a:p>
          <a:p>
            <a:pPr marL="171450" indent="-171450" algn="just">
              <a:lnSpc>
                <a:spcPct val="140000"/>
              </a:lnSpc>
              <a:buFont typeface="Wingdings" panose="05000000000000000000" pitchFamily="2" charset="2"/>
              <a:buChar char="p"/>
              <a:defRPr/>
            </a:pPr>
            <a:r>
              <a:rPr lang="zh-CN" altLang="en-US" sz="16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用法用量：</a:t>
            </a:r>
            <a:endParaRPr lang="zh-CN" altLang="en-US" sz="16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40000"/>
              </a:lnSpc>
            </a:pPr>
            <a:r>
              <a:rPr lang="zh-CN" altLang="en-US" sz="1600" b="1" kern="0" dirty="0">
                <a:effectLst/>
                <a:latin typeface="微软雅黑" panose="020B0503020204020204" pitchFamily="34" charset="-122"/>
                <a:ea typeface="微软雅黑" panose="020B0503020204020204" pitchFamily="34" charset="-122"/>
                <a:cs typeface="微软雅黑" panose="020B0503020204020204" pitchFamily="34" charset="-122"/>
                <a:sym typeface="+mn-ea"/>
              </a:rPr>
              <a:t>    成人：</a:t>
            </a:r>
            <a:r>
              <a:rPr lang="zh-CN" altLang="en-US" sz="1600" kern="0" dirty="0">
                <a:effectLst/>
                <a:latin typeface="微软雅黑" panose="020B0503020204020204" pitchFamily="34" charset="-122"/>
                <a:ea typeface="微软雅黑" panose="020B0503020204020204" pitchFamily="34" charset="-122"/>
                <a:cs typeface="微软雅黑" panose="020B0503020204020204" pitchFamily="34" charset="-122"/>
                <a:sym typeface="+mn-ea"/>
              </a:rPr>
              <a:t>常用剂量为每次帕拉米韦</a:t>
            </a:r>
            <a:r>
              <a:rPr lang="en-US" altLang="zh-CN" sz="1600" kern="0" dirty="0">
                <a:effectLst/>
                <a:latin typeface="微软雅黑" panose="020B0503020204020204" pitchFamily="34" charset="-122"/>
                <a:ea typeface="微软雅黑" panose="020B0503020204020204" pitchFamily="34" charset="-122"/>
                <a:cs typeface="微软雅黑" panose="020B0503020204020204" pitchFamily="34" charset="-122"/>
                <a:sym typeface="+mn-ea"/>
              </a:rPr>
              <a:t>300 mg</a:t>
            </a:r>
            <a:r>
              <a:rPr lang="zh-CN" altLang="en-US" sz="1600" kern="0" dirty="0">
                <a:effectLst/>
                <a:latin typeface="微软雅黑" panose="020B0503020204020204" pitchFamily="34" charset="-122"/>
                <a:ea typeface="微软雅黑" panose="020B0503020204020204" pitchFamily="34" charset="-122"/>
                <a:cs typeface="微软雅黑" panose="020B0503020204020204" pitchFamily="34" charset="-122"/>
                <a:sym typeface="+mn-ea"/>
              </a:rPr>
              <a:t>，经</a:t>
            </a:r>
            <a:r>
              <a:rPr lang="en-US" altLang="zh-CN" sz="1600" kern="0" dirty="0">
                <a:effectLst/>
                <a:latin typeface="微软雅黑" panose="020B0503020204020204" pitchFamily="34" charset="-122"/>
                <a:ea typeface="微软雅黑" panose="020B0503020204020204" pitchFamily="34" charset="-122"/>
                <a:cs typeface="微软雅黑" panose="020B0503020204020204" pitchFamily="34" charset="-122"/>
                <a:sym typeface="+mn-ea"/>
              </a:rPr>
              <a:t>15</a:t>
            </a:r>
            <a:r>
              <a:rPr lang="zh-CN" altLang="en-US" sz="1600" kern="0" dirty="0">
                <a:effectLst/>
                <a:latin typeface="微软雅黑" panose="020B0503020204020204" pitchFamily="34" charset="-122"/>
                <a:ea typeface="微软雅黑" panose="020B0503020204020204" pitchFamily="34" charset="-122"/>
                <a:cs typeface="微软雅黑" panose="020B0503020204020204" pitchFamily="34" charset="-122"/>
                <a:sym typeface="+mn-ea"/>
              </a:rPr>
              <a:t>分钟以上单次静脉滴注。对于因合并症等病情可能会加重的患者，剂量为每日一次</a:t>
            </a:r>
            <a:r>
              <a:rPr lang="en-US" altLang="zh-CN" sz="1600" kern="0" dirty="0">
                <a:effectLst/>
                <a:latin typeface="微软雅黑" panose="020B0503020204020204" pitchFamily="34" charset="-122"/>
                <a:ea typeface="微软雅黑" panose="020B0503020204020204" pitchFamily="34" charset="-122"/>
                <a:cs typeface="微软雅黑" panose="020B0503020204020204" pitchFamily="34" charset="-122"/>
                <a:sym typeface="+mn-ea"/>
              </a:rPr>
              <a:t>600 mg</a:t>
            </a:r>
            <a:r>
              <a:rPr lang="zh-CN" altLang="en-US" sz="1600" kern="0" dirty="0">
                <a:effectLst/>
                <a:latin typeface="微软雅黑" panose="020B0503020204020204" pitchFamily="34" charset="-122"/>
                <a:ea typeface="微软雅黑" panose="020B0503020204020204" pitchFamily="34" charset="-122"/>
                <a:cs typeface="微软雅黑" panose="020B0503020204020204" pitchFamily="34" charset="-122"/>
                <a:sym typeface="+mn-ea"/>
              </a:rPr>
              <a:t>并经</a:t>
            </a:r>
            <a:r>
              <a:rPr lang="en-US" altLang="zh-CN" sz="1600" kern="0" dirty="0">
                <a:effectLst/>
                <a:latin typeface="微软雅黑" panose="020B0503020204020204" pitchFamily="34" charset="-122"/>
                <a:ea typeface="微软雅黑" panose="020B0503020204020204" pitchFamily="34" charset="-122"/>
                <a:cs typeface="微软雅黑" panose="020B0503020204020204" pitchFamily="34" charset="-122"/>
                <a:sym typeface="+mn-ea"/>
              </a:rPr>
              <a:t>15</a:t>
            </a:r>
            <a:r>
              <a:rPr lang="zh-CN" altLang="en-US" sz="1600" kern="0" dirty="0">
                <a:effectLst/>
                <a:latin typeface="微软雅黑" panose="020B0503020204020204" pitchFamily="34" charset="-122"/>
                <a:ea typeface="微软雅黑" panose="020B0503020204020204" pitchFamily="34" charset="-122"/>
                <a:cs typeface="微软雅黑" panose="020B0503020204020204" pitchFamily="34" charset="-122"/>
                <a:sym typeface="+mn-ea"/>
              </a:rPr>
              <a:t>分钟以上单次静脉滴注，根据症状可连续多日重复给药。此外，根据年龄及症状可酌情减量。</a:t>
            </a:r>
            <a:endParaRPr lang="zh-CN" altLang="en-US" sz="1600" kern="0" dirty="0">
              <a:effectLst/>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40000"/>
              </a:lnSpc>
            </a:pPr>
            <a:r>
              <a:rPr lang="zh-CN" altLang="en-US" sz="1600" b="1" kern="0" dirty="0">
                <a:effectLst/>
                <a:latin typeface="微软雅黑" panose="020B0503020204020204" pitchFamily="34" charset="-122"/>
                <a:ea typeface="微软雅黑" panose="020B0503020204020204" pitchFamily="34" charset="-122"/>
                <a:cs typeface="微软雅黑" panose="020B0503020204020204" pitchFamily="34" charset="-122"/>
                <a:sym typeface="+mn-ea"/>
              </a:rPr>
              <a:t>   儿童：</a:t>
            </a:r>
            <a:r>
              <a:rPr lang="zh-CN" altLang="en-US" sz="1600" kern="0" dirty="0">
                <a:effectLst/>
                <a:latin typeface="微软雅黑" panose="020B0503020204020204" pitchFamily="34" charset="-122"/>
                <a:ea typeface="微软雅黑" panose="020B0503020204020204" pitchFamily="34" charset="-122"/>
                <a:cs typeface="微软雅黑" panose="020B0503020204020204" pitchFamily="34" charset="-122"/>
                <a:sym typeface="+mn-ea"/>
              </a:rPr>
              <a:t>常用剂量为每日一次帕拉米韦</a:t>
            </a:r>
            <a:r>
              <a:rPr lang="en-US" altLang="zh-CN" sz="1600" kern="0" dirty="0">
                <a:effectLst/>
                <a:latin typeface="微软雅黑" panose="020B0503020204020204" pitchFamily="34" charset="-122"/>
                <a:ea typeface="微软雅黑" panose="020B0503020204020204" pitchFamily="34" charset="-122"/>
                <a:cs typeface="微软雅黑" panose="020B0503020204020204" pitchFamily="34" charset="-122"/>
                <a:sym typeface="+mn-ea"/>
              </a:rPr>
              <a:t>10 mg/kg</a:t>
            </a:r>
            <a:r>
              <a:rPr lang="zh-CN" altLang="en-US" sz="1600" kern="0" dirty="0">
                <a:effectLst/>
                <a:latin typeface="微软雅黑" panose="020B0503020204020204" pitchFamily="34" charset="-122"/>
                <a:ea typeface="微软雅黑" panose="020B0503020204020204" pitchFamily="34" charset="-122"/>
                <a:cs typeface="微软雅黑" panose="020B0503020204020204" pitchFamily="34" charset="-122"/>
                <a:sym typeface="+mn-ea"/>
              </a:rPr>
              <a:t>，经</a:t>
            </a:r>
            <a:r>
              <a:rPr lang="en-US" altLang="zh-CN" sz="1600" kern="0" dirty="0">
                <a:effectLst/>
                <a:latin typeface="微软雅黑" panose="020B0503020204020204" pitchFamily="34" charset="-122"/>
                <a:ea typeface="微软雅黑" panose="020B0503020204020204" pitchFamily="34" charset="-122"/>
                <a:cs typeface="微软雅黑" panose="020B0503020204020204" pitchFamily="34" charset="-122"/>
                <a:sym typeface="+mn-ea"/>
              </a:rPr>
              <a:t>15</a:t>
            </a:r>
            <a:r>
              <a:rPr lang="zh-CN" altLang="en-US" sz="1600" kern="0" dirty="0">
                <a:effectLst/>
                <a:latin typeface="微软雅黑" panose="020B0503020204020204" pitchFamily="34" charset="-122"/>
                <a:ea typeface="微软雅黑" panose="020B0503020204020204" pitchFamily="34" charset="-122"/>
                <a:cs typeface="微软雅黑" panose="020B0503020204020204" pitchFamily="34" charset="-122"/>
                <a:sym typeface="+mn-ea"/>
              </a:rPr>
              <a:t>分钟以上单次静脉滴注，根据症状可连续多日重复给药。每次剂量不超过</a:t>
            </a:r>
            <a:r>
              <a:rPr lang="en-US" altLang="zh-CN" sz="1600" kern="0" dirty="0">
                <a:effectLst/>
                <a:latin typeface="微软雅黑" panose="020B0503020204020204" pitchFamily="34" charset="-122"/>
                <a:ea typeface="微软雅黑" panose="020B0503020204020204" pitchFamily="34" charset="-122"/>
                <a:cs typeface="微软雅黑" panose="020B0503020204020204" pitchFamily="34" charset="-122"/>
                <a:sym typeface="+mn-ea"/>
              </a:rPr>
              <a:t>600 mg</a:t>
            </a:r>
            <a:r>
              <a:rPr lang="zh-CN" altLang="en-US" sz="1600" kern="0" dirty="0">
                <a:effectLst/>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1600" b="1" dirty="0">
              <a:solidFill>
                <a:srgbClr val="0000CC"/>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241622" y="899552"/>
            <a:ext cx="5117778" cy="3534410"/>
          </a:xfrm>
          <a:prstGeom prst="rect">
            <a:avLst/>
          </a:prstGeom>
          <a:noFill/>
        </p:spPr>
        <p:txBody>
          <a:bodyPr wrap="square" rtlCol="0">
            <a:spAutoFit/>
          </a:bodyPr>
          <a:lstStyle/>
          <a:p>
            <a:pPr marL="285750" marR="0" lvl="0" indent="-285750" algn="just" defTabSz="914400" eaLnBrk="1" latinLnBrk="0" hangingPunct="1">
              <a:lnSpc>
                <a:spcPct val="140000"/>
              </a:lnSpc>
              <a:buClrTx/>
              <a:buSzTx/>
              <a:buFont typeface="Wingdings" panose="05000000000000000000" pitchFamily="2" charset="2"/>
              <a:buChar char="p"/>
              <a:defRPr/>
            </a:pPr>
            <a:r>
              <a:rPr lang="zh-CN" altLang="en-US" sz="1600" b="1" spc="50"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通用名称</a:t>
            </a:r>
            <a:r>
              <a:rPr lang="zh-CN" altLang="en-US" sz="16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帕拉米韦注射液</a:t>
            </a:r>
            <a:endParaRPr lang="en-US" altLang="zh-CN" sz="1600" spc="5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gn="just">
              <a:lnSpc>
                <a:spcPct val="140000"/>
              </a:lnSpc>
              <a:buFont typeface="Wingdings" panose="05000000000000000000" pitchFamily="2" charset="2"/>
              <a:buChar char="p"/>
              <a:defRPr/>
            </a:pPr>
            <a:r>
              <a:rPr lang="zh-CN" altLang="en-US" sz="16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规       格：</a:t>
            </a:r>
            <a:r>
              <a:rPr lang="en-US" altLang="zh-CN"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60ml:0.3g</a:t>
            </a:r>
            <a:r>
              <a:rPr lang="zh-CN" altLang="en-US" sz="1600" spc="50" dirty="0">
                <a:latin typeface="微软雅黑" panose="020B0503020204020204" pitchFamily="34" charset="-122"/>
                <a:ea typeface="微软雅黑" panose="020B0503020204020204" pitchFamily="34" charset="-122"/>
                <a:cs typeface="微软雅黑" panose="020B0503020204020204" pitchFamily="34" charset="-122"/>
                <a:sym typeface="+mn-lt"/>
              </a:rPr>
              <a:t>（按C</a:t>
            </a:r>
            <a:r>
              <a:rPr lang="zh-CN" altLang="en-US" sz="1600" spc="50" baseline="-25000" dirty="0">
                <a:latin typeface="微软雅黑" panose="020B0503020204020204" pitchFamily="34" charset="-122"/>
                <a:ea typeface="微软雅黑" panose="020B0503020204020204" pitchFamily="34" charset="-122"/>
                <a:cs typeface="微软雅黑" panose="020B0503020204020204" pitchFamily="34" charset="-122"/>
                <a:sym typeface="+mn-lt"/>
              </a:rPr>
              <a:t>15</a:t>
            </a:r>
            <a:r>
              <a:rPr lang="zh-CN" altLang="en-US" sz="1600" spc="50" dirty="0">
                <a:latin typeface="微软雅黑" panose="020B0503020204020204" pitchFamily="34" charset="-122"/>
                <a:ea typeface="微软雅黑" panose="020B0503020204020204" pitchFamily="34" charset="-122"/>
                <a:cs typeface="微软雅黑" panose="020B0503020204020204" pitchFamily="34" charset="-122"/>
                <a:sym typeface="+mn-lt"/>
              </a:rPr>
              <a:t>H</a:t>
            </a:r>
            <a:r>
              <a:rPr lang="zh-CN" altLang="en-US" sz="1600" spc="50" baseline="-25000" dirty="0">
                <a:latin typeface="微软雅黑" panose="020B0503020204020204" pitchFamily="34" charset="-122"/>
                <a:ea typeface="微软雅黑" panose="020B0503020204020204" pitchFamily="34" charset="-122"/>
                <a:cs typeface="微软雅黑" panose="020B0503020204020204" pitchFamily="34" charset="-122"/>
                <a:sym typeface="+mn-lt"/>
              </a:rPr>
              <a:t>28</a:t>
            </a:r>
            <a:r>
              <a:rPr lang="zh-CN" altLang="en-US" sz="1600" spc="50" dirty="0">
                <a:latin typeface="微软雅黑" panose="020B0503020204020204" pitchFamily="34" charset="-122"/>
                <a:ea typeface="微软雅黑" panose="020B0503020204020204" pitchFamily="34" charset="-122"/>
                <a:cs typeface="微软雅黑" panose="020B0503020204020204" pitchFamily="34" charset="-122"/>
                <a:sym typeface="+mn-lt"/>
              </a:rPr>
              <a:t>N</a:t>
            </a:r>
            <a:r>
              <a:rPr lang="zh-CN" altLang="en-US" sz="1600" spc="50" baseline="-25000" dirty="0">
                <a:latin typeface="微软雅黑" panose="020B0503020204020204" pitchFamily="34" charset="-122"/>
                <a:ea typeface="微软雅黑" panose="020B0503020204020204" pitchFamily="34" charset="-122"/>
                <a:cs typeface="微软雅黑" panose="020B0503020204020204" pitchFamily="34" charset="-122"/>
                <a:sym typeface="+mn-lt"/>
              </a:rPr>
              <a:t>4</a:t>
            </a:r>
            <a:r>
              <a:rPr lang="zh-CN" altLang="en-US" sz="1600" spc="50" dirty="0">
                <a:latin typeface="微软雅黑" panose="020B0503020204020204" pitchFamily="34" charset="-122"/>
                <a:ea typeface="微软雅黑" panose="020B0503020204020204" pitchFamily="34" charset="-122"/>
                <a:cs typeface="微软雅黑" panose="020B0503020204020204" pitchFamily="34" charset="-122"/>
                <a:sym typeface="+mn-lt"/>
              </a:rPr>
              <a:t>O</a:t>
            </a:r>
            <a:r>
              <a:rPr lang="zh-CN" altLang="en-US" sz="1600" spc="50" baseline="-25000" dirty="0">
                <a:latin typeface="微软雅黑" panose="020B0503020204020204" pitchFamily="34" charset="-122"/>
                <a:ea typeface="微软雅黑" panose="020B0503020204020204" pitchFamily="34" charset="-122"/>
                <a:cs typeface="微软雅黑" panose="020B0503020204020204" pitchFamily="34" charset="-122"/>
                <a:sym typeface="+mn-lt"/>
              </a:rPr>
              <a:t>4</a:t>
            </a:r>
            <a:r>
              <a:rPr lang="zh-CN" altLang="en-US" sz="1600" spc="50" dirty="0">
                <a:latin typeface="微软雅黑" panose="020B0503020204020204" pitchFamily="34" charset="-122"/>
                <a:ea typeface="微软雅黑" panose="020B0503020204020204" pitchFamily="34" charset="-122"/>
                <a:cs typeface="微软雅黑" panose="020B0503020204020204" pitchFamily="34" charset="-122"/>
                <a:sym typeface="+mn-lt"/>
              </a:rPr>
              <a:t>计）</a:t>
            </a:r>
            <a:endParaRPr lang="en-US" altLang="zh-CN" sz="1600" spc="5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gn="just">
              <a:lnSpc>
                <a:spcPct val="140000"/>
              </a:lnSpc>
              <a:buFont typeface="Wingdings" panose="05000000000000000000" pitchFamily="2" charset="2"/>
              <a:buChar char="p"/>
              <a:defRPr/>
            </a:pPr>
            <a:r>
              <a:rPr lang="zh-CN" altLang="en-US" sz="16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批准文号：</a:t>
            </a:r>
            <a:r>
              <a:rPr lang="zh-CN" altLang="en-US"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国药准字</a:t>
            </a:r>
            <a:r>
              <a:rPr lang="en-US" altLang="zh-CN"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H20243853</a:t>
            </a:r>
            <a:endParaRPr lang="en-US" altLang="zh-CN" sz="1600" spc="5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gn="just">
              <a:lnSpc>
                <a:spcPct val="140000"/>
              </a:lnSpc>
              <a:buFont typeface="Wingdings" panose="05000000000000000000" pitchFamily="2" charset="2"/>
              <a:buChar char="p"/>
            </a:pPr>
            <a:r>
              <a:rPr lang="zh-CN" altLang="en-US" sz="16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全球首个上市情况：</a:t>
            </a:r>
            <a:r>
              <a:rPr lang="zh-CN" altLang="en-US"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日本、</a:t>
            </a:r>
            <a:r>
              <a:rPr lang="en-US" altLang="zh-CN"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2010</a:t>
            </a:r>
            <a:r>
              <a:rPr lang="zh-CN" altLang="en-US"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月</a:t>
            </a:r>
            <a:endParaRPr lang="zh-CN" altLang="en-US" sz="1600" spc="5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lgn="just">
              <a:lnSpc>
                <a:spcPct val="140000"/>
              </a:lnSpc>
              <a:buFont typeface="Wingdings" panose="05000000000000000000" pitchFamily="2" charset="2"/>
              <a:buChar char="p"/>
              <a:defRPr/>
            </a:pPr>
            <a:r>
              <a:rPr lang="zh-CN" altLang="en-US" sz="16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中国大陆首次上市时间：</a:t>
            </a:r>
            <a:r>
              <a:rPr lang="en-US" altLang="zh-CN" sz="1600" spc="50" dirty="0">
                <a:latin typeface="微软雅黑" panose="020B0503020204020204" pitchFamily="34" charset="-122"/>
                <a:ea typeface="微软雅黑" panose="020B0503020204020204" pitchFamily="34" charset="-122"/>
                <a:cs typeface="微软雅黑" panose="020B0503020204020204" pitchFamily="34" charset="-122"/>
                <a:sym typeface="+mn-lt"/>
              </a:rPr>
              <a:t>2024年05月</a:t>
            </a:r>
            <a:endParaRPr lang="en-US" altLang="zh-CN" sz="1600" spc="5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gn="just">
              <a:lnSpc>
                <a:spcPct val="140000"/>
              </a:lnSpc>
              <a:buFont typeface="Wingdings" panose="05000000000000000000" pitchFamily="2" charset="2"/>
              <a:buChar char="p"/>
              <a:defRPr/>
            </a:pPr>
            <a:r>
              <a:rPr lang="zh-CN" altLang="en-US" sz="16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目前大陆地区同通用名药品的上市情况：</a:t>
            </a:r>
            <a:r>
              <a:rPr lang="en-US" altLang="zh-CN" sz="1600" spc="50" dirty="0">
                <a:latin typeface="微软雅黑" panose="020B0503020204020204" pitchFamily="34" charset="-122"/>
                <a:ea typeface="微软雅黑" panose="020B0503020204020204" pitchFamily="34" charset="-122"/>
                <a:cs typeface="微软雅黑" panose="020B0503020204020204" pitchFamily="34" charset="-122"/>
                <a:sym typeface="+mn-lt"/>
              </a:rPr>
              <a:t>国内已有34家上市许可持有人取得同通用名批准文号</a:t>
            </a:r>
            <a:endParaRPr lang="en-US" altLang="zh-CN" sz="1600" spc="5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gn="just">
              <a:lnSpc>
                <a:spcPct val="140000"/>
              </a:lnSpc>
              <a:buFont typeface="Wingdings" panose="05000000000000000000" pitchFamily="2" charset="2"/>
              <a:buChar char="p"/>
              <a:defRPr/>
            </a:pPr>
            <a:r>
              <a:rPr lang="zh-CN" altLang="en-US" sz="16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是否为</a:t>
            </a:r>
            <a:r>
              <a:rPr lang="en-US" altLang="zh-CN" sz="16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OTC</a:t>
            </a:r>
            <a:r>
              <a:rPr lang="zh-CN" altLang="en-US" sz="16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药品：</a:t>
            </a:r>
            <a:r>
              <a:rPr lang="zh-CN" altLang="en-US"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否</a:t>
            </a:r>
            <a:endParaRPr lang="en-US" altLang="zh-CN" sz="1600" spc="5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lgn="just">
              <a:lnSpc>
                <a:spcPct val="140000"/>
              </a:lnSpc>
              <a:buFont typeface="Wingdings" panose="05000000000000000000" pitchFamily="2" charset="2"/>
              <a:buChar char="p"/>
              <a:defRPr/>
            </a:pPr>
            <a:r>
              <a:rPr lang="zh-CN" altLang="en-US" sz="16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是否为独家：</a:t>
            </a:r>
            <a:r>
              <a:rPr lang="zh-CN" altLang="en-US" sz="1600" spc="50" dirty="0">
                <a:latin typeface="微软雅黑" panose="020B0503020204020204" pitchFamily="34" charset="-122"/>
                <a:ea typeface="微软雅黑" panose="020B0503020204020204" pitchFamily="34" charset="-122"/>
                <a:cs typeface="微软雅黑" panose="020B0503020204020204" pitchFamily="34" charset="-122"/>
                <a:sym typeface="+mn-ea"/>
              </a:rPr>
              <a:t>否</a:t>
            </a:r>
            <a:endParaRPr lang="zh-CN" altLang="en-US" sz="1600" spc="5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lgn="just">
              <a:lnSpc>
                <a:spcPct val="140000"/>
              </a:lnSpc>
              <a:buFont typeface="Wingdings" panose="05000000000000000000" pitchFamily="2" charset="2"/>
              <a:buChar char="p"/>
              <a:defRPr/>
            </a:pPr>
            <a:r>
              <a:rPr lang="zh-CN" altLang="en-US" sz="1600" b="1" spc="5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rPr>
              <a:t>国家集中采购药品：</a:t>
            </a:r>
            <a:r>
              <a:rPr lang="zh-CN" altLang="en-US" sz="1600" spc="5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是</a:t>
            </a:r>
            <a:endParaRPr lang="zh-CN" altLang="en-US" sz="1600" spc="5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4" name="TextBox 1"/>
          <p:cNvSpPr txBox="1"/>
          <p:nvPr/>
        </p:nvSpPr>
        <p:spPr>
          <a:xfrm>
            <a:off x="241622" y="4401601"/>
            <a:ext cx="11531278" cy="1433790"/>
          </a:xfrm>
          <a:prstGeom prst="rect">
            <a:avLst/>
          </a:prstGeom>
          <a:noFill/>
        </p:spPr>
        <p:txBody>
          <a:bodyPr wrap="square" rtlCol="0">
            <a:spAutoFit/>
          </a:bodyPr>
          <a:lstStyle/>
          <a:p>
            <a:pPr marL="285750" indent="-285750" algn="just">
              <a:lnSpc>
                <a:spcPct val="140000"/>
              </a:lnSpc>
              <a:buFont typeface="Wingdings" panose="05000000000000000000" pitchFamily="2" charset="2"/>
              <a:buChar char="p"/>
              <a:defRPr/>
            </a:pPr>
            <a:r>
              <a:rPr lang="zh-CN" altLang="en-US" sz="16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rPr>
              <a:t>疾病基本情况：</a:t>
            </a:r>
            <a:endParaRPr lang="en-US" altLang="zh-CN" sz="16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endParaRPr>
          </a:p>
          <a:p>
            <a:pPr algn="just">
              <a:lnSpc>
                <a:spcPct val="140000"/>
              </a:lnSpc>
            </a:pPr>
            <a:r>
              <a:rPr lang="zh-CN" altLang="en-US" sz="1600" kern="0" dirty="0">
                <a:latin typeface="微软雅黑" panose="020B0503020204020204" pitchFamily="34" charset="-122"/>
                <a:ea typeface="微软雅黑" panose="020B0503020204020204" pitchFamily="34" charset="-122"/>
                <a:cs typeface="微软雅黑" panose="020B0503020204020204" pitchFamily="34" charset="-122"/>
              </a:rPr>
              <a:t>流感是由流感病毒（甲型或乙型流感病毒）感染引起的急性呼吸道传染病，主要症状包括高烧、头痛、咽痛、肌肉酸痛等。基于我国流感样疾病监测哨点医院的数据估计，每年有</a:t>
            </a:r>
            <a:r>
              <a:rPr lang="en-US" altLang="zh-CN" sz="1600" kern="0" dirty="0">
                <a:latin typeface="微软雅黑" panose="020B0503020204020204" pitchFamily="34" charset="-122"/>
                <a:ea typeface="微软雅黑" panose="020B0503020204020204" pitchFamily="34" charset="-122"/>
                <a:cs typeface="微软雅黑" panose="020B0503020204020204" pitchFamily="34" charset="-122"/>
              </a:rPr>
              <a:t>340</a:t>
            </a:r>
            <a:r>
              <a:rPr lang="zh-CN" altLang="en-US" sz="1600" kern="0" dirty="0">
                <a:latin typeface="微软雅黑" panose="020B0503020204020204" pitchFamily="34" charset="-122"/>
                <a:ea typeface="微软雅黑" panose="020B0503020204020204" pitchFamily="34" charset="-122"/>
                <a:cs typeface="微软雅黑" panose="020B0503020204020204" pitchFamily="34" charset="-122"/>
              </a:rPr>
              <a:t>万病例因流感样疾病就诊，平均每年约有</a:t>
            </a:r>
            <a:r>
              <a:rPr lang="en-US" altLang="zh-CN" sz="1600" kern="0" dirty="0">
                <a:latin typeface="微软雅黑" panose="020B0503020204020204" pitchFamily="34" charset="-122"/>
                <a:ea typeface="微软雅黑" panose="020B0503020204020204" pitchFamily="34" charset="-122"/>
                <a:cs typeface="微软雅黑" panose="020B0503020204020204" pitchFamily="34" charset="-122"/>
              </a:rPr>
              <a:t>8.81</a:t>
            </a:r>
            <a:r>
              <a:rPr lang="zh-CN" altLang="en-US" sz="1600" kern="0" dirty="0">
                <a:latin typeface="微软雅黑" panose="020B0503020204020204" pitchFamily="34" charset="-122"/>
                <a:ea typeface="微软雅黑" panose="020B0503020204020204" pitchFamily="34" charset="-122"/>
                <a:cs typeface="微软雅黑" panose="020B0503020204020204" pitchFamily="34" charset="-122"/>
              </a:rPr>
              <a:t>万例流感相关呼吸系统疾病导致死亡，占呼吸系统疾病死亡的</a:t>
            </a:r>
            <a:r>
              <a:rPr lang="en-US" altLang="zh-CN" sz="1600" kern="0" dirty="0">
                <a:latin typeface="微软雅黑" panose="020B0503020204020204" pitchFamily="34" charset="-122"/>
                <a:ea typeface="微软雅黑" panose="020B0503020204020204" pitchFamily="34" charset="-122"/>
                <a:cs typeface="微软雅黑" panose="020B0503020204020204" pitchFamily="34" charset="-122"/>
              </a:rPr>
              <a:t>8.2%</a:t>
            </a:r>
            <a:r>
              <a:rPr lang="zh-CN" altLang="en-US" sz="1600" kern="0" dirty="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1600" kern="0" dirty="0">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2" name="图片 1"/>
          <p:cNvPicPr>
            <a:picLocks noChangeAspect="1"/>
          </p:cNvPicPr>
          <p:nvPr/>
        </p:nvPicPr>
        <p:blipFill>
          <a:blip r:embed="rId1"/>
          <a:stretch>
            <a:fillRect/>
          </a:stretch>
        </p:blipFill>
        <p:spPr>
          <a:xfrm>
            <a:off x="10121651" y="194813"/>
            <a:ext cx="1955775" cy="614361"/>
          </a:xfrm>
          <a:prstGeom prst="rect">
            <a:avLst/>
          </a:prstGeom>
        </p:spPr>
      </p:pic>
      <p:sp>
        <p:nvSpPr>
          <p:cNvPr id="3" name="圆角矩形 2"/>
          <p:cNvSpPr/>
          <p:nvPr/>
        </p:nvSpPr>
        <p:spPr>
          <a:xfrm>
            <a:off x="474562" y="230208"/>
            <a:ext cx="8952480" cy="540867"/>
          </a:xfrm>
          <a:prstGeom prst="roundRect">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椭圆 3"/>
          <p:cNvSpPr/>
          <p:nvPr/>
        </p:nvSpPr>
        <p:spPr>
          <a:xfrm>
            <a:off x="9119114" y="230208"/>
            <a:ext cx="540867" cy="540867"/>
          </a:xfrm>
          <a:prstGeom prst="ellipse">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椭圆 10"/>
          <p:cNvSpPr/>
          <p:nvPr/>
        </p:nvSpPr>
        <p:spPr>
          <a:xfrm>
            <a:off x="9537156" y="328839"/>
            <a:ext cx="397571" cy="397571"/>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椭圆 11"/>
          <p:cNvSpPr/>
          <p:nvPr/>
        </p:nvSpPr>
        <p:spPr>
          <a:xfrm>
            <a:off x="9821019" y="230209"/>
            <a:ext cx="300632" cy="300632"/>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3" name="椭圆 12"/>
          <p:cNvSpPr/>
          <p:nvPr/>
        </p:nvSpPr>
        <p:spPr>
          <a:xfrm>
            <a:off x="241814" y="230208"/>
            <a:ext cx="540867" cy="540867"/>
          </a:xfrm>
          <a:prstGeom prst="ellipse">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文本框 14"/>
          <p:cNvSpPr txBox="1"/>
          <p:nvPr/>
        </p:nvSpPr>
        <p:spPr>
          <a:xfrm>
            <a:off x="474562" y="262114"/>
            <a:ext cx="3462438" cy="477054"/>
          </a:xfrm>
          <a:prstGeom prst="rect">
            <a:avLst/>
          </a:prstGeom>
          <a:noFill/>
        </p:spPr>
        <p:txBody>
          <a:bodyPr wrap="square" rtlCol="0">
            <a:spAutoFit/>
          </a:bodyPr>
          <a:lstStyle/>
          <a:p>
            <a:r>
              <a:rPr kumimoji="1" lang="zh-CN" altLang="en-US" sz="2500" b="1" dirty="0">
                <a:solidFill>
                  <a:schemeClr val="bg1"/>
                </a:solidFill>
                <a:latin typeface="微软雅黑" panose="020B0503020204020204" pitchFamily="34" charset="-122"/>
                <a:ea typeface="微软雅黑" panose="020B0503020204020204" pitchFamily="34" charset="-122"/>
              </a:rPr>
              <a:t>药品基本信息</a:t>
            </a:r>
            <a:endParaRPr kumimoji="1" lang="zh-CN" altLang="en-US" sz="2500" b="1" dirty="0">
              <a:solidFill>
                <a:schemeClr val="bg1"/>
              </a:solidFill>
              <a:latin typeface="微软雅黑" panose="020B0503020204020204" pitchFamily="34" charset="-122"/>
              <a:ea typeface="微软雅黑" panose="020B0503020204020204" pitchFamily="34" charset="-122"/>
            </a:endParaRPr>
          </a:p>
        </p:txBody>
      </p:sp>
      <p:sp>
        <p:nvSpPr>
          <p:cNvPr id="16" name="文本框 11"/>
          <p:cNvSpPr txBox="1"/>
          <p:nvPr>
            <p:custDataLst>
              <p:tags r:id="rId2"/>
            </p:custDataLst>
          </p:nvPr>
        </p:nvSpPr>
        <p:spPr>
          <a:xfrm>
            <a:off x="241622" y="6051212"/>
            <a:ext cx="3311475" cy="576580"/>
          </a:xfrm>
          <a:prstGeom prst="rect">
            <a:avLst/>
          </a:prstGeom>
          <a:noFill/>
        </p:spPr>
        <p:txBody>
          <a:bodyPr wrap="square" rtlCol="0">
            <a:noAutofit/>
          </a:bodyPr>
          <a:lstStyle/>
          <a:p>
            <a:r>
              <a:rPr lang="zh-CN" altLang="en-US" sz="1000" dirty="0">
                <a:latin typeface="微软雅黑" panose="020B0503020204020204" pitchFamily="34" charset="-122"/>
                <a:ea typeface="微软雅黑" panose="020B0503020204020204" pitchFamily="34" charset="-122"/>
              </a:rPr>
              <a:t>参考文献：</a:t>
            </a:r>
            <a:endParaRPr lang="zh-CN" altLang="en-US" sz="1000" dirty="0">
              <a:latin typeface="微软雅黑" panose="020B0503020204020204" pitchFamily="34" charset="-122"/>
              <a:ea typeface="微软雅黑" panose="020B0503020204020204" pitchFamily="34" charset="-122"/>
            </a:endParaRPr>
          </a:p>
          <a:p>
            <a:r>
              <a:rPr lang="en-US" altLang="zh-CN" sz="1000" dirty="0">
                <a:latin typeface="微软雅黑" panose="020B0503020204020204" pitchFamily="34" charset="-122"/>
                <a:ea typeface="微软雅黑" panose="020B0503020204020204" pitchFamily="34" charset="-122"/>
                <a:cs typeface="Arial" panose="020B0604020202020204" pitchFamily="34" charset="0"/>
                <a:sym typeface="+mn-ea"/>
              </a:rPr>
              <a:t>1</a:t>
            </a:r>
            <a:r>
              <a:rPr lang="zh-CN" altLang="en-US" sz="1000" dirty="0">
                <a:latin typeface="微软雅黑" panose="020B0503020204020204" pitchFamily="34" charset="-122"/>
                <a:ea typeface="微软雅黑" panose="020B0503020204020204" pitchFamily="34" charset="-122"/>
                <a:cs typeface="Arial" panose="020B0604020202020204" pitchFamily="34" charset="0"/>
                <a:sym typeface="+mn-ea"/>
              </a:rPr>
              <a:t>、</a:t>
            </a:r>
            <a:r>
              <a:rPr lang="zh-CN" altLang="zh-CN" sz="1000" dirty="0">
                <a:latin typeface="微软雅黑" panose="020B0503020204020204" pitchFamily="34" charset="-122"/>
                <a:ea typeface="微软雅黑" panose="020B0503020204020204" pitchFamily="34" charset="-122"/>
                <a:cs typeface="Arial" panose="020B0604020202020204" pitchFamily="34" charset="0"/>
                <a:sym typeface="+mn-ea"/>
              </a:rPr>
              <a:t>帕拉米韦注射液说明书</a:t>
            </a:r>
            <a:endParaRPr lang="zh-CN" altLang="zh-CN" sz="1000" dirty="0">
              <a:latin typeface="微软雅黑" panose="020B0503020204020204" pitchFamily="34" charset="-122"/>
              <a:ea typeface="微软雅黑" panose="020B0503020204020204" pitchFamily="34" charset="-122"/>
              <a:cs typeface="Arial" panose="020B0604020202020204" pitchFamily="34" charset="0"/>
              <a:sym typeface="+mn-ea"/>
            </a:endParaRPr>
          </a:p>
          <a:p>
            <a:r>
              <a:rPr lang="en-US" altLang="zh-CN" sz="1000" dirty="0">
                <a:latin typeface="微软雅黑" panose="020B0503020204020204" pitchFamily="34" charset="-122"/>
                <a:ea typeface="微软雅黑" panose="020B0503020204020204" pitchFamily="34" charset="-122"/>
                <a:cs typeface="Arial" panose="020B0604020202020204" pitchFamily="34" charset="0"/>
                <a:sym typeface="+mn-ea"/>
              </a:rPr>
              <a:t>2</a:t>
            </a:r>
            <a:r>
              <a:rPr lang="zh-CN" altLang="en-US" sz="1000" dirty="0">
                <a:latin typeface="微软雅黑" panose="020B0503020204020204" pitchFamily="34" charset="-122"/>
                <a:ea typeface="微软雅黑" panose="020B0503020204020204" pitchFamily="34" charset="-122"/>
                <a:cs typeface="Arial" panose="020B0604020202020204" pitchFamily="34" charset="0"/>
                <a:sym typeface="+mn-ea"/>
              </a:rPr>
              <a:t>、«成人流行性感冒诊疗规范急诊专家共识(2022版)»</a:t>
            </a:r>
            <a:endParaRPr lang="zh-CN" altLang="zh-CN" sz="1000" dirty="0">
              <a:latin typeface="微软雅黑" panose="020B0503020204020204" pitchFamily="34" charset="-122"/>
              <a:ea typeface="微软雅黑" panose="020B0503020204020204" pitchFamily="34" charset="-122"/>
              <a:cs typeface="Arial" panose="020B0604020202020204" pitchFamily="34" charset="0"/>
              <a:sym typeface="+mn-ea"/>
            </a:endParaRPr>
          </a:p>
          <a:p>
            <a:endParaRPr lang="zh-CN" altLang="en-US" sz="1000" dirty="0">
              <a:latin typeface="微软雅黑" panose="020B0503020204020204" pitchFamily="34" charset="-122"/>
              <a:ea typeface="微软雅黑" panose="020B0503020204020204" pitchFamily="34" charset="-122"/>
              <a:cs typeface="Arial" panose="020B0604020202020204" pitchFamily="34" charset="0"/>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stretch>
            <a:fillRect/>
          </a:stretch>
        </p:blipFill>
        <p:spPr>
          <a:xfrm>
            <a:off x="10121651" y="194813"/>
            <a:ext cx="1955775" cy="614361"/>
          </a:xfrm>
          <a:prstGeom prst="rect">
            <a:avLst/>
          </a:prstGeom>
        </p:spPr>
      </p:pic>
      <p:sp>
        <p:nvSpPr>
          <p:cNvPr id="3" name="圆角矩形 2"/>
          <p:cNvSpPr/>
          <p:nvPr/>
        </p:nvSpPr>
        <p:spPr>
          <a:xfrm>
            <a:off x="474562" y="230208"/>
            <a:ext cx="8952480" cy="540867"/>
          </a:xfrm>
          <a:prstGeom prst="roundRect">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椭圆 3"/>
          <p:cNvSpPr/>
          <p:nvPr/>
        </p:nvSpPr>
        <p:spPr>
          <a:xfrm>
            <a:off x="9119114" y="230208"/>
            <a:ext cx="540867" cy="540867"/>
          </a:xfrm>
          <a:prstGeom prst="ellipse">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椭圆 10"/>
          <p:cNvSpPr/>
          <p:nvPr/>
        </p:nvSpPr>
        <p:spPr>
          <a:xfrm>
            <a:off x="9537156" y="328839"/>
            <a:ext cx="397571" cy="397571"/>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椭圆 11"/>
          <p:cNvSpPr/>
          <p:nvPr/>
        </p:nvSpPr>
        <p:spPr>
          <a:xfrm>
            <a:off x="9821019" y="230209"/>
            <a:ext cx="300632" cy="300632"/>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3" name="椭圆 12"/>
          <p:cNvSpPr/>
          <p:nvPr/>
        </p:nvSpPr>
        <p:spPr>
          <a:xfrm>
            <a:off x="241814" y="230208"/>
            <a:ext cx="540867" cy="540867"/>
          </a:xfrm>
          <a:prstGeom prst="ellipse">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文本框 14"/>
          <p:cNvSpPr txBox="1"/>
          <p:nvPr/>
        </p:nvSpPr>
        <p:spPr>
          <a:xfrm>
            <a:off x="474562" y="262114"/>
            <a:ext cx="3462438" cy="477054"/>
          </a:xfrm>
          <a:prstGeom prst="rect">
            <a:avLst/>
          </a:prstGeom>
          <a:noFill/>
        </p:spPr>
        <p:txBody>
          <a:bodyPr wrap="square" rtlCol="0">
            <a:spAutoFit/>
          </a:bodyPr>
          <a:lstStyle/>
          <a:p>
            <a:r>
              <a:rPr kumimoji="1" lang="zh-CN" altLang="en-US" sz="2500" b="1" dirty="0">
                <a:solidFill>
                  <a:schemeClr val="bg1"/>
                </a:solidFill>
                <a:latin typeface="微软雅黑" panose="020B0503020204020204" pitchFamily="34" charset="-122"/>
                <a:ea typeface="微软雅黑" panose="020B0503020204020204" pitchFamily="34" charset="-122"/>
              </a:rPr>
              <a:t>药品基本信息</a:t>
            </a:r>
            <a:endParaRPr kumimoji="1" lang="zh-CN" altLang="en-US" sz="2500" b="1" dirty="0">
              <a:solidFill>
                <a:schemeClr val="bg1"/>
              </a:solidFill>
              <a:latin typeface="微软雅黑" panose="020B0503020204020204" pitchFamily="34" charset="-122"/>
              <a:ea typeface="微软雅黑" panose="020B0503020204020204" pitchFamily="34" charset="-122"/>
            </a:endParaRPr>
          </a:p>
        </p:txBody>
      </p:sp>
      <p:sp>
        <p:nvSpPr>
          <p:cNvPr id="5" name="文本框 23"/>
          <p:cNvSpPr txBox="1"/>
          <p:nvPr/>
        </p:nvSpPr>
        <p:spPr>
          <a:xfrm>
            <a:off x="323528" y="913284"/>
            <a:ext cx="6096000" cy="499560"/>
          </a:xfrm>
          <a:prstGeom prst="rect">
            <a:avLst/>
          </a:prstGeom>
          <a:noFill/>
        </p:spPr>
        <p:txBody>
          <a:bodyPr wrap="square">
            <a:spAutoFit/>
          </a:bodyPr>
          <a:lstStyle/>
          <a:p>
            <a:pPr marL="285750" indent="-285750">
              <a:lnSpc>
                <a:spcPct val="150000"/>
              </a:lnSpc>
              <a:buFont typeface="Wingdings" panose="05000000000000000000" pitchFamily="2" charset="2"/>
              <a:buChar char="p"/>
            </a:pPr>
            <a:r>
              <a:rPr lang="zh-CN" altLang="en-US" sz="20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rPr>
              <a:t>参照药品建议：</a:t>
            </a:r>
            <a:r>
              <a:rPr lang="en-US" altLang="zh-CN" sz="20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0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rPr>
              <a:t>帕拉米韦氯化钠注射液</a:t>
            </a:r>
            <a:endParaRPr lang="zh-CN" altLang="en-US" sz="20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6" name="文本框 8"/>
          <p:cNvSpPr txBox="1"/>
          <p:nvPr/>
        </p:nvSpPr>
        <p:spPr>
          <a:xfrm>
            <a:off x="344627" y="1522038"/>
            <a:ext cx="9935842" cy="1884555"/>
          </a:xfrm>
          <a:prstGeom prst="rect">
            <a:avLst/>
          </a:prstGeom>
        </p:spPr>
        <p:txBody>
          <a:bodyPr wrap="square">
            <a:spAutoFit/>
          </a:bodyPr>
          <a:lstStyle/>
          <a:p>
            <a:pPr algn="l">
              <a:lnSpc>
                <a:spcPct val="150000"/>
              </a:lnSpc>
            </a:pPr>
            <a:r>
              <a:rPr lang="zh-CN" altLang="en-US" sz="2000" dirty="0">
                <a:latin typeface="微软雅黑" panose="020B0503020204020204" pitchFamily="34" charset="-122"/>
                <a:ea typeface="微软雅黑" panose="020B0503020204020204" pitchFamily="34" charset="-122"/>
                <a:sym typeface="Wingdings" panose="05000000000000000000" charset="0"/>
              </a:rPr>
              <a:t>原因：</a:t>
            </a:r>
            <a:endParaRPr lang="en-US" altLang="zh-CN" sz="2000" dirty="0">
              <a:latin typeface="微软雅黑" panose="020B0503020204020204" pitchFamily="34" charset="-122"/>
              <a:ea typeface="微软雅黑" panose="020B0503020204020204" pitchFamily="34" charset="-122"/>
              <a:sym typeface="Wingdings" panose="05000000000000000000" charset="0"/>
            </a:endParaRPr>
          </a:p>
          <a:p>
            <a:pPr algn="l">
              <a:lnSpc>
                <a:spcPct val="150000"/>
              </a:lnSpc>
            </a:pPr>
            <a:r>
              <a:rPr lang="zh-CN" altLang="en-US" sz="2000" dirty="0">
                <a:latin typeface="微软雅黑" panose="020B0503020204020204" pitchFamily="34" charset="-122"/>
                <a:ea typeface="微软雅黑" panose="020B0503020204020204" pitchFamily="34" charset="-122"/>
                <a:sym typeface="Wingdings" panose="05000000000000000000" charset="0"/>
              </a:rPr>
              <a:t></a:t>
            </a:r>
            <a:r>
              <a:rPr lang="en-US" altLang="zh-CN" sz="2000" dirty="0">
                <a:latin typeface="微软雅黑" panose="020B0503020204020204" pitchFamily="34" charset="-122"/>
                <a:ea typeface="微软雅黑" panose="020B0503020204020204" pitchFamily="34" charset="-122"/>
                <a:sym typeface="Wingdings" panose="05000000000000000000" charset="0"/>
              </a:rPr>
              <a:t> </a:t>
            </a:r>
            <a:r>
              <a:rPr lang="zh-CN" altLang="en-US" sz="2000" dirty="0">
                <a:latin typeface="微软雅黑" panose="020B0503020204020204" pitchFamily="34" charset="-122"/>
                <a:ea typeface="微软雅黑" panose="020B0503020204020204" pitchFamily="34" charset="-122"/>
              </a:rPr>
              <a:t>医保乙类</a:t>
            </a:r>
            <a:endParaRPr lang="zh-CN" altLang="en-US" sz="2000" dirty="0">
              <a:latin typeface="微软雅黑" panose="020B0503020204020204" pitchFamily="34" charset="-122"/>
              <a:ea typeface="微软雅黑" panose="020B0503020204020204" pitchFamily="34" charset="-122"/>
            </a:endParaRPr>
          </a:p>
          <a:p>
            <a:pPr marL="171450" indent="-171450" algn="l">
              <a:lnSpc>
                <a:spcPct val="150000"/>
              </a:lnSpc>
              <a:buFont typeface="Wingdings" panose="05000000000000000000" pitchFamily="2" charset="2"/>
              <a:buChar char="þ"/>
            </a:pPr>
            <a:r>
              <a:rPr lang="zh-CN" altLang="en-US" sz="2000" dirty="0">
                <a:latin typeface="微软雅黑" panose="020B0503020204020204" pitchFamily="34" charset="-122"/>
                <a:ea typeface="微软雅黑" panose="020B0503020204020204" pitchFamily="34" charset="-122"/>
                <a:sym typeface="Arial" panose="020B0604020202020204" pitchFamily="34" charset="0"/>
              </a:rPr>
              <a:t> 两者主要活性成分一致、适应症一致</a:t>
            </a:r>
            <a:endParaRPr lang="en-US" altLang="zh-CN" sz="2000" dirty="0">
              <a:latin typeface="微软雅黑" panose="020B0503020204020204" pitchFamily="34" charset="-122"/>
              <a:ea typeface="微软雅黑" panose="020B0503020204020204" pitchFamily="34" charset="-122"/>
              <a:sym typeface="Arial" panose="020B0604020202020204" pitchFamily="34" charset="0"/>
            </a:endParaRPr>
          </a:p>
          <a:p>
            <a:pPr marL="171450" indent="-171450">
              <a:lnSpc>
                <a:spcPct val="150000"/>
              </a:lnSpc>
              <a:buFont typeface="Wingdings" panose="05000000000000000000" pitchFamily="2" charset="2"/>
              <a:buChar char="þ"/>
            </a:pPr>
            <a:r>
              <a:rPr lang="zh-CN" altLang="en-US" sz="2000" dirty="0">
                <a:latin typeface="微软雅黑" panose="020B0503020204020204" pitchFamily="34" charset="-122"/>
                <a:ea typeface="微软雅黑" panose="020B0503020204020204" pitchFamily="34" charset="-122"/>
              </a:rPr>
              <a:t> 帕拉米韦氯化钠注射液流感治疗药物</a:t>
            </a:r>
            <a:r>
              <a:rPr lang="en-US" altLang="zh-CN" sz="2000" dirty="0">
                <a:latin typeface="微软雅黑" panose="020B0503020204020204" pitchFamily="34" charset="-122"/>
                <a:ea typeface="微软雅黑" panose="020B0503020204020204" pitchFamily="34" charset="-122"/>
              </a:rPr>
              <a:t>NAI</a:t>
            </a:r>
            <a:r>
              <a:rPr lang="zh-CN" altLang="en-US" sz="2000" dirty="0">
                <a:latin typeface="微软雅黑" panose="020B0503020204020204" pitchFamily="34" charset="-122"/>
                <a:ea typeface="微软雅黑" panose="020B0503020204020204" pitchFamily="34" charset="-122"/>
              </a:rPr>
              <a:t>注射剂品类中用量最大，目前约</a:t>
            </a:r>
            <a:r>
              <a:rPr lang="en-US" altLang="zh-CN" sz="2000" dirty="0">
                <a:latin typeface="微软雅黑" panose="020B0503020204020204" pitchFamily="34" charset="-122"/>
                <a:ea typeface="微软雅黑" panose="020B0503020204020204" pitchFamily="34" charset="-122"/>
              </a:rPr>
              <a:t>95%</a:t>
            </a:r>
            <a:r>
              <a:rPr lang="zh-CN" altLang="en-US" sz="2000" dirty="0">
                <a:latin typeface="微软雅黑" panose="020B0503020204020204" pitchFamily="34" charset="-122"/>
                <a:ea typeface="微软雅黑" panose="020B0503020204020204" pitchFamily="34" charset="-122"/>
              </a:rPr>
              <a:t>以上</a:t>
            </a:r>
            <a:endParaRPr lang="en-US" altLang="zh-CN" sz="2000" dirty="0">
              <a:latin typeface="微软雅黑" panose="020B0503020204020204" pitchFamily="34" charset="-122"/>
              <a:ea typeface="微软雅黑" panose="020B0503020204020204" pitchFamily="34" charset="-122"/>
              <a:sym typeface="+mn-ea"/>
            </a:endParaRPr>
          </a:p>
        </p:txBody>
      </p:sp>
      <p:sp>
        <p:nvSpPr>
          <p:cNvPr id="7" name="文本框 23"/>
          <p:cNvSpPr txBox="1"/>
          <p:nvPr/>
        </p:nvSpPr>
        <p:spPr>
          <a:xfrm>
            <a:off x="344627" y="3702661"/>
            <a:ext cx="6096000" cy="499560"/>
          </a:xfrm>
          <a:prstGeom prst="rect">
            <a:avLst/>
          </a:prstGeom>
          <a:noFill/>
        </p:spPr>
        <p:txBody>
          <a:bodyPr wrap="square">
            <a:spAutoFit/>
          </a:bodyPr>
          <a:lstStyle/>
          <a:p>
            <a:pPr marL="285750" indent="-285750">
              <a:lnSpc>
                <a:spcPct val="150000"/>
              </a:lnSpc>
              <a:buFont typeface="Wingdings" panose="05000000000000000000" pitchFamily="2" charset="2"/>
              <a:buChar char="p"/>
            </a:pPr>
            <a:r>
              <a:rPr lang="zh-CN" altLang="en-US" sz="20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rPr>
              <a:t>可填补未满足需求</a:t>
            </a:r>
            <a:endParaRPr lang="zh-CN" altLang="en-US" sz="2000" b="1" spc="50" dirty="0">
              <a:solidFill>
                <a:srgbClr val="006EBC">
                  <a:alpha val="100000"/>
                </a:srgb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 name="TextBox 7"/>
          <p:cNvSpPr txBox="1"/>
          <p:nvPr/>
        </p:nvSpPr>
        <p:spPr>
          <a:xfrm>
            <a:off x="345084" y="4157556"/>
            <a:ext cx="11058790" cy="961225"/>
          </a:xfrm>
          <a:prstGeom prst="rect">
            <a:avLst/>
          </a:prstGeom>
          <a:noFill/>
        </p:spPr>
        <p:txBody>
          <a:bodyPr wrap="square" lIns="90000" rtlCol="0">
            <a:spAutoFit/>
          </a:bodyPr>
          <a:lstStyle/>
          <a:p>
            <a:pPr>
              <a:lnSpc>
                <a:spcPct val="150000"/>
              </a:lnSpc>
            </a:pPr>
            <a:r>
              <a:rPr lang="zh-CN" altLang="en-US" sz="2000" dirty="0">
                <a:latin typeface="微软雅黑" panose="020B0503020204020204" pitchFamily="34" charset="-122"/>
                <a:ea typeface="微软雅黑" panose="020B0503020204020204" pitchFamily="34" charset="-122"/>
                <a:sym typeface="Wingdings" panose="05000000000000000000" charset="0"/>
              </a:rPr>
              <a:t> </a:t>
            </a:r>
            <a:r>
              <a:rPr lang="zh-CN" altLang="en-US" sz="2000" dirty="0">
                <a:latin typeface="微软雅黑" panose="020B0503020204020204" pitchFamily="34" charset="-122"/>
                <a:ea typeface="微软雅黑" panose="020B0503020204020204" pitchFamily="34" charset="-122"/>
              </a:rPr>
              <a:t>针对重症流感无法口服给药的患者以及口服不耐受的患者，与帕拉米韦氯化钠注射液一样可满足治疗需求，多一个生产厂家提供药品，面对流感爆发时可为临床应用</a:t>
            </a:r>
            <a:r>
              <a:rPr lang="zh-CN" altLang="en-US" sz="2000" b="1" dirty="0">
                <a:solidFill>
                  <a:srgbClr val="FF0000"/>
                </a:solidFill>
                <a:latin typeface="微软雅黑" panose="020B0503020204020204" pitchFamily="34" charset="-122"/>
                <a:ea typeface="微软雅黑" panose="020B0503020204020204" pitchFamily="34" charset="-122"/>
              </a:rPr>
              <a:t>多一个选择，多一份保障</a:t>
            </a:r>
            <a:r>
              <a:rPr lang="zh-CN" altLang="en-US" sz="2000" dirty="0">
                <a:solidFill>
                  <a:srgbClr val="FF0000"/>
                </a:solidFill>
                <a:latin typeface="微软雅黑" panose="020B0503020204020204" pitchFamily="34" charset="-122"/>
                <a:ea typeface="微软雅黑" panose="020B0503020204020204" pitchFamily="34" charset="-122"/>
              </a:rPr>
              <a:t>。</a:t>
            </a:r>
            <a:endParaRPr lang="zh-CN" altLang="en-US" sz="2000" dirty="0">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stretch>
            <a:fillRect/>
          </a:stretch>
        </p:blipFill>
        <p:spPr>
          <a:xfrm>
            <a:off x="10121651" y="194813"/>
            <a:ext cx="1955775" cy="614361"/>
          </a:xfrm>
          <a:prstGeom prst="rect">
            <a:avLst/>
          </a:prstGeom>
        </p:spPr>
      </p:pic>
      <p:sp>
        <p:nvSpPr>
          <p:cNvPr id="3" name="圆角矩形 2"/>
          <p:cNvSpPr/>
          <p:nvPr/>
        </p:nvSpPr>
        <p:spPr>
          <a:xfrm>
            <a:off x="474562" y="230208"/>
            <a:ext cx="8952480" cy="540867"/>
          </a:xfrm>
          <a:prstGeom prst="roundRect">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椭圆 3"/>
          <p:cNvSpPr/>
          <p:nvPr/>
        </p:nvSpPr>
        <p:spPr>
          <a:xfrm>
            <a:off x="9119114" y="230208"/>
            <a:ext cx="540867" cy="540867"/>
          </a:xfrm>
          <a:prstGeom prst="ellipse">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椭圆 10"/>
          <p:cNvSpPr/>
          <p:nvPr/>
        </p:nvSpPr>
        <p:spPr>
          <a:xfrm>
            <a:off x="9537156" y="328839"/>
            <a:ext cx="397571" cy="397571"/>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椭圆 11"/>
          <p:cNvSpPr/>
          <p:nvPr/>
        </p:nvSpPr>
        <p:spPr>
          <a:xfrm>
            <a:off x="9821019" y="230209"/>
            <a:ext cx="300632" cy="300632"/>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3" name="椭圆 12"/>
          <p:cNvSpPr/>
          <p:nvPr/>
        </p:nvSpPr>
        <p:spPr>
          <a:xfrm>
            <a:off x="241814" y="230208"/>
            <a:ext cx="540867" cy="540867"/>
          </a:xfrm>
          <a:prstGeom prst="ellipse">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文本框 14"/>
          <p:cNvSpPr txBox="1"/>
          <p:nvPr/>
        </p:nvSpPr>
        <p:spPr>
          <a:xfrm>
            <a:off x="474562" y="262114"/>
            <a:ext cx="3462438" cy="477054"/>
          </a:xfrm>
          <a:prstGeom prst="rect">
            <a:avLst/>
          </a:prstGeom>
          <a:noFill/>
        </p:spPr>
        <p:txBody>
          <a:bodyPr wrap="square" rtlCol="0">
            <a:spAutoFit/>
          </a:bodyPr>
          <a:lstStyle/>
          <a:p>
            <a:r>
              <a:rPr kumimoji="1" lang="zh-CN" altLang="en-US" sz="2500" b="1" dirty="0">
                <a:solidFill>
                  <a:schemeClr val="bg1"/>
                </a:solidFill>
                <a:latin typeface="微软雅黑" panose="020B0503020204020204" pitchFamily="34" charset="-122"/>
                <a:ea typeface="微软雅黑" panose="020B0503020204020204" pitchFamily="34" charset="-122"/>
              </a:rPr>
              <a:t>有效性</a:t>
            </a:r>
            <a:endParaRPr kumimoji="1" lang="zh-CN" altLang="en-US" sz="2500" b="1" dirty="0">
              <a:solidFill>
                <a:schemeClr val="bg1"/>
              </a:solidFill>
              <a:latin typeface="微软雅黑" panose="020B0503020204020204" pitchFamily="34" charset="-122"/>
              <a:ea typeface="微软雅黑" panose="020B0503020204020204" pitchFamily="34" charset="-122"/>
            </a:endParaRPr>
          </a:p>
        </p:txBody>
      </p:sp>
      <p:sp>
        <p:nvSpPr>
          <p:cNvPr id="9" name="文本框 17"/>
          <p:cNvSpPr txBox="1"/>
          <p:nvPr/>
        </p:nvSpPr>
        <p:spPr>
          <a:xfrm>
            <a:off x="323527" y="905026"/>
            <a:ext cx="2516837" cy="400110"/>
          </a:xfrm>
          <a:prstGeom prst="rect">
            <a:avLst/>
          </a:prstGeom>
          <a:noFill/>
        </p:spPr>
        <p:txBody>
          <a:bodyPr wrap="square" rtlCol="0">
            <a:spAutoFit/>
          </a:bodyPr>
          <a:lstStyle/>
          <a:p>
            <a:pPr marL="285750" indent="-285750">
              <a:buFont typeface="Wingdings" panose="05000000000000000000" pitchFamily="2" charset="2"/>
              <a:buChar char="p"/>
            </a:pPr>
            <a:r>
              <a:rPr lang="zh-CN" altLang="en-US" sz="2000" b="1" dirty="0">
                <a:solidFill>
                  <a:srgbClr val="0070C0"/>
                </a:solidFill>
                <a:latin typeface="微软雅黑" panose="020B0503020204020204" pitchFamily="34" charset="-122"/>
                <a:ea typeface="微软雅黑" panose="020B0503020204020204" pitchFamily="34" charset="-122"/>
              </a:rPr>
              <a:t>循证研究</a:t>
            </a:r>
            <a:endParaRPr lang="zh-CN" altLang="en-US" sz="2000" b="1" dirty="0">
              <a:solidFill>
                <a:srgbClr val="0070C0"/>
              </a:solidFill>
              <a:latin typeface="微软雅黑" panose="020B0503020204020204" pitchFamily="34" charset="-122"/>
              <a:ea typeface="微软雅黑" panose="020B0503020204020204" pitchFamily="34" charset="-122"/>
            </a:endParaRPr>
          </a:p>
        </p:txBody>
      </p:sp>
      <p:graphicFrame>
        <p:nvGraphicFramePr>
          <p:cNvPr id="10" name="表格 9"/>
          <p:cNvGraphicFramePr>
            <a:graphicFrameLocks noGrp="1"/>
          </p:cNvGraphicFramePr>
          <p:nvPr/>
        </p:nvGraphicFramePr>
        <p:xfrm>
          <a:off x="474562" y="1408490"/>
          <a:ext cx="11184848" cy="1415216"/>
        </p:xfrm>
        <a:graphic>
          <a:graphicData uri="http://schemas.openxmlformats.org/drawingml/2006/table">
            <a:tbl>
              <a:tblPr firstRow="1" bandRow="1">
                <a:tableStyleId>{0E3FDE45-AF77-4B5C-9715-49D594BDF05E}</a:tableStyleId>
              </a:tblPr>
              <a:tblGrid>
                <a:gridCol w="1614587"/>
                <a:gridCol w="9570261"/>
              </a:tblGrid>
              <a:tr h="423854">
                <a:tc>
                  <a:txBody>
                    <a:bodyPr/>
                    <a:lstStyle/>
                    <a:p>
                      <a:pPr algn="ctr"/>
                      <a:r>
                        <a:rPr lang="zh-CN" altLang="en-US" sz="1500" dirty="0">
                          <a:solidFill>
                            <a:srgbClr val="0070C0"/>
                          </a:solidFill>
                          <a:latin typeface="微软雅黑" panose="020B0503020204020204" pitchFamily="34" charset="-122"/>
                          <a:ea typeface="微软雅黑" panose="020B0503020204020204" pitchFamily="34" charset="-122"/>
                        </a:rPr>
                        <a:t>文献</a:t>
                      </a:r>
                      <a:endParaRPr lang="zh-CN" altLang="en-US" sz="1500" b="1" dirty="0">
                        <a:solidFill>
                          <a:srgbClr val="0070C0"/>
                        </a:solidFill>
                        <a:latin typeface="微软雅黑" panose="020B0503020204020204" pitchFamily="34" charset="-122"/>
                        <a:ea typeface="微软雅黑" panose="020B0503020204020204" pitchFamily="34" charset="-122"/>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500" b="0" kern="1200" dirty="0">
                          <a:effectLst/>
                          <a:latin typeface="微软雅黑" panose="020B0503020204020204" pitchFamily="34" charset="-122"/>
                          <a:ea typeface="微软雅黑" panose="020B0503020204020204" pitchFamily="34" charset="-122"/>
                        </a:rPr>
                        <a:t>《</a:t>
                      </a:r>
                      <a:r>
                        <a:rPr lang="zh-CN" altLang="en-US" sz="1500" b="0" kern="1200" dirty="0">
                          <a:effectLst/>
                          <a:latin typeface="微软雅黑" panose="020B0503020204020204" pitchFamily="34" charset="-122"/>
                          <a:ea typeface="微软雅黑" panose="020B0503020204020204" pitchFamily="34" charset="-122"/>
                        </a:rPr>
                        <a:t>帕拉米韦与奥司他韦治疗儿童流行性感冒的临床疗效及药物经济学对比的</a:t>
                      </a:r>
                      <a:r>
                        <a:rPr lang="en-US" altLang="zh-CN" sz="1500" b="0" kern="1200" dirty="0">
                          <a:effectLst/>
                          <a:latin typeface="微软雅黑" panose="020B0503020204020204" pitchFamily="34" charset="-122"/>
                          <a:ea typeface="微软雅黑" panose="020B0503020204020204" pitchFamily="34" charset="-122"/>
                        </a:rPr>
                        <a:t>Meta</a:t>
                      </a:r>
                      <a:r>
                        <a:rPr lang="zh-CN" altLang="en-US" sz="1500" b="0" kern="1200" dirty="0">
                          <a:effectLst/>
                          <a:latin typeface="微软雅黑" panose="020B0503020204020204" pitchFamily="34" charset="-122"/>
                          <a:ea typeface="微软雅黑" panose="020B0503020204020204" pitchFamily="34" charset="-122"/>
                        </a:rPr>
                        <a:t>分析</a:t>
                      </a:r>
                      <a:r>
                        <a:rPr lang="en-US" altLang="zh-CN" sz="1500" b="0" kern="1200" dirty="0">
                          <a:effectLst/>
                          <a:latin typeface="微软雅黑" panose="020B0503020204020204" pitchFamily="34" charset="-122"/>
                          <a:ea typeface="微软雅黑" panose="020B0503020204020204" pitchFamily="34" charset="-122"/>
                        </a:rPr>
                        <a:t>》</a:t>
                      </a:r>
                      <a:endParaRPr lang="zh-CN" altLang="en-US" sz="1500" b="0" dirty="0">
                        <a:latin typeface="微软雅黑" panose="020B0503020204020204" pitchFamily="34" charset="-122"/>
                        <a:ea typeface="微软雅黑" panose="020B0503020204020204" pitchFamily="34" charset="-122"/>
                      </a:endParaRPr>
                    </a:p>
                  </a:txBody>
                  <a:tcPr anchor="ctr"/>
                </a:tc>
              </a:tr>
              <a:tr h="495681">
                <a:tc>
                  <a:txBody>
                    <a:bodyPr/>
                    <a:lstStyle/>
                    <a:p>
                      <a:pPr algn="ctr"/>
                      <a:r>
                        <a:rPr lang="zh-CN" altLang="en-US" sz="1500" dirty="0">
                          <a:solidFill>
                            <a:srgbClr val="0070C0"/>
                          </a:solidFill>
                          <a:latin typeface="微软雅黑" panose="020B0503020204020204" pitchFamily="34" charset="-122"/>
                          <a:ea typeface="微软雅黑" panose="020B0503020204020204" pitchFamily="34" charset="-122"/>
                        </a:rPr>
                        <a:t>对照药品</a:t>
                      </a:r>
                      <a:endParaRPr lang="zh-CN" altLang="en-US" sz="1500" b="1" dirty="0">
                        <a:solidFill>
                          <a:srgbClr val="0070C0"/>
                        </a:solidFill>
                        <a:latin typeface="微软雅黑" panose="020B0503020204020204" pitchFamily="34" charset="-122"/>
                        <a:ea typeface="微软雅黑" panose="020B0503020204020204" pitchFamily="34" charset="-122"/>
                      </a:endParaRPr>
                    </a:p>
                  </a:txBody>
                  <a:tcPr anchor="ctr"/>
                </a:tc>
                <a:tc>
                  <a:txBody>
                    <a:bodyPr/>
                    <a:lstStyle/>
                    <a:p>
                      <a:r>
                        <a:rPr lang="zh-CN" altLang="en-US" sz="1500" dirty="0">
                          <a:latin typeface="微软雅黑" panose="020B0503020204020204" pitchFamily="34" charset="-122"/>
                          <a:ea typeface="微软雅黑" panose="020B0503020204020204" pitchFamily="34" charset="-122"/>
                        </a:rPr>
                        <a:t>奥司他韦</a:t>
                      </a:r>
                      <a:endParaRPr lang="zh-CN" altLang="en-US" sz="1500" dirty="0">
                        <a:latin typeface="微软雅黑" panose="020B0503020204020204" pitchFamily="34" charset="-122"/>
                        <a:ea typeface="微软雅黑" panose="020B0503020204020204" pitchFamily="34" charset="-122"/>
                      </a:endParaRPr>
                    </a:p>
                  </a:txBody>
                  <a:tcPr anchor="ctr"/>
                </a:tc>
              </a:tr>
              <a:tr h="495681">
                <a:tc>
                  <a:txBody>
                    <a:bodyPr/>
                    <a:lstStyle/>
                    <a:p>
                      <a:pPr algn="ctr"/>
                      <a:r>
                        <a:rPr lang="zh-CN" altLang="en-US" sz="1500" dirty="0">
                          <a:solidFill>
                            <a:srgbClr val="0070C0"/>
                          </a:solidFill>
                          <a:latin typeface="微软雅黑" panose="020B0503020204020204" pitchFamily="34" charset="-122"/>
                          <a:ea typeface="微软雅黑" panose="020B0503020204020204" pitchFamily="34" charset="-122"/>
                        </a:rPr>
                        <a:t>研究结论</a:t>
                      </a:r>
                      <a:endParaRPr lang="zh-CN" altLang="en-US" sz="1500" b="1" dirty="0">
                        <a:solidFill>
                          <a:srgbClr val="0070C0"/>
                        </a:solidFill>
                        <a:latin typeface="微软雅黑" panose="020B0503020204020204" pitchFamily="34" charset="-122"/>
                        <a:ea typeface="微软雅黑" panose="020B0503020204020204" pitchFamily="34" charset="-122"/>
                      </a:endParaRPr>
                    </a:p>
                  </a:txBody>
                  <a:tcPr anchor="ctr"/>
                </a:tc>
                <a:tc>
                  <a:txBody>
                    <a:bodyPr/>
                    <a:lstStyle/>
                    <a:p>
                      <a:r>
                        <a:rPr lang="zh-CN" altLang="en-US" sz="1500" kern="1200" dirty="0">
                          <a:effectLst/>
                          <a:latin typeface="微软雅黑" panose="020B0503020204020204" pitchFamily="34" charset="-122"/>
                          <a:ea typeface="微软雅黑" panose="020B0503020204020204" pitchFamily="34" charset="-122"/>
                        </a:rPr>
                        <a:t>帕拉米韦治疗儿童流感的</a:t>
                      </a:r>
                      <a:r>
                        <a:rPr lang="zh-CN" altLang="en-US" sz="1500" b="1" kern="1200" dirty="0">
                          <a:effectLst/>
                          <a:latin typeface="微软雅黑" panose="020B0503020204020204" pitchFamily="34" charset="-122"/>
                          <a:ea typeface="微软雅黑" panose="020B0503020204020204" pitchFamily="34" charset="-122"/>
                        </a:rPr>
                        <a:t>临床有效率（</a:t>
                      </a:r>
                      <a:r>
                        <a:rPr lang="en-US" altLang="zh-CN" sz="1500" b="1" kern="1200" dirty="0">
                          <a:effectLst/>
                          <a:latin typeface="微软雅黑" panose="020B0503020204020204" pitchFamily="34" charset="-122"/>
                          <a:ea typeface="微软雅黑" panose="020B0503020204020204" pitchFamily="34" charset="-122"/>
                        </a:rPr>
                        <a:t>91.52%</a:t>
                      </a:r>
                      <a:r>
                        <a:rPr lang="zh-CN" altLang="en-US" sz="1500" b="1" kern="1200" dirty="0">
                          <a:effectLst/>
                          <a:latin typeface="微软雅黑" panose="020B0503020204020204" pitchFamily="34" charset="-122"/>
                          <a:ea typeface="微软雅黑" panose="020B0503020204020204" pitchFamily="34" charset="-122"/>
                        </a:rPr>
                        <a:t>）</a:t>
                      </a:r>
                      <a:r>
                        <a:rPr lang="zh-CN" altLang="en-US" sz="1500" kern="1200" dirty="0">
                          <a:effectLst/>
                          <a:latin typeface="微软雅黑" panose="020B0503020204020204" pitchFamily="34" charset="-122"/>
                          <a:ea typeface="微软雅黑" panose="020B0503020204020204" pitchFamily="34" charset="-122"/>
                        </a:rPr>
                        <a:t>高于奥司他韦组（</a:t>
                      </a:r>
                      <a:r>
                        <a:rPr lang="en-US" altLang="zh-CN" sz="1500" kern="1200" dirty="0">
                          <a:effectLst/>
                          <a:latin typeface="微软雅黑" panose="020B0503020204020204" pitchFamily="34" charset="-122"/>
                          <a:ea typeface="微软雅黑" panose="020B0503020204020204" pitchFamily="34" charset="-122"/>
                        </a:rPr>
                        <a:t>79.16%</a:t>
                      </a:r>
                      <a:r>
                        <a:rPr lang="zh-CN" altLang="en-US" sz="1500" kern="1200" dirty="0">
                          <a:effectLst/>
                          <a:latin typeface="微软雅黑" panose="020B0503020204020204" pitchFamily="34" charset="-122"/>
                          <a:ea typeface="微软雅黑" panose="020B0503020204020204" pitchFamily="34" charset="-122"/>
                        </a:rPr>
                        <a:t>）</a:t>
                      </a:r>
                      <a:endParaRPr lang="zh-CN" altLang="en-US" sz="1500" b="0" kern="1200" dirty="0">
                        <a:solidFill>
                          <a:schemeClr val="tx1"/>
                        </a:solidFill>
                        <a:effectLst/>
                        <a:latin typeface="微软雅黑" panose="020B0503020204020204" pitchFamily="34" charset="-122"/>
                        <a:ea typeface="微软雅黑" panose="020B0503020204020204" pitchFamily="34" charset="-122"/>
                        <a:cs typeface="+mn-cs"/>
                      </a:endParaRPr>
                    </a:p>
                  </a:txBody>
                  <a:tcPr anchor="ctr"/>
                </a:tc>
              </a:tr>
            </a:tbl>
          </a:graphicData>
        </a:graphic>
      </p:graphicFrame>
      <p:graphicFrame>
        <p:nvGraphicFramePr>
          <p:cNvPr id="14" name="表格 13"/>
          <p:cNvGraphicFramePr>
            <a:graphicFrameLocks noGrp="1"/>
          </p:cNvGraphicFramePr>
          <p:nvPr/>
        </p:nvGraphicFramePr>
        <p:xfrm>
          <a:off x="474561" y="3028563"/>
          <a:ext cx="11184849" cy="1563502"/>
        </p:xfrm>
        <a:graphic>
          <a:graphicData uri="http://schemas.openxmlformats.org/drawingml/2006/table">
            <a:tbl>
              <a:tblPr firstRow="1" bandRow="1">
                <a:tableStyleId>{0E3FDE45-AF77-4B5C-9715-49D594BDF05E}</a:tableStyleId>
              </a:tblPr>
              <a:tblGrid>
                <a:gridCol w="1614586"/>
                <a:gridCol w="9570263"/>
              </a:tblGrid>
              <a:tr h="467480">
                <a:tc>
                  <a:txBody>
                    <a:bodyPr/>
                    <a:lstStyle/>
                    <a:p>
                      <a:pPr algn="ctr"/>
                      <a:r>
                        <a:rPr lang="zh-CN" altLang="en-US" sz="1500" dirty="0">
                          <a:solidFill>
                            <a:srgbClr val="0070C0"/>
                          </a:solidFill>
                          <a:latin typeface="微软雅黑" panose="020B0503020204020204" pitchFamily="34" charset="-122"/>
                          <a:ea typeface="微软雅黑" panose="020B0503020204020204" pitchFamily="34" charset="-122"/>
                        </a:rPr>
                        <a:t>文献</a:t>
                      </a:r>
                      <a:endParaRPr lang="zh-CN" altLang="en-US" sz="1500" b="1" dirty="0">
                        <a:solidFill>
                          <a:srgbClr val="0070C0"/>
                        </a:solidFill>
                        <a:latin typeface="微软雅黑" panose="020B0503020204020204" pitchFamily="34" charset="-122"/>
                        <a:ea typeface="微软雅黑" panose="020B0503020204020204" pitchFamily="34" charset="-122"/>
                      </a:endParaRPr>
                    </a:p>
                  </a:txBody>
                  <a:tcPr anchor="ct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zh-CN" altLang="en-US" sz="1500" b="0" kern="1200" dirty="0">
                          <a:effectLst/>
                          <a:latin typeface="微软雅黑" panose="020B0503020204020204" pitchFamily="34" charset="-122"/>
                          <a:ea typeface="微软雅黑" panose="020B0503020204020204" pitchFamily="34" charset="-122"/>
                        </a:rPr>
                        <a:t>《</a:t>
                      </a:r>
                      <a:r>
                        <a:rPr lang="zh-CN" altLang="en-US" sz="1500" b="0" kern="1200" dirty="0">
                          <a:effectLst/>
                          <a:latin typeface="微软雅黑" panose="020B0503020204020204" pitchFamily="34" charset="-122"/>
                          <a:ea typeface="微软雅黑" panose="020B0503020204020204" pitchFamily="34" charset="-122"/>
                          <a:sym typeface="+mn-ea"/>
                        </a:rPr>
                        <a:t>帕拉米韦氯化钠注射液治疗儿童流感病毒感染的临床疗效和安全性对比</a:t>
                      </a:r>
                      <a:r>
                        <a:rPr lang="zh-CN" altLang="en-US" sz="1500" b="0" kern="1200" dirty="0">
                          <a:effectLst/>
                          <a:latin typeface="微软雅黑" panose="020B0503020204020204" pitchFamily="34" charset="-122"/>
                          <a:ea typeface="微软雅黑" panose="020B0503020204020204" pitchFamily="34" charset="-122"/>
                        </a:rPr>
                        <a:t>》</a:t>
                      </a:r>
                      <a:endParaRPr lang="zh-CN" altLang="en-US" sz="1500" b="0" dirty="0">
                        <a:effectLst/>
                        <a:latin typeface="微软雅黑" panose="020B0503020204020204" pitchFamily="34" charset="-122"/>
                        <a:ea typeface="微软雅黑" panose="020B0503020204020204" pitchFamily="34" charset="-122"/>
                      </a:endParaRPr>
                    </a:p>
                  </a:txBody>
                  <a:tcPr anchor="ctr"/>
                </a:tc>
              </a:tr>
              <a:tr h="457200">
                <a:tc>
                  <a:txBody>
                    <a:bodyPr/>
                    <a:lstStyle/>
                    <a:p>
                      <a:pPr algn="ctr"/>
                      <a:r>
                        <a:rPr lang="zh-CN" altLang="en-US" sz="1500" dirty="0">
                          <a:solidFill>
                            <a:srgbClr val="0070C0"/>
                          </a:solidFill>
                          <a:latin typeface="微软雅黑" panose="020B0503020204020204" pitchFamily="34" charset="-122"/>
                          <a:ea typeface="微软雅黑" panose="020B0503020204020204" pitchFamily="34" charset="-122"/>
                        </a:rPr>
                        <a:t>对照药品</a:t>
                      </a:r>
                      <a:endParaRPr lang="zh-CN" altLang="en-US" sz="1500" b="1" dirty="0">
                        <a:solidFill>
                          <a:srgbClr val="0070C0"/>
                        </a:solidFill>
                        <a:latin typeface="微软雅黑" panose="020B0503020204020204" pitchFamily="34" charset="-122"/>
                        <a:ea typeface="微软雅黑" panose="020B0503020204020204" pitchFamily="34" charset="-122"/>
                      </a:endParaRPr>
                    </a:p>
                  </a:txBody>
                  <a:tcPr anchor="ctr"/>
                </a:tc>
                <a:tc>
                  <a:txBody>
                    <a:bodyPr/>
                    <a:lstStyle/>
                    <a:p>
                      <a:r>
                        <a:rPr lang="zh-CN" altLang="en-US" sz="1500" kern="1200" dirty="0">
                          <a:solidFill>
                            <a:schemeClr val="tx1"/>
                          </a:solidFill>
                          <a:latin typeface="微软雅黑" panose="020B0503020204020204" pitchFamily="34" charset="-122"/>
                          <a:ea typeface="微软雅黑" panose="020B0503020204020204" pitchFamily="34" charset="-122"/>
                          <a:cs typeface="+mn-cs"/>
                        </a:rPr>
                        <a:t>奥司他韦、喜炎平</a:t>
                      </a:r>
                      <a:endParaRPr lang="zh-CN" altLang="en-US" sz="1500" kern="1200" dirty="0">
                        <a:solidFill>
                          <a:schemeClr val="tx1"/>
                        </a:solidFill>
                        <a:latin typeface="微软雅黑" panose="020B0503020204020204" pitchFamily="34" charset="-122"/>
                        <a:ea typeface="微软雅黑" panose="020B0503020204020204" pitchFamily="34" charset="-122"/>
                        <a:cs typeface="+mn-cs"/>
                      </a:endParaRPr>
                    </a:p>
                  </a:txBody>
                  <a:tcPr anchor="ctr"/>
                </a:tc>
              </a:tr>
              <a:tr h="638822">
                <a:tc>
                  <a:txBody>
                    <a:bodyPr/>
                    <a:lstStyle/>
                    <a:p>
                      <a:pPr algn="ctr"/>
                      <a:r>
                        <a:rPr lang="zh-CN" altLang="en-US" sz="1500" kern="1200" dirty="0">
                          <a:solidFill>
                            <a:srgbClr val="0070C0"/>
                          </a:solidFill>
                          <a:latin typeface="微软雅黑" panose="020B0503020204020204" pitchFamily="34" charset="-122"/>
                          <a:ea typeface="微软雅黑" panose="020B0503020204020204" pitchFamily="34" charset="-122"/>
                        </a:rPr>
                        <a:t>研究结论</a:t>
                      </a:r>
                      <a:endParaRPr lang="zh-CN" altLang="en-US" sz="1500" b="1" kern="1200" dirty="0">
                        <a:solidFill>
                          <a:srgbClr val="0070C0"/>
                        </a:solidFill>
                        <a:latin typeface="微软雅黑" panose="020B0503020204020204" pitchFamily="34" charset="-122"/>
                        <a:ea typeface="微软雅黑" panose="020B0503020204020204" pitchFamily="34" charset="-122"/>
                        <a:cs typeface="+mn-cs"/>
                      </a:endParaRPr>
                    </a:p>
                  </a:txBody>
                  <a:tcPr anchor="ctr"/>
                </a:tc>
                <a:tc>
                  <a:txBody>
                    <a:bodyPr/>
                    <a:lstStyle/>
                    <a:p>
                      <a:pPr algn="l" rtl="0">
                        <a:lnSpc>
                          <a:spcPct val="100000"/>
                        </a:lnSpc>
                        <a:buClrTx/>
                        <a:buSzTx/>
                        <a:buFontTx/>
                      </a:pPr>
                      <a:r>
                        <a:rPr lang="zh-CN" altLang="en-US" sz="1500" kern="1200" dirty="0">
                          <a:effectLst/>
                          <a:latin typeface="微软雅黑" panose="020B0503020204020204" pitchFamily="34" charset="-122"/>
                          <a:ea typeface="微软雅黑" panose="020B0503020204020204" pitchFamily="34" charset="-122"/>
                          <a:sym typeface="+mn-ea"/>
                        </a:rPr>
                        <a:t>帕拉米韦退热时间明显，快速缓解症状，显著优于奥司他韦、喜炎平；</a:t>
                      </a:r>
                      <a:endParaRPr lang="zh-CN" altLang="en-US" sz="1500" kern="1200" dirty="0">
                        <a:effectLst/>
                        <a:latin typeface="微软雅黑" panose="020B0503020204020204" pitchFamily="34" charset="-122"/>
                        <a:ea typeface="微软雅黑" panose="020B0503020204020204" pitchFamily="34" charset="-122"/>
                        <a:sym typeface="+mn-ea"/>
                      </a:endParaRPr>
                    </a:p>
                    <a:p>
                      <a:pPr algn="l" rtl="0">
                        <a:lnSpc>
                          <a:spcPct val="100000"/>
                        </a:lnSpc>
                        <a:buClrTx/>
                        <a:buSzTx/>
                        <a:buFontTx/>
                      </a:pPr>
                      <a:r>
                        <a:rPr lang="zh-CN" altLang="en-US" sz="1500" kern="1200" dirty="0">
                          <a:effectLst/>
                          <a:latin typeface="微软雅黑" panose="020B0503020204020204" pitchFamily="34" charset="-122"/>
                          <a:ea typeface="微软雅黑" panose="020B0503020204020204" pitchFamily="34" charset="-122"/>
                          <a:sym typeface="+mn-ea"/>
                        </a:rPr>
                        <a:t>帕拉米韦总有效率高于奥司他韦和喜炎平。</a:t>
                      </a:r>
                      <a:endParaRPr lang="zh-CN" altLang="en-US" sz="1500" b="0" kern="1200" dirty="0">
                        <a:solidFill>
                          <a:schemeClr val="tx1"/>
                        </a:solidFill>
                        <a:effectLst/>
                        <a:latin typeface="微软雅黑" panose="020B0503020204020204" pitchFamily="34" charset="-122"/>
                        <a:ea typeface="微软雅黑" panose="020B0503020204020204" pitchFamily="34" charset="-122"/>
                        <a:sym typeface="+mn-ea"/>
                      </a:endParaRPr>
                    </a:p>
                  </a:txBody>
                  <a:tcPr anchor="ctr"/>
                </a:tc>
              </a:tr>
            </a:tbl>
          </a:graphicData>
        </a:graphic>
      </p:graphicFrame>
      <p:graphicFrame>
        <p:nvGraphicFramePr>
          <p:cNvPr id="16" name="表格 15"/>
          <p:cNvGraphicFramePr>
            <a:graphicFrameLocks noGrp="1"/>
          </p:cNvGraphicFramePr>
          <p:nvPr/>
        </p:nvGraphicFramePr>
        <p:xfrm>
          <a:off x="474561" y="5287833"/>
          <a:ext cx="11184850" cy="1220723"/>
        </p:xfrm>
        <a:graphic>
          <a:graphicData uri="http://schemas.openxmlformats.org/drawingml/2006/table">
            <a:tbl>
              <a:tblPr firstRow="1" bandRow="1">
                <a:tableStyleId>{0E3FDE45-AF77-4B5C-9715-49D594BDF05E}</a:tableStyleId>
              </a:tblPr>
              <a:tblGrid>
                <a:gridCol w="1614588"/>
                <a:gridCol w="9570262"/>
              </a:tblGrid>
              <a:tr h="504777">
                <a:tc>
                  <a:txBody>
                    <a:bodyPr/>
                    <a:lstStyle/>
                    <a:p>
                      <a:pPr algn="ctr"/>
                      <a:r>
                        <a:rPr lang="zh-CN" altLang="en-US" sz="1500" b="1" dirty="0">
                          <a:solidFill>
                            <a:srgbClr val="0070C0"/>
                          </a:solidFill>
                          <a:latin typeface="微软雅黑" panose="020B0503020204020204" pitchFamily="34" charset="-122"/>
                          <a:ea typeface="微软雅黑" panose="020B0503020204020204" pitchFamily="34" charset="-122"/>
                        </a:rPr>
                        <a:t>指南共识</a:t>
                      </a:r>
                      <a:endParaRPr lang="zh-CN" altLang="en-US" sz="1500" b="1" dirty="0">
                        <a:solidFill>
                          <a:srgbClr val="0070C0"/>
                        </a:solidFill>
                        <a:latin typeface="微软雅黑" panose="020B0503020204020204" pitchFamily="34" charset="-122"/>
                        <a:ea typeface="微软雅黑" panose="020B0503020204020204" pitchFamily="34" charset="-122"/>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500" b="0" dirty="0">
                          <a:latin typeface="微软雅黑" panose="020B0503020204020204" pitchFamily="34" charset="-122"/>
                          <a:ea typeface="微软雅黑" panose="020B0503020204020204" pitchFamily="34" charset="-122"/>
                        </a:rPr>
                        <a:t>《</a:t>
                      </a:r>
                      <a:r>
                        <a:rPr lang="zh-CN" altLang="en-US" sz="1500" b="0" dirty="0">
                          <a:latin typeface="微软雅黑" panose="020B0503020204020204" pitchFamily="34" charset="-122"/>
                          <a:ea typeface="微软雅黑" panose="020B0503020204020204" pitchFamily="34" charset="-122"/>
                        </a:rPr>
                        <a:t>流行性感冒诊疗方案</a:t>
                      </a:r>
                      <a:r>
                        <a:rPr lang="en-US" altLang="zh-CN" sz="1500" b="0" dirty="0">
                          <a:latin typeface="微软雅黑" panose="020B0503020204020204" pitchFamily="34" charset="-122"/>
                          <a:ea typeface="微软雅黑" panose="020B0503020204020204" pitchFamily="34" charset="-122"/>
                        </a:rPr>
                        <a:t>》</a:t>
                      </a:r>
                      <a:endParaRPr lang="zh-CN" altLang="en-US" sz="1500" b="0" dirty="0">
                        <a:latin typeface="微软雅黑" panose="020B0503020204020204" pitchFamily="34" charset="-122"/>
                        <a:ea typeface="微软雅黑" panose="020B0503020204020204" pitchFamily="34" charset="-122"/>
                      </a:endParaRPr>
                    </a:p>
                  </a:txBody>
                  <a:tcPr anchor="ctr"/>
                </a:tc>
              </a:tr>
              <a:tr h="715946">
                <a:tc>
                  <a:txBody>
                    <a:bodyPr/>
                    <a:lstStyle/>
                    <a:p>
                      <a:pPr algn="ctr"/>
                      <a:r>
                        <a:rPr lang="zh-CN" altLang="en-US" sz="1500" b="1" dirty="0">
                          <a:solidFill>
                            <a:srgbClr val="0070C0"/>
                          </a:solidFill>
                          <a:latin typeface="微软雅黑" panose="020B0503020204020204" pitchFamily="34" charset="-122"/>
                          <a:ea typeface="微软雅黑" panose="020B0503020204020204" pitchFamily="34" charset="-122"/>
                        </a:rPr>
                        <a:t>主要结论</a:t>
                      </a:r>
                      <a:endParaRPr lang="zh-CN" altLang="en-US" sz="1500" b="1" dirty="0">
                        <a:solidFill>
                          <a:srgbClr val="0070C0"/>
                        </a:solidFill>
                        <a:latin typeface="微软雅黑" panose="020B0503020204020204" pitchFamily="34" charset="-122"/>
                        <a:ea typeface="微软雅黑" panose="020B0503020204020204" pitchFamily="34" charset="-122"/>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zh-CN" sz="1500" b="1" dirty="0">
                          <a:effectLst/>
                          <a:latin typeface="微软雅黑" panose="020B0503020204020204" pitchFamily="34" charset="-122"/>
                          <a:ea typeface="微软雅黑" panose="020B0503020204020204" pitchFamily="34" charset="-122"/>
                        </a:rPr>
                        <a:t>帕拉米韦</a:t>
                      </a:r>
                      <a:r>
                        <a:rPr lang="zh-CN" altLang="zh-CN" sz="1500" dirty="0">
                          <a:effectLst/>
                          <a:latin typeface="微软雅黑" panose="020B0503020204020204" pitchFamily="34" charset="-122"/>
                          <a:ea typeface="微软雅黑" panose="020B0503020204020204" pitchFamily="34" charset="-122"/>
                        </a:rPr>
                        <a:t>：成人用量为</a:t>
                      </a:r>
                      <a:r>
                        <a:rPr lang="en-US" altLang="zh-CN" sz="1500" dirty="0">
                          <a:effectLst/>
                          <a:latin typeface="微软雅黑" panose="020B0503020204020204" pitchFamily="34" charset="-122"/>
                          <a:ea typeface="微软雅黑" panose="020B0503020204020204" pitchFamily="34" charset="-122"/>
                        </a:rPr>
                        <a:t>300-600</a:t>
                      </a:r>
                      <a:r>
                        <a:rPr lang="zh-CN" altLang="zh-CN" sz="1500" dirty="0">
                          <a:effectLst/>
                          <a:latin typeface="微软雅黑" panose="020B0503020204020204" pitchFamily="34" charset="-122"/>
                          <a:ea typeface="微软雅黑" panose="020B0503020204020204" pitchFamily="34" charset="-122"/>
                        </a:rPr>
                        <a:t>ｍｇ，</a:t>
                      </a:r>
                      <a:r>
                        <a:rPr lang="zh-CN" altLang="zh-CN" sz="1500" b="1" dirty="0">
                          <a:effectLst/>
                          <a:latin typeface="微软雅黑" panose="020B0503020204020204" pitchFamily="34" charset="-122"/>
                          <a:ea typeface="微软雅黑" panose="020B0503020204020204" pitchFamily="34" charset="-122"/>
                        </a:rPr>
                        <a:t>小于</a:t>
                      </a:r>
                      <a:r>
                        <a:rPr lang="en-US" altLang="zh-CN" sz="1500" b="1" dirty="0">
                          <a:effectLst/>
                          <a:latin typeface="微软雅黑" panose="020B0503020204020204" pitchFamily="34" charset="-122"/>
                          <a:ea typeface="微软雅黑" panose="020B0503020204020204" pitchFamily="34" charset="-122"/>
                        </a:rPr>
                        <a:t>30</a:t>
                      </a:r>
                      <a:r>
                        <a:rPr lang="zh-CN" altLang="zh-CN" sz="1500" b="1" dirty="0">
                          <a:effectLst/>
                          <a:latin typeface="微软雅黑" panose="020B0503020204020204" pitchFamily="34" charset="-122"/>
                          <a:ea typeface="微软雅黑" panose="020B0503020204020204" pitchFamily="34" charset="-122"/>
                        </a:rPr>
                        <a:t>天新生儿６</a:t>
                      </a:r>
                      <a:r>
                        <a:rPr lang="en-US" altLang="zh-CN" sz="1500" b="1" dirty="0">
                          <a:effectLst/>
                          <a:latin typeface="微软雅黑" panose="020B0503020204020204" pitchFamily="34" charset="-122"/>
                          <a:ea typeface="微软雅黑" panose="020B0503020204020204" pitchFamily="34" charset="-122"/>
                        </a:rPr>
                        <a:t>mg/kg</a:t>
                      </a:r>
                      <a:r>
                        <a:rPr lang="zh-CN" altLang="zh-CN" sz="1500" b="1" dirty="0">
                          <a:effectLst/>
                          <a:latin typeface="微软雅黑" panose="020B0503020204020204" pitchFamily="34" charset="-122"/>
                          <a:ea typeface="微软雅黑" panose="020B0503020204020204" pitchFamily="34" charset="-122"/>
                        </a:rPr>
                        <a:t>，</a:t>
                      </a:r>
                      <a:r>
                        <a:rPr lang="en-US" altLang="zh-CN" sz="1500" b="1" dirty="0">
                          <a:effectLst/>
                          <a:latin typeface="微软雅黑" panose="020B0503020204020204" pitchFamily="34" charset="-122"/>
                          <a:ea typeface="微软雅黑" panose="020B0503020204020204" pitchFamily="34" charset="-122"/>
                        </a:rPr>
                        <a:t>31-90</a:t>
                      </a:r>
                      <a:r>
                        <a:rPr lang="zh-CN" altLang="zh-CN" sz="1500" b="1" dirty="0">
                          <a:effectLst/>
                          <a:latin typeface="微软雅黑" panose="020B0503020204020204" pitchFamily="34" charset="-122"/>
                          <a:ea typeface="微软雅黑" panose="020B0503020204020204" pitchFamily="34" charset="-122"/>
                        </a:rPr>
                        <a:t>天婴儿</a:t>
                      </a:r>
                      <a:r>
                        <a:rPr lang="en-US" altLang="zh-CN" sz="1500" b="1" dirty="0">
                          <a:effectLst/>
                          <a:latin typeface="微软雅黑" panose="020B0503020204020204" pitchFamily="34" charset="-122"/>
                          <a:ea typeface="微软雅黑" panose="020B0503020204020204" pitchFamily="34" charset="-122"/>
                          <a:sym typeface="+mn-ea"/>
                        </a:rPr>
                        <a:t>8mg/kg</a:t>
                      </a:r>
                      <a:r>
                        <a:rPr lang="zh-CN" altLang="zh-CN" sz="1500" b="1" dirty="0">
                          <a:effectLst/>
                          <a:latin typeface="微软雅黑" panose="020B0503020204020204" pitchFamily="34" charset="-122"/>
                          <a:ea typeface="微软雅黑" panose="020B0503020204020204" pitchFamily="34" charset="-122"/>
                        </a:rPr>
                        <a:t>，</a:t>
                      </a:r>
                      <a:r>
                        <a:rPr lang="en-US" altLang="zh-CN" sz="1500" b="1" dirty="0">
                          <a:effectLst/>
                          <a:latin typeface="微软雅黑" panose="020B0503020204020204" pitchFamily="34" charset="-122"/>
                          <a:ea typeface="微软雅黑" panose="020B0503020204020204" pitchFamily="34" charset="-122"/>
                        </a:rPr>
                        <a:t>91</a:t>
                      </a:r>
                      <a:r>
                        <a:rPr lang="zh-CN" altLang="en-US" sz="1500" b="1" dirty="0">
                          <a:effectLst/>
                          <a:latin typeface="微软雅黑" panose="020B0503020204020204" pitchFamily="34" charset="-122"/>
                          <a:ea typeface="微软雅黑" panose="020B0503020204020204" pitchFamily="34" charset="-122"/>
                        </a:rPr>
                        <a:t>天</a:t>
                      </a:r>
                      <a:r>
                        <a:rPr lang="en-US" altLang="zh-CN" sz="1500" b="1" dirty="0">
                          <a:effectLst/>
                          <a:latin typeface="微软雅黑" panose="020B0503020204020204" pitchFamily="34" charset="-122"/>
                          <a:ea typeface="微软雅黑" panose="020B0503020204020204" pitchFamily="34" charset="-122"/>
                        </a:rPr>
                        <a:t>-17</a:t>
                      </a:r>
                      <a:r>
                        <a:rPr lang="zh-CN" altLang="zh-CN" sz="1500" b="1" dirty="0">
                          <a:effectLst/>
                          <a:latin typeface="微软雅黑" panose="020B0503020204020204" pitchFamily="34" charset="-122"/>
                          <a:ea typeface="微软雅黑" panose="020B0503020204020204" pitchFamily="34" charset="-122"/>
                        </a:rPr>
                        <a:t>岁儿童</a:t>
                      </a:r>
                      <a:r>
                        <a:rPr lang="en-US" altLang="zh-CN" sz="1500" b="1" dirty="0">
                          <a:effectLst/>
                          <a:latin typeface="微软雅黑" panose="020B0503020204020204" pitchFamily="34" charset="-122"/>
                          <a:ea typeface="微软雅黑" panose="020B0503020204020204" pitchFamily="34" charset="-122"/>
                          <a:sym typeface="+mn-ea"/>
                        </a:rPr>
                        <a:t>10mg/kg</a:t>
                      </a:r>
                      <a:r>
                        <a:rPr lang="zh-CN" altLang="zh-CN" sz="1500" b="1" dirty="0">
                          <a:effectLst/>
                          <a:latin typeface="微软雅黑" panose="020B0503020204020204" pitchFamily="34" charset="-122"/>
                          <a:ea typeface="微软雅黑" panose="020B0503020204020204" pitchFamily="34" charset="-122"/>
                        </a:rPr>
                        <a:t>，静脉滴注，每日１次，</a:t>
                      </a:r>
                      <a:r>
                        <a:rPr lang="en-US" altLang="zh-CN" sz="1500" b="1" dirty="0">
                          <a:effectLst/>
                          <a:latin typeface="微软雅黑" panose="020B0503020204020204" pitchFamily="34" charset="-122"/>
                          <a:ea typeface="微软雅黑" panose="020B0503020204020204" pitchFamily="34" charset="-122"/>
                        </a:rPr>
                        <a:t>1-5</a:t>
                      </a:r>
                      <a:r>
                        <a:rPr lang="zh-CN" altLang="zh-CN" sz="1500" b="1" dirty="0">
                          <a:effectLst/>
                          <a:latin typeface="微软雅黑" panose="020B0503020204020204" pitchFamily="34" charset="-122"/>
                          <a:ea typeface="微软雅黑" panose="020B0503020204020204" pitchFamily="34" charset="-122"/>
                        </a:rPr>
                        <a:t>天</a:t>
                      </a:r>
                      <a:r>
                        <a:rPr lang="zh-CN" altLang="zh-CN" sz="1500" dirty="0">
                          <a:effectLst/>
                          <a:latin typeface="微软雅黑" panose="020B0503020204020204" pitchFamily="34" charset="-122"/>
                          <a:ea typeface="微软雅黑" panose="020B0503020204020204" pitchFamily="34" charset="-122"/>
                        </a:rPr>
                        <a:t>，重症患者疗程可适当延长。</a:t>
                      </a:r>
                      <a:endParaRPr lang="zh-CN" altLang="zh-CN" sz="1500" dirty="0">
                        <a:effectLst/>
                        <a:latin typeface="微软雅黑" panose="020B0503020204020204" pitchFamily="34" charset="-122"/>
                        <a:ea typeface="微软雅黑" panose="020B0503020204020204" pitchFamily="34" charset="-122"/>
                      </a:endParaRPr>
                    </a:p>
                  </a:txBody>
                  <a:tcPr anchor="ctr"/>
                </a:tc>
              </a:tr>
            </a:tbl>
          </a:graphicData>
        </a:graphic>
      </p:graphicFrame>
      <p:sp>
        <p:nvSpPr>
          <p:cNvPr id="17" name="文本框 17"/>
          <p:cNvSpPr txBox="1"/>
          <p:nvPr/>
        </p:nvSpPr>
        <p:spPr>
          <a:xfrm>
            <a:off x="323527" y="4765926"/>
            <a:ext cx="2516837" cy="400110"/>
          </a:xfrm>
          <a:prstGeom prst="rect">
            <a:avLst/>
          </a:prstGeom>
          <a:noFill/>
        </p:spPr>
        <p:txBody>
          <a:bodyPr wrap="square" rtlCol="0">
            <a:spAutoFit/>
          </a:bodyPr>
          <a:lstStyle/>
          <a:p>
            <a:pPr marL="285750" indent="-285750">
              <a:buFont typeface="Wingdings" panose="05000000000000000000" pitchFamily="2" charset="2"/>
              <a:buChar char="p"/>
            </a:pPr>
            <a:r>
              <a:rPr lang="zh-CN" altLang="en-US" sz="2000" b="1" dirty="0">
                <a:solidFill>
                  <a:srgbClr val="0070C0"/>
                </a:solidFill>
                <a:latin typeface="微软雅黑" panose="020B0503020204020204" pitchFamily="34" charset="-122"/>
                <a:ea typeface="微软雅黑" panose="020B0503020204020204" pitchFamily="34" charset="-122"/>
              </a:rPr>
              <a:t>指南共识</a:t>
            </a:r>
            <a:endParaRPr lang="zh-CN" altLang="en-US" sz="2000" b="1" dirty="0">
              <a:solidFill>
                <a:srgbClr val="0070C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323527" y="905026"/>
            <a:ext cx="2516837" cy="400110"/>
          </a:xfrm>
          <a:prstGeom prst="rect">
            <a:avLst/>
          </a:prstGeom>
          <a:noFill/>
        </p:spPr>
        <p:txBody>
          <a:bodyPr wrap="square" rtlCol="0">
            <a:spAutoFit/>
          </a:bodyPr>
          <a:lstStyle/>
          <a:p>
            <a:pPr marL="285750" indent="-285750">
              <a:buFont typeface="Wingdings" panose="05000000000000000000" pitchFamily="2" charset="2"/>
              <a:buChar char="p"/>
            </a:pPr>
            <a:r>
              <a:rPr lang="zh-CN" altLang="en-US" sz="2000" b="1" dirty="0">
                <a:solidFill>
                  <a:srgbClr val="0070C0"/>
                </a:solidFill>
                <a:latin typeface="微软雅黑" panose="020B0503020204020204" pitchFamily="34" charset="-122"/>
                <a:ea typeface="微软雅黑" panose="020B0503020204020204" pitchFamily="34" charset="-122"/>
              </a:rPr>
              <a:t>指南观点</a:t>
            </a:r>
            <a:endParaRPr lang="zh-CN" altLang="en-US" sz="2000" b="1" dirty="0">
              <a:solidFill>
                <a:srgbClr val="0070C0"/>
              </a:solidFill>
              <a:latin typeface="微软雅黑" panose="020B0503020204020204" pitchFamily="34" charset="-122"/>
              <a:ea typeface="微软雅黑" panose="020B0503020204020204" pitchFamily="34" charset="-122"/>
            </a:endParaRPr>
          </a:p>
        </p:txBody>
      </p:sp>
      <p:pic>
        <p:nvPicPr>
          <p:cNvPr id="2" name="图片 1"/>
          <p:cNvPicPr>
            <a:picLocks noChangeAspect="1"/>
          </p:cNvPicPr>
          <p:nvPr/>
        </p:nvPicPr>
        <p:blipFill>
          <a:blip r:embed="rId1"/>
          <a:stretch>
            <a:fillRect/>
          </a:stretch>
        </p:blipFill>
        <p:spPr>
          <a:xfrm>
            <a:off x="10121651" y="194813"/>
            <a:ext cx="1955775" cy="614361"/>
          </a:xfrm>
          <a:prstGeom prst="rect">
            <a:avLst/>
          </a:prstGeom>
        </p:spPr>
      </p:pic>
      <p:sp>
        <p:nvSpPr>
          <p:cNvPr id="3" name="圆角矩形 2"/>
          <p:cNvSpPr/>
          <p:nvPr/>
        </p:nvSpPr>
        <p:spPr>
          <a:xfrm>
            <a:off x="474562" y="230208"/>
            <a:ext cx="8952480" cy="540867"/>
          </a:xfrm>
          <a:prstGeom prst="roundRect">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椭圆 3"/>
          <p:cNvSpPr/>
          <p:nvPr/>
        </p:nvSpPr>
        <p:spPr>
          <a:xfrm>
            <a:off x="9119114" y="230208"/>
            <a:ext cx="540867" cy="540867"/>
          </a:xfrm>
          <a:prstGeom prst="ellipse">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椭圆 10"/>
          <p:cNvSpPr/>
          <p:nvPr/>
        </p:nvSpPr>
        <p:spPr>
          <a:xfrm>
            <a:off x="9537156" y="328839"/>
            <a:ext cx="397571" cy="397571"/>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椭圆 11"/>
          <p:cNvSpPr/>
          <p:nvPr/>
        </p:nvSpPr>
        <p:spPr>
          <a:xfrm>
            <a:off x="9821019" y="230209"/>
            <a:ext cx="300632" cy="300632"/>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3" name="椭圆 12"/>
          <p:cNvSpPr/>
          <p:nvPr/>
        </p:nvSpPr>
        <p:spPr>
          <a:xfrm>
            <a:off x="241814" y="230208"/>
            <a:ext cx="540867" cy="540867"/>
          </a:xfrm>
          <a:prstGeom prst="ellipse">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文本框 14"/>
          <p:cNvSpPr txBox="1"/>
          <p:nvPr/>
        </p:nvSpPr>
        <p:spPr>
          <a:xfrm>
            <a:off x="474562" y="262114"/>
            <a:ext cx="3462438" cy="477054"/>
          </a:xfrm>
          <a:prstGeom prst="rect">
            <a:avLst/>
          </a:prstGeom>
          <a:noFill/>
        </p:spPr>
        <p:txBody>
          <a:bodyPr wrap="square" rtlCol="0">
            <a:spAutoFit/>
          </a:bodyPr>
          <a:lstStyle/>
          <a:p>
            <a:r>
              <a:rPr kumimoji="1" lang="zh-CN" altLang="en-US" sz="2500" b="1" dirty="0">
                <a:solidFill>
                  <a:schemeClr val="bg1"/>
                </a:solidFill>
                <a:latin typeface="微软雅黑" panose="020B0503020204020204" pitchFamily="34" charset="-122"/>
                <a:ea typeface="微软雅黑" panose="020B0503020204020204" pitchFamily="34" charset="-122"/>
              </a:rPr>
              <a:t>有效性</a:t>
            </a:r>
            <a:endParaRPr kumimoji="1" lang="zh-CN" altLang="en-US" sz="2500" b="1" dirty="0">
              <a:solidFill>
                <a:schemeClr val="bg1"/>
              </a:solidFill>
              <a:latin typeface="微软雅黑" panose="020B0503020204020204" pitchFamily="34" charset="-122"/>
              <a:ea typeface="微软雅黑" panose="020B0503020204020204" pitchFamily="34" charset="-122"/>
            </a:endParaRPr>
          </a:p>
        </p:txBody>
      </p:sp>
      <p:graphicFrame>
        <p:nvGraphicFramePr>
          <p:cNvPr id="5" name="表格 4"/>
          <p:cNvGraphicFramePr>
            <a:graphicFrameLocks noGrp="1"/>
          </p:cNvGraphicFramePr>
          <p:nvPr/>
        </p:nvGraphicFramePr>
        <p:xfrm>
          <a:off x="474560" y="1558575"/>
          <a:ext cx="11151247" cy="1435817"/>
        </p:xfrm>
        <a:graphic>
          <a:graphicData uri="http://schemas.openxmlformats.org/drawingml/2006/table">
            <a:tbl>
              <a:tblPr firstRow="1" bandRow="1">
                <a:tableStyleId>{0E3FDE45-AF77-4B5C-9715-49D594BDF05E}</a:tableStyleId>
              </a:tblPr>
              <a:tblGrid>
                <a:gridCol w="1609737"/>
                <a:gridCol w="9541510"/>
              </a:tblGrid>
              <a:tr h="528984">
                <a:tc>
                  <a:txBody>
                    <a:bodyPr/>
                    <a:lstStyle/>
                    <a:p>
                      <a:pPr algn="ctr"/>
                      <a:r>
                        <a:rPr lang="zh-CN" altLang="en-US" sz="1500" b="1" dirty="0">
                          <a:solidFill>
                            <a:srgbClr val="0070C0"/>
                          </a:solidFill>
                          <a:latin typeface="微软雅黑" panose="020B0503020204020204" pitchFamily="34" charset="-122"/>
                          <a:ea typeface="微软雅黑" panose="020B0503020204020204" pitchFamily="34" charset="-122"/>
                        </a:rPr>
                        <a:t>指南共识</a:t>
                      </a:r>
                      <a:endParaRPr lang="zh-CN" altLang="en-US" sz="1500" b="1" dirty="0">
                        <a:solidFill>
                          <a:srgbClr val="0070C0"/>
                        </a:solidFill>
                        <a:latin typeface="微软雅黑" panose="020B0503020204020204" pitchFamily="34" charset="-122"/>
                        <a:ea typeface="微软雅黑" panose="020B0503020204020204" pitchFamily="34" charset="-122"/>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500" b="0" dirty="0">
                          <a:latin typeface="微软雅黑" panose="020B0503020204020204" pitchFamily="34" charset="-122"/>
                          <a:ea typeface="微软雅黑" panose="020B0503020204020204" pitchFamily="34" charset="-122"/>
                        </a:rPr>
                        <a:t>《</a:t>
                      </a:r>
                      <a:r>
                        <a:rPr lang="zh-CN" altLang="en-US" sz="1500" b="0" dirty="0">
                          <a:latin typeface="微软雅黑" panose="020B0503020204020204" pitchFamily="34" charset="-122"/>
                          <a:ea typeface="微软雅黑" panose="020B0503020204020204" pitchFamily="34" charset="-122"/>
                        </a:rPr>
                        <a:t>成人流行性感冒抗病毒治疗专家共识</a:t>
                      </a:r>
                      <a:r>
                        <a:rPr lang="en-US" altLang="zh-CN" sz="1500" b="0" dirty="0">
                          <a:latin typeface="微软雅黑" panose="020B0503020204020204" pitchFamily="34" charset="-122"/>
                          <a:ea typeface="微软雅黑" panose="020B0503020204020204" pitchFamily="34" charset="-122"/>
                        </a:rPr>
                        <a:t>》</a:t>
                      </a:r>
                      <a:endParaRPr lang="zh-CN" altLang="en-US" sz="1500" b="0" dirty="0">
                        <a:latin typeface="微软雅黑" panose="020B0503020204020204" pitchFamily="34" charset="-122"/>
                        <a:ea typeface="微软雅黑" panose="020B0503020204020204" pitchFamily="34" charset="-122"/>
                      </a:endParaRPr>
                    </a:p>
                  </a:txBody>
                  <a:tcPr anchor="ctr"/>
                </a:tc>
              </a:tr>
              <a:tr h="906833">
                <a:tc>
                  <a:txBody>
                    <a:bodyPr/>
                    <a:lstStyle/>
                    <a:p>
                      <a:pPr algn="ctr"/>
                      <a:r>
                        <a:rPr lang="zh-CN" altLang="en-US" sz="1500" b="1" dirty="0">
                          <a:solidFill>
                            <a:srgbClr val="0070C0"/>
                          </a:solidFill>
                          <a:latin typeface="微软雅黑" panose="020B0503020204020204" pitchFamily="34" charset="-122"/>
                          <a:ea typeface="微软雅黑" panose="020B0503020204020204" pitchFamily="34" charset="-122"/>
                        </a:rPr>
                        <a:t>主要结论</a:t>
                      </a:r>
                      <a:endParaRPr lang="zh-CN" altLang="en-US" sz="1500" b="1" dirty="0">
                        <a:solidFill>
                          <a:srgbClr val="0070C0"/>
                        </a:solidFill>
                        <a:latin typeface="微软雅黑" panose="020B0503020204020204" pitchFamily="34" charset="-122"/>
                        <a:ea typeface="微软雅黑" panose="020B0503020204020204" pitchFamily="34" charset="-122"/>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zh-CN" sz="1500" dirty="0">
                          <a:effectLst/>
                          <a:latin typeface="微软雅黑" panose="020B0503020204020204" pitchFamily="34" charset="-122"/>
                          <a:ea typeface="微软雅黑" panose="020B0503020204020204" pitchFamily="34" charset="-122"/>
                        </a:rPr>
                        <a:t>对于无并发症的非重症流感患者可予</a:t>
                      </a:r>
                      <a:r>
                        <a:rPr lang="en-US" altLang="zh-CN" sz="1500" dirty="0">
                          <a:effectLst/>
                          <a:latin typeface="微软雅黑" panose="020B0503020204020204" pitchFamily="34" charset="-122"/>
                          <a:ea typeface="微软雅黑" panose="020B0503020204020204" pitchFamily="34" charset="-122"/>
                        </a:rPr>
                        <a:t>300-600mg</a:t>
                      </a:r>
                      <a:r>
                        <a:rPr lang="zh-CN" altLang="zh-CN" sz="1500" dirty="0">
                          <a:effectLst/>
                          <a:latin typeface="微软雅黑" panose="020B0503020204020204" pitchFamily="34" charset="-122"/>
                          <a:ea typeface="微软雅黑" panose="020B0503020204020204" pitchFamily="34" charset="-122"/>
                        </a:rPr>
                        <a:t>静脉单次应用，而在</a:t>
                      </a:r>
                      <a:r>
                        <a:rPr lang="zh-CN" altLang="zh-CN" sz="1500" b="1" dirty="0">
                          <a:effectLst/>
                          <a:latin typeface="微软雅黑" panose="020B0503020204020204" pitchFamily="34" charset="-122"/>
                          <a:ea typeface="微软雅黑" panose="020B0503020204020204" pitchFamily="34" charset="-122"/>
                        </a:rPr>
                        <a:t>住院流感患者</a:t>
                      </a:r>
                      <a:r>
                        <a:rPr lang="zh-CN" altLang="zh-CN" sz="1500" b="0" dirty="0">
                          <a:effectLst/>
                          <a:latin typeface="微软雅黑" panose="020B0503020204020204" pitchFamily="34" charset="-122"/>
                          <a:ea typeface="微软雅黑" panose="020B0503020204020204" pitchFamily="34" charset="-122"/>
                        </a:rPr>
                        <a:t>的临床试验中</a:t>
                      </a:r>
                      <a:r>
                        <a:rPr lang="zh-CN" altLang="zh-CN" sz="1500" b="1" dirty="0">
                          <a:effectLst/>
                          <a:latin typeface="微软雅黑" panose="020B0503020204020204" pitchFamily="34" charset="-122"/>
                          <a:ea typeface="微软雅黑" panose="020B0503020204020204" pitchFamily="34" charset="-122"/>
                        </a:rPr>
                        <a:t>使用帕拉米韦</a:t>
                      </a:r>
                      <a:r>
                        <a:rPr lang="en-US" altLang="zh-CN" sz="1500" b="1" dirty="0">
                          <a:effectLst/>
                          <a:latin typeface="微软雅黑" panose="020B0503020204020204" pitchFamily="34" charset="-122"/>
                          <a:ea typeface="微软雅黑" panose="020B0503020204020204" pitchFamily="34" charset="-122"/>
                          <a:sym typeface="+mn-ea"/>
                        </a:rPr>
                        <a:t>300-600mg</a:t>
                      </a:r>
                      <a:r>
                        <a:rPr lang="zh-CN" altLang="zh-CN" sz="1500" b="1" dirty="0">
                          <a:effectLst/>
                          <a:latin typeface="微软雅黑" panose="020B0503020204020204" pitchFamily="34" charset="-122"/>
                          <a:ea typeface="微软雅黑" panose="020B0503020204020204" pitchFamily="34" charset="-122"/>
                        </a:rPr>
                        <a:t>（至少</a:t>
                      </a:r>
                      <a:r>
                        <a:rPr lang="en-US" altLang="zh-CN" sz="1500" b="1" dirty="0">
                          <a:effectLst/>
                          <a:latin typeface="微软雅黑" panose="020B0503020204020204" pitchFamily="34" charset="-122"/>
                          <a:ea typeface="微软雅黑" panose="020B0503020204020204" pitchFamily="34" charset="-122"/>
                        </a:rPr>
                        <a:t>5</a:t>
                      </a:r>
                      <a:r>
                        <a:rPr lang="zh-CN" altLang="zh-CN" sz="1500" b="1" dirty="0">
                          <a:effectLst/>
                          <a:latin typeface="微软雅黑" panose="020B0503020204020204" pitchFamily="34" charset="-122"/>
                          <a:ea typeface="微软雅黑" panose="020B0503020204020204" pitchFamily="34" charset="-122"/>
                        </a:rPr>
                        <a:t>ｄ）的给药方案的临床耐受性良好。</a:t>
                      </a:r>
                      <a:endParaRPr lang="zh-CN" altLang="zh-CN" sz="1500" b="1" dirty="0">
                        <a:effectLst/>
                        <a:latin typeface="微软雅黑" panose="020B0503020204020204" pitchFamily="34" charset="-122"/>
                        <a:ea typeface="微软雅黑" panose="020B0503020204020204" pitchFamily="34" charset="-122"/>
                      </a:endParaRPr>
                    </a:p>
                  </a:txBody>
                  <a:tcPr anchor="ctr"/>
                </a:tc>
              </a:tr>
            </a:tbl>
          </a:graphicData>
        </a:graphic>
      </p:graphicFrame>
      <p:graphicFrame>
        <p:nvGraphicFramePr>
          <p:cNvPr id="6" name="表格 5"/>
          <p:cNvGraphicFramePr>
            <a:graphicFrameLocks noGrp="1"/>
          </p:cNvGraphicFramePr>
          <p:nvPr/>
        </p:nvGraphicFramePr>
        <p:xfrm>
          <a:off x="474559" y="3395038"/>
          <a:ext cx="11151247" cy="1224141"/>
        </p:xfrm>
        <a:graphic>
          <a:graphicData uri="http://schemas.openxmlformats.org/drawingml/2006/table">
            <a:tbl>
              <a:tblPr firstRow="1" bandRow="1">
                <a:tableStyleId>{0E3FDE45-AF77-4B5C-9715-49D594BDF05E}</a:tableStyleId>
              </a:tblPr>
              <a:tblGrid>
                <a:gridCol w="1609737"/>
                <a:gridCol w="9541510"/>
              </a:tblGrid>
              <a:tr h="489378">
                <a:tc>
                  <a:txBody>
                    <a:bodyPr/>
                    <a:lstStyle/>
                    <a:p>
                      <a:pPr algn="ctr"/>
                      <a:r>
                        <a:rPr lang="zh-CN" altLang="en-US" sz="1500" b="1" dirty="0">
                          <a:solidFill>
                            <a:srgbClr val="0070C0"/>
                          </a:solidFill>
                          <a:latin typeface="微软雅黑" panose="020B0503020204020204" pitchFamily="34" charset="-122"/>
                          <a:ea typeface="微软雅黑" panose="020B0503020204020204" pitchFamily="34" charset="-122"/>
                        </a:rPr>
                        <a:t>指南共识</a:t>
                      </a:r>
                      <a:endParaRPr lang="zh-CN" altLang="en-US" sz="1500" b="1" dirty="0">
                        <a:solidFill>
                          <a:srgbClr val="0070C0"/>
                        </a:solidFill>
                        <a:latin typeface="微软雅黑" panose="020B0503020204020204" pitchFamily="34" charset="-122"/>
                        <a:ea typeface="微软雅黑" panose="020B0503020204020204" pitchFamily="34" charset="-122"/>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500" b="0" dirty="0">
                          <a:latin typeface="微软雅黑" panose="020B0503020204020204" pitchFamily="34" charset="-122"/>
                          <a:ea typeface="微软雅黑" panose="020B0503020204020204" pitchFamily="34" charset="-122"/>
                          <a:sym typeface="+mn-ea"/>
                        </a:rPr>
                        <a:t>《</a:t>
                      </a:r>
                      <a:r>
                        <a:rPr lang="zh-CN" altLang="en-US" sz="1500" b="0" kern="1200" dirty="0">
                          <a:solidFill>
                            <a:schemeClr val="dk1"/>
                          </a:solidFill>
                          <a:latin typeface="微软雅黑" panose="020B0503020204020204" pitchFamily="34" charset="-122"/>
                          <a:ea typeface="微软雅黑" panose="020B0503020204020204" pitchFamily="34" charset="-122"/>
                          <a:cs typeface="+mn-cs"/>
                        </a:rPr>
                        <a:t>成人流行性感冒诊疗规范急诊专家共识</a:t>
                      </a:r>
                      <a:r>
                        <a:rPr lang="en-US" altLang="zh-CN" sz="1500" b="0" kern="1200" dirty="0">
                          <a:solidFill>
                            <a:schemeClr val="dk1"/>
                          </a:solidFill>
                          <a:latin typeface="微软雅黑" panose="020B0503020204020204" pitchFamily="34" charset="-122"/>
                          <a:ea typeface="微软雅黑" panose="020B0503020204020204" pitchFamily="34" charset="-122"/>
                          <a:cs typeface="+mn-cs"/>
                        </a:rPr>
                        <a:t>( 2022 </a:t>
                      </a:r>
                      <a:r>
                        <a:rPr lang="zh-CN" altLang="en-US" sz="1500" b="0" kern="1200" dirty="0">
                          <a:solidFill>
                            <a:schemeClr val="dk1"/>
                          </a:solidFill>
                          <a:latin typeface="微软雅黑" panose="020B0503020204020204" pitchFamily="34" charset="-122"/>
                          <a:ea typeface="微软雅黑" panose="020B0503020204020204" pitchFamily="34" charset="-122"/>
                          <a:cs typeface="+mn-cs"/>
                        </a:rPr>
                        <a:t>版</a:t>
                      </a:r>
                      <a:r>
                        <a:rPr lang="en-US" altLang="zh-CN" sz="1500" b="0" dirty="0">
                          <a:latin typeface="微软雅黑" panose="020B0503020204020204" pitchFamily="34" charset="-122"/>
                          <a:ea typeface="微软雅黑" panose="020B0503020204020204" pitchFamily="34" charset="-122"/>
                          <a:sym typeface="+mn-ea"/>
                        </a:rPr>
                        <a:t>》</a:t>
                      </a:r>
                      <a:endParaRPr lang="zh-CN" altLang="en-US" sz="1500" b="0" dirty="0">
                        <a:latin typeface="微软雅黑" panose="020B0503020204020204" pitchFamily="34" charset="-122"/>
                        <a:ea typeface="微软雅黑" panose="020B0503020204020204" pitchFamily="34" charset="-122"/>
                      </a:endParaRPr>
                    </a:p>
                  </a:txBody>
                  <a:tcPr anchor="ctr"/>
                </a:tc>
              </a:tr>
              <a:tr h="734763">
                <a:tc>
                  <a:txBody>
                    <a:bodyPr/>
                    <a:lstStyle/>
                    <a:p>
                      <a:pPr algn="ctr"/>
                      <a:r>
                        <a:rPr lang="zh-CN" altLang="en-US" sz="1500" b="1" dirty="0">
                          <a:solidFill>
                            <a:srgbClr val="0070C0"/>
                          </a:solidFill>
                          <a:latin typeface="微软雅黑" panose="020B0503020204020204" pitchFamily="34" charset="-122"/>
                          <a:ea typeface="微软雅黑" panose="020B0503020204020204" pitchFamily="34" charset="-122"/>
                        </a:rPr>
                        <a:t>主要结论</a:t>
                      </a:r>
                      <a:endParaRPr lang="zh-CN" altLang="en-US" sz="1500" b="1" dirty="0">
                        <a:solidFill>
                          <a:srgbClr val="0070C0"/>
                        </a:solidFill>
                        <a:latin typeface="微软雅黑" panose="020B0503020204020204" pitchFamily="34" charset="-122"/>
                        <a:ea typeface="微软雅黑" panose="020B0503020204020204" pitchFamily="34" charset="-122"/>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500" dirty="0">
                          <a:latin typeface="微软雅黑" panose="020B0503020204020204" pitchFamily="34" charset="-122"/>
                          <a:ea typeface="微软雅黑" panose="020B0503020204020204" pitchFamily="34" charset="-122"/>
                        </a:rPr>
                        <a:t>帕拉米韦：重症、无法接受吸入或口服</a:t>
                      </a:r>
                      <a:r>
                        <a:rPr lang="en-US" altLang="zh-CN" sz="1500" dirty="0">
                          <a:latin typeface="微软雅黑" panose="020B0503020204020204" pitchFamily="34" charset="-122"/>
                          <a:ea typeface="微软雅黑" panose="020B0503020204020204" pitchFamily="34" charset="-122"/>
                        </a:rPr>
                        <a:t>NAI</a:t>
                      </a:r>
                      <a:r>
                        <a:rPr lang="zh-CN" altLang="en-US" sz="1500" dirty="0">
                          <a:latin typeface="微软雅黑" panose="020B0503020204020204" pitchFamily="34" charset="-122"/>
                          <a:ea typeface="微软雅黑" panose="020B0503020204020204" pitchFamily="34" charset="-122"/>
                        </a:rPr>
                        <a:t>和对其他</a:t>
                      </a:r>
                      <a:r>
                        <a:rPr lang="en-US" altLang="zh-CN" sz="1500" dirty="0">
                          <a:latin typeface="微软雅黑" panose="020B0503020204020204" pitchFamily="34" charset="-122"/>
                          <a:ea typeface="微软雅黑" panose="020B0503020204020204" pitchFamily="34" charset="-122"/>
                        </a:rPr>
                        <a:t>NAI</a:t>
                      </a:r>
                      <a:r>
                        <a:rPr lang="zh-CN" altLang="en-US" sz="1500" dirty="0">
                          <a:latin typeface="微软雅黑" panose="020B0503020204020204" pitchFamily="34" charset="-122"/>
                          <a:ea typeface="微软雅黑" panose="020B0503020204020204" pitchFamily="34" charset="-122"/>
                        </a:rPr>
                        <a:t>疗效不佳或产生耐药的患者：</a:t>
                      </a:r>
                      <a:r>
                        <a:rPr lang="en-US" altLang="zh-CN" sz="1500" b="1" kern="1200" dirty="0">
                          <a:solidFill>
                            <a:schemeClr val="dk1"/>
                          </a:solidFill>
                          <a:latin typeface="微软雅黑" panose="020B0503020204020204" pitchFamily="34" charset="-122"/>
                          <a:ea typeface="微软雅黑" panose="020B0503020204020204" pitchFamily="34" charset="-122"/>
                          <a:cs typeface="+mn-cs"/>
                        </a:rPr>
                        <a:t>300</a:t>
                      </a:r>
                      <a:r>
                        <a:rPr lang="zh-CN" altLang="en-US" sz="1500" b="1" kern="1200" dirty="0">
                          <a:solidFill>
                            <a:schemeClr val="dk1"/>
                          </a:solidFill>
                          <a:latin typeface="微软雅黑" panose="020B0503020204020204" pitchFamily="34" charset="-122"/>
                          <a:ea typeface="微软雅黑" panose="020B0503020204020204" pitchFamily="34" charset="-122"/>
                          <a:cs typeface="+mn-cs"/>
                        </a:rPr>
                        <a:t>～</a:t>
                      </a:r>
                      <a:r>
                        <a:rPr lang="en-US" altLang="zh-CN" sz="1500" b="1" kern="1200" dirty="0">
                          <a:solidFill>
                            <a:schemeClr val="dk1"/>
                          </a:solidFill>
                          <a:latin typeface="微软雅黑" panose="020B0503020204020204" pitchFamily="34" charset="-122"/>
                          <a:ea typeface="微软雅黑" panose="020B0503020204020204" pitchFamily="34" charset="-122"/>
                          <a:cs typeface="+mn-cs"/>
                        </a:rPr>
                        <a:t>600mg</a:t>
                      </a:r>
                      <a:r>
                        <a:rPr lang="zh-CN" altLang="en-US" sz="1500" b="1" kern="1200" dirty="0">
                          <a:solidFill>
                            <a:schemeClr val="dk1"/>
                          </a:solidFill>
                          <a:latin typeface="微软雅黑" panose="020B0503020204020204" pitchFamily="34" charset="-122"/>
                          <a:ea typeface="微软雅黑" panose="020B0503020204020204" pitchFamily="34" charset="-122"/>
                          <a:cs typeface="+mn-cs"/>
                        </a:rPr>
                        <a:t>，静脉滴注，每日</a:t>
                      </a:r>
                      <a:r>
                        <a:rPr lang="en-US" altLang="zh-CN" sz="1500" b="1" kern="1200" dirty="0">
                          <a:solidFill>
                            <a:schemeClr val="dk1"/>
                          </a:solidFill>
                          <a:latin typeface="微软雅黑" panose="020B0503020204020204" pitchFamily="34" charset="-122"/>
                          <a:ea typeface="微软雅黑" panose="020B0503020204020204" pitchFamily="34" charset="-122"/>
                          <a:cs typeface="+mn-cs"/>
                        </a:rPr>
                        <a:t>1</a:t>
                      </a:r>
                      <a:r>
                        <a:rPr lang="zh-CN" altLang="en-US" sz="1500" b="1" kern="1200" dirty="0">
                          <a:solidFill>
                            <a:schemeClr val="dk1"/>
                          </a:solidFill>
                          <a:latin typeface="微软雅黑" panose="020B0503020204020204" pitchFamily="34" charset="-122"/>
                          <a:ea typeface="微软雅黑" panose="020B0503020204020204" pitchFamily="34" charset="-122"/>
                          <a:cs typeface="+mn-cs"/>
                        </a:rPr>
                        <a:t>次，疗程</a:t>
                      </a:r>
                      <a:r>
                        <a:rPr lang="en-US" altLang="zh-CN" sz="1500" b="1" kern="1200" dirty="0">
                          <a:solidFill>
                            <a:schemeClr val="dk1"/>
                          </a:solidFill>
                          <a:latin typeface="微软雅黑" panose="020B0503020204020204" pitchFamily="34" charset="-122"/>
                          <a:ea typeface="微软雅黑" panose="020B0503020204020204" pitchFamily="34" charset="-122"/>
                          <a:cs typeface="+mn-cs"/>
                        </a:rPr>
                        <a:t>5</a:t>
                      </a:r>
                      <a:r>
                        <a:rPr lang="zh-CN" altLang="en-US" sz="1500" b="1" kern="1200" dirty="0">
                          <a:solidFill>
                            <a:schemeClr val="dk1"/>
                          </a:solidFill>
                          <a:latin typeface="微软雅黑" panose="020B0503020204020204" pitchFamily="34" charset="-122"/>
                          <a:ea typeface="微软雅黑" panose="020B0503020204020204" pitchFamily="34" charset="-122"/>
                          <a:cs typeface="+mn-cs"/>
                        </a:rPr>
                        <a:t>天以上</a:t>
                      </a:r>
                      <a:endParaRPr lang="zh-CN" altLang="en-US" sz="1500" b="1" dirty="0">
                        <a:solidFill>
                          <a:srgbClr val="4472C4"/>
                        </a:solidFill>
                        <a:latin typeface="微软雅黑" panose="020B0503020204020204" pitchFamily="34" charset="-122"/>
                        <a:ea typeface="微软雅黑" panose="020B0503020204020204" pitchFamily="34" charset="-122"/>
                      </a:endParaRPr>
                    </a:p>
                  </a:txBody>
                  <a:tcPr anchor="ctr"/>
                </a:tc>
              </a:tr>
            </a:tbl>
          </a:graphicData>
        </a:graphic>
      </p:graphicFrame>
      <p:graphicFrame>
        <p:nvGraphicFramePr>
          <p:cNvPr id="7" name="表格 6"/>
          <p:cNvGraphicFramePr>
            <a:graphicFrameLocks noGrp="1"/>
          </p:cNvGraphicFramePr>
          <p:nvPr/>
        </p:nvGraphicFramePr>
        <p:xfrm>
          <a:off x="474560" y="5084294"/>
          <a:ext cx="11151247" cy="1258666"/>
        </p:xfrm>
        <a:graphic>
          <a:graphicData uri="http://schemas.openxmlformats.org/drawingml/2006/table">
            <a:tbl>
              <a:tblPr firstRow="1" bandRow="1">
                <a:tableStyleId>{0E3FDE45-AF77-4B5C-9715-49D594BDF05E}</a:tableStyleId>
              </a:tblPr>
              <a:tblGrid>
                <a:gridCol w="1609737"/>
                <a:gridCol w="9541510"/>
              </a:tblGrid>
              <a:tr h="571923">
                <a:tc>
                  <a:txBody>
                    <a:bodyPr/>
                    <a:lstStyle/>
                    <a:p>
                      <a:pPr algn="ctr"/>
                      <a:r>
                        <a:rPr lang="zh-CN" altLang="en-US" sz="1500" b="1" dirty="0">
                          <a:solidFill>
                            <a:srgbClr val="0070C0"/>
                          </a:solidFill>
                          <a:latin typeface="微软雅黑" panose="020B0503020204020204" pitchFamily="34" charset="-122"/>
                          <a:ea typeface="微软雅黑" panose="020B0503020204020204" pitchFamily="34" charset="-122"/>
                        </a:rPr>
                        <a:t>指南共识</a:t>
                      </a:r>
                      <a:endParaRPr lang="zh-CN" altLang="en-US" sz="1500" b="1" dirty="0">
                        <a:solidFill>
                          <a:srgbClr val="0070C0"/>
                        </a:solidFill>
                        <a:latin typeface="微软雅黑" panose="020B0503020204020204" pitchFamily="34" charset="-122"/>
                        <a:ea typeface="微软雅黑" panose="020B0503020204020204" pitchFamily="34" charset="-122"/>
                      </a:endParaRPr>
                    </a:p>
                  </a:txBody>
                  <a:tcPr anchor="ct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zh-CN" altLang="en-US" sz="1500" b="0" dirty="0">
                          <a:solidFill>
                            <a:schemeClr val="dk1"/>
                          </a:solidFill>
                          <a:latin typeface="微软雅黑" panose="020B0503020204020204" pitchFamily="34" charset="-122"/>
                          <a:ea typeface="微软雅黑" panose="020B0503020204020204" pitchFamily="34" charset="-122"/>
                          <a:sym typeface="+mn-ea"/>
                        </a:rPr>
                        <a:t>《</a:t>
                      </a:r>
                      <a:r>
                        <a:rPr lang="zh-CN" altLang="en-US" sz="1500" b="0" i="0" u="none" strike="noStrike" kern="1200" baseline="0" dirty="0">
                          <a:solidFill>
                            <a:schemeClr val="dk1"/>
                          </a:solidFill>
                          <a:latin typeface="微软雅黑" panose="020B0503020204020204" pitchFamily="34" charset="-122"/>
                          <a:ea typeface="微软雅黑" panose="020B0503020204020204" pitchFamily="34" charset="-122"/>
                          <a:cs typeface="+mn-cs"/>
                        </a:rPr>
                        <a:t>儿童流感诊断与治疗专家共识（2020年版）》</a:t>
                      </a:r>
                      <a:endParaRPr lang="zh-CN" altLang="en-US" sz="1500" b="0" dirty="0">
                        <a:solidFill>
                          <a:schemeClr val="dk1"/>
                        </a:solidFill>
                        <a:latin typeface="微软雅黑" panose="020B0503020204020204" pitchFamily="34" charset="-122"/>
                        <a:ea typeface="微软雅黑" panose="020B0503020204020204" pitchFamily="34" charset="-122"/>
                      </a:endParaRPr>
                    </a:p>
                  </a:txBody>
                  <a:tcPr anchor="ctr"/>
                </a:tc>
              </a:tr>
              <a:tr h="686743">
                <a:tc>
                  <a:txBody>
                    <a:bodyPr/>
                    <a:lstStyle/>
                    <a:p>
                      <a:pPr algn="ctr"/>
                      <a:r>
                        <a:rPr lang="zh-CN" altLang="en-US" sz="1500" b="1" dirty="0">
                          <a:solidFill>
                            <a:srgbClr val="0070C0"/>
                          </a:solidFill>
                          <a:latin typeface="微软雅黑" panose="020B0503020204020204" pitchFamily="34" charset="-122"/>
                          <a:ea typeface="微软雅黑" panose="020B0503020204020204" pitchFamily="34" charset="-122"/>
                        </a:rPr>
                        <a:t>主要结论</a:t>
                      </a:r>
                      <a:endParaRPr lang="zh-CN" altLang="en-US" sz="1500" b="1" dirty="0">
                        <a:solidFill>
                          <a:srgbClr val="0070C0"/>
                        </a:solidFill>
                        <a:latin typeface="微软雅黑" panose="020B0503020204020204" pitchFamily="34" charset="-122"/>
                        <a:ea typeface="微软雅黑" panose="020B0503020204020204" pitchFamily="34" charset="-122"/>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500" b="0" i="0" u="none" strike="noStrike" kern="1200" baseline="0" dirty="0">
                          <a:latin typeface="微软雅黑" panose="020B0503020204020204" pitchFamily="34" charset="-122"/>
                          <a:ea typeface="微软雅黑" panose="020B0503020204020204" pitchFamily="34" charset="-122"/>
                          <a:cs typeface="+mn-cs"/>
                        </a:rPr>
                        <a:t>对奥司他韦治疗无反应或者曾使用奥司他韦预防流感无效的患儿,可考虑使用扎那米韦或</a:t>
                      </a:r>
                      <a:r>
                        <a:rPr lang="zh-CN" altLang="en-US" sz="1500" i="0" u="none" strike="noStrike" kern="1200" baseline="0" dirty="0">
                          <a:latin typeface="微软雅黑" panose="020B0503020204020204" pitchFamily="34" charset="-122"/>
                          <a:ea typeface="微软雅黑" panose="020B0503020204020204" pitchFamily="34" charset="-122"/>
                          <a:cs typeface="+mn-cs"/>
                        </a:rPr>
                        <a:t>帕拉米韦替代治疗。</a:t>
                      </a:r>
                      <a:endParaRPr lang="zh-CN" altLang="en-US" sz="1500" dirty="0">
                        <a:latin typeface="微软雅黑" panose="020B0503020204020204" pitchFamily="34" charset="-122"/>
                        <a:ea typeface="微软雅黑" panose="020B0503020204020204" pitchFamily="34" charset="-122"/>
                      </a:endParaRPr>
                    </a:p>
                  </a:txBody>
                  <a:tcPr anchor="ct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stretch>
            <a:fillRect/>
          </a:stretch>
        </p:blipFill>
        <p:spPr>
          <a:xfrm>
            <a:off x="10121651" y="194813"/>
            <a:ext cx="1955775" cy="614361"/>
          </a:xfrm>
          <a:prstGeom prst="rect">
            <a:avLst/>
          </a:prstGeom>
        </p:spPr>
      </p:pic>
      <p:sp>
        <p:nvSpPr>
          <p:cNvPr id="3" name="圆角矩形 2"/>
          <p:cNvSpPr/>
          <p:nvPr/>
        </p:nvSpPr>
        <p:spPr>
          <a:xfrm>
            <a:off x="474562" y="230208"/>
            <a:ext cx="8952480" cy="540867"/>
          </a:xfrm>
          <a:prstGeom prst="roundRect">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椭圆 3"/>
          <p:cNvSpPr/>
          <p:nvPr/>
        </p:nvSpPr>
        <p:spPr>
          <a:xfrm>
            <a:off x="9119114" y="230208"/>
            <a:ext cx="540867" cy="540867"/>
          </a:xfrm>
          <a:prstGeom prst="ellipse">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椭圆 10"/>
          <p:cNvSpPr/>
          <p:nvPr/>
        </p:nvSpPr>
        <p:spPr>
          <a:xfrm>
            <a:off x="9537156" y="328839"/>
            <a:ext cx="397571" cy="397571"/>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椭圆 11"/>
          <p:cNvSpPr/>
          <p:nvPr/>
        </p:nvSpPr>
        <p:spPr>
          <a:xfrm>
            <a:off x="9821019" y="230209"/>
            <a:ext cx="300632" cy="300632"/>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3" name="椭圆 12"/>
          <p:cNvSpPr/>
          <p:nvPr/>
        </p:nvSpPr>
        <p:spPr>
          <a:xfrm>
            <a:off x="241814" y="230208"/>
            <a:ext cx="540867" cy="540867"/>
          </a:xfrm>
          <a:prstGeom prst="ellipse">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文本框 14"/>
          <p:cNvSpPr txBox="1"/>
          <p:nvPr/>
        </p:nvSpPr>
        <p:spPr>
          <a:xfrm>
            <a:off x="474562" y="262114"/>
            <a:ext cx="3462438" cy="477054"/>
          </a:xfrm>
          <a:prstGeom prst="rect">
            <a:avLst/>
          </a:prstGeom>
          <a:noFill/>
        </p:spPr>
        <p:txBody>
          <a:bodyPr wrap="square" rtlCol="0">
            <a:spAutoFit/>
          </a:bodyPr>
          <a:lstStyle/>
          <a:p>
            <a:r>
              <a:rPr kumimoji="1" lang="zh-CN" altLang="en-US" sz="2500" b="1" dirty="0">
                <a:solidFill>
                  <a:schemeClr val="bg1"/>
                </a:solidFill>
                <a:latin typeface="微软雅黑" panose="020B0503020204020204" pitchFamily="34" charset="-122"/>
                <a:ea typeface="微软雅黑" panose="020B0503020204020204" pitchFamily="34" charset="-122"/>
              </a:rPr>
              <a:t>安全性</a:t>
            </a:r>
            <a:endParaRPr kumimoji="1" lang="zh-CN" altLang="en-US" sz="2500" b="1" dirty="0">
              <a:solidFill>
                <a:schemeClr val="bg1"/>
              </a:solidFill>
              <a:latin typeface="微软雅黑" panose="020B0503020204020204" pitchFamily="34" charset="-122"/>
              <a:ea typeface="微软雅黑" panose="020B0503020204020204" pitchFamily="34" charset="-122"/>
            </a:endParaRPr>
          </a:p>
        </p:txBody>
      </p:sp>
      <p:sp>
        <p:nvSpPr>
          <p:cNvPr id="8" name="文本框 7"/>
          <p:cNvSpPr txBox="1"/>
          <p:nvPr/>
        </p:nvSpPr>
        <p:spPr>
          <a:xfrm>
            <a:off x="371659" y="1342971"/>
            <a:ext cx="11254148" cy="1502980"/>
          </a:xfrm>
          <a:prstGeom prst="rect">
            <a:avLst/>
          </a:prstGeom>
          <a:noFill/>
        </p:spPr>
        <p:txBody>
          <a:bodyPr wrap="square" rtlCol="0">
            <a:noAutofit/>
          </a:bodyPr>
          <a:lstStyle/>
          <a:p>
            <a:pPr algn="just">
              <a:lnSpc>
                <a:spcPct val="120000"/>
              </a:lnSpc>
            </a:pPr>
            <a:r>
              <a:rPr lang="zh-CN" altLang="en-US" sz="1500" dirty="0">
                <a:latin typeface="微软雅黑" panose="020B0503020204020204" pitchFamily="34" charset="-122"/>
                <a:ea typeface="微软雅黑" panose="020B0503020204020204" pitchFamily="34" charset="-122"/>
              </a:rPr>
              <a:t>严重不良反应（*部分发生频率未知）：休克、</a:t>
            </a:r>
            <a:r>
              <a:rPr lang="en-US" altLang="zh-CN" sz="1500" dirty="0">
                <a:latin typeface="微软雅黑" panose="020B0503020204020204" pitchFamily="34" charset="-122"/>
                <a:ea typeface="微软雅黑" panose="020B0503020204020204" pitchFamily="34" charset="-122"/>
              </a:rPr>
              <a:t>*</a:t>
            </a:r>
            <a:r>
              <a:rPr lang="zh-CN" altLang="en-US" sz="1500" dirty="0">
                <a:latin typeface="微软雅黑" panose="020B0503020204020204" pitchFamily="34" charset="-122"/>
                <a:ea typeface="微软雅黑" panose="020B0503020204020204" pitchFamily="34" charset="-122"/>
              </a:rPr>
              <a:t>过敏性反应、白细胞减少、中性粒细胞减少（</a:t>
            </a:r>
            <a:r>
              <a:rPr lang="en-US" altLang="zh-CN" sz="1500" dirty="0">
                <a:latin typeface="微软雅黑" panose="020B0503020204020204" pitchFamily="34" charset="-122"/>
                <a:ea typeface="微软雅黑" panose="020B0503020204020204" pitchFamily="34" charset="-122"/>
              </a:rPr>
              <a:t>1~ &lt;5%</a:t>
            </a:r>
            <a:r>
              <a:rPr lang="zh-CN" altLang="en-US" sz="1500" dirty="0">
                <a:latin typeface="微软雅黑" panose="020B0503020204020204" pitchFamily="34" charset="-122"/>
                <a:ea typeface="微软雅黑" panose="020B0503020204020204" pitchFamily="34" charset="-122"/>
              </a:rPr>
              <a:t>）、急性肝炎、肝功能损害、*黄疸、在治疗早期（给药次日）可见伴有 </a:t>
            </a:r>
            <a:r>
              <a:rPr lang="en-US" altLang="zh-CN" sz="1500" dirty="0">
                <a:latin typeface="微软雅黑" panose="020B0503020204020204" pitchFamily="34" charset="-122"/>
                <a:ea typeface="微软雅黑" panose="020B0503020204020204" pitchFamily="34" charset="-122"/>
              </a:rPr>
              <a:t>AST</a:t>
            </a:r>
            <a:r>
              <a:rPr lang="zh-CN" altLang="en-US" sz="1500" dirty="0">
                <a:latin typeface="微软雅黑" panose="020B0503020204020204" pitchFamily="34" charset="-122"/>
                <a:ea typeface="微软雅黑" panose="020B0503020204020204" pitchFamily="34" charset="-122"/>
              </a:rPr>
              <a:t>、</a:t>
            </a:r>
            <a:r>
              <a:rPr lang="en-US" altLang="zh-CN" sz="1500" dirty="0">
                <a:latin typeface="微软雅黑" panose="020B0503020204020204" pitchFamily="34" charset="-122"/>
                <a:ea typeface="微软雅黑" panose="020B0503020204020204" pitchFamily="34" charset="-122"/>
              </a:rPr>
              <a:t>ALT</a:t>
            </a:r>
            <a:r>
              <a:rPr lang="zh-CN" altLang="en-US" sz="1500" dirty="0">
                <a:latin typeface="微软雅黑" panose="020B0503020204020204" pitchFamily="34" charset="-122"/>
                <a:ea typeface="微软雅黑" panose="020B0503020204020204" pitchFamily="34" charset="-122"/>
              </a:rPr>
              <a:t>、</a:t>
            </a:r>
            <a:r>
              <a:rPr lang="en-US" altLang="zh-CN" sz="1500" dirty="0">
                <a:latin typeface="微软雅黑" panose="020B0503020204020204" pitchFamily="34" charset="-122"/>
                <a:ea typeface="微软雅黑" panose="020B0503020204020204" pitchFamily="34" charset="-122"/>
              </a:rPr>
              <a:t>γ-GTP</a:t>
            </a:r>
            <a:r>
              <a:rPr lang="zh-CN" altLang="en-US" sz="1500" dirty="0">
                <a:latin typeface="微软雅黑" panose="020B0503020204020204" pitchFamily="34" charset="-122"/>
                <a:ea typeface="微软雅黑" panose="020B0503020204020204" pitchFamily="34" charset="-122"/>
              </a:rPr>
              <a:t>、</a:t>
            </a:r>
            <a:r>
              <a:rPr lang="en-US" altLang="zh-CN" sz="1500" dirty="0">
                <a:latin typeface="微软雅黑" panose="020B0503020204020204" pitchFamily="34" charset="-122"/>
                <a:ea typeface="微软雅黑" panose="020B0503020204020204" pitchFamily="34" charset="-122"/>
              </a:rPr>
              <a:t>A1-P </a:t>
            </a:r>
            <a:r>
              <a:rPr lang="zh-CN" altLang="en-US" sz="1500" dirty="0">
                <a:latin typeface="微软雅黑" panose="020B0503020204020204" pitchFamily="34" charset="-122"/>
                <a:ea typeface="微软雅黑" panose="020B0503020204020204" pitchFamily="34" charset="-122"/>
              </a:rPr>
              <a:t>显著升高的肝功能损害、黄疸、*急性肾损害、精神神经症状（意识障碍、瞻妄、幻觉、妄想、痉挛等）、*异常行为。尽管因果关系不明，但是感染流感时，可能会出现导致跌倒等的异常行为（急速走路，步履蹒跚等）；</a:t>
            </a:r>
            <a:r>
              <a:rPr lang="en-US" altLang="zh-CN" sz="1500" dirty="0">
                <a:latin typeface="微软雅黑" panose="020B0503020204020204" pitchFamily="34" charset="-122"/>
                <a:ea typeface="微软雅黑" panose="020B0503020204020204" pitchFamily="34" charset="-122"/>
              </a:rPr>
              <a:t>*</a:t>
            </a:r>
            <a:r>
              <a:rPr lang="zh-CN" altLang="en-US" sz="1500" dirty="0">
                <a:latin typeface="微软雅黑" panose="020B0503020204020204" pitchFamily="34" charset="-122"/>
                <a:ea typeface="微软雅黑" panose="020B0503020204020204" pitchFamily="34" charset="-122"/>
              </a:rPr>
              <a:t>肺炎、中毒性表皮坏死松解症（</a:t>
            </a:r>
            <a:r>
              <a:rPr lang="en-US" altLang="zh-CN" sz="1500" dirty="0">
                <a:latin typeface="微软雅黑" panose="020B0503020204020204" pitchFamily="34" charset="-122"/>
                <a:ea typeface="微软雅黑" panose="020B0503020204020204" pitchFamily="34" charset="-122"/>
              </a:rPr>
              <a:t>TEN</a:t>
            </a:r>
            <a:r>
              <a:rPr lang="zh-CN" altLang="en-US" sz="1500" dirty="0">
                <a:latin typeface="微软雅黑" panose="020B0503020204020204" pitchFamily="34" charset="-122"/>
                <a:ea typeface="微软雅黑" panose="020B0503020204020204" pitchFamily="34" charset="-122"/>
              </a:rPr>
              <a:t>）、*史蒂文斯</a:t>
            </a:r>
            <a:r>
              <a:rPr lang="en-US" altLang="zh-CN" sz="1500" dirty="0">
                <a:latin typeface="微软雅黑" panose="020B0503020204020204" pitchFamily="34" charset="-122"/>
                <a:ea typeface="微软雅黑" panose="020B0503020204020204" pitchFamily="34" charset="-122"/>
              </a:rPr>
              <a:t>-</a:t>
            </a:r>
            <a:r>
              <a:rPr lang="zh-CN" altLang="en-US" sz="1500" dirty="0">
                <a:latin typeface="微软雅黑" panose="020B0503020204020204" pitchFamily="34" charset="-122"/>
                <a:ea typeface="微软雅黑" panose="020B0503020204020204" pitchFamily="34" charset="-122"/>
              </a:rPr>
              <a:t>约 翰孙综合征（</a:t>
            </a:r>
            <a:r>
              <a:rPr lang="en-US" altLang="zh-CN" sz="1500" dirty="0">
                <a:latin typeface="微软雅黑" panose="020B0503020204020204" pitchFamily="34" charset="-122"/>
                <a:ea typeface="微软雅黑" panose="020B0503020204020204" pitchFamily="34" charset="-122"/>
              </a:rPr>
              <a:t>Stevens Johnson </a:t>
            </a:r>
            <a:r>
              <a:rPr lang="zh-CN" altLang="en-US" sz="1500" dirty="0">
                <a:latin typeface="微软雅黑" panose="020B0503020204020204" pitchFamily="34" charset="-122"/>
                <a:ea typeface="微软雅黑" panose="020B0503020204020204" pitchFamily="34" charset="-122"/>
              </a:rPr>
              <a:t>综合征）、*血小板减少、*出血性结肠炎。</a:t>
            </a:r>
            <a:endParaRPr sz="15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graphicFrame>
        <p:nvGraphicFramePr>
          <p:cNvPr id="9" name="表格 8"/>
          <p:cNvGraphicFramePr>
            <a:graphicFrameLocks noGrp="1"/>
          </p:cNvGraphicFramePr>
          <p:nvPr/>
        </p:nvGraphicFramePr>
        <p:xfrm>
          <a:off x="477253" y="3291839"/>
          <a:ext cx="11148554" cy="2847703"/>
        </p:xfrm>
        <a:graphic>
          <a:graphicData uri="http://schemas.openxmlformats.org/drawingml/2006/table">
            <a:tbl>
              <a:tblPr firstRow="1" firstCol="1" bandRow="1">
                <a:tableStyleId>{0E3FDE45-AF77-4B5C-9715-49D594BDF05E}</a:tableStyleId>
              </a:tblPr>
              <a:tblGrid>
                <a:gridCol w="1442987"/>
                <a:gridCol w="2743200"/>
                <a:gridCol w="2834640"/>
                <a:gridCol w="2756263"/>
                <a:gridCol w="1371464"/>
              </a:tblGrid>
              <a:tr h="339670">
                <a:tc>
                  <a:txBody>
                    <a:bodyPr/>
                    <a:lstStyle/>
                    <a:p>
                      <a:pPr algn="ctr">
                        <a:spcAft>
                          <a:spcPts val="0"/>
                        </a:spcAft>
                      </a:pPr>
                      <a:r>
                        <a:rPr lang="zh-CN" sz="1500" dirty="0">
                          <a:effectLst/>
                          <a:latin typeface="微软雅黑" panose="020B0503020204020204" pitchFamily="34" charset="-122"/>
                          <a:ea typeface="微软雅黑" panose="020B0503020204020204" pitchFamily="34" charset="-122"/>
                        </a:rPr>
                        <a:t>种类</a:t>
                      </a:r>
                      <a:r>
                        <a:rPr lang="en-US" sz="1500" dirty="0">
                          <a:effectLst/>
                          <a:latin typeface="微软雅黑" panose="020B0503020204020204" pitchFamily="34" charset="-122"/>
                          <a:ea typeface="微软雅黑" panose="020B0503020204020204" pitchFamily="34" charset="-122"/>
                        </a:rPr>
                        <a:t>/</a:t>
                      </a:r>
                      <a:r>
                        <a:rPr lang="zh-CN" sz="1500" dirty="0">
                          <a:effectLst/>
                          <a:latin typeface="微软雅黑" panose="020B0503020204020204" pitchFamily="34" charset="-122"/>
                          <a:ea typeface="微软雅黑" panose="020B0503020204020204" pitchFamily="34" charset="-122"/>
                        </a:rPr>
                        <a:t>发生频率</a:t>
                      </a:r>
                      <a:endParaRPr lang="zh-CN" sz="1500" dirty="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en-US" sz="1500">
                          <a:effectLst/>
                          <a:latin typeface="微软雅黑" panose="020B0503020204020204" pitchFamily="34" charset="-122"/>
                          <a:ea typeface="微软雅黑" panose="020B0503020204020204" pitchFamily="34" charset="-122"/>
                        </a:rPr>
                        <a:t>≥1%</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en-US" sz="1500">
                          <a:effectLst/>
                          <a:latin typeface="微软雅黑" panose="020B0503020204020204" pitchFamily="34" charset="-122"/>
                          <a:ea typeface="微软雅黑" panose="020B0503020204020204" pitchFamily="34" charset="-122"/>
                        </a:rPr>
                        <a:t>0.5~&lt;1%</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en-US" sz="1500">
                          <a:effectLst/>
                          <a:latin typeface="微软雅黑" panose="020B0503020204020204" pitchFamily="34" charset="-122"/>
                          <a:ea typeface="微软雅黑" panose="020B0503020204020204" pitchFamily="34" charset="-122"/>
                        </a:rPr>
                        <a:t>&lt; 0.5%</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zh-CN" sz="1500">
                          <a:effectLst/>
                          <a:latin typeface="微软雅黑" panose="020B0503020204020204" pitchFamily="34" charset="-122"/>
                          <a:ea typeface="微软雅黑" panose="020B0503020204020204" pitchFamily="34" charset="-122"/>
                        </a:rPr>
                        <a:t>发生频率未知</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r>
              <a:tr h="228600">
                <a:tc>
                  <a:txBody>
                    <a:bodyPr/>
                    <a:lstStyle/>
                    <a:p>
                      <a:pPr algn="ctr">
                        <a:spcAft>
                          <a:spcPts val="0"/>
                        </a:spcAft>
                      </a:pPr>
                      <a:r>
                        <a:rPr lang="zh-CN" sz="1500">
                          <a:effectLst/>
                          <a:latin typeface="微软雅黑" panose="020B0503020204020204" pitchFamily="34" charset="-122"/>
                          <a:ea typeface="微软雅黑" panose="020B0503020204020204" pitchFamily="34" charset="-122"/>
                        </a:rPr>
                        <a:t>皮肤</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en-US" sz="1500" dirty="0">
                          <a:effectLst/>
                          <a:latin typeface="微软雅黑" panose="020B0503020204020204" pitchFamily="34" charset="-122"/>
                          <a:ea typeface="微软雅黑" panose="020B0503020204020204" pitchFamily="34" charset="-122"/>
                        </a:rPr>
                        <a:t> </a:t>
                      </a:r>
                      <a:endParaRPr lang="zh-CN" sz="1500" dirty="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zh-CN" sz="1500">
                          <a:effectLst/>
                          <a:latin typeface="微软雅黑" panose="020B0503020204020204" pitchFamily="34" charset="-122"/>
                          <a:ea typeface="微软雅黑" panose="020B0503020204020204" pitchFamily="34" charset="-122"/>
                        </a:rPr>
                        <a:t>皮疹</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zh-CN" sz="1500">
                          <a:effectLst/>
                          <a:latin typeface="微软雅黑" panose="020B0503020204020204" pitchFamily="34" charset="-122"/>
                          <a:ea typeface="微软雅黑" panose="020B0503020204020204" pitchFamily="34" charset="-122"/>
                        </a:rPr>
                        <a:t>湿疹、荨麻疹</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en-US" sz="1500">
                          <a:effectLst/>
                          <a:latin typeface="微软雅黑" panose="020B0503020204020204" pitchFamily="34" charset="-122"/>
                          <a:ea typeface="微软雅黑" panose="020B0503020204020204" pitchFamily="34" charset="-122"/>
                        </a:rPr>
                        <a:t> </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r>
              <a:tr h="368300">
                <a:tc>
                  <a:txBody>
                    <a:bodyPr/>
                    <a:lstStyle/>
                    <a:p>
                      <a:pPr algn="ctr">
                        <a:spcAft>
                          <a:spcPts val="0"/>
                        </a:spcAft>
                      </a:pPr>
                      <a:r>
                        <a:rPr lang="zh-CN" sz="1500" dirty="0">
                          <a:effectLst/>
                          <a:latin typeface="微软雅黑" panose="020B0503020204020204" pitchFamily="34" charset="-122"/>
                          <a:ea typeface="微软雅黑" panose="020B0503020204020204" pitchFamily="34" charset="-122"/>
                        </a:rPr>
                        <a:t>消化系统</a:t>
                      </a:r>
                      <a:endParaRPr lang="zh-CN" sz="1500" dirty="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zh-CN" sz="1500" dirty="0">
                          <a:effectLst/>
                          <a:latin typeface="微软雅黑" panose="020B0503020204020204" pitchFamily="34" charset="-122"/>
                          <a:ea typeface="微软雅黑" panose="020B0503020204020204" pitchFamily="34" charset="-122"/>
                        </a:rPr>
                        <a:t>腹泻（</a:t>
                      </a:r>
                      <a:r>
                        <a:rPr lang="en-US" sz="1500" dirty="0">
                          <a:effectLst/>
                          <a:latin typeface="微软雅黑" panose="020B0503020204020204" pitchFamily="34" charset="-122"/>
                          <a:ea typeface="微软雅黑" panose="020B0503020204020204" pitchFamily="34" charset="-122"/>
                        </a:rPr>
                        <a:t>6.3%</a:t>
                      </a:r>
                      <a:r>
                        <a:rPr lang="zh-CN" sz="1500" dirty="0">
                          <a:effectLst/>
                          <a:latin typeface="微软雅黑" panose="020B0503020204020204" pitchFamily="34" charset="-122"/>
                          <a:ea typeface="微软雅黑" panose="020B0503020204020204" pitchFamily="34" charset="-122"/>
                        </a:rPr>
                        <a:t>）、恶心、呕吐</a:t>
                      </a:r>
                      <a:endParaRPr lang="zh-CN" sz="1500" dirty="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zh-CN" sz="1500" dirty="0">
                          <a:effectLst/>
                          <a:latin typeface="微软雅黑" panose="020B0503020204020204" pitchFamily="34" charset="-122"/>
                          <a:ea typeface="微软雅黑" panose="020B0503020204020204" pitchFamily="34" charset="-122"/>
                        </a:rPr>
                        <a:t>腹痛</a:t>
                      </a:r>
                      <a:endParaRPr lang="zh-CN" sz="1500" dirty="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zh-CN" sz="1500">
                          <a:effectLst/>
                          <a:latin typeface="微软雅黑" panose="020B0503020204020204" pitchFamily="34" charset="-122"/>
                          <a:ea typeface="微软雅黑" panose="020B0503020204020204" pitchFamily="34" charset="-122"/>
                        </a:rPr>
                        <a:t>食欲不振、腹部不适、口腔炎</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en-US" sz="1500">
                          <a:effectLst/>
                          <a:latin typeface="微软雅黑" panose="020B0503020204020204" pitchFamily="34" charset="-122"/>
                          <a:ea typeface="微软雅黑" panose="020B0503020204020204" pitchFamily="34" charset="-122"/>
                        </a:rPr>
                        <a:t> </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r>
              <a:tr h="355600">
                <a:tc>
                  <a:txBody>
                    <a:bodyPr/>
                    <a:lstStyle/>
                    <a:p>
                      <a:pPr algn="ctr">
                        <a:spcAft>
                          <a:spcPts val="0"/>
                        </a:spcAft>
                      </a:pPr>
                      <a:r>
                        <a:rPr lang="zh-CN" sz="1500" dirty="0">
                          <a:effectLst/>
                          <a:latin typeface="微软雅黑" panose="020B0503020204020204" pitchFamily="34" charset="-122"/>
                          <a:ea typeface="微软雅黑" panose="020B0503020204020204" pitchFamily="34" charset="-122"/>
                        </a:rPr>
                        <a:t>肝脏</a:t>
                      </a:r>
                      <a:endParaRPr lang="zh-CN" sz="1500" dirty="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en-US" sz="1500" dirty="0">
                          <a:effectLst/>
                          <a:latin typeface="微软雅黑" panose="020B0503020204020204" pitchFamily="34" charset="-122"/>
                          <a:ea typeface="微软雅黑" panose="020B0503020204020204" pitchFamily="34" charset="-122"/>
                        </a:rPr>
                        <a:t>AST</a:t>
                      </a:r>
                      <a:r>
                        <a:rPr lang="zh-CN" sz="1500" dirty="0">
                          <a:effectLst/>
                          <a:latin typeface="微软雅黑" panose="020B0503020204020204" pitchFamily="34" charset="-122"/>
                          <a:ea typeface="微软雅黑" panose="020B0503020204020204" pitchFamily="34" charset="-122"/>
                        </a:rPr>
                        <a:t>升高、</a:t>
                      </a:r>
                      <a:r>
                        <a:rPr lang="en-US" sz="1500" dirty="0">
                          <a:effectLst/>
                          <a:latin typeface="微软雅黑" panose="020B0503020204020204" pitchFamily="34" charset="-122"/>
                          <a:ea typeface="微软雅黑" panose="020B0503020204020204" pitchFamily="34" charset="-122"/>
                        </a:rPr>
                        <a:t>ALT </a:t>
                      </a:r>
                      <a:r>
                        <a:rPr lang="zh-CN" sz="1500" dirty="0">
                          <a:effectLst/>
                          <a:latin typeface="微软雅黑" panose="020B0503020204020204" pitchFamily="34" charset="-122"/>
                          <a:ea typeface="微软雅黑" panose="020B0503020204020204" pitchFamily="34" charset="-122"/>
                        </a:rPr>
                        <a:t>升高</a:t>
                      </a:r>
                      <a:endParaRPr lang="zh-CN" sz="1500" dirty="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en-US" sz="1500">
                          <a:effectLst/>
                          <a:latin typeface="微软雅黑" panose="020B0503020204020204" pitchFamily="34" charset="-122"/>
                          <a:ea typeface="微软雅黑" panose="020B0503020204020204" pitchFamily="34" charset="-122"/>
                        </a:rPr>
                        <a:t>LDH</a:t>
                      </a:r>
                      <a:r>
                        <a:rPr lang="zh-CN" sz="1500">
                          <a:effectLst/>
                          <a:latin typeface="微软雅黑" panose="020B0503020204020204" pitchFamily="34" charset="-122"/>
                          <a:ea typeface="微软雅黑" panose="020B0503020204020204" pitchFamily="34" charset="-122"/>
                        </a:rPr>
                        <a:t>升高、胆红素升高、</a:t>
                      </a:r>
                      <a:r>
                        <a:rPr lang="en-US" sz="1500">
                          <a:effectLst/>
                          <a:latin typeface="微软雅黑" panose="020B0503020204020204" pitchFamily="34" charset="-122"/>
                          <a:ea typeface="微软雅黑" panose="020B0503020204020204" pitchFamily="34" charset="-122"/>
                        </a:rPr>
                        <a:t>γ-GTP</a:t>
                      </a:r>
                      <a:r>
                        <a:rPr lang="zh-CN" sz="1500">
                          <a:effectLst/>
                          <a:latin typeface="微软雅黑" panose="020B0503020204020204" pitchFamily="34" charset="-122"/>
                          <a:ea typeface="微软雅黑" panose="020B0503020204020204" pitchFamily="34" charset="-122"/>
                        </a:rPr>
                        <a:t>升高</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en-US" sz="1500">
                          <a:effectLst/>
                          <a:latin typeface="微软雅黑" panose="020B0503020204020204" pitchFamily="34" charset="-122"/>
                          <a:ea typeface="微软雅黑" panose="020B0503020204020204" pitchFamily="34" charset="-122"/>
                        </a:rPr>
                        <a:t>A1-P</a:t>
                      </a:r>
                      <a:r>
                        <a:rPr lang="zh-CN" sz="1500">
                          <a:effectLst/>
                          <a:latin typeface="微软雅黑" panose="020B0503020204020204" pitchFamily="34" charset="-122"/>
                          <a:ea typeface="微软雅黑" panose="020B0503020204020204" pitchFamily="34" charset="-122"/>
                        </a:rPr>
                        <a:t>升高</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en-US" sz="1500">
                          <a:effectLst/>
                          <a:latin typeface="微软雅黑" panose="020B0503020204020204" pitchFamily="34" charset="-122"/>
                          <a:ea typeface="微软雅黑" panose="020B0503020204020204" pitchFamily="34" charset="-122"/>
                        </a:rPr>
                        <a:t> </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r>
              <a:tr h="330200">
                <a:tc>
                  <a:txBody>
                    <a:bodyPr/>
                    <a:lstStyle/>
                    <a:p>
                      <a:pPr algn="ctr">
                        <a:spcAft>
                          <a:spcPts val="0"/>
                        </a:spcAft>
                      </a:pPr>
                      <a:r>
                        <a:rPr lang="zh-CN" sz="1500">
                          <a:effectLst/>
                          <a:latin typeface="微软雅黑" panose="020B0503020204020204" pitchFamily="34" charset="-122"/>
                          <a:ea typeface="微软雅黑" panose="020B0503020204020204" pitchFamily="34" charset="-122"/>
                        </a:rPr>
                        <a:t>肾脏</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zh-CN" sz="1500" dirty="0">
                          <a:effectLst/>
                          <a:latin typeface="微软雅黑" panose="020B0503020204020204" pitchFamily="34" charset="-122"/>
                          <a:ea typeface="微软雅黑" panose="020B0503020204020204" pitchFamily="34" charset="-122"/>
                        </a:rPr>
                        <a:t>蛋白尿、尿</a:t>
                      </a:r>
                      <a:r>
                        <a:rPr lang="en-US" sz="1500" dirty="0">
                          <a:effectLst/>
                          <a:latin typeface="微软雅黑" panose="020B0503020204020204" pitchFamily="34" charset="-122"/>
                          <a:ea typeface="微软雅黑" panose="020B0503020204020204" pitchFamily="34" charset="-122"/>
                        </a:rPr>
                        <a:t>β2-</a:t>
                      </a:r>
                      <a:r>
                        <a:rPr lang="zh-CN" sz="1500" dirty="0">
                          <a:effectLst/>
                          <a:latin typeface="微软雅黑" panose="020B0503020204020204" pitchFamily="34" charset="-122"/>
                          <a:ea typeface="微软雅黑" panose="020B0503020204020204" pitchFamily="34" charset="-122"/>
                        </a:rPr>
                        <a:t>微球蛋白升高、</a:t>
                      </a:r>
                      <a:r>
                        <a:rPr lang="en-US" sz="1500" dirty="0">
                          <a:effectLst/>
                          <a:latin typeface="微软雅黑" panose="020B0503020204020204" pitchFamily="34" charset="-122"/>
                          <a:ea typeface="微软雅黑" panose="020B0503020204020204" pitchFamily="34" charset="-122"/>
                        </a:rPr>
                        <a:t> NAG</a:t>
                      </a:r>
                      <a:r>
                        <a:rPr lang="zh-CN" sz="1500" dirty="0">
                          <a:effectLst/>
                          <a:latin typeface="微软雅黑" panose="020B0503020204020204" pitchFamily="34" charset="-122"/>
                          <a:ea typeface="微软雅黑" panose="020B0503020204020204" pitchFamily="34" charset="-122"/>
                        </a:rPr>
                        <a:t>升高</a:t>
                      </a:r>
                      <a:endParaRPr lang="zh-CN" sz="1500" dirty="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en-US" sz="1500" dirty="0">
                          <a:effectLst/>
                          <a:latin typeface="微软雅黑" panose="020B0503020204020204" pitchFamily="34" charset="-122"/>
                          <a:ea typeface="微软雅黑" panose="020B0503020204020204" pitchFamily="34" charset="-122"/>
                        </a:rPr>
                        <a:t>BUN</a:t>
                      </a:r>
                      <a:r>
                        <a:rPr lang="zh-CN" sz="1500" dirty="0">
                          <a:effectLst/>
                          <a:latin typeface="微软雅黑" panose="020B0503020204020204" pitchFamily="34" charset="-122"/>
                          <a:ea typeface="微软雅黑" panose="020B0503020204020204" pitchFamily="34" charset="-122"/>
                        </a:rPr>
                        <a:t>升高</a:t>
                      </a:r>
                      <a:endParaRPr lang="zh-CN" sz="1500" dirty="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en-US" sz="1500">
                          <a:effectLst/>
                          <a:latin typeface="微软雅黑" panose="020B0503020204020204" pitchFamily="34" charset="-122"/>
                          <a:ea typeface="微软雅黑" panose="020B0503020204020204" pitchFamily="34" charset="-122"/>
                        </a:rPr>
                        <a:t> </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en-US" sz="1500" dirty="0">
                          <a:effectLst/>
                          <a:latin typeface="微软雅黑" panose="020B0503020204020204" pitchFamily="34" charset="-122"/>
                          <a:ea typeface="微软雅黑" panose="020B0503020204020204" pitchFamily="34" charset="-122"/>
                        </a:rPr>
                        <a:t> </a:t>
                      </a:r>
                      <a:endParaRPr lang="zh-CN" sz="1500" dirty="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r>
              <a:tr h="254000">
                <a:tc>
                  <a:txBody>
                    <a:bodyPr/>
                    <a:lstStyle/>
                    <a:p>
                      <a:pPr algn="ctr">
                        <a:spcAft>
                          <a:spcPts val="0"/>
                        </a:spcAft>
                      </a:pPr>
                      <a:r>
                        <a:rPr lang="zh-CN" sz="1500">
                          <a:effectLst/>
                          <a:latin typeface="微软雅黑" panose="020B0503020204020204" pitchFamily="34" charset="-122"/>
                          <a:ea typeface="微软雅黑" panose="020B0503020204020204" pitchFamily="34" charset="-122"/>
                        </a:rPr>
                        <a:t>血液</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zh-CN" sz="1500">
                          <a:effectLst/>
                          <a:latin typeface="微软雅黑" panose="020B0503020204020204" pitchFamily="34" charset="-122"/>
                          <a:ea typeface="微软雅黑" panose="020B0503020204020204" pitchFamily="34" charset="-122"/>
                        </a:rPr>
                        <a:t>淋巴细胞增加</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zh-CN" sz="1500" dirty="0">
                          <a:effectLst/>
                          <a:latin typeface="微软雅黑" panose="020B0503020204020204" pitchFamily="34" charset="-122"/>
                          <a:ea typeface="微软雅黑" panose="020B0503020204020204" pitchFamily="34" charset="-122"/>
                        </a:rPr>
                        <a:t>嗜酸性粒细胞增多</a:t>
                      </a:r>
                      <a:endParaRPr lang="zh-CN" sz="1500" dirty="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zh-CN" sz="1500">
                          <a:effectLst/>
                          <a:latin typeface="微软雅黑" panose="020B0503020204020204" pitchFamily="34" charset="-122"/>
                          <a:ea typeface="微软雅黑" panose="020B0503020204020204" pitchFamily="34" charset="-122"/>
                        </a:rPr>
                        <a:t>血小板减少</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en-US" sz="1500">
                          <a:effectLst/>
                          <a:latin typeface="微软雅黑" panose="020B0503020204020204" pitchFamily="34" charset="-122"/>
                          <a:ea typeface="微软雅黑" panose="020B0503020204020204" pitchFamily="34" charset="-122"/>
                        </a:rPr>
                        <a:t> </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r>
              <a:tr h="350848">
                <a:tc>
                  <a:txBody>
                    <a:bodyPr/>
                    <a:lstStyle/>
                    <a:p>
                      <a:pPr algn="ctr">
                        <a:spcAft>
                          <a:spcPts val="0"/>
                        </a:spcAft>
                      </a:pPr>
                      <a:r>
                        <a:rPr lang="zh-CN" sz="1500">
                          <a:effectLst/>
                          <a:latin typeface="微软雅黑" panose="020B0503020204020204" pitchFamily="34" charset="-122"/>
                          <a:ea typeface="微软雅黑" panose="020B0503020204020204" pitchFamily="34" charset="-122"/>
                        </a:rPr>
                        <a:t>精神神经系统</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en-US" sz="1500">
                          <a:effectLst/>
                          <a:latin typeface="微软雅黑" panose="020B0503020204020204" pitchFamily="34" charset="-122"/>
                          <a:ea typeface="微软雅黑" panose="020B0503020204020204" pitchFamily="34" charset="-122"/>
                        </a:rPr>
                        <a:t> </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en-US" sz="1500">
                          <a:effectLst/>
                          <a:latin typeface="微软雅黑" panose="020B0503020204020204" pitchFamily="34" charset="-122"/>
                          <a:ea typeface="微软雅黑" panose="020B0503020204020204" pitchFamily="34" charset="-122"/>
                        </a:rPr>
                        <a:t> </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zh-CN" sz="1500">
                          <a:effectLst/>
                          <a:latin typeface="微软雅黑" panose="020B0503020204020204" pitchFamily="34" charset="-122"/>
                          <a:ea typeface="微软雅黑" panose="020B0503020204020204" pitchFamily="34" charset="-122"/>
                        </a:rPr>
                        <a:t>眩晕、失眠</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en-US" sz="1500">
                          <a:effectLst/>
                          <a:latin typeface="微软雅黑" panose="020B0503020204020204" pitchFamily="34" charset="-122"/>
                          <a:ea typeface="微软雅黑" panose="020B0503020204020204" pitchFamily="34" charset="-122"/>
                        </a:rPr>
                        <a:t> </a:t>
                      </a:r>
                      <a:endParaRPr lang="zh-CN" sz="150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r>
              <a:tr h="391885">
                <a:tc>
                  <a:txBody>
                    <a:bodyPr/>
                    <a:lstStyle/>
                    <a:p>
                      <a:pPr algn="ctr">
                        <a:spcAft>
                          <a:spcPts val="0"/>
                        </a:spcAft>
                      </a:pPr>
                      <a:r>
                        <a:rPr lang="zh-CN" sz="1500" dirty="0">
                          <a:effectLst/>
                          <a:latin typeface="微软雅黑" panose="020B0503020204020204" pitchFamily="34" charset="-122"/>
                          <a:ea typeface="微软雅黑" panose="020B0503020204020204" pitchFamily="34" charset="-122"/>
                        </a:rPr>
                        <a:t>其他</a:t>
                      </a:r>
                      <a:endParaRPr lang="zh-CN" sz="1500" dirty="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zh-CN" sz="1500" dirty="0">
                          <a:effectLst/>
                          <a:latin typeface="微软雅黑" panose="020B0503020204020204" pitchFamily="34" charset="-122"/>
                          <a:ea typeface="微软雅黑" panose="020B0503020204020204" pitchFamily="34" charset="-122"/>
                        </a:rPr>
                        <a:t>血糖升高</a:t>
                      </a:r>
                      <a:endParaRPr lang="zh-CN" sz="1500" dirty="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zh-CN" sz="1500" dirty="0">
                          <a:effectLst/>
                          <a:latin typeface="微软雅黑" panose="020B0503020204020204" pitchFamily="34" charset="-122"/>
                          <a:ea typeface="微软雅黑" panose="020B0503020204020204" pitchFamily="34" charset="-122"/>
                        </a:rPr>
                        <a:t>尿潜血阳性、</a:t>
                      </a:r>
                      <a:r>
                        <a:rPr lang="en-US" sz="1500" dirty="0">
                          <a:effectLst/>
                          <a:latin typeface="微软雅黑" panose="020B0503020204020204" pitchFamily="34" charset="-122"/>
                          <a:ea typeface="微软雅黑" panose="020B0503020204020204" pitchFamily="34" charset="-122"/>
                        </a:rPr>
                        <a:t>CK</a:t>
                      </a:r>
                      <a:r>
                        <a:rPr lang="zh-CN" sz="1500" dirty="0">
                          <a:effectLst/>
                          <a:latin typeface="微软雅黑" panose="020B0503020204020204" pitchFamily="34" charset="-122"/>
                          <a:ea typeface="微软雅黑" panose="020B0503020204020204" pitchFamily="34" charset="-122"/>
                        </a:rPr>
                        <a:t>升高、尿糖</a:t>
                      </a:r>
                      <a:endParaRPr lang="zh-CN" sz="1500" dirty="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zh-CN" sz="1500" dirty="0">
                          <a:effectLst/>
                          <a:latin typeface="微软雅黑" panose="020B0503020204020204" pitchFamily="34" charset="-122"/>
                          <a:ea typeface="微软雅黑" panose="020B0503020204020204" pitchFamily="34" charset="-122"/>
                        </a:rPr>
                        <a:t>雾视</a:t>
                      </a:r>
                      <a:endParaRPr lang="zh-CN" sz="1500" dirty="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c>
                  <a:txBody>
                    <a:bodyPr/>
                    <a:lstStyle/>
                    <a:p>
                      <a:pPr algn="ctr">
                        <a:spcAft>
                          <a:spcPts val="0"/>
                        </a:spcAft>
                      </a:pPr>
                      <a:r>
                        <a:rPr lang="zh-CN" sz="1500" dirty="0">
                          <a:effectLst/>
                          <a:latin typeface="微软雅黑" panose="020B0503020204020204" pitchFamily="34" charset="-122"/>
                          <a:ea typeface="微软雅黑" panose="020B0503020204020204" pitchFamily="34" charset="-122"/>
                        </a:rPr>
                        <a:t>血管疼痛</a:t>
                      </a:r>
                      <a:endParaRPr lang="zh-CN" sz="1500" dirty="0">
                        <a:effectLst/>
                        <a:latin typeface="微软雅黑" panose="020B0503020204020204" pitchFamily="34" charset="-122"/>
                        <a:ea typeface="微软雅黑" panose="020B0503020204020204" pitchFamily="34" charset="-122"/>
                        <a:cs typeface="Times New Roman" panose="02020603050405020304"/>
                      </a:endParaRPr>
                    </a:p>
                  </a:txBody>
                  <a:tcPr marL="6350" marR="6350" marT="0" marB="0" anchor="ctr"/>
                </a:tc>
              </a:tr>
            </a:tbl>
          </a:graphicData>
        </a:graphic>
      </p:graphicFrame>
      <p:sp>
        <p:nvSpPr>
          <p:cNvPr id="10" name="文本框 2"/>
          <p:cNvSpPr txBox="1"/>
          <p:nvPr/>
        </p:nvSpPr>
        <p:spPr>
          <a:xfrm>
            <a:off x="371659" y="2891984"/>
            <a:ext cx="8228330" cy="309364"/>
          </a:xfrm>
          <a:prstGeom prst="rect">
            <a:avLst/>
          </a:prstGeom>
          <a:noFill/>
        </p:spPr>
        <p:txBody>
          <a:bodyPr wrap="square" rtlCol="0">
            <a:noAutofit/>
          </a:bodyPr>
          <a:lstStyle/>
          <a:p>
            <a:pPr>
              <a:buNone/>
            </a:pPr>
            <a:r>
              <a:rPr lang="zh-CN" altLang="en-US"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其他不良反应</a:t>
            </a:r>
            <a:endParaRPr sz="15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buNone/>
            </a:pPr>
            <a:endParaRPr lang="zh-CN" altLang="en-US" sz="1500" dirty="0"/>
          </a:p>
        </p:txBody>
      </p:sp>
      <p:sp>
        <p:nvSpPr>
          <p:cNvPr id="14" name="文本框 11"/>
          <p:cNvSpPr txBox="1"/>
          <p:nvPr>
            <p:custDataLst>
              <p:tags r:id="rId2"/>
            </p:custDataLst>
          </p:nvPr>
        </p:nvSpPr>
        <p:spPr>
          <a:xfrm>
            <a:off x="241814" y="6281420"/>
            <a:ext cx="3095625" cy="400110"/>
          </a:xfrm>
          <a:prstGeom prst="rect">
            <a:avLst/>
          </a:prstGeom>
          <a:noFill/>
        </p:spPr>
        <p:txBody>
          <a:bodyPr wrap="square" rtlCol="0">
            <a:noAutofit/>
          </a:bodyPr>
          <a:lstStyle/>
          <a:p>
            <a:r>
              <a:rPr lang="zh-CN" altLang="en-US" sz="1000" dirty="0">
                <a:latin typeface="微软雅黑" panose="020B0503020204020204" pitchFamily="34" charset="-122"/>
                <a:ea typeface="微软雅黑" panose="020B0503020204020204" pitchFamily="34" charset="-122"/>
              </a:rPr>
              <a:t>参考文献：</a:t>
            </a:r>
            <a:endParaRPr lang="zh-CN" altLang="en-US" sz="1000" dirty="0">
              <a:latin typeface="微软雅黑" panose="020B0503020204020204" pitchFamily="34" charset="-122"/>
              <a:ea typeface="微软雅黑" panose="020B0503020204020204" pitchFamily="34" charset="-122"/>
            </a:endParaRPr>
          </a:p>
          <a:p>
            <a:r>
              <a:rPr lang="en-US" altLang="zh-CN" sz="1000" dirty="0">
                <a:latin typeface="微软雅黑" panose="020B0503020204020204" pitchFamily="34" charset="-122"/>
                <a:ea typeface="微软雅黑" panose="020B0503020204020204" pitchFamily="34" charset="-122"/>
                <a:cs typeface="Arial" panose="020B0604020202020204" pitchFamily="34" charset="0"/>
                <a:sym typeface="+mn-ea"/>
              </a:rPr>
              <a:t>1</a:t>
            </a:r>
            <a:r>
              <a:rPr lang="zh-CN" altLang="en-US" sz="1000" dirty="0">
                <a:latin typeface="微软雅黑" panose="020B0503020204020204" pitchFamily="34" charset="-122"/>
                <a:ea typeface="微软雅黑" panose="020B0503020204020204" pitchFamily="34" charset="-122"/>
                <a:cs typeface="Arial" panose="020B0604020202020204" pitchFamily="34" charset="0"/>
                <a:sym typeface="+mn-ea"/>
              </a:rPr>
              <a:t>、</a:t>
            </a:r>
            <a:r>
              <a:rPr lang="zh-CN" altLang="zh-CN" sz="1000" dirty="0">
                <a:latin typeface="微软雅黑" panose="020B0503020204020204" pitchFamily="34" charset="-122"/>
                <a:ea typeface="微软雅黑" panose="020B0503020204020204" pitchFamily="34" charset="-122"/>
                <a:cs typeface="Arial" panose="020B0604020202020204" pitchFamily="34" charset="0"/>
                <a:sym typeface="+mn-ea"/>
              </a:rPr>
              <a:t>帕拉米韦注射液说明书</a:t>
            </a:r>
            <a:endParaRPr lang="zh-CN" altLang="zh-CN" sz="1000" dirty="0">
              <a:latin typeface="微软雅黑" panose="020B0503020204020204" pitchFamily="34" charset="-122"/>
              <a:ea typeface="微软雅黑" panose="020B0503020204020204" pitchFamily="34" charset="-122"/>
              <a:cs typeface="Arial" panose="020B0604020202020204" pitchFamily="34" charset="0"/>
              <a:sym typeface="+mn-ea"/>
            </a:endParaRPr>
          </a:p>
        </p:txBody>
      </p:sp>
      <p:sp>
        <p:nvSpPr>
          <p:cNvPr id="17" name="文本框 16"/>
          <p:cNvSpPr txBox="1"/>
          <p:nvPr/>
        </p:nvSpPr>
        <p:spPr>
          <a:xfrm>
            <a:off x="323527" y="905026"/>
            <a:ext cx="3294884" cy="400110"/>
          </a:xfrm>
          <a:prstGeom prst="rect">
            <a:avLst/>
          </a:prstGeom>
          <a:noFill/>
        </p:spPr>
        <p:txBody>
          <a:bodyPr wrap="square" rtlCol="0">
            <a:spAutoFit/>
          </a:bodyPr>
          <a:lstStyle/>
          <a:p>
            <a:pPr marL="285750" indent="-285750">
              <a:buFont typeface="Wingdings" panose="05000000000000000000" pitchFamily="2" charset="2"/>
              <a:buChar char="p"/>
            </a:pPr>
            <a:r>
              <a:rPr lang="zh-CN" altLang="en-US" sz="2000" b="1" dirty="0">
                <a:solidFill>
                  <a:srgbClr val="0070C0"/>
                </a:solidFill>
                <a:latin typeface="微软雅黑" panose="020B0503020204020204" pitchFamily="34" charset="-122"/>
                <a:ea typeface="微软雅黑" panose="020B0503020204020204" pitchFamily="34" charset="-122"/>
              </a:rPr>
              <a:t>说明书收载的安全性信息</a:t>
            </a:r>
            <a:endParaRPr lang="zh-CN" altLang="en-US" sz="2000" b="1" dirty="0">
              <a:solidFill>
                <a:srgbClr val="0070C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stretch>
            <a:fillRect/>
          </a:stretch>
        </p:blipFill>
        <p:spPr>
          <a:xfrm>
            <a:off x="10121651" y="194813"/>
            <a:ext cx="1955775" cy="614361"/>
          </a:xfrm>
          <a:prstGeom prst="rect">
            <a:avLst/>
          </a:prstGeom>
        </p:spPr>
      </p:pic>
      <p:sp>
        <p:nvSpPr>
          <p:cNvPr id="3" name="圆角矩形 2"/>
          <p:cNvSpPr/>
          <p:nvPr/>
        </p:nvSpPr>
        <p:spPr>
          <a:xfrm>
            <a:off x="474562" y="230208"/>
            <a:ext cx="8952480" cy="540867"/>
          </a:xfrm>
          <a:prstGeom prst="roundRect">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椭圆 3"/>
          <p:cNvSpPr/>
          <p:nvPr/>
        </p:nvSpPr>
        <p:spPr>
          <a:xfrm>
            <a:off x="9119114" y="230208"/>
            <a:ext cx="540867" cy="540867"/>
          </a:xfrm>
          <a:prstGeom prst="ellipse">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椭圆 10"/>
          <p:cNvSpPr/>
          <p:nvPr/>
        </p:nvSpPr>
        <p:spPr>
          <a:xfrm>
            <a:off x="9537156" y="328839"/>
            <a:ext cx="397571" cy="397571"/>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椭圆 11"/>
          <p:cNvSpPr/>
          <p:nvPr/>
        </p:nvSpPr>
        <p:spPr>
          <a:xfrm>
            <a:off x="9821019" y="230209"/>
            <a:ext cx="300632" cy="300632"/>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3" name="椭圆 12"/>
          <p:cNvSpPr/>
          <p:nvPr/>
        </p:nvSpPr>
        <p:spPr>
          <a:xfrm>
            <a:off x="241814" y="230208"/>
            <a:ext cx="540867" cy="540867"/>
          </a:xfrm>
          <a:prstGeom prst="ellipse">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文本框 14"/>
          <p:cNvSpPr txBox="1"/>
          <p:nvPr/>
        </p:nvSpPr>
        <p:spPr>
          <a:xfrm>
            <a:off x="474562" y="262114"/>
            <a:ext cx="3462438" cy="477054"/>
          </a:xfrm>
          <a:prstGeom prst="rect">
            <a:avLst/>
          </a:prstGeom>
          <a:noFill/>
        </p:spPr>
        <p:txBody>
          <a:bodyPr wrap="square" rtlCol="0">
            <a:spAutoFit/>
          </a:bodyPr>
          <a:lstStyle/>
          <a:p>
            <a:r>
              <a:rPr kumimoji="1" lang="zh-CN" altLang="en-US" sz="2500" b="1" dirty="0">
                <a:solidFill>
                  <a:schemeClr val="bg1"/>
                </a:solidFill>
                <a:latin typeface="微软雅黑" panose="020B0503020204020204" pitchFamily="34" charset="-122"/>
                <a:ea typeface="微软雅黑" panose="020B0503020204020204" pitchFamily="34" charset="-122"/>
              </a:rPr>
              <a:t>创新性</a:t>
            </a:r>
            <a:endParaRPr kumimoji="1" lang="zh-CN" altLang="en-US" sz="2500" b="1" dirty="0">
              <a:solidFill>
                <a:schemeClr val="bg1"/>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417250" y="1008013"/>
            <a:ext cx="11357500" cy="4262755"/>
          </a:xfrm>
          <a:prstGeom prst="rect">
            <a:avLst/>
          </a:prstGeom>
          <a:noFill/>
        </p:spPr>
        <p:txBody>
          <a:bodyPr wrap="square" rtlCol="0" anchor="t">
            <a:spAutoFit/>
          </a:bodyPr>
          <a:lstStyle/>
          <a:p>
            <a:pPr marL="285750" lvl="1" indent="-285750" algn="just" fontAlgn="auto">
              <a:lnSpc>
                <a:spcPct val="150000"/>
              </a:lnSpc>
              <a:spcAft>
                <a:spcPts val="0"/>
              </a:spcAft>
              <a:buFont typeface="Wingdings" panose="05000000000000000000" pitchFamily="2" charset="2"/>
              <a:buChar char="p"/>
            </a:pPr>
            <a:r>
              <a:rPr lang="zh-CN" altLang="en-US" sz="2000" b="1" dirty="0">
                <a:solidFill>
                  <a:srgbClr val="0070C0"/>
                </a:solidFill>
                <a:latin typeface="微软雅黑" panose="020B0503020204020204" pitchFamily="34" charset="-122"/>
                <a:ea typeface="微软雅黑" panose="020B0503020204020204" pitchFamily="34" charset="-122"/>
              </a:rPr>
              <a:t>起效快、适合无法口服患者</a:t>
            </a:r>
            <a:endParaRPr lang="en-US" altLang="zh-CN" sz="2000" b="1" dirty="0">
              <a:solidFill>
                <a:srgbClr val="0070C0"/>
              </a:solidFill>
              <a:latin typeface="微软雅黑" panose="020B0503020204020204" pitchFamily="34" charset="-122"/>
              <a:ea typeface="微软雅黑" panose="020B0503020204020204" pitchFamily="34" charset="-122"/>
            </a:endParaRPr>
          </a:p>
          <a:p>
            <a:pPr marL="0" lvl="1" algn="just" fontAlgn="auto">
              <a:lnSpc>
                <a:spcPct val="150000"/>
              </a:lnSpc>
              <a:spcAft>
                <a:spcPts val="0"/>
              </a:spcAft>
            </a:pP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静脉途径治疗，见效快、持续时间长、对丧失意志的患者具有良好的治疗效果，在一定程度上弥补了其他药物的不足，为流感重症患者、无法接受吸入或口服的患者和对其他神经氨酸酶抑制剂疗效不佳或产生耐药的患者提供更安全的治疗选择。</a:t>
            </a:r>
            <a:endParaRPr lang="en-US" altLang="zh-CN" sz="2000" dirty="0">
              <a:latin typeface="微软雅黑" panose="020B0503020204020204" pitchFamily="34" charset="-122"/>
              <a:ea typeface="微软雅黑" panose="020B0503020204020204" pitchFamily="34" charset="-122"/>
              <a:cs typeface="微软雅黑" panose="020B0503020204020204" pitchFamily="34" charset="-122"/>
            </a:endParaRPr>
          </a:p>
          <a:p>
            <a:pPr marL="285750" lvl="1" indent="-285750" algn="just" fontAlgn="auto">
              <a:lnSpc>
                <a:spcPct val="150000"/>
              </a:lnSpc>
              <a:spcAft>
                <a:spcPts val="0"/>
              </a:spcAft>
              <a:buFont typeface="Wingdings" panose="05000000000000000000" pitchFamily="2" charset="2"/>
              <a:buChar char="p"/>
            </a:pPr>
            <a:r>
              <a:rPr lang="zh-CN" altLang="en-US" sz="2000" b="1" dirty="0">
                <a:solidFill>
                  <a:srgbClr val="0070C0"/>
                </a:solidFill>
                <a:latin typeface="微软雅黑" panose="020B0503020204020204" pitchFamily="34" charset="-122"/>
                <a:ea typeface="微软雅黑" panose="020B0503020204020204" pitchFamily="34" charset="-122"/>
              </a:rPr>
              <a:t>满足特殊人群的用药需求</a:t>
            </a:r>
            <a:endParaRPr lang="zh-CN" altLang="en-US" sz="2000"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endParaRPr>
          </a:p>
          <a:p>
            <a:pPr marL="0" lvl="1" algn="just" fontAlgn="auto">
              <a:lnSpc>
                <a:spcPct val="150000"/>
              </a:lnSpc>
              <a:spcAft>
                <a:spcPts val="0"/>
              </a:spcAft>
            </a:pP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本品为</a:t>
            </a: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60ml</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，相比</a:t>
            </a: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100</a:t>
            </a: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ml</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的</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大输液的帕拉米韦氯化钠注射液，其中</a:t>
            </a:r>
            <a:r>
              <a:rPr lang="zh-CN" altLang="en-US" sz="20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水分及氯化钠的摄入量较低，对于心衰、肾衰、水肿患者用药更为安全。</a:t>
            </a:r>
            <a:endParaRPr lang="zh-CN" altLang="en-US" sz="2000" dirty="0">
              <a:latin typeface="微软雅黑" panose="020B0503020204020204" pitchFamily="34" charset="-122"/>
              <a:ea typeface="微软雅黑" panose="020B0503020204020204" pitchFamily="34" charset="-122"/>
            </a:endParaRPr>
          </a:p>
          <a:p>
            <a:pPr marL="285750" lvl="1" indent="-285750" algn="just" fontAlgn="auto">
              <a:lnSpc>
                <a:spcPct val="150000"/>
              </a:lnSpc>
              <a:spcAft>
                <a:spcPts val="0"/>
              </a:spcAft>
              <a:buFont typeface="Wingdings" panose="05000000000000000000" pitchFamily="2" charset="2"/>
              <a:buChar char="p"/>
            </a:pPr>
            <a:r>
              <a:rPr lang="zh-CN" altLang="en-US" sz="2000" b="1" dirty="0">
                <a:solidFill>
                  <a:srgbClr val="0070C0"/>
                </a:solidFill>
                <a:latin typeface="微软雅黑" panose="020B0503020204020204" pitchFamily="34" charset="-122"/>
                <a:ea typeface="微软雅黑" panose="020B0503020204020204" pitchFamily="34" charset="-122"/>
                <a:sym typeface="+mn-ea"/>
              </a:rPr>
              <a:t>贮藏条件要求更低</a:t>
            </a:r>
            <a:endParaRPr lang="en-US" altLang="zh-CN" sz="2000" b="1" dirty="0">
              <a:solidFill>
                <a:srgbClr val="0070C0"/>
              </a:solidFill>
              <a:latin typeface="微软雅黑" panose="020B0503020204020204" pitchFamily="34" charset="-122"/>
              <a:ea typeface="微软雅黑" panose="020B0503020204020204" pitchFamily="34" charset="-122"/>
              <a:sym typeface="+mn-ea"/>
            </a:endParaRPr>
          </a:p>
          <a:p>
            <a:pPr marL="12700" algn="just">
              <a:lnSpc>
                <a:spcPct val="150000"/>
              </a:lnSpc>
              <a:spcBef>
                <a:spcPts val="130"/>
              </a:spcBef>
            </a:pP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帕拉米韦氯化钠注射液：</a:t>
            </a: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25℃</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以下保存；帕拉米韦注射液：不超过</a:t>
            </a:r>
            <a:r>
              <a:rPr lang="en-US" alt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30℃</a:t>
            </a:r>
            <a:endParaRPr lang="en-US" altLang="zh-CN" sz="20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stretch>
            <a:fillRect/>
          </a:stretch>
        </p:blipFill>
        <p:spPr>
          <a:xfrm>
            <a:off x="10121651" y="194813"/>
            <a:ext cx="1955775" cy="614361"/>
          </a:xfrm>
          <a:prstGeom prst="rect">
            <a:avLst/>
          </a:prstGeom>
        </p:spPr>
      </p:pic>
      <p:sp>
        <p:nvSpPr>
          <p:cNvPr id="3" name="圆角矩形 2"/>
          <p:cNvSpPr/>
          <p:nvPr/>
        </p:nvSpPr>
        <p:spPr>
          <a:xfrm>
            <a:off x="474562" y="230208"/>
            <a:ext cx="8952480" cy="540867"/>
          </a:xfrm>
          <a:prstGeom prst="roundRect">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椭圆 3"/>
          <p:cNvSpPr/>
          <p:nvPr/>
        </p:nvSpPr>
        <p:spPr>
          <a:xfrm>
            <a:off x="9119114" y="230208"/>
            <a:ext cx="540867" cy="540867"/>
          </a:xfrm>
          <a:prstGeom prst="ellipse">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椭圆 10"/>
          <p:cNvSpPr/>
          <p:nvPr/>
        </p:nvSpPr>
        <p:spPr>
          <a:xfrm>
            <a:off x="9537156" y="328839"/>
            <a:ext cx="397571" cy="397571"/>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椭圆 11"/>
          <p:cNvSpPr/>
          <p:nvPr/>
        </p:nvSpPr>
        <p:spPr>
          <a:xfrm>
            <a:off x="9821019" y="230209"/>
            <a:ext cx="300632" cy="300632"/>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3" name="椭圆 12"/>
          <p:cNvSpPr/>
          <p:nvPr/>
        </p:nvSpPr>
        <p:spPr>
          <a:xfrm>
            <a:off x="241814" y="230208"/>
            <a:ext cx="540867" cy="540867"/>
          </a:xfrm>
          <a:prstGeom prst="ellipse">
            <a:avLst/>
          </a:prstGeom>
          <a:solidFill>
            <a:srgbClr val="008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文本框 14"/>
          <p:cNvSpPr txBox="1"/>
          <p:nvPr/>
        </p:nvSpPr>
        <p:spPr>
          <a:xfrm>
            <a:off x="474562" y="262114"/>
            <a:ext cx="3462438" cy="477054"/>
          </a:xfrm>
          <a:prstGeom prst="rect">
            <a:avLst/>
          </a:prstGeom>
          <a:noFill/>
        </p:spPr>
        <p:txBody>
          <a:bodyPr wrap="square" rtlCol="0">
            <a:spAutoFit/>
          </a:bodyPr>
          <a:lstStyle/>
          <a:p>
            <a:r>
              <a:rPr kumimoji="1" lang="zh-CN" altLang="en-US" sz="2500" b="1" dirty="0">
                <a:solidFill>
                  <a:schemeClr val="bg1"/>
                </a:solidFill>
                <a:latin typeface="微软雅黑" panose="020B0503020204020204" pitchFamily="34" charset="-122"/>
                <a:ea typeface="微软雅黑" panose="020B0503020204020204" pitchFamily="34" charset="-122"/>
              </a:rPr>
              <a:t>公平性</a:t>
            </a:r>
            <a:endParaRPr kumimoji="1" lang="zh-CN" altLang="en-US" sz="2500" b="1" dirty="0">
              <a:solidFill>
                <a:schemeClr val="bg1"/>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474562" y="1031966"/>
            <a:ext cx="11203632" cy="4769485"/>
          </a:xfrm>
          <a:prstGeom prst="rect">
            <a:avLst/>
          </a:prstGeom>
          <a:noFill/>
        </p:spPr>
        <p:txBody>
          <a:bodyPr wrap="square" rtlCol="0">
            <a:spAutoFit/>
          </a:bodyPr>
          <a:lstStyle/>
          <a:p>
            <a:pPr marL="342900" indent="-342900" algn="just">
              <a:buFont typeface="Wingdings" panose="05000000000000000000" pitchFamily="2" charset="2"/>
              <a:buChar char="p"/>
            </a:pPr>
            <a:r>
              <a:rPr kumimoji="1" lang="zh-CN" altLang="en-US" sz="2000" b="1" dirty="0">
                <a:solidFill>
                  <a:srgbClr val="0080CC"/>
                </a:solidFill>
                <a:latin typeface="微软雅黑" panose="020B0503020204020204" pitchFamily="34" charset="-122"/>
                <a:ea typeface="微软雅黑" panose="020B0503020204020204" pitchFamily="34" charset="-122"/>
              </a:rPr>
              <a:t>所治疗疾病对公众健康的影响</a:t>
            </a:r>
            <a:endParaRPr kumimoji="1" lang="zh-CN" altLang="en-US" sz="2000" b="1" dirty="0">
              <a:solidFill>
                <a:srgbClr val="0080CC"/>
              </a:solidFill>
              <a:latin typeface="微软雅黑" panose="020B0503020204020204" pitchFamily="34" charset="-122"/>
              <a:ea typeface="微软雅黑" panose="020B0503020204020204" pitchFamily="34" charset="-122"/>
            </a:endParaRPr>
          </a:p>
          <a:p>
            <a:pPr algn="just"/>
            <a:r>
              <a:rPr kumimoji="1" lang="zh-CN" altLang="en-US" sz="2000" dirty="0">
                <a:latin typeface="微软雅黑" panose="020B0503020204020204" pitchFamily="34" charset="-122"/>
                <a:ea typeface="微软雅黑" panose="020B0503020204020204" pitchFamily="34" charset="-122"/>
              </a:rPr>
              <a:t>➢</a:t>
            </a:r>
            <a:r>
              <a:rPr kumimoji="1" lang="zh-CN" altLang="en-US" sz="1600" dirty="0">
                <a:latin typeface="微软雅黑" panose="020B0503020204020204" pitchFamily="34" charset="-122"/>
                <a:ea typeface="微软雅黑" panose="020B0503020204020204" pitchFamily="34" charset="-122"/>
              </a:rPr>
              <a:t>流感流行病学最显著的特点：突然爆发、迅速扩散，造成不同程度的流行及人为恐慌，而一直以来帕拉米韦氯化钠注射液为国内独家品种，帕拉米韦注射液的引入有利于满足需求。</a:t>
            </a:r>
            <a:endParaRPr kumimoji="1" lang="zh-CN" altLang="en-US" sz="1600" dirty="0">
              <a:latin typeface="微软雅黑" panose="020B0503020204020204" pitchFamily="34" charset="-122"/>
              <a:ea typeface="微软雅黑" panose="020B0503020204020204" pitchFamily="34" charset="-122"/>
            </a:endParaRPr>
          </a:p>
          <a:p>
            <a:pPr algn="just"/>
            <a:r>
              <a:rPr kumimoji="1" lang="zh-CN" altLang="en-US" sz="1600" dirty="0">
                <a:latin typeface="微软雅黑" panose="020B0503020204020204" pitchFamily="34" charset="-122"/>
                <a:ea typeface="微软雅黑" panose="020B0503020204020204" pitchFamily="34" charset="-122"/>
              </a:rPr>
              <a:t>➢相比帕拉米韦氯化钠注射液，帕拉米韦注射液有效满足了低龄儿童以及心衰、肾衰、水肿患者更为安全的用药需求</a:t>
            </a:r>
            <a:endParaRPr kumimoji="1" lang="zh-CN" altLang="en-US" sz="1600" dirty="0">
              <a:latin typeface="微软雅黑" panose="020B0503020204020204" pitchFamily="34" charset="-122"/>
              <a:ea typeface="微软雅黑" panose="020B0503020204020204" pitchFamily="34" charset="-122"/>
            </a:endParaRPr>
          </a:p>
          <a:p>
            <a:pPr algn="just"/>
            <a:endParaRPr kumimoji="1" lang="zh-CN" altLang="en-US" sz="2000" dirty="0">
              <a:latin typeface="微软雅黑" panose="020B0503020204020204" pitchFamily="34" charset="-122"/>
              <a:ea typeface="微软雅黑" panose="020B0503020204020204" pitchFamily="34" charset="-122"/>
            </a:endParaRPr>
          </a:p>
          <a:p>
            <a:pPr marL="342900" indent="-342900" algn="just">
              <a:buFont typeface="Wingdings" panose="05000000000000000000" pitchFamily="2" charset="2"/>
              <a:buChar char="p"/>
            </a:pPr>
            <a:r>
              <a:rPr kumimoji="1" lang="zh-CN" altLang="en-US" sz="2000" b="1" dirty="0">
                <a:solidFill>
                  <a:srgbClr val="0080CC"/>
                </a:solidFill>
                <a:latin typeface="微软雅黑" panose="020B0503020204020204" pitchFamily="34" charset="-122"/>
                <a:ea typeface="微软雅黑" panose="020B0503020204020204" pitchFamily="34" charset="-122"/>
              </a:rPr>
              <a:t>符合“保基本”原则</a:t>
            </a:r>
            <a:endParaRPr kumimoji="1" lang="zh-CN" altLang="en-US" sz="2000" b="1" dirty="0">
              <a:solidFill>
                <a:srgbClr val="0080CC"/>
              </a:solidFill>
              <a:latin typeface="微软雅黑" panose="020B0503020204020204" pitchFamily="34" charset="-122"/>
              <a:ea typeface="微软雅黑" panose="020B0503020204020204" pitchFamily="34" charset="-122"/>
            </a:endParaRPr>
          </a:p>
          <a:p>
            <a:pPr algn="just"/>
            <a:r>
              <a:rPr kumimoji="1" lang="en-US" altLang="en-US" sz="1600" dirty="0">
                <a:latin typeface="微软雅黑" panose="020B0503020204020204" pitchFamily="34" charset="-122"/>
                <a:ea typeface="微软雅黑" panose="020B0503020204020204" pitchFamily="34" charset="-122"/>
              </a:rPr>
              <a:t>➢</a:t>
            </a:r>
            <a:r>
              <a:rPr kumimoji="1" lang="zh-CN" altLang="en-US" sz="1600" dirty="0">
                <a:latin typeface="微软雅黑" panose="020B0503020204020204" pitchFamily="34" charset="-122"/>
                <a:ea typeface="微软雅黑" panose="020B0503020204020204" pitchFamily="34" charset="-122"/>
              </a:rPr>
              <a:t>本品是国家集中带量采购品种，价格低廉，治疗费用只相当于医保目录中的帕拉米韦氯化钠注射液的</a:t>
            </a:r>
            <a:r>
              <a:rPr kumimoji="1" lang="en-US" altLang="zh-CN" sz="1600" dirty="0">
                <a:latin typeface="微软雅黑" panose="020B0503020204020204" pitchFamily="34" charset="-122"/>
                <a:ea typeface="微软雅黑" panose="020B0503020204020204" pitchFamily="34" charset="-122"/>
              </a:rPr>
              <a:t>1/10</a:t>
            </a:r>
            <a:r>
              <a:rPr kumimoji="1" lang="zh-CN" altLang="en-US" sz="1600" dirty="0">
                <a:latin typeface="微软雅黑" panose="020B0503020204020204" pitchFamily="34" charset="-122"/>
                <a:ea typeface="微软雅黑" panose="020B0503020204020204" pitchFamily="34" charset="-122"/>
              </a:rPr>
              <a:t>。</a:t>
            </a:r>
            <a:endParaRPr kumimoji="1" lang="zh-CN" altLang="en-US" sz="1600" dirty="0">
              <a:latin typeface="微软雅黑" panose="020B0503020204020204" pitchFamily="34" charset="-122"/>
              <a:ea typeface="微软雅黑" panose="020B0503020204020204" pitchFamily="34" charset="-122"/>
            </a:endParaRPr>
          </a:p>
          <a:p>
            <a:pPr algn="just"/>
            <a:r>
              <a:rPr kumimoji="1" lang="en-US" altLang="en-US" sz="1600" dirty="0">
                <a:latin typeface="微软雅黑" panose="020B0503020204020204" pitchFamily="34" charset="-122"/>
                <a:ea typeface="微软雅黑" panose="020B0503020204020204" pitchFamily="34" charset="-122"/>
              </a:rPr>
              <a:t>➢</a:t>
            </a:r>
            <a:r>
              <a:rPr kumimoji="1" lang="zh-CN" altLang="en-US" sz="1600" dirty="0">
                <a:latin typeface="微软雅黑" panose="020B0503020204020204" pitchFamily="34" charset="-122"/>
                <a:ea typeface="微软雅黑" panose="020B0503020204020204" pitchFamily="34" charset="-122"/>
              </a:rPr>
              <a:t>帕拉米韦注射液满足了参保人员中特殊群体如低龄儿童、肾功能损伤、及心衰、水肿患者的安全用药需求。</a:t>
            </a:r>
            <a:endParaRPr kumimoji="1" lang="zh-CN" altLang="en-US" sz="1600" dirty="0">
              <a:latin typeface="微软雅黑" panose="020B0503020204020204" pitchFamily="34" charset="-122"/>
              <a:ea typeface="微软雅黑" panose="020B0503020204020204" pitchFamily="34" charset="-122"/>
            </a:endParaRPr>
          </a:p>
          <a:p>
            <a:pPr algn="just"/>
            <a:endParaRPr kumimoji="1" lang="zh-CN" altLang="en-US" sz="2000" dirty="0">
              <a:latin typeface="微软雅黑" panose="020B0503020204020204" pitchFamily="34" charset="-122"/>
              <a:ea typeface="微软雅黑" panose="020B0503020204020204" pitchFamily="34" charset="-122"/>
            </a:endParaRPr>
          </a:p>
          <a:p>
            <a:pPr marL="342900" indent="-342900" algn="just">
              <a:buFont typeface="Wingdings" panose="05000000000000000000" pitchFamily="2" charset="2"/>
              <a:buChar char="p"/>
            </a:pPr>
            <a:r>
              <a:rPr kumimoji="1" lang="zh-CN" altLang="en-US" sz="2000" b="1" dirty="0">
                <a:solidFill>
                  <a:srgbClr val="0080CC"/>
                </a:solidFill>
                <a:latin typeface="微软雅黑" panose="020B0503020204020204" pitchFamily="34" charset="-122"/>
                <a:ea typeface="微软雅黑" panose="020B0503020204020204" pitchFamily="34" charset="-122"/>
              </a:rPr>
              <a:t>弥补目录短板</a:t>
            </a:r>
            <a:endParaRPr kumimoji="1" lang="zh-CN" altLang="en-US" sz="2000" b="1" dirty="0">
              <a:solidFill>
                <a:srgbClr val="0080CC"/>
              </a:solidFill>
              <a:latin typeface="微软雅黑" panose="020B0503020204020204" pitchFamily="34" charset="-122"/>
              <a:ea typeface="微软雅黑" panose="020B0503020204020204" pitchFamily="34" charset="-122"/>
            </a:endParaRPr>
          </a:p>
          <a:p>
            <a:pPr algn="just"/>
            <a:r>
              <a:rPr kumimoji="1" lang="en-US" altLang="en-US" sz="1600" dirty="0">
                <a:latin typeface="微软雅黑" panose="020B0503020204020204" pitchFamily="34" charset="-122"/>
                <a:ea typeface="微软雅黑" panose="020B0503020204020204" pitchFamily="34" charset="-122"/>
              </a:rPr>
              <a:t>➢</a:t>
            </a:r>
            <a:r>
              <a:rPr kumimoji="1" lang="zh-CN" altLang="en-US" sz="1600" dirty="0">
                <a:latin typeface="微软雅黑" panose="020B0503020204020204" pitchFamily="34" charset="-122"/>
                <a:ea typeface="微软雅黑" panose="020B0503020204020204" pitchFamily="34" charset="-122"/>
              </a:rPr>
              <a:t>应用年龄更广泛：本品可安全应用于全年龄段人群，根据《流行性感冒诊疗方案》可弥补国内新生儿无合适流感药可用的短板。</a:t>
            </a:r>
            <a:endParaRPr kumimoji="1" lang="zh-CN" altLang="en-US" sz="1600" dirty="0">
              <a:latin typeface="微软雅黑" panose="020B0503020204020204" pitchFamily="34" charset="-122"/>
              <a:ea typeface="微软雅黑" panose="020B0503020204020204" pitchFamily="34" charset="-122"/>
            </a:endParaRPr>
          </a:p>
          <a:p>
            <a:pPr algn="just"/>
            <a:r>
              <a:rPr kumimoji="1" lang="en-US" altLang="en-US" sz="1600" dirty="0">
                <a:latin typeface="微软雅黑" panose="020B0503020204020204" pitchFamily="34" charset="-122"/>
                <a:ea typeface="微软雅黑" panose="020B0503020204020204" pitchFamily="34" charset="-122"/>
              </a:rPr>
              <a:t>➢</a:t>
            </a:r>
            <a:r>
              <a:rPr kumimoji="1" lang="zh-CN" altLang="en-US" sz="1600" dirty="0">
                <a:latin typeface="微软雅黑" panose="020B0503020204020204" pitchFamily="34" charset="-122"/>
                <a:ea typeface="微软雅黑" panose="020B0503020204020204" pitchFamily="34" charset="-122"/>
              </a:rPr>
              <a:t>帕拉米韦注射液如若进入医保，有利于市场竞争，发挥国家集采品种的价格优势，进一步下降医疗费用。</a:t>
            </a:r>
            <a:endParaRPr kumimoji="1" lang="zh-CN" altLang="en-US" sz="1600" dirty="0">
              <a:latin typeface="微软雅黑" panose="020B0503020204020204" pitchFamily="34" charset="-122"/>
              <a:ea typeface="微软雅黑" panose="020B0503020204020204" pitchFamily="34" charset="-122"/>
            </a:endParaRPr>
          </a:p>
          <a:p>
            <a:pPr algn="just"/>
            <a:endParaRPr kumimoji="1" lang="zh-CN" altLang="en-US" sz="2000" dirty="0">
              <a:latin typeface="微软雅黑" panose="020B0503020204020204" pitchFamily="34" charset="-122"/>
              <a:ea typeface="微软雅黑" panose="020B0503020204020204" pitchFamily="34" charset="-122"/>
            </a:endParaRPr>
          </a:p>
          <a:p>
            <a:pPr marL="342900" indent="-342900" algn="just">
              <a:buFont typeface="Wingdings" panose="05000000000000000000" pitchFamily="2" charset="2"/>
              <a:buChar char="p"/>
            </a:pPr>
            <a:r>
              <a:rPr kumimoji="1" lang="zh-CN" altLang="en-US" sz="2000" b="1" dirty="0">
                <a:solidFill>
                  <a:srgbClr val="0080CC"/>
                </a:solidFill>
                <a:latin typeface="微软雅黑" panose="020B0503020204020204" pitchFamily="34" charset="-122"/>
                <a:ea typeface="微软雅黑" panose="020B0503020204020204" pitchFamily="34" charset="-122"/>
              </a:rPr>
              <a:t>临床管理难度低</a:t>
            </a:r>
            <a:endParaRPr kumimoji="1" lang="zh-CN" altLang="en-US" sz="2000" b="1" dirty="0">
              <a:solidFill>
                <a:srgbClr val="0080CC"/>
              </a:solidFill>
              <a:latin typeface="微软雅黑" panose="020B0503020204020204" pitchFamily="34" charset="-122"/>
              <a:ea typeface="微软雅黑" panose="020B0503020204020204" pitchFamily="34" charset="-122"/>
            </a:endParaRPr>
          </a:p>
          <a:p>
            <a:pPr algn="just"/>
            <a:r>
              <a:rPr kumimoji="1" lang="en-US" altLang="en-US" sz="1600" dirty="0">
                <a:latin typeface="微软雅黑" panose="020B0503020204020204" pitchFamily="34" charset="-122"/>
                <a:ea typeface="微软雅黑" panose="020B0503020204020204" pitchFamily="34" charset="-122"/>
              </a:rPr>
              <a:t>➢</a:t>
            </a:r>
            <a:r>
              <a:rPr kumimoji="1" lang="zh-CN" altLang="en-US" sz="1600" dirty="0">
                <a:latin typeface="微软雅黑" panose="020B0503020204020204" pitchFamily="34" charset="-122"/>
                <a:ea typeface="微软雅黑" panose="020B0503020204020204" pitchFamily="34" charset="-122"/>
              </a:rPr>
              <a:t>帕拉米韦制剂上市多年，因此对帕拉米韦制剂已具有一定的临床管理经验。</a:t>
            </a:r>
            <a:endParaRPr kumimoji="1" lang="zh-CN" altLang="en-US" sz="1600" dirty="0">
              <a:latin typeface="微软雅黑" panose="020B0503020204020204" pitchFamily="34" charset="-122"/>
              <a:ea typeface="微软雅黑" panose="020B0503020204020204" pitchFamily="34" charset="-122"/>
            </a:endParaRPr>
          </a:p>
          <a:p>
            <a:pPr algn="just"/>
            <a:r>
              <a:rPr kumimoji="1" lang="en-US" altLang="en-US" sz="1600" dirty="0">
                <a:latin typeface="微软雅黑" panose="020B0503020204020204" pitchFamily="34" charset="-122"/>
                <a:ea typeface="微软雅黑" panose="020B0503020204020204" pitchFamily="34" charset="-122"/>
              </a:rPr>
              <a:t>➢</a:t>
            </a:r>
            <a:r>
              <a:rPr kumimoji="1" lang="zh-CN" altLang="en-US" sz="1600" dirty="0">
                <a:latin typeface="微软雅黑" panose="020B0503020204020204" pitchFamily="34" charset="-122"/>
                <a:ea typeface="微软雅黑" panose="020B0503020204020204" pitchFamily="34" charset="-122"/>
              </a:rPr>
              <a:t>适应症明确，权威指南共识推荐和指导使用，临床管理难度低。</a:t>
            </a:r>
            <a:endParaRPr kumimoji="1" lang="zh-CN" altLang="en-US" sz="1600" dirty="0">
              <a:latin typeface="微软雅黑" panose="020B0503020204020204" pitchFamily="34" charset="-122"/>
              <a:ea typeface="微软雅黑" panose="020B0503020204020204" pitchFamily="34" charset="-122"/>
            </a:endParaRPr>
          </a:p>
        </p:txBody>
      </p:sp>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2625</Words>
  <Application>WPS 演示</Application>
  <PresentationFormat>宽屏</PresentationFormat>
  <Paragraphs>245</Paragraphs>
  <Slides>9</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9</vt:i4>
      </vt:variant>
    </vt:vector>
  </HeadingPairs>
  <TitlesOfParts>
    <vt:vector size="21" baseType="lpstr">
      <vt:lpstr>Arial</vt:lpstr>
      <vt:lpstr>宋体</vt:lpstr>
      <vt:lpstr>Wingdings</vt:lpstr>
      <vt:lpstr>微软雅黑</vt:lpstr>
      <vt:lpstr>Times New Roman</vt:lpstr>
      <vt:lpstr>Wingdings</vt:lpstr>
      <vt:lpstr>Times New Roman</vt:lpstr>
      <vt:lpstr>等线</vt:lpstr>
      <vt:lpstr>Arial Unicode MS</vt:lpstr>
      <vt:lpstr>等线 Light</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Joe</dc:creator>
  <cp:lastModifiedBy>貓</cp:lastModifiedBy>
  <cp:revision>10</cp:revision>
  <dcterms:created xsi:type="dcterms:W3CDTF">2025-07-15T02:39:00Z</dcterms:created>
  <dcterms:modified xsi:type="dcterms:W3CDTF">2025-07-16T01:18:37Z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2C052FAE968F4C9DB532CD4DD7639508_12</vt:lpwstr>
  </property>
  <property fmtid="{D5CDD505-2E9C-101B-9397-08002B2CF9AE}" pid="3" name="KSOProductBuildVer">
    <vt:lpwstr>2052-12.1.0.21915</vt:lpwstr>
  </property>
</Properties>
</file>