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74" r:id="rId3"/>
    <p:sldId id="275" r:id="rId4"/>
    <p:sldId id="16777271" r:id="rId5"/>
    <p:sldId id="16777281" r:id="rId6"/>
    <p:sldId id="16777275" r:id="rId7"/>
    <p:sldId id="16777284" r:id="rId8"/>
    <p:sldId id="16777285" r:id="rId9"/>
    <p:sldId id="16777274" r:id="rId10"/>
    <p:sldId id="16777277" r:id="rId11"/>
    <p:sldId id="285" r:id="rId12"/>
    <p:sldId id="281" r:id="rId13"/>
    <p:sldId id="1677726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94FAB16-9931-4A83-BB54-AA209C073745}">
          <p14:sldIdLst>
            <p14:sldId id="274"/>
            <p14:sldId id="275"/>
            <p14:sldId id="16777271"/>
            <p14:sldId id="16777281"/>
            <p14:sldId id="16777275"/>
            <p14:sldId id="16777284"/>
            <p14:sldId id="16777285"/>
            <p14:sldId id="16777274"/>
            <p14:sldId id="16777277"/>
            <p14:sldId id="285"/>
            <p14:sldId id="281"/>
            <p14:sldId id="16777265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754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  <p15:guide id="4" pos="3840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orient="horz" pos="822" userDrawn="1">
          <p15:clr>
            <a:srgbClr val="A4A3A4"/>
          </p15:clr>
        </p15:guide>
        <p15:guide id="7" orient="horz" pos="1026" userDrawn="1">
          <p15:clr>
            <a:srgbClr val="A4A3A4"/>
          </p15:clr>
        </p15:guide>
        <p15:guide id="8" pos="415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AE91A8-FF6C-9CE8-80A3-4CD3DA3C506F}" name="Zhang Ying MA" initials="张" userId="S::ying.zhang07@eddingpharm.com::c6d35a5b-0631-45fa-9bc1-595fd1257bb8" providerId="AD"/>
  <p188:author id="{E88E21B0-1BCB-7733-5B05-736E2BABF164}" name="Liang Zhiqiang" initials="梁" userId="S::liangzhiqiang@eddingpharm.com::bc34fb2c-1232-4d18-9ad8-c0018c4a8b7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Yi" initials="LY" lastIdx="115" clrIdx="0">
    <p:extLst>
      <p:ext uri="{19B8F6BF-5375-455C-9EA6-DF929625EA0E}">
        <p15:presenceInfo xmlns:p15="http://schemas.microsoft.com/office/powerpoint/2012/main" userId="S-1-5-21-2466415513-2233690473-4085648028-27079" providerId="AD"/>
      </p:ext>
    </p:extLst>
  </p:cmAuthor>
  <p:cmAuthor id="2" name="Yu Xiao" initials="YX" lastIdx="3" clrIdx="1">
    <p:extLst>
      <p:ext uri="{19B8F6BF-5375-455C-9EA6-DF929625EA0E}">
        <p15:presenceInfo xmlns:p15="http://schemas.microsoft.com/office/powerpoint/2012/main" userId="S-1-5-21-2466415513-2233690473-4085648028-277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5A9"/>
    <a:srgbClr val="101A6E"/>
    <a:srgbClr val="2D83D1"/>
    <a:srgbClr val="2365A1"/>
    <a:srgbClr val="101A6F"/>
    <a:srgbClr val="0047BB"/>
    <a:srgbClr val="000000"/>
    <a:srgbClr val="E6A360"/>
    <a:srgbClr val="4CB3B3"/>
    <a:srgbClr val="F3F3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主题样式 2 - 强调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8" autoAdjust="0"/>
    <p:restoredTop sz="94097" autoAdjust="0"/>
  </p:normalViewPr>
  <p:slideViewPr>
    <p:cSldViewPr snapToGrid="0">
      <p:cViewPr varScale="1">
        <p:scale>
          <a:sx n="73" d="100"/>
          <a:sy n="73" d="100"/>
        </p:scale>
        <p:origin x="716" y="52"/>
      </p:cViewPr>
      <p:guideLst>
        <p:guide orient="horz" pos="754"/>
        <p:guide orient="horz" pos="1117"/>
        <p:guide pos="3840"/>
        <p:guide orient="horz" pos="2160"/>
        <p:guide orient="horz" pos="822"/>
        <p:guide orient="horz" pos="1026"/>
        <p:guide pos="4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07246396711842"/>
          <c:y val="0.12772045950109481"/>
          <c:w val="0.76902110481002917"/>
          <c:h val="0.744559080997810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3B2-46A8-9ECE-FC633E55AA1E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505-42DD-93A1-3A1C4E156619}"/>
              </c:ext>
            </c:extLst>
          </c:dPt>
          <c:cat>
            <c:strRef>
              <c:f>Sheet1!$A$2:$A$3</c:f>
              <c:strCache>
                <c:ptCount val="2"/>
                <c:pt idx="0">
                  <c:v>恩替司他+依西美坦</c:v>
                </c:pt>
                <c:pt idx="1">
                  <c:v>安慰剂+依西美坦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38.549999999999997</c:v>
                </c:pt>
                <c:pt idx="1">
                  <c:v>29.18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B2-46A8-9ECE-FC633E55A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65715615"/>
        <c:axId val="165694975"/>
      </c:barChart>
      <c:catAx>
        <c:axId val="1657156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65694975"/>
        <c:crosses val="autoZero"/>
        <c:auto val="1"/>
        <c:lblAlgn val="ctr"/>
        <c:lblOffset val="100"/>
        <c:noMultiLvlLbl val="0"/>
      </c:catAx>
      <c:valAx>
        <c:axId val="1656949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5715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严重不良事件发生率</c:v>
                </c:pt>
              </c:strCache>
            </c:strRef>
          </c:tx>
          <c:spPr>
            <a:solidFill>
              <a:schemeClr val="accent1">
                <a:alpha val="3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15-4E59-ADAF-4E0432C026A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15-4E59-ADAF-4E0432C026A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D15-4E59-ADAF-4E0432C026A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15-4E59-ADAF-4E0432C026A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D15-4E59-ADAF-4E0432C026A1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1" i="0" u="none" strike="noStrike" kern="1200" baseline="0">
                        <a:solidFill>
                          <a:schemeClr val="accen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defRPr>
                    </a:pPr>
                    <a:fld id="{3A511F7E-7630-47CC-BD2E-851207F0E51E}" type="VALUE">
                      <a:rPr lang="en-US" altLang="zh-CN" b="1" smtClean="0">
                        <a:solidFill>
                          <a:schemeClr val="accent1"/>
                        </a:solidFill>
                      </a:rPr>
                      <a:pPr>
                        <a:defRPr b="1">
                          <a:solidFill>
                            <a:schemeClr val="accent1"/>
                          </a:solidFill>
                        </a:defRPr>
                      </a:pPr>
                      <a:t>[值]</a:t>
                    </a:fld>
                    <a:endParaRPr lang="zh-CN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accent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 alt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D15-4E59-ADAF-4E0432C026A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580C314-E988-472E-8D82-EF2F9D58326C}" type="VALUE">
                      <a:rPr lang="en-US" altLang="zh-CN" smtClean="0"/>
                      <a:pPr/>
                      <a:t>[值]</a:t>
                    </a:fld>
                    <a:r>
                      <a:rPr lang="en-US" altLang="zh-CN" dirty="0"/>
                      <a:t>-23.6%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D15-4E59-ADAF-4E0432C026A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1A0D524-93FF-4C33-AFA7-0985125157E4}" type="VALUE">
                      <a:rPr lang="en-US" altLang="zh-CN" smtClean="0"/>
                      <a:pPr/>
                      <a:t>[值]</a:t>
                    </a:fld>
                    <a:r>
                      <a:rPr lang="en-US" altLang="zh-CN" dirty="0"/>
                      <a:t>-27.5%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D15-4E59-ADAF-4E0432C026A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zh-CN" dirty="0"/>
                      <a:t>18%-</a:t>
                    </a:r>
                    <a:fld id="{21D537EC-7A14-4B1A-956D-E932449480B4}" type="VALUE">
                      <a:rPr lang="en-US" altLang="zh-CN" smtClean="0"/>
                      <a:pPr/>
                      <a:t>[值]</a:t>
                    </a:fld>
                    <a:endParaRPr lang="en-US" altLang="zh-CN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D15-4E59-ADAF-4E0432C026A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D2A9518-E22B-4822-8172-ECDF4972028C}" type="VALUE">
                      <a:rPr lang="en-US" altLang="zh-CN" smtClean="0"/>
                      <a:pPr/>
                      <a:t>[值]</a:t>
                    </a:fld>
                    <a:r>
                      <a:rPr lang="en-US" altLang="zh-CN" dirty="0"/>
                      <a:t>-11.9%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D15-4E59-ADAF-4E0432C026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恩替司他</c:v>
                </c:pt>
                <c:pt idx="1">
                  <c:v>哌柏西利</c:v>
                </c:pt>
                <c:pt idx="2">
                  <c:v>阿贝西利</c:v>
                </c:pt>
                <c:pt idx="3">
                  <c:v>瑞波西利</c:v>
                </c:pt>
                <c:pt idx="4">
                  <c:v>达尔西利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0.11899999999999999</c:v>
                </c:pt>
                <c:pt idx="1">
                  <c:v>0.13</c:v>
                </c:pt>
                <c:pt idx="2">
                  <c:v>0.224</c:v>
                </c:pt>
                <c:pt idx="3">
                  <c:v>0.28599999999999998</c:v>
                </c:pt>
                <c:pt idx="4">
                  <c:v>5.8000000000000003E-2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15-4E59-ADAF-4E0432C026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49999679"/>
        <c:axId val="1150000159"/>
      </c:barChart>
      <c:catAx>
        <c:axId val="1149999679"/>
        <c:scaling>
          <c:orientation val="minMax"/>
        </c:scaling>
        <c:delete val="0"/>
        <c:axPos val="b"/>
        <c:majorGridlines>
          <c:spPr>
            <a:ln w="12700" cap="flat" cmpd="sng" algn="ctr">
              <a:solidFill>
                <a:schemeClr val="bg1">
                  <a:lumMod val="95000"/>
                  <a:alpha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150000159"/>
        <c:crosses val="autoZero"/>
        <c:auto val="1"/>
        <c:lblAlgn val="ctr"/>
        <c:lblOffset val="100"/>
        <c:noMultiLvlLbl val="0"/>
      </c:catAx>
      <c:valAx>
        <c:axId val="1150000159"/>
        <c:scaling>
          <c:orientation val="minMax"/>
        </c:scaling>
        <c:delete val="1"/>
        <c:axPos val="l"/>
        <c:majorGridlines>
          <c:spPr>
            <a:ln w="12700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14999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血栓事件发生率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5C-40C2-9789-3EBEC5C591C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5C-40C2-9789-3EBEC5C591C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accent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95C-40C2-9789-3EBEC5C591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恩替司他</c:v>
                </c:pt>
                <c:pt idx="1">
                  <c:v>阿贝西利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</c:v>
                </c:pt>
                <c:pt idx="1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5C-40C2-9789-3EBEC5C591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49999679"/>
        <c:axId val="1150000159"/>
      </c:barChart>
      <c:catAx>
        <c:axId val="1149999679"/>
        <c:scaling>
          <c:orientation val="minMax"/>
        </c:scaling>
        <c:delete val="0"/>
        <c:axPos val="b"/>
        <c:majorGridlines>
          <c:spPr>
            <a:ln w="12700" cap="flat" cmpd="sng" algn="ctr">
              <a:solidFill>
                <a:schemeClr val="bg1">
                  <a:lumMod val="95000"/>
                  <a:alpha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150000159"/>
        <c:crosses val="autoZero"/>
        <c:auto val="1"/>
        <c:lblAlgn val="ctr"/>
        <c:lblOffset val="100"/>
        <c:noMultiLvlLbl val="0"/>
      </c:catAx>
      <c:valAx>
        <c:axId val="1150000159"/>
        <c:scaling>
          <c:orientation val="minMax"/>
        </c:scaling>
        <c:delete val="1"/>
        <c:axPos val="l"/>
        <c:majorGridlines>
          <c:spPr>
            <a:ln w="12700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14999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中性粒细胞减少</c:v>
                </c:pt>
              </c:strCache>
            </c:strRef>
          </c:tx>
          <c:spPr>
            <a:solidFill>
              <a:schemeClr val="accent1">
                <a:alpha val="3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D8-46A7-A326-3FA9E7D4D45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CD8-46A7-A326-3FA9E7D4D45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CD8-46A7-A326-3FA9E7D4D45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CD8-46A7-A326-3FA9E7D4D45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alpha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CD8-46A7-A326-3FA9E7D4D45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accent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CD8-46A7-A326-3FA9E7D4D45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zh-CN" dirty="0"/>
                      <a:t>65%-66.5%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CD8-46A7-A326-3FA9E7D4D453}"/>
                </c:ext>
              </c:extLst>
            </c:dLbl>
            <c:dLbl>
              <c:idx val="2"/>
              <c:layout>
                <c:manualLayout>
                  <c:x val="1.6576796509410751E-2"/>
                  <c:y val="-1.5664103212437788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defRPr>
                    </a:pPr>
                    <a:fld id="{393617AC-B8E4-4C58-B79D-197D11D39349}" type="VALUE">
                      <a:rPr lang="en-US" altLang="zh-CN" sz="800" smtClean="0"/>
                      <a:pPr>
                        <a:defRPr sz="800"/>
                      </a:pPr>
                      <a:t>[值]</a:t>
                    </a:fld>
                    <a:r>
                      <a:rPr lang="en-US" altLang="zh-CN" sz="800" dirty="0"/>
                      <a:t>-26.5%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60841164658065"/>
                      <c:h val="0.136593668864206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CD8-46A7-A326-3FA9E7D4D45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zh-CN" dirty="0"/>
                      <a:t>53.4%-61%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CD8-46A7-A326-3FA9E7D4D45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zh-CN" dirty="0"/>
                      <a:t>84.2%-86%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CD8-46A7-A326-3FA9E7D4D4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恩替司他</c:v>
                </c:pt>
                <c:pt idx="1">
                  <c:v>哌柏西利</c:v>
                </c:pt>
                <c:pt idx="2">
                  <c:v>阿贝西利</c:v>
                </c:pt>
                <c:pt idx="3">
                  <c:v>瑞波西利</c:v>
                </c:pt>
                <c:pt idx="4">
                  <c:v>达尔西利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0.438</c:v>
                </c:pt>
                <c:pt idx="1">
                  <c:v>0.66500000000000004</c:v>
                </c:pt>
                <c:pt idx="2">
                  <c:v>0.23799999999999999</c:v>
                </c:pt>
                <c:pt idx="3">
                  <c:v>0.61</c:v>
                </c:pt>
                <c:pt idx="4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CD8-46A7-A326-3FA9E7D4D4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49999679"/>
        <c:axId val="1150000159"/>
      </c:barChart>
      <c:catAx>
        <c:axId val="1149999679"/>
        <c:scaling>
          <c:orientation val="minMax"/>
        </c:scaling>
        <c:delete val="0"/>
        <c:axPos val="b"/>
        <c:majorGridlines>
          <c:spPr>
            <a:ln w="12700" cap="flat" cmpd="sng" algn="ctr">
              <a:solidFill>
                <a:schemeClr val="bg1">
                  <a:lumMod val="95000"/>
                  <a:alpha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150000159"/>
        <c:crosses val="autoZero"/>
        <c:auto val="1"/>
        <c:lblAlgn val="ctr"/>
        <c:lblOffset val="100"/>
        <c:noMultiLvlLbl val="0"/>
      </c:catAx>
      <c:valAx>
        <c:axId val="1150000159"/>
        <c:scaling>
          <c:orientation val="minMax"/>
        </c:scaling>
        <c:delete val="1"/>
        <c:axPos val="l"/>
        <c:majorGridlines>
          <c:spPr>
            <a:ln w="12700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14999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恩替司他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25400" dist="38100" algn="l" rotWithShape="0">
                <a:schemeClr val="accent2">
                  <a:alpha val="1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" dist="38100" algn="l" rotWithShape="0">
                  <a:schemeClr val="accent2">
                    <a:alpha val="1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CBA-447C-B8BB-B0C57427F2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腹泻</c:v>
                </c:pt>
                <c:pt idx="1">
                  <c:v>恶心</c:v>
                </c:pt>
                <c:pt idx="2">
                  <c:v>呕吐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BA-447C-B8BB-B0C57427F2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阿贝西利</c:v>
                </c:pt>
              </c:strCache>
            </c:strRef>
          </c:tx>
          <c:spPr>
            <a:solidFill>
              <a:schemeClr val="accent1">
                <a:alpha val="3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腹泻</c:v>
                </c:pt>
                <c:pt idx="1">
                  <c:v>恶心</c:v>
                </c:pt>
                <c:pt idx="2">
                  <c:v>呕吐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0.13400000000000001</c:v>
                </c:pt>
                <c:pt idx="1">
                  <c:v>2.7E-2</c:v>
                </c:pt>
                <c:pt idx="2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BA-447C-B8BB-B0C57427F2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49999679"/>
        <c:axId val="1150000159"/>
      </c:barChart>
      <c:catAx>
        <c:axId val="1149999679"/>
        <c:scaling>
          <c:orientation val="minMax"/>
        </c:scaling>
        <c:delete val="0"/>
        <c:axPos val="b"/>
        <c:majorGridlines>
          <c:spPr>
            <a:ln w="12700" cap="flat" cmpd="sng" algn="ctr">
              <a:solidFill>
                <a:schemeClr val="bg1">
                  <a:lumMod val="95000"/>
                  <a:alpha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150000159"/>
        <c:crosses val="autoZero"/>
        <c:auto val="1"/>
        <c:lblAlgn val="ctr"/>
        <c:lblOffset val="100"/>
        <c:noMultiLvlLbl val="0"/>
      </c:catAx>
      <c:valAx>
        <c:axId val="1150000159"/>
        <c:scaling>
          <c:orientation val="minMax"/>
        </c:scaling>
        <c:delete val="1"/>
        <c:axPos val="l"/>
        <c:majorGridlines>
          <c:spPr>
            <a:ln w="12700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14999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10B3C-F943-4B8B-96E4-5D737E40CB08}" type="datetimeFigureOut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81221-0EB1-44E3-9433-382B8D7674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740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432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0" strike="sngStrike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670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C6D09-E9D4-7794-0061-600305DF03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C701782-FD4A-F5F5-4CD7-557CCFC6CB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E76A441-7712-BBDD-60E1-B194A9D42A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86AFCE3-2266-FE96-500F-6634370008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1975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789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404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0DF32-9C47-ECDB-36D4-3FD3A0AAD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E30CFDA-D2F2-A067-BC14-307076CD7E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3F07D1C-3DB2-C0B6-EE4F-55B460B56C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415" algn="just" eaLnBrk="0">
              <a:lnSpc>
                <a:spcPct val="118000"/>
              </a:lnSpc>
              <a:spcBef>
                <a:spcPts val="540"/>
              </a:spcBef>
            </a:pPr>
            <a:endParaRPr lang="zh-CN" altLang="en-US" sz="1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1DF4BCE-4574-46F0-4E77-BDD5C30FD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3590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4295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DBEA1-2C3B-7A37-7A90-E717A34D6B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3372A66-648D-0C0D-84D7-C2669A6359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D544DA4-53A6-5FBD-1D03-4F8FC5EA17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trike="noStrike" baseline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C3873CC-4306-F320-8691-F894D43FAE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467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76F584-7263-9682-B7D6-F4E5D2CA7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1F95A77-CC31-F4AB-D267-5248872D40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509B82A-D0F0-07DB-06A8-96DB67D71B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4460589-2B71-383F-D60B-6E28D93278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153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20A74-CF24-ECE3-21BC-622AEA672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787D1B8-6828-BFD1-321E-909D42EC12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B9D675D-88DE-5616-AAAC-DBF9F251D9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5F3B44-CCD9-BAF5-C549-9560879609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5500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81221-0EB1-44E3-9433-382B8D76743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4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2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BFC817-8DFB-F901-3EBA-8B1BA4952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CEFE757-D198-17A7-728D-ABEDC1DA1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3162D7-C476-71BA-E023-027684DB3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6D80-C412-45DB-A71E-69D5868C53E7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7819F2-29B3-1BF0-52F0-DF6C6F6D8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A9DE6B-CF62-AA62-2324-56B44B405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93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47848F-744A-0C8A-4882-814FBD93E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2B2CA2-CFD2-8FF6-B53D-457E8881C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0AF06F-2F3C-CE92-4A0E-35E58F1CD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654B-BEC1-43B6-A7D9-82B167D38EDF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90E7B0-16A7-D913-0E31-18FB02A32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66378B-0122-BC85-5157-55739BFF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78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9FC2601-04CA-9BDD-1380-05E57D13E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7A65E12-27E1-0A13-9B83-8D638CFC5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74B294-C98F-57B5-51D8-D7706DB5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00979-0BBC-4AEC-AAD3-9BEFCCF85EBB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5FB28D-139C-8BC8-D993-A0802578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11DED1-57F4-7662-BD06-D192EBAE2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592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25503" y="137384"/>
            <a:ext cx="8558763" cy="852488"/>
          </a:xfrm>
          <a:prstGeom prst="rect">
            <a:avLst/>
          </a:prstGeom>
        </p:spPr>
        <p:txBody>
          <a:bodyPr anchor="b"/>
          <a:lstStyle>
            <a:lvl1pPr>
              <a:defRPr lang="en-US" sz="2400" kern="1200" dirty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782579-EAB4-4473-86B4-FADAAE79CF8E}"/>
              </a:ext>
            </a:extLst>
          </p:cNvPr>
          <p:cNvSpPr/>
          <p:nvPr userDrawn="1"/>
        </p:nvSpPr>
        <p:spPr bwMode="auto">
          <a:xfrm>
            <a:off x="800821" y="3084607"/>
            <a:ext cx="10590357" cy="709684"/>
          </a:xfrm>
          <a:prstGeom prst="rect">
            <a:avLst/>
          </a:prstGeom>
          <a:solidFill>
            <a:srgbClr val="004E90"/>
          </a:solidFill>
          <a:ln w="6350" cap="flat" cmpd="sng" algn="ctr">
            <a:solidFill>
              <a:srgbClr val="696A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627079"/>
            <a:r>
              <a:rPr lang="zh-CN" altLang="en-US" sz="2400" dirty="0">
                <a:solidFill>
                  <a:schemeClr val="bg1"/>
                </a:solidFill>
                <a:latin typeface="+mj-lt"/>
                <a:ea typeface="微软雅黑" panose="020B0503020204020204" pitchFamily="34" charset="-122"/>
                <a:cs typeface="Arial" charset="0"/>
              </a:rPr>
              <a:t>常用图形</a:t>
            </a:r>
          </a:p>
        </p:txBody>
      </p:sp>
    </p:spTree>
    <p:extLst>
      <p:ext uri="{BB962C8B-B14F-4D97-AF65-F5344CB8AC3E}">
        <p14:creationId xmlns:p14="http://schemas.microsoft.com/office/powerpoint/2010/main" val="2979833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" y="0"/>
          <a:ext cx="195385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4" name="对象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195385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25503" y="137384"/>
            <a:ext cx="8558763" cy="852488"/>
          </a:xfrm>
          <a:prstGeom prst="rect">
            <a:avLst/>
          </a:prstGeom>
        </p:spPr>
        <p:txBody>
          <a:bodyPr anchor="b"/>
          <a:lstStyle>
            <a:lvl1pPr>
              <a:defRPr lang="en-US" sz="2400" kern="1200" dirty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0475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" y="0"/>
          <a:ext cx="195385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4" name="对象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195385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5502" y="1447800"/>
            <a:ext cx="10522438" cy="4723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400"/>
              </a:spcBef>
              <a:spcAft>
                <a:spcPts val="600"/>
              </a:spcAft>
              <a:buNone/>
              <a:defRPr sz="1600" b="1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457212" indent="-230406">
              <a:spcBef>
                <a:spcPts val="400"/>
              </a:spcBef>
              <a:spcAft>
                <a:spcPts val="600"/>
              </a:spcAft>
              <a:defRPr sz="16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2pPr>
            <a:lvl3pPr marL="914423" indent="-230406">
              <a:spcBef>
                <a:spcPts val="400"/>
              </a:spcBef>
              <a:spcAft>
                <a:spcPts val="600"/>
              </a:spcAft>
              <a:defRPr sz="16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3pPr>
            <a:lvl4pPr marL="1375234" indent="-234006">
              <a:spcBef>
                <a:spcPts val="400"/>
              </a:spcBef>
              <a:spcAft>
                <a:spcPts val="6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4pPr>
            <a:lvl5pPr marL="2059251" indent="-230406">
              <a:spcBef>
                <a:spcPts val="400"/>
              </a:spcBef>
              <a:spcAft>
                <a:spcPts val="600"/>
              </a:spcAft>
              <a:defRPr sz="12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1" hasCustomPrompt="1"/>
          </p:nvPr>
        </p:nvSpPr>
        <p:spPr>
          <a:xfrm>
            <a:off x="825502" y="6248400"/>
            <a:ext cx="10522438" cy="364136"/>
          </a:xfrm>
          <a:prstGeom prst="rect">
            <a:avLst/>
          </a:prstGeom>
        </p:spPr>
        <p:txBody>
          <a:bodyPr lIns="85963" tIns="42981" rIns="85963" bIns="42981" anchor="b"/>
          <a:lstStyle>
            <a:lvl1pPr marL="0" indent="0">
              <a:spcAft>
                <a:spcPts val="0"/>
              </a:spcAft>
              <a:buFont typeface="Arial" pitchFamily="34" charset="0"/>
              <a:buNone/>
              <a:defRPr sz="1000" baseline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287249" indent="-285757">
              <a:buFont typeface="Arial" pitchFamily="34" charset="0"/>
              <a:buChar char="•"/>
              <a:defRPr sz="1600">
                <a:latin typeface="+mj-lt"/>
                <a:ea typeface="黑体" pitchFamily="49" charset="-122"/>
              </a:defRPr>
            </a:lvl2pPr>
            <a:lvl3pPr marL="720743" indent="-269882">
              <a:defRPr sz="1600">
                <a:latin typeface="+mj-lt"/>
                <a:ea typeface="黑体" pitchFamily="49" charset="-122"/>
              </a:defRPr>
            </a:lvl3pPr>
            <a:lvl4pPr>
              <a:defRPr sz="1600">
                <a:latin typeface="+mj-lt"/>
                <a:ea typeface="黑体" pitchFamily="49" charset="-122"/>
              </a:defRPr>
            </a:lvl4pPr>
            <a:lvl5pPr>
              <a:defRPr sz="1600">
                <a:latin typeface="+mj-lt"/>
                <a:ea typeface="黑体" pitchFamily="49" charset="-122"/>
              </a:defRPr>
            </a:lvl5pPr>
            <a:lvl6pPr marL="1158904" indent="-257181">
              <a:buFont typeface="Wingdings" pitchFamily="2" charset="2"/>
              <a:buChar char="Ø"/>
              <a:defRPr sz="1400"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zh-CN" altLang="en-US" dirty="0"/>
              <a:t>单击此处添加附注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25503" y="137384"/>
            <a:ext cx="8558763" cy="852488"/>
          </a:xfrm>
          <a:prstGeom prst="rect">
            <a:avLst/>
          </a:prstGeom>
        </p:spPr>
        <p:txBody>
          <a:bodyPr anchor="b"/>
          <a:lstStyle>
            <a:lvl1pPr>
              <a:defRPr lang="en-US" sz="2400" kern="1200" dirty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16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" y="0"/>
          <a:ext cx="195385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6" name="对象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195385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25500" y="1447800"/>
            <a:ext cx="5048108" cy="4723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400" b="1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457212" indent="-230406">
              <a:spcBef>
                <a:spcPts val="200"/>
              </a:spcBef>
              <a:spcAft>
                <a:spcPts val="4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2pPr>
            <a:lvl3pPr marL="914423" indent="-230406">
              <a:spcBef>
                <a:spcPts val="200"/>
              </a:spcBef>
              <a:spcAft>
                <a:spcPts val="4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3pPr>
            <a:lvl4pPr marL="1375234" indent="-234006">
              <a:spcBef>
                <a:spcPts val="200"/>
              </a:spcBef>
              <a:spcAft>
                <a:spcPts val="400"/>
              </a:spcAft>
              <a:defRPr sz="12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4pPr>
            <a:lvl5pPr marL="2059251" indent="-230406">
              <a:spcBef>
                <a:spcPts val="200"/>
              </a:spcBef>
              <a:spcAft>
                <a:spcPts val="400"/>
              </a:spcAft>
              <a:defRPr sz="11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299830" y="1447800"/>
            <a:ext cx="5048108" cy="4723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400" b="1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457212" indent="-230406">
              <a:spcBef>
                <a:spcPts val="200"/>
              </a:spcBef>
              <a:spcAft>
                <a:spcPts val="4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2pPr>
            <a:lvl3pPr marL="914423" indent="-230406">
              <a:spcBef>
                <a:spcPts val="200"/>
              </a:spcBef>
              <a:spcAft>
                <a:spcPts val="4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3pPr>
            <a:lvl4pPr marL="1375234" indent="-234006">
              <a:spcBef>
                <a:spcPts val="200"/>
              </a:spcBef>
              <a:spcAft>
                <a:spcPts val="400"/>
              </a:spcAft>
              <a:defRPr sz="12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4pPr>
            <a:lvl5pPr marL="2059251" indent="-230406">
              <a:spcBef>
                <a:spcPts val="200"/>
              </a:spcBef>
              <a:spcAft>
                <a:spcPts val="400"/>
              </a:spcAft>
              <a:defRPr sz="11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内容占位符 2"/>
          <p:cNvSpPr>
            <a:spLocks noGrp="1"/>
          </p:cNvSpPr>
          <p:nvPr>
            <p:ph idx="11" hasCustomPrompt="1"/>
          </p:nvPr>
        </p:nvSpPr>
        <p:spPr>
          <a:xfrm>
            <a:off x="825502" y="6248400"/>
            <a:ext cx="10522438" cy="364136"/>
          </a:xfrm>
          <a:prstGeom prst="rect">
            <a:avLst/>
          </a:prstGeom>
        </p:spPr>
        <p:txBody>
          <a:bodyPr lIns="85963" tIns="42981" rIns="85963" bIns="42981" anchor="b"/>
          <a:lstStyle>
            <a:lvl1pPr marL="0" indent="0">
              <a:spcAft>
                <a:spcPts val="0"/>
              </a:spcAft>
              <a:buFont typeface="Arial" pitchFamily="34" charset="0"/>
              <a:buNone/>
              <a:defRPr sz="1000" baseline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287249" indent="-285757">
              <a:buFont typeface="Arial" pitchFamily="34" charset="0"/>
              <a:buChar char="•"/>
              <a:defRPr sz="1600">
                <a:latin typeface="+mj-lt"/>
                <a:ea typeface="黑体" pitchFamily="49" charset="-122"/>
              </a:defRPr>
            </a:lvl2pPr>
            <a:lvl3pPr marL="720743" indent="-269882">
              <a:defRPr sz="1600">
                <a:latin typeface="+mj-lt"/>
                <a:ea typeface="黑体" pitchFamily="49" charset="-122"/>
              </a:defRPr>
            </a:lvl3pPr>
            <a:lvl4pPr>
              <a:defRPr sz="1600">
                <a:latin typeface="+mj-lt"/>
                <a:ea typeface="黑体" pitchFamily="49" charset="-122"/>
              </a:defRPr>
            </a:lvl4pPr>
            <a:lvl5pPr>
              <a:defRPr sz="1600">
                <a:latin typeface="+mj-lt"/>
                <a:ea typeface="黑体" pitchFamily="49" charset="-122"/>
              </a:defRPr>
            </a:lvl5pPr>
            <a:lvl6pPr marL="1158904" indent="-257181">
              <a:buFont typeface="Wingdings" pitchFamily="2" charset="2"/>
              <a:buChar char="Ø"/>
              <a:defRPr sz="1400"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zh-CN" altLang="en-US" dirty="0"/>
              <a:t>单击此处添加附注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25503" y="137384"/>
            <a:ext cx="8558763" cy="852488"/>
          </a:xfrm>
          <a:prstGeom prst="rect">
            <a:avLst/>
          </a:prstGeom>
        </p:spPr>
        <p:txBody>
          <a:bodyPr anchor="b"/>
          <a:lstStyle>
            <a:lvl1pPr>
              <a:defRPr lang="en-US" sz="2400" kern="1200" dirty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6620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对象 1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" y="0"/>
          <a:ext cx="195385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4" name="对象 1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195385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299201" y="1447800"/>
            <a:ext cx="5048738" cy="533400"/>
          </a:xfrm>
          <a:prstGeom prst="rect">
            <a:avLst/>
          </a:prstGeom>
          <a:solidFill>
            <a:schemeClr val="bg1"/>
          </a:solidFill>
          <a:effectLst>
            <a:outerShdw dist="25400" dir="5400000" algn="ctr" rotWithShape="0">
              <a:schemeClr val="tx1"/>
            </a:outerShdw>
          </a:effectLst>
        </p:spPr>
        <p:txBody>
          <a:bodyPr anchor="ctr"/>
          <a:lstStyle>
            <a:lvl1pPr marL="0" indent="0" algn="ctr">
              <a:spcAft>
                <a:spcPts val="0"/>
              </a:spcAft>
              <a:buNone/>
              <a:defRPr sz="1600" b="1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28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25502" y="1447800"/>
            <a:ext cx="5048738" cy="533400"/>
          </a:xfrm>
          <a:prstGeom prst="rect">
            <a:avLst/>
          </a:prstGeom>
          <a:solidFill>
            <a:schemeClr val="bg1"/>
          </a:solidFill>
          <a:effectLst>
            <a:outerShdw dist="25400" dir="5400000" algn="ctr" rotWithShape="0">
              <a:schemeClr val="tx1"/>
            </a:outerShdw>
          </a:effectLst>
        </p:spPr>
        <p:txBody>
          <a:bodyPr anchor="ctr"/>
          <a:lstStyle>
            <a:lvl1pPr marL="0" indent="0" algn="ctr">
              <a:spcAft>
                <a:spcPts val="0"/>
              </a:spcAft>
              <a:buNone/>
              <a:defRPr sz="1600" b="1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299833" y="2057400"/>
            <a:ext cx="5048110" cy="41142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400" b="1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457212" indent="-230406">
              <a:spcBef>
                <a:spcPts val="200"/>
              </a:spcBef>
              <a:spcAft>
                <a:spcPts val="4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2pPr>
            <a:lvl3pPr marL="914423" indent="-230406">
              <a:spcBef>
                <a:spcPts val="200"/>
              </a:spcBef>
              <a:spcAft>
                <a:spcPts val="4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3pPr>
            <a:lvl4pPr marL="1375234" indent="-234006">
              <a:spcBef>
                <a:spcPts val="200"/>
              </a:spcBef>
              <a:spcAft>
                <a:spcPts val="400"/>
              </a:spcAft>
              <a:defRPr sz="12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4pPr>
            <a:lvl5pPr marL="2059251" indent="-230406">
              <a:spcBef>
                <a:spcPts val="200"/>
              </a:spcBef>
              <a:spcAft>
                <a:spcPts val="400"/>
              </a:spcAft>
              <a:defRPr sz="11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5505" y="2057400"/>
            <a:ext cx="5048107" cy="41142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200"/>
              </a:spcBef>
              <a:spcAft>
                <a:spcPts val="400"/>
              </a:spcAft>
              <a:buNone/>
              <a:defRPr sz="1400" b="1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457212" indent="-230406">
              <a:spcBef>
                <a:spcPts val="200"/>
              </a:spcBef>
              <a:spcAft>
                <a:spcPts val="4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2pPr>
            <a:lvl3pPr marL="914423" indent="-230406">
              <a:spcBef>
                <a:spcPts val="200"/>
              </a:spcBef>
              <a:spcAft>
                <a:spcPts val="400"/>
              </a:spcAft>
              <a:defRPr sz="14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3pPr>
            <a:lvl4pPr marL="1375234" indent="-234006">
              <a:spcBef>
                <a:spcPts val="200"/>
              </a:spcBef>
              <a:spcAft>
                <a:spcPts val="400"/>
              </a:spcAft>
              <a:defRPr sz="12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4pPr>
            <a:lvl5pPr marL="2059251" indent="-230406">
              <a:spcBef>
                <a:spcPts val="200"/>
              </a:spcBef>
              <a:spcAft>
                <a:spcPts val="400"/>
              </a:spcAft>
              <a:defRPr sz="110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内容占位符 2"/>
          <p:cNvSpPr>
            <a:spLocks noGrp="1"/>
          </p:cNvSpPr>
          <p:nvPr>
            <p:ph idx="11" hasCustomPrompt="1"/>
          </p:nvPr>
        </p:nvSpPr>
        <p:spPr>
          <a:xfrm>
            <a:off x="825502" y="6248400"/>
            <a:ext cx="10522438" cy="364136"/>
          </a:xfrm>
          <a:prstGeom prst="rect">
            <a:avLst/>
          </a:prstGeom>
        </p:spPr>
        <p:txBody>
          <a:bodyPr lIns="85963" tIns="42981" rIns="85963" bIns="42981" anchor="b"/>
          <a:lstStyle>
            <a:lvl1pPr marL="0" indent="0">
              <a:spcAft>
                <a:spcPts val="0"/>
              </a:spcAft>
              <a:buFont typeface="Arial" pitchFamily="34" charset="0"/>
              <a:buNone/>
              <a:defRPr sz="1000" baseline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  <a:lvl2pPr marL="287249" indent="-285757">
              <a:buFont typeface="Arial" pitchFamily="34" charset="0"/>
              <a:buChar char="•"/>
              <a:defRPr sz="1600">
                <a:latin typeface="+mj-lt"/>
                <a:ea typeface="黑体" pitchFamily="49" charset="-122"/>
              </a:defRPr>
            </a:lvl2pPr>
            <a:lvl3pPr marL="720743" indent="-269882">
              <a:defRPr sz="1600">
                <a:latin typeface="+mj-lt"/>
                <a:ea typeface="黑体" pitchFamily="49" charset="-122"/>
              </a:defRPr>
            </a:lvl3pPr>
            <a:lvl4pPr>
              <a:defRPr sz="1600">
                <a:latin typeface="+mj-lt"/>
                <a:ea typeface="黑体" pitchFamily="49" charset="-122"/>
              </a:defRPr>
            </a:lvl4pPr>
            <a:lvl5pPr>
              <a:defRPr sz="1600">
                <a:latin typeface="+mj-lt"/>
                <a:ea typeface="黑体" pitchFamily="49" charset="-122"/>
              </a:defRPr>
            </a:lvl5pPr>
            <a:lvl6pPr marL="1158904" indent="-257181">
              <a:buFont typeface="Wingdings" pitchFamily="2" charset="2"/>
              <a:buChar char="Ø"/>
              <a:defRPr sz="1400"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zh-CN" altLang="en-US" dirty="0"/>
              <a:t>单击此处添加附注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825503" y="137384"/>
            <a:ext cx="8558763" cy="852488"/>
          </a:xfrm>
          <a:prstGeom prst="rect">
            <a:avLst/>
          </a:prstGeom>
        </p:spPr>
        <p:txBody>
          <a:bodyPr anchor="b"/>
          <a:lstStyle>
            <a:lvl1pPr>
              <a:defRPr lang="en-US" sz="2400" kern="1200" dirty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54FD51-22C9-0451-A348-023476BD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2568" y="6452870"/>
            <a:ext cx="2743200" cy="365125"/>
          </a:xfrm>
        </p:spPr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289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89" userDrawn="1">
          <p15:clr>
            <a:srgbClr val="FBAE40"/>
          </p15:clr>
        </p15:guide>
        <p15:guide id="4" pos="7401" userDrawn="1">
          <p15:clr>
            <a:srgbClr val="FBAE40"/>
          </p15:clr>
        </p15:guide>
        <p15:guide id="5" orient="horz" pos="4088" userDrawn="1">
          <p15:clr>
            <a:srgbClr val="FBAE40"/>
          </p15:clr>
        </p15:guide>
        <p15:guide id="6" orient="horz" pos="39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B6C3A2-F4C2-14E2-5769-05E772181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E9406E-43BF-2D20-EF62-A071C5854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A04F39-6BBE-3086-2E90-33380A16E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9BF8-71BC-4512-9B6B-79AA72864BB3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4EEAC9-35DA-CC53-73F0-0F945990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26CFA7-8443-59BA-B676-26E9B0FED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99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C3ABFC-4243-EB2C-14E1-F2CB91B6D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2DCE48-0542-A5A1-924B-4E62B2090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6FAF00D-B794-5E25-05DA-639675C7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621ECE-6F2E-2A02-559F-086FC7524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E093-B05C-49D8-B859-FC99F502939E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42E1A8-51A4-65D1-91C9-3E3D00320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4F801D-B336-A865-8E67-C0A67F94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144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B70451-B418-2250-726C-9559B857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E718C5-6EAD-1CD0-FF41-193CABF3F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1A4002-FD4A-64A2-9CD9-A93505379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F9096E1-8233-D384-BD49-969AE03C0C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6E87696-81E4-FB9E-E2D5-B0F3BB85F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FE53643-F588-EA0F-ADF3-BC24D9C9C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893B-752D-4AF3-B710-7E6D370BCD1F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BB7DCA8-9060-8DEE-7B00-55F4BF62A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B3AF8F-0157-E204-C543-3DB80A5D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58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17516D-F153-84B2-3FEA-4F75914A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1AE1AE2-94C9-26CC-11A6-3002C8BA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CD0B-B8DC-4269-A7AC-FF105B50F1D3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5B88E6D-811E-5573-472D-FAB5F4B1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F110E3E-E86D-FD9F-03E8-484C0CAB7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40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D5BFC72-5BC9-845B-B60E-4FC00724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0170-1034-41E8-8582-7D380CA44EF9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A43C39E-DA18-1F0C-852A-C404F4AFE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70074D-EBBE-C2F6-6403-188CB777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57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A0FBB4-601A-B647-5D44-8572EDD04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BDC8A1-300F-BDBA-BBBB-3D3253D35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3DCAA38-E8E6-535F-9FA6-CC01365A7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72EAE6-2A10-945C-8DF2-6B970A0DE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2B78-78B9-49DB-AAB4-B7859F6893AC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23B2981-5543-CC5A-2DC1-E69B75127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77382A-29E7-EB7C-5655-3A220978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42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9A1C75-4D3D-47DC-74C5-7942A5C8B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961DB72-23BF-BFB4-4743-BF2A4C0CD9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58A91C9-4948-A783-8D9F-B46739EA5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A4C8C9-C82A-83EE-0077-7DFA41EC6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BADF-408C-448F-AB51-AE7DFAC42E53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2AD3AB-1DD6-5DCD-FF97-E6624578C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4603DE-47A2-A393-B2BE-DED889D06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60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14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36F4523-B24F-D611-CEAC-1BD53C6FC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39931F-E62D-E226-4B5C-64BDB404E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C66579-5210-A45E-C6B0-6DE4B22CA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9DB06D-E66B-457B-91FC-7CED994FA814}" type="datetime1">
              <a:rPr lang="zh-CN" altLang="en-US" smtClean="0"/>
              <a:t>2025/7/17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AE7D84-0013-38E0-18A4-95AD04187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92D3A6-C8F5-CEAA-8D12-3FDA36A5D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582337-A72E-45DA-828B-0F5ACCA7641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66D2B4B-1EB8-4C53-8835-053A7C1059C4}"/>
              </a:ext>
            </a:extLst>
          </p:cNvPr>
          <p:cNvSpPr/>
          <p:nvPr userDrawn="1"/>
        </p:nvSpPr>
        <p:spPr>
          <a:xfrm>
            <a:off x="12524763" y="1291905"/>
            <a:ext cx="184558" cy="209724"/>
          </a:xfrm>
          <a:prstGeom prst="rect">
            <a:avLst/>
          </a:prstGeom>
          <a:solidFill>
            <a:srgbClr val="101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3336175-24FE-41DD-AFE9-4FA0945E37C9}"/>
              </a:ext>
            </a:extLst>
          </p:cNvPr>
          <p:cNvSpPr/>
          <p:nvPr userDrawn="1"/>
        </p:nvSpPr>
        <p:spPr>
          <a:xfrm>
            <a:off x="12524763" y="1733304"/>
            <a:ext cx="184558" cy="209724"/>
          </a:xfrm>
          <a:prstGeom prst="rect">
            <a:avLst/>
          </a:prstGeom>
          <a:solidFill>
            <a:srgbClr val="FC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02E3B13-1B69-4E3D-83CB-01D30CE03100}"/>
              </a:ext>
            </a:extLst>
          </p:cNvPr>
          <p:cNvSpPr/>
          <p:nvPr userDrawn="1"/>
        </p:nvSpPr>
        <p:spPr>
          <a:xfrm>
            <a:off x="12524763" y="2306796"/>
            <a:ext cx="184558" cy="209724"/>
          </a:xfrm>
          <a:prstGeom prst="rect">
            <a:avLst/>
          </a:prstGeom>
          <a:solidFill>
            <a:srgbClr val="EA7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 descr="图片包含 游戏机, 盘子, 食物, 画&#10;&#10;描述已自动生成">
            <a:extLst>
              <a:ext uri="{FF2B5EF4-FFF2-40B4-BE49-F238E27FC236}">
                <a16:creationId xmlns:a16="http://schemas.microsoft.com/office/drawing/2014/main" id="{8A4BF1CA-1B1A-4097-B90D-96F267ACB9D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012" y="184947"/>
            <a:ext cx="1418969" cy="38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15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 userDrawn="1">
            <p:custDataLst>
              <p:tags r:id="rId7"/>
            </p:custDataLst>
          </p:nvPr>
        </p:nvGraphicFramePr>
        <p:xfrm>
          <a:off x="1" y="0"/>
          <a:ext cx="195385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2" name="对象 1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195385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1"/>
          <p:cNvSpPr txBox="1">
            <a:spLocks noChangeArrowheads="1"/>
          </p:cNvSpPr>
          <p:nvPr userDrawn="1"/>
        </p:nvSpPr>
        <p:spPr bwMode="auto">
          <a:xfrm>
            <a:off x="4861605" y="6547673"/>
            <a:ext cx="1981633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err="1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rPr>
              <a:t>Edding</a:t>
            </a:r>
            <a:r>
              <a:rPr lang="en-US" sz="1200" b="0" dirty="0">
                <a:solidFill>
                  <a:srgbClr val="0D4D90"/>
                </a:solidFill>
                <a:latin typeface="+mj-lt"/>
                <a:ea typeface="微软雅黑" panose="020B0503020204020204" pitchFamily="34" charset="-122"/>
                <a:cs typeface="Arial" pitchFamily="34" charset="0"/>
              </a:rPr>
              <a:t> Group Confidential</a:t>
            </a:r>
          </a:p>
        </p:txBody>
      </p:sp>
      <p:sp>
        <p:nvSpPr>
          <p:cNvPr id="1028" name="THIN BLUE LINE"/>
          <p:cNvSpPr>
            <a:spLocks noChangeShapeType="1"/>
          </p:cNvSpPr>
          <p:nvPr userDrawn="1"/>
        </p:nvSpPr>
        <p:spPr bwMode="auto">
          <a:xfrm>
            <a:off x="825503" y="1003300"/>
            <a:ext cx="10481348" cy="0"/>
          </a:xfrm>
          <a:prstGeom prst="line">
            <a:avLst/>
          </a:prstGeom>
          <a:noFill/>
          <a:ln w="28575">
            <a:solidFill>
              <a:srgbClr val="25397E"/>
            </a:solidFill>
            <a:round/>
            <a:headEnd/>
            <a:tailEnd/>
          </a:ln>
          <a:effectLst>
            <a:outerShdw dist="19050" dir="5400000" algn="ctr" rotWithShape="0">
              <a:schemeClr val="tx2">
                <a:lumMod val="40000"/>
                <a:lumOff val="6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5963" tIns="42981" rIns="85963" bIns="42981" anchor="ctr"/>
          <a:lstStyle/>
          <a:p>
            <a:endParaRPr lang="zh-CN" altLang="en-US" sz="2300">
              <a:latin typeface="+mj-lt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395938" y="6674400"/>
            <a:ext cx="234462" cy="127000"/>
          </a:xfrm>
          <a:prstGeom prst="rect">
            <a:avLst/>
          </a:prstGeom>
          <a:noFill/>
          <a:ln/>
          <a:effectLst/>
        </p:spPr>
        <p:txBody>
          <a:bodyPr wrap="none" lIns="0" tIns="0" rIns="0" bIns="0" rtlCol="0">
            <a:noAutofit/>
          </a:bodyPr>
          <a:lstStyle/>
          <a:p>
            <a:pPr marL="0" marR="0" lvl="0" indent="0" algn="r" defTabSz="9144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53E389-1311-4796-9190-1F74A8EADEA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微软雅黑" panose="020B0503020204020204" pitchFamily="34" charset="-122"/>
                <a:cs typeface="Arial" pitchFamily="34" charset="0"/>
                <a:sym typeface="Arial"/>
              </a:rPr>
              <a:pPr marL="0" marR="0" lvl="0" indent="0" algn="r" defTabSz="9144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微软雅黑" panose="020B0503020204020204" pitchFamily="34" charset="-122"/>
              <a:cs typeface="Arial" pitchFamily="34" charset="0"/>
              <a:sym typeface="Arial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523F3A4-71C0-4D4D-951A-BE37393D1FCB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362" y="334680"/>
            <a:ext cx="2595173" cy="64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47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MS PMincho" pitchFamily="18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MS PMincho" pitchFamily="18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MS PMincho" pitchFamily="18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MS PMincho" pitchFamily="18" charset="-128"/>
          <a:cs typeface="Arial" charset="0"/>
        </a:defRPr>
      </a:lvl5pPr>
      <a:lvl6pPr marL="429825" algn="l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MS PMincho" pitchFamily="18" charset="-128"/>
          <a:cs typeface="Arial" charset="0"/>
        </a:defRPr>
      </a:lvl6pPr>
      <a:lvl7pPr marL="859649" algn="l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MS PMincho" pitchFamily="18" charset="-128"/>
          <a:cs typeface="Arial" charset="0"/>
        </a:defRPr>
      </a:lvl7pPr>
      <a:lvl8pPr marL="1289473" algn="l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MS PMincho" pitchFamily="18" charset="-128"/>
          <a:cs typeface="Arial" charset="0"/>
        </a:defRPr>
      </a:lvl8pPr>
      <a:lvl9pPr marL="1719298" algn="l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MS PMincho" pitchFamily="18" charset="-128"/>
          <a:cs typeface="Arial" charset="0"/>
        </a:defRPr>
      </a:lvl9pPr>
    </p:titleStyle>
    <p:bodyStyle>
      <a:lvl1pPr marL="322368" indent="-322368" algn="l" defTabSz="958150" rtl="0" eaLnBrk="0" fontAlgn="base" hangingPunct="0">
        <a:spcBef>
          <a:spcPct val="0"/>
        </a:spcBef>
        <a:spcAft>
          <a:spcPct val="3500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61184" indent="-159692" algn="l" defTabSz="958150" rtl="0" eaLnBrk="0" fontAlgn="base" hangingPunct="0">
        <a:spcBef>
          <a:spcPct val="0"/>
        </a:spcBef>
        <a:spcAft>
          <a:spcPct val="35000"/>
        </a:spcAft>
        <a:buChar char="•"/>
        <a:defRPr sz="1200">
          <a:solidFill>
            <a:schemeClr val="tx1"/>
          </a:solidFill>
          <a:latin typeface="+mn-lt"/>
          <a:cs typeface="+mn-cs"/>
        </a:defRPr>
      </a:lvl2pPr>
      <a:lvl3pPr marL="322368" indent="-159692" algn="l" defTabSz="958150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  <a:cs typeface="+mn-cs"/>
        </a:defRPr>
      </a:lvl3pPr>
      <a:lvl4pPr marL="532803" indent="-208943" algn="l" defTabSz="958150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698465" indent="-164169" algn="l" defTabSz="958150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  <a:cs typeface="+mn-cs"/>
        </a:defRPr>
      </a:lvl5pPr>
      <a:lvl6pPr marL="1128290" indent="-164169" algn="l" defTabSz="958150" rtl="0" fontAlgn="base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  <a:cs typeface="+mn-cs"/>
        </a:defRPr>
      </a:lvl6pPr>
      <a:lvl7pPr marL="1558114" indent="-164169" algn="l" defTabSz="958150" rtl="0" fontAlgn="base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  <a:cs typeface="+mn-cs"/>
        </a:defRPr>
      </a:lvl7pPr>
      <a:lvl8pPr marL="1987938" indent="-164169" algn="l" defTabSz="958150" rtl="0" fontAlgn="base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  <a:cs typeface="+mn-cs"/>
        </a:defRPr>
      </a:lvl8pPr>
      <a:lvl9pPr marL="2417763" indent="-164169" algn="l" defTabSz="958150" rtl="0" fontAlgn="base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CN"/>
      </a:defPPr>
      <a:lvl1pPr marL="0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825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649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473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9298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9123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947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771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8596" algn="l" defTabSz="8596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C74E737-E6F9-A28A-707D-D7E187FE10E4}"/>
              </a:ext>
            </a:extLst>
          </p:cNvPr>
          <p:cNvSpPr/>
          <p:nvPr/>
        </p:nvSpPr>
        <p:spPr>
          <a:xfrm>
            <a:off x="0" y="2306796"/>
            <a:ext cx="12192000" cy="2567354"/>
          </a:xfrm>
          <a:prstGeom prst="rect">
            <a:avLst/>
          </a:prstGeom>
          <a:solidFill>
            <a:srgbClr val="101A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F6F0473-F4F2-67DE-9168-0653261E8202}"/>
              </a:ext>
            </a:extLst>
          </p:cNvPr>
          <p:cNvSpPr/>
          <p:nvPr/>
        </p:nvSpPr>
        <p:spPr>
          <a:xfrm>
            <a:off x="0" y="2135649"/>
            <a:ext cx="12192000" cy="200325"/>
          </a:xfrm>
          <a:prstGeom prst="rect">
            <a:avLst/>
          </a:prstGeom>
          <a:solidFill>
            <a:srgbClr val="EA75A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66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F681D20-DC81-AD55-B14F-CA422C028AE8}"/>
              </a:ext>
            </a:extLst>
          </p:cNvPr>
          <p:cNvSpPr/>
          <p:nvPr/>
        </p:nvSpPr>
        <p:spPr>
          <a:xfrm>
            <a:off x="3174715" y="884790"/>
            <a:ext cx="6376694" cy="1058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>
                <a:solidFill>
                  <a:srgbClr val="101A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恩替司他片（景助达</a:t>
            </a:r>
            <a:r>
              <a:rPr lang="en-US" altLang="zh-CN" sz="4000" b="1" baseline="30000" dirty="0">
                <a:solidFill>
                  <a:srgbClr val="101A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</a:rPr>
              <a:t>®</a:t>
            </a:r>
            <a:r>
              <a:rPr lang="zh-CN" altLang="en-US" sz="4000" b="1" dirty="0">
                <a:solidFill>
                  <a:srgbClr val="101A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C2D5EED-7713-35A4-B0AB-F338F8D80787}"/>
              </a:ext>
            </a:extLst>
          </p:cNvPr>
          <p:cNvSpPr/>
          <p:nvPr/>
        </p:nvSpPr>
        <p:spPr>
          <a:xfrm>
            <a:off x="-275924" y="2910443"/>
            <a:ext cx="12743848" cy="1360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A75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国产</a:t>
            </a:r>
            <a:r>
              <a:rPr lang="en-US" altLang="zh-CN" sz="2800" b="1" dirty="0">
                <a:solidFill>
                  <a:srgbClr val="EA75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r>
              <a:rPr lang="zh-CN" altLang="en-US" sz="2800" b="1" dirty="0">
                <a:solidFill>
                  <a:srgbClr val="EA75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类创新 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HDAC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抑制剂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: </a:t>
            </a:r>
            <a:r>
              <a:rPr lang="zh-CN" altLang="en-US" sz="2800" b="1" dirty="0">
                <a:solidFill>
                  <a:srgbClr val="EA75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全球唯一 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每周一次 口服片剂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覆盖</a:t>
            </a:r>
            <a:r>
              <a:rPr lang="zh-CN" altLang="en-US" sz="2800" b="1" dirty="0">
                <a:solidFill>
                  <a:srgbClr val="EA75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绝经期前</a:t>
            </a:r>
            <a:r>
              <a:rPr lang="en-US" altLang="zh-CN" sz="2800" b="1" dirty="0">
                <a:solidFill>
                  <a:srgbClr val="EA75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b="1" dirty="0">
                <a:solidFill>
                  <a:srgbClr val="EA75A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后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HR+/HER2-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晚期乳腺癌  填补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HDAC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抑制剂医保目录空白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F46E29D-3533-0C5E-D971-ECCE72CE68B3}"/>
              </a:ext>
            </a:extLst>
          </p:cNvPr>
          <p:cNvSpPr/>
          <p:nvPr/>
        </p:nvSpPr>
        <p:spPr>
          <a:xfrm>
            <a:off x="0" y="3558384"/>
            <a:ext cx="12192000" cy="696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9CB9BA5-8C47-C762-BB95-75F7ADFC1996}"/>
              </a:ext>
            </a:extLst>
          </p:cNvPr>
          <p:cNvSpPr/>
          <p:nvPr/>
        </p:nvSpPr>
        <p:spPr>
          <a:xfrm>
            <a:off x="3048000" y="5703614"/>
            <a:ext cx="6096000" cy="294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rgbClr val="101A6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申报企业：泰州亿腾景昂药业股份有限公司</a:t>
            </a:r>
            <a:endParaRPr lang="en-US" altLang="zh-CN" sz="2400" b="1" dirty="0">
              <a:solidFill>
                <a:srgbClr val="101A6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AutoShape 2">
            <a:extLst>
              <a:ext uri="{FF2B5EF4-FFF2-40B4-BE49-F238E27FC236}">
                <a16:creationId xmlns:a16="http://schemas.microsoft.com/office/drawing/2014/main" id="{4EF0EA7C-2CB5-3171-9BF6-E015315144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8E4C98B-C7A5-4D33-A412-454FA1E45971}"/>
              </a:ext>
            </a:extLst>
          </p:cNvPr>
          <p:cNvSpPr/>
          <p:nvPr/>
        </p:nvSpPr>
        <p:spPr>
          <a:xfrm>
            <a:off x="131875" y="97142"/>
            <a:ext cx="2596551" cy="228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4D4D4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恩替司他片</a:t>
            </a:r>
            <a:r>
              <a:rPr lang="en-US" altLang="zh-CN" sz="1400" dirty="0">
                <a:solidFill>
                  <a:srgbClr val="4D4D4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PPT2</a:t>
            </a:r>
            <a:r>
              <a:rPr lang="zh-CN" altLang="en-US" sz="1400" dirty="0">
                <a:solidFill>
                  <a:srgbClr val="4D4D4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（不含经济性）</a:t>
            </a:r>
          </a:p>
        </p:txBody>
      </p:sp>
    </p:spTree>
    <p:extLst>
      <p:ext uri="{BB962C8B-B14F-4D97-AF65-F5344CB8AC3E}">
        <p14:creationId xmlns:p14="http://schemas.microsoft.com/office/powerpoint/2010/main" val="1680271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28C4204-B419-445E-9D63-A3C932AC1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10</a:t>
            </a:fld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A9598933-8FE5-0D02-9EBC-C34270B10103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4" name="iSHEJI-4-1">
              <a:extLst>
                <a:ext uri="{FF2B5EF4-FFF2-40B4-BE49-F238E27FC236}">
                  <a16:creationId xmlns:a16="http://schemas.microsoft.com/office/drawing/2014/main" id="{BA0C1583-BD71-4780-08D3-ECD76644E440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6126F62D-9AEE-1B53-EB2B-176581385693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安全性</a:t>
              </a:r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:a16="http://schemas.microsoft.com/office/drawing/2014/main" id="{F3B2CCDD-518F-1EA2-495D-87EF318EA0B9}"/>
              </a:ext>
            </a:extLst>
          </p:cNvPr>
          <p:cNvSpPr/>
          <p:nvPr/>
        </p:nvSpPr>
        <p:spPr>
          <a:xfrm>
            <a:off x="4634509" y="2383872"/>
            <a:ext cx="7071716" cy="39857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DCE7D6D8-6F1B-BFF0-BD08-717DAAC3F915}"/>
              </a:ext>
            </a:extLst>
          </p:cNvPr>
          <p:cNvSpPr txBox="1"/>
          <p:nvPr/>
        </p:nvSpPr>
        <p:spPr>
          <a:xfrm>
            <a:off x="4877480" y="3895733"/>
            <a:ext cx="6551955" cy="1750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14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临床试验中观察到的最常见（≥</a:t>
            </a:r>
            <a:r>
              <a:rPr lang="en-US" altLang="zh-CN" sz="14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10%</a:t>
            </a:r>
            <a:r>
              <a:rPr lang="zh-CN" altLang="en-US" sz="14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）的不良反应为中性粒细胞计数降低、血小板计数降低、白细胞计数降低、低磷血症、贫血、恶心、疲乏、天门冬氨酸氨基转移酶升高和低蛋白血症、血葡萄糖升高、丙氨酸氨基转移酶升高、</a:t>
            </a:r>
            <a:r>
              <a:rPr lang="en-US" altLang="zh-CN" sz="14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γ-</a:t>
            </a:r>
            <a:r>
              <a:rPr lang="zh-CN" altLang="en-US" sz="14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谷氨酰转移酶升高、低钙血症、血碱性磷酸酶升高、腹泻、食欲减退和低钾血症。 </a:t>
            </a:r>
            <a:endParaRPr lang="en-US" altLang="zh-CN" sz="1400" b="0" i="0" dirty="0">
              <a:solidFill>
                <a:srgbClr val="3333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64" name="Group 58">
            <a:extLst>
              <a:ext uri="{FF2B5EF4-FFF2-40B4-BE49-F238E27FC236}">
                <a16:creationId xmlns:a16="http://schemas.microsoft.com/office/drawing/2014/main" id="{9DC42CDA-42FC-38D2-1106-A92825F56C5F}"/>
              </a:ext>
            </a:extLst>
          </p:cNvPr>
          <p:cNvGrpSpPr/>
          <p:nvPr/>
        </p:nvGrpSpPr>
        <p:grpSpPr>
          <a:xfrm>
            <a:off x="7858144" y="3220781"/>
            <a:ext cx="590626" cy="658670"/>
            <a:chOff x="2130379" y="2529916"/>
            <a:chExt cx="590626" cy="658670"/>
          </a:xfrm>
        </p:grpSpPr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5AB72D2F-1515-317A-033A-B49C1FA12E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0379" y="2529916"/>
              <a:ext cx="590626" cy="590773"/>
            </a:xfrm>
            <a:custGeom>
              <a:avLst/>
              <a:gdLst>
                <a:gd name="T0" fmla="*/ 433 w 912"/>
                <a:gd name="T1" fmla="*/ 894 h 910"/>
                <a:gd name="T2" fmla="*/ 456 w 912"/>
                <a:gd name="T3" fmla="*/ 910 h 910"/>
                <a:gd name="T4" fmla="*/ 329 w 912"/>
                <a:gd name="T5" fmla="*/ 884 h 910"/>
                <a:gd name="T6" fmla="*/ 384 w 912"/>
                <a:gd name="T7" fmla="*/ 905 h 910"/>
                <a:gd name="T8" fmla="*/ 574 w 912"/>
                <a:gd name="T9" fmla="*/ 879 h 910"/>
                <a:gd name="T10" fmla="*/ 529 w 912"/>
                <a:gd name="T11" fmla="*/ 905 h 910"/>
                <a:gd name="T12" fmla="*/ 240 w 912"/>
                <a:gd name="T13" fmla="*/ 847 h 910"/>
                <a:gd name="T14" fmla="*/ 291 w 912"/>
                <a:gd name="T15" fmla="*/ 879 h 910"/>
                <a:gd name="T16" fmla="*/ 662 w 912"/>
                <a:gd name="T17" fmla="*/ 843 h 910"/>
                <a:gd name="T18" fmla="*/ 622 w 912"/>
                <a:gd name="T19" fmla="*/ 879 h 910"/>
                <a:gd name="T20" fmla="*/ 160 w 912"/>
                <a:gd name="T21" fmla="*/ 791 h 910"/>
                <a:gd name="T22" fmla="*/ 205 w 912"/>
                <a:gd name="T23" fmla="*/ 834 h 910"/>
                <a:gd name="T24" fmla="*/ 741 w 912"/>
                <a:gd name="T25" fmla="*/ 790 h 910"/>
                <a:gd name="T26" fmla="*/ 708 w 912"/>
                <a:gd name="T27" fmla="*/ 833 h 910"/>
                <a:gd name="T28" fmla="*/ 95 w 912"/>
                <a:gd name="T29" fmla="*/ 720 h 910"/>
                <a:gd name="T30" fmla="*/ 131 w 912"/>
                <a:gd name="T31" fmla="*/ 771 h 910"/>
                <a:gd name="T32" fmla="*/ 806 w 912"/>
                <a:gd name="T33" fmla="*/ 721 h 910"/>
                <a:gd name="T34" fmla="*/ 781 w 912"/>
                <a:gd name="T35" fmla="*/ 771 h 910"/>
                <a:gd name="T36" fmla="*/ 47 w 912"/>
                <a:gd name="T37" fmla="*/ 636 h 910"/>
                <a:gd name="T38" fmla="*/ 73 w 912"/>
                <a:gd name="T39" fmla="*/ 694 h 910"/>
                <a:gd name="T40" fmla="*/ 855 w 912"/>
                <a:gd name="T41" fmla="*/ 639 h 910"/>
                <a:gd name="T42" fmla="*/ 840 w 912"/>
                <a:gd name="T43" fmla="*/ 694 h 910"/>
                <a:gd name="T44" fmla="*/ 17 w 912"/>
                <a:gd name="T45" fmla="*/ 544 h 910"/>
                <a:gd name="T46" fmla="*/ 32 w 912"/>
                <a:gd name="T47" fmla="*/ 606 h 910"/>
                <a:gd name="T48" fmla="*/ 886 w 912"/>
                <a:gd name="T49" fmla="*/ 549 h 910"/>
                <a:gd name="T50" fmla="*/ 881 w 912"/>
                <a:gd name="T51" fmla="*/ 606 h 910"/>
                <a:gd name="T52" fmla="*/ 8 w 912"/>
                <a:gd name="T53" fmla="*/ 447 h 910"/>
                <a:gd name="T54" fmla="*/ 12 w 912"/>
                <a:gd name="T55" fmla="*/ 512 h 910"/>
                <a:gd name="T56" fmla="*/ 893 w 912"/>
                <a:gd name="T57" fmla="*/ 502 h 910"/>
                <a:gd name="T58" fmla="*/ 912 w 912"/>
                <a:gd name="T59" fmla="*/ 454 h 910"/>
                <a:gd name="T60" fmla="*/ 11 w 912"/>
                <a:gd name="T61" fmla="*/ 415 h 910"/>
                <a:gd name="T62" fmla="*/ 20 w 912"/>
                <a:gd name="T63" fmla="*/ 351 h 910"/>
                <a:gd name="T64" fmla="*/ 901 w 912"/>
                <a:gd name="T65" fmla="*/ 413 h 910"/>
                <a:gd name="T66" fmla="*/ 901 w 912"/>
                <a:gd name="T67" fmla="*/ 356 h 910"/>
                <a:gd name="T68" fmla="*/ 32 w 912"/>
                <a:gd name="T69" fmla="*/ 320 h 910"/>
                <a:gd name="T70" fmla="*/ 53 w 912"/>
                <a:gd name="T71" fmla="*/ 260 h 910"/>
                <a:gd name="T72" fmla="*/ 880 w 912"/>
                <a:gd name="T73" fmla="*/ 319 h 910"/>
                <a:gd name="T74" fmla="*/ 869 w 912"/>
                <a:gd name="T75" fmla="*/ 263 h 910"/>
                <a:gd name="T76" fmla="*/ 72 w 912"/>
                <a:gd name="T77" fmla="*/ 232 h 910"/>
                <a:gd name="T78" fmla="*/ 104 w 912"/>
                <a:gd name="T79" fmla="*/ 178 h 910"/>
                <a:gd name="T80" fmla="*/ 839 w 912"/>
                <a:gd name="T81" fmla="*/ 231 h 910"/>
                <a:gd name="T82" fmla="*/ 818 w 912"/>
                <a:gd name="T83" fmla="*/ 178 h 910"/>
                <a:gd name="T84" fmla="*/ 131 w 912"/>
                <a:gd name="T85" fmla="*/ 155 h 910"/>
                <a:gd name="T86" fmla="*/ 172 w 912"/>
                <a:gd name="T87" fmla="*/ 109 h 910"/>
                <a:gd name="T88" fmla="*/ 781 w 912"/>
                <a:gd name="T89" fmla="*/ 154 h 910"/>
                <a:gd name="T90" fmla="*/ 751 w 912"/>
                <a:gd name="T91" fmla="*/ 107 h 910"/>
                <a:gd name="T92" fmla="*/ 204 w 912"/>
                <a:gd name="T93" fmla="*/ 92 h 910"/>
                <a:gd name="T94" fmla="*/ 253 w 912"/>
                <a:gd name="T95" fmla="*/ 56 h 910"/>
                <a:gd name="T96" fmla="*/ 707 w 912"/>
                <a:gd name="T97" fmla="*/ 92 h 910"/>
                <a:gd name="T98" fmla="*/ 669 w 912"/>
                <a:gd name="T99" fmla="*/ 52 h 910"/>
                <a:gd name="T100" fmla="*/ 290 w 912"/>
                <a:gd name="T101" fmla="*/ 47 h 910"/>
                <a:gd name="T102" fmla="*/ 343 w 912"/>
                <a:gd name="T103" fmla="*/ 21 h 910"/>
                <a:gd name="T104" fmla="*/ 621 w 912"/>
                <a:gd name="T105" fmla="*/ 46 h 910"/>
                <a:gd name="T106" fmla="*/ 577 w 912"/>
                <a:gd name="T107" fmla="*/ 15 h 910"/>
                <a:gd name="T108" fmla="*/ 383 w 912"/>
                <a:gd name="T109" fmla="*/ 21 h 910"/>
                <a:gd name="T110" fmla="*/ 439 w 912"/>
                <a:gd name="T111" fmla="*/ 7 h 910"/>
                <a:gd name="T112" fmla="*/ 528 w 912"/>
                <a:gd name="T113" fmla="*/ 21 h 910"/>
                <a:gd name="T114" fmla="*/ 480 w 912"/>
                <a:gd name="T115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2" h="910">
                  <a:moveTo>
                    <a:pt x="456" y="910"/>
                  </a:moveTo>
                  <a:cubicBezTo>
                    <a:pt x="448" y="910"/>
                    <a:pt x="440" y="910"/>
                    <a:pt x="432" y="910"/>
                  </a:cubicBezTo>
                  <a:cubicBezTo>
                    <a:pt x="427" y="910"/>
                    <a:pt x="424" y="906"/>
                    <a:pt x="424" y="901"/>
                  </a:cubicBezTo>
                  <a:cubicBezTo>
                    <a:pt x="424" y="897"/>
                    <a:pt x="428" y="894"/>
                    <a:pt x="433" y="894"/>
                  </a:cubicBezTo>
                  <a:cubicBezTo>
                    <a:pt x="448" y="895"/>
                    <a:pt x="464" y="895"/>
                    <a:pt x="480" y="894"/>
                  </a:cubicBezTo>
                  <a:cubicBezTo>
                    <a:pt x="485" y="894"/>
                    <a:pt x="488" y="897"/>
                    <a:pt x="489" y="901"/>
                  </a:cubicBezTo>
                  <a:cubicBezTo>
                    <a:pt x="489" y="906"/>
                    <a:pt x="485" y="910"/>
                    <a:pt x="481" y="910"/>
                  </a:cubicBezTo>
                  <a:cubicBezTo>
                    <a:pt x="473" y="910"/>
                    <a:pt x="464" y="910"/>
                    <a:pt x="456" y="910"/>
                  </a:cubicBezTo>
                  <a:close/>
                  <a:moveTo>
                    <a:pt x="384" y="905"/>
                  </a:moveTo>
                  <a:cubicBezTo>
                    <a:pt x="384" y="905"/>
                    <a:pt x="383" y="905"/>
                    <a:pt x="383" y="905"/>
                  </a:cubicBezTo>
                  <a:cubicBezTo>
                    <a:pt x="367" y="902"/>
                    <a:pt x="350" y="898"/>
                    <a:pt x="334" y="894"/>
                  </a:cubicBezTo>
                  <a:cubicBezTo>
                    <a:pt x="330" y="893"/>
                    <a:pt x="328" y="888"/>
                    <a:pt x="329" y="884"/>
                  </a:cubicBezTo>
                  <a:cubicBezTo>
                    <a:pt x="330" y="880"/>
                    <a:pt x="335" y="878"/>
                    <a:pt x="339" y="879"/>
                  </a:cubicBezTo>
                  <a:cubicBezTo>
                    <a:pt x="354" y="883"/>
                    <a:pt x="370" y="886"/>
                    <a:pt x="385" y="889"/>
                  </a:cubicBezTo>
                  <a:cubicBezTo>
                    <a:pt x="390" y="890"/>
                    <a:pt x="393" y="894"/>
                    <a:pt x="392" y="898"/>
                  </a:cubicBezTo>
                  <a:cubicBezTo>
                    <a:pt x="391" y="902"/>
                    <a:pt x="388" y="905"/>
                    <a:pt x="384" y="905"/>
                  </a:cubicBezTo>
                  <a:close/>
                  <a:moveTo>
                    <a:pt x="529" y="905"/>
                  </a:moveTo>
                  <a:cubicBezTo>
                    <a:pt x="525" y="905"/>
                    <a:pt x="522" y="902"/>
                    <a:pt x="521" y="898"/>
                  </a:cubicBezTo>
                  <a:cubicBezTo>
                    <a:pt x="520" y="894"/>
                    <a:pt x="523" y="889"/>
                    <a:pt x="528" y="889"/>
                  </a:cubicBezTo>
                  <a:cubicBezTo>
                    <a:pt x="543" y="886"/>
                    <a:pt x="559" y="883"/>
                    <a:pt x="574" y="879"/>
                  </a:cubicBezTo>
                  <a:cubicBezTo>
                    <a:pt x="578" y="877"/>
                    <a:pt x="583" y="880"/>
                    <a:pt x="584" y="884"/>
                  </a:cubicBezTo>
                  <a:cubicBezTo>
                    <a:pt x="585" y="888"/>
                    <a:pt x="583" y="893"/>
                    <a:pt x="578" y="894"/>
                  </a:cubicBezTo>
                  <a:cubicBezTo>
                    <a:pt x="562" y="898"/>
                    <a:pt x="546" y="902"/>
                    <a:pt x="530" y="904"/>
                  </a:cubicBezTo>
                  <a:cubicBezTo>
                    <a:pt x="530" y="905"/>
                    <a:pt x="529" y="905"/>
                    <a:pt x="529" y="905"/>
                  </a:cubicBezTo>
                  <a:close/>
                  <a:moveTo>
                    <a:pt x="291" y="879"/>
                  </a:moveTo>
                  <a:cubicBezTo>
                    <a:pt x="290" y="879"/>
                    <a:pt x="289" y="879"/>
                    <a:pt x="288" y="878"/>
                  </a:cubicBezTo>
                  <a:cubicBezTo>
                    <a:pt x="272" y="872"/>
                    <a:pt x="257" y="865"/>
                    <a:pt x="243" y="858"/>
                  </a:cubicBezTo>
                  <a:cubicBezTo>
                    <a:pt x="239" y="856"/>
                    <a:pt x="238" y="851"/>
                    <a:pt x="240" y="847"/>
                  </a:cubicBezTo>
                  <a:cubicBezTo>
                    <a:pt x="242" y="843"/>
                    <a:pt x="246" y="841"/>
                    <a:pt x="250" y="844"/>
                  </a:cubicBezTo>
                  <a:cubicBezTo>
                    <a:pt x="264" y="851"/>
                    <a:pt x="279" y="858"/>
                    <a:pt x="294" y="864"/>
                  </a:cubicBezTo>
                  <a:cubicBezTo>
                    <a:pt x="298" y="865"/>
                    <a:pt x="300" y="870"/>
                    <a:pt x="298" y="874"/>
                  </a:cubicBezTo>
                  <a:cubicBezTo>
                    <a:pt x="297" y="877"/>
                    <a:pt x="294" y="879"/>
                    <a:pt x="291" y="879"/>
                  </a:cubicBezTo>
                  <a:close/>
                  <a:moveTo>
                    <a:pt x="622" y="879"/>
                  </a:moveTo>
                  <a:cubicBezTo>
                    <a:pt x="619" y="879"/>
                    <a:pt x="616" y="877"/>
                    <a:pt x="615" y="874"/>
                  </a:cubicBezTo>
                  <a:cubicBezTo>
                    <a:pt x="613" y="870"/>
                    <a:pt x="615" y="865"/>
                    <a:pt x="619" y="863"/>
                  </a:cubicBezTo>
                  <a:cubicBezTo>
                    <a:pt x="634" y="858"/>
                    <a:pt x="648" y="851"/>
                    <a:pt x="662" y="843"/>
                  </a:cubicBezTo>
                  <a:cubicBezTo>
                    <a:pt x="666" y="841"/>
                    <a:pt x="671" y="843"/>
                    <a:pt x="673" y="847"/>
                  </a:cubicBezTo>
                  <a:cubicBezTo>
                    <a:pt x="675" y="851"/>
                    <a:pt x="674" y="855"/>
                    <a:pt x="670" y="857"/>
                  </a:cubicBezTo>
                  <a:cubicBezTo>
                    <a:pt x="655" y="865"/>
                    <a:pt x="640" y="872"/>
                    <a:pt x="625" y="878"/>
                  </a:cubicBezTo>
                  <a:cubicBezTo>
                    <a:pt x="624" y="879"/>
                    <a:pt x="623" y="879"/>
                    <a:pt x="622" y="879"/>
                  </a:cubicBezTo>
                  <a:close/>
                  <a:moveTo>
                    <a:pt x="205" y="834"/>
                  </a:moveTo>
                  <a:cubicBezTo>
                    <a:pt x="204" y="834"/>
                    <a:pt x="202" y="833"/>
                    <a:pt x="201" y="832"/>
                  </a:cubicBezTo>
                  <a:cubicBezTo>
                    <a:pt x="187" y="823"/>
                    <a:pt x="174" y="813"/>
                    <a:pt x="161" y="802"/>
                  </a:cubicBezTo>
                  <a:cubicBezTo>
                    <a:pt x="158" y="799"/>
                    <a:pt x="158" y="794"/>
                    <a:pt x="160" y="791"/>
                  </a:cubicBezTo>
                  <a:cubicBezTo>
                    <a:pt x="163" y="788"/>
                    <a:pt x="168" y="787"/>
                    <a:pt x="172" y="790"/>
                  </a:cubicBezTo>
                  <a:cubicBezTo>
                    <a:pt x="184" y="800"/>
                    <a:pt x="197" y="810"/>
                    <a:pt x="210" y="819"/>
                  </a:cubicBezTo>
                  <a:cubicBezTo>
                    <a:pt x="213" y="821"/>
                    <a:pt x="214" y="826"/>
                    <a:pt x="212" y="830"/>
                  </a:cubicBezTo>
                  <a:cubicBezTo>
                    <a:pt x="210" y="832"/>
                    <a:pt x="208" y="834"/>
                    <a:pt x="205" y="834"/>
                  </a:cubicBezTo>
                  <a:close/>
                  <a:moveTo>
                    <a:pt x="708" y="833"/>
                  </a:moveTo>
                  <a:cubicBezTo>
                    <a:pt x="705" y="833"/>
                    <a:pt x="702" y="832"/>
                    <a:pt x="701" y="830"/>
                  </a:cubicBezTo>
                  <a:cubicBezTo>
                    <a:pt x="698" y="826"/>
                    <a:pt x="699" y="821"/>
                    <a:pt x="703" y="819"/>
                  </a:cubicBezTo>
                  <a:cubicBezTo>
                    <a:pt x="716" y="810"/>
                    <a:pt x="729" y="800"/>
                    <a:pt x="741" y="790"/>
                  </a:cubicBezTo>
                  <a:cubicBezTo>
                    <a:pt x="744" y="787"/>
                    <a:pt x="749" y="787"/>
                    <a:pt x="752" y="791"/>
                  </a:cubicBezTo>
                  <a:cubicBezTo>
                    <a:pt x="755" y="794"/>
                    <a:pt x="755" y="799"/>
                    <a:pt x="751" y="802"/>
                  </a:cubicBezTo>
                  <a:cubicBezTo>
                    <a:pt x="739" y="813"/>
                    <a:pt x="726" y="823"/>
                    <a:pt x="712" y="832"/>
                  </a:cubicBezTo>
                  <a:cubicBezTo>
                    <a:pt x="711" y="833"/>
                    <a:pt x="709" y="833"/>
                    <a:pt x="708" y="833"/>
                  </a:cubicBezTo>
                  <a:close/>
                  <a:moveTo>
                    <a:pt x="131" y="771"/>
                  </a:moveTo>
                  <a:cubicBezTo>
                    <a:pt x="129" y="771"/>
                    <a:pt x="127" y="770"/>
                    <a:pt x="126" y="768"/>
                  </a:cubicBezTo>
                  <a:cubicBezTo>
                    <a:pt x="114" y="756"/>
                    <a:pt x="103" y="744"/>
                    <a:pt x="94" y="731"/>
                  </a:cubicBezTo>
                  <a:cubicBezTo>
                    <a:pt x="91" y="727"/>
                    <a:pt x="92" y="722"/>
                    <a:pt x="95" y="720"/>
                  </a:cubicBezTo>
                  <a:cubicBezTo>
                    <a:pt x="99" y="717"/>
                    <a:pt x="104" y="718"/>
                    <a:pt x="106" y="721"/>
                  </a:cubicBezTo>
                  <a:cubicBezTo>
                    <a:pt x="116" y="734"/>
                    <a:pt x="126" y="746"/>
                    <a:pt x="137" y="757"/>
                  </a:cubicBezTo>
                  <a:cubicBezTo>
                    <a:pt x="140" y="761"/>
                    <a:pt x="140" y="766"/>
                    <a:pt x="137" y="769"/>
                  </a:cubicBezTo>
                  <a:cubicBezTo>
                    <a:pt x="135" y="770"/>
                    <a:pt x="133" y="771"/>
                    <a:pt x="131" y="771"/>
                  </a:cubicBezTo>
                  <a:close/>
                  <a:moveTo>
                    <a:pt x="781" y="771"/>
                  </a:moveTo>
                  <a:cubicBezTo>
                    <a:pt x="779" y="771"/>
                    <a:pt x="777" y="770"/>
                    <a:pt x="776" y="768"/>
                  </a:cubicBezTo>
                  <a:cubicBezTo>
                    <a:pt x="773" y="765"/>
                    <a:pt x="772" y="760"/>
                    <a:pt x="775" y="757"/>
                  </a:cubicBezTo>
                  <a:cubicBezTo>
                    <a:pt x="786" y="746"/>
                    <a:pt x="797" y="733"/>
                    <a:pt x="806" y="721"/>
                  </a:cubicBezTo>
                  <a:cubicBezTo>
                    <a:pt x="809" y="717"/>
                    <a:pt x="814" y="717"/>
                    <a:pt x="817" y="719"/>
                  </a:cubicBezTo>
                  <a:cubicBezTo>
                    <a:pt x="821" y="722"/>
                    <a:pt x="822" y="727"/>
                    <a:pt x="819" y="731"/>
                  </a:cubicBezTo>
                  <a:cubicBezTo>
                    <a:pt x="809" y="744"/>
                    <a:pt x="798" y="756"/>
                    <a:pt x="787" y="768"/>
                  </a:cubicBezTo>
                  <a:cubicBezTo>
                    <a:pt x="785" y="770"/>
                    <a:pt x="783" y="771"/>
                    <a:pt x="781" y="771"/>
                  </a:cubicBezTo>
                  <a:close/>
                  <a:moveTo>
                    <a:pt x="73" y="694"/>
                  </a:moveTo>
                  <a:cubicBezTo>
                    <a:pt x="70" y="694"/>
                    <a:pt x="67" y="693"/>
                    <a:pt x="66" y="690"/>
                  </a:cubicBezTo>
                  <a:cubicBezTo>
                    <a:pt x="57" y="676"/>
                    <a:pt x="50" y="661"/>
                    <a:pt x="43" y="647"/>
                  </a:cubicBezTo>
                  <a:cubicBezTo>
                    <a:pt x="41" y="643"/>
                    <a:pt x="43" y="638"/>
                    <a:pt x="47" y="636"/>
                  </a:cubicBezTo>
                  <a:cubicBezTo>
                    <a:pt x="51" y="634"/>
                    <a:pt x="55" y="636"/>
                    <a:pt x="57" y="640"/>
                  </a:cubicBezTo>
                  <a:cubicBezTo>
                    <a:pt x="64" y="654"/>
                    <a:pt x="71" y="668"/>
                    <a:pt x="79" y="682"/>
                  </a:cubicBezTo>
                  <a:cubicBezTo>
                    <a:pt x="82" y="686"/>
                    <a:pt x="81" y="690"/>
                    <a:pt x="77" y="693"/>
                  </a:cubicBezTo>
                  <a:cubicBezTo>
                    <a:pt x="75" y="694"/>
                    <a:pt x="74" y="694"/>
                    <a:pt x="73" y="694"/>
                  </a:cubicBezTo>
                  <a:close/>
                  <a:moveTo>
                    <a:pt x="840" y="694"/>
                  </a:moveTo>
                  <a:cubicBezTo>
                    <a:pt x="838" y="694"/>
                    <a:pt x="837" y="693"/>
                    <a:pt x="836" y="692"/>
                  </a:cubicBezTo>
                  <a:cubicBezTo>
                    <a:pt x="832" y="690"/>
                    <a:pt x="831" y="685"/>
                    <a:pt x="833" y="681"/>
                  </a:cubicBezTo>
                  <a:cubicBezTo>
                    <a:pt x="841" y="668"/>
                    <a:pt x="849" y="654"/>
                    <a:pt x="855" y="639"/>
                  </a:cubicBezTo>
                  <a:cubicBezTo>
                    <a:pt x="857" y="635"/>
                    <a:pt x="862" y="634"/>
                    <a:pt x="866" y="636"/>
                  </a:cubicBezTo>
                  <a:cubicBezTo>
                    <a:pt x="870" y="637"/>
                    <a:pt x="872" y="642"/>
                    <a:pt x="870" y="646"/>
                  </a:cubicBezTo>
                  <a:cubicBezTo>
                    <a:pt x="863" y="661"/>
                    <a:pt x="855" y="676"/>
                    <a:pt x="847" y="690"/>
                  </a:cubicBezTo>
                  <a:cubicBezTo>
                    <a:pt x="845" y="692"/>
                    <a:pt x="843" y="694"/>
                    <a:pt x="840" y="694"/>
                  </a:cubicBezTo>
                  <a:close/>
                  <a:moveTo>
                    <a:pt x="32" y="606"/>
                  </a:moveTo>
                  <a:cubicBezTo>
                    <a:pt x="29" y="606"/>
                    <a:pt x="25" y="604"/>
                    <a:pt x="24" y="601"/>
                  </a:cubicBezTo>
                  <a:cubicBezTo>
                    <a:pt x="19" y="585"/>
                    <a:pt x="15" y="569"/>
                    <a:pt x="11" y="553"/>
                  </a:cubicBezTo>
                  <a:cubicBezTo>
                    <a:pt x="10" y="549"/>
                    <a:pt x="13" y="545"/>
                    <a:pt x="17" y="544"/>
                  </a:cubicBezTo>
                  <a:cubicBezTo>
                    <a:pt x="21" y="543"/>
                    <a:pt x="26" y="545"/>
                    <a:pt x="27" y="550"/>
                  </a:cubicBezTo>
                  <a:cubicBezTo>
                    <a:pt x="30" y="565"/>
                    <a:pt x="34" y="581"/>
                    <a:pt x="39" y="596"/>
                  </a:cubicBezTo>
                  <a:cubicBezTo>
                    <a:pt x="41" y="600"/>
                    <a:pt x="39" y="604"/>
                    <a:pt x="34" y="606"/>
                  </a:cubicBezTo>
                  <a:cubicBezTo>
                    <a:pt x="34" y="606"/>
                    <a:pt x="33" y="606"/>
                    <a:pt x="32" y="606"/>
                  </a:cubicBezTo>
                  <a:close/>
                  <a:moveTo>
                    <a:pt x="881" y="606"/>
                  </a:moveTo>
                  <a:cubicBezTo>
                    <a:pt x="880" y="606"/>
                    <a:pt x="879" y="606"/>
                    <a:pt x="878" y="605"/>
                  </a:cubicBezTo>
                  <a:cubicBezTo>
                    <a:pt x="874" y="604"/>
                    <a:pt x="872" y="599"/>
                    <a:pt x="873" y="595"/>
                  </a:cubicBezTo>
                  <a:cubicBezTo>
                    <a:pt x="878" y="580"/>
                    <a:pt x="882" y="565"/>
                    <a:pt x="886" y="549"/>
                  </a:cubicBezTo>
                  <a:cubicBezTo>
                    <a:pt x="887" y="545"/>
                    <a:pt x="891" y="542"/>
                    <a:pt x="895" y="543"/>
                  </a:cubicBezTo>
                  <a:cubicBezTo>
                    <a:pt x="900" y="544"/>
                    <a:pt x="902" y="548"/>
                    <a:pt x="901" y="553"/>
                  </a:cubicBezTo>
                  <a:cubicBezTo>
                    <a:pt x="898" y="569"/>
                    <a:pt x="893" y="585"/>
                    <a:pt x="888" y="600"/>
                  </a:cubicBezTo>
                  <a:cubicBezTo>
                    <a:pt x="887" y="604"/>
                    <a:pt x="884" y="606"/>
                    <a:pt x="881" y="606"/>
                  </a:cubicBezTo>
                  <a:close/>
                  <a:moveTo>
                    <a:pt x="11" y="512"/>
                  </a:moveTo>
                  <a:cubicBezTo>
                    <a:pt x="7" y="512"/>
                    <a:pt x="4" y="509"/>
                    <a:pt x="3" y="504"/>
                  </a:cubicBezTo>
                  <a:cubicBezTo>
                    <a:pt x="1" y="488"/>
                    <a:pt x="0" y="472"/>
                    <a:pt x="0" y="455"/>
                  </a:cubicBezTo>
                  <a:cubicBezTo>
                    <a:pt x="0" y="451"/>
                    <a:pt x="4" y="447"/>
                    <a:pt x="8" y="447"/>
                  </a:cubicBezTo>
                  <a:cubicBezTo>
                    <a:pt x="8" y="447"/>
                    <a:pt x="8" y="447"/>
                    <a:pt x="8" y="447"/>
                  </a:cubicBezTo>
                  <a:cubicBezTo>
                    <a:pt x="13" y="447"/>
                    <a:pt x="16" y="451"/>
                    <a:pt x="16" y="455"/>
                  </a:cubicBezTo>
                  <a:cubicBezTo>
                    <a:pt x="16" y="471"/>
                    <a:pt x="17" y="487"/>
                    <a:pt x="19" y="503"/>
                  </a:cubicBezTo>
                  <a:cubicBezTo>
                    <a:pt x="19" y="507"/>
                    <a:pt x="16" y="511"/>
                    <a:pt x="12" y="512"/>
                  </a:cubicBezTo>
                  <a:cubicBezTo>
                    <a:pt x="12" y="512"/>
                    <a:pt x="11" y="512"/>
                    <a:pt x="11" y="512"/>
                  </a:cubicBezTo>
                  <a:close/>
                  <a:moveTo>
                    <a:pt x="901" y="511"/>
                  </a:moveTo>
                  <a:cubicBezTo>
                    <a:pt x="901" y="511"/>
                    <a:pt x="901" y="511"/>
                    <a:pt x="900" y="511"/>
                  </a:cubicBezTo>
                  <a:cubicBezTo>
                    <a:pt x="896" y="511"/>
                    <a:pt x="893" y="507"/>
                    <a:pt x="893" y="502"/>
                  </a:cubicBezTo>
                  <a:cubicBezTo>
                    <a:pt x="895" y="487"/>
                    <a:pt x="896" y="471"/>
                    <a:pt x="896" y="455"/>
                  </a:cubicBezTo>
                  <a:cubicBezTo>
                    <a:pt x="896" y="454"/>
                    <a:pt x="896" y="454"/>
                    <a:pt x="896" y="454"/>
                  </a:cubicBezTo>
                  <a:cubicBezTo>
                    <a:pt x="896" y="449"/>
                    <a:pt x="899" y="446"/>
                    <a:pt x="904" y="446"/>
                  </a:cubicBezTo>
                  <a:cubicBezTo>
                    <a:pt x="908" y="446"/>
                    <a:pt x="912" y="449"/>
                    <a:pt x="912" y="454"/>
                  </a:cubicBezTo>
                  <a:cubicBezTo>
                    <a:pt x="912" y="455"/>
                    <a:pt x="912" y="455"/>
                    <a:pt x="912" y="455"/>
                  </a:cubicBezTo>
                  <a:cubicBezTo>
                    <a:pt x="912" y="471"/>
                    <a:pt x="911" y="488"/>
                    <a:pt x="909" y="504"/>
                  </a:cubicBezTo>
                  <a:cubicBezTo>
                    <a:pt x="909" y="508"/>
                    <a:pt x="905" y="511"/>
                    <a:pt x="901" y="511"/>
                  </a:cubicBezTo>
                  <a:close/>
                  <a:moveTo>
                    <a:pt x="11" y="415"/>
                  </a:moveTo>
                  <a:cubicBezTo>
                    <a:pt x="11" y="415"/>
                    <a:pt x="10" y="415"/>
                    <a:pt x="10" y="415"/>
                  </a:cubicBezTo>
                  <a:cubicBezTo>
                    <a:pt x="6" y="414"/>
                    <a:pt x="3" y="410"/>
                    <a:pt x="3" y="406"/>
                  </a:cubicBezTo>
                  <a:cubicBezTo>
                    <a:pt x="5" y="390"/>
                    <a:pt x="7" y="373"/>
                    <a:pt x="11" y="357"/>
                  </a:cubicBezTo>
                  <a:cubicBezTo>
                    <a:pt x="12" y="353"/>
                    <a:pt x="16" y="350"/>
                    <a:pt x="20" y="351"/>
                  </a:cubicBezTo>
                  <a:cubicBezTo>
                    <a:pt x="25" y="352"/>
                    <a:pt x="27" y="356"/>
                    <a:pt x="26" y="361"/>
                  </a:cubicBezTo>
                  <a:cubicBezTo>
                    <a:pt x="23" y="376"/>
                    <a:pt x="21" y="392"/>
                    <a:pt x="19" y="408"/>
                  </a:cubicBezTo>
                  <a:cubicBezTo>
                    <a:pt x="18" y="412"/>
                    <a:pt x="15" y="415"/>
                    <a:pt x="11" y="415"/>
                  </a:cubicBezTo>
                  <a:close/>
                  <a:moveTo>
                    <a:pt x="901" y="413"/>
                  </a:moveTo>
                  <a:cubicBezTo>
                    <a:pt x="897" y="413"/>
                    <a:pt x="894" y="410"/>
                    <a:pt x="893" y="406"/>
                  </a:cubicBezTo>
                  <a:cubicBezTo>
                    <a:pt x="892" y="391"/>
                    <a:pt x="889" y="375"/>
                    <a:pt x="886" y="359"/>
                  </a:cubicBezTo>
                  <a:cubicBezTo>
                    <a:pt x="885" y="355"/>
                    <a:pt x="887" y="351"/>
                    <a:pt x="892" y="350"/>
                  </a:cubicBezTo>
                  <a:cubicBezTo>
                    <a:pt x="896" y="349"/>
                    <a:pt x="900" y="352"/>
                    <a:pt x="901" y="356"/>
                  </a:cubicBezTo>
                  <a:cubicBezTo>
                    <a:pt x="905" y="372"/>
                    <a:pt x="907" y="388"/>
                    <a:pt x="909" y="405"/>
                  </a:cubicBezTo>
                  <a:cubicBezTo>
                    <a:pt x="910" y="409"/>
                    <a:pt x="906" y="413"/>
                    <a:pt x="902" y="413"/>
                  </a:cubicBezTo>
                  <a:cubicBezTo>
                    <a:pt x="902" y="413"/>
                    <a:pt x="901" y="413"/>
                    <a:pt x="901" y="413"/>
                  </a:cubicBezTo>
                  <a:close/>
                  <a:moveTo>
                    <a:pt x="32" y="320"/>
                  </a:moveTo>
                  <a:cubicBezTo>
                    <a:pt x="31" y="320"/>
                    <a:pt x="30" y="320"/>
                    <a:pt x="29" y="320"/>
                  </a:cubicBezTo>
                  <a:cubicBezTo>
                    <a:pt x="25" y="318"/>
                    <a:pt x="23" y="314"/>
                    <a:pt x="24" y="310"/>
                  </a:cubicBezTo>
                  <a:cubicBezTo>
                    <a:pt x="29" y="294"/>
                    <a:pt x="35" y="279"/>
                    <a:pt x="42" y="264"/>
                  </a:cubicBezTo>
                  <a:cubicBezTo>
                    <a:pt x="44" y="260"/>
                    <a:pt x="49" y="258"/>
                    <a:pt x="53" y="260"/>
                  </a:cubicBezTo>
                  <a:cubicBezTo>
                    <a:pt x="57" y="262"/>
                    <a:pt x="59" y="267"/>
                    <a:pt x="57" y="271"/>
                  </a:cubicBezTo>
                  <a:cubicBezTo>
                    <a:pt x="50" y="285"/>
                    <a:pt x="44" y="300"/>
                    <a:pt x="39" y="315"/>
                  </a:cubicBezTo>
                  <a:cubicBezTo>
                    <a:pt x="38" y="318"/>
                    <a:pt x="35" y="320"/>
                    <a:pt x="32" y="320"/>
                  </a:cubicBezTo>
                  <a:close/>
                  <a:moveTo>
                    <a:pt x="880" y="319"/>
                  </a:moveTo>
                  <a:cubicBezTo>
                    <a:pt x="877" y="319"/>
                    <a:pt x="874" y="317"/>
                    <a:pt x="873" y="313"/>
                  </a:cubicBezTo>
                  <a:cubicBezTo>
                    <a:pt x="868" y="299"/>
                    <a:pt x="862" y="284"/>
                    <a:pt x="855" y="269"/>
                  </a:cubicBezTo>
                  <a:cubicBezTo>
                    <a:pt x="853" y="265"/>
                    <a:pt x="855" y="261"/>
                    <a:pt x="859" y="259"/>
                  </a:cubicBezTo>
                  <a:cubicBezTo>
                    <a:pt x="863" y="257"/>
                    <a:pt x="868" y="259"/>
                    <a:pt x="869" y="263"/>
                  </a:cubicBezTo>
                  <a:cubicBezTo>
                    <a:pt x="876" y="277"/>
                    <a:pt x="883" y="293"/>
                    <a:pt x="888" y="308"/>
                  </a:cubicBezTo>
                  <a:cubicBezTo>
                    <a:pt x="889" y="313"/>
                    <a:pt x="887" y="317"/>
                    <a:pt x="883" y="318"/>
                  </a:cubicBezTo>
                  <a:cubicBezTo>
                    <a:pt x="882" y="319"/>
                    <a:pt x="881" y="319"/>
                    <a:pt x="880" y="319"/>
                  </a:cubicBezTo>
                  <a:close/>
                  <a:moveTo>
                    <a:pt x="72" y="232"/>
                  </a:moveTo>
                  <a:cubicBezTo>
                    <a:pt x="71" y="232"/>
                    <a:pt x="69" y="232"/>
                    <a:pt x="68" y="231"/>
                  </a:cubicBezTo>
                  <a:cubicBezTo>
                    <a:pt x="64" y="229"/>
                    <a:pt x="63" y="224"/>
                    <a:pt x="65" y="220"/>
                  </a:cubicBezTo>
                  <a:cubicBezTo>
                    <a:pt x="74" y="206"/>
                    <a:pt x="83" y="192"/>
                    <a:pt x="93" y="179"/>
                  </a:cubicBezTo>
                  <a:cubicBezTo>
                    <a:pt x="96" y="176"/>
                    <a:pt x="101" y="175"/>
                    <a:pt x="104" y="178"/>
                  </a:cubicBezTo>
                  <a:cubicBezTo>
                    <a:pt x="108" y="181"/>
                    <a:pt x="108" y="186"/>
                    <a:pt x="106" y="189"/>
                  </a:cubicBezTo>
                  <a:cubicBezTo>
                    <a:pt x="96" y="202"/>
                    <a:pt x="87" y="215"/>
                    <a:pt x="79" y="228"/>
                  </a:cubicBezTo>
                  <a:cubicBezTo>
                    <a:pt x="78" y="231"/>
                    <a:pt x="75" y="232"/>
                    <a:pt x="72" y="232"/>
                  </a:cubicBezTo>
                  <a:close/>
                  <a:moveTo>
                    <a:pt x="839" y="231"/>
                  </a:moveTo>
                  <a:cubicBezTo>
                    <a:pt x="837" y="231"/>
                    <a:pt x="834" y="230"/>
                    <a:pt x="833" y="227"/>
                  </a:cubicBezTo>
                  <a:cubicBezTo>
                    <a:pt x="824" y="214"/>
                    <a:pt x="815" y="201"/>
                    <a:pt x="806" y="188"/>
                  </a:cubicBezTo>
                  <a:cubicBezTo>
                    <a:pt x="803" y="185"/>
                    <a:pt x="804" y="180"/>
                    <a:pt x="807" y="177"/>
                  </a:cubicBezTo>
                  <a:cubicBezTo>
                    <a:pt x="811" y="174"/>
                    <a:pt x="816" y="175"/>
                    <a:pt x="818" y="178"/>
                  </a:cubicBezTo>
                  <a:cubicBezTo>
                    <a:pt x="828" y="191"/>
                    <a:pt x="838" y="205"/>
                    <a:pt x="846" y="219"/>
                  </a:cubicBezTo>
                  <a:cubicBezTo>
                    <a:pt x="849" y="223"/>
                    <a:pt x="847" y="228"/>
                    <a:pt x="844" y="230"/>
                  </a:cubicBezTo>
                  <a:cubicBezTo>
                    <a:pt x="842" y="231"/>
                    <a:pt x="841" y="231"/>
                    <a:pt x="839" y="231"/>
                  </a:cubicBezTo>
                  <a:close/>
                  <a:moveTo>
                    <a:pt x="131" y="155"/>
                  </a:moveTo>
                  <a:cubicBezTo>
                    <a:pt x="129" y="155"/>
                    <a:pt x="127" y="155"/>
                    <a:pt x="125" y="153"/>
                  </a:cubicBezTo>
                  <a:cubicBezTo>
                    <a:pt x="122" y="150"/>
                    <a:pt x="122" y="145"/>
                    <a:pt x="125" y="142"/>
                  </a:cubicBezTo>
                  <a:cubicBezTo>
                    <a:pt x="136" y="130"/>
                    <a:pt x="148" y="118"/>
                    <a:pt x="161" y="108"/>
                  </a:cubicBezTo>
                  <a:cubicBezTo>
                    <a:pt x="164" y="105"/>
                    <a:pt x="169" y="105"/>
                    <a:pt x="172" y="109"/>
                  </a:cubicBezTo>
                  <a:cubicBezTo>
                    <a:pt x="175" y="112"/>
                    <a:pt x="174" y="117"/>
                    <a:pt x="171" y="120"/>
                  </a:cubicBezTo>
                  <a:cubicBezTo>
                    <a:pt x="159" y="130"/>
                    <a:pt x="147" y="141"/>
                    <a:pt x="137" y="153"/>
                  </a:cubicBezTo>
                  <a:cubicBezTo>
                    <a:pt x="135" y="154"/>
                    <a:pt x="133" y="155"/>
                    <a:pt x="131" y="155"/>
                  </a:cubicBezTo>
                  <a:close/>
                  <a:moveTo>
                    <a:pt x="781" y="154"/>
                  </a:moveTo>
                  <a:cubicBezTo>
                    <a:pt x="779" y="154"/>
                    <a:pt x="776" y="153"/>
                    <a:pt x="775" y="152"/>
                  </a:cubicBezTo>
                  <a:cubicBezTo>
                    <a:pt x="764" y="140"/>
                    <a:pt x="752" y="129"/>
                    <a:pt x="740" y="119"/>
                  </a:cubicBezTo>
                  <a:cubicBezTo>
                    <a:pt x="737" y="116"/>
                    <a:pt x="737" y="111"/>
                    <a:pt x="739" y="108"/>
                  </a:cubicBezTo>
                  <a:cubicBezTo>
                    <a:pt x="742" y="105"/>
                    <a:pt x="747" y="104"/>
                    <a:pt x="751" y="107"/>
                  </a:cubicBezTo>
                  <a:cubicBezTo>
                    <a:pt x="763" y="118"/>
                    <a:pt x="775" y="129"/>
                    <a:pt x="786" y="141"/>
                  </a:cubicBezTo>
                  <a:cubicBezTo>
                    <a:pt x="789" y="144"/>
                    <a:pt x="789" y="149"/>
                    <a:pt x="786" y="152"/>
                  </a:cubicBezTo>
                  <a:cubicBezTo>
                    <a:pt x="785" y="154"/>
                    <a:pt x="783" y="154"/>
                    <a:pt x="781" y="154"/>
                  </a:cubicBezTo>
                  <a:close/>
                  <a:moveTo>
                    <a:pt x="204" y="92"/>
                  </a:moveTo>
                  <a:cubicBezTo>
                    <a:pt x="202" y="92"/>
                    <a:pt x="199" y="91"/>
                    <a:pt x="198" y="89"/>
                  </a:cubicBezTo>
                  <a:cubicBezTo>
                    <a:pt x="195" y="85"/>
                    <a:pt x="196" y="80"/>
                    <a:pt x="200" y="78"/>
                  </a:cubicBezTo>
                  <a:cubicBezTo>
                    <a:pt x="213" y="69"/>
                    <a:pt x="228" y="60"/>
                    <a:pt x="242" y="52"/>
                  </a:cubicBezTo>
                  <a:cubicBezTo>
                    <a:pt x="246" y="50"/>
                    <a:pt x="251" y="52"/>
                    <a:pt x="253" y="56"/>
                  </a:cubicBezTo>
                  <a:cubicBezTo>
                    <a:pt x="255" y="60"/>
                    <a:pt x="253" y="64"/>
                    <a:pt x="250" y="66"/>
                  </a:cubicBezTo>
                  <a:cubicBezTo>
                    <a:pt x="236" y="74"/>
                    <a:pt x="222" y="82"/>
                    <a:pt x="209" y="91"/>
                  </a:cubicBezTo>
                  <a:cubicBezTo>
                    <a:pt x="208" y="92"/>
                    <a:pt x="206" y="92"/>
                    <a:pt x="204" y="92"/>
                  </a:cubicBezTo>
                  <a:close/>
                  <a:moveTo>
                    <a:pt x="707" y="92"/>
                  </a:moveTo>
                  <a:cubicBezTo>
                    <a:pt x="705" y="92"/>
                    <a:pt x="704" y="91"/>
                    <a:pt x="702" y="90"/>
                  </a:cubicBezTo>
                  <a:cubicBezTo>
                    <a:pt x="689" y="81"/>
                    <a:pt x="676" y="73"/>
                    <a:pt x="662" y="66"/>
                  </a:cubicBezTo>
                  <a:cubicBezTo>
                    <a:pt x="658" y="64"/>
                    <a:pt x="656" y="59"/>
                    <a:pt x="658" y="55"/>
                  </a:cubicBezTo>
                  <a:cubicBezTo>
                    <a:pt x="660" y="51"/>
                    <a:pt x="665" y="50"/>
                    <a:pt x="669" y="52"/>
                  </a:cubicBezTo>
                  <a:cubicBezTo>
                    <a:pt x="683" y="59"/>
                    <a:pt x="698" y="68"/>
                    <a:pt x="711" y="77"/>
                  </a:cubicBezTo>
                  <a:cubicBezTo>
                    <a:pt x="715" y="80"/>
                    <a:pt x="716" y="85"/>
                    <a:pt x="713" y="88"/>
                  </a:cubicBezTo>
                  <a:cubicBezTo>
                    <a:pt x="712" y="90"/>
                    <a:pt x="709" y="92"/>
                    <a:pt x="707" y="92"/>
                  </a:cubicBezTo>
                  <a:close/>
                  <a:moveTo>
                    <a:pt x="290" y="47"/>
                  </a:moveTo>
                  <a:cubicBezTo>
                    <a:pt x="287" y="47"/>
                    <a:pt x="284" y="45"/>
                    <a:pt x="282" y="42"/>
                  </a:cubicBezTo>
                  <a:cubicBezTo>
                    <a:pt x="281" y="38"/>
                    <a:pt x="283" y="33"/>
                    <a:pt x="287" y="32"/>
                  </a:cubicBezTo>
                  <a:cubicBezTo>
                    <a:pt x="302" y="25"/>
                    <a:pt x="318" y="20"/>
                    <a:pt x="334" y="16"/>
                  </a:cubicBezTo>
                  <a:cubicBezTo>
                    <a:pt x="338" y="15"/>
                    <a:pt x="342" y="17"/>
                    <a:pt x="343" y="21"/>
                  </a:cubicBezTo>
                  <a:cubicBezTo>
                    <a:pt x="345" y="26"/>
                    <a:pt x="342" y="30"/>
                    <a:pt x="338" y="31"/>
                  </a:cubicBezTo>
                  <a:cubicBezTo>
                    <a:pt x="323" y="35"/>
                    <a:pt x="307" y="40"/>
                    <a:pt x="293" y="46"/>
                  </a:cubicBezTo>
                  <a:cubicBezTo>
                    <a:pt x="292" y="47"/>
                    <a:pt x="291" y="47"/>
                    <a:pt x="290" y="47"/>
                  </a:cubicBezTo>
                  <a:close/>
                  <a:moveTo>
                    <a:pt x="621" y="46"/>
                  </a:moveTo>
                  <a:cubicBezTo>
                    <a:pt x="620" y="46"/>
                    <a:pt x="619" y="46"/>
                    <a:pt x="618" y="46"/>
                  </a:cubicBezTo>
                  <a:cubicBezTo>
                    <a:pt x="604" y="40"/>
                    <a:pt x="588" y="35"/>
                    <a:pt x="573" y="31"/>
                  </a:cubicBezTo>
                  <a:cubicBezTo>
                    <a:pt x="569" y="30"/>
                    <a:pt x="566" y="25"/>
                    <a:pt x="568" y="21"/>
                  </a:cubicBezTo>
                  <a:cubicBezTo>
                    <a:pt x="569" y="17"/>
                    <a:pt x="573" y="14"/>
                    <a:pt x="577" y="15"/>
                  </a:cubicBezTo>
                  <a:cubicBezTo>
                    <a:pt x="593" y="20"/>
                    <a:pt x="609" y="25"/>
                    <a:pt x="624" y="31"/>
                  </a:cubicBezTo>
                  <a:cubicBezTo>
                    <a:pt x="628" y="33"/>
                    <a:pt x="630" y="37"/>
                    <a:pt x="629" y="41"/>
                  </a:cubicBezTo>
                  <a:cubicBezTo>
                    <a:pt x="627" y="45"/>
                    <a:pt x="624" y="46"/>
                    <a:pt x="621" y="46"/>
                  </a:cubicBezTo>
                  <a:close/>
                  <a:moveTo>
                    <a:pt x="383" y="21"/>
                  </a:moveTo>
                  <a:cubicBezTo>
                    <a:pt x="379" y="21"/>
                    <a:pt x="376" y="18"/>
                    <a:pt x="375" y="14"/>
                  </a:cubicBezTo>
                  <a:cubicBezTo>
                    <a:pt x="374" y="10"/>
                    <a:pt x="377" y="6"/>
                    <a:pt x="382" y="5"/>
                  </a:cubicBezTo>
                  <a:cubicBezTo>
                    <a:pt x="398" y="2"/>
                    <a:pt x="414" y="1"/>
                    <a:pt x="431" y="0"/>
                  </a:cubicBezTo>
                  <a:cubicBezTo>
                    <a:pt x="435" y="0"/>
                    <a:pt x="439" y="3"/>
                    <a:pt x="439" y="7"/>
                  </a:cubicBezTo>
                  <a:cubicBezTo>
                    <a:pt x="439" y="12"/>
                    <a:pt x="436" y="15"/>
                    <a:pt x="432" y="16"/>
                  </a:cubicBezTo>
                  <a:cubicBezTo>
                    <a:pt x="416" y="17"/>
                    <a:pt x="400" y="18"/>
                    <a:pt x="384" y="21"/>
                  </a:cubicBezTo>
                  <a:cubicBezTo>
                    <a:pt x="384" y="21"/>
                    <a:pt x="383" y="21"/>
                    <a:pt x="383" y="21"/>
                  </a:cubicBezTo>
                  <a:close/>
                  <a:moveTo>
                    <a:pt x="528" y="21"/>
                  </a:moveTo>
                  <a:cubicBezTo>
                    <a:pt x="527" y="21"/>
                    <a:pt x="527" y="21"/>
                    <a:pt x="527" y="21"/>
                  </a:cubicBezTo>
                  <a:cubicBezTo>
                    <a:pt x="511" y="18"/>
                    <a:pt x="495" y="16"/>
                    <a:pt x="479" y="16"/>
                  </a:cubicBezTo>
                  <a:cubicBezTo>
                    <a:pt x="475" y="15"/>
                    <a:pt x="472" y="12"/>
                    <a:pt x="472" y="7"/>
                  </a:cubicBezTo>
                  <a:cubicBezTo>
                    <a:pt x="472" y="3"/>
                    <a:pt x="476" y="0"/>
                    <a:pt x="480" y="0"/>
                  </a:cubicBezTo>
                  <a:cubicBezTo>
                    <a:pt x="497" y="1"/>
                    <a:pt x="513" y="2"/>
                    <a:pt x="529" y="5"/>
                  </a:cubicBezTo>
                  <a:cubicBezTo>
                    <a:pt x="534" y="6"/>
                    <a:pt x="536" y="10"/>
                    <a:pt x="536" y="14"/>
                  </a:cubicBezTo>
                  <a:cubicBezTo>
                    <a:pt x="535" y="18"/>
                    <a:pt x="532" y="21"/>
                    <a:pt x="528" y="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22359" tIns="11180" rIns="22359" bIns="1118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2235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9C30EE2B-6A94-028E-5D0E-414C9FD80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869" y="2902413"/>
              <a:ext cx="583650" cy="286173"/>
            </a:xfrm>
            <a:custGeom>
              <a:avLst/>
              <a:gdLst>
                <a:gd name="connsiteX0" fmla="*/ 872354 w 873226"/>
                <a:gd name="connsiteY0" fmla="*/ 25276 h 428156"/>
                <a:gd name="connsiteX1" fmla="*/ 511320 w 873226"/>
                <a:gd name="connsiteY1" fmla="*/ 335134 h 428156"/>
                <a:gd name="connsiteX2" fmla="*/ 493759 w 873226"/>
                <a:gd name="connsiteY2" fmla="*/ 336558 h 428156"/>
                <a:gd name="connsiteX3" fmla="*/ 493188 w 873226"/>
                <a:gd name="connsiteY3" fmla="*/ 337634 h 428156"/>
                <a:gd name="connsiteX4" fmla="*/ 448596 w 873226"/>
                <a:gd name="connsiteY4" fmla="*/ 421613 h 428156"/>
                <a:gd name="connsiteX5" fmla="*/ 427833 w 873226"/>
                <a:gd name="connsiteY5" fmla="*/ 421613 h 428156"/>
                <a:gd name="connsiteX6" fmla="*/ 391164 w 873226"/>
                <a:gd name="connsiteY6" fmla="*/ 359265 h 428156"/>
                <a:gd name="connsiteX7" fmla="*/ 377741 w 873226"/>
                <a:gd name="connsiteY7" fmla="*/ 336444 h 428156"/>
                <a:gd name="connsiteX8" fmla="*/ 361655 w 873226"/>
                <a:gd name="connsiteY8" fmla="*/ 335134 h 428156"/>
                <a:gd name="connsiteX9" fmla="*/ 1276 w 873226"/>
                <a:gd name="connsiteY9" fmla="*/ 25275 h 428156"/>
                <a:gd name="connsiteX10" fmla="*/ 19851 w 873226"/>
                <a:gd name="connsiteY10" fmla="*/ 0 h 428156"/>
                <a:gd name="connsiteX11" fmla="*/ 37449 w 873226"/>
                <a:gd name="connsiteY11" fmla="*/ 13610 h 428156"/>
                <a:gd name="connsiteX12" fmla="*/ 436326 w 873226"/>
                <a:gd name="connsiteY12" fmla="*/ 303301 h 428156"/>
                <a:gd name="connsiteX13" fmla="*/ 835204 w 873226"/>
                <a:gd name="connsiteY13" fmla="*/ 13610 h 428156"/>
                <a:gd name="connsiteX14" fmla="*/ 853779 w 873226"/>
                <a:gd name="connsiteY14" fmla="*/ 1 h 428156"/>
                <a:gd name="connsiteX15" fmla="*/ 872354 w 873226"/>
                <a:gd name="connsiteY15" fmla="*/ 25276 h 428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73226" h="428156">
                  <a:moveTo>
                    <a:pt x="872354" y="25276"/>
                  </a:moveTo>
                  <a:cubicBezTo>
                    <a:pt x="821028" y="185189"/>
                    <a:pt x="682126" y="307144"/>
                    <a:pt x="511320" y="335134"/>
                  </a:cubicBezTo>
                  <a:lnTo>
                    <a:pt x="493759" y="336558"/>
                  </a:lnTo>
                  <a:lnTo>
                    <a:pt x="493188" y="337634"/>
                  </a:lnTo>
                  <a:cubicBezTo>
                    <a:pt x="486818" y="349631"/>
                    <a:pt x="474077" y="373625"/>
                    <a:pt x="448596" y="421613"/>
                  </a:cubicBezTo>
                  <a:cubicBezTo>
                    <a:pt x="443877" y="430338"/>
                    <a:pt x="432552" y="430338"/>
                    <a:pt x="427833" y="421613"/>
                  </a:cubicBezTo>
                  <a:cubicBezTo>
                    <a:pt x="427833" y="421613"/>
                    <a:pt x="427833" y="421613"/>
                    <a:pt x="391164" y="359265"/>
                  </a:cubicBezTo>
                  <a:lnTo>
                    <a:pt x="377741" y="336444"/>
                  </a:lnTo>
                  <a:lnTo>
                    <a:pt x="361655" y="335134"/>
                  </a:lnTo>
                  <a:cubicBezTo>
                    <a:pt x="191503" y="307144"/>
                    <a:pt x="52602" y="185189"/>
                    <a:pt x="1276" y="25275"/>
                  </a:cubicBezTo>
                  <a:cubicBezTo>
                    <a:pt x="-3612" y="12638"/>
                    <a:pt x="6164" y="0"/>
                    <a:pt x="19851" y="0"/>
                  </a:cubicBezTo>
                  <a:cubicBezTo>
                    <a:pt x="27672" y="0"/>
                    <a:pt x="35493" y="4861"/>
                    <a:pt x="37449" y="13610"/>
                  </a:cubicBezTo>
                  <a:cubicBezTo>
                    <a:pt x="92196" y="180814"/>
                    <a:pt x="250574" y="303301"/>
                    <a:pt x="436326" y="303301"/>
                  </a:cubicBezTo>
                  <a:cubicBezTo>
                    <a:pt x="623056" y="303301"/>
                    <a:pt x="781433" y="180814"/>
                    <a:pt x="835204" y="13610"/>
                  </a:cubicBezTo>
                  <a:cubicBezTo>
                    <a:pt x="837159" y="4861"/>
                    <a:pt x="844980" y="1"/>
                    <a:pt x="853779" y="1"/>
                  </a:cubicBezTo>
                  <a:cubicBezTo>
                    <a:pt x="866488" y="1"/>
                    <a:pt x="876265" y="12638"/>
                    <a:pt x="872354" y="252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22359" tIns="11180" rIns="22359" bIns="11180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2235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7" name="Oval 11">
              <a:extLst>
                <a:ext uri="{FF2B5EF4-FFF2-40B4-BE49-F238E27FC236}">
                  <a16:creationId xmlns:a16="http://schemas.microsoft.com/office/drawing/2014/main" id="{1EA4A597-1CAD-1694-9ECF-F559E96619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189930" y="2589274"/>
              <a:ext cx="471528" cy="472055"/>
            </a:xfrm>
            <a:prstGeom prst="ellipse">
              <a:avLst/>
            </a:prstGeom>
            <a:gradFill>
              <a:gsLst>
                <a:gs pos="28000">
                  <a:schemeClr val="bg1">
                    <a:alpha val="0"/>
                  </a:schemeClr>
                </a:gs>
                <a:gs pos="100000">
                  <a:schemeClr val="accent1"/>
                </a:gs>
              </a:gsLst>
              <a:path path="circle">
                <a:fillToRect l="50000" t="50000" r="50000" b="50000"/>
              </a:path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8" name="disabled_222385">
              <a:extLst>
                <a:ext uri="{FF2B5EF4-FFF2-40B4-BE49-F238E27FC236}">
                  <a16:creationId xmlns:a16="http://schemas.microsoft.com/office/drawing/2014/main" id="{1F215570-F4BE-E65E-A70E-A4F7DF0AD83B}"/>
                </a:ext>
              </a:extLst>
            </p:cNvPr>
            <p:cNvSpPr>
              <a:spLocks/>
            </p:cNvSpPr>
            <p:nvPr/>
          </p:nvSpPr>
          <p:spPr>
            <a:xfrm>
              <a:off x="2288196" y="2673453"/>
              <a:ext cx="274994" cy="303697"/>
            </a:xfrm>
            <a:custGeom>
              <a:avLst/>
              <a:gdLst>
                <a:gd name="T0" fmla="*/ 2284 w 2388"/>
                <a:gd name="T1" fmla="*/ 245 h 2641"/>
                <a:gd name="T2" fmla="*/ 2230 w 2388"/>
                <a:gd name="T3" fmla="*/ 190 h 2641"/>
                <a:gd name="T4" fmla="*/ 1206 w 2388"/>
                <a:gd name="T5" fmla="*/ 1 h 2641"/>
                <a:gd name="T6" fmla="*/ 1182 w 2388"/>
                <a:gd name="T7" fmla="*/ 1 h 2641"/>
                <a:gd name="T8" fmla="*/ 159 w 2388"/>
                <a:gd name="T9" fmla="*/ 190 h 2641"/>
                <a:gd name="T10" fmla="*/ 105 w 2388"/>
                <a:gd name="T11" fmla="*/ 245 h 2641"/>
                <a:gd name="T12" fmla="*/ 202 w 2388"/>
                <a:gd name="T13" fmla="*/ 1554 h 2641"/>
                <a:gd name="T14" fmla="*/ 1159 w 2388"/>
                <a:gd name="T15" fmla="*/ 2630 h 2641"/>
                <a:gd name="T16" fmla="*/ 1194 w 2388"/>
                <a:gd name="T17" fmla="*/ 2641 h 2641"/>
                <a:gd name="T18" fmla="*/ 1230 w 2388"/>
                <a:gd name="T19" fmla="*/ 2630 h 2641"/>
                <a:gd name="T20" fmla="*/ 2187 w 2388"/>
                <a:gd name="T21" fmla="*/ 1554 h 2641"/>
                <a:gd name="T22" fmla="*/ 2284 w 2388"/>
                <a:gd name="T23" fmla="*/ 245 h 2641"/>
                <a:gd name="T24" fmla="*/ 1194 w 2388"/>
                <a:gd name="T25" fmla="*/ 1299 h 2641"/>
                <a:gd name="T26" fmla="*/ 344 w 2388"/>
                <a:gd name="T27" fmla="*/ 1299 h 2641"/>
                <a:gd name="T28" fmla="*/ 313 w 2388"/>
                <a:gd name="T29" fmla="*/ 400 h 2641"/>
                <a:gd name="T30" fmla="*/ 1194 w 2388"/>
                <a:gd name="T31" fmla="*/ 241 h 2641"/>
                <a:gd name="T32" fmla="*/ 1194 w 2388"/>
                <a:gd name="T33" fmla="*/ 1299 h 2641"/>
                <a:gd name="T34" fmla="*/ 1994 w 2388"/>
                <a:gd name="T35" fmla="*/ 1478 h 2641"/>
                <a:gd name="T36" fmla="*/ 1194 w 2388"/>
                <a:gd name="T37" fmla="*/ 2357 h 2641"/>
                <a:gd name="T38" fmla="*/ 1194 w 2388"/>
                <a:gd name="T39" fmla="*/ 1299 h 2641"/>
                <a:gd name="T40" fmla="*/ 2045 w 2388"/>
                <a:gd name="T41" fmla="*/ 1299 h 2641"/>
                <a:gd name="T42" fmla="*/ 1994 w 2388"/>
                <a:gd name="T43" fmla="*/ 1478 h 2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88" h="2641">
                  <a:moveTo>
                    <a:pt x="2284" y="245"/>
                  </a:moveTo>
                  <a:cubicBezTo>
                    <a:pt x="2279" y="217"/>
                    <a:pt x="2258" y="195"/>
                    <a:pt x="2230" y="190"/>
                  </a:cubicBezTo>
                  <a:lnTo>
                    <a:pt x="1206" y="1"/>
                  </a:lnTo>
                  <a:cubicBezTo>
                    <a:pt x="1198" y="0"/>
                    <a:pt x="1190" y="0"/>
                    <a:pt x="1182" y="1"/>
                  </a:cubicBezTo>
                  <a:lnTo>
                    <a:pt x="159" y="190"/>
                  </a:lnTo>
                  <a:cubicBezTo>
                    <a:pt x="131" y="195"/>
                    <a:pt x="109" y="217"/>
                    <a:pt x="105" y="245"/>
                  </a:cubicBezTo>
                  <a:cubicBezTo>
                    <a:pt x="100" y="274"/>
                    <a:pt x="0" y="960"/>
                    <a:pt x="202" y="1554"/>
                  </a:cubicBezTo>
                  <a:cubicBezTo>
                    <a:pt x="405" y="2155"/>
                    <a:pt x="1128" y="2611"/>
                    <a:pt x="1159" y="2630"/>
                  </a:cubicBezTo>
                  <a:cubicBezTo>
                    <a:pt x="1170" y="2637"/>
                    <a:pt x="1182" y="2641"/>
                    <a:pt x="1194" y="2641"/>
                  </a:cubicBezTo>
                  <a:cubicBezTo>
                    <a:pt x="1206" y="2641"/>
                    <a:pt x="1219" y="2637"/>
                    <a:pt x="1230" y="2630"/>
                  </a:cubicBezTo>
                  <a:cubicBezTo>
                    <a:pt x="1260" y="2611"/>
                    <a:pt x="1983" y="2155"/>
                    <a:pt x="2187" y="1554"/>
                  </a:cubicBezTo>
                  <a:cubicBezTo>
                    <a:pt x="2388" y="960"/>
                    <a:pt x="2288" y="274"/>
                    <a:pt x="2284" y="245"/>
                  </a:cubicBezTo>
                  <a:close/>
                  <a:moveTo>
                    <a:pt x="1194" y="1299"/>
                  </a:moveTo>
                  <a:lnTo>
                    <a:pt x="344" y="1299"/>
                  </a:lnTo>
                  <a:cubicBezTo>
                    <a:pt x="243" y="854"/>
                    <a:pt x="313" y="400"/>
                    <a:pt x="313" y="400"/>
                  </a:cubicBezTo>
                  <a:lnTo>
                    <a:pt x="1194" y="241"/>
                  </a:lnTo>
                  <a:lnTo>
                    <a:pt x="1194" y="1299"/>
                  </a:lnTo>
                  <a:close/>
                  <a:moveTo>
                    <a:pt x="1994" y="1478"/>
                  </a:moveTo>
                  <a:cubicBezTo>
                    <a:pt x="1824" y="1972"/>
                    <a:pt x="1194" y="2357"/>
                    <a:pt x="1194" y="2357"/>
                  </a:cubicBezTo>
                  <a:lnTo>
                    <a:pt x="1194" y="1299"/>
                  </a:lnTo>
                  <a:lnTo>
                    <a:pt x="2045" y="1299"/>
                  </a:lnTo>
                  <a:cubicBezTo>
                    <a:pt x="2031" y="1359"/>
                    <a:pt x="2015" y="1420"/>
                    <a:pt x="1994" y="1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EC50A80A-BC2B-6B66-FB09-56522B6CE472}"/>
              </a:ext>
            </a:extLst>
          </p:cNvPr>
          <p:cNvGrpSpPr/>
          <p:nvPr/>
        </p:nvGrpSpPr>
        <p:grpSpPr>
          <a:xfrm>
            <a:off x="1294126" y="1055821"/>
            <a:ext cx="9630000" cy="921600"/>
            <a:chOff x="165582" y="621241"/>
            <a:chExt cx="11690186" cy="682848"/>
          </a:xfrm>
        </p:grpSpPr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630D0B74-8414-F0E6-E0C1-89005ABDD305}"/>
                </a:ext>
              </a:extLst>
            </p:cNvPr>
            <p:cNvGrpSpPr/>
            <p:nvPr/>
          </p:nvGrpSpPr>
          <p:grpSpPr>
            <a:xfrm>
              <a:off x="292162" y="621241"/>
              <a:ext cx="11437026" cy="682848"/>
              <a:chOff x="1097962" y="2131334"/>
              <a:chExt cx="2480875" cy="942536"/>
            </a:xfrm>
          </p:grpSpPr>
          <p:sp>
            <p:nvSpPr>
              <p:cNvPr id="15" name="矩形: 圆角 14">
                <a:extLst>
                  <a:ext uri="{FF2B5EF4-FFF2-40B4-BE49-F238E27FC236}">
                    <a16:creationId xmlns:a16="http://schemas.microsoft.com/office/drawing/2014/main" id="{1339A2E9-2C66-A959-FAEC-66812CB92A43}"/>
                  </a:ext>
                </a:extLst>
              </p:cNvPr>
              <p:cNvSpPr/>
              <p:nvPr/>
            </p:nvSpPr>
            <p:spPr>
              <a:xfrm>
                <a:off x="1097962" y="2131334"/>
                <a:ext cx="2480875" cy="942536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7" name="圆角矩形 18">
                <a:extLst>
                  <a:ext uri="{FF2B5EF4-FFF2-40B4-BE49-F238E27FC236}">
                    <a16:creationId xmlns:a16="http://schemas.microsoft.com/office/drawing/2014/main" id="{DE439C46-427E-4445-F2AD-7E6D1418F6EC}"/>
                  </a:ext>
                </a:extLst>
              </p:cNvPr>
              <p:cNvSpPr/>
              <p:nvPr/>
            </p:nvSpPr>
            <p:spPr>
              <a:xfrm>
                <a:off x="1116892" y="2279438"/>
                <a:ext cx="2443014" cy="646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E54C532-3CE0-0129-4767-35F9C740DA74}"/>
                </a:ext>
              </a:extLst>
            </p:cNvPr>
            <p:cNvSpPr txBox="1"/>
            <p:nvPr/>
          </p:nvSpPr>
          <p:spPr>
            <a:xfrm>
              <a:off x="165582" y="771072"/>
              <a:ext cx="11690186" cy="3420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 无安全性警告，</a:t>
              </a: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整体安全性好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B874BAFD-4E24-FCA0-5DA4-4A4C2D21FD5E}"/>
              </a:ext>
            </a:extLst>
          </p:cNvPr>
          <p:cNvGrpSpPr/>
          <p:nvPr/>
        </p:nvGrpSpPr>
        <p:grpSpPr>
          <a:xfrm>
            <a:off x="5617657" y="2549567"/>
            <a:ext cx="4922052" cy="400110"/>
            <a:chOff x="5617657" y="2033705"/>
            <a:chExt cx="4922052" cy="400110"/>
          </a:xfrm>
        </p:grpSpPr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4D3D43C9-5A81-9FF4-41C3-7EC32AB28E5A}"/>
                </a:ext>
              </a:extLst>
            </p:cNvPr>
            <p:cNvSpPr/>
            <p:nvPr/>
          </p:nvSpPr>
          <p:spPr>
            <a:xfrm flipH="1">
              <a:off x="5617657" y="2036394"/>
              <a:ext cx="4922052" cy="369332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99083">
                  <a:schemeClr val="accent1">
                    <a:alpha val="0"/>
                  </a:schemeClr>
                </a:gs>
                <a:gs pos="55000">
                  <a:schemeClr val="accent1">
                    <a:alpha val="1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C302C5D4-3077-6BFB-3449-CB2ED3017D1B}"/>
                </a:ext>
              </a:extLst>
            </p:cNvPr>
            <p:cNvSpPr/>
            <p:nvPr/>
          </p:nvSpPr>
          <p:spPr>
            <a:xfrm>
              <a:off x="5934234" y="2140849"/>
              <a:ext cx="446820" cy="185823"/>
            </a:xfrm>
            <a:custGeom>
              <a:avLst/>
              <a:gdLst>
                <a:gd name="connsiteX0" fmla="*/ 8566 w 977755"/>
                <a:gd name="connsiteY0" fmla="*/ 329059 h 361466"/>
                <a:gd name="connsiteX1" fmla="*/ 15632 w 977755"/>
                <a:gd name="connsiteY1" fmla="*/ 332842 h 361466"/>
                <a:gd name="connsiteX2" fmla="*/ 17060 w 977755"/>
                <a:gd name="connsiteY2" fmla="*/ 337625 h 361466"/>
                <a:gd name="connsiteX3" fmla="*/ 16417 w 977755"/>
                <a:gd name="connsiteY3" fmla="*/ 340979 h 361466"/>
                <a:gd name="connsiteX4" fmla="*/ 15632 w 977755"/>
                <a:gd name="connsiteY4" fmla="*/ 342407 h 361466"/>
                <a:gd name="connsiteX5" fmla="*/ 14633 w 977755"/>
                <a:gd name="connsiteY5" fmla="*/ 343620 h 361466"/>
                <a:gd name="connsiteX6" fmla="*/ 8566 w 977755"/>
                <a:gd name="connsiteY6" fmla="*/ 346119 h 361466"/>
                <a:gd name="connsiteX7" fmla="*/ 6852 w 977755"/>
                <a:gd name="connsiteY7" fmla="*/ 345976 h 361466"/>
                <a:gd name="connsiteX8" fmla="*/ 2498 w 977755"/>
                <a:gd name="connsiteY8" fmla="*/ 343620 h 361466"/>
                <a:gd name="connsiteX9" fmla="*/ 1428 w 977755"/>
                <a:gd name="connsiteY9" fmla="*/ 342336 h 361466"/>
                <a:gd name="connsiteX10" fmla="*/ 642 w 977755"/>
                <a:gd name="connsiteY10" fmla="*/ 340908 h 361466"/>
                <a:gd name="connsiteX11" fmla="*/ 143 w 977755"/>
                <a:gd name="connsiteY11" fmla="*/ 339338 h 361466"/>
                <a:gd name="connsiteX12" fmla="*/ 0 w 977755"/>
                <a:gd name="connsiteY12" fmla="*/ 337625 h 361466"/>
                <a:gd name="connsiteX13" fmla="*/ 143 w 977755"/>
                <a:gd name="connsiteY13" fmla="*/ 335911 h 361466"/>
                <a:gd name="connsiteX14" fmla="*/ 1428 w 977755"/>
                <a:gd name="connsiteY14" fmla="*/ 332842 h 361466"/>
                <a:gd name="connsiteX15" fmla="*/ 2498 w 977755"/>
                <a:gd name="connsiteY15" fmla="*/ 331557 h 361466"/>
                <a:gd name="connsiteX16" fmla="*/ 6852 w 977755"/>
                <a:gd name="connsiteY16" fmla="*/ 329202 h 361466"/>
                <a:gd name="connsiteX17" fmla="*/ 8566 w 977755"/>
                <a:gd name="connsiteY17" fmla="*/ 329059 h 361466"/>
                <a:gd name="connsiteX18" fmla="*/ 86939 w 977755"/>
                <a:gd name="connsiteY18" fmla="*/ 328060 h 361466"/>
                <a:gd name="connsiteX19" fmla="*/ 96433 w 977755"/>
                <a:gd name="connsiteY19" fmla="*/ 337554 h 361466"/>
                <a:gd name="connsiteX20" fmla="*/ 95719 w 977755"/>
                <a:gd name="connsiteY20" fmla="*/ 341265 h 361466"/>
                <a:gd name="connsiteX21" fmla="*/ 93578 w 977755"/>
                <a:gd name="connsiteY21" fmla="*/ 344263 h 361466"/>
                <a:gd name="connsiteX22" fmla="*/ 86868 w 977755"/>
                <a:gd name="connsiteY22" fmla="*/ 347047 h 361466"/>
                <a:gd name="connsiteX23" fmla="*/ 80158 w 977755"/>
                <a:gd name="connsiteY23" fmla="*/ 344263 h 361466"/>
                <a:gd name="connsiteX24" fmla="*/ 78160 w 977755"/>
                <a:gd name="connsiteY24" fmla="*/ 341265 h 361466"/>
                <a:gd name="connsiteX25" fmla="*/ 77446 w 977755"/>
                <a:gd name="connsiteY25" fmla="*/ 337554 h 361466"/>
                <a:gd name="connsiteX26" fmla="*/ 86939 w 977755"/>
                <a:gd name="connsiteY26" fmla="*/ 328060 h 361466"/>
                <a:gd name="connsiteX27" fmla="*/ 243903 w 977755"/>
                <a:gd name="connsiteY27" fmla="*/ 325990 h 361466"/>
                <a:gd name="connsiteX28" fmla="*/ 255538 w 977755"/>
                <a:gd name="connsiteY28" fmla="*/ 337625 h 361466"/>
                <a:gd name="connsiteX29" fmla="*/ 254610 w 977755"/>
                <a:gd name="connsiteY29" fmla="*/ 342122 h 361466"/>
                <a:gd name="connsiteX30" fmla="*/ 252111 w 977755"/>
                <a:gd name="connsiteY30" fmla="*/ 345834 h 361466"/>
                <a:gd name="connsiteX31" fmla="*/ 243903 w 977755"/>
                <a:gd name="connsiteY31" fmla="*/ 349260 h 361466"/>
                <a:gd name="connsiteX32" fmla="*/ 235694 w 977755"/>
                <a:gd name="connsiteY32" fmla="*/ 345834 h 361466"/>
                <a:gd name="connsiteX33" fmla="*/ 233196 w 977755"/>
                <a:gd name="connsiteY33" fmla="*/ 342122 h 361466"/>
                <a:gd name="connsiteX34" fmla="*/ 232268 w 977755"/>
                <a:gd name="connsiteY34" fmla="*/ 337625 h 361466"/>
                <a:gd name="connsiteX35" fmla="*/ 243903 w 977755"/>
                <a:gd name="connsiteY35" fmla="*/ 325990 h 361466"/>
                <a:gd name="connsiteX36" fmla="*/ 322349 w 977755"/>
                <a:gd name="connsiteY36" fmla="*/ 324705 h 361466"/>
                <a:gd name="connsiteX37" fmla="*/ 329559 w 977755"/>
                <a:gd name="connsiteY37" fmla="*/ 326918 h 361466"/>
                <a:gd name="connsiteX38" fmla="*/ 335198 w 977755"/>
                <a:gd name="connsiteY38" fmla="*/ 337625 h 361466"/>
                <a:gd name="connsiteX39" fmla="*/ 334198 w 977755"/>
                <a:gd name="connsiteY39" fmla="*/ 342621 h 361466"/>
                <a:gd name="connsiteX40" fmla="*/ 331414 w 977755"/>
                <a:gd name="connsiteY40" fmla="*/ 346690 h 361466"/>
                <a:gd name="connsiteX41" fmla="*/ 329559 w 977755"/>
                <a:gd name="connsiteY41" fmla="*/ 348260 h 361466"/>
                <a:gd name="connsiteX42" fmla="*/ 322349 w 977755"/>
                <a:gd name="connsiteY42" fmla="*/ 350473 h 361466"/>
                <a:gd name="connsiteX43" fmla="*/ 319780 w 977755"/>
                <a:gd name="connsiteY43" fmla="*/ 350188 h 361466"/>
                <a:gd name="connsiteX44" fmla="*/ 313284 w 977755"/>
                <a:gd name="connsiteY44" fmla="*/ 346690 h 361466"/>
                <a:gd name="connsiteX45" fmla="*/ 310500 w 977755"/>
                <a:gd name="connsiteY45" fmla="*/ 342621 h 361466"/>
                <a:gd name="connsiteX46" fmla="*/ 309501 w 977755"/>
                <a:gd name="connsiteY46" fmla="*/ 337625 h 361466"/>
                <a:gd name="connsiteX47" fmla="*/ 319780 w 977755"/>
                <a:gd name="connsiteY47" fmla="*/ 324990 h 361466"/>
                <a:gd name="connsiteX48" fmla="*/ 322349 w 977755"/>
                <a:gd name="connsiteY48" fmla="*/ 324705 h 361466"/>
                <a:gd name="connsiteX49" fmla="*/ 479098 w 977755"/>
                <a:gd name="connsiteY49" fmla="*/ 321707 h 361466"/>
                <a:gd name="connsiteX50" fmla="*/ 492232 w 977755"/>
                <a:gd name="connsiteY50" fmla="*/ 328702 h 361466"/>
                <a:gd name="connsiteX51" fmla="*/ 494944 w 977755"/>
                <a:gd name="connsiteY51" fmla="*/ 337553 h 361466"/>
                <a:gd name="connsiteX52" fmla="*/ 493731 w 977755"/>
                <a:gd name="connsiteY52" fmla="*/ 343692 h 361466"/>
                <a:gd name="connsiteX53" fmla="*/ 492303 w 977755"/>
                <a:gd name="connsiteY53" fmla="*/ 346404 h 361466"/>
                <a:gd name="connsiteX54" fmla="*/ 490304 w 977755"/>
                <a:gd name="connsiteY54" fmla="*/ 348760 h 361466"/>
                <a:gd name="connsiteX55" fmla="*/ 479098 w 977755"/>
                <a:gd name="connsiteY55" fmla="*/ 353400 h 361466"/>
                <a:gd name="connsiteX56" fmla="*/ 475886 w 977755"/>
                <a:gd name="connsiteY56" fmla="*/ 353043 h 361466"/>
                <a:gd name="connsiteX57" fmla="*/ 467891 w 977755"/>
                <a:gd name="connsiteY57" fmla="*/ 348760 h 361466"/>
                <a:gd name="connsiteX58" fmla="*/ 465964 w 977755"/>
                <a:gd name="connsiteY58" fmla="*/ 346404 h 361466"/>
                <a:gd name="connsiteX59" fmla="*/ 464536 w 977755"/>
                <a:gd name="connsiteY59" fmla="*/ 343692 h 361466"/>
                <a:gd name="connsiteX60" fmla="*/ 463608 w 977755"/>
                <a:gd name="connsiteY60" fmla="*/ 340694 h 361466"/>
                <a:gd name="connsiteX61" fmla="*/ 463323 w 977755"/>
                <a:gd name="connsiteY61" fmla="*/ 337482 h 361466"/>
                <a:gd name="connsiteX62" fmla="*/ 463608 w 977755"/>
                <a:gd name="connsiteY62" fmla="*/ 334270 h 361466"/>
                <a:gd name="connsiteX63" fmla="*/ 465964 w 977755"/>
                <a:gd name="connsiteY63" fmla="*/ 328631 h 361466"/>
                <a:gd name="connsiteX64" fmla="*/ 467891 w 977755"/>
                <a:gd name="connsiteY64" fmla="*/ 326275 h 361466"/>
                <a:gd name="connsiteX65" fmla="*/ 475886 w 977755"/>
                <a:gd name="connsiteY65" fmla="*/ 321993 h 361466"/>
                <a:gd name="connsiteX66" fmla="*/ 479098 w 977755"/>
                <a:gd name="connsiteY66" fmla="*/ 321707 h 361466"/>
                <a:gd name="connsiteX67" fmla="*/ 557687 w 977755"/>
                <a:gd name="connsiteY67" fmla="*/ 320066 h 361466"/>
                <a:gd name="connsiteX68" fmla="*/ 575175 w 977755"/>
                <a:gd name="connsiteY68" fmla="*/ 337554 h 361466"/>
                <a:gd name="connsiteX69" fmla="*/ 573819 w 977755"/>
                <a:gd name="connsiteY69" fmla="*/ 344406 h 361466"/>
                <a:gd name="connsiteX70" fmla="*/ 570178 w 977755"/>
                <a:gd name="connsiteY70" fmla="*/ 349974 h 361466"/>
                <a:gd name="connsiteX71" fmla="*/ 557758 w 977755"/>
                <a:gd name="connsiteY71" fmla="*/ 355113 h 361466"/>
                <a:gd name="connsiteX72" fmla="*/ 545338 w 977755"/>
                <a:gd name="connsiteY72" fmla="*/ 349974 h 361466"/>
                <a:gd name="connsiteX73" fmla="*/ 541555 w 977755"/>
                <a:gd name="connsiteY73" fmla="*/ 344406 h 361466"/>
                <a:gd name="connsiteX74" fmla="*/ 540199 w 977755"/>
                <a:gd name="connsiteY74" fmla="*/ 337554 h 361466"/>
                <a:gd name="connsiteX75" fmla="*/ 557687 w 977755"/>
                <a:gd name="connsiteY75" fmla="*/ 320066 h 361466"/>
                <a:gd name="connsiteX76" fmla="*/ 714579 w 977755"/>
                <a:gd name="connsiteY76" fmla="*/ 316140 h 361466"/>
                <a:gd name="connsiteX77" fmla="*/ 736064 w 977755"/>
                <a:gd name="connsiteY77" fmla="*/ 337625 h 361466"/>
                <a:gd name="connsiteX78" fmla="*/ 734351 w 977755"/>
                <a:gd name="connsiteY78" fmla="*/ 345977 h 361466"/>
                <a:gd name="connsiteX79" fmla="*/ 729854 w 977755"/>
                <a:gd name="connsiteY79" fmla="*/ 352829 h 361466"/>
                <a:gd name="connsiteX80" fmla="*/ 714651 w 977755"/>
                <a:gd name="connsiteY80" fmla="*/ 359111 h 361466"/>
                <a:gd name="connsiteX81" fmla="*/ 699447 w 977755"/>
                <a:gd name="connsiteY81" fmla="*/ 352829 h 361466"/>
                <a:gd name="connsiteX82" fmla="*/ 694807 w 977755"/>
                <a:gd name="connsiteY82" fmla="*/ 345977 h 361466"/>
                <a:gd name="connsiteX83" fmla="*/ 693094 w 977755"/>
                <a:gd name="connsiteY83" fmla="*/ 337625 h 361466"/>
                <a:gd name="connsiteX84" fmla="*/ 714579 w 977755"/>
                <a:gd name="connsiteY84" fmla="*/ 316140 h 361466"/>
                <a:gd name="connsiteX85" fmla="*/ 793025 w 977755"/>
                <a:gd name="connsiteY85" fmla="*/ 313784 h 361466"/>
                <a:gd name="connsiteX86" fmla="*/ 806373 w 977755"/>
                <a:gd name="connsiteY86" fmla="*/ 317853 h 361466"/>
                <a:gd name="connsiteX87" fmla="*/ 816865 w 977755"/>
                <a:gd name="connsiteY87" fmla="*/ 337625 h 361466"/>
                <a:gd name="connsiteX88" fmla="*/ 815010 w 977755"/>
                <a:gd name="connsiteY88" fmla="*/ 346904 h 361466"/>
                <a:gd name="connsiteX89" fmla="*/ 809870 w 977755"/>
                <a:gd name="connsiteY89" fmla="*/ 354470 h 361466"/>
                <a:gd name="connsiteX90" fmla="*/ 806373 w 977755"/>
                <a:gd name="connsiteY90" fmla="*/ 357397 h 361466"/>
                <a:gd name="connsiteX91" fmla="*/ 793025 w 977755"/>
                <a:gd name="connsiteY91" fmla="*/ 361466 h 361466"/>
                <a:gd name="connsiteX92" fmla="*/ 788242 w 977755"/>
                <a:gd name="connsiteY92" fmla="*/ 360966 h 361466"/>
                <a:gd name="connsiteX93" fmla="*/ 776179 w 977755"/>
                <a:gd name="connsiteY93" fmla="*/ 354470 h 361466"/>
                <a:gd name="connsiteX94" fmla="*/ 771040 w 977755"/>
                <a:gd name="connsiteY94" fmla="*/ 346904 h 361466"/>
                <a:gd name="connsiteX95" fmla="*/ 769184 w 977755"/>
                <a:gd name="connsiteY95" fmla="*/ 337625 h 361466"/>
                <a:gd name="connsiteX96" fmla="*/ 788242 w 977755"/>
                <a:gd name="connsiteY96" fmla="*/ 314284 h 361466"/>
                <a:gd name="connsiteX97" fmla="*/ 793025 w 977755"/>
                <a:gd name="connsiteY97" fmla="*/ 313784 h 361466"/>
                <a:gd name="connsiteX98" fmla="*/ 47753 w 977755"/>
                <a:gd name="connsiteY98" fmla="*/ 289372 h 361466"/>
                <a:gd name="connsiteX99" fmla="*/ 56747 w 977755"/>
                <a:gd name="connsiteY99" fmla="*/ 298366 h 361466"/>
                <a:gd name="connsiteX100" fmla="*/ 47753 w 977755"/>
                <a:gd name="connsiteY100" fmla="*/ 307360 h 361466"/>
                <a:gd name="connsiteX101" fmla="*/ 38759 w 977755"/>
                <a:gd name="connsiteY101" fmla="*/ 298366 h 361466"/>
                <a:gd name="connsiteX102" fmla="*/ 47753 w 977755"/>
                <a:gd name="connsiteY102" fmla="*/ 289372 h 361466"/>
                <a:gd name="connsiteX103" fmla="*/ 126198 w 977755"/>
                <a:gd name="connsiteY103" fmla="*/ 288373 h 361466"/>
                <a:gd name="connsiteX104" fmla="*/ 136191 w 977755"/>
                <a:gd name="connsiteY104" fmla="*/ 298366 h 361466"/>
                <a:gd name="connsiteX105" fmla="*/ 126198 w 977755"/>
                <a:gd name="connsiteY105" fmla="*/ 308359 h 361466"/>
                <a:gd name="connsiteX106" fmla="*/ 116205 w 977755"/>
                <a:gd name="connsiteY106" fmla="*/ 298366 h 361466"/>
                <a:gd name="connsiteX107" fmla="*/ 126198 w 977755"/>
                <a:gd name="connsiteY107" fmla="*/ 288373 h 361466"/>
                <a:gd name="connsiteX108" fmla="*/ 283162 w 977755"/>
                <a:gd name="connsiteY108" fmla="*/ 286160 h 361466"/>
                <a:gd name="connsiteX109" fmla="*/ 295368 w 977755"/>
                <a:gd name="connsiteY109" fmla="*/ 298366 h 361466"/>
                <a:gd name="connsiteX110" fmla="*/ 283162 w 977755"/>
                <a:gd name="connsiteY110" fmla="*/ 310572 h 361466"/>
                <a:gd name="connsiteX111" fmla="*/ 270956 w 977755"/>
                <a:gd name="connsiteY111" fmla="*/ 298366 h 361466"/>
                <a:gd name="connsiteX112" fmla="*/ 283162 w 977755"/>
                <a:gd name="connsiteY112" fmla="*/ 286160 h 361466"/>
                <a:gd name="connsiteX113" fmla="*/ 361536 w 977755"/>
                <a:gd name="connsiteY113" fmla="*/ 284804 h 361466"/>
                <a:gd name="connsiteX114" fmla="*/ 375098 w 977755"/>
                <a:gd name="connsiteY114" fmla="*/ 298366 h 361466"/>
                <a:gd name="connsiteX115" fmla="*/ 361536 w 977755"/>
                <a:gd name="connsiteY115" fmla="*/ 311928 h 361466"/>
                <a:gd name="connsiteX116" fmla="*/ 347974 w 977755"/>
                <a:gd name="connsiteY116" fmla="*/ 298366 h 361466"/>
                <a:gd name="connsiteX117" fmla="*/ 361536 w 977755"/>
                <a:gd name="connsiteY117" fmla="*/ 284804 h 361466"/>
                <a:gd name="connsiteX118" fmla="*/ 518428 w 977755"/>
                <a:gd name="connsiteY118" fmla="*/ 281735 h 361466"/>
                <a:gd name="connsiteX119" fmla="*/ 535060 w 977755"/>
                <a:gd name="connsiteY119" fmla="*/ 298366 h 361466"/>
                <a:gd name="connsiteX120" fmla="*/ 518428 w 977755"/>
                <a:gd name="connsiteY120" fmla="*/ 314998 h 361466"/>
                <a:gd name="connsiteX121" fmla="*/ 501797 w 977755"/>
                <a:gd name="connsiteY121" fmla="*/ 298366 h 361466"/>
                <a:gd name="connsiteX122" fmla="*/ 518428 w 977755"/>
                <a:gd name="connsiteY122" fmla="*/ 281735 h 361466"/>
                <a:gd name="connsiteX123" fmla="*/ 596946 w 977755"/>
                <a:gd name="connsiteY123" fmla="*/ 279950 h 361466"/>
                <a:gd name="connsiteX124" fmla="*/ 615362 w 977755"/>
                <a:gd name="connsiteY124" fmla="*/ 298366 h 361466"/>
                <a:gd name="connsiteX125" fmla="*/ 596946 w 977755"/>
                <a:gd name="connsiteY125" fmla="*/ 316782 h 361466"/>
                <a:gd name="connsiteX126" fmla="*/ 578530 w 977755"/>
                <a:gd name="connsiteY126" fmla="*/ 298366 h 361466"/>
                <a:gd name="connsiteX127" fmla="*/ 596946 w 977755"/>
                <a:gd name="connsiteY127" fmla="*/ 279950 h 361466"/>
                <a:gd name="connsiteX128" fmla="*/ 753766 w 977755"/>
                <a:gd name="connsiteY128" fmla="*/ 275739 h 361466"/>
                <a:gd name="connsiteX129" fmla="*/ 776394 w 977755"/>
                <a:gd name="connsiteY129" fmla="*/ 298366 h 361466"/>
                <a:gd name="connsiteX130" fmla="*/ 753766 w 977755"/>
                <a:gd name="connsiteY130" fmla="*/ 320994 h 361466"/>
                <a:gd name="connsiteX131" fmla="*/ 731139 w 977755"/>
                <a:gd name="connsiteY131" fmla="*/ 298366 h 361466"/>
                <a:gd name="connsiteX132" fmla="*/ 753766 w 977755"/>
                <a:gd name="connsiteY132" fmla="*/ 275739 h 361466"/>
                <a:gd name="connsiteX133" fmla="*/ 832283 w 977755"/>
                <a:gd name="connsiteY133" fmla="*/ 273241 h 361466"/>
                <a:gd name="connsiteX134" fmla="*/ 857337 w 977755"/>
                <a:gd name="connsiteY134" fmla="*/ 298367 h 361466"/>
                <a:gd name="connsiteX135" fmla="*/ 832283 w 977755"/>
                <a:gd name="connsiteY135" fmla="*/ 323421 h 361466"/>
                <a:gd name="connsiteX136" fmla="*/ 807229 w 977755"/>
                <a:gd name="connsiteY136" fmla="*/ 298367 h 361466"/>
                <a:gd name="connsiteX137" fmla="*/ 832283 w 977755"/>
                <a:gd name="connsiteY137" fmla="*/ 273241 h 361466"/>
                <a:gd name="connsiteX138" fmla="*/ 86939 w 977755"/>
                <a:gd name="connsiteY138" fmla="*/ 249685 h 361466"/>
                <a:gd name="connsiteX139" fmla="*/ 96433 w 977755"/>
                <a:gd name="connsiteY139" fmla="*/ 259179 h 361466"/>
                <a:gd name="connsiteX140" fmla="*/ 86939 w 977755"/>
                <a:gd name="connsiteY140" fmla="*/ 268672 h 361466"/>
                <a:gd name="connsiteX141" fmla="*/ 77446 w 977755"/>
                <a:gd name="connsiteY141" fmla="*/ 259179 h 361466"/>
                <a:gd name="connsiteX142" fmla="*/ 86939 w 977755"/>
                <a:gd name="connsiteY142" fmla="*/ 249685 h 361466"/>
                <a:gd name="connsiteX143" fmla="*/ 165457 w 977755"/>
                <a:gd name="connsiteY143" fmla="*/ 248686 h 361466"/>
                <a:gd name="connsiteX144" fmla="*/ 174165 w 977755"/>
                <a:gd name="connsiteY144" fmla="*/ 253326 h 361466"/>
                <a:gd name="connsiteX145" fmla="*/ 175950 w 977755"/>
                <a:gd name="connsiteY145" fmla="*/ 259179 h 361466"/>
                <a:gd name="connsiteX146" fmla="*/ 174165 w 977755"/>
                <a:gd name="connsiteY146" fmla="*/ 265032 h 361466"/>
                <a:gd name="connsiteX147" fmla="*/ 165457 w 977755"/>
                <a:gd name="connsiteY147" fmla="*/ 269814 h 361466"/>
                <a:gd name="connsiteX148" fmla="*/ 163315 w 977755"/>
                <a:gd name="connsiteY148" fmla="*/ 269600 h 361466"/>
                <a:gd name="connsiteX149" fmla="*/ 158033 w 977755"/>
                <a:gd name="connsiteY149" fmla="*/ 266745 h 361466"/>
                <a:gd name="connsiteX150" fmla="*/ 156748 w 977755"/>
                <a:gd name="connsiteY150" fmla="*/ 265175 h 361466"/>
                <a:gd name="connsiteX151" fmla="*/ 155178 w 977755"/>
                <a:gd name="connsiteY151" fmla="*/ 261392 h 361466"/>
                <a:gd name="connsiteX152" fmla="*/ 154964 w 977755"/>
                <a:gd name="connsiteY152" fmla="*/ 259250 h 361466"/>
                <a:gd name="connsiteX153" fmla="*/ 155178 w 977755"/>
                <a:gd name="connsiteY153" fmla="*/ 257109 h 361466"/>
                <a:gd name="connsiteX154" fmla="*/ 156748 w 977755"/>
                <a:gd name="connsiteY154" fmla="*/ 253326 h 361466"/>
                <a:gd name="connsiteX155" fmla="*/ 158033 w 977755"/>
                <a:gd name="connsiteY155" fmla="*/ 251755 h 361466"/>
                <a:gd name="connsiteX156" fmla="*/ 163315 w 977755"/>
                <a:gd name="connsiteY156" fmla="*/ 248900 h 361466"/>
                <a:gd name="connsiteX157" fmla="*/ 165457 w 977755"/>
                <a:gd name="connsiteY157" fmla="*/ 248686 h 361466"/>
                <a:gd name="connsiteX158" fmla="*/ 322349 w 977755"/>
                <a:gd name="connsiteY158" fmla="*/ 246259 h 361466"/>
                <a:gd name="connsiteX159" fmla="*/ 329559 w 977755"/>
                <a:gd name="connsiteY159" fmla="*/ 248472 h 361466"/>
                <a:gd name="connsiteX160" fmla="*/ 335198 w 977755"/>
                <a:gd name="connsiteY160" fmla="*/ 259179 h 361466"/>
                <a:gd name="connsiteX161" fmla="*/ 329559 w 977755"/>
                <a:gd name="connsiteY161" fmla="*/ 269886 h 361466"/>
                <a:gd name="connsiteX162" fmla="*/ 322349 w 977755"/>
                <a:gd name="connsiteY162" fmla="*/ 272098 h 361466"/>
                <a:gd name="connsiteX163" fmla="*/ 319780 w 977755"/>
                <a:gd name="connsiteY163" fmla="*/ 271813 h 361466"/>
                <a:gd name="connsiteX164" fmla="*/ 309501 w 977755"/>
                <a:gd name="connsiteY164" fmla="*/ 259179 h 361466"/>
                <a:gd name="connsiteX165" fmla="*/ 319780 w 977755"/>
                <a:gd name="connsiteY165" fmla="*/ 246545 h 361466"/>
                <a:gd name="connsiteX166" fmla="*/ 322349 w 977755"/>
                <a:gd name="connsiteY166" fmla="*/ 246259 h 361466"/>
                <a:gd name="connsiteX167" fmla="*/ 400795 w 977755"/>
                <a:gd name="connsiteY167" fmla="*/ 244903 h 361466"/>
                <a:gd name="connsiteX168" fmla="*/ 415071 w 977755"/>
                <a:gd name="connsiteY168" fmla="*/ 259179 h 361466"/>
                <a:gd name="connsiteX169" fmla="*/ 400795 w 977755"/>
                <a:gd name="connsiteY169" fmla="*/ 273455 h 361466"/>
                <a:gd name="connsiteX170" fmla="*/ 386519 w 977755"/>
                <a:gd name="connsiteY170" fmla="*/ 259179 h 361466"/>
                <a:gd name="connsiteX171" fmla="*/ 400795 w 977755"/>
                <a:gd name="connsiteY171" fmla="*/ 244903 h 361466"/>
                <a:gd name="connsiteX172" fmla="*/ 557687 w 977755"/>
                <a:gd name="connsiteY172" fmla="*/ 241691 h 361466"/>
                <a:gd name="connsiteX173" fmla="*/ 575175 w 977755"/>
                <a:gd name="connsiteY173" fmla="*/ 259179 h 361466"/>
                <a:gd name="connsiteX174" fmla="*/ 557687 w 977755"/>
                <a:gd name="connsiteY174" fmla="*/ 276667 h 361466"/>
                <a:gd name="connsiteX175" fmla="*/ 540199 w 977755"/>
                <a:gd name="connsiteY175" fmla="*/ 259179 h 361466"/>
                <a:gd name="connsiteX176" fmla="*/ 557687 w 977755"/>
                <a:gd name="connsiteY176" fmla="*/ 241691 h 361466"/>
                <a:gd name="connsiteX177" fmla="*/ 636061 w 977755"/>
                <a:gd name="connsiteY177" fmla="*/ 239764 h 361466"/>
                <a:gd name="connsiteX178" fmla="*/ 652193 w 977755"/>
                <a:gd name="connsiteY178" fmla="*/ 248330 h 361466"/>
                <a:gd name="connsiteX179" fmla="*/ 655476 w 977755"/>
                <a:gd name="connsiteY179" fmla="*/ 259179 h 361466"/>
                <a:gd name="connsiteX180" fmla="*/ 652193 w 977755"/>
                <a:gd name="connsiteY180" fmla="*/ 270029 h 361466"/>
                <a:gd name="connsiteX181" fmla="*/ 636061 w 977755"/>
                <a:gd name="connsiteY181" fmla="*/ 278594 h 361466"/>
                <a:gd name="connsiteX182" fmla="*/ 632135 w 977755"/>
                <a:gd name="connsiteY182" fmla="*/ 278166 h 361466"/>
                <a:gd name="connsiteX183" fmla="*/ 622356 w 977755"/>
                <a:gd name="connsiteY183" fmla="*/ 272884 h 361466"/>
                <a:gd name="connsiteX184" fmla="*/ 620001 w 977755"/>
                <a:gd name="connsiteY184" fmla="*/ 270029 h 361466"/>
                <a:gd name="connsiteX185" fmla="*/ 617074 w 977755"/>
                <a:gd name="connsiteY185" fmla="*/ 263105 h 361466"/>
                <a:gd name="connsiteX186" fmla="*/ 616646 w 977755"/>
                <a:gd name="connsiteY186" fmla="*/ 259179 h 361466"/>
                <a:gd name="connsiteX187" fmla="*/ 617074 w 977755"/>
                <a:gd name="connsiteY187" fmla="*/ 255253 h 361466"/>
                <a:gd name="connsiteX188" fmla="*/ 620001 w 977755"/>
                <a:gd name="connsiteY188" fmla="*/ 248330 h 361466"/>
                <a:gd name="connsiteX189" fmla="*/ 622356 w 977755"/>
                <a:gd name="connsiteY189" fmla="*/ 245474 h 361466"/>
                <a:gd name="connsiteX190" fmla="*/ 632135 w 977755"/>
                <a:gd name="connsiteY190" fmla="*/ 240192 h 361466"/>
                <a:gd name="connsiteX191" fmla="*/ 636061 w 977755"/>
                <a:gd name="connsiteY191" fmla="*/ 239764 h 361466"/>
                <a:gd name="connsiteX192" fmla="*/ 793025 w 977755"/>
                <a:gd name="connsiteY192" fmla="*/ 235338 h 361466"/>
                <a:gd name="connsiteX193" fmla="*/ 806373 w 977755"/>
                <a:gd name="connsiteY193" fmla="*/ 239407 h 361466"/>
                <a:gd name="connsiteX194" fmla="*/ 816865 w 977755"/>
                <a:gd name="connsiteY194" fmla="*/ 259179 h 361466"/>
                <a:gd name="connsiteX195" fmla="*/ 806373 w 977755"/>
                <a:gd name="connsiteY195" fmla="*/ 278951 h 361466"/>
                <a:gd name="connsiteX196" fmla="*/ 793025 w 977755"/>
                <a:gd name="connsiteY196" fmla="*/ 283020 h 361466"/>
                <a:gd name="connsiteX197" fmla="*/ 788242 w 977755"/>
                <a:gd name="connsiteY197" fmla="*/ 282520 h 361466"/>
                <a:gd name="connsiteX198" fmla="*/ 769184 w 977755"/>
                <a:gd name="connsiteY198" fmla="*/ 259179 h 361466"/>
                <a:gd name="connsiteX199" fmla="*/ 788242 w 977755"/>
                <a:gd name="connsiteY199" fmla="*/ 235838 h 361466"/>
                <a:gd name="connsiteX200" fmla="*/ 793025 w 977755"/>
                <a:gd name="connsiteY200" fmla="*/ 235338 h 361466"/>
                <a:gd name="connsiteX201" fmla="*/ 871470 w 977755"/>
                <a:gd name="connsiteY201" fmla="*/ 232768 h 361466"/>
                <a:gd name="connsiteX202" fmla="*/ 897881 w 977755"/>
                <a:gd name="connsiteY202" fmla="*/ 259178 h 361466"/>
                <a:gd name="connsiteX203" fmla="*/ 871470 w 977755"/>
                <a:gd name="connsiteY203" fmla="*/ 285589 h 361466"/>
                <a:gd name="connsiteX204" fmla="*/ 845060 w 977755"/>
                <a:gd name="connsiteY204" fmla="*/ 259178 h 361466"/>
                <a:gd name="connsiteX205" fmla="*/ 871470 w 977755"/>
                <a:gd name="connsiteY205" fmla="*/ 232768 h 361466"/>
                <a:gd name="connsiteX206" fmla="*/ 126198 w 977755"/>
                <a:gd name="connsiteY206" fmla="*/ 209927 h 361466"/>
                <a:gd name="connsiteX207" fmla="*/ 136191 w 977755"/>
                <a:gd name="connsiteY207" fmla="*/ 219920 h 361466"/>
                <a:gd name="connsiteX208" fmla="*/ 126198 w 977755"/>
                <a:gd name="connsiteY208" fmla="*/ 229913 h 361466"/>
                <a:gd name="connsiteX209" fmla="*/ 116205 w 977755"/>
                <a:gd name="connsiteY209" fmla="*/ 219920 h 361466"/>
                <a:gd name="connsiteX210" fmla="*/ 126198 w 977755"/>
                <a:gd name="connsiteY210" fmla="*/ 209927 h 361466"/>
                <a:gd name="connsiteX211" fmla="*/ 204644 w 977755"/>
                <a:gd name="connsiteY211" fmla="*/ 208856 h 361466"/>
                <a:gd name="connsiteX212" fmla="*/ 215708 w 977755"/>
                <a:gd name="connsiteY212" fmla="*/ 219920 h 361466"/>
                <a:gd name="connsiteX213" fmla="*/ 204644 w 977755"/>
                <a:gd name="connsiteY213" fmla="*/ 230984 h 361466"/>
                <a:gd name="connsiteX214" fmla="*/ 193580 w 977755"/>
                <a:gd name="connsiteY214" fmla="*/ 219920 h 361466"/>
                <a:gd name="connsiteX215" fmla="*/ 204644 w 977755"/>
                <a:gd name="connsiteY215" fmla="*/ 208856 h 361466"/>
                <a:gd name="connsiteX216" fmla="*/ 361536 w 977755"/>
                <a:gd name="connsiteY216" fmla="*/ 206358 h 361466"/>
                <a:gd name="connsiteX217" fmla="*/ 375098 w 977755"/>
                <a:gd name="connsiteY217" fmla="*/ 219920 h 361466"/>
                <a:gd name="connsiteX218" fmla="*/ 361536 w 977755"/>
                <a:gd name="connsiteY218" fmla="*/ 233482 h 361466"/>
                <a:gd name="connsiteX219" fmla="*/ 347974 w 977755"/>
                <a:gd name="connsiteY219" fmla="*/ 219920 h 361466"/>
                <a:gd name="connsiteX220" fmla="*/ 361536 w 977755"/>
                <a:gd name="connsiteY220" fmla="*/ 206358 h 361466"/>
                <a:gd name="connsiteX221" fmla="*/ 440054 w 977755"/>
                <a:gd name="connsiteY221" fmla="*/ 204930 h 361466"/>
                <a:gd name="connsiteX222" fmla="*/ 455043 w 977755"/>
                <a:gd name="connsiteY222" fmla="*/ 219920 h 361466"/>
                <a:gd name="connsiteX223" fmla="*/ 440054 w 977755"/>
                <a:gd name="connsiteY223" fmla="*/ 234909 h 361466"/>
                <a:gd name="connsiteX224" fmla="*/ 425064 w 977755"/>
                <a:gd name="connsiteY224" fmla="*/ 219920 h 361466"/>
                <a:gd name="connsiteX225" fmla="*/ 440054 w 977755"/>
                <a:gd name="connsiteY225" fmla="*/ 204930 h 361466"/>
                <a:gd name="connsiteX226" fmla="*/ 596946 w 977755"/>
                <a:gd name="connsiteY226" fmla="*/ 201504 h 361466"/>
                <a:gd name="connsiteX227" fmla="*/ 615362 w 977755"/>
                <a:gd name="connsiteY227" fmla="*/ 219920 h 361466"/>
                <a:gd name="connsiteX228" fmla="*/ 596946 w 977755"/>
                <a:gd name="connsiteY228" fmla="*/ 238336 h 361466"/>
                <a:gd name="connsiteX229" fmla="*/ 578530 w 977755"/>
                <a:gd name="connsiteY229" fmla="*/ 219920 h 361466"/>
                <a:gd name="connsiteX230" fmla="*/ 596946 w 977755"/>
                <a:gd name="connsiteY230" fmla="*/ 201504 h 361466"/>
                <a:gd name="connsiteX231" fmla="*/ 675321 w 977755"/>
                <a:gd name="connsiteY231" fmla="*/ 199506 h 361466"/>
                <a:gd name="connsiteX232" fmla="*/ 695735 w 977755"/>
                <a:gd name="connsiteY232" fmla="*/ 219921 h 361466"/>
                <a:gd name="connsiteX233" fmla="*/ 675321 w 977755"/>
                <a:gd name="connsiteY233" fmla="*/ 240335 h 361466"/>
                <a:gd name="connsiteX234" fmla="*/ 654906 w 977755"/>
                <a:gd name="connsiteY234" fmla="*/ 219921 h 361466"/>
                <a:gd name="connsiteX235" fmla="*/ 675321 w 977755"/>
                <a:gd name="connsiteY235" fmla="*/ 199506 h 361466"/>
                <a:gd name="connsiteX236" fmla="*/ 832283 w 977755"/>
                <a:gd name="connsiteY236" fmla="*/ 194866 h 361466"/>
                <a:gd name="connsiteX237" fmla="*/ 857337 w 977755"/>
                <a:gd name="connsiteY237" fmla="*/ 219920 h 361466"/>
                <a:gd name="connsiteX238" fmla="*/ 832283 w 977755"/>
                <a:gd name="connsiteY238" fmla="*/ 245046 h 361466"/>
                <a:gd name="connsiteX239" fmla="*/ 807229 w 977755"/>
                <a:gd name="connsiteY239" fmla="*/ 219920 h 361466"/>
                <a:gd name="connsiteX240" fmla="*/ 832283 w 977755"/>
                <a:gd name="connsiteY240" fmla="*/ 194866 h 361466"/>
                <a:gd name="connsiteX241" fmla="*/ 165529 w 977755"/>
                <a:gd name="connsiteY241" fmla="*/ 170240 h 361466"/>
                <a:gd name="connsiteX242" fmla="*/ 174237 w 977755"/>
                <a:gd name="connsiteY242" fmla="*/ 174880 h 361466"/>
                <a:gd name="connsiteX243" fmla="*/ 176022 w 977755"/>
                <a:gd name="connsiteY243" fmla="*/ 180733 h 361466"/>
                <a:gd name="connsiteX244" fmla="*/ 175165 w 977755"/>
                <a:gd name="connsiteY244" fmla="*/ 184801 h 361466"/>
                <a:gd name="connsiteX245" fmla="*/ 174166 w 977755"/>
                <a:gd name="connsiteY245" fmla="*/ 186586 h 361466"/>
                <a:gd name="connsiteX246" fmla="*/ 173024 w 977755"/>
                <a:gd name="connsiteY246" fmla="*/ 188299 h 361466"/>
                <a:gd name="connsiteX247" fmla="*/ 165600 w 977755"/>
                <a:gd name="connsiteY247" fmla="*/ 191368 h 361466"/>
                <a:gd name="connsiteX248" fmla="*/ 163459 w 977755"/>
                <a:gd name="connsiteY248" fmla="*/ 191154 h 361466"/>
                <a:gd name="connsiteX249" fmla="*/ 158177 w 977755"/>
                <a:gd name="connsiteY249" fmla="*/ 188299 h 361466"/>
                <a:gd name="connsiteX250" fmla="*/ 156892 w 977755"/>
                <a:gd name="connsiteY250" fmla="*/ 186729 h 361466"/>
                <a:gd name="connsiteX251" fmla="*/ 155893 w 977755"/>
                <a:gd name="connsiteY251" fmla="*/ 184944 h 361466"/>
                <a:gd name="connsiteX252" fmla="*/ 155250 w 977755"/>
                <a:gd name="connsiteY252" fmla="*/ 182946 h 361466"/>
                <a:gd name="connsiteX253" fmla="*/ 155036 w 977755"/>
                <a:gd name="connsiteY253" fmla="*/ 180804 h 361466"/>
                <a:gd name="connsiteX254" fmla="*/ 155250 w 977755"/>
                <a:gd name="connsiteY254" fmla="*/ 178663 h 361466"/>
                <a:gd name="connsiteX255" fmla="*/ 156820 w 977755"/>
                <a:gd name="connsiteY255" fmla="*/ 174880 h 361466"/>
                <a:gd name="connsiteX256" fmla="*/ 158105 w 977755"/>
                <a:gd name="connsiteY256" fmla="*/ 173309 h 361466"/>
                <a:gd name="connsiteX257" fmla="*/ 163387 w 977755"/>
                <a:gd name="connsiteY257" fmla="*/ 170454 h 361466"/>
                <a:gd name="connsiteX258" fmla="*/ 165529 w 977755"/>
                <a:gd name="connsiteY258" fmla="*/ 170240 h 361466"/>
                <a:gd name="connsiteX259" fmla="*/ 243903 w 977755"/>
                <a:gd name="connsiteY259" fmla="*/ 169098 h 361466"/>
                <a:gd name="connsiteX260" fmla="*/ 255538 w 977755"/>
                <a:gd name="connsiteY260" fmla="*/ 180733 h 361466"/>
                <a:gd name="connsiteX261" fmla="*/ 254610 w 977755"/>
                <a:gd name="connsiteY261" fmla="*/ 185230 h 361466"/>
                <a:gd name="connsiteX262" fmla="*/ 252111 w 977755"/>
                <a:gd name="connsiteY262" fmla="*/ 188942 h 361466"/>
                <a:gd name="connsiteX263" fmla="*/ 243903 w 977755"/>
                <a:gd name="connsiteY263" fmla="*/ 192368 h 361466"/>
                <a:gd name="connsiteX264" fmla="*/ 235694 w 977755"/>
                <a:gd name="connsiteY264" fmla="*/ 188942 h 361466"/>
                <a:gd name="connsiteX265" fmla="*/ 233196 w 977755"/>
                <a:gd name="connsiteY265" fmla="*/ 185230 h 361466"/>
                <a:gd name="connsiteX266" fmla="*/ 232268 w 977755"/>
                <a:gd name="connsiteY266" fmla="*/ 180733 h 361466"/>
                <a:gd name="connsiteX267" fmla="*/ 243903 w 977755"/>
                <a:gd name="connsiteY267" fmla="*/ 169098 h 361466"/>
                <a:gd name="connsiteX268" fmla="*/ 400795 w 977755"/>
                <a:gd name="connsiteY268" fmla="*/ 166385 h 361466"/>
                <a:gd name="connsiteX269" fmla="*/ 415071 w 977755"/>
                <a:gd name="connsiteY269" fmla="*/ 180661 h 361466"/>
                <a:gd name="connsiteX270" fmla="*/ 413929 w 977755"/>
                <a:gd name="connsiteY270" fmla="*/ 186229 h 361466"/>
                <a:gd name="connsiteX271" fmla="*/ 410859 w 977755"/>
                <a:gd name="connsiteY271" fmla="*/ 190797 h 361466"/>
                <a:gd name="connsiteX272" fmla="*/ 400795 w 977755"/>
                <a:gd name="connsiteY272" fmla="*/ 195008 h 361466"/>
                <a:gd name="connsiteX273" fmla="*/ 390730 w 977755"/>
                <a:gd name="connsiteY273" fmla="*/ 190797 h 361466"/>
                <a:gd name="connsiteX274" fmla="*/ 387661 w 977755"/>
                <a:gd name="connsiteY274" fmla="*/ 186229 h 361466"/>
                <a:gd name="connsiteX275" fmla="*/ 386519 w 977755"/>
                <a:gd name="connsiteY275" fmla="*/ 180661 h 361466"/>
                <a:gd name="connsiteX276" fmla="*/ 400795 w 977755"/>
                <a:gd name="connsiteY276" fmla="*/ 166385 h 361466"/>
                <a:gd name="connsiteX277" fmla="*/ 479098 w 977755"/>
                <a:gd name="connsiteY277" fmla="*/ 164815 h 361466"/>
                <a:gd name="connsiteX278" fmla="*/ 492232 w 977755"/>
                <a:gd name="connsiteY278" fmla="*/ 171810 h 361466"/>
                <a:gd name="connsiteX279" fmla="*/ 494944 w 977755"/>
                <a:gd name="connsiteY279" fmla="*/ 180661 h 361466"/>
                <a:gd name="connsiteX280" fmla="*/ 493731 w 977755"/>
                <a:gd name="connsiteY280" fmla="*/ 186800 h 361466"/>
                <a:gd name="connsiteX281" fmla="*/ 492303 w 977755"/>
                <a:gd name="connsiteY281" fmla="*/ 189512 h 361466"/>
                <a:gd name="connsiteX282" fmla="*/ 490304 w 977755"/>
                <a:gd name="connsiteY282" fmla="*/ 191939 h 361466"/>
                <a:gd name="connsiteX283" fmla="*/ 479098 w 977755"/>
                <a:gd name="connsiteY283" fmla="*/ 196579 h 361466"/>
                <a:gd name="connsiteX284" fmla="*/ 475886 w 977755"/>
                <a:gd name="connsiteY284" fmla="*/ 196222 h 361466"/>
                <a:gd name="connsiteX285" fmla="*/ 467891 w 977755"/>
                <a:gd name="connsiteY285" fmla="*/ 191939 h 361466"/>
                <a:gd name="connsiteX286" fmla="*/ 465964 w 977755"/>
                <a:gd name="connsiteY286" fmla="*/ 189584 h 361466"/>
                <a:gd name="connsiteX287" fmla="*/ 464536 w 977755"/>
                <a:gd name="connsiteY287" fmla="*/ 186871 h 361466"/>
                <a:gd name="connsiteX288" fmla="*/ 463608 w 977755"/>
                <a:gd name="connsiteY288" fmla="*/ 183873 h 361466"/>
                <a:gd name="connsiteX289" fmla="*/ 463323 w 977755"/>
                <a:gd name="connsiteY289" fmla="*/ 180661 h 361466"/>
                <a:gd name="connsiteX290" fmla="*/ 463608 w 977755"/>
                <a:gd name="connsiteY290" fmla="*/ 177449 h 361466"/>
                <a:gd name="connsiteX291" fmla="*/ 465964 w 977755"/>
                <a:gd name="connsiteY291" fmla="*/ 171810 h 361466"/>
                <a:gd name="connsiteX292" fmla="*/ 467891 w 977755"/>
                <a:gd name="connsiteY292" fmla="*/ 169455 h 361466"/>
                <a:gd name="connsiteX293" fmla="*/ 475886 w 977755"/>
                <a:gd name="connsiteY293" fmla="*/ 165172 h 361466"/>
                <a:gd name="connsiteX294" fmla="*/ 479098 w 977755"/>
                <a:gd name="connsiteY294" fmla="*/ 164815 h 361466"/>
                <a:gd name="connsiteX295" fmla="*/ 636061 w 977755"/>
                <a:gd name="connsiteY295" fmla="*/ 161317 h 361466"/>
                <a:gd name="connsiteX296" fmla="*/ 652193 w 977755"/>
                <a:gd name="connsiteY296" fmla="*/ 169883 h 361466"/>
                <a:gd name="connsiteX297" fmla="*/ 655476 w 977755"/>
                <a:gd name="connsiteY297" fmla="*/ 180732 h 361466"/>
                <a:gd name="connsiteX298" fmla="*/ 653977 w 977755"/>
                <a:gd name="connsiteY298" fmla="*/ 188298 h 361466"/>
                <a:gd name="connsiteX299" fmla="*/ 652193 w 977755"/>
                <a:gd name="connsiteY299" fmla="*/ 191582 h 361466"/>
                <a:gd name="connsiteX300" fmla="*/ 649766 w 977755"/>
                <a:gd name="connsiteY300" fmla="*/ 194437 h 361466"/>
                <a:gd name="connsiteX301" fmla="*/ 636061 w 977755"/>
                <a:gd name="connsiteY301" fmla="*/ 200148 h 361466"/>
                <a:gd name="connsiteX302" fmla="*/ 632135 w 977755"/>
                <a:gd name="connsiteY302" fmla="*/ 199719 h 361466"/>
                <a:gd name="connsiteX303" fmla="*/ 622356 w 977755"/>
                <a:gd name="connsiteY303" fmla="*/ 194437 h 361466"/>
                <a:gd name="connsiteX304" fmla="*/ 620001 w 977755"/>
                <a:gd name="connsiteY304" fmla="*/ 191582 h 361466"/>
                <a:gd name="connsiteX305" fmla="*/ 618216 w 977755"/>
                <a:gd name="connsiteY305" fmla="*/ 188298 h 361466"/>
                <a:gd name="connsiteX306" fmla="*/ 617074 w 977755"/>
                <a:gd name="connsiteY306" fmla="*/ 184658 h 361466"/>
                <a:gd name="connsiteX307" fmla="*/ 616646 w 977755"/>
                <a:gd name="connsiteY307" fmla="*/ 180732 h 361466"/>
                <a:gd name="connsiteX308" fmla="*/ 617074 w 977755"/>
                <a:gd name="connsiteY308" fmla="*/ 176806 h 361466"/>
                <a:gd name="connsiteX309" fmla="*/ 620001 w 977755"/>
                <a:gd name="connsiteY309" fmla="*/ 169883 h 361466"/>
                <a:gd name="connsiteX310" fmla="*/ 622356 w 977755"/>
                <a:gd name="connsiteY310" fmla="*/ 167027 h 361466"/>
                <a:gd name="connsiteX311" fmla="*/ 632135 w 977755"/>
                <a:gd name="connsiteY311" fmla="*/ 161745 h 361466"/>
                <a:gd name="connsiteX312" fmla="*/ 636061 w 977755"/>
                <a:gd name="connsiteY312" fmla="*/ 161317 h 361466"/>
                <a:gd name="connsiteX313" fmla="*/ 714579 w 977755"/>
                <a:gd name="connsiteY313" fmla="*/ 159247 h 361466"/>
                <a:gd name="connsiteX314" fmla="*/ 736064 w 977755"/>
                <a:gd name="connsiteY314" fmla="*/ 180732 h 361466"/>
                <a:gd name="connsiteX315" fmla="*/ 734351 w 977755"/>
                <a:gd name="connsiteY315" fmla="*/ 189084 h 361466"/>
                <a:gd name="connsiteX316" fmla="*/ 729854 w 977755"/>
                <a:gd name="connsiteY316" fmla="*/ 195936 h 361466"/>
                <a:gd name="connsiteX317" fmla="*/ 714651 w 977755"/>
                <a:gd name="connsiteY317" fmla="*/ 202218 h 361466"/>
                <a:gd name="connsiteX318" fmla="*/ 699447 w 977755"/>
                <a:gd name="connsiteY318" fmla="*/ 195936 h 361466"/>
                <a:gd name="connsiteX319" fmla="*/ 694807 w 977755"/>
                <a:gd name="connsiteY319" fmla="*/ 189084 h 361466"/>
                <a:gd name="connsiteX320" fmla="*/ 693094 w 977755"/>
                <a:gd name="connsiteY320" fmla="*/ 180732 h 361466"/>
                <a:gd name="connsiteX321" fmla="*/ 714579 w 977755"/>
                <a:gd name="connsiteY321" fmla="*/ 159247 h 361466"/>
                <a:gd name="connsiteX322" fmla="*/ 871470 w 977755"/>
                <a:gd name="connsiteY322" fmla="*/ 154322 h 361466"/>
                <a:gd name="connsiteX323" fmla="*/ 897881 w 977755"/>
                <a:gd name="connsiteY323" fmla="*/ 180732 h 361466"/>
                <a:gd name="connsiteX324" fmla="*/ 895811 w 977755"/>
                <a:gd name="connsiteY324" fmla="*/ 191011 h 361466"/>
                <a:gd name="connsiteX325" fmla="*/ 890172 w 977755"/>
                <a:gd name="connsiteY325" fmla="*/ 199434 h 361466"/>
                <a:gd name="connsiteX326" fmla="*/ 871470 w 977755"/>
                <a:gd name="connsiteY326" fmla="*/ 207143 h 361466"/>
                <a:gd name="connsiteX327" fmla="*/ 852769 w 977755"/>
                <a:gd name="connsiteY327" fmla="*/ 199434 h 361466"/>
                <a:gd name="connsiteX328" fmla="*/ 847130 w 977755"/>
                <a:gd name="connsiteY328" fmla="*/ 191011 h 361466"/>
                <a:gd name="connsiteX329" fmla="*/ 845060 w 977755"/>
                <a:gd name="connsiteY329" fmla="*/ 180732 h 361466"/>
                <a:gd name="connsiteX330" fmla="*/ 871470 w 977755"/>
                <a:gd name="connsiteY330" fmla="*/ 154322 h 361466"/>
                <a:gd name="connsiteX331" fmla="*/ 126198 w 977755"/>
                <a:gd name="connsiteY331" fmla="*/ 131481 h 361466"/>
                <a:gd name="connsiteX332" fmla="*/ 136191 w 977755"/>
                <a:gd name="connsiteY332" fmla="*/ 141474 h 361466"/>
                <a:gd name="connsiteX333" fmla="*/ 126198 w 977755"/>
                <a:gd name="connsiteY333" fmla="*/ 151467 h 361466"/>
                <a:gd name="connsiteX334" fmla="*/ 116205 w 977755"/>
                <a:gd name="connsiteY334" fmla="*/ 141474 h 361466"/>
                <a:gd name="connsiteX335" fmla="*/ 126198 w 977755"/>
                <a:gd name="connsiteY335" fmla="*/ 131481 h 361466"/>
                <a:gd name="connsiteX336" fmla="*/ 204644 w 977755"/>
                <a:gd name="connsiteY336" fmla="*/ 130410 h 361466"/>
                <a:gd name="connsiteX337" fmla="*/ 215708 w 977755"/>
                <a:gd name="connsiteY337" fmla="*/ 141474 h 361466"/>
                <a:gd name="connsiteX338" fmla="*/ 204644 w 977755"/>
                <a:gd name="connsiteY338" fmla="*/ 152538 h 361466"/>
                <a:gd name="connsiteX339" fmla="*/ 193580 w 977755"/>
                <a:gd name="connsiteY339" fmla="*/ 141474 h 361466"/>
                <a:gd name="connsiteX340" fmla="*/ 204644 w 977755"/>
                <a:gd name="connsiteY340" fmla="*/ 130410 h 361466"/>
                <a:gd name="connsiteX341" fmla="*/ 361536 w 977755"/>
                <a:gd name="connsiteY341" fmla="*/ 127912 h 361466"/>
                <a:gd name="connsiteX342" fmla="*/ 375098 w 977755"/>
                <a:gd name="connsiteY342" fmla="*/ 141474 h 361466"/>
                <a:gd name="connsiteX343" fmla="*/ 361536 w 977755"/>
                <a:gd name="connsiteY343" fmla="*/ 155036 h 361466"/>
                <a:gd name="connsiteX344" fmla="*/ 347974 w 977755"/>
                <a:gd name="connsiteY344" fmla="*/ 141474 h 361466"/>
                <a:gd name="connsiteX345" fmla="*/ 361536 w 977755"/>
                <a:gd name="connsiteY345" fmla="*/ 127912 h 361466"/>
                <a:gd name="connsiteX346" fmla="*/ 440054 w 977755"/>
                <a:gd name="connsiteY346" fmla="*/ 126484 h 361466"/>
                <a:gd name="connsiteX347" fmla="*/ 455043 w 977755"/>
                <a:gd name="connsiteY347" fmla="*/ 141474 h 361466"/>
                <a:gd name="connsiteX348" fmla="*/ 440054 w 977755"/>
                <a:gd name="connsiteY348" fmla="*/ 156463 h 361466"/>
                <a:gd name="connsiteX349" fmla="*/ 425064 w 977755"/>
                <a:gd name="connsiteY349" fmla="*/ 141474 h 361466"/>
                <a:gd name="connsiteX350" fmla="*/ 440054 w 977755"/>
                <a:gd name="connsiteY350" fmla="*/ 126484 h 361466"/>
                <a:gd name="connsiteX351" fmla="*/ 596946 w 977755"/>
                <a:gd name="connsiteY351" fmla="*/ 123058 h 361466"/>
                <a:gd name="connsiteX352" fmla="*/ 615362 w 977755"/>
                <a:gd name="connsiteY352" fmla="*/ 141474 h 361466"/>
                <a:gd name="connsiteX353" fmla="*/ 596946 w 977755"/>
                <a:gd name="connsiteY353" fmla="*/ 159890 h 361466"/>
                <a:gd name="connsiteX354" fmla="*/ 578530 w 977755"/>
                <a:gd name="connsiteY354" fmla="*/ 141474 h 361466"/>
                <a:gd name="connsiteX355" fmla="*/ 596946 w 977755"/>
                <a:gd name="connsiteY355" fmla="*/ 123058 h 361466"/>
                <a:gd name="connsiteX356" fmla="*/ 675321 w 977755"/>
                <a:gd name="connsiteY356" fmla="*/ 121059 h 361466"/>
                <a:gd name="connsiteX357" fmla="*/ 695735 w 977755"/>
                <a:gd name="connsiteY357" fmla="*/ 141474 h 361466"/>
                <a:gd name="connsiteX358" fmla="*/ 675321 w 977755"/>
                <a:gd name="connsiteY358" fmla="*/ 161888 h 361466"/>
                <a:gd name="connsiteX359" fmla="*/ 654906 w 977755"/>
                <a:gd name="connsiteY359" fmla="*/ 141474 h 361466"/>
                <a:gd name="connsiteX360" fmla="*/ 675321 w 977755"/>
                <a:gd name="connsiteY360" fmla="*/ 121059 h 361466"/>
                <a:gd name="connsiteX361" fmla="*/ 832283 w 977755"/>
                <a:gd name="connsiteY361" fmla="*/ 116348 h 361466"/>
                <a:gd name="connsiteX362" fmla="*/ 857337 w 977755"/>
                <a:gd name="connsiteY362" fmla="*/ 141474 h 361466"/>
                <a:gd name="connsiteX363" fmla="*/ 832283 w 977755"/>
                <a:gd name="connsiteY363" fmla="*/ 166528 h 361466"/>
                <a:gd name="connsiteX364" fmla="*/ 807229 w 977755"/>
                <a:gd name="connsiteY364" fmla="*/ 141474 h 361466"/>
                <a:gd name="connsiteX365" fmla="*/ 832283 w 977755"/>
                <a:gd name="connsiteY365" fmla="*/ 116348 h 361466"/>
                <a:gd name="connsiteX366" fmla="*/ 910730 w 977755"/>
                <a:gd name="connsiteY366" fmla="*/ 113636 h 361466"/>
                <a:gd name="connsiteX367" fmla="*/ 938496 w 977755"/>
                <a:gd name="connsiteY367" fmla="*/ 141474 h 361466"/>
                <a:gd name="connsiteX368" fmla="*/ 930397 w 977755"/>
                <a:gd name="connsiteY368" fmla="*/ 161004 h 361466"/>
                <a:gd name="connsiteX369" fmla="*/ 949989 w 977755"/>
                <a:gd name="connsiteY369" fmla="*/ 152895 h 361466"/>
                <a:gd name="connsiteX370" fmla="*/ 977755 w 977755"/>
                <a:gd name="connsiteY370" fmla="*/ 180662 h 361466"/>
                <a:gd name="connsiteX371" fmla="*/ 975542 w 977755"/>
                <a:gd name="connsiteY371" fmla="*/ 191511 h 361466"/>
                <a:gd name="connsiteX372" fmla="*/ 969618 w 977755"/>
                <a:gd name="connsiteY372" fmla="*/ 200362 h 361466"/>
                <a:gd name="connsiteX373" fmla="*/ 949989 w 977755"/>
                <a:gd name="connsiteY373" fmla="*/ 208500 h 361466"/>
                <a:gd name="connsiteX374" fmla="*/ 930410 w 977755"/>
                <a:gd name="connsiteY374" fmla="*/ 200383 h 361466"/>
                <a:gd name="connsiteX375" fmla="*/ 938496 w 977755"/>
                <a:gd name="connsiteY375" fmla="*/ 219920 h 361466"/>
                <a:gd name="connsiteX376" fmla="*/ 910730 w 977755"/>
                <a:gd name="connsiteY376" fmla="*/ 247758 h 361466"/>
                <a:gd name="connsiteX377" fmla="*/ 882963 w 977755"/>
                <a:gd name="connsiteY377" fmla="*/ 219920 h 361466"/>
                <a:gd name="connsiteX378" fmla="*/ 910730 w 977755"/>
                <a:gd name="connsiteY378" fmla="*/ 192153 h 361466"/>
                <a:gd name="connsiteX379" fmla="*/ 930281 w 977755"/>
                <a:gd name="connsiteY379" fmla="*/ 200246 h 361466"/>
                <a:gd name="connsiteX380" fmla="*/ 924435 w 977755"/>
                <a:gd name="connsiteY380" fmla="*/ 191511 h 361466"/>
                <a:gd name="connsiteX381" fmla="*/ 922222 w 977755"/>
                <a:gd name="connsiteY381" fmla="*/ 180662 h 361466"/>
                <a:gd name="connsiteX382" fmla="*/ 930295 w 977755"/>
                <a:gd name="connsiteY382" fmla="*/ 161159 h 361466"/>
                <a:gd name="connsiteX383" fmla="*/ 910730 w 977755"/>
                <a:gd name="connsiteY383" fmla="*/ 169241 h 361466"/>
                <a:gd name="connsiteX384" fmla="*/ 882963 w 977755"/>
                <a:gd name="connsiteY384" fmla="*/ 141474 h 361466"/>
                <a:gd name="connsiteX385" fmla="*/ 910730 w 977755"/>
                <a:gd name="connsiteY385" fmla="*/ 113636 h 361466"/>
                <a:gd name="connsiteX386" fmla="*/ 86939 w 977755"/>
                <a:gd name="connsiteY386" fmla="*/ 92793 h 361466"/>
                <a:gd name="connsiteX387" fmla="*/ 96433 w 977755"/>
                <a:gd name="connsiteY387" fmla="*/ 102286 h 361466"/>
                <a:gd name="connsiteX388" fmla="*/ 86939 w 977755"/>
                <a:gd name="connsiteY388" fmla="*/ 111780 h 361466"/>
                <a:gd name="connsiteX389" fmla="*/ 77446 w 977755"/>
                <a:gd name="connsiteY389" fmla="*/ 102286 h 361466"/>
                <a:gd name="connsiteX390" fmla="*/ 86939 w 977755"/>
                <a:gd name="connsiteY390" fmla="*/ 92793 h 361466"/>
                <a:gd name="connsiteX391" fmla="*/ 165457 w 977755"/>
                <a:gd name="connsiteY391" fmla="*/ 91794 h 361466"/>
                <a:gd name="connsiteX392" fmla="*/ 174165 w 977755"/>
                <a:gd name="connsiteY392" fmla="*/ 96434 h 361466"/>
                <a:gd name="connsiteX393" fmla="*/ 175950 w 977755"/>
                <a:gd name="connsiteY393" fmla="*/ 102287 h 361466"/>
                <a:gd name="connsiteX394" fmla="*/ 174165 w 977755"/>
                <a:gd name="connsiteY394" fmla="*/ 108140 h 361466"/>
                <a:gd name="connsiteX395" fmla="*/ 165457 w 977755"/>
                <a:gd name="connsiteY395" fmla="*/ 112922 h 361466"/>
                <a:gd name="connsiteX396" fmla="*/ 163315 w 977755"/>
                <a:gd name="connsiteY396" fmla="*/ 112708 h 361466"/>
                <a:gd name="connsiteX397" fmla="*/ 158033 w 977755"/>
                <a:gd name="connsiteY397" fmla="*/ 109853 h 361466"/>
                <a:gd name="connsiteX398" fmla="*/ 156748 w 977755"/>
                <a:gd name="connsiteY398" fmla="*/ 108283 h 361466"/>
                <a:gd name="connsiteX399" fmla="*/ 155178 w 977755"/>
                <a:gd name="connsiteY399" fmla="*/ 104500 h 361466"/>
                <a:gd name="connsiteX400" fmla="*/ 154964 w 977755"/>
                <a:gd name="connsiteY400" fmla="*/ 102358 h 361466"/>
                <a:gd name="connsiteX401" fmla="*/ 155178 w 977755"/>
                <a:gd name="connsiteY401" fmla="*/ 100217 h 361466"/>
                <a:gd name="connsiteX402" fmla="*/ 156748 w 977755"/>
                <a:gd name="connsiteY402" fmla="*/ 96434 h 361466"/>
                <a:gd name="connsiteX403" fmla="*/ 158033 w 977755"/>
                <a:gd name="connsiteY403" fmla="*/ 94863 h 361466"/>
                <a:gd name="connsiteX404" fmla="*/ 163315 w 977755"/>
                <a:gd name="connsiteY404" fmla="*/ 92008 h 361466"/>
                <a:gd name="connsiteX405" fmla="*/ 165457 w 977755"/>
                <a:gd name="connsiteY405" fmla="*/ 91794 h 361466"/>
                <a:gd name="connsiteX406" fmla="*/ 322349 w 977755"/>
                <a:gd name="connsiteY406" fmla="*/ 89367 h 361466"/>
                <a:gd name="connsiteX407" fmla="*/ 329559 w 977755"/>
                <a:gd name="connsiteY407" fmla="*/ 91580 h 361466"/>
                <a:gd name="connsiteX408" fmla="*/ 335198 w 977755"/>
                <a:gd name="connsiteY408" fmla="*/ 102287 h 361466"/>
                <a:gd name="connsiteX409" fmla="*/ 329559 w 977755"/>
                <a:gd name="connsiteY409" fmla="*/ 112994 h 361466"/>
                <a:gd name="connsiteX410" fmla="*/ 322349 w 977755"/>
                <a:gd name="connsiteY410" fmla="*/ 115206 h 361466"/>
                <a:gd name="connsiteX411" fmla="*/ 319780 w 977755"/>
                <a:gd name="connsiteY411" fmla="*/ 114921 h 361466"/>
                <a:gd name="connsiteX412" fmla="*/ 309501 w 977755"/>
                <a:gd name="connsiteY412" fmla="*/ 102287 h 361466"/>
                <a:gd name="connsiteX413" fmla="*/ 319780 w 977755"/>
                <a:gd name="connsiteY413" fmla="*/ 89653 h 361466"/>
                <a:gd name="connsiteX414" fmla="*/ 322349 w 977755"/>
                <a:gd name="connsiteY414" fmla="*/ 89367 h 361466"/>
                <a:gd name="connsiteX415" fmla="*/ 400795 w 977755"/>
                <a:gd name="connsiteY415" fmla="*/ 88011 h 361466"/>
                <a:gd name="connsiteX416" fmla="*/ 415071 w 977755"/>
                <a:gd name="connsiteY416" fmla="*/ 102287 h 361466"/>
                <a:gd name="connsiteX417" fmla="*/ 400795 w 977755"/>
                <a:gd name="connsiteY417" fmla="*/ 116563 h 361466"/>
                <a:gd name="connsiteX418" fmla="*/ 386519 w 977755"/>
                <a:gd name="connsiteY418" fmla="*/ 102287 h 361466"/>
                <a:gd name="connsiteX419" fmla="*/ 400795 w 977755"/>
                <a:gd name="connsiteY419" fmla="*/ 88011 h 361466"/>
                <a:gd name="connsiteX420" fmla="*/ 557687 w 977755"/>
                <a:gd name="connsiteY420" fmla="*/ 84798 h 361466"/>
                <a:gd name="connsiteX421" fmla="*/ 575175 w 977755"/>
                <a:gd name="connsiteY421" fmla="*/ 102286 h 361466"/>
                <a:gd name="connsiteX422" fmla="*/ 557687 w 977755"/>
                <a:gd name="connsiteY422" fmla="*/ 119774 h 361466"/>
                <a:gd name="connsiteX423" fmla="*/ 540199 w 977755"/>
                <a:gd name="connsiteY423" fmla="*/ 102286 h 361466"/>
                <a:gd name="connsiteX424" fmla="*/ 557687 w 977755"/>
                <a:gd name="connsiteY424" fmla="*/ 84798 h 361466"/>
                <a:gd name="connsiteX425" fmla="*/ 636061 w 977755"/>
                <a:gd name="connsiteY425" fmla="*/ 82871 h 361466"/>
                <a:gd name="connsiteX426" fmla="*/ 652193 w 977755"/>
                <a:gd name="connsiteY426" fmla="*/ 91437 h 361466"/>
                <a:gd name="connsiteX427" fmla="*/ 655476 w 977755"/>
                <a:gd name="connsiteY427" fmla="*/ 102286 h 361466"/>
                <a:gd name="connsiteX428" fmla="*/ 652193 w 977755"/>
                <a:gd name="connsiteY428" fmla="*/ 113136 h 361466"/>
                <a:gd name="connsiteX429" fmla="*/ 636061 w 977755"/>
                <a:gd name="connsiteY429" fmla="*/ 121702 h 361466"/>
                <a:gd name="connsiteX430" fmla="*/ 632135 w 977755"/>
                <a:gd name="connsiteY430" fmla="*/ 121273 h 361466"/>
                <a:gd name="connsiteX431" fmla="*/ 622356 w 977755"/>
                <a:gd name="connsiteY431" fmla="*/ 115991 h 361466"/>
                <a:gd name="connsiteX432" fmla="*/ 620001 w 977755"/>
                <a:gd name="connsiteY432" fmla="*/ 113136 h 361466"/>
                <a:gd name="connsiteX433" fmla="*/ 617074 w 977755"/>
                <a:gd name="connsiteY433" fmla="*/ 106212 h 361466"/>
                <a:gd name="connsiteX434" fmla="*/ 616646 w 977755"/>
                <a:gd name="connsiteY434" fmla="*/ 102286 h 361466"/>
                <a:gd name="connsiteX435" fmla="*/ 617074 w 977755"/>
                <a:gd name="connsiteY435" fmla="*/ 98360 h 361466"/>
                <a:gd name="connsiteX436" fmla="*/ 620001 w 977755"/>
                <a:gd name="connsiteY436" fmla="*/ 91437 h 361466"/>
                <a:gd name="connsiteX437" fmla="*/ 622356 w 977755"/>
                <a:gd name="connsiteY437" fmla="*/ 88581 h 361466"/>
                <a:gd name="connsiteX438" fmla="*/ 632135 w 977755"/>
                <a:gd name="connsiteY438" fmla="*/ 83299 h 361466"/>
                <a:gd name="connsiteX439" fmla="*/ 636061 w 977755"/>
                <a:gd name="connsiteY439" fmla="*/ 82871 h 361466"/>
                <a:gd name="connsiteX440" fmla="*/ 793025 w 977755"/>
                <a:gd name="connsiteY440" fmla="*/ 78446 h 361466"/>
                <a:gd name="connsiteX441" fmla="*/ 806373 w 977755"/>
                <a:gd name="connsiteY441" fmla="*/ 82515 h 361466"/>
                <a:gd name="connsiteX442" fmla="*/ 816865 w 977755"/>
                <a:gd name="connsiteY442" fmla="*/ 102287 h 361466"/>
                <a:gd name="connsiteX443" fmla="*/ 806373 w 977755"/>
                <a:gd name="connsiteY443" fmla="*/ 122059 h 361466"/>
                <a:gd name="connsiteX444" fmla="*/ 793025 w 977755"/>
                <a:gd name="connsiteY444" fmla="*/ 126128 h 361466"/>
                <a:gd name="connsiteX445" fmla="*/ 788242 w 977755"/>
                <a:gd name="connsiteY445" fmla="*/ 125628 h 361466"/>
                <a:gd name="connsiteX446" fmla="*/ 769184 w 977755"/>
                <a:gd name="connsiteY446" fmla="*/ 102287 h 361466"/>
                <a:gd name="connsiteX447" fmla="*/ 788242 w 977755"/>
                <a:gd name="connsiteY447" fmla="*/ 78946 h 361466"/>
                <a:gd name="connsiteX448" fmla="*/ 793025 w 977755"/>
                <a:gd name="connsiteY448" fmla="*/ 78446 h 361466"/>
                <a:gd name="connsiteX449" fmla="*/ 871470 w 977755"/>
                <a:gd name="connsiteY449" fmla="*/ 75876 h 361466"/>
                <a:gd name="connsiteX450" fmla="*/ 897881 w 977755"/>
                <a:gd name="connsiteY450" fmla="*/ 102286 h 361466"/>
                <a:gd name="connsiteX451" fmla="*/ 871470 w 977755"/>
                <a:gd name="connsiteY451" fmla="*/ 128697 h 361466"/>
                <a:gd name="connsiteX452" fmla="*/ 845060 w 977755"/>
                <a:gd name="connsiteY452" fmla="*/ 102286 h 361466"/>
                <a:gd name="connsiteX453" fmla="*/ 871470 w 977755"/>
                <a:gd name="connsiteY453" fmla="*/ 75876 h 361466"/>
                <a:gd name="connsiteX454" fmla="*/ 47753 w 977755"/>
                <a:gd name="connsiteY454" fmla="*/ 54034 h 361466"/>
                <a:gd name="connsiteX455" fmla="*/ 56747 w 977755"/>
                <a:gd name="connsiteY455" fmla="*/ 63028 h 361466"/>
                <a:gd name="connsiteX456" fmla="*/ 47753 w 977755"/>
                <a:gd name="connsiteY456" fmla="*/ 72022 h 361466"/>
                <a:gd name="connsiteX457" fmla="*/ 38759 w 977755"/>
                <a:gd name="connsiteY457" fmla="*/ 63028 h 361466"/>
                <a:gd name="connsiteX458" fmla="*/ 47753 w 977755"/>
                <a:gd name="connsiteY458" fmla="*/ 54034 h 361466"/>
                <a:gd name="connsiteX459" fmla="*/ 126198 w 977755"/>
                <a:gd name="connsiteY459" fmla="*/ 53035 h 361466"/>
                <a:gd name="connsiteX460" fmla="*/ 136191 w 977755"/>
                <a:gd name="connsiteY460" fmla="*/ 63028 h 361466"/>
                <a:gd name="connsiteX461" fmla="*/ 126198 w 977755"/>
                <a:gd name="connsiteY461" fmla="*/ 73021 h 361466"/>
                <a:gd name="connsiteX462" fmla="*/ 116205 w 977755"/>
                <a:gd name="connsiteY462" fmla="*/ 63028 h 361466"/>
                <a:gd name="connsiteX463" fmla="*/ 126198 w 977755"/>
                <a:gd name="connsiteY463" fmla="*/ 53035 h 361466"/>
                <a:gd name="connsiteX464" fmla="*/ 283162 w 977755"/>
                <a:gd name="connsiteY464" fmla="*/ 50822 h 361466"/>
                <a:gd name="connsiteX465" fmla="*/ 295368 w 977755"/>
                <a:gd name="connsiteY465" fmla="*/ 63028 h 361466"/>
                <a:gd name="connsiteX466" fmla="*/ 283162 w 977755"/>
                <a:gd name="connsiteY466" fmla="*/ 75234 h 361466"/>
                <a:gd name="connsiteX467" fmla="*/ 270956 w 977755"/>
                <a:gd name="connsiteY467" fmla="*/ 63028 h 361466"/>
                <a:gd name="connsiteX468" fmla="*/ 283162 w 977755"/>
                <a:gd name="connsiteY468" fmla="*/ 50822 h 361466"/>
                <a:gd name="connsiteX469" fmla="*/ 361536 w 977755"/>
                <a:gd name="connsiteY469" fmla="*/ 49466 h 361466"/>
                <a:gd name="connsiteX470" fmla="*/ 375098 w 977755"/>
                <a:gd name="connsiteY470" fmla="*/ 63028 h 361466"/>
                <a:gd name="connsiteX471" fmla="*/ 361536 w 977755"/>
                <a:gd name="connsiteY471" fmla="*/ 76590 h 361466"/>
                <a:gd name="connsiteX472" fmla="*/ 347974 w 977755"/>
                <a:gd name="connsiteY472" fmla="*/ 63028 h 361466"/>
                <a:gd name="connsiteX473" fmla="*/ 361536 w 977755"/>
                <a:gd name="connsiteY473" fmla="*/ 49466 h 361466"/>
                <a:gd name="connsiteX474" fmla="*/ 518428 w 977755"/>
                <a:gd name="connsiteY474" fmla="*/ 46396 h 361466"/>
                <a:gd name="connsiteX475" fmla="*/ 535060 w 977755"/>
                <a:gd name="connsiteY475" fmla="*/ 63027 h 361466"/>
                <a:gd name="connsiteX476" fmla="*/ 518428 w 977755"/>
                <a:gd name="connsiteY476" fmla="*/ 79659 h 361466"/>
                <a:gd name="connsiteX477" fmla="*/ 501797 w 977755"/>
                <a:gd name="connsiteY477" fmla="*/ 63027 h 361466"/>
                <a:gd name="connsiteX478" fmla="*/ 518428 w 977755"/>
                <a:gd name="connsiteY478" fmla="*/ 46396 h 361466"/>
                <a:gd name="connsiteX479" fmla="*/ 596946 w 977755"/>
                <a:gd name="connsiteY479" fmla="*/ 44612 h 361466"/>
                <a:gd name="connsiteX480" fmla="*/ 615362 w 977755"/>
                <a:gd name="connsiteY480" fmla="*/ 63028 h 361466"/>
                <a:gd name="connsiteX481" fmla="*/ 596946 w 977755"/>
                <a:gd name="connsiteY481" fmla="*/ 81444 h 361466"/>
                <a:gd name="connsiteX482" fmla="*/ 578530 w 977755"/>
                <a:gd name="connsiteY482" fmla="*/ 63028 h 361466"/>
                <a:gd name="connsiteX483" fmla="*/ 596946 w 977755"/>
                <a:gd name="connsiteY483" fmla="*/ 44612 h 361466"/>
                <a:gd name="connsiteX484" fmla="*/ 753766 w 977755"/>
                <a:gd name="connsiteY484" fmla="*/ 40400 h 361466"/>
                <a:gd name="connsiteX485" fmla="*/ 776394 w 977755"/>
                <a:gd name="connsiteY485" fmla="*/ 63027 h 361466"/>
                <a:gd name="connsiteX486" fmla="*/ 753766 w 977755"/>
                <a:gd name="connsiteY486" fmla="*/ 85655 h 361466"/>
                <a:gd name="connsiteX487" fmla="*/ 731139 w 977755"/>
                <a:gd name="connsiteY487" fmla="*/ 63027 h 361466"/>
                <a:gd name="connsiteX488" fmla="*/ 753766 w 977755"/>
                <a:gd name="connsiteY488" fmla="*/ 40400 h 361466"/>
                <a:gd name="connsiteX489" fmla="*/ 832283 w 977755"/>
                <a:gd name="connsiteY489" fmla="*/ 37973 h 361466"/>
                <a:gd name="connsiteX490" fmla="*/ 857337 w 977755"/>
                <a:gd name="connsiteY490" fmla="*/ 63027 h 361466"/>
                <a:gd name="connsiteX491" fmla="*/ 832283 w 977755"/>
                <a:gd name="connsiteY491" fmla="*/ 88153 h 361466"/>
                <a:gd name="connsiteX492" fmla="*/ 807229 w 977755"/>
                <a:gd name="connsiteY492" fmla="*/ 63027 h 361466"/>
                <a:gd name="connsiteX493" fmla="*/ 832283 w 977755"/>
                <a:gd name="connsiteY493" fmla="*/ 37973 h 361466"/>
                <a:gd name="connsiteX494" fmla="*/ 8566 w 977755"/>
                <a:gd name="connsiteY494" fmla="*/ 15275 h 361466"/>
                <a:gd name="connsiteX495" fmla="*/ 15632 w 977755"/>
                <a:gd name="connsiteY495" fmla="*/ 19058 h 361466"/>
                <a:gd name="connsiteX496" fmla="*/ 17060 w 977755"/>
                <a:gd name="connsiteY496" fmla="*/ 23841 h 361466"/>
                <a:gd name="connsiteX497" fmla="*/ 16917 w 977755"/>
                <a:gd name="connsiteY497" fmla="*/ 25554 h 361466"/>
                <a:gd name="connsiteX498" fmla="*/ 15632 w 977755"/>
                <a:gd name="connsiteY498" fmla="*/ 28623 h 361466"/>
                <a:gd name="connsiteX499" fmla="*/ 8566 w 977755"/>
                <a:gd name="connsiteY499" fmla="*/ 32406 h 361466"/>
                <a:gd name="connsiteX500" fmla="*/ 6852 w 977755"/>
                <a:gd name="connsiteY500" fmla="*/ 32192 h 361466"/>
                <a:gd name="connsiteX501" fmla="*/ 2498 w 977755"/>
                <a:gd name="connsiteY501" fmla="*/ 29836 h 361466"/>
                <a:gd name="connsiteX502" fmla="*/ 1428 w 977755"/>
                <a:gd name="connsiteY502" fmla="*/ 28623 h 361466"/>
                <a:gd name="connsiteX503" fmla="*/ 143 w 977755"/>
                <a:gd name="connsiteY503" fmla="*/ 25554 h 361466"/>
                <a:gd name="connsiteX504" fmla="*/ 0 w 977755"/>
                <a:gd name="connsiteY504" fmla="*/ 23841 h 361466"/>
                <a:gd name="connsiteX505" fmla="*/ 143 w 977755"/>
                <a:gd name="connsiteY505" fmla="*/ 22127 h 361466"/>
                <a:gd name="connsiteX506" fmla="*/ 1428 w 977755"/>
                <a:gd name="connsiteY506" fmla="*/ 19058 h 361466"/>
                <a:gd name="connsiteX507" fmla="*/ 2498 w 977755"/>
                <a:gd name="connsiteY507" fmla="*/ 17773 h 361466"/>
                <a:gd name="connsiteX508" fmla="*/ 6852 w 977755"/>
                <a:gd name="connsiteY508" fmla="*/ 15418 h 361466"/>
                <a:gd name="connsiteX509" fmla="*/ 8566 w 977755"/>
                <a:gd name="connsiteY509" fmla="*/ 15275 h 361466"/>
                <a:gd name="connsiteX510" fmla="*/ 87011 w 977755"/>
                <a:gd name="connsiteY510" fmla="*/ 14347 h 361466"/>
                <a:gd name="connsiteX511" fmla="*/ 96505 w 977755"/>
                <a:gd name="connsiteY511" fmla="*/ 23840 h 361466"/>
                <a:gd name="connsiteX512" fmla="*/ 96291 w 977755"/>
                <a:gd name="connsiteY512" fmla="*/ 25768 h 361466"/>
                <a:gd name="connsiteX513" fmla="*/ 87011 w 977755"/>
                <a:gd name="connsiteY513" fmla="*/ 33334 h 361466"/>
                <a:gd name="connsiteX514" fmla="*/ 77732 w 977755"/>
                <a:gd name="connsiteY514" fmla="*/ 25768 h 361466"/>
                <a:gd name="connsiteX515" fmla="*/ 77518 w 977755"/>
                <a:gd name="connsiteY515" fmla="*/ 23840 h 361466"/>
                <a:gd name="connsiteX516" fmla="*/ 87011 w 977755"/>
                <a:gd name="connsiteY516" fmla="*/ 14347 h 361466"/>
                <a:gd name="connsiteX517" fmla="*/ 243832 w 977755"/>
                <a:gd name="connsiteY517" fmla="*/ 12205 h 361466"/>
                <a:gd name="connsiteX518" fmla="*/ 255467 w 977755"/>
                <a:gd name="connsiteY518" fmla="*/ 23840 h 361466"/>
                <a:gd name="connsiteX519" fmla="*/ 255253 w 977755"/>
                <a:gd name="connsiteY519" fmla="*/ 26195 h 361466"/>
                <a:gd name="connsiteX520" fmla="*/ 243832 w 977755"/>
                <a:gd name="connsiteY520" fmla="*/ 35475 h 361466"/>
                <a:gd name="connsiteX521" fmla="*/ 232411 w 977755"/>
                <a:gd name="connsiteY521" fmla="*/ 26195 h 361466"/>
                <a:gd name="connsiteX522" fmla="*/ 232197 w 977755"/>
                <a:gd name="connsiteY522" fmla="*/ 23840 h 361466"/>
                <a:gd name="connsiteX523" fmla="*/ 243832 w 977755"/>
                <a:gd name="connsiteY523" fmla="*/ 12205 h 361466"/>
                <a:gd name="connsiteX524" fmla="*/ 322349 w 977755"/>
                <a:gd name="connsiteY524" fmla="*/ 10921 h 361466"/>
                <a:gd name="connsiteX525" fmla="*/ 329559 w 977755"/>
                <a:gd name="connsiteY525" fmla="*/ 13134 h 361466"/>
                <a:gd name="connsiteX526" fmla="*/ 335198 w 977755"/>
                <a:gd name="connsiteY526" fmla="*/ 23841 h 361466"/>
                <a:gd name="connsiteX527" fmla="*/ 334912 w 977755"/>
                <a:gd name="connsiteY527" fmla="*/ 26410 h 361466"/>
                <a:gd name="connsiteX528" fmla="*/ 329559 w 977755"/>
                <a:gd name="connsiteY528" fmla="*/ 34476 h 361466"/>
                <a:gd name="connsiteX529" fmla="*/ 322349 w 977755"/>
                <a:gd name="connsiteY529" fmla="*/ 36689 h 361466"/>
                <a:gd name="connsiteX530" fmla="*/ 319780 w 977755"/>
                <a:gd name="connsiteY530" fmla="*/ 36404 h 361466"/>
                <a:gd name="connsiteX531" fmla="*/ 309787 w 977755"/>
                <a:gd name="connsiteY531" fmla="*/ 26410 h 361466"/>
                <a:gd name="connsiteX532" fmla="*/ 309501 w 977755"/>
                <a:gd name="connsiteY532" fmla="*/ 23841 h 361466"/>
                <a:gd name="connsiteX533" fmla="*/ 319780 w 977755"/>
                <a:gd name="connsiteY533" fmla="*/ 11207 h 361466"/>
                <a:gd name="connsiteX534" fmla="*/ 322349 w 977755"/>
                <a:gd name="connsiteY534" fmla="*/ 10921 h 361466"/>
                <a:gd name="connsiteX535" fmla="*/ 479098 w 977755"/>
                <a:gd name="connsiteY535" fmla="*/ 7994 h 361466"/>
                <a:gd name="connsiteX536" fmla="*/ 492232 w 977755"/>
                <a:gd name="connsiteY536" fmla="*/ 14989 h 361466"/>
                <a:gd name="connsiteX537" fmla="*/ 494944 w 977755"/>
                <a:gd name="connsiteY537" fmla="*/ 23840 h 361466"/>
                <a:gd name="connsiteX538" fmla="*/ 494659 w 977755"/>
                <a:gd name="connsiteY538" fmla="*/ 27052 h 361466"/>
                <a:gd name="connsiteX539" fmla="*/ 492303 w 977755"/>
                <a:gd name="connsiteY539" fmla="*/ 32691 h 361466"/>
                <a:gd name="connsiteX540" fmla="*/ 479098 w 977755"/>
                <a:gd name="connsiteY540" fmla="*/ 39615 h 361466"/>
                <a:gd name="connsiteX541" fmla="*/ 475886 w 977755"/>
                <a:gd name="connsiteY541" fmla="*/ 39258 h 361466"/>
                <a:gd name="connsiteX542" fmla="*/ 467891 w 977755"/>
                <a:gd name="connsiteY542" fmla="*/ 34975 h 361466"/>
                <a:gd name="connsiteX543" fmla="*/ 465964 w 977755"/>
                <a:gd name="connsiteY543" fmla="*/ 32620 h 361466"/>
                <a:gd name="connsiteX544" fmla="*/ 463608 w 977755"/>
                <a:gd name="connsiteY544" fmla="*/ 26981 h 361466"/>
                <a:gd name="connsiteX545" fmla="*/ 463323 w 977755"/>
                <a:gd name="connsiteY545" fmla="*/ 23769 h 361466"/>
                <a:gd name="connsiteX546" fmla="*/ 463608 w 977755"/>
                <a:gd name="connsiteY546" fmla="*/ 20557 h 361466"/>
                <a:gd name="connsiteX547" fmla="*/ 465964 w 977755"/>
                <a:gd name="connsiteY547" fmla="*/ 14918 h 361466"/>
                <a:gd name="connsiteX548" fmla="*/ 467891 w 977755"/>
                <a:gd name="connsiteY548" fmla="*/ 12562 h 361466"/>
                <a:gd name="connsiteX549" fmla="*/ 475886 w 977755"/>
                <a:gd name="connsiteY549" fmla="*/ 8280 h 361466"/>
                <a:gd name="connsiteX550" fmla="*/ 479098 w 977755"/>
                <a:gd name="connsiteY550" fmla="*/ 7994 h 361466"/>
                <a:gd name="connsiteX551" fmla="*/ 557687 w 977755"/>
                <a:gd name="connsiteY551" fmla="*/ 6352 h 361466"/>
                <a:gd name="connsiteX552" fmla="*/ 575175 w 977755"/>
                <a:gd name="connsiteY552" fmla="*/ 23840 h 361466"/>
                <a:gd name="connsiteX553" fmla="*/ 574818 w 977755"/>
                <a:gd name="connsiteY553" fmla="*/ 27338 h 361466"/>
                <a:gd name="connsiteX554" fmla="*/ 557687 w 977755"/>
                <a:gd name="connsiteY554" fmla="*/ 41328 h 361466"/>
                <a:gd name="connsiteX555" fmla="*/ 540556 w 977755"/>
                <a:gd name="connsiteY555" fmla="*/ 27338 h 361466"/>
                <a:gd name="connsiteX556" fmla="*/ 540199 w 977755"/>
                <a:gd name="connsiteY556" fmla="*/ 23840 h 361466"/>
                <a:gd name="connsiteX557" fmla="*/ 557687 w 977755"/>
                <a:gd name="connsiteY557" fmla="*/ 6352 h 361466"/>
                <a:gd name="connsiteX558" fmla="*/ 714579 w 977755"/>
                <a:gd name="connsiteY558" fmla="*/ 2284 h 361466"/>
                <a:gd name="connsiteX559" fmla="*/ 736064 w 977755"/>
                <a:gd name="connsiteY559" fmla="*/ 23769 h 361466"/>
                <a:gd name="connsiteX560" fmla="*/ 735636 w 977755"/>
                <a:gd name="connsiteY560" fmla="*/ 28123 h 361466"/>
                <a:gd name="connsiteX561" fmla="*/ 714579 w 977755"/>
                <a:gd name="connsiteY561" fmla="*/ 45326 h 361466"/>
                <a:gd name="connsiteX562" fmla="*/ 693522 w 977755"/>
                <a:gd name="connsiteY562" fmla="*/ 28123 h 361466"/>
                <a:gd name="connsiteX563" fmla="*/ 693094 w 977755"/>
                <a:gd name="connsiteY563" fmla="*/ 23769 h 361466"/>
                <a:gd name="connsiteX564" fmla="*/ 714579 w 977755"/>
                <a:gd name="connsiteY564" fmla="*/ 2284 h 361466"/>
                <a:gd name="connsiteX565" fmla="*/ 793025 w 977755"/>
                <a:gd name="connsiteY565" fmla="*/ 0 h 361466"/>
                <a:gd name="connsiteX566" fmla="*/ 806373 w 977755"/>
                <a:gd name="connsiteY566" fmla="*/ 4069 h 361466"/>
                <a:gd name="connsiteX567" fmla="*/ 816865 w 977755"/>
                <a:gd name="connsiteY567" fmla="*/ 23841 h 361466"/>
                <a:gd name="connsiteX568" fmla="*/ 816366 w 977755"/>
                <a:gd name="connsiteY568" fmla="*/ 28623 h 361466"/>
                <a:gd name="connsiteX569" fmla="*/ 806373 w 977755"/>
                <a:gd name="connsiteY569" fmla="*/ 43613 h 361466"/>
                <a:gd name="connsiteX570" fmla="*/ 793025 w 977755"/>
                <a:gd name="connsiteY570" fmla="*/ 47682 h 361466"/>
                <a:gd name="connsiteX571" fmla="*/ 788242 w 977755"/>
                <a:gd name="connsiteY571" fmla="*/ 47182 h 361466"/>
                <a:gd name="connsiteX572" fmla="*/ 769684 w 977755"/>
                <a:gd name="connsiteY572" fmla="*/ 28623 h 361466"/>
                <a:gd name="connsiteX573" fmla="*/ 769184 w 977755"/>
                <a:gd name="connsiteY573" fmla="*/ 23841 h 361466"/>
                <a:gd name="connsiteX574" fmla="*/ 788242 w 977755"/>
                <a:gd name="connsiteY574" fmla="*/ 500 h 361466"/>
                <a:gd name="connsiteX575" fmla="*/ 793025 w 977755"/>
                <a:gd name="connsiteY575" fmla="*/ 0 h 3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</a:cxnLst>
              <a:rect l="l" t="t" r="r" b="b"/>
              <a:pathLst>
                <a:path w="977755" h="361466">
                  <a:moveTo>
                    <a:pt x="8566" y="329059"/>
                  </a:moveTo>
                  <a:cubicBezTo>
                    <a:pt x="11492" y="329059"/>
                    <a:pt x="14062" y="330558"/>
                    <a:pt x="15632" y="332842"/>
                  </a:cubicBezTo>
                  <a:cubicBezTo>
                    <a:pt x="16489" y="334198"/>
                    <a:pt x="17060" y="335840"/>
                    <a:pt x="17060" y="337625"/>
                  </a:cubicBezTo>
                  <a:cubicBezTo>
                    <a:pt x="17060" y="338838"/>
                    <a:pt x="16846" y="339980"/>
                    <a:pt x="16417" y="340979"/>
                  </a:cubicBezTo>
                  <a:cubicBezTo>
                    <a:pt x="16203" y="341479"/>
                    <a:pt x="15918" y="341979"/>
                    <a:pt x="15632" y="342407"/>
                  </a:cubicBezTo>
                  <a:cubicBezTo>
                    <a:pt x="15347" y="342835"/>
                    <a:pt x="14990" y="343264"/>
                    <a:pt x="14633" y="343620"/>
                  </a:cubicBezTo>
                  <a:cubicBezTo>
                    <a:pt x="13062" y="345191"/>
                    <a:pt x="10921" y="346119"/>
                    <a:pt x="8566" y="346119"/>
                  </a:cubicBezTo>
                  <a:cubicBezTo>
                    <a:pt x="7994" y="346119"/>
                    <a:pt x="7423" y="346119"/>
                    <a:pt x="6852" y="345976"/>
                  </a:cubicBezTo>
                  <a:cubicBezTo>
                    <a:pt x="5139" y="345619"/>
                    <a:pt x="3640" y="344763"/>
                    <a:pt x="2498" y="343620"/>
                  </a:cubicBezTo>
                  <a:cubicBezTo>
                    <a:pt x="2070" y="343192"/>
                    <a:pt x="1713" y="342764"/>
                    <a:pt x="1428" y="342336"/>
                  </a:cubicBezTo>
                  <a:cubicBezTo>
                    <a:pt x="1142" y="341907"/>
                    <a:pt x="857" y="341408"/>
                    <a:pt x="642" y="340908"/>
                  </a:cubicBezTo>
                  <a:cubicBezTo>
                    <a:pt x="428" y="340408"/>
                    <a:pt x="286" y="339909"/>
                    <a:pt x="143" y="339338"/>
                  </a:cubicBezTo>
                  <a:cubicBezTo>
                    <a:pt x="71" y="338767"/>
                    <a:pt x="0" y="338196"/>
                    <a:pt x="0" y="337625"/>
                  </a:cubicBezTo>
                  <a:cubicBezTo>
                    <a:pt x="0" y="336982"/>
                    <a:pt x="71" y="336411"/>
                    <a:pt x="143" y="335911"/>
                  </a:cubicBezTo>
                  <a:cubicBezTo>
                    <a:pt x="357" y="334769"/>
                    <a:pt x="785" y="333770"/>
                    <a:pt x="1428" y="332842"/>
                  </a:cubicBezTo>
                  <a:cubicBezTo>
                    <a:pt x="1784" y="332342"/>
                    <a:pt x="2141" y="331914"/>
                    <a:pt x="2498" y="331557"/>
                  </a:cubicBezTo>
                  <a:cubicBezTo>
                    <a:pt x="3712" y="330344"/>
                    <a:pt x="5211" y="329559"/>
                    <a:pt x="6852" y="329202"/>
                  </a:cubicBezTo>
                  <a:cubicBezTo>
                    <a:pt x="7423" y="329130"/>
                    <a:pt x="7994" y="329059"/>
                    <a:pt x="8566" y="329059"/>
                  </a:cubicBezTo>
                  <a:close/>
                  <a:moveTo>
                    <a:pt x="86939" y="328060"/>
                  </a:moveTo>
                  <a:cubicBezTo>
                    <a:pt x="92222" y="328060"/>
                    <a:pt x="96433" y="332343"/>
                    <a:pt x="96433" y="337554"/>
                  </a:cubicBezTo>
                  <a:cubicBezTo>
                    <a:pt x="96433" y="338910"/>
                    <a:pt x="96219" y="340123"/>
                    <a:pt x="95719" y="341265"/>
                  </a:cubicBezTo>
                  <a:cubicBezTo>
                    <a:pt x="95219" y="342407"/>
                    <a:pt x="94506" y="343407"/>
                    <a:pt x="93578" y="344263"/>
                  </a:cubicBezTo>
                  <a:cubicBezTo>
                    <a:pt x="91865" y="345976"/>
                    <a:pt x="89509" y="347047"/>
                    <a:pt x="86868" y="347047"/>
                  </a:cubicBezTo>
                  <a:cubicBezTo>
                    <a:pt x="84227" y="347047"/>
                    <a:pt x="81872" y="345976"/>
                    <a:pt x="80158" y="344263"/>
                  </a:cubicBezTo>
                  <a:cubicBezTo>
                    <a:pt x="79302" y="343407"/>
                    <a:pt x="78659" y="342407"/>
                    <a:pt x="78160" y="341265"/>
                  </a:cubicBezTo>
                  <a:cubicBezTo>
                    <a:pt x="77732" y="340123"/>
                    <a:pt x="77446" y="338838"/>
                    <a:pt x="77446" y="337554"/>
                  </a:cubicBezTo>
                  <a:cubicBezTo>
                    <a:pt x="77446" y="332271"/>
                    <a:pt x="81729" y="328060"/>
                    <a:pt x="86939" y="328060"/>
                  </a:cubicBezTo>
                  <a:close/>
                  <a:moveTo>
                    <a:pt x="243903" y="325990"/>
                  </a:moveTo>
                  <a:cubicBezTo>
                    <a:pt x="250327" y="325990"/>
                    <a:pt x="255538" y="331201"/>
                    <a:pt x="255538" y="337625"/>
                  </a:cubicBezTo>
                  <a:cubicBezTo>
                    <a:pt x="255538" y="339195"/>
                    <a:pt x="255181" y="340766"/>
                    <a:pt x="254610" y="342122"/>
                  </a:cubicBezTo>
                  <a:cubicBezTo>
                    <a:pt x="253967" y="343478"/>
                    <a:pt x="253182" y="344763"/>
                    <a:pt x="252111" y="345834"/>
                  </a:cubicBezTo>
                  <a:cubicBezTo>
                    <a:pt x="250041" y="347975"/>
                    <a:pt x="247115" y="349260"/>
                    <a:pt x="243903" y="349260"/>
                  </a:cubicBezTo>
                  <a:cubicBezTo>
                    <a:pt x="240691" y="349260"/>
                    <a:pt x="237764" y="347904"/>
                    <a:pt x="235694" y="345834"/>
                  </a:cubicBezTo>
                  <a:cubicBezTo>
                    <a:pt x="234624" y="344763"/>
                    <a:pt x="233767" y="343478"/>
                    <a:pt x="233196" y="342122"/>
                  </a:cubicBezTo>
                  <a:cubicBezTo>
                    <a:pt x="232625" y="340766"/>
                    <a:pt x="232268" y="339195"/>
                    <a:pt x="232268" y="337625"/>
                  </a:cubicBezTo>
                  <a:cubicBezTo>
                    <a:pt x="232268" y="331201"/>
                    <a:pt x="237479" y="325990"/>
                    <a:pt x="243903" y="325990"/>
                  </a:cubicBezTo>
                  <a:close/>
                  <a:moveTo>
                    <a:pt x="322349" y="324705"/>
                  </a:moveTo>
                  <a:cubicBezTo>
                    <a:pt x="324990" y="324705"/>
                    <a:pt x="327489" y="325562"/>
                    <a:pt x="329559" y="326918"/>
                  </a:cubicBezTo>
                  <a:cubicBezTo>
                    <a:pt x="332913" y="329273"/>
                    <a:pt x="335198" y="333199"/>
                    <a:pt x="335198" y="337625"/>
                  </a:cubicBezTo>
                  <a:cubicBezTo>
                    <a:pt x="335198" y="339409"/>
                    <a:pt x="334841" y="341051"/>
                    <a:pt x="334198" y="342621"/>
                  </a:cubicBezTo>
                  <a:cubicBezTo>
                    <a:pt x="333556" y="344120"/>
                    <a:pt x="332557" y="345548"/>
                    <a:pt x="331414" y="346690"/>
                  </a:cubicBezTo>
                  <a:cubicBezTo>
                    <a:pt x="330843" y="347261"/>
                    <a:pt x="330201" y="347832"/>
                    <a:pt x="329559" y="348260"/>
                  </a:cubicBezTo>
                  <a:cubicBezTo>
                    <a:pt x="327489" y="349688"/>
                    <a:pt x="324990" y="350473"/>
                    <a:pt x="322349" y="350473"/>
                  </a:cubicBezTo>
                  <a:cubicBezTo>
                    <a:pt x="321493" y="350473"/>
                    <a:pt x="320636" y="350330"/>
                    <a:pt x="319780" y="350188"/>
                  </a:cubicBezTo>
                  <a:cubicBezTo>
                    <a:pt x="317281" y="349688"/>
                    <a:pt x="314997" y="348403"/>
                    <a:pt x="313284" y="346690"/>
                  </a:cubicBezTo>
                  <a:cubicBezTo>
                    <a:pt x="312071" y="345548"/>
                    <a:pt x="311143" y="344192"/>
                    <a:pt x="310500" y="342621"/>
                  </a:cubicBezTo>
                  <a:cubicBezTo>
                    <a:pt x="309858" y="341122"/>
                    <a:pt x="309501" y="339409"/>
                    <a:pt x="309501" y="337625"/>
                  </a:cubicBezTo>
                  <a:cubicBezTo>
                    <a:pt x="309501" y="331415"/>
                    <a:pt x="313927" y="326204"/>
                    <a:pt x="319780" y="324990"/>
                  </a:cubicBezTo>
                  <a:cubicBezTo>
                    <a:pt x="320565" y="324776"/>
                    <a:pt x="321493" y="324705"/>
                    <a:pt x="322349" y="324705"/>
                  </a:cubicBezTo>
                  <a:close/>
                  <a:moveTo>
                    <a:pt x="479098" y="321707"/>
                  </a:moveTo>
                  <a:cubicBezTo>
                    <a:pt x="484594" y="321707"/>
                    <a:pt x="489376" y="324491"/>
                    <a:pt x="492232" y="328702"/>
                  </a:cubicBezTo>
                  <a:cubicBezTo>
                    <a:pt x="493945" y="331272"/>
                    <a:pt x="494944" y="334270"/>
                    <a:pt x="494944" y="337553"/>
                  </a:cubicBezTo>
                  <a:cubicBezTo>
                    <a:pt x="494944" y="339695"/>
                    <a:pt x="494516" y="341836"/>
                    <a:pt x="493731" y="343692"/>
                  </a:cubicBezTo>
                  <a:cubicBezTo>
                    <a:pt x="493374" y="344691"/>
                    <a:pt x="492874" y="345548"/>
                    <a:pt x="492303" y="346404"/>
                  </a:cubicBezTo>
                  <a:cubicBezTo>
                    <a:pt x="491732" y="347261"/>
                    <a:pt x="491090" y="348046"/>
                    <a:pt x="490304" y="348760"/>
                  </a:cubicBezTo>
                  <a:cubicBezTo>
                    <a:pt x="487449" y="351615"/>
                    <a:pt x="483452" y="353400"/>
                    <a:pt x="479098" y="353400"/>
                  </a:cubicBezTo>
                  <a:cubicBezTo>
                    <a:pt x="477956" y="353400"/>
                    <a:pt x="476885" y="353257"/>
                    <a:pt x="475886" y="353043"/>
                  </a:cubicBezTo>
                  <a:cubicBezTo>
                    <a:pt x="472816" y="352472"/>
                    <a:pt x="470033" y="350901"/>
                    <a:pt x="467891" y="348760"/>
                  </a:cubicBezTo>
                  <a:cubicBezTo>
                    <a:pt x="467177" y="348046"/>
                    <a:pt x="466535" y="347261"/>
                    <a:pt x="465964" y="346404"/>
                  </a:cubicBezTo>
                  <a:cubicBezTo>
                    <a:pt x="465393" y="345548"/>
                    <a:pt x="464965" y="344620"/>
                    <a:pt x="464536" y="343692"/>
                  </a:cubicBezTo>
                  <a:cubicBezTo>
                    <a:pt x="464108" y="342693"/>
                    <a:pt x="463823" y="341693"/>
                    <a:pt x="463608" y="340694"/>
                  </a:cubicBezTo>
                  <a:cubicBezTo>
                    <a:pt x="463466" y="339623"/>
                    <a:pt x="463323" y="338553"/>
                    <a:pt x="463323" y="337482"/>
                  </a:cubicBezTo>
                  <a:cubicBezTo>
                    <a:pt x="463323" y="336340"/>
                    <a:pt x="463394" y="335269"/>
                    <a:pt x="463608" y="334270"/>
                  </a:cubicBezTo>
                  <a:cubicBezTo>
                    <a:pt x="464037" y="332200"/>
                    <a:pt x="464822" y="330344"/>
                    <a:pt x="465964" y="328631"/>
                  </a:cubicBezTo>
                  <a:cubicBezTo>
                    <a:pt x="466535" y="327774"/>
                    <a:pt x="467177" y="326989"/>
                    <a:pt x="467891" y="326275"/>
                  </a:cubicBezTo>
                  <a:cubicBezTo>
                    <a:pt x="470033" y="324134"/>
                    <a:pt x="472816" y="322635"/>
                    <a:pt x="475886" y="321993"/>
                  </a:cubicBezTo>
                  <a:cubicBezTo>
                    <a:pt x="476956" y="321850"/>
                    <a:pt x="478027" y="321707"/>
                    <a:pt x="479098" y="321707"/>
                  </a:cubicBezTo>
                  <a:close/>
                  <a:moveTo>
                    <a:pt x="557687" y="320066"/>
                  </a:moveTo>
                  <a:cubicBezTo>
                    <a:pt x="567323" y="320066"/>
                    <a:pt x="575175" y="327918"/>
                    <a:pt x="575175" y="337554"/>
                  </a:cubicBezTo>
                  <a:cubicBezTo>
                    <a:pt x="575175" y="339981"/>
                    <a:pt x="574675" y="342336"/>
                    <a:pt x="573819" y="344406"/>
                  </a:cubicBezTo>
                  <a:cubicBezTo>
                    <a:pt x="572891" y="346476"/>
                    <a:pt x="571606" y="348404"/>
                    <a:pt x="570178" y="349974"/>
                  </a:cubicBezTo>
                  <a:cubicBezTo>
                    <a:pt x="566966" y="353115"/>
                    <a:pt x="562612" y="355113"/>
                    <a:pt x="557758" y="355113"/>
                  </a:cubicBezTo>
                  <a:cubicBezTo>
                    <a:pt x="552905" y="355113"/>
                    <a:pt x="548479" y="353115"/>
                    <a:pt x="545338" y="349974"/>
                  </a:cubicBezTo>
                  <a:cubicBezTo>
                    <a:pt x="543697" y="348404"/>
                    <a:pt x="542412" y="346476"/>
                    <a:pt x="541555" y="344406"/>
                  </a:cubicBezTo>
                  <a:cubicBezTo>
                    <a:pt x="540699" y="342265"/>
                    <a:pt x="540199" y="339981"/>
                    <a:pt x="540199" y="337554"/>
                  </a:cubicBezTo>
                  <a:cubicBezTo>
                    <a:pt x="540199" y="327918"/>
                    <a:pt x="548051" y="320066"/>
                    <a:pt x="557687" y="320066"/>
                  </a:cubicBezTo>
                  <a:close/>
                  <a:moveTo>
                    <a:pt x="714579" y="316140"/>
                  </a:moveTo>
                  <a:cubicBezTo>
                    <a:pt x="726428" y="316140"/>
                    <a:pt x="736064" y="325776"/>
                    <a:pt x="736064" y="337625"/>
                  </a:cubicBezTo>
                  <a:cubicBezTo>
                    <a:pt x="736064" y="340552"/>
                    <a:pt x="735422" y="343407"/>
                    <a:pt x="734351" y="345977"/>
                  </a:cubicBezTo>
                  <a:cubicBezTo>
                    <a:pt x="733281" y="348546"/>
                    <a:pt x="731710" y="350830"/>
                    <a:pt x="729854" y="352829"/>
                  </a:cubicBezTo>
                  <a:cubicBezTo>
                    <a:pt x="726000" y="356684"/>
                    <a:pt x="720575" y="359111"/>
                    <a:pt x="714651" y="359111"/>
                  </a:cubicBezTo>
                  <a:cubicBezTo>
                    <a:pt x="708726" y="359111"/>
                    <a:pt x="703373" y="356755"/>
                    <a:pt x="699447" y="352829"/>
                  </a:cubicBezTo>
                  <a:cubicBezTo>
                    <a:pt x="697448" y="350902"/>
                    <a:pt x="695878" y="348546"/>
                    <a:pt x="694807" y="345977"/>
                  </a:cubicBezTo>
                  <a:cubicBezTo>
                    <a:pt x="693665" y="343407"/>
                    <a:pt x="693094" y="340623"/>
                    <a:pt x="693094" y="337625"/>
                  </a:cubicBezTo>
                  <a:cubicBezTo>
                    <a:pt x="693094" y="325776"/>
                    <a:pt x="702730" y="316140"/>
                    <a:pt x="714579" y="316140"/>
                  </a:cubicBezTo>
                  <a:close/>
                  <a:moveTo>
                    <a:pt x="793025" y="313784"/>
                  </a:moveTo>
                  <a:cubicBezTo>
                    <a:pt x="797950" y="313784"/>
                    <a:pt x="802590" y="315283"/>
                    <a:pt x="806373" y="317853"/>
                  </a:cubicBezTo>
                  <a:cubicBezTo>
                    <a:pt x="812725" y="322135"/>
                    <a:pt x="816865" y="329416"/>
                    <a:pt x="816865" y="337625"/>
                  </a:cubicBezTo>
                  <a:cubicBezTo>
                    <a:pt x="816865" y="340908"/>
                    <a:pt x="816223" y="344049"/>
                    <a:pt x="815010" y="346904"/>
                  </a:cubicBezTo>
                  <a:cubicBezTo>
                    <a:pt x="813796" y="349759"/>
                    <a:pt x="812012" y="352329"/>
                    <a:pt x="809870" y="354470"/>
                  </a:cubicBezTo>
                  <a:cubicBezTo>
                    <a:pt x="808800" y="355541"/>
                    <a:pt x="807586" y="356469"/>
                    <a:pt x="806373" y="357397"/>
                  </a:cubicBezTo>
                  <a:cubicBezTo>
                    <a:pt x="802518" y="359967"/>
                    <a:pt x="797950" y="361466"/>
                    <a:pt x="793025" y="361466"/>
                  </a:cubicBezTo>
                  <a:cubicBezTo>
                    <a:pt x="791383" y="361466"/>
                    <a:pt x="789813" y="361251"/>
                    <a:pt x="788242" y="360966"/>
                  </a:cubicBezTo>
                  <a:cubicBezTo>
                    <a:pt x="783603" y="360038"/>
                    <a:pt x="779391" y="357682"/>
                    <a:pt x="776179" y="354470"/>
                  </a:cubicBezTo>
                  <a:cubicBezTo>
                    <a:pt x="773966" y="352329"/>
                    <a:pt x="772253" y="349759"/>
                    <a:pt x="771040" y="346904"/>
                  </a:cubicBezTo>
                  <a:cubicBezTo>
                    <a:pt x="769826" y="344049"/>
                    <a:pt x="769184" y="340908"/>
                    <a:pt x="769184" y="337625"/>
                  </a:cubicBezTo>
                  <a:cubicBezTo>
                    <a:pt x="769184" y="326133"/>
                    <a:pt x="777393" y="316496"/>
                    <a:pt x="788242" y="314284"/>
                  </a:cubicBezTo>
                  <a:cubicBezTo>
                    <a:pt x="789741" y="313927"/>
                    <a:pt x="791383" y="313784"/>
                    <a:pt x="793025" y="313784"/>
                  </a:cubicBezTo>
                  <a:close/>
                  <a:moveTo>
                    <a:pt x="47753" y="289372"/>
                  </a:moveTo>
                  <a:cubicBezTo>
                    <a:pt x="52749" y="289372"/>
                    <a:pt x="56747" y="293369"/>
                    <a:pt x="56747" y="298366"/>
                  </a:cubicBezTo>
                  <a:cubicBezTo>
                    <a:pt x="56747" y="303362"/>
                    <a:pt x="52749" y="307360"/>
                    <a:pt x="47753" y="307360"/>
                  </a:cubicBezTo>
                  <a:cubicBezTo>
                    <a:pt x="42756" y="307360"/>
                    <a:pt x="38759" y="303362"/>
                    <a:pt x="38759" y="298366"/>
                  </a:cubicBezTo>
                  <a:cubicBezTo>
                    <a:pt x="38759" y="293369"/>
                    <a:pt x="42756" y="289372"/>
                    <a:pt x="47753" y="289372"/>
                  </a:cubicBezTo>
                  <a:close/>
                  <a:moveTo>
                    <a:pt x="126198" y="288373"/>
                  </a:moveTo>
                  <a:cubicBezTo>
                    <a:pt x="131694" y="288373"/>
                    <a:pt x="136191" y="292870"/>
                    <a:pt x="136191" y="298366"/>
                  </a:cubicBezTo>
                  <a:cubicBezTo>
                    <a:pt x="136191" y="303862"/>
                    <a:pt x="131694" y="308359"/>
                    <a:pt x="126198" y="308359"/>
                  </a:cubicBezTo>
                  <a:cubicBezTo>
                    <a:pt x="120631" y="308359"/>
                    <a:pt x="116205" y="303862"/>
                    <a:pt x="116205" y="298366"/>
                  </a:cubicBezTo>
                  <a:cubicBezTo>
                    <a:pt x="116205" y="292799"/>
                    <a:pt x="120702" y="288373"/>
                    <a:pt x="126198" y="288373"/>
                  </a:cubicBezTo>
                  <a:close/>
                  <a:moveTo>
                    <a:pt x="283162" y="286160"/>
                  </a:moveTo>
                  <a:cubicBezTo>
                    <a:pt x="289872" y="286160"/>
                    <a:pt x="295368" y="291585"/>
                    <a:pt x="295368" y="298366"/>
                  </a:cubicBezTo>
                  <a:cubicBezTo>
                    <a:pt x="295368" y="305147"/>
                    <a:pt x="289872" y="310572"/>
                    <a:pt x="283162" y="310572"/>
                  </a:cubicBezTo>
                  <a:cubicBezTo>
                    <a:pt x="276452" y="310572"/>
                    <a:pt x="270956" y="305147"/>
                    <a:pt x="270956" y="298366"/>
                  </a:cubicBezTo>
                  <a:cubicBezTo>
                    <a:pt x="270956" y="291656"/>
                    <a:pt x="276381" y="286160"/>
                    <a:pt x="283162" y="286160"/>
                  </a:cubicBezTo>
                  <a:close/>
                  <a:moveTo>
                    <a:pt x="361536" y="284804"/>
                  </a:moveTo>
                  <a:cubicBezTo>
                    <a:pt x="369031" y="284804"/>
                    <a:pt x="375098" y="290871"/>
                    <a:pt x="375098" y="298366"/>
                  </a:cubicBezTo>
                  <a:cubicBezTo>
                    <a:pt x="375098" y="305861"/>
                    <a:pt x="369031" y="311928"/>
                    <a:pt x="361536" y="311928"/>
                  </a:cubicBezTo>
                  <a:cubicBezTo>
                    <a:pt x="354041" y="311928"/>
                    <a:pt x="347974" y="305861"/>
                    <a:pt x="347974" y="298366"/>
                  </a:cubicBezTo>
                  <a:cubicBezTo>
                    <a:pt x="347974" y="290871"/>
                    <a:pt x="354041" y="284804"/>
                    <a:pt x="361536" y="284804"/>
                  </a:cubicBezTo>
                  <a:close/>
                  <a:moveTo>
                    <a:pt x="518428" y="281735"/>
                  </a:moveTo>
                  <a:cubicBezTo>
                    <a:pt x="527636" y="281735"/>
                    <a:pt x="535060" y="289158"/>
                    <a:pt x="535060" y="298366"/>
                  </a:cubicBezTo>
                  <a:cubicBezTo>
                    <a:pt x="535060" y="307574"/>
                    <a:pt x="527636" y="314998"/>
                    <a:pt x="518428" y="314998"/>
                  </a:cubicBezTo>
                  <a:cubicBezTo>
                    <a:pt x="509220" y="314998"/>
                    <a:pt x="501797" y="307574"/>
                    <a:pt x="501797" y="298366"/>
                  </a:cubicBezTo>
                  <a:cubicBezTo>
                    <a:pt x="501797" y="289158"/>
                    <a:pt x="509220" y="281735"/>
                    <a:pt x="518428" y="281735"/>
                  </a:cubicBezTo>
                  <a:close/>
                  <a:moveTo>
                    <a:pt x="596946" y="279950"/>
                  </a:moveTo>
                  <a:cubicBezTo>
                    <a:pt x="607082" y="279950"/>
                    <a:pt x="615362" y="288159"/>
                    <a:pt x="615362" y="298366"/>
                  </a:cubicBezTo>
                  <a:cubicBezTo>
                    <a:pt x="615362" y="308573"/>
                    <a:pt x="607082" y="316782"/>
                    <a:pt x="596946" y="316782"/>
                  </a:cubicBezTo>
                  <a:cubicBezTo>
                    <a:pt x="586810" y="316782"/>
                    <a:pt x="578530" y="308573"/>
                    <a:pt x="578530" y="298366"/>
                  </a:cubicBezTo>
                  <a:cubicBezTo>
                    <a:pt x="578530" y="288230"/>
                    <a:pt x="586739" y="279950"/>
                    <a:pt x="596946" y="279950"/>
                  </a:cubicBezTo>
                  <a:close/>
                  <a:moveTo>
                    <a:pt x="753766" y="275739"/>
                  </a:moveTo>
                  <a:cubicBezTo>
                    <a:pt x="766258" y="275739"/>
                    <a:pt x="776394" y="285875"/>
                    <a:pt x="776394" y="298366"/>
                  </a:cubicBezTo>
                  <a:cubicBezTo>
                    <a:pt x="776394" y="310858"/>
                    <a:pt x="766258" y="320994"/>
                    <a:pt x="753766" y="320994"/>
                  </a:cubicBezTo>
                  <a:cubicBezTo>
                    <a:pt x="741275" y="320994"/>
                    <a:pt x="731139" y="310858"/>
                    <a:pt x="731139" y="298366"/>
                  </a:cubicBezTo>
                  <a:cubicBezTo>
                    <a:pt x="731139" y="285875"/>
                    <a:pt x="741275" y="275739"/>
                    <a:pt x="753766" y="275739"/>
                  </a:cubicBezTo>
                  <a:close/>
                  <a:moveTo>
                    <a:pt x="832283" y="273241"/>
                  </a:moveTo>
                  <a:cubicBezTo>
                    <a:pt x="846131" y="273241"/>
                    <a:pt x="857337" y="284519"/>
                    <a:pt x="857337" y="298367"/>
                  </a:cubicBezTo>
                  <a:cubicBezTo>
                    <a:pt x="857337" y="312214"/>
                    <a:pt x="846059" y="323421"/>
                    <a:pt x="832283" y="323421"/>
                  </a:cubicBezTo>
                  <a:cubicBezTo>
                    <a:pt x="818436" y="323421"/>
                    <a:pt x="807229" y="312214"/>
                    <a:pt x="807229" y="298367"/>
                  </a:cubicBezTo>
                  <a:cubicBezTo>
                    <a:pt x="807229" y="284448"/>
                    <a:pt x="818436" y="273241"/>
                    <a:pt x="832283" y="273241"/>
                  </a:cubicBezTo>
                  <a:close/>
                  <a:moveTo>
                    <a:pt x="86939" y="249685"/>
                  </a:moveTo>
                  <a:cubicBezTo>
                    <a:pt x="92222" y="249685"/>
                    <a:pt x="96433" y="253968"/>
                    <a:pt x="96433" y="259179"/>
                  </a:cubicBezTo>
                  <a:cubicBezTo>
                    <a:pt x="96433" y="264389"/>
                    <a:pt x="92222" y="268601"/>
                    <a:pt x="86939" y="268672"/>
                  </a:cubicBezTo>
                  <a:cubicBezTo>
                    <a:pt x="81657" y="268672"/>
                    <a:pt x="77446" y="264389"/>
                    <a:pt x="77446" y="259179"/>
                  </a:cubicBezTo>
                  <a:cubicBezTo>
                    <a:pt x="77446" y="253896"/>
                    <a:pt x="81729" y="249685"/>
                    <a:pt x="86939" y="249685"/>
                  </a:cubicBezTo>
                  <a:close/>
                  <a:moveTo>
                    <a:pt x="165457" y="248686"/>
                  </a:moveTo>
                  <a:cubicBezTo>
                    <a:pt x="169097" y="248686"/>
                    <a:pt x="172309" y="250542"/>
                    <a:pt x="174165" y="253326"/>
                  </a:cubicBezTo>
                  <a:cubicBezTo>
                    <a:pt x="175307" y="254967"/>
                    <a:pt x="175950" y="257037"/>
                    <a:pt x="175950" y="259179"/>
                  </a:cubicBezTo>
                  <a:cubicBezTo>
                    <a:pt x="175950" y="261320"/>
                    <a:pt x="175307" y="263390"/>
                    <a:pt x="174165" y="265032"/>
                  </a:cubicBezTo>
                  <a:cubicBezTo>
                    <a:pt x="172238" y="267816"/>
                    <a:pt x="169026" y="269672"/>
                    <a:pt x="165457" y="269814"/>
                  </a:cubicBezTo>
                  <a:cubicBezTo>
                    <a:pt x="164672" y="269814"/>
                    <a:pt x="164029" y="269743"/>
                    <a:pt x="163315" y="269600"/>
                  </a:cubicBezTo>
                  <a:cubicBezTo>
                    <a:pt x="161317" y="269172"/>
                    <a:pt x="159461" y="268173"/>
                    <a:pt x="158033" y="266745"/>
                  </a:cubicBezTo>
                  <a:cubicBezTo>
                    <a:pt x="157534" y="266245"/>
                    <a:pt x="157105" y="265746"/>
                    <a:pt x="156748" y="265175"/>
                  </a:cubicBezTo>
                  <a:cubicBezTo>
                    <a:pt x="156035" y="264033"/>
                    <a:pt x="155464" y="262748"/>
                    <a:pt x="155178" y="261392"/>
                  </a:cubicBezTo>
                  <a:cubicBezTo>
                    <a:pt x="155035" y="260678"/>
                    <a:pt x="154964" y="259964"/>
                    <a:pt x="154964" y="259250"/>
                  </a:cubicBezTo>
                  <a:cubicBezTo>
                    <a:pt x="154964" y="258465"/>
                    <a:pt x="155035" y="257823"/>
                    <a:pt x="155178" y="257109"/>
                  </a:cubicBezTo>
                  <a:cubicBezTo>
                    <a:pt x="155464" y="255681"/>
                    <a:pt x="155963" y="254468"/>
                    <a:pt x="156748" y="253326"/>
                  </a:cubicBezTo>
                  <a:cubicBezTo>
                    <a:pt x="157105" y="252755"/>
                    <a:pt x="157534" y="252255"/>
                    <a:pt x="158033" y="251755"/>
                  </a:cubicBezTo>
                  <a:cubicBezTo>
                    <a:pt x="159461" y="250328"/>
                    <a:pt x="161245" y="249328"/>
                    <a:pt x="163315" y="248900"/>
                  </a:cubicBezTo>
                  <a:cubicBezTo>
                    <a:pt x="164029" y="248757"/>
                    <a:pt x="164743" y="248686"/>
                    <a:pt x="165457" y="248686"/>
                  </a:cubicBezTo>
                  <a:close/>
                  <a:moveTo>
                    <a:pt x="322349" y="246259"/>
                  </a:moveTo>
                  <a:cubicBezTo>
                    <a:pt x="324990" y="246259"/>
                    <a:pt x="327489" y="247116"/>
                    <a:pt x="329559" y="248472"/>
                  </a:cubicBezTo>
                  <a:cubicBezTo>
                    <a:pt x="332913" y="250827"/>
                    <a:pt x="335198" y="254753"/>
                    <a:pt x="335198" y="259179"/>
                  </a:cubicBezTo>
                  <a:cubicBezTo>
                    <a:pt x="335198" y="263604"/>
                    <a:pt x="332985" y="267530"/>
                    <a:pt x="329559" y="269886"/>
                  </a:cubicBezTo>
                  <a:cubicBezTo>
                    <a:pt x="327489" y="271313"/>
                    <a:pt x="324990" y="272098"/>
                    <a:pt x="322349" y="272098"/>
                  </a:cubicBezTo>
                  <a:cubicBezTo>
                    <a:pt x="321493" y="272098"/>
                    <a:pt x="320636" y="271956"/>
                    <a:pt x="319780" y="271813"/>
                  </a:cubicBezTo>
                  <a:cubicBezTo>
                    <a:pt x="313927" y="270599"/>
                    <a:pt x="309501" y="265389"/>
                    <a:pt x="309501" y="259179"/>
                  </a:cubicBezTo>
                  <a:cubicBezTo>
                    <a:pt x="309501" y="252969"/>
                    <a:pt x="313927" y="247758"/>
                    <a:pt x="319780" y="246545"/>
                  </a:cubicBezTo>
                  <a:cubicBezTo>
                    <a:pt x="320565" y="246330"/>
                    <a:pt x="321493" y="246259"/>
                    <a:pt x="322349" y="246259"/>
                  </a:cubicBezTo>
                  <a:close/>
                  <a:moveTo>
                    <a:pt x="400795" y="244903"/>
                  </a:moveTo>
                  <a:cubicBezTo>
                    <a:pt x="408718" y="244903"/>
                    <a:pt x="415071" y="251327"/>
                    <a:pt x="415071" y="259179"/>
                  </a:cubicBezTo>
                  <a:cubicBezTo>
                    <a:pt x="415071" y="267031"/>
                    <a:pt x="408647" y="273455"/>
                    <a:pt x="400795" y="273455"/>
                  </a:cubicBezTo>
                  <a:cubicBezTo>
                    <a:pt x="392943" y="273455"/>
                    <a:pt x="386519" y="267031"/>
                    <a:pt x="386519" y="259179"/>
                  </a:cubicBezTo>
                  <a:cubicBezTo>
                    <a:pt x="386519" y="251256"/>
                    <a:pt x="392943" y="244903"/>
                    <a:pt x="400795" y="244903"/>
                  </a:cubicBezTo>
                  <a:close/>
                  <a:moveTo>
                    <a:pt x="557687" y="241691"/>
                  </a:moveTo>
                  <a:cubicBezTo>
                    <a:pt x="567323" y="241691"/>
                    <a:pt x="575175" y="249543"/>
                    <a:pt x="575175" y="259179"/>
                  </a:cubicBezTo>
                  <a:cubicBezTo>
                    <a:pt x="575175" y="268815"/>
                    <a:pt x="567323" y="276667"/>
                    <a:pt x="557687" y="276667"/>
                  </a:cubicBezTo>
                  <a:cubicBezTo>
                    <a:pt x="548051" y="276667"/>
                    <a:pt x="540199" y="268815"/>
                    <a:pt x="540199" y="259179"/>
                  </a:cubicBezTo>
                  <a:cubicBezTo>
                    <a:pt x="540199" y="249543"/>
                    <a:pt x="548051" y="241691"/>
                    <a:pt x="557687" y="241691"/>
                  </a:cubicBezTo>
                  <a:close/>
                  <a:moveTo>
                    <a:pt x="636061" y="239764"/>
                  </a:moveTo>
                  <a:cubicBezTo>
                    <a:pt x="642771" y="239764"/>
                    <a:pt x="648695" y="243190"/>
                    <a:pt x="652193" y="248330"/>
                  </a:cubicBezTo>
                  <a:cubicBezTo>
                    <a:pt x="654263" y="251399"/>
                    <a:pt x="655476" y="255182"/>
                    <a:pt x="655476" y="259179"/>
                  </a:cubicBezTo>
                  <a:cubicBezTo>
                    <a:pt x="655476" y="263177"/>
                    <a:pt x="654263" y="266960"/>
                    <a:pt x="652193" y="270029"/>
                  </a:cubicBezTo>
                  <a:cubicBezTo>
                    <a:pt x="648695" y="275168"/>
                    <a:pt x="642842" y="278594"/>
                    <a:pt x="636061" y="278594"/>
                  </a:cubicBezTo>
                  <a:cubicBezTo>
                    <a:pt x="634705" y="278594"/>
                    <a:pt x="633420" y="278452"/>
                    <a:pt x="632135" y="278166"/>
                  </a:cubicBezTo>
                  <a:cubicBezTo>
                    <a:pt x="628352" y="277381"/>
                    <a:pt x="624997" y="275525"/>
                    <a:pt x="622356" y="272884"/>
                  </a:cubicBezTo>
                  <a:cubicBezTo>
                    <a:pt x="621500" y="272028"/>
                    <a:pt x="620715" y="271028"/>
                    <a:pt x="620001" y="270029"/>
                  </a:cubicBezTo>
                  <a:cubicBezTo>
                    <a:pt x="618573" y="267959"/>
                    <a:pt x="617574" y="265603"/>
                    <a:pt x="617074" y="263105"/>
                  </a:cubicBezTo>
                  <a:cubicBezTo>
                    <a:pt x="616789" y="261820"/>
                    <a:pt x="616646" y="260535"/>
                    <a:pt x="616646" y="259179"/>
                  </a:cubicBezTo>
                  <a:cubicBezTo>
                    <a:pt x="616646" y="257823"/>
                    <a:pt x="616789" y="256538"/>
                    <a:pt x="617074" y="255253"/>
                  </a:cubicBezTo>
                  <a:cubicBezTo>
                    <a:pt x="617574" y="252755"/>
                    <a:pt x="618573" y="250400"/>
                    <a:pt x="620001" y="248330"/>
                  </a:cubicBezTo>
                  <a:cubicBezTo>
                    <a:pt x="620715" y="247330"/>
                    <a:pt x="621500" y="246331"/>
                    <a:pt x="622356" y="245474"/>
                  </a:cubicBezTo>
                  <a:cubicBezTo>
                    <a:pt x="624926" y="242833"/>
                    <a:pt x="628352" y="240977"/>
                    <a:pt x="632135" y="240192"/>
                  </a:cubicBezTo>
                  <a:cubicBezTo>
                    <a:pt x="633420" y="239907"/>
                    <a:pt x="634705" y="239764"/>
                    <a:pt x="636061" y="239764"/>
                  </a:cubicBezTo>
                  <a:close/>
                  <a:moveTo>
                    <a:pt x="793025" y="235338"/>
                  </a:moveTo>
                  <a:cubicBezTo>
                    <a:pt x="797950" y="235338"/>
                    <a:pt x="802590" y="236837"/>
                    <a:pt x="806373" y="239407"/>
                  </a:cubicBezTo>
                  <a:cubicBezTo>
                    <a:pt x="812725" y="243689"/>
                    <a:pt x="816865" y="250970"/>
                    <a:pt x="816865" y="259179"/>
                  </a:cubicBezTo>
                  <a:cubicBezTo>
                    <a:pt x="816865" y="267387"/>
                    <a:pt x="812654" y="274597"/>
                    <a:pt x="806373" y="278951"/>
                  </a:cubicBezTo>
                  <a:cubicBezTo>
                    <a:pt x="802518" y="281521"/>
                    <a:pt x="797950" y="283020"/>
                    <a:pt x="793025" y="283020"/>
                  </a:cubicBezTo>
                  <a:cubicBezTo>
                    <a:pt x="791383" y="283020"/>
                    <a:pt x="789813" y="282805"/>
                    <a:pt x="788242" y="282520"/>
                  </a:cubicBezTo>
                  <a:cubicBezTo>
                    <a:pt x="777321" y="280307"/>
                    <a:pt x="769184" y="270671"/>
                    <a:pt x="769184" y="259179"/>
                  </a:cubicBezTo>
                  <a:cubicBezTo>
                    <a:pt x="769184" y="247687"/>
                    <a:pt x="777393" y="238050"/>
                    <a:pt x="788242" y="235838"/>
                  </a:cubicBezTo>
                  <a:cubicBezTo>
                    <a:pt x="789741" y="235481"/>
                    <a:pt x="791383" y="235338"/>
                    <a:pt x="793025" y="235338"/>
                  </a:cubicBezTo>
                  <a:close/>
                  <a:moveTo>
                    <a:pt x="871470" y="232768"/>
                  </a:moveTo>
                  <a:cubicBezTo>
                    <a:pt x="886032" y="232768"/>
                    <a:pt x="897881" y="244617"/>
                    <a:pt x="897881" y="259178"/>
                  </a:cubicBezTo>
                  <a:cubicBezTo>
                    <a:pt x="897881" y="273740"/>
                    <a:pt x="886032" y="285589"/>
                    <a:pt x="871470" y="285589"/>
                  </a:cubicBezTo>
                  <a:cubicBezTo>
                    <a:pt x="856909" y="285589"/>
                    <a:pt x="845060" y="273740"/>
                    <a:pt x="845060" y="259178"/>
                  </a:cubicBezTo>
                  <a:cubicBezTo>
                    <a:pt x="845060" y="244617"/>
                    <a:pt x="856909" y="232768"/>
                    <a:pt x="871470" y="232768"/>
                  </a:cubicBezTo>
                  <a:close/>
                  <a:moveTo>
                    <a:pt x="126198" y="209927"/>
                  </a:moveTo>
                  <a:cubicBezTo>
                    <a:pt x="131694" y="209927"/>
                    <a:pt x="136191" y="214424"/>
                    <a:pt x="136191" y="219920"/>
                  </a:cubicBezTo>
                  <a:cubicBezTo>
                    <a:pt x="136191" y="225416"/>
                    <a:pt x="131694" y="229913"/>
                    <a:pt x="126198" y="229913"/>
                  </a:cubicBezTo>
                  <a:cubicBezTo>
                    <a:pt x="120631" y="229913"/>
                    <a:pt x="116205" y="225416"/>
                    <a:pt x="116205" y="219920"/>
                  </a:cubicBezTo>
                  <a:cubicBezTo>
                    <a:pt x="116205" y="214353"/>
                    <a:pt x="120702" y="209927"/>
                    <a:pt x="126198" y="209927"/>
                  </a:cubicBezTo>
                  <a:close/>
                  <a:moveTo>
                    <a:pt x="204644" y="208856"/>
                  </a:moveTo>
                  <a:cubicBezTo>
                    <a:pt x="210782" y="208856"/>
                    <a:pt x="215708" y="213853"/>
                    <a:pt x="215708" y="219920"/>
                  </a:cubicBezTo>
                  <a:cubicBezTo>
                    <a:pt x="215708" y="226058"/>
                    <a:pt x="210782" y="230984"/>
                    <a:pt x="204644" y="230984"/>
                  </a:cubicBezTo>
                  <a:cubicBezTo>
                    <a:pt x="198505" y="230984"/>
                    <a:pt x="193580" y="225987"/>
                    <a:pt x="193580" y="219920"/>
                  </a:cubicBezTo>
                  <a:cubicBezTo>
                    <a:pt x="193580" y="213781"/>
                    <a:pt x="198577" y="208856"/>
                    <a:pt x="204644" y="208856"/>
                  </a:cubicBezTo>
                  <a:close/>
                  <a:moveTo>
                    <a:pt x="361536" y="206358"/>
                  </a:moveTo>
                  <a:cubicBezTo>
                    <a:pt x="369031" y="206358"/>
                    <a:pt x="375098" y="212425"/>
                    <a:pt x="375098" y="219920"/>
                  </a:cubicBezTo>
                  <a:cubicBezTo>
                    <a:pt x="375098" y="227415"/>
                    <a:pt x="369031" y="233482"/>
                    <a:pt x="361536" y="233482"/>
                  </a:cubicBezTo>
                  <a:cubicBezTo>
                    <a:pt x="354041" y="233482"/>
                    <a:pt x="347974" y="227415"/>
                    <a:pt x="347974" y="219920"/>
                  </a:cubicBezTo>
                  <a:cubicBezTo>
                    <a:pt x="347974" y="212425"/>
                    <a:pt x="354041" y="206358"/>
                    <a:pt x="361536" y="206358"/>
                  </a:cubicBezTo>
                  <a:close/>
                  <a:moveTo>
                    <a:pt x="440054" y="204930"/>
                  </a:moveTo>
                  <a:cubicBezTo>
                    <a:pt x="448334" y="204930"/>
                    <a:pt x="455043" y="211640"/>
                    <a:pt x="455043" y="219920"/>
                  </a:cubicBezTo>
                  <a:cubicBezTo>
                    <a:pt x="455043" y="228200"/>
                    <a:pt x="448262" y="234981"/>
                    <a:pt x="440054" y="234909"/>
                  </a:cubicBezTo>
                  <a:cubicBezTo>
                    <a:pt x="431774" y="234909"/>
                    <a:pt x="425064" y="228200"/>
                    <a:pt x="425064" y="219920"/>
                  </a:cubicBezTo>
                  <a:cubicBezTo>
                    <a:pt x="425064" y="211640"/>
                    <a:pt x="431774" y="204930"/>
                    <a:pt x="440054" y="204930"/>
                  </a:cubicBezTo>
                  <a:close/>
                  <a:moveTo>
                    <a:pt x="596946" y="201504"/>
                  </a:moveTo>
                  <a:cubicBezTo>
                    <a:pt x="607082" y="201504"/>
                    <a:pt x="615362" y="209713"/>
                    <a:pt x="615362" y="219920"/>
                  </a:cubicBezTo>
                  <a:cubicBezTo>
                    <a:pt x="615362" y="230127"/>
                    <a:pt x="607082" y="238407"/>
                    <a:pt x="596946" y="238336"/>
                  </a:cubicBezTo>
                  <a:cubicBezTo>
                    <a:pt x="586810" y="238336"/>
                    <a:pt x="578530" y="230127"/>
                    <a:pt x="578530" y="219920"/>
                  </a:cubicBezTo>
                  <a:cubicBezTo>
                    <a:pt x="578530" y="209784"/>
                    <a:pt x="586739" y="201504"/>
                    <a:pt x="596946" y="201504"/>
                  </a:cubicBezTo>
                  <a:close/>
                  <a:moveTo>
                    <a:pt x="675321" y="199506"/>
                  </a:moveTo>
                  <a:cubicBezTo>
                    <a:pt x="686598" y="199506"/>
                    <a:pt x="695735" y="208643"/>
                    <a:pt x="695735" y="219921"/>
                  </a:cubicBezTo>
                  <a:cubicBezTo>
                    <a:pt x="695735" y="231199"/>
                    <a:pt x="686598" y="240407"/>
                    <a:pt x="675321" y="240335"/>
                  </a:cubicBezTo>
                  <a:cubicBezTo>
                    <a:pt x="664043" y="240335"/>
                    <a:pt x="654906" y="231199"/>
                    <a:pt x="654906" y="219921"/>
                  </a:cubicBezTo>
                  <a:cubicBezTo>
                    <a:pt x="654906" y="208643"/>
                    <a:pt x="664043" y="199506"/>
                    <a:pt x="675321" y="199506"/>
                  </a:cubicBezTo>
                  <a:close/>
                  <a:moveTo>
                    <a:pt x="832283" y="194866"/>
                  </a:moveTo>
                  <a:cubicBezTo>
                    <a:pt x="846131" y="194866"/>
                    <a:pt x="857337" y="206073"/>
                    <a:pt x="857337" y="219920"/>
                  </a:cubicBezTo>
                  <a:cubicBezTo>
                    <a:pt x="857337" y="233768"/>
                    <a:pt x="846059" y="245046"/>
                    <a:pt x="832283" y="245046"/>
                  </a:cubicBezTo>
                  <a:cubicBezTo>
                    <a:pt x="818436" y="245046"/>
                    <a:pt x="807229" y="233768"/>
                    <a:pt x="807229" y="219920"/>
                  </a:cubicBezTo>
                  <a:cubicBezTo>
                    <a:pt x="807229" y="206073"/>
                    <a:pt x="818436" y="194866"/>
                    <a:pt x="832283" y="194866"/>
                  </a:cubicBezTo>
                  <a:close/>
                  <a:moveTo>
                    <a:pt x="165529" y="170240"/>
                  </a:moveTo>
                  <a:cubicBezTo>
                    <a:pt x="169169" y="170240"/>
                    <a:pt x="172381" y="172096"/>
                    <a:pt x="174237" y="174880"/>
                  </a:cubicBezTo>
                  <a:cubicBezTo>
                    <a:pt x="175379" y="176521"/>
                    <a:pt x="176022" y="178591"/>
                    <a:pt x="176022" y="180733"/>
                  </a:cubicBezTo>
                  <a:cubicBezTo>
                    <a:pt x="176022" y="182160"/>
                    <a:pt x="175665" y="183517"/>
                    <a:pt x="175165" y="184801"/>
                  </a:cubicBezTo>
                  <a:cubicBezTo>
                    <a:pt x="174879" y="185444"/>
                    <a:pt x="174523" y="186015"/>
                    <a:pt x="174166" y="186586"/>
                  </a:cubicBezTo>
                  <a:cubicBezTo>
                    <a:pt x="173737" y="187157"/>
                    <a:pt x="173309" y="187657"/>
                    <a:pt x="173024" y="188299"/>
                  </a:cubicBezTo>
                  <a:cubicBezTo>
                    <a:pt x="171096" y="190226"/>
                    <a:pt x="168527" y="191368"/>
                    <a:pt x="165600" y="191368"/>
                  </a:cubicBezTo>
                  <a:cubicBezTo>
                    <a:pt x="164815" y="191368"/>
                    <a:pt x="164173" y="191297"/>
                    <a:pt x="163459" y="191154"/>
                  </a:cubicBezTo>
                  <a:cubicBezTo>
                    <a:pt x="161460" y="190726"/>
                    <a:pt x="159604" y="189727"/>
                    <a:pt x="158177" y="188299"/>
                  </a:cubicBezTo>
                  <a:cubicBezTo>
                    <a:pt x="157677" y="187799"/>
                    <a:pt x="157249" y="187300"/>
                    <a:pt x="156892" y="186729"/>
                  </a:cubicBezTo>
                  <a:cubicBezTo>
                    <a:pt x="156464" y="186158"/>
                    <a:pt x="156178" y="185587"/>
                    <a:pt x="155893" y="184944"/>
                  </a:cubicBezTo>
                  <a:cubicBezTo>
                    <a:pt x="155607" y="184302"/>
                    <a:pt x="155393" y="183659"/>
                    <a:pt x="155250" y="182946"/>
                  </a:cubicBezTo>
                  <a:cubicBezTo>
                    <a:pt x="155107" y="182232"/>
                    <a:pt x="155036" y="181518"/>
                    <a:pt x="155036" y="180804"/>
                  </a:cubicBezTo>
                  <a:cubicBezTo>
                    <a:pt x="155036" y="180019"/>
                    <a:pt x="155107" y="179377"/>
                    <a:pt x="155250" y="178663"/>
                  </a:cubicBezTo>
                  <a:cubicBezTo>
                    <a:pt x="155536" y="177235"/>
                    <a:pt x="156035" y="176022"/>
                    <a:pt x="156820" y="174880"/>
                  </a:cubicBezTo>
                  <a:cubicBezTo>
                    <a:pt x="157177" y="174309"/>
                    <a:pt x="157606" y="173809"/>
                    <a:pt x="158105" y="173309"/>
                  </a:cubicBezTo>
                  <a:cubicBezTo>
                    <a:pt x="159533" y="171882"/>
                    <a:pt x="161317" y="170882"/>
                    <a:pt x="163387" y="170454"/>
                  </a:cubicBezTo>
                  <a:cubicBezTo>
                    <a:pt x="164101" y="170311"/>
                    <a:pt x="164815" y="170240"/>
                    <a:pt x="165529" y="170240"/>
                  </a:cubicBezTo>
                  <a:close/>
                  <a:moveTo>
                    <a:pt x="243903" y="169098"/>
                  </a:moveTo>
                  <a:cubicBezTo>
                    <a:pt x="250327" y="169098"/>
                    <a:pt x="255538" y="174309"/>
                    <a:pt x="255538" y="180733"/>
                  </a:cubicBezTo>
                  <a:cubicBezTo>
                    <a:pt x="255538" y="182303"/>
                    <a:pt x="255181" y="183874"/>
                    <a:pt x="254610" y="185230"/>
                  </a:cubicBezTo>
                  <a:cubicBezTo>
                    <a:pt x="253967" y="186657"/>
                    <a:pt x="253182" y="187871"/>
                    <a:pt x="252111" y="188942"/>
                  </a:cubicBezTo>
                  <a:cubicBezTo>
                    <a:pt x="250041" y="191083"/>
                    <a:pt x="247115" y="192368"/>
                    <a:pt x="243903" y="192368"/>
                  </a:cubicBezTo>
                  <a:cubicBezTo>
                    <a:pt x="240691" y="192368"/>
                    <a:pt x="237764" y="191012"/>
                    <a:pt x="235694" y="188942"/>
                  </a:cubicBezTo>
                  <a:cubicBezTo>
                    <a:pt x="234624" y="187871"/>
                    <a:pt x="233767" y="186586"/>
                    <a:pt x="233196" y="185230"/>
                  </a:cubicBezTo>
                  <a:cubicBezTo>
                    <a:pt x="232625" y="183874"/>
                    <a:pt x="232268" y="182303"/>
                    <a:pt x="232268" y="180733"/>
                  </a:cubicBezTo>
                  <a:cubicBezTo>
                    <a:pt x="232268" y="174309"/>
                    <a:pt x="237479" y="169098"/>
                    <a:pt x="243903" y="169098"/>
                  </a:cubicBezTo>
                  <a:close/>
                  <a:moveTo>
                    <a:pt x="400795" y="166385"/>
                  </a:moveTo>
                  <a:cubicBezTo>
                    <a:pt x="408718" y="166385"/>
                    <a:pt x="415071" y="172809"/>
                    <a:pt x="415071" y="180661"/>
                  </a:cubicBezTo>
                  <a:cubicBezTo>
                    <a:pt x="415071" y="182660"/>
                    <a:pt x="414642" y="184515"/>
                    <a:pt x="413929" y="186229"/>
                  </a:cubicBezTo>
                  <a:cubicBezTo>
                    <a:pt x="413215" y="187942"/>
                    <a:pt x="412144" y="189512"/>
                    <a:pt x="410859" y="190797"/>
                  </a:cubicBezTo>
                  <a:cubicBezTo>
                    <a:pt x="408290" y="193438"/>
                    <a:pt x="404721" y="195008"/>
                    <a:pt x="400795" y="195008"/>
                  </a:cubicBezTo>
                  <a:cubicBezTo>
                    <a:pt x="396869" y="195008"/>
                    <a:pt x="393300" y="193366"/>
                    <a:pt x="390730" y="190797"/>
                  </a:cubicBezTo>
                  <a:cubicBezTo>
                    <a:pt x="389446" y="189441"/>
                    <a:pt x="388375" y="187942"/>
                    <a:pt x="387661" y="186229"/>
                  </a:cubicBezTo>
                  <a:cubicBezTo>
                    <a:pt x="386947" y="184515"/>
                    <a:pt x="386519" y="182660"/>
                    <a:pt x="386519" y="180661"/>
                  </a:cubicBezTo>
                  <a:cubicBezTo>
                    <a:pt x="386519" y="172738"/>
                    <a:pt x="392943" y="166385"/>
                    <a:pt x="400795" y="166385"/>
                  </a:cubicBezTo>
                  <a:close/>
                  <a:moveTo>
                    <a:pt x="479098" y="164815"/>
                  </a:moveTo>
                  <a:cubicBezTo>
                    <a:pt x="484594" y="164815"/>
                    <a:pt x="489376" y="167599"/>
                    <a:pt x="492232" y="171810"/>
                  </a:cubicBezTo>
                  <a:cubicBezTo>
                    <a:pt x="493945" y="174380"/>
                    <a:pt x="494944" y="177378"/>
                    <a:pt x="494944" y="180661"/>
                  </a:cubicBezTo>
                  <a:cubicBezTo>
                    <a:pt x="494944" y="182803"/>
                    <a:pt x="494516" y="184873"/>
                    <a:pt x="493731" y="186800"/>
                  </a:cubicBezTo>
                  <a:cubicBezTo>
                    <a:pt x="493374" y="187799"/>
                    <a:pt x="492874" y="188656"/>
                    <a:pt x="492303" y="189512"/>
                  </a:cubicBezTo>
                  <a:cubicBezTo>
                    <a:pt x="491732" y="190369"/>
                    <a:pt x="491090" y="191154"/>
                    <a:pt x="490304" y="191939"/>
                  </a:cubicBezTo>
                  <a:cubicBezTo>
                    <a:pt x="487449" y="194794"/>
                    <a:pt x="483452" y="196579"/>
                    <a:pt x="479098" y="196579"/>
                  </a:cubicBezTo>
                  <a:cubicBezTo>
                    <a:pt x="477956" y="196579"/>
                    <a:pt x="476885" y="196436"/>
                    <a:pt x="475886" y="196222"/>
                  </a:cubicBezTo>
                  <a:cubicBezTo>
                    <a:pt x="472816" y="195651"/>
                    <a:pt x="470033" y="194081"/>
                    <a:pt x="467891" y="191939"/>
                  </a:cubicBezTo>
                  <a:cubicBezTo>
                    <a:pt x="467177" y="191225"/>
                    <a:pt x="466535" y="190440"/>
                    <a:pt x="465964" y="189584"/>
                  </a:cubicBezTo>
                  <a:cubicBezTo>
                    <a:pt x="465393" y="188727"/>
                    <a:pt x="464965" y="187799"/>
                    <a:pt x="464536" y="186871"/>
                  </a:cubicBezTo>
                  <a:cubicBezTo>
                    <a:pt x="464108" y="185872"/>
                    <a:pt x="463823" y="184873"/>
                    <a:pt x="463608" y="183873"/>
                  </a:cubicBezTo>
                  <a:cubicBezTo>
                    <a:pt x="463466" y="182803"/>
                    <a:pt x="463323" y="181732"/>
                    <a:pt x="463323" y="180661"/>
                  </a:cubicBezTo>
                  <a:cubicBezTo>
                    <a:pt x="463323" y="179519"/>
                    <a:pt x="463394" y="178449"/>
                    <a:pt x="463608" y="177449"/>
                  </a:cubicBezTo>
                  <a:cubicBezTo>
                    <a:pt x="464037" y="175379"/>
                    <a:pt x="464822" y="173523"/>
                    <a:pt x="465964" y="171810"/>
                  </a:cubicBezTo>
                  <a:cubicBezTo>
                    <a:pt x="466535" y="170954"/>
                    <a:pt x="467177" y="170168"/>
                    <a:pt x="467891" y="169455"/>
                  </a:cubicBezTo>
                  <a:cubicBezTo>
                    <a:pt x="470033" y="167313"/>
                    <a:pt x="472816" y="165814"/>
                    <a:pt x="475886" y="165172"/>
                  </a:cubicBezTo>
                  <a:cubicBezTo>
                    <a:pt x="476956" y="164958"/>
                    <a:pt x="478027" y="164815"/>
                    <a:pt x="479098" y="164815"/>
                  </a:cubicBezTo>
                  <a:close/>
                  <a:moveTo>
                    <a:pt x="636061" y="161317"/>
                  </a:moveTo>
                  <a:cubicBezTo>
                    <a:pt x="642771" y="161317"/>
                    <a:pt x="648695" y="164743"/>
                    <a:pt x="652193" y="169883"/>
                  </a:cubicBezTo>
                  <a:cubicBezTo>
                    <a:pt x="654263" y="172952"/>
                    <a:pt x="655476" y="176735"/>
                    <a:pt x="655476" y="180732"/>
                  </a:cubicBezTo>
                  <a:cubicBezTo>
                    <a:pt x="655476" y="183445"/>
                    <a:pt x="654977" y="185943"/>
                    <a:pt x="653977" y="188298"/>
                  </a:cubicBezTo>
                  <a:cubicBezTo>
                    <a:pt x="653478" y="189441"/>
                    <a:pt x="652907" y="190583"/>
                    <a:pt x="652193" y="191582"/>
                  </a:cubicBezTo>
                  <a:cubicBezTo>
                    <a:pt x="651479" y="192581"/>
                    <a:pt x="650694" y="193581"/>
                    <a:pt x="649766" y="194437"/>
                  </a:cubicBezTo>
                  <a:cubicBezTo>
                    <a:pt x="646268" y="198006"/>
                    <a:pt x="641415" y="200148"/>
                    <a:pt x="636061" y="200148"/>
                  </a:cubicBezTo>
                  <a:cubicBezTo>
                    <a:pt x="634705" y="200148"/>
                    <a:pt x="633420" y="200005"/>
                    <a:pt x="632135" y="199719"/>
                  </a:cubicBezTo>
                  <a:cubicBezTo>
                    <a:pt x="628352" y="198934"/>
                    <a:pt x="624997" y="197078"/>
                    <a:pt x="622356" y="194437"/>
                  </a:cubicBezTo>
                  <a:cubicBezTo>
                    <a:pt x="621500" y="193581"/>
                    <a:pt x="620715" y="192581"/>
                    <a:pt x="620001" y="191582"/>
                  </a:cubicBezTo>
                  <a:cubicBezTo>
                    <a:pt x="619287" y="190583"/>
                    <a:pt x="618716" y="189441"/>
                    <a:pt x="618216" y="188298"/>
                  </a:cubicBezTo>
                  <a:cubicBezTo>
                    <a:pt x="617717" y="187156"/>
                    <a:pt x="617360" y="185943"/>
                    <a:pt x="617074" y="184658"/>
                  </a:cubicBezTo>
                  <a:cubicBezTo>
                    <a:pt x="616789" y="183373"/>
                    <a:pt x="616646" y="182088"/>
                    <a:pt x="616646" y="180732"/>
                  </a:cubicBezTo>
                  <a:cubicBezTo>
                    <a:pt x="616646" y="179376"/>
                    <a:pt x="616789" y="178091"/>
                    <a:pt x="617074" y="176806"/>
                  </a:cubicBezTo>
                  <a:cubicBezTo>
                    <a:pt x="617574" y="174308"/>
                    <a:pt x="618573" y="171953"/>
                    <a:pt x="620001" y="169883"/>
                  </a:cubicBezTo>
                  <a:cubicBezTo>
                    <a:pt x="620715" y="168883"/>
                    <a:pt x="621500" y="167884"/>
                    <a:pt x="622356" y="167027"/>
                  </a:cubicBezTo>
                  <a:cubicBezTo>
                    <a:pt x="624926" y="164386"/>
                    <a:pt x="628352" y="162530"/>
                    <a:pt x="632135" y="161745"/>
                  </a:cubicBezTo>
                  <a:cubicBezTo>
                    <a:pt x="633420" y="161460"/>
                    <a:pt x="634705" y="161317"/>
                    <a:pt x="636061" y="161317"/>
                  </a:cubicBezTo>
                  <a:close/>
                  <a:moveTo>
                    <a:pt x="714579" y="159247"/>
                  </a:moveTo>
                  <a:cubicBezTo>
                    <a:pt x="726428" y="159247"/>
                    <a:pt x="736064" y="168883"/>
                    <a:pt x="736064" y="180732"/>
                  </a:cubicBezTo>
                  <a:cubicBezTo>
                    <a:pt x="736064" y="183659"/>
                    <a:pt x="735422" y="186514"/>
                    <a:pt x="734351" y="189084"/>
                  </a:cubicBezTo>
                  <a:cubicBezTo>
                    <a:pt x="733281" y="191653"/>
                    <a:pt x="731710" y="193937"/>
                    <a:pt x="729854" y="195936"/>
                  </a:cubicBezTo>
                  <a:cubicBezTo>
                    <a:pt x="726000" y="199791"/>
                    <a:pt x="720575" y="202218"/>
                    <a:pt x="714651" y="202218"/>
                  </a:cubicBezTo>
                  <a:cubicBezTo>
                    <a:pt x="708726" y="202218"/>
                    <a:pt x="703373" y="199862"/>
                    <a:pt x="699447" y="195936"/>
                  </a:cubicBezTo>
                  <a:cubicBezTo>
                    <a:pt x="697448" y="194009"/>
                    <a:pt x="695878" y="191653"/>
                    <a:pt x="694807" y="189084"/>
                  </a:cubicBezTo>
                  <a:cubicBezTo>
                    <a:pt x="693665" y="186514"/>
                    <a:pt x="693094" y="183730"/>
                    <a:pt x="693094" y="180732"/>
                  </a:cubicBezTo>
                  <a:cubicBezTo>
                    <a:pt x="693094" y="168883"/>
                    <a:pt x="702730" y="159247"/>
                    <a:pt x="714579" y="159247"/>
                  </a:cubicBezTo>
                  <a:close/>
                  <a:moveTo>
                    <a:pt x="871470" y="154322"/>
                  </a:moveTo>
                  <a:cubicBezTo>
                    <a:pt x="886032" y="154322"/>
                    <a:pt x="897881" y="166171"/>
                    <a:pt x="897881" y="180732"/>
                  </a:cubicBezTo>
                  <a:cubicBezTo>
                    <a:pt x="897881" y="184373"/>
                    <a:pt x="897167" y="187870"/>
                    <a:pt x="895811" y="191011"/>
                  </a:cubicBezTo>
                  <a:cubicBezTo>
                    <a:pt x="894455" y="194152"/>
                    <a:pt x="892527" y="197007"/>
                    <a:pt x="890172" y="199434"/>
                  </a:cubicBezTo>
                  <a:cubicBezTo>
                    <a:pt x="885389" y="204216"/>
                    <a:pt x="878751" y="207143"/>
                    <a:pt x="871470" y="207143"/>
                  </a:cubicBezTo>
                  <a:cubicBezTo>
                    <a:pt x="864118" y="207143"/>
                    <a:pt x="857551" y="204216"/>
                    <a:pt x="852769" y="199434"/>
                  </a:cubicBezTo>
                  <a:cubicBezTo>
                    <a:pt x="850413" y="197007"/>
                    <a:pt x="848486" y="194152"/>
                    <a:pt x="847130" y="191011"/>
                  </a:cubicBezTo>
                  <a:cubicBezTo>
                    <a:pt x="845774" y="187870"/>
                    <a:pt x="845060" y="184373"/>
                    <a:pt x="845060" y="180732"/>
                  </a:cubicBezTo>
                  <a:cubicBezTo>
                    <a:pt x="845060" y="166171"/>
                    <a:pt x="856909" y="154322"/>
                    <a:pt x="871470" y="154322"/>
                  </a:cubicBezTo>
                  <a:close/>
                  <a:moveTo>
                    <a:pt x="126198" y="131481"/>
                  </a:moveTo>
                  <a:cubicBezTo>
                    <a:pt x="131694" y="131481"/>
                    <a:pt x="136191" y="135978"/>
                    <a:pt x="136191" y="141474"/>
                  </a:cubicBezTo>
                  <a:cubicBezTo>
                    <a:pt x="136191" y="146970"/>
                    <a:pt x="131694" y="151467"/>
                    <a:pt x="126198" y="151467"/>
                  </a:cubicBezTo>
                  <a:cubicBezTo>
                    <a:pt x="120631" y="151467"/>
                    <a:pt x="116205" y="146970"/>
                    <a:pt x="116205" y="141474"/>
                  </a:cubicBezTo>
                  <a:cubicBezTo>
                    <a:pt x="116205" y="135907"/>
                    <a:pt x="120702" y="131481"/>
                    <a:pt x="126198" y="131481"/>
                  </a:cubicBezTo>
                  <a:close/>
                  <a:moveTo>
                    <a:pt x="204644" y="130410"/>
                  </a:moveTo>
                  <a:cubicBezTo>
                    <a:pt x="210782" y="130410"/>
                    <a:pt x="215708" y="135407"/>
                    <a:pt x="215708" y="141474"/>
                  </a:cubicBezTo>
                  <a:cubicBezTo>
                    <a:pt x="215708" y="147612"/>
                    <a:pt x="210782" y="152538"/>
                    <a:pt x="204644" y="152538"/>
                  </a:cubicBezTo>
                  <a:cubicBezTo>
                    <a:pt x="198505" y="152538"/>
                    <a:pt x="193580" y="147541"/>
                    <a:pt x="193580" y="141474"/>
                  </a:cubicBezTo>
                  <a:cubicBezTo>
                    <a:pt x="193580" y="135335"/>
                    <a:pt x="198577" y="130410"/>
                    <a:pt x="204644" y="130410"/>
                  </a:cubicBezTo>
                  <a:close/>
                  <a:moveTo>
                    <a:pt x="361536" y="127912"/>
                  </a:moveTo>
                  <a:cubicBezTo>
                    <a:pt x="369031" y="127912"/>
                    <a:pt x="375098" y="133979"/>
                    <a:pt x="375098" y="141474"/>
                  </a:cubicBezTo>
                  <a:cubicBezTo>
                    <a:pt x="375098" y="148969"/>
                    <a:pt x="369031" y="155036"/>
                    <a:pt x="361536" y="155036"/>
                  </a:cubicBezTo>
                  <a:cubicBezTo>
                    <a:pt x="354041" y="155036"/>
                    <a:pt x="347974" y="148969"/>
                    <a:pt x="347974" y="141474"/>
                  </a:cubicBezTo>
                  <a:cubicBezTo>
                    <a:pt x="347974" y="133979"/>
                    <a:pt x="354041" y="127912"/>
                    <a:pt x="361536" y="127912"/>
                  </a:cubicBezTo>
                  <a:close/>
                  <a:moveTo>
                    <a:pt x="440054" y="126484"/>
                  </a:moveTo>
                  <a:cubicBezTo>
                    <a:pt x="448334" y="126484"/>
                    <a:pt x="455043" y="133194"/>
                    <a:pt x="455043" y="141474"/>
                  </a:cubicBezTo>
                  <a:cubicBezTo>
                    <a:pt x="455043" y="149754"/>
                    <a:pt x="448262" y="156535"/>
                    <a:pt x="440054" y="156463"/>
                  </a:cubicBezTo>
                  <a:cubicBezTo>
                    <a:pt x="431774" y="156463"/>
                    <a:pt x="425064" y="149754"/>
                    <a:pt x="425064" y="141474"/>
                  </a:cubicBezTo>
                  <a:cubicBezTo>
                    <a:pt x="425064" y="133194"/>
                    <a:pt x="431774" y="126484"/>
                    <a:pt x="440054" y="126484"/>
                  </a:cubicBezTo>
                  <a:close/>
                  <a:moveTo>
                    <a:pt x="596946" y="123058"/>
                  </a:moveTo>
                  <a:cubicBezTo>
                    <a:pt x="607082" y="123058"/>
                    <a:pt x="615362" y="131267"/>
                    <a:pt x="615362" y="141474"/>
                  </a:cubicBezTo>
                  <a:cubicBezTo>
                    <a:pt x="615362" y="151681"/>
                    <a:pt x="607082" y="159890"/>
                    <a:pt x="596946" y="159890"/>
                  </a:cubicBezTo>
                  <a:cubicBezTo>
                    <a:pt x="586810" y="159890"/>
                    <a:pt x="578530" y="151681"/>
                    <a:pt x="578530" y="141474"/>
                  </a:cubicBezTo>
                  <a:cubicBezTo>
                    <a:pt x="578530" y="131338"/>
                    <a:pt x="586739" y="123058"/>
                    <a:pt x="596946" y="123058"/>
                  </a:cubicBezTo>
                  <a:close/>
                  <a:moveTo>
                    <a:pt x="675321" y="121059"/>
                  </a:moveTo>
                  <a:cubicBezTo>
                    <a:pt x="686598" y="121059"/>
                    <a:pt x="695735" y="130196"/>
                    <a:pt x="695735" y="141474"/>
                  </a:cubicBezTo>
                  <a:cubicBezTo>
                    <a:pt x="695735" y="152752"/>
                    <a:pt x="686598" y="161888"/>
                    <a:pt x="675321" y="161888"/>
                  </a:cubicBezTo>
                  <a:cubicBezTo>
                    <a:pt x="664043" y="161888"/>
                    <a:pt x="654906" y="152752"/>
                    <a:pt x="654906" y="141474"/>
                  </a:cubicBezTo>
                  <a:cubicBezTo>
                    <a:pt x="654906" y="130196"/>
                    <a:pt x="664043" y="121059"/>
                    <a:pt x="675321" y="121059"/>
                  </a:cubicBezTo>
                  <a:close/>
                  <a:moveTo>
                    <a:pt x="832283" y="116348"/>
                  </a:moveTo>
                  <a:cubicBezTo>
                    <a:pt x="846131" y="116348"/>
                    <a:pt x="857337" y="127626"/>
                    <a:pt x="857337" y="141474"/>
                  </a:cubicBezTo>
                  <a:cubicBezTo>
                    <a:pt x="857337" y="155321"/>
                    <a:pt x="846059" y="166599"/>
                    <a:pt x="832283" y="166528"/>
                  </a:cubicBezTo>
                  <a:cubicBezTo>
                    <a:pt x="818436" y="166528"/>
                    <a:pt x="807229" y="155321"/>
                    <a:pt x="807229" y="141474"/>
                  </a:cubicBezTo>
                  <a:cubicBezTo>
                    <a:pt x="807229" y="127555"/>
                    <a:pt x="818436" y="116348"/>
                    <a:pt x="832283" y="116348"/>
                  </a:cubicBezTo>
                  <a:close/>
                  <a:moveTo>
                    <a:pt x="910730" y="113636"/>
                  </a:moveTo>
                  <a:cubicBezTo>
                    <a:pt x="926076" y="113636"/>
                    <a:pt x="938496" y="126127"/>
                    <a:pt x="938496" y="141474"/>
                  </a:cubicBezTo>
                  <a:lnTo>
                    <a:pt x="930397" y="161004"/>
                  </a:lnTo>
                  <a:lnTo>
                    <a:pt x="949989" y="152895"/>
                  </a:lnTo>
                  <a:cubicBezTo>
                    <a:pt x="965335" y="152895"/>
                    <a:pt x="977755" y="165315"/>
                    <a:pt x="977755" y="180662"/>
                  </a:cubicBezTo>
                  <a:cubicBezTo>
                    <a:pt x="977755" y="184516"/>
                    <a:pt x="976970" y="188157"/>
                    <a:pt x="975542" y="191511"/>
                  </a:cubicBezTo>
                  <a:cubicBezTo>
                    <a:pt x="974115" y="194866"/>
                    <a:pt x="972045" y="197864"/>
                    <a:pt x="969618" y="200362"/>
                  </a:cubicBezTo>
                  <a:cubicBezTo>
                    <a:pt x="964621" y="205359"/>
                    <a:pt x="957698" y="208500"/>
                    <a:pt x="949989" y="208500"/>
                  </a:cubicBezTo>
                  <a:lnTo>
                    <a:pt x="930410" y="200383"/>
                  </a:lnTo>
                  <a:lnTo>
                    <a:pt x="938496" y="219920"/>
                  </a:lnTo>
                  <a:cubicBezTo>
                    <a:pt x="938496" y="235266"/>
                    <a:pt x="926005" y="247758"/>
                    <a:pt x="910730" y="247758"/>
                  </a:cubicBezTo>
                  <a:cubicBezTo>
                    <a:pt x="895383" y="247758"/>
                    <a:pt x="882963" y="235266"/>
                    <a:pt x="882963" y="219920"/>
                  </a:cubicBezTo>
                  <a:cubicBezTo>
                    <a:pt x="882963" y="204573"/>
                    <a:pt x="895383" y="192153"/>
                    <a:pt x="910730" y="192153"/>
                  </a:cubicBezTo>
                  <a:lnTo>
                    <a:pt x="930281" y="200246"/>
                  </a:lnTo>
                  <a:lnTo>
                    <a:pt x="924435" y="191511"/>
                  </a:lnTo>
                  <a:cubicBezTo>
                    <a:pt x="923007" y="188157"/>
                    <a:pt x="922222" y="184516"/>
                    <a:pt x="922222" y="180662"/>
                  </a:cubicBezTo>
                  <a:lnTo>
                    <a:pt x="930295" y="161159"/>
                  </a:lnTo>
                  <a:lnTo>
                    <a:pt x="910730" y="169241"/>
                  </a:lnTo>
                  <a:cubicBezTo>
                    <a:pt x="895383" y="169241"/>
                    <a:pt x="882963" y="156821"/>
                    <a:pt x="882963" y="141474"/>
                  </a:cubicBezTo>
                  <a:cubicBezTo>
                    <a:pt x="882963" y="126056"/>
                    <a:pt x="895383" y="113636"/>
                    <a:pt x="910730" y="113636"/>
                  </a:cubicBezTo>
                  <a:close/>
                  <a:moveTo>
                    <a:pt x="86939" y="92793"/>
                  </a:moveTo>
                  <a:cubicBezTo>
                    <a:pt x="92222" y="92793"/>
                    <a:pt x="96433" y="97076"/>
                    <a:pt x="96433" y="102286"/>
                  </a:cubicBezTo>
                  <a:cubicBezTo>
                    <a:pt x="96433" y="107497"/>
                    <a:pt x="92222" y="111709"/>
                    <a:pt x="86939" y="111780"/>
                  </a:cubicBezTo>
                  <a:cubicBezTo>
                    <a:pt x="81657" y="111780"/>
                    <a:pt x="77446" y="107497"/>
                    <a:pt x="77446" y="102286"/>
                  </a:cubicBezTo>
                  <a:cubicBezTo>
                    <a:pt x="77446" y="97004"/>
                    <a:pt x="81729" y="92793"/>
                    <a:pt x="86939" y="92793"/>
                  </a:cubicBezTo>
                  <a:close/>
                  <a:moveTo>
                    <a:pt x="165457" y="91794"/>
                  </a:moveTo>
                  <a:cubicBezTo>
                    <a:pt x="169097" y="91794"/>
                    <a:pt x="172309" y="93650"/>
                    <a:pt x="174165" y="96434"/>
                  </a:cubicBezTo>
                  <a:cubicBezTo>
                    <a:pt x="175307" y="98075"/>
                    <a:pt x="175950" y="100145"/>
                    <a:pt x="175950" y="102287"/>
                  </a:cubicBezTo>
                  <a:cubicBezTo>
                    <a:pt x="175950" y="104428"/>
                    <a:pt x="175307" y="106498"/>
                    <a:pt x="174165" y="108140"/>
                  </a:cubicBezTo>
                  <a:cubicBezTo>
                    <a:pt x="172238" y="110924"/>
                    <a:pt x="169026" y="112780"/>
                    <a:pt x="165457" y="112922"/>
                  </a:cubicBezTo>
                  <a:cubicBezTo>
                    <a:pt x="164672" y="112922"/>
                    <a:pt x="164029" y="112851"/>
                    <a:pt x="163315" y="112708"/>
                  </a:cubicBezTo>
                  <a:cubicBezTo>
                    <a:pt x="161317" y="112280"/>
                    <a:pt x="159461" y="111281"/>
                    <a:pt x="158033" y="109853"/>
                  </a:cubicBezTo>
                  <a:cubicBezTo>
                    <a:pt x="157534" y="109353"/>
                    <a:pt x="157105" y="108854"/>
                    <a:pt x="156748" y="108283"/>
                  </a:cubicBezTo>
                  <a:cubicBezTo>
                    <a:pt x="156035" y="107141"/>
                    <a:pt x="155464" y="105856"/>
                    <a:pt x="155178" y="104500"/>
                  </a:cubicBezTo>
                  <a:cubicBezTo>
                    <a:pt x="155035" y="103786"/>
                    <a:pt x="154964" y="103072"/>
                    <a:pt x="154964" y="102358"/>
                  </a:cubicBezTo>
                  <a:cubicBezTo>
                    <a:pt x="154964" y="101573"/>
                    <a:pt x="155035" y="100931"/>
                    <a:pt x="155178" y="100217"/>
                  </a:cubicBezTo>
                  <a:cubicBezTo>
                    <a:pt x="155464" y="98789"/>
                    <a:pt x="155963" y="97576"/>
                    <a:pt x="156748" y="96434"/>
                  </a:cubicBezTo>
                  <a:cubicBezTo>
                    <a:pt x="157105" y="95863"/>
                    <a:pt x="157534" y="95363"/>
                    <a:pt x="158033" y="94863"/>
                  </a:cubicBezTo>
                  <a:cubicBezTo>
                    <a:pt x="159461" y="93436"/>
                    <a:pt x="161245" y="92436"/>
                    <a:pt x="163315" y="92008"/>
                  </a:cubicBezTo>
                  <a:cubicBezTo>
                    <a:pt x="164029" y="91865"/>
                    <a:pt x="164743" y="91794"/>
                    <a:pt x="165457" y="91794"/>
                  </a:cubicBezTo>
                  <a:close/>
                  <a:moveTo>
                    <a:pt x="322349" y="89367"/>
                  </a:moveTo>
                  <a:cubicBezTo>
                    <a:pt x="324990" y="89367"/>
                    <a:pt x="327489" y="90224"/>
                    <a:pt x="329559" y="91580"/>
                  </a:cubicBezTo>
                  <a:cubicBezTo>
                    <a:pt x="332913" y="93935"/>
                    <a:pt x="335198" y="97861"/>
                    <a:pt x="335198" y="102287"/>
                  </a:cubicBezTo>
                  <a:cubicBezTo>
                    <a:pt x="335198" y="106712"/>
                    <a:pt x="332985" y="110638"/>
                    <a:pt x="329559" y="112994"/>
                  </a:cubicBezTo>
                  <a:cubicBezTo>
                    <a:pt x="327489" y="114421"/>
                    <a:pt x="324990" y="115206"/>
                    <a:pt x="322349" y="115206"/>
                  </a:cubicBezTo>
                  <a:cubicBezTo>
                    <a:pt x="321493" y="115206"/>
                    <a:pt x="320636" y="115064"/>
                    <a:pt x="319780" y="114921"/>
                  </a:cubicBezTo>
                  <a:cubicBezTo>
                    <a:pt x="313927" y="113707"/>
                    <a:pt x="309501" y="108497"/>
                    <a:pt x="309501" y="102287"/>
                  </a:cubicBezTo>
                  <a:cubicBezTo>
                    <a:pt x="309501" y="96077"/>
                    <a:pt x="313927" y="90866"/>
                    <a:pt x="319780" y="89653"/>
                  </a:cubicBezTo>
                  <a:cubicBezTo>
                    <a:pt x="320565" y="89438"/>
                    <a:pt x="321493" y="89367"/>
                    <a:pt x="322349" y="89367"/>
                  </a:cubicBezTo>
                  <a:close/>
                  <a:moveTo>
                    <a:pt x="400795" y="88011"/>
                  </a:moveTo>
                  <a:cubicBezTo>
                    <a:pt x="408718" y="88011"/>
                    <a:pt x="415071" y="94435"/>
                    <a:pt x="415071" y="102287"/>
                  </a:cubicBezTo>
                  <a:cubicBezTo>
                    <a:pt x="415071" y="110139"/>
                    <a:pt x="408647" y="116563"/>
                    <a:pt x="400795" y="116563"/>
                  </a:cubicBezTo>
                  <a:cubicBezTo>
                    <a:pt x="392943" y="116563"/>
                    <a:pt x="386519" y="110139"/>
                    <a:pt x="386519" y="102287"/>
                  </a:cubicBezTo>
                  <a:cubicBezTo>
                    <a:pt x="386519" y="94364"/>
                    <a:pt x="392943" y="88011"/>
                    <a:pt x="400795" y="88011"/>
                  </a:cubicBezTo>
                  <a:close/>
                  <a:moveTo>
                    <a:pt x="557687" y="84798"/>
                  </a:moveTo>
                  <a:cubicBezTo>
                    <a:pt x="567323" y="84798"/>
                    <a:pt x="575175" y="92650"/>
                    <a:pt x="575175" y="102286"/>
                  </a:cubicBezTo>
                  <a:cubicBezTo>
                    <a:pt x="575175" y="111922"/>
                    <a:pt x="567323" y="119774"/>
                    <a:pt x="557687" y="119774"/>
                  </a:cubicBezTo>
                  <a:cubicBezTo>
                    <a:pt x="548051" y="119774"/>
                    <a:pt x="540199" y="111922"/>
                    <a:pt x="540199" y="102286"/>
                  </a:cubicBezTo>
                  <a:cubicBezTo>
                    <a:pt x="540199" y="92650"/>
                    <a:pt x="548051" y="84798"/>
                    <a:pt x="557687" y="84798"/>
                  </a:cubicBezTo>
                  <a:close/>
                  <a:moveTo>
                    <a:pt x="636061" y="82871"/>
                  </a:moveTo>
                  <a:cubicBezTo>
                    <a:pt x="642771" y="82871"/>
                    <a:pt x="648695" y="86297"/>
                    <a:pt x="652193" y="91437"/>
                  </a:cubicBezTo>
                  <a:cubicBezTo>
                    <a:pt x="654263" y="94506"/>
                    <a:pt x="655476" y="98289"/>
                    <a:pt x="655476" y="102286"/>
                  </a:cubicBezTo>
                  <a:cubicBezTo>
                    <a:pt x="655476" y="106284"/>
                    <a:pt x="654263" y="110067"/>
                    <a:pt x="652193" y="113136"/>
                  </a:cubicBezTo>
                  <a:cubicBezTo>
                    <a:pt x="648695" y="118275"/>
                    <a:pt x="642842" y="121702"/>
                    <a:pt x="636061" y="121702"/>
                  </a:cubicBezTo>
                  <a:cubicBezTo>
                    <a:pt x="634705" y="121702"/>
                    <a:pt x="633420" y="121559"/>
                    <a:pt x="632135" y="121273"/>
                  </a:cubicBezTo>
                  <a:cubicBezTo>
                    <a:pt x="628352" y="120488"/>
                    <a:pt x="624997" y="118632"/>
                    <a:pt x="622356" y="115991"/>
                  </a:cubicBezTo>
                  <a:cubicBezTo>
                    <a:pt x="621500" y="115135"/>
                    <a:pt x="620715" y="114135"/>
                    <a:pt x="620001" y="113136"/>
                  </a:cubicBezTo>
                  <a:cubicBezTo>
                    <a:pt x="618573" y="111066"/>
                    <a:pt x="617574" y="108710"/>
                    <a:pt x="617074" y="106212"/>
                  </a:cubicBezTo>
                  <a:cubicBezTo>
                    <a:pt x="616789" y="104927"/>
                    <a:pt x="616646" y="103642"/>
                    <a:pt x="616646" y="102286"/>
                  </a:cubicBezTo>
                  <a:cubicBezTo>
                    <a:pt x="616646" y="100930"/>
                    <a:pt x="616789" y="99645"/>
                    <a:pt x="617074" y="98360"/>
                  </a:cubicBezTo>
                  <a:cubicBezTo>
                    <a:pt x="617574" y="95862"/>
                    <a:pt x="618573" y="93507"/>
                    <a:pt x="620001" y="91437"/>
                  </a:cubicBezTo>
                  <a:cubicBezTo>
                    <a:pt x="620715" y="90437"/>
                    <a:pt x="621500" y="89438"/>
                    <a:pt x="622356" y="88581"/>
                  </a:cubicBezTo>
                  <a:cubicBezTo>
                    <a:pt x="624926" y="85940"/>
                    <a:pt x="628352" y="84084"/>
                    <a:pt x="632135" y="83299"/>
                  </a:cubicBezTo>
                  <a:cubicBezTo>
                    <a:pt x="633420" y="83014"/>
                    <a:pt x="634705" y="82871"/>
                    <a:pt x="636061" y="82871"/>
                  </a:cubicBezTo>
                  <a:close/>
                  <a:moveTo>
                    <a:pt x="793025" y="78446"/>
                  </a:moveTo>
                  <a:cubicBezTo>
                    <a:pt x="797950" y="78446"/>
                    <a:pt x="802590" y="79945"/>
                    <a:pt x="806373" y="82515"/>
                  </a:cubicBezTo>
                  <a:cubicBezTo>
                    <a:pt x="812725" y="86797"/>
                    <a:pt x="816865" y="94078"/>
                    <a:pt x="816865" y="102287"/>
                  </a:cubicBezTo>
                  <a:cubicBezTo>
                    <a:pt x="816865" y="110495"/>
                    <a:pt x="812654" y="117776"/>
                    <a:pt x="806373" y="122059"/>
                  </a:cubicBezTo>
                  <a:cubicBezTo>
                    <a:pt x="802518" y="124629"/>
                    <a:pt x="797950" y="126128"/>
                    <a:pt x="793025" y="126128"/>
                  </a:cubicBezTo>
                  <a:cubicBezTo>
                    <a:pt x="791383" y="126128"/>
                    <a:pt x="789813" y="125913"/>
                    <a:pt x="788242" y="125628"/>
                  </a:cubicBezTo>
                  <a:cubicBezTo>
                    <a:pt x="777321" y="123415"/>
                    <a:pt x="769184" y="113779"/>
                    <a:pt x="769184" y="102287"/>
                  </a:cubicBezTo>
                  <a:cubicBezTo>
                    <a:pt x="769184" y="90795"/>
                    <a:pt x="777393" y="81158"/>
                    <a:pt x="788242" y="78946"/>
                  </a:cubicBezTo>
                  <a:cubicBezTo>
                    <a:pt x="789741" y="78589"/>
                    <a:pt x="791383" y="78446"/>
                    <a:pt x="793025" y="78446"/>
                  </a:cubicBezTo>
                  <a:close/>
                  <a:moveTo>
                    <a:pt x="871470" y="75876"/>
                  </a:moveTo>
                  <a:cubicBezTo>
                    <a:pt x="886032" y="75876"/>
                    <a:pt x="897881" y="87725"/>
                    <a:pt x="897881" y="102286"/>
                  </a:cubicBezTo>
                  <a:cubicBezTo>
                    <a:pt x="897881" y="116848"/>
                    <a:pt x="886032" y="128697"/>
                    <a:pt x="871470" y="128697"/>
                  </a:cubicBezTo>
                  <a:cubicBezTo>
                    <a:pt x="856909" y="128697"/>
                    <a:pt x="845060" y="116848"/>
                    <a:pt x="845060" y="102286"/>
                  </a:cubicBezTo>
                  <a:cubicBezTo>
                    <a:pt x="845060" y="87725"/>
                    <a:pt x="856909" y="75876"/>
                    <a:pt x="871470" y="75876"/>
                  </a:cubicBezTo>
                  <a:close/>
                  <a:moveTo>
                    <a:pt x="47753" y="54034"/>
                  </a:moveTo>
                  <a:cubicBezTo>
                    <a:pt x="52749" y="54034"/>
                    <a:pt x="56747" y="58031"/>
                    <a:pt x="56747" y="63028"/>
                  </a:cubicBezTo>
                  <a:cubicBezTo>
                    <a:pt x="56747" y="68024"/>
                    <a:pt x="52749" y="72022"/>
                    <a:pt x="47753" y="72022"/>
                  </a:cubicBezTo>
                  <a:cubicBezTo>
                    <a:pt x="42756" y="72022"/>
                    <a:pt x="38759" y="68024"/>
                    <a:pt x="38759" y="63028"/>
                  </a:cubicBezTo>
                  <a:cubicBezTo>
                    <a:pt x="38759" y="58031"/>
                    <a:pt x="42756" y="54034"/>
                    <a:pt x="47753" y="54034"/>
                  </a:cubicBezTo>
                  <a:close/>
                  <a:moveTo>
                    <a:pt x="126198" y="53035"/>
                  </a:moveTo>
                  <a:cubicBezTo>
                    <a:pt x="131694" y="53035"/>
                    <a:pt x="136191" y="57532"/>
                    <a:pt x="136191" y="63028"/>
                  </a:cubicBezTo>
                  <a:cubicBezTo>
                    <a:pt x="136191" y="68524"/>
                    <a:pt x="131694" y="73021"/>
                    <a:pt x="126198" y="73021"/>
                  </a:cubicBezTo>
                  <a:cubicBezTo>
                    <a:pt x="120631" y="73021"/>
                    <a:pt x="116205" y="68524"/>
                    <a:pt x="116205" y="63028"/>
                  </a:cubicBezTo>
                  <a:cubicBezTo>
                    <a:pt x="116205" y="57461"/>
                    <a:pt x="120702" y="53035"/>
                    <a:pt x="126198" y="53035"/>
                  </a:cubicBezTo>
                  <a:close/>
                  <a:moveTo>
                    <a:pt x="283162" y="50822"/>
                  </a:moveTo>
                  <a:cubicBezTo>
                    <a:pt x="289872" y="50822"/>
                    <a:pt x="295368" y="56247"/>
                    <a:pt x="295368" y="63028"/>
                  </a:cubicBezTo>
                  <a:cubicBezTo>
                    <a:pt x="295368" y="69809"/>
                    <a:pt x="289872" y="75305"/>
                    <a:pt x="283162" y="75234"/>
                  </a:cubicBezTo>
                  <a:cubicBezTo>
                    <a:pt x="276452" y="75234"/>
                    <a:pt x="270956" y="69809"/>
                    <a:pt x="270956" y="63028"/>
                  </a:cubicBezTo>
                  <a:cubicBezTo>
                    <a:pt x="270956" y="56318"/>
                    <a:pt x="276381" y="50822"/>
                    <a:pt x="283162" y="50822"/>
                  </a:cubicBezTo>
                  <a:close/>
                  <a:moveTo>
                    <a:pt x="361536" y="49466"/>
                  </a:moveTo>
                  <a:cubicBezTo>
                    <a:pt x="369031" y="49466"/>
                    <a:pt x="375098" y="55533"/>
                    <a:pt x="375098" y="63028"/>
                  </a:cubicBezTo>
                  <a:cubicBezTo>
                    <a:pt x="375098" y="70523"/>
                    <a:pt x="369031" y="76590"/>
                    <a:pt x="361536" y="76590"/>
                  </a:cubicBezTo>
                  <a:cubicBezTo>
                    <a:pt x="354041" y="76590"/>
                    <a:pt x="347974" y="70523"/>
                    <a:pt x="347974" y="63028"/>
                  </a:cubicBezTo>
                  <a:cubicBezTo>
                    <a:pt x="347974" y="55533"/>
                    <a:pt x="354041" y="49466"/>
                    <a:pt x="361536" y="49466"/>
                  </a:cubicBezTo>
                  <a:close/>
                  <a:moveTo>
                    <a:pt x="518428" y="46396"/>
                  </a:moveTo>
                  <a:cubicBezTo>
                    <a:pt x="527636" y="46396"/>
                    <a:pt x="535060" y="53819"/>
                    <a:pt x="535060" y="63027"/>
                  </a:cubicBezTo>
                  <a:cubicBezTo>
                    <a:pt x="535060" y="72235"/>
                    <a:pt x="527636" y="79730"/>
                    <a:pt x="518428" y="79659"/>
                  </a:cubicBezTo>
                  <a:cubicBezTo>
                    <a:pt x="509220" y="79659"/>
                    <a:pt x="501797" y="72235"/>
                    <a:pt x="501797" y="63027"/>
                  </a:cubicBezTo>
                  <a:cubicBezTo>
                    <a:pt x="501797" y="53819"/>
                    <a:pt x="509220" y="46396"/>
                    <a:pt x="518428" y="46396"/>
                  </a:cubicBezTo>
                  <a:close/>
                  <a:moveTo>
                    <a:pt x="596946" y="44612"/>
                  </a:moveTo>
                  <a:cubicBezTo>
                    <a:pt x="607082" y="44612"/>
                    <a:pt x="615362" y="52821"/>
                    <a:pt x="615362" y="63028"/>
                  </a:cubicBezTo>
                  <a:cubicBezTo>
                    <a:pt x="615362" y="73235"/>
                    <a:pt x="607082" y="81515"/>
                    <a:pt x="596946" y="81444"/>
                  </a:cubicBezTo>
                  <a:cubicBezTo>
                    <a:pt x="586810" y="81444"/>
                    <a:pt x="578530" y="73235"/>
                    <a:pt x="578530" y="63028"/>
                  </a:cubicBezTo>
                  <a:cubicBezTo>
                    <a:pt x="578530" y="52892"/>
                    <a:pt x="586739" y="44612"/>
                    <a:pt x="596946" y="44612"/>
                  </a:cubicBezTo>
                  <a:close/>
                  <a:moveTo>
                    <a:pt x="753766" y="40400"/>
                  </a:moveTo>
                  <a:cubicBezTo>
                    <a:pt x="766258" y="40400"/>
                    <a:pt x="776394" y="50536"/>
                    <a:pt x="776394" y="63027"/>
                  </a:cubicBezTo>
                  <a:cubicBezTo>
                    <a:pt x="776394" y="75519"/>
                    <a:pt x="766258" y="85726"/>
                    <a:pt x="753766" y="85655"/>
                  </a:cubicBezTo>
                  <a:cubicBezTo>
                    <a:pt x="741275" y="85655"/>
                    <a:pt x="731139" y="75519"/>
                    <a:pt x="731139" y="63027"/>
                  </a:cubicBezTo>
                  <a:cubicBezTo>
                    <a:pt x="731139" y="50536"/>
                    <a:pt x="741275" y="40400"/>
                    <a:pt x="753766" y="40400"/>
                  </a:cubicBezTo>
                  <a:close/>
                  <a:moveTo>
                    <a:pt x="832283" y="37973"/>
                  </a:moveTo>
                  <a:cubicBezTo>
                    <a:pt x="846131" y="37973"/>
                    <a:pt x="857337" y="49180"/>
                    <a:pt x="857337" y="63027"/>
                  </a:cubicBezTo>
                  <a:cubicBezTo>
                    <a:pt x="857337" y="76875"/>
                    <a:pt x="846059" y="88153"/>
                    <a:pt x="832283" y="88153"/>
                  </a:cubicBezTo>
                  <a:cubicBezTo>
                    <a:pt x="818436" y="88153"/>
                    <a:pt x="807229" y="76875"/>
                    <a:pt x="807229" y="63027"/>
                  </a:cubicBezTo>
                  <a:cubicBezTo>
                    <a:pt x="807229" y="49180"/>
                    <a:pt x="818436" y="37973"/>
                    <a:pt x="832283" y="37973"/>
                  </a:cubicBezTo>
                  <a:close/>
                  <a:moveTo>
                    <a:pt x="8566" y="15275"/>
                  </a:moveTo>
                  <a:cubicBezTo>
                    <a:pt x="11492" y="15275"/>
                    <a:pt x="14062" y="16774"/>
                    <a:pt x="15632" y="19058"/>
                  </a:cubicBezTo>
                  <a:cubicBezTo>
                    <a:pt x="16489" y="20414"/>
                    <a:pt x="17060" y="22056"/>
                    <a:pt x="17060" y="23841"/>
                  </a:cubicBezTo>
                  <a:cubicBezTo>
                    <a:pt x="17060" y="24412"/>
                    <a:pt x="17060" y="24983"/>
                    <a:pt x="16917" y="25554"/>
                  </a:cubicBezTo>
                  <a:cubicBezTo>
                    <a:pt x="16703" y="26696"/>
                    <a:pt x="16275" y="27695"/>
                    <a:pt x="15632" y="28623"/>
                  </a:cubicBezTo>
                  <a:cubicBezTo>
                    <a:pt x="14062" y="30907"/>
                    <a:pt x="11492" y="32406"/>
                    <a:pt x="8566" y="32406"/>
                  </a:cubicBezTo>
                  <a:cubicBezTo>
                    <a:pt x="7923" y="32406"/>
                    <a:pt x="7352" y="32335"/>
                    <a:pt x="6852" y="32192"/>
                  </a:cubicBezTo>
                  <a:cubicBezTo>
                    <a:pt x="5139" y="31835"/>
                    <a:pt x="3640" y="30979"/>
                    <a:pt x="2498" y="29836"/>
                  </a:cubicBezTo>
                  <a:cubicBezTo>
                    <a:pt x="2141" y="29480"/>
                    <a:pt x="1784" y="29051"/>
                    <a:pt x="1428" y="28623"/>
                  </a:cubicBezTo>
                  <a:cubicBezTo>
                    <a:pt x="785" y="27695"/>
                    <a:pt x="357" y="26696"/>
                    <a:pt x="143" y="25554"/>
                  </a:cubicBezTo>
                  <a:cubicBezTo>
                    <a:pt x="71" y="24983"/>
                    <a:pt x="0" y="24412"/>
                    <a:pt x="0" y="23841"/>
                  </a:cubicBezTo>
                  <a:cubicBezTo>
                    <a:pt x="0" y="23270"/>
                    <a:pt x="71" y="22627"/>
                    <a:pt x="143" y="22127"/>
                  </a:cubicBezTo>
                  <a:cubicBezTo>
                    <a:pt x="428" y="20985"/>
                    <a:pt x="857" y="19986"/>
                    <a:pt x="1428" y="19058"/>
                  </a:cubicBezTo>
                  <a:cubicBezTo>
                    <a:pt x="1784" y="18630"/>
                    <a:pt x="2141" y="18202"/>
                    <a:pt x="2498" y="17773"/>
                  </a:cubicBezTo>
                  <a:cubicBezTo>
                    <a:pt x="3640" y="16631"/>
                    <a:pt x="5139" y="15775"/>
                    <a:pt x="6852" y="15418"/>
                  </a:cubicBezTo>
                  <a:cubicBezTo>
                    <a:pt x="7423" y="15346"/>
                    <a:pt x="7994" y="15275"/>
                    <a:pt x="8566" y="15275"/>
                  </a:cubicBezTo>
                  <a:close/>
                  <a:moveTo>
                    <a:pt x="87011" y="14347"/>
                  </a:moveTo>
                  <a:cubicBezTo>
                    <a:pt x="92294" y="14347"/>
                    <a:pt x="96505" y="18630"/>
                    <a:pt x="96505" y="23840"/>
                  </a:cubicBezTo>
                  <a:cubicBezTo>
                    <a:pt x="96505" y="24483"/>
                    <a:pt x="96434" y="25125"/>
                    <a:pt x="96291" y="25768"/>
                  </a:cubicBezTo>
                  <a:cubicBezTo>
                    <a:pt x="95363" y="30051"/>
                    <a:pt x="91580" y="33263"/>
                    <a:pt x="87011" y="33334"/>
                  </a:cubicBezTo>
                  <a:cubicBezTo>
                    <a:pt x="82443" y="33334"/>
                    <a:pt x="78589" y="30051"/>
                    <a:pt x="77732" y="25768"/>
                  </a:cubicBezTo>
                  <a:cubicBezTo>
                    <a:pt x="77589" y="25125"/>
                    <a:pt x="77518" y="24483"/>
                    <a:pt x="77518" y="23840"/>
                  </a:cubicBezTo>
                  <a:cubicBezTo>
                    <a:pt x="77518" y="18558"/>
                    <a:pt x="81801" y="14347"/>
                    <a:pt x="87011" y="14347"/>
                  </a:cubicBezTo>
                  <a:close/>
                  <a:moveTo>
                    <a:pt x="243832" y="12205"/>
                  </a:moveTo>
                  <a:cubicBezTo>
                    <a:pt x="250256" y="12205"/>
                    <a:pt x="255467" y="17416"/>
                    <a:pt x="255467" y="23840"/>
                  </a:cubicBezTo>
                  <a:cubicBezTo>
                    <a:pt x="255467" y="24625"/>
                    <a:pt x="255395" y="25410"/>
                    <a:pt x="255253" y="26195"/>
                  </a:cubicBezTo>
                  <a:cubicBezTo>
                    <a:pt x="254182" y="31477"/>
                    <a:pt x="249471" y="35475"/>
                    <a:pt x="243832" y="35475"/>
                  </a:cubicBezTo>
                  <a:cubicBezTo>
                    <a:pt x="238193" y="35475"/>
                    <a:pt x="233482" y="31477"/>
                    <a:pt x="232411" y="26195"/>
                  </a:cubicBezTo>
                  <a:cubicBezTo>
                    <a:pt x="232268" y="25410"/>
                    <a:pt x="232197" y="24625"/>
                    <a:pt x="232197" y="23840"/>
                  </a:cubicBezTo>
                  <a:cubicBezTo>
                    <a:pt x="232197" y="17416"/>
                    <a:pt x="237408" y="12205"/>
                    <a:pt x="243832" y="12205"/>
                  </a:cubicBezTo>
                  <a:close/>
                  <a:moveTo>
                    <a:pt x="322349" y="10921"/>
                  </a:moveTo>
                  <a:cubicBezTo>
                    <a:pt x="324990" y="10921"/>
                    <a:pt x="327489" y="11778"/>
                    <a:pt x="329559" y="13134"/>
                  </a:cubicBezTo>
                  <a:cubicBezTo>
                    <a:pt x="332913" y="15489"/>
                    <a:pt x="335198" y="19415"/>
                    <a:pt x="335198" y="23841"/>
                  </a:cubicBezTo>
                  <a:cubicBezTo>
                    <a:pt x="335198" y="24697"/>
                    <a:pt x="335055" y="25554"/>
                    <a:pt x="334912" y="26410"/>
                  </a:cubicBezTo>
                  <a:cubicBezTo>
                    <a:pt x="334270" y="29765"/>
                    <a:pt x="332271" y="32620"/>
                    <a:pt x="329559" y="34476"/>
                  </a:cubicBezTo>
                  <a:cubicBezTo>
                    <a:pt x="327489" y="35904"/>
                    <a:pt x="324990" y="36689"/>
                    <a:pt x="322349" y="36689"/>
                  </a:cubicBezTo>
                  <a:cubicBezTo>
                    <a:pt x="321493" y="36689"/>
                    <a:pt x="320636" y="36546"/>
                    <a:pt x="319780" y="36404"/>
                  </a:cubicBezTo>
                  <a:cubicBezTo>
                    <a:pt x="314783" y="35404"/>
                    <a:pt x="310786" y="31407"/>
                    <a:pt x="309787" y="26410"/>
                  </a:cubicBezTo>
                  <a:cubicBezTo>
                    <a:pt x="309572" y="25625"/>
                    <a:pt x="309501" y="24697"/>
                    <a:pt x="309501" y="23841"/>
                  </a:cubicBezTo>
                  <a:cubicBezTo>
                    <a:pt x="309501" y="17631"/>
                    <a:pt x="313927" y="12420"/>
                    <a:pt x="319780" y="11207"/>
                  </a:cubicBezTo>
                  <a:cubicBezTo>
                    <a:pt x="320565" y="10992"/>
                    <a:pt x="321493" y="10921"/>
                    <a:pt x="322349" y="10921"/>
                  </a:cubicBezTo>
                  <a:close/>
                  <a:moveTo>
                    <a:pt x="479098" y="7994"/>
                  </a:moveTo>
                  <a:cubicBezTo>
                    <a:pt x="484594" y="7994"/>
                    <a:pt x="489376" y="10778"/>
                    <a:pt x="492232" y="14989"/>
                  </a:cubicBezTo>
                  <a:cubicBezTo>
                    <a:pt x="493945" y="17559"/>
                    <a:pt x="494944" y="20557"/>
                    <a:pt x="494944" y="23840"/>
                  </a:cubicBezTo>
                  <a:cubicBezTo>
                    <a:pt x="494944" y="24982"/>
                    <a:pt x="494873" y="26053"/>
                    <a:pt x="494659" y="27052"/>
                  </a:cubicBezTo>
                  <a:cubicBezTo>
                    <a:pt x="494230" y="29122"/>
                    <a:pt x="493445" y="30978"/>
                    <a:pt x="492303" y="32691"/>
                  </a:cubicBezTo>
                  <a:cubicBezTo>
                    <a:pt x="489519" y="36903"/>
                    <a:pt x="484665" y="39615"/>
                    <a:pt x="479098" y="39615"/>
                  </a:cubicBezTo>
                  <a:cubicBezTo>
                    <a:pt x="477956" y="39615"/>
                    <a:pt x="476885" y="39472"/>
                    <a:pt x="475886" y="39258"/>
                  </a:cubicBezTo>
                  <a:cubicBezTo>
                    <a:pt x="472816" y="38687"/>
                    <a:pt x="470033" y="37117"/>
                    <a:pt x="467891" y="34975"/>
                  </a:cubicBezTo>
                  <a:cubicBezTo>
                    <a:pt x="467177" y="34262"/>
                    <a:pt x="466535" y="33477"/>
                    <a:pt x="465964" y="32620"/>
                  </a:cubicBezTo>
                  <a:cubicBezTo>
                    <a:pt x="464822" y="30978"/>
                    <a:pt x="464037" y="29051"/>
                    <a:pt x="463608" y="26981"/>
                  </a:cubicBezTo>
                  <a:cubicBezTo>
                    <a:pt x="463466" y="25910"/>
                    <a:pt x="463323" y="24911"/>
                    <a:pt x="463323" y="23769"/>
                  </a:cubicBezTo>
                  <a:cubicBezTo>
                    <a:pt x="463323" y="22627"/>
                    <a:pt x="463394" y="21556"/>
                    <a:pt x="463608" y="20557"/>
                  </a:cubicBezTo>
                  <a:cubicBezTo>
                    <a:pt x="464037" y="18487"/>
                    <a:pt x="464822" y="16631"/>
                    <a:pt x="465964" y="14918"/>
                  </a:cubicBezTo>
                  <a:cubicBezTo>
                    <a:pt x="466535" y="14061"/>
                    <a:pt x="467177" y="13276"/>
                    <a:pt x="467891" y="12562"/>
                  </a:cubicBezTo>
                  <a:cubicBezTo>
                    <a:pt x="470033" y="10421"/>
                    <a:pt x="472816" y="8922"/>
                    <a:pt x="475886" y="8280"/>
                  </a:cubicBezTo>
                  <a:cubicBezTo>
                    <a:pt x="476956" y="8137"/>
                    <a:pt x="478027" y="7994"/>
                    <a:pt x="479098" y="7994"/>
                  </a:cubicBezTo>
                  <a:close/>
                  <a:moveTo>
                    <a:pt x="557687" y="6352"/>
                  </a:moveTo>
                  <a:cubicBezTo>
                    <a:pt x="567323" y="6352"/>
                    <a:pt x="575175" y="14204"/>
                    <a:pt x="575175" y="23840"/>
                  </a:cubicBezTo>
                  <a:cubicBezTo>
                    <a:pt x="575175" y="24982"/>
                    <a:pt x="575032" y="26196"/>
                    <a:pt x="574818" y="27338"/>
                  </a:cubicBezTo>
                  <a:cubicBezTo>
                    <a:pt x="573176" y="35332"/>
                    <a:pt x="566110" y="41328"/>
                    <a:pt x="557687" y="41328"/>
                  </a:cubicBezTo>
                  <a:cubicBezTo>
                    <a:pt x="549264" y="41328"/>
                    <a:pt x="542198" y="35332"/>
                    <a:pt x="540556" y="27338"/>
                  </a:cubicBezTo>
                  <a:cubicBezTo>
                    <a:pt x="540342" y="26196"/>
                    <a:pt x="540199" y="25053"/>
                    <a:pt x="540199" y="23840"/>
                  </a:cubicBezTo>
                  <a:cubicBezTo>
                    <a:pt x="540199" y="14204"/>
                    <a:pt x="548051" y="6352"/>
                    <a:pt x="557687" y="6352"/>
                  </a:cubicBezTo>
                  <a:close/>
                  <a:moveTo>
                    <a:pt x="714579" y="2284"/>
                  </a:moveTo>
                  <a:cubicBezTo>
                    <a:pt x="726428" y="2284"/>
                    <a:pt x="736064" y="11920"/>
                    <a:pt x="736064" y="23769"/>
                  </a:cubicBezTo>
                  <a:cubicBezTo>
                    <a:pt x="736064" y="25268"/>
                    <a:pt x="735922" y="26696"/>
                    <a:pt x="735636" y="28123"/>
                  </a:cubicBezTo>
                  <a:cubicBezTo>
                    <a:pt x="733638" y="37974"/>
                    <a:pt x="724929" y="45326"/>
                    <a:pt x="714579" y="45326"/>
                  </a:cubicBezTo>
                  <a:cubicBezTo>
                    <a:pt x="704229" y="45326"/>
                    <a:pt x="695521" y="37902"/>
                    <a:pt x="693522" y="28123"/>
                  </a:cubicBezTo>
                  <a:cubicBezTo>
                    <a:pt x="693237" y="26696"/>
                    <a:pt x="693094" y="25268"/>
                    <a:pt x="693094" y="23769"/>
                  </a:cubicBezTo>
                  <a:cubicBezTo>
                    <a:pt x="693094" y="11920"/>
                    <a:pt x="702730" y="2284"/>
                    <a:pt x="714579" y="2284"/>
                  </a:cubicBezTo>
                  <a:close/>
                  <a:moveTo>
                    <a:pt x="793025" y="0"/>
                  </a:moveTo>
                  <a:cubicBezTo>
                    <a:pt x="797950" y="0"/>
                    <a:pt x="802518" y="1499"/>
                    <a:pt x="806373" y="4069"/>
                  </a:cubicBezTo>
                  <a:cubicBezTo>
                    <a:pt x="812725" y="8351"/>
                    <a:pt x="816865" y="15632"/>
                    <a:pt x="816865" y="23841"/>
                  </a:cubicBezTo>
                  <a:cubicBezTo>
                    <a:pt x="816865" y="25483"/>
                    <a:pt x="816651" y="27053"/>
                    <a:pt x="816366" y="28623"/>
                  </a:cubicBezTo>
                  <a:cubicBezTo>
                    <a:pt x="815081" y="34833"/>
                    <a:pt x="811369" y="40187"/>
                    <a:pt x="806373" y="43613"/>
                  </a:cubicBezTo>
                  <a:cubicBezTo>
                    <a:pt x="802518" y="46183"/>
                    <a:pt x="797950" y="47682"/>
                    <a:pt x="793025" y="47682"/>
                  </a:cubicBezTo>
                  <a:cubicBezTo>
                    <a:pt x="791383" y="47682"/>
                    <a:pt x="789813" y="47467"/>
                    <a:pt x="788242" y="47182"/>
                  </a:cubicBezTo>
                  <a:cubicBezTo>
                    <a:pt x="778892" y="45255"/>
                    <a:pt x="771611" y="37903"/>
                    <a:pt x="769684" y="28623"/>
                  </a:cubicBezTo>
                  <a:cubicBezTo>
                    <a:pt x="769327" y="27124"/>
                    <a:pt x="769184" y="25483"/>
                    <a:pt x="769184" y="23841"/>
                  </a:cubicBezTo>
                  <a:cubicBezTo>
                    <a:pt x="769184" y="12349"/>
                    <a:pt x="777393" y="2712"/>
                    <a:pt x="788242" y="500"/>
                  </a:cubicBezTo>
                  <a:cubicBezTo>
                    <a:pt x="789741" y="143"/>
                    <a:pt x="791383" y="0"/>
                    <a:pt x="793025" y="0"/>
                  </a:cubicBezTo>
                  <a:close/>
                </a:path>
              </a:pathLst>
            </a:custGeom>
            <a:gradFill>
              <a:gsLst>
                <a:gs pos="100000">
                  <a:schemeClr val="accent1">
                    <a:alpha val="57000"/>
                  </a:schemeClr>
                </a:gs>
                <a:gs pos="34000">
                  <a:schemeClr val="accent1"/>
                </a:gs>
              </a:gsLst>
              <a:lin ang="10800000" scaled="0"/>
            </a:gradFill>
            <a:ln w="70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914400"/>
              <a:endParaRPr lang="zh-CN" altLang="en-US" kern="0">
                <a:solidFill>
                  <a:prstClr val="black"/>
                </a:solidFill>
                <a:latin typeface="Roboto Regular"/>
              </a:endParaRPr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2BB6A411-4562-9FF9-9155-835FB1535196}"/>
                </a:ext>
              </a:extLst>
            </p:cNvPr>
            <p:cNvSpPr/>
            <p:nvPr/>
          </p:nvSpPr>
          <p:spPr>
            <a:xfrm flipH="1">
              <a:off x="9776312" y="2140849"/>
              <a:ext cx="446820" cy="185823"/>
            </a:xfrm>
            <a:custGeom>
              <a:avLst/>
              <a:gdLst>
                <a:gd name="connsiteX0" fmla="*/ 8566 w 977755"/>
                <a:gd name="connsiteY0" fmla="*/ 329059 h 361466"/>
                <a:gd name="connsiteX1" fmla="*/ 15632 w 977755"/>
                <a:gd name="connsiteY1" fmla="*/ 332842 h 361466"/>
                <a:gd name="connsiteX2" fmla="*/ 17060 w 977755"/>
                <a:gd name="connsiteY2" fmla="*/ 337625 h 361466"/>
                <a:gd name="connsiteX3" fmla="*/ 16417 w 977755"/>
                <a:gd name="connsiteY3" fmla="*/ 340979 h 361466"/>
                <a:gd name="connsiteX4" fmla="*/ 15632 w 977755"/>
                <a:gd name="connsiteY4" fmla="*/ 342407 h 361466"/>
                <a:gd name="connsiteX5" fmla="*/ 14633 w 977755"/>
                <a:gd name="connsiteY5" fmla="*/ 343620 h 361466"/>
                <a:gd name="connsiteX6" fmla="*/ 8566 w 977755"/>
                <a:gd name="connsiteY6" fmla="*/ 346119 h 361466"/>
                <a:gd name="connsiteX7" fmla="*/ 6852 w 977755"/>
                <a:gd name="connsiteY7" fmla="*/ 345976 h 361466"/>
                <a:gd name="connsiteX8" fmla="*/ 2498 w 977755"/>
                <a:gd name="connsiteY8" fmla="*/ 343620 h 361466"/>
                <a:gd name="connsiteX9" fmla="*/ 1428 w 977755"/>
                <a:gd name="connsiteY9" fmla="*/ 342336 h 361466"/>
                <a:gd name="connsiteX10" fmla="*/ 642 w 977755"/>
                <a:gd name="connsiteY10" fmla="*/ 340908 h 361466"/>
                <a:gd name="connsiteX11" fmla="*/ 143 w 977755"/>
                <a:gd name="connsiteY11" fmla="*/ 339338 h 361466"/>
                <a:gd name="connsiteX12" fmla="*/ 0 w 977755"/>
                <a:gd name="connsiteY12" fmla="*/ 337625 h 361466"/>
                <a:gd name="connsiteX13" fmla="*/ 143 w 977755"/>
                <a:gd name="connsiteY13" fmla="*/ 335911 h 361466"/>
                <a:gd name="connsiteX14" fmla="*/ 1428 w 977755"/>
                <a:gd name="connsiteY14" fmla="*/ 332842 h 361466"/>
                <a:gd name="connsiteX15" fmla="*/ 2498 w 977755"/>
                <a:gd name="connsiteY15" fmla="*/ 331557 h 361466"/>
                <a:gd name="connsiteX16" fmla="*/ 6852 w 977755"/>
                <a:gd name="connsiteY16" fmla="*/ 329202 h 361466"/>
                <a:gd name="connsiteX17" fmla="*/ 8566 w 977755"/>
                <a:gd name="connsiteY17" fmla="*/ 329059 h 361466"/>
                <a:gd name="connsiteX18" fmla="*/ 86939 w 977755"/>
                <a:gd name="connsiteY18" fmla="*/ 328060 h 361466"/>
                <a:gd name="connsiteX19" fmla="*/ 96433 w 977755"/>
                <a:gd name="connsiteY19" fmla="*/ 337554 h 361466"/>
                <a:gd name="connsiteX20" fmla="*/ 95719 w 977755"/>
                <a:gd name="connsiteY20" fmla="*/ 341265 h 361466"/>
                <a:gd name="connsiteX21" fmla="*/ 93578 w 977755"/>
                <a:gd name="connsiteY21" fmla="*/ 344263 h 361466"/>
                <a:gd name="connsiteX22" fmla="*/ 86868 w 977755"/>
                <a:gd name="connsiteY22" fmla="*/ 347047 h 361466"/>
                <a:gd name="connsiteX23" fmla="*/ 80158 w 977755"/>
                <a:gd name="connsiteY23" fmla="*/ 344263 h 361466"/>
                <a:gd name="connsiteX24" fmla="*/ 78160 w 977755"/>
                <a:gd name="connsiteY24" fmla="*/ 341265 h 361466"/>
                <a:gd name="connsiteX25" fmla="*/ 77446 w 977755"/>
                <a:gd name="connsiteY25" fmla="*/ 337554 h 361466"/>
                <a:gd name="connsiteX26" fmla="*/ 86939 w 977755"/>
                <a:gd name="connsiteY26" fmla="*/ 328060 h 361466"/>
                <a:gd name="connsiteX27" fmla="*/ 243903 w 977755"/>
                <a:gd name="connsiteY27" fmla="*/ 325990 h 361466"/>
                <a:gd name="connsiteX28" fmla="*/ 255538 w 977755"/>
                <a:gd name="connsiteY28" fmla="*/ 337625 h 361466"/>
                <a:gd name="connsiteX29" fmla="*/ 254610 w 977755"/>
                <a:gd name="connsiteY29" fmla="*/ 342122 h 361466"/>
                <a:gd name="connsiteX30" fmla="*/ 252111 w 977755"/>
                <a:gd name="connsiteY30" fmla="*/ 345834 h 361466"/>
                <a:gd name="connsiteX31" fmla="*/ 243903 w 977755"/>
                <a:gd name="connsiteY31" fmla="*/ 349260 h 361466"/>
                <a:gd name="connsiteX32" fmla="*/ 235694 w 977755"/>
                <a:gd name="connsiteY32" fmla="*/ 345834 h 361466"/>
                <a:gd name="connsiteX33" fmla="*/ 233196 w 977755"/>
                <a:gd name="connsiteY33" fmla="*/ 342122 h 361466"/>
                <a:gd name="connsiteX34" fmla="*/ 232268 w 977755"/>
                <a:gd name="connsiteY34" fmla="*/ 337625 h 361466"/>
                <a:gd name="connsiteX35" fmla="*/ 243903 w 977755"/>
                <a:gd name="connsiteY35" fmla="*/ 325990 h 361466"/>
                <a:gd name="connsiteX36" fmla="*/ 322349 w 977755"/>
                <a:gd name="connsiteY36" fmla="*/ 324705 h 361466"/>
                <a:gd name="connsiteX37" fmla="*/ 329559 w 977755"/>
                <a:gd name="connsiteY37" fmla="*/ 326918 h 361466"/>
                <a:gd name="connsiteX38" fmla="*/ 335198 w 977755"/>
                <a:gd name="connsiteY38" fmla="*/ 337625 h 361466"/>
                <a:gd name="connsiteX39" fmla="*/ 334198 w 977755"/>
                <a:gd name="connsiteY39" fmla="*/ 342621 h 361466"/>
                <a:gd name="connsiteX40" fmla="*/ 331414 w 977755"/>
                <a:gd name="connsiteY40" fmla="*/ 346690 h 361466"/>
                <a:gd name="connsiteX41" fmla="*/ 329559 w 977755"/>
                <a:gd name="connsiteY41" fmla="*/ 348260 h 361466"/>
                <a:gd name="connsiteX42" fmla="*/ 322349 w 977755"/>
                <a:gd name="connsiteY42" fmla="*/ 350473 h 361466"/>
                <a:gd name="connsiteX43" fmla="*/ 319780 w 977755"/>
                <a:gd name="connsiteY43" fmla="*/ 350188 h 361466"/>
                <a:gd name="connsiteX44" fmla="*/ 313284 w 977755"/>
                <a:gd name="connsiteY44" fmla="*/ 346690 h 361466"/>
                <a:gd name="connsiteX45" fmla="*/ 310500 w 977755"/>
                <a:gd name="connsiteY45" fmla="*/ 342621 h 361466"/>
                <a:gd name="connsiteX46" fmla="*/ 309501 w 977755"/>
                <a:gd name="connsiteY46" fmla="*/ 337625 h 361466"/>
                <a:gd name="connsiteX47" fmla="*/ 319780 w 977755"/>
                <a:gd name="connsiteY47" fmla="*/ 324990 h 361466"/>
                <a:gd name="connsiteX48" fmla="*/ 322349 w 977755"/>
                <a:gd name="connsiteY48" fmla="*/ 324705 h 361466"/>
                <a:gd name="connsiteX49" fmla="*/ 479098 w 977755"/>
                <a:gd name="connsiteY49" fmla="*/ 321707 h 361466"/>
                <a:gd name="connsiteX50" fmla="*/ 492232 w 977755"/>
                <a:gd name="connsiteY50" fmla="*/ 328702 h 361466"/>
                <a:gd name="connsiteX51" fmla="*/ 494944 w 977755"/>
                <a:gd name="connsiteY51" fmla="*/ 337553 h 361466"/>
                <a:gd name="connsiteX52" fmla="*/ 493731 w 977755"/>
                <a:gd name="connsiteY52" fmla="*/ 343692 h 361466"/>
                <a:gd name="connsiteX53" fmla="*/ 492303 w 977755"/>
                <a:gd name="connsiteY53" fmla="*/ 346404 h 361466"/>
                <a:gd name="connsiteX54" fmla="*/ 490304 w 977755"/>
                <a:gd name="connsiteY54" fmla="*/ 348760 h 361466"/>
                <a:gd name="connsiteX55" fmla="*/ 479098 w 977755"/>
                <a:gd name="connsiteY55" fmla="*/ 353400 h 361466"/>
                <a:gd name="connsiteX56" fmla="*/ 475886 w 977755"/>
                <a:gd name="connsiteY56" fmla="*/ 353043 h 361466"/>
                <a:gd name="connsiteX57" fmla="*/ 467891 w 977755"/>
                <a:gd name="connsiteY57" fmla="*/ 348760 h 361466"/>
                <a:gd name="connsiteX58" fmla="*/ 465964 w 977755"/>
                <a:gd name="connsiteY58" fmla="*/ 346404 h 361466"/>
                <a:gd name="connsiteX59" fmla="*/ 464536 w 977755"/>
                <a:gd name="connsiteY59" fmla="*/ 343692 h 361466"/>
                <a:gd name="connsiteX60" fmla="*/ 463608 w 977755"/>
                <a:gd name="connsiteY60" fmla="*/ 340694 h 361466"/>
                <a:gd name="connsiteX61" fmla="*/ 463323 w 977755"/>
                <a:gd name="connsiteY61" fmla="*/ 337482 h 361466"/>
                <a:gd name="connsiteX62" fmla="*/ 463608 w 977755"/>
                <a:gd name="connsiteY62" fmla="*/ 334270 h 361466"/>
                <a:gd name="connsiteX63" fmla="*/ 465964 w 977755"/>
                <a:gd name="connsiteY63" fmla="*/ 328631 h 361466"/>
                <a:gd name="connsiteX64" fmla="*/ 467891 w 977755"/>
                <a:gd name="connsiteY64" fmla="*/ 326275 h 361466"/>
                <a:gd name="connsiteX65" fmla="*/ 475886 w 977755"/>
                <a:gd name="connsiteY65" fmla="*/ 321993 h 361466"/>
                <a:gd name="connsiteX66" fmla="*/ 479098 w 977755"/>
                <a:gd name="connsiteY66" fmla="*/ 321707 h 361466"/>
                <a:gd name="connsiteX67" fmla="*/ 557687 w 977755"/>
                <a:gd name="connsiteY67" fmla="*/ 320066 h 361466"/>
                <a:gd name="connsiteX68" fmla="*/ 575175 w 977755"/>
                <a:gd name="connsiteY68" fmla="*/ 337554 h 361466"/>
                <a:gd name="connsiteX69" fmla="*/ 573819 w 977755"/>
                <a:gd name="connsiteY69" fmla="*/ 344406 h 361466"/>
                <a:gd name="connsiteX70" fmla="*/ 570178 w 977755"/>
                <a:gd name="connsiteY70" fmla="*/ 349974 h 361466"/>
                <a:gd name="connsiteX71" fmla="*/ 557758 w 977755"/>
                <a:gd name="connsiteY71" fmla="*/ 355113 h 361466"/>
                <a:gd name="connsiteX72" fmla="*/ 545338 w 977755"/>
                <a:gd name="connsiteY72" fmla="*/ 349974 h 361466"/>
                <a:gd name="connsiteX73" fmla="*/ 541555 w 977755"/>
                <a:gd name="connsiteY73" fmla="*/ 344406 h 361466"/>
                <a:gd name="connsiteX74" fmla="*/ 540199 w 977755"/>
                <a:gd name="connsiteY74" fmla="*/ 337554 h 361466"/>
                <a:gd name="connsiteX75" fmla="*/ 557687 w 977755"/>
                <a:gd name="connsiteY75" fmla="*/ 320066 h 361466"/>
                <a:gd name="connsiteX76" fmla="*/ 714579 w 977755"/>
                <a:gd name="connsiteY76" fmla="*/ 316140 h 361466"/>
                <a:gd name="connsiteX77" fmla="*/ 736064 w 977755"/>
                <a:gd name="connsiteY77" fmla="*/ 337625 h 361466"/>
                <a:gd name="connsiteX78" fmla="*/ 734351 w 977755"/>
                <a:gd name="connsiteY78" fmla="*/ 345977 h 361466"/>
                <a:gd name="connsiteX79" fmla="*/ 729854 w 977755"/>
                <a:gd name="connsiteY79" fmla="*/ 352829 h 361466"/>
                <a:gd name="connsiteX80" fmla="*/ 714651 w 977755"/>
                <a:gd name="connsiteY80" fmla="*/ 359111 h 361466"/>
                <a:gd name="connsiteX81" fmla="*/ 699447 w 977755"/>
                <a:gd name="connsiteY81" fmla="*/ 352829 h 361466"/>
                <a:gd name="connsiteX82" fmla="*/ 694807 w 977755"/>
                <a:gd name="connsiteY82" fmla="*/ 345977 h 361466"/>
                <a:gd name="connsiteX83" fmla="*/ 693094 w 977755"/>
                <a:gd name="connsiteY83" fmla="*/ 337625 h 361466"/>
                <a:gd name="connsiteX84" fmla="*/ 714579 w 977755"/>
                <a:gd name="connsiteY84" fmla="*/ 316140 h 361466"/>
                <a:gd name="connsiteX85" fmla="*/ 793025 w 977755"/>
                <a:gd name="connsiteY85" fmla="*/ 313784 h 361466"/>
                <a:gd name="connsiteX86" fmla="*/ 806373 w 977755"/>
                <a:gd name="connsiteY86" fmla="*/ 317853 h 361466"/>
                <a:gd name="connsiteX87" fmla="*/ 816865 w 977755"/>
                <a:gd name="connsiteY87" fmla="*/ 337625 h 361466"/>
                <a:gd name="connsiteX88" fmla="*/ 815010 w 977755"/>
                <a:gd name="connsiteY88" fmla="*/ 346904 h 361466"/>
                <a:gd name="connsiteX89" fmla="*/ 809870 w 977755"/>
                <a:gd name="connsiteY89" fmla="*/ 354470 h 361466"/>
                <a:gd name="connsiteX90" fmla="*/ 806373 w 977755"/>
                <a:gd name="connsiteY90" fmla="*/ 357397 h 361466"/>
                <a:gd name="connsiteX91" fmla="*/ 793025 w 977755"/>
                <a:gd name="connsiteY91" fmla="*/ 361466 h 361466"/>
                <a:gd name="connsiteX92" fmla="*/ 788242 w 977755"/>
                <a:gd name="connsiteY92" fmla="*/ 360966 h 361466"/>
                <a:gd name="connsiteX93" fmla="*/ 776179 w 977755"/>
                <a:gd name="connsiteY93" fmla="*/ 354470 h 361466"/>
                <a:gd name="connsiteX94" fmla="*/ 771040 w 977755"/>
                <a:gd name="connsiteY94" fmla="*/ 346904 h 361466"/>
                <a:gd name="connsiteX95" fmla="*/ 769184 w 977755"/>
                <a:gd name="connsiteY95" fmla="*/ 337625 h 361466"/>
                <a:gd name="connsiteX96" fmla="*/ 788242 w 977755"/>
                <a:gd name="connsiteY96" fmla="*/ 314284 h 361466"/>
                <a:gd name="connsiteX97" fmla="*/ 793025 w 977755"/>
                <a:gd name="connsiteY97" fmla="*/ 313784 h 361466"/>
                <a:gd name="connsiteX98" fmla="*/ 47753 w 977755"/>
                <a:gd name="connsiteY98" fmla="*/ 289372 h 361466"/>
                <a:gd name="connsiteX99" fmla="*/ 56747 w 977755"/>
                <a:gd name="connsiteY99" fmla="*/ 298366 h 361466"/>
                <a:gd name="connsiteX100" fmla="*/ 47753 w 977755"/>
                <a:gd name="connsiteY100" fmla="*/ 307360 h 361466"/>
                <a:gd name="connsiteX101" fmla="*/ 38759 w 977755"/>
                <a:gd name="connsiteY101" fmla="*/ 298366 h 361466"/>
                <a:gd name="connsiteX102" fmla="*/ 47753 w 977755"/>
                <a:gd name="connsiteY102" fmla="*/ 289372 h 361466"/>
                <a:gd name="connsiteX103" fmla="*/ 126198 w 977755"/>
                <a:gd name="connsiteY103" fmla="*/ 288373 h 361466"/>
                <a:gd name="connsiteX104" fmla="*/ 136191 w 977755"/>
                <a:gd name="connsiteY104" fmla="*/ 298366 h 361466"/>
                <a:gd name="connsiteX105" fmla="*/ 126198 w 977755"/>
                <a:gd name="connsiteY105" fmla="*/ 308359 h 361466"/>
                <a:gd name="connsiteX106" fmla="*/ 116205 w 977755"/>
                <a:gd name="connsiteY106" fmla="*/ 298366 h 361466"/>
                <a:gd name="connsiteX107" fmla="*/ 126198 w 977755"/>
                <a:gd name="connsiteY107" fmla="*/ 288373 h 361466"/>
                <a:gd name="connsiteX108" fmla="*/ 283162 w 977755"/>
                <a:gd name="connsiteY108" fmla="*/ 286160 h 361466"/>
                <a:gd name="connsiteX109" fmla="*/ 295368 w 977755"/>
                <a:gd name="connsiteY109" fmla="*/ 298366 h 361466"/>
                <a:gd name="connsiteX110" fmla="*/ 283162 w 977755"/>
                <a:gd name="connsiteY110" fmla="*/ 310572 h 361466"/>
                <a:gd name="connsiteX111" fmla="*/ 270956 w 977755"/>
                <a:gd name="connsiteY111" fmla="*/ 298366 h 361466"/>
                <a:gd name="connsiteX112" fmla="*/ 283162 w 977755"/>
                <a:gd name="connsiteY112" fmla="*/ 286160 h 361466"/>
                <a:gd name="connsiteX113" fmla="*/ 361536 w 977755"/>
                <a:gd name="connsiteY113" fmla="*/ 284804 h 361466"/>
                <a:gd name="connsiteX114" fmla="*/ 375098 w 977755"/>
                <a:gd name="connsiteY114" fmla="*/ 298366 h 361466"/>
                <a:gd name="connsiteX115" fmla="*/ 361536 w 977755"/>
                <a:gd name="connsiteY115" fmla="*/ 311928 h 361466"/>
                <a:gd name="connsiteX116" fmla="*/ 347974 w 977755"/>
                <a:gd name="connsiteY116" fmla="*/ 298366 h 361466"/>
                <a:gd name="connsiteX117" fmla="*/ 361536 w 977755"/>
                <a:gd name="connsiteY117" fmla="*/ 284804 h 361466"/>
                <a:gd name="connsiteX118" fmla="*/ 518428 w 977755"/>
                <a:gd name="connsiteY118" fmla="*/ 281735 h 361466"/>
                <a:gd name="connsiteX119" fmla="*/ 535060 w 977755"/>
                <a:gd name="connsiteY119" fmla="*/ 298366 h 361466"/>
                <a:gd name="connsiteX120" fmla="*/ 518428 w 977755"/>
                <a:gd name="connsiteY120" fmla="*/ 314998 h 361466"/>
                <a:gd name="connsiteX121" fmla="*/ 501797 w 977755"/>
                <a:gd name="connsiteY121" fmla="*/ 298366 h 361466"/>
                <a:gd name="connsiteX122" fmla="*/ 518428 w 977755"/>
                <a:gd name="connsiteY122" fmla="*/ 281735 h 361466"/>
                <a:gd name="connsiteX123" fmla="*/ 596946 w 977755"/>
                <a:gd name="connsiteY123" fmla="*/ 279950 h 361466"/>
                <a:gd name="connsiteX124" fmla="*/ 615362 w 977755"/>
                <a:gd name="connsiteY124" fmla="*/ 298366 h 361466"/>
                <a:gd name="connsiteX125" fmla="*/ 596946 w 977755"/>
                <a:gd name="connsiteY125" fmla="*/ 316782 h 361466"/>
                <a:gd name="connsiteX126" fmla="*/ 578530 w 977755"/>
                <a:gd name="connsiteY126" fmla="*/ 298366 h 361466"/>
                <a:gd name="connsiteX127" fmla="*/ 596946 w 977755"/>
                <a:gd name="connsiteY127" fmla="*/ 279950 h 361466"/>
                <a:gd name="connsiteX128" fmla="*/ 753766 w 977755"/>
                <a:gd name="connsiteY128" fmla="*/ 275739 h 361466"/>
                <a:gd name="connsiteX129" fmla="*/ 776394 w 977755"/>
                <a:gd name="connsiteY129" fmla="*/ 298366 h 361466"/>
                <a:gd name="connsiteX130" fmla="*/ 753766 w 977755"/>
                <a:gd name="connsiteY130" fmla="*/ 320994 h 361466"/>
                <a:gd name="connsiteX131" fmla="*/ 731139 w 977755"/>
                <a:gd name="connsiteY131" fmla="*/ 298366 h 361466"/>
                <a:gd name="connsiteX132" fmla="*/ 753766 w 977755"/>
                <a:gd name="connsiteY132" fmla="*/ 275739 h 361466"/>
                <a:gd name="connsiteX133" fmla="*/ 832283 w 977755"/>
                <a:gd name="connsiteY133" fmla="*/ 273241 h 361466"/>
                <a:gd name="connsiteX134" fmla="*/ 857337 w 977755"/>
                <a:gd name="connsiteY134" fmla="*/ 298367 h 361466"/>
                <a:gd name="connsiteX135" fmla="*/ 832283 w 977755"/>
                <a:gd name="connsiteY135" fmla="*/ 323421 h 361466"/>
                <a:gd name="connsiteX136" fmla="*/ 807229 w 977755"/>
                <a:gd name="connsiteY136" fmla="*/ 298367 h 361466"/>
                <a:gd name="connsiteX137" fmla="*/ 832283 w 977755"/>
                <a:gd name="connsiteY137" fmla="*/ 273241 h 361466"/>
                <a:gd name="connsiteX138" fmla="*/ 86939 w 977755"/>
                <a:gd name="connsiteY138" fmla="*/ 249685 h 361466"/>
                <a:gd name="connsiteX139" fmla="*/ 96433 w 977755"/>
                <a:gd name="connsiteY139" fmla="*/ 259179 h 361466"/>
                <a:gd name="connsiteX140" fmla="*/ 86939 w 977755"/>
                <a:gd name="connsiteY140" fmla="*/ 268672 h 361466"/>
                <a:gd name="connsiteX141" fmla="*/ 77446 w 977755"/>
                <a:gd name="connsiteY141" fmla="*/ 259179 h 361466"/>
                <a:gd name="connsiteX142" fmla="*/ 86939 w 977755"/>
                <a:gd name="connsiteY142" fmla="*/ 249685 h 361466"/>
                <a:gd name="connsiteX143" fmla="*/ 165457 w 977755"/>
                <a:gd name="connsiteY143" fmla="*/ 248686 h 361466"/>
                <a:gd name="connsiteX144" fmla="*/ 174165 w 977755"/>
                <a:gd name="connsiteY144" fmla="*/ 253326 h 361466"/>
                <a:gd name="connsiteX145" fmla="*/ 175950 w 977755"/>
                <a:gd name="connsiteY145" fmla="*/ 259179 h 361466"/>
                <a:gd name="connsiteX146" fmla="*/ 174165 w 977755"/>
                <a:gd name="connsiteY146" fmla="*/ 265032 h 361466"/>
                <a:gd name="connsiteX147" fmla="*/ 165457 w 977755"/>
                <a:gd name="connsiteY147" fmla="*/ 269814 h 361466"/>
                <a:gd name="connsiteX148" fmla="*/ 163315 w 977755"/>
                <a:gd name="connsiteY148" fmla="*/ 269600 h 361466"/>
                <a:gd name="connsiteX149" fmla="*/ 158033 w 977755"/>
                <a:gd name="connsiteY149" fmla="*/ 266745 h 361466"/>
                <a:gd name="connsiteX150" fmla="*/ 156748 w 977755"/>
                <a:gd name="connsiteY150" fmla="*/ 265175 h 361466"/>
                <a:gd name="connsiteX151" fmla="*/ 155178 w 977755"/>
                <a:gd name="connsiteY151" fmla="*/ 261392 h 361466"/>
                <a:gd name="connsiteX152" fmla="*/ 154964 w 977755"/>
                <a:gd name="connsiteY152" fmla="*/ 259250 h 361466"/>
                <a:gd name="connsiteX153" fmla="*/ 155178 w 977755"/>
                <a:gd name="connsiteY153" fmla="*/ 257109 h 361466"/>
                <a:gd name="connsiteX154" fmla="*/ 156748 w 977755"/>
                <a:gd name="connsiteY154" fmla="*/ 253326 h 361466"/>
                <a:gd name="connsiteX155" fmla="*/ 158033 w 977755"/>
                <a:gd name="connsiteY155" fmla="*/ 251755 h 361466"/>
                <a:gd name="connsiteX156" fmla="*/ 163315 w 977755"/>
                <a:gd name="connsiteY156" fmla="*/ 248900 h 361466"/>
                <a:gd name="connsiteX157" fmla="*/ 165457 w 977755"/>
                <a:gd name="connsiteY157" fmla="*/ 248686 h 361466"/>
                <a:gd name="connsiteX158" fmla="*/ 322349 w 977755"/>
                <a:gd name="connsiteY158" fmla="*/ 246259 h 361466"/>
                <a:gd name="connsiteX159" fmla="*/ 329559 w 977755"/>
                <a:gd name="connsiteY159" fmla="*/ 248472 h 361466"/>
                <a:gd name="connsiteX160" fmla="*/ 335198 w 977755"/>
                <a:gd name="connsiteY160" fmla="*/ 259179 h 361466"/>
                <a:gd name="connsiteX161" fmla="*/ 329559 w 977755"/>
                <a:gd name="connsiteY161" fmla="*/ 269886 h 361466"/>
                <a:gd name="connsiteX162" fmla="*/ 322349 w 977755"/>
                <a:gd name="connsiteY162" fmla="*/ 272098 h 361466"/>
                <a:gd name="connsiteX163" fmla="*/ 319780 w 977755"/>
                <a:gd name="connsiteY163" fmla="*/ 271813 h 361466"/>
                <a:gd name="connsiteX164" fmla="*/ 309501 w 977755"/>
                <a:gd name="connsiteY164" fmla="*/ 259179 h 361466"/>
                <a:gd name="connsiteX165" fmla="*/ 319780 w 977755"/>
                <a:gd name="connsiteY165" fmla="*/ 246545 h 361466"/>
                <a:gd name="connsiteX166" fmla="*/ 322349 w 977755"/>
                <a:gd name="connsiteY166" fmla="*/ 246259 h 361466"/>
                <a:gd name="connsiteX167" fmla="*/ 400795 w 977755"/>
                <a:gd name="connsiteY167" fmla="*/ 244903 h 361466"/>
                <a:gd name="connsiteX168" fmla="*/ 415071 w 977755"/>
                <a:gd name="connsiteY168" fmla="*/ 259179 h 361466"/>
                <a:gd name="connsiteX169" fmla="*/ 400795 w 977755"/>
                <a:gd name="connsiteY169" fmla="*/ 273455 h 361466"/>
                <a:gd name="connsiteX170" fmla="*/ 386519 w 977755"/>
                <a:gd name="connsiteY170" fmla="*/ 259179 h 361466"/>
                <a:gd name="connsiteX171" fmla="*/ 400795 w 977755"/>
                <a:gd name="connsiteY171" fmla="*/ 244903 h 361466"/>
                <a:gd name="connsiteX172" fmla="*/ 557687 w 977755"/>
                <a:gd name="connsiteY172" fmla="*/ 241691 h 361466"/>
                <a:gd name="connsiteX173" fmla="*/ 575175 w 977755"/>
                <a:gd name="connsiteY173" fmla="*/ 259179 h 361466"/>
                <a:gd name="connsiteX174" fmla="*/ 557687 w 977755"/>
                <a:gd name="connsiteY174" fmla="*/ 276667 h 361466"/>
                <a:gd name="connsiteX175" fmla="*/ 540199 w 977755"/>
                <a:gd name="connsiteY175" fmla="*/ 259179 h 361466"/>
                <a:gd name="connsiteX176" fmla="*/ 557687 w 977755"/>
                <a:gd name="connsiteY176" fmla="*/ 241691 h 361466"/>
                <a:gd name="connsiteX177" fmla="*/ 636061 w 977755"/>
                <a:gd name="connsiteY177" fmla="*/ 239764 h 361466"/>
                <a:gd name="connsiteX178" fmla="*/ 652193 w 977755"/>
                <a:gd name="connsiteY178" fmla="*/ 248330 h 361466"/>
                <a:gd name="connsiteX179" fmla="*/ 655476 w 977755"/>
                <a:gd name="connsiteY179" fmla="*/ 259179 h 361466"/>
                <a:gd name="connsiteX180" fmla="*/ 652193 w 977755"/>
                <a:gd name="connsiteY180" fmla="*/ 270029 h 361466"/>
                <a:gd name="connsiteX181" fmla="*/ 636061 w 977755"/>
                <a:gd name="connsiteY181" fmla="*/ 278594 h 361466"/>
                <a:gd name="connsiteX182" fmla="*/ 632135 w 977755"/>
                <a:gd name="connsiteY182" fmla="*/ 278166 h 361466"/>
                <a:gd name="connsiteX183" fmla="*/ 622356 w 977755"/>
                <a:gd name="connsiteY183" fmla="*/ 272884 h 361466"/>
                <a:gd name="connsiteX184" fmla="*/ 620001 w 977755"/>
                <a:gd name="connsiteY184" fmla="*/ 270029 h 361466"/>
                <a:gd name="connsiteX185" fmla="*/ 617074 w 977755"/>
                <a:gd name="connsiteY185" fmla="*/ 263105 h 361466"/>
                <a:gd name="connsiteX186" fmla="*/ 616646 w 977755"/>
                <a:gd name="connsiteY186" fmla="*/ 259179 h 361466"/>
                <a:gd name="connsiteX187" fmla="*/ 617074 w 977755"/>
                <a:gd name="connsiteY187" fmla="*/ 255253 h 361466"/>
                <a:gd name="connsiteX188" fmla="*/ 620001 w 977755"/>
                <a:gd name="connsiteY188" fmla="*/ 248330 h 361466"/>
                <a:gd name="connsiteX189" fmla="*/ 622356 w 977755"/>
                <a:gd name="connsiteY189" fmla="*/ 245474 h 361466"/>
                <a:gd name="connsiteX190" fmla="*/ 632135 w 977755"/>
                <a:gd name="connsiteY190" fmla="*/ 240192 h 361466"/>
                <a:gd name="connsiteX191" fmla="*/ 636061 w 977755"/>
                <a:gd name="connsiteY191" fmla="*/ 239764 h 361466"/>
                <a:gd name="connsiteX192" fmla="*/ 793025 w 977755"/>
                <a:gd name="connsiteY192" fmla="*/ 235338 h 361466"/>
                <a:gd name="connsiteX193" fmla="*/ 806373 w 977755"/>
                <a:gd name="connsiteY193" fmla="*/ 239407 h 361466"/>
                <a:gd name="connsiteX194" fmla="*/ 816865 w 977755"/>
                <a:gd name="connsiteY194" fmla="*/ 259179 h 361466"/>
                <a:gd name="connsiteX195" fmla="*/ 806373 w 977755"/>
                <a:gd name="connsiteY195" fmla="*/ 278951 h 361466"/>
                <a:gd name="connsiteX196" fmla="*/ 793025 w 977755"/>
                <a:gd name="connsiteY196" fmla="*/ 283020 h 361466"/>
                <a:gd name="connsiteX197" fmla="*/ 788242 w 977755"/>
                <a:gd name="connsiteY197" fmla="*/ 282520 h 361466"/>
                <a:gd name="connsiteX198" fmla="*/ 769184 w 977755"/>
                <a:gd name="connsiteY198" fmla="*/ 259179 h 361466"/>
                <a:gd name="connsiteX199" fmla="*/ 788242 w 977755"/>
                <a:gd name="connsiteY199" fmla="*/ 235838 h 361466"/>
                <a:gd name="connsiteX200" fmla="*/ 793025 w 977755"/>
                <a:gd name="connsiteY200" fmla="*/ 235338 h 361466"/>
                <a:gd name="connsiteX201" fmla="*/ 871470 w 977755"/>
                <a:gd name="connsiteY201" fmla="*/ 232768 h 361466"/>
                <a:gd name="connsiteX202" fmla="*/ 897881 w 977755"/>
                <a:gd name="connsiteY202" fmla="*/ 259178 h 361466"/>
                <a:gd name="connsiteX203" fmla="*/ 871470 w 977755"/>
                <a:gd name="connsiteY203" fmla="*/ 285589 h 361466"/>
                <a:gd name="connsiteX204" fmla="*/ 845060 w 977755"/>
                <a:gd name="connsiteY204" fmla="*/ 259178 h 361466"/>
                <a:gd name="connsiteX205" fmla="*/ 871470 w 977755"/>
                <a:gd name="connsiteY205" fmla="*/ 232768 h 361466"/>
                <a:gd name="connsiteX206" fmla="*/ 126198 w 977755"/>
                <a:gd name="connsiteY206" fmla="*/ 209927 h 361466"/>
                <a:gd name="connsiteX207" fmla="*/ 136191 w 977755"/>
                <a:gd name="connsiteY207" fmla="*/ 219920 h 361466"/>
                <a:gd name="connsiteX208" fmla="*/ 126198 w 977755"/>
                <a:gd name="connsiteY208" fmla="*/ 229913 h 361466"/>
                <a:gd name="connsiteX209" fmla="*/ 116205 w 977755"/>
                <a:gd name="connsiteY209" fmla="*/ 219920 h 361466"/>
                <a:gd name="connsiteX210" fmla="*/ 126198 w 977755"/>
                <a:gd name="connsiteY210" fmla="*/ 209927 h 361466"/>
                <a:gd name="connsiteX211" fmla="*/ 204644 w 977755"/>
                <a:gd name="connsiteY211" fmla="*/ 208856 h 361466"/>
                <a:gd name="connsiteX212" fmla="*/ 215708 w 977755"/>
                <a:gd name="connsiteY212" fmla="*/ 219920 h 361466"/>
                <a:gd name="connsiteX213" fmla="*/ 204644 w 977755"/>
                <a:gd name="connsiteY213" fmla="*/ 230984 h 361466"/>
                <a:gd name="connsiteX214" fmla="*/ 193580 w 977755"/>
                <a:gd name="connsiteY214" fmla="*/ 219920 h 361466"/>
                <a:gd name="connsiteX215" fmla="*/ 204644 w 977755"/>
                <a:gd name="connsiteY215" fmla="*/ 208856 h 361466"/>
                <a:gd name="connsiteX216" fmla="*/ 361536 w 977755"/>
                <a:gd name="connsiteY216" fmla="*/ 206358 h 361466"/>
                <a:gd name="connsiteX217" fmla="*/ 375098 w 977755"/>
                <a:gd name="connsiteY217" fmla="*/ 219920 h 361466"/>
                <a:gd name="connsiteX218" fmla="*/ 361536 w 977755"/>
                <a:gd name="connsiteY218" fmla="*/ 233482 h 361466"/>
                <a:gd name="connsiteX219" fmla="*/ 347974 w 977755"/>
                <a:gd name="connsiteY219" fmla="*/ 219920 h 361466"/>
                <a:gd name="connsiteX220" fmla="*/ 361536 w 977755"/>
                <a:gd name="connsiteY220" fmla="*/ 206358 h 361466"/>
                <a:gd name="connsiteX221" fmla="*/ 440054 w 977755"/>
                <a:gd name="connsiteY221" fmla="*/ 204930 h 361466"/>
                <a:gd name="connsiteX222" fmla="*/ 455043 w 977755"/>
                <a:gd name="connsiteY222" fmla="*/ 219920 h 361466"/>
                <a:gd name="connsiteX223" fmla="*/ 440054 w 977755"/>
                <a:gd name="connsiteY223" fmla="*/ 234909 h 361466"/>
                <a:gd name="connsiteX224" fmla="*/ 425064 w 977755"/>
                <a:gd name="connsiteY224" fmla="*/ 219920 h 361466"/>
                <a:gd name="connsiteX225" fmla="*/ 440054 w 977755"/>
                <a:gd name="connsiteY225" fmla="*/ 204930 h 361466"/>
                <a:gd name="connsiteX226" fmla="*/ 596946 w 977755"/>
                <a:gd name="connsiteY226" fmla="*/ 201504 h 361466"/>
                <a:gd name="connsiteX227" fmla="*/ 615362 w 977755"/>
                <a:gd name="connsiteY227" fmla="*/ 219920 h 361466"/>
                <a:gd name="connsiteX228" fmla="*/ 596946 w 977755"/>
                <a:gd name="connsiteY228" fmla="*/ 238336 h 361466"/>
                <a:gd name="connsiteX229" fmla="*/ 578530 w 977755"/>
                <a:gd name="connsiteY229" fmla="*/ 219920 h 361466"/>
                <a:gd name="connsiteX230" fmla="*/ 596946 w 977755"/>
                <a:gd name="connsiteY230" fmla="*/ 201504 h 361466"/>
                <a:gd name="connsiteX231" fmla="*/ 675321 w 977755"/>
                <a:gd name="connsiteY231" fmla="*/ 199506 h 361466"/>
                <a:gd name="connsiteX232" fmla="*/ 695735 w 977755"/>
                <a:gd name="connsiteY232" fmla="*/ 219921 h 361466"/>
                <a:gd name="connsiteX233" fmla="*/ 675321 w 977755"/>
                <a:gd name="connsiteY233" fmla="*/ 240335 h 361466"/>
                <a:gd name="connsiteX234" fmla="*/ 654906 w 977755"/>
                <a:gd name="connsiteY234" fmla="*/ 219921 h 361466"/>
                <a:gd name="connsiteX235" fmla="*/ 675321 w 977755"/>
                <a:gd name="connsiteY235" fmla="*/ 199506 h 361466"/>
                <a:gd name="connsiteX236" fmla="*/ 832283 w 977755"/>
                <a:gd name="connsiteY236" fmla="*/ 194866 h 361466"/>
                <a:gd name="connsiteX237" fmla="*/ 857337 w 977755"/>
                <a:gd name="connsiteY237" fmla="*/ 219920 h 361466"/>
                <a:gd name="connsiteX238" fmla="*/ 832283 w 977755"/>
                <a:gd name="connsiteY238" fmla="*/ 245046 h 361466"/>
                <a:gd name="connsiteX239" fmla="*/ 807229 w 977755"/>
                <a:gd name="connsiteY239" fmla="*/ 219920 h 361466"/>
                <a:gd name="connsiteX240" fmla="*/ 832283 w 977755"/>
                <a:gd name="connsiteY240" fmla="*/ 194866 h 361466"/>
                <a:gd name="connsiteX241" fmla="*/ 165529 w 977755"/>
                <a:gd name="connsiteY241" fmla="*/ 170240 h 361466"/>
                <a:gd name="connsiteX242" fmla="*/ 174237 w 977755"/>
                <a:gd name="connsiteY242" fmla="*/ 174880 h 361466"/>
                <a:gd name="connsiteX243" fmla="*/ 176022 w 977755"/>
                <a:gd name="connsiteY243" fmla="*/ 180733 h 361466"/>
                <a:gd name="connsiteX244" fmla="*/ 175165 w 977755"/>
                <a:gd name="connsiteY244" fmla="*/ 184801 h 361466"/>
                <a:gd name="connsiteX245" fmla="*/ 174166 w 977755"/>
                <a:gd name="connsiteY245" fmla="*/ 186586 h 361466"/>
                <a:gd name="connsiteX246" fmla="*/ 173024 w 977755"/>
                <a:gd name="connsiteY246" fmla="*/ 188299 h 361466"/>
                <a:gd name="connsiteX247" fmla="*/ 165600 w 977755"/>
                <a:gd name="connsiteY247" fmla="*/ 191368 h 361466"/>
                <a:gd name="connsiteX248" fmla="*/ 163459 w 977755"/>
                <a:gd name="connsiteY248" fmla="*/ 191154 h 361466"/>
                <a:gd name="connsiteX249" fmla="*/ 158177 w 977755"/>
                <a:gd name="connsiteY249" fmla="*/ 188299 h 361466"/>
                <a:gd name="connsiteX250" fmla="*/ 156892 w 977755"/>
                <a:gd name="connsiteY250" fmla="*/ 186729 h 361466"/>
                <a:gd name="connsiteX251" fmla="*/ 155893 w 977755"/>
                <a:gd name="connsiteY251" fmla="*/ 184944 h 361466"/>
                <a:gd name="connsiteX252" fmla="*/ 155250 w 977755"/>
                <a:gd name="connsiteY252" fmla="*/ 182946 h 361466"/>
                <a:gd name="connsiteX253" fmla="*/ 155036 w 977755"/>
                <a:gd name="connsiteY253" fmla="*/ 180804 h 361466"/>
                <a:gd name="connsiteX254" fmla="*/ 155250 w 977755"/>
                <a:gd name="connsiteY254" fmla="*/ 178663 h 361466"/>
                <a:gd name="connsiteX255" fmla="*/ 156820 w 977755"/>
                <a:gd name="connsiteY255" fmla="*/ 174880 h 361466"/>
                <a:gd name="connsiteX256" fmla="*/ 158105 w 977755"/>
                <a:gd name="connsiteY256" fmla="*/ 173309 h 361466"/>
                <a:gd name="connsiteX257" fmla="*/ 163387 w 977755"/>
                <a:gd name="connsiteY257" fmla="*/ 170454 h 361466"/>
                <a:gd name="connsiteX258" fmla="*/ 165529 w 977755"/>
                <a:gd name="connsiteY258" fmla="*/ 170240 h 361466"/>
                <a:gd name="connsiteX259" fmla="*/ 243903 w 977755"/>
                <a:gd name="connsiteY259" fmla="*/ 169098 h 361466"/>
                <a:gd name="connsiteX260" fmla="*/ 255538 w 977755"/>
                <a:gd name="connsiteY260" fmla="*/ 180733 h 361466"/>
                <a:gd name="connsiteX261" fmla="*/ 254610 w 977755"/>
                <a:gd name="connsiteY261" fmla="*/ 185230 h 361466"/>
                <a:gd name="connsiteX262" fmla="*/ 252111 w 977755"/>
                <a:gd name="connsiteY262" fmla="*/ 188942 h 361466"/>
                <a:gd name="connsiteX263" fmla="*/ 243903 w 977755"/>
                <a:gd name="connsiteY263" fmla="*/ 192368 h 361466"/>
                <a:gd name="connsiteX264" fmla="*/ 235694 w 977755"/>
                <a:gd name="connsiteY264" fmla="*/ 188942 h 361466"/>
                <a:gd name="connsiteX265" fmla="*/ 233196 w 977755"/>
                <a:gd name="connsiteY265" fmla="*/ 185230 h 361466"/>
                <a:gd name="connsiteX266" fmla="*/ 232268 w 977755"/>
                <a:gd name="connsiteY266" fmla="*/ 180733 h 361466"/>
                <a:gd name="connsiteX267" fmla="*/ 243903 w 977755"/>
                <a:gd name="connsiteY267" fmla="*/ 169098 h 361466"/>
                <a:gd name="connsiteX268" fmla="*/ 400795 w 977755"/>
                <a:gd name="connsiteY268" fmla="*/ 166385 h 361466"/>
                <a:gd name="connsiteX269" fmla="*/ 415071 w 977755"/>
                <a:gd name="connsiteY269" fmla="*/ 180661 h 361466"/>
                <a:gd name="connsiteX270" fmla="*/ 413929 w 977755"/>
                <a:gd name="connsiteY270" fmla="*/ 186229 h 361466"/>
                <a:gd name="connsiteX271" fmla="*/ 410859 w 977755"/>
                <a:gd name="connsiteY271" fmla="*/ 190797 h 361466"/>
                <a:gd name="connsiteX272" fmla="*/ 400795 w 977755"/>
                <a:gd name="connsiteY272" fmla="*/ 195008 h 361466"/>
                <a:gd name="connsiteX273" fmla="*/ 390730 w 977755"/>
                <a:gd name="connsiteY273" fmla="*/ 190797 h 361466"/>
                <a:gd name="connsiteX274" fmla="*/ 387661 w 977755"/>
                <a:gd name="connsiteY274" fmla="*/ 186229 h 361466"/>
                <a:gd name="connsiteX275" fmla="*/ 386519 w 977755"/>
                <a:gd name="connsiteY275" fmla="*/ 180661 h 361466"/>
                <a:gd name="connsiteX276" fmla="*/ 400795 w 977755"/>
                <a:gd name="connsiteY276" fmla="*/ 166385 h 361466"/>
                <a:gd name="connsiteX277" fmla="*/ 479098 w 977755"/>
                <a:gd name="connsiteY277" fmla="*/ 164815 h 361466"/>
                <a:gd name="connsiteX278" fmla="*/ 492232 w 977755"/>
                <a:gd name="connsiteY278" fmla="*/ 171810 h 361466"/>
                <a:gd name="connsiteX279" fmla="*/ 494944 w 977755"/>
                <a:gd name="connsiteY279" fmla="*/ 180661 h 361466"/>
                <a:gd name="connsiteX280" fmla="*/ 493731 w 977755"/>
                <a:gd name="connsiteY280" fmla="*/ 186800 h 361466"/>
                <a:gd name="connsiteX281" fmla="*/ 492303 w 977755"/>
                <a:gd name="connsiteY281" fmla="*/ 189512 h 361466"/>
                <a:gd name="connsiteX282" fmla="*/ 490304 w 977755"/>
                <a:gd name="connsiteY282" fmla="*/ 191939 h 361466"/>
                <a:gd name="connsiteX283" fmla="*/ 479098 w 977755"/>
                <a:gd name="connsiteY283" fmla="*/ 196579 h 361466"/>
                <a:gd name="connsiteX284" fmla="*/ 475886 w 977755"/>
                <a:gd name="connsiteY284" fmla="*/ 196222 h 361466"/>
                <a:gd name="connsiteX285" fmla="*/ 467891 w 977755"/>
                <a:gd name="connsiteY285" fmla="*/ 191939 h 361466"/>
                <a:gd name="connsiteX286" fmla="*/ 465964 w 977755"/>
                <a:gd name="connsiteY286" fmla="*/ 189584 h 361466"/>
                <a:gd name="connsiteX287" fmla="*/ 464536 w 977755"/>
                <a:gd name="connsiteY287" fmla="*/ 186871 h 361466"/>
                <a:gd name="connsiteX288" fmla="*/ 463608 w 977755"/>
                <a:gd name="connsiteY288" fmla="*/ 183873 h 361466"/>
                <a:gd name="connsiteX289" fmla="*/ 463323 w 977755"/>
                <a:gd name="connsiteY289" fmla="*/ 180661 h 361466"/>
                <a:gd name="connsiteX290" fmla="*/ 463608 w 977755"/>
                <a:gd name="connsiteY290" fmla="*/ 177449 h 361466"/>
                <a:gd name="connsiteX291" fmla="*/ 465964 w 977755"/>
                <a:gd name="connsiteY291" fmla="*/ 171810 h 361466"/>
                <a:gd name="connsiteX292" fmla="*/ 467891 w 977755"/>
                <a:gd name="connsiteY292" fmla="*/ 169455 h 361466"/>
                <a:gd name="connsiteX293" fmla="*/ 475886 w 977755"/>
                <a:gd name="connsiteY293" fmla="*/ 165172 h 361466"/>
                <a:gd name="connsiteX294" fmla="*/ 479098 w 977755"/>
                <a:gd name="connsiteY294" fmla="*/ 164815 h 361466"/>
                <a:gd name="connsiteX295" fmla="*/ 636061 w 977755"/>
                <a:gd name="connsiteY295" fmla="*/ 161317 h 361466"/>
                <a:gd name="connsiteX296" fmla="*/ 652193 w 977755"/>
                <a:gd name="connsiteY296" fmla="*/ 169883 h 361466"/>
                <a:gd name="connsiteX297" fmla="*/ 655476 w 977755"/>
                <a:gd name="connsiteY297" fmla="*/ 180732 h 361466"/>
                <a:gd name="connsiteX298" fmla="*/ 653977 w 977755"/>
                <a:gd name="connsiteY298" fmla="*/ 188298 h 361466"/>
                <a:gd name="connsiteX299" fmla="*/ 652193 w 977755"/>
                <a:gd name="connsiteY299" fmla="*/ 191582 h 361466"/>
                <a:gd name="connsiteX300" fmla="*/ 649766 w 977755"/>
                <a:gd name="connsiteY300" fmla="*/ 194437 h 361466"/>
                <a:gd name="connsiteX301" fmla="*/ 636061 w 977755"/>
                <a:gd name="connsiteY301" fmla="*/ 200148 h 361466"/>
                <a:gd name="connsiteX302" fmla="*/ 632135 w 977755"/>
                <a:gd name="connsiteY302" fmla="*/ 199719 h 361466"/>
                <a:gd name="connsiteX303" fmla="*/ 622356 w 977755"/>
                <a:gd name="connsiteY303" fmla="*/ 194437 h 361466"/>
                <a:gd name="connsiteX304" fmla="*/ 620001 w 977755"/>
                <a:gd name="connsiteY304" fmla="*/ 191582 h 361466"/>
                <a:gd name="connsiteX305" fmla="*/ 618216 w 977755"/>
                <a:gd name="connsiteY305" fmla="*/ 188298 h 361466"/>
                <a:gd name="connsiteX306" fmla="*/ 617074 w 977755"/>
                <a:gd name="connsiteY306" fmla="*/ 184658 h 361466"/>
                <a:gd name="connsiteX307" fmla="*/ 616646 w 977755"/>
                <a:gd name="connsiteY307" fmla="*/ 180732 h 361466"/>
                <a:gd name="connsiteX308" fmla="*/ 617074 w 977755"/>
                <a:gd name="connsiteY308" fmla="*/ 176806 h 361466"/>
                <a:gd name="connsiteX309" fmla="*/ 620001 w 977755"/>
                <a:gd name="connsiteY309" fmla="*/ 169883 h 361466"/>
                <a:gd name="connsiteX310" fmla="*/ 622356 w 977755"/>
                <a:gd name="connsiteY310" fmla="*/ 167027 h 361466"/>
                <a:gd name="connsiteX311" fmla="*/ 632135 w 977755"/>
                <a:gd name="connsiteY311" fmla="*/ 161745 h 361466"/>
                <a:gd name="connsiteX312" fmla="*/ 636061 w 977755"/>
                <a:gd name="connsiteY312" fmla="*/ 161317 h 361466"/>
                <a:gd name="connsiteX313" fmla="*/ 714579 w 977755"/>
                <a:gd name="connsiteY313" fmla="*/ 159247 h 361466"/>
                <a:gd name="connsiteX314" fmla="*/ 736064 w 977755"/>
                <a:gd name="connsiteY314" fmla="*/ 180732 h 361466"/>
                <a:gd name="connsiteX315" fmla="*/ 734351 w 977755"/>
                <a:gd name="connsiteY315" fmla="*/ 189084 h 361466"/>
                <a:gd name="connsiteX316" fmla="*/ 729854 w 977755"/>
                <a:gd name="connsiteY316" fmla="*/ 195936 h 361466"/>
                <a:gd name="connsiteX317" fmla="*/ 714651 w 977755"/>
                <a:gd name="connsiteY317" fmla="*/ 202218 h 361466"/>
                <a:gd name="connsiteX318" fmla="*/ 699447 w 977755"/>
                <a:gd name="connsiteY318" fmla="*/ 195936 h 361466"/>
                <a:gd name="connsiteX319" fmla="*/ 694807 w 977755"/>
                <a:gd name="connsiteY319" fmla="*/ 189084 h 361466"/>
                <a:gd name="connsiteX320" fmla="*/ 693094 w 977755"/>
                <a:gd name="connsiteY320" fmla="*/ 180732 h 361466"/>
                <a:gd name="connsiteX321" fmla="*/ 714579 w 977755"/>
                <a:gd name="connsiteY321" fmla="*/ 159247 h 361466"/>
                <a:gd name="connsiteX322" fmla="*/ 871470 w 977755"/>
                <a:gd name="connsiteY322" fmla="*/ 154322 h 361466"/>
                <a:gd name="connsiteX323" fmla="*/ 897881 w 977755"/>
                <a:gd name="connsiteY323" fmla="*/ 180732 h 361466"/>
                <a:gd name="connsiteX324" fmla="*/ 895811 w 977755"/>
                <a:gd name="connsiteY324" fmla="*/ 191011 h 361466"/>
                <a:gd name="connsiteX325" fmla="*/ 890172 w 977755"/>
                <a:gd name="connsiteY325" fmla="*/ 199434 h 361466"/>
                <a:gd name="connsiteX326" fmla="*/ 871470 w 977755"/>
                <a:gd name="connsiteY326" fmla="*/ 207143 h 361466"/>
                <a:gd name="connsiteX327" fmla="*/ 852769 w 977755"/>
                <a:gd name="connsiteY327" fmla="*/ 199434 h 361466"/>
                <a:gd name="connsiteX328" fmla="*/ 847130 w 977755"/>
                <a:gd name="connsiteY328" fmla="*/ 191011 h 361466"/>
                <a:gd name="connsiteX329" fmla="*/ 845060 w 977755"/>
                <a:gd name="connsiteY329" fmla="*/ 180732 h 361466"/>
                <a:gd name="connsiteX330" fmla="*/ 871470 w 977755"/>
                <a:gd name="connsiteY330" fmla="*/ 154322 h 361466"/>
                <a:gd name="connsiteX331" fmla="*/ 126198 w 977755"/>
                <a:gd name="connsiteY331" fmla="*/ 131481 h 361466"/>
                <a:gd name="connsiteX332" fmla="*/ 136191 w 977755"/>
                <a:gd name="connsiteY332" fmla="*/ 141474 h 361466"/>
                <a:gd name="connsiteX333" fmla="*/ 126198 w 977755"/>
                <a:gd name="connsiteY333" fmla="*/ 151467 h 361466"/>
                <a:gd name="connsiteX334" fmla="*/ 116205 w 977755"/>
                <a:gd name="connsiteY334" fmla="*/ 141474 h 361466"/>
                <a:gd name="connsiteX335" fmla="*/ 126198 w 977755"/>
                <a:gd name="connsiteY335" fmla="*/ 131481 h 361466"/>
                <a:gd name="connsiteX336" fmla="*/ 204644 w 977755"/>
                <a:gd name="connsiteY336" fmla="*/ 130410 h 361466"/>
                <a:gd name="connsiteX337" fmla="*/ 215708 w 977755"/>
                <a:gd name="connsiteY337" fmla="*/ 141474 h 361466"/>
                <a:gd name="connsiteX338" fmla="*/ 204644 w 977755"/>
                <a:gd name="connsiteY338" fmla="*/ 152538 h 361466"/>
                <a:gd name="connsiteX339" fmla="*/ 193580 w 977755"/>
                <a:gd name="connsiteY339" fmla="*/ 141474 h 361466"/>
                <a:gd name="connsiteX340" fmla="*/ 204644 w 977755"/>
                <a:gd name="connsiteY340" fmla="*/ 130410 h 361466"/>
                <a:gd name="connsiteX341" fmla="*/ 361536 w 977755"/>
                <a:gd name="connsiteY341" fmla="*/ 127912 h 361466"/>
                <a:gd name="connsiteX342" fmla="*/ 375098 w 977755"/>
                <a:gd name="connsiteY342" fmla="*/ 141474 h 361466"/>
                <a:gd name="connsiteX343" fmla="*/ 361536 w 977755"/>
                <a:gd name="connsiteY343" fmla="*/ 155036 h 361466"/>
                <a:gd name="connsiteX344" fmla="*/ 347974 w 977755"/>
                <a:gd name="connsiteY344" fmla="*/ 141474 h 361466"/>
                <a:gd name="connsiteX345" fmla="*/ 361536 w 977755"/>
                <a:gd name="connsiteY345" fmla="*/ 127912 h 361466"/>
                <a:gd name="connsiteX346" fmla="*/ 440054 w 977755"/>
                <a:gd name="connsiteY346" fmla="*/ 126484 h 361466"/>
                <a:gd name="connsiteX347" fmla="*/ 455043 w 977755"/>
                <a:gd name="connsiteY347" fmla="*/ 141474 h 361466"/>
                <a:gd name="connsiteX348" fmla="*/ 440054 w 977755"/>
                <a:gd name="connsiteY348" fmla="*/ 156463 h 361466"/>
                <a:gd name="connsiteX349" fmla="*/ 425064 w 977755"/>
                <a:gd name="connsiteY349" fmla="*/ 141474 h 361466"/>
                <a:gd name="connsiteX350" fmla="*/ 440054 w 977755"/>
                <a:gd name="connsiteY350" fmla="*/ 126484 h 361466"/>
                <a:gd name="connsiteX351" fmla="*/ 596946 w 977755"/>
                <a:gd name="connsiteY351" fmla="*/ 123058 h 361466"/>
                <a:gd name="connsiteX352" fmla="*/ 615362 w 977755"/>
                <a:gd name="connsiteY352" fmla="*/ 141474 h 361466"/>
                <a:gd name="connsiteX353" fmla="*/ 596946 w 977755"/>
                <a:gd name="connsiteY353" fmla="*/ 159890 h 361466"/>
                <a:gd name="connsiteX354" fmla="*/ 578530 w 977755"/>
                <a:gd name="connsiteY354" fmla="*/ 141474 h 361466"/>
                <a:gd name="connsiteX355" fmla="*/ 596946 w 977755"/>
                <a:gd name="connsiteY355" fmla="*/ 123058 h 361466"/>
                <a:gd name="connsiteX356" fmla="*/ 675321 w 977755"/>
                <a:gd name="connsiteY356" fmla="*/ 121059 h 361466"/>
                <a:gd name="connsiteX357" fmla="*/ 695735 w 977755"/>
                <a:gd name="connsiteY357" fmla="*/ 141474 h 361466"/>
                <a:gd name="connsiteX358" fmla="*/ 675321 w 977755"/>
                <a:gd name="connsiteY358" fmla="*/ 161888 h 361466"/>
                <a:gd name="connsiteX359" fmla="*/ 654906 w 977755"/>
                <a:gd name="connsiteY359" fmla="*/ 141474 h 361466"/>
                <a:gd name="connsiteX360" fmla="*/ 675321 w 977755"/>
                <a:gd name="connsiteY360" fmla="*/ 121059 h 361466"/>
                <a:gd name="connsiteX361" fmla="*/ 832283 w 977755"/>
                <a:gd name="connsiteY361" fmla="*/ 116348 h 361466"/>
                <a:gd name="connsiteX362" fmla="*/ 857337 w 977755"/>
                <a:gd name="connsiteY362" fmla="*/ 141474 h 361466"/>
                <a:gd name="connsiteX363" fmla="*/ 832283 w 977755"/>
                <a:gd name="connsiteY363" fmla="*/ 166528 h 361466"/>
                <a:gd name="connsiteX364" fmla="*/ 807229 w 977755"/>
                <a:gd name="connsiteY364" fmla="*/ 141474 h 361466"/>
                <a:gd name="connsiteX365" fmla="*/ 832283 w 977755"/>
                <a:gd name="connsiteY365" fmla="*/ 116348 h 361466"/>
                <a:gd name="connsiteX366" fmla="*/ 910730 w 977755"/>
                <a:gd name="connsiteY366" fmla="*/ 113636 h 361466"/>
                <a:gd name="connsiteX367" fmla="*/ 938496 w 977755"/>
                <a:gd name="connsiteY367" fmla="*/ 141474 h 361466"/>
                <a:gd name="connsiteX368" fmla="*/ 930397 w 977755"/>
                <a:gd name="connsiteY368" fmla="*/ 161004 h 361466"/>
                <a:gd name="connsiteX369" fmla="*/ 949989 w 977755"/>
                <a:gd name="connsiteY369" fmla="*/ 152895 h 361466"/>
                <a:gd name="connsiteX370" fmla="*/ 977755 w 977755"/>
                <a:gd name="connsiteY370" fmla="*/ 180662 h 361466"/>
                <a:gd name="connsiteX371" fmla="*/ 975542 w 977755"/>
                <a:gd name="connsiteY371" fmla="*/ 191511 h 361466"/>
                <a:gd name="connsiteX372" fmla="*/ 969618 w 977755"/>
                <a:gd name="connsiteY372" fmla="*/ 200362 h 361466"/>
                <a:gd name="connsiteX373" fmla="*/ 949989 w 977755"/>
                <a:gd name="connsiteY373" fmla="*/ 208500 h 361466"/>
                <a:gd name="connsiteX374" fmla="*/ 930410 w 977755"/>
                <a:gd name="connsiteY374" fmla="*/ 200383 h 361466"/>
                <a:gd name="connsiteX375" fmla="*/ 938496 w 977755"/>
                <a:gd name="connsiteY375" fmla="*/ 219920 h 361466"/>
                <a:gd name="connsiteX376" fmla="*/ 910730 w 977755"/>
                <a:gd name="connsiteY376" fmla="*/ 247758 h 361466"/>
                <a:gd name="connsiteX377" fmla="*/ 882963 w 977755"/>
                <a:gd name="connsiteY377" fmla="*/ 219920 h 361466"/>
                <a:gd name="connsiteX378" fmla="*/ 910730 w 977755"/>
                <a:gd name="connsiteY378" fmla="*/ 192153 h 361466"/>
                <a:gd name="connsiteX379" fmla="*/ 930281 w 977755"/>
                <a:gd name="connsiteY379" fmla="*/ 200246 h 361466"/>
                <a:gd name="connsiteX380" fmla="*/ 924435 w 977755"/>
                <a:gd name="connsiteY380" fmla="*/ 191511 h 361466"/>
                <a:gd name="connsiteX381" fmla="*/ 922222 w 977755"/>
                <a:gd name="connsiteY381" fmla="*/ 180662 h 361466"/>
                <a:gd name="connsiteX382" fmla="*/ 930295 w 977755"/>
                <a:gd name="connsiteY382" fmla="*/ 161159 h 361466"/>
                <a:gd name="connsiteX383" fmla="*/ 910730 w 977755"/>
                <a:gd name="connsiteY383" fmla="*/ 169241 h 361466"/>
                <a:gd name="connsiteX384" fmla="*/ 882963 w 977755"/>
                <a:gd name="connsiteY384" fmla="*/ 141474 h 361466"/>
                <a:gd name="connsiteX385" fmla="*/ 910730 w 977755"/>
                <a:gd name="connsiteY385" fmla="*/ 113636 h 361466"/>
                <a:gd name="connsiteX386" fmla="*/ 86939 w 977755"/>
                <a:gd name="connsiteY386" fmla="*/ 92793 h 361466"/>
                <a:gd name="connsiteX387" fmla="*/ 96433 w 977755"/>
                <a:gd name="connsiteY387" fmla="*/ 102286 h 361466"/>
                <a:gd name="connsiteX388" fmla="*/ 86939 w 977755"/>
                <a:gd name="connsiteY388" fmla="*/ 111780 h 361466"/>
                <a:gd name="connsiteX389" fmla="*/ 77446 w 977755"/>
                <a:gd name="connsiteY389" fmla="*/ 102286 h 361466"/>
                <a:gd name="connsiteX390" fmla="*/ 86939 w 977755"/>
                <a:gd name="connsiteY390" fmla="*/ 92793 h 361466"/>
                <a:gd name="connsiteX391" fmla="*/ 165457 w 977755"/>
                <a:gd name="connsiteY391" fmla="*/ 91794 h 361466"/>
                <a:gd name="connsiteX392" fmla="*/ 174165 w 977755"/>
                <a:gd name="connsiteY392" fmla="*/ 96434 h 361466"/>
                <a:gd name="connsiteX393" fmla="*/ 175950 w 977755"/>
                <a:gd name="connsiteY393" fmla="*/ 102287 h 361466"/>
                <a:gd name="connsiteX394" fmla="*/ 174165 w 977755"/>
                <a:gd name="connsiteY394" fmla="*/ 108140 h 361466"/>
                <a:gd name="connsiteX395" fmla="*/ 165457 w 977755"/>
                <a:gd name="connsiteY395" fmla="*/ 112922 h 361466"/>
                <a:gd name="connsiteX396" fmla="*/ 163315 w 977755"/>
                <a:gd name="connsiteY396" fmla="*/ 112708 h 361466"/>
                <a:gd name="connsiteX397" fmla="*/ 158033 w 977755"/>
                <a:gd name="connsiteY397" fmla="*/ 109853 h 361466"/>
                <a:gd name="connsiteX398" fmla="*/ 156748 w 977755"/>
                <a:gd name="connsiteY398" fmla="*/ 108283 h 361466"/>
                <a:gd name="connsiteX399" fmla="*/ 155178 w 977755"/>
                <a:gd name="connsiteY399" fmla="*/ 104500 h 361466"/>
                <a:gd name="connsiteX400" fmla="*/ 154964 w 977755"/>
                <a:gd name="connsiteY400" fmla="*/ 102358 h 361466"/>
                <a:gd name="connsiteX401" fmla="*/ 155178 w 977755"/>
                <a:gd name="connsiteY401" fmla="*/ 100217 h 361466"/>
                <a:gd name="connsiteX402" fmla="*/ 156748 w 977755"/>
                <a:gd name="connsiteY402" fmla="*/ 96434 h 361466"/>
                <a:gd name="connsiteX403" fmla="*/ 158033 w 977755"/>
                <a:gd name="connsiteY403" fmla="*/ 94863 h 361466"/>
                <a:gd name="connsiteX404" fmla="*/ 163315 w 977755"/>
                <a:gd name="connsiteY404" fmla="*/ 92008 h 361466"/>
                <a:gd name="connsiteX405" fmla="*/ 165457 w 977755"/>
                <a:gd name="connsiteY405" fmla="*/ 91794 h 361466"/>
                <a:gd name="connsiteX406" fmla="*/ 322349 w 977755"/>
                <a:gd name="connsiteY406" fmla="*/ 89367 h 361466"/>
                <a:gd name="connsiteX407" fmla="*/ 329559 w 977755"/>
                <a:gd name="connsiteY407" fmla="*/ 91580 h 361466"/>
                <a:gd name="connsiteX408" fmla="*/ 335198 w 977755"/>
                <a:gd name="connsiteY408" fmla="*/ 102287 h 361466"/>
                <a:gd name="connsiteX409" fmla="*/ 329559 w 977755"/>
                <a:gd name="connsiteY409" fmla="*/ 112994 h 361466"/>
                <a:gd name="connsiteX410" fmla="*/ 322349 w 977755"/>
                <a:gd name="connsiteY410" fmla="*/ 115206 h 361466"/>
                <a:gd name="connsiteX411" fmla="*/ 319780 w 977755"/>
                <a:gd name="connsiteY411" fmla="*/ 114921 h 361466"/>
                <a:gd name="connsiteX412" fmla="*/ 309501 w 977755"/>
                <a:gd name="connsiteY412" fmla="*/ 102287 h 361466"/>
                <a:gd name="connsiteX413" fmla="*/ 319780 w 977755"/>
                <a:gd name="connsiteY413" fmla="*/ 89653 h 361466"/>
                <a:gd name="connsiteX414" fmla="*/ 322349 w 977755"/>
                <a:gd name="connsiteY414" fmla="*/ 89367 h 361466"/>
                <a:gd name="connsiteX415" fmla="*/ 400795 w 977755"/>
                <a:gd name="connsiteY415" fmla="*/ 88011 h 361466"/>
                <a:gd name="connsiteX416" fmla="*/ 415071 w 977755"/>
                <a:gd name="connsiteY416" fmla="*/ 102287 h 361466"/>
                <a:gd name="connsiteX417" fmla="*/ 400795 w 977755"/>
                <a:gd name="connsiteY417" fmla="*/ 116563 h 361466"/>
                <a:gd name="connsiteX418" fmla="*/ 386519 w 977755"/>
                <a:gd name="connsiteY418" fmla="*/ 102287 h 361466"/>
                <a:gd name="connsiteX419" fmla="*/ 400795 w 977755"/>
                <a:gd name="connsiteY419" fmla="*/ 88011 h 361466"/>
                <a:gd name="connsiteX420" fmla="*/ 557687 w 977755"/>
                <a:gd name="connsiteY420" fmla="*/ 84798 h 361466"/>
                <a:gd name="connsiteX421" fmla="*/ 575175 w 977755"/>
                <a:gd name="connsiteY421" fmla="*/ 102286 h 361466"/>
                <a:gd name="connsiteX422" fmla="*/ 557687 w 977755"/>
                <a:gd name="connsiteY422" fmla="*/ 119774 h 361466"/>
                <a:gd name="connsiteX423" fmla="*/ 540199 w 977755"/>
                <a:gd name="connsiteY423" fmla="*/ 102286 h 361466"/>
                <a:gd name="connsiteX424" fmla="*/ 557687 w 977755"/>
                <a:gd name="connsiteY424" fmla="*/ 84798 h 361466"/>
                <a:gd name="connsiteX425" fmla="*/ 636061 w 977755"/>
                <a:gd name="connsiteY425" fmla="*/ 82871 h 361466"/>
                <a:gd name="connsiteX426" fmla="*/ 652193 w 977755"/>
                <a:gd name="connsiteY426" fmla="*/ 91437 h 361466"/>
                <a:gd name="connsiteX427" fmla="*/ 655476 w 977755"/>
                <a:gd name="connsiteY427" fmla="*/ 102286 h 361466"/>
                <a:gd name="connsiteX428" fmla="*/ 652193 w 977755"/>
                <a:gd name="connsiteY428" fmla="*/ 113136 h 361466"/>
                <a:gd name="connsiteX429" fmla="*/ 636061 w 977755"/>
                <a:gd name="connsiteY429" fmla="*/ 121702 h 361466"/>
                <a:gd name="connsiteX430" fmla="*/ 632135 w 977755"/>
                <a:gd name="connsiteY430" fmla="*/ 121273 h 361466"/>
                <a:gd name="connsiteX431" fmla="*/ 622356 w 977755"/>
                <a:gd name="connsiteY431" fmla="*/ 115991 h 361466"/>
                <a:gd name="connsiteX432" fmla="*/ 620001 w 977755"/>
                <a:gd name="connsiteY432" fmla="*/ 113136 h 361466"/>
                <a:gd name="connsiteX433" fmla="*/ 617074 w 977755"/>
                <a:gd name="connsiteY433" fmla="*/ 106212 h 361466"/>
                <a:gd name="connsiteX434" fmla="*/ 616646 w 977755"/>
                <a:gd name="connsiteY434" fmla="*/ 102286 h 361466"/>
                <a:gd name="connsiteX435" fmla="*/ 617074 w 977755"/>
                <a:gd name="connsiteY435" fmla="*/ 98360 h 361466"/>
                <a:gd name="connsiteX436" fmla="*/ 620001 w 977755"/>
                <a:gd name="connsiteY436" fmla="*/ 91437 h 361466"/>
                <a:gd name="connsiteX437" fmla="*/ 622356 w 977755"/>
                <a:gd name="connsiteY437" fmla="*/ 88581 h 361466"/>
                <a:gd name="connsiteX438" fmla="*/ 632135 w 977755"/>
                <a:gd name="connsiteY438" fmla="*/ 83299 h 361466"/>
                <a:gd name="connsiteX439" fmla="*/ 636061 w 977755"/>
                <a:gd name="connsiteY439" fmla="*/ 82871 h 361466"/>
                <a:gd name="connsiteX440" fmla="*/ 793025 w 977755"/>
                <a:gd name="connsiteY440" fmla="*/ 78446 h 361466"/>
                <a:gd name="connsiteX441" fmla="*/ 806373 w 977755"/>
                <a:gd name="connsiteY441" fmla="*/ 82515 h 361466"/>
                <a:gd name="connsiteX442" fmla="*/ 816865 w 977755"/>
                <a:gd name="connsiteY442" fmla="*/ 102287 h 361466"/>
                <a:gd name="connsiteX443" fmla="*/ 806373 w 977755"/>
                <a:gd name="connsiteY443" fmla="*/ 122059 h 361466"/>
                <a:gd name="connsiteX444" fmla="*/ 793025 w 977755"/>
                <a:gd name="connsiteY444" fmla="*/ 126128 h 361466"/>
                <a:gd name="connsiteX445" fmla="*/ 788242 w 977755"/>
                <a:gd name="connsiteY445" fmla="*/ 125628 h 361466"/>
                <a:gd name="connsiteX446" fmla="*/ 769184 w 977755"/>
                <a:gd name="connsiteY446" fmla="*/ 102287 h 361466"/>
                <a:gd name="connsiteX447" fmla="*/ 788242 w 977755"/>
                <a:gd name="connsiteY447" fmla="*/ 78946 h 361466"/>
                <a:gd name="connsiteX448" fmla="*/ 793025 w 977755"/>
                <a:gd name="connsiteY448" fmla="*/ 78446 h 361466"/>
                <a:gd name="connsiteX449" fmla="*/ 871470 w 977755"/>
                <a:gd name="connsiteY449" fmla="*/ 75876 h 361466"/>
                <a:gd name="connsiteX450" fmla="*/ 897881 w 977755"/>
                <a:gd name="connsiteY450" fmla="*/ 102286 h 361466"/>
                <a:gd name="connsiteX451" fmla="*/ 871470 w 977755"/>
                <a:gd name="connsiteY451" fmla="*/ 128697 h 361466"/>
                <a:gd name="connsiteX452" fmla="*/ 845060 w 977755"/>
                <a:gd name="connsiteY452" fmla="*/ 102286 h 361466"/>
                <a:gd name="connsiteX453" fmla="*/ 871470 w 977755"/>
                <a:gd name="connsiteY453" fmla="*/ 75876 h 361466"/>
                <a:gd name="connsiteX454" fmla="*/ 47753 w 977755"/>
                <a:gd name="connsiteY454" fmla="*/ 54034 h 361466"/>
                <a:gd name="connsiteX455" fmla="*/ 56747 w 977755"/>
                <a:gd name="connsiteY455" fmla="*/ 63028 h 361466"/>
                <a:gd name="connsiteX456" fmla="*/ 47753 w 977755"/>
                <a:gd name="connsiteY456" fmla="*/ 72022 h 361466"/>
                <a:gd name="connsiteX457" fmla="*/ 38759 w 977755"/>
                <a:gd name="connsiteY457" fmla="*/ 63028 h 361466"/>
                <a:gd name="connsiteX458" fmla="*/ 47753 w 977755"/>
                <a:gd name="connsiteY458" fmla="*/ 54034 h 361466"/>
                <a:gd name="connsiteX459" fmla="*/ 126198 w 977755"/>
                <a:gd name="connsiteY459" fmla="*/ 53035 h 361466"/>
                <a:gd name="connsiteX460" fmla="*/ 136191 w 977755"/>
                <a:gd name="connsiteY460" fmla="*/ 63028 h 361466"/>
                <a:gd name="connsiteX461" fmla="*/ 126198 w 977755"/>
                <a:gd name="connsiteY461" fmla="*/ 73021 h 361466"/>
                <a:gd name="connsiteX462" fmla="*/ 116205 w 977755"/>
                <a:gd name="connsiteY462" fmla="*/ 63028 h 361466"/>
                <a:gd name="connsiteX463" fmla="*/ 126198 w 977755"/>
                <a:gd name="connsiteY463" fmla="*/ 53035 h 361466"/>
                <a:gd name="connsiteX464" fmla="*/ 283162 w 977755"/>
                <a:gd name="connsiteY464" fmla="*/ 50822 h 361466"/>
                <a:gd name="connsiteX465" fmla="*/ 295368 w 977755"/>
                <a:gd name="connsiteY465" fmla="*/ 63028 h 361466"/>
                <a:gd name="connsiteX466" fmla="*/ 283162 w 977755"/>
                <a:gd name="connsiteY466" fmla="*/ 75234 h 361466"/>
                <a:gd name="connsiteX467" fmla="*/ 270956 w 977755"/>
                <a:gd name="connsiteY467" fmla="*/ 63028 h 361466"/>
                <a:gd name="connsiteX468" fmla="*/ 283162 w 977755"/>
                <a:gd name="connsiteY468" fmla="*/ 50822 h 361466"/>
                <a:gd name="connsiteX469" fmla="*/ 361536 w 977755"/>
                <a:gd name="connsiteY469" fmla="*/ 49466 h 361466"/>
                <a:gd name="connsiteX470" fmla="*/ 375098 w 977755"/>
                <a:gd name="connsiteY470" fmla="*/ 63028 h 361466"/>
                <a:gd name="connsiteX471" fmla="*/ 361536 w 977755"/>
                <a:gd name="connsiteY471" fmla="*/ 76590 h 361466"/>
                <a:gd name="connsiteX472" fmla="*/ 347974 w 977755"/>
                <a:gd name="connsiteY472" fmla="*/ 63028 h 361466"/>
                <a:gd name="connsiteX473" fmla="*/ 361536 w 977755"/>
                <a:gd name="connsiteY473" fmla="*/ 49466 h 361466"/>
                <a:gd name="connsiteX474" fmla="*/ 518428 w 977755"/>
                <a:gd name="connsiteY474" fmla="*/ 46396 h 361466"/>
                <a:gd name="connsiteX475" fmla="*/ 535060 w 977755"/>
                <a:gd name="connsiteY475" fmla="*/ 63027 h 361466"/>
                <a:gd name="connsiteX476" fmla="*/ 518428 w 977755"/>
                <a:gd name="connsiteY476" fmla="*/ 79659 h 361466"/>
                <a:gd name="connsiteX477" fmla="*/ 501797 w 977755"/>
                <a:gd name="connsiteY477" fmla="*/ 63027 h 361466"/>
                <a:gd name="connsiteX478" fmla="*/ 518428 w 977755"/>
                <a:gd name="connsiteY478" fmla="*/ 46396 h 361466"/>
                <a:gd name="connsiteX479" fmla="*/ 596946 w 977755"/>
                <a:gd name="connsiteY479" fmla="*/ 44612 h 361466"/>
                <a:gd name="connsiteX480" fmla="*/ 615362 w 977755"/>
                <a:gd name="connsiteY480" fmla="*/ 63028 h 361466"/>
                <a:gd name="connsiteX481" fmla="*/ 596946 w 977755"/>
                <a:gd name="connsiteY481" fmla="*/ 81444 h 361466"/>
                <a:gd name="connsiteX482" fmla="*/ 578530 w 977755"/>
                <a:gd name="connsiteY482" fmla="*/ 63028 h 361466"/>
                <a:gd name="connsiteX483" fmla="*/ 596946 w 977755"/>
                <a:gd name="connsiteY483" fmla="*/ 44612 h 361466"/>
                <a:gd name="connsiteX484" fmla="*/ 753766 w 977755"/>
                <a:gd name="connsiteY484" fmla="*/ 40400 h 361466"/>
                <a:gd name="connsiteX485" fmla="*/ 776394 w 977755"/>
                <a:gd name="connsiteY485" fmla="*/ 63027 h 361466"/>
                <a:gd name="connsiteX486" fmla="*/ 753766 w 977755"/>
                <a:gd name="connsiteY486" fmla="*/ 85655 h 361466"/>
                <a:gd name="connsiteX487" fmla="*/ 731139 w 977755"/>
                <a:gd name="connsiteY487" fmla="*/ 63027 h 361466"/>
                <a:gd name="connsiteX488" fmla="*/ 753766 w 977755"/>
                <a:gd name="connsiteY488" fmla="*/ 40400 h 361466"/>
                <a:gd name="connsiteX489" fmla="*/ 832283 w 977755"/>
                <a:gd name="connsiteY489" fmla="*/ 37973 h 361466"/>
                <a:gd name="connsiteX490" fmla="*/ 857337 w 977755"/>
                <a:gd name="connsiteY490" fmla="*/ 63027 h 361466"/>
                <a:gd name="connsiteX491" fmla="*/ 832283 w 977755"/>
                <a:gd name="connsiteY491" fmla="*/ 88153 h 361466"/>
                <a:gd name="connsiteX492" fmla="*/ 807229 w 977755"/>
                <a:gd name="connsiteY492" fmla="*/ 63027 h 361466"/>
                <a:gd name="connsiteX493" fmla="*/ 832283 w 977755"/>
                <a:gd name="connsiteY493" fmla="*/ 37973 h 361466"/>
                <a:gd name="connsiteX494" fmla="*/ 8566 w 977755"/>
                <a:gd name="connsiteY494" fmla="*/ 15275 h 361466"/>
                <a:gd name="connsiteX495" fmla="*/ 15632 w 977755"/>
                <a:gd name="connsiteY495" fmla="*/ 19058 h 361466"/>
                <a:gd name="connsiteX496" fmla="*/ 17060 w 977755"/>
                <a:gd name="connsiteY496" fmla="*/ 23841 h 361466"/>
                <a:gd name="connsiteX497" fmla="*/ 16917 w 977755"/>
                <a:gd name="connsiteY497" fmla="*/ 25554 h 361466"/>
                <a:gd name="connsiteX498" fmla="*/ 15632 w 977755"/>
                <a:gd name="connsiteY498" fmla="*/ 28623 h 361466"/>
                <a:gd name="connsiteX499" fmla="*/ 8566 w 977755"/>
                <a:gd name="connsiteY499" fmla="*/ 32406 h 361466"/>
                <a:gd name="connsiteX500" fmla="*/ 6852 w 977755"/>
                <a:gd name="connsiteY500" fmla="*/ 32192 h 361466"/>
                <a:gd name="connsiteX501" fmla="*/ 2498 w 977755"/>
                <a:gd name="connsiteY501" fmla="*/ 29836 h 361466"/>
                <a:gd name="connsiteX502" fmla="*/ 1428 w 977755"/>
                <a:gd name="connsiteY502" fmla="*/ 28623 h 361466"/>
                <a:gd name="connsiteX503" fmla="*/ 143 w 977755"/>
                <a:gd name="connsiteY503" fmla="*/ 25554 h 361466"/>
                <a:gd name="connsiteX504" fmla="*/ 0 w 977755"/>
                <a:gd name="connsiteY504" fmla="*/ 23841 h 361466"/>
                <a:gd name="connsiteX505" fmla="*/ 143 w 977755"/>
                <a:gd name="connsiteY505" fmla="*/ 22127 h 361466"/>
                <a:gd name="connsiteX506" fmla="*/ 1428 w 977755"/>
                <a:gd name="connsiteY506" fmla="*/ 19058 h 361466"/>
                <a:gd name="connsiteX507" fmla="*/ 2498 w 977755"/>
                <a:gd name="connsiteY507" fmla="*/ 17773 h 361466"/>
                <a:gd name="connsiteX508" fmla="*/ 6852 w 977755"/>
                <a:gd name="connsiteY508" fmla="*/ 15418 h 361466"/>
                <a:gd name="connsiteX509" fmla="*/ 8566 w 977755"/>
                <a:gd name="connsiteY509" fmla="*/ 15275 h 361466"/>
                <a:gd name="connsiteX510" fmla="*/ 87011 w 977755"/>
                <a:gd name="connsiteY510" fmla="*/ 14347 h 361466"/>
                <a:gd name="connsiteX511" fmla="*/ 96505 w 977755"/>
                <a:gd name="connsiteY511" fmla="*/ 23840 h 361466"/>
                <a:gd name="connsiteX512" fmla="*/ 96291 w 977755"/>
                <a:gd name="connsiteY512" fmla="*/ 25768 h 361466"/>
                <a:gd name="connsiteX513" fmla="*/ 87011 w 977755"/>
                <a:gd name="connsiteY513" fmla="*/ 33334 h 361466"/>
                <a:gd name="connsiteX514" fmla="*/ 77732 w 977755"/>
                <a:gd name="connsiteY514" fmla="*/ 25768 h 361466"/>
                <a:gd name="connsiteX515" fmla="*/ 77518 w 977755"/>
                <a:gd name="connsiteY515" fmla="*/ 23840 h 361466"/>
                <a:gd name="connsiteX516" fmla="*/ 87011 w 977755"/>
                <a:gd name="connsiteY516" fmla="*/ 14347 h 361466"/>
                <a:gd name="connsiteX517" fmla="*/ 243832 w 977755"/>
                <a:gd name="connsiteY517" fmla="*/ 12205 h 361466"/>
                <a:gd name="connsiteX518" fmla="*/ 255467 w 977755"/>
                <a:gd name="connsiteY518" fmla="*/ 23840 h 361466"/>
                <a:gd name="connsiteX519" fmla="*/ 255253 w 977755"/>
                <a:gd name="connsiteY519" fmla="*/ 26195 h 361466"/>
                <a:gd name="connsiteX520" fmla="*/ 243832 w 977755"/>
                <a:gd name="connsiteY520" fmla="*/ 35475 h 361466"/>
                <a:gd name="connsiteX521" fmla="*/ 232411 w 977755"/>
                <a:gd name="connsiteY521" fmla="*/ 26195 h 361466"/>
                <a:gd name="connsiteX522" fmla="*/ 232197 w 977755"/>
                <a:gd name="connsiteY522" fmla="*/ 23840 h 361466"/>
                <a:gd name="connsiteX523" fmla="*/ 243832 w 977755"/>
                <a:gd name="connsiteY523" fmla="*/ 12205 h 361466"/>
                <a:gd name="connsiteX524" fmla="*/ 322349 w 977755"/>
                <a:gd name="connsiteY524" fmla="*/ 10921 h 361466"/>
                <a:gd name="connsiteX525" fmla="*/ 329559 w 977755"/>
                <a:gd name="connsiteY525" fmla="*/ 13134 h 361466"/>
                <a:gd name="connsiteX526" fmla="*/ 335198 w 977755"/>
                <a:gd name="connsiteY526" fmla="*/ 23841 h 361466"/>
                <a:gd name="connsiteX527" fmla="*/ 334912 w 977755"/>
                <a:gd name="connsiteY527" fmla="*/ 26410 h 361466"/>
                <a:gd name="connsiteX528" fmla="*/ 329559 w 977755"/>
                <a:gd name="connsiteY528" fmla="*/ 34476 h 361466"/>
                <a:gd name="connsiteX529" fmla="*/ 322349 w 977755"/>
                <a:gd name="connsiteY529" fmla="*/ 36689 h 361466"/>
                <a:gd name="connsiteX530" fmla="*/ 319780 w 977755"/>
                <a:gd name="connsiteY530" fmla="*/ 36404 h 361466"/>
                <a:gd name="connsiteX531" fmla="*/ 309787 w 977755"/>
                <a:gd name="connsiteY531" fmla="*/ 26410 h 361466"/>
                <a:gd name="connsiteX532" fmla="*/ 309501 w 977755"/>
                <a:gd name="connsiteY532" fmla="*/ 23841 h 361466"/>
                <a:gd name="connsiteX533" fmla="*/ 319780 w 977755"/>
                <a:gd name="connsiteY533" fmla="*/ 11207 h 361466"/>
                <a:gd name="connsiteX534" fmla="*/ 322349 w 977755"/>
                <a:gd name="connsiteY534" fmla="*/ 10921 h 361466"/>
                <a:gd name="connsiteX535" fmla="*/ 479098 w 977755"/>
                <a:gd name="connsiteY535" fmla="*/ 7994 h 361466"/>
                <a:gd name="connsiteX536" fmla="*/ 492232 w 977755"/>
                <a:gd name="connsiteY536" fmla="*/ 14989 h 361466"/>
                <a:gd name="connsiteX537" fmla="*/ 494944 w 977755"/>
                <a:gd name="connsiteY537" fmla="*/ 23840 h 361466"/>
                <a:gd name="connsiteX538" fmla="*/ 494659 w 977755"/>
                <a:gd name="connsiteY538" fmla="*/ 27052 h 361466"/>
                <a:gd name="connsiteX539" fmla="*/ 492303 w 977755"/>
                <a:gd name="connsiteY539" fmla="*/ 32691 h 361466"/>
                <a:gd name="connsiteX540" fmla="*/ 479098 w 977755"/>
                <a:gd name="connsiteY540" fmla="*/ 39615 h 361466"/>
                <a:gd name="connsiteX541" fmla="*/ 475886 w 977755"/>
                <a:gd name="connsiteY541" fmla="*/ 39258 h 361466"/>
                <a:gd name="connsiteX542" fmla="*/ 467891 w 977755"/>
                <a:gd name="connsiteY542" fmla="*/ 34975 h 361466"/>
                <a:gd name="connsiteX543" fmla="*/ 465964 w 977755"/>
                <a:gd name="connsiteY543" fmla="*/ 32620 h 361466"/>
                <a:gd name="connsiteX544" fmla="*/ 463608 w 977755"/>
                <a:gd name="connsiteY544" fmla="*/ 26981 h 361466"/>
                <a:gd name="connsiteX545" fmla="*/ 463323 w 977755"/>
                <a:gd name="connsiteY545" fmla="*/ 23769 h 361466"/>
                <a:gd name="connsiteX546" fmla="*/ 463608 w 977755"/>
                <a:gd name="connsiteY546" fmla="*/ 20557 h 361466"/>
                <a:gd name="connsiteX547" fmla="*/ 465964 w 977755"/>
                <a:gd name="connsiteY547" fmla="*/ 14918 h 361466"/>
                <a:gd name="connsiteX548" fmla="*/ 467891 w 977755"/>
                <a:gd name="connsiteY548" fmla="*/ 12562 h 361466"/>
                <a:gd name="connsiteX549" fmla="*/ 475886 w 977755"/>
                <a:gd name="connsiteY549" fmla="*/ 8280 h 361466"/>
                <a:gd name="connsiteX550" fmla="*/ 479098 w 977755"/>
                <a:gd name="connsiteY550" fmla="*/ 7994 h 361466"/>
                <a:gd name="connsiteX551" fmla="*/ 557687 w 977755"/>
                <a:gd name="connsiteY551" fmla="*/ 6352 h 361466"/>
                <a:gd name="connsiteX552" fmla="*/ 575175 w 977755"/>
                <a:gd name="connsiteY552" fmla="*/ 23840 h 361466"/>
                <a:gd name="connsiteX553" fmla="*/ 574818 w 977755"/>
                <a:gd name="connsiteY553" fmla="*/ 27338 h 361466"/>
                <a:gd name="connsiteX554" fmla="*/ 557687 w 977755"/>
                <a:gd name="connsiteY554" fmla="*/ 41328 h 361466"/>
                <a:gd name="connsiteX555" fmla="*/ 540556 w 977755"/>
                <a:gd name="connsiteY555" fmla="*/ 27338 h 361466"/>
                <a:gd name="connsiteX556" fmla="*/ 540199 w 977755"/>
                <a:gd name="connsiteY556" fmla="*/ 23840 h 361466"/>
                <a:gd name="connsiteX557" fmla="*/ 557687 w 977755"/>
                <a:gd name="connsiteY557" fmla="*/ 6352 h 361466"/>
                <a:gd name="connsiteX558" fmla="*/ 714579 w 977755"/>
                <a:gd name="connsiteY558" fmla="*/ 2284 h 361466"/>
                <a:gd name="connsiteX559" fmla="*/ 736064 w 977755"/>
                <a:gd name="connsiteY559" fmla="*/ 23769 h 361466"/>
                <a:gd name="connsiteX560" fmla="*/ 735636 w 977755"/>
                <a:gd name="connsiteY560" fmla="*/ 28123 h 361466"/>
                <a:gd name="connsiteX561" fmla="*/ 714579 w 977755"/>
                <a:gd name="connsiteY561" fmla="*/ 45326 h 361466"/>
                <a:gd name="connsiteX562" fmla="*/ 693522 w 977755"/>
                <a:gd name="connsiteY562" fmla="*/ 28123 h 361466"/>
                <a:gd name="connsiteX563" fmla="*/ 693094 w 977755"/>
                <a:gd name="connsiteY563" fmla="*/ 23769 h 361466"/>
                <a:gd name="connsiteX564" fmla="*/ 714579 w 977755"/>
                <a:gd name="connsiteY564" fmla="*/ 2284 h 361466"/>
                <a:gd name="connsiteX565" fmla="*/ 793025 w 977755"/>
                <a:gd name="connsiteY565" fmla="*/ 0 h 361466"/>
                <a:gd name="connsiteX566" fmla="*/ 806373 w 977755"/>
                <a:gd name="connsiteY566" fmla="*/ 4069 h 361466"/>
                <a:gd name="connsiteX567" fmla="*/ 816865 w 977755"/>
                <a:gd name="connsiteY567" fmla="*/ 23841 h 361466"/>
                <a:gd name="connsiteX568" fmla="*/ 816366 w 977755"/>
                <a:gd name="connsiteY568" fmla="*/ 28623 h 361466"/>
                <a:gd name="connsiteX569" fmla="*/ 806373 w 977755"/>
                <a:gd name="connsiteY569" fmla="*/ 43613 h 361466"/>
                <a:gd name="connsiteX570" fmla="*/ 793025 w 977755"/>
                <a:gd name="connsiteY570" fmla="*/ 47682 h 361466"/>
                <a:gd name="connsiteX571" fmla="*/ 788242 w 977755"/>
                <a:gd name="connsiteY571" fmla="*/ 47182 h 361466"/>
                <a:gd name="connsiteX572" fmla="*/ 769684 w 977755"/>
                <a:gd name="connsiteY572" fmla="*/ 28623 h 361466"/>
                <a:gd name="connsiteX573" fmla="*/ 769184 w 977755"/>
                <a:gd name="connsiteY573" fmla="*/ 23841 h 361466"/>
                <a:gd name="connsiteX574" fmla="*/ 788242 w 977755"/>
                <a:gd name="connsiteY574" fmla="*/ 500 h 361466"/>
                <a:gd name="connsiteX575" fmla="*/ 793025 w 977755"/>
                <a:gd name="connsiteY575" fmla="*/ 0 h 36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</a:cxnLst>
              <a:rect l="l" t="t" r="r" b="b"/>
              <a:pathLst>
                <a:path w="977755" h="361466">
                  <a:moveTo>
                    <a:pt x="8566" y="329059"/>
                  </a:moveTo>
                  <a:cubicBezTo>
                    <a:pt x="11492" y="329059"/>
                    <a:pt x="14062" y="330558"/>
                    <a:pt x="15632" y="332842"/>
                  </a:cubicBezTo>
                  <a:cubicBezTo>
                    <a:pt x="16489" y="334198"/>
                    <a:pt x="17060" y="335840"/>
                    <a:pt x="17060" y="337625"/>
                  </a:cubicBezTo>
                  <a:cubicBezTo>
                    <a:pt x="17060" y="338838"/>
                    <a:pt x="16846" y="339980"/>
                    <a:pt x="16417" y="340979"/>
                  </a:cubicBezTo>
                  <a:cubicBezTo>
                    <a:pt x="16203" y="341479"/>
                    <a:pt x="15918" y="341979"/>
                    <a:pt x="15632" y="342407"/>
                  </a:cubicBezTo>
                  <a:cubicBezTo>
                    <a:pt x="15347" y="342835"/>
                    <a:pt x="14990" y="343264"/>
                    <a:pt x="14633" y="343620"/>
                  </a:cubicBezTo>
                  <a:cubicBezTo>
                    <a:pt x="13062" y="345191"/>
                    <a:pt x="10921" y="346119"/>
                    <a:pt x="8566" y="346119"/>
                  </a:cubicBezTo>
                  <a:cubicBezTo>
                    <a:pt x="7994" y="346119"/>
                    <a:pt x="7423" y="346119"/>
                    <a:pt x="6852" y="345976"/>
                  </a:cubicBezTo>
                  <a:cubicBezTo>
                    <a:pt x="5139" y="345619"/>
                    <a:pt x="3640" y="344763"/>
                    <a:pt x="2498" y="343620"/>
                  </a:cubicBezTo>
                  <a:cubicBezTo>
                    <a:pt x="2070" y="343192"/>
                    <a:pt x="1713" y="342764"/>
                    <a:pt x="1428" y="342336"/>
                  </a:cubicBezTo>
                  <a:cubicBezTo>
                    <a:pt x="1142" y="341907"/>
                    <a:pt x="857" y="341408"/>
                    <a:pt x="642" y="340908"/>
                  </a:cubicBezTo>
                  <a:cubicBezTo>
                    <a:pt x="428" y="340408"/>
                    <a:pt x="286" y="339909"/>
                    <a:pt x="143" y="339338"/>
                  </a:cubicBezTo>
                  <a:cubicBezTo>
                    <a:pt x="71" y="338767"/>
                    <a:pt x="0" y="338196"/>
                    <a:pt x="0" y="337625"/>
                  </a:cubicBezTo>
                  <a:cubicBezTo>
                    <a:pt x="0" y="336982"/>
                    <a:pt x="71" y="336411"/>
                    <a:pt x="143" y="335911"/>
                  </a:cubicBezTo>
                  <a:cubicBezTo>
                    <a:pt x="357" y="334769"/>
                    <a:pt x="785" y="333770"/>
                    <a:pt x="1428" y="332842"/>
                  </a:cubicBezTo>
                  <a:cubicBezTo>
                    <a:pt x="1784" y="332342"/>
                    <a:pt x="2141" y="331914"/>
                    <a:pt x="2498" y="331557"/>
                  </a:cubicBezTo>
                  <a:cubicBezTo>
                    <a:pt x="3712" y="330344"/>
                    <a:pt x="5211" y="329559"/>
                    <a:pt x="6852" y="329202"/>
                  </a:cubicBezTo>
                  <a:cubicBezTo>
                    <a:pt x="7423" y="329130"/>
                    <a:pt x="7994" y="329059"/>
                    <a:pt x="8566" y="329059"/>
                  </a:cubicBezTo>
                  <a:close/>
                  <a:moveTo>
                    <a:pt x="86939" y="328060"/>
                  </a:moveTo>
                  <a:cubicBezTo>
                    <a:pt x="92222" y="328060"/>
                    <a:pt x="96433" y="332343"/>
                    <a:pt x="96433" y="337554"/>
                  </a:cubicBezTo>
                  <a:cubicBezTo>
                    <a:pt x="96433" y="338910"/>
                    <a:pt x="96219" y="340123"/>
                    <a:pt x="95719" y="341265"/>
                  </a:cubicBezTo>
                  <a:cubicBezTo>
                    <a:pt x="95219" y="342407"/>
                    <a:pt x="94506" y="343407"/>
                    <a:pt x="93578" y="344263"/>
                  </a:cubicBezTo>
                  <a:cubicBezTo>
                    <a:pt x="91865" y="345976"/>
                    <a:pt x="89509" y="347047"/>
                    <a:pt x="86868" y="347047"/>
                  </a:cubicBezTo>
                  <a:cubicBezTo>
                    <a:pt x="84227" y="347047"/>
                    <a:pt x="81872" y="345976"/>
                    <a:pt x="80158" y="344263"/>
                  </a:cubicBezTo>
                  <a:cubicBezTo>
                    <a:pt x="79302" y="343407"/>
                    <a:pt x="78659" y="342407"/>
                    <a:pt x="78160" y="341265"/>
                  </a:cubicBezTo>
                  <a:cubicBezTo>
                    <a:pt x="77732" y="340123"/>
                    <a:pt x="77446" y="338838"/>
                    <a:pt x="77446" y="337554"/>
                  </a:cubicBezTo>
                  <a:cubicBezTo>
                    <a:pt x="77446" y="332271"/>
                    <a:pt x="81729" y="328060"/>
                    <a:pt x="86939" y="328060"/>
                  </a:cubicBezTo>
                  <a:close/>
                  <a:moveTo>
                    <a:pt x="243903" y="325990"/>
                  </a:moveTo>
                  <a:cubicBezTo>
                    <a:pt x="250327" y="325990"/>
                    <a:pt x="255538" y="331201"/>
                    <a:pt x="255538" y="337625"/>
                  </a:cubicBezTo>
                  <a:cubicBezTo>
                    <a:pt x="255538" y="339195"/>
                    <a:pt x="255181" y="340766"/>
                    <a:pt x="254610" y="342122"/>
                  </a:cubicBezTo>
                  <a:cubicBezTo>
                    <a:pt x="253967" y="343478"/>
                    <a:pt x="253182" y="344763"/>
                    <a:pt x="252111" y="345834"/>
                  </a:cubicBezTo>
                  <a:cubicBezTo>
                    <a:pt x="250041" y="347975"/>
                    <a:pt x="247115" y="349260"/>
                    <a:pt x="243903" y="349260"/>
                  </a:cubicBezTo>
                  <a:cubicBezTo>
                    <a:pt x="240691" y="349260"/>
                    <a:pt x="237764" y="347904"/>
                    <a:pt x="235694" y="345834"/>
                  </a:cubicBezTo>
                  <a:cubicBezTo>
                    <a:pt x="234624" y="344763"/>
                    <a:pt x="233767" y="343478"/>
                    <a:pt x="233196" y="342122"/>
                  </a:cubicBezTo>
                  <a:cubicBezTo>
                    <a:pt x="232625" y="340766"/>
                    <a:pt x="232268" y="339195"/>
                    <a:pt x="232268" y="337625"/>
                  </a:cubicBezTo>
                  <a:cubicBezTo>
                    <a:pt x="232268" y="331201"/>
                    <a:pt x="237479" y="325990"/>
                    <a:pt x="243903" y="325990"/>
                  </a:cubicBezTo>
                  <a:close/>
                  <a:moveTo>
                    <a:pt x="322349" y="324705"/>
                  </a:moveTo>
                  <a:cubicBezTo>
                    <a:pt x="324990" y="324705"/>
                    <a:pt x="327489" y="325562"/>
                    <a:pt x="329559" y="326918"/>
                  </a:cubicBezTo>
                  <a:cubicBezTo>
                    <a:pt x="332913" y="329273"/>
                    <a:pt x="335198" y="333199"/>
                    <a:pt x="335198" y="337625"/>
                  </a:cubicBezTo>
                  <a:cubicBezTo>
                    <a:pt x="335198" y="339409"/>
                    <a:pt x="334841" y="341051"/>
                    <a:pt x="334198" y="342621"/>
                  </a:cubicBezTo>
                  <a:cubicBezTo>
                    <a:pt x="333556" y="344120"/>
                    <a:pt x="332557" y="345548"/>
                    <a:pt x="331414" y="346690"/>
                  </a:cubicBezTo>
                  <a:cubicBezTo>
                    <a:pt x="330843" y="347261"/>
                    <a:pt x="330201" y="347832"/>
                    <a:pt x="329559" y="348260"/>
                  </a:cubicBezTo>
                  <a:cubicBezTo>
                    <a:pt x="327489" y="349688"/>
                    <a:pt x="324990" y="350473"/>
                    <a:pt x="322349" y="350473"/>
                  </a:cubicBezTo>
                  <a:cubicBezTo>
                    <a:pt x="321493" y="350473"/>
                    <a:pt x="320636" y="350330"/>
                    <a:pt x="319780" y="350188"/>
                  </a:cubicBezTo>
                  <a:cubicBezTo>
                    <a:pt x="317281" y="349688"/>
                    <a:pt x="314997" y="348403"/>
                    <a:pt x="313284" y="346690"/>
                  </a:cubicBezTo>
                  <a:cubicBezTo>
                    <a:pt x="312071" y="345548"/>
                    <a:pt x="311143" y="344192"/>
                    <a:pt x="310500" y="342621"/>
                  </a:cubicBezTo>
                  <a:cubicBezTo>
                    <a:pt x="309858" y="341122"/>
                    <a:pt x="309501" y="339409"/>
                    <a:pt x="309501" y="337625"/>
                  </a:cubicBezTo>
                  <a:cubicBezTo>
                    <a:pt x="309501" y="331415"/>
                    <a:pt x="313927" y="326204"/>
                    <a:pt x="319780" y="324990"/>
                  </a:cubicBezTo>
                  <a:cubicBezTo>
                    <a:pt x="320565" y="324776"/>
                    <a:pt x="321493" y="324705"/>
                    <a:pt x="322349" y="324705"/>
                  </a:cubicBezTo>
                  <a:close/>
                  <a:moveTo>
                    <a:pt x="479098" y="321707"/>
                  </a:moveTo>
                  <a:cubicBezTo>
                    <a:pt x="484594" y="321707"/>
                    <a:pt x="489376" y="324491"/>
                    <a:pt x="492232" y="328702"/>
                  </a:cubicBezTo>
                  <a:cubicBezTo>
                    <a:pt x="493945" y="331272"/>
                    <a:pt x="494944" y="334270"/>
                    <a:pt x="494944" y="337553"/>
                  </a:cubicBezTo>
                  <a:cubicBezTo>
                    <a:pt x="494944" y="339695"/>
                    <a:pt x="494516" y="341836"/>
                    <a:pt x="493731" y="343692"/>
                  </a:cubicBezTo>
                  <a:cubicBezTo>
                    <a:pt x="493374" y="344691"/>
                    <a:pt x="492874" y="345548"/>
                    <a:pt x="492303" y="346404"/>
                  </a:cubicBezTo>
                  <a:cubicBezTo>
                    <a:pt x="491732" y="347261"/>
                    <a:pt x="491090" y="348046"/>
                    <a:pt x="490304" y="348760"/>
                  </a:cubicBezTo>
                  <a:cubicBezTo>
                    <a:pt x="487449" y="351615"/>
                    <a:pt x="483452" y="353400"/>
                    <a:pt x="479098" y="353400"/>
                  </a:cubicBezTo>
                  <a:cubicBezTo>
                    <a:pt x="477956" y="353400"/>
                    <a:pt x="476885" y="353257"/>
                    <a:pt x="475886" y="353043"/>
                  </a:cubicBezTo>
                  <a:cubicBezTo>
                    <a:pt x="472816" y="352472"/>
                    <a:pt x="470033" y="350901"/>
                    <a:pt x="467891" y="348760"/>
                  </a:cubicBezTo>
                  <a:cubicBezTo>
                    <a:pt x="467177" y="348046"/>
                    <a:pt x="466535" y="347261"/>
                    <a:pt x="465964" y="346404"/>
                  </a:cubicBezTo>
                  <a:cubicBezTo>
                    <a:pt x="465393" y="345548"/>
                    <a:pt x="464965" y="344620"/>
                    <a:pt x="464536" y="343692"/>
                  </a:cubicBezTo>
                  <a:cubicBezTo>
                    <a:pt x="464108" y="342693"/>
                    <a:pt x="463823" y="341693"/>
                    <a:pt x="463608" y="340694"/>
                  </a:cubicBezTo>
                  <a:cubicBezTo>
                    <a:pt x="463466" y="339623"/>
                    <a:pt x="463323" y="338553"/>
                    <a:pt x="463323" y="337482"/>
                  </a:cubicBezTo>
                  <a:cubicBezTo>
                    <a:pt x="463323" y="336340"/>
                    <a:pt x="463394" y="335269"/>
                    <a:pt x="463608" y="334270"/>
                  </a:cubicBezTo>
                  <a:cubicBezTo>
                    <a:pt x="464037" y="332200"/>
                    <a:pt x="464822" y="330344"/>
                    <a:pt x="465964" y="328631"/>
                  </a:cubicBezTo>
                  <a:cubicBezTo>
                    <a:pt x="466535" y="327774"/>
                    <a:pt x="467177" y="326989"/>
                    <a:pt x="467891" y="326275"/>
                  </a:cubicBezTo>
                  <a:cubicBezTo>
                    <a:pt x="470033" y="324134"/>
                    <a:pt x="472816" y="322635"/>
                    <a:pt x="475886" y="321993"/>
                  </a:cubicBezTo>
                  <a:cubicBezTo>
                    <a:pt x="476956" y="321850"/>
                    <a:pt x="478027" y="321707"/>
                    <a:pt x="479098" y="321707"/>
                  </a:cubicBezTo>
                  <a:close/>
                  <a:moveTo>
                    <a:pt x="557687" y="320066"/>
                  </a:moveTo>
                  <a:cubicBezTo>
                    <a:pt x="567323" y="320066"/>
                    <a:pt x="575175" y="327918"/>
                    <a:pt x="575175" y="337554"/>
                  </a:cubicBezTo>
                  <a:cubicBezTo>
                    <a:pt x="575175" y="339981"/>
                    <a:pt x="574675" y="342336"/>
                    <a:pt x="573819" y="344406"/>
                  </a:cubicBezTo>
                  <a:cubicBezTo>
                    <a:pt x="572891" y="346476"/>
                    <a:pt x="571606" y="348404"/>
                    <a:pt x="570178" y="349974"/>
                  </a:cubicBezTo>
                  <a:cubicBezTo>
                    <a:pt x="566966" y="353115"/>
                    <a:pt x="562612" y="355113"/>
                    <a:pt x="557758" y="355113"/>
                  </a:cubicBezTo>
                  <a:cubicBezTo>
                    <a:pt x="552905" y="355113"/>
                    <a:pt x="548479" y="353115"/>
                    <a:pt x="545338" y="349974"/>
                  </a:cubicBezTo>
                  <a:cubicBezTo>
                    <a:pt x="543697" y="348404"/>
                    <a:pt x="542412" y="346476"/>
                    <a:pt x="541555" y="344406"/>
                  </a:cubicBezTo>
                  <a:cubicBezTo>
                    <a:pt x="540699" y="342265"/>
                    <a:pt x="540199" y="339981"/>
                    <a:pt x="540199" y="337554"/>
                  </a:cubicBezTo>
                  <a:cubicBezTo>
                    <a:pt x="540199" y="327918"/>
                    <a:pt x="548051" y="320066"/>
                    <a:pt x="557687" y="320066"/>
                  </a:cubicBezTo>
                  <a:close/>
                  <a:moveTo>
                    <a:pt x="714579" y="316140"/>
                  </a:moveTo>
                  <a:cubicBezTo>
                    <a:pt x="726428" y="316140"/>
                    <a:pt x="736064" y="325776"/>
                    <a:pt x="736064" y="337625"/>
                  </a:cubicBezTo>
                  <a:cubicBezTo>
                    <a:pt x="736064" y="340552"/>
                    <a:pt x="735422" y="343407"/>
                    <a:pt x="734351" y="345977"/>
                  </a:cubicBezTo>
                  <a:cubicBezTo>
                    <a:pt x="733281" y="348546"/>
                    <a:pt x="731710" y="350830"/>
                    <a:pt x="729854" y="352829"/>
                  </a:cubicBezTo>
                  <a:cubicBezTo>
                    <a:pt x="726000" y="356684"/>
                    <a:pt x="720575" y="359111"/>
                    <a:pt x="714651" y="359111"/>
                  </a:cubicBezTo>
                  <a:cubicBezTo>
                    <a:pt x="708726" y="359111"/>
                    <a:pt x="703373" y="356755"/>
                    <a:pt x="699447" y="352829"/>
                  </a:cubicBezTo>
                  <a:cubicBezTo>
                    <a:pt x="697448" y="350902"/>
                    <a:pt x="695878" y="348546"/>
                    <a:pt x="694807" y="345977"/>
                  </a:cubicBezTo>
                  <a:cubicBezTo>
                    <a:pt x="693665" y="343407"/>
                    <a:pt x="693094" y="340623"/>
                    <a:pt x="693094" y="337625"/>
                  </a:cubicBezTo>
                  <a:cubicBezTo>
                    <a:pt x="693094" y="325776"/>
                    <a:pt x="702730" y="316140"/>
                    <a:pt x="714579" y="316140"/>
                  </a:cubicBezTo>
                  <a:close/>
                  <a:moveTo>
                    <a:pt x="793025" y="313784"/>
                  </a:moveTo>
                  <a:cubicBezTo>
                    <a:pt x="797950" y="313784"/>
                    <a:pt x="802590" y="315283"/>
                    <a:pt x="806373" y="317853"/>
                  </a:cubicBezTo>
                  <a:cubicBezTo>
                    <a:pt x="812725" y="322135"/>
                    <a:pt x="816865" y="329416"/>
                    <a:pt x="816865" y="337625"/>
                  </a:cubicBezTo>
                  <a:cubicBezTo>
                    <a:pt x="816865" y="340908"/>
                    <a:pt x="816223" y="344049"/>
                    <a:pt x="815010" y="346904"/>
                  </a:cubicBezTo>
                  <a:cubicBezTo>
                    <a:pt x="813796" y="349759"/>
                    <a:pt x="812012" y="352329"/>
                    <a:pt x="809870" y="354470"/>
                  </a:cubicBezTo>
                  <a:cubicBezTo>
                    <a:pt x="808800" y="355541"/>
                    <a:pt x="807586" y="356469"/>
                    <a:pt x="806373" y="357397"/>
                  </a:cubicBezTo>
                  <a:cubicBezTo>
                    <a:pt x="802518" y="359967"/>
                    <a:pt x="797950" y="361466"/>
                    <a:pt x="793025" y="361466"/>
                  </a:cubicBezTo>
                  <a:cubicBezTo>
                    <a:pt x="791383" y="361466"/>
                    <a:pt x="789813" y="361251"/>
                    <a:pt x="788242" y="360966"/>
                  </a:cubicBezTo>
                  <a:cubicBezTo>
                    <a:pt x="783603" y="360038"/>
                    <a:pt x="779391" y="357682"/>
                    <a:pt x="776179" y="354470"/>
                  </a:cubicBezTo>
                  <a:cubicBezTo>
                    <a:pt x="773966" y="352329"/>
                    <a:pt x="772253" y="349759"/>
                    <a:pt x="771040" y="346904"/>
                  </a:cubicBezTo>
                  <a:cubicBezTo>
                    <a:pt x="769826" y="344049"/>
                    <a:pt x="769184" y="340908"/>
                    <a:pt x="769184" y="337625"/>
                  </a:cubicBezTo>
                  <a:cubicBezTo>
                    <a:pt x="769184" y="326133"/>
                    <a:pt x="777393" y="316496"/>
                    <a:pt x="788242" y="314284"/>
                  </a:cubicBezTo>
                  <a:cubicBezTo>
                    <a:pt x="789741" y="313927"/>
                    <a:pt x="791383" y="313784"/>
                    <a:pt x="793025" y="313784"/>
                  </a:cubicBezTo>
                  <a:close/>
                  <a:moveTo>
                    <a:pt x="47753" y="289372"/>
                  </a:moveTo>
                  <a:cubicBezTo>
                    <a:pt x="52749" y="289372"/>
                    <a:pt x="56747" y="293369"/>
                    <a:pt x="56747" y="298366"/>
                  </a:cubicBezTo>
                  <a:cubicBezTo>
                    <a:pt x="56747" y="303362"/>
                    <a:pt x="52749" y="307360"/>
                    <a:pt x="47753" y="307360"/>
                  </a:cubicBezTo>
                  <a:cubicBezTo>
                    <a:pt x="42756" y="307360"/>
                    <a:pt x="38759" y="303362"/>
                    <a:pt x="38759" y="298366"/>
                  </a:cubicBezTo>
                  <a:cubicBezTo>
                    <a:pt x="38759" y="293369"/>
                    <a:pt x="42756" y="289372"/>
                    <a:pt x="47753" y="289372"/>
                  </a:cubicBezTo>
                  <a:close/>
                  <a:moveTo>
                    <a:pt x="126198" y="288373"/>
                  </a:moveTo>
                  <a:cubicBezTo>
                    <a:pt x="131694" y="288373"/>
                    <a:pt x="136191" y="292870"/>
                    <a:pt x="136191" y="298366"/>
                  </a:cubicBezTo>
                  <a:cubicBezTo>
                    <a:pt x="136191" y="303862"/>
                    <a:pt x="131694" y="308359"/>
                    <a:pt x="126198" y="308359"/>
                  </a:cubicBezTo>
                  <a:cubicBezTo>
                    <a:pt x="120631" y="308359"/>
                    <a:pt x="116205" y="303862"/>
                    <a:pt x="116205" y="298366"/>
                  </a:cubicBezTo>
                  <a:cubicBezTo>
                    <a:pt x="116205" y="292799"/>
                    <a:pt x="120702" y="288373"/>
                    <a:pt x="126198" y="288373"/>
                  </a:cubicBezTo>
                  <a:close/>
                  <a:moveTo>
                    <a:pt x="283162" y="286160"/>
                  </a:moveTo>
                  <a:cubicBezTo>
                    <a:pt x="289872" y="286160"/>
                    <a:pt x="295368" y="291585"/>
                    <a:pt x="295368" y="298366"/>
                  </a:cubicBezTo>
                  <a:cubicBezTo>
                    <a:pt x="295368" y="305147"/>
                    <a:pt x="289872" y="310572"/>
                    <a:pt x="283162" y="310572"/>
                  </a:cubicBezTo>
                  <a:cubicBezTo>
                    <a:pt x="276452" y="310572"/>
                    <a:pt x="270956" y="305147"/>
                    <a:pt x="270956" y="298366"/>
                  </a:cubicBezTo>
                  <a:cubicBezTo>
                    <a:pt x="270956" y="291656"/>
                    <a:pt x="276381" y="286160"/>
                    <a:pt x="283162" y="286160"/>
                  </a:cubicBezTo>
                  <a:close/>
                  <a:moveTo>
                    <a:pt x="361536" y="284804"/>
                  </a:moveTo>
                  <a:cubicBezTo>
                    <a:pt x="369031" y="284804"/>
                    <a:pt x="375098" y="290871"/>
                    <a:pt x="375098" y="298366"/>
                  </a:cubicBezTo>
                  <a:cubicBezTo>
                    <a:pt x="375098" y="305861"/>
                    <a:pt x="369031" y="311928"/>
                    <a:pt x="361536" y="311928"/>
                  </a:cubicBezTo>
                  <a:cubicBezTo>
                    <a:pt x="354041" y="311928"/>
                    <a:pt x="347974" y="305861"/>
                    <a:pt x="347974" y="298366"/>
                  </a:cubicBezTo>
                  <a:cubicBezTo>
                    <a:pt x="347974" y="290871"/>
                    <a:pt x="354041" y="284804"/>
                    <a:pt x="361536" y="284804"/>
                  </a:cubicBezTo>
                  <a:close/>
                  <a:moveTo>
                    <a:pt x="518428" y="281735"/>
                  </a:moveTo>
                  <a:cubicBezTo>
                    <a:pt x="527636" y="281735"/>
                    <a:pt x="535060" y="289158"/>
                    <a:pt x="535060" y="298366"/>
                  </a:cubicBezTo>
                  <a:cubicBezTo>
                    <a:pt x="535060" y="307574"/>
                    <a:pt x="527636" y="314998"/>
                    <a:pt x="518428" y="314998"/>
                  </a:cubicBezTo>
                  <a:cubicBezTo>
                    <a:pt x="509220" y="314998"/>
                    <a:pt x="501797" y="307574"/>
                    <a:pt x="501797" y="298366"/>
                  </a:cubicBezTo>
                  <a:cubicBezTo>
                    <a:pt x="501797" y="289158"/>
                    <a:pt x="509220" y="281735"/>
                    <a:pt x="518428" y="281735"/>
                  </a:cubicBezTo>
                  <a:close/>
                  <a:moveTo>
                    <a:pt x="596946" y="279950"/>
                  </a:moveTo>
                  <a:cubicBezTo>
                    <a:pt x="607082" y="279950"/>
                    <a:pt x="615362" y="288159"/>
                    <a:pt x="615362" y="298366"/>
                  </a:cubicBezTo>
                  <a:cubicBezTo>
                    <a:pt x="615362" y="308573"/>
                    <a:pt x="607082" y="316782"/>
                    <a:pt x="596946" y="316782"/>
                  </a:cubicBezTo>
                  <a:cubicBezTo>
                    <a:pt x="586810" y="316782"/>
                    <a:pt x="578530" y="308573"/>
                    <a:pt x="578530" y="298366"/>
                  </a:cubicBezTo>
                  <a:cubicBezTo>
                    <a:pt x="578530" y="288230"/>
                    <a:pt x="586739" y="279950"/>
                    <a:pt x="596946" y="279950"/>
                  </a:cubicBezTo>
                  <a:close/>
                  <a:moveTo>
                    <a:pt x="753766" y="275739"/>
                  </a:moveTo>
                  <a:cubicBezTo>
                    <a:pt x="766258" y="275739"/>
                    <a:pt x="776394" y="285875"/>
                    <a:pt x="776394" y="298366"/>
                  </a:cubicBezTo>
                  <a:cubicBezTo>
                    <a:pt x="776394" y="310858"/>
                    <a:pt x="766258" y="320994"/>
                    <a:pt x="753766" y="320994"/>
                  </a:cubicBezTo>
                  <a:cubicBezTo>
                    <a:pt x="741275" y="320994"/>
                    <a:pt x="731139" y="310858"/>
                    <a:pt x="731139" y="298366"/>
                  </a:cubicBezTo>
                  <a:cubicBezTo>
                    <a:pt x="731139" y="285875"/>
                    <a:pt x="741275" y="275739"/>
                    <a:pt x="753766" y="275739"/>
                  </a:cubicBezTo>
                  <a:close/>
                  <a:moveTo>
                    <a:pt x="832283" y="273241"/>
                  </a:moveTo>
                  <a:cubicBezTo>
                    <a:pt x="846131" y="273241"/>
                    <a:pt x="857337" y="284519"/>
                    <a:pt x="857337" y="298367"/>
                  </a:cubicBezTo>
                  <a:cubicBezTo>
                    <a:pt x="857337" y="312214"/>
                    <a:pt x="846059" y="323421"/>
                    <a:pt x="832283" y="323421"/>
                  </a:cubicBezTo>
                  <a:cubicBezTo>
                    <a:pt x="818436" y="323421"/>
                    <a:pt x="807229" y="312214"/>
                    <a:pt x="807229" y="298367"/>
                  </a:cubicBezTo>
                  <a:cubicBezTo>
                    <a:pt x="807229" y="284448"/>
                    <a:pt x="818436" y="273241"/>
                    <a:pt x="832283" y="273241"/>
                  </a:cubicBezTo>
                  <a:close/>
                  <a:moveTo>
                    <a:pt x="86939" y="249685"/>
                  </a:moveTo>
                  <a:cubicBezTo>
                    <a:pt x="92222" y="249685"/>
                    <a:pt x="96433" y="253968"/>
                    <a:pt x="96433" y="259179"/>
                  </a:cubicBezTo>
                  <a:cubicBezTo>
                    <a:pt x="96433" y="264389"/>
                    <a:pt x="92222" y="268601"/>
                    <a:pt x="86939" y="268672"/>
                  </a:cubicBezTo>
                  <a:cubicBezTo>
                    <a:pt x="81657" y="268672"/>
                    <a:pt x="77446" y="264389"/>
                    <a:pt x="77446" y="259179"/>
                  </a:cubicBezTo>
                  <a:cubicBezTo>
                    <a:pt x="77446" y="253896"/>
                    <a:pt x="81729" y="249685"/>
                    <a:pt x="86939" y="249685"/>
                  </a:cubicBezTo>
                  <a:close/>
                  <a:moveTo>
                    <a:pt x="165457" y="248686"/>
                  </a:moveTo>
                  <a:cubicBezTo>
                    <a:pt x="169097" y="248686"/>
                    <a:pt x="172309" y="250542"/>
                    <a:pt x="174165" y="253326"/>
                  </a:cubicBezTo>
                  <a:cubicBezTo>
                    <a:pt x="175307" y="254967"/>
                    <a:pt x="175950" y="257037"/>
                    <a:pt x="175950" y="259179"/>
                  </a:cubicBezTo>
                  <a:cubicBezTo>
                    <a:pt x="175950" y="261320"/>
                    <a:pt x="175307" y="263390"/>
                    <a:pt x="174165" y="265032"/>
                  </a:cubicBezTo>
                  <a:cubicBezTo>
                    <a:pt x="172238" y="267816"/>
                    <a:pt x="169026" y="269672"/>
                    <a:pt x="165457" y="269814"/>
                  </a:cubicBezTo>
                  <a:cubicBezTo>
                    <a:pt x="164672" y="269814"/>
                    <a:pt x="164029" y="269743"/>
                    <a:pt x="163315" y="269600"/>
                  </a:cubicBezTo>
                  <a:cubicBezTo>
                    <a:pt x="161317" y="269172"/>
                    <a:pt x="159461" y="268173"/>
                    <a:pt x="158033" y="266745"/>
                  </a:cubicBezTo>
                  <a:cubicBezTo>
                    <a:pt x="157534" y="266245"/>
                    <a:pt x="157105" y="265746"/>
                    <a:pt x="156748" y="265175"/>
                  </a:cubicBezTo>
                  <a:cubicBezTo>
                    <a:pt x="156035" y="264033"/>
                    <a:pt x="155464" y="262748"/>
                    <a:pt x="155178" y="261392"/>
                  </a:cubicBezTo>
                  <a:cubicBezTo>
                    <a:pt x="155035" y="260678"/>
                    <a:pt x="154964" y="259964"/>
                    <a:pt x="154964" y="259250"/>
                  </a:cubicBezTo>
                  <a:cubicBezTo>
                    <a:pt x="154964" y="258465"/>
                    <a:pt x="155035" y="257823"/>
                    <a:pt x="155178" y="257109"/>
                  </a:cubicBezTo>
                  <a:cubicBezTo>
                    <a:pt x="155464" y="255681"/>
                    <a:pt x="155963" y="254468"/>
                    <a:pt x="156748" y="253326"/>
                  </a:cubicBezTo>
                  <a:cubicBezTo>
                    <a:pt x="157105" y="252755"/>
                    <a:pt x="157534" y="252255"/>
                    <a:pt x="158033" y="251755"/>
                  </a:cubicBezTo>
                  <a:cubicBezTo>
                    <a:pt x="159461" y="250328"/>
                    <a:pt x="161245" y="249328"/>
                    <a:pt x="163315" y="248900"/>
                  </a:cubicBezTo>
                  <a:cubicBezTo>
                    <a:pt x="164029" y="248757"/>
                    <a:pt x="164743" y="248686"/>
                    <a:pt x="165457" y="248686"/>
                  </a:cubicBezTo>
                  <a:close/>
                  <a:moveTo>
                    <a:pt x="322349" y="246259"/>
                  </a:moveTo>
                  <a:cubicBezTo>
                    <a:pt x="324990" y="246259"/>
                    <a:pt x="327489" y="247116"/>
                    <a:pt x="329559" y="248472"/>
                  </a:cubicBezTo>
                  <a:cubicBezTo>
                    <a:pt x="332913" y="250827"/>
                    <a:pt x="335198" y="254753"/>
                    <a:pt x="335198" y="259179"/>
                  </a:cubicBezTo>
                  <a:cubicBezTo>
                    <a:pt x="335198" y="263604"/>
                    <a:pt x="332985" y="267530"/>
                    <a:pt x="329559" y="269886"/>
                  </a:cubicBezTo>
                  <a:cubicBezTo>
                    <a:pt x="327489" y="271313"/>
                    <a:pt x="324990" y="272098"/>
                    <a:pt x="322349" y="272098"/>
                  </a:cubicBezTo>
                  <a:cubicBezTo>
                    <a:pt x="321493" y="272098"/>
                    <a:pt x="320636" y="271956"/>
                    <a:pt x="319780" y="271813"/>
                  </a:cubicBezTo>
                  <a:cubicBezTo>
                    <a:pt x="313927" y="270599"/>
                    <a:pt x="309501" y="265389"/>
                    <a:pt x="309501" y="259179"/>
                  </a:cubicBezTo>
                  <a:cubicBezTo>
                    <a:pt x="309501" y="252969"/>
                    <a:pt x="313927" y="247758"/>
                    <a:pt x="319780" y="246545"/>
                  </a:cubicBezTo>
                  <a:cubicBezTo>
                    <a:pt x="320565" y="246330"/>
                    <a:pt x="321493" y="246259"/>
                    <a:pt x="322349" y="246259"/>
                  </a:cubicBezTo>
                  <a:close/>
                  <a:moveTo>
                    <a:pt x="400795" y="244903"/>
                  </a:moveTo>
                  <a:cubicBezTo>
                    <a:pt x="408718" y="244903"/>
                    <a:pt x="415071" y="251327"/>
                    <a:pt x="415071" y="259179"/>
                  </a:cubicBezTo>
                  <a:cubicBezTo>
                    <a:pt x="415071" y="267031"/>
                    <a:pt x="408647" y="273455"/>
                    <a:pt x="400795" y="273455"/>
                  </a:cubicBezTo>
                  <a:cubicBezTo>
                    <a:pt x="392943" y="273455"/>
                    <a:pt x="386519" y="267031"/>
                    <a:pt x="386519" y="259179"/>
                  </a:cubicBezTo>
                  <a:cubicBezTo>
                    <a:pt x="386519" y="251256"/>
                    <a:pt x="392943" y="244903"/>
                    <a:pt x="400795" y="244903"/>
                  </a:cubicBezTo>
                  <a:close/>
                  <a:moveTo>
                    <a:pt x="557687" y="241691"/>
                  </a:moveTo>
                  <a:cubicBezTo>
                    <a:pt x="567323" y="241691"/>
                    <a:pt x="575175" y="249543"/>
                    <a:pt x="575175" y="259179"/>
                  </a:cubicBezTo>
                  <a:cubicBezTo>
                    <a:pt x="575175" y="268815"/>
                    <a:pt x="567323" y="276667"/>
                    <a:pt x="557687" y="276667"/>
                  </a:cubicBezTo>
                  <a:cubicBezTo>
                    <a:pt x="548051" y="276667"/>
                    <a:pt x="540199" y="268815"/>
                    <a:pt x="540199" y="259179"/>
                  </a:cubicBezTo>
                  <a:cubicBezTo>
                    <a:pt x="540199" y="249543"/>
                    <a:pt x="548051" y="241691"/>
                    <a:pt x="557687" y="241691"/>
                  </a:cubicBezTo>
                  <a:close/>
                  <a:moveTo>
                    <a:pt x="636061" y="239764"/>
                  </a:moveTo>
                  <a:cubicBezTo>
                    <a:pt x="642771" y="239764"/>
                    <a:pt x="648695" y="243190"/>
                    <a:pt x="652193" y="248330"/>
                  </a:cubicBezTo>
                  <a:cubicBezTo>
                    <a:pt x="654263" y="251399"/>
                    <a:pt x="655476" y="255182"/>
                    <a:pt x="655476" y="259179"/>
                  </a:cubicBezTo>
                  <a:cubicBezTo>
                    <a:pt x="655476" y="263177"/>
                    <a:pt x="654263" y="266960"/>
                    <a:pt x="652193" y="270029"/>
                  </a:cubicBezTo>
                  <a:cubicBezTo>
                    <a:pt x="648695" y="275168"/>
                    <a:pt x="642842" y="278594"/>
                    <a:pt x="636061" y="278594"/>
                  </a:cubicBezTo>
                  <a:cubicBezTo>
                    <a:pt x="634705" y="278594"/>
                    <a:pt x="633420" y="278452"/>
                    <a:pt x="632135" y="278166"/>
                  </a:cubicBezTo>
                  <a:cubicBezTo>
                    <a:pt x="628352" y="277381"/>
                    <a:pt x="624997" y="275525"/>
                    <a:pt x="622356" y="272884"/>
                  </a:cubicBezTo>
                  <a:cubicBezTo>
                    <a:pt x="621500" y="272028"/>
                    <a:pt x="620715" y="271028"/>
                    <a:pt x="620001" y="270029"/>
                  </a:cubicBezTo>
                  <a:cubicBezTo>
                    <a:pt x="618573" y="267959"/>
                    <a:pt x="617574" y="265603"/>
                    <a:pt x="617074" y="263105"/>
                  </a:cubicBezTo>
                  <a:cubicBezTo>
                    <a:pt x="616789" y="261820"/>
                    <a:pt x="616646" y="260535"/>
                    <a:pt x="616646" y="259179"/>
                  </a:cubicBezTo>
                  <a:cubicBezTo>
                    <a:pt x="616646" y="257823"/>
                    <a:pt x="616789" y="256538"/>
                    <a:pt x="617074" y="255253"/>
                  </a:cubicBezTo>
                  <a:cubicBezTo>
                    <a:pt x="617574" y="252755"/>
                    <a:pt x="618573" y="250400"/>
                    <a:pt x="620001" y="248330"/>
                  </a:cubicBezTo>
                  <a:cubicBezTo>
                    <a:pt x="620715" y="247330"/>
                    <a:pt x="621500" y="246331"/>
                    <a:pt x="622356" y="245474"/>
                  </a:cubicBezTo>
                  <a:cubicBezTo>
                    <a:pt x="624926" y="242833"/>
                    <a:pt x="628352" y="240977"/>
                    <a:pt x="632135" y="240192"/>
                  </a:cubicBezTo>
                  <a:cubicBezTo>
                    <a:pt x="633420" y="239907"/>
                    <a:pt x="634705" y="239764"/>
                    <a:pt x="636061" y="239764"/>
                  </a:cubicBezTo>
                  <a:close/>
                  <a:moveTo>
                    <a:pt x="793025" y="235338"/>
                  </a:moveTo>
                  <a:cubicBezTo>
                    <a:pt x="797950" y="235338"/>
                    <a:pt x="802590" y="236837"/>
                    <a:pt x="806373" y="239407"/>
                  </a:cubicBezTo>
                  <a:cubicBezTo>
                    <a:pt x="812725" y="243689"/>
                    <a:pt x="816865" y="250970"/>
                    <a:pt x="816865" y="259179"/>
                  </a:cubicBezTo>
                  <a:cubicBezTo>
                    <a:pt x="816865" y="267387"/>
                    <a:pt x="812654" y="274597"/>
                    <a:pt x="806373" y="278951"/>
                  </a:cubicBezTo>
                  <a:cubicBezTo>
                    <a:pt x="802518" y="281521"/>
                    <a:pt x="797950" y="283020"/>
                    <a:pt x="793025" y="283020"/>
                  </a:cubicBezTo>
                  <a:cubicBezTo>
                    <a:pt x="791383" y="283020"/>
                    <a:pt x="789813" y="282805"/>
                    <a:pt x="788242" y="282520"/>
                  </a:cubicBezTo>
                  <a:cubicBezTo>
                    <a:pt x="777321" y="280307"/>
                    <a:pt x="769184" y="270671"/>
                    <a:pt x="769184" y="259179"/>
                  </a:cubicBezTo>
                  <a:cubicBezTo>
                    <a:pt x="769184" y="247687"/>
                    <a:pt x="777393" y="238050"/>
                    <a:pt x="788242" y="235838"/>
                  </a:cubicBezTo>
                  <a:cubicBezTo>
                    <a:pt x="789741" y="235481"/>
                    <a:pt x="791383" y="235338"/>
                    <a:pt x="793025" y="235338"/>
                  </a:cubicBezTo>
                  <a:close/>
                  <a:moveTo>
                    <a:pt x="871470" y="232768"/>
                  </a:moveTo>
                  <a:cubicBezTo>
                    <a:pt x="886032" y="232768"/>
                    <a:pt x="897881" y="244617"/>
                    <a:pt x="897881" y="259178"/>
                  </a:cubicBezTo>
                  <a:cubicBezTo>
                    <a:pt x="897881" y="273740"/>
                    <a:pt x="886032" y="285589"/>
                    <a:pt x="871470" y="285589"/>
                  </a:cubicBezTo>
                  <a:cubicBezTo>
                    <a:pt x="856909" y="285589"/>
                    <a:pt x="845060" y="273740"/>
                    <a:pt x="845060" y="259178"/>
                  </a:cubicBezTo>
                  <a:cubicBezTo>
                    <a:pt x="845060" y="244617"/>
                    <a:pt x="856909" y="232768"/>
                    <a:pt x="871470" y="232768"/>
                  </a:cubicBezTo>
                  <a:close/>
                  <a:moveTo>
                    <a:pt x="126198" y="209927"/>
                  </a:moveTo>
                  <a:cubicBezTo>
                    <a:pt x="131694" y="209927"/>
                    <a:pt x="136191" y="214424"/>
                    <a:pt x="136191" y="219920"/>
                  </a:cubicBezTo>
                  <a:cubicBezTo>
                    <a:pt x="136191" y="225416"/>
                    <a:pt x="131694" y="229913"/>
                    <a:pt x="126198" y="229913"/>
                  </a:cubicBezTo>
                  <a:cubicBezTo>
                    <a:pt x="120631" y="229913"/>
                    <a:pt x="116205" y="225416"/>
                    <a:pt x="116205" y="219920"/>
                  </a:cubicBezTo>
                  <a:cubicBezTo>
                    <a:pt x="116205" y="214353"/>
                    <a:pt x="120702" y="209927"/>
                    <a:pt x="126198" y="209927"/>
                  </a:cubicBezTo>
                  <a:close/>
                  <a:moveTo>
                    <a:pt x="204644" y="208856"/>
                  </a:moveTo>
                  <a:cubicBezTo>
                    <a:pt x="210782" y="208856"/>
                    <a:pt x="215708" y="213853"/>
                    <a:pt x="215708" y="219920"/>
                  </a:cubicBezTo>
                  <a:cubicBezTo>
                    <a:pt x="215708" y="226058"/>
                    <a:pt x="210782" y="230984"/>
                    <a:pt x="204644" y="230984"/>
                  </a:cubicBezTo>
                  <a:cubicBezTo>
                    <a:pt x="198505" y="230984"/>
                    <a:pt x="193580" y="225987"/>
                    <a:pt x="193580" y="219920"/>
                  </a:cubicBezTo>
                  <a:cubicBezTo>
                    <a:pt x="193580" y="213781"/>
                    <a:pt x="198577" y="208856"/>
                    <a:pt x="204644" y="208856"/>
                  </a:cubicBezTo>
                  <a:close/>
                  <a:moveTo>
                    <a:pt x="361536" y="206358"/>
                  </a:moveTo>
                  <a:cubicBezTo>
                    <a:pt x="369031" y="206358"/>
                    <a:pt x="375098" y="212425"/>
                    <a:pt x="375098" y="219920"/>
                  </a:cubicBezTo>
                  <a:cubicBezTo>
                    <a:pt x="375098" y="227415"/>
                    <a:pt x="369031" y="233482"/>
                    <a:pt x="361536" y="233482"/>
                  </a:cubicBezTo>
                  <a:cubicBezTo>
                    <a:pt x="354041" y="233482"/>
                    <a:pt x="347974" y="227415"/>
                    <a:pt x="347974" y="219920"/>
                  </a:cubicBezTo>
                  <a:cubicBezTo>
                    <a:pt x="347974" y="212425"/>
                    <a:pt x="354041" y="206358"/>
                    <a:pt x="361536" y="206358"/>
                  </a:cubicBezTo>
                  <a:close/>
                  <a:moveTo>
                    <a:pt x="440054" y="204930"/>
                  </a:moveTo>
                  <a:cubicBezTo>
                    <a:pt x="448334" y="204930"/>
                    <a:pt x="455043" y="211640"/>
                    <a:pt x="455043" y="219920"/>
                  </a:cubicBezTo>
                  <a:cubicBezTo>
                    <a:pt x="455043" y="228200"/>
                    <a:pt x="448262" y="234981"/>
                    <a:pt x="440054" y="234909"/>
                  </a:cubicBezTo>
                  <a:cubicBezTo>
                    <a:pt x="431774" y="234909"/>
                    <a:pt x="425064" y="228200"/>
                    <a:pt x="425064" y="219920"/>
                  </a:cubicBezTo>
                  <a:cubicBezTo>
                    <a:pt x="425064" y="211640"/>
                    <a:pt x="431774" y="204930"/>
                    <a:pt x="440054" y="204930"/>
                  </a:cubicBezTo>
                  <a:close/>
                  <a:moveTo>
                    <a:pt x="596946" y="201504"/>
                  </a:moveTo>
                  <a:cubicBezTo>
                    <a:pt x="607082" y="201504"/>
                    <a:pt x="615362" y="209713"/>
                    <a:pt x="615362" y="219920"/>
                  </a:cubicBezTo>
                  <a:cubicBezTo>
                    <a:pt x="615362" y="230127"/>
                    <a:pt x="607082" y="238407"/>
                    <a:pt x="596946" y="238336"/>
                  </a:cubicBezTo>
                  <a:cubicBezTo>
                    <a:pt x="586810" y="238336"/>
                    <a:pt x="578530" y="230127"/>
                    <a:pt x="578530" y="219920"/>
                  </a:cubicBezTo>
                  <a:cubicBezTo>
                    <a:pt x="578530" y="209784"/>
                    <a:pt x="586739" y="201504"/>
                    <a:pt x="596946" y="201504"/>
                  </a:cubicBezTo>
                  <a:close/>
                  <a:moveTo>
                    <a:pt x="675321" y="199506"/>
                  </a:moveTo>
                  <a:cubicBezTo>
                    <a:pt x="686598" y="199506"/>
                    <a:pt x="695735" y="208643"/>
                    <a:pt x="695735" y="219921"/>
                  </a:cubicBezTo>
                  <a:cubicBezTo>
                    <a:pt x="695735" y="231199"/>
                    <a:pt x="686598" y="240407"/>
                    <a:pt x="675321" y="240335"/>
                  </a:cubicBezTo>
                  <a:cubicBezTo>
                    <a:pt x="664043" y="240335"/>
                    <a:pt x="654906" y="231199"/>
                    <a:pt x="654906" y="219921"/>
                  </a:cubicBezTo>
                  <a:cubicBezTo>
                    <a:pt x="654906" y="208643"/>
                    <a:pt x="664043" y="199506"/>
                    <a:pt x="675321" y="199506"/>
                  </a:cubicBezTo>
                  <a:close/>
                  <a:moveTo>
                    <a:pt x="832283" y="194866"/>
                  </a:moveTo>
                  <a:cubicBezTo>
                    <a:pt x="846131" y="194866"/>
                    <a:pt x="857337" y="206073"/>
                    <a:pt x="857337" y="219920"/>
                  </a:cubicBezTo>
                  <a:cubicBezTo>
                    <a:pt x="857337" y="233768"/>
                    <a:pt x="846059" y="245046"/>
                    <a:pt x="832283" y="245046"/>
                  </a:cubicBezTo>
                  <a:cubicBezTo>
                    <a:pt x="818436" y="245046"/>
                    <a:pt x="807229" y="233768"/>
                    <a:pt x="807229" y="219920"/>
                  </a:cubicBezTo>
                  <a:cubicBezTo>
                    <a:pt x="807229" y="206073"/>
                    <a:pt x="818436" y="194866"/>
                    <a:pt x="832283" y="194866"/>
                  </a:cubicBezTo>
                  <a:close/>
                  <a:moveTo>
                    <a:pt x="165529" y="170240"/>
                  </a:moveTo>
                  <a:cubicBezTo>
                    <a:pt x="169169" y="170240"/>
                    <a:pt x="172381" y="172096"/>
                    <a:pt x="174237" y="174880"/>
                  </a:cubicBezTo>
                  <a:cubicBezTo>
                    <a:pt x="175379" y="176521"/>
                    <a:pt x="176022" y="178591"/>
                    <a:pt x="176022" y="180733"/>
                  </a:cubicBezTo>
                  <a:cubicBezTo>
                    <a:pt x="176022" y="182160"/>
                    <a:pt x="175665" y="183517"/>
                    <a:pt x="175165" y="184801"/>
                  </a:cubicBezTo>
                  <a:cubicBezTo>
                    <a:pt x="174879" y="185444"/>
                    <a:pt x="174523" y="186015"/>
                    <a:pt x="174166" y="186586"/>
                  </a:cubicBezTo>
                  <a:cubicBezTo>
                    <a:pt x="173737" y="187157"/>
                    <a:pt x="173309" y="187657"/>
                    <a:pt x="173024" y="188299"/>
                  </a:cubicBezTo>
                  <a:cubicBezTo>
                    <a:pt x="171096" y="190226"/>
                    <a:pt x="168527" y="191368"/>
                    <a:pt x="165600" y="191368"/>
                  </a:cubicBezTo>
                  <a:cubicBezTo>
                    <a:pt x="164815" y="191368"/>
                    <a:pt x="164173" y="191297"/>
                    <a:pt x="163459" y="191154"/>
                  </a:cubicBezTo>
                  <a:cubicBezTo>
                    <a:pt x="161460" y="190726"/>
                    <a:pt x="159604" y="189727"/>
                    <a:pt x="158177" y="188299"/>
                  </a:cubicBezTo>
                  <a:cubicBezTo>
                    <a:pt x="157677" y="187799"/>
                    <a:pt x="157249" y="187300"/>
                    <a:pt x="156892" y="186729"/>
                  </a:cubicBezTo>
                  <a:cubicBezTo>
                    <a:pt x="156464" y="186158"/>
                    <a:pt x="156178" y="185587"/>
                    <a:pt x="155893" y="184944"/>
                  </a:cubicBezTo>
                  <a:cubicBezTo>
                    <a:pt x="155607" y="184302"/>
                    <a:pt x="155393" y="183659"/>
                    <a:pt x="155250" y="182946"/>
                  </a:cubicBezTo>
                  <a:cubicBezTo>
                    <a:pt x="155107" y="182232"/>
                    <a:pt x="155036" y="181518"/>
                    <a:pt x="155036" y="180804"/>
                  </a:cubicBezTo>
                  <a:cubicBezTo>
                    <a:pt x="155036" y="180019"/>
                    <a:pt x="155107" y="179377"/>
                    <a:pt x="155250" y="178663"/>
                  </a:cubicBezTo>
                  <a:cubicBezTo>
                    <a:pt x="155536" y="177235"/>
                    <a:pt x="156035" y="176022"/>
                    <a:pt x="156820" y="174880"/>
                  </a:cubicBezTo>
                  <a:cubicBezTo>
                    <a:pt x="157177" y="174309"/>
                    <a:pt x="157606" y="173809"/>
                    <a:pt x="158105" y="173309"/>
                  </a:cubicBezTo>
                  <a:cubicBezTo>
                    <a:pt x="159533" y="171882"/>
                    <a:pt x="161317" y="170882"/>
                    <a:pt x="163387" y="170454"/>
                  </a:cubicBezTo>
                  <a:cubicBezTo>
                    <a:pt x="164101" y="170311"/>
                    <a:pt x="164815" y="170240"/>
                    <a:pt x="165529" y="170240"/>
                  </a:cubicBezTo>
                  <a:close/>
                  <a:moveTo>
                    <a:pt x="243903" y="169098"/>
                  </a:moveTo>
                  <a:cubicBezTo>
                    <a:pt x="250327" y="169098"/>
                    <a:pt x="255538" y="174309"/>
                    <a:pt x="255538" y="180733"/>
                  </a:cubicBezTo>
                  <a:cubicBezTo>
                    <a:pt x="255538" y="182303"/>
                    <a:pt x="255181" y="183874"/>
                    <a:pt x="254610" y="185230"/>
                  </a:cubicBezTo>
                  <a:cubicBezTo>
                    <a:pt x="253967" y="186657"/>
                    <a:pt x="253182" y="187871"/>
                    <a:pt x="252111" y="188942"/>
                  </a:cubicBezTo>
                  <a:cubicBezTo>
                    <a:pt x="250041" y="191083"/>
                    <a:pt x="247115" y="192368"/>
                    <a:pt x="243903" y="192368"/>
                  </a:cubicBezTo>
                  <a:cubicBezTo>
                    <a:pt x="240691" y="192368"/>
                    <a:pt x="237764" y="191012"/>
                    <a:pt x="235694" y="188942"/>
                  </a:cubicBezTo>
                  <a:cubicBezTo>
                    <a:pt x="234624" y="187871"/>
                    <a:pt x="233767" y="186586"/>
                    <a:pt x="233196" y="185230"/>
                  </a:cubicBezTo>
                  <a:cubicBezTo>
                    <a:pt x="232625" y="183874"/>
                    <a:pt x="232268" y="182303"/>
                    <a:pt x="232268" y="180733"/>
                  </a:cubicBezTo>
                  <a:cubicBezTo>
                    <a:pt x="232268" y="174309"/>
                    <a:pt x="237479" y="169098"/>
                    <a:pt x="243903" y="169098"/>
                  </a:cubicBezTo>
                  <a:close/>
                  <a:moveTo>
                    <a:pt x="400795" y="166385"/>
                  </a:moveTo>
                  <a:cubicBezTo>
                    <a:pt x="408718" y="166385"/>
                    <a:pt x="415071" y="172809"/>
                    <a:pt x="415071" y="180661"/>
                  </a:cubicBezTo>
                  <a:cubicBezTo>
                    <a:pt x="415071" y="182660"/>
                    <a:pt x="414642" y="184515"/>
                    <a:pt x="413929" y="186229"/>
                  </a:cubicBezTo>
                  <a:cubicBezTo>
                    <a:pt x="413215" y="187942"/>
                    <a:pt x="412144" y="189512"/>
                    <a:pt x="410859" y="190797"/>
                  </a:cubicBezTo>
                  <a:cubicBezTo>
                    <a:pt x="408290" y="193438"/>
                    <a:pt x="404721" y="195008"/>
                    <a:pt x="400795" y="195008"/>
                  </a:cubicBezTo>
                  <a:cubicBezTo>
                    <a:pt x="396869" y="195008"/>
                    <a:pt x="393300" y="193366"/>
                    <a:pt x="390730" y="190797"/>
                  </a:cubicBezTo>
                  <a:cubicBezTo>
                    <a:pt x="389446" y="189441"/>
                    <a:pt x="388375" y="187942"/>
                    <a:pt x="387661" y="186229"/>
                  </a:cubicBezTo>
                  <a:cubicBezTo>
                    <a:pt x="386947" y="184515"/>
                    <a:pt x="386519" y="182660"/>
                    <a:pt x="386519" y="180661"/>
                  </a:cubicBezTo>
                  <a:cubicBezTo>
                    <a:pt x="386519" y="172738"/>
                    <a:pt x="392943" y="166385"/>
                    <a:pt x="400795" y="166385"/>
                  </a:cubicBezTo>
                  <a:close/>
                  <a:moveTo>
                    <a:pt x="479098" y="164815"/>
                  </a:moveTo>
                  <a:cubicBezTo>
                    <a:pt x="484594" y="164815"/>
                    <a:pt x="489376" y="167599"/>
                    <a:pt x="492232" y="171810"/>
                  </a:cubicBezTo>
                  <a:cubicBezTo>
                    <a:pt x="493945" y="174380"/>
                    <a:pt x="494944" y="177378"/>
                    <a:pt x="494944" y="180661"/>
                  </a:cubicBezTo>
                  <a:cubicBezTo>
                    <a:pt x="494944" y="182803"/>
                    <a:pt x="494516" y="184873"/>
                    <a:pt x="493731" y="186800"/>
                  </a:cubicBezTo>
                  <a:cubicBezTo>
                    <a:pt x="493374" y="187799"/>
                    <a:pt x="492874" y="188656"/>
                    <a:pt x="492303" y="189512"/>
                  </a:cubicBezTo>
                  <a:cubicBezTo>
                    <a:pt x="491732" y="190369"/>
                    <a:pt x="491090" y="191154"/>
                    <a:pt x="490304" y="191939"/>
                  </a:cubicBezTo>
                  <a:cubicBezTo>
                    <a:pt x="487449" y="194794"/>
                    <a:pt x="483452" y="196579"/>
                    <a:pt x="479098" y="196579"/>
                  </a:cubicBezTo>
                  <a:cubicBezTo>
                    <a:pt x="477956" y="196579"/>
                    <a:pt x="476885" y="196436"/>
                    <a:pt x="475886" y="196222"/>
                  </a:cubicBezTo>
                  <a:cubicBezTo>
                    <a:pt x="472816" y="195651"/>
                    <a:pt x="470033" y="194081"/>
                    <a:pt x="467891" y="191939"/>
                  </a:cubicBezTo>
                  <a:cubicBezTo>
                    <a:pt x="467177" y="191225"/>
                    <a:pt x="466535" y="190440"/>
                    <a:pt x="465964" y="189584"/>
                  </a:cubicBezTo>
                  <a:cubicBezTo>
                    <a:pt x="465393" y="188727"/>
                    <a:pt x="464965" y="187799"/>
                    <a:pt x="464536" y="186871"/>
                  </a:cubicBezTo>
                  <a:cubicBezTo>
                    <a:pt x="464108" y="185872"/>
                    <a:pt x="463823" y="184873"/>
                    <a:pt x="463608" y="183873"/>
                  </a:cubicBezTo>
                  <a:cubicBezTo>
                    <a:pt x="463466" y="182803"/>
                    <a:pt x="463323" y="181732"/>
                    <a:pt x="463323" y="180661"/>
                  </a:cubicBezTo>
                  <a:cubicBezTo>
                    <a:pt x="463323" y="179519"/>
                    <a:pt x="463394" y="178449"/>
                    <a:pt x="463608" y="177449"/>
                  </a:cubicBezTo>
                  <a:cubicBezTo>
                    <a:pt x="464037" y="175379"/>
                    <a:pt x="464822" y="173523"/>
                    <a:pt x="465964" y="171810"/>
                  </a:cubicBezTo>
                  <a:cubicBezTo>
                    <a:pt x="466535" y="170954"/>
                    <a:pt x="467177" y="170168"/>
                    <a:pt x="467891" y="169455"/>
                  </a:cubicBezTo>
                  <a:cubicBezTo>
                    <a:pt x="470033" y="167313"/>
                    <a:pt x="472816" y="165814"/>
                    <a:pt x="475886" y="165172"/>
                  </a:cubicBezTo>
                  <a:cubicBezTo>
                    <a:pt x="476956" y="164958"/>
                    <a:pt x="478027" y="164815"/>
                    <a:pt x="479098" y="164815"/>
                  </a:cubicBezTo>
                  <a:close/>
                  <a:moveTo>
                    <a:pt x="636061" y="161317"/>
                  </a:moveTo>
                  <a:cubicBezTo>
                    <a:pt x="642771" y="161317"/>
                    <a:pt x="648695" y="164743"/>
                    <a:pt x="652193" y="169883"/>
                  </a:cubicBezTo>
                  <a:cubicBezTo>
                    <a:pt x="654263" y="172952"/>
                    <a:pt x="655476" y="176735"/>
                    <a:pt x="655476" y="180732"/>
                  </a:cubicBezTo>
                  <a:cubicBezTo>
                    <a:pt x="655476" y="183445"/>
                    <a:pt x="654977" y="185943"/>
                    <a:pt x="653977" y="188298"/>
                  </a:cubicBezTo>
                  <a:cubicBezTo>
                    <a:pt x="653478" y="189441"/>
                    <a:pt x="652907" y="190583"/>
                    <a:pt x="652193" y="191582"/>
                  </a:cubicBezTo>
                  <a:cubicBezTo>
                    <a:pt x="651479" y="192581"/>
                    <a:pt x="650694" y="193581"/>
                    <a:pt x="649766" y="194437"/>
                  </a:cubicBezTo>
                  <a:cubicBezTo>
                    <a:pt x="646268" y="198006"/>
                    <a:pt x="641415" y="200148"/>
                    <a:pt x="636061" y="200148"/>
                  </a:cubicBezTo>
                  <a:cubicBezTo>
                    <a:pt x="634705" y="200148"/>
                    <a:pt x="633420" y="200005"/>
                    <a:pt x="632135" y="199719"/>
                  </a:cubicBezTo>
                  <a:cubicBezTo>
                    <a:pt x="628352" y="198934"/>
                    <a:pt x="624997" y="197078"/>
                    <a:pt x="622356" y="194437"/>
                  </a:cubicBezTo>
                  <a:cubicBezTo>
                    <a:pt x="621500" y="193581"/>
                    <a:pt x="620715" y="192581"/>
                    <a:pt x="620001" y="191582"/>
                  </a:cubicBezTo>
                  <a:cubicBezTo>
                    <a:pt x="619287" y="190583"/>
                    <a:pt x="618716" y="189441"/>
                    <a:pt x="618216" y="188298"/>
                  </a:cubicBezTo>
                  <a:cubicBezTo>
                    <a:pt x="617717" y="187156"/>
                    <a:pt x="617360" y="185943"/>
                    <a:pt x="617074" y="184658"/>
                  </a:cubicBezTo>
                  <a:cubicBezTo>
                    <a:pt x="616789" y="183373"/>
                    <a:pt x="616646" y="182088"/>
                    <a:pt x="616646" y="180732"/>
                  </a:cubicBezTo>
                  <a:cubicBezTo>
                    <a:pt x="616646" y="179376"/>
                    <a:pt x="616789" y="178091"/>
                    <a:pt x="617074" y="176806"/>
                  </a:cubicBezTo>
                  <a:cubicBezTo>
                    <a:pt x="617574" y="174308"/>
                    <a:pt x="618573" y="171953"/>
                    <a:pt x="620001" y="169883"/>
                  </a:cubicBezTo>
                  <a:cubicBezTo>
                    <a:pt x="620715" y="168883"/>
                    <a:pt x="621500" y="167884"/>
                    <a:pt x="622356" y="167027"/>
                  </a:cubicBezTo>
                  <a:cubicBezTo>
                    <a:pt x="624926" y="164386"/>
                    <a:pt x="628352" y="162530"/>
                    <a:pt x="632135" y="161745"/>
                  </a:cubicBezTo>
                  <a:cubicBezTo>
                    <a:pt x="633420" y="161460"/>
                    <a:pt x="634705" y="161317"/>
                    <a:pt x="636061" y="161317"/>
                  </a:cubicBezTo>
                  <a:close/>
                  <a:moveTo>
                    <a:pt x="714579" y="159247"/>
                  </a:moveTo>
                  <a:cubicBezTo>
                    <a:pt x="726428" y="159247"/>
                    <a:pt x="736064" y="168883"/>
                    <a:pt x="736064" y="180732"/>
                  </a:cubicBezTo>
                  <a:cubicBezTo>
                    <a:pt x="736064" y="183659"/>
                    <a:pt x="735422" y="186514"/>
                    <a:pt x="734351" y="189084"/>
                  </a:cubicBezTo>
                  <a:cubicBezTo>
                    <a:pt x="733281" y="191653"/>
                    <a:pt x="731710" y="193937"/>
                    <a:pt x="729854" y="195936"/>
                  </a:cubicBezTo>
                  <a:cubicBezTo>
                    <a:pt x="726000" y="199791"/>
                    <a:pt x="720575" y="202218"/>
                    <a:pt x="714651" y="202218"/>
                  </a:cubicBezTo>
                  <a:cubicBezTo>
                    <a:pt x="708726" y="202218"/>
                    <a:pt x="703373" y="199862"/>
                    <a:pt x="699447" y="195936"/>
                  </a:cubicBezTo>
                  <a:cubicBezTo>
                    <a:pt x="697448" y="194009"/>
                    <a:pt x="695878" y="191653"/>
                    <a:pt x="694807" y="189084"/>
                  </a:cubicBezTo>
                  <a:cubicBezTo>
                    <a:pt x="693665" y="186514"/>
                    <a:pt x="693094" y="183730"/>
                    <a:pt x="693094" y="180732"/>
                  </a:cubicBezTo>
                  <a:cubicBezTo>
                    <a:pt x="693094" y="168883"/>
                    <a:pt x="702730" y="159247"/>
                    <a:pt x="714579" y="159247"/>
                  </a:cubicBezTo>
                  <a:close/>
                  <a:moveTo>
                    <a:pt x="871470" y="154322"/>
                  </a:moveTo>
                  <a:cubicBezTo>
                    <a:pt x="886032" y="154322"/>
                    <a:pt x="897881" y="166171"/>
                    <a:pt x="897881" y="180732"/>
                  </a:cubicBezTo>
                  <a:cubicBezTo>
                    <a:pt x="897881" y="184373"/>
                    <a:pt x="897167" y="187870"/>
                    <a:pt x="895811" y="191011"/>
                  </a:cubicBezTo>
                  <a:cubicBezTo>
                    <a:pt x="894455" y="194152"/>
                    <a:pt x="892527" y="197007"/>
                    <a:pt x="890172" y="199434"/>
                  </a:cubicBezTo>
                  <a:cubicBezTo>
                    <a:pt x="885389" y="204216"/>
                    <a:pt x="878751" y="207143"/>
                    <a:pt x="871470" y="207143"/>
                  </a:cubicBezTo>
                  <a:cubicBezTo>
                    <a:pt x="864118" y="207143"/>
                    <a:pt x="857551" y="204216"/>
                    <a:pt x="852769" y="199434"/>
                  </a:cubicBezTo>
                  <a:cubicBezTo>
                    <a:pt x="850413" y="197007"/>
                    <a:pt x="848486" y="194152"/>
                    <a:pt x="847130" y="191011"/>
                  </a:cubicBezTo>
                  <a:cubicBezTo>
                    <a:pt x="845774" y="187870"/>
                    <a:pt x="845060" y="184373"/>
                    <a:pt x="845060" y="180732"/>
                  </a:cubicBezTo>
                  <a:cubicBezTo>
                    <a:pt x="845060" y="166171"/>
                    <a:pt x="856909" y="154322"/>
                    <a:pt x="871470" y="154322"/>
                  </a:cubicBezTo>
                  <a:close/>
                  <a:moveTo>
                    <a:pt x="126198" y="131481"/>
                  </a:moveTo>
                  <a:cubicBezTo>
                    <a:pt x="131694" y="131481"/>
                    <a:pt x="136191" y="135978"/>
                    <a:pt x="136191" y="141474"/>
                  </a:cubicBezTo>
                  <a:cubicBezTo>
                    <a:pt x="136191" y="146970"/>
                    <a:pt x="131694" y="151467"/>
                    <a:pt x="126198" y="151467"/>
                  </a:cubicBezTo>
                  <a:cubicBezTo>
                    <a:pt x="120631" y="151467"/>
                    <a:pt x="116205" y="146970"/>
                    <a:pt x="116205" y="141474"/>
                  </a:cubicBezTo>
                  <a:cubicBezTo>
                    <a:pt x="116205" y="135907"/>
                    <a:pt x="120702" y="131481"/>
                    <a:pt x="126198" y="131481"/>
                  </a:cubicBezTo>
                  <a:close/>
                  <a:moveTo>
                    <a:pt x="204644" y="130410"/>
                  </a:moveTo>
                  <a:cubicBezTo>
                    <a:pt x="210782" y="130410"/>
                    <a:pt x="215708" y="135407"/>
                    <a:pt x="215708" y="141474"/>
                  </a:cubicBezTo>
                  <a:cubicBezTo>
                    <a:pt x="215708" y="147612"/>
                    <a:pt x="210782" y="152538"/>
                    <a:pt x="204644" y="152538"/>
                  </a:cubicBezTo>
                  <a:cubicBezTo>
                    <a:pt x="198505" y="152538"/>
                    <a:pt x="193580" y="147541"/>
                    <a:pt x="193580" y="141474"/>
                  </a:cubicBezTo>
                  <a:cubicBezTo>
                    <a:pt x="193580" y="135335"/>
                    <a:pt x="198577" y="130410"/>
                    <a:pt x="204644" y="130410"/>
                  </a:cubicBezTo>
                  <a:close/>
                  <a:moveTo>
                    <a:pt x="361536" y="127912"/>
                  </a:moveTo>
                  <a:cubicBezTo>
                    <a:pt x="369031" y="127912"/>
                    <a:pt x="375098" y="133979"/>
                    <a:pt x="375098" y="141474"/>
                  </a:cubicBezTo>
                  <a:cubicBezTo>
                    <a:pt x="375098" y="148969"/>
                    <a:pt x="369031" y="155036"/>
                    <a:pt x="361536" y="155036"/>
                  </a:cubicBezTo>
                  <a:cubicBezTo>
                    <a:pt x="354041" y="155036"/>
                    <a:pt x="347974" y="148969"/>
                    <a:pt x="347974" y="141474"/>
                  </a:cubicBezTo>
                  <a:cubicBezTo>
                    <a:pt x="347974" y="133979"/>
                    <a:pt x="354041" y="127912"/>
                    <a:pt x="361536" y="127912"/>
                  </a:cubicBezTo>
                  <a:close/>
                  <a:moveTo>
                    <a:pt x="440054" y="126484"/>
                  </a:moveTo>
                  <a:cubicBezTo>
                    <a:pt x="448334" y="126484"/>
                    <a:pt x="455043" y="133194"/>
                    <a:pt x="455043" y="141474"/>
                  </a:cubicBezTo>
                  <a:cubicBezTo>
                    <a:pt x="455043" y="149754"/>
                    <a:pt x="448262" y="156535"/>
                    <a:pt x="440054" y="156463"/>
                  </a:cubicBezTo>
                  <a:cubicBezTo>
                    <a:pt x="431774" y="156463"/>
                    <a:pt x="425064" y="149754"/>
                    <a:pt x="425064" y="141474"/>
                  </a:cubicBezTo>
                  <a:cubicBezTo>
                    <a:pt x="425064" y="133194"/>
                    <a:pt x="431774" y="126484"/>
                    <a:pt x="440054" y="126484"/>
                  </a:cubicBezTo>
                  <a:close/>
                  <a:moveTo>
                    <a:pt x="596946" y="123058"/>
                  </a:moveTo>
                  <a:cubicBezTo>
                    <a:pt x="607082" y="123058"/>
                    <a:pt x="615362" y="131267"/>
                    <a:pt x="615362" y="141474"/>
                  </a:cubicBezTo>
                  <a:cubicBezTo>
                    <a:pt x="615362" y="151681"/>
                    <a:pt x="607082" y="159890"/>
                    <a:pt x="596946" y="159890"/>
                  </a:cubicBezTo>
                  <a:cubicBezTo>
                    <a:pt x="586810" y="159890"/>
                    <a:pt x="578530" y="151681"/>
                    <a:pt x="578530" y="141474"/>
                  </a:cubicBezTo>
                  <a:cubicBezTo>
                    <a:pt x="578530" y="131338"/>
                    <a:pt x="586739" y="123058"/>
                    <a:pt x="596946" y="123058"/>
                  </a:cubicBezTo>
                  <a:close/>
                  <a:moveTo>
                    <a:pt x="675321" y="121059"/>
                  </a:moveTo>
                  <a:cubicBezTo>
                    <a:pt x="686598" y="121059"/>
                    <a:pt x="695735" y="130196"/>
                    <a:pt x="695735" y="141474"/>
                  </a:cubicBezTo>
                  <a:cubicBezTo>
                    <a:pt x="695735" y="152752"/>
                    <a:pt x="686598" y="161888"/>
                    <a:pt x="675321" y="161888"/>
                  </a:cubicBezTo>
                  <a:cubicBezTo>
                    <a:pt x="664043" y="161888"/>
                    <a:pt x="654906" y="152752"/>
                    <a:pt x="654906" y="141474"/>
                  </a:cubicBezTo>
                  <a:cubicBezTo>
                    <a:pt x="654906" y="130196"/>
                    <a:pt x="664043" y="121059"/>
                    <a:pt x="675321" y="121059"/>
                  </a:cubicBezTo>
                  <a:close/>
                  <a:moveTo>
                    <a:pt x="832283" y="116348"/>
                  </a:moveTo>
                  <a:cubicBezTo>
                    <a:pt x="846131" y="116348"/>
                    <a:pt x="857337" y="127626"/>
                    <a:pt x="857337" y="141474"/>
                  </a:cubicBezTo>
                  <a:cubicBezTo>
                    <a:pt x="857337" y="155321"/>
                    <a:pt x="846059" y="166599"/>
                    <a:pt x="832283" y="166528"/>
                  </a:cubicBezTo>
                  <a:cubicBezTo>
                    <a:pt x="818436" y="166528"/>
                    <a:pt x="807229" y="155321"/>
                    <a:pt x="807229" y="141474"/>
                  </a:cubicBezTo>
                  <a:cubicBezTo>
                    <a:pt x="807229" y="127555"/>
                    <a:pt x="818436" y="116348"/>
                    <a:pt x="832283" y="116348"/>
                  </a:cubicBezTo>
                  <a:close/>
                  <a:moveTo>
                    <a:pt x="910730" y="113636"/>
                  </a:moveTo>
                  <a:cubicBezTo>
                    <a:pt x="926076" y="113636"/>
                    <a:pt x="938496" y="126127"/>
                    <a:pt x="938496" y="141474"/>
                  </a:cubicBezTo>
                  <a:lnTo>
                    <a:pt x="930397" y="161004"/>
                  </a:lnTo>
                  <a:lnTo>
                    <a:pt x="949989" y="152895"/>
                  </a:lnTo>
                  <a:cubicBezTo>
                    <a:pt x="965335" y="152895"/>
                    <a:pt x="977755" y="165315"/>
                    <a:pt x="977755" y="180662"/>
                  </a:cubicBezTo>
                  <a:cubicBezTo>
                    <a:pt x="977755" y="184516"/>
                    <a:pt x="976970" y="188157"/>
                    <a:pt x="975542" y="191511"/>
                  </a:cubicBezTo>
                  <a:cubicBezTo>
                    <a:pt x="974115" y="194866"/>
                    <a:pt x="972045" y="197864"/>
                    <a:pt x="969618" y="200362"/>
                  </a:cubicBezTo>
                  <a:cubicBezTo>
                    <a:pt x="964621" y="205359"/>
                    <a:pt x="957698" y="208500"/>
                    <a:pt x="949989" y="208500"/>
                  </a:cubicBezTo>
                  <a:lnTo>
                    <a:pt x="930410" y="200383"/>
                  </a:lnTo>
                  <a:lnTo>
                    <a:pt x="938496" y="219920"/>
                  </a:lnTo>
                  <a:cubicBezTo>
                    <a:pt x="938496" y="235266"/>
                    <a:pt x="926005" y="247758"/>
                    <a:pt x="910730" y="247758"/>
                  </a:cubicBezTo>
                  <a:cubicBezTo>
                    <a:pt x="895383" y="247758"/>
                    <a:pt x="882963" y="235266"/>
                    <a:pt x="882963" y="219920"/>
                  </a:cubicBezTo>
                  <a:cubicBezTo>
                    <a:pt x="882963" y="204573"/>
                    <a:pt x="895383" y="192153"/>
                    <a:pt x="910730" y="192153"/>
                  </a:cubicBezTo>
                  <a:lnTo>
                    <a:pt x="930281" y="200246"/>
                  </a:lnTo>
                  <a:lnTo>
                    <a:pt x="924435" y="191511"/>
                  </a:lnTo>
                  <a:cubicBezTo>
                    <a:pt x="923007" y="188157"/>
                    <a:pt x="922222" y="184516"/>
                    <a:pt x="922222" y="180662"/>
                  </a:cubicBezTo>
                  <a:lnTo>
                    <a:pt x="930295" y="161159"/>
                  </a:lnTo>
                  <a:lnTo>
                    <a:pt x="910730" y="169241"/>
                  </a:lnTo>
                  <a:cubicBezTo>
                    <a:pt x="895383" y="169241"/>
                    <a:pt x="882963" y="156821"/>
                    <a:pt x="882963" y="141474"/>
                  </a:cubicBezTo>
                  <a:cubicBezTo>
                    <a:pt x="882963" y="126056"/>
                    <a:pt x="895383" y="113636"/>
                    <a:pt x="910730" y="113636"/>
                  </a:cubicBezTo>
                  <a:close/>
                  <a:moveTo>
                    <a:pt x="86939" y="92793"/>
                  </a:moveTo>
                  <a:cubicBezTo>
                    <a:pt x="92222" y="92793"/>
                    <a:pt x="96433" y="97076"/>
                    <a:pt x="96433" y="102286"/>
                  </a:cubicBezTo>
                  <a:cubicBezTo>
                    <a:pt x="96433" y="107497"/>
                    <a:pt x="92222" y="111709"/>
                    <a:pt x="86939" y="111780"/>
                  </a:cubicBezTo>
                  <a:cubicBezTo>
                    <a:pt x="81657" y="111780"/>
                    <a:pt x="77446" y="107497"/>
                    <a:pt x="77446" y="102286"/>
                  </a:cubicBezTo>
                  <a:cubicBezTo>
                    <a:pt x="77446" y="97004"/>
                    <a:pt x="81729" y="92793"/>
                    <a:pt x="86939" y="92793"/>
                  </a:cubicBezTo>
                  <a:close/>
                  <a:moveTo>
                    <a:pt x="165457" y="91794"/>
                  </a:moveTo>
                  <a:cubicBezTo>
                    <a:pt x="169097" y="91794"/>
                    <a:pt x="172309" y="93650"/>
                    <a:pt x="174165" y="96434"/>
                  </a:cubicBezTo>
                  <a:cubicBezTo>
                    <a:pt x="175307" y="98075"/>
                    <a:pt x="175950" y="100145"/>
                    <a:pt x="175950" y="102287"/>
                  </a:cubicBezTo>
                  <a:cubicBezTo>
                    <a:pt x="175950" y="104428"/>
                    <a:pt x="175307" y="106498"/>
                    <a:pt x="174165" y="108140"/>
                  </a:cubicBezTo>
                  <a:cubicBezTo>
                    <a:pt x="172238" y="110924"/>
                    <a:pt x="169026" y="112780"/>
                    <a:pt x="165457" y="112922"/>
                  </a:cubicBezTo>
                  <a:cubicBezTo>
                    <a:pt x="164672" y="112922"/>
                    <a:pt x="164029" y="112851"/>
                    <a:pt x="163315" y="112708"/>
                  </a:cubicBezTo>
                  <a:cubicBezTo>
                    <a:pt x="161317" y="112280"/>
                    <a:pt x="159461" y="111281"/>
                    <a:pt x="158033" y="109853"/>
                  </a:cubicBezTo>
                  <a:cubicBezTo>
                    <a:pt x="157534" y="109353"/>
                    <a:pt x="157105" y="108854"/>
                    <a:pt x="156748" y="108283"/>
                  </a:cubicBezTo>
                  <a:cubicBezTo>
                    <a:pt x="156035" y="107141"/>
                    <a:pt x="155464" y="105856"/>
                    <a:pt x="155178" y="104500"/>
                  </a:cubicBezTo>
                  <a:cubicBezTo>
                    <a:pt x="155035" y="103786"/>
                    <a:pt x="154964" y="103072"/>
                    <a:pt x="154964" y="102358"/>
                  </a:cubicBezTo>
                  <a:cubicBezTo>
                    <a:pt x="154964" y="101573"/>
                    <a:pt x="155035" y="100931"/>
                    <a:pt x="155178" y="100217"/>
                  </a:cubicBezTo>
                  <a:cubicBezTo>
                    <a:pt x="155464" y="98789"/>
                    <a:pt x="155963" y="97576"/>
                    <a:pt x="156748" y="96434"/>
                  </a:cubicBezTo>
                  <a:cubicBezTo>
                    <a:pt x="157105" y="95863"/>
                    <a:pt x="157534" y="95363"/>
                    <a:pt x="158033" y="94863"/>
                  </a:cubicBezTo>
                  <a:cubicBezTo>
                    <a:pt x="159461" y="93436"/>
                    <a:pt x="161245" y="92436"/>
                    <a:pt x="163315" y="92008"/>
                  </a:cubicBezTo>
                  <a:cubicBezTo>
                    <a:pt x="164029" y="91865"/>
                    <a:pt x="164743" y="91794"/>
                    <a:pt x="165457" y="91794"/>
                  </a:cubicBezTo>
                  <a:close/>
                  <a:moveTo>
                    <a:pt x="322349" y="89367"/>
                  </a:moveTo>
                  <a:cubicBezTo>
                    <a:pt x="324990" y="89367"/>
                    <a:pt x="327489" y="90224"/>
                    <a:pt x="329559" y="91580"/>
                  </a:cubicBezTo>
                  <a:cubicBezTo>
                    <a:pt x="332913" y="93935"/>
                    <a:pt x="335198" y="97861"/>
                    <a:pt x="335198" y="102287"/>
                  </a:cubicBezTo>
                  <a:cubicBezTo>
                    <a:pt x="335198" y="106712"/>
                    <a:pt x="332985" y="110638"/>
                    <a:pt x="329559" y="112994"/>
                  </a:cubicBezTo>
                  <a:cubicBezTo>
                    <a:pt x="327489" y="114421"/>
                    <a:pt x="324990" y="115206"/>
                    <a:pt x="322349" y="115206"/>
                  </a:cubicBezTo>
                  <a:cubicBezTo>
                    <a:pt x="321493" y="115206"/>
                    <a:pt x="320636" y="115064"/>
                    <a:pt x="319780" y="114921"/>
                  </a:cubicBezTo>
                  <a:cubicBezTo>
                    <a:pt x="313927" y="113707"/>
                    <a:pt x="309501" y="108497"/>
                    <a:pt x="309501" y="102287"/>
                  </a:cubicBezTo>
                  <a:cubicBezTo>
                    <a:pt x="309501" y="96077"/>
                    <a:pt x="313927" y="90866"/>
                    <a:pt x="319780" y="89653"/>
                  </a:cubicBezTo>
                  <a:cubicBezTo>
                    <a:pt x="320565" y="89438"/>
                    <a:pt x="321493" y="89367"/>
                    <a:pt x="322349" y="89367"/>
                  </a:cubicBezTo>
                  <a:close/>
                  <a:moveTo>
                    <a:pt x="400795" y="88011"/>
                  </a:moveTo>
                  <a:cubicBezTo>
                    <a:pt x="408718" y="88011"/>
                    <a:pt x="415071" y="94435"/>
                    <a:pt x="415071" y="102287"/>
                  </a:cubicBezTo>
                  <a:cubicBezTo>
                    <a:pt x="415071" y="110139"/>
                    <a:pt x="408647" y="116563"/>
                    <a:pt x="400795" y="116563"/>
                  </a:cubicBezTo>
                  <a:cubicBezTo>
                    <a:pt x="392943" y="116563"/>
                    <a:pt x="386519" y="110139"/>
                    <a:pt x="386519" y="102287"/>
                  </a:cubicBezTo>
                  <a:cubicBezTo>
                    <a:pt x="386519" y="94364"/>
                    <a:pt x="392943" y="88011"/>
                    <a:pt x="400795" y="88011"/>
                  </a:cubicBezTo>
                  <a:close/>
                  <a:moveTo>
                    <a:pt x="557687" y="84798"/>
                  </a:moveTo>
                  <a:cubicBezTo>
                    <a:pt x="567323" y="84798"/>
                    <a:pt x="575175" y="92650"/>
                    <a:pt x="575175" y="102286"/>
                  </a:cubicBezTo>
                  <a:cubicBezTo>
                    <a:pt x="575175" y="111922"/>
                    <a:pt x="567323" y="119774"/>
                    <a:pt x="557687" y="119774"/>
                  </a:cubicBezTo>
                  <a:cubicBezTo>
                    <a:pt x="548051" y="119774"/>
                    <a:pt x="540199" y="111922"/>
                    <a:pt x="540199" y="102286"/>
                  </a:cubicBezTo>
                  <a:cubicBezTo>
                    <a:pt x="540199" y="92650"/>
                    <a:pt x="548051" y="84798"/>
                    <a:pt x="557687" y="84798"/>
                  </a:cubicBezTo>
                  <a:close/>
                  <a:moveTo>
                    <a:pt x="636061" y="82871"/>
                  </a:moveTo>
                  <a:cubicBezTo>
                    <a:pt x="642771" y="82871"/>
                    <a:pt x="648695" y="86297"/>
                    <a:pt x="652193" y="91437"/>
                  </a:cubicBezTo>
                  <a:cubicBezTo>
                    <a:pt x="654263" y="94506"/>
                    <a:pt x="655476" y="98289"/>
                    <a:pt x="655476" y="102286"/>
                  </a:cubicBezTo>
                  <a:cubicBezTo>
                    <a:pt x="655476" y="106284"/>
                    <a:pt x="654263" y="110067"/>
                    <a:pt x="652193" y="113136"/>
                  </a:cubicBezTo>
                  <a:cubicBezTo>
                    <a:pt x="648695" y="118275"/>
                    <a:pt x="642842" y="121702"/>
                    <a:pt x="636061" y="121702"/>
                  </a:cubicBezTo>
                  <a:cubicBezTo>
                    <a:pt x="634705" y="121702"/>
                    <a:pt x="633420" y="121559"/>
                    <a:pt x="632135" y="121273"/>
                  </a:cubicBezTo>
                  <a:cubicBezTo>
                    <a:pt x="628352" y="120488"/>
                    <a:pt x="624997" y="118632"/>
                    <a:pt x="622356" y="115991"/>
                  </a:cubicBezTo>
                  <a:cubicBezTo>
                    <a:pt x="621500" y="115135"/>
                    <a:pt x="620715" y="114135"/>
                    <a:pt x="620001" y="113136"/>
                  </a:cubicBezTo>
                  <a:cubicBezTo>
                    <a:pt x="618573" y="111066"/>
                    <a:pt x="617574" y="108710"/>
                    <a:pt x="617074" y="106212"/>
                  </a:cubicBezTo>
                  <a:cubicBezTo>
                    <a:pt x="616789" y="104927"/>
                    <a:pt x="616646" y="103642"/>
                    <a:pt x="616646" y="102286"/>
                  </a:cubicBezTo>
                  <a:cubicBezTo>
                    <a:pt x="616646" y="100930"/>
                    <a:pt x="616789" y="99645"/>
                    <a:pt x="617074" y="98360"/>
                  </a:cubicBezTo>
                  <a:cubicBezTo>
                    <a:pt x="617574" y="95862"/>
                    <a:pt x="618573" y="93507"/>
                    <a:pt x="620001" y="91437"/>
                  </a:cubicBezTo>
                  <a:cubicBezTo>
                    <a:pt x="620715" y="90437"/>
                    <a:pt x="621500" y="89438"/>
                    <a:pt x="622356" y="88581"/>
                  </a:cubicBezTo>
                  <a:cubicBezTo>
                    <a:pt x="624926" y="85940"/>
                    <a:pt x="628352" y="84084"/>
                    <a:pt x="632135" y="83299"/>
                  </a:cubicBezTo>
                  <a:cubicBezTo>
                    <a:pt x="633420" y="83014"/>
                    <a:pt x="634705" y="82871"/>
                    <a:pt x="636061" y="82871"/>
                  </a:cubicBezTo>
                  <a:close/>
                  <a:moveTo>
                    <a:pt x="793025" y="78446"/>
                  </a:moveTo>
                  <a:cubicBezTo>
                    <a:pt x="797950" y="78446"/>
                    <a:pt x="802590" y="79945"/>
                    <a:pt x="806373" y="82515"/>
                  </a:cubicBezTo>
                  <a:cubicBezTo>
                    <a:pt x="812725" y="86797"/>
                    <a:pt x="816865" y="94078"/>
                    <a:pt x="816865" y="102287"/>
                  </a:cubicBezTo>
                  <a:cubicBezTo>
                    <a:pt x="816865" y="110495"/>
                    <a:pt x="812654" y="117776"/>
                    <a:pt x="806373" y="122059"/>
                  </a:cubicBezTo>
                  <a:cubicBezTo>
                    <a:pt x="802518" y="124629"/>
                    <a:pt x="797950" y="126128"/>
                    <a:pt x="793025" y="126128"/>
                  </a:cubicBezTo>
                  <a:cubicBezTo>
                    <a:pt x="791383" y="126128"/>
                    <a:pt x="789813" y="125913"/>
                    <a:pt x="788242" y="125628"/>
                  </a:cubicBezTo>
                  <a:cubicBezTo>
                    <a:pt x="777321" y="123415"/>
                    <a:pt x="769184" y="113779"/>
                    <a:pt x="769184" y="102287"/>
                  </a:cubicBezTo>
                  <a:cubicBezTo>
                    <a:pt x="769184" y="90795"/>
                    <a:pt x="777393" y="81158"/>
                    <a:pt x="788242" y="78946"/>
                  </a:cubicBezTo>
                  <a:cubicBezTo>
                    <a:pt x="789741" y="78589"/>
                    <a:pt x="791383" y="78446"/>
                    <a:pt x="793025" y="78446"/>
                  </a:cubicBezTo>
                  <a:close/>
                  <a:moveTo>
                    <a:pt x="871470" y="75876"/>
                  </a:moveTo>
                  <a:cubicBezTo>
                    <a:pt x="886032" y="75876"/>
                    <a:pt x="897881" y="87725"/>
                    <a:pt x="897881" y="102286"/>
                  </a:cubicBezTo>
                  <a:cubicBezTo>
                    <a:pt x="897881" y="116848"/>
                    <a:pt x="886032" y="128697"/>
                    <a:pt x="871470" y="128697"/>
                  </a:cubicBezTo>
                  <a:cubicBezTo>
                    <a:pt x="856909" y="128697"/>
                    <a:pt x="845060" y="116848"/>
                    <a:pt x="845060" y="102286"/>
                  </a:cubicBezTo>
                  <a:cubicBezTo>
                    <a:pt x="845060" y="87725"/>
                    <a:pt x="856909" y="75876"/>
                    <a:pt x="871470" y="75876"/>
                  </a:cubicBezTo>
                  <a:close/>
                  <a:moveTo>
                    <a:pt x="47753" y="54034"/>
                  </a:moveTo>
                  <a:cubicBezTo>
                    <a:pt x="52749" y="54034"/>
                    <a:pt x="56747" y="58031"/>
                    <a:pt x="56747" y="63028"/>
                  </a:cubicBezTo>
                  <a:cubicBezTo>
                    <a:pt x="56747" y="68024"/>
                    <a:pt x="52749" y="72022"/>
                    <a:pt x="47753" y="72022"/>
                  </a:cubicBezTo>
                  <a:cubicBezTo>
                    <a:pt x="42756" y="72022"/>
                    <a:pt x="38759" y="68024"/>
                    <a:pt x="38759" y="63028"/>
                  </a:cubicBezTo>
                  <a:cubicBezTo>
                    <a:pt x="38759" y="58031"/>
                    <a:pt x="42756" y="54034"/>
                    <a:pt x="47753" y="54034"/>
                  </a:cubicBezTo>
                  <a:close/>
                  <a:moveTo>
                    <a:pt x="126198" y="53035"/>
                  </a:moveTo>
                  <a:cubicBezTo>
                    <a:pt x="131694" y="53035"/>
                    <a:pt x="136191" y="57532"/>
                    <a:pt x="136191" y="63028"/>
                  </a:cubicBezTo>
                  <a:cubicBezTo>
                    <a:pt x="136191" y="68524"/>
                    <a:pt x="131694" y="73021"/>
                    <a:pt x="126198" y="73021"/>
                  </a:cubicBezTo>
                  <a:cubicBezTo>
                    <a:pt x="120631" y="73021"/>
                    <a:pt x="116205" y="68524"/>
                    <a:pt x="116205" y="63028"/>
                  </a:cubicBezTo>
                  <a:cubicBezTo>
                    <a:pt x="116205" y="57461"/>
                    <a:pt x="120702" y="53035"/>
                    <a:pt x="126198" y="53035"/>
                  </a:cubicBezTo>
                  <a:close/>
                  <a:moveTo>
                    <a:pt x="283162" y="50822"/>
                  </a:moveTo>
                  <a:cubicBezTo>
                    <a:pt x="289872" y="50822"/>
                    <a:pt x="295368" y="56247"/>
                    <a:pt x="295368" y="63028"/>
                  </a:cubicBezTo>
                  <a:cubicBezTo>
                    <a:pt x="295368" y="69809"/>
                    <a:pt x="289872" y="75305"/>
                    <a:pt x="283162" y="75234"/>
                  </a:cubicBezTo>
                  <a:cubicBezTo>
                    <a:pt x="276452" y="75234"/>
                    <a:pt x="270956" y="69809"/>
                    <a:pt x="270956" y="63028"/>
                  </a:cubicBezTo>
                  <a:cubicBezTo>
                    <a:pt x="270956" y="56318"/>
                    <a:pt x="276381" y="50822"/>
                    <a:pt x="283162" y="50822"/>
                  </a:cubicBezTo>
                  <a:close/>
                  <a:moveTo>
                    <a:pt x="361536" y="49466"/>
                  </a:moveTo>
                  <a:cubicBezTo>
                    <a:pt x="369031" y="49466"/>
                    <a:pt x="375098" y="55533"/>
                    <a:pt x="375098" y="63028"/>
                  </a:cubicBezTo>
                  <a:cubicBezTo>
                    <a:pt x="375098" y="70523"/>
                    <a:pt x="369031" y="76590"/>
                    <a:pt x="361536" y="76590"/>
                  </a:cubicBezTo>
                  <a:cubicBezTo>
                    <a:pt x="354041" y="76590"/>
                    <a:pt x="347974" y="70523"/>
                    <a:pt x="347974" y="63028"/>
                  </a:cubicBezTo>
                  <a:cubicBezTo>
                    <a:pt x="347974" y="55533"/>
                    <a:pt x="354041" y="49466"/>
                    <a:pt x="361536" y="49466"/>
                  </a:cubicBezTo>
                  <a:close/>
                  <a:moveTo>
                    <a:pt x="518428" y="46396"/>
                  </a:moveTo>
                  <a:cubicBezTo>
                    <a:pt x="527636" y="46396"/>
                    <a:pt x="535060" y="53819"/>
                    <a:pt x="535060" y="63027"/>
                  </a:cubicBezTo>
                  <a:cubicBezTo>
                    <a:pt x="535060" y="72235"/>
                    <a:pt x="527636" y="79730"/>
                    <a:pt x="518428" y="79659"/>
                  </a:cubicBezTo>
                  <a:cubicBezTo>
                    <a:pt x="509220" y="79659"/>
                    <a:pt x="501797" y="72235"/>
                    <a:pt x="501797" y="63027"/>
                  </a:cubicBezTo>
                  <a:cubicBezTo>
                    <a:pt x="501797" y="53819"/>
                    <a:pt x="509220" y="46396"/>
                    <a:pt x="518428" y="46396"/>
                  </a:cubicBezTo>
                  <a:close/>
                  <a:moveTo>
                    <a:pt x="596946" y="44612"/>
                  </a:moveTo>
                  <a:cubicBezTo>
                    <a:pt x="607082" y="44612"/>
                    <a:pt x="615362" y="52821"/>
                    <a:pt x="615362" y="63028"/>
                  </a:cubicBezTo>
                  <a:cubicBezTo>
                    <a:pt x="615362" y="73235"/>
                    <a:pt x="607082" y="81515"/>
                    <a:pt x="596946" y="81444"/>
                  </a:cubicBezTo>
                  <a:cubicBezTo>
                    <a:pt x="586810" y="81444"/>
                    <a:pt x="578530" y="73235"/>
                    <a:pt x="578530" y="63028"/>
                  </a:cubicBezTo>
                  <a:cubicBezTo>
                    <a:pt x="578530" y="52892"/>
                    <a:pt x="586739" y="44612"/>
                    <a:pt x="596946" y="44612"/>
                  </a:cubicBezTo>
                  <a:close/>
                  <a:moveTo>
                    <a:pt x="753766" y="40400"/>
                  </a:moveTo>
                  <a:cubicBezTo>
                    <a:pt x="766258" y="40400"/>
                    <a:pt x="776394" y="50536"/>
                    <a:pt x="776394" y="63027"/>
                  </a:cubicBezTo>
                  <a:cubicBezTo>
                    <a:pt x="776394" y="75519"/>
                    <a:pt x="766258" y="85726"/>
                    <a:pt x="753766" y="85655"/>
                  </a:cubicBezTo>
                  <a:cubicBezTo>
                    <a:pt x="741275" y="85655"/>
                    <a:pt x="731139" y="75519"/>
                    <a:pt x="731139" y="63027"/>
                  </a:cubicBezTo>
                  <a:cubicBezTo>
                    <a:pt x="731139" y="50536"/>
                    <a:pt x="741275" y="40400"/>
                    <a:pt x="753766" y="40400"/>
                  </a:cubicBezTo>
                  <a:close/>
                  <a:moveTo>
                    <a:pt x="832283" y="37973"/>
                  </a:moveTo>
                  <a:cubicBezTo>
                    <a:pt x="846131" y="37973"/>
                    <a:pt x="857337" y="49180"/>
                    <a:pt x="857337" y="63027"/>
                  </a:cubicBezTo>
                  <a:cubicBezTo>
                    <a:pt x="857337" y="76875"/>
                    <a:pt x="846059" y="88153"/>
                    <a:pt x="832283" y="88153"/>
                  </a:cubicBezTo>
                  <a:cubicBezTo>
                    <a:pt x="818436" y="88153"/>
                    <a:pt x="807229" y="76875"/>
                    <a:pt x="807229" y="63027"/>
                  </a:cubicBezTo>
                  <a:cubicBezTo>
                    <a:pt x="807229" y="49180"/>
                    <a:pt x="818436" y="37973"/>
                    <a:pt x="832283" y="37973"/>
                  </a:cubicBezTo>
                  <a:close/>
                  <a:moveTo>
                    <a:pt x="8566" y="15275"/>
                  </a:moveTo>
                  <a:cubicBezTo>
                    <a:pt x="11492" y="15275"/>
                    <a:pt x="14062" y="16774"/>
                    <a:pt x="15632" y="19058"/>
                  </a:cubicBezTo>
                  <a:cubicBezTo>
                    <a:pt x="16489" y="20414"/>
                    <a:pt x="17060" y="22056"/>
                    <a:pt x="17060" y="23841"/>
                  </a:cubicBezTo>
                  <a:cubicBezTo>
                    <a:pt x="17060" y="24412"/>
                    <a:pt x="17060" y="24983"/>
                    <a:pt x="16917" y="25554"/>
                  </a:cubicBezTo>
                  <a:cubicBezTo>
                    <a:pt x="16703" y="26696"/>
                    <a:pt x="16275" y="27695"/>
                    <a:pt x="15632" y="28623"/>
                  </a:cubicBezTo>
                  <a:cubicBezTo>
                    <a:pt x="14062" y="30907"/>
                    <a:pt x="11492" y="32406"/>
                    <a:pt x="8566" y="32406"/>
                  </a:cubicBezTo>
                  <a:cubicBezTo>
                    <a:pt x="7923" y="32406"/>
                    <a:pt x="7352" y="32335"/>
                    <a:pt x="6852" y="32192"/>
                  </a:cubicBezTo>
                  <a:cubicBezTo>
                    <a:pt x="5139" y="31835"/>
                    <a:pt x="3640" y="30979"/>
                    <a:pt x="2498" y="29836"/>
                  </a:cubicBezTo>
                  <a:cubicBezTo>
                    <a:pt x="2141" y="29480"/>
                    <a:pt x="1784" y="29051"/>
                    <a:pt x="1428" y="28623"/>
                  </a:cubicBezTo>
                  <a:cubicBezTo>
                    <a:pt x="785" y="27695"/>
                    <a:pt x="357" y="26696"/>
                    <a:pt x="143" y="25554"/>
                  </a:cubicBezTo>
                  <a:cubicBezTo>
                    <a:pt x="71" y="24983"/>
                    <a:pt x="0" y="24412"/>
                    <a:pt x="0" y="23841"/>
                  </a:cubicBezTo>
                  <a:cubicBezTo>
                    <a:pt x="0" y="23270"/>
                    <a:pt x="71" y="22627"/>
                    <a:pt x="143" y="22127"/>
                  </a:cubicBezTo>
                  <a:cubicBezTo>
                    <a:pt x="428" y="20985"/>
                    <a:pt x="857" y="19986"/>
                    <a:pt x="1428" y="19058"/>
                  </a:cubicBezTo>
                  <a:cubicBezTo>
                    <a:pt x="1784" y="18630"/>
                    <a:pt x="2141" y="18202"/>
                    <a:pt x="2498" y="17773"/>
                  </a:cubicBezTo>
                  <a:cubicBezTo>
                    <a:pt x="3640" y="16631"/>
                    <a:pt x="5139" y="15775"/>
                    <a:pt x="6852" y="15418"/>
                  </a:cubicBezTo>
                  <a:cubicBezTo>
                    <a:pt x="7423" y="15346"/>
                    <a:pt x="7994" y="15275"/>
                    <a:pt x="8566" y="15275"/>
                  </a:cubicBezTo>
                  <a:close/>
                  <a:moveTo>
                    <a:pt x="87011" y="14347"/>
                  </a:moveTo>
                  <a:cubicBezTo>
                    <a:pt x="92294" y="14347"/>
                    <a:pt x="96505" y="18630"/>
                    <a:pt x="96505" y="23840"/>
                  </a:cubicBezTo>
                  <a:cubicBezTo>
                    <a:pt x="96505" y="24483"/>
                    <a:pt x="96434" y="25125"/>
                    <a:pt x="96291" y="25768"/>
                  </a:cubicBezTo>
                  <a:cubicBezTo>
                    <a:pt x="95363" y="30051"/>
                    <a:pt x="91580" y="33263"/>
                    <a:pt x="87011" y="33334"/>
                  </a:cubicBezTo>
                  <a:cubicBezTo>
                    <a:pt x="82443" y="33334"/>
                    <a:pt x="78589" y="30051"/>
                    <a:pt x="77732" y="25768"/>
                  </a:cubicBezTo>
                  <a:cubicBezTo>
                    <a:pt x="77589" y="25125"/>
                    <a:pt x="77518" y="24483"/>
                    <a:pt x="77518" y="23840"/>
                  </a:cubicBezTo>
                  <a:cubicBezTo>
                    <a:pt x="77518" y="18558"/>
                    <a:pt x="81801" y="14347"/>
                    <a:pt x="87011" y="14347"/>
                  </a:cubicBezTo>
                  <a:close/>
                  <a:moveTo>
                    <a:pt x="243832" y="12205"/>
                  </a:moveTo>
                  <a:cubicBezTo>
                    <a:pt x="250256" y="12205"/>
                    <a:pt x="255467" y="17416"/>
                    <a:pt x="255467" y="23840"/>
                  </a:cubicBezTo>
                  <a:cubicBezTo>
                    <a:pt x="255467" y="24625"/>
                    <a:pt x="255395" y="25410"/>
                    <a:pt x="255253" y="26195"/>
                  </a:cubicBezTo>
                  <a:cubicBezTo>
                    <a:pt x="254182" y="31477"/>
                    <a:pt x="249471" y="35475"/>
                    <a:pt x="243832" y="35475"/>
                  </a:cubicBezTo>
                  <a:cubicBezTo>
                    <a:pt x="238193" y="35475"/>
                    <a:pt x="233482" y="31477"/>
                    <a:pt x="232411" y="26195"/>
                  </a:cubicBezTo>
                  <a:cubicBezTo>
                    <a:pt x="232268" y="25410"/>
                    <a:pt x="232197" y="24625"/>
                    <a:pt x="232197" y="23840"/>
                  </a:cubicBezTo>
                  <a:cubicBezTo>
                    <a:pt x="232197" y="17416"/>
                    <a:pt x="237408" y="12205"/>
                    <a:pt x="243832" y="12205"/>
                  </a:cubicBezTo>
                  <a:close/>
                  <a:moveTo>
                    <a:pt x="322349" y="10921"/>
                  </a:moveTo>
                  <a:cubicBezTo>
                    <a:pt x="324990" y="10921"/>
                    <a:pt x="327489" y="11778"/>
                    <a:pt x="329559" y="13134"/>
                  </a:cubicBezTo>
                  <a:cubicBezTo>
                    <a:pt x="332913" y="15489"/>
                    <a:pt x="335198" y="19415"/>
                    <a:pt x="335198" y="23841"/>
                  </a:cubicBezTo>
                  <a:cubicBezTo>
                    <a:pt x="335198" y="24697"/>
                    <a:pt x="335055" y="25554"/>
                    <a:pt x="334912" y="26410"/>
                  </a:cubicBezTo>
                  <a:cubicBezTo>
                    <a:pt x="334270" y="29765"/>
                    <a:pt x="332271" y="32620"/>
                    <a:pt x="329559" y="34476"/>
                  </a:cubicBezTo>
                  <a:cubicBezTo>
                    <a:pt x="327489" y="35904"/>
                    <a:pt x="324990" y="36689"/>
                    <a:pt x="322349" y="36689"/>
                  </a:cubicBezTo>
                  <a:cubicBezTo>
                    <a:pt x="321493" y="36689"/>
                    <a:pt x="320636" y="36546"/>
                    <a:pt x="319780" y="36404"/>
                  </a:cubicBezTo>
                  <a:cubicBezTo>
                    <a:pt x="314783" y="35404"/>
                    <a:pt x="310786" y="31407"/>
                    <a:pt x="309787" y="26410"/>
                  </a:cubicBezTo>
                  <a:cubicBezTo>
                    <a:pt x="309572" y="25625"/>
                    <a:pt x="309501" y="24697"/>
                    <a:pt x="309501" y="23841"/>
                  </a:cubicBezTo>
                  <a:cubicBezTo>
                    <a:pt x="309501" y="17631"/>
                    <a:pt x="313927" y="12420"/>
                    <a:pt x="319780" y="11207"/>
                  </a:cubicBezTo>
                  <a:cubicBezTo>
                    <a:pt x="320565" y="10992"/>
                    <a:pt x="321493" y="10921"/>
                    <a:pt x="322349" y="10921"/>
                  </a:cubicBezTo>
                  <a:close/>
                  <a:moveTo>
                    <a:pt x="479098" y="7994"/>
                  </a:moveTo>
                  <a:cubicBezTo>
                    <a:pt x="484594" y="7994"/>
                    <a:pt x="489376" y="10778"/>
                    <a:pt x="492232" y="14989"/>
                  </a:cubicBezTo>
                  <a:cubicBezTo>
                    <a:pt x="493945" y="17559"/>
                    <a:pt x="494944" y="20557"/>
                    <a:pt x="494944" y="23840"/>
                  </a:cubicBezTo>
                  <a:cubicBezTo>
                    <a:pt x="494944" y="24982"/>
                    <a:pt x="494873" y="26053"/>
                    <a:pt x="494659" y="27052"/>
                  </a:cubicBezTo>
                  <a:cubicBezTo>
                    <a:pt x="494230" y="29122"/>
                    <a:pt x="493445" y="30978"/>
                    <a:pt x="492303" y="32691"/>
                  </a:cubicBezTo>
                  <a:cubicBezTo>
                    <a:pt x="489519" y="36903"/>
                    <a:pt x="484665" y="39615"/>
                    <a:pt x="479098" y="39615"/>
                  </a:cubicBezTo>
                  <a:cubicBezTo>
                    <a:pt x="477956" y="39615"/>
                    <a:pt x="476885" y="39472"/>
                    <a:pt x="475886" y="39258"/>
                  </a:cubicBezTo>
                  <a:cubicBezTo>
                    <a:pt x="472816" y="38687"/>
                    <a:pt x="470033" y="37117"/>
                    <a:pt x="467891" y="34975"/>
                  </a:cubicBezTo>
                  <a:cubicBezTo>
                    <a:pt x="467177" y="34262"/>
                    <a:pt x="466535" y="33477"/>
                    <a:pt x="465964" y="32620"/>
                  </a:cubicBezTo>
                  <a:cubicBezTo>
                    <a:pt x="464822" y="30978"/>
                    <a:pt x="464037" y="29051"/>
                    <a:pt x="463608" y="26981"/>
                  </a:cubicBezTo>
                  <a:cubicBezTo>
                    <a:pt x="463466" y="25910"/>
                    <a:pt x="463323" y="24911"/>
                    <a:pt x="463323" y="23769"/>
                  </a:cubicBezTo>
                  <a:cubicBezTo>
                    <a:pt x="463323" y="22627"/>
                    <a:pt x="463394" y="21556"/>
                    <a:pt x="463608" y="20557"/>
                  </a:cubicBezTo>
                  <a:cubicBezTo>
                    <a:pt x="464037" y="18487"/>
                    <a:pt x="464822" y="16631"/>
                    <a:pt x="465964" y="14918"/>
                  </a:cubicBezTo>
                  <a:cubicBezTo>
                    <a:pt x="466535" y="14061"/>
                    <a:pt x="467177" y="13276"/>
                    <a:pt x="467891" y="12562"/>
                  </a:cubicBezTo>
                  <a:cubicBezTo>
                    <a:pt x="470033" y="10421"/>
                    <a:pt x="472816" y="8922"/>
                    <a:pt x="475886" y="8280"/>
                  </a:cubicBezTo>
                  <a:cubicBezTo>
                    <a:pt x="476956" y="8137"/>
                    <a:pt x="478027" y="7994"/>
                    <a:pt x="479098" y="7994"/>
                  </a:cubicBezTo>
                  <a:close/>
                  <a:moveTo>
                    <a:pt x="557687" y="6352"/>
                  </a:moveTo>
                  <a:cubicBezTo>
                    <a:pt x="567323" y="6352"/>
                    <a:pt x="575175" y="14204"/>
                    <a:pt x="575175" y="23840"/>
                  </a:cubicBezTo>
                  <a:cubicBezTo>
                    <a:pt x="575175" y="24982"/>
                    <a:pt x="575032" y="26196"/>
                    <a:pt x="574818" y="27338"/>
                  </a:cubicBezTo>
                  <a:cubicBezTo>
                    <a:pt x="573176" y="35332"/>
                    <a:pt x="566110" y="41328"/>
                    <a:pt x="557687" y="41328"/>
                  </a:cubicBezTo>
                  <a:cubicBezTo>
                    <a:pt x="549264" y="41328"/>
                    <a:pt x="542198" y="35332"/>
                    <a:pt x="540556" y="27338"/>
                  </a:cubicBezTo>
                  <a:cubicBezTo>
                    <a:pt x="540342" y="26196"/>
                    <a:pt x="540199" y="25053"/>
                    <a:pt x="540199" y="23840"/>
                  </a:cubicBezTo>
                  <a:cubicBezTo>
                    <a:pt x="540199" y="14204"/>
                    <a:pt x="548051" y="6352"/>
                    <a:pt x="557687" y="6352"/>
                  </a:cubicBezTo>
                  <a:close/>
                  <a:moveTo>
                    <a:pt x="714579" y="2284"/>
                  </a:moveTo>
                  <a:cubicBezTo>
                    <a:pt x="726428" y="2284"/>
                    <a:pt x="736064" y="11920"/>
                    <a:pt x="736064" y="23769"/>
                  </a:cubicBezTo>
                  <a:cubicBezTo>
                    <a:pt x="736064" y="25268"/>
                    <a:pt x="735922" y="26696"/>
                    <a:pt x="735636" y="28123"/>
                  </a:cubicBezTo>
                  <a:cubicBezTo>
                    <a:pt x="733638" y="37974"/>
                    <a:pt x="724929" y="45326"/>
                    <a:pt x="714579" y="45326"/>
                  </a:cubicBezTo>
                  <a:cubicBezTo>
                    <a:pt x="704229" y="45326"/>
                    <a:pt x="695521" y="37902"/>
                    <a:pt x="693522" y="28123"/>
                  </a:cubicBezTo>
                  <a:cubicBezTo>
                    <a:pt x="693237" y="26696"/>
                    <a:pt x="693094" y="25268"/>
                    <a:pt x="693094" y="23769"/>
                  </a:cubicBezTo>
                  <a:cubicBezTo>
                    <a:pt x="693094" y="11920"/>
                    <a:pt x="702730" y="2284"/>
                    <a:pt x="714579" y="2284"/>
                  </a:cubicBezTo>
                  <a:close/>
                  <a:moveTo>
                    <a:pt x="793025" y="0"/>
                  </a:moveTo>
                  <a:cubicBezTo>
                    <a:pt x="797950" y="0"/>
                    <a:pt x="802518" y="1499"/>
                    <a:pt x="806373" y="4069"/>
                  </a:cubicBezTo>
                  <a:cubicBezTo>
                    <a:pt x="812725" y="8351"/>
                    <a:pt x="816865" y="15632"/>
                    <a:pt x="816865" y="23841"/>
                  </a:cubicBezTo>
                  <a:cubicBezTo>
                    <a:pt x="816865" y="25483"/>
                    <a:pt x="816651" y="27053"/>
                    <a:pt x="816366" y="28623"/>
                  </a:cubicBezTo>
                  <a:cubicBezTo>
                    <a:pt x="815081" y="34833"/>
                    <a:pt x="811369" y="40187"/>
                    <a:pt x="806373" y="43613"/>
                  </a:cubicBezTo>
                  <a:cubicBezTo>
                    <a:pt x="802518" y="46183"/>
                    <a:pt x="797950" y="47682"/>
                    <a:pt x="793025" y="47682"/>
                  </a:cubicBezTo>
                  <a:cubicBezTo>
                    <a:pt x="791383" y="47682"/>
                    <a:pt x="789813" y="47467"/>
                    <a:pt x="788242" y="47182"/>
                  </a:cubicBezTo>
                  <a:cubicBezTo>
                    <a:pt x="778892" y="45255"/>
                    <a:pt x="771611" y="37903"/>
                    <a:pt x="769684" y="28623"/>
                  </a:cubicBezTo>
                  <a:cubicBezTo>
                    <a:pt x="769327" y="27124"/>
                    <a:pt x="769184" y="25483"/>
                    <a:pt x="769184" y="23841"/>
                  </a:cubicBezTo>
                  <a:cubicBezTo>
                    <a:pt x="769184" y="12349"/>
                    <a:pt x="777393" y="2712"/>
                    <a:pt x="788242" y="500"/>
                  </a:cubicBezTo>
                  <a:cubicBezTo>
                    <a:pt x="789741" y="143"/>
                    <a:pt x="791383" y="0"/>
                    <a:pt x="793025" y="0"/>
                  </a:cubicBezTo>
                  <a:close/>
                </a:path>
              </a:pathLst>
            </a:custGeom>
            <a:gradFill>
              <a:gsLst>
                <a:gs pos="100000">
                  <a:schemeClr val="accent1">
                    <a:alpha val="57000"/>
                  </a:schemeClr>
                </a:gs>
                <a:gs pos="34000">
                  <a:schemeClr val="accent1"/>
                </a:gs>
              </a:gsLst>
              <a:lin ang="10800000" scaled="0"/>
            </a:gradFill>
            <a:ln w="70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914400">
                <a:defRPr/>
              </a:pPr>
              <a:endParaRPr lang="zh-CN" altLang="en-US" kern="0">
                <a:solidFill>
                  <a:prstClr val="black"/>
                </a:solidFill>
                <a:latin typeface="Roboto Regular"/>
                <a:ea typeface="思源黑体 CN Regular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57B8DBCC-12EE-4394-56CF-F3CA9E9AD50F}"/>
                </a:ext>
              </a:extLst>
            </p:cNvPr>
            <p:cNvSpPr txBox="1"/>
            <p:nvPr/>
          </p:nvSpPr>
          <p:spPr>
            <a:xfrm>
              <a:off x="6109126" y="2033705"/>
              <a:ext cx="39391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101A6E"/>
                  </a:solidFill>
                  <a:latin typeface="微软雅黑" panose="020B0503020204020204" charset="-122"/>
                  <a:ea typeface="微软雅黑" panose="020B0503020204020204" charset="-122"/>
                </a:rPr>
                <a:t>说明书中收载的安全性信息</a:t>
              </a:r>
              <a:r>
                <a:rPr lang="en-US" altLang="zh-CN" sz="2000" b="1" baseline="30000" dirty="0">
                  <a:solidFill>
                    <a:srgbClr val="101A6E"/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</a:p>
          </p:txBody>
        </p: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514AADC8-AC97-F525-1322-A9BA14E8C658}"/>
                </a:ext>
              </a:extLst>
            </p:cNvPr>
            <p:cNvCxnSpPr>
              <a:cxnSpLocks/>
            </p:cNvCxnSpPr>
            <p:nvPr/>
          </p:nvCxnSpPr>
          <p:spPr>
            <a:xfrm>
              <a:off x="6523035" y="2405605"/>
              <a:ext cx="3111297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alpha val="0"/>
                    </a:schemeClr>
                  </a:gs>
                  <a:gs pos="50000">
                    <a:schemeClr val="accent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CC4CD105-1BA5-5932-6DA0-C9EBB09D9D3D}"/>
              </a:ext>
            </a:extLst>
          </p:cNvPr>
          <p:cNvSpPr/>
          <p:nvPr/>
        </p:nvSpPr>
        <p:spPr>
          <a:xfrm>
            <a:off x="332466" y="2383872"/>
            <a:ext cx="4089035" cy="39857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5C5CEA5-D67F-FE65-BD80-F956420AC4C3}"/>
              </a:ext>
            </a:extLst>
          </p:cNvPr>
          <p:cNvSpPr txBox="1"/>
          <p:nvPr/>
        </p:nvSpPr>
        <p:spPr>
          <a:xfrm>
            <a:off x="712613" y="3935447"/>
            <a:ext cx="3322106" cy="1335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无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sz="1800" dirty="0"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1800" dirty="0">
                <a:latin typeface="Arial" panose="020B0604020202020204" pitchFamily="34" charset="0"/>
                <a:ea typeface="微软雅黑" panose="020B0503020204020204" pitchFamily="34" charset="-122"/>
              </a:rPr>
              <a:t>年内发布的国内外药监部门发布</a:t>
            </a:r>
            <a:r>
              <a:rPr lang="zh-CN" altLang="en-US" sz="18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安全性警告、黑框警告、撤市信息</a:t>
            </a:r>
            <a:r>
              <a:rPr lang="zh-CN" altLang="en-US" sz="1800" dirty="0">
                <a:latin typeface="Arial" panose="020B0604020202020204" pitchFamily="34" charset="0"/>
                <a:ea typeface="微软雅黑" panose="020B0503020204020204" pitchFamily="34" charset="-122"/>
              </a:rPr>
              <a:t>等</a:t>
            </a: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26296D24-6367-4231-AD28-7EED6995D4D5}"/>
              </a:ext>
            </a:extLst>
          </p:cNvPr>
          <p:cNvGrpSpPr/>
          <p:nvPr/>
        </p:nvGrpSpPr>
        <p:grpSpPr>
          <a:xfrm>
            <a:off x="2081670" y="3220781"/>
            <a:ext cx="590626" cy="658670"/>
            <a:chOff x="2130379" y="2529916"/>
            <a:chExt cx="590626" cy="658670"/>
          </a:xfrm>
        </p:grpSpPr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309ECC45-AA4E-19BB-3777-D5C4C4B21D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0379" y="2529916"/>
              <a:ext cx="590626" cy="590773"/>
            </a:xfrm>
            <a:custGeom>
              <a:avLst/>
              <a:gdLst>
                <a:gd name="T0" fmla="*/ 433 w 912"/>
                <a:gd name="T1" fmla="*/ 894 h 910"/>
                <a:gd name="T2" fmla="*/ 456 w 912"/>
                <a:gd name="T3" fmla="*/ 910 h 910"/>
                <a:gd name="T4" fmla="*/ 329 w 912"/>
                <a:gd name="T5" fmla="*/ 884 h 910"/>
                <a:gd name="T6" fmla="*/ 384 w 912"/>
                <a:gd name="T7" fmla="*/ 905 h 910"/>
                <a:gd name="T8" fmla="*/ 574 w 912"/>
                <a:gd name="T9" fmla="*/ 879 h 910"/>
                <a:gd name="T10" fmla="*/ 529 w 912"/>
                <a:gd name="T11" fmla="*/ 905 h 910"/>
                <a:gd name="T12" fmla="*/ 240 w 912"/>
                <a:gd name="T13" fmla="*/ 847 h 910"/>
                <a:gd name="T14" fmla="*/ 291 w 912"/>
                <a:gd name="T15" fmla="*/ 879 h 910"/>
                <a:gd name="T16" fmla="*/ 662 w 912"/>
                <a:gd name="T17" fmla="*/ 843 h 910"/>
                <a:gd name="T18" fmla="*/ 622 w 912"/>
                <a:gd name="T19" fmla="*/ 879 h 910"/>
                <a:gd name="T20" fmla="*/ 160 w 912"/>
                <a:gd name="T21" fmla="*/ 791 h 910"/>
                <a:gd name="T22" fmla="*/ 205 w 912"/>
                <a:gd name="T23" fmla="*/ 834 h 910"/>
                <a:gd name="T24" fmla="*/ 741 w 912"/>
                <a:gd name="T25" fmla="*/ 790 h 910"/>
                <a:gd name="T26" fmla="*/ 708 w 912"/>
                <a:gd name="T27" fmla="*/ 833 h 910"/>
                <a:gd name="T28" fmla="*/ 95 w 912"/>
                <a:gd name="T29" fmla="*/ 720 h 910"/>
                <a:gd name="T30" fmla="*/ 131 w 912"/>
                <a:gd name="T31" fmla="*/ 771 h 910"/>
                <a:gd name="T32" fmla="*/ 806 w 912"/>
                <a:gd name="T33" fmla="*/ 721 h 910"/>
                <a:gd name="T34" fmla="*/ 781 w 912"/>
                <a:gd name="T35" fmla="*/ 771 h 910"/>
                <a:gd name="T36" fmla="*/ 47 w 912"/>
                <a:gd name="T37" fmla="*/ 636 h 910"/>
                <a:gd name="T38" fmla="*/ 73 w 912"/>
                <a:gd name="T39" fmla="*/ 694 h 910"/>
                <a:gd name="T40" fmla="*/ 855 w 912"/>
                <a:gd name="T41" fmla="*/ 639 h 910"/>
                <a:gd name="T42" fmla="*/ 840 w 912"/>
                <a:gd name="T43" fmla="*/ 694 h 910"/>
                <a:gd name="T44" fmla="*/ 17 w 912"/>
                <a:gd name="T45" fmla="*/ 544 h 910"/>
                <a:gd name="T46" fmla="*/ 32 w 912"/>
                <a:gd name="T47" fmla="*/ 606 h 910"/>
                <a:gd name="T48" fmla="*/ 886 w 912"/>
                <a:gd name="T49" fmla="*/ 549 h 910"/>
                <a:gd name="T50" fmla="*/ 881 w 912"/>
                <a:gd name="T51" fmla="*/ 606 h 910"/>
                <a:gd name="T52" fmla="*/ 8 w 912"/>
                <a:gd name="T53" fmla="*/ 447 h 910"/>
                <a:gd name="T54" fmla="*/ 12 w 912"/>
                <a:gd name="T55" fmla="*/ 512 h 910"/>
                <a:gd name="T56" fmla="*/ 893 w 912"/>
                <a:gd name="T57" fmla="*/ 502 h 910"/>
                <a:gd name="T58" fmla="*/ 912 w 912"/>
                <a:gd name="T59" fmla="*/ 454 h 910"/>
                <a:gd name="T60" fmla="*/ 11 w 912"/>
                <a:gd name="T61" fmla="*/ 415 h 910"/>
                <a:gd name="T62" fmla="*/ 20 w 912"/>
                <a:gd name="T63" fmla="*/ 351 h 910"/>
                <a:gd name="T64" fmla="*/ 901 w 912"/>
                <a:gd name="T65" fmla="*/ 413 h 910"/>
                <a:gd name="T66" fmla="*/ 901 w 912"/>
                <a:gd name="T67" fmla="*/ 356 h 910"/>
                <a:gd name="T68" fmla="*/ 32 w 912"/>
                <a:gd name="T69" fmla="*/ 320 h 910"/>
                <a:gd name="T70" fmla="*/ 53 w 912"/>
                <a:gd name="T71" fmla="*/ 260 h 910"/>
                <a:gd name="T72" fmla="*/ 880 w 912"/>
                <a:gd name="T73" fmla="*/ 319 h 910"/>
                <a:gd name="T74" fmla="*/ 869 w 912"/>
                <a:gd name="T75" fmla="*/ 263 h 910"/>
                <a:gd name="T76" fmla="*/ 72 w 912"/>
                <a:gd name="T77" fmla="*/ 232 h 910"/>
                <a:gd name="T78" fmla="*/ 104 w 912"/>
                <a:gd name="T79" fmla="*/ 178 h 910"/>
                <a:gd name="T80" fmla="*/ 839 w 912"/>
                <a:gd name="T81" fmla="*/ 231 h 910"/>
                <a:gd name="T82" fmla="*/ 818 w 912"/>
                <a:gd name="T83" fmla="*/ 178 h 910"/>
                <a:gd name="T84" fmla="*/ 131 w 912"/>
                <a:gd name="T85" fmla="*/ 155 h 910"/>
                <a:gd name="T86" fmla="*/ 172 w 912"/>
                <a:gd name="T87" fmla="*/ 109 h 910"/>
                <a:gd name="T88" fmla="*/ 781 w 912"/>
                <a:gd name="T89" fmla="*/ 154 h 910"/>
                <a:gd name="T90" fmla="*/ 751 w 912"/>
                <a:gd name="T91" fmla="*/ 107 h 910"/>
                <a:gd name="T92" fmla="*/ 204 w 912"/>
                <a:gd name="T93" fmla="*/ 92 h 910"/>
                <a:gd name="T94" fmla="*/ 253 w 912"/>
                <a:gd name="T95" fmla="*/ 56 h 910"/>
                <a:gd name="T96" fmla="*/ 707 w 912"/>
                <a:gd name="T97" fmla="*/ 92 h 910"/>
                <a:gd name="T98" fmla="*/ 669 w 912"/>
                <a:gd name="T99" fmla="*/ 52 h 910"/>
                <a:gd name="T100" fmla="*/ 290 w 912"/>
                <a:gd name="T101" fmla="*/ 47 h 910"/>
                <a:gd name="T102" fmla="*/ 343 w 912"/>
                <a:gd name="T103" fmla="*/ 21 h 910"/>
                <a:gd name="T104" fmla="*/ 621 w 912"/>
                <a:gd name="T105" fmla="*/ 46 h 910"/>
                <a:gd name="T106" fmla="*/ 577 w 912"/>
                <a:gd name="T107" fmla="*/ 15 h 910"/>
                <a:gd name="T108" fmla="*/ 383 w 912"/>
                <a:gd name="T109" fmla="*/ 21 h 910"/>
                <a:gd name="T110" fmla="*/ 439 w 912"/>
                <a:gd name="T111" fmla="*/ 7 h 910"/>
                <a:gd name="T112" fmla="*/ 528 w 912"/>
                <a:gd name="T113" fmla="*/ 21 h 910"/>
                <a:gd name="T114" fmla="*/ 480 w 912"/>
                <a:gd name="T115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2" h="910">
                  <a:moveTo>
                    <a:pt x="456" y="910"/>
                  </a:moveTo>
                  <a:cubicBezTo>
                    <a:pt x="448" y="910"/>
                    <a:pt x="440" y="910"/>
                    <a:pt x="432" y="910"/>
                  </a:cubicBezTo>
                  <a:cubicBezTo>
                    <a:pt x="427" y="910"/>
                    <a:pt x="424" y="906"/>
                    <a:pt x="424" y="901"/>
                  </a:cubicBezTo>
                  <a:cubicBezTo>
                    <a:pt x="424" y="897"/>
                    <a:pt x="428" y="894"/>
                    <a:pt x="433" y="894"/>
                  </a:cubicBezTo>
                  <a:cubicBezTo>
                    <a:pt x="448" y="895"/>
                    <a:pt x="464" y="895"/>
                    <a:pt x="480" y="894"/>
                  </a:cubicBezTo>
                  <a:cubicBezTo>
                    <a:pt x="485" y="894"/>
                    <a:pt x="488" y="897"/>
                    <a:pt x="489" y="901"/>
                  </a:cubicBezTo>
                  <a:cubicBezTo>
                    <a:pt x="489" y="906"/>
                    <a:pt x="485" y="910"/>
                    <a:pt x="481" y="910"/>
                  </a:cubicBezTo>
                  <a:cubicBezTo>
                    <a:pt x="473" y="910"/>
                    <a:pt x="464" y="910"/>
                    <a:pt x="456" y="910"/>
                  </a:cubicBezTo>
                  <a:close/>
                  <a:moveTo>
                    <a:pt x="384" y="905"/>
                  </a:moveTo>
                  <a:cubicBezTo>
                    <a:pt x="384" y="905"/>
                    <a:pt x="383" y="905"/>
                    <a:pt x="383" y="905"/>
                  </a:cubicBezTo>
                  <a:cubicBezTo>
                    <a:pt x="367" y="902"/>
                    <a:pt x="350" y="898"/>
                    <a:pt x="334" y="894"/>
                  </a:cubicBezTo>
                  <a:cubicBezTo>
                    <a:pt x="330" y="893"/>
                    <a:pt x="328" y="888"/>
                    <a:pt x="329" y="884"/>
                  </a:cubicBezTo>
                  <a:cubicBezTo>
                    <a:pt x="330" y="880"/>
                    <a:pt x="335" y="878"/>
                    <a:pt x="339" y="879"/>
                  </a:cubicBezTo>
                  <a:cubicBezTo>
                    <a:pt x="354" y="883"/>
                    <a:pt x="370" y="886"/>
                    <a:pt x="385" y="889"/>
                  </a:cubicBezTo>
                  <a:cubicBezTo>
                    <a:pt x="390" y="890"/>
                    <a:pt x="393" y="894"/>
                    <a:pt x="392" y="898"/>
                  </a:cubicBezTo>
                  <a:cubicBezTo>
                    <a:pt x="391" y="902"/>
                    <a:pt x="388" y="905"/>
                    <a:pt x="384" y="905"/>
                  </a:cubicBezTo>
                  <a:close/>
                  <a:moveTo>
                    <a:pt x="529" y="905"/>
                  </a:moveTo>
                  <a:cubicBezTo>
                    <a:pt x="525" y="905"/>
                    <a:pt x="522" y="902"/>
                    <a:pt x="521" y="898"/>
                  </a:cubicBezTo>
                  <a:cubicBezTo>
                    <a:pt x="520" y="894"/>
                    <a:pt x="523" y="889"/>
                    <a:pt x="528" y="889"/>
                  </a:cubicBezTo>
                  <a:cubicBezTo>
                    <a:pt x="543" y="886"/>
                    <a:pt x="559" y="883"/>
                    <a:pt x="574" y="879"/>
                  </a:cubicBezTo>
                  <a:cubicBezTo>
                    <a:pt x="578" y="877"/>
                    <a:pt x="583" y="880"/>
                    <a:pt x="584" y="884"/>
                  </a:cubicBezTo>
                  <a:cubicBezTo>
                    <a:pt x="585" y="888"/>
                    <a:pt x="583" y="893"/>
                    <a:pt x="578" y="894"/>
                  </a:cubicBezTo>
                  <a:cubicBezTo>
                    <a:pt x="562" y="898"/>
                    <a:pt x="546" y="902"/>
                    <a:pt x="530" y="904"/>
                  </a:cubicBezTo>
                  <a:cubicBezTo>
                    <a:pt x="530" y="905"/>
                    <a:pt x="529" y="905"/>
                    <a:pt x="529" y="905"/>
                  </a:cubicBezTo>
                  <a:close/>
                  <a:moveTo>
                    <a:pt x="291" y="879"/>
                  </a:moveTo>
                  <a:cubicBezTo>
                    <a:pt x="290" y="879"/>
                    <a:pt x="289" y="879"/>
                    <a:pt x="288" y="878"/>
                  </a:cubicBezTo>
                  <a:cubicBezTo>
                    <a:pt x="272" y="872"/>
                    <a:pt x="257" y="865"/>
                    <a:pt x="243" y="858"/>
                  </a:cubicBezTo>
                  <a:cubicBezTo>
                    <a:pt x="239" y="856"/>
                    <a:pt x="238" y="851"/>
                    <a:pt x="240" y="847"/>
                  </a:cubicBezTo>
                  <a:cubicBezTo>
                    <a:pt x="242" y="843"/>
                    <a:pt x="246" y="841"/>
                    <a:pt x="250" y="844"/>
                  </a:cubicBezTo>
                  <a:cubicBezTo>
                    <a:pt x="264" y="851"/>
                    <a:pt x="279" y="858"/>
                    <a:pt x="294" y="864"/>
                  </a:cubicBezTo>
                  <a:cubicBezTo>
                    <a:pt x="298" y="865"/>
                    <a:pt x="300" y="870"/>
                    <a:pt x="298" y="874"/>
                  </a:cubicBezTo>
                  <a:cubicBezTo>
                    <a:pt x="297" y="877"/>
                    <a:pt x="294" y="879"/>
                    <a:pt x="291" y="879"/>
                  </a:cubicBezTo>
                  <a:close/>
                  <a:moveTo>
                    <a:pt x="622" y="879"/>
                  </a:moveTo>
                  <a:cubicBezTo>
                    <a:pt x="619" y="879"/>
                    <a:pt x="616" y="877"/>
                    <a:pt x="615" y="874"/>
                  </a:cubicBezTo>
                  <a:cubicBezTo>
                    <a:pt x="613" y="870"/>
                    <a:pt x="615" y="865"/>
                    <a:pt x="619" y="863"/>
                  </a:cubicBezTo>
                  <a:cubicBezTo>
                    <a:pt x="634" y="858"/>
                    <a:pt x="648" y="851"/>
                    <a:pt x="662" y="843"/>
                  </a:cubicBezTo>
                  <a:cubicBezTo>
                    <a:pt x="666" y="841"/>
                    <a:pt x="671" y="843"/>
                    <a:pt x="673" y="847"/>
                  </a:cubicBezTo>
                  <a:cubicBezTo>
                    <a:pt x="675" y="851"/>
                    <a:pt x="674" y="855"/>
                    <a:pt x="670" y="857"/>
                  </a:cubicBezTo>
                  <a:cubicBezTo>
                    <a:pt x="655" y="865"/>
                    <a:pt x="640" y="872"/>
                    <a:pt x="625" y="878"/>
                  </a:cubicBezTo>
                  <a:cubicBezTo>
                    <a:pt x="624" y="879"/>
                    <a:pt x="623" y="879"/>
                    <a:pt x="622" y="879"/>
                  </a:cubicBezTo>
                  <a:close/>
                  <a:moveTo>
                    <a:pt x="205" y="834"/>
                  </a:moveTo>
                  <a:cubicBezTo>
                    <a:pt x="204" y="834"/>
                    <a:pt x="202" y="833"/>
                    <a:pt x="201" y="832"/>
                  </a:cubicBezTo>
                  <a:cubicBezTo>
                    <a:pt x="187" y="823"/>
                    <a:pt x="174" y="813"/>
                    <a:pt x="161" y="802"/>
                  </a:cubicBezTo>
                  <a:cubicBezTo>
                    <a:pt x="158" y="799"/>
                    <a:pt x="158" y="794"/>
                    <a:pt x="160" y="791"/>
                  </a:cubicBezTo>
                  <a:cubicBezTo>
                    <a:pt x="163" y="788"/>
                    <a:pt x="168" y="787"/>
                    <a:pt x="172" y="790"/>
                  </a:cubicBezTo>
                  <a:cubicBezTo>
                    <a:pt x="184" y="800"/>
                    <a:pt x="197" y="810"/>
                    <a:pt x="210" y="819"/>
                  </a:cubicBezTo>
                  <a:cubicBezTo>
                    <a:pt x="213" y="821"/>
                    <a:pt x="214" y="826"/>
                    <a:pt x="212" y="830"/>
                  </a:cubicBezTo>
                  <a:cubicBezTo>
                    <a:pt x="210" y="832"/>
                    <a:pt x="208" y="834"/>
                    <a:pt x="205" y="834"/>
                  </a:cubicBezTo>
                  <a:close/>
                  <a:moveTo>
                    <a:pt x="708" y="833"/>
                  </a:moveTo>
                  <a:cubicBezTo>
                    <a:pt x="705" y="833"/>
                    <a:pt x="702" y="832"/>
                    <a:pt x="701" y="830"/>
                  </a:cubicBezTo>
                  <a:cubicBezTo>
                    <a:pt x="698" y="826"/>
                    <a:pt x="699" y="821"/>
                    <a:pt x="703" y="819"/>
                  </a:cubicBezTo>
                  <a:cubicBezTo>
                    <a:pt x="716" y="810"/>
                    <a:pt x="729" y="800"/>
                    <a:pt x="741" y="790"/>
                  </a:cubicBezTo>
                  <a:cubicBezTo>
                    <a:pt x="744" y="787"/>
                    <a:pt x="749" y="787"/>
                    <a:pt x="752" y="791"/>
                  </a:cubicBezTo>
                  <a:cubicBezTo>
                    <a:pt x="755" y="794"/>
                    <a:pt x="755" y="799"/>
                    <a:pt x="751" y="802"/>
                  </a:cubicBezTo>
                  <a:cubicBezTo>
                    <a:pt x="739" y="813"/>
                    <a:pt x="726" y="823"/>
                    <a:pt x="712" y="832"/>
                  </a:cubicBezTo>
                  <a:cubicBezTo>
                    <a:pt x="711" y="833"/>
                    <a:pt x="709" y="833"/>
                    <a:pt x="708" y="833"/>
                  </a:cubicBezTo>
                  <a:close/>
                  <a:moveTo>
                    <a:pt x="131" y="771"/>
                  </a:moveTo>
                  <a:cubicBezTo>
                    <a:pt x="129" y="771"/>
                    <a:pt x="127" y="770"/>
                    <a:pt x="126" y="768"/>
                  </a:cubicBezTo>
                  <a:cubicBezTo>
                    <a:pt x="114" y="756"/>
                    <a:pt x="103" y="744"/>
                    <a:pt x="94" y="731"/>
                  </a:cubicBezTo>
                  <a:cubicBezTo>
                    <a:pt x="91" y="727"/>
                    <a:pt x="92" y="722"/>
                    <a:pt x="95" y="720"/>
                  </a:cubicBezTo>
                  <a:cubicBezTo>
                    <a:pt x="99" y="717"/>
                    <a:pt x="104" y="718"/>
                    <a:pt x="106" y="721"/>
                  </a:cubicBezTo>
                  <a:cubicBezTo>
                    <a:pt x="116" y="734"/>
                    <a:pt x="126" y="746"/>
                    <a:pt x="137" y="757"/>
                  </a:cubicBezTo>
                  <a:cubicBezTo>
                    <a:pt x="140" y="761"/>
                    <a:pt x="140" y="766"/>
                    <a:pt x="137" y="769"/>
                  </a:cubicBezTo>
                  <a:cubicBezTo>
                    <a:pt x="135" y="770"/>
                    <a:pt x="133" y="771"/>
                    <a:pt x="131" y="771"/>
                  </a:cubicBezTo>
                  <a:close/>
                  <a:moveTo>
                    <a:pt x="781" y="771"/>
                  </a:moveTo>
                  <a:cubicBezTo>
                    <a:pt x="779" y="771"/>
                    <a:pt x="777" y="770"/>
                    <a:pt x="776" y="768"/>
                  </a:cubicBezTo>
                  <a:cubicBezTo>
                    <a:pt x="773" y="765"/>
                    <a:pt x="772" y="760"/>
                    <a:pt x="775" y="757"/>
                  </a:cubicBezTo>
                  <a:cubicBezTo>
                    <a:pt x="786" y="746"/>
                    <a:pt x="797" y="733"/>
                    <a:pt x="806" y="721"/>
                  </a:cubicBezTo>
                  <a:cubicBezTo>
                    <a:pt x="809" y="717"/>
                    <a:pt x="814" y="717"/>
                    <a:pt x="817" y="719"/>
                  </a:cubicBezTo>
                  <a:cubicBezTo>
                    <a:pt x="821" y="722"/>
                    <a:pt x="822" y="727"/>
                    <a:pt x="819" y="731"/>
                  </a:cubicBezTo>
                  <a:cubicBezTo>
                    <a:pt x="809" y="744"/>
                    <a:pt x="798" y="756"/>
                    <a:pt x="787" y="768"/>
                  </a:cubicBezTo>
                  <a:cubicBezTo>
                    <a:pt x="785" y="770"/>
                    <a:pt x="783" y="771"/>
                    <a:pt x="781" y="771"/>
                  </a:cubicBezTo>
                  <a:close/>
                  <a:moveTo>
                    <a:pt x="73" y="694"/>
                  </a:moveTo>
                  <a:cubicBezTo>
                    <a:pt x="70" y="694"/>
                    <a:pt x="67" y="693"/>
                    <a:pt x="66" y="690"/>
                  </a:cubicBezTo>
                  <a:cubicBezTo>
                    <a:pt x="57" y="676"/>
                    <a:pt x="50" y="661"/>
                    <a:pt x="43" y="647"/>
                  </a:cubicBezTo>
                  <a:cubicBezTo>
                    <a:pt x="41" y="643"/>
                    <a:pt x="43" y="638"/>
                    <a:pt x="47" y="636"/>
                  </a:cubicBezTo>
                  <a:cubicBezTo>
                    <a:pt x="51" y="634"/>
                    <a:pt x="55" y="636"/>
                    <a:pt x="57" y="640"/>
                  </a:cubicBezTo>
                  <a:cubicBezTo>
                    <a:pt x="64" y="654"/>
                    <a:pt x="71" y="668"/>
                    <a:pt x="79" y="682"/>
                  </a:cubicBezTo>
                  <a:cubicBezTo>
                    <a:pt x="82" y="686"/>
                    <a:pt x="81" y="690"/>
                    <a:pt x="77" y="693"/>
                  </a:cubicBezTo>
                  <a:cubicBezTo>
                    <a:pt x="75" y="694"/>
                    <a:pt x="74" y="694"/>
                    <a:pt x="73" y="694"/>
                  </a:cubicBezTo>
                  <a:close/>
                  <a:moveTo>
                    <a:pt x="840" y="694"/>
                  </a:moveTo>
                  <a:cubicBezTo>
                    <a:pt x="838" y="694"/>
                    <a:pt x="837" y="693"/>
                    <a:pt x="836" y="692"/>
                  </a:cubicBezTo>
                  <a:cubicBezTo>
                    <a:pt x="832" y="690"/>
                    <a:pt x="831" y="685"/>
                    <a:pt x="833" y="681"/>
                  </a:cubicBezTo>
                  <a:cubicBezTo>
                    <a:pt x="841" y="668"/>
                    <a:pt x="849" y="654"/>
                    <a:pt x="855" y="639"/>
                  </a:cubicBezTo>
                  <a:cubicBezTo>
                    <a:pt x="857" y="635"/>
                    <a:pt x="862" y="634"/>
                    <a:pt x="866" y="636"/>
                  </a:cubicBezTo>
                  <a:cubicBezTo>
                    <a:pt x="870" y="637"/>
                    <a:pt x="872" y="642"/>
                    <a:pt x="870" y="646"/>
                  </a:cubicBezTo>
                  <a:cubicBezTo>
                    <a:pt x="863" y="661"/>
                    <a:pt x="855" y="676"/>
                    <a:pt x="847" y="690"/>
                  </a:cubicBezTo>
                  <a:cubicBezTo>
                    <a:pt x="845" y="692"/>
                    <a:pt x="843" y="694"/>
                    <a:pt x="840" y="694"/>
                  </a:cubicBezTo>
                  <a:close/>
                  <a:moveTo>
                    <a:pt x="32" y="606"/>
                  </a:moveTo>
                  <a:cubicBezTo>
                    <a:pt x="29" y="606"/>
                    <a:pt x="25" y="604"/>
                    <a:pt x="24" y="601"/>
                  </a:cubicBezTo>
                  <a:cubicBezTo>
                    <a:pt x="19" y="585"/>
                    <a:pt x="15" y="569"/>
                    <a:pt x="11" y="553"/>
                  </a:cubicBezTo>
                  <a:cubicBezTo>
                    <a:pt x="10" y="549"/>
                    <a:pt x="13" y="545"/>
                    <a:pt x="17" y="544"/>
                  </a:cubicBezTo>
                  <a:cubicBezTo>
                    <a:pt x="21" y="543"/>
                    <a:pt x="26" y="545"/>
                    <a:pt x="27" y="550"/>
                  </a:cubicBezTo>
                  <a:cubicBezTo>
                    <a:pt x="30" y="565"/>
                    <a:pt x="34" y="581"/>
                    <a:pt x="39" y="596"/>
                  </a:cubicBezTo>
                  <a:cubicBezTo>
                    <a:pt x="41" y="600"/>
                    <a:pt x="39" y="604"/>
                    <a:pt x="34" y="606"/>
                  </a:cubicBezTo>
                  <a:cubicBezTo>
                    <a:pt x="34" y="606"/>
                    <a:pt x="33" y="606"/>
                    <a:pt x="32" y="606"/>
                  </a:cubicBezTo>
                  <a:close/>
                  <a:moveTo>
                    <a:pt x="881" y="606"/>
                  </a:moveTo>
                  <a:cubicBezTo>
                    <a:pt x="880" y="606"/>
                    <a:pt x="879" y="606"/>
                    <a:pt x="878" y="605"/>
                  </a:cubicBezTo>
                  <a:cubicBezTo>
                    <a:pt x="874" y="604"/>
                    <a:pt x="872" y="599"/>
                    <a:pt x="873" y="595"/>
                  </a:cubicBezTo>
                  <a:cubicBezTo>
                    <a:pt x="878" y="580"/>
                    <a:pt x="882" y="565"/>
                    <a:pt x="886" y="549"/>
                  </a:cubicBezTo>
                  <a:cubicBezTo>
                    <a:pt x="887" y="545"/>
                    <a:pt x="891" y="542"/>
                    <a:pt x="895" y="543"/>
                  </a:cubicBezTo>
                  <a:cubicBezTo>
                    <a:pt x="900" y="544"/>
                    <a:pt x="902" y="548"/>
                    <a:pt x="901" y="553"/>
                  </a:cubicBezTo>
                  <a:cubicBezTo>
                    <a:pt x="898" y="569"/>
                    <a:pt x="893" y="585"/>
                    <a:pt x="888" y="600"/>
                  </a:cubicBezTo>
                  <a:cubicBezTo>
                    <a:pt x="887" y="604"/>
                    <a:pt x="884" y="606"/>
                    <a:pt x="881" y="606"/>
                  </a:cubicBezTo>
                  <a:close/>
                  <a:moveTo>
                    <a:pt x="11" y="512"/>
                  </a:moveTo>
                  <a:cubicBezTo>
                    <a:pt x="7" y="512"/>
                    <a:pt x="4" y="509"/>
                    <a:pt x="3" y="504"/>
                  </a:cubicBezTo>
                  <a:cubicBezTo>
                    <a:pt x="1" y="488"/>
                    <a:pt x="0" y="472"/>
                    <a:pt x="0" y="455"/>
                  </a:cubicBezTo>
                  <a:cubicBezTo>
                    <a:pt x="0" y="451"/>
                    <a:pt x="4" y="447"/>
                    <a:pt x="8" y="447"/>
                  </a:cubicBezTo>
                  <a:cubicBezTo>
                    <a:pt x="8" y="447"/>
                    <a:pt x="8" y="447"/>
                    <a:pt x="8" y="447"/>
                  </a:cubicBezTo>
                  <a:cubicBezTo>
                    <a:pt x="13" y="447"/>
                    <a:pt x="16" y="451"/>
                    <a:pt x="16" y="455"/>
                  </a:cubicBezTo>
                  <a:cubicBezTo>
                    <a:pt x="16" y="471"/>
                    <a:pt x="17" y="487"/>
                    <a:pt x="19" y="503"/>
                  </a:cubicBezTo>
                  <a:cubicBezTo>
                    <a:pt x="19" y="507"/>
                    <a:pt x="16" y="511"/>
                    <a:pt x="12" y="512"/>
                  </a:cubicBezTo>
                  <a:cubicBezTo>
                    <a:pt x="12" y="512"/>
                    <a:pt x="11" y="512"/>
                    <a:pt x="11" y="512"/>
                  </a:cubicBezTo>
                  <a:close/>
                  <a:moveTo>
                    <a:pt x="901" y="511"/>
                  </a:moveTo>
                  <a:cubicBezTo>
                    <a:pt x="901" y="511"/>
                    <a:pt x="901" y="511"/>
                    <a:pt x="900" y="511"/>
                  </a:cubicBezTo>
                  <a:cubicBezTo>
                    <a:pt x="896" y="511"/>
                    <a:pt x="893" y="507"/>
                    <a:pt x="893" y="502"/>
                  </a:cubicBezTo>
                  <a:cubicBezTo>
                    <a:pt x="895" y="487"/>
                    <a:pt x="896" y="471"/>
                    <a:pt x="896" y="455"/>
                  </a:cubicBezTo>
                  <a:cubicBezTo>
                    <a:pt x="896" y="454"/>
                    <a:pt x="896" y="454"/>
                    <a:pt x="896" y="454"/>
                  </a:cubicBezTo>
                  <a:cubicBezTo>
                    <a:pt x="896" y="449"/>
                    <a:pt x="899" y="446"/>
                    <a:pt x="904" y="446"/>
                  </a:cubicBezTo>
                  <a:cubicBezTo>
                    <a:pt x="908" y="446"/>
                    <a:pt x="912" y="449"/>
                    <a:pt x="912" y="454"/>
                  </a:cubicBezTo>
                  <a:cubicBezTo>
                    <a:pt x="912" y="455"/>
                    <a:pt x="912" y="455"/>
                    <a:pt x="912" y="455"/>
                  </a:cubicBezTo>
                  <a:cubicBezTo>
                    <a:pt x="912" y="471"/>
                    <a:pt x="911" y="488"/>
                    <a:pt x="909" y="504"/>
                  </a:cubicBezTo>
                  <a:cubicBezTo>
                    <a:pt x="909" y="508"/>
                    <a:pt x="905" y="511"/>
                    <a:pt x="901" y="511"/>
                  </a:cubicBezTo>
                  <a:close/>
                  <a:moveTo>
                    <a:pt x="11" y="415"/>
                  </a:moveTo>
                  <a:cubicBezTo>
                    <a:pt x="11" y="415"/>
                    <a:pt x="10" y="415"/>
                    <a:pt x="10" y="415"/>
                  </a:cubicBezTo>
                  <a:cubicBezTo>
                    <a:pt x="6" y="414"/>
                    <a:pt x="3" y="410"/>
                    <a:pt x="3" y="406"/>
                  </a:cubicBezTo>
                  <a:cubicBezTo>
                    <a:pt x="5" y="390"/>
                    <a:pt x="7" y="373"/>
                    <a:pt x="11" y="357"/>
                  </a:cubicBezTo>
                  <a:cubicBezTo>
                    <a:pt x="12" y="353"/>
                    <a:pt x="16" y="350"/>
                    <a:pt x="20" y="351"/>
                  </a:cubicBezTo>
                  <a:cubicBezTo>
                    <a:pt x="25" y="352"/>
                    <a:pt x="27" y="356"/>
                    <a:pt x="26" y="361"/>
                  </a:cubicBezTo>
                  <a:cubicBezTo>
                    <a:pt x="23" y="376"/>
                    <a:pt x="21" y="392"/>
                    <a:pt x="19" y="408"/>
                  </a:cubicBezTo>
                  <a:cubicBezTo>
                    <a:pt x="18" y="412"/>
                    <a:pt x="15" y="415"/>
                    <a:pt x="11" y="415"/>
                  </a:cubicBezTo>
                  <a:close/>
                  <a:moveTo>
                    <a:pt x="901" y="413"/>
                  </a:moveTo>
                  <a:cubicBezTo>
                    <a:pt x="897" y="413"/>
                    <a:pt x="894" y="410"/>
                    <a:pt x="893" y="406"/>
                  </a:cubicBezTo>
                  <a:cubicBezTo>
                    <a:pt x="892" y="391"/>
                    <a:pt x="889" y="375"/>
                    <a:pt x="886" y="359"/>
                  </a:cubicBezTo>
                  <a:cubicBezTo>
                    <a:pt x="885" y="355"/>
                    <a:pt x="887" y="351"/>
                    <a:pt x="892" y="350"/>
                  </a:cubicBezTo>
                  <a:cubicBezTo>
                    <a:pt x="896" y="349"/>
                    <a:pt x="900" y="352"/>
                    <a:pt x="901" y="356"/>
                  </a:cubicBezTo>
                  <a:cubicBezTo>
                    <a:pt x="905" y="372"/>
                    <a:pt x="907" y="388"/>
                    <a:pt x="909" y="405"/>
                  </a:cubicBezTo>
                  <a:cubicBezTo>
                    <a:pt x="910" y="409"/>
                    <a:pt x="906" y="413"/>
                    <a:pt x="902" y="413"/>
                  </a:cubicBezTo>
                  <a:cubicBezTo>
                    <a:pt x="902" y="413"/>
                    <a:pt x="901" y="413"/>
                    <a:pt x="901" y="413"/>
                  </a:cubicBezTo>
                  <a:close/>
                  <a:moveTo>
                    <a:pt x="32" y="320"/>
                  </a:moveTo>
                  <a:cubicBezTo>
                    <a:pt x="31" y="320"/>
                    <a:pt x="30" y="320"/>
                    <a:pt x="29" y="320"/>
                  </a:cubicBezTo>
                  <a:cubicBezTo>
                    <a:pt x="25" y="318"/>
                    <a:pt x="23" y="314"/>
                    <a:pt x="24" y="310"/>
                  </a:cubicBezTo>
                  <a:cubicBezTo>
                    <a:pt x="29" y="294"/>
                    <a:pt x="35" y="279"/>
                    <a:pt x="42" y="264"/>
                  </a:cubicBezTo>
                  <a:cubicBezTo>
                    <a:pt x="44" y="260"/>
                    <a:pt x="49" y="258"/>
                    <a:pt x="53" y="260"/>
                  </a:cubicBezTo>
                  <a:cubicBezTo>
                    <a:pt x="57" y="262"/>
                    <a:pt x="59" y="267"/>
                    <a:pt x="57" y="271"/>
                  </a:cubicBezTo>
                  <a:cubicBezTo>
                    <a:pt x="50" y="285"/>
                    <a:pt x="44" y="300"/>
                    <a:pt x="39" y="315"/>
                  </a:cubicBezTo>
                  <a:cubicBezTo>
                    <a:pt x="38" y="318"/>
                    <a:pt x="35" y="320"/>
                    <a:pt x="32" y="320"/>
                  </a:cubicBezTo>
                  <a:close/>
                  <a:moveTo>
                    <a:pt x="880" y="319"/>
                  </a:moveTo>
                  <a:cubicBezTo>
                    <a:pt x="877" y="319"/>
                    <a:pt x="874" y="317"/>
                    <a:pt x="873" y="313"/>
                  </a:cubicBezTo>
                  <a:cubicBezTo>
                    <a:pt x="868" y="299"/>
                    <a:pt x="862" y="284"/>
                    <a:pt x="855" y="269"/>
                  </a:cubicBezTo>
                  <a:cubicBezTo>
                    <a:pt x="853" y="265"/>
                    <a:pt x="855" y="261"/>
                    <a:pt x="859" y="259"/>
                  </a:cubicBezTo>
                  <a:cubicBezTo>
                    <a:pt x="863" y="257"/>
                    <a:pt x="868" y="259"/>
                    <a:pt x="869" y="263"/>
                  </a:cubicBezTo>
                  <a:cubicBezTo>
                    <a:pt x="876" y="277"/>
                    <a:pt x="883" y="293"/>
                    <a:pt x="888" y="308"/>
                  </a:cubicBezTo>
                  <a:cubicBezTo>
                    <a:pt x="889" y="313"/>
                    <a:pt x="887" y="317"/>
                    <a:pt x="883" y="318"/>
                  </a:cubicBezTo>
                  <a:cubicBezTo>
                    <a:pt x="882" y="319"/>
                    <a:pt x="881" y="319"/>
                    <a:pt x="880" y="319"/>
                  </a:cubicBezTo>
                  <a:close/>
                  <a:moveTo>
                    <a:pt x="72" y="232"/>
                  </a:moveTo>
                  <a:cubicBezTo>
                    <a:pt x="71" y="232"/>
                    <a:pt x="69" y="232"/>
                    <a:pt x="68" y="231"/>
                  </a:cubicBezTo>
                  <a:cubicBezTo>
                    <a:pt x="64" y="229"/>
                    <a:pt x="63" y="224"/>
                    <a:pt x="65" y="220"/>
                  </a:cubicBezTo>
                  <a:cubicBezTo>
                    <a:pt x="74" y="206"/>
                    <a:pt x="83" y="192"/>
                    <a:pt x="93" y="179"/>
                  </a:cubicBezTo>
                  <a:cubicBezTo>
                    <a:pt x="96" y="176"/>
                    <a:pt x="101" y="175"/>
                    <a:pt x="104" y="178"/>
                  </a:cubicBezTo>
                  <a:cubicBezTo>
                    <a:pt x="108" y="181"/>
                    <a:pt x="108" y="186"/>
                    <a:pt x="106" y="189"/>
                  </a:cubicBezTo>
                  <a:cubicBezTo>
                    <a:pt x="96" y="202"/>
                    <a:pt x="87" y="215"/>
                    <a:pt x="79" y="228"/>
                  </a:cubicBezTo>
                  <a:cubicBezTo>
                    <a:pt x="78" y="231"/>
                    <a:pt x="75" y="232"/>
                    <a:pt x="72" y="232"/>
                  </a:cubicBezTo>
                  <a:close/>
                  <a:moveTo>
                    <a:pt x="839" y="231"/>
                  </a:moveTo>
                  <a:cubicBezTo>
                    <a:pt x="837" y="231"/>
                    <a:pt x="834" y="230"/>
                    <a:pt x="833" y="227"/>
                  </a:cubicBezTo>
                  <a:cubicBezTo>
                    <a:pt x="824" y="214"/>
                    <a:pt x="815" y="201"/>
                    <a:pt x="806" y="188"/>
                  </a:cubicBezTo>
                  <a:cubicBezTo>
                    <a:pt x="803" y="185"/>
                    <a:pt x="804" y="180"/>
                    <a:pt x="807" y="177"/>
                  </a:cubicBezTo>
                  <a:cubicBezTo>
                    <a:pt x="811" y="174"/>
                    <a:pt x="816" y="175"/>
                    <a:pt x="818" y="178"/>
                  </a:cubicBezTo>
                  <a:cubicBezTo>
                    <a:pt x="828" y="191"/>
                    <a:pt x="838" y="205"/>
                    <a:pt x="846" y="219"/>
                  </a:cubicBezTo>
                  <a:cubicBezTo>
                    <a:pt x="849" y="223"/>
                    <a:pt x="847" y="228"/>
                    <a:pt x="844" y="230"/>
                  </a:cubicBezTo>
                  <a:cubicBezTo>
                    <a:pt x="842" y="231"/>
                    <a:pt x="841" y="231"/>
                    <a:pt x="839" y="231"/>
                  </a:cubicBezTo>
                  <a:close/>
                  <a:moveTo>
                    <a:pt x="131" y="155"/>
                  </a:moveTo>
                  <a:cubicBezTo>
                    <a:pt x="129" y="155"/>
                    <a:pt x="127" y="155"/>
                    <a:pt x="125" y="153"/>
                  </a:cubicBezTo>
                  <a:cubicBezTo>
                    <a:pt x="122" y="150"/>
                    <a:pt x="122" y="145"/>
                    <a:pt x="125" y="142"/>
                  </a:cubicBezTo>
                  <a:cubicBezTo>
                    <a:pt x="136" y="130"/>
                    <a:pt x="148" y="118"/>
                    <a:pt x="161" y="108"/>
                  </a:cubicBezTo>
                  <a:cubicBezTo>
                    <a:pt x="164" y="105"/>
                    <a:pt x="169" y="105"/>
                    <a:pt x="172" y="109"/>
                  </a:cubicBezTo>
                  <a:cubicBezTo>
                    <a:pt x="175" y="112"/>
                    <a:pt x="174" y="117"/>
                    <a:pt x="171" y="120"/>
                  </a:cubicBezTo>
                  <a:cubicBezTo>
                    <a:pt x="159" y="130"/>
                    <a:pt x="147" y="141"/>
                    <a:pt x="137" y="153"/>
                  </a:cubicBezTo>
                  <a:cubicBezTo>
                    <a:pt x="135" y="154"/>
                    <a:pt x="133" y="155"/>
                    <a:pt x="131" y="155"/>
                  </a:cubicBezTo>
                  <a:close/>
                  <a:moveTo>
                    <a:pt x="781" y="154"/>
                  </a:moveTo>
                  <a:cubicBezTo>
                    <a:pt x="779" y="154"/>
                    <a:pt x="776" y="153"/>
                    <a:pt x="775" y="152"/>
                  </a:cubicBezTo>
                  <a:cubicBezTo>
                    <a:pt x="764" y="140"/>
                    <a:pt x="752" y="129"/>
                    <a:pt x="740" y="119"/>
                  </a:cubicBezTo>
                  <a:cubicBezTo>
                    <a:pt x="737" y="116"/>
                    <a:pt x="737" y="111"/>
                    <a:pt x="739" y="108"/>
                  </a:cubicBezTo>
                  <a:cubicBezTo>
                    <a:pt x="742" y="105"/>
                    <a:pt x="747" y="104"/>
                    <a:pt x="751" y="107"/>
                  </a:cubicBezTo>
                  <a:cubicBezTo>
                    <a:pt x="763" y="118"/>
                    <a:pt x="775" y="129"/>
                    <a:pt x="786" y="141"/>
                  </a:cubicBezTo>
                  <a:cubicBezTo>
                    <a:pt x="789" y="144"/>
                    <a:pt x="789" y="149"/>
                    <a:pt x="786" y="152"/>
                  </a:cubicBezTo>
                  <a:cubicBezTo>
                    <a:pt x="785" y="154"/>
                    <a:pt x="783" y="154"/>
                    <a:pt x="781" y="154"/>
                  </a:cubicBezTo>
                  <a:close/>
                  <a:moveTo>
                    <a:pt x="204" y="92"/>
                  </a:moveTo>
                  <a:cubicBezTo>
                    <a:pt x="202" y="92"/>
                    <a:pt x="199" y="91"/>
                    <a:pt x="198" y="89"/>
                  </a:cubicBezTo>
                  <a:cubicBezTo>
                    <a:pt x="195" y="85"/>
                    <a:pt x="196" y="80"/>
                    <a:pt x="200" y="78"/>
                  </a:cubicBezTo>
                  <a:cubicBezTo>
                    <a:pt x="213" y="69"/>
                    <a:pt x="228" y="60"/>
                    <a:pt x="242" y="52"/>
                  </a:cubicBezTo>
                  <a:cubicBezTo>
                    <a:pt x="246" y="50"/>
                    <a:pt x="251" y="52"/>
                    <a:pt x="253" y="56"/>
                  </a:cubicBezTo>
                  <a:cubicBezTo>
                    <a:pt x="255" y="60"/>
                    <a:pt x="253" y="64"/>
                    <a:pt x="250" y="66"/>
                  </a:cubicBezTo>
                  <a:cubicBezTo>
                    <a:pt x="236" y="74"/>
                    <a:pt x="222" y="82"/>
                    <a:pt x="209" y="91"/>
                  </a:cubicBezTo>
                  <a:cubicBezTo>
                    <a:pt x="208" y="92"/>
                    <a:pt x="206" y="92"/>
                    <a:pt x="204" y="92"/>
                  </a:cubicBezTo>
                  <a:close/>
                  <a:moveTo>
                    <a:pt x="707" y="92"/>
                  </a:moveTo>
                  <a:cubicBezTo>
                    <a:pt x="705" y="92"/>
                    <a:pt x="704" y="91"/>
                    <a:pt x="702" y="90"/>
                  </a:cubicBezTo>
                  <a:cubicBezTo>
                    <a:pt x="689" y="81"/>
                    <a:pt x="676" y="73"/>
                    <a:pt x="662" y="66"/>
                  </a:cubicBezTo>
                  <a:cubicBezTo>
                    <a:pt x="658" y="64"/>
                    <a:pt x="656" y="59"/>
                    <a:pt x="658" y="55"/>
                  </a:cubicBezTo>
                  <a:cubicBezTo>
                    <a:pt x="660" y="51"/>
                    <a:pt x="665" y="50"/>
                    <a:pt x="669" y="52"/>
                  </a:cubicBezTo>
                  <a:cubicBezTo>
                    <a:pt x="683" y="59"/>
                    <a:pt x="698" y="68"/>
                    <a:pt x="711" y="77"/>
                  </a:cubicBezTo>
                  <a:cubicBezTo>
                    <a:pt x="715" y="80"/>
                    <a:pt x="716" y="85"/>
                    <a:pt x="713" y="88"/>
                  </a:cubicBezTo>
                  <a:cubicBezTo>
                    <a:pt x="712" y="90"/>
                    <a:pt x="709" y="92"/>
                    <a:pt x="707" y="92"/>
                  </a:cubicBezTo>
                  <a:close/>
                  <a:moveTo>
                    <a:pt x="290" y="47"/>
                  </a:moveTo>
                  <a:cubicBezTo>
                    <a:pt x="287" y="47"/>
                    <a:pt x="284" y="45"/>
                    <a:pt x="282" y="42"/>
                  </a:cubicBezTo>
                  <a:cubicBezTo>
                    <a:pt x="281" y="38"/>
                    <a:pt x="283" y="33"/>
                    <a:pt x="287" y="32"/>
                  </a:cubicBezTo>
                  <a:cubicBezTo>
                    <a:pt x="302" y="25"/>
                    <a:pt x="318" y="20"/>
                    <a:pt x="334" y="16"/>
                  </a:cubicBezTo>
                  <a:cubicBezTo>
                    <a:pt x="338" y="15"/>
                    <a:pt x="342" y="17"/>
                    <a:pt x="343" y="21"/>
                  </a:cubicBezTo>
                  <a:cubicBezTo>
                    <a:pt x="345" y="26"/>
                    <a:pt x="342" y="30"/>
                    <a:pt x="338" y="31"/>
                  </a:cubicBezTo>
                  <a:cubicBezTo>
                    <a:pt x="323" y="35"/>
                    <a:pt x="307" y="40"/>
                    <a:pt x="293" y="46"/>
                  </a:cubicBezTo>
                  <a:cubicBezTo>
                    <a:pt x="292" y="47"/>
                    <a:pt x="291" y="47"/>
                    <a:pt x="290" y="47"/>
                  </a:cubicBezTo>
                  <a:close/>
                  <a:moveTo>
                    <a:pt x="621" y="46"/>
                  </a:moveTo>
                  <a:cubicBezTo>
                    <a:pt x="620" y="46"/>
                    <a:pt x="619" y="46"/>
                    <a:pt x="618" y="46"/>
                  </a:cubicBezTo>
                  <a:cubicBezTo>
                    <a:pt x="604" y="40"/>
                    <a:pt x="588" y="35"/>
                    <a:pt x="573" y="31"/>
                  </a:cubicBezTo>
                  <a:cubicBezTo>
                    <a:pt x="569" y="30"/>
                    <a:pt x="566" y="25"/>
                    <a:pt x="568" y="21"/>
                  </a:cubicBezTo>
                  <a:cubicBezTo>
                    <a:pt x="569" y="17"/>
                    <a:pt x="573" y="14"/>
                    <a:pt x="577" y="15"/>
                  </a:cubicBezTo>
                  <a:cubicBezTo>
                    <a:pt x="593" y="20"/>
                    <a:pt x="609" y="25"/>
                    <a:pt x="624" y="31"/>
                  </a:cubicBezTo>
                  <a:cubicBezTo>
                    <a:pt x="628" y="33"/>
                    <a:pt x="630" y="37"/>
                    <a:pt x="629" y="41"/>
                  </a:cubicBezTo>
                  <a:cubicBezTo>
                    <a:pt x="627" y="45"/>
                    <a:pt x="624" y="46"/>
                    <a:pt x="621" y="46"/>
                  </a:cubicBezTo>
                  <a:close/>
                  <a:moveTo>
                    <a:pt x="383" y="21"/>
                  </a:moveTo>
                  <a:cubicBezTo>
                    <a:pt x="379" y="21"/>
                    <a:pt x="376" y="18"/>
                    <a:pt x="375" y="14"/>
                  </a:cubicBezTo>
                  <a:cubicBezTo>
                    <a:pt x="374" y="10"/>
                    <a:pt x="377" y="6"/>
                    <a:pt x="382" y="5"/>
                  </a:cubicBezTo>
                  <a:cubicBezTo>
                    <a:pt x="398" y="2"/>
                    <a:pt x="414" y="1"/>
                    <a:pt x="431" y="0"/>
                  </a:cubicBezTo>
                  <a:cubicBezTo>
                    <a:pt x="435" y="0"/>
                    <a:pt x="439" y="3"/>
                    <a:pt x="439" y="7"/>
                  </a:cubicBezTo>
                  <a:cubicBezTo>
                    <a:pt x="439" y="12"/>
                    <a:pt x="436" y="15"/>
                    <a:pt x="432" y="16"/>
                  </a:cubicBezTo>
                  <a:cubicBezTo>
                    <a:pt x="416" y="17"/>
                    <a:pt x="400" y="18"/>
                    <a:pt x="384" y="21"/>
                  </a:cubicBezTo>
                  <a:cubicBezTo>
                    <a:pt x="384" y="21"/>
                    <a:pt x="383" y="21"/>
                    <a:pt x="383" y="21"/>
                  </a:cubicBezTo>
                  <a:close/>
                  <a:moveTo>
                    <a:pt x="528" y="21"/>
                  </a:moveTo>
                  <a:cubicBezTo>
                    <a:pt x="527" y="21"/>
                    <a:pt x="527" y="21"/>
                    <a:pt x="527" y="21"/>
                  </a:cubicBezTo>
                  <a:cubicBezTo>
                    <a:pt x="511" y="18"/>
                    <a:pt x="495" y="16"/>
                    <a:pt x="479" y="16"/>
                  </a:cubicBezTo>
                  <a:cubicBezTo>
                    <a:pt x="475" y="15"/>
                    <a:pt x="472" y="12"/>
                    <a:pt x="472" y="7"/>
                  </a:cubicBezTo>
                  <a:cubicBezTo>
                    <a:pt x="472" y="3"/>
                    <a:pt x="476" y="0"/>
                    <a:pt x="480" y="0"/>
                  </a:cubicBezTo>
                  <a:cubicBezTo>
                    <a:pt x="497" y="1"/>
                    <a:pt x="513" y="2"/>
                    <a:pt x="529" y="5"/>
                  </a:cubicBezTo>
                  <a:cubicBezTo>
                    <a:pt x="534" y="6"/>
                    <a:pt x="536" y="10"/>
                    <a:pt x="536" y="14"/>
                  </a:cubicBezTo>
                  <a:cubicBezTo>
                    <a:pt x="535" y="18"/>
                    <a:pt x="532" y="21"/>
                    <a:pt x="528" y="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22359" tIns="11180" rIns="22359" bIns="1118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2235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D959B851-2533-55EE-1391-818EAA391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869" y="2902413"/>
              <a:ext cx="583650" cy="286173"/>
            </a:xfrm>
            <a:custGeom>
              <a:avLst/>
              <a:gdLst>
                <a:gd name="connsiteX0" fmla="*/ 872354 w 873226"/>
                <a:gd name="connsiteY0" fmla="*/ 25276 h 428156"/>
                <a:gd name="connsiteX1" fmla="*/ 511320 w 873226"/>
                <a:gd name="connsiteY1" fmla="*/ 335134 h 428156"/>
                <a:gd name="connsiteX2" fmla="*/ 493759 w 873226"/>
                <a:gd name="connsiteY2" fmla="*/ 336558 h 428156"/>
                <a:gd name="connsiteX3" fmla="*/ 493188 w 873226"/>
                <a:gd name="connsiteY3" fmla="*/ 337634 h 428156"/>
                <a:gd name="connsiteX4" fmla="*/ 448596 w 873226"/>
                <a:gd name="connsiteY4" fmla="*/ 421613 h 428156"/>
                <a:gd name="connsiteX5" fmla="*/ 427833 w 873226"/>
                <a:gd name="connsiteY5" fmla="*/ 421613 h 428156"/>
                <a:gd name="connsiteX6" fmla="*/ 391164 w 873226"/>
                <a:gd name="connsiteY6" fmla="*/ 359265 h 428156"/>
                <a:gd name="connsiteX7" fmla="*/ 377741 w 873226"/>
                <a:gd name="connsiteY7" fmla="*/ 336444 h 428156"/>
                <a:gd name="connsiteX8" fmla="*/ 361655 w 873226"/>
                <a:gd name="connsiteY8" fmla="*/ 335134 h 428156"/>
                <a:gd name="connsiteX9" fmla="*/ 1276 w 873226"/>
                <a:gd name="connsiteY9" fmla="*/ 25275 h 428156"/>
                <a:gd name="connsiteX10" fmla="*/ 19851 w 873226"/>
                <a:gd name="connsiteY10" fmla="*/ 0 h 428156"/>
                <a:gd name="connsiteX11" fmla="*/ 37449 w 873226"/>
                <a:gd name="connsiteY11" fmla="*/ 13610 h 428156"/>
                <a:gd name="connsiteX12" fmla="*/ 436326 w 873226"/>
                <a:gd name="connsiteY12" fmla="*/ 303301 h 428156"/>
                <a:gd name="connsiteX13" fmla="*/ 835204 w 873226"/>
                <a:gd name="connsiteY13" fmla="*/ 13610 h 428156"/>
                <a:gd name="connsiteX14" fmla="*/ 853779 w 873226"/>
                <a:gd name="connsiteY14" fmla="*/ 1 h 428156"/>
                <a:gd name="connsiteX15" fmla="*/ 872354 w 873226"/>
                <a:gd name="connsiteY15" fmla="*/ 25276 h 428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73226" h="428156">
                  <a:moveTo>
                    <a:pt x="872354" y="25276"/>
                  </a:moveTo>
                  <a:cubicBezTo>
                    <a:pt x="821028" y="185189"/>
                    <a:pt x="682126" y="307144"/>
                    <a:pt x="511320" y="335134"/>
                  </a:cubicBezTo>
                  <a:lnTo>
                    <a:pt x="493759" y="336558"/>
                  </a:lnTo>
                  <a:lnTo>
                    <a:pt x="493188" y="337634"/>
                  </a:lnTo>
                  <a:cubicBezTo>
                    <a:pt x="486818" y="349631"/>
                    <a:pt x="474077" y="373625"/>
                    <a:pt x="448596" y="421613"/>
                  </a:cubicBezTo>
                  <a:cubicBezTo>
                    <a:pt x="443877" y="430338"/>
                    <a:pt x="432552" y="430338"/>
                    <a:pt x="427833" y="421613"/>
                  </a:cubicBezTo>
                  <a:cubicBezTo>
                    <a:pt x="427833" y="421613"/>
                    <a:pt x="427833" y="421613"/>
                    <a:pt x="391164" y="359265"/>
                  </a:cubicBezTo>
                  <a:lnTo>
                    <a:pt x="377741" y="336444"/>
                  </a:lnTo>
                  <a:lnTo>
                    <a:pt x="361655" y="335134"/>
                  </a:lnTo>
                  <a:cubicBezTo>
                    <a:pt x="191503" y="307144"/>
                    <a:pt x="52602" y="185189"/>
                    <a:pt x="1276" y="25275"/>
                  </a:cubicBezTo>
                  <a:cubicBezTo>
                    <a:pt x="-3612" y="12638"/>
                    <a:pt x="6164" y="0"/>
                    <a:pt x="19851" y="0"/>
                  </a:cubicBezTo>
                  <a:cubicBezTo>
                    <a:pt x="27672" y="0"/>
                    <a:pt x="35493" y="4861"/>
                    <a:pt x="37449" y="13610"/>
                  </a:cubicBezTo>
                  <a:cubicBezTo>
                    <a:pt x="92196" y="180814"/>
                    <a:pt x="250574" y="303301"/>
                    <a:pt x="436326" y="303301"/>
                  </a:cubicBezTo>
                  <a:cubicBezTo>
                    <a:pt x="623056" y="303301"/>
                    <a:pt x="781433" y="180814"/>
                    <a:pt x="835204" y="13610"/>
                  </a:cubicBezTo>
                  <a:cubicBezTo>
                    <a:pt x="837159" y="4861"/>
                    <a:pt x="844980" y="1"/>
                    <a:pt x="853779" y="1"/>
                  </a:cubicBezTo>
                  <a:cubicBezTo>
                    <a:pt x="866488" y="1"/>
                    <a:pt x="876265" y="12638"/>
                    <a:pt x="872354" y="252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22359" tIns="11180" rIns="22359" bIns="1118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2235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0" name="Oval 11">
              <a:extLst>
                <a:ext uri="{FF2B5EF4-FFF2-40B4-BE49-F238E27FC236}">
                  <a16:creationId xmlns:a16="http://schemas.microsoft.com/office/drawing/2014/main" id="{9AEE5180-0522-161F-B93B-BBA0B7EB4E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189930" y="2589274"/>
              <a:ext cx="471528" cy="472055"/>
            </a:xfrm>
            <a:prstGeom prst="ellipse">
              <a:avLst/>
            </a:prstGeom>
            <a:gradFill>
              <a:gsLst>
                <a:gs pos="28000">
                  <a:schemeClr val="bg1">
                    <a:alpha val="0"/>
                  </a:schemeClr>
                </a:gs>
                <a:gs pos="100000">
                  <a:schemeClr val="accent1"/>
                </a:gs>
              </a:gsLst>
              <a:path path="circle">
                <a:fillToRect l="50000" t="50000" r="50000" b="50000"/>
              </a:path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5" name="disabled_222385">
              <a:extLst>
                <a:ext uri="{FF2B5EF4-FFF2-40B4-BE49-F238E27FC236}">
                  <a16:creationId xmlns:a16="http://schemas.microsoft.com/office/drawing/2014/main" id="{AFB33693-ECEC-3789-50F3-FE1A6E77C220}"/>
                </a:ext>
              </a:extLst>
            </p:cNvPr>
            <p:cNvSpPr>
              <a:spLocks/>
            </p:cNvSpPr>
            <p:nvPr/>
          </p:nvSpPr>
          <p:spPr>
            <a:xfrm>
              <a:off x="2273845" y="2673453"/>
              <a:ext cx="303697" cy="303697"/>
            </a:xfrm>
            <a:custGeom>
              <a:avLst/>
              <a:gdLst>
                <a:gd name="T0" fmla="*/ 3413 w 6827"/>
                <a:gd name="T1" fmla="*/ 0 h 6827"/>
                <a:gd name="T2" fmla="*/ 0 w 6827"/>
                <a:gd name="T3" fmla="*/ 3413 h 6827"/>
                <a:gd name="T4" fmla="*/ 3413 w 6827"/>
                <a:gd name="T5" fmla="*/ 6827 h 6827"/>
                <a:gd name="T6" fmla="*/ 6827 w 6827"/>
                <a:gd name="T7" fmla="*/ 3413 h 6827"/>
                <a:gd name="T8" fmla="*/ 3413 w 6827"/>
                <a:gd name="T9" fmla="*/ 0 h 6827"/>
                <a:gd name="T10" fmla="*/ 890 w 6827"/>
                <a:gd name="T11" fmla="*/ 3413 h 6827"/>
                <a:gd name="T12" fmla="*/ 3413 w 6827"/>
                <a:gd name="T13" fmla="*/ 890 h 6827"/>
                <a:gd name="T14" fmla="*/ 4855 w 6827"/>
                <a:gd name="T15" fmla="*/ 1343 h 6827"/>
                <a:gd name="T16" fmla="*/ 1343 w 6827"/>
                <a:gd name="T17" fmla="*/ 4855 h 6827"/>
                <a:gd name="T18" fmla="*/ 890 w 6827"/>
                <a:gd name="T19" fmla="*/ 3413 h 6827"/>
                <a:gd name="T20" fmla="*/ 3413 w 6827"/>
                <a:gd name="T21" fmla="*/ 5936 h 6827"/>
                <a:gd name="T22" fmla="*/ 1972 w 6827"/>
                <a:gd name="T23" fmla="*/ 5484 h 6827"/>
                <a:gd name="T24" fmla="*/ 5484 w 6827"/>
                <a:gd name="T25" fmla="*/ 1972 h 6827"/>
                <a:gd name="T26" fmla="*/ 5936 w 6827"/>
                <a:gd name="T27" fmla="*/ 3413 h 6827"/>
                <a:gd name="T28" fmla="*/ 3413 w 6827"/>
                <a:gd name="T29" fmla="*/ 5936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27" h="6827">
                  <a:moveTo>
                    <a:pt x="3413" y="0"/>
                  </a:moveTo>
                  <a:cubicBezTo>
                    <a:pt x="1528" y="0"/>
                    <a:pt x="0" y="1528"/>
                    <a:pt x="0" y="3413"/>
                  </a:cubicBezTo>
                  <a:cubicBezTo>
                    <a:pt x="0" y="5298"/>
                    <a:pt x="1528" y="6827"/>
                    <a:pt x="3413" y="6827"/>
                  </a:cubicBezTo>
                  <a:cubicBezTo>
                    <a:pt x="5298" y="6827"/>
                    <a:pt x="6827" y="5298"/>
                    <a:pt x="6827" y="3413"/>
                  </a:cubicBezTo>
                  <a:cubicBezTo>
                    <a:pt x="6827" y="1528"/>
                    <a:pt x="5298" y="0"/>
                    <a:pt x="3413" y="0"/>
                  </a:cubicBezTo>
                  <a:close/>
                  <a:moveTo>
                    <a:pt x="890" y="3413"/>
                  </a:moveTo>
                  <a:cubicBezTo>
                    <a:pt x="890" y="2020"/>
                    <a:pt x="2020" y="890"/>
                    <a:pt x="3413" y="890"/>
                  </a:cubicBezTo>
                  <a:cubicBezTo>
                    <a:pt x="3949" y="890"/>
                    <a:pt x="4446" y="1058"/>
                    <a:pt x="4855" y="1343"/>
                  </a:cubicBezTo>
                  <a:lnTo>
                    <a:pt x="1343" y="4855"/>
                  </a:lnTo>
                  <a:cubicBezTo>
                    <a:pt x="1058" y="4446"/>
                    <a:pt x="890" y="3949"/>
                    <a:pt x="890" y="3413"/>
                  </a:cubicBezTo>
                  <a:close/>
                  <a:moveTo>
                    <a:pt x="3413" y="5936"/>
                  </a:moveTo>
                  <a:cubicBezTo>
                    <a:pt x="2877" y="5936"/>
                    <a:pt x="2381" y="5769"/>
                    <a:pt x="1972" y="5484"/>
                  </a:cubicBezTo>
                  <a:lnTo>
                    <a:pt x="5484" y="1972"/>
                  </a:lnTo>
                  <a:cubicBezTo>
                    <a:pt x="5769" y="2381"/>
                    <a:pt x="5936" y="2877"/>
                    <a:pt x="5936" y="3413"/>
                  </a:cubicBezTo>
                  <a:cubicBezTo>
                    <a:pt x="5936" y="4807"/>
                    <a:pt x="4807" y="5936"/>
                    <a:pt x="3413" y="59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036CBEE5-FC8A-24B4-635C-64C46E823AC9}"/>
              </a:ext>
            </a:extLst>
          </p:cNvPr>
          <p:cNvGrpSpPr/>
          <p:nvPr/>
        </p:nvGrpSpPr>
        <p:grpSpPr>
          <a:xfrm>
            <a:off x="302825" y="2549567"/>
            <a:ext cx="4148316" cy="400110"/>
            <a:chOff x="552450" y="2105067"/>
            <a:chExt cx="4148316" cy="400110"/>
          </a:xfrm>
        </p:grpSpPr>
        <p:sp>
          <p:nvSpPr>
            <p:cNvPr id="25" name="矩形: 圆角 24">
              <a:extLst>
                <a:ext uri="{FF2B5EF4-FFF2-40B4-BE49-F238E27FC236}">
                  <a16:creationId xmlns:a16="http://schemas.microsoft.com/office/drawing/2014/main" id="{87C79E90-BB04-5B8E-0C1A-2334A07878F9}"/>
                </a:ext>
              </a:extLst>
            </p:cNvPr>
            <p:cNvSpPr/>
            <p:nvPr/>
          </p:nvSpPr>
          <p:spPr>
            <a:xfrm flipH="1">
              <a:off x="552450" y="2107756"/>
              <a:ext cx="4148316" cy="369332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99083">
                  <a:schemeClr val="accent1">
                    <a:alpha val="0"/>
                  </a:schemeClr>
                </a:gs>
                <a:gs pos="55000">
                  <a:schemeClr val="accent1">
                    <a:alpha val="1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id="{99021705-0A54-BF18-C281-7E04FDA7DF55}"/>
                </a:ext>
              </a:extLst>
            </p:cNvPr>
            <p:cNvGrpSpPr/>
            <p:nvPr/>
          </p:nvGrpSpPr>
          <p:grpSpPr>
            <a:xfrm>
              <a:off x="738828" y="2212211"/>
              <a:ext cx="3775561" cy="185823"/>
              <a:chOff x="721776" y="2212211"/>
              <a:chExt cx="3775561" cy="185823"/>
            </a:xfrm>
          </p:grpSpPr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81371831-91AD-CD71-33AC-E6B2FBE0EBBF}"/>
                  </a:ext>
                </a:extLst>
              </p:cNvPr>
              <p:cNvSpPr/>
              <p:nvPr/>
            </p:nvSpPr>
            <p:spPr>
              <a:xfrm>
                <a:off x="721776" y="2212211"/>
                <a:ext cx="446820" cy="185823"/>
              </a:xfrm>
              <a:custGeom>
                <a:avLst/>
                <a:gdLst>
                  <a:gd name="connsiteX0" fmla="*/ 8566 w 977755"/>
                  <a:gd name="connsiteY0" fmla="*/ 329059 h 361466"/>
                  <a:gd name="connsiteX1" fmla="*/ 15632 w 977755"/>
                  <a:gd name="connsiteY1" fmla="*/ 332842 h 361466"/>
                  <a:gd name="connsiteX2" fmla="*/ 17060 w 977755"/>
                  <a:gd name="connsiteY2" fmla="*/ 337625 h 361466"/>
                  <a:gd name="connsiteX3" fmla="*/ 16417 w 977755"/>
                  <a:gd name="connsiteY3" fmla="*/ 340979 h 361466"/>
                  <a:gd name="connsiteX4" fmla="*/ 15632 w 977755"/>
                  <a:gd name="connsiteY4" fmla="*/ 342407 h 361466"/>
                  <a:gd name="connsiteX5" fmla="*/ 14633 w 977755"/>
                  <a:gd name="connsiteY5" fmla="*/ 343620 h 361466"/>
                  <a:gd name="connsiteX6" fmla="*/ 8566 w 977755"/>
                  <a:gd name="connsiteY6" fmla="*/ 346119 h 361466"/>
                  <a:gd name="connsiteX7" fmla="*/ 6852 w 977755"/>
                  <a:gd name="connsiteY7" fmla="*/ 345976 h 361466"/>
                  <a:gd name="connsiteX8" fmla="*/ 2498 w 977755"/>
                  <a:gd name="connsiteY8" fmla="*/ 343620 h 361466"/>
                  <a:gd name="connsiteX9" fmla="*/ 1428 w 977755"/>
                  <a:gd name="connsiteY9" fmla="*/ 342336 h 361466"/>
                  <a:gd name="connsiteX10" fmla="*/ 642 w 977755"/>
                  <a:gd name="connsiteY10" fmla="*/ 340908 h 361466"/>
                  <a:gd name="connsiteX11" fmla="*/ 143 w 977755"/>
                  <a:gd name="connsiteY11" fmla="*/ 339338 h 361466"/>
                  <a:gd name="connsiteX12" fmla="*/ 0 w 977755"/>
                  <a:gd name="connsiteY12" fmla="*/ 337625 h 361466"/>
                  <a:gd name="connsiteX13" fmla="*/ 143 w 977755"/>
                  <a:gd name="connsiteY13" fmla="*/ 335911 h 361466"/>
                  <a:gd name="connsiteX14" fmla="*/ 1428 w 977755"/>
                  <a:gd name="connsiteY14" fmla="*/ 332842 h 361466"/>
                  <a:gd name="connsiteX15" fmla="*/ 2498 w 977755"/>
                  <a:gd name="connsiteY15" fmla="*/ 331557 h 361466"/>
                  <a:gd name="connsiteX16" fmla="*/ 6852 w 977755"/>
                  <a:gd name="connsiteY16" fmla="*/ 329202 h 361466"/>
                  <a:gd name="connsiteX17" fmla="*/ 8566 w 977755"/>
                  <a:gd name="connsiteY17" fmla="*/ 329059 h 361466"/>
                  <a:gd name="connsiteX18" fmla="*/ 86939 w 977755"/>
                  <a:gd name="connsiteY18" fmla="*/ 328060 h 361466"/>
                  <a:gd name="connsiteX19" fmla="*/ 96433 w 977755"/>
                  <a:gd name="connsiteY19" fmla="*/ 337554 h 361466"/>
                  <a:gd name="connsiteX20" fmla="*/ 95719 w 977755"/>
                  <a:gd name="connsiteY20" fmla="*/ 341265 h 361466"/>
                  <a:gd name="connsiteX21" fmla="*/ 93578 w 977755"/>
                  <a:gd name="connsiteY21" fmla="*/ 344263 h 361466"/>
                  <a:gd name="connsiteX22" fmla="*/ 86868 w 977755"/>
                  <a:gd name="connsiteY22" fmla="*/ 347047 h 361466"/>
                  <a:gd name="connsiteX23" fmla="*/ 80158 w 977755"/>
                  <a:gd name="connsiteY23" fmla="*/ 344263 h 361466"/>
                  <a:gd name="connsiteX24" fmla="*/ 78160 w 977755"/>
                  <a:gd name="connsiteY24" fmla="*/ 341265 h 361466"/>
                  <a:gd name="connsiteX25" fmla="*/ 77446 w 977755"/>
                  <a:gd name="connsiteY25" fmla="*/ 337554 h 361466"/>
                  <a:gd name="connsiteX26" fmla="*/ 86939 w 977755"/>
                  <a:gd name="connsiteY26" fmla="*/ 328060 h 361466"/>
                  <a:gd name="connsiteX27" fmla="*/ 243903 w 977755"/>
                  <a:gd name="connsiteY27" fmla="*/ 325990 h 361466"/>
                  <a:gd name="connsiteX28" fmla="*/ 255538 w 977755"/>
                  <a:gd name="connsiteY28" fmla="*/ 337625 h 361466"/>
                  <a:gd name="connsiteX29" fmla="*/ 254610 w 977755"/>
                  <a:gd name="connsiteY29" fmla="*/ 342122 h 361466"/>
                  <a:gd name="connsiteX30" fmla="*/ 252111 w 977755"/>
                  <a:gd name="connsiteY30" fmla="*/ 345834 h 361466"/>
                  <a:gd name="connsiteX31" fmla="*/ 243903 w 977755"/>
                  <a:gd name="connsiteY31" fmla="*/ 349260 h 361466"/>
                  <a:gd name="connsiteX32" fmla="*/ 235694 w 977755"/>
                  <a:gd name="connsiteY32" fmla="*/ 345834 h 361466"/>
                  <a:gd name="connsiteX33" fmla="*/ 233196 w 977755"/>
                  <a:gd name="connsiteY33" fmla="*/ 342122 h 361466"/>
                  <a:gd name="connsiteX34" fmla="*/ 232268 w 977755"/>
                  <a:gd name="connsiteY34" fmla="*/ 337625 h 361466"/>
                  <a:gd name="connsiteX35" fmla="*/ 243903 w 977755"/>
                  <a:gd name="connsiteY35" fmla="*/ 325990 h 361466"/>
                  <a:gd name="connsiteX36" fmla="*/ 322349 w 977755"/>
                  <a:gd name="connsiteY36" fmla="*/ 324705 h 361466"/>
                  <a:gd name="connsiteX37" fmla="*/ 329559 w 977755"/>
                  <a:gd name="connsiteY37" fmla="*/ 326918 h 361466"/>
                  <a:gd name="connsiteX38" fmla="*/ 335198 w 977755"/>
                  <a:gd name="connsiteY38" fmla="*/ 337625 h 361466"/>
                  <a:gd name="connsiteX39" fmla="*/ 334198 w 977755"/>
                  <a:gd name="connsiteY39" fmla="*/ 342621 h 361466"/>
                  <a:gd name="connsiteX40" fmla="*/ 331414 w 977755"/>
                  <a:gd name="connsiteY40" fmla="*/ 346690 h 361466"/>
                  <a:gd name="connsiteX41" fmla="*/ 329559 w 977755"/>
                  <a:gd name="connsiteY41" fmla="*/ 348260 h 361466"/>
                  <a:gd name="connsiteX42" fmla="*/ 322349 w 977755"/>
                  <a:gd name="connsiteY42" fmla="*/ 350473 h 361466"/>
                  <a:gd name="connsiteX43" fmla="*/ 319780 w 977755"/>
                  <a:gd name="connsiteY43" fmla="*/ 350188 h 361466"/>
                  <a:gd name="connsiteX44" fmla="*/ 313284 w 977755"/>
                  <a:gd name="connsiteY44" fmla="*/ 346690 h 361466"/>
                  <a:gd name="connsiteX45" fmla="*/ 310500 w 977755"/>
                  <a:gd name="connsiteY45" fmla="*/ 342621 h 361466"/>
                  <a:gd name="connsiteX46" fmla="*/ 309501 w 977755"/>
                  <a:gd name="connsiteY46" fmla="*/ 337625 h 361466"/>
                  <a:gd name="connsiteX47" fmla="*/ 319780 w 977755"/>
                  <a:gd name="connsiteY47" fmla="*/ 324990 h 361466"/>
                  <a:gd name="connsiteX48" fmla="*/ 322349 w 977755"/>
                  <a:gd name="connsiteY48" fmla="*/ 324705 h 361466"/>
                  <a:gd name="connsiteX49" fmla="*/ 479098 w 977755"/>
                  <a:gd name="connsiteY49" fmla="*/ 321707 h 361466"/>
                  <a:gd name="connsiteX50" fmla="*/ 492232 w 977755"/>
                  <a:gd name="connsiteY50" fmla="*/ 328702 h 361466"/>
                  <a:gd name="connsiteX51" fmla="*/ 494944 w 977755"/>
                  <a:gd name="connsiteY51" fmla="*/ 337553 h 361466"/>
                  <a:gd name="connsiteX52" fmla="*/ 493731 w 977755"/>
                  <a:gd name="connsiteY52" fmla="*/ 343692 h 361466"/>
                  <a:gd name="connsiteX53" fmla="*/ 492303 w 977755"/>
                  <a:gd name="connsiteY53" fmla="*/ 346404 h 361466"/>
                  <a:gd name="connsiteX54" fmla="*/ 490304 w 977755"/>
                  <a:gd name="connsiteY54" fmla="*/ 348760 h 361466"/>
                  <a:gd name="connsiteX55" fmla="*/ 479098 w 977755"/>
                  <a:gd name="connsiteY55" fmla="*/ 353400 h 361466"/>
                  <a:gd name="connsiteX56" fmla="*/ 475886 w 977755"/>
                  <a:gd name="connsiteY56" fmla="*/ 353043 h 361466"/>
                  <a:gd name="connsiteX57" fmla="*/ 467891 w 977755"/>
                  <a:gd name="connsiteY57" fmla="*/ 348760 h 361466"/>
                  <a:gd name="connsiteX58" fmla="*/ 465964 w 977755"/>
                  <a:gd name="connsiteY58" fmla="*/ 346404 h 361466"/>
                  <a:gd name="connsiteX59" fmla="*/ 464536 w 977755"/>
                  <a:gd name="connsiteY59" fmla="*/ 343692 h 361466"/>
                  <a:gd name="connsiteX60" fmla="*/ 463608 w 977755"/>
                  <a:gd name="connsiteY60" fmla="*/ 340694 h 361466"/>
                  <a:gd name="connsiteX61" fmla="*/ 463323 w 977755"/>
                  <a:gd name="connsiteY61" fmla="*/ 337482 h 361466"/>
                  <a:gd name="connsiteX62" fmla="*/ 463608 w 977755"/>
                  <a:gd name="connsiteY62" fmla="*/ 334270 h 361466"/>
                  <a:gd name="connsiteX63" fmla="*/ 465964 w 977755"/>
                  <a:gd name="connsiteY63" fmla="*/ 328631 h 361466"/>
                  <a:gd name="connsiteX64" fmla="*/ 467891 w 977755"/>
                  <a:gd name="connsiteY64" fmla="*/ 326275 h 361466"/>
                  <a:gd name="connsiteX65" fmla="*/ 475886 w 977755"/>
                  <a:gd name="connsiteY65" fmla="*/ 321993 h 361466"/>
                  <a:gd name="connsiteX66" fmla="*/ 479098 w 977755"/>
                  <a:gd name="connsiteY66" fmla="*/ 321707 h 361466"/>
                  <a:gd name="connsiteX67" fmla="*/ 557687 w 977755"/>
                  <a:gd name="connsiteY67" fmla="*/ 320066 h 361466"/>
                  <a:gd name="connsiteX68" fmla="*/ 575175 w 977755"/>
                  <a:gd name="connsiteY68" fmla="*/ 337554 h 361466"/>
                  <a:gd name="connsiteX69" fmla="*/ 573819 w 977755"/>
                  <a:gd name="connsiteY69" fmla="*/ 344406 h 361466"/>
                  <a:gd name="connsiteX70" fmla="*/ 570178 w 977755"/>
                  <a:gd name="connsiteY70" fmla="*/ 349974 h 361466"/>
                  <a:gd name="connsiteX71" fmla="*/ 557758 w 977755"/>
                  <a:gd name="connsiteY71" fmla="*/ 355113 h 361466"/>
                  <a:gd name="connsiteX72" fmla="*/ 545338 w 977755"/>
                  <a:gd name="connsiteY72" fmla="*/ 349974 h 361466"/>
                  <a:gd name="connsiteX73" fmla="*/ 541555 w 977755"/>
                  <a:gd name="connsiteY73" fmla="*/ 344406 h 361466"/>
                  <a:gd name="connsiteX74" fmla="*/ 540199 w 977755"/>
                  <a:gd name="connsiteY74" fmla="*/ 337554 h 361466"/>
                  <a:gd name="connsiteX75" fmla="*/ 557687 w 977755"/>
                  <a:gd name="connsiteY75" fmla="*/ 320066 h 361466"/>
                  <a:gd name="connsiteX76" fmla="*/ 714579 w 977755"/>
                  <a:gd name="connsiteY76" fmla="*/ 316140 h 361466"/>
                  <a:gd name="connsiteX77" fmla="*/ 736064 w 977755"/>
                  <a:gd name="connsiteY77" fmla="*/ 337625 h 361466"/>
                  <a:gd name="connsiteX78" fmla="*/ 734351 w 977755"/>
                  <a:gd name="connsiteY78" fmla="*/ 345977 h 361466"/>
                  <a:gd name="connsiteX79" fmla="*/ 729854 w 977755"/>
                  <a:gd name="connsiteY79" fmla="*/ 352829 h 361466"/>
                  <a:gd name="connsiteX80" fmla="*/ 714651 w 977755"/>
                  <a:gd name="connsiteY80" fmla="*/ 359111 h 361466"/>
                  <a:gd name="connsiteX81" fmla="*/ 699447 w 977755"/>
                  <a:gd name="connsiteY81" fmla="*/ 352829 h 361466"/>
                  <a:gd name="connsiteX82" fmla="*/ 694807 w 977755"/>
                  <a:gd name="connsiteY82" fmla="*/ 345977 h 361466"/>
                  <a:gd name="connsiteX83" fmla="*/ 693094 w 977755"/>
                  <a:gd name="connsiteY83" fmla="*/ 337625 h 361466"/>
                  <a:gd name="connsiteX84" fmla="*/ 714579 w 977755"/>
                  <a:gd name="connsiteY84" fmla="*/ 316140 h 361466"/>
                  <a:gd name="connsiteX85" fmla="*/ 793025 w 977755"/>
                  <a:gd name="connsiteY85" fmla="*/ 313784 h 361466"/>
                  <a:gd name="connsiteX86" fmla="*/ 806373 w 977755"/>
                  <a:gd name="connsiteY86" fmla="*/ 317853 h 361466"/>
                  <a:gd name="connsiteX87" fmla="*/ 816865 w 977755"/>
                  <a:gd name="connsiteY87" fmla="*/ 337625 h 361466"/>
                  <a:gd name="connsiteX88" fmla="*/ 815010 w 977755"/>
                  <a:gd name="connsiteY88" fmla="*/ 346904 h 361466"/>
                  <a:gd name="connsiteX89" fmla="*/ 809870 w 977755"/>
                  <a:gd name="connsiteY89" fmla="*/ 354470 h 361466"/>
                  <a:gd name="connsiteX90" fmla="*/ 806373 w 977755"/>
                  <a:gd name="connsiteY90" fmla="*/ 357397 h 361466"/>
                  <a:gd name="connsiteX91" fmla="*/ 793025 w 977755"/>
                  <a:gd name="connsiteY91" fmla="*/ 361466 h 361466"/>
                  <a:gd name="connsiteX92" fmla="*/ 788242 w 977755"/>
                  <a:gd name="connsiteY92" fmla="*/ 360966 h 361466"/>
                  <a:gd name="connsiteX93" fmla="*/ 776179 w 977755"/>
                  <a:gd name="connsiteY93" fmla="*/ 354470 h 361466"/>
                  <a:gd name="connsiteX94" fmla="*/ 771040 w 977755"/>
                  <a:gd name="connsiteY94" fmla="*/ 346904 h 361466"/>
                  <a:gd name="connsiteX95" fmla="*/ 769184 w 977755"/>
                  <a:gd name="connsiteY95" fmla="*/ 337625 h 361466"/>
                  <a:gd name="connsiteX96" fmla="*/ 788242 w 977755"/>
                  <a:gd name="connsiteY96" fmla="*/ 314284 h 361466"/>
                  <a:gd name="connsiteX97" fmla="*/ 793025 w 977755"/>
                  <a:gd name="connsiteY97" fmla="*/ 313784 h 361466"/>
                  <a:gd name="connsiteX98" fmla="*/ 47753 w 977755"/>
                  <a:gd name="connsiteY98" fmla="*/ 289372 h 361466"/>
                  <a:gd name="connsiteX99" fmla="*/ 56747 w 977755"/>
                  <a:gd name="connsiteY99" fmla="*/ 298366 h 361466"/>
                  <a:gd name="connsiteX100" fmla="*/ 47753 w 977755"/>
                  <a:gd name="connsiteY100" fmla="*/ 307360 h 361466"/>
                  <a:gd name="connsiteX101" fmla="*/ 38759 w 977755"/>
                  <a:gd name="connsiteY101" fmla="*/ 298366 h 361466"/>
                  <a:gd name="connsiteX102" fmla="*/ 47753 w 977755"/>
                  <a:gd name="connsiteY102" fmla="*/ 289372 h 361466"/>
                  <a:gd name="connsiteX103" fmla="*/ 126198 w 977755"/>
                  <a:gd name="connsiteY103" fmla="*/ 288373 h 361466"/>
                  <a:gd name="connsiteX104" fmla="*/ 136191 w 977755"/>
                  <a:gd name="connsiteY104" fmla="*/ 298366 h 361466"/>
                  <a:gd name="connsiteX105" fmla="*/ 126198 w 977755"/>
                  <a:gd name="connsiteY105" fmla="*/ 308359 h 361466"/>
                  <a:gd name="connsiteX106" fmla="*/ 116205 w 977755"/>
                  <a:gd name="connsiteY106" fmla="*/ 298366 h 361466"/>
                  <a:gd name="connsiteX107" fmla="*/ 126198 w 977755"/>
                  <a:gd name="connsiteY107" fmla="*/ 288373 h 361466"/>
                  <a:gd name="connsiteX108" fmla="*/ 283162 w 977755"/>
                  <a:gd name="connsiteY108" fmla="*/ 286160 h 361466"/>
                  <a:gd name="connsiteX109" fmla="*/ 295368 w 977755"/>
                  <a:gd name="connsiteY109" fmla="*/ 298366 h 361466"/>
                  <a:gd name="connsiteX110" fmla="*/ 283162 w 977755"/>
                  <a:gd name="connsiteY110" fmla="*/ 310572 h 361466"/>
                  <a:gd name="connsiteX111" fmla="*/ 270956 w 977755"/>
                  <a:gd name="connsiteY111" fmla="*/ 298366 h 361466"/>
                  <a:gd name="connsiteX112" fmla="*/ 283162 w 977755"/>
                  <a:gd name="connsiteY112" fmla="*/ 286160 h 361466"/>
                  <a:gd name="connsiteX113" fmla="*/ 361536 w 977755"/>
                  <a:gd name="connsiteY113" fmla="*/ 284804 h 361466"/>
                  <a:gd name="connsiteX114" fmla="*/ 375098 w 977755"/>
                  <a:gd name="connsiteY114" fmla="*/ 298366 h 361466"/>
                  <a:gd name="connsiteX115" fmla="*/ 361536 w 977755"/>
                  <a:gd name="connsiteY115" fmla="*/ 311928 h 361466"/>
                  <a:gd name="connsiteX116" fmla="*/ 347974 w 977755"/>
                  <a:gd name="connsiteY116" fmla="*/ 298366 h 361466"/>
                  <a:gd name="connsiteX117" fmla="*/ 361536 w 977755"/>
                  <a:gd name="connsiteY117" fmla="*/ 284804 h 361466"/>
                  <a:gd name="connsiteX118" fmla="*/ 518428 w 977755"/>
                  <a:gd name="connsiteY118" fmla="*/ 281735 h 361466"/>
                  <a:gd name="connsiteX119" fmla="*/ 535060 w 977755"/>
                  <a:gd name="connsiteY119" fmla="*/ 298366 h 361466"/>
                  <a:gd name="connsiteX120" fmla="*/ 518428 w 977755"/>
                  <a:gd name="connsiteY120" fmla="*/ 314998 h 361466"/>
                  <a:gd name="connsiteX121" fmla="*/ 501797 w 977755"/>
                  <a:gd name="connsiteY121" fmla="*/ 298366 h 361466"/>
                  <a:gd name="connsiteX122" fmla="*/ 518428 w 977755"/>
                  <a:gd name="connsiteY122" fmla="*/ 281735 h 361466"/>
                  <a:gd name="connsiteX123" fmla="*/ 596946 w 977755"/>
                  <a:gd name="connsiteY123" fmla="*/ 279950 h 361466"/>
                  <a:gd name="connsiteX124" fmla="*/ 615362 w 977755"/>
                  <a:gd name="connsiteY124" fmla="*/ 298366 h 361466"/>
                  <a:gd name="connsiteX125" fmla="*/ 596946 w 977755"/>
                  <a:gd name="connsiteY125" fmla="*/ 316782 h 361466"/>
                  <a:gd name="connsiteX126" fmla="*/ 578530 w 977755"/>
                  <a:gd name="connsiteY126" fmla="*/ 298366 h 361466"/>
                  <a:gd name="connsiteX127" fmla="*/ 596946 w 977755"/>
                  <a:gd name="connsiteY127" fmla="*/ 279950 h 361466"/>
                  <a:gd name="connsiteX128" fmla="*/ 753766 w 977755"/>
                  <a:gd name="connsiteY128" fmla="*/ 275739 h 361466"/>
                  <a:gd name="connsiteX129" fmla="*/ 776394 w 977755"/>
                  <a:gd name="connsiteY129" fmla="*/ 298366 h 361466"/>
                  <a:gd name="connsiteX130" fmla="*/ 753766 w 977755"/>
                  <a:gd name="connsiteY130" fmla="*/ 320994 h 361466"/>
                  <a:gd name="connsiteX131" fmla="*/ 731139 w 977755"/>
                  <a:gd name="connsiteY131" fmla="*/ 298366 h 361466"/>
                  <a:gd name="connsiteX132" fmla="*/ 753766 w 977755"/>
                  <a:gd name="connsiteY132" fmla="*/ 275739 h 361466"/>
                  <a:gd name="connsiteX133" fmla="*/ 832283 w 977755"/>
                  <a:gd name="connsiteY133" fmla="*/ 273241 h 361466"/>
                  <a:gd name="connsiteX134" fmla="*/ 857337 w 977755"/>
                  <a:gd name="connsiteY134" fmla="*/ 298367 h 361466"/>
                  <a:gd name="connsiteX135" fmla="*/ 832283 w 977755"/>
                  <a:gd name="connsiteY135" fmla="*/ 323421 h 361466"/>
                  <a:gd name="connsiteX136" fmla="*/ 807229 w 977755"/>
                  <a:gd name="connsiteY136" fmla="*/ 298367 h 361466"/>
                  <a:gd name="connsiteX137" fmla="*/ 832283 w 977755"/>
                  <a:gd name="connsiteY137" fmla="*/ 273241 h 361466"/>
                  <a:gd name="connsiteX138" fmla="*/ 86939 w 977755"/>
                  <a:gd name="connsiteY138" fmla="*/ 249685 h 361466"/>
                  <a:gd name="connsiteX139" fmla="*/ 96433 w 977755"/>
                  <a:gd name="connsiteY139" fmla="*/ 259179 h 361466"/>
                  <a:gd name="connsiteX140" fmla="*/ 86939 w 977755"/>
                  <a:gd name="connsiteY140" fmla="*/ 268672 h 361466"/>
                  <a:gd name="connsiteX141" fmla="*/ 77446 w 977755"/>
                  <a:gd name="connsiteY141" fmla="*/ 259179 h 361466"/>
                  <a:gd name="connsiteX142" fmla="*/ 86939 w 977755"/>
                  <a:gd name="connsiteY142" fmla="*/ 249685 h 361466"/>
                  <a:gd name="connsiteX143" fmla="*/ 165457 w 977755"/>
                  <a:gd name="connsiteY143" fmla="*/ 248686 h 361466"/>
                  <a:gd name="connsiteX144" fmla="*/ 174165 w 977755"/>
                  <a:gd name="connsiteY144" fmla="*/ 253326 h 361466"/>
                  <a:gd name="connsiteX145" fmla="*/ 175950 w 977755"/>
                  <a:gd name="connsiteY145" fmla="*/ 259179 h 361466"/>
                  <a:gd name="connsiteX146" fmla="*/ 174165 w 977755"/>
                  <a:gd name="connsiteY146" fmla="*/ 265032 h 361466"/>
                  <a:gd name="connsiteX147" fmla="*/ 165457 w 977755"/>
                  <a:gd name="connsiteY147" fmla="*/ 269814 h 361466"/>
                  <a:gd name="connsiteX148" fmla="*/ 163315 w 977755"/>
                  <a:gd name="connsiteY148" fmla="*/ 269600 h 361466"/>
                  <a:gd name="connsiteX149" fmla="*/ 158033 w 977755"/>
                  <a:gd name="connsiteY149" fmla="*/ 266745 h 361466"/>
                  <a:gd name="connsiteX150" fmla="*/ 156748 w 977755"/>
                  <a:gd name="connsiteY150" fmla="*/ 265175 h 361466"/>
                  <a:gd name="connsiteX151" fmla="*/ 155178 w 977755"/>
                  <a:gd name="connsiteY151" fmla="*/ 261392 h 361466"/>
                  <a:gd name="connsiteX152" fmla="*/ 154964 w 977755"/>
                  <a:gd name="connsiteY152" fmla="*/ 259250 h 361466"/>
                  <a:gd name="connsiteX153" fmla="*/ 155178 w 977755"/>
                  <a:gd name="connsiteY153" fmla="*/ 257109 h 361466"/>
                  <a:gd name="connsiteX154" fmla="*/ 156748 w 977755"/>
                  <a:gd name="connsiteY154" fmla="*/ 253326 h 361466"/>
                  <a:gd name="connsiteX155" fmla="*/ 158033 w 977755"/>
                  <a:gd name="connsiteY155" fmla="*/ 251755 h 361466"/>
                  <a:gd name="connsiteX156" fmla="*/ 163315 w 977755"/>
                  <a:gd name="connsiteY156" fmla="*/ 248900 h 361466"/>
                  <a:gd name="connsiteX157" fmla="*/ 165457 w 977755"/>
                  <a:gd name="connsiteY157" fmla="*/ 248686 h 361466"/>
                  <a:gd name="connsiteX158" fmla="*/ 322349 w 977755"/>
                  <a:gd name="connsiteY158" fmla="*/ 246259 h 361466"/>
                  <a:gd name="connsiteX159" fmla="*/ 329559 w 977755"/>
                  <a:gd name="connsiteY159" fmla="*/ 248472 h 361466"/>
                  <a:gd name="connsiteX160" fmla="*/ 335198 w 977755"/>
                  <a:gd name="connsiteY160" fmla="*/ 259179 h 361466"/>
                  <a:gd name="connsiteX161" fmla="*/ 329559 w 977755"/>
                  <a:gd name="connsiteY161" fmla="*/ 269886 h 361466"/>
                  <a:gd name="connsiteX162" fmla="*/ 322349 w 977755"/>
                  <a:gd name="connsiteY162" fmla="*/ 272098 h 361466"/>
                  <a:gd name="connsiteX163" fmla="*/ 319780 w 977755"/>
                  <a:gd name="connsiteY163" fmla="*/ 271813 h 361466"/>
                  <a:gd name="connsiteX164" fmla="*/ 309501 w 977755"/>
                  <a:gd name="connsiteY164" fmla="*/ 259179 h 361466"/>
                  <a:gd name="connsiteX165" fmla="*/ 319780 w 977755"/>
                  <a:gd name="connsiteY165" fmla="*/ 246545 h 361466"/>
                  <a:gd name="connsiteX166" fmla="*/ 322349 w 977755"/>
                  <a:gd name="connsiteY166" fmla="*/ 246259 h 361466"/>
                  <a:gd name="connsiteX167" fmla="*/ 400795 w 977755"/>
                  <a:gd name="connsiteY167" fmla="*/ 244903 h 361466"/>
                  <a:gd name="connsiteX168" fmla="*/ 415071 w 977755"/>
                  <a:gd name="connsiteY168" fmla="*/ 259179 h 361466"/>
                  <a:gd name="connsiteX169" fmla="*/ 400795 w 977755"/>
                  <a:gd name="connsiteY169" fmla="*/ 273455 h 361466"/>
                  <a:gd name="connsiteX170" fmla="*/ 386519 w 977755"/>
                  <a:gd name="connsiteY170" fmla="*/ 259179 h 361466"/>
                  <a:gd name="connsiteX171" fmla="*/ 400795 w 977755"/>
                  <a:gd name="connsiteY171" fmla="*/ 244903 h 361466"/>
                  <a:gd name="connsiteX172" fmla="*/ 557687 w 977755"/>
                  <a:gd name="connsiteY172" fmla="*/ 241691 h 361466"/>
                  <a:gd name="connsiteX173" fmla="*/ 575175 w 977755"/>
                  <a:gd name="connsiteY173" fmla="*/ 259179 h 361466"/>
                  <a:gd name="connsiteX174" fmla="*/ 557687 w 977755"/>
                  <a:gd name="connsiteY174" fmla="*/ 276667 h 361466"/>
                  <a:gd name="connsiteX175" fmla="*/ 540199 w 977755"/>
                  <a:gd name="connsiteY175" fmla="*/ 259179 h 361466"/>
                  <a:gd name="connsiteX176" fmla="*/ 557687 w 977755"/>
                  <a:gd name="connsiteY176" fmla="*/ 241691 h 361466"/>
                  <a:gd name="connsiteX177" fmla="*/ 636061 w 977755"/>
                  <a:gd name="connsiteY177" fmla="*/ 239764 h 361466"/>
                  <a:gd name="connsiteX178" fmla="*/ 652193 w 977755"/>
                  <a:gd name="connsiteY178" fmla="*/ 248330 h 361466"/>
                  <a:gd name="connsiteX179" fmla="*/ 655476 w 977755"/>
                  <a:gd name="connsiteY179" fmla="*/ 259179 h 361466"/>
                  <a:gd name="connsiteX180" fmla="*/ 652193 w 977755"/>
                  <a:gd name="connsiteY180" fmla="*/ 270029 h 361466"/>
                  <a:gd name="connsiteX181" fmla="*/ 636061 w 977755"/>
                  <a:gd name="connsiteY181" fmla="*/ 278594 h 361466"/>
                  <a:gd name="connsiteX182" fmla="*/ 632135 w 977755"/>
                  <a:gd name="connsiteY182" fmla="*/ 278166 h 361466"/>
                  <a:gd name="connsiteX183" fmla="*/ 622356 w 977755"/>
                  <a:gd name="connsiteY183" fmla="*/ 272884 h 361466"/>
                  <a:gd name="connsiteX184" fmla="*/ 620001 w 977755"/>
                  <a:gd name="connsiteY184" fmla="*/ 270029 h 361466"/>
                  <a:gd name="connsiteX185" fmla="*/ 617074 w 977755"/>
                  <a:gd name="connsiteY185" fmla="*/ 263105 h 361466"/>
                  <a:gd name="connsiteX186" fmla="*/ 616646 w 977755"/>
                  <a:gd name="connsiteY186" fmla="*/ 259179 h 361466"/>
                  <a:gd name="connsiteX187" fmla="*/ 617074 w 977755"/>
                  <a:gd name="connsiteY187" fmla="*/ 255253 h 361466"/>
                  <a:gd name="connsiteX188" fmla="*/ 620001 w 977755"/>
                  <a:gd name="connsiteY188" fmla="*/ 248330 h 361466"/>
                  <a:gd name="connsiteX189" fmla="*/ 622356 w 977755"/>
                  <a:gd name="connsiteY189" fmla="*/ 245474 h 361466"/>
                  <a:gd name="connsiteX190" fmla="*/ 632135 w 977755"/>
                  <a:gd name="connsiteY190" fmla="*/ 240192 h 361466"/>
                  <a:gd name="connsiteX191" fmla="*/ 636061 w 977755"/>
                  <a:gd name="connsiteY191" fmla="*/ 239764 h 361466"/>
                  <a:gd name="connsiteX192" fmla="*/ 793025 w 977755"/>
                  <a:gd name="connsiteY192" fmla="*/ 235338 h 361466"/>
                  <a:gd name="connsiteX193" fmla="*/ 806373 w 977755"/>
                  <a:gd name="connsiteY193" fmla="*/ 239407 h 361466"/>
                  <a:gd name="connsiteX194" fmla="*/ 816865 w 977755"/>
                  <a:gd name="connsiteY194" fmla="*/ 259179 h 361466"/>
                  <a:gd name="connsiteX195" fmla="*/ 806373 w 977755"/>
                  <a:gd name="connsiteY195" fmla="*/ 278951 h 361466"/>
                  <a:gd name="connsiteX196" fmla="*/ 793025 w 977755"/>
                  <a:gd name="connsiteY196" fmla="*/ 283020 h 361466"/>
                  <a:gd name="connsiteX197" fmla="*/ 788242 w 977755"/>
                  <a:gd name="connsiteY197" fmla="*/ 282520 h 361466"/>
                  <a:gd name="connsiteX198" fmla="*/ 769184 w 977755"/>
                  <a:gd name="connsiteY198" fmla="*/ 259179 h 361466"/>
                  <a:gd name="connsiteX199" fmla="*/ 788242 w 977755"/>
                  <a:gd name="connsiteY199" fmla="*/ 235838 h 361466"/>
                  <a:gd name="connsiteX200" fmla="*/ 793025 w 977755"/>
                  <a:gd name="connsiteY200" fmla="*/ 235338 h 361466"/>
                  <a:gd name="connsiteX201" fmla="*/ 871470 w 977755"/>
                  <a:gd name="connsiteY201" fmla="*/ 232768 h 361466"/>
                  <a:gd name="connsiteX202" fmla="*/ 897881 w 977755"/>
                  <a:gd name="connsiteY202" fmla="*/ 259178 h 361466"/>
                  <a:gd name="connsiteX203" fmla="*/ 871470 w 977755"/>
                  <a:gd name="connsiteY203" fmla="*/ 285589 h 361466"/>
                  <a:gd name="connsiteX204" fmla="*/ 845060 w 977755"/>
                  <a:gd name="connsiteY204" fmla="*/ 259178 h 361466"/>
                  <a:gd name="connsiteX205" fmla="*/ 871470 w 977755"/>
                  <a:gd name="connsiteY205" fmla="*/ 232768 h 361466"/>
                  <a:gd name="connsiteX206" fmla="*/ 126198 w 977755"/>
                  <a:gd name="connsiteY206" fmla="*/ 209927 h 361466"/>
                  <a:gd name="connsiteX207" fmla="*/ 136191 w 977755"/>
                  <a:gd name="connsiteY207" fmla="*/ 219920 h 361466"/>
                  <a:gd name="connsiteX208" fmla="*/ 126198 w 977755"/>
                  <a:gd name="connsiteY208" fmla="*/ 229913 h 361466"/>
                  <a:gd name="connsiteX209" fmla="*/ 116205 w 977755"/>
                  <a:gd name="connsiteY209" fmla="*/ 219920 h 361466"/>
                  <a:gd name="connsiteX210" fmla="*/ 126198 w 977755"/>
                  <a:gd name="connsiteY210" fmla="*/ 209927 h 361466"/>
                  <a:gd name="connsiteX211" fmla="*/ 204644 w 977755"/>
                  <a:gd name="connsiteY211" fmla="*/ 208856 h 361466"/>
                  <a:gd name="connsiteX212" fmla="*/ 215708 w 977755"/>
                  <a:gd name="connsiteY212" fmla="*/ 219920 h 361466"/>
                  <a:gd name="connsiteX213" fmla="*/ 204644 w 977755"/>
                  <a:gd name="connsiteY213" fmla="*/ 230984 h 361466"/>
                  <a:gd name="connsiteX214" fmla="*/ 193580 w 977755"/>
                  <a:gd name="connsiteY214" fmla="*/ 219920 h 361466"/>
                  <a:gd name="connsiteX215" fmla="*/ 204644 w 977755"/>
                  <a:gd name="connsiteY215" fmla="*/ 208856 h 361466"/>
                  <a:gd name="connsiteX216" fmla="*/ 361536 w 977755"/>
                  <a:gd name="connsiteY216" fmla="*/ 206358 h 361466"/>
                  <a:gd name="connsiteX217" fmla="*/ 375098 w 977755"/>
                  <a:gd name="connsiteY217" fmla="*/ 219920 h 361466"/>
                  <a:gd name="connsiteX218" fmla="*/ 361536 w 977755"/>
                  <a:gd name="connsiteY218" fmla="*/ 233482 h 361466"/>
                  <a:gd name="connsiteX219" fmla="*/ 347974 w 977755"/>
                  <a:gd name="connsiteY219" fmla="*/ 219920 h 361466"/>
                  <a:gd name="connsiteX220" fmla="*/ 361536 w 977755"/>
                  <a:gd name="connsiteY220" fmla="*/ 206358 h 361466"/>
                  <a:gd name="connsiteX221" fmla="*/ 440054 w 977755"/>
                  <a:gd name="connsiteY221" fmla="*/ 204930 h 361466"/>
                  <a:gd name="connsiteX222" fmla="*/ 455043 w 977755"/>
                  <a:gd name="connsiteY222" fmla="*/ 219920 h 361466"/>
                  <a:gd name="connsiteX223" fmla="*/ 440054 w 977755"/>
                  <a:gd name="connsiteY223" fmla="*/ 234909 h 361466"/>
                  <a:gd name="connsiteX224" fmla="*/ 425064 w 977755"/>
                  <a:gd name="connsiteY224" fmla="*/ 219920 h 361466"/>
                  <a:gd name="connsiteX225" fmla="*/ 440054 w 977755"/>
                  <a:gd name="connsiteY225" fmla="*/ 204930 h 361466"/>
                  <a:gd name="connsiteX226" fmla="*/ 596946 w 977755"/>
                  <a:gd name="connsiteY226" fmla="*/ 201504 h 361466"/>
                  <a:gd name="connsiteX227" fmla="*/ 615362 w 977755"/>
                  <a:gd name="connsiteY227" fmla="*/ 219920 h 361466"/>
                  <a:gd name="connsiteX228" fmla="*/ 596946 w 977755"/>
                  <a:gd name="connsiteY228" fmla="*/ 238336 h 361466"/>
                  <a:gd name="connsiteX229" fmla="*/ 578530 w 977755"/>
                  <a:gd name="connsiteY229" fmla="*/ 219920 h 361466"/>
                  <a:gd name="connsiteX230" fmla="*/ 596946 w 977755"/>
                  <a:gd name="connsiteY230" fmla="*/ 201504 h 361466"/>
                  <a:gd name="connsiteX231" fmla="*/ 675321 w 977755"/>
                  <a:gd name="connsiteY231" fmla="*/ 199506 h 361466"/>
                  <a:gd name="connsiteX232" fmla="*/ 695735 w 977755"/>
                  <a:gd name="connsiteY232" fmla="*/ 219921 h 361466"/>
                  <a:gd name="connsiteX233" fmla="*/ 675321 w 977755"/>
                  <a:gd name="connsiteY233" fmla="*/ 240335 h 361466"/>
                  <a:gd name="connsiteX234" fmla="*/ 654906 w 977755"/>
                  <a:gd name="connsiteY234" fmla="*/ 219921 h 361466"/>
                  <a:gd name="connsiteX235" fmla="*/ 675321 w 977755"/>
                  <a:gd name="connsiteY235" fmla="*/ 199506 h 361466"/>
                  <a:gd name="connsiteX236" fmla="*/ 832283 w 977755"/>
                  <a:gd name="connsiteY236" fmla="*/ 194866 h 361466"/>
                  <a:gd name="connsiteX237" fmla="*/ 857337 w 977755"/>
                  <a:gd name="connsiteY237" fmla="*/ 219920 h 361466"/>
                  <a:gd name="connsiteX238" fmla="*/ 832283 w 977755"/>
                  <a:gd name="connsiteY238" fmla="*/ 245046 h 361466"/>
                  <a:gd name="connsiteX239" fmla="*/ 807229 w 977755"/>
                  <a:gd name="connsiteY239" fmla="*/ 219920 h 361466"/>
                  <a:gd name="connsiteX240" fmla="*/ 832283 w 977755"/>
                  <a:gd name="connsiteY240" fmla="*/ 194866 h 361466"/>
                  <a:gd name="connsiteX241" fmla="*/ 165529 w 977755"/>
                  <a:gd name="connsiteY241" fmla="*/ 170240 h 361466"/>
                  <a:gd name="connsiteX242" fmla="*/ 174237 w 977755"/>
                  <a:gd name="connsiteY242" fmla="*/ 174880 h 361466"/>
                  <a:gd name="connsiteX243" fmla="*/ 176022 w 977755"/>
                  <a:gd name="connsiteY243" fmla="*/ 180733 h 361466"/>
                  <a:gd name="connsiteX244" fmla="*/ 175165 w 977755"/>
                  <a:gd name="connsiteY244" fmla="*/ 184801 h 361466"/>
                  <a:gd name="connsiteX245" fmla="*/ 174166 w 977755"/>
                  <a:gd name="connsiteY245" fmla="*/ 186586 h 361466"/>
                  <a:gd name="connsiteX246" fmla="*/ 173024 w 977755"/>
                  <a:gd name="connsiteY246" fmla="*/ 188299 h 361466"/>
                  <a:gd name="connsiteX247" fmla="*/ 165600 w 977755"/>
                  <a:gd name="connsiteY247" fmla="*/ 191368 h 361466"/>
                  <a:gd name="connsiteX248" fmla="*/ 163459 w 977755"/>
                  <a:gd name="connsiteY248" fmla="*/ 191154 h 361466"/>
                  <a:gd name="connsiteX249" fmla="*/ 158177 w 977755"/>
                  <a:gd name="connsiteY249" fmla="*/ 188299 h 361466"/>
                  <a:gd name="connsiteX250" fmla="*/ 156892 w 977755"/>
                  <a:gd name="connsiteY250" fmla="*/ 186729 h 361466"/>
                  <a:gd name="connsiteX251" fmla="*/ 155893 w 977755"/>
                  <a:gd name="connsiteY251" fmla="*/ 184944 h 361466"/>
                  <a:gd name="connsiteX252" fmla="*/ 155250 w 977755"/>
                  <a:gd name="connsiteY252" fmla="*/ 182946 h 361466"/>
                  <a:gd name="connsiteX253" fmla="*/ 155036 w 977755"/>
                  <a:gd name="connsiteY253" fmla="*/ 180804 h 361466"/>
                  <a:gd name="connsiteX254" fmla="*/ 155250 w 977755"/>
                  <a:gd name="connsiteY254" fmla="*/ 178663 h 361466"/>
                  <a:gd name="connsiteX255" fmla="*/ 156820 w 977755"/>
                  <a:gd name="connsiteY255" fmla="*/ 174880 h 361466"/>
                  <a:gd name="connsiteX256" fmla="*/ 158105 w 977755"/>
                  <a:gd name="connsiteY256" fmla="*/ 173309 h 361466"/>
                  <a:gd name="connsiteX257" fmla="*/ 163387 w 977755"/>
                  <a:gd name="connsiteY257" fmla="*/ 170454 h 361466"/>
                  <a:gd name="connsiteX258" fmla="*/ 165529 w 977755"/>
                  <a:gd name="connsiteY258" fmla="*/ 170240 h 361466"/>
                  <a:gd name="connsiteX259" fmla="*/ 243903 w 977755"/>
                  <a:gd name="connsiteY259" fmla="*/ 169098 h 361466"/>
                  <a:gd name="connsiteX260" fmla="*/ 255538 w 977755"/>
                  <a:gd name="connsiteY260" fmla="*/ 180733 h 361466"/>
                  <a:gd name="connsiteX261" fmla="*/ 254610 w 977755"/>
                  <a:gd name="connsiteY261" fmla="*/ 185230 h 361466"/>
                  <a:gd name="connsiteX262" fmla="*/ 252111 w 977755"/>
                  <a:gd name="connsiteY262" fmla="*/ 188942 h 361466"/>
                  <a:gd name="connsiteX263" fmla="*/ 243903 w 977755"/>
                  <a:gd name="connsiteY263" fmla="*/ 192368 h 361466"/>
                  <a:gd name="connsiteX264" fmla="*/ 235694 w 977755"/>
                  <a:gd name="connsiteY264" fmla="*/ 188942 h 361466"/>
                  <a:gd name="connsiteX265" fmla="*/ 233196 w 977755"/>
                  <a:gd name="connsiteY265" fmla="*/ 185230 h 361466"/>
                  <a:gd name="connsiteX266" fmla="*/ 232268 w 977755"/>
                  <a:gd name="connsiteY266" fmla="*/ 180733 h 361466"/>
                  <a:gd name="connsiteX267" fmla="*/ 243903 w 977755"/>
                  <a:gd name="connsiteY267" fmla="*/ 169098 h 361466"/>
                  <a:gd name="connsiteX268" fmla="*/ 400795 w 977755"/>
                  <a:gd name="connsiteY268" fmla="*/ 166385 h 361466"/>
                  <a:gd name="connsiteX269" fmla="*/ 415071 w 977755"/>
                  <a:gd name="connsiteY269" fmla="*/ 180661 h 361466"/>
                  <a:gd name="connsiteX270" fmla="*/ 413929 w 977755"/>
                  <a:gd name="connsiteY270" fmla="*/ 186229 h 361466"/>
                  <a:gd name="connsiteX271" fmla="*/ 410859 w 977755"/>
                  <a:gd name="connsiteY271" fmla="*/ 190797 h 361466"/>
                  <a:gd name="connsiteX272" fmla="*/ 400795 w 977755"/>
                  <a:gd name="connsiteY272" fmla="*/ 195008 h 361466"/>
                  <a:gd name="connsiteX273" fmla="*/ 390730 w 977755"/>
                  <a:gd name="connsiteY273" fmla="*/ 190797 h 361466"/>
                  <a:gd name="connsiteX274" fmla="*/ 387661 w 977755"/>
                  <a:gd name="connsiteY274" fmla="*/ 186229 h 361466"/>
                  <a:gd name="connsiteX275" fmla="*/ 386519 w 977755"/>
                  <a:gd name="connsiteY275" fmla="*/ 180661 h 361466"/>
                  <a:gd name="connsiteX276" fmla="*/ 400795 w 977755"/>
                  <a:gd name="connsiteY276" fmla="*/ 166385 h 361466"/>
                  <a:gd name="connsiteX277" fmla="*/ 479098 w 977755"/>
                  <a:gd name="connsiteY277" fmla="*/ 164815 h 361466"/>
                  <a:gd name="connsiteX278" fmla="*/ 492232 w 977755"/>
                  <a:gd name="connsiteY278" fmla="*/ 171810 h 361466"/>
                  <a:gd name="connsiteX279" fmla="*/ 494944 w 977755"/>
                  <a:gd name="connsiteY279" fmla="*/ 180661 h 361466"/>
                  <a:gd name="connsiteX280" fmla="*/ 493731 w 977755"/>
                  <a:gd name="connsiteY280" fmla="*/ 186800 h 361466"/>
                  <a:gd name="connsiteX281" fmla="*/ 492303 w 977755"/>
                  <a:gd name="connsiteY281" fmla="*/ 189512 h 361466"/>
                  <a:gd name="connsiteX282" fmla="*/ 490304 w 977755"/>
                  <a:gd name="connsiteY282" fmla="*/ 191939 h 361466"/>
                  <a:gd name="connsiteX283" fmla="*/ 479098 w 977755"/>
                  <a:gd name="connsiteY283" fmla="*/ 196579 h 361466"/>
                  <a:gd name="connsiteX284" fmla="*/ 475886 w 977755"/>
                  <a:gd name="connsiteY284" fmla="*/ 196222 h 361466"/>
                  <a:gd name="connsiteX285" fmla="*/ 467891 w 977755"/>
                  <a:gd name="connsiteY285" fmla="*/ 191939 h 361466"/>
                  <a:gd name="connsiteX286" fmla="*/ 465964 w 977755"/>
                  <a:gd name="connsiteY286" fmla="*/ 189584 h 361466"/>
                  <a:gd name="connsiteX287" fmla="*/ 464536 w 977755"/>
                  <a:gd name="connsiteY287" fmla="*/ 186871 h 361466"/>
                  <a:gd name="connsiteX288" fmla="*/ 463608 w 977755"/>
                  <a:gd name="connsiteY288" fmla="*/ 183873 h 361466"/>
                  <a:gd name="connsiteX289" fmla="*/ 463323 w 977755"/>
                  <a:gd name="connsiteY289" fmla="*/ 180661 h 361466"/>
                  <a:gd name="connsiteX290" fmla="*/ 463608 w 977755"/>
                  <a:gd name="connsiteY290" fmla="*/ 177449 h 361466"/>
                  <a:gd name="connsiteX291" fmla="*/ 465964 w 977755"/>
                  <a:gd name="connsiteY291" fmla="*/ 171810 h 361466"/>
                  <a:gd name="connsiteX292" fmla="*/ 467891 w 977755"/>
                  <a:gd name="connsiteY292" fmla="*/ 169455 h 361466"/>
                  <a:gd name="connsiteX293" fmla="*/ 475886 w 977755"/>
                  <a:gd name="connsiteY293" fmla="*/ 165172 h 361466"/>
                  <a:gd name="connsiteX294" fmla="*/ 479098 w 977755"/>
                  <a:gd name="connsiteY294" fmla="*/ 164815 h 361466"/>
                  <a:gd name="connsiteX295" fmla="*/ 636061 w 977755"/>
                  <a:gd name="connsiteY295" fmla="*/ 161317 h 361466"/>
                  <a:gd name="connsiteX296" fmla="*/ 652193 w 977755"/>
                  <a:gd name="connsiteY296" fmla="*/ 169883 h 361466"/>
                  <a:gd name="connsiteX297" fmla="*/ 655476 w 977755"/>
                  <a:gd name="connsiteY297" fmla="*/ 180732 h 361466"/>
                  <a:gd name="connsiteX298" fmla="*/ 653977 w 977755"/>
                  <a:gd name="connsiteY298" fmla="*/ 188298 h 361466"/>
                  <a:gd name="connsiteX299" fmla="*/ 652193 w 977755"/>
                  <a:gd name="connsiteY299" fmla="*/ 191582 h 361466"/>
                  <a:gd name="connsiteX300" fmla="*/ 649766 w 977755"/>
                  <a:gd name="connsiteY300" fmla="*/ 194437 h 361466"/>
                  <a:gd name="connsiteX301" fmla="*/ 636061 w 977755"/>
                  <a:gd name="connsiteY301" fmla="*/ 200148 h 361466"/>
                  <a:gd name="connsiteX302" fmla="*/ 632135 w 977755"/>
                  <a:gd name="connsiteY302" fmla="*/ 199719 h 361466"/>
                  <a:gd name="connsiteX303" fmla="*/ 622356 w 977755"/>
                  <a:gd name="connsiteY303" fmla="*/ 194437 h 361466"/>
                  <a:gd name="connsiteX304" fmla="*/ 620001 w 977755"/>
                  <a:gd name="connsiteY304" fmla="*/ 191582 h 361466"/>
                  <a:gd name="connsiteX305" fmla="*/ 618216 w 977755"/>
                  <a:gd name="connsiteY305" fmla="*/ 188298 h 361466"/>
                  <a:gd name="connsiteX306" fmla="*/ 617074 w 977755"/>
                  <a:gd name="connsiteY306" fmla="*/ 184658 h 361466"/>
                  <a:gd name="connsiteX307" fmla="*/ 616646 w 977755"/>
                  <a:gd name="connsiteY307" fmla="*/ 180732 h 361466"/>
                  <a:gd name="connsiteX308" fmla="*/ 617074 w 977755"/>
                  <a:gd name="connsiteY308" fmla="*/ 176806 h 361466"/>
                  <a:gd name="connsiteX309" fmla="*/ 620001 w 977755"/>
                  <a:gd name="connsiteY309" fmla="*/ 169883 h 361466"/>
                  <a:gd name="connsiteX310" fmla="*/ 622356 w 977755"/>
                  <a:gd name="connsiteY310" fmla="*/ 167027 h 361466"/>
                  <a:gd name="connsiteX311" fmla="*/ 632135 w 977755"/>
                  <a:gd name="connsiteY311" fmla="*/ 161745 h 361466"/>
                  <a:gd name="connsiteX312" fmla="*/ 636061 w 977755"/>
                  <a:gd name="connsiteY312" fmla="*/ 161317 h 361466"/>
                  <a:gd name="connsiteX313" fmla="*/ 714579 w 977755"/>
                  <a:gd name="connsiteY313" fmla="*/ 159247 h 361466"/>
                  <a:gd name="connsiteX314" fmla="*/ 736064 w 977755"/>
                  <a:gd name="connsiteY314" fmla="*/ 180732 h 361466"/>
                  <a:gd name="connsiteX315" fmla="*/ 734351 w 977755"/>
                  <a:gd name="connsiteY315" fmla="*/ 189084 h 361466"/>
                  <a:gd name="connsiteX316" fmla="*/ 729854 w 977755"/>
                  <a:gd name="connsiteY316" fmla="*/ 195936 h 361466"/>
                  <a:gd name="connsiteX317" fmla="*/ 714651 w 977755"/>
                  <a:gd name="connsiteY317" fmla="*/ 202218 h 361466"/>
                  <a:gd name="connsiteX318" fmla="*/ 699447 w 977755"/>
                  <a:gd name="connsiteY318" fmla="*/ 195936 h 361466"/>
                  <a:gd name="connsiteX319" fmla="*/ 694807 w 977755"/>
                  <a:gd name="connsiteY319" fmla="*/ 189084 h 361466"/>
                  <a:gd name="connsiteX320" fmla="*/ 693094 w 977755"/>
                  <a:gd name="connsiteY320" fmla="*/ 180732 h 361466"/>
                  <a:gd name="connsiteX321" fmla="*/ 714579 w 977755"/>
                  <a:gd name="connsiteY321" fmla="*/ 159247 h 361466"/>
                  <a:gd name="connsiteX322" fmla="*/ 871470 w 977755"/>
                  <a:gd name="connsiteY322" fmla="*/ 154322 h 361466"/>
                  <a:gd name="connsiteX323" fmla="*/ 897881 w 977755"/>
                  <a:gd name="connsiteY323" fmla="*/ 180732 h 361466"/>
                  <a:gd name="connsiteX324" fmla="*/ 895811 w 977755"/>
                  <a:gd name="connsiteY324" fmla="*/ 191011 h 361466"/>
                  <a:gd name="connsiteX325" fmla="*/ 890172 w 977755"/>
                  <a:gd name="connsiteY325" fmla="*/ 199434 h 361466"/>
                  <a:gd name="connsiteX326" fmla="*/ 871470 w 977755"/>
                  <a:gd name="connsiteY326" fmla="*/ 207143 h 361466"/>
                  <a:gd name="connsiteX327" fmla="*/ 852769 w 977755"/>
                  <a:gd name="connsiteY327" fmla="*/ 199434 h 361466"/>
                  <a:gd name="connsiteX328" fmla="*/ 847130 w 977755"/>
                  <a:gd name="connsiteY328" fmla="*/ 191011 h 361466"/>
                  <a:gd name="connsiteX329" fmla="*/ 845060 w 977755"/>
                  <a:gd name="connsiteY329" fmla="*/ 180732 h 361466"/>
                  <a:gd name="connsiteX330" fmla="*/ 871470 w 977755"/>
                  <a:gd name="connsiteY330" fmla="*/ 154322 h 361466"/>
                  <a:gd name="connsiteX331" fmla="*/ 126198 w 977755"/>
                  <a:gd name="connsiteY331" fmla="*/ 131481 h 361466"/>
                  <a:gd name="connsiteX332" fmla="*/ 136191 w 977755"/>
                  <a:gd name="connsiteY332" fmla="*/ 141474 h 361466"/>
                  <a:gd name="connsiteX333" fmla="*/ 126198 w 977755"/>
                  <a:gd name="connsiteY333" fmla="*/ 151467 h 361466"/>
                  <a:gd name="connsiteX334" fmla="*/ 116205 w 977755"/>
                  <a:gd name="connsiteY334" fmla="*/ 141474 h 361466"/>
                  <a:gd name="connsiteX335" fmla="*/ 126198 w 977755"/>
                  <a:gd name="connsiteY335" fmla="*/ 131481 h 361466"/>
                  <a:gd name="connsiteX336" fmla="*/ 204644 w 977755"/>
                  <a:gd name="connsiteY336" fmla="*/ 130410 h 361466"/>
                  <a:gd name="connsiteX337" fmla="*/ 215708 w 977755"/>
                  <a:gd name="connsiteY337" fmla="*/ 141474 h 361466"/>
                  <a:gd name="connsiteX338" fmla="*/ 204644 w 977755"/>
                  <a:gd name="connsiteY338" fmla="*/ 152538 h 361466"/>
                  <a:gd name="connsiteX339" fmla="*/ 193580 w 977755"/>
                  <a:gd name="connsiteY339" fmla="*/ 141474 h 361466"/>
                  <a:gd name="connsiteX340" fmla="*/ 204644 w 977755"/>
                  <a:gd name="connsiteY340" fmla="*/ 130410 h 361466"/>
                  <a:gd name="connsiteX341" fmla="*/ 361536 w 977755"/>
                  <a:gd name="connsiteY341" fmla="*/ 127912 h 361466"/>
                  <a:gd name="connsiteX342" fmla="*/ 375098 w 977755"/>
                  <a:gd name="connsiteY342" fmla="*/ 141474 h 361466"/>
                  <a:gd name="connsiteX343" fmla="*/ 361536 w 977755"/>
                  <a:gd name="connsiteY343" fmla="*/ 155036 h 361466"/>
                  <a:gd name="connsiteX344" fmla="*/ 347974 w 977755"/>
                  <a:gd name="connsiteY344" fmla="*/ 141474 h 361466"/>
                  <a:gd name="connsiteX345" fmla="*/ 361536 w 977755"/>
                  <a:gd name="connsiteY345" fmla="*/ 127912 h 361466"/>
                  <a:gd name="connsiteX346" fmla="*/ 440054 w 977755"/>
                  <a:gd name="connsiteY346" fmla="*/ 126484 h 361466"/>
                  <a:gd name="connsiteX347" fmla="*/ 455043 w 977755"/>
                  <a:gd name="connsiteY347" fmla="*/ 141474 h 361466"/>
                  <a:gd name="connsiteX348" fmla="*/ 440054 w 977755"/>
                  <a:gd name="connsiteY348" fmla="*/ 156463 h 361466"/>
                  <a:gd name="connsiteX349" fmla="*/ 425064 w 977755"/>
                  <a:gd name="connsiteY349" fmla="*/ 141474 h 361466"/>
                  <a:gd name="connsiteX350" fmla="*/ 440054 w 977755"/>
                  <a:gd name="connsiteY350" fmla="*/ 126484 h 361466"/>
                  <a:gd name="connsiteX351" fmla="*/ 596946 w 977755"/>
                  <a:gd name="connsiteY351" fmla="*/ 123058 h 361466"/>
                  <a:gd name="connsiteX352" fmla="*/ 615362 w 977755"/>
                  <a:gd name="connsiteY352" fmla="*/ 141474 h 361466"/>
                  <a:gd name="connsiteX353" fmla="*/ 596946 w 977755"/>
                  <a:gd name="connsiteY353" fmla="*/ 159890 h 361466"/>
                  <a:gd name="connsiteX354" fmla="*/ 578530 w 977755"/>
                  <a:gd name="connsiteY354" fmla="*/ 141474 h 361466"/>
                  <a:gd name="connsiteX355" fmla="*/ 596946 w 977755"/>
                  <a:gd name="connsiteY355" fmla="*/ 123058 h 361466"/>
                  <a:gd name="connsiteX356" fmla="*/ 675321 w 977755"/>
                  <a:gd name="connsiteY356" fmla="*/ 121059 h 361466"/>
                  <a:gd name="connsiteX357" fmla="*/ 695735 w 977755"/>
                  <a:gd name="connsiteY357" fmla="*/ 141474 h 361466"/>
                  <a:gd name="connsiteX358" fmla="*/ 675321 w 977755"/>
                  <a:gd name="connsiteY358" fmla="*/ 161888 h 361466"/>
                  <a:gd name="connsiteX359" fmla="*/ 654906 w 977755"/>
                  <a:gd name="connsiteY359" fmla="*/ 141474 h 361466"/>
                  <a:gd name="connsiteX360" fmla="*/ 675321 w 977755"/>
                  <a:gd name="connsiteY360" fmla="*/ 121059 h 361466"/>
                  <a:gd name="connsiteX361" fmla="*/ 832283 w 977755"/>
                  <a:gd name="connsiteY361" fmla="*/ 116348 h 361466"/>
                  <a:gd name="connsiteX362" fmla="*/ 857337 w 977755"/>
                  <a:gd name="connsiteY362" fmla="*/ 141474 h 361466"/>
                  <a:gd name="connsiteX363" fmla="*/ 832283 w 977755"/>
                  <a:gd name="connsiteY363" fmla="*/ 166528 h 361466"/>
                  <a:gd name="connsiteX364" fmla="*/ 807229 w 977755"/>
                  <a:gd name="connsiteY364" fmla="*/ 141474 h 361466"/>
                  <a:gd name="connsiteX365" fmla="*/ 832283 w 977755"/>
                  <a:gd name="connsiteY365" fmla="*/ 116348 h 361466"/>
                  <a:gd name="connsiteX366" fmla="*/ 910730 w 977755"/>
                  <a:gd name="connsiteY366" fmla="*/ 113636 h 361466"/>
                  <a:gd name="connsiteX367" fmla="*/ 938496 w 977755"/>
                  <a:gd name="connsiteY367" fmla="*/ 141474 h 361466"/>
                  <a:gd name="connsiteX368" fmla="*/ 930397 w 977755"/>
                  <a:gd name="connsiteY368" fmla="*/ 161004 h 361466"/>
                  <a:gd name="connsiteX369" fmla="*/ 949989 w 977755"/>
                  <a:gd name="connsiteY369" fmla="*/ 152895 h 361466"/>
                  <a:gd name="connsiteX370" fmla="*/ 977755 w 977755"/>
                  <a:gd name="connsiteY370" fmla="*/ 180662 h 361466"/>
                  <a:gd name="connsiteX371" fmla="*/ 975542 w 977755"/>
                  <a:gd name="connsiteY371" fmla="*/ 191511 h 361466"/>
                  <a:gd name="connsiteX372" fmla="*/ 969618 w 977755"/>
                  <a:gd name="connsiteY372" fmla="*/ 200362 h 361466"/>
                  <a:gd name="connsiteX373" fmla="*/ 949989 w 977755"/>
                  <a:gd name="connsiteY373" fmla="*/ 208500 h 361466"/>
                  <a:gd name="connsiteX374" fmla="*/ 930410 w 977755"/>
                  <a:gd name="connsiteY374" fmla="*/ 200383 h 361466"/>
                  <a:gd name="connsiteX375" fmla="*/ 938496 w 977755"/>
                  <a:gd name="connsiteY375" fmla="*/ 219920 h 361466"/>
                  <a:gd name="connsiteX376" fmla="*/ 910730 w 977755"/>
                  <a:gd name="connsiteY376" fmla="*/ 247758 h 361466"/>
                  <a:gd name="connsiteX377" fmla="*/ 882963 w 977755"/>
                  <a:gd name="connsiteY377" fmla="*/ 219920 h 361466"/>
                  <a:gd name="connsiteX378" fmla="*/ 910730 w 977755"/>
                  <a:gd name="connsiteY378" fmla="*/ 192153 h 361466"/>
                  <a:gd name="connsiteX379" fmla="*/ 930281 w 977755"/>
                  <a:gd name="connsiteY379" fmla="*/ 200246 h 361466"/>
                  <a:gd name="connsiteX380" fmla="*/ 924435 w 977755"/>
                  <a:gd name="connsiteY380" fmla="*/ 191511 h 361466"/>
                  <a:gd name="connsiteX381" fmla="*/ 922222 w 977755"/>
                  <a:gd name="connsiteY381" fmla="*/ 180662 h 361466"/>
                  <a:gd name="connsiteX382" fmla="*/ 930295 w 977755"/>
                  <a:gd name="connsiteY382" fmla="*/ 161159 h 361466"/>
                  <a:gd name="connsiteX383" fmla="*/ 910730 w 977755"/>
                  <a:gd name="connsiteY383" fmla="*/ 169241 h 361466"/>
                  <a:gd name="connsiteX384" fmla="*/ 882963 w 977755"/>
                  <a:gd name="connsiteY384" fmla="*/ 141474 h 361466"/>
                  <a:gd name="connsiteX385" fmla="*/ 910730 w 977755"/>
                  <a:gd name="connsiteY385" fmla="*/ 113636 h 361466"/>
                  <a:gd name="connsiteX386" fmla="*/ 86939 w 977755"/>
                  <a:gd name="connsiteY386" fmla="*/ 92793 h 361466"/>
                  <a:gd name="connsiteX387" fmla="*/ 96433 w 977755"/>
                  <a:gd name="connsiteY387" fmla="*/ 102286 h 361466"/>
                  <a:gd name="connsiteX388" fmla="*/ 86939 w 977755"/>
                  <a:gd name="connsiteY388" fmla="*/ 111780 h 361466"/>
                  <a:gd name="connsiteX389" fmla="*/ 77446 w 977755"/>
                  <a:gd name="connsiteY389" fmla="*/ 102286 h 361466"/>
                  <a:gd name="connsiteX390" fmla="*/ 86939 w 977755"/>
                  <a:gd name="connsiteY390" fmla="*/ 92793 h 361466"/>
                  <a:gd name="connsiteX391" fmla="*/ 165457 w 977755"/>
                  <a:gd name="connsiteY391" fmla="*/ 91794 h 361466"/>
                  <a:gd name="connsiteX392" fmla="*/ 174165 w 977755"/>
                  <a:gd name="connsiteY392" fmla="*/ 96434 h 361466"/>
                  <a:gd name="connsiteX393" fmla="*/ 175950 w 977755"/>
                  <a:gd name="connsiteY393" fmla="*/ 102287 h 361466"/>
                  <a:gd name="connsiteX394" fmla="*/ 174165 w 977755"/>
                  <a:gd name="connsiteY394" fmla="*/ 108140 h 361466"/>
                  <a:gd name="connsiteX395" fmla="*/ 165457 w 977755"/>
                  <a:gd name="connsiteY395" fmla="*/ 112922 h 361466"/>
                  <a:gd name="connsiteX396" fmla="*/ 163315 w 977755"/>
                  <a:gd name="connsiteY396" fmla="*/ 112708 h 361466"/>
                  <a:gd name="connsiteX397" fmla="*/ 158033 w 977755"/>
                  <a:gd name="connsiteY397" fmla="*/ 109853 h 361466"/>
                  <a:gd name="connsiteX398" fmla="*/ 156748 w 977755"/>
                  <a:gd name="connsiteY398" fmla="*/ 108283 h 361466"/>
                  <a:gd name="connsiteX399" fmla="*/ 155178 w 977755"/>
                  <a:gd name="connsiteY399" fmla="*/ 104500 h 361466"/>
                  <a:gd name="connsiteX400" fmla="*/ 154964 w 977755"/>
                  <a:gd name="connsiteY400" fmla="*/ 102358 h 361466"/>
                  <a:gd name="connsiteX401" fmla="*/ 155178 w 977755"/>
                  <a:gd name="connsiteY401" fmla="*/ 100217 h 361466"/>
                  <a:gd name="connsiteX402" fmla="*/ 156748 w 977755"/>
                  <a:gd name="connsiteY402" fmla="*/ 96434 h 361466"/>
                  <a:gd name="connsiteX403" fmla="*/ 158033 w 977755"/>
                  <a:gd name="connsiteY403" fmla="*/ 94863 h 361466"/>
                  <a:gd name="connsiteX404" fmla="*/ 163315 w 977755"/>
                  <a:gd name="connsiteY404" fmla="*/ 92008 h 361466"/>
                  <a:gd name="connsiteX405" fmla="*/ 165457 w 977755"/>
                  <a:gd name="connsiteY405" fmla="*/ 91794 h 361466"/>
                  <a:gd name="connsiteX406" fmla="*/ 322349 w 977755"/>
                  <a:gd name="connsiteY406" fmla="*/ 89367 h 361466"/>
                  <a:gd name="connsiteX407" fmla="*/ 329559 w 977755"/>
                  <a:gd name="connsiteY407" fmla="*/ 91580 h 361466"/>
                  <a:gd name="connsiteX408" fmla="*/ 335198 w 977755"/>
                  <a:gd name="connsiteY408" fmla="*/ 102287 h 361466"/>
                  <a:gd name="connsiteX409" fmla="*/ 329559 w 977755"/>
                  <a:gd name="connsiteY409" fmla="*/ 112994 h 361466"/>
                  <a:gd name="connsiteX410" fmla="*/ 322349 w 977755"/>
                  <a:gd name="connsiteY410" fmla="*/ 115206 h 361466"/>
                  <a:gd name="connsiteX411" fmla="*/ 319780 w 977755"/>
                  <a:gd name="connsiteY411" fmla="*/ 114921 h 361466"/>
                  <a:gd name="connsiteX412" fmla="*/ 309501 w 977755"/>
                  <a:gd name="connsiteY412" fmla="*/ 102287 h 361466"/>
                  <a:gd name="connsiteX413" fmla="*/ 319780 w 977755"/>
                  <a:gd name="connsiteY413" fmla="*/ 89653 h 361466"/>
                  <a:gd name="connsiteX414" fmla="*/ 322349 w 977755"/>
                  <a:gd name="connsiteY414" fmla="*/ 89367 h 361466"/>
                  <a:gd name="connsiteX415" fmla="*/ 400795 w 977755"/>
                  <a:gd name="connsiteY415" fmla="*/ 88011 h 361466"/>
                  <a:gd name="connsiteX416" fmla="*/ 415071 w 977755"/>
                  <a:gd name="connsiteY416" fmla="*/ 102287 h 361466"/>
                  <a:gd name="connsiteX417" fmla="*/ 400795 w 977755"/>
                  <a:gd name="connsiteY417" fmla="*/ 116563 h 361466"/>
                  <a:gd name="connsiteX418" fmla="*/ 386519 w 977755"/>
                  <a:gd name="connsiteY418" fmla="*/ 102287 h 361466"/>
                  <a:gd name="connsiteX419" fmla="*/ 400795 w 977755"/>
                  <a:gd name="connsiteY419" fmla="*/ 88011 h 361466"/>
                  <a:gd name="connsiteX420" fmla="*/ 557687 w 977755"/>
                  <a:gd name="connsiteY420" fmla="*/ 84798 h 361466"/>
                  <a:gd name="connsiteX421" fmla="*/ 575175 w 977755"/>
                  <a:gd name="connsiteY421" fmla="*/ 102286 h 361466"/>
                  <a:gd name="connsiteX422" fmla="*/ 557687 w 977755"/>
                  <a:gd name="connsiteY422" fmla="*/ 119774 h 361466"/>
                  <a:gd name="connsiteX423" fmla="*/ 540199 w 977755"/>
                  <a:gd name="connsiteY423" fmla="*/ 102286 h 361466"/>
                  <a:gd name="connsiteX424" fmla="*/ 557687 w 977755"/>
                  <a:gd name="connsiteY424" fmla="*/ 84798 h 361466"/>
                  <a:gd name="connsiteX425" fmla="*/ 636061 w 977755"/>
                  <a:gd name="connsiteY425" fmla="*/ 82871 h 361466"/>
                  <a:gd name="connsiteX426" fmla="*/ 652193 w 977755"/>
                  <a:gd name="connsiteY426" fmla="*/ 91437 h 361466"/>
                  <a:gd name="connsiteX427" fmla="*/ 655476 w 977755"/>
                  <a:gd name="connsiteY427" fmla="*/ 102286 h 361466"/>
                  <a:gd name="connsiteX428" fmla="*/ 652193 w 977755"/>
                  <a:gd name="connsiteY428" fmla="*/ 113136 h 361466"/>
                  <a:gd name="connsiteX429" fmla="*/ 636061 w 977755"/>
                  <a:gd name="connsiteY429" fmla="*/ 121702 h 361466"/>
                  <a:gd name="connsiteX430" fmla="*/ 632135 w 977755"/>
                  <a:gd name="connsiteY430" fmla="*/ 121273 h 361466"/>
                  <a:gd name="connsiteX431" fmla="*/ 622356 w 977755"/>
                  <a:gd name="connsiteY431" fmla="*/ 115991 h 361466"/>
                  <a:gd name="connsiteX432" fmla="*/ 620001 w 977755"/>
                  <a:gd name="connsiteY432" fmla="*/ 113136 h 361466"/>
                  <a:gd name="connsiteX433" fmla="*/ 617074 w 977755"/>
                  <a:gd name="connsiteY433" fmla="*/ 106212 h 361466"/>
                  <a:gd name="connsiteX434" fmla="*/ 616646 w 977755"/>
                  <a:gd name="connsiteY434" fmla="*/ 102286 h 361466"/>
                  <a:gd name="connsiteX435" fmla="*/ 617074 w 977755"/>
                  <a:gd name="connsiteY435" fmla="*/ 98360 h 361466"/>
                  <a:gd name="connsiteX436" fmla="*/ 620001 w 977755"/>
                  <a:gd name="connsiteY436" fmla="*/ 91437 h 361466"/>
                  <a:gd name="connsiteX437" fmla="*/ 622356 w 977755"/>
                  <a:gd name="connsiteY437" fmla="*/ 88581 h 361466"/>
                  <a:gd name="connsiteX438" fmla="*/ 632135 w 977755"/>
                  <a:gd name="connsiteY438" fmla="*/ 83299 h 361466"/>
                  <a:gd name="connsiteX439" fmla="*/ 636061 w 977755"/>
                  <a:gd name="connsiteY439" fmla="*/ 82871 h 361466"/>
                  <a:gd name="connsiteX440" fmla="*/ 793025 w 977755"/>
                  <a:gd name="connsiteY440" fmla="*/ 78446 h 361466"/>
                  <a:gd name="connsiteX441" fmla="*/ 806373 w 977755"/>
                  <a:gd name="connsiteY441" fmla="*/ 82515 h 361466"/>
                  <a:gd name="connsiteX442" fmla="*/ 816865 w 977755"/>
                  <a:gd name="connsiteY442" fmla="*/ 102287 h 361466"/>
                  <a:gd name="connsiteX443" fmla="*/ 806373 w 977755"/>
                  <a:gd name="connsiteY443" fmla="*/ 122059 h 361466"/>
                  <a:gd name="connsiteX444" fmla="*/ 793025 w 977755"/>
                  <a:gd name="connsiteY444" fmla="*/ 126128 h 361466"/>
                  <a:gd name="connsiteX445" fmla="*/ 788242 w 977755"/>
                  <a:gd name="connsiteY445" fmla="*/ 125628 h 361466"/>
                  <a:gd name="connsiteX446" fmla="*/ 769184 w 977755"/>
                  <a:gd name="connsiteY446" fmla="*/ 102287 h 361466"/>
                  <a:gd name="connsiteX447" fmla="*/ 788242 w 977755"/>
                  <a:gd name="connsiteY447" fmla="*/ 78946 h 361466"/>
                  <a:gd name="connsiteX448" fmla="*/ 793025 w 977755"/>
                  <a:gd name="connsiteY448" fmla="*/ 78446 h 361466"/>
                  <a:gd name="connsiteX449" fmla="*/ 871470 w 977755"/>
                  <a:gd name="connsiteY449" fmla="*/ 75876 h 361466"/>
                  <a:gd name="connsiteX450" fmla="*/ 897881 w 977755"/>
                  <a:gd name="connsiteY450" fmla="*/ 102286 h 361466"/>
                  <a:gd name="connsiteX451" fmla="*/ 871470 w 977755"/>
                  <a:gd name="connsiteY451" fmla="*/ 128697 h 361466"/>
                  <a:gd name="connsiteX452" fmla="*/ 845060 w 977755"/>
                  <a:gd name="connsiteY452" fmla="*/ 102286 h 361466"/>
                  <a:gd name="connsiteX453" fmla="*/ 871470 w 977755"/>
                  <a:gd name="connsiteY453" fmla="*/ 75876 h 361466"/>
                  <a:gd name="connsiteX454" fmla="*/ 47753 w 977755"/>
                  <a:gd name="connsiteY454" fmla="*/ 54034 h 361466"/>
                  <a:gd name="connsiteX455" fmla="*/ 56747 w 977755"/>
                  <a:gd name="connsiteY455" fmla="*/ 63028 h 361466"/>
                  <a:gd name="connsiteX456" fmla="*/ 47753 w 977755"/>
                  <a:gd name="connsiteY456" fmla="*/ 72022 h 361466"/>
                  <a:gd name="connsiteX457" fmla="*/ 38759 w 977755"/>
                  <a:gd name="connsiteY457" fmla="*/ 63028 h 361466"/>
                  <a:gd name="connsiteX458" fmla="*/ 47753 w 977755"/>
                  <a:gd name="connsiteY458" fmla="*/ 54034 h 361466"/>
                  <a:gd name="connsiteX459" fmla="*/ 126198 w 977755"/>
                  <a:gd name="connsiteY459" fmla="*/ 53035 h 361466"/>
                  <a:gd name="connsiteX460" fmla="*/ 136191 w 977755"/>
                  <a:gd name="connsiteY460" fmla="*/ 63028 h 361466"/>
                  <a:gd name="connsiteX461" fmla="*/ 126198 w 977755"/>
                  <a:gd name="connsiteY461" fmla="*/ 73021 h 361466"/>
                  <a:gd name="connsiteX462" fmla="*/ 116205 w 977755"/>
                  <a:gd name="connsiteY462" fmla="*/ 63028 h 361466"/>
                  <a:gd name="connsiteX463" fmla="*/ 126198 w 977755"/>
                  <a:gd name="connsiteY463" fmla="*/ 53035 h 361466"/>
                  <a:gd name="connsiteX464" fmla="*/ 283162 w 977755"/>
                  <a:gd name="connsiteY464" fmla="*/ 50822 h 361466"/>
                  <a:gd name="connsiteX465" fmla="*/ 295368 w 977755"/>
                  <a:gd name="connsiteY465" fmla="*/ 63028 h 361466"/>
                  <a:gd name="connsiteX466" fmla="*/ 283162 w 977755"/>
                  <a:gd name="connsiteY466" fmla="*/ 75234 h 361466"/>
                  <a:gd name="connsiteX467" fmla="*/ 270956 w 977755"/>
                  <a:gd name="connsiteY467" fmla="*/ 63028 h 361466"/>
                  <a:gd name="connsiteX468" fmla="*/ 283162 w 977755"/>
                  <a:gd name="connsiteY468" fmla="*/ 50822 h 361466"/>
                  <a:gd name="connsiteX469" fmla="*/ 361536 w 977755"/>
                  <a:gd name="connsiteY469" fmla="*/ 49466 h 361466"/>
                  <a:gd name="connsiteX470" fmla="*/ 375098 w 977755"/>
                  <a:gd name="connsiteY470" fmla="*/ 63028 h 361466"/>
                  <a:gd name="connsiteX471" fmla="*/ 361536 w 977755"/>
                  <a:gd name="connsiteY471" fmla="*/ 76590 h 361466"/>
                  <a:gd name="connsiteX472" fmla="*/ 347974 w 977755"/>
                  <a:gd name="connsiteY472" fmla="*/ 63028 h 361466"/>
                  <a:gd name="connsiteX473" fmla="*/ 361536 w 977755"/>
                  <a:gd name="connsiteY473" fmla="*/ 49466 h 361466"/>
                  <a:gd name="connsiteX474" fmla="*/ 518428 w 977755"/>
                  <a:gd name="connsiteY474" fmla="*/ 46396 h 361466"/>
                  <a:gd name="connsiteX475" fmla="*/ 535060 w 977755"/>
                  <a:gd name="connsiteY475" fmla="*/ 63027 h 361466"/>
                  <a:gd name="connsiteX476" fmla="*/ 518428 w 977755"/>
                  <a:gd name="connsiteY476" fmla="*/ 79659 h 361466"/>
                  <a:gd name="connsiteX477" fmla="*/ 501797 w 977755"/>
                  <a:gd name="connsiteY477" fmla="*/ 63027 h 361466"/>
                  <a:gd name="connsiteX478" fmla="*/ 518428 w 977755"/>
                  <a:gd name="connsiteY478" fmla="*/ 46396 h 361466"/>
                  <a:gd name="connsiteX479" fmla="*/ 596946 w 977755"/>
                  <a:gd name="connsiteY479" fmla="*/ 44612 h 361466"/>
                  <a:gd name="connsiteX480" fmla="*/ 615362 w 977755"/>
                  <a:gd name="connsiteY480" fmla="*/ 63028 h 361466"/>
                  <a:gd name="connsiteX481" fmla="*/ 596946 w 977755"/>
                  <a:gd name="connsiteY481" fmla="*/ 81444 h 361466"/>
                  <a:gd name="connsiteX482" fmla="*/ 578530 w 977755"/>
                  <a:gd name="connsiteY482" fmla="*/ 63028 h 361466"/>
                  <a:gd name="connsiteX483" fmla="*/ 596946 w 977755"/>
                  <a:gd name="connsiteY483" fmla="*/ 44612 h 361466"/>
                  <a:gd name="connsiteX484" fmla="*/ 753766 w 977755"/>
                  <a:gd name="connsiteY484" fmla="*/ 40400 h 361466"/>
                  <a:gd name="connsiteX485" fmla="*/ 776394 w 977755"/>
                  <a:gd name="connsiteY485" fmla="*/ 63027 h 361466"/>
                  <a:gd name="connsiteX486" fmla="*/ 753766 w 977755"/>
                  <a:gd name="connsiteY486" fmla="*/ 85655 h 361466"/>
                  <a:gd name="connsiteX487" fmla="*/ 731139 w 977755"/>
                  <a:gd name="connsiteY487" fmla="*/ 63027 h 361466"/>
                  <a:gd name="connsiteX488" fmla="*/ 753766 w 977755"/>
                  <a:gd name="connsiteY488" fmla="*/ 40400 h 361466"/>
                  <a:gd name="connsiteX489" fmla="*/ 832283 w 977755"/>
                  <a:gd name="connsiteY489" fmla="*/ 37973 h 361466"/>
                  <a:gd name="connsiteX490" fmla="*/ 857337 w 977755"/>
                  <a:gd name="connsiteY490" fmla="*/ 63027 h 361466"/>
                  <a:gd name="connsiteX491" fmla="*/ 832283 w 977755"/>
                  <a:gd name="connsiteY491" fmla="*/ 88153 h 361466"/>
                  <a:gd name="connsiteX492" fmla="*/ 807229 w 977755"/>
                  <a:gd name="connsiteY492" fmla="*/ 63027 h 361466"/>
                  <a:gd name="connsiteX493" fmla="*/ 832283 w 977755"/>
                  <a:gd name="connsiteY493" fmla="*/ 37973 h 361466"/>
                  <a:gd name="connsiteX494" fmla="*/ 8566 w 977755"/>
                  <a:gd name="connsiteY494" fmla="*/ 15275 h 361466"/>
                  <a:gd name="connsiteX495" fmla="*/ 15632 w 977755"/>
                  <a:gd name="connsiteY495" fmla="*/ 19058 h 361466"/>
                  <a:gd name="connsiteX496" fmla="*/ 17060 w 977755"/>
                  <a:gd name="connsiteY496" fmla="*/ 23841 h 361466"/>
                  <a:gd name="connsiteX497" fmla="*/ 16917 w 977755"/>
                  <a:gd name="connsiteY497" fmla="*/ 25554 h 361466"/>
                  <a:gd name="connsiteX498" fmla="*/ 15632 w 977755"/>
                  <a:gd name="connsiteY498" fmla="*/ 28623 h 361466"/>
                  <a:gd name="connsiteX499" fmla="*/ 8566 w 977755"/>
                  <a:gd name="connsiteY499" fmla="*/ 32406 h 361466"/>
                  <a:gd name="connsiteX500" fmla="*/ 6852 w 977755"/>
                  <a:gd name="connsiteY500" fmla="*/ 32192 h 361466"/>
                  <a:gd name="connsiteX501" fmla="*/ 2498 w 977755"/>
                  <a:gd name="connsiteY501" fmla="*/ 29836 h 361466"/>
                  <a:gd name="connsiteX502" fmla="*/ 1428 w 977755"/>
                  <a:gd name="connsiteY502" fmla="*/ 28623 h 361466"/>
                  <a:gd name="connsiteX503" fmla="*/ 143 w 977755"/>
                  <a:gd name="connsiteY503" fmla="*/ 25554 h 361466"/>
                  <a:gd name="connsiteX504" fmla="*/ 0 w 977755"/>
                  <a:gd name="connsiteY504" fmla="*/ 23841 h 361466"/>
                  <a:gd name="connsiteX505" fmla="*/ 143 w 977755"/>
                  <a:gd name="connsiteY505" fmla="*/ 22127 h 361466"/>
                  <a:gd name="connsiteX506" fmla="*/ 1428 w 977755"/>
                  <a:gd name="connsiteY506" fmla="*/ 19058 h 361466"/>
                  <a:gd name="connsiteX507" fmla="*/ 2498 w 977755"/>
                  <a:gd name="connsiteY507" fmla="*/ 17773 h 361466"/>
                  <a:gd name="connsiteX508" fmla="*/ 6852 w 977755"/>
                  <a:gd name="connsiteY508" fmla="*/ 15418 h 361466"/>
                  <a:gd name="connsiteX509" fmla="*/ 8566 w 977755"/>
                  <a:gd name="connsiteY509" fmla="*/ 15275 h 361466"/>
                  <a:gd name="connsiteX510" fmla="*/ 87011 w 977755"/>
                  <a:gd name="connsiteY510" fmla="*/ 14347 h 361466"/>
                  <a:gd name="connsiteX511" fmla="*/ 96505 w 977755"/>
                  <a:gd name="connsiteY511" fmla="*/ 23840 h 361466"/>
                  <a:gd name="connsiteX512" fmla="*/ 96291 w 977755"/>
                  <a:gd name="connsiteY512" fmla="*/ 25768 h 361466"/>
                  <a:gd name="connsiteX513" fmla="*/ 87011 w 977755"/>
                  <a:gd name="connsiteY513" fmla="*/ 33334 h 361466"/>
                  <a:gd name="connsiteX514" fmla="*/ 77732 w 977755"/>
                  <a:gd name="connsiteY514" fmla="*/ 25768 h 361466"/>
                  <a:gd name="connsiteX515" fmla="*/ 77518 w 977755"/>
                  <a:gd name="connsiteY515" fmla="*/ 23840 h 361466"/>
                  <a:gd name="connsiteX516" fmla="*/ 87011 w 977755"/>
                  <a:gd name="connsiteY516" fmla="*/ 14347 h 361466"/>
                  <a:gd name="connsiteX517" fmla="*/ 243832 w 977755"/>
                  <a:gd name="connsiteY517" fmla="*/ 12205 h 361466"/>
                  <a:gd name="connsiteX518" fmla="*/ 255467 w 977755"/>
                  <a:gd name="connsiteY518" fmla="*/ 23840 h 361466"/>
                  <a:gd name="connsiteX519" fmla="*/ 255253 w 977755"/>
                  <a:gd name="connsiteY519" fmla="*/ 26195 h 361466"/>
                  <a:gd name="connsiteX520" fmla="*/ 243832 w 977755"/>
                  <a:gd name="connsiteY520" fmla="*/ 35475 h 361466"/>
                  <a:gd name="connsiteX521" fmla="*/ 232411 w 977755"/>
                  <a:gd name="connsiteY521" fmla="*/ 26195 h 361466"/>
                  <a:gd name="connsiteX522" fmla="*/ 232197 w 977755"/>
                  <a:gd name="connsiteY522" fmla="*/ 23840 h 361466"/>
                  <a:gd name="connsiteX523" fmla="*/ 243832 w 977755"/>
                  <a:gd name="connsiteY523" fmla="*/ 12205 h 361466"/>
                  <a:gd name="connsiteX524" fmla="*/ 322349 w 977755"/>
                  <a:gd name="connsiteY524" fmla="*/ 10921 h 361466"/>
                  <a:gd name="connsiteX525" fmla="*/ 329559 w 977755"/>
                  <a:gd name="connsiteY525" fmla="*/ 13134 h 361466"/>
                  <a:gd name="connsiteX526" fmla="*/ 335198 w 977755"/>
                  <a:gd name="connsiteY526" fmla="*/ 23841 h 361466"/>
                  <a:gd name="connsiteX527" fmla="*/ 334912 w 977755"/>
                  <a:gd name="connsiteY527" fmla="*/ 26410 h 361466"/>
                  <a:gd name="connsiteX528" fmla="*/ 329559 w 977755"/>
                  <a:gd name="connsiteY528" fmla="*/ 34476 h 361466"/>
                  <a:gd name="connsiteX529" fmla="*/ 322349 w 977755"/>
                  <a:gd name="connsiteY529" fmla="*/ 36689 h 361466"/>
                  <a:gd name="connsiteX530" fmla="*/ 319780 w 977755"/>
                  <a:gd name="connsiteY530" fmla="*/ 36404 h 361466"/>
                  <a:gd name="connsiteX531" fmla="*/ 309787 w 977755"/>
                  <a:gd name="connsiteY531" fmla="*/ 26410 h 361466"/>
                  <a:gd name="connsiteX532" fmla="*/ 309501 w 977755"/>
                  <a:gd name="connsiteY532" fmla="*/ 23841 h 361466"/>
                  <a:gd name="connsiteX533" fmla="*/ 319780 w 977755"/>
                  <a:gd name="connsiteY533" fmla="*/ 11207 h 361466"/>
                  <a:gd name="connsiteX534" fmla="*/ 322349 w 977755"/>
                  <a:gd name="connsiteY534" fmla="*/ 10921 h 361466"/>
                  <a:gd name="connsiteX535" fmla="*/ 479098 w 977755"/>
                  <a:gd name="connsiteY535" fmla="*/ 7994 h 361466"/>
                  <a:gd name="connsiteX536" fmla="*/ 492232 w 977755"/>
                  <a:gd name="connsiteY536" fmla="*/ 14989 h 361466"/>
                  <a:gd name="connsiteX537" fmla="*/ 494944 w 977755"/>
                  <a:gd name="connsiteY537" fmla="*/ 23840 h 361466"/>
                  <a:gd name="connsiteX538" fmla="*/ 494659 w 977755"/>
                  <a:gd name="connsiteY538" fmla="*/ 27052 h 361466"/>
                  <a:gd name="connsiteX539" fmla="*/ 492303 w 977755"/>
                  <a:gd name="connsiteY539" fmla="*/ 32691 h 361466"/>
                  <a:gd name="connsiteX540" fmla="*/ 479098 w 977755"/>
                  <a:gd name="connsiteY540" fmla="*/ 39615 h 361466"/>
                  <a:gd name="connsiteX541" fmla="*/ 475886 w 977755"/>
                  <a:gd name="connsiteY541" fmla="*/ 39258 h 361466"/>
                  <a:gd name="connsiteX542" fmla="*/ 467891 w 977755"/>
                  <a:gd name="connsiteY542" fmla="*/ 34975 h 361466"/>
                  <a:gd name="connsiteX543" fmla="*/ 465964 w 977755"/>
                  <a:gd name="connsiteY543" fmla="*/ 32620 h 361466"/>
                  <a:gd name="connsiteX544" fmla="*/ 463608 w 977755"/>
                  <a:gd name="connsiteY544" fmla="*/ 26981 h 361466"/>
                  <a:gd name="connsiteX545" fmla="*/ 463323 w 977755"/>
                  <a:gd name="connsiteY545" fmla="*/ 23769 h 361466"/>
                  <a:gd name="connsiteX546" fmla="*/ 463608 w 977755"/>
                  <a:gd name="connsiteY546" fmla="*/ 20557 h 361466"/>
                  <a:gd name="connsiteX547" fmla="*/ 465964 w 977755"/>
                  <a:gd name="connsiteY547" fmla="*/ 14918 h 361466"/>
                  <a:gd name="connsiteX548" fmla="*/ 467891 w 977755"/>
                  <a:gd name="connsiteY548" fmla="*/ 12562 h 361466"/>
                  <a:gd name="connsiteX549" fmla="*/ 475886 w 977755"/>
                  <a:gd name="connsiteY549" fmla="*/ 8280 h 361466"/>
                  <a:gd name="connsiteX550" fmla="*/ 479098 w 977755"/>
                  <a:gd name="connsiteY550" fmla="*/ 7994 h 361466"/>
                  <a:gd name="connsiteX551" fmla="*/ 557687 w 977755"/>
                  <a:gd name="connsiteY551" fmla="*/ 6352 h 361466"/>
                  <a:gd name="connsiteX552" fmla="*/ 575175 w 977755"/>
                  <a:gd name="connsiteY552" fmla="*/ 23840 h 361466"/>
                  <a:gd name="connsiteX553" fmla="*/ 574818 w 977755"/>
                  <a:gd name="connsiteY553" fmla="*/ 27338 h 361466"/>
                  <a:gd name="connsiteX554" fmla="*/ 557687 w 977755"/>
                  <a:gd name="connsiteY554" fmla="*/ 41328 h 361466"/>
                  <a:gd name="connsiteX555" fmla="*/ 540556 w 977755"/>
                  <a:gd name="connsiteY555" fmla="*/ 27338 h 361466"/>
                  <a:gd name="connsiteX556" fmla="*/ 540199 w 977755"/>
                  <a:gd name="connsiteY556" fmla="*/ 23840 h 361466"/>
                  <a:gd name="connsiteX557" fmla="*/ 557687 w 977755"/>
                  <a:gd name="connsiteY557" fmla="*/ 6352 h 361466"/>
                  <a:gd name="connsiteX558" fmla="*/ 714579 w 977755"/>
                  <a:gd name="connsiteY558" fmla="*/ 2284 h 361466"/>
                  <a:gd name="connsiteX559" fmla="*/ 736064 w 977755"/>
                  <a:gd name="connsiteY559" fmla="*/ 23769 h 361466"/>
                  <a:gd name="connsiteX560" fmla="*/ 735636 w 977755"/>
                  <a:gd name="connsiteY560" fmla="*/ 28123 h 361466"/>
                  <a:gd name="connsiteX561" fmla="*/ 714579 w 977755"/>
                  <a:gd name="connsiteY561" fmla="*/ 45326 h 361466"/>
                  <a:gd name="connsiteX562" fmla="*/ 693522 w 977755"/>
                  <a:gd name="connsiteY562" fmla="*/ 28123 h 361466"/>
                  <a:gd name="connsiteX563" fmla="*/ 693094 w 977755"/>
                  <a:gd name="connsiteY563" fmla="*/ 23769 h 361466"/>
                  <a:gd name="connsiteX564" fmla="*/ 714579 w 977755"/>
                  <a:gd name="connsiteY564" fmla="*/ 2284 h 361466"/>
                  <a:gd name="connsiteX565" fmla="*/ 793025 w 977755"/>
                  <a:gd name="connsiteY565" fmla="*/ 0 h 361466"/>
                  <a:gd name="connsiteX566" fmla="*/ 806373 w 977755"/>
                  <a:gd name="connsiteY566" fmla="*/ 4069 h 361466"/>
                  <a:gd name="connsiteX567" fmla="*/ 816865 w 977755"/>
                  <a:gd name="connsiteY567" fmla="*/ 23841 h 361466"/>
                  <a:gd name="connsiteX568" fmla="*/ 816366 w 977755"/>
                  <a:gd name="connsiteY568" fmla="*/ 28623 h 361466"/>
                  <a:gd name="connsiteX569" fmla="*/ 806373 w 977755"/>
                  <a:gd name="connsiteY569" fmla="*/ 43613 h 361466"/>
                  <a:gd name="connsiteX570" fmla="*/ 793025 w 977755"/>
                  <a:gd name="connsiteY570" fmla="*/ 47682 h 361466"/>
                  <a:gd name="connsiteX571" fmla="*/ 788242 w 977755"/>
                  <a:gd name="connsiteY571" fmla="*/ 47182 h 361466"/>
                  <a:gd name="connsiteX572" fmla="*/ 769684 w 977755"/>
                  <a:gd name="connsiteY572" fmla="*/ 28623 h 361466"/>
                  <a:gd name="connsiteX573" fmla="*/ 769184 w 977755"/>
                  <a:gd name="connsiteY573" fmla="*/ 23841 h 361466"/>
                  <a:gd name="connsiteX574" fmla="*/ 788242 w 977755"/>
                  <a:gd name="connsiteY574" fmla="*/ 500 h 361466"/>
                  <a:gd name="connsiteX575" fmla="*/ 793025 w 977755"/>
                  <a:gd name="connsiteY575" fmla="*/ 0 h 361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</a:cxnLst>
                <a:rect l="l" t="t" r="r" b="b"/>
                <a:pathLst>
                  <a:path w="977755" h="361466">
                    <a:moveTo>
                      <a:pt x="8566" y="329059"/>
                    </a:moveTo>
                    <a:cubicBezTo>
                      <a:pt x="11492" y="329059"/>
                      <a:pt x="14062" y="330558"/>
                      <a:pt x="15632" y="332842"/>
                    </a:cubicBezTo>
                    <a:cubicBezTo>
                      <a:pt x="16489" y="334198"/>
                      <a:pt x="17060" y="335840"/>
                      <a:pt x="17060" y="337625"/>
                    </a:cubicBezTo>
                    <a:cubicBezTo>
                      <a:pt x="17060" y="338838"/>
                      <a:pt x="16846" y="339980"/>
                      <a:pt x="16417" y="340979"/>
                    </a:cubicBezTo>
                    <a:cubicBezTo>
                      <a:pt x="16203" y="341479"/>
                      <a:pt x="15918" y="341979"/>
                      <a:pt x="15632" y="342407"/>
                    </a:cubicBezTo>
                    <a:cubicBezTo>
                      <a:pt x="15347" y="342835"/>
                      <a:pt x="14990" y="343264"/>
                      <a:pt x="14633" y="343620"/>
                    </a:cubicBezTo>
                    <a:cubicBezTo>
                      <a:pt x="13062" y="345191"/>
                      <a:pt x="10921" y="346119"/>
                      <a:pt x="8566" y="346119"/>
                    </a:cubicBezTo>
                    <a:cubicBezTo>
                      <a:pt x="7994" y="346119"/>
                      <a:pt x="7423" y="346119"/>
                      <a:pt x="6852" y="345976"/>
                    </a:cubicBezTo>
                    <a:cubicBezTo>
                      <a:pt x="5139" y="345619"/>
                      <a:pt x="3640" y="344763"/>
                      <a:pt x="2498" y="343620"/>
                    </a:cubicBezTo>
                    <a:cubicBezTo>
                      <a:pt x="2070" y="343192"/>
                      <a:pt x="1713" y="342764"/>
                      <a:pt x="1428" y="342336"/>
                    </a:cubicBezTo>
                    <a:cubicBezTo>
                      <a:pt x="1142" y="341907"/>
                      <a:pt x="857" y="341408"/>
                      <a:pt x="642" y="340908"/>
                    </a:cubicBezTo>
                    <a:cubicBezTo>
                      <a:pt x="428" y="340408"/>
                      <a:pt x="286" y="339909"/>
                      <a:pt x="143" y="339338"/>
                    </a:cubicBezTo>
                    <a:cubicBezTo>
                      <a:pt x="71" y="338767"/>
                      <a:pt x="0" y="338196"/>
                      <a:pt x="0" y="337625"/>
                    </a:cubicBezTo>
                    <a:cubicBezTo>
                      <a:pt x="0" y="336982"/>
                      <a:pt x="71" y="336411"/>
                      <a:pt x="143" y="335911"/>
                    </a:cubicBezTo>
                    <a:cubicBezTo>
                      <a:pt x="357" y="334769"/>
                      <a:pt x="785" y="333770"/>
                      <a:pt x="1428" y="332842"/>
                    </a:cubicBezTo>
                    <a:cubicBezTo>
                      <a:pt x="1784" y="332342"/>
                      <a:pt x="2141" y="331914"/>
                      <a:pt x="2498" y="331557"/>
                    </a:cubicBezTo>
                    <a:cubicBezTo>
                      <a:pt x="3712" y="330344"/>
                      <a:pt x="5211" y="329559"/>
                      <a:pt x="6852" y="329202"/>
                    </a:cubicBezTo>
                    <a:cubicBezTo>
                      <a:pt x="7423" y="329130"/>
                      <a:pt x="7994" y="329059"/>
                      <a:pt x="8566" y="329059"/>
                    </a:cubicBezTo>
                    <a:close/>
                    <a:moveTo>
                      <a:pt x="86939" y="328060"/>
                    </a:moveTo>
                    <a:cubicBezTo>
                      <a:pt x="92222" y="328060"/>
                      <a:pt x="96433" y="332343"/>
                      <a:pt x="96433" y="337554"/>
                    </a:cubicBezTo>
                    <a:cubicBezTo>
                      <a:pt x="96433" y="338910"/>
                      <a:pt x="96219" y="340123"/>
                      <a:pt x="95719" y="341265"/>
                    </a:cubicBezTo>
                    <a:cubicBezTo>
                      <a:pt x="95219" y="342407"/>
                      <a:pt x="94506" y="343407"/>
                      <a:pt x="93578" y="344263"/>
                    </a:cubicBezTo>
                    <a:cubicBezTo>
                      <a:pt x="91865" y="345976"/>
                      <a:pt x="89509" y="347047"/>
                      <a:pt x="86868" y="347047"/>
                    </a:cubicBezTo>
                    <a:cubicBezTo>
                      <a:pt x="84227" y="347047"/>
                      <a:pt x="81872" y="345976"/>
                      <a:pt x="80158" y="344263"/>
                    </a:cubicBezTo>
                    <a:cubicBezTo>
                      <a:pt x="79302" y="343407"/>
                      <a:pt x="78659" y="342407"/>
                      <a:pt x="78160" y="341265"/>
                    </a:cubicBezTo>
                    <a:cubicBezTo>
                      <a:pt x="77732" y="340123"/>
                      <a:pt x="77446" y="338838"/>
                      <a:pt x="77446" y="337554"/>
                    </a:cubicBezTo>
                    <a:cubicBezTo>
                      <a:pt x="77446" y="332271"/>
                      <a:pt x="81729" y="328060"/>
                      <a:pt x="86939" y="328060"/>
                    </a:cubicBezTo>
                    <a:close/>
                    <a:moveTo>
                      <a:pt x="243903" y="325990"/>
                    </a:moveTo>
                    <a:cubicBezTo>
                      <a:pt x="250327" y="325990"/>
                      <a:pt x="255538" y="331201"/>
                      <a:pt x="255538" y="337625"/>
                    </a:cubicBezTo>
                    <a:cubicBezTo>
                      <a:pt x="255538" y="339195"/>
                      <a:pt x="255181" y="340766"/>
                      <a:pt x="254610" y="342122"/>
                    </a:cubicBezTo>
                    <a:cubicBezTo>
                      <a:pt x="253967" y="343478"/>
                      <a:pt x="253182" y="344763"/>
                      <a:pt x="252111" y="345834"/>
                    </a:cubicBezTo>
                    <a:cubicBezTo>
                      <a:pt x="250041" y="347975"/>
                      <a:pt x="247115" y="349260"/>
                      <a:pt x="243903" y="349260"/>
                    </a:cubicBezTo>
                    <a:cubicBezTo>
                      <a:pt x="240691" y="349260"/>
                      <a:pt x="237764" y="347904"/>
                      <a:pt x="235694" y="345834"/>
                    </a:cubicBezTo>
                    <a:cubicBezTo>
                      <a:pt x="234624" y="344763"/>
                      <a:pt x="233767" y="343478"/>
                      <a:pt x="233196" y="342122"/>
                    </a:cubicBezTo>
                    <a:cubicBezTo>
                      <a:pt x="232625" y="340766"/>
                      <a:pt x="232268" y="339195"/>
                      <a:pt x="232268" y="337625"/>
                    </a:cubicBezTo>
                    <a:cubicBezTo>
                      <a:pt x="232268" y="331201"/>
                      <a:pt x="237479" y="325990"/>
                      <a:pt x="243903" y="325990"/>
                    </a:cubicBezTo>
                    <a:close/>
                    <a:moveTo>
                      <a:pt x="322349" y="324705"/>
                    </a:moveTo>
                    <a:cubicBezTo>
                      <a:pt x="324990" y="324705"/>
                      <a:pt x="327489" y="325562"/>
                      <a:pt x="329559" y="326918"/>
                    </a:cubicBezTo>
                    <a:cubicBezTo>
                      <a:pt x="332913" y="329273"/>
                      <a:pt x="335198" y="333199"/>
                      <a:pt x="335198" y="337625"/>
                    </a:cubicBezTo>
                    <a:cubicBezTo>
                      <a:pt x="335198" y="339409"/>
                      <a:pt x="334841" y="341051"/>
                      <a:pt x="334198" y="342621"/>
                    </a:cubicBezTo>
                    <a:cubicBezTo>
                      <a:pt x="333556" y="344120"/>
                      <a:pt x="332557" y="345548"/>
                      <a:pt x="331414" y="346690"/>
                    </a:cubicBezTo>
                    <a:cubicBezTo>
                      <a:pt x="330843" y="347261"/>
                      <a:pt x="330201" y="347832"/>
                      <a:pt x="329559" y="348260"/>
                    </a:cubicBezTo>
                    <a:cubicBezTo>
                      <a:pt x="327489" y="349688"/>
                      <a:pt x="324990" y="350473"/>
                      <a:pt x="322349" y="350473"/>
                    </a:cubicBezTo>
                    <a:cubicBezTo>
                      <a:pt x="321493" y="350473"/>
                      <a:pt x="320636" y="350330"/>
                      <a:pt x="319780" y="350188"/>
                    </a:cubicBezTo>
                    <a:cubicBezTo>
                      <a:pt x="317281" y="349688"/>
                      <a:pt x="314997" y="348403"/>
                      <a:pt x="313284" y="346690"/>
                    </a:cubicBezTo>
                    <a:cubicBezTo>
                      <a:pt x="312071" y="345548"/>
                      <a:pt x="311143" y="344192"/>
                      <a:pt x="310500" y="342621"/>
                    </a:cubicBezTo>
                    <a:cubicBezTo>
                      <a:pt x="309858" y="341122"/>
                      <a:pt x="309501" y="339409"/>
                      <a:pt x="309501" y="337625"/>
                    </a:cubicBezTo>
                    <a:cubicBezTo>
                      <a:pt x="309501" y="331415"/>
                      <a:pt x="313927" y="326204"/>
                      <a:pt x="319780" y="324990"/>
                    </a:cubicBezTo>
                    <a:cubicBezTo>
                      <a:pt x="320565" y="324776"/>
                      <a:pt x="321493" y="324705"/>
                      <a:pt x="322349" y="324705"/>
                    </a:cubicBezTo>
                    <a:close/>
                    <a:moveTo>
                      <a:pt x="479098" y="321707"/>
                    </a:moveTo>
                    <a:cubicBezTo>
                      <a:pt x="484594" y="321707"/>
                      <a:pt x="489376" y="324491"/>
                      <a:pt x="492232" y="328702"/>
                    </a:cubicBezTo>
                    <a:cubicBezTo>
                      <a:pt x="493945" y="331272"/>
                      <a:pt x="494944" y="334270"/>
                      <a:pt x="494944" y="337553"/>
                    </a:cubicBezTo>
                    <a:cubicBezTo>
                      <a:pt x="494944" y="339695"/>
                      <a:pt x="494516" y="341836"/>
                      <a:pt x="493731" y="343692"/>
                    </a:cubicBezTo>
                    <a:cubicBezTo>
                      <a:pt x="493374" y="344691"/>
                      <a:pt x="492874" y="345548"/>
                      <a:pt x="492303" y="346404"/>
                    </a:cubicBezTo>
                    <a:cubicBezTo>
                      <a:pt x="491732" y="347261"/>
                      <a:pt x="491090" y="348046"/>
                      <a:pt x="490304" y="348760"/>
                    </a:cubicBezTo>
                    <a:cubicBezTo>
                      <a:pt x="487449" y="351615"/>
                      <a:pt x="483452" y="353400"/>
                      <a:pt x="479098" y="353400"/>
                    </a:cubicBezTo>
                    <a:cubicBezTo>
                      <a:pt x="477956" y="353400"/>
                      <a:pt x="476885" y="353257"/>
                      <a:pt x="475886" y="353043"/>
                    </a:cubicBezTo>
                    <a:cubicBezTo>
                      <a:pt x="472816" y="352472"/>
                      <a:pt x="470033" y="350901"/>
                      <a:pt x="467891" y="348760"/>
                    </a:cubicBezTo>
                    <a:cubicBezTo>
                      <a:pt x="467177" y="348046"/>
                      <a:pt x="466535" y="347261"/>
                      <a:pt x="465964" y="346404"/>
                    </a:cubicBezTo>
                    <a:cubicBezTo>
                      <a:pt x="465393" y="345548"/>
                      <a:pt x="464965" y="344620"/>
                      <a:pt x="464536" y="343692"/>
                    </a:cubicBezTo>
                    <a:cubicBezTo>
                      <a:pt x="464108" y="342693"/>
                      <a:pt x="463823" y="341693"/>
                      <a:pt x="463608" y="340694"/>
                    </a:cubicBezTo>
                    <a:cubicBezTo>
                      <a:pt x="463466" y="339623"/>
                      <a:pt x="463323" y="338553"/>
                      <a:pt x="463323" y="337482"/>
                    </a:cubicBezTo>
                    <a:cubicBezTo>
                      <a:pt x="463323" y="336340"/>
                      <a:pt x="463394" y="335269"/>
                      <a:pt x="463608" y="334270"/>
                    </a:cubicBezTo>
                    <a:cubicBezTo>
                      <a:pt x="464037" y="332200"/>
                      <a:pt x="464822" y="330344"/>
                      <a:pt x="465964" y="328631"/>
                    </a:cubicBezTo>
                    <a:cubicBezTo>
                      <a:pt x="466535" y="327774"/>
                      <a:pt x="467177" y="326989"/>
                      <a:pt x="467891" y="326275"/>
                    </a:cubicBezTo>
                    <a:cubicBezTo>
                      <a:pt x="470033" y="324134"/>
                      <a:pt x="472816" y="322635"/>
                      <a:pt x="475886" y="321993"/>
                    </a:cubicBezTo>
                    <a:cubicBezTo>
                      <a:pt x="476956" y="321850"/>
                      <a:pt x="478027" y="321707"/>
                      <a:pt x="479098" y="321707"/>
                    </a:cubicBezTo>
                    <a:close/>
                    <a:moveTo>
                      <a:pt x="557687" y="320066"/>
                    </a:moveTo>
                    <a:cubicBezTo>
                      <a:pt x="567323" y="320066"/>
                      <a:pt x="575175" y="327918"/>
                      <a:pt x="575175" y="337554"/>
                    </a:cubicBezTo>
                    <a:cubicBezTo>
                      <a:pt x="575175" y="339981"/>
                      <a:pt x="574675" y="342336"/>
                      <a:pt x="573819" y="344406"/>
                    </a:cubicBezTo>
                    <a:cubicBezTo>
                      <a:pt x="572891" y="346476"/>
                      <a:pt x="571606" y="348404"/>
                      <a:pt x="570178" y="349974"/>
                    </a:cubicBezTo>
                    <a:cubicBezTo>
                      <a:pt x="566966" y="353115"/>
                      <a:pt x="562612" y="355113"/>
                      <a:pt x="557758" y="355113"/>
                    </a:cubicBezTo>
                    <a:cubicBezTo>
                      <a:pt x="552905" y="355113"/>
                      <a:pt x="548479" y="353115"/>
                      <a:pt x="545338" y="349974"/>
                    </a:cubicBezTo>
                    <a:cubicBezTo>
                      <a:pt x="543697" y="348404"/>
                      <a:pt x="542412" y="346476"/>
                      <a:pt x="541555" y="344406"/>
                    </a:cubicBezTo>
                    <a:cubicBezTo>
                      <a:pt x="540699" y="342265"/>
                      <a:pt x="540199" y="339981"/>
                      <a:pt x="540199" y="337554"/>
                    </a:cubicBezTo>
                    <a:cubicBezTo>
                      <a:pt x="540199" y="327918"/>
                      <a:pt x="548051" y="320066"/>
                      <a:pt x="557687" y="320066"/>
                    </a:cubicBezTo>
                    <a:close/>
                    <a:moveTo>
                      <a:pt x="714579" y="316140"/>
                    </a:moveTo>
                    <a:cubicBezTo>
                      <a:pt x="726428" y="316140"/>
                      <a:pt x="736064" y="325776"/>
                      <a:pt x="736064" y="337625"/>
                    </a:cubicBezTo>
                    <a:cubicBezTo>
                      <a:pt x="736064" y="340552"/>
                      <a:pt x="735422" y="343407"/>
                      <a:pt x="734351" y="345977"/>
                    </a:cubicBezTo>
                    <a:cubicBezTo>
                      <a:pt x="733281" y="348546"/>
                      <a:pt x="731710" y="350830"/>
                      <a:pt x="729854" y="352829"/>
                    </a:cubicBezTo>
                    <a:cubicBezTo>
                      <a:pt x="726000" y="356684"/>
                      <a:pt x="720575" y="359111"/>
                      <a:pt x="714651" y="359111"/>
                    </a:cubicBezTo>
                    <a:cubicBezTo>
                      <a:pt x="708726" y="359111"/>
                      <a:pt x="703373" y="356755"/>
                      <a:pt x="699447" y="352829"/>
                    </a:cubicBezTo>
                    <a:cubicBezTo>
                      <a:pt x="697448" y="350902"/>
                      <a:pt x="695878" y="348546"/>
                      <a:pt x="694807" y="345977"/>
                    </a:cubicBezTo>
                    <a:cubicBezTo>
                      <a:pt x="693665" y="343407"/>
                      <a:pt x="693094" y="340623"/>
                      <a:pt x="693094" y="337625"/>
                    </a:cubicBezTo>
                    <a:cubicBezTo>
                      <a:pt x="693094" y="325776"/>
                      <a:pt x="702730" y="316140"/>
                      <a:pt x="714579" y="316140"/>
                    </a:cubicBezTo>
                    <a:close/>
                    <a:moveTo>
                      <a:pt x="793025" y="313784"/>
                    </a:moveTo>
                    <a:cubicBezTo>
                      <a:pt x="797950" y="313784"/>
                      <a:pt x="802590" y="315283"/>
                      <a:pt x="806373" y="317853"/>
                    </a:cubicBezTo>
                    <a:cubicBezTo>
                      <a:pt x="812725" y="322135"/>
                      <a:pt x="816865" y="329416"/>
                      <a:pt x="816865" y="337625"/>
                    </a:cubicBezTo>
                    <a:cubicBezTo>
                      <a:pt x="816865" y="340908"/>
                      <a:pt x="816223" y="344049"/>
                      <a:pt x="815010" y="346904"/>
                    </a:cubicBezTo>
                    <a:cubicBezTo>
                      <a:pt x="813796" y="349759"/>
                      <a:pt x="812012" y="352329"/>
                      <a:pt x="809870" y="354470"/>
                    </a:cubicBezTo>
                    <a:cubicBezTo>
                      <a:pt x="808800" y="355541"/>
                      <a:pt x="807586" y="356469"/>
                      <a:pt x="806373" y="357397"/>
                    </a:cubicBezTo>
                    <a:cubicBezTo>
                      <a:pt x="802518" y="359967"/>
                      <a:pt x="797950" y="361466"/>
                      <a:pt x="793025" y="361466"/>
                    </a:cubicBezTo>
                    <a:cubicBezTo>
                      <a:pt x="791383" y="361466"/>
                      <a:pt x="789813" y="361251"/>
                      <a:pt x="788242" y="360966"/>
                    </a:cubicBezTo>
                    <a:cubicBezTo>
                      <a:pt x="783603" y="360038"/>
                      <a:pt x="779391" y="357682"/>
                      <a:pt x="776179" y="354470"/>
                    </a:cubicBezTo>
                    <a:cubicBezTo>
                      <a:pt x="773966" y="352329"/>
                      <a:pt x="772253" y="349759"/>
                      <a:pt x="771040" y="346904"/>
                    </a:cubicBezTo>
                    <a:cubicBezTo>
                      <a:pt x="769826" y="344049"/>
                      <a:pt x="769184" y="340908"/>
                      <a:pt x="769184" y="337625"/>
                    </a:cubicBezTo>
                    <a:cubicBezTo>
                      <a:pt x="769184" y="326133"/>
                      <a:pt x="777393" y="316496"/>
                      <a:pt x="788242" y="314284"/>
                    </a:cubicBezTo>
                    <a:cubicBezTo>
                      <a:pt x="789741" y="313927"/>
                      <a:pt x="791383" y="313784"/>
                      <a:pt x="793025" y="313784"/>
                    </a:cubicBezTo>
                    <a:close/>
                    <a:moveTo>
                      <a:pt x="47753" y="289372"/>
                    </a:moveTo>
                    <a:cubicBezTo>
                      <a:pt x="52749" y="289372"/>
                      <a:pt x="56747" y="293369"/>
                      <a:pt x="56747" y="298366"/>
                    </a:cubicBezTo>
                    <a:cubicBezTo>
                      <a:pt x="56747" y="303362"/>
                      <a:pt x="52749" y="307360"/>
                      <a:pt x="47753" y="307360"/>
                    </a:cubicBezTo>
                    <a:cubicBezTo>
                      <a:pt x="42756" y="307360"/>
                      <a:pt x="38759" y="303362"/>
                      <a:pt x="38759" y="298366"/>
                    </a:cubicBezTo>
                    <a:cubicBezTo>
                      <a:pt x="38759" y="293369"/>
                      <a:pt x="42756" y="289372"/>
                      <a:pt x="47753" y="289372"/>
                    </a:cubicBezTo>
                    <a:close/>
                    <a:moveTo>
                      <a:pt x="126198" y="288373"/>
                    </a:moveTo>
                    <a:cubicBezTo>
                      <a:pt x="131694" y="288373"/>
                      <a:pt x="136191" y="292870"/>
                      <a:pt x="136191" y="298366"/>
                    </a:cubicBezTo>
                    <a:cubicBezTo>
                      <a:pt x="136191" y="303862"/>
                      <a:pt x="131694" y="308359"/>
                      <a:pt x="126198" y="308359"/>
                    </a:cubicBezTo>
                    <a:cubicBezTo>
                      <a:pt x="120631" y="308359"/>
                      <a:pt x="116205" y="303862"/>
                      <a:pt x="116205" y="298366"/>
                    </a:cubicBezTo>
                    <a:cubicBezTo>
                      <a:pt x="116205" y="292799"/>
                      <a:pt x="120702" y="288373"/>
                      <a:pt x="126198" y="288373"/>
                    </a:cubicBezTo>
                    <a:close/>
                    <a:moveTo>
                      <a:pt x="283162" y="286160"/>
                    </a:moveTo>
                    <a:cubicBezTo>
                      <a:pt x="289872" y="286160"/>
                      <a:pt x="295368" y="291585"/>
                      <a:pt x="295368" y="298366"/>
                    </a:cubicBezTo>
                    <a:cubicBezTo>
                      <a:pt x="295368" y="305147"/>
                      <a:pt x="289872" y="310572"/>
                      <a:pt x="283162" y="310572"/>
                    </a:cubicBezTo>
                    <a:cubicBezTo>
                      <a:pt x="276452" y="310572"/>
                      <a:pt x="270956" y="305147"/>
                      <a:pt x="270956" y="298366"/>
                    </a:cubicBezTo>
                    <a:cubicBezTo>
                      <a:pt x="270956" y="291656"/>
                      <a:pt x="276381" y="286160"/>
                      <a:pt x="283162" y="286160"/>
                    </a:cubicBezTo>
                    <a:close/>
                    <a:moveTo>
                      <a:pt x="361536" y="284804"/>
                    </a:moveTo>
                    <a:cubicBezTo>
                      <a:pt x="369031" y="284804"/>
                      <a:pt x="375098" y="290871"/>
                      <a:pt x="375098" y="298366"/>
                    </a:cubicBezTo>
                    <a:cubicBezTo>
                      <a:pt x="375098" y="305861"/>
                      <a:pt x="369031" y="311928"/>
                      <a:pt x="361536" y="311928"/>
                    </a:cubicBezTo>
                    <a:cubicBezTo>
                      <a:pt x="354041" y="311928"/>
                      <a:pt x="347974" y="305861"/>
                      <a:pt x="347974" y="298366"/>
                    </a:cubicBezTo>
                    <a:cubicBezTo>
                      <a:pt x="347974" y="290871"/>
                      <a:pt x="354041" y="284804"/>
                      <a:pt x="361536" y="284804"/>
                    </a:cubicBezTo>
                    <a:close/>
                    <a:moveTo>
                      <a:pt x="518428" y="281735"/>
                    </a:moveTo>
                    <a:cubicBezTo>
                      <a:pt x="527636" y="281735"/>
                      <a:pt x="535060" y="289158"/>
                      <a:pt x="535060" y="298366"/>
                    </a:cubicBezTo>
                    <a:cubicBezTo>
                      <a:pt x="535060" y="307574"/>
                      <a:pt x="527636" y="314998"/>
                      <a:pt x="518428" y="314998"/>
                    </a:cubicBezTo>
                    <a:cubicBezTo>
                      <a:pt x="509220" y="314998"/>
                      <a:pt x="501797" y="307574"/>
                      <a:pt x="501797" y="298366"/>
                    </a:cubicBezTo>
                    <a:cubicBezTo>
                      <a:pt x="501797" y="289158"/>
                      <a:pt x="509220" y="281735"/>
                      <a:pt x="518428" y="281735"/>
                    </a:cubicBezTo>
                    <a:close/>
                    <a:moveTo>
                      <a:pt x="596946" y="279950"/>
                    </a:moveTo>
                    <a:cubicBezTo>
                      <a:pt x="607082" y="279950"/>
                      <a:pt x="615362" y="288159"/>
                      <a:pt x="615362" y="298366"/>
                    </a:cubicBezTo>
                    <a:cubicBezTo>
                      <a:pt x="615362" y="308573"/>
                      <a:pt x="607082" y="316782"/>
                      <a:pt x="596946" y="316782"/>
                    </a:cubicBezTo>
                    <a:cubicBezTo>
                      <a:pt x="586810" y="316782"/>
                      <a:pt x="578530" y="308573"/>
                      <a:pt x="578530" y="298366"/>
                    </a:cubicBezTo>
                    <a:cubicBezTo>
                      <a:pt x="578530" y="288230"/>
                      <a:pt x="586739" y="279950"/>
                      <a:pt x="596946" y="279950"/>
                    </a:cubicBezTo>
                    <a:close/>
                    <a:moveTo>
                      <a:pt x="753766" y="275739"/>
                    </a:moveTo>
                    <a:cubicBezTo>
                      <a:pt x="766258" y="275739"/>
                      <a:pt x="776394" y="285875"/>
                      <a:pt x="776394" y="298366"/>
                    </a:cubicBezTo>
                    <a:cubicBezTo>
                      <a:pt x="776394" y="310858"/>
                      <a:pt x="766258" y="320994"/>
                      <a:pt x="753766" y="320994"/>
                    </a:cubicBezTo>
                    <a:cubicBezTo>
                      <a:pt x="741275" y="320994"/>
                      <a:pt x="731139" y="310858"/>
                      <a:pt x="731139" y="298366"/>
                    </a:cubicBezTo>
                    <a:cubicBezTo>
                      <a:pt x="731139" y="285875"/>
                      <a:pt x="741275" y="275739"/>
                      <a:pt x="753766" y="275739"/>
                    </a:cubicBezTo>
                    <a:close/>
                    <a:moveTo>
                      <a:pt x="832283" y="273241"/>
                    </a:moveTo>
                    <a:cubicBezTo>
                      <a:pt x="846131" y="273241"/>
                      <a:pt x="857337" y="284519"/>
                      <a:pt x="857337" y="298367"/>
                    </a:cubicBezTo>
                    <a:cubicBezTo>
                      <a:pt x="857337" y="312214"/>
                      <a:pt x="846059" y="323421"/>
                      <a:pt x="832283" y="323421"/>
                    </a:cubicBezTo>
                    <a:cubicBezTo>
                      <a:pt x="818436" y="323421"/>
                      <a:pt x="807229" y="312214"/>
                      <a:pt x="807229" y="298367"/>
                    </a:cubicBezTo>
                    <a:cubicBezTo>
                      <a:pt x="807229" y="284448"/>
                      <a:pt x="818436" y="273241"/>
                      <a:pt x="832283" y="273241"/>
                    </a:cubicBezTo>
                    <a:close/>
                    <a:moveTo>
                      <a:pt x="86939" y="249685"/>
                    </a:moveTo>
                    <a:cubicBezTo>
                      <a:pt x="92222" y="249685"/>
                      <a:pt x="96433" y="253968"/>
                      <a:pt x="96433" y="259179"/>
                    </a:cubicBezTo>
                    <a:cubicBezTo>
                      <a:pt x="96433" y="264389"/>
                      <a:pt x="92222" y="268601"/>
                      <a:pt x="86939" y="268672"/>
                    </a:cubicBezTo>
                    <a:cubicBezTo>
                      <a:pt x="81657" y="268672"/>
                      <a:pt x="77446" y="264389"/>
                      <a:pt x="77446" y="259179"/>
                    </a:cubicBezTo>
                    <a:cubicBezTo>
                      <a:pt x="77446" y="253896"/>
                      <a:pt x="81729" y="249685"/>
                      <a:pt x="86939" y="249685"/>
                    </a:cubicBezTo>
                    <a:close/>
                    <a:moveTo>
                      <a:pt x="165457" y="248686"/>
                    </a:moveTo>
                    <a:cubicBezTo>
                      <a:pt x="169097" y="248686"/>
                      <a:pt x="172309" y="250542"/>
                      <a:pt x="174165" y="253326"/>
                    </a:cubicBezTo>
                    <a:cubicBezTo>
                      <a:pt x="175307" y="254967"/>
                      <a:pt x="175950" y="257037"/>
                      <a:pt x="175950" y="259179"/>
                    </a:cubicBezTo>
                    <a:cubicBezTo>
                      <a:pt x="175950" y="261320"/>
                      <a:pt x="175307" y="263390"/>
                      <a:pt x="174165" y="265032"/>
                    </a:cubicBezTo>
                    <a:cubicBezTo>
                      <a:pt x="172238" y="267816"/>
                      <a:pt x="169026" y="269672"/>
                      <a:pt x="165457" y="269814"/>
                    </a:cubicBezTo>
                    <a:cubicBezTo>
                      <a:pt x="164672" y="269814"/>
                      <a:pt x="164029" y="269743"/>
                      <a:pt x="163315" y="269600"/>
                    </a:cubicBezTo>
                    <a:cubicBezTo>
                      <a:pt x="161317" y="269172"/>
                      <a:pt x="159461" y="268173"/>
                      <a:pt x="158033" y="266745"/>
                    </a:cubicBezTo>
                    <a:cubicBezTo>
                      <a:pt x="157534" y="266245"/>
                      <a:pt x="157105" y="265746"/>
                      <a:pt x="156748" y="265175"/>
                    </a:cubicBezTo>
                    <a:cubicBezTo>
                      <a:pt x="156035" y="264033"/>
                      <a:pt x="155464" y="262748"/>
                      <a:pt x="155178" y="261392"/>
                    </a:cubicBezTo>
                    <a:cubicBezTo>
                      <a:pt x="155035" y="260678"/>
                      <a:pt x="154964" y="259964"/>
                      <a:pt x="154964" y="259250"/>
                    </a:cubicBezTo>
                    <a:cubicBezTo>
                      <a:pt x="154964" y="258465"/>
                      <a:pt x="155035" y="257823"/>
                      <a:pt x="155178" y="257109"/>
                    </a:cubicBezTo>
                    <a:cubicBezTo>
                      <a:pt x="155464" y="255681"/>
                      <a:pt x="155963" y="254468"/>
                      <a:pt x="156748" y="253326"/>
                    </a:cubicBezTo>
                    <a:cubicBezTo>
                      <a:pt x="157105" y="252755"/>
                      <a:pt x="157534" y="252255"/>
                      <a:pt x="158033" y="251755"/>
                    </a:cubicBezTo>
                    <a:cubicBezTo>
                      <a:pt x="159461" y="250328"/>
                      <a:pt x="161245" y="249328"/>
                      <a:pt x="163315" y="248900"/>
                    </a:cubicBezTo>
                    <a:cubicBezTo>
                      <a:pt x="164029" y="248757"/>
                      <a:pt x="164743" y="248686"/>
                      <a:pt x="165457" y="248686"/>
                    </a:cubicBezTo>
                    <a:close/>
                    <a:moveTo>
                      <a:pt x="322349" y="246259"/>
                    </a:moveTo>
                    <a:cubicBezTo>
                      <a:pt x="324990" y="246259"/>
                      <a:pt x="327489" y="247116"/>
                      <a:pt x="329559" y="248472"/>
                    </a:cubicBezTo>
                    <a:cubicBezTo>
                      <a:pt x="332913" y="250827"/>
                      <a:pt x="335198" y="254753"/>
                      <a:pt x="335198" y="259179"/>
                    </a:cubicBezTo>
                    <a:cubicBezTo>
                      <a:pt x="335198" y="263604"/>
                      <a:pt x="332985" y="267530"/>
                      <a:pt x="329559" y="269886"/>
                    </a:cubicBezTo>
                    <a:cubicBezTo>
                      <a:pt x="327489" y="271313"/>
                      <a:pt x="324990" y="272098"/>
                      <a:pt x="322349" y="272098"/>
                    </a:cubicBezTo>
                    <a:cubicBezTo>
                      <a:pt x="321493" y="272098"/>
                      <a:pt x="320636" y="271956"/>
                      <a:pt x="319780" y="271813"/>
                    </a:cubicBezTo>
                    <a:cubicBezTo>
                      <a:pt x="313927" y="270599"/>
                      <a:pt x="309501" y="265389"/>
                      <a:pt x="309501" y="259179"/>
                    </a:cubicBezTo>
                    <a:cubicBezTo>
                      <a:pt x="309501" y="252969"/>
                      <a:pt x="313927" y="247758"/>
                      <a:pt x="319780" y="246545"/>
                    </a:cubicBezTo>
                    <a:cubicBezTo>
                      <a:pt x="320565" y="246330"/>
                      <a:pt x="321493" y="246259"/>
                      <a:pt x="322349" y="246259"/>
                    </a:cubicBezTo>
                    <a:close/>
                    <a:moveTo>
                      <a:pt x="400795" y="244903"/>
                    </a:moveTo>
                    <a:cubicBezTo>
                      <a:pt x="408718" y="244903"/>
                      <a:pt x="415071" y="251327"/>
                      <a:pt x="415071" y="259179"/>
                    </a:cubicBezTo>
                    <a:cubicBezTo>
                      <a:pt x="415071" y="267031"/>
                      <a:pt x="408647" y="273455"/>
                      <a:pt x="400795" y="273455"/>
                    </a:cubicBezTo>
                    <a:cubicBezTo>
                      <a:pt x="392943" y="273455"/>
                      <a:pt x="386519" y="267031"/>
                      <a:pt x="386519" y="259179"/>
                    </a:cubicBezTo>
                    <a:cubicBezTo>
                      <a:pt x="386519" y="251256"/>
                      <a:pt x="392943" y="244903"/>
                      <a:pt x="400795" y="244903"/>
                    </a:cubicBezTo>
                    <a:close/>
                    <a:moveTo>
                      <a:pt x="557687" y="241691"/>
                    </a:moveTo>
                    <a:cubicBezTo>
                      <a:pt x="567323" y="241691"/>
                      <a:pt x="575175" y="249543"/>
                      <a:pt x="575175" y="259179"/>
                    </a:cubicBezTo>
                    <a:cubicBezTo>
                      <a:pt x="575175" y="268815"/>
                      <a:pt x="567323" y="276667"/>
                      <a:pt x="557687" y="276667"/>
                    </a:cubicBezTo>
                    <a:cubicBezTo>
                      <a:pt x="548051" y="276667"/>
                      <a:pt x="540199" y="268815"/>
                      <a:pt x="540199" y="259179"/>
                    </a:cubicBezTo>
                    <a:cubicBezTo>
                      <a:pt x="540199" y="249543"/>
                      <a:pt x="548051" y="241691"/>
                      <a:pt x="557687" y="241691"/>
                    </a:cubicBezTo>
                    <a:close/>
                    <a:moveTo>
                      <a:pt x="636061" y="239764"/>
                    </a:moveTo>
                    <a:cubicBezTo>
                      <a:pt x="642771" y="239764"/>
                      <a:pt x="648695" y="243190"/>
                      <a:pt x="652193" y="248330"/>
                    </a:cubicBezTo>
                    <a:cubicBezTo>
                      <a:pt x="654263" y="251399"/>
                      <a:pt x="655476" y="255182"/>
                      <a:pt x="655476" y="259179"/>
                    </a:cubicBezTo>
                    <a:cubicBezTo>
                      <a:pt x="655476" y="263177"/>
                      <a:pt x="654263" y="266960"/>
                      <a:pt x="652193" y="270029"/>
                    </a:cubicBezTo>
                    <a:cubicBezTo>
                      <a:pt x="648695" y="275168"/>
                      <a:pt x="642842" y="278594"/>
                      <a:pt x="636061" y="278594"/>
                    </a:cubicBezTo>
                    <a:cubicBezTo>
                      <a:pt x="634705" y="278594"/>
                      <a:pt x="633420" y="278452"/>
                      <a:pt x="632135" y="278166"/>
                    </a:cubicBezTo>
                    <a:cubicBezTo>
                      <a:pt x="628352" y="277381"/>
                      <a:pt x="624997" y="275525"/>
                      <a:pt x="622356" y="272884"/>
                    </a:cubicBezTo>
                    <a:cubicBezTo>
                      <a:pt x="621500" y="272028"/>
                      <a:pt x="620715" y="271028"/>
                      <a:pt x="620001" y="270029"/>
                    </a:cubicBezTo>
                    <a:cubicBezTo>
                      <a:pt x="618573" y="267959"/>
                      <a:pt x="617574" y="265603"/>
                      <a:pt x="617074" y="263105"/>
                    </a:cubicBezTo>
                    <a:cubicBezTo>
                      <a:pt x="616789" y="261820"/>
                      <a:pt x="616646" y="260535"/>
                      <a:pt x="616646" y="259179"/>
                    </a:cubicBezTo>
                    <a:cubicBezTo>
                      <a:pt x="616646" y="257823"/>
                      <a:pt x="616789" y="256538"/>
                      <a:pt x="617074" y="255253"/>
                    </a:cubicBezTo>
                    <a:cubicBezTo>
                      <a:pt x="617574" y="252755"/>
                      <a:pt x="618573" y="250400"/>
                      <a:pt x="620001" y="248330"/>
                    </a:cubicBezTo>
                    <a:cubicBezTo>
                      <a:pt x="620715" y="247330"/>
                      <a:pt x="621500" y="246331"/>
                      <a:pt x="622356" y="245474"/>
                    </a:cubicBezTo>
                    <a:cubicBezTo>
                      <a:pt x="624926" y="242833"/>
                      <a:pt x="628352" y="240977"/>
                      <a:pt x="632135" y="240192"/>
                    </a:cubicBezTo>
                    <a:cubicBezTo>
                      <a:pt x="633420" y="239907"/>
                      <a:pt x="634705" y="239764"/>
                      <a:pt x="636061" y="239764"/>
                    </a:cubicBezTo>
                    <a:close/>
                    <a:moveTo>
                      <a:pt x="793025" y="235338"/>
                    </a:moveTo>
                    <a:cubicBezTo>
                      <a:pt x="797950" y="235338"/>
                      <a:pt x="802590" y="236837"/>
                      <a:pt x="806373" y="239407"/>
                    </a:cubicBezTo>
                    <a:cubicBezTo>
                      <a:pt x="812725" y="243689"/>
                      <a:pt x="816865" y="250970"/>
                      <a:pt x="816865" y="259179"/>
                    </a:cubicBezTo>
                    <a:cubicBezTo>
                      <a:pt x="816865" y="267387"/>
                      <a:pt x="812654" y="274597"/>
                      <a:pt x="806373" y="278951"/>
                    </a:cubicBezTo>
                    <a:cubicBezTo>
                      <a:pt x="802518" y="281521"/>
                      <a:pt x="797950" y="283020"/>
                      <a:pt x="793025" y="283020"/>
                    </a:cubicBezTo>
                    <a:cubicBezTo>
                      <a:pt x="791383" y="283020"/>
                      <a:pt x="789813" y="282805"/>
                      <a:pt x="788242" y="282520"/>
                    </a:cubicBezTo>
                    <a:cubicBezTo>
                      <a:pt x="777321" y="280307"/>
                      <a:pt x="769184" y="270671"/>
                      <a:pt x="769184" y="259179"/>
                    </a:cubicBezTo>
                    <a:cubicBezTo>
                      <a:pt x="769184" y="247687"/>
                      <a:pt x="777393" y="238050"/>
                      <a:pt x="788242" y="235838"/>
                    </a:cubicBezTo>
                    <a:cubicBezTo>
                      <a:pt x="789741" y="235481"/>
                      <a:pt x="791383" y="235338"/>
                      <a:pt x="793025" y="235338"/>
                    </a:cubicBezTo>
                    <a:close/>
                    <a:moveTo>
                      <a:pt x="871470" y="232768"/>
                    </a:moveTo>
                    <a:cubicBezTo>
                      <a:pt x="886032" y="232768"/>
                      <a:pt x="897881" y="244617"/>
                      <a:pt x="897881" y="259178"/>
                    </a:cubicBezTo>
                    <a:cubicBezTo>
                      <a:pt x="897881" y="273740"/>
                      <a:pt x="886032" y="285589"/>
                      <a:pt x="871470" y="285589"/>
                    </a:cubicBezTo>
                    <a:cubicBezTo>
                      <a:pt x="856909" y="285589"/>
                      <a:pt x="845060" y="273740"/>
                      <a:pt x="845060" y="259178"/>
                    </a:cubicBezTo>
                    <a:cubicBezTo>
                      <a:pt x="845060" y="244617"/>
                      <a:pt x="856909" y="232768"/>
                      <a:pt x="871470" y="232768"/>
                    </a:cubicBezTo>
                    <a:close/>
                    <a:moveTo>
                      <a:pt x="126198" y="209927"/>
                    </a:moveTo>
                    <a:cubicBezTo>
                      <a:pt x="131694" y="209927"/>
                      <a:pt x="136191" y="214424"/>
                      <a:pt x="136191" y="219920"/>
                    </a:cubicBezTo>
                    <a:cubicBezTo>
                      <a:pt x="136191" y="225416"/>
                      <a:pt x="131694" y="229913"/>
                      <a:pt x="126198" y="229913"/>
                    </a:cubicBezTo>
                    <a:cubicBezTo>
                      <a:pt x="120631" y="229913"/>
                      <a:pt x="116205" y="225416"/>
                      <a:pt x="116205" y="219920"/>
                    </a:cubicBezTo>
                    <a:cubicBezTo>
                      <a:pt x="116205" y="214353"/>
                      <a:pt x="120702" y="209927"/>
                      <a:pt x="126198" y="209927"/>
                    </a:cubicBezTo>
                    <a:close/>
                    <a:moveTo>
                      <a:pt x="204644" y="208856"/>
                    </a:moveTo>
                    <a:cubicBezTo>
                      <a:pt x="210782" y="208856"/>
                      <a:pt x="215708" y="213853"/>
                      <a:pt x="215708" y="219920"/>
                    </a:cubicBezTo>
                    <a:cubicBezTo>
                      <a:pt x="215708" y="226058"/>
                      <a:pt x="210782" y="230984"/>
                      <a:pt x="204644" y="230984"/>
                    </a:cubicBezTo>
                    <a:cubicBezTo>
                      <a:pt x="198505" y="230984"/>
                      <a:pt x="193580" y="225987"/>
                      <a:pt x="193580" y="219920"/>
                    </a:cubicBezTo>
                    <a:cubicBezTo>
                      <a:pt x="193580" y="213781"/>
                      <a:pt x="198577" y="208856"/>
                      <a:pt x="204644" y="208856"/>
                    </a:cubicBezTo>
                    <a:close/>
                    <a:moveTo>
                      <a:pt x="361536" y="206358"/>
                    </a:moveTo>
                    <a:cubicBezTo>
                      <a:pt x="369031" y="206358"/>
                      <a:pt x="375098" y="212425"/>
                      <a:pt x="375098" y="219920"/>
                    </a:cubicBezTo>
                    <a:cubicBezTo>
                      <a:pt x="375098" y="227415"/>
                      <a:pt x="369031" y="233482"/>
                      <a:pt x="361536" y="233482"/>
                    </a:cubicBezTo>
                    <a:cubicBezTo>
                      <a:pt x="354041" y="233482"/>
                      <a:pt x="347974" y="227415"/>
                      <a:pt x="347974" y="219920"/>
                    </a:cubicBezTo>
                    <a:cubicBezTo>
                      <a:pt x="347974" y="212425"/>
                      <a:pt x="354041" y="206358"/>
                      <a:pt x="361536" y="206358"/>
                    </a:cubicBezTo>
                    <a:close/>
                    <a:moveTo>
                      <a:pt x="440054" y="204930"/>
                    </a:moveTo>
                    <a:cubicBezTo>
                      <a:pt x="448334" y="204930"/>
                      <a:pt x="455043" y="211640"/>
                      <a:pt x="455043" y="219920"/>
                    </a:cubicBezTo>
                    <a:cubicBezTo>
                      <a:pt x="455043" y="228200"/>
                      <a:pt x="448262" y="234981"/>
                      <a:pt x="440054" y="234909"/>
                    </a:cubicBezTo>
                    <a:cubicBezTo>
                      <a:pt x="431774" y="234909"/>
                      <a:pt x="425064" y="228200"/>
                      <a:pt x="425064" y="219920"/>
                    </a:cubicBezTo>
                    <a:cubicBezTo>
                      <a:pt x="425064" y="211640"/>
                      <a:pt x="431774" y="204930"/>
                      <a:pt x="440054" y="204930"/>
                    </a:cubicBezTo>
                    <a:close/>
                    <a:moveTo>
                      <a:pt x="596946" y="201504"/>
                    </a:moveTo>
                    <a:cubicBezTo>
                      <a:pt x="607082" y="201504"/>
                      <a:pt x="615362" y="209713"/>
                      <a:pt x="615362" y="219920"/>
                    </a:cubicBezTo>
                    <a:cubicBezTo>
                      <a:pt x="615362" y="230127"/>
                      <a:pt x="607082" y="238407"/>
                      <a:pt x="596946" y="238336"/>
                    </a:cubicBezTo>
                    <a:cubicBezTo>
                      <a:pt x="586810" y="238336"/>
                      <a:pt x="578530" y="230127"/>
                      <a:pt x="578530" y="219920"/>
                    </a:cubicBezTo>
                    <a:cubicBezTo>
                      <a:pt x="578530" y="209784"/>
                      <a:pt x="586739" y="201504"/>
                      <a:pt x="596946" y="201504"/>
                    </a:cubicBezTo>
                    <a:close/>
                    <a:moveTo>
                      <a:pt x="675321" y="199506"/>
                    </a:moveTo>
                    <a:cubicBezTo>
                      <a:pt x="686598" y="199506"/>
                      <a:pt x="695735" y="208643"/>
                      <a:pt x="695735" y="219921"/>
                    </a:cubicBezTo>
                    <a:cubicBezTo>
                      <a:pt x="695735" y="231199"/>
                      <a:pt x="686598" y="240407"/>
                      <a:pt x="675321" y="240335"/>
                    </a:cubicBezTo>
                    <a:cubicBezTo>
                      <a:pt x="664043" y="240335"/>
                      <a:pt x="654906" y="231199"/>
                      <a:pt x="654906" y="219921"/>
                    </a:cubicBezTo>
                    <a:cubicBezTo>
                      <a:pt x="654906" y="208643"/>
                      <a:pt x="664043" y="199506"/>
                      <a:pt x="675321" y="199506"/>
                    </a:cubicBezTo>
                    <a:close/>
                    <a:moveTo>
                      <a:pt x="832283" y="194866"/>
                    </a:moveTo>
                    <a:cubicBezTo>
                      <a:pt x="846131" y="194866"/>
                      <a:pt x="857337" y="206073"/>
                      <a:pt x="857337" y="219920"/>
                    </a:cubicBezTo>
                    <a:cubicBezTo>
                      <a:pt x="857337" y="233768"/>
                      <a:pt x="846059" y="245046"/>
                      <a:pt x="832283" y="245046"/>
                    </a:cubicBezTo>
                    <a:cubicBezTo>
                      <a:pt x="818436" y="245046"/>
                      <a:pt x="807229" y="233768"/>
                      <a:pt x="807229" y="219920"/>
                    </a:cubicBezTo>
                    <a:cubicBezTo>
                      <a:pt x="807229" y="206073"/>
                      <a:pt x="818436" y="194866"/>
                      <a:pt x="832283" y="194866"/>
                    </a:cubicBezTo>
                    <a:close/>
                    <a:moveTo>
                      <a:pt x="165529" y="170240"/>
                    </a:moveTo>
                    <a:cubicBezTo>
                      <a:pt x="169169" y="170240"/>
                      <a:pt x="172381" y="172096"/>
                      <a:pt x="174237" y="174880"/>
                    </a:cubicBezTo>
                    <a:cubicBezTo>
                      <a:pt x="175379" y="176521"/>
                      <a:pt x="176022" y="178591"/>
                      <a:pt x="176022" y="180733"/>
                    </a:cubicBezTo>
                    <a:cubicBezTo>
                      <a:pt x="176022" y="182160"/>
                      <a:pt x="175665" y="183517"/>
                      <a:pt x="175165" y="184801"/>
                    </a:cubicBezTo>
                    <a:cubicBezTo>
                      <a:pt x="174879" y="185444"/>
                      <a:pt x="174523" y="186015"/>
                      <a:pt x="174166" y="186586"/>
                    </a:cubicBezTo>
                    <a:cubicBezTo>
                      <a:pt x="173737" y="187157"/>
                      <a:pt x="173309" y="187657"/>
                      <a:pt x="173024" y="188299"/>
                    </a:cubicBezTo>
                    <a:cubicBezTo>
                      <a:pt x="171096" y="190226"/>
                      <a:pt x="168527" y="191368"/>
                      <a:pt x="165600" y="191368"/>
                    </a:cubicBezTo>
                    <a:cubicBezTo>
                      <a:pt x="164815" y="191368"/>
                      <a:pt x="164173" y="191297"/>
                      <a:pt x="163459" y="191154"/>
                    </a:cubicBezTo>
                    <a:cubicBezTo>
                      <a:pt x="161460" y="190726"/>
                      <a:pt x="159604" y="189727"/>
                      <a:pt x="158177" y="188299"/>
                    </a:cubicBezTo>
                    <a:cubicBezTo>
                      <a:pt x="157677" y="187799"/>
                      <a:pt x="157249" y="187300"/>
                      <a:pt x="156892" y="186729"/>
                    </a:cubicBezTo>
                    <a:cubicBezTo>
                      <a:pt x="156464" y="186158"/>
                      <a:pt x="156178" y="185587"/>
                      <a:pt x="155893" y="184944"/>
                    </a:cubicBezTo>
                    <a:cubicBezTo>
                      <a:pt x="155607" y="184302"/>
                      <a:pt x="155393" y="183659"/>
                      <a:pt x="155250" y="182946"/>
                    </a:cubicBezTo>
                    <a:cubicBezTo>
                      <a:pt x="155107" y="182232"/>
                      <a:pt x="155036" y="181518"/>
                      <a:pt x="155036" y="180804"/>
                    </a:cubicBezTo>
                    <a:cubicBezTo>
                      <a:pt x="155036" y="180019"/>
                      <a:pt x="155107" y="179377"/>
                      <a:pt x="155250" y="178663"/>
                    </a:cubicBezTo>
                    <a:cubicBezTo>
                      <a:pt x="155536" y="177235"/>
                      <a:pt x="156035" y="176022"/>
                      <a:pt x="156820" y="174880"/>
                    </a:cubicBezTo>
                    <a:cubicBezTo>
                      <a:pt x="157177" y="174309"/>
                      <a:pt x="157606" y="173809"/>
                      <a:pt x="158105" y="173309"/>
                    </a:cubicBezTo>
                    <a:cubicBezTo>
                      <a:pt x="159533" y="171882"/>
                      <a:pt x="161317" y="170882"/>
                      <a:pt x="163387" y="170454"/>
                    </a:cubicBezTo>
                    <a:cubicBezTo>
                      <a:pt x="164101" y="170311"/>
                      <a:pt x="164815" y="170240"/>
                      <a:pt x="165529" y="170240"/>
                    </a:cubicBezTo>
                    <a:close/>
                    <a:moveTo>
                      <a:pt x="243903" y="169098"/>
                    </a:moveTo>
                    <a:cubicBezTo>
                      <a:pt x="250327" y="169098"/>
                      <a:pt x="255538" y="174309"/>
                      <a:pt x="255538" y="180733"/>
                    </a:cubicBezTo>
                    <a:cubicBezTo>
                      <a:pt x="255538" y="182303"/>
                      <a:pt x="255181" y="183874"/>
                      <a:pt x="254610" y="185230"/>
                    </a:cubicBezTo>
                    <a:cubicBezTo>
                      <a:pt x="253967" y="186657"/>
                      <a:pt x="253182" y="187871"/>
                      <a:pt x="252111" y="188942"/>
                    </a:cubicBezTo>
                    <a:cubicBezTo>
                      <a:pt x="250041" y="191083"/>
                      <a:pt x="247115" y="192368"/>
                      <a:pt x="243903" y="192368"/>
                    </a:cubicBezTo>
                    <a:cubicBezTo>
                      <a:pt x="240691" y="192368"/>
                      <a:pt x="237764" y="191012"/>
                      <a:pt x="235694" y="188942"/>
                    </a:cubicBezTo>
                    <a:cubicBezTo>
                      <a:pt x="234624" y="187871"/>
                      <a:pt x="233767" y="186586"/>
                      <a:pt x="233196" y="185230"/>
                    </a:cubicBezTo>
                    <a:cubicBezTo>
                      <a:pt x="232625" y="183874"/>
                      <a:pt x="232268" y="182303"/>
                      <a:pt x="232268" y="180733"/>
                    </a:cubicBezTo>
                    <a:cubicBezTo>
                      <a:pt x="232268" y="174309"/>
                      <a:pt x="237479" y="169098"/>
                      <a:pt x="243903" y="169098"/>
                    </a:cubicBezTo>
                    <a:close/>
                    <a:moveTo>
                      <a:pt x="400795" y="166385"/>
                    </a:moveTo>
                    <a:cubicBezTo>
                      <a:pt x="408718" y="166385"/>
                      <a:pt x="415071" y="172809"/>
                      <a:pt x="415071" y="180661"/>
                    </a:cubicBezTo>
                    <a:cubicBezTo>
                      <a:pt x="415071" y="182660"/>
                      <a:pt x="414642" y="184515"/>
                      <a:pt x="413929" y="186229"/>
                    </a:cubicBezTo>
                    <a:cubicBezTo>
                      <a:pt x="413215" y="187942"/>
                      <a:pt x="412144" y="189512"/>
                      <a:pt x="410859" y="190797"/>
                    </a:cubicBezTo>
                    <a:cubicBezTo>
                      <a:pt x="408290" y="193438"/>
                      <a:pt x="404721" y="195008"/>
                      <a:pt x="400795" y="195008"/>
                    </a:cubicBezTo>
                    <a:cubicBezTo>
                      <a:pt x="396869" y="195008"/>
                      <a:pt x="393300" y="193366"/>
                      <a:pt x="390730" y="190797"/>
                    </a:cubicBezTo>
                    <a:cubicBezTo>
                      <a:pt x="389446" y="189441"/>
                      <a:pt x="388375" y="187942"/>
                      <a:pt x="387661" y="186229"/>
                    </a:cubicBezTo>
                    <a:cubicBezTo>
                      <a:pt x="386947" y="184515"/>
                      <a:pt x="386519" y="182660"/>
                      <a:pt x="386519" y="180661"/>
                    </a:cubicBezTo>
                    <a:cubicBezTo>
                      <a:pt x="386519" y="172738"/>
                      <a:pt x="392943" y="166385"/>
                      <a:pt x="400795" y="166385"/>
                    </a:cubicBezTo>
                    <a:close/>
                    <a:moveTo>
                      <a:pt x="479098" y="164815"/>
                    </a:moveTo>
                    <a:cubicBezTo>
                      <a:pt x="484594" y="164815"/>
                      <a:pt x="489376" y="167599"/>
                      <a:pt x="492232" y="171810"/>
                    </a:cubicBezTo>
                    <a:cubicBezTo>
                      <a:pt x="493945" y="174380"/>
                      <a:pt x="494944" y="177378"/>
                      <a:pt x="494944" y="180661"/>
                    </a:cubicBezTo>
                    <a:cubicBezTo>
                      <a:pt x="494944" y="182803"/>
                      <a:pt x="494516" y="184873"/>
                      <a:pt x="493731" y="186800"/>
                    </a:cubicBezTo>
                    <a:cubicBezTo>
                      <a:pt x="493374" y="187799"/>
                      <a:pt x="492874" y="188656"/>
                      <a:pt x="492303" y="189512"/>
                    </a:cubicBezTo>
                    <a:cubicBezTo>
                      <a:pt x="491732" y="190369"/>
                      <a:pt x="491090" y="191154"/>
                      <a:pt x="490304" y="191939"/>
                    </a:cubicBezTo>
                    <a:cubicBezTo>
                      <a:pt x="487449" y="194794"/>
                      <a:pt x="483452" y="196579"/>
                      <a:pt x="479098" y="196579"/>
                    </a:cubicBezTo>
                    <a:cubicBezTo>
                      <a:pt x="477956" y="196579"/>
                      <a:pt x="476885" y="196436"/>
                      <a:pt x="475886" y="196222"/>
                    </a:cubicBezTo>
                    <a:cubicBezTo>
                      <a:pt x="472816" y="195651"/>
                      <a:pt x="470033" y="194081"/>
                      <a:pt x="467891" y="191939"/>
                    </a:cubicBezTo>
                    <a:cubicBezTo>
                      <a:pt x="467177" y="191225"/>
                      <a:pt x="466535" y="190440"/>
                      <a:pt x="465964" y="189584"/>
                    </a:cubicBezTo>
                    <a:cubicBezTo>
                      <a:pt x="465393" y="188727"/>
                      <a:pt x="464965" y="187799"/>
                      <a:pt x="464536" y="186871"/>
                    </a:cubicBezTo>
                    <a:cubicBezTo>
                      <a:pt x="464108" y="185872"/>
                      <a:pt x="463823" y="184873"/>
                      <a:pt x="463608" y="183873"/>
                    </a:cubicBezTo>
                    <a:cubicBezTo>
                      <a:pt x="463466" y="182803"/>
                      <a:pt x="463323" y="181732"/>
                      <a:pt x="463323" y="180661"/>
                    </a:cubicBezTo>
                    <a:cubicBezTo>
                      <a:pt x="463323" y="179519"/>
                      <a:pt x="463394" y="178449"/>
                      <a:pt x="463608" y="177449"/>
                    </a:cubicBezTo>
                    <a:cubicBezTo>
                      <a:pt x="464037" y="175379"/>
                      <a:pt x="464822" y="173523"/>
                      <a:pt x="465964" y="171810"/>
                    </a:cubicBezTo>
                    <a:cubicBezTo>
                      <a:pt x="466535" y="170954"/>
                      <a:pt x="467177" y="170168"/>
                      <a:pt x="467891" y="169455"/>
                    </a:cubicBezTo>
                    <a:cubicBezTo>
                      <a:pt x="470033" y="167313"/>
                      <a:pt x="472816" y="165814"/>
                      <a:pt x="475886" y="165172"/>
                    </a:cubicBezTo>
                    <a:cubicBezTo>
                      <a:pt x="476956" y="164958"/>
                      <a:pt x="478027" y="164815"/>
                      <a:pt x="479098" y="164815"/>
                    </a:cubicBezTo>
                    <a:close/>
                    <a:moveTo>
                      <a:pt x="636061" y="161317"/>
                    </a:moveTo>
                    <a:cubicBezTo>
                      <a:pt x="642771" y="161317"/>
                      <a:pt x="648695" y="164743"/>
                      <a:pt x="652193" y="169883"/>
                    </a:cubicBezTo>
                    <a:cubicBezTo>
                      <a:pt x="654263" y="172952"/>
                      <a:pt x="655476" y="176735"/>
                      <a:pt x="655476" y="180732"/>
                    </a:cubicBezTo>
                    <a:cubicBezTo>
                      <a:pt x="655476" y="183445"/>
                      <a:pt x="654977" y="185943"/>
                      <a:pt x="653977" y="188298"/>
                    </a:cubicBezTo>
                    <a:cubicBezTo>
                      <a:pt x="653478" y="189441"/>
                      <a:pt x="652907" y="190583"/>
                      <a:pt x="652193" y="191582"/>
                    </a:cubicBezTo>
                    <a:cubicBezTo>
                      <a:pt x="651479" y="192581"/>
                      <a:pt x="650694" y="193581"/>
                      <a:pt x="649766" y="194437"/>
                    </a:cubicBezTo>
                    <a:cubicBezTo>
                      <a:pt x="646268" y="198006"/>
                      <a:pt x="641415" y="200148"/>
                      <a:pt x="636061" y="200148"/>
                    </a:cubicBezTo>
                    <a:cubicBezTo>
                      <a:pt x="634705" y="200148"/>
                      <a:pt x="633420" y="200005"/>
                      <a:pt x="632135" y="199719"/>
                    </a:cubicBezTo>
                    <a:cubicBezTo>
                      <a:pt x="628352" y="198934"/>
                      <a:pt x="624997" y="197078"/>
                      <a:pt x="622356" y="194437"/>
                    </a:cubicBezTo>
                    <a:cubicBezTo>
                      <a:pt x="621500" y="193581"/>
                      <a:pt x="620715" y="192581"/>
                      <a:pt x="620001" y="191582"/>
                    </a:cubicBezTo>
                    <a:cubicBezTo>
                      <a:pt x="619287" y="190583"/>
                      <a:pt x="618716" y="189441"/>
                      <a:pt x="618216" y="188298"/>
                    </a:cubicBezTo>
                    <a:cubicBezTo>
                      <a:pt x="617717" y="187156"/>
                      <a:pt x="617360" y="185943"/>
                      <a:pt x="617074" y="184658"/>
                    </a:cubicBezTo>
                    <a:cubicBezTo>
                      <a:pt x="616789" y="183373"/>
                      <a:pt x="616646" y="182088"/>
                      <a:pt x="616646" y="180732"/>
                    </a:cubicBezTo>
                    <a:cubicBezTo>
                      <a:pt x="616646" y="179376"/>
                      <a:pt x="616789" y="178091"/>
                      <a:pt x="617074" y="176806"/>
                    </a:cubicBezTo>
                    <a:cubicBezTo>
                      <a:pt x="617574" y="174308"/>
                      <a:pt x="618573" y="171953"/>
                      <a:pt x="620001" y="169883"/>
                    </a:cubicBezTo>
                    <a:cubicBezTo>
                      <a:pt x="620715" y="168883"/>
                      <a:pt x="621500" y="167884"/>
                      <a:pt x="622356" y="167027"/>
                    </a:cubicBezTo>
                    <a:cubicBezTo>
                      <a:pt x="624926" y="164386"/>
                      <a:pt x="628352" y="162530"/>
                      <a:pt x="632135" y="161745"/>
                    </a:cubicBezTo>
                    <a:cubicBezTo>
                      <a:pt x="633420" y="161460"/>
                      <a:pt x="634705" y="161317"/>
                      <a:pt x="636061" y="161317"/>
                    </a:cubicBezTo>
                    <a:close/>
                    <a:moveTo>
                      <a:pt x="714579" y="159247"/>
                    </a:moveTo>
                    <a:cubicBezTo>
                      <a:pt x="726428" y="159247"/>
                      <a:pt x="736064" y="168883"/>
                      <a:pt x="736064" y="180732"/>
                    </a:cubicBezTo>
                    <a:cubicBezTo>
                      <a:pt x="736064" y="183659"/>
                      <a:pt x="735422" y="186514"/>
                      <a:pt x="734351" y="189084"/>
                    </a:cubicBezTo>
                    <a:cubicBezTo>
                      <a:pt x="733281" y="191653"/>
                      <a:pt x="731710" y="193937"/>
                      <a:pt x="729854" y="195936"/>
                    </a:cubicBezTo>
                    <a:cubicBezTo>
                      <a:pt x="726000" y="199791"/>
                      <a:pt x="720575" y="202218"/>
                      <a:pt x="714651" y="202218"/>
                    </a:cubicBezTo>
                    <a:cubicBezTo>
                      <a:pt x="708726" y="202218"/>
                      <a:pt x="703373" y="199862"/>
                      <a:pt x="699447" y="195936"/>
                    </a:cubicBezTo>
                    <a:cubicBezTo>
                      <a:pt x="697448" y="194009"/>
                      <a:pt x="695878" y="191653"/>
                      <a:pt x="694807" y="189084"/>
                    </a:cubicBezTo>
                    <a:cubicBezTo>
                      <a:pt x="693665" y="186514"/>
                      <a:pt x="693094" y="183730"/>
                      <a:pt x="693094" y="180732"/>
                    </a:cubicBezTo>
                    <a:cubicBezTo>
                      <a:pt x="693094" y="168883"/>
                      <a:pt x="702730" y="159247"/>
                      <a:pt x="714579" y="159247"/>
                    </a:cubicBezTo>
                    <a:close/>
                    <a:moveTo>
                      <a:pt x="871470" y="154322"/>
                    </a:moveTo>
                    <a:cubicBezTo>
                      <a:pt x="886032" y="154322"/>
                      <a:pt x="897881" y="166171"/>
                      <a:pt x="897881" y="180732"/>
                    </a:cubicBezTo>
                    <a:cubicBezTo>
                      <a:pt x="897881" y="184373"/>
                      <a:pt x="897167" y="187870"/>
                      <a:pt x="895811" y="191011"/>
                    </a:cubicBezTo>
                    <a:cubicBezTo>
                      <a:pt x="894455" y="194152"/>
                      <a:pt x="892527" y="197007"/>
                      <a:pt x="890172" y="199434"/>
                    </a:cubicBezTo>
                    <a:cubicBezTo>
                      <a:pt x="885389" y="204216"/>
                      <a:pt x="878751" y="207143"/>
                      <a:pt x="871470" y="207143"/>
                    </a:cubicBezTo>
                    <a:cubicBezTo>
                      <a:pt x="864118" y="207143"/>
                      <a:pt x="857551" y="204216"/>
                      <a:pt x="852769" y="199434"/>
                    </a:cubicBezTo>
                    <a:cubicBezTo>
                      <a:pt x="850413" y="197007"/>
                      <a:pt x="848486" y="194152"/>
                      <a:pt x="847130" y="191011"/>
                    </a:cubicBezTo>
                    <a:cubicBezTo>
                      <a:pt x="845774" y="187870"/>
                      <a:pt x="845060" y="184373"/>
                      <a:pt x="845060" y="180732"/>
                    </a:cubicBezTo>
                    <a:cubicBezTo>
                      <a:pt x="845060" y="166171"/>
                      <a:pt x="856909" y="154322"/>
                      <a:pt x="871470" y="154322"/>
                    </a:cubicBezTo>
                    <a:close/>
                    <a:moveTo>
                      <a:pt x="126198" y="131481"/>
                    </a:moveTo>
                    <a:cubicBezTo>
                      <a:pt x="131694" y="131481"/>
                      <a:pt x="136191" y="135978"/>
                      <a:pt x="136191" y="141474"/>
                    </a:cubicBezTo>
                    <a:cubicBezTo>
                      <a:pt x="136191" y="146970"/>
                      <a:pt x="131694" y="151467"/>
                      <a:pt x="126198" y="151467"/>
                    </a:cubicBezTo>
                    <a:cubicBezTo>
                      <a:pt x="120631" y="151467"/>
                      <a:pt x="116205" y="146970"/>
                      <a:pt x="116205" y="141474"/>
                    </a:cubicBezTo>
                    <a:cubicBezTo>
                      <a:pt x="116205" y="135907"/>
                      <a:pt x="120702" y="131481"/>
                      <a:pt x="126198" y="131481"/>
                    </a:cubicBezTo>
                    <a:close/>
                    <a:moveTo>
                      <a:pt x="204644" y="130410"/>
                    </a:moveTo>
                    <a:cubicBezTo>
                      <a:pt x="210782" y="130410"/>
                      <a:pt x="215708" y="135407"/>
                      <a:pt x="215708" y="141474"/>
                    </a:cubicBezTo>
                    <a:cubicBezTo>
                      <a:pt x="215708" y="147612"/>
                      <a:pt x="210782" y="152538"/>
                      <a:pt x="204644" y="152538"/>
                    </a:cubicBezTo>
                    <a:cubicBezTo>
                      <a:pt x="198505" y="152538"/>
                      <a:pt x="193580" y="147541"/>
                      <a:pt x="193580" y="141474"/>
                    </a:cubicBezTo>
                    <a:cubicBezTo>
                      <a:pt x="193580" y="135335"/>
                      <a:pt x="198577" y="130410"/>
                      <a:pt x="204644" y="130410"/>
                    </a:cubicBezTo>
                    <a:close/>
                    <a:moveTo>
                      <a:pt x="361536" y="127912"/>
                    </a:moveTo>
                    <a:cubicBezTo>
                      <a:pt x="369031" y="127912"/>
                      <a:pt x="375098" y="133979"/>
                      <a:pt x="375098" y="141474"/>
                    </a:cubicBezTo>
                    <a:cubicBezTo>
                      <a:pt x="375098" y="148969"/>
                      <a:pt x="369031" y="155036"/>
                      <a:pt x="361536" y="155036"/>
                    </a:cubicBezTo>
                    <a:cubicBezTo>
                      <a:pt x="354041" y="155036"/>
                      <a:pt x="347974" y="148969"/>
                      <a:pt x="347974" y="141474"/>
                    </a:cubicBezTo>
                    <a:cubicBezTo>
                      <a:pt x="347974" y="133979"/>
                      <a:pt x="354041" y="127912"/>
                      <a:pt x="361536" y="127912"/>
                    </a:cubicBezTo>
                    <a:close/>
                    <a:moveTo>
                      <a:pt x="440054" y="126484"/>
                    </a:moveTo>
                    <a:cubicBezTo>
                      <a:pt x="448334" y="126484"/>
                      <a:pt x="455043" y="133194"/>
                      <a:pt x="455043" y="141474"/>
                    </a:cubicBezTo>
                    <a:cubicBezTo>
                      <a:pt x="455043" y="149754"/>
                      <a:pt x="448262" y="156535"/>
                      <a:pt x="440054" y="156463"/>
                    </a:cubicBezTo>
                    <a:cubicBezTo>
                      <a:pt x="431774" y="156463"/>
                      <a:pt x="425064" y="149754"/>
                      <a:pt x="425064" y="141474"/>
                    </a:cubicBezTo>
                    <a:cubicBezTo>
                      <a:pt x="425064" y="133194"/>
                      <a:pt x="431774" y="126484"/>
                      <a:pt x="440054" y="126484"/>
                    </a:cubicBezTo>
                    <a:close/>
                    <a:moveTo>
                      <a:pt x="596946" y="123058"/>
                    </a:moveTo>
                    <a:cubicBezTo>
                      <a:pt x="607082" y="123058"/>
                      <a:pt x="615362" y="131267"/>
                      <a:pt x="615362" y="141474"/>
                    </a:cubicBezTo>
                    <a:cubicBezTo>
                      <a:pt x="615362" y="151681"/>
                      <a:pt x="607082" y="159890"/>
                      <a:pt x="596946" y="159890"/>
                    </a:cubicBezTo>
                    <a:cubicBezTo>
                      <a:pt x="586810" y="159890"/>
                      <a:pt x="578530" y="151681"/>
                      <a:pt x="578530" y="141474"/>
                    </a:cubicBezTo>
                    <a:cubicBezTo>
                      <a:pt x="578530" y="131338"/>
                      <a:pt x="586739" y="123058"/>
                      <a:pt x="596946" y="123058"/>
                    </a:cubicBezTo>
                    <a:close/>
                    <a:moveTo>
                      <a:pt x="675321" y="121059"/>
                    </a:moveTo>
                    <a:cubicBezTo>
                      <a:pt x="686598" y="121059"/>
                      <a:pt x="695735" y="130196"/>
                      <a:pt x="695735" y="141474"/>
                    </a:cubicBezTo>
                    <a:cubicBezTo>
                      <a:pt x="695735" y="152752"/>
                      <a:pt x="686598" y="161888"/>
                      <a:pt x="675321" y="161888"/>
                    </a:cubicBezTo>
                    <a:cubicBezTo>
                      <a:pt x="664043" y="161888"/>
                      <a:pt x="654906" y="152752"/>
                      <a:pt x="654906" y="141474"/>
                    </a:cubicBezTo>
                    <a:cubicBezTo>
                      <a:pt x="654906" y="130196"/>
                      <a:pt x="664043" y="121059"/>
                      <a:pt x="675321" y="121059"/>
                    </a:cubicBezTo>
                    <a:close/>
                    <a:moveTo>
                      <a:pt x="832283" y="116348"/>
                    </a:moveTo>
                    <a:cubicBezTo>
                      <a:pt x="846131" y="116348"/>
                      <a:pt x="857337" y="127626"/>
                      <a:pt x="857337" y="141474"/>
                    </a:cubicBezTo>
                    <a:cubicBezTo>
                      <a:pt x="857337" y="155321"/>
                      <a:pt x="846059" y="166599"/>
                      <a:pt x="832283" y="166528"/>
                    </a:cubicBezTo>
                    <a:cubicBezTo>
                      <a:pt x="818436" y="166528"/>
                      <a:pt x="807229" y="155321"/>
                      <a:pt x="807229" y="141474"/>
                    </a:cubicBezTo>
                    <a:cubicBezTo>
                      <a:pt x="807229" y="127555"/>
                      <a:pt x="818436" y="116348"/>
                      <a:pt x="832283" y="116348"/>
                    </a:cubicBezTo>
                    <a:close/>
                    <a:moveTo>
                      <a:pt x="910730" y="113636"/>
                    </a:moveTo>
                    <a:cubicBezTo>
                      <a:pt x="926076" y="113636"/>
                      <a:pt x="938496" y="126127"/>
                      <a:pt x="938496" y="141474"/>
                    </a:cubicBezTo>
                    <a:lnTo>
                      <a:pt x="930397" y="161004"/>
                    </a:lnTo>
                    <a:lnTo>
                      <a:pt x="949989" y="152895"/>
                    </a:lnTo>
                    <a:cubicBezTo>
                      <a:pt x="965335" y="152895"/>
                      <a:pt x="977755" y="165315"/>
                      <a:pt x="977755" y="180662"/>
                    </a:cubicBezTo>
                    <a:cubicBezTo>
                      <a:pt x="977755" y="184516"/>
                      <a:pt x="976970" y="188157"/>
                      <a:pt x="975542" y="191511"/>
                    </a:cubicBezTo>
                    <a:cubicBezTo>
                      <a:pt x="974115" y="194866"/>
                      <a:pt x="972045" y="197864"/>
                      <a:pt x="969618" y="200362"/>
                    </a:cubicBezTo>
                    <a:cubicBezTo>
                      <a:pt x="964621" y="205359"/>
                      <a:pt x="957698" y="208500"/>
                      <a:pt x="949989" y="208500"/>
                    </a:cubicBezTo>
                    <a:lnTo>
                      <a:pt x="930410" y="200383"/>
                    </a:lnTo>
                    <a:lnTo>
                      <a:pt x="938496" y="219920"/>
                    </a:lnTo>
                    <a:cubicBezTo>
                      <a:pt x="938496" y="235266"/>
                      <a:pt x="926005" y="247758"/>
                      <a:pt x="910730" y="247758"/>
                    </a:cubicBezTo>
                    <a:cubicBezTo>
                      <a:pt x="895383" y="247758"/>
                      <a:pt x="882963" y="235266"/>
                      <a:pt x="882963" y="219920"/>
                    </a:cubicBezTo>
                    <a:cubicBezTo>
                      <a:pt x="882963" y="204573"/>
                      <a:pt x="895383" y="192153"/>
                      <a:pt x="910730" y="192153"/>
                    </a:cubicBezTo>
                    <a:lnTo>
                      <a:pt x="930281" y="200246"/>
                    </a:lnTo>
                    <a:lnTo>
                      <a:pt x="924435" y="191511"/>
                    </a:lnTo>
                    <a:cubicBezTo>
                      <a:pt x="923007" y="188157"/>
                      <a:pt x="922222" y="184516"/>
                      <a:pt x="922222" y="180662"/>
                    </a:cubicBezTo>
                    <a:lnTo>
                      <a:pt x="930295" y="161159"/>
                    </a:lnTo>
                    <a:lnTo>
                      <a:pt x="910730" y="169241"/>
                    </a:lnTo>
                    <a:cubicBezTo>
                      <a:pt x="895383" y="169241"/>
                      <a:pt x="882963" y="156821"/>
                      <a:pt x="882963" y="141474"/>
                    </a:cubicBezTo>
                    <a:cubicBezTo>
                      <a:pt x="882963" y="126056"/>
                      <a:pt x="895383" y="113636"/>
                      <a:pt x="910730" y="113636"/>
                    </a:cubicBezTo>
                    <a:close/>
                    <a:moveTo>
                      <a:pt x="86939" y="92793"/>
                    </a:moveTo>
                    <a:cubicBezTo>
                      <a:pt x="92222" y="92793"/>
                      <a:pt x="96433" y="97076"/>
                      <a:pt x="96433" y="102286"/>
                    </a:cubicBezTo>
                    <a:cubicBezTo>
                      <a:pt x="96433" y="107497"/>
                      <a:pt x="92222" y="111709"/>
                      <a:pt x="86939" y="111780"/>
                    </a:cubicBezTo>
                    <a:cubicBezTo>
                      <a:pt x="81657" y="111780"/>
                      <a:pt x="77446" y="107497"/>
                      <a:pt x="77446" y="102286"/>
                    </a:cubicBezTo>
                    <a:cubicBezTo>
                      <a:pt x="77446" y="97004"/>
                      <a:pt x="81729" y="92793"/>
                      <a:pt x="86939" y="92793"/>
                    </a:cubicBezTo>
                    <a:close/>
                    <a:moveTo>
                      <a:pt x="165457" y="91794"/>
                    </a:moveTo>
                    <a:cubicBezTo>
                      <a:pt x="169097" y="91794"/>
                      <a:pt x="172309" y="93650"/>
                      <a:pt x="174165" y="96434"/>
                    </a:cubicBezTo>
                    <a:cubicBezTo>
                      <a:pt x="175307" y="98075"/>
                      <a:pt x="175950" y="100145"/>
                      <a:pt x="175950" y="102287"/>
                    </a:cubicBezTo>
                    <a:cubicBezTo>
                      <a:pt x="175950" y="104428"/>
                      <a:pt x="175307" y="106498"/>
                      <a:pt x="174165" y="108140"/>
                    </a:cubicBezTo>
                    <a:cubicBezTo>
                      <a:pt x="172238" y="110924"/>
                      <a:pt x="169026" y="112780"/>
                      <a:pt x="165457" y="112922"/>
                    </a:cubicBezTo>
                    <a:cubicBezTo>
                      <a:pt x="164672" y="112922"/>
                      <a:pt x="164029" y="112851"/>
                      <a:pt x="163315" y="112708"/>
                    </a:cubicBezTo>
                    <a:cubicBezTo>
                      <a:pt x="161317" y="112280"/>
                      <a:pt x="159461" y="111281"/>
                      <a:pt x="158033" y="109853"/>
                    </a:cubicBezTo>
                    <a:cubicBezTo>
                      <a:pt x="157534" y="109353"/>
                      <a:pt x="157105" y="108854"/>
                      <a:pt x="156748" y="108283"/>
                    </a:cubicBezTo>
                    <a:cubicBezTo>
                      <a:pt x="156035" y="107141"/>
                      <a:pt x="155464" y="105856"/>
                      <a:pt x="155178" y="104500"/>
                    </a:cubicBezTo>
                    <a:cubicBezTo>
                      <a:pt x="155035" y="103786"/>
                      <a:pt x="154964" y="103072"/>
                      <a:pt x="154964" y="102358"/>
                    </a:cubicBezTo>
                    <a:cubicBezTo>
                      <a:pt x="154964" y="101573"/>
                      <a:pt x="155035" y="100931"/>
                      <a:pt x="155178" y="100217"/>
                    </a:cubicBezTo>
                    <a:cubicBezTo>
                      <a:pt x="155464" y="98789"/>
                      <a:pt x="155963" y="97576"/>
                      <a:pt x="156748" y="96434"/>
                    </a:cubicBezTo>
                    <a:cubicBezTo>
                      <a:pt x="157105" y="95863"/>
                      <a:pt x="157534" y="95363"/>
                      <a:pt x="158033" y="94863"/>
                    </a:cubicBezTo>
                    <a:cubicBezTo>
                      <a:pt x="159461" y="93436"/>
                      <a:pt x="161245" y="92436"/>
                      <a:pt x="163315" y="92008"/>
                    </a:cubicBezTo>
                    <a:cubicBezTo>
                      <a:pt x="164029" y="91865"/>
                      <a:pt x="164743" y="91794"/>
                      <a:pt x="165457" y="91794"/>
                    </a:cubicBezTo>
                    <a:close/>
                    <a:moveTo>
                      <a:pt x="322349" y="89367"/>
                    </a:moveTo>
                    <a:cubicBezTo>
                      <a:pt x="324990" y="89367"/>
                      <a:pt x="327489" y="90224"/>
                      <a:pt x="329559" y="91580"/>
                    </a:cubicBezTo>
                    <a:cubicBezTo>
                      <a:pt x="332913" y="93935"/>
                      <a:pt x="335198" y="97861"/>
                      <a:pt x="335198" y="102287"/>
                    </a:cubicBezTo>
                    <a:cubicBezTo>
                      <a:pt x="335198" y="106712"/>
                      <a:pt x="332985" y="110638"/>
                      <a:pt x="329559" y="112994"/>
                    </a:cubicBezTo>
                    <a:cubicBezTo>
                      <a:pt x="327489" y="114421"/>
                      <a:pt x="324990" y="115206"/>
                      <a:pt x="322349" y="115206"/>
                    </a:cubicBezTo>
                    <a:cubicBezTo>
                      <a:pt x="321493" y="115206"/>
                      <a:pt x="320636" y="115064"/>
                      <a:pt x="319780" y="114921"/>
                    </a:cubicBezTo>
                    <a:cubicBezTo>
                      <a:pt x="313927" y="113707"/>
                      <a:pt x="309501" y="108497"/>
                      <a:pt x="309501" y="102287"/>
                    </a:cubicBezTo>
                    <a:cubicBezTo>
                      <a:pt x="309501" y="96077"/>
                      <a:pt x="313927" y="90866"/>
                      <a:pt x="319780" y="89653"/>
                    </a:cubicBezTo>
                    <a:cubicBezTo>
                      <a:pt x="320565" y="89438"/>
                      <a:pt x="321493" y="89367"/>
                      <a:pt x="322349" y="89367"/>
                    </a:cubicBezTo>
                    <a:close/>
                    <a:moveTo>
                      <a:pt x="400795" y="88011"/>
                    </a:moveTo>
                    <a:cubicBezTo>
                      <a:pt x="408718" y="88011"/>
                      <a:pt x="415071" y="94435"/>
                      <a:pt x="415071" y="102287"/>
                    </a:cubicBezTo>
                    <a:cubicBezTo>
                      <a:pt x="415071" y="110139"/>
                      <a:pt x="408647" y="116563"/>
                      <a:pt x="400795" y="116563"/>
                    </a:cubicBezTo>
                    <a:cubicBezTo>
                      <a:pt x="392943" y="116563"/>
                      <a:pt x="386519" y="110139"/>
                      <a:pt x="386519" y="102287"/>
                    </a:cubicBezTo>
                    <a:cubicBezTo>
                      <a:pt x="386519" y="94364"/>
                      <a:pt x="392943" y="88011"/>
                      <a:pt x="400795" y="88011"/>
                    </a:cubicBezTo>
                    <a:close/>
                    <a:moveTo>
                      <a:pt x="557687" y="84798"/>
                    </a:moveTo>
                    <a:cubicBezTo>
                      <a:pt x="567323" y="84798"/>
                      <a:pt x="575175" y="92650"/>
                      <a:pt x="575175" y="102286"/>
                    </a:cubicBezTo>
                    <a:cubicBezTo>
                      <a:pt x="575175" y="111922"/>
                      <a:pt x="567323" y="119774"/>
                      <a:pt x="557687" y="119774"/>
                    </a:cubicBezTo>
                    <a:cubicBezTo>
                      <a:pt x="548051" y="119774"/>
                      <a:pt x="540199" y="111922"/>
                      <a:pt x="540199" y="102286"/>
                    </a:cubicBezTo>
                    <a:cubicBezTo>
                      <a:pt x="540199" y="92650"/>
                      <a:pt x="548051" y="84798"/>
                      <a:pt x="557687" y="84798"/>
                    </a:cubicBezTo>
                    <a:close/>
                    <a:moveTo>
                      <a:pt x="636061" y="82871"/>
                    </a:moveTo>
                    <a:cubicBezTo>
                      <a:pt x="642771" y="82871"/>
                      <a:pt x="648695" y="86297"/>
                      <a:pt x="652193" y="91437"/>
                    </a:cubicBezTo>
                    <a:cubicBezTo>
                      <a:pt x="654263" y="94506"/>
                      <a:pt x="655476" y="98289"/>
                      <a:pt x="655476" y="102286"/>
                    </a:cubicBezTo>
                    <a:cubicBezTo>
                      <a:pt x="655476" y="106284"/>
                      <a:pt x="654263" y="110067"/>
                      <a:pt x="652193" y="113136"/>
                    </a:cubicBezTo>
                    <a:cubicBezTo>
                      <a:pt x="648695" y="118275"/>
                      <a:pt x="642842" y="121702"/>
                      <a:pt x="636061" y="121702"/>
                    </a:cubicBezTo>
                    <a:cubicBezTo>
                      <a:pt x="634705" y="121702"/>
                      <a:pt x="633420" y="121559"/>
                      <a:pt x="632135" y="121273"/>
                    </a:cubicBezTo>
                    <a:cubicBezTo>
                      <a:pt x="628352" y="120488"/>
                      <a:pt x="624997" y="118632"/>
                      <a:pt x="622356" y="115991"/>
                    </a:cubicBezTo>
                    <a:cubicBezTo>
                      <a:pt x="621500" y="115135"/>
                      <a:pt x="620715" y="114135"/>
                      <a:pt x="620001" y="113136"/>
                    </a:cubicBezTo>
                    <a:cubicBezTo>
                      <a:pt x="618573" y="111066"/>
                      <a:pt x="617574" y="108710"/>
                      <a:pt x="617074" y="106212"/>
                    </a:cubicBezTo>
                    <a:cubicBezTo>
                      <a:pt x="616789" y="104927"/>
                      <a:pt x="616646" y="103642"/>
                      <a:pt x="616646" y="102286"/>
                    </a:cubicBezTo>
                    <a:cubicBezTo>
                      <a:pt x="616646" y="100930"/>
                      <a:pt x="616789" y="99645"/>
                      <a:pt x="617074" y="98360"/>
                    </a:cubicBezTo>
                    <a:cubicBezTo>
                      <a:pt x="617574" y="95862"/>
                      <a:pt x="618573" y="93507"/>
                      <a:pt x="620001" y="91437"/>
                    </a:cubicBezTo>
                    <a:cubicBezTo>
                      <a:pt x="620715" y="90437"/>
                      <a:pt x="621500" y="89438"/>
                      <a:pt x="622356" y="88581"/>
                    </a:cubicBezTo>
                    <a:cubicBezTo>
                      <a:pt x="624926" y="85940"/>
                      <a:pt x="628352" y="84084"/>
                      <a:pt x="632135" y="83299"/>
                    </a:cubicBezTo>
                    <a:cubicBezTo>
                      <a:pt x="633420" y="83014"/>
                      <a:pt x="634705" y="82871"/>
                      <a:pt x="636061" y="82871"/>
                    </a:cubicBezTo>
                    <a:close/>
                    <a:moveTo>
                      <a:pt x="793025" y="78446"/>
                    </a:moveTo>
                    <a:cubicBezTo>
                      <a:pt x="797950" y="78446"/>
                      <a:pt x="802590" y="79945"/>
                      <a:pt x="806373" y="82515"/>
                    </a:cubicBezTo>
                    <a:cubicBezTo>
                      <a:pt x="812725" y="86797"/>
                      <a:pt x="816865" y="94078"/>
                      <a:pt x="816865" y="102287"/>
                    </a:cubicBezTo>
                    <a:cubicBezTo>
                      <a:pt x="816865" y="110495"/>
                      <a:pt x="812654" y="117776"/>
                      <a:pt x="806373" y="122059"/>
                    </a:cubicBezTo>
                    <a:cubicBezTo>
                      <a:pt x="802518" y="124629"/>
                      <a:pt x="797950" y="126128"/>
                      <a:pt x="793025" y="126128"/>
                    </a:cubicBezTo>
                    <a:cubicBezTo>
                      <a:pt x="791383" y="126128"/>
                      <a:pt x="789813" y="125913"/>
                      <a:pt x="788242" y="125628"/>
                    </a:cubicBezTo>
                    <a:cubicBezTo>
                      <a:pt x="777321" y="123415"/>
                      <a:pt x="769184" y="113779"/>
                      <a:pt x="769184" y="102287"/>
                    </a:cubicBezTo>
                    <a:cubicBezTo>
                      <a:pt x="769184" y="90795"/>
                      <a:pt x="777393" y="81158"/>
                      <a:pt x="788242" y="78946"/>
                    </a:cubicBezTo>
                    <a:cubicBezTo>
                      <a:pt x="789741" y="78589"/>
                      <a:pt x="791383" y="78446"/>
                      <a:pt x="793025" y="78446"/>
                    </a:cubicBezTo>
                    <a:close/>
                    <a:moveTo>
                      <a:pt x="871470" y="75876"/>
                    </a:moveTo>
                    <a:cubicBezTo>
                      <a:pt x="886032" y="75876"/>
                      <a:pt x="897881" y="87725"/>
                      <a:pt x="897881" y="102286"/>
                    </a:cubicBezTo>
                    <a:cubicBezTo>
                      <a:pt x="897881" y="116848"/>
                      <a:pt x="886032" y="128697"/>
                      <a:pt x="871470" y="128697"/>
                    </a:cubicBezTo>
                    <a:cubicBezTo>
                      <a:pt x="856909" y="128697"/>
                      <a:pt x="845060" y="116848"/>
                      <a:pt x="845060" y="102286"/>
                    </a:cubicBezTo>
                    <a:cubicBezTo>
                      <a:pt x="845060" y="87725"/>
                      <a:pt x="856909" y="75876"/>
                      <a:pt x="871470" y="75876"/>
                    </a:cubicBezTo>
                    <a:close/>
                    <a:moveTo>
                      <a:pt x="47753" y="54034"/>
                    </a:moveTo>
                    <a:cubicBezTo>
                      <a:pt x="52749" y="54034"/>
                      <a:pt x="56747" y="58031"/>
                      <a:pt x="56747" y="63028"/>
                    </a:cubicBezTo>
                    <a:cubicBezTo>
                      <a:pt x="56747" y="68024"/>
                      <a:pt x="52749" y="72022"/>
                      <a:pt x="47753" y="72022"/>
                    </a:cubicBezTo>
                    <a:cubicBezTo>
                      <a:pt x="42756" y="72022"/>
                      <a:pt x="38759" y="68024"/>
                      <a:pt x="38759" y="63028"/>
                    </a:cubicBezTo>
                    <a:cubicBezTo>
                      <a:pt x="38759" y="58031"/>
                      <a:pt x="42756" y="54034"/>
                      <a:pt x="47753" y="54034"/>
                    </a:cubicBezTo>
                    <a:close/>
                    <a:moveTo>
                      <a:pt x="126198" y="53035"/>
                    </a:moveTo>
                    <a:cubicBezTo>
                      <a:pt x="131694" y="53035"/>
                      <a:pt x="136191" y="57532"/>
                      <a:pt x="136191" y="63028"/>
                    </a:cubicBezTo>
                    <a:cubicBezTo>
                      <a:pt x="136191" y="68524"/>
                      <a:pt x="131694" y="73021"/>
                      <a:pt x="126198" y="73021"/>
                    </a:cubicBezTo>
                    <a:cubicBezTo>
                      <a:pt x="120631" y="73021"/>
                      <a:pt x="116205" y="68524"/>
                      <a:pt x="116205" y="63028"/>
                    </a:cubicBezTo>
                    <a:cubicBezTo>
                      <a:pt x="116205" y="57461"/>
                      <a:pt x="120702" y="53035"/>
                      <a:pt x="126198" y="53035"/>
                    </a:cubicBezTo>
                    <a:close/>
                    <a:moveTo>
                      <a:pt x="283162" y="50822"/>
                    </a:moveTo>
                    <a:cubicBezTo>
                      <a:pt x="289872" y="50822"/>
                      <a:pt x="295368" y="56247"/>
                      <a:pt x="295368" y="63028"/>
                    </a:cubicBezTo>
                    <a:cubicBezTo>
                      <a:pt x="295368" y="69809"/>
                      <a:pt x="289872" y="75305"/>
                      <a:pt x="283162" y="75234"/>
                    </a:cubicBezTo>
                    <a:cubicBezTo>
                      <a:pt x="276452" y="75234"/>
                      <a:pt x="270956" y="69809"/>
                      <a:pt x="270956" y="63028"/>
                    </a:cubicBezTo>
                    <a:cubicBezTo>
                      <a:pt x="270956" y="56318"/>
                      <a:pt x="276381" y="50822"/>
                      <a:pt x="283162" y="50822"/>
                    </a:cubicBezTo>
                    <a:close/>
                    <a:moveTo>
                      <a:pt x="361536" y="49466"/>
                    </a:moveTo>
                    <a:cubicBezTo>
                      <a:pt x="369031" y="49466"/>
                      <a:pt x="375098" y="55533"/>
                      <a:pt x="375098" y="63028"/>
                    </a:cubicBezTo>
                    <a:cubicBezTo>
                      <a:pt x="375098" y="70523"/>
                      <a:pt x="369031" y="76590"/>
                      <a:pt x="361536" y="76590"/>
                    </a:cubicBezTo>
                    <a:cubicBezTo>
                      <a:pt x="354041" y="76590"/>
                      <a:pt x="347974" y="70523"/>
                      <a:pt x="347974" y="63028"/>
                    </a:cubicBezTo>
                    <a:cubicBezTo>
                      <a:pt x="347974" y="55533"/>
                      <a:pt x="354041" y="49466"/>
                      <a:pt x="361536" y="49466"/>
                    </a:cubicBezTo>
                    <a:close/>
                    <a:moveTo>
                      <a:pt x="518428" y="46396"/>
                    </a:moveTo>
                    <a:cubicBezTo>
                      <a:pt x="527636" y="46396"/>
                      <a:pt x="535060" y="53819"/>
                      <a:pt x="535060" y="63027"/>
                    </a:cubicBezTo>
                    <a:cubicBezTo>
                      <a:pt x="535060" y="72235"/>
                      <a:pt x="527636" y="79730"/>
                      <a:pt x="518428" y="79659"/>
                    </a:cubicBezTo>
                    <a:cubicBezTo>
                      <a:pt x="509220" y="79659"/>
                      <a:pt x="501797" y="72235"/>
                      <a:pt x="501797" y="63027"/>
                    </a:cubicBezTo>
                    <a:cubicBezTo>
                      <a:pt x="501797" y="53819"/>
                      <a:pt x="509220" y="46396"/>
                      <a:pt x="518428" y="46396"/>
                    </a:cubicBezTo>
                    <a:close/>
                    <a:moveTo>
                      <a:pt x="596946" y="44612"/>
                    </a:moveTo>
                    <a:cubicBezTo>
                      <a:pt x="607082" y="44612"/>
                      <a:pt x="615362" y="52821"/>
                      <a:pt x="615362" y="63028"/>
                    </a:cubicBezTo>
                    <a:cubicBezTo>
                      <a:pt x="615362" y="73235"/>
                      <a:pt x="607082" y="81515"/>
                      <a:pt x="596946" y="81444"/>
                    </a:cubicBezTo>
                    <a:cubicBezTo>
                      <a:pt x="586810" y="81444"/>
                      <a:pt x="578530" y="73235"/>
                      <a:pt x="578530" y="63028"/>
                    </a:cubicBezTo>
                    <a:cubicBezTo>
                      <a:pt x="578530" y="52892"/>
                      <a:pt x="586739" y="44612"/>
                      <a:pt x="596946" y="44612"/>
                    </a:cubicBezTo>
                    <a:close/>
                    <a:moveTo>
                      <a:pt x="753766" y="40400"/>
                    </a:moveTo>
                    <a:cubicBezTo>
                      <a:pt x="766258" y="40400"/>
                      <a:pt x="776394" y="50536"/>
                      <a:pt x="776394" y="63027"/>
                    </a:cubicBezTo>
                    <a:cubicBezTo>
                      <a:pt x="776394" y="75519"/>
                      <a:pt x="766258" y="85726"/>
                      <a:pt x="753766" y="85655"/>
                    </a:cubicBezTo>
                    <a:cubicBezTo>
                      <a:pt x="741275" y="85655"/>
                      <a:pt x="731139" y="75519"/>
                      <a:pt x="731139" y="63027"/>
                    </a:cubicBezTo>
                    <a:cubicBezTo>
                      <a:pt x="731139" y="50536"/>
                      <a:pt x="741275" y="40400"/>
                      <a:pt x="753766" y="40400"/>
                    </a:cubicBezTo>
                    <a:close/>
                    <a:moveTo>
                      <a:pt x="832283" y="37973"/>
                    </a:moveTo>
                    <a:cubicBezTo>
                      <a:pt x="846131" y="37973"/>
                      <a:pt x="857337" y="49180"/>
                      <a:pt x="857337" y="63027"/>
                    </a:cubicBezTo>
                    <a:cubicBezTo>
                      <a:pt x="857337" y="76875"/>
                      <a:pt x="846059" y="88153"/>
                      <a:pt x="832283" y="88153"/>
                    </a:cubicBezTo>
                    <a:cubicBezTo>
                      <a:pt x="818436" y="88153"/>
                      <a:pt x="807229" y="76875"/>
                      <a:pt x="807229" y="63027"/>
                    </a:cubicBezTo>
                    <a:cubicBezTo>
                      <a:pt x="807229" y="49180"/>
                      <a:pt x="818436" y="37973"/>
                      <a:pt x="832283" y="37973"/>
                    </a:cubicBezTo>
                    <a:close/>
                    <a:moveTo>
                      <a:pt x="8566" y="15275"/>
                    </a:moveTo>
                    <a:cubicBezTo>
                      <a:pt x="11492" y="15275"/>
                      <a:pt x="14062" y="16774"/>
                      <a:pt x="15632" y="19058"/>
                    </a:cubicBezTo>
                    <a:cubicBezTo>
                      <a:pt x="16489" y="20414"/>
                      <a:pt x="17060" y="22056"/>
                      <a:pt x="17060" y="23841"/>
                    </a:cubicBezTo>
                    <a:cubicBezTo>
                      <a:pt x="17060" y="24412"/>
                      <a:pt x="17060" y="24983"/>
                      <a:pt x="16917" y="25554"/>
                    </a:cubicBezTo>
                    <a:cubicBezTo>
                      <a:pt x="16703" y="26696"/>
                      <a:pt x="16275" y="27695"/>
                      <a:pt x="15632" y="28623"/>
                    </a:cubicBezTo>
                    <a:cubicBezTo>
                      <a:pt x="14062" y="30907"/>
                      <a:pt x="11492" y="32406"/>
                      <a:pt x="8566" y="32406"/>
                    </a:cubicBezTo>
                    <a:cubicBezTo>
                      <a:pt x="7923" y="32406"/>
                      <a:pt x="7352" y="32335"/>
                      <a:pt x="6852" y="32192"/>
                    </a:cubicBezTo>
                    <a:cubicBezTo>
                      <a:pt x="5139" y="31835"/>
                      <a:pt x="3640" y="30979"/>
                      <a:pt x="2498" y="29836"/>
                    </a:cubicBezTo>
                    <a:cubicBezTo>
                      <a:pt x="2141" y="29480"/>
                      <a:pt x="1784" y="29051"/>
                      <a:pt x="1428" y="28623"/>
                    </a:cubicBezTo>
                    <a:cubicBezTo>
                      <a:pt x="785" y="27695"/>
                      <a:pt x="357" y="26696"/>
                      <a:pt x="143" y="25554"/>
                    </a:cubicBezTo>
                    <a:cubicBezTo>
                      <a:pt x="71" y="24983"/>
                      <a:pt x="0" y="24412"/>
                      <a:pt x="0" y="23841"/>
                    </a:cubicBezTo>
                    <a:cubicBezTo>
                      <a:pt x="0" y="23270"/>
                      <a:pt x="71" y="22627"/>
                      <a:pt x="143" y="22127"/>
                    </a:cubicBezTo>
                    <a:cubicBezTo>
                      <a:pt x="428" y="20985"/>
                      <a:pt x="857" y="19986"/>
                      <a:pt x="1428" y="19058"/>
                    </a:cubicBezTo>
                    <a:cubicBezTo>
                      <a:pt x="1784" y="18630"/>
                      <a:pt x="2141" y="18202"/>
                      <a:pt x="2498" y="17773"/>
                    </a:cubicBezTo>
                    <a:cubicBezTo>
                      <a:pt x="3640" y="16631"/>
                      <a:pt x="5139" y="15775"/>
                      <a:pt x="6852" y="15418"/>
                    </a:cubicBezTo>
                    <a:cubicBezTo>
                      <a:pt x="7423" y="15346"/>
                      <a:pt x="7994" y="15275"/>
                      <a:pt x="8566" y="15275"/>
                    </a:cubicBezTo>
                    <a:close/>
                    <a:moveTo>
                      <a:pt x="87011" y="14347"/>
                    </a:moveTo>
                    <a:cubicBezTo>
                      <a:pt x="92294" y="14347"/>
                      <a:pt x="96505" y="18630"/>
                      <a:pt x="96505" y="23840"/>
                    </a:cubicBezTo>
                    <a:cubicBezTo>
                      <a:pt x="96505" y="24483"/>
                      <a:pt x="96434" y="25125"/>
                      <a:pt x="96291" y="25768"/>
                    </a:cubicBezTo>
                    <a:cubicBezTo>
                      <a:pt x="95363" y="30051"/>
                      <a:pt x="91580" y="33263"/>
                      <a:pt x="87011" y="33334"/>
                    </a:cubicBezTo>
                    <a:cubicBezTo>
                      <a:pt x="82443" y="33334"/>
                      <a:pt x="78589" y="30051"/>
                      <a:pt x="77732" y="25768"/>
                    </a:cubicBezTo>
                    <a:cubicBezTo>
                      <a:pt x="77589" y="25125"/>
                      <a:pt x="77518" y="24483"/>
                      <a:pt x="77518" y="23840"/>
                    </a:cubicBezTo>
                    <a:cubicBezTo>
                      <a:pt x="77518" y="18558"/>
                      <a:pt x="81801" y="14347"/>
                      <a:pt x="87011" y="14347"/>
                    </a:cubicBezTo>
                    <a:close/>
                    <a:moveTo>
                      <a:pt x="243832" y="12205"/>
                    </a:moveTo>
                    <a:cubicBezTo>
                      <a:pt x="250256" y="12205"/>
                      <a:pt x="255467" y="17416"/>
                      <a:pt x="255467" y="23840"/>
                    </a:cubicBezTo>
                    <a:cubicBezTo>
                      <a:pt x="255467" y="24625"/>
                      <a:pt x="255395" y="25410"/>
                      <a:pt x="255253" y="26195"/>
                    </a:cubicBezTo>
                    <a:cubicBezTo>
                      <a:pt x="254182" y="31477"/>
                      <a:pt x="249471" y="35475"/>
                      <a:pt x="243832" y="35475"/>
                    </a:cubicBezTo>
                    <a:cubicBezTo>
                      <a:pt x="238193" y="35475"/>
                      <a:pt x="233482" y="31477"/>
                      <a:pt x="232411" y="26195"/>
                    </a:cubicBezTo>
                    <a:cubicBezTo>
                      <a:pt x="232268" y="25410"/>
                      <a:pt x="232197" y="24625"/>
                      <a:pt x="232197" y="23840"/>
                    </a:cubicBezTo>
                    <a:cubicBezTo>
                      <a:pt x="232197" y="17416"/>
                      <a:pt x="237408" y="12205"/>
                      <a:pt x="243832" y="12205"/>
                    </a:cubicBezTo>
                    <a:close/>
                    <a:moveTo>
                      <a:pt x="322349" y="10921"/>
                    </a:moveTo>
                    <a:cubicBezTo>
                      <a:pt x="324990" y="10921"/>
                      <a:pt x="327489" y="11778"/>
                      <a:pt x="329559" y="13134"/>
                    </a:cubicBezTo>
                    <a:cubicBezTo>
                      <a:pt x="332913" y="15489"/>
                      <a:pt x="335198" y="19415"/>
                      <a:pt x="335198" y="23841"/>
                    </a:cubicBezTo>
                    <a:cubicBezTo>
                      <a:pt x="335198" y="24697"/>
                      <a:pt x="335055" y="25554"/>
                      <a:pt x="334912" y="26410"/>
                    </a:cubicBezTo>
                    <a:cubicBezTo>
                      <a:pt x="334270" y="29765"/>
                      <a:pt x="332271" y="32620"/>
                      <a:pt x="329559" y="34476"/>
                    </a:cubicBezTo>
                    <a:cubicBezTo>
                      <a:pt x="327489" y="35904"/>
                      <a:pt x="324990" y="36689"/>
                      <a:pt x="322349" y="36689"/>
                    </a:cubicBezTo>
                    <a:cubicBezTo>
                      <a:pt x="321493" y="36689"/>
                      <a:pt x="320636" y="36546"/>
                      <a:pt x="319780" y="36404"/>
                    </a:cubicBezTo>
                    <a:cubicBezTo>
                      <a:pt x="314783" y="35404"/>
                      <a:pt x="310786" y="31407"/>
                      <a:pt x="309787" y="26410"/>
                    </a:cubicBezTo>
                    <a:cubicBezTo>
                      <a:pt x="309572" y="25625"/>
                      <a:pt x="309501" y="24697"/>
                      <a:pt x="309501" y="23841"/>
                    </a:cubicBezTo>
                    <a:cubicBezTo>
                      <a:pt x="309501" y="17631"/>
                      <a:pt x="313927" y="12420"/>
                      <a:pt x="319780" y="11207"/>
                    </a:cubicBezTo>
                    <a:cubicBezTo>
                      <a:pt x="320565" y="10992"/>
                      <a:pt x="321493" y="10921"/>
                      <a:pt x="322349" y="10921"/>
                    </a:cubicBezTo>
                    <a:close/>
                    <a:moveTo>
                      <a:pt x="479098" y="7994"/>
                    </a:moveTo>
                    <a:cubicBezTo>
                      <a:pt x="484594" y="7994"/>
                      <a:pt x="489376" y="10778"/>
                      <a:pt x="492232" y="14989"/>
                    </a:cubicBezTo>
                    <a:cubicBezTo>
                      <a:pt x="493945" y="17559"/>
                      <a:pt x="494944" y="20557"/>
                      <a:pt x="494944" y="23840"/>
                    </a:cubicBezTo>
                    <a:cubicBezTo>
                      <a:pt x="494944" y="24982"/>
                      <a:pt x="494873" y="26053"/>
                      <a:pt x="494659" y="27052"/>
                    </a:cubicBezTo>
                    <a:cubicBezTo>
                      <a:pt x="494230" y="29122"/>
                      <a:pt x="493445" y="30978"/>
                      <a:pt x="492303" y="32691"/>
                    </a:cubicBezTo>
                    <a:cubicBezTo>
                      <a:pt x="489519" y="36903"/>
                      <a:pt x="484665" y="39615"/>
                      <a:pt x="479098" y="39615"/>
                    </a:cubicBezTo>
                    <a:cubicBezTo>
                      <a:pt x="477956" y="39615"/>
                      <a:pt x="476885" y="39472"/>
                      <a:pt x="475886" y="39258"/>
                    </a:cubicBezTo>
                    <a:cubicBezTo>
                      <a:pt x="472816" y="38687"/>
                      <a:pt x="470033" y="37117"/>
                      <a:pt x="467891" y="34975"/>
                    </a:cubicBezTo>
                    <a:cubicBezTo>
                      <a:pt x="467177" y="34262"/>
                      <a:pt x="466535" y="33477"/>
                      <a:pt x="465964" y="32620"/>
                    </a:cubicBezTo>
                    <a:cubicBezTo>
                      <a:pt x="464822" y="30978"/>
                      <a:pt x="464037" y="29051"/>
                      <a:pt x="463608" y="26981"/>
                    </a:cubicBezTo>
                    <a:cubicBezTo>
                      <a:pt x="463466" y="25910"/>
                      <a:pt x="463323" y="24911"/>
                      <a:pt x="463323" y="23769"/>
                    </a:cubicBezTo>
                    <a:cubicBezTo>
                      <a:pt x="463323" y="22627"/>
                      <a:pt x="463394" y="21556"/>
                      <a:pt x="463608" y="20557"/>
                    </a:cubicBezTo>
                    <a:cubicBezTo>
                      <a:pt x="464037" y="18487"/>
                      <a:pt x="464822" y="16631"/>
                      <a:pt x="465964" y="14918"/>
                    </a:cubicBezTo>
                    <a:cubicBezTo>
                      <a:pt x="466535" y="14061"/>
                      <a:pt x="467177" y="13276"/>
                      <a:pt x="467891" y="12562"/>
                    </a:cubicBezTo>
                    <a:cubicBezTo>
                      <a:pt x="470033" y="10421"/>
                      <a:pt x="472816" y="8922"/>
                      <a:pt x="475886" y="8280"/>
                    </a:cubicBezTo>
                    <a:cubicBezTo>
                      <a:pt x="476956" y="8137"/>
                      <a:pt x="478027" y="7994"/>
                      <a:pt x="479098" y="7994"/>
                    </a:cubicBezTo>
                    <a:close/>
                    <a:moveTo>
                      <a:pt x="557687" y="6352"/>
                    </a:moveTo>
                    <a:cubicBezTo>
                      <a:pt x="567323" y="6352"/>
                      <a:pt x="575175" y="14204"/>
                      <a:pt x="575175" y="23840"/>
                    </a:cubicBezTo>
                    <a:cubicBezTo>
                      <a:pt x="575175" y="24982"/>
                      <a:pt x="575032" y="26196"/>
                      <a:pt x="574818" y="27338"/>
                    </a:cubicBezTo>
                    <a:cubicBezTo>
                      <a:pt x="573176" y="35332"/>
                      <a:pt x="566110" y="41328"/>
                      <a:pt x="557687" y="41328"/>
                    </a:cubicBezTo>
                    <a:cubicBezTo>
                      <a:pt x="549264" y="41328"/>
                      <a:pt x="542198" y="35332"/>
                      <a:pt x="540556" y="27338"/>
                    </a:cubicBezTo>
                    <a:cubicBezTo>
                      <a:pt x="540342" y="26196"/>
                      <a:pt x="540199" y="25053"/>
                      <a:pt x="540199" y="23840"/>
                    </a:cubicBezTo>
                    <a:cubicBezTo>
                      <a:pt x="540199" y="14204"/>
                      <a:pt x="548051" y="6352"/>
                      <a:pt x="557687" y="6352"/>
                    </a:cubicBezTo>
                    <a:close/>
                    <a:moveTo>
                      <a:pt x="714579" y="2284"/>
                    </a:moveTo>
                    <a:cubicBezTo>
                      <a:pt x="726428" y="2284"/>
                      <a:pt x="736064" y="11920"/>
                      <a:pt x="736064" y="23769"/>
                    </a:cubicBezTo>
                    <a:cubicBezTo>
                      <a:pt x="736064" y="25268"/>
                      <a:pt x="735922" y="26696"/>
                      <a:pt x="735636" y="28123"/>
                    </a:cubicBezTo>
                    <a:cubicBezTo>
                      <a:pt x="733638" y="37974"/>
                      <a:pt x="724929" y="45326"/>
                      <a:pt x="714579" y="45326"/>
                    </a:cubicBezTo>
                    <a:cubicBezTo>
                      <a:pt x="704229" y="45326"/>
                      <a:pt x="695521" y="37902"/>
                      <a:pt x="693522" y="28123"/>
                    </a:cubicBezTo>
                    <a:cubicBezTo>
                      <a:pt x="693237" y="26696"/>
                      <a:pt x="693094" y="25268"/>
                      <a:pt x="693094" y="23769"/>
                    </a:cubicBezTo>
                    <a:cubicBezTo>
                      <a:pt x="693094" y="11920"/>
                      <a:pt x="702730" y="2284"/>
                      <a:pt x="714579" y="2284"/>
                    </a:cubicBezTo>
                    <a:close/>
                    <a:moveTo>
                      <a:pt x="793025" y="0"/>
                    </a:moveTo>
                    <a:cubicBezTo>
                      <a:pt x="797950" y="0"/>
                      <a:pt x="802518" y="1499"/>
                      <a:pt x="806373" y="4069"/>
                    </a:cubicBezTo>
                    <a:cubicBezTo>
                      <a:pt x="812725" y="8351"/>
                      <a:pt x="816865" y="15632"/>
                      <a:pt x="816865" y="23841"/>
                    </a:cubicBezTo>
                    <a:cubicBezTo>
                      <a:pt x="816865" y="25483"/>
                      <a:pt x="816651" y="27053"/>
                      <a:pt x="816366" y="28623"/>
                    </a:cubicBezTo>
                    <a:cubicBezTo>
                      <a:pt x="815081" y="34833"/>
                      <a:pt x="811369" y="40187"/>
                      <a:pt x="806373" y="43613"/>
                    </a:cubicBezTo>
                    <a:cubicBezTo>
                      <a:pt x="802518" y="46183"/>
                      <a:pt x="797950" y="47682"/>
                      <a:pt x="793025" y="47682"/>
                    </a:cubicBezTo>
                    <a:cubicBezTo>
                      <a:pt x="791383" y="47682"/>
                      <a:pt x="789813" y="47467"/>
                      <a:pt x="788242" y="47182"/>
                    </a:cubicBezTo>
                    <a:cubicBezTo>
                      <a:pt x="778892" y="45255"/>
                      <a:pt x="771611" y="37903"/>
                      <a:pt x="769684" y="28623"/>
                    </a:cubicBezTo>
                    <a:cubicBezTo>
                      <a:pt x="769327" y="27124"/>
                      <a:pt x="769184" y="25483"/>
                      <a:pt x="769184" y="23841"/>
                    </a:cubicBezTo>
                    <a:cubicBezTo>
                      <a:pt x="769184" y="12349"/>
                      <a:pt x="777393" y="2712"/>
                      <a:pt x="788242" y="500"/>
                    </a:cubicBezTo>
                    <a:cubicBezTo>
                      <a:pt x="789741" y="143"/>
                      <a:pt x="791383" y="0"/>
                      <a:pt x="793025" y="0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accent1">
                      <a:alpha val="57000"/>
                    </a:schemeClr>
                  </a:gs>
                  <a:gs pos="34000">
                    <a:schemeClr val="accent1"/>
                  </a:gs>
                </a:gsLst>
                <a:lin ang="10800000" scaled="0"/>
              </a:gradFill>
              <a:ln w="70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914400"/>
                <a:endParaRPr lang="zh-CN" altLang="en-US" kern="0">
                  <a:solidFill>
                    <a:prstClr val="black"/>
                  </a:solidFill>
                  <a:latin typeface="Roboto Regular"/>
                </a:endParaRPr>
              </a:p>
            </p:txBody>
          </p:sp>
          <p:sp>
            <p:nvSpPr>
              <p:cNvPr id="27" name="任意多边形: 形状 26">
                <a:extLst>
                  <a:ext uri="{FF2B5EF4-FFF2-40B4-BE49-F238E27FC236}">
                    <a16:creationId xmlns:a16="http://schemas.microsoft.com/office/drawing/2014/main" id="{FEA4BC81-A6D1-DBA9-4701-809C423E1A01}"/>
                  </a:ext>
                </a:extLst>
              </p:cNvPr>
              <p:cNvSpPr/>
              <p:nvPr/>
            </p:nvSpPr>
            <p:spPr>
              <a:xfrm flipH="1">
                <a:off x="4050517" y="2212211"/>
                <a:ext cx="446820" cy="185823"/>
              </a:xfrm>
              <a:custGeom>
                <a:avLst/>
                <a:gdLst>
                  <a:gd name="connsiteX0" fmla="*/ 8566 w 977755"/>
                  <a:gd name="connsiteY0" fmla="*/ 329059 h 361466"/>
                  <a:gd name="connsiteX1" fmla="*/ 15632 w 977755"/>
                  <a:gd name="connsiteY1" fmla="*/ 332842 h 361466"/>
                  <a:gd name="connsiteX2" fmla="*/ 17060 w 977755"/>
                  <a:gd name="connsiteY2" fmla="*/ 337625 h 361466"/>
                  <a:gd name="connsiteX3" fmla="*/ 16417 w 977755"/>
                  <a:gd name="connsiteY3" fmla="*/ 340979 h 361466"/>
                  <a:gd name="connsiteX4" fmla="*/ 15632 w 977755"/>
                  <a:gd name="connsiteY4" fmla="*/ 342407 h 361466"/>
                  <a:gd name="connsiteX5" fmla="*/ 14633 w 977755"/>
                  <a:gd name="connsiteY5" fmla="*/ 343620 h 361466"/>
                  <a:gd name="connsiteX6" fmla="*/ 8566 w 977755"/>
                  <a:gd name="connsiteY6" fmla="*/ 346119 h 361466"/>
                  <a:gd name="connsiteX7" fmla="*/ 6852 w 977755"/>
                  <a:gd name="connsiteY7" fmla="*/ 345976 h 361466"/>
                  <a:gd name="connsiteX8" fmla="*/ 2498 w 977755"/>
                  <a:gd name="connsiteY8" fmla="*/ 343620 h 361466"/>
                  <a:gd name="connsiteX9" fmla="*/ 1428 w 977755"/>
                  <a:gd name="connsiteY9" fmla="*/ 342336 h 361466"/>
                  <a:gd name="connsiteX10" fmla="*/ 642 w 977755"/>
                  <a:gd name="connsiteY10" fmla="*/ 340908 h 361466"/>
                  <a:gd name="connsiteX11" fmla="*/ 143 w 977755"/>
                  <a:gd name="connsiteY11" fmla="*/ 339338 h 361466"/>
                  <a:gd name="connsiteX12" fmla="*/ 0 w 977755"/>
                  <a:gd name="connsiteY12" fmla="*/ 337625 h 361466"/>
                  <a:gd name="connsiteX13" fmla="*/ 143 w 977755"/>
                  <a:gd name="connsiteY13" fmla="*/ 335911 h 361466"/>
                  <a:gd name="connsiteX14" fmla="*/ 1428 w 977755"/>
                  <a:gd name="connsiteY14" fmla="*/ 332842 h 361466"/>
                  <a:gd name="connsiteX15" fmla="*/ 2498 w 977755"/>
                  <a:gd name="connsiteY15" fmla="*/ 331557 h 361466"/>
                  <a:gd name="connsiteX16" fmla="*/ 6852 w 977755"/>
                  <a:gd name="connsiteY16" fmla="*/ 329202 h 361466"/>
                  <a:gd name="connsiteX17" fmla="*/ 8566 w 977755"/>
                  <a:gd name="connsiteY17" fmla="*/ 329059 h 361466"/>
                  <a:gd name="connsiteX18" fmla="*/ 86939 w 977755"/>
                  <a:gd name="connsiteY18" fmla="*/ 328060 h 361466"/>
                  <a:gd name="connsiteX19" fmla="*/ 96433 w 977755"/>
                  <a:gd name="connsiteY19" fmla="*/ 337554 h 361466"/>
                  <a:gd name="connsiteX20" fmla="*/ 95719 w 977755"/>
                  <a:gd name="connsiteY20" fmla="*/ 341265 h 361466"/>
                  <a:gd name="connsiteX21" fmla="*/ 93578 w 977755"/>
                  <a:gd name="connsiteY21" fmla="*/ 344263 h 361466"/>
                  <a:gd name="connsiteX22" fmla="*/ 86868 w 977755"/>
                  <a:gd name="connsiteY22" fmla="*/ 347047 h 361466"/>
                  <a:gd name="connsiteX23" fmla="*/ 80158 w 977755"/>
                  <a:gd name="connsiteY23" fmla="*/ 344263 h 361466"/>
                  <a:gd name="connsiteX24" fmla="*/ 78160 w 977755"/>
                  <a:gd name="connsiteY24" fmla="*/ 341265 h 361466"/>
                  <a:gd name="connsiteX25" fmla="*/ 77446 w 977755"/>
                  <a:gd name="connsiteY25" fmla="*/ 337554 h 361466"/>
                  <a:gd name="connsiteX26" fmla="*/ 86939 w 977755"/>
                  <a:gd name="connsiteY26" fmla="*/ 328060 h 361466"/>
                  <a:gd name="connsiteX27" fmla="*/ 243903 w 977755"/>
                  <a:gd name="connsiteY27" fmla="*/ 325990 h 361466"/>
                  <a:gd name="connsiteX28" fmla="*/ 255538 w 977755"/>
                  <a:gd name="connsiteY28" fmla="*/ 337625 h 361466"/>
                  <a:gd name="connsiteX29" fmla="*/ 254610 w 977755"/>
                  <a:gd name="connsiteY29" fmla="*/ 342122 h 361466"/>
                  <a:gd name="connsiteX30" fmla="*/ 252111 w 977755"/>
                  <a:gd name="connsiteY30" fmla="*/ 345834 h 361466"/>
                  <a:gd name="connsiteX31" fmla="*/ 243903 w 977755"/>
                  <a:gd name="connsiteY31" fmla="*/ 349260 h 361466"/>
                  <a:gd name="connsiteX32" fmla="*/ 235694 w 977755"/>
                  <a:gd name="connsiteY32" fmla="*/ 345834 h 361466"/>
                  <a:gd name="connsiteX33" fmla="*/ 233196 w 977755"/>
                  <a:gd name="connsiteY33" fmla="*/ 342122 h 361466"/>
                  <a:gd name="connsiteX34" fmla="*/ 232268 w 977755"/>
                  <a:gd name="connsiteY34" fmla="*/ 337625 h 361466"/>
                  <a:gd name="connsiteX35" fmla="*/ 243903 w 977755"/>
                  <a:gd name="connsiteY35" fmla="*/ 325990 h 361466"/>
                  <a:gd name="connsiteX36" fmla="*/ 322349 w 977755"/>
                  <a:gd name="connsiteY36" fmla="*/ 324705 h 361466"/>
                  <a:gd name="connsiteX37" fmla="*/ 329559 w 977755"/>
                  <a:gd name="connsiteY37" fmla="*/ 326918 h 361466"/>
                  <a:gd name="connsiteX38" fmla="*/ 335198 w 977755"/>
                  <a:gd name="connsiteY38" fmla="*/ 337625 h 361466"/>
                  <a:gd name="connsiteX39" fmla="*/ 334198 w 977755"/>
                  <a:gd name="connsiteY39" fmla="*/ 342621 h 361466"/>
                  <a:gd name="connsiteX40" fmla="*/ 331414 w 977755"/>
                  <a:gd name="connsiteY40" fmla="*/ 346690 h 361466"/>
                  <a:gd name="connsiteX41" fmla="*/ 329559 w 977755"/>
                  <a:gd name="connsiteY41" fmla="*/ 348260 h 361466"/>
                  <a:gd name="connsiteX42" fmla="*/ 322349 w 977755"/>
                  <a:gd name="connsiteY42" fmla="*/ 350473 h 361466"/>
                  <a:gd name="connsiteX43" fmla="*/ 319780 w 977755"/>
                  <a:gd name="connsiteY43" fmla="*/ 350188 h 361466"/>
                  <a:gd name="connsiteX44" fmla="*/ 313284 w 977755"/>
                  <a:gd name="connsiteY44" fmla="*/ 346690 h 361466"/>
                  <a:gd name="connsiteX45" fmla="*/ 310500 w 977755"/>
                  <a:gd name="connsiteY45" fmla="*/ 342621 h 361466"/>
                  <a:gd name="connsiteX46" fmla="*/ 309501 w 977755"/>
                  <a:gd name="connsiteY46" fmla="*/ 337625 h 361466"/>
                  <a:gd name="connsiteX47" fmla="*/ 319780 w 977755"/>
                  <a:gd name="connsiteY47" fmla="*/ 324990 h 361466"/>
                  <a:gd name="connsiteX48" fmla="*/ 322349 w 977755"/>
                  <a:gd name="connsiteY48" fmla="*/ 324705 h 361466"/>
                  <a:gd name="connsiteX49" fmla="*/ 479098 w 977755"/>
                  <a:gd name="connsiteY49" fmla="*/ 321707 h 361466"/>
                  <a:gd name="connsiteX50" fmla="*/ 492232 w 977755"/>
                  <a:gd name="connsiteY50" fmla="*/ 328702 h 361466"/>
                  <a:gd name="connsiteX51" fmla="*/ 494944 w 977755"/>
                  <a:gd name="connsiteY51" fmla="*/ 337553 h 361466"/>
                  <a:gd name="connsiteX52" fmla="*/ 493731 w 977755"/>
                  <a:gd name="connsiteY52" fmla="*/ 343692 h 361466"/>
                  <a:gd name="connsiteX53" fmla="*/ 492303 w 977755"/>
                  <a:gd name="connsiteY53" fmla="*/ 346404 h 361466"/>
                  <a:gd name="connsiteX54" fmla="*/ 490304 w 977755"/>
                  <a:gd name="connsiteY54" fmla="*/ 348760 h 361466"/>
                  <a:gd name="connsiteX55" fmla="*/ 479098 w 977755"/>
                  <a:gd name="connsiteY55" fmla="*/ 353400 h 361466"/>
                  <a:gd name="connsiteX56" fmla="*/ 475886 w 977755"/>
                  <a:gd name="connsiteY56" fmla="*/ 353043 h 361466"/>
                  <a:gd name="connsiteX57" fmla="*/ 467891 w 977755"/>
                  <a:gd name="connsiteY57" fmla="*/ 348760 h 361466"/>
                  <a:gd name="connsiteX58" fmla="*/ 465964 w 977755"/>
                  <a:gd name="connsiteY58" fmla="*/ 346404 h 361466"/>
                  <a:gd name="connsiteX59" fmla="*/ 464536 w 977755"/>
                  <a:gd name="connsiteY59" fmla="*/ 343692 h 361466"/>
                  <a:gd name="connsiteX60" fmla="*/ 463608 w 977755"/>
                  <a:gd name="connsiteY60" fmla="*/ 340694 h 361466"/>
                  <a:gd name="connsiteX61" fmla="*/ 463323 w 977755"/>
                  <a:gd name="connsiteY61" fmla="*/ 337482 h 361466"/>
                  <a:gd name="connsiteX62" fmla="*/ 463608 w 977755"/>
                  <a:gd name="connsiteY62" fmla="*/ 334270 h 361466"/>
                  <a:gd name="connsiteX63" fmla="*/ 465964 w 977755"/>
                  <a:gd name="connsiteY63" fmla="*/ 328631 h 361466"/>
                  <a:gd name="connsiteX64" fmla="*/ 467891 w 977755"/>
                  <a:gd name="connsiteY64" fmla="*/ 326275 h 361466"/>
                  <a:gd name="connsiteX65" fmla="*/ 475886 w 977755"/>
                  <a:gd name="connsiteY65" fmla="*/ 321993 h 361466"/>
                  <a:gd name="connsiteX66" fmla="*/ 479098 w 977755"/>
                  <a:gd name="connsiteY66" fmla="*/ 321707 h 361466"/>
                  <a:gd name="connsiteX67" fmla="*/ 557687 w 977755"/>
                  <a:gd name="connsiteY67" fmla="*/ 320066 h 361466"/>
                  <a:gd name="connsiteX68" fmla="*/ 575175 w 977755"/>
                  <a:gd name="connsiteY68" fmla="*/ 337554 h 361466"/>
                  <a:gd name="connsiteX69" fmla="*/ 573819 w 977755"/>
                  <a:gd name="connsiteY69" fmla="*/ 344406 h 361466"/>
                  <a:gd name="connsiteX70" fmla="*/ 570178 w 977755"/>
                  <a:gd name="connsiteY70" fmla="*/ 349974 h 361466"/>
                  <a:gd name="connsiteX71" fmla="*/ 557758 w 977755"/>
                  <a:gd name="connsiteY71" fmla="*/ 355113 h 361466"/>
                  <a:gd name="connsiteX72" fmla="*/ 545338 w 977755"/>
                  <a:gd name="connsiteY72" fmla="*/ 349974 h 361466"/>
                  <a:gd name="connsiteX73" fmla="*/ 541555 w 977755"/>
                  <a:gd name="connsiteY73" fmla="*/ 344406 h 361466"/>
                  <a:gd name="connsiteX74" fmla="*/ 540199 w 977755"/>
                  <a:gd name="connsiteY74" fmla="*/ 337554 h 361466"/>
                  <a:gd name="connsiteX75" fmla="*/ 557687 w 977755"/>
                  <a:gd name="connsiteY75" fmla="*/ 320066 h 361466"/>
                  <a:gd name="connsiteX76" fmla="*/ 714579 w 977755"/>
                  <a:gd name="connsiteY76" fmla="*/ 316140 h 361466"/>
                  <a:gd name="connsiteX77" fmla="*/ 736064 w 977755"/>
                  <a:gd name="connsiteY77" fmla="*/ 337625 h 361466"/>
                  <a:gd name="connsiteX78" fmla="*/ 734351 w 977755"/>
                  <a:gd name="connsiteY78" fmla="*/ 345977 h 361466"/>
                  <a:gd name="connsiteX79" fmla="*/ 729854 w 977755"/>
                  <a:gd name="connsiteY79" fmla="*/ 352829 h 361466"/>
                  <a:gd name="connsiteX80" fmla="*/ 714651 w 977755"/>
                  <a:gd name="connsiteY80" fmla="*/ 359111 h 361466"/>
                  <a:gd name="connsiteX81" fmla="*/ 699447 w 977755"/>
                  <a:gd name="connsiteY81" fmla="*/ 352829 h 361466"/>
                  <a:gd name="connsiteX82" fmla="*/ 694807 w 977755"/>
                  <a:gd name="connsiteY82" fmla="*/ 345977 h 361466"/>
                  <a:gd name="connsiteX83" fmla="*/ 693094 w 977755"/>
                  <a:gd name="connsiteY83" fmla="*/ 337625 h 361466"/>
                  <a:gd name="connsiteX84" fmla="*/ 714579 w 977755"/>
                  <a:gd name="connsiteY84" fmla="*/ 316140 h 361466"/>
                  <a:gd name="connsiteX85" fmla="*/ 793025 w 977755"/>
                  <a:gd name="connsiteY85" fmla="*/ 313784 h 361466"/>
                  <a:gd name="connsiteX86" fmla="*/ 806373 w 977755"/>
                  <a:gd name="connsiteY86" fmla="*/ 317853 h 361466"/>
                  <a:gd name="connsiteX87" fmla="*/ 816865 w 977755"/>
                  <a:gd name="connsiteY87" fmla="*/ 337625 h 361466"/>
                  <a:gd name="connsiteX88" fmla="*/ 815010 w 977755"/>
                  <a:gd name="connsiteY88" fmla="*/ 346904 h 361466"/>
                  <a:gd name="connsiteX89" fmla="*/ 809870 w 977755"/>
                  <a:gd name="connsiteY89" fmla="*/ 354470 h 361466"/>
                  <a:gd name="connsiteX90" fmla="*/ 806373 w 977755"/>
                  <a:gd name="connsiteY90" fmla="*/ 357397 h 361466"/>
                  <a:gd name="connsiteX91" fmla="*/ 793025 w 977755"/>
                  <a:gd name="connsiteY91" fmla="*/ 361466 h 361466"/>
                  <a:gd name="connsiteX92" fmla="*/ 788242 w 977755"/>
                  <a:gd name="connsiteY92" fmla="*/ 360966 h 361466"/>
                  <a:gd name="connsiteX93" fmla="*/ 776179 w 977755"/>
                  <a:gd name="connsiteY93" fmla="*/ 354470 h 361466"/>
                  <a:gd name="connsiteX94" fmla="*/ 771040 w 977755"/>
                  <a:gd name="connsiteY94" fmla="*/ 346904 h 361466"/>
                  <a:gd name="connsiteX95" fmla="*/ 769184 w 977755"/>
                  <a:gd name="connsiteY95" fmla="*/ 337625 h 361466"/>
                  <a:gd name="connsiteX96" fmla="*/ 788242 w 977755"/>
                  <a:gd name="connsiteY96" fmla="*/ 314284 h 361466"/>
                  <a:gd name="connsiteX97" fmla="*/ 793025 w 977755"/>
                  <a:gd name="connsiteY97" fmla="*/ 313784 h 361466"/>
                  <a:gd name="connsiteX98" fmla="*/ 47753 w 977755"/>
                  <a:gd name="connsiteY98" fmla="*/ 289372 h 361466"/>
                  <a:gd name="connsiteX99" fmla="*/ 56747 w 977755"/>
                  <a:gd name="connsiteY99" fmla="*/ 298366 h 361466"/>
                  <a:gd name="connsiteX100" fmla="*/ 47753 w 977755"/>
                  <a:gd name="connsiteY100" fmla="*/ 307360 h 361466"/>
                  <a:gd name="connsiteX101" fmla="*/ 38759 w 977755"/>
                  <a:gd name="connsiteY101" fmla="*/ 298366 h 361466"/>
                  <a:gd name="connsiteX102" fmla="*/ 47753 w 977755"/>
                  <a:gd name="connsiteY102" fmla="*/ 289372 h 361466"/>
                  <a:gd name="connsiteX103" fmla="*/ 126198 w 977755"/>
                  <a:gd name="connsiteY103" fmla="*/ 288373 h 361466"/>
                  <a:gd name="connsiteX104" fmla="*/ 136191 w 977755"/>
                  <a:gd name="connsiteY104" fmla="*/ 298366 h 361466"/>
                  <a:gd name="connsiteX105" fmla="*/ 126198 w 977755"/>
                  <a:gd name="connsiteY105" fmla="*/ 308359 h 361466"/>
                  <a:gd name="connsiteX106" fmla="*/ 116205 w 977755"/>
                  <a:gd name="connsiteY106" fmla="*/ 298366 h 361466"/>
                  <a:gd name="connsiteX107" fmla="*/ 126198 w 977755"/>
                  <a:gd name="connsiteY107" fmla="*/ 288373 h 361466"/>
                  <a:gd name="connsiteX108" fmla="*/ 283162 w 977755"/>
                  <a:gd name="connsiteY108" fmla="*/ 286160 h 361466"/>
                  <a:gd name="connsiteX109" fmla="*/ 295368 w 977755"/>
                  <a:gd name="connsiteY109" fmla="*/ 298366 h 361466"/>
                  <a:gd name="connsiteX110" fmla="*/ 283162 w 977755"/>
                  <a:gd name="connsiteY110" fmla="*/ 310572 h 361466"/>
                  <a:gd name="connsiteX111" fmla="*/ 270956 w 977755"/>
                  <a:gd name="connsiteY111" fmla="*/ 298366 h 361466"/>
                  <a:gd name="connsiteX112" fmla="*/ 283162 w 977755"/>
                  <a:gd name="connsiteY112" fmla="*/ 286160 h 361466"/>
                  <a:gd name="connsiteX113" fmla="*/ 361536 w 977755"/>
                  <a:gd name="connsiteY113" fmla="*/ 284804 h 361466"/>
                  <a:gd name="connsiteX114" fmla="*/ 375098 w 977755"/>
                  <a:gd name="connsiteY114" fmla="*/ 298366 h 361466"/>
                  <a:gd name="connsiteX115" fmla="*/ 361536 w 977755"/>
                  <a:gd name="connsiteY115" fmla="*/ 311928 h 361466"/>
                  <a:gd name="connsiteX116" fmla="*/ 347974 w 977755"/>
                  <a:gd name="connsiteY116" fmla="*/ 298366 h 361466"/>
                  <a:gd name="connsiteX117" fmla="*/ 361536 w 977755"/>
                  <a:gd name="connsiteY117" fmla="*/ 284804 h 361466"/>
                  <a:gd name="connsiteX118" fmla="*/ 518428 w 977755"/>
                  <a:gd name="connsiteY118" fmla="*/ 281735 h 361466"/>
                  <a:gd name="connsiteX119" fmla="*/ 535060 w 977755"/>
                  <a:gd name="connsiteY119" fmla="*/ 298366 h 361466"/>
                  <a:gd name="connsiteX120" fmla="*/ 518428 w 977755"/>
                  <a:gd name="connsiteY120" fmla="*/ 314998 h 361466"/>
                  <a:gd name="connsiteX121" fmla="*/ 501797 w 977755"/>
                  <a:gd name="connsiteY121" fmla="*/ 298366 h 361466"/>
                  <a:gd name="connsiteX122" fmla="*/ 518428 w 977755"/>
                  <a:gd name="connsiteY122" fmla="*/ 281735 h 361466"/>
                  <a:gd name="connsiteX123" fmla="*/ 596946 w 977755"/>
                  <a:gd name="connsiteY123" fmla="*/ 279950 h 361466"/>
                  <a:gd name="connsiteX124" fmla="*/ 615362 w 977755"/>
                  <a:gd name="connsiteY124" fmla="*/ 298366 h 361466"/>
                  <a:gd name="connsiteX125" fmla="*/ 596946 w 977755"/>
                  <a:gd name="connsiteY125" fmla="*/ 316782 h 361466"/>
                  <a:gd name="connsiteX126" fmla="*/ 578530 w 977755"/>
                  <a:gd name="connsiteY126" fmla="*/ 298366 h 361466"/>
                  <a:gd name="connsiteX127" fmla="*/ 596946 w 977755"/>
                  <a:gd name="connsiteY127" fmla="*/ 279950 h 361466"/>
                  <a:gd name="connsiteX128" fmla="*/ 753766 w 977755"/>
                  <a:gd name="connsiteY128" fmla="*/ 275739 h 361466"/>
                  <a:gd name="connsiteX129" fmla="*/ 776394 w 977755"/>
                  <a:gd name="connsiteY129" fmla="*/ 298366 h 361466"/>
                  <a:gd name="connsiteX130" fmla="*/ 753766 w 977755"/>
                  <a:gd name="connsiteY130" fmla="*/ 320994 h 361466"/>
                  <a:gd name="connsiteX131" fmla="*/ 731139 w 977755"/>
                  <a:gd name="connsiteY131" fmla="*/ 298366 h 361466"/>
                  <a:gd name="connsiteX132" fmla="*/ 753766 w 977755"/>
                  <a:gd name="connsiteY132" fmla="*/ 275739 h 361466"/>
                  <a:gd name="connsiteX133" fmla="*/ 832283 w 977755"/>
                  <a:gd name="connsiteY133" fmla="*/ 273241 h 361466"/>
                  <a:gd name="connsiteX134" fmla="*/ 857337 w 977755"/>
                  <a:gd name="connsiteY134" fmla="*/ 298367 h 361466"/>
                  <a:gd name="connsiteX135" fmla="*/ 832283 w 977755"/>
                  <a:gd name="connsiteY135" fmla="*/ 323421 h 361466"/>
                  <a:gd name="connsiteX136" fmla="*/ 807229 w 977755"/>
                  <a:gd name="connsiteY136" fmla="*/ 298367 h 361466"/>
                  <a:gd name="connsiteX137" fmla="*/ 832283 w 977755"/>
                  <a:gd name="connsiteY137" fmla="*/ 273241 h 361466"/>
                  <a:gd name="connsiteX138" fmla="*/ 86939 w 977755"/>
                  <a:gd name="connsiteY138" fmla="*/ 249685 h 361466"/>
                  <a:gd name="connsiteX139" fmla="*/ 96433 w 977755"/>
                  <a:gd name="connsiteY139" fmla="*/ 259179 h 361466"/>
                  <a:gd name="connsiteX140" fmla="*/ 86939 w 977755"/>
                  <a:gd name="connsiteY140" fmla="*/ 268672 h 361466"/>
                  <a:gd name="connsiteX141" fmla="*/ 77446 w 977755"/>
                  <a:gd name="connsiteY141" fmla="*/ 259179 h 361466"/>
                  <a:gd name="connsiteX142" fmla="*/ 86939 w 977755"/>
                  <a:gd name="connsiteY142" fmla="*/ 249685 h 361466"/>
                  <a:gd name="connsiteX143" fmla="*/ 165457 w 977755"/>
                  <a:gd name="connsiteY143" fmla="*/ 248686 h 361466"/>
                  <a:gd name="connsiteX144" fmla="*/ 174165 w 977755"/>
                  <a:gd name="connsiteY144" fmla="*/ 253326 h 361466"/>
                  <a:gd name="connsiteX145" fmla="*/ 175950 w 977755"/>
                  <a:gd name="connsiteY145" fmla="*/ 259179 h 361466"/>
                  <a:gd name="connsiteX146" fmla="*/ 174165 w 977755"/>
                  <a:gd name="connsiteY146" fmla="*/ 265032 h 361466"/>
                  <a:gd name="connsiteX147" fmla="*/ 165457 w 977755"/>
                  <a:gd name="connsiteY147" fmla="*/ 269814 h 361466"/>
                  <a:gd name="connsiteX148" fmla="*/ 163315 w 977755"/>
                  <a:gd name="connsiteY148" fmla="*/ 269600 h 361466"/>
                  <a:gd name="connsiteX149" fmla="*/ 158033 w 977755"/>
                  <a:gd name="connsiteY149" fmla="*/ 266745 h 361466"/>
                  <a:gd name="connsiteX150" fmla="*/ 156748 w 977755"/>
                  <a:gd name="connsiteY150" fmla="*/ 265175 h 361466"/>
                  <a:gd name="connsiteX151" fmla="*/ 155178 w 977755"/>
                  <a:gd name="connsiteY151" fmla="*/ 261392 h 361466"/>
                  <a:gd name="connsiteX152" fmla="*/ 154964 w 977755"/>
                  <a:gd name="connsiteY152" fmla="*/ 259250 h 361466"/>
                  <a:gd name="connsiteX153" fmla="*/ 155178 w 977755"/>
                  <a:gd name="connsiteY153" fmla="*/ 257109 h 361466"/>
                  <a:gd name="connsiteX154" fmla="*/ 156748 w 977755"/>
                  <a:gd name="connsiteY154" fmla="*/ 253326 h 361466"/>
                  <a:gd name="connsiteX155" fmla="*/ 158033 w 977755"/>
                  <a:gd name="connsiteY155" fmla="*/ 251755 h 361466"/>
                  <a:gd name="connsiteX156" fmla="*/ 163315 w 977755"/>
                  <a:gd name="connsiteY156" fmla="*/ 248900 h 361466"/>
                  <a:gd name="connsiteX157" fmla="*/ 165457 w 977755"/>
                  <a:gd name="connsiteY157" fmla="*/ 248686 h 361466"/>
                  <a:gd name="connsiteX158" fmla="*/ 322349 w 977755"/>
                  <a:gd name="connsiteY158" fmla="*/ 246259 h 361466"/>
                  <a:gd name="connsiteX159" fmla="*/ 329559 w 977755"/>
                  <a:gd name="connsiteY159" fmla="*/ 248472 h 361466"/>
                  <a:gd name="connsiteX160" fmla="*/ 335198 w 977755"/>
                  <a:gd name="connsiteY160" fmla="*/ 259179 h 361466"/>
                  <a:gd name="connsiteX161" fmla="*/ 329559 w 977755"/>
                  <a:gd name="connsiteY161" fmla="*/ 269886 h 361466"/>
                  <a:gd name="connsiteX162" fmla="*/ 322349 w 977755"/>
                  <a:gd name="connsiteY162" fmla="*/ 272098 h 361466"/>
                  <a:gd name="connsiteX163" fmla="*/ 319780 w 977755"/>
                  <a:gd name="connsiteY163" fmla="*/ 271813 h 361466"/>
                  <a:gd name="connsiteX164" fmla="*/ 309501 w 977755"/>
                  <a:gd name="connsiteY164" fmla="*/ 259179 h 361466"/>
                  <a:gd name="connsiteX165" fmla="*/ 319780 w 977755"/>
                  <a:gd name="connsiteY165" fmla="*/ 246545 h 361466"/>
                  <a:gd name="connsiteX166" fmla="*/ 322349 w 977755"/>
                  <a:gd name="connsiteY166" fmla="*/ 246259 h 361466"/>
                  <a:gd name="connsiteX167" fmla="*/ 400795 w 977755"/>
                  <a:gd name="connsiteY167" fmla="*/ 244903 h 361466"/>
                  <a:gd name="connsiteX168" fmla="*/ 415071 w 977755"/>
                  <a:gd name="connsiteY168" fmla="*/ 259179 h 361466"/>
                  <a:gd name="connsiteX169" fmla="*/ 400795 w 977755"/>
                  <a:gd name="connsiteY169" fmla="*/ 273455 h 361466"/>
                  <a:gd name="connsiteX170" fmla="*/ 386519 w 977755"/>
                  <a:gd name="connsiteY170" fmla="*/ 259179 h 361466"/>
                  <a:gd name="connsiteX171" fmla="*/ 400795 w 977755"/>
                  <a:gd name="connsiteY171" fmla="*/ 244903 h 361466"/>
                  <a:gd name="connsiteX172" fmla="*/ 557687 w 977755"/>
                  <a:gd name="connsiteY172" fmla="*/ 241691 h 361466"/>
                  <a:gd name="connsiteX173" fmla="*/ 575175 w 977755"/>
                  <a:gd name="connsiteY173" fmla="*/ 259179 h 361466"/>
                  <a:gd name="connsiteX174" fmla="*/ 557687 w 977755"/>
                  <a:gd name="connsiteY174" fmla="*/ 276667 h 361466"/>
                  <a:gd name="connsiteX175" fmla="*/ 540199 w 977755"/>
                  <a:gd name="connsiteY175" fmla="*/ 259179 h 361466"/>
                  <a:gd name="connsiteX176" fmla="*/ 557687 w 977755"/>
                  <a:gd name="connsiteY176" fmla="*/ 241691 h 361466"/>
                  <a:gd name="connsiteX177" fmla="*/ 636061 w 977755"/>
                  <a:gd name="connsiteY177" fmla="*/ 239764 h 361466"/>
                  <a:gd name="connsiteX178" fmla="*/ 652193 w 977755"/>
                  <a:gd name="connsiteY178" fmla="*/ 248330 h 361466"/>
                  <a:gd name="connsiteX179" fmla="*/ 655476 w 977755"/>
                  <a:gd name="connsiteY179" fmla="*/ 259179 h 361466"/>
                  <a:gd name="connsiteX180" fmla="*/ 652193 w 977755"/>
                  <a:gd name="connsiteY180" fmla="*/ 270029 h 361466"/>
                  <a:gd name="connsiteX181" fmla="*/ 636061 w 977755"/>
                  <a:gd name="connsiteY181" fmla="*/ 278594 h 361466"/>
                  <a:gd name="connsiteX182" fmla="*/ 632135 w 977755"/>
                  <a:gd name="connsiteY182" fmla="*/ 278166 h 361466"/>
                  <a:gd name="connsiteX183" fmla="*/ 622356 w 977755"/>
                  <a:gd name="connsiteY183" fmla="*/ 272884 h 361466"/>
                  <a:gd name="connsiteX184" fmla="*/ 620001 w 977755"/>
                  <a:gd name="connsiteY184" fmla="*/ 270029 h 361466"/>
                  <a:gd name="connsiteX185" fmla="*/ 617074 w 977755"/>
                  <a:gd name="connsiteY185" fmla="*/ 263105 h 361466"/>
                  <a:gd name="connsiteX186" fmla="*/ 616646 w 977755"/>
                  <a:gd name="connsiteY186" fmla="*/ 259179 h 361466"/>
                  <a:gd name="connsiteX187" fmla="*/ 617074 w 977755"/>
                  <a:gd name="connsiteY187" fmla="*/ 255253 h 361466"/>
                  <a:gd name="connsiteX188" fmla="*/ 620001 w 977755"/>
                  <a:gd name="connsiteY188" fmla="*/ 248330 h 361466"/>
                  <a:gd name="connsiteX189" fmla="*/ 622356 w 977755"/>
                  <a:gd name="connsiteY189" fmla="*/ 245474 h 361466"/>
                  <a:gd name="connsiteX190" fmla="*/ 632135 w 977755"/>
                  <a:gd name="connsiteY190" fmla="*/ 240192 h 361466"/>
                  <a:gd name="connsiteX191" fmla="*/ 636061 w 977755"/>
                  <a:gd name="connsiteY191" fmla="*/ 239764 h 361466"/>
                  <a:gd name="connsiteX192" fmla="*/ 793025 w 977755"/>
                  <a:gd name="connsiteY192" fmla="*/ 235338 h 361466"/>
                  <a:gd name="connsiteX193" fmla="*/ 806373 w 977755"/>
                  <a:gd name="connsiteY193" fmla="*/ 239407 h 361466"/>
                  <a:gd name="connsiteX194" fmla="*/ 816865 w 977755"/>
                  <a:gd name="connsiteY194" fmla="*/ 259179 h 361466"/>
                  <a:gd name="connsiteX195" fmla="*/ 806373 w 977755"/>
                  <a:gd name="connsiteY195" fmla="*/ 278951 h 361466"/>
                  <a:gd name="connsiteX196" fmla="*/ 793025 w 977755"/>
                  <a:gd name="connsiteY196" fmla="*/ 283020 h 361466"/>
                  <a:gd name="connsiteX197" fmla="*/ 788242 w 977755"/>
                  <a:gd name="connsiteY197" fmla="*/ 282520 h 361466"/>
                  <a:gd name="connsiteX198" fmla="*/ 769184 w 977755"/>
                  <a:gd name="connsiteY198" fmla="*/ 259179 h 361466"/>
                  <a:gd name="connsiteX199" fmla="*/ 788242 w 977755"/>
                  <a:gd name="connsiteY199" fmla="*/ 235838 h 361466"/>
                  <a:gd name="connsiteX200" fmla="*/ 793025 w 977755"/>
                  <a:gd name="connsiteY200" fmla="*/ 235338 h 361466"/>
                  <a:gd name="connsiteX201" fmla="*/ 871470 w 977755"/>
                  <a:gd name="connsiteY201" fmla="*/ 232768 h 361466"/>
                  <a:gd name="connsiteX202" fmla="*/ 897881 w 977755"/>
                  <a:gd name="connsiteY202" fmla="*/ 259178 h 361466"/>
                  <a:gd name="connsiteX203" fmla="*/ 871470 w 977755"/>
                  <a:gd name="connsiteY203" fmla="*/ 285589 h 361466"/>
                  <a:gd name="connsiteX204" fmla="*/ 845060 w 977755"/>
                  <a:gd name="connsiteY204" fmla="*/ 259178 h 361466"/>
                  <a:gd name="connsiteX205" fmla="*/ 871470 w 977755"/>
                  <a:gd name="connsiteY205" fmla="*/ 232768 h 361466"/>
                  <a:gd name="connsiteX206" fmla="*/ 126198 w 977755"/>
                  <a:gd name="connsiteY206" fmla="*/ 209927 h 361466"/>
                  <a:gd name="connsiteX207" fmla="*/ 136191 w 977755"/>
                  <a:gd name="connsiteY207" fmla="*/ 219920 h 361466"/>
                  <a:gd name="connsiteX208" fmla="*/ 126198 w 977755"/>
                  <a:gd name="connsiteY208" fmla="*/ 229913 h 361466"/>
                  <a:gd name="connsiteX209" fmla="*/ 116205 w 977755"/>
                  <a:gd name="connsiteY209" fmla="*/ 219920 h 361466"/>
                  <a:gd name="connsiteX210" fmla="*/ 126198 w 977755"/>
                  <a:gd name="connsiteY210" fmla="*/ 209927 h 361466"/>
                  <a:gd name="connsiteX211" fmla="*/ 204644 w 977755"/>
                  <a:gd name="connsiteY211" fmla="*/ 208856 h 361466"/>
                  <a:gd name="connsiteX212" fmla="*/ 215708 w 977755"/>
                  <a:gd name="connsiteY212" fmla="*/ 219920 h 361466"/>
                  <a:gd name="connsiteX213" fmla="*/ 204644 w 977755"/>
                  <a:gd name="connsiteY213" fmla="*/ 230984 h 361466"/>
                  <a:gd name="connsiteX214" fmla="*/ 193580 w 977755"/>
                  <a:gd name="connsiteY214" fmla="*/ 219920 h 361466"/>
                  <a:gd name="connsiteX215" fmla="*/ 204644 w 977755"/>
                  <a:gd name="connsiteY215" fmla="*/ 208856 h 361466"/>
                  <a:gd name="connsiteX216" fmla="*/ 361536 w 977755"/>
                  <a:gd name="connsiteY216" fmla="*/ 206358 h 361466"/>
                  <a:gd name="connsiteX217" fmla="*/ 375098 w 977755"/>
                  <a:gd name="connsiteY217" fmla="*/ 219920 h 361466"/>
                  <a:gd name="connsiteX218" fmla="*/ 361536 w 977755"/>
                  <a:gd name="connsiteY218" fmla="*/ 233482 h 361466"/>
                  <a:gd name="connsiteX219" fmla="*/ 347974 w 977755"/>
                  <a:gd name="connsiteY219" fmla="*/ 219920 h 361466"/>
                  <a:gd name="connsiteX220" fmla="*/ 361536 w 977755"/>
                  <a:gd name="connsiteY220" fmla="*/ 206358 h 361466"/>
                  <a:gd name="connsiteX221" fmla="*/ 440054 w 977755"/>
                  <a:gd name="connsiteY221" fmla="*/ 204930 h 361466"/>
                  <a:gd name="connsiteX222" fmla="*/ 455043 w 977755"/>
                  <a:gd name="connsiteY222" fmla="*/ 219920 h 361466"/>
                  <a:gd name="connsiteX223" fmla="*/ 440054 w 977755"/>
                  <a:gd name="connsiteY223" fmla="*/ 234909 h 361466"/>
                  <a:gd name="connsiteX224" fmla="*/ 425064 w 977755"/>
                  <a:gd name="connsiteY224" fmla="*/ 219920 h 361466"/>
                  <a:gd name="connsiteX225" fmla="*/ 440054 w 977755"/>
                  <a:gd name="connsiteY225" fmla="*/ 204930 h 361466"/>
                  <a:gd name="connsiteX226" fmla="*/ 596946 w 977755"/>
                  <a:gd name="connsiteY226" fmla="*/ 201504 h 361466"/>
                  <a:gd name="connsiteX227" fmla="*/ 615362 w 977755"/>
                  <a:gd name="connsiteY227" fmla="*/ 219920 h 361466"/>
                  <a:gd name="connsiteX228" fmla="*/ 596946 w 977755"/>
                  <a:gd name="connsiteY228" fmla="*/ 238336 h 361466"/>
                  <a:gd name="connsiteX229" fmla="*/ 578530 w 977755"/>
                  <a:gd name="connsiteY229" fmla="*/ 219920 h 361466"/>
                  <a:gd name="connsiteX230" fmla="*/ 596946 w 977755"/>
                  <a:gd name="connsiteY230" fmla="*/ 201504 h 361466"/>
                  <a:gd name="connsiteX231" fmla="*/ 675321 w 977755"/>
                  <a:gd name="connsiteY231" fmla="*/ 199506 h 361466"/>
                  <a:gd name="connsiteX232" fmla="*/ 695735 w 977755"/>
                  <a:gd name="connsiteY232" fmla="*/ 219921 h 361466"/>
                  <a:gd name="connsiteX233" fmla="*/ 675321 w 977755"/>
                  <a:gd name="connsiteY233" fmla="*/ 240335 h 361466"/>
                  <a:gd name="connsiteX234" fmla="*/ 654906 w 977755"/>
                  <a:gd name="connsiteY234" fmla="*/ 219921 h 361466"/>
                  <a:gd name="connsiteX235" fmla="*/ 675321 w 977755"/>
                  <a:gd name="connsiteY235" fmla="*/ 199506 h 361466"/>
                  <a:gd name="connsiteX236" fmla="*/ 832283 w 977755"/>
                  <a:gd name="connsiteY236" fmla="*/ 194866 h 361466"/>
                  <a:gd name="connsiteX237" fmla="*/ 857337 w 977755"/>
                  <a:gd name="connsiteY237" fmla="*/ 219920 h 361466"/>
                  <a:gd name="connsiteX238" fmla="*/ 832283 w 977755"/>
                  <a:gd name="connsiteY238" fmla="*/ 245046 h 361466"/>
                  <a:gd name="connsiteX239" fmla="*/ 807229 w 977755"/>
                  <a:gd name="connsiteY239" fmla="*/ 219920 h 361466"/>
                  <a:gd name="connsiteX240" fmla="*/ 832283 w 977755"/>
                  <a:gd name="connsiteY240" fmla="*/ 194866 h 361466"/>
                  <a:gd name="connsiteX241" fmla="*/ 165529 w 977755"/>
                  <a:gd name="connsiteY241" fmla="*/ 170240 h 361466"/>
                  <a:gd name="connsiteX242" fmla="*/ 174237 w 977755"/>
                  <a:gd name="connsiteY242" fmla="*/ 174880 h 361466"/>
                  <a:gd name="connsiteX243" fmla="*/ 176022 w 977755"/>
                  <a:gd name="connsiteY243" fmla="*/ 180733 h 361466"/>
                  <a:gd name="connsiteX244" fmla="*/ 175165 w 977755"/>
                  <a:gd name="connsiteY244" fmla="*/ 184801 h 361466"/>
                  <a:gd name="connsiteX245" fmla="*/ 174166 w 977755"/>
                  <a:gd name="connsiteY245" fmla="*/ 186586 h 361466"/>
                  <a:gd name="connsiteX246" fmla="*/ 173024 w 977755"/>
                  <a:gd name="connsiteY246" fmla="*/ 188299 h 361466"/>
                  <a:gd name="connsiteX247" fmla="*/ 165600 w 977755"/>
                  <a:gd name="connsiteY247" fmla="*/ 191368 h 361466"/>
                  <a:gd name="connsiteX248" fmla="*/ 163459 w 977755"/>
                  <a:gd name="connsiteY248" fmla="*/ 191154 h 361466"/>
                  <a:gd name="connsiteX249" fmla="*/ 158177 w 977755"/>
                  <a:gd name="connsiteY249" fmla="*/ 188299 h 361466"/>
                  <a:gd name="connsiteX250" fmla="*/ 156892 w 977755"/>
                  <a:gd name="connsiteY250" fmla="*/ 186729 h 361466"/>
                  <a:gd name="connsiteX251" fmla="*/ 155893 w 977755"/>
                  <a:gd name="connsiteY251" fmla="*/ 184944 h 361466"/>
                  <a:gd name="connsiteX252" fmla="*/ 155250 w 977755"/>
                  <a:gd name="connsiteY252" fmla="*/ 182946 h 361466"/>
                  <a:gd name="connsiteX253" fmla="*/ 155036 w 977755"/>
                  <a:gd name="connsiteY253" fmla="*/ 180804 h 361466"/>
                  <a:gd name="connsiteX254" fmla="*/ 155250 w 977755"/>
                  <a:gd name="connsiteY254" fmla="*/ 178663 h 361466"/>
                  <a:gd name="connsiteX255" fmla="*/ 156820 w 977755"/>
                  <a:gd name="connsiteY255" fmla="*/ 174880 h 361466"/>
                  <a:gd name="connsiteX256" fmla="*/ 158105 w 977755"/>
                  <a:gd name="connsiteY256" fmla="*/ 173309 h 361466"/>
                  <a:gd name="connsiteX257" fmla="*/ 163387 w 977755"/>
                  <a:gd name="connsiteY257" fmla="*/ 170454 h 361466"/>
                  <a:gd name="connsiteX258" fmla="*/ 165529 w 977755"/>
                  <a:gd name="connsiteY258" fmla="*/ 170240 h 361466"/>
                  <a:gd name="connsiteX259" fmla="*/ 243903 w 977755"/>
                  <a:gd name="connsiteY259" fmla="*/ 169098 h 361466"/>
                  <a:gd name="connsiteX260" fmla="*/ 255538 w 977755"/>
                  <a:gd name="connsiteY260" fmla="*/ 180733 h 361466"/>
                  <a:gd name="connsiteX261" fmla="*/ 254610 w 977755"/>
                  <a:gd name="connsiteY261" fmla="*/ 185230 h 361466"/>
                  <a:gd name="connsiteX262" fmla="*/ 252111 w 977755"/>
                  <a:gd name="connsiteY262" fmla="*/ 188942 h 361466"/>
                  <a:gd name="connsiteX263" fmla="*/ 243903 w 977755"/>
                  <a:gd name="connsiteY263" fmla="*/ 192368 h 361466"/>
                  <a:gd name="connsiteX264" fmla="*/ 235694 w 977755"/>
                  <a:gd name="connsiteY264" fmla="*/ 188942 h 361466"/>
                  <a:gd name="connsiteX265" fmla="*/ 233196 w 977755"/>
                  <a:gd name="connsiteY265" fmla="*/ 185230 h 361466"/>
                  <a:gd name="connsiteX266" fmla="*/ 232268 w 977755"/>
                  <a:gd name="connsiteY266" fmla="*/ 180733 h 361466"/>
                  <a:gd name="connsiteX267" fmla="*/ 243903 w 977755"/>
                  <a:gd name="connsiteY267" fmla="*/ 169098 h 361466"/>
                  <a:gd name="connsiteX268" fmla="*/ 400795 w 977755"/>
                  <a:gd name="connsiteY268" fmla="*/ 166385 h 361466"/>
                  <a:gd name="connsiteX269" fmla="*/ 415071 w 977755"/>
                  <a:gd name="connsiteY269" fmla="*/ 180661 h 361466"/>
                  <a:gd name="connsiteX270" fmla="*/ 413929 w 977755"/>
                  <a:gd name="connsiteY270" fmla="*/ 186229 h 361466"/>
                  <a:gd name="connsiteX271" fmla="*/ 410859 w 977755"/>
                  <a:gd name="connsiteY271" fmla="*/ 190797 h 361466"/>
                  <a:gd name="connsiteX272" fmla="*/ 400795 w 977755"/>
                  <a:gd name="connsiteY272" fmla="*/ 195008 h 361466"/>
                  <a:gd name="connsiteX273" fmla="*/ 390730 w 977755"/>
                  <a:gd name="connsiteY273" fmla="*/ 190797 h 361466"/>
                  <a:gd name="connsiteX274" fmla="*/ 387661 w 977755"/>
                  <a:gd name="connsiteY274" fmla="*/ 186229 h 361466"/>
                  <a:gd name="connsiteX275" fmla="*/ 386519 w 977755"/>
                  <a:gd name="connsiteY275" fmla="*/ 180661 h 361466"/>
                  <a:gd name="connsiteX276" fmla="*/ 400795 w 977755"/>
                  <a:gd name="connsiteY276" fmla="*/ 166385 h 361466"/>
                  <a:gd name="connsiteX277" fmla="*/ 479098 w 977755"/>
                  <a:gd name="connsiteY277" fmla="*/ 164815 h 361466"/>
                  <a:gd name="connsiteX278" fmla="*/ 492232 w 977755"/>
                  <a:gd name="connsiteY278" fmla="*/ 171810 h 361466"/>
                  <a:gd name="connsiteX279" fmla="*/ 494944 w 977755"/>
                  <a:gd name="connsiteY279" fmla="*/ 180661 h 361466"/>
                  <a:gd name="connsiteX280" fmla="*/ 493731 w 977755"/>
                  <a:gd name="connsiteY280" fmla="*/ 186800 h 361466"/>
                  <a:gd name="connsiteX281" fmla="*/ 492303 w 977755"/>
                  <a:gd name="connsiteY281" fmla="*/ 189512 h 361466"/>
                  <a:gd name="connsiteX282" fmla="*/ 490304 w 977755"/>
                  <a:gd name="connsiteY282" fmla="*/ 191939 h 361466"/>
                  <a:gd name="connsiteX283" fmla="*/ 479098 w 977755"/>
                  <a:gd name="connsiteY283" fmla="*/ 196579 h 361466"/>
                  <a:gd name="connsiteX284" fmla="*/ 475886 w 977755"/>
                  <a:gd name="connsiteY284" fmla="*/ 196222 h 361466"/>
                  <a:gd name="connsiteX285" fmla="*/ 467891 w 977755"/>
                  <a:gd name="connsiteY285" fmla="*/ 191939 h 361466"/>
                  <a:gd name="connsiteX286" fmla="*/ 465964 w 977755"/>
                  <a:gd name="connsiteY286" fmla="*/ 189584 h 361466"/>
                  <a:gd name="connsiteX287" fmla="*/ 464536 w 977755"/>
                  <a:gd name="connsiteY287" fmla="*/ 186871 h 361466"/>
                  <a:gd name="connsiteX288" fmla="*/ 463608 w 977755"/>
                  <a:gd name="connsiteY288" fmla="*/ 183873 h 361466"/>
                  <a:gd name="connsiteX289" fmla="*/ 463323 w 977755"/>
                  <a:gd name="connsiteY289" fmla="*/ 180661 h 361466"/>
                  <a:gd name="connsiteX290" fmla="*/ 463608 w 977755"/>
                  <a:gd name="connsiteY290" fmla="*/ 177449 h 361466"/>
                  <a:gd name="connsiteX291" fmla="*/ 465964 w 977755"/>
                  <a:gd name="connsiteY291" fmla="*/ 171810 h 361466"/>
                  <a:gd name="connsiteX292" fmla="*/ 467891 w 977755"/>
                  <a:gd name="connsiteY292" fmla="*/ 169455 h 361466"/>
                  <a:gd name="connsiteX293" fmla="*/ 475886 w 977755"/>
                  <a:gd name="connsiteY293" fmla="*/ 165172 h 361466"/>
                  <a:gd name="connsiteX294" fmla="*/ 479098 w 977755"/>
                  <a:gd name="connsiteY294" fmla="*/ 164815 h 361466"/>
                  <a:gd name="connsiteX295" fmla="*/ 636061 w 977755"/>
                  <a:gd name="connsiteY295" fmla="*/ 161317 h 361466"/>
                  <a:gd name="connsiteX296" fmla="*/ 652193 w 977755"/>
                  <a:gd name="connsiteY296" fmla="*/ 169883 h 361466"/>
                  <a:gd name="connsiteX297" fmla="*/ 655476 w 977755"/>
                  <a:gd name="connsiteY297" fmla="*/ 180732 h 361466"/>
                  <a:gd name="connsiteX298" fmla="*/ 653977 w 977755"/>
                  <a:gd name="connsiteY298" fmla="*/ 188298 h 361466"/>
                  <a:gd name="connsiteX299" fmla="*/ 652193 w 977755"/>
                  <a:gd name="connsiteY299" fmla="*/ 191582 h 361466"/>
                  <a:gd name="connsiteX300" fmla="*/ 649766 w 977755"/>
                  <a:gd name="connsiteY300" fmla="*/ 194437 h 361466"/>
                  <a:gd name="connsiteX301" fmla="*/ 636061 w 977755"/>
                  <a:gd name="connsiteY301" fmla="*/ 200148 h 361466"/>
                  <a:gd name="connsiteX302" fmla="*/ 632135 w 977755"/>
                  <a:gd name="connsiteY302" fmla="*/ 199719 h 361466"/>
                  <a:gd name="connsiteX303" fmla="*/ 622356 w 977755"/>
                  <a:gd name="connsiteY303" fmla="*/ 194437 h 361466"/>
                  <a:gd name="connsiteX304" fmla="*/ 620001 w 977755"/>
                  <a:gd name="connsiteY304" fmla="*/ 191582 h 361466"/>
                  <a:gd name="connsiteX305" fmla="*/ 618216 w 977755"/>
                  <a:gd name="connsiteY305" fmla="*/ 188298 h 361466"/>
                  <a:gd name="connsiteX306" fmla="*/ 617074 w 977755"/>
                  <a:gd name="connsiteY306" fmla="*/ 184658 h 361466"/>
                  <a:gd name="connsiteX307" fmla="*/ 616646 w 977755"/>
                  <a:gd name="connsiteY307" fmla="*/ 180732 h 361466"/>
                  <a:gd name="connsiteX308" fmla="*/ 617074 w 977755"/>
                  <a:gd name="connsiteY308" fmla="*/ 176806 h 361466"/>
                  <a:gd name="connsiteX309" fmla="*/ 620001 w 977755"/>
                  <a:gd name="connsiteY309" fmla="*/ 169883 h 361466"/>
                  <a:gd name="connsiteX310" fmla="*/ 622356 w 977755"/>
                  <a:gd name="connsiteY310" fmla="*/ 167027 h 361466"/>
                  <a:gd name="connsiteX311" fmla="*/ 632135 w 977755"/>
                  <a:gd name="connsiteY311" fmla="*/ 161745 h 361466"/>
                  <a:gd name="connsiteX312" fmla="*/ 636061 w 977755"/>
                  <a:gd name="connsiteY312" fmla="*/ 161317 h 361466"/>
                  <a:gd name="connsiteX313" fmla="*/ 714579 w 977755"/>
                  <a:gd name="connsiteY313" fmla="*/ 159247 h 361466"/>
                  <a:gd name="connsiteX314" fmla="*/ 736064 w 977755"/>
                  <a:gd name="connsiteY314" fmla="*/ 180732 h 361466"/>
                  <a:gd name="connsiteX315" fmla="*/ 734351 w 977755"/>
                  <a:gd name="connsiteY315" fmla="*/ 189084 h 361466"/>
                  <a:gd name="connsiteX316" fmla="*/ 729854 w 977755"/>
                  <a:gd name="connsiteY316" fmla="*/ 195936 h 361466"/>
                  <a:gd name="connsiteX317" fmla="*/ 714651 w 977755"/>
                  <a:gd name="connsiteY317" fmla="*/ 202218 h 361466"/>
                  <a:gd name="connsiteX318" fmla="*/ 699447 w 977755"/>
                  <a:gd name="connsiteY318" fmla="*/ 195936 h 361466"/>
                  <a:gd name="connsiteX319" fmla="*/ 694807 w 977755"/>
                  <a:gd name="connsiteY319" fmla="*/ 189084 h 361466"/>
                  <a:gd name="connsiteX320" fmla="*/ 693094 w 977755"/>
                  <a:gd name="connsiteY320" fmla="*/ 180732 h 361466"/>
                  <a:gd name="connsiteX321" fmla="*/ 714579 w 977755"/>
                  <a:gd name="connsiteY321" fmla="*/ 159247 h 361466"/>
                  <a:gd name="connsiteX322" fmla="*/ 871470 w 977755"/>
                  <a:gd name="connsiteY322" fmla="*/ 154322 h 361466"/>
                  <a:gd name="connsiteX323" fmla="*/ 897881 w 977755"/>
                  <a:gd name="connsiteY323" fmla="*/ 180732 h 361466"/>
                  <a:gd name="connsiteX324" fmla="*/ 895811 w 977755"/>
                  <a:gd name="connsiteY324" fmla="*/ 191011 h 361466"/>
                  <a:gd name="connsiteX325" fmla="*/ 890172 w 977755"/>
                  <a:gd name="connsiteY325" fmla="*/ 199434 h 361466"/>
                  <a:gd name="connsiteX326" fmla="*/ 871470 w 977755"/>
                  <a:gd name="connsiteY326" fmla="*/ 207143 h 361466"/>
                  <a:gd name="connsiteX327" fmla="*/ 852769 w 977755"/>
                  <a:gd name="connsiteY327" fmla="*/ 199434 h 361466"/>
                  <a:gd name="connsiteX328" fmla="*/ 847130 w 977755"/>
                  <a:gd name="connsiteY328" fmla="*/ 191011 h 361466"/>
                  <a:gd name="connsiteX329" fmla="*/ 845060 w 977755"/>
                  <a:gd name="connsiteY329" fmla="*/ 180732 h 361466"/>
                  <a:gd name="connsiteX330" fmla="*/ 871470 w 977755"/>
                  <a:gd name="connsiteY330" fmla="*/ 154322 h 361466"/>
                  <a:gd name="connsiteX331" fmla="*/ 126198 w 977755"/>
                  <a:gd name="connsiteY331" fmla="*/ 131481 h 361466"/>
                  <a:gd name="connsiteX332" fmla="*/ 136191 w 977755"/>
                  <a:gd name="connsiteY332" fmla="*/ 141474 h 361466"/>
                  <a:gd name="connsiteX333" fmla="*/ 126198 w 977755"/>
                  <a:gd name="connsiteY333" fmla="*/ 151467 h 361466"/>
                  <a:gd name="connsiteX334" fmla="*/ 116205 w 977755"/>
                  <a:gd name="connsiteY334" fmla="*/ 141474 h 361466"/>
                  <a:gd name="connsiteX335" fmla="*/ 126198 w 977755"/>
                  <a:gd name="connsiteY335" fmla="*/ 131481 h 361466"/>
                  <a:gd name="connsiteX336" fmla="*/ 204644 w 977755"/>
                  <a:gd name="connsiteY336" fmla="*/ 130410 h 361466"/>
                  <a:gd name="connsiteX337" fmla="*/ 215708 w 977755"/>
                  <a:gd name="connsiteY337" fmla="*/ 141474 h 361466"/>
                  <a:gd name="connsiteX338" fmla="*/ 204644 w 977755"/>
                  <a:gd name="connsiteY338" fmla="*/ 152538 h 361466"/>
                  <a:gd name="connsiteX339" fmla="*/ 193580 w 977755"/>
                  <a:gd name="connsiteY339" fmla="*/ 141474 h 361466"/>
                  <a:gd name="connsiteX340" fmla="*/ 204644 w 977755"/>
                  <a:gd name="connsiteY340" fmla="*/ 130410 h 361466"/>
                  <a:gd name="connsiteX341" fmla="*/ 361536 w 977755"/>
                  <a:gd name="connsiteY341" fmla="*/ 127912 h 361466"/>
                  <a:gd name="connsiteX342" fmla="*/ 375098 w 977755"/>
                  <a:gd name="connsiteY342" fmla="*/ 141474 h 361466"/>
                  <a:gd name="connsiteX343" fmla="*/ 361536 w 977755"/>
                  <a:gd name="connsiteY343" fmla="*/ 155036 h 361466"/>
                  <a:gd name="connsiteX344" fmla="*/ 347974 w 977755"/>
                  <a:gd name="connsiteY344" fmla="*/ 141474 h 361466"/>
                  <a:gd name="connsiteX345" fmla="*/ 361536 w 977755"/>
                  <a:gd name="connsiteY345" fmla="*/ 127912 h 361466"/>
                  <a:gd name="connsiteX346" fmla="*/ 440054 w 977755"/>
                  <a:gd name="connsiteY346" fmla="*/ 126484 h 361466"/>
                  <a:gd name="connsiteX347" fmla="*/ 455043 w 977755"/>
                  <a:gd name="connsiteY347" fmla="*/ 141474 h 361466"/>
                  <a:gd name="connsiteX348" fmla="*/ 440054 w 977755"/>
                  <a:gd name="connsiteY348" fmla="*/ 156463 h 361466"/>
                  <a:gd name="connsiteX349" fmla="*/ 425064 w 977755"/>
                  <a:gd name="connsiteY349" fmla="*/ 141474 h 361466"/>
                  <a:gd name="connsiteX350" fmla="*/ 440054 w 977755"/>
                  <a:gd name="connsiteY350" fmla="*/ 126484 h 361466"/>
                  <a:gd name="connsiteX351" fmla="*/ 596946 w 977755"/>
                  <a:gd name="connsiteY351" fmla="*/ 123058 h 361466"/>
                  <a:gd name="connsiteX352" fmla="*/ 615362 w 977755"/>
                  <a:gd name="connsiteY352" fmla="*/ 141474 h 361466"/>
                  <a:gd name="connsiteX353" fmla="*/ 596946 w 977755"/>
                  <a:gd name="connsiteY353" fmla="*/ 159890 h 361466"/>
                  <a:gd name="connsiteX354" fmla="*/ 578530 w 977755"/>
                  <a:gd name="connsiteY354" fmla="*/ 141474 h 361466"/>
                  <a:gd name="connsiteX355" fmla="*/ 596946 w 977755"/>
                  <a:gd name="connsiteY355" fmla="*/ 123058 h 361466"/>
                  <a:gd name="connsiteX356" fmla="*/ 675321 w 977755"/>
                  <a:gd name="connsiteY356" fmla="*/ 121059 h 361466"/>
                  <a:gd name="connsiteX357" fmla="*/ 695735 w 977755"/>
                  <a:gd name="connsiteY357" fmla="*/ 141474 h 361466"/>
                  <a:gd name="connsiteX358" fmla="*/ 675321 w 977755"/>
                  <a:gd name="connsiteY358" fmla="*/ 161888 h 361466"/>
                  <a:gd name="connsiteX359" fmla="*/ 654906 w 977755"/>
                  <a:gd name="connsiteY359" fmla="*/ 141474 h 361466"/>
                  <a:gd name="connsiteX360" fmla="*/ 675321 w 977755"/>
                  <a:gd name="connsiteY360" fmla="*/ 121059 h 361466"/>
                  <a:gd name="connsiteX361" fmla="*/ 832283 w 977755"/>
                  <a:gd name="connsiteY361" fmla="*/ 116348 h 361466"/>
                  <a:gd name="connsiteX362" fmla="*/ 857337 w 977755"/>
                  <a:gd name="connsiteY362" fmla="*/ 141474 h 361466"/>
                  <a:gd name="connsiteX363" fmla="*/ 832283 w 977755"/>
                  <a:gd name="connsiteY363" fmla="*/ 166528 h 361466"/>
                  <a:gd name="connsiteX364" fmla="*/ 807229 w 977755"/>
                  <a:gd name="connsiteY364" fmla="*/ 141474 h 361466"/>
                  <a:gd name="connsiteX365" fmla="*/ 832283 w 977755"/>
                  <a:gd name="connsiteY365" fmla="*/ 116348 h 361466"/>
                  <a:gd name="connsiteX366" fmla="*/ 910730 w 977755"/>
                  <a:gd name="connsiteY366" fmla="*/ 113636 h 361466"/>
                  <a:gd name="connsiteX367" fmla="*/ 938496 w 977755"/>
                  <a:gd name="connsiteY367" fmla="*/ 141474 h 361466"/>
                  <a:gd name="connsiteX368" fmla="*/ 930397 w 977755"/>
                  <a:gd name="connsiteY368" fmla="*/ 161004 h 361466"/>
                  <a:gd name="connsiteX369" fmla="*/ 949989 w 977755"/>
                  <a:gd name="connsiteY369" fmla="*/ 152895 h 361466"/>
                  <a:gd name="connsiteX370" fmla="*/ 977755 w 977755"/>
                  <a:gd name="connsiteY370" fmla="*/ 180662 h 361466"/>
                  <a:gd name="connsiteX371" fmla="*/ 975542 w 977755"/>
                  <a:gd name="connsiteY371" fmla="*/ 191511 h 361466"/>
                  <a:gd name="connsiteX372" fmla="*/ 969618 w 977755"/>
                  <a:gd name="connsiteY372" fmla="*/ 200362 h 361466"/>
                  <a:gd name="connsiteX373" fmla="*/ 949989 w 977755"/>
                  <a:gd name="connsiteY373" fmla="*/ 208500 h 361466"/>
                  <a:gd name="connsiteX374" fmla="*/ 930410 w 977755"/>
                  <a:gd name="connsiteY374" fmla="*/ 200383 h 361466"/>
                  <a:gd name="connsiteX375" fmla="*/ 938496 w 977755"/>
                  <a:gd name="connsiteY375" fmla="*/ 219920 h 361466"/>
                  <a:gd name="connsiteX376" fmla="*/ 910730 w 977755"/>
                  <a:gd name="connsiteY376" fmla="*/ 247758 h 361466"/>
                  <a:gd name="connsiteX377" fmla="*/ 882963 w 977755"/>
                  <a:gd name="connsiteY377" fmla="*/ 219920 h 361466"/>
                  <a:gd name="connsiteX378" fmla="*/ 910730 w 977755"/>
                  <a:gd name="connsiteY378" fmla="*/ 192153 h 361466"/>
                  <a:gd name="connsiteX379" fmla="*/ 930281 w 977755"/>
                  <a:gd name="connsiteY379" fmla="*/ 200246 h 361466"/>
                  <a:gd name="connsiteX380" fmla="*/ 924435 w 977755"/>
                  <a:gd name="connsiteY380" fmla="*/ 191511 h 361466"/>
                  <a:gd name="connsiteX381" fmla="*/ 922222 w 977755"/>
                  <a:gd name="connsiteY381" fmla="*/ 180662 h 361466"/>
                  <a:gd name="connsiteX382" fmla="*/ 930295 w 977755"/>
                  <a:gd name="connsiteY382" fmla="*/ 161159 h 361466"/>
                  <a:gd name="connsiteX383" fmla="*/ 910730 w 977755"/>
                  <a:gd name="connsiteY383" fmla="*/ 169241 h 361466"/>
                  <a:gd name="connsiteX384" fmla="*/ 882963 w 977755"/>
                  <a:gd name="connsiteY384" fmla="*/ 141474 h 361466"/>
                  <a:gd name="connsiteX385" fmla="*/ 910730 w 977755"/>
                  <a:gd name="connsiteY385" fmla="*/ 113636 h 361466"/>
                  <a:gd name="connsiteX386" fmla="*/ 86939 w 977755"/>
                  <a:gd name="connsiteY386" fmla="*/ 92793 h 361466"/>
                  <a:gd name="connsiteX387" fmla="*/ 96433 w 977755"/>
                  <a:gd name="connsiteY387" fmla="*/ 102286 h 361466"/>
                  <a:gd name="connsiteX388" fmla="*/ 86939 w 977755"/>
                  <a:gd name="connsiteY388" fmla="*/ 111780 h 361466"/>
                  <a:gd name="connsiteX389" fmla="*/ 77446 w 977755"/>
                  <a:gd name="connsiteY389" fmla="*/ 102286 h 361466"/>
                  <a:gd name="connsiteX390" fmla="*/ 86939 w 977755"/>
                  <a:gd name="connsiteY390" fmla="*/ 92793 h 361466"/>
                  <a:gd name="connsiteX391" fmla="*/ 165457 w 977755"/>
                  <a:gd name="connsiteY391" fmla="*/ 91794 h 361466"/>
                  <a:gd name="connsiteX392" fmla="*/ 174165 w 977755"/>
                  <a:gd name="connsiteY392" fmla="*/ 96434 h 361466"/>
                  <a:gd name="connsiteX393" fmla="*/ 175950 w 977755"/>
                  <a:gd name="connsiteY393" fmla="*/ 102287 h 361466"/>
                  <a:gd name="connsiteX394" fmla="*/ 174165 w 977755"/>
                  <a:gd name="connsiteY394" fmla="*/ 108140 h 361466"/>
                  <a:gd name="connsiteX395" fmla="*/ 165457 w 977755"/>
                  <a:gd name="connsiteY395" fmla="*/ 112922 h 361466"/>
                  <a:gd name="connsiteX396" fmla="*/ 163315 w 977755"/>
                  <a:gd name="connsiteY396" fmla="*/ 112708 h 361466"/>
                  <a:gd name="connsiteX397" fmla="*/ 158033 w 977755"/>
                  <a:gd name="connsiteY397" fmla="*/ 109853 h 361466"/>
                  <a:gd name="connsiteX398" fmla="*/ 156748 w 977755"/>
                  <a:gd name="connsiteY398" fmla="*/ 108283 h 361466"/>
                  <a:gd name="connsiteX399" fmla="*/ 155178 w 977755"/>
                  <a:gd name="connsiteY399" fmla="*/ 104500 h 361466"/>
                  <a:gd name="connsiteX400" fmla="*/ 154964 w 977755"/>
                  <a:gd name="connsiteY400" fmla="*/ 102358 h 361466"/>
                  <a:gd name="connsiteX401" fmla="*/ 155178 w 977755"/>
                  <a:gd name="connsiteY401" fmla="*/ 100217 h 361466"/>
                  <a:gd name="connsiteX402" fmla="*/ 156748 w 977755"/>
                  <a:gd name="connsiteY402" fmla="*/ 96434 h 361466"/>
                  <a:gd name="connsiteX403" fmla="*/ 158033 w 977755"/>
                  <a:gd name="connsiteY403" fmla="*/ 94863 h 361466"/>
                  <a:gd name="connsiteX404" fmla="*/ 163315 w 977755"/>
                  <a:gd name="connsiteY404" fmla="*/ 92008 h 361466"/>
                  <a:gd name="connsiteX405" fmla="*/ 165457 w 977755"/>
                  <a:gd name="connsiteY405" fmla="*/ 91794 h 361466"/>
                  <a:gd name="connsiteX406" fmla="*/ 322349 w 977755"/>
                  <a:gd name="connsiteY406" fmla="*/ 89367 h 361466"/>
                  <a:gd name="connsiteX407" fmla="*/ 329559 w 977755"/>
                  <a:gd name="connsiteY407" fmla="*/ 91580 h 361466"/>
                  <a:gd name="connsiteX408" fmla="*/ 335198 w 977755"/>
                  <a:gd name="connsiteY408" fmla="*/ 102287 h 361466"/>
                  <a:gd name="connsiteX409" fmla="*/ 329559 w 977755"/>
                  <a:gd name="connsiteY409" fmla="*/ 112994 h 361466"/>
                  <a:gd name="connsiteX410" fmla="*/ 322349 w 977755"/>
                  <a:gd name="connsiteY410" fmla="*/ 115206 h 361466"/>
                  <a:gd name="connsiteX411" fmla="*/ 319780 w 977755"/>
                  <a:gd name="connsiteY411" fmla="*/ 114921 h 361466"/>
                  <a:gd name="connsiteX412" fmla="*/ 309501 w 977755"/>
                  <a:gd name="connsiteY412" fmla="*/ 102287 h 361466"/>
                  <a:gd name="connsiteX413" fmla="*/ 319780 w 977755"/>
                  <a:gd name="connsiteY413" fmla="*/ 89653 h 361466"/>
                  <a:gd name="connsiteX414" fmla="*/ 322349 w 977755"/>
                  <a:gd name="connsiteY414" fmla="*/ 89367 h 361466"/>
                  <a:gd name="connsiteX415" fmla="*/ 400795 w 977755"/>
                  <a:gd name="connsiteY415" fmla="*/ 88011 h 361466"/>
                  <a:gd name="connsiteX416" fmla="*/ 415071 w 977755"/>
                  <a:gd name="connsiteY416" fmla="*/ 102287 h 361466"/>
                  <a:gd name="connsiteX417" fmla="*/ 400795 w 977755"/>
                  <a:gd name="connsiteY417" fmla="*/ 116563 h 361466"/>
                  <a:gd name="connsiteX418" fmla="*/ 386519 w 977755"/>
                  <a:gd name="connsiteY418" fmla="*/ 102287 h 361466"/>
                  <a:gd name="connsiteX419" fmla="*/ 400795 w 977755"/>
                  <a:gd name="connsiteY419" fmla="*/ 88011 h 361466"/>
                  <a:gd name="connsiteX420" fmla="*/ 557687 w 977755"/>
                  <a:gd name="connsiteY420" fmla="*/ 84798 h 361466"/>
                  <a:gd name="connsiteX421" fmla="*/ 575175 w 977755"/>
                  <a:gd name="connsiteY421" fmla="*/ 102286 h 361466"/>
                  <a:gd name="connsiteX422" fmla="*/ 557687 w 977755"/>
                  <a:gd name="connsiteY422" fmla="*/ 119774 h 361466"/>
                  <a:gd name="connsiteX423" fmla="*/ 540199 w 977755"/>
                  <a:gd name="connsiteY423" fmla="*/ 102286 h 361466"/>
                  <a:gd name="connsiteX424" fmla="*/ 557687 w 977755"/>
                  <a:gd name="connsiteY424" fmla="*/ 84798 h 361466"/>
                  <a:gd name="connsiteX425" fmla="*/ 636061 w 977755"/>
                  <a:gd name="connsiteY425" fmla="*/ 82871 h 361466"/>
                  <a:gd name="connsiteX426" fmla="*/ 652193 w 977755"/>
                  <a:gd name="connsiteY426" fmla="*/ 91437 h 361466"/>
                  <a:gd name="connsiteX427" fmla="*/ 655476 w 977755"/>
                  <a:gd name="connsiteY427" fmla="*/ 102286 h 361466"/>
                  <a:gd name="connsiteX428" fmla="*/ 652193 w 977755"/>
                  <a:gd name="connsiteY428" fmla="*/ 113136 h 361466"/>
                  <a:gd name="connsiteX429" fmla="*/ 636061 w 977755"/>
                  <a:gd name="connsiteY429" fmla="*/ 121702 h 361466"/>
                  <a:gd name="connsiteX430" fmla="*/ 632135 w 977755"/>
                  <a:gd name="connsiteY430" fmla="*/ 121273 h 361466"/>
                  <a:gd name="connsiteX431" fmla="*/ 622356 w 977755"/>
                  <a:gd name="connsiteY431" fmla="*/ 115991 h 361466"/>
                  <a:gd name="connsiteX432" fmla="*/ 620001 w 977755"/>
                  <a:gd name="connsiteY432" fmla="*/ 113136 h 361466"/>
                  <a:gd name="connsiteX433" fmla="*/ 617074 w 977755"/>
                  <a:gd name="connsiteY433" fmla="*/ 106212 h 361466"/>
                  <a:gd name="connsiteX434" fmla="*/ 616646 w 977755"/>
                  <a:gd name="connsiteY434" fmla="*/ 102286 h 361466"/>
                  <a:gd name="connsiteX435" fmla="*/ 617074 w 977755"/>
                  <a:gd name="connsiteY435" fmla="*/ 98360 h 361466"/>
                  <a:gd name="connsiteX436" fmla="*/ 620001 w 977755"/>
                  <a:gd name="connsiteY436" fmla="*/ 91437 h 361466"/>
                  <a:gd name="connsiteX437" fmla="*/ 622356 w 977755"/>
                  <a:gd name="connsiteY437" fmla="*/ 88581 h 361466"/>
                  <a:gd name="connsiteX438" fmla="*/ 632135 w 977755"/>
                  <a:gd name="connsiteY438" fmla="*/ 83299 h 361466"/>
                  <a:gd name="connsiteX439" fmla="*/ 636061 w 977755"/>
                  <a:gd name="connsiteY439" fmla="*/ 82871 h 361466"/>
                  <a:gd name="connsiteX440" fmla="*/ 793025 w 977755"/>
                  <a:gd name="connsiteY440" fmla="*/ 78446 h 361466"/>
                  <a:gd name="connsiteX441" fmla="*/ 806373 w 977755"/>
                  <a:gd name="connsiteY441" fmla="*/ 82515 h 361466"/>
                  <a:gd name="connsiteX442" fmla="*/ 816865 w 977755"/>
                  <a:gd name="connsiteY442" fmla="*/ 102287 h 361466"/>
                  <a:gd name="connsiteX443" fmla="*/ 806373 w 977755"/>
                  <a:gd name="connsiteY443" fmla="*/ 122059 h 361466"/>
                  <a:gd name="connsiteX444" fmla="*/ 793025 w 977755"/>
                  <a:gd name="connsiteY444" fmla="*/ 126128 h 361466"/>
                  <a:gd name="connsiteX445" fmla="*/ 788242 w 977755"/>
                  <a:gd name="connsiteY445" fmla="*/ 125628 h 361466"/>
                  <a:gd name="connsiteX446" fmla="*/ 769184 w 977755"/>
                  <a:gd name="connsiteY446" fmla="*/ 102287 h 361466"/>
                  <a:gd name="connsiteX447" fmla="*/ 788242 w 977755"/>
                  <a:gd name="connsiteY447" fmla="*/ 78946 h 361466"/>
                  <a:gd name="connsiteX448" fmla="*/ 793025 w 977755"/>
                  <a:gd name="connsiteY448" fmla="*/ 78446 h 361466"/>
                  <a:gd name="connsiteX449" fmla="*/ 871470 w 977755"/>
                  <a:gd name="connsiteY449" fmla="*/ 75876 h 361466"/>
                  <a:gd name="connsiteX450" fmla="*/ 897881 w 977755"/>
                  <a:gd name="connsiteY450" fmla="*/ 102286 h 361466"/>
                  <a:gd name="connsiteX451" fmla="*/ 871470 w 977755"/>
                  <a:gd name="connsiteY451" fmla="*/ 128697 h 361466"/>
                  <a:gd name="connsiteX452" fmla="*/ 845060 w 977755"/>
                  <a:gd name="connsiteY452" fmla="*/ 102286 h 361466"/>
                  <a:gd name="connsiteX453" fmla="*/ 871470 w 977755"/>
                  <a:gd name="connsiteY453" fmla="*/ 75876 h 361466"/>
                  <a:gd name="connsiteX454" fmla="*/ 47753 w 977755"/>
                  <a:gd name="connsiteY454" fmla="*/ 54034 h 361466"/>
                  <a:gd name="connsiteX455" fmla="*/ 56747 w 977755"/>
                  <a:gd name="connsiteY455" fmla="*/ 63028 h 361466"/>
                  <a:gd name="connsiteX456" fmla="*/ 47753 w 977755"/>
                  <a:gd name="connsiteY456" fmla="*/ 72022 h 361466"/>
                  <a:gd name="connsiteX457" fmla="*/ 38759 w 977755"/>
                  <a:gd name="connsiteY457" fmla="*/ 63028 h 361466"/>
                  <a:gd name="connsiteX458" fmla="*/ 47753 w 977755"/>
                  <a:gd name="connsiteY458" fmla="*/ 54034 h 361466"/>
                  <a:gd name="connsiteX459" fmla="*/ 126198 w 977755"/>
                  <a:gd name="connsiteY459" fmla="*/ 53035 h 361466"/>
                  <a:gd name="connsiteX460" fmla="*/ 136191 w 977755"/>
                  <a:gd name="connsiteY460" fmla="*/ 63028 h 361466"/>
                  <a:gd name="connsiteX461" fmla="*/ 126198 w 977755"/>
                  <a:gd name="connsiteY461" fmla="*/ 73021 h 361466"/>
                  <a:gd name="connsiteX462" fmla="*/ 116205 w 977755"/>
                  <a:gd name="connsiteY462" fmla="*/ 63028 h 361466"/>
                  <a:gd name="connsiteX463" fmla="*/ 126198 w 977755"/>
                  <a:gd name="connsiteY463" fmla="*/ 53035 h 361466"/>
                  <a:gd name="connsiteX464" fmla="*/ 283162 w 977755"/>
                  <a:gd name="connsiteY464" fmla="*/ 50822 h 361466"/>
                  <a:gd name="connsiteX465" fmla="*/ 295368 w 977755"/>
                  <a:gd name="connsiteY465" fmla="*/ 63028 h 361466"/>
                  <a:gd name="connsiteX466" fmla="*/ 283162 w 977755"/>
                  <a:gd name="connsiteY466" fmla="*/ 75234 h 361466"/>
                  <a:gd name="connsiteX467" fmla="*/ 270956 w 977755"/>
                  <a:gd name="connsiteY467" fmla="*/ 63028 h 361466"/>
                  <a:gd name="connsiteX468" fmla="*/ 283162 w 977755"/>
                  <a:gd name="connsiteY468" fmla="*/ 50822 h 361466"/>
                  <a:gd name="connsiteX469" fmla="*/ 361536 w 977755"/>
                  <a:gd name="connsiteY469" fmla="*/ 49466 h 361466"/>
                  <a:gd name="connsiteX470" fmla="*/ 375098 w 977755"/>
                  <a:gd name="connsiteY470" fmla="*/ 63028 h 361466"/>
                  <a:gd name="connsiteX471" fmla="*/ 361536 w 977755"/>
                  <a:gd name="connsiteY471" fmla="*/ 76590 h 361466"/>
                  <a:gd name="connsiteX472" fmla="*/ 347974 w 977755"/>
                  <a:gd name="connsiteY472" fmla="*/ 63028 h 361466"/>
                  <a:gd name="connsiteX473" fmla="*/ 361536 w 977755"/>
                  <a:gd name="connsiteY473" fmla="*/ 49466 h 361466"/>
                  <a:gd name="connsiteX474" fmla="*/ 518428 w 977755"/>
                  <a:gd name="connsiteY474" fmla="*/ 46396 h 361466"/>
                  <a:gd name="connsiteX475" fmla="*/ 535060 w 977755"/>
                  <a:gd name="connsiteY475" fmla="*/ 63027 h 361466"/>
                  <a:gd name="connsiteX476" fmla="*/ 518428 w 977755"/>
                  <a:gd name="connsiteY476" fmla="*/ 79659 h 361466"/>
                  <a:gd name="connsiteX477" fmla="*/ 501797 w 977755"/>
                  <a:gd name="connsiteY477" fmla="*/ 63027 h 361466"/>
                  <a:gd name="connsiteX478" fmla="*/ 518428 w 977755"/>
                  <a:gd name="connsiteY478" fmla="*/ 46396 h 361466"/>
                  <a:gd name="connsiteX479" fmla="*/ 596946 w 977755"/>
                  <a:gd name="connsiteY479" fmla="*/ 44612 h 361466"/>
                  <a:gd name="connsiteX480" fmla="*/ 615362 w 977755"/>
                  <a:gd name="connsiteY480" fmla="*/ 63028 h 361466"/>
                  <a:gd name="connsiteX481" fmla="*/ 596946 w 977755"/>
                  <a:gd name="connsiteY481" fmla="*/ 81444 h 361466"/>
                  <a:gd name="connsiteX482" fmla="*/ 578530 w 977755"/>
                  <a:gd name="connsiteY482" fmla="*/ 63028 h 361466"/>
                  <a:gd name="connsiteX483" fmla="*/ 596946 w 977755"/>
                  <a:gd name="connsiteY483" fmla="*/ 44612 h 361466"/>
                  <a:gd name="connsiteX484" fmla="*/ 753766 w 977755"/>
                  <a:gd name="connsiteY484" fmla="*/ 40400 h 361466"/>
                  <a:gd name="connsiteX485" fmla="*/ 776394 w 977755"/>
                  <a:gd name="connsiteY485" fmla="*/ 63027 h 361466"/>
                  <a:gd name="connsiteX486" fmla="*/ 753766 w 977755"/>
                  <a:gd name="connsiteY486" fmla="*/ 85655 h 361466"/>
                  <a:gd name="connsiteX487" fmla="*/ 731139 w 977755"/>
                  <a:gd name="connsiteY487" fmla="*/ 63027 h 361466"/>
                  <a:gd name="connsiteX488" fmla="*/ 753766 w 977755"/>
                  <a:gd name="connsiteY488" fmla="*/ 40400 h 361466"/>
                  <a:gd name="connsiteX489" fmla="*/ 832283 w 977755"/>
                  <a:gd name="connsiteY489" fmla="*/ 37973 h 361466"/>
                  <a:gd name="connsiteX490" fmla="*/ 857337 w 977755"/>
                  <a:gd name="connsiteY490" fmla="*/ 63027 h 361466"/>
                  <a:gd name="connsiteX491" fmla="*/ 832283 w 977755"/>
                  <a:gd name="connsiteY491" fmla="*/ 88153 h 361466"/>
                  <a:gd name="connsiteX492" fmla="*/ 807229 w 977755"/>
                  <a:gd name="connsiteY492" fmla="*/ 63027 h 361466"/>
                  <a:gd name="connsiteX493" fmla="*/ 832283 w 977755"/>
                  <a:gd name="connsiteY493" fmla="*/ 37973 h 361466"/>
                  <a:gd name="connsiteX494" fmla="*/ 8566 w 977755"/>
                  <a:gd name="connsiteY494" fmla="*/ 15275 h 361466"/>
                  <a:gd name="connsiteX495" fmla="*/ 15632 w 977755"/>
                  <a:gd name="connsiteY495" fmla="*/ 19058 h 361466"/>
                  <a:gd name="connsiteX496" fmla="*/ 17060 w 977755"/>
                  <a:gd name="connsiteY496" fmla="*/ 23841 h 361466"/>
                  <a:gd name="connsiteX497" fmla="*/ 16917 w 977755"/>
                  <a:gd name="connsiteY497" fmla="*/ 25554 h 361466"/>
                  <a:gd name="connsiteX498" fmla="*/ 15632 w 977755"/>
                  <a:gd name="connsiteY498" fmla="*/ 28623 h 361466"/>
                  <a:gd name="connsiteX499" fmla="*/ 8566 w 977755"/>
                  <a:gd name="connsiteY499" fmla="*/ 32406 h 361466"/>
                  <a:gd name="connsiteX500" fmla="*/ 6852 w 977755"/>
                  <a:gd name="connsiteY500" fmla="*/ 32192 h 361466"/>
                  <a:gd name="connsiteX501" fmla="*/ 2498 w 977755"/>
                  <a:gd name="connsiteY501" fmla="*/ 29836 h 361466"/>
                  <a:gd name="connsiteX502" fmla="*/ 1428 w 977755"/>
                  <a:gd name="connsiteY502" fmla="*/ 28623 h 361466"/>
                  <a:gd name="connsiteX503" fmla="*/ 143 w 977755"/>
                  <a:gd name="connsiteY503" fmla="*/ 25554 h 361466"/>
                  <a:gd name="connsiteX504" fmla="*/ 0 w 977755"/>
                  <a:gd name="connsiteY504" fmla="*/ 23841 h 361466"/>
                  <a:gd name="connsiteX505" fmla="*/ 143 w 977755"/>
                  <a:gd name="connsiteY505" fmla="*/ 22127 h 361466"/>
                  <a:gd name="connsiteX506" fmla="*/ 1428 w 977755"/>
                  <a:gd name="connsiteY506" fmla="*/ 19058 h 361466"/>
                  <a:gd name="connsiteX507" fmla="*/ 2498 w 977755"/>
                  <a:gd name="connsiteY507" fmla="*/ 17773 h 361466"/>
                  <a:gd name="connsiteX508" fmla="*/ 6852 w 977755"/>
                  <a:gd name="connsiteY508" fmla="*/ 15418 h 361466"/>
                  <a:gd name="connsiteX509" fmla="*/ 8566 w 977755"/>
                  <a:gd name="connsiteY509" fmla="*/ 15275 h 361466"/>
                  <a:gd name="connsiteX510" fmla="*/ 87011 w 977755"/>
                  <a:gd name="connsiteY510" fmla="*/ 14347 h 361466"/>
                  <a:gd name="connsiteX511" fmla="*/ 96505 w 977755"/>
                  <a:gd name="connsiteY511" fmla="*/ 23840 h 361466"/>
                  <a:gd name="connsiteX512" fmla="*/ 96291 w 977755"/>
                  <a:gd name="connsiteY512" fmla="*/ 25768 h 361466"/>
                  <a:gd name="connsiteX513" fmla="*/ 87011 w 977755"/>
                  <a:gd name="connsiteY513" fmla="*/ 33334 h 361466"/>
                  <a:gd name="connsiteX514" fmla="*/ 77732 w 977755"/>
                  <a:gd name="connsiteY514" fmla="*/ 25768 h 361466"/>
                  <a:gd name="connsiteX515" fmla="*/ 77518 w 977755"/>
                  <a:gd name="connsiteY515" fmla="*/ 23840 h 361466"/>
                  <a:gd name="connsiteX516" fmla="*/ 87011 w 977755"/>
                  <a:gd name="connsiteY516" fmla="*/ 14347 h 361466"/>
                  <a:gd name="connsiteX517" fmla="*/ 243832 w 977755"/>
                  <a:gd name="connsiteY517" fmla="*/ 12205 h 361466"/>
                  <a:gd name="connsiteX518" fmla="*/ 255467 w 977755"/>
                  <a:gd name="connsiteY518" fmla="*/ 23840 h 361466"/>
                  <a:gd name="connsiteX519" fmla="*/ 255253 w 977755"/>
                  <a:gd name="connsiteY519" fmla="*/ 26195 h 361466"/>
                  <a:gd name="connsiteX520" fmla="*/ 243832 w 977755"/>
                  <a:gd name="connsiteY520" fmla="*/ 35475 h 361466"/>
                  <a:gd name="connsiteX521" fmla="*/ 232411 w 977755"/>
                  <a:gd name="connsiteY521" fmla="*/ 26195 h 361466"/>
                  <a:gd name="connsiteX522" fmla="*/ 232197 w 977755"/>
                  <a:gd name="connsiteY522" fmla="*/ 23840 h 361466"/>
                  <a:gd name="connsiteX523" fmla="*/ 243832 w 977755"/>
                  <a:gd name="connsiteY523" fmla="*/ 12205 h 361466"/>
                  <a:gd name="connsiteX524" fmla="*/ 322349 w 977755"/>
                  <a:gd name="connsiteY524" fmla="*/ 10921 h 361466"/>
                  <a:gd name="connsiteX525" fmla="*/ 329559 w 977755"/>
                  <a:gd name="connsiteY525" fmla="*/ 13134 h 361466"/>
                  <a:gd name="connsiteX526" fmla="*/ 335198 w 977755"/>
                  <a:gd name="connsiteY526" fmla="*/ 23841 h 361466"/>
                  <a:gd name="connsiteX527" fmla="*/ 334912 w 977755"/>
                  <a:gd name="connsiteY527" fmla="*/ 26410 h 361466"/>
                  <a:gd name="connsiteX528" fmla="*/ 329559 w 977755"/>
                  <a:gd name="connsiteY528" fmla="*/ 34476 h 361466"/>
                  <a:gd name="connsiteX529" fmla="*/ 322349 w 977755"/>
                  <a:gd name="connsiteY529" fmla="*/ 36689 h 361466"/>
                  <a:gd name="connsiteX530" fmla="*/ 319780 w 977755"/>
                  <a:gd name="connsiteY530" fmla="*/ 36404 h 361466"/>
                  <a:gd name="connsiteX531" fmla="*/ 309787 w 977755"/>
                  <a:gd name="connsiteY531" fmla="*/ 26410 h 361466"/>
                  <a:gd name="connsiteX532" fmla="*/ 309501 w 977755"/>
                  <a:gd name="connsiteY532" fmla="*/ 23841 h 361466"/>
                  <a:gd name="connsiteX533" fmla="*/ 319780 w 977755"/>
                  <a:gd name="connsiteY533" fmla="*/ 11207 h 361466"/>
                  <a:gd name="connsiteX534" fmla="*/ 322349 w 977755"/>
                  <a:gd name="connsiteY534" fmla="*/ 10921 h 361466"/>
                  <a:gd name="connsiteX535" fmla="*/ 479098 w 977755"/>
                  <a:gd name="connsiteY535" fmla="*/ 7994 h 361466"/>
                  <a:gd name="connsiteX536" fmla="*/ 492232 w 977755"/>
                  <a:gd name="connsiteY536" fmla="*/ 14989 h 361466"/>
                  <a:gd name="connsiteX537" fmla="*/ 494944 w 977755"/>
                  <a:gd name="connsiteY537" fmla="*/ 23840 h 361466"/>
                  <a:gd name="connsiteX538" fmla="*/ 494659 w 977755"/>
                  <a:gd name="connsiteY538" fmla="*/ 27052 h 361466"/>
                  <a:gd name="connsiteX539" fmla="*/ 492303 w 977755"/>
                  <a:gd name="connsiteY539" fmla="*/ 32691 h 361466"/>
                  <a:gd name="connsiteX540" fmla="*/ 479098 w 977755"/>
                  <a:gd name="connsiteY540" fmla="*/ 39615 h 361466"/>
                  <a:gd name="connsiteX541" fmla="*/ 475886 w 977755"/>
                  <a:gd name="connsiteY541" fmla="*/ 39258 h 361466"/>
                  <a:gd name="connsiteX542" fmla="*/ 467891 w 977755"/>
                  <a:gd name="connsiteY542" fmla="*/ 34975 h 361466"/>
                  <a:gd name="connsiteX543" fmla="*/ 465964 w 977755"/>
                  <a:gd name="connsiteY543" fmla="*/ 32620 h 361466"/>
                  <a:gd name="connsiteX544" fmla="*/ 463608 w 977755"/>
                  <a:gd name="connsiteY544" fmla="*/ 26981 h 361466"/>
                  <a:gd name="connsiteX545" fmla="*/ 463323 w 977755"/>
                  <a:gd name="connsiteY545" fmla="*/ 23769 h 361466"/>
                  <a:gd name="connsiteX546" fmla="*/ 463608 w 977755"/>
                  <a:gd name="connsiteY546" fmla="*/ 20557 h 361466"/>
                  <a:gd name="connsiteX547" fmla="*/ 465964 w 977755"/>
                  <a:gd name="connsiteY547" fmla="*/ 14918 h 361466"/>
                  <a:gd name="connsiteX548" fmla="*/ 467891 w 977755"/>
                  <a:gd name="connsiteY548" fmla="*/ 12562 h 361466"/>
                  <a:gd name="connsiteX549" fmla="*/ 475886 w 977755"/>
                  <a:gd name="connsiteY549" fmla="*/ 8280 h 361466"/>
                  <a:gd name="connsiteX550" fmla="*/ 479098 w 977755"/>
                  <a:gd name="connsiteY550" fmla="*/ 7994 h 361466"/>
                  <a:gd name="connsiteX551" fmla="*/ 557687 w 977755"/>
                  <a:gd name="connsiteY551" fmla="*/ 6352 h 361466"/>
                  <a:gd name="connsiteX552" fmla="*/ 575175 w 977755"/>
                  <a:gd name="connsiteY552" fmla="*/ 23840 h 361466"/>
                  <a:gd name="connsiteX553" fmla="*/ 574818 w 977755"/>
                  <a:gd name="connsiteY553" fmla="*/ 27338 h 361466"/>
                  <a:gd name="connsiteX554" fmla="*/ 557687 w 977755"/>
                  <a:gd name="connsiteY554" fmla="*/ 41328 h 361466"/>
                  <a:gd name="connsiteX555" fmla="*/ 540556 w 977755"/>
                  <a:gd name="connsiteY555" fmla="*/ 27338 h 361466"/>
                  <a:gd name="connsiteX556" fmla="*/ 540199 w 977755"/>
                  <a:gd name="connsiteY556" fmla="*/ 23840 h 361466"/>
                  <a:gd name="connsiteX557" fmla="*/ 557687 w 977755"/>
                  <a:gd name="connsiteY557" fmla="*/ 6352 h 361466"/>
                  <a:gd name="connsiteX558" fmla="*/ 714579 w 977755"/>
                  <a:gd name="connsiteY558" fmla="*/ 2284 h 361466"/>
                  <a:gd name="connsiteX559" fmla="*/ 736064 w 977755"/>
                  <a:gd name="connsiteY559" fmla="*/ 23769 h 361466"/>
                  <a:gd name="connsiteX560" fmla="*/ 735636 w 977755"/>
                  <a:gd name="connsiteY560" fmla="*/ 28123 h 361466"/>
                  <a:gd name="connsiteX561" fmla="*/ 714579 w 977755"/>
                  <a:gd name="connsiteY561" fmla="*/ 45326 h 361466"/>
                  <a:gd name="connsiteX562" fmla="*/ 693522 w 977755"/>
                  <a:gd name="connsiteY562" fmla="*/ 28123 h 361466"/>
                  <a:gd name="connsiteX563" fmla="*/ 693094 w 977755"/>
                  <a:gd name="connsiteY563" fmla="*/ 23769 h 361466"/>
                  <a:gd name="connsiteX564" fmla="*/ 714579 w 977755"/>
                  <a:gd name="connsiteY564" fmla="*/ 2284 h 361466"/>
                  <a:gd name="connsiteX565" fmla="*/ 793025 w 977755"/>
                  <a:gd name="connsiteY565" fmla="*/ 0 h 361466"/>
                  <a:gd name="connsiteX566" fmla="*/ 806373 w 977755"/>
                  <a:gd name="connsiteY566" fmla="*/ 4069 h 361466"/>
                  <a:gd name="connsiteX567" fmla="*/ 816865 w 977755"/>
                  <a:gd name="connsiteY567" fmla="*/ 23841 h 361466"/>
                  <a:gd name="connsiteX568" fmla="*/ 816366 w 977755"/>
                  <a:gd name="connsiteY568" fmla="*/ 28623 h 361466"/>
                  <a:gd name="connsiteX569" fmla="*/ 806373 w 977755"/>
                  <a:gd name="connsiteY569" fmla="*/ 43613 h 361466"/>
                  <a:gd name="connsiteX570" fmla="*/ 793025 w 977755"/>
                  <a:gd name="connsiteY570" fmla="*/ 47682 h 361466"/>
                  <a:gd name="connsiteX571" fmla="*/ 788242 w 977755"/>
                  <a:gd name="connsiteY571" fmla="*/ 47182 h 361466"/>
                  <a:gd name="connsiteX572" fmla="*/ 769684 w 977755"/>
                  <a:gd name="connsiteY572" fmla="*/ 28623 h 361466"/>
                  <a:gd name="connsiteX573" fmla="*/ 769184 w 977755"/>
                  <a:gd name="connsiteY573" fmla="*/ 23841 h 361466"/>
                  <a:gd name="connsiteX574" fmla="*/ 788242 w 977755"/>
                  <a:gd name="connsiteY574" fmla="*/ 500 h 361466"/>
                  <a:gd name="connsiteX575" fmla="*/ 793025 w 977755"/>
                  <a:gd name="connsiteY575" fmla="*/ 0 h 361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</a:cxnLst>
                <a:rect l="l" t="t" r="r" b="b"/>
                <a:pathLst>
                  <a:path w="977755" h="361466">
                    <a:moveTo>
                      <a:pt x="8566" y="329059"/>
                    </a:moveTo>
                    <a:cubicBezTo>
                      <a:pt x="11492" y="329059"/>
                      <a:pt x="14062" y="330558"/>
                      <a:pt x="15632" y="332842"/>
                    </a:cubicBezTo>
                    <a:cubicBezTo>
                      <a:pt x="16489" y="334198"/>
                      <a:pt x="17060" y="335840"/>
                      <a:pt x="17060" y="337625"/>
                    </a:cubicBezTo>
                    <a:cubicBezTo>
                      <a:pt x="17060" y="338838"/>
                      <a:pt x="16846" y="339980"/>
                      <a:pt x="16417" y="340979"/>
                    </a:cubicBezTo>
                    <a:cubicBezTo>
                      <a:pt x="16203" y="341479"/>
                      <a:pt x="15918" y="341979"/>
                      <a:pt x="15632" y="342407"/>
                    </a:cubicBezTo>
                    <a:cubicBezTo>
                      <a:pt x="15347" y="342835"/>
                      <a:pt x="14990" y="343264"/>
                      <a:pt x="14633" y="343620"/>
                    </a:cubicBezTo>
                    <a:cubicBezTo>
                      <a:pt x="13062" y="345191"/>
                      <a:pt x="10921" y="346119"/>
                      <a:pt x="8566" y="346119"/>
                    </a:cubicBezTo>
                    <a:cubicBezTo>
                      <a:pt x="7994" y="346119"/>
                      <a:pt x="7423" y="346119"/>
                      <a:pt x="6852" y="345976"/>
                    </a:cubicBezTo>
                    <a:cubicBezTo>
                      <a:pt x="5139" y="345619"/>
                      <a:pt x="3640" y="344763"/>
                      <a:pt x="2498" y="343620"/>
                    </a:cubicBezTo>
                    <a:cubicBezTo>
                      <a:pt x="2070" y="343192"/>
                      <a:pt x="1713" y="342764"/>
                      <a:pt x="1428" y="342336"/>
                    </a:cubicBezTo>
                    <a:cubicBezTo>
                      <a:pt x="1142" y="341907"/>
                      <a:pt x="857" y="341408"/>
                      <a:pt x="642" y="340908"/>
                    </a:cubicBezTo>
                    <a:cubicBezTo>
                      <a:pt x="428" y="340408"/>
                      <a:pt x="286" y="339909"/>
                      <a:pt x="143" y="339338"/>
                    </a:cubicBezTo>
                    <a:cubicBezTo>
                      <a:pt x="71" y="338767"/>
                      <a:pt x="0" y="338196"/>
                      <a:pt x="0" y="337625"/>
                    </a:cubicBezTo>
                    <a:cubicBezTo>
                      <a:pt x="0" y="336982"/>
                      <a:pt x="71" y="336411"/>
                      <a:pt x="143" y="335911"/>
                    </a:cubicBezTo>
                    <a:cubicBezTo>
                      <a:pt x="357" y="334769"/>
                      <a:pt x="785" y="333770"/>
                      <a:pt x="1428" y="332842"/>
                    </a:cubicBezTo>
                    <a:cubicBezTo>
                      <a:pt x="1784" y="332342"/>
                      <a:pt x="2141" y="331914"/>
                      <a:pt x="2498" y="331557"/>
                    </a:cubicBezTo>
                    <a:cubicBezTo>
                      <a:pt x="3712" y="330344"/>
                      <a:pt x="5211" y="329559"/>
                      <a:pt x="6852" y="329202"/>
                    </a:cubicBezTo>
                    <a:cubicBezTo>
                      <a:pt x="7423" y="329130"/>
                      <a:pt x="7994" y="329059"/>
                      <a:pt x="8566" y="329059"/>
                    </a:cubicBezTo>
                    <a:close/>
                    <a:moveTo>
                      <a:pt x="86939" y="328060"/>
                    </a:moveTo>
                    <a:cubicBezTo>
                      <a:pt x="92222" y="328060"/>
                      <a:pt x="96433" y="332343"/>
                      <a:pt x="96433" y="337554"/>
                    </a:cubicBezTo>
                    <a:cubicBezTo>
                      <a:pt x="96433" y="338910"/>
                      <a:pt x="96219" y="340123"/>
                      <a:pt x="95719" y="341265"/>
                    </a:cubicBezTo>
                    <a:cubicBezTo>
                      <a:pt x="95219" y="342407"/>
                      <a:pt x="94506" y="343407"/>
                      <a:pt x="93578" y="344263"/>
                    </a:cubicBezTo>
                    <a:cubicBezTo>
                      <a:pt x="91865" y="345976"/>
                      <a:pt x="89509" y="347047"/>
                      <a:pt x="86868" y="347047"/>
                    </a:cubicBezTo>
                    <a:cubicBezTo>
                      <a:pt x="84227" y="347047"/>
                      <a:pt x="81872" y="345976"/>
                      <a:pt x="80158" y="344263"/>
                    </a:cubicBezTo>
                    <a:cubicBezTo>
                      <a:pt x="79302" y="343407"/>
                      <a:pt x="78659" y="342407"/>
                      <a:pt x="78160" y="341265"/>
                    </a:cubicBezTo>
                    <a:cubicBezTo>
                      <a:pt x="77732" y="340123"/>
                      <a:pt x="77446" y="338838"/>
                      <a:pt x="77446" y="337554"/>
                    </a:cubicBezTo>
                    <a:cubicBezTo>
                      <a:pt x="77446" y="332271"/>
                      <a:pt x="81729" y="328060"/>
                      <a:pt x="86939" y="328060"/>
                    </a:cubicBezTo>
                    <a:close/>
                    <a:moveTo>
                      <a:pt x="243903" y="325990"/>
                    </a:moveTo>
                    <a:cubicBezTo>
                      <a:pt x="250327" y="325990"/>
                      <a:pt x="255538" y="331201"/>
                      <a:pt x="255538" y="337625"/>
                    </a:cubicBezTo>
                    <a:cubicBezTo>
                      <a:pt x="255538" y="339195"/>
                      <a:pt x="255181" y="340766"/>
                      <a:pt x="254610" y="342122"/>
                    </a:cubicBezTo>
                    <a:cubicBezTo>
                      <a:pt x="253967" y="343478"/>
                      <a:pt x="253182" y="344763"/>
                      <a:pt x="252111" y="345834"/>
                    </a:cubicBezTo>
                    <a:cubicBezTo>
                      <a:pt x="250041" y="347975"/>
                      <a:pt x="247115" y="349260"/>
                      <a:pt x="243903" y="349260"/>
                    </a:cubicBezTo>
                    <a:cubicBezTo>
                      <a:pt x="240691" y="349260"/>
                      <a:pt x="237764" y="347904"/>
                      <a:pt x="235694" y="345834"/>
                    </a:cubicBezTo>
                    <a:cubicBezTo>
                      <a:pt x="234624" y="344763"/>
                      <a:pt x="233767" y="343478"/>
                      <a:pt x="233196" y="342122"/>
                    </a:cubicBezTo>
                    <a:cubicBezTo>
                      <a:pt x="232625" y="340766"/>
                      <a:pt x="232268" y="339195"/>
                      <a:pt x="232268" y="337625"/>
                    </a:cubicBezTo>
                    <a:cubicBezTo>
                      <a:pt x="232268" y="331201"/>
                      <a:pt x="237479" y="325990"/>
                      <a:pt x="243903" y="325990"/>
                    </a:cubicBezTo>
                    <a:close/>
                    <a:moveTo>
                      <a:pt x="322349" y="324705"/>
                    </a:moveTo>
                    <a:cubicBezTo>
                      <a:pt x="324990" y="324705"/>
                      <a:pt x="327489" y="325562"/>
                      <a:pt x="329559" y="326918"/>
                    </a:cubicBezTo>
                    <a:cubicBezTo>
                      <a:pt x="332913" y="329273"/>
                      <a:pt x="335198" y="333199"/>
                      <a:pt x="335198" y="337625"/>
                    </a:cubicBezTo>
                    <a:cubicBezTo>
                      <a:pt x="335198" y="339409"/>
                      <a:pt x="334841" y="341051"/>
                      <a:pt x="334198" y="342621"/>
                    </a:cubicBezTo>
                    <a:cubicBezTo>
                      <a:pt x="333556" y="344120"/>
                      <a:pt x="332557" y="345548"/>
                      <a:pt x="331414" y="346690"/>
                    </a:cubicBezTo>
                    <a:cubicBezTo>
                      <a:pt x="330843" y="347261"/>
                      <a:pt x="330201" y="347832"/>
                      <a:pt x="329559" y="348260"/>
                    </a:cubicBezTo>
                    <a:cubicBezTo>
                      <a:pt x="327489" y="349688"/>
                      <a:pt x="324990" y="350473"/>
                      <a:pt x="322349" y="350473"/>
                    </a:cubicBezTo>
                    <a:cubicBezTo>
                      <a:pt x="321493" y="350473"/>
                      <a:pt x="320636" y="350330"/>
                      <a:pt x="319780" y="350188"/>
                    </a:cubicBezTo>
                    <a:cubicBezTo>
                      <a:pt x="317281" y="349688"/>
                      <a:pt x="314997" y="348403"/>
                      <a:pt x="313284" y="346690"/>
                    </a:cubicBezTo>
                    <a:cubicBezTo>
                      <a:pt x="312071" y="345548"/>
                      <a:pt x="311143" y="344192"/>
                      <a:pt x="310500" y="342621"/>
                    </a:cubicBezTo>
                    <a:cubicBezTo>
                      <a:pt x="309858" y="341122"/>
                      <a:pt x="309501" y="339409"/>
                      <a:pt x="309501" y="337625"/>
                    </a:cubicBezTo>
                    <a:cubicBezTo>
                      <a:pt x="309501" y="331415"/>
                      <a:pt x="313927" y="326204"/>
                      <a:pt x="319780" y="324990"/>
                    </a:cubicBezTo>
                    <a:cubicBezTo>
                      <a:pt x="320565" y="324776"/>
                      <a:pt x="321493" y="324705"/>
                      <a:pt x="322349" y="324705"/>
                    </a:cubicBezTo>
                    <a:close/>
                    <a:moveTo>
                      <a:pt x="479098" y="321707"/>
                    </a:moveTo>
                    <a:cubicBezTo>
                      <a:pt x="484594" y="321707"/>
                      <a:pt x="489376" y="324491"/>
                      <a:pt x="492232" y="328702"/>
                    </a:cubicBezTo>
                    <a:cubicBezTo>
                      <a:pt x="493945" y="331272"/>
                      <a:pt x="494944" y="334270"/>
                      <a:pt x="494944" y="337553"/>
                    </a:cubicBezTo>
                    <a:cubicBezTo>
                      <a:pt x="494944" y="339695"/>
                      <a:pt x="494516" y="341836"/>
                      <a:pt x="493731" y="343692"/>
                    </a:cubicBezTo>
                    <a:cubicBezTo>
                      <a:pt x="493374" y="344691"/>
                      <a:pt x="492874" y="345548"/>
                      <a:pt x="492303" y="346404"/>
                    </a:cubicBezTo>
                    <a:cubicBezTo>
                      <a:pt x="491732" y="347261"/>
                      <a:pt x="491090" y="348046"/>
                      <a:pt x="490304" y="348760"/>
                    </a:cubicBezTo>
                    <a:cubicBezTo>
                      <a:pt x="487449" y="351615"/>
                      <a:pt x="483452" y="353400"/>
                      <a:pt x="479098" y="353400"/>
                    </a:cubicBezTo>
                    <a:cubicBezTo>
                      <a:pt x="477956" y="353400"/>
                      <a:pt x="476885" y="353257"/>
                      <a:pt x="475886" y="353043"/>
                    </a:cubicBezTo>
                    <a:cubicBezTo>
                      <a:pt x="472816" y="352472"/>
                      <a:pt x="470033" y="350901"/>
                      <a:pt x="467891" y="348760"/>
                    </a:cubicBezTo>
                    <a:cubicBezTo>
                      <a:pt x="467177" y="348046"/>
                      <a:pt x="466535" y="347261"/>
                      <a:pt x="465964" y="346404"/>
                    </a:cubicBezTo>
                    <a:cubicBezTo>
                      <a:pt x="465393" y="345548"/>
                      <a:pt x="464965" y="344620"/>
                      <a:pt x="464536" y="343692"/>
                    </a:cubicBezTo>
                    <a:cubicBezTo>
                      <a:pt x="464108" y="342693"/>
                      <a:pt x="463823" y="341693"/>
                      <a:pt x="463608" y="340694"/>
                    </a:cubicBezTo>
                    <a:cubicBezTo>
                      <a:pt x="463466" y="339623"/>
                      <a:pt x="463323" y="338553"/>
                      <a:pt x="463323" y="337482"/>
                    </a:cubicBezTo>
                    <a:cubicBezTo>
                      <a:pt x="463323" y="336340"/>
                      <a:pt x="463394" y="335269"/>
                      <a:pt x="463608" y="334270"/>
                    </a:cubicBezTo>
                    <a:cubicBezTo>
                      <a:pt x="464037" y="332200"/>
                      <a:pt x="464822" y="330344"/>
                      <a:pt x="465964" y="328631"/>
                    </a:cubicBezTo>
                    <a:cubicBezTo>
                      <a:pt x="466535" y="327774"/>
                      <a:pt x="467177" y="326989"/>
                      <a:pt x="467891" y="326275"/>
                    </a:cubicBezTo>
                    <a:cubicBezTo>
                      <a:pt x="470033" y="324134"/>
                      <a:pt x="472816" y="322635"/>
                      <a:pt x="475886" y="321993"/>
                    </a:cubicBezTo>
                    <a:cubicBezTo>
                      <a:pt x="476956" y="321850"/>
                      <a:pt x="478027" y="321707"/>
                      <a:pt x="479098" y="321707"/>
                    </a:cubicBezTo>
                    <a:close/>
                    <a:moveTo>
                      <a:pt x="557687" y="320066"/>
                    </a:moveTo>
                    <a:cubicBezTo>
                      <a:pt x="567323" y="320066"/>
                      <a:pt x="575175" y="327918"/>
                      <a:pt x="575175" y="337554"/>
                    </a:cubicBezTo>
                    <a:cubicBezTo>
                      <a:pt x="575175" y="339981"/>
                      <a:pt x="574675" y="342336"/>
                      <a:pt x="573819" y="344406"/>
                    </a:cubicBezTo>
                    <a:cubicBezTo>
                      <a:pt x="572891" y="346476"/>
                      <a:pt x="571606" y="348404"/>
                      <a:pt x="570178" y="349974"/>
                    </a:cubicBezTo>
                    <a:cubicBezTo>
                      <a:pt x="566966" y="353115"/>
                      <a:pt x="562612" y="355113"/>
                      <a:pt x="557758" y="355113"/>
                    </a:cubicBezTo>
                    <a:cubicBezTo>
                      <a:pt x="552905" y="355113"/>
                      <a:pt x="548479" y="353115"/>
                      <a:pt x="545338" y="349974"/>
                    </a:cubicBezTo>
                    <a:cubicBezTo>
                      <a:pt x="543697" y="348404"/>
                      <a:pt x="542412" y="346476"/>
                      <a:pt x="541555" y="344406"/>
                    </a:cubicBezTo>
                    <a:cubicBezTo>
                      <a:pt x="540699" y="342265"/>
                      <a:pt x="540199" y="339981"/>
                      <a:pt x="540199" y="337554"/>
                    </a:cubicBezTo>
                    <a:cubicBezTo>
                      <a:pt x="540199" y="327918"/>
                      <a:pt x="548051" y="320066"/>
                      <a:pt x="557687" y="320066"/>
                    </a:cubicBezTo>
                    <a:close/>
                    <a:moveTo>
                      <a:pt x="714579" y="316140"/>
                    </a:moveTo>
                    <a:cubicBezTo>
                      <a:pt x="726428" y="316140"/>
                      <a:pt x="736064" y="325776"/>
                      <a:pt x="736064" y="337625"/>
                    </a:cubicBezTo>
                    <a:cubicBezTo>
                      <a:pt x="736064" y="340552"/>
                      <a:pt x="735422" y="343407"/>
                      <a:pt x="734351" y="345977"/>
                    </a:cubicBezTo>
                    <a:cubicBezTo>
                      <a:pt x="733281" y="348546"/>
                      <a:pt x="731710" y="350830"/>
                      <a:pt x="729854" y="352829"/>
                    </a:cubicBezTo>
                    <a:cubicBezTo>
                      <a:pt x="726000" y="356684"/>
                      <a:pt x="720575" y="359111"/>
                      <a:pt x="714651" y="359111"/>
                    </a:cubicBezTo>
                    <a:cubicBezTo>
                      <a:pt x="708726" y="359111"/>
                      <a:pt x="703373" y="356755"/>
                      <a:pt x="699447" y="352829"/>
                    </a:cubicBezTo>
                    <a:cubicBezTo>
                      <a:pt x="697448" y="350902"/>
                      <a:pt x="695878" y="348546"/>
                      <a:pt x="694807" y="345977"/>
                    </a:cubicBezTo>
                    <a:cubicBezTo>
                      <a:pt x="693665" y="343407"/>
                      <a:pt x="693094" y="340623"/>
                      <a:pt x="693094" y="337625"/>
                    </a:cubicBezTo>
                    <a:cubicBezTo>
                      <a:pt x="693094" y="325776"/>
                      <a:pt x="702730" y="316140"/>
                      <a:pt x="714579" y="316140"/>
                    </a:cubicBezTo>
                    <a:close/>
                    <a:moveTo>
                      <a:pt x="793025" y="313784"/>
                    </a:moveTo>
                    <a:cubicBezTo>
                      <a:pt x="797950" y="313784"/>
                      <a:pt x="802590" y="315283"/>
                      <a:pt x="806373" y="317853"/>
                    </a:cubicBezTo>
                    <a:cubicBezTo>
                      <a:pt x="812725" y="322135"/>
                      <a:pt x="816865" y="329416"/>
                      <a:pt x="816865" y="337625"/>
                    </a:cubicBezTo>
                    <a:cubicBezTo>
                      <a:pt x="816865" y="340908"/>
                      <a:pt x="816223" y="344049"/>
                      <a:pt x="815010" y="346904"/>
                    </a:cubicBezTo>
                    <a:cubicBezTo>
                      <a:pt x="813796" y="349759"/>
                      <a:pt x="812012" y="352329"/>
                      <a:pt x="809870" y="354470"/>
                    </a:cubicBezTo>
                    <a:cubicBezTo>
                      <a:pt x="808800" y="355541"/>
                      <a:pt x="807586" y="356469"/>
                      <a:pt x="806373" y="357397"/>
                    </a:cubicBezTo>
                    <a:cubicBezTo>
                      <a:pt x="802518" y="359967"/>
                      <a:pt x="797950" y="361466"/>
                      <a:pt x="793025" y="361466"/>
                    </a:cubicBezTo>
                    <a:cubicBezTo>
                      <a:pt x="791383" y="361466"/>
                      <a:pt x="789813" y="361251"/>
                      <a:pt x="788242" y="360966"/>
                    </a:cubicBezTo>
                    <a:cubicBezTo>
                      <a:pt x="783603" y="360038"/>
                      <a:pt x="779391" y="357682"/>
                      <a:pt x="776179" y="354470"/>
                    </a:cubicBezTo>
                    <a:cubicBezTo>
                      <a:pt x="773966" y="352329"/>
                      <a:pt x="772253" y="349759"/>
                      <a:pt x="771040" y="346904"/>
                    </a:cubicBezTo>
                    <a:cubicBezTo>
                      <a:pt x="769826" y="344049"/>
                      <a:pt x="769184" y="340908"/>
                      <a:pt x="769184" y="337625"/>
                    </a:cubicBezTo>
                    <a:cubicBezTo>
                      <a:pt x="769184" y="326133"/>
                      <a:pt x="777393" y="316496"/>
                      <a:pt x="788242" y="314284"/>
                    </a:cubicBezTo>
                    <a:cubicBezTo>
                      <a:pt x="789741" y="313927"/>
                      <a:pt x="791383" y="313784"/>
                      <a:pt x="793025" y="313784"/>
                    </a:cubicBezTo>
                    <a:close/>
                    <a:moveTo>
                      <a:pt x="47753" y="289372"/>
                    </a:moveTo>
                    <a:cubicBezTo>
                      <a:pt x="52749" y="289372"/>
                      <a:pt x="56747" y="293369"/>
                      <a:pt x="56747" y="298366"/>
                    </a:cubicBezTo>
                    <a:cubicBezTo>
                      <a:pt x="56747" y="303362"/>
                      <a:pt x="52749" y="307360"/>
                      <a:pt x="47753" y="307360"/>
                    </a:cubicBezTo>
                    <a:cubicBezTo>
                      <a:pt x="42756" y="307360"/>
                      <a:pt x="38759" y="303362"/>
                      <a:pt x="38759" y="298366"/>
                    </a:cubicBezTo>
                    <a:cubicBezTo>
                      <a:pt x="38759" y="293369"/>
                      <a:pt x="42756" y="289372"/>
                      <a:pt x="47753" y="289372"/>
                    </a:cubicBezTo>
                    <a:close/>
                    <a:moveTo>
                      <a:pt x="126198" y="288373"/>
                    </a:moveTo>
                    <a:cubicBezTo>
                      <a:pt x="131694" y="288373"/>
                      <a:pt x="136191" y="292870"/>
                      <a:pt x="136191" y="298366"/>
                    </a:cubicBezTo>
                    <a:cubicBezTo>
                      <a:pt x="136191" y="303862"/>
                      <a:pt x="131694" y="308359"/>
                      <a:pt x="126198" y="308359"/>
                    </a:cubicBezTo>
                    <a:cubicBezTo>
                      <a:pt x="120631" y="308359"/>
                      <a:pt x="116205" y="303862"/>
                      <a:pt x="116205" y="298366"/>
                    </a:cubicBezTo>
                    <a:cubicBezTo>
                      <a:pt x="116205" y="292799"/>
                      <a:pt x="120702" y="288373"/>
                      <a:pt x="126198" y="288373"/>
                    </a:cubicBezTo>
                    <a:close/>
                    <a:moveTo>
                      <a:pt x="283162" y="286160"/>
                    </a:moveTo>
                    <a:cubicBezTo>
                      <a:pt x="289872" y="286160"/>
                      <a:pt x="295368" y="291585"/>
                      <a:pt x="295368" y="298366"/>
                    </a:cubicBezTo>
                    <a:cubicBezTo>
                      <a:pt x="295368" y="305147"/>
                      <a:pt x="289872" y="310572"/>
                      <a:pt x="283162" y="310572"/>
                    </a:cubicBezTo>
                    <a:cubicBezTo>
                      <a:pt x="276452" y="310572"/>
                      <a:pt x="270956" y="305147"/>
                      <a:pt x="270956" y="298366"/>
                    </a:cubicBezTo>
                    <a:cubicBezTo>
                      <a:pt x="270956" y="291656"/>
                      <a:pt x="276381" y="286160"/>
                      <a:pt x="283162" y="286160"/>
                    </a:cubicBezTo>
                    <a:close/>
                    <a:moveTo>
                      <a:pt x="361536" y="284804"/>
                    </a:moveTo>
                    <a:cubicBezTo>
                      <a:pt x="369031" y="284804"/>
                      <a:pt x="375098" y="290871"/>
                      <a:pt x="375098" y="298366"/>
                    </a:cubicBezTo>
                    <a:cubicBezTo>
                      <a:pt x="375098" y="305861"/>
                      <a:pt x="369031" y="311928"/>
                      <a:pt x="361536" y="311928"/>
                    </a:cubicBezTo>
                    <a:cubicBezTo>
                      <a:pt x="354041" y="311928"/>
                      <a:pt x="347974" y="305861"/>
                      <a:pt x="347974" y="298366"/>
                    </a:cubicBezTo>
                    <a:cubicBezTo>
                      <a:pt x="347974" y="290871"/>
                      <a:pt x="354041" y="284804"/>
                      <a:pt x="361536" y="284804"/>
                    </a:cubicBezTo>
                    <a:close/>
                    <a:moveTo>
                      <a:pt x="518428" y="281735"/>
                    </a:moveTo>
                    <a:cubicBezTo>
                      <a:pt x="527636" y="281735"/>
                      <a:pt x="535060" y="289158"/>
                      <a:pt x="535060" y="298366"/>
                    </a:cubicBezTo>
                    <a:cubicBezTo>
                      <a:pt x="535060" y="307574"/>
                      <a:pt x="527636" y="314998"/>
                      <a:pt x="518428" y="314998"/>
                    </a:cubicBezTo>
                    <a:cubicBezTo>
                      <a:pt x="509220" y="314998"/>
                      <a:pt x="501797" y="307574"/>
                      <a:pt x="501797" y="298366"/>
                    </a:cubicBezTo>
                    <a:cubicBezTo>
                      <a:pt x="501797" y="289158"/>
                      <a:pt x="509220" y="281735"/>
                      <a:pt x="518428" y="281735"/>
                    </a:cubicBezTo>
                    <a:close/>
                    <a:moveTo>
                      <a:pt x="596946" y="279950"/>
                    </a:moveTo>
                    <a:cubicBezTo>
                      <a:pt x="607082" y="279950"/>
                      <a:pt x="615362" y="288159"/>
                      <a:pt x="615362" y="298366"/>
                    </a:cubicBezTo>
                    <a:cubicBezTo>
                      <a:pt x="615362" y="308573"/>
                      <a:pt x="607082" y="316782"/>
                      <a:pt x="596946" y="316782"/>
                    </a:cubicBezTo>
                    <a:cubicBezTo>
                      <a:pt x="586810" y="316782"/>
                      <a:pt x="578530" y="308573"/>
                      <a:pt x="578530" y="298366"/>
                    </a:cubicBezTo>
                    <a:cubicBezTo>
                      <a:pt x="578530" y="288230"/>
                      <a:pt x="586739" y="279950"/>
                      <a:pt x="596946" y="279950"/>
                    </a:cubicBezTo>
                    <a:close/>
                    <a:moveTo>
                      <a:pt x="753766" y="275739"/>
                    </a:moveTo>
                    <a:cubicBezTo>
                      <a:pt x="766258" y="275739"/>
                      <a:pt x="776394" y="285875"/>
                      <a:pt x="776394" y="298366"/>
                    </a:cubicBezTo>
                    <a:cubicBezTo>
                      <a:pt x="776394" y="310858"/>
                      <a:pt x="766258" y="320994"/>
                      <a:pt x="753766" y="320994"/>
                    </a:cubicBezTo>
                    <a:cubicBezTo>
                      <a:pt x="741275" y="320994"/>
                      <a:pt x="731139" y="310858"/>
                      <a:pt x="731139" y="298366"/>
                    </a:cubicBezTo>
                    <a:cubicBezTo>
                      <a:pt x="731139" y="285875"/>
                      <a:pt x="741275" y="275739"/>
                      <a:pt x="753766" y="275739"/>
                    </a:cubicBezTo>
                    <a:close/>
                    <a:moveTo>
                      <a:pt x="832283" y="273241"/>
                    </a:moveTo>
                    <a:cubicBezTo>
                      <a:pt x="846131" y="273241"/>
                      <a:pt x="857337" y="284519"/>
                      <a:pt x="857337" y="298367"/>
                    </a:cubicBezTo>
                    <a:cubicBezTo>
                      <a:pt x="857337" y="312214"/>
                      <a:pt x="846059" y="323421"/>
                      <a:pt x="832283" y="323421"/>
                    </a:cubicBezTo>
                    <a:cubicBezTo>
                      <a:pt x="818436" y="323421"/>
                      <a:pt x="807229" y="312214"/>
                      <a:pt x="807229" y="298367"/>
                    </a:cubicBezTo>
                    <a:cubicBezTo>
                      <a:pt x="807229" y="284448"/>
                      <a:pt x="818436" y="273241"/>
                      <a:pt x="832283" y="273241"/>
                    </a:cubicBezTo>
                    <a:close/>
                    <a:moveTo>
                      <a:pt x="86939" y="249685"/>
                    </a:moveTo>
                    <a:cubicBezTo>
                      <a:pt x="92222" y="249685"/>
                      <a:pt x="96433" y="253968"/>
                      <a:pt x="96433" y="259179"/>
                    </a:cubicBezTo>
                    <a:cubicBezTo>
                      <a:pt x="96433" y="264389"/>
                      <a:pt x="92222" y="268601"/>
                      <a:pt x="86939" y="268672"/>
                    </a:cubicBezTo>
                    <a:cubicBezTo>
                      <a:pt x="81657" y="268672"/>
                      <a:pt x="77446" y="264389"/>
                      <a:pt x="77446" y="259179"/>
                    </a:cubicBezTo>
                    <a:cubicBezTo>
                      <a:pt x="77446" y="253896"/>
                      <a:pt x="81729" y="249685"/>
                      <a:pt x="86939" y="249685"/>
                    </a:cubicBezTo>
                    <a:close/>
                    <a:moveTo>
                      <a:pt x="165457" y="248686"/>
                    </a:moveTo>
                    <a:cubicBezTo>
                      <a:pt x="169097" y="248686"/>
                      <a:pt x="172309" y="250542"/>
                      <a:pt x="174165" y="253326"/>
                    </a:cubicBezTo>
                    <a:cubicBezTo>
                      <a:pt x="175307" y="254967"/>
                      <a:pt x="175950" y="257037"/>
                      <a:pt x="175950" y="259179"/>
                    </a:cubicBezTo>
                    <a:cubicBezTo>
                      <a:pt x="175950" y="261320"/>
                      <a:pt x="175307" y="263390"/>
                      <a:pt x="174165" y="265032"/>
                    </a:cubicBezTo>
                    <a:cubicBezTo>
                      <a:pt x="172238" y="267816"/>
                      <a:pt x="169026" y="269672"/>
                      <a:pt x="165457" y="269814"/>
                    </a:cubicBezTo>
                    <a:cubicBezTo>
                      <a:pt x="164672" y="269814"/>
                      <a:pt x="164029" y="269743"/>
                      <a:pt x="163315" y="269600"/>
                    </a:cubicBezTo>
                    <a:cubicBezTo>
                      <a:pt x="161317" y="269172"/>
                      <a:pt x="159461" y="268173"/>
                      <a:pt x="158033" y="266745"/>
                    </a:cubicBezTo>
                    <a:cubicBezTo>
                      <a:pt x="157534" y="266245"/>
                      <a:pt x="157105" y="265746"/>
                      <a:pt x="156748" y="265175"/>
                    </a:cubicBezTo>
                    <a:cubicBezTo>
                      <a:pt x="156035" y="264033"/>
                      <a:pt x="155464" y="262748"/>
                      <a:pt x="155178" y="261392"/>
                    </a:cubicBezTo>
                    <a:cubicBezTo>
                      <a:pt x="155035" y="260678"/>
                      <a:pt x="154964" y="259964"/>
                      <a:pt x="154964" y="259250"/>
                    </a:cubicBezTo>
                    <a:cubicBezTo>
                      <a:pt x="154964" y="258465"/>
                      <a:pt x="155035" y="257823"/>
                      <a:pt x="155178" y="257109"/>
                    </a:cubicBezTo>
                    <a:cubicBezTo>
                      <a:pt x="155464" y="255681"/>
                      <a:pt x="155963" y="254468"/>
                      <a:pt x="156748" y="253326"/>
                    </a:cubicBezTo>
                    <a:cubicBezTo>
                      <a:pt x="157105" y="252755"/>
                      <a:pt x="157534" y="252255"/>
                      <a:pt x="158033" y="251755"/>
                    </a:cubicBezTo>
                    <a:cubicBezTo>
                      <a:pt x="159461" y="250328"/>
                      <a:pt x="161245" y="249328"/>
                      <a:pt x="163315" y="248900"/>
                    </a:cubicBezTo>
                    <a:cubicBezTo>
                      <a:pt x="164029" y="248757"/>
                      <a:pt x="164743" y="248686"/>
                      <a:pt x="165457" y="248686"/>
                    </a:cubicBezTo>
                    <a:close/>
                    <a:moveTo>
                      <a:pt x="322349" y="246259"/>
                    </a:moveTo>
                    <a:cubicBezTo>
                      <a:pt x="324990" y="246259"/>
                      <a:pt x="327489" y="247116"/>
                      <a:pt x="329559" y="248472"/>
                    </a:cubicBezTo>
                    <a:cubicBezTo>
                      <a:pt x="332913" y="250827"/>
                      <a:pt x="335198" y="254753"/>
                      <a:pt x="335198" y="259179"/>
                    </a:cubicBezTo>
                    <a:cubicBezTo>
                      <a:pt x="335198" y="263604"/>
                      <a:pt x="332985" y="267530"/>
                      <a:pt x="329559" y="269886"/>
                    </a:cubicBezTo>
                    <a:cubicBezTo>
                      <a:pt x="327489" y="271313"/>
                      <a:pt x="324990" y="272098"/>
                      <a:pt x="322349" y="272098"/>
                    </a:cubicBezTo>
                    <a:cubicBezTo>
                      <a:pt x="321493" y="272098"/>
                      <a:pt x="320636" y="271956"/>
                      <a:pt x="319780" y="271813"/>
                    </a:cubicBezTo>
                    <a:cubicBezTo>
                      <a:pt x="313927" y="270599"/>
                      <a:pt x="309501" y="265389"/>
                      <a:pt x="309501" y="259179"/>
                    </a:cubicBezTo>
                    <a:cubicBezTo>
                      <a:pt x="309501" y="252969"/>
                      <a:pt x="313927" y="247758"/>
                      <a:pt x="319780" y="246545"/>
                    </a:cubicBezTo>
                    <a:cubicBezTo>
                      <a:pt x="320565" y="246330"/>
                      <a:pt x="321493" y="246259"/>
                      <a:pt x="322349" y="246259"/>
                    </a:cubicBezTo>
                    <a:close/>
                    <a:moveTo>
                      <a:pt x="400795" y="244903"/>
                    </a:moveTo>
                    <a:cubicBezTo>
                      <a:pt x="408718" y="244903"/>
                      <a:pt x="415071" y="251327"/>
                      <a:pt x="415071" y="259179"/>
                    </a:cubicBezTo>
                    <a:cubicBezTo>
                      <a:pt x="415071" y="267031"/>
                      <a:pt x="408647" y="273455"/>
                      <a:pt x="400795" y="273455"/>
                    </a:cubicBezTo>
                    <a:cubicBezTo>
                      <a:pt x="392943" y="273455"/>
                      <a:pt x="386519" y="267031"/>
                      <a:pt x="386519" y="259179"/>
                    </a:cubicBezTo>
                    <a:cubicBezTo>
                      <a:pt x="386519" y="251256"/>
                      <a:pt x="392943" y="244903"/>
                      <a:pt x="400795" y="244903"/>
                    </a:cubicBezTo>
                    <a:close/>
                    <a:moveTo>
                      <a:pt x="557687" y="241691"/>
                    </a:moveTo>
                    <a:cubicBezTo>
                      <a:pt x="567323" y="241691"/>
                      <a:pt x="575175" y="249543"/>
                      <a:pt x="575175" y="259179"/>
                    </a:cubicBezTo>
                    <a:cubicBezTo>
                      <a:pt x="575175" y="268815"/>
                      <a:pt x="567323" y="276667"/>
                      <a:pt x="557687" y="276667"/>
                    </a:cubicBezTo>
                    <a:cubicBezTo>
                      <a:pt x="548051" y="276667"/>
                      <a:pt x="540199" y="268815"/>
                      <a:pt x="540199" y="259179"/>
                    </a:cubicBezTo>
                    <a:cubicBezTo>
                      <a:pt x="540199" y="249543"/>
                      <a:pt x="548051" y="241691"/>
                      <a:pt x="557687" y="241691"/>
                    </a:cubicBezTo>
                    <a:close/>
                    <a:moveTo>
                      <a:pt x="636061" y="239764"/>
                    </a:moveTo>
                    <a:cubicBezTo>
                      <a:pt x="642771" y="239764"/>
                      <a:pt x="648695" y="243190"/>
                      <a:pt x="652193" y="248330"/>
                    </a:cubicBezTo>
                    <a:cubicBezTo>
                      <a:pt x="654263" y="251399"/>
                      <a:pt x="655476" y="255182"/>
                      <a:pt x="655476" y="259179"/>
                    </a:cubicBezTo>
                    <a:cubicBezTo>
                      <a:pt x="655476" y="263177"/>
                      <a:pt x="654263" y="266960"/>
                      <a:pt x="652193" y="270029"/>
                    </a:cubicBezTo>
                    <a:cubicBezTo>
                      <a:pt x="648695" y="275168"/>
                      <a:pt x="642842" y="278594"/>
                      <a:pt x="636061" y="278594"/>
                    </a:cubicBezTo>
                    <a:cubicBezTo>
                      <a:pt x="634705" y="278594"/>
                      <a:pt x="633420" y="278452"/>
                      <a:pt x="632135" y="278166"/>
                    </a:cubicBezTo>
                    <a:cubicBezTo>
                      <a:pt x="628352" y="277381"/>
                      <a:pt x="624997" y="275525"/>
                      <a:pt x="622356" y="272884"/>
                    </a:cubicBezTo>
                    <a:cubicBezTo>
                      <a:pt x="621500" y="272028"/>
                      <a:pt x="620715" y="271028"/>
                      <a:pt x="620001" y="270029"/>
                    </a:cubicBezTo>
                    <a:cubicBezTo>
                      <a:pt x="618573" y="267959"/>
                      <a:pt x="617574" y="265603"/>
                      <a:pt x="617074" y="263105"/>
                    </a:cubicBezTo>
                    <a:cubicBezTo>
                      <a:pt x="616789" y="261820"/>
                      <a:pt x="616646" y="260535"/>
                      <a:pt x="616646" y="259179"/>
                    </a:cubicBezTo>
                    <a:cubicBezTo>
                      <a:pt x="616646" y="257823"/>
                      <a:pt x="616789" y="256538"/>
                      <a:pt x="617074" y="255253"/>
                    </a:cubicBezTo>
                    <a:cubicBezTo>
                      <a:pt x="617574" y="252755"/>
                      <a:pt x="618573" y="250400"/>
                      <a:pt x="620001" y="248330"/>
                    </a:cubicBezTo>
                    <a:cubicBezTo>
                      <a:pt x="620715" y="247330"/>
                      <a:pt x="621500" y="246331"/>
                      <a:pt x="622356" y="245474"/>
                    </a:cubicBezTo>
                    <a:cubicBezTo>
                      <a:pt x="624926" y="242833"/>
                      <a:pt x="628352" y="240977"/>
                      <a:pt x="632135" y="240192"/>
                    </a:cubicBezTo>
                    <a:cubicBezTo>
                      <a:pt x="633420" y="239907"/>
                      <a:pt x="634705" y="239764"/>
                      <a:pt x="636061" y="239764"/>
                    </a:cubicBezTo>
                    <a:close/>
                    <a:moveTo>
                      <a:pt x="793025" y="235338"/>
                    </a:moveTo>
                    <a:cubicBezTo>
                      <a:pt x="797950" y="235338"/>
                      <a:pt x="802590" y="236837"/>
                      <a:pt x="806373" y="239407"/>
                    </a:cubicBezTo>
                    <a:cubicBezTo>
                      <a:pt x="812725" y="243689"/>
                      <a:pt x="816865" y="250970"/>
                      <a:pt x="816865" y="259179"/>
                    </a:cubicBezTo>
                    <a:cubicBezTo>
                      <a:pt x="816865" y="267387"/>
                      <a:pt x="812654" y="274597"/>
                      <a:pt x="806373" y="278951"/>
                    </a:cubicBezTo>
                    <a:cubicBezTo>
                      <a:pt x="802518" y="281521"/>
                      <a:pt x="797950" y="283020"/>
                      <a:pt x="793025" y="283020"/>
                    </a:cubicBezTo>
                    <a:cubicBezTo>
                      <a:pt x="791383" y="283020"/>
                      <a:pt x="789813" y="282805"/>
                      <a:pt x="788242" y="282520"/>
                    </a:cubicBezTo>
                    <a:cubicBezTo>
                      <a:pt x="777321" y="280307"/>
                      <a:pt x="769184" y="270671"/>
                      <a:pt x="769184" y="259179"/>
                    </a:cubicBezTo>
                    <a:cubicBezTo>
                      <a:pt x="769184" y="247687"/>
                      <a:pt x="777393" y="238050"/>
                      <a:pt x="788242" y="235838"/>
                    </a:cubicBezTo>
                    <a:cubicBezTo>
                      <a:pt x="789741" y="235481"/>
                      <a:pt x="791383" y="235338"/>
                      <a:pt x="793025" y="235338"/>
                    </a:cubicBezTo>
                    <a:close/>
                    <a:moveTo>
                      <a:pt x="871470" y="232768"/>
                    </a:moveTo>
                    <a:cubicBezTo>
                      <a:pt x="886032" y="232768"/>
                      <a:pt x="897881" y="244617"/>
                      <a:pt x="897881" y="259178"/>
                    </a:cubicBezTo>
                    <a:cubicBezTo>
                      <a:pt x="897881" y="273740"/>
                      <a:pt x="886032" y="285589"/>
                      <a:pt x="871470" y="285589"/>
                    </a:cubicBezTo>
                    <a:cubicBezTo>
                      <a:pt x="856909" y="285589"/>
                      <a:pt x="845060" y="273740"/>
                      <a:pt x="845060" y="259178"/>
                    </a:cubicBezTo>
                    <a:cubicBezTo>
                      <a:pt x="845060" y="244617"/>
                      <a:pt x="856909" y="232768"/>
                      <a:pt x="871470" y="232768"/>
                    </a:cubicBezTo>
                    <a:close/>
                    <a:moveTo>
                      <a:pt x="126198" y="209927"/>
                    </a:moveTo>
                    <a:cubicBezTo>
                      <a:pt x="131694" y="209927"/>
                      <a:pt x="136191" y="214424"/>
                      <a:pt x="136191" y="219920"/>
                    </a:cubicBezTo>
                    <a:cubicBezTo>
                      <a:pt x="136191" y="225416"/>
                      <a:pt x="131694" y="229913"/>
                      <a:pt x="126198" y="229913"/>
                    </a:cubicBezTo>
                    <a:cubicBezTo>
                      <a:pt x="120631" y="229913"/>
                      <a:pt x="116205" y="225416"/>
                      <a:pt x="116205" y="219920"/>
                    </a:cubicBezTo>
                    <a:cubicBezTo>
                      <a:pt x="116205" y="214353"/>
                      <a:pt x="120702" y="209927"/>
                      <a:pt x="126198" y="209927"/>
                    </a:cubicBezTo>
                    <a:close/>
                    <a:moveTo>
                      <a:pt x="204644" y="208856"/>
                    </a:moveTo>
                    <a:cubicBezTo>
                      <a:pt x="210782" y="208856"/>
                      <a:pt x="215708" y="213853"/>
                      <a:pt x="215708" y="219920"/>
                    </a:cubicBezTo>
                    <a:cubicBezTo>
                      <a:pt x="215708" y="226058"/>
                      <a:pt x="210782" y="230984"/>
                      <a:pt x="204644" y="230984"/>
                    </a:cubicBezTo>
                    <a:cubicBezTo>
                      <a:pt x="198505" y="230984"/>
                      <a:pt x="193580" y="225987"/>
                      <a:pt x="193580" y="219920"/>
                    </a:cubicBezTo>
                    <a:cubicBezTo>
                      <a:pt x="193580" y="213781"/>
                      <a:pt x="198577" y="208856"/>
                      <a:pt x="204644" y="208856"/>
                    </a:cubicBezTo>
                    <a:close/>
                    <a:moveTo>
                      <a:pt x="361536" y="206358"/>
                    </a:moveTo>
                    <a:cubicBezTo>
                      <a:pt x="369031" y="206358"/>
                      <a:pt x="375098" y="212425"/>
                      <a:pt x="375098" y="219920"/>
                    </a:cubicBezTo>
                    <a:cubicBezTo>
                      <a:pt x="375098" y="227415"/>
                      <a:pt x="369031" y="233482"/>
                      <a:pt x="361536" y="233482"/>
                    </a:cubicBezTo>
                    <a:cubicBezTo>
                      <a:pt x="354041" y="233482"/>
                      <a:pt x="347974" y="227415"/>
                      <a:pt x="347974" y="219920"/>
                    </a:cubicBezTo>
                    <a:cubicBezTo>
                      <a:pt x="347974" y="212425"/>
                      <a:pt x="354041" y="206358"/>
                      <a:pt x="361536" y="206358"/>
                    </a:cubicBezTo>
                    <a:close/>
                    <a:moveTo>
                      <a:pt x="440054" y="204930"/>
                    </a:moveTo>
                    <a:cubicBezTo>
                      <a:pt x="448334" y="204930"/>
                      <a:pt x="455043" y="211640"/>
                      <a:pt x="455043" y="219920"/>
                    </a:cubicBezTo>
                    <a:cubicBezTo>
                      <a:pt x="455043" y="228200"/>
                      <a:pt x="448262" y="234981"/>
                      <a:pt x="440054" y="234909"/>
                    </a:cubicBezTo>
                    <a:cubicBezTo>
                      <a:pt x="431774" y="234909"/>
                      <a:pt x="425064" y="228200"/>
                      <a:pt x="425064" y="219920"/>
                    </a:cubicBezTo>
                    <a:cubicBezTo>
                      <a:pt x="425064" y="211640"/>
                      <a:pt x="431774" y="204930"/>
                      <a:pt x="440054" y="204930"/>
                    </a:cubicBezTo>
                    <a:close/>
                    <a:moveTo>
                      <a:pt x="596946" y="201504"/>
                    </a:moveTo>
                    <a:cubicBezTo>
                      <a:pt x="607082" y="201504"/>
                      <a:pt x="615362" y="209713"/>
                      <a:pt x="615362" y="219920"/>
                    </a:cubicBezTo>
                    <a:cubicBezTo>
                      <a:pt x="615362" y="230127"/>
                      <a:pt x="607082" y="238407"/>
                      <a:pt x="596946" y="238336"/>
                    </a:cubicBezTo>
                    <a:cubicBezTo>
                      <a:pt x="586810" y="238336"/>
                      <a:pt x="578530" y="230127"/>
                      <a:pt x="578530" y="219920"/>
                    </a:cubicBezTo>
                    <a:cubicBezTo>
                      <a:pt x="578530" y="209784"/>
                      <a:pt x="586739" y="201504"/>
                      <a:pt x="596946" y="201504"/>
                    </a:cubicBezTo>
                    <a:close/>
                    <a:moveTo>
                      <a:pt x="675321" y="199506"/>
                    </a:moveTo>
                    <a:cubicBezTo>
                      <a:pt x="686598" y="199506"/>
                      <a:pt x="695735" y="208643"/>
                      <a:pt x="695735" y="219921"/>
                    </a:cubicBezTo>
                    <a:cubicBezTo>
                      <a:pt x="695735" y="231199"/>
                      <a:pt x="686598" y="240407"/>
                      <a:pt x="675321" y="240335"/>
                    </a:cubicBezTo>
                    <a:cubicBezTo>
                      <a:pt x="664043" y="240335"/>
                      <a:pt x="654906" y="231199"/>
                      <a:pt x="654906" y="219921"/>
                    </a:cubicBezTo>
                    <a:cubicBezTo>
                      <a:pt x="654906" y="208643"/>
                      <a:pt x="664043" y="199506"/>
                      <a:pt x="675321" y="199506"/>
                    </a:cubicBezTo>
                    <a:close/>
                    <a:moveTo>
                      <a:pt x="832283" y="194866"/>
                    </a:moveTo>
                    <a:cubicBezTo>
                      <a:pt x="846131" y="194866"/>
                      <a:pt x="857337" y="206073"/>
                      <a:pt x="857337" y="219920"/>
                    </a:cubicBezTo>
                    <a:cubicBezTo>
                      <a:pt x="857337" y="233768"/>
                      <a:pt x="846059" y="245046"/>
                      <a:pt x="832283" y="245046"/>
                    </a:cubicBezTo>
                    <a:cubicBezTo>
                      <a:pt x="818436" y="245046"/>
                      <a:pt x="807229" y="233768"/>
                      <a:pt x="807229" y="219920"/>
                    </a:cubicBezTo>
                    <a:cubicBezTo>
                      <a:pt x="807229" y="206073"/>
                      <a:pt x="818436" y="194866"/>
                      <a:pt x="832283" y="194866"/>
                    </a:cubicBezTo>
                    <a:close/>
                    <a:moveTo>
                      <a:pt x="165529" y="170240"/>
                    </a:moveTo>
                    <a:cubicBezTo>
                      <a:pt x="169169" y="170240"/>
                      <a:pt x="172381" y="172096"/>
                      <a:pt x="174237" y="174880"/>
                    </a:cubicBezTo>
                    <a:cubicBezTo>
                      <a:pt x="175379" y="176521"/>
                      <a:pt x="176022" y="178591"/>
                      <a:pt x="176022" y="180733"/>
                    </a:cubicBezTo>
                    <a:cubicBezTo>
                      <a:pt x="176022" y="182160"/>
                      <a:pt x="175665" y="183517"/>
                      <a:pt x="175165" y="184801"/>
                    </a:cubicBezTo>
                    <a:cubicBezTo>
                      <a:pt x="174879" y="185444"/>
                      <a:pt x="174523" y="186015"/>
                      <a:pt x="174166" y="186586"/>
                    </a:cubicBezTo>
                    <a:cubicBezTo>
                      <a:pt x="173737" y="187157"/>
                      <a:pt x="173309" y="187657"/>
                      <a:pt x="173024" y="188299"/>
                    </a:cubicBezTo>
                    <a:cubicBezTo>
                      <a:pt x="171096" y="190226"/>
                      <a:pt x="168527" y="191368"/>
                      <a:pt x="165600" y="191368"/>
                    </a:cubicBezTo>
                    <a:cubicBezTo>
                      <a:pt x="164815" y="191368"/>
                      <a:pt x="164173" y="191297"/>
                      <a:pt x="163459" y="191154"/>
                    </a:cubicBezTo>
                    <a:cubicBezTo>
                      <a:pt x="161460" y="190726"/>
                      <a:pt x="159604" y="189727"/>
                      <a:pt x="158177" y="188299"/>
                    </a:cubicBezTo>
                    <a:cubicBezTo>
                      <a:pt x="157677" y="187799"/>
                      <a:pt x="157249" y="187300"/>
                      <a:pt x="156892" y="186729"/>
                    </a:cubicBezTo>
                    <a:cubicBezTo>
                      <a:pt x="156464" y="186158"/>
                      <a:pt x="156178" y="185587"/>
                      <a:pt x="155893" y="184944"/>
                    </a:cubicBezTo>
                    <a:cubicBezTo>
                      <a:pt x="155607" y="184302"/>
                      <a:pt x="155393" y="183659"/>
                      <a:pt x="155250" y="182946"/>
                    </a:cubicBezTo>
                    <a:cubicBezTo>
                      <a:pt x="155107" y="182232"/>
                      <a:pt x="155036" y="181518"/>
                      <a:pt x="155036" y="180804"/>
                    </a:cubicBezTo>
                    <a:cubicBezTo>
                      <a:pt x="155036" y="180019"/>
                      <a:pt x="155107" y="179377"/>
                      <a:pt x="155250" y="178663"/>
                    </a:cubicBezTo>
                    <a:cubicBezTo>
                      <a:pt x="155536" y="177235"/>
                      <a:pt x="156035" y="176022"/>
                      <a:pt x="156820" y="174880"/>
                    </a:cubicBezTo>
                    <a:cubicBezTo>
                      <a:pt x="157177" y="174309"/>
                      <a:pt x="157606" y="173809"/>
                      <a:pt x="158105" y="173309"/>
                    </a:cubicBezTo>
                    <a:cubicBezTo>
                      <a:pt x="159533" y="171882"/>
                      <a:pt x="161317" y="170882"/>
                      <a:pt x="163387" y="170454"/>
                    </a:cubicBezTo>
                    <a:cubicBezTo>
                      <a:pt x="164101" y="170311"/>
                      <a:pt x="164815" y="170240"/>
                      <a:pt x="165529" y="170240"/>
                    </a:cubicBezTo>
                    <a:close/>
                    <a:moveTo>
                      <a:pt x="243903" y="169098"/>
                    </a:moveTo>
                    <a:cubicBezTo>
                      <a:pt x="250327" y="169098"/>
                      <a:pt x="255538" y="174309"/>
                      <a:pt x="255538" y="180733"/>
                    </a:cubicBezTo>
                    <a:cubicBezTo>
                      <a:pt x="255538" y="182303"/>
                      <a:pt x="255181" y="183874"/>
                      <a:pt x="254610" y="185230"/>
                    </a:cubicBezTo>
                    <a:cubicBezTo>
                      <a:pt x="253967" y="186657"/>
                      <a:pt x="253182" y="187871"/>
                      <a:pt x="252111" y="188942"/>
                    </a:cubicBezTo>
                    <a:cubicBezTo>
                      <a:pt x="250041" y="191083"/>
                      <a:pt x="247115" y="192368"/>
                      <a:pt x="243903" y="192368"/>
                    </a:cubicBezTo>
                    <a:cubicBezTo>
                      <a:pt x="240691" y="192368"/>
                      <a:pt x="237764" y="191012"/>
                      <a:pt x="235694" y="188942"/>
                    </a:cubicBezTo>
                    <a:cubicBezTo>
                      <a:pt x="234624" y="187871"/>
                      <a:pt x="233767" y="186586"/>
                      <a:pt x="233196" y="185230"/>
                    </a:cubicBezTo>
                    <a:cubicBezTo>
                      <a:pt x="232625" y="183874"/>
                      <a:pt x="232268" y="182303"/>
                      <a:pt x="232268" y="180733"/>
                    </a:cubicBezTo>
                    <a:cubicBezTo>
                      <a:pt x="232268" y="174309"/>
                      <a:pt x="237479" y="169098"/>
                      <a:pt x="243903" y="169098"/>
                    </a:cubicBezTo>
                    <a:close/>
                    <a:moveTo>
                      <a:pt x="400795" y="166385"/>
                    </a:moveTo>
                    <a:cubicBezTo>
                      <a:pt x="408718" y="166385"/>
                      <a:pt x="415071" y="172809"/>
                      <a:pt x="415071" y="180661"/>
                    </a:cubicBezTo>
                    <a:cubicBezTo>
                      <a:pt x="415071" y="182660"/>
                      <a:pt x="414642" y="184515"/>
                      <a:pt x="413929" y="186229"/>
                    </a:cubicBezTo>
                    <a:cubicBezTo>
                      <a:pt x="413215" y="187942"/>
                      <a:pt x="412144" y="189512"/>
                      <a:pt x="410859" y="190797"/>
                    </a:cubicBezTo>
                    <a:cubicBezTo>
                      <a:pt x="408290" y="193438"/>
                      <a:pt x="404721" y="195008"/>
                      <a:pt x="400795" y="195008"/>
                    </a:cubicBezTo>
                    <a:cubicBezTo>
                      <a:pt x="396869" y="195008"/>
                      <a:pt x="393300" y="193366"/>
                      <a:pt x="390730" y="190797"/>
                    </a:cubicBezTo>
                    <a:cubicBezTo>
                      <a:pt x="389446" y="189441"/>
                      <a:pt x="388375" y="187942"/>
                      <a:pt x="387661" y="186229"/>
                    </a:cubicBezTo>
                    <a:cubicBezTo>
                      <a:pt x="386947" y="184515"/>
                      <a:pt x="386519" y="182660"/>
                      <a:pt x="386519" y="180661"/>
                    </a:cubicBezTo>
                    <a:cubicBezTo>
                      <a:pt x="386519" y="172738"/>
                      <a:pt x="392943" y="166385"/>
                      <a:pt x="400795" y="166385"/>
                    </a:cubicBezTo>
                    <a:close/>
                    <a:moveTo>
                      <a:pt x="479098" y="164815"/>
                    </a:moveTo>
                    <a:cubicBezTo>
                      <a:pt x="484594" y="164815"/>
                      <a:pt x="489376" y="167599"/>
                      <a:pt x="492232" y="171810"/>
                    </a:cubicBezTo>
                    <a:cubicBezTo>
                      <a:pt x="493945" y="174380"/>
                      <a:pt x="494944" y="177378"/>
                      <a:pt x="494944" y="180661"/>
                    </a:cubicBezTo>
                    <a:cubicBezTo>
                      <a:pt x="494944" y="182803"/>
                      <a:pt x="494516" y="184873"/>
                      <a:pt x="493731" y="186800"/>
                    </a:cubicBezTo>
                    <a:cubicBezTo>
                      <a:pt x="493374" y="187799"/>
                      <a:pt x="492874" y="188656"/>
                      <a:pt x="492303" y="189512"/>
                    </a:cubicBezTo>
                    <a:cubicBezTo>
                      <a:pt x="491732" y="190369"/>
                      <a:pt x="491090" y="191154"/>
                      <a:pt x="490304" y="191939"/>
                    </a:cubicBezTo>
                    <a:cubicBezTo>
                      <a:pt x="487449" y="194794"/>
                      <a:pt x="483452" y="196579"/>
                      <a:pt x="479098" y="196579"/>
                    </a:cubicBezTo>
                    <a:cubicBezTo>
                      <a:pt x="477956" y="196579"/>
                      <a:pt x="476885" y="196436"/>
                      <a:pt x="475886" y="196222"/>
                    </a:cubicBezTo>
                    <a:cubicBezTo>
                      <a:pt x="472816" y="195651"/>
                      <a:pt x="470033" y="194081"/>
                      <a:pt x="467891" y="191939"/>
                    </a:cubicBezTo>
                    <a:cubicBezTo>
                      <a:pt x="467177" y="191225"/>
                      <a:pt x="466535" y="190440"/>
                      <a:pt x="465964" y="189584"/>
                    </a:cubicBezTo>
                    <a:cubicBezTo>
                      <a:pt x="465393" y="188727"/>
                      <a:pt x="464965" y="187799"/>
                      <a:pt x="464536" y="186871"/>
                    </a:cubicBezTo>
                    <a:cubicBezTo>
                      <a:pt x="464108" y="185872"/>
                      <a:pt x="463823" y="184873"/>
                      <a:pt x="463608" y="183873"/>
                    </a:cubicBezTo>
                    <a:cubicBezTo>
                      <a:pt x="463466" y="182803"/>
                      <a:pt x="463323" y="181732"/>
                      <a:pt x="463323" y="180661"/>
                    </a:cubicBezTo>
                    <a:cubicBezTo>
                      <a:pt x="463323" y="179519"/>
                      <a:pt x="463394" y="178449"/>
                      <a:pt x="463608" y="177449"/>
                    </a:cubicBezTo>
                    <a:cubicBezTo>
                      <a:pt x="464037" y="175379"/>
                      <a:pt x="464822" y="173523"/>
                      <a:pt x="465964" y="171810"/>
                    </a:cubicBezTo>
                    <a:cubicBezTo>
                      <a:pt x="466535" y="170954"/>
                      <a:pt x="467177" y="170168"/>
                      <a:pt x="467891" y="169455"/>
                    </a:cubicBezTo>
                    <a:cubicBezTo>
                      <a:pt x="470033" y="167313"/>
                      <a:pt x="472816" y="165814"/>
                      <a:pt x="475886" y="165172"/>
                    </a:cubicBezTo>
                    <a:cubicBezTo>
                      <a:pt x="476956" y="164958"/>
                      <a:pt x="478027" y="164815"/>
                      <a:pt x="479098" y="164815"/>
                    </a:cubicBezTo>
                    <a:close/>
                    <a:moveTo>
                      <a:pt x="636061" y="161317"/>
                    </a:moveTo>
                    <a:cubicBezTo>
                      <a:pt x="642771" y="161317"/>
                      <a:pt x="648695" y="164743"/>
                      <a:pt x="652193" y="169883"/>
                    </a:cubicBezTo>
                    <a:cubicBezTo>
                      <a:pt x="654263" y="172952"/>
                      <a:pt x="655476" y="176735"/>
                      <a:pt x="655476" y="180732"/>
                    </a:cubicBezTo>
                    <a:cubicBezTo>
                      <a:pt x="655476" y="183445"/>
                      <a:pt x="654977" y="185943"/>
                      <a:pt x="653977" y="188298"/>
                    </a:cubicBezTo>
                    <a:cubicBezTo>
                      <a:pt x="653478" y="189441"/>
                      <a:pt x="652907" y="190583"/>
                      <a:pt x="652193" y="191582"/>
                    </a:cubicBezTo>
                    <a:cubicBezTo>
                      <a:pt x="651479" y="192581"/>
                      <a:pt x="650694" y="193581"/>
                      <a:pt x="649766" y="194437"/>
                    </a:cubicBezTo>
                    <a:cubicBezTo>
                      <a:pt x="646268" y="198006"/>
                      <a:pt x="641415" y="200148"/>
                      <a:pt x="636061" y="200148"/>
                    </a:cubicBezTo>
                    <a:cubicBezTo>
                      <a:pt x="634705" y="200148"/>
                      <a:pt x="633420" y="200005"/>
                      <a:pt x="632135" y="199719"/>
                    </a:cubicBezTo>
                    <a:cubicBezTo>
                      <a:pt x="628352" y="198934"/>
                      <a:pt x="624997" y="197078"/>
                      <a:pt x="622356" y="194437"/>
                    </a:cubicBezTo>
                    <a:cubicBezTo>
                      <a:pt x="621500" y="193581"/>
                      <a:pt x="620715" y="192581"/>
                      <a:pt x="620001" y="191582"/>
                    </a:cubicBezTo>
                    <a:cubicBezTo>
                      <a:pt x="619287" y="190583"/>
                      <a:pt x="618716" y="189441"/>
                      <a:pt x="618216" y="188298"/>
                    </a:cubicBezTo>
                    <a:cubicBezTo>
                      <a:pt x="617717" y="187156"/>
                      <a:pt x="617360" y="185943"/>
                      <a:pt x="617074" y="184658"/>
                    </a:cubicBezTo>
                    <a:cubicBezTo>
                      <a:pt x="616789" y="183373"/>
                      <a:pt x="616646" y="182088"/>
                      <a:pt x="616646" y="180732"/>
                    </a:cubicBezTo>
                    <a:cubicBezTo>
                      <a:pt x="616646" y="179376"/>
                      <a:pt x="616789" y="178091"/>
                      <a:pt x="617074" y="176806"/>
                    </a:cubicBezTo>
                    <a:cubicBezTo>
                      <a:pt x="617574" y="174308"/>
                      <a:pt x="618573" y="171953"/>
                      <a:pt x="620001" y="169883"/>
                    </a:cubicBezTo>
                    <a:cubicBezTo>
                      <a:pt x="620715" y="168883"/>
                      <a:pt x="621500" y="167884"/>
                      <a:pt x="622356" y="167027"/>
                    </a:cubicBezTo>
                    <a:cubicBezTo>
                      <a:pt x="624926" y="164386"/>
                      <a:pt x="628352" y="162530"/>
                      <a:pt x="632135" y="161745"/>
                    </a:cubicBezTo>
                    <a:cubicBezTo>
                      <a:pt x="633420" y="161460"/>
                      <a:pt x="634705" y="161317"/>
                      <a:pt x="636061" y="161317"/>
                    </a:cubicBezTo>
                    <a:close/>
                    <a:moveTo>
                      <a:pt x="714579" y="159247"/>
                    </a:moveTo>
                    <a:cubicBezTo>
                      <a:pt x="726428" y="159247"/>
                      <a:pt x="736064" y="168883"/>
                      <a:pt x="736064" y="180732"/>
                    </a:cubicBezTo>
                    <a:cubicBezTo>
                      <a:pt x="736064" y="183659"/>
                      <a:pt x="735422" y="186514"/>
                      <a:pt x="734351" y="189084"/>
                    </a:cubicBezTo>
                    <a:cubicBezTo>
                      <a:pt x="733281" y="191653"/>
                      <a:pt x="731710" y="193937"/>
                      <a:pt x="729854" y="195936"/>
                    </a:cubicBezTo>
                    <a:cubicBezTo>
                      <a:pt x="726000" y="199791"/>
                      <a:pt x="720575" y="202218"/>
                      <a:pt x="714651" y="202218"/>
                    </a:cubicBezTo>
                    <a:cubicBezTo>
                      <a:pt x="708726" y="202218"/>
                      <a:pt x="703373" y="199862"/>
                      <a:pt x="699447" y="195936"/>
                    </a:cubicBezTo>
                    <a:cubicBezTo>
                      <a:pt x="697448" y="194009"/>
                      <a:pt x="695878" y="191653"/>
                      <a:pt x="694807" y="189084"/>
                    </a:cubicBezTo>
                    <a:cubicBezTo>
                      <a:pt x="693665" y="186514"/>
                      <a:pt x="693094" y="183730"/>
                      <a:pt x="693094" y="180732"/>
                    </a:cubicBezTo>
                    <a:cubicBezTo>
                      <a:pt x="693094" y="168883"/>
                      <a:pt x="702730" y="159247"/>
                      <a:pt x="714579" y="159247"/>
                    </a:cubicBezTo>
                    <a:close/>
                    <a:moveTo>
                      <a:pt x="871470" y="154322"/>
                    </a:moveTo>
                    <a:cubicBezTo>
                      <a:pt x="886032" y="154322"/>
                      <a:pt x="897881" y="166171"/>
                      <a:pt x="897881" y="180732"/>
                    </a:cubicBezTo>
                    <a:cubicBezTo>
                      <a:pt x="897881" y="184373"/>
                      <a:pt x="897167" y="187870"/>
                      <a:pt x="895811" y="191011"/>
                    </a:cubicBezTo>
                    <a:cubicBezTo>
                      <a:pt x="894455" y="194152"/>
                      <a:pt x="892527" y="197007"/>
                      <a:pt x="890172" y="199434"/>
                    </a:cubicBezTo>
                    <a:cubicBezTo>
                      <a:pt x="885389" y="204216"/>
                      <a:pt x="878751" y="207143"/>
                      <a:pt x="871470" y="207143"/>
                    </a:cubicBezTo>
                    <a:cubicBezTo>
                      <a:pt x="864118" y="207143"/>
                      <a:pt x="857551" y="204216"/>
                      <a:pt x="852769" y="199434"/>
                    </a:cubicBezTo>
                    <a:cubicBezTo>
                      <a:pt x="850413" y="197007"/>
                      <a:pt x="848486" y="194152"/>
                      <a:pt x="847130" y="191011"/>
                    </a:cubicBezTo>
                    <a:cubicBezTo>
                      <a:pt x="845774" y="187870"/>
                      <a:pt x="845060" y="184373"/>
                      <a:pt x="845060" y="180732"/>
                    </a:cubicBezTo>
                    <a:cubicBezTo>
                      <a:pt x="845060" y="166171"/>
                      <a:pt x="856909" y="154322"/>
                      <a:pt x="871470" y="154322"/>
                    </a:cubicBezTo>
                    <a:close/>
                    <a:moveTo>
                      <a:pt x="126198" y="131481"/>
                    </a:moveTo>
                    <a:cubicBezTo>
                      <a:pt x="131694" y="131481"/>
                      <a:pt x="136191" y="135978"/>
                      <a:pt x="136191" y="141474"/>
                    </a:cubicBezTo>
                    <a:cubicBezTo>
                      <a:pt x="136191" y="146970"/>
                      <a:pt x="131694" y="151467"/>
                      <a:pt x="126198" y="151467"/>
                    </a:cubicBezTo>
                    <a:cubicBezTo>
                      <a:pt x="120631" y="151467"/>
                      <a:pt x="116205" y="146970"/>
                      <a:pt x="116205" y="141474"/>
                    </a:cubicBezTo>
                    <a:cubicBezTo>
                      <a:pt x="116205" y="135907"/>
                      <a:pt x="120702" y="131481"/>
                      <a:pt x="126198" y="131481"/>
                    </a:cubicBezTo>
                    <a:close/>
                    <a:moveTo>
                      <a:pt x="204644" y="130410"/>
                    </a:moveTo>
                    <a:cubicBezTo>
                      <a:pt x="210782" y="130410"/>
                      <a:pt x="215708" y="135407"/>
                      <a:pt x="215708" y="141474"/>
                    </a:cubicBezTo>
                    <a:cubicBezTo>
                      <a:pt x="215708" y="147612"/>
                      <a:pt x="210782" y="152538"/>
                      <a:pt x="204644" y="152538"/>
                    </a:cubicBezTo>
                    <a:cubicBezTo>
                      <a:pt x="198505" y="152538"/>
                      <a:pt x="193580" y="147541"/>
                      <a:pt x="193580" y="141474"/>
                    </a:cubicBezTo>
                    <a:cubicBezTo>
                      <a:pt x="193580" y="135335"/>
                      <a:pt x="198577" y="130410"/>
                      <a:pt x="204644" y="130410"/>
                    </a:cubicBezTo>
                    <a:close/>
                    <a:moveTo>
                      <a:pt x="361536" y="127912"/>
                    </a:moveTo>
                    <a:cubicBezTo>
                      <a:pt x="369031" y="127912"/>
                      <a:pt x="375098" y="133979"/>
                      <a:pt x="375098" y="141474"/>
                    </a:cubicBezTo>
                    <a:cubicBezTo>
                      <a:pt x="375098" y="148969"/>
                      <a:pt x="369031" y="155036"/>
                      <a:pt x="361536" y="155036"/>
                    </a:cubicBezTo>
                    <a:cubicBezTo>
                      <a:pt x="354041" y="155036"/>
                      <a:pt x="347974" y="148969"/>
                      <a:pt x="347974" y="141474"/>
                    </a:cubicBezTo>
                    <a:cubicBezTo>
                      <a:pt x="347974" y="133979"/>
                      <a:pt x="354041" y="127912"/>
                      <a:pt x="361536" y="127912"/>
                    </a:cubicBezTo>
                    <a:close/>
                    <a:moveTo>
                      <a:pt x="440054" y="126484"/>
                    </a:moveTo>
                    <a:cubicBezTo>
                      <a:pt x="448334" y="126484"/>
                      <a:pt x="455043" y="133194"/>
                      <a:pt x="455043" y="141474"/>
                    </a:cubicBezTo>
                    <a:cubicBezTo>
                      <a:pt x="455043" y="149754"/>
                      <a:pt x="448262" y="156535"/>
                      <a:pt x="440054" y="156463"/>
                    </a:cubicBezTo>
                    <a:cubicBezTo>
                      <a:pt x="431774" y="156463"/>
                      <a:pt x="425064" y="149754"/>
                      <a:pt x="425064" y="141474"/>
                    </a:cubicBezTo>
                    <a:cubicBezTo>
                      <a:pt x="425064" y="133194"/>
                      <a:pt x="431774" y="126484"/>
                      <a:pt x="440054" y="126484"/>
                    </a:cubicBezTo>
                    <a:close/>
                    <a:moveTo>
                      <a:pt x="596946" y="123058"/>
                    </a:moveTo>
                    <a:cubicBezTo>
                      <a:pt x="607082" y="123058"/>
                      <a:pt x="615362" y="131267"/>
                      <a:pt x="615362" y="141474"/>
                    </a:cubicBezTo>
                    <a:cubicBezTo>
                      <a:pt x="615362" y="151681"/>
                      <a:pt x="607082" y="159890"/>
                      <a:pt x="596946" y="159890"/>
                    </a:cubicBezTo>
                    <a:cubicBezTo>
                      <a:pt x="586810" y="159890"/>
                      <a:pt x="578530" y="151681"/>
                      <a:pt x="578530" y="141474"/>
                    </a:cubicBezTo>
                    <a:cubicBezTo>
                      <a:pt x="578530" y="131338"/>
                      <a:pt x="586739" y="123058"/>
                      <a:pt x="596946" y="123058"/>
                    </a:cubicBezTo>
                    <a:close/>
                    <a:moveTo>
                      <a:pt x="675321" y="121059"/>
                    </a:moveTo>
                    <a:cubicBezTo>
                      <a:pt x="686598" y="121059"/>
                      <a:pt x="695735" y="130196"/>
                      <a:pt x="695735" y="141474"/>
                    </a:cubicBezTo>
                    <a:cubicBezTo>
                      <a:pt x="695735" y="152752"/>
                      <a:pt x="686598" y="161888"/>
                      <a:pt x="675321" y="161888"/>
                    </a:cubicBezTo>
                    <a:cubicBezTo>
                      <a:pt x="664043" y="161888"/>
                      <a:pt x="654906" y="152752"/>
                      <a:pt x="654906" y="141474"/>
                    </a:cubicBezTo>
                    <a:cubicBezTo>
                      <a:pt x="654906" y="130196"/>
                      <a:pt x="664043" y="121059"/>
                      <a:pt x="675321" y="121059"/>
                    </a:cubicBezTo>
                    <a:close/>
                    <a:moveTo>
                      <a:pt x="832283" y="116348"/>
                    </a:moveTo>
                    <a:cubicBezTo>
                      <a:pt x="846131" y="116348"/>
                      <a:pt x="857337" y="127626"/>
                      <a:pt x="857337" y="141474"/>
                    </a:cubicBezTo>
                    <a:cubicBezTo>
                      <a:pt x="857337" y="155321"/>
                      <a:pt x="846059" y="166599"/>
                      <a:pt x="832283" y="166528"/>
                    </a:cubicBezTo>
                    <a:cubicBezTo>
                      <a:pt x="818436" y="166528"/>
                      <a:pt x="807229" y="155321"/>
                      <a:pt x="807229" y="141474"/>
                    </a:cubicBezTo>
                    <a:cubicBezTo>
                      <a:pt x="807229" y="127555"/>
                      <a:pt x="818436" y="116348"/>
                      <a:pt x="832283" y="116348"/>
                    </a:cubicBezTo>
                    <a:close/>
                    <a:moveTo>
                      <a:pt x="910730" y="113636"/>
                    </a:moveTo>
                    <a:cubicBezTo>
                      <a:pt x="926076" y="113636"/>
                      <a:pt x="938496" y="126127"/>
                      <a:pt x="938496" y="141474"/>
                    </a:cubicBezTo>
                    <a:lnTo>
                      <a:pt x="930397" y="161004"/>
                    </a:lnTo>
                    <a:lnTo>
                      <a:pt x="949989" y="152895"/>
                    </a:lnTo>
                    <a:cubicBezTo>
                      <a:pt x="965335" y="152895"/>
                      <a:pt x="977755" y="165315"/>
                      <a:pt x="977755" y="180662"/>
                    </a:cubicBezTo>
                    <a:cubicBezTo>
                      <a:pt x="977755" y="184516"/>
                      <a:pt x="976970" y="188157"/>
                      <a:pt x="975542" y="191511"/>
                    </a:cubicBezTo>
                    <a:cubicBezTo>
                      <a:pt x="974115" y="194866"/>
                      <a:pt x="972045" y="197864"/>
                      <a:pt x="969618" y="200362"/>
                    </a:cubicBezTo>
                    <a:cubicBezTo>
                      <a:pt x="964621" y="205359"/>
                      <a:pt x="957698" y="208500"/>
                      <a:pt x="949989" y="208500"/>
                    </a:cubicBezTo>
                    <a:lnTo>
                      <a:pt x="930410" y="200383"/>
                    </a:lnTo>
                    <a:lnTo>
                      <a:pt x="938496" y="219920"/>
                    </a:lnTo>
                    <a:cubicBezTo>
                      <a:pt x="938496" y="235266"/>
                      <a:pt x="926005" y="247758"/>
                      <a:pt x="910730" y="247758"/>
                    </a:cubicBezTo>
                    <a:cubicBezTo>
                      <a:pt x="895383" y="247758"/>
                      <a:pt x="882963" y="235266"/>
                      <a:pt x="882963" y="219920"/>
                    </a:cubicBezTo>
                    <a:cubicBezTo>
                      <a:pt x="882963" y="204573"/>
                      <a:pt x="895383" y="192153"/>
                      <a:pt x="910730" y="192153"/>
                    </a:cubicBezTo>
                    <a:lnTo>
                      <a:pt x="930281" y="200246"/>
                    </a:lnTo>
                    <a:lnTo>
                      <a:pt x="924435" y="191511"/>
                    </a:lnTo>
                    <a:cubicBezTo>
                      <a:pt x="923007" y="188157"/>
                      <a:pt x="922222" y="184516"/>
                      <a:pt x="922222" y="180662"/>
                    </a:cubicBezTo>
                    <a:lnTo>
                      <a:pt x="930295" y="161159"/>
                    </a:lnTo>
                    <a:lnTo>
                      <a:pt x="910730" y="169241"/>
                    </a:lnTo>
                    <a:cubicBezTo>
                      <a:pt x="895383" y="169241"/>
                      <a:pt x="882963" y="156821"/>
                      <a:pt x="882963" y="141474"/>
                    </a:cubicBezTo>
                    <a:cubicBezTo>
                      <a:pt x="882963" y="126056"/>
                      <a:pt x="895383" y="113636"/>
                      <a:pt x="910730" y="113636"/>
                    </a:cubicBezTo>
                    <a:close/>
                    <a:moveTo>
                      <a:pt x="86939" y="92793"/>
                    </a:moveTo>
                    <a:cubicBezTo>
                      <a:pt x="92222" y="92793"/>
                      <a:pt x="96433" y="97076"/>
                      <a:pt x="96433" y="102286"/>
                    </a:cubicBezTo>
                    <a:cubicBezTo>
                      <a:pt x="96433" y="107497"/>
                      <a:pt x="92222" y="111709"/>
                      <a:pt x="86939" y="111780"/>
                    </a:cubicBezTo>
                    <a:cubicBezTo>
                      <a:pt x="81657" y="111780"/>
                      <a:pt x="77446" y="107497"/>
                      <a:pt x="77446" y="102286"/>
                    </a:cubicBezTo>
                    <a:cubicBezTo>
                      <a:pt x="77446" y="97004"/>
                      <a:pt x="81729" y="92793"/>
                      <a:pt x="86939" y="92793"/>
                    </a:cubicBezTo>
                    <a:close/>
                    <a:moveTo>
                      <a:pt x="165457" y="91794"/>
                    </a:moveTo>
                    <a:cubicBezTo>
                      <a:pt x="169097" y="91794"/>
                      <a:pt x="172309" y="93650"/>
                      <a:pt x="174165" y="96434"/>
                    </a:cubicBezTo>
                    <a:cubicBezTo>
                      <a:pt x="175307" y="98075"/>
                      <a:pt x="175950" y="100145"/>
                      <a:pt x="175950" y="102287"/>
                    </a:cubicBezTo>
                    <a:cubicBezTo>
                      <a:pt x="175950" y="104428"/>
                      <a:pt x="175307" y="106498"/>
                      <a:pt x="174165" y="108140"/>
                    </a:cubicBezTo>
                    <a:cubicBezTo>
                      <a:pt x="172238" y="110924"/>
                      <a:pt x="169026" y="112780"/>
                      <a:pt x="165457" y="112922"/>
                    </a:cubicBezTo>
                    <a:cubicBezTo>
                      <a:pt x="164672" y="112922"/>
                      <a:pt x="164029" y="112851"/>
                      <a:pt x="163315" y="112708"/>
                    </a:cubicBezTo>
                    <a:cubicBezTo>
                      <a:pt x="161317" y="112280"/>
                      <a:pt x="159461" y="111281"/>
                      <a:pt x="158033" y="109853"/>
                    </a:cubicBezTo>
                    <a:cubicBezTo>
                      <a:pt x="157534" y="109353"/>
                      <a:pt x="157105" y="108854"/>
                      <a:pt x="156748" y="108283"/>
                    </a:cubicBezTo>
                    <a:cubicBezTo>
                      <a:pt x="156035" y="107141"/>
                      <a:pt x="155464" y="105856"/>
                      <a:pt x="155178" y="104500"/>
                    </a:cubicBezTo>
                    <a:cubicBezTo>
                      <a:pt x="155035" y="103786"/>
                      <a:pt x="154964" y="103072"/>
                      <a:pt x="154964" y="102358"/>
                    </a:cubicBezTo>
                    <a:cubicBezTo>
                      <a:pt x="154964" y="101573"/>
                      <a:pt x="155035" y="100931"/>
                      <a:pt x="155178" y="100217"/>
                    </a:cubicBezTo>
                    <a:cubicBezTo>
                      <a:pt x="155464" y="98789"/>
                      <a:pt x="155963" y="97576"/>
                      <a:pt x="156748" y="96434"/>
                    </a:cubicBezTo>
                    <a:cubicBezTo>
                      <a:pt x="157105" y="95863"/>
                      <a:pt x="157534" y="95363"/>
                      <a:pt x="158033" y="94863"/>
                    </a:cubicBezTo>
                    <a:cubicBezTo>
                      <a:pt x="159461" y="93436"/>
                      <a:pt x="161245" y="92436"/>
                      <a:pt x="163315" y="92008"/>
                    </a:cubicBezTo>
                    <a:cubicBezTo>
                      <a:pt x="164029" y="91865"/>
                      <a:pt x="164743" y="91794"/>
                      <a:pt x="165457" y="91794"/>
                    </a:cubicBezTo>
                    <a:close/>
                    <a:moveTo>
                      <a:pt x="322349" y="89367"/>
                    </a:moveTo>
                    <a:cubicBezTo>
                      <a:pt x="324990" y="89367"/>
                      <a:pt x="327489" y="90224"/>
                      <a:pt x="329559" y="91580"/>
                    </a:cubicBezTo>
                    <a:cubicBezTo>
                      <a:pt x="332913" y="93935"/>
                      <a:pt x="335198" y="97861"/>
                      <a:pt x="335198" y="102287"/>
                    </a:cubicBezTo>
                    <a:cubicBezTo>
                      <a:pt x="335198" y="106712"/>
                      <a:pt x="332985" y="110638"/>
                      <a:pt x="329559" y="112994"/>
                    </a:cubicBezTo>
                    <a:cubicBezTo>
                      <a:pt x="327489" y="114421"/>
                      <a:pt x="324990" y="115206"/>
                      <a:pt x="322349" y="115206"/>
                    </a:cubicBezTo>
                    <a:cubicBezTo>
                      <a:pt x="321493" y="115206"/>
                      <a:pt x="320636" y="115064"/>
                      <a:pt x="319780" y="114921"/>
                    </a:cubicBezTo>
                    <a:cubicBezTo>
                      <a:pt x="313927" y="113707"/>
                      <a:pt x="309501" y="108497"/>
                      <a:pt x="309501" y="102287"/>
                    </a:cubicBezTo>
                    <a:cubicBezTo>
                      <a:pt x="309501" y="96077"/>
                      <a:pt x="313927" y="90866"/>
                      <a:pt x="319780" y="89653"/>
                    </a:cubicBezTo>
                    <a:cubicBezTo>
                      <a:pt x="320565" y="89438"/>
                      <a:pt x="321493" y="89367"/>
                      <a:pt x="322349" y="89367"/>
                    </a:cubicBezTo>
                    <a:close/>
                    <a:moveTo>
                      <a:pt x="400795" y="88011"/>
                    </a:moveTo>
                    <a:cubicBezTo>
                      <a:pt x="408718" y="88011"/>
                      <a:pt x="415071" y="94435"/>
                      <a:pt x="415071" y="102287"/>
                    </a:cubicBezTo>
                    <a:cubicBezTo>
                      <a:pt x="415071" y="110139"/>
                      <a:pt x="408647" y="116563"/>
                      <a:pt x="400795" y="116563"/>
                    </a:cubicBezTo>
                    <a:cubicBezTo>
                      <a:pt x="392943" y="116563"/>
                      <a:pt x="386519" y="110139"/>
                      <a:pt x="386519" y="102287"/>
                    </a:cubicBezTo>
                    <a:cubicBezTo>
                      <a:pt x="386519" y="94364"/>
                      <a:pt x="392943" y="88011"/>
                      <a:pt x="400795" y="88011"/>
                    </a:cubicBezTo>
                    <a:close/>
                    <a:moveTo>
                      <a:pt x="557687" y="84798"/>
                    </a:moveTo>
                    <a:cubicBezTo>
                      <a:pt x="567323" y="84798"/>
                      <a:pt x="575175" y="92650"/>
                      <a:pt x="575175" y="102286"/>
                    </a:cubicBezTo>
                    <a:cubicBezTo>
                      <a:pt x="575175" y="111922"/>
                      <a:pt x="567323" y="119774"/>
                      <a:pt x="557687" y="119774"/>
                    </a:cubicBezTo>
                    <a:cubicBezTo>
                      <a:pt x="548051" y="119774"/>
                      <a:pt x="540199" y="111922"/>
                      <a:pt x="540199" y="102286"/>
                    </a:cubicBezTo>
                    <a:cubicBezTo>
                      <a:pt x="540199" y="92650"/>
                      <a:pt x="548051" y="84798"/>
                      <a:pt x="557687" y="84798"/>
                    </a:cubicBezTo>
                    <a:close/>
                    <a:moveTo>
                      <a:pt x="636061" y="82871"/>
                    </a:moveTo>
                    <a:cubicBezTo>
                      <a:pt x="642771" y="82871"/>
                      <a:pt x="648695" y="86297"/>
                      <a:pt x="652193" y="91437"/>
                    </a:cubicBezTo>
                    <a:cubicBezTo>
                      <a:pt x="654263" y="94506"/>
                      <a:pt x="655476" y="98289"/>
                      <a:pt x="655476" y="102286"/>
                    </a:cubicBezTo>
                    <a:cubicBezTo>
                      <a:pt x="655476" y="106284"/>
                      <a:pt x="654263" y="110067"/>
                      <a:pt x="652193" y="113136"/>
                    </a:cubicBezTo>
                    <a:cubicBezTo>
                      <a:pt x="648695" y="118275"/>
                      <a:pt x="642842" y="121702"/>
                      <a:pt x="636061" y="121702"/>
                    </a:cubicBezTo>
                    <a:cubicBezTo>
                      <a:pt x="634705" y="121702"/>
                      <a:pt x="633420" y="121559"/>
                      <a:pt x="632135" y="121273"/>
                    </a:cubicBezTo>
                    <a:cubicBezTo>
                      <a:pt x="628352" y="120488"/>
                      <a:pt x="624997" y="118632"/>
                      <a:pt x="622356" y="115991"/>
                    </a:cubicBezTo>
                    <a:cubicBezTo>
                      <a:pt x="621500" y="115135"/>
                      <a:pt x="620715" y="114135"/>
                      <a:pt x="620001" y="113136"/>
                    </a:cubicBezTo>
                    <a:cubicBezTo>
                      <a:pt x="618573" y="111066"/>
                      <a:pt x="617574" y="108710"/>
                      <a:pt x="617074" y="106212"/>
                    </a:cubicBezTo>
                    <a:cubicBezTo>
                      <a:pt x="616789" y="104927"/>
                      <a:pt x="616646" y="103642"/>
                      <a:pt x="616646" y="102286"/>
                    </a:cubicBezTo>
                    <a:cubicBezTo>
                      <a:pt x="616646" y="100930"/>
                      <a:pt x="616789" y="99645"/>
                      <a:pt x="617074" y="98360"/>
                    </a:cubicBezTo>
                    <a:cubicBezTo>
                      <a:pt x="617574" y="95862"/>
                      <a:pt x="618573" y="93507"/>
                      <a:pt x="620001" y="91437"/>
                    </a:cubicBezTo>
                    <a:cubicBezTo>
                      <a:pt x="620715" y="90437"/>
                      <a:pt x="621500" y="89438"/>
                      <a:pt x="622356" y="88581"/>
                    </a:cubicBezTo>
                    <a:cubicBezTo>
                      <a:pt x="624926" y="85940"/>
                      <a:pt x="628352" y="84084"/>
                      <a:pt x="632135" y="83299"/>
                    </a:cubicBezTo>
                    <a:cubicBezTo>
                      <a:pt x="633420" y="83014"/>
                      <a:pt x="634705" y="82871"/>
                      <a:pt x="636061" y="82871"/>
                    </a:cubicBezTo>
                    <a:close/>
                    <a:moveTo>
                      <a:pt x="793025" y="78446"/>
                    </a:moveTo>
                    <a:cubicBezTo>
                      <a:pt x="797950" y="78446"/>
                      <a:pt x="802590" y="79945"/>
                      <a:pt x="806373" y="82515"/>
                    </a:cubicBezTo>
                    <a:cubicBezTo>
                      <a:pt x="812725" y="86797"/>
                      <a:pt x="816865" y="94078"/>
                      <a:pt x="816865" y="102287"/>
                    </a:cubicBezTo>
                    <a:cubicBezTo>
                      <a:pt x="816865" y="110495"/>
                      <a:pt x="812654" y="117776"/>
                      <a:pt x="806373" y="122059"/>
                    </a:cubicBezTo>
                    <a:cubicBezTo>
                      <a:pt x="802518" y="124629"/>
                      <a:pt x="797950" y="126128"/>
                      <a:pt x="793025" y="126128"/>
                    </a:cubicBezTo>
                    <a:cubicBezTo>
                      <a:pt x="791383" y="126128"/>
                      <a:pt x="789813" y="125913"/>
                      <a:pt x="788242" y="125628"/>
                    </a:cubicBezTo>
                    <a:cubicBezTo>
                      <a:pt x="777321" y="123415"/>
                      <a:pt x="769184" y="113779"/>
                      <a:pt x="769184" y="102287"/>
                    </a:cubicBezTo>
                    <a:cubicBezTo>
                      <a:pt x="769184" y="90795"/>
                      <a:pt x="777393" y="81158"/>
                      <a:pt x="788242" y="78946"/>
                    </a:cubicBezTo>
                    <a:cubicBezTo>
                      <a:pt x="789741" y="78589"/>
                      <a:pt x="791383" y="78446"/>
                      <a:pt x="793025" y="78446"/>
                    </a:cubicBezTo>
                    <a:close/>
                    <a:moveTo>
                      <a:pt x="871470" y="75876"/>
                    </a:moveTo>
                    <a:cubicBezTo>
                      <a:pt x="886032" y="75876"/>
                      <a:pt x="897881" y="87725"/>
                      <a:pt x="897881" y="102286"/>
                    </a:cubicBezTo>
                    <a:cubicBezTo>
                      <a:pt x="897881" y="116848"/>
                      <a:pt x="886032" y="128697"/>
                      <a:pt x="871470" y="128697"/>
                    </a:cubicBezTo>
                    <a:cubicBezTo>
                      <a:pt x="856909" y="128697"/>
                      <a:pt x="845060" y="116848"/>
                      <a:pt x="845060" y="102286"/>
                    </a:cubicBezTo>
                    <a:cubicBezTo>
                      <a:pt x="845060" y="87725"/>
                      <a:pt x="856909" y="75876"/>
                      <a:pt x="871470" y="75876"/>
                    </a:cubicBezTo>
                    <a:close/>
                    <a:moveTo>
                      <a:pt x="47753" y="54034"/>
                    </a:moveTo>
                    <a:cubicBezTo>
                      <a:pt x="52749" y="54034"/>
                      <a:pt x="56747" y="58031"/>
                      <a:pt x="56747" y="63028"/>
                    </a:cubicBezTo>
                    <a:cubicBezTo>
                      <a:pt x="56747" y="68024"/>
                      <a:pt x="52749" y="72022"/>
                      <a:pt x="47753" y="72022"/>
                    </a:cubicBezTo>
                    <a:cubicBezTo>
                      <a:pt x="42756" y="72022"/>
                      <a:pt x="38759" y="68024"/>
                      <a:pt x="38759" y="63028"/>
                    </a:cubicBezTo>
                    <a:cubicBezTo>
                      <a:pt x="38759" y="58031"/>
                      <a:pt x="42756" y="54034"/>
                      <a:pt x="47753" y="54034"/>
                    </a:cubicBezTo>
                    <a:close/>
                    <a:moveTo>
                      <a:pt x="126198" y="53035"/>
                    </a:moveTo>
                    <a:cubicBezTo>
                      <a:pt x="131694" y="53035"/>
                      <a:pt x="136191" y="57532"/>
                      <a:pt x="136191" y="63028"/>
                    </a:cubicBezTo>
                    <a:cubicBezTo>
                      <a:pt x="136191" y="68524"/>
                      <a:pt x="131694" y="73021"/>
                      <a:pt x="126198" y="73021"/>
                    </a:cubicBezTo>
                    <a:cubicBezTo>
                      <a:pt x="120631" y="73021"/>
                      <a:pt x="116205" y="68524"/>
                      <a:pt x="116205" y="63028"/>
                    </a:cubicBezTo>
                    <a:cubicBezTo>
                      <a:pt x="116205" y="57461"/>
                      <a:pt x="120702" y="53035"/>
                      <a:pt x="126198" y="53035"/>
                    </a:cubicBezTo>
                    <a:close/>
                    <a:moveTo>
                      <a:pt x="283162" y="50822"/>
                    </a:moveTo>
                    <a:cubicBezTo>
                      <a:pt x="289872" y="50822"/>
                      <a:pt x="295368" y="56247"/>
                      <a:pt x="295368" y="63028"/>
                    </a:cubicBezTo>
                    <a:cubicBezTo>
                      <a:pt x="295368" y="69809"/>
                      <a:pt x="289872" y="75305"/>
                      <a:pt x="283162" y="75234"/>
                    </a:cubicBezTo>
                    <a:cubicBezTo>
                      <a:pt x="276452" y="75234"/>
                      <a:pt x="270956" y="69809"/>
                      <a:pt x="270956" y="63028"/>
                    </a:cubicBezTo>
                    <a:cubicBezTo>
                      <a:pt x="270956" y="56318"/>
                      <a:pt x="276381" y="50822"/>
                      <a:pt x="283162" y="50822"/>
                    </a:cubicBezTo>
                    <a:close/>
                    <a:moveTo>
                      <a:pt x="361536" y="49466"/>
                    </a:moveTo>
                    <a:cubicBezTo>
                      <a:pt x="369031" y="49466"/>
                      <a:pt x="375098" y="55533"/>
                      <a:pt x="375098" y="63028"/>
                    </a:cubicBezTo>
                    <a:cubicBezTo>
                      <a:pt x="375098" y="70523"/>
                      <a:pt x="369031" y="76590"/>
                      <a:pt x="361536" y="76590"/>
                    </a:cubicBezTo>
                    <a:cubicBezTo>
                      <a:pt x="354041" y="76590"/>
                      <a:pt x="347974" y="70523"/>
                      <a:pt x="347974" y="63028"/>
                    </a:cubicBezTo>
                    <a:cubicBezTo>
                      <a:pt x="347974" y="55533"/>
                      <a:pt x="354041" y="49466"/>
                      <a:pt x="361536" y="49466"/>
                    </a:cubicBezTo>
                    <a:close/>
                    <a:moveTo>
                      <a:pt x="518428" y="46396"/>
                    </a:moveTo>
                    <a:cubicBezTo>
                      <a:pt x="527636" y="46396"/>
                      <a:pt x="535060" y="53819"/>
                      <a:pt x="535060" y="63027"/>
                    </a:cubicBezTo>
                    <a:cubicBezTo>
                      <a:pt x="535060" y="72235"/>
                      <a:pt x="527636" y="79730"/>
                      <a:pt x="518428" y="79659"/>
                    </a:cubicBezTo>
                    <a:cubicBezTo>
                      <a:pt x="509220" y="79659"/>
                      <a:pt x="501797" y="72235"/>
                      <a:pt x="501797" y="63027"/>
                    </a:cubicBezTo>
                    <a:cubicBezTo>
                      <a:pt x="501797" y="53819"/>
                      <a:pt x="509220" y="46396"/>
                      <a:pt x="518428" y="46396"/>
                    </a:cubicBezTo>
                    <a:close/>
                    <a:moveTo>
                      <a:pt x="596946" y="44612"/>
                    </a:moveTo>
                    <a:cubicBezTo>
                      <a:pt x="607082" y="44612"/>
                      <a:pt x="615362" y="52821"/>
                      <a:pt x="615362" y="63028"/>
                    </a:cubicBezTo>
                    <a:cubicBezTo>
                      <a:pt x="615362" y="73235"/>
                      <a:pt x="607082" y="81515"/>
                      <a:pt x="596946" y="81444"/>
                    </a:cubicBezTo>
                    <a:cubicBezTo>
                      <a:pt x="586810" y="81444"/>
                      <a:pt x="578530" y="73235"/>
                      <a:pt x="578530" y="63028"/>
                    </a:cubicBezTo>
                    <a:cubicBezTo>
                      <a:pt x="578530" y="52892"/>
                      <a:pt x="586739" y="44612"/>
                      <a:pt x="596946" y="44612"/>
                    </a:cubicBezTo>
                    <a:close/>
                    <a:moveTo>
                      <a:pt x="753766" y="40400"/>
                    </a:moveTo>
                    <a:cubicBezTo>
                      <a:pt x="766258" y="40400"/>
                      <a:pt x="776394" y="50536"/>
                      <a:pt x="776394" y="63027"/>
                    </a:cubicBezTo>
                    <a:cubicBezTo>
                      <a:pt x="776394" y="75519"/>
                      <a:pt x="766258" y="85726"/>
                      <a:pt x="753766" y="85655"/>
                    </a:cubicBezTo>
                    <a:cubicBezTo>
                      <a:pt x="741275" y="85655"/>
                      <a:pt x="731139" y="75519"/>
                      <a:pt x="731139" y="63027"/>
                    </a:cubicBezTo>
                    <a:cubicBezTo>
                      <a:pt x="731139" y="50536"/>
                      <a:pt x="741275" y="40400"/>
                      <a:pt x="753766" y="40400"/>
                    </a:cubicBezTo>
                    <a:close/>
                    <a:moveTo>
                      <a:pt x="832283" y="37973"/>
                    </a:moveTo>
                    <a:cubicBezTo>
                      <a:pt x="846131" y="37973"/>
                      <a:pt x="857337" y="49180"/>
                      <a:pt x="857337" y="63027"/>
                    </a:cubicBezTo>
                    <a:cubicBezTo>
                      <a:pt x="857337" y="76875"/>
                      <a:pt x="846059" y="88153"/>
                      <a:pt x="832283" y="88153"/>
                    </a:cubicBezTo>
                    <a:cubicBezTo>
                      <a:pt x="818436" y="88153"/>
                      <a:pt x="807229" y="76875"/>
                      <a:pt x="807229" y="63027"/>
                    </a:cubicBezTo>
                    <a:cubicBezTo>
                      <a:pt x="807229" y="49180"/>
                      <a:pt x="818436" y="37973"/>
                      <a:pt x="832283" y="37973"/>
                    </a:cubicBezTo>
                    <a:close/>
                    <a:moveTo>
                      <a:pt x="8566" y="15275"/>
                    </a:moveTo>
                    <a:cubicBezTo>
                      <a:pt x="11492" y="15275"/>
                      <a:pt x="14062" y="16774"/>
                      <a:pt x="15632" y="19058"/>
                    </a:cubicBezTo>
                    <a:cubicBezTo>
                      <a:pt x="16489" y="20414"/>
                      <a:pt x="17060" y="22056"/>
                      <a:pt x="17060" y="23841"/>
                    </a:cubicBezTo>
                    <a:cubicBezTo>
                      <a:pt x="17060" y="24412"/>
                      <a:pt x="17060" y="24983"/>
                      <a:pt x="16917" y="25554"/>
                    </a:cubicBezTo>
                    <a:cubicBezTo>
                      <a:pt x="16703" y="26696"/>
                      <a:pt x="16275" y="27695"/>
                      <a:pt x="15632" y="28623"/>
                    </a:cubicBezTo>
                    <a:cubicBezTo>
                      <a:pt x="14062" y="30907"/>
                      <a:pt x="11492" y="32406"/>
                      <a:pt x="8566" y="32406"/>
                    </a:cubicBezTo>
                    <a:cubicBezTo>
                      <a:pt x="7923" y="32406"/>
                      <a:pt x="7352" y="32335"/>
                      <a:pt x="6852" y="32192"/>
                    </a:cubicBezTo>
                    <a:cubicBezTo>
                      <a:pt x="5139" y="31835"/>
                      <a:pt x="3640" y="30979"/>
                      <a:pt x="2498" y="29836"/>
                    </a:cubicBezTo>
                    <a:cubicBezTo>
                      <a:pt x="2141" y="29480"/>
                      <a:pt x="1784" y="29051"/>
                      <a:pt x="1428" y="28623"/>
                    </a:cubicBezTo>
                    <a:cubicBezTo>
                      <a:pt x="785" y="27695"/>
                      <a:pt x="357" y="26696"/>
                      <a:pt x="143" y="25554"/>
                    </a:cubicBezTo>
                    <a:cubicBezTo>
                      <a:pt x="71" y="24983"/>
                      <a:pt x="0" y="24412"/>
                      <a:pt x="0" y="23841"/>
                    </a:cubicBezTo>
                    <a:cubicBezTo>
                      <a:pt x="0" y="23270"/>
                      <a:pt x="71" y="22627"/>
                      <a:pt x="143" y="22127"/>
                    </a:cubicBezTo>
                    <a:cubicBezTo>
                      <a:pt x="428" y="20985"/>
                      <a:pt x="857" y="19986"/>
                      <a:pt x="1428" y="19058"/>
                    </a:cubicBezTo>
                    <a:cubicBezTo>
                      <a:pt x="1784" y="18630"/>
                      <a:pt x="2141" y="18202"/>
                      <a:pt x="2498" y="17773"/>
                    </a:cubicBezTo>
                    <a:cubicBezTo>
                      <a:pt x="3640" y="16631"/>
                      <a:pt x="5139" y="15775"/>
                      <a:pt x="6852" y="15418"/>
                    </a:cubicBezTo>
                    <a:cubicBezTo>
                      <a:pt x="7423" y="15346"/>
                      <a:pt x="7994" y="15275"/>
                      <a:pt x="8566" y="15275"/>
                    </a:cubicBezTo>
                    <a:close/>
                    <a:moveTo>
                      <a:pt x="87011" y="14347"/>
                    </a:moveTo>
                    <a:cubicBezTo>
                      <a:pt x="92294" y="14347"/>
                      <a:pt x="96505" y="18630"/>
                      <a:pt x="96505" y="23840"/>
                    </a:cubicBezTo>
                    <a:cubicBezTo>
                      <a:pt x="96505" y="24483"/>
                      <a:pt x="96434" y="25125"/>
                      <a:pt x="96291" y="25768"/>
                    </a:cubicBezTo>
                    <a:cubicBezTo>
                      <a:pt x="95363" y="30051"/>
                      <a:pt x="91580" y="33263"/>
                      <a:pt x="87011" y="33334"/>
                    </a:cubicBezTo>
                    <a:cubicBezTo>
                      <a:pt x="82443" y="33334"/>
                      <a:pt x="78589" y="30051"/>
                      <a:pt x="77732" y="25768"/>
                    </a:cubicBezTo>
                    <a:cubicBezTo>
                      <a:pt x="77589" y="25125"/>
                      <a:pt x="77518" y="24483"/>
                      <a:pt x="77518" y="23840"/>
                    </a:cubicBezTo>
                    <a:cubicBezTo>
                      <a:pt x="77518" y="18558"/>
                      <a:pt x="81801" y="14347"/>
                      <a:pt x="87011" y="14347"/>
                    </a:cubicBezTo>
                    <a:close/>
                    <a:moveTo>
                      <a:pt x="243832" y="12205"/>
                    </a:moveTo>
                    <a:cubicBezTo>
                      <a:pt x="250256" y="12205"/>
                      <a:pt x="255467" y="17416"/>
                      <a:pt x="255467" y="23840"/>
                    </a:cubicBezTo>
                    <a:cubicBezTo>
                      <a:pt x="255467" y="24625"/>
                      <a:pt x="255395" y="25410"/>
                      <a:pt x="255253" y="26195"/>
                    </a:cubicBezTo>
                    <a:cubicBezTo>
                      <a:pt x="254182" y="31477"/>
                      <a:pt x="249471" y="35475"/>
                      <a:pt x="243832" y="35475"/>
                    </a:cubicBezTo>
                    <a:cubicBezTo>
                      <a:pt x="238193" y="35475"/>
                      <a:pt x="233482" y="31477"/>
                      <a:pt x="232411" y="26195"/>
                    </a:cubicBezTo>
                    <a:cubicBezTo>
                      <a:pt x="232268" y="25410"/>
                      <a:pt x="232197" y="24625"/>
                      <a:pt x="232197" y="23840"/>
                    </a:cubicBezTo>
                    <a:cubicBezTo>
                      <a:pt x="232197" y="17416"/>
                      <a:pt x="237408" y="12205"/>
                      <a:pt x="243832" y="12205"/>
                    </a:cubicBezTo>
                    <a:close/>
                    <a:moveTo>
                      <a:pt x="322349" y="10921"/>
                    </a:moveTo>
                    <a:cubicBezTo>
                      <a:pt x="324990" y="10921"/>
                      <a:pt x="327489" y="11778"/>
                      <a:pt x="329559" y="13134"/>
                    </a:cubicBezTo>
                    <a:cubicBezTo>
                      <a:pt x="332913" y="15489"/>
                      <a:pt x="335198" y="19415"/>
                      <a:pt x="335198" y="23841"/>
                    </a:cubicBezTo>
                    <a:cubicBezTo>
                      <a:pt x="335198" y="24697"/>
                      <a:pt x="335055" y="25554"/>
                      <a:pt x="334912" y="26410"/>
                    </a:cubicBezTo>
                    <a:cubicBezTo>
                      <a:pt x="334270" y="29765"/>
                      <a:pt x="332271" y="32620"/>
                      <a:pt x="329559" y="34476"/>
                    </a:cubicBezTo>
                    <a:cubicBezTo>
                      <a:pt x="327489" y="35904"/>
                      <a:pt x="324990" y="36689"/>
                      <a:pt x="322349" y="36689"/>
                    </a:cubicBezTo>
                    <a:cubicBezTo>
                      <a:pt x="321493" y="36689"/>
                      <a:pt x="320636" y="36546"/>
                      <a:pt x="319780" y="36404"/>
                    </a:cubicBezTo>
                    <a:cubicBezTo>
                      <a:pt x="314783" y="35404"/>
                      <a:pt x="310786" y="31407"/>
                      <a:pt x="309787" y="26410"/>
                    </a:cubicBezTo>
                    <a:cubicBezTo>
                      <a:pt x="309572" y="25625"/>
                      <a:pt x="309501" y="24697"/>
                      <a:pt x="309501" y="23841"/>
                    </a:cubicBezTo>
                    <a:cubicBezTo>
                      <a:pt x="309501" y="17631"/>
                      <a:pt x="313927" y="12420"/>
                      <a:pt x="319780" y="11207"/>
                    </a:cubicBezTo>
                    <a:cubicBezTo>
                      <a:pt x="320565" y="10992"/>
                      <a:pt x="321493" y="10921"/>
                      <a:pt x="322349" y="10921"/>
                    </a:cubicBezTo>
                    <a:close/>
                    <a:moveTo>
                      <a:pt x="479098" y="7994"/>
                    </a:moveTo>
                    <a:cubicBezTo>
                      <a:pt x="484594" y="7994"/>
                      <a:pt x="489376" y="10778"/>
                      <a:pt x="492232" y="14989"/>
                    </a:cubicBezTo>
                    <a:cubicBezTo>
                      <a:pt x="493945" y="17559"/>
                      <a:pt x="494944" y="20557"/>
                      <a:pt x="494944" y="23840"/>
                    </a:cubicBezTo>
                    <a:cubicBezTo>
                      <a:pt x="494944" y="24982"/>
                      <a:pt x="494873" y="26053"/>
                      <a:pt x="494659" y="27052"/>
                    </a:cubicBezTo>
                    <a:cubicBezTo>
                      <a:pt x="494230" y="29122"/>
                      <a:pt x="493445" y="30978"/>
                      <a:pt x="492303" y="32691"/>
                    </a:cubicBezTo>
                    <a:cubicBezTo>
                      <a:pt x="489519" y="36903"/>
                      <a:pt x="484665" y="39615"/>
                      <a:pt x="479098" y="39615"/>
                    </a:cubicBezTo>
                    <a:cubicBezTo>
                      <a:pt x="477956" y="39615"/>
                      <a:pt x="476885" y="39472"/>
                      <a:pt x="475886" y="39258"/>
                    </a:cubicBezTo>
                    <a:cubicBezTo>
                      <a:pt x="472816" y="38687"/>
                      <a:pt x="470033" y="37117"/>
                      <a:pt x="467891" y="34975"/>
                    </a:cubicBezTo>
                    <a:cubicBezTo>
                      <a:pt x="467177" y="34262"/>
                      <a:pt x="466535" y="33477"/>
                      <a:pt x="465964" y="32620"/>
                    </a:cubicBezTo>
                    <a:cubicBezTo>
                      <a:pt x="464822" y="30978"/>
                      <a:pt x="464037" y="29051"/>
                      <a:pt x="463608" y="26981"/>
                    </a:cubicBezTo>
                    <a:cubicBezTo>
                      <a:pt x="463466" y="25910"/>
                      <a:pt x="463323" y="24911"/>
                      <a:pt x="463323" y="23769"/>
                    </a:cubicBezTo>
                    <a:cubicBezTo>
                      <a:pt x="463323" y="22627"/>
                      <a:pt x="463394" y="21556"/>
                      <a:pt x="463608" y="20557"/>
                    </a:cubicBezTo>
                    <a:cubicBezTo>
                      <a:pt x="464037" y="18487"/>
                      <a:pt x="464822" y="16631"/>
                      <a:pt x="465964" y="14918"/>
                    </a:cubicBezTo>
                    <a:cubicBezTo>
                      <a:pt x="466535" y="14061"/>
                      <a:pt x="467177" y="13276"/>
                      <a:pt x="467891" y="12562"/>
                    </a:cubicBezTo>
                    <a:cubicBezTo>
                      <a:pt x="470033" y="10421"/>
                      <a:pt x="472816" y="8922"/>
                      <a:pt x="475886" y="8280"/>
                    </a:cubicBezTo>
                    <a:cubicBezTo>
                      <a:pt x="476956" y="8137"/>
                      <a:pt x="478027" y="7994"/>
                      <a:pt x="479098" y="7994"/>
                    </a:cubicBezTo>
                    <a:close/>
                    <a:moveTo>
                      <a:pt x="557687" y="6352"/>
                    </a:moveTo>
                    <a:cubicBezTo>
                      <a:pt x="567323" y="6352"/>
                      <a:pt x="575175" y="14204"/>
                      <a:pt x="575175" y="23840"/>
                    </a:cubicBezTo>
                    <a:cubicBezTo>
                      <a:pt x="575175" y="24982"/>
                      <a:pt x="575032" y="26196"/>
                      <a:pt x="574818" y="27338"/>
                    </a:cubicBezTo>
                    <a:cubicBezTo>
                      <a:pt x="573176" y="35332"/>
                      <a:pt x="566110" y="41328"/>
                      <a:pt x="557687" y="41328"/>
                    </a:cubicBezTo>
                    <a:cubicBezTo>
                      <a:pt x="549264" y="41328"/>
                      <a:pt x="542198" y="35332"/>
                      <a:pt x="540556" y="27338"/>
                    </a:cubicBezTo>
                    <a:cubicBezTo>
                      <a:pt x="540342" y="26196"/>
                      <a:pt x="540199" y="25053"/>
                      <a:pt x="540199" y="23840"/>
                    </a:cubicBezTo>
                    <a:cubicBezTo>
                      <a:pt x="540199" y="14204"/>
                      <a:pt x="548051" y="6352"/>
                      <a:pt x="557687" y="6352"/>
                    </a:cubicBezTo>
                    <a:close/>
                    <a:moveTo>
                      <a:pt x="714579" y="2284"/>
                    </a:moveTo>
                    <a:cubicBezTo>
                      <a:pt x="726428" y="2284"/>
                      <a:pt x="736064" y="11920"/>
                      <a:pt x="736064" y="23769"/>
                    </a:cubicBezTo>
                    <a:cubicBezTo>
                      <a:pt x="736064" y="25268"/>
                      <a:pt x="735922" y="26696"/>
                      <a:pt x="735636" y="28123"/>
                    </a:cubicBezTo>
                    <a:cubicBezTo>
                      <a:pt x="733638" y="37974"/>
                      <a:pt x="724929" y="45326"/>
                      <a:pt x="714579" y="45326"/>
                    </a:cubicBezTo>
                    <a:cubicBezTo>
                      <a:pt x="704229" y="45326"/>
                      <a:pt x="695521" y="37902"/>
                      <a:pt x="693522" y="28123"/>
                    </a:cubicBezTo>
                    <a:cubicBezTo>
                      <a:pt x="693237" y="26696"/>
                      <a:pt x="693094" y="25268"/>
                      <a:pt x="693094" y="23769"/>
                    </a:cubicBezTo>
                    <a:cubicBezTo>
                      <a:pt x="693094" y="11920"/>
                      <a:pt x="702730" y="2284"/>
                      <a:pt x="714579" y="2284"/>
                    </a:cubicBezTo>
                    <a:close/>
                    <a:moveTo>
                      <a:pt x="793025" y="0"/>
                    </a:moveTo>
                    <a:cubicBezTo>
                      <a:pt x="797950" y="0"/>
                      <a:pt x="802518" y="1499"/>
                      <a:pt x="806373" y="4069"/>
                    </a:cubicBezTo>
                    <a:cubicBezTo>
                      <a:pt x="812725" y="8351"/>
                      <a:pt x="816865" y="15632"/>
                      <a:pt x="816865" y="23841"/>
                    </a:cubicBezTo>
                    <a:cubicBezTo>
                      <a:pt x="816865" y="25483"/>
                      <a:pt x="816651" y="27053"/>
                      <a:pt x="816366" y="28623"/>
                    </a:cubicBezTo>
                    <a:cubicBezTo>
                      <a:pt x="815081" y="34833"/>
                      <a:pt x="811369" y="40187"/>
                      <a:pt x="806373" y="43613"/>
                    </a:cubicBezTo>
                    <a:cubicBezTo>
                      <a:pt x="802518" y="46183"/>
                      <a:pt x="797950" y="47682"/>
                      <a:pt x="793025" y="47682"/>
                    </a:cubicBezTo>
                    <a:cubicBezTo>
                      <a:pt x="791383" y="47682"/>
                      <a:pt x="789813" y="47467"/>
                      <a:pt x="788242" y="47182"/>
                    </a:cubicBezTo>
                    <a:cubicBezTo>
                      <a:pt x="778892" y="45255"/>
                      <a:pt x="771611" y="37903"/>
                      <a:pt x="769684" y="28623"/>
                    </a:cubicBezTo>
                    <a:cubicBezTo>
                      <a:pt x="769327" y="27124"/>
                      <a:pt x="769184" y="25483"/>
                      <a:pt x="769184" y="23841"/>
                    </a:cubicBezTo>
                    <a:cubicBezTo>
                      <a:pt x="769184" y="12349"/>
                      <a:pt x="777393" y="2712"/>
                      <a:pt x="788242" y="500"/>
                    </a:cubicBezTo>
                    <a:cubicBezTo>
                      <a:pt x="789741" y="143"/>
                      <a:pt x="791383" y="0"/>
                      <a:pt x="793025" y="0"/>
                    </a:cubicBezTo>
                    <a:close/>
                  </a:path>
                </a:pathLst>
              </a:custGeom>
              <a:gradFill>
                <a:gsLst>
                  <a:gs pos="100000">
                    <a:schemeClr val="accent1">
                      <a:alpha val="57000"/>
                    </a:schemeClr>
                  </a:gs>
                  <a:gs pos="34000">
                    <a:schemeClr val="accent1"/>
                  </a:gs>
                </a:gsLst>
                <a:lin ang="10800000" scaled="0"/>
              </a:gradFill>
              <a:ln w="70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914400">
                  <a:defRPr/>
                </a:pPr>
                <a:endParaRPr lang="zh-CN" altLang="en-US" kern="0">
                  <a:solidFill>
                    <a:prstClr val="black"/>
                  </a:solidFill>
                  <a:latin typeface="Roboto Regular"/>
                  <a:ea typeface="思源黑体 CN Regular"/>
                </a:endParaRPr>
              </a:p>
            </p:txBody>
          </p:sp>
        </p:grp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D4CAD57B-93F1-012D-9642-543AF84184F1}"/>
                </a:ext>
              </a:extLst>
            </p:cNvPr>
            <p:cNvSpPr txBox="1"/>
            <p:nvPr/>
          </p:nvSpPr>
          <p:spPr>
            <a:xfrm>
              <a:off x="854708" y="2105067"/>
              <a:ext cx="354380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101A6E"/>
                  </a:solidFill>
                  <a:latin typeface="微软雅黑" panose="020B0503020204020204" charset="-122"/>
                  <a:ea typeface="微软雅黑" panose="020B0503020204020204" charset="-122"/>
                </a:rPr>
                <a:t>国内外不良反应发生情况</a:t>
              </a:r>
            </a:p>
          </p:txBody>
        </p: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78C6C2EC-B3A0-F378-7614-6FCC55DDF93C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60" y="2476967"/>
              <a:ext cx="3111297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alpha val="0"/>
                    </a:schemeClr>
                  </a:gs>
                  <a:gs pos="50000">
                    <a:schemeClr val="accent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E5980015-B41A-42FC-A07E-3CC92EC17443}"/>
              </a:ext>
            </a:extLst>
          </p:cNvPr>
          <p:cNvSpPr/>
          <p:nvPr/>
        </p:nvSpPr>
        <p:spPr>
          <a:xfrm>
            <a:off x="264780" y="6532961"/>
            <a:ext cx="249299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sym typeface="Arial" panose="020B0604020202020204" pitchFamily="34" charset="0"/>
              </a:rPr>
              <a:t>1.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sym typeface="Arial" panose="020B0604020202020204" pitchFamily="34" charset="0"/>
              </a:rPr>
              <a:t>恩替司他片药品法定说明书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62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4FF37EA-C990-4F3D-AF71-AD8AB58A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11</a:t>
            </a:fld>
            <a:endParaRPr lang="zh-CN" altLang="en-US" dirty="0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752977B4-14DF-43AC-A067-F444BBF5EB5F}"/>
              </a:ext>
            </a:extLst>
          </p:cNvPr>
          <p:cNvSpPr/>
          <p:nvPr/>
        </p:nvSpPr>
        <p:spPr bwMode="gray">
          <a:xfrm>
            <a:off x="559516" y="-593627"/>
            <a:ext cx="8674343" cy="394804"/>
          </a:xfrm>
          <a:prstGeom prst="rect">
            <a:avLst/>
          </a:prstGeom>
          <a:noFill/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750" lvl="0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zh-CN" altLang="en-US" sz="1200" kern="0" dirty="0">
              <a:highlight>
                <a:srgbClr val="FFFF00"/>
              </a:highligh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10BA4AA7-B310-6C78-91C9-4F3EA28FB2E0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4" name="iSHEJI-4-1">
              <a:extLst>
                <a:ext uri="{FF2B5EF4-FFF2-40B4-BE49-F238E27FC236}">
                  <a16:creationId xmlns:a16="http://schemas.microsoft.com/office/drawing/2014/main" id="{2F54625B-C34F-0599-0578-09AB40415405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02AC876-6AA2-6B40-DD21-8BE812DBF4B2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4.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创新性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F9307CAE-EFC3-1BC6-FBCA-27927DA914A2}"/>
              </a:ext>
            </a:extLst>
          </p:cNvPr>
          <p:cNvGrpSpPr/>
          <p:nvPr/>
        </p:nvGrpSpPr>
        <p:grpSpPr>
          <a:xfrm>
            <a:off x="1318502" y="456829"/>
            <a:ext cx="9530589" cy="1515878"/>
            <a:chOff x="292161" y="621238"/>
            <a:chExt cx="11690186" cy="682847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9D4E5820-DBEE-8CE8-E270-03CEF9F9BA57}"/>
                </a:ext>
              </a:extLst>
            </p:cNvPr>
            <p:cNvGrpSpPr/>
            <p:nvPr/>
          </p:nvGrpSpPr>
          <p:grpSpPr>
            <a:xfrm>
              <a:off x="292162" y="621238"/>
              <a:ext cx="11437026" cy="682847"/>
              <a:chOff x="1097962" y="2131334"/>
              <a:chExt cx="2480875" cy="942536"/>
            </a:xfrm>
          </p:grpSpPr>
          <p:sp>
            <p:nvSpPr>
              <p:cNvPr id="10" name="矩形: 圆角 9">
                <a:extLst>
                  <a:ext uri="{FF2B5EF4-FFF2-40B4-BE49-F238E27FC236}">
                    <a16:creationId xmlns:a16="http://schemas.microsoft.com/office/drawing/2014/main" id="{C4DCBC9E-714F-1E60-F7C1-1EF92CB5E616}"/>
                  </a:ext>
                </a:extLst>
              </p:cNvPr>
              <p:cNvSpPr/>
              <p:nvPr/>
            </p:nvSpPr>
            <p:spPr>
              <a:xfrm>
                <a:off x="1097962" y="2131334"/>
                <a:ext cx="2480875" cy="942536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4" name="圆角矩形 18">
                <a:extLst>
                  <a:ext uri="{FF2B5EF4-FFF2-40B4-BE49-F238E27FC236}">
                    <a16:creationId xmlns:a16="http://schemas.microsoft.com/office/drawing/2014/main" id="{10CE8E7E-CE42-CBB6-9A32-68D383FC9243}"/>
                  </a:ext>
                </a:extLst>
              </p:cNvPr>
              <p:cNvSpPr/>
              <p:nvPr/>
            </p:nvSpPr>
            <p:spPr>
              <a:xfrm>
                <a:off x="1116892" y="2279440"/>
                <a:ext cx="2443014" cy="646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9FB5EFFE-7172-9CF9-6C5D-DEEC03B88783}"/>
                </a:ext>
              </a:extLst>
            </p:cNvPr>
            <p:cNvSpPr txBox="1"/>
            <p:nvPr/>
          </p:nvSpPr>
          <p:spPr>
            <a:xfrm>
              <a:off x="292161" y="745038"/>
              <a:ext cx="11690186" cy="4264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</a:pPr>
              <a:r>
                <a:rPr lang="zh-CN" altLang="en-US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国产</a:t>
              </a:r>
              <a:r>
                <a:rPr lang="en-US" altLang="zh-CN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r>
                <a:rPr lang="zh-CN" altLang="en-US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类化药，拥有自主知识产权</a:t>
              </a:r>
              <a:endParaRPr lang="en-US" altLang="zh-CN" sz="2200" b="1" dirty="0">
                <a:solidFill>
                  <a:srgbClr val="EA75A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 algn="ctr">
                <a:lnSpc>
                  <a:spcPct val="120000"/>
                </a:lnSpc>
                <a:spcBef>
                  <a:spcPts val="600"/>
                </a:spcBef>
              </a:pP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全新机制（</a:t>
              </a:r>
              <a:r>
                <a:rPr lang="en-US" altLang="zh-CN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HDAC</a:t>
              </a: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抑制剂）延缓耐药，</a:t>
              </a:r>
              <a:r>
                <a:rPr lang="zh-CN" altLang="en-US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一周一次，依从性好</a:t>
              </a: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736AC6F7-472F-E8D2-82CC-6CB2C6F22CC0}"/>
              </a:ext>
            </a:extLst>
          </p:cNvPr>
          <p:cNvGrpSpPr/>
          <p:nvPr/>
        </p:nvGrpSpPr>
        <p:grpSpPr>
          <a:xfrm>
            <a:off x="559516" y="2074287"/>
            <a:ext cx="11083472" cy="2081434"/>
            <a:chOff x="300038" y="1789907"/>
            <a:chExt cx="11437442" cy="2081434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F43A655-9FA0-A797-4C4F-A16C6A92B379}"/>
                </a:ext>
              </a:extLst>
            </p:cNvPr>
            <p:cNvSpPr/>
            <p:nvPr/>
          </p:nvSpPr>
          <p:spPr>
            <a:xfrm>
              <a:off x="300038" y="1789907"/>
              <a:ext cx="11437442" cy="20694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05862CEC-9AA0-0EEC-42CD-9B6D6503FAA8}"/>
                </a:ext>
              </a:extLst>
            </p:cNvPr>
            <p:cNvSpPr/>
            <p:nvPr/>
          </p:nvSpPr>
          <p:spPr>
            <a:xfrm>
              <a:off x="495078" y="2428702"/>
              <a:ext cx="6936028" cy="14426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16000" indent="-216000">
                <a:lnSpc>
                  <a:spcPct val="12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通过</a:t>
              </a:r>
              <a:r>
                <a:rPr lang="zh-CN" altLang="en-US" sz="16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表观调控机制</a:t>
              </a:r>
              <a:r>
                <a:rPr lang="zh-CN" altLang="en-US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有效阻断旁路活化，</a:t>
              </a:r>
              <a:r>
                <a:rPr lang="zh-CN" altLang="en-US" sz="1400" dirty="0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增加</a:t>
              </a:r>
              <a:r>
                <a:rPr lang="en-US" altLang="zh-CN" sz="1400" dirty="0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CDK4/6</a:t>
              </a:r>
              <a:r>
                <a:rPr lang="zh-CN" altLang="en-US" sz="1400" dirty="0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抑制剂耐药细胞的敏感性</a:t>
              </a:r>
              <a:r>
                <a:rPr lang="zh-CN" altLang="en-US" sz="1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：</a:t>
              </a:r>
              <a:endParaRPr lang="en-US" altLang="zh-CN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en-US" altLang="zh-CN" sz="1600" b="1" dirty="0">
                  <a:solidFill>
                    <a:srgbClr val="101A6F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   </a:t>
              </a:r>
              <a:r>
                <a:rPr lang="zh-CN" altLang="en-US" sz="1600" b="1" dirty="0">
                  <a:solidFill>
                    <a:srgbClr val="101A6F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克服前线“内分泌</a:t>
              </a:r>
              <a:r>
                <a:rPr lang="en-US" altLang="zh-CN" sz="1600" b="1" dirty="0">
                  <a:solidFill>
                    <a:srgbClr val="101A6F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+CDK4/6i”   </a:t>
              </a:r>
              <a:r>
                <a:rPr lang="zh-CN" altLang="en-US" sz="1600" b="1" dirty="0">
                  <a:solidFill>
                    <a:srgbClr val="101A6F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治疗耐药</a:t>
              </a:r>
              <a:r>
                <a:rPr lang="zh-CN" altLang="en-US" sz="1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</a:t>
              </a:r>
              <a:r>
                <a:rPr lang="zh-CN" altLang="en-US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提供临床治疗新选择</a:t>
              </a:r>
              <a:r>
                <a:rPr lang="en-US" altLang="zh-CN" sz="1400" baseline="300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endPara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 marL="216000" indent="-216000">
                <a:lnSpc>
                  <a:spcPct val="12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中国乳腺癌患者更易发现常见乳腺癌相关基因和通路变异，研究显示：</a:t>
              </a:r>
              <a:endPara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en-US" altLang="zh-CN" sz="1400" b="1" dirty="0">
                  <a:solidFill>
                    <a:srgbClr val="101A6F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    </a:t>
              </a:r>
              <a:r>
                <a:rPr lang="en-US" altLang="zh-CN" sz="1600" b="1" dirty="0">
                  <a:solidFill>
                    <a:srgbClr val="101A6F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HDAC</a:t>
              </a:r>
              <a:r>
                <a:rPr lang="zh-CN" altLang="en-US" sz="1600" b="1" dirty="0">
                  <a:solidFill>
                    <a:srgbClr val="101A6F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抑制剂在中国人群中获益更为优效 </a:t>
              </a:r>
              <a:r>
                <a:rPr lang="en-US" altLang="zh-CN" sz="1600" baseline="300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2-3</a:t>
              </a:r>
            </a:p>
          </p:txBody>
        </p:sp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A309D3FE-000C-F7EB-CAA0-25BB24389330}"/>
                </a:ext>
              </a:extLst>
            </p:cNvPr>
            <p:cNvGrpSpPr/>
            <p:nvPr/>
          </p:nvGrpSpPr>
          <p:grpSpPr>
            <a:xfrm>
              <a:off x="495078" y="1992112"/>
              <a:ext cx="11146837" cy="449792"/>
              <a:chOff x="495078" y="1707872"/>
              <a:chExt cx="11146837" cy="449792"/>
            </a:xfrm>
          </p:grpSpPr>
          <p:sp>
            <p:nvSpPr>
              <p:cNvPr id="19" name="矩形: 圆角 18">
                <a:extLst>
                  <a:ext uri="{FF2B5EF4-FFF2-40B4-BE49-F238E27FC236}">
                    <a16:creationId xmlns:a16="http://schemas.microsoft.com/office/drawing/2014/main" id="{09C65FD5-1744-348F-A230-52F9FFBC073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070101" y="1708830"/>
                <a:ext cx="9571814" cy="447874"/>
              </a:xfrm>
              <a:prstGeom prst="roundRect">
                <a:avLst>
                  <a:gd name="adj" fmla="val 2037"/>
                </a:avLst>
              </a:prstGeom>
              <a:gradFill flip="none" rotWithShape="1">
                <a:gsLst>
                  <a:gs pos="0">
                    <a:srgbClr val="FFFFFF">
                      <a:alpha val="4000"/>
                    </a:srgbClr>
                  </a:gs>
                  <a:gs pos="100000">
                    <a:schemeClr val="accent1">
                      <a:alpha val="5000"/>
                    </a:schemeClr>
                  </a:gs>
                </a:gsLst>
                <a:lin ang="10800000" scaled="1"/>
                <a:tileRect/>
              </a:gra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78"/>
                <a:endParaRPr lang="zh-CN" altLang="en-US" kern="0" dirty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  <a:sym typeface="+mn-lt"/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7C0AAFD8-8E2F-16D0-4021-0F344B936020}"/>
                  </a:ext>
                </a:extLst>
              </p:cNvPr>
              <p:cNvGrpSpPr/>
              <p:nvPr/>
            </p:nvGrpSpPr>
            <p:grpSpPr>
              <a:xfrm>
                <a:off x="495078" y="1707872"/>
                <a:ext cx="1918910" cy="449792"/>
                <a:chOff x="165582" y="1552498"/>
                <a:chExt cx="1918910" cy="449792"/>
              </a:xfrm>
            </p:grpSpPr>
            <p:sp>
              <p:nvSpPr>
                <p:cNvPr id="20" name="矩形: 圆角 19">
                  <a:extLst>
                    <a:ext uri="{FF2B5EF4-FFF2-40B4-BE49-F238E27FC236}">
                      <a16:creationId xmlns:a16="http://schemas.microsoft.com/office/drawing/2014/main" id="{CB130291-EBAC-1145-712F-6D3E6136A37B}"/>
                    </a:ext>
                  </a:extLst>
                </p:cNvPr>
                <p:cNvSpPr/>
                <p:nvPr/>
              </p:nvSpPr>
              <p:spPr>
                <a:xfrm>
                  <a:off x="165582" y="1552498"/>
                  <a:ext cx="1918910" cy="44979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365A1"/>
                </a:solidFill>
              </p:spPr>
              <p:txBody>
                <a:bodyPr wrap="square">
                  <a:noAutofit/>
                </a:bodyPr>
                <a:lstStyle/>
                <a:p>
                  <a:pPr eaLnBrk="0" hangingPunct="0">
                    <a:spcBef>
                      <a:spcPct val="20000"/>
                    </a:spcBef>
                    <a:spcAft>
                      <a:spcPct val="30000"/>
                    </a:spcAft>
                    <a:buClr>
                      <a:srgbClr val="404040"/>
                    </a:buClr>
                    <a:tabLst>
                      <a:tab pos="3946525" algn="l"/>
                    </a:tabLst>
                  </a:pPr>
                  <a:endParaRPr lang="zh-CN" altLang="en-US" sz="1200" b="1" kern="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  <p:sp>
              <p:nvSpPr>
                <p:cNvPr id="24" name="文本框 23">
                  <a:extLst>
                    <a:ext uri="{FF2B5EF4-FFF2-40B4-BE49-F238E27FC236}">
                      <a16:creationId xmlns:a16="http://schemas.microsoft.com/office/drawing/2014/main" id="{4AC616B5-ECC4-5B12-F0E2-B394C9275AEE}"/>
                    </a:ext>
                  </a:extLst>
                </p:cNvPr>
                <p:cNvSpPr txBox="1"/>
                <p:nvPr/>
              </p:nvSpPr>
              <p:spPr>
                <a:xfrm>
                  <a:off x="574491" y="1577338"/>
                  <a:ext cx="121058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CN" altLang="en-US" sz="2000" b="1" dirty="0">
                      <a:solidFill>
                        <a:schemeClr val="bg1"/>
                      </a:solidFill>
                      <a:latin typeface="+mn-ea"/>
                      <a:ea typeface="+mn-ea"/>
                      <a:sym typeface="+mn-ea"/>
                    </a:rPr>
                    <a:t>靶点创新</a:t>
                  </a:r>
                </a:p>
              </p:txBody>
            </p:sp>
            <p:sp>
              <p:nvSpPr>
                <p:cNvPr id="27" name="等腰三角形 26">
                  <a:extLst>
                    <a:ext uri="{FF2B5EF4-FFF2-40B4-BE49-F238E27FC236}">
                      <a16:creationId xmlns:a16="http://schemas.microsoft.com/office/drawing/2014/main" id="{E7EE98B9-24F5-6D37-2C98-6AA3AECD54B6}"/>
                    </a:ext>
                  </a:extLst>
                </p:cNvPr>
                <p:cNvSpPr/>
                <p:nvPr/>
              </p:nvSpPr>
              <p:spPr>
                <a:xfrm rot="5400000">
                  <a:off x="1793280" y="1700490"/>
                  <a:ext cx="189655" cy="153807"/>
                </a:xfrm>
                <a:prstGeom prst="triangle">
                  <a:avLst/>
                </a:prstGeom>
                <a:gradFill flip="none" rotWithShape="1">
                  <a:gsLst>
                    <a:gs pos="0">
                      <a:schemeClr val="bg1">
                        <a:alpha val="0"/>
                      </a:schemeClr>
                    </a:gs>
                    <a:gs pos="73000">
                      <a:schemeClr val="bg1"/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9" name="game-aim_75432">
                  <a:extLst>
                    <a:ext uri="{FF2B5EF4-FFF2-40B4-BE49-F238E27FC236}">
                      <a16:creationId xmlns:a16="http://schemas.microsoft.com/office/drawing/2014/main" id="{019030CD-9FE0-51D3-433E-ED5CCD3A5D69}"/>
                    </a:ext>
                  </a:extLst>
                </p:cNvPr>
                <p:cNvSpPr/>
                <p:nvPr/>
              </p:nvSpPr>
              <p:spPr>
                <a:xfrm>
                  <a:off x="321638" y="1664201"/>
                  <a:ext cx="226729" cy="226385"/>
                </a:xfrm>
                <a:custGeom>
                  <a:avLst/>
                  <a:gdLst>
                    <a:gd name="connsiteX0" fmla="*/ 564958 w 605874"/>
                    <a:gd name="connsiteY0" fmla="*/ 332927 h 604957"/>
                    <a:gd name="connsiteX1" fmla="*/ 605874 w 605874"/>
                    <a:gd name="connsiteY1" fmla="*/ 332927 h 604957"/>
                    <a:gd name="connsiteX2" fmla="*/ 333421 w 605874"/>
                    <a:gd name="connsiteY2" fmla="*/ 604957 h 604957"/>
                    <a:gd name="connsiteX3" fmla="*/ 333421 w 605874"/>
                    <a:gd name="connsiteY3" fmla="*/ 564105 h 604957"/>
                    <a:gd name="connsiteX4" fmla="*/ 564958 w 605874"/>
                    <a:gd name="connsiteY4" fmla="*/ 332927 h 604957"/>
                    <a:gd name="connsiteX5" fmla="*/ 447406 w 605874"/>
                    <a:gd name="connsiteY5" fmla="*/ 332927 h 604957"/>
                    <a:gd name="connsiteX6" fmla="*/ 488524 w 605874"/>
                    <a:gd name="connsiteY6" fmla="*/ 332927 h 604957"/>
                    <a:gd name="connsiteX7" fmla="*/ 333421 w 605874"/>
                    <a:gd name="connsiteY7" fmla="*/ 487747 h 604957"/>
                    <a:gd name="connsiteX8" fmla="*/ 333421 w 605874"/>
                    <a:gd name="connsiteY8" fmla="*/ 446704 h 604957"/>
                    <a:gd name="connsiteX9" fmla="*/ 447406 w 605874"/>
                    <a:gd name="connsiteY9" fmla="*/ 332927 h 604957"/>
                    <a:gd name="connsiteX10" fmla="*/ 117421 w 605874"/>
                    <a:gd name="connsiteY10" fmla="*/ 332927 h 604957"/>
                    <a:gd name="connsiteX11" fmla="*/ 158520 w 605874"/>
                    <a:gd name="connsiteY11" fmla="*/ 332927 h 604957"/>
                    <a:gd name="connsiteX12" fmla="*/ 272453 w 605874"/>
                    <a:gd name="connsiteY12" fmla="*/ 446704 h 604957"/>
                    <a:gd name="connsiteX13" fmla="*/ 272453 w 605874"/>
                    <a:gd name="connsiteY13" fmla="*/ 487747 h 604957"/>
                    <a:gd name="connsiteX14" fmla="*/ 117421 w 605874"/>
                    <a:gd name="connsiteY14" fmla="*/ 332927 h 604957"/>
                    <a:gd name="connsiteX15" fmla="*/ 0 w 605874"/>
                    <a:gd name="connsiteY15" fmla="*/ 332927 h 604957"/>
                    <a:gd name="connsiteX16" fmla="*/ 40916 w 605874"/>
                    <a:gd name="connsiteY16" fmla="*/ 332927 h 604957"/>
                    <a:gd name="connsiteX17" fmla="*/ 272453 w 605874"/>
                    <a:gd name="connsiteY17" fmla="*/ 564105 h 604957"/>
                    <a:gd name="connsiteX18" fmla="*/ 272453 w 605874"/>
                    <a:gd name="connsiteY18" fmla="*/ 604957 h 604957"/>
                    <a:gd name="connsiteX19" fmla="*/ 0 w 605874"/>
                    <a:gd name="connsiteY19" fmla="*/ 332927 h 604957"/>
                    <a:gd name="connsiteX20" fmla="*/ 302937 w 605874"/>
                    <a:gd name="connsiteY20" fmla="*/ 228491 h 604957"/>
                    <a:gd name="connsiteX21" fmla="*/ 333435 w 605874"/>
                    <a:gd name="connsiteY21" fmla="*/ 235174 h 604957"/>
                    <a:gd name="connsiteX22" fmla="*/ 370338 w 605874"/>
                    <a:gd name="connsiteY22" fmla="*/ 272025 h 604957"/>
                    <a:gd name="connsiteX23" fmla="*/ 377030 w 605874"/>
                    <a:gd name="connsiteY23" fmla="*/ 302479 h 604957"/>
                    <a:gd name="connsiteX24" fmla="*/ 370338 w 605874"/>
                    <a:gd name="connsiteY24" fmla="*/ 332933 h 604957"/>
                    <a:gd name="connsiteX25" fmla="*/ 333435 w 605874"/>
                    <a:gd name="connsiteY25" fmla="*/ 369784 h 604957"/>
                    <a:gd name="connsiteX26" fmla="*/ 302937 w 605874"/>
                    <a:gd name="connsiteY26" fmla="*/ 376467 h 604957"/>
                    <a:gd name="connsiteX27" fmla="*/ 272439 w 605874"/>
                    <a:gd name="connsiteY27" fmla="*/ 369784 h 604957"/>
                    <a:gd name="connsiteX28" fmla="*/ 235536 w 605874"/>
                    <a:gd name="connsiteY28" fmla="*/ 332933 h 604957"/>
                    <a:gd name="connsiteX29" fmla="*/ 228843 w 605874"/>
                    <a:gd name="connsiteY29" fmla="*/ 302479 h 604957"/>
                    <a:gd name="connsiteX30" fmla="*/ 235536 w 605874"/>
                    <a:gd name="connsiteY30" fmla="*/ 272025 h 604957"/>
                    <a:gd name="connsiteX31" fmla="*/ 272439 w 605874"/>
                    <a:gd name="connsiteY31" fmla="*/ 235174 h 604957"/>
                    <a:gd name="connsiteX32" fmla="*/ 302937 w 605874"/>
                    <a:gd name="connsiteY32" fmla="*/ 228491 h 604957"/>
                    <a:gd name="connsiteX33" fmla="*/ 333421 w 605874"/>
                    <a:gd name="connsiteY33" fmla="*/ 117209 h 604957"/>
                    <a:gd name="connsiteX34" fmla="*/ 488524 w 605874"/>
                    <a:gd name="connsiteY34" fmla="*/ 272029 h 604957"/>
                    <a:gd name="connsiteX35" fmla="*/ 447406 w 605874"/>
                    <a:gd name="connsiteY35" fmla="*/ 272029 h 604957"/>
                    <a:gd name="connsiteX36" fmla="*/ 333421 w 605874"/>
                    <a:gd name="connsiteY36" fmla="*/ 158252 h 604957"/>
                    <a:gd name="connsiteX37" fmla="*/ 272453 w 605874"/>
                    <a:gd name="connsiteY37" fmla="*/ 117209 h 604957"/>
                    <a:gd name="connsiteX38" fmla="*/ 272453 w 605874"/>
                    <a:gd name="connsiteY38" fmla="*/ 158252 h 604957"/>
                    <a:gd name="connsiteX39" fmla="*/ 158520 w 605874"/>
                    <a:gd name="connsiteY39" fmla="*/ 272029 h 604957"/>
                    <a:gd name="connsiteX40" fmla="*/ 117421 w 605874"/>
                    <a:gd name="connsiteY40" fmla="*/ 272029 h 604957"/>
                    <a:gd name="connsiteX41" fmla="*/ 272453 w 605874"/>
                    <a:gd name="connsiteY41" fmla="*/ 117209 h 604957"/>
                    <a:gd name="connsiteX42" fmla="*/ 333421 w 605874"/>
                    <a:gd name="connsiteY42" fmla="*/ 0 h 604957"/>
                    <a:gd name="connsiteX43" fmla="*/ 605874 w 605874"/>
                    <a:gd name="connsiteY43" fmla="*/ 272030 h 604957"/>
                    <a:gd name="connsiteX44" fmla="*/ 564958 w 605874"/>
                    <a:gd name="connsiteY44" fmla="*/ 272030 h 604957"/>
                    <a:gd name="connsiteX45" fmla="*/ 333421 w 605874"/>
                    <a:gd name="connsiteY45" fmla="*/ 40852 h 604957"/>
                    <a:gd name="connsiteX46" fmla="*/ 272453 w 605874"/>
                    <a:gd name="connsiteY46" fmla="*/ 0 h 604957"/>
                    <a:gd name="connsiteX47" fmla="*/ 272453 w 605874"/>
                    <a:gd name="connsiteY47" fmla="*/ 40852 h 604957"/>
                    <a:gd name="connsiteX48" fmla="*/ 40916 w 605874"/>
                    <a:gd name="connsiteY48" fmla="*/ 272030 h 604957"/>
                    <a:gd name="connsiteX49" fmla="*/ 0 w 605874"/>
                    <a:gd name="connsiteY49" fmla="*/ 272030 h 604957"/>
                    <a:gd name="connsiteX50" fmla="*/ 272453 w 605874"/>
                    <a:gd name="connsiteY50" fmla="*/ 0 h 6049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</a:cxnLst>
                  <a:rect l="l" t="t" r="r" b="b"/>
                  <a:pathLst>
                    <a:path w="605874" h="604957">
                      <a:moveTo>
                        <a:pt x="564958" y="332927"/>
                      </a:moveTo>
                      <a:lnTo>
                        <a:pt x="605874" y="332927"/>
                      </a:lnTo>
                      <a:cubicBezTo>
                        <a:pt x="591535" y="476292"/>
                        <a:pt x="477009" y="590640"/>
                        <a:pt x="333421" y="604957"/>
                      </a:cubicBezTo>
                      <a:lnTo>
                        <a:pt x="333421" y="564105"/>
                      </a:lnTo>
                      <a:cubicBezTo>
                        <a:pt x="454543" y="550074"/>
                        <a:pt x="550906" y="453861"/>
                        <a:pt x="564958" y="332927"/>
                      </a:cubicBezTo>
                      <a:close/>
                      <a:moveTo>
                        <a:pt x="447406" y="332927"/>
                      </a:moveTo>
                      <a:lnTo>
                        <a:pt x="488524" y="332927"/>
                      </a:lnTo>
                      <a:cubicBezTo>
                        <a:pt x="475519" y="412151"/>
                        <a:pt x="412790" y="474766"/>
                        <a:pt x="333421" y="487747"/>
                      </a:cubicBezTo>
                      <a:lnTo>
                        <a:pt x="333421" y="446704"/>
                      </a:lnTo>
                      <a:cubicBezTo>
                        <a:pt x="390413" y="434772"/>
                        <a:pt x="435357" y="389815"/>
                        <a:pt x="447406" y="332927"/>
                      </a:cubicBezTo>
                      <a:close/>
                      <a:moveTo>
                        <a:pt x="117421" y="332927"/>
                      </a:moveTo>
                      <a:lnTo>
                        <a:pt x="158520" y="332927"/>
                      </a:lnTo>
                      <a:cubicBezTo>
                        <a:pt x="170564" y="389815"/>
                        <a:pt x="215487" y="434772"/>
                        <a:pt x="272453" y="446704"/>
                      </a:cubicBezTo>
                      <a:lnTo>
                        <a:pt x="272453" y="487747"/>
                      </a:lnTo>
                      <a:cubicBezTo>
                        <a:pt x="193121" y="474766"/>
                        <a:pt x="130420" y="412151"/>
                        <a:pt x="117421" y="332927"/>
                      </a:cubicBezTo>
                      <a:close/>
                      <a:moveTo>
                        <a:pt x="0" y="332927"/>
                      </a:moveTo>
                      <a:lnTo>
                        <a:pt x="40916" y="332927"/>
                      </a:lnTo>
                      <a:cubicBezTo>
                        <a:pt x="54968" y="453861"/>
                        <a:pt x="151331" y="550074"/>
                        <a:pt x="272453" y="564105"/>
                      </a:cubicBezTo>
                      <a:lnTo>
                        <a:pt x="272453" y="604957"/>
                      </a:lnTo>
                      <a:cubicBezTo>
                        <a:pt x="128865" y="590640"/>
                        <a:pt x="14339" y="476292"/>
                        <a:pt x="0" y="332927"/>
                      </a:cubicBezTo>
                      <a:close/>
                      <a:moveTo>
                        <a:pt x="302937" y="228491"/>
                      </a:moveTo>
                      <a:cubicBezTo>
                        <a:pt x="313836" y="228491"/>
                        <a:pt x="324065" y="230973"/>
                        <a:pt x="333435" y="235174"/>
                      </a:cubicBezTo>
                      <a:cubicBezTo>
                        <a:pt x="349783" y="242620"/>
                        <a:pt x="362881" y="255700"/>
                        <a:pt x="370338" y="272025"/>
                      </a:cubicBezTo>
                      <a:cubicBezTo>
                        <a:pt x="374545" y="281381"/>
                        <a:pt x="377030" y="291596"/>
                        <a:pt x="377030" y="302479"/>
                      </a:cubicBezTo>
                      <a:cubicBezTo>
                        <a:pt x="377030" y="313362"/>
                        <a:pt x="374545" y="323578"/>
                        <a:pt x="370338" y="332933"/>
                      </a:cubicBezTo>
                      <a:cubicBezTo>
                        <a:pt x="362881" y="349259"/>
                        <a:pt x="349783" y="362338"/>
                        <a:pt x="333435" y="369784"/>
                      </a:cubicBezTo>
                      <a:cubicBezTo>
                        <a:pt x="324065" y="373985"/>
                        <a:pt x="313836" y="376467"/>
                        <a:pt x="302937" y="376467"/>
                      </a:cubicBezTo>
                      <a:cubicBezTo>
                        <a:pt x="292038" y="376467"/>
                        <a:pt x="281808" y="373985"/>
                        <a:pt x="272439" y="369784"/>
                      </a:cubicBezTo>
                      <a:cubicBezTo>
                        <a:pt x="256091" y="362338"/>
                        <a:pt x="242993" y="349259"/>
                        <a:pt x="235536" y="332933"/>
                      </a:cubicBezTo>
                      <a:cubicBezTo>
                        <a:pt x="231329" y="323578"/>
                        <a:pt x="228843" y="313362"/>
                        <a:pt x="228843" y="302479"/>
                      </a:cubicBezTo>
                      <a:cubicBezTo>
                        <a:pt x="228843" y="291596"/>
                        <a:pt x="231329" y="281381"/>
                        <a:pt x="235536" y="272025"/>
                      </a:cubicBezTo>
                      <a:cubicBezTo>
                        <a:pt x="242993" y="255700"/>
                        <a:pt x="256091" y="242620"/>
                        <a:pt x="272439" y="235174"/>
                      </a:cubicBezTo>
                      <a:cubicBezTo>
                        <a:pt x="281808" y="230973"/>
                        <a:pt x="292038" y="228491"/>
                        <a:pt x="302937" y="228491"/>
                      </a:cubicBezTo>
                      <a:close/>
                      <a:moveTo>
                        <a:pt x="333421" y="117209"/>
                      </a:moveTo>
                      <a:cubicBezTo>
                        <a:pt x="412790" y="130190"/>
                        <a:pt x="475519" y="192805"/>
                        <a:pt x="488524" y="272029"/>
                      </a:cubicBezTo>
                      <a:lnTo>
                        <a:pt x="447406" y="272029"/>
                      </a:lnTo>
                      <a:cubicBezTo>
                        <a:pt x="435357" y="215141"/>
                        <a:pt x="390413" y="170184"/>
                        <a:pt x="333421" y="158252"/>
                      </a:cubicBezTo>
                      <a:close/>
                      <a:moveTo>
                        <a:pt x="272453" y="117209"/>
                      </a:moveTo>
                      <a:lnTo>
                        <a:pt x="272453" y="158252"/>
                      </a:lnTo>
                      <a:cubicBezTo>
                        <a:pt x="215487" y="170184"/>
                        <a:pt x="170564" y="215141"/>
                        <a:pt x="158520" y="272029"/>
                      </a:cubicBezTo>
                      <a:lnTo>
                        <a:pt x="117421" y="272029"/>
                      </a:lnTo>
                      <a:cubicBezTo>
                        <a:pt x="130420" y="192805"/>
                        <a:pt x="193121" y="130190"/>
                        <a:pt x="272453" y="117209"/>
                      </a:cubicBezTo>
                      <a:close/>
                      <a:moveTo>
                        <a:pt x="333421" y="0"/>
                      </a:moveTo>
                      <a:cubicBezTo>
                        <a:pt x="477009" y="14317"/>
                        <a:pt x="591535" y="128665"/>
                        <a:pt x="605874" y="272030"/>
                      </a:cubicBezTo>
                      <a:lnTo>
                        <a:pt x="564958" y="272030"/>
                      </a:lnTo>
                      <a:cubicBezTo>
                        <a:pt x="550906" y="151096"/>
                        <a:pt x="454543" y="54883"/>
                        <a:pt x="333421" y="40852"/>
                      </a:cubicBezTo>
                      <a:close/>
                      <a:moveTo>
                        <a:pt x="272453" y="0"/>
                      </a:moveTo>
                      <a:lnTo>
                        <a:pt x="272453" y="40852"/>
                      </a:lnTo>
                      <a:cubicBezTo>
                        <a:pt x="151331" y="54883"/>
                        <a:pt x="54968" y="151096"/>
                        <a:pt x="40916" y="272030"/>
                      </a:cubicBezTo>
                      <a:lnTo>
                        <a:pt x="0" y="272030"/>
                      </a:lnTo>
                      <a:cubicBezTo>
                        <a:pt x="14339" y="128665"/>
                        <a:pt x="128865" y="14317"/>
                        <a:pt x="27245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17FC15DE-ADC6-5F54-4043-B5C724903648}"/>
                  </a:ext>
                </a:extLst>
              </p:cNvPr>
              <p:cNvSpPr txBox="1"/>
              <p:nvPr/>
            </p:nvSpPr>
            <p:spPr>
              <a:xfrm>
                <a:off x="2523484" y="1748101"/>
                <a:ext cx="660167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000" b="1" u="sng" dirty="0">
                    <a:solidFill>
                      <a:srgbClr val="C00000"/>
                    </a:solidFill>
                  </a:rPr>
                  <a:t>国产</a:t>
                </a:r>
                <a:r>
                  <a:rPr lang="en-US" altLang="zh-CN" sz="2000" b="1" u="sng" dirty="0">
                    <a:solidFill>
                      <a:srgbClr val="C00000"/>
                    </a:solidFill>
                  </a:rPr>
                  <a:t>1</a:t>
                </a:r>
                <a:r>
                  <a:rPr lang="zh-CN" altLang="en-US" sz="2000" b="1" u="sng" dirty="0">
                    <a:solidFill>
                      <a:srgbClr val="C00000"/>
                    </a:solidFill>
                  </a:rPr>
                  <a:t>类化药，全新表观调控机制，延缓耐药</a:t>
                </a:r>
                <a:endParaRPr lang="en-US" altLang="zh-CN" sz="2000" b="1" u="sng" baseline="300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D34820D9-49A3-913B-9B39-0C0628A323D6}"/>
              </a:ext>
            </a:extLst>
          </p:cNvPr>
          <p:cNvGrpSpPr/>
          <p:nvPr/>
        </p:nvGrpSpPr>
        <p:grpSpPr>
          <a:xfrm>
            <a:off x="559516" y="4543131"/>
            <a:ext cx="11296252" cy="1907883"/>
            <a:chOff x="300038" y="4260607"/>
            <a:chExt cx="11632484" cy="1907883"/>
          </a:xfrm>
        </p:grpSpPr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E3024939-5AF7-4C2D-9665-889035512B82}"/>
                </a:ext>
              </a:extLst>
            </p:cNvPr>
            <p:cNvGrpSpPr/>
            <p:nvPr/>
          </p:nvGrpSpPr>
          <p:grpSpPr>
            <a:xfrm>
              <a:off x="300038" y="4260607"/>
              <a:ext cx="11632484" cy="1907883"/>
              <a:chOff x="300038" y="1789907"/>
              <a:chExt cx="11632484" cy="1907883"/>
            </a:xfrm>
          </p:grpSpPr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57DF1075-CFB8-F406-3C3D-0ECABA71F3FF}"/>
                  </a:ext>
                </a:extLst>
              </p:cNvPr>
              <p:cNvSpPr/>
              <p:nvPr/>
            </p:nvSpPr>
            <p:spPr>
              <a:xfrm>
                <a:off x="300038" y="1789907"/>
                <a:ext cx="11437442" cy="1907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algn="ctr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573C5BB9-1F2C-1676-19AC-F1C17C76AE72}"/>
                  </a:ext>
                </a:extLst>
              </p:cNvPr>
              <p:cNvSpPr/>
              <p:nvPr/>
            </p:nvSpPr>
            <p:spPr>
              <a:xfrm>
                <a:off x="495080" y="2533717"/>
                <a:ext cx="11437442" cy="11071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16000" indent="-216000">
                  <a:lnSpc>
                    <a:spcPct val="12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zh-CN" altLang="en-US" sz="1600" b="1" dirty="0">
                    <a:solidFill>
                      <a:srgbClr val="101A6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特殊患者群适用性好</a:t>
                </a:r>
                <a:r>
                  <a:rPr lang="zh-CN" altLang="en-US" sz="16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：</a:t>
                </a:r>
                <a:r>
                  <a:rPr lang="zh-CN" altLang="en-US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老年患者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及</a:t>
                </a:r>
                <a:r>
                  <a:rPr lang="zh-CN" altLang="en-US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轻度肝功能不全患者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，无需调整剂量</a:t>
                </a:r>
                <a:r>
                  <a:rPr lang="en-US" altLang="zh-CN" sz="1400" baseline="300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4</a:t>
                </a:r>
                <a:endParaRPr lang="zh-CN" altLang="en-US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marL="216000" indent="-216000">
                  <a:lnSpc>
                    <a:spcPct val="12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zh-CN" altLang="en-US" sz="1600" b="1" dirty="0">
                    <a:solidFill>
                      <a:srgbClr val="101A6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纯口服治疗方案</a:t>
                </a:r>
                <a:r>
                  <a:rPr lang="zh-CN" altLang="en-US" sz="1600" b="1" dirty="0">
                    <a:solidFill>
                      <a:srgbClr val="101A6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Wingdings" panose="05000000000000000000" pitchFamily="2" charset="2"/>
                  </a:rPr>
                  <a:t>：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Wingdings" panose="05000000000000000000" pitchFamily="2" charset="2"/>
                  </a:rPr>
                  <a:t>（</a:t>
                </a:r>
                <a:r>
                  <a:rPr lang="zh-CN" altLang="en-US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恩替司他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+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依西美坦方案）</a:t>
                </a:r>
                <a:r>
                  <a:rPr lang="zh-CN" altLang="en-US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均为口服片剂，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参照药（</a:t>
                </a:r>
                <a:r>
                  <a:rPr lang="zh-CN" altLang="en-US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阿贝西利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+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氟维司群方案）为</a:t>
                </a:r>
                <a:r>
                  <a:rPr lang="zh-CN" altLang="en-US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口服片剂</a:t>
                </a:r>
                <a:r>
                  <a:rPr lang="en-US" altLang="zh-CN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+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氟维司群</a:t>
                </a:r>
                <a:r>
                  <a:rPr lang="zh-CN" altLang="en-US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肌肉注射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，</a:t>
                </a:r>
                <a:endParaRPr lang="en-US" altLang="zh-CN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en-US" altLang="zh-CN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                                       </a:t>
                </a:r>
                <a:r>
                  <a:rPr lang="zh-CN" altLang="en-US" sz="14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则恩替司他治疗方案，显著提高患者依从性及便利性</a:t>
                </a:r>
              </a:p>
            </p:txBody>
          </p:sp>
          <p:grpSp>
            <p:nvGrpSpPr>
              <p:cNvPr id="41" name="组合 40">
                <a:extLst>
                  <a:ext uri="{FF2B5EF4-FFF2-40B4-BE49-F238E27FC236}">
                    <a16:creationId xmlns:a16="http://schemas.microsoft.com/office/drawing/2014/main" id="{1C56D569-30B8-BBFC-61A7-C6FDDD5CA1F4}"/>
                  </a:ext>
                </a:extLst>
              </p:cNvPr>
              <p:cNvGrpSpPr/>
              <p:nvPr/>
            </p:nvGrpSpPr>
            <p:grpSpPr>
              <a:xfrm>
                <a:off x="495078" y="1992112"/>
                <a:ext cx="11146837" cy="449792"/>
                <a:chOff x="495078" y="1707872"/>
                <a:chExt cx="11146837" cy="449792"/>
              </a:xfrm>
            </p:grpSpPr>
            <p:sp>
              <p:nvSpPr>
                <p:cNvPr id="42" name="矩形: 圆角 41">
                  <a:extLst>
                    <a:ext uri="{FF2B5EF4-FFF2-40B4-BE49-F238E27FC236}">
                      <a16:creationId xmlns:a16="http://schemas.microsoft.com/office/drawing/2014/main" id="{DA514D56-B7C8-56D6-6ACF-F830A666C91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070101" y="1708830"/>
                  <a:ext cx="9571814" cy="447874"/>
                </a:xfrm>
                <a:prstGeom prst="roundRect">
                  <a:avLst>
                    <a:gd name="adj" fmla="val 2037"/>
                  </a:avLst>
                </a:prstGeom>
                <a:gradFill flip="none" rotWithShape="1">
                  <a:gsLst>
                    <a:gs pos="0">
                      <a:srgbClr val="FFFFFF">
                        <a:alpha val="4000"/>
                      </a:srgbClr>
                    </a:gs>
                    <a:gs pos="100000">
                      <a:schemeClr val="accent1">
                        <a:alpha val="5000"/>
                      </a:schemeClr>
                    </a:gs>
                  </a:gsLst>
                  <a:lin ang="10800000" scaled="1"/>
                  <a:tileRect/>
                </a:gradFill>
                <a:ln w="63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78"/>
                  <a:endParaRPr lang="zh-CN" altLang="en-US" kern="0" dirty="0">
                    <a:solidFill>
                      <a:srgbClr val="666666"/>
                    </a:solidFill>
                    <a:latin typeface="Calibri" panose="020F0502020204030204"/>
                    <a:ea typeface="等线" panose="02010600030101010101" pitchFamily="2" charset="-122"/>
                    <a:sym typeface="+mn-lt"/>
                  </a:endParaRPr>
                </a:p>
              </p:txBody>
            </p:sp>
            <p:grpSp>
              <p:nvGrpSpPr>
                <p:cNvPr id="43" name="组合 42">
                  <a:extLst>
                    <a:ext uri="{FF2B5EF4-FFF2-40B4-BE49-F238E27FC236}">
                      <a16:creationId xmlns:a16="http://schemas.microsoft.com/office/drawing/2014/main" id="{452A459B-FE70-AB5C-5590-DAE66932599C}"/>
                    </a:ext>
                  </a:extLst>
                </p:cNvPr>
                <p:cNvGrpSpPr/>
                <p:nvPr/>
              </p:nvGrpSpPr>
              <p:grpSpPr>
                <a:xfrm>
                  <a:off x="495078" y="1707872"/>
                  <a:ext cx="1918910" cy="449792"/>
                  <a:chOff x="165582" y="1552498"/>
                  <a:chExt cx="1918910" cy="449792"/>
                </a:xfrm>
              </p:grpSpPr>
              <p:sp>
                <p:nvSpPr>
                  <p:cNvPr id="45" name="矩形: 圆角 44">
                    <a:extLst>
                      <a:ext uri="{FF2B5EF4-FFF2-40B4-BE49-F238E27FC236}">
                        <a16:creationId xmlns:a16="http://schemas.microsoft.com/office/drawing/2014/main" id="{825B9B9D-9608-484B-4CD5-829CD1E63AAE}"/>
                      </a:ext>
                    </a:extLst>
                  </p:cNvPr>
                  <p:cNvSpPr/>
                  <p:nvPr/>
                </p:nvSpPr>
                <p:spPr>
                  <a:xfrm>
                    <a:off x="165582" y="1552498"/>
                    <a:ext cx="1918910" cy="44979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2365A1"/>
                  </a:solidFill>
                  <a:ln>
                    <a:noFill/>
                  </a:ln>
                </p:spPr>
                <p:txBody>
                  <a:bodyPr wrap="square">
                    <a:noAutofit/>
                  </a:bodyPr>
                  <a:lstStyle/>
                  <a:p>
                    <a:pPr eaLnBrk="0" hangingPunct="0">
                      <a:spcBef>
                        <a:spcPct val="20000"/>
                      </a:spcBef>
                      <a:spcAft>
                        <a:spcPct val="30000"/>
                      </a:spcAft>
                      <a:buClr>
                        <a:srgbClr val="404040"/>
                      </a:buClr>
                      <a:tabLst>
                        <a:tab pos="3946525" algn="l"/>
                      </a:tabLst>
                    </a:pPr>
                    <a:endParaRPr lang="zh-CN" altLang="en-US" sz="1200" b="1" kern="0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46" name="文本框 45">
                    <a:extLst>
                      <a:ext uri="{FF2B5EF4-FFF2-40B4-BE49-F238E27FC236}">
                        <a16:creationId xmlns:a16="http://schemas.microsoft.com/office/drawing/2014/main" id="{805EB8D9-4C72-9105-A405-AC1E7459BC99}"/>
                      </a:ext>
                    </a:extLst>
                  </p:cNvPr>
                  <p:cNvSpPr txBox="1"/>
                  <p:nvPr/>
                </p:nvSpPr>
                <p:spPr>
                  <a:xfrm>
                    <a:off x="574491" y="1577338"/>
                    <a:ext cx="121058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zh-CN" altLang="en-US" sz="2000" b="1" dirty="0">
                        <a:solidFill>
                          <a:schemeClr val="bg1"/>
                        </a:solidFill>
                        <a:latin typeface="+mn-ea"/>
                        <a:ea typeface="+mn-ea"/>
                        <a:sym typeface="+mn-ea"/>
                      </a:rPr>
                      <a:t>应用创新</a:t>
                    </a:r>
                  </a:p>
                </p:txBody>
              </p:sp>
              <p:sp>
                <p:nvSpPr>
                  <p:cNvPr id="47" name="等腰三角形 46">
                    <a:extLst>
                      <a:ext uri="{FF2B5EF4-FFF2-40B4-BE49-F238E27FC236}">
                        <a16:creationId xmlns:a16="http://schemas.microsoft.com/office/drawing/2014/main" id="{1A6634EA-8C54-5816-62FF-5954E2F4610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793280" y="1700490"/>
                    <a:ext cx="189655" cy="153807"/>
                  </a:xfrm>
                  <a:prstGeom prst="triangle">
                    <a:avLst/>
                  </a:prstGeom>
                  <a:gradFill flip="none" rotWithShape="1">
                    <a:gsLst>
                      <a:gs pos="0">
                        <a:schemeClr val="bg1">
                          <a:alpha val="0"/>
                        </a:schemeClr>
                      </a:gs>
                      <a:gs pos="73000">
                        <a:schemeClr val="bg1"/>
                      </a:gs>
                    </a:gsLst>
                    <a:lin ang="162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44" name="文本框 43">
                  <a:extLst>
                    <a:ext uri="{FF2B5EF4-FFF2-40B4-BE49-F238E27FC236}">
                      <a16:creationId xmlns:a16="http://schemas.microsoft.com/office/drawing/2014/main" id="{6FE6A3B5-DC68-2625-05D9-E3C199BEEFA3}"/>
                    </a:ext>
                  </a:extLst>
                </p:cNvPr>
                <p:cNvSpPr txBox="1"/>
                <p:nvPr/>
              </p:nvSpPr>
              <p:spPr>
                <a:xfrm>
                  <a:off x="2523484" y="1748101"/>
                  <a:ext cx="8228208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zh-CN" altLang="en-US" sz="2000" b="1" u="sng" dirty="0">
                      <a:solidFill>
                        <a:srgbClr val="C00000"/>
                      </a:solidFill>
                    </a:rPr>
                    <a:t>半衰期长达</a:t>
                  </a:r>
                  <a:r>
                    <a:rPr lang="en-US" altLang="zh-CN" sz="2000" b="1" u="sng" dirty="0">
                      <a:solidFill>
                        <a:srgbClr val="C00000"/>
                      </a:solidFill>
                    </a:rPr>
                    <a:t>61.9</a:t>
                  </a:r>
                  <a:r>
                    <a:rPr lang="zh-CN" altLang="en-US" sz="2000" b="1" u="sng" dirty="0">
                      <a:solidFill>
                        <a:srgbClr val="C00000"/>
                      </a:solidFill>
                    </a:rPr>
                    <a:t>小时，一周一次，依从性高、便利性好</a:t>
                  </a:r>
                </a:p>
              </p:txBody>
            </p:sp>
          </p:grpSp>
        </p:grpSp>
        <p:sp>
          <p:nvSpPr>
            <p:cNvPr id="51" name="game-aim_75432">
              <a:extLst>
                <a:ext uri="{FF2B5EF4-FFF2-40B4-BE49-F238E27FC236}">
                  <a16:creationId xmlns:a16="http://schemas.microsoft.com/office/drawing/2014/main" id="{970BCAFE-EE1E-904B-88DA-A3030C370D4A}"/>
                </a:ext>
              </a:extLst>
            </p:cNvPr>
            <p:cNvSpPr/>
            <p:nvPr/>
          </p:nvSpPr>
          <p:spPr>
            <a:xfrm>
              <a:off x="670105" y="4553325"/>
              <a:ext cx="175677" cy="268766"/>
            </a:xfrm>
            <a:custGeom>
              <a:avLst/>
              <a:gdLst>
                <a:gd name="connsiteX0" fmla="*/ 121763 h 600884"/>
                <a:gd name="connsiteY0" fmla="*/ 121763 h 600884"/>
                <a:gd name="connsiteX1" fmla="*/ 121763 h 600884"/>
                <a:gd name="connsiteY1" fmla="*/ 121763 h 600884"/>
                <a:gd name="connsiteX2" fmla="*/ 121763 h 600884"/>
                <a:gd name="connsiteY2" fmla="*/ 121763 h 600884"/>
                <a:gd name="connsiteX3" fmla="*/ 121763 h 600884"/>
                <a:gd name="connsiteY3" fmla="*/ 121763 h 600884"/>
                <a:gd name="connsiteX4" fmla="*/ 121763 h 600884"/>
                <a:gd name="connsiteY4" fmla="*/ 121763 h 600884"/>
                <a:gd name="connsiteX5" fmla="*/ 121763 h 600884"/>
                <a:gd name="connsiteY5" fmla="*/ 121763 h 600884"/>
                <a:gd name="connsiteX6" fmla="*/ 121763 h 600884"/>
                <a:gd name="connsiteY6" fmla="*/ 121763 h 600884"/>
                <a:gd name="connsiteX7" fmla="*/ 121763 h 600884"/>
                <a:gd name="connsiteY7" fmla="*/ 121763 h 600884"/>
                <a:gd name="connsiteX8" fmla="*/ 121763 h 600884"/>
                <a:gd name="connsiteY8" fmla="*/ 121763 h 600884"/>
                <a:gd name="connsiteX9" fmla="*/ 121763 h 600884"/>
                <a:gd name="connsiteY9" fmla="*/ 121763 h 600884"/>
                <a:gd name="connsiteX10" fmla="*/ 121763 h 600884"/>
                <a:gd name="connsiteY10" fmla="*/ 121763 h 600884"/>
                <a:gd name="connsiteX11" fmla="*/ 121763 h 600884"/>
                <a:gd name="connsiteY11" fmla="*/ 121763 h 600884"/>
                <a:gd name="connsiteX12" fmla="*/ 121763 h 600884"/>
                <a:gd name="connsiteY12" fmla="*/ 121763 h 600884"/>
                <a:gd name="connsiteX13" fmla="*/ 121763 h 600884"/>
                <a:gd name="connsiteY13" fmla="*/ 121763 h 600884"/>
                <a:gd name="connsiteX14" fmla="*/ 121763 h 600884"/>
                <a:gd name="connsiteY14" fmla="*/ 121763 h 600884"/>
                <a:gd name="connsiteX15" fmla="*/ 121763 h 600884"/>
                <a:gd name="connsiteY15" fmla="*/ 121763 h 600884"/>
                <a:gd name="connsiteX16" fmla="*/ 121763 h 600884"/>
                <a:gd name="connsiteY16" fmla="*/ 121763 h 600884"/>
                <a:gd name="connsiteX17" fmla="*/ 121763 h 600884"/>
                <a:gd name="connsiteY17" fmla="*/ 121763 h 600884"/>
                <a:gd name="connsiteX18" fmla="*/ 121763 h 600884"/>
                <a:gd name="connsiteY18" fmla="*/ 121763 h 600884"/>
                <a:gd name="connsiteX19" fmla="*/ 121763 h 600884"/>
                <a:gd name="connsiteY19" fmla="*/ 121763 h 600884"/>
                <a:gd name="connsiteX20" fmla="*/ 121763 h 600884"/>
                <a:gd name="connsiteY20" fmla="*/ 121763 h 600884"/>
                <a:gd name="connsiteX21" fmla="*/ 121763 h 600884"/>
                <a:gd name="connsiteY21" fmla="*/ 121763 h 600884"/>
                <a:gd name="connsiteX22" fmla="*/ 121763 h 600884"/>
                <a:gd name="connsiteY22" fmla="*/ 121763 h 600884"/>
                <a:gd name="connsiteX23" fmla="*/ 121763 h 600884"/>
                <a:gd name="connsiteY23" fmla="*/ 121763 h 600884"/>
                <a:gd name="connsiteX24" fmla="*/ 121763 h 600884"/>
                <a:gd name="connsiteY24" fmla="*/ 121763 h 600884"/>
                <a:gd name="connsiteX25" fmla="*/ 121763 h 600884"/>
                <a:gd name="connsiteY25" fmla="*/ 121763 h 600884"/>
                <a:gd name="connsiteX26" fmla="*/ 121763 h 600884"/>
                <a:gd name="connsiteY26" fmla="*/ 121763 h 600884"/>
                <a:gd name="connsiteX27" fmla="*/ 121763 h 600884"/>
                <a:gd name="connsiteY27" fmla="*/ 121763 h 600884"/>
                <a:gd name="connsiteX28" fmla="*/ 121763 h 600884"/>
                <a:gd name="connsiteY28" fmla="*/ 121763 h 600884"/>
                <a:gd name="connsiteX29" fmla="*/ 121763 h 600884"/>
                <a:gd name="connsiteY29" fmla="*/ 121763 h 600884"/>
                <a:gd name="connsiteX30" fmla="*/ 121763 h 600884"/>
                <a:gd name="connsiteY30" fmla="*/ 121763 h 600884"/>
                <a:gd name="connsiteX31" fmla="*/ 121763 h 600884"/>
                <a:gd name="connsiteY31" fmla="*/ 121763 h 600884"/>
                <a:gd name="connsiteX32" fmla="*/ 121763 h 600884"/>
                <a:gd name="connsiteY32" fmla="*/ 121763 h 600884"/>
                <a:gd name="connsiteX33" fmla="*/ 121763 h 600884"/>
                <a:gd name="connsiteY33" fmla="*/ 121763 h 600884"/>
                <a:gd name="connsiteX34" fmla="*/ 121763 h 600884"/>
                <a:gd name="connsiteY34" fmla="*/ 121763 h 600884"/>
                <a:gd name="connsiteX35" fmla="*/ 121763 h 600884"/>
                <a:gd name="connsiteY35" fmla="*/ 121763 h 600884"/>
                <a:gd name="connsiteX36" fmla="*/ 121763 h 600884"/>
                <a:gd name="connsiteY36" fmla="*/ 121763 h 600884"/>
                <a:gd name="connsiteX37" fmla="*/ 121763 h 600884"/>
                <a:gd name="connsiteY37" fmla="*/ 121763 h 600884"/>
                <a:gd name="connsiteX38" fmla="*/ 121763 h 600884"/>
                <a:gd name="connsiteY38" fmla="*/ 121763 h 600884"/>
                <a:gd name="connsiteX39" fmla="*/ 121763 h 600884"/>
                <a:gd name="connsiteY39" fmla="*/ 121763 h 600884"/>
                <a:gd name="connsiteX40" fmla="*/ 121763 h 600884"/>
                <a:gd name="connsiteY40" fmla="*/ 121763 h 600884"/>
                <a:gd name="connsiteX41" fmla="*/ 121763 h 600884"/>
                <a:gd name="connsiteY41" fmla="*/ 121763 h 600884"/>
                <a:gd name="connsiteX42" fmla="*/ 121763 h 600884"/>
                <a:gd name="connsiteY42" fmla="*/ 121763 h 600884"/>
                <a:gd name="connsiteX43" fmla="*/ 121763 h 600884"/>
                <a:gd name="connsiteY43" fmla="*/ 121763 h 600884"/>
                <a:gd name="connsiteX44" fmla="*/ 121763 h 600884"/>
                <a:gd name="connsiteY44" fmla="*/ 121763 h 600884"/>
                <a:gd name="connsiteX45" fmla="*/ 121763 h 600884"/>
                <a:gd name="connsiteY45" fmla="*/ 121763 h 600884"/>
                <a:gd name="connsiteX46" fmla="*/ 121763 h 600884"/>
                <a:gd name="connsiteY46" fmla="*/ 121763 h 600884"/>
                <a:gd name="connsiteX47" fmla="*/ 121763 h 600884"/>
                <a:gd name="connsiteY47" fmla="*/ 121763 h 600884"/>
                <a:gd name="connsiteX48" fmla="*/ 121763 h 600884"/>
                <a:gd name="connsiteY48" fmla="*/ 121763 h 600884"/>
                <a:gd name="connsiteX49" fmla="*/ 121763 h 600884"/>
                <a:gd name="connsiteY49" fmla="*/ 121763 h 600884"/>
                <a:gd name="connsiteX50" fmla="*/ 121763 h 600884"/>
                <a:gd name="connsiteY50" fmla="*/ 121763 h 600884"/>
                <a:gd name="connsiteX51" fmla="*/ 121763 h 600884"/>
                <a:gd name="connsiteY51" fmla="*/ 121763 h 600884"/>
                <a:gd name="connsiteX52" fmla="*/ 121763 h 600884"/>
                <a:gd name="connsiteY52" fmla="*/ 121763 h 600884"/>
                <a:gd name="connsiteX53" fmla="*/ 121763 h 600884"/>
                <a:gd name="connsiteY53" fmla="*/ 121763 h 600884"/>
                <a:gd name="connsiteX54" fmla="*/ 121763 h 600884"/>
                <a:gd name="connsiteY54" fmla="*/ 121763 h 600884"/>
                <a:gd name="connsiteX55" fmla="*/ 121763 h 600884"/>
                <a:gd name="connsiteY55" fmla="*/ 121763 h 600884"/>
                <a:gd name="connsiteX56" fmla="*/ 121763 h 600884"/>
                <a:gd name="connsiteY56" fmla="*/ 121763 h 600884"/>
                <a:gd name="connsiteX57" fmla="*/ 121763 h 600884"/>
                <a:gd name="connsiteY57" fmla="*/ 121763 h 600884"/>
                <a:gd name="connsiteX58" fmla="*/ 121763 h 600884"/>
                <a:gd name="connsiteY58" fmla="*/ 121763 h 600884"/>
                <a:gd name="connsiteX59" fmla="*/ 121763 h 600884"/>
                <a:gd name="connsiteY59" fmla="*/ 121763 h 600884"/>
                <a:gd name="connsiteX60" fmla="*/ 121763 h 600884"/>
                <a:gd name="connsiteY60" fmla="*/ 121763 h 600884"/>
                <a:gd name="connsiteX61" fmla="*/ 121763 h 600884"/>
                <a:gd name="connsiteY61" fmla="*/ 121763 h 600884"/>
                <a:gd name="connsiteX62" fmla="*/ 121763 h 600884"/>
                <a:gd name="connsiteY62" fmla="*/ 121763 h 600884"/>
                <a:gd name="connsiteX63" fmla="*/ 121763 h 600884"/>
                <a:gd name="connsiteY63" fmla="*/ 121763 h 600884"/>
                <a:gd name="connsiteX64" fmla="*/ 121763 h 600884"/>
                <a:gd name="connsiteY64" fmla="*/ 121763 h 600884"/>
                <a:gd name="connsiteX65" fmla="*/ 121763 h 600884"/>
                <a:gd name="connsiteY65" fmla="*/ 121763 h 600884"/>
                <a:gd name="connsiteX66" fmla="*/ 121763 h 600884"/>
                <a:gd name="connsiteY66" fmla="*/ 121763 h 600884"/>
                <a:gd name="connsiteX67" fmla="*/ 121763 h 600884"/>
                <a:gd name="connsiteY67" fmla="*/ 121763 h 600884"/>
                <a:gd name="connsiteX68" fmla="*/ 121763 h 600884"/>
                <a:gd name="connsiteY68" fmla="*/ 121763 h 600884"/>
                <a:gd name="connsiteX69" fmla="*/ 121763 h 600884"/>
                <a:gd name="connsiteY69" fmla="*/ 121763 h 600884"/>
                <a:gd name="connsiteX70" fmla="*/ 121763 h 600884"/>
                <a:gd name="connsiteY70" fmla="*/ 121763 h 600884"/>
                <a:gd name="connsiteX71" fmla="*/ 121763 h 600884"/>
                <a:gd name="connsiteY71" fmla="*/ 121763 h 600884"/>
                <a:gd name="connsiteX72" fmla="*/ 121763 h 600884"/>
                <a:gd name="connsiteY72" fmla="*/ 121763 h 600884"/>
                <a:gd name="connsiteX73" fmla="*/ 121763 h 600884"/>
                <a:gd name="connsiteY73" fmla="*/ 121763 h 600884"/>
                <a:gd name="connsiteX74" fmla="*/ 121763 h 600884"/>
                <a:gd name="connsiteY74" fmla="*/ 121763 h 600884"/>
                <a:gd name="connsiteX75" fmla="*/ 121763 h 600884"/>
                <a:gd name="connsiteY75" fmla="*/ 121763 h 600884"/>
                <a:gd name="connsiteX76" fmla="*/ 121763 h 600884"/>
                <a:gd name="connsiteY76" fmla="*/ 121763 h 600884"/>
                <a:gd name="connsiteX77" fmla="*/ 121763 h 600884"/>
                <a:gd name="connsiteY77" fmla="*/ 121763 h 600884"/>
                <a:gd name="connsiteX78" fmla="*/ 121763 h 600884"/>
                <a:gd name="connsiteY78" fmla="*/ 121763 h 600884"/>
                <a:gd name="connsiteX79" fmla="*/ 121763 h 600884"/>
                <a:gd name="connsiteY79" fmla="*/ 121763 h 600884"/>
                <a:gd name="connsiteX80" fmla="*/ 121763 h 600884"/>
                <a:gd name="connsiteY80" fmla="*/ 121763 h 600884"/>
                <a:gd name="connsiteX81" fmla="*/ 121763 h 600884"/>
                <a:gd name="connsiteY81" fmla="*/ 121763 h 600884"/>
                <a:gd name="connsiteX82" fmla="*/ 121763 h 600884"/>
                <a:gd name="connsiteY82" fmla="*/ 121763 h 600884"/>
                <a:gd name="connsiteX83" fmla="*/ 121763 h 600884"/>
                <a:gd name="connsiteY83" fmla="*/ 121763 h 600884"/>
                <a:gd name="connsiteX84" fmla="*/ 121763 h 600884"/>
                <a:gd name="connsiteY84" fmla="*/ 121763 h 600884"/>
                <a:gd name="connsiteX85" fmla="*/ 121763 h 600884"/>
                <a:gd name="connsiteY85" fmla="*/ 121763 h 600884"/>
                <a:gd name="connsiteX86" fmla="*/ 121763 h 600884"/>
                <a:gd name="connsiteY86" fmla="*/ 121763 h 600884"/>
                <a:gd name="connsiteX87" fmla="*/ 121763 h 600884"/>
                <a:gd name="connsiteY87" fmla="*/ 121763 h 600884"/>
                <a:gd name="connsiteX88" fmla="*/ 121763 h 600884"/>
                <a:gd name="connsiteY88" fmla="*/ 121763 h 600884"/>
                <a:gd name="connsiteX89" fmla="*/ 121763 h 600884"/>
                <a:gd name="connsiteY89" fmla="*/ 121763 h 600884"/>
                <a:gd name="connsiteX90" fmla="*/ 121763 h 600884"/>
                <a:gd name="connsiteY90" fmla="*/ 121763 h 600884"/>
                <a:gd name="connsiteX91" fmla="*/ 121763 h 600884"/>
                <a:gd name="connsiteY91" fmla="*/ 121763 h 600884"/>
                <a:gd name="connsiteX92" fmla="*/ 121763 h 600884"/>
                <a:gd name="connsiteY92" fmla="*/ 121763 h 600884"/>
                <a:gd name="connsiteX93" fmla="*/ 121763 h 600884"/>
                <a:gd name="connsiteY93" fmla="*/ 121763 h 600884"/>
                <a:gd name="connsiteX94" fmla="*/ 121763 h 600884"/>
                <a:gd name="connsiteY94" fmla="*/ 121763 h 600884"/>
                <a:gd name="connsiteX95" fmla="*/ 121763 h 600884"/>
                <a:gd name="connsiteY95" fmla="*/ 121763 h 600884"/>
                <a:gd name="connsiteX96" fmla="*/ 121763 h 600884"/>
                <a:gd name="connsiteY96" fmla="*/ 121763 h 600884"/>
                <a:gd name="connsiteX97" fmla="*/ 121763 h 600884"/>
                <a:gd name="connsiteY97" fmla="*/ 121763 h 600884"/>
                <a:gd name="connsiteX98" fmla="*/ 121763 h 600884"/>
                <a:gd name="connsiteY98" fmla="*/ 121763 h 600884"/>
                <a:gd name="connsiteX99" fmla="*/ 121763 h 600884"/>
                <a:gd name="connsiteY99" fmla="*/ 121763 h 600884"/>
                <a:gd name="connsiteX100" fmla="*/ 121763 h 600884"/>
                <a:gd name="connsiteY100" fmla="*/ 121763 h 600884"/>
                <a:gd name="connsiteX101" fmla="*/ 121763 h 600884"/>
                <a:gd name="connsiteY101" fmla="*/ 121763 h 600884"/>
                <a:gd name="connsiteX102" fmla="*/ 121763 h 600884"/>
                <a:gd name="connsiteY102" fmla="*/ 121763 h 600884"/>
                <a:gd name="connsiteX103" fmla="*/ 121763 h 600884"/>
                <a:gd name="connsiteY103" fmla="*/ 121763 h 600884"/>
                <a:gd name="connsiteX104" fmla="*/ 121763 h 600884"/>
                <a:gd name="connsiteY104" fmla="*/ 121763 h 600884"/>
                <a:gd name="connsiteX105" fmla="*/ 121763 h 600884"/>
                <a:gd name="connsiteY105" fmla="*/ 121763 h 600884"/>
                <a:gd name="connsiteX106" fmla="*/ 121763 h 600884"/>
                <a:gd name="connsiteY106" fmla="*/ 121763 h 600884"/>
                <a:gd name="connsiteX107" fmla="*/ 121763 h 600884"/>
                <a:gd name="connsiteY107" fmla="*/ 121763 h 600884"/>
                <a:gd name="connsiteX108" fmla="*/ 121763 h 600884"/>
                <a:gd name="connsiteY108" fmla="*/ 121763 h 600884"/>
                <a:gd name="connsiteX109" fmla="*/ 121763 h 600884"/>
                <a:gd name="connsiteY109" fmla="*/ 121763 h 600884"/>
                <a:gd name="connsiteX110" fmla="*/ 121763 h 600884"/>
                <a:gd name="connsiteY110" fmla="*/ 121763 h 600884"/>
                <a:gd name="connsiteX111" fmla="*/ 121763 h 600884"/>
                <a:gd name="connsiteY111" fmla="*/ 121763 h 600884"/>
                <a:gd name="connsiteX112" fmla="*/ 121763 h 600884"/>
                <a:gd name="connsiteY112" fmla="*/ 121763 h 600884"/>
                <a:gd name="connsiteX113" fmla="*/ 121763 h 600884"/>
                <a:gd name="connsiteY113" fmla="*/ 121763 h 600884"/>
                <a:gd name="connsiteX114" fmla="*/ 121763 h 600884"/>
                <a:gd name="connsiteY114" fmla="*/ 121763 h 600884"/>
                <a:gd name="connsiteX115" fmla="*/ 121763 h 600884"/>
                <a:gd name="connsiteY115" fmla="*/ 121763 h 600884"/>
                <a:gd name="connsiteX116" fmla="*/ 121763 h 600884"/>
                <a:gd name="connsiteY116" fmla="*/ 121763 h 600884"/>
                <a:gd name="connsiteX117" fmla="*/ 121763 h 600884"/>
                <a:gd name="connsiteY117" fmla="*/ 121763 h 600884"/>
                <a:gd name="connsiteX118" fmla="*/ 121763 h 600884"/>
                <a:gd name="connsiteY118" fmla="*/ 121763 h 600884"/>
                <a:gd name="connsiteX119" fmla="*/ 121763 h 600884"/>
                <a:gd name="connsiteY119" fmla="*/ 121763 h 600884"/>
                <a:gd name="connsiteX120" fmla="*/ 121763 h 600884"/>
                <a:gd name="connsiteY120" fmla="*/ 121763 h 600884"/>
                <a:gd name="connsiteX121" fmla="*/ 121763 h 600884"/>
                <a:gd name="connsiteY121" fmla="*/ 121763 h 600884"/>
                <a:gd name="connsiteX122" fmla="*/ 121763 h 600884"/>
                <a:gd name="connsiteY122" fmla="*/ 121763 h 600884"/>
                <a:gd name="connsiteX123" fmla="*/ 121763 h 600884"/>
                <a:gd name="connsiteY123" fmla="*/ 121763 h 600884"/>
                <a:gd name="connsiteX124" fmla="*/ 121763 h 600884"/>
                <a:gd name="connsiteY124" fmla="*/ 121763 h 600884"/>
                <a:gd name="connsiteX125" fmla="*/ 121763 h 600884"/>
                <a:gd name="connsiteY125" fmla="*/ 121763 h 600884"/>
                <a:gd name="connsiteX126" fmla="*/ 121763 h 600884"/>
                <a:gd name="connsiteY126" fmla="*/ 121763 h 600884"/>
                <a:gd name="connsiteX127" fmla="*/ 121763 h 600884"/>
                <a:gd name="connsiteY127" fmla="*/ 121763 h 600884"/>
                <a:gd name="connsiteX128" fmla="*/ 121763 h 600884"/>
                <a:gd name="connsiteY128" fmla="*/ 121763 h 600884"/>
                <a:gd name="connsiteX129" fmla="*/ 121763 h 600884"/>
                <a:gd name="connsiteY129" fmla="*/ 121763 h 600884"/>
                <a:gd name="connsiteX130" fmla="*/ 121763 h 600884"/>
                <a:gd name="connsiteY130" fmla="*/ 121763 h 600884"/>
                <a:gd name="connsiteX131" fmla="*/ 121763 h 600884"/>
                <a:gd name="connsiteY131" fmla="*/ 121763 h 600884"/>
                <a:gd name="connsiteX132" fmla="*/ 121763 h 600884"/>
                <a:gd name="connsiteY132" fmla="*/ 121763 h 600884"/>
                <a:gd name="connsiteX133" fmla="*/ 121763 h 600884"/>
                <a:gd name="connsiteY133" fmla="*/ 121763 h 600884"/>
                <a:gd name="connsiteX134" fmla="*/ 121763 h 600884"/>
                <a:gd name="connsiteY134" fmla="*/ 121763 h 600884"/>
                <a:gd name="connsiteX135" fmla="*/ 121763 h 600884"/>
                <a:gd name="connsiteY135" fmla="*/ 121763 h 600884"/>
                <a:gd name="connsiteX136" fmla="*/ 121763 h 600884"/>
                <a:gd name="connsiteY136" fmla="*/ 121763 h 600884"/>
                <a:gd name="connsiteX137" fmla="*/ 121763 h 600884"/>
                <a:gd name="connsiteY137" fmla="*/ 121763 h 600884"/>
                <a:gd name="connsiteX138" fmla="*/ 121763 h 600884"/>
                <a:gd name="connsiteY138" fmla="*/ 121763 h 600884"/>
                <a:gd name="connsiteX139" fmla="*/ 121763 h 600884"/>
                <a:gd name="connsiteY139" fmla="*/ 121763 h 600884"/>
                <a:gd name="connsiteX140" fmla="*/ 121763 h 600884"/>
                <a:gd name="connsiteY140" fmla="*/ 121763 h 600884"/>
                <a:gd name="connsiteX141" fmla="*/ 121763 h 600884"/>
                <a:gd name="connsiteY141" fmla="*/ 121763 h 600884"/>
                <a:gd name="connsiteX142" fmla="*/ 121763 h 600884"/>
                <a:gd name="connsiteY142" fmla="*/ 121763 h 600884"/>
                <a:gd name="connsiteX143" fmla="*/ 121763 h 600884"/>
                <a:gd name="connsiteY143" fmla="*/ 121763 h 600884"/>
                <a:gd name="connsiteX144" fmla="*/ 121763 h 600884"/>
                <a:gd name="connsiteY144" fmla="*/ 121763 h 600884"/>
                <a:gd name="connsiteX145" fmla="*/ 121763 h 600884"/>
                <a:gd name="connsiteY145" fmla="*/ 121763 h 600884"/>
                <a:gd name="connsiteX146" fmla="*/ 121763 h 600884"/>
                <a:gd name="connsiteY146" fmla="*/ 121763 h 600884"/>
                <a:gd name="connsiteX147" fmla="*/ 121763 h 600884"/>
                <a:gd name="connsiteY147" fmla="*/ 121763 h 600884"/>
                <a:gd name="connsiteX148" fmla="*/ 121763 h 600884"/>
                <a:gd name="connsiteY148" fmla="*/ 121763 h 600884"/>
                <a:gd name="connsiteX149" fmla="*/ 121763 h 600884"/>
                <a:gd name="connsiteY149" fmla="*/ 121763 h 600884"/>
                <a:gd name="connsiteX150" fmla="*/ 121763 h 600884"/>
                <a:gd name="connsiteY150" fmla="*/ 121763 h 600884"/>
                <a:gd name="connsiteX151" fmla="*/ 121763 h 600884"/>
                <a:gd name="connsiteY151" fmla="*/ 121763 h 600884"/>
                <a:gd name="connsiteX152" fmla="*/ 121763 h 600884"/>
                <a:gd name="connsiteY152" fmla="*/ 121763 h 600884"/>
                <a:gd name="connsiteX153" fmla="*/ 121763 h 600884"/>
                <a:gd name="connsiteY153" fmla="*/ 121763 h 600884"/>
                <a:gd name="connsiteX154" fmla="*/ 121763 h 600884"/>
                <a:gd name="connsiteY154" fmla="*/ 121763 h 600884"/>
                <a:gd name="connsiteX155" fmla="*/ 121763 h 600884"/>
                <a:gd name="connsiteY155" fmla="*/ 121763 h 600884"/>
                <a:gd name="connsiteX156" fmla="*/ 121763 h 600884"/>
                <a:gd name="connsiteY156" fmla="*/ 121763 h 60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</a:cxnLst>
              <a:rect l="l" t="t" r="r" b="b"/>
              <a:pathLst>
                <a:path w="395103" h="604463">
                  <a:moveTo>
                    <a:pt x="165659" y="515411"/>
                  </a:moveTo>
                  <a:lnTo>
                    <a:pt x="165659" y="553590"/>
                  </a:lnTo>
                  <a:lnTo>
                    <a:pt x="229420" y="553590"/>
                  </a:lnTo>
                  <a:lnTo>
                    <a:pt x="229420" y="515411"/>
                  </a:lnTo>
                  <a:close/>
                  <a:moveTo>
                    <a:pt x="140231" y="464538"/>
                  </a:moveTo>
                  <a:lnTo>
                    <a:pt x="140231" y="489927"/>
                  </a:lnTo>
                  <a:lnTo>
                    <a:pt x="254944" y="489927"/>
                  </a:lnTo>
                  <a:lnTo>
                    <a:pt x="254944" y="464538"/>
                  </a:lnTo>
                  <a:close/>
                  <a:moveTo>
                    <a:pt x="140231" y="419965"/>
                  </a:moveTo>
                  <a:lnTo>
                    <a:pt x="140231" y="439054"/>
                  </a:lnTo>
                  <a:lnTo>
                    <a:pt x="254944" y="439054"/>
                  </a:lnTo>
                  <a:lnTo>
                    <a:pt x="254944" y="419965"/>
                  </a:lnTo>
                  <a:close/>
                  <a:moveTo>
                    <a:pt x="280372" y="389517"/>
                  </a:moveTo>
                  <a:lnTo>
                    <a:pt x="280372" y="470838"/>
                  </a:lnTo>
                  <a:lnTo>
                    <a:pt x="353788" y="470838"/>
                  </a:lnTo>
                  <a:close/>
                  <a:moveTo>
                    <a:pt x="114707" y="389517"/>
                  </a:moveTo>
                  <a:lnTo>
                    <a:pt x="41387" y="470838"/>
                  </a:lnTo>
                  <a:lnTo>
                    <a:pt x="114707" y="470838"/>
                  </a:lnTo>
                  <a:close/>
                  <a:moveTo>
                    <a:pt x="197588" y="159131"/>
                  </a:moveTo>
                  <a:cubicBezTo>
                    <a:pt x="183530" y="159131"/>
                    <a:pt x="172054" y="170488"/>
                    <a:pt x="172054" y="184516"/>
                  </a:cubicBezTo>
                  <a:cubicBezTo>
                    <a:pt x="172054" y="198545"/>
                    <a:pt x="183530" y="209997"/>
                    <a:pt x="197588" y="209997"/>
                  </a:cubicBezTo>
                  <a:cubicBezTo>
                    <a:pt x="211646" y="209997"/>
                    <a:pt x="223026" y="198545"/>
                    <a:pt x="223026" y="184516"/>
                  </a:cubicBezTo>
                  <a:cubicBezTo>
                    <a:pt x="223026" y="170488"/>
                    <a:pt x="211646" y="159131"/>
                    <a:pt x="197588" y="159131"/>
                  </a:cubicBezTo>
                  <a:close/>
                  <a:moveTo>
                    <a:pt x="197588" y="133651"/>
                  </a:moveTo>
                  <a:cubicBezTo>
                    <a:pt x="225703" y="133651"/>
                    <a:pt x="248559" y="156459"/>
                    <a:pt x="248559" y="184516"/>
                  </a:cubicBezTo>
                  <a:cubicBezTo>
                    <a:pt x="248559" y="212573"/>
                    <a:pt x="225703" y="235477"/>
                    <a:pt x="197588" y="235477"/>
                  </a:cubicBezTo>
                  <a:cubicBezTo>
                    <a:pt x="169472" y="235477"/>
                    <a:pt x="146521" y="212573"/>
                    <a:pt x="146521" y="184516"/>
                  </a:cubicBezTo>
                  <a:cubicBezTo>
                    <a:pt x="146521" y="156459"/>
                    <a:pt x="169472" y="133651"/>
                    <a:pt x="197588" y="133651"/>
                  </a:cubicBezTo>
                  <a:close/>
                  <a:moveTo>
                    <a:pt x="178456" y="82781"/>
                  </a:moveTo>
                  <a:lnTo>
                    <a:pt x="178456" y="107787"/>
                  </a:lnTo>
                  <a:cubicBezTo>
                    <a:pt x="178456" y="113322"/>
                    <a:pt x="174824" y="118189"/>
                    <a:pt x="169662" y="119907"/>
                  </a:cubicBezTo>
                  <a:cubicBezTo>
                    <a:pt x="168610" y="120289"/>
                    <a:pt x="167368" y="120766"/>
                    <a:pt x="166412" y="121244"/>
                  </a:cubicBezTo>
                  <a:cubicBezTo>
                    <a:pt x="161537" y="123343"/>
                    <a:pt x="155897" y="122293"/>
                    <a:pt x="152169" y="118571"/>
                  </a:cubicBezTo>
                  <a:lnTo>
                    <a:pt x="134484" y="100915"/>
                  </a:lnTo>
                  <a:lnTo>
                    <a:pt x="107432" y="127924"/>
                  </a:lnTo>
                  <a:lnTo>
                    <a:pt x="125116" y="145676"/>
                  </a:lnTo>
                  <a:cubicBezTo>
                    <a:pt x="128845" y="149398"/>
                    <a:pt x="129896" y="155125"/>
                    <a:pt x="127697" y="159897"/>
                  </a:cubicBezTo>
                  <a:cubicBezTo>
                    <a:pt x="127124" y="161137"/>
                    <a:pt x="126742" y="162187"/>
                    <a:pt x="126455" y="163046"/>
                  </a:cubicBezTo>
                  <a:cubicBezTo>
                    <a:pt x="124734" y="168295"/>
                    <a:pt x="119859" y="171827"/>
                    <a:pt x="114315" y="171827"/>
                  </a:cubicBezTo>
                  <a:lnTo>
                    <a:pt x="89174" y="171827"/>
                  </a:lnTo>
                  <a:lnTo>
                    <a:pt x="89174" y="210002"/>
                  </a:lnTo>
                  <a:lnTo>
                    <a:pt x="114315" y="210002"/>
                  </a:lnTo>
                  <a:cubicBezTo>
                    <a:pt x="119859" y="210002"/>
                    <a:pt x="124734" y="213534"/>
                    <a:pt x="126455" y="218783"/>
                  </a:cubicBezTo>
                  <a:cubicBezTo>
                    <a:pt x="126742" y="219642"/>
                    <a:pt x="127124" y="220692"/>
                    <a:pt x="127697" y="221932"/>
                  </a:cubicBezTo>
                  <a:cubicBezTo>
                    <a:pt x="129896" y="226704"/>
                    <a:pt x="128845" y="232431"/>
                    <a:pt x="125116" y="236153"/>
                  </a:cubicBezTo>
                  <a:lnTo>
                    <a:pt x="107337" y="253905"/>
                  </a:lnTo>
                  <a:lnTo>
                    <a:pt x="134484" y="280914"/>
                  </a:lnTo>
                  <a:lnTo>
                    <a:pt x="152264" y="263258"/>
                  </a:lnTo>
                  <a:cubicBezTo>
                    <a:pt x="155992" y="259536"/>
                    <a:pt x="161537" y="258486"/>
                    <a:pt x="166412" y="260585"/>
                  </a:cubicBezTo>
                  <a:cubicBezTo>
                    <a:pt x="167368" y="261063"/>
                    <a:pt x="168610" y="261540"/>
                    <a:pt x="169662" y="261922"/>
                  </a:cubicBezTo>
                  <a:cubicBezTo>
                    <a:pt x="174824" y="263640"/>
                    <a:pt x="178456" y="268507"/>
                    <a:pt x="178456" y="274042"/>
                  </a:cubicBezTo>
                  <a:lnTo>
                    <a:pt x="178456" y="299048"/>
                  </a:lnTo>
                  <a:lnTo>
                    <a:pt x="216693" y="299048"/>
                  </a:lnTo>
                  <a:lnTo>
                    <a:pt x="216693" y="274042"/>
                  </a:lnTo>
                  <a:cubicBezTo>
                    <a:pt x="216693" y="268507"/>
                    <a:pt x="220230" y="263640"/>
                    <a:pt x="225487" y="261922"/>
                  </a:cubicBezTo>
                  <a:cubicBezTo>
                    <a:pt x="226539" y="261540"/>
                    <a:pt x="227686" y="261063"/>
                    <a:pt x="228642" y="260585"/>
                  </a:cubicBezTo>
                  <a:cubicBezTo>
                    <a:pt x="233517" y="258486"/>
                    <a:pt x="239157" y="259536"/>
                    <a:pt x="242885" y="263258"/>
                  </a:cubicBezTo>
                  <a:lnTo>
                    <a:pt x="260665" y="280914"/>
                  </a:lnTo>
                  <a:lnTo>
                    <a:pt x="287717" y="253905"/>
                  </a:lnTo>
                  <a:lnTo>
                    <a:pt x="269937" y="236153"/>
                  </a:lnTo>
                  <a:cubicBezTo>
                    <a:pt x="266209" y="232431"/>
                    <a:pt x="265157" y="226704"/>
                    <a:pt x="267452" y="221837"/>
                  </a:cubicBezTo>
                  <a:cubicBezTo>
                    <a:pt x="267930" y="220692"/>
                    <a:pt x="268407" y="219642"/>
                    <a:pt x="268694" y="218687"/>
                  </a:cubicBezTo>
                  <a:cubicBezTo>
                    <a:pt x="270415" y="213534"/>
                    <a:pt x="275290" y="210002"/>
                    <a:pt x="280739" y="210002"/>
                  </a:cubicBezTo>
                  <a:lnTo>
                    <a:pt x="305879" y="210002"/>
                  </a:lnTo>
                  <a:lnTo>
                    <a:pt x="305879" y="171827"/>
                  </a:lnTo>
                  <a:lnTo>
                    <a:pt x="280739" y="171827"/>
                  </a:lnTo>
                  <a:cubicBezTo>
                    <a:pt x="275290" y="171827"/>
                    <a:pt x="270415" y="168295"/>
                    <a:pt x="268694" y="163142"/>
                  </a:cubicBezTo>
                  <a:cubicBezTo>
                    <a:pt x="268407" y="162187"/>
                    <a:pt x="267930" y="161137"/>
                    <a:pt x="267452" y="159992"/>
                  </a:cubicBezTo>
                  <a:cubicBezTo>
                    <a:pt x="265157" y="155125"/>
                    <a:pt x="266209" y="149398"/>
                    <a:pt x="269937" y="145676"/>
                  </a:cubicBezTo>
                  <a:lnTo>
                    <a:pt x="287717" y="127924"/>
                  </a:lnTo>
                  <a:lnTo>
                    <a:pt x="260665" y="100915"/>
                  </a:lnTo>
                  <a:lnTo>
                    <a:pt x="242885" y="118571"/>
                  </a:lnTo>
                  <a:cubicBezTo>
                    <a:pt x="239157" y="122293"/>
                    <a:pt x="233517" y="123343"/>
                    <a:pt x="228642" y="121244"/>
                  </a:cubicBezTo>
                  <a:cubicBezTo>
                    <a:pt x="227686" y="120766"/>
                    <a:pt x="226539" y="120289"/>
                    <a:pt x="225487" y="119907"/>
                  </a:cubicBezTo>
                  <a:cubicBezTo>
                    <a:pt x="220230" y="118189"/>
                    <a:pt x="216693" y="113322"/>
                    <a:pt x="216693" y="107787"/>
                  </a:cubicBezTo>
                  <a:lnTo>
                    <a:pt x="216693" y="82781"/>
                  </a:lnTo>
                  <a:close/>
                  <a:moveTo>
                    <a:pt x="165647" y="57299"/>
                  </a:moveTo>
                  <a:lnTo>
                    <a:pt x="229406" y="57299"/>
                  </a:lnTo>
                  <a:cubicBezTo>
                    <a:pt x="236480" y="57299"/>
                    <a:pt x="242120" y="63025"/>
                    <a:pt x="242120" y="69992"/>
                  </a:cubicBezTo>
                  <a:lnTo>
                    <a:pt x="242120" y="83354"/>
                  </a:lnTo>
                  <a:lnTo>
                    <a:pt x="251583" y="73905"/>
                  </a:lnTo>
                  <a:cubicBezTo>
                    <a:pt x="256650" y="68943"/>
                    <a:pt x="264679" y="68943"/>
                    <a:pt x="269650" y="73905"/>
                  </a:cubicBezTo>
                  <a:lnTo>
                    <a:pt x="314769" y="118953"/>
                  </a:lnTo>
                  <a:cubicBezTo>
                    <a:pt x="319740" y="123916"/>
                    <a:pt x="319740" y="131933"/>
                    <a:pt x="314769" y="136896"/>
                  </a:cubicBezTo>
                  <a:lnTo>
                    <a:pt x="305306" y="146344"/>
                  </a:lnTo>
                  <a:lnTo>
                    <a:pt x="318593" y="146344"/>
                  </a:lnTo>
                  <a:cubicBezTo>
                    <a:pt x="325667" y="146344"/>
                    <a:pt x="331402" y="152071"/>
                    <a:pt x="331402" y="159133"/>
                  </a:cubicBezTo>
                  <a:lnTo>
                    <a:pt x="331402" y="222696"/>
                  </a:lnTo>
                  <a:cubicBezTo>
                    <a:pt x="331402" y="229758"/>
                    <a:pt x="325667" y="235485"/>
                    <a:pt x="318593" y="235485"/>
                  </a:cubicBezTo>
                  <a:lnTo>
                    <a:pt x="305306" y="235485"/>
                  </a:lnTo>
                  <a:lnTo>
                    <a:pt x="314769" y="244933"/>
                  </a:lnTo>
                  <a:cubicBezTo>
                    <a:pt x="319740" y="249896"/>
                    <a:pt x="319740" y="257913"/>
                    <a:pt x="314769" y="262876"/>
                  </a:cubicBezTo>
                  <a:lnTo>
                    <a:pt x="269650" y="307923"/>
                  </a:lnTo>
                  <a:cubicBezTo>
                    <a:pt x="264679" y="312886"/>
                    <a:pt x="256650" y="312886"/>
                    <a:pt x="251583" y="307923"/>
                  </a:cubicBezTo>
                  <a:lnTo>
                    <a:pt x="242120" y="298475"/>
                  </a:lnTo>
                  <a:lnTo>
                    <a:pt x="242120" y="311837"/>
                  </a:lnTo>
                  <a:cubicBezTo>
                    <a:pt x="242120" y="318804"/>
                    <a:pt x="236480" y="324530"/>
                    <a:pt x="229406" y="324530"/>
                  </a:cubicBezTo>
                  <a:lnTo>
                    <a:pt x="165647" y="324530"/>
                  </a:lnTo>
                  <a:cubicBezTo>
                    <a:pt x="158669" y="324530"/>
                    <a:pt x="152933" y="318804"/>
                    <a:pt x="152933" y="311837"/>
                  </a:cubicBezTo>
                  <a:lnTo>
                    <a:pt x="152933" y="298380"/>
                  </a:lnTo>
                  <a:lnTo>
                    <a:pt x="143470" y="307828"/>
                  </a:lnTo>
                  <a:cubicBezTo>
                    <a:pt x="138499" y="312791"/>
                    <a:pt x="130374" y="312791"/>
                    <a:pt x="125403" y="307828"/>
                  </a:cubicBezTo>
                  <a:lnTo>
                    <a:pt x="80284" y="262876"/>
                  </a:lnTo>
                  <a:cubicBezTo>
                    <a:pt x="77894" y="260490"/>
                    <a:pt x="76556" y="257245"/>
                    <a:pt x="76556" y="253905"/>
                  </a:cubicBezTo>
                  <a:cubicBezTo>
                    <a:pt x="76556" y="250564"/>
                    <a:pt x="77894" y="247319"/>
                    <a:pt x="80284" y="244933"/>
                  </a:cubicBezTo>
                  <a:lnTo>
                    <a:pt x="89748" y="235485"/>
                  </a:lnTo>
                  <a:lnTo>
                    <a:pt x="76461" y="235485"/>
                  </a:lnTo>
                  <a:cubicBezTo>
                    <a:pt x="69387" y="235485"/>
                    <a:pt x="63747" y="229758"/>
                    <a:pt x="63747" y="222696"/>
                  </a:cubicBezTo>
                  <a:lnTo>
                    <a:pt x="63747" y="159133"/>
                  </a:lnTo>
                  <a:cubicBezTo>
                    <a:pt x="63747" y="152071"/>
                    <a:pt x="69387" y="146344"/>
                    <a:pt x="76461" y="146344"/>
                  </a:cubicBezTo>
                  <a:lnTo>
                    <a:pt x="89843" y="146344"/>
                  </a:lnTo>
                  <a:lnTo>
                    <a:pt x="80380" y="136896"/>
                  </a:lnTo>
                  <a:cubicBezTo>
                    <a:pt x="75505" y="131933"/>
                    <a:pt x="75505" y="123916"/>
                    <a:pt x="80475" y="118953"/>
                  </a:cubicBezTo>
                  <a:lnTo>
                    <a:pt x="125403" y="73905"/>
                  </a:lnTo>
                  <a:cubicBezTo>
                    <a:pt x="127793" y="71520"/>
                    <a:pt x="131043" y="70183"/>
                    <a:pt x="134484" y="70183"/>
                  </a:cubicBezTo>
                  <a:cubicBezTo>
                    <a:pt x="137830" y="70183"/>
                    <a:pt x="141080" y="71520"/>
                    <a:pt x="143470" y="73905"/>
                  </a:cubicBezTo>
                  <a:lnTo>
                    <a:pt x="152933" y="83354"/>
                  </a:lnTo>
                  <a:lnTo>
                    <a:pt x="152933" y="69992"/>
                  </a:lnTo>
                  <a:cubicBezTo>
                    <a:pt x="152933" y="63025"/>
                    <a:pt x="158669" y="57299"/>
                    <a:pt x="165647" y="57299"/>
                  </a:cubicBezTo>
                  <a:close/>
                  <a:moveTo>
                    <a:pt x="197587" y="25484"/>
                  </a:moveTo>
                  <a:cubicBezTo>
                    <a:pt x="106200" y="25484"/>
                    <a:pt x="31828" y="99646"/>
                    <a:pt x="31828" y="190893"/>
                  </a:cubicBezTo>
                  <a:cubicBezTo>
                    <a:pt x="31828" y="257228"/>
                    <a:pt x="71308" y="316978"/>
                    <a:pt x="132488" y="343130"/>
                  </a:cubicBezTo>
                  <a:cubicBezTo>
                    <a:pt x="137172" y="345135"/>
                    <a:pt x="140231" y="349716"/>
                    <a:pt x="140231" y="354775"/>
                  </a:cubicBezTo>
                  <a:lnTo>
                    <a:pt x="140231" y="394481"/>
                  </a:lnTo>
                  <a:lnTo>
                    <a:pt x="254944" y="394481"/>
                  </a:lnTo>
                  <a:lnTo>
                    <a:pt x="254944" y="354775"/>
                  </a:lnTo>
                  <a:cubicBezTo>
                    <a:pt x="254944" y="349716"/>
                    <a:pt x="257907" y="345135"/>
                    <a:pt x="262687" y="343130"/>
                  </a:cubicBezTo>
                  <a:cubicBezTo>
                    <a:pt x="323771" y="316978"/>
                    <a:pt x="363251" y="257228"/>
                    <a:pt x="363251" y="190893"/>
                  </a:cubicBezTo>
                  <a:cubicBezTo>
                    <a:pt x="363251" y="99646"/>
                    <a:pt x="288879" y="25484"/>
                    <a:pt x="197587" y="25484"/>
                  </a:cubicBezTo>
                  <a:close/>
                  <a:moveTo>
                    <a:pt x="197587" y="0"/>
                  </a:moveTo>
                  <a:cubicBezTo>
                    <a:pt x="302932" y="0"/>
                    <a:pt x="388775" y="85616"/>
                    <a:pt x="388775" y="190893"/>
                  </a:cubicBezTo>
                  <a:cubicBezTo>
                    <a:pt x="388775" y="261905"/>
                    <a:pt x="349486" y="326332"/>
                    <a:pt x="287541" y="359356"/>
                  </a:cubicBezTo>
                  <a:lnTo>
                    <a:pt x="391834" y="475037"/>
                  </a:lnTo>
                  <a:cubicBezTo>
                    <a:pt x="395180" y="478855"/>
                    <a:pt x="396040" y="484200"/>
                    <a:pt x="394033" y="488782"/>
                  </a:cubicBezTo>
                  <a:cubicBezTo>
                    <a:pt x="391929" y="493363"/>
                    <a:pt x="387437" y="496322"/>
                    <a:pt x="382370" y="496322"/>
                  </a:cubicBezTo>
                  <a:lnTo>
                    <a:pt x="280372" y="496322"/>
                  </a:lnTo>
                  <a:lnTo>
                    <a:pt x="280372" y="502717"/>
                  </a:lnTo>
                  <a:cubicBezTo>
                    <a:pt x="280372" y="509685"/>
                    <a:pt x="274731" y="515411"/>
                    <a:pt x="267658" y="515411"/>
                  </a:cubicBezTo>
                  <a:lnTo>
                    <a:pt x="254944" y="515411"/>
                  </a:lnTo>
                  <a:lnTo>
                    <a:pt x="254944" y="566284"/>
                  </a:lnTo>
                  <a:cubicBezTo>
                    <a:pt x="254944" y="573347"/>
                    <a:pt x="249208" y="579074"/>
                    <a:pt x="242134" y="579074"/>
                  </a:cubicBezTo>
                  <a:lnTo>
                    <a:pt x="210301" y="579074"/>
                  </a:lnTo>
                  <a:lnTo>
                    <a:pt x="210301" y="604463"/>
                  </a:lnTo>
                  <a:lnTo>
                    <a:pt x="184778" y="604463"/>
                  </a:lnTo>
                  <a:lnTo>
                    <a:pt x="184778" y="579074"/>
                  </a:lnTo>
                  <a:lnTo>
                    <a:pt x="152945" y="579074"/>
                  </a:lnTo>
                  <a:cubicBezTo>
                    <a:pt x="145871" y="579074"/>
                    <a:pt x="140231" y="573347"/>
                    <a:pt x="140231" y="566284"/>
                  </a:cubicBezTo>
                  <a:lnTo>
                    <a:pt x="140231" y="515411"/>
                  </a:lnTo>
                  <a:lnTo>
                    <a:pt x="127421" y="515411"/>
                  </a:lnTo>
                  <a:cubicBezTo>
                    <a:pt x="120443" y="515411"/>
                    <a:pt x="114707" y="509685"/>
                    <a:pt x="114707" y="502717"/>
                  </a:cubicBezTo>
                  <a:lnTo>
                    <a:pt x="114707" y="496322"/>
                  </a:lnTo>
                  <a:lnTo>
                    <a:pt x="12709" y="496322"/>
                  </a:lnTo>
                  <a:cubicBezTo>
                    <a:pt x="7738" y="496322"/>
                    <a:pt x="3150" y="493363"/>
                    <a:pt x="1142" y="488782"/>
                  </a:cubicBezTo>
                  <a:cubicBezTo>
                    <a:pt x="-961" y="484200"/>
                    <a:pt x="-101" y="478855"/>
                    <a:pt x="3245" y="475037"/>
                  </a:cubicBezTo>
                  <a:lnTo>
                    <a:pt x="107538" y="359356"/>
                  </a:lnTo>
                  <a:cubicBezTo>
                    <a:pt x="45593" y="326332"/>
                    <a:pt x="6400" y="261905"/>
                    <a:pt x="6400" y="190893"/>
                  </a:cubicBezTo>
                  <a:cubicBezTo>
                    <a:pt x="6400" y="85616"/>
                    <a:pt x="92147" y="0"/>
                    <a:pt x="1975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35" name="文本占位符 2">
            <a:extLst>
              <a:ext uri="{FF2B5EF4-FFF2-40B4-BE49-F238E27FC236}">
                <a16:creationId xmlns:a16="http://schemas.microsoft.com/office/drawing/2014/main" id="{1FBDB286-C379-4DC2-9039-AD88454AC1D2}"/>
              </a:ext>
            </a:extLst>
          </p:cNvPr>
          <p:cNvSpPr txBox="1">
            <a:spLocks/>
          </p:cNvSpPr>
          <p:nvPr/>
        </p:nvSpPr>
        <p:spPr>
          <a:xfrm>
            <a:off x="524604" y="6543383"/>
            <a:ext cx="111183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800">
                <a:solidFill>
                  <a:schemeClr val="bg1">
                    <a:lumMod val="65000"/>
                  </a:schemeClr>
                </a:solidFill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1. Molecular mechanisms of resistance to CDK4/6 inhibitors in breast cancer: A review. Int J Cancer. 2019;145(5):1179-1188. 2 </a:t>
            </a:r>
            <a:r>
              <a:rPr lang="zh-CN" altLang="en-US" dirty="0"/>
              <a:t>Int J Mol Sci. 2017;18(7):1414. </a:t>
            </a:r>
            <a:r>
              <a:rPr lang="en-US" altLang="zh-CN" dirty="0"/>
              <a:t>3. Front Cell Dev Biol. 2020;8:576946.</a:t>
            </a:r>
            <a:r>
              <a:rPr lang="en-US" altLang="zh-CN" dirty="0">
                <a:sym typeface="Arial" panose="020B0604020202020204" pitchFamily="34" charset="0"/>
              </a:rPr>
              <a:t> 4 </a:t>
            </a:r>
            <a:r>
              <a:rPr lang="zh-CN" altLang="en-US" dirty="0">
                <a:sym typeface="Arial" panose="020B0604020202020204" pitchFamily="34" charset="0"/>
              </a:rPr>
              <a:t>恩替司他片药品法定说明书</a:t>
            </a:r>
            <a:endParaRPr lang="en-US" altLang="zh-CN" dirty="0">
              <a:sym typeface="Arial" panose="020B0604020202020204" pitchFamily="34" charset="0"/>
            </a:endParaRPr>
          </a:p>
          <a:p>
            <a:r>
              <a:rPr lang="en-US" altLang="zh-CN" dirty="0"/>
              <a:t> </a:t>
            </a:r>
          </a:p>
        </p:txBody>
      </p:sp>
      <p:pic>
        <p:nvPicPr>
          <p:cNvPr id="36" name="Picture 3" descr="C:\Users\CCreative\Desktop\Picture1.png">
            <a:extLst>
              <a:ext uri="{FF2B5EF4-FFF2-40B4-BE49-F238E27FC236}">
                <a16:creationId xmlns:a16="http://schemas.microsoft.com/office/drawing/2014/main" id="{B18C4306-5480-40F4-A9A6-97D5F9F15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199" y="2301332"/>
            <a:ext cx="3253554" cy="167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: 圆角 4">
            <a:extLst>
              <a:ext uri="{FF2B5EF4-FFF2-40B4-BE49-F238E27FC236}">
                <a16:creationId xmlns:a16="http://schemas.microsoft.com/office/drawing/2014/main" id="{6CF96845-2D5B-4FA1-8B90-51508098D051}"/>
              </a:ext>
            </a:extLst>
          </p:cNvPr>
          <p:cNvSpPr/>
          <p:nvPr/>
        </p:nvSpPr>
        <p:spPr>
          <a:xfrm>
            <a:off x="9903279" y="3603538"/>
            <a:ext cx="713299" cy="447873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807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EC30F-76C9-D18D-BE16-D3105EE51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F0D770AA-DDCF-EBA7-AF65-6A9263A05342}"/>
              </a:ext>
            </a:extLst>
          </p:cNvPr>
          <p:cNvSpPr/>
          <p:nvPr/>
        </p:nvSpPr>
        <p:spPr>
          <a:xfrm>
            <a:off x="300039" y="1620837"/>
            <a:ext cx="5578936" cy="2575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66B69C-406B-8D81-A2F6-C11D6E35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12</a:t>
            </a:fld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F7D9AB45-6468-EF11-70C7-E30E020AC492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6" name="iSHEJI-4-1">
              <a:extLst>
                <a:ext uri="{FF2B5EF4-FFF2-40B4-BE49-F238E27FC236}">
                  <a16:creationId xmlns:a16="http://schemas.microsoft.com/office/drawing/2014/main" id="{C4D82244-FAC2-B190-396B-E1AB3A00DD63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37C71B05-809F-2E70-3259-CFF5B1968A58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5.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公平性</a:t>
              </a:r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CF5177C5-EA40-EA3A-708E-8748648150E4}"/>
              </a:ext>
            </a:extLst>
          </p:cNvPr>
          <p:cNvSpPr/>
          <p:nvPr/>
        </p:nvSpPr>
        <p:spPr>
          <a:xfrm>
            <a:off x="300039" y="4470632"/>
            <a:ext cx="5578936" cy="1982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9E0B6CE-90D8-5E00-0BA9-0470072AECC2}"/>
              </a:ext>
            </a:extLst>
          </p:cNvPr>
          <p:cNvSpPr/>
          <p:nvPr/>
        </p:nvSpPr>
        <p:spPr>
          <a:xfrm>
            <a:off x="6170153" y="1620837"/>
            <a:ext cx="5578936" cy="2575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4031C6B-1514-7BD8-6C78-A6590301A67A}"/>
              </a:ext>
            </a:extLst>
          </p:cNvPr>
          <p:cNvSpPr/>
          <p:nvPr/>
        </p:nvSpPr>
        <p:spPr>
          <a:xfrm>
            <a:off x="6170153" y="4470632"/>
            <a:ext cx="5578936" cy="1982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8310D836-131C-F532-CC91-B9C3A7D63F9D}"/>
              </a:ext>
            </a:extLst>
          </p:cNvPr>
          <p:cNvGrpSpPr/>
          <p:nvPr/>
        </p:nvGrpSpPr>
        <p:grpSpPr>
          <a:xfrm>
            <a:off x="510961" y="690141"/>
            <a:ext cx="10998804" cy="837756"/>
            <a:chOff x="165582" y="621241"/>
            <a:chExt cx="11690186" cy="682848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3364507D-7AC0-6C2E-197A-7B95E6636BFC}"/>
                </a:ext>
              </a:extLst>
            </p:cNvPr>
            <p:cNvGrpSpPr/>
            <p:nvPr/>
          </p:nvGrpSpPr>
          <p:grpSpPr>
            <a:xfrm>
              <a:off x="292162" y="621241"/>
              <a:ext cx="11437026" cy="682848"/>
              <a:chOff x="1097962" y="2131334"/>
              <a:chExt cx="2480875" cy="942536"/>
            </a:xfrm>
          </p:grpSpPr>
          <p:sp>
            <p:nvSpPr>
              <p:cNvPr id="12" name="矩形: 圆角 11">
                <a:extLst>
                  <a:ext uri="{FF2B5EF4-FFF2-40B4-BE49-F238E27FC236}">
                    <a16:creationId xmlns:a16="http://schemas.microsoft.com/office/drawing/2014/main" id="{8A5D1588-2B45-25A6-6D68-7D32B5F77545}"/>
                  </a:ext>
                </a:extLst>
              </p:cNvPr>
              <p:cNvSpPr/>
              <p:nvPr/>
            </p:nvSpPr>
            <p:spPr>
              <a:xfrm>
                <a:off x="1097962" y="2131334"/>
                <a:ext cx="2480875" cy="942536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4" name="圆角矩形 18">
                <a:extLst>
                  <a:ext uri="{FF2B5EF4-FFF2-40B4-BE49-F238E27FC236}">
                    <a16:creationId xmlns:a16="http://schemas.microsoft.com/office/drawing/2014/main" id="{540EC73E-CE91-FA94-CB71-D5CCCD18E3F9}"/>
                  </a:ext>
                </a:extLst>
              </p:cNvPr>
              <p:cNvSpPr/>
              <p:nvPr/>
            </p:nvSpPr>
            <p:spPr>
              <a:xfrm>
                <a:off x="1116892" y="2279438"/>
                <a:ext cx="2443014" cy="646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933186CF-04D2-69BE-447D-CBD041CF1555}"/>
                </a:ext>
              </a:extLst>
            </p:cNvPr>
            <p:cNvSpPr txBox="1"/>
            <p:nvPr/>
          </p:nvSpPr>
          <p:spPr>
            <a:xfrm>
              <a:off x="165582" y="756677"/>
              <a:ext cx="11690186" cy="3762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恩替司他是治疗</a:t>
              </a: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一线耐药后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的晚期乳腺癌的</a:t>
              </a:r>
              <a:r>
                <a:rPr lang="en-US" altLang="zh-CN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HDAC</a:t>
              </a: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</a:t>
              </a: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填补医保目录空白</a:t>
              </a: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2900956D-6822-2B90-CEC8-4377F173B35B}"/>
              </a:ext>
            </a:extLst>
          </p:cNvPr>
          <p:cNvGrpSpPr/>
          <p:nvPr/>
        </p:nvGrpSpPr>
        <p:grpSpPr>
          <a:xfrm>
            <a:off x="680691" y="1713769"/>
            <a:ext cx="4817632" cy="400110"/>
            <a:chOff x="680691" y="1561567"/>
            <a:chExt cx="4817632" cy="400110"/>
          </a:xfrm>
        </p:grpSpPr>
        <p:sp>
          <p:nvSpPr>
            <p:cNvPr id="31" name="矩形: 圆角 30">
              <a:extLst>
                <a:ext uri="{FF2B5EF4-FFF2-40B4-BE49-F238E27FC236}">
                  <a16:creationId xmlns:a16="http://schemas.microsoft.com/office/drawing/2014/main" id="{52C0F714-92A0-60A8-4F31-ED012ADC8AA4}"/>
                </a:ext>
              </a:extLst>
            </p:cNvPr>
            <p:cNvSpPr/>
            <p:nvPr/>
          </p:nvSpPr>
          <p:spPr>
            <a:xfrm flipH="1">
              <a:off x="680691" y="1567431"/>
              <a:ext cx="4817632" cy="369332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99083">
                  <a:schemeClr val="accent1">
                    <a:alpha val="0"/>
                  </a:schemeClr>
                </a:gs>
                <a:gs pos="55000">
                  <a:schemeClr val="accent1">
                    <a:alpha val="1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186F62F9-930C-E393-32C1-B36728CBC5AF}"/>
                </a:ext>
              </a:extLst>
            </p:cNvPr>
            <p:cNvCxnSpPr>
              <a:cxnSpLocks/>
            </p:cNvCxnSpPr>
            <p:nvPr/>
          </p:nvCxnSpPr>
          <p:spPr>
            <a:xfrm>
              <a:off x="1533859" y="1933467"/>
              <a:ext cx="3111297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alpha val="0"/>
                    </a:schemeClr>
                  </a:gs>
                  <a:gs pos="50000">
                    <a:schemeClr val="accent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260975B5-948F-D4EA-4D82-7AFC5840CD24}"/>
                </a:ext>
              </a:extLst>
            </p:cNvPr>
            <p:cNvSpPr txBox="1"/>
            <p:nvPr/>
          </p:nvSpPr>
          <p:spPr>
            <a:xfrm>
              <a:off x="1520110" y="1561567"/>
              <a:ext cx="338498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101A6E"/>
                  </a:solidFill>
                  <a:latin typeface="微软雅黑" panose="020B0503020204020204" charset="-122"/>
                  <a:ea typeface="微软雅黑" panose="020B0503020204020204" charset="-122"/>
                </a:rPr>
                <a:t>符合保基本原则</a:t>
              </a: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88BB9E78-C5BB-B5D6-423F-F8F46ACFACC5}"/>
              </a:ext>
            </a:extLst>
          </p:cNvPr>
          <p:cNvGrpSpPr/>
          <p:nvPr/>
        </p:nvGrpSpPr>
        <p:grpSpPr>
          <a:xfrm>
            <a:off x="6550805" y="1704244"/>
            <a:ext cx="4817632" cy="400110"/>
            <a:chOff x="6470339" y="1552042"/>
            <a:chExt cx="4817632" cy="400110"/>
          </a:xfrm>
        </p:grpSpPr>
        <p:sp>
          <p:nvSpPr>
            <p:cNvPr id="43" name="矩形: 圆角 42">
              <a:extLst>
                <a:ext uri="{FF2B5EF4-FFF2-40B4-BE49-F238E27FC236}">
                  <a16:creationId xmlns:a16="http://schemas.microsoft.com/office/drawing/2014/main" id="{F44CBBAE-A707-63B6-08C3-CB2925FEDC13}"/>
                </a:ext>
              </a:extLst>
            </p:cNvPr>
            <p:cNvSpPr/>
            <p:nvPr/>
          </p:nvSpPr>
          <p:spPr>
            <a:xfrm flipH="1">
              <a:off x="6470339" y="1567431"/>
              <a:ext cx="4817632" cy="369332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99083">
                  <a:schemeClr val="accent1">
                    <a:alpha val="0"/>
                  </a:schemeClr>
                </a:gs>
                <a:gs pos="55000">
                  <a:schemeClr val="accent1">
                    <a:alpha val="1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/>
            </a:p>
          </p:txBody>
        </p: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8C381C4F-45BC-F224-5EB1-6897D5EB1103}"/>
                </a:ext>
              </a:extLst>
            </p:cNvPr>
            <p:cNvCxnSpPr>
              <a:cxnSpLocks/>
            </p:cNvCxnSpPr>
            <p:nvPr/>
          </p:nvCxnSpPr>
          <p:spPr>
            <a:xfrm>
              <a:off x="7323507" y="1933467"/>
              <a:ext cx="3111297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alpha val="0"/>
                    </a:schemeClr>
                  </a:gs>
                  <a:gs pos="50000">
                    <a:schemeClr val="accent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6D53E275-635F-ED65-6367-FAD8DBC18DB6}"/>
                </a:ext>
              </a:extLst>
            </p:cNvPr>
            <p:cNvSpPr txBox="1"/>
            <p:nvPr/>
          </p:nvSpPr>
          <p:spPr>
            <a:xfrm>
              <a:off x="7526915" y="1552042"/>
              <a:ext cx="270448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101A6E"/>
                  </a:solidFill>
                  <a:latin typeface="微软雅黑" panose="020B0503020204020204" charset="-122"/>
                  <a:ea typeface="微软雅黑" panose="020B0503020204020204" charset="-122"/>
                </a:rPr>
                <a:t>对公共健康的影响</a:t>
              </a:r>
            </a:p>
          </p:txBody>
        </p:sp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D21DF717-CEC0-53A9-C67B-4C4FF2A1A991}"/>
              </a:ext>
            </a:extLst>
          </p:cNvPr>
          <p:cNvGrpSpPr/>
          <p:nvPr/>
        </p:nvGrpSpPr>
        <p:grpSpPr>
          <a:xfrm>
            <a:off x="698549" y="4634239"/>
            <a:ext cx="4817632" cy="400110"/>
            <a:chOff x="680691" y="1561567"/>
            <a:chExt cx="4817632" cy="400110"/>
          </a:xfrm>
        </p:grpSpPr>
        <p:sp>
          <p:nvSpPr>
            <p:cNvPr id="74" name="矩形: 圆角 73">
              <a:extLst>
                <a:ext uri="{FF2B5EF4-FFF2-40B4-BE49-F238E27FC236}">
                  <a16:creationId xmlns:a16="http://schemas.microsoft.com/office/drawing/2014/main" id="{6CD2B4E3-9D4C-ECE1-119A-D13606B48437}"/>
                </a:ext>
              </a:extLst>
            </p:cNvPr>
            <p:cNvSpPr/>
            <p:nvPr/>
          </p:nvSpPr>
          <p:spPr>
            <a:xfrm flipH="1">
              <a:off x="680691" y="1567431"/>
              <a:ext cx="4817632" cy="369332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99083">
                  <a:schemeClr val="accent1">
                    <a:alpha val="0"/>
                  </a:schemeClr>
                </a:gs>
                <a:gs pos="55000">
                  <a:schemeClr val="accent1">
                    <a:alpha val="1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1E24F459-EEF7-49E6-4F32-3D03969DF362}"/>
                </a:ext>
              </a:extLst>
            </p:cNvPr>
            <p:cNvCxnSpPr>
              <a:cxnSpLocks/>
            </p:cNvCxnSpPr>
            <p:nvPr/>
          </p:nvCxnSpPr>
          <p:spPr>
            <a:xfrm>
              <a:off x="1533859" y="1933467"/>
              <a:ext cx="3111297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alpha val="0"/>
                    </a:schemeClr>
                  </a:gs>
                  <a:gs pos="50000">
                    <a:schemeClr val="accent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BED02EA5-C4FF-D952-F9D1-19EA0AF303DD}"/>
                </a:ext>
              </a:extLst>
            </p:cNvPr>
            <p:cNvSpPr txBox="1"/>
            <p:nvPr/>
          </p:nvSpPr>
          <p:spPr>
            <a:xfrm>
              <a:off x="1387046" y="1561567"/>
              <a:ext cx="338498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101A6E"/>
                  </a:solidFill>
                  <a:latin typeface="微软雅黑" panose="020B0503020204020204" charset="-122"/>
                  <a:ea typeface="微软雅黑" panose="020B0503020204020204" charset="-122"/>
                </a:rPr>
                <a:t>弥补目录短板</a:t>
              </a:r>
            </a:p>
          </p:txBody>
        </p:sp>
      </p:grp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668D8102-3527-A70D-9357-2E73C628E179}"/>
              </a:ext>
            </a:extLst>
          </p:cNvPr>
          <p:cNvGrpSpPr/>
          <p:nvPr/>
        </p:nvGrpSpPr>
        <p:grpSpPr>
          <a:xfrm>
            <a:off x="6550805" y="4591684"/>
            <a:ext cx="4817632" cy="400110"/>
            <a:chOff x="680691" y="1551752"/>
            <a:chExt cx="4817632" cy="400110"/>
          </a:xfrm>
        </p:grpSpPr>
        <p:sp>
          <p:nvSpPr>
            <p:cNvPr id="88" name="矩形: 圆角 87">
              <a:extLst>
                <a:ext uri="{FF2B5EF4-FFF2-40B4-BE49-F238E27FC236}">
                  <a16:creationId xmlns:a16="http://schemas.microsoft.com/office/drawing/2014/main" id="{4BB56D57-B591-2A80-EEC8-EB33BF71628E}"/>
                </a:ext>
              </a:extLst>
            </p:cNvPr>
            <p:cNvSpPr/>
            <p:nvPr/>
          </p:nvSpPr>
          <p:spPr>
            <a:xfrm flipH="1">
              <a:off x="680691" y="1567431"/>
              <a:ext cx="4817632" cy="369332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99083">
                  <a:schemeClr val="accent1">
                    <a:alpha val="0"/>
                  </a:schemeClr>
                </a:gs>
                <a:gs pos="55000">
                  <a:schemeClr val="accent1">
                    <a:alpha val="1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id="{286BFA48-ADDB-717C-7B93-1709764CAA6F}"/>
                </a:ext>
              </a:extLst>
            </p:cNvPr>
            <p:cNvCxnSpPr>
              <a:cxnSpLocks/>
            </p:cNvCxnSpPr>
            <p:nvPr/>
          </p:nvCxnSpPr>
          <p:spPr>
            <a:xfrm>
              <a:off x="1533859" y="1933467"/>
              <a:ext cx="3111297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alpha val="0"/>
                    </a:schemeClr>
                  </a:gs>
                  <a:gs pos="50000">
                    <a:schemeClr val="accent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文本框 92">
              <a:extLst>
                <a:ext uri="{FF2B5EF4-FFF2-40B4-BE49-F238E27FC236}">
                  <a16:creationId xmlns:a16="http://schemas.microsoft.com/office/drawing/2014/main" id="{3D7389F5-1199-06AE-FFC4-BF5529E0309F}"/>
                </a:ext>
              </a:extLst>
            </p:cNvPr>
            <p:cNvSpPr txBox="1"/>
            <p:nvPr/>
          </p:nvSpPr>
          <p:spPr>
            <a:xfrm>
              <a:off x="1397014" y="1551752"/>
              <a:ext cx="338498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101A6E"/>
                  </a:solidFill>
                  <a:latin typeface="微软雅黑" panose="020B0503020204020204" charset="-122"/>
                  <a:ea typeface="微软雅黑" panose="020B0503020204020204" charset="-122"/>
                </a:rPr>
                <a:t>医保管理难度</a:t>
              </a:r>
            </a:p>
          </p:txBody>
        </p:sp>
      </p:grpSp>
      <p:sp>
        <p:nvSpPr>
          <p:cNvPr id="94" name="矩形 93">
            <a:extLst>
              <a:ext uri="{FF2B5EF4-FFF2-40B4-BE49-F238E27FC236}">
                <a16:creationId xmlns:a16="http://schemas.microsoft.com/office/drawing/2014/main" id="{68776F20-CECD-7698-B6C0-27B4D9782BD4}"/>
              </a:ext>
            </a:extLst>
          </p:cNvPr>
          <p:cNvSpPr/>
          <p:nvPr/>
        </p:nvSpPr>
        <p:spPr>
          <a:xfrm>
            <a:off x="539364" y="2315558"/>
            <a:ext cx="5237322" cy="1590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国产</a:t>
            </a:r>
            <a:r>
              <a:rPr lang="en-US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类新药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，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全球唯一</a:t>
            </a:r>
            <a:r>
              <a:rPr lang="zh-CN" altLang="en-US" sz="14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同时覆盖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绝经前、绝经后</a:t>
            </a:r>
            <a:r>
              <a:rPr lang="zh-CN" altLang="en-US" sz="14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晚期乳腺癌患者的</a:t>
            </a:r>
            <a:r>
              <a:rPr lang="en-US" altLang="zh-CN" sz="14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HDAC</a:t>
            </a:r>
            <a:r>
              <a:rPr lang="zh-CN" altLang="en-US" sz="14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抑制剂</a:t>
            </a:r>
            <a:r>
              <a:rPr lang="zh-CN" altLang="en-US" sz="1400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</a:p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为“内分泌</a:t>
            </a:r>
            <a:r>
              <a:rPr lang="en-US" altLang="zh-CN" sz="14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+CDK4/6i”</a:t>
            </a:r>
            <a:r>
              <a:rPr lang="zh-CN" altLang="en-US" sz="14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耐药患者提供新一代优效解决方案</a:t>
            </a:r>
            <a:r>
              <a:rPr lang="zh-CN" altLang="en-US" sz="1400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</a:p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晚期二线</a:t>
            </a:r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</a:rPr>
              <a:t>HR+/HER2-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乳腺癌患者的中耐药人数少，对医保基金影响小。</a:t>
            </a: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861A0842-337B-3A49-82EC-5E93CA8193B4}"/>
              </a:ext>
            </a:extLst>
          </p:cNvPr>
          <p:cNvSpPr/>
          <p:nvPr/>
        </p:nvSpPr>
        <p:spPr>
          <a:xfrm>
            <a:off x="539364" y="5171636"/>
            <a:ext cx="5100287" cy="731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目前医保目录内无用于乳腺癌治疗的</a:t>
            </a:r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</a:rPr>
              <a:t>HDAC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抑制剂</a:t>
            </a:r>
          </a:p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恩替司他填补医保目录空白</a:t>
            </a: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B0BBD98D-A421-1ABD-C3D8-5D4A6FD93043}"/>
              </a:ext>
            </a:extLst>
          </p:cNvPr>
          <p:cNvSpPr/>
          <p:nvPr/>
        </p:nvSpPr>
        <p:spPr>
          <a:xfrm>
            <a:off x="6409478" y="2313716"/>
            <a:ext cx="5100287" cy="1331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有效延长晚期乳腺癌患者二线治疗生存期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，不良反应发生率更低，显著且有质量地延长患者生存。</a:t>
            </a:r>
          </a:p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唯一“一周一次”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的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口服治疗方案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，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安全性好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，</a:t>
            </a:r>
            <a:endParaRPr lang="en-US" altLang="zh-CN" sz="1400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</a:rPr>
              <a:t>    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实现居家抗癌，极大提高患者依从性和生存质量。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03DA9CAA-7DFB-1799-B7F0-28CB8AE09BD3}"/>
              </a:ext>
            </a:extLst>
          </p:cNvPr>
          <p:cNvSpPr/>
          <p:nvPr/>
        </p:nvSpPr>
        <p:spPr>
          <a:xfrm>
            <a:off x="6409478" y="5171636"/>
            <a:ext cx="5100287" cy="1101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适应症明确、诊疗路径清晰，临床滥用风险小。</a:t>
            </a:r>
          </a:p>
          <a:p>
            <a:pPr marL="216000" indent="-2160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纯口服方案，不良反应发生率低，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有效节约注射及不良反应管理成本</a:t>
            </a: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，便于临床使用和医保管理。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784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66C4889-DEC0-ED9F-5122-F0B7951CD494}"/>
              </a:ext>
            </a:extLst>
          </p:cNvPr>
          <p:cNvSpPr/>
          <p:nvPr/>
        </p:nvSpPr>
        <p:spPr>
          <a:xfrm>
            <a:off x="0" y="-3996"/>
            <a:ext cx="12192000" cy="1033381"/>
          </a:xfrm>
          <a:prstGeom prst="rect">
            <a:avLst/>
          </a:prstGeom>
          <a:solidFill>
            <a:srgbClr val="101A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8FA9B80-A6BF-0B59-8A66-110FD17DEC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13231"/>
            <a:ext cx="12192000" cy="804099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     录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147197-2613-4426-9DC5-9D60A61D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2</a:t>
            </a:fld>
            <a:endParaRPr lang="zh-CN" altLang="en-US" dirty="0"/>
          </a:p>
        </p:txBody>
      </p: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A31F2B0E-CA15-2846-1041-AF9F638AA172}"/>
              </a:ext>
            </a:extLst>
          </p:cNvPr>
          <p:cNvGrpSpPr/>
          <p:nvPr/>
        </p:nvGrpSpPr>
        <p:grpSpPr>
          <a:xfrm>
            <a:off x="537277" y="1411094"/>
            <a:ext cx="11117447" cy="4913506"/>
            <a:chOff x="537277" y="1411094"/>
            <a:chExt cx="11117447" cy="4913506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0B1B2AE-0181-6C47-EAE8-614A53DE1112}"/>
                </a:ext>
              </a:extLst>
            </p:cNvPr>
            <p:cNvSpPr/>
            <p:nvPr/>
          </p:nvSpPr>
          <p:spPr>
            <a:xfrm>
              <a:off x="537277" y="1411094"/>
              <a:ext cx="11117447" cy="677396"/>
            </a:xfrm>
            <a:prstGeom prst="rect">
              <a:avLst/>
            </a:prstGeom>
            <a:solidFill>
              <a:srgbClr val="F5F9FD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 dirty="0">
                <a:solidFill>
                  <a:srgbClr val="101A6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0EC3C74D-D50A-9A18-8CF2-0FE990A76192}"/>
                </a:ext>
              </a:extLst>
            </p:cNvPr>
            <p:cNvSpPr/>
            <p:nvPr/>
          </p:nvSpPr>
          <p:spPr>
            <a:xfrm>
              <a:off x="10996521" y="1555389"/>
              <a:ext cx="462756" cy="3888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zh-CN" b="1" dirty="0"/>
                <a:t>01</a:t>
              </a:r>
              <a:endParaRPr lang="zh-CN" altLang="en-US" b="1" dirty="0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FF75191-C5AA-3CEA-AEAD-213C601085B9}"/>
                </a:ext>
              </a:extLst>
            </p:cNvPr>
            <p:cNvSpPr txBox="1"/>
            <p:nvPr/>
          </p:nvSpPr>
          <p:spPr>
            <a:xfrm>
              <a:off x="732722" y="1536762"/>
              <a:ext cx="896161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基本信息：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国产</a:t>
              </a:r>
              <a:r>
                <a:rPr lang="en-US" altLang="zh-CN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类化药，为</a:t>
              </a:r>
              <a:r>
                <a:rPr lang="zh-CN" altLang="en-US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“一线治疗耐药后”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患者提供新机制，新选择</a:t>
              </a:r>
              <a:endParaRPr lang="zh-CN" altLang="en-US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AB596B5A-504B-BCD7-91F5-873A47157C6E}"/>
                </a:ext>
              </a:extLst>
            </p:cNvPr>
            <p:cNvCxnSpPr>
              <a:cxnSpLocks/>
            </p:cNvCxnSpPr>
            <p:nvPr/>
          </p:nvCxnSpPr>
          <p:spPr>
            <a:xfrm>
              <a:off x="537277" y="1411094"/>
              <a:ext cx="0" cy="677396"/>
            </a:xfrm>
            <a:prstGeom prst="line">
              <a:avLst/>
            </a:prstGeom>
            <a:ln w="317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2F855D5C-E465-C306-7B95-F2C539BDF2A3}"/>
                </a:ext>
              </a:extLst>
            </p:cNvPr>
            <p:cNvSpPr/>
            <p:nvPr/>
          </p:nvSpPr>
          <p:spPr>
            <a:xfrm>
              <a:off x="537277" y="2470123"/>
              <a:ext cx="11117447" cy="677397"/>
            </a:xfrm>
            <a:prstGeom prst="rect">
              <a:avLst/>
            </a:prstGeom>
            <a:solidFill>
              <a:srgbClr val="F5F9FD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 dirty="0">
                <a:solidFill>
                  <a:srgbClr val="101A6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7DCE4C54-9E48-F73A-5097-381E1298D1CE}"/>
                </a:ext>
              </a:extLst>
            </p:cNvPr>
            <p:cNvSpPr/>
            <p:nvPr/>
          </p:nvSpPr>
          <p:spPr>
            <a:xfrm>
              <a:off x="10996521" y="2614420"/>
              <a:ext cx="462756" cy="38880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zh-CN" b="1" dirty="0"/>
                <a:t>02</a:t>
              </a:r>
              <a:endParaRPr lang="zh-CN" altLang="en-US" b="1" dirty="0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0FB90E8C-E15C-D3CB-BA7D-3D816EFFA578}"/>
                </a:ext>
              </a:extLst>
            </p:cNvPr>
            <p:cNvSpPr txBox="1"/>
            <p:nvPr/>
          </p:nvSpPr>
          <p:spPr>
            <a:xfrm>
              <a:off x="732723" y="2595790"/>
              <a:ext cx="635635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有效性：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实现</a:t>
              </a:r>
              <a:r>
                <a:rPr lang="en-US" altLang="zh-CN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PFS</a:t>
              </a:r>
              <a:r>
                <a:rPr lang="zh-CN" altLang="en-US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和</a:t>
              </a:r>
              <a:r>
                <a:rPr lang="en-US" altLang="zh-CN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OS</a:t>
              </a:r>
              <a:r>
                <a:rPr lang="zh-CN" altLang="en-US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双获益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，延长晚期患者生存期</a:t>
              </a:r>
            </a:p>
          </p:txBody>
        </p: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id="{BEE372E8-A0AF-4A05-B313-64939B763405}"/>
                </a:ext>
              </a:extLst>
            </p:cNvPr>
            <p:cNvCxnSpPr>
              <a:cxnSpLocks/>
            </p:cNvCxnSpPr>
            <p:nvPr/>
          </p:nvCxnSpPr>
          <p:spPr>
            <a:xfrm>
              <a:off x="537277" y="2470124"/>
              <a:ext cx="0" cy="677397"/>
            </a:xfrm>
            <a:prstGeom prst="line">
              <a:avLst/>
            </a:prstGeom>
            <a:ln w="317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4D043347-FDB4-EBF1-020B-46AD2E64B33E}"/>
                </a:ext>
              </a:extLst>
            </p:cNvPr>
            <p:cNvSpPr/>
            <p:nvPr/>
          </p:nvSpPr>
          <p:spPr>
            <a:xfrm>
              <a:off x="537277" y="3529150"/>
              <a:ext cx="11117447" cy="677396"/>
            </a:xfrm>
            <a:prstGeom prst="rect">
              <a:avLst/>
            </a:prstGeom>
            <a:solidFill>
              <a:srgbClr val="F5F9FD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 dirty="0">
                <a:solidFill>
                  <a:srgbClr val="101A6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9C751EE0-6370-C9CD-D159-888BE5435EBB}"/>
                </a:ext>
              </a:extLst>
            </p:cNvPr>
            <p:cNvSpPr/>
            <p:nvPr/>
          </p:nvSpPr>
          <p:spPr>
            <a:xfrm>
              <a:off x="10996521" y="3673445"/>
              <a:ext cx="462756" cy="3888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zh-CN" b="1" dirty="0"/>
                <a:t>03</a:t>
              </a:r>
              <a:endParaRPr lang="zh-CN" altLang="en-US" b="1" dirty="0"/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FA679866-0116-9D17-E547-F50AD91BB360}"/>
                </a:ext>
              </a:extLst>
            </p:cNvPr>
            <p:cNvSpPr txBox="1"/>
            <p:nvPr/>
          </p:nvSpPr>
          <p:spPr>
            <a:xfrm>
              <a:off x="732723" y="3654818"/>
              <a:ext cx="635635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安全性：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常见</a:t>
              </a:r>
              <a:r>
                <a:rPr lang="zh-CN" altLang="en-US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不良反应发生率低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，临床可管控</a:t>
              </a:r>
            </a:p>
          </p:txBody>
        </p: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3B97649E-1C2C-053D-FD64-AB3384D2EFB4}"/>
                </a:ext>
              </a:extLst>
            </p:cNvPr>
            <p:cNvCxnSpPr>
              <a:cxnSpLocks/>
            </p:cNvCxnSpPr>
            <p:nvPr/>
          </p:nvCxnSpPr>
          <p:spPr>
            <a:xfrm>
              <a:off x="537277" y="3529150"/>
              <a:ext cx="0" cy="677396"/>
            </a:xfrm>
            <a:prstGeom prst="line">
              <a:avLst/>
            </a:prstGeom>
            <a:ln w="317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122A9312-865E-133E-7DEC-62AF7AFBC3E0}"/>
                </a:ext>
              </a:extLst>
            </p:cNvPr>
            <p:cNvSpPr/>
            <p:nvPr/>
          </p:nvSpPr>
          <p:spPr>
            <a:xfrm>
              <a:off x="537277" y="4588178"/>
              <a:ext cx="11117447" cy="677396"/>
            </a:xfrm>
            <a:prstGeom prst="rect">
              <a:avLst/>
            </a:prstGeom>
            <a:solidFill>
              <a:srgbClr val="F5F9FD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 dirty="0">
                <a:solidFill>
                  <a:srgbClr val="101A6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86EF9FCB-36BE-1C8F-8A39-C03552FAB798}"/>
                </a:ext>
              </a:extLst>
            </p:cNvPr>
            <p:cNvSpPr/>
            <p:nvPr/>
          </p:nvSpPr>
          <p:spPr>
            <a:xfrm>
              <a:off x="10996521" y="4732473"/>
              <a:ext cx="462756" cy="3888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zh-CN" b="1" dirty="0"/>
                <a:t>04</a:t>
              </a:r>
              <a:endParaRPr lang="zh-CN" altLang="en-US" b="1" dirty="0"/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97E3495E-ECBD-7280-EF04-A8E917DBEB7F}"/>
                </a:ext>
              </a:extLst>
            </p:cNvPr>
            <p:cNvSpPr txBox="1"/>
            <p:nvPr/>
          </p:nvSpPr>
          <p:spPr>
            <a:xfrm>
              <a:off x="732723" y="4713846"/>
              <a:ext cx="91550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创新性：</a:t>
              </a:r>
              <a:r>
                <a:rPr lang="zh-CN" altLang="en-US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全新机制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（高选择性</a:t>
              </a:r>
              <a:r>
                <a:rPr lang="en-US" altLang="zh-CN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HDAC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抑制剂）延缓耐药，</a:t>
              </a:r>
              <a:r>
                <a:rPr lang="zh-CN" altLang="en-US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一周一次</a:t>
              </a:r>
            </a:p>
          </p:txBody>
        </p: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7BA35C0B-DEE9-BF60-1B82-1A6FBB6FD0EF}"/>
                </a:ext>
              </a:extLst>
            </p:cNvPr>
            <p:cNvCxnSpPr>
              <a:cxnSpLocks/>
            </p:cNvCxnSpPr>
            <p:nvPr/>
          </p:nvCxnSpPr>
          <p:spPr>
            <a:xfrm>
              <a:off x="537277" y="4588178"/>
              <a:ext cx="0" cy="677396"/>
            </a:xfrm>
            <a:prstGeom prst="line">
              <a:avLst/>
            </a:prstGeom>
            <a:ln w="317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EB16B455-4548-4200-BCA1-91A229A917AD}"/>
                </a:ext>
              </a:extLst>
            </p:cNvPr>
            <p:cNvSpPr/>
            <p:nvPr/>
          </p:nvSpPr>
          <p:spPr>
            <a:xfrm>
              <a:off x="537277" y="5647204"/>
              <a:ext cx="11117447" cy="677396"/>
            </a:xfrm>
            <a:prstGeom prst="rect">
              <a:avLst/>
            </a:prstGeom>
            <a:solidFill>
              <a:srgbClr val="F5F9FD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 dirty="0">
                <a:solidFill>
                  <a:srgbClr val="101A6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F37237A1-F32A-E4AD-2AFA-6D217A8A13B1}"/>
                </a:ext>
              </a:extLst>
            </p:cNvPr>
            <p:cNvSpPr/>
            <p:nvPr/>
          </p:nvSpPr>
          <p:spPr>
            <a:xfrm>
              <a:off x="10996521" y="5791499"/>
              <a:ext cx="462756" cy="3888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zh-CN" b="1" dirty="0"/>
                <a:t>05</a:t>
              </a:r>
              <a:endParaRPr lang="zh-CN" altLang="en-US" b="1" dirty="0"/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5C14D37F-021C-3949-38E3-3602A7A8BAA8}"/>
                </a:ext>
              </a:extLst>
            </p:cNvPr>
            <p:cNvSpPr txBox="1"/>
            <p:nvPr/>
          </p:nvSpPr>
          <p:spPr>
            <a:xfrm>
              <a:off x="732723" y="5772872"/>
              <a:ext cx="1026379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公平性：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治疗</a:t>
              </a:r>
              <a:r>
                <a:rPr lang="en-US" altLang="zh-CN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HR+/HER2-</a:t>
              </a:r>
              <a:r>
                <a:rPr lang="zh-CN" altLang="en-US" sz="20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晚期乳腺癌的</a:t>
              </a:r>
              <a:r>
                <a:rPr lang="en-US" altLang="zh-CN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HDAC</a:t>
              </a:r>
              <a:r>
                <a:rPr lang="zh-CN" altLang="en-US" sz="20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抑制剂，填补医保目录空白</a:t>
              </a:r>
              <a:endParaRPr lang="en-US" altLang="zh-CN" sz="2000" b="1" dirty="0">
                <a:solidFill>
                  <a:srgbClr val="EA75A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id="{0CEB3978-80EA-FC5A-48DB-32314D8AAD8A}"/>
                </a:ext>
              </a:extLst>
            </p:cNvPr>
            <p:cNvCxnSpPr>
              <a:cxnSpLocks/>
            </p:cNvCxnSpPr>
            <p:nvPr/>
          </p:nvCxnSpPr>
          <p:spPr>
            <a:xfrm>
              <a:off x="537277" y="5647204"/>
              <a:ext cx="0" cy="677396"/>
            </a:xfrm>
            <a:prstGeom prst="line">
              <a:avLst/>
            </a:prstGeom>
            <a:ln w="317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矩形 27">
            <a:extLst>
              <a:ext uri="{FF2B5EF4-FFF2-40B4-BE49-F238E27FC236}">
                <a16:creationId xmlns:a16="http://schemas.microsoft.com/office/drawing/2014/main" id="{541F6E0A-56EA-4442-BC5E-E345F25FB5C6}"/>
              </a:ext>
            </a:extLst>
          </p:cNvPr>
          <p:cNvSpPr/>
          <p:nvPr/>
        </p:nvSpPr>
        <p:spPr>
          <a:xfrm>
            <a:off x="537277" y="6587163"/>
            <a:ext cx="112418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/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注：  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PFS,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无进展生存期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; OS,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总生存期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; </a:t>
            </a:r>
            <a:r>
              <a:rPr lang="en-US" altLang="zh-CN" sz="800" spc="-1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HDACi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 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组蛋白去乙酰化酶抑制剂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; HR+, 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激素受体阳性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; HER2-, 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表皮生长因子受体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-2</a:t>
            </a:r>
            <a:endParaRPr lang="zh-CN" altLang="en-US" sz="800" spc="-10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585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E1F4FEA-E9EA-4DE9-B612-B88E76218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54062"/>
              </p:ext>
            </p:extLst>
          </p:nvPr>
        </p:nvGraphicFramePr>
        <p:xfrm>
          <a:off x="1194487" y="1813972"/>
          <a:ext cx="9999249" cy="4734748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51931">
                  <a:extLst>
                    <a:ext uri="{9D8B030D-6E8A-4147-A177-3AD203B41FA5}">
                      <a16:colId xmlns:a16="http://schemas.microsoft.com/office/drawing/2014/main" val="123495623"/>
                    </a:ext>
                  </a:extLst>
                </a:gridCol>
                <a:gridCol w="8147318">
                  <a:extLst>
                    <a:ext uri="{9D8B030D-6E8A-4147-A177-3AD203B41FA5}">
                      <a16:colId xmlns:a16="http://schemas.microsoft.com/office/drawing/2014/main" val="3907073056"/>
                    </a:ext>
                  </a:extLst>
                </a:gridCol>
              </a:tblGrid>
              <a:tr h="3297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通用名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6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恩替司他片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877343"/>
                  </a:ext>
                </a:extLst>
              </a:tr>
              <a:tr h="3297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申报目录类别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基本医保目录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411324"/>
                  </a:ext>
                </a:extLst>
              </a:tr>
              <a:tr h="32975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注册类型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6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国产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，化学药品</a:t>
                      </a:r>
                      <a:r>
                        <a:rPr lang="en-US" altLang="zh-CN" sz="16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</a:t>
                      </a:r>
                      <a:r>
                        <a:rPr lang="zh-CN" altLang="en-US" sz="16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类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467112"/>
                  </a:ext>
                </a:extLst>
              </a:tr>
              <a:tr h="298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注册规格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5mg</a:t>
                      </a: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；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1mg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756124"/>
                  </a:ext>
                </a:extLst>
              </a:tr>
              <a:tr h="115552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说明书适应症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本品 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联合芳香化酶抑制剂 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用于治疗：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40000"/>
                        </a:lnSpc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激素受体（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HR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）阳性、人类表皮生长因子受体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-2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（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HER-2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）阴性，</a:t>
                      </a:r>
                      <a:r>
                        <a:rPr lang="zh-CN" altLang="en-US" sz="16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经内分泌治疗复发或进展</a:t>
                      </a:r>
                      <a:endParaRPr lang="en-US" altLang="zh-CN" sz="1600" b="1" kern="120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40000"/>
                        </a:lnSpc>
                      </a:pP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的局部晚期或转移性乳腺癌患者。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635956"/>
                  </a:ext>
                </a:extLst>
              </a:tr>
              <a:tr h="88205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用法用量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恩替司他片与依西美坦联合使用。恩替司他片的推荐剂量为</a:t>
                      </a:r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5mg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，</a:t>
                      </a:r>
                      <a:r>
                        <a:rPr lang="zh-CN" altLang="en-US" sz="1600" b="1" kern="1200" spc="110" baseline="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口服给药每周一次 </a:t>
                      </a:r>
                      <a:endParaRPr lang="en-US" altLang="zh-CN" sz="1600" b="1" kern="1200" spc="110" baseline="0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985602"/>
                  </a:ext>
                </a:extLst>
              </a:tr>
              <a:tr h="4474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目前大陆同通用名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药品的上市情况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zh-CN" altLang="en-US" sz="1600" b="1" kern="1200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独家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559174"/>
                  </a:ext>
                </a:extLst>
              </a:tr>
              <a:tr h="48073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全球首个上市</a:t>
                      </a:r>
                      <a:endParaRPr lang="en-US" altLang="zh-CN" sz="14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国家及时间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中国，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2024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年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4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24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日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74511"/>
                  </a:ext>
                </a:extLst>
              </a:tr>
              <a:tr h="48073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是否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OTC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非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OTC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358646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2063966-56D5-4AFC-8720-EE39B2C8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3</a:t>
            </a:fld>
            <a:endParaRPr lang="zh-CN" altLang="en-US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670617AF-E4E3-D4BF-AB61-FC580B591CCA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4" name="iSHEJI-4-1">
              <a:extLst>
                <a:ext uri="{FF2B5EF4-FFF2-40B4-BE49-F238E27FC236}">
                  <a16:creationId xmlns:a16="http://schemas.microsoft.com/office/drawing/2014/main" id="{6303A6B5-09B8-0AF4-F52E-A0EFB4FE0DC5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8E420567-E01C-42D5-BE59-BB52E19F2090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基本信息</a:t>
              </a:r>
              <a:endPara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DF89E074-F088-4CB5-FEEF-A01F9F1C83AF}"/>
              </a:ext>
            </a:extLst>
          </p:cNvPr>
          <p:cNvGrpSpPr/>
          <p:nvPr/>
        </p:nvGrpSpPr>
        <p:grpSpPr>
          <a:xfrm>
            <a:off x="1408387" y="597209"/>
            <a:ext cx="9220200" cy="1190546"/>
            <a:chOff x="292162" y="627827"/>
            <a:chExt cx="11437026" cy="1000948"/>
          </a:xfrm>
        </p:grpSpPr>
        <p:grpSp>
          <p:nvGrpSpPr>
            <p:cNvPr id="33" name="组合 32">
              <a:extLst>
                <a:ext uri="{FF2B5EF4-FFF2-40B4-BE49-F238E27FC236}">
                  <a16:creationId xmlns:a16="http://schemas.microsoft.com/office/drawing/2014/main" id="{E188A0FF-33B8-0940-9F69-09FC789D96E7}"/>
                </a:ext>
              </a:extLst>
            </p:cNvPr>
            <p:cNvGrpSpPr/>
            <p:nvPr/>
          </p:nvGrpSpPr>
          <p:grpSpPr>
            <a:xfrm>
              <a:off x="292162" y="627827"/>
              <a:ext cx="11437026" cy="1000948"/>
              <a:chOff x="292162" y="763626"/>
              <a:chExt cx="11437026" cy="908624"/>
            </a:xfrm>
          </p:grpSpPr>
          <p:sp>
            <p:nvSpPr>
              <p:cNvPr id="28" name="矩形: 圆角 27">
                <a:extLst>
                  <a:ext uri="{FF2B5EF4-FFF2-40B4-BE49-F238E27FC236}">
                    <a16:creationId xmlns:a16="http://schemas.microsoft.com/office/drawing/2014/main" id="{30429228-0D65-B7FB-0A14-88BD250512A3}"/>
                  </a:ext>
                </a:extLst>
              </p:cNvPr>
              <p:cNvSpPr/>
              <p:nvPr/>
            </p:nvSpPr>
            <p:spPr>
              <a:xfrm>
                <a:off x="292162" y="763626"/>
                <a:ext cx="11437026" cy="908624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2" name="圆角矩形 18">
                <a:extLst>
                  <a:ext uri="{FF2B5EF4-FFF2-40B4-BE49-F238E27FC236}">
                    <a16:creationId xmlns:a16="http://schemas.microsoft.com/office/drawing/2014/main" id="{B21AC747-C5BD-2E26-2855-1F7CB76C9B54}"/>
                  </a:ext>
                </a:extLst>
              </p:cNvPr>
              <p:cNvSpPr/>
              <p:nvPr/>
            </p:nvSpPr>
            <p:spPr>
              <a:xfrm>
                <a:off x="379431" y="783635"/>
                <a:ext cx="11262484" cy="794727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95B86ADA-06FA-DE0C-29C4-E5FA76E523D5}"/>
                </a:ext>
              </a:extLst>
            </p:cNvPr>
            <p:cNvSpPr txBox="1"/>
            <p:nvPr/>
          </p:nvSpPr>
          <p:spPr>
            <a:xfrm>
              <a:off x="1210075" y="722852"/>
              <a:ext cx="9601200" cy="7596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全球唯一获批 </a:t>
              </a: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同时覆盖：绝经前、绝经后（围绝经期）</a:t>
              </a:r>
              <a:endParaRPr lang="en-US" altLang="zh-CN" sz="2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内分泌治疗复发或进展</a:t>
              </a:r>
              <a:r>
                <a:rPr lang="en-US" altLang="zh-CN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--</a:t>
              </a: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晚期乳腺癌患者的 </a:t>
              </a:r>
              <a:r>
                <a:rPr lang="en-US" altLang="zh-CN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HDAC</a:t>
              </a:r>
              <a:r>
                <a:rPr lang="zh-CN" altLang="en-US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78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BEC4604-77CB-498E-976B-E1AC4B5B1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4</a:t>
            </a:fld>
            <a:endParaRPr lang="zh-CN" altLang="en-US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965B3CC4-B4B6-471B-9B81-3B3FF5FFF47F}"/>
              </a:ext>
            </a:extLst>
          </p:cNvPr>
          <p:cNvGrpSpPr/>
          <p:nvPr/>
        </p:nvGrpSpPr>
        <p:grpSpPr>
          <a:xfrm>
            <a:off x="1083767" y="1530451"/>
            <a:ext cx="1008062" cy="307777"/>
            <a:chOff x="8193370" y="2398995"/>
            <a:chExt cx="1008062" cy="307777"/>
          </a:xfrm>
        </p:grpSpPr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231B357C-17E1-48BB-B4AA-7B64F904D0FA}"/>
                </a:ext>
              </a:extLst>
            </p:cNvPr>
            <p:cNvSpPr/>
            <p:nvPr/>
          </p:nvSpPr>
          <p:spPr>
            <a:xfrm>
              <a:off x="8250015" y="2407919"/>
              <a:ext cx="894772" cy="289928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1FACD382-66B4-432E-851C-14991269F753}"/>
                </a:ext>
              </a:extLst>
            </p:cNvPr>
            <p:cNvSpPr txBox="1"/>
            <p:nvPr/>
          </p:nvSpPr>
          <p:spPr>
            <a:xfrm>
              <a:off x="8193370" y="2398995"/>
              <a:ext cx="10080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理由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BD47CEA6-222E-4F49-AC8B-8A692CE198BA}"/>
              </a:ext>
            </a:extLst>
          </p:cNvPr>
          <p:cNvSpPr>
            <a:spLocks/>
          </p:cNvSpPr>
          <p:nvPr/>
        </p:nvSpPr>
        <p:spPr>
          <a:xfrm>
            <a:off x="1080750" y="1671986"/>
            <a:ext cx="4758499" cy="1964223"/>
          </a:xfrm>
          <a:prstGeom prst="roundRect">
            <a:avLst>
              <a:gd name="adj" fmla="val 2037"/>
            </a:avLst>
          </a:prstGeom>
          <a:gradFill>
            <a:gsLst>
              <a:gs pos="0">
                <a:schemeClr val="accent1">
                  <a:alpha val="0"/>
                </a:schemeClr>
              </a:gs>
              <a:gs pos="55000">
                <a:schemeClr val="accent1">
                  <a:alpha val="5000"/>
                </a:schemeClr>
              </a:gs>
            </a:gsLst>
            <a:lin ang="16200000" scaled="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78"/>
            <a:endParaRPr lang="zh-CN" altLang="en-US" kern="0">
              <a:solidFill>
                <a:srgbClr val="666666"/>
              </a:solidFill>
              <a:latin typeface="Calibri" panose="020F0502020204030204"/>
              <a:ea typeface="等线" panose="02010600030101010101" pitchFamily="2" charset="-122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AAEB2D11-0E83-435C-9DE1-A9895C988EB4}"/>
              </a:ext>
            </a:extLst>
          </p:cNvPr>
          <p:cNvGrpSpPr/>
          <p:nvPr/>
        </p:nvGrpSpPr>
        <p:grpSpPr>
          <a:xfrm>
            <a:off x="1293202" y="1967100"/>
            <a:ext cx="4370998" cy="338554"/>
            <a:chOff x="8097648" y="3392615"/>
            <a:chExt cx="4370998" cy="338554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C3578493-0C78-4194-855B-3A6BFF37AB53}"/>
                </a:ext>
              </a:extLst>
            </p:cNvPr>
            <p:cNvSpPr txBox="1"/>
            <p:nvPr/>
          </p:nvSpPr>
          <p:spPr>
            <a:xfrm>
              <a:off x="8422862" y="3392615"/>
              <a:ext cx="40457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阿贝西利片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(CDK4/6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抑制剂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)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在</a:t>
              </a:r>
              <a:r>
                <a:rPr lang="zh-CN" altLang="en-US" sz="16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医保目录内</a:t>
              </a:r>
              <a:endParaRPr lang="en-US" altLang="zh-CN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241040F1-2EC5-4228-9112-7A8DFB0AC1F5}"/>
                </a:ext>
              </a:extLst>
            </p:cNvPr>
            <p:cNvGrpSpPr/>
            <p:nvPr/>
          </p:nvGrpSpPr>
          <p:grpSpPr>
            <a:xfrm>
              <a:off x="8097648" y="3411020"/>
              <a:ext cx="294596" cy="294594"/>
              <a:chOff x="8432346" y="2931660"/>
              <a:chExt cx="294596" cy="294594"/>
            </a:xfrm>
          </p:grpSpPr>
          <p:sp>
            <p:nvSpPr>
              <p:cNvPr id="15" name="椭圆 14">
                <a:extLst>
                  <a:ext uri="{FF2B5EF4-FFF2-40B4-BE49-F238E27FC236}">
                    <a16:creationId xmlns:a16="http://schemas.microsoft.com/office/drawing/2014/main" id="{77C7A3C3-86F7-4243-94D4-09EFA9B7054E}"/>
                  </a:ext>
                </a:extLst>
              </p:cNvPr>
              <p:cNvSpPr/>
              <p:nvPr/>
            </p:nvSpPr>
            <p:spPr>
              <a:xfrm>
                <a:off x="8432346" y="2931660"/>
                <a:ext cx="294596" cy="294594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id="{B643E7CF-A1E4-4E34-813A-69D8B5CC76BA}"/>
                  </a:ext>
                </a:extLst>
              </p:cNvPr>
              <p:cNvSpPr/>
              <p:nvPr/>
            </p:nvSpPr>
            <p:spPr>
              <a:xfrm>
                <a:off x="8462964" y="2962278"/>
                <a:ext cx="233362" cy="233360"/>
              </a:xfrm>
              <a:prstGeom prst="ellips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100" b="1" dirty="0"/>
                  <a:t>1</a:t>
                </a:r>
                <a:endParaRPr lang="zh-CN" altLang="en-US" sz="1100" b="1" dirty="0"/>
              </a:p>
            </p:txBody>
          </p:sp>
        </p:grp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2EDB5FE5-C3C4-441C-8D09-200CD4576125}"/>
              </a:ext>
            </a:extLst>
          </p:cNvPr>
          <p:cNvGrpSpPr/>
          <p:nvPr/>
        </p:nvGrpSpPr>
        <p:grpSpPr>
          <a:xfrm>
            <a:off x="1293203" y="2308735"/>
            <a:ext cx="3999436" cy="382869"/>
            <a:chOff x="8182316" y="2875283"/>
            <a:chExt cx="3764700" cy="382869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3DBB5E01-0B56-4EAE-84CF-A0FB696AA337}"/>
                </a:ext>
              </a:extLst>
            </p:cNvPr>
            <p:cNvSpPr txBox="1"/>
            <p:nvPr/>
          </p:nvSpPr>
          <p:spPr>
            <a:xfrm>
              <a:off x="8507528" y="2875283"/>
              <a:ext cx="3439488" cy="381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恩替司他与阿贝西利 </a:t>
              </a:r>
              <a:r>
                <a:rPr lang="zh-CN" altLang="en-US" sz="16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二线适应症相同</a:t>
              </a:r>
            </a:p>
          </p:txBody>
        </p: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D65DDB1A-FEE3-4DF2-A441-5ACEE582A802}"/>
                </a:ext>
              </a:extLst>
            </p:cNvPr>
            <p:cNvGrpSpPr/>
            <p:nvPr/>
          </p:nvGrpSpPr>
          <p:grpSpPr>
            <a:xfrm>
              <a:off x="8182316" y="2963558"/>
              <a:ext cx="263979" cy="294594"/>
              <a:chOff x="8432347" y="2931660"/>
              <a:chExt cx="263979" cy="294594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id="{B301AD68-3B14-4DCB-AD07-C7C968212F0F}"/>
                  </a:ext>
                </a:extLst>
              </p:cNvPr>
              <p:cNvSpPr/>
              <p:nvPr/>
            </p:nvSpPr>
            <p:spPr>
              <a:xfrm>
                <a:off x="8432347" y="2931660"/>
                <a:ext cx="248486" cy="294594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795087EC-49E5-4CDE-AE5F-58747091CE5B}"/>
                  </a:ext>
                </a:extLst>
              </p:cNvPr>
              <p:cNvSpPr/>
              <p:nvPr/>
            </p:nvSpPr>
            <p:spPr>
              <a:xfrm>
                <a:off x="8462964" y="2962278"/>
                <a:ext cx="233362" cy="233360"/>
              </a:xfrm>
              <a:prstGeom prst="ellips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100" b="1" dirty="0"/>
                  <a:t>2</a:t>
                </a:r>
                <a:endParaRPr lang="zh-CN" altLang="en-US" sz="1100" b="1" dirty="0"/>
              </a:p>
            </p:txBody>
          </p:sp>
        </p:grp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E0C45D14-2283-48E6-B34E-359C87A4A60B}"/>
              </a:ext>
            </a:extLst>
          </p:cNvPr>
          <p:cNvGrpSpPr/>
          <p:nvPr/>
        </p:nvGrpSpPr>
        <p:grpSpPr>
          <a:xfrm>
            <a:off x="1293202" y="2707605"/>
            <a:ext cx="3293566" cy="382869"/>
            <a:chOff x="8182315" y="2875283"/>
            <a:chExt cx="3293566" cy="382869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12EE7452-B60A-4B7E-9458-B18F5F9F7ECA}"/>
                </a:ext>
              </a:extLst>
            </p:cNvPr>
            <p:cNvSpPr txBox="1"/>
            <p:nvPr/>
          </p:nvSpPr>
          <p:spPr>
            <a:xfrm>
              <a:off x="8507529" y="2875283"/>
              <a:ext cx="2968352" cy="381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endParaRPr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6E2F7194-0B15-4344-9D08-87E8F8B70F25}"/>
                </a:ext>
              </a:extLst>
            </p:cNvPr>
            <p:cNvGrpSpPr/>
            <p:nvPr/>
          </p:nvGrpSpPr>
          <p:grpSpPr>
            <a:xfrm>
              <a:off x="8182315" y="2963558"/>
              <a:ext cx="294596" cy="294594"/>
              <a:chOff x="8432346" y="2931660"/>
              <a:chExt cx="294596" cy="294594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BECDB1F3-9B6F-4F77-B3FC-0E05F40F386A}"/>
                  </a:ext>
                </a:extLst>
              </p:cNvPr>
              <p:cNvSpPr/>
              <p:nvPr/>
            </p:nvSpPr>
            <p:spPr>
              <a:xfrm>
                <a:off x="8432346" y="2931660"/>
                <a:ext cx="294596" cy="294594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8B952A59-8C35-4F19-A753-F9F6187831DF}"/>
                  </a:ext>
                </a:extLst>
              </p:cNvPr>
              <p:cNvSpPr/>
              <p:nvPr/>
            </p:nvSpPr>
            <p:spPr>
              <a:xfrm>
                <a:off x="8462964" y="2962278"/>
                <a:ext cx="233362" cy="233360"/>
              </a:xfrm>
              <a:prstGeom prst="ellips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100" b="1" dirty="0"/>
                  <a:t>3</a:t>
                </a:r>
                <a:endParaRPr lang="zh-CN" altLang="en-US" sz="1100" b="1" dirty="0"/>
              </a:p>
            </p:txBody>
          </p:sp>
        </p:grpSp>
      </p:grpSp>
      <p:sp>
        <p:nvSpPr>
          <p:cNvPr id="27" name="文本框 26">
            <a:extLst>
              <a:ext uri="{FF2B5EF4-FFF2-40B4-BE49-F238E27FC236}">
                <a16:creationId xmlns:a16="http://schemas.microsoft.com/office/drawing/2014/main" id="{082E2D62-0C4F-4D92-BC5E-440857AFAEFB}"/>
              </a:ext>
            </a:extLst>
          </p:cNvPr>
          <p:cNvSpPr txBox="1"/>
          <p:nvPr/>
        </p:nvSpPr>
        <p:spPr>
          <a:xfrm>
            <a:off x="1627576" y="2707605"/>
            <a:ext cx="4211673" cy="381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阿贝西利片在 此适应症下 </a:t>
            </a: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临床应用最广泛</a:t>
            </a:r>
          </a:p>
        </p:txBody>
      </p:sp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36B76BC4-C3F0-45A6-9F9B-29D144C12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861026"/>
              </p:ext>
            </p:extLst>
          </p:nvPr>
        </p:nvGraphicFramePr>
        <p:xfrm>
          <a:off x="5918887" y="1761905"/>
          <a:ext cx="5583302" cy="1606116"/>
        </p:xfrm>
        <a:graphic>
          <a:graphicData uri="http://schemas.openxmlformats.org/drawingml/2006/table">
            <a:tbl>
              <a:tblPr/>
              <a:tblGrid>
                <a:gridCol w="1916614">
                  <a:extLst>
                    <a:ext uri="{9D8B030D-6E8A-4147-A177-3AD203B41FA5}">
                      <a16:colId xmlns:a16="http://schemas.microsoft.com/office/drawing/2014/main" val="3074198786"/>
                    </a:ext>
                  </a:extLst>
                </a:gridCol>
                <a:gridCol w="3666688">
                  <a:extLst>
                    <a:ext uri="{9D8B030D-6E8A-4147-A177-3AD203B41FA5}">
                      <a16:colId xmlns:a16="http://schemas.microsoft.com/office/drawing/2014/main" val="1146480753"/>
                    </a:ext>
                  </a:extLst>
                </a:gridCol>
              </a:tblGrid>
              <a:tr h="1606116">
                <a:tc>
                  <a:txBody>
                    <a:bodyPr/>
                    <a:lstStyle/>
                    <a:p>
                      <a:pPr marL="457200" lvl="1" algn="ctr" rtl="0" eaLnBrk="0">
                        <a:lnSpc>
                          <a:spcPct val="15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6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与参照药物</a:t>
                      </a:r>
                      <a:endParaRPr lang="en-US" altLang="zh-CN" sz="1600" b="1" cap="none" spc="0" dirty="0">
                        <a:ln>
                          <a:noFill/>
                        </a:ln>
                        <a:solidFill>
                          <a:srgbClr val="101A6E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457200" lvl="1" algn="ctr" rtl="0" eaLnBrk="0">
                        <a:lnSpc>
                          <a:spcPct val="15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6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对比优势      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 eaLnBrk="0">
                        <a:lnSpc>
                          <a:spcPct val="15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恩替司他</a:t>
                      </a:r>
                      <a:r>
                        <a:rPr lang="en-US" altLang="zh-CN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</a:t>
                      </a:r>
                      <a:r>
                        <a:rPr lang="zh-CN" alt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依西美坦是</a:t>
                      </a:r>
                      <a:r>
                        <a:rPr lang="zh-CN" altLang="en-US" sz="1400" b="0" u="sng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纯口服方案</a:t>
                      </a:r>
                      <a:r>
                        <a:rPr lang="zh-CN" alt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，</a:t>
                      </a:r>
                      <a:endParaRPr lang="en-US" altLang="zh-CN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0" lvl="0" indent="0" algn="l" rtl="0" eaLnBrk="0">
                        <a:lnSpc>
                          <a:spcPct val="15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相比参照要的阿贝西利+氟维司群方案，</a:t>
                      </a:r>
                      <a:endParaRPr lang="en-US" altLang="zh-CN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0" lvl="0" indent="0" algn="just" rtl="0" eaLnBrk="0">
                        <a:lnSpc>
                          <a:spcPct val="15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400" b="1" kern="1200" dirty="0">
                          <a:solidFill>
                            <a:schemeClr val="accen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疗效相似，安全性，依从性和便利性上更优</a:t>
                      </a:r>
                      <a:r>
                        <a:rPr lang="zh-CN" alt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。</a:t>
                      </a:r>
                      <a:endParaRPr lang="zh-CN" alt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6267485"/>
                  </a:ext>
                </a:extLst>
              </a:tr>
            </a:tbl>
          </a:graphicData>
        </a:graphic>
      </p:graphicFrame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47140F71-495C-4DAB-B3E3-9B7227E5E2C2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1926475"/>
              </p:ext>
            </p:extLst>
          </p:nvPr>
        </p:nvGraphicFramePr>
        <p:xfrm>
          <a:off x="1209862" y="3892122"/>
          <a:ext cx="9696184" cy="242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0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2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19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64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7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治疗机制</a:t>
                      </a:r>
                      <a:endParaRPr lang="zh-CN" altLang="en-US" sz="12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65A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治疗方案</a:t>
                      </a:r>
                      <a:endParaRPr lang="zh-CN" altLang="en-US" sz="12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65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说明书适应症</a:t>
                      </a:r>
                      <a:endParaRPr lang="zh-CN" altLang="en-US" sz="12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65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治疗方案 便利性</a:t>
                      </a:r>
                      <a:endParaRPr lang="zh-CN" altLang="en-US" sz="12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65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抑制旁路激活</a:t>
                      </a:r>
                      <a:endParaRPr lang="en-US" altLang="zh-CN" sz="12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逆转耐药</a:t>
                      </a:r>
                      <a:endParaRPr lang="zh-CN" altLang="en-US" sz="12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65A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医保准入情况</a:t>
                      </a:r>
                      <a:endParaRPr lang="zh-CN" altLang="en-US" sz="12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65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748">
                <a:tc>
                  <a:txBody>
                    <a:bodyPr/>
                    <a:lstStyle/>
                    <a:p>
                      <a:pPr marL="0" indent="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200" b="1" cap="none" spc="0" dirty="0" err="1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HDACi</a:t>
                      </a: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+</a:t>
                      </a: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ET</a:t>
                      </a:r>
                      <a:endParaRPr lang="en-US" altLang="en-US" sz="1200" b="1" cap="none" spc="0" dirty="0">
                        <a:ln>
                          <a:noFill/>
                        </a:ln>
                        <a:solidFill>
                          <a:srgbClr val="101A6E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00" b="1" cap="none" spc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恩替司他</a:t>
                      </a:r>
                      <a:r>
                        <a:rPr sz="11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+</a:t>
                      </a:r>
                      <a:r>
                        <a:rPr sz="1100" b="1" cap="none" spc="0" dirty="0" err="1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依西美坦</a:t>
                      </a:r>
                      <a:endParaRPr lang="en-US" altLang="en-US" sz="1100" b="1" cap="none" spc="0" dirty="0">
                        <a:ln>
                          <a:noFill/>
                        </a:ln>
                        <a:solidFill>
                          <a:srgbClr val="101A6E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rtl="0" eaLnBrk="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200" b="1" u="sng" kern="1200" cap="none" spc="0" dirty="0" err="1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联合芳香</a:t>
                      </a:r>
                      <a:r>
                        <a:rPr sz="1200" b="1" u="sng" cap="none" spc="0" dirty="0" err="1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化酶抑制剂</a:t>
                      </a:r>
                      <a:r>
                        <a:rPr sz="1000" b="0" cap="none" spc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用于</a:t>
                      </a:r>
                      <a:r>
                        <a:rPr lang="zh-CN" altLang="en-US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治疗</a:t>
                      </a:r>
                      <a:r>
                        <a:rPr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HR+/HER2- </a:t>
                      </a:r>
                      <a:r>
                        <a:rPr lang="zh-CN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经内</a:t>
                      </a:r>
                      <a:endParaRPr lang="en-US" altLang="zh-CN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indent="0" algn="just" rtl="0" eaLnBrk="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lang="zh-CN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分泌治疗复发或进展的</a:t>
                      </a:r>
                      <a:r>
                        <a:rPr lang="zh-CN" altLang="en-US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局部晚期或转移性乳腺癌</a:t>
                      </a:r>
                      <a:r>
                        <a:rPr lang="zh-CN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患者</a:t>
                      </a:r>
                      <a:endParaRPr lang="en-US" alt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00" b="1" cap="none" spc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口服</a:t>
                      </a:r>
                      <a:r>
                        <a:rPr lang="en-US" altLang="zh-CN" sz="1400" b="1" cap="none" spc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+</a:t>
                      </a:r>
                      <a:r>
                        <a:rPr lang="zh-CN" altLang="en-US" sz="1400" b="1" cap="none" spc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口服</a:t>
                      </a:r>
                      <a:endParaRPr lang="en-US" altLang="zh-CN" sz="1400" b="1" cap="none" spc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altLang="zh-CN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zh-CN" alt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cap="none" spc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Segoe UI Emoji" panose="020B0502040204020203"/>
                        </a:rPr>
                        <a:t>✔</a:t>
                      </a:r>
                      <a:endParaRPr lang="zh-CN" altLang="en-US" sz="1400" b="1" cap="none" spc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cap="none" spc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2025</a:t>
                      </a: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年</a:t>
                      </a:r>
                      <a:endParaRPr lang="en-US" altLang="zh-CN" sz="1200" b="1" cap="none" spc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申请准入</a:t>
                      </a:r>
                      <a:endParaRPr lang="zh-CN" altLang="en-US" sz="1200" b="1" cap="none" spc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952">
                <a:tc>
                  <a:txBody>
                    <a:bodyPr/>
                    <a:lstStyle/>
                    <a:p>
                      <a:pPr marL="0" indent="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CDK4/6i +</a:t>
                      </a: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200" b="1" cap="none" spc="0" dirty="0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ET</a:t>
                      </a:r>
                      <a:endParaRPr lang="en-US" altLang="en-US" sz="1200" b="1" cap="none" spc="0" dirty="0">
                        <a:ln>
                          <a:noFill/>
                        </a:ln>
                        <a:solidFill>
                          <a:srgbClr val="101A6E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b="1" cap="none" spc="0" dirty="0" err="1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阿贝西利</a:t>
                      </a:r>
                      <a:r>
                        <a:rPr sz="1100" b="1" cap="none" spc="0" dirty="0" err="1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+氟维司群</a:t>
                      </a:r>
                      <a:endParaRPr lang="en-US" altLang="en-US" sz="1100" b="1" cap="none" spc="0" dirty="0">
                        <a:ln>
                          <a:noFill/>
                        </a:ln>
                        <a:solidFill>
                          <a:srgbClr val="101A6E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sz="1000" b="0" kern="1200" cap="none" spc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本品适用于HR</a:t>
                      </a:r>
                      <a:r>
                        <a:rPr sz="1000" b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+/HER2-的局部晚期或转移性</a:t>
                      </a:r>
                      <a:r>
                        <a:rPr lang="zh-CN" altLang="en-US" sz="1000" b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乳腺癌</a:t>
                      </a:r>
                      <a:r>
                        <a:rPr lang="en-US" altLang="zh-CN" sz="1000" b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</a:t>
                      </a:r>
                      <a:r>
                        <a:rPr lang="en-US" altLang="zh-CN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1000" b="0" kern="1200" cap="none" spc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与</a:t>
                      </a:r>
                      <a:r>
                        <a:rPr sz="1200" b="1" u="sng" kern="1200" cap="none" spc="0" dirty="0" err="1">
                          <a:ln>
                            <a:noFill/>
                          </a:ln>
                          <a:solidFill>
                            <a:srgbClr val="101A6E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氟维司群联合</a:t>
                      </a:r>
                      <a:r>
                        <a:rPr sz="1000" b="0" kern="1200" cap="none" spc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用于既往曾接受内分泌治疗后出现疾病进展的患者</a:t>
                      </a:r>
                      <a:endParaRPr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口服</a:t>
                      </a:r>
                      <a:r>
                        <a:rPr lang="en-US" altLang="zh-CN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+</a:t>
                      </a: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注射</a:t>
                      </a:r>
                      <a:endParaRPr lang="en-US" altLang="zh-CN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无</a:t>
                      </a:r>
                    </a:p>
                  </a:txBody>
                  <a:tcPr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Segoe UI Emoji" panose="020B0502040204020203"/>
                        </a:rPr>
                        <a:t>✔</a:t>
                      </a:r>
                      <a:endParaRPr lang="zh-CN" altLang="en-US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" name="picture 69">
            <a:extLst>
              <a:ext uri="{FF2B5EF4-FFF2-40B4-BE49-F238E27FC236}">
                <a16:creationId xmlns:a16="http://schemas.microsoft.com/office/drawing/2014/main" id="{38D90D25-F3B4-4D5A-9EA7-43B55819E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8021741" y="5783283"/>
            <a:ext cx="343166" cy="337973"/>
          </a:xfrm>
          <a:prstGeom prst="rect">
            <a:avLst/>
          </a:prstGeom>
        </p:spPr>
      </p:pic>
      <p:pic>
        <p:nvPicPr>
          <p:cNvPr id="32" name="picture 74">
            <a:extLst>
              <a:ext uri="{FF2B5EF4-FFF2-40B4-BE49-F238E27FC236}">
                <a16:creationId xmlns:a16="http://schemas.microsoft.com/office/drawing/2014/main" id="{FBC54526-1856-4A70-8635-43E69C961E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7682089" y="5883624"/>
            <a:ext cx="192256" cy="192317"/>
          </a:xfrm>
          <a:prstGeom prst="rect">
            <a:avLst/>
          </a:prstGeom>
        </p:spPr>
      </p:pic>
      <p:sp>
        <p:nvSpPr>
          <p:cNvPr id="35" name="圆角矩形 6">
            <a:extLst>
              <a:ext uri="{FF2B5EF4-FFF2-40B4-BE49-F238E27FC236}">
                <a16:creationId xmlns:a16="http://schemas.microsoft.com/office/drawing/2014/main" id="{D3AE6CA4-292D-4BB3-A328-7D648FD68A1F}"/>
              </a:ext>
            </a:extLst>
          </p:cNvPr>
          <p:cNvSpPr/>
          <p:nvPr/>
        </p:nvSpPr>
        <p:spPr>
          <a:xfrm>
            <a:off x="2222205" y="6015402"/>
            <a:ext cx="733645" cy="255913"/>
          </a:xfrm>
          <a:prstGeom prst="roundRect">
            <a:avLst>
              <a:gd name="adj" fmla="val 50000"/>
            </a:avLst>
          </a:prstGeom>
          <a:solidFill>
            <a:srgbClr val="2D8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6" name="textbox 66">
            <a:extLst>
              <a:ext uri="{FF2B5EF4-FFF2-40B4-BE49-F238E27FC236}">
                <a16:creationId xmlns:a16="http://schemas.microsoft.com/office/drawing/2014/main" id="{77D354E5-EDAC-4EEC-A185-97007EB12358}"/>
              </a:ext>
            </a:extLst>
          </p:cNvPr>
          <p:cNvSpPr/>
          <p:nvPr/>
        </p:nvSpPr>
        <p:spPr>
          <a:xfrm>
            <a:off x="2119911" y="6067115"/>
            <a:ext cx="1514171" cy="260383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b="1" dirty="0">
              <a:solidFill>
                <a:schemeClr val="bg1"/>
              </a:solidFill>
            </a:endParaRPr>
          </a:p>
          <a:p>
            <a:pPr marL="12700" indent="178435" algn="l" rtl="0" eaLnBrk="0">
              <a:lnSpc>
                <a:spcPct val="96000"/>
              </a:lnSpc>
            </a:pPr>
            <a:r>
              <a:rPr sz="900" b="1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参照</a:t>
            </a:r>
            <a:r>
              <a:rPr lang="zh-CN" altLang="en-US" sz="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药建议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37" name="等腰三角形 36">
            <a:extLst>
              <a:ext uri="{FF2B5EF4-FFF2-40B4-BE49-F238E27FC236}">
                <a16:creationId xmlns:a16="http://schemas.microsoft.com/office/drawing/2014/main" id="{D62E50B6-347E-4F12-9619-B9D059D2A367}"/>
              </a:ext>
            </a:extLst>
          </p:cNvPr>
          <p:cNvSpPr/>
          <p:nvPr/>
        </p:nvSpPr>
        <p:spPr>
          <a:xfrm>
            <a:off x="2512589" y="5889138"/>
            <a:ext cx="129540" cy="126264"/>
          </a:xfrm>
          <a:prstGeom prst="triangle">
            <a:avLst/>
          </a:prstGeom>
          <a:solidFill>
            <a:srgbClr val="0069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78DDD13B-B157-4435-A78F-CAC470A44368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39" name="iSHEJI-4-1">
              <a:extLst>
                <a:ext uri="{FF2B5EF4-FFF2-40B4-BE49-F238E27FC236}">
                  <a16:creationId xmlns:a16="http://schemas.microsoft.com/office/drawing/2014/main" id="{744BCD57-9AF1-4FC5-812C-A76166E750FA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626444DA-CDAF-4A44-87F6-90A1D24F6D9A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基本信息</a:t>
              </a:r>
              <a:endPara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581F33DF-E8CF-4210-9E51-6D66E61431E2}"/>
              </a:ext>
            </a:extLst>
          </p:cNvPr>
          <p:cNvGrpSpPr/>
          <p:nvPr/>
        </p:nvGrpSpPr>
        <p:grpSpPr>
          <a:xfrm>
            <a:off x="2642129" y="560965"/>
            <a:ext cx="6232364" cy="914164"/>
            <a:chOff x="292162" y="621241"/>
            <a:chExt cx="11437026" cy="682848"/>
          </a:xfrm>
        </p:grpSpPr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FDDACF27-0430-4394-A27B-6BF1B3DF0913}"/>
                </a:ext>
              </a:extLst>
            </p:cNvPr>
            <p:cNvGrpSpPr/>
            <p:nvPr/>
          </p:nvGrpSpPr>
          <p:grpSpPr>
            <a:xfrm>
              <a:off x="292162" y="621241"/>
              <a:ext cx="11437026" cy="682848"/>
              <a:chOff x="1097962" y="2131334"/>
              <a:chExt cx="2480875" cy="942536"/>
            </a:xfrm>
          </p:grpSpPr>
          <p:sp>
            <p:nvSpPr>
              <p:cNvPr id="46" name="矩形: 圆角 45">
                <a:extLst>
                  <a:ext uri="{FF2B5EF4-FFF2-40B4-BE49-F238E27FC236}">
                    <a16:creationId xmlns:a16="http://schemas.microsoft.com/office/drawing/2014/main" id="{690C4EBD-0F68-47E9-A943-E6DF65339685}"/>
                  </a:ext>
                </a:extLst>
              </p:cNvPr>
              <p:cNvSpPr/>
              <p:nvPr/>
            </p:nvSpPr>
            <p:spPr>
              <a:xfrm>
                <a:off x="1097962" y="2131334"/>
                <a:ext cx="2480875" cy="942536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7" name="圆角矩形 18">
                <a:extLst>
                  <a:ext uri="{FF2B5EF4-FFF2-40B4-BE49-F238E27FC236}">
                    <a16:creationId xmlns:a16="http://schemas.microsoft.com/office/drawing/2014/main" id="{12DA7A0C-07CE-4E47-BA5E-0CCE853740A3}"/>
                  </a:ext>
                </a:extLst>
              </p:cNvPr>
              <p:cNvSpPr/>
              <p:nvPr/>
            </p:nvSpPr>
            <p:spPr>
              <a:xfrm>
                <a:off x="1116892" y="2279438"/>
                <a:ext cx="2443014" cy="646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85C8BE0F-8D5D-488B-9B89-F836ACA8DEFC}"/>
                </a:ext>
              </a:extLst>
            </p:cNvPr>
            <p:cNvSpPr txBox="1"/>
            <p:nvPr/>
          </p:nvSpPr>
          <p:spPr>
            <a:xfrm>
              <a:off x="1210075" y="786390"/>
              <a:ext cx="10032451" cy="3448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参照药品建议：阿贝西利片</a:t>
              </a:r>
            </a:p>
          </p:txBody>
        </p:sp>
      </p:grpSp>
      <p:pic>
        <p:nvPicPr>
          <p:cNvPr id="51" name="picture 74">
            <a:extLst>
              <a:ext uri="{FF2B5EF4-FFF2-40B4-BE49-F238E27FC236}">
                <a16:creationId xmlns:a16="http://schemas.microsoft.com/office/drawing/2014/main" id="{66F98749-8C69-47A6-88DD-ABC21C5A4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7682089" y="4856856"/>
            <a:ext cx="192256" cy="192317"/>
          </a:xfrm>
          <a:prstGeom prst="rect">
            <a:avLst/>
          </a:prstGeom>
        </p:spPr>
      </p:pic>
      <p:sp>
        <p:nvSpPr>
          <p:cNvPr id="59" name="矩形 58">
            <a:extLst>
              <a:ext uri="{FF2B5EF4-FFF2-40B4-BE49-F238E27FC236}">
                <a16:creationId xmlns:a16="http://schemas.microsoft.com/office/drawing/2014/main" id="{376EB399-AA46-439E-9302-BE6D28B0C194}"/>
              </a:ext>
            </a:extLst>
          </p:cNvPr>
          <p:cNvSpPr/>
          <p:nvPr/>
        </p:nvSpPr>
        <p:spPr>
          <a:xfrm>
            <a:off x="1284493" y="6483840"/>
            <a:ext cx="1124186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/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注：  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CDK 4/6i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，周期蛋白依赖性激酶 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4/6 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抑制剂；  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ET, 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内分泌单药治疗</a:t>
            </a:r>
          </a:p>
        </p:txBody>
      </p: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478F9F74-D47D-42BF-90D5-D81BA4FEEAD6}"/>
              </a:ext>
            </a:extLst>
          </p:cNvPr>
          <p:cNvGrpSpPr/>
          <p:nvPr/>
        </p:nvGrpSpPr>
        <p:grpSpPr>
          <a:xfrm>
            <a:off x="1293202" y="3092987"/>
            <a:ext cx="3293566" cy="382869"/>
            <a:chOff x="8182315" y="2875283"/>
            <a:chExt cx="3293566" cy="382869"/>
          </a:xfrm>
        </p:grpSpPr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3E6AE836-0858-4CEC-A8AE-72D983230BE9}"/>
                </a:ext>
              </a:extLst>
            </p:cNvPr>
            <p:cNvSpPr txBox="1"/>
            <p:nvPr/>
          </p:nvSpPr>
          <p:spPr>
            <a:xfrm>
              <a:off x="8507529" y="2875283"/>
              <a:ext cx="2968352" cy="381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endParaRPr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id="{8045339F-4AC4-4536-9E3E-544D32D6F67F}"/>
                </a:ext>
              </a:extLst>
            </p:cNvPr>
            <p:cNvGrpSpPr/>
            <p:nvPr/>
          </p:nvGrpSpPr>
          <p:grpSpPr>
            <a:xfrm>
              <a:off x="8182315" y="2963558"/>
              <a:ext cx="294596" cy="294594"/>
              <a:chOff x="8432346" y="2931660"/>
              <a:chExt cx="294596" cy="294594"/>
            </a:xfrm>
          </p:grpSpPr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id="{3518C07D-8D05-4941-8986-2526B4A45598}"/>
                  </a:ext>
                </a:extLst>
              </p:cNvPr>
              <p:cNvSpPr/>
              <p:nvPr/>
            </p:nvSpPr>
            <p:spPr>
              <a:xfrm>
                <a:off x="8432346" y="2931660"/>
                <a:ext cx="294596" cy="294594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53" name="椭圆 52">
                <a:extLst>
                  <a:ext uri="{FF2B5EF4-FFF2-40B4-BE49-F238E27FC236}">
                    <a16:creationId xmlns:a16="http://schemas.microsoft.com/office/drawing/2014/main" id="{38815C4F-A243-4DD1-A989-0C12FE863566}"/>
                  </a:ext>
                </a:extLst>
              </p:cNvPr>
              <p:cNvSpPr/>
              <p:nvPr/>
            </p:nvSpPr>
            <p:spPr>
              <a:xfrm>
                <a:off x="8462964" y="2962278"/>
                <a:ext cx="233362" cy="233360"/>
              </a:xfrm>
              <a:prstGeom prst="ellips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100" b="1" dirty="0"/>
                  <a:t>4</a:t>
                </a:r>
                <a:endParaRPr lang="zh-CN" altLang="en-US" sz="1100" b="1" dirty="0"/>
              </a:p>
            </p:txBody>
          </p:sp>
        </p:grpSp>
      </p:grpSp>
      <p:sp>
        <p:nvSpPr>
          <p:cNvPr id="54" name="文本框 53">
            <a:extLst>
              <a:ext uri="{FF2B5EF4-FFF2-40B4-BE49-F238E27FC236}">
                <a16:creationId xmlns:a16="http://schemas.microsoft.com/office/drawing/2014/main" id="{E71A931F-4EEF-4882-9CFF-438195B8D192}"/>
              </a:ext>
            </a:extLst>
          </p:cNvPr>
          <p:cNvSpPr txBox="1"/>
          <p:nvPr/>
        </p:nvSpPr>
        <p:spPr>
          <a:xfrm>
            <a:off x="1627576" y="3092987"/>
            <a:ext cx="4211673" cy="381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阿贝西利片在 此适应症下 </a:t>
            </a: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年治疗费用最低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678352D-C754-475B-B08D-C045954640D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E9E9E9"/>
              </a:clrFrom>
              <a:clrTo>
                <a:srgbClr val="E9E9E9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174" b="13684"/>
          <a:stretch/>
        </p:blipFill>
        <p:spPr>
          <a:xfrm>
            <a:off x="7033644" y="4719460"/>
            <a:ext cx="518640" cy="369333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F72F8A99-B569-E4CF-C10D-49D59CD3B5E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E9E9E9"/>
              </a:clrFrom>
              <a:clrTo>
                <a:srgbClr val="E9E9E9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174" b="13684"/>
          <a:stretch/>
        </p:blipFill>
        <p:spPr>
          <a:xfrm>
            <a:off x="8004150" y="4713739"/>
            <a:ext cx="518640" cy="36933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3148B70-51D3-9382-B844-493505ADE56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E9E9E9"/>
              </a:clrFrom>
              <a:clrTo>
                <a:srgbClr val="E9E9E9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174" b="13684"/>
          <a:stretch/>
        </p:blipFill>
        <p:spPr>
          <a:xfrm>
            <a:off x="7033644" y="5784056"/>
            <a:ext cx="518640" cy="36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6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909DF-C59C-7202-D2C6-AF9419E8F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id="{90D3925F-FA10-2BB2-7C35-8CBC2FC329C8}"/>
              </a:ext>
            </a:extLst>
          </p:cNvPr>
          <p:cNvSpPr/>
          <p:nvPr/>
        </p:nvSpPr>
        <p:spPr>
          <a:xfrm>
            <a:off x="380906" y="1653613"/>
            <a:ext cx="6010518" cy="2232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8683FEC-2127-F2D0-202C-35A12CE7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2568" y="6452870"/>
            <a:ext cx="2743200" cy="365125"/>
          </a:xfrm>
        </p:spPr>
        <p:txBody>
          <a:bodyPr/>
          <a:lstStyle/>
          <a:p>
            <a:fld id="{BD582337-A72E-45DA-828B-0F5ACCA76410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EA8811AB-FFC9-984C-173B-4910F9F533D6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4" name="iSHEJI-4-1">
              <a:extLst>
                <a:ext uri="{FF2B5EF4-FFF2-40B4-BE49-F238E27FC236}">
                  <a16:creationId xmlns:a16="http://schemas.microsoft.com/office/drawing/2014/main" id="{ADAC83C4-3552-B058-E5C8-5A1324D87E38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8CF23D6-68A8-5D7B-1EC6-E53FB379D48F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基本信息</a:t>
              </a:r>
              <a:endParaRPr lang="en-US" altLang="zh-CN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70" name="矩形 69">
            <a:extLst>
              <a:ext uri="{FF2B5EF4-FFF2-40B4-BE49-F238E27FC236}">
                <a16:creationId xmlns:a16="http://schemas.microsoft.com/office/drawing/2014/main" id="{6CECABF2-B9FF-591F-092B-70E60AA09044}"/>
              </a:ext>
            </a:extLst>
          </p:cNvPr>
          <p:cNvSpPr/>
          <p:nvPr/>
        </p:nvSpPr>
        <p:spPr>
          <a:xfrm>
            <a:off x="6569273" y="1653614"/>
            <a:ext cx="5222711" cy="474904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CD18BEB5-DB8A-976B-58AC-7681F2CCDC53}"/>
              </a:ext>
            </a:extLst>
          </p:cNvPr>
          <p:cNvGrpSpPr/>
          <p:nvPr/>
        </p:nvGrpSpPr>
        <p:grpSpPr>
          <a:xfrm>
            <a:off x="7106488" y="5200325"/>
            <a:ext cx="4457767" cy="571926"/>
            <a:chOff x="6802052" y="2611791"/>
            <a:chExt cx="5135796" cy="571926"/>
          </a:xfrm>
        </p:grpSpPr>
        <p:grpSp>
          <p:nvGrpSpPr>
            <p:cNvPr id="84" name="组合 83">
              <a:extLst>
                <a:ext uri="{FF2B5EF4-FFF2-40B4-BE49-F238E27FC236}">
                  <a16:creationId xmlns:a16="http://schemas.microsoft.com/office/drawing/2014/main" id="{5713C1CC-861F-D820-383D-417ACAC75032}"/>
                </a:ext>
              </a:extLst>
            </p:cNvPr>
            <p:cNvGrpSpPr/>
            <p:nvPr/>
          </p:nvGrpSpPr>
          <p:grpSpPr>
            <a:xfrm>
              <a:off x="7398466" y="3050894"/>
              <a:ext cx="3913272" cy="132823"/>
              <a:chOff x="141312" y="2153762"/>
              <a:chExt cx="3913272" cy="132823"/>
            </a:xfrm>
          </p:grpSpPr>
          <p:sp>
            <p:nvSpPr>
              <p:cNvPr id="82" name="梯形 81">
                <a:extLst>
                  <a:ext uri="{FF2B5EF4-FFF2-40B4-BE49-F238E27FC236}">
                    <a16:creationId xmlns:a16="http://schemas.microsoft.com/office/drawing/2014/main" id="{99DD17F4-4024-8135-E73A-B672D1C3F70A}"/>
                  </a:ext>
                </a:extLst>
              </p:cNvPr>
              <p:cNvSpPr/>
              <p:nvPr/>
            </p:nvSpPr>
            <p:spPr>
              <a:xfrm>
                <a:off x="141312" y="2156901"/>
                <a:ext cx="3913272" cy="129684"/>
              </a:xfrm>
              <a:prstGeom prst="trapezoid">
                <a:avLst>
                  <a:gd name="adj" fmla="val 150956"/>
                </a:avLst>
              </a:prstGeom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alpha val="15000"/>
                    </a:schemeClr>
                  </a:gs>
                </a:gsLst>
                <a:lin ang="5400000" scaled="1"/>
                <a:tileRect/>
              </a:gradFill>
              <a:ln w="9525" cap="flat" cmpd="sng" algn="ctr">
                <a:gradFill flip="none" rotWithShape="1">
                  <a:gsLst>
                    <a:gs pos="0">
                      <a:schemeClr val="accent1">
                        <a:alpha val="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  <a:tileRect/>
                </a:gra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endParaRPr>
              </a:p>
            </p:txBody>
          </p:sp>
          <p:sp>
            <p:nvSpPr>
              <p:cNvPr id="83" name="梯形 82">
                <a:extLst>
                  <a:ext uri="{FF2B5EF4-FFF2-40B4-BE49-F238E27FC236}">
                    <a16:creationId xmlns:a16="http://schemas.microsoft.com/office/drawing/2014/main" id="{F1349961-5663-C231-0408-4DF8255A4E6B}"/>
                  </a:ext>
                </a:extLst>
              </p:cNvPr>
              <p:cNvSpPr/>
              <p:nvPr/>
            </p:nvSpPr>
            <p:spPr>
              <a:xfrm>
                <a:off x="230625" y="2153762"/>
                <a:ext cx="3709335" cy="108574"/>
              </a:xfrm>
              <a:prstGeom prst="trapezoid">
                <a:avLst>
                  <a:gd name="adj" fmla="val 150956"/>
                </a:avLst>
              </a:prstGeom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alpha val="31000"/>
                    </a:schemeClr>
                  </a:gs>
                </a:gsLst>
                <a:lin ang="5400000" scaled="1"/>
                <a:tileRect/>
              </a:gradFill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86" name="文本框 85">
              <a:extLst>
                <a:ext uri="{FF2B5EF4-FFF2-40B4-BE49-F238E27FC236}">
                  <a16:creationId xmlns:a16="http://schemas.microsoft.com/office/drawing/2014/main" id="{5F05BCCF-530D-E0CA-DD51-91FA7D9ED595}"/>
                </a:ext>
              </a:extLst>
            </p:cNvPr>
            <p:cNvSpPr txBox="1"/>
            <p:nvPr/>
          </p:nvSpPr>
          <p:spPr>
            <a:xfrm>
              <a:off x="6802052" y="2611791"/>
              <a:ext cx="5135796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200" b="1" dirty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解决一线耐药后的治疗</a:t>
              </a:r>
              <a:endParaRPr lang="zh-CN" altLang="en-US" sz="2400" dirty="0"/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21CA9DA0-EE0A-0C0E-89CE-E16DEFD13E00}"/>
              </a:ext>
            </a:extLst>
          </p:cNvPr>
          <p:cNvGrpSpPr/>
          <p:nvPr/>
        </p:nvGrpSpPr>
        <p:grpSpPr>
          <a:xfrm>
            <a:off x="375333" y="647245"/>
            <a:ext cx="11346536" cy="914164"/>
            <a:chOff x="292162" y="621241"/>
            <a:chExt cx="11437026" cy="682848"/>
          </a:xfrm>
        </p:grpSpPr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7E6E7C8C-42B8-79B0-8F3B-FA17717FF0CD}"/>
                </a:ext>
              </a:extLst>
            </p:cNvPr>
            <p:cNvGrpSpPr/>
            <p:nvPr/>
          </p:nvGrpSpPr>
          <p:grpSpPr>
            <a:xfrm>
              <a:off x="292162" y="621241"/>
              <a:ext cx="11437026" cy="682848"/>
              <a:chOff x="1097962" y="2131334"/>
              <a:chExt cx="2480875" cy="942536"/>
            </a:xfrm>
          </p:grpSpPr>
          <p:sp>
            <p:nvSpPr>
              <p:cNvPr id="26" name="矩形: 圆角 25">
                <a:extLst>
                  <a:ext uri="{FF2B5EF4-FFF2-40B4-BE49-F238E27FC236}">
                    <a16:creationId xmlns:a16="http://schemas.microsoft.com/office/drawing/2014/main" id="{9DD59E3D-F47B-BA3A-FBFA-FE174BB3BEB3}"/>
                  </a:ext>
                </a:extLst>
              </p:cNvPr>
              <p:cNvSpPr/>
              <p:nvPr/>
            </p:nvSpPr>
            <p:spPr>
              <a:xfrm>
                <a:off x="1097962" y="2131334"/>
                <a:ext cx="2480875" cy="942536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28" name="圆角矩形 18">
                <a:extLst>
                  <a:ext uri="{FF2B5EF4-FFF2-40B4-BE49-F238E27FC236}">
                    <a16:creationId xmlns:a16="http://schemas.microsoft.com/office/drawing/2014/main" id="{921B49A4-DA4B-EDBC-FDD4-BDBCFB5CC178}"/>
                  </a:ext>
                </a:extLst>
              </p:cNvPr>
              <p:cNvSpPr/>
              <p:nvPr/>
            </p:nvSpPr>
            <p:spPr>
              <a:xfrm>
                <a:off x="1116892" y="2279438"/>
                <a:ext cx="2443014" cy="646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48F73455-A255-DF92-4654-1FA6AC50B4FC}"/>
                </a:ext>
              </a:extLst>
            </p:cNvPr>
            <p:cNvSpPr txBox="1"/>
            <p:nvPr/>
          </p:nvSpPr>
          <p:spPr>
            <a:xfrm>
              <a:off x="805528" y="786390"/>
              <a:ext cx="10436998" cy="3448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HDAC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</a:t>
              </a:r>
              <a:r>
                <a:rPr lang="en-US" altLang="zh-CN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--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恩替司他片 为</a:t>
              </a:r>
              <a:r>
                <a:rPr lang="en-US" altLang="zh-CN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“</a:t>
              </a: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一线治疗耐药后</a:t>
              </a:r>
              <a:r>
                <a:rPr lang="en-US" altLang="zh-CN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”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提供新机制，新选择</a:t>
              </a: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33079628-1B85-4E21-26C3-EB6A5862A2E7}"/>
              </a:ext>
            </a:extLst>
          </p:cNvPr>
          <p:cNvSpPr/>
          <p:nvPr/>
        </p:nvSpPr>
        <p:spPr>
          <a:xfrm>
            <a:off x="712091" y="2228362"/>
            <a:ext cx="5257455" cy="1987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 algn="just" ea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2022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年中国乳腺癌发病人数约</a:t>
            </a:r>
            <a:r>
              <a:rPr lang="en-US" altLang="zh-CN" b="1" dirty="0">
                <a:solidFill>
                  <a:srgbClr val="101A6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35.72</a:t>
            </a:r>
            <a:r>
              <a:rPr lang="zh-CN" altLang="en-US" b="1" dirty="0">
                <a:solidFill>
                  <a:srgbClr val="101A6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万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例，居于女性恶性肿瘤发病第二位</a:t>
            </a:r>
            <a:r>
              <a:rPr lang="en-US" altLang="zh-CN" sz="1600" baseline="300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</a:p>
          <a:p>
            <a:pPr marL="216000" indent="-216000" algn="just" ea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乳腺癌是我国</a:t>
            </a:r>
            <a:r>
              <a:rPr lang="en-US" altLang="zh-CN" b="1" dirty="0">
                <a:solidFill>
                  <a:srgbClr val="101A6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40-49</a:t>
            </a:r>
            <a:r>
              <a:rPr lang="zh-CN" altLang="en-US" b="1" dirty="0">
                <a:solidFill>
                  <a:srgbClr val="101A6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岁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女性的高发恶性肿瘤</a:t>
            </a:r>
            <a:r>
              <a:rPr lang="en-US" altLang="zh-CN" sz="1600" baseline="300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</a:p>
          <a:p>
            <a:pPr marL="216000" indent="-216000" algn="just" ea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约</a:t>
            </a:r>
            <a:r>
              <a:rPr lang="en-US" altLang="zh-CN" sz="16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25-30%HR+</a:t>
            </a:r>
            <a:r>
              <a:rPr lang="zh-CN" altLang="en-US" sz="16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乳腺癌患者对内分泌治疗产生耐药</a:t>
            </a:r>
            <a:r>
              <a:rPr lang="en-US" altLang="zh-CN" sz="1600" baseline="300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</a:p>
          <a:p>
            <a:pPr marL="216000" indent="-216000" algn="just" eaLnBrk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6A92964A-E725-EFCE-AB72-B65AD565DA36}"/>
              </a:ext>
            </a:extLst>
          </p:cNvPr>
          <p:cNvSpPr/>
          <p:nvPr/>
        </p:nvSpPr>
        <p:spPr>
          <a:xfrm>
            <a:off x="380906" y="4022630"/>
            <a:ext cx="6010518" cy="23800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8A4F36C-2FF9-E34D-2CAD-BE540568DA5C}"/>
              </a:ext>
            </a:extLst>
          </p:cNvPr>
          <p:cNvSpPr/>
          <p:nvPr/>
        </p:nvSpPr>
        <p:spPr>
          <a:xfrm>
            <a:off x="521415" y="4858851"/>
            <a:ext cx="5693612" cy="1320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 algn="just" ea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ET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+CDK4/6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抑制剂，是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HR+/HER2-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晚期乳腺癌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一线标准治疗，</a:t>
            </a:r>
            <a:r>
              <a:rPr lang="zh-CN" altLang="en-US" b="1" u="sng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一线治疗耐药后，二线及后线无标准治疗</a:t>
            </a:r>
            <a:endParaRPr lang="en-US" altLang="zh-CN" b="1" u="sng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16000" lvl="0" indent="-216000" algn="just" eaLnBrk="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国内权威指南推荐</a:t>
            </a:r>
            <a:r>
              <a:rPr lang="en-US" altLang="zh-CN" sz="1600" baseline="300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b="1" u="sng" dirty="0">
                <a:solidFill>
                  <a:srgbClr val="101A6F"/>
                </a:solidFill>
                <a:latin typeface="微软雅黑" panose="020B0503020204020204" charset="-122"/>
                <a:ea typeface="微软雅黑" panose="020B0503020204020204" charset="-122"/>
              </a:rPr>
              <a:t>耐药后首选更换作用机制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药物</a:t>
            </a:r>
            <a:endParaRPr lang="en-US" altLang="zh-CN" sz="160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DC101917-2C73-322D-5F9C-F7FB101693B5}"/>
              </a:ext>
            </a:extLst>
          </p:cNvPr>
          <p:cNvGrpSpPr/>
          <p:nvPr/>
        </p:nvGrpSpPr>
        <p:grpSpPr>
          <a:xfrm>
            <a:off x="6748533" y="1810877"/>
            <a:ext cx="4922052" cy="400110"/>
            <a:chOff x="6667665" y="1783214"/>
            <a:chExt cx="4922052" cy="400110"/>
          </a:xfrm>
        </p:grpSpPr>
        <p:sp>
          <p:nvSpPr>
            <p:cNvPr id="51" name="矩形: 圆角 50">
              <a:extLst>
                <a:ext uri="{FF2B5EF4-FFF2-40B4-BE49-F238E27FC236}">
                  <a16:creationId xmlns:a16="http://schemas.microsoft.com/office/drawing/2014/main" id="{D8160388-EDC2-0F7A-2E7D-801E60868059}"/>
                </a:ext>
              </a:extLst>
            </p:cNvPr>
            <p:cNvSpPr/>
            <p:nvPr/>
          </p:nvSpPr>
          <p:spPr>
            <a:xfrm flipH="1">
              <a:off x="6667665" y="1792328"/>
              <a:ext cx="4922052" cy="369332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99083">
                  <a:schemeClr val="accent1">
                    <a:alpha val="0"/>
                  </a:schemeClr>
                </a:gs>
                <a:gs pos="55000">
                  <a:schemeClr val="accent1">
                    <a:alpha val="1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/>
            </a:p>
          </p:txBody>
        </p:sp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3CF58961-C977-8D1A-B21D-5B5E9381CFA7}"/>
                </a:ext>
              </a:extLst>
            </p:cNvPr>
            <p:cNvGrpSpPr/>
            <p:nvPr/>
          </p:nvGrpSpPr>
          <p:grpSpPr>
            <a:xfrm>
              <a:off x="7436198" y="1783214"/>
              <a:ext cx="3384986" cy="400110"/>
              <a:chOff x="7436198" y="1783214"/>
              <a:chExt cx="3384986" cy="400110"/>
            </a:xfrm>
          </p:grpSpPr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E151F75F-1927-E47B-206F-07DAC6C6C38E}"/>
                  </a:ext>
                </a:extLst>
              </p:cNvPr>
              <p:cNvSpPr txBox="1"/>
              <p:nvPr/>
            </p:nvSpPr>
            <p:spPr>
              <a:xfrm>
                <a:off x="7436198" y="1783214"/>
                <a:ext cx="338498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2000" b="1" dirty="0">
                    <a:solidFill>
                      <a:srgbClr val="101A6F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③ </a:t>
                </a:r>
                <a:r>
                  <a:rPr lang="en-US" altLang="zh-CN" sz="2000" b="1" dirty="0">
                    <a:solidFill>
                      <a:srgbClr val="101A6F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HDAC</a:t>
                </a:r>
                <a:r>
                  <a:rPr lang="zh-CN" altLang="en-US" sz="2000" b="1" dirty="0">
                    <a:solidFill>
                      <a:srgbClr val="101A6F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抑制剂：耐药破局 </a:t>
                </a:r>
              </a:p>
            </p:txBody>
          </p: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id="{F5EC2BF4-9518-9FF1-96AE-4C5B0BD97A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73043" y="2155114"/>
                <a:ext cx="3111297" cy="0"/>
              </a:xfrm>
              <a:prstGeom prst="line">
                <a:avLst/>
              </a:prstGeom>
              <a:ln>
                <a:gradFill flip="none" rotWithShape="1">
                  <a:gsLst>
                    <a:gs pos="0">
                      <a:schemeClr val="accent1">
                        <a:alpha val="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  <a:gs pos="50000">
                      <a:schemeClr val="accent1"/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F804540C-E10A-26FD-8D7D-AE725239E606}"/>
              </a:ext>
            </a:extLst>
          </p:cNvPr>
          <p:cNvGrpSpPr/>
          <p:nvPr/>
        </p:nvGrpSpPr>
        <p:grpSpPr>
          <a:xfrm>
            <a:off x="140689" y="1816741"/>
            <a:ext cx="6250735" cy="424499"/>
            <a:chOff x="300038" y="1789078"/>
            <a:chExt cx="6010518" cy="424499"/>
          </a:xfrm>
        </p:grpSpPr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id="{36A5BC3D-9B15-5128-A476-B34AC7DF2D38}"/>
                </a:ext>
              </a:extLst>
            </p:cNvPr>
            <p:cNvGrpSpPr/>
            <p:nvPr/>
          </p:nvGrpSpPr>
          <p:grpSpPr>
            <a:xfrm>
              <a:off x="300038" y="1789078"/>
              <a:ext cx="6010518" cy="369332"/>
              <a:chOff x="300038" y="1789078"/>
              <a:chExt cx="6010518" cy="369332"/>
            </a:xfrm>
          </p:grpSpPr>
          <p:sp>
            <p:nvSpPr>
              <p:cNvPr id="10" name="矩形: 圆角 9">
                <a:extLst>
                  <a:ext uri="{FF2B5EF4-FFF2-40B4-BE49-F238E27FC236}">
                    <a16:creationId xmlns:a16="http://schemas.microsoft.com/office/drawing/2014/main" id="{A6331BFE-9A19-C0F8-472A-3B5C82D8228D}"/>
                  </a:ext>
                </a:extLst>
              </p:cNvPr>
              <p:cNvSpPr/>
              <p:nvPr/>
            </p:nvSpPr>
            <p:spPr>
              <a:xfrm flipH="1">
                <a:off x="300038" y="1789078"/>
                <a:ext cx="6010518" cy="369332"/>
              </a:xfrm>
              <a:prstGeom prst="roundRect">
                <a:avLst>
                  <a:gd name="adj" fmla="val 0"/>
                </a:avLst>
              </a:prstGeom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99083">
                    <a:schemeClr val="accent1">
                      <a:alpha val="0"/>
                    </a:schemeClr>
                  </a:gs>
                  <a:gs pos="55000">
                    <a:schemeClr val="accent1">
                      <a:alpha val="1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id="{7BD53217-77C9-A6AE-B300-91C565935E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9649" y="2155114"/>
                <a:ext cx="3111297" cy="0"/>
              </a:xfrm>
              <a:prstGeom prst="line">
                <a:avLst/>
              </a:prstGeom>
              <a:ln>
                <a:gradFill flip="none" rotWithShape="1">
                  <a:gsLst>
                    <a:gs pos="0">
                      <a:schemeClr val="accent1">
                        <a:alpha val="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  <a:gs pos="50000">
                      <a:schemeClr val="accent1"/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文本框 74">
              <a:extLst>
                <a:ext uri="{FF2B5EF4-FFF2-40B4-BE49-F238E27FC236}">
                  <a16:creationId xmlns:a16="http://schemas.microsoft.com/office/drawing/2014/main" id="{67832F20-30E9-BF2E-BA57-D01C94AC6346}"/>
                </a:ext>
              </a:extLst>
            </p:cNvPr>
            <p:cNvSpPr txBox="1"/>
            <p:nvPr/>
          </p:nvSpPr>
          <p:spPr>
            <a:xfrm>
              <a:off x="1313338" y="1813467"/>
              <a:ext cx="338498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101A6F"/>
                  </a:solidFill>
                  <a:latin typeface="微软雅黑" panose="020B0503020204020204" charset="-122"/>
                  <a:ea typeface="微软雅黑" panose="020B0503020204020204" charset="-122"/>
                </a:rPr>
                <a:t>① 发病率高，治疗需求高</a:t>
              </a:r>
            </a:p>
          </p:txBody>
        </p:sp>
      </p:grpSp>
      <p:grpSp>
        <p:nvGrpSpPr>
          <p:cNvPr id="79" name="组合 78">
            <a:extLst>
              <a:ext uri="{FF2B5EF4-FFF2-40B4-BE49-F238E27FC236}">
                <a16:creationId xmlns:a16="http://schemas.microsoft.com/office/drawing/2014/main" id="{892BCD15-4740-CA60-610B-45601444E407}"/>
              </a:ext>
            </a:extLst>
          </p:cNvPr>
          <p:cNvGrpSpPr/>
          <p:nvPr/>
        </p:nvGrpSpPr>
        <p:grpSpPr>
          <a:xfrm>
            <a:off x="381631" y="4211269"/>
            <a:ext cx="6010518" cy="445135"/>
            <a:chOff x="300763" y="4085834"/>
            <a:chExt cx="6010518" cy="445135"/>
          </a:xfrm>
        </p:grpSpPr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9A0B1BA9-B50E-D441-38F1-2FF275BE3151}"/>
                </a:ext>
              </a:extLst>
            </p:cNvPr>
            <p:cNvGrpSpPr/>
            <p:nvPr/>
          </p:nvGrpSpPr>
          <p:grpSpPr>
            <a:xfrm>
              <a:off x="300763" y="4134690"/>
              <a:ext cx="6010518" cy="396279"/>
              <a:chOff x="300763" y="1573221"/>
              <a:chExt cx="6010518" cy="396279"/>
            </a:xfrm>
          </p:grpSpPr>
          <p:sp>
            <p:nvSpPr>
              <p:cNvPr id="63" name="矩形: 圆角 62">
                <a:extLst>
                  <a:ext uri="{FF2B5EF4-FFF2-40B4-BE49-F238E27FC236}">
                    <a16:creationId xmlns:a16="http://schemas.microsoft.com/office/drawing/2014/main" id="{BDFF8E2F-8B0D-38BE-3C34-EAF1210C14DD}"/>
                  </a:ext>
                </a:extLst>
              </p:cNvPr>
              <p:cNvSpPr/>
              <p:nvPr/>
            </p:nvSpPr>
            <p:spPr>
              <a:xfrm flipH="1">
                <a:off x="300763" y="1573221"/>
                <a:ext cx="6010518" cy="369332"/>
              </a:xfrm>
              <a:prstGeom prst="roundRect">
                <a:avLst>
                  <a:gd name="adj" fmla="val 0"/>
                </a:avLst>
              </a:prstGeom>
              <a:gradFill flip="none" rotWithShape="1">
                <a:gsLst>
                  <a:gs pos="0">
                    <a:schemeClr val="accent1">
                      <a:alpha val="0"/>
                    </a:schemeClr>
                  </a:gs>
                  <a:gs pos="99083">
                    <a:schemeClr val="accent1">
                      <a:alpha val="0"/>
                    </a:schemeClr>
                  </a:gs>
                  <a:gs pos="55000">
                    <a:schemeClr val="accent1">
                      <a:alpha val="1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id="{42042493-5069-EBEC-DCD6-6FB27B8A57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9648" y="1969500"/>
                <a:ext cx="3111297" cy="0"/>
              </a:xfrm>
              <a:prstGeom prst="line">
                <a:avLst/>
              </a:prstGeom>
              <a:ln>
                <a:gradFill flip="none" rotWithShape="1">
                  <a:gsLst>
                    <a:gs pos="0">
                      <a:schemeClr val="accent1">
                        <a:alpha val="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  <a:gs pos="50000">
                      <a:schemeClr val="accent1"/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文本框 76">
              <a:extLst>
                <a:ext uri="{FF2B5EF4-FFF2-40B4-BE49-F238E27FC236}">
                  <a16:creationId xmlns:a16="http://schemas.microsoft.com/office/drawing/2014/main" id="{E1BD47CB-6715-FAE9-63E8-4DFCFB9BB6FF}"/>
                </a:ext>
              </a:extLst>
            </p:cNvPr>
            <p:cNvSpPr txBox="1"/>
            <p:nvPr/>
          </p:nvSpPr>
          <p:spPr>
            <a:xfrm>
              <a:off x="973513" y="4085834"/>
              <a:ext cx="486052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101A6F"/>
                  </a:solidFill>
                  <a:latin typeface="微软雅黑" panose="020B0503020204020204" charset="-122"/>
                  <a:ea typeface="微软雅黑" panose="020B0503020204020204" charset="-122"/>
                </a:rPr>
                <a:t>② 治疗困境：一线耐药后，用药选择有限</a:t>
              </a:r>
            </a:p>
          </p:txBody>
        </p:sp>
      </p:grpSp>
      <p:sp>
        <p:nvSpPr>
          <p:cNvPr id="58" name="矩形 57">
            <a:extLst>
              <a:ext uri="{FF2B5EF4-FFF2-40B4-BE49-F238E27FC236}">
                <a16:creationId xmlns:a16="http://schemas.microsoft.com/office/drawing/2014/main" id="{1A87F7EE-5E2A-496F-8244-D1B6B9CCE977}"/>
              </a:ext>
            </a:extLst>
          </p:cNvPr>
          <p:cNvSpPr/>
          <p:nvPr/>
        </p:nvSpPr>
        <p:spPr>
          <a:xfrm>
            <a:off x="6796887" y="2281528"/>
            <a:ext cx="4631361" cy="2669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 algn="just" ea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HDAC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抑制剂：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0">
              <a:lnSpc>
                <a:spcPct val="15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延缓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内分泌治疗 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耐药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0">
              <a:lnSpc>
                <a:spcPct val="15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逆转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CDK4/6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抑制剂 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耐药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16000" indent="-216000" algn="just" eaLnBrk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400" b="1" u="sng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16000" indent="-216000" algn="just" ea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恩替司他片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高选择性</a:t>
            </a: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HDAC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抑制剂，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为患者治疗带来 </a:t>
            </a: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新机制、新选择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thumb-up_107645">
            <a:extLst>
              <a:ext uri="{FF2B5EF4-FFF2-40B4-BE49-F238E27FC236}">
                <a16:creationId xmlns:a16="http://schemas.microsoft.com/office/drawing/2014/main" id="{99D6EA41-19EB-4BAF-B6C0-5A969407A850}"/>
              </a:ext>
            </a:extLst>
          </p:cNvPr>
          <p:cNvSpPr/>
          <p:nvPr/>
        </p:nvSpPr>
        <p:spPr>
          <a:xfrm>
            <a:off x="6958101" y="5075025"/>
            <a:ext cx="597156" cy="609685"/>
          </a:xfrm>
          <a:custGeom>
            <a:avLst/>
            <a:gdLst>
              <a:gd name="T0" fmla="*/ 3872 w 3872"/>
              <a:gd name="T1" fmla="*/ 2410 h 3959"/>
              <a:gd name="T2" fmla="*/ 3542 w 3872"/>
              <a:gd name="T3" fmla="*/ 2080 h 3959"/>
              <a:gd name="T4" fmla="*/ 3526 w 3872"/>
              <a:gd name="T5" fmla="*/ 2080 h 3959"/>
              <a:gd name="T6" fmla="*/ 3682 w 3872"/>
              <a:gd name="T7" fmla="*/ 1800 h 3959"/>
              <a:gd name="T8" fmla="*/ 3353 w 3872"/>
              <a:gd name="T9" fmla="*/ 1470 h 3959"/>
              <a:gd name="T10" fmla="*/ 2124 w 3872"/>
              <a:gd name="T11" fmla="*/ 1470 h 3959"/>
              <a:gd name="T12" fmla="*/ 2512 w 3872"/>
              <a:gd name="T13" fmla="*/ 470 h 3959"/>
              <a:gd name="T14" fmla="*/ 2339 w 3872"/>
              <a:gd name="T15" fmla="*/ 79 h 3959"/>
              <a:gd name="T16" fmla="*/ 1897 w 3872"/>
              <a:gd name="T17" fmla="*/ 233 h 3959"/>
              <a:gd name="T18" fmla="*/ 794 w 3872"/>
              <a:gd name="T19" fmla="*/ 1678 h 3959"/>
              <a:gd name="T20" fmla="*/ 604 w 3872"/>
              <a:gd name="T21" fmla="*/ 2022 h 3959"/>
              <a:gd name="T22" fmla="*/ 0 w 3872"/>
              <a:gd name="T23" fmla="*/ 2022 h 3959"/>
              <a:gd name="T24" fmla="*/ 0 w 3872"/>
              <a:gd name="T25" fmla="*/ 3630 h 3959"/>
              <a:gd name="T26" fmla="*/ 713 w 3872"/>
              <a:gd name="T27" fmla="*/ 3630 h 3959"/>
              <a:gd name="T28" fmla="*/ 1332 w 3872"/>
              <a:gd name="T29" fmla="*/ 3959 h 3959"/>
              <a:gd name="T30" fmla="*/ 3014 w 3872"/>
              <a:gd name="T31" fmla="*/ 3959 h 3959"/>
              <a:gd name="T32" fmla="*/ 3344 w 3872"/>
              <a:gd name="T33" fmla="*/ 3630 h 3959"/>
              <a:gd name="T34" fmla="*/ 3188 w 3872"/>
              <a:gd name="T35" fmla="*/ 3350 h 3959"/>
              <a:gd name="T36" fmla="*/ 3295 w 3872"/>
              <a:gd name="T37" fmla="*/ 3350 h 3959"/>
              <a:gd name="T38" fmla="*/ 3624 w 3872"/>
              <a:gd name="T39" fmla="*/ 3020 h 3959"/>
              <a:gd name="T40" fmla="*/ 3468 w 3872"/>
              <a:gd name="T41" fmla="*/ 2740 h 3959"/>
              <a:gd name="T42" fmla="*/ 3542 w 3872"/>
              <a:gd name="T43" fmla="*/ 2740 h 3959"/>
              <a:gd name="T44" fmla="*/ 3872 w 3872"/>
              <a:gd name="T45" fmla="*/ 2410 h 3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872" h="3959">
                <a:moveTo>
                  <a:pt x="3872" y="2410"/>
                </a:moveTo>
                <a:cubicBezTo>
                  <a:pt x="3872" y="2228"/>
                  <a:pt x="3724" y="2080"/>
                  <a:pt x="3542" y="2080"/>
                </a:cubicBezTo>
                <a:lnTo>
                  <a:pt x="3526" y="2080"/>
                </a:lnTo>
                <a:cubicBezTo>
                  <a:pt x="3620" y="2022"/>
                  <a:pt x="3682" y="1918"/>
                  <a:pt x="3682" y="1800"/>
                </a:cubicBezTo>
                <a:cubicBezTo>
                  <a:pt x="3682" y="1618"/>
                  <a:pt x="3535" y="1470"/>
                  <a:pt x="3353" y="1470"/>
                </a:cubicBezTo>
                <a:lnTo>
                  <a:pt x="2124" y="1470"/>
                </a:lnTo>
                <a:cubicBezTo>
                  <a:pt x="2353" y="1047"/>
                  <a:pt x="2435" y="735"/>
                  <a:pt x="2512" y="470"/>
                </a:cubicBezTo>
                <a:cubicBezTo>
                  <a:pt x="2557" y="318"/>
                  <a:pt x="2487" y="151"/>
                  <a:pt x="2339" y="79"/>
                </a:cubicBezTo>
                <a:cubicBezTo>
                  <a:pt x="2174" y="0"/>
                  <a:pt x="1995" y="56"/>
                  <a:pt x="1897" y="233"/>
                </a:cubicBezTo>
                <a:cubicBezTo>
                  <a:pt x="1677" y="631"/>
                  <a:pt x="1332" y="1126"/>
                  <a:pt x="794" y="1678"/>
                </a:cubicBezTo>
                <a:cubicBezTo>
                  <a:pt x="699" y="1775"/>
                  <a:pt x="634" y="1893"/>
                  <a:pt x="604" y="2022"/>
                </a:cubicBezTo>
                <a:lnTo>
                  <a:pt x="0" y="2022"/>
                </a:lnTo>
                <a:lnTo>
                  <a:pt x="0" y="3630"/>
                </a:lnTo>
                <a:lnTo>
                  <a:pt x="713" y="3630"/>
                </a:lnTo>
                <a:cubicBezTo>
                  <a:pt x="847" y="3829"/>
                  <a:pt x="1075" y="3959"/>
                  <a:pt x="1332" y="3959"/>
                </a:cubicBezTo>
                <a:cubicBezTo>
                  <a:pt x="1377" y="3959"/>
                  <a:pt x="2874" y="3959"/>
                  <a:pt x="3014" y="3959"/>
                </a:cubicBezTo>
                <a:cubicBezTo>
                  <a:pt x="3197" y="3959"/>
                  <a:pt x="3344" y="3812"/>
                  <a:pt x="3344" y="3630"/>
                </a:cubicBezTo>
                <a:cubicBezTo>
                  <a:pt x="3344" y="3511"/>
                  <a:pt x="3282" y="3408"/>
                  <a:pt x="3188" y="3350"/>
                </a:cubicBezTo>
                <a:lnTo>
                  <a:pt x="3295" y="3350"/>
                </a:lnTo>
                <a:cubicBezTo>
                  <a:pt x="3477" y="3350"/>
                  <a:pt x="3624" y="3202"/>
                  <a:pt x="3624" y="3020"/>
                </a:cubicBezTo>
                <a:cubicBezTo>
                  <a:pt x="3624" y="2901"/>
                  <a:pt x="3562" y="2798"/>
                  <a:pt x="3468" y="2740"/>
                </a:cubicBezTo>
                <a:lnTo>
                  <a:pt x="3542" y="2740"/>
                </a:lnTo>
                <a:cubicBezTo>
                  <a:pt x="3724" y="2740"/>
                  <a:pt x="3872" y="2592"/>
                  <a:pt x="3872" y="241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alpha val="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FD759F6D-B304-4DBD-AC9D-175CDF572F89}"/>
              </a:ext>
            </a:extLst>
          </p:cNvPr>
          <p:cNvSpPr/>
          <p:nvPr/>
        </p:nvSpPr>
        <p:spPr>
          <a:xfrm>
            <a:off x="380906" y="6466126"/>
            <a:ext cx="106399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/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中国国家癌症中心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2024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年公布数据；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中国抗癌协会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《 2021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年乳腺癌患者生存质量白皮书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》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2022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月；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3.Front Endocrinol(Lausanne). 2019 Aug 21: 10: 573.</a:t>
            </a:r>
            <a:endParaRPr lang="zh-CN" altLang="en-US" sz="800" spc="-10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482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D78675CF-443B-46C2-B75D-4A58495B3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106574"/>
              </p:ext>
            </p:extLst>
          </p:nvPr>
        </p:nvGraphicFramePr>
        <p:xfrm>
          <a:off x="530704" y="2377368"/>
          <a:ext cx="10743273" cy="155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9121">
                  <a:extLst>
                    <a:ext uri="{9D8B030D-6E8A-4147-A177-3AD203B41FA5}">
                      <a16:colId xmlns:a16="http://schemas.microsoft.com/office/drawing/2014/main" val="1455625412"/>
                    </a:ext>
                  </a:extLst>
                </a:gridCol>
                <a:gridCol w="3957076">
                  <a:extLst>
                    <a:ext uri="{9D8B030D-6E8A-4147-A177-3AD203B41FA5}">
                      <a16:colId xmlns:a16="http://schemas.microsoft.com/office/drawing/2014/main" val="1799924682"/>
                    </a:ext>
                  </a:extLst>
                </a:gridCol>
                <a:gridCol w="3957076">
                  <a:extLst>
                    <a:ext uri="{9D8B030D-6E8A-4147-A177-3AD203B41FA5}">
                      <a16:colId xmlns:a16="http://schemas.microsoft.com/office/drawing/2014/main" val="1461715292"/>
                    </a:ext>
                  </a:extLst>
                </a:gridCol>
              </a:tblGrid>
              <a:tr h="46993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     </a:t>
                      </a:r>
                      <a:r>
                        <a:rPr lang="zh-CN" altLang="en-US" sz="1200" b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治疗方案   </a:t>
                      </a:r>
                      <a:endParaRPr lang="en-US" altLang="zh-CN" sz="1200" b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200" b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                            </a:t>
                      </a:r>
                      <a:r>
                        <a:rPr lang="zh-CN" altLang="en-US" sz="1200" b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数据来源</a:t>
                      </a:r>
                      <a:endParaRPr lang="zh-CN" altLang="en-US" sz="12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effectLst/>
                        </a:rPr>
                        <a:t>疗效间接比较</a:t>
                      </a:r>
                      <a:r>
                        <a:rPr lang="zh-CN" altLang="en-US" sz="1400" b="1" u="none" strike="noStrike" dirty="0">
                          <a:effectLst/>
                        </a:rPr>
                        <a:t>（恩替司他 </a:t>
                      </a:r>
                      <a:r>
                        <a:rPr lang="en-US" altLang="zh-CN" sz="1400" b="1" u="none" strike="noStrike" dirty="0">
                          <a:effectLst/>
                        </a:rPr>
                        <a:t>vs </a:t>
                      </a:r>
                      <a:r>
                        <a:rPr lang="zh-CN" altLang="en-US" sz="1400" b="1" u="none" strike="noStrike" dirty="0">
                          <a:effectLst/>
                        </a:rPr>
                        <a:t>阿贝西利）</a:t>
                      </a:r>
                      <a:endParaRPr lang="en-US" altLang="zh-CN" sz="1400" b="1" u="none" strike="noStrike" dirty="0">
                        <a:effectLst/>
                      </a:endParaRPr>
                    </a:p>
                  </a:txBody>
                  <a:tcPr marL="6350" marR="6350" marT="635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III</a:t>
                      </a:r>
                      <a:r>
                        <a:rPr lang="zh-CN" altLang="en-US" sz="1600" b="1" u="none" strike="noStrike" dirty="0">
                          <a:effectLst/>
                        </a:rPr>
                        <a:t>期临床试验</a:t>
                      </a:r>
                      <a:endParaRPr lang="en-US" altLang="zh-CN" sz="1600" b="1" u="none" strike="noStrike" dirty="0">
                        <a:effectLst/>
                      </a:endParaRPr>
                    </a:p>
                  </a:txBody>
                  <a:tcPr marL="6350" marR="6350" marT="635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53779"/>
                  </a:ext>
                </a:extLst>
              </a:tr>
              <a:tr h="5928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恩替司他</a:t>
                      </a:r>
                      <a:r>
                        <a:rPr lang="en-US" altLang="zh-CN" sz="1400" b="1" u="none" strike="noStrike" dirty="0">
                          <a:effectLst/>
                        </a:rPr>
                        <a:t>+</a:t>
                      </a:r>
                      <a:r>
                        <a:rPr lang="zh-CN" altLang="en-US" sz="1400" b="1" u="none" strike="noStrike" dirty="0">
                          <a:effectLst/>
                        </a:rPr>
                        <a:t>依西美坦</a:t>
                      </a:r>
                      <a:endParaRPr lang="en-US" altLang="zh-CN" sz="14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（</a:t>
                      </a:r>
                      <a:r>
                        <a:rPr lang="en-US" altLang="zh-CN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vs </a:t>
                      </a:r>
                      <a:r>
                        <a:rPr lang="zh-CN" altLang="en-US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安慰剂</a:t>
                      </a:r>
                      <a:r>
                        <a:rPr lang="en-US" altLang="zh-CN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+</a:t>
                      </a:r>
                      <a:r>
                        <a:rPr lang="zh-CN" altLang="en-US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依西美坦）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经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MAIC</a:t>
                      </a:r>
                      <a:r>
                        <a:rPr lang="zh-CN" alt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调整：</a:t>
                      </a:r>
                      <a:r>
                        <a:rPr lang="en-US" altLang="zh-CN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11.05</a:t>
                      </a:r>
                      <a:r>
                        <a:rPr lang="zh-CN" alt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个月</a:t>
                      </a:r>
                      <a:endParaRPr lang="en-US" altLang="zh-CN" sz="1400" b="1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（剔除阿贝西利研究中未纳入人群，匹配调整</a:t>
                      </a:r>
                      <a:r>
                        <a:rPr lang="en-US" altLang="zh-CN" sz="1200" u="none" strike="noStrike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3*</a:t>
                      </a:r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en-US" altLang="zh-CN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n=168</a:t>
                      </a:r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）</a:t>
                      </a:r>
                      <a:endParaRPr lang="zh-CN" altLang="en-US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kern="1200" dirty="0">
                          <a:solidFill>
                            <a:srgbClr val="101A6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6.32</a:t>
                      </a:r>
                      <a:r>
                        <a:rPr lang="zh-CN" altLang="en-US" sz="1600" b="1" u="none" strike="noStrike" kern="1200" dirty="0">
                          <a:solidFill>
                            <a:srgbClr val="101A6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个月 </a:t>
                      </a:r>
                      <a:r>
                        <a:rPr lang="en-US" altLang="zh-CN" sz="1400" u="none" strike="noStrike" dirty="0">
                          <a:effectLst/>
                        </a:rPr>
                        <a:t>vs 3.72</a:t>
                      </a:r>
                      <a:r>
                        <a:rPr lang="zh-CN" altLang="en-US" sz="1400" u="none" strike="noStrike" dirty="0">
                          <a:effectLst/>
                        </a:rPr>
                        <a:t>个月</a:t>
                      </a:r>
                      <a:endParaRPr lang="en-US" altLang="zh-CN" sz="1400" u="none" strike="noStrike" dirty="0">
                        <a:effectLst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（</a:t>
                      </a:r>
                      <a:r>
                        <a:rPr lang="en-US" altLang="zh-CN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#NCT03538171</a:t>
                      </a:r>
                      <a:r>
                        <a:rPr lang="en-US" altLang="zh-CN" sz="1200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zh-CN" altLang="en-US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，全中国人群，</a:t>
                      </a:r>
                      <a:r>
                        <a:rPr lang="en-US" altLang="zh-CN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n=354</a:t>
                      </a:r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）</a:t>
                      </a:r>
                      <a:endParaRPr lang="zh-CN" altLang="en-US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854182"/>
                  </a:ext>
                </a:extLst>
              </a:tr>
              <a:tr h="4957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solidFill>
                            <a:srgbClr val="101A6E"/>
                          </a:solidFill>
                          <a:effectLst/>
                        </a:rPr>
                        <a:t>阿贝西利</a:t>
                      </a:r>
                      <a:r>
                        <a:rPr lang="en-US" altLang="zh-CN" sz="1400" b="1" u="none" strike="noStrike" dirty="0">
                          <a:effectLst/>
                        </a:rPr>
                        <a:t>+</a:t>
                      </a:r>
                      <a:r>
                        <a:rPr lang="zh-CN" altLang="en-US" sz="1400" b="1" u="none" strike="noStrike" dirty="0">
                          <a:effectLst/>
                        </a:rPr>
                        <a:t>氟维司群</a:t>
                      </a:r>
                      <a:endParaRPr lang="en-US" altLang="zh-CN" sz="14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（</a:t>
                      </a:r>
                      <a:r>
                        <a:rPr lang="en-US" altLang="zh-CN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vs </a:t>
                      </a:r>
                      <a:r>
                        <a:rPr lang="zh-CN" altLang="en-US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安慰剂</a:t>
                      </a:r>
                      <a:r>
                        <a:rPr lang="en-US" altLang="zh-CN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+</a:t>
                      </a:r>
                      <a:r>
                        <a:rPr lang="zh-CN" altLang="en-US" sz="1000" b="1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氟维司群）</a:t>
                      </a:r>
                    </a:p>
                  </a:txBody>
                  <a:tcPr marL="6350" marR="6350" marT="635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u="none" strike="noStrike" dirty="0">
                          <a:solidFill>
                            <a:srgbClr val="101A6E"/>
                          </a:solidFill>
                          <a:effectLst/>
                        </a:rPr>
                        <a:t>11.47</a:t>
                      </a:r>
                      <a:r>
                        <a:rPr lang="zh-CN" altLang="en-US" sz="1400" b="1" u="none" strike="noStrike" dirty="0">
                          <a:solidFill>
                            <a:srgbClr val="101A6E"/>
                          </a:solidFill>
                          <a:effectLst/>
                        </a:rPr>
                        <a:t>个月</a:t>
                      </a:r>
                      <a:endParaRPr lang="en-US" altLang="zh-CN" sz="1400" b="1" u="none" strike="noStrike" dirty="0">
                        <a:solidFill>
                          <a:srgbClr val="101A6E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（</a:t>
                      </a:r>
                      <a:r>
                        <a:rPr lang="en-US" altLang="zh-CN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MONARCH plus-B</a:t>
                      </a:r>
                      <a:r>
                        <a:rPr lang="zh-CN" alt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组</a:t>
                      </a:r>
                      <a:r>
                        <a:rPr lang="en-US" altLang="zh-CN" sz="1200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zh-CN" altLang="en-US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，</a:t>
                      </a:r>
                      <a:r>
                        <a:rPr lang="en-US" altLang="zh-CN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n=157</a:t>
                      </a:r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）</a:t>
                      </a:r>
                      <a:endParaRPr lang="zh-CN" altLang="en-US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u="none" strike="noStrike" dirty="0">
                          <a:solidFill>
                            <a:srgbClr val="101A6E"/>
                          </a:solidFill>
                          <a:effectLst/>
                        </a:rPr>
                        <a:t>11.47</a:t>
                      </a:r>
                      <a:r>
                        <a:rPr lang="zh-CN" altLang="en-US" sz="1400" b="1" u="none" strike="noStrike" dirty="0">
                          <a:solidFill>
                            <a:srgbClr val="101A6E"/>
                          </a:solidFill>
                          <a:effectLst/>
                        </a:rPr>
                        <a:t>个月 </a:t>
                      </a:r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vs 5.59</a:t>
                      </a:r>
                      <a:r>
                        <a:rPr lang="zh-CN" alt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个月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（</a:t>
                      </a:r>
                      <a:r>
                        <a:rPr lang="en-US" altLang="zh-CN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MONARCH plus-B</a:t>
                      </a:r>
                      <a:r>
                        <a:rPr lang="zh-CN" alt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组</a:t>
                      </a:r>
                      <a:r>
                        <a:rPr lang="en-US" altLang="zh-CN" sz="1200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zh-CN" altLang="en-US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，</a:t>
                      </a:r>
                      <a:r>
                        <a:rPr lang="en-US" altLang="zh-CN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85.4%</a:t>
                      </a:r>
                      <a:r>
                        <a:rPr lang="zh-CN" altLang="en-US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中国人群，</a:t>
                      </a:r>
                      <a:r>
                        <a:rPr lang="en-US" altLang="zh-CN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n=157</a:t>
                      </a:r>
                      <a:r>
                        <a:rPr lang="zh-CN" altLang="en-US" sz="120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）</a:t>
                      </a:r>
                      <a:endParaRPr lang="zh-CN" altLang="en-US" sz="12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3081638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629FD4D-DAC6-4DCE-9EE8-DD889DE5A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6</a:t>
            </a:fld>
            <a:endParaRPr lang="zh-CN" altLang="en-US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FD55C0A5-D044-45C8-ABDB-07364B672EFD}"/>
              </a:ext>
            </a:extLst>
          </p:cNvPr>
          <p:cNvGrpSpPr/>
          <p:nvPr/>
        </p:nvGrpSpPr>
        <p:grpSpPr>
          <a:xfrm>
            <a:off x="300038" y="201660"/>
            <a:ext cx="5189838" cy="421766"/>
            <a:chOff x="300038" y="201660"/>
            <a:chExt cx="5189838" cy="421766"/>
          </a:xfrm>
        </p:grpSpPr>
        <p:sp>
          <p:nvSpPr>
            <p:cNvPr id="4" name="iSHEJI-4-1">
              <a:extLst>
                <a:ext uri="{FF2B5EF4-FFF2-40B4-BE49-F238E27FC236}">
                  <a16:creationId xmlns:a16="http://schemas.microsoft.com/office/drawing/2014/main" id="{320E0D93-75B6-44EC-98B2-10B5A3A1C3D3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E50706D4-0AFF-476F-B56C-1F633B2C3968}"/>
                </a:ext>
              </a:extLst>
            </p:cNvPr>
            <p:cNvSpPr/>
            <p:nvPr/>
          </p:nvSpPr>
          <p:spPr>
            <a:xfrm>
              <a:off x="300038" y="227877"/>
              <a:ext cx="518983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有效性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6D0ABCD6-5254-4E04-8234-93120862A887}"/>
              </a:ext>
            </a:extLst>
          </p:cNvPr>
          <p:cNvGrpSpPr/>
          <p:nvPr/>
        </p:nvGrpSpPr>
        <p:grpSpPr>
          <a:xfrm>
            <a:off x="300038" y="615746"/>
            <a:ext cx="11316215" cy="968840"/>
            <a:chOff x="302309" y="648543"/>
            <a:chExt cx="11437026" cy="517737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B31EF996-8229-4FBE-AB40-BBE8D5426D5A}"/>
                </a:ext>
              </a:extLst>
            </p:cNvPr>
            <p:cNvGrpSpPr/>
            <p:nvPr/>
          </p:nvGrpSpPr>
          <p:grpSpPr>
            <a:xfrm>
              <a:off x="302309" y="648543"/>
              <a:ext cx="11437026" cy="517737"/>
              <a:chOff x="1100163" y="2169019"/>
              <a:chExt cx="2480875" cy="714633"/>
            </a:xfrm>
          </p:grpSpPr>
          <p:sp>
            <p:nvSpPr>
              <p:cNvPr id="9" name="矩形: 圆角 8">
                <a:extLst>
                  <a:ext uri="{FF2B5EF4-FFF2-40B4-BE49-F238E27FC236}">
                    <a16:creationId xmlns:a16="http://schemas.microsoft.com/office/drawing/2014/main" id="{D6A5F315-D8A6-4564-AE5F-A0CB46D10FFC}"/>
                  </a:ext>
                </a:extLst>
              </p:cNvPr>
              <p:cNvSpPr/>
              <p:nvPr/>
            </p:nvSpPr>
            <p:spPr>
              <a:xfrm>
                <a:off x="1100163" y="2169019"/>
                <a:ext cx="2480875" cy="714633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0" name="圆角矩形 18">
                <a:extLst>
                  <a:ext uri="{FF2B5EF4-FFF2-40B4-BE49-F238E27FC236}">
                    <a16:creationId xmlns:a16="http://schemas.microsoft.com/office/drawing/2014/main" id="{DBBB6CC3-0737-4D3D-B7FD-512A91C4D5DF}"/>
                  </a:ext>
                </a:extLst>
              </p:cNvPr>
              <p:cNvSpPr/>
              <p:nvPr/>
            </p:nvSpPr>
            <p:spPr>
              <a:xfrm>
                <a:off x="1116892" y="2279438"/>
                <a:ext cx="2443014" cy="51459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80ECC5E5-CCF8-4165-960F-D879F28C92E7}"/>
                </a:ext>
              </a:extLst>
            </p:cNvPr>
            <p:cNvSpPr txBox="1"/>
            <p:nvPr/>
          </p:nvSpPr>
          <p:spPr>
            <a:xfrm>
              <a:off x="379431" y="769769"/>
              <a:ext cx="11262484" cy="2467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间接比较：</a:t>
              </a: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与阿贝西利疗效相似（</a:t>
              </a:r>
              <a:r>
                <a:rPr lang="en-US" altLang="zh-CN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mPFS</a:t>
              </a:r>
              <a:r>
                <a:rPr lang="en-US" altLang="zh-CN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: </a:t>
              </a:r>
              <a:r>
                <a:rPr lang="en-US" altLang="zh-CN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11.05</a:t>
              </a: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个月</a:t>
              </a:r>
              <a:r>
                <a:rPr lang="en-US" altLang="zh-CN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 vs 11.47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个月）</a:t>
              </a:r>
            </a:p>
          </p:txBody>
        </p: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id="{094D8226-57BB-4EC0-AA96-50B938EB0DDE}"/>
              </a:ext>
            </a:extLst>
          </p:cNvPr>
          <p:cNvSpPr txBox="1"/>
          <p:nvPr/>
        </p:nvSpPr>
        <p:spPr>
          <a:xfrm>
            <a:off x="3324092" y="2393576"/>
            <a:ext cx="3982143" cy="1550895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93DF297-5C8B-4C48-A2BD-AF5DC8D40D02}"/>
              </a:ext>
            </a:extLst>
          </p:cNvPr>
          <p:cNvSpPr/>
          <p:nvPr/>
        </p:nvSpPr>
        <p:spPr>
          <a:xfrm>
            <a:off x="530705" y="4082212"/>
            <a:ext cx="1109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*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剔除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类阿贝西利中国人群研究中未纳入的经治人群：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既往接受过解救化疗、接受过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CDK4/6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抑制剂治疗、接受过氟维司群治疗的内分泌治疗后复发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进展的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HR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阳性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HER2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阴性晚期乳腺癌患者。经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MAIC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方法调整，匹配年龄、原发性耐药和内脏转移协变量后，并经过生存曲线统计学检验（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Log-rank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检验、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Wilcoxon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检验以及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Tarone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-Ware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检验），两方案无进展生存曲线无统计学差异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F3CD666-A83B-4E0E-B0AF-5E9A590EE7E4}"/>
              </a:ext>
            </a:extLst>
          </p:cNvPr>
          <p:cNvSpPr/>
          <p:nvPr/>
        </p:nvSpPr>
        <p:spPr>
          <a:xfrm>
            <a:off x="520453" y="4760447"/>
            <a:ext cx="11188857" cy="737854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4000"/>
                </a:srgbClr>
              </a:gs>
              <a:gs pos="100000">
                <a:schemeClr val="accent1">
                  <a:alpha val="5000"/>
                </a:schemeClr>
              </a:gs>
            </a:gsLst>
            <a:lin ang="10800000" scaled="1"/>
            <a:tileRect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78"/>
            <a:endParaRPr lang="zh-CN" altLang="en-US" kern="0" dirty="0">
              <a:solidFill>
                <a:srgbClr val="666666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46858D63-6E4C-4E3B-9D0E-801B236BB5B9}"/>
              </a:ext>
            </a:extLst>
          </p:cNvPr>
          <p:cNvSpPr/>
          <p:nvPr/>
        </p:nvSpPr>
        <p:spPr>
          <a:xfrm>
            <a:off x="870217" y="4827848"/>
            <a:ext cx="4393580" cy="583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恩替司他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+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依西美坦较安慰剂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+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依西美坦显著改善患者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PFS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HR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0.76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p=0.046</a:t>
            </a:r>
            <a:r>
              <a:rPr lang="en-US" altLang="zh-CN" sz="1400" baseline="30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DA35024D-71D6-4418-94A7-A49ADECC93BD}"/>
              </a:ext>
            </a:extLst>
          </p:cNvPr>
          <p:cNvGrpSpPr/>
          <p:nvPr/>
        </p:nvGrpSpPr>
        <p:grpSpPr>
          <a:xfrm>
            <a:off x="520453" y="5574570"/>
            <a:ext cx="11188857" cy="616446"/>
            <a:chOff x="648363" y="5703769"/>
            <a:chExt cx="10957850" cy="616446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F7E604F8-798F-4854-89C1-6CE03EA4F466}"/>
                </a:ext>
              </a:extLst>
            </p:cNvPr>
            <p:cNvSpPr/>
            <p:nvPr/>
          </p:nvSpPr>
          <p:spPr>
            <a:xfrm>
              <a:off x="648363" y="5703769"/>
              <a:ext cx="10957850" cy="616446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4000"/>
                  </a:srgbClr>
                </a:gs>
                <a:gs pos="100000">
                  <a:schemeClr val="accent1">
                    <a:alpha val="5000"/>
                  </a:schemeClr>
                </a:gs>
              </a:gsLst>
              <a:lin ang="10800000" scaled="1"/>
              <a:tileRect/>
            </a:gra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78"/>
              <a:endParaRPr lang="zh-CN" altLang="en-US" kern="0" dirty="0">
                <a:solidFill>
                  <a:srgbClr val="666666"/>
                </a:solidFill>
                <a:latin typeface="Calibri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849716F2-F4FD-47E7-B4A4-2EBAB06A0FB7}"/>
                </a:ext>
              </a:extLst>
            </p:cNvPr>
            <p:cNvSpPr/>
            <p:nvPr/>
          </p:nvSpPr>
          <p:spPr>
            <a:xfrm>
              <a:off x="771276" y="5839577"/>
              <a:ext cx="9807824" cy="362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16000" indent="-216000">
                <a:lnSpc>
                  <a:spcPct val="12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endPara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BF26845B-61E8-4A00-AE23-2C27296C489E}"/>
              </a:ext>
            </a:extLst>
          </p:cNvPr>
          <p:cNvGrpSpPr/>
          <p:nvPr/>
        </p:nvGrpSpPr>
        <p:grpSpPr>
          <a:xfrm>
            <a:off x="5445656" y="4814857"/>
            <a:ext cx="6052324" cy="680570"/>
            <a:chOff x="6608767" y="3001411"/>
            <a:chExt cx="5974473" cy="680570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FCE26887-16BD-478E-8854-7409C0D130E3}"/>
                </a:ext>
              </a:extLst>
            </p:cNvPr>
            <p:cNvSpPr/>
            <p:nvPr/>
          </p:nvSpPr>
          <p:spPr>
            <a:xfrm>
              <a:off x="6608767" y="3001411"/>
              <a:ext cx="5909414" cy="680570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accent1">
                      <a:alpha val="30000"/>
                    </a:schemeClr>
                  </a:gs>
                </a:gsLst>
                <a:lin ang="10800000" scaled="1"/>
                <a:tileRect/>
              </a:gradFill>
              <a:prstDash val="dash"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3CB69433-2190-45FD-9356-099193AD21FD}"/>
                </a:ext>
              </a:extLst>
            </p:cNvPr>
            <p:cNvSpPr txBox="1"/>
            <p:nvPr/>
          </p:nvSpPr>
          <p:spPr>
            <a:xfrm>
              <a:off x="6654265" y="3122277"/>
              <a:ext cx="328736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一线治疗后耐药患者</a:t>
              </a: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PFS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风险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（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III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期临床试验全人群）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06CA6DDB-317D-426F-9634-682E5C6701EA}"/>
                </a:ext>
              </a:extLst>
            </p:cNvPr>
            <p:cNvGrpSpPr/>
            <p:nvPr/>
          </p:nvGrpSpPr>
          <p:grpSpPr>
            <a:xfrm>
              <a:off x="9990554" y="3025267"/>
              <a:ext cx="2592686" cy="551849"/>
              <a:chOff x="9990554" y="3025267"/>
              <a:chExt cx="2592686" cy="551849"/>
            </a:xfrm>
          </p:grpSpPr>
          <p:grpSp>
            <p:nvGrpSpPr>
              <p:cNvPr id="31" name="组合 30">
                <a:extLst>
                  <a:ext uri="{FF2B5EF4-FFF2-40B4-BE49-F238E27FC236}">
                    <a16:creationId xmlns:a16="http://schemas.microsoft.com/office/drawing/2014/main" id="{D5F37E4E-F782-4D7D-BC35-3A69C915B478}"/>
                  </a:ext>
                </a:extLst>
              </p:cNvPr>
              <p:cNvGrpSpPr/>
              <p:nvPr/>
            </p:nvGrpSpPr>
            <p:grpSpPr>
              <a:xfrm>
                <a:off x="9990554" y="3025267"/>
                <a:ext cx="2592686" cy="551849"/>
                <a:chOff x="9245055" y="2638554"/>
                <a:chExt cx="3248941" cy="551849"/>
              </a:xfrm>
            </p:grpSpPr>
            <p:grpSp>
              <p:nvGrpSpPr>
                <p:cNvPr id="33" name="组合 32">
                  <a:extLst>
                    <a:ext uri="{FF2B5EF4-FFF2-40B4-BE49-F238E27FC236}">
                      <a16:creationId xmlns:a16="http://schemas.microsoft.com/office/drawing/2014/main" id="{F7AA708A-2785-46F8-9298-42E5007249E7}"/>
                    </a:ext>
                  </a:extLst>
                </p:cNvPr>
                <p:cNvGrpSpPr/>
                <p:nvPr/>
              </p:nvGrpSpPr>
              <p:grpSpPr>
                <a:xfrm>
                  <a:off x="9508196" y="2997000"/>
                  <a:ext cx="2873147" cy="193403"/>
                  <a:chOff x="2251042" y="2099868"/>
                  <a:chExt cx="2873147" cy="193403"/>
                </a:xfrm>
              </p:grpSpPr>
              <p:sp>
                <p:nvSpPr>
                  <p:cNvPr id="35" name="梯形 34">
                    <a:extLst>
                      <a:ext uri="{FF2B5EF4-FFF2-40B4-BE49-F238E27FC236}">
                        <a16:creationId xmlns:a16="http://schemas.microsoft.com/office/drawing/2014/main" id="{4319402B-7D3D-4275-B339-AE174C0BD6B0}"/>
                      </a:ext>
                    </a:extLst>
                  </p:cNvPr>
                  <p:cNvSpPr/>
                  <p:nvPr/>
                </p:nvSpPr>
                <p:spPr>
                  <a:xfrm>
                    <a:off x="2251042" y="2099868"/>
                    <a:ext cx="2873147" cy="193403"/>
                  </a:xfrm>
                  <a:prstGeom prst="trapezoid">
                    <a:avLst>
                      <a:gd name="adj" fmla="val 150956"/>
                    </a:avLst>
                  </a:prstGeom>
                  <a:gradFill flip="none"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alpha val="15000"/>
                        </a:schemeClr>
                      </a:gs>
                    </a:gsLst>
                    <a:lin ang="5400000" scaled="1"/>
                    <a:tileRect/>
                  </a:gradFill>
                  <a:ln w="9525" cap="flat" cmpd="sng" algn="ctr"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  <a:tileRect/>
                    </a:gra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  <a:sym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6" name="梯形 35">
                    <a:extLst>
                      <a:ext uri="{FF2B5EF4-FFF2-40B4-BE49-F238E27FC236}">
                        <a16:creationId xmlns:a16="http://schemas.microsoft.com/office/drawing/2014/main" id="{C6092B03-90AE-4794-9FD7-B33DBA8BB398}"/>
                      </a:ext>
                    </a:extLst>
                  </p:cNvPr>
                  <p:cNvSpPr/>
                  <p:nvPr/>
                </p:nvSpPr>
                <p:spPr>
                  <a:xfrm>
                    <a:off x="2365629" y="2124901"/>
                    <a:ext cx="2607813" cy="137742"/>
                  </a:xfrm>
                  <a:prstGeom prst="trapezoid">
                    <a:avLst>
                      <a:gd name="adj" fmla="val 150956"/>
                    </a:avLst>
                  </a:prstGeom>
                  <a:gradFill flip="none"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alpha val="31000"/>
                        </a:schemeClr>
                      </a:gs>
                    </a:gsLst>
                    <a:lin ang="5400000" scaled="1"/>
                    <a:tileRect/>
                  </a:gradFill>
                  <a:ln w="3175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  <a:sym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34" name="文本框 33">
                  <a:extLst>
                    <a:ext uri="{FF2B5EF4-FFF2-40B4-BE49-F238E27FC236}">
                      <a16:creationId xmlns:a16="http://schemas.microsoft.com/office/drawing/2014/main" id="{8396AF6F-6800-4D83-8205-33863460B39F}"/>
                    </a:ext>
                  </a:extLst>
                </p:cNvPr>
                <p:cNvSpPr txBox="1"/>
                <p:nvPr/>
              </p:nvSpPr>
              <p:spPr>
                <a:xfrm>
                  <a:off x="9245055" y="2638554"/>
                  <a:ext cx="3248941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zh-CN" altLang="en-US" sz="2000" b="1" dirty="0">
                      <a:solidFill>
                        <a:schemeClr val="accent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降低</a:t>
                  </a:r>
                  <a:r>
                    <a:rPr lang="en-US" altLang="zh-CN" sz="2000" b="1" dirty="0">
                      <a:solidFill>
                        <a:schemeClr val="accent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24%</a:t>
                  </a:r>
                  <a:endParaRPr lang="zh-CN" altLang="en-US" sz="2000" dirty="0"/>
                </a:p>
              </p:txBody>
            </p:sp>
          </p:grpSp>
          <p:sp>
            <p:nvSpPr>
              <p:cNvPr id="32" name="箭头: 下 31">
                <a:extLst>
                  <a:ext uri="{FF2B5EF4-FFF2-40B4-BE49-F238E27FC236}">
                    <a16:creationId xmlns:a16="http://schemas.microsoft.com/office/drawing/2014/main" id="{0996EC61-EA83-4A98-A08E-D4373764674F}"/>
                  </a:ext>
                </a:extLst>
              </p:cNvPr>
              <p:cNvSpPr/>
              <p:nvPr/>
            </p:nvSpPr>
            <p:spPr>
              <a:xfrm>
                <a:off x="11951252" y="3079067"/>
                <a:ext cx="173571" cy="327197"/>
              </a:xfrm>
              <a:prstGeom prst="downArrow">
                <a:avLst/>
              </a:prstGeom>
              <a:gradFill flip="none" rotWithShape="1">
                <a:gsLst>
                  <a:gs pos="2000">
                    <a:schemeClr val="accent1">
                      <a:lumMod val="75000"/>
                      <a:alpha val="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rgbClr val="F2F2F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30770E07-36BE-4D73-A7AB-2017A141DD41}"/>
              </a:ext>
            </a:extLst>
          </p:cNvPr>
          <p:cNvGrpSpPr/>
          <p:nvPr/>
        </p:nvGrpSpPr>
        <p:grpSpPr>
          <a:xfrm>
            <a:off x="5465650" y="5543732"/>
            <a:ext cx="5966423" cy="686001"/>
            <a:chOff x="6596445" y="3010163"/>
            <a:chExt cx="5909414" cy="686001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13A852F2-A4DC-4430-A3D8-E7715C241E1A}"/>
                </a:ext>
              </a:extLst>
            </p:cNvPr>
            <p:cNvSpPr/>
            <p:nvPr/>
          </p:nvSpPr>
          <p:spPr>
            <a:xfrm>
              <a:off x="6596445" y="3015594"/>
              <a:ext cx="5909414" cy="680570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accent1">
                      <a:alpha val="30000"/>
                    </a:schemeClr>
                  </a:gs>
                </a:gsLst>
                <a:lin ang="10800000" scaled="1"/>
                <a:tileRect/>
              </a:gradFill>
              <a:prstDash val="dash"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E0F7C8B8-0BEF-4C85-9379-EFBD525A0319}"/>
                </a:ext>
              </a:extLst>
            </p:cNvPr>
            <p:cNvSpPr txBox="1"/>
            <p:nvPr/>
          </p:nvSpPr>
          <p:spPr>
            <a:xfrm>
              <a:off x="6610392" y="3209480"/>
              <a:ext cx="376648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亚组：</a:t>
              </a: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CDK4/6i 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经治患者</a:t>
              </a: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PFS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风险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id="{6C116F43-1E1C-415F-AB27-1DAA4B43E6A4}"/>
                </a:ext>
              </a:extLst>
            </p:cNvPr>
            <p:cNvGrpSpPr/>
            <p:nvPr/>
          </p:nvGrpSpPr>
          <p:grpSpPr>
            <a:xfrm>
              <a:off x="10023557" y="3010163"/>
              <a:ext cx="2420627" cy="544615"/>
              <a:chOff x="10023557" y="3010163"/>
              <a:chExt cx="2420627" cy="544615"/>
            </a:xfrm>
          </p:grpSpPr>
          <p:grpSp>
            <p:nvGrpSpPr>
              <p:cNvPr id="41" name="组合 40">
                <a:extLst>
                  <a:ext uri="{FF2B5EF4-FFF2-40B4-BE49-F238E27FC236}">
                    <a16:creationId xmlns:a16="http://schemas.microsoft.com/office/drawing/2014/main" id="{CE845D60-F074-4571-BDDC-C41D3ADA160E}"/>
                  </a:ext>
                </a:extLst>
              </p:cNvPr>
              <p:cNvGrpSpPr/>
              <p:nvPr/>
            </p:nvGrpSpPr>
            <p:grpSpPr>
              <a:xfrm>
                <a:off x="10023557" y="3010163"/>
                <a:ext cx="2420627" cy="544615"/>
                <a:chOff x="9286408" y="2623450"/>
                <a:chExt cx="3033330" cy="544615"/>
              </a:xfrm>
            </p:grpSpPr>
            <p:grpSp>
              <p:nvGrpSpPr>
                <p:cNvPr id="43" name="组合 42">
                  <a:extLst>
                    <a:ext uri="{FF2B5EF4-FFF2-40B4-BE49-F238E27FC236}">
                      <a16:creationId xmlns:a16="http://schemas.microsoft.com/office/drawing/2014/main" id="{07BC7A27-20C4-4FFC-9187-F4B0D1BB8027}"/>
                    </a:ext>
                  </a:extLst>
                </p:cNvPr>
                <p:cNvGrpSpPr/>
                <p:nvPr/>
              </p:nvGrpSpPr>
              <p:grpSpPr>
                <a:xfrm>
                  <a:off x="9478406" y="2993620"/>
                  <a:ext cx="2824890" cy="174445"/>
                  <a:chOff x="2221252" y="2096488"/>
                  <a:chExt cx="2824890" cy="174445"/>
                </a:xfrm>
              </p:grpSpPr>
              <p:sp>
                <p:nvSpPr>
                  <p:cNvPr id="45" name="梯形 44">
                    <a:extLst>
                      <a:ext uri="{FF2B5EF4-FFF2-40B4-BE49-F238E27FC236}">
                        <a16:creationId xmlns:a16="http://schemas.microsoft.com/office/drawing/2014/main" id="{79076B8C-F9C1-42B0-B416-7DB69D8E2F59}"/>
                      </a:ext>
                    </a:extLst>
                  </p:cNvPr>
                  <p:cNvSpPr/>
                  <p:nvPr/>
                </p:nvSpPr>
                <p:spPr>
                  <a:xfrm>
                    <a:off x="2221252" y="2130723"/>
                    <a:ext cx="2824890" cy="140210"/>
                  </a:xfrm>
                  <a:prstGeom prst="trapezoid">
                    <a:avLst>
                      <a:gd name="adj" fmla="val 150956"/>
                    </a:avLst>
                  </a:prstGeom>
                  <a:gradFill flip="none"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alpha val="15000"/>
                        </a:schemeClr>
                      </a:gs>
                    </a:gsLst>
                    <a:lin ang="5400000" scaled="1"/>
                    <a:tileRect/>
                  </a:gradFill>
                  <a:ln w="9525" cap="flat" cmpd="sng" algn="ctr"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  <a:tileRect/>
                    </a:gra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  <a:sym typeface="微软雅黑" panose="020B0503020204020204" pitchFamily="34" charset="-122"/>
                    </a:endParaRPr>
                  </a:p>
                </p:txBody>
              </p:sp>
              <p:sp>
                <p:nvSpPr>
                  <p:cNvPr id="46" name="梯形 45">
                    <a:extLst>
                      <a:ext uri="{FF2B5EF4-FFF2-40B4-BE49-F238E27FC236}">
                        <a16:creationId xmlns:a16="http://schemas.microsoft.com/office/drawing/2014/main" id="{83C29CD0-827B-421D-A610-6A72255B7041}"/>
                      </a:ext>
                    </a:extLst>
                  </p:cNvPr>
                  <p:cNvSpPr/>
                  <p:nvPr/>
                </p:nvSpPr>
                <p:spPr>
                  <a:xfrm>
                    <a:off x="2335838" y="2096488"/>
                    <a:ext cx="2607811" cy="160451"/>
                  </a:xfrm>
                  <a:prstGeom prst="trapezoid">
                    <a:avLst>
                      <a:gd name="adj" fmla="val 150956"/>
                    </a:avLst>
                  </a:prstGeom>
                  <a:gradFill flip="none"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alpha val="31000"/>
                        </a:schemeClr>
                      </a:gs>
                    </a:gsLst>
                    <a:lin ang="5400000" scaled="1"/>
                    <a:tileRect/>
                  </a:gradFill>
                  <a:ln w="3175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  <a:sym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44" name="文本框 43">
                  <a:extLst>
                    <a:ext uri="{FF2B5EF4-FFF2-40B4-BE49-F238E27FC236}">
                      <a16:creationId xmlns:a16="http://schemas.microsoft.com/office/drawing/2014/main" id="{6B327A1B-85C8-4F18-B205-AFEFB565F458}"/>
                    </a:ext>
                  </a:extLst>
                </p:cNvPr>
                <p:cNvSpPr txBox="1"/>
                <p:nvPr/>
              </p:nvSpPr>
              <p:spPr>
                <a:xfrm>
                  <a:off x="9286408" y="2623450"/>
                  <a:ext cx="3033330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zh-CN" altLang="en-US" sz="2000" b="1" dirty="0">
                      <a:solidFill>
                        <a:schemeClr val="accent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降低</a:t>
                  </a:r>
                  <a:r>
                    <a:rPr lang="en-US" altLang="zh-CN" sz="2000" b="1" dirty="0">
                      <a:solidFill>
                        <a:schemeClr val="accent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42%</a:t>
                  </a:r>
                  <a:endParaRPr lang="zh-CN" altLang="en-US" sz="2000" dirty="0"/>
                </a:p>
              </p:txBody>
            </p:sp>
          </p:grpSp>
          <p:sp>
            <p:nvSpPr>
              <p:cNvPr id="42" name="箭头: 下 41">
                <a:extLst>
                  <a:ext uri="{FF2B5EF4-FFF2-40B4-BE49-F238E27FC236}">
                    <a16:creationId xmlns:a16="http://schemas.microsoft.com/office/drawing/2014/main" id="{17D812D4-E944-4615-9EA2-9B10A4A7BC5C}"/>
                  </a:ext>
                </a:extLst>
              </p:cNvPr>
              <p:cNvSpPr/>
              <p:nvPr/>
            </p:nvSpPr>
            <p:spPr>
              <a:xfrm>
                <a:off x="11927481" y="3041001"/>
                <a:ext cx="173571" cy="327197"/>
              </a:xfrm>
              <a:prstGeom prst="downArrow">
                <a:avLst/>
              </a:prstGeom>
              <a:gradFill flip="none" rotWithShape="1">
                <a:gsLst>
                  <a:gs pos="2000">
                    <a:schemeClr val="accent1">
                      <a:lumMod val="75000"/>
                      <a:alpha val="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rgbClr val="F2F2F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47" name="矩形 46">
            <a:extLst>
              <a:ext uri="{FF2B5EF4-FFF2-40B4-BE49-F238E27FC236}">
                <a16:creationId xmlns:a16="http://schemas.microsoft.com/office/drawing/2014/main" id="{46D8CC82-A826-4C69-8112-EC76ACA2A747}"/>
              </a:ext>
            </a:extLst>
          </p:cNvPr>
          <p:cNvSpPr/>
          <p:nvPr/>
        </p:nvSpPr>
        <p:spPr>
          <a:xfrm>
            <a:off x="854379" y="5625245"/>
            <a:ext cx="4591277" cy="583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恩替司他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+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依西美坦有改善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CDK4/6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抑制剂经治患者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PFS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趋势，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HR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0.58</a:t>
            </a:r>
            <a:r>
              <a:rPr lang="en-US" altLang="zh-CN" sz="1400" baseline="30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  <a:endParaRPr lang="en-US" altLang="zh-CN" sz="1400" dirty="0"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B6D95E2-106D-4F6F-A1B1-E93EBE8900F4}"/>
              </a:ext>
            </a:extLst>
          </p:cNvPr>
          <p:cNvSpPr/>
          <p:nvPr/>
        </p:nvSpPr>
        <p:spPr>
          <a:xfrm>
            <a:off x="336232" y="6364174"/>
            <a:ext cx="1112030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/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注：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mPFS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，中位无进展生存期，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MAIC,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匹配调整间接比较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; HR, 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风险比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en-US" altLang="zh-CN" sz="700" spc="-10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 eaLnBrk="0"/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en-US" altLang="zh-CN" sz="700" spc="-1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Binghe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Xu, Qingyuan Zhang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etc. </a:t>
            </a:r>
            <a:r>
              <a:rPr lang="en-US" altLang="zh-CN" sz="700" spc="-1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Entinostat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 a class I selective histone deacetylase inhibitor, plus exemestane for Chinese patients with hormone receptor-positive advanced breast cancer: A multicenter, randomized, </a:t>
            </a:r>
            <a:r>
              <a:rPr lang="en-US" altLang="zh-CN" sz="700" spc="-1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doubleblind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 placebo-controlled, phase 3 trial. Acta </a:t>
            </a:r>
            <a:r>
              <a:rPr lang="en-US" altLang="zh-CN" sz="700" spc="-1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Pharmaceutica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700" spc="-1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Sinica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B 2023;13(5):2250e2258. 2. Zhang QY, et al. Therapeutic Advances in Medical Oncology. 2020;12. 3..data on file: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III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期研究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EOC103A3101, 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恩替司他联合依西美坦治疗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HR+/HER2-</a:t>
            </a:r>
            <a:r>
              <a:rPr lang="zh-CN" altLang="en-US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晚期乳腺癌的药物经济学研究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; 4. 2024 ASCO </a:t>
            </a:r>
            <a:r>
              <a:rPr lang="en-US" altLang="zh-CN" sz="700" spc="-1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Abscract</a:t>
            </a:r>
            <a:r>
              <a:rPr lang="en-US" altLang="zh-CN" sz="7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#1050</a:t>
            </a:r>
          </a:p>
        </p:txBody>
      </p: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0E4A891C-8CA1-4F1D-9464-29EB3B5F0974}"/>
              </a:ext>
            </a:extLst>
          </p:cNvPr>
          <p:cNvGrpSpPr/>
          <p:nvPr/>
        </p:nvGrpSpPr>
        <p:grpSpPr>
          <a:xfrm>
            <a:off x="701236" y="1689449"/>
            <a:ext cx="9919575" cy="484846"/>
            <a:chOff x="300038" y="1561632"/>
            <a:chExt cx="9919575" cy="398070"/>
          </a:xfrm>
        </p:grpSpPr>
        <p:sp>
          <p:nvSpPr>
            <p:cNvPr id="54" name="平行四边形 53">
              <a:extLst>
                <a:ext uri="{FF2B5EF4-FFF2-40B4-BE49-F238E27FC236}">
                  <a16:creationId xmlns:a16="http://schemas.microsoft.com/office/drawing/2014/main" id="{1068F6F7-A06C-4A2A-881A-A0D4F0EABDB2}"/>
                </a:ext>
              </a:extLst>
            </p:cNvPr>
            <p:cNvSpPr/>
            <p:nvPr/>
          </p:nvSpPr>
          <p:spPr>
            <a:xfrm>
              <a:off x="300038" y="1913983"/>
              <a:ext cx="3662362" cy="45719"/>
            </a:xfrm>
            <a:prstGeom prst="parallelogram">
              <a:avLst>
                <a:gd name="adj" fmla="val 63376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/>
                <a:cs typeface="+mn-cs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2283D961-B415-431E-A8E5-F2A83C7AEDF6}"/>
                </a:ext>
              </a:extLst>
            </p:cNvPr>
            <p:cNvSpPr/>
            <p:nvPr/>
          </p:nvSpPr>
          <p:spPr>
            <a:xfrm>
              <a:off x="300038" y="1561632"/>
              <a:ext cx="9919575" cy="27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b="1" dirty="0">
                  <a:solidFill>
                    <a:srgbClr val="101A6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中国</a:t>
              </a:r>
              <a:r>
                <a:rPr lang="en-US" altLang="zh-CN" sz="1600" b="1" dirty="0">
                  <a:solidFill>
                    <a:srgbClr val="101A6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III</a:t>
              </a:r>
              <a:r>
                <a:rPr lang="zh-CN" altLang="en-US" sz="1600" b="1" dirty="0">
                  <a:solidFill>
                    <a:srgbClr val="101A6E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期临床试验：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恩替司他组</a:t>
              </a:r>
              <a:r>
                <a:rPr lang="en-US" altLang="zh-CN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mPFS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为</a:t>
              </a:r>
              <a:r>
                <a:rPr lang="en-US" altLang="zh-CN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6.32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月；</a:t>
              </a:r>
              <a:r>
                <a:rPr lang="zh-CN" altLang="en-US" sz="1600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经基线校正</a:t>
              </a:r>
              <a:r>
                <a:rPr lang="en-US" altLang="zh-CN" sz="1600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/MAIC</a:t>
              </a:r>
              <a:r>
                <a:rPr lang="zh-CN" altLang="en-US" sz="1600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调整后：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恩替司他组</a:t>
              </a:r>
              <a:r>
                <a:rPr lang="en-US" altLang="zh-CN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mPFS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为</a:t>
              </a:r>
              <a:r>
                <a:rPr lang="en-US" altLang="zh-CN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11.05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个月</a:t>
              </a:r>
              <a:endPara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5292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879734-09BD-32EE-1B0B-521D2C5E51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矩形 96">
            <a:extLst>
              <a:ext uri="{FF2B5EF4-FFF2-40B4-BE49-F238E27FC236}">
                <a16:creationId xmlns:a16="http://schemas.microsoft.com/office/drawing/2014/main" id="{31A88729-0834-1AEE-F975-19FCE5F568C4}"/>
              </a:ext>
            </a:extLst>
          </p:cNvPr>
          <p:cNvSpPr/>
          <p:nvPr/>
        </p:nvSpPr>
        <p:spPr>
          <a:xfrm>
            <a:off x="993563" y="2403130"/>
            <a:ext cx="9984955" cy="1464796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4000"/>
                </a:srgbClr>
              </a:gs>
              <a:gs pos="100000">
                <a:schemeClr val="accent1">
                  <a:alpha val="5000"/>
                </a:schemeClr>
              </a:gs>
            </a:gsLst>
            <a:lin ang="10800000" scaled="1"/>
            <a:tileRect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78"/>
            <a:endParaRPr lang="zh-CN" altLang="en-US" kern="0" dirty="0">
              <a:solidFill>
                <a:srgbClr val="666666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cxnSp>
        <p:nvCxnSpPr>
          <p:cNvPr id="105" name="直接连接符 104">
            <a:extLst>
              <a:ext uri="{FF2B5EF4-FFF2-40B4-BE49-F238E27FC236}">
                <a16:creationId xmlns:a16="http://schemas.microsoft.com/office/drawing/2014/main" id="{40B65690-DA7D-ED88-8AFA-B05BEADB627E}"/>
              </a:ext>
            </a:extLst>
          </p:cNvPr>
          <p:cNvCxnSpPr>
            <a:cxnSpLocks/>
          </p:cNvCxnSpPr>
          <p:nvPr/>
        </p:nvCxnSpPr>
        <p:spPr>
          <a:xfrm>
            <a:off x="5703527" y="2899140"/>
            <a:ext cx="861717" cy="0"/>
          </a:xfrm>
          <a:prstGeom prst="line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>
            <a:extLst>
              <a:ext uri="{FF2B5EF4-FFF2-40B4-BE49-F238E27FC236}">
                <a16:creationId xmlns:a16="http://schemas.microsoft.com/office/drawing/2014/main" id="{57D2524D-5226-A6BB-8A8C-4FFBFC75C304}"/>
              </a:ext>
            </a:extLst>
          </p:cNvPr>
          <p:cNvCxnSpPr>
            <a:cxnSpLocks/>
          </p:cNvCxnSpPr>
          <p:nvPr/>
        </p:nvCxnSpPr>
        <p:spPr>
          <a:xfrm>
            <a:off x="6573829" y="2791535"/>
            <a:ext cx="0" cy="40969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BCB7B90-7E6E-1DCC-D92C-83414C2D6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2568" y="6452870"/>
            <a:ext cx="2743200" cy="365125"/>
          </a:xfrm>
        </p:spPr>
        <p:txBody>
          <a:bodyPr/>
          <a:lstStyle/>
          <a:p>
            <a:fld id="{BD582337-A72E-45DA-828B-0F5ACCA76410}" type="slidenum">
              <a:rPr lang="zh-CN" altLang="en-US" smtClean="0"/>
              <a:t>7</a:t>
            </a:fld>
            <a:endParaRPr lang="zh-CN" altLang="en-US" dirty="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2E804946-CE48-5CF3-B53C-F67B769C7FB1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6" name="iSHEJI-4-1">
              <a:extLst>
                <a:ext uri="{FF2B5EF4-FFF2-40B4-BE49-F238E27FC236}">
                  <a16:creationId xmlns:a16="http://schemas.microsoft.com/office/drawing/2014/main" id="{97B0BB8B-AD40-54DF-6781-82512E8637ED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B2D25A1B-406C-5D7F-8945-432766EBF22D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有效性</a:t>
              </a: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F528FEC1-5D70-5536-93EF-CBB0DF2921A9}"/>
              </a:ext>
            </a:extLst>
          </p:cNvPr>
          <p:cNvGrpSpPr/>
          <p:nvPr/>
        </p:nvGrpSpPr>
        <p:grpSpPr>
          <a:xfrm>
            <a:off x="1017897" y="623426"/>
            <a:ext cx="10315100" cy="914400"/>
            <a:chOff x="93829" y="621241"/>
            <a:chExt cx="12250681" cy="682848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64636846-626F-9E8C-5450-16F9F298B296}"/>
                </a:ext>
              </a:extLst>
            </p:cNvPr>
            <p:cNvGrpSpPr/>
            <p:nvPr/>
          </p:nvGrpSpPr>
          <p:grpSpPr>
            <a:xfrm>
              <a:off x="292162" y="621241"/>
              <a:ext cx="11437026" cy="682848"/>
              <a:chOff x="1097962" y="2131334"/>
              <a:chExt cx="2480875" cy="942536"/>
            </a:xfrm>
          </p:grpSpPr>
          <p:sp>
            <p:nvSpPr>
              <p:cNvPr id="14" name="矩形: 圆角 13">
                <a:extLst>
                  <a:ext uri="{FF2B5EF4-FFF2-40B4-BE49-F238E27FC236}">
                    <a16:creationId xmlns:a16="http://schemas.microsoft.com/office/drawing/2014/main" id="{2BA7B18C-07C1-4E50-3F61-13C7CC3C88A6}"/>
                  </a:ext>
                </a:extLst>
              </p:cNvPr>
              <p:cNvSpPr/>
              <p:nvPr/>
            </p:nvSpPr>
            <p:spPr>
              <a:xfrm>
                <a:off x="1097962" y="2131334"/>
                <a:ext cx="2480875" cy="942536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5" name="圆角矩形 18">
                <a:extLst>
                  <a:ext uri="{FF2B5EF4-FFF2-40B4-BE49-F238E27FC236}">
                    <a16:creationId xmlns:a16="http://schemas.microsoft.com/office/drawing/2014/main" id="{1EDF66C6-3CB9-CA78-874F-0EDFEEEC5103}"/>
                  </a:ext>
                </a:extLst>
              </p:cNvPr>
              <p:cNvSpPr/>
              <p:nvPr/>
            </p:nvSpPr>
            <p:spPr>
              <a:xfrm>
                <a:off x="1116892" y="2279438"/>
                <a:ext cx="2443014" cy="646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685D784-1893-ECD9-0531-76C632A2AB36}"/>
                </a:ext>
              </a:extLst>
            </p:cNvPr>
            <p:cNvSpPr txBox="1"/>
            <p:nvPr/>
          </p:nvSpPr>
          <p:spPr>
            <a:xfrm>
              <a:off x="93829" y="794999"/>
              <a:ext cx="12250681" cy="3447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组中位总生存期（</a:t>
              </a:r>
              <a:r>
                <a:rPr lang="en-US" altLang="zh-CN" sz="2400" b="1" dirty="0" err="1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mOS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）</a:t>
              </a:r>
              <a:r>
                <a:rPr lang="en-US" altLang="zh-CN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38.6</a:t>
              </a:r>
              <a:r>
                <a:rPr lang="zh-CN" altLang="en-US" sz="24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月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，死亡风险降低</a:t>
              </a:r>
              <a:endPara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aphicFrame>
        <p:nvGraphicFramePr>
          <p:cNvPr id="55" name="图表 54">
            <a:extLst>
              <a:ext uri="{FF2B5EF4-FFF2-40B4-BE49-F238E27FC236}">
                <a16:creationId xmlns:a16="http://schemas.microsoft.com/office/drawing/2014/main" id="{697122CA-8CED-18DA-D525-82AE4BF7E8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5598878"/>
              </p:ext>
            </p:extLst>
          </p:nvPr>
        </p:nvGraphicFramePr>
        <p:xfrm>
          <a:off x="1076081" y="2551150"/>
          <a:ext cx="6766560" cy="1093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0" name="文本框 99">
            <a:extLst>
              <a:ext uri="{FF2B5EF4-FFF2-40B4-BE49-F238E27FC236}">
                <a16:creationId xmlns:a16="http://schemas.microsoft.com/office/drawing/2014/main" id="{ECBEA54C-BF83-93EA-9F98-F49616C06634}"/>
              </a:ext>
            </a:extLst>
          </p:cNvPr>
          <p:cNvSpPr txBox="1"/>
          <p:nvPr/>
        </p:nvSpPr>
        <p:spPr>
          <a:xfrm>
            <a:off x="5723082" y="3116577"/>
            <a:ext cx="1039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38.6</a:t>
            </a: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月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id="{973C72BB-ABF2-722B-6E01-0AEDE327736D}"/>
              </a:ext>
            </a:extLst>
          </p:cNvPr>
          <p:cNvSpPr txBox="1"/>
          <p:nvPr/>
        </p:nvSpPr>
        <p:spPr>
          <a:xfrm>
            <a:off x="5057887" y="2755659"/>
            <a:ext cx="10398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101A6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29.2</a:t>
            </a:r>
            <a:r>
              <a:rPr lang="zh-CN" altLang="en-US" sz="1400" b="1" dirty="0">
                <a:solidFill>
                  <a:srgbClr val="101A6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月</a:t>
            </a:r>
            <a:endParaRPr lang="zh-CN" altLang="en-US" sz="1400" dirty="0">
              <a:solidFill>
                <a:srgbClr val="101A6F"/>
              </a:solidFill>
            </a:endParaRPr>
          </a:p>
        </p:txBody>
      </p: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64C76ED6-AEE6-4A0B-946B-52974A14B6E1}"/>
              </a:ext>
            </a:extLst>
          </p:cNvPr>
          <p:cNvGrpSpPr/>
          <p:nvPr/>
        </p:nvGrpSpPr>
        <p:grpSpPr>
          <a:xfrm>
            <a:off x="855447" y="1744838"/>
            <a:ext cx="4607352" cy="615553"/>
            <a:chOff x="215371" y="1577216"/>
            <a:chExt cx="4607352" cy="505384"/>
          </a:xfrm>
        </p:grpSpPr>
        <p:sp>
          <p:nvSpPr>
            <p:cNvPr id="50" name="平行四边形 49">
              <a:extLst>
                <a:ext uri="{FF2B5EF4-FFF2-40B4-BE49-F238E27FC236}">
                  <a16:creationId xmlns:a16="http://schemas.microsoft.com/office/drawing/2014/main" id="{8D912161-80B7-44C6-B189-C06462DC791A}"/>
                </a:ext>
              </a:extLst>
            </p:cNvPr>
            <p:cNvSpPr/>
            <p:nvPr/>
          </p:nvSpPr>
          <p:spPr>
            <a:xfrm>
              <a:off x="300038" y="1913983"/>
              <a:ext cx="3662362" cy="45719"/>
            </a:xfrm>
            <a:prstGeom prst="parallelogram">
              <a:avLst>
                <a:gd name="adj" fmla="val 63376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/>
                <a:cs typeface="+mn-cs"/>
              </a:endParaRP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8A5D7199-D00A-447E-9631-1579A9470711}"/>
                </a:ext>
              </a:extLst>
            </p:cNvPr>
            <p:cNvSpPr/>
            <p:nvPr/>
          </p:nvSpPr>
          <p:spPr>
            <a:xfrm>
              <a:off x="215371" y="1577216"/>
              <a:ext cx="4607352" cy="5053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中国</a:t>
              </a:r>
              <a:r>
                <a:rPr lang="en-US" altLang="zh-CN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III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期临床试验</a:t>
              </a:r>
              <a:r>
                <a:rPr lang="en-US" altLang="zh-CN" sz="1600" b="1" baseline="300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：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</a:rPr>
                <a:t>恩替司他组</a:t>
              </a:r>
              <a:r>
                <a:rPr lang="zh-CN" altLang="en-US" sz="1600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 </a:t>
              </a:r>
              <a:r>
                <a:rPr lang="en-US" altLang="zh-CN" b="1" dirty="0" err="1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mOS</a:t>
              </a:r>
              <a:r>
                <a:rPr lang="zh-CN" altLang="en-US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为</a:t>
              </a:r>
              <a:r>
                <a:rPr lang="en-US" altLang="zh-CN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38.6</a:t>
              </a:r>
              <a:r>
                <a:rPr lang="zh-CN" altLang="en-US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月</a:t>
              </a:r>
              <a:endParaRPr lang="zh-CN" altLang="en-US" b="1" dirty="0">
                <a:solidFill>
                  <a:srgbClr val="101A6E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  <a:p>
              <a:endParaRPr lang="en-US" altLang="zh-CN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1EE7F9DE-ED4E-40A6-9097-04BDB046E84B}"/>
              </a:ext>
            </a:extLst>
          </p:cNvPr>
          <p:cNvSpPr/>
          <p:nvPr/>
        </p:nvSpPr>
        <p:spPr>
          <a:xfrm>
            <a:off x="5550425" y="2451715"/>
            <a:ext cx="11929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延长</a:t>
            </a:r>
            <a:r>
              <a:rPr lang="en-US" altLang="zh-CN" sz="12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9.4</a:t>
            </a:r>
            <a:r>
              <a:rPr lang="zh-CN" altLang="en-US" sz="12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个月</a:t>
            </a:r>
            <a:endParaRPr lang="zh-CN" altLang="en-US" sz="1200" b="1" dirty="0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2E3DF767-EA4B-48CE-8EC4-2A1C67A6F7BE}"/>
              </a:ext>
            </a:extLst>
          </p:cNvPr>
          <p:cNvSpPr/>
          <p:nvPr/>
        </p:nvSpPr>
        <p:spPr>
          <a:xfrm>
            <a:off x="794388" y="6440895"/>
            <a:ext cx="9761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/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en-US" altLang="zh-CN" sz="800" spc="-1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Entinostat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plus exemestane for hormone receptor-positive advanced breast cancer: long-term overall survival results from the EOC103A3101 randomized controlled trial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data on file</a:t>
            </a:r>
            <a:r>
              <a:rPr lang="zh-CN" altLang="en-US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，已投稿待发表）</a:t>
            </a:r>
            <a:r>
              <a:rPr lang="en-US" altLang="zh-CN" sz="800" spc="-1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 2. Zhang QY, et al. Therapeutic Advances in Medical Oncology. 2020; 3. 1. Sledge GW Jr, Toi M, Neven P, et al. J Clin Oncol. 2017;35(25):2875-2884.</a:t>
            </a:r>
            <a:endParaRPr lang="en-US" altLang="zh-CN" sz="800" spc="-10" dirty="0">
              <a:solidFill>
                <a:schemeClr val="bg1">
                  <a:lumMod val="65000"/>
                </a:schemeClr>
              </a:solidFill>
              <a:highlight>
                <a:srgbClr val="FFFF00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C7BD8315-212D-4E68-AEC9-39681C6E1F11}"/>
              </a:ext>
            </a:extLst>
          </p:cNvPr>
          <p:cNvSpPr/>
          <p:nvPr/>
        </p:nvSpPr>
        <p:spPr>
          <a:xfrm>
            <a:off x="1017897" y="4143168"/>
            <a:ext cx="9991658" cy="1015772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4000"/>
                </a:srgbClr>
              </a:gs>
              <a:gs pos="100000">
                <a:schemeClr val="accent1">
                  <a:alpha val="5000"/>
                </a:schemeClr>
              </a:gs>
            </a:gsLst>
            <a:lin ang="10800000" scaled="1"/>
            <a:tileRect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78"/>
            <a:endParaRPr lang="zh-CN" altLang="en-US" kern="0" dirty="0">
              <a:solidFill>
                <a:srgbClr val="666666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167B7D29-A1D5-470C-A14F-D2BC6EBBA0E8}"/>
              </a:ext>
            </a:extLst>
          </p:cNvPr>
          <p:cNvSpPr/>
          <p:nvPr/>
        </p:nvSpPr>
        <p:spPr>
          <a:xfrm>
            <a:off x="1136654" y="4396847"/>
            <a:ext cx="3768435" cy="549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恩替司他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+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依西美坦较安慰剂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+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依西美坦显著改善患者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OS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HR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0.83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p=0.184</a:t>
            </a:r>
            <a:r>
              <a:rPr lang="en-US" altLang="zh-CN" sz="1400" baseline="30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D50F6BE-C032-4A69-8BBC-60DF51B59DA1}"/>
              </a:ext>
            </a:extLst>
          </p:cNvPr>
          <p:cNvGrpSpPr/>
          <p:nvPr/>
        </p:nvGrpSpPr>
        <p:grpSpPr>
          <a:xfrm>
            <a:off x="5080647" y="4350314"/>
            <a:ext cx="6304012" cy="982640"/>
            <a:chOff x="6608767" y="3001411"/>
            <a:chExt cx="5974473" cy="982640"/>
          </a:xfrm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15B122A7-DD41-40CD-B2A2-181C75C65756}"/>
                </a:ext>
              </a:extLst>
            </p:cNvPr>
            <p:cNvSpPr/>
            <p:nvPr/>
          </p:nvSpPr>
          <p:spPr>
            <a:xfrm>
              <a:off x="6608767" y="3001411"/>
              <a:ext cx="5909414" cy="680570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accent1">
                      <a:alpha val="30000"/>
                    </a:schemeClr>
                  </a:gs>
                </a:gsLst>
                <a:lin ang="10800000" scaled="1"/>
                <a:tileRect/>
              </a:gradFill>
              <a:prstDash val="dash"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9F6FBE77-5CED-4494-95F1-3267B8EE6101}"/>
                </a:ext>
              </a:extLst>
            </p:cNvPr>
            <p:cNvSpPr txBox="1"/>
            <p:nvPr/>
          </p:nvSpPr>
          <p:spPr>
            <a:xfrm>
              <a:off x="6654265" y="3122277"/>
              <a:ext cx="3287369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一线治疗后耐药患者死亡风险</a:t>
              </a:r>
              <a:endPara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（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III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期临床试验全人群）</a:t>
              </a:r>
            </a:p>
            <a:p>
              <a:endPara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id="{D716DDBB-C089-4664-B1C5-CE92D5B3C306}"/>
                </a:ext>
              </a:extLst>
            </p:cNvPr>
            <p:cNvGrpSpPr/>
            <p:nvPr/>
          </p:nvGrpSpPr>
          <p:grpSpPr>
            <a:xfrm>
              <a:off x="9990554" y="3025267"/>
              <a:ext cx="2592686" cy="551849"/>
              <a:chOff x="9990554" y="3025267"/>
              <a:chExt cx="2592686" cy="551849"/>
            </a:xfrm>
          </p:grpSpPr>
          <p:grpSp>
            <p:nvGrpSpPr>
              <p:cNvPr id="68" name="组合 67">
                <a:extLst>
                  <a:ext uri="{FF2B5EF4-FFF2-40B4-BE49-F238E27FC236}">
                    <a16:creationId xmlns:a16="http://schemas.microsoft.com/office/drawing/2014/main" id="{D221B465-0C80-4E10-B16B-A9F5D1146451}"/>
                  </a:ext>
                </a:extLst>
              </p:cNvPr>
              <p:cNvGrpSpPr/>
              <p:nvPr/>
            </p:nvGrpSpPr>
            <p:grpSpPr>
              <a:xfrm>
                <a:off x="9990554" y="3025267"/>
                <a:ext cx="2592686" cy="551849"/>
                <a:chOff x="9245055" y="2638554"/>
                <a:chExt cx="3248941" cy="551849"/>
              </a:xfrm>
            </p:grpSpPr>
            <p:grpSp>
              <p:nvGrpSpPr>
                <p:cNvPr id="70" name="组合 69">
                  <a:extLst>
                    <a:ext uri="{FF2B5EF4-FFF2-40B4-BE49-F238E27FC236}">
                      <a16:creationId xmlns:a16="http://schemas.microsoft.com/office/drawing/2014/main" id="{319FD387-094D-47CA-A44C-BC0846EFE20C}"/>
                    </a:ext>
                  </a:extLst>
                </p:cNvPr>
                <p:cNvGrpSpPr/>
                <p:nvPr/>
              </p:nvGrpSpPr>
              <p:grpSpPr>
                <a:xfrm>
                  <a:off x="9508196" y="2997000"/>
                  <a:ext cx="2873147" cy="193403"/>
                  <a:chOff x="2251042" y="2099868"/>
                  <a:chExt cx="2873147" cy="193403"/>
                </a:xfrm>
              </p:grpSpPr>
              <p:sp>
                <p:nvSpPr>
                  <p:cNvPr id="72" name="梯形 71">
                    <a:extLst>
                      <a:ext uri="{FF2B5EF4-FFF2-40B4-BE49-F238E27FC236}">
                        <a16:creationId xmlns:a16="http://schemas.microsoft.com/office/drawing/2014/main" id="{33D87435-96E3-4DA5-8837-0554E9F9459C}"/>
                      </a:ext>
                    </a:extLst>
                  </p:cNvPr>
                  <p:cNvSpPr/>
                  <p:nvPr/>
                </p:nvSpPr>
                <p:spPr>
                  <a:xfrm>
                    <a:off x="2251042" y="2099868"/>
                    <a:ext cx="2873147" cy="193403"/>
                  </a:xfrm>
                  <a:prstGeom prst="trapezoid">
                    <a:avLst>
                      <a:gd name="adj" fmla="val 150956"/>
                    </a:avLst>
                  </a:prstGeom>
                  <a:gradFill flip="none"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alpha val="15000"/>
                        </a:schemeClr>
                      </a:gs>
                    </a:gsLst>
                    <a:lin ang="5400000" scaled="1"/>
                    <a:tileRect/>
                  </a:gradFill>
                  <a:ln w="9525" cap="flat" cmpd="sng" algn="ctr"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  <a:tileRect/>
                    </a:gra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  <a:sym typeface="微软雅黑" panose="020B0503020204020204" pitchFamily="34" charset="-122"/>
                    </a:endParaRPr>
                  </a:p>
                </p:txBody>
              </p:sp>
              <p:sp>
                <p:nvSpPr>
                  <p:cNvPr id="73" name="梯形 72">
                    <a:extLst>
                      <a:ext uri="{FF2B5EF4-FFF2-40B4-BE49-F238E27FC236}">
                        <a16:creationId xmlns:a16="http://schemas.microsoft.com/office/drawing/2014/main" id="{20E5F9E4-E0EE-49D1-923D-F538A41D246C}"/>
                      </a:ext>
                    </a:extLst>
                  </p:cNvPr>
                  <p:cNvSpPr/>
                  <p:nvPr/>
                </p:nvSpPr>
                <p:spPr>
                  <a:xfrm>
                    <a:off x="2365629" y="2124901"/>
                    <a:ext cx="2607813" cy="137742"/>
                  </a:xfrm>
                  <a:prstGeom prst="trapezoid">
                    <a:avLst>
                      <a:gd name="adj" fmla="val 150956"/>
                    </a:avLst>
                  </a:prstGeom>
                  <a:gradFill flip="none"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alpha val="31000"/>
                        </a:schemeClr>
                      </a:gs>
                    </a:gsLst>
                    <a:lin ang="5400000" scaled="1"/>
                    <a:tileRect/>
                  </a:gradFill>
                  <a:ln w="3175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  <a:sym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71" name="文本框 70">
                  <a:extLst>
                    <a:ext uri="{FF2B5EF4-FFF2-40B4-BE49-F238E27FC236}">
                      <a16:creationId xmlns:a16="http://schemas.microsoft.com/office/drawing/2014/main" id="{B3AF938E-303D-4178-AE0F-3A3533AB98B7}"/>
                    </a:ext>
                  </a:extLst>
                </p:cNvPr>
                <p:cNvSpPr txBox="1"/>
                <p:nvPr/>
              </p:nvSpPr>
              <p:spPr>
                <a:xfrm>
                  <a:off x="9245055" y="2638554"/>
                  <a:ext cx="3248941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zh-CN" altLang="en-US" sz="2000" b="1" dirty="0">
                      <a:solidFill>
                        <a:schemeClr val="accent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降低</a:t>
                  </a:r>
                  <a:r>
                    <a:rPr lang="en-US" altLang="zh-CN" sz="2000" b="1" dirty="0">
                      <a:solidFill>
                        <a:schemeClr val="accent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17%</a:t>
                  </a:r>
                  <a:endParaRPr lang="zh-CN" altLang="en-US" sz="2000" dirty="0"/>
                </a:p>
              </p:txBody>
            </p:sp>
          </p:grpSp>
          <p:sp>
            <p:nvSpPr>
              <p:cNvPr id="69" name="箭头: 下 68">
                <a:extLst>
                  <a:ext uri="{FF2B5EF4-FFF2-40B4-BE49-F238E27FC236}">
                    <a16:creationId xmlns:a16="http://schemas.microsoft.com/office/drawing/2014/main" id="{4B59FB43-D835-4109-9719-FA6DD000D54F}"/>
                  </a:ext>
                </a:extLst>
              </p:cNvPr>
              <p:cNvSpPr/>
              <p:nvPr/>
            </p:nvSpPr>
            <p:spPr>
              <a:xfrm>
                <a:off x="11951252" y="3079067"/>
                <a:ext cx="173571" cy="327197"/>
              </a:xfrm>
              <a:prstGeom prst="downArrow">
                <a:avLst/>
              </a:prstGeom>
              <a:gradFill flip="none" rotWithShape="1">
                <a:gsLst>
                  <a:gs pos="2000">
                    <a:schemeClr val="accent1">
                      <a:lumMod val="75000"/>
                      <a:alpha val="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rgbClr val="F2F2F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67499F09-3315-41D8-BD4B-764F9E900BC6}"/>
              </a:ext>
            </a:extLst>
          </p:cNvPr>
          <p:cNvGrpSpPr/>
          <p:nvPr/>
        </p:nvGrpSpPr>
        <p:grpSpPr>
          <a:xfrm>
            <a:off x="1013604" y="5268760"/>
            <a:ext cx="9944875" cy="987622"/>
            <a:chOff x="648363" y="5703769"/>
            <a:chExt cx="10957850" cy="616446"/>
          </a:xfrm>
        </p:grpSpPr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ED43BABA-6313-4DF4-9319-55E69C387391}"/>
                </a:ext>
              </a:extLst>
            </p:cNvPr>
            <p:cNvSpPr/>
            <p:nvPr/>
          </p:nvSpPr>
          <p:spPr>
            <a:xfrm>
              <a:off x="648363" y="5703769"/>
              <a:ext cx="10957850" cy="616446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4000"/>
                  </a:srgbClr>
                </a:gs>
                <a:gs pos="100000">
                  <a:schemeClr val="accent1">
                    <a:alpha val="5000"/>
                  </a:schemeClr>
                </a:gs>
              </a:gsLst>
              <a:lin ang="10800000" scaled="1"/>
              <a:tileRect/>
            </a:gra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78"/>
              <a:endParaRPr lang="zh-CN" altLang="en-US" kern="0" dirty="0">
                <a:solidFill>
                  <a:srgbClr val="666666"/>
                </a:solidFill>
                <a:latin typeface="Calibri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id="{3CA01019-E2A3-4847-AF1F-13068D7286A8}"/>
                </a:ext>
              </a:extLst>
            </p:cNvPr>
            <p:cNvSpPr/>
            <p:nvPr/>
          </p:nvSpPr>
          <p:spPr>
            <a:xfrm>
              <a:off x="771276" y="5839577"/>
              <a:ext cx="9807824" cy="362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16000" indent="-216000">
                <a:lnSpc>
                  <a:spcPct val="12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endPara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8" name="组合 87">
            <a:extLst>
              <a:ext uri="{FF2B5EF4-FFF2-40B4-BE49-F238E27FC236}">
                <a16:creationId xmlns:a16="http://schemas.microsoft.com/office/drawing/2014/main" id="{79171B70-9C96-46CB-98ED-4C50C69F8E55}"/>
              </a:ext>
            </a:extLst>
          </p:cNvPr>
          <p:cNvGrpSpPr/>
          <p:nvPr/>
        </p:nvGrpSpPr>
        <p:grpSpPr>
          <a:xfrm>
            <a:off x="5154136" y="5389446"/>
            <a:ext cx="6230523" cy="712896"/>
            <a:chOff x="7014516" y="2983268"/>
            <a:chExt cx="5491343" cy="712896"/>
          </a:xfrm>
        </p:grpSpPr>
        <p:sp>
          <p:nvSpPr>
            <p:cNvPr id="89" name="矩形 88">
              <a:extLst>
                <a:ext uri="{FF2B5EF4-FFF2-40B4-BE49-F238E27FC236}">
                  <a16:creationId xmlns:a16="http://schemas.microsoft.com/office/drawing/2014/main" id="{C4F84452-06FC-4C96-B61F-71DA6FB7B527}"/>
                </a:ext>
              </a:extLst>
            </p:cNvPr>
            <p:cNvSpPr/>
            <p:nvPr/>
          </p:nvSpPr>
          <p:spPr>
            <a:xfrm>
              <a:off x="7014516" y="3015594"/>
              <a:ext cx="5491343" cy="680570"/>
            </a:xfrm>
            <a:prstGeom prst="rect">
              <a:avLst/>
            </a:prstGeom>
            <a:solidFill>
              <a:schemeClr val="accent1">
                <a:alpha val="3000"/>
              </a:schemeClr>
            </a:solidFill>
            <a:ln w="9525"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chemeClr val="accent1">
                      <a:alpha val="30000"/>
                    </a:schemeClr>
                  </a:gs>
                </a:gsLst>
                <a:lin ang="10800000" scaled="1"/>
                <a:tileRect/>
              </a:gradFill>
              <a:prstDash val="dash"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  <p:sp>
          <p:nvSpPr>
            <p:cNvPr id="90" name="文本框 89">
              <a:extLst>
                <a:ext uri="{FF2B5EF4-FFF2-40B4-BE49-F238E27FC236}">
                  <a16:creationId xmlns:a16="http://schemas.microsoft.com/office/drawing/2014/main" id="{934A07FB-1831-4E05-BD8C-4ED14249EE97}"/>
                </a:ext>
              </a:extLst>
            </p:cNvPr>
            <p:cNvSpPr txBox="1"/>
            <p:nvPr/>
          </p:nvSpPr>
          <p:spPr>
            <a:xfrm>
              <a:off x="7056580" y="3175177"/>
              <a:ext cx="414423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校正</a:t>
              </a: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CDK4/6i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经治</a:t>
              </a:r>
              <a:r>
                <a:rPr lang="en-US" altLang="zh-CN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, </a:t>
              </a: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患者死亡风险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id="{4DC660BE-CA19-40F7-A92C-F0B456E772EB}"/>
                </a:ext>
              </a:extLst>
            </p:cNvPr>
            <p:cNvGrpSpPr/>
            <p:nvPr/>
          </p:nvGrpSpPr>
          <p:grpSpPr>
            <a:xfrm>
              <a:off x="10014678" y="2983268"/>
              <a:ext cx="2420627" cy="571510"/>
              <a:chOff x="10014678" y="2983268"/>
              <a:chExt cx="2420627" cy="571510"/>
            </a:xfrm>
          </p:grpSpPr>
          <p:grpSp>
            <p:nvGrpSpPr>
              <p:cNvPr id="92" name="组合 91">
                <a:extLst>
                  <a:ext uri="{FF2B5EF4-FFF2-40B4-BE49-F238E27FC236}">
                    <a16:creationId xmlns:a16="http://schemas.microsoft.com/office/drawing/2014/main" id="{4F7306CE-C058-4D0A-9FB3-E626804DB07D}"/>
                  </a:ext>
                </a:extLst>
              </p:cNvPr>
              <p:cNvGrpSpPr/>
              <p:nvPr/>
            </p:nvGrpSpPr>
            <p:grpSpPr>
              <a:xfrm>
                <a:off x="10014678" y="2983268"/>
                <a:ext cx="2420627" cy="571510"/>
                <a:chOff x="9275281" y="2596555"/>
                <a:chExt cx="3033330" cy="571510"/>
              </a:xfrm>
            </p:grpSpPr>
            <p:grpSp>
              <p:nvGrpSpPr>
                <p:cNvPr id="94" name="组合 93">
                  <a:extLst>
                    <a:ext uri="{FF2B5EF4-FFF2-40B4-BE49-F238E27FC236}">
                      <a16:creationId xmlns:a16="http://schemas.microsoft.com/office/drawing/2014/main" id="{5BD30A3A-35C4-4C46-891F-9DE05D086395}"/>
                    </a:ext>
                  </a:extLst>
                </p:cNvPr>
                <p:cNvGrpSpPr/>
                <p:nvPr/>
              </p:nvGrpSpPr>
              <p:grpSpPr>
                <a:xfrm>
                  <a:off x="9478406" y="2993620"/>
                  <a:ext cx="2824890" cy="174445"/>
                  <a:chOff x="2221252" y="2096488"/>
                  <a:chExt cx="2824890" cy="174445"/>
                </a:xfrm>
              </p:grpSpPr>
              <p:sp>
                <p:nvSpPr>
                  <p:cNvPr id="96" name="梯形 95">
                    <a:extLst>
                      <a:ext uri="{FF2B5EF4-FFF2-40B4-BE49-F238E27FC236}">
                        <a16:creationId xmlns:a16="http://schemas.microsoft.com/office/drawing/2014/main" id="{9278E04E-A1E2-4C8F-ADB2-1EFDAFDF7F7B}"/>
                      </a:ext>
                    </a:extLst>
                  </p:cNvPr>
                  <p:cNvSpPr/>
                  <p:nvPr/>
                </p:nvSpPr>
                <p:spPr>
                  <a:xfrm>
                    <a:off x="2221252" y="2130723"/>
                    <a:ext cx="2824890" cy="140210"/>
                  </a:xfrm>
                  <a:prstGeom prst="trapezoid">
                    <a:avLst>
                      <a:gd name="adj" fmla="val 150956"/>
                    </a:avLst>
                  </a:prstGeom>
                  <a:gradFill flip="none"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alpha val="15000"/>
                        </a:schemeClr>
                      </a:gs>
                    </a:gsLst>
                    <a:lin ang="5400000" scaled="1"/>
                    <a:tileRect/>
                  </a:gradFill>
                  <a:ln w="9525" cap="flat" cmpd="sng" algn="ctr">
                    <a:gradFill flip="none"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  <a:tileRect/>
                    </a:gra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  <a:sym typeface="微软雅黑" panose="020B0503020204020204" pitchFamily="34" charset="-122"/>
                    </a:endParaRPr>
                  </a:p>
                </p:txBody>
              </p:sp>
              <p:sp>
                <p:nvSpPr>
                  <p:cNvPr id="99" name="梯形 98">
                    <a:extLst>
                      <a:ext uri="{FF2B5EF4-FFF2-40B4-BE49-F238E27FC236}">
                        <a16:creationId xmlns:a16="http://schemas.microsoft.com/office/drawing/2014/main" id="{3C0F62BA-245A-451D-AA61-E577B52E65E6}"/>
                      </a:ext>
                    </a:extLst>
                  </p:cNvPr>
                  <p:cNvSpPr/>
                  <p:nvPr/>
                </p:nvSpPr>
                <p:spPr>
                  <a:xfrm>
                    <a:off x="2335838" y="2096488"/>
                    <a:ext cx="2607811" cy="160451"/>
                  </a:xfrm>
                  <a:prstGeom prst="trapezoid">
                    <a:avLst>
                      <a:gd name="adj" fmla="val 150956"/>
                    </a:avLst>
                  </a:prstGeom>
                  <a:gradFill flip="none" rotWithShape="1"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>
                          <a:alpha val="31000"/>
                        </a:schemeClr>
                      </a:gs>
                    </a:gsLst>
                    <a:lin ang="5400000" scaled="1"/>
                    <a:tileRect/>
                  </a:gradFill>
                  <a:ln w="3175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  <a:sym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95" name="文本框 94">
                  <a:extLst>
                    <a:ext uri="{FF2B5EF4-FFF2-40B4-BE49-F238E27FC236}">
                      <a16:creationId xmlns:a16="http://schemas.microsoft.com/office/drawing/2014/main" id="{0C9DB44B-21FF-48FD-BE8B-5E2D9CD7D3AD}"/>
                    </a:ext>
                  </a:extLst>
                </p:cNvPr>
                <p:cNvSpPr txBox="1"/>
                <p:nvPr/>
              </p:nvSpPr>
              <p:spPr>
                <a:xfrm>
                  <a:off x="9275281" y="2596555"/>
                  <a:ext cx="3033330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zh-CN" altLang="en-US" sz="2000" b="1" dirty="0">
                      <a:solidFill>
                        <a:schemeClr val="accent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降低</a:t>
                  </a:r>
                  <a:r>
                    <a:rPr lang="en-US" altLang="zh-CN" sz="2000" b="1" dirty="0">
                      <a:solidFill>
                        <a:schemeClr val="accent1"/>
                      </a:solidFill>
                      <a:latin typeface="微软雅黑" panose="020B0503020204020204" charset="-122"/>
                      <a:ea typeface="微软雅黑" panose="020B0503020204020204" charset="-122"/>
                      <a:cs typeface="微软雅黑" panose="020B0503020204020204" charset="-122"/>
                    </a:rPr>
                    <a:t>31%</a:t>
                  </a:r>
                  <a:endParaRPr lang="zh-CN" altLang="en-US" sz="2000" dirty="0"/>
                </a:p>
              </p:txBody>
            </p:sp>
          </p:grpSp>
          <p:sp>
            <p:nvSpPr>
              <p:cNvPr id="93" name="箭头: 下 92">
                <a:extLst>
                  <a:ext uri="{FF2B5EF4-FFF2-40B4-BE49-F238E27FC236}">
                    <a16:creationId xmlns:a16="http://schemas.microsoft.com/office/drawing/2014/main" id="{6E63AAA9-96FE-46BC-966B-D3F8EAC2F39C}"/>
                  </a:ext>
                </a:extLst>
              </p:cNvPr>
              <p:cNvSpPr/>
              <p:nvPr/>
            </p:nvSpPr>
            <p:spPr>
              <a:xfrm>
                <a:off x="11927481" y="3041001"/>
                <a:ext cx="173571" cy="327197"/>
              </a:xfrm>
              <a:prstGeom prst="downArrow">
                <a:avLst/>
              </a:prstGeom>
              <a:gradFill flip="none" rotWithShape="1">
                <a:gsLst>
                  <a:gs pos="2000">
                    <a:schemeClr val="accent1">
                      <a:lumMod val="75000"/>
                      <a:alpha val="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rgbClr val="F2F2F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102" name="矩形 101">
            <a:extLst>
              <a:ext uri="{FF2B5EF4-FFF2-40B4-BE49-F238E27FC236}">
                <a16:creationId xmlns:a16="http://schemas.microsoft.com/office/drawing/2014/main" id="{C9CFDEF3-BB9D-4A7F-B9FB-CA731795BAA6}"/>
              </a:ext>
            </a:extLst>
          </p:cNvPr>
          <p:cNvSpPr/>
          <p:nvPr/>
        </p:nvSpPr>
        <p:spPr>
          <a:xfrm>
            <a:off x="1076081" y="5293914"/>
            <a:ext cx="3666042" cy="78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indent="-2160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基于符合方案集（</a:t>
            </a:r>
            <a:r>
              <a:rPr lang="en-US" altLang="zh-CN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PPS</a:t>
            </a: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）校正（校正</a:t>
            </a:r>
            <a:r>
              <a:rPr lang="en-US" altLang="zh-CN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CDK4/6i</a:t>
            </a: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后续治疗使用后）：恩替司他组死亡风险降低</a:t>
            </a:r>
            <a:r>
              <a:rPr lang="en-US" altLang="zh-CN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31%</a:t>
            </a: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（</a:t>
            </a:r>
            <a:r>
              <a:rPr lang="en-US" altLang="zh-CN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HR</a:t>
            </a: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：</a:t>
            </a:r>
            <a:r>
              <a:rPr lang="en-US" altLang="zh-CN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0.69</a:t>
            </a: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）</a:t>
            </a:r>
            <a:r>
              <a:rPr lang="en-US" altLang="zh-CN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p=0.017</a:t>
            </a:r>
            <a:r>
              <a:rPr lang="en-US" altLang="zh-CN" sz="1200" baseline="30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67FCCF3-00D8-4093-AA44-0245A5984B6F}"/>
              </a:ext>
            </a:extLst>
          </p:cNvPr>
          <p:cNvSpPr/>
          <p:nvPr/>
        </p:nvSpPr>
        <p:spPr>
          <a:xfrm>
            <a:off x="1257296" y="3567894"/>
            <a:ext cx="47564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恩替司他组</a:t>
            </a:r>
            <a:r>
              <a:rPr lang="en-US" altLang="zh-CN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mOS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38,6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月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(95% CI: 29.6-44.0) 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，安慰剂组</a:t>
            </a:r>
            <a:r>
              <a:rPr lang="en-US" altLang="zh-CN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mOS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29.2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月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(95% CI: 22.5-41.6) 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id="{6F35F8E7-0546-4DCF-94F5-1DF00D6354D2}"/>
              </a:ext>
            </a:extLst>
          </p:cNvPr>
          <p:cNvSpPr txBox="1"/>
          <p:nvPr/>
        </p:nvSpPr>
        <p:spPr>
          <a:xfrm>
            <a:off x="6948488" y="2421606"/>
            <a:ext cx="4675670" cy="104458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CN" altLang="en-US" sz="1200" dirty="0"/>
              <a:t>阿贝西利</a:t>
            </a:r>
            <a:r>
              <a:rPr lang="en-US" altLang="zh-CN" sz="1200" dirty="0"/>
              <a:t>MONARCH plus-B</a:t>
            </a:r>
            <a:r>
              <a:rPr lang="zh-CN" altLang="en-US" sz="1200" dirty="0"/>
              <a:t>组：</a:t>
            </a:r>
            <a:r>
              <a:rPr lang="zh-CN" altLang="en-US" sz="1200" b="1" dirty="0"/>
              <a:t>未公布</a:t>
            </a:r>
            <a:r>
              <a:rPr lang="en-US" altLang="zh-CN" sz="1200" b="1" dirty="0"/>
              <a:t>OS</a:t>
            </a:r>
            <a:r>
              <a:rPr lang="zh-CN" altLang="en-US" sz="1200" b="1" dirty="0"/>
              <a:t>数据</a:t>
            </a:r>
            <a:endParaRPr lang="en-US" altLang="zh-CN" sz="1200" b="1" dirty="0"/>
          </a:p>
          <a:p>
            <a:pPr marL="171450" indent="-17145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CN" altLang="en-US" sz="1200" dirty="0"/>
              <a:t>阿贝西利</a:t>
            </a:r>
            <a:r>
              <a:rPr lang="en-US" altLang="zh-CN" sz="1200" dirty="0"/>
              <a:t>MONARCH 2</a:t>
            </a:r>
            <a:r>
              <a:rPr lang="zh-CN" altLang="en-US" sz="1200" dirty="0"/>
              <a:t>（无中国人群）：阿贝西利</a:t>
            </a:r>
            <a:r>
              <a:rPr lang="en-US" altLang="zh-CN" sz="1200" dirty="0"/>
              <a:t>+</a:t>
            </a:r>
            <a:r>
              <a:rPr lang="zh-CN" altLang="en-US" sz="1200" dirty="0"/>
              <a:t>氟维司群 </a:t>
            </a:r>
            <a:r>
              <a:rPr lang="en-US" altLang="zh-CN" sz="1200" dirty="0"/>
              <a:t>vs </a:t>
            </a:r>
            <a:r>
              <a:rPr lang="zh-CN" altLang="en-US" sz="1200" dirty="0"/>
              <a:t>安慰剂＋氟维司群（</a:t>
            </a:r>
            <a:r>
              <a:rPr lang="en-US" altLang="zh-CN" sz="1200" dirty="0" err="1"/>
              <a:t>mOS</a:t>
            </a:r>
            <a:r>
              <a:rPr lang="zh-CN" altLang="en-US" sz="1200" dirty="0"/>
              <a:t>：</a:t>
            </a:r>
            <a:r>
              <a:rPr lang="en-US" altLang="zh-CN" sz="1200" dirty="0"/>
              <a:t>46.7 vs 37.3</a:t>
            </a:r>
            <a:r>
              <a:rPr lang="zh-CN" altLang="en-US" sz="1200" dirty="0"/>
              <a:t>个月），延长</a:t>
            </a:r>
            <a:r>
              <a:rPr lang="en-US" altLang="zh-CN" sz="1200" dirty="0"/>
              <a:t>9.4</a:t>
            </a:r>
            <a:r>
              <a:rPr lang="zh-CN" altLang="en-US" sz="1200" dirty="0"/>
              <a:t>个月</a:t>
            </a:r>
            <a:r>
              <a:rPr lang="en-US" altLang="zh-CN" sz="1200" baseline="300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lang="zh-CN" altLang="en-US" sz="1200" dirty="0">
              <a:solidFill>
                <a:srgbClr val="101A6E"/>
              </a:solidFill>
            </a:endParaRP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AB19166B-B480-4059-A948-E2ECE5268816}"/>
              </a:ext>
            </a:extLst>
          </p:cNvPr>
          <p:cNvGrpSpPr/>
          <p:nvPr/>
        </p:nvGrpSpPr>
        <p:grpSpPr>
          <a:xfrm>
            <a:off x="6808892" y="1718366"/>
            <a:ext cx="4742004" cy="465865"/>
            <a:chOff x="215371" y="1577216"/>
            <a:chExt cx="4742004" cy="382486"/>
          </a:xfrm>
        </p:grpSpPr>
        <p:sp>
          <p:nvSpPr>
            <p:cNvPr id="56" name="平行四边形 55">
              <a:extLst>
                <a:ext uri="{FF2B5EF4-FFF2-40B4-BE49-F238E27FC236}">
                  <a16:creationId xmlns:a16="http://schemas.microsoft.com/office/drawing/2014/main" id="{5C644CB4-0DC9-48A9-A6DB-D636892E9368}"/>
                </a:ext>
              </a:extLst>
            </p:cNvPr>
            <p:cNvSpPr/>
            <p:nvPr/>
          </p:nvSpPr>
          <p:spPr>
            <a:xfrm>
              <a:off x="300038" y="1913983"/>
              <a:ext cx="3662362" cy="45719"/>
            </a:xfrm>
            <a:prstGeom prst="parallelogram">
              <a:avLst>
                <a:gd name="adj" fmla="val 63376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/>
                <a:cs typeface="+mn-cs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0CC0AD08-1A47-458B-8357-B12A695C68F5}"/>
                </a:ext>
              </a:extLst>
            </p:cNvPr>
            <p:cNvSpPr/>
            <p:nvPr/>
          </p:nvSpPr>
          <p:spPr>
            <a:xfrm>
              <a:off x="215371" y="1577216"/>
              <a:ext cx="4742004" cy="27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</a:rPr>
                <a:t>阿贝西利（中国人群）</a:t>
              </a:r>
              <a:r>
                <a:rPr lang="en-US" altLang="zh-CN" sz="1600" b="1" dirty="0">
                  <a:latin typeface="Arial" panose="020B0604020202020204" pitchFamily="34" charset="0"/>
                  <a:ea typeface="微软雅黑" panose="020B0503020204020204" pitchFamily="34" charset="-122"/>
                </a:rPr>
                <a:t>III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</a:rPr>
                <a:t>期研究</a:t>
              </a:r>
              <a:r>
                <a:rPr lang="en-US" altLang="zh-CN" sz="1600" b="1" baseline="300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pitchFamily="34" charset="-122"/>
                </a:rPr>
                <a:t>：</a:t>
              </a:r>
              <a:r>
                <a:rPr lang="zh-CN" altLang="en-US" sz="1600" b="1" dirty="0">
                  <a:solidFill>
                    <a:srgbClr val="101A6E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未公布</a:t>
              </a:r>
              <a:r>
                <a:rPr lang="en-US" altLang="zh-CN" sz="1600" b="1" dirty="0">
                  <a:solidFill>
                    <a:srgbClr val="101A6E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OS</a:t>
              </a:r>
              <a:r>
                <a:rPr lang="zh-CN" altLang="en-US" sz="1600" b="1" dirty="0">
                  <a:solidFill>
                    <a:srgbClr val="101A6E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数据</a:t>
              </a:r>
              <a:endParaRPr lang="zh-CN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64476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CECC6-014B-74D8-2B18-B8689DCDE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B78E8692-700C-7432-51E3-C9D49D706400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9" name="iSHEJI-4-1">
              <a:extLst>
                <a:ext uri="{FF2B5EF4-FFF2-40B4-BE49-F238E27FC236}">
                  <a16:creationId xmlns:a16="http://schemas.microsoft.com/office/drawing/2014/main" id="{EF2C37B3-61B6-2559-870E-86DF920EEA61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E9F3B19-A5E9-AFB4-3E09-787BDA7D5D4A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有效性</a:t>
              </a:r>
            </a:p>
          </p:txBody>
        </p:sp>
      </p:grpSp>
      <p:sp>
        <p:nvSpPr>
          <p:cNvPr id="28" name="灯片编号占位符 1">
            <a:extLst>
              <a:ext uri="{FF2B5EF4-FFF2-40B4-BE49-F238E27FC236}">
                <a16:creationId xmlns:a16="http://schemas.microsoft.com/office/drawing/2014/main" id="{BFC6C17A-9EFB-BB5C-03B6-271C6CCF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2568" y="6452870"/>
            <a:ext cx="2743200" cy="365125"/>
          </a:xfrm>
        </p:spPr>
        <p:txBody>
          <a:bodyPr/>
          <a:lstStyle/>
          <a:p>
            <a:fld id="{BD582337-A72E-45DA-828B-0F5ACCA76410}" type="slidenum">
              <a:rPr lang="zh-CN" altLang="en-US" smtClean="0"/>
              <a:t>8</a:t>
            </a:fld>
            <a:endParaRPr lang="zh-CN" altLang="en-US"/>
          </a:p>
        </p:txBody>
      </p:sp>
      <p:grpSp>
        <p:nvGrpSpPr>
          <p:cNvPr id="1052" name="组合 1051">
            <a:extLst>
              <a:ext uri="{FF2B5EF4-FFF2-40B4-BE49-F238E27FC236}">
                <a16:creationId xmlns:a16="http://schemas.microsoft.com/office/drawing/2014/main" id="{0D0EFAFC-B699-E7F4-6194-50F764FF7BBA}"/>
              </a:ext>
            </a:extLst>
          </p:cNvPr>
          <p:cNvGrpSpPr/>
          <p:nvPr/>
        </p:nvGrpSpPr>
        <p:grpSpPr>
          <a:xfrm>
            <a:off x="310170" y="1495611"/>
            <a:ext cx="11232728" cy="5054272"/>
            <a:chOff x="310170" y="1495611"/>
            <a:chExt cx="11232728" cy="5054272"/>
          </a:xfrm>
        </p:grpSpPr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id="{F6652BF2-CBA9-2DD0-8B0E-F2DDBCF89CDE}"/>
                </a:ext>
              </a:extLst>
            </p:cNvPr>
            <p:cNvGrpSpPr/>
            <p:nvPr/>
          </p:nvGrpSpPr>
          <p:grpSpPr>
            <a:xfrm>
              <a:off x="431589" y="1510399"/>
              <a:ext cx="11085447" cy="4041874"/>
              <a:chOff x="431589" y="1520781"/>
              <a:chExt cx="11085447" cy="4463198"/>
            </a:xfrm>
          </p:grpSpPr>
          <p:sp>
            <p:nvSpPr>
              <p:cNvPr id="34" name="矩形: 圆角 33">
                <a:extLst>
                  <a:ext uri="{FF2B5EF4-FFF2-40B4-BE49-F238E27FC236}">
                    <a16:creationId xmlns:a16="http://schemas.microsoft.com/office/drawing/2014/main" id="{5DAED5F8-CD19-6213-868C-722C4E07009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962733" y="1520781"/>
                <a:ext cx="4197281" cy="1428940"/>
              </a:xfrm>
              <a:prstGeom prst="roundRect">
                <a:avLst>
                  <a:gd name="adj" fmla="val 2037"/>
                </a:avLst>
              </a:prstGeom>
              <a:gradFill flip="none" rotWithShape="1">
                <a:gsLst>
                  <a:gs pos="0">
                    <a:srgbClr val="FFFFFF">
                      <a:alpha val="4000"/>
                    </a:srgbClr>
                  </a:gs>
                  <a:gs pos="100000">
                    <a:schemeClr val="accent1">
                      <a:alpha val="5000"/>
                    </a:schemeClr>
                  </a:gs>
                </a:gsLst>
                <a:lin ang="10800000" scaled="1"/>
                <a:tileRect/>
              </a:gra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78"/>
                <a:endParaRPr lang="zh-CN" altLang="en-US" kern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  <a:sym typeface="+mn-lt"/>
                </a:endParaRPr>
              </a:p>
            </p:txBody>
          </p:sp>
          <p:sp>
            <p:nvSpPr>
              <p:cNvPr id="35" name="文本框 34">
                <a:extLst>
                  <a:ext uri="{FF2B5EF4-FFF2-40B4-BE49-F238E27FC236}">
                    <a16:creationId xmlns:a16="http://schemas.microsoft.com/office/drawing/2014/main" id="{A314A77D-7FE6-EEA0-2BEA-C3E919180FC8}"/>
                  </a:ext>
                </a:extLst>
              </p:cNvPr>
              <p:cNvSpPr txBox="1"/>
              <p:nvPr/>
            </p:nvSpPr>
            <p:spPr>
              <a:xfrm>
                <a:off x="4126589" y="4729454"/>
                <a:ext cx="7390447" cy="68609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pPr marL="285750" indent="-285750" algn="just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激素受体阳性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HER2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阴性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MBC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二线级后线方案对既往使用过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CDK4/6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抑制剂的患者</a:t>
                </a:r>
                <a:endParaRPr lang="en-US" altLang="zh-CN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algn="just">
                  <a:lnSpc>
                    <a:spcPct val="120000"/>
                  </a:lnSpc>
                </a:pP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       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可考虑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HDAC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抑制剂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（西达本胺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sz="1600" b="1" u="sng" dirty="0">
                    <a:solidFill>
                      <a:srgbClr val="C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恩替司他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）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+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更换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ET</a:t>
                </a:r>
                <a:endParaRPr lang="zh-CN" altLang="en-US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id="{C50B7846-E576-D96F-0FA5-B677D8BEF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62733" y="1770170"/>
                <a:ext cx="0" cy="847535"/>
              </a:xfrm>
              <a:prstGeom prst="line">
                <a:avLst/>
              </a:prstGeom>
              <a:ln w="6350">
                <a:solidFill>
                  <a:schemeClr val="accent1">
                    <a:alpha val="80000"/>
                  </a:schemeClr>
                </a:solidFill>
                <a:headEnd type="diamond" w="sm" len="sm"/>
                <a:tailEnd type="diamond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B115AE4C-3DD6-EBAB-E0E2-77F5F580CDC9}"/>
                  </a:ext>
                </a:extLst>
              </p:cNvPr>
              <p:cNvSpPr txBox="1"/>
              <p:nvPr/>
            </p:nvSpPr>
            <p:spPr>
              <a:xfrm>
                <a:off x="431589" y="5491183"/>
                <a:ext cx="3368371" cy="492796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>
                  <a:defRPr kumimoji="1" sz="1400"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ctr"/>
                <a:r>
                  <a:rPr lang="en-US" altLang="zh-CN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《</a:t>
                </a:r>
                <a:r>
                  <a:rPr lang="zh-CN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中国抗癌协会</a:t>
                </a:r>
                <a:r>
                  <a:rPr lang="en-US" altLang="zh-CN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---</a:t>
                </a:r>
                <a:r>
                  <a:rPr lang="zh-CN" alt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中华医学会肿瘤学分会</a:t>
                </a:r>
                <a:endParaRPr lang="en-US" altLang="zh-CN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algn="ctr"/>
                <a:r>
                  <a:rPr lang="zh-CN" altLang="en-US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乳腺癌诊治指南与规范（</a:t>
                </a:r>
                <a:r>
                  <a:rPr lang="en-US" altLang="zh-CN" sz="11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2025</a:t>
                </a:r>
                <a:r>
                  <a:rPr lang="zh-CN" altLang="en-US" sz="11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年版）</a:t>
                </a:r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》</a:t>
                </a:r>
                <a:endParaRPr lang="zh-CN" alt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id="{16D8D773-D308-1CE4-C270-93A8E703FDC4}"/>
                </a:ext>
              </a:extLst>
            </p:cNvPr>
            <p:cNvGrpSpPr/>
            <p:nvPr/>
          </p:nvGrpSpPr>
          <p:grpSpPr>
            <a:xfrm>
              <a:off x="310170" y="1495611"/>
              <a:ext cx="11232728" cy="2317092"/>
              <a:chOff x="310170" y="1549873"/>
              <a:chExt cx="11232728" cy="2317092"/>
            </a:xfrm>
          </p:grpSpPr>
          <p:sp>
            <p:nvSpPr>
              <p:cNvPr id="53" name="矩形: 圆角 52">
                <a:extLst>
                  <a:ext uri="{FF2B5EF4-FFF2-40B4-BE49-F238E27FC236}">
                    <a16:creationId xmlns:a16="http://schemas.microsoft.com/office/drawing/2014/main" id="{0A1943ED-2BDE-8937-7CF3-7E4CCF5A1BD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997359" y="3060082"/>
                <a:ext cx="4197281" cy="806883"/>
              </a:xfrm>
              <a:prstGeom prst="roundRect">
                <a:avLst>
                  <a:gd name="adj" fmla="val 2037"/>
                </a:avLst>
              </a:prstGeom>
              <a:gradFill flip="none" rotWithShape="1">
                <a:gsLst>
                  <a:gs pos="0">
                    <a:srgbClr val="FFFFFF">
                      <a:alpha val="4000"/>
                    </a:srgbClr>
                  </a:gs>
                  <a:gs pos="100000">
                    <a:schemeClr val="accent1">
                      <a:alpha val="5000"/>
                    </a:schemeClr>
                  </a:gs>
                </a:gsLst>
                <a:lin ang="10800000" scaled="1"/>
                <a:tileRect/>
              </a:gra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78"/>
                <a:endParaRPr lang="zh-CN" altLang="en-US" kern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  <a:sym typeface="+mn-lt"/>
                </a:endParaRPr>
              </a:p>
            </p:txBody>
          </p:sp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A4C9F263-B839-F790-4C23-81339251E668}"/>
                  </a:ext>
                </a:extLst>
              </p:cNvPr>
              <p:cNvSpPr txBox="1"/>
              <p:nvPr/>
            </p:nvSpPr>
            <p:spPr>
              <a:xfrm>
                <a:off x="4152451" y="1549873"/>
                <a:ext cx="7390447" cy="130882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pPr marL="285750" indent="-285750" algn="just">
                  <a:lnSpc>
                    <a:spcPct val="14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绝经前和绝经后患者均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可考虑在内分泌治疗的基础上联合靶向治疗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CDK4/6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抑制剂、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HDAC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抑制剂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等）</a:t>
                </a:r>
                <a:endParaRPr lang="en-US" altLang="zh-CN" sz="14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marL="285750" indent="-285750" algn="just">
                  <a:lnSpc>
                    <a:spcPct val="14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推荐</a:t>
                </a:r>
                <a:r>
                  <a:rPr lang="zh-CN" altLang="en-US" sz="1600" b="1" u="sng" dirty="0">
                    <a:solidFill>
                      <a:srgbClr val="C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恩替司他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联合芳香化酶抑制剂用于治疗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HR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阳性、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HER2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阴性，经内分泌治疗复发或进展的局部晚期或转移性乳腺癌患者</a:t>
                </a:r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id="{2005674A-9074-251C-5F0E-947A354C1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62733" y="3125923"/>
                <a:ext cx="7952" cy="612694"/>
              </a:xfrm>
              <a:prstGeom prst="line">
                <a:avLst/>
              </a:prstGeom>
              <a:ln w="6350">
                <a:solidFill>
                  <a:schemeClr val="accent1">
                    <a:alpha val="80000"/>
                  </a:schemeClr>
                </a:solidFill>
                <a:headEnd type="diamond" w="sm" len="sm"/>
                <a:tailEnd type="diamond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CD2F4265-20B3-6082-ADDA-093AA834D039}"/>
                  </a:ext>
                </a:extLst>
              </p:cNvPr>
              <p:cNvSpPr txBox="1"/>
              <p:nvPr/>
            </p:nvSpPr>
            <p:spPr>
              <a:xfrm>
                <a:off x="431589" y="2184156"/>
                <a:ext cx="3368371" cy="2616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>
                  <a:defRPr kumimoji="1" sz="1400"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ctr"/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《</a:t>
                </a:r>
                <a:r>
                  <a:rPr lang="zh-CN" altLang="en-US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乳腺癌诊疗指南（</a:t>
                </a:r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2022 </a:t>
                </a:r>
                <a:r>
                  <a:rPr lang="zh-CN" altLang="en-US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年版）</a:t>
                </a:r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》</a:t>
                </a:r>
              </a:p>
            </p:txBody>
          </p:sp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D3499815-F27B-1E76-824B-7EA4E60FBAD0}"/>
                  </a:ext>
                </a:extLst>
              </p:cNvPr>
              <p:cNvSpPr txBox="1"/>
              <p:nvPr/>
            </p:nvSpPr>
            <p:spPr>
              <a:xfrm>
                <a:off x="310170" y="2447143"/>
                <a:ext cx="3611208" cy="2616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>
                  <a:defRPr kumimoji="1" sz="1400"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ctr"/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《</a:t>
                </a:r>
                <a:r>
                  <a:rPr lang="zh-CN" altLang="en-US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新型抗肿瘤药物临床应用指导原则（</a:t>
                </a:r>
                <a:r>
                  <a:rPr lang="en-US" altLang="zh-CN" sz="11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2024</a:t>
                </a:r>
                <a:r>
                  <a:rPr lang="zh-CN" altLang="en-US" sz="1100" b="1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版）</a:t>
                </a:r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》</a:t>
                </a:r>
              </a:p>
            </p:txBody>
          </p:sp>
          <p:pic>
            <p:nvPicPr>
              <p:cNvPr id="60" name="Picture 2">
                <a:extLst>
                  <a:ext uri="{FF2B5EF4-FFF2-40B4-BE49-F238E27FC236}">
                    <a16:creationId xmlns:a16="http://schemas.microsoft.com/office/drawing/2014/main" id="{03664199-84D5-B3EA-C5ED-717A2D473B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9086" y="1712898"/>
                <a:ext cx="3183274" cy="452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041" name="组合 1040">
              <a:extLst>
                <a:ext uri="{FF2B5EF4-FFF2-40B4-BE49-F238E27FC236}">
                  <a16:creationId xmlns:a16="http://schemas.microsoft.com/office/drawing/2014/main" id="{81585B5D-5300-5162-2348-CE3FC2E5B825}"/>
                </a:ext>
              </a:extLst>
            </p:cNvPr>
            <p:cNvGrpSpPr/>
            <p:nvPr/>
          </p:nvGrpSpPr>
          <p:grpSpPr>
            <a:xfrm>
              <a:off x="404750" y="3037891"/>
              <a:ext cx="11112287" cy="2364778"/>
              <a:chOff x="404750" y="3129855"/>
              <a:chExt cx="11112287" cy="2364778"/>
            </a:xfrm>
          </p:grpSpPr>
          <p:sp>
            <p:nvSpPr>
              <p:cNvPr id="1034" name="矩形: 圆角 1033">
                <a:extLst>
                  <a:ext uri="{FF2B5EF4-FFF2-40B4-BE49-F238E27FC236}">
                    <a16:creationId xmlns:a16="http://schemas.microsoft.com/office/drawing/2014/main" id="{35AFFDF1-F061-AE54-FDE0-AE2E22BF2B2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962733" y="4116845"/>
                <a:ext cx="4197281" cy="1377788"/>
              </a:xfrm>
              <a:prstGeom prst="roundRect">
                <a:avLst>
                  <a:gd name="adj" fmla="val 2037"/>
                </a:avLst>
              </a:prstGeom>
              <a:gradFill flip="none" rotWithShape="1">
                <a:gsLst>
                  <a:gs pos="0">
                    <a:srgbClr val="FFFFFF">
                      <a:alpha val="4000"/>
                    </a:srgbClr>
                  </a:gs>
                  <a:gs pos="100000">
                    <a:schemeClr val="accent1">
                      <a:alpha val="5000"/>
                    </a:schemeClr>
                  </a:gs>
                </a:gsLst>
                <a:lin ang="10800000" scaled="1"/>
                <a:tileRect/>
              </a:gra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78"/>
                <a:endParaRPr lang="zh-CN" altLang="en-US" kern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  <a:sym typeface="+mn-lt"/>
                </a:endParaRPr>
              </a:p>
            </p:txBody>
          </p:sp>
          <p:sp>
            <p:nvSpPr>
              <p:cNvPr id="1035" name="文本框 1034">
                <a:extLst>
                  <a:ext uri="{FF2B5EF4-FFF2-40B4-BE49-F238E27FC236}">
                    <a16:creationId xmlns:a16="http://schemas.microsoft.com/office/drawing/2014/main" id="{5C8D52A3-076D-D68D-8630-7E9C5112A15D}"/>
                  </a:ext>
                </a:extLst>
              </p:cNvPr>
              <p:cNvSpPr txBox="1"/>
              <p:nvPr/>
            </p:nvSpPr>
            <p:spPr>
              <a:xfrm>
                <a:off x="4126590" y="3169230"/>
                <a:ext cx="7390447" cy="587084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pPr marL="285750" indent="-285750" algn="just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激素受体阳性晚期乳腺癌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解救治疗对于他莫昔芬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/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非甾体类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AI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NSAI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）治疗失败的患者</a:t>
                </a:r>
                <a:endParaRPr lang="en-US" altLang="zh-CN" sz="1400" b="1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  <a:p>
                <a:pPr algn="just">
                  <a:lnSpc>
                    <a:spcPct val="120000"/>
                  </a:lnSpc>
                </a:pP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      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可选择甾体类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AI+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西达本胺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HDAC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抑制剂），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II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级（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1B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）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类推荐</a:t>
                </a:r>
              </a:p>
            </p:txBody>
          </p:sp>
          <p:cxnSp>
            <p:nvCxnSpPr>
              <p:cNvPr id="1036" name="直接连接符 1035">
                <a:extLst>
                  <a:ext uri="{FF2B5EF4-FFF2-40B4-BE49-F238E27FC236}">
                    <a16:creationId xmlns:a16="http://schemas.microsoft.com/office/drawing/2014/main" id="{7622F6BC-E455-E01F-9BF5-48C7D08273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70685" y="4309333"/>
                <a:ext cx="0" cy="1044000"/>
              </a:xfrm>
              <a:prstGeom prst="line">
                <a:avLst/>
              </a:prstGeom>
              <a:ln w="6350">
                <a:solidFill>
                  <a:schemeClr val="accent1">
                    <a:alpha val="80000"/>
                  </a:schemeClr>
                </a:solidFill>
                <a:headEnd type="diamond" w="sm" len="sm"/>
                <a:tailEnd type="diamond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8" name="文本框 1037">
                <a:extLst>
                  <a:ext uri="{FF2B5EF4-FFF2-40B4-BE49-F238E27FC236}">
                    <a16:creationId xmlns:a16="http://schemas.microsoft.com/office/drawing/2014/main" id="{267FB232-12F2-00FB-8FC5-E13F69066771}"/>
                  </a:ext>
                </a:extLst>
              </p:cNvPr>
              <p:cNvSpPr txBox="1"/>
              <p:nvPr/>
            </p:nvSpPr>
            <p:spPr>
              <a:xfrm>
                <a:off x="404750" y="3636227"/>
                <a:ext cx="3368371" cy="2616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>
                  <a:defRPr kumimoji="1" sz="1400"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ctr"/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《</a:t>
                </a:r>
                <a:r>
                  <a:rPr lang="zh-CN" altLang="en-US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中国临床肿瘤学会乳腺癌诊疗指南 </a:t>
                </a:r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2025》</a:t>
                </a:r>
              </a:p>
            </p:txBody>
          </p:sp>
          <p:pic>
            <p:nvPicPr>
              <p:cNvPr id="1040" name="Picture 2" descr="https://www.csco.org.cn/UploadFile/Image/Logo/20220913074611_61.png">
                <a:extLst>
                  <a:ext uri="{FF2B5EF4-FFF2-40B4-BE49-F238E27FC236}">
                    <a16:creationId xmlns:a16="http://schemas.microsoft.com/office/drawing/2014/main" id="{4821BBE5-1798-CFF2-C6F7-431418F1CD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9482" y="3129855"/>
                <a:ext cx="2792878" cy="4302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050" name="组合 1049">
              <a:extLst>
                <a:ext uri="{FF2B5EF4-FFF2-40B4-BE49-F238E27FC236}">
                  <a16:creationId xmlns:a16="http://schemas.microsoft.com/office/drawing/2014/main" id="{C7710AA5-16B0-E5B6-22CA-047237D8AB36}"/>
                </a:ext>
              </a:extLst>
            </p:cNvPr>
            <p:cNvGrpSpPr/>
            <p:nvPr/>
          </p:nvGrpSpPr>
          <p:grpSpPr>
            <a:xfrm>
              <a:off x="404750" y="5707386"/>
              <a:ext cx="10782735" cy="842497"/>
              <a:chOff x="404750" y="5707386"/>
              <a:chExt cx="10782735" cy="842497"/>
            </a:xfrm>
          </p:grpSpPr>
          <p:sp>
            <p:nvSpPr>
              <p:cNvPr id="1044" name="矩形: 圆角 1043">
                <a:extLst>
                  <a:ext uri="{FF2B5EF4-FFF2-40B4-BE49-F238E27FC236}">
                    <a16:creationId xmlns:a16="http://schemas.microsoft.com/office/drawing/2014/main" id="{213AE363-E31C-8F26-3EC5-F6187078514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962733" y="5707386"/>
                <a:ext cx="4197281" cy="842497"/>
              </a:xfrm>
              <a:prstGeom prst="roundRect">
                <a:avLst>
                  <a:gd name="adj" fmla="val 2037"/>
                </a:avLst>
              </a:prstGeom>
              <a:gradFill flip="none" rotWithShape="1">
                <a:gsLst>
                  <a:gs pos="0">
                    <a:srgbClr val="FFFFFF">
                      <a:alpha val="4000"/>
                    </a:srgbClr>
                  </a:gs>
                  <a:gs pos="100000">
                    <a:schemeClr val="accent1">
                      <a:alpha val="5000"/>
                    </a:schemeClr>
                  </a:gs>
                </a:gsLst>
                <a:lin ang="10800000" scaled="1"/>
                <a:tileRect/>
              </a:gra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78"/>
                <a:endParaRPr lang="zh-CN" altLang="en-US" kern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  <a:sym typeface="+mn-lt"/>
                </a:endParaRPr>
              </a:p>
            </p:txBody>
          </p:sp>
          <p:sp>
            <p:nvSpPr>
              <p:cNvPr id="1045" name="文本框 1044">
                <a:extLst>
                  <a:ext uri="{FF2B5EF4-FFF2-40B4-BE49-F238E27FC236}">
                    <a16:creationId xmlns:a16="http://schemas.microsoft.com/office/drawing/2014/main" id="{159D1103-59A4-AF99-638C-DFBA8BBFB6BB}"/>
                  </a:ext>
                </a:extLst>
              </p:cNvPr>
              <p:cNvSpPr txBox="1"/>
              <p:nvPr/>
            </p:nvSpPr>
            <p:spPr>
              <a:xfrm>
                <a:off x="4126591" y="5813826"/>
                <a:ext cx="7060894" cy="587084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pPr marL="285750" indent="-285750" algn="just">
                  <a:lnSpc>
                    <a:spcPct val="12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绝经后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HR+/HER2-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晚期乳腺癌，经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CDK4/6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抑制剂治疗的患者推荐内分泌治疗</a:t>
                </a:r>
                <a:r>
                  <a:rPr lang="en-US" altLang="zh-CN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+</a:t>
                </a:r>
                <a:r>
                  <a:rPr lang="zh-CN" altLang="en-US" sz="14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西达本胺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HDAC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抑制剂）（</a:t>
                </a:r>
                <a:r>
                  <a:rPr lang="en-US" altLang="zh-CN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IIA</a:t>
                </a:r>
                <a:r>
                  <a:rPr lang="zh-CN" altLang="en-US" sz="14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） </a:t>
                </a:r>
              </a:p>
            </p:txBody>
          </p:sp>
          <p:cxnSp>
            <p:nvCxnSpPr>
              <p:cNvPr id="1046" name="直接连接符 1045">
                <a:extLst>
                  <a:ext uri="{FF2B5EF4-FFF2-40B4-BE49-F238E27FC236}">
                    <a16:creationId xmlns:a16="http://schemas.microsoft.com/office/drawing/2014/main" id="{4C0D1432-2252-80E0-140C-D5F82D379D03}"/>
                  </a:ext>
                </a:extLst>
              </p:cNvPr>
              <p:cNvCxnSpPr/>
              <p:nvPr/>
            </p:nvCxnSpPr>
            <p:spPr>
              <a:xfrm>
                <a:off x="3970685" y="5821364"/>
                <a:ext cx="0" cy="593274"/>
              </a:xfrm>
              <a:prstGeom prst="line">
                <a:avLst/>
              </a:prstGeom>
              <a:ln w="6350">
                <a:solidFill>
                  <a:schemeClr val="accent1">
                    <a:alpha val="80000"/>
                  </a:schemeClr>
                </a:solidFill>
                <a:headEnd type="diamond" w="sm" len="sm"/>
                <a:tailEnd type="diamond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7" name="文本框 1046">
                <a:extLst>
                  <a:ext uri="{FF2B5EF4-FFF2-40B4-BE49-F238E27FC236}">
                    <a16:creationId xmlns:a16="http://schemas.microsoft.com/office/drawing/2014/main" id="{79CFB0D7-19C4-99BE-7F65-998B2EDB0750}"/>
                  </a:ext>
                </a:extLst>
              </p:cNvPr>
              <p:cNvSpPr txBox="1"/>
              <p:nvPr/>
            </p:nvSpPr>
            <p:spPr>
              <a:xfrm>
                <a:off x="404750" y="6192181"/>
                <a:ext cx="3368371" cy="2616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>
                  <a:defRPr kumimoji="1" sz="1400">
                    <a:latin typeface="微软雅黑" panose="020B0503020204020204" charset="-122"/>
                    <a:ea typeface="微软雅黑" panose="020B0503020204020204" charset="-122"/>
                  </a:defRPr>
                </a:lvl1pPr>
              </a:lstStyle>
              <a:p>
                <a:pPr algn="ctr"/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《</a:t>
                </a:r>
                <a:r>
                  <a:rPr lang="zh-CN" altLang="en-US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中国晚期乳腺癌规范诊疗指南（</a:t>
                </a:r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2024 </a:t>
                </a:r>
                <a:r>
                  <a:rPr lang="zh-CN" altLang="en-US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年版）</a:t>
                </a:r>
                <a:r>
                  <a:rPr lang="en-US" altLang="zh-CN" sz="11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》</a:t>
                </a:r>
              </a:p>
            </p:txBody>
          </p:sp>
          <p:pic>
            <p:nvPicPr>
              <p:cNvPr id="1049" name="Picture 2" descr="https://www.chinancpcn.org.cn/images/ydy_logo1.png">
                <a:extLst>
                  <a:ext uri="{FF2B5EF4-FFF2-40B4-BE49-F238E27FC236}">
                    <a16:creationId xmlns:a16="http://schemas.microsoft.com/office/drawing/2014/main" id="{0CA9EA14-34CD-FC14-34AB-4E9294C9EB1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3588" y="5787526"/>
                <a:ext cx="1759612" cy="4039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33270E8C-1A64-CBD1-6AA8-5F9A8039F4CE}"/>
              </a:ext>
            </a:extLst>
          </p:cNvPr>
          <p:cNvCxnSpPr>
            <a:cxnSpLocks/>
          </p:cNvCxnSpPr>
          <p:nvPr/>
        </p:nvCxnSpPr>
        <p:spPr>
          <a:xfrm>
            <a:off x="300038" y="2917027"/>
            <a:ext cx="11449050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alpha val="0"/>
                  </a:schemeClr>
                </a:gs>
                <a:gs pos="51000">
                  <a:schemeClr val="accent1">
                    <a:alpha val="5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2F01FA40-A653-86FF-F299-324E5170FD05}"/>
              </a:ext>
            </a:extLst>
          </p:cNvPr>
          <p:cNvCxnSpPr>
            <a:cxnSpLocks/>
          </p:cNvCxnSpPr>
          <p:nvPr/>
        </p:nvCxnSpPr>
        <p:spPr>
          <a:xfrm>
            <a:off x="300038" y="3921912"/>
            <a:ext cx="11449050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alpha val="0"/>
                  </a:schemeClr>
                </a:gs>
                <a:gs pos="51000">
                  <a:schemeClr val="accent1">
                    <a:alpha val="5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01103364-97D4-4D15-2A7B-0B6880F13A0C}"/>
              </a:ext>
            </a:extLst>
          </p:cNvPr>
          <p:cNvCxnSpPr>
            <a:cxnSpLocks/>
          </p:cNvCxnSpPr>
          <p:nvPr/>
        </p:nvCxnSpPr>
        <p:spPr>
          <a:xfrm>
            <a:off x="300038" y="5640226"/>
            <a:ext cx="11449050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alpha val="0"/>
                  </a:schemeClr>
                </a:gs>
                <a:gs pos="51000">
                  <a:schemeClr val="accent1">
                    <a:alpha val="5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>
            <a:extLst>
              <a:ext uri="{FF2B5EF4-FFF2-40B4-BE49-F238E27FC236}">
                <a16:creationId xmlns:a16="http://schemas.microsoft.com/office/drawing/2014/main" id="{38C2346D-783A-744C-DCFC-43398AD37A61}"/>
              </a:ext>
            </a:extLst>
          </p:cNvPr>
          <p:cNvGrpSpPr/>
          <p:nvPr/>
        </p:nvGrpSpPr>
        <p:grpSpPr>
          <a:xfrm>
            <a:off x="587229" y="597209"/>
            <a:ext cx="11039912" cy="815666"/>
            <a:chOff x="292162" y="621241"/>
            <a:chExt cx="11437026" cy="682848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71DFB673-866D-E5FF-4EDE-5335102BB0E9}"/>
                </a:ext>
              </a:extLst>
            </p:cNvPr>
            <p:cNvGrpSpPr/>
            <p:nvPr/>
          </p:nvGrpSpPr>
          <p:grpSpPr>
            <a:xfrm>
              <a:off x="292162" y="621241"/>
              <a:ext cx="11437026" cy="682848"/>
              <a:chOff x="1097962" y="2131334"/>
              <a:chExt cx="2480875" cy="942536"/>
            </a:xfrm>
          </p:grpSpPr>
          <p:sp>
            <p:nvSpPr>
              <p:cNvPr id="7" name="矩形: 圆角 6">
                <a:extLst>
                  <a:ext uri="{FF2B5EF4-FFF2-40B4-BE49-F238E27FC236}">
                    <a16:creationId xmlns:a16="http://schemas.microsoft.com/office/drawing/2014/main" id="{69E4C080-F406-EC4A-B315-7133574B68AB}"/>
                  </a:ext>
                </a:extLst>
              </p:cNvPr>
              <p:cNvSpPr/>
              <p:nvPr/>
            </p:nvSpPr>
            <p:spPr>
              <a:xfrm>
                <a:off x="1097962" y="2131334"/>
                <a:ext cx="2480875" cy="942536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6" name="圆角矩形 18">
                <a:extLst>
                  <a:ext uri="{FF2B5EF4-FFF2-40B4-BE49-F238E27FC236}">
                    <a16:creationId xmlns:a16="http://schemas.microsoft.com/office/drawing/2014/main" id="{FA999B1B-969E-A9A8-76DF-13AC74B012F7}"/>
                  </a:ext>
                </a:extLst>
              </p:cNvPr>
              <p:cNvSpPr/>
              <p:nvPr/>
            </p:nvSpPr>
            <p:spPr>
              <a:xfrm>
                <a:off x="1116892" y="2279438"/>
                <a:ext cx="2443014" cy="646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17A27208-EF7C-4C59-0666-D6B25366EBD6}"/>
                </a:ext>
              </a:extLst>
            </p:cNvPr>
            <p:cNvSpPr txBox="1"/>
            <p:nvPr/>
          </p:nvSpPr>
          <p:spPr>
            <a:xfrm>
              <a:off x="1210075" y="731833"/>
              <a:ext cx="96012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altLang="zh-CN" sz="2400" b="1" spc="300" dirty="0">
                  <a:solidFill>
                    <a:schemeClr val="bg1"/>
                  </a:solidFill>
                  <a:latin typeface="+mj-lt"/>
                  <a:ea typeface="微软雅黑" panose="020B0503020204020204" pitchFamily="34" charset="-122"/>
                  <a:sym typeface="Arial" panose="020B0604020202020204" pitchFamily="34" charset="0"/>
                </a:rPr>
                <a:t>HDAC</a:t>
              </a:r>
              <a:r>
                <a:rPr lang="zh-CN" altLang="en-US" sz="2400" b="1" spc="3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</a:t>
              </a:r>
              <a:r>
                <a:rPr lang="en-US" altLang="zh-CN" sz="2400" b="1" spc="3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(</a:t>
              </a:r>
              <a:r>
                <a:rPr lang="zh-CN" altLang="en-US" sz="2400" b="1" spc="3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</a:t>
              </a:r>
              <a:r>
                <a:rPr lang="en-US" altLang="zh-CN" sz="2400" b="1" spc="3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)</a:t>
              </a:r>
              <a:r>
                <a:rPr lang="zh-CN" altLang="en-US" sz="2400" b="1" spc="3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获国内权威指南推荐</a:t>
              </a:r>
            </a:p>
          </p:txBody>
        </p:sp>
      </p:grpSp>
      <p:pic>
        <p:nvPicPr>
          <p:cNvPr id="41" name="Picture 2" descr="http://www.caca.org.cn/images/top1.jpg">
            <a:extLst>
              <a:ext uri="{FF2B5EF4-FFF2-40B4-BE49-F238E27FC236}">
                <a16:creationId xmlns:a16="http://schemas.microsoft.com/office/drawing/2014/main" id="{E936355B-F684-44DB-BA26-1876B034E4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9" t="40245" r="47002" b="4016"/>
          <a:stretch/>
        </p:blipFill>
        <p:spPr bwMode="auto">
          <a:xfrm>
            <a:off x="1051533" y="4030865"/>
            <a:ext cx="2519533" cy="41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s://oncology.cma.org.cn/picture/23/1907051514278815321.png">
            <a:extLst>
              <a:ext uri="{FF2B5EF4-FFF2-40B4-BE49-F238E27FC236}">
                <a16:creationId xmlns:a16="http://schemas.microsoft.com/office/drawing/2014/main" id="{1831E11C-7160-4FE3-BB39-E7B49EFDCD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-1161" b="-1255"/>
          <a:stretch/>
        </p:blipFill>
        <p:spPr bwMode="auto">
          <a:xfrm>
            <a:off x="849481" y="4528954"/>
            <a:ext cx="2923639" cy="41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429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EC3755-2E4E-3545-8D5E-CE82A60E3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C2FB3D49-0CF5-21B4-EFE0-5EB28017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82337-A72E-45DA-828B-0F5ACCA76410}" type="slidenum">
              <a:rPr lang="zh-CN" altLang="en-US" smtClean="0"/>
              <a:t>9</a:t>
            </a:fld>
            <a:endParaRPr lang="zh-CN" altLang="en-US" dirty="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FBFD35AC-9FEB-A039-B19D-5E41BD17B84C}"/>
              </a:ext>
            </a:extLst>
          </p:cNvPr>
          <p:cNvGrpSpPr/>
          <p:nvPr/>
        </p:nvGrpSpPr>
        <p:grpSpPr>
          <a:xfrm>
            <a:off x="300038" y="201660"/>
            <a:ext cx="2481262" cy="421766"/>
            <a:chOff x="300038" y="201660"/>
            <a:chExt cx="2481262" cy="421766"/>
          </a:xfrm>
        </p:grpSpPr>
        <p:sp>
          <p:nvSpPr>
            <p:cNvPr id="5" name="iSHEJI-4-1">
              <a:extLst>
                <a:ext uri="{FF2B5EF4-FFF2-40B4-BE49-F238E27FC236}">
                  <a16:creationId xmlns:a16="http://schemas.microsoft.com/office/drawing/2014/main" id="{8BB19C88-EF8F-3F05-865E-FD1A124F4D20}"/>
                </a:ext>
              </a:extLst>
            </p:cNvPr>
            <p:cNvSpPr/>
            <p:nvPr/>
          </p:nvSpPr>
          <p:spPr>
            <a:xfrm flipH="1" flipV="1">
              <a:off x="300038" y="201660"/>
              <a:ext cx="2481262" cy="421766"/>
            </a:xfrm>
            <a:prstGeom prst="parallelogram">
              <a:avLst>
                <a:gd name="adj" fmla="val 0"/>
              </a:avLst>
            </a:prstGeom>
            <a:gradFill flip="none" rotWithShape="0">
              <a:gsLst>
                <a:gs pos="0">
                  <a:schemeClr val="accent1">
                    <a:alpha val="5000"/>
                  </a:schemeClr>
                </a:gs>
                <a:gs pos="91000">
                  <a:schemeClr val="accent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34526687-4447-00B3-E6F7-17822D293DFF}"/>
                </a:ext>
              </a:extLst>
            </p:cNvPr>
            <p:cNvSpPr/>
            <p:nvPr/>
          </p:nvSpPr>
          <p:spPr>
            <a:xfrm>
              <a:off x="300038" y="227877"/>
              <a:ext cx="178889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3. </a:t>
              </a:r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安全性</a:t>
              </a:r>
            </a:p>
          </p:txBody>
        </p:sp>
      </p:grpSp>
      <p:sp>
        <p:nvSpPr>
          <p:cNvPr id="35" name="矩形 34">
            <a:extLst>
              <a:ext uri="{FF2B5EF4-FFF2-40B4-BE49-F238E27FC236}">
                <a16:creationId xmlns:a16="http://schemas.microsoft.com/office/drawing/2014/main" id="{AA61DFFC-E2AC-1096-B132-8CA612FD5D3A}"/>
              </a:ext>
            </a:extLst>
          </p:cNvPr>
          <p:cNvSpPr/>
          <p:nvPr/>
        </p:nvSpPr>
        <p:spPr>
          <a:xfrm>
            <a:off x="659659" y="6500558"/>
            <a:ext cx="88945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zh-CN" altLang="en-US" sz="8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注：源自恩替司他和目录内其他药品的三期临床研究，非头对头临床数据对比</a:t>
            </a:r>
            <a:endParaRPr lang="en-US" altLang="zh-CN" sz="8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marL="0" lvl="1"/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安全性数据分别出自恩替司他中国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III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期试验，阿贝西利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MONARCH 2/3,,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瑞波西利 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MONALEESA 2/3/7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，哌柏西利 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PALOMA 2/3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，达尔西利 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DAWNA 1/2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临床试验的最新数据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341CA69-B5AD-A39B-5FD5-4336AE1225B0}"/>
              </a:ext>
            </a:extLst>
          </p:cNvPr>
          <p:cNvGrpSpPr/>
          <p:nvPr/>
        </p:nvGrpSpPr>
        <p:grpSpPr>
          <a:xfrm>
            <a:off x="165582" y="706793"/>
            <a:ext cx="11690186" cy="898044"/>
            <a:chOff x="209652" y="621241"/>
            <a:chExt cx="11690186" cy="682848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E2D92888-9940-3922-D9EA-E55F97D6C26F}"/>
                </a:ext>
              </a:extLst>
            </p:cNvPr>
            <p:cNvGrpSpPr/>
            <p:nvPr/>
          </p:nvGrpSpPr>
          <p:grpSpPr>
            <a:xfrm>
              <a:off x="292162" y="621241"/>
              <a:ext cx="11437026" cy="682848"/>
              <a:chOff x="1097962" y="2131334"/>
              <a:chExt cx="2480875" cy="942536"/>
            </a:xfrm>
          </p:grpSpPr>
          <p:sp>
            <p:nvSpPr>
              <p:cNvPr id="14" name="矩形: 圆角 13">
                <a:extLst>
                  <a:ext uri="{FF2B5EF4-FFF2-40B4-BE49-F238E27FC236}">
                    <a16:creationId xmlns:a16="http://schemas.microsoft.com/office/drawing/2014/main" id="{AA4E2A13-CDD4-267D-9532-DEA611195CA3}"/>
                  </a:ext>
                </a:extLst>
              </p:cNvPr>
              <p:cNvSpPr/>
              <p:nvPr/>
            </p:nvSpPr>
            <p:spPr>
              <a:xfrm>
                <a:off x="1097962" y="2131334"/>
                <a:ext cx="2480875" cy="942536"/>
              </a:xfrm>
              <a:prstGeom prst="roundRect">
                <a:avLst>
                  <a:gd name="adj" fmla="val 50000"/>
                </a:avLst>
              </a:prstGeom>
              <a:noFill/>
              <a:ln>
                <a:gradFill flip="none" rotWithShape="1">
                  <a:gsLst>
                    <a:gs pos="32000">
                      <a:schemeClr val="accent1"/>
                    </a:gs>
                    <a:gs pos="3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95000">
                      <a:schemeClr val="accent1">
                        <a:lumMod val="40000"/>
                        <a:lumOff val="60000"/>
                        <a:alpha val="0"/>
                      </a:schemeClr>
                    </a:gs>
                    <a:gs pos="66000">
                      <a:schemeClr val="accent1"/>
                    </a:gs>
                  </a:gsLst>
                  <a:lin ang="54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5" name="圆角矩形 18">
                <a:extLst>
                  <a:ext uri="{FF2B5EF4-FFF2-40B4-BE49-F238E27FC236}">
                    <a16:creationId xmlns:a16="http://schemas.microsoft.com/office/drawing/2014/main" id="{2B4E5067-BF73-9D6B-56C1-D36F10C036FE}"/>
                  </a:ext>
                </a:extLst>
              </p:cNvPr>
              <p:cNvSpPr/>
              <p:nvPr/>
            </p:nvSpPr>
            <p:spPr>
              <a:xfrm>
                <a:off x="1116892" y="2279438"/>
                <a:ext cx="2443014" cy="646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22855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DEE2E4"/>
                  </a:solidFill>
                  <a:effectLst/>
                  <a:uLnTx/>
                  <a:uFillTx/>
                  <a:latin typeface="Open Sans Light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1EF607C2-13C0-4F85-A036-283A64B208AA}"/>
                </a:ext>
              </a:extLst>
            </p:cNvPr>
            <p:cNvSpPr txBox="1"/>
            <p:nvPr/>
          </p:nvSpPr>
          <p:spPr>
            <a:xfrm>
              <a:off x="209652" y="771470"/>
              <a:ext cx="11690186" cy="3276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恩替司他</a:t>
              </a:r>
              <a:r>
                <a:rPr lang="en-US" altLang="zh-CN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(HDAC</a:t>
              </a: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</a:t>
              </a:r>
              <a:r>
                <a:rPr lang="en-US" altLang="zh-CN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) </a:t>
              </a: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较 </a:t>
              </a:r>
              <a:r>
                <a:rPr lang="en-US" altLang="zh-CN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(</a:t>
              </a: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目录内</a:t>
              </a:r>
              <a:r>
                <a:rPr lang="en-US" altLang="zh-CN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CDK4/6</a:t>
              </a:r>
              <a:r>
                <a:rPr lang="zh-CN" altLang="en-US" sz="2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抑制剂），</a:t>
              </a:r>
              <a:r>
                <a:rPr lang="zh-CN" altLang="en-US" sz="2200" b="1" dirty="0">
                  <a:solidFill>
                    <a:srgbClr val="EA75A9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常见不良反应 总体发生率低 </a:t>
              </a:r>
              <a:r>
                <a:rPr lang="en-US" altLang="zh-CN" sz="2200" b="1" baseline="30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19" name="Group 201">
            <a:extLst>
              <a:ext uri="{FF2B5EF4-FFF2-40B4-BE49-F238E27FC236}">
                <a16:creationId xmlns:a16="http://schemas.microsoft.com/office/drawing/2014/main" id="{D8C75906-1935-B4C2-6A5B-9254FC57DA03}"/>
              </a:ext>
            </a:extLst>
          </p:cNvPr>
          <p:cNvGrpSpPr/>
          <p:nvPr/>
        </p:nvGrpSpPr>
        <p:grpSpPr>
          <a:xfrm>
            <a:off x="585306" y="1683973"/>
            <a:ext cx="10762593" cy="4729994"/>
            <a:chOff x="231261" y="1615970"/>
            <a:chExt cx="11517826" cy="4873730"/>
          </a:xfrm>
        </p:grpSpPr>
        <p:grpSp>
          <p:nvGrpSpPr>
            <p:cNvPr id="320" name="组合 319">
              <a:extLst>
                <a:ext uri="{FF2B5EF4-FFF2-40B4-BE49-F238E27FC236}">
                  <a16:creationId xmlns:a16="http://schemas.microsoft.com/office/drawing/2014/main" id="{EFEBB6F2-E0D9-685B-6F30-A709D2E58BB6}"/>
                </a:ext>
              </a:extLst>
            </p:cNvPr>
            <p:cNvGrpSpPr/>
            <p:nvPr/>
          </p:nvGrpSpPr>
          <p:grpSpPr>
            <a:xfrm>
              <a:off x="231261" y="1615970"/>
              <a:ext cx="11517826" cy="1043496"/>
              <a:chOff x="231261" y="1615970"/>
              <a:chExt cx="11517826" cy="1043496"/>
            </a:xfrm>
          </p:grpSpPr>
          <p:sp>
            <p:nvSpPr>
              <p:cNvPr id="364" name="箭头: V 形 363">
                <a:extLst>
                  <a:ext uri="{FF2B5EF4-FFF2-40B4-BE49-F238E27FC236}">
                    <a16:creationId xmlns:a16="http://schemas.microsoft.com/office/drawing/2014/main" id="{042603DE-3D97-C161-23BC-BE5D80ABE581}"/>
                  </a:ext>
                </a:extLst>
              </p:cNvPr>
              <p:cNvSpPr/>
              <p:nvPr/>
            </p:nvSpPr>
            <p:spPr>
              <a:xfrm>
                <a:off x="310831" y="1615970"/>
                <a:ext cx="11438256" cy="1043496"/>
              </a:xfrm>
              <a:prstGeom prst="chevron">
                <a:avLst>
                  <a:gd name="adj" fmla="val 0"/>
                </a:avLst>
              </a:prstGeom>
              <a:gradFill flip="none" rotWithShape="1">
                <a:gsLst>
                  <a:gs pos="100000">
                    <a:schemeClr val="accent1">
                      <a:alpha val="5000"/>
                    </a:schemeClr>
                  </a:gs>
                  <a:gs pos="0">
                    <a:srgbClr val="FFFFFF">
                      <a:alpha val="0"/>
                    </a:srgbClr>
                  </a:gs>
                </a:gsLst>
                <a:lin ang="10800000" scaled="1"/>
                <a:tileRect/>
              </a:gradFill>
              <a:ln w="6350" cap="flat" cmpd="sng" algn="ctr">
                <a:gradFill flip="none" rotWithShape="1">
                  <a:gsLst>
                    <a:gs pos="85000">
                      <a:schemeClr val="accent1"/>
                    </a:gs>
                    <a:gs pos="0">
                      <a:srgbClr val="FFFFFF">
                        <a:alpha val="0"/>
                      </a:srgbClr>
                    </a:gs>
                  </a:gsLst>
                  <a:lin ang="0" scaled="1"/>
                  <a:tileRect/>
                </a:gra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96090">
                  <a:defRPr/>
                </a:pPr>
                <a:endParaRPr lang="zh-CN" altLang="en-US" sz="2551" kern="0" dirty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365" name="文本框 7">
                <a:extLst>
                  <a:ext uri="{FF2B5EF4-FFF2-40B4-BE49-F238E27FC236}">
                    <a16:creationId xmlns:a16="http://schemas.microsoft.com/office/drawing/2014/main" id="{EDCF412C-6284-E5D1-8738-4BA325A9F698}"/>
                  </a:ext>
                </a:extLst>
              </p:cNvPr>
              <p:cNvSpPr txBox="1"/>
              <p:nvPr/>
            </p:nvSpPr>
            <p:spPr>
              <a:xfrm>
                <a:off x="231261" y="1860719"/>
                <a:ext cx="1028794" cy="5539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95979">
                  <a:defRPr/>
                </a:pPr>
                <a:r>
                  <a:rPr lang="en-US" altLang="zh-CN" sz="3000" b="1" dirty="0">
                    <a:ln>
                      <a:gradFill>
                        <a:gsLst>
                          <a:gs pos="0">
                            <a:schemeClr val="accent1"/>
                          </a:gs>
                          <a:gs pos="59000">
                            <a:schemeClr val="accent1">
                              <a:lumMod val="60000"/>
                              <a:lumOff val="40000"/>
                            </a:schemeClr>
                          </a:gs>
                          <a:gs pos="100000">
                            <a:schemeClr val="accent1">
                              <a:lumMod val="75000"/>
                            </a:schemeClr>
                          </a:gs>
                        </a:gsLst>
                        <a:lin ang="5400000" scaled="1"/>
                      </a:gradFill>
                    </a:ln>
                    <a:solidFill>
                      <a:prstClr val="white"/>
                    </a:solidFill>
                    <a:effectLst>
                      <a:reflection blurRad="63500" stA="40000" endPos="42000" dir="5400000" sy="-100000" algn="bl" rotWithShape="0"/>
                    </a:effectLst>
                    <a:latin typeface="Arial"/>
                    <a:ea typeface="微软雅黑"/>
                    <a:cs typeface="+mn-ea"/>
                    <a:sym typeface="+mn-lt"/>
                  </a:rPr>
                  <a:t>01</a:t>
                </a:r>
                <a:endParaRPr lang="zh-CN" altLang="en-US" sz="3000" b="1" dirty="0">
                  <a:ln>
                    <a:gradFill>
                      <a:gsLst>
                        <a:gs pos="0">
                          <a:schemeClr val="accent1"/>
                        </a:gs>
                        <a:gs pos="59000">
                          <a:schemeClr val="accent1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lumMod val="7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prstClr val="white"/>
                  </a:solidFill>
                  <a:effectLst>
                    <a:reflection blurRad="63500" stA="40000" endPos="42000" dir="5400000" sy="-100000" algn="bl" rotWithShape="0"/>
                  </a:effectLst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  <p:grpSp>
            <p:nvGrpSpPr>
              <p:cNvPr id="366" name="Group 8">
                <a:extLst>
                  <a:ext uri="{FF2B5EF4-FFF2-40B4-BE49-F238E27FC236}">
                    <a16:creationId xmlns:a16="http://schemas.microsoft.com/office/drawing/2014/main" id="{27353ECC-03C2-07D9-E63F-F7D4CE897F6A}"/>
                  </a:ext>
                </a:extLst>
              </p:cNvPr>
              <p:cNvGrpSpPr/>
              <p:nvPr/>
            </p:nvGrpSpPr>
            <p:grpSpPr>
              <a:xfrm>
                <a:off x="1232513" y="1907271"/>
                <a:ext cx="460896" cy="460894"/>
                <a:chOff x="1309748" y="1568931"/>
                <a:chExt cx="1111412" cy="1111412"/>
              </a:xfrm>
            </p:grpSpPr>
            <p:sp>
              <p:nvSpPr>
                <p:cNvPr id="374" name="椭圆 373">
                  <a:extLst>
                    <a:ext uri="{FF2B5EF4-FFF2-40B4-BE49-F238E27FC236}">
                      <a16:creationId xmlns:a16="http://schemas.microsoft.com/office/drawing/2014/main" id="{93F27509-BBEE-EBD6-0C8E-19507B1E9A4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09748" y="1568931"/>
                  <a:ext cx="1111412" cy="1111412"/>
                </a:xfrm>
                <a:prstGeom prst="ellipse">
                  <a:avLst/>
                </a:prstGeom>
                <a:solidFill>
                  <a:schemeClr val="accent1">
                    <a:alpha val="5000"/>
                  </a:schemeClr>
                </a:solidFill>
                <a:ln w="6350">
                  <a:gradFill>
                    <a:gsLst>
                      <a:gs pos="56000">
                        <a:schemeClr val="accent1">
                          <a:lumMod val="6000"/>
                          <a:lumOff val="94000"/>
                        </a:schemeClr>
                      </a:gs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979">
                    <a:defRPr/>
                  </a:pPr>
                  <a:endParaRPr lang="zh-CN" altLang="en-US" sz="2551">
                    <a:solidFill>
                      <a:prstClr val="white"/>
                    </a:solidFill>
                    <a:latin typeface="Arial"/>
                    <a:ea typeface="微软雅黑"/>
                  </a:endParaRPr>
                </a:p>
              </p:txBody>
            </p:sp>
            <p:sp>
              <p:nvSpPr>
                <p:cNvPr id="375" name="椭圆 374">
                  <a:extLst>
                    <a:ext uri="{FF2B5EF4-FFF2-40B4-BE49-F238E27FC236}">
                      <a16:creationId xmlns:a16="http://schemas.microsoft.com/office/drawing/2014/main" id="{070DE9A2-8E0F-01F5-7E5A-59A8D3408562}"/>
                    </a:ext>
                  </a:extLst>
                </p:cNvPr>
                <p:cNvSpPr/>
                <p:nvPr/>
              </p:nvSpPr>
              <p:spPr>
                <a:xfrm>
                  <a:off x="1411305" y="1670489"/>
                  <a:ext cx="908296" cy="908297"/>
                </a:xfrm>
                <a:prstGeom prst="ellipse">
                  <a:avLst/>
                </a:prstGeom>
                <a:gradFill flip="none" rotWithShape="1">
                  <a:gsLst>
                    <a:gs pos="24000">
                      <a:schemeClr val="accent1">
                        <a:lumMod val="75000"/>
                      </a:schemeClr>
                    </a:gs>
                    <a:gs pos="7700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8100000" scaled="1"/>
                  <a:tileRect/>
                </a:gradFill>
                <a:ln w="57150" cap="rnd">
                  <a:noFill/>
                  <a:prstDash val="solid"/>
                  <a:round/>
                </a:ln>
                <a:effectLst>
                  <a:outerShdw blurRad="50800" dist="50800" dir="5400000" algn="ctr" rotWithShape="0">
                    <a:srgbClr val="471FA5">
                      <a:alpha val="1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29600" tIns="64800" rIns="129600" bIns="64800" numCol="1" spcCol="0" rtlCol="0" fromWordArt="0" anchor="ctr" anchorCtr="0" forceAA="0" compatLnSpc="1">
                  <a:normAutofit fontScale="55000" lnSpcReduction="20000"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079">
                    <a:defRPr/>
                  </a:pPr>
                  <a:endParaRPr lang="zh-CN" altLang="en-US" sz="1701" b="1" dirty="0">
                    <a:solidFill>
                      <a:prstClr val="black">
                        <a:lumMod val="10000"/>
                        <a:lumOff val="90000"/>
                      </a:prstClr>
                    </a:solidFill>
                    <a:latin typeface="Arial"/>
                    <a:ea typeface="微软雅黑"/>
                  </a:endParaRPr>
                </a:p>
              </p:txBody>
            </p:sp>
            <p:sp>
              <p:nvSpPr>
                <p:cNvPr id="376" name="Rounded Rectangle 61">
                  <a:extLst>
                    <a:ext uri="{FF2B5EF4-FFF2-40B4-BE49-F238E27FC236}">
                      <a16:creationId xmlns:a16="http://schemas.microsoft.com/office/drawing/2014/main" id="{1CFAA9D4-67D4-A637-FBB6-95DC1EAA09A2}"/>
                    </a:ext>
                  </a:extLst>
                </p:cNvPr>
                <p:cNvSpPr/>
                <p:nvPr/>
              </p:nvSpPr>
              <p:spPr>
                <a:xfrm>
                  <a:off x="1635907" y="1966343"/>
                  <a:ext cx="459095" cy="316587"/>
                </a:xfrm>
                <a:custGeom>
                  <a:avLst/>
                  <a:gdLst>
                    <a:gd name="T0" fmla="*/ 8206 w 8225"/>
                    <a:gd name="T1" fmla="*/ 4830 h 5680"/>
                    <a:gd name="T2" fmla="*/ 8109 w 8225"/>
                    <a:gd name="T3" fmla="*/ 4924 h 5680"/>
                    <a:gd name="T4" fmla="*/ 7191 w 8225"/>
                    <a:gd name="T5" fmla="*/ 5293 h 5680"/>
                    <a:gd name="T6" fmla="*/ 7125 w 8225"/>
                    <a:gd name="T7" fmla="*/ 5305 h 5680"/>
                    <a:gd name="T8" fmla="*/ 6999 w 8225"/>
                    <a:gd name="T9" fmla="*/ 5252 h 5680"/>
                    <a:gd name="T10" fmla="*/ 6963 w 8225"/>
                    <a:gd name="T11" fmla="*/ 5060 h 5680"/>
                    <a:gd name="T12" fmla="*/ 7064 w 8225"/>
                    <a:gd name="T13" fmla="*/ 4824 h 5680"/>
                    <a:gd name="T14" fmla="*/ 6554 w 8225"/>
                    <a:gd name="T15" fmla="*/ 4607 h 5680"/>
                    <a:gd name="T16" fmla="*/ 6554 w 8225"/>
                    <a:gd name="T17" fmla="*/ 4888 h 5680"/>
                    <a:gd name="T18" fmla="*/ 5762 w 8225"/>
                    <a:gd name="T19" fmla="*/ 5680 h 5680"/>
                    <a:gd name="T20" fmla="*/ 4970 w 8225"/>
                    <a:gd name="T21" fmla="*/ 4888 h 5680"/>
                    <a:gd name="T22" fmla="*/ 4970 w 8225"/>
                    <a:gd name="T23" fmla="*/ 3935 h 5680"/>
                    <a:gd name="T24" fmla="*/ 4589 w 8225"/>
                    <a:gd name="T25" fmla="*/ 3773 h 5680"/>
                    <a:gd name="T26" fmla="*/ 4589 w 8225"/>
                    <a:gd name="T27" fmla="*/ 4888 h 5680"/>
                    <a:gd name="T28" fmla="*/ 3797 w 8225"/>
                    <a:gd name="T29" fmla="*/ 5680 h 5680"/>
                    <a:gd name="T30" fmla="*/ 3797 w 8225"/>
                    <a:gd name="T31" fmla="*/ 5680 h 5680"/>
                    <a:gd name="T32" fmla="*/ 3005 w 8225"/>
                    <a:gd name="T33" fmla="*/ 4888 h 5680"/>
                    <a:gd name="T34" fmla="*/ 3005 w 8225"/>
                    <a:gd name="T35" fmla="*/ 3101 h 5680"/>
                    <a:gd name="T36" fmla="*/ 2624 w 8225"/>
                    <a:gd name="T37" fmla="*/ 2939 h 5680"/>
                    <a:gd name="T38" fmla="*/ 2624 w 8225"/>
                    <a:gd name="T39" fmla="*/ 4888 h 5680"/>
                    <a:gd name="T40" fmla="*/ 1833 w 8225"/>
                    <a:gd name="T41" fmla="*/ 5680 h 5680"/>
                    <a:gd name="T42" fmla="*/ 1041 w 8225"/>
                    <a:gd name="T43" fmla="*/ 4888 h 5680"/>
                    <a:gd name="T44" fmla="*/ 1041 w 8225"/>
                    <a:gd name="T45" fmla="*/ 2266 h 5680"/>
                    <a:gd name="T46" fmla="*/ 328 w 8225"/>
                    <a:gd name="T47" fmla="*/ 1964 h 5680"/>
                    <a:gd name="T48" fmla="*/ 95 w 8225"/>
                    <a:gd name="T49" fmla="*/ 1387 h 5680"/>
                    <a:gd name="T50" fmla="*/ 672 w 8225"/>
                    <a:gd name="T51" fmla="*/ 1154 h 5680"/>
                    <a:gd name="T52" fmla="*/ 1041 w 8225"/>
                    <a:gd name="T53" fmla="*/ 1311 h 5680"/>
                    <a:gd name="T54" fmla="*/ 1041 w 8225"/>
                    <a:gd name="T55" fmla="*/ 792 h 5680"/>
                    <a:gd name="T56" fmla="*/ 1833 w 8225"/>
                    <a:gd name="T57" fmla="*/ 0 h 5680"/>
                    <a:gd name="T58" fmla="*/ 2624 w 8225"/>
                    <a:gd name="T59" fmla="*/ 792 h 5680"/>
                    <a:gd name="T60" fmla="*/ 2624 w 8225"/>
                    <a:gd name="T61" fmla="*/ 1983 h 5680"/>
                    <a:gd name="T62" fmla="*/ 3005 w 8225"/>
                    <a:gd name="T63" fmla="*/ 2145 h 5680"/>
                    <a:gd name="T64" fmla="*/ 3005 w 8225"/>
                    <a:gd name="T65" fmla="*/ 1883 h 5680"/>
                    <a:gd name="T66" fmla="*/ 3797 w 8225"/>
                    <a:gd name="T67" fmla="*/ 1091 h 5680"/>
                    <a:gd name="T68" fmla="*/ 3797 w 8225"/>
                    <a:gd name="T69" fmla="*/ 1091 h 5680"/>
                    <a:gd name="T70" fmla="*/ 4589 w 8225"/>
                    <a:gd name="T71" fmla="*/ 1883 h 5680"/>
                    <a:gd name="T72" fmla="*/ 4589 w 8225"/>
                    <a:gd name="T73" fmla="*/ 2817 h 5680"/>
                    <a:gd name="T74" fmla="*/ 4970 w 8225"/>
                    <a:gd name="T75" fmla="*/ 2979 h 5680"/>
                    <a:gd name="T76" fmla="*/ 4970 w 8225"/>
                    <a:gd name="T77" fmla="*/ 2856 h 5680"/>
                    <a:gd name="T78" fmla="*/ 5762 w 8225"/>
                    <a:gd name="T79" fmla="*/ 2064 h 5680"/>
                    <a:gd name="T80" fmla="*/ 6554 w 8225"/>
                    <a:gd name="T81" fmla="*/ 2856 h 5680"/>
                    <a:gd name="T82" fmla="*/ 6554 w 8225"/>
                    <a:gd name="T83" fmla="*/ 3652 h 5680"/>
                    <a:gd name="T84" fmla="*/ 7410 w 8225"/>
                    <a:gd name="T85" fmla="*/ 4015 h 5680"/>
                    <a:gd name="T86" fmla="*/ 7514 w 8225"/>
                    <a:gd name="T87" fmla="*/ 3773 h 5680"/>
                    <a:gd name="T88" fmla="*/ 7678 w 8225"/>
                    <a:gd name="T89" fmla="*/ 3666 h 5680"/>
                    <a:gd name="T90" fmla="*/ 7839 w 8225"/>
                    <a:gd name="T91" fmla="*/ 3777 h 5680"/>
                    <a:gd name="T92" fmla="*/ 8207 w 8225"/>
                    <a:gd name="T93" fmla="*/ 4695 h 5680"/>
                    <a:gd name="T94" fmla="*/ 8206 w 8225"/>
                    <a:gd name="T95" fmla="*/ 4830 h 56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8225" h="5680">
                      <a:moveTo>
                        <a:pt x="8206" y="4830"/>
                      </a:moveTo>
                      <a:cubicBezTo>
                        <a:pt x="8188" y="4873"/>
                        <a:pt x="8153" y="4907"/>
                        <a:pt x="8109" y="4924"/>
                      </a:cubicBezTo>
                      <a:lnTo>
                        <a:pt x="7191" y="5293"/>
                      </a:lnTo>
                      <a:cubicBezTo>
                        <a:pt x="7170" y="5301"/>
                        <a:pt x="7147" y="5305"/>
                        <a:pt x="7125" y="5305"/>
                      </a:cubicBezTo>
                      <a:cubicBezTo>
                        <a:pt x="7079" y="5305"/>
                        <a:pt x="7033" y="5287"/>
                        <a:pt x="6999" y="5252"/>
                      </a:cubicBezTo>
                      <a:cubicBezTo>
                        <a:pt x="6950" y="5201"/>
                        <a:pt x="6936" y="5126"/>
                        <a:pt x="6963" y="5060"/>
                      </a:cubicBezTo>
                      <a:lnTo>
                        <a:pt x="7064" y="4824"/>
                      </a:lnTo>
                      <a:lnTo>
                        <a:pt x="6554" y="4607"/>
                      </a:lnTo>
                      <a:lnTo>
                        <a:pt x="6554" y="4888"/>
                      </a:lnTo>
                      <a:cubicBezTo>
                        <a:pt x="6554" y="5325"/>
                        <a:pt x="6199" y="5680"/>
                        <a:pt x="5762" y="5680"/>
                      </a:cubicBezTo>
                      <a:cubicBezTo>
                        <a:pt x="5325" y="5680"/>
                        <a:pt x="4970" y="5325"/>
                        <a:pt x="4970" y="4888"/>
                      </a:cubicBezTo>
                      <a:lnTo>
                        <a:pt x="4970" y="3935"/>
                      </a:lnTo>
                      <a:lnTo>
                        <a:pt x="4589" y="3773"/>
                      </a:lnTo>
                      <a:lnTo>
                        <a:pt x="4589" y="4888"/>
                      </a:lnTo>
                      <a:cubicBezTo>
                        <a:pt x="4589" y="5325"/>
                        <a:pt x="4234" y="5680"/>
                        <a:pt x="3797" y="5680"/>
                      </a:cubicBezTo>
                      <a:lnTo>
                        <a:pt x="3797" y="5680"/>
                      </a:lnTo>
                      <a:cubicBezTo>
                        <a:pt x="3360" y="5679"/>
                        <a:pt x="3005" y="5325"/>
                        <a:pt x="3005" y="4888"/>
                      </a:cubicBezTo>
                      <a:lnTo>
                        <a:pt x="3005" y="3101"/>
                      </a:lnTo>
                      <a:lnTo>
                        <a:pt x="2624" y="2939"/>
                      </a:lnTo>
                      <a:lnTo>
                        <a:pt x="2624" y="4888"/>
                      </a:lnTo>
                      <a:cubicBezTo>
                        <a:pt x="2624" y="5325"/>
                        <a:pt x="2270" y="5680"/>
                        <a:pt x="1833" y="5680"/>
                      </a:cubicBezTo>
                      <a:cubicBezTo>
                        <a:pt x="1395" y="5680"/>
                        <a:pt x="1041" y="5325"/>
                        <a:pt x="1041" y="4888"/>
                      </a:cubicBezTo>
                      <a:lnTo>
                        <a:pt x="1041" y="2266"/>
                      </a:lnTo>
                      <a:lnTo>
                        <a:pt x="328" y="1964"/>
                      </a:lnTo>
                      <a:cubicBezTo>
                        <a:pt x="104" y="1869"/>
                        <a:pt x="0" y="1611"/>
                        <a:pt x="95" y="1387"/>
                      </a:cubicBezTo>
                      <a:cubicBezTo>
                        <a:pt x="190" y="1163"/>
                        <a:pt x="449" y="1059"/>
                        <a:pt x="672" y="1154"/>
                      </a:cubicBezTo>
                      <a:lnTo>
                        <a:pt x="1041" y="1311"/>
                      </a:lnTo>
                      <a:lnTo>
                        <a:pt x="1041" y="792"/>
                      </a:lnTo>
                      <a:cubicBezTo>
                        <a:pt x="1041" y="355"/>
                        <a:pt x="1395" y="0"/>
                        <a:pt x="1833" y="0"/>
                      </a:cubicBezTo>
                      <a:cubicBezTo>
                        <a:pt x="2270" y="0"/>
                        <a:pt x="2624" y="355"/>
                        <a:pt x="2624" y="792"/>
                      </a:cubicBezTo>
                      <a:lnTo>
                        <a:pt x="2624" y="1983"/>
                      </a:lnTo>
                      <a:lnTo>
                        <a:pt x="3005" y="2145"/>
                      </a:lnTo>
                      <a:lnTo>
                        <a:pt x="3005" y="1883"/>
                      </a:lnTo>
                      <a:cubicBezTo>
                        <a:pt x="3006" y="1445"/>
                        <a:pt x="3360" y="1091"/>
                        <a:pt x="3797" y="1091"/>
                      </a:cubicBezTo>
                      <a:lnTo>
                        <a:pt x="3797" y="1091"/>
                      </a:lnTo>
                      <a:cubicBezTo>
                        <a:pt x="4235" y="1091"/>
                        <a:pt x="4589" y="1445"/>
                        <a:pt x="4589" y="1883"/>
                      </a:cubicBezTo>
                      <a:lnTo>
                        <a:pt x="4589" y="2817"/>
                      </a:lnTo>
                      <a:lnTo>
                        <a:pt x="4970" y="2979"/>
                      </a:lnTo>
                      <a:lnTo>
                        <a:pt x="4970" y="2856"/>
                      </a:lnTo>
                      <a:cubicBezTo>
                        <a:pt x="4970" y="2419"/>
                        <a:pt x="5325" y="2064"/>
                        <a:pt x="5762" y="2064"/>
                      </a:cubicBezTo>
                      <a:cubicBezTo>
                        <a:pt x="6199" y="2064"/>
                        <a:pt x="6554" y="2419"/>
                        <a:pt x="6554" y="2856"/>
                      </a:cubicBezTo>
                      <a:lnTo>
                        <a:pt x="6554" y="3652"/>
                      </a:lnTo>
                      <a:lnTo>
                        <a:pt x="7410" y="4015"/>
                      </a:lnTo>
                      <a:lnTo>
                        <a:pt x="7514" y="3773"/>
                      </a:lnTo>
                      <a:cubicBezTo>
                        <a:pt x="7542" y="3708"/>
                        <a:pt x="7604" y="3666"/>
                        <a:pt x="7678" y="3666"/>
                      </a:cubicBezTo>
                      <a:cubicBezTo>
                        <a:pt x="7749" y="3667"/>
                        <a:pt x="7812" y="3711"/>
                        <a:pt x="7839" y="3777"/>
                      </a:cubicBezTo>
                      <a:lnTo>
                        <a:pt x="8207" y="4695"/>
                      </a:lnTo>
                      <a:cubicBezTo>
                        <a:pt x="8225" y="4739"/>
                        <a:pt x="8224" y="4787"/>
                        <a:pt x="8206" y="483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979">
                    <a:defRPr/>
                  </a:pPr>
                  <a:endParaRPr lang="zh-CN" altLang="en-US" sz="2551">
                    <a:solidFill>
                      <a:prstClr val="white"/>
                    </a:solidFill>
                    <a:latin typeface="Arial"/>
                    <a:ea typeface="微软雅黑"/>
                  </a:endParaRPr>
                </a:p>
              </p:txBody>
            </p:sp>
          </p:grpSp>
          <p:sp>
            <p:nvSpPr>
              <p:cNvPr id="367" name="文本框 21">
                <a:extLst>
                  <a:ext uri="{FF2B5EF4-FFF2-40B4-BE49-F238E27FC236}">
                    <a16:creationId xmlns:a16="http://schemas.microsoft.com/office/drawing/2014/main" id="{8454B9B3-96D6-E12A-9013-8B5CD310DD06}"/>
                  </a:ext>
                </a:extLst>
              </p:cNvPr>
              <p:cNvSpPr txBox="1"/>
              <p:nvPr/>
            </p:nvSpPr>
            <p:spPr>
              <a:xfrm>
                <a:off x="1891270" y="1922531"/>
                <a:ext cx="4371946" cy="430374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2000" b="1" u="sng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严重</a:t>
                </a:r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不良事件</a:t>
                </a:r>
                <a:r>
                  <a:rPr lang="zh-CN" altLang="en-US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发生率</a:t>
                </a:r>
                <a:r>
                  <a:rPr lang="zh-CN" altLang="en-US" sz="2000" b="1" u="sng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低</a:t>
                </a:r>
                <a:endParaRPr lang="zh-CN" altLang="en-US" sz="2000" u="sng" dirty="0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368" name="组合 367">
                <a:extLst>
                  <a:ext uri="{FF2B5EF4-FFF2-40B4-BE49-F238E27FC236}">
                    <a16:creationId xmlns:a16="http://schemas.microsoft.com/office/drawing/2014/main" id="{72F6970C-9D6A-58FE-4978-0CC5E47BC9A2}"/>
                  </a:ext>
                </a:extLst>
              </p:cNvPr>
              <p:cNvGrpSpPr/>
              <p:nvPr/>
            </p:nvGrpSpPr>
            <p:grpSpPr>
              <a:xfrm flipH="1">
                <a:off x="6843949" y="1832962"/>
                <a:ext cx="192044" cy="609538"/>
                <a:chOff x="4624411" y="1491729"/>
                <a:chExt cx="179554" cy="636303"/>
              </a:xfrm>
            </p:grpSpPr>
            <p:sp>
              <p:nvSpPr>
                <p:cNvPr id="372" name="等腰三角形 371">
                  <a:extLst>
                    <a:ext uri="{FF2B5EF4-FFF2-40B4-BE49-F238E27FC236}">
                      <a16:creationId xmlns:a16="http://schemas.microsoft.com/office/drawing/2014/main" id="{558CCACA-F303-7BC6-B752-EFE0C47427FE}"/>
                    </a:ext>
                  </a:extLst>
                </p:cNvPr>
                <p:cNvSpPr/>
                <p:nvPr/>
              </p:nvSpPr>
              <p:spPr>
                <a:xfrm rot="5400000">
                  <a:off x="4397985" y="1722052"/>
                  <a:ext cx="636303" cy="175657"/>
                </a:xfrm>
                <a:prstGeom prst="triangle">
                  <a:avLst/>
                </a:prstGeom>
                <a:gradFill>
                  <a:gsLst>
                    <a:gs pos="2000">
                      <a:schemeClr val="accent1">
                        <a:alpha val="2000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  <p:sp>
              <p:nvSpPr>
                <p:cNvPr id="373" name="等腰三角形 372">
                  <a:extLst>
                    <a:ext uri="{FF2B5EF4-FFF2-40B4-BE49-F238E27FC236}">
                      <a16:creationId xmlns:a16="http://schemas.microsoft.com/office/drawing/2014/main" id="{B80EC2AA-EE28-30A2-48D0-B681C1F6517E}"/>
                    </a:ext>
                  </a:extLst>
                </p:cNvPr>
                <p:cNvSpPr/>
                <p:nvPr/>
              </p:nvSpPr>
              <p:spPr>
                <a:xfrm rot="5400000">
                  <a:off x="4484446" y="1756494"/>
                  <a:ext cx="386675" cy="106745"/>
                </a:xfrm>
                <a:prstGeom prst="triangle">
                  <a:avLst/>
                </a:prstGeom>
                <a:gradFill>
                  <a:gsLst>
                    <a:gs pos="2000">
                      <a:schemeClr val="accent1">
                        <a:alpha val="2000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69" name="组合 368">
                <a:extLst>
                  <a:ext uri="{FF2B5EF4-FFF2-40B4-BE49-F238E27FC236}">
                    <a16:creationId xmlns:a16="http://schemas.microsoft.com/office/drawing/2014/main" id="{91CC3CFA-2D4E-08B9-A1DD-7ADE5E2EEAE9}"/>
                  </a:ext>
                </a:extLst>
              </p:cNvPr>
              <p:cNvGrpSpPr/>
              <p:nvPr/>
            </p:nvGrpSpPr>
            <p:grpSpPr>
              <a:xfrm>
                <a:off x="7191629" y="1617110"/>
                <a:ext cx="4519013" cy="1041216"/>
                <a:chOff x="7191629" y="1618250"/>
                <a:chExt cx="4519013" cy="1041216"/>
              </a:xfrm>
            </p:grpSpPr>
            <p:graphicFrame>
              <p:nvGraphicFramePr>
                <p:cNvPr id="370" name="图表 369">
                  <a:extLst>
                    <a:ext uri="{FF2B5EF4-FFF2-40B4-BE49-F238E27FC236}">
                      <a16:creationId xmlns:a16="http://schemas.microsoft.com/office/drawing/2014/main" id="{F759D812-76F3-CB1A-643E-3662E1E1F481}"/>
                    </a:ext>
                  </a:extLst>
                </p:cNvPr>
                <p:cNvGraphicFramePr>
                  <a:graphicFrameLocks/>
                </p:cNvGraphicFramePr>
                <p:nvPr/>
              </p:nvGraphicFramePr>
              <p:xfrm>
                <a:off x="7191629" y="1618250"/>
                <a:ext cx="4519013" cy="104121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371" name="矩形: 圆角 370">
                  <a:extLst>
                    <a:ext uri="{FF2B5EF4-FFF2-40B4-BE49-F238E27FC236}">
                      <a16:creationId xmlns:a16="http://schemas.microsoft.com/office/drawing/2014/main" id="{28DF6320-B0CC-DBF1-8307-6E679D781EC0}"/>
                    </a:ext>
                  </a:extLst>
                </p:cNvPr>
                <p:cNvSpPr/>
                <p:nvPr/>
              </p:nvSpPr>
              <p:spPr>
                <a:xfrm>
                  <a:off x="7500202" y="1908234"/>
                  <a:ext cx="511953" cy="20148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zh-CN" sz="900" b="1" dirty="0"/>
                    <a:t>11.9%</a:t>
                  </a:r>
                  <a:endParaRPr lang="zh-CN" altLang="en-US" sz="900" b="1" dirty="0"/>
                </a:p>
              </p:txBody>
            </p:sp>
          </p:grpSp>
        </p:grpSp>
        <p:grpSp>
          <p:nvGrpSpPr>
            <p:cNvPr id="321" name="组合 320">
              <a:extLst>
                <a:ext uri="{FF2B5EF4-FFF2-40B4-BE49-F238E27FC236}">
                  <a16:creationId xmlns:a16="http://schemas.microsoft.com/office/drawing/2014/main" id="{E51ED162-1C68-DAB7-66F4-DEF8EF33057F}"/>
                </a:ext>
              </a:extLst>
            </p:cNvPr>
            <p:cNvGrpSpPr/>
            <p:nvPr/>
          </p:nvGrpSpPr>
          <p:grpSpPr>
            <a:xfrm>
              <a:off x="231261" y="5446204"/>
              <a:ext cx="11517826" cy="1043496"/>
              <a:chOff x="231261" y="5446204"/>
              <a:chExt cx="11517826" cy="1043496"/>
            </a:xfrm>
          </p:grpSpPr>
          <p:sp>
            <p:nvSpPr>
              <p:cNvPr id="352" name="箭头: V 形 351">
                <a:extLst>
                  <a:ext uri="{FF2B5EF4-FFF2-40B4-BE49-F238E27FC236}">
                    <a16:creationId xmlns:a16="http://schemas.microsoft.com/office/drawing/2014/main" id="{A54FBE7E-F43D-468F-98A3-74EC0FE80066}"/>
                  </a:ext>
                </a:extLst>
              </p:cNvPr>
              <p:cNvSpPr/>
              <p:nvPr/>
            </p:nvSpPr>
            <p:spPr>
              <a:xfrm>
                <a:off x="310831" y="5446204"/>
                <a:ext cx="11438256" cy="1043496"/>
              </a:xfrm>
              <a:prstGeom prst="chevron">
                <a:avLst>
                  <a:gd name="adj" fmla="val 0"/>
                </a:avLst>
              </a:prstGeom>
              <a:gradFill flip="none" rotWithShape="1">
                <a:gsLst>
                  <a:gs pos="100000">
                    <a:schemeClr val="accent1">
                      <a:alpha val="5000"/>
                    </a:schemeClr>
                  </a:gs>
                  <a:gs pos="0">
                    <a:srgbClr val="FFFFFF">
                      <a:alpha val="0"/>
                    </a:srgbClr>
                  </a:gs>
                </a:gsLst>
                <a:lin ang="10800000" scaled="1"/>
                <a:tileRect/>
              </a:gradFill>
              <a:ln w="6350" cap="flat" cmpd="sng" algn="ctr">
                <a:gradFill flip="none" rotWithShape="1">
                  <a:gsLst>
                    <a:gs pos="85000">
                      <a:schemeClr val="accent1"/>
                    </a:gs>
                    <a:gs pos="0">
                      <a:srgbClr val="FFFFFF">
                        <a:alpha val="0"/>
                      </a:srgbClr>
                    </a:gs>
                  </a:gsLst>
                  <a:lin ang="0" scaled="1"/>
                  <a:tileRect/>
                </a:gra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96090">
                  <a:defRPr/>
                </a:pPr>
                <a:endParaRPr lang="zh-CN" altLang="en-US" sz="2551" kern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353" name="文本框 100">
                <a:extLst>
                  <a:ext uri="{FF2B5EF4-FFF2-40B4-BE49-F238E27FC236}">
                    <a16:creationId xmlns:a16="http://schemas.microsoft.com/office/drawing/2014/main" id="{AF5E7A90-11B9-7216-E8C1-7FA51F48DD19}"/>
                  </a:ext>
                </a:extLst>
              </p:cNvPr>
              <p:cNvSpPr txBox="1"/>
              <p:nvPr/>
            </p:nvSpPr>
            <p:spPr>
              <a:xfrm>
                <a:off x="231261" y="5690953"/>
                <a:ext cx="1028794" cy="5539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95979">
                  <a:defRPr/>
                </a:pPr>
                <a:r>
                  <a:rPr lang="en-US" altLang="zh-CN" sz="3000" b="1" dirty="0">
                    <a:ln>
                      <a:gradFill>
                        <a:gsLst>
                          <a:gs pos="0">
                            <a:schemeClr val="accent1"/>
                          </a:gs>
                          <a:gs pos="59000">
                            <a:schemeClr val="accent1">
                              <a:lumMod val="60000"/>
                              <a:lumOff val="40000"/>
                            </a:schemeClr>
                          </a:gs>
                          <a:gs pos="100000">
                            <a:schemeClr val="accent1">
                              <a:lumMod val="75000"/>
                            </a:schemeClr>
                          </a:gs>
                        </a:gsLst>
                        <a:lin ang="5400000" scaled="1"/>
                      </a:gradFill>
                    </a:ln>
                    <a:solidFill>
                      <a:prstClr val="white"/>
                    </a:solidFill>
                    <a:effectLst>
                      <a:reflection blurRad="63500" stA="40000" endPos="42000" dir="5400000" sy="-100000" algn="bl" rotWithShape="0"/>
                    </a:effectLst>
                    <a:latin typeface="Arial"/>
                    <a:ea typeface="微软雅黑"/>
                    <a:cs typeface="+mn-ea"/>
                    <a:sym typeface="+mn-lt"/>
                  </a:rPr>
                  <a:t>04</a:t>
                </a:r>
                <a:endParaRPr lang="zh-CN" altLang="en-US" sz="3000" b="1" dirty="0">
                  <a:ln>
                    <a:gradFill>
                      <a:gsLst>
                        <a:gs pos="0">
                          <a:schemeClr val="accent1"/>
                        </a:gs>
                        <a:gs pos="59000">
                          <a:schemeClr val="accent1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lumMod val="7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prstClr val="white"/>
                  </a:solidFill>
                  <a:effectLst>
                    <a:reflection blurRad="63500" stA="40000" endPos="42000" dir="5400000" sy="-100000" algn="bl" rotWithShape="0"/>
                  </a:effectLst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  <p:grpSp>
            <p:nvGrpSpPr>
              <p:cNvPr id="354" name="Group 8">
                <a:extLst>
                  <a:ext uri="{FF2B5EF4-FFF2-40B4-BE49-F238E27FC236}">
                    <a16:creationId xmlns:a16="http://schemas.microsoft.com/office/drawing/2014/main" id="{DEBA0E9A-E270-E0CE-92E7-81EDE92E0745}"/>
                  </a:ext>
                </a:extLst>
              </p:cNvPr>
              <p:cNvGrpSpPr/>
              <p:nvPr/>
            </p:nvGrpSpPr>
            <p:grpSpPr>
              <a:xfrm>
                <a:off x="1232513" y="5737505"/>
                <a:ext cx="460896" cy="460894"/>
                <a:chOff x="1309748" y="1568931"/>
                <a:chExt cx="1111412" cy="1111412"/>
              </a:xfrm>
            </p:grpSpPr>
            <p:sp>
              <p:nvSpPr>
                <p:cNvPr id="361" name="椭圆 360">
                  <a:extLst>
                    <a:ext uri="{FF2B5EF4-FFF2-40B4-BE49-F238E27FC236}">
                      <a16:creationId xmlns:a16="http://schemas.microsoft.com/office/drawing/2014/main" id="{5175E869-C1EC-DE9A-3A5A-6E2F6B30A7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09748" y="1568931"/>
                  <a:ext cx="1111412" cy="1111412"/>
                </a:xfrm>
                <a:prstGeom prst="ellipse">
                  <a:avLst/>
                </a:prstGeom>
                <a:solidFill>
                  <a:schemeClr val="accent1">
                    <a:alpha val="5000"/>
                  </a:schemeClr>
                </a:solidFill>
                <a:ln w="6350">
                  <a:gradFill>
                    <a:gsLst>
                      <a:gs pos="56000">
                        <a:schemeClr val="accent1">
                          <a:lumMod val="6000"/>
                          <a:lumOff val="94000"/>
                        </a:schemeClr>
                      </a:gs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979">
                    <a:defRPr/>
                  </a:pPr>
                  <a:endParaRPr lang="zh-CN" altLang="en-US" sz="2551">
                    <a:solidFill>
                      <a:prstClr val="white"/>
                    </a:solidFill>
                    <a:latin typeface="Arial"/>
                    <a:ea typeface="微软雅黑"/>
                  </a:endParaRPr>
                </a:p>
              </p:txBody>
            </p:sp>
            <p:sp>
              <p:nvSpPr>
                <p:cNvPr id="362" name="椭圆 361">
                  <a:extLst>
                    <a:ext uri="{FF2B5EF4-FFF2-40B4-BE49-F238E27FC236}">
                      <a16:creationId xmlns:a16="http://schemas.microsoft.com/office/drawing/2014/main" id="{561F7534-6F30-3677-E5DD-E533464EC273}"/>
                    </a:ext>
                  </a:extLst>
                </p:cNvPr>
                <p:cNvSpPr/>
                <p:nvPr/>
              </p:nvSpPr>
              <p:spPr>
                <a:xfrm>
                  <a:off x="1411305" y="1670489"/>
                  <a:ext cx="908296" cy="908297"/>
                </a:xfrm>
                <a:prstGeom prst="ellipse">
                  <a:avLst/>
                </a:prstGeom>
                <a:gradFill flip="none" rotWithShape="1">
                  <a:gsLst>
                    <a:gs pos="24000">
                      <a:schemeClr val="accent1">
                        <a:lumMod val="75000"/>
                      </a:schemeClr>
                    </a:gs>
                    <a:gs pos="7700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8100000" scaled="1"/>
                  <a:tileRect/>
                </a:gradFill>
                <a:ln w="57150" cap="rnd">
                  <a:noFill/>
                  <a:prstDash val="solid"/>
                  <a:round/>
                </a:ln>
                <a:effectLst>
                  <a:outerShdw blurRad="50800" dist="50800" dir="5400000" algn="ctr" rotWithShape="0">
                    <a:srgbClr val="471FA5">
                      <a:alpha val="1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29600" tIns="64800" rIns="129600" bIns="64800" numCol="1" spcCol="0" rtlCol="0" fromWordArt="0" anchor="ctr" anchorCtr="0" forceAA="0" compatLnSpc="1">
                  <a:normAutofit fontScale="55000" lnSpcReduction="20000"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079">
                    <a:defRPr/>
                  </a:pPr>
                  <a:endParaRPr lang="zh-CN" altLang="en-US" sz="1701" b="1" dirty="0">
                    <a:solidFill>
                      <a:prstClr val="black">
                        <a:lumMod val="10000"/>
                        <a:lumOff val="90000"/>
                      </a:prstClr>
                    </a:solidFill>
                    <a:latin typeface="Arial"/>
                    <a:ea typeface="微软雅黑"/>
                  </a:endParaRPr>
                </a:p>
              </p:txBody>
            </p:sp>
            <p:sp>
              <p:nvSpPr>
                <p:cNvPr id="363" name="Rounded Rectangle 61">
                  <a:extLst>
                    <a:ext uri="{FF2B5EF4-FFF2-40B4-BE49-F238E27FC236}">
                      <a16:creationId xmlns:a16="http://schemas.microsoft.com/office/drawing/2014/main" id="{80D9BFBC-D08F-03EB-8920-4EE797337BE1}"/>
                    </a:ext>
                  </a:extLst>
                </p:cNvPr>
                <p:cNvSpPr/>
                <p:nvPr/>
              </p:nvSpPr>
              <p:spPr>
                <a:xfrm>
                  <a:off x="1635907" y="1895347"/>
                  <a:ext cx="459095" cy="458577"/>
                </a:xfrm>
                <a:custGeom>
                  <a:avLst/>
                  <a:gdLst>
                    <a:gd name="T0" fmla="*/ 213 w 427"/>
                    <a:gd name="T1" fmla="*/ 0 h 427"/>
                    <a:gd name="T2" fmla="*/ 0 w 427"/>
                    <a:gd name="T3" fmla="*/ 213 h 427"/>
                    <a:gd name="T4" fmla="*/ 213 w 427"/>
                    <a:gd name="T5" fmla="*/ 427 h 427"/>
                    <a:gd name="T6" fmla="*/ 427 w 427"/>
                    <a:gd name="T7" fmla="*/ 213 h 427"/>
                    <a:gd name="T8" fmla="*/ 213 w 427"/>
                    <a:gd name="T9" fmla="*/ 0 h 427"/>
                    <a:gd name="T10" fmla="*/ 213 w 427"/>
                    <a:gd name="T11" fmla="*/ 53 h 427"/>
                    <a:gd name="T12" fmla="*/ 306 w 427"/>
                    <a:gd name="T13" fmla="*/ 83 h 427"/>
                    <a:gd name="T14" fmla="*/ 83 w 427"/>
                    <a:gd name="T15" fmla="*/ 306 h 427"/>
                    <a:gd name="T16" fmla="*/ 53 w 427"/>
                    <a:gd name="T17" fmla="*/ 213 h 427"/>
                    <a:gd name="T18" fmla="*/ 213 w 427"/>
                    <a:gd name="T19" fmla="*/ 53 h 427"/>
                    <a:gd name="T20" fmla="*/ 213 w 427"/>
                    <a:gd name="T21" fmla="*/ 373 h 427"/>
                    <a:gd name="T22" fmla="*/ 121 w 427"/>
                    <a:gd name="T23" fmla="*/ 343 h 427"/>
                    <a:gd name="T24" fmla="*/ 343 w 427"/>
                    <a:gd name="T25" fmla="*/ 121 h 427"/>
                    <a:gd name="T26" fmla="*/ 373 w 427"/>
                    <a:gd name="T27" fmla="*/ 213 h 427"/>
                    <a:gd name="T28" fmla="*/ 213 w 427"/>
                    <a:gd name="T29" fmla="*/ 373 h 4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27" h="427">
                      <a:moveTo>
                        <a:pt x="213" y="0"/>
                      </a:moveTo>
                      <a:cubicBezTo>
                        <a:pt x="96" y="0"/>
                        <a:pt x="0" y="96"/>
                        <a:pt x="0" y="213"/>
                      </a:cubicBezTo>
                      <a:cubicBezTo>
                        <a:pt x="0" y="331"/>
                        <a:pt x="96" y="427"/>
                        <a:pt x="213" y="427"/>
                      </a:cubicBezTo>
                      <a:cubicBezTo>
                        <a:pt x="331" y="427"/>
                        <a:pt x="427" y="331"/>
                        <a:pt x="427" y="213"/>
                      </a:cubicBezTo>
                      <a:cubicBezTo>
                        <a:pt x="427" y="96"/>
                        <a:pt x="331" y="0"/>
                        <a:pt x="213" y="0"/>
                      </a:cubicBezTo>
                      <a:close/>
                      <a:moveTo>
                        <a:pt x="213" y="53"/>
                      </a:moveTo>
                      <a:cubicBezTo>
                        <a:pt x="248" y="53"/>
                        <a:pt x="280" y="65"/>
                        <a:pt x="306" y="83"/>
                      </a:cubicBezTo>
                      <a:lnTo>
                        <a:pt x="83" y="306"/>
                      </a:lnTo>
                      <a:cubicBezTo>
                        <a:pt x="65" y="280"/>
                        <a:pt x="53" y="248"/>
                        <a:pt x="53" y="213"/>
                      </a:cubicBezTo>
                      <a:cubicBezTo>
                        <a:pt x="53" y="125"/>
                        <a:pt x="125" y="53"/>
                        <a:pt x="213" y="53"/>
                      </a:cubicBezTo>
                      <a:close/>
                      <a:moveTo>
                        <a:pt x="213" y="373"/>
                      </a:moveTo>
                      <a:cubicBezTo>
                        <a:pt x="179" y="373"/>
                        <a:pt x="147" y="362"/>
                        <a:pt x="121" y="343"/>
                      </a:cubicBezTo>
                      <a:lnTo>
                        <a:pt x="343" y="121"/>
                      </a:lnTo>
                      <a:cubicBezTo>
                        <a:pt x="362" y="147"/>
                        <a:pt x="373" y="179"/>
                        <a:pt x="373" y="213"/>
                      </a:cubicBezTo>
                      <a:cubicBezTo>
                        <a:pt x="373" y="302"/>
                        <a:pt x="302" y="373"/>
                        <a:pt x="213" y="37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979">
                    <a:defRPr/>
                  </a:pPr>
                  <a:endParaRPr lang="zh-CN" altLang="en-US" sz="2551">
                    <a:solidFill>
                      <a:prstClr val="white"/>
                    </a:solidFill>
                    <a:latin typeface="Arial"/>
                    <a:ea typeface="微软雅黑"/>
                  </a:endParaRPr>
                </a:p>
              </p:txBody>
            </p:sp>
          </p:grpSp>
          <p:sp>
            <p:nvSpPr>
              <p:cNvPr id="355" name="文本框 102">
                <a:extLst>
                  <a:ext uri="{FF2B5EF4-FFF2-40B4-BE49-F238E27FC236}">
                    <a16:creationId xmlns:a16="http://schemas.microsoft.com/office/drawing/2014/main" id="{2294DBD0-84AF-13D4-51FB-68D34E4D3F17}"/>
                  </a:ext>
                </a:extLst>
              </p:cNvPr>
              <p:cNvSpPr txBox="1"/>
              <p:nvPr/>
            </p:nvSpPr>
            <p:spPr>
              <a:xfrm>
                <a:off x="1891270" y="5752765"/>
                <a:ext cx="4371946" cy="430374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2000" b="1" u="sng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无静脉血栓</a:t>
                </a:r>
                <a:r>
                  <a:rPr lang="zh-CN" altLang="en-US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事件</a:t>
                </a:r>
                <a:endParaRPr lang="zh-CN" altLang="en-US" sz="2000" dirty="0">
                  <a:solidFill>
                    <a:srgbClr val="C00000"/>
                  </a:solidFill>
                </a:endParaRPr>
              </a:p>
            </p:txBody>
          </p:sp>
          <p:graphicFrame>
            <p:nvGraphicFramePr>
              <p:cNvPr id="356" name="图表 355">
                <a:extLst>
                  <a:ext uri="{FF2B5EF4-FFF2-40B4-BE49-F238E27FC236}">
                    <a16:creationId xmlns:a16="http://schemas.microsoft.com/office/drawing/2014/main" id="{93C972F4-3646-1AFE-D624-87EECE9031E7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7191629" y="5447344"/>
              <a:ext cx="4519013" cy="10412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357" name="矩形: 圆角 356">
                <a:extLst>
                  <a:ext uri="{FF2B5EF4-FFF2-40B4-BE49-F238E27FC236}">
                    <a16:creationId xmlns:a16="http://schemas.microsoft.com/office/drawing/2014/main" id="{E72BD89F-6987-97A8-5F5C-4A105E1D82EA}"/>
                  </a:ext>
                </a:extLst>
              </p:cNvPr>
              <p:cNvSpPr/>
              <p:nvPr/>
            </p:nvSpPr>
            <p:spPr>
              <a:xfrm>
                <a:off x="8056527" y="5843127"/>
                <a:ext cx="511953" cy="201488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900" b="1" dirty="0"/>
                  <a:t>0.0%</a:t>
                </a:r>
                <a:endParaRPr lang="zh-CN" altLang="en-US" sz="900" b="1" dirty="0"/>
              </a:p>
            </p:txBody>
          </p:sp>
          <p:grpSp>
            <p:nvGrpSpPr>
              <p:cNvPr id="358" name="组合 357">
                <a:extLst>
                  <a:ext uri="{FF2B5EF4-FFF2-40B4-BE49-F238E27FC236}">
                    <a16:creationId xmlns:a16="http://schemas.microsoft.com/office/drawing/2014/main" id="{72A2DCEE-CA33-6A00-8D2D-9B8A37155878}"/>
                  </a:ext>
                </a:extLst>
              </p:cNvPr>
              <p:cNvGrpSpPr/>
              <p:nvPr/>
            </p:nvGrpSpPr>
            <p:grpSpPr>
              <a:xfrm flipH="1">
                <a:off x="6843945" y="5663185"/>
                <a:ext cx="192075" cy="609538"/>
                <a:chOff x="4624386" y="1491718"/>
                <a:chExt cx="179583" cy="636303"/>
              </a:xfrm>
            </p:grpSpPr>
            <p:sp>
              <p:nvSpPr>
                <p:cNvPr id="359" name="等腰三角形 358">
                  <a:extLst>
                    <a:ext uri="{FF2B5EF4-FFF2-40B4-BE49-F238E27FC236}">
                      <a16:creationId xmlns:a16="http://schemas.microsoft.com/office/drawing/2014/main" id="{E8CA283B-1BF6-48CF-FEF4-6B0CC974402A}"/>
                    </a:ext>
                  </a:extLst>
                </p:cNvPr>
                <p:cNvSpPr/>
                <p:nvPr/>
              </p:nvSpPr>
              <p:spPr>
                <a:xfrm rot="5400000">
                  <a:off x="4397989" y="1722041"/>
                  <a:ext cx="636303" cy="175657"/>
                </a:xfrm>
                <a:prstGeom prst="triangle">
                  <a:avLst/>
                </a:prstGeom>
                <a:gradFill>
                  <a:gsLst>
                    <a:gs pos="2000">
                      <a:schemeClr val="accent1">
                        <a:alpha val="2000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  <p:sp>
              <p:nvSpPr>
                <p:cNvPr id="360" name="等腰三角形 359">
                  <a:extLst>
                    <a:ext uri="{FF2B5EF4-FFF2-40B4-BE49-F238E27FC236}">
                      <a16:creationId xmlns:a16="http://schemas.microsoft.com/office/drawing/2014/main" id="{5F801242-2FC6-AA06-23FB-F9631FE733D0}"/>
                    </a:ext>
                  </a:extLst>
                </p:cNvPr>
                <p:cNvSpPr/>
                <p:nvPr/>
              </p:nvSpPr>
              <p:spPr>
                <a:xfrm rot="5400000">
                  <a:off x="4484421" y="1756497"/>
                  <a:ext cx="386675" cy="106745"/>
                </a:xfrm>
                <a:prstGeom prst="triangle">
                  <a:avLst/>
                </a:prstGeom>
                <a:gradFill>
                  <a:gsLst>
                    <a:gs pos="2000">
                      <a:schemeClr val="accent1">
                        <a:alpha val="2000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322" name="组合 321">
              <a:extLst>
                <a:ext uri="{FF2B5EF4-FFF2-40B4-BE49-F238E27FC236}">
                  <a16:creationId xmlns:a16="http://schemas.microsoft.com/office/drawing/2014/main" id="{B08645AA-99E6-9241-B407-1E38098EC024}"/>
                </a:ext>
              </a:extLst>
            </p:cNvPr>
            <p:cNvGrpSpPr/>
            <p:nvPr/>
          </p:nvGrpSpPr>
          <p:grpSpPr>
            <a:xfrm>
              <a:off x="231261" y="2892715"/>
              <a:ext cx="11517826" cy="1043496"/>
              <a:chOff x="231261" y="4169460"/>
              <a:chExt cx="11517826" cy="1043496"/>
            </a:xfrm>
          </p:grpSpPr>
          <p:sp>
            <p:nvSpPr>
              <p:cNvPr id="339" name="箭头: V 形 338">
                <a:extLst>
                  <a:ext uri="{FF2B5EF4-FFF2-40B4-BE49-F238E27FC236}">
                    <a16:creationId xmlns:a16="http://schemas.microsoft.com/office/drawing/2014/main" id="{513A9084-B1A8-A236-0D40-4A77F4CF343E}"/>
                  </a:ext>
                </a:extLst>
              </p:cNvPr>
              <p:cNvSpPr/>
              <p:nvPr/>
            </p:nvSpPr>
            <p:spPr>
              <a:xfrm>
                <a:off x="310831" y="4169460"/>
                <a:ext cx="11438256" cy="1043496"/>
              </a:xfrm>
              <a:prstGeom prst="chevron">
                <a:avLst>
                  <a:gd name="adj" fmla="val 0"/>
                </a:avLst>
              </a:prstGeom>
              <a:gradFill flip="none" rotWithShape="1">
                <a:gsLst>
                  <a:gs pos="100000">
                    <a:schemeClr val="accent1">
                      <a:alpha val="5000"/>
                    </a:schemeClr>
                  </a:gs>
                  <a:gs pos="0">
                    <a:srgbClr val="FFFFFF">
                      <a:alpha val="0"/>
                    </a:srgbClr>
                  </a:gs>
                </a:gsLst>
                <a:lin ang="10800000" scaled="1"/>
                <a:tileRect/>
              </a:gradFill>
              <a:ln w="6350" cap="flat" cmpd="sng" algn="ctr">
                <a:gradFill flip="none" rotWithShape="1">
                  <a:gsLst>
                    <a:gs pos="85000">
                      <a:schemeClr val="accent1"/>
                    </a:gs>
                    <a:gs pos="0">
                      <a:srgbClr val="FFFFFF">
                        <a:alpha val="0"/>
                      </a:srgbClr>
                    </a:gs>
                  </a:gsLst>
                  <a:lin ang="0" scaled="1"/>
                  <a:tileRect/>
                </a:gra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96090">
                  <a:defRPr/>
                </a:pPr>
                <a:endParaRPr lang="zh-CN" altLang="en-US" sz="2551" kern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340" name="文本框 69">
                <a:extLst>
                  <a:ext uri="{FF2B5EF4-FFF2-40B4-BE49-F238E27FC236}">
                    <a16:creationId xmlns:a16="http://schemas.microsoft.com/office/drawing/2014/main" id="{E3057339-9541-853B-1E05-21E3092C005B}"/>
                  </a:ext>
                </a:extLst>
              </p:cNvPr>
              <p:cNvSpPr txBox="1"/>
              <p:nvPr/>
            </p:nvSpPr>
            <p:spPr>
              <a:xfrm>
                <a:off x="231261" y="4414209"/>
                <a:ext cx="1028794" cy="5539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95979">
                  <a:defRPr/>
                </a:pPr>
                <a:r>
                  <a:rPr lang="en-US" altLang="zh-CN" sz="3000" b="1" dirty="0">
                    <a:ln>
                      <a:gradFill>
                        <a:gsLst>
                          <a:gs pos="0">
                            <a:schemeClr val="accent1"/>
                          </a:gs>
                          <a:gs pos="59000">
                            <a:schemeClr val="accent1">
                              <a:lumMod val="60000"/>
                              <a:lumOff val="40000"/>
                            </a:schemeClr>
                          </a:gs>
                          <a:gs pos="100000">
                            <a:schemeClr val="accent1">
                              <a:lumMod val="75000"/>
                            </a:schemeClr>
                          </a:gs>
                        </a:gsLst>
                        <a:lin ang="5400000" scaled="1"/>
                      </a:gradFill>
                    </a:ln>
                    <a:solidFill>
                      <a:prstClr val="white"/>
                    </a:solidFill>
                    <a:effectLst>
                      <a:reflection blurRad="63500" stA="40000" endPos="42000" dir="5400000" sy="-100000" algn="bl" rotWithShape="0"/>
                    </a:effectLst>
                    <a:latin typeface="Arial"/>
                    <a:ea typeface="微软雅黑"/>
                    <a:cs typeface="+mn-ea"/>
                    <a:sym typeface="+mn-lt"/>
                  </a:rPr>
                  <a:t>02</a:t>
                </a:r>
                <a:endParaRPr lang="zh-CN" altLang="en-US" sz="3000" b="1" dirty="0">
                  <a:ln>
                    <a:gradFill>
                      <a:gsLst>
                        <a:gs pos="0">
                          <a:schemeClr val="accent1"/>
                        </a:gs>
                        <a:gs pos="59000">
                          <a:schemeClr val="accent1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lumMod val="7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prstClr val="white"/>
                  </a:solidFill>
                  <a:effectLst>
                    <a:reflection blurRad="63500" stA="40000" endPos="42000" dir="5400000" sy="-100000" algn="bl" rotWithShape="0"/>
                  </a:effectLst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  <p:grpSp>
            <p:nvGrpSpPr>
              <p:cNvPr id="341" name="Group 8">
                <a:extLst>
                  <a:ext uri="{FF2B5EF4-FFF2-40B4-BE49-F238E27FC236}">
                    <a16:creationId xmlns:a16="http://schemas.microsoft.com/office/drawing/2014/main" id="{F208655F-1AF9-9CFD-F68C-A782AF512D98}"/>
                  </a:ext>
                </a:extLst>
              </p:cNvPr>
              <p:cNvGrpSpPr/>
              <p:nvPr/>
            </p:nvGrpSpPr>
            <p:grpSpPr>
              <a:xfrm>
                <a:off x="1232513" y="4460761"/>
                <a:ext cx="460896" cy="460894"/>
                <a:chOff x="1309748" y="1568931"/>
                <a:chExt cx="1111412" cy="1111412"/>
              </a:xfrm>
            </p:grpSpPr>
            <p:sp>
              <p:nvSpPr>
                <p:cNvPr id="349" name="椭圆 348">
                  <a:extLst>
                    <a:ext uri="{FF2B5EF4-FFF2-40B4-BE49-F238E27FC236}">
                      <a16:creationId xmlns:a16="http://schemas.microsoft.com/office/drawing/2014/main" id="{BDF65E1D-E618-E7EF-984F-FD2FC711DE2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09748" y="1568931"/>
                  <a:ext cx="1111412" cy="1111412"/>
                </a:xfrm>
                <a:prstGeom prst="ellipse">
                  <a:avLst/>
                </a:prstGeom>
                <a:solidFill>
                  <a:schemeClr val="accent1">
                    <a:alpha val="5000"/>
                  </a:schemeClr>
                </a:solidFill>
                <a:ln w="6350">
                  <a:gradFill>
                    <a:gsLst>
                      <a:gs pos="56000">
                        <a:schemeClr val="accent1">
                          <a:lumMod val="6000"/>
                          <a:lumOff val="94000"/>
                        </a:schemeClr>
                      </a:gs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979">
                    <a:defRPr/>
                  </a:pPr>
                  <a:endParaRPr lang="zh-CN" altLang="en-US" sz="2551">
                    <a:solidFill>
                      <a:prstClr val="white"/>
                    </a:solidFill>
                    <a:latin typeface="Arial"/>
                    <a:ea typeface="微软雅黑"/>
                  </a:endParaRPr>
                </a:p>
              </p:txBody>
            </p:sp>
            <p:sp>
              <p:nvSpPr>
                <p:cNvPr id="350" name="椭圆 349">
                  <a:extLst>
                    <a:ext uri="{FF2B5EF4-FFF2-40B4-BE49-F238E27FC236}">
                      <a16:creationId xmlns:a16="http://schemas.microsoft.com/office/drawing/2014/main" id="{6C3EEAA3-07B0-014E-B645-872DB9A832DE}"/>
                    </a:ext>
                  </a:extLst>
                </p:cNvPr>
                <p:cNvSpPr/>
                <p:nvPr/>
              </p:nvSpPr>
              <p:spPr>
                <a:xfrm>
                  <a:off x="1411305" y="1670489"/>
                  <a:ext cx="908296" cy="908297"/>
                </a:xfrm>
                <a:prstGeom prst="ellipse">
                  <a:avLst/>
                </a:prstGeom>
                <a:gradFill flip="none" rotWithShape="1">
                  <a:gsLst>
                    <a:gs pos="24000">
                      <a:schemeClr val="accent1">
                        <a:lumMod val="75000"/>
                      </a:schemeClr>
                    </a:gs>
                    <a:gs pos="7700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8100000" scaled="1"/>
                  <a:tileRect/>
                </a:gradFill>
                <a:ln w="57150" cap="rnd">
                  <a:noFill/>
                  <a:prstDash val="solid"/>
                  <a:round/>
                </a:ln>
                <a:effectLst>
                  <a:outerShdw blurRad="50800" dist="50800" dir="5400000" algn="ctr" rotWithShape="0">
                    <a:srgbClr val="471FA5">
                      <a:alpha val="1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29600" tIns="64800" rIns="129600" bIns="64800" numCol="1" spcCol="0" rtlCol="0" fromWordArt="0" anchor="ctr" anchorCtr="0" forceAA="0" compatLnSpc="1">
                  <a:normAutofit fontScale="55000" lnSpcReduction="20000"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079">
                    <a:defRPr/>
                  </a:pPr>
                  <a:endParaRPr lang="zh-CN" altLang="en-US" sz="1701" b="1" dirty="0">
                    <a:solidFill>
                      <a:prstClr val="black">
                        <a:lumMod val="10000"/>
                        <a:lumOff val="90000"/>
                      </a:prstClr>
                    </a:solidFill>
                    <a:latin typeface="Arial"/>
                    <a:ea typeface="微软雅黑"/>
                  </a:endParaRPr>
                </a:p>
              </p:txBody>
            </p:sp>
            <p:sp>
              <p:nvSpPr>
                <p:cNvPr id="351" name="Rounded Rectangle 61">
                  <a:extLst>
                    <a:ext uri="{FF2B5EF4-FFF2-40B4-BE49-F238E27FC236}">
                      <a16:creationId xmlns:a16="http://schemas.microsoft.com/office/drawing/2014/main" id="{E3B01E92-8DBC-ADF4-510F-3CA164628BEC}"/>
                    </a:ext>
                  </a:extLst>
                </p:cNvPr>
                <p:cNvSpPr/>
                <p:nvPr/>
              </p:nvSpPr>
              <p:spPr>
                <a:xfrm>
                  <a:off x="1720960" y="1895089"/>
                  <a:ext cx="288988" cy="459095"/>
                </a:xfrm>
                <a:custGeom>
                  <a:avLst/>
                  <a:gdLst>
                    <a:gd name="T0" fmla="*/ 2010 w 4104"/>
                    <a:gd name="T1" fmla="*/ 0 h 6529"/>
                    <a:gd name="T2" fmla="*/ 0 w 4104"/>
                    <a:gd name="T3" fmla="*/ 4544 h 6529"/>
                    <a:gd name="T4" fmla="*/ 2010 w 4104"/>
                    <a:gd name="T5" fmla="*/ 6529 h 6529"/>
                    <a:gd name="T6" fmla="*/ 4021 w 4104"/>
                    <a:gd name="T7" fmla="*/ 4545 h 6529"/>
                    <a:gd name="T8" fmla="*/ 2010 w 4104"/>
                    <a:gd name="T9" fmla="*/ 0 h 6529"/>
                    <a:gd name="T10" fmla="*/ 1798 w 4104"/>
                    <a:gd name="T11" fmla="*/ 6059 h 6529"/>
                    <a:gd name="T12" fmla="*/ 1664 w 4104"/>
                    <a:gd name="T13" fmla="*/ 5924 h 6529"/>
                    <a:gd name="T14" fmla="*/ 1798 w 4104"/>
                    <a:gd name="T15" fmla="*/ 5789 h 6529"/>
                    <a:gd name="T16" fmla="*/ 3306 w 4104"/>
                    <a:gd name="T17" fmla="*/ 4297 h 6529"/>
                    <a:gd name="T18" fmla="*/ 3446 w 4104"/>
                    <a:gd name="T19" fmla="*/ 4173 h 6529"/>
                    <a:gd name="T20" fmla="*/ 3570 w 4104"/>
                    <a:gd name="T21" fmla="*/ 4313 h 6529"/>
                    <a:gd name="T22" fmla="*/ 1798 w 4104"/>
                    <a:gd name="T23" fmla="*/ 6059 h 6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104" h="6529">
                      <a:moveTo>
                        <a:pt x="2010" y="0"/>
                      </a:moveTo>
                      <a:cubicBezTo>
                        <a:pt x="2010" y="0"/>
                        <a:pt x="0" y="2679"/>
                        <a:pt x="0" y="4544"/>
                      </a:cubicBezTo>
                      <a:cubicBezTo>
                        <a:pt x="0" y="5643"/>
                        <a:pt x="901" y="6529"/>
                        <a:pt x="2010" y="6529"/>
                      </a:cubicBezTo>
                      <a:cubicBezTo>
                        <a:pt x="3120" y="6529"/>
                        <a:pt x="3969" y="5639"/>
                        <a:pt x="4021" y="4545"/>
                      </a:cubicBezTo>
                      <a:cubicBezTo>
                        <a:pt x="4104" y="2840"/>
                        <a:pt x="2010" y="0"/>
                        <a:pt x="2010" y="0"/>
                      </a:cubicBezTo>
                      <a:close/>
                      <a:moveTo>
                        <a:pt x="1798" y="6059"/>
                      </a:moveTo>
                      <a:cubicBezTo>
                        <a:pt x="1726" y="6059"/>
                        <a:pt x="1664" y="6001"/>
                        <a:pt x="1664" y="5924"/>
                      </a:cubicBezTo>
                      <a:cubicBezTo>
                        <a:pt x="1664" y="5852"/>
                        <a:pt x="1721" y="5789"/>
                        <a:pt x="1798" y="5789"/>
                      </a:cubicBezTo>
                      <a:cubicBezTo>
                        <a:pt x="2617" y="5789"/>
                        <a:pt x="3265" y="5147"/>
                        <a:pt x="3306" y="4297"/>
                      </a:cubicBezTo>
                      <a:cubicBezTo>
                        <a:pt x="3312" y="4225"/>
                        <a:pt x="3374" y="4168"/>
                        <a:pt x="3446" y="4173"/>
                      </a:cubicBezTo>
                      <a:cubicBezTo>
                        <a:pt x="3518" y="4179"/>
                        <a:pt x="3576" y="4241"/>
                        <a:pt x="3570" y="4313"/>
                      </a:cubicBezTo>
                      <a:cubicBezTo>
                        <a:pt x="3518" y="5307"/>
                        <a:pt x="2757" y="6059"/>
                        <a:pt x="1798" y="605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979">
                    <a:defRPr/>
                  </a:pPr>
                  <a:endParaRPr lang="zh-CN" altLang="en-US" sz="2551">
                    <a:solidFill>
                      <a:prstClr val="white"/>
                    </a:solidFill>
                    <a:latin typeface="Arial"/>
                    <a:ea typeface="微软雅黑"/>
                  </a:endParaRPr>
                </a:p>
              </p:txBody>
            </p:sp>
          </p:grpSp>
          <p:sp>
            <p:nvSpPr>
              <p:cNvPr id="342" name="文本框 71">
                <a:extLst>
                  <a:ext uri="{FF2B5EF4-FFF2-40B4-BE49-F238E27FC236}">
                    <a16:creationId xmlns:a16="http://schemas.microsoft.com/office/drawing/2014/main" id="{E72F35C4-8901-0CD7-B0B9-49C2F523C20A}"/>
                  </a:ext>
                </a:extLst>
              </p:cNvPr>
              <p:cNvSpPr txBox="1"/>
              <p:nvPr/>
            </p:nvSpPr>
            <p:spPr>
              <a:xfrm>
                <a:off x="1891270" y="4476021"/>
                <a:ext cx="4371946" cy="430374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3-4</a:t>
                </a:r>
                <a:r>
                  <a:rPr lang="zh-CN" altLang="en-US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级</a:t>
                </a:r>
                <a:r>
                  <a:rPr lang="zh-CN" altLang="en-US" sz="2000" b="1" u="sng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血液学</a:t>
                </a:r>
                <a:r>
                  <a:rPr lang="zh-CN" altLang="en-US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不良反应发生率</a:t>
                </a:r>
                <a:r>
                  <a:rPr lang="zh-CN" altLang="en-US" sz="2000" b="1" u="sng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低</a:t>
                </a:r>
              </a:p>
            </p:txBody>
          </p:sp>
          <p:graphicFrame>
            <p:nvGraphicFramePr>
              <p:cNvPr id="343" name="图表 342">
                <a:extLst>
                  <a:ext uri="{FF2B5EF4-FFF2-40B4-BE49-F238E27FC236}">
                    <a16:creationId xmlns:a16="http://schemas.microsoft.com/office/drawing/2014/main" id="{ADBDC3CE-CC9D-E0DB-9994-C1EEBC2540B0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7113868" y="4170600"/>
              <a:ext cx="4596774" cy="104121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344" name="矩形: 圆角 343">
                <a:extLst>
                  <a:ext uri="{FF2B5EF4-FFF2-40B4-BE49-F238E27FC236}">
                    <a16:creationId xmlns:a16="http://schemas.microsoft.com/office/drawing/2014/main" id="{00B5302C-2F44-0C72-26BC-E3B7691860E9}"/>
                  </a:ext>
                </a:extLst>
              </p:cNvPr>
              <p:cNvSpPr/>
              <p:nvPr/>
            </p:nvSpPr>
            <p:spPr>
              <a:xfrm>
                <a:off x="7458165" y="4360017"/>
                <a:ext cx="511953" cy="201488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900" b="1" dirty="0"/>
                  <a:t>43.8%</a:t>
                </a:r>
                <a:endParaRPr lang="zh-CN" altLang="en-US" sz="900" b="1" dirty="0"/>
              </a:p>
            </p:txBody>
          </p:sp>
          <p:grpSp>
            <p:nvGrpSpPr>
              <p:cNvPr id="345" name="组合 344">
                <a:extLst>
                  <a:ext uri="{FF2B5EF4-FFF2-40B4-BE49-F238E27FC236}">
                    <a16:creationId xmlns:a16="http://schemas.microsoft.com/office/drawing/2014/main" id="{FFB3FDB4-7308-BEBE-3271-6F4DD3D57808}"/>
                  </a:ext>
                </a:extLst>
              </p:cNvPr>
              <p:cNvGrpSpPr/>
              <p:nvPr/>
            </p:nvGrpSpPr>
            <p:grpSpPr>
              <a:xfrm flipH="1">
                <a:off x="6843949" y="4386452"/>
                <a:ext cx="192044" cy="609538"/>
                <a:chOff x="4624411" y="1491729"/>
                <a:chExt cx="179554" cy="636303"/>
              </a:xfrm>
            </p:grpSpPr>
            <p:sp>
              <p:nvSpPr>
                <p:cNvPr id="347" name="等腰三角形 346">
                  <a:extLst>
                    <a:ext uri="{FF2B5EF4-FFF2-40B4-BE49-F238E27FC236}">
                      <a16:creationId xmlns:a16="http://schemas.microsoft.com/office/drawing/2014/main" id="{20A04579-549D-AFC9-7965-7B9D77C00E2D}"/>
                    </a:ext>
                  </a:extLst>
                </p:cNvPr>
                <p:cNvSpPr/>
                <p:nvPr/>
              </p:nvSpPr>
              <p:spPr>
                <a:xfrm rot="5400000">
                  <a:off x="4397985" y="1722052"/>
                  <a:ext cx="636303" cy="175657"/>
                </a:xfrm>
                <a:prstGeom prst="triangle">
                  <a:avLst/>
                </a:prstGeom>
                <a:gradFill>
                  <a:gsLst>
                    <a:gs pos="2000">
                      <a:schemeClr val="accent1">
                        <a:alpha val="2000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  <p:sp>
              <p:nvSpPr>
                <p:cNvPr id="348" name="等腰三角形 347">
                  <a:extLst>
                    <a:ext uri="{FF2B5EF4-FFF2-40B4-BE49-F238E27FC236}">
                      <a16:creationId xmlns:a16="http://schemas.microsoft.com/office/drawing/2014/main" id="{51003B97-8129-4397-228F-3D27DE9EA2BA}"/>
                    </a:ext>
                  </a:extLst>
                </p:cNvPr>
                <p:cNvSpPr/>
                <p:nvPr/>
              </p:nvSpPr>
              <p:spPr>
                <a:xfrm rot="5400000">
                  <a:off x="4484446" y="1756494"/>
                  <a:ext cx="386675" cy="106745"/>
                </a:xfrm>
                <a:prstGeom prst="triangle">
                  <a:avLst/>
                </a:prstGeom>
                <a:gradFill>
                  <a:gsLst>
                    <a:gs pos="2000">
                      <a:schemeClr val="accent1">
                        <a:alpha val="2000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46" name="文本框 126">
                <a:extLst>
                  <a:ext uri="{FF2B5EF4-FFF2-40B4-BE49-F238E27FC236}">
                    <a16:creationId xmlns:a16="http://schemas.microsoft.com/office/drawing/2014/main" id="{858557FC-DF45-3565-BF9E-EBAD41B355DE}"/>
                  </a:ext>
                </a:extLst>
              </p:cNvPr>
              <p:cNvSpPr txBox="1"/>
              <p:nvPr/>
            </p:nvSpPr>
            <p:spPr>
              <a:xfrm>
                <a:off x="1771235" y="4829707"/>
                <a:ext cx="226288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2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</a:t>
                </a:r>
                <a:r>
                  <a:rPr lang="zh-CN" altLang="en-US" sz="120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 ≥</a:t>
                </a:r>
                <a:r>
                  <a:rPr lang="en-US" altLang="zh-CN" sz="120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3</a:t>
                </a:r>
                <a:r>
                  <a:rPr lang="zh-CN" altLang="en-US" sz="120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级中性粒细胞减少症</a:t>
                </a:r>
                <a:r>
                  <a:rPr lang="zh-CN" altLang="en-US" sz="12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）</a:t>
                </a:r>
                <a:endParaRPr lang="zh-CN" altLang="en-US" sz="1400" dirty="0"/>
              </a:p>
            </p:txBody>
          </p:sp>
        </p:grpSp>
        <p:grpSp>
          <p:nvGrpSpPr>
            <p:cNvPr id="323" name="组合 322">
              <a:extLst>
                <a:ext uri="{FF2B5EF4-FFF2-40B4-BE49-F238E27FC236}">
                  <a16:creationId xmlns:a16="http://schemas.microsoft.com/office/drawing/2014/main" id="{79C7D42A-954D-840D-FBA8-CFCC01CFF4B7}"/>
                </a:ext>
              </a:extLst>
            </p:cNvPr>
            <p:cNvGrpSpPr/>
            <p:nvPr/>
          </p:nvGrpSpPr>
          <p:grpSpPr>
            <a:xfrm>
              <a:off x="231261" y="4169460"/>
              <a:ext cx="11517826" cy="1043496"/>
              <a:chOff x="231261" y="2892715"/>
              <a:chExt cx="11517826" cy="1043496"/>
            </a:xfrm>
          </p:grpSpPr>
          <p:sp>
            <p:nvSpPr>
              <p:cNvPr id="324" name="箭头: V 形 323">
                <a:extLst>
                  <a:ext uri="{FF2B5EF4-FFF2-40B4-BE49-F238E27FC236}">
                    <a16:creationId xmlns:a16="http://schemas.microsoft.com/office/drawing/2014/main" id="{2A8CD094-EB92-DEE8-D273-6088E84F79C8}"/>
                  </a:ext>
                </a:extLst>
              </p:cNvPr>
              <p:cNvSpPr/>
              <p:nvPr/>
            </p:nvSpPr>
            <p:spPr>
              <a:xfrm>
                <a:off x="310831" y="2892715"/>
                <a:ext cx="11438256" cy="1043496"/>
              </a:xfrm>
              <a:prstGeom prst="chevron">
                <a:avLst>
                  <a:gd name="adj" fmla="val 0"/>
                </a:avLst>
              </a:prstGeom>
              <a:gradFill flip="none" rotWithShape="1">
                <a:gsLst>
                  <a:gs pos="100000">
                    <a:schemeClr val="accent1">
                      <a:alpha val="5000"/>
                    </a:schemeClr>
                  </a:gs>
                  <a:gs pos="0">
                    <a:srgbClr val="FFFFFF">
                      <a:alpha val="0"/>
                    </a:srgbClr>
                  </a:gs>
                </a:gsLst>
                <a:lin ang="10800000" scaled="1"/>
                <a:tileRect/>
              </a:gradFill>
              <a:ln w="6350" cap="flat" cmpd="sng" algn="ctr">
                <a:gradFill flip="none" rotWithShape="1">
                  <a:gsLst>
                    <a:gs pos="85000">
                      <a:schemeClr val="accent1"/>
                    </a:gs>
                    <a:gs pos="0">
                      <a:srgbClr val="FFFFFF">
                        <a:alpha val="0"/>
                      </a:srgbClr>
                    </a:gs>
                  </a:gsLst>
                  <a:lin ang="0" scaled="1"/>
                  <a:tileRect/>
                </a:gra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96090">
                  <a:defRPr/>
                </a:pPr>
                <a:endParaRPr lang="zh-CN" altLang="en-US" sz="2551" kern="0">
                  <a:solidFill>
                    <a:srgbClr val="666666"/>
                  </a:solidFill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325" name="文本框 187">
                <a:extLst>
                  <a:ext uri="{FF2B5EF4-FFF2-40B4-BE49-F238E27FC236}">
                    <a16:creationId xmlns:a16="http://schemas.microsoft.com/office/drawing/2014/main" id="{EDD92641-6663-AC19-1C9B-9CE10F9F413F}"/>
                  </a:ext>
                </a:extLst>
              </p:cNvPr>
              <p:cNvSpPr txBox="1"/>
              <p:nvPr/>
            </p:nvSpPr>
            <p:spPr>
              <a:xfrm>
                <a:off x="231261" y="3137464"/>
                <a:ext cx="1028794" cy="55399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295979">
                  <a:defRPr/>
                </a:pPr>
                <a:r>
                  <a:rPr lang="en-US" altLang="zh-CN" sz="3000" b="1" dirty="0">
                    <a:ln>
                      <a:gradFill>
                        <a:gsLst>
                          <a:gs pos="0">
                            <a:schemeClr val="accent1"/>
                          </a:gs>
                          <a:gs pos="59000">
                            <a:schemeClr val="accent1">
                              <a:lumMod val="60000"/>
                              <a:lumOff val="40000"/>
                            </a:schemeClr>
                          </a:gs>
                          <a:gs pos="100000">
                            <a:schemeClr val="accent1">
                              <a:lumMod val="75000"/>
                            </a:schemeClr>
                          </a:gs>
                        </a:gsLst>
                        <a:lin ang="5400000" scaled="1"/>
                      </a:gradFill>
                    </a:ln>
                    <a:solidFill>
                      <a:prstClr val="white"/>
                    </a:solidFill>
                    <a:effectLst>
                      <a:reflection blurRad="63500" stA="40000" endPos="42000" dir="5400000" sy="-100000" algn="bl" rotWithShape="0"/>
                    </a:effectLst>
                    <a:latin typeface="Arial"/>
                    <a:ea typeface="微软雅黑"/>
                    <a:cs typeface="+mn-ea"/>
                    <a:sym typeface="+mn-lt"/>
                  </a:rPr>
                  <a:t>03</a:t>
                </a:r>
                <a:endParaRPr lang="zh-CN" altLang="en-US" sz="3000" b="1" dirty="0">
                  <a:ln>
                    <a:gradFill>
                      <a:gsLst>
                        <a:gs pos="0">
                          <a:schemeClr val="accent1"/>
                        </a:gs>
                        <a:gs pos="59000">
                          <a:schemeClr val="accent1">
                            <a:lumMod val="60000"/>
                            <a:lumOff val="40000"/>
                          </a:schemeClr>
                        </a:gs>
                        <a:gs pos="100000">
                          <a:schemeClr val="accent1">
                            <a:lumMod val="7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prstClr val="white"/>
                  </a:solidFill>
                  <a:effectLst>
                    <a:reflection blurRad="63500" stA="40000" endPos="42000" dir="5400000" sy="-100000" algn="bl" rotWithShape="0"/>
                  </a:effectLst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  <p:grpSp>
            <p:nvGrpSpPr>
              <p:cNvPr id="326" name="Group 8">
                <a:extLst>
                  <a:ext uri="{FF2B5EF4-FFF2-40B4-BE49-F238E27FC236}">
                    <a16:creationId xmlns:a16="http://schemas.microsoft.com/office/drawing/2014/main" id="{96890710-19DC-C534-20FD-90E3CCA48372}"/>
                  </a:ext>
                </a:extLst>
              </p:cNvPr>
              <p:cNvGrpSpPr/>
              <p:nvPr/>
            </p:nvGrpSpPr>
            <p:grpSpPr>
              <a:xfrm>
                <a:off x="1232513" y="3184016"/>
                <a:ext cx="460896" cy="460894"/>
                <a:chOff x="1309748" y="1568931"/>
                <a:chExt cx="1111412" cy="1111412"/>
              </a:xfrm>
            </p:grpSpPr>
            <p:sp>
              <p:nvSpPr>
                <p:cNvPr id="336" name="椭圆 335">
                  <a:extLst>
                    <a:ext uri="{FF2B5EF4-FFF2-40B4-BE49-F238E27FC236}">
                      <a16:creationId xmlns:a16="http://schemas.microsoft.com/office/drawing/2014/main" id="{CA238F2F-638B-12E1-0C3D-BC5943D340E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09748" y="1568931"/>
                  <a:ext cx="1111412" cy="1111412"/>
                </a:xfrm>
                <a:prstGeom prst="ellipse">
                  <a:avLst/>
                </a:prstGeom>
                <a:solidFill>
                  <a:schemeClr val="accent1">
                    <a:alpha val="5000"/>
                  </a:schemeClr>
                </a:solidFill>
                <a:ln w="6350">
                  <a:gradFill>
                    <a:gsLst>
                      <a:gs pos="56000">
                        <a:schemeClr val="accent1">
                          <a:lumMod val="6000"/>
                          <a:lumOff val="94000"/>
                        </a:schemeClr>
                      </a:gs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979">
                    <a:defRPr/>
                  </a:pPr>
                  <a:endParaRPr lang="zh-CN" altLang="en-US" sz="2551">
                    <a:solidFill>
                      <a:prstClr val="white"/>
                    </a:solidFill>
                    <a:latin typeface="Arial"/>
                    <a:ea typeface="微软雅黑"/>
                  </a:endParaRPr>
                </a:p>
              </p:txBody>
            </p:sp>
            <p:sp>
              <p:nvSpPr>
                <p:cNvPr id="337" name="椭圆 336">
                  <a:extLst>
                    <a:ext uri="{FF2B5EF4-FFF2-40B4-BE49-F238E27FC236}">
                      <a16:creationId xmlns:a16="http://schemas.microsoft.com/office/drawing/2014/main" id="{21ED006B-FDF3-1B1B-8C62-E4AD6E8ED38F}"/>
                    </a:ext>
                  </a:extLst>
                </p:cNvPr>
                <p:cNvSpPr/>
                <p:nvPr/>
              </p:nvSpPr>
              <p:spPr>
                <a:xfrm>
                  <a:off x="1411305" y="1670489"/>
                  <a:ext cx="908296" cy="908297"/>
                </a:xfrm>
                <a:prstGeom prst="ellipse">
                  <a:avLst/>
                </a:prstGeom>
                <a:gradFill flip="none" rotWithShape="1">
                  <a:gsLst>
                    <a:gs pos="24000">
                      <a:schemeClr val="accent1">
                        <a:lumMod val="75000"/>
                      </a:schemeClr>
                    </a:gs>
                    <a:gs pos="7700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8100000" scaled="1"/>
                  <a:tileRect/>
                </a:gradFill>
                <a:ln w="57150" cap="rnd">
                  <a:noFill/>
                  <a:prstDash val="solid"/>
                  <a:round/>
                </a:ln>
                <a:effectLst>
                  <a:outerShdw blurRad="50800" dist="50800" dir="5400000" algn="ctr" rotWithShape="0">
                    <a:srgbClr val="471FA5">
                      <a:alpha val="1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29600" tIns="64800" rIns="129600" bIns="64800" numCol="1" spcCol="0" rtlCol="0" fromWordArt="0" anchor="ctr" anchorCtr="0" forceAA="0" compatLnSpc="1">
                  <a:normAutofit fontScale="55000" lnSpcReduction="20000"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079">
                    <a:defRPr/>
                  </a:pPr>
                  <a:endParaRPr lang="zh-CN" altLang="en-US" sz="1701" b="1" dirty="0">
                    <a:solidFill>
                      <a:prstClr val="black">
                        <a:lumMod val="10000"/>
                        <a:lumOff val="90000"/>
                      </a:prstClr>
                    </a:solidFill>
                    <a:latin typeface="Arial"/>
                    <a:ea typeface="微软雅黑"/>
                  </a:endParaRPr>
                </a:p>
              </p:txBody>
            </p:sp>
            <p:sp>
              <p:nvSpPr>
                <p:cNvPr id="338" name="Rounded Rectangle 61">
                  <a:extLst>
                    <a:ext uri="{FF2B5EF4-FFF2-40B4-BE49-F238E27FC236}">
                      <a16:creationId xmlns:a16="http://schemas.microsoft.com/office/drawing/2014/main" id="{83313687-8483-0FB3-2436-C3EDF74AC4ED}"/>
                    </a:ext>
                  </a:extLst>
                </p:cNvPr>
                <p:cNvSpPr/>
                <p:nvPr/>
              </p:nvSpPr>
              <p:spPr>
                <a:xfrm>
                  <a:off x="1635907" y="1902783"/>
                  <a:ext cx="459095" cy="443706"/>
                </a:xfrm>
                <a:custGeom>
                  <a:avLst/>
                  <a:gdLst>
                    <a:gd name="connsiteX0" fmla="*/ 373273 h 605239"/>
                    <a:gd name="connsiteY0" fmla="*/ 373273 h 605239"/>
                    <a:gd name="connsiteX1" fmla="*/ 373273 h 605239"/>
                    <a:gd name="connsiteY1" fmla="*/ 373273 h 605239"/>
                    <a:gd name="connsiteX2" fmla="*/ 373273 h 605239"/>
                    <a:gd name="connsiteY2" fmla="*/ 373273 h 605239"/>
                    <a:gd name="connsiteX3" fmla="*/ 373273 h 605239"/>
                    <a:gd name="connsiteY3" fmla="*/ 373273 h 605239"/>
                    <a:gd name="connsiteX4" fmla="*/ 373273 h 605239"/>
                    <a:gd name="connsiteY4" fmla="*/ 373273 h 605239"/>
                    <a:gd name="connsiteX5" fmla="*/ 373273 h 605239"/>
                    <a:gd name="connsiteY5" fmla="*/ 373273 h 605239"/>
                    <a:gd name="connsiteX6" fmla="*/ 373273 h 605239"/>
                    <a:gd name="connsiteY6" fmla="*/ 373273 h 605239"/>
                    <a:gd name="connsiteX7" fmla="*/ 373273 h 605239"/>
                    <a:gd name="connsiteY7" fmla="*/ 373273 h 605239"/>
                    <a:gd name="connsiteX8" fmla="*/ 373273 h 605239"/>
                    <a:gd name="connsiteY8" fmla="*/ 373273 h 605239"/>
                    <a:gd name="connsiteX9" fmla="*/ 373273 h 605239"/>
                    <a:gd name="connsiteY9" fmla="*/ 373273 h 605239"/>
                    <a:gd name="connsiteX10" fmla="*/ 373273 h 605239"/>
                    <a:gd name="connsiteY10" fmla="*/ 373273 h 605239"/>
                    <a:gd name="connsiteX11" fmla="*/ 373273 h 605239"/>
                    <a:gd name="connsiteY11" fmla="*/ 373273 h 605239"/>
                    <a:gd name="connsiteX12" fmla="*/ 373273 h 605239"/>
                    <a:gd name="connsiteY12" fmla="*/ 373273 h 605239"/>
                    <a:gd name="connsiteX13" fmla="*/ 373273 h 605239"/>
                    <a:gd name="connsiteY13" fmla="*/ 373273 h 605239"/>
                    <a:gd name="connsiteX14" fmla="*/ 373273 h 605239"/>
                    <a:gd name="connsiteY14" fmla="*/ 373273 h 605239"/>
                    <a:gd name="connsiteX15" fmla="*/ 373273 h 605239"/>
                    <a:gd name="connsiteY15" fmla="*/ 373273 h 605239"/>
                    <a:gd name="connsiteX16" fmla="*/ 373273 h 605239"/>
                    <a:gd name="connsiteY16" fmla="*/ 373273 h 605239"/>
                    <a:gd name="connsiteX17" fmla="*/ 373273 h 605239"/>
                    <a:gd name="connsiteY17" fmla="*/ 373273 h 605239"/>
                    <a:gd name="connsiteX18" fmla="*/ 373273 h 605239"/>
                    <a:gd name="connsiteY18" fmla="*/ 373273 h 605239"/>
                    <a:gd name="connsiteX19" fmla="*/ 373273 h 605239"/>
                    <a:gd name="connsiteY19" fmla="*/ 373273 h 605239"/>
                    <a:gd name="connsiteX20" fmla="*/ 373273 h 605239"/>
                    <a:gd name="connsiteY20" fmla="*/ 373273 h 60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607684" h="587316">
                      <a:moveTo>
                        <a:pt x="63506" y="417112"/>
                      </a:moveTo>
                      <a:cubicBezTo>
                        <a:pt x="65827" y="433428"/>
                        <a:pt x="72141" y="448817"/>
                        <a:pt x="80868" y="462722"/>
                      </a:cubicBezTo>
                      <a:cubicBezTo>
                        <a:pt x="80868" y="462722"/>
                        <a:pt x="52086" y="454564"/>
                        <a:pt x="45680" y="482005"/>
                      </a:cubicBezTo>
                      <a:lnTo>
                        <a:pt x="45680" y="587316"/>
                      </a:lnTo>
                      <a:lnTo>
                        <a:pt x="0" y="587316"/>
                      </a:lnTo>
                      <a:lnTo>
                        <a:pt x="0" y="482005"/>
                      </a:lnTo>
                      <a:cubicBezTo>
                        <a:pt x="0" y="447055"/>
                        <a:pt x="28318" y="418132"/>
                        <a:pt x="63506" y="417112"/>
                      </a:cubicBezTo>
                      <a:close/>
                      <a:moveTo>
                        <a:pt x="442911" y="69176"/>
                      </a:moveTo>
                      <a:cubicBezTo>
                        <a:pt x="483140" y="70028"/>
                        <a:pt x="524362" y="95596"/>
                        <a:pt x="555139" y="124450"/>
                      </a:cubicBezTo>
                      <a:cubicBezTo>
                        <a:pt x="569622" y="138448"/>
                        <a:pt x="613072" y="181833"/>
                        <a:pt x="607130" y="238938"/>
                      </a:cubicBezTo>
                      <a:cubicBezTo>
                        <a:pt x="606759" y="325430"/>
                        <a:pt x="555232" y="406730"/>
                        <a:pt x="483465" y="454750"/>
                      </a:cubicBezTo>
                      <a:cubicBezTo>
                        <a:pt x="411606" y="502677"/>
                        <a:pt x="220631" y="549492"/>
                        <a:pt x="123333" y="474403"/>
                      </a:cubicBezTo>
                      <a:cubicBezTo>
                        <a:pt x="91396" y="449744"/>
                        <a:pt x="76634" y="401353"/>
                        <a:pt x="96316" y="366219"/>
                      </a:cubicBezTo>
                      <a:cubicBezTo>
                        <a:pt x="122312" y="320145"/>
                        <a:pt x="187301" y="319589"/>
                        <a:pt x="233536" y="293632"/>
                      </a:cubicBezTo>
                      <a:cubicBezTo>
                        <a:pt x="290355" y="261372"/>
                        <a:pt x="313473" y="192679"/>
                        <a:pt x="346617" y="136409"/>
                      </a:cubicBezTo>
                      <a:cubicBezTo>
                        <a:pt x="360636" y="112491"/>
                        <a:pt x="378462" y="89316"/>
                        <a:pt x="403436" y="77357"/>
                      </a:cubicBezTo>
                      <a:cubicBezTo>
                        <a:pt x="416202" y="71355"/>
                        <a:pt x="429501" y="68892"/>
                        <a:pt x="442911" y="69176"/>
                      </a:cubicBezTo>
                      <a:close/>
                      <a:moveTo>
                        <a:pt x="291788" y="0"/>
                      </a:moveTo>
                      <a:lnTo>
                        <a:pt x="337514" y="0"/>
                      </a:lnTo>
                      <a:lnTo>
                        <a:pt x="337514" y="104839"/>
                      </a:lnTo>
                      <a:cubicBezTo>
                        <a:pt x="329521" y="112996"/>
                        <a:pt x="295134" y="180201"/>
                        <a:pt x="291788" y="18650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1295979">
                    <a:defRPr/>
                  </a:pPr>
                  <a:endParaRPr lang="zh-CN" altLang="en-US" sz="2551">
                    <a:solidFill>
                      <a:prstClr val="white"/>
                    </a:solidFill>
                    <a:latin typeface="Arial"/>
                    <a:ea typeface="微软雅黑"/>
                  </a:endParaRPr>
                </a:p>
              </p:txBody>
            </p:sp>
          </p:grpSp>
          <p:sp>
            <p:nvSpPr>
              <p:cNvPr id="327" name="文本框 189">
                <a:extLst>
                  <a:ext uri="{FF2B5EF4-FFF2-40B4-BE49-F238E27FC236}">
                    <a16:creationId xmlns:a16="http://schemas.microsoft.com/office/drawing/2014/main" id="{455AC323-C219-3A61-E576-8ECFB14F492B}"/>
                  </a:ext>
                </a:extLst>
              </p:cNvPr>
              <p:cNvSpPr txBox="1"/>
              <p:nvPr/>
            </p:nvSpPr>
            <p:spPr>
              <a:xfrm>
                <a:off x="1891270" y="3199276"/>
                <a:ext cx="4371946" cy="430374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2000" b="1" u="sng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无</a:t>
                </a:r>
                <a:r>
                  <a:rPr lang="en-US" altLang="zh-CN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3-4</a:t>
                </a:r>
                <a:r>
                  <a:rPr lang="zh-CN" altLang="en-US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级</a:t>
                </a:r>
                <a:r>
                  <a:rPr lang="zh-CN" altLang="en-US" sz="2000" b="1" u="sng" dirty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胃肠道</a:t>
                </a:r>
                <a:r>
                  <a:rPr lang="zh-CN" altLang="en-US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Segoe UI" panose="020B0502040204020203" pitchFamily="34" charset="0"/>
                  </a:rPr>
                  <a:t>不良反应</a:t>
                </a:r>
                <a:endParaRPr lang="zh-CN" altLang="en-US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Segoe UI" panose="020B0502040204020203" pitchFamily="34" charset="0"/>
                </a:endParaRPr>
              </a:p>
            </p:txBody>
          </p:sp>
          <p:graphicFrame>
            <p:nvGraphicFramePr>
              <p:cNvPr id="328" name="图表 327">
                <a:extLst>
                  <a:ext uri="{FF2B5EF4-FFF2-40B4-BE49-F238E27FC236}">
                    <a16:creationId xmlns:a16="http://schemas.microsoft.com/office/drawing/2014/main" id="{609A716C-55F3-056D-893D-8FC4705335B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192585084"/>
                  </p:ext>
                </p:extLst>
              </p:nvPr>
            </p:nvGraphicFramePr>
            <p:xfrm>
              <a:off x="7191629" y="2893855"/>
              <a:ext cx="4519013" cy="104121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329" name="矩形: 圆角 328">
                <a:extLst>
                  <a:ext uri="{FF2B5EF4-FFF2-40B4-BE49-F238E27FC236}">
                    <a16:creationId xmlns:a16="http://schemas.microsoft.com/office/drawing/2014/main" id="{B025E695-7CA4-53F3-948B-89D4738FB363}"/>
                  </a:ext>
                </a:extLst>
              </p:cNvPr>
              <p:cNvSpPr/>
              <p:nvPr/>
            </p:nvSpPr>
            <p:spPr>
              <a:xfrm>
                <a:off x="7497374" y="3295130"/>
                <a:ext cx="511953" cy="201488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900" b="1" dirty="0"/>
                  <a:t>0.0%</a:t>
                </a:r>
                <a:endParaRPr lang="zh-CN" altLang="en-US" sz="900" b="1" dirty="0"/>
              </a:p>
            </p:txBody>
          </p:sp>
          <p:sp>
            <p:nvSpPr>
              <p:cNvPr id="330" name="矩形: 圆角 329">
                <a:extLst>
                  <a:ext uri="{FF2B5EF4-FFF2-40B4-BE49-F238E27FC236}">
                    <a16:creationId xmlns:a16="http://schemas.microsoft.com/office/drawing/2014/main" id="{05342C26-DEE2-813A-D652-8BAFFF2503F7}"/>
                  </a:ext>
                </a:extLst>
              </p:cNvPr>
              <p:cNvSpPr/>
              <p:nvPr/>
            </p:nvSpPr>
            <p:spPr>
              <a:xfrm>
                <a:off x="8882112" y="3295130"/>
                <a:ext cx="511953" cy="201488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900" b="1" dirty="0"/>
                  <a:t>0.0%</a:t>
                </a:r>
                <a:endParaRPr lang="zh-CN" altLang="en-US" sz="900" b="1" dirty="0"/>
              </a:p>
            </p:txBody>
          </p:sp>
          <p:sp>
            <p:nvSpPr>
              <p:cNvPr id="331" name="矩形: 圆角 330">
                <a:extLst>
                  <a:ext uri="{FF2B5EF4-FFF2-40B4-BE49-F238E27FC236}">
                    <a16:creationId xmlns:a16="http://schemas.microsoft.com/office/drawing/2014/main" id="{51A89D38-5D6B-A2F4-A747-17752A7271C5}"/>
                  </a:ext>
                </a:extLst>
              </p:cNvPr>
              <p:cNvSpPr/>
              <p:nvPr/>
            </p:nvSpPr>
            <p:spPr>
              <a:xfrm>
                <a:off x="10298382" y="3295130"/>
                <a:ext cx="511953" cy="201488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900" b="1" dirty="0"/>
                  <a:t>0.0%</a:t>
                </a:r>
                <a:endParaRPr lang="zh-CN" altLang="en-US" sz="900" b="1" dirty="0"/>
              </a:p>
            </p:txBody>
          </p:sp>
          <p:sp>
            <p:nvSpPr>
              <p:cNvPr id="332" name="文本框 194">
                <a:extLst>
                  <a:ext uri="{FF2B5EF4-FFF2-40B4-BE49-F238E27FC236}">
                    <a16:creationId xmlns:a16="http://schemas.microsoft.com/office/drawing/2014/main" id="{39C84D9D-91FD-CE18-1400-7500DE886074}"/>
                  </a:ext>
                </a:extLst>
              </p:cNvPr>
              <p:cNvSpPr txBox="1"/>
              <p:nvPr/>
            </p:nvSpPr>
            <p:spPr>
              <a:xfrm>
                <a:off x="1779894" y="3624172"/>
                <a:ext cx="2494161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2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（ ≥</a:t>
                </a:r>
                <a:r>
                  <a:rPr lang="en-US" altLang="zh-CN" sz="12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3</a:t>
                </a:r>
                <a:r>
                  <a:rPr lang="zh-CN" altLang="en-US" sz="12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级腹泻、恶心、呕吐）</a:t>
                </a:r>
              </a:p>
            </p:txBody>
          </p:sp>
          <p:grpSp>
            <p:nvGrpSpPr>
              <p:cNvPr id="333" name="组合 332">
                <a:extLst>
                  <a:ext uri="{FF2B5EF4-FFF2-40B4-BE49-F238E27FC236}">
                    <a16:creationId xmlns:a16="http://schemas.microsoft.com/office/drawing/2014/main" id="{39571C95-489E-33FE-2CDA-CD2498E600DF}"/>
                  </a:ext>
                </a:extLst>
              </p:cNvPr>
              <p:cNvGrpSpPr/>
              <p:nvPr/>
            </p:nvGrpSpPr>
            <p:grpSpPr>
              <a:xfrm flipH="1">
                <a:off x="6843949" y="3109707"/>
                <a:ext cx="192044" cy="609538"/>
                <a:chOff x="4624411" y="1491729"/>
                <a:chExt cx="179554" cy="636303"/>
              </a:xfrm>
            </p:grpSpPr>
            <p:sp>
              <p:nvSpPr>
                <p:cNvPr id="334" name="等腰三角形 333">
                  <a:extLst>
                    <a:ext uri="{FF2B5EF4-FFF2-40B4-BE49-F238E27FC236}">
                      <a16:creationId xmlns:a16="http://schemas.microsoft.com/office/drawing/2014/main" id="{A873D77B-8E35-B38F-8AF2-B8F989026089}"/>
                    </a:ext>
                  </a:extLst>
                </p:cNvPr>
                <p:cNvSpPr/>
                <p:nvPr/>
              </p:nvSpPr>
              <p:spPr>
                <a:xfrm rot="5400000">
                  <a:off x="4397985" y="1722052"/>
                  <a:ext cx="636303" cy="175657"/>
                </a:xfrm>
                <a:prstGeom prst="triangle">
                  <a:avLst/>
                </a:prstGeom>
                <a:gradFill>
                  <a:gsLst>
                    <a:gs pos="2000">
                      <a:schemeClr val="accent1">
                        <a:alpha val="2000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  <p:sp>
              <p:nvSpPr>
                <p:cNvPr id="335" name="等腰三角形 334">
                  <a:extLst>
                    <a:ext uri="{FF2B5EF4-FFF2-40B4-BE49-F238E27FC236}">
                      <a16:creationId xmlns:a16="http://schemas.microsoft.com/office/drawing/2014/main" id="{6E8B8E45-E235-9AE9-2A91-48189F8F3372}"/>
                    </a:ext>
                  </a:extLst>
                </p:cNvPr>
                <p:cNvSpPr/>
                <p:nvPr/>
              </p:nvSpPr>
              <p:spPr>
                <a:xfrm rot="5400000">
                  <a:off x="4484446" y="1756494"/>
                  <a:ext cx="386675" cy="106745"/>
                </a:xfrm>
                <a:prstGeom prst="triangle">
                  <a:avLst/>
                </a:prstGeom>
                <a:gradFill>
                  <a:gsLst>
                    <a:gs pos="2000">
                      <a:schemeClr val="accent1">
                        <a:alpha val="20000"/>
                      </a:schemeClr>
                    </a:gs>
                    <a:gs pos="100000">
                      <a:schemeClr val="accent1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4EE875EA-AF8F-E721-DD07-EBEB2B229008}"/>
              </a:ext>
            </a:extLst>
          </p:cNvPr>
          <p:cNvSpPr txBox="1"/>
          <p:nvPr/>
        </p:nvSpPr>
        <p:spPr>
          <a:xfrm>
            <a:off x="9078388" y="2117101"/>
            <a:ext cx="244475" cy="223142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8729128-3957-B42F-1ABB-27D37035BBB1}"/>
              </a:ext>
            </a:extLst>
          </p:cNvPr>
          <p:cNvSpPr txBox="1"/>
          <p:nvPr/>
        </p:nvSpPr>
        <p:spPr>
          <a:xfrm>
            <a:off x="9034585" y="3451225"/>
            <a:ext cx="244475" cy="112614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F0CB299-86B4-D31E-8B7A-C47D8D145932}"/>
              </a:ext>
            </a:extLst>
          </p:cNvPr>
          <p:cNvSpPr txBox="1"/>
          <p:nvPr/>
        </p:nvSpPr>
        <p:spPr>
          <a:xfrm>
            <a:off x="9870080" y="5746801"/>
            <a:ext cx="632820" cy="297211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E0E8B16-0B0F-51AC-BBA3-1E1AA9595D0B}"/>
              </a:ext>
            </a:extLst>
          </p:cNvPr>
          <p:cNvSpPr txBox="1"/>
          <p:nvPr/>
        </p:nvSpPr>
        <p:spPr>
          <a:xfrm>
            <a:off x="8757134" y="2554365"/>
            <a:ext cx="8869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参照药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72FE1ED-6039-ED48-2C49-3629926EB8F2}"/>
              </a:ext>
            </a:extLst>
          </p:cNvPr>
          <p:cNvSpPr txBox="1"/>
          <p:nvPr/>
        </p:nvSpPr>
        <p:spPr>
          <a:xfrm>
            <a:off x="8703807" y="3782769"/>
            <a:ext cx="8869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参照药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7F097AC-FABC-9395-51DB-6522B39E8E9A}"/>
              </a:ext>
            </a:extLst>
          </p:cNvPr>
          <p:cNvSpPr txBox="1"/>
          <p:nvPr/>
        </p:nvSpPr>
        <p:spPr>
          <a:xfrm>
            <a:off x="7184926" y="4774284"/>
            <a:ext cx="13368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恩替司他   阿贝西利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8F0FDDA-E983-2A93-D445-2144B05FD4C2}"/>
              </a:ext>
            </a:extLst>
          </p:cNvPr>
          <p:cNvSpPr txBox="1"/>
          <p:nvPr/>
        </p:nvSpPr>
        <p:spPr>
          <a:xfrm>
            <a:off x="8468706" y="4774478"/>
            <a:ext cx="13368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恩替司他   阿贝西利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9934B45-65DB-D4B4-0ACE-3712ECD1F15F}"/>
              </a:ext>
            </a:extLst>
          </p:cNvPr>
          <p:cNvSpPr txBox="1"/>
          <p:nvPr/>
        </p:nvSpPr>
        <p:spPr>
          <a:xfrm>
            <a:off x="9800496" y="4780851"/>
            <a:ext cx="13368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恩替司他   阿贝西利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E0C434C-8CBB-1F77-C709-14D677F1C76B}"/>
              </a:ext>
            </a:extLst>
          </p:cNvPr>
          <p:cNvSpPr txBox="1"/>
          <p:nvPr/>
        </p:nvSpPr>
        <p:spPr>
          <a:xfrm>
            <a:off x="7930302" y="4485739"/>
            <a:ext cx="297325" cy="327562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78281503-5779-4E7A-1548-BC4ABFBE5FE9}"/>
              </a:ext>
            </a:extLst>
          </p:cNvPr>
          <p:cNvSpPr txBox="1"/>
          <p:nvPr/>
        </p:nvSpPr>
        <p:spPr>
          <a:xfrm>
            <a:off x="9235871" y="4735574"/>
            <a:ext cx="297325" cy="90459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4599034-9B5D-64FE-3D42-34D8EE957770}"/>
              </a:ext>
            </a:extLst>
          </p:cNvPr>
          <p:cNvSpPr txBox="1"/>
          <p:nvPr/>
        </p:nvSpPr>
        <p:spPr>
          <a:xfrm>
            <a:off x="10554723" y="4778222"/>
            <a:ext cx="297325" cy="45719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20328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7sJsrCbk0.ODv6owism_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941f0e7-783d-469f-bafa-1962f4edb39e}"/>
</p:tagLst>
</file>

<file path=ppt/theme/theme1.xml><?xml version="1.0" encoding="utf-8"?>
<a:theme xmlns:a="http://schemas.openxmlformats.org/drawingml/2006/main" name="Office 主题​​">
  <a:themeElements>
    <a:clrScheme name="自定义 232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01A6F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自定义 35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6_blank">
  <a:themeElements>
    <a:clrScheme name="6_blank 12">
      <a:dk1>
        <a:srgbClr val="0B2F79"/>
      </a:dk1>
      <a:lt1>
        <a:srgbClr val="FFFFFF"/>
      </a:lt1>
      <a:dk2>
        <a:srgbClr val="0B2F79"/>
      </a:dk2>
      <a:lt2>
        <a:srgbClr val="808080"/>
      </a:lt2>
      <a:accent1>
        <a:srgbClr val="F26400"/>
      </a:accent1>
      <a:accent2>
        <a:srgbClr val="38B65F"/>
      </a:accent2>
      <a:accent3>
        <a:srgbClr val="FFFFFF"/>
      </a:accent3>
      <a:accent4>
        <a:srgbClr val="082766"/>
      </a:accent4>
      <a:accent5>
        <a:srgbClr val="F7B8AA"/>
      </a:accent5>
      <a:accent6>
        <a:srgbClr val="32A555"/>
      </a:accent6>
      <a:hlink>
        <a:srgbClr val="A53131"/>
      </a:hlink>
      <a:folHlink>
        <a:srgbClr val="5DC9FF"/>
      </a:folHlink>
    </a:clrScheme>
    <a:fontScheme name="6_blank">
      <a:majorFont>
        <a:latin typeface="Arial"/>
        <a:ea typeface="MS PMincho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696A5E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6350" cap="flat" cmpd="sng" algn="ctr">
          <a:solidFill>
            <a:srgbClr val="696A5E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6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8">
        <a:dk1>
          <a:srgbClr val="0A2E77"/>
        </a:dk1>
        <a:lt1>
          <a:srgbClr val="FFFFFF"/>
        </a:lt1>
        <a:dk2>
          <a:srgbClr val="0A2E77"/>
        </a:dk2>
        <a:lt2>
          <a:srgbClr val="808080"/>
        </a:lt2>
        <a:accent1>
          <a:srgbClr val="F26604"/>
        </a:accent1>
        <a:accent2>
          <a:srgbClr val="0A2E77"/>
        </a:accent2>
        <a:accent3>
          <a:srgbClr val="FFFFFF"/>
        </a:accent3>
        <a:accent4>
          <a:srgbClr val="072665"/>
        </a:accent4>
        <a:accent5>
          <a:srgbClr val="F7B8AA"/>
        </a:accent5>
        <a:accent6>
          <a:srgbClr val="08296B"/>
        </a:accent6>
        <a:hlink>
          <a:srgbClr val="6666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9">
        <a:dk1>
          <a:srgbClr val="0B2F79"/>
        </a:dk1>
        <a:lt1>
          <a:srgbClr val="FFFFFF"/>
        </a:lt1>
        <a:dk2>
          <a:srgbClr val="0A2E77"/>
        </a:dk2>
        <a:lt2>
          <a:srgbClr val="808080"/>
        </a:lt2>
        <a:accent1>
          <a:srgbClr val="6666CC"/>
        </a:accent1>
        <a:accent2>
          <a:srgbClr val="0A2E77"/>
        </a:accent2>
        <a:accent3>
          <a:srgbClr val="FFFFFF"/>
        </a:accent3>
        <a:accent4>
          <a:srgbClr val="082766"/>
        </a:accent4>
        <a:accent5>
          <a:srgbClr val="B8B8E2"/>
        </a:accent5>
        <a:accent6>
          <a:srgbClr val="08296B"/>
        </a:accent6>
        <a:hlink>
          <a:srgbClr val="F26604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10">
        <a:dk1>
          <a:srgbClr val="0B2F79"/>
        </a:dk1>
        <a:lt1>
          <a:srgbClr val="FFFFFF"/>
        </a:lt1>
        <a:dk2>
          <a:srgbClr val="0B2F79"/>
        </a:dk2>
        <a:lt2>
          <a:srgbClr val="808080"/>
        </a:lt2>
        <a:accent1>
          <a:srgbClr val="F26400"/>
        </a:accent1>
        <a:accent2>
          <a:srgbClr val="38B65F"/>
        </a:accent2>
        <a:accent3>
          <a:srgbClr val="FFFFFF"/>
        </a:accent3>
        <a:accent4>
          <a:srgbClr val="082766"/>
        </a:accent4>
        <a:accent5>
          <a:srgbClr val="F7B8AA"/>
        </a:accent5>
        <a:accent6>
          <a:srgbClr val="32A555"/>
        </a:accent6>
        <a:hlink>
          <a:srgbClr val="A53131"/>
        </a:hlink>
        <a:folHlink>
          <a:srgbClr val="0B2F7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11">
        <a:dk1>
          <a:srgbClr val="0B2F79"/>
        </a:dk1>
        <a:lt1>
          <a:srgbClr val="FFFFFF"/>
        </a:lt1>
        <a:dk2>
          <a:srgbClr val="0B2F79"/>
        </a:dk2>
        <a:lt2>
          <a:srgbClr val="808080"/>
        </a:lt2>
        <a:accent1>
          <a:srgbClr val="F26400"/>
        </a:accent1>
        <a:accent2>
          <a:srgbClr val="38B65F"/>
        </a:accent2>
        <a:accent3>
          <a:srgbClr val="FFFFFF"/>
        </a:accent3>
        <a:accent4>
          <a:srgbClr val="082766"/>
        </a:accent4>
        <a:accent5>
          <a:srgbClr val="F7B8AA"/>
        </a:accent5>
        <a:accent6>
          <a:srgbClr val="32A555"/>
        </a:accent6>
        <a:hlink>
          <a:srgbClr val="A53131"/>
        </a:hlink>
        <a:folHlink>
          <a:srgbClr val="01AA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blank 12">
        <a:dk1>
          <a:srgbClr val="0B2F79"/>
        </a:dk1>
        <a:lt1>
          <a:srgbClr val="FFFFFF"/>
        </a:lt1>
        <a:dk2>
          <a:srgbClr val="0B2F79"/>
        </a:dk2>
        <a:lt2>
          <a:srgbClr val="808080"/>
        </a:lt2>
        <a:accent1>
          <a:srgbClr val="F26400"/>
        </a:accent1>
        <a:accent2>
          <a:srgbClr val="38B65F"/>
        </a:accent2>
        <a:accent3>
          <a:srgbClr val="FFFFFF"/>
        </a:accent3>
        <a:accent4>
          <a:srgbClr val="082766"/>
        </a:accent4>
        <a:accent5>
          <a:srgbClr val="F7B8AA"/>
        </a:accent5>
        <a:accent6>
          <a:srgbClr val="32A555"/>
        </a:accent6>
        <a:hlink>
          <a:srgbClr val="A53131"/>
        </a:hlink>
        <a:folHlink>
          <a:srgbClr val="5DC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29606</TotalTime>
  <Words>2585</Words>
  <Application>Microsoft Office PowerPoint</Application>
  <PresentationFormat>宽屏</PresentationFormat>
  <Paragraphs>265</Paragraphs>
  <Slides>12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Roboto Regular</vt:lpstr>
      <vt:lpstr>等线</vt:lpstr>
      <vt:lpstr>思源黑体 CN Bold</vt:lpstr>
      <vt:lpstr>微软雅黑</vt:lpstr>
      <vt:lpstr>微软雅黑</vt:lpstr>
      <vt:lpstr>Arial</vt:lpstr>
      <vt:lpstr>Calibri</vt:lpstr>
      <vt:lpstr>Open Sans Light</vt:lpstr>
      <vt:lpstr>Wingdings</vt:lpstr>
      <vt:lpstr>Office 主题​​</vt:lpstr>
      <vt:lpstr>6_blank</vt:lpstr>
      <vt:lpstr>think-cell Slide</vt:lpstr>
      <vt:lpstr>PowerPoint 演示文稿</vt:lpstr>
      <vt:lpstr>目       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edp</dc:creator>
  <cp:lastModifiedBy>Liang Zhiqiang</cp:lastModifiedBy>
  <cp:revision>904</cp:revision>
  <dcterms:created xsi:type="dcterms:W3CDTF">2024-05-27T02:47:36Z</dcterms:created>
  <dcterms:modified xsi:type="dcterms:W3CDTF">2025-07-17T12:50:26Z</dcterms:modified>
</cp:coreProperties>
</file>