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1" r:id="rId3"/>
  </p:sldMasterIdLst>
  <p:notesMasterIdLst>
    <p:notesMasterId r:id="rId16"/>
  </p:notesMasterIdLst>
  <p:handoutMasterIdLst>
    <p:handoutMasterId r:id="rId17"/>
  </p:handoutMasterIdLst>
  <p:sldIdLst>
    <p:sldId id="258" r:id="rId4"/>
    <p:sldId id="16777271" r:id="rId5"/>
    <p:sldId id="16777272" r:id="rId6"/>
    <p:sldId id="16777276" r:id="rId7"/>
    <p:sldId id="296" r:id="rId8"/>
    <p:sldId id="16777273" r:id="rId9"/>
    <p:sldId id="16777282" r:id="rId10"/>
    <p:sldId id="268" r:id="rId11"/>
    <p:sldId id="16777274" r:id="rId12"/>
    <p:sldId id="278" r:id="rId13"/>
    <p:sldId id="16777280" r:id="rId14"/>
    <p:sldId id="1677728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E4CDB8E-2964-4317-AF60-534D3CE6A063}">
          <p14:sldIdLst>
            <p14:sldId id="258"/>
            <p14:sldId id="16777271"/>
            <p14:sldId id="16777272"/>
            <p14:sldId id="16777276"/>
            <p14:sldId id="296"/>
            <p14:sldId id="16777273"/>
            <p14:sldId id="16777282"/>
            <p14:sldId id="268"/>
            <p14:sldId id="16777274"/>
            <p14:sldId id="278"/>
            <p14:sldId id="16777280"/>
            <p14:sldId id="16777281"/>
          </p14:sldIdLst>
        </p14:section>
      </p14:sectionLst>
    </p:ext>
    <p:ext uri="{EFAFB233-063F-42B5-8137-9DF3F51BA10A}">
      <p15:sldGuideLst xmlns:p15="http://schemas.microsoft.com/office/powerpoint/2012/main">
        <p15:guide id="1" pos="166" userDrawn="1">
          <p15:clr>
            <a:srgbClr val="A4A3A4"/>
          </p15:clr>
        </p15:guide>
        <p15:guide id="2" orient="horz" pos="595" userDrawn="1">
          <p15:clr>
            <a:srgbClr val="A4A3A4"/>
          </p15:clr>
        </p15:guide>
        <p15:guide id="3" orient="horz" pos="1003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Yi" initials="LY" lastIdx="86" clrIdx="0">
    <p:extLst>
      <p:ext uri="{19B8F6BF-5375-455C-9EA6-DF929625EA0E}">
        <p15:presenceInfo xmlns:p15="http://schemas.microsoft.com/office/powerpoint/2012/main" userId="S-1-5-21-2466415513-2233690473-4085648028-27079" providerId="AD"/>
      </p:ext>
    </p:extLst>
  </p:cmAuthor>
  <p:cmAuthor id="2" name="Yu Xiao" initials="YX" lastIdx="7" clrIdx="1">
    <p:extLst>
      <p:ext uri="{19B8F6BF-5375-455C-9EA6-DF929625EA0E}">
        <p15:presenceInfo xmlns:p15="http://schemas.microsoft.com/office/powerpoint/2012/main" userId="S-1-5-21-2466415513-2233690473-4085648028-27714" providerId="AD"/>
      </p:ext>
    </p:extLst>
  </p:cmAuthor>
  <p:cmAuthor id="3" name="Zhang Ying MA" initials="张" lastIdx="11" clrIdx="2">
    <p:extLst>
      <p:ext uri="{19B8F6BF-5375-455C-9EA6-DF929625EA0E}">
        <p15:presenceInfo xmlns:p15="http://schemas.microsoft.com/office/powerpoint/2012/main" userId="S::ying.zhang07@eddingpharm.com::c6d35a5b-0631-45fa-9bc1-595fd1257b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26F"/>
    <a:srgbClr val="1169AE"/>
    <a:srgbClr val="F474AE"/>
    <a:srgbClr val="ED227C"/>
    <a:srgbClr val="BD0F5E"/>
    <a:srgbClr val="FCF3F7"/>
    <a:srgbClr val="FFA15E"/>
    <a:srgbClr val="0D4F82"/>
    <a:srgbClr val="004E8F"/>
    <a:srgbClr val="375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4676" autoAdjust="0"/>
  </p:normalViewPr>
  <p:slideViewPr>
    <p:cSldViewPr snapToGrid="0">
      <p:cViewPr>
        <p:scale>
          <a:sx n="66" d="100"/>
          <a:sy n="66" d="100"/>
        </p:scale>
        <p:origin x="960" y="212"/>
      </p:cViewPr>
      <p:guideLst>
        <p:guide pos="166"/>
        <p:guide orient="horz" pos="595"/>
        <p:guide orient="horz" pos="1003"/>
        <p:guide orient="horz" pos="2341"/>
        <p:guide orient="horz" pos="36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27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0765153161704"/>
          <c:y val="0.15206490780434587"/>
          <c:w val="0.80151527469227468"/>
          <c:h val="0.64572575920303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12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CE-4736-8476-3AAF7398570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4DA-47F9-90E9-B0EB8D7232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来罗西利+来曲唑</c:v>
                </c:pt>
                <c:pt idx="1">
                  <c:v>安慰剂+来曲唑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0.59099999999999997</c:v>
                </c:pt>
                <c:pt idx="1">
                  <c:v>0.45800000000000002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0-4A22-8A89-2FEE678C21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3157855"/>
        <c:axId val="724844559"/>
      </c:barChart>
      <c:catAx>
        <c:axId val="45315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24844559"/>
        <c:crosses val="autoZero"/>
        <c:auto val="1"/>
        <c:lblAlgn val="ctr"/>
        <c:lblOffset val="100"/>
        <c:noMultiLvlLbl val="0"/>
      </c:catAx>
      <c:valAx>
        <c:axId val="724844559"/>
        <c:scaling>
          <c:orientation val="minMax"/>
          <c:max val="0.8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5315785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924929898695951E-2"/>
          <c:y val="0.15134673678234886"/>
          <c:w val="0.93815014020260812"/>
          <c:h val="0.5006944399304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血栓事件发生率</c:v>
                </c:pt>
              </c:strCache>
            </c:strRef>
          </c:tx>
          <c:spPr>
            <a:solidFill>
              <a:srgbClr val="1169AE">
                <a:alpha val="3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DB-45DA-A3B4-0B453B0ED6BB}"/>
              </c:ext>
            </c:extLst>
          </c:dPt>
          <c:dPt>
            <c:idx val="1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DB-45DA-A3B4-0B453B0ED6B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sz="900" b="1" i="0" u="none" strike="noStrike" kern="1200" baseline="0">
                        <a:solidFill>
                          <a:srgbClr val="4E67C8">
                            <a:lumMod val="5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fld id="{B1B8D7E6-A09D-49B4-B33D-133EA1B44A4A}" type="VALUE">
                      <a:rPr lang="en-US" altLang="zh-CN" sz="900" b="1" i="0" u="none" strike="noStrike" kern="1200" baseline="0">
                        <a:solidFill>
                          <a:srgbClr val="4E67C8">
                            <a:lumMod val="5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pPr algn="ctr" rtl="0">
                        <a:defRPr b="1">
                          <a:solidFill>
                            <a:srgbClr val="4E67C8">
                              <a:lumMod val="50000"/>
                            </a:srgbClr>
                          </a:solidFill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sz="900" b="1" i="0" u="none" strike="noStrike" kern="1200" baseline="0">
                      <a:solidFill>
                        <a:srgbClr val="4E67C8">
                          <a:lumMod val="50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DB-45DA-A3B4-0B453B0ED6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来罗西利</c:v>
                </c:pt>
                <c:pt idx="1">
                  <c:v>阿贝西利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</c:v>
                </c:pt>
                <c:pt idx="1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DB-45DA-A3B4-0B453B0ED6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9999679"/>
        <c:axId val="1150000159"/>
      </c:barChart>
      <c:catAx>
        <c:axId val="1149999679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bg1">
                  <a:lumMod val="9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150000159"/>
        <c:crosses val="autoZero"/>
        <c:auto val="1"/>
        <c:lblAlgn val="ctr"/>
        <c:lblOffset val="0"/>
        <c:noMultiLvlLbl val="0"/>
      </c:catAx>
      <c:valAx>
        <c:axId val="1150000159"/>
        <c:scaling>
          <c:orientation val="minMax"/>
        </c:scaling>
        <c:delete val="1"/>
        <c:axPos val="l"/>
        <c:majorGridlines>
          <c:spPr>
            <a:ln w="12700" cap="flat" cmpd="sng" algn="ctr">
              <a:noFill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4999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0765153161704"/>
          <c:y val="0.15206490780434587"/>
          <c:w val="0.80151527469227468"/>
          <c:h val="0.64572575920303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ORR</c:v>
                </c:pt>
              </c:strCache>
            </c:strRef>
          </c:tx>
          <c:spPr>
            <a:solidFill>
              <a:schemeClr val="accent1">
                <a:alpha val="3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12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B71-4FB0-8B94-5A2B88C422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来罗西利+氟维司群</c:v>
                </c:pt>
                <c:pt idx="1">
                  <c:v>安慰剂+氟维司群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0.23400000000000001</c:v>
                </c:pt>
                <c:pt idx="1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0-4A22-8A89-2FEE678C21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3157855"/>
        <c:axId val="724844559"/>
      </c:barChart>
      <c:catAx>
        <c:axId val="45315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724844559"/>
        <c:crosses val="autoZero"/>
        <c:auto val="1"/>
        <c:lblAlgn val="ctr"/>
        <c:lblOffset val="100"/>
        <c:noMultiLvlLbl val="0"/>
      </c:catAx>
      <c:valAx>
        <c:axId val="724844559"/>
        <c:scaling>
          <c:orientation val="minMax"/>
          <c:max val="0.4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45315785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956243228321793E-2"/>
          <c:y val="0.11410484976507555"/>
          <c:w val="0.88138027511383421"/>
          <c:h val="0.71601197001415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主要终点HR值</c:v>
                </c:pt>
              </c:strCache>
            </c:strRef>
          </c:tx>
          <c:spPr>
            <a:solidFill>
              <a:srgbClr val="1169AE">
                <a:alpha val="3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12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E-4D52-A990-273A869D2F21}"/>
              </c:ext>
            </c:extLst>
          </c:dPt>
          <c:dPt>
            <c:idx val="1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CE-4D52-A990-273A869D2F21}"/>
              </c:ext>
            </c:extLst>
          </c:dPt>
          <c:dPt>
            <c:idx val="2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CE-4D52-A990-273A869D2F21}"/>
              </c:ext>
            </c:extLst>
          </c:dPt>
          <c:dPt>
            <c:idx val="3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CE-4D52-A990-273A869D2F21}"/>
              </c:ext>
            </c:extLst>
          </c:dPt>
          <c:dPt>
            <c:idx val="4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ACE-4D52-A990-273A869D2F2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ACE-4D52-A990-273A869D2F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来罗西利</c:v>
                </c:pt>
                <c:pt idx="1">
                  <c:v>阿贝西利</c:v>
                </c:pt>
                <c:pt idx="2">
                  <c:v>哌柏西利</c:v>
                </c:pt>
                <c:pt idx="3">
                  <c:v>瑞波西利</c:v>
                </c:pt>
                <c:pt idx="4">
                  <c:v>达尔西利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0.46400000000000002</c:v>
                </c:pt>
                <c:pt idx="1">
                  <c:v>0.54</c:v>
                </c:pt>
                <c:pt idx="2">
                  <c:v>0.57999999999999996</c:v>
                </c:pt>
                <c:pt idx="3">
                  <c:v>0.56799999999999995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CE-4D52-A990-273A869D2F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9999679"/>
        <c:axId val="1150000159"/>
      </c:barChart>
      <c:catAx>
        <c:axId val="1149999679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bg1">
                  <a:lumMod val="9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50000159"/>
        <c:crosses val="autoZero"/>
        <c:auto val="1"/>
        <c:lblAlgn val="ctr"/>
        <c:lblOffset val="100"/>
        <c:noMultiLvlLbl val="0"/>
      </c:catAx>
      <c:valAx>
        <c:axId val="1150000159"/>
        <c:scaling>
          <c:orientation val="minMax"/>
        </c:scaling>
        <c:delete val="0"/>
        <c:axPos val="l"/>
        <c:majorGridlines>
          <c:spPr>
            <a:ln w="12700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4999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000000"/>
          </a:solidFill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71119126515798E-2"/>
          <c:y val="0.22215239856998609"/>
          <c:w val="0.86865883366141727"/>
          <c:h val="0.56657482623476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多转移灶亚组PFS的HR值</c:v>
                </c:pt>
              </c:strCache>
            </c:strRef>
          </c:tx>
          <c:spPr>
            <a:solidFill>
              <a:srgbClr val="1169AE">
                <a:alpha val="3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12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D7-4A20-BDC8-5FA1CAD36CD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1D7-4A20-BDC8-5FA1CAD36C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来罗西利</c:v>
                </c:pt>
                <c:pt idx="1">
                  <c:v>阿贝西利</c:v>
                </c:pt>
                <c:pt idx="2">
                  <c:v>哌柏西利</c:v>
                </c:pt>
                <c:pt idx="3">
                  <c:v>瑞波西利</c:v>
                </c:pt>
                <c:pt idx="4">
                  <c:v>达尔西利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0.32600000000000001</c:v>
                </c:pt>
                <c:pt idx="1">
                  <c:v>0.752</c:v>
                </c:pt>
                <c:pt idx="2">
                  <c:v>0.4</c:v>
                </c:pt>
                <c:pt idx="3">
                  <c:v>0.621</c:v>
                </c:pt>
                <c:pt idx="4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D7-4A20-BDC8-5FA1CAD36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70"/>
        <c:axId val="2027506928"/>
        <c:axId val="1949952864"/>
      </c:barChart>
      <c:catAx>
        <c:axId val="202750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49952864"/>
        <c:crosses val="autoZero"/>
        <c:auto val="1"/>
        <c:lblAlgn val="ctr"/>
        <c:lblOffset val="100"/>
        <c:noMultiLvlLbl val="0"/>
      </c:catAx>
      <c:valAx>
        <c:axId val="19499528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2750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t"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159812644818324E-2"/>
          <c:y val="0.15414636918090108"/>
          <c:w val="0.86865883366141727"/>
          <c:h val="0.57546403141267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既往接受过化疗亚组PFS的HR值</c:v>
                </c:pt>
              </c:strCache>
            </c:strRef>
          </c:tx>
          <c:spPr>
            <a:solidFill>
              <a:srgbClr val="1169AE">
                <a:alpha val="3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12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44-4B57-841A-9A54DBF7E01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344-4B57-841A-9A54DBF7E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来罗西利</c:v>
                </c:pt>
                <c:pt idx="1">
                  <c:v>哌柏西利</c:v>
                </c:pt>
                <c:pt idx="2">
                  <c:v>达尔西利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0.28599999999999998</c:v>
                </c:pt>
                <c:pt idx="1">
                  <c:v>0.43</c:v>
                </c:pt>
                <c:pt idx="2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44-4B57-841A-9A54DBF7E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-70"/>
        <c:axId val="2027506928"/>
        <c:axId val="1949952864"/>
      </c:barChart>
      <c:catAx>
        <c:axId val="202750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49952864"/>
        <c:crosses val="autoZero"/>
        <c:auto val="1"/>
        <c:lblAlgn val="ctr"/>
        <c:lblOffset val="100"/>
        <c:noMultiLvlLbl val="0"/>
      </c:catAx>
      <c:valAx>
        <c:axId val="1949952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2750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t"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严重不良事件发生率</c:v>
                </c:pt>
              </c:strCache>
            </c:strRef>
          </c:tx>
          <c:spPr>
            <a:solidFill>
              <a:srgbClr val="1169AE">
                <a:alpha val="3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12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F-4FAF-AFEF-39CAF364424C}"/>
              </c:ext>
            </c:extLst>
          </c:dPt>
          <c:dPt>
            <c:idx val="1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5F-4FAF-AFEF-39CAF364424C}"/>
              </c:ext>
            </c:extLst>
          </c:dPt>
          <c:dPt>
            <c:idx val="2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5F-4FAF-AFEF-39CAF364424C}"/>
              </c:ext>
            </c:extLst>
          </c:dPt>
          <c:dPt>
            <c:idx val="3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5F-4FAF-AFEF-39CAF364424C}"/>
              </c:ext>
            </c:extLst>
          </c:dPt>
          <c:dPt>
            <c:idx val="4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5F-4FAF-AFEF-39CAF364424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sz="900" b="1" i="0" u="none" strike="noStrike" kern="1200" baseline="0">
                        <a:solidFill>
                          <a:srgbClr val="4E67C8">
                            <a:lumMod val="5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fld id="{3A511F7E-7630-47CC-BD2E-851207F0E51E}" type="VALUE">
                      <a:rPr lang="en-US" altLang="zh-CN" sz="900" b="1" i="0" u="none" strike="noStrike" kern="1200" baseline="0" smtClean="0">
                        <a:solidFill>
                          <a:srgbClr val="4E67C8">
                            <a:lumMod val="5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pPr algn="ctr" rtl="0">
                        <a:defRPr b="1">
                          <a:solidFill>
                            <a:srgbClr val="4E67C8">
                              <a:lumMod val="50000"/>
                            </a:srgbClr>
                          </a:solidFill>
                        </a:defRPr>
                      </a:pPr>
                      <a:t>[值]</a:t>
                    </a:fld>
                    <a:r>
                      <a:rPr lang="en-US" altLang="zh-CN" sz="900" b="1" i="0" u="none" strike="noStrike" kern="1200" baseline="0" dirty="0">
                        <a:solidFill>
                          <a:srgbClr val="4E67C8">
                            <a:lumMod val="5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t>-13.1%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sz="900" b="1" i="0" u="none" strike="noStrike" kern="1200" baseline="0">
                      <a:solidFill>
                        <a:srgbClr val="4E67C8">
                          <a:lumMod val="50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5F-4FAF-AFEF-39CAF36442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580C314-E988-472E-8D82-EF2F9D58326C}" type="VALUE">
                      <a:rPr lang="en-US" altLang="zh-CN" smtClean="0"/>
                      <a:pPr/>
                      <a:t>[值]</a:t>
                    </a:fld>
                    <a:r>
                      <a:rPr lang="en-US" altLang="zh-CN" dirty="0"/>
                      <a:t>-23.6%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5F-4FAF-AFEF-39CAF36442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A0D524-93FF-4C33-AFA7-0985125157E4}" type="VALUE">
                      <a:rPr lang="en-US" altLang="zh-CN" smtClean="0"/>
                      <a:pPr/>
                      <a:t>[值]</a:t>
                    </a:fld>
                    <a:r>
                      <a:rPr lang="en-US" altLang="zh-CN" dirty="0"/>
                      <a:t>-27.5%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55F-4FAF-AFEF-39CAF36442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 dirty="0"/>
                      <a:t>18%-</a:t>
                    </a:r>
                    <a:fld id="{21D537EC-7A14-4B1A-956D-E932449480B4}" type="VALUE">
                      <a:rPr lang="en-US" altLang="zh-CN" smtClean="0"/>
                      <a:pPr/>
                      <a:t>[值]</a:t>
                    </a:fld>
                    <a:endParaRPr lang="en-US" altLang="zh-CN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55F-4FAF-AFEF-39CAF364424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D2A9518-E22B-4822-8172-ECDF4972028C}" type="VALUE">
                      <a:rPr lang="en-US" altLang="zh-CN" smtClean="0"/>
                      <a:pPr/>
                      <a:t>[值]</a:t>
                    </a:fld>
                    <a:r>
                      <a:rPr lang="en-US" altLang="zh-CN" dirty="0"/>
                      <a:t>-11.9%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55F-4FAF-AFEF-39CAF36442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来罗西利</c:v>
                </c:pt>
                <c:pt idx="1">
                  <c:v>哌柏西利</c:v>
                </c:pt>
                <c:pt idx="2">
                  <c:v>阿贝西利</c:v>
                </c:pt>
                <c:pt idx="3">
                  <c:v>瑞波西利</c:v>
                </c:pt>
                <c:pt idx="4">
                  <c:v>达尔西利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5.8000000000000003E-2</c:v>
                </c:pt>
                <c:pt idx="1">
                  <c:v>0.13</c:v>
                </c:pt>
                <c:pt idx="2">
                  <c:v>0.224</c:v>
                </c:pt>
                <c:pt idx="3">
                  <c:v>0.28599999999999998</c:v>
                </c:pt>
                <c:pt idx="4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5F-4FAF-AFEF-39CAF36442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9999679"/>
        <c:axId val="1150000159"/>
      </c:barChart>
      <c:catAx>
        <c:axId val="1149999679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bg1">
                  <a:lumMod val="9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150000159"/>
        <c:crosses val="autoZero"/>
        <c:auto val="1"/>
        <c:lblAlgn val="ctr"/>
        <c:lblOffset val="100"/>
        <c:noMultiLvlLbl val="0"/>
      </c:catAx>
      <c:valAx>
        <c:axId val="1150000159"/>
        <c:scaling>
          <c:orientation val="minMax"/>
        </c:scaling>
        <c:delete val="1"/>
        <c:axPos val="l"/>
        <c:majorGridlines>
          <c:spPr>
            <a:ln w="12700" cap="flat" cmpd="sng" algn="ctr">
              <a:noFill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4999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675040368808997E-2"/>
          <c:y val="0.29445650855554106"/>
          <c:w val="0.87439974262561837"/>
          <c:h val="0.42745804814169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因不良事件发生的停药率</c:v>
                </c:pt>
              </c:strCache>
            </c:strRef>
          </c:tx>
          <c:spPr>
            <a:solidFill>
              <a:srgbClr val="1169AE">
                <a:alpha val="3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12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52-4D0B-967A-FF4421142696}"/>
              </c:ext>
            </c:extLst>
          </c:dPt>
          <c:dPt>
            <c:idx val="1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52-4D0B-967A-FF4421142696}"/>
              </c:ext>
            </c:extLst>
          </c:dPt>
          <c:dPt>
            <c:idx val="2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52-4D0B-967A-FF4421142696}"/>
              </c:ext>
            </c:extLst>
          </c:dPt>
          <c:dPt>
            <c:idx val="3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52-4D0B-967A-FF4421142696}"/>
              </c:ext>
            </c:extLst>
          </c:dPt>
          <c:dPt>
            <c:idx val="4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52-4D0B-967A-FF442114269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sz="900" b="1" i="0" u="none" strike="noStrike" kern="1200" baseline="0">
                        <a:solidFill>
                          <a:srgbClr val="4E67C8">
                            <a:lumMod val="5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fld id="{2E01462D-1A70-494C-ADF8-24628473698B}" type="VALUE">
                      <a:rPr lang="en-US" altLang="zh-CN" sz="900" b="1" i="0" u="none" strike="noStrike" kern="1200" baseline="0">
                        <a:solidFill>
                          <a:srgbClr val="4E67C8">
                            <a:lumMod val="5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pPr algn="ctr" rtl="0">
                        <a:defRPr b="1">
                          <a:solidFill>
                            <a:srgbClr val="4E67C8">
                              <a:lumMod val="50000"/>
                            </a:srgbClr>
                          </a:solidFill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sz="900" b="1" i="0" u="none" strike="noStrike" kern="1200" baseline="0">
                      <a:solidFill>
                        <a:srgbClr val="4E67C8">
                          <a:lumMod val="50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52-4D0B-967A-FF44211426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 dirty="0"/>
                      <a:t>4%-</a:t>
                    </a:r>
                    <a:fld id="{483383FD-E827-4EB7-B825-01AE73DBDA82}" type="VALUE">
                      <a:rPr lang="en-US" altLang="zh-CN" smtClean="0"/>
                      <a:pPr/>
                      <a:t>[值]</a:t>
                    </a:fld>
                    <a:endParaRPr lang="en-US" altLang="zh-CN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552-4D0B-967A-FF442114269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D4A8A5B-2F3C-4EC2-9B37-39B2FEAA061F}" type="VALUE">
                      <a:rPr lang="en-US" altLang="zh-CN" smtClean="0"/>
                      <a:pPr/>
                      <a:t>[值]</a:t>
                    </a:fld>
                    <a:r>
                      <a:rPr lang="en-US" altLang="zh-CN" dirty="0"/>
                      <a:t>-4.0%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552-4D0B-967A-FF4421142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来罗西利</c:v>
                </c:pt>
                <c:pt idx="1">
                  <c:v>哌柏西利</c:v>
                </c:pt>
                <c:pt idx="2">
                  <c:v>阿贝西利</c:v>
                </c:pt>
                <c:pt idx="3">
                  <c:v>瑞波西利</c:v>
                </c:pt>
                <c:pt idx="4">
                  <c:v>达尔西利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7.0000000000000001E-3</c:v>
                </c:pt>
                <c:pt idx="1">
                  <c:v>0.04</c:v>
                </c:pt>
                <c:pt idx="2">
                  <c:v>9.5000000000000001E-2</c:v>
                </c:pt>
                <c:pt idx="3">
                  <c:v>8.1000000000000003E-2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52-4D0B-967A-FF44211426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9999679"/>
        <c:axId val="1150000159"/>
      </c:barChart>
      <c:catAx>
        <c:axId val="1149999679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bg1">
                  <a:lumMod val="9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150000159"/>
        <c:crosses val="autoZero"/>
        <c:auto val="1"/>
        <c:lblAlgn val="ctr"/>
        <c:lblOffset val="0"/>
        <c:noMultiLvlLbl val="0"/>
      </c:catAx>
      <c:valAx>
        <c:axId val="1150000159"/>
        <c:scaling>
          <c:orientation val="minMax"/>
        </c:scaling>
        <c:delete val="1"/>
        <c:axPos val="l"/>
        <c:majorGridlines>
          <c:spPr>
            <a:ln w="12700" cap="flat" cmpd="sng" algn="ctr">
              <a:noFill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4999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687532267208786E-2"/>
          <c:y val="0.22014070804705291"/>
          <c:w val="0.88708316125508668"/>
          <c:h val="0.43190046866570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中性粒细胞减少</c:v>
                </c:pt>
              </c:strCache>
            </c:strRef>
          </c:tx>
          <c:spPr>
            <a:solidFill>
              <a:srgbClr val="1169AE">
                <a:alpha val="3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126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90-471D-80BD-D5C4598BFED7}"/>
              </c:ext>
            </c:extLst>
          </c:dPt>
          <c:dPt>
            <c:idx val="1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90-471D-80BD-D5C4598BFED7}"/>
              </c:ext>
            </c:extLst>
          </c:dPt>
          <c:dPt>
            <c:idx val="2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90-471D-80BD-D5C4598BFED7}"/>
              </c:ext>
            </c:extLst>
          </c:dPt>
          <c:dPt>
            <c:idx val="3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90-471D-80BD-D5C4598BFED7}"/>
              </c:ext>
            </c:extLst>
          </c:dPt>
          <c:dPt>
            <c:idx val="4"/>
            <c:invertIfNegative val="0"/>
            <c:bubble3D val="0"/>
            <c:spPr>
              <a:solidFill>
                <a:srgbClr val="1169AE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390-471D-80BD-D5C4598BFED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sz="800" b="1" i="0" u="none" strike="noStrike" kern="1200" baseline="0">
                        <a:solidFill>
                          <a:srgbClr val="4E67C8">
                            <a:lumMod val="5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fld id="{36E5F271-3BC1-4F4C-841A-71ADD4B67D03}" type="VALUE">
                      <a:rPr lang="en-US" altLang="zh-CN" sz="800" b="1" i="0" u="none" strike="noStrike" kern="1200" baseline="0">
                        <a:solidFill>
                          <a:srgbClr val="4E67C8">
                            <a:lumMod val="50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rPr>
                      <a:pPr algn="ctr" rtl="0">
                        <a:defRPr sz="800" b="1">
                          <a:solidFill>
                            <a:srgbClr val="4E67C8">
                              <a:lumMod val="50000"/>
                            </a:srgbClr>
                          </a:solidFill>
                        </a:defRPr>
                      </a:pPr>
                      <a:t>[值]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sz="800" b="1" i="0" u="none" strike="noStrike" kern="1200" baseline="0">
                      <a:solidFill>
                        <a:srgbClr val="4E67C8">
                          <a:lumMod val="50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 alt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90-471D-80BD-D5C4598BFE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 dirty="0"/>
                      <a:t>65%-66.5%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390-471D-80BD-D5C4598BFED7}"/>
                </c:ext>
              </c:extLst>
            </c:dLbl>
            <c:dLbl>
              <c:idx val="2"/>
              <c:layout>
                <c:manualLayout>
                  <c:x val="2.7895927577248798E-3"/>
                  <c:y val="-1.5664275258153428E-2"/>
                </c:manualLayout>
              </c:layout>
              <c:tx>
                <c:rich>
                  <a:bodyPr/>
                  <a:lstStyle/>
                  <a:p>
                    <a:fld id="{393617AC-B8E4-4C58-B79D-197D11D39349}" type="VALUE">
                      <a:rPr lang="en-US" altLang="zh-CN" smtClean="0"/>
                      <a:pPr/>
                      <a:t>[值]</a:t>
                    </a:fld>
                    <a:r>
                      <a:rPr lang="en-US" altLang="zh-CN" dirty="0"/>
                      <a:t>-26.5%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60841164658065"/>
                      <c:h val="0.136593668864206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90-471D-80BD-D5C4598BFE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 dirty="0"/>
                      <a:t>53.4%-61%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390-471D-80BD-D5C4598BFED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zh-CN" dirty="0"/>
                      <a:t>84.2%-86%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390-471D-80BD-D5C4598BF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来罗西利</c:v>
                </c:pt>
                <c:pt idx="1">
                  <c:v>哌柏西利</c:v>
                </c:pt>
                <c:pt idx="2">
                  <c:v>阿贝西利</c:v>
                </c:pt>
                <c:pt idx="3">
                  <c:v>瑞波西利</c:v>
                </c:pt>
                <c:pt idx="4">
                  <c:v>达尔西利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0.46700000000000003</c:v>
                </c:pt>
                <c:pt idx="1">
                  <c:v>0.66500000000000004</c:v>
                </c:pt>
                <c:pt idx="2">
                  <c:v>0.23799999999999999</c:v>
                </c:pt>
                <c:pt idx="3">
                  <c:v>0.61</c:v>
                </c:pt>
                <c:pt idx="4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90-471D-80BD-D5C4598BFE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9999679"/>
        <c:axId val="1150000159"/>
      </c:barChart>
      <c:catAx>
        <c:axId val="1149999679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bg1">
                  <a:lumMod val="9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150000159"/>
        <c:crosses val="autoZero"/>
        <c:auto val="1"/>
        <c:lblAlgn val="ctr"/>
        <c:lblOffset val="0"/>
        <c:noMultiLvlLbl val="0"/>
      </c:catAx>
      <c:valAx>
        <c:axId val="1150000159"/>
        <c:scaling>
          <c:orientation val="minMax"/>
        </c:scaling>
        <c:delete val="1"/>
        <c:axPos val="l"/>
        <c:majorGridlines>
          <c:spPr>
            <a:ln w="12700" cap="flat" cmpd="sng" algn="ctr">
              <a:noFill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4999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687532267208786E-2"/>
          <c:y val="0.15134673678234886"/>
          <c:w val="0.88874859177334165"/>
          <c:h val="0.43699434722201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来罗西利</c:v>
                </c:pt>
              </c:strCache>
            </c:strRef>
          </c:tx>
          <c:spPr>
            <a:solidFill>
              <a:srgbClr val="E0126F"/>
            </a:solidFill>
            <a:ln>
              <a:noFill/>
            </a:ln>
            <a:effectLst>
              <a:outerShdw blurRad="25400" dist="38100" algn="l" rotWithShape="0">
                <a:schemeClr val="accent2">
                  <a:alpha val="1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0126F"/>
              </a:solidFill>
              <a:ln>
                <a:noFill/>
              </a:ln>
              <a:effectLst>
                <a:outerShdw blurRad="25400" dist="38100" algn="l" rotWithShape="0">
                  <a:schemeClr val="accent2">
                    <a:alpha val="1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8B-4A63-B1CF-A404CB308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腹泻</c:v>
                </c:pt>
                <c:pt idx="1">
                  <c:v>恶心</c:v>
                </c:pt>
                <c:pt idx="2">
                  <c:v>呕吐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7.0000000000000001E-3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8B-4A63-B1CF-A404CB308F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阿贝西利</c:v>
                </c:pt>
              </c:strCache>
            </c:strRef>
          </c:tx>
          <c:spPr>
            <a:solidFill>
              <a:srgbClr val="1169AE">
                <a:alpha val="3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腹泻</c:v>
                </c:pt>
                <c:pt idx="1">
                  <c:v>恶心</c:v>
                </c:pt>
                <c:pt idx="2">
                  <c:v>呕吐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0.13400000000000001</c:v>
                </c:pt>
                <c:pt idx="1">
                  <c:v>2.7E-2</c:v>
                </c:pt>
                <c:pt idx="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8B-4A63-B1CF-A404CB308F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9999679"/>
        <c:axId val="1150000159"/>
      </c:barChart>
      <c:catAx>
        <c:axId val="1149999679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bg1">
                  <a:lumMod val="9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150000159"/>
        <c:crosses val="autoZero"/>
        <c:auto val="1"/>
        <c:lblAlgn val="ctr"/>
        <c:lblOffset val="0"/>
        <c:noMultiLvlLbl val="0"/>
      </c:catAx>
      <c:valAx>
        <c:axId val="1150000159"/>
        <c:scaling>
          <c:orientation val="minMax"/>
        </c:scaling>
        <c:delete val="1"/>
        <c:axPos val="l"/>
        <c:majorGridlines>
          <c:spPr>
            <a:ln w="12700" cap="flat" cmpd="sng" algn="ctr">
              <a:noFill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114999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8F13609-595A-DC86-3E22-507924F767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FF1355-CF0A-451F-64B0-52AE2018B3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D8421-F923-4502-AD73-2E1B31EEABCC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71C5418-4434-1413-9AB9-0E11FC1706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C94F86-94EB-26FD-B9C1-656A9FFC25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26D1F-60C0-43AC-BD61-180CA1924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46254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10B3C-F943-4B8B-96E4-5D737E40CB08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1221-0EB1-44E3-9433-382B8D7674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7404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July 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Slide Image Placeholder 50">
            <a:extLst>
              <a:ext uri="{FF2B5EF4-FFF2-40B4-BE49-F238E27FC236}">
                <a16:creationId xmlns:a16="http://schemas.microsoft.com/office/drawing/2014/main" id="{DCE3710F-2356-44F5-A47E-3DFCE8CD4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8B59529-078A-2131-6B08-40EB0FBE8C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4ADA7E1-75B9-406D-8AD2-A95195B64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391078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81221-0EB1-44E3-9433-382B8D767439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7BC865-2353-7245-3C19-8B368D5E48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3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81221-0EB1-44E3-9433-382B8D767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40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76364-A561-98E5-D113-787B168F9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B8A768-3BAE-57FD-A9DB-2DB1B1F6D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90F7E8E-C51E-3EF6-8857-E08C26ED5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260188-80BA-1092-C26D-BDA0B2F25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81221-0EB1-44E3-9433-382B8D767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6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81221-0EB1-44E3-9433-382B8D767439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D922E3-730D-5EC9-ECE0-E0A545B264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19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81221-0EB1-44E3-9433-382B8D7674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35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81221-0EB1-44E3-9433-382B8D767439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707A41-D9F9-397C-5713-99ACBD3E36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868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6CBEF-D34B-E729-7CC7-F3F74EF90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128EFC-25DA-7AAE-E456-600E9B61A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412F0A-0635-522F-4406-35EE5E714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1F65E8-47E4-66E9-7224-3576DDFEC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81221-0EB1-44E3-9433-382B8D767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5326F-5CFA-3F1E-5809-B62BCDE98D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25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81221-0EB1-44E3-9433-382B8D767439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9E214B-61AF-FA92-8D9B-131484058A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55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2C57-12CF-08E8-BD3F-993A111B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C72E8A-ADE6-8114-E051-B379206FD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0ED76C-B9A9-22DA-795F-43140D5D1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C0925B-5FD9-2CAE-47CB-8F92C65698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81221-0EB1-44E3-9433-382B8D767439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C984EF-4BD8-EFF6-5FE5-F7D19AE64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63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3.xml"/><Relationship Id="rId7" Type="http://schemas.openxmlformats.org/officeDocument/2006/relationships/image" Target="../media/image4.jp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10" Type="http://schemas.openxmlformats.org/officeDocument/2006/relationships/image" Target="../media/image2.png"/><Relationship Id="rId4" Type="http://schemas.openxmlformats.org/officeDocument/2006/relationships/tags" Target="../tags/tag24.xml"/><Relationship Id="rId9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7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1.emf"/><Relationship Id="rId5" Type="http://schemas.openxmlformats.org/officeDocument/2006/relationships/tags" Target="../tags/tag80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9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7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1.emf"/><Relationship Id="rId5" Type="http://schemas.openxmlformats.org/officeDocument/2006/relationships/tags" Target="../tags/tag88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7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.emf"/><Relationship Id="rId5" Type="http://schemas.openxmlformats.org/officeDocument/2006/relationships/tags" Target="../tags/tag96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7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9.emf"/><Relationship Id="rId5" Type="http://schemas.openxmlformats.org/officeDocument/2006/relationships/tags" Target="../tags/tag104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103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../media/image7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1.emf"/><Relationship Id="rId5" Type="http://schemas.openxmlformats.org/officeDocument/2006/relationships/tags" Target="../tags/tag112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10" Type="http://schemas.openxmlformats.org/officeDocument/2006/relationships/image" Target="../media/image7.png"/><Relationship Id="rId4" Type="http://schemas.openxmlformats.org/officeDocument/2006/relationships/tags" Target="../tags/tag119.xml"/><Relationship Id="rId9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5.emf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6.xml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7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5.emf"/><Relationship Id="rId5" Type="http://schemas.openxmlformats.org/officeDocument/2006/relationships/tags" Target="../tags/tag131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130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10" Type="http://schemas.openxmlformats.org/officeDocument/2006/relationships/image" Target="../media/image1.emf"/><Relationship Id="rId4" Type="http://schemas.openxmlformats.org/officeDocument/2006/relationships/tags" Target="../tags/tag138.xml"/><Relationship Id="rId9" Type="http://schemas.openxmlformats.org/officeDocument/2006/relationships/oleObject" Target="../embeddings/oleObject16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1.emf"/><Relationship Id="rId4" Type="http://schemas.openxmlformats.org/officeDocument/2006/relationships/tags" Target="../tags/tag29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2.xml"/><Relationship Id="rId4" Type="http://schemas.openxmlformats.org/officeDocument/2006/relationships/image" Target="../media/image1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3.xml"/><Relationship Id="rId4" Type="http://schemas.openxmlformats.org/officeDocument/2006/relationships/image" Target="../media/image1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microsoft.com/office/2007/relationships/hdphoto" Target="../media/hdphoto1.wdp"/><Relationship Id="rId5" Type="http://schemas.openxmlformats.org/officeDocument/2006/relationships/tags" Target="../tags/tag37.xml"/><Relationship Id="rId10" Type="http://schemas.openxmlformats.org/officeDocument/2006/relationships/image" Target="../media/image6.png"/><Relationship Id="rId4" Type="http://schemas.openxmlformats.org/officeDocument/2006/relationships/tags" Target="../tags/tag36.xml"/><Relationship Id="rId9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microsoft.com/office/2007/relationships/hdphoto" Target="../media/hdphoto2.wdp"/><Relationship Id="rId5" Type="http://schemas.openxmlformats.org/officeDocument/2006/relationships/tags" Target="../tags/tag43.xml"/><Relationship Id="rId10" Type="http://schemas.openxmlformats.org/officeDocument/2006/relationships/image" Target="../media/image8.png"/><Relationship Id="rId4" Type="http://schemas.openxmlformats.org/officeDocument/2006/relationships/tags" Target="../tags/tag42.xml"/><Relationship Id="rId9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66.xml"/><Relationship Id="rId7" Type="http://schemas.openxmlformats.org/officeDocument/2006/relationships/image" Target="../media/image4.jp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8.xml"/><Relationship Id="rId10" Type="http://schemas.openxmlformats.org/officeDocument/2006/relationships/image" Target="../media/image2.png"/><Relationship Id="rId4" Type="http://schemas.openxmlformats.org/officeDocument/2006/relationships/tags" Target="../tags/tag167.xml"/><Relationship Id="rId9" Type="http://schemas.openxmlformats.org/officeDocument/2006/relationships/image" Target="../media/image5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10" Type="http://schemas.openxmlformats.org/officeDocument/2006/relationships/image" Target="../media/image1.emf"/><Relationship Id="rId4" Type="http://schemas.openxmlformats.org/officeDocument/2006/relationships/tags" Target="../tags/tag172.xml"/><Relationship Id="rId9" Type="http://schemas.openxmlformats.org/officeDocument/2006/relationships/oleObject" Target="../embeddings/oleObject3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78.xml"/><Relationship Id="rId7" Type="http://schemas.openxmlformats.org/officeDocument/2006/relationships/slideMaster" Target="../slideMasters/slideMaster3.xml"/><Relationship Id="rId12" Type="http://schemas.openxmlformats.org/officeDocument/2006/relationships/image" Target="../media/image7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microsoft.com/office/2007/relationships/hdphoto" Target="../media/hdphoto1.wdp"/><Relationship Id="rId5" Type="http://schemas.openxmlformats.org/officeDocument/2006/relationships/tags" Target="../tags/tag180.xml"/><Relationship Id="rId10" Type="http://schemas.openxmlformats.org/officeDocument/2006/relationships/image" Target="../media/image6.png"/><Relationship Id="rId4" Type="http://schemas.openxmlformats.org/officeDocument/2006/relationships/tags" Target="../tags/tag179.xml"/><Relationship Id="rId9" Type="http://schemas.openxmlformats.org/officeDocument/2006/relationships/image" Target="../media/image5.emf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84.xml"/><Relationship Id="rId7" Type="http://schemas.openxmlformats.org/officeDocument/2006/relationships/slideMaster" Target="../slideMasters/slideMaster3.xml"/><Relationship Id="rId12" Type="http://schemas.openxmlformats.org/officeDocument/2006/relationships/image" Target="../media/image7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microsoft.com/office/2007/relationships/hdphoto" Target="../media/hdphoto2.wdp"/><Relationship Id="rId5" Type="http://schemas.openxmlformats.org/officeDocument/2006/relationships/tags" Target="../tags/tag186.xml"/><Relationship Id="rId10" Type="http://schemas.openxmlformats.org/officeDocument/2006/relationships/image" Target="../media/image8.png"/><Relationship Id="rId4" Type="http://schemas.openxmlformats.org/officeDocument/2006/relationships/tags" Target="../tags/tag185.xml"/><Relationship Id="rId9" Type="http://schemas.openxmlformats.org/officeDocument/2006/relationships/image" Target="../media/image5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9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10" Type="http://schemas.openxmlformats.org/officeDocument/2006/relationships/image" Target="../media/image7.png"/><Relationship Id="rId4" Type="http://schemas.openxmlformats.org/officeDocument/2006/relationships/tags" Target="../tags/tag191.xml"/><Relationship Id="rId9" Type="http://schemas.openxmlformats.org/officeDocument/2006/relationships/image" Target="../media/image5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9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9" Type="http://schemas.openxmlformats.org/officeDocument/2006/relationships/image" Target="../media/image5.emf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20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9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0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9" Type="http://schemas.openxmlformats.org/officeDocument/2006/relationships/image" Target="../media/image5.em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10" Type="http://schemas.openxmlformats.org/officeDocument/2006/relationships/image" Target="../media/image5.emf"/><Relationship Id="rId4" Type="http://schemas.openxmlformats.org/officeDocument/2006/relationships/tags" Target="../tags/tag215.xml"/><Relationship Id="rId9" Type="http://schemas.openxmlformats.org/officeDocument/2006/relationships/oleObject" Target="../embeddings/oleObject8.bin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image" Target="../media/image7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1.emf"/><Relationship Id="rId5" Type="http://schemas.openxmlformats.org/officeDocument/2006/relationships/tags" Target="../tags/tag223.xml"/><Relationship Id="rId10" Type="http://schemas.openxmlformats.org/officeDocument/2006/relationships/oleObject" Target="../embeddings/oleObject9.bin"/><Relationship Id="rId4" Type="http://schemas.openxmlformats.org/officeDocument/2006/relationships/tags" Target="../tags/tag222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7.png"/><Relationship Id="rId4" Type="http://schemas.openxmlformats.org/officeDocument/2006/relationships/tags" Target="../tags/tag48.xml"/><Relationship Id="rId9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7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1.emf"/><Relationship Id="rId5" Type="http://schemas.openxmlformats.org/officeDocument/2006/relationships/tags" Target="../tags/tag231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230.xml"/><Relationship Id="rId9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12" Type="http://schemas.openxmlformats.org/officeDocument/2006/relationships/image" Target="../media/image7.pn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image" Target="../media/image1.emf"/><Relationship Id="rId5" Type="http://schemas.openxmlformats.org/officeDocument/2006/relationships/tags" Target="../tags/tag239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238.xml"/><Relationship Id="rId9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../media/image7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9.emf"/><Relationship Id="rId5" Type="http://schemas.openxmlformats.org/officeDocument/2006/relationships/tags" Target="../tags/tag247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246.xml"/><Relationship Id="rId9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image" Target="../media/image7.png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image" Target="../media/image1.emf"/><Relationship Id="rId5" Type="http://schemas.openxmlformats.org/officeDocument/2006/relationships/tags" Target="../tags/tag255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254.xml"/><Relationship Id="rId9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26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10" Type="http://schemas.openxmlformats.org/officeDocument/2006/relationships/image" Target="../media/image7.png"/><Relationship Id="rId4" Type="http://schemas.openxmlformats.org/officeDocument/2006/relationships/tags" Target="../tags/tag262.xml"/><Relationship Id="rId9" Type="http://schemas.openxmlformats.org/officeDocument/2006/relationships/image" Target="../media/image5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7" Type="http://schemas.openxmlformats.org/officeDocument/2006/relationships/image" Target="../media/image5.emf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6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9.xml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image" Target="../media/image7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image" Target="../media/image5.emf"/><Relationship Id="rId5" Type="http://schemas.openxmlformats.org/officeDocument/2006/relationships/tags" Target="../tags/tag274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273.xml"/><Relationship Id="rId9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10" Type="http://schemas.openxmlformats.org/officeDocument/2006/relationships/image" Target="../media/image1.emf"/><Relationship Id="rId4" Type="http://schemas.openxmlformats.org/officeDocument/2006/relationships/tags" Target="../tags/tag281.xml"/><Relationship Id="rId9" Type="http://schemas.openxmlformats.org/officeDocument/2006/relationships/oleObject" Target="../embeddings/oleObject16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5.xml"/><Relationship Id="rId4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5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6.xml"/><Relationship Id="rId4" Type="http://schemas.openxmlformats.org/officeDocument/2006/relationships/image" Target="../media/image11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5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10" Type="http://schemas.openxmlformats.org/officeDocument/2006/relationships/image" Target="../media/image5.emf"/><Relationship Id="rId4" Type="http://schemas.openxmlformats.org/officeDocument/2006/relationships/tags" Target="../tags/tag72.xml"/><Relationship Id="rId9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901C5B1-B128-B946-A596-F560B9E2695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702734" y="5386924"/>
            <a:ext cx="10786532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702734" y="4479620"/>
            <a:ext cx="10786532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702734" y="3510761"/>
            <a:ext cx="10786532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C0A4B6-F4B5-40AB-9756-505242AF269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131" y="377574"/>
            <a:ext cx="4087063" cy="7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6E4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C1457C0-83D7-491B-8B8B-9FAFA0E99C1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F88E7149-AD6D-41A0-A61C-FE940AFDF929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59A3CE-CEFD-4AB7-A684-63237F712D14}"/>
              </a:ext>
            </a:extLst>
          </p:cNvPr>
          <p:cNvSpPr txBox="1"/>
          <p:nvPr userDrawn="1"/>
        </p:nvSpPr>
        <p:spPr>
          <a:xfrm>
            <a:off x="5371443" y="6684110"/>
            <a:ext cx="1473159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b="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39760-9514-42D6-A686-E5DFA3DF52EE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4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6E4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AC9CB6F-3D86-4DEC-A5C7-082892279578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CED55D0-7AB8-47B0-9835-A43CE621D1C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498754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D6827-384C-48BF-BC02-97C8ECAF40C1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24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6E4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25728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2246CBB-1DCD-4BF5-AFE6-B9FB3528130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9B4E636-1663-4A73-B05B-01F83F3481A5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F672FD-CB5D-4FF5-B63F-1F123ADDE04F}"/>
              </a:ext>
            </a:extLst>
          </p:cNvPr>
          <p:cNvSpPr txBox="1"/>
          <p:nvPr userDrawn="1"/>
        </p:nvSpPr>
        <p:spPr>
          <a:xfrm>
            <a:off x="4151938" y="6684110"/>
            <a:ext cx="1473160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79834-1ED2-4CE4-AE4D-785A9EB739DD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9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6E4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25728"/>
            <a:ext cx="6967728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C24F5B8-98C8-4400-9404-42B5D05C17CC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6675FD93-A6BA-42AD-90D3-AC57E911215F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4288D-3576-4362-AA32-926B7B82FBDC}"/>
              </a:ext>
            </a:extLst>
          </p:cNvPr>
          <p:cNvSpPr txBox="1"/>
          <p:nvPr userDrawn="1"/>
        </p:nvSpPr>
        <p:spPr>
          <a:xfrm>
            <a:off x="5359420" y="6684110"/>
            <a:ext cx="1473159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18A9E-C8A6-40C2-B170-E28ACF5F264D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09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6E4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25728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6E69236-98C1-4048-A2AF-A78A21E9BFB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9527ECDB-A5ED-49F3-9351-84895DBBA92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81009-C96C-4557-B7C5-104C638583C8}"/>
              </a:ext>
            </a:extLst>
          </p:cNvPr>
          <p:cNvSpPr txBox="1"/>
          <p:nvPr userDrawn="1"/>
        </p:nvSpPr>
        <p:spPr>
          <a:xfrm>
            <a:off x="5359420" y="6684110"/>
            <a:ext cx="1473159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88C36-8C01-480A-94FA-5D1361C546F6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6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8961120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823333D-1A6A-4E19-AAB7-E9B0CA038A7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2ADBCCF-93BD-4364-979F-AB8BA9C6A6E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3B006-0E53-4402-BAF1-18D5F70AA1F2}"/>
              </a:ext>
            </a:extLst>
          </p:cNvPr>
          <p:cNvSpPr txBox="1"/>
          <p:nvPr userDrawn="1"/>
        </p:nvSpPr>
        <p:spPr>
          <a:xfrm>
            <a:off x="5359420" y="6684110"/>
            <a:ext cx="1473159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080016-0BB8-49C8-BE0A-4AC12082EC54}"/>
              </a:ext>
            </a:extLst>
          </p:cNvPr>
          <p:cNvGrpSpPr/>
          <p:nvPr userDrawn="1"/>
        </p:nvGrpSpPr>
        <p:grpSpPr bwMode="ltGray">
          <a:xfrm>
            <a:off x="554736" y="940402"/>
            <a:ext cx="11082528" cy="50662"/>
            <a:chOff x="554736" y="1062752"/>
            <a:chExt cx="9359731" cy="506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2789BD-68B4-4284-B854-A9830ABDBB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62752"/>
              <a:ext cx="9359731" cy="25331"/>
            </a:xfrm>
            <a:prstGeom prst="rect">
              <a:avLst/>
            </a:prstGeom>
            <a:solidFill>
              <a:srgbClr val="25397E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F5D0C3-3A6E-4D3A-9FE4-466ECA4A80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88083"/>
              <a:ext cx="9359731" cy="25331"/>
            </a:xfrm>
            <a:prstGeom prst="rect">
              <a:avLst/>
            </a:prstGeom>
            <a:solidFill>
              <a:srgbClr val="749EF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54861B-9EA7-4551-B1FF-7F816FF674E2}"/>
              </a:ext>
            </a:extLst>
          </p:cNvPr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3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8012E65-9E09-40C6-B9F2-45AD1E1FFEF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07A19B68-4D3E-4147-9DFD-BCEA77E4D26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9950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6F40499-F431-45AB-A5FD-B3DC86FE68A3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880" y="3088598"/>
            <a:ext cx="4638241" cy="6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4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948B2-6B9C-4321-BCAE-13EBC775F8DA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19" y="549652"/>
            <a:ext cx="1788243" cy="262478"/>
          </a:xfrm>
          <a:prstGeom prst="rect">
            <a:avLst/>
          </a:prstGeom>
        </p:spPr>
      </p:pic>
      <p:sp>
        <p:nvSpPr>
          <p:cNvPr id="11" name="2. Slide Title">
            <a:extLst>
              <a:ext uri="{FF2B5EF4-FFF2-40B4-BE49-F238E27FC236}">
                <a16:creationId xmlns:a16="http://schemas.microsoft.com/office/drawing/2014/main" id="{BB4AB57C-A82E-4796-A2DC-EB5C3B779C6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CEA3D570-A36A-40D2-901D-D10EB56A2063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25728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21EC68DB-2125-464B-8150-10306ED1CF4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4A27BB97-99DC-40B3-8042-940C2AD754F5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ltGray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20352DE9-8C87-4CC1-8845-984B7585E201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081DF-B44F-42E9-A42A-CE121C4A4A2C}"/>
              </a:ext>
            </a:extLst>
          </p:cNvPr>
          <p:cNvSpPr txBox="1"/>
          <p:nvPr userDrawn="1"/>
        </p:nvSpPr>
        <p:spPr>
          <a:xfrm>
            <a:off x="4151938" y="6684110"/>
            <a:ext cx="1473159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bg2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145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29055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8961120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25728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9502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12700" imgH="12700" progId="TCLayout.ActiveDocument.1">
                  <p:embed/>
                </p:oleObj>
              </mc:Choice>
              <mc:Fallback>
                <p:oleObj name="think-cell 幻灯片" r:id="rId3" imgW="12700" imgH="12700" progId="TCLayout.ActiveDocument.1">
                  <p:embed/>
                  <p:pic>
                    <p:nvPicPr>
                      <p:cNvPr id="4" name="对象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5511" y="1447800"/>
            <a:ext cx="10522439" cy="1651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400"/>
              </a:spcBef>
              <a:spcAft>
                <a:spcPts val="600"/>
              </a:spcAft>
              <a:buNone/>
              <a:defRPr sz="1600" b="1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-230505">
              <a:spcBef>
                <a:spcPts val="400"/>
              </a:spcBef>
              <a:spcAft>
                <a:spcPts val="600"/>
              </a:spcAft>
              <a:defRPr sz="160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914400" indent="-230505">
              <a:spcBef>
                <a:spcPts val="400"/>
              </a:spcBef>
              <a:spcAft>
                <a:spcPts val="600"/>
              </a:spcAft>
              <a:defRPr sz="160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375410" indent="-234315">
              <a:spcBef>
                <a:spcPts val="400"/>
              </a:spcBef>
              <a:spcAft>
                <a:spcPts val="600"/>
              </a:spcAft>
              <a:defRPr sz="140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2059305" indent="-230505">
              <a:spcBef>
                <a:spcPts val="400"/>
              </a:spcBef>
              <a:spcAft>
                <a:spcPts val="600"/>
              </a:spcAft>
              <a:defRPr sz="120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1" hasCustomPrompt="1"/>
          </p:nvPr>
        </p:nvSpPr>
        <p:spPr>
          <a:xfrm>
            <a:off x="825511" y="6371846"/>
            <a:ext cx="10522439" cy="240690"/>
          </a:xfrm>
          <a:prstGeom prst="rect">
            <a:avLst/>
          </a:prstGeom>
        </p:spPr>
        <p:txBody>
          <a:bodyPr lIns="85963" tIns="42981" rIns="85963" bIns="42981"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287020" indent="-285750">
              <a:buFont typeface="Arial" panose="020B0604020202020204" pitchFamily="34" charset="0"/>
              <a:buChar char="•"/>
              <a:defRPr sz="1600">
                <a:latin typeface="+mj-lt"/>
                <a:ea typeface="黑体" panose="02010609060101010101" pitchFamily="49" charset="-122"/>
              </a:defRPr>
            </a:lvl2pPr>
            <a:lvl3pPr marL="720725" indent="-269875">
              <a:defRPr sz="1600">
                <a:latin typeface="+mj-lt"/>
                <a:ea typeface="黑体" panose="02010609060101010101" pitchFamily="49" charset="-122"/>
              </a:defRPr>
            </a:lvl3pPr>
            <a:lvl4pPr>
              <a:defRPr sz="1600">
                <a:latin typeface="+mj-lt"/>
                <a:ea typeface="黑体" panose="02010609060101010101" pitchFamily="49" charset="-122"/>
              </a:defRPr>
            </a:lvl4pPr>
            <a:lvl5pPr>
              <a:defRPr sz="1600">
                <a:latin typeface="+mj-lt"/>
                <a:ea typeface="黑体" panose="02010609060101010101" pitchFamily="49" charset="-122"/>
              </a:defRPr>
            </a:lvl5pPr>
            <a:lvl6pPr marL="1158875" indent="-257175">
              <a:buFont typeface="Wingdings" panose="05000000000000000000" pitchFamily="2" charset="2"/>
              <a:buChar char="Ø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zh-CN" altLang="en-US" dirty="0"/>
              <a:t>单击此处添加附注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7" y="137384"/>
            <a:ext cx="8558763" cy="852488"/>
          </a:xfrm>
          <a:prstGeom prst="rect">
            <a:avLst/>
          </a:prstGeom>
        </p:spPr>
        <p:txBody>
          <a:bodyPr anchor="b"/>
          <a:lstStyle>
            <a:lvl1pPr>
              <a:defRPr lang="en-US" sz="2400" kern="1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357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700" imgH="12700" progId="TCLayout.ActiveDocument.1">
                  <p:embed/>
                </p:oleObj>
              </mc:Choice>
              <mc:Fallback>
                <p:oleObj name="think-cell Slide" r:id="rId3" imgW="12700" imgH="12700" progId="TCLayout.ActiveDocument.1">
                  <p:embed/>
                  <p:pic>
                    <p:nvPicPr>
                      <p:cNvPr id="4" name="对象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5503" y="1447800"/>
            <a:ext cx="10522439" cy="1148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75"/>
              </a:spcBef>
              <a:spcAft>
                <a:spcPts val="415"/>
              </a:spcAft>
              <a:buNone/>
              <a:defRPr sz="1110" b="1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16230" indent="-159385">
              <a:spcBef>
                <a:spcPts val="275"/>
              </a:spcBef>
              <a:spcAft>
                <a:spcPts val="415"/>
              </a:spcAft>
              <a:defRPr sz="111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633095" indent="-159385">
              <a:spcBef>
                <a:spcPts val="275"/>
              </a:spcBef>
              <a:spcAft>
                <a:spcPts val="415"/>
              </a:spcAft>
              <a:defRPr sz="111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951865" indent="-161925">
              <a:spcBef>
                <a:spcPts val="275"/>
              </a:spcBef>
              <a:spcAft>
                <a:spcPts val="415"/>
              </a:spcAft>
              <a:defRPr sz="97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425575" indent="-159385">
              <a:spcBef>
                <a:spcPts val="275"/>
              </a:spcBef>
              <a:spcAft>
                <a:spcPts val="415"/>
              </a:spcAft>
              <a:defRPr sz="83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1" hasCustomPrompt="1"/>
          </p:nvPr>
        </p:nvSpPr>
        <p:spPr>
          <a:xfrm>
            <a:off x="825503" y="6419552"/>
            <a:ext cx="10522439" cy="192984"/>
          </a:xfrm>
          <a:prstGeom prst="rect">
            <a:avLst/>
          </a:prstGeom>
        </p:spPr>
        <p:txBody>
          <a:bodyPr lIns="85963" tIns="42981" rIns="85963" bIns="42981"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690" baseline="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198755" indent="-198120">
              <a:buFont typeface="Arial" panose="020B0604020202020204" pitchFamily="34" charset="0"/>
              <a:buChar char="•"/>
              <a:defRPr sz="1110">
                <a:latin typeface="+mj-lt"/>
                <a:ea typeface="黑体" panose="02010609060101010101" pitchFamily="49" charset="-122"/>
              </a:defRPr>
            </a:lvl2pPr>
            <a:lvl3pPr marL="499110" indent="-186690">
              <a:defRPr sz="1110">
                <a:latin typeface="+mj-lt"/>
                <a:ea typeface="黑体" panose="02010609060101010101" pitchFamily="49" charset="-122"/>
              </a:defRPr>
            </a:lvl3pPr>
            <a:lvl4pPr>
              <a:defRPr sz="1110">
                <a:latin typeface="+mj-lt"/>
                <a:ea typeface="黑体" panose="02010609060101010101" pitchFamily="49" charset="-122"/>
              </a:defRPr>
            </a:lvl4pPr>
            <a:lvl5pPr>
              <a:defRPr sz="1110">
                <a:latin typeface="+mj-lt"/>
                <a:ea typeface="黑体" panose="02010609060101010101" pitchFamily="49" charset="-122"/>
              </a:defRPr>
            </a:lvl5pPr>
            <a:lvl6pPr marL="802005" indent="-177800">
              <a:buFont typeface="Wingdings" panose="05000000000000000000" pitchFamily="2" charset="2"/>
              <a:buChar char="Ø"/>
              <a:defRPr sz="97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zh-CN" altLang="en-US" dirty="0"/>
              <a:t>单击此处添加附注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1" y="137384"/>
            <a:ext cx="8558763" cy="852488"/>
          </a:xfrm>
          <a:prstGeom prst="rect">
            <a:avLst/>
          </a:prstGeom>
        </p:spPr>
        <p:txBody>
          <a:bodyPr anchor="b"/>
          <a:lstStyle>
            <a:lvl1pPr>
              <a:defRPr lang="en-US" sz="1660" kern="1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819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5F747-C8F5-4F4D-82EF-58F7D000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979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3EE8FF-84E7-95CC-7446-AB525754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17179" y="6352674"/>
            <a:ext cx="0" cy="0"/>
          </a:xfrm>
        </p:spPr>
        <p:txBody>
          <a:bodyPr/>
          <a:lstStyle/>
          <a:p>
            <a:fld id="{361AC909-F392-4F05-BE0D-22C976059250}" type="datetime1">
              <a:rPr lang="zh-CN" altLang="en-US" smtClean="0"/>
              <a:t>2025/7/17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A87FBA-5909-26FA-0FA6-F4386081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7179" y="6352674"/>
            <a:ext cx="0" cy="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C53456-FC3A-729D-5C7E-8ECEDFD6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7179" y="6352674"/>
            <a:ext cx="0" cy="0"/>
          </a:xfrm>
        </p:spPr>
        <p:txBody>
          <a:bodyPr/>
          <a:lstStyle/>
          <a:p>
            <a:fld id="{BAA5278C-4D8B-423D-8D92-FD0087A1B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05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A67148-6DA8-C95A-16B7-41B21EDE9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4289B2-8608-3212-9EE5-5DF871F4D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1890" y="350996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D6392C-2976-E6CF-BC46-B5F6704C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69566" y="6366476"/>
            <a:ext cx="0" cy="0"/>
          </a:xfrm>
        </p:spPr>
        <p:txBody>
          <a:bodyPr/>
          <a:lstStyle/>
          <a:p>
            <a:fld id="{62364B1B-A969-4692-AFCB-5547B538A316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5108F-006C-11CF-B050-FEE76F5A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9566" y="6366476"/>
            <a:ext cx="0" cy="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DEC736-EABC-70B0-31B4-243CAB2B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566" y="6366476"/>
            <a:ext cx="0" cy="0"/>
          </a:xfrm>
        </p:spPr>
        <p:txBody>
          <a:bodyPr/>
          <a:lstStyle/>
          <a:p>
            <a:fld id="{8B8960AF-756D-41B3-A46C-95AE7BD3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256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58775"/>
            <a:ext cx="9836150" cy="723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点击输入标题</a:t>
            </a:r>
          </a:p>
        </p:txBody>
      </p:sp>
    </p:spTree>
    <p:extLst>
      <p:ext uri="{BB962C8B-B14F-4D97-AF65-F5344CB8AC3E}">
        <p14:creationId xmlns:p14="http://schemas.microsoft.com/office/powerpoint/2010/main" val="2327620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F141FF-F0E5-322A-531A-C6B2AE9B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02D429-F5C5-835D-4796-D5427A099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EFB3A-6715-5377-138A-F4F4D3C1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21440" y="6429676"/>
            <a:ext cx="0" cy="0"/>
          </a:xfrm>
        </p:spPr>
        <p:txBody>
          <a:bodyPr/>
          <a:lstStyle/>
          <a:p>
            <a:fld id="{2E83E695-1703-4BD5-A0D9-468F8C165A53}" type="datetime1">
              <a:rPr lang="zh-CN" altLang="en-US" smtClean="0"/>
              <a:t>2025/7/17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1D989C-B9F8-516F-BC86-EFC5F9EE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21440" y="6429676"/>
            <a:ext cx="0" cy="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54FD51-22C9-0451-A348-023476BD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1440" y="6429676"/>
            <a:ext cx="0" cy="0"/>
          </a:xfrm>
        </p:spPr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13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42913" y="437093"/>
            <a:ext cx="11306175" cy="700087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6" name="Date Placeholder"/>
          <p:cNvSpPr>
            <a:spLocks noGrp="1"/>
          </p:cNvSpPr>
          <p:nvPr>
            <p:ph type="dt" sz="half" idx="10"/>
          </p:nvPr>
        </p:nvSpPr>
        <p:spPr>
          <a:xfrm>
            <a:off x="11588818" y="6497053"/>
            <a:ext cx="0" cy="0"/>
          </a:xfrm>
        </p:spPr>
        <p:txBody>
          <a:bodyPr/>
          <a:lstStyle/>
          <a:p>
            <a:fld id="{A7E2E744-85AF-4FBD-9442-97A3FCED3CB8}" type="datetime1">
              <a:rPr lang="zh-CN" altLang="en-US" smtClean="0"/>
              <a:t>2025/7/17</a:t>
            </a:fld>
            <a:endParaRPr lang="en-US"/>
          </a:p>
        </p:txBody>
      </p:sp>
      <p:sp>
        <p:nvSpPr>
          <p:cNvPr id="10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1588818" y="6497053"/>
            <a:ext cx="0" cy="0"/>
          </a:xfrm>
        </p:spPr>
        <p:txBody>
          <a:bodyPr/>
          <a:lstStyle/>
          <a:p>
            <a:fld id="{7870704B-CE94-48CC-AF30-84932A126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65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FC817-8DFB-F901-3EBA-8B1BA4952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EFE757-D198-17A7-728D-ABEDC1DA1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162D7-C476-71BA-E023-027684DB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6D80-C412-45DB-A71E-69D5868C53E7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7819F2-29B3-1BF0-52F0-DF6C6F6D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A9DE6B-CF62-AA62-2324-56B44B40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73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54FD51-22C9-0451-A348-023476BD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568" y="6452870"/>
            <a:ext cx="2743200" cy="365125"/>
          </a:xfrm>
        </p:spPr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F0C1120-B32E-ADF3-3AE5-190800163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7003" y="230188"/>
            <a:ext cx="1976053" cy="36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2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3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9FA9DD-C8CD-4536-B1BE-17A1CD162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5000"/>
                    </a14:imgEffect>
                    <a14:imgEffect>
                      <a14:colorTemperature colorTemp="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5962"/>
          <a:stretch/>
        </p:blipFill>
        <p:spPr>
          <a:xfrm flipH="1">
            <a:off x="7798796" y="0"/>
            <a:ext cx="4391722" cy="6858000"/>
          </a:xfrm>
          <a:prstGeom prst="rect">
            <a:avLst/>
          </a:prstGeom>
        </p:spPr>
      </p:pic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8961120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823333D-1A6A-4E19-AAB7-E9B0CA038A7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2ADBCCF-93BD-4364-979F-AB8BA9C6A6E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3B006-0E53-4402-BAF1-18D5F70AA1F2}"/>
              </a:ext>
            </a:extLst>
          </p:cNvPr>
          <p:cNvSpPr txBox="1"/>
          <p:nvPr userDrawn="1"/>
        </p:nvSpPr>
        <p:spPr>
          <a:xfrm>
            <a:off x="5359420" y="6684110"/>
            <a:ext cx="1473160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080016-0BB8-49C8-BE0A-4AC12082EC54}"/>
              </a:ext>
            </a:extLst>
          </p:cNvPr>
          <p:cNvGrpSpPr/>
          <p:nvPr userDrawn="1"/>
        </p:nvGrpSpPr>
        <p:grpSpPr bwMode="ltGray">
          <a:xfrm>
            <a:off x="554736" y="940402"/>
            <a:ext cx="11082528" cy="50662"/>
            <a:chOff x="554736" y="1062752"/>
            <a:chExt cx="9359731" cy="506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2789BD-68B4-4284-B854-A9830ABDBB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62752"/>
              <a:ext cx="9359731" cy="25331"/>
            </a:xfrm>
            <a:prstGeom prst="rect">
              <a:avLst/>
            </a:prstGeom>
            <a:solidFill>
              <a:srgbClr val="25397E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F5D0C3-3A6E-4D3A-9FE4-466ECA4A80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88083"/>
              <a:ext cx="9359731" cy="25331"/>
            </a:xfrm>
            <a:prstGeom prst="rect">
              <a:avLst/>
            </a:prstGeom>
            <a:solidFill>
              <a:srgbClr val="749EF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54861B-9EA7-4551-B1FF-7F816FF674E2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53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54FD51-22C9-0451-A348-023476BD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568" y="6452870"/>
            <a:ext cx="2743200" cy="365125"/>
          </a:xfrm>
        </p:spPr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F0C1120-B32E-ADF3-3AE5-190800163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7003" y="230188"/>
            <a:ext cx="1976053" cy="3663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2968B4-7D4C-1511-CFE6-2E8E36D23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t="28885" r="18741" b="26452"/>
          <a:stretch/>
        </p:blipFill>
        <p:spPr>
          <a:xfrm>
            <a:off x="216483" y="128587"/>
            <a:ext cx="1232150" cy="5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6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8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48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B6C3A2-F4C2-14E2-5769-05E77218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E9406E-43BF-2D20-EF62-A071C5854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04F39-6BBE-3086-2E90-33380A16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9BF8-71BC-4512-9B6B-79AA72864BB3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4EEAC9-35DA-CC53-73F0-0F945990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26CFA7-8443-59BA-B676-26E9B0FE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867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C3ABFC-4243-EB2C-14E1-F2CB91B6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2DCE48-0542-A5A1-924B-4E62B2090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FAF00D-B794-5E25-05DA-639675C7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621ECE-6F2E-2A02-559F-086FC7524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E093-B05C-49D8-B859-FC99F502939E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42E1A8-51A4-65D1-91C9-3E3D0032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F801D-B336-A865-8E67-C0A67F94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149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70451-B418-2250-726C-9559B857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E718C5-6EAD-1CD0-FF41-193CABF3F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1A4002-FD4A-64A2-9CD9-A93505379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F9096E1-8233-D384-BD49-969AE03C0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E87696-81E4-FB9E-E2D5-B0F3BB85F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FE53643-F588-EA0F-ADF3-BC24D9C9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93B-752D-4AF3-B710-7E6D370BCD1F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BB7DCA8-9060-8DEE-7B00-55F4BF62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1B3AF8F-0157-E204-C543-3DB80A5D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482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7516D-F153-84B2-3FEA-4F75914A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AE1AE2-94C9-26CC-11A6-3002C8BA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D0B-B8DC-4269-A7AC-FF105B50F1D3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B88E6D-811E-5573-472D-FAB5F4B1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110E3E-E86D-FD9F-03E8-484C0CAB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627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BFC72-5BC9-845B-B60E-4FC00724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0170-1034-41E8-8582-7D380CA44EF9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43C39E-DA18-1F0C-852A-C404F4AF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70074D-EBBE-C2F6-6403-188CB777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008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A0FBB4-601A-B647-5D44-8572EDD04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BDC8A1-300F-BDBA-BBBB-3D3253D3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DCAA38-E8E6-535F-9FA6-CC01365A7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72EAE6-2A10-945C-8DF2-6B970A0D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2B78-78B9-49DB-AAB4-B7859F6893AC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3B2981-5543-CC5A-2DC1-E69B7512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77382A-29E7-EB7C-5655-3A220978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184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A1C75-4D3D-47DC-74C5-7942A5C8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961DB72-23BF-BFB4-4743-BF2A4C0CD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8A91C9-4948-A783-8D9F-B46739EA5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A4C8C9-C82A-83EE-0077-7DFA41EC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BADF-408C-448F-AB51-AE7DFAC42E53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2AD3AB-1DD6-5DCD-FF97-E6624578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4603DE-47A2-A393-B2BE-DED889D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58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47848F-744A-0C8A-4882-814FBD93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2B2CA2-CFD2-8FF6-B53D-457E8881C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0AF06F-2F3C-CE92-4A0E-35E58F1CD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54B-BEC1-43B6-A7D9-82B167D38EDF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90E7B0-16A7-D913-0E31-18FB02A32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66378B-0122-BC85-5157-55739BFF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439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9FC2601-04CA-9BDD-1380-05E57D13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A65E12-27E1-0A13-9B83-8D638CFC5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74B294-C98F-57B5-51D8-D7706DB5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0979-0BBC-4AEC-AAD3-9BEFCCF85EBB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FB28D-139C-8BC8-D993-A0802578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11DED1-57F4-7662-BD06-D192EBAE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95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72A4B6-44A8-46E3-A947-557C5844F995}"/>
              </a:ext>
            </a:extLst>
          </p:cNvPr>
          <p:cNvGrpSpPr/>
          <p:nvPr userDrawn="1"/>
        </p:nvGrpSpPr>
        <p:grpSpPr>
          <a:xfrm>
            <a:off x="0" y="-54802"/>
            <a:ext cx="12188824" cy="6965789"/>
            <a:chOff x="12916288" y="-54802"/>
            <a:chExt cx="12188824" cy="696578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7283EE-7EE2-453A-9728-6CD7CF12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0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5000"/>
                      </a14:imgEffect>
                      <a14:imgEffect>
                        <a14:colorTemperature colorTemp="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6288" y="-54802"/>
              <a:ext cx="12188824" cy="696578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398DD2-E114-4E22-9779-54FECE211881}"/>
                </a:ext>
              </a:extLst>
            </p:cNvPr>
            <p:cNvSpPr/>
            <p:nvPr/>
          </p:nvSpPr>
          <p:spPr>
            <a:xfrm>
              <a:off x="14842273" y="1774943"/>
              <a:ext cx="2364059" cy="1295282"/>
            </a:xfrm>
            <a:prstGeom prst="rect">
              <a:avLst/>
            </a:prstGeom>
            <a:solidFill>
              <a:schemeClr val="bg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8961120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823333D-1A6A-4E19-AAB7-E9B0CA038A7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2ADBCCF-93BD-4364-979F-AB8BA9C6A6E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080016-0BB8-49C8-BE0A-4AC12082EC54}"/>
              </a:ext>
            </a:extLst>
          </p:cNvPr>
          <p:cNvGrpSpPr/>
          <p:nvPr userDrawn="1"/>
        </p:nvGrpSpPr>
        <p:grpSpPr bwMode="ltGray">
          <a:xfrm>
            <a:off x="554736" y="940402"/>
            <a:ext cx="11082528" cy="50662"/>
            <a:chOff x="554736" y="1062752"/>
            <a:chExt cx="9359731" cy="506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2789BD-68B4-4284-B854-A9830ABDBB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62752"/>
              <a:ext cx="9359731" cy="25331"/>
            </a:xfrm>
            <a:prstGeom prst="rect">
              <a:avLst/>
            </a:prstGeom>
            <a:solidFill>
              <a:srgbClr val="25397E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F5D0C3-3A6E-4D3A-9FE4-466ECA4A80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88083"/>
              <a:ext cx="9359731" cy="25331"/>
            </a:xfrm>
            <a:prstGeom prst="rect">
              <a:avLst/>
            </a:prstGeom>
            <a:solidFill>
              <a:srgbClr val="749EF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54861B-9EA7-4551-B1FF-7F816FF674E2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4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901C5B1-B128-B946-A596-F560B9E2695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702734" y="5386924"/>
            <a:ext cx="10786532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702734" y="4479620"/>
            <a:ext cx="10786532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702734" y="3510761"/>
            <a:ext cx="10786532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C0A4B6-F4B5-40AB-9756-505242AF269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132" y="377574"/>
            <a:ext cx="4205050" cy="77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85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8961120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025728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043466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9FA9DD-C8CD-4536-B1BE-17A1CD162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5000"/>
                    </a14:imgEffect>
                    <a14:imgEffect>
                      <a14:colorTemperature colorTemp="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5962"/>
          <a:stretch/>
        </p:blipFill>
        <p:spPr>
          <a:xfrm flipH="1">
            <a:off x="7798796" y="0"/>
            <a:ext cx="4391722" cy="6858000"/>
          </a:xfrm>
          <a:prstGeom prst="rect">
            <a:avLst/>
          </a:prstGeom>
        </p:spPr>
      </p:pic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8961120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823333D-1A6A-4E19-AAB7-E9B0CA038A7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2ADBCCF-93BD-4364-979F-AB8BA9C6A6E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3B006-0E53-4402-BAF1-18D5F70AA1F2}"/>
              </a:ext>
            </a:extLst>
          </p:cNvPr>
          <p:cNvSpPr txBox="1"/>
          <p:nvPr userDrawn="1"/>
        </p:nvSpPr>
        <p:spPr>
          <a:xfrm>
            <a:off x="5359420" y="6684110"/>
            <a:ext cx="1473160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080016-0BB8-49C8-BE0A-4AC12082EC54}"/>
              </a:ext>
            </a:extLst>
          </p:cNvPr>
          <p:cNvGrpSpPr/>
          <p:nvPr userDrawn="1"/>
        </p:nvGrpSpPr>
        <p:grpSpPr bwMode="ltGray">
          <a:xfrm>
            <a:off x="554736" y="940402"/>
            <a:ext cx="11082528" cy="50662"/>
            <a:chOff x="554736" y="1062752"/>
            <a:chExt cx="9359731" cy="506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2789BD-68B4-4284-B854-A9830ABDBB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62752"/>
              <a:ext cx="9359731" cy="25331"/>
            </a:xfrm>
            <a:prstGeom prst="rect">
              <a:avLst/>
            </a:prstGeom>
            <a:solidFill>
              <a:srgbClr val="25397E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F5D0C3-3A6E-4D3A-9FE4-466ECA4A80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88083"/>
              <a:ext cx="9359731" cy="25331"/>
            </a:xfrm>
            <a:prstGeom prst="rect">
              <a:avLst/>
            </a:prstGeom>
            <a:solidFill>
              <a:srgbClr val="749EF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54861B-9EA7-4551-B1FF-7F816FF674E2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14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72A4B6-44A8-46E3-A947-557C5844F995}"/>
              </a:ext>
            </a:extLst>
          </p:cNvPr>
          <p:cNvGrpSpPr/>
          <p:nvPr userDrawn="1"/>
        </p:nvGrpSpPr>
        <p:grpSpPr>
          <a:xfrm>
            <a:off x="0" y="-54802"/>
            <a:ext cx="12188824" cy="6965789"/>
            <a:chOff x="12916288" y="-54802"/>
            <a:chExt cx="12188824" cy="696578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7283EE-7EE2-453A-9728-6CD7CF12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10000"/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5000"/>
                      </a14:imgEffect>
                      <a14:imgEffect>
                        <a14:colorTemperature colorTemp="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6288" y="-54802"/>
              <a:ext cx="12188824" cy="696578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398DD2-E114-4E22-9779-54FECE211881}"/>
                </a:ext>
              </a:extLst>
            </p:cNvPr>
            <p:cNvSpPr/>
            <p:nvPr/>
          </p:nvSpPr>
          <p:spPr>
            <a:xfrm>
              <a:off x="14842273" y="1774943"/>
              <a:ext cx="2364059" cy="1295282"/>
            </a:xfrm>
            <a:prstGeom prst="rect">
              <a:avLst/>
            </a:prstGeom>
            <a:solidFill>
              <a:schemeClr val="bg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8961120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823333D-1A6A-4E19-AAB7-E9B0CA038A7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2ADBCCF-93BD-4364-979F-AB8BA9C6A6E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080016-0BB8-49C8-BE0A-4AC12082EC54}"/>
              </a:ext>
            </a:extLst>
          </p:cNvPr>
          <p:cNvGrpSpPr/>
          <p:nvPr userDrawn="1"/>
        </p:nvGrpSpPr>
        <p:grpSpPr bwMode="ltGray">
          <a:xfrm>
            <a:off x="554736" y="940402"/>
            <a:ext cx="11082528" cy="50662"/>
            <a:chOff x="554736" y="1062752"/>
            <a:chExt cx="9359731" cy="506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2789BD-68B4-4284-B854-A9830ABDBB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62752"/>
              <a:ext cx="9359731" cy="25331"/>
            </a:xfrm>
            <a:prstGeom prst="rect">
              <a:avLst/>
            </a:prstGeom>
            <a:solidFill>
              <a:srgbClr val="25397E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F5D0C3-3A6E-4D3A-9FE4-466ECA4A80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88083"/>
              <a:ext cx="9359731" cy="25331"/>
            </a:xfrm>
            <a:prstGeom prst="rect">
              <a:avLst/>
            </a:prstGeom>
            <a:solidFill>
              <a:srgbClr val="749EF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54861B-9EA7-4551-B1FF-7F816FF674E2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9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8961120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823333D-1A6A-4E19-AAB7-E9B0CA038A7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2ADBCCF-93BD-4364-979F-AB8BA9C6A6E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080016-0BB8-49C8-BE0A-4AC12082EC54}"/>
              </a:ext>
            </a:extLst>
          </p:cNvPr>
          <p:cNvGrpSpPr/>
          <p:nvPr userDrawn="1"/>
        </p:nvGrpSpPr>
        <p:grpSpPr bwMode="ltGray">
          <a:xfrm>
            <a:off x="554736" y="940402"/>
            <a:ext cx="11082528" cy="50662"/>
            <a:chOff x="554736" y="1062752"/>
            <a:chExt cx="9359731" cy="506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2789BD-68B4-4284-B854-A9830ABDBB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62752"/>
              <a:ext cx="9359731" cy="25331"/>
            </a:xfrm>
            <a:prstGeom prst="rect">
              <a:avLst/>
            </a:prstGeom>
            <a:solidFill>
              <a:srgbClr val="25397E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F5D0C3-3A6E-4D3A-9FE4-466ECA4A80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88083"/>
              <a:ext cx="9359731" cy="25331"/>
            </a:xfrm>
            <a:prstGeom prst="rect">
              <a:avLst/>
            </a:prstGeom>
            <a:solidFill>
              <a:srgbClr val="749EF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54861B-9EA7-4551-B1FF-7F816FF674E2}"/>
              </a:ext>
            </a:extLst>
          </p:cNvPr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17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6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EE95863-FBE9-4A10-BBAE-4A2C76EA79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5A5A5D4-8D27-44C3-9631-63370034685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559276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4F80315-E3DA-4E30-A0C7-928BD8DE32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58E37386-045A-4D5E-AF63-B1F1DC45669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22164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642023"/>
            <a:ext cx="11082528" cy="61555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E57DFF64-B1D3-4833-B21D-5E143E059B9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96A7505-3CBC-4BAF-BA03-61DDAD6413E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73656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9BE116F-A12D-4F2F-AE2A-B76EB9AF7333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11A85709-D54E-4300-9EB6-73A2EF5149B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010886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6E4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C1457C0-83D7-491B-8B8B-9FAFA0E99C1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F88E7149-AD6D-41A0-A61C-FE940AFDF929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59A3CE-CEFD-4AB7-A684-63237F712D14}"/>
              </a:ext>
            </a:extLst>
          </p:cNvPr>
          <p:cNvSpPr txBox="1"/>
          <p:nvPr userDrawn="1"/>
        </p:nvSpPr>
        <p:spPr>
          <a:xfrm>
            <a:off x="5371443" y="6684110"/>
            <a:ext cx="1473159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b="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39760-9514-42D6-A686-E5DFA3DF52EE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0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8961120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823333D-1A6A-4E19-AAB7-E9B0CA038A7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2ADBCCF-93BD-4364-979F-AB8BA9C6A6E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080016-0BB8-49C8-BE0A-4AC12082EC54}"/>
              </a:ext>
            </a:extLst>
          </p:cNvPr>
          <p:cNvGrpSpPr/>
          <p:nvPr userDrawn="1"/>
        </p:nvGrpSpPr>
        <p:grpSpPr bwMode="ltGray">
          <a:xfrm>
            <a:off x="554736" y="940402"/>
            <a:ext cx="11082528" cy="50662"/>
            <a:chOff x="554736" y="1062752"/>
            <a:chExt cx="9359731" cy="506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2789BD-68B4-4284-B854-A9830ABDBB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62752"/>
              <a:ext cx="9359731" cy="25331"/>
            </a:xfrm>
            <a:prstGeom prst="rect">
              <a:avLst/>
            </a:prstGeom>
            <a:solidFill>
              <a:srgbClr val="25397E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F5D0C3-3A6E-4D3A-9FE4-466ECA4A80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88083"/>
              <a:ext cx="9359731" cy="25331"/>
            </a:xfrm>
            <a:prstGeom prst="rect">
              <a:avLst/>
            </a:prstGeom>
            <a:solidFill>
              <a:srgbClr val="749EF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54861B-9EA7-4551-B1FF-7F816FF674E2}"/>
              </a:ext>
            </a:extLst>
          </p:cNvPr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414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6E4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AC9CB6F-3D86-4DEC-A5C7-082892279578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0CED55D0-7AB8-47B0-9835-A43CE621D1C6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5" y="6498754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D6827-384C-48BF-BC02-97C8ECAF40C1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92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6E4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25728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E2246CBB-1DCD-4BF5-AFE6-B9FB3528130D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9B4E636-1663-4A73-B05B-01F83F3481A5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F672FD-CB5D-4FF5-B63F-1F123ADDE04F}"/>
              </a:ext>
            </a:extLst>
          </p:cNvPr>
          <p:cNvSpPr txBox="1"/>
          <p:nvPr userDrawn="1"/>
        </p:nvSpPr>
        <p:spPr>
          <a:xfrm>
            <a:off x="4151938" y="6684110"/>
            <a:ext cx="1473160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79834-1ED2-4CE4-AE4D-785A9EB739DD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5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6E4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25728"/>
            <a:ext cx="6967728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C24F5B8-98C8-4400-9404-42B5D05C17CC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6675FD93-A6BA-42AD-90D3-AC57E911215F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4288D-3576-4362-AA32-926B7B82FBDC}"/>
              </a:ext>
            </a:extLst>
          </p:cNvPr>
          <p:cNvSpPr txBox="1"/>
          <p:nvPr userDrawn="1"/>
        </p:nvSpPr>
        <p:spPr>
          <a:xfrm>
            <a:off x="5359420" y="6684110"/>
            <a:ext cx="1473159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18A9E-C8A6-40C2-B170-E28ACF5F264D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500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6E4F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25728"/>
            <a:ext cx="7918704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6E69236-98C1-4048-A2AF-A78A21E9BFB9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9527ECDB-A5ED-49F3-9351-84895DBBA92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81009-C96C-4557-B7C5-104C638583C8}"/>
              </a:ext>
            </a:extLst>
          </p:cNvPr>
          <p:cNvSpPr txBox="1"/>
          <p:nvPr userDrawn="1"/>
        </p:nvSpPr>
        <p:spPr>
          <a:xfrm>
            <a:off x="5359420" y="6684110"/>
            <a:ext cx="1473159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88C36-8C01-480A-94FA-5D1361C546F6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1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8961120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823333D-1A6A-4E19-AAB7-E9B0CA038A74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2ADBCCF-93BD-4364-979F-AB8BA9C6A6E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3B006-0E53-4402-BAF1-18D5F70AA1F2}"/>
              </a:ext>
            </a:extLst>
          </p:cNvPr>
          <p:cNvSpPr txBox="1"/>
          <p:nvPr userDrawn="1"/>
        </p:nvSpPr>
        <p:spPr>
          <a:xfrm>
            <a:off x="5359420" y="6684110"/>
            <a:ext cx="1473159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080016-0BB8-49C8-BE0A-4AC12082EC54}"/>
              </a:ext>
            </a:extLst>
          </p:cNvPr>
          <p:cNvGrpSpPr/>
          <p:nvPr userDrawn="1"/>
        </p:nvGrpSpPr>
        <p:grpSpPr bwMode="ltGray">
          <a:xfrm>
            <a:off x="554736" y="940402"/>
            <a:ext cx="11082528" cy="50662"/>
            <a:chOff x="554736" y="1062752"/>
            <a:chExt cx="9359731" cy="506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2789BD-68B4-4284-B854-A9830ABDBB1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62752"/>
              <a:ext cx="9359731" cy="25331"/>
            </a:xfrm>
            <a:prstGeom prst="rect">
              <a:avLst/>
            </a:prstGeom>
            <a:solidFill>
              <a:srgbClr val="25397E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1F5D0C3-3A6E-4D3A-9FE4-466ECA4A80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4736" y="1088083"/>
              <a:ext cx="9359731" cy="25331"/>
            </a:xfrm>
            <a:prstGeom prst="rect">
              <a:avLst/>
            </a:prstGeom>
            <a:solidFill>
              <a:srgbClr val="749EF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GB" sz="16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54861B-9EA7-4551-B1FF-7F816FF674E2}"/>
              </a:ext>
            </a:extLst>
          </p:cNvPr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20" y="554731"/>
            <a:ext cx="1788243" cy="2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55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8012E65-9E09-40C6-B9F2-45AD1E1FFEF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07A19B68-4D3E-4147-9DFD-BCEA77E4D26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160091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6F40499-F431-45AB-A5FD-B3DC86FE68A3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880" y="3088598"/>
            <a:ext cx="4638241" cy="6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58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948B2-6B9C-4321-BCAE-13EBC775F8DA}"/>
              </a:ext>
            </a:extLst>
          </p:cNvPr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9019" y="549652"/>
            <a:ext cx="1788243" cy="262478"/>
          </a:xfrm>
          <a:prstGeom prst="rect">
            <a:avLst/>
          </a:prstGeom>
        </p:spPr>
      </p:pic>
      <p:sp>
        <p:nvSpPr>
          <p:cNvPr id="11" name="2. Slide Title">
            <a:extLst>
              <a:ext uri="{FF2B5EF4-FFF2-40B4-BE49-F238E27FC236}">
                <a16:creationId xmlns:a16="http://schemas.microsoft.com/office/drawing/2014/main" id="{BB4AB57C-A82E-4796-A2DC-EB5C3B779C6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CEA3D570-A36A-40D2-901D-D10EB56A2063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025728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21EC68DB-2125-464B-8150-10306ED1CF4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4A27BB97-99DC-40B3-8042-940C2AD754F5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ltGray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20352DE9-8C87-4CC1-8845-984B7585E201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4734" y="6498754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E081DF-B44F-42E9-A42A-CE121C4A4A2C}"/>
              </a:ext>
            </a:extLst>
          </p:cNvPr>
          <p:cNvSpPr txBox="1"/>
          <p:nvPr userDrawn="1"/>
        </p:nvSpPr>
        <p:spPr>
          <a:xfrm>
            <a:off x="4151938" y="6684110"/>
            <a:ext cx="1473159" cy="1538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/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schemeClr val="bg2"/>
                </a:solidFill>
                <a:ea typeface="微软雅黑" panose="020B0503020204020204" pitchFamily="34" charset="-122"/>
              </a:rPr>
              <a:t>EDDING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88111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253461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12700" imgH="12700" progId="TCLayout.ActiveDocument.1">
                  <p:embed/>
                </p:oleObj>
              </mc:Choice>
              <mc:Fallback>
                <p:oleObj name="think-cell 幻灯片" r:id="rId3" imgW="12700" imgH="12700" progId="TCLayout.ActiveDocument.1">
                  <p:embed/>
                  <p:pic>
                    <p:nvPicPr>
                      <p:cNvPr id="4" name="对象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5511" y="1447800"/>
            <a:ext cx="10522439" cy="16517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400"/>
              </a:spcBef>
              <a:spcAft>
                <a:spcPts val="600"/>
              </a:spcAft>
              <a:buNone/>
              <a:defRPr sz="1600" b="1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-230505">
              <a:spcBef>
                <a:spcPts val="400"/>
              </a:spcBef>
              <a:spcAft>
                <a:spcPts val="600"/>
              </a:spcAft>
              <a:defRPr sz="160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914400" indent="-230505">
              <a:spcBef>
                <a:spcPts val="400"/>
              </a:spcBef>
              <a:spcAft>
                <a:spcPts val="600"/>
              </a:spcAft>
              <a:defRPr sz="160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375410" indent="-234315">
              <a:spcBef>
                <a:spcPts val="400"/>
              </a:spcBef>
              <a:spcAft>
                <a:spcPts val="600"/>
              </a:spcAft>
              <a:defRPr sz="140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2059305" indent="-230505">
              <a:spcBef>
                <a:spcPts val="400"/>
              </a:spcBef>
              <a:spcAft>
                <a:spcPts val="600"/>
              </a:spcAft>
              <a:defRPr sz="120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1" hasCustomPrompt="1"/>
          </p:nvPr>
        </p:nvSpPr>
        <p:spPr>
          <a:xfrm>
            <a:off x="825511" y="6371846"/>
            <a:ext cx="10522439" cy="240690"/>
          </a:xfrm>
          <a:prstGeom prst="rect">
            <a:avLst/>
          </a:prstGeom>
        </p:spPr>
        <p:txBody>
          <a:bodyPr lIns="85963" tIns="42981" rIns="85963" bIns="42981"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287020" indent="-285750">
              <a:buFont typeface="Arial" panose="020B0604020202020204" pitchFamily="34" charset="0"/>
              <a:buChar char="•"/>
              <a:defRPr sz="1600">
                <a:latin typeface="+mj-lt"/>
                <a:ea typeface="黑体" panose="02010609060101010101" pitchFamily="49" charset="-122"/>
              </a:defRPr>
            </a:lvl2pPr>
            <a:lvl3pPr marL="720725" indent="-269875">
              <a:defRPr sz="1600">
                <a:latin typeface="+mj-lt"/>
                <a:ea typeface="黑体" panose="02010609060101010101" pitchFamily="49" charset="-122"/>
              </a:defRPr>
            </a:lvl3pPr>
            <a:lvl4pPr>
              <a:defRPr sz="1600">
                <a:latin typeface="+mj-lt"/>
                <a:ea typeface="黑体" panose="02010609060101010101" pitchFamily="49" charset="-122"/>
              </a:defRPr>
            </a:lvl4pPr>
            <a:lvl5pPr>
              <a:defRPr sz="1600">
                <a:latin typeface="+mj-lt"/>
                <a:ea typeface="黑体" panose="02010609060101010101" pitchFamily="49" charset="-122"/>
              </a:defRPr>
            </a:lvl5pPr>
            <a:lvl6pPr marL="1158875" indent="-257175">
              <a:buFont typeface="Wingdings" panose="05000000000000000000" pitchFamily="2" charset="2"/>
              <a:buChar char="Ø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zh-CN" altLang="en-US" dirty="0"/>
              <a:t>单击此处添加附注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7" y="137384"/>
            <a:ext cx="8558763" cy="852488"/>
          </a:xfrm>
          <a:prstGeom prst="rect">
            <a:avLst/>
          </a:prstGeom>
        </p:spPr>
        <p:txBody>
          <a:bodyPr anchor="b"/>
          <a:lstStyle>
            <a:lvl1pPr>
              <a:defRPr lang="en-US" sz="2400" kern="1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349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6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6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EE95863-FBE9-4A10-BBAE-4A2C76EA79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A5A5A5D4-8D27-44C3-9631-63370034685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8820497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2700" imgH="12700" progId="TCLayout.ActiveDocument.1">
                  <p:embed/>
                </p:oleObj>
              </mc:Choice>
              <mc:Fallback>
                <p:oleObj name="think-cell Slide" r:id="rId3" imgW="12700" imgH="12700" progId="TCLayout.ActiveDocument.1">
                  <p:embed/>
                  <p:pic>
                    <p:nvPicPr>
                      <p:cNvPr id="4" name="对象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5503" y="1447800"/>
            <a:ext cx="10522439" cy="1148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75"/>
              </a:spcBef>
              <a:spcAft>
                <a:spcPts val="415"/>
              </a:spcAft>
              <a:buNone/>
              <a:defRPr sz="1110" b="1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316230" indent="-159385">
              <a:spcBef>
                <a:spcPts val="275"/>
              </a:spcBef>
              <a:spcAft>
                <a:spcPts val="415"/>
              </a:spcAft>
              <a:defRPr sz="111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633095" indent="-159385">
              <a:spcBef>
                <a:spcPts val="275"/>
              </a:spcBef>
              <a:spcAft>
                <a:spcPts val="415"/>
              </a:spcAft>
              <a:defRPr sz="111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951865" indent="-161925">
              <a:spcBef>
                <a:spcPts val="275"/>
              </a:spcBef>
              <a:spcAft>
                <a:spcPts val="415"/>
              </a:spcAft>
              <a:defRPr sz="97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425575" indent="-159385">
              <a:spcBef>
                <a:spcPts val="275"/>
              </a:spcBef>
              <a:spcAft>
                <a:spcPts val="415"/>
              </a:spcAft>
              <a:defRPr sz="83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1" hasCustomPrompt="1"/>
          </p:nvPr>
        </p:nvSpPr>
        <p:spPr>
          <a:xfrm>
            <a:off x="825503" y="6419552"/>
            <a:ext cx="10522439" cy="192984"/>
          </a:xfrm>
          <a:prstGeom prst="rect">
            <a:avLst/>
          </a:prstGeom>
        </p:spPr>
        <p:txBody>
          <a:bodyPr lIns="85963" tIns="42981" rIns="85963" bIns="42981" anchor="b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690" baseline="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198755" indent="-198120">
              <a:buFont typeface="Arial" panose="020B0604020202020204" pitchFamily="34" charset="0"/>
              <a:buChar char="•"/>
              <a:defRPr sz="1110">
                <a:latin typeface="+mj-lt"/>
                <a:ea typeface="黑体" panose="02010609060101010101" pitchFamily="49" charset="-122"/>
              </a:defRPr>
            </a:lvl2pPr>
            <a:lvl3pPr marL="499110" indent="-186690">
              <a:defRPr sz="1110">
                <a:latin typeface="+mj-lt"/>
                <a:ea typeface="黑体" panose="02010609060101010101" pitchFamily="49" charset="-122"/>
              </a:defRPr>
            </a:lvl3pPr>
            <a:lvl4pPr>
              <a:defRPr sz="1110">
                <a:latin typeface="+mj-lt"/>
                <a:ea typeface="黑体" panose="02010609060101010101" pitchFamily="49" charset="-122"/>
              </a:defRPr>
            </a:lvl4pPr>
            <a:lvl5pPr>
              <a:defRPr sz="1110">
                <a:latin typeface="+mj-lt"/>
                <a:ea typeface="黑体" panose="02010609060101010101" pitchFamily="49" charset="-122"/>
              </a:defRPr>
            </a:lvl5pPr>
            <a:lvl6pPr marL="802005" indent="-177800">
              <a:buFont typeface="Wingdings" panose="05000000000000000000" pitchFamily="2" charset="2"/>
              <a:buChar char="Ø"/>
              <a:defRPr sz="97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zh-CN" altLang="en-US" dirty="0"/>
              <a:t>单击此处添加附注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1" y="137384"/>
            <a:ext cx="8558763" cy="852488"/>
          </a:xfrm>
          <a:prstGeom prst="rect">
            <a:avLst/>
          </a:prstGeom>
        </p:spPr>
        <p:txBody>
          <a:bodyPr anchor="b"/>
          <a:lstStyle>
            <a:lvl1pPr>
              <a:defRPr lang="en-US" sz="1660" kern="1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7778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5F747-C8F5-4F4D-82EF-58F7D000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812380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3EE8FF-84E7-95CC-7446-AB525754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17179" y="6352674"/>
            <a:ext cx="0" cy="0"/>
          </a:xfrm>
        </p:spPr>
        <p:txBody>
          <a:bodyPr/>
          <a:lstStyle/>
          <a:p>
            <a:fld id="{361AC909-F392-4F05-BE0D-22C976059250}" type="datetime1">
              <a:rPr lang="zh-CN" altLang="en-US" smtClean="0"/>
              <a:t>2025/7/17</a:t>
            </a:fld>
            <a:endParaRPr 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A87FBA-5909-26FA-0FA6-F4386081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7179" y="6352674"/>
            <a:ext cx="0" cy="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C53456-FC3A-729D-5C7E-8ECEDFD6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7179" y="6352674"/>
            <a:ext cx="0" cy="0"/>
          </a:xfrm>
        </p:spPr>
        <p:txBody>
          <a:bodyPr/>
          <a:lstStyle/>
          <a:p>
            <a:fld id="{BAA5278C-4D8B-423D-8D92-FD0087A1B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09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A67148-6DA8-C95A-16B7-41B21EDE9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4289B2-8608-3212-9EE5-5DF871F4D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1890" y="350996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D6392C-2976-E6CF-BC46-B5F6704C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69566" y="6366476"/>
            <a:ext cx="0" cy="0"/>
          </a:xfrm>
        </p:spPr>
        <p:txBody>
          <a:bodyPr/>
          <a:lstStyle/>
          <a:p>
            <a:fld id="{62364B1B-A969-4692-AFCB-5547B538A316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5108F-006C-11CF-B050-FEE76F5A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69566" y="6366476"/>
            <a:ext cx="0" cy="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DEC736-EABC-70B0-31B4-243CAB2B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566" y="6366476"/>
            <a:ext cx="0" cy="0"/>
          </a:xfrm>
        </p:spPr>
        <p:txBody>
          <a:bodyPr/>
          <a:lstStyle/>
          <a:p>
            <a:fld id="{8B8960AF-756D-41B3-A46C-95AE7BD3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604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58775"/>
            <a:ext cx="9836150" cy="723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点击输入标题</a:t>
            </a:r>
          </a:p>
        </p:txBody>
      </p:sp>
    </p:spTree>
    <p:extLst>
      <p:ext uri="{BB962C8B-B14F-4D97-AF65-F5344CB8AC3E}">
        <p14:creationId xmlns:p14="http://schemas.microsoft.com/office/powerpoint/2010/main" val="1749083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F141FF-F0E5-322A-531A-C6B2AE9B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02D429-F5C5-835D-4796-D5427A099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EFB3A-6715-5377-138A-F4F4D3C1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21440" y="6429676"/>
            <a:ext cx="0" cy="0"/>
          </a:xfrm>
        </p:spPr>
        <p:txBody>
          <a:bodyPr/>
          <a:lstStyle/>
          <a:p>
            <a:fld id="{2E83E695-1703-4BD5-A0D9-468F8C165A53}" type="datetime1">
              <a:rPr lang="zh-CN" altLang="en-US" smtClean="0"/>
              <a:t>2025/7/17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1D989C-B9F8-516F-BC86-EFC5F9EE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21440" y="6429676"/>
            <a:ext cx="0" cy="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54FD51-22C9-0451-A348-023476BD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1440" y="6429676"/>
            <a:ext cx="0" cy="0"/>
          </a:xfrm>
        </p:spPr>
        <p:txBody>
          <a:bodyPr/>
          <a:lstStyle/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0470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442913" y="437093"/>
            <a:ext cx="11306175" cy="700087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6" name="Date Placeholder"/>
          <p:cNvSpPr>
            <a:spLocks noGrp="1"/>
          </p:cNvSpPr>
          <p:nvPr>
            <p:ph type="dt" sz="half" idx="10"/>
          </p:nvPr>
        </p:nvSpPr>
        <p:spPr>
          <a:xfrm>
            <a:off x="11588818" y="6497053"/>
            <a:ext cx="0" cy="0"/>
          </a:xfrm>
        </p:spPr>
        <p:txBody>
          <a:bodyPr/>
          <a:lstStyle/>
          <a:p>
            <a:fld id="{A7E2E744-85AF-4FBD-9442-97A3FCED3CB8}" type="datetime1">
              <a:rPr lang="zh-CN" altLang="en-US" smtClean="0"/>
              <a:t>2025/7/17</a:t>
            </a:fld>
            <a:endParaRPr lang="en-US"/>
          </a:p>
        </p:txBody>
      </p:sp>
      <p:sp>
        <p:nvSpPr>
          <p:cNvPr id="10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1588818" y="6497053"/>
            <a:ext cx="0" cy="0"/>
          </a:xfrm>
        </p:spPr>
        <p:txBody>
          <a:bodyPr/>
          <a:lstStyle/>
          <a:p>
            <a:fld id="{7870704B-CE94-48CC-AF30-84932A126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2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4F80315-E3DA-4E30-A0C7-928BD8DE32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58E37386-045A-4D5E-AF63-B1F1DC45669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19487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642023"/>
            <a:ext cx="11082528" cy="615553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E57DFF64-B1D3-4833-B21D-5E143E059B9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96A7505-3CBC-4BAF-BA03-61DDAD6413E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90480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9BE116F-A12D-4F2F-AE2A-B76EB9AF7333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11A85709-D54E-4300-9EB6-73A2EF5149B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23374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1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6.xml"/><Relationship Id="rId42" Type="http://schemas.openxmlformats.org/officeDocument/2006/relationships/tags" Target="../tags/tag14.xml"/><Relationship Id="rId47" Type="http://schemas.openxmlformats.org/officeDocument/2006/relationships/tags" Target="../tags/tag19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37" Type="http://schemas.openxmlformats.org/officeDocument/2006/relationships/tags" Target="../tags/tag9.xml"/><Relationship Id="rId40" Type="http://schemas.openxmlformats.org/officeDocument/2006/relationships/tags" Target="../tags/tag12.xml"/><Relationship Id="rId45" Type="http://schemas.openxmlformats.org/officeDocument/2006/relationships/tags" Target="../tags/tag1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tags" Target="../tags/tag8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4" Type="http://schemas.openxmlformats.org/officeDocument/2006/relationships/tags" Target="../tags/tag16.xml"/><Relationship Id="rId52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tags" Target="../tags/tag7.xml"/><Relationship Id="rId43" Type="http://schemas.openxmlformats.org/officeDocument/2006/relationships/tags" Target="../tags/tag15.xml"/><Relationship Id="rId48" Type="http://schemas.openxmlformats.org/officeDocument/2006/relationships/tags" Target="../tags/tag20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38" Type="http://schemas.openxmlformats.org/officeDocument/2006/relationships/tags" Target="../tags/tag10.xml"/><Relationship Id="rId46" Type="http://schemas.openxmlformats.org/officeDocument/2006/relationships/tags" Target="../tags/tag18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tags" Target="../tags/tag154.xml"/><Relationship Id="rId21" Type="http://schemas.openxmlformats.org/officeDocument/2006/relationships/slideLayout" Target="../slideLayouts/slideLayout60.xml"/><Relationship Id="rId34" Type="http://schemas.openxmlformats.org/officeDocument/2006/relationships/tags" Target="../tags/tag149.xml"/><Relationship Id="rId42" Type="http://schemas.openxmlformats.org/officeDocument/2006/relationships/tags" Target="../tags/tag157.xml"/><Relationship Id="rId47" Type="http://schemas.openxmlformats.org/officeDocument/2006/relationships/tags" Target="../tags/tag162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9" Type="http://schemas.openxmlformats.org/officeDocument/2006/relationships/tags" Target="../tags/tag144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tags" Target="../tags/tag147.xml"/><Relationship Id="rId37" Type="http://schemas.openxmlformats.org/officeDocument/2006/relationships/tags" Target="../tags/tag152.xml"/><Relationship Id="rId40" Type="http://schemas.openxmlformats.org/officeDocument/2006/relationships/tags" Target="../tags/tag155.xml"/><Relationship Id="rId45" Type="http://schemas.openxmlformats.org/officeDocument/2006/relationships/tags" Target="../tags/tag16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theme" Target="../theme/theme3.xml"/><Relationship Id="rId36" Type="http://schemas.openxmlformats.org/officeDocument/2006/relationships/tags" Target="../tags/tag151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tags" Target="../tags/tag146.xml"/><Relationship Id="rId44" Type="http://schemas.openxmlformats.org/officeDocument/2006/relationships/tags" Target="../tags/tag159.xml"/><Relationship Id="rId52" Type="http://schemas.openxmlformats.org/officeDocument/2006/relationships/image" Target="../media/image3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tags" Target="../tags/tag145.xml"/><Relationship Id="rId35" Type="http://schemas.openxmlformats.org/officeDocument/2006/relationships/tags" Target="../tags/tag150.xml"/><Relationship Id="rId43" Type="http://schemas.openxmlformats.org/officeDocument/2006/relationships/tags" Target="../tags/tag158.xml"/><Relationship Id="rId48" Type="http://schemas.openxmlformats.org/officeDocument/2006/relationships/tags" Target="../tags/tag163.xml"/><Relationship Id="rId8" Type="http://schemas.openxmlformats.org/officeDocument/2006/relationships/slideLayout" Target="../slideLayouts/slideLayout47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tags" Target="../tags/tag148.xml"/><Relationship Id="rId38" Type="http://schemas.openxmlformats.org/officeDocument/2006/relationships/tags" Target="../tags/tag153.xml"/><Relationship Id="rId46" Type="http://schemas.openxmlformats.org/officeDocument/2006/relationships/tags" Target="../tags/tag161.xml"/><Relationship Id="rId20" Type="http://schemas.openxmlformats.org/officeDocument/2006/relationships/slideLayout" Target="../slideLayouts/slideLayout59.xml"/><Relationship Id="rId41" Type="http://schemas.openxmlformats.org/officeDocument/2006/relationships/tags" Target="../tags/tag156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413" imgH="416" progId="TCLayout.ActiveDocument.1">
                  <p:embed/>
                </p:oleObj>
              </mc:Choice>
              <mc:Fallback>
                <p:oleObj name="think-cell Slide" r:id="rId4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31"/>
            </p:custDataLst>
          </p:nvPr>
        </p:nvSpPr>
        <p:spPr>
          <a:xfrm>
            <a:off x="553972" y="6278400"/>
            <a:ext cx="100584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>
          <a:xfrm>
            <a:off x="554736" y="519011"/>
            <a:ext cx="8961120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3654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33"/>
            </p:custDataLst>
          </p:nvPr>
        </p:nvSpPr>
        <p:spPr>
          <a:xfrm>
            <a:off x="5987738" y="2170800"/>
            <a:ext cx="304925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b="1" dirty="0"/>
              <a:t>Above Chart Exhibit Title</a:t>
            </a:r>
            <a:br>
              <a:rPr lang="en-US" dirty="0"/>
            </a:br>
            <a:r>
              <a:rPr lang="en-US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554736" y="2170800"/>
            <a:ext cx="3162543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6BFB561-1453-4808-AED8-A0177E546616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9612C53D-61A5-480F-8178-B25E216816DE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32B5C60D-F898-4743-B0F0-0FDD9A263BC8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56CEB3F-E7CD-4725-B315-9D31B4D7FE33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B6584A53-F3A9-47FC-AF8C-5A380B42255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721A8CB8-3A2C-4F98-9228-0670F9CB71C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41879C6C-0869-456A-968D-26694F7EE2F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A76188D-62B9-4844-886D-4B95C49B1B2C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C17C0C6E-7BA5-448F-8683-38A838104017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CCB85926-B0E3-4C2F-9B76-5C847220E4F0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0E533153-F765-4BCA-816A-8765799121F2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6235FDFF-087E-4E4C-A37A-F13435BF6434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7C846DE9-4F7D-403F-9194-9F2897907BAF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4520384-6856-47E8-B78E-9CDCA980ACBF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FB3F23C-320D-48AB-BE63-DEA12E363B9B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14EF41F3-0196-43F5-A57D-008D916F69A1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C633BD7F-76C6-4D61-BAEB-950701DC283C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EE0C4D2-5C4D-4100-B103-C642125C8F52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74BAF84-AE9E-4630-9BFC-400EBB69489A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DF71CB9-E68A-4A32-9AB0-A74AEE36E9CB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5426DF67-7452-4DB3-BEA1-BFEEDC488EE3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7A67A86C-EB24-45E7-B205-A885CCC1FCDD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38963815-486D-444D-9770-585FD17EF861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DBA5AB4A-B9E7-424F-9550-F3AFB4B165F3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AA7D5EB2-D243-44CD-9B45-5D52D5B2CBFD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67814190-0263-4FD0-96E3-674BE2FB9EAE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3240F646-E525-4D27-B9FE-8F77BA0BAFE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8BBC03B3-5F3D-467A-9B57-6885325A131A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68C7A653-6023-4538-9A32-691E9ED4D5A9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54EA6AEE-AF0B-458B-810E-0F140FB1CACD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F9BD3677-A45C-4AD0-B144-20460242C1F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15011CDA-5B04-4B0B-AEAE-D97B02E0DF13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8F4AFBC0-54B6-4908-9E42-079501AA0F92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C5A5D9A1-2148-450C-A5CE-192B2A6D147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5FD111A9-0ABD-488D-AD16-73218AEEDF8B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C1C27EDC-DEF3-43C2-BC82-B293C9751261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F9CE90FB-676B-40BB-97E7-B34E0F65B750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BBBB8927-FA31-4458-9837-CC47C9C645F2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D4A21082-59E9-4B8A-9F38-2403FB9753A9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pic>
        <p:nvPicPr>
          <p:cNvPr id="148" name="图片 147">
            <a:extLst>
              <a:ext uri="{FF2B5EF4-FFF2-40B4-BE49-F238E27FC236}">
                <a16:creationId xmlns:a16="http://schemas.microsoft.com/office/drawing/2014/main" id="{ABE28A8A-29C3-4C6E-ADA4-6470F9005E13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5228" y="488639"/>
            <a:ext cx="1936064" cy="3589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FBB741-72D5-4465-AD62-970E07D0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t="28885" r="18741" b="26452"/>
          <a:stretch/>
        </p:blipFill>
        <p:spPr>
          <a:xfrm>
            <a:off x="61112" y="255307"/>
            <a:ext cx="1552413" cy="6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9200" indent="-2088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604800" indent="-1548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600" indent="-147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6F4523-B24F-D611-CEAC-1BD53C6F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39931F-E62D-E226-4B5C-64BDB404E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C66579-5210-A45E-C6B0-6DE4B22CA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9DB06D-E66B-457B-91FC-7CED994FA814}" type="datetime1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AE7D84-0013-38E0-18A4-95AD04187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92D3A6-C8F5-CEAA-8D12-3FDA36A5D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582337-A72E-45DA-828B-0F5ACCA76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04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413" imgH="416" progId="TCLayout.ActiveDocument.1">
                  <p:embed/>
                </p:oleObj>
              </mc:Choice>
              <mc:Fallback>
                <p:oleObj name="think-cell Slide" r:id="rId4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>
            <a:spLocks/>
          </p:cNvSpPr>
          <p:nvPr userDrawn="1">
            <p:custDataLst>
              <p:tags r:id="rId31"/>
            </p:custDataLst>
          </p:nvPr>
        </p:nvSpPr>
        <p:spPr>
          <a:xfrm>
            <a:off x="553972" y="6278400"/>
            <a:ext cx="100584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>
          <a:xfrm>
            <a:off x="554736" y="519011"/>
            <a:ext cx="8961120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3654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33"/>
            </p:custDataLst>
          </p:nvPr>
        </p:nvSpPr>
        <p:spPr>
          <a:xfrm>
            <a:off x="5987738" y="2170800"/>
            <a:ext cx="304925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b="1" dirty="0"/>
              <a:t>Above Chart Exhibit Title</a:t>
            </a:r>
            <a:br>
              <a:rPr lang="en-US" dirty="0"/>
            </a:br>
            <a:r>
              <a:rPr lang="en-US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554736" y="2170800"/>
            <a:ext cx="3162543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id="{16BFB561-1453-4808-AED8-A0177E546616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id="{9612C53D-61A5-480F-8178-B25E216816DE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id="{32B5C60D-F898-4743-B0F0-0FDD9A263BC8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id="{556CEB3F-E7CD-4725-B315-9D31B4D7FE33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id="{B6584A53-F3A9-47FC-AF8C-5A380B42255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id="{721A8CB8-3A2C-4F98-9228-0670F9CB71C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id="{41879C6C-0869-456A-968D-26694F7EE2F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AA76188D-62B9-4844-886D-4B95C49B1B2C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id="{C17C0C6E-7BA5-448F-8683-38A838104017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id="{CCB85926-B0E3-4C2F-9B76-5C847220E4F0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id="{0E533153-F765-4BCA-816A-8765799121F2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id="{6235FDFF-087E-4E4C-A37A-F13435BF6434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id="{7C846DE9-4F7D-403F-9194-9F2897907BAF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id="{34520384-6856-47E8-B78E-9CDCA980ACBF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7FB3F23C-320D-48AB-BE63-DEA12E363B9B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14EF41F3-0196-43F5-A57D-008D916F69A1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id="{C633BD7F-76C6-4D61-BAEB-950701DC283C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EE0C4D2-5C4D-4100-B103-C642125C8F52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id="{774BAF84-AE9E-4630-9BFC-400EBB69489A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id="{4DF71CB9-E68A-4A32-9AB0-A74AEE36E9CB}"/>
                </a:ext>
              </a:extLst>
            </p:cNvPr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5426DF67-7452-4DB3-BEA1-BFEEDC488EE3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7A67A86C-EB24-45E7-B205-A885CCC1FCDD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id="{38963815-486D-444D-9770-585FD17EF861}"/>
                </a:ext>
              </a:extLst>
            </p:cNvPr>
            <p:cNvGrpSpPr>
              <a:grpSpLocks noChangeAspect="1"/>
            </p:cNvGrpSpPr>
            <p:nvPr>
              <p:custDataLst>
                <p:tags r:id="rId3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DBA5AB4A-B9E7-424F-9550-F3AFB4B165F3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id="{AA7D5EB2-D243-44CD-9B45-5D52D5B2CBFD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id="{67814190-0263-4FD0-96E3-674BE2FB9EAE}"/>
                </a:ext>
              </a:extLst>
            </p:cNvPr>
            <p:cNvGrpSpPr>
              <a:grpSpLocks noChangeAspect="1"/>
            </p:cNvGrpSpPr>
            <p:nvPr>
              <p:custDataLst>
                <p:tags r:id="rId3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3240F646-E525-4D27-B9FE-8F77BA0BAFE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8BBC03B3-5F3D-467A-9B57-6885325A131A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68C7A653-6023-4538-9A32-691E9ED4D5A9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id="{54EA6AEE-AF0B-458B-810E-0F140FB1CACD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id="{F9BD3677-A45C-4AD0-B144-20460242C1F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id="{15011CDA-5B04-4B0B-AEAE-D97B02E0DF13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id="{8F4AFBC0-54B6-4908-9E42-079501AA0F92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id="{C5A5D9A1-2148-450C-A5CE-192B2A6D147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id="{5FD111A9-0ABD-488D-AD16-73218AEEDF8B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id="{C1C27EDC-DEF3-43C2-BC82-B293C9751261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id="{F9CE90FB-676B-40BB-97E7-B34E0F65B750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id="{BBBB8927-FA31-4458-9837-CC47C9C645F2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id="{D4A21082-59E9-4B8A-9F38-2403FB9753A9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pic>
        <p:nvPicPr>
          <p:cNvPr id="148" name="图片 147">
            <a:extLst>
              <a:ext uri="{FF2B5EF4-FFF2-40B4-BE49-F238E27FC236}">
                <a16:creationId xmlns:a16="http://schemas.microsoft.com/office/drawing/2014/main" id="{ABE28A8A-29C3-4C6E-ADA4-6470F9005E13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5228" y="488639"/>
            <a:ext cx="1936064" cy="3589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0FBB741-72D5-4465-AD62-970E07D06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t="28885" r="18741" b="26452"/>
          <a:stretch/>
        </p:blipFill>
        <p:spPr>
          <a:xfrm>
            <a:off x="61112" y="255307"/>
            <a:ext cx="1552413" cy="6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1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9200" indent="-2088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604800" indent="-1548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600" indent="-147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89.xml"/><Relationship Id="rId7" Type="http://schemas.openxmlformats.org/officeDocument/2006/relationships/image" Target="../media/image5.emf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B0E17E90-3C4E-4F37-9FA4-FC779C25087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B0E17E90-3C4E-4F37-9FA4-FC779C250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EB9340E2-D95A-4545-81E1-3AD07AB3A01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E20CEA-A1A9-3E42-87DD-372AC4939773}"/>
              </a:ext>
            </a:extLst>
          </p:cNvPr>
          <p:cNvSpPr txBox="1"/>
          <p:nvPr/>
        </p:nvSpPr>
        <p:spPr>
          <a:xfrm>
            <a:off x="7018020" y="248031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B2F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3553D03-46AA-1C43-8B73-7D1E52724F48}"/>
              </a:ext>
            </a:extLst>
          </p:cNvPr>
          <p:cNvSpPr txBox="1"/>
          <p:nvPr/>
        </p:nvSpPr>
        <p:spPr>
          <a:xfrm>
            <a:off x="5177790" y="220599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B2F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5896F9-7A21-BE49-BC18-FE8FE5B72C18}"/>
              </a:ext>
            </a:extLst>
          </p:cNvPr>
          <p:cNvSpPr txBox="1"/>
          <p:nvPr/>
        </p:nvSpPr>
        <p:spPr>
          <a:xfrm>
            <a:off x="1268730" y="158877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B2F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797FE1C5-4FC0-45DE-87D8-7C1AEE59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4" y="2027328"/>
            <a:ext cx="11050902" cy="677108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F264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盐酸来罗西利片（汝佳宁</a:t>
            </a:r>
            <a:r>
              <a:rPr lang="en-US" altLang="zh-CN" baseline="30000" dirty="0">
                <a:solidFill>
                  <a:srgbClr val="F264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®</a:t>
            </a:r>
            <a:r>
              <a:rPr lang="zh-CN" altLang="en-US" dirty="0">
                <a:solidFill>
                  <a:srgbClr val="F264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7C2FFAC-89C5-419D-9516-8193272ECF9B}"/>
              </a:ext>
            </a:extLst>
          </p:cNvPr>
          <p:cNvSpPr/>
          <p:nvPr/>
        </p:nvSpPr>
        <p:spPr>
          <a:xfrm>
            <a:off x="-127291" y="3163734"/>
            <a:ext cx="12677587" cy="989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264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endParaRPr lang="en-US" altLang="zh-CN" sz="2400" b="1" dirty="0">
              <a:solidFill>
                <a:srgbClr val="F264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rgbClr val="F264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3600" b="1" dirty="0">
                <a:solidFill>
                  <a:srgbClr val="F264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类创新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全新三并环结构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CDK4/6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抑制剂，强效更安全</a:t>
            </a:r>
            <a:endParaRPr lang="en-US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264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中国首发上市</a:t>
            </a: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拥有海外知识产权</a:t>
            </a:r>
            <a:endParaRPr lang="en-US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治疗</a:t>
            </a:r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HR+/HER2-</a:t>
            </a:r>
            <a:r>
              <a:rPr lang="zh-CN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晚期乳腺癌</a:t>
            </a:r>
            <a:endParaRPr lang="en-US" altLang="zh-CN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88FF0B5-D7D7-4AA2-AB74-495B5930FC7C}"/>
              </a:ext>
            </a:extLst>
          </p:cNvPr>
          <p:cNvSpPr/>
          <p:nvPr/>
        </p:nvSpPr>
        <p:spPr>
          <a:xfrm>
            <a:off x="1714497" y="5999275"/>
            <a:ext cx="8547505" cy="647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申报企业：亿腾医药（苏州）有限公司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A8A1395-4CD5-4677-A922-ED8ECFC1B0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t="28885" r="18741" b="26452"/>
          <a:stretch/>
        </p:blipFill>
        <p:spPr>
          <a:xfrm>
            <a:off x="9834113" y="404262"/>
            <a:ext cx="1831706" cy="79004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2B2DCFB-CA18-43CD-9F86-3D19A7667522}"/>
              </a:ext>
            </a:extLst>
          </p:cNvPr>
          <p:cNvSpPr/>
          <p:nvPr/>
        </p:nvSpPr>
        <p:spPr>
          <a:xfrm>
            <a:off x="-334948" y="41383"/>
            <a:ext cx="3382178" cy="31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盐酸来罗西利片</a:t>
            </a:r>
            <a:r>
              <a:rPr lang="en-US" altLang="zh-CN" sz="1200" dirty="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PPT2</a:t>
            </a:r>
            <a:r>
              <a:rPr lang="zh-CN" altLang="en-US" sz="1200" dirty="0">
                <a:solidFill>
                  <a:srgbClr val="4D4D4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（不含经济性）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2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:a16="http://schemas.microsoft.com/office/drawing/2014/main" id="{042049AE-488A-B65B-59B8-C81B83953365}"/>
              </a:ext>
            </a:extLst>
          </p:cNvPr>
          <p:cNvGrpSpPr/>
          <p:nvPr/>
        </p:nvGrpSpPr>
        <p:grpSpPr>
          <a:xfrm>
            <a:off x="485775" y="2223435"/>
            <a:ext cx="3912733" cy="3980776"/>
            <a:chOff x="485775" y="1826894"/>
            <a:chExt cx="3912733" cy="409818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F7D779E-0CDF-CC21-EC3F-912B54C4B0D0}"/>
                </a:ext>
              </a:extLst>
            </p:cNvPr>
            <p:cNvSpPr/>
            <p:nvPr/>
          </p:nvSpPr>
          <p:spPr>
            <a:xfrm>
              <a:off x="485775" y="1939372"/>
              <a:ext cx="3912733" cy="3985707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2E01BD9-5351-CDCC-B1D1-BC5F5AF3920C}"/>
                </a:ext>
              </a:extLst>
            </p:cNvPr>
            <p:cNvGrpSpPr>
              <a:grpSpLocks/>
            </p:cNvGrpSpPr>
            <p:nvPr/>
          </p:nvGrpSpPr>
          <p:grpSpPr>
            <a:xfrm>
              <a:off x="485853" y="1826894"/>
              <a:ext cx="3912576" cy="461664"/>
              <a:chOff x="308204" y="2828353"/>
              <a:chExt cx="5550571" cy="430413"/>
            </a:xfrm>
          </p:grpSpPr>
          <p:sp>
            <p:nvSpPr>
              <p:cNvPr id="41" name="矩形: 圆顶角 40">
                <a:extLst>
                  <a:ext uri="{FF2B5EF4-FFF2-40B4-BE49-F238E27FC236}">
                    <a16:creationId xmlns:a16="http://schemas.microsoft.com/office/drawing/2014/main" id="{EE2AE24C-8C87-482B-E235-6B8AE55BBB37}"/>
                  </a:ext>
                </a:extLst>
              </p:cNvPr>
              <p:cNvSpPr/>
              <p:nvPr/>
            </p:nvSpPr>
            <p:spPr>
              <a:xfrm>
                <a:off x="308204" y="2828353"/>
                <a:ext cx="5550571" cy="430413"/>
              </a:xfrm>
              <a:prstGeom prst="round2SameRect">
                <a:avLst/>
              </a:prstGeom>
              <a:gradFill flip="none" rotWithShape="1">
                <a:gsLst>
                  <a:gs pos="16514">
                    <a:schemeClr val="tx2">
                      <a:lumMod val="50000"/>
                      <a:lumOff val="50000"/>
                    </a:schemeClr>
                  </a:gs>
                  <a:gs pos="43000">
                    <a:schemeClr val="accent1"/>
                  </a:gs>
                  <a:gs pos="100000">
                    <a:schemeClr val="tx2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88A3398-2663-DF85-AAFB-F9A750304862}"/>
                  </a:ext>
                </a:extLst>
              </p:cNvPr>
              <p:cNvSpPr txBox="1"/>
              <p:nvPr/>
            </p:nvSpPr>
            <p:spPr>
              <a:xfrm>
                <a:off x="781332" y="2840298"/>
                <a:ext cx="4604314" cy="379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5000"/>
                  </a:lnSpc>
                  <a:defRPr/>
                </a:pPr>
                <a:r>
                  <a:rPr lang="zh-CN" altLang="en-US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国内外不良反应发生情况</a:t>
                </a: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C156EB9-DA3D-0FAA-B691-5116B6CC06E4}"/>
              </a:ext>
            </a:extLst>
          </p:cNvPr>
          <p:cNvGrpSpPr/>
          <p:nvPr/>
        </p:nvGrpSpPr>
        <p:grpSpPr>
          <a:xfrm>
            <a:off x="4609212" y="2223435"/>
            <a:ext cx="7139876" cy="3980776"/>
            <a:chOff x="485775" y="1826894"/>
            <a:chExt cx="3912733" cy="4098185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601AB9C-3F8E-50CE-11D7-E674F2572544}"/>
                </a:ext>
              </a:extLst>
            </p:cNvPr>
            <p:cNvSpPr/>
            <p:nvPr/>
          </p:nvSpPr>
          <p:spPr>
            <a:xfrm>
              <a:off x="485775" y="1939372"/>
              <a:ext cx="3912733" cy="3985707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D4296733-61D9-5577-992F-C3E247F1BA56}"/>
                </a:ext>
              </a:extLst>
            </p:cNvPr>
            <p:cNvGrpSpPr>
              <a:grpSpLocks/>
            </p:cNvGrpSpPr>
            <p:nvPr/>
          </p:nvGrpSpPr>
          <p:grpSpPr>
            <a:xfrm>
              <a:off x="485853" y="1826894"/>
              <a:ext cx="3912576" cy="461664"/>
              <a:chOff x="308204" y="2828353"/>
              <a:chExt cx="5550571" cy="430413"/>
            </a:xfrm>
          </p:grpSpPr>
          <p:sp>
            <p:nvSpPr>
              <p:cNvPr id="48" name="矩形: 圆顶角 47">
                <a:extLst>
                  <a:ext uri="{FF2B5EF4-FFF2-40B4-BE49-F238E27FC236}">
                    <a16:creationId xmlns:a16="http://schemas.microsoft.com/office/drawing/2014/main" id="{61C6EC70-432D-DECF-9856-AAA49273D83D}"/>
                  </a:ext>
                </a:extLst>
              </p:cNvPr>
              <p:cNvSpPr/>
              <p:nvPr/>
            </p:nvSpPr>
            <p:spPr>
              <a:xfrm>
                <a:off x="308204" y="2828353"/>
                <a:ext cx="5550571" cy="430413"/>
              </a:xfrm>
              <a:prstGeom prst="round2SameRect">
                <a:avLst/>
              </a:prstGeom>
              <a:gradFill flip="none" rotWithShape="1">
                <a:gsLst>
                  <a:gs pos="16514">
                    <a:schemeClr val="tx2">
                      <a:lumMod val="50000"/>
                      <a:lumOff val="50000"/>
                    </a:schemeClr>
                  </a:gs>
                  <a:gs pos="43000">
                    <a:schemeClr val="accent1"/>
                  </a:gs>
                  <a:gs pos="100000">
                    <a:schemeClr val="tx2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8DAF79C1-650D-11EC-7753-E26290091EBB}"/>
                  </a:ext>
                </a:extLst>
              </p:cNvPr>
              <p:cNvSpPr txBox="1"/>
              <p:nvPr/>
            </p:nvSpPr>
            <p:spPr>
              <a:xfrm>
                <a:off x="781332" y="2840298"/>
                <a:ext cx="4604314" cy="390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5000"/>
                  </a:lnSpc>
                  <a:defRPr/>
                </a:pPr>
                <a:r>
                  <a:rPr lang="zh-CN" altLang="en-US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说明书收载的安全性信息</a:t>
                </a:r>
                <a:r>
                  <a:rPr lang="en-US" altLang="zh-CN" b="1" kern="0" baseline="30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23FCA57-E8FD-40FA-BD0A-00A1C721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893CE5C-D9B3-50EB-3823-141EA8F3488B}"/>
              </a:ext>
            </a:extLst>
          </p:cNvPr>
          <p:cNvGrpSpPr/>
          <p:nvPr/>
        </p:nvGrpSpPr>
        <p:grpSpPr>
          <a:xfrm>
            <a:off x="442912" y="1115285"/>
            <a:ext cx="11306176" cy="572144"/>
            <a:chOff x="442912" y="697190"/>
            <a:chExt cx="11306176" cy="572144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BADCC341-9A2E-E31A-41FC-6AA6029F7FEC}"/>
                </a:ext>
              </a:extLst>
            </p:cNvPr>
            <p:cNvSpPr/>
            <p:nvPr/>
          </p:nvSpPr>
          <p:spPr>
            <a:xfrm flipH="1">
              <a:off x="656070" y="697190"/>
              <a:ext cx="10879860" cy="57214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  <a:gs pos="56000">
                  <a:srgbClr val="BD0F5E">
                    <a:alpha val="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055C71A-B8B7-E66C-5FE5-87B20561AD6F}"/>
                </a:ext>
              </a:extLst>
            </p:cNvPr>
            <p:cNvSpPr txBox="1"/>
            <p:nvPr/>
          </p:nvSpPr>
          <p:spPr>
            <a:xfrm>
              <a:off x="442912" y="752430"/>
              <a:ext cx="113061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来罗西利是更安全的</a:t>
              </a:r>
              <a:r>
                <a:rPr lang="en-US" altLang="zh-CN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抑制剂，无安全性警告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F3A844D-2D0C-0A98-7429-8A5ED4EA4B07}"/>
              </a:ext>
            </a:extLst>
          </p:cNvPr>
          <p:cNvGrpSpPr/>
          <p:nvPr/>
        </p:nvGrpSpPr>
        <p:grpSpPr>
          <a:xfrm>
            <a:off x="1693409" y="201660"/>
            <a:ext cx="2481262" cy="421766"/>
            <a:chOff x="300038" y="201660"/>
            <a:chExt cx="2481262" cy="421766"/>
          </a:xfrm>
        </p:grpSpPr>
        <p:sp>
          <p:nvSpPr>
            <p:cNvPr id="7" name="iSHEJI-4-1">
              <a:extLst>
                <a:ext uri="{FF2B5EF4-FFF2-40B4-BE49-F238E27FC236}">
                  <a16:creationId xmlns:a16="http://schemas.microsoft.com/office/drawing/2014/main" id="{3C367628-97F1-9C84-CA5D-0ED2FD8E5EFE}"/>
                </a:ext>
              </a:extLst>
            </p:cNvPr>
            <p:cNvSpPr/>
            <p:nvPr/>
          </p:nvSpPr>
          <p:spPr>
            <a:xfrm flipH="1" flipV="1">
              <a:off x="300038" y="201660"/>
              <a:ext cx="2481262" cy="421766"/>
            </a:xfrm>
            <a:prstGeom prst="parallelogram">
              <a:avLst>
                <a:gd name="adj" fmla="val 0"/>
              </a:avLst>
            </a:prstGeom>
            <a:gradFill flip="none" rotWithShape="0">
              <a:gsLst>
                <a:gs pos="0">
                  <a:schemeClr val="accent1">
                    <a:alpha val="5000"/>
                  </a:schemeClr>
                </a:gs>
                <a:gs pos="91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C3751E9-2369-5388-1BB5-CA4B39A8D04D}"/>
                </a:ext>
              </a:extLst>
            </p:cNvPr>
            <p:cNvSpPr/>
            <p:nvPr/>
          </p:nvSpPr>
          <p:spPr>
            <a:xfrm>
              <a:off x="300038" y="227877"/>
              <a:ext cx="1788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3.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安全性 </a:t>
              </a:r>
            </a:p>
          </p:txBody>
        </p:sp>
      </p:grp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B700563-F0A7-C355-721D-AA75B6560D5A}"/>
              </a:ext>
            </a:extLst>
          </p:cNvPr>
          <p:cNvSpPr>
            <a:spLocks/>
          </p:cNvSpPr>
          <p:nvPr/>
        </p:nvSpPr>
        <p:spPr>
          <a:xfrm>
            <a:off x="644706" y="2990119"/>
            <a:ext cx="3594872" cy="3156036"/>
          </a:xfrm>
          <a:prstGeom prst="roundRect">
            <a:avLst>
              <a:gd name="adj" fmla="val 2037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55000">
                <a:schemeClr val="accent1">
                  <a:alpha val="5000"/>
                </a:schemeClr>
              </a:gs>
            </a:gsLst>
            <a:lin ang="162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 defTabSz="914478"/>
            <a:endParaRPr lang="zh-CN" altLang="en-US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  <a:sym typeface="+mn-lt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B8FA6E7-CF6D-2F67-4D1C-1A2F3FF28603}"/>
              </a:ext>
            </a:extLst>
          </p:cNvPr>
          <p:cNvSpPr>
            <a:spLocks/>
          </p:cNvSpPr>
          <p:nvPr/>
        </p:nvSpPr>
        <p:spPr>
          <a:xfrm>
            <a:off x="4804908" y="2990119"/>
            <a:ext cx="6697098" cy="3156036"/>
          </a:xfrm>
          <a:prstGeom prst="roundRect">
            <a:avLst>
              <a:gd name="adj" fmla="val 2037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55000">
                <a:schemeClr val="accent1">
                  <a:alpha val="5000"/>
                </a:schemeClr>
              </a:gs>
            </a:gsLst>
            <a:lin ang="162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78"/>
            <a:endParaRPr lang="zh-CN" altLang="en-US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5652DF7-1D78-1016-DB03-9EB67A352020}"/>
              </a:ext>
            </a:extLst>
          </p:cNvPr>
          <p:cNvSpPr txBox="1"/>
          <p:nvPr/>
        </p:nvSpPr>
        <p:spPr>
          <a:xfrm>
            <a:off x="721776" y="3768415"/>
            <a:ext cx="3322106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BD0F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无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年内发布的国内外药监部门发布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rPr>
              <a:t>安全性警告、黑框警告、撤市信息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等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83340C9-3D51-446B-46C2-D5C30764A339}"/>
              </a:ext>
            </a:extLst>
          </p:cNvPr>
          <p:cNvSpPr txBox="1"/>
          <p:nvPr/>
        </p:nvSpPr>
        <p:spPr>
          <a:xfrm>
            <a:off x="4877480" y="3768415"/>
            <a:ext cx="6551955" cy="1495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发生率≥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的严重程度在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级及以上的不良反应包括中性粒细胞减少症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48.9%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、白细胞减少症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26.4%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、贫血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4.6%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、淋巴细胞减少症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4.5%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、血小板减少症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3.6%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、高甘油三酯血症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3.6%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ALT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升高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2.9%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。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7477F10-D604-C4F5-66D1-6C47B4A2C17C}"/>
              </a:ext>
            </a:extLst>
          </p:cNvPr>
          <p:cNvGrpSpPr/>
          <p:nvPr/>
        </p:nvGrpSpPr>
        <p:grpSpPr>
          <a:xfrm>
            <a:off x="2146829" y="3092427"/>
            <a:ext cx="590626" cy="639800"/>
            <a:chOff x="2130379" y="2529916"/>
            <a:chExt cx="590626" cy="658670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B473B9D8-9B83-B707-9A42-2C99F955C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379" y="2529916"/>
              <a:ext cx="590626" cy="590773"/>
            </a:xfrm>
            <a:custGeom>
              <a:avLst/>
              <a:gdLst>
                <a:gd name="T0" fmla="*/ 433 w 912"/>
                <a:gd name="T1" fmla="*/ 894 h 910"/>
                <a:gd name="T2" fmla="*/ 456 w 912"/>
                <a:gd name="T3" fmla="*/ 910 h 910"/>
                <a:gd name="T4" fmla="*/ 329 w 912"/>
                <a:gd name="T5" fmla="*/ 884 h 910"/>
                <a:gd name="T6" fmla="*/ 384 w 912"/>
                <a:gd name="T7" fmla="*/ 905 h 910"/>
                <a:gd name="T8" fmla="*/ 574 w 912"/>
                <a:gd name="T9" fmla="*/ 879 h 910"/>
                <a:gd name="T10" fmla="*/ 529 w 912"/>
                <a:gd name="T11" fmla="*/ 905 h 910"/>
                <a:gd name="T12" fmla="*/ 240 w 912"/>
                <a:gd name="T13" fmla="*/ 847 h 910"/>
                <a:gd name="T14" fmla="*/ 291 w 912"/>
                <a:gd name="T15" fmla="*/ 879 h 910"/>
                <a:gd name="T16" fmla="*/ 662 w 912"/>
                <a:gd name="T17" fmla="*/ 843 h 910"/>
                <a:gd name="T18" fmla="*/ 622 w 912"/>
                <a:gd name="T19" fmla="*/ 879 h 910"/>
                <a:gd name="T20" fmla="*/ 160 w 912"/>
                <a:gd name="T21" fmla="*/ 791 h 910"/>
                <a:gd name="T22" fmla="*/ 205 w 912"/>
                <a:gd name="T23" fmla="*/ 834 h 910"/>
                <a:gd name="T24" fmla="*/ 741 w 912"/>
                <a:gd name="T25" fmla="*/ 790 h 910"/>
                <a:gd name="T26" fmla="*/ 708 w 912"/>
                <a:gd name="T27" fmla="*/ 833 h 910"/>
                <a:gd name="T28" fmla="*/ 95 w 912"/>
                <a:gd name="T29" fmla="*/ 720 h 910"/>
                <a:gd name="T30" fmla="*/ 131 w 912"/>
                <a:gd name="T31" fmla="*/ 771 h 910"/>
                <a:gd name="T32" fmla="*/ 806 w 912"/>
                <a:gd name="T33" fmla="*/ 721 h 910"/>
                <a:gd name="T34" fmla="*/ 781 w 912"/>
                <a:gd name="T35" fmla="*/ 771 h 910"/>
                <a:gd name="T36" fmla="*/ 47 w 912"/>
                <a:gd name="T37" fmla="*/ 636 h 910"/>
                <a:gd name="T38" fmla="*/ 73 w 912"/>
                <a:gd name="T39" fmla="*/ 694 h 910"/>
                <a:gd name="T40" fmla="*/ 855 w 912"/>
                <a:gd name="T41" fmla="*/ 639 h 910"/>
                <a:gd name="T42" fmla="*/ 840 w 912"/>
                <a:gd name="T43" fmla="*/ 694 h 910"/>
                <a:gd name="T44" fmla="*/ 17 w 912"/>
                <a:gd name="T45" fmla="*/ 544 h 910"/>
                <a:gd name="T46" fmla="*/ 32 w 912"/>
                <a:gd name="T47" fmla="*/ 606 h 910"/>
                <a:gd name="T48" fmla="*/ 886 w 912"/>
                <a:gd name="T49" fmla="*/ 549 h 910"/>
                <a:gd name="T50" fmla="*/ 881 w 912"/>
                <a:gd name="T51" fmla="*/ 606 h 910"/>
                <a:gd name="T52" fmla="*/ 8 w 912"/>
                <a:gd name="T53" fmla="*/ 447 h 910"/>
                <a:gd name="T54" fmla="*/ 12 w 912"/>
                <a:gd name="T55" fmla="*/ 512 h 910"/>
                <a:gd name="T56" fmla="*/ 893 w 912"/>
                <a:gd name="T57" fmla="*/ 502 h 910"/>
                <a:gd name="T58" fmla="*/ 912 w 912"/>
                <a:gd name="T59" fmla="*/ 454 h 910"/>
                <a:gd name="T60" fmla="*/ 11 w 912"/>
                <a:gd name="T61" fmla="*/ 415 h 910"/>
                <a:gd name="T62" fmla="*/ 20 w 912"/>
                <a:gd name="T63" fmla="*/ 351 h 910"/>
                <a:gd name="T64" fmla="*/ 901 w 912"/>
                <a:gd name="T65" fmla="*/ 413 h 910"/>
                <a:gd name="T66" fmla="*/ 901 w 912"/>
                <a:gd name="T67" fmla="*/ 356 h 910"/>
                <a:gd name="T68" fmla="*/ 32 w 912"/>
                <a:gd name="T69" fmla="*/ 320 h 910"/>
                <a:gd name="T70" fmla="*/ 53 w 912"/>
                <a:gd name="T71" fmla="*/ 260 h 910"/>
                <a:gd name="T72" fmla="*/ 880 w 912"/>
                <a:gd name="T73" fmla="*/ 319 h 910"/>
                <a:gd name="T74" fmla="*/ 869 w 912"/>
                <a:gd name="T75" fmla="*/ 263 h 910"/>
                <a:gd name="T76" fmla="*/ 72 w 912"/>
                <a:gd name="T77" fmla="*/ 232 h 910"/>
                <a:gd name="T78" fmla="*/ 104 w 912"/>
                <a:gd name="T79" fmla="*/ 178 h 910"/>
                <a:gd name="T80" fmla="*/ 839 w 912"/>
                <a:gd name="T81" fmla="*/ 231 h 910"/>
                <a:gd name="T82" fmla="*/ 818 w 912"/>
                <a:gd name="T83" fmla="*/ 178 h 910"/>
                <a:gd name="T84" fmla="*/ 131 w 912"/>
                <a:gd name="T85" fmla="*/ 155 h 910"/>
                <a:gd name="T86" fmla="*/ 172 w 912"/>
                <a:gd name="T87" fmla="*/ 109 h 910"/>
                <a:gd name="T88" fmla="*/ 781 w 912"/>
                <a:gd name="T89" fmla="*/ 154 h 910"/>
                <a:gd name="T90" fmla="*/ 751 w 912"/>
                <a:gd name="T91" fmla="*/ 107 h 910"/>
                <a:gd name="T92" fmla="*/ 204 w 912"/>
                <a:gd name="T93" fmla="*/ 92 h 910"/>
                <a:gd name="T94" fmla="*/ 253 w 912"/>
                <a:gd name="T95" fmla="*/ 56 h 910"/>
                <a:gd name="T96" fmla="*/ 707 w 912"/>
                <a:gd name="T97" fmla="*/ 92 h 910"/>
                <a:gd name="T98" fmla="*/ 669 w 912"/>
                <a:gd name="T99" fmla="*/ 52 h 910"/>
                <a:gd name="T100" fmla="*/ 290 w 912"/>
                <a:gd name="T101" fmla="*/ 47 h 910"/>
                <a:gd name="T102" fmla="*/ 343 w 912"/>
                <a:gd name="T103" fmla="*/ 21 h 910"/>
                <a:gd name="T104" fmla="*/ 621 w 912"/>
                <a:gd name="T105" fmla="*/ 46 h 910"/>
                <a:gd name="T106" fmla="*/ 577 w 912"/>
                <a:gd name="T107" fmla="*/ 15 h 910"/>
                <a:gd name="T108" fmla="*/ 383 w 912"/>
                <a:gd name="T109" fmla="*/ 21 h 910"/>
                <a:gd name="T110" fmla="*/ 439 w 912"/>
                <a:gd name="T111" fmla="*/ 7 h 910"/>
                <a:gd name="T112" fmla="*/ 528 w 912"/>
                <a:gd name="T113" fmla="*/ 21 h 910"/>
                <a:gd name="T114" fmla="*/ 480 w 912"/>
                <a:gd name="T115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2" h="910">
                  <a:moveTo>
                    <a:pt x="456" y="910"/>
                  </a:moveTo>
                  <a:cubicBezTo>
                    <a:pt x="448" y="910"/>
                    <a:pt x="440" y="910"/>
                    <a:pt x="432" y="910"/>
                  </a:cubicBezTo>
                  <a:cubicBezTo>
                    <a:pt x="427" y="910"/>
                    <a:pt x="424" y="906"/>
                    <a:pt x="424" y="901"/>
                  </a:cubicBezTo>
                  <a:cubicBezTo>
                    <a:pt x="424" y="897"/>
                    <a:pt x="428" y="894"/>
                    <a:pt x="433" y="894"/>
                  </a:cubicBezTo>
                  <a:cubicBezTo>
                    <a:pt x="448" y="895"/>
                    <a:pt x="464" y="895"/>
                    <a:pt x="480" y="894"/>
                  </a:cubicBezTo>
                  <a:cubicBezTo>
                    <a:pt x="485" y="894"/>
                    <a:pt x="488" y="897"/>
                    <a:pt x="489" y="901"/>
                  </a:cubicBezTo>
                  <a:cubicBezTo>
                    <a:pt x="489" y="906"/>
                    <a:pt x="485" y="910"/>
                    <a:pt x="481" y="910"/>
                  </a:cubicBezTo>
                  <a:cubicBezTo>
                    <a:pt x="473" y="910"/>
                    <a:pt x="464" y="910"/>
                    <a:pt x="456" y="910"/>
                  </a:cubicBezTo>
                  <a:close/>
                  <a:moveTo>
                    <a:pt x="384" y="905"/>
                  </a:moveTo>
                  <a:cubicBezTo>
                    <a:pt x="384" y="905"/>
                    <a:pt x="383" y="905"/>
                    <a:pt x="383" y="905"/>
                  </a:cubicBezTo>
                  <a:cubicBezTo>
                    <a:pt x="367" y="902"/>
                    <a:pt x="350" y="898"/>
                    <a:pt x="334" y="894"/>
                  </a:cubicBezTo>
                  <a:cubicBezTo>
                    <a:pt x="330" y="893"/>
                    <a:pt x="328" y="888"/>
                    <a:pt x="329" y="884"/>
                  </a:cubicBezTo>
                  <a:cubicBezTo>
                    <a:pt x="330" y="880"/>
                    <a:pt x="335" y="878"/>
                    <a:pt x="339" y="879"/>
                  </a:cubicBezTo>
                  <a:cubicBezTo>
                    <a:pt x="354" y="883"/>
                    <a:pt x="370" y="886"/>
                    <a:pt x="385" y="889"/>
                  </a:cubicBezTo>
                  <a:cubicBezTo>
                    <a:pt x="390" y="890"/>
                    <a:pt x="393" y="894"/>
                    <a:pt x="392" y="898"/>
                  </a:cubicBezTo>
                  <a:cubicBezTo>
                    <a:pt x="391" y="902"/>
                    <a:pt x="388" y="905"/>
                    <a:pt x="384" y="905"/>
                  </a:cubicBezTo>
                  <a:close/>
                  <a:moveTo>
                    <a:pt x="529" y="905"/>
                  </a:moveTo>
                  <a:cubicBezTo>
                    <a:pt x="525" y="905"/>
                    <a:pt x="522" y="902"/>
                    <a:pt x="521" y="898"/>
                  </a:cubicBezTo>
                  <a:cubicBezTo>
                    <a:pt x="520" y="894"/>
                    <a:pt x="523" y="889"/>
                    <a:pt x="528" y="889"/>
                  </a:cubicBezTo>
                  <a:cubicBezTo>
                    <a:pt x="543" y="886"/>
                    <a:pt x="559" y="883"/>
                    <a:pt x="574" y="879"/>
                  </a:cubicBezTo>
                  <a:cubicBezTo>
                    <a:pt x="578" y="877"/>
                    <a:pt x="583" y="880"/>
                    <a:pt x="584" y="884"/>
                  </a:cubicBezTo>
                  <a:cubicBezTo>
                    <a:pt x="585" y="888"/>
                    <a:pt x="583" y="893"/>
                    <a:pt x="578" y="894"/>
                  </a:cubicBezTo>
                  <a:cubicBezTo>
                    <a:pt x="562" y="898"/>
                    <a:pt x="546" y="902"/>
                    <a:pt x="530" y="904"/>
                  </a:cubicBezTo>
                  <a:cubicBezTo>
                    <a:pt x="530" y="905"/>
                    <a:pt x="529" y="905"/>
                    <a:pt x="529" y="905"/>
                  </a:cubicBezTo>
                  <a:close/>
                  <a:moveTo>
                    <a:pt x="291" y="879"/>
                  </a:moveTo>
                  <a:cubicBezTo>
                    <a:pt x="290" y="879"/>
                    <a:pt x="289" y="879"/>
                    <a:pt x="288" y="878"/>
                  </a:cubicBezTo>
                  <a:cubicBezTo>
                    <a:pt x="272" y="872"/>
                    <a:pt x="257" y="865"/>
                    <a:pt x="243" y="858"/>
                  </a:cubicBezTo>
                  <a:cubicBezTo>
                    <a:pt x="239" y="856"/>
                    <a:pt x="238" y="851"/>
                    <a:pt x="240" y="847"/>
                  </a:cubicBezTo>
                  <a:cubicBezTo>
                    <a:pt x="242" y="843"/>
                    <a:pt x="246" y="841"/>
                    <a:pt x="250" y="844"/>
                  </a:cubicBezTo>
                  <a:cubicBezTo>
                    <a:pt x="264" y="851"/>
                    <a:pt x="279" y="858"/>
                    <a:pt x="294" y="864"/>
                  </a:cubicBezTo>
                  <a:cubicBezTo>
                    <a:pt x="298" y="865"/>
                    <a:pt x="300" y="870"/>
                    <a:pt x="298" y="874"/>
                  </a:cubicBezTo>
                  <a:cubicBezTo>
                    <a:pt x="297" y="877"/>
                    <a:pt x="294" y="879"/>
                    <a:pt x="291" y="879"/>
                  </a:cubicBezTo>
                  <a:close/>
                  <a:moveTo>
                    <a:pt x="622" y="879"/>
                  </a:moveTo>
                  <a:cubicBezTo>
                    <a:pt x="619" y="879"/>
                    <a:pt x="616" y="877"/>
                    <a:pt x="615" y="874"/>
                  </a:cubicBezTo>
                  <a:cubicBezTo>
                    <a:pt x="613" y="870"/>
                    <a:pt x="615" y="865"/>
                    <a:pt x="619" y="863"/>
                  </a:cubicBezTo>
                  <a:cubicBezTo>
                    <a:pt x="634" y="858"/>
                    <a:pt x="648" y="851"/>
                    <a:pt x="662" y="843"/>
                  </a:cubicBezTo>
                  <a:cubicBezTo>
                    <a:pt x="666" y="841"/>
                    <a:pt x="671" y="843"/>
                    <a:pt x="673" y="847"/>
                  </a:cubicBezTo>
                  <a:cubicBezTo>
                    <a:pt x="675" y="851"/>
                    <a:pt x="674" y="855"/>
                    <a:pt x="670" y="857"/>
                  </a:cubicBezTo>
                  <a:cubicBezTo>
                    <a:pt x="655" y="865"/>
                    <a:pt x="640" y="872"/>
                    <a:pt x="625" y="878"/>
                  </a:cubicBezTo>
                  <a:cubicBezTo>
                    <a:pt x="624" y="879"/>
                    <a:pt x="623" y="879"/>
                    <a:pt x="622" y="879"/>
                  </a:cubicBezTo>
                  <a:close/>
                  <a:moveTo>
                    <a:pt x="205" y="834"/>
                  </a:moveTo>
                  <a:cubicBezTo>
                    <a:pt x="204" y="834"/>
                    <a:pt x="202" y="833"/>
                    <a:pt x="201" y="832"/>
                  </a:cubicBezTo>
                  <a:cubicBezTo>
                    <a:pt x="187" y="823"/>
                    <a:pt x="174" y="813"/>
                    <a:pt x="161" y="802"/>
                  </a:cubicBezTo>
                  <a:cubicBezTo>
                    <a:pt x="158" y="799"/>
                    <a:pt x="158" y="794"/>
                    <a:pt x="160" y="791"/>
                  </a:cubicBezTo>
                  <a:cubicBezTo>
                    <a:pt x="163" y="788"/>
                    <a:pt x="168" y="787"/>
                    <a:pt x="172" y="790"/>
                  </a:cubicBezTo>
                  <a:cubicBezTo>
                    <a:pt x="184" y="800"/>
                    <a:pt x="197" y="810"/>
                    <a:pt x="210" y="819"/>
                  </a:cubicBezTo>
                  <a:cubicBezTo>
                    <a:pt x="213" y="821"/>
                    <a:pt x="214" y="826"/>
                    <a:pt x="212" y="830"/>
                  </a:cubicBezTo>
                  <a:cubicBezTo>
                    <a:pt x="210" y="832"/>
                    <a:pt x="208" y="834"/>
                    <a:pt x="205" y="834"/>
                  </a:cubicBezTo>
                  <a:close/>
                  <a:moveTo>
                    <a:pt x="708" y="833"/>
                  </a:moveTo>
                  <a:cubicBezTo>
                    <a:pt x="705" y="833"/>
                    <a:pt x="702" y="832"/>
                    <a:pt x="701" y="830"/>
                  </a:cubicBezTo>
                  <a:cubicBezTo>
                    <a:pt x="698" y="826"/>
                    <a:pt x="699" y="821"/>
                    <a:pt x="703" y="819"/>
                  </a:cubicBezTo>
                  <a:cubicBezTo>
                    <a:pt x="716" y="810"/>
                    <a:pt x="729" y="800"/>
                    <a:pt x="741" y="790"/>
                  </a:cubicBezTo>
                  <a:cubicBezTo>
                    <a:pt x="744" y="787"/>
                    <a:pt x="749" y="787"/>
                    <a:pt x="752" y="791"/>
                  </a:cubicBezTo>
                  <a:cubicBezTo>
                    <a:pt x="755" y="794"/>
                    <a:pt x="755" y="799"/>
                    <a:pt x="751" y="802"/>
                  </a:cubicBezTo>
                  <a:cubicBezTo>
                    <a:pt x="739" y="813"/>
                    <a:pt x="726" y="823"/>
                    <a:pt x="712" y="832"/>
                  </a:cubicBezTo>
                  <a:cubicBezTo>
                    <a:pt x="711" y="833"/>
                    <a:pt x="709" y="833"/>
                    <a:pt x="708" y="833"/>
                  </a:cubicBezTo>
                  <a:close/>
                  <a:moveTo>
                    <a:pt x="131" y="771"/>
                  </a:moveTo>
                  <a:cubicBezTo>
                    <a:pt x="129" y="771"/>
                    <a:pt x="127" y="770"/>
                    <a:pt x="126" y="768"/>
                  </a:cubicBezTo>
                  <a:cubicBezTo>
                    <a:pt x="114" y="756"/>
                    <a:pt x="103" y="744"/>
                    <a:pt x="94" y="731"/>
                  </a:cubicBezTo>
                  <a:cubicBezTo>
                    <a:pt x="91" y="727"/>
                    <a:pt x="92" y="722"/>
                    <a:pt x="95" y="720"/>
                  </a:cubicBezTo>
                  <a:cubicBezTo>
                    <a:pt x="99" y="717"/>
                    <a:pt x="104" y="718"/>
                    <a:pt x="106" y="721"/>
                  </a:cubicBezTo>
                  <a:cubicBezTo>
                    <a:pt x="116" y="734"/>
                    <a:pt x="126" y="746"/>
                    <a:pt x="137" y="757"/>
                  </a:cubicBezTo>
                  <a:cubicBezTo>
                    <a:pt x="140" y="761"/>
                    <a:pt x="140" y="766"/>
                    <a:pt x="137" y="769"/>
                  </a:cubicBezTo>
                  <a:cubicBezTo>
                    <a:pt x="135" y="770"/>
                    <a:pt x="133" y="771"/>
                    <a:pt x="131" y="771"/>
                  </a:cubicBezTo>
                  <a:close/>
                  <a:moveTo>
                    <a:pt x="781" y="771"/>
                  </a:moveTo>
                  <a:cubicBezTo>
                    <a:pt x="779" y="771"/>
                    <a:pt x="777" y="770"/>
                    <a:pt x="776" y="768"/>
                  </a:cubicBezTo>
                  <a:cubicBezTo>
                    <a:pt x="773" y="765"/>
                    <a:pt x="772" y="760"/>
                    <a:pt x="775" y="757"/>
                  </a:cubicBezTo>
                  <a:cubicBezTo>
                    <a:pt x="786" y="746"/>
                    <a:pt x="797" y="733"/>
                    <a:pt x="806" y="721"/>
                  </a:cubicBezTo>
                  <a:cubicBezTo>
                    <a:pt x="809" y="717"/>
                    <a:pt x="814" y="717"/>
                    <a:pt x="817" y="719"/>
                  </a:cubicBezTo>
                  <a:cubicBezTo>
                    <a:pt x="821" y="722"/>
                    <a:pt x="822" y="727"/>
                    <a:pt x="819" y="731"/>
                  </a:cubicBezTo>
                  <a:cubicBezTo>
                    <a:pt x="809" y="744"/>
                    <a:pt x="798" y="756"/>
                    <a:pt x="787" y="768"/>
                  </a:cubicBezTo>
                  <a:cubicBezTo>
                    <a:pt x="785" y="770"/>
                    <a:pt x="783" y="771"/>
                    <a:pt x="781" y="771"/>
                  </a:cubicBezTo>
                  <a:close/>
                  <a:moveTo>
                    <a:pt x="73" y="694"/>
                  </a:moveTo>
                  <a:cubicBezTo>
                    <a:pt x="70" y="694"/>
                    <a:pt x="67" y="693"/>
                    <a:pt x="66" y="690"/>
                  </a:cubicBezTo>
                  <a:cubicBezTo>
                    <a:pt x="57" y="676"/>
                    <a:pt x="50" y="661"/>
                    <a:pt x="43" y="647"/>
                  </a:cubicBezTo>
                  <a:cubicBezTo>
                    <a:pt x="41" y="643"/>
                    <a:pt x="43" y="638"/>
                    <a:pt x="47" y="636"/>
                  </a:cubicBezTo>
                  <a:cubicBezTo>
                    <a:pt x="51" y="634"/>
                    <a:pt x="55" y="636"/>
                    <a:pt x="57" y="640"/>
                  </a:cubicBezTo>
                  <a:cubicBezTo>
                    <a:pt x="64" y="654"/>
                    <a:pt x="71" y="668"/>
                    <a:pt x="79" y="682"/>
                  </a:cubicBezTo>
                  <a:cubicBezTo>
                    <a:pt x="82" y="686"/>
                    <a:pt x="81" y="690"/>
                    <a:pt x="77" y="693"/>
                  </a:cubicBezTo>
                  <a:cubicBezTo>
                    <a:pt x="75" y="694"/>
                    <a:pt x="74" y="694"/>
                    <a:pt x="73" y="694"/>
                  </a:cubicBezTo>
                  <a:close/>
                  <a:moveTo>
                    <a:pt x="840" y="694"/>
                  </a:moveTo>
                  <a:cubicBezTo>
                    <a:pt x="838" y="694"/>
                    <a:pt x="837" y="693"/>
                    <a:pt x="836" y="692"/>
                  </a:cubicBezTo>
                  <a:cubicBezTo>
                    <a:pt x="832" y="690"/>
                    <a:pt x="831" y="685"/>
                    <a:pt x="833" y="681"/>
                  </a:cubicBezTo>
                  <a:cubicBezTo>
                    <a:pt x="841" y="668"/>
                    <a:pt x="849" y="654"/>
                    <a:pt x="855" y="639"/>
                  </a:cubicBezTo>
                  <a:cubicBezTo>
                    <a:pt x="857" y="635"/>
                    <a:pt x="862" y="634"/>
                    <a:pt x="866" y="636"/>
                  </a:cubicBezTo>
                  <a:cubicBezTo>
                    <a:pt x="870" y="637"/>
                    <a:pt x="872" y="642"/>
                    <a:pt x="870" y="646"/>
                  </a:cubicBezTo>
                  <a:cubicBezTo>
                    <a:pt x="863" y="661"/>
                    <a:pt x="855" y="676"/>
                    <a:pt x="847" y="690"/>
                  </a:cubicBezTo>
                  <a:cubicBezTo>
                    <a:pt x="845" y="692"/>
                    <a:pt x="843" y="694"/>
                    <a:pt x="840" y="694"/>
                  </a:cubicBezTo>
                  <a:close/>
                  <a:moveTo>
                    <a:pt x="32" y="606"/>
                  </a:moveTo>
                  <a:cubicBezTo>
                    <a:pt x="29" y="606"/>
                    <a:pt x="25" y="604"/>
                    <a:pt x="24" y="601"/>
                  </a:cubicBezTo>
                  <a:cubicBezTo>
                    <a:pt x="19" y="585"/>
                    <a:pt x="15" y="569"/>
                    <a:pt x="11" y="553"/>
                  </a:cubicBezTo>
                  <a:cubicBezTo>
                    <a:pt x="10" y="549"/>
                    <a:pt x="13" y="545"/>
                    <a:pt x="17" y="544"/>
                  </a:cubicBezTo>
                  <a:cubicBezTo>
                    <a:pt x="21" y="543"/>
                    <a:pt x="26" y="545"/>
                    <a:pt x="27" y="550"/>
                  </a:cubicBezTo>
                  <a:cubicBezTo>
                    <a:pt x="30" y="565"/>
                    <a:pt x="34" y="581"/>
                    <a:pt x="39" y="596"/>
                  </a:cubicBezTo>
                  <a:cubicBezTo>
                    <a:pt x="41" y="600"/>
                    <a:pt x="39" y="604"/>
                    <a:pt x="34" y="606"/>
                  </a:cubicBezTo>
                  <a:cubicBezTo>
                    <a:pt x="34" y="606"/>
                    <a:pt x="33" y="606"/>
                    <a:pt x="32" y="606"/>
                  </a:cubicBezTo>
                  <a:close/>
                  <a:moveTo>
                    <a:pt x="881" y="606"/>
                  </a:moveTo>
                  <a:cubicBezTo>
                    <a:pt x="880" y="606"/>
                    <a:pt x="879" y="606"/>
                    <a:pt x="878" y="605"/>
                  </a:cubicBezTo>
                  <a:cubicBezTo>
                    <a:pt x="874" y="604"/>
                    <a:pt x="872" y="599"/>
                    <a:pt x="873" y="595"/>
                  </a:cubicBezTo>
                  <a:cubicBezTo>
                    <a:pt x="878" y="580"/>
                    <a:pt x="882" y="565"/>
                    <a:pt x="886" y="549"/>
                  </a:cubicBezTo>
                  <a:cubicBezTo>
                    <a:pt x="887" y="545"/>
                    <a:pt x="891" y="542"/>
                    <a:pt x="895" y="543"/>
                  </a:cubicBezTo>
                  <a:cubicBezTo>
                    <a:pt x="900" y="544"/>
                    <a:pt x="902" y="548"/>
                    <a:pt x="901" y="553"/>
                  </a:cubicBezTo>
                  <a:cubicBezTo>
                    <a:pt x="898" y="569"/>
                    <a:pt x="893" y="585"/>
                    <a:pt x="888" y="600"/>
                  </a:cubicBezTo>
                  <a:cubicBezTo>
                    <a:pt x="887" y="604"/>
                    <a:pt x="884" y="606"/>
                    <a:pt x="881" y="606"/>
                  </a:cubicBezTo>
                  <a:close/>
                  <a:moveTo>
                    <a:pt x="11" y="512"/>
                  </a:moveTo>
                  <a:cubicBezTo>
                    <a:pt x="7" y="512"/>
                    <a:pt x="4" y="509"/>
                    <a:pt x="3" y="504"/>
                  </a:cubicBezTo>
                  <a:cubicBezTo>
                    <a:pt x="1" y="488"/>
                    <a:pt x="0" y="472"/>
                    <a:pt x="0" y="455"/>
                  </a:cubicBezTo>
                  <a:cubicBezTo>
                    <a:pt x="0" y="451"/>
                    <a:pt x="4" y="447"/>
                    <a:pt x="8" y="447"/>
                  </a:cubicBezTo>
                  <a:cubicBezTo>
                    <a:pt x="8" y="447"/>
                    <a:pt x="8" y="447"/>
                    <a:pt x="8" y="447"/>
                  </a:cubicBezTo>
                  <a:cubicBezTo>
                    <a:pt x="13" y="447"/>
                    <a:pt x="16" y="451"/>
                    <a:pt x="16" y="455"/>
                  </a:cubicBezTo>
                  <a:cubicBezTo>
                    <a:pt x="16" y="471"/>
                    <a:pt x="17" y="487"/>
                    <a:pt x="19" y="503"/>
                  </a:cubicBezTo>
                  <a:cubicBezTo>
                    <a:pt x="19" y="507"/>
                    <a:pt x="16" y="511"/>
                    <a:pt x="12" y="512"/>
                  </a:cubicBezTo>
                  <a:cubicBezTo>
                    <a:pt x="12" y="512"/>
                    <a:pt x="11" y="512"/>
                    <a:pt x="11" y="512"/>
                  </a:cubicBezTo>
                  <a:close/>
                  <a:moveTo>
                    <a:pt x="901" y="511"/>
                  </a:moveTo>
                  <a:cubicBezTo>
                    <a:pt x="901" y="511"/>
                    <a:pt x="901" y="511"/>
                    <a:pt x="900" y="511"/>
                  </a:cubicBezTo>
                  <a:cubicBezTo>
                    <a:pt x="896" y="511"/>
                    <a:pt x="893" y="507"/>
                    <a:pt x="893" y="502"/>
                  </a:cubicBezTo>
                  <a:cubicBezTo>
                    <a:pt x="895" y="487"/>
                    <a:pt x="896" y="471"/>
                    <a:pt x="896" y="455"/>
                  </a:cubicBezTo>
                  <a:cubicBezTo>
                    <a:pt x="896" y="454"/>
                    <a:pt x="896" y="454"/>
                    <a:pt x="896" y="454"/>
                  </a:cubicBezTo>
                  <a:cubicBezTo>
                    <a:pt x="896" y="449"/>
                    <a:pt x="899" y="446"/>
                    <a:pt x="904" y="446"/>
                  </a:cubicBezTo>
                  <a:cubicBezTo>
                    <a:pt x="908" y="446"/>
                    <a:pt x="912" y="449"/>
                    <a:pt x="912" y="454"/>
                  </a:cubicBezTo>
                  <a:cubicBezTo>
                    <a:pt x="912" y="455"/>
                    <a:pt x="912" y="455"/>
                    <a:pt x="912" y="455"/>
                  </a:cubicBezTo>
                  <a:cubicBezTo>
                    <a:pt x="912" y="471"/>
                    <a:pt x="911" y="488"/>
                    <a:pt x="909" y="504"/>
                  </a:cubicBezTo>
                  <a:cubicBezTo>
                    <a:pt x="909" y="508"/>
                    <a:pt x="905" y="511"/>
                    <a:pt x="901" y="511"/>
                  </a:cubicBezTo>
                  <a:close/>
                  <a:moveTo>
                    <a:pt x="11" y="415"/>
                  </a:moveTo>
                  <a:cubicBezTo>
                    <a:pt x="11" y="415"/>
                    <a:pt x="10" y="415"/>
                    <a:pt x="10" y="415"/>
                  </a:cubicBezTo>
                  <a:cubicBezTo>
                    <a:pt x="6" y="414"/>
                    <a:pt x="3" y="410"/>
                    <a:pt x="3" y="406"/>
                  </a:cubicBezTo>
                  <a:cubicBezTo>
                    <a:pt x="5" y="390"/>
                    <a:pt x="7" y="373"/>
                    <a:pt x="11" y="357"/>
                  </a:cubicBezTo>
                  <a:cubicBezTo>
                    <a:pt x="12" y="353"/>
                    <a:pt x="16" y="350"/>
                    <a:pt x="20" y="351"/>
                  </a:cubicBezTo>
                  <a:cubicBezTo>
                    <a:pt x="25" y="352"/>
                    <a:pt x="27" y="356"/>
                    <a:pt x="26" y="361"/>
                  </a:cubicBezTo>
                  <a:cubicBezTo>
                    <a:pt x="23" y="376"/>
                    <a:pt x="21" y="392"/>
                    <a:pt x="19" y="408"/>
                  </a:cubicBezTo>
                  <a:cubicBezTo>
                    <a:pt x="18" y="412"/>
                    <a:pt x="15" y="415"/>
                    <a:pt x="11" y="415"/>
                  </a:cubicBezTo>
                  <a:close/>
                  <a:moveTo>
                    <a:pt x="901" y="413"/>
                  </a:moveTo>
                  <a:cubicBezTo>
                    <a:pt x="897" y="413"/>
                    <a:pt x="894" y="410"/>
                    <a:pt x="893" y="406"/>
                  </a:cubicBezTo>
                  <a:cubicBezTo>
                    <a:pt x="892" y="391"/>
                    <a:pt x="889" y="375"/>
                    <a:pt x="886" y="359"/>
                  </a:cubicBezTo>
                  <a:cubicBezTo>
                    <a:pt x="885" y="355"/>
                    <a:pt x="887" y="351"/>
                    <a:pt x="892" y="350"/>
                  </a:cubicBezTo>
                  <a:cubicBezTo>
                    <a:pt x="896" y="349"/>
                    <a:pt x="900" y="352"/>
                    <a:pt x="901" y="356"/>
                  </a:cubicBezTo>
                  <a:cubicBezTo>
                    <a:pt x="905" y="372"/>
                    <a:pt x="907" y="388"/>
                    <a:pt x="909" y="405"/>
                  </a:cubicBezTo>
                  <a:cubicBezTo>
                    <a:pt x="910" y="409"/>
                    <a:pt x="906" y="413"/>
                    <a:pt x="902" y="413"/>
                  </a:cubicBezTo>
                  <a:cubicBezTo>
                    <a:pt x="902" y="413"/>
                    <a:pt x="901" y="413"/>
                    <a:pt x="901" y="413"/>
                  </a:cubicBezTo>
                  <a:close/>
                  <a:moveTo>
                    <a:pt x="32" y="320"/>
                  </a:moveTo>
                  <a:cubicBezTo>
                    <a:pt x="31" y="320"/>
                    <a:pt x="30" y="320"/>
                    <a:pt x="29" y="320"/>
                  </a:cubicBezTo>
                  <a:cubicBezTo>
                    <a:pt x="25" y="318"/>
                    <a:pt x="23" y="314"/>
                    <a:pt x="24" y="310"/>
                  </a:cubicBezTo>
                  <a:cubicBezTo>
                    <a:pt x="29" y="294"/>
                    <a:pt x="35" y="279"/>
                    <a:pt x="42" y="264"/>
                  </a:cubicBezTo>
                  <a:cubicBezTo>
                    <a:pt x="44" y="260"/>
                    <a:pt x="49" y="258"/>
                    <a:pt x="53" y="260"/>
                  </a:cubicBezTo>
                  <a:cubicBezTo>
                    <a:pt x="57" y="262"/>
                    <a:pt x="59" y="267"/>
                    <a:pt x="57" y="271"/>
                  </a:cubicBezTo>
                  <a:cubicBezTo>
                    <a:pt x="50" y="285"/>
                    <a:pt x="44" y="300"/>
                    <a:pt x="39" y="315"/>
                  </a:cubicBezTo>
                  <a:cubicBezTo>
                    <a:pt x="38" y="318"/>
                    <a:pt x="35" y="320"/>
                    <a:pt x="32" y="320"/>
                  </a:cubicBezTo>
                  <a:close/>
                  <a:moveTo>
                    <a:pt x="880" y="319"/>
                  </a:moveTo>
                  <a:cubicBezTo>
                    <a:pt x="877" y="319"/>
                    <a:pt x="874" y="317"/>
                    <a:pt x="873" y="313"/>
                  </a:cubicBezTo>
                  <a:cubicBezTo>
                    <a:pt x="868" y="299"/>
                    <a:pt x="862" y="284"/>
                    <a:pt x="855" y="269"/>
                  </a:cubicBezTo>
                  <a:cubicBezTo>
                    <a:pt x="853" y="265"/>
                    <a:pt x="855" y="261"/>
                    <a:pt x="859" y="259"/>
                  </a:cubicBezTo>
                  <a:cubicBezTo>
                    <a:pt x="863" y="257"/>
                    <a:pt x="868" y="259"/>
                    <a:pt x="869" y="263"/>
                  </a:cubicBezTo>
                  <a:cubicBezTo>
                    <a:pt x="876" y="277"/>
                    <a:pt x="883" y="293"/>
                    <a:pt x="888" y="308"/>
                  </a:cubicBezTo>
                  <a:cubicBezTo>
                    <a:pt x="889" y="313"/>
                    <a:pt x="887" y="317"/>
                    <a:pt x="883" y="318"/>
                  </a:cubicBezTo>
                  <a:cubicBezTo>
                    <a:pt x="882" y="319"/>
                    <a:pt x="881" y="319"/>
                    <a:pt x="880" y="319"/>
                  </a:cubicBezTo>
                  <a:close/>
                  <a:moveTo>
                    <a:pt x="72" y="232"/>
                  </a:moveTo>
                  <a:cubicBezTo>
                    <a:pt x="71" y="232"/>
                    <a:pt x="69" y="232"/>
                    <a:pt x="68" y="231"/>
                  </a:cubicBezTo>
                  <a:cubicBezTo>
                    <a:pt x="64" y="229"/>
                    <a:pt x="63" y="224"/>
                    <a:pt x="65" y="220"/>
                  </a:cubicBezTo>
                  <a:cubicBezTo>
                    <a:pt x="74" y="206"/>
                    <a:pt x="83" y="192"/>
                    <a:pt x="93" y="179"/>
                  </a:cubicBezTo>
                  <a:cubicBezTo>
                    <a:pt x="96" y="176"/>
                    <a:pt x="101" y="175"/>
                    <a:pt x="104" y="178"/>
                  </a:cubicBezTo>
                  <a:cubicBezTo>
                    <a:pt x="108" y="181"/>
                    <a:pt x="108" y="186"/>
                    <a:pt x="106" y="189"/>
                  </a:cubicBezTo>
                  <a:cubicBezTo>
                    <a:pt x="96" y="202"/>
                    <a:pt x="87" y="215"/>
                    <a:pt x="79" y="228"/>
                  </a:cubicBezTo>
                  <a:cubicBezTo>
                    <a:pt x="78" y="231"/>
                    <a:pt x="75" y="232"/>
                    <a:pt x="72" y="232"/>
                  </a:cubicBezTo>
                  <a:close/>
                  <a:moveTo>
                    <a:pt x="839" y="231"/>
                  </a:moveTo>
                  <a:cubicBezTo>
                    <a:pt x="837" y="231"/>
                    <a:pt x="834" y="230"/>
                    <a:pt x="833" y="227"/>
                  </a:cubicBezTo>
                  <a:cubicBezTo>
                    <a:pt x="824" y="214"/>
                    <a:pt x="815" y="201"/>
                    <a:pt x="806" y="188"/>
                  </a:cubicBezTo>
                  <a:cubicBezTo>
                    <a:pt x="803" y="185"/>
                    <a:pt x="804" y="180"/>
                    <a:pt x="807" y="177"/>
                  </a:cubicBezTo>
                  <a:cubicBezTo>
                    <a:pt x="811" y="174"/>
                    <a:pt x="816" y="175"/>
                    <a:pt x="818" y="178"/>
                  </a:cubicBezTo>
                  <a:cubicBezTo>
                    <a:pt x="828" y="191"/>
                    <a:pt x="838" y="205"/>
                    <a:pt x="846" y="219"/>
                  </a:cubicBezTo>
                  <a:cubicBezTo>
                    <a:pt x="849" y="223"/>
                    <a:pt x="847" y="228"/>
                    <a:pt x="844" y="230"/>
                  </a:cubicBezTo>
                  <a:cubicBezTo>
                    <a:pt x="842" y="231"/>
                    <a:pt x="841" y="231"/>
                    <a:pt x="839" y="231"/>
                  </a:cubicBezTo>
                  <a:close/>
                  <a:moveTo>
                    <a:pt x="131" y="155"/>
                  </a:moveTo>
                  <a:cubicBezTo>
                    <a:pt x="129" y="155"/>
                    <a:pt x="127" y="155"/>
                    <a:pt x="125" y="153"/>
                  </a:cubicBezTo>
                  <a:cubicBezTo>
                    <a:pt x="122" y="150"/>
                    <a:pt x="122" y="145"/>
                    <a:pt x="125" y="142"/>
                  </a:cubicBezTo>
                  <a:cubicBezTo>
                    <a:pt x="136" y="130"/>
                    <a:pt x="148" y="118"/>
                    <a:pt x="161" y="108"/>
                  </a:cubicBezTo>
                  <a:cubicBezTo>
                    <a:pt x="164" y="105"/>
                    <a:pt x="169" y="105"/>
                    <a:pt x="172" y="109"/>
                  </a:cubicBezTo>
                  <a:cubicBezTo>
                    <a:pt x="175" y="112"/>
                    <a:pt x="174" y="117"/>
                    <a:pt x="171" y="120"/>
                  </a:cubicBezTo>
                  <a:cubicBezTo>
                    <a:pt x="159" y="130"/>
                    <a:pt x="147" y="141"/>
                    <a:pt x="137" y="153"/>
                  </a:cubicBezTo>
                  <a:cubicBezTo>
                    <a:pt x="135" y="154"/>
                    <a:pt x="133" y="155"/>
                    <a:pt x="131" y="155"/>
                  </a:cubicBezTo>
                  <a:close/>
                  <a:moveTo>
                    <a:pt x="781" y="154"/>
                  </a:moveTo>
                  <a:cubicBezTo>
                    <a:pt x="779" y="154"/>
                    <a:pt x="776" y="153"/>
                    <a:pt x="775" y="152"/>
                  </a:cubicBezTo>
                  <a:cubicBezTo>
                    <a:pt x="764" y="140"/>
                    <a:pt x="752" y="129"/>
                    <a:pt x="740" y="119"/>
                  </a:cubicBezTo>
                  <a:cubicBezTo>
                    <a:pt x="737" y="116"/>
                    <a:pt x="737" y="111"/>
                    <a:pt x="739" y="108"/>
                  </a:cubicBezTo>
                  <a:cubicBezTo>
                    <a:pt x="742" y="105"/>
                    <a:pt x="747" y="104"/>
                    <a:pt x="751" y="107"/>
                  </a:cubicBezTo>
                  <a:cubicBezTo>
                    <a:pt x="763" y="118"/>
                    <a:pt x="775" y="129"/>
                    <a:pt x="786" y="141"/>
                  </a:cubicBezTo>
                  <a:cubicBezTo>
                    <a:pt x="789" y="144"/>
                    <a:pt x="789" y="149"/>
                    <a:pt x="786" y="152"/>
                  </a:cubicBezTo>
                  <a:cubicBezTo>
                    <a:pt x="785" y="154"/>
                    <a:pt x="783" y="154"/>
                    <a:pt x="781" y="154"/>
                  </a:cubicBezTo>
                  <a:close/>
                  <a:moveTo>
                    <a:pt x="204" y="92"/>
                  </a:moveTo>
                  <a:cubicBezTo>
                    <a:pt x="202" y="92"/>
                    <a:pt x="199" y="91"/>
                    <a:pt x="198" y="89"/>
                  </a:cubicBezTo>
                  <a:cubicBezTo>
                    <a:pt x="195" y="85"/>
                    <a:pt x="196" y="80"/>
                    <a:pt x="200" y="78"/>
                  </a:cubicBezTo>
                  <a:cubicBezTo>
                    <a:pt x="213" y="69"/>
                    <a:pt x="228" y="60"/>
                    <a:pt x="242" y="52"/>
                  </a:cubicBezTo>
                  <a:cubicBezTo>
                    <a:pt x="246" y="50"/>
                    <a:pt x="251" y="52"/>
                    <a:pt x="253" y="56"/>
                  </a:cubicBezTo>
                  <a:cubicBezTo>
                    <a:pt x="255" y="60"/>
                    <a:pt x="253" y="64"/>
                    <a:pt x="250" y="66"/>
                  </a:cubicBezTo>
                  <a:cubicBezTo>
                    <a:pt x="236" y="74"/>
                    <a:pt x="222" y="82"/>
                    <a:pt x="209" y="91"/>
                  </a:cubicBezTo>
                  <a:cubicBezTo>
                    <a:pt x="208" y="92"/>
                    <a:pt x="206" y="92"/>
                    <a:pt x="204" y="92"/>
                  </a:cubicBezTo>
                  <a:close/>
                  <a:moveTo>
                    <a:pt x="707" y="92"/>
                  </a:moveTo>
                  <a:cubicBezTo>
                    <a:pt x="705" y="92"/>
                    <a:pt x="704" y="91"/>
                    <a:pt x="702" y="90"/>
                  </a:cubicBezTo>
                  <a:cubicBezTo>
                    <a:pt x="689" y="81"/>
                    <a:pt x="676" y="73"/>
                    <a:pt x="662" y="66"/>
                  </a:cubicBezTo>
                  <a:cubicBezTo>
                    <a:pt x="658" y="64"/>
                    <a:pt x="656" y="59"/>
                    <a:pt x="658" y="55"/>
                  </a:cubicBezTo>
                  <a:cubicBezTo>
                    <a:pt x="660" y="51"/>
                    <a:pt x="665" y="50"/>
                    <a:pt x="669" y="52"/>
                  </a:cubicBezTo>
                  <a:cubicBezTo>
                    <a:pt x="683" y="59"/>
                    <a:pt x="698" y="68"/>
                    <a:pt x="711" y="77"/>
                  </a:cubicBezTo>
                  <a:cubicBezTo>
                    <a:pt x="715" y="80"/>
                    <a:pt x="716" y="85"/>
                    <a:pt x="713" y="88"/>
                  </a:cubicBezTo>
                  <a:cubicBezTo>
                    <a:pt x="712" y="90"/>
                    <a:pt x="709" y="92"/>
                    <a:pt x="707" y="92"/>
                  </a:cubicBezTo>
                  <a:close/>
                  <a:moveTo>
                    <a:pt x="290" y="47"/>
                  </a:moveTo>
                  <a:cubicBezTo>
                    <a:pt x="287" y="47"/>
                    <a:pt x="284" y="45"/>
                    <a:pt x="282" y="42"/>
                  </a:cubicBezTo>
                  <a:cubicBezTo>
                    <a:pt x="281" y="38"/>
                    <a:pt x="283" y="33"/>
                    <a:pt x="287" y="32"/>
                  </a:cubicBezTo>
                  <a:cubicBezTo>
                    <a:pt x="302" y="25"/>
                    <a:pt x="318" y="20"/>
                    <a:pt x="334" y="16"/>
                  </a:cubicBezTo>
                  <a:cubicBezTo>
                    <a:pt x="338" y="15"/>
                    <a:pt x="342" y="17"/>
                    <a:pt x="343" y="21"/>
                  </a:cubicBezTo>
                  <a:cubicBezTo>
                    <a:pt x="345" y="26"/>
                    <a:pt x="342" y="30"/>
                    <a:pt x="338" y="31"/>
                  </a:cubicBezTo>
                  <a:cubicBezTo>
                    <a:pt x="323" y="35"/>
                    <a:pt x="307" y="40"/>
                    <a:pt x="293" y="46"/>
                  </a:cubicBezTo>
                  <a:cubicBezTo>
                    <a:pt x="292" y="47"/>
                    <a:pt x="291" y="47"/>
                    <a:pt x="290" y="47"/>
                  </a:cubicBezTo>
                  <a:close/>
                  <a:moveTo>
                    <a:pt x="621" y="46"/>
                  </a:moveTo>
                  <a:cubicBezTo>
                    <a:pt x="620" y="46"/>
                    <a:pt x="619" y="46"/>
                    <a:pt x="618" y="46"/>
                  </a:cubicBezTo>
                  <a:cubicBezTo>
                    <a:pt x="604" y="40"/>
                    <a:pt x="588" y="35"/>
                    <a:pt x="573" y="31"/>
                  </a:cubicBezTo>
                  <a:cubicBezTo>
                    <a:pt x="569" y="30"/>
                    <a:pt x="566" y="25"/>
                    <a:pt x="568" y="21"/>
                  </a:cubicBezTo>
                  <a:cubicBezTo>
                    <a:pt x="569" y="17"/>
                    <a:pt x="573" y="14"/>
                    <a:pt x="577" y="15"/>
                  </a:cubicBezTo>
                  <a:cubicBezTo>
                    <a:pt x="593" y="20"/>
                    <a:pt x="609" y="25"/>
                    <a:pt x="624" y="31"/>
                  </a:cubicBezTo>
                  <a:cubicBezTo>
                    <a:pt x="628" y="33"/>
                    <a:pt x="630" y="37"/>
                    <a:pt x="629" y="41"/>
                  </a:cubicBezTo>
                  <a:cubicBezTo>
                    <a:pt x="627" y="45"/>
                    <a:pt x="624" y="46"/>
                    <a:pt x="621" y="46"/>
                  </a:cubicBezTo>
                  <a:close/>
                  <a:moveTo>
                    <a:pt x="383" y="21"/>
                  </a:moveTo>
                  <a:cubicBezTo>
                    <a:pt x="379" y="21"/>
                    <a:pt x="376" y="18"/>
                    <a:pt x="375" y="14"/>
                  </a:cubicBezTo>
                  <a:cubicBezTo>
                    <a:pt x="374" y="10"/>
                    <a:pt x="377" y="6"/>
                    <a:pt x="382" y="5"/>
                  </a:cubicBezTo>
                  <a:cubicBezTo>
                    <a:pt x="398" y="2"/>
                    <a:pt x="414" y="1"/>
                    <a:pt x="431" y="0"/>
                  </a:cubicBezTo>
                  <a:cubicBezTo>
                    <a:pt x="435" y="0"/>
                    <a:pt x="439" y="3"/>
                    <a:pt x="439" y="7"/>
                  </a:cubicBezTo>
                  <a:cubicBezTo>
                    <a:pt x="439" y="12"/>
                    <a:pt x="436" y="15"/>
                    <a:pt x="432" y="16"/>
                  </a:cubicBezTo>
                  <a:cubicBezTo>
                    <a:pt x="416" y="17"/>
                    <a:pt x="400" y="18"/>
                    <a:pt x="384" y="21"/>
                  </a:cubicBezTo>
                  <a:cubicBezTo>
                    <a:pt x="384" y="21"/>
                    <a:pt x="383" y="21"/>
                    <a:pt x="383" y="21"/>
                  </a:cubicBezTo>
                  <a:close/>
                  <a:moveTo>
                    <a:pt x="528" y="21"/>
                  </a:moveTo>
                  <a:cubicBezTo>
                    <a:pt x="527" y="21"/>
                    <a:pt x="527" y="21"/>
                    <a:pt x="527" y="21"/>
                  </a:cubicBezTo>
                  <a:cubicBezTo>
                    <a:pt x="511" y="18"/>
                    <a:pt x="495" y="16"/>
                    <a:pt x="479" y="16"/>
                  </a:cubicBezTo>
                  <a:cubicBezTo>
                    <a:pt x="475" y="15"/>
                    <a:pt x="472" y="12"/>
                    <a:pt x="472" y="7"/>
                  </a:cubicBezTo>
                  <a:cubicBezTo>
                    <a:pt x="472" y="3"/>
                    <a:pt x="476" y="0"/>
                    <a:pt x="480" y="0"/>
                  </a:cubicBezTo>
                  <a:cubicBezTo>
                    <a:pt x="497" y="1"/>
                    <a:pt x="513" y="2"/>
                    <a:pt x="529" y="5"/>
                  </a:cubicBezTo>
                  <a:cubicBezTo>
                    <a:pt x="534" y="6"/>
                    <a:pt x="536" y="10"/>
                    <a:pt x="536" y="14"/>
                  </a:cubicBezTo>
                  <a:cubicBezTo>
                    <a:pt x="535" y="18"/>
                    <a:pt x="532" y="21"/>
                    <a:pt x="528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2359" tIns="11180" rIns="22359" bIns="1118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2235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C5600161-33A4-9290-D3DC-3F9DF6D84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869" y="2902413"/>
              <a:ext cx="583650" cy="286173"/>
            </a:xfrm>
            <a:custGeom>
              <a:avLst/>
              <a:gdLst>
                <a:gd name="connsiteX0" fmla="*/ 872354 w 873226"/>
                <a:gd name="connsiteY0" fmla="*/ 25276 h 428156"/>
                <a:gd name="connsiteX1" fmla="*/ 511320 w 873226"/>
                <a:gd name="connsiteY1" fmla="*/ 335134 h 428156"/>
                <a:gd name="connsiteX2" fmla="*/ 493759 w 873226"/>
                <a:gd name="connsiteY2" fmla="*/ 336558 h 428156"/>
                <a:gd name="connsiteX3" fmla="*/ 493188 w 873226"/>
                <a:gd name="connsiteY3" fmla="*/ 337634 h 428156"/>
                <a:gd name="connsiteX4" fmla="*/ 448596 w 873226"/>
                <a:gd name="connsiteY4" fmla="*/ 421613 h 428156"/>
                <a:gd name="connsiteX5" fmla="*/ 427833 w 873226"/>
                <a:gd name="connsiteY5" fmla="*/ 421613 h 428156"/>
                <a:gd name="connsiteX6" fmla="*/ 391164 w 873226"/>
                <a:gd name="connsiteY6" fmla="*/ 359265 h 428156"/>
                <a:gd name="connsiteX7" fmla="*/ 377741 w 873226"/>
                <a:gd name="connsiteY7" fmla="*/ 336444 h 428156"/>
                <a:gd name="connsiteX8" fmla="*/ 361655 w 873226"/>
                <a:gd name="connsiteY8" fmla="*/ 335134 h 428156"/>
                <a:gd name="connsiteX9" fmla="*/ 1276 w 873226"/>
                <a:gd name="connsiteY9" fmla="*/ 25275 h 428156"/>
                <a:gd name="connsiteX10" fmla="*/ 19851 w 873226"/>
                <a:gd name="connsiteY10" fmla="*/ 0 h 428156"/>
                <a:gd name="connsiteX11" fmla="*/ 37449 w 873226"/>
                <a:gd name="connsiteY11" fmla="*/ 13610 h 428156"/>
                <a:gd name="connsiteX12" fmla="*/ 436326 w 873226"/>
                <a:gd name="connsiteY12" fmla="*/ 303301 h 428156"/>
                <a:gd name="connsiteX13" fmla="*/ 835204 w 873226"/>
                <a:gd name="connsiteY13" fmla="*/ 13610 h 428156"/>
                <a:gd name="connsiteX14" fmla="*/ 853779 w 873226"/>
                <a:gd name="connsiteY14" fmla="*/ 1 h 428156"/>
                <a:gd name="connsiteX15" fmla="*/ 872354 w 873226"/>
                <a:gd name="connsiteY15" fmla="*/ 25276 h 4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3226" h="428156">
                  <a:moveTo>
                    <a:pt x="872354" y="25276"/>
                  </a:moveTo>
                  <a:cubicBezTo>
                    <a:pt x="821028" y="185189"/>
                    <a:pt x="682126" y="307144"/>
                    <a:pt x="511320" y="335134"/>
                  </a:cubicBezTo>
                  <a:lnTo>
                    <a:pt x="493759" y="336558"/>
                  </a:lnTo>
                  <a:lnTo>
                    <a:pt x="493188" y="337634"/>
                  </a:lnTo>
                  <a:cubicBezTo>
                    <a:pt x="486818" y="349631"/>
                    <a:pt x="474077" y="373625"/>
                    <a:pt x="448596" y="421613"/>
                  </a:cubicBezTo>
                  <a:cubicBezTo>
                    <a:pt x="443877" y="430338"/>
                    <a:pt x="432552" y="430338"/>
                    <a:pt x="427833" y="421613"/>
                  </a:cubicBezTo>
                  <a:cubicBezTo>
                    <a:pt x="427833" y="421613"/>
                    <a:pt x="427833" y="421613"/>
                    <a:pt x="391164" y="359265"/>
                  </a:cubicBezTo>
                  <a:lnTo>
                    <a:pt x="377741" y="336444"/>
                  </a:lnTo>
                  <a:lnTo>
                    <a:pt x="361655" y="335134"/>
                  </a:lnTo>
                  <a:cubicBezTo>
                    <a:pt x="191503" y="307144"/>
                    <a:pt x="52602" y="185189"/>
                    <a:pt x="1276" y="25275"/>
                  </a:cubicBezTo>
                  <a:cubicBezTo>
                    <a:pt x="-3612" y="12638"/>
                    <a:pt x="6164" y="0"/>
                    <a:pt x="19851" y="0"/>
                  </a:cubicBezTo>
                  <a:cubicBezTo>
                    <a:pt x="27672" y="0"/>
                    <a:pt x="35493" y="4861"/>
                    <a:pt x="37449" y="13610"/>
                  </a:cubicBezTo>
                  <a:cubicBezTo>
                    <a:pt x="92196" y="180814"/>
                    <a:pt x="250574" y="303301"/>
                    <a:pt x="436326" y="303301"/>
                  </a:cubicBezTo>
                  <a:cubicBezTo>
                    <a:pt x="623056" y="303301"/>
                    <a:pt x="781433" y="180814"/>
                    <a:pt x="835204" y="13610"/>
                  </a:cubicBezTo>
                  <a:cubicBezTo>
                    <a:pt x="837159" y="4861"/>
                    <a:pt x="844980" y="1"/>
                    <a:pt x="853779" y="1"/>
                  </a:cubicBezTo>
                  <a:cubicBezTo>
                    <a:pt x="866488" y="1"/>
                    <a:pt x="876265" y="12638"/>
                    <a:pt x="872354" y="25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2359" tIns="11180" rIns="22359" bIns="1118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2235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6DFCB33A-4015-9CDA-6648-D1AB8B1DDD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189930" y="2589274"/>
              <a:ext cx="471528" cy="472055"/>
            </a:xfrm>
            <a:prstGeom prst="ellipse">
              <a:avLst/>
            </a:prstGeom>
            <a:gradFill>
              <a:gsLst>
                <a:gs pos="28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disabled_222385">
              <a:extLst>
                <a:ext uri="{FF2B5EF4-FFF2-40B4-BE49-F238E27FC236}">
                  <a16:creationId xmlns:a16="http://schemas.microsoft.com/office/drawing/2014/main" id="{93E62255-14C9-43B2-B3B2-B40ECA4B938C}"/>
                </a:ext>
              </a:extLst>
            </p:cNvPr>
            <p:cNvSpPr>
              <a:spLocks/>
            </p:cNvSpPr>
            <p:nvPr/>
          </p:nvSpPr>
          <p:spPr>
            <a:xfrm>
              <a:off x="2273845" y="2673453"/>
              <a:ext cx="303697" cy="303697"/>
            </a:xfrm>
            <a:custGeom>
              <a:avLst/>
              <a:gdLst>
                <a:gd name="T0" fmla="*/ 3413 w 6827"/>
                <a:gd name="T1" fmla="*/ 0 h 6827"/>
                <a:gd name="T2" fmla="*/ 0 w 6827"/>
                <a:gd name="T3" fmla="*/ 3413 h 6827"/>
                <a:gd name="T4" fmla="*/ 3413 w 6827"/>
                <a:gd name="T5" fmla="*/ 6827 h 6827"/>
                <a:gd name="T6" fmla="*/ 6827 w 6827"/>
                <a:gd name="T7" fmla="*/ 3413 h 6827"/>
                <a:gd name="T8" fmla="*/ 3413 w 6827"/>
                <a:gd name="T9" fmla="*/ 0 h 6827"/>
                <a:gd name="T10" fmla="*/ 890 w 6827"/>
                <a:gd name="T11" fmla="*/ 3413 h 6827"/>
                <a:gd name="T12" fmla="*/ 3413 w 6827"/>
                <a:gd name="T13" fmla="*/ 890 h 6827"/>
                <a:gd name="T14" fmla="*/ 4855 w 6827"/>
                <a:gd name="T15" fmla="*/ 1343 h 6827"/>
                <a:gd name="T16" fmla="*/ 1343 w 6827"/>
                <a:gd name="T17" fmla="*/ 4855 h 6827"/>
                <a:gd name="T18" fmla="*/ 890 w 6827"/>
                <a:gd name="T19" fmla="*/ 3413 h 6827"/>
                <a:gd name="T20" fmla="*/ 3413 w 6827"/>
                <a:gd name="T21" fmla="*/ 5936 h 6827"/>
                <a:gd name="T22" fmla="*/ 1972 w 6827"/>
                <a:gd name="T23" fmla="*/ 5484 h 6827"/>
                <a:gd name="T24" fmla="*/ 5484 w 6827"/>
                <a:gd name="T25" fmla="*/ 1972 h 6827"/>
                <a:gd name="T26" fmla="*/ 5936 w 6827"/>
                <a:gd name="T27" fmla="*/ 3413 h 6827"/>
                <a:gd name="T28" fmla="*/ 3413 w 6827"/>
                <a:gd name="T29" fmla="*/ 5936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27" h="6827">
                  <a:moveTo>
                    <a:pt x="3413" y="0"/>
                  </a:moveTo>
                  <a:cubicBezTo>
                    <a:pt x="1528" y="0"/>
                    <a:pt x="0" y="1528"/>
                    <a:pt x="0" y="3413"/>
                  </a:cubicBezTo>
                  <a:cubicBezTo>
                    <a:pt x="0" y="5298"/>
                    <a:pt x="1528" y="6827"/>
                    <a:pt x="3413" y="6827"/>
                  </a:cubicBezTo>
                  <a:cubicBezTo>
                    <a:pt x="5298" y="6827"/>
                    <a:pt x="6827" y="5298"/>
                    <a:pt x="6827" y="3413"/>
                  </a:cubicBezTo>
                  <a:cubicBezTo>
                    <a:pt x="6827" y="1528"/>
                    <a:pt x="5298" y="0"/>
                    <a:pt x="3413" y="0"/>
                  </a:cubicBezTo>
                  <a:close/>
                  <a:moveTo>
                    <a:pt x="890" y="3413"/>
                  </a:moveTo>
                  <a:cubicBezTo>
                    <a:pt x="890" y="2020"/>
                    <a:pt x="2020" y="890"/>
                    <a:pt x="3413" y="890"/>
                  </a:cubicBezTo>
                  <a:cubicBezTo>
                    <a:pt x="3949" y="890"/>
                    <a:pt x="4446" y="1058"/>
                    <a:pt x="4855" y="1343"/>
                  </a:cubicBezTo>
                  <a:lnTo>
                    <a:pt x="1343" y="4855"/>
                  </a:lnTo>
                  <a:cubicBezTo>
                    <a:pt x="1058" y="4446"/>
                    <a:pt x="890" y="3949"/>
                    <a:pt x="890" y="3413"/>
                  </a:cubicBezTo>
                  <a:close/>
                  <a:moveTo>
                    <a:pt x="3413" y="5936"/>
                  </a:moveTo>
                  <a:cubicBezTo>
                    <a:pt x="2877" y="5936"/>
                    <a:pt x="2381" y="5769"/>
                    <a:pt x="1972" y="5484"/>
                  </a:cubicBezTo>
                  <a:lnTo>
                    <a:pt x="5484" y="1972"/>
                  </a:lnTo>
                  <a:cubicBezTo>
                    <a:pt x="5769" y="2381"/>
                    <a:pt x="5936" y="2877"/>
                    <a:pt x="5936" y="3413"/>
                  </a:cubicBezTo>
                  <a:cubicBezTo>
                    <a:pt x="5936" y="4807"/>
                    <a:pt x="4807" y="5936"/>
                    <a:pt x="3413" y="5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58">
            <a:extLst>
              <a:ext uri="{FF2B5EF4-FFF2-40B4-BE49-F238E27FC236}">
                <a16:creationId xmlns:a16="http://schemas.microsoft.com/office/drawing/2014/main" id="{FBFB7836-A32E-A4CA-194A-CD096D7315F1}"/>
              </a:ext>
            </a:extLst>
          </p:cNvPr>
          <p:cNvGrpSpPr/>
          <p:nvPr/>
        </p:nvGrpSpPr>
        <p:grpSpPr>
          <a:xfrm>
            <a:off x="7858144" y="3092427"/>
            <a:ext cx="590626" cy="639800"/>
            <a:chOff x="2130379" y="2529916"/>
            <a:chExt cx="590626" cy="658670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60789A5-0767-A77D-94AE-4E3E275990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379" y="2529916"/>
              <a:ext cx="590626" cy="590773"/>
            </a:xfrm>
            <a:custGeom>
              <a:avLst/>
              <a:gdLst>
                <a:gd name="T0" fmla="*/ 433 w 912"/>
                <a:gd name="T1" fmla="*/ 894 h 910"/>
                <a:gd name="T2" fmla="*/ 456 w 912"/>
                <a:gd name="T3" fmla="*/ 910 h 910"/>
                <a:gd name="T4" fmla="*/ 329 w 912"/>
                <a:gd name="T5" fmla="*/ 884 h 910"/>
                <a:gd name="T6" fmla="*/ 384 w 912"/>
                <a:gd name="T7" fmla="*/ 905 h 910"/>
                <a:gd name="T8" fmla="*/ 574 w 912"/>
                <a:gd name="T9" fmla="*/ 879 h 910"/>
                <a:gd name="T10" fmla="*/ 529 w 912"/>
                <a:gd name="T11" fmla="*/ 905 h 910"/>
                <a:gd name="T12" fmla="*/ 240 w 912"/>
                <a:gd name="T13" fmla="*/ 847 h 910"/>
                <a:gd name="T14" fmla="*/ 291 w 912"/>
                <a:gd name="T15" fmla="*/ 879 h 910"/>
                <a:gd name="T16" fmla="*/ 662 w 912"/>
                <a:gd name="T17" fmla="*/ 843 h 910"/>
                <a:gd name="T18" fmla="*/ 622 w 912"/>
                <a:gd name="T19" fmla="*/ 879 h 910"/>
                <a:gd name="T20" fmla="*/ 160 w 912"/>
                <a:gd name="T21" fmla="*/ 791 h 910"/>
                <a:gd name="T22" fmla="*/ 205 w 912"/>
                <a:gd name="T23" fmla="*/ 834 h 910"/>
                <a:gd name="T24" fmla="*/ 741 w 912"/>
                <a:gd name="T25" fmla="*/ 790 h 910"/>
                <a:gd name="T26" fmla="*/ 708 w 912"/>
                <a:gd name="T27" fmla="*/ 833 h 910"/>
                <a:gd name="T28" fmla="*/ 95 w 912"/>
                <a:gd name="T29" fmla="*/ 720 h 910"/>
                <a:gd name="T30" fmla="*/ 131 w 912"/>
                <a:gd name="T31" fmla="*/ 771 h 910"/>
                <a:gd name="T32" fmla="*/ 806 w 912"/>
                <a:gd name="T33" fmla="*/ 721 h 910"/>
                <a:gd name="T34" fmla="*/ 781 w 912"/>
                <a:gd name="T35" fmla="*/ 771 h 910"/>
                <a:gd name="T36" fmla="*/ 47 w 912"/>
                <a:gd name="T37" fmla="*/ 636 h 910"/>
                <a:gd name="T38" fmla="*/ 73 w 912"/>
                <a:gd name="T39" fmla="*/ 694 h 910"/>
                <a:gd name="T40" fmla="*/ 855 w 912"/>
                <a:gd name="T41" fmla="*/ 639 h 910"/>
                <a:gd name="T42" fmla="*/ 840 w 912"/>
                <a:gd name="T43" fmla="*/ 694 h 910"/>
                <a:gd name="T44" fmla="*/ 17 w 912"/>
                <a:gd name="T45" fmla="*/ 544 h 910"/>
                <a:gd name="T46" fmla="*/ 32 w 912"/>
                <a:gd name="T47" fmla="*/ 606 h 910"/>
                <a:gd name="T48" fmla="*/ 886 w 912"/>
                <a:gd name="T49" fmla="*/ 549 h 910"/>
                <a:gd name="T50" fmla="*/ 881 w 912"/>
                <a:gd name="T51" fmla="*/ 606 h 910"/>
                <a:gd name="T52" fmla="*/ 8 w 912"/>
                <a:gd name="T53" fmla="*/ 447 h 910"/>
                <a:gd name="T54" fmla="*/ 12 w 912"/>
                <a:gd name="T55" fmla="*/ 512 h 910"/>
                <a:gd name="T56" fmla="*/ 893 w 912"/>
                <a:gd name="T57" fmla="*/ 502 h 910"/>
                <a:gd name="T58" fmla="*/ 912 w 912"/>
                <a:gd name="T59" fmla="*/ 454 h 910"/>
                <a:gd name="T60" fmla="*/ 11 w 912"/>
                <a:gd name="T61" fmla="*/ 415 h 910"/>
                <a:gd name="T62" fmla="*/ 20 w 912"/>
                <a:gd name="T63" fmla="*/ 351 h 910"/>
                <a:gd name="T64" fmla="*/ 901 w 912"/>
                <a:gd name="T65" fmla="*/ 413 h 910"/>
                <a:gd name="T66" fmla="*/ 901 w 912"/>
                <a:gd name="T67" fmla="*/ 356 h 910"/>
                <a:gd name="T68" fmla="*/ 32 w 912"/>
                <a:gd name="T69" fmla="*/ 320 h 910"/>
                <a:gd name="T70" fmla="*/ 53 w 912"/>
                <a:gd name="T71" fmla="*/ 260 h 910"/>
                <a:gd name="T72" fmla="*/ 880 w 912"/>
                <a:gd name="T73" fmla="*/ 319 h 910"/>
                <a:gd name="T74" fmla="*/ 869 w 912"/>
                <a:gd name="T75" fmla="*/ 263 h 910"/>
                <a:gd name="T76" fmla="*/ 72 w 912"/>
                <a:gd name="T77" fmla="*/ 232 h 910"/>
                <a:gd name="T78" fmla="*/ 104 w 912"/>
                <a:gd name="T79" fmla="*/ 178 h 910"/>
                <a:gd name="T80" fmla="*/ 839 w 912"/>
                <a:gd name="T81" fmla="*/ 231 h 910"/>
                <a:gd name="T82" fmla="*/ 818 w 912"/>
                <a:gd name="T83" fmla="*/ 178 h 910"/>
                <a:gd name="T84" fmla="*/ 131 w 912"/>
                <a:gd name="T85" fmla="*/ 155 h 910"/>
                <a:gd name="T86" fmla="*/ 172 w 912"/>
                <a:gd name="T87" fmla="*/ 109 h 910"/>
                <a:gd name="T88" fmla="*/ 781 w 912"/>
                <a:gd name="T89" fmla="*/ 154 h 910"/>
                <a:gd name="T90" fmla="*/ 751 w 912"/>
                <a:gd name="T91" fmla="*/ 107 h 910"/>
                <a:gd name="T92" fmla="*/ 204 w 912"/>
                <a:gd name="T93" fmla="*/ 92 h 910"/>
                <a:gd name="T94" fmla="*/ 253 w 912"/>
                <a:gd name="T95" fmla="*/ 56 h 910"/>
                <a:gd name="T96" fmla="*/ 707 w 912"/>
                <a:gd name="T97" fmla="*/ 92 h 910"/>
                <a:gd name="T98" fmla="*/ 669 w 912"/>
                <a:gd name="T99" fmla="*/ 52 h 910"/>
                <a:gd name="T100" fmla="*/ 290 w 912"/>
                <a:gd name="T101" fmla="*/ 47 h 910"/>
                <a:gd name="T102" fmla="*/ 343 w 912"/>
                <a:gd name="T103" fmla="*/ 21 h 910"/>
                <a:gd name="T104" fmla="*/ 621 w 912"/>
                <a:gd name="T105" fmla="*/ 46 h 910"/>
                <a:gd name="T106" fmla="*/ 577 w 912"/>
                <a:gd name="T107" fmla="*/ 15 h 910"/>
                <a:gd name="T108" fmla="*/ 383 w 912"/>
                <a:gd name="T109" fmla="*/ 21 h 910"/>
                <a:gd name="T110" fmla="*/ 439 w 912"/>
                <a:gd name="T111" fmla="*/ 7 h 910"/>
                <a:gd name="T112" fmla="*/ 528 w 912"/>
                <a:gd name="T113" fmla="*/ 21 h 910"/>
                <a:gd name="T114" fmla="*/ 480 w 912"/>
                <a:gd name="T115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12" h="910">
                  <a:moveTo>
                    <a:pt x="456" y="910"/>
                  </a:moveTo>
                  <a:cubicBezTo>
                    <a:pt x="448" y="910"/>
                    <a:pt x="440" y="910"/>
                    <a:pt x="432" y="910"/>
                  </a:cubicBezTo>
                  <a:cubicBezTo>
                    <a:pt x="427" y="910"/>
                    <a:pt x="424" y="906"/>
                    <a:pt x="424" y="901"/>
                  </a:cubicBezTo>
                  <a:cubicBezTo>
                    <a:pt x="424" y="897"/>
                    <a:pt x="428" y="894"/>
                    <a:pt x="433" y="894"/>
                  </a:cubicBezTo>
                  <a:cubicBezTo>
                    <a:pt x="448" y="895"/>
                    <a:pt x="464" y="895"/>
                    <a:pt x="480" y="894"/>
                  </a:cubicBezTo>
                  <a:cubicBezTo>
                    <a:pt x="485" y="894"/>
                    <a:pt x="488" y="897"/>
                    <a:pt x="489" y="901"/>
                  </a:cubicBezTo>
                  <a:cubicBezTo>
                    <a:pt x="489" y="906"/>
                    <a:pt x="485" y="910"/>
                    <a:pt x="481" y="910"/>
                  </a:cubicBezTo>
                  <a:cubicBezTo>
                    <a:pt x="473" y="910"/>
                    <a:pt x="464" y="910"/>
                    <a:pt x="456" y="910"/>
                  </a:cubicBezTo>
                  <a:close/>
                  <a:moveTo>
                    <a:pt x="384" y="905"/>
                  </a:moveTo>
                  <a:cubicBezTo>
                    <a:pt x="384" y="905"/>
                    <a:pt x="383" y="905"/>
                    <a:pt x="383" y="905"/>
                  </a:cubicBezTo>
                  <a:cubicBezTo>
                    <a:pt x="367" y="902"/>
                    <a:pt x="350" y="898"/>
                    <a:pt x="334" y="894"/>
                  </a:cubicBezTo>
                  <a:cubicBezTo>
                    <a:pt x="330" y="893"/>
                    <a:pt x="328" y="888"/>
                    <a:pt x="329" y="884"/>
                  </a:cubicBezTo>
                  <a:cubicBezTo>
                    <a:pt x="330" y="880"/>
                    <a:pt x="335" y="878"/>
                    <a:pt x="339" y="879"/>
                  </a:cubicBezTo>
                  <a:cubicBezTo>
                    <a:pt x="354" y="883"/>
                    <a:pt x="370" y="886"/>
                    <a:pt x="385" y="889"/>
                  </a:cubicBezTo>
                  <a:cubicBezTo>
                    <a:pt x="390" y="890"/>
                    <a:pt x="393" y="894"/>
                    <a:pt x="392" y="898"/>
                  </a:cubicBezTo>
                  <a:cubicBezTo>
                    <a:pt x="391" y="902"/>
                    <a:pt x="388" y="905"/>
                    <a:pt x="384" y="905"/>
                  </a:cubicBezTo>
                  <a:close/>
                  <a:moveTo>
                    <a:pt x="529" y="905"/>
                  </a:moveTo>
                  <a:cubicBezTo>
                    <a:pt x="525" y="905"/>
                    <a:pt x="522" y="902"/>
                    <a:pt x="521" y="898"/>
                  </a:cubicBezTo>
                  <a:cubicBezTo>
                    <a:pt x="520" y="894"/>
                    <a:pt x="523" y="889"/>
                    <a:pt x="528" y="889"/>
                  </a:cubicBezTo>
                  <a:cubicBezTo>
                    <a:pt x="543" y="886"/>
                    <a:pt x="559" y="883"/>
                    <a:pt x="574" y="879"/>
                  </a:cubicBezTo>
                  <a:cubicBezTo>
                    <a:pt x="578" y="877"/>
                    <a:pt x="583" y="880"/>
                    <a:pt x="584" y="884"/>
                  </a:cubicBezTo>
                  <a:cubicBezTo>
                    <a:pt x="585" y="888"/>
                    <a:pt x="583" y="893"/>
                    <a:pt x="578" y="894"/>
                  </a:cubicBezTo>
                  <a:cubicBezTo>
                    <a:pt x="562" y="898"/>
                    <a:pt x="546" y="902"/>
                    <a:pt x="530" y="904"/>
                  </a:cubicBezTo>
                  <a:cubicBezTo>
                    <a:pt x="530" y="905"/>
                    <a:pt x="529" y="905"/>
                    <a:pt x="529" y="905"/>
                  </a:cubicBezTo>
                  <a:close/>
                  <a:moveTo>
                    <a:pt x="291" y="879"/>
                  </a:moveTo>
                  <a:cubicBezTo>
                    <a:pt x="290" y="879"/>
                    <a:pt x="289" y="879"/>
                    <a:pt x="288" y="878"/>
                  </a:cubicBezTo>
                  <a:cubicBezTo>
                    <a:pt x="272" y="872"/>
                    <a:pt x="257" y="865"/>
                    <a:pt x="243" y="858"/>
                  </a:cubicBezTo>
                  <a:cubicBezTo>
                    <a:pt x="239" y="856"/>
                    <a:pt x="238" y="851"/>
                    <a:pt x="240" y="847"/>
                  </a:cubicBezTo>
                  <a:cubicBezTo>
                    <a:pt x="242" y="843"/>
                    <a:pt x="246" y="841"/>
                    <a:pt x="250" y="844"/>
                  </a:cubicBezTo>
                  <a:cubicBezTo>
                    <a:pt x="264" y="851"/>
                    <a:pt x="279" y="858"/>
                    <a:pt x="294" y="864"/>
                  </a:cubicBezTo>
                  <a:cubicBezTo>
                    <a:pt x="298" y="865"/>
                    <a:pt x="300" y="870"/>
                    <a:pt x="298" y="874"/>
                  </a:cubicBezTo>
                  <a:cubicBezTo>
                    <a:pt x="297" y="877"/>
                    <a:pt x="294" y="879"/>
                    <a:pt x="291" y="879"/>
                  </a:cubicBezTo>
                  <a:close/>
                  <a:moveTo>
                    <a:pt x="622" y="879"/>
                  </a:moveTo>
                  <a:cubicBezTo>
                    <a:pt x="619" y="879"/>
                    <a:pt x="616" y="877"/>
                    <a:pt x="615" y="874"/>
                  </a:cubicBezTo>
                  <a:cubicBezTo>
                    <a:pt x="613" y="870"/>
                    <a:pt x="615" y="865"/>
                    <a:pt x="619" y="863"/>
                  </a:cubicBezTo>
                  <a:cubicBezTo>
                    <a:pt x="634" y="858"/>
                    <a:pt x="648" y="851"/>
                    <a:pt x="662" y="843"/>
                  </a:cubicBezTo>
                  <a:cubicBezTo>
                    <a:pt x="666" y="841"/>
                    <a:pt x="671" y="843"/>
                    <a:pt x="673" y="847"/>
                  </a:cubicBezTo>
                  <a:cubicBezTo>
                    <a:pt x="675" y="851"/>
                    <a:pt x="674" y="855"/>
                    <a:pt x="670" y="857"/>
                  </a:cubicBezTo>
                  <a:cubicBezTo>
                    <a:pt x="655" y="865"/>
                    <a:pt x="640" y="872"/>
                    <a:pt x="625" y="878"/>
                  </a:cubicBezTo>
                  <a:cubicBezTo>
                    <a:pt x="624" y="879"/>
                    <a:pt x="623" y="879"/>
                    <a:pt x="622" y="879"/>
                  </a:cubicBezTo>
                  <a:close/>
                  <a:moveTo>
                    <a:pt x="205" y="834"/>
                  </a:moveTo>
                  <a:cubicBezTo>
                    <a:pt x="204" y="834"/>
                    <a:pt x="202" y="833"/>
                    <a:pt x="201" y="832"/>
                  </a:cubicBezTo>
                  <a:cubicBezTo>
                    <a:pt x="187" y="823"/>
                    <a:pt x="174" y="813"/>
                    <a:pt x="161" y="802"/>
                  </a:cubicBezTo>
                  <a:cubicBezTo>
                    <a:pt x="158" y="799"/>
                    <a:pt x="158" y="794"/>
                    <a:pt x="160" y="791"/>
                  </a:cubicBezTo>
                  <a:cubicBezTo>
                    <a:pt x="163" y="788"/>
                    <a:pt x="168" y="787"/>
                    <a:pt x="172" y="790"/>
                  </a:cubicBezTo>
                  <a:cubicBezTo>
                    <a:pt x="184" y="800"/>
                    <a:pt x="197" y="810"/>
                    <a:pt x="210" y="819"/>
                  </a:cubicBezTo>
                  <a:cubicBezTo>
                    <a:pt x="213" y="821"/>
                    <a:pt x="214" y="826"/>
                    <a:pt x="212" y="830"/>
                  </a:cubicBezTo>
                  <a:cubicBezTo>
                    <a:pt x="210" y="832"/>
                    <a:pt x="208" y="834"/>
                    <a:pt x="205" y="834"/>
                  </a:cubicBezTo>
                  <a:close/>
                  <a:moveTo>
                    <a:pt x="708" y="833"/>
                  </a:moveTo>
                  <a:cubicBezTo>
                    <a:pt x="705" y="833"/>
                    <a:pt x="702" y="832"/>
                    <a:pt x="701" y="830"/>
                  </a:cubicBezTo>
                  <a:cubicBezTo>
                    <a:pt x="698" y="826"/>
                    <a:pt x="699" y="821"/>
                    <a:pt x="703" y="819"/>
                  </a:cubicBezTo>
                  <a:cubicBezTo>
                    <a:pt x="716" y="810"/>
                    <a:pt x="729" y="800"/>
                    <a:pt x="741" y="790"/>
                  </a:cubicBezTo>
                  <a:cubicBezTo>
                    <a:pt x="744" y="787"/>
                    <a:pt x="749" y="787"/>
                    <a:pt x="752" y="791"/>
                  </a:cubicBezTo>
                  <a:cubicBezTo>
                    <a:pt x="755" y="794"/>
                    <a:pt x="755" y="799"/>
                    <a:pt x="751" y="802"/>
                  </a:cubicBezTo>
                  <a:cubicBezTo>
                    <a:pt x="739" y="813"/>
                    <a:pt x="726" y="823"/>
                    <a:pt x="712" y="832"/>
                  </a:cubicBezTo>
                  <a:cubicBezTo>
                    <a:pt x="711" y="833"/>
                    <a:pt x="709" y="833"/>
                    <a:pt x="708" y="833"/>
                  </a:cubicBezTo>
                  <a:close/>
                  <a:moveTo>
                    <a:pt x="131" y="771"/>
                  </a:moveTo>
                  <a:cubicBezTo>
                    <a:pt x="129" y="771"/>
                    <a:pt x="127" y="770"/>
                    <a:pt x="126" y="768"/>
                  </a:cubicBezTo>
                  <a:cubicBezTo>
                    <a:pt x="114" y="756"/>
                    <a:pt x="103" y="744"/>
                    <a:pt x="94" y="731"/>
                  </a:cubicBezTo>
                  <a:cubicBezTo>
                    <a:pt x="91" y="727"/>
                    <a:pt x="92" y="722"/>
                    <a:pt x="95" y="720"/>
                  </a:cubicBezTo>
                  <a:cubicBezTo>
                    <a:pt x="99" y="717"/>
                    <a:pt x="104" y="718"/>
                    <a:pt x="106" y="721"/>
                  </a:cubicBezTo>
                  <a:cubicBezTo>
                    <a:pt x="116" y="734"/>
                    <a:pt x="126" y="746"/>
                    <a:pt x="137" y="757"/>
                  </a:cubicBezTo>
                  <a:cubicBezTo>
                    <a:pt x="140" y="761"/>
                    <a:pt x="140" y="766"/>
                    <a:pt x="137" y="769"/>
                  </a:cubicBezTo>
                  <a:cubicBezTo>
                    <a:pt x="135" y="770"/>
                    <a:pt x="133" y="771"/>
                    <a:pt x="131" y="771"/>
                  </a:cubicBezTo>
                  <a:close/>
                  <a:moveTo>
                    <a:pt x="781" y="771"/>
                  </a:moveTo>
                  <a:cubicBezTo>
                    <a:pt x="779" y="771"/>
                    <a:pt x="777" y="770"/>
                    <a:pt x="776" y="768"/>
                  </a:cubicBezTo>
                  <a:cubicBezTo>
                    <a:pt x="773" y="765"/>
                    <a:pt x="772" y="760"/>
                    <a:pt x="775" y="757"/>
                  </a:cubicBezTo>
                  <a:cubicBezTo>
                    <a:pt x="786" y="746"/>
                    <a:pt x="797" y="733"/>
                    <a:pt x="806" y="721"/>
                  </a:cubicBezTo>
                  <a:cubicBezTo>
                    <a:pt x="809" y="717"/>
                    <a:pt x="814" y="717"/>
                    <a:pt x="817" y="719"/>
                  </a:cubicBezTo>
                  <a:cubicBezTo>
                    <a:pt x="821" y="722"/>
                    <a:pt x="822" y="727"/>
                    <a:pt x="819" y="731"/>
                  </a:cubicBezTo>
                  <a:cubicBezTo>
                    <a:pt x="809" y="744"/>
                    <a:pt x="798" y="756"/>
                    <a:pt x="787" y="768"/>
                  </a:cubicBezTo>
                  <a:cubicBezTo>
                    <a:pt x="785" y="770"/>
                    <a:pt x="783" y="771"/>
                    <a:pt x="781" y="771"/>
                  </a:cubicBezTo>
                  <a:close/>
                  <a:moveTo>
                    <a:pt x="73" y="694"/>
                  </a:moveTo>
                  <a:cubicBezTo>
                    <a:pt x="70" y="694"/>
                    <a:pt x="67" y="693"/>
                    <a:pt x="66" y="690"/>
                  </a:cubicBezTo>
                  <a:cubicBezTo>
                    <a:pt x="57" y="676"/>
                    <a:pt x="50" y="661"/>
                    <a:pt x="43" y="647"/>
                  </a:cubicBezTo>
                  <a:cubicBezTo>
                    <a:pt x="41" y="643"/>
                    <a:pt x="43" y="638"/>
                    <a:pt x="47" y="636"/>
                  </a:cubicBezTo>
                  <a:cubicBezTo>
                    <a:pt x="51" y="634"/>
                    <a:pt x="55" y="636"/>
                    <a:pt x="57" y="640"/>
                  </a:cubicBezTo>
                  <a:cubicBezTo>
                    <a:pt x="64" y="654"/>
                    <a:pt x="71" y="668"/>
                    <a:pt x="79" y="682"/>
                  </a:cubicBezTo>
                  <a:cubicBezTo>
                    <a:pt x="82" y="686"/>
                    <a:pt x="81" y="690"/>
                    <a:pt x="77" y="693"/>
                  </a:cubicBezTo>
                  <a:cubicBezTo>
                    <a:pt x="75" y="694"/>
                    <a:pt x="74" y="694"/>
                    <a:pt x="73" y="694"/>
                  </a:cubicBezTo>
                  <a:close/>
                  <a:moveTo>
                    <a:pt x="840" y="694"/>
                  </a:moveTo>
                  <a:cubicBezTo>
                    <a:pt x="838" y="694"/>
                    <a:pt x="837" y="693"/>
                    <a:pt x="836" y="692"/>
                  </a:cubicBezTo>
                  <a:cubicBezTo>
                    <a:pt x="832" y="690"/>
                    <a:pt x="831" y="685"/>
                    <a:pt x="833" y="681"/>
                  </a:cubicBezTo>
                  <a:cubicBezTo>
                    <a:pt x="841" y="668"/>
                    <a:pt x="849" y="654"/>
                    <a:pt x="855" y="639"/>
                  </a:cubicBezTo>
                  <a:cubicBezTo>
                    <a:pt x="857" y="635"/>
                    <a:pt x="862" y="634"/>
                    <a:pt x="866" y="636"/>
                  </a:cubicBezTo>
                  <a:cubicBezTo>
                    <a:pt x="870" y="637"/>
                    <a:pt x="872" y="642"/>
                    <a:pt x="870" y="646"/>
                  </a:cubicBezTo>
                  <a:cubicBezTo>
                    <a:pt x="863" y="661"/>
                    <a:pt x="855" y="676"/>
                    <a:pt x="847" y="690"/>
                  </a:cubicBezTo>
                  <a:cubicBezTo>
                    <a:pt x="845" y="692"/>
                    <a:pt x="843" y="694"/>
                    <a:pt x="840" y="694"/>
                  </a:cubicBezTo>
                  <a:close/>
                  <a:moveTo>
                    <a:pt x="32" y="606"/>
                  </a:moveTo>
                  <a:cubicBezTo>
                    <a:pt x="29" y="606"/>
                    <a:pt x="25" y="604"/>
                    <a:pt x="24" y="601"/>
                  </a:cubicBezTo>
                  <a:cubicBezTo>
                    <a:pt x="19" y="585"/>
                    <a:pt x="15" y="569"/>
                    <a:pt x="11" y="553"/>
                  </a:cubicBezTo>
                  <a:cubicBezTo>
                    <a:pt x="10" y="549"/>
                    <a:pt x="13" y="545"/>
                    <a:pt x="17" y="544"/>
                  </a:cubicBezTo>
                  <a:cubicBezTo>
                    <a:pt x="21" y="543"/>
                    <a:pt x="26" y="545"/>
                    <a:pt x="27" y="550"/>
                  </a:cubicBezTo>
                  <a:cubicBezTo>
                    <a:pt x="30" y="565"/>
                    <a:pt x="34" y="581"/>
                    <a:pt x="39" y="596"/>
                  </a:cubicBezTo>
                  <a:cubicBezTo>
                    <a:pt x="41" y="600"/>
                    <a:pt x="39" y="604"/>
                    <a:pt x="34" y="606"/>
                  </a:cubicBezTo>
                  <a:cubicBezTo>
                    <a:pt x="34" y="606"/>
                    <a:pt x="33" y="606"/>
                    <a:pt x="32" y="606"/>
                  </a:cubicBezTo>
                  <a:close/>
                  <a:moveTo>
                    <a:pt x="881" y="606"/>
                  </a:moveTo>
                  <a:cubicBezTo>
                    <a:pt x="880" y="606"/>
                    <a:pt x="879" y="606"/>
                    <a:pt x="878" y="605"/>
                  </a:cubicBezTo>
                  <a:cubicBezTo>
                    <a:pt x="874" y="604"/>
                    <a:pt x="872" y="599"/>
                    <a:pt x="873" y="595"/>
                  </a:cubicBezTo>
                  <a:cubicBezTo>
                    <a:pt x="878" y="580"/>
                    <a:pt x="882" y="565"/>
                    <a:pt x="886" y="549"/>
                  </a:cubicBezTo>
                  <a:cubicBezTo>
                    <a:pt x="887" y="545"/>
                    <a:pt x="891" y="542"/>
                    <a:pt x="895" y="543"/>
                  </a:cubicBezTo>
                  <a:cubicBezTo>
                    <a:pt x="900" y="544"/>
                    <a:pt x="902" y="548"/>
                    <a:pt x="901" y="553"/>
                  </a:cubicBezTo>
                  <a:cubicBezTo>
                    <a:pt x="898" y="569"/>
                    <a:pt x="893" y="585"/>
                    <a:pt x="888" y="600"/>
                  </a:cubicBezTo>
                  <a:cubicBezTo>
                    <a:pt x="887" y="604"/>
                    <a:pt x="884" y="606"/>
                    <a:pt x="881" y="606"/>
                  </a:cubicBezTo>
                  <a:close/>
                  <a:moveTo>
                    <a:pt x="11" y="512"/>
                  </a:moveTo>
                  <a:cubicBezTo>
                    <a:pt x="7" y="512"/>
                    <a:pt x="4" y="509"/>
                    <a:pt x="3" y="504"/>
                  </a:cubicBezTo>
                  <a:cubicBezTo>
                    <a:pt x="1" y="488"/>
                    <a:pt x="0" y="472"/>
                    <a:pt x="0" y="455"/>
                  </a:cubicBezTo>
                  <a:cubicBezTo>
                    <a:pt x="0" y="451"/>
                    <a:pt x="4" y="447"/>
                    <a:pt x="8" y="447"/>
                  </a:cubicBezTo>
                  <a:cubicBezTo>
                    <a:pt x="8" y="447"/>
                    <a:pt x="8" y="447"/>
                    <a:pt x="8" y="447"/>
                  </a:cubicBezTo>
                  <a:cubicBezTo>
                    <a:pt x="13" y="447"/>
                    <a:pt x="16" y="451"/>
                    <a:pt x="16" y="455"/>
                  </a:cubicBezTo>
                  <a:cubicBezTo>
                    <a:pt x="16" y="471"/>
                    <a:pt x="17" y="487"/>
                    <a:pt x="19" y="503"/>
                  </a:cubicBezTo>
                  <a:cubicBezTo>
                    <a:pt x="19" y="507"/>
                    <a:pt x="16" y="511"/>
                    <a:pt x="12" y="512"/>
                  </a:cubicBezTo>
                  <a:cubicBezTo>
                    <a:pt x="12" y="512"/>
                    <a:pt x="11" y="512"/>
                    <a:pt x="11" y="512"/>
                  </a:cubicBezTo>
                  <a:close/>
                  <a:moveTo>
                    <a:pt x="901" y="511"/>
                  </a:moveTo>
                  <a:cubicBezTo>
                    <a:pt x="901" y="511"/>
                    <a:pt x="901" y="511"/>
                    <a:pt x="900" y="511"/>
                  </a:cubicBezTo>
                  <a:cubicBezTo>
                    <a:pt x="896" y="511"/>
                    <a:pt x="893" y="507"/>
                    <a:pt x="893" y="502"/>
                  </a:cubicBezTo>
                  <a:cubicBezTo>
                    <a:pt x="895" y="487"/>
                    <a:pt x="896" y="471"/>
                    <a:pt x="896" y="455"/>
                  </a:cubicBezTo>
                  <a:cubicBezTo>
                    <a:pt x="896" y="454"/>
                    <a:pt x="896" y="454"/>
                    <a:pt x="896" y="454"/>
                  </a:cubicBezTo>
                  <a:cubicBezTo>
                    <a:pt x="896" y="449"/>
                    <a:pt x="899" y="446"/>
                    <a:pt x="904" y="446"/>
                  </a:cubicBezTo>
                  <a:cubicBezTo>
                    <a:pt x="908" y="446"/>
                    <a:pt x="912" y="449"/>
                    <a:pt x="912" y="454"/>
                  </a:cubicBezTo>
                  <a:cubicBezTo>
                    <a:pt x="912" y="455"/>
                    <a:pt x="912" y="455"/>
                    <a:pt x="912" y="455"/>
                  </a:cubicBezTo>
                  <a:cubicBezTo>
                    <a:pt x="912" y="471"/>
                    <a:pt x="911" y="488"/>
                    <a:pt x="909" y="504"/>
                  </a:cubicBezTo>
                  <a:cubicBezTo>
                    <a:pt x="909" y="508"/>
                    <a:pt x="905" y="511"/>
                    <a:pt x="901" y="511"/>
                  </a:cubicBezTo>
                  <a:close/>
                  <a:moveTo>
                    <a:pt x="11" y="415"/>
                  </a:moveTo>
                  <a:cubicBezTo>
                    <a:pt x="11" y="415"/>
                    <a:pt x="10" y="415"/>
                    <a:pt x="10" y="415"/>
                  </a:cubicBezTo>
                  <a:cubicBezTo>
                    <a:pt x="6" y="414"/>
                    <a:pt x="3" y="410"/>
                    <a:pt x="3" y="406"/>
                  </a:cubicBezTo>
                  <a:cubicBezTo>
                    <a:pt x="5" y="390"/>
                    <a:pt x="7" y="373"/>
                    <a:pt x="11" y="357"/>
                  </a:cubicBezTo>
                  <a:cubicBezTo>
                    <a:pt x="12" y="353"/>
                    <a:pt x="16" y="350"/>
                    <a:pt x="20" y="351"/>
                  </a:cubicBezTo>
                  <a:cubicBezTo>
                    <a:pt x="25" y="352"/>
                    <a:pt x="27" y="356"/>
                    <a:pt x="26" y="361"/>
                  </a:cubicBezTo>
                  <a:cubicBezTo>
                    <a:pt x="23" y="376"/>
                    <a:pt x="21" y="392"/>
                    <a:pt x="19" y="408"/>
                  </a:cubicBezTo>
                  <a:cubicBezTo>
                    <a:pt x="18" y="412"/>
                    <a:pt x="15" y="415"/>
                    <a:pt x="11" y="415"/>
                  </a:cubicBezTo>
                  <a:close/>
                  <a:moveTo>
                    <a:pt x="901" y="413"/>
                  </a:moveTo>
                  <a:cubicBezTo>
                    <a:pt x="897" y="413"/>
                    <a:pt x="894" y="410"/>
                    <a:pt x="893" y="406"/>
                  </a:cubicBezTo>
                  <a:cubicBezTo>
                    <a:pt x="892" y="391"/>
                    <a:pt x="889" y="375"/>
                    <a:pt x="886" y="359"/>
                  </a:cubicBezTo>
                  <a:cubicBezTo>
                    <a:pt x="885" y="355"/>
                    <a:pt x="887" y="351"/>
                    <a:pt x="892" y="350"/>
                  </a:cubicBezTo>
                  <a:cubicBezTo>
                    <a:pt x="896" y="349"/>
                    <a:pt x="900" y="352"/>
                    <a:pt x="901" y="356"/>
                  </a:cubicBezTo>
                  <a:cubicBezTo>
                    <a:pt x="905" y="372"/>
                    <a:pt x="907" y="388"/>
                    <a:pt x="909" y="405"/>
                  </a:cubicBezTo>
                  <a:cubicBezTo>
                    <a:pt x="910" y="409"/>
                    <a:pt x="906" y="413"/>
                    <a:pt x="902" y="413"/>
                  </a:cubicBezTo>
                  <a:cubicBezTo>
                    <a:pt x="902" y="413"/>
                    <a:pt x="901" y="413"/>
                    <a:pt x="901" y="413"/>
                  </a:cubicBezTo>
                  <a:close/>
                  <a:moveTo>
                    <a:pt x="32" y="320"/>
                  </a:moveTo>
                  <a:cubicBezTo>
                    <a:pt x="31" y="320"/>
                    <a:pt x="30" y="320"/>
                    <a:pt x="29" y="320"/>
                  </a:cubicBezTo>
                  <a:cubicBezTo>
                    <a:pt x="25" y="318"/>
                    <a:pt x="23" y="314"/>
                    <a:pt x="24" y="310"/>
                  </a:cubicBezTo>
                  <a:cubicBezTo>
                    <a:pt x="29" y="294"/>
                    <a:pt x="35" y="279"/>
                    <a:pt x="42" y="264"/>
                  </a:cubicBezTo>
                  <a:cubicBezTo>
                    <a:pt x="44" y="260"/>
                    <a:pt x="49" y="258"/>
                    <a:pt x="53" y="260"/>
                  </a:cubicBezTo>
                  <a:cubicBezTo>
                    <a:pt x="57" y="262"/>
                    <a:pt x="59" y="267"/>
                    <a:pt x="57" y="271"/>
                  </a:cubicBezTo>
                  <a:cubicBezTo>
                    <a:pt x="50" y="285"/>
                    <a:pt x="44" y="300"/>
                    <a:pt x="39" y="315"/>
                  </a:cubicBezTo>
                  <a:cubicBezTo>
                    <a:pt x="38" y="318"/>
                    <a:pt x="35" y="320"/>
                    <a:pt x="32" y="320"/>
                  </a:cubicBezTo>
                  <a:close/>
                  <a:moveTo>
                    <a:pt x="880" y="319"/>
                  </a:moveTo>
                  <a:cubicBezTo>
                    <a:pt x="877" y="319"/>
                    <a:pt x="874" y="317"/>
                    <a:pt x="873" y="313"/>
                  </a:cubicBezTo>
                  <a:cubicBezTo>
                    <a:pt x="868" y="299"/>
                    <a:pt x="862" y="284"/>
                    <a:pt x="855" y="269"/>
                  </a:cubicBezTo>
                  <a:cubicBezTo>
                    <a:pt x="853" y="265"/>
                    <a:pt x="855" y="261"/>
                    <a:pt x="859" y="259"/>
                  </a:cubicBezTo>
                  <a:cubicBezTo>
                    <a:pt x="863" y="257"/>
                    <a:pt x="868" y="259"/>
                    <a:pt x="869" y="263"/>
                  </a:cubicBezTo>
                  <a:cubicBezTo>
                    <a:pt x="876" y="277"/>
                    <a:pt x="883" y="293"/>
                    <a:pt x="888" y="308"/>
                  </a:cubicBezTo>
                  <a:cubicBezTo>
                    <a:pt x="889" y="313"/>
                    <a:pt x="887" y="317"/>
                    <a:pt x="883" y="318"/>
                  </a:cubicBezTo>
                  <a:cubicBezTo>
                    <a:pt x="882" y="319"/>
                    <a:pt x="881" y="319"/>
                    <a:pt x="880" y="319"/>
                  </a:cubicBezTo>
                  <a:close/>
                  <a:moveTo>
                    <a:pt x="72" y="232"/>
                  </a:moveTo>
                  <a:cubicBezTo>
                    <a:pt x="71" y="232"/>
                    <a:pt x="69" y="232"/>
                    <a:pt x="68" y="231"/>
                  </a:cubicBezTo>
                  <a:cubicBezTo>
                    <a:pt x="64" y="229"/>
                    <a:pt x="63" y="224"/>
                    <a:pt x="65" y="220"/>
                  </a:cubicBezTo>
                  <a:cubicBezTo>
                    <a:pt x="74" y="206"/>
                    <a:pt x="83" y="192"/>
                    <a:pt x="93" y="179"/>
                  </a:cubicBezTo>
                  <a:cubicBezTo>
                    <a:pt x="96" y="176"/>
                    <a:pt x="101" y="175"/>
                    <a:pt x="104" y="178"/>
                  </a:cubicBezTo>
                  <a:cubicBezTo>
                    <a:pt x="108" y="181"/>
                    <a:pt x="108" y="186"/>
                    <a:pt x="106" y="189"/>
                  </a:cubicBezTo>
                  <a:cubicBezTo>
                    <a:pt x="96" y="202"/>
                    <a:pt x="87" y="215"/>
                    <a:pt x="79" y="228"/>
                  </a:cubicBezTo>
                  <a:cubicBezTo>
                    <a:pt x="78" y="231"/>
                    <a:pt x="75" y="232"/>
                    <a:pt x="72" y="232"/>
                  </a:cubicBezTo>
                  <a:close/>
                  <a:moveTo>
                    <a:pt x="839" y="231"/>
                  </a:moveTo>
                  <a:cubicBezTo>
                    <a:pt x="837" y="231"/>
                    <a:pt x="834" y="230"/>
                    <a:pt x="833" y="227"/>
                  </a:cubicBezTo>
                  <a:cubicBezTo>
                    <a:pt x="824" y="214"/>
                    <a:pt x="815" y="201"/>
                    <a:pt x="806" y="188"/>
                  </a:cubicBezTo>
                  <a:cubicBezTo>
                    <a:pt x="803" y="185"/>
                    <a:pt x="804" y="180"/>
                    <a:pt x="807" y="177"/>
                  </a:cubicBezTo>
                  <a:cubicBezTo>
                    <a:pt x="811" y="174"/>
                    <a:pt x="816" y="175"/>
                    <a:pt x="818" y="178"/>
                  </a:cubicBezTo>
                  <a:cubicBezTo>
                    <a:pt x="828" y="191"/>
                    <a:pt x="838" y="205"/>
                    <a:pt x="846" y="219"/>
                  </a:cubicBezTo>
                  <a:cubicBezTo>
                    <a:pt x="849" y="223"/>
                    <a:pt x="847" y="228"/>
                    <a:pt x="844" y="230"/>
                  </a:cubicBezTo>
                  <a:cubicBezTo>
                    <a:pt x="842" y="231"/>
                    <a:pt x="841" y="231"/>
                    <a:pt x="839" y="231"/>
                  </a:cubicBezTo>
                  <a:close/>
                  <a:moveTo>
                    <a:pt x="131" y="155"/>
                  </a:moveTo>
                  <a:cubicBezTo>
                    <a:pt x="129" y="155"/>
                    <a:pt x="127" y="155"/>
                    <a:pt x="125" y="153"/>
                  </a:cubicBezTo>
                  <a:cubicBezTo>
                    <a:pt x="122" y="150"/>
                    <a:pt x="122" y="145"/>
                    <a:pt x="125" y="142"/>
                  </a:cubicBezTo>
                  <a:cubicBezTo>
                    <a:pt x="136" y="130"/>
                    <a:pt x="148" y="118"/>
                    <a:pt x="161" y="108"/>
                  </a:cubicBezTo>
                  <a:cubicBezTo>
                    <a:pt x="164" y="105"/>
                    <a:pt x="169" y="105"/>
                    <a:pt x="172" y="109"/>
                  </a:cubicBezTo>
                  <a:cubicBezTo>
                    <a:pt x="175" y="112"/>
                    <a:pt x="174" y="117"/>
                    <a:pt x="171" y="120"/>
                  </a:cubicBezTo>
                  <a:cubicBezTo>
                    <a:pt x="159" y="130"/>
                    <a:pt x="147" y="141"/>
                    <a:pt x="137" y="153"/>
                  </a:cubicBezTo>
                  <a:cubicBezTo>
                    <a:pt x="135" y="154"/>
                    <a:pt x="133" y="155"/>
                    <a:pt x="131" y="155"/>
                  </a:cubicBezTo>
                  <a:close/>
                  <a:moveTo>
                    <a:pt x="781" y="154"/>
                  </a:moveTo>
                  <a:cubicBezTo>
                    <a:pt x="779" y="154"/>
                    <a:pt x="776" y="153"/>
                    <a:pt x="775" y="152"/>
                  </a:cubicBezTo>
                  <a:cubicBezTo>
                    <a:pt x="764" y="140"/>
                    <a:pt x="752" y="129"/>
                    <a:pt x="740" y="119"/>
                  </a:cubicBezTo>
                  <a:cubicBezTo>
                    <a:pt x="737" y="116"/>
                    <a:pt x="737" y="111"/>
                    <a:pt x="739" y="108"/>
                  </a:cubicBezTo>
                  <a:cubicBezTo>
                    <a:pt x="742" y="105"/>
                    <a:pt x="747" y="104"/>
                    <a:pt x="751" y="107"/>
                  </a:cubicBezTo>
                  <a:cubicBezTo>
                    <a:pt x="763" y="118"/>
                    <a:pt x="775" y="129"/>
                    <a:pt x="786" y="141"/>
                  </a:cubicBezTo>
                  <a:cubicBezTo>
                    <a:pt x="789" y="144"/>
                    <a:pt x="789" y="149"/>
                    <a:pt x="786" y="152"/>
                  </a:cubicBezTo>
                  <a:cubicBezTo>
                    <a:pt x="785" y="154"/>
                    <a:pt x="783" y="154"/>
                    <a:pt x="781" y="154"/>
                  </a:cubicBezTo>
                  <a:close/>
                  <a:moveTo>
                    <a:pt x="204" y="92"/>
                  </a:moveTo>
                  <a:cubicBezTo>
                    <a:pt x="202" y="92"/>
                    <a:pt x="199" y="91"/>
                    <a:pt x="198" y="89"/>
                  </a:cubicBezTo>
                  <a:cubicBezTo>
                    <a:pt x="195" y="85"/>
                    <a:pt x="196" y="80"/>
                    <a:pt x="200" y="78"/>
                  </a:cubicBezTo>
                  <a:cubicBezTo>
                    <a:pt x="213" y="69"/>
                    <a:pt x="228" y="60"/>
                    <a:pt x="242" y="52"/>
                  </a:cubicBezTo>
                  <a:cubicBezTo>
                    <a:pt x="246" y="50"/>
                    <a:pt x="251" y="52"/>
                    <a:pt x="253" y="56"/>
                  </a:cubicBezTo>
                  <a:cubicBezTo>
                    <a:pt x="255" y="60"/>
                    <a:pt x="253" y="64"/>
                    <a:pt x="250" y="66"/>
                  </a:cubicBezTo>
                  <a:cubicBezTo>
                    <a:pt x="236" y="74"/>
                    <a:pt x="222" y="82"/>
                    <a:pt x="209" y="91"/>
                  </a:cubicBezTo>
                  <a:cubicBezTo>
                    <a:pt x="208" y="92"/>
                    <a:pt x="206" y="92"/>
                    <a:pt x="204" y="92"/>
                  </a:cubicBezTo>
                  <a:close/>
                  <a:moveTo>
                    <a:pt x="707" y="92"/>
                  </a:moveTo>
                  <a:cubicBezTo>
                    <a:pt x="705" y="92"/>
                    <a:pt x="704" y="91"/>
                    <a:pt x="702" y="90"/>
                  </a:cubicBezTo>
                  <a:cubicBezTo>
                    <a:pt x="689" y="81"/>
                    <a:pt x="676" y="73"/>
                    <a:pt x="662" y="66"/>
                  </a:cubicBezTo>
                  <a:cubicBezTo>
                    <a:pt x="658" y="64"/>
                    <a:pt x="656" y="59"/>
                    <a:pt x="658" y="55"/>
                  </a:cubicBezTo>
                  <a:cubicBezTo>
                    <a:pt x="660" y="51"/>
                    <a:pt x="665" y="50"/>
                    <a:pt x="669" y="52"/>
                  </a:cubicBezTo>
                  <a:cubicBezTo>
                    <a:pt x="683" y="59"/>
                    <a:pt x="698" y="68"/>
                    <a:pt x="711" y="77"/>
                  </a:cubicBezTo>
                  <a:cubicBezTo>
                    <a:pt x="715" y="80"/>
                    <a:pt x="716" y="85"/>
                    <a:pt x="713" y="88"/>
                  </a:cubicBezTo>
                  <a:cubicBezTo>
                    <a:pt x="712" y="90"/>
                    <a:pt x="709" y="92"/>
                    <a:pt x="707" y="92"/>
                  </a:cubicBezTo>
                  <a:close/>
                  <a:moveTo>
                    <a:pt x="290" y="47"/>
                  </a:moveTo>
                  <a:cubicBezTo>
                    <a:pt x="287" y="47"/>
                    <a:pt x="284" y="45"/>
                    <a:pt x="282" y="42"/>
                  </a:cubicBezTo>
                  <a:cubicBezTo>
                    <a:pt x="281" y="38"/>
                    <a:pt x="283" y="33"/>
                    <a:pt x="287" y="32"/>
                  </a:cubicBezTo>
                  <a:cubicBezTo>
                    <a:pt x="302" y="25"/>
                    <a:pt x="318" y="20"/>
                    <a:pt x="334" y="16"/>
                  </a:cubicBezTo>
                  <a:cubicBezTo>
                    <a:pt x="338" y="15"/>
                    <a:pt x="342" y="17"/>
                    <a:pt x="343" y="21"/>
                  </a:cubicBezTo>
                  <a:cubicBezTo>
                    <a:pt x="345" y="26"/>
                    <a:pt x="342" y="30"/>
                    <a:pt x="338" y="31"/>
                  </a:cubicBezTo>
                  <a:cubicBezTo>
                    <a:pt x="323" y="35"/>
                    <a:pt x="307" y="40"/>
                    <a:pt x="293" y="46"/>
                  </a:cubicBezTo>
                  <a:cubicBezTo>
                    <a:pt x="292" y="47"/>
                    <a:pt x="291" y="47"/>
                    <a:pt x="290" y="47"/>
                  </a:cubicBezTo>
                  <a:close/>
                  <a:moveTo>
                    <a:pt x="621" y="46"/>
                  </a:moveTo>
                  <a:cubicBezTo>
                    <a:pt x="620" y="46"/>
                    <a:pt x="619" y="46"/>
                    <a:pt x="618" y="46"/>
                  </a:cubicBezTo>
                  <a:cubicBezTo>
                    <a:pt x="604" y="40"/>
                    <a:pt x="588" y="35"/>
                    <a:pt x="573" y="31"/>
                  </a:cubicBezTo>
                  <a:cubicBezTo>
                    <a:pt x="569" y="30"/>
                    <a:pt x="566" y="25"/>
                    <a:pt x="568" y="21"/>
                  </a:cubicBezTo>
                  <a:cubicBezTo>
                    <a:pt x="569" y="17"/>
                    <a:pt x="573" y="14"/>
                    <a:pt x="577" y="15"/>
                  </a:cubicBezTo>
                  <a:cubicBezTo>
                    <a:pt x="593" y="20"/>
                    <a:pt x="609" y="25"/>
                    <a:pt x="624" y="31"/>
                  </a:cubicBezTo>
                  <a:cubicBezTo>
                    <a:pt x="628" y="33"/>
                    <a:pt x="630" y="37"/>
                    <a:pt x="629" y="41"/>
                  </a:cubicBezTo>
                  <a:cubicBezTo>
                    <a:pt x="627" y="45"/>
                    <a:pt x="624" y="46"/>
                    <a:pt x="621" y="46"/>
                  </a:cubicBezTo>
                  <a:close/>
                  <a:moveTo>
                    <a:pt x="383" y="21"/>
                  </a:moveTo>
                  <a:cubicBezTo>
                    <a:pt x="379" y="21"/>
                    <a:pt x="376" y="18"/>
                    <a:pt x="375" y="14"/>
                  </a:cubicBezTo>
                  <a:cubicBezTo>
                    <a:pt x="374" y="10"/>
                    <a:pt x="377" y="6"/>
                    <a:pt x="382" y="5"/>
                  </a:cubicBezTo>
                  <a:cubicBezTo>
                    <a:pt x="398" y="2"/>
                    <a:pt x="414" y="1"/>
                    <a:pt x="431" y="0"/>
                  </a:cubicBezTo>
                  <a:cubicBezTo>
                    <a:pt x="435" y="0"/>
                    <a:pt x="439" y="3"/>
                    <a:pt x="439" y="7"/>
                  </a:cubicBezTo>
                  <a:cubicBezTo>
                    <a:pt x="439" y="12"/>
                    <a:pt x="436" y="15"/>
                    <a:pt x="432" y="16"/>
                  </a:cubicBezTo>
                  <a:cubicBezTo>
                    <a:pt x="416" y="17"/>
                    <a:pt x="400" y="18"/>
                    <a:pt x="384" y="21"/>
                  </a:cubicBezTo>
                  <a:cubicBezTo>
                    <a:pt x="384" y="21"/>
                    <a:pt x="383" y="21"/>
                    <a:pt x="383" y="21"/>
                  </a:cubicBezTo>
                  <a:close/>
                  <a:moveTo>
                    <a:pt x="528" y="21"/>
                  </a:moveTo>
                  <a:cubicBezTo>
                    <a:pt x="527" y="21"/>
                    <a:pt x="527" y="21"/>
                    <a:pt x="527" y="21"/>
                  </a:cubicBezTo>
                  <a:cubicBezTo>
                    <a:pt x="511" y="18"/>
                    <a:pt x="495" y="16"/>
                    <a:pt x="479" y="16"/>
                  </a:cubicBezTo>
                  <a:cubicBezTo>
                    <a:pt x="475" y="15"/>
                    <a:pt x="472" y="12"/>
                    <a:pt x="472" y="7"/>
                  </a:cubicBezTo>
                  <a:cubicBezTo>
                    <a:pt x="472" y="3"/>
                    <a:pt x="476" y="0"/>
                    <a:pt x="480" y="0"/>
                  </a:cubicBezTo>
                  <a:cubicBezTo>
                    <a:pt x="497" y="1"/>
                    <a:pt x="513" y="2"/>
                    <a:pt x="529" y="5"/>
                  </a:cubicBezTo>
                  <a:cubicBezTo>
                    <a:pt x="534" y="6"/>
                    <a:pt x="536" y="10"/>
                    <a:pt x="536" y="14"/>
                  </a:cubicBezTo>
                  <a:cubicBezTo>
                    <a:pt x="535" y="18"/>
                    <a:pt x="532" y="21"/>
                    <a:pt x="528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2359" tIns="11180" rIns="22359" bIns="1118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35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7A9414F-A882-0D5F-2B62-F696CA948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869" y="2902413"/>
              <a:ext cx="583650" cy="286173"/>
            </a:xfrm>
            <a:custGeom>
              <a:avLst/>
              <a:gdLst>
                <a:gd name="connsiteX0" fmla="*/ 872354 w 873226"/>
                <a:gd name="connsiteY0" fmla="*/ 25276 h 428156"/>
                <a:gd name="connsiteX1" fmla="*/ 511320 w 873226"/>
                <a:gd name="connsiteY1" fmla="*/ 335134 h 428156"/>
                <a:gd name="connsiteX2" fmla="*/ 493759 w 873226"/>
                <a:gd name="connsiteY2" fmla="*/ 336558 h 428156"/>
                <a:gd name="connsiteX3" fmla="*/ 493188 w 873226"/>
                <a:gd name="connsiteY3" fmla="*/ 337634 h 428156"/>
                <a:gd name="connsiteX4" fmla="*/ 448596 w 873226"/>
                <a:gd name="connsiteY4" fmla="*/ 421613 h 428156"/>
                <a:gd name="connsiteX5" fmla="*/ 427833 w 873226"/>
                <a:gd name="connsiteY5" fmla="*/ 421613 h 428156"/>
                <a:gd name="connsiteX6" fmla="*/ 391164 w 873226"/>
                <a:gd name="connsiteY6" fmla="*/ 359265 h 428156"/>
                <a:gd name="connsiteX7" fmla="*/ 377741 w 873226"/>
                <a:gd name="connsiteY7" fmla="*/ 336444 h 428156"/>
                <a:gd name="connsiteX8" fmla="*/ 361655 w 873226"/>
                <a:gd name="connsiteY8" fmla="*/ 335134 h 428156"/>
                <a:gd name="connsiteX9" fmla="*/ 1276 w 873226"/>
                <a:gd name="connsiteY9" fmla="*/ 25275 h 428156"/>
                <a:gd name="connsiteX10" fmla="*/ 19851 w 873226"/>
                <a:gd name="connsiteY10" fmla="*/ 0 h 428156"/>
                <a:gd name="connsiteX11" fmla="*/ 37449 w 873226"/>
                <a:gd name="connsiteY11" fmla="*/ 13610 h 428156"/>
                <a:gd name="connsiteX12" fmla="*/ 436326 w 873226"/>
                <a:gd name="connsiteY12" fmla="*/ 303301 h 428156"/>
                <a:gd name="connsiteX13" fmla="*/ 835204 w 873226"/>
                <a:gd name="connsiteY13" fmla="*/ 13610 h 428156"/>
                <a:gd name="connsiteX14" fmla="*/ 853779 w 873226"/>
                <a:gd name="connsiteY14" fmla="*/ 1 h 428156"/>
                <a:gd name="connsiteX15" fmla="*/ 872354 w 873226"/>
                <a:gd name="connsiteY15" fmla="*/ 25276 h 4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3226" h="428156">
                  <a:moveTo>
                    <a:pt x="872354" y="25276"/>
                  </a:moveTo>
                  <a:cubicBezTo>
                    <a:pt x="821028" y="185189"/>
                    <a:pt x="682126" y="307144"/>
                    <a:pt x="511320" y="335134"/>
                  </a:cubicBezTo>
                  <a:lnTo>
                    <a:pt x="493759" y="336558"/>
                  </a:lnTo>
                  <a:lnTo>
                    <a:pt x="493188" y="337634"/>
                  </a:lnTo>
                  <a:cubicBezTo>
                    <a:pt x="486818" y="349631"/>
                    <a:pt x="474077" y="373625"/>
                    <a:pt x="448596" y="421613"/>
                  </a:cubicBezTo>
                  <a:cubicBezTo>
                    <a:pt x="443877" y="430338"/>
                    <a:pt x="432552" y="430338"/>
                    <a:pt x="427833" y="421613"/>
                  </a:cubicBezTo>
                  <a:cubicBezTo>
                    <a:pt x="427833" y="421613"/>
                    <a:pt x="427833" y="421613"/>
                    <a:pt x="391164" y="359265"/>
                  </a:cubicBezTo>
                  <a:lnTo>
                    <a:pt x="377741" y="336444"/>
                  </a:lnTo>
                  <a:lnTo>
                    <a:pt x="361655" y="335134"/>
                  </a:lnTo>
                  <a:cubicBezTo>
                    <a:pt x="191503" y="307144"/>
                    <a:pt x="52602" y="185189"/>
                    <a:pt x="1276" y="25275"/>
                  </a:cubicBezTo>
                  <a:cubicBezTo>
                    <a:pt x="-3612" y="12638"/>
                    <a:pt x="6164" y="0"/>
                    <a:pt x="19851" y="0"/>
                  </a:cubicBezTo>
                  <a:cubicBezTo>
                    <a:pt x="27672" y="0"/>
                    <a:pt x="35493" y="4861"/>
                    <a:pt x="37449" y="13610"/>
                  </a:cubicBezTo>
                  <a:cubicBezTo>
                    <a:pt x="92196" y="180814"/>
                    <a:pt x="250574" y="303301"/>
                    <a:pt x="436326" y="303301"/>
                  </a:cubicBezTo>
                  <a:cubicBezTo>
                    <a:pt x="623056" y="303301"/>
                    <a:pt x="781433" y="180814"/>
                    <a:pt x="835204" y="13610"/>
                  </a:cubicBezTo>
                  <a:cubicBezTo>
                    <a:pt x="837159" y="4861"/>
                    <a:pt x="844980" y="1"/>
                    <a:pt x="853779" y="1"/>
                  </a:cubicBezTo>
                  <a:cubicBezTo>
                    <a:pt x="866488" y="1"/>
                    <a:pt x="876265" y="12638"/>
                    <a:pt x="872354" y="252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2359" tIns="11180" rIns="22359" bIns="1118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35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D2B7169C-C79E-8818-D0C5-296B6488F3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2189930" y="2589274"/>
              <a:ext cx="471528" cy="472055"/>
            </a:xfrm>
            <a:prstGeom prst="ellipse">
              <a:avLst/>
            </a:prstGeom>
            <a:gradFill>
              <a:gsLst>
                <a:gs pos="28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disabled_222385">
              <a:extLst>
                <a:ext uri="{FF2B5EF4-FFF2-40B4-BE49-F238E27FC236}">
                  <a16:creationId xmlns:a16="http://schemas.microsoft.com/office/drawing/2014/main" id="{6D8C6759-E062-02E7-991D-AFE1545F6729}"/>
                </a:ext>
              </a:extLst>
            </p:cNvPr>
            <p:cNvSpPr>
              <a:spLocks/>
            </p:cNvSpPr>
            <p:nvPr/>
          </p:nvSpPr>
          <p:spPr>
            <a:xfrm>
              <a:off x="2288196" y="2673453"/>
              <a:ext cx="274994" cy="303697"/>
            </a:xfrm>
            <a:custGeom>
              <a:avLst/>
              <a:gdLst>
                <a:gd name="T0" fmla="*/ 2284 w 2388"/>
                <a:gd name="T1" fmla="*/ 245 h 2641"/>
                <a:gd name="T2" fmla="*/ 2230 w 2388"/>
                <a:gd name="T3" fmla="*/ 190 h 2641"/>
                <a:gd name="T4" fmla="*/ 1206 w 2388"/>
                <a:gd name="T5" fmla="*/ 1 h 2641"/>
                <a:gd name="T6" fmla="*/ 1182 w 2388"/>
                <a:gd name="T7" fmla="*/ 1 h 2641"/>
                <a:gd name="T8" fmla="*/ 159 w 2388"/>
                <a:gd name="T9" fmla="*/ 190 h 2641"/>
                <a:gd name="T10" fmla="*/ 105 w 2388"/>
                <a:gd name="T11" fmla="*/ 245 h 2641"/>
                <a:gd name="T12" fmla="*/ 202 w 2388"/>
                <a:gd name="T13" fmla="*/ 1554 h 2641"/>
                <a:gd name="T14" fmla="*/ 1159 w 2388"/>
                <a:gd name="T15" fmla="*/ 2630 h 2641"/>
                <a:gd name="T16" fmla="*/ 1194 w 2388"/>
                <a:gd name="T17" fmla="*/ 2641 h 2641"/>
                <a:gd name="T18" fmla="*/ 1230 w 2388"/>
                <a:gd name="T19" fmla="*/ 2630 h 2641"/>
                <a:gd name="T20" fmla="*/ 2187 w 2388"/>
                <a:gd name="T21" fmla="*/ 1554 h 2641"/>
                <a:gd name="T22" fmla="*/ 2284 w 2388"/>
                <a:gd name="T23" fmla="*/ 245 h 2641"/>
                <a:gd name="T24" fmla="*/ 1194 w 2388"/>
                <a:gd name="T25" fmla="*/ 1299 h 2641"/>
                <a:gd name="T26" fmla="*/ 344 w 2388"/>
                <a:gd name="T27" fmla="*/ 1299 h 2641"/>
                <a:gd name="T28" fmla="*/ 313 w 2388"/>
                <a:gd name="T29" fmla="*/ 400 h 2641"/>
                <a:gd name="T30" fmla="*/ 1194 w 2388"/>
                <a:gd name="T31" fmla="*/ 241 h 2641"/>
                <a:gd name="T32" fmla="*/ 1194 w 2388"/>
                <a:gd name="T33" fmla="*/ 1299 h 2641"/>
                <a:gd name="T34" fmla="*/ 1994 w 2388"/>
                <a:gd name="T35" fmla="*/ 1478 h 2641"/>
                <a:gd name="T36" fmla="*/ 1194 w 2388"/>
                <a:gd name="T37" fmla="*/ 2357 h 2641"/>
                <a:gd name="T38" fmla="*/ 1194 w 2388"/>
                <a:gd name="T39" fmla="*/ 1299 h 2641"/>
                <a:gd name="T40" fmla="*/ 2045 w 2388"/>
                <a:gd name="T41" fmla="*/ 1299 h 2641"/>
                <a:gd name="T42" fmla="*/ 1994 w 2388"/>
                <a:gd name="T43" fmla="*/ 1478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8" h="2641">
                  <a:moveTo>
                    <a:pt x="2284" y="245"/>
                  </a:moveTo>
                  <a:cubicBezTo>
                    <a:pt x="2279" y="217"/>
                    <a:pt x="2258" y="195"/>
                    <a:pt x="2230" y="190"/>
                  </a:cubicBezTo>
                  <a:lnTo>
                    <a:pt x="1206" y="1"/>
                  </a:lnTo>
                  <a:cubicBezTo>
                    <a:pt x="1198" y="0"/>
                    <a:pt x="1190" y="0"/>
                    <a:pt x="1182" y="1"/>
                  </a:cubicBezTo>
                  <a:lnTo>
                    <a:pt x="159" y="190"/>
                  </a:lnTo>
                  <a:cubicBezTo>
                    <a:pt x="131" y="195"/>
                    <a:pt x="109" y="217"/>
                    <a:pt x="105" y="245"/>
                  </a:cubicBezTo>
                  <a:cubicBezTo>
                    <a:pt x="100" y="274"/>
                    <a:pt x="0" y="960"/>
                    <a:pt x="202" y="1554"/>
                  </a:cubicBezTo>
                  <a:cubicBezTo>
                    <a:pt x="405" y="2155"/>
                    <a:pt x="1128" y="2611"/>
                    <a:pt x="1159" y="2630"/>
                  </a:cubicBezTo>
                  <a:cubicBezTo>
                    <a:pt x="1170" y="2637"/>
                    <a:pt x="1182" y="2641"/>
                    <a:pt x="1194" y="2641"/>
                  </a:cubicBezTo>
                  <a:cubicBezTo>
                    <a:pt x="1206" y="2641"/>
                    <a:pt x="1219" y="2637"/>
                    <a:pt x="1230" y="2630"/>
                  </a:cubicBezTo>
                  <a:cubicBezTo>
                    <a:pt x="1260" y="2611"/>
                    <a:pt x="1983" y="2155"/>
                    <a:pt x="2187" y="1554"/>
                  </a:cubicBezTo>
                  <a:cubicBezTo>
                    <a:pt x="2388" y="960"/>
                    <a:pt x="2288" y="274"/>
                    <a:pt x="2284" y="245"/>
                  </a:cubicBezTo>
                  <a:close/>
                  <a:moveTo>
                    <a:pt x="1194" y="1299"/>
                  </a:moveTo>
                  <a:lnTo>
                    <a:pt x="344" y="1299"/>
                  </a:lnTo>
                  <a:cubicBezTo>
                    <a:pt x="243" y="854"/>
                    <a:pt x="313" y="400"/>
                    <a:pt x="313" y="400"/>
                  </a:cubicBezTo>
                  <a:lnTo>
                    <a:pt x="1194" y="241"/>
                  </a:lnTo>
                  <a:lnTo>
                    <a:pt x="1194" y="1299"/>
                  </a:lnTo>
                  <a:close/>
                  <a:moveTo>
                    <a:pt x="1994" y="1478"/>
                  </a:moveTo>
                  <a:cubicBezTo>
                    <a:pt x="1824" y="1972"/>
                    <a:pt x="1194" y="2357"/>
                    <a:pt x="1194" y="2357"/>
                  </a:cubicBezTo>
                  <a:lnTo>
                    <a:pt x="1194" y="1299"/>
                  </a:lnTo>
                  <a:lnTo>
                    <a:pt x="2045" y="1299"/>
                  </a:lnTo>
                  <a:cubicBezTo>
                    <a:pt x="2031" y="1359"/>
                    <a:pt x="2015" y="1420"/>
                    <a:pt x="1994" y="1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C2679510-6F15-46C1-AA31-D3A223D321CE}"/>
              </a:ext>
            </a:extLst>
          </p:cNvPr>
          <p:cNvSpPr/>
          <p:nvPr/>
        </p:nvSpPr>
        <p:spPr>
          <a:xfrm>
            <a:off x="430610" y="6354373"/>
            <a:ext cx="1631216" cy="255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just" eaLnBrk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800" spc="-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charset="-122"/>
                <a:sym typeface="Arial" panose="020B0604020202020204" pitchFamily="34" charset="0"/>
              </a:rPr>
              <a:t>来罗西利最新版法定说明书</a:t>
            </a:r>
          </a:p>
        </p:txBody>
      </p:sp>
    </p:spTree>
    <p:extLst>
      <p:ext uri="{BB962C8B-B14F-4D97-AF65-F5344CB8AC3E}">
        <p14:creationId xmlns:p14="http://schemas.microsoft.com/office/powerpoint/2010/main" val="280059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6AA95-CE8F-464A-2256-79AE3B977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988509-4C8A-3C6A-C9E7-D0C59404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11</a:t>
            </a:fld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AB763D6-E1E3-294D-6EB2-4B8702811890}"/>
              </a:ext>
            </a:extLst>
          </p:cNvPr>
          <p:cNvGrpSpPr/>
          <p:nvPr/>
        </p:nvGrpSpPr>
        <p:grpSpPr>
          <a:xfrm>
            <a:off x="442912" y="748620"/>
            <a:ext cx="11306176" cy="623516"/>
            <a:chOff x="436429" y="697190"/>
            <a:chExt cx="11306176" cy="623516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907435E-7C05-8030-A3ED-15E0508B443C}"/>
                </a:ext>
              </a:extLst>
            </p:cNvPr>
            <p:cNvSpPr/>
            <p:nvPr/>
          </p:nvSpPr>
          <p:spPr>
            <a:xfrm flipH="1">
              <a:off x="656070" y="697190"/>
              <a:ext cx="10879860" cy="57214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  <a:gs pos="56000">
                  <a:srgbClr val="BD0F5E">
                    <a:alpha val="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F0FAB05-FC48-2879-F673-29F73CDFC71B}"/>
                </a:ext>
              </a:extLst>
            </p:cNvPr>
            <p:cNvSpPr txBox="1"/>
            <p:nvPr/>
          </p:nvSpPr>
          <p:spPr>
            <a:xfrm>
              <a:off x="436429" y="735931"/>
              <a:ext cx="113061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高选择，强抑制：全新</a:t>
              </a:r>
              <a:r>
                <a:rPr lang="zh-CN" altLang="en-US" sz="32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三并环</a:t>
              </a:r>
              <a:r>
                <a:rPr lang="en-US" altLang="zh-CN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&amp;</a:t>
              </a: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螺环结构，靶点亲和力更高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064CF18-3638-C17D-BED6-FB0B8A7B4C99}"/>
              </a:ext>
            </a:extLst>
          </p:cNvPr>
          <p:cNvGrpSpPr/>
          <p:nvPr/>
        </p:nvGrpSpPr>
        <p:grpSpPr>
          <a:xfrm>
            <a:off x="1693409" y="201660"/>
            <a:ext cx="2481262" cy="421766"/>
            <a:chOff x="300038" y="201660"/>
            <a:chExt cx="2481262" cy="421766"/>
          </a:xfrm>
        </p:grpSpPr>
        <p:sp>
          <p:nvSpPr>
            <p:cNvPr id="16" name="iSHEJI-4-1">
              <a:extLst>
                <a:ext uri="{FF2B5EF4-FFF2-40B4-BE49-F238E27FC236}">
                  <a16:creationId xmlns:a16="http://schemas.microsoft.com/office/drawing/2014/main" id="{44ECE1C6-5BD8-B045-C4F2-F525BC29B258}"/>
                </a:ext>
              </a:extLst>
            </p:cNvPr>
            <p:cNvSpPr/>
            <p:nvPr/>
          </p:nvSpPr>
          <p:spPr>
            <a:xfrm flipH="1" flipV="1">
              <a:off x="300038" y="201660"/>
              <a:ext cx="2481262" cy="421766"/>
            </a:xfrm>
            <a:prstGeom prst="parallelogram">
              <a:avLst>
                <a:gd name="adj" fmla="val 0"/>
              </a:avLst>
            </a:prstGeom>
            <a:gradFill flip="none" rotWithShape="0">
              <a:gsLst>
                <a:gs pos="0">
                  <a:schemeClr val="accent1">
                    <a:alpha val="5000"/>
                  </a:schemeClr>
                </a:gs>
                <a:gs pos="91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DA58A12-41F0-3C85-FA86-FC3A5528C7B9}"/>
                </a:ext>
              </a:extLst>
            </p:cNvPr>
            <p:cNvSpPr/>
            <p:nvPr/>
          </p:nvSpPr>
          <p:spPr>
            <a:xfrm>
              <a:off x="300038" y="227877"/>
              <a:ext cx="1788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4.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创新性 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5475DD-FE2E-425D-58F1-D8E6DFEBC7EB}"/>
              </a:ext>
            </a:extLst>
          </p:cNvPr>
          <p:cNvGrpSpPr/>
          <p:nvPr/>
        </p:nvGrpSpPr>
        <p:grpSpPr>
          <a:xfrm>
            <a:off x="6623210" y="1733252"/>
            <a:ext cx="5232558" cy="1529641"/>
            <a:chOff x="782857" y="4535672"/>
            <a:chExt cx="3405173" cy="1590680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71898BC9-2D4A-ED8A-0334-3DC980DDE16C}"/>
                </a:ext>
              </a:extLst>
            </p:cNvPr>
            <p:cNvSpPr>
              <a:spLocks/>
            </p:cNvSpPr>
            <p:nvPr/>
          </p:nvSpPr>
          <p:spPr>
            <a:xfrm rot="16200000">
              <a:off x="1675340" y="3643189"/>
              <a:ext cx="1590680" cy="3375645"/>
            </a:xfrm>
            <a:prstGeom prst="roundRect">
              <a:avLst>
                <a:gd name="adj" fmla="val 2037"/>
              </a:avLst>
            </a:prstGeom>
            <a:gradFill>
              <a:gsLst>
                <a:gs pos="0">
                  <a:schemeClr val="accent1">
                    <a:alpha val="0"/>
                  </a:schemeClr>
                </a:gs>
                <a:gs pos="55000">
                  <a:schemeClr val="accent1">
                    <a:alpha val="5000"/>
                  </a:schemeClr>
                </a:gs>
              </a:gsLst>
              <a:lin ang="162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78"/>
              <a:endParaRPr lang="zh-CN" altLang="en-US" kern="0">
                <a:solidFill>
                  <a:srgbClr val="666666"/>
                </a:solidFill>
                <a:latin typeface="Calibri" panose="020F0502020204030204"/>
                <a:ea typeface="等线" panose="02010600030101010101" pitchFamily="2" charset="-122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9174768-07F7-B62A-501C-1C71B79C47E2}"/>
                </a:ext>
              </a:extLst>
            </p:cNvPr>
            <p:cNvSpPr txBox="1"/>
            <p:nvPr/>
          </p:nvSpPr>
          <p:spPr>
            <a:xfrm>
              <a:off x="878220" y="5157863"/>
              <a:ext cx="3309810" cy="684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来罗西利在</a:t>
              </a:r>
              <a:r>
                <a:rPr lang="zh-CN" altLang="en-US" sz="16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肿瘤组织高度富集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，抗肿瘤作用突出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285750" lvl="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6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骨髓抑制轻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、较少引起重度中性粒细胞减少症</a:t>
              </a:r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A561AB5B-EC25-774D-CA18-F14CDEB2E011}"/>
                </a:ext>
              </a:extLst>
            </p:cNvPr>
            <p:cNvSpPr/>
            <p:nvPr/>
          </p:nvSpPr>
          <p:spPr>
            <a:xfrm>
              <a:off x="878221" y="4902873"/>
              <a:ext cx="3168000" cy="67477"/>
            </a:xfrm>
            <a:prstGeom prst="parallelogram">
              <a:avLst>
                <a:gd name="adj" fmla="val 63376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16440EB-CD84-D9B4-8B13-6FCD9F392D8E}"/>
                </a:ext>
              </a:extLst>
            </p:cNvPr>
            <p:cNvSpPr/>
            <p:nvPr/>
          </p:nvSpPr>
          <p:spPr>
            <a:xfrm>
              <a:off x="878221" y="4622414"/>
              <a:ext cx="1883149" cy="384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靶点高选择性，强效抑瘤</a:t>
              </a:r>
              <a:r>
                <a:rPr lang="en-US" altLang="zh-CN" b="1" baseline="30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endParaRPr lang="en-US" altLang="zh-CN" sz="16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772C7F9-E4E9-9FA6-BFE6-D63C560D777A}"/>
              </a:ext>
            </a:extLst>
          </p:cNvPr>
          <p:cNvGrpSpPr/>
          <p:nvPr/>
        </p:nvGrpSpPr>
        <p:grpSpPr>
          <a:xfrm>
            <a:off x="6626676" y="3464707"/>
            <a:ext cx="5014521" cy="1529641"/>
            <a:chOff x="782858" y="4535671"/>
            <a:chExt cx="3375645" cy="1590679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C787D405-C8B0-8137-C445-4A632E395375}"/>
                </a:ext>
              </a:extLst>
            </p:cNvPr>
            <p:cNvSpPr>
              <a:spLocks/>
            </p:cNvSpPr>
            <p:nvPr/>
          </p:nvSpPr>
          <p:spPr>
            <a:xfrm rot="16200000">
              <a:off x="1675341" y="3643188"/>
              <a:ext cx="1590679" cy="3375645"/>
            </a:xfrm>
            <a:prstGeom prst="roundRect">
              <a:avLst>
                <a:gd name="adj" fmla="val 2037"/>
              </a:avLst>
            </a:prstGeom>
            <a:gradFill>
              <a:gsLst>
                <a:gs pos="0">
                  <a:schemeClr val="accent1">
                    <a:alpha val="0"/>
                  </a:schemeClr>
                </a:gs>
                <a:gs pos="55000">
                  <a:schemeClr val="accent1">
                    <a:alpha val="5000"/>
                  </a:schemeClr>
                </a:gs>
              </a:gsLst>
              <a:lin ang="162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78"/>
              <a:endParaRPr lang="zh-CN" altLang="en-US" kern="0">
                <a:solidFill>
                  <a:srgbClr val="666666"/>
                </a:solidFill>
                <a:latin typeface="Calibri" panose="020F0502020204030204"/>
                <a:ea typeface="等线" panose="02010600030101010101" pitchFamily="2" charset="-122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E43C49F1-101E-3772-512C-73ECA3053781}"/>
                </a:ext>
              </a:extLst>
            </p:cNvPr>
            <p:cNvSpPr txBox="1"/>
            <p:nvPr/>
          </p:nvSpPr>
          <p:spPr>
            <a:xfrm>
              <a:off x="878221" y="5245965"/>
              <a:ext cx="3168000" cy="645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2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来罗西利经肝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CYP3A4(70%)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和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CYP2C8(&lt;10%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）代谢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285750" lvl="0" indent="-285750">
                <a:lnSpc>
                  <a:spcPct val="12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6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允许连续给药，严重</a:t>
              </a:r>
              <a:r>
                <a:rPr lang="en-US" altLang="zh-CN" sz="16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AE</a:t>
              </a:r>
              <a:r>
                <a:rPr lang="zh-CN" altLang="en-US" sz="16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发生率低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，患者依从性好</a:t>
              </a:r>
            </a:p>
          </p:txBody>
        </p:sp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5F7ABBBA-BAF9-F57C-0D14-529727267B71}"/>
                </a:ext>
              </a:extLst>
            </p:cNvPr>
            <p:cNvSpPr/>
            <p:nvPr/>
          </p:nvSpPr>
          <p:spPr>
            <a:xfrm>
              <a:off x="878221" y="4902873"/>
              <a:ext cx="3168000" cy="67477"/>
            </a:xfrm>
            <a:prstGeom prst="parallelogram">
              <a:avLst>
                <a:gd name="adj" fmla="val 63376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5F7FB062-07B8-5835-D6E7-730B62237B45}"/>
                </a:ext>
              </a:extLst>
            </p:cNvPr>
            <p:cNvSpPr/>
            <p:nvPr/>
          </p:nvSpPr>
          <p:spPr>
            <a:xfrm>
              <a:off x="878221" y="4622414"/>
              <a:ext cx="2201580" cy="384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多代谢途径，安全便利易管理</a:t>
              </a:r>
              <a:r>
                <a:rPr lang="en-US" altLang="zh-CN" b="1" baseline="30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32B9E68-CD43-CA40-0CC8-B5D4E3B717BF}"/>
              </a:ext>
            </a:extLst>
          </p:cNvPr>
          <p:cNvGrpSpPr/>
          <p:nvPr/>
        </p:nvGrpSpPr>
        <p:grpSpPr>
          <a:xfrm>
            <a:off x="6652277" y="5192117"/>
            <a:ext cx="5298012" cy="1191750"/>
            <a:chOff x="677491" y="4462975"/>
            <a:chExt cx="3269079" cy="1855330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68821215-3FFB-2440-47E9-AFD2382083B5}"/>
                </a:ext>
              </a:extLst>
            </p:cNvPr>
            <p:cNvSpPr>
              <a:spLocks/>
            </p:cNvSpPr>
            <p:nvPr/>
          </p:nvSpPr>
          <p:spPr>
            <a:xfrm rot="16200000">
              <a:off x="1420714" y="3792449"/>
              <a:ext cx="1782633" cy="3269079"/>
            </a:xfrm>
            <a:prstGeom prst="roundRect">
              <a:avLst>
                <a:gd name="adj" fmla="val 2037"/>
              </a:avLst>
            </a:prstGeom>
            <a:gradFill>
              <a:gsLst>
                <a:gs pos="0">
                  <a:schemeClr val="accent1">
                    <a:alpha val="0"/>
                  </a:schemeClr>
                </a:gs>
                <a:gs pos="55000">
                  <a:schemeClr val="accent1">
                    <a:alpha val="5000"/>
                  </a:schemeClr>
                </a:gs>
              </a:gsLst>
              <a:lin ang="162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78"/>
              <a:endParaRPr lang="zh-CN" altLang="en-US" kern="0">
                <a:solidFill>
                  <a:srgbClr val="666666"/>
                </a:solidFill>
                <a:latin typeface="Calibri" panose="020F0502020204030204"/>
                <a:ea typeface="等线" panose="02010600030101010101" pitchFamily="2" charset="-122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2FFCBDEE-5070-0C4B-AFB4-B818941991DD}"/>
                </a:ext>
              </a:extLst>
            </p:cNvPr>
            <p:cNvSpPr txBox="1"/>
            <p:nvPr/>
          </p:nvSpPr>
          <p:spPr>
            <a:xfrm>
              <a:off x="744327" y="5179438"/>
              <a:ext cx="2908603" cy="9665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ct val="12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老年患者、轻度肝功能损伤患者、轻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/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</a:rPr>
                <a:t>中度肾功能损伤患者，</a:t>
              </a:r>
              <a:r>
                <a:rPr lang="zh-CN" altLang="en-US" sz="16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无需调整剂量</a:t>
              </a:r>
              <a:endPara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4" name="平行四边形 63">
              <a:extLst>
                <a:ext uri="{FF2B5EF4-FFF2-40B4-BE49-F238E27FC236}">
                  <a16:creationId xmlns:a16="http://schemas.microsoft.com/office/drawing/2014/main" id="{F19990CF-AA54-7682-507E-2E3894CD7D41}"/>
                </a:ext>
              </a:extLst>
            </p:cNvPr>
            <p:cNvSpPr/>
            <p:nvPr/>
          </p:nvSpPr>
          <p:spPr>
            <a:xfrm>
              <a:off x="749105" y="4949502"/>
              <a:ext cx="3168000" cy="67477"/>
            </a:xfrm>
            <a:prstGeom prst="parallelogram">
              <a:avLst>
                <a:gd name="adj" fmla="val 63376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59B77997-989F-7014-3F37-442D47AD8755}"/>
                </a:ext>
              </a:extLst>
            </p:cNvPr>
            <p:cNvSpPr/>
            <p:nvPr/>
          </p:nvSpPr>
          <p:spPr>
            <a:xfrm>
              <a:off x="749105" y="4462975"/>
              <a:ext cx="1474968" cy="574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特殊患者群适用性好</a:t>
              </a:r>
              <a:r>
                <a:rPr lang="en-US" altLang="zh-CN" b="1" baseline="30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en-US" altLang="zh-CN" sz="16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65108A3-9C13-43C8-8B7D-7E7128717C63}"/>
              </a:ext>
            </a:extLst>
          </p:cNvPr>
          <p:cNvGraphicFramePr>
            <a:graphicFrameLocks noGrp="1"/>
          </p:cNvGraphicFramePr>
          <p:nvPr/>
        </p:nvGraphicFramePr>
        <p:xfrm>
          <a:off x="412360" y="4477839"/>
          <a:ext cx="5298011" cy="1843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474">
                  <a:extLst>
                    <a:ext uri="{9D8B030D-6E8A-4147-A177-3AD203B41FA5}">
                      <a16:colId xmlns:a16="http://schemas.microsoft.com/office/drawing/2014/main" val="279785899"/>
                    </a:ext>
                  </a:extLst>
                </a:gridCol>
                <a:gridCol w="2052254">
                  <a:extLst>
                    <a:ext uri="{9D8B030D-6E8A-4147-A177-3AD203B41FA5}">
                      <a16:colId xmlns:a16="http://schemas.microsoft.com/office/drawing/2014/main" val="1267645128"/>
                    </a:ext>
                  </a:extLst>
                </a:gridCol>
                <a:gridCol w="1986283">
                  <a:extLst>
                    <a:ext uri="{9D8B030D-6E8A-4147-A177-3AD203B41FA5}">
                      <a16:colId xmlns:a16="http://schemas.microsoft.com/office/drawing/2014/main" val="3225675377"/>
                    </a:ext>
                  </a:extLst>
                </a:gridCol>
              </a:tblGrid>
              <a:tr h="3414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项目</a:t>
                      </a: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目录内</a:t>
                      </a:r>
                      <a:r>
                        <a:rPr lang="en-US" altLang="zh-CN" sz="1400" dirty="0">
                          <a:latin typeface="+mj-lt"/>
                        </a:rPr>
                        <a:t>CDK4/6</a:t>
                      </a:r>
                      <a:r>
                        <a:rPr lang="zh-CN" altLang="en-US" sz="1400" dirty="0">
                          <a:latin typeface="+mj-lt"/>
                        </a:rPr>
                        <a:t>抑制剂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来罗西利</a:t>
                      </a:r>
                    </a:p>
                  </a:txBody>
                  <a:tcPr>
                    <a:solidFill>
                      <a:srgbClr val="BD0F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23905"/>
                  </a:ext>
                </a:extLst>
              </a:tr>
              <a:tr h="3414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j-lt"/>
                        </a:rPr>
                        <a:t>分子结构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均为</a:t>
                      </a:r>
                      <a:r>
                        <a:rPr lang="zh-CN" altLang="en-US" sz="1400" b="1" dirty="0">
                          <a:solidFill>
                            <a:schemeClr val="accent1"/>
                          </a:solidFill>
                          <a:latin typeface="+mj-lt"/>
                        </a:rPr>
                        <a:t>双环</a:t>
                      </a:r>
                      <a:r>
                        <a:rPr lang="zh-CN" altLang="en-US" sz="1400" dirty="0">
                          <a:latin typeface="+mj-lt"/>
                        </a:rPr>
                        <a:t>结构</a:t>
                      </a:r>
                      <a:endParaRPr lang="zh-CN" altLang="en-US" sz="1400" dirty="0"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BD0F5E"/>
                          </a:solidFill>
                          <a:latin typeface="+mj-lt"/>
                        </a:rPr>
                        <a:t>三并环</a:t>
                      </a:r>
                      <a:r>
                        <a:rPr lang="en-US" altLang="zh-CN" sz="1400" dirty="0">
                          <a:latin typeface="+mj-lt"/>
                        </a:rPr>
                        <a:t>&amp;</a:t>
                      </a:r>
                      <a:r>
                        <a:rPr lang="zh-CN" altLang="en-US" sz="1400" dirty="0">
                          <a:latin typeface="+mj-lt"/>
                        </a:rPr>
                        <a:t>螺环</a:t>
                      </a:r>
                    </a:p>
                  </a:txBody>
                  <a:tcPr anchor="ctr">
                    <a:solidFill>
                      <a:srgbClr val="F474AE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497618"/>
                  </a:ext>
                </a:extLst>
              </a:tr>
              <a:tr h="5805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j-lt"/>
                        </a:rPr>
                        <a:t>半抑制浓度（</a:t>
                      </a:r>
                      <a:r>
                        <a:rPr lang="en-US" altLang="zh-CN" sz="1400" b="0" dirty="0">
                          <a:latin typeface="+mj-lt"/>
                        </a:rPr>
                        <a:t>IC50</a:t>
                      </a:r>
                      <a:r>
                        <a:rPr lang="zh-CN" altLang="en-US" sz="1400" b="0" dirty="0">
                          <a:latin typeface="+mj-lt"/>
                        </a:rPr>
                        <a:t>）</a:t>
                      </a:r>
                      <a:r>
                        <a:rPr lang="en-US" altLang="zh-CN" sz="1400" b="0" baseline="30000" dirty="0">
                          <a:latin typeface="+mj-lt"/>
                        </a:rPr>
                        <a:t>1-3</a:t>
                      </a:r>
                      <a:endParaRPr lang="zh-CN" altLang="en-US" sz="1400" b="0" baseline="30000" dirty="0">
                        <a:latin typeface="+mj-lt"/>
                      </a:endParaRPr>
                    </a:p>
                  </a:txBody>
                  <a:tcPr anchor="ctr">
                    <a:solidFill>
                      <a:srgbClr val="CCD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针对靶点</a:t>
                      </a:r>
                      <a:r>
                        <a:rPr lang="en-US" altLang="zh-CN" sz="1400" dirty="0">
                          <a:latin typeface="+mj-lt"/>
                        </a:rPr>
                        <a:t>CDK4</a:t>
                      </a:r>
                      <a:r>
                        <a:rPr lang="zh-CN" altLang="en-US" sz="1400" dirty="0">
                          <a:latin typeface="+mj-lt"/>
                        </a:rPr>
                        <a:t>的</a:t>
                      </a:r>
                      <a:endParaRPr lang="en-US" altLang="zh-CN" sz="1400" dirty="0">
                        <a:latin typeface="+mj-lt"/>
                      </a:endParaRPr>
                    </a:p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IC50</a:t>
                      </a:r>
                      <a:r>
                        <a:rPr lang="zh-CN" altLang="en-US" sz="1400" b="1" dirty="0">
                          <a:solidFill>
                            <a:schemeClr val="accent1"/>
                          </a:solidFill>
                          <a:latin typeface="+mj-lt"/>
                        </a:rPr>
                        <a:t>较高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2-12nM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4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针对靶点</a:t>
                      </a:r>
                      <a:r>
                        <a:rPr lang="en-US" altLang="zh-CN" sz="1400" dirty="0">
                          <a:latin typeface="+mj-lt"/>
                        </a:rPr>
                        <a:t>CDK4</a:t>
                      </a:r>
                      <a:r>
                        <a:rPr lang="zh-CN" altLang="en-US" sz="1400" dirty="0">
                          <a:latin typeface="+mj-lt"/>
                        </a:rPr>
                        <a:t>的</a:t>
                      </a:r>
                      <a:endParaRPr lang="en-US" altLang="zh-CN" sz="1400" dirty="0">
                        <a:latin typeface="+mj-lt"/>
                      </a:endParaRPr>
                    </a:p>
                    <a:p>
                      <a:pPr algn="ctr"/>
                      <a:r>
                        <a:rPr lang="en-US" altLang="zh-CN" sz="1400" dirty="0">
                          <a:latin typeface="+mj-lt"/>
                        </a:rPr>
                        <a:t>IC50</a:t>
                      </a:r>
                      <a:r>
                        <a:rPr lang="zh-CN" altLang="en-US" sz="1600" b="1" dirty="0">
                          <a:solidFill>
                            <a:srgbClr val="BD0F5E"/>
                          </a:solidFill>
                          <a:latin typeface="+mj-lt"/>
                        </a:rPr>
                        <a:t>低</a:t>
                      </a:r>
                      <a:r>
                        <a:rPr lang="zh-CN" altLang="en-US" sz="1400" dirty="0">
                          <a:latin typeface="+mj-lt"/>
                        </a:rPr>
                        <a:t>（</a:t>
                      </a:r>
                      <a:r>
                        <a:rPr lang="en-US" altLang="zh-CN" sz="1400" dirty="0">
                          <a:latin typeface="+mj-lt"/>
                        </a:rPr>
                        <a:t>1nM</a:t>
                      </a:r>
                      <a:r>
                        <a:rPr lang="zh-CN" altLang="en-US" sz="1400" dirty="0">
                          <a:latin typeface="+mj-lt"/>
                        </a:rPr>
                        <a:t>）</a:t>
                      </a:r>
                    </a:p>
                  </a:txBody>
                  <a:tcPr anchor="ctr">
                    <a:solidFill>
                      <a:srgbClr val="F474AE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107496"/>
                  </a:ext>
                </a:extLst>
              </a:tr>
              <a:tr h="5805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j-lt"/>
                        </a:rPr>
                        <a:t>特殊监测</a:t>
                      </a:r>
                      <a:r>
                        <a:rPr lang="en-US" altLang="zh-CN" sz="1400" b="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4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+mj-lt"/>
                        </a:rPr>
                        <a:t>大多</a:t>
                      </a:r>
                      <a:r>
                        <a:rPr lang="zh-CN" altLang="en-US" sz="1400" b="1" dirty="0">
                          <a:solidFill>
                            <a:schemeClr val="accent1"/>
                          </a:solidFill>
                          <a:latin typeface="+mj-lt"/>
                        </a:rPr>
                        <a:t>需要</a:t>
                      </a:r>
                      <a:r>
                        <a:rPr lang="zh-CN" altLang="en-US" sz="1400" dirty="0">
                          <a:latin typeface="+mj-lt"/>
                        </a:rPr>
                        <a:t>检测肺部</a:t>
                      </a:r>
                      <a:r>
                        <a:rPr lang="en-US" altLang="zh-CN" sz="1400" dirty="0">
                          <a:latin typeface="+mj-lt"/>
                        </a:rPr>
                        <a:t>ILD</a:t>
                      </a:r>
                      <a:r>
                        <a:rPr lang="zh-CN" altLang="en-US" sz="1400" dirty="0">
                          <a:latin typeface="+mj-lt"/>
                        </a:rPr>
                        <a:t>、静脉血栓事件</a:t>
                      </a:r>
                    </a:p>
                  </a:txBody>
                  <a:tcPr anchor="ctr">
                    <a:solidFill>
                      <a:srgbClr val="E7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BD0F5E"/>
                          </a:solidFill>
                          <a:latin typeface="+mj-lt"/>
                        </a:rPr>
                        <a:t>无需</a:t>
                      </a:r>
                      <a:r>
                        <a:rPr lang="zh-CN" altLang="en-US" sz="1400" dirty="0">
                          <a:latin typeface="+mj-lt"/>
                        </a:rPr>
                        <a:t>特殊监测</a:t>
                      </a:r>
                    </a:p>
                  </a:txBody>
                  <a:tcPr anchor="ctr">
                    <a:solidFill>
                      <a:srgbClr val="F474AE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560300"/>
                  </a:ext>
                </a:extLst>
              </a:tr>
            </a:tbl>
          </a:graphicData>
        </a:graphic>
      </p:graphicFrame>
      <p:sp>
        <p:nvSpPr>
          <p:cNvPr id="6" name="箭头: 右 5">
            <a:extLst>
              <a:ext uri="{FF2B5EF4-FFF2-40B4-BE49-F238E27FC236}">
                <a16:creationId xmlns:a16="http://schemas.microsoft.com/office/drawing/2014/main" id="{5E281750-CD06-41B2-AC13-D7F12E9D1266}"/>
              </a:ext>
            </a:extLst>
          </p:cNvPr>
          <p:cNvSpPr/>
          <p:nvPr/>
        </p:nvSpPr>
        <p:spPr>
          <a:xfrm>
            <a:off x="6103251" y="2918651"/>
            <a:ext cx="378380" cy="176218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16E3F34A-A638-4DBF-81F3-7DAE745D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948" y="2479897"/>
            <a:ext cx="3633507" cy="1667848"/>
          </a:xfrm>
          <a:prstGeom prst="rect">
            <a:avLst/>
          </a:prstGeom>
        </p:spPr>
      </p:pic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E37FA635-D442-F25A-1211-48FA94582080}"/>
              </a:ext>
            </a:extLst>
          </p:cNvPr>
          <p:cNvSpPr/>
          <p:nvPr/>
        </p:nvSpPr>
        <p:spPr>
          <a:xfrm>
            <a:off x="1398494" y="1765056"/>
            <a:ext cx="2728326" cy="661702"/>
          </a:xfrm>
          <a:prstGeom prst="roundRect">
            <a:avLst>
              <a:gd name="adj" fmla="val 20922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BD0F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拥有自主知识产权</a:t>
            </a:r>
            <a:endParaRPr lang="en-US" altLang="zh-CN" b="1" dirty="0">
              <a:solidFill>
                <a:srgbClr val="BD0F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pic>
        <p:nvPicPr>
          <p:cNvPr id="4" name="图形 3" descr="功能区">
            <a:extLst>
              <a:ext uri="{FF2B5EF4-FFF2-40B4-BE49-F238E27FC236}">
                <a16:creationId xmlns:a16="http://schemas.microsoft.com/office/drawing/2014/main" id="{EED56F08-7C3F-4442-A58D-C03C725D3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1935" y="1861288"/>
            <a:ext cx="471154" cy="471154"/>
          </a:xfrm>
          <a:prstGeom prst="rect">
            <a:avLst/>
          </a:prstGeom>
        </p:spPr>
      </p:pic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7CBD7E4F-DD06-4AC5-BAFE-A8CA30DF1E0E}"/>
              </a:ext>
            </a:extLst>
          </p:cNvPr>
          <p:cNvSpPr/>
          <p:nvPr/>
        </p:nvSpPr>
        <p:spPr>
          <a:xfrm>
            <a:off x="3410748" y="2625110"/>
            <a:ext cx="1105435" cy="422342"/>
          </a:xfrm>
          <a:prstGeom prst="roundRect">
            <a:avLst>
              <a:gd name="adj" fmla="val 20922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三并环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F061789-A84D-4DA1-B291-F270AC9D1A05}"/>
              </a:ext>
            </a:extLst>
          </p:cNvPr>
          <p:cNvSpPr/>
          <p:nvPr/>
        </p:nvSpPr>
        <p:spPr>
          <a:xfrm>
            <a:off x="383662" y="6546744"/>
            <a:ext cx="11116717" cy="255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>
              <a:lnSpc>
                <a:spcPct val="150000"/>
              </a:lnSpc>
            </a:pPr>
            <a:r>
              <a:rPr lang="en-US" altLang="zh-CN" sz="800" spc="-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1.Oncotarget.2018 0ct 16;9(81):35226-35240. 2.Science. 2022  </a:t>
            </a:r>
            <a:r>
              <a:rPr lang="en-US" altLang="zh-CN" sz="800" spc="-1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january</a:t>
            </a:r>
            <a:r>
              <a:rPr lang="en-US" altLang="zh-CN" sz="800" spc="-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14; 375(6577): eabc1495. 3.Pharmaceuticals (Basel). 2021 Feb 24;14(3):181. 4.</a:t>
            </a:r>
            <a:r>
              <a:rPr lang="zh-CN" altLang="en-US" sz="800" spc="-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来罗西利及同类产品法定说明书</a:t>
            </a:r>
            <a:r>
              <a:rPr lang="en-US" altLang="zh-CN" sz="800" spc="-1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5.Oncotarget, 2017, Vol. 8, (No. 26), pp: 42343-42358</a:t>
            </a:r>
          </a:p>
        </p:txBody>
      </p:sp>
    </p:spTree>
    <p:extLst>
      <p:ext uri="{BB962C8B-B14F-4D97-AF65-F5344CB8AC3E}">
        <p14:creationId xmlns:p14="http://schemas.microsoft.com/office/powerpoint/2010/main" val="59333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4FEB85-A535-4B8A-89E5-B55FB01B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12</a:t>
            </a:fld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3898B43-313F-908C-8599-8488792F5715}"/>
              </a:ext>
            </a:extLst>
          </p:cNvPr>
          <p:cNvGrpSpPr/>
          <p:nvPr/>
        </p:nvGrpSpPr>
        <p:grpSpPr>
          <a:xfrm>
            <a:off x="378054" y="599932"/>
            <a:ext cx="11083696" cy="1086512"/>
            <a:chOff x="375179" y="438337"/>
            <a:chExt cx="11306176" cy="83099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AB0A6AE0-DE43-A9FD-F8DF-29A1FF1A7414}"/>
                </a:ext>
              </a:extLst>
            </p:cNvPr>
            <p:cNvSpPr/>
            <p:nvPr/>
          </p:nvSpPr>
          <p:spPr>
            <a:xfrm flipH="1">
              <a:off x="656070" y="444552"/>
              <a:ext cx="10879860" cy="82478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  <a:gs pos="56000">
                  <a:srgbClr val="BD0F5E">
                    <a:alpha val="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C42B298-F4C8-6942-FE81-2077703E1792}"/>
                </a:ext>
              </a:extLst>
            </p:cNvPr>
            <p:cNvSpPr txBox="1"/>
            <p:nvPr/>
          </p:nvSpPr>
          <p:spPr>
            <a:xfrm>
              <a:off x="375179" y="438337"/>
              <a:ext cx="11306176" cy="744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25000"/>
                </a:lnSpc>
                <a:defRPr/>
              </a:pP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全球品质，中国证据：同时获批一线 </a:t>
              </a:r>
              <a:r>
                <a:rPr lang="en-US" altLang="zh-CN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&amp; </a:t>
              </a: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二线适应症</a:t>
              </a:r>
              <a:endParaRPr lang="en-US" altLang="zh-CN" sz="2400" b="1" dirty="0">
                <a:solidFill>
                  <a:srgbClr val="BD0F5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algn="ctr">
                <a:lnSpc>
                  <a:spcPct val="125000"/>
                </a:lnSpc>
                <a:defRPr/>
              </a:pP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地产化价格，拥有海外知识产权</a:t>
              </a:r>
              <a:endParaRPr lang="en-US" altLang="zh-CN" sz="2400" b="1" dirty="0">
                <a:solidFill>
                  <a:srgbClr val="BD0F5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0741BC7-D85A-C587-F0D0-9C6E9468A2EE}"/>
              </a:ext>
            </a:extLst>
          </p:cNvPr>
          <p:cNvGrpSpPr/>
          <p:nvPr/>
        </p:nvGrpSpPr>
        <p:grpSpPr>
          <a:xfrm>
            <a:off x="1693409" y="201660"/>
            <a:ext cx="2481262" cy="421766"/>
            <a:chOff x="300038" y="201660"/>
            <a:chExt cx="2481262" cy="421766"/>
          </a:xfrm>
        </p:grpSpPr>
        <p:sp>
          <p:nvSpPr>
            <p:cNvPr id="7" name="iSHEJI-4-1">
              <a:extLst>
                <a:ext uri="{FF2B5EF4-FFF2-40B4-BE49-F238E27FC236}">
                  <a16:creationId xmlns:a16="http://schemas.microsoft.com/office/drawing/2014/main" id="{E28F01E5-2344-D108-DF90-38704881A027}"/>
                </a:ext>
              </a:extLst>
            </p:cNvPr>
            <p:cNvSpPr/>
            <p:nvPr/>
          </p:nvSpPr>
          <p:spPr>
            <a:xfrm flipH="1" flipV="1">
              <a:off x="300038" y="201660"/>
              <a:ext cx="2481262" cy="421766"/>
            </a:xfrm>
            <a:prstGeom prst="parallelogram">
              <a:avLst>
                <a:gd name="adj" fmla="val 0"/>
              </a:avLst>
            </a:prstGeom>
            <a:gradFill flip="none" rotWithShape="0">
              <a:gsLst>
                <a:gs pos="0">
                  <a:schemeClr val="accent1">
                    <a:alpha val="5000"/>
                  </a:schemeClr>
                </a:gs>
                <a:gs pos="91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5997C4A-92E7-DDBC-A6B7-29C4D21AD743}"/>
                </a:ext>
              </a:extLst>
            </p:cNvPr>
            <p:cNvSpPr/>
            <p:nvPr/>
          </p:nvSpPr>
          <p:spPr>
            <a:xfrm>
              <a:off x="300038" y="227877"/>
              <a:ext cx="1788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5.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公平性 </a:t>
              </a:r>
            </a:p>
          </p:txBody>
        </p:sp>
      </p:grpSp>
      <p:grpSp>
        <p:nvGrpSpPr>
          <p:cNvPr id="106" name="Group 75">
            <a:extLst>
              <a:ext uri="{FF2B5EF4-FFF2-40B4-BE49-F238E27FC236}">
                <a16:creationId xmlns:a16="http://schemas.microsoft.com/office/drawing/2014/main" id="{DE0A9D54-642B-DE19-2897-636A6C020A8D}"/>
              </a:ext>
            </a:extLst>
          </p:cNvPr>
          <p:cNvGrpSpPr/>
          <p:nvPr/>
        </p:nvGrpSpPr>
        <p:grpSpPr>
          <a:xfrm>
            <a:off x="308203" y="1828798"/>
            <a:ext cx="11083697" cy="4872299"/>
            <a:chOff x="308203" y="1601367"/>
            <a:chExt cx="11083697" cy="4956383"/>
          </a:xfrm>
        </p:grpSpPr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C8CF82C8-EF9E-093E-C7C0-4A0EBDE5CE5A}"/>
                </a:ext>
              </a:extLst>
            </p:cNvPr>
            <p:cNvGrpSpPr/>
            <p:nvPr/>
          </p:nvGrpSpPr>
          <p:grpSpPr>
            <a:xfrm>
              <a:off x="308203" y="1601367"/>
              <a:ext cx="11083697" cy="1293907"/>
              <a:chOff x="308203" y="1614067"/>
              <a:chExt cx="11083697" cy="1293907"/>
            </a:xfrm>
          </p:grpSpPr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CDE309C4-6B35-5390-32DA-54C982CA7B20}"/>
                  </a:ext>
                </a:extLst>
              </p:cNvPr>
              <p:cNvSpPr/>
              <p:nvPr/>
            </p:nvSpPr>
            <p:spPr>
              <a:xfrm>
                <a:off x="308204" y="1614067"/>
                <a:ext cx="11083696" cy="1293907"/>
              </a:xfrm>
              <a:prstGeom prst="rect">
                <a:avLst/>
              </a:prstGeom>
              <a:solidFill>
                <a:schemeClr val="accent1">
                  <a:alpha val="5000"/>
                </a:schemeClr>
              </a:solidFill>
              <a:ln w="12700" cap="sq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zh-CN" altLang="en-US" sz="1600" dirty="0" err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1" name="组合 130">
                <a:extLst>
                  <a:ext uri="{FF2B5EF4-FFF2-40B4-BE49-F238E27FC236}">
                    <a16:creationId xmlns:a16="http://schemas.microsoft.com/office/drawing/2014/main" id="{A709450D-06CB-BD28-FB5D-07E2438871A7}"/>
                  </a:ext>
                </a:extLst>
              </p:cNvPr>
              <p:cNvGrpSpPr/>
              <p:nvPr/>
            </p:nvGrpSpPr>
            <p:grpSpPr>
              <a:xfrm>
                <a:off x="308203" y="1614067"/>
                <a:ext cx="2072140" cy="1293907"/>
                <a:chOff x="308203" y="1614067"/>
                <a:chExt cx="2072140" cy="1293907"/>
              </a:xfrm>
            </p:grpSpPr>
            <p:sp>
              <p:nvSpPr>
                <p:cNvPr id="132" name="矩形: 圆角 131">
                  <a:extLst>
                    <a:ext uri="{FF2B5EF4-FFF2-40B4-BE49-F238E27FC236}">
                      <a16:creationId xmlns:a16="http://schemas.microsoft.com/office/drawing/2014/main" id="{97D7A5A4-681A-F28F-E8BA-0CDACB578AC5}"/>
                    </a:ext>
                  </a:extLst>
                </p:cNvPr>
                <p:cNvSpPr/>
                <p:nvPr/>
              </p:nvSpPr>
              <p:spPr>
                <a:xfrm>
                  <a:off x="308204" y="1614067"/>
                  <a:ext cx="2072139" cy="1293907"/>
                </a:xfrm>
                <a:prstGeom prst="roundRect">
                  <a:avLst>
                    <a:gd name="adj" fmla="val 2134"/>
                  </a:avLst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3" name="文本框 20">
                  <a:extLst>
                    <a:ext uri="{FF2B5EF4-FFF2-40B4-BE49-F238E27FC236}">
                      <a16:creationId xmlns:a16="http://schemas.microsoft.com/office/drawing/2014/main" id="{3A6CED28-2600-1F35-335A-5D1D7595613B}"/>
                    </a:ext>
                  </a:extLst>
                </p:cNvPr>
                <p:cNvSpPr txBox="1"/>
                <p:nvPr/>
              </p:nvSpPr>
              <p:spPr>
                <a:xfrm>
                  <a:off x="308203" y="2114171"/>
                  <a:ext cx="2072140" cy="6922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lnSpc>
                      <a:spcPct val="110000"/>
                    </a:lnSpc>
                    <a:defRPr/>
                  </a:pPr>
                  <a:r>
                    <a:rPr lang="zh-CN" altLang="en-US" b="1" kern="0" dirty="0">
                      <a:solidFill>
                        <a:schemeClr val="accent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对疾病和疾病公众</a:t>
                  </a:r>
                  <a:endParaRPr lang="en-US" altLang="zh-CN" b="1" kern="0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lvl="0" algn="ctr">
                    <a:lnSpc>
                      <a:spcPct val="110000"/>
                    </a:lnSpc>
                    <a:defRPr/>
                  </a:pPr>
                  <a:r>
                    <a:rPr lang="zh-CN" altLang="en-US" b="1" kern="0" dirty="0">
                      <a:solidFill>
                        <a:schemeClr val="accent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健康影响</a:t>
                  </a:r>
                </a:p>
              </p:txBody>
            </p:sp>
            <p:sp>
              <p:nvSpPr>
                <p:cNvPr id="134" name="first-aid_93175">
                  <a:extLst>
                    <a:ext uri="{FF2B5EF4-FFF2-40B4-BE49-F238E27FC236}">
                      <a16:creationId xmlns:a16="http://schemas.microsoft.com/office/drawing/2014/main" id="{71C37504-D3F5-7B61-99E0-FF07D88DCC9B}"/>
                    </a:ext>
                  </a:extLst>
                </p:cNvPr>
                <p:cNvSpPr/>
                <p:nvPr/>
              </p:nvSpPr>
              <p:spPr>
                <a:xfrm>
                  <a:off x="1191852" y="1797942"/>
                  <a:ext cx="304842" cy="246941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05945" h="490853">
                      <a:moveTo>
                        <a:pt x="276844" y="209509"/>
                      </a:moveTo>
                      <a:lnTo>
                        <a:pt x="329100" y="209509"/>
                      </a:lnTo>
                      <a:cubicBezTo>
                        <a:pt x="337302" y="209509"/>
                        <a:pt x="343938" y="216137"/>
                        <a:pt x="343938" y="224329"/>
                      </a:cubicBezTo>
                      <a:lnTo>
                        <a:pt x="343938" y="254705"/>
                      </a:lnTo>
                      <a:lnTo>
                        <a:pt x="374259" y="254705"/>
                      </a:lnTo>
                      <a:cubicBezTo>
                        <a:pt x="382461" y="254705"/>
                        <a:pt x="389097" y="261332"/>
                        <a:pt x="389097" y="269432"/>
                      </a:cubicBezTo>
                      <a:lnTo>
                        <a:pt x="389097" y="321624"/>
                      </a:lnTo>
                      <a:cubicBezTo>
                        <a:pt x="389097" y="329816"/>
                        <a:pt x="382461" y="336444"/>
                        <a:pt x="374259" y="336444"/>
                      </a:cubicBezTo>
                      <a:lnTo>
                        <a:pt x="343938" y="336444"/>
                      </a:lnTo>
                      <a:lnTo>
                        <a:pt x="343938" y="366727"/>
                      </a:lnTo>
                      <a:cubicBezTo>
                        <a:pt x="343938" y="374920"/>
                        <a:pt x="337302" y="381547"/>
                        <a:pt x="329100" y="381547"/>
                      </a:cubicBezTo>
                      <a:lnTo>
                        <a:pt x="276844" y="381547"/>
                      </a:lnTo>
                      <a:cubicBezTo>
                        <a:pt x="268642" y="381547"/>
                        <a:pt x="262006" y="374920"/>
                        <a:pt x="262006" y="366727"/>
                      </a:cubicBezTo>
                      <a:lnTo>
                        <a:pt x="262006" y="336444"/>
                      </a:lnTo>
                      <a:lnTo>
                        <a:pt x="231685" y="336444"/>
                      </a:lnTo>
                      <a:cubicBezTo>
                        <a:pt x="223483" y="336444"/>
                        <a:pt x="216847" y="329816"/>
                        <a:pt x="216847" y="321624"/>
                      </a:cubicBezTo>
                      <a:lnTo>
                        <a:pt x="216847" y="269432"/>
                      </a:lnTo>
                      <a:cubicBezTo>
                        <a:pt x="216847" y="261332"/>
                        <a:pt x="223483" y="254705"/>
                        <a:pt x="231685" y="254705"/>
                      </a:cubicBezTo>
                      <a:lnTo>
                        <a:pt x="262006" y="254705"/>
                      </a:lnTo>
                      <a:lnTo>
                        <a:pt x="262006" y="224329"/>
                      </a:lnTo>
                      <a:cubicBezTo>
                        <a:pt x="262006" y="216137"/>
                        <a:pt x="268642" y="209509"/>
                        <a:pt x="276844" y="209509"/>
                      </a:cubicBezTo>
                      <a:close/>
                      <a:moveTo>
                        <a:pt x="302927" y="144596"/>
                      </a:moveTo>
                      <a:cubicBezTo>
                        <a:pt x="219497" y="144596"/>
                        <a:pt x="151740" y="212154"/>
                        <a:pt x="151740" y="295543"/>
                      </a:cubicBezTo>
                      <a:cubicBezTo>
                        <a:pt x="151740" y="378840"/>
                        <a:pt x="219497" y="446490"/>
                        <a:pt x="302927" y="446490"/>
                      </a:cubicBezTo>
                      <a:cubicBezTo>
                        <a:pt x="386448" y="446490"/>
                        <a:pt x="454113" y="378840"/>
                        <a:pt x="454113" y="295543"/>
                      </a:cubicBezTo>
                      <a:cubicBezTo>
                        <a:pt x="454113" y="212154"/>
                        <a:pt x="386448" y="144596"/>
                        <a:pt x="302927" y="144596"/>
                      </a:cubicBezTo>
                      <a:close/>
                      <a:moveTo>
                        <a:pt x="249366" y="61299"/>
                      </a:moveTo>
                      <a:lnTo>
                        <a:pt x="249366" y="100140"/>
                      </a:lnTo>
                      <a:lnTo>
                        <a:pt x="356579" y="100140"/>
                      </a:lnTo>
                      <a:lnTo>
                        <a:pt x="356579" y="61299"/>
                      </a:lnTo>
                      <a:close/>
                      <a:moveTo>
                        <a:pt x="247153" y="0"/>
                      </a:moveTo>
                      <a:lnTo>
                        <a:pt x="358792" y="0"/>
                      </a:lnTo>
                      <a:cubicBezTo>
                        <a:pt x="391426" y="0"/>
                        <a:pt x="417976" y="26416"/>
                        <a:pt x="417976" y="58998"/>
                      </a:cubicBezTo>
                      <a:lnTo>
                        <a:pt x="417976" y="100140"/>
                      </a:lnTo>
                      <a:lnTo>
                        <a:pt x="574970" y="100140"/>
                      </a:lnTo>
                      <a:cubicBezTo>
                        <a:pt x="592117" y="100140"/>
                        <a:pt x="605945" y="113946"/>
                        <a:pt x="605945" y="130974"/>
                      </a:cubicBezTo>
                      <a:lnTo>
                        <a:pt x="605945" y="460020"/>
                      </a:lnTo>
                      <a:cubicBezTo>
                        <a:pt x="605945" y="477047"/>
                        <a:pt x="592117" y="490853"/>
                        <a:pt x="574970" y="490853"/>
                      </a:cubicBezTo>
                      <a:lnTo>
                        <a:pt x="30883" y="490853"/>
                      </a:lnTo>
                      <a:cubicBezTo>
                        <a:pt x="13828" y="490853"/>
                        <a:pt x="0" y="477047"/>
                        <a:pt x="0" y="460020"/>
                      </a:cubicBezTo>
                      <a:lnTo>
                        <a:pt x="0" y="130974"/>
                      </a:lnTo>
                      <a:cubicBezTo>
                        <a:pt x="0" y="113946"/>
                        <a:pt x="13828" y="100140"/>
                        <a:pt x="30883" y="100140"/>
                      </a:cubicBezTo>
                      <a:lnTo>
                        <a:pt x="187969" y="100140"/>
                      </a:lnTo>
                      <a:lnTo>
                        <a:pt x="187969" y="58998"/>
                      </a:lnTo>
                      <a:cubicBezTo>
                        <a:pt x="187969" y="26416"/>
                        <a:pt x="214519" y="0"/>
                        <a:pt x="24715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15B635CF-9B56-245A-03E3-4A11578202A4}"/>
                </a:ext>
              </a:extLst>
            </p:cNvPr>
            <p:cNvGrpSpPr/>
            <p:nvPr/>
          </p:nvGrpSpPr>
          <p:grpSpPr>
            <a:xfrm>
              <a:off x="308203" y="3048016"/>
              <a:ext cx="11083697" cy="1060005"/>
              <a:chOff x="308203" y="3044837"/>
              <a:chExt cx="11083697" cy="1060005"/>
            </a:xfrm>
          </p:grpSpPr>
          <p:sp>
            <p:nvSpPr>
              <p:cNvPr id="123" name="矩形 122">
                <a:extLst>
                  <a:ext uri="{FF2B5EF4-FFF2-40B4-BE49-F238E27FC236}">
                    <a16:creationId xmlns:a16="http://schemas.microsoft.com/office/drawing/2014/main" id="{8BD3FA2D-81FB-920C-8E7D-A98CC81F5A85}"/>
                  </a:ext>
                </a:extLst>
              </p:cNvPr>
              <p:cNvSpPr/>
              <p:nvPr/>
            </p:nvSpPr>
            <p:spPr>
              <a:xfrm>
                <a:off x="308204" y="3044837"/>
                <a:ext cx="11083696" cy="1060005"/>
              </a:xfrm>
              <a:prstGeom prst="rect">
                <a:avLst/>
              </a:prstGeom>
              <a:solidFill>
                <a:schemeClr val="accent1">
                  <a:alpha val="5000"/>
                </a:schemeClr>
              </a:solidFill>
              <a:ln w="12700" cap="sq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zh-CN" alt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矩形: 圆角 124">
                <a:extLst>
                  <a:ext uri="{FF2B5EF4-FFF2-40B4-BE49-F238E27FC236}">
                    <a16:creationId xmlns:a16="http://schemas.microsoft.com/office/drawing/2014/main" id="{E325170B-0196-196C-FD88-394C341FD649}"/>
                  </a:ext>
                </a:extLst>
              </p:cNvPr>
              <p:cNvSpPr/>
              <p:nvPr/>
            </p:nvSpPr>
            <p:spPr>
              <a:xfrm>
                <a:off x="308204" y="3044837"/>
                <a:ext cx="2072139" cy="1060005"/>
              </a:xfrm>
              <a:prstGeom prst="roundRect">
                <a:avLst>
                  <a:gd name="adj" fmla="val 2134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126" name="组合 125">
                <a:extLst>
                  <a:ext uri="{FF2B5EF4-FFF2-40B4-BE49-F238E27FC236}">
                    <a16:creationId xmlns:a16="http://schemas.microsoft.com/office/drawing/2014/main" id="{9870688A-27C4-322E-F91E-D130AA10B553}"/>
                  </a:ext>
                </a:extLst>
              </p:cNvPr>
              <p:cNvGrpSpPr/>
              <p:nvPr/>
            </p:nvGrpSpPr>
            <p:grpSpPr>
              <a:xfrm>
                <a:off x="308203" y="3090945"/>
                <a:ext cx="2072140" cy="995360"/>
                <a:chOff x="308203" y="3304973"/>
                <a:chExt cx="2072140" cy="995360"/>
              </a:xfrm>
            </p:grpSpPr>
            <p:sp>
              <p:nvSpPr>
                <p:cNvPr id="127" name="文本框 37">
                  <a:extLst>
                    <a:ext uri="{FF2B5EF4-FFF2-40B4-BE49-F238E27FC236}">
                      <a16:creationId xmlns:a16="http://schemas.microsoft.com/office/drawing/2014/main" id="{CA87CE5C-4F84-14B7-E8E6-2F1A565DD90B}"/>
                    </a:ext>
                  </a:extLst>
                </p:cNvPr>
                <p:cNvSpPr txBox="1"/>
                <p:nvPr/>
              </p:nvSpPr>
              <p:spPr>
                <a:xfrm>
                  <a:off x="308203" y="3608082"/>
                  <a:ext cx="2072140" cy="6922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lnSpc>
                      <a:spcPct val="110000"/>
                    </a:lnSpc>
                    <a:defRPr/>
                  </a:pPr>
                  <a:r>
                    <a:rPr lang="zh-CN" altLang="en-US" b="1" kern="0" dirty="0">
                      <a:solidFill>
                        <a:schemeClr val="accent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弥补药品</a:t>
                  </a:r>
                  <a:endParaRPr lang="en-US" altLang="zh-CN" b="1" kern="0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lvl="0" algn="ctr">
                    <a:lnSpc>
                      <a:spcPct val="110000"/>
                    </a:lnSpc>
                    <a:defRPr/>
                  </a:pPr>
                  <a:r>
                    <a:rPr lang="zh-CN" altLang="en-US" b="1" kern="0" dirty="0">
                      <a:solidFill>
                        <a:schemeClr val="accent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目录短板</a:t>
                  </a:r>
                </a:p>
              </p:txBody>
            </p:sp>
            <p:sp>
              <p:nvSpPr>
                <p:cNvPr id="128" name="first-aid_93175">
                  <a:extLst>
                    <a:ext uri="{FF2B5EF4-FFF2-40B4-BE49-F238E27FC236}">
                      <a16:creationId xmlns:a16="http://schemas.microsoft.com/office/drawing/2014/main" id="{4BAA7F81-A4D2-852F-822B-7379967D512A}"/>
                    </a:ext>
                  </a:extLst>
                </p:cNvPr>
                <p:cNvSpPr/>
                <p:nvPr/>
              </p:nvSpPr>
              <p:spPr>
                <a:xfrm>
                  <a:off x="1202512" y="3304973"/>
                  <a:ext cx="283521" cy="304842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559301" h="601359">
                      <a:moveTo>
                        <a:pt x="117130" y="307530"/>
                      </a:moveTo>
                      <a:lnTo>
                        <a:pt x="117130" y="363751"/>
                      </a:lnTo>
                      <a:lnTo>
                        <a:pt x="60501" y="363751"/>
                      </a:lnTo>
                      <a:lnTo>
                        <a:pt x="60501" y="420132"/>
                      </a:lnTo>
                      <a:lnTo>
                        <a:pt x="117130" y="420132"/>
                      </a:lnTo>
                      <a:lnTo>
                        <a:pt x="117130" y="475870"/>
                      </a:lnTo>
                      <a:lnTo>
                        <a:pt x="173114" y="475870"/>
                      </a:lnTo>
                      <a:lnTo>
                        <a:pt x="173114" y="420132"/>
                      </a:lnTo>
                      <a:lnTo>
                        <a:pt x="229744" y="420132"/>
                      </a:lnTo>
                      <a:lnTo>
                        <a:pt x="229744" y="363751"/>
                      </a:lnTo>
                      <a:lnTo>
                        <a:pt x="173114" y="363751"/>
                      </a:lnTo>
                      <a:lnTo>
                        <a:pt x="173114" y="307530"/>
                      </a:lnTo>
                      <a:close/>
                      <a:moveTo>
                        <a:pt x="91317" y="135486"/>
                      </a:moveTo>
                      <a:lnTo>
                        <a:pt x="202155" y="135486"/>
                      </a:lnTo>
                      <a:lnTo>
                        <a:pt x="202155" y="180913"/>
                      </a:lnTo>
                      <a:lnTo>
                        <a:pt x="260559" y="180913"/>
                      </a:lnTo>
                      <a:cubicBezTo>
                        <a:pt x="277177" y="180913"/>
                        <a:pt x="290729" y="194445"/>
                        <a:pt x="290729" y="211198"/>
                      </a:cubicBezTo>
                      <a:lnTo>
                        <a:pt x="290729" y="571235"/>
                      </a:lnTo>
                      <a:cubicBezTo>
                        <a:pt x="290729" y="587827"/>
                        <a:pt x="277177" y="601359"/>
                        <a:pt x="260559" y="601359"/>
                      </a:cubicBezTo>
                      <a:lnTo>
                        <a:pt x="30331" y="601359"/>
                      </a:lnTo>
                      <a:cubicBezTo>
                        <a:pt x="13714" y="601359"/>
                        <a:pt x="0" y="587827"/>
                        <a:pt x="0" y="571235"/>
                      </a:cubicBezTo>
                      <a:lnTo>
                        <a:pt x="0" y="211198"/>
                      </a:lnTo>
                      <a:cubicBezTo>
                        <a:pt x="0" y="194445"/>
                        <a:pt x="13714" y="180913"/>
                        <a:pt x="30331" y="180913"/>
                      </a:cubicBezTo>
                      <a:lnTo>
                        <a:pt x="91317" y="180913"/>
                      </a:lnTo>
                      <a:close/>
                      <a:moveTo>
                        <a:pt x="359775" y="85666"/>
                      </a:moveTo>
                      <a:lnTo>
                        <a:pt x="470587" y="85666"/>
                      </a:lnTo>
                      <a:lnTo>
                        <a:pt x="470587" y="131100"/>
                      </a:lnTo>
                      <a:lnTo>
                        <a:pt x="528977" y="131100"/>
                      </a:lnTo>
                      <a:cubicBezTo>
                        <a:pt x="545752" y="131100"/>
                        <a:pt x="559301" y="144634"/>
                        <a:pt x="559301" y="161229"/>
                      </a:cubicBezTo>
                      <a:lnTo>
                        <a:pt x="559301" y="521320"/>
                      </a:lnTo>
                      <a:cubicBezTo>
                        <a:pt x="559301" y="538076"/>
                        <a:pt x="545752" y="551610"/>
                        <a:pt x="528977" y="551610"/>
                      </a:cubicBezTo>
                      <a:lnTo>
                        <a:pt x="299772" y="551610"/>
                      </a:lnTo>
                      <a:lnTo>
                        <a:pt x="299772" y="431579"/>
                      </a:lnTo>
                      <a:lnTo>
                        <a:pt x="492846" y="431579"/>
                      </a:lnTo>
                      <a:lnTo>
                        <a:pt x="492846" y="281420"/>
                      </a:lnTo>
                      <a:lnTo>
                        <a:pt x="299772" y="281420"/>
                      </a:lnTo>
                      <a:lnTo>
                        <a:pt x="299772" y="205374"/>
                      </a:lnTo>
                      <a:cubicBezTo>
                        <a:pt x="299772" y="188779"/>
                        <a:pt x="286062" y="175246"/>
                        <a:pt x="269448" y="175246"/>
                      </a:cubicBezTo>
                      <a:lnTo>
                        <a:pt x="268642" y="175246"/>
                      </a:lnTo>
                      <a:lnTo>
                        <a:pt x="268642" y="161229"/>
                      </a:lnTo>
                      <a:cubicBezTo>
                        <a:pt x="268642" y="144634"/>
                        <a:pt x="282191" y="131100"/>
                        <a:pt x="298805" y="131100"/>
                      </a:cubicBezTo>
                      <a:lnTo>
                        <a:pt x="359775" y="131100"/>
                      </a:lnTo>
                      <a:close/>
                      <a:moveTo>
                        <a:pt x="69083" y="49749"/>
                      </a:moveTo>
                      <a:lnTo>
                        <a:pt x="224891" y="49749"/>
                      </a:lnTo>
                      <a:lnTo>
                        <a:pt x="224891" y="115516"/>
                      </a:lnTo>
                      <a:lnTo>
                        <a:pt x="69083" y="115516"/>
                      </a:lnTo>
                      <a:close/>
                      <a:moveTo>
                        <a:pt x="334762" y="0"/>
                      </a:moveTo>
                      <a:lnTo>
                        <a:pt x="490570" y="0"/>
                      </a:lnTo>
                      <a:lnTo>
                        <a:pt x="490570" y="65696"/>
                      </a:lnTo>
                      <a:lnTo>
                        <a:pt x="334762" y="656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9" name="Group 67">
              <a:extLst>
                <a:ext uri="{FF2B5EF4-FFF2-40B4-BE49-F238E27FC236}">
                  <a16:creationId xmlns:a16="http://schemas.microsoft.com/office/drawing/2014/main" id="{B8291E3B-A909-0ABD-2A7A-F30F1BB1BA60}"/>
                </a:ext>
              </a:extLst>
            </p:cNvPr>
            <p:cNvGrpSpPr/>
            <p:nvPr/>
          </p:nvGrpSpPr>
          <p:grpSpPr>
            <a:xfrm>
              <a:off x="308203" y="4248063"/>
              <a:ext cx="11083697" cy="1051421"/>
              <a:chOff x="308203" y="4168354"/>
              <a:chExt cx="11083697" cy="1051421"/>
            </a:xfrm>
          </p:grpSpPr>
          <p:sp>
            <p:nvSpPr>
              <p:cNvPr id="117" name="矩形 116">
                <a:extLst>
                  <a:ext uri="{FF2B5EF4-FFF2-40B4-BE49-F238E27FC236}">
                    <a16:creationId xmlns:a16="http://schemas.microsoft.com/office/drawing/2014/main" id="{0D782B53-A8B7-8421-45B0-B5C5BE273851}"/>
                  </a:ext>
                </a:extLst>
              </p:cNvPr>
              <p:cNvSpPr/>
              <p:nvPr/>
            </p:nvSpPr>
            <p:spPr>
              <a:xfrm>
                <a:off x="308204" y="4168354"/>
                <a:ext cx="11083696" cy="1051421"/>
              </a:xfrm>
              <a:prstGeom prst="rect">
                <a:avLst/>
              </a:prstGeom>
              <a:solidFill>
                <a:schemeClr val="accent1">
                  <a:alpha val="5000"/>
                </a:schemeClr>
              </a:solidFill>
              <a:ln w="12700" cap="sq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zh-CN" alt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矩形: 圆角 118">
                <a:extLst>
                  <a:ext uri="{FF2B5EF4-FFF2-40B4-BE49-F238E27FC236}">
                    <a16:creationId xmlns:a16="http://schemas.microsoft.com/office/drawing/2014/main" id="{4EB1A31D-0371-3A7B-A24D-E53F2EC82F11}"/>
                  </a:ext>
                </a:extLst>
              </p:cNvPr>
              <p:cNvSpPr/>
              <p:nvPr/>
            </p:nvSpPr>
            <p:spPr>
              <a:xfrm>
                <a:off x="308204" y="4168354"/>
                <a:ext cx="2072139" cy="1051421"/>
              </a:xfrm>
              <a:prstGeom prst="roundRect">
                <a:avLst>
                  <a:gd name="adj" fmla="val 2134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120" name="组合 119">
                <a:extLst>
                  <a:ext uri="{FF2B5EF4-FFF2-40B4-BE49-F238E27FC236}">
                    <a16:creationId xmlns:a16="http://schemas.microsoft.com/office/drawing/2014/main" id="{9CBB901A-0E6D-A4B2-D4C5-854346F5E592}"/>
                  </a:ext>
                </a:extLst>
              </p:cNvPr>
              <p:cNvGrpSpPr/>
              <p:nvPr/>
            </p:nvGrpSpPr>
            <p:grpSpPr>
              <a:xfrm>
                <a:off x="308203" y="4202732"/>
                <a:ext cx="2072140" cy="979938"/>
                <a:chOff x="308203" y="3297535"/>
                <a:chExt cx="2072140" cy="979938"/>
              </a:xfrm>
            </p:grpSpPr>
            <p:sp>
              <p:nvSpPr>
                <p:cNvPr id="121" name="文本框 54">
                  <a:extLst>
                    <a:ext uri="{FF2B5EF4-FFF2-40B4-BE49-F238E27FC236}">
                      <a16:creationId xmlns:a16="http://schemas.microsoft.com/office/drawing/2014/main" id="{16E1CACD-C3E9-63FF-BCD5-4DB2B12A4C4B}"/>
                    </a:ext>
                  </a:extLst>
                </p:cNvPr>
                <p:cNvSpPr txBox="1"/>
                <p:nvPr/>
              </p:nvSpPr>
              <p:spPr>
                <a:xfrm>
                  <a:off x="308203" y="3585222"/>
                  <a:ext cx="2072140" cy="6922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lnSpc>
                      <a:spcPct val="110000"/>
                    </a:lnSpc>
                    <a:defRPr/>
                  </a:pPr>
                  <a:r>
                    <a:rPr lang="zh-CN" altLang="en-US" b="1" kern="0" dirty="0">
                      <a:solidFill>
                        <a:schemeClr val="accent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符合</a:t>
                  </a:r>
                  <a:endParaRPr lang="en-US" altLang="zh-CN" b="1" kern="0" dirty="0">
                    <a:solidFill>
                      <a:schemeClr val="accent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lvl="0" algn="ctr">
                    <a:lnSpc>
                      <a:spcPct val="110000"/>
                    </a:lnSpc>
                    <a:defRPr/>
                  </a:pPr>
                  <a:r>
                    <a:rPr lang="zh-CN" altLang="en-US" b="1" kern="0" dirty="0">
                      <a:solidFill>
                        <a:schemeClr val="accent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“保基本”原则</a:t>
                  </a:r>
                </a:p>
              </p:txBody>
            </p:sp>
            <p:sp>
              <p:nvSpPr>
                <p:cNvPr id="122" name="first-aid_93175">
                  <a:extLst>
                    <a:ext uri="{FF2B5EF4-FFF2-40B4-BE49-F238E27FC236}">
                      <a16:creationId xmlns:a16="http://schemas.microsoft.com/office/drawing/2014/main" id="{0D340E50-2E7B-3266-5CD3-F7F94B70444E}"/>
                    </a:ext>
                  </a:extLst>
                </p:cNvPr>
                <p:cNvSpPr/>
                <p:nvPr/>
              </p:nvSpPr>
              <p:spPr>
                <a:xfrm>
                  <a:off x="1191852" y="3297535"/>
                  <a:ext cx="304842" cy="304478"/>
                </a:xfrm>
                <a:custGeom>
                  <a:avLst/>
                  <a:gdLst>
                    <a:gd name="connsiteX0" fmla="*/ 449984 w 578419"/>
                    <a:gd name="connsiteY0" fmla="*/ 152373 h 577729"/>
                    <a:gd name="connsiteX1" fmla="*/ 460750 w 578419"/>
                    <a:gd name="connsiteY1" fmla="*/ 157745 h 577729"/>
                    <a:gd name="connsiteX2" fmla="*/ 495202 w 578419"/>
                    <a:gd name="connsiteY2" fmla="*/ 190697 h 577729"/>
                    <a:gd name="connsiteX3" fmla="*/ 495202 w 578419"/>
                    <a:gd name="connsiteY3" fmla="*/ 213620 h 577729"/>
                    <a:gd name="connsiteX4" fmla="*/ 248298 w 578419"/>
                    <a:gd name="connsiteY4" fmla="*/ 460039 h 577729"/>
                    <a:gd name="connsiteX5" fmla="*/ 225330 w 578419"/>
                    <a:gd name="connsiteY5" fmla="*/ 460039 h 577729"/>
                    <a:gd name="connsiteX6" fmla="*/ 219588 w 578419"/>
                    <a:gd name="connsiteY6" fmla="*/ 454309 h 577729"/>
                    <a:gd name="connsiteX7" fmla="*/ 215282 w 578419"/>
                    <a:gd name="connsiteY7" fmla="*/ 450011 h 577729"/>
                    <a:gd name="connsiteX8" fmla="*/ 190879 w 578419"/>
                    <a:gd name="connsiteY8" fmla="*/ 425655 h 577729"/>
                    <a:gd name="connsiteX9" fmla="*/ 84652 w 578419"/>
                    <a:gd name="connsiteY9" fmla="*/ 318205 h 577729"/>
                    <a:gd name="connsiteX10" fmla="*/ 84652 w 578419"/>
                    <a:gd name="connsiteY10" fmla="*/ 295282 h 577729"/>
                    <a:gd name="connsiteX11" fmla="*/ 117669 w 578419"/>
                    <a:gd name="connsiteY11" fmla="*/ 262330 h 577729"/>
                    <a:gd name="connsiteX12" fmla="*/ 140636 w 578419"/>
                    <a:gd name="connsiteY12" fmla="*/ 262330 h 577729"/>
                    <a:gd name="connsiteX13" fmla="*/ 236814 w 578419"/>
                    <a:gd name="connsiteY13" fmla="*/ 358320 h 577729"/>
                    <a:gd name="connsiteX14" fmla="*/ 439218 w 578419"/>
                    <a:gd name="connsiteY14" fmla="*/ 157745 h 577729"/>
                    <a:gd name="connsiteX15" fmla="*/ 449984 w 578419"/>
                    <a:gd name="connsiteY15" fmla="*/ 152373 h 577729"/>
                    <a:gd name="connsiteX16" fmla="*/ 289927 w 578419"/>
                    <a:gd name="connsiteY16" fmla="*/ 45874 h 577729"/>
                    <a:gd name="connsiteX17" fmla="*/ 45929 w 578419"/>
                    <a:gd name="connsiteY17" fmla="*/ 289581 h 577729"/>
                    <a:gd name="connsiteX18" fmla="*/ 289927 w 578419"/>
                    <a:gd name="connsiteY18" fmla="*/ 531855 h 577729"/>
                    <a:gd name="connsiteX19" fmla="*/ 532490 w 578419"/>
                    <a:gd name="connsiteY19" fmla="*/ 289581 h 577729"/>
                    <a:gd name="connsiteX20" fmla="*/ 289927 w 578419"/>
                    <a:gd name="connsiteY20" fmla="*/ 45874 h 577729"/>
                    <a:gd name="connsiteX21" fmla="*/ 289927 w 578419"/>
                    <a:gd name="connsiteY21" fmla="*/ 0 h 577729"/>
                    <a:gd name="connsiteX22" fmla="*/ 578419 w 578419"/>
                    <a:gd name="connsiteY22" fmla="*/ 289581 h 577729"/>
                    <a:gd name="connsiteX23" fmla="*/ 289927 w 578419"/>
                    <a:gd name="connsiteY23" fmla="*/ 577729 h 577729"/>
                    <a:gd name="connsiteX24" fmla="*/ 0 w 578419"/>
                    <a:gd name="connsiteY24" fmla="*/ 289581 h 577729"/>
                    <a:gd name="connsiteX25" fmla="*/ 289927 w 578419"/>
                    <a:gd name="connsiteY25" fmla="*/ 0 h 5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78419" h="577729">
                      <a:moveTo>
                        <a:pt x="449984" y="152373"/>
                      </a:moveTo>
                      <a:cubicBezTo>
                        <a:pt x="453931" y="152373"/>
                        <a:pt x="457879" y="154164"/>
                        <a:pt x="460750" y="157745"/>
                      </a:cubicBezTo>
                      <a:lnTo>
                        <a:pt x="495202" y="190697"/>
                      </a:lnTo>
                      <a:cubicBezTo>
                        <a:pt x="500944" y="196428"/>
                        <a:pt x="500944" y="207889"/>
                        <a:pt x="495202" y="213620"/>
                      </a:cubicBezTo>
                      <a:lnTo>
                        <a:pt x="248298" y="460039"/>
                      </a:lnTo>
                      <a:cubicBezTo>
                        <a:pt x="241121" y="465770"/>
                        <a:pt x="231072" y="465770"/>
                        <a:pt x="225330" y="460039"/>
                      </a:cubicBezTo>
                      <a:lnTo>
                        <a:pt x="219588" y="454309"/>
                      </a:lnTo>
                      <a:lnTo>
                        <a:pt x="215282" y="450011"/>
                      </a:lnTo>
                      <a:lnTo>
                        <a:pt x="190879" y="425655"/>
                      </a:lnTo>
                      <a:lnTo>
                        <a:pt x="84652" y="318205"/>
                      </a:lnTo>
                      <a:cubicBezTo>
                        <a:pt x="77475" y="312474"/>
                        <a:pt x="77475" y="302445"/>
                        <a:pt x="84652" y="295282"/>
                      </a:cubicBezTo>
                      <a:lnTo>
                        <a:pt x="117669" y="262330"/>
                      </a:lnTo>
                      <a:cubicBezTo>
                        <a:pt x="124846" y="256600"/>
                        <a:pt x="134895" y="256600"/>
                        <a:pt x="140636" y="262330"/>
                      </a:cubicBezTo>
                      <a:lnTo>
                        <a:pt x="236814" y="358320"/>
                      </a:lnTo>
                      <a:lnTo>
                        <a:pt x="439218" y="157745"/>
                      </a:lnTo>
                      <a:cubicBezTo>
                        <a:pt x="442089" y="154164"/>
                        <a:pt x="446036" y="152373"/>
                        <a:pt x="449984" y="152373"/>
                      </a:cubicBezTo>
                      <a:close/>
                      <a:moveTo>
                        <a:pt x="289927" y="45874"/>
                      </a:moveTo>
                      <a:cubicBezTo>
                        <a:pt x="155011" y="45874"/>
                        <a:pt x="45929" y="154826"/>
                        <a:pt x="45929" y="289581"/>
                      </a:cubicBezTo>
                      <a:cubicBezTo>
                        <a:pt x="45929" y="422903"/>
                        <a:pt x="155011" y="531855"/>
                        <a:pt x="289927" y="531855"/>
                      </a:cubicBezTo>
                      <a:cubicBezTo>
                        <a:pt x="423408" y="531855"/>
                        <a:pt x="532490" y="422903"/>
                        <a:pt x="532490" y="289581"/>
                      </a:cubicBezTo>
                      <a:cubicBezTo>
                        <a:pt x="532490" y="154826"/>
                        <a:pt x="423408" y="45874"/>
                        <a:pt x="289927" y="45874"/>
                      </a:cubicBezTo>
                      <a:close/>
                      <a:moveTo>
                        <a:pt x="289927" y="0"/>
                      </a:moveTo>
                      <a:cubicBezTo>
                        <a:pt x="449244" y="0"/>
                        <a:pt x="578419" y="129021"/>
                        <a:pt x="578419" y="289581"/>
                      </a:cubicBezTo>
                      <a:cubicBezTo>
                        <a:pt x="578419" y="448708"/>
                        <a:pt x="449244" y="577729"/>
                        <a:pt x="289927" y="577729"/>
                      </a:cubicBezTo>
                      <a:cubicBezTo>
                        <a:pt x="129175" y="577729"/>
                        <a:pt x="0" y="448708"/>
                        <a:pt x="0" y="289581"/>
                      </a:cubicBezTo>
                      <a:cubicBezTo>
                        <a:pt x="0" y="129021"/>
                        <a:pt x="129175" y="0"/>
                        <a:pt x="2899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3D4DE41A-2159-6C17-3497-4AC1F75015A6}"/>
                </a:ext>
              </a:extLst>
            </p:cNvPr>
            <p:cNvGrpSpPr/>
            <p:nvPr/>
          </p:nvGrpSpPr>
          <p:grpSpPr>
            <a:xfrm>
              <a:off x="308203" y="5439525"/>
              <a:ext cx="11083697" cy="1118225"/>
              <a:chOff x="308203" y="5568350"/>
              <a:chExt cx="11083697" cy="1118225"/>
            </a:xfrm>
          </p:grpSpPr>
          <p:sp>
            <p:nvSpPr>
              <p:cNvPr id="111" name="矩形 110">
                <a:extLst>
                  <a:ext uri="{FF2B5EF4-FFF2-40B4-BE49-F238E27FC236}">
                    <a16:creationId xmlns:a16="http://schemas.microsoft.com/office/drawing/2014/main" id="{9E8719CE-662A-AEFB-905A-93D095F9A439}"/>
                  </a:ext>
                </a:extLst>
              </p:cNvPr>
              <p:cNvSpPr/>
              <p:nvPr/>
            </p:nvSpPr>
            <p:spPr>
              <a:xfrm>
                <a:off x="308204" y="5568350"/>
                <a:ext cx="11083696" cy="1118225"/>
              </a:xfrm>
              <a:prstGeom prst="rect">
                <a:avLst/>
              </a:prstGeom>
              <a:solidFill>
                <a:schemeClr val="accent1">
                  <a:alpha val="5000"/>
                </a:schemeClr>
              </a:solidFill>
              <a:ln w="12700" cap="sq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zh-CN" alt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矩形: 圆角 112">
                <a:extLst>
                  <a:ext uri="{FF2B5EF4-FFF2-40B4-BE49-F238E27FC236}">
                    <a16:creationId xmlns:a16="http://schemas.microsoft.com/office/drawing/2014/main" id="{B3DE93EA-16A9-8D40-CEC0-BB7FDDDB7FCE}"/>
                  </a:ext>
                </a:extLst>
              </p:cNvPr>
              <p:cNvSpPr/>
              <p:nvPr/>
            </p:nvSpPr>
            <p:spPr>
              <a:xfrm>
                <a:off x="308204" y="5568350"/>
                <a:ext cx="2072139" cy="1118225"/>
              </a:xfrm>
              <a:prstGeom prst="roundRect">
                <a:avLst>
                  <a:gd name="adj" fmla="val 2134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grpSp>
            <p:nvGrpSpPr>
              <p:cNvPr id="114" name="组合 113">
                <a:extLst>
                  <a:ext uri="{FF2B5EF4-FFF2-40B4-BE49-F238E27FC236}">
                    <a16:creationId xmlns:a16="http://schemas.microsoft.com/office/drawing/2014/main" id="{9D7163E2-15C0-40B8-6F98-99837B56D8EE}"/>
                  </a:ext>
                </a:extLst>
              </p:cNvPr>
              <p:cNvGrpSpPr/>
              <p:nvPr/>
            </p:nvGrpSpPr>
            <p:grpSpPr>
              <a:xfrm>
                <a:off x="308203" y="5751366"/>
                <a:ext cx="2072140" cy="698367"/>
                <a:chOff x="308203" y="3282113"/>
                <a:chExt cx="2072140" cy="698367"/>
              </a:xfrm>
            </p:grpSpPr>
            <p:sp>
              <p:nvSpPr>
                <p:cNvPr id="115" name="文本框 61">
                  <a:extLst>
                    <a:ext uri="{FF2B5EF4-FFF2-40B4-BE49-F238E27FC236}">
                      <a16:creationId xmlns:a16="http://schemas.microsoft.com/office/drawing/2014/main" id="{53EB1987-2113-EA0A-7164-9F9E872CAD08}"/>
                    </a:ext>
                  </a:extLst>
                </p:cNvPr>
                <p:cNvSpPr txBox="1"/>
                <p:nvPr/>
              </p:nvSpPr>
              <p:spPr>
                <a:xfrm>
                  <a:off x="308203" y="3566486"/>
                  <a:ext cx="2072140" cy="4139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lnSpc>
                      <a:spcPct val="125000"/>
                    </a:lnSpc>
                    <a:defRPr/>
                  </a:pPr>
                  <a:r>
                    <a:rPr lang="zh-CN" altLang="en-US" b="1" kern="0" dirty="0">
                      <a:solidFill>
                        <a:schemeClr val="accent1">
                          <a:lumMod val="7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临床管理难度低</a:t>
                  </a:r>
                </a:p>
              </p:txBody>
            </p:sp>
            <p:sp>
              <p:nvSpPr>
                <p:cNvPr id="116" name="first-aid_93175">
                  <a:extLst>
                    <a:ext uri="{FF2B5EF4-FFF2-40B4-BE49-F238E27FC236}">
                      <a16:creationId xmlns:a16="http://schemas.microsoft.com/office/drawing/2014/main" id="{079A5A7A-5459-2919-3066-700C2FCC36F9}"/>
                    </a:ext>
                  </a:extLst>
                </p:cNvPr>
                <p:cNvSpPr/>
                <p:nvPr/>
              </p:nvSpPr>
              <p:spPr>
                <a:xfrm>
                  <a:off x="1200494" y="3282113"/>
                  <a:ext cx="287556" cy="304842"/>
                </a:xfrm>
                <a:custGeom>
                  <a:avLst/>
                  <a:gdLst>
                    <a:gd name="connsiteX0" fmla="*/ 163934 w 574049"/>
                    <a:gd name="connsiteY0" fmla="*/ 419229 h 608556"/>
                    <a:gd name="connsiteX1" fmla="*/ 243204 w 574049"/>
                    <a:gd name="connsiteY1" fmla="*/ 456825 h 608556"/>
                    <a:gd name="connsiteX2" fmla="*/ 322474 w 574049"/>
                    <a:gd name="connsiteY2" fmla="*/ 419229 h 608556"/>
                    <a:gd name="connsiteX3" fmla="*/ 465217 w 574049"/>
                    <a:gd name="connsiteY3" fmla="*/ 530768 h 608556"/>
                    <a:gd name="connsiteX4" fmla="*/ 476968 w 574049"/>
                    <a:gd name="connsiteY4" fmla="*/ 565383 h 608556"/>
                    <a:gd name="connsiteX5" fmla="*/ 472634 w 574049"/>
                    <a:gd name="connsiteY5" fmla="*/ 594902 h 608556"/>
                    <a:gd name="connsiteX6" fmla="*/ 446050 w 574049"/>
                    <a:gd name="connsiteY6" fmla="*/ 608556 h 608556"/>
                    <a:gd name="connsiteX7" fmla="*/ 40358 w 574049"/>
                    <a:gd name="connsiteY7" fmla="*/ 608556 h 608556"/>
                    <a:gd name="connsiteX8" fmla="*/ 13871 w 574049"/>
                    <a:gd name="connsiteY8" fmla="*/ 594902 h 608556"/>
                    <a:gd name="connsiteX9" fmla="*/ 9440 w 574049"/>
                    <a:gd name="connsiteY9" fmla="*/ 565383 h 608556"/>
                    <a:gd name="connsiteX10" fmla="*/ 21191 w 574049"/>
                    <a:gd name="connsiteY10" fmla="*/ 530768 h 608556"/>
                    <a:gd name="connsiteX11" fmla="*/ 163934 w 574049"/>
                    <a:gd name="connsiteY11" fmla="*/ 419229 h 608556"/>
                    <a:gd name="connsiteX12" fmla="*/ 406631 w 574049"/>
                    <a:gd name="connsiteY12" fmla="*/ 313875 h 608556"/>
                    <a:gd name="connsiteX13" fmla="*/ 472435 w 574049"/>
                    <a:gd name="connsiteY13" fmla="*/ 379473 h 608556"/>
                    <a:gd name="connsiteX14" fmla="*/ 438040 w 574049"/>
                    <a:gd name="connsiteY14" fmla="*/ 436800 h 608556"/>
                    <a:gd name="connsiteX15" fmla="*/ 344006 w 574049"/>
                    <a:gd name="connsiteY15" fmla="*/ 390920 h 608556"/>
                    <a:gd name="connsiteX16" fmla="*/ 371946 w 574049"/>
                    <a:gd name="connsiteY16" fmla="*/ 323974 h 608556"/>
                    <a:gd name="connsiteX17" fmla="*/ 406631 w 574049"/>
                    <a:gd name="connsiteY17" fmla="*/ 313875 h 608556"/>
                    <a:gd name="connsiteX18" fmla="*/ 381817 w 574049"/>
                    <a:gd name="connsiteY18" fmla="*/ 212472 h 608556"/>
                    <a:gd name="connsiteX19" fmla="*/ 431512 w 574049"/>
                    <a:gd name="connsiteY19" fmla="*/ 212472 h 608556"/>
                    <a:gd name="connsiteX20" fmla="*/ 445284 w 574049"/>
                    <a:gd name="connsiteY20" fmla="*/ 226127 h 608556"/>
                    <a:gd name="connsiteX21" fmla="*/ 445284 w 574049"/>
                    <a:gd name="connsiteY21" fmla="*/ 254301 h 608556"/>
                    <a:gd name="connsiteX22" fmla="*/ 468013 w 574049"/>
                    <a:gd name="connsiteY22" fmla="*/ 263725 h 608556"/>
                    <a:gd name="connsiteX23" fmla="*/ 488045 w 574049"/>
                    <a:gd name="connsiteY23" fmla="*/ 243820 h 608556"/>
                    <a:gd name="connsiteX24" fmla="*/ 497773 w 574049"/>
                    <a:gd name="connsiteY24" fmla="*/ 239781 h 608556"/>
                    <a:gd name="connsiteX25" fmla="*/ 507403 w 574049"/>
                    <a:gd name="connsiteY25" fmla="*/ 243820 h 608556"/>
                    <a:gd name="connsiteX26" fmla="*/ 542556 w 574049"/>
                    <a:gd name="connsiteY26" fmla="*/ 278918 h 608556"/>
                    <a:gd name="connsiteX27" fmla="*/ 546601 w 574049"/>
                    <a:gd name="connsiteY27" fmla="*/ 288630 h 608556"/>
                    <a:gd name="connsiteX28" fmla="*/ 542556 w 574049"/>
                    <a:gd name="connsiteY28" fmla="*/ 298246 h 608556"/>
                    <a:gd name="connsiteX29" fmla="*/ 522620 w 574049"/>
                    <a:gd name="connsiteY29" fmla="*/ 318247 h 608556"/>
                    <a:gd name="connsiteX30" fmla="*/ 532155 w 574049"/>
                    <a:gd name="connsiteY30" fmla="*/ 340941 h 608556"/>
                    <a:gd name="connsiteX31" fmla="*/ 560277 w 574049"/>
                    <a:gd name="connsiteY31" fmla="*/ 340941 h 608556"/>
                    <a:gd name="connsiteX32" fmla="*/ 574049 w 574049"/>
                    <a:gd name="connsiteY32" fmla="*/ 354692 h 608556"/>
                    <a:gd name="connsiteX33" fmla="*/ 574049 w 574049"/>
                    <a:gd name="connsiteY33" fmla="*/ 404310 h 608556"/>
                    <a:gd name="connsiteX34" fmla="*/ 570004 w 574049"/>
                    <a:gd name="connsiteY34" fmla="*/ 414022 h 608556"/>
                    <a:gd name="connsiteX35" fmla="*/ 560277 w 574049"/>
                    <a:gd name="connsiteY35" fmla="*/ 418060 h 608556"/>
                    <a:gd name="connsiteX36" fmla="*/ 532155 w 574049"/>
                    <a:gd name="connsiteY36" fmla="*/ 418060 h 608556"/>
                    <a:gd name="connsiteX37" fmla="*/ 522620 w 574049"/>
                    <a:gd name="connsiteY37" fmla="*/ 440754 h 608556"/>
                    <a:gd name="connsiteX38" fmla="*/ 542652 w 574049"/>
                    <a:gd name="connsiteY38" fmla="*/ 460755 h 608556"/>
                    <a:gd name="connsiteX39" fmla="*/ 546601 w 574049"/>
                    <a:gd name="connsiteY39" fmla="*/ 470371 h 608556"/>
                    <a:gd name="connsiteX40" fmla="*/ 542652 w 574049"/>
                    <a:gd name="connsiteY40" fmla="*/ 480083 h 608556"/>
                    <a:gd name="connsiteX41" fmla="*/ 507500 w 574049"/>
                    <a:gd name="connsiteY41" fmla="*/ 515181 h 608556"/>
                    <a:gd name="connsiteX42" fmla="*/ 497773 w 574049"/>
                    <a:gd name="connsiteY42" fmla="*/ 519220 h 608556"/>
                    <a:gd name="connsiteX43" fmla="*/ 493246 w 574049"/>
                    <a:gd name="connsiteY43" fmla="*/ 518355 h 608556"/>
                    <a:gd name="connsiteX44" fmla="*/ 453182 w 574049"/>
                    <a:gd name="connsiteY44" fmla="*/ 451716 h 608556"/>
                    <a:gd name="connsiteX45" fmla="*/ 492861 w 574049"/>
                    <a:gd name="connsiteY45" fmla="*/ 379501 h 608556"/>
                    <a:gd name="connsiteX46" fmla="*/ 406665 w 574049"/>
                    <a:gd name="connsiteY46" fmla="*/ 293534 h 608556"/>
                    <a:gd name="connsiteX47" fmla="*/ 377098 w 574049"/>
                    <a:gd name="connsiteY47" fmla="*/ 299015 h 608556"/>
                    <a:gd name="connsiteX48" fmla="*/ 379698 w 574049"/>
                    <a:gd name="connsiteY48" fmla="*/ 265167 h 608556"/>
                    <a:gd name="connsiteX49" fmla="*/ 373149 w 574049"/>
                    <a:gd name="connsiteY49" fmla="*/ 215741 h 608556"/>
                    <a:gd name="connsiteX50" fmla="*/ 381817 w 574049"/>
                    <a:gd name="connsiteY50" fmla="*/ 212472 h 608556"/>
                    <a:gd name="connsiteX51" fmla="*/ 243227 w 574049"/>
                    <a:gd name="connsiteY51" fmla="*/ 144222 h 608556"/>
                    <a:gd name="connsiteX52" fmla="*/ 348920 w 574049"/>
                    <a:gd name="connsiteY52" fmla="*/ 265117 h 608556"/>
                    <a:gd name="connsiteX53" fmla="*/ 243190 w 574049"/>
                    <a:gd name="connsiteY53" fmla="*/ 426215 h 608556"/>
                    <a:gd name="connsiteX54" fmla="*/ 137461 w 574049"/>
                    <a:gd name="connsiteY54" fmla="*/ 265117 h 608556"/>
                    <a:gd name="connsiteX55" fmla="*/ 243227 w 574049"/>
                    <a:gd name="connsiteY55" fmla="*/ 144222 h 608556"/>
                    <a:gd name="connsiteX56" fmla="*/ 279862 w 574049"/>
                    <a:gd name="connsiteY56" fmla="*/ 119148 h 608556"/>
                    <a:gd name="connsiteX57" fmla="*/ 310064 w 574049"/>
                    <a:gd name="connsiteY57" fmla="*/ 131181 h 608556"/>
                    <a:gd name="connsiteX58" fmla="*/ 279862 w 574049"/>
                    <a:gd name="connsiteY58" fmla="*/ 119148 h 608556"/>
                    <a:gd name="connsiteX59" fmla="*/ 155080 w 574049"/>
                    <a:gd name="connsiteY59" fmla="*/ 94840 h 608556"/>
                    <a:gd name="connsiteX60" fmla="*/ 203722 w 574049"/>
                    <a:gd name="connsiteY60" fmla="*/ 119842 h 608556"/>
                    <a:gd name="connsiteX61" fmla="*/ 117804 w 574049"/>
                    <a:gd name="connsiteY61" fmla="*/ 201676 h 608556"/>
                    <a:gd name="connsiteX62" fmla="*/ 155080 w 574049"/>
                    <a:gd name="connsiteY62" fmla="*/ 94840 h 608556"/>
                    <a:gd name="connsiteX63" fmla="*/ 131962 w 574049"/>
                    <a:gd name="connsiteY63" fmla="*/ 0 h 608556"/>
                    <a:gd name="connsiteX64" fmla="*/ 178101 w 574049"/>
                    <a:gd name="connsiteY64" fmla="*/ 0 h 608556"/>
                    <a:gd name="connsiteX65" fmla="*/ 190816 w 574049"/>
                    <a:gd name="connsiteY65" fmla="*/ 12695 h 608556"/>
                    <a:gd name="connsiteX66" fmla="*/ 190816 w 574049"/>
                    <a:gd name="connsiteY66" fmla="*/ 38757 h 608556"/>
                    <a:gd name="connsiteX67" fmla="*/ 211911 w 574049"/>
                    <a:gd name="connsiteY67" fmla="*/ 47509 h 608556"/>
                    <a:gd name="connsiteX68" fmla="*/ 230501 w 574049"/>
                    <a:gd name="connsiteY68" fmla="*/ 29044 h 608556"/>
                    <a:gd name="connsiteX69" fmla="*/ 239459 w 574049"/>
                    <a:gd name="connsiteY69" fmla="*/ 25389 h 608556"/>
                    <a:gd name="connsiteX70" fmla="*/ 248417 w 574049"/>
                    <a:gd name="connsiteY70" fmla="*/ 29044 h 608556"/>
                    <a:gd name="connsiteX71" fmla="*/ 280975 w 574049"/>
                    <a:gd name="connsiteY71" fmla="*/ 61646 h 608556"/>
                    <a:gd name="connsiteX72" fmla="*/ 284731 w 574049"/>
                    <a:gd name="connsiteY72" fmla="*/ 70590 h 608556"/>
                    <a:gd name="connsiteX73" fmla="*/ 280975 w 574049"/>
                    <a:gd name="connsiteY73" fmla="*/ 79534 h 608556"/>
                    <a:gd name="connsiteX74" fmla="*/ 262481 w 574049"/>
                    <a:gd name="connsiteY74" fmla="*/ 97999 h 608556"/>
                    <a:gd name="connsiteX75" fmla="*/ 270379 w 574049"/>
                    <a:gd name="connsiteY75" fmla="*/ 116848 h 608556"/>
                    <a:gd name="connsiteX76" fmla="*/ 224915 w 574049"/>
                    <a:gd name="connsiteY76" fmla="*/ 115502 h 608556"/>
                    <a:gd name="connsiteX77" fmla="*/ 155080 w 574049"/>
                    <a:gd name="connsiteY77" fmla="*/ 74437 h 608556"/>
                    <a:gd name="connsiteX78" fmla="*/ 74458 w 574049"/>
                    <a:gd name="connsiteY78" fmla="*/ 154836 h 608556"/>
                    <a:gd name="connsiteX79" fmla="*/ 111638 w 574049"/>
                    <a:gd name="connsiteY79" fmla="*/ 222445 h 608556"/>
                    <a:gd name="connsiteX80" fmla="*/ 106822 w 574049"/>
                    <a:gd name="connsiteY80" fmla="*/ 265145 h 608556"/>
                    <a:gd name="connsiteX81" fmla="*/ 106822 w 574049"/>
                    <a:gd name="connsiteY81" fmla="*/ 265818 h 608556"/>
                    <a:gd name="connsiteX82" fmla="*/ 98153 w 574049"/>
                    <a:gd name="connsiteY82" fmla="*/ 262163 h 608556"/>
                    <a:gd name="connsiteX83" fmla="*/ 79659 w 574049"/>
                    <a:gd name="connsiteY83" fmla="*/ 280628 h 608556"/>
                    <a:gd name="connsiteX84" fmla="*/ 70701 w 574049"/>
                    <a:gd name="connsiteY84" fmla="*/ 284379 h 608556"/>
                    <a:gd name="connsiteX85" fmla="*/ 61647 w 574049"/>
                    <a:gd name="connsiteY85" fmla="*/ 280628 h 608556"/>
                    <a:gd name="connsiteX86" fmla="*/ 29089 w 574049"/>
                    <a:gd name="connsiteY86" fmla="*/ 248122 h 608556"/>
                    <a:gd name="connsiteX87" fmla="*/ 29089 w 574049"/>
                    <a:gd name="connsiteY87" fmla="*/ 230138 h 608556"/>
                    <a:gd name="connsiteX88" fmla="*/ 47583 w 574049"/>
                    <a:gd name="connsiteY88" fmla="*/ 211673 h 608556"/>
                    <a:gd name="connsiteX89" fmla="*/ 38722 w 574049"/>
                    <a:gd name="connsiteY89" fmla="*/ 190612 h 608556"/>
                    <a:gd name="connsiteX90" fmla="*/ 12715 w 574049"/>
                    <a:gd name="connsiteY90" fmla="*/ 190612 h 608556"/>
                    <a:gd name="connsiteX91" fmla="*/ 0 w 574049"/>
                    <a:gd name="connsiteY91" fmla="*/ 177821 h 608556"/>
                    <a:gd name="connsiteX92" fmla="*/ 0 w 574049"/>
                    <a:gd name="connsiteY92" fmla="*/ 131851 h 608556"/>
                    <a:gd name="connsiteX93" fmla="*/ 12715 w 574049"/>
                    <a:gd name="connsiteY93" fmla="*/ 119156 h 608556"/>
                    <a:gd name="connsiteX94" fmla="*/ 38818 w 574049"/>
                    <a:gd name="connsiteY94" fmla="*/ 119156 h 608556"/>
                    <a:gd name="connsiteX95" fmla="*/ 47583 w 574049"/>
                    <a:gd name="connsiteY95" fmla="*/ 98095 h 608556"/>
                    <a:gd name="connsiteX96" fmla="*/ 29089 w 574049"/>
                    <a:gd name="connsiteY96" fmla="*/ 79630 h 608556"/>
                    <a:gd name="connsiteX97" fmla="*/ 25333 w 574049"/>
                    <a:gd name="connsiteY97" fmla="*/ 70590 h 608556"/>
                    <a:gd name="connsiteX98" fmla="*/ 29089 w 574049"/>
                    <a:gd name="connsiteY98" fmla="*/ 61646 h 608556"/>
                    <a:gd name="connsiteX99" fmla="*/ 61647 w 574049"/>
                    <a:gd name="connsiteY99" fmla="*/ 29044 h 608556"/>
                    <a:gd name="connsiteX100" fmla="*/ 70701 w 574049"/>
                    <a:gd name="connsiteY100" fmla="*/ 25389 h 608556"/>
                    <a:gd name="connsiteX101" fmla="*/ 79659 w 574049"/>
                    <a:gd name="connsiteY101" fmla="*/ 29140 h 608556"/>
                    <a:gd name="connsiteX102" fmla="*/ 98153 w 574049"/>
                    <a:gd name="connsiteY102" fmla="*/ 47509 h 608556"/>
                    <a:gd name="connsiteX103" fmla="*/ 119248 w 574049"/>
                    <a:gd name="connsiteY103" fmla="*/ 38757 h 608556"/>
                    <a:gd name="connsiteX104" fmla="*/ 119248 w 574049"/>
                    <a:gd name="connsiteY104" fmla="*/ 12695 h 608556"/>
                    <a:gd name="connsiteX105" fmla="*/ 131962 w 574049"/>
                    <a:gd name="connsiteY105" fmla="*/ 0 h 608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574049" h="608556">
                      <a:moveTo>
                        <a:pt x="163934" y="419229"/>
                      </a:moveTo>
                      <a:cubicBezTo>
                        <a:pt x="185702" y="442210"/>
                        <a:pt x="212671" y="456825"/>
                        <a:pt x="243204" y="456825"/>
                      </a:cubicBezTo>
                      <a:cubicBezTo>
                        <a:pt x="273737" y="456825"/>
                        <a:pt x="300706" y="442210"/>
                        <a:pt x="322474" y="419229"/>
                      </a:cubicBezTo>
                      <a:cubicBezTo>
                        <a:pt x="387585" y="424998"/>
                        <a:pt x="443835" y="468075"/>
                        <a:pt x="465217" y="530768"/>
                      </a:cubicBezTo>
                      <a:lnTo>
                        <a:pt x="476968" y="565383"/>
                      </a:lnTo>
                      <a:cubicBezTo>
                        <a:pt x="480339" y="575383"/>
                        <a:pt x="478702" y="586344"/>
                        <a:pt x="472634" y="594902"/>
                      </a:cubicBezTo>
                      <a:cubicBezTo>
                        <a:pt x="466469" y="603460"/>
                        <a:pt x="456549" y="608556"/>
                        <a:pt x="446050" y="608556"/>
                      </a:cubicBezTo>
                      <a:lnTo>
                        <a:pt x="40358" y="608556"/>
                      </a:lnTo>
                      <a:cubicBezTo>
                        <a:pt x="29859" y="608556"/>
                        <a:pt x="19939" y="603460"/>
                        <a:pt x="13871" y="594902"/>
                      </a:cubicBezTo>
                      <a:cubicBezTo>
                        <a:pt x="7706" y="586344"/>
                        <a:pt x="6069" y="575383"/>
                        <a:pt x="9440" y="565383"/>
                      </a:cubicBezTo>
                      <a:lnTo>
                        <a:pt x="21191" y="530768"/>
                      </a:lnTo>
                      <a:cubicBezTo>
                        <a:pt x="42573" y="468075"/>
                        <a:pt x="98919" y="424998"/>
                        <a:pt x="163934" y="419229"/>
                      </a:cubicBezTo>
                      <a:close/>
                      <a:moveTo>
                        <a:pt x="406631" y="313875"/>
                      </a:moveTo>
                      <a:cubicBezTo>
                        <a:pt x="442857" y="313875"/>
                        <a:pt x="472435" y="343308"/>
                        <a:pt x="472435" y="379473"/>
                      </a:cubicBezTo>
                      <a:cubicBezTo>
                        <a:pt x="472435" y="404289"/>
                        <a:pt x="458369" y="425642"/>
                        <a:pt x="438040" y="436800"/>
                      </a:cubicBezTo>
                      <a:cubicBezTo>
                        <a:pt x="411641" y="413523"/>
                        <a:pt x="379269" y="397556"/>
                        <a:pt x="344006" y="390920"/>
                      </a:cubicBezTo>
                      <a:cubicBezTo>
                        <a:pt x="356435" y="370913"/>
                        <a:pt x="365973" y="347925"/>
                        <a:pt x="371946" y="323974"/>
                      </a:cubicBezTo>
                      <a:cubicBezTo>
                        <a:pt x="382063" y="317626"/>
                        <a:pt x="393913" y="313875"/>
                        <a:pt x="406631" y="313875"/>
                      </a:cubicBezTo>
                      <a:close/>
                      <a:moveTo>
                        <a:pt x="381817" y="212472"/>
                      </a:moveTo>
                      <a:lnTo>
                        <a:pt x="431512" y="212472"/>
                      </a:lnTo>
                      <a:cubicBezTo>
                        <a:pt x="439121" y="212472"/>
                        <a:pt x="445284" y="218530"/>
                        <a:pt x="445284" y="226127"/>
                      </a:cubicBezTo>
                      <a:lnTo>
                        <a:pt x="445284" y="254301"/>
                      </a:lnTo>
                      <a:cubicBezTo>
                        <a:pt x="453182" y="256705"/>
                        <a:pt x="460790" y="259879"/>
                        <a:pt x="468013" y="263725"/>
                      </a:cubicBezTo>
                      <a:lnTo>
                        <a:pt x="488045" y="243820"/>
                      </a:lnTo>
                      <a:cubicBezTo>
                        <a:pt x="490742" y="241127"/>
                        <a:pt x="494209" y="239781"/>
                        <a:pt x="497773" y="239781"/>
                      </a:cubicBezTo>
                      <a:cubicBezTo>
                        <a:pt x="501240" y="239781"/>
                        <a:pt x="504803" y="241127"/>
                        <a:pt x="507403" y="243820"/>
                      </a:cubicBezTo>
                      <a:lnTo>
                        <a:pt x="542556" y="278918"/>
                      </a:lnTo>
                      <a:cubicBezTo>
                        <a:pt x="545157" y="281514"/>
                        <a:pt x="546601" y="284976"/>
                        <a:pt x="546601" y="288630"/>
                      </a:cubicBezTo>
                      <a:cubicBezTo>
                        <a:pt x="546601" y="292188"/>
                        <a:pt x="545157" y="295746"/>
                        <a:pt x="542556" y="298246"/>
                      </a:cubicBezTo>
                      <a:lnTo>
                        <a:pt x="522620" y="318247"/>
                      </a:lnTo>
                      <a:cubicBezTo>
                        <a:pt x="526473" y="325459"/>
                        <a:pt x="529651" y="333056"/>
                        <a:pt x="532155" y="340941"/>
                      </a:cubicBezTo>
                      <a:lnTo>
                        <a:pt x="560277" y="340941"/>
                      </a:lnTo>
                      <a:cubicBezTo>
                        <a:pt x="567885" y="340941"/>
                        <a:pt x="574049" y="347095"/>
                        <a:pt x="574049" y="354692"/>
                      </a:cubicBezTo>
                      <a:lnTo>
                        <a:pt x="574049" y="404310"/>
                      </a:lnTo>
                      <a:cubicBezTo>
                        <a:pt x="574049" y="407964"/>
                        <a:pt x="572605" y="411425"/>
                        <a:pt x="570004" y="414022"/>
                      </a:cubicBezTo>
                      <a:cubicBezTo>
                        <a:pt x="567500" y="416618"/>
                        <a:pt x="563937" y="418060"/>
                        <a:pt x="560277" y="418060"/>
                      </a:cubicBezTo>
                      <a:lnTo>
                        <a:pt x="532155" y="418060"/>
                      </a:lnTo>
                      <a:cubicBezTo>
                        <a:pt x="529651" y="425946"/>
                        <a:pt x="526473" y="433542"/>
                        <a:pt x="522620" y="440754"/>
                      </a:cubicBezTo>
                      <a:lnTo>
                        <a:pt x="542652" y="460755"/>
                      </a:lnTo>
                      <a:cubicBezTo>
                        <a:pt x="545157" y="463255"/>
                        <a:pt x="546601" y="466813"/>
                        <a:pt x="546601" y="470371"/>
                      </a:cubicBezTo>
                      <a:cubicBezTo>
                        <a:pt x="546601" y="474025"/>
                        <a:pt x="545157" y="477487"/>
                        <a:pt x="542652" y="480083"/>
                      </a:cubicBezTo>
                      <a:lnTo>
                        <a:pt x="507500" y="515181"/>
                      </a:lnTo>
                      <a:cubicBezTo>
                        <a:pt x="504803" y="517874"/>
                        <a:pt x="501240" y="519220"/>
                        <a:pt x="497773" y="519220"/>
                      </a:cubicBezTo>
                      <a:cubicBezTo>
                        <a:pt x="496232" y="519220"/>
                        <a:pt x="494691" y="518835"/>
                        <a:pt x="493246" y="518355"/>
                      </a:cubicBezTo>
                      <a:cubicBezTo>
                        <a:pt x="484289" y="493161"/>
                        <a:pt x="470517" y="470660"/>
                        <a:pt x="453182" y="451716"/>
                      </a:cubicBezTo>
                      <a:cubicBezTo>
                        <a:pt x="476970" y="436331"/>
                        <a:pt x="492861" y="409791"/>
                        <a:pt x="492861" y="379501"/>
                      </a:cubicBezTo>
                      <a:cubicBezTo>
                        <a:pt x="492861" y="332094"/>
                        <a:pt x="454145" y="293534"/>
                        <a:pt x="406665" y="293534"/>
                      </a:cubicBezTo>
                      <a:cubicBezTo>
                        <a:pt x="396263" y="293534"/>
                        <a:pt x="386440" y="295650"/>
                        <a:pt x="377098" y="299015"/>
                      </a:cubicBezTo>
                      <a:cubicBezTo>
                        <a:pt x="378735" y="287765"/>
                        <a:pt x="379698" y="276418"/>
                        <a:pt x="379698" y="265167"/>
                      </a:cubicBezTo>
                      <a:cubicBezTo>
                        <a:pt x="379698" y="247570"/>
                        <a:pt x="377387" y="231031"/>
                        <a:pt x="373149" y="215741"/>
                      </a:cubicBezTo>
                      <a:cubicBezTo>
                        <a:pt x="375557" y="213818"/>
                        <a:pt x="378542" y="212472"/>
                        <a:pt x="381817" y="212472"/>
                      </a:cubicBezTo>
                      <a:close/>
                      <a:moveTo>
                        <a:pt x="243227" y="144222"/>
                      </a:moveTo>
                      <a:cubicBezTo>
                        <a:pt x="296103" y="144270"/>
                        <a:pt x="348968" y="184617"/>
                        <a:pt x="348920" y="265117"/>
                      </a:cubicBezTo>
                      <a:cubicBezTo>
                        <a:pt x="348920" y="342829"/>
                        <a:pt x="301640" y="426215"/>
                        <a:pt x="243190" y="426215"/>
                      </a:cubicBezTo>
                      <a:cubicBezTo>
                        <a:pt x="184837" y="426215"/>
                        <a:pt x="137461" y="342829"/>
                        <a:pt x="137461" y="265117"/>
                      </a:cubicBezTo>
                      <a:cubicBezTo>
                        <a:pt x="137461" y="184424"/>
                        <a:pt x="190350" y="144174"/>
                        <a:pt x="243227" y="144222"/>
                      </a:cubicBezTo>
                      <a:close/>
                      <a:moveTo>
                        <a:pt x="279862" y="119148"/>
                      </a:moveTo>
                      <a:cubicBezTo>
                        <a:pt x="294336" y="119148"/>
                        <a:pt x="309292" y="116645"/>
                        <a:pt x="310064" y="131181"/>
                      </a:cubicBezTo>
                      <a:cubicBezTo>
                        <a:pt x="300704" y="125983"/>
                        <a:pt x="290573" y="121940"/>
                        <a:pt x="279862" y="119148"/>
                      </a:cubicBezTo>
                      <a:close/>
                      <a:moveTo>
                        <a:pt x="155080" y="94840"/>
                      </a:moveTo>
                      <a:cubicBezTo>
                        <a:pt x="175115" y="94840"/>
                        <a:pt x="192838" y="104745"/>
                        <a:pt x="203722" y="119842"/>
                      </a:cubicBezTo>
                      <a:cubicBezTo>
                        <a:pt x="163749" y="131478"/>
                        <a:pt x="133216" y="160807"/>
                        <a:pt x="117804" y="201676"/>
                      </a:cubicBezTo>
                      <a:cubicBezTo>
                        <a:pt x="72823" y="165904"/>
                        <a:pt x="98733" y="94840"/>
                        <a:pt x="155080" y="94840"/>
                      </a:cubicBezTo>
                      <a:close/>
                      <a:moveTo>
                        <a:pt x="131962" y="0"/>
                      </a:moveTo>
                      <a:lnTo>
                        <a:pt x="178101" y="0"/>
                      </a:lnTo>
                      <a:cubicBezTo>
                        <a:pt x="185133" y="0"/>
                        <a:pt x="190816" y="5674"/>
                        <a:pt x="190816" y="12695"/>
                      </a:cubicBezTo>
                      <a:lnTo>
                        <a:pt x="190816" y="38757"/>
                      </a:lnTo>
                      <a:cubicBezTo>
                        <a:pt x="198233" y="41065"/>
                        <a:pt x="205265" y="44047"/>
                        <a:pt x="211911" y="47509"/>
                      </a:cubicBezTo>
                      <a:lnTo>
                        <a:pt x="230501" y="29044"/>
                      </a:lnTo>
                      <a:cubicBezTo>
                        <a:pt x="232909" y="26543"/>
                        <a:pt x="236184" y="25389"/>
                        <a:pt x="239459" y="25389"/>
                      </a:cubicBezTo>
                      <a:cubicBezTo>
                        <a:pt x="242734" y="25389"/>
                        <a:pt x="245913" y="26543"/>
                        <a:pt x="248417" y="29044"/>
                      </a:cubicBezTo>
                      <a:lnTo>
                        <a:pt x="280975" y="61646"/>
                      </a:lnTo>
                      <a:cubicBezTo>
                        <a:pt x="283383" y="63954"/>
                        <a:pt x="284731" y="67224"/>
                        <a:pt x="284731" y="70590"/>
                      </a:cubicBezTo>
                      <a:cubicBezTo>
                        <a:pt x="284731" y="73956"/>
                        <a:pt x="283383" y="77226"/>
                        <a:pt x="280975" y="79534"/>
                      </a:cubicBezTo>
                      <a:lnTo>
                        <a:pt x="262481" y="97999"/>
                      </a:lnTo>
                      <a:cubicBezTo>
                        <a:pt x="265659" y="103961"/>
                        <a:pt x="268260" y="110405"/>
                        <a:pt x="270379" y="116848"/>
                      </a:cubicBezTo>
                      <a:cubicBezTo>
                        <a:pt x="253619" y="113675"/>
                        <a:pt x="239748" y="113675"/>
                        <a:pt x="224915" y="115502"/>
                      </a:cubicBezTo>
                      <a:cubicBezTo>
                        <a:pt x="211044" y="91171"/>
                        <a:pt x="185133" y="74437"/>
                        <a:pt x="155080" y="74437"/>
                      </a:cubicBezTo>
                      <a:cubicBezTo>
                        <a:pt x="110675" y="74437"/>
                        <a:pt x="74458" y="110501"/>
                        <a:pt x="74458" y="154836"/>
                      </a:cubicBezTo>
                      <a:cubicBezTo>
                        <a:pt x="74458" y="183207"/>
                        <a:pt x="89388" y="208115"/>
                        <a:pt x="111638" y="222445"/>
                      </a:cubicBezTo>
                      <a:cubicBezTo>
                        <a:pt x="108556" y="235812"/>
                        <a:pt x="106822" y="250046"/>
                        <a:pt x="106822" y="265145"/>
                      </a:cubicBezTo>
                      <a:cubicBezTo>
                        <a:pt x="106822" y="265337"/>
                        <a:pt x="106822" y="265626"/>
                        <a:pt x="106822" y="265818"/>
                      </a:cubicBezTo>
                      <a:cubicBezTo>
                        <a:pt x="104029" y="264568"/>
                        <a:pt x="100946" y="263606"/>
                        <a:pt x="98153" y="262163"/>
                      </a:cubicBezTo>
                      <a:lnTo>
                        <a:pt x="79659" y="280628"/>
                      </a:lnTo>
                      <a:cubicBezTo>
                        <a:pt x="77251" y="283033"/>
                        <a:pt x="74072" y="284379"/>
                        <a:pt x="70701" y="284379"/>
                      </a:cubicBezTo>
                      <a:cubicBezTo>
                        <a:pt x="67330" y="284379"/>
                        <a:pt x="64055" y="283033"/>
                        <a:pt x="61647" y="280628"/>
                      </a:cubicBezTo>
                      <a:lnTo>
                        <a:pt x="29089" y="248122"/>
                      </a:lnTo>
                      <a:cubicBezTo>
                        <a:pt x="24081" y="243121"/>
                        <a:pt x="24081" y="235043"/>
                        <a:pt x="29089" y="230138"/>
                      </a:cubicBezTo>
                      <a:lnTo>
                        <a:pt x="47583" y="211673"/>
                      </a:lnTo>
                      <a:cubicBezTo>
                        <a:pt x="44020" y="204941"/>
                        <a:pt x="41034" y="197921"/>
                        <a:pt x="38722" y="190612"/>
                      </a:cubicBezTo>
                      <a:lnTo>
                        <a:pt x="12715" y="190612"/>
                      </a:lnTo>
                      <a:cubicBezTo>
                        <a:pt x="5683" y="190612"/>
                        <a:pt x="0" y="184842"/>
                        <a:pt x="0" y="177821"/>
                      </a:cubicBezTo>
                      <a:lnTo>
                        <a:pt x="0" y="131851"/>
                      </a:lnTo>
                      <a:cubicBezTo>
                        <a:pt x="0" y="124831"/>
                        <a:pt x="5683" y="119156"/>
                        <a:pt x="12715" y="119156"/>
                      </a:cubicBezTo>
                      <a:lnTo>
                        <a:pt x="38818" y="119156"/>
                      </a:lnTo>
                      <a:cubicBezTo>
                        <a:pt x="41034" y="111751"/>
                        <a:pt x="44020" y="104731"/>
                        <a:pt x="47583" y="98095"/>
                      </a:cubicBezTo>
                      <a:lnTo>
                        <a:pt x="29089" y="79630"/>
                      </a:lnTo>
                      <a:cubicBezTo>
                        <a:pt x="26681" y="77226"/>
                        <a:pt x="25333" y="73956"/>
                        <a:pt x="25333" y="70590"/>
                      </a:cubicBezTo>
                      <a:cubicBezTo>
                        <a:pt x="25333" y="67224"/>
                        <a:pt x="26681" y="63954"/>
                        <a:pt x="29089" y="61646"/>
                      </a:cubicBezTo>
                      <a:lnTo>
                        <a:pt x="61647" y="29044"/>
                      </a:lnTo>
                      <a:cubicBezTo>
                        <a:pt x="64151" y="26639"/>
                        <a:pt x="67426" y="25389"/>
                        <a:pt x="70701" y="25389"/>
                      </a:cubicBezTo>
                      <a:cubicBezTo>
                        <a:pt x="73976" y="25389"/>
                        <a:pt x="77155" y="26639"/>
                        <a:pt x="79659" y="29140"/>
                      </a:cubicBezTo>
                      <a:lnTo>
                        <a:pt x="98153" y="47509"/>
                      </a:lnTo>
                      <a:cubicBezTo>
                        <a:pt x="104896" y="44047"/>
                        <a:pt x="111927" y="41065"/>
                        <a:pt x="119248" y="38757"/>
                      </a:cubicBezTo>
                      <a:lnTo>
                        <a:pt x="119248" y="12695"/>
                      </a:lnTo>
                      <a:cubicBezTo>
                        <a:pt x="119248" y="5674"/>
                        <a:pt x="125027" y="0"/>
                        <a:pt x="13196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9" name="文本框 24">
            <a:extLst>
              <a:ext uri="{FF2B5EF4-FFF2-40B4-BE49-F238E27FC236}">
                <a16:creationId xmlns:a16="http://schemas.microsoft.com/office/drawing/2014/main" id="{5CB48E8B-D45D-3951-A6AE-7F6964506C40}"/>
              </a:ext>
            </a:extLst>
          </p:cNvPr>
          <p:cNvSpPr txBox="1"/>
          <p:nvPr/>
        </p:nvSpPr>
        <p:spPr>
          <a:xfrm>
            <a:off x="2520043" y="1861992"/>
            <a:ext cx="8871857" cy="119532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algn="just" defTabSz="91376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来罗西利是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基于全中国人群研究获批的原研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CDK4/6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抑制剂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，可显著提高患者生存获益，安全性高，提高治疗连续性。</a:t>
            </a:r>
            <a:endParaRPr lang="en-US" altLang="zh-CN" sz="1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6000" indent="-216000" algn="just" defTabSz="91376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乳腺癌是中国女性发病人数位居第二位的恶性肿瘤，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左右的患者为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/HER2-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乳腺癌，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CDK4/6i+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内分泌治疗为标准治疗方案。</a:t>
            </a:r>
            <a:endParaRPr lang="en-US" altLang="zh-CN" sz="1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4">
            <a:extLst>
              <a:ext uri="{FF2B5EF4-FFF2-40B4-BE49-F238E27FC236}">
                <a16:creationId xmlns:a16="http://schemas.microsoft.com/office/drawing/2014/main" id="{E151E791-45D9-5185-A158-8D8643525DE5}"/>
              </a:ext>
            </a:extLst>
          </p:cNvPr>
          <p:cNvSpPr txBox="1"/>
          <p:nvPr/>
        </p:nvSpPr>
        <p:spPr>
          <a:xfrm>
            <a:off x="2520043" y="3452020"/>
            <a:ext cx="8568261" cy="63979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algn="just" defTabSz="91376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来罗西利片具有更高的选择性，高效低毒，提供治疗新选择。</a:t>
            </a:r>
          </a:p>
          <a:p>
            <a:pPr marL="216000" indent="-216000" algn="just" defTabSz="91376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来罗西利片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获益最大，二线预后差人群的获益更大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。对医保目录具有优化作用。</a:t>
            </a:r>
          </a:p>
        </p:txBody>
      </p:sp>
      <p:sp>
        <p:nvSpPr>
          <p:cNvPr id="11" name="文本框 51">
            <a:extLst>
              <a:ext uri="{FF2B5EF4-FFF2-40B4-BE49-F238E27FC236}">
                <a16:creationId xmlns:a16="http://schemas.microsoft.com/office/drawing/2014/main" id="{A9B77493-2F5F-527C-78B2-C040C4D8871B}"/>
              </a:ext>
            </a:extLst>
          </p:cNvPr>
          <p:cNvSpPr txBox="1"/>
          <p:nvPr/>
        </p:nvSpPr>
        <p:spPr>
          <a:xfrm>
            <a:off x="2520044" y="4516901"/>
            <a:ext cx="8568260" cy="918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algn="just" defTabSz="91376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在已上市</a:t>
            </a:r>
            <a:r>
              <a:rPr lang="en-US" altLang="zh-CN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CDK4/6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抑制剂中，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来罗西利的安全性及耐受性均更优，能实现连续治疗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16000" indent="-216000" algn="just" defTabSz="91376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替代目录内已有保障方案，且节约因不良反应、特殊监测发生的医保基金支出，若进入医保将进一步减轻患者负担。</a:t>
            </a:r>
          </a:p>
        </p:txBody>
      </p:sp>
      <p:sp>
        <p:nvSpPr>
          <p:cNvPr id="12" name="文本框 58">
            <a:extLst>
              <a:ext uri="{FF2B5EF4-FFF2-40B4-BE49-F238E27FC236}">
                <a16:creationId xmlns:a16="http://schemas.microsoft.com/office/drawing/2014/main" id="{9030D23E-6F82-8A30-5C3E-6877FCD613E6}"/>
              </a:ext>
            </a:extLst>
          </p:cNvPr>
          <p:cNvSpPr txBox="1"/>
          <p:nvPr/>
        </p:nvSpPr>
        <p:spPr>
          <a:xfrm>
            <a:off x="2520043" y="5635805"/>
            <a:ext cx="8471463" cy="95372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 algn="just" defTabSz="91376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具有明确适应症和用法用量表述、病理和临床诊断标准以及权威指南，临床路径推荐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b="1" dirty="0">
                <a:solidFill>
                  <a:srgbClr val="1169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同时申请准入一线和二线适应症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，更便于医院管理和患者适用，提升用药适应性、依从性。</a:t>
            </a:r>
            <a:endParaRPr lang="en-US" altLang="zh-CN" sz="15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6000" indent="-216000" algn="just" defTabSz="91376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来罗西利无需特殊监测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特殊患者群无需调整的剂量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，便于临床使用和医保管理。</a:t>
            </a:r>
          </a:p>
        </p:txBody>
      </p:sp>
    </p:spTree>
    <p:extLst>
      <p:ext uri="{BB962C8B-B14F-4D97-AF65-F5344CB8AC3E}">
        <p14:creationId xmlns:p14="http://schemas.microsoft.com/office/powerpoint/2010/main" val="289979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063966-56D5-4AFC-8720-EE39B2C8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82337-A72E-45DA-828B-0F5ACCA76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0EC1BA39-6261-3D1E-C09F-44B5AA9E3B7F}"/>
              </a:ext>
            </a:extLst>
          </p:cNvPr>
          <p:cNvGrpSpPr/>
          <p:nvPr/>
        </p:nvGrpSpPr>
        <p:grpSpPr>
          <a:xfrm>
            <a:off x="4284012" y="529737"/>
            <a:ext cx="3623977" cy="1140943"/>
            <a:chOff x="4284012" y="689818"/>
            <a:chExt cx="3623977" cy="1140943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9E7444CF-0389-1AAA-BB36-0AA1359B10DA}"/>
                </a:ext>
              </a:extLst>
            </p:cNvPr>
            <p:cNvSpPr txBox="1"/>
            <p:nvPr/>
          </p:nvSpPr>
          <p:spPr>
            <a:xfrm>
              <a:off x="4284012" y="1061320"/>
              <a:ext cx="36239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alpha val="10000"/>
                    </a:scheme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CONTENTS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alpha val="10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BC2F6E9F-AC79-CD9C-5B5A-8B815B085EB6}"/>
                </a:ext>
              </a:extLst>
            </p:cNvPr>
            <p:cNvSpPr txBox="1"/>
            <p:nvPr/>
          </p:nvSpPr>
          <p:spPr>
            <a:xfrm>
              <a:off x="4978400" y="689818"/>
              <a:ext cx="2235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目录</a:t>
              </a:r>
            </a:p>
          </p:txBody>
        </p:sp>
      </p:grpSp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353F18A0-6C7D-5B23-5932-BDE80859DB6D}"/>
              </a:ext>
            </a:extLst>
          </p:cNvPr>
          <p:cNvSpPr/>
          <p:nvPr/>
        </p:nvSpPr>
        <p:spPr>
          <a:xfrm>
            <a:off x="1024553" y="1947324"/>
            <a:ext cx="10142894" cy="54156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C982C8A9-3192-94D5-C63E-0BF151FEE391}"/>
              </a:ext>
            </a:extLst>
          </p:cNvPr>
          <p:cNvGrpSpPr/>
          <p:nvPr/>
        </p:nvGrpSpPr>
        <p:grpSpPr>
          <a:xfrm>
            <a:off x="1024555" y="1947324"/>
            <a:ext cx="1087140" cy="541560"/>
            <a:chOff x="2307773" y="1304222"/>
            <a:chExt cx="950608" cy="624115"/>
          </a:xfrm>
        </p:grpSpPr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9DF9AFCE-27A3-917C-C937-B3E9E604CB7D}"/>
                </a:ext>
              </a:extLst>
            </p:cNvPr>
            <p:cNvSpPr/>
            <p:nvPr/>
          </p:nvSpPr>
          <p:spPr>
            <a:xfrm>
              <a:off x="2307773" y="1304222"/>
              <a:ext cx="950608" cy="62411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DD1F67CB-DB36-372A-7B24-114E8C14F628}"/>
                </a:ext>
              </a:extLst>
            </p:cNvPr>
            <p:cNvSpPr txBox="1"/>
            <p:nvPr/>
          </p:nvSpPr>
          <p:spPr>
            <a:xfrm>
              <a:off x="2471020" y="1350258"/>
              <a:ext cx="624114" cy="5320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1960CCC9-2AAF-9E3C-EDAF-43C14152A88F}"/>
              </a:ext>
            </a:extLst>
          </p:cNvPr>
          <p:cNvSpPr txBox="1"/>
          <p:nvPr/>
        </p:nvSpPr>
        <p:spPr>
          <a:xfrm>
            <a:off x="2039183" y="2018049"/>
            <a:ext cx="1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基本信息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9B69CED-C165-475D-1897-A4BCACA995BA}"/>
              </a:ext>
            </a:extLst>
          </p:cNvPr>
          <p:cNvSpPr txBox="1"/>
          <p:nvPr/>
        </p:nvSpPr>
        <p:spPr>
          <a:xfrm>
            <a:off x="3922811" y="2033438"/>
            <a:ext cx="69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新型</a:t>
            </a:r>
            <a:r>
              <a:rPr lang="en-US" altLang="zh-CN" dirty="0"/>
              <a:t>CDK4/6</a:t>
            </a:r>
            <a:r>
              <a:rPr lang="zh-CN" altLang="en-US" dirty="0"/>
              <a:t>抑制剂，</a:t>
            </a:r>
            <a:r>
              <a:rPr lang="en-US" altLang="zh-CN" dirty="0"/>
              <a:t>HR+/HER2-</a:t>
            </a:r>
            <a:r>
              <a:rPr lang="zh-CN" altLang="en-US" dirty="0"/>
              <a:t>晚期乳腺癌一线</a:t>
            </a:r>
            <a:r>
              <a:rPr lang="en-US" altLang="zh-CN" dirty="0"/>
              <a:t>&amp;</a:t>
            </a:r>
            <a:r>
              <a:rPr lang="zh-CN" altLang="en-US" dirty="0"/>
              <a:t>二线治疗</a:t>
            </a: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72CB8521-4E8E-6205-4651-89004FB95C32}"/>
              </a:ext>
            </a:extLst>
          </p:cNvPr>
          <p:cNvCxnSpPr>
            <a:cxnSpLocks/>
          </p:cNvCxnSpPr>
          <p:nvPr/>
        </p:nvCxnSpPr>
        <p:spPr>
          <a:xfrm flipH="1">
            <a:off x="3572393" y="2218104"/>
            <a:ext cx="312012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: 圆角 106">
            <a:extLst>
              <a:ext uri="{FF2B5EF4-FFF2-40B4-BE49-F238E27FC236}">
                <a16:creationId xmlns:a16="http://schemas.microsoft.com/office/drawing/2014/main" id="{0E62B231-A05C-C99F-32A1-BB0BA2AA4612}"/>
              </a:ext>
            </a:extLst>
          </p:cNvPr>
          <p:cNvSpPr/>
          <p:nvPr/>
        </p:nvSpPr>
        <p:spPr>
          <a:xfrm>
            <a:off x="1024553" y="2851642"/>
            <a:ext cx="10142894" cy="54156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EFFEC01-6A3A-F8C7-A6EF-4E7F630AE31F}"/>
              </a:ext>
            </a:extLst>
          </p:cNvPr>
          <p:cNvGrpSpPr/>
          <p:nvPr/>
        </p:nvGrpSpPr>
        <p:grpSpPr>
          <a:xfrm>
            <a:off x="1024555" y="2851642"/>
            <a:ext cx="1087140" cy="541560"/>
            <a:chOff x="2307773" y="1304222"/>
            <a:chExt cx="950608" cy="624115"/>
          </a:xfrm>
        </p:grpSpPr>
        <p:sp>
          <p:nvSpPr>
            <p:cNvPr id="112" name="矩形: 圆角 111">
              <a:extLst>
                <a:ext uri="{FF2B5EF4-FFF2-40B4-BE49-F238E27FC236}">
                  <a16:creationId xmlns:a16="http://schemas.microsoft.com/office/drawing/2014/main" id="{CEEC5A19-3357-9F52-364C-824720EDE369}"/>
                </a:ext>
              </a:extLst>
            </p:cNvPr>
            <p:cNvSpPr/>
            <p:nvPr/>
          </p:nvSpPr>
          <p:spPr>
            <a:xfrm>
              <a:off x="2307773" y="1304222"/>
              <a:ext cx="950608" cy="62411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B80EBF37-ED24-E2E5-8DC1-4DB0F2A3F28E}"/>
                </a:ext>
              </a:extLst>
            </p:cNvPr>
            <p:cNvSpPr txBox="1"/>
            <p:nvPr/>
          </p:nvSpPr>
          <p:spPr>
            <a:xfrm>
              <a:off x="2471020" y="1350258"/>
              <a:ext cx="624114" cy="5320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09" name="文本框 108">
            <a:extLst>
              <a:ext uri="{FF2B5EF4-FFF2-40B4-BE49-F238E27FC236}">
                <a16:creationId xmlns:a16="http://schemas.microsoft.com/office/drawing/2014/main" id="{0E55ACCD-54B2-B2E4-A554-A2D53E49402A}"/>
              </a:ext>
            </a:extLst>
          </p:cNvPr>
          <p:cNvSpPr txBox="1"/>
          <p:nvPr/>
        </p:nvSpPr>
        <p:spPr>
          <a:xfrm>
            <a:off x="2039183" y="2922367"/>
            <a:ext cx="1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有效性</a:t>
            </a: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292C989E-BEE4-20B1-07CB-8F4F01C12004}"/>
              </a:ext>
            </a:extLst>
          </p:cNvPr>
          <p:cNvSpPr txBox="1"/>
          <p:nvPr/>
        </p:nvSpPr>
        <p:spPr>
          <a:xfrm>
            <a:off x="3922811" y="2937756"/>
            <a:ext cx="69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全球品质，中国证据：来罗西利疗效出色，显著提升患者生存获益</a:t>
            </a:r>
          </a:p>
        </p:txBody>
      </p: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D55BE7DE-07D7-3D10-1A8C-A9326BAD7FF7}"/>
              </a:ext>
            </a:extLst>
          </p:cNvPr>
          <p:cNvCxnSpPr>
            <a:cxnSpLocks/>
          </p:cNvCxnSpPr>
          <p:nvPr/>
        </p:nvCxnSpPr>
        <p:spPr>
          <a:xfrm flipH="1">
            <a:off x="3572393" y="3122422"/>
            <a:ext cx="312012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: 圆角 114">
            <a:extLst>
              <a:ext uri="{FF2B5EF4-FFF2-40B4-BE49-F238E27FC236}">
                <a16:creationId xmlns:a16="http://schemas.microsoft.com/office/drawing/2014/main" id="{38A617BA-75F7-2326-DE49-2FBFDC07D308}"/>
              </a:ext>
            </a:extLst>
          </p:cNvPr>
          <p:cNvSpPr/>
          <p:nvPr/>
        </p:nvSpPr>
        <p:spPr>
          <a:xfrm>
            <a:off x="1024553" y="3755960"/>
            <a:ext cx="10142894" cy="54156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1E749951-1273-8180-14F4-9E28FF1102F6}"/>
              </a:ext>
            </a:extLst>
          </p:cNvPr>
          <p:cNvGrpSpPr/>
          <p:nvPr/>
        </p:nvGrpSpPr>
        <p:grpSpPr>
          <a:xfrm>
            <a:off x="1024555" y="3755960"/>
            <a:ext cx="1087140" cy="541560"/>
            <a:chOff x="2307773" y="1304222"/>
            <a:chExt cx="950608" cy="624115"/>
          </a:xfrm>
        </p:grpSpPr>
        <p:sp>
          <p:nvSpPr>
            <p:cNvPr id="120" name="矩形: 圆角 119">
              <a:extLst>
                <a:ext uri="{FF2B5EF4-FFF2-40B4-BE49-F238E27FC236}">
                  <a16:creationId xmlns:a16="http://schemas.microsoft.com/office/drawing/2014/main" id="{3167516F-6980-48AD-20D9-9DB8C850EB93}"/>
                </a:ext>
              </a:extLst>
            </p:cNvPr>
            <p:cNvSpPr/>
            <p:nvPr/>
          </p:nvSpPr>
          <p:spPr>
            <a:xfrm>
              <a:off x="2307773" y="1304222"/>
              <a:ext cx="950608" cy="62411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EA28F461-0BEE-BD89-638E-89CA32E54DF0}"/>
                </a:ext>
              </a:extLst>
            </p:cNvPr>
            <p:cNvSpPr txBox="1"/>
            <p:nvPr/>
          </p:nvSpPr>
          <p:spPr>
            <a:xfrm>
              <a:off x="2471020" y="1350258"/>
              <a:ext cx="624114" cy="5320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17" name="文本框 116">
            <a:extLst>
              <a:ext uri="{FF2B5EF4-FFF2-40B4-BE49-F238E27FC236}">
                <a16:creationId xmlns:a16="http://schemas.microsoft.com/office/drawing/2014/main" id="{C386CFB5-874F-EADC-97C0-D5FF0A7C241B}"/>
              </a:ext>
            </a:extLst>
          </p:cNvPr>
          <p:cNvSpPr txBox="1"/>
          <p:nvPr/>
        </p:nvSpPr>
        <p:spPr>
          <a:xfrm>
            <a:off x="2039183" y="3826685"/>
            <a:ext cx="1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安全性</a:t>
            </a: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897B1D3F-88BC-9616-7306-CA24D1B73F23}"/>
              </a:ext>
            </a:extLst>
          </p:cNvPr>
          <p:cNvSpPr txBox="1"/>
          <p:nvPr/>
        </p:nvSpPr>
        <p:spPr>
          <a:xfrm>
            <a:off x="3922811" y="3842074"/>
            <a:ext cx="69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来罗西利是更安全的</a:t>
            </a:r>
            <a:r>
              <a:rPr lang="en-US" altLang="zh-CN" dirty="0"/>
              <a:t>CDK4/6</a:t>
            </a:r>
            <a:r>
              <a:rPr lang="zh-CN" altLang="en-US" dirty="0"/>
              <a:t>抑制剂，因</a:t>
            </a:r>
            <a:r>
              <a:rPr lang="en-US" altLang="zh-CN" dirty="0"/>
              <a:t>AE</a:t>
            </a:r>
            <a:r>
              <a:rPr lang="zh-CN" altLang="en-US" dirty="0"/>
              <a:t>导致的停药发生率最低</a:t>
            </a:r>
          </a:p>
        </p:txBody>
      </p: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0565EF63-A3E4-DD6F-0E88-547C894ACB6D}"/>
              </a:ext>
            </a:extLst>
          </p:cNvPr>
          <p:cNvCxnSpPr>
            <a:cxnSpLocks/>
          </p:cNvCxnSpPr>
          <p:nvPr/>
        </p:nvCxnSpPr>
        <p:spPr>
          <a:xfrm flipH="1">
            <a:off x="3572393" y="4026740"/>
            <a:ext cx="312012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矩形: 圆角 122">
            <a:extLst>
              <a:ext uri="{FF2B5EF4-FFF2-40B4-BE49-F238E27FC236}">
                <a16:creationId xmlns:a16="http://schemas.microsoft.com/office/drawing/2014/main" id="{63F9007B-A225-4E28-DB41-F288766E4175}"/>
              </a:ext>
            </a:extLst>
          </p:cNvPr>
          <p:cNvSpPr/>
          <p:nvPr/>
        </p:nvSpPr>
        <p:spPr>
          <a:xfrm>
            <a:off x="1024553" y="4660278"/>
            <a:ext cx="10142894" cy="54156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0CB49D3E-7A89-A9FF-D617-5A3D5FF1EB89}"/>
              </a:ext>
            </a:extLst>
          </p:cNvPr>
          <p:cNvGrpSpPr/>
          <p:nvPr/>
        </p:nvGrpSpPr>
        <p:grpSpPr>
          <a:xfrm>
            <a:off x="1024555" y="4660278"/>
            <a:ext cx="1087140" cy="541560"/>
            <a:chOff x="2307773" y="1304222"/>
            <a:chExt cx="950608" cy="624115"/>
          </a:xfrm>
        </p:grpSpPr>
        <p:sp>
          <p:nvSpPr>
            <p:cNvPr id="128" name="矩形: 圆角 127">
              <a:extLst>
                <a:ext uri="{FF2B5EF4-FFF2-40B4-BE49-F238E27FC236}">
                  <a16:creationId xmlns:a16="http://schemas.microsoft.com/office/drawing/2014/main" id="{FD176140-891F-6A53-FB7C-3E8A24C42F08}"/>
                </a:ext>
              </a:extLst>
            </p:cNvPr>
            <p:cNvSpPr/>
            <p:nvPr/>
          </p:nvSpPr>
          <p:spPr>
            <a:xfrm>
              <a:off x="2307773" y="1304222"/>
              <a:ext cx="950608" cy="62411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8A3A646A-7AA2-B83D-3BDC-F635031DB765}"/>
                </a:ext>
              </a:extLst>
            </p:cNvPr>
            <p:cNvSpPr txBox="1"/>
            <p:nvPr/>
          </p:nvSpPr>
          <p:spPr>
            <a:xfrm>
              <a:off x="2471020" y="1350258"/>
              <a:ext cx="624114" cy="5320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25" name="文本框 124">
            <a:extLst>
              <a:ext uri="{FF2B5EF4-FFF2-40B4-BE49-F238E27FC236}">
                <a16:creationId xmlns:a16="http://schemas.microsoft.com/office/drawing/2014/main" id="{8B8D0CF2-985D-582B-CAC6-68D51FDD1F77}"/>
              </a:ext>
            </a:extLst>
          </p:cNvPr>
          <p:cNvSpPr txBox="1"/>
          <p:nvPr/>
        </p:nvSpPr>
        <p:spPr>
          <a:xfrm>
            <a:off x="2039183" y="4731003"/>
            <a:ext cx="1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创新性</a:t>
            </a: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58F77F07-3076-FB97-ED17-950B748F1908}"/>
              </a:ext>
            </a:extLst>
          </p:cNvPr>
          <p:cNvSpPr txBox="1"/>
          <p:nvPr/>
        </p:nvSpPr>
        <p:spPr>
          <a:xfrm>
            <a:off x="3922811" y="4746392"/>
            <a:ext cx="694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高选择，强抑制：全新三并环</a:t>
            </a:r>
            <a:r>
              <a:rPr lang="en-US" altLang="zh-CN" dirty="0"/>
              <a:t>&amp;</a:t>
            </a:r>
            <a:r>
              <a:rPr lang="zh-CN" altLang="en-US" dirty="0"/>
              <a:t>螺环结构，靶点亲和力更高</a:t>
            </a:r>
          </a:p>
        </p:txBody>
      </p: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4346D577-23E6-E87F-D055-036AA3F31EFE}"/>
              </a:ext>
            </a:extLst>
          </p:cNvPr>
          <p:cNvCxnSpPr>
            <a:cxnSpLocks/>
          </p:cNvCxnSpPr>
          <p:nvPr/>
        </p:nvCxnSpPr>
        <p:spPr>
          <a:xfrm flipH="1">
            <a:off x="3572393" y="4931058"/>
            <a:ext cx="312012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矩形: 圆角 130">
            <a:extLst>
              <a:ext uri="{FF2B5EF4-FFF2-40B4-BE49-F238E27FC236}">
                <a16:creationId xmlns:a16="http://schemas.microsoft.com/office/drawing/2014/main" id="{B334391C-3D40-9AFD-84BB-6133532B38F6}"/>
              </a:ext>
            </a:extLst>
          </p:cNvPr>
          <p:cNvSpPr/>
          <p:nvPr/>
        </p:nvSpPr>
        <p:spPr>
          <a:xfrm>
            <a:off x="1024553" y="5564596"/>
            <a:ext cx="10142894" cy="54156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AA4D4648-CEBE-C48C-B3DB-C304DAF13B71}"/>
              </a:ext>
            </a:extLst>
          </p:cNvPr>
          <p:cNvGrpSpPr/>
          <p:nvPr/>
        </p:nvGrpSpPr>
        <p:grpSpPr>
          <a:xfrm>
            <a:off x="1024555" y="5564596"/>
            <a:ext cx="1087140" cy="541560"/>
            <a:chOff x="2307773" y="1304222"/>
            <a:chExt cx="950608" cy="624115"/>
          </a:xfrm>
        </p:grpSpPr>
        <p:sp>
          <p:nvSpPr>
            <p:cNvPr id="136" name="矩形: 圆角 135">
              <a:extLst>
                <a:ext uri="{FF2B5EF4-FFF2-40B4-BE49-F238E27FC236}">
                  <a16:creationId xmlns:a16="http://schemas.microsoft.com/office/drawing/2014/main" id="{B7E5D697-2284-462C-EC81-B18CFC00A951}"/>
                </a:ext>
              </a:extLst>
            </p:cNvPr>
            <p:cNvSpPr/>
            <p:nvPr/>
          </p:nvSpPr>
          <p:spPr>
            <a:xfrm>
              <a:off x="2307773" y="1304222"/>
              <a:ext cx="950608" cy="62411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589FA7E7-B069-7153-9FCD-1B2498DA3BEB}"/>
                </a:ext>
              </a:extLst>
            </p:cNvPr>
            <p:cNvSpPr txBox="1"/>
            <p:nvPr/>
          </p:nvSpPr>
          <p:spPr>
            <a:xfrm>
              <a:off x="2471020" y="1350258"/>
              <a:ext cx="624114" cy="5320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rPr>
                <a:t>05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33" name="文本框 132">
            <a:extLst>
              <a:ext uri="{FF2B5EF4-FFF2-40B4-BE49-F238E27FC236}">
                <a16:creationId xmlns:a16="http://schemas.microsoft.com/office/drawing/2014/main" id="{EFB5EC65-D765-23D1-4F42-F086D4F1084D}"/>
              </a:ext>
            </a:extLst>
          </p:cNvPr>
          <p:cNvSpPr txBox="1"/>
          <p:nvPr/>
        </p:nvSpPr>
        <p:spPr>
          <a:xfrm>
            <a:off x="2039183" y="5635321"/>
            <a:ext cx="184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公平性</a:t>
            </a: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E0F4FFCB-468D-E7ED-E832-3E4B1747E6DF}"/>
              </a:ext>
            </a:extLst>
          </p:cNvPr>
          <p:cNvSpPr txBox="1"/>
          <p:nvPr/>
        </p:nvSpPr>
        <p:spPr>
          <a:xfrm>
            <a:off x="3922811" y="5650710"/>
            <a:ext cx="724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地产化价格，一线</a:t>
            </a:r>
            <a:r>
              <a:rPr lang="en-US" altLang="zh-CN" dirty="0"/>
              <a:t>PFS</a:t>
            </a:r>
            <a:r>
              <a:rPr lang="zh-CN" altLang="en-US" dirty="0"/>
              <a:t>获益幅度最大，二线预后差人群获益更显著</a:t>
            </a:r>
          </a:p>
        </p:txBody>
      </p: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FB5D769C-FD7B-40C0-33EC-C75CA786C6B1}"/>
              </a:ext>
            </a:extLst>
          </p:cNvPr>
          <p:cNvCxnSpPr>
            <a:cxnSpLocks/>
          </p:cNvCxnSpPr>
          <p:nvPr/>
        </p:nvCxnSpPr>
        <p:spPr>
          <a:xfrm flipH="1">
            <a:off x="3572393" y="5835376"/>
            <a:ext cx="312012" cy="0"/>
          </a:xfrm>
          <a:prstGeom prst="line">
            <a:avLst/>
          </a:prstGeom>
          <a:ln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BFB67225-51CF-4E5A-9474-4A4E714B694A}"/>
              </a:ext>
            </a:extLst>
          </p:cNvPr>
          <p:cNvSpPr/>
          <p:nvPr/>
        </p:nvSpPr>
        <p:spPr>
          <a:xfrm>
            <a:off x="537277" y="6587163"/>
            <a:ext cx="112418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/>
            <a:r>
              <a:rPr lang="zh-CN" altLang="en-US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</a:t>
            </a:r>
            <a:r>
              <a:rPr lang="en-US" altLang="zh-CN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 </a:t>
            </a:r>
            <a:r>
              <a:rPr lang="en-US" altLang="zh-CN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CDK 4/6i</a:t>
            </a:r>
            <a:r>
              <a:rPr lang="zh-CN" altLang="en-US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，周期蛋白依赖性激酶 </a:t>
            </a:r>
            <a:r>
              <a:rPr lang="en-US" altLang="zh-CN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4/6 </a:t>
            </a:r>
            <a:r>
              <a:rPr lang="zh-CN" altLang="en-US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抑制剂</a:t>
            </a:r>
            <a:r>
              <a:rPr lang="en-US" altLang="zh-CN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 HR+, </a:t>
            </a:r>
            <a:r>
              <a:rPr lang="zh-CN" altLang="en-US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激素受体阳性</a:t>
            </a:r>
            <a:r>
              <a:rPr lang="en-US" altLang="zh-CN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 HER2-, </a:t>
            </a:r>
            <a:r>
              <a:rPr lang="zh-CN" altLang="en-US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表皮生长因子受体</a:t>
            </a:r>
            <a:r>
              <a:rPr lang="en-US" altLang="zh-CN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-2;</a:t>
            </a:r>
            <a:r>
              <a:rPr lang="zh-CN" altLang="en-US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AE,</a:t>
            </a:r>
            <a:r>
              <a:rPr lang="zh-CN" altLang="en-US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不良事件</a:t>
            </a:r>
            <a:r>
              <a:rPr lang="en-US" altLang="zh-CN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 PFS,</a:t>
            </a:r>
            <a:r>
              <a:rPr lang="zh-CN" altLang="en-US" sz="800" spc="-1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无进展生存期</a:t>
            </a:r>
          </a:p>
        </p:txBody>
      </p:sp>
    </p:spTree>
    <p:extLst>
      <p:ext uri="{BB962C8B-B14F-4D97-AF65-F5344CB8AC3E}">
        <p14:creationId xmlns:p14="http://schemas.microsoft.com/office/powerpoint/2010/main" val="23578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1E9E2-59BC-ADE4-960F-60565109A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88F2911-584D-1A75-6B67-50827A533F32}"/>
              </a:ext>
            </a:extLst>
          </p:cNvPr>
          <p:cNvSpPr/>
          <p:nvPr/>
        </p:nvSpPr>
        <p:spPr>
          <a:xfrm>
            <a:off x="7797800" y="2130363"/>
            <a:ext cx="4102038" cy="3211601"/>
          </a:xfrm>
          <a:prstGeom prst="roundRect">
            <a:avLst>
              <a:gd name="adj" fmla="val 2328"/>
            </a:avLst>
          </a:prstGeom>
          <a:noFill/>
          <a:ln w="9525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思源黑体 CN Bold" panose="020B08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36F4ED-5015-B388-CA17-FA587885009A}"/>
              </a:ext>
            </a:extLst>
          </p:cNvPr>
          <p:cNvSpPr txBox="1"/>
          <p:nvPr/>
        </p:nvSpPr>
        <p:spPr>
          <a:xfrm>
            <a:off x="7969863" y="2227336"/>
            <a:ext cx="3607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建议参照药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阿贝西利片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E35540E-FB1D-BB40-303C-7D19208F5144}"/>
              </a:ext>
            </a:extLst>
          </p:cNvPr>
          <p:cNvCxnSpPr>
            <a:cxnSpLocks/>
          </p:cNvCxnSpPr>
          <p:nvPr/>
        </p:nvCxnSpPr>
        <p:spPr>
          <a:xfrm>
            <a:off x="8217796" y="2663352"/>
            <a:ext cx="311129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F7988122-2144-70E8-8774-B87E415F48B5}"/>
              </a:ext>
            </a:extLst>
          </p:cNvPr>
          <p:cNvSpPr/>
          <p:nvPr/>
        </p:nvSpPr>
        <p:spPr>
          <a:xfrm flipH="1" flipV="1">
            <a:off x="9718425" y="2670704"/>
            <a:ext cx="110037" cy="6742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CB2447D-CD65-AEE4-4FCF-DAD3D2E4F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71885"/>
              </p:ext>
            </p:extLst>
          </p:nvPr>
        </p:nvGraphicFramePr>
        <p:xfrm>
          <a:off x="292162" y="2194560"/>
          <a:ext cx="7257706" cy="4179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00262">
                  <a:extLst>
                    <a:ext uri="{9D8B030D-6E8A-4147-A177-3AD203B41FA5}">
                      <a16:colId xmlns:a16="http://schemas.microsoft.com/office/drawing/2014/main" val="123495623"/>
                    </a:ext>
                  </a:extLst>
                </a:gridCol>
                <a:gridCol w="5157444">
                  <a:extLst>
                    <a:ext uri="{9D8B030D-6E8A-4147-A177-3AD203B41FA5}">
                      <a16:colId xmlns:a16="http://schemas.microsoft.com/office/drawing/2014/main" val="3907073056"/>
                    </a:ext>
                  </a:extLst>
                </a:gridCol>
              </a:tblGrid>
              <a:tr h="3542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通用名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kern="1200" dirty="0">
                          <a:solidFill>
                            <a:srgbClr val="BD0F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盐酸来罗西利片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77343"/>
                  </a:ext>
                </a:extLst>
              </a:tr>
              <a:tr h="3542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申报目录类别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基本医保目录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34007"/>
                  </a:ext>
                </a:extLst>
              </a:tr>
              <a:tr h="2997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注册类型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>
                          <a:solidFill>
                            <a:srgbClr val="BD0F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化学药品</a:t>
                      </a:r>
                      <a:r>
                        <a:rPr lang="en-US" altLang="zh-CN" sz="1600" b="1" dirty="0">
                          <a:solidFill>
                            <a:srgbClr val="BD0F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rgbClr val="BD0F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类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6711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规格规格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50mg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756124"/>
                  </a:ext>
                </a:extLst>
              </a:tr>
              <a:tr h="11217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适应症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本品适用于</a:t>
                      </a:r>
                      <a:r>
                        <a:rPr lang="en-US" altLang="zh-CN" sz="14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HR+/HER2-</a:t>
                      </a:r>
                      <a:r>
                        <a:rPr lang="zh-CN" altLang="en-US" sz="14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局部晚期或转移性乳腺癌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成人患者：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1.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与芳香化酶抑制剂联合使用作为</a:t>
                      </a:r>
                      <a:r>
                        <a:rPr lang="zh-CN" altLang="en-US" sz="14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初始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内分泌治疗</a:t>
                      </a:r>
                      <a:endParaRPr lang="en-US" altLang="zh-CN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与氟维司群联合用于既往接受内分泌治疗后</a:t>
                      </a:r>
                      <a:r>
                        <a:rPr lang="zh-CN" altLang="en-US" sz="14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疾病进展</a:t>
                      </a:r>
                      <a:r>
                        <a:rPr lang="zh-CN" altLang="en-US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的患者</a:t>
                      </a:r>
                      <a:endParaRPr lang="en-US" altLang="zh-CN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35956"/>
                  </a:ext>
                </a:extLst>
              </a:tr>
              <a:tr h="7182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用法用量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推荐剂量为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150mg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，每日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次。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85602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目前大陆同通用名药品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的上市情况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>
                          <a:solidFill>
                            <a:srgbClr val="BD0F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独家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559174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全球首个上市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国家及时间，是为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OTC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kern="1200" dirty="0">
                          <a:solidFill>
                            <a:srgbClr val="BD0F5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中国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2025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29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日，非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OTC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74511"/>
                  </a:ext>
                </a:extLst>
              </a:tr>
            </a:tbl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14EF1B-2C5E-E509-3D8F-A7BC8469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82337-A72E-45DA-828B-0F5ACCA76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5CEE240-9811-6F39-8A64-A7394B6B92C2}"/>
              </a:ext>
            </a:extLst>
          </p:cNvPr>
          <p:cNvGrpSpPr/>
          <p:nvPr/>
        </p:nvGrpSpPr>
        <p:grpSpPr>
          <a:xfrm>
            <a:off x="1693409" y="201660"/>
            <a:ext cx="2481262" cy="421766"/>
            <a:chOff x="300038" y="201660"/>
            <a:chExt cx="2481262" cy="421766"/>
          </a:xfrm>
        </p:grpSpPr>
        <p:sp>
          <p:nvSpPr>
            <p:cNvPr id="4" name="iSHEJI-4-1">
              <a:extLst>
                <a:ext uri="{FF2B5EF4-FFF2-40B4-BE49-F238E27FC236}">
                  <a16:creationId xmlns:a16="http://schemas.microsoft.com/office/drawing/2014/main" id="{D451E84C-3D89-42FD-0960-CE14BD8260A5}"/>
                </a:ext>
              </a:extLst>
            </p:cNvPr>
            <p:cNvSpPr/>
            <p:nvPr/>
          </p:nvSpPr>
          <p:spPr>
            <a:xfrm flipH="1" flipV="1">
              <a:off x="300038" y="201660"/>
              <a:ext cx="2481262" cy="421766"/>
            </a:xfrm>
            <a:prstGeom prst="parallelogram">
              <a:avLst>
                <a:gd name="adj" fmla="val 0"/>
              </a:avLst>
            </a:prstGeom>
            <a:gradFill flip="none" rotWithShape="0">
              <a:gsLst>
                <a:gs pos="0">
                  <a:schemeClr val="accent1">
                    <a:alpha val="5000"/>
                  </a:schemeClr>
                </a:gs>
                <a:gs pos="91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BE3D886-F1FD-613A-3F49-EF7B84271C55}"/>
                </a:ext>
              </a:extLst>
            </p:cNvPr>
            <p:cNvSpPr/>
            <p:nvPr/>
          </p:nvSpPr>
          <p:spPr>
            <a:xfrm>
              <a:off x="300038" y="227877"/>
              <a:ext cx="1788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1.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基本信息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CB5E712-5A36-14E0-BD68-B5117D653795}"/>
              </a:ext>
            </a:extLst>
          </p:cNvPr>
          <p:cNvSpPr/>
          <p:nvPr/>
        </p:nvSpPr>
        <p:spPr>
          <a:xfrm>
            <a:off x="9326058" y="2923211"/>
            <a:ext cx="894772" cy="28992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A38BB51-0E8C-97EA-E14E-6504C84B034C}"/>
              </a:ext>
            </a:extLst>
          </p:cNvPr>
          <p:cNvSpPr txBox="1"/>
          <p:nvPr/>
        </p:nvSpPr>
        <p:spPr>
          <a:xfrm>
            <a:off x="9269413" y="2914287"/>
            <a:ext cx="1008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理由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9E1486C9-D312-0DC1-F6BB-EC0D235328E3}"/>
              </a:ext>
            </a:extLst>
          </p:cNvPr>
          <p:cNvSpPr>
            <a:spLocks/>
          </p:cNvSpPr>
          <p:nvPr/>
        </p:nvSpPr>
        <p:spPr>
          <a:xfrm>
            <a:off x="7969863" y="3415221"/>
            <a:ext cx="3763958" cy="1926744"/>
          </a:xfrm>
          <a:prstGeom prst="roundRect">
            <a:avLst>
              <a:gd name="adj" fmla="val 2037"/>
            </a:avLst>
          </a:prstGeom>
          <a:gradFill>
            <a:gsLst>
              <a:gs pos="0">
                <a:srgbClr val="FFFFFF">
                  <a:alpha val="4000"/>
                </a:srgbClr>
              </a:gs>
              <a:gs pos="100000">
                <a:schemeClr val="accent1">
                  <a:alpha val="5000"/>
                </a:schemeClr>
              </a:gs>
            </a:gsLst>
            <a:lin ang="162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4204A65-C67E-4B5A-B741-1E3227F96926}"/>
              </a:ext>
            </a:extLst>
          </p:cNvPr>
          <p:cNvGrpSpPr/>
          <p:nvPr/>
        </p:nvGrpSpPr>
        <p:grpSpPr>
          <a:xfrm>
            <a:off x="8126661" y="3522303"/>
            <a:ext cx="3293566" cy="257804"/>
            <a:chOff x="8182315" y="2945153"/>
            <a:chExt cx="3293566" cy="33855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4846839-548B-CD6A-70D9-5F9CB88EB115}"/>
                </a:ext>
              </a:extLst>
            </p:cNvPr>
            <p:cNvSpPr txBox="1"/>
            <p:nvPr/>
          </p:nvSpPr>
          <p:spPr>
            <a:xfrm>
              <a:off x="8507529" y="2945153"/>
              <a:ext cx="29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阿贝西利片在</a:t>
              </a:r>
              <a:r>
                <a:rPr lang="zh-CN" altLang="en-US" sz="1600" b="1" dirty="0">
                  <a:solidFill>
                    <a:srgbClr val="1169A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医保目录内</a:t>
              </a:r>
              <a:endParaRPr lang="en-US" altLang="zh-CN" sz="1600" b="1" dirty="0">
                <a:solidFill>
                  <a:srgbClr val="1169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9D7D9F6-3FDF-7EA0-0152-879DB9DC8E6C}"/>
                </a:ext>
              </a:extLst>
            </p:cNvPr>
            <p:cNvGrpSpPr/>
            <p:nvPr/>
          </p:nvGrpSpPr>
          <p:grpSpPr>
            <a:xfrm>
              <a:off x="8182315" y="2963558"/>
              <a:ext cx="294596" cy="317344"/>
              <a:chOff x="8432346" y="2931660"/>
              <a:chExt cx="294596" cy="317344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EDDBB207-98EE-D567-6A89-3A48DC6FF1BF}"/>
                  </a:ext>
                </a:extLst>
              </p:cNvPr>
              <p:cNvSpPr/>
              <p:nvPr/>
            </p:nvSpPr>
            <p:spPr>
              <a:xfrm>
                <a:off x="8432346" y="2931660"/>
                <a:ext cx="294596" cy="294594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B8162A62-64D6-CE5F-685C-F0DF03F54B36}"/>
                  </a:ext>
                </a:extLst>
              </p:cNvPr>
              <p:cNvSpPr/>
              <p:nvPr/>
            </p:nvSpPr>
            <p:spPr>
              <a:xfrm>
                <a:off x="8462964" y="2962276"/>
                <a:ext cx="233362" cy="286728"/>
              </a:xfrm>
              <a:prstGeom prst="ellips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1</a:t>
                </a:r>
                <a:endPara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7F09535-3627-13FE-0B41-A073F48F42E6}"/>
              </a:ext>
            </a:extLst>
          </p:cNvPr>
          <p:cNvGrpSpPr/>
          <p:nvPr/>
        </p:nvGrpSpPr>
        <p:grpSpPr>
          <a:xfrm>
            <a:off x="8126661" y="4039047"/>
            <a:ext cx="3607162" cy="381258"/>
            <a:chOff x="8182315" y="2875283"/>
            <a:chExt cx="3607162" cy="500676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C88B56B-B50D-6B32-9FCD-2BA43CAA4C0D}"/>
                </a:ext>
              </a:extLst>
            </p:cNvPr>
            <p:cNvSpPr txBox="1"/>
            <p:nvPr/>
          </p:nvSpPr>
          <p:spPr>
            <a:xfrm>
              <a:off x="8507529" y="2875283"/>
              <a:ext cx="3281948" cy="500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与阿贝西利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一线、二线适应症相同</a:t>
              </a: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A48405D9-DEBE-4044-9B0E-A80E330F60E7}"/>
                </a:ext>
              </a:extLst>
            </p:cNvPr>
            <p:cNvGrpSpPr/>
            <p:nvPr/>
          </p:nvGrpSpPr>
          <p:grpSpPr>
            <a:xfrm>
              <a:off x="8182315" y="2963558"/>
              <a:ext cx="294596" cy="325211"/>
              <a:chOff x="8432346" y="2931660"/>
              <a:chExt cx="294596" cy="325211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2370894-B52D-F0E5-5913-B24728669125}"/>
                  </a:ext>
                </a:extLst>
              </p:cNvPr>
              <p:cNvSpPr/>
              <p:nvPr/>
            </p:nvSpPr>
            <p:spPr>
              <a:xfrm>
                <a:off x="8432346" y="2931660"/>
                <a:ext cx="294596" cy="294594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8D9D4D12-3091-C542-8FBF-73904461868F}"/>
                  </a:ext>
                </a:extLst>
              </p:cNvPr>
              <p:cNvSpPr/>
              <p:nvPr/>
            </p:nvSpPr>
            <p:spPr>
              <a:xfrm>
                <a:off x="8462964" y="2962278"/>
                <a:ext cx="233362" cy="294593"/>
              </a:xfrm>
              <a:prstGeom prst="ellips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2</a:t>
                </a:r>
                <a:endPara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529FD5F-950E-9148-67F9-DF4B78AFA761}"/>
              </a:ext>
            </a:extLst>
          </p:cNvPr>
          <p:cNvGrpSpPr/>
          <p:nvPr/>
        </p:nvGrpSpPr>
        <p:grpSpPr>
          <a:xfrm>
            <a:off x="8126660" y="4534383"/>
            <a:ext cx="3607161" cy="701342"/>
            <a:chOff x="8182315" y="2717712"/>
            <a:chExt cx="3293566" cy="921017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A1DF7EC-23F1-06D5-55A2-4687B7764F44}"/>
                </a:ext>
              </a:extLst>
            </p:cNvPr>
            <p:cNvSpPr txBox="1"/>
            <p:nvPr/>
          </p:nvSpPr>
          <p:spPr>
            <a:xfrm>
              <a:off x="8507529" y="2717712"/>
              <a:ext cx="2968352" cy="92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阿贝西利片在此适应症下</a:t>
              </a:r>
              <a:r>
                <a:rPr lang="zh-CN" altLang="en-US" sz="1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临床应用最广泛</a:t>
              </a: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DE7378E1-5F06-0C69-6C2B-3881F3E2246E}"/>
                </a:ext>
              </a:extLst>
            </p:cNvPr>
            <p:cNvGrpSpPr/>
            <p:nvPr/>
          </p:nvGrpSpPr>
          <p:grpSpPr>
            <a:xfrm>
              <a:off x="8182315" y="2963558"/>
              <a:ext cx="294596" cy="325211"/>
              <a:chOff x="8432346" y="2931660"/>
              <a:chExt cx="294596" cy="325211"/>
            </a:xfrm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4B2C70CB-D3D1-66B4-5CED-1032422148CA}"/>
                  </a:ext>
                </a:extLst>
              </p:cNvPr>
              <p:cNvSpPr/>
              <p:nvPr/>
            </p:nvSpPr>
            <p:spPr>
              <a:xfrm>
                <a:off x="8432346" y="2931660"/>
                <a:ext cx="294596" cy="294594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F785338B-344D-DA29-BF0E-BF3A09586635}"/>
                  </a:ext>
                </a:extLst>
              </p:cNvPr>
              <p:cNvSpPr/>
              <p:nvPr/>
            </p:nvSpPr>
            <p:spPr>
              <a:xfrm>
                <a:off x="8462964" y="2962277"/>
                <a:ext cx="233362" cy="294594"/>
              </a:xfrm>
              <a:prstGeom prst="ellips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3</a:t>
                </a:r>
                <a:endPara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888BD5C-90D2-17DB-FBD9-F25C1D9FA7F0}"/>
              </a:ext>
            </a:extLst>
          </p:cNvPr>
          <p:cNvGrpSpPr/>
          <p:nvPr/>
        </p:nvGrpSpPr>
        <p:grpSpPr>
          <a:xfrm>
            <a:off x="549592" y="1049080"/>
            <a:ext cx="11306176" cy="578460"/>
            <a:chOff x="442912" y="697190"/>
            <a:chExt cx="11306176" cy="57846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FE9D9A3-E388-4326-F0E8-E4F5BAA5A34A}"/>
                </a:ext>
              </a:extLst>
            </p:cNvPr>
            <p:cNvSpPr/>
            <p:nvPr/>
          </p:nvSpPr>
          <p:spPr>
            <a:xfrm flipH="1">
              <a:off x="656070" y="697190"/>
              <a:ext cx="10879860" cy="57214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  <a:gs pos="56000">
                  <a:srgbClr val="BD0F5E">
                    <a:alpha val="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9DC6EF2-8E3B-22FA-EAAF-27BD8B4843CD}"/>
                </a:ext>
              </a:extLst>
            </p:cNvPr>
            <p:cNvSpPr txBox="1"/>
            <p:nvPr/>
          </p:nvSpPr>
          <p:spPr>
            <a:xfrm>
              <a:off x="442912" y="752430"/>
              <a:ext cx="1130617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来罗西利为新型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CDK4/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抑制剂，用于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HR+/HER2-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晚期乳腺癌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一线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&amp;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二线治疗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D0F5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50" name="表格 49">
            <a:extLst>
              <a:ext uri="{FF2B5EF4-FFF2-40B4-BE49-F238E27FC236}">
                <a16:creationId xmlns:a16="http://schemas.microsoft.com/office/drawing/2014/main" id="{CE046729-6D4A-453F-9974-1FA364785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47066"/>
              </p:ext>
            </p:extLst>
          </p:nvPr>
        </p:nvGraphicFramePr>
        <p:xfrm>
          <a:off x="7666340" y="5545725"/>
          <a:ext cx="3976270" cy="828258"/>
        </p:xfrm>
        <a:graphic>
          <a:graphicData uri="http://schemas.openxmlformats.org/drawingml/2006/table">
            <a:tbl>
              <a:tblPr/>
              <a:tblGrid>
                <a:gridCol w="1242191">
                  <a:extLst>
                    <a:ext uri="{9D8B030D-6E8A-4147-A177-3AD203B41FA5}">
                      <a16:colId xmlns:a16="http://schemas.microsoft.com/office/drawing/2014/main" val="3074198786"/>
                    </a:ext>
                  </a:extLst>
                </a:gridCol>
                <a:gridCol w="2734079">
                  <a:extLst>
                    <a:ext uri="{9D8B030D-6E8A-4147-A177-3AD203B41FA5}">
                      <a16:colId xmlns:a16="http://schemas.microsoft.com/office/drawing/2014/main" val="1146480753"/>
                    </a:ext>
                  </a:extLst>
                </a:gridCol>
              </a:tblGrid>
              <a:tr h="828258">
                <a:tc>
                  <a:txBody>
                    <a:bodyPr/>
                    <a:lstStyle/>
                    <a:p>
                      <a:pPr marL="457200" lvl="1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1169A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对比</a:t>
                      </a:r>
                      <a:endParaRPr lang="en-US" altLang="zh-CN" sz="1400" b="1" kern="1200" dirty="0">
                        <a:solidFill>
                          <a:srgbClr val="1169AE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457200" lvl="1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1169AE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优势       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zh-CN" altLang="en-US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来罗西利相比目录内的阿贝西利，一线及二线治疗临床获益大，安全性更优</a:t>
                      </a:r>
                      <a:endParaRPr lang="zh-CN" alt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267485"/>
                  </a:ext>
                </a:extLst>
              </a:tr>
            </a:tbl>
          </a:graphicData>
        </a:graphic>
      </p:graphicFrame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434A2DA0-221C-44C5-8761-4CCFEE3A3591}"/>
              </a:ext>
            </a:extLst>
          </p:cNvPr>
          <p:cNvSpPr/>
          <p:nvPr/>
        </p:nvSpPr>
        <p:spPr>
          <a:xfrm>
            <a:off x="7797800" y="5438938"/>
            <a:ext cx="4102038" cy="935046"/>
          </a:xfrm>
          <a:prstGeom prst="roundRect">
            <a:avLst>
              <a:gd name="adj" fmla="val 2328"/>
            </a:avLst>
          </a:prstGeom>
          <a:noFill/>
          <a:ln w="9525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22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8794A7D9-B7B4-F763-FBDB-70466AA6E4F2}"/>
              </a:ext>
            </a:extLst>
          </p:cNvPr>
          <p:cNvSpPr/>
          <p:nvPr/>
        </p:nvSpPr>
        <p:spPr>
          <a:xfrm>
            <a:off x="6392860" y="2915427"/>
            <a:ext cx="5293503" cy="3122764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zh-CN" alt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64ED482-9BC7-4C52-3B74-D79CF59B0142}"/>
              </a:ext>
            </a:extLst>
          </p:cNvPr>
          <p:cNvGrpSpPr/>
          <p:nvPr/>
        </p:nvGrpSpPr>
        <p:grpSpPr>
          <a:xfrm>
            <a:off x="1693409" y="201660"/>
            <a:ext cx="2481262" cy="421766"/>
            <a:chOff x="300038" y="201660"/>
            <a:chExt cx="2481262" cy="421766"/>
          </a:xfrm>
        </p:grpSpPr>
        <p:sp>
          <p:nvSpPr>
            <p:cNvPr id="3" name="iSHEJI-4-1">
              <a:extLst>
                <a:ext uri="{FF2B5EF4-FFF2-40B4-BE49-F238E27FC236}">
                  <a16:creationId xmlns:a16="http://schemas.microsoft.com/office/drawing/2014/main" id="{84EF7718-8B3B-1BD8-D40D-E0C93C9E0525}"/>
                </a:ext>
              </a:extLst>
            </p:cNvPr>
            <p:cNvSpPr/>
            <p:nvPr/>
          </p:nvSpPr>
          <p:spPr>
            <a:xfrm flipH="1" flipV="1">
              <a:off x="300038" y="201660"/>
              <a:ext cx="2481262" cy="421766"/>
            </a:xfrm>
            <a:prstGeom prst="parallelogram">
              <a:avLst>
                <a:gd name="adj" fmla="val 0"/>
              </a:avLst>
            </a:prstGeom>
            <a:gradFill flip="none" rotWithShape="0">
              <a:gsLst>
                <a:gs pos="0">
                  <a:schemeClr val="accent1">
                    <a:alpha val="5000"/>
                  </a:schemeClr>
                </a:gs>
                <a:gs pos="91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C07D5F1-2C38-B23B-77F4-667CE6B1BA61}"/>
                </a:ext>
              </a:extLst>
            </p:cNvPr>
            <p:cNvSpPr/>
            <p:nvPr/>
          </p:nvSpPr>
          <p:spPr>
            <a:xfrm>
              <a:off x="300038" y="227877"/>
              <a:ext cx="1788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1.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基本信息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232A462-8B48-C0AD-4B5C-BD37FFD09000}"/>
              </a:ext>
            </a:extLst>
          </p:cNvPr>
          <p:cNvGrpSpPr/>
          <p:nvPr/>
        </p:nvGrpSpPr>
        <p:grpSpPr>
          <a:xfrm>
            <a:off x="442912" y="831932"/>
            <a:ext cx="11306176" cy="572144"/>
            <a:chOff x="442912" y="697190"/>
            <a:chExt cx="11306176" cy="572144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C9B8EEE-5745-F9EF-ABB5-88E23985F064}"/>
                </a:ext>
              </a:extLst>
            </p:cNvPr>
            <p:cNvSpPr/>
            <p:nvPr/>
          </p:nvSpPr>
          <p:spPr>
            <a:xfrm flipH="1">
              <a:off x="656070" y="697190"/>
              <a:ext cx="10879860" cy="57214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  <a:gs pos="56000">
                  <a:srgbClr val="BD0F5E">
                    <a:alpha val="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0ED6380-5065-129E-18B5-5BEEA3CA6F83}"/>
                </a:ext>
              </a:extLst>
            </p:cNvPr>
            <p:cNvSpPr txBox="1"/>
            <p:nvPr/>
          </p:nvSpPr>
          <p:spPr>
            <a:xfrm>
              <a:off x="442912" y="752430"/>
              <a:ext cx="113061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新型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CDK4/6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抑制剂来罗西利：强效与安全双重兼顾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C4CA8A6A-D75E-3C9C-6A5B-78D0E95EC538}"/>
              </a:ext>
            </a:extLst>
          </p:cNvPr>
          <p:cNvSpPr/>
          <p:nvPr/>
        </p:nvSpPr>
        <p:spPr>
          <a:xfrm>
            <a:off x="704159" y="1559313"/>
            <a:ext cx="9957438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 algn="just" ea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年中国乳腺癌发病人数约</a:t>
            </a:r>
            <a:r>
              <a:rPr lang="en-US" altLang="zh-CN" sz="1400" b="1" dirty="0">
                <a:solidFill>
                  <a:srgbClr val="1169A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35.72</a:t>
            </a:r>
            <a:r>
              <a:rPr lang="zh-CN" altLang="en-US" sz="1400" b="1" dirty="0">
                <a:solidFill>
                  <a:srgbClr val="1169A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万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例，居于女性恶性肿瘤发病第二位</a:t>
            </a:r>
            <a:r>
              <a:rPr lang="en-US" altLang="zh-CN" sz="1400" baseline="300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  <a:p>
            <a:pPr marL="216000" indent="-216000" algn="just" ea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乳腺癌是我国</a:t>
            </a:r>
            <a:r>
              <a:rPr lang="en-US" altLang="zh-CN" sz="1400" b="1" dirty="0">
                <a:solidFill>
                  <a:srgbClr val="1169A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40-49</a:t>
            </a:r>
            <a:r>
              <a:rPr lang="zh-CN" altLang="en-US" sz="1400" b="1" dirty="0">
                <a:solidFill>
                  <a:srgbClr val="1169AE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岁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女性的高发恶性肿瘤</a:t>
            </a:r>
            <a:r>
              <a:rPr lang="en-US" altLang="zh-CN" sz="1400" baseline="300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1400" baseline="300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矩形: 圆顶角 31">
            <a:extLst>
              <a:ext uri="{FF2B5EF4-FFF2-40B4-BE49-F238E27FC236}">
                <a16:creationId xmlns:a16="http://schemas.microsoft.com/office/drawing/2014/main" id="{9FB4DBEB-0E21-4A53-BA8B-22DBF2199091}"/>
              </a:ext>
            </a:extLst>
          </p:cNvPr>
          <p:cNvSpPr/>
          <p:nvPr/>
        </p:nvSpPr>
        <p:spPr>
          <a:xfrm>
            <a:off x="6369761" y="2410054"/>
            <a:ext cx="5316602" cy="483147"/>
          </a:xfrm>
          <a:prstGeom prst="round2SameRect">
            <a:avLst>
              <a:gd name="adj1" fmla="val 12094"/>
              <a:gd name="adj2" fmla="val 0"/>
            </a:avLst>
          </a:prstGeom>
          <a:gradFill flip="none" rotWithShape="1">
            <a:gsLst>
              <a:gs pos="16514">
                <a:schemeClr val="accent1"/>
              </a:gs>
              <a:gs pos="4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5DFEF09-339D-E690-D5C8-B4D70B9AA31E}"/>
              </a:ext>
            </a:extLst>
          </p:cNvPr>
          <p:cNvSpPr txBox="1"/>
          <p:nvPr/>
        </p:nvSpPr>
        <p:spPr>
          <a:xfrm>
            <a:off x="6410493" y="2448366"/>
            <a:ext cx="5144985" cy="40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②来罗西利：强效与安全双重兼顾</a:t>
            </a:r>
          </a:p>
        </p:txBody>
      </p:sp>
      <p:sp>
        <p:nvSpPr>
          <p:cNvPr id="36" name="灯片编号占位符 3">
            <a:extLst>
              <a:ext uri="{FF2B5EF4-FFF2-40B4-BE49-F238E27FC236}">
                <a16:creationId xmlns:a16="http://schemas.microsoft.com/office/drawing/2014/main" id="{F57FE354-B39D-4BB0-910E-B6641F17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568" y="6452870"/>
            <a:ext cx="2743200" cy="365125"/>
          </a:xfrm>
        </p:spPr>
        <p:txBody>
          <a:bodyPr/>
          <a:lstStyle/>
          <a:p>
            <a:fld id="{BD582337-A72E-45DA-828B-0F5ACCA76410}" type="slidenum">
              <a:rPr lang="zh-CN" altLang="en-US" smtClean="0"/>
              <a:t>4</a:t>
            </a:fld>
            <a:endParaRPr lang="zh-CN" altLang="en-US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C290351-B20D-E4A7-CE53-7EB7DCD34A92}"/>
              </a:ext>
            </a:extLst>
          </p:cNvPr>
          <p:cNvGrpSpPr/>
          <p:nvPr/>
        </p:nvGrpSpPr>
        <p:grpSpPr>
          <a:xfrm>
            <a:off x="5730157" y="3256509"/>
            <a:ext cx="460720" cy="933745"/>
            <a:chOff x="6073285" y="1491716"/>
            <a:chExt cx="179508" cy="636303"/>
          </a:xfrm>
        </p:grpSpPr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89C03755-4A84-BFE2-9EDD-1D88D2643718}"/>
                </a:ext>
              </a:extLst>
            </p:cNvPr>
            <p:cNvSpPr/>
            <p:nvPr/>
          </p:nvSpPr>
          <p:spPr>
            <a:xfrm rot="5400000">
              <a:off x="5846813" y="1722039"/>
              <a:ext cx="636303" cy="175657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DE031CEA-9BFA-8D95-F0EA-07326EB63484}"/>
                </a:ext>
              </a:extLst>
            </p:cNvPr>
            <p:cNvSpPr/>
            <p:nvPr/>
          </p:nvSpPr>
          <p:spPr>
            <a:xfrm rot="5400000">
              <a:off x="5933320" y="1756494"/>
              <a:ext cx="386675" cy="106745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36EBAAEA-5504-4309-92FE-BBA3368E96B7}"/>
              </a:ext>
            </a:extLst>
          </p:cNvPr>
          <p:cNvSpPr/>
          <p:nvPr/>
        </p:nvSpPr>
        <p:spPr>
          <a:xfrm>
            <a:off x="503340" y="2864626"/>
            <a:ext cx="4953262" cy="317356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zh-CN" altLang="en-US" sz="1600" dirty="0" err="1">
              <a:solidFill>
                <a:schemeClr val="bg1"/>
              </a:solidFill>
            </a:endParaRPr>
          </a:p>
        </p:txBody>
      </p:sp>
      <p:sp>
        <p:nvSpPr>
          <p:cNvPr id="62" name="矩形: 圆顶角 61">
            <a:extLst>
              <a:ext uri="{FF2B5EF4-FFF2-40B4-BE49-F238E27FC236}">
                <a16:creationId xmlns:a16="http://schemas.microsoft.com/office/drawing/2014/main" id="{C0AC649A-38A9-4923-A151-74AA648AB030}"/>
              </a:ext>
            </a:extLst>
          </p:cNvPr>
          <p:cNvSpPr/>
          <p:nvPr/>
        </p:nvSpPr>
        <p:spPr>
          <a:xfrm>
            <a:off x="503339" y="2428324"/>
            <a:ext cx="4965694" cy="483147"/>
          </a:xfrm>
          <a:prstGeom prst="round2SameRect">
            <a:avLst>
              <a:gd name="adj1" fmla="val 12094"/>
              <a:gd name="adj2" fmla="val 0"/>
            </a:avLst>
          </a:prstGeom>
          <a:gradFill flip="none" rotWithShape="1">
            <a:gsLst>
              <a:gs pos="16514">
                <a:schemeClr val="accent1">
                  <a:lumMod val="60000"/>
                  <a:lumOff val="40000"/>
                </a:schemeClr>
              </a:gs>
              <a:gs pos="4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57A39944-795D-43F8-ADC8-0CE05529FB15}"/>
              </a:ext>
            </a:extLst>
          </p:cNvPr>
          <p:cNvSpPr txBox="1"/>
          <p:nvPr/>
        </p:nvSpPr>
        <p:spPr>
          <a:xfrm>
            <a:off x="372454" y="2457654"/>
            <a:ext cx="5073480" cy="40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HR+/HER2-</a:t>
            </a: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晚期乳腺癌：未满足需求高</a:t>
            </a:r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03136C5B-6502-4E89-BC69-A3B4F6D3A7D4}"/>
              </a:ext>
            </a:extLst>
          </p:cNvPr>
          <p:cNvGrpSpPr/>
          <p:nvPr/>
        </p:nvGrpSpPr>
        <p:grpSpPr>
          <a:xfrm>
            <a:off x="649733" y="3561201"/>
            <a:ext cx="4654598" cy="1025922"/>
            <a:chOff x="239885" y="1815581"/>
            <a:chExt cx="4654598" cy="695112"/>
          </a:xfrm>
        </p:grpSpPr>
        <p:sp>
          <p:nvSpPr>
            <p:cNvPr id="68" name="平行四边形 67">
              <a:extLst>
                <a:ext uri="{FF2B5EF4-FFF2-40B4-BE49-F238E27FC236}">
                  <a16:creationId xmlns:a16="http://schemas.microsoft.com/office/drawing/2014/main" id="{A7C1FAAF-905B-4BAE-A5F9-8F782D887F55}"/>
                </a:ext>
              </a:extLst>
            </p:cNvPr>
            <p:cNvSpPr/>
            <p:nvPr/>
          </p:nvSpPr>
          <p:spPr>
            <a:xfrm>
              <a:off x="300038" y="2037896"/>
              <a:ext cx="1292139" cy="65568"/>
            </a:xfrm>
            <a:prstGeom prst="parallelogram">
              <a:avLst>
                <a:gd name="adj" fmla="val 63376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95F115FA-EC4E-4B21-99B2-D174A36F8C80}"/>
                </a:ext>
              </a:extLst>
            </p:cNvPr>
            <p:cNvSpPr/>
            <p:nvPr/>
          </p:nvSpPr>
          <p:spPr>
            <a:xfrm>
              <a:off x="239885" y="1815581"/>
              <a:ext cx="4654598" cy="695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一线治疗：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F03A0AFC-1640-DF22-A60E-192224CAAD44}"/>
              </a:ext>
            </a:extLst>
          </p:cNvPr>
          <p:cNvGrpSpPr/>
          <p:nvPr/>
        </p:nvGrpSpPr>
        <p:grpSpPr>
          <a:xfrm>
            <a:off x="616443" y="5108575"/>
            <a:ext cx="4398616" cy="1015663"/>
            <a:chOff x="-634792" y="1664610"/>
            <a:chExt cx="4398616" cy="672736"/>
          </a:xfrm>
        </p:grpSpPr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BCD43129-53E5-EB15-973D-6B32F80AD5CF}"/>
                </a:ext>
              </a:extLst>
            </p:cNvPr>
            <p:cNvSpPr/>
            <p:nvPr/>
          </p:nvSpPr>
          <p:spPr>
            <a:xfrm>
              <a:off x="-600405" y="1923756"/>
              <a:ext cx="1292139" cy="65568"/>
            </a:xfrm>
            <a:prstGeom prst="parallelogram">
              <a:avLst>
                <a:gd name="adj" fmla="val 63376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94D0BDED-2947-4A14-9102-407F600BCBD3}"/>
                </a:ext>
              </a:extLst>
            </p:cNvPr>
            <p:cNvSpPr/>
            <p:nvPr/>
          </p:nvSpPr>
          <p:spPr>
            <a:xfrm>
              <a:off x="-634792" y="1664610"/>
              <a:ext cx="4398616" cy="672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二线治疗：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预后差人群</a:t>
              </a:r>
              <a:r>
                <a:rPr lang="zh-CN" altLang="en-US" sz="1400" b="1" dirty="0">
                  <a:solidFill>
                    <a:srgbClr val="1169AE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生存率低</a:t>
              </a: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，远处转移</a:t>
              </a: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5</a:t>
              </a: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年仅</a:t>
              </a: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34%</a:t>
              </a:r>
              <a:r>
                <a:rPr lang="en-US" altLang="zh-CN" sz="1400" baseline="300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9-10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B4D7E9DC-2990-4123-BC0D-56434B68C0B5}"/>
              </a:ext>
            </a:extLst>
          </p:cNvPr>
          <p:cNvSpPr/>
          <p:nvPr/>
        </p:nvSpPr>
        <p:spPr>
          <a:xfrm>
            <a:off x="7472212" y="306340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来罗西利具有全新三并环结构</a:t>
            </a:r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D2632F0-12AD-402F-8D52-FB723F47C141}"/>
              </a:ext>
            </a:extLst>
          </p:cNvPr>
          <p:cNvGrpSpPr/>
          <p:nvPr/>
        </p:nvGrpSpPr>
        <p:grpSpPr>
          <a:xfrm>
            <a:off x="5740040" y="4834989"/>
            <a:ext cx="460720" cy="933745"/>
            <a:chOff x="6073285" y="1491716"/>
            <a:chExt cx="179508" cy="636303"/>
          </a:xfrm>
        </p:grpSpPr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CABB67A8-B6CB-43B5-B840-1FC81D99380B}"/>
                </a:ext>
              </a:extLst>
            </p:cNvPr>
            <p:cNvSpPr/>
            <p:nvPr/>
          </p:nvSpPr>
          <p:spPr>
            <a:xfrm rot="5400000">
              <a:off x="5846813" y="1722039"/>
              <a:ext cx="636303" cy="175657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173205DC-B925-42EB-A246-7F568A4B2E3F}"/>
                </a:ext>
              </a:extLst>
            </p:cNvPr>
            <p:cNvSpPr/>
            <p:nvPr/>
          </p:nvSpPr>
          <p:spPr>
            <a:xfrm rot="5400000">
              <a:off x="5933320" y="1756494"/>
              <a:ext cx="386675" cy="106745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DD167A7-E3A6-4A23-A592-9135B5E02A0B}"/>
              </a:ext>
            </a:extLst>
          </p:cNvPr>
          <p:cNvGrpSpPr/>
          <p:nvPr/>
        </p:nvGrpSpPr>
        <p:grpSpPr>
          <a:xfrm>
            <a:off x="6763867" y="3581197"/>
            <a:ext cx="4772960" cy="1516184"/>
            <a:chOff x="258019" y="1801903"/>
            <a:chExt cx="4772960" cy="1027289"/>
          </a:xfrm>
        </p:grpSpPr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04385843-F0B6-4F12-8FDF-D6084D1064F1}"/>
                </a:ext>
              </a:extLst>
            </p:cNvPr>
            <p:cNvSpPr/>
            <p:nvPr/>
          </p:nvSpPr>
          <p:spPr>
            <a:xfrm>
              <a:off x="300038" y="2037896"/>
              <a:ext cx="1292139" cy="65568"/>
            </a:xfrm>
            <a:prstGeom prst="parallelogram">
              <a:avLst>
                <a:gd name="adj" fmla="val 63376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998FDC42-9932-4D81-952A-C8AEDBC7CE5A}"/>
                </a:ext>
              </a:extLst>
            </p:cNvPr>
            <p:cNvSpPr/>
            <p:nvPr/>
          </p:nvSpPr>
          <p:spPr>
            <a:xfrm>
              <a:off x="258019" y="1801903"/>
              <a:ext cx="4772960" cy="1027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一线治疗：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强效和安全双重性兼顾：</a:t>
              </a:r>
              <a:endParaRPr lang="en-US" altLang="zh-CN" sz="14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疾病进展或死亡</a:t>
              </a:r>
              <a:r>
                <a:rPr lang="zh-CN" altLang="en-US" sz="1400" b="1" dirty="0">
                  <a:solidFill>
                    <a:srgbClr val="BD0F5E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风险低</a:t>
              </a: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，</a:t>
              </a:r>
              <a:r>
                <a:rPr lang="en-US" altLang="zh-CN" sz="12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HR</a:t>
              </a: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为</a:t>
              </a:r>
              <a:r>
                <a:rPr lang="en-US" altLang="zh-CN" sz="1200" b="1" dirty="0">
                  <a:solidFill>
                    <a:srgbClr val="BD0F5E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0.464</a:t>
              </a:r>
              <a:r>
                <a:rPr lang="en-US" altLang="zh-CN" sz="1200" baseline="300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11</a:t>
              </a:r>
              <a:endParaRPr lang="en-US" altLang="zh-CN" sz="12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因</a:t>
              </a:r>
              <a:r>
                <a:rPr lang="en-US" altLang="zh-CN" sz="12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AE</a:t>
              </a: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导致的</a:t>
              </a:r>
              <a:r>
                <a:rPr lang="zh-CN" altLang="en-US" sz="1400" b="1" dirty="0">
                  <a:solidFill>
                    <a:srgbClr val="BD0F5E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停药比例低</a:t>
              </a:r>
              <a:r>
                <a:rPr lang="zh-CN" altLang="en-US" sz="1200" b="1" dirty="0">
                  <a:solidFill>
                    <a:srgbClr val="BD0F5E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：</a:t>
              </a:r>
              <a:r>
                <a:rPr lang="en-US" altLang="zh-CN" sz="1200" b="1" dirty="0">
                  <a:solidFill>
                    <a:srgbClr val="BD0F5E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0.7%</a:t>
              </a:r>
              <a:r>
                <a:rPr lang="en-US" altLang="zh-CN" sz="1200" baseline="300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8</a:t>
              </a:r>
              <a:endPara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4AD9A311-E067-4AD0-ACD6-83E5A3C62124}"/>
              </a:ext>
            </a:extLst>
          </p:cNvPr>
          <p:cNvGrpSpPr/>
          <p:nvPr/>
        </p:nvGrpSpPr>
        <p:grpSpPr>
          <a:xfrm>
            <a:off x="6763867" y="5058039"/>
            <a:ext cx="4398616" cy="943848"/>
            <a:chOff x="-616658" y="1706873"/>
            <a:chExt cx="4398616" cy="625168"/>
          </a:xfrm>
        </p:grpSpPr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AC4E60AB-5D57-4F74-B07C-ED0C538AB5B9}"/>
                </a:ext>
              </a:extLst>
            </p:cNvPr>
            <p:cNvSpPr/>
            <p:nvPr/>
          </p:nvSpPr>
          <p:spPr>
            <a:xfrm>
              <a:off x="-600405" y="1923756"/>
              <a:ext cx="1292139" cy="65568"/>
            </a:xfrm>
            <a:prstGeom prst="parallelogram">
              <a:avLst>
                <a:gd name="adj" fmla="val 63376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/>
                <a:cs typeface="+mn-cs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8F8802B-C36D-4B9C-A3E8-70DFA420B5A8}"/>
                </a:ext>
              </a:extLst>
            </p:cNvPr>
            <p:cNvSpPr/>
            <p:nvPr/>
          </p:nvSpPr>
          <p:spPr>
            <a:xfrm>
              <a:off x="-616658" y="1706873"/>
              <a:ext cx="4398616" cy="625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二线治疗：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预后差人群</a:t>
              </a:r>
              <a:r>
                <a:rPr lang="zh-CN" altLang="en-US" sz="1400" b="1" dirty="0">
                  <a:solidFill>
                    <a:srgbClr val="BD0F5E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生存获益高</a:t>
              </a: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，风险</a:t>
              </a:r>
              <a:r>
                <a:rPr lang="zh-CN" altLang="en-US" sz="1400" b="1" dirty="0">
                  <a:solidFill>
                    <a:srgbClr val="BD0F5E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降低</a:t>
              </a:r>
              <a:r>
                <a:rPr lang="en-US" altLang="zh-CN" sz="1400" b="1" dirty="0">
                  <a:solidFill>
                    <a:srgbClr val="BD0F5E"/>
                  </a:solidFill>
                  <a:latin typeface="微软雅黑" panose="020B0503020204020204" charset="-122"/>
                  <a:ea typeface="微软雅黑" panose="020B0503020204020204" charset="-122"/>
                </a:rPr>
                <a:t>67.4-71.4%</a:t>
              </a:r>
              <a:r>
                <a:rPr lang="en-US" altLang="zh-CN" sz="1400" baseline="300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11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400" baseline="30000" dirty="0">
                <a:solidFill>
                  <a:srgbClr val="BD0F5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4F294DC4-C15F-41B8-9DEA-3D5B2DFDE22F}"/>
              </a:ext>
            </a:extLst>
          </p:cNvPr>
          <p:cNvSpPr/>
          <p:nvPr/>
        </p:nvSpPr>
        <p:spPr>
          <a:xfrm>
            <a:off x="430474" y="6186582"/>
            <a:ext cx="1089310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注：目录内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CDK4/6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抑制剂指阿贝西利、哌柏西利、瑞波西利、达尔西利，一线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PFS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的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HR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值范围来源于各产品公开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RCT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中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PFS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的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HR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值；安全性数据计算范围出自目录内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CDK4/6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抑制剂临床试验的最新数据。非头对头临床数据对比；预后差人群指我国远处转移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HR+/HER2-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乳腺癌患者，其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年生存率仅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34.0%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。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HR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，风险比。</a:t>
            </a:r>
            <a:endParaRPr lang="en-US" altLang="zh-CN" sz="7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1.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中国国家癌症中心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2024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年公布数据；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中国抗癌协会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《 2021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年乳腺癌患者生存质量白皮书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》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，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2022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年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月；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3..Breast Cancer Res Treat.2019 Apr;174(3):719-729. 4.NPJ Breast Cancer.2019 </a:t>
            </a:r>
            <a:r>
              <a:rPr lang="en-US" altLang="zh-CN" sz="700" dirty="0" err="1">
                <a:solidFill>
                  <a:schemeClr val="bg1">
                    <a:lumMod val="75000"/>
                  </a:schemeClr>
                </a:solidFill>
              </a:rPr>
              <a:t>jan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 17:5:5.  5.Ann Oncol. 2018 </a:t>
            </a:r>
            <a:r>
              <a:rPr lang="en-US" altLang="zh-CN" sz="700" dirty="0" err="1">
                <a:solidFill>
                  <a:schemeClr val="bg1">
                    <a:lumMod val="75000"/>
                  </a:schemeClr>
                </a:solidFill>
              </a:rPr>
              <a:t>jul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 1;29(7):1541-1547. 6.Clin Cancer Res.2022 Mar 1;28(5):851-859. 7.Lancet Oncol 2023; 24:646-57. 8.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 安全性数据分别出自来罗西利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III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期临床试验数据，阿贝西利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MONARCH 2/3,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瑞波西利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MONALEESA 2/3/7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，哌柏西利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PALOMA 2/3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，达尔西利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DAWNA 1/2 ,LEONARDA1/2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临床试验的最新更新数据；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9.《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中国晚期乳腺癌诊疗规范指南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2024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版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》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；中华肿瘤杂志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2024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年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12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月第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46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卷第 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12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期：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1079-1106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；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10. https://seer.cancer.gov/statfacts/html/breast-subtypes.html 11. .2024 ASCO Abstract:1052.</a:t>
            </a:r>
          </a:p>
          <a:p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1A3FEAB0-8D99-4FC9-B2D0-1F458ECC7392}"/>
              </a:ext>
            </a:extLst>
          </p:cNvPr>
          <p:cNvSpPr/>
          <p:nvPr/>
        </p:nvSpPr>
        <p:spPr>
          <a:xfrm>
            <a:off x="649733" y="3125541"/>
            <a:ext cx="4224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目录内主要治疗方案 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CDK4/6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抑制剂 仍存在不足</a:t>
            </a:r>
            <a:r>
              <a:rPr lang="en-US" altLang="zh-CN" sz="1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*</a:t>
            </a:r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zh-CN" altLang="en-US" sz="1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F81695-2C56-43C4-80D2-95D6C8509833}"/>
              </a:ext>
            </a:extLst>
          </p:cNvPr>
          <p:cNvSpPr/>
          <p:nvPr/>
        </p:nvSpPr>
        <p:spPr>
          <a:xfrm>
            <a:off x="709886" y="4048623"/>
            <a:ext cx="6096000" cy="15370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临床期待疗效和安全性兼顾的产品：</a:t>
            </a:r>
            <a:endParaRPr lang="en-US" altLang="zh-CN" sz="1400" b="1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疾病进展或死亡风险范围：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HR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值</a:t>
            </a:r>
            <a:r>
              <a:rPr lang="en-US" altLang="zh-CN" sz="1200" b="1" dirty="0">
                <a:solidFill>
                  <a:srgbClr val="1169A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0.51-0.58</a:t>
            </a:r>
            <a:r>
              <a:rPr lang="en-US" altLang="zh-CN" sz="1200" baseline="300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3-7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因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AE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导致的</a:t>
            </a:r>
            <a:r>
              <a:rPr lang="zh-CN" altLang="en-US" sz="1400" b="1" dirty="0">
                <a:solidFill>
                  <a:srgbClr val="1169A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停药比例高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1200" b="1" dirty="0">
                <a:solidFill>
                  <a:srgbClr val="1169AE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2.5%-9.5%</a:t>
            </a:r>
            <a:r>
              <a:rPr lang="en-US" altLang="zh-CN" sz="1200" baseline="300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8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b="1" dirty="0">
              <a:solidFill>
                <a:srgbClr val="1169A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b="1" dirty="0">
              <a:solidFill>
                <a:srgbClr val="1169AE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5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E1ACBB72-AEDC-FB11-59CF-8A2740574D25}"/>
              </a:ext>
            </a:extLst>
          </p:cNvPr>
          <p:cNvGrpSpPr/>
          <p:nvPr/>
        </p:nvGrpSpPr>
        <p:grpSpPr>
          <a:xfrm>
            <a:off x="308204" y="4492477"/>
            <a:ext cx="5658802" cy="2015632"/>
            <a:chOff x="308204" y="1593087"/>
            <a:chExt cx="5658802" cy="1957532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BC2FC998-29DE-8F1A-DD26-C89B7C4BA5E4}"/>
                </a:ext>
              </a:extLst>
            </p:cNvPr>
            <p:cNvGrpSpPr/>
            <p:nvPr/>
          </p:nvGrpSpPr>
          <p:grpSpPr>
            <a:xfrm>
              <a:off x="308204" y="1616693"/>
              <a:ext cx="5658802" cy="1933926"/>
              <a:chOff x="308204" y="1616693"/>
              <a:chExt cx="5658802" cy="1933926"/>
            </a:xfrm>
          </p:grpSpPr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F0E33C31-60CF-BC9A-8E3A-9F2D4365E098}"/>
                  </a:ext>
                </a:extLst>
              </p:cNvPr>
              <p:cNvSpPr/>
              <p:nvPr/>
            </p:nvSpPr>
            <p:spPr>
              <a:xfrm>
                <a:off x="308204" y="1870475"/>
                <a:ext cx="5658802" cy="1680144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zh-CN" alt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矩形: 圆顶角 67">
                <a:extLst>
                  <a:ext uri="{FF2B5EF4-FFF2-40B4-BE49-F238E27FC236}">
                    <a16:creationId xmlns:a16="http://schemas.microsoft.com/office/drawing/2014/main" id="{FFCFE9B9-C89A-4E6B-7B84-62A4C1DB84D3}"/>
                  </a:ext>
                </a:extLst>
              </p:cNvPr>
              <p:cNvSpPr/>
              <p:nvPr/>
            </p:nvSpPr>
            <p:spPr>
              <a:xfrm>
                <a:off x="308204" y="1616693"/>
                <a:ext cx="5658802" cy="489424"/>
              </a:xfrm>
              <a:prstGeom prst="round2SameRect">
                <a:avLst/>
              </a:prstGeom>
              <a:gradFill flip="none" rotWithShape="1">
                <a:gsLst>
                  <a:gs pos="16514">
                    <a:schemeClr val="accent1"/>
                  </a:gs>
                  <a:gs pos="43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9759811-678F-907D-F7B1-2D2969CB0D18}"/>
                </a:ext>
              </a:extLst>
            </p:cNvPr>
            <p:cNvSpPr txBox="1"/>
            <p:nvPr/>
          </p:nvSpPr>
          <p:spPr>
            <a:xfrm>
              <a:off x="790558" y="1593087"/>
              <a:ext cx="4694094" cy="49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25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一线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治疗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ORR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59.1%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，强效控制</a:t>
              </a:r>
              <a:r>
                <a:rPr lang="en-US" altLang="zh-CN" b="1" baseline="30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256C2B-EBC9-49C0-B820-5E8F5DA5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5</a:t>
            </a:fld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63099EB-ED6C-88E3-A39B-323D7F9B5E9D}"/>
              </a:ext>
            </a:extLst>
          </p:cNvPr>
          <p:cNvGrpSpPr/>
          <p:nvPr/>
        </p:nvGrpSpPr>
        <p:grpSpPr>
          <a:xfrm>
            <a:off x="1693409" y="201660"/>
            <a:ext cx="2481262" cy="421766"/>
            <a:chOff x="300038" y="201660"/>
            <a:chExt cx="2481262" cy="421766"/>
          </a:xfrm>
        </p:grpSpPr>
        <p:sp>
          <p:nvSpPr>
            <p:cNvPr id="3" name="iSHEJI-4-1">
              <a:extLst>
                <a:ext uri="{FF2B5EF4-FFF2-40B4-BE49-F238E27FC236}">
                  <a16:creationId xmlns:a16="http://schemas.microsoft.com/office/drawing/2014/main" id="{B700B0EF-B0BF-F425-131C-51D5D2EBD9CC}"/>
                </a:ext>
              </a:extLst>
            </p:cNvPr>
            <p:cNvSpPr/>
            <p:nvPr/>
          </p:nvSpPr>
          <p:spPr>
            <a:xfrm flipH="1" flipV="1">
              <a:off x="300038" y="201660"/>
              <a:ext cx="2481262" cy="421766"/>
            </a:xfrm>
            <a:prstGeom prst="parallelogram">
              <a:avLst>
                <a:gd name="adj" fmla="val 0"/>
              </a:avLst>
            </a:prstGeom>
            <a:gradFill flip="none" rotWithShape="0">
              <a:gsLst>
                <a:gs pos="0">
                  <a:schemeClr val="accent1">
                    <a:alpha val="5000"/>
                  </a:schemeClr>
                </a:gs>
                <a:gs pos="91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8F1ECB4-8CE0-C032-2956-092E2F5D72D3}"/>
                </a:ext>
              </a:extLst>
            </p:cNvPr>
            <p:cNvSpPr/>
            <p:nvPr/>
          </p:nvSpPr>
          <p:spPr>
            <a:xfrm>
              <a:off x="300038" y="227877"/>
              <a:ext cx="1788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2.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有效性 </a:t>
              </a:r>
            </a:p>
          </p:txBody>
        </p:sp>
      </p:grpSp>
      <p:graphicFrame>
        <p:nvGraphicFramePr>
          <p:cNvPr id="69" name="图表 68">
            <a:extLst>
              <a:ext uri="{FF2B5EF4-FFF2-40B4-BE49-F238E27FC236}">
                <a16:creationId xmlns:a16="http://schemas.microsoft.com/office/drawing/2014/main" id="{6C8F383D-5B47-4159-843B-358963B99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874445"/>
              </p:ext>
            </p:extLst>
          </p:nvPr>
        </p:nvGraphicFramePr>
        <p:xfrm>
          <a:off x="455325" y="5116529"/>
          <a:ext cx="5364560" cy="123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3" name="组合 72">
            <a:extLst>
              <a:ext uri="{FF2B5EF4-FFF2-40B4-BE49-F238E27FC236}">
                <a16:creationId xmlns:a16="http://schemas.microsoft.com/office/drawing/2014/main" id="{DE0C5AFF-DB34-95FF-48B7-56ECDE3E0DC7}"/>
              </a:ext>
            </a:extLst>
          </p:cNvPr>
          <p:cNvGrpSpPr/>
          <p:nvPr/>
        </p:nvGrpSpPr>
        <p:grpSpPr>
          <a:xfrm>
            <a:off x="6096000" y="4516783"/>
            <a:ext cx="5658802" cy="1991326"/>
            <a:chOff x="308204" y="1616693"/>
            <a:chExt cx="5658802" cy="1933926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5A982251-DC52-96D2-794C-813815F4035F}"/>
                </a:ext>
              </a:extLst>
            </p:cNvPr>
            <p:cNvGrpSpPr/>
            <p:nvPr/>
          </p:nvGrpSpPr>
          <p:grpSpPr>
            <a:xfrm>
              <a:off x="308204" y="1616693"/>
              <a:ext cx="5658802" cy="1933926"/>
              <a:chOff x="308204" y="1616693"/>
              <a:chExt cx="5658802" cy="1933926"/>
            </a:xfrm>
          </p:grpSpPr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D72D597F-F9C2-638C-FCAA-6A22D7671D89}"/>
                  </a:ext>
                </a:extLst>
              </p:cNvPr>
              <p:cNvSpPr/>
              <p:nvPr/>
            </p:nvSpPr>
            <p:spPr>
              <a:xfrm>
                <a:off x="308204" y="1870475"/>
                <a:ext cx="5658802" cy="1680144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zh-CN" alt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矩形: 圆顶角 78">
                <a:extLst>
                  <a:ext uri="{FF2B5EF4-FFF2-40B4-BE49-F238E27FC236}">
                    <a16:creationId xmlns:a16="http://schemas.microsoft.com/office/drawing/2014/main" id="{7A24C50E-BBC2-D3DA-F59F-0647E46E310F}"/>
                  </a:ext>
                </a:extLst>
              </p:cNvPr>
              <p:cNvSpPr/>
              <p:nvPr/>
            </p:nvSpPr>
            <p:spPr>
              <a:xfrm>
                <a:off x="308204" y="1616693"/>
                <a:ext cx="5658802" cy="489424"/>
              </a:xfrm>
              <a:prstGeom prst="round2SameRect">
                <a:avLst/>
              </a:prstGeom>
              <a:gradFill flip="none" rotWithShape="1">
                <a:gsLst>
                  <a:gs pos="16514">
                    <a:schemeClr val="tx2">
                      <a:lumMod val="50000"/>
                      <a:lumOff val="50000"/>
                    </a:schemeClr>
                  </a:gs>
                  <a:gs pos="43000">
                    <a:schemeClr val="accent1"/>
                  </a:gs>
                  <a:gs pos="100000">
                    <a:schemeClr val="tx2">
                      <a:lumMod val="50000"/>
                      <a:lumOff val="5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4CE99B43-3733-DB7C-3AAB-7DDC9849F3D0}"/>
                </a:ext>
              </a:extLst>
            </p:cNvPr>
            <p:cNvSpPr txBox="1"/>
            <p:nvPr/>
          </p:nvSpPr>
          <p:spPr>
            <a:xfrm>
              <a:off x="790558" y="1619204"/>
              <a:ext cx="4694094" cy="49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25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二线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治疗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ORR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23.4%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，有效缓解</a:t>
              </a:r>
              <a:r>
                <a:rPr lang="en-US" altLang="zh-CN" b="1" baseline="30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en-US" altLang="zh-CN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74" name="图表 73">
            <a:extLst>
              <a:ext uri="{FF2B5EF4-FFF2-40B4-BE49-F238E27FC236}">
                <a16:creationId xmlns:a16="http://schemas.microsoft.com/office/drawing/2014/main" id="{02B3A04A-4D04-F4AD-B1AF-4D57FDD7C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588306"/>
              </p:ext>
            </p:extLst>
          </p:nvPr>
        </p:nvGraphicFramePr>
        <p:xfrm>
          <a:off x="6243121" y="5087629"/>
          <a:ext cx="5364560" cy="126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矩形 31">
            <a:extLst>
              <a:ext uri="{FF2B5EF4-FFF2-40B4-BE49-F238E27FC236}">
                <a16:creationId xmlns:a16="http://schemas.microsoft.com/office/drawing/2014/main" id="{FB1216B6-53AB-3DAA-B639-98167C550F05}"/>
              </a:ext>
            </a:extLst>
          </p:cNvPr>
          <p:cNvSpPr/>
          <p:nvPr/>
        </p:nvSpPr>
        <p:spPr>
          <a:xfrm>
            <a:off x="308204" y="2278280"/>
            <a:ext cx="5658802" cy="21490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zh-CN" altLang="en-US" sz="1600" dirty="0" err="1">
              <a:solidFill>
                <a:schemeClr val="bg1"/>
              </a:solidFill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A008C1D-9677-400A-CAEB-A8125B39B8CD}"/>
              </a:ext>
            </a:extLst>
          </p:cNvPr>
          <p:cNvGrpSpPr/>
          <p:nvPr/>
        </p:nvGrpSpPr>
        <p:grpSpPr>
          <a:xfrm>
            <a:off x="365924" y="2737074"/>
            <a:ext cx="3160204" cy="1579397"/>
            <a:chOff x="1391191" y="8181691"/>
            <a:chExt cx="3045341" cy="1685516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B3D007EA-7CC3-9802-1837-7BAFCB128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9121"/>
            <a:stretch/>
          </p:blipFill>
          <p:spPr>
            <a:xfrm>
              <a:off x="1391191" y="8181691"/>
              <a:ext cx="3045341" cy="1685516"/>
            </a:xfrm>
            <a:prstGeom prst="rect">
              <a:avLst/>
            </a:prstGeom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905B2C1-2D69-C82D-FBE8-4370754E9DCE}"/>
                </a:ext>
              </a:extLst>
            </p:cNvPr>
            <p:cNvSpPr txBox="1"/>
            <p:nvPr/>
          </p:nvSpPr>
          <p:spPr>
            <a:xfrm rot="16200000">
              <a:off x="953628" y="8818123"/>
              <a:ext cx="127308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无进展生存(%)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0F089AA2-4690-393F-BB70-B0819CEFCB19}"/>
              </a:ext>
            </a:extLst>
          </p:cNvPr>
          <p:cNvGrpSpPr/>
          <p:nvPr/>
        </p:nvGrpSpPr>
        <p:grpSpPr>
          <a:xfrm>
            <a:off x="308204" y="1936832"/>
            <a:ext cx="5658802" cy="524767"/>
            <a:chOff x="308204" y="1363124"/>
            <a:chExt cx="5658802" cy="751340"/>
          </a:xfrm>
        </p:grpSpPr>
        <p:sp>
          <p:nvSpPr>
            <p:cNvPr id="30" name="矩形: 圆顶角 29">
              <a:extLst>
                <a:ext uri="{FF2B5EF4-FFF2-40B4-BE49-F238E27FC236}">
                  <a16:creationId xmlns:a16="http://schemas.microsoft.com/office/drawing/2014/main" id="{48E9776F-8972-D1CA-20B3-61D2F4117C26}"/>
                </a:ext>
              </a:extLst>
            </p:cNvPr>
            <p:cNvSpPr/>
            <p:nvPr/>
          </p:nvSpPr>
          <p:spPr>
            <a:xfrm>
              <a:off x="308204" y="1448000"/>
              <a:ext cx="5658802" cy="666464"/>
            </a:xfrm>
            <a:prstGeom prst="round2SameRect">
              <a:avLst>
                <a:gd name="adj1" fmla="val 12094"/>
                <a:gd name="adj2" fmla="val 0"/>
              </a:avLst>
            </a:prstGeom>
            <a:gradFill flip="none" rotWithShape="1">
              <a:gsLst>
                <a:gs pos="16514">
                  <a:schemeClr val="accent1"/>
                </a:gs>
                <a:gs pos="43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4873146-B019-C3F6-412A-D22306433617}"/>
                </a:ext>
              </a:extLst>
            </p:cNvPr>
            <p:cNvSpPr txBox="1"/>
            <p:nvPr/>
          </p:nvSpPr>
          <p:spPr>
            <a:xfrm>
              <a:off x="790558" y="1363124"/>
              <a:ext cx="4694094" cy="732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25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一线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显著改善</a:t>
              </a: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PFS</a:t>
              </a: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，风险降低</a:t>
              </a: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54%</a:t>
              </a:r>
              <a:r>
                <a:rPr lang="en-US" altLang="zh-CN" b="1" baseline="30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8A617739-F6FB-0011-041C-052C6347E73B}"/>
              </a:ext>
            </a:extLst>
          </p:cNvPr>
          <p:cNvSpPr/>
          <p:nvPr/>
        </p:nvSpPr>
        <p:spPr>
          <a:xfrm>
            <a:off x="1630318" y="2561546"/>
            <a:ext cx="3349451" cy="274018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mPFS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NR vs 16.56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个月（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HR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0.464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）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15616C44-1AAA-7CA4-E99C-EB05EE604C80}"/>
              </a:ext>
            </a:extLst>
          </p:cNvPr>
          <p:cNvSpPr/>
          <p:nvPr/>
        </p:nvSpPr>
        <p:spPr>
          <a:xfrm>
            <a:off x="6096000" y="2278280"/>
            <a:ext cx="5658802" cy="21490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zh-CN" altLang="en-US" sz="1600" dirty="0" err="1">
              <a:solidFill>
                <a:schemeClr val="bg1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2E7F0FF-6F15-4AD0-91E5-2C9BA825E53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153721" y="2737074"/>
            <a:ext cx="3031225" cy="1579397"/>
          </a:xfrm>
          <a:prstGeom prst="rect">
            <a:avLst/>
          </a:prstGeom>
        </p:spPr>
      </p:pic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17523407-9EE8-8359-74BF-813674158180}"/>
              </a:ext>
            </a:extLst>
          </p:cNvPr>
          <p:cNvGrpSpPr/>
          <p:nvPr/>
        </p:nvGrpSpPr>
        <p:grpSpPr>
          <a:xfrm>
            <a:off x="6096000" y="1950276"/>
            <a:ext cx="5658802" cy="511807"/>
            <a:chOff x="308204" y="1382377"/>
            <a:chExt cx="5658802" cy="732784"/>
          </a:xfrm>
        </p:grpSpPr>
        <p:sp>
          <p:nvSpPr>
            <p:cNvPr id="118" name="矩形: 圆顶角 117">
              <a:extLst>
                <a:ext uri="{FF2B5EF4-FFF2-40B4-BE49-F238E27FC236}">
                  <a16:creationId xmlns:a16="http://schemas.microsoft.com/office/drawing/2014/main" id="{B78DE572-F205-0384-2299-BA4716688EA1}"/>
                </a:ext>
              </a:extLst>
            </p:cNvPr>
            <p:cNvSpPr/>
            <p:nvPr/>
          </p:nvSpPr>
          <p:spPr>
            <a:xfrm>
              <a:off x="308204" y="1448000"/>
              <a:ext cx="5658802" cy="666464"/>
            </a:xfrm>
            <a:prstGeom prst="round2SameRect">
              <a:avLst>
                <a:gd name="adj1" fmla="val 12094"/>
                <a:gd name="adj2" fmla="val 0"/>
              </a:avLst>
            </a:prstGeom>
            <a:gradFill flip="none" rotWithShape="1">
              <a:gsLst>
                <a:gs pos="16514">
                  <a:schemeClr val="tx2">
                    <a:lumMod val="50000"/>
                    <a:lumOff val="50000"/>
                  </a:schemeClr>
                </a:gs>
                <a:gs pos="43000">
                  <a:schemeClr val="accent1"/>
                </a:gs>
                <a:gs pos="100000">
                  <a:schemeClr val="tx2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5CA12C00-C6D0-DD96-BCFF-E6173CD1D380}"/>
                </a:ext>
              </a:extLst>
            </p:cNvPr>
            <p:cNvSpPr txBox="1"/>
            <p:nvPr/>
          </p:nvSpPr>
          <p:spPr>
            <a:xfrm>
              <a:off x="790558" y="1382377"/>
              <a:ext cx="4694094" cy="732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25000"/>
                </a:lnSpc>
                <a:defRPr/>
              </a:pPr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二线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治疗</a:t>
              </a:r>
              <a:r>
                <a:rPr lang="en-US" altLang="zh-CN" b="1" kern="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mPFS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11.07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</a:t>
              </a:r>
              <a:r>
                <a:rPr lang="en-US" altLang="zh-CN" b="1" kern="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F04C43C-92DF-0CB5-0883-0AEF72DC82E4}"/>
              </a:ext>
            </a:extLst>
          </p:cNvPr>
          <p:cNvGrpSpPr/>
          <p:nvPr/>
        </p:nvGrpSpPr>
        <p:grpSpPr>
          <a:xfrm>
            <a:off x="442912" y="1011890"/>
            <a:ext cx="11306176" cy="572144"/>
            <a:chOff x="442912" y="697190"/>
            <a:chExt cx="11306176" cy="572144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95581B3-E658-2DA7-D93C-10D69BD90762}"/>
                </a:ext>
              </a:extLst>
            </p:cNvPr>
            <p:cNvSpPr/>
            <p:nvPr/>
          </p:nvSpPr>
          <p:spPr>
            <a:xfrm flipH="1">
              <a:off x="656070" y="697190"/>
              <a:ext cx="10879860" cy="57214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  <a:gs pos="56000">
                  <a:srgbClr val="BD0F5E">
                    <a:alpha val="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BDFFB67-A188-F1FE-0F65-F93A6E3FE794}"/>
                </a:ext>
              </a:extLst>
            </p:cNvPr>
            <p:cNvSpPr txBox="1"/>
            <p:nvPr/>
          </p:nvSpPr>
          <p:spPr>
            <a:xfrm>
              <a:off x="442912" y="752430"/>
              <a:ext cx="113061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来罗西利疗效出色（中国人群证据），显著提升患者生存获益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E98F2AB-B8A7-B19F-0791-0831538A61D2}"/>
              </a:ext>
            </a:extLst>
          </p:cNvPr>
          <p:cNvGrpSpPr/>
          <p:nvPr/>
        </p:nvGrpSpPr>
        <p:grpSpPr>
          <a:xfrm>
            <a:off x="3628754" y="3120221"/>
            <a:ext cx="2109560" cy="1085068"/>
            <a:chOff x="3628754" y="2773088"/>
            <a:chExt cx="2109560" cy="1085068"/>
          </a:xfrm>
        </p:grpSpPr>
        <p:sp>
          <p:nvSpPr>
            <p:cNvPr id="97" name="矩形: 圆角 96">
              <a:extLst>
                <a:ext uri="{FF2B5EF4-FFF2-40B4-BE49-F238E27FC236}">
                  <a16:creationId xmlns:a16="http://schemas.microsoft.com/office/drawing/2014/main" id="{413B3B46-00A0-F821-83FA-0C22D8B6EA06}"/>
                </a:ext>
              </a:extLst>
            </p:cNvPr>
            <p:cNvSpPr/>
            <p:nvPr/>
          </p:nvSpPr>
          <p:spPr>
            <a:xfrm>
              <a:off x="3628754" y="2773088"/>
              <a:ext cx="1938639" cy="1005036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75E65849-5A57-4589-90F5-C93FBAE836DD}"/>
                </a:ext>
              </a:extLst>
            </p:cNvPr>
            <p:cNvSpPr txBox="1"/>
            <p:nvPr/>
          </p:nvSpPr>
          <p:spPr>
            <a:xfrm>
              <a:off x="3661564" y="3017234"/>
              <a:ext cx="1276005" cy="516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疾病进展或死亡风险大幅降低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311588B-36AC-246B-995E-9D5A17D8FEFC}"/>
                </a:ext>
              </a:extLst>
            </p:cNvPr>
            <p:cNvGrpSpPr/>
            <p:nvPr/>
          </p:nvGrpSpPr>
          <p:grpSpPr>
            <a:xfrm>
              <a:off x="4849021" y="2773090"/>
              <a:ext cx="889293" cy="1085066"/>
              <a:chOff x="4849021" y="2773090"/>
              <a:chExt cx="889293" cy="1085066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DCB3C5E9-995C-7DA3-A51D-3AE3DD44ECC4}"/>
                  </a:ext>
                </a:extLst>
              </p:cNvPr>
              <p:cNvGrpSpPr/>
              <p:nvPr/>
            </p:nvGrpSpPr>
            <p:grpSpPr>
              <a:xfrm>
                <a:off x="4849021" y="2773090"/>
                <a:ext cx="889293" cy="1085066"/>
                <a:chOff x="2818944" y="2387639"/>
                <a:chExt cx="1353742" cy="2324324"/>
              </a:xfrm>
            </p:grpSpPr>
            <p:sp>
              <p:nvSpPr>
                <p:cNvPr id="16" name="AutoShape 3">
                  <a:extLst>
                    <a:ext uri="{FF2B5EF4-FFF2-40B4-BE49-F238E27FC236}">
                      <a16:creationId xmlns:a16="http://schemas.microsoft.com/office/drawing/2014/main" id="{7ED3AF3C-4C9F-ECFF-FF76-F9D49D605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400000">
                  <a:off x="2333653" y="2872930"/>
                  <a:ext cx="2324324" cy="1353742"/>
                </a:xfrm>
                <a:prstGeom prst="rightArrow">
                  <a:avLst>
                    <a:gd name="adj1" fmla="val 58199"/>
                    <a:gd name="adj2" fmla="val 44200"/>
                  </a:avLst>
                </a:prstGeom>
                <a:gradFill>
                  <a:gsLst>
                    <a:gs pos="16514">
                      <a:srgbClr val="E0126F"/>
                    </a:gs>
                    <a:gs pos="100000">
                      <a:srgbClr val="BD0F5E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任意多边形: 形状 55">
                  <a:extLst>
                    <a:ext uri="{FF2B5EF4-FFF2-40B4-BE49-F238E27FC236}">
                      <a16:creationId xmlns:a16="http://schemas.microsoft.com/office/drawing/2014/main" id="{68CBA7A4-CA99-14A7-0D54-6BE2B1106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400000">
                  <a:off x="3254950" y="3832377"/>
                  <a:ext cx="481725" cy="956168"/>
                </a:xfrm>
                <a:custGeom>
                  <a:avLst/>
                  <a:gdLst>
                    <a:gd name="connsiteX0" fmla="*/ 378606 w 574785"/>
                    <a:gd name="connsiteY0" fmla="*/ 54525 h 885728"/>
                    <a:gd name="connsiteX1" fmla="*/ 574785 w 574785"/>
                    <a:gd name="connsiteY1" fmla="*/ 442864 h 885728"/>
                    <a:gd name="connsiteX2" fmla="*/ 378614 w 574785"/>
                    <a:gd name="connsiteY2" fmla="*/ 831186 h 885728"/>
                    <a:gd name="connsiteX3" fmla="*/ 527710 w 574785"/>
                    <a:gd name="connsiteY3" fmla="*/ 442866 h 885728"/>
                    <a:gd name="connsiteX4" fmla="*/ 357672 w 574785"/>
                    <a:gd name="connsiteY4" fmla="*/ 13086 h 885728"/>
                    <a:gd name="connsiteX5" fmla="*/ 357672 w 574785"/>
                    <a:gd name="connsiteY5" fmla="*/ 3 h 885728"/>
                    <a:gd name="connsiteX6" fmla="*/ 378606 w 574785"/>
                    <a:gd name="connsiteY6" fmla="*/ 54525 h 885728"/>
                    <a:gd name="connsiteX7" fmla="*/ 357672 w 574785"/>
                    <a:gd name="connsiteY7" fmla="*/ 885728 h 885728"/>
                    <a:gd name="connsiteX8" fmla="*/ 357672 w 574785"/>
                    <a:gd name="connsiteY8" fmla="*/ 872640 h 885728"/>
                    <a:gd name="connsiteX9" fmla="*/ 378614 w 574785"/>
                    <a:gd name="connsiteY9" fmla="*/ 831186 h 885728"/>
                    <a:gd name="connsiteX10" fmla="*/ 351062 w 574785"/>
                    <a:gd name="connsiteY10" fmla="*/ 885726 h 885728"/>
                    <a:gd name="connsiteX11" fmla="*/ 351062 w 574785"/>
                    <a:gd name="connsiteY11" fmla="*/ 786075 h 885728"/>
                    <a:gd name="connsiteX12" fmla="*/ 357672 w 574785"/>
                    <a:gd name="connsiteY12" fmla="*/ 786075 h 885728"/>
                    <a:gd name="connsiteX13" fmla="*/ 357672 w 574785"/>
                    <a:gd name="connsiteY13" fmla="*/ 872640 h 885728"/>
                    <a:gd name="connsiteX14" fmla="*/ 3 w 574785"/>
                    <a:gd name="connsiteY14" fmla="*/ 786075 h 885728"/>
                    <a:gd name="connsiteX15" fmla="*/ 3 w 574785"/>
                    <a:gd name="connsiteY15" fmla="*/ 786073 h 885728"/>
                    <a:gd name="connsiteX16" fmla="*/ 351062 w 574785"/>
                    <a:gd name="connsiteY16" fmla="*/ 786073 h 885728"/>
                    <a:gd name="connsiteX17" fmla="*/ 351062 w 574785"/>
                    <a:gd name="connsiteY17" fmla="*/ 786075 h 885728"/>
                    <a:gd name="connsiteX18" fmla="*/ 0 w 574785"/>
                    <a:gd name="connsiteY18" fmla="*/ 786073 h 885728"/>
                    <a:gd name="connsiteX19" fmla="*/ 0 w 574785"/>
                    <a:gd name="connsiteY19" fmla="*/ 99654 h 885728"/>
                    <a:gd name="connsiteX20" fmla="*/ 351062 w 574785"/>
                    <a:gd name="connsiteY20" fmla="*/ 99654 h 885728"/>
                    <a:gd name="connsiteX21" fmla="*/ 351062 w 574785"/>
                    <a:gd name="connsiteY21" fmla="*/ 0 h 885728"/>
                    <a:gd name="connsiteX22" fmla="*/ 357672 w 574785"/>
                    <a:gd name="connsiteY22" fmla="*/ 13086 h 885728"/>
                    <a:gd name="connsiteX23" fmla="*/ 357672 w 574785"/>
                    <a:gd name="connsiteY23" fmla="*/ 99656 h 885728"/>
                    <a:gd name="connsiteX24" fmla="*/ 3 w 574785"/>
                    <a:gd name="connsiteY24" fmla="*/ 99656 h 885728"/>
                    <a:gd name="connsiteX25" fmla="*/ 3 w 574785"/>
                    <a:gd name="connsiteY25" fmla="*/ 786073 h 885728"/>
                    <a:gd name="connsiteX0-1" fmla="*/ 378606 w 574785"/>
                    <a:gd name="connsiteY0-2" fmla="*/ 54525 h 885728"/>
                    <a:gd name="connsiteX1-3" fmla="*/ 574785 w 574785"/>
                    <a:gd name="connsiteY1-4" fmla="*/ 442864 h 885728"/>
                    <a:gd name="connsiteX2-5" fmla="*/ 378614 w 574785"/>
                    <a:gd name="connsiteY2-6" fmla="*/ 831186 h 885728"/>
                    <a:gd name="connsiteX3-7" fmla="*/ 527710 w 574785"/>
                    <a:gd name="connsiteY3-8" fmla="*/ 442866 h 885728"/>
                    <a:gd name="connsiteX4-9" fmla="*/ 378606 w 574785"/>
                    <a:gd name="connsiteY4-10" fmla="*/ 54525 h 885728"/>
                    <a:gd name="connsiteX5-11" fmla="*/ 357672 w 574785"/>
                    <a:gd name="connsiteY5-12" fmla="*/ 13086 h 885728"/>
                    <a:gd name="connsiteX6-13" fmla="*/ 357672 w 574785"/>
                    <a:gd name="connsiteY6-14" fmla="*/ 3 h 885728"/>
                    <a:gd name="connsiteX7-15" fmla="*/ 378606 w 574785"/>
                    <a:gd name="connsiteY7-16" fmla="*/ 54525 h 885728"/>
                    <a:gd name="connsiteX8-17" fmla="*/ 357672 w 574785"/>
                    <a:gd name="connsiteY8-18" fmla="*/ 13086 h 885728"/>
                    <a:gd name="connsiteX9-19" fmla="*/ 357672 w 574785"/>
                    <a:gd name="connsiteY9-20" fmla="*/ 885728 h 885728"/>
                    <a:gd name="connsiteX10-21" fmla="*/ 357672 w 574785"/>
                    <a:gd name="connsiteY10-22" fmla="*/ 872640 h 885728"/>
                    <a:gd name="connsiteX11-23" fmla="*/ 378614 w 574785"/>
                    <a:gd name="connsiteY11-24" fmla="*/ 831186 h 885728"/>
                    <a:gd name="connsiteX12-25" fmla="*/ 357672 w 574785"/>
                    <a:gd name="connsiteY12-26" fmla="*/ 885728 h 885728"/>
                    <a:gd name="connsiteX13-27" fmla="*/ 351062 w 574785"/>
                    <a:gd name="connsiteY13-28" fmla="*/ 885726 h 885728"/>
                    <a:gd name="connsiteX14-29" fmla="*/ 351062 w 574785"/>
                    <a:gd name="connsiteY14-30" fmla="*/ 786075 h 885728"/>
                    <a:gd name="connsiteX15-31" fmla="*/ 357672 w 574785"/>
                    <a:gd name="connsiteY15-32" fmla="*/ 786075 h 885728"/>
                    <a:gd name="connsiteX16-33" fmla="*/ 357672 w 574785"/>
                    <a:gd name="connsiteY16-34" fmla="*/ 872640 h 885728"/>
                    <a:gd name="connsiteX17-35" fmla="*/ 351062 w 574785"/>
                    <a:gd name="connsiteY17-36" fmla="*/ 885726 h 885728"/>
                    <a:gd name="connsiteX18-37" fmla="*/ 3 w 574785"/>
                    <a:gd name="connsiteY18-38" fmla="*/ 786075 h 885728"/>
                    <a:gd name="connsiteX19-39" fmla="*/ 3 w 574785"/>
                    <a:gd name="connsiteY19-40" fmla="*/ 786073 h 885728"/>
                    <a:gd name="connsiteX20-41" fmla="*/ 351062 w 574785"/>
                    <a:gd name="connsiteY20-42" fmla="*/ 786073 h 885728"/>
                    <a:gd name="connsiteX21-43" fmla="*/ 351062 w 574785"/>
                    <a:gd name="connsiteY21-44" fmla="*/ 786075 h 885728"/>
                    <a:gd name="connsiteX22-45" fmla="*/ 3 w 574785"/>
                    <a:gd name="connsiteY22-46" fmla="*/ 786075 h 885728"/>
                    <a:gd name="connsiteX23-47" fmla="*/ 0 w 574785"/>
                    <a:gd name="connsiteY23-48" fmla="*/ 786073 h 885728"/>
                    <a:gd name="connsiteX24-49" fmla="*/ 0 w 574785"/>
                    <a:gd name="connsiteY24-50" fmla="*/ 99654 h 885728"/>
                    <a:gd name="connsiteX25-51" fmla="*/ 351062 w 574785"/>
                    <a:gd name="connsiteY25-52" fmla="*/ 99654 h 885728"/>
                    <a:gd name="connsiteX26" fmla="*/ 351062 w 574785"/>
                    <a:gd name="connsiteY26" fmla="*/ 0 h 885728"/>
                    <a:gd name="connsiteX27" fmla="*/ 357672 w 574785"/>
                    <a:gd name="connsiteY27" fmla="*/ 13086 h 885728"/>
                    <a:gd name="connsiteX28" fmla="*/ 350531 w 574785"/>
                    <a:gd name="connsiteY28" fmla="*/ 99656 h 885728"/>
                    <a:gd name="connsiteX29" fmla="*/ 3 w 574785"/>
                    <a:gd name="connsiteY29" fmla="*/ 99656 h 885728"/>
                    <a:gd name="connsiteX30" fmla="*/ 3 w 574785"/>
                    <a:gd name="connsiteY30" fmla="*/ 786073 h 885728"/>
                    <a:gd name="connsiteX31" fmla="*/ 0 w 574785"/>
                    <a:gd name="connsiteY31" fmla="*/ 786073 h 885728"/>
                    <a:gd name="connsiteX0-53" fmla="*/ 378606 w 574785"/>
                    <a:gd name="connsiteY0-54" fmla="*/ 54525 h 885728"/>
                    <a:gd name="connsiteX1-55" fmla="*/ 574785 w 574785"/>
                    <a:gd name="connsiteY1-56" fmla="*/ 442864 h 885728"/>
                    <a:gd name="connsiteX2-57" fmla="*/ 378614 w 574785"/>
                    <a:gd name="connsiteY2-58" fmla="*/ 831186 h 885728"/>
                    <a:gd name="connsiteX3-59" fmla="*/ 527710 w 574785"/>
                    <a:gd name="connsiteY3-60" fmla="*/ 442866 h 885728"/>
                    <a:gd name="connsiteX4-61" fmla="*/ 378606 w 574785"/>
                    <a:gd name="connsiteY4-62" fmla="*/ 54525 h 885728"/>
                    <a:gd name="connsiteX5-63" fmla="*/ 357672 w 574785"/>
                    <a:gd name="connsiteY5-64" fmla="*/ 13086 h 885728"/>
                    <a:gd name="connsiteX6-65" fmla="*/ 357672 w 574785"/>
                    <a:gd name="connsiteY6-66" fmla="*/ 3 h 885728"/>
                    <a:gd name="connsiteX7-67" fmla="*/ 378606 w 574785"/>
                    <a:gd name="connsiteY7-68" fmla="*/ 54525 h 885728"/>
                    <a:gd name="connsiteX8-69" fmla="*/ 357672 w 574785"/>
                    <a:gd name="connsiteY8-70" fmla="*/ 13086 h 885728"/>
                    <a:gd name="connsiteX9-71" fmla="*/ 357672 w 574785"/>
                    <a:gd name="connsiteY9-72" fmla="*/ 885728 h 885728"/>
                    <a:gd name="connsiteX10-73" fmla="*/ 357672 w 574785"/>
                    <a:gd name="connsiteY10-74" fmla="*/ 872640 h 885728"/>
                    <a:gd name="connsiteX11-75" fmla="*/ 378614 w 574785"/>
                    <a:gd name="connsiteY11-76" fmla="*/ 831186 h 885728"/>
                    <a:gd name="connsiteX12-77" fmla="*/ 357672 w 574785"/>
                    <a:gd name="connsiteY12-78" fmla="*/ 885728 h 885728"/>
                    <a:gd name="connsiteX13-79" fmla="*/ 351062 w 574785"/>
                    <a:gd name="connsiteY13-80" fmla="*/ 885726 h 885728"/>
                    <a:gd name="connsiteX14-81" fmla="*/ 351062 w 574785"/>
                    <a:gd name="connsiteY14-82" fmla="*/ 786075 h 885728"/>
                    <a:gd name="connsiteX15-83" fmla="*/ 357672 w 574785"/>
                    <a:gd name="connsiteY15-84" fmla="*/ 786075 h 885728"/>
                    <a:gd name="connsiteX16-85" fmla="*/ 357672 w 574785"/>
                    <a:gd name="connsiteY16-86" fmla="*/ 872640 h 885728"/>
                    <a:gd name="connsiteX17-87" fmla="*/ 351062 w 574785"/>
                    <a:gd name="connsiteY17-88" fmla="*/ 885726 h 885728"/>
                    <a:gd name="connsiteX18-89" fmla="*/ 3 w 574785"/>
                    <a:gd name="connsiteY18-90" fmla="*/ 786075 h 885728"/>
                    <a:gd name="connsiteX19-91" fmla="*/ 3 w 574785"/>
                    <a:gd name="connsiteY19-92" fmla="*/ 786073 h 885728"/>
                    <a:gd name="connsiteX20-93" fmla="*/ 351062 w 574785"/>
                    <a:gd name="connsiteY20-94" fmla="*/ 786073 h 885728"/>
                    <a:gd name="connsiteX21-95" fmla="*/ 351062 w 574785"/>
                    <a:gd name="connsiteY21-96" fmla="*/ 786075 h 885728"/>
                    <a:gd name="connsiteX22-97" fmla="*/ 3 w 574785"/>
                    <a:gd name="connsiteY22-98" fmla="*/ 786075 h 885728"/>
                    <a:gd name="connsiteX23-99" fmla="*/ 0 w 574785"/>
                    <a:gd name="connsiteY23-100" fmla="*/ 786073 h 885728"/>
                    <a:gd name="connsiteX24-101" fmla="*/ 0 w 574785"/>
                    <a:gd name="connsiteY24-102" fmla="*/ 99654 h 885728"/>
                    <a:gd name="connsiteX25-103" fmla="*/ 351062 w 574785"/>
                    <a:gd name="connsiteY25-104" fmla="*/ 99654 h 885728"/>
                    <a:gd name="connsiteX26-105" fmla="*/ 351062 w 574785"/>
                    <a:gd name="connsiteY26-106" fmla="*/ 0 h 885728"/>
                    <a:gd name="connsiteX27-107" fmla="*/ 357672 w 574785"/>
                    <a:gd name="connsiteY27-108" fmla="*/ 13086 h 885728"/>
                    <a:gd name="connsiteX28-109" fmla="*/ 252903 w 574785"/>
                    <a:gd name="connsiteY28-110" fmla="*/ 40125 h 885728"/>
                    <a:gd name="connsiteX29-111" fmla="*/ 3 w 574785"/>
                    <a:gd name="connsiteY29-112" fmla="*/ 99656 h 885728"/>
                    <a:gd name="connsiteX30-113" fmla="*/ 3 w 574785"/>
                    <a:gd name="connsiteY30-114" fmla="*/ 786073 h 885728"/>
                    <a:gd name="connsiteX31-115" fmla="*/ 0 w 574785"/>
                    <a:gd name="connsiteY31-116" fmla="*/ 786073 h 885728"/>
                    <a:gd name="connsiteX0-117" fmla="*/ 378606 w 574785"/>
                    <a:gd name="connsiteY0-118" fmla="*/ 54525 h 885728"/>
                    <a:gd name="connsiteX1-119" fmla="*/ 574785 w 574785"/>
                    <a:gd name="connsiteY1-120" fmla="*/ 442864 h 885728"/>
                    <a:gd name="connsiteX2-121" fmla="*/ 378614 w 574785"/>
                    <a:gd name="connsiteY2-122" fmla="*/ 831186 h 885728"/>
                    <a:gd name="connsiteX3-123" fmla="*/ 527710 w 574785"/>
                    <a:gd name="connsiteY3-124" fmla="*/ 442866 h 885728"/>
                    <a:gd name="connsiteX4-125" fmla="*/ 378606 w 574785"/>
                    <a:gd name="connsiteY4-126" fmla="*/ 54525 h 885728"/>
                    <a:gd name="connsiteX5-127" fmla="*/ 357672 w 574785"/>
                    <a:gd name="connsiteY5-128" fmla="*/ 13086 h 885728"/>
                    <a:gd name="connsiteX6-129" fmla="*/ 357672 w 574785"/>
                    <a:gd name="connsiteY6-130" fmla="*/ 3 h 885728"/>
                    <a:gd name="connsiteX7-131" fmla="*/ 378606 w 574785"/>
                    <a:gd name="connsiteY7-132" fmla="*/ 54525 h 885728"/>
                    <a:gd name="connsiteX8-133" fmla="*/ 357672 w 574785"/>
                    <a:gd name="connsiteY8-134" fmla="*/ 13086 h 885728"/>
                    <a:gd name="connsiteX9-135" fmla="*/ 357672 w 574785"/>
                    <a:gd name="connsiteY9-136" fmla="*/ 885728 h 885728"/>
                    <a:gd name="connsiteX10-137" fmla="*/ 357672 w 574785"/>
                    <a:gd name="connsiteY10-138" fmla="*/ 872640 h 885728"/>
                    <a:gd name="connsiteX11-139" fmla="*/ 378614 w 574785"/>
                    <a:gd name="connsiteY11-140" fmla="*/ 831186 h 885728"/>
                    <a:gd name="connsiteX12-141" fmla="*/ 357672 w 574785"/>
                    <a:gd name="connsiteY12-142" fmla="*/ 885728 h 885728"/>
                    <a:gd name="connsiteX13-143" fmla="*/ 351062 w 574785"/>
                    <a:gd name="connsiteY13-144" fmla="*/ 885726 h 885728"/>
                    <a:gd name="connsiteX14-145" fmla="*/ 351062 w 574785"/>
                    <a:gd name="connsiteY14-146" fmla="*/ 786075 h 885728"/>
                    <a:gd name="connsiteX15-147" fmla="*/ 357672 w 574785"/>
                    <a:gd name="connsiteY15-148" fmla="*/ 786075 h 885728"/>
                    <a:gd name="connsiteX16-149" fmla="*/ 357672 w 574785"/>
                    <a:gd name="connsiteY16-150" fmla="*/ 872640 h 885728"/>
                    <a:gd name="connsiteX17-151" fmla="*/ 351062 w 574785"/>
                    <a:gd name="connsiteY17-152" fmla="*/ 885726 h 885728"/>
                    <a:gd name="connsiteX18-153" fmla="*/ 3 w 574785"/>
                    <a:gd name="connsiteY18-154" fmla="*/ 786075 h 885728"/>
                    <a:gd name="connsiteX19-155" fmla="*/ 3 w 574785"/>
                    <a:gd name="connsiteY19-156" fmla="*/ 786073 h 885728"/>
                    <a:gd name="connsiteX20-157" fmla="*/ 351062 w 574785"/>
                    <a:gd name="connsiteY20-158" fmla="*/ 786073 h 885728"/>
                    <a:gd name="connsiteX21-159" fmla="*/ 351062 w 574785"/>
                    <a:gd name="connsiteY21-160" fmla="*/ 786075 h 885728"/>
                    <a:gd name="connsiteX22-161" fmla="*/ 3 w 574785"/>
                    <a:gd name="connsiteY22-162" fmla="*/ 786075 h 885728"/>
                    <a:gd name="connsiteX23-163" fmla="*/ 221460 w 574785"/>
                    <a:gd name="connsiteY23-164" fmla="*/ 531279 h 885728"/>
                    <a:gd name="connsiteX24-165" fmla="*/ 0 w 574785"/>
                    <a:gd name="connsiteY24-166" fmla="*/ 99654 h 885728"/>
                    <a:gd name="connsiteX25-167" fmla="*/ 351062 w 574785"/>
                    <a:gd name="connsiteY25-168" fmla="*/ 99654 h 885728"/>
                    <a:gd name="connsiteX26-169" fmla="*/ 351062 w 574785"/>
                    <a:gd name="connsiteY26-170" fmla="*/ 0 h 885728"/>
                    <a:gd name="connsiteX27-171" fmla="*/ 357672 w 574785"/>
                    <a:gd name="connsiteY27-172" fmla="*/ 13086 h 885728"/>
                    <a:gd name="connsiteX28-173" fmla="*/ 252903 w 574785"/>
                    <a:gd name="connsiteY28-174" fmla="*/ 40125 h 885728"/>
                    <a:gd name="connsiteX29-175" fmla="*/ 3 w 574785"/>
                    <a:gd name="connsiteY29-176" fmla="*/ 99656 h 885728"/>
                    <a:gd name="connsiteX30-177" fmla="*/ 3 w 574785"/>
                    <a:gd name="connsiteY30-178" fmla="*/ 786073 h 885728"/>
                    <a:gd name="connsiteX31-179" fmla="*/ 221460 w 574785"/>
                    <a:gd name="connsiteY31-180" fmla="*/ 531279 h 885728"/>
                    <a:gd name="connsiteX0-181" fmla="*/ 378606 w 574785"/>
                    <a:gd name="connsiteY0-182" fmla="*/ 54525 h 885728"/>
                    <a:gd name="connsiteX1-183" fmla="*/ 574785 w 574785"/>
                    <a:gd name="connsiteY1-184" fmla="*/ 442864 h 885728"/>
                    <a:gd name="connsiteX2-185" fmla="*/ 378614 w 574785"/>
                    <a:gd name="connsiteY2-186" fmla="*/ 831186 h 885728"/>
                    <a:gd name="connsiteX3-187" fmla="*/ 527710 w 574785"/>
                    <a:gd name="connsiteY3-188" fmla="*/ 442866 h 885728"/>
                    <a:gd name="connsiteX4-189" fmla="*/ 378606 w 574785"/>
                    <a:gd name="connsiteY4-190" fmla="*/ 54525 h 885728"/>
                    <a:gd name="connsiteX5-191" fmla="*/ 357672 w 574785"/>
                    <a:gd name="connsiteY5-192" fmla="*/ 13086 h 885728"/>
                    <a:gd name="connsiteX6-193" fmla="*/ 357672 w 574785"/>
                    <a:gd name="connsiteY6-194" fmla="*/ 3 h 885728"/>
                    <a:gd name="connsiteX7-195" fmla="*/ 378606 w 574785"/>
                    <a:gd name="connsiteY7-196" fmla="*/ 54525 h 885728"/>
                    <a:gd name="connsiteX8-197" fmla="*/ 357672 w 574785"/>
                    <a:gd name="connsiteY8-198" fmla="*/ 13086 h 885728"/>
                    <a:gd name="connsiteX9-199" fmla="*/ 357672 w 574785"/>
                    <a:gd name="connsiteY9-200" fmla="*/ 885728 h 885728"/>
                    <a:gd name="connsiteX10-201" fmla="*/ 357672 w 574785"/>
                    <a:gd name="connsiteY10-202" fmla="*/ 872640 h 885728"/>
                    <a:gd name="connsiteX11-203" fmla="*/ 378614 w 574785"/>
                    <a:gd name="connsiteY11-204" fmla="*/ 831186 h 885728"/>
                    <a:gd name="connsiteX12-205" fmla="*/ 357672 w 574785"/>
                    <a:gd name="connsiteY12-206" fmla="*/ 885728 h 885728"/>
                    <a:gd name="connsiteX13-207" fmla="*/ 351062 w 574785"/>
                    <a:gd name="connsiteY13-208" fmla="*/ 885726 h 885728"/>
                    <a:gd name="connsiteX14-209" fmla="*/ 351062 w 574785"/>
                    <a:gd name="connsiteY14-210" fmla="*/ 786075 h 885728"/>
                    <a:gd name="connsiteX15-211" fmla="*/ 357672 w 574785"/>
                    <a:gd name="connsiteY15-212" fmla="*/ 786075 h 885728"/>
                    <a:gd name="connsiteX16-213" fmla="*/ 357672 w 574785"/>
                    <a:gd name="connsiteY16-214" fmla="*/ 872640 h 885728"/>
                    <a:gd name="connsiteX17-215" fmla="*/ 351062 w 574785"/>
                    <a:gd name="connsiteY17-216" fmla="*/ 885726 h 885728"/>
                    <a:gd name="connsiteX18-217" fmla="*/ 3 w 574785"/>
                    <a:gd name="connsiteY18-218" fmla="*/ 786075 h 885728"/>
                    <a:gd name="connsiteX19-219" fmla="*/ 3 w 574785"/>
                    <a:gd name="connsiteY19-220" fmla="*/ 786073 h 885728"/>
                    <a:gd name="connsiteX20-221" fmla="*/ 351062 w 574785"/>
                    <a:gd name="connsiteY20-222" fmla="*/ 786073 h 885728"/>
                    <a:gd name="connsiteX21-223" fmla="*/ 351062 w 574785"/>
                    <a:gd name="connsiteY21-224" fmla="*/ 786075 h 885728"/>
                    <a:gd name="connsiteX22-225" fmla="*/ 3 w 574785"/>
                    <a:gd name="connsiteY22-226" fmla="*/ 786075 h 885728"/>
                    <a:gd name="connsiteX23-227" fmla="*/ 180982 w 574785"/>
                    <a:gd name="connsiteY23-228" fmla="*/ 414598 h 885728"/>
                    <a:gd name="connsiteX24-229" fmla="*/ 0 w 574785"/>
                    <a:gd name="connsiteY24-230" fmla="*/ 99654 h 885728"/>
                    <a:gd name="connsiteX25-231" fmla="*/ 351062 w 574785"/>
                    <a:gd name="connsiteY25-232" fmla="*/ 99654 h 885728"/>
                    <a:gd name="connsiteX26-233" fmla="*/ 351062 w 574785"/>
                    <a:gd name="connsiteY26-234" fmla="*/ 0 h 885728"/>
                    <a:gd name="connsiteX27-235" fmla="*/ 357672 w 574785"/>
                    <a:gd name="connsiteY27-236" fmla="*/ 13086 h 885728"/>
                    <a:gd name="connsiteX28-237" fmla="*/ 252903 w 574785"/>
                    <a:gd name="connsiteY28-238" fmla="*/ 40125 h 885728"/>
                    <a:gd name="connsiteX29-239" fmla="*/ 3 w 574785"/>
                    <a:gd name="connsiteY29-240" fmla="*/ 99656 h 885728"/>
                    <a:gd name="connsiteX30-241" fmla="*/ 3 w 574785"/>
                    <a:gd name="connsiteY30-242" fmla="*/ 786073 h 885728"/>
                    <a:gd name="connsiteX31-243" fmla="*/ 180982 w 574785"/>
                    <a:gd name="connsiteY31-244" fmla="*/ 414598 h 885728"/>
                    <a:gd name="connsiteX0-245" fmla="*/ 378606 w 574785"/>
                    <a:gd name="connsiteY0-246" fmla="*/ 54525 h 885728"/>
                    <a:gd name="connsiteX1-247" fmla="*/ 574785 w 574785"/>
                    <a:gd name="connsiteY1-248" fmla="*/ 442864 h 885728"/>
                    <a:gd name="connsiteX2-249" fmla="*/ 378614 w 574785"/>
                    <a:gd name="connsiteY2-250" fmla="*/ 831186 h 885728"/>
                    <a:gd name="connsiteX3-251" fmla="*/ 527710 w 574785"/>
                    <a:gd name="connsiteY3-252" fmla="*/ 442866 h 885728"/>
                    <a:gd name="connsiteX4-253" fmla="*/ 378606 w 574785"/>
                    <a:gd name="connsiteY4-254" fmla="*/ 54525 h 885728"/>
                    <a:gd name="connsiteX5-255" fmla="*/ 357672 w 574785"/>
                    <a:gd name="connsiteY5-256" fmla="*/ 13086 h 885728"/>
                    <a:gd name="connsiteX6-257" fmla="*/ 357672 w 574785"/>
                    <a:gd name="connsiteY6-258" fmla="*/ 3 h 885728"/>
                    <a:gd name="connsiteX7-259" fmla="*/ 378606 w 574785"/>
                    <a:gd name="connsiteY7-260" fmla="*/ 54525 h 885728"/>
                    <a:gd name="connsiteX8-261" fmla="*/ 357672 w 574785"/>
                    <a:gd name="connsiteY8-262" fmla="*/ 13086 h 885728"/>
                    <a:gd name="connsiteX9-263" fmla="*/ 357672 w 574785"/>
                    <a:gd name="connsiteY9-264" fmla="*/ 885728 h 885728"/>
                    <a:gd name="connsiteX10-265" fmla="*/ 357672 w 574785"/>
                    <a:gd name="connsiteY10-266" fmla="*/ 872640 h 885728"/>
                    <a:gd name="connsiteX11-267" fmla="*/ 378614 w 574785"/>
                    <a:gd name="connsiteY11-268" fmla="*/ 831186 h 885728"/>
                    <a:gd name="connsiteX12-269" fmla="*/ 357672 w 574785"/>
                    <a:gd name="connsiteY12-270" fmla="*/ 885728 h 885728"/>
                    <a:gd name="connsiteX13-271" fmla="*/ 351062 w 574785"/>
                    <a:gd name="connsiteY13-272" fmla="*/ 885726 h 885728"/>
                    <a:gd name="connsiteX14-273" fmla="*/ 351062 w 574785"/>
                    <a:gd name="connsiteY14-274" fmla="*/ 786075 h 885728"/>
                    <a:gd name="connsiteX15-275" fmla="*/ 357672 w 574785"/>
                    <a:gd name="connsiteY15-276" fmla="*/ 786075 h 885728"/>
                    <a:gd name="connsiteX16-277" fmla="*/ 357672 w 574785"/>
                    <a:gd name="connsiteY16-278" fmla="*/ 872640 h 885728"/>
                    <a:gd name="connsiteX17-279" fmla="*/ 351062 w 574785"/>
                    <a:gd name="connsiteY17-280" fmla="*/ 885726 h 885728"/>
                    <a:gd name="connsiteX18-281" fmla="*/ 3 w 574785"/>
                    <a:gd name="connsiteY18-282" fmla="*/ 786075 h 885728"/>
                    <a:gd name="connsiteX19-283" fmla="*/ 3 w 574785"/>
                    <a:gd name="connsiteY19-284" fmla="*/ 786073 h 885728"/>
                    <a:gd name="connsiteX20-285" fmla="*/ 351062 w 574785"/>
                    <a:gd name="connsiteY20-286" fmla="*/ 786073 h 885728"/>
                    <a:gd name="connsiteX21-287" fmla="*/ 351062 w 574785"/>
                    <a:gd name="connsiteY21-288" fmla="*/ 786075 h 885728"/>
                    <a:gd name="connsiteX22-289" fmla="*/ 3 w 574785"/>
                    <a:gd name="connsiteY22-290" fmla="*/ 786075 h 885728"/>
                    <a:gd name="connsiteX23-291" fmla="*/ 3 w 574785"/>
                    <a:gd name="connsiteY23-292" fmla="*/ 786073 h 885728"/>
                    <a:gd name="connsiteX24-293" fmla="*/ 0 w 574785"/>
                    <a:gd name="connsiteY24-294" fmla="*/ 99654 h 885728"/>
                    <a:gd name="connsiteX25-295" fmla="*/ 351062 w 574785"/>
                    <a:gd name="connsiteY25-296" fmla="*/ 99654 h 885728"/>
                    <a:gd name="connsiteX26-297" fmla="*/ 351062 w 574785"/>
                    <a:gd name="connsiteY26-298" fmla="*/ 0 h 885728"/>
                    <a:gd name="connsiteX27-299" fmla="*/ 357672 w 574785"/>
                    <a:gd name="connsiteY27-300" fmla="*/ 13086 h 885728"/>
                    <a:gd name="connsiteX28-301" fmla="*/ 252903 w 574785"/>
                    <a:gd name="connsiteY28-302" fmla="*/ 40125 h 885728"/>
                    <a:gd name="connsiteX29-303" fmla="*/ 3 w 574785"/>
                    <a:gd name="connsiteY29-304" fmla="*/ 99656 h 885728"/>
                    <a:gd name="connsiteX30-305" fmla="*/ 3 w 574785"/>
                    <a:gd name="connsiteY30-306" fmla="*/ 786073 h 885728"/>
                    <a:gd name="connsiteX0-307" fmla="*/ 378606 w 574785"/>
                    <a:gd name="connsiteY0-308" fmla="*/ 54525 h 885728"/>
                    <a:gd name="connsiteX1-309" fmla="*/ 574785 w 574785"/>
                    <a:gd name="connsiteY1-310" fmla="*/ 442864 h 885728"/>
                    <a:gd name="connsiteX2-311" fmla="*/ 378614 w 574785"/>
                    <a:gd name="connsiteY2-312" fmla="*/ 831186 h 885728"/>
                    <a:gd name="connsiteX3-313" fmla="*/ 527710 w 574785"/>
                    <a:gd name="connsiteY3-314" fmla="*/ 442866 h 885728"/>
                    <a:gd name="connsiteX4-315" fmla="*/ 378606 w 574785"/>
                    <a:gd name="connsiteY4-316" fmla="*/ 54525 h 885728"/>
                    <a:gd name="connsiteX5-317" fmla="*/ 357672 w 574785"/>
                    <a:gd name="connsiteY5-318" fmla="*/ 13086 h 885728"/>
                    <a:gd name="connsiteX6-319" fmla="*/ 357672 w 574785"/>
                    <a:gd name="connsiteY6-320" fmla="*/ 3 h 885728"/>
                    <a:gd name="connsiteX7-321" fmla="*/ 378606 w 574785"/>
                    <a:gd name="connsiteY7-322" fmla="*/ 54525 h 885728"/>
                    <a:gd name="connsiteX8-323" fmla="*/ 357672 w 574785"/>
                    <a:gd name="connsiteY8-324" fmla="*/ 13086 h 885728"/>
                    <a:gd name="connsiteX9-325" fmla="*/ 357672 w 574785"/>
                    <a:gd name="connsiteY9-326" fmla="*/ 885728 h 885728"/>
                    <a:gd name="connsiteX10-327" fmla="*/ 357672 w 574785"/>
                    <a:gd name="connsiteY10-328" fmla="*/ 872640 h 885728"/>
                    <a:gd name="connsiteX11-329" fmla="*/ 378614 w 574785"/>
                    <a:gd name="connsiteY11-330" fmla="*/ 831186 h 885728"/>
                    <a:gd name="connsiteX12-331" fmla="*/ 357672 w 574785"/>
                    <a:gd name="connsiteY12-332" fmla="*/ 885728 h 885728"/>
                    <a:gd name="connsiteX13-333" fmla="*/ 351062 w 574785"/>
                    <a:gd name="connsiteY13-334" fmla="*/ 885726 h 885728"/>
                    <a:gd name="connsiteX14-335" fmla="*/ 351062 w 574785"/>
                    <a:gd name="connsiteY14-336" fmla="*/ 786075 h 885728"/>
                    <a:gd name="connsiteX15-337" fmla="*/ 357672 w 574785"/>
                    <a:gd name="connsiteY15-338" fmla="*/ 786075 h 885728"/>
                    <a:gd name="connsiteX16-339" fmla="*/ 357672 w 574785"/>
                    <a:gd name="connsiteY16-340" fmla="*/ 872640 h 885728"/>
                    <a:gd name="connsiteX17-341" fmla="*/ 351062 w 574785"/>
                    <a:gd name="connsiteY17-342" fmla="*/ 885726 h 885728"/>
                    <a:gd name="connsiteX18-343" fmla="*/ 3 w 574785"/>
                    <a:gd name="connsiteY18-344" fmla="*/ 786075 h 885728"/>
                    <a:gd name="connsiteX19-345" fmla="*/ 3 w 574785"/>
                    <a:gd name="connsiteY19-346" fmla="*/ 786073 h 885728"/>
                    <a:gd name="connsiteX20-347" fmla="*/ 351062 w 574785"/>
                    <a:gd name="connsiteY20-348" fmla="*/ 786073 h 885728"/>
                    <a:gd name="connsiteX21-349" fmla="*/ 351062 w 574785"/>
                    <a:gd name="connsiteY21-350" fmla="*/ 786075 h 885728"/>
                    <a:gd name="connsiteX22-351" fmla="*/ 3 w 574785"/>
                    <a:gd name="connsiteY22-352" fmla="*/ 786075 h 885728"/>
                    <a:gd name="connsiteX23-353" fmla="*/ 3 w 574785"/>
                    <a:gd name="connsiteY23-354" fmla="*/ 786073 h 885728"/>
                    <a:gd name="connsiteX24-355" fmla="*/ 0 w 574785"/>
                    <a:gd name="connsiteY24-356" fmla="*/ 99654 h 885728"/>
                    <a:gd name="connsiteX25-357" fmla="*/ 351062 w 574785"/>
                    <a:gd name="connsiteY25-358" fmla="*/ 99654 h 885728"/>
                    <a:gd name="connsiteX26-359" fmla="*/ 351062 w 574785"/>
                    <a:gd name="connsiteY26-360" fmla="*/ 0 h 885728"/>
                    <a:gd name="connsiteX27-361" fmla="*/ 357672 w 574785"/>
                    <a:gd name="connsiteY27-362" fmla="*/ 13086 h 885728"/>
                    <a:gd name="connsiteX28-363" fmla="*/ 252903 w 574785"/>
                    <a:gd name="connsiteY28-364" fmla="*/ 40125 h 885728"/>
                    <a:gd name="connsiteX29-365" fmla="*/ 3 w 574785"/>
                    <a:gd name="connsiteY29-366" fmla="*/ 786073 h 885728"/>
                    <a:gd name="connsiteX0-367" fmla="*/ 378603 w 574782"/>
                    <a:gd name="connsiteY0-368" fmla="*/ 54525 h 885728"/>
                    <a:gd name="connsiteX1-369" fmla="*/ 574782 w 574782"/>
                    <a:gd name="connsiteY1-370" fmla="*/ 442864 h 885728"/>
                    <a:gd name="connsiteX2-371" fmla="*/ 378611 w 574782"/>
                    <a:gd name="connsiteY2-372" fmla="*/ 831186 h 885728"/>
                    <a:gd name="connsiteX3-373" fmla="*/ 527707 w 574782"/>
                    <a:gd name="connsiteY3-374" fmla="*/ 442866 h 885728"/>
                    <a:gd name="connsiteX4-375" fmla="*/ 378603 w 574782"/>
                    <a:gd name="connsiteY4-376" fmla="*/ 54525 h 885728"/>
                    <a:gd name="connsiteX5-377" fmla="*/ 357669 w 574782"/>
                    <a:gd name="connsiteY5-378" fmla="*/ 13086 h 885728"/>
                    <a:gd name="connsiteX6-379" fmla="*/ 357669 w 574782"/>
                    <a:gd name="connsiteY6-380" fmla="*/ 3 h 885728"/>
                    <a:gd name="connsiteX7-381" fmla="*/ 378603 w 574782"/>
                    <a:gd name="connsiteY7-382" fmla="*/ 54525 h 885728"/>
                    <a:gd name="connsiteX8-383" fmla="*/ 357669 w 574782"/>
                    <a:gd name="connsiteY8-384" fmla="*/ 13086 h 885728"/>
                    <a:gd name="connsiteX9-385" fmla="*/ 357669 w 574782"/>
                    <a:gd name="connsiteY9-386" fmla="*/ 885728 h 885728"/>
                    <a:gd name="connsiteX10-387" fmla="*/ 357669 w 574782"/>
                    <a:gd name="connsiteY10-388" fmla="*/ 872640 h 885728"/>
                    <a:gd name="connsiteX11-389" fmla="*/ 378611 w 574782"/>
                    <a:gd name="connsiteY11-390" fmla="*/ 831186 h 885728"/>
                    <a:gd name="connsiteX12-391" fmla="*/ 357669 w 574782"/>
                    <a:gd name="connsiteY12-392" fmla="*/ 885728 h 885728"/>
                    <a:gd name="connsiteX13-393" fmla="*/ 351059 w 574782"/>
                    <a:gd name="connsiteY13-394" fmla="*/ 885726 h 885728"/>
                    <a:gd name="connsiteX14-395" fmla="*/ 351059 w 574782"/>
                    <a:gd name="connsiteY14-396" fmla="*/ 786075 h 885728"/>
                    <a:gd name="connsiteX15-397" fmla="*/ 357669 w 574782"/>
                    <a:gd name="connsiteY15-398" fmla="*/ 786075 h 885728"/>
                    <a:gd name="connsiteX16-399" fmla="*/ 357669 w 574782"/>
                    <a:gd name="connsiteY16-400" fmla="*/ 872640 h 885728"/>
                    <a:gd name="connsiteX17-401" fmla="*/ 351059 w 574782"/>
                    <a:gd name="connsiteY17-402" fmla="*/ 885726 h 885728"/>
                    <a:gd name="connsiteX18-403" fmla="*/ 0 w 574782"/>
                    <a:gd name="connsiteY18-404" fmla="*/ 786075 h 885728"/>
                    <a:gd name="connsiteX19-405" fmla="*/ 0 w 574782"/>
                    <a:gd name="connsiteY19-406" fmla="*/ 786073 h 885728"/>
                    <a:gd name="connsiteX20-407" fmla="*/ 351059 w 574782"/>
                    <a:gd name="connsiteY20-408" fmla="*/ 786073 h 885728"/>
                    <a:gd name="connsiteX21-409" fmla="*/ 351059 w 574782"/>
                    <a:gd name="connsiteY21-410" fmla="*/ 786075 h 885728"/>
                    <a:gd name="connsiteX22-411" fmla="*/ 0 w 574782"/>
                    <a:gd name="connsiteY22-412" fmla="*/ 786075 h 885728"/>
                    <a:gd name="connsiteX23-413" fmla="*/ 0 w 574782"/>
                    <a:gd name="connsiteY23-414" fmla="*/ 786073 h 885728"/>
                    <a:gd name="connsiteX24-415" fmla="*/ 351059 w 574782"/>
                    <a:gd name="connsiteY24-416" fmla="*/ 99654 h 885728"/>
                    <a:gd name="connsiteX25-417" fmla="*/ 351059 w 574782"/>
                    <a:gd name="connsiteY25-418" fmla="*/ 0 h 885728"/>
                    <a:gd name="connsiteX26-419" fmla="*/ 357669 w 574782"/>
                    <a:gd name="connsiteY26-420" fmla="*/ 13086 h 885728"/>
                    <a:gd name="connsiteX27-421" fmla="*/ 252900 w 574782"/>
                    <a:gd name="connsiteY27-422" fmla="*/ 40125 h 885728"/>
                    <a:gd name="connsiteX28-423" fmla="*/ 0 w 574782"/>
                    <a:gd name="connsiteY28-424" fmla="*/ 786073 h 885728"/>
                    <a:gd name="connsiteX0-425" fmla="*/ 378603 w 574782"/>
                    <a:gd name="connsiteY0-426" fmla="*/ 54525 h 885728"/>
                    <a:gd name="connsiteX1-427" fmla="*/ 574782 w 574782"/>
                    <a:gd name="connsiteY1-428" fmla="*/ 442864 h 885728"/>
                    <a:gd name="connsiteX2-429" fmla="*/ 378611 w 574782"/>
                    <a:gd name="connsiteY2-430" fmla="*/ 831186 h 885728"/>
                    <a:gd name="connsiteX3-431" fmla="*/ 527707 w 574782"/>
                    <a:gd name="connsiteY3-432" fmla="*/ 442866 h 885728"/>
                    <a:gd name="connsiteX4-433" fmla="*/ 378603 w 574782"/>
                    <a:gd name="connsiteY4-434" fmla="*/ 54525 h 885728"/>
                    <a:gd name="connsiteX5-435" fmla="*/ 357669 w 574782"/>
                    <a:gd name="connsiteY5-436" fmla="*/ 13086 h 885728"/>
                    <a:gd name="connsiteX6-437" fmla="*/ 357669 w 574782"/>
                    <a:gd name="connsiteY6-438" fmla="*/ 3 h 885728"/>
                    <a:gd name="connsiteX7-439" fmla="*/ 378603 w 574782"/>
                    <a:gd name="connsiteY7-440" fmla="*/ 54525 h 885728"/>
                    <a:gd name="connsiteX8-441" fmla="*/ 357669 w 574782"/>
                    <a:gd name="connsiteY8-442" fmla="*/ 13086 h 885728"/>
                    <a:gd name="connsiteX9-443" fmla="*/ 357669 w 574782"/>
                    <a:gd name="connsiteY9-444" fmla="*/ 885728 h 885728"/>
                    <a:gd name="connsiteX10-445" fmla="*/ 357669 w 574782"/>
                    <a:gd name="connsiteY10-446" fmla="*/ 872640 h 885728"/>
                    <a:gd name="connsiteX11-447" fmla="*/ 378611 w 574782"/>
                    <a:gd name="connsiteY11-448" fmla="*/ 831186 h 885728"/>
                    <a:gd name="connsiteX12-449" fmla="*/ 357669 w 574782"/>
                    <a:gd name="connsiteY12-450" fmla="*/ 885728 h 885728"/>
                    <a:gd name="connsiteX13-451" fmla="*/ 351059 w 574782"/>
                    <a:gd name="connsiteY13-452" fmla="*/ 885726 h 885728"/>
                    <a:gd name="connsiteX14-453" fmla="*/ 351059 w 574782"/>
                    <a:gd name="connsiteY14-454" fmla="*/ 786075 h 885728"/>
                    <a:gd name="connsiteX15-455" fmla="*/ 357669 w 574782"/>
                    <a:gd name="connsiteY15-456" fmla="*/ 786075 h 885728"/>
                    <a:gd name="connsiteX16-457" fmla="*/ 357669 w 574782"/>
                    <a:gd name="connsiteY16-458" fmla="*/ 872640 h 885728"/>
                    <a:gd name="connsiteX17-459" fmla="*/ 351059 w 574782"/>
                    <a:gd name="connsiteY17-460" fmla="*/ 885726 h 885728"/>
                    <a:gd name="connsiteX18-461" fmla="*/ 0 w 574782"/>
                    <a:gd name="connsiteY18-462" fmla="*/ 786075 h 885728"/>
                    <a:gd name="connsiteX19-463" fmla="*/ 0 w 574782"/>
                    <a:gd name="connsiteY19-464" fmla="*/ 786073 h 885728"/>
                    <a:gd name="connsiteX20-465" fmla="*/ 351059 w 574782"/>
                    <a:gd name="connsiteY20-466" fmla="*/ 786073 h 885728"/>
                    <a:gd name="connsiteX21-467" fmla="*/ 351059 w 574782"/>
                    <a:gd name="connsiteY21-468" fmla="*/ 786075 h 885728"/>
                    <a:gd name="connsiteX22-469" fmla="*/ 0 w 574782"/>
                    <a:gd name="connsiteY22-470" fmla="*/ 786075 h 885728"/>
                    <a:gd name="connsiteX23-471" fmla="*/ 252900 w 574782"/>
                    <a:gd name="connsiteY23-472" fmla="*/ 40125 h 885728"/>
                    <a:gd name="connsiteX24-473" fmla="*/ 351059 w 574782"/>
                    <a:gd name="connsiteY24-474" fmla="*/ 99654 h 885728"/>
                    <a:gd name="connsiteX25-475" fmla="*/ 351059 w 574782"/>
                    <a:gd name="connsiteY25-476" fmla="*/ 0 h 885728"/>
                    <a:gd name="connsiteX26-477" fmla="*/ 357669 w 574782"/>
                    <a:gd name="connsiteY26-478" fmla="*/ 13086 h 885728"/>
                    <a:gd name="connsiteX27-479" fmla="*/ 252900 w 574782"/>
                    <a:gd name="connsiteY27-480" fmla="*/ 40125 h 885728"/>
                    <a:gd name="connsiteX0-481" fmla="*/ 378603 w 574782"/>
                    <a:gd name="connsiteY0-482" fmla="*/ 54525 h 885728"/>
                    <a:gd name="connsiteX1-483" fmla="*/ 574782 w 574782"/>
                    <a:gd name="connsiteY1-484" fmla="*/ 442864 h 885728"/>
                    <a:gd name="connsiteX2-485" fmla="*/ 378611 w 574782"/>
                    <a:gd name="connsiteY2-486" fmla="*/ 831186 h 885728"/>
                    <a:gd name="connsiteX3-487" fmla="*/ 527707 w 574782"/>
                    <a:gd name="connsiteY3-488" fmla="*/ 442866 h 885728"/>
                    <a:gd name="connsiteX4-489" fmla="*/ 378603 w 574782"/>
                    <a:gd name="connsiteY4-490" fmla="*/ 54525 h 885728"/>
                    <a:gd name="connsiteX5-491" fmla="*/ 357669 w 574782"/>
                    <a:gd name="connsiteY5-492" fmla="*/ 13086 h 885728"/>
                    <a:gd name="connsiteX6-493" fmla="*/ 357669 w 574782"/>
                    <a:gd name="connsiteY6-494" fmla="*/ 3 h 885728"/>
                    <a:gd name="connsiteX7-495" fmla="*/ 378603 w 574782"/>
                    <a:gd name="connsiteY7-496" fmla="*/ 54525 h 885728"/>
                    <a:gd name="connsiteX8-497" fmla="*/ 357669 w 574782"/>
                    <a:gd name="connsiteY8-498" fmla="*/ 13086 h 885728"/>
                    <a:gd name="connsiteX9-499" fmla="*/ 357669 w 574782"/>
                    <a:gd name="connsiteY9-500" fmla="*/ 885728 h 885728"/>
                    <a:gd name="connsiteX10-501" fmla="*/ 357669 w 574782"/>
                    <a:gd name="connsiteY10-502" fmla="*/ 872640 h 885728"/>
                    <a:gd name="connsiteX11-503" fmla="*/ 378611 w 574782"/>
                    <a:gd name="connsiteY11-504" fmla="*/ 831186 h 885728"/>
                    <a:gd name="connsiteX12-505" fmla="*/ 357669 w 574782"/>
                    <a:gd name="connsiteY12-506" fmla="*/ 885728 h 885728"/>
                    <a:gd name="connsiteX13-507" fmla="*/ 351059 w 574782"/>
                    <a:gd name="connsiteY13-508" fmla="*/ 885726 h 885728"/>
                    <a:gd name="connsiteX14-509" fmla="*/ 351059 w 574782"/>
                    <a:gd name="connsiteY14-510" fmla="*/ 786075 h 885728"/>
                    <a:gd name="connsiteX15-511" fmla="*/ 357669 w 574782"/>
                    <a:gd name="connsiteY15-512" fmla="*/ 786075 h 885728"/>
                    <a:gd name="connsiteX16-513" fmla="*/ 357669 w 574782"/>
                    <a:gd name="connsiteY16-514" fmla="*/ 872640 h 885728"/>
                    <a:gd name="connsiteX17-515" fmla="*/ 351059 w 574782"/>
                    <a:gd name="connsiteY17-516" fmla="*/ 885726 h 885728"/>
                    <a:gd name="connsiteX18-517" fmla="*/ 351059 w 574782"/>
                    <a:gd name="connsiteY18-518" fmla="*/ 786075 h 885728"/>
                    <a:gd name="connsiteX19-519" fmla="*/ 0 w 574782"/>
                    <a:gd name="connsiteY19-520" fmla="*/ 786073 h 885728"/>
                    <a:gd name="connsiteX20-521" fmla="*/ 351059 w 574782"/>
                    <a:gd name="connsiteY20-522" fmla="*/ 786073 h 885728"/>
                    <a:gd name="connsiteX21-523" fmla="*/ 351059 w 574782"/>
                    <a:gd name="connsiteY21-524" fmla="*/ 786075 h 885728"/>
                    <a:gd name="connsiteX22-525" fmla="*/ 252900 w 574782"/>
                    <a:gd name="connsiteY22-526" fmla="*/ 40125 h 885728"/>
                    <a:gd name="connsiteX23-527" fmla="*/ 351059 w 574782"/>
                    <a:gd name="connsiteY23-528" fmla="*/ 99654 h 885728"/>
                    <a:gd name="connsiteX24-529" fmla="*/ 351059 w 574782"/>
                    <a:gd name="connsiteY24-530" fmla="*/ 0 h 885728"/>
                    <a:gd name="connsiteX25-531" fmla="*/ 357669 w 574782"/>
                    <a:gd name="connsiteY25-532" fmla="*/ 13086 h 885728"/>
                    <a:gd name="connsiteX26-533" fmla="*/ 252900 w 574782"/>
                    <a:gd name="connsiteY26-534" fmla="*/ 40125 h 885728"/>
                    <a:gd name="connsiteX0-535" fmla="*/ 125703 w 321882"/>
                    <a:gd name="connsiteY0-536" fmla="*/ 54525 h 885728"/>
                    <a:gd name="connsiteX1-537" fmla="*/ 321882 w 321882"/>
                    <a:gd name="connsiteY1-538" fmla="*/ 442864 h 885728"/>
                    <a:gd name="connsiteX2-539" fmla="*/ 125711 w 321882"/>
                    <a:gd name="connsiteY2-540" fmla="*/ 831186 h 885728"/>
                    <a:gd name="connsiteX3-541" fmla="*/ 274807 w 321882"/>
                    <a:gd name="connsiteY3-542" fmla="*/ 442866 h 885728"/>
                    <a:gd name="connsiteX4-543" fmla="*/ 125703 w 321882"/>
                    <a:gd name="connsiteY4-544" fmla="*/ 54525 h 885728"/>
                    <a:gd name="connsiteX5-545" fmla="*/ 104769 w 321882"/>
                    <a:gd name="connsiteY5-546" fmla="*/ 13086 h 885728"/>
                    <a:gd name="connsiteX6-547" fmla="*/ 104769 w 321882"/>
                    <a:gd name="connsiteY6-548" fmla="*/ 3 h 885728"/>
                    <a:gd name="connsiteX7-549" fmla="*/ 125703 w 321882"/>
                    <a:gd name="connsiteY7-550" fmla="*/ 54525 h 885728"/>
                    <a:gd name="connsiteX8-551" fmla="*/ 104769 w 321882"/>
                    <a:gd name="connsiteY8-552" fmla="*/ 13086 h 885728"/>
                    <a:gd name="connsiteX9-553" fmla="*/ 104769 w 321882"/>
                    <a:gd name="connsiteY9-554" fmla="*/ 885728 h 885728"/>
                    <a:gd name="connsiteX10-555" fmla="*/ 104769 w 321882"/>
                    <a:gd name="connsiteY10-556" fmla="*/ 872640 h 885728"/>
                    <a:gd name="connsiteX11-557" fmla="*/ 125711 w 321882"/>
                    <a:gd name="connsiteY11-558" fmla="*/ 831186 h 885728"/>
                    <a:gd name="connsiteX12-559" fmla="*/ 104769 w 321882"/>
                    <a:gd name="connsiteY12-560" fmla="*/ 885728 h 885728"/>
                    <a:gd name="connsiteX13-561" fmla="*/ 98159 w 321882"/>
                    <a:gd name="connsiteY13-562" fmla="*/ 885726 h 885728"/>
                    <a:gd name="connsiteX14-563" fmla="*/ 98159 w 321882"/>
                    <a:gd name="connsiteY14-564" fmla="*/ 786075 h 885728"/>
                    <a:gd name="connsiteX15-565" fmla="*/ 104769 w 321882"/>
                    <a:gd name="connsiteY15-566" fmla="*/ 786075 h 885728"/>
                    <a:gd name="connsiteX16-567" fmla="*/ 104769 w 321882"/>
                    <a:gd name="connsiteY16-568" fmla="*/ 872640 h 885728"/>
                    <a:gd name="connsiteX17-569" fmla="*/ 98159 w 321882"/>
                    <a:gd name="connsiteY17-570" fmla="*/ 885726 h 885728"/>
                    <a:gd name="connsiteX18-571" fmla="*/ 98159 w 321882"/>
                    <a:gd name="connsiteY18-572" fmla="*/ 786075 h 885728"/>
                    <a:gd name="connsiteX19-573" fmla="*/ 98159 w 321882"/>
                    <a:gd name="connsiteY19-574" fmla="*/ 786073 h 885728"/>
                    <a:gd name="connsiteX20-575" fmla="*/ 98159 w 321882"/>
                    <a:gd name="connsiteY20-576" fmla="*/ 786075 h 885728"/>
                    <a:gd name="connsiteX21-577" fmla="*/ 0 w 321882"/>
                    <a:gd name="connsiteY21-578" fmla="*/ 40125 h 885728"/>
                    <a:gd name="connsiteX22-579" fmla="*/ 98159 w 321882"/>
                    <a:gd name="connsiteY22-580" fmla="*/ 99654 h 885728"/>
                    <a:gd name="connsiteX23-581" fmla="*/ 98159 w 321882"/>
                    <a:gd name="connsiteY23-582" fmla="*/ 0 h 885728"/>
                    <a:gd name="connsiteX24-583" fmla="*/ 104769 w 321882"/>
                    <a:gd name="connsiteY24-584" fmla="*/ 13086 h 885728"/>
                    <a:gd name="connsiteX25-585" fmla="*/ 0 w 321882"/>
                    <a:gd name="connsiteY25-586" fmla="*/ 40125 h 885728"/>
                    <a:gd name="connsiteX0-587" fmla="*/ 125703 w 321882"/>
                    <a:gd name="connsiteY0-588" fmla="*/ 54525 h 885728"/>
                    <a:gd name="connsiteX1-589" fmla="*/ 321882 w 321882"/>
                    <a:gd name="connsiteY1-590" fmla="*/ 442864 h 885728"/>
                    <a:gd name="connsiteX2-591" fmla="*/ 125711 w 321882"/>
                    <a:gd name="connsiteY2-592" fmla="*/ 831186 h 885728"/>
                    <a:gd name="connsiteX3-593" fmla="*/ 274807 w 321882"/>
                    <a:gd name="connsiteY3-594" fmla="*/ 442866 h 885728"/>
                    <a:gd name="connsiteX4-595" fmla="*/ 125703 w 321882"/>
                    <a:gd name="connsiteY4-596" fmla="*/ 54525 h 885728"/>
                    <a:gd name="connsiteX5-597" fmla="*/ 104769 w 321882"/>
                    <a:gd name="connsiteY5-598" fmla="*/ 13086 h 885728"/>
                    <a:gd name="connsiteX6-599" fmla="*/ 104769 w 321882"/>
                    <a:gd name="connsiteY6-600" fmla="*/ 3 h 885728"/>
                    <a:gd name="connsiteX7-601" fmla="*/ 125703 w 321882"/>
                    <a:gd name="connsiteY7-602" fmla="*/ 54525 h 885728"/>
                    <a:gd name="connsiteX8-603" fmla="*/ 104769 w 321882"/>
                    <a:gd name="connsiteY8-604" fmla="*/ 13086 h 885728"/>
                    <a:gd name="connsiteX9-605" fmla="*/ 104769 w 321882"/>
                    <a:gd name="connsiteY9-606" fmla="*/ 885728 h 885728"/>
                    <a:gd name="connsiteX10-607" fmla="*/ 104769 w 321882"/>
                    <a:gd name="connsiteY10-608" fmla="*/ 872640 h 885728"/>
                    <a:gd name="connsiteX11-609" fmla="*/ 125711 w 321882"/>
                    <a:gd name="connsiteY11-610" fmla="*/ 831186 h 885728"/>
                    <a:gd name="connsiteX12-611" fmla="*/ 104769 w 321882"/>
                    <a:gd name="connsiteY12-612" fmla="*/ 885728 h 885728"/>
                    <a:gd name="connsiteX13-613" fmla="*/ 98159 w 321882"/>
                    <a:gd name="connsiteY13-614" fmla="*/ 885726 h 885728"/>
                    <a:gd name="connsiteX14-615" fmla="*/ 98159 w 321882"/>
                    <a:gd name="connsiteY14-616" fmla="*/ 786075 h 885728"/>
                    <a:gd name="connsiteX15-617" fmla="*/ 104769 w 321882"/>
                    <a:gd name="connsiteY15-618" fmla="*/ 786075 h 885728"/>
                    <a:gd name="connsiteX16-619" fmla="*/ 104769 w 321882"/>
                    <a:gd name="connsiteY16-620" fmla="*/ 872640 h 885728"/>
                    <a:gd name="connsiteX17-621" fmla="*/ 98159 w 321882"/>
                    <a:gd name="connsiteY17-622" fmla="*/ 885726 h 885728"/>
                    <a:gd name="connsiteX18-623" fmla="*/ 91015 w 321882"/>
                    <a:gd name="connsiteY18-624" fmla="*/ 786075 h 885728"/>
                    <a:gd name="connsiteX19-625" fmla="*/ 98159 w 321882"/>
                    <a:gd name="connsiteY19-626" fmla="*/ 786073 h 885728"/>
                    <a:gd name="connsiteX20-627" fmla="*/ 91015 w 321882"/>
                    <a:gd name="connsiteY20-628" fmla="*/ 786075 h 885728"/>
                    <a:gd name="connsiteX21-629" fmla="*/ 0 w 321882"/>
                    <a:gd name="connsiteY21-630" fmla="*/ 40125 h 885728"/>
                    <a:gd name="connsiteX22-631" fmla="*/ 98159 w 321882"/>
                    <a:gd name="connsiteY22-632" fmla="*/ 99654 h 885728"/>
                    <a:gd name="connsiteX23-633" fmla="*/ 98159 w 321882"/>
                    <a:gd name="connsiteY23-634" fmla="*/ 0 h 885728"/>
                    <a:gd name="connsiteX24-635" fmla="*/ 104769 w 321882"/>
                    <a:gd name="connsiteY24-636" fmla="*/ 13086 h 885728"/>
                    <a:gd name="connsiteX25-637" fmla="*/ 0 w 321882"/>
                    <a:gd name="connsiteY25-638" fmla="*/ 40125 h 885728"/>
                    <a:gd name="connsiteX0-639" fmla="*/ 34688 w 230867"/>
                    <a:gd name="connsiteY0-640" fmla="*/ 54525 h 885728"/>
                    <a:gd name="connsiteX1-641" fmla="*/ 230867 w 230867"/>
                    <a:gd name="connsiteY1-642" fmla="*/ 442864 h 885728"/>
                    <a:gd name="connsiteX2-643" fmla="*/ 34696 w 230867"/>
                    <a:gd name="connsiteY2-644" fmla="*/ 831186 h 885728"/>
                    <a:gd name="connsiteX3-645" fmla="*/ 183792 w 230867"/>
                    <a:gd name="connsiteY3-646" fmla="*/ 442866 h 885728"/>
                    <a:gd name="connsiteX4-647" fmla="*/ 34688 w 230867"/>
                    <a:gd name="connsiteY4-648" fmla="*/ 54525 h 885728"/>
                    <a:gd name="connsiteX5-649" fmla="*/ 13754 w 230867"/>
                    <a:gd name="connsiteY5-650" fmla="*/ 13086 h 885728"/>
                    <a:gd name="connsiteX6-651" fmla="*/ 13754 w 230867"/>
                    <a:gd name="connsiteY6-652" fmla="*/ 3 h 885728"/>
                    <a:gd name="connsiteX7-653" fmla="*/ 34688 w 230867"/>
                    <a:gd name="connsiteY7-654" fmla="*/ 54525 h 885728"/>
                    <a:gd name="connsiteX8-655" fmla="*/ 13754 w 230867"/>
                    <a:gd name="connsiteY8-656" fmla="*/ 13086 h 885728"/>
                    <a:gd name="connsiteX9-657" fmla="*/ 13754 w 230867"/>
                    <a:gd name="connsiteY9-658" fmla="*/ 885728 h 885728"/>
                    <a:gd name="connsiteX10-659" fmla="*/ 13754 w 230867"/>
                    <a:gd name="connsiteY10-660" fmla="*/ 872640 h 885728"/>
                    <a:gd name="connsiteX11-661" fmla="*/ 34696 w 230867"/>
                    <a:gd name="connsiteY11-662" fmla="*/ 831186 h 885728"/>
                    <a:gd name="connsiteX12-663" fmla="*/ 13754 w 230867"/>
                    <a:gd name="connsiteY12-664" fmla="*/ 885728 h 885728"/>
                    <a:gd name="connsiteX13-665" fmla="*/ 7144 w 230867"/>
                    <a:gd name="connsiteY13-666" fmla="*/ 885726 h 885728"/>
                    <a:gd name="connsiteX14-667" fmla="*/ 7144 w 230867"/>
                    <a:gd name="connsiteY14-668" fmla="*/ 786075 h 885728"/>
                    <a:gd name="connsiteX15-669" fmla="*/ 13754 w 230867"/>
                    <a:gd name="connsiteY15-670" fmla="*/ 786075 h 885728"/>
                    <a:gd name="connsiteX16-671" fmla="*/ 13754 w 230867"/>
                    <a:gd name="connsiteY16-672" fmla="*/ 872640 h 885728"/>
                    <a:gd name="connsiteX17-673" fmla="*/ 7144 w 230867"/>
                    <a:gd name="connsiteY17-674" fmla="*/ 885726 h 885728"/>
                    <a:gd name="connsiteX18-675" fmla="*/ 0 w 230867"/>
                    <a:gd name="connsiteY18-676" fmla="*/ 786075 h 885728"/>
                    <a:gd name="connsiteX19-677" fmla="*/ 7144 w 230867"/>
                    <a:gd name="connsiteY19-678" fmla="*/ 786073 h 885728"/>
                    <a:gd name="connsiteX20-679" fmla="*/ 0 w 230867"/>
                    <a:gd name="connsiteY20-680" fmla="*/ 786075 h 885728"/>
                    <a:gd name="connsiteX21-681" fmla="*/ 13754 w 230867"/>
                    <a:gd name="connsiteY21-682" fmla="*/ 13086 h 885728"/>
                    <a:gd name="connsiteX22-683" fmla="*/ 7144 w 230867"/>
                    <a:gd name="connsiteY22-684" fmla="*/ 99654 h 885728"/>
                    <a:gd name="connsiteX23-685" fmla="*/ 7144 w 230867"/>
                    <a:gd name="connsiteY23-686" fmla="*/ 0 h 885728"/>
                    <a:gd name="connsiteX24-687" fmla="*/ 13754 w 230867"/>
                    <a:gd name="connsiteY24-688" fmla="*/ 13086 h 885728"/>
                    <a:gd name="connsiteX0-689" fmla="*/ 34688 w 230867"/>
                    <a:gd name="connsiteY0-690" fmla="*/ 54525 h 885728"/>
                    <a:gd name="connsiteX1-691" fmla="*/ 230867 w 230867"/>
                    <a:gd name="connsiteY1-692" fmla="*/ 442864 h 885728"/>
                    <a:gd name="connsiteX2-693" fmla="*/ 34696 w 230867"/>
                    <a:gd name="connsiteY2-694" fmla="*/ 831186 h 885728"/>
                    <a:gd name="connsiteX3-695" fmla="*/ 183792 w 230867"/>
                    <a:gd name="connsiteY3-696" fmla="*/ 442866 h 885728"/>
                    <a:gd name="connsiteX4-697" fmla="*/ 34688 w 230867"/>
                    <a:gd name="connsiteY4-698" fmla="*/ 54525 h 885728"/>
                    <a:gd name="connsiteX5-699" fmla="*/ 13754 w 230867"/>
                    <a:gd name="connsiteY5-700" fmla="*/ 13086 h 885728"/>
                    <a:gd name="connsiteX6-701" fmla="*/ 13754 w 230867"/>
                    <a:gd name="connsiteY6-702" fmla="*/ 3 h 885728"/>
                    <a:gd name="connsiteX7-703" fmla="*/ 34688 w 230867"/>
                    <a:gd name="connsiteY7-704" fmla="*/ 54525 h 885728"/>
                    <a:gd name="connsiteX8-705" fmla="*/ 13754 w 230867"/>
                    <a:gd name="connsiteY8-706" fmla="*/ 13086 h 885728"/>
                    <a:gd name="connsiteX9-707" fmla="*/ 13754 w 230867"/>
                    <a:gd name="connsiteY9-708" fmla="*/ 885728 h 885728"/>
                    <a:gd name="connsiteX10-709" fmla="*/ 13754 w 230867"/>
                    <a:gd name="connsiteY10-710" fmla="*/ 872640 h 885728"/>
                    <a:gd name="connsiteX11-711" fmla="*/ 34696 w 230867"/>
                    <a:gd name="connsiteY11-712" fmla="*/ 831186 h 885728"/>
                    <a:gd name="connsiteX12-713" fmla="*/ 13754 w 230867"/>
                    <a:gd name="connsiteY12-714" fmla="*/ 885728 h 885728"/>
                    <a:gd name="connsiteX13-715" fmla="*/ 7144 w 230867"/>
                    <a:gd name="connsiteY13-716" fmla="*/ 885726 h 885728"/>
                    <a:gd name="connsiteX14-717" fmla="*/ 7144 w 230867"/>
                    <a:gd name="connsiteY14-718" fmla="*/ 786075 h 885728"/>
                    <a:gd name="connsiteX15-719" fmla="*/ 13754 w 230867"/>
                    <a:gd name="connsiteY15-720" fmla="*/ 786075 h 885728"/>
                    <a:gd name="connsiteX16-721" fmla="*/ 13754 w 230867"/>
                    <a:gd name="connsiteY16-722" fmla="*/ 872640 h 885728"/>
                    <a:gd name="connsiteX17-723" fmla="*/ 7144 w 230867"/>
                    <a:gd name="connsiteY17-724" fmla="*/ 885726 h 885728"/>
                    <a:gd name="connsiteX18-725" fmla="*/ 0 w 230867"/>
                    <a:gd name="connsiteY18-726" fmla="*/ 786075 h 885728"/>
                    <a:gd name="connsiteX19-727" fmla="*/ 7144 w 230867"/>
                    <a:gd name="connsiteY19-728" fmla="*/ 786073 h 885728"/>
                    <a:gd name="connsiteX20-729" fmla="*/ 0 w 230867"/>
                    <a:gd name="connsiteY20-730" fmla="*/ 786075 h 885728"/>
                    <a:gd name="connsiteX21-731" fmla="*/ 13754 w 230867"/>
                    <a:gd name="connsiteY21-732" fmla="*/ 13086 h 885728"/>
                    <a:gd name="connsiteX22-733" fmla="*/ 7144 w 230867"/>
                    <a:gd name="connsiteY22-734" fmla="*/ 0 h 885728"/>
                    <a:gd name="connsiteX23-735" fmla="*/ 13754 w 230867"/>
                    <a:gd name="connsiteY23-736" fmla="*/ 13086 h 885728"/>
                    <a:gd name="connsiteX0-737" fmla="*/ 34688 w 230867"/>
                    <a:gd name="connsiteY0-738" fmla="*/ 54522 h 885725"/>
                    <a:gd name="connsiteX1-739" fmla="*/ 230867 w 230867"/>
                    <a:gd name="connsiteY1-740" fmla="*/ 442861 h 885725"/>
                    <a:gd name="connsiteX2-741" fmla="*/ 34696 w 230867"/>
                    <a:gd name="connsiteY2-742" fmla="*/ 831183 h 885725"/>
                    <a:gd name="connsiteX3-743" fmla="*/ 183792 w 230867"/>
                    <a:gd name="connsiteY3-744" fmla="*/ 442863 h 885725"/>
                    <a:gd name="connsiteX4-745" fmla="*/ 34688 w 230867"/>
                    <a:gd name="connsiteY4-746" fmla="*/ 54522 h 885725"/>
                    <a:gd name="connsiteX5-747" fmla="*/ 13754 w 230867"/>
                    <a:gd name="connsiteY5-748" fmla="*/ 13083 h 885725"/>
                    <a:gd name="connsiteX6-749" fmla="*/ 13754 w 230867"/>
                    <a:gd name="connsiteY6-750" fmla="*/ 0 h 885725"/>
                    <a:gd name="connsiteX7-751" fmla="*/ 34688 w 230867"/>
                    <a:gd name="connsiteY7-752" fmla="*/ 54522 h 885725"/>
                    <a:gd name="connsiteX8-753" fmla="*/ 13754 w 230867"/>
                    <a:gd name="connsiteY8-754" fmla="*/ 13083 h 885725"/>
                    <a:gd name="connsiteX9-755" fmla="*/ 13754 w 230867"/>
                    <a:gd name="connsiteY9-756" fmla="*/ 885725 h 885725"/>
                    <a:gd name="connsiteX10-757" fmla="*/ 13754 w 230867"/>
                    <a:gd name="connsiteY10-758" fmla="*/ 872637 h 885725"/>
                    <a:gd name="connsiteX11-759" fmla="*/ 34696 w 230867"/>
                    <a:gd name="connsiteY11-760" fmla="*/ 831183 h 885725"/>
                    <a:gd name="connsiteX12-761" fmla="*/ 13754 w 230867"/>
                    <a:gd name="connsiteY12-762" fmla="*/ 885725 h 885725"/>
                    <a:gd name="connsiteX13-763" fmla="*/ 7144 w 230867"/>
                    <a:gd name="connsiteY13-764" fmla="*/ 885723 h 885725"/>
                    <a:gd name="connsiteX14-765" fmla="*/ 7144 w 230867"/>
                    <a:gd name="connsiteY14-766" fmla="*/ 786072 h 885725"/>
                    <a:gd name="connsiteX15-767" fmla="*/ 13754 w 230867"/>
                    <a:gd name="connsiteY15-768" fmla="*/ 786072 h 885725"/>
                    <a:gd name="connsiteX16-769" fmla="*/ 13754 w 230867"/>
                    <a:gd name="connsiteY16-770" fmla="*/ 872637 h 885725"/>
                    <a:gd name="connsiteX17-771" fmla="*/ 7144 w 230867"/>
                    <a:gd name="connsiteY17-772" fmla="*/ 885723 h 885725"/>
                    <a:gd name="connsiteX18-773" fmla="*/ 0 w 230867"/>
                    <a:gd name="connsiteY18-774" fmla="*/ 786072 h 885725"/>
                    <a:gd name="connsiteX19-775" fmla="*/ 7144 w 230867"/>
                    <a:gd name="connsiteY19-776" fmla="*/ 786070 h 885725"/>
                    <a:gd name="connsiteX20-777" fmla="*/ 0 w 230867"/>
                    <a:gd name="connsiteY20-778" fmla="*/ 786072 h 885725"/>
                    <a:gd name="connsiteX0-779" fmla="*/ 34688 w 230867"/>
                    <a:gd name="connsiteY0-780" fmla="*/ 54522 h 885725"/>
                    <a:gd name="connsiteX1-781" fmla="*/ 230867 w 230867"/>
                    <a:gd name="connsiteY1-782" fmla="*/ 442861 h 885725"/>
                    <a:gd name="connsiteX2-783" fmla="*/ 34696 w 230867"/>
                    <a:gd name="connsiteY2-784" fmla="*/ 831183 h 885725"/>
                    <a:gd name="connsiteX3-785" fmla="*/ 183792 w 230867"/>
                    <a:gd name="connsiteY3-786" fmla="*/ 442863 h 885725"/>
                    <a:gd name="connsiteX4-787" fmla="*/ 34688 w 230867"/>
                    <a:gd name="connsiteY4-788" fmla="*/ 54522 h 885725"/>
                    <a:gd name="connsiteX5-789" fmla="*/ 34688 w 230867"/>
                    <a:gd name="connsiteY5-790" fmla="*/ 54522 h 885725"/>
                    <a:gd name="connsiteX6-791" fmla="*/ 13754 w 230867"/>
                    <a:gd name="connsiteY6-792" fmla="*/ 0 h 885725"/>
                    <a:gd name="connsiteX7-793" fmla="*/ 34688 w 230867"/>
                    <a:gd name="connsiteY7-794" fmla="*/ 54522 h 885725"/>
                    <a:gd name="connsiteX8-795" fmla="*/ 13754 w 230867"/>
                    <a:gd name="connsiteY8-796" fmla="*/ 885725 h 885725"/>
                    <a:gd name="connsiteX9-797" fmla="*/ 13754 w 230867"/>
                    <a:gd name="connsiteY9-798" fmla="*/ 872637 h 885725"/>
                    <a:gd name="connsiteX10-799" fmla="*/ 34696 w 230867"/>
                    <a:gd name="connsiteY10-800" fmla="*/ 831183 h 885725"/>
                    <a:gd name="connsiteX11-801" fmla="*/ 13754 w 230867"/>
                    <a:gd name="connsiteY11-802" fmla="*/ 885725 h 885725"/>
                    <a:gd name="connsiteX12-803" fmla="*/ 7144 w 230867"/>
                    <a:gd name="connsiteY12-804" fmla="*/ 885723 h 885725"/>
                    <a:gd name="connsiteX13-805" fmla="*/ 7144 w 230867"/>
                    <a:gd name="connsiteY13-806" fmla="*/ 786072 h 885725"/>
                    <a:gd name="connsiteX14-807" fmla="*/ 13754 w 230867"/>
                    <a:gd name="connsiteY14-808" fmla="*/ 786072 h 885725"/>
                    <a:gd name="connsiteX15-809" fmla="*/ 13754 w 230867"/>
                    <a:gd name="connsiteY15-810" fmla="*/ 872637 h 885725"/>
                    <a:gd name="connsiteX16-811" fmla="*/ 7144 w 230867"/>
                    <a:gd name="connsiteY16-812" fmla="*/ 885723 h 885725"/>
                    <a:gd name="connsiteX17-813" fmla="*/ 0 w 230867"/>
                    <a:gd name="connsiteY17-814" fmla="*/ 786072 h 885725"/>
                    <a:gd name="connsiteX18-815" fmla="*/ 7144 w 230867"/>
                    <a:gd name="connsiteY18-816" fmla="*/ 786070 h 885725"/>
                    <a:gd name="connsiteX19-817" fmla="*/ 0 w 230867"/>
                    <a:gd name="connsiteY19-818" fmla="*/ 786072 h 885725"/>
                    <a:gd name="connsiteX0-819" fmla="*/ 34688 w 230867"/>
                    <a:gd name="connsiteY0-820" fmla="*/ 0 h 831203"/>
                    <a:gd name="connsiteX1-821" fmla="*/ 230867 w 230867"/>
                    <a:gd name="connsiteY1-822" fmla="*/ 388339 h 831203"/>
                    <a:gd name="connsiteX2-823" fmla="*/ 34696 w 230867"/>
                    <a:gd name="connsiteY2-824" fmla="*/ 776661 h 831203"/>
                    <a:gd name="connsiteX3-825" fmla="*/ 183792 w 230867"/>
                    <a:gd name="connsiteY3-826" fmla="*/ 388341 h 831203"/>
                    <a:gd name="connsiteX4-827" fmla="*/ 34688 w 230867"/>
                    <a:gd name="connsiteY4-828" fmla="*/ 0 h 831203"/>
                    <a:gd name="connsiteX5-829" fmla="*/ 13754 w 230867"/>
                    <a:gd name="connsiteY5-830" fmla="*/ 831203 h 831203"/>
                    <a:gd name="connsiteX6-831" fmla="*/ 13754 w 230867"/>
                    <a:gd name="connsiteY6-832" fmla="*/ 818115 h 831203"/>
                    <a:gd name="connsiteX7-833" fmla="*/ 34696 w 230867"/>
                    <a:gd name="connsiteY7-834" fmla="*/ 776661 h 831203"/>
                    <a:gd name="connsiteX8-835" fmla="*/ 13754 w 230867"/>
                    <a:gd name="connsiteY8-836" fmla="*/ 831203 h 831203"/>
                    <a:gd name="connsiteX9-837" fmla="*/ 7144 w 230867"/>
                    <a:gd name="connsiteY9-838" fmla="*/ 831201 h 831203"/>
                    <a:gd name="connsiteX10-839" fmla="*/ 7144 w 230867"/>
                    <a:gd name="connsiteY10-840" fmla="*/ 731550 h 831203"/>
                    <a:gd name="connsiteX11-841" fmla="*/ 13754 w 230867"/>
                    <a:gd name="connsiteY11-842" fmla="*/ 731550 h 831203"/>
                    <a:gd name="connsiteX12-843" fmla="*/ 13754 w 230867"/>
                    <a:gd name="connsiteY12-844" fmla="*/ 818115 h 831203"/>
                    <a:gd name="connsiteX13-845" fmla="*/ 7144 w 230867"/>
                    <a:gd name="connsiteY13-846" fmla="*/ 831201 h 831203"/>
                    <a:gd name="connsiteX14-847" fmla="*/ 0 w 230867"/>
                    <a:gd name="connsiteY14-848" fmla="*/ 731550 h 831203"/>
                    <a:gd name="connsiteX15-849" fmla="*/ 7144 w 230867"/>
                    <a:gd name="connsiteY15-850" fmla="*/ 731548 h 831203"/>
                    <a:gd name="connsiteX16-851" fmla="*/ 0 w 230867"/>
                    <a:gd name="connsiteY16-852" fmla="*/ 731550 h 831203"/>
                    <a:gd name="connsiteX0-853" fmla="*/ 27544 w 223723"/>
                    <a:gd name="connsiteY0-854" fmla="*/ 0 h 831203"/>
                    <a:gd name="connsiteX1-855" fmla="*/ 223723 w 223723"/>
                    <a:gd name="connsiteY1-856" fmla="*/ 388339 h 831203"/>
                    <a:gd name="connsiteX2-857" fmla="*/ 27552 w 223723"/>
                    <a:gd name="connsiteY2-858" fmla="*/ 776661 h 831203"/>
                    <a:gd name="connsiteX3-859" fmla="*/ 176648 w 223723"/>
                    <a:gd name="connsiteY3-860" fmla="*/ 388341 h 831203"/>
                    <a:gd name="connsiteX4-861" fmla="*/ 27544 w 223723"/>
                    <a:gd name="connsiteY4-862" fmla="*/ 0 h 831203"/>
                    <a:gd name="connsiteX5-863" fmla="*/ 6610 w 223723"/>
                    <a:gd name="connsiteY5-864" fmla="*/ 831203 h 831203"/>
                    <a:gd name="connsiteX6-865" fmla="*/ 6610 w 223723"/>
                    <a:gd name="connsiteY6-866" fmla="*/ 818115 h 831203"/>
                    <a:gd name="connsiteX7-867" fmla="*/ 27552 w 223723"/>
                    <a:gd name="connsiteY7-868" fmla="*/ 776661 h 831203"/>
                    <a:gd name="connsiteX8-869" fmla="*/ 6610 w 223723"/>
                    <a:gd name="connsiteY8-870" fmla="*/ 831203 h 831203"/>
                    <a:gd name="connsiteX9-871" fmla="*/ 0 w 223723"/>
                    <a:gd name="connsiteY9-872" fmla="*/ 831201 h 831203"/>
                    <a:gd name="connsiteX10-873" fmla="*/ 0 w 223723"/>
                    <a:gd name="connsiteY10-874" fmla="*/ 731550 h 831203"/>
                    <a:gd name="connsiteX11-875" fmla="*/ 6610 w 223723"/>
                    <a:gd name="connsiteY11-876" fmla="*/ 731550 h 831203"/>
                    <a:gd name="connsiteX12-877" fmla="*/ 6610 w 223723"/>
                    <a:gd name="connsiteY12-878" fmla="*/ 818115 h 831203"/>
                    <a:gd name="connsiteX13-879" fmla="*/ 0 w 223723"/>
                    <a:gd name="connsiteY13-880" fmla="*/ 831201 h 831203"/>
                    <a:gd name="connsiteX0-881" fmla="*/ 27544 w 223723"/>
                    <a:gd name="connsiteY0-882" fmla="*/ 0 h 831203"/>
                    <a:gd name="connsiteX1-883" fmla="*/ 223723 w 223723"/>
                    <a:gd name="connsiteY1-884" fmla="*/ 388339 h 831203"/>
                    <a:gd name="connsiteX2-885" fmla="*/ 27552 w 223723"/>
                    <a:gd name="connsiteY2-886" fmla="*/ 776661 h 831203"/>
                    <a:gd name="connsiteX3-887" fmla="*/ 176648 w 223723"/>
                    <a:gd name="connsiteY3-888" fmla="*/ 388341 h 831203"/>
                    <a:gd name="connsiteX4-889" fmla="*/ 27544 w 223723"/>
                    <a:gd name="connsiteY4-890" fmla="*/ 0 h 831203"/>
                    <a:gd name="connsiteX5-891" fmla="*/ 6610 w 223723"/>
                    <a:gd name="connsiteY5-892" fmla="*/ 831203 h 831203"/>
                    <a:gd name="connsiteX6-893" fmla="*/ 6610 w 223723"/>
                    <a:gd name="connsiteY6-894" fmla="*/ 818115 h 831203"/>
                    <a:gd name="connsiteX7-895" fmla="*/ 27552 w 223723"/>
                    <a:gd name="connsiteY7-896" fmla="*/ 776661 h 831203"/>
                    <a:gd name="connsiteX8-897" fmla="*/ 6610 w 223723"/>
                    <a:gd name="connsiteY8-898" fmla="*/ 831203 h 831203"/>
                    <a:gd name="connsiteX9-899" fmla="*/ 0 w 223723"/>
                    <a:gd name="connsiteY9-900" fmla="*/ 831201 h 831203"/>
                    <a:gd name="connsiteX10-901" fmla="*/ 0 w 223723"/>
                    <a:gd name="connsiteY10-902" fmla="*/ 731550 h 831203"/>
                    <a:gd name="connsiteX11-903" fmla="*/ 6610 w 223723"/>
                    <a:gd name="connsiteY11-904" fmla="*/ 818115 h 831203"/>
                    <a:gd name="connsiteX12-905" fmla="*/ 0 w 223723"/>
                    <a:gd name="connsiteY12-906" fmla="*/ 831201 h 831203"/>
                    <a:gd name="connsiteX0-907" fmla="*/ 27544 w 223723"/>
                    <a:gd name="connsiteY0-908" fmla="*/ 0 h 831203"/>
                    <a:gd name="connsiteX1-909" fmla="*/ 223723 w 223723"/>
                    <a:gd name="connsiteY1-910" fmla="*/ 388339 h 831203"/>
                    <a:gd name="connsiteX2-911" fmla="*/ 27552 w 223723"/>
                    <a:gd name="connsiteY2-912" fmla="*/ 776661 h 831203"/>
                    <a:gd name="connsiteX3-913" fmla="*/ 176648 w 223723"/>
                    <a:gd name="connsiteY3-914" fmla="*/ 388341 h 831203"/>
                    <a:gd name="connsiteX4-915" fmla="*/ 27544 w 223723"/>
                    <a:gd name="connsiteY4-916" fmla="*/ 0 h 831203"/>
                    <a:gd name="connsiteX5-917" fmla="*/ 6610 w 223723"/>
                    <a:gd name="connsiteY5-918" fmla="*/ 831203 h 831203"/>
                    <a:gd name="connsiteX6-919" fmla="*/ 6610 w 223723"/>
                    <a:gd name="connsiteY6-920" fmla="*/ 818115 h 831203"/>
                    <a:gd name="connsiteX7-921" fmla="*/ 27552 w 223723"/>
                    <a:gd name="connsiteY7-922" fmla="*/ 776661 h 831203"/>
                    <a:gd name="connsiteX8-923" fmla="*/ 6610 w 223723"/>
                    <a:gd name="connsiteY8-924" fmla="*/ 831203 h 831203"/>
                    <a:gd name="connsiteX9-925" fmla="*/ 0 w 223723"/>
                    <a:gd name="connsiteY9-926" fmla="*/ 831201 h 831203"/>
                    <a:gd name="connsiteX10-927" fmla="*/ 6610 w 223723"/>
                    <a:gd name="connsiteY10-928" fmla="*/ 818115 h 831203"/>
                    <a:gd name="connsiteX11-929" fmla="*/ 0 w 223723"/>
                    <a:gd name="connsiteY11-930" fmla="*/ 831201 h 831203"/>
                    <a:gd name="connsiteX0-931" fmla="*/ 27544 w 223723"/>
                    <a:gd name="connsiteY0-932" fmla="*/ 0 h 831203"/>
                    <a:gd name="connsiteX1-933" fmla="*/ 223723 w 223723"/>
                    <a:gd name="connsiteY1-934" fmla="*/ 388339 h 831203"/>
                    <a:gd name="connsiteX2-935" fmla="*/ 27552 w 223723"/>
                    <a:gd name="connsiteY2-936" fmla="*/ 776661 h 831203"/>
                    <a:gd name="connsiteX3-937" fmla="*/ 176648 w 223723"/>
                    <a:gd name="connsiteY3-938" fmla="*/ 388341 h 831203"/>
                    <a:gd name="connsiteX4-939" fmla="*/ 27544 w 223723"/>
                    <a:gd name="connsiteY4-940" fmla="*/ 0 h 831203"/>
                    <a:gd name="connsiteX5-941" fmla="*/ 6610 w 223723"/>
                    <a:gd name="connsiteY5-942" fmla="*/ 831203 h 831203"/>
                    <a:gd name="connsiteX6-943" fmla="*/ 6610 w 223723"/>
                    <a:gd name="connsiteY6-944" fmla="*/ 818115 h 831203"/>
                    <a:gd name="connsiteX7-945" fmla="*/ 77559 w 223723"/>
                    <a:gd name="connsiteY7-946" fmla="*/ 805236 h 831203"/>
                    <a:gd name="connsiteX8-947" fmla="*/ 6610 w 223723"/>
                    <a:gd name="connsiteY8-948" fmla="*/ 831203 h 831203"/>
                    <a:gd name="connsiteX9-949" fmla="*/ 0 w 223723"/>
                    <a:gd name="connsiteY9-950" fmla="*/ 831201 h 831203"/>
                    <a:gd name="connsiteX10-951" fmla="*/ 6610 w 223723"/>
                    <a:gd name="connsiteY10-952" fmla="*/ 818115 h 831203"/>
                    <a:gd name="connsiteX11-953" fmla="*/ 0 w 223723"/>
                    <a:gd name="connsiteY11-954" fmla="*/ 831201 h 831203"/>
                    <a:gd name="connsiteX0-955" fmla="*/ 27544 w 223723"/>
                    <a:gd name="connsiteY0-956" fmla="*/ 0 h 831203"/>
                    <a:gd name="connsiteX1-957" fmla="*/ 223723 w 223723"/>
                    <a:gd name="connsiteY1-958" fmla="*/ 388339 h 831203"/>
                    <a:gd name="connsiteX2-959" fmla="*/ 27552 w 223723"/>
                    <a:gd name="connsiteY2-960" fmla="*/ 776661 h 831203"/>
                    <a:gd name="connsiteX3-961" fmla="*/ 176648 w 223723"/>
                    <a:gd name="connsiteY3-962" fmla="*/ 388341 h 831203"/>
                    <a:gd name="connsiteX4-963" fmla="*/ 27544 w 223723"/>
                    <a:gd name="connsiteY4-964" fmla="*/ 0 h 831203"/>
                    <a:gd name="connsiteX5-965" fmla="*/ 6610 w 223723"/>
                    <a:gd name="connsiteY5-966" fmla="*/ 831203 h 831203"/>
                    <a:gd name="connsiteX6-967" fmla="*/ 6610 w 223723"/>
                    <a:gd name="connsiteY6-968" fmla="*/ 818115 h 831203"/>
                    <a:gd name="connsiteX7-969" fmla="*/ 6610 w 223723"/>
                    <a:gd name="connsiteY7-970" fmla="*/ 831203 h 831203"/>
                    <a:gd name="connsiteX8-971" fmla="*/ 0 w 223723"/>
                    <a:gd name="connsiteY8-972" fmla="*/ 831201 h 831203"/>
                    <a:gd name="connsiteX9-973" fmla="*/ 6610 w 223723"/>
                    <a:gd name="connsiteY9-974" fmla="*/ 818115 h 831203"/>
                    <a:gd name="connsiteX10-975" fmla="*/ 0 w 223723"/>
                    <a:gd name="connsiteY10-976" fmla="*/ 831201 h 831203"/>
                    <a:gd name="connsiteX0-977" fmla="*/ 20934 w 217113"/>
                    <a:gd name="connsiteY0-978" fmla="*/ 0 h 831203"/>
                    <a:gd name="connsiteX1-979" fmla="*/ 217113 w 217113"/>
                    <a:gd name="connsiteY1-980" fmla="*/ 388339 h 831203"/>
                    <a:gd name="connsiteX2-981" fmla="*/ 20942 w 217113"/>
                    <a:gd name="connsiteY2-982" fmla="*/ 776661 h 831203"/>
                    <a:gd name="connsiteX3-983" fmla="*/ 170038 w 217113"/>
                    <a:gd name="connsiteY3-984" fmla="*/ 388341 h 831203"/>
                    <a:gd name="connsiteX4-985" fmla="*/ 20934 w 217113"/>
                    <a:gd name="connsiteY4-986" fmla="*/ 0 h 831203"/>
                    <a:gd name="connsiteX5-987" fmla="*/ 0 w 217113"/>
                    <a:gd name="connsiteY5-988" fmla="*/ 831203 h 831203"/>
                    <a:gd name="connsiteX6-989" fmla="*/ 0 w 217113"/>
                    <a:gd name="connsiteY6-990" fmla="*/ 818115 h 831203"/>
                    <a:gd name="connsiteX7-991" fmla="*/ 0 w 217113"/>
                    <a:gd name="connsiteY7-992" fmla="*/ 831203 h 831203"/>
                    <a:gd name="connsiteX0-993" fmla="*/ 0 w 196179"/>
                    <a:gd name="connsiteY0-994" fmla="*/ 0 h 776661"/>
                    <a:gd name="connsiteX1-995" fmla="*/ 196179 w 196179"/>
                    <a:gd name="connsiteY1-996" fmla="*/ 388339 h 776661"/>
                    <a:gd name="connsiteX2-997" fmla="*/ 8 w 196179"/>
                    <a:gd name="connsiteY2-998" fmla="*/ 776661 h 776661"/>
                    <a:gd name="connsiteX3-999" fmla="*/ 149104 w 196179"/>
                    <a:gd name="connsiteY3-1000" fmla="*/ 388341 h 776661"/>
                    <a:gd name="connsiteX4-1001" fmla="*/ 0 w 196179"/>
                    <a:gd name="connsiteY4-1002" fmla="*/ 0 h 7766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96179" h="776661">
                      <a:moveTo>
                        <a:pt x="0" y="0"/>
                      </a:moveTo>
                      <a:lnTo>
                        <a:pt x="196179" y="388339"/>
                      </a:lnTo>
                      <a:lnTo>
                        <a:pt x="8" y="776661"/>
                      </a:lnTo>
                      <a:lnTo>
                        <a:pt x="149104" y="3883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D8CD67F-4ABC-E10F-3B47-42893936ACDD}"/>
                  </a:ext>
                </a:extLst>
              </p:cNvPr>
              <p:cNvSpPr txBox="1"/>
              <p:nvPr/>
            </p:nvSpPr>
            <p:spPr>
              <a:xfrm>
                <a:off x="4942181" y="3341968"/>
                <a:ext cx="70296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54% 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31D034DB-E97A-C9F9-BC97-BB8D44FD939A}"/>
                  </a:ext>
                </a:extLst>
              </p:cNvPr>
              <p:cNvGrpSpPr/>
              <p:nvPr/>
            </p:nvGrpSpPr>
            <p:grpSpPr>
              <a:xfrm rot="5400000">
                <a:off x="5168650" y="3119950"/>
                <a:ext cx="250031" cy="302972"/>
                <a:chOff x="7607300" y="1679575"/>
                <a:chExt cx="288925" cy="165100"/>
              </a:xfrm>
              <a:gradFill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0"/>
              </a:gradFill>
            </p:grpSpPr>
            <p:sp>
              <p:nvSpPr>
                <p:cNvPr id="12" name="箭头: V 形 11">
                  <a:extLst>
                    <a:ext uri="{FF2B5EF4-FFF2-40B4-BE49-F238E27FC236}">
                      <a16:creationId xmlns:a16="http://schemas.microsoft.com/office/drawing/2014/main" id="{0FA39E7A-E9AE-6F9A-7C7C-08FD6C32FB2E}"/>
                    </a:ext>
                  </a:extLst>
                </p:cNvPr>
                <p:cNvSpPr/>
                <p:nvPr/>
              </p:nvSpPr>
              <p:spPr>
                <a:xfrm>
                  <a:off x="7785100" y="1679575"/>
                  <a:ext cx="111125" cy="165100"/>
                </a:xfrm>
                <a:prstGeom prst="chevron">
                  <a:avLst>
                    <a:gd name="adj" fmla="val 5576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箭头: V 形 13">
                  <a:extLst>
                    <a:ext uri="{FF2B5EF4-FFF2-40B4-BE49-F238E27FC236}">
                      <a16:creationId xmlns:a16="http://schemas.microsoft.com/office/drawing/2014/main" id="{8B9448BD-E8E9-A6A5-2A79-929E3ED7A7D7}"/>
                    </a:ext>
                  </a:extLst>
                </p:cNvPr>
                <p:cNvSpPr/>
                <p:nvPr/>
              </p:nvSpPr>
              <p:spPr>
                <a:xfrm>
                  <a:off x="7696200" y="1679575"/>
                  <a:ext cx="111125" cy="165100"/>
                </a:xfrm>
                <a:prstGeom prst="chevron">
                  <a:avLst>
                    <a:gd name="adj" fmla="val 5576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箭头: V 形 14">
                  <a:extLst>
                    <a:ext uri="{FF2B5EF4-FFF2-40B4-BE49-F238E27FC236}">
                      <a16:creationId xmlns:a16="http://schemas.microsoft.com/office/drawing/2014/main" id="{4537D274-9B9E-E89F-D2D0-10757FE459F2}"/>
                    </a:ext>
                  </a:extLst>
                </p:cNvPr>
                <p:cNvSpPr/>
                <p:nvPr/>
              </p:nvSpPr>
              <p:spPr>
                <a:xfrm>
                  <a:off x="7607300" y="1679575"/>
                  <a:ext cx="111125" cy="165100"/>
                </a:xfrm>
                <a:prstGeom prst="chevron">
                  <a:avLst>
                    <a:gd name="adj" fmla="val 5576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3910C4C-DFBA-1AC5-8887-45591FD618F4}"/>
                  </a:ext>
                </a:extLst>
              </p:cNvPr>
              <p:cNvSpPr txBox="1"/>
              <p:nvPr/>
            </p:nvSpPr>
            <p:spPr>
              <a:xfrm>
                <a:off x="4932721" y="2887135"/>
                <a:ext cx="70296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zh-CN" alt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一线</a:t>
                </a:r>
                <a:endPara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  <a:p>
                <a:pPr algn="ctr"/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CEB0B1E-21A9-F27F-AFED-DDCBA04E96C7}"/>
              </a:ext>
            </a:extLst>
          </p:cNvPr>
          <p:cNvGrpSpPr/>
          <p:nvPr/>
        </p:nvGrpSpPr>
        <p:grpSpPr>
          <a:xfrm>
            <a:off x="9413638" y="3120221"/>
            <a:ext cx="2112471" cy="1085068"/>
            <a:chOff x="3625842" y="2773088"/>
            <a:chExt cx="2112471" cy="1085068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D0FF5F11-FBAA-7CE7-6E92-F54D25E1FDA0}"/>
                </a:ext>
              </a:extLst>
            </p:cNvPr>
            <p:cNvSpPr/>
            <p:nvPr/>
          </p:nvSpPr>
          <p:spPr>
            <a:xfrm>
              <a:off x="3628754" y="2773088"/>
              <a:ext cx="1938639" cy="1005036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118E24C-99E1-03EF-E943-082108F0310C}"/>
                </a:ext>
              </a:extLst>
            </p:cNvPr>
            <p:cNvSpPr txBox="1"/>
            <p:nvPr/>
          </p:nvSpPr>
          <p:spPr>
            <a:xfrm>
              <a:off x="3625842" y="3017234"/>
              <a:ext cx="1276005" cy="516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疾病进展或死亡风险大幅降低</a:t>
              </a: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5B463E9-2683-CA5D-5345-BC63822990AE}"/>
                </a:ext>
              </a:extLst>
            </p:cNvPr>
            <p:cNvGrpSpPr/>
            <p:nvPr/>
          </p:nvGrpSpPr>
          <p:grpSpPr>
            <a:xfrm>
              <a:off x="4849020" y="2773090"/>
              <a:ext cx="889293" cy="1085066"/>
              <a:chOff x="4849020" y="2773090"/>
              <a:chExt cx="889293" cy="1085066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5080DDD3-D396-D34E-5953-04B891F47EAE}"/>
                  </a:ext>
                </a:extLst>
              </p:cNvPr>
              <p:cNvGrpSpPr/>
              <p:nvPr/>
            </p:nvGrpSpPr>
            <p:grpSpPr>
              <a:xfrm>
                <a:off x="4849020" y="2773090"/>
                <a:ext cx="889293" cy="1085066"/>
                <a:chOff x="2818942" y="2387637"/>
                <a:chExt cx="1353742" cy="2324324"/>
              </a:xfrm>
            </p:grpSpPr>
            <p:sp>
              <p:nvSpPr>
                <p:cNvPr id="54" name="AutoShape 3">
                  <a:extLst>
                    <a:ext uri="{FF2B5EF4-FFF2-40B4-BE49-F238E27FC236}">
                      <a16:creationId xmlns:a16="http://schemas.microsoft.com/office/drawing/2014/main" id="{5DDAC4F1-048B-1F33-0063-2A3A4D868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400000">
                  <a:off x="2333651" y="2872928"/>
                  <a:ext cx="2324324" cy="1353742"/>
                </a:xfrm>
                <a:prstGeom prst="rightArrow">
                  <a:avLst>
                    <a:gd name="adj1" fmla="val 58199"/>
                    <a:gd name="adj2" fmla="val 44200"/>
                  </a:avLst>
                </a:prstGeom>
                <a:gradFill>
                  <a:gsLst>
                    <a:gs pos="16514">
                      <a:srgbClr val="E0126F"/>
                    </a:gs>
                    <a:gs pos="100000">
                      <a:srgbClr val="BD0F5E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任意多边形: 形状 55">
                  <a:extLst>
                    <a:ext uri="{FF2B5EF4-FFF2-40B4-BE49-F238E27FC236}">
                      <a16:creationId xmlns:a16="http://schemas.microsoft.com/office/drawing/2014/main" id="{7C8FEB15-DFB3-BAA8-89D9-E980A80445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rot="5400000">
                  <a:off x="3254950" y="3832377"/>
                  <a:ext cx="481725" cy="956168"/>
                </a:xfrm>
                <a:custGeom>
                  <a:avLst/>
                  <a:gdLst>
                    <a:gd name="connsiteX0" fmla="*/ 378606 w 574785"/>
                    <a:gd name="connsiteY0" fmla="*/ 54525 h 885728"/>
                    <a:gd name="connsiteX1" fmla="*/ 574785 w 574785"/>
                    <a:gd name="connsiteY1" fmla="*/ 442864 h 885728"/>
                    <a:gd name="connsiteX2" fmla="*/ 378614 w 574785"/>
                    <a:gd name="connsiteY2" fmla="*/ 831186 h 885728"/>
                    <a:gd name="connsiteX3" fmla="*/ 527710 w 574785"/>
                    <a:gd name="connsiteY3" fmla="*/ 442866 h 885728"/>
                    <a:gd name="connsiteX4" fmla="*/ 357672 w 574785"/>
                    <a:gd name="connsiteY4" fmla="*/ 13086 h 885728"/>
                    <a:gd name="connsiteX5" fmla="*/ 357672 w 574785"/>
                    <a:gd name="connsiteY5" fmla="*/ 3 h 885728"/>
                    <a:gd name="connsiteX6" fmla="*/ 378606 w 574785"/>
                    <a:gd name="connsiteY6" fmla="*/ 54525 h 885728"/>
                    <a:gd name="connsiteX7" fmla="*/ 357672 w 574785"/>
                    <a:gd name="connsiteY7" fmla="*/ 885728 h 885728"/>
                    <a:gd name="connsiteX8" fmla="*/ 357672 w 574785"/>
                    <a:gd name="connsiteY8" fmla="*/ 872640 h 885728"/>
                    <a:gd name="connsiteX9" fmla="*/ 378614 w 574785"/>
                    <a:gd name="connsiteY9" fmla="*/ 831186 h 885728"/>
                    <a:gd name="connsiteX10" fmla="*/ 351062 w 574785"/>
                    <a:gd name="connsiteY10" fmla="*/ 885726 h 885728"/>
                    <a:gd name="connsiteX11" fmla="*/ 351062 w 574785"/>
                    <a:gd name="connsiteY11" fmla="*/ 786075 h 885728"/>
                    <a:gd name="connsiteX12" fmla="*/ 357672 w 574785"/>
                    <a:gd name="connsiteY12" fmla="*/ 786075 h 885728"/>
                    <a:gd name="connsiteX13" fmla="*/ 357672 w 574785"/>
                    <a:gd name="connsiteY13" fmla="*/ 872640 h 885728"/>
                    <a:gd name="connsiteX14" fmla="*/ 3 w 574785"/>
                    <a:gd name="connsiteY14" fmla="*/ 786075 h 885728"/>
                    <a:gd name="connsiteX15" fmla="*/ 3 w 574785"/>
                    <a:gd name="connsiteY15" fmla="*/ 786073 h 885728"/>
                    <a:gd name="connsiteX16" fmla="*/ 351062 w 574785"/>
                    <a:gd name="connsiteY16" fmla="*/ 786073 h 885728"/>
                    <a:gd name="connsiteX17" fmla="*/ 351062 w 574785"/>
                    <a:gd name="connsiteY17" fmla="*/ 786075 h 885728"/>
                    <a:gd name="connsiteX18" fmla="*/ 0 w 574785"/>
                    <a:gd name="connsiteY18" fmla="*/ 786073 h 885728"/>
                    <a:gd name="connsiteX19" fmla="*/ 0 w 574785"/>
                    <a:gd name="connsiteY19" fmla="*/ 99654 h 885728"/>
                    <a:gd name="connsiteX20" fmla="*/ 351062 w 574785"/>
                    <a:gd name="connsiteY20" fmla="*/ 99654 h 885728"/>
                    <a:gd name="connsiteX21" fmla="*/ 351062 w 574785"/>
                    <a:gd name="connsiteY21" fmla="*/ 0 h 885728"/>
                    <a:gd name="connsiteX22" fmla="*/ 357672 w 574785"/>
                    <a:gd name="connsiteY22" fmla="*/ 13086 h 885728"/>
                    <a:gd name="connsiteX23" fmla="*/ 357672 w 574785"/>
                    <a:gd name="connsiteY23" fmla="*/ 99656 h 885728"/>
                    <a:gd name="connsiteX24" fmla="*/ 3 w 574785"/>
                    <a:gd name="connsiteY24" fmla="*/ 99656 h 885728"/>
                    <a:gd name="connsiteX25" fmla="*/ 3 w 574785"/>
                    <a:gd name="connsiteY25" fmla="*/ 786073 h 885728"/>
                    <a:gd name="connsiteX0-1" fmla="*/ 378606 w 574785"/>
                    <a:gd name="connsiteY0-2" fmla="*/ 54525 h 885728"/>
                    <a:gd name="connsiteX1-3" fmla="*/ 574785 w 574785"/>
                    <a:gd name="connsiteY1-4" fmla="*/ 442864 h 885728"/>
                    <a:gd name="connsiteX2-5" fmla="*/ 378614 w 574785"/>
                    <a:gd name="connsiteY2-6" fmla="*/ 831186 h 885728"/>
                    <a:gd name="connsiteX3-7" fmla="*/ 527710 w 574785"/>
                    <a:gd name="connsiteY3-8" fmla="*/ 442866 h 885728"/>
                    <a:gd name="connsiteX4-9" fmla="*/ 378606 w 574785"/>
                    <a:gd name="connsiteY4-10" fmla="*/ 54525 h 885728"/>
                    <a:gd name="connsiteX5-11" fmla="*/ 357672 w 574785"/>
                    <a:gd name="connsiteY5-12" fmla="*/ 13086 h 885728"/>
                    <a:gd name="connsiteX6-13" fmla="*/ 357672 w 574785"/>
                    <a:gd name="connsiteY6-14" fmla="*/ 3 h 885728"/>
                    <a:gd name="connsiteX7-15" fmla="*/ 378606 w 574785"/>
                    <a:gd name="connsiteY7-16" fmla="*/ 54525 h 885728"/>
                    <a:gd name="connsiteX8-17" fmla="*/ 357672 w 574785"/>
                    <a:gd name="connsiteY8-18" fmla="*/ 13086 h 885728"/>
                    <a:gd name="connsiteX9-19" fmla="*/ 357672 w 574785"/>
                    <a:gd name="connsiteY9-20" fmla="*/ 885728 h 885728"/>
                    <a:gd name="connsiteX10-21" fmla="*/ 357672 w 574785"/>
                    <a:gd name="connsiteY10-22" fmla="*/ 872640 h 885728"/>
                    <a:gd name="connsiteX11-23" fmla="*/ 378614 w 574785"/>
                    <a:gd name="connsiteY11-24" fmla="*/ 831186 h 885728"/>
                    <a:gd name="connsiteX12-25" fmla="*/ 357672 w 574785"/>
                    <a:gd name="connsiteY12-26" fmla="*/ 885728 h 885728"/>
                    <a:gd name="connsiteX13-27" fmla="*/ 351062 w 574785"/>
                    <a:gd name="connsiteY13-28" fmla="*/ 885726 h 885728"/>
                    <a:gd name="connsiteX14-29" fmla="*/ 351062 w 574785"/>
                    <a:gd name="connsiteY14-30" fmla="*/ 786075 h 885728"/>
                    <a:gd name="connsiteX15-31" fmla="*/ 357672 w 574785"/>
                    <a:gd name="connsiteY15-32" fmla="*/ 786075 h 885728"/>
                    <a:gd name="connsiteX16-33" fmla="*/ 357672 w 574785"/>
                    <a:gd name="connsiteY16-34" fmla="*/ 872640 h 885728"/>
                    <a:gd name="connsiteX17-35" fmla="*/ 351062 w 574785"/>
                    <a:gd name="connsiteY17-36" fmla="*/ 885726 h 885728"/>
                    <a:gd name="connsiteX18-37" fmla="*/ 3 w 574785"/>
                    <a:gd name="connsiteY18-38" fmla="*/ 786075 h 885728"/>
                    <a:gd name="connsiteX19-39" fmla="*/ 3 w 574785"/>
                    <a:gd name="connsiteY19-40" fmla="*/ 786073 h 885728"/>
                    <a:gd name="connsiteX20-41" fmla="*/ 351062 w 574785"/>
                    <a:gd name="connsiteY20-42" fmla="*/ 786073 h 885728"/>
                    <a:gd name="connsiteX21-43" fmla="*/ 351062 w 574785"/>
                    <a:gd name="connsiteY21-44" fmla="*/ 786075 h 885728"/>
                    <a:gd name="connsiteX22-45" fmla="*/ 3 w 574785"/>
                    <a:gd name="connsiteY22-46" fmla="*/ 786075 h 885728"/>
                    <a:gd name="connsiteX23-47" fmla="*/ 0 w 574785"/>
                    <a:gd name="connsiteY23-48" fmla="*/ 786073 h 885728"/>
                    <a:gd name="connsiteX24-49" fmla="*/ 0 w 574785"/>
                    <a:gd name="connsiteY24-50" fmla="*/ 99654 h 885728"/>
                    <a:gd name="connsiteX25-51" fmla="*/ 351062 w 574785"/>
                    <a:gd name="connsiteY25-52" fmla="*/ 99654 h 885728"/>
                    <a:gd name="connsiteX26" fmla="*/ 351062 w 574785"/>
                    <a:gd name="connsiteY26" fmla="*/ 0 h 885728"/>
                    <a:gd name="connsiteX27" fmla="*/ 357672 w 574785"/>
                    <a:gd name="connsiteY27" fmla="*/ 13086 h 885728"/>
                    <a:gd name="connsiteX28" fmla="*/ 350531 w 574785"/>
                    <a:gd name="connsiteY28" fmla="*/ 99656 h 885728"/>
                    <a:gd name="connsiteX29" fmla="*/ 3 w 574785"/>
                    <a:gd name="connsiteY29" fmla="*/ 99656 h 885728"/>
                    <a:gd name="connsiteX30" fmla="*/ 3 w 574785"/>
                    <a:gd name="connsiteY30" fmla="*/ 786073 h 885728"/>
                    <a:gd name="connsiteX31" fmla="*/ 0 w 574785"/>
                    <a:gd name="connsiteY31" fmla="*/ 786073 h 885728"/>
                    <a:gd name="connsiteX0-53" fmla="*/ 378606 w 574785"/>
                    <a:gd name="connsiteY0-54" fmla="*/ 54525 h 885728"/>
                    <a:gd name="connsiteX1-55" fmla="*/ 574785 w 574785"/>
                    <a:gd name="connsiteY1-56" fmla="*/ 442864 h 885728"/>
                    <a:gd name="connsiteX2-57" fmla="*/ 378614 w 574785"/>
                    <a:gd name="connsiteY2-58" fmla="*/ 831186 h 885728"/>
                    <a:gd name="connsiteX3-59" fmla="*/ 527710 w 574785"/>
                    <a:gd name="connsiteY3-60" fmla="*/ 442866 h 885728"/>
                    <a:gd name="connsiteX4-61" fmla="*/ 378606 w 574785"/>
                    <a:gd name="connsiteY4-62" fmla="*/ 54525 h 885728"/>
                    <a:gd name="connsiteX5-63" fmla="*/ 357672 w 574785"/>
                    <a:gd name="connsiteY5-64" fmla="*/ 13086 h 885728"/>
                    <a:gd name="connsiteX6-65" fmla="*/ 357672 w 574785"/>
                    <a:gd name="connsiteY6-66" fmla="*/ 3 h 885728"/>
                    <a:gd name="connsiteX7-67" fmla="*/ 378606 w 574785"/>
                    <a:gd name="connsiteY7-68" fmla="*/ 54525 h 885728"/>
                    <a:gd name="connsiteX8-69" fmla="*/ 357672 w 574785"/>
                    <a:gd name="connsiteY8-70" fmla="*/ 13086 h 885728"/>
                    <a:gd name="connsiteX9-71" fmla="*/ 357672 w 574785"/>
                    <a:gd name="connsiteY9-72" fmla="*/ 885728 h 885728"/>
                    <a:gd name="connsiteX10-73" fmla="*/ 357672 w 574785"/>
                    <a:gd name="connsiteY10-74" fmla="*/ 872640 h 885728"/>
                    <a:gd name="connsiteX11-75" fmla="*/ 378614 w 574785"/>
                    <a:gd name="connsiteY11-76" fmla="*/ 831186 h 885728"/>
                    <a:gd name="connsiteX12-77" fmla="*/ 357672 w 574785"/>
                    <a:gd name="connsiteY12-78" fmla="*/ 885728 h 885728"/>
                    <a:gd name="connsiteX13-79" fmla="*/ 351062 w 574785"/>
                    <a:gd name="connsiteY13-80" fmla="*/ 885726 h 885728"/>
                    <a:gd name="connsiteX14-81" fmla="*/ 351062 w 574785"/>
                    <a:gd name="connsiteY14-82" fmla="*/ 786075 h 885728"/>
                    <a:gd name="connsiteX15-83" fmla="*/ 357672 w 574785"/>
                    <a:gd name="connsiteY15-84" fmla="*/ 786075 h 885728"/>
                    <a:gd name="connsiteX16-85" fmla="*/ 357672 w 574785"/>
                    <a:gd name="connsiteY16-86" fmla="*/ 872640 h 885728"/>
                    <a:gd name="connsiteX17-87" fmla="*/ 351062 w 574785"/>
                    <a:gd name="connsiteY17-88" fmla="*/ 885726 h 885728"/>
                    <a:gd name="connsiteX18-89" fmla="*/ 3 w 574785"/>
                    <a:gd name="connsiteY18-90" fmla="*/ 786075 h 885728"/>
                    <a:gd name="connsiteX19-91" fmla="*/ 3 w 574785"/>
                    <a:gd name="connsiteY19-92" fmla="*/ 786073 h 885728"/>
                    <a:gd name="connsiteX20-93" fmla="*/ 351062 w 574785"/>
                    <a:gd name="connsiteY20-94" fmla="*/ 786073 h 885728"/>
                    <a:gd name="connsiteX21-95" fmla="*/ 351062 w 574785"/>
                    <a:gd name="connsiteY21-96" fmla="*/ 786075 h 885728"/>
                    <a:gd name="connsiteX22-97" fmla="*/ 3 w 574785"/>
                    <a:gd name="connsiteY22-98" fmla="*/ 786075 h 885728"/>
                    <a:gd name="connsiteX23-99" fmla="*/ 0 w 574785"/>
                    <a:gd name="connsiteY23-100" fmla="*/ 786073 h 885728"/>
                    <a:gd name="connsiteX24-101" fmla="*/ 0 w 574785"/>
                    <a:gd name="connsiteY24-102" fmla="*/ 99654 h 885728"/>
                    <a:gd name="connsiteX25-103" fmla="*/ 351062 w 574785"/>
                    <a:gd name="connsiteY25-104" fmla="*/ 99654 h 885728"/>
                    <a:gd name="connsiteX26-105" fmla="*/ 351062 w 574785"/>
                    <a:gd name="connsiteY26-106" fmla="*/ 0 h 885728"/>
                    <a:gd name="connsiteX27-107" fmla="*/ 357672 w 574785"/>
                    <a:gd name="connsiteY27-108" fmla="*/ 13086 h 885728"/>
                    <a:gd name="connsiteX28-109" fmla="*/ 252903 w 574785"/>
                    <a:gd name="connsiteY28-110" fmla="*/ 40125 h 885728"/>
                    <a:gd name="connsiteX29-111" fmla="*/ 3 w 574785"/>
                    <a:gd name="connsiteY29-112" fmla="*/ 99656 h 885728"/>
                    <a:gd name="connsiteX30-113" fmla="*/ 3 w 574785"/>
                    <a:gd name="connsiteY30-114" fmla="*/ 786073 h 885728"/>
                    <a:gd name="connsiteX31-115" fmla="*/ 0 w 574785"/>
                    <a:gd name="connsiteY31-116" fmla="*/ 786073 h 885728"/>
                    <a:gd name="connsiteX0-117" fmla="*/ 378606 w 574785"/>
                    <a:gd name="connsiteY0-118" fmla="*/ 54525 h 885728"/>
                    <a:gd name="connsiteX1-119" fmla="*/ 574785 w 574785"/>
                    <a:gd name="connsiteY1-120" fmla="*/ 442864 h 885728"/>
                    <a:gd name="connsiteX2-121" fmla="*/ 378614 w 574785"/>
                    <a:gd name="connsiteY2-122" fmla="*/ 831186 h 885728"/>
                    <a:gd name="connsiteX3-123" fmla="*/ 527710 w 574785"/>
                    <a:gd name="connsiteY3-124" fmla="*/ 442866 h 885728"/>
                    <a:gd name="connsiteX4-125" fmla="*/ 378606 w 574785"/>
                    <a:gd name="connsiteY4-126" fmla="*/ 54525 h 885728"/>
                    <a:gd name="connsiteX5-127" fmla="*/ 357672 w 574785"/>
                    <a:gd name="connsiteY5-128" fmla="*/ 13086 h 885728"/>
                    <a:gd name="connsiteX6-129" fmla="*/ 357672 w 574785"/>
                    <a:gd name="connsiteY6-130" fmla="*/ 3 h 885728"/>
                    <a:gd name="connsiteX7-131" fmla="*/ 378606 w 574785"/>
                    <a:gd name="connsiteY7-132" fmla="*/ 54525 h 885728"/>
                    <a:gd name="connsiteX8-133" fmla="*/ 357672 w 574785"/>
                    <a:gd name="connsiteY8-134" fmla="*/ 13086 h 885728"/>
                    <a:gd name="connsiteX9-135" fmla="*/ 357672 w 574785"/>
                    <a:gd name="connsiteY9-136" fmla="*/ 885728 h 885728"/>
                    <a:gd name="connsiteX10-137" fmla="*/ 357672 w 574785"/>
                    <a:gd name="connsiteY10-138" fmla="*/ 872640 h 885728"/>
                    <a:gd name="connsiteX11-139" fmla="*/ 378614 w 574785"/>
                    <a:gd name="connsiteY11-140" fmla="*/ 831186 h 885728"/>
                    <a:gd name="connsiteX12-141" fmla="*/ 357672 w 574785"/>
                    <a:gd name="connsiteY12-142" fmla="*/ 885728 h 885728"/>
                    <a:gd name="connsiteX13-143" fmla="*/ 351062 w 574785"/>
                    <a:gd name="connsiteY13-144" fmla="*/ 885726 h 885728"/>
                    <a:gd name="connsiteX14-145" fmla="*/ 351062 w 574785"/>
                    <a:gd name="connsiteY14-146" fmla="*/ 786075 h 885728"/>
                    <a:gd name="connsiteX15-147" fmla="*/ 357672 w 574785"/>
                    <a:gd name="connsiteY15-148" fmla="*/ 786075 h 885728"/>
                    <a:gd name="connsiteX16-149" fmla="*/ 357672 w 574785"/>
                    <a:gd name="connsiteY16-150" fmla="*/ 872640 h 885728"/>
                    <a:gd name="connsiteX17-151" fmla="*/ 351062 w 574785"/>
                    <a:gd name="connsiteY17-152" fmla="*/ 885726 h 885728"/>
                    <a:gd name="connsiteX18-153" fmla="*/ 3 w 574785"/>
                    <a:gd name="connsiteY18-154" fmla="*/ 786075 h 885728"/>
                    <a:gd name="connsiteX19-155" fmla="*/ 3 w 574785"/>
                    <a:gd name="connsiteY19-156" fmla="*/ 786073 h 885728"/>
                    <a:gd name="connsiteX20-157" fmla="*/ 351062 w 574785"/>
                    <a:gd name="connsiteY20-158" fmla="*/ 786073 h 885728"/>
                    <a:gd name="connsiteX21-159" fmla="*/ 351062 w 574785"/>
                    <a:gd name="connsiteY21-160" fmla="*/ 786075 h 885728"/>
                    <a:gd name="connsiteX22-161" fmla="*/ 3 w 574785"/>
                    <a:gd name="connsiteY22-162" fmla="*/ 786075 h 885728"/>
                    <a:gd name="connsiteX23-163" fmla="*/ 221460 w 574785"/>
                    <a:gd name="connsiteY23-164" fmla="*/ 531279 h 885728"/>
                    <a:gd name="connsiteX24-165" fmla="*/ 0 w 574785"/>
                    <a:gd name="connsiteY24-166" fmla="*/ 99654 h 885728"/>
                    <a:gd name="connsiteX25-167" fmla="*/ 351062 w 574785"/>
                    <a:gd name="connsiteY25-168" fmla="*/ 99654 h 885728"/>
                    <a:gd name="connsiteX26-169" fmla="*/ 351062 w 574785"/>
                    <a:gd name="connsiteY26-170" fmla="*/ 0 h 885728"/>
                    <a:gd name="connsiteX27-171" fmla="*/ 357672 w 574785"/>
                    <a:gd name="connsiteY27-172" fmla="*/ 13086 h 885728"/>
                    <a:gd name="connsiteX28-173" fmla="*/ 252903 w 574785"/>
                    <a:gd name="connsiteY28-174" fmla="*/ 40125 h 885728"/>
                    <a:gd name="connsiteX29-175" fmla="*/ 3 w 574785"/>
                    <a:gd name="connsiteY29-176" fmla="*/ 99656 h 885728"/>
                    <a:gd name="connsiteX30-177" fmla="*/ 3 w 574785"/>
                    <a:gd name="connsiteY30-178" fmla="*/ 786073 h 885728"/>
                    <a:gd name="connsiteX31-179" fmla="*/ 221460 w 574785"/>
                    <a:gd name="connsiteY31-180" fmla="*/ 531279 h 885728"/>
                    <a:gd name="connsiteX0-181" fmla="*/ 378606 w 574785"/>
                    <a:gd name="connsiteY0-182" fmla="*/ 54525 h 885728"/>
                    <a:gd name="connsiteX1-183" fmla="*/ 574785 w 574785"/>
                    <a:gd name="connsiteY1-184" fmla="*/ 442864 h 885728"/>
                    <a:gd name="connsiteX2-185" fmla="*/ 378614 w 574785"/>
                    <a:gd name="connsiteY2-186" fmla="*/ 831186 h 885728"/>
                    <a:gd name="connsiteX3-187" fmla="*/ 527710 w 574785"/>
                    <a:gd name="connsiteY3-188" fmla="*/ 442866 h 885728"/>
                    <a:gd name="connsiteX4-189" fmla="*/ 378606 w 574785"/>
                    <a:gd name="connsiteY4-190" fmla="*/ 54525 h 885728"/>
                    <a:gd name="connsiteX5-191" fmla="*/ 357672 w 574785"/>
                    <a:gd name="connsiteY5-192" fmla="*/ 13086 h 885728"/>
                    <a:gd name="connsiteX6-193" fmla="*/ 357672 w 574785"/>
                    <a:gd name="connsiteY6-194" fmla="*/ 3 h 885728"/>
                    <a:gd name="connsiteX7-195" fmla="*/ 378606 w 574785"/>
                    <a:gd name="connsiteY7-196" fmla="*/ 54525 h 885728"/>
                    <a:gd name="connsiteX8-197" fmla="*/ 357672 w 574785"/>
                    <a:gd name="connsiteY8-198" fmla="*/ 13086 h 885728"/>
                    <a:gd name="connsiteX9-199" fmla="*/ 357672 w 574785"/>
                    <a:gd name="connsiteY9-200" fmla="*/ 885728 h 885728"/>
                    <a:gd name="connsiteX10-201" fmla="*/ 357672 w 574785"/>
                    <a:gd name="connsiteY10-202" fmla="*/ 872640 h 885728"/>
                    <a:gd name="connsiteX11-203" fmla="*/ 378614 w 574785"/>
                    <a:gd name="connsiteY11-204" fmla="*/ 831186 h 885728"/>
                    <a:gd name="connsiteX12-205" fmla="*/ 357672 w 574785"/>
                    <a:gd name="connsiteY12-206" fmla="*/ 885728 h 885728"/>
                    <a:gd name="connsiteX13-207" fmla="*/ 351062 w 574785"/>
                    <a:gd name="connsiteY13-208" fmla="*/ 885726 h 885728"/>
                    <a:gd name="connsiteX14-209" fmla="*/ 351062 w 574785"/>
                    <a:gd name="connsiteY14-210" fmla="*/ 786075 h 885728"/>
                    <a:gd name="connsiteX15-211" fmla="*/ 357672 w 574785"/>
                    <a:gd name="connsiteY15-212" fmla="*/ 786075 h 885728"/>
                    <a:gd name="connsiteX16-213" fmla="*/ 357672 w 574785"/>
                    <a:gd name="connsiteY16-214" fmla="*/ 872640 h 885728"/>
                    <a:gd name="connsiteX17-215" fmla="*/ 351062 w 574785"/>
                    <a:gd name="connsiteY17-216" fmla="*/ 885726 h 885728"/>
                    <a:gd name="connsiteX18-217" fmla="*/ 3 w 574785"/>
                    <a:gd name="connsiteY18-218" fmla="*/ 786075 h 885728"/>
                    <a:gd name="connsiteX19-219" fmla="*/ 3 w 574785"/>
                    <a:gd name="connsiteY19-220" fmla="*/ 786073 h 885728"/>
                    <a:gd name="connsiteX20-221" fmla="*/ 351062 w 574785"/>
                    <a:gd name="connsiteY20-222" fmla="*/ 786073 h 885728"/>
                    <a:gd name="connsiteX21-223" fmla="*/ 351062 w 574785"/>
                    <a:gd name="connsiteY21-224" fmla="*/ 786075 h 885728"/>
                    <a:gd name="connsiteX22-225" fmla="*/ 3 w 574785"/>
                    <a:gd name="connsiteY22-226" fmla="*/ 786075 h 885728"/>
                    <a:gd name="connsiteX23-227" fmla="*/ 180982 w 574785"/>
                    <a:gd name="connsiteY23-228" fmla="*/ 414598 h 885728"/>
                    <a:gd name="connsiteX24-229" fmla="*/ 0 w 574785"/>
                    <a:gd name="connsiteY24-230" fmla="*/ 99654 h 885728"/>
                    <a:gd name="connsiteX25-231" fmla="*/ 351062 w 574785"/>
                    <a:gd name="connsiteY25-232" fmla="*/ 99654 h 885728"/>
                    <a:gd name="connsiteX26-233" fmla="*/ 351062 w 574785"/>
                    <a:gd name="connsiteY26-234" fmla="*/ 0 h 885728"/>
                    <a:gd name="connsiteX27-235" fmla="*/ 357672 w 574785"/>
                    <a:gd name="connsiteY27-236" fmla="*/ 13086 h 885728"/>
                    <a:gd name="connsiteX28-237" fmla="*/ 252903 w 574785"/>
                    <a:gd name="connsiteY28-238" fmla="*/ 40125 h 885728"/>
                    <a:gd name="connsiteX29-239" fmla="*/ 3 w 574785"/>
                    <a:gd name="connsiteY29-240" fmla="*/ 99656 h 885728"/>
                    <a:gd name="connsiteX30-241" fmla="*/ 3 w 574785"/>
                    <a:gd name="connsiteY30-242" fmla="*/ 786073 h 885728"/>
                    <a:gd name="connsiteX31-243" fmla="*/ 180982 w 574785"/>
                    <a:gd name="connsiteY31-244" fmla="*/ 414598 h 885728"/>
                    <a:gd name="connsiteX0-245" fmla="*/ 378606 w 574785"/>
                    <a:gd name="connsiteY0-246" fmla="*/ 54525 h 885728"/>
                    <a:gd name="connsiteX1-247" fmla="*/ 574785 w 574785"/>
                    <a:gd name="connsiteY1-248" fmla="*/ 442864 h 885728"/>
                    <a:gd name="connsiteX2-249" fmla="*/ 378614 w 574785"/>
                    <a:gd name="connsiteY2-250" fmla="*/ 831186 h 885728"/>
                    <a:gd name="connsiteX3-251" fmla="*/ 527710 w 574785"/>
                    <a:gd name="connsiteY3-252" fmla="*/ 442866 h 885728"/>
                    <a:gd name="connsiteX4-253" fmla="*/ 378606 w 574785"/>
                    <a:gd name="connsiteY4-254" fmla="*/ 54525 h 885728"/>
                    <a:gd name="connsiteX5-255" fmla="*/ 357672 w 574785"/>
                    <a:gd name="connsiteY5-256" fmla="*/ 13086 h 885728"/>
                    <a:gd name="connsiteX6-257" fmla="*/ 357672 w 574785"/>
                    <a:gd name="connsiteY6-258" fmla="*/ 3 h 885728"/>
                    <a:gd name="connsiteX7-259" fmla="*/ 378606 w 574785"/>
                    <a:gd name="connsiteY7-260" fmla="*/ 54525 h 885728"/>
                    <a:gd name="connsiteX8-261" fmla="*/ 357672 w 574785"/>
                    <a:gd name="connsiteY8-262" fmla="*/ 13086 h 885728"/>
                    <a:gd name="connsiteX9-263" fmla="*/ 357672 w 574785"/>
                    <a:gd name="connsiteY9-264" fmla="*/ 885728 h 885728"/>
                    <a:gd name="connsiteX10-265" fmla="*/ 357672 w 574785"/>
                    <a:gd name="connsiteY10-266" fmla="*/ 872640 h 885728"/>
                    <a:gd name="connsiteX11-267" fmla="*/ 378614 w 574785"/>
                    <a:gd name="connsiteY11-268" fmla="*/ 831186 h 885728"/>
                    <a:gd name="connsiteX12-269" fmla="*/ 357672 w 574785"/>
                    <a:gd name="connsiteY12-270" fmla="*/ 885728 h 885728"/>
                    <a:gd name="connsiteX13-271" fmla="*/ 351062 w 574785"/>
                    <a:gd name="connsiteY13-272" fmla="*/ 885726 h 885728"/>
                    <a:gd name="connsiteX14-273" fmla="*/ 351062 w 574785"/>
                    <a:gd name="connsiteY14-274" fmla="*/ 786075 h 885728"/>
                    <a:gd name="connsiteX15-275" fmla="*/ 357672 w 574785"/>
                    <a:gd name="connsiteY15-276" fmla="*/ 786075 h 885728"/>
                    <a:gd name="connsiteX16-277" fmla="*/ 357672 w 574785"/>
                    <a:gd name="connsiteY16-278" fmla="*/ 872640 h 885728"/>
                    <a:gd name="connsiteX17-279" fmla="*/ 351062 w 574785"/>
                    <a:gd name="connsiteY17-280" fmla="*/ 885726 h 885728"/>
                    <a:gd name="connsiteX18-281" fmla="*/ 3 w 574785"/>
                    <a:gd name="connsiteY18-282" fmla="*/ 786075 h 885728"/>
                    <a:gd name="connsiteX19-283" fmla="*/ 3 w 574785"/>
                    <a:gd name="connsiteY19-284" fmla="*/ 786073 h 885728"/>
                    <a:gd name="connsiteX20-285" fmla="*/ 351062 w 574785"/>
                    <a:gd name="connsiteY20-286" fmla="*/ 786073 h 885728"/>
                    <a:gd name="connsiteX21-287" fmla="*/ 351062 w 574785"/>
                    <a:gd name="connsiteY21-288" fmla="*/ 786075 h 885728"/>
                    <a:gd name="connsiteX22-289" fmla="*/ 3 w 574785"/>
                    <a:gd name="connsiteY22-290" fmla="*/ 786075 h 885728"/>
                    <a:gd name="connsiteX23-291" fmla="*/ 3 w 574785"/>
                    <a:gd name="connsiteY23-292" fmla="*/ 786073 h 885728"/>
                    <a:gd name="connsiteX24-293" fmla="*/ 0 w 574785"/>
                    <a:gd name="connsiteY24-294" fmla="*/ 99654 h 885728"/>
                    <a:gd name="connsiteX25-295" fmla="*/ 351062 w 574785"/>
                    <a:gd name="connsiteY25-296" fmla="*/ 99654 h 885728"/>
                    <a:gd name="connsiteX26-297" fmla="*/ 351062 w 574785"/>
                    <a:gd name="connsiteY26-298" fmla="*/ 0 h 885728"/>
                    <a:gd name="connsiteX27-299" fmla="*/ 357672 w 574785"/>
                    <a:gd name="connsiteY27-300" fmla="*/ 13086 h 885728"/>
                    <a:gd name="connsiteX28-301" fmla="*/ 252903 w 574785"/>
                    <a:gd name="connsiteY28-302" fmla="*/ 40125 h 885728"/>
                    <a:gd name="connsiteX29-303" fmla="*/ 3 w 574785"/>
                    <a:gd name="connsiteY29-304" fmla="*/ 99656 h 885728"/>
                    <a:gd name="connsiteX30-305" fmla="*/ 3 w 574785"/>
                    <a:gd name="connsiteY30-306" fmla="*/ 786073 h 885728"/>
                    <a:gd name="connsiteX0-307" fmla="*/ 378606 w 574785"/>
                    <a:gd name="connsiteY0-308" fmla="*/ 54525 h 885728"/>
                    <a:gd name="connsiteX1-309" fmla="*/ 574785 w 574785"/>
                    <a:gd name="connsiteY1-310" fmla="*/ 442864 h 885728"/>
                    <a:gd name="connsiteX2-311" fmla="*/ 378614 w 574785"/>
                    <a:gd name="connsiteY2-312" fmla="*/ 831186 h 885728"/>
                    <a:gd name="connsiteX3-313" fmla="*/ 527710 w 574785"/>
                    <a:gd name="connsiteY3-314" fmla="*/ 442866 h 885728"/>
                    <a:gd name="connsiteX4-315" fmla="*/ 378606 w 574785"/>
                    <a:gd name="connsiteY4-316" fmla="*/ 54525 h 885728"/>
                    <a:gd name="connsiteX5-317" fmla="*/ 357672 w 574785"/>
                    <a:gd name="connsiteY5-318" fmla="*/ 13086 h 885728"/>
                    <a:gd name="connsiteX6-319" fmla="*/ 357672 w 574785"/>
                    <a:gd name="connsiteY6-320" fmla="*/ 3 h 885728"/>
                    <a:gd name="connsiteX7-321" fmla="*/ 378606 w 574785"/>
                    <a:gd name="connsiteY7-322" fmla="*/ 54525 h 885728"/>
                    <a:gd name="connsiteX8-323" fmla="*/ 357672 w 574785"/>
                    <a:gd name="connsiteY8-324" fmla="*/ 13086 h 885728"/>
                    <a:gd name="connsiteX9-325" fmla="*/ 357672 w 574785"/>
                    <a:gd name="connsiteY9-326" fmla="*/ 885728 h 885728"/>
                    <a:gd name="connsiteX10-327" fmla="*/ 357672 w 574785"/>
                    <a:gd name="connsiteY10-328" fmla="*/ 872640 h 885728"/>
                    <a:gd name="connsiteX11-329" fmla="*/ 378614 w 574785"/>
                    <a:gd name="connsiteY11-330" fmla="*/ 831186 h 885728"/>
                    <a:gd name="connsiteX12-331" fmla="*/ 357672 w 574785"/>
                    <a:gd name="connsiteY12-332" fmla="*/ 885728 h 885728"/>
                    <a:gd name="connsiteX13-333" fmla="*/ 351062 w 574785"/>
                    <a:gd name="connsiteY13-334" fmla="*/ 885726 h 885728"/>
                    <a:gd name="connsiteX14-335" fmla="*/ 351062 w 574785"/>
                    <a:gd name="connsiteY14-336" fmla="*/ 786075 h 885728"/>
                    <a:gd name="connsiteX15-337" fmla="*/ 357672 w 574785"/>
                    <a:gd name="connsiteY15-338" fmla="*/ 786075 h 885728"/>
                    <a:gd name="connsiteX16-339" fmla="*/ 357672 w 574785"/>
                    <a:gd name="connsiteY16-340" fmla="*/ 872640 h 885728"/>
                    <a:gd name="connsiteX17-341" fmla="*/ 351062 w 574785"/>
                    <a:gd name="connsiteY17-342" fmla="*/ 885726 h 885728"/>
                    <a:gd name="connsiteX18-343" fmla="*/ 3 w 574785"/>
                    <a:gd name="connsiteY18-344" fmla="*/ 786075 h 885728"/>
                    <a:gd name="connsiteX19-345" fmla="*/ 3 w 574785"/>
                    <a:gd name="connsiteY19-346" fmla="*/ 786073 h 885728"/>
                    <a:gd name="connsiteX20-347" fmla="*/ 351062 w 574785"/>
                    <a:gd name="connsiteY20-348" fmla="*/ 786073 h 885728"/>
                    <a:gd name="connsiteX21-349" fmla="*/ 351062 w 574785"/>
                    <a:gd name="connsiteY21-350" fmla="*/ 786075 h 885728"/>
                    <a:gd name="connsiteX22-351" fmla="*/ 3 w 574785"/>
                    <a:gd name="connsiteY22-352" fmla="*/ 786075 h 885728"/>
                    <a:gd name="connsiteX23-353" fmla="*/ 3 w 574785"/>
                    <a:gd name="connsiteY23-354" fmla="*/ 786073 h 885728"/>
                    <a:gd name="connsiteX24-355" fmla="*/ 0 w 574785"/>
                    <a:gd name="connsiteY24-356" fmla="*/ 99654 h 885728"/>
                    <a:gd name="connsiteX25-357" fmla="*/ 351062 w 574785"/>
                    <a:gd name="connsiteY25-358" fmla="*/ 99654 h 885728"/>
                    <a:gd name="connsiteX26-359" fmla="*/ 351062 w 574785"/>
                    <a:gd name="connsiteY26-360" fmla="*/ 0 h 885728"/>
                    <a:gd name="connsiteX27-361" fmla="*/ 357672 w 574785"/>
                    <a:gd name="connsiteY27-362" fmla="*/ 13086 h 885728"/>
                    <a:gd name="connsiteX28-363" fmla="*/ 252903 w 574785"/>
                    <a:gd name="connsiteY28-364" fmla="*/ 40125 h 885728"/>
                    <a:gd name="connsiteX29-365" fmla="*/ 3 w 574785"/>
                    <a:gd name="connsiteY29-366" fmla="*/ 786073 h 885728"/>
                    <a:gd name="connsiteX0-367" fmla="*/ 378603 w 574782"/>
                    <a:gd name="connsiteY0-368" fmla="*/ 54525 h 885728"/>
                    <a:gd name="connsiteX1-369" fmla="*/ 574782 w 574782"/>
                    <a:gd name="connsiteY1-370" fmla="*/ 442864 h 885728"/>
                    <a:gd name="connsiteX2-371" fmla="*/ 378611 w 574782"/>
                    <a:gd name="connsiteY2-372" fmla="*/ 831186 h 885728"/>
                    <a:gd name="connsiteX3-373" fmla="*/ 527707 w 574782"/>
                    <a:gd name="connsiteY3-374" fmla="*/ 442866 h 885728"/>
                    <a:gd name="connsiteX4-375" fmla="*/ 378603 w 574782"/>
                    <a:gd name="connsiteY4-376" fmla="*/ 54525 h 885728"/>
                    <a:gd name="connsiteX5-377" fmla="*/ 357669 w 574782"/>
                    <a:gd name="connsiteY5-378" fmla="*/ 13086 h 885728"/>
                    <a:gd name="connsiteX6-379" fmla="*/ 357669 w 574782"/>
                    <a:gd name="connsiteY6-380" fmla="*/ 3 h 885728"/>
                    <a:gd name="connsiteX7-381" fmla="*/ 378603 w 574782"/>
                    <a:gd name="connsiteY7-382" fmla="*/ 54525 h 885728"/>
                    <a:gd name="connsiteX8-383" fmla="*/ 357669 w 574782"/>
                    <a:gd name="connsiteY8-384" fmla="*/ 13086 h 885728"/>
                    <a:gd name="connsiteX9-385" fmla="*/ 357669 w 574782"/>
                    <a:gd name="connsiteY9-386" fmla="*/ 885728 h 885728"/>
                    <a:gd name="connsiteX10-387" fmla="*/ 357669 w 574782"/>
                    <a:gd name="connsiteY10-388" fmla="*/ 872640 h 885728"/>
                    <a:gd name="connsiteX11-389" fmla="*/ 378611 w 574782"/>
                    <a:gd name="connsiteY11-390" fmla="*/ 831186 h 885728"/>
                    <a:gd name="connsiteX12-391" fmla="*/ 357669 w 574782"/>
                    <a:gd name="connsiteY12-392" fmla="*/ 885728 h 885728"/>
                    <a:gd name="connsiteX13-393" fmla="*/ 351059 w 574782"/>
                    <a:gd name="connsiteY13-394" fmla="*/ 885726 h 885728"/>
                    <a:gd name="connsiteX14-395" fmla="*/ 351059 w 574782"/>
                    <a:gd name="connsiteY14-396" fmla="*/ 786075 h 885728"/>
                    <a:gd name="connsiteX15-397" fmla="*/ 357669 w 574782"/>
                    <a:gd name="connsiteY15-398" fmla="*/ 786075 h 885728"/>
                    <a:gd name="connsiteX16-399" fmla="*/ 357669 w 574782"/>
                    <a:gd name="connsiteY16-400" fmla="*/ 872640 h 885728"/>
                    <a:gd name="connsiteX17-401" fmla="*/ 351059 w 574782"/>
                    <a:gd name="connsiteY17-402" fmla="*/ 885726 h 885728"/>
                    <a:gd name="connsiteX18-403" fmla="*/ 0 w 574782"/>
                    <a:gd name="connsiteY18-404" fmla="*/ 786075 h 885728"/>
                    <a:gd name="connsiteX19-405" fmla="*/ 0 w 574782"/>
                    <a:gd name="connsiteY19-406" fmla="*/ 786073 h 885728"/>
                    <a:gd name="connsiteX20-407" fmla="*/ 351059 w 574782"/>
                    <a:gd name="connsiteY20-408" fmla="*/ 786073 h 885728"/>
                    <a:gd name="connsiteX21-409" fmla="*/ 351059 w 574782"/>
                    <a:gd name="connsiteY21-410" fmla="*/ 786075 h 885728"/>
                    <a:gd name="connsiteX22-411" fmla="*/ 0 w 574782"/>
                    <a:gd name="connsiteY22-412" fmla="*/ 786075 h 885728"/>
                    <a:gd name="connsiteX23-413" fmla="*/ 0 w 574782"/>
                    <a:gd name="connsiteY23-414" fmla="*/ 786073 h 885728"/>
                    <a:gd name="connsiteX24-415" fmla="*/ 351059 w 574782"/>
                    <a:gd name="connsiteY24-416" fmla="*/ 99654 h 885728"/>
                    <a:gd name="connsiteX25-417" fmla="*/ 351059 w 574782"/>
                    <a:gd name="connsiteY25-418" fmla="*/ 0 h 885728"/>
                    <a:gd name="connsiteX26-419" fmla="*/ 357669 w 574782"/>
                    <a:gd name="connsiteY26-420" fmla="*/ 13086 h 885728"/>
                    <a:gd name="connsiteX27-421" fmla="*/ 252900 w 574782"/>
                    <a:gd name="connsiteY27-422" fmla="*/ 40125 h 885728"/>
                    <a:gd name="connsiteX28-423" fmla="*/ 0 w 574782"/>
                    <a:gd name="connsiteY28-424" fmla="*/ 786073 h 885728"/>
                    <a:gd name="connsiteX0-425" fmla="*/ 378603 w 574782"/>
                    <a:gd name="connsiteY0-426" fmla="*/ 54525 h 885728"/>
                    <a:gd name="connsiteX1-427" fmla="*/ 574782 w 574782"/>
                    <a:gd name="connsiteY1-428" fmla="*/ 442864 h 885728"/>
                    <a:gd name="connsiteX2-429" fmla="*/ 378611 w 574782"/>
                    <a:gd name="connsiteY2-430" fmla="*/ 831186 h 885728"/>
                    <a:gd name="connsiteX3-431" fmla="*/ 527707 w 574782"/>
                    <a:gd name="connsiteY3-432" fmla="*/ 442866 h 885728"/>
                    <a:gd name="connsiteX4-433" fmla="*/ 378603 w 574782"/>
                    <a:gd name="connsiteY4-434" fmla="*/ 54525 h 885728"/>
                    <a:gd name="connsiteX5-435" fmla="*/ 357669 w 574782"/>
                    <a:gd name="connsiteY5-436" fmla="*/ 13086 h 885728"/>
                    <a:gd name="connsiteX6-437" fmla="*/ 357669 w 574782"/>
                    <a:gd name="connsiteY6-438" fmla="*/ 3 h 885728"/>
                    <a:gd name="connsiteX7-439" fmla="*/ 378603 w 574782"/>
                    <a:gd name="connsiteY7-440" fmla="*/ 54525 h 885728"/>
                    <a:gd name="connsiteX8-441" fmla="*/ 357669 w 574782"/>
                    <a:gd name="connsiteY8-442" fmla="*/ 13086 h 885728"/>
                    <a:gd name="connsiteX9-443" fmla="*/ 357669 w 574782"/>
                    <a:gd name="connsiteY9-444" fmla="*/ 885728 h 885728"/>
                    <a:gd name="connsiteX10-445" fmla="*/ 357669 w 574782"/>
                    <a:gd name="connsiteY10-446" fmla="*/ 872640 h 885728"/>
                    <a:gd name="connsiteX11-447" fmla="*/ 378611 w 574782"/>
                    <a:gd name="connsiteY11-448" fmla="*/ 831186 h 885728"/>
                    <a:gd name="connsiteX12-449" fmla="*/ 357669 w 574782"/>
                    <a:gd name="connsiteY12-450" fmla="*/ 885728 h 885728"/>
                    <a:gd name="connsiteX13-451" fmla="*/ 351059 w 574782"/>
                    <a:gd name="connsiteY13-452" fmla="*/ 885726 h 885728"/>
                    <a:gd name="connsiteX14-453" fmla="*/ 351059 w 574782"/>
                    <a:gd name="connsiteY14-454" fmla="*/ 786075 h 885728"/>
                    <a:gd name="connsiteX15-455" fmla="*/ 357669 w 574782"/>
                    <a:gd name="connsiteY15-456" fmla="*/ 786075 h 885728"/>
                    <a:gd name="connsiteX16-457" fmla="*/ 357669 w 574782"/>
                    <a:gd name="connsiteY16-458" fmla="*/ 872640 h 885728"/>
                    <a:gd name="connsiteX17-459" fmla="*/ 351059 w 574782"/>
                    <a:gd name="connsiteY17-460" fmla="*/ 885726 h 885728"/>
                    <a:gd name="connsiteX18-461" fmla="*/ 0 w 574782"/>
                    <a:gd name="connsiteY18-462" fmla="*/ 786075 h 885728"/>
                    <a:gd name="connsiteX19-463" fmla="*/ 0 w 574782"/>
                    <a:gd name="connsiteY19-464" fmla="*/ 786073 h 885728"/>
                    <a:gd name="connsiteX20-465" fmla="*/ 351059 w 574782"/>
                    <a:gd name="connsiteY20-466" fmla="*/ 786073 h 885728"/>
                    <a:gd name="connsiteX21-467" fmla="*/ 351059 w 574782"/>
                    <a:gd name="connsiteY21-468" fmla="*/ 786075 h 885728"/>
                    <a:gd name="connsiteX22-469" fmla="*/ 0 w 574782"/>
                    <a:gd name="connsiteY22-470" fmla="*/ 786075 h 885728"/>
                    <a:gd name="connsiteX23-471" fmla="*/ 252900 w 574782"/>
                    <a:gd name="connsiteY23-472" fmla="*/ 40125 h 885728"/>
                    <a:gd name="connsiteX24-473" fmla="*/ 351059 w 574782"/>
                    <a:gd name="connsiteY24-474" fmla="*/ 99654 h 885728"/>
                    <a:gd name="connsiteX25-475" fmla="*/ 351059 w 574782"/>
                    <a:gd name="connsiteY25-476" fmla="*/ 0 h 885728"/>
                    <a:gd name="connsiteX26-477" fmla="*/ 357669 w 574782"/>
                    <a:gd name="connsiteY26-478" fmla="*/ 13086 h 885728"/>
                    <a:gd name="connsiteX27-479" fmla="*/ 252900 w 574782"/>
                    <a:gd name="connsiteY27-480" fmla="*/ 40125 h 885728"/>
                    <a:gd name="connsiteX0-481" fmla="*/ 378603 w 574782"/>
                    <a:gd name="connsiteY0-482" fmla="*/ 54525 h 885728"/>
                    <a:gd name="connsiteX1-483" fmla="*/ 574782 w 574782"/>
                    <a:gd name="connsiteY1-484" fmla="*/ 442864 h 885728"/>
                    <a:gd name="connsiteX2-485" fmla="*/ 378611 w 574782"/>
                    <a:gd name="connsiteY2-486" fmla="*/ 831186 h 885728"/>
                    <a:gd name="connsiteX3-487" fmla="*/ 527707 w 574782"/>
                    <a:gd name="connsiteY3-488" fmla="*/ 442866 h 885728"/>
                    <a:gd name="connsiteX4-489" fmla="*/ 378603 w 574782"/>
                    <a:gd name="connsiteY4-490" fmla="*/ 54525 h 885728"/>
                    <a:gd name="connsiteX5-491" fmla="*/ 357669 w 574782"/>
                    <a:gd name="connsiteY5-492" fmla="*/ 13086 h 885728"/>
                    <a:gd name="connsiteX6-493" fmla="*/ 357669 w 574782"/>
                    <a:gd name="connsiteY6-494" fmla="*/ 3 h 885728"/>
                    <a:gd name="connsiteX7-495" fmla="*/ 378603 w 574782"/>
                    <a:gd name="connsiteY7-496" fmla="*/ 54525 h 885728"/>
                    <a:gd name="connsiteX8-497" fmla="*/ 357669 w 574782"/>
                    <a:gd name="connsiteY8-498" fmla="*/ 13086 h 885728"/>
                    <a:gd name="connsiteX9-499" fmla="*/ 357669 w 574782"/>
                    <a:gd name="connsiteY9-500" fmla="*/ 885728 h 885728"/>
                    <a:gd name="connsiteX10-501" fmla="*/ 357669 w 574782"/>
                    <a:gd name="connsiteY10-502" fmla="*/ 872640 h 885728"/>
                    <a:gd name="connsiteX11-503" fmla="*/ 378611 w 574782"/>
                    <a:gd name="connsiteY11-504" fmla="*/ 831186 h 885728"/>
                    <a:gd name="connsiteX12-505" fmla="*/ 357669 w 574782"/>
                    <a:gd name="connsiteY12-506" fmla="*/ 885728 h 885728"/>
                    <a:gd name="connsiteX13-507" fmla="*/ 351059 w 574782"/>
                    <a:gd name="connsiteY13-508" fmla="*/ 885726 h 885728"/>
                    <a:gd name="connsiteX14-509" fmla="*/ 351059 w 574782"/>
                    <a:gd name="connsiteY14-510" fmla="*/ 786075 h 885728"/>
                    <a:gd name="connsiteX15-511" fmla="*/ 357669 w 574782"/>
                    <a:gd name="connsiteY15-512" fmla="*/ 786075 h 885728"/>
                    <a:gd name="connsiteX16-513" fmla="*/ 357669 w 574782"/>
                    <a:gd name="connsiteY16-514" fmla="*/ 872640 h 885728"/>
                    <a:gd name="connsiteX17-515" fmla="*/ 351059 w 574782"/>
                    <a:gd name="connsiteY17-516" fmla="*/ 885726 h 885728"/>
                    <a:gd name="connsiteX18-517" fmla="*/ 351059 w 574782"/>
                    <a:gd name="connsiteY18-518" fmla="*/ 786075 h 885728"/>
                    <a:gd name="connsiteX19-519" fmla="*/ 0 w 574782"/>
                    <a:gd name="connsiteY19-520" fmla="*/ 786073 h 885728"/>
                    <a:gd name="connsiteX20-521" fmla="*/ 351059 w 574782"/>
                    <a:gd name="connsiteY20-522" fmla="*/ 786073 h 885728"/>
                    <a:gd name="connsiteX21-523" fmla="*/ 351059 w 574782"/>
                    <a:gd name="connsiteY21-524" fmla="*/ 786075 h 885728"/>
                    <a:gd name="connsiteX22-525" fmla="*/ 252900 w 574782"/>
                    <a:gd name="connsiteY22-526" fmla="*/ 40125 h 885728"/>
                    <a:gd name="connsiteX23-527" fmla="*/ 351059 w 574782"/>
                    <a:gd name="connsiteY23-528" fmla="*/ 99654 h 885728"/>
                    <a:gd name="connsiteX24-529" fmla="*/ 351059 w 574782"/>
                    <a:gd name="connsiteY24-530" fmla="*/ 0 h 885728"/>
                    <a:gd name="connsiteX25-531" fmla="*/ 357669 w 574782"/>
                    <a:gd name="connsiteY25-532" fmla="*/ 13086 h 885728"/>
                    <a:gd name="connsiteX26-533" fmla="*/ 252900 w 574782"/>
                    <a:gd name="connsiteY26-534" fmla="*/ 40125 h 885728"/>
                    <a:gd name="connsiteX0-535" fmla="*/ 125703 w 321882"/>
                    <a:gd name="connsiteY0-536" fmla="*/ 54525 h 885728"/>
                    <a:gd name="connsiteX1-537" fmla="*/ 321882 w 321882"/>
                    <a:gd name="connsiteY1-538" fmla="*/ 442864 h 885728"/>
                    <a:gd name="connsiteX2-539" fmla="*/ 125711 w 321882"/>
                    <a:gd name="connsiteY2-540" fmla="*/ 831186 h 885728"/>
                    <a:gd name="connsiteX3-541" fmla="*/ 274807 w 321882"/>
                    <a:gd name="connsiteY3-542" fmla="*/ 442866 h 885728"/>
                    <a:gd name="connsiteX4-543" fmla="*/ 125703 w 321882"/>
                    <a:gd name="connsiteY4-544" fmla="*/ 54525 h 885728"/>
                    <a:gd name="connsiteX5-545" fmla="*/ 104769 w 321882"/>
                    <a:gd name="connsiteY5-546" fmla="*/ 13086 h 885728"/>
                    <a:gd name="connsiteX6-547" fmla="*/ 104769 w 321882"/>
                    <a:gd name="connsiteY6-548" fmla="*/ 3 h 885728"/>
                    <a:gd name="connsiteX7-549" fmla="*/ 125703 w 321882"/>
                    <a:gd name="connsiteY7-550" fmla="*/ 54525 h 885728"/>
                    <a:gd name="connsiteX8-551" fmla="*/ 104769 w 321882"/>
                    <a:gd name="connsiteY8-552" fmla="*/ 13086 h 885728"/>
                    <a:gd name="connsiteX9-553" fmla="*/ 104769 w 321882"/>
                    <a:gd name="connsiteY9-554" fmla="*/ 885728 h 885728"/>
                    <a:gd name="connsiteX10-555" fmla="*/ 104769 w 321882"/>
                    <a:gd name="connsiteY10-556" fmla="*/ 872640 h 885728"/>
                    <a:gd name="connsiteX11-557" fmla="*/ 125711 w 321882"/>
                    <a:gd name="connsiteY11-558" fmla="*/ 831186 h 885728"/>
                    <a:gd name="connsiteX12-559" fmla="*/ 104769 w 321882"/>
                    <a:gd name="connsiteY12-560" fmla="*/ 885728 h 885728"/>
                    <a:gd name="connsiteX13-561" fmla="*/ 98159 w 321882"/>
                    <a:gd name="connsiteY13-562" fmla="*/ 885726 h 885728"/>
                    <a:gd name="connsiteX14-563" fmla="*/ 98159 w 321882"/>
                    <a:gd name="connsiteY14-564" fmla="*/ 786075 h 885728"/>
                    <a:gd name="connsiteX15-565" fmla="*/ 104769 w 321882"/>
                    <a:gd name="connsiteY15-566" fmla="*/ 786075 h 885728"/>
                    <a:gd name="connsiteX16-567" fmla="*/ 104769 w 321882"/>
                    <a:gd name="connsiteY16-568" fmla="*/ 872640 h 885728"/>
                    <a:gd name="connsiteX17-569" fmla="*/ 98159 w 321882"/>
                    <a:gd name="connsiteY17-570" fmla="*/ 885726 h 885728"/>
                    <a:gd name="connsiteX18-571" fmla="*/ 98159 w 321882"/>
                    <a:gd name="connsiteY18-572" fmla="*/ 786075 h 885728"/>
                    <a:gd name="connsiteX19-573" fmla="*/ 98159 w 321882"/>
                    <a:gd name="connsiteY19-574" fmla="*/ 786073 h 885728"/>
                    <a:gd name="connsiteX20-575" fmla="*/ 98159 w 321882"/>
                    <a:gd name="connsiteY20-576" fmla="*/ 786075 h 885728"/>
                    <a:gd name="connsiteX21-577" fmla="*/ 0 w 321882"/>
                    <a:gd name="connsiteY21-578" fmla="*/ 40125 h 885728"/>
                    <a:gd name="connsiteX22-579" fmla="*/ 98159 w 321882"/>
                    <a:gd name="connsiteY22-580" fmla="*/ 99654 h 885728"/>
                    <a:gd name="connsiteX23-581" fmla="*/ 98159 w 321882"/>
                    <a:gd name="connsiteY23-582" fmla="*/ 0 h 885728"/>
                    <a:gd name="connsiteX24-583" fmla="*/ 104769 w 321882"/>
                    <a:gd name="connsiteY24-584" fmla="*/ 13086 h 885728"/>
                    <a:gd name="connsiteX25-585" fmla="*/ 0 w 321882"/>
                    <a:gd name="connsiteY25-586" fmla="*/ 40125 h 885728"/>
                    <a:gd name="connsiteX0-587" fmla="*/ 125703 w 321882"/>
                    <a:gd name="connsiteY0-588" fmla="*/ 54525 h 885728"/>
                    <a:gd name="connsiteX1-589" fmla="*/ 321882 w 321882"/>
                    <a:gd name="connsiteY1-590" fmla="*/ 442864 h 885728"/>
                    <a:gd name="connsiteX2-591" fmla="*/ 125711 w 321882"/>
                    <a:gd name="connsiteY2-592" fmla="*/ 831186 h 885728"/>
                    <a:gd name="connsiteX3-593" fmla="*/ 274807 w 321882"/>
                    <a:gd name="connsiteY3-594" fmla="*/ 442866 h 885728"/>
                    <a:gd name="connsiteX4-595" fmla="*/ 125703 w 321882"/>
                    <a:gd name="connsiteY4-596" fmla="*/ 54525 h 885728"/>
                    <a:gd name="connsiteX5-597" fmla="*/ 104769 w 321882"/>
                    <a:gd name="connsiteY5-598" fmla="*/ 13086 h 885728"/>
                    <a:gd name="connsiteX6-599" fmla="*/ 104769 w 321882"/>
                    <a:gd name="connsiteY6-600" fmla="*/ 3 h 885728"/>
                    <a:gd name="connsiteX7-601" fmla="*/ 125703 w 321882"/>
                    <a:gd name="connsiteY7-602" fmla="*/ 54525 h 885728"/>
                    <a:gd name="connsiteX8-603" fmla="*/ 104769 w 321882"/>
                    <a:gd name="connsiteY8-604" fmla="*/ 13086 h 885728"/>
                    <a:gd name="connsiteX9-605" fmla="*/ 104769 w 321882"/>
                    <a:gd name="connsiteY9-606" fmla="*/ 885728 h 885728"/>
                    <a:gd name="connsiteX10-607" fmla="*/ 104769 w 321882"/>
                    <a:gd name="connsiteY10-608" fmla="*/ 872640 h 885728"/>
                    <a:gd name="connsiteX11-609" fmla="*/ 125711 w 321882"/>
                    <a:gd name="connsiteY11-610" fmla="*/ 831186 h 885728"/>
                    <a:gd name="connsiteX12-611" fmla="*/ 104769 w 321882"/>
                    <a:gd name="connsiteY12-612" fmla="*/ 885728 h 885728"/>
                    <a:gd name="connsiteX13-613" fmla="*/ 98159 w 321882"/>
                    <a:gd name="connsiteY13-614" fmla="*/ 885726 h 885728"/>
                    <a:gd name="connsiteX14-615" fmla="*/ 98159 w 321882"/>
                    <a:gd name="connsiteY14-616" fmla="*/ 786075 h 885728"/>
                    <a:gd name="connsiteX15-617" fmla="*/ 104769 w 321882"/>
                    <a:gd name="connsiteY15-618" fmla="*/ 786075 h 885728"/>
                    <a:gd name="connsiteX16-619" fmla="*/ 104769 w 321882"/>
                    <a:gd name="connsiteY16-620" fmla="*/ 872640 h 885728"/>
                    <a:gd name="connsiteX17-621" fmla="*/ 98159 w 321882"/>
                    <a:gd name="connsiteY17-622" fmla="*/ 885726 h 885728"/>
                    <a:gd name="connsiteX18-623" fmla="*/ 91015 w 321882"/>
                    <a:gd name="connsiteY18-624" fmla="*/ 786075 h 885728"/>
                    <a:gd name="connsiteX19-625" fmla="*/ 98159 w 321882"/>
                    <a:gd name="connsiteY19-626" fmla="*/ 786073 h 885728"/>
                    <a:gd name="connsiteX20-627" fmla="*/ 91015 w 321882"/>
                    <a:gd name="connsiteY20-628" fmla="*/ 786075 h 885728"/>
                    <a:gd name="connsiteX21-629" fmla="*/ 0 w 321882"/>
                    <a:gd name="connsiteY21-630" fmla="*/ 40125 h 885728"/>
                    <a:gd name="connsiteX22-631" fmla="*/ 98159 w 321882"/>
                    <a:gd name="connsiteY22-632" fmla="*/ 99654 h 885728"/>
                    <a:gd name="connsiteX23-633" fmla="*/ 98159 w 321882"/>
                    <a:gd name="connsiteY23-634" fmla="*/ 0 h 885728"/>
                    <a:gd name="connsiteX24-635" fmla="*/ 104769 w 321882"/>
                    <a:gd name="connsiteY24-636" fmla="*/ 13086 h 885728"/>
                    <a:gd name="connsiteX25-637" fmla="*/ 0 w 321882"/>
                    <a:gd name="connsiteY25-638" fmla="*/ 40125 h 885728"/>
                    <a:gd name="connsiteX0-639" fmla="*/ 34688 w 230867"/>
                    <a:gd name="connsiteY0-640" fmla="*/ 54525 h 885728"/>
                    <a:gd name="connsiteX1-641" fmla="*/ 230867 w 230867"/>
                    <a:gd name="connsiteY1-642" fmla="*/ 442864 h 885728"/>
                    <a:gd name="connsiteX2-643" fmla="*/ 34696 w 230867"/>
                    <a:gd name="connsiteY2-644" fmla="*/ 831186 h 885728"/>
                    <a:gd name="connsiteX3-645" fmla="*/ 183792 w 230867"/>
                    <a:gd name="connsiteY3-646" fmla="*/ 442866 h 885728"/>
                    <a:gd name="connsiteX4-647" fmla="*/ 34688 w 230867"/>
                    <a:gd name="connsiteY4-648" fmla="*/ 54525 h 885728"/>
                    <a:gd name="connsiteX5-649" fmla="*/ 13754 w 230867"/>
                    <a:gd name="connsiteY5-650" fmla="*/ 13086 h 885728"/>
                    <a:gd name="connsiteX6-651" fmla="*/ 13754 w 230867"/>
                    <a:gd name="connsiteY6-652" fmla="*/ 3 h 885728"/>
                    <a:gd name="connsiteX7-653" fmla="*/ 34688 w 230867"/>
                    <a:gd name="connsiteY7-654" fmla="*/ 54525 h 885728"/>
                    <a:gd name="connsiteX8-655" fmla="*/ 13754 w 230867"/>
                    <a:gd name="connsiteY8-656" fmla="*/ 13086 h 885728"/>
                    <a:gd name="connsiteX9-657" fmla="*/ 13754 w 230867"/>
                    <a:gd name="connsiteY9-658" fmla="*/ 885728 h 885728"/>
                    <a:gd name="connsiteX10-659" fmla="*/ 13754 w 230867"/>
                    <a:gd name="connsiteY10-660" fmla="*/ 872640 h 885728"/>
                    <a:gd name="connsiteX11-661" fmla="*/ 34696 w 230867"/>
                    <a:gd name="connsiteY11-662" fmla="*/ 831186 h 885728"/>
                    <a:gd name="connsiteX12-663" fmla="*/ 13754 w 230867"/>
                    <a:gd name="connsiteY12-664" fmla="*/ 885728 h 885728"/>
                    <a:gd name="connsiteX13-665" fmla="*/ 7144 w 230867"/>
                    <a:gd name="connsiteY13-666" fmla="*/ 885726 h 885728"/>
                    <a:gd name="connsiteX14-667" fmla="*/ 7144 w 230867"/>
                    <a:gd name="connsiteY14-668" fmla="*/ 786075 h 885728"/>
                    <a:gd name="connsiteX15-669" fmla="*/ 13754 w 230867"/>
                    <a:gd name="connsiteY15-670" fmla="*/ 786075 h 885728"/>
                    <a:gd name="connsiteX16-671" fmla="*/ 13754 w 230867"/>
                    <a:gd name="connsiteY16-672" fmla="*/ 872640 h 885728"/>
                    <a:gd name="connsiteX17-673" fmla="*/ 7144 w 230867"/>
                    <a:gd name="connsiteY17-674" fmla="*/ 885726 h 885728"/>
                    <a:gd name="connsiteX18-675" fmla="*/ 0 w 230867"/>
                    <a:gd name="connsiteY18-676" fmla="*/ 786075 h 885728"/>
                    <a:gd name="connsiteX19-677" fmla="*/ 7144 w 230867"/>
                    <a:gd name="connsiteY19-678" fmla="*/ 786073 h 885728"/>
                    <a:gd name="connsiteX20-679" fmla="*/ 0 w 230867"/>
                    <a:gd name="connsiteY20-680" fmla="*/ 786075 h 885728"/>
                    <a:gd name="connsiteX21-681" fmla="*/ 13754 w 230867"/>
                    <a:gd name="connsiteY21-682" fmla="*/ 13086 h 885728"/>
                    <a:gd name="connsiteX22-683" fmla="*/ 7144 w 230867"/>
                    <a:gd name="connsiteY22-684" fmla="*/ 99654 h 885728"/>
                    <a:gd name="connsiteX23-685" fmla="*/ 7144 w 230867"/>
                    <a:gd name="connsiteY23-686" fmla="*/ 0 h 885728"/>
                    <a:gd name="connsiteX24-687" fmla="*/ 13754 w 230867"/>
                    <a:gd name="connsiteY24-688" fmla="*/ 13086 h 885728"/>
                    <a:gd name="connsiteX0-689" fmla="*/ 34688 w 230867"/>
                    <a:gd name="connsiteY0-690" fmla="*/ 54525 h 885728"/>
                    <a:gd name="connsiteX1-691" fmla="*/ 230867 w 230867"/>
                    <a:gd name="connsiteY1-692" fmla="*/ 442864 h 885728"/>
                    <a:gd name="connsiteX2-693" fmla="*/ 34696 w 230867"/>
                    <a:gd name="connsiteY2-694" fmla="*/ 831186 h 885728"/>
                    <a:gd name="connsiteX3-695" fmla="*/ 183792 w 230867"/>
                    <a:gd name="connsiteY3-696" fmla="*/ 442866 h 885728"/>
                    <a:gd name="connsiteX4-697" fmla="*/ 34688 w 230867"/>
                    <a:gd name="connsiteY4-698" fmla="*/ 54525 h 885728"/>
                    <a:gd name="connsiteX5-699" fmla="*/ 13754 w 230867"/>
                    <a:gd name="connsiteY5-700" fmla="*/ 13086 h 885728"/>
                    <a:gd name="connsiteX6-701" fmla="*/ 13754 w 230867"/>
                    <a:gd name="connsiteY6-702" fmla="*/ 3 h 885728"/>
                    <a:gd name="connsiteX7-703" fmla="*/ 34688 w 230867"/>
                    <a:gd name="connsiteY7-704" fmla="*/ 54525 h 885728"/>
                    <a:gd name="connsiteX8-705" fmla="*/ 13754 w 230867"/>
                    <a:gd name="connsiteY8-706" fmla="*/ 13086 h 885728"/>
                    <a:gd name="connsiteX9-707" fmla="*/ 13754 w 230867"/>
                    <a:gd name="connsiteY9-708" fmla="*/ 885728 h 885728"/>
                    <a:gd name="connsiteX10-709" fmla="*/ 13754 w 230867"/>
                    <a:gd name="connsiteY10-710" fmla="*/ 872640 h 885728"/>
                    <a:gd name="connsiteX11-711" fmla="*/ 34696 w 230867"/>
                    <a:gd name="connsiteY11-712" fmla="*/ 831186 h 885728"/>
                    <a:gd name="connsiteX12-713" fmla="*/ 13754 w 230867"/>
                    <a:gd name="connsiteY12-714" fmla="*/ 885728 h 885728"/>
                    <a:gd name="connsiteX13-715" fmla="*/ 7144 w 230867"/>
                    <a:gd name="connsiteY13-716" fmla="*/ 885726 h 885728"/>
                    <a:gd name="connsiteX14-717" fmla="*/ 7144 w 230867"/>
                    <a:gd name="connsiteY14-718" fmla="*/ 786075 h 885728"/>
                    <a:gd name="connsiteX15-719" fmla="*/ 13754 w 230867"/>
                    <a:gd name="connsiteY15-720" fmla="*/ 786075 h 885728"/>
                    <a:gd name="connsiteX16-721" fmla="*/ 13754 w 230867"/>
                    <a:gd name="connsiteY16-722" fmla="*/ 872640 h 885728"/>
                    <a:gd name="connsiteX17-723" fmla="*/ 7144 w 230867"/>
                    <a:gd name="connsiteY17-724" fmla="*/ 885726 h 885728"/>
                    <a:gd name="connsiteX18-725" fmla="*/ 0 w 230867"/>
                    <a:gd name="connsiteY18-726" fmla="*/ 786075 h 885728"/>
                    <a:gd name="connsiteX19-727" fmla="*/ 7144 w 230867"/>
                    <a:gd name="connsiteY19-728" fmla="*/ 786073 h 885728"/>
                    <a:gd name="connsiteX20-729" fmla="*/ 0 w 230867"/>
                    <a:gd name="connsiteY20-730" fmla="*/ 786075 h 885728"/>
                    <a:gd name="connsiteX21-731" fmla="*/ 13754 w 230867"/>
                    <a:gd name="connsiteY21-732" fmla="*/ 13086 h 885728"/>
                    <a:gd name="connsiteX22-733" fmla="*/ 7144 w 230867"/>
                    <a:gd name="connsiteY22-734" fmla="*/ 0 h 885728"/>
                    <a:gd name="connsiteX23-735" fmla="*/ 13754 w 230867"/>
                    <a:gd name="connsiteY23-736" fmla="*/ 13086 h 885728"/>
                    <a:gd name="connsiteX0-737" fmla="*/ 34688 w 230867"/>
                    <a:gd name="connsiteY0-738" fmla="*/ 54522 h 885725"/>
                    <a:gd name="connsiteX1-739" fmla="*/ 230867 w 230867"/>
                    <a:gd name="connsiteY1-740" fmla="*/ 442861 h 885725"/>
                    <a:gd name="connsiteX2-741" fmla="*/ 34696 w 230867"/>
                    <a:gd name="connsiteY2-742" fmla="*/ 831183 h 885725"/>
                    <a:gd name="connsiteX3-743" fmla="*/ 183792 w 230867"/>
                    <a:gd name="connsiteY3-744" fmla="*/ 442863 h 885725"/>
                    <a:gd name="connsiteX4-745" fmla="*/ 34688 w 230867"/>
                    <a:gd name="connsiteY4-746" fmla="*/ 54522 h 885725"/>
                    <a:gd name="connsiteX5-747" fmla="*/ 13754 w 230867"/>
                    <a:gd name="connsiteY5-748" fmla="*/ 13083 h 885725"/>
                    <a:gd name="connsiteX6-749" fmla="*/ 13754 w 230867"/>
                    <a:gd name="connsiteY6-750" fmla="*/ 0 h 885725"/>
                    <a:gd name="connsiteX7-751" fmla="*/ 34688 w 230867"/>
                    <a:gd name="connsiteY7-752" fmla="*/ 54522 h 885725"/>
                    <a:gd name="connsiteX8-753" fmla="*/ 13754 w 230867"/>
                    <a:gd name="connsiteY8-754" fmla="*/ 13083 h 885725"/>
                    <a:gd name="connsiteX9-755" fmla="*/ 13754 w 230867"/>
                    <a:gd name="connsiteY9-756" fmla="*/ 885725 h 885725"/>
                    <a:gd name="connsiteX10-757" fmla="*/ 13754 w 230867"/>
                    <a:gd name="connsiteY10-758" fmla="*/ 872637 h 885725"/>
                    <a:gd name="connsiteX11-759" fmla="*/ 34696 w 230867"/>
                    <a:gd name="connsiteY11-760" fmla="*/ 831183 h 885725"/>
                    <a:gd name="connsiteX12-761" fmla="*/ 13754 w 230867"/>
                    <a:gd name="connsiteY12-762" fmla="*/ 885725 h 885725"/>
                    <a:gd name="connsiteX13-763" fmla="*/ 7144 w 230867"/>
                    <a:gd name="connsiteY13-764" fmla="*/ 885723 h 885725"/>
                    <a:gd name="connsiteX14-765" fmla="*/ 7144 w 230867"/>
                    <a:gd name="connsiteY14-766" fmla="*/ 786072 h 885725"/>
                    <a:gd name="connsiteX15-767" fmla="*/ 13754 w 230867"/>
                    <a:gd name="connsiteY15-768" fmla="*/ 786072 h 885725"/>
                    <a:gd name="connsiteX16-769" fmla="*/ 13754 w 230867"/>
                    <a:gd name="connsiteY16-770" fmla="*/ 872637 h 885725"/>
                    <a:gd name="connsiteX17-771" fmla="*/ 7144 w 230867"/>
                    <a:gd name="connsiteY17-772" fmla="*/ 885723 h 885725"/>
                    <a:gd name="connsiteX18-773" fmla="*/ 0 w 230867"/>
                    <a:gd name="connsiteY18-774" fmla="*/ 786072 h 885725"/>
                    <a:gd name="connsiteX19-775" fmla="*/ 7144 w 230867"/>
                    <a:gd name="connsiteY19-776" fmla="*/ 786070 h 885725"/>
                    <a:gd name="connsiteX20-777" fmla="*/ 0 w 230867"/>
                    <a:gd name="connsiteY20-778" fmla="*/ 786072 h 885725"/>
                    <a:gd name="connsiteX0-779" fmla="*/ 34688 w 230867"/>
                    <a:gd name="connsiteY0-780" fmla="*/ 54522 h 885725"/>
                    <a:gd name="connsiteX1-781" fmla="*/ 230867 w 230867"/>
                    <a:gd name="connsiteY1-782" fmla="*/ 442861 h 885725"/>
                    <a:gd name="connsiteX2-783" fmla="*/ 34696 w 230867"/>
                    <a:gd name="connsiteY2-784" fmla="*/ 831183 h 885725"/>
                    <a:gd name="connsiteX3-785" fmla="*/ 183792 w 230867"/>
                    <a:gd name="connsiteY3-786" fmla="*/ 442863 h 885725"/>
                    <a:gd name="connsiteX4-787" fmla="*/ 34688 w 230867"/>
                    <a:gd name="connsiteY4-788" fmla="*/ 54522 h 885725"/>
                    <a:gd name="connsiteX5-789" fmla="*/ 34688 w 230867"/>
                    <a:gd name="connsiteY5-790" fmla="*/ 54522 h 885725"/>
                    <a:gd name="connsiteX6-791" fmla="*/ 13754 w 230867"/>
                    <a:gd name="connsiteY6-792" fmla="*/ 0 h 885725"/>
                    <a:gd name="connsiteX7-793" fmla="*/ 34688 w 230867"/>
                    <a:gd name="connsiteY7-794" fmla="*/ 54522 h 885725"/>
                    <a:gd name="connsiteX8-795" fmla="*/ 13754 w 230867"/>
                    <a:gd name="connsiteY8-796" fmla="*/ 885725 h 885725"/>
                    <a:gd name="connsiteX9-797" fmla="*/ 13754 w 230867"/>
                    <a:gd name="connsiteY9-798" fmla="*/ 872637 h 885725"/>
                    <a:gd name="connsiteX10-799" fmla="*/ 34696 w 230867"/>
                    <a:gd name="connsiteY10-800" fmla="*/ 831183 h 885725"/>
                    <a:gd name="connsiteX11-801" fmla="*/ 13754 w 230867"/>
                    <a:gd name="connsiteY11-802" fmla="*/ 885725 h 885725"/>
                    <a:gd name="connsiteX12-803" fmla="*/ 7144 w 230867"/>
                    <a:gd name="connsiteY12-804" fmla="*/ 885723 h 885725"/>
                    <a:gd name="connsiteX13-805" fmla="*/ 7144 w 230867"/>
                    <a:gd name="connsiteY13-806" fmla="*/ 786072 h 885725"/>
                    <a:gd name="connsiteX14-807" fmla="*/ 13754 w 230867"/>
                    <a:gd name="connsiteY14-808" fmla="*/ 786072 h 885725"/>
                    <a:gd name="connsiteX15-809" fmla="*/ 13754 w 230867"/>
                    <a:gd name="connsiteY15-810" fmla="*/ 872637 h 885725"/>
                    <a:gd name="connsiteX16-811" fmla="*/ 7144 w 230867"/>
                    <a:gd name="connsiteY16-812" fmla="*/ 885723 h 885725"/>
                    <a:gd name="connsiteX17-813" fmla="*/ 0 w 230867"/>
                    <a:gd name="connsiteY17-814" fmla="*/ 786072 h 885725"/>
                    <a:gd name="connsiteX18-815" fmla="*/ 7144 w 230867"/>
                    <a:gd name="connsiteY18-816" fmla="*/ 786070 h 885725"/>
                    <a:gd name="connsiteX19-817" fmla="*/ 0 w 230867"/>
                    <a:gd name="connsiteY19-818" fmla="*/ 786072 h 885725"/>
                    <a:gd name="connsiteX0-819" fmla="*/ 34688 w 230867"/>
                    <a:gd name="connsiteY0-820" fmla="*/ 0 h 831203"/>
                    <a:gd name="connsiteX1-821" fmla="*/ 230867 w 230867"/>
                    <a:gd name="connsiteY1-822" fmla="*/ 388339 h 831203"/>
                    <a:gd name="connsiteX2-823" fmla="*/ 34696 w 230867"/>
                    <a:gd name="connsiteY2-824" fmla="*/ 776661 h 831203"/>
                    <a:gd name="connsiteX3-825" fmla="*/ 183792 w 230867"/>
                    <a:gd name="connsiteY3-826" fmla="*/ 388341 h 831203"/>
                    <a:gd name="connsiteX4-827" fmla="*/ 34688 w 230867"/>
                    <a:gd name="connsiteY4-828" fmla="*/ 0 h 831203"/>
                    <a:gd name="connsiteX5-829" fmla="*/ 13754 w 230867"/>
                    <a:gd name="connsiteY5-830" fmla="*/ 831203 h 831203"/>
                    <a:gd name="connsiteX6-831" fmla="*/ 13754 w 230867"/>
                    <a:gd name="connsiteY6-832" fmla="*/ 818115 h 831203"/>
                    <a:gd name="connsiteX7-833" fmla="*/ 34696 w 230867"/>
                    <a:gd name="connsiteY7-834" fmla="*/ 776661 h 831203"/>
                    <a:gd name="connsiteX8-835" fmla="*/ 13754 w 230867"/>
                    <a:gd name="connsiteY8-836" fmla="*/ 831203 h 831203"/>
                    <a:gd name="connsiteX9-837" fmla="*/ 7144 w 230867"/>
                    <a:gd name="connsiteY9-838" fmla="*/ 831201 h 831203"/>
                    <a:gd name="connsiteX10-839" fmla="*/ 7144 w 230867"/>
                    <a:gd name="connsiteY10-840" fmla="*/ 731550 h 831203"/>
                    <a:gd name="connsiteX11-841" fmla="*/ 13754 w 230867"/>
                    <a:gd name="connsiteY11-842" fmla="*/ 731550 h 831203"/>
                    <a:gd name="connsiteX12-843" fmla="*/ 13754 w 230867"/>
                    <a:gd name="connsiteY12-844" fmla="*/ 818115 h 831203"/>
                    <a:gd name="connsiteX13-845" fmla="*/ 7144 w 230867"/>
                    <a:gd name="connsiteY13-846" fmla="*/ 831201 h 831203"/>
                    <a:gd name="connsiteX14-847" fmla="*/ 0 w 230867"/>
                    <a:gd name="connsiteY14-848" fmla="*/ 731550 h 831203"/>
                    <a:gd name="connsiteX15-849" fmla="*/ 7144 w 230867"/>
                    <a:gd name="connsiteY15-850" fmla="*/ 731548 h 831203"/>
                    <a:gd name="connsiteX16-851" fmla="*/ 0 w 230867"/>
                    <a:gd name="connsiteY16-852" fmla="*/ 731550 h 831203"/>
                    <a:gd name="connsiteX0-853" fmla="*/ 27544 w 223723"/>
                    <a:gd name="connsiteY0-854" fmla="*/ 0 h 831203"/>
                    <a:gd name="connsiteX1-855" fmla="*/ 223723 w 223723"/>
                    <a:gd name="connsiteY1-856" fmla="*/ 388339 h 831203"/>
                    <a:gd name="connsiteX2-857" fmla="*/ 27552 w 223723"/>
                    <a:gd name="connsiteY2-858" fmla="*/ 776661 h 831203"/>
                    <a:gd name="connsiteX3-859" fmla="*/ 176648 w 223723"/>
                    <a:gd name="connsiteY3-860" fmla="*/ 388341 h 831203"/>
                    <a:gd name="connsiteX4-861" fmla="*/ 27544 w 223723"/>
                    <a:gd name="connsiteY4-862" fmla="*/ 0 h 831203"/>
                    <a:gd name="connsiteX5-863" fmla="*/ 6610 w 223723"/>
                    <a:gd name="connsiteY5-864" fmla="*/ 831203 h 831203"/>
                    <a:gd name="connsiteX6-865" fmla="*/ 6610 w 223723"/>
                    <a:gd name="connsiteY6-866" fmla="*/ 818115 h 831203"/>
                    <a:gd name="connsiteX7-867" fmla="*/ 27552 w 223723"/>
                    <a:gd name="connsiteY7-868" fmla="*/ 776661 h 831203"/>
                    <a:gd name="connsiteX8-869" fmla="*/ 6610 w 223723"/>
                    <a:gd name="connsiteY8-870" fmla="*/ 831203 h 831203"/>
                    <a:gd name="connsiteX9-871" fmla="*/ 0 w 223723"/>
                    <a:gd name="connsiteY9-872" fmla="*/ 831201 h 831203"/>
                    <a:gd name="connsiteX10-873" fmla="*/ 0 w 223723"/>
                    <a:gd name="connsiteY10-874" fmla="*/ 731550 h 831203"/>
                    <a:gd name="connsiteX11-875" fmla="*/ 6610 w 223723"/>
                    <a:gd name="connsiteY11-876" fmla="*/ 731550 h 831203"/>
                    <a:gd name="connsiteX12-877" fmla="*/ 6610 w 223723"/>
                    <a:gd name="connsiteY12-878" fmla="*/ 818115 h 831203"/>
                    <a:gd name="connsiteX13-879" fmla="*/ 0 w 223723"/>
                    <a:gd name="connsiteY13-880" fmla="*/ 831201 h 831203"/>
                    <a:gd name="connsiteX0-881" fmla="*/ 27544 w 223723"/>
                    <a:gd name="connsiteY0-882" fmla="*/ 0 h 831203"/>
                    <a:gd name="connsiteX1-883" fmla="*/ 223723 w 223723"/>
                    <a:gd name="connsiteY1-884" fmla="*/ 388339 h 831203"/>
                    <a:gd name="connsiteX2-885" fmla="*/ 27552 w 223723"/>
                    <a:gd name="connsiteY2-886" fmla="*/ 776661 h 831203"/>
                    <a:gd name="connsiteX3-887" fmla="*/ 176648 w 223723"/>
                    <a:gd name="connsiteY3-888" fmla="*/ 388341 h 831203"/>
                    <a:gd name="connsiteX4-889" fmla="*/ 27544 w 223723"/>
                    <a:gd name="connsiteY4-890" fmla="*/ 0 h 831203"/>
                    <a:gd name="connsiteX5-891" fmla="*/ 6610 w 223723"/>
                    <a:gd name="connsiteY5-892" fmla="*/ 831203 h 831203"/>
                    <a:gd name="connsiteX6-893" fmla="*/ 6610 w 223723"/>
                    <a:gd name="connsiteY6-894" fmla="*/ 818115 h 831203"/>
                    <a:gd name="connsiteX7-895" fmla="*/ 27552 w 223723"/>
                    <a:gd name="connsiteY7-896" fmla="*/ 776661 h 831203"/>
                    <a:gd name="connsiteX8-897" fmla="*/ 6610 w 223723"/>
                    <a:gd name="connsiteY8-898" fmla="*/ 831203 h 831203"/>
                    <a:gd name="connsiteX9-899" fmla="*/ 0 w 223723"/>
                    <a:gd name="connsiteY9-900" fmla="*/ 831201 h 831203"/>
                    <a:gd name="connsiteX10-901" fmla="*/ 0 w 223723"/>
                    <a:gd name="connsiteY10-902" fmla="*/ 731550 h 831203"/>
                    <a:gd name="connsiteX11-903" fmla="*/ 6610 w 223723"/>
                    <a:gd name="connsiteY11-904" fmla="*/ 818115 h 831203"/>
                    <a:gd name="connsiteX12-905" fmla="*/ 0 w 223723"/>
                    <a:gd name="connsiteY12-906" fmla="*/ 831201 h 831203"/>
                    <a:gd name="connsiteX0-907" fmla="*/ 27544 w 223723"/>
                    <a:gd name="connsiteY0-908" fmla="*/ 0 h 831203"/>
                    <a:gd name="connsiteX1-909" fmla="*/ 223723 w 223723"/>
                    <a:gd name="connsiteY1-910" fmla="*/ 388339 h 831203"/>
                    <a:gd name="connsiteX2-911" fmla="*/ 27552 w 223723"/>
                    <a:gd name="connsiteY2-912" fmla="*/ 776661 h 831203"/>
                    <a:gd name="connsiteX3-913" fmla="*/ 176648 w 223723"/>
                    <a:gd name="connsiteY3-914" fmla="*/ 388341 h 831203"/>
                    <a:gd name="connsiteX4-915" fmla="*/ 27544 w 223723"/>
                    <a:gd name="connsiteY4-916" fmla="*/ 0 h 831203"/>
                    <a:gd name="connsiteX5-917" fmla="*/ 6610 w 223723"/>
                    <a:gd name="connsiteY5-918" fmla="*/ 831203 h 831203"/>
                    <a:gd name="connsiteX6-919" fmla="*/ 6610 w 223723"/>
                    <a:gd name="connsiteY6-920" fmla="*/ 818115 h 831203"/>
                    <a:gd name="connsiteX7-921" fmla="*/ 27552 w 223723"/>
                    <a:gd name="connsiteY7-922" fmla="*/ 776661 h 831203"/>
                    <a:gd name="connsiteX8-923" fmla="*/ 6610 w 223723"/>
                    <a:gd name="connsiteY8-924" fmla="*/ 831203 h 831203"/>
                    <a:gd name="connsiteX9-925" fmla="*/ 0 w 223723"/>
                    <a:gd name="connsiteY9-926" fmla="*/ 831201 h 831203"/>
                    <a:gd name="connsiteX10-927" fmla="*/ 6610 w 223723"/>
                    <a:gd name="connsiteY10-928" fmla="*/ 818115 h 831203"/>
                    <a:gd name="connsiteX11-929" fmla="*/ 0 w 223723"/>
                    <a:gd name="connsiteY11-930" fmla="*/ 831201 h 831203"/>
                    <a:gd name="connsiteX0-931" fmla="*/ 27544 w 223723"/>
                    <a:gd name="connsiteY0-932" fmla="*/ 0 h 831203"/>
                    <a:gd name="connsiteX1-933" fmla="*/ 223723 w 223723"/>
                    <a:gd name="connsiteY1-934" fmla="*/ 388339 h 831203"/>
                    <a:gd name="connsiteX2-935" fmla="*/ 27552 w 223723"/>
                    <a:gd name="connsiteY2-936" fmla="*/ 776661 h 831203"/>
                    <a:gd name="connsiteX3-937" fmla="*/ 176648 w 223723"/>
                    <a:gd name="connsiteY3-938" fmla="*/ 388341 h 831203"/>
                    <a:gd name="connsiteX4-939" fmla="*/ 27544 w 223723"/>
                    <a:gd name="connsiteY4-940" fmla="*/ 0 h 831203"/>
                    <a:gd name="connsiteX5-941" fmla="*/ 6610 w 223723"/>
                    <a:gd name="connsiteY5-942" fmla="*/ 831203 h 831203"/>
                    <a:gd name="connsiteX6-943" fmla="*/ 6610 w 223723"/>
                    <a:gd name="connsiteY6-944" fmla="*/ 818115 h 831203"/>
                    <a:gd name="connsiteX7-945" fmla="*/ 77559 w 223723"/>
                    <a:gd name="connsiteY7-946" fmla="*/ 805236 h 831203"/>
                    <a:gd name="connsiteX8-947" fmla="*/ 6610 w 223723"/>
                    <a:gd name="connsiteY8-948" fmla="*/ 831203 h 831203"/>
                    <a:gd name="connsiteX9-949" fmla="*/ 0 w 223723"/>
                    <a:gd name="connsiteY9-950" fmla="*/ 831201 h 831203"/>
                    <a:gd name="connsiteX10-951" fmla="*/ 6610 w 223723"/>
                    <a:gd name="connsiteY10-952" fmla="*/ 818115 h 831203"/>
                    <a:gd name="connsiteX11-953" fmla="*/ 0 w 223723"/>
                    <a:gd name="connsiteY11-954" fmla="*/ 831201 h 831203"/>
                    <a:gd name="connsiteX0-955" fmla="*/ 27544 w 223723"/>
                    <a:gd name="connsiteY0-956" fmla="*/ 0 h 831203"/>
                    <a:gd name="connsiteX1-957" fmla="*/ 223723 w 223723"/>
                    <a:gd name="connsiteY1-958" fmla="*/ 388339 h 831203"/>
                    <a:gd name="connsiteX2-959" fmla="*/ 27552 w 223723"/>
                    <a:gd name="connsiteY2-960" fmla="*/ 776661 h 831203"/>
                    <a:gd name="connsiteX3-961" fmla="*/ 176648 w 223723"/>
                    <a:gd name="connsiteY3-962" fmla="*/ 388341 h 831203"/>
                    <a:gd name="connsiteX4-963" fmla="*/ 27544 w 223723"/>
                    <a:gd name="connsiteY4-964" fmla="*/ 0 h 831203"/>
                    <a:gd name="connsiteX5-965" fmla="*/ 6610 w 223723"/>
                    <a:gd name="connsiteY5-966" fmla="*/ 831203 h 831203"/>
                    <a:gd name="connsiteX6-967" fmla="*/ 6610 w 223723"/>
                    <a:gd name="connsiteY6-968" fmla="*/ 818115 h 831203"/>
                    <a:gd name="connsiteX7-969" fmla="*/ 6610 w 223723"/>
                    <a:gd name="connsiteY7-970" fmla="*/ 831203 h 831203"/>
                    <a:gd name="connsiteX8-971" fmla="*/ 0 w 223723"/>
                    <a:gd name="connsiteY8-972" fmla="*/ 831201 h 831203"/>
                    <a:gd name="connsiteX9-973" fmla="*/ 6610 w 223723"/>
                    <a:gd name="connsiteY9-974" fmla="*/ 818115 h 831203"/>
                    <a:gd name="connsiteX10-975" fmla="*/ 0 w 223723"/>
                    <a:gd name="connsiteY10-976" fmla="*/ 831201 h 831203"/>
                    <a:gd name="connsiteX0-977" fmla="*/ 20934 w 217113"/>
                    <a:gd name="connsiteY0-978" fmla="*/ 0 h 831203"/>
                    <a:gd name="connsiteX1-979" fmla="*/ 217113 w 217113"/>
                    <a:gd name="connsiteY1-980" fmla="*/ 388339 h 831203"/>
                    <a:gd name="connsiteX2-981" fmla="*/ 20942 w 217113"/>
                    <a:gd name="connsiteY2-982" fmla="*/ 776661 h 831203"/>
                    <a:gd name="connsiteX3-983" fmla="*/ 170038 w 217113"/>
                    <a:gd name="connsiteY3-984" fmla="*/ 388341 h 831203"/>
                    <a:gd name="connsiteX4-985" fmla="*/ 20934 w 217113"/>
                    <a:gd name="connsiteY4-986" fmla="*/ 0 h 831203"/>
                    <a:gd name="connsiteX5-987" fmla="*/ 0 w 217113"/>
                    <a:gd name="connsiteY5-988" fmla="*/ 831203 h 831203"/>
                    <a:gd name="connsiteX6-989" fmla="*/ 0 w 217113"/>
                    <a:gd name="connsiteY6-990" fmla="*/ 818115 h 831203"/>
                    <a:gd name="connsiteX7-991" fmla="*/ 0 w 217113"/>
                    <a:gd name="connsiteY7-992" fmla="*/ 831203 h 831203"/>
                    <a:gd name="connsiteX0-993" fmla="*/ 0 w 196179"/>
                    <a:gd name="connsiteY0-994" fmla="*/ 0 h 776661"/>
                    <a:gd name="connsiteX1-995" fmla="*/ 196179 w 196179"/>
                    <a:gd name="connsiteY1-996" fmla="*/ 388339 h 776661"/>
                    <a:gd name="connsiteX2-997" fmla="*/ 8 w 196179"/>
                    <a:gd name="connsiteY2-998" fmla="*/ 776661 h 776661"/>
                    <a:gd name="connsiteX3-999" fmla="*/ 149104 w 196179"/>
                    <a:gd name="connsiteY3-1000" fmla="*/ 388341 h 776661"/>
                    <a:gd name="connsiteX4-1001" fmla="*/ 0 w 196179"/>
                    <a:gd name="connsiteY4-1002" fmla="*/ 0 h 7766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96179" h="776661">
                      <a:moveTo>
                        <a:pt x="0" y="0"/>
                      </a:moveTo>
                      <a:lnTo>
                        <a:pt x="196179" y="388339"/>
                      </a:lnTo>
                      <a:lnTo>
                        <a:pt x="8" y="776661"/>
                      </a:lnTo>
                      <a:lnTo>
                        <a:pt x="149104" y="3883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>
                  <a:noFill/>
                </a:ln>
                <a:effectLst/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2429923-689B-1491-5E6C-803088B7B8B7}"/>
                  </a:ext>
                </a:extLst>
              </p:cNvPr>
              <p:cNvSpPr txBox="1"/>
              <p:nvPr/>
            </p:nvSpPr>
            <p:spPr>
              <a:xfrm>
                <a:off x="4942181" y="3341968"/>
                <a:ext cx="70296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55% 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DFFD2A31-D06A-6B2C-B2C7-0878FEFDAE8F}"/>
                  </a:ext>
                </a:extLst>
              </p:cNvPr>
              <p:cNvGrpSpPr/>
              <p:nvPr/>
            </p:nvGrpSpPr>
            <p:grpSpPr>
              <a:xfrm rot="5400000">
                <a:off x="5168650" y="3119950"/>
                <a:ext cx="250031" cy="302972"/>
                <a:chOff x="7607300" y="1679575"/>
                <a:chExt cx="288925" cy="165100"/>
              </a:xfrm>
              <a:gradFill>
                <a:gsLst>
                  <a:gs pos="0">
                    <a:schemeClr val="bg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0"/>
              </a:gradFill>
            </p:grpSpPr>
            <p:sp>
              <p:nvSpPr>
                <p:cNvPr id="51" name="箭头: V 形 50">
                  <a:extLst>
                    <a:ext uri="{FF2B5EF4-FFF2-40B4-BE49-F238E27FC236}">
                      <a16:creationId xmlns:a16="http://schemas.microsoft.com/office/drawing/2014/main" id="{686D5A6D-A12B-6AFD-0E65-D7D4FD625372}"/>
                    </a:ext>
                  </a:extLst>
                </p:cNvPr>
                <p:cNvSpPr/>
                <p:nvPr/>
              </p:nvSpPr>
              <p:spPr>
                <a:xfrm>
                  <a:off x="7785100" y="1679575"/>
                  <a:ext cx="111125" cy="165100"/>
                </a:xfrm>
                <a:prstGeom prst="chevron">
                  <a:avLst>
                    <a:gd name="adj" fmla="val 5576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箭头: V 形 51">
                  <a:extLst>
                    <a:ext uri="{FF2B5EF4-FFF2-40B4-BE49-F238E27FC236}">
                      <a16:creationId xmlns:a16="http://schemas.microsoft.com/office/drawing/2014/main" id="{6E5B03B1-CC72-A01C-BA2E-F24B7D4EE7D3}"/>
                    </a:ext>
                  </a:extLst>
                </p:cNvPr>
                <p:cNvSpPr/>
                <p:nvPr/>
              </p:nvSpPr>
              <p:spPr>
                <a:xfrm>
                  <a:off x="7696200" y="1679575"/>
                  <a:ext cx="111125" cy="165100"/>
                </a:xfrm>
                <a:prstGeom prst="chevron">
                  <a:avLst>
                    <a:gd name="adj" fmla="val 5576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箭头: V 形 52">
                  <a:extLst>
                    <a:ext uri="{FF2B5EF4-FFF2-40B4-BE49-F238E27FC236}">
                      <a16:creationId xmlns:a16="http://schemas.microsoft.com/office/drawing/2014/main" id="{BA3EDE57-8456-7DF6-5A4F-B0682931E4A5}"/>
                    </a:ext>
                  </a:extLst>
                </p:cNvPr>
                <p:cNvSpPr/>
                <p:nvPr/>
              </p:nvSpPr>
              <p:spPr>
                <a:xfrm>
                  <a:off x="7607300" y="1679575"/>
                  <a:ext cx="111125" cy="165100"/>
                </a:xfrm>
                <a:prstGeom prst="chevron">
                  <a:avLst>
                    <a:gd name="adj" fmla="val 5576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C2EE53FC-FDAD-2446-F596-57015377D131}"/>
                  </a:ext>
                </a:extLst>
              </p:cNvPr>
              <p:cNvSpPr txBox="1"/>
              <p:nvPr/>
            </p:nvSpPr>
            <p:spPr>
              <a:xfrm>
                <a:off x="4932721" y="2877134"/>
                <a:ext cx="702968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zh-CN" alt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rPr>
                  <a:t>二线</a:t>
                </a:r>
                <a:endParaRPr kumimoji="0" lang="en-US" altLang="zh-CN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350F73A5-C7F3-47B8-ABAD-3D103D1CA1AF}"/>
              </a:ext>
            </a:extLst>
          </p:cNvPr>
          <p:cNvSpPr/>
          <p:nvPr/>
        </p:nvSpPr>
        <p:spPr>
          <a:xfrm>
            <a:off x="7287365" y="2568731"/>
            <a:ext cx="3642611" cy="26683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mPFS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11.07 vs 16.49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个月（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HR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0.45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）</a:t>
            </a: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341C1CB-E835-4730-8C4A-4F9F832CD8DD}"/>
              </a:ext>
            </a:extLst>
          </p:cNvPr>
          <p:cNvSpPr/>
          <p:nvPr/>
        </p:nvSpPr>
        <p:spPr>
          <a:xfrm>
            <a:off x="312343" y="6548618"/>
            <a:ext cx="70294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75000"/>
                  </a:schemeClr>
                </a:solidFill>
              </a:rPr>
              <a:t>注：</a:t>
            </a:r>
            <a:r>
              <a:rPr lang="en-US" altLang="zh-CN" sz="800" dirty="0">
                <a:solidFill>
                  <a:schemeClr val="bg1">
                    <a:lumMod val="75000"/>
                  </a:schemeClr>
                </a:solidFill>
              </a:rPr>
              <a:t>NR</a:t>
            </a:r>
            <a:r>
              <a:rPr lang="zh-CN" altLang="en-US" sz="800" dirty="0">
                <a:solidFill>
                  <a:schemeClr val="bg1">
                    <a:lumMod val="75000"/>
                  </a:schemeClr>
                </a:solidFill>
              </a:rPr>
              <a:t>，随访期未达到；</a:t>
            </a:r>
            <a:r>
              <a:rPr lang="en-US" altLang="zh-CN" sz="800" dirty="0" err="1">
                <a:solidFill>
                  <a:schemeClr val="bg1">
                    <a:lumMod val="75000"/>
                  </a:schemeClr>
                </a:solidFill>
              </a:rPr>
              <a:t>mPFS</a:t>
            </a:r>
            <a:r>
              <a:rPr lang="zh-CN" altLang="en-US" sz="800" dirty="0">
                <a:solidFill>
                  <a:schemeClr val="bg1">
                    <a:lumMod val="75000"/>
                  </a:schemeClr>
                </a:solidFill>
              </a:rPr>
              <a:t>，中位无进展生存期，</a:t>
            </a:r>
            <a:r>
              <a:rPr lang="en-US" altLang="zh-CN" sz="800" dirty="0">
                <a:solidFill>
                  <a:schemeClr val="bg1">
                    <a:lumMod val="75000"/>
                  </a:schemeClr>
                </a:solidFill>
              </a:rPr>
              <a:t>ORR</a:t>
            </a:r>
            <a:r>
              <a:rPr lang="zh-CN" altLang="en-US" sz="800" dirty="0">
                <a:solidFill>
                  <a:schemeClr val="bg1">
                    <a:lumMod val="75000"/>
                  </a:schemeClr>
                </a:solidFill>
              </a:rPr>
              <a:t>，客观缓解率。</a:t>
            </a:r>
            <a:r>
              <a:rPr lang="en-US" altLang="zh-CN" sz="800" dirty="0">
                <a:solidFill>
                  <a:schemeClr val="bg1">
                    <a:lumMod val="75000"/>
                  </a:schemeClr>
                </a:solidFill>
              </a:rPr>
              <a:t>1. .2024 ASCO Abstract:1052. 2,,Nat </a:t>
            </a:r>
            <a:r>
              <a:rPr lang="en-US" altLang="zh-CN" sz="800" dirty="0" err="1">
                <a:solidFill>
                  <a:schemeClr val="bg1">
                    <a:lumMod val="75000"/>
                  </a:schemeClr>
                </a:solidFill>
              </a:rPr>
              <a:t>Commun</a:t>
            </a:r>
            <a:r>
              <a:rPr lang="en-US" altLang="zh-CN" sz="800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zh-CN" alt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800" dirty="0">
                <a:solidFill>
                  <a:schemeClr val="bg1">
                    <a:lumMod val="75000"/>
                  </a:schemeClr>
                </a:solidFill>
              </a:rPr>
              <a:t>2025</a:t>
            </a:r>
            <a:r>
              <a:rPr lang="zh-CN" alt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CN" sz="800" dirty="0">
                <a:solidFill>
                  <a:schemeClr val="bg1">
                    <a:lumMod val="75000"/>
                  </a:schemeClr>
                </a:solidFill>
              </a:rPr>
              <a:t>Jan 16;16(1): 716. </a:t>
            </a:r>
          </a:p>
        </p:txBody>
      </p:sp>
    </p:spTree>
    <p:extLst>
      <p:ext uri="{BB962C8B-B14F-4D97-AF65-F5344CB8AC3E}">
        <p14:creationId xmlns:p14="http://schemas.microsoft.com/office/powerpoint/2010/main" val="326586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D52D-74DE-08B0-9965-D18EA594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97A42C32-58AA-EECF-0B3D-946AA94E6EE5}"/>
              </a:ext>
            </a:extLst>
          </p:cNvPr>
          <p:cNvGrpSpPr/>
          <p:nvPr/>
        </p:nvGrpSpPr>
        <p:grpSpPr>
          <a:xfrm>
            <a:off x="821912" y="3014867"/>
            <a:ext cx="7234433" cy="3294859"/>
            <a:chOff x="308204" y="1616693"/>
            <a:chExt cx="5658802" cy="3141758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0990E58-3357-FB7B-B4BC-E0005863A3FA}"/>
                </a:ext>
              </a:extLst>
            </p:cNvPr>
            <p:cNvGrpSpPr/>
            <p:nvPr/>
          </p:nvGrpSpPr>
          <p:grpSpPr>
            <a:xfrm>
              <a:off x="308204" y="1616693"/>
              <a:ext cx="5658802" cy="3141758"/>
              <a:chOff x="308204" y="1616693"/>
              <a:chExt cx="5658802" cy="3141758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76D6C3ED-9393-8338-C716-C60833948F5E}"/>
                  </a:ext>
                </a:extLst>
              </p:cNvPr>
              <p:cNvSpPr/>
              <p:nvPr/>
            </p:nvSpPr>
            <p:spPr>
              <a:xfrm>
                <a:off x="308204" y="1870475"/>
                <a:ext cx="5658802" cy="2887976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zh-CN" alt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矩形: 圆顶角 33">
                <a:extLst>
                  <a:ext uri="{FF2B5EF4-FFF2-40B4-BE49-F238E27FC236}">
                    <a16:creationId xmlns:a16="http://schemas.microsoft.com/office/drawing/2014/main" id="{9D41B211-F7F7-5F79-4C5F-EE1C7F315D1E}"/>
                  </a:ext>
                </a:extLst>
              </p:cNvPr>
              <p:cNvSpPr/>
              <p:nvPr/>
            </p:nvSpPr>
            <p:spPr>
              <a:xfrm>
                <a:off x="308204" y="1616693"/>
                <a:ext cx="5658802" cy="455931"/>
              </a:xfrm>
              <a:prstGeom prst="round2SameRect">
                <a:avLst/>
              </a:prstGeom>
              <a:gradFill flip="none" rotWithShape="1">
                <a:gsLst>
                  <a:gs pos="16514">
                    <a:schemeClr val="accent1"/>
                  </a:gs>
                  <a:gs pos="43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E9A093A-646D-6418-2F8B-70104FC2C52C}"/>
                </a:ext>
              </a:extLst>
            </p:cNvPr>
            <p:cNvSpPr txBox="1"/>
            <p:nvPr/>
          </p:nvSpPr>
          <p:spPr>
            <a:xfrm>
              <a:off x="790558" y="1626943"/>
              <a:ext cx="4694094" cy="368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25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不同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CDK4/6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抑制剂一线研究中</a:t>
              </a:r>
              <a:r>
                <a:rPr lang="en-US" altLang="zh-CN" b="1" kern="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mPFS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HR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值</a:t>
              </a: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2CE733-3588-D9B9-A5AC-BF6F904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DF2CB71-D839-D55A-AB4B-91FC539BA9E1}"/>
              </a:ext>
            </a:extLst>
          </p:cNvPr>
          <p:cNvSpPr txBox="1"/>
          <p:nvPr/>
        </p:nvSpPr>
        <p:spPr>
          <a:xfrm>
            <a:off x="696819" y="6399832"/>
            <a:ext cx="1024811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注：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sym typeface="Arial" panose="020B0604020202020204" pitchFamily="34" charset="0"/>
              </a:rPr>
              <a:t>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sym typeface="Arial" panose="020B0604020202020204" pitchFamily="34" charset="0"/>
              </a:rPr>
              <a:t>来罗西利风险比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  <a:sym typeface="Arial" panose="020B0604020202020204" pitchFamily="34" charset="0"/>
              </a:rPr>
              <a:t>HR 0.464(0.293, 0.733), p=0.0004 (95% CI)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  <a:sym typeface="Arial" panose="020B0604020202020204" pitchFamily="34" charset="0"/>
              </a:rPr>
              <a:t>。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CI=置信区间。非头对头临床数据对比，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MAIC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，匹配调整间接比较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; </a:t>
            </a:r>
          </a:p>
          <a:p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1. .2024 ASCO Abstract:1052. 2..Breast Cancer Res Treat.2019 Apr;174(3):719-729. 3.NPJ Breast Cancer.2019 </a:t>
            </a:r>
            <a:r>
              <a:rPr lang="en-US" altLang="zh-CN" sz="700" dirty="0" err="1">
                <a:solidFill>
                  <a:schemeClr val="bg1">
                    <a:lumMod val="75000"/>
                  </a:schemeClr>
                </a:solidFill>
              </a:rPr>
              <a:t>jan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 17:5:5.  4.Ann Oncol. 2018 </a:t>
            </a:r>
            <a:r>
              <a:rPr lang="en-US" altLang="zh-CN" sz="700" dirty="0" err="1">
                <a:solidFill>
                  <a:schemeClr val="bg1">
                    <a:lumMod val="75000"/>
                  </a:schemeClr>
                </a:solidFill>
              </a:rPr>
              <a:t>jul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 1;29(7):1541-1547. 5.Clin Cancer Res.2022 Mar 1;28(5):851-859. 6.Lancet Oncol 2023; 24:646-57 7.《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来罗西利片用于中国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HR+/HER2-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晚期乳腺癌患者一线治疗的药物经济学评价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》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来罗西利一线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RCT GB491-004 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个体数据对比阿贝西利临床试验</a:t>
            </a:r>
            <a:r>
              <a:rPr lang="en-US" altLang="zh-CN" sz="700" dirty="0">
                <a:solidFill>
                  <a:schemeClr val="bg1">
                    <a:lumMod val="75000"/>
                  </a:schemeClr>
                </a:solidFill>
              </a:rPr>
              <a:t>MONARCH 3</a:t>
            </a:r>
            <a:r>
              <a:rPr lang="zh-CN" altLang="en-US" sz="700" dirty="0">
                <a:solidFill>
                  <a:schemeClr val="bg1">
                    <a:lumMod val="75000"/>
                  </a:schemeClr>
                </a:solidFill>
              </a:rPr>
              <a:t>， 将全部变量作为潜在效应修饰因子或预后变量的调整</a:t>
            </a:r>
            <a:endParaRPr lang="zh-CN" altLang="en-US" sz="7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5A9E3568-A2F0-8911-D2F6-853A44CBC3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960437"/>
              </p:ext>
            </p:extLst>
          </p:nvPr>
        </p:nvGraphicFramePr>
        <p:xfrm>
          <a:off x="956620" y="3346899"/>
          <a:ext cx="7372351" cy="286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组合 28">
            <a:extLst>
              <a:ext uri="{FF2B5EF4-FFF2-40B4-BE49-F238E27FC236}">
                <a16:creationId xmlns:a16="http://schemas.microsoft.com/office/drawing/2014/main" id="{1089D6C1-F5A1-89F4-C88E-D76F168DFDB0}"/>
              </a:ext>
            </a:extLst>
          </p:cNvPr>
          <p:cNvGrpSpPr/>
          <p:nvPr/>
        </p:nvGrpSpPr>
        <p:grpSpPr>
          <a:xfrm>
            <a:off x="830710" y="2121798"/>
            <a:ext cx="11449050" cy="716543"/>
            <a:chOff x="300038" y="2053196"/>
            <a:chExt cx="11449050" cy="716543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1C85BB43-A789-9A08-4A46-579AD8B0EB7D}"/>
                </a:ext>
              </a:extLst>
            </p:cNvPr>
            <p:cNvSpPr/>
            <p:nvPr/>
          </p:nvSpPr>
          <p:spPr>
            <a:xfrm>
              <a:off x="300038" y="2053196"/>
              <a:ext cx="11449050" cy="716543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851CB66-E33B-5FC7-334B-72BD1C657383}"/>
                </a:ext>
              </a:extLst>
            </p:cNvPr>
            <p:cNvSpPr/>
            <p:nvPr/>
          </p:nvSpPr>
          <p:spPr>
            <a:xfrm>
              <a:off x="308204" y="2061179"/>
              <a:ext cx="11440884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4000" lvl="2" indent="-144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从已报道的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CDK4/6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抑制剂（哌柏西利、阿贝西利、达尔西利、瑞波西利）一线治疗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III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期研究显示：</a:t>
              </a:r>
              <a:endPara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44000" lvl="2" indent="-144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来罗西利一线治疗</a:t>
              </a:r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PFS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</a:t>
              </a:r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HR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（</a:t>
              </a:r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0.464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）最低，即</a:t>
              </a:r>
              <a:r>
                <a:rPr lang="en-US" altLang="zh-CN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PFS</a:t>
              </a: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获益最大</a:t>
              </a:r>
              <a:r>
                <a:rPr lang="en-US" altLang="zh-CN" sz="1400" b="1" baseline="30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1-6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F7FEC40-CB1B-AF8D-C8D4-8FE37861D003}"/>
              </a:ext>
            </a:extLst>
          </p:cNvPr>
          <p:cNvGrpSpPr/>
          <p:nvPr/>
        </p:nvGrpSpPr>
        <p:grpSpPr>
          <a:xfrm>
            <a:off x="1693409" y="201660"/>
            <a:ext cx="2481262" cy="421766"/>
            <a:chOff x="300038" y="201660"/>
            <a:chExt cx="2481262" cy="421766"/>
          </a:xfrm>
        </p:grpSpPr>
        <p:sp>
          <p:nvSpPr>
            <p:cNvPr id="22" name="iSHEJI-4-1">
              <a:extLst>
                <a:ext uri="{FF2B5EF4-FFF2-40B4-BE49-F238E27FC236}">
                  <a16:creationId xmlns:a16="http://schemas.microsoft.com/office/drawing/2014/main" id="{09A39230-BFC6-B41A-E78C-7CCD0C746845}"/>
                </a:ext>
              </a:extLst>
            </p:cNvPr>
            <p:cNvSpPr/>
            <p:nvPr/>
          </p:nvSpPr>
          <p:spPr>
            <a:xfrm flipH="1" flipV="1">
              <a:off x="300038" y="201660"/>
              <a:ext cx="2481262" cy="421766"/>
            </a:xfrm>
            <a:prstGeom prst="parallelogram">
              <a:avLst>
                <a:gd name="adj" fmla="val 0"/>
              </a:avLst>
            </a:prstGeom>
            <a:gradFill flip="none" rotWithShape="0">
              <a:gsLst>
                <a:gs pos="0">
                  <a:schemeClr val="accent1">
                    <a:alpha val="5000"/>
                  </a:schemeClr>
                </a:gs>
                <a:gs pos="91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FAC070B-1133-3985-232D-4FF8BE34A608}"/>
                </a:ext>
              </a:extLst>
            </p:cNvPr>
            <p:cNvSpPr/>
            <p:nvPr/>
          </p:nvSpPr>
          <p:spPr>
            <a:xfrm>
              <a:off x="300038" y="227877"/>
              <a:ext cx="1788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2.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有效性 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ED27C94-1C16-636B-BEBA-43601D566918}"/>
              </a:ext>
            </a:extLst>
          </p:cNvPr>
          <p:cNvGrpSpPr/>
          <p:nvPr/>
        </p:nvGrpSpPr>
        <p:grpSpPr>
          <a:xfrm>
            <a:off x="442912" y="764869"/>
            <a:ext cx="11306176" cy="1138694"/>
            <a:chOff x="442912" y="707707"/>
            <a:chExt cx="11306176" cy="1081963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7E73AD61-7D79-81C7-A226-C811BA1F993D}"/>
                </a:ext>
              </a:extLst>
            </p:cNvPr>
            <p:cNvSpPr/>
            <p:nvPr/>
          </p:nvSpPr>
          <p:spPr>
            <a:xfrm flipH="1">
              <a:off x="656070" y="778432"/>
              <a:ext cx="10879860" cy="94051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  <a:gs pos="56000">
                  <a:srgbClr val="BD0F5E">
                    <a:alpha val="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D2F0C41-F757-663B-3959-ABFC65389825}"/>
                </a:ext>
              </a:extLst>
            </p:cNvPr>
            <p:cNvSpPr txBox="1"/>
            <p:nvPr/>
          </p:nvSpPr>
          <p:spPr>
            <a:xfrm>
              <a:off x="442912" y="707707"/>
              <a:ext cx="11306176" cy="1081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来罗西利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一线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治疗优势：</a:t>
              </a:r>
              <a:b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</a:b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PFS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获益最大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HR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最低：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0.464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8327A6C0-8121-4C15-A16E-EA613A66FB07}"/>
              </a:ext>
            </a:extLst>
          </p:cNvPr>
          <p:cNvSpPr/>
          <p:nvPr/>
        </p:nvSpPr>
        <p:spPr>
          <a:xfrm>
            <a:off x="1051483" y="1025832"/>
            <a:ext cx="172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相比目前获批</a:t>
            </a:r>
            <a:r>
              <a:rPr lang="en-US" altLang="zh-CN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CDK4/6</a:t>
            </a: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抑制剂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D4A35845-5FF5-419B-83D3-46B984E9EDAB}"/>
              </a:ext>
            </a:extLst>
          </p:cNvPr>
          <p:cNvSpPr/>
          <p:nvPr/>
        </p:nvSpPr>
        <p:spPr>
          <a:xfrm>
            <a:off x="2798351" y="1113749"/>
            <a:ext cx="271377" cy="4853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DAA03B7-11E8-42F8-80B0-2A8B9A4F6BA1}"/>
              </a:ext>
            </a:extLst>
          </p:cNvPr>
          <p:cNvSpPr txBox="1"/>
          <p:nvPr/>
        </p:nvSpPr>
        <p:spPr>
          <a:xfrm>
            <a:off x="2805283" y="6036620"/>
            <a:ext cx="739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参照药）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580AE700-F6DB-4488-AAF9-B4596193A2A7}"/>
              </a:ext>
            </a:extLst>
          </p:cNvPr>
          <p:cNvSpPr/>
          <p:nvPr/>
        </p:nvSpPr>
        <p:spPr>
          <a:xfrm>
            <a:off x="8191053" y="2952028"/>
            <a:ext cx="3531293" cy="3339259"/>
          </a:xfrm>
          <a:prstGeom prst="roundRect">
            <a:avLst>
              <a:gd name="adj" fmla="val 2328"/>
            </a:avLst>
          </a:prstGeom>
          <a:noFill/>
          <a:ln w="9525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思源黑体 CN Bold" panose="020B0800000000000000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656CEC8-9B2F-406A-A450-83523B6BB08E}"/>
              </a:ext>
            </a:extLst>
          </p:cNvPr>
          <p:cNvSpPr txBox="1"/>
          <p:nvPr/>
        </p:nvSpPr>
        <p:spPr>
          <a:xfrm>
            <a:off x="8248606" y="3162389"/>
            <a:ext cx="360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疗效间接比较（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vs.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阿贝西利）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6D752A7-7EAF-4A5C-9F72-C4DABD42B832}"/>
              </a:ext>
            </a:extLst>
          </p:cNvPr>
          <p:cNvCxnSpPr>
            <a:cxnSpLocks/>
          </p:cNvCxnSpPr>
          <p:nvPr/>
        </p:nvCxnSpPr>
        <p:spPr>
          <a:xfrm>
            <a:off x="8306249" y="3612675"/>
            <a:ext cx="311129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CAFB9CDD-D05C-4720-84A4-812C2A909987}"/>
              </a:ext>
            </a:extLst>
          </p:cNvPr>
          <p:cNvSpPr>
            <a:spLocks/>
          </p:cNvSpPr>
          <p:nvPr/>
        </p:nvSpPr>
        <p:spPr>
          <a:xfrm>
            <a:off x="8306249" y="3818114"/>
            <a:ext cx="3172814" cy="2275017"/>
          </a:xfrm>
          <a:prstGeom prst="roundRect">
            <a:avLst>
              <a:gd name="adj" fmla="val 2037"/>
            </a:avLst>
          </a:prstGeom>
          <a:gradFill>
            <a:gsLst>
              <a:gs pos="0">
                <a:srgbClr val="FFFFFF">
                  <a:alpha val="4000"/>
                </a:srgbClr>
              </a:gs>
              <a:gs pos="100000">
                <a:schemeClr val="accent1">
                  <a:alpha val="5000"/>
                </a:schemeClr>
              </a:gs>
            </a:gsLst>
            <a:lin ang="162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7C93F97-6B52-429B-B99A-DAF100B2B2F3}"/>
              </a:ext>
            </a:extLst>
          </p:cNvPr>
          <p:cNvSpPr txBox="1"/>
          <p:nvPr/>
        </p:nvSpPr>
        <p:spPr>
          <a:xfrm>
            <a:off x="8305473" y="3818114"/>
            <a:ext cx="3295232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经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MAIC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匹配调整（一线治疗）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400" b="1" dirty="0">
                <a:solidFill>
                  <a:srgbClr val="1169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来罗西利</a:t>
            </a:r>
            <a:r>
              <a:rPr lang="en-US" altLang="zh-CN" sz="1400" b="1" dirty="0">
                <a:solidFill>
                  <a:srgbClr val="1169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+</a:t>
            </a:r>
            <a:r>
              <a:rPr lang="zh-CN" altLang="en-US" sz="1400" b="1" dirty="0">
                <a:solidFill>
                  <a:srgbClr val="1169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来曲唑 </a:t>
            </a:r>
            <a:r>
              <a:rPr lang="en-US" altLang="zh-CN" sz="1400" b="1" dirty="0">
                <a:solidFill>
                  <a:srgbClr val="1169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vs </a:t>
            </a:r>
            <a:r>
              <a:rPr lang="zh-CN" altLang="en-US" sz="1400" b="1" dirty="0">
                <a:solidFill>
                  <a:srgbClr val="1169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阿贝西利</a:t>
            </a:r>
            <a:r>
              <a:rPr lang="en-US" altLang="zh-CN" sz="1400" b="1" dirty="0">
                <a:solidFill>
                  <a:srgbClr val="1169A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+NSAI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PFS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的风险比为</a:t>
            </a:r>
            <a:r>
              <a:rPr lang="en-US" altLang="zh-CN" sz="1400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37F0A0EA-B1FD-49D7-A903-81135C0E76A1}"/>
              </a:ext>
            </a:extLst>
          </p:cNvPr>
          <p:cNvGrpSpPr/>
          <p:nvPr/>
        </p:nvGrpSpPr>
        <p:grpSpPr>
          <a:xfrm>
            <a:off x="8485037" y="4873369"/>
            <a:ext cx="3115668" cy="914728"/>
            <a:chOff x="8809999" y="2767253"/>
            <a:chExt cx="3708181" cy="914728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CEE73778-509D-43FA-9DB2-CF4CEF0A9AF1}"/>
                </a:ext>
              </a:extLst>
            </p:cNvPr>
            <p:cNvSpPr/>
            <p:nvPr/>
          </p:nvSpPr>
          <p:spPr>
            <a:xfrm>
              <a:off x="8809999" y="2767253"/>
              <a:ext cx="3708181" cy="914728"/>
            </a:xfrm>
            <a:prstGeom prst="rect">
              <a:avLst/>
            </a:prstGeom>
            <a:solidFill>
              <a:schemeClr val="accent1">
                <a:alpha val="3000"/>
              </a:schemeClr>
            </a:solidFill>
            <a:ln w="9525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accent1">
                      <a:alpha val="30000"/>
                    </a:schemeClr>
                  </a:gs>
                </a:gsLst>
                <a:lin ang="10800000" scaled="1"/>
                <a:tileRect/>
              </a:gradFill>
              <a:prstDash val="solid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F45CBE5-7640-4B1D-B91B-9B9EF9E9AD77}"/>
                </a:ext>
              </a:extLst>
            </p:cNvPr>
            <p:cNvGrpSpPr/>
            <p:nvPr/>
          </p:nvGrpSpPr>
          <p:grpSpPr>
            <a:xfrm>
              <a:off x="9064300" y="3088514"/>
              <a:ext cx="445625" cy="254646"/>
              <a:chOff x="8395777" y="1572026"/>
              <a:chExt cx="288923" cy="165101"/>
            </a:xfrm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0800000" scaled="0"/>
            </a:gradFill>
          </p:grpSpPr>
          <p:sp>
            <p:nvSpPr>
              <p:cNvPr id="72" name="箭头: V 形 71">
                <a:extLst>
                  <a:ext uri="{FF2B5EF4-FFF2-40B4-BE49-F238E27FC236}">
                    <a16:creationId xmlns:a16="http://schemas.microsoft.com/office/drawing/2014/main" id="{971817CE-F138-49F4-A9B6-D14FE3B52AB5}"/>
                  </a:ext>
                </a:extLst>
              </p:cNvPr>
              <p:cNvSpPr/>
              <p:nvPr/>
            </p:nvSpPr>
            <p:spPr>
              <a:xfrm>
                <a:off x="8573575" y="1572027"/>
                <a:ext cx="111125" cy="165100"/>
              </a:xfrm>
              <a:prstGeom prst="chevron">
                <a:avLst>
                  <a:gd name="adj" fmla="val 557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箭头: V 形 72">
                <a:extLst>
                  <a:ext uri="{FF2B5EF4-FFF2-40B4-BE49-F238E27FC236}">
                    <a16:creationId xmlns:a16="http://schemas.microsoft.com/office/drawing/2014/main" id="{EEFA0502-C9DE-45AC-B373-F11CB106D43E}"/>
                  </a:ext>
                </a:extLst>
              </p:cNvPr>
              <p:cNvSpPr/>
              <p:nvPr/>
            </p:nvSpPr>
            <p:spPr>
              <a:xfrm>
                <a:off x="8484676" y="1572026"/>
                <a:ext cx="111125" cy="165100"/>
              </a:xfrm>
              <a:prstGeom prst="chevron">
                <a:avLst>
                  <a:gd name="adj" fmla="val 557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箭头: V 形 73">
                <a:extLst>
                  <a:ext uri="{FF2B5EF4-FFF2-40B4-BE49-F238E27FC236}">
                    <a16:creationId xmlns:a16="http://schemas.microsoft.com/office/drawing/2014/main" id="{A5E8BB3C-FB21-44E4-9DC2-25375FFEB07B}"/>
                  </a:ext>
                </a:extLst>
              </p:cNvPr>
              <p:cNvSpPr/>
              <p:nvPr/>
            </p:nvSpPr>
            <p:spPr>
              <a:xfrm>
                <a:off x="8395777" y="1572027"/>
                <a:ext cx="111125" cy="165100"/>
              </a:xfrm>
              <a:prstGeom prst="chevron">
                <a:avLst>
                  <a:gd name="adj" fmla="val 5576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63B7DC52-AF0C-4659-A394-C2AA76F2BD94}"/>
                </a:ext>
              </a:extLst>
            </p:cNvPr>
            <p:cNvGrpSpPr/>
            <p:nvPr/>
          </p:nvGrpSpPr>
          <p:grpSpPr>
            <a:xfrm>
              <a:off x="9441366" y="2829243"/>
              <a:ext cx="2826835" cy="734524"/>
              <a:chOff x="9441366" y="2829243"/>
              <a:chExt cx="2826835" cy="734524"/>
            </a:xfrm>
          </p:grpSpPr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80E802EB-A004-4BDA-B882-5EAA2FC18578}"/>
                  </a:ext>
                </a:extLst>
              </p:cNvPr>
              <p:cNvGrpSpPr/>
              <p:nvPr/>
            </p:nvGrpSpPr>
            <p:grpSpPr>
              <a:xfrm>
                <a:off x="9441366" y="2829243"/>
                <a:ext cx="2826835" cy="734524"/>
                <a:chOff x="8556852" y="2442530"/>
                <a:chExt cx="3542356" cy="734524"/>
              </a:xfrm>
            </p:grpSpPr>
            <p:grpSp>
              <p:nvGrpSpPr>
                <p:cNvPr id="68" name="组合 67">
                  <a:extLst>
                    <a:ext uri="{FF2B5EF4-FFF2-40B4-BE49-F238E27FC236}">
                      <a16:creationId xmlns:a16="http://schemas.microsoft.com/office/drawing/2014/main" id="{913F19ED-C00F-4E79-984F-C242B0C3A428}"/>
                    </a:ext>
                  </a:extLst>
                </p:cNvPr>
                <p:cNvGrpSpPr/>
                <p:nvPr/>
              </p:nvGrpSpPr>
              <p:grpSpPr>
                <a:xfrm>
                  <a:off x="8671639" y="3050894"/>
                  <a:ext cx="3427569" cy="126160"/>
                  <a:chOff x="1414485" y="2153762"/>
                  <a:chExt cx="3427569" cy="126160"/>
                </a:xfrm>
              </p:grpSpPr>
              <p:sp>
                <p:nvSpPr>
                  <p:cNvPr id="70" name="梯形 69">
                    <a:extLst>
                      <a:ext uri="{FF2B5EF4-FFF2-40B4-BE49-F238E27FC236}">
                        <a16:creationId xmlns:a16="http://schemas.microsoft.com/office/drawing/2014/main" id="{A1BCFF06-F5E6-4D1F-8572-C4516199B63E}"/>
                      </a:ext>
                    </a:extLst>
                  </p:cNvPr>
                  <p:cNvSpPr/>
                  <p:nvPr/>
                </p:nvSpPr>
                <p:spPr>
                  <a:xfrm>
                    <a:off x="1414485" y="2156901"/>
                    <a:ext cx="3427569" cy="123021"/>
                  </a:xfrm>
                  <a:prstGeom prst="trapezoid">
                    <a:avLst>
                      <a:gd name="adj" fmla="val 150956"/>
                    </a:avLst>
                  </a:prstGeom>
                  <a:gradFill flip="none"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alpha val="15000"/>
                        </a:schemeClr>
                      </a:gs>
                    </a:gsLst>
                    <a:lin ang="5400000" scaled="1"/>
                    <a:tileRect/>
                  </a:gradFill>
                  <a:ln w="9525" cap="flat" cmpd="sng" algn="ctr">
                    <a:gradFill flip="none"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  <a:tileRect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1" name="梯形 70">
                    <a:extLst>
                      <a:ext uri="{FF2B5EF4-FFF2-40B4-BE49-F238E27FC236}">
                        <a16:creationId xmlns:a16="http://schemas.microsoft.com/office/drawing/2014/main" id="{01C3FA9B-3E7E-45BD-8310-F3B3250D4469}"/>
                      </a:ext>
                    </a:extLst>
                  </p:cNvPr>
                  <p:cNvSpPr/>
                  <p:nvPr/>
                </p:nvSpPr>
                <p:spPr>
                  <a:xfrm>
                    <a:off x="1503785" y="2153762"/>
                    <a:ext cx="3248942" cy="102996"/>
                  </a:xfrm>
                  <a:prstGeom prst="trapezoid">
                    <a:avLst>
                      <a:gd name="adj" fmla="val 150956"/>
                    </a:avLst>
                  </a:prstGeom>
                  <a:gradFill flip="none"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alpha val="31000"/>
                        </a:schemeClr>
                      </a:gs>
                    </a:gsLst>
                    <a:lin ang="5400000" scaled="1"/>
                    <a:tileRect/>
                  </a:gradFill>
                  <a:ln w="317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2C31D4C9-0B44-489B-BFCA-322B6AFE2275}"/>
                    </a:ext>
                  </a:extLst>
                </p:cNvPr>
                <p:cNvSpPr txBox="1"/>
                <p:nvPr/>
              </p:nvSpPr>
              <p:spPr>
                <a:xfrm>
                  <a:off x="8556852" y="2442530"/>
                  <a:ext cx="3248940" cy="6771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rPr>
                    <a:t>HR: 0.41</a:t>
                  </a:r>
                </a:p>
                <a:p>
                  <a:pPr algn="ctr"/>
                  <a:r>
                    <a:rPr lang="zh-CN" altLang="en-US" sz="14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（</a:t>
                  </a:r>
                  <a:r>
                    <a:rPr lang="en-US" altLang="zh-CN" sz="14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0.20-0.84</a:t>
                  </a:r>
                  <a:r>
                    <a:rPr lang="zh-CN" altLang="en-US" sz="1400" b="1" dirty="0">
                      <a:solidFill>
                        <a:schemeClr val="accent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）</a:t>
                  </a:r>
                  <a:endParaRPr lang="zh-CN" altLang="en-US" sz="1400" dirty="0"/>
                </a:p>
              </p:txBody>
            </p:sp>
          </p:grpSp>
          <p:sp>
            <p:nvSpPr>
              <p:cNvPr id="67" name="箭头: 下 66">
                <a:extLst>
                  <a:ext uri="{FF2B5EF4-FFF2-40B4-BE49-F238E27FC236}">
                    <a16:creationId xmlns:a16="http://schemas.microsoft.com/office/drawing/2014/main" id="{CC38F797-925F-4D79-A254-9DAB444A8DDC}"/>
                  </a:ext>
                </a:extLst>
              </p:cNvPr>
              <p:cNvSpPr/>
              <p:nvPr/>
            </p:nvSpPr>
            <p:spPr>
              <a:xfrm>
                <a:off x="11737696" y="2968736"/>
                <a:ext cx="173571" cy="327197"/>
              </a:xfrm>
              <a:prstGeom prst="downArrow">
                <a:avLst/>
              </a:prstGeom>
              <a:gradFill flip="none" rotWithShape="1">
                <a:gsLst>
                  <a:gs pos="2000">
                    <a:schemeClr val="accent1">
                      <a:lumMod val="75000"/>
                      <a:alpha val="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0173BA48-3A5B-41E5-9948-A3BC12D1798C}"/>
              </a:ext>
            </a:extLst>
          </p:cNvPr>
          <p:cNvSpPr/>
          <p:nvPr/>
        </p:nvSpPr>
        <p:spPr>
          <a:xfrm>
            <a:off x="8197022" y="5888015"/>
            <a:ext cx="3525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展现更好降低疾病进展与死亡风险趋势</a:t>
            </a:r>
            <a:endParaRPr lang="zh-CN" altLang="en-US" sz="14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78B7CB2-3F25-42A7-9FAF-C175532EB03D}"/>
              </a:ext>
            </a:extLst>
          </p:cNvPr>
          <p:cNvSpPr/>
          <p:nvPr/>
        </p:nvSpPr>
        <p:spPr>
          <a:xfrm>
            <a:off x="6555235" y="6067397"/>
            <a:ext cx="13131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</a:rPr>
              <a:t>非头对头研究，仅供参考</a:t>
            </a:r>
          </a:p>
        </p:txBody>
      </p:sp>
    </p:spTree>
    <p:extLst>
      <p:ext uri="{BB962C8B-B14F-4D97-AF65-F5344CB8AC3E}">
        <p14:creationId xmlns:p14="http://schemas.microsoft.com/office/powerpoint/2010/main" val="130498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155C51F1-933E-A9F1-942D-E6FEAD112741}"/>
              </a:ext>
            </a:extLst>
          </p:cNvPr>
          <p:cNvSpPr txBox="1">
            <a:spLocks/>
          </p:cNvSpPr>
          <p:nvPr/>
        </p:nvSpPr>
        <p:spPr>
          <a:xfrm>
            <a:off x="9112568" y="645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582337-A72E-45DA-828B-0F5ACCA76410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099C395-DCA1-5C11-144E-8762A7D2DA6E}"/>
              </a:ext>
            </a:extLst>
          </p:cNvPr>
          <p:cNvGrpSpPr/>
          <p:nvPr/>
        </p:nvGrpSpPr>
        <p:grpSpPr>
          <a:xfrm>
            <a:off x="300038" y="2112211"/>
            <a:ext cx="11449050" cy="716543"/>
            <a:chOff x="300038" y="2053196"/>
            <a:chExt cx="11449050" cy="716543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0624F428-77E8-8B3E-8FF1-4B04924F2BD0}"/>
                </a:ext>
              </a:extLst>
            </p:cNvPr>
            <p:cNvSpPr/>
            <p:nvPr/>
          </p:nvSpPr>
          <p:spPr>
            <a:xfrm>
              <a:off x="300038" y="2053196"/>
              <a:ext cx="11449050" cy="716543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0B9CFC7-160F-6054-987F-43212C61C331}"/>
                </a:ext>
              </a:extLst>
            </p:cNvPr>
            <p:cNvSpPr/>
            <p:nvPr/>
          </p:nvSpPr>
          <p:spPr>
            <a:xfrm>
              <a:off x="308204" y="2061179"/>
              <a:ext cx="10894133" cy="70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4000" lvl="2" indent="-144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BD0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转移部位≥</a:t>
              </a:r>
              <a:r>
                <a:rPr lang="en-US" altLang="zh-CN" sz="1400" b="1" dirty="0">
                  <a:solidFill>
                    <a:srgbClr val="BD0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r>
                <a:rPr lang="zh-CN" altLang="en-US" sz="1400" b="1" dirty="0">
                  <a:solidFill>
                    <a:srgbClr val="BD0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亚组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：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PFS HR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值 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0.326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，疾病进展或死亡风险降低</a:t>
              </a:r>
              <a:r>
                <a:rPr lang="en-US" altLang="zh-CN" sz="1400" b="1" dirty="0">
                  <a:solidFill>
                    <a:srgbClr val="E012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67.4%</a:t>
              </a:r>
            </a:p>
            <a:p>
              <a:pPr marL="144000" lvl="2" indent="-1440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BD0F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既往接受过化疗亚组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：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PFS HR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值 </a:t>
              </a:r>
              <a:r>
                <a:rPr lang="en-US" altLang="zh-CN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0.286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，疾病进展或死亡风险降低</a:t>
              </a:r>
              <a:r>
                <a:rPr lang="en-US" altLang="zh-CN" sz="1400" b="1" dirty="0">
                  <a:solidFill>
                    <a:srgbClr val="E0126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71.4%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8CCC2AE-AB4C-5F01-FA23-879B8A10441F}"/>
              </a:ext>
            </a:extLst>
          </p:cNvPr>
          <p:cNvGrpSpPr/>
          <p:nvPr/>
        </p:nvGrpSpPr>
        <p:grpSpPr>
          <a:xfrm>
            <a:off x="1693409" y="201660"/>
            <a:ext cx="2481262" cy="421766"/>
            <a:chOff x="300038" y="201660"/>
            <a:chExt cx="2481262" cy="421766"/>
          </a:xfrm>
        </p:grpSpPr>
        <p:sp>
          <p:nvSpPr>
            <p:cNvPr id="8" name="iSHEJI-4-1">
              <a:extLst>
                <a:ext uri="{FF2B5EF4-FFF2-40B4-BE49-F238E27FC236}">
                  <a16:creationId xmlns:a16="http://schemas.microsoft.com/office/drawing/2014/main" id="{05E18FB3-0F7A-C0CA-5172-56368520CAC4}"/>
                </a:ext>
              </a:extLst>
            </p:cNvPr>
            <p:cNvSpPr/>
            <p:nvPr/>
          </p:nvSpPr>
          <p:spPr>
            <a:xfrm flipH="1" flipV="1">
              <a:off x="300038" y="201660"/>
              <a:ext cx="2481262" cy="421766"/>
            </a:xfrm>
            <a:prstGeom prst="parallelogram">
              <a:avLst>
                <a:gd name="adj" fmla="val 0"/>
              </a:avLst>
            </a:prstGeom>
            <a:gradFill flip="none" rotWithShape="0">
              <a:gsLst>
                <a:gs pos="0">
                  <a:schemeClr val="accent1">
                    <a:alpha val="5000"/>
                  </a:schemeClr>
                </a:gs>
                <a:gs pos="91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137C31B-A3B2-7851-9906-4258F37D3374}"/>
                </a:ext>
              </a:extLst>
            </p:cNvPr>
            <p:cNvSpPr/>
            <p:nvPr/>
          </p:nvSpPr>
          <p:spPr>
            <a:xfrm>
              <a:off x="300038" y="227877"/>
              <a:ext cx="1788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2.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有效性 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4BBAA1C-2BA8-A056-5E18-BA15255E9BFF}"/>
              </a:ext>
            </a:extLst>
          </p:cNvPr>
          <p:cNvGrpSpPr/>
          <p:nvPr/>
        </p:nvGrpSpPr>
        <p:grpSpPr>
          <a:xfrm>
            <a:off x="442912" y="869724"/>
            <a:ext cx="11306176" cy="1082669"/>
            <a:chOff x="442912" y="747338"/>
            <a:chExt cx="11306176" cy="108266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4154D7E-8792-DB1B-DEE9-83F67F33F5A1}"/>
                </a:ext>
              </a:extLst>
            </p:cNvPr>
            <p:cNvSpPr/>
            <p:nvPr/>
          </p:nvSpPr>
          <p:spPr>
            <a:xfrm flipH="1">
              <a:off x="656070" y="778432"/>
              <a:ext cx="10879860" cy="94051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  <a:gs pos="56000">
                  <a:srgbClr val="BD0F5E">
                    <a:alpha val="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DF115DF-2C61-ED46-DF94-A8BC0F8FF28B}"/>
                </a:ext>
              </a:extLst>
            </p:cNvPr>
            <p:cNvSpPr txBox="1"/>
            <p:nvPr/>
          </p:nvSpPr>
          <p:spPr>
            <a:xfrm>
              <a:off x="442912" y="747338"/>
              <a:ext cx="11306176" cy="10826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来罗西利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二线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治疗优势：</a:t>
              </a:r>
              <a:b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</a:b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在</a:t>
              </a:r>
              <a:r>
                <a:rPr lang="zh-CN" altLang="en-US" sz="20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“</a:t>
              </a:r>
              <a:r>
                <a:rPr lang="zh-CN" altLang="en-US" sz="28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预后较差人群</a:t>
              </a: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”的疾病进展或死亡风险更低</a:t>
              </a:r>
              <a:r>
                <a:rPr lang="en-US" altLang="zh-CN" baseline="30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1-6</a:t>
              </a:r>
              <a:endParaRPr lang="zh-CN" altLang="en-US" sz="2400" baseline="30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4A1AFD3-2C03-6995-2F69-F820DA267117}"/>
              </a:ext>
            </a:extLst>
          </p:cNvPr>
          <p:cNvGrpSpPr/>
          <p:nvPr/>
        </p:nvGrpSpPr>
        <p:grpSpPr>
          <a:xfrm>
            <a:off x="308204" y="3030876"/>
            <a:ext cx="5550571" cy="3374976"/>
            <a:chOff x="308204" y="1616693"/>
            <a:chExt cx="5658802" cy="3065596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FAFED87-9A0D-61A8-80DE-E41F466F973F}"/>
                </a:ext>
              </a:extLst>
            </p:cNvPr>
            <p:cNvGrpSpPr/>
            <p:nvPr/>
          </p:nvGrpSpPr>
          <p:grpSpPr>
            <a:xfrm>
              <a:off x="308204" y="1616693"/>
              <a:ext cx="5658802" cy="3065596"/>
              <a:chOff x="308204" y="1616693"/>
              <a:chExt cx="5658802" cy="3065596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1C50ACD-B014-38B0-D4E5-DCA6CCDA474C}"/>
                  </a:ext>
                </a:extLst>
              </p:cNvPr>
              <p:cNvSpPr/>
              <p:nvPr/>
            </p:nvSpPr>
            <p:spPr>
              <a:xfrm>
                <a:off x="308204" y="1870475"/>
                <a:ext cx="5658802" cy="2811814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zh-CN" alt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矩形: 圆顶角 16">
                <a:extLst>
                  <a:ext uri="{FF2B5EF4-FFF2-40B4-BE49-F238E27FC236}">
                    <a16:creationId xmlns:a16="http://schemas.microsoft.com/office/drawing/2014/main" id="{E56CE4F9-60CA-581D-1177-219E73E6FB5B}"/>
                  </a:ext>
                </a:extLst>
              </p:cNvPr>
              <p:cNvSpPr/>
              <p:nvPr/>
            </p:nvSpPr>
            <p:spPr>
              <a:xfrm>
                <a:off x="308204" y="1616693"/>
                <a:ext cx="5658802" cy="369332"/>
              </a:xfrm>
              <a:prstGeom prst="round2SameRect">
                <a:avLst/>
              </a:prstGeom>
              <a:gradFill flip="none" rotWithShape="1">
                <a:gsLst>
                  <a:gs pos="16514">
                    <a:schemeClr val="accent1"/>
                  </a:gs>
                  <a:gs pos="43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2652539-CBBE-4A76-35D7-0E359999C920}"/>
                </a:ext>
              </a:extLst>
            </p:cNvPr>
            <p:cNvSpPr txBox="1"/>
            <p:nvPr/>
          </p:nvSpPr>
          <p:spPr>
            <a:xfrm>
              <a:off x="790558" y="1626943"/>
              <a:ext cx="4694094" cy="369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25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多转移灶亚组  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PFS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HR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值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FE65BD9-771F-E8F2-ABA0-4425A8641B55}"/>
              </a:ext>
            </a:extLst>
          </p:cNvPr>
          <p:cNvGrpSpPr/>
          <p:nvPr/>
        </p:nvGrpSpPr>
        <p:grpSpPr>
          <a:xfrm>
            <a:off x="6198517" y="3042160"/>
            <a:ext cx="5550571" cy="3363692"/>
            <a:chOff x="308204" y="1616693"/>
            <a:chExt cx="5658802" cy="293228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1C88611-5AFB-1BE9-8B42-5EB7A600B4F5}"/>
                </a:ext>
              </a:extLst>
            </p:cNvPr>
            <p:cNvGrpSpPr/>
            <p:nvPr/>
          </p:nvGrpSpPr>
          <p:grpSpPr>
            <a:xfrm>
              <a:off x="308204" y="1616693"/>
              <a:ext cx="5658802" cy="2932280"/>
              <a:chOff x="308204" y="1616693"/>
              <a:chExt cx="5658802" cy="2932280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AD048E9-A66E-73B6-5E70-70168BF91B91}"/>
                  </a:ext>
                </a:extLst>
              </p:cNvPr>
              <p:cNvSpPr/>
              <p:nvPr/>
            </p:nvSpPr>
            <p:spPr>
              <a:xfrm>
                <a:off x="308204" y="1870475"/>
                <a:ext cx="5658802" cy="2678498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accent1">
                    <a:lumMod val="20000"/>
                    <a:lumOff val="80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zh-CN" altLang="en-US" sz="16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矩形: 圆顶角 21">
                <a:extLst>
                  <a:ext uri="{FF2B5EF4-FFF2-40B4-BE49-F238E27FC236}">
                    <a16:creationId xmlns:a16="http://schemas.microsoft.com/office/drawing/2014/main" id="{043639EF-3379-903D-AE31-061D639AB983}"/>
                  </a:ext>
                </a:extLst>
              </p:cNvPr>
              <p:cNvSpPr/>
              <p:nvPr/>
            </p:nvSpPr>
            <p:spPr>
              <a:xfrm>
                <a:off x="308204" y="1616693"/>
                <a:ext cx="5658802" cy="369332"/>
              </a:xfrm>
              <a:prstGeom prst="round2SameRect">
                <a:avLst/>
              </a:prstGeom>
              <a:gradFill flip="none" rotWithShape="1">
                <a:gsLst>
                  <a:gs pos="16514">
                    <a:schemeClr val="accent1"/>
                  </a:gs>
                  <a:gs pos="43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5EE7027-4E0B-C374-0465-E0131661381F}"/>
                </a:ext>
              </a:extLst>
            </p:cNvPr>
            <p:cNvSpPr txBox="1"/>
            <p:nvPr/>
          </p:nvSpPr>
          <p:spPr>
            <a:xfrm>
              <a:off x="790558" y="1626943"/>
              <a:ext cx="4694094" cy="3708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25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既往接受过化疗亚组  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PFS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HR</a:t>
              </a:r>
              <a:r>
                <a:rPr lang="zh-CN" altLang="en-US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值</a:t>
              </a:r>
            </a:p>
          </p:txBody>
        </p:sp>
      </p:grpSp>
      <p:graphicFrame>
        <p:nvGraphicFramePr>
          <p:cNvPr id="23" name="图表 22">
            <a:extLst>
              <a:ext uri="{FF2B5EF4-FFF2-40B4-BE49-F238E27FC236}">
                <a16:creationId xmlns:a16="http://schemas.microsoft.com/office/drawing/2014/main" id="{3F72016A-5849-9A95-B8C1-586D844E6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292565"/>
              </p:ext>
            </p:extLst>
          </p:nvPr>
        </p:nvGraphicFramePr>
        <p:xfrm>
          <a:off x="362143" y="3270712"/>
          <a:ext cx="5490600" cy="268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A473AE47-7DB7-2880-1CD0-50D59295E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090945"/>
              </p:ext>
            </p:extLst>
          </p:nvPr>
        </p:nvGraphicFramePr>
        <p:xfrm>
          <a:off x="6544290" y="3461965"/>
          <a:ext cx="4859024" cy="26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文本框 24">
            <a:extLst>
              <a:ext uri="{FF2B5EF4-FFF2-40B4-BE49-F238E27FC236}">
                <a16:creationId xmlns:a16="http://schemas.microsoft.com/office/drawing/2014/main" id="{8EA7E64E-ECE8-F3CC-54E8-4EBE14F9E364}"/>
              </a:ext>
            </a:extLst>
          </p:cNvPr>
          <p:cNvSpPr txBox="1"/>
          <p:nvPr/>
        </p:nvSpPr>
        <p:spPr>
          <a:xfrm>
            <a:off x="1926848" y="5724888"/>
            <a:ext cx="739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参照药）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C53807E-0F36-1950-F005-915E6B301473}"/>
              </a:ext>
            </a:extLst>
          </p:cNvPr>
          <p:cNvSpPr txBox="1"/>
          <p:nvPr/>
        </p:nvSpPr>
        <p:spPr>
          <a:xfrm>
            <a:off x="362143" y="6067299"/>
            <a:ext cx="5307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注：多转移灶亚组：哌柏西利，阿贝西利，瑞波西利转移灶或累及器官数≥</a:t>
            </a:r>
            <a:r>
              <a:rPr lang="en-US" altLang="zh-CN" dirty="0"/>
              <a:t>3</a:t>
            </a:r>
            <a:r>
              <a:rPr lang="zh-CN" altLang="en-US" dirty="0"/>
              <a:t>亚组，达尔西利和来罗西利为转移灶≥</a:t>
            </a:r>
            <a:r>
              <a:rPr lang="en-US" altLang="zh-CN" dirty="0"/>
              <a:t>4</a:t>
            </a:r>
            <a:r>
              <a:rPr lang="zh-CN" altLang="en-US" dirty="0"/>
              <a:t>亚组，非头对头研究，仅供参考。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47538E5-1DE9-FACB-4C95-0F181A876880}"/>
              </a:ext>
            </a:extLst>
          </p:cNvPr>
          <p:cNvSpPr/>
          <p:nvPr/>
        </p:nvSpPr>
        <p:spPr>
          <a:xfrm>
            <a:off x="300038" y="6454381"/>
            <a:ext cx="10672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75000"/>
                  </a:schemeClr>
                </a:solidFill>
              </a:rPr>
              <a:t>1.Nat Commun.2025 </a:t>
            </a:r>
            <a:r>
              <a:rPr lang="en-US" altLang="zh-CN" sz="800" dirty="0" err="1">
                <a:solidFill>
                  <a:schemeClr val="bg1">
                    <a:lumMod val="75000"/>
                  </a:schemeClr>
                </a:solidFill>
              </a:rPr>
              <a:t>jan</a:t>
            </a:r>
            <a:r>
              <a:rPr lang="en-US" altLang="zh-CN" sz="800" dirty="0">
                <a:solidFill>
                  <a:schemeClr val="bg1">
                    <a:lumMod val="75000"/>
                  </a:schemeClr>
                </a:solidFill>
              </a:rPr>
              <a:t> 16;16(1):716. 2.Nature Medicine,27,1904-1909. 3.Therapeutic Advances in Medical Oncology,12, 1758835920963925. 4.J Clin Oncol. 2017 Sep 1;35(25):2875-2884. 5.J Clin Oncol. 2018 Aug 20;36(24):2465-2472. 6.New England Journal of Medicine, 373(3), 209-219.</a:t>
            </a:r>
            <a:endParaRPr lang="zh-CN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4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B570AC-E378-4D75-8ED1-6A8073FD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CC45D2-D09A-9FB0-F1CD-7726143744A9}"/>
              </a:ext>
            </a:extLst>
          </p:cNvPr>
          <p:cNvGrpSpPr/>
          <p:nvPr/>
        </p:nvGrpSpPr>
        <p:grpSpPr>
          <a:xfrm>
            <a:off x="442912" y="765175"/>
            <a:ext cx="11306176" cy="572144"/>
            <a:chOff x="442912" y="697190"/>
            <a:chExt cx="11306176" cy="57214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F224CC07-98A6-B98C-1C4B-A61CECFD76D4}"/>
                </a:ext>
              </a:extLst>
            </p:cNvPr>
            <p:cNvSpPr/>
            <p:nvPr/>
          </p:nvSpPr>
          <p:spPr>
            <a:xfrm flipH="1">
              <a:off x="656070" y="697190"/>
              <a:ext cx="10879860" cy="57214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  <a:gs pos="56000">
                  <a:srgbClr val="BD0F5E">
                    <a:alpha val="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D1126FF-FA19-BE8B-2745-3B3DD67083D3}"/>
                </a:ext>
              </a:extLst>
            </p:cNvPr>
            <p:cNvSpPr txBox="1"/>
            <p:nvPr/>
          </p:nvSpPr>
          <p:spPr>
            <a:xfrm>
              <a:off x="442912" y="752430"/>
              <a:ext cx="113061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CDK4/6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抑制剂被多部指南推荐用于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HR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＋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/HER2-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晚期乳腺癌治疗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2257A12-E6D8-5B68-AB75-D05097F63E23}"/>
              </a:ext>
            </a:extLst>
          </p:cNvPr>
          <p:cNvGrpSpPr/>
          <p:nvPr/>
        </p:nvGrpSpPr>
        <p:grpSpPr>
          <a:xfrm>
            <a:off x="1693409" y="201660"/>
            <a:ext cx="2481262" cy="421766"/>
            <a:chOff x="300038" y="201660"/>
            <a:chExt cx="2481262" cy="421766"/>
          </a:xfrm>
        </p:grpSpPr>
        <p:sp>
          <p:nvSpPr>
            <p:cNvPr id="17" name="iSHEJI-4-1">
              <a:extLst>
                <a:ext uri="{FF2B5EF4-FFF2-40B4-BE49-F238E27FC236}">
                  <a16:creationId xmlns:a16="http://schemas.microsoft.com/office/drawing/2014/main" id="{176640DD-EC4B-9715-686F-6A79701EC9F5}"/>
                </a:ext>
              </a:extLst>
            </p:cNvPr>
            <p:cNvSpPr/>
            <p:nvPr/>
          </p:nvSpPr>
          <p:spPr>
            <a:xfrm flipH="1" flipV="1">
              <a:off x="300038" y="201660"/>
              <a:ext cx="2481262" cy="421766"/>
            </a:xfrm>
            <a:prstGeom prst="parallelogram">
              <a:avLst>
                <a:gd name="adj" fmla="val 0"/>
              </a:avLst>
            </a:prstGeom>
            <a:gradFill flip="none" rotWithShape="0">
              <a:gsLst>
                <a:gs pos="0">
                  <a:schemeClr val="accent1">
                    <a:alpha val="5000"/>
                  </a:schemeClr>
                </a:gs>
                <a:gs pos="91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2E65822-22AE-D40E-5928-B0F09F7B6309}"/>
                </a:ext>
              </a:extLst>
            </p:cNvPr>
            <p:cNvSpPr/>
            <p:nvPr/>
          </p:nvSpPr>
          <p:spPr>
            <a:xfrm>
              <a:off x="300038" y="227877"/>
              <a:ext cx="1788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2.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有效性 </a:t>
              </a:r>
            </a:p>
          </p:txBody>
        </p:sp>
      </p:grpSp>
      <p:cxnSp>
        <p:nvCxnSpPr>
          <p:cNvPr id="24581" name="直接连接符 24580">
            <a:extLst>
              <a:ext uri="{FF2B5EF4-FFF2-40B4-BE49-F238E27FC236}">
                <a16:creationId xmlns:a16="http://schemas.microsoft.com/office/drawing/2014/main" id="{9D9DB1B5-36C1-F991-0FE8-812AE0899249}"/>
              </a:ext>
            </a:extLst>
          </p:cNvPr>
          <p:cNvCxnSpPr>
            <a:cxnSpLocks/>
          </p:cNvCxnSpPr>
          <p:nvPr/>
        </p:nvCxnSpPr>
        <p:spPr>
          <a:xfrm>
            <a:off x="300038" y="2553695"/>
            <a:ext cx="114490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51000">
                  <a:schemeClr val="accent1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2" name="直接连接符 24581">
            <a:extLst>
              <a:ext uri="{FF2B5EF4-FFF2-40B4-BE49-F238E27FC236}">
                <a16:creationId xmlns:a16="http://schemas.microsoft.com/office/drawing/2014/main" id="{B967A4C0-D86E-788C-580A-55CD567FF74D}"/>
              </a:ext>
            </a:extLst>
          </p:cNvPr>
          <p:cNvCxnSpPr>
            <a:cxnSpLocks/>
          </p:cNvCxnSpPr>
          <p:nvPr/>
        </p:nvCxnSpPr>
        <p:spPr>
          <a:xfrm>
            <a:off x="300038" y="3498900"/>
            <a:ext cx="114490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51000">
                  <a:schemeClr val="accent1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3" name="直接连接符 24582">
            <a:extLst>
              <a:ext uri="{FF2B5EF4-FFF2-40B4-BE49-F238E27FC236}">
                <a16:creationId xmlns:a16="http://schemas.microsoft.com/office/drawing/2014/main" id="{7DE605D9-888C-8482-F37D-787483F14A71}"/>
              </a:ext>
            </a:extLst>
          </p:cNvPr>
          <p:cNvCxnSpPr>
            <a:cxnSpLocks/>
          </p:cNvCxnSpPr>
          <p:nvPr/>
        </p:nvCxnSpPr>
        <p:spPr>
          <a:xfrm>
            <a:off x="300038" y="4841142"/>
            <a:ext cx="114490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51000">
                  <a:schemeClr val="accent1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4" name="直接连接符 24583">
            <a:extLst>
              <a:ext uri="{FF2B5EF4-FFF2-40B4-BE49-F238E27FC236}">
                <a16:creationId xmlns:a16="http://schemas.microsoft.com/office/drawing/2014/main" id="{9F54240D-2653-55F2-6EAF-9D24F8C6CA01}"/>
              </a:ext>
            </a:extLst>
          </p:cNvPr>
          <p:cNvCxnSpPr>
            <a:cxnSpLocks/>
          </p:cNvCxnSpPr>
          <p:nvPr/>
        </p:nvCxnSpPr>
        <p:spPr>
          <a:xfrm>
            <a:off x="300038" y="5756175"/>
            <a:ext cx="1144905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  <a:gs pos="51000">
                  <a:schemeClr val="accent1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07" name="组合 24606">
            <a:extLst>
              <a:ext uri="{FF2B5EF4-FFF2-40B4-BE49-F238E27FC236}">
                <a16:creationId xmlns:a16="http://schemas.microsoft.com/office/drawing/2014/main" id="{C295D104-CA5B-D919-1241-0EC0EAC1E338}"/>
              </a:ext>
            </a:extLst>
          </p:cNvPr>
          <p:cNvGrpSpPr/>
          <p:nvPr/>
        </p:nvGrpSpPr>
        <p:grpSpPr>
          <a:xfrm>
            <a:off x="263525" y="3599021"/>
            <a:ext cx="11485563" cy="1142000"/>
            <a:chOff x="263525" y="3616732"/>
            <a:chExt cx="11485563" cy="1142000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3AB1C9A9-0411-ACD4-C897-550476CE75A3}"/>
                </a:ext>
              </a:extLst>
            </p:cNvPr>
            <p:cNvSpPr txBox="1"/>
            <p:nvPr/>
          </p:nvSpPr>
          <p:spPr>
            <a:xfrm>
              <a:off x="3836830" y="3635658"/>
              <a:ext cx="7912258" cy="110414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激素受体阳性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HER2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阴性晚期乳腺癌一线治疗，内分泌联合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抑制剂是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HR+/HER2-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晚期乳腺癌患者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一线优选治疗策略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激素受体阳性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HER2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阴性晚期乳腺癌二线级以上治疗选择，尚未使用过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抑制剂的患者内分泌联合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抑制剂仍然是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二线治疗优选方案</a:t>
              </a:r>
            </a:p>
          </p:txBody>
        </p:sp>
        <p:grpSp>
          <p:nvGrpSpPr>
            <p:cNvPr id="24606" name="组合 24605">
              <a:extLst>
                <a:ext uri="{FF2B5EF4-FFF2-40B4-BE49-F238E27FC236}">
                  <a16:creationId xmlns:a16="http://schemas.microsoft.com/office/drawing/2014/main" id="{870F09A2-0922-A2BE-8A29-B1149994845E}"/>
                </a:ext>
              </a:extLst>
            </p:cNvPr>
            <p:cNvGrpSpPr/>
            <p:nvPr/>
          </p:nvGrpSpPr>
          <p:grpSpPr>
            <a:xfrm>
              <a:off x="3672973" y="3616732"/>
              <a:ext cx="4197281" cy="1142000"/>
              <a:chOff x="3672973" y="3766484"/>
              <a:chExt cx="4197281" cy="842496"/>
            </a:xfrm>
          </p:grpSpPr>
          <p:sp>
            <p:nvSpPr>
              <p:cNvPr id="50" name="矩形: 圆角 49">
                <a:extLst>
                  <a:ext uri="{FF2B5EF4-FFF2-40B4-BE49-F238E27FC236}">
                    <a16:creationId xmlns:a16="http://schemas.microsoft.com/office/drawing/2014/main" id="{FBC694E2-C84A-0F39-831E-CC4EEB037A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72973" y="3766484"/>
                <a:ext cx="4197281" cy="842496"/>
              </a:xfrm>
              <a:prstGeom prst="roundRect">
                <a:avLst>
                  <a:gd name="adj" fmla="val 2037"/>
                </a:avLst>
              </a:prstGeom>
              <a:gradFill flip="none" rotWithShape="1">
                <a:gsLst>
                  <a:gs pos="0">
                    <a:srgbClr val="FFFFFF">
                      <a:alpha val="4000"/>
                    </a:srgbClr>
                  </a:gs>
                  <a:gs pos="100000">
                    <a:schemeClr val="accent1">
                      <a:alpha val="5000"/>
                    </a:schemeClr>
                  </a:gs>
                </a:gsLst>
                <a:lin ang="108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78"/>
                <a:endParaRPr lang="zh-CN" altLang="en-US" kern="0">
                  <a:solidFill>
                    <a:srgbClr val="666666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23BB1C7F-1A14-00AF-2B2F-0FAB6191CE0A}"/>
                  </a:ext>
                </a:extLst>
              </p:cNvPr>
              <p:cNvCxnSpPr/>
              <p:nvPr/>
            </p:nvCxnSpPr>
            <p:spPr>
              <a:xfrm>
                <a:off x="3673782" y="3891095"/>
                <a:ext cx="0" cy="593274"/>
              </a:xfrm>
              <a:prstGeom prst="line">
                <a:avLst/>
              </a:prstGeom>
              <a:ln w="6350">
                <a:solidFill>
                  <a:schemeClr val="accent1">
                    <a:alpha val="80000"/>
                  </a:schemeClr>
                </a:solidFill>
                <a:headEnd type="diamond" w="sm" len="sm"/>
                <a:tailEnd type="diamond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87" name="组合 24586">
              <a:extLst>
                <a:ext uri="{FF2B5EF4-FFF2-40B4-BE49-F238E27FC236}">
                  <a16:creationId xmlns:a16="http://schemas.microsoft.com/office/drawing/2014/main" id="{09F82D05-E4D0-39EC-8BA6-02459BA8189B}"/>
                </a:ext>
              </a:extLst>
            </p:cNvPr>
            <p:cNvGrpSpPr/>
            <p:nvPr/>
          </p:nvGrpSpPr>
          <p:grpSpPr>
            <a:xfrm>
              <a:off x="263525" y="3815251"/>
              <a:ext cx="3368371" cy="744963"/>
              <a:chOff x="404750" y="3784871"/>
              <a:chExt cx="3368371" cy="744963"/>
            </a:xfrm>
          </p:grpSpPr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6B5A418-CB2B-5C22-84CA-D1AB9F771AC5}"/>
                  </a:ext>
                </a:extLst>
              </p:cNvPr>
              <p:cNvSpPr txBox="1"/>
              <p:nvPr/>
            </p:nvSpPr>
            <p:spPr>
              <a:xfrm>
                <a:off x="404750" y="4252835"/>
                <a:ext cx="3368371" cy="276999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>
                  <a:defRPr kumimoji="1" sz="14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algn="ctr"/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《</a:t>
                </a: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中国抗癌协会乳腺癌诊治指南与规范 </a:t>
                </a:r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2024》</a:t>
                </a: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FC63494F-DA12-0E36-63D9-8BC8D525632D}"/>
                  </a:ext>
                </a:extLst>
              </p:cNvPr>
              <p:cNvSpPr/>
              <p:nvPr/>
            </p:nvSpPr>
            <p:spPr>
              <a:xfrm>
                <a:off x="911032" y="3784871"/>
                <a:ext cx="2355806" cy="5316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605" name="组合 24604">
            <a:extLst>
              <a:ext uri="{FF2B5EF4-FFF2-40B4-BE49-F238E27FC236}">
                <a16:creationId xmlns:a16="http://schemas.microsoft.com/office/drawing/2014/main" id="{84E0A30A-E186-41CC-6881-431B7294C77B}"/>
              </a:ext>
            </a:extLst>
          </p:cNvPr>
          <p:cNvGrpSpPr/>
          <p:nvPr/>
        </p:nvGrpSpPr>
        <p:grpSpPr>
          <a:xfrm>
            <a:off x="263525" y="4941263"/>
            <a:ext cx="11485563" cy="714791"/>
            <a:chOff x="263525" y="4771933"/>
            <a:chExt cx="11485563" cy="714791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E0EE1417-9487-A5A0-66D5-EAAFCC4390F7}"/>
                </a:ext>
              </a:extLst>
            </p:cNvPr>
            <p:cNvSpPr txBox="1"/>
            <p:nvPr/>
          </p:nvSpPr>
          <p:spPr>
            <a:xfrm>
              <a:off x="3836830" y="4835786"/>
              <a:ext cx="7912258" cy="58708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绝经后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HR+/HER2-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晚期乳腺癌一线治疗推荐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抑制剂联合内分泌治疗方案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二线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及后线未经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抑制剂治疗的患者优先推荐氟维司群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+CDK4/6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IA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） </a:t>
              </a:r>
            </a:p>
          </p:txBody>
        </p:sp>
        <p:grpSp>
          <p:nvGrpSpPr>
            <p:cNvPr id="24599" name="组合 24598">
              <a:extLst>
                <a:ext uri="{FF2B5EF4-FFF2-40B4-BE49-F238E27FC236}">
                  <a16:creationId xmlns:a16="http://schemas.microsoft.com/office/drawing/2014/main" id="{BF0FF89D-1791-DD49-56B9-D825D870A040}"/>
                </a:ext>
              </a:extLst>
            </p:cNvPr>
            <p:cNvGrpSpPr/>
            <p:nvPr/>
          </p:nvGrpSpPr>
          <p:grpSpPr>
            <a:xfrm>
              <a:off x="3672973" y="4771933"/>
              <a:ext cx="4197281" cy="714791"/>
              <a:chOff x="3672973" y="4731013"/>
              <a:chExt cx="4197281" cy="842497"/>
            </a:xfrm>
          </p:grpSpPr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EB8D191D-BE25-1ED0-77AE-FAD9BFF09D4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72973" y="4731013"/>
                <a:ext cx="4197281" cy="842497"/>
              </a:xfrm>
              <a:prstGeom prst="roundRect">
                <a:avLst>
                  <a:gd name="adj" fmla="val 2037"/>
                </a:avLst>
              </a:prstGeom>
              <a:gradFill flip="none" rotWithShape="1">
                <a:gsLst>
                  <a:gs pos="0">
                    <a:srgbClr val="FFFFFF">
                      <a:alpha val="4000"/>
                    </a:srgbClr>
                  </a:gs>
                  <a:gs pos="100000">
                    <a:schemeClr val="accent1">
                      <a:alpha val="5000"/>
                    </a:schemeClr>
                  </a:gs>
                </a:gsLst>
                <a:lin ang="108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78"/>
                <a:endParaRPr lang="zh-CN" altLang="en-US" kern="0">
                  <a:solidFill>
                    <a:srgbClr val="666666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EF1F1FFD-CC54-96C0-8D90-BF3EB11235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3782" y="4855624"/>
                <a:ext cx="0" cy="593274"/>
              </a:xfrm>
              <a:prstGeom prst="line">
                <a:avLst/>
              </a:prstGeom>
              <a:ln w="6350">
                <a:solidFill>
                  <a:schemeClr val="accent1">
                    <a:alpha val="80000"/>
                  </a:schemeClr>
                </a:solidFill>
                <a:headEnd type="diamond" w="sm" len="sm"/>
                <a:tailEnd type="diamond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04" name="组合 24603">
              <a:extLst>
                <a:ext uri="{FF2B5EF4-FFF2-40B4-BE49-F238E27FC236}">
                  <a16:creationId xmlns:a16="http://schemas.microsoft.com/office/drawing/2014/main" id="{2848D866-0917-F82F-669B-BE07B623BDCD}"/>
                </a:ext>
              </a:extLst>
            </p:cNvPr>
            <p:cNvGrpSpPr/>
            <p:nvPr/>
          </p:nvGrpSpPr>
          <p:grpSpPr>
            <a:xfrm>
              <a:off x="263525" y="4796510"/>
              <a:ext cx="3368371" cy="665636"/>
              <a:chOff x="263525" y="4862009"/>
              <a:chExt cx="3368371" cy="665636"/>
            </a:xfrm>
          </p:grpSpPr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E751E327-F81D-1F90-56C6-A0B359B85EC5}"/>
                  </a:ext>
                </a:extLst>
              </p:cNvPr>
              <p:cNvSpPr txBox="1"/>
              <p:nvPr/>
            </p:nvSpPr>
            <p:spPr>
              <a:xfrm>
                <a:off x="263525" y="5250646"/>
                <a:ext cx="3368371" cy="276999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>
                  <a:defRPr kumimoji="1" sz="14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algn="ctr"/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《</a:t>
                </a: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中国晚期乳腺癌规范诊疗指南（</a:t>
                </a:r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2024 </a:t>
                </a: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年版）</a:t>
                </a:r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》</a:t>
                </a:r>
              </a:p>
            </p:txBody>
          </p:sp>
          <p:pic>
            <p:nvPicPr>
              <p:cNvPr id="36" name="Picture 2" descr="https://www.chinancpcn.org.cn/images/ydy_logo1.png">
                <a:extLst>
                  <a:ext uri="{FF2B5EF4-FFF2-40B4-BE49-F238E27FC236}">
                    <a16:creationId xmlns:a16="http://schemas.microsoft.com/office/drawing/2014/main" id="{7783B293-685B-47B9-BA49-A839AA0E240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7356" y="4862009"/>
                <a:ext cx="1940708" cy="384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603" name="组合 24602">
            <a:extLst>
              <a:ext uri="{FF2B5EF4-FFF2-40B4-BE49-F238E27FC236}">
                <a16:creationId xmlns:a16="http://schemas.microsoft.com/office/drawing/2014/main" id="{077B788C-0C52-A056-9B0D-5DE25D853C29}"/>
              </a:ext>
            </a:extLst>
          </p:cNvPr>
          <p:cNvGrpSpPr/>
          <p:nvPr/>
        </p:nvGrpSpPr>
        <p:grpSpPr>
          <a:xfrm>
            <a:off x="263525" y="5856294"/>
            <a:ext cx="11485563" cy="714791"/>
            <a:chOff x="263525" y="5705774"/>
            <a:chExt cx="11485563" cy="714791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84A1C34-88FF-F898-9A3E-30F560E3ECEA}"/>
                </a:ext>
              </a:extLst>
            </p:cNvPr>
            <p:cNvSpPr txBox="1"/>
            <p:nvPr/>
          </p:nvSpPr>
          <p:spPr>
            <a:xfrm>
              <a:off x="3836830" y="5769627"/>
              <a:ext cx="7912258" cy="58708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ER+HER2-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复发不可切除或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IV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期乳腺癌患者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一线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治疗推荐方案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AI+CDK4/6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二线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和后线未接受过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抑制剂的患者治疗推荐氟维司群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+CDK4/6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</a:t>
              </a:r>
            </a:p>
          </p:txBody>
        </p:sp>
        <p:grpSp>
          <p:nvGrpSpPr>
            <p:cNvPr id="24600" name="组合 24599">
              <a:extLst>
                <a:ext uri="{FF2B5EF4-FFF2-40B4-BE49-F238E27FC236}">
                  <a16:creationId xmlns:a16="http://schemas.microsoft.com/office/drawing/2014/main" id="{1CE6D519-60F9-7B49-15D4-A5396236F775}"/>
                </a:ext>
              </a:extLst>
            </p:cNvPr>
            <p:cNvGrpSpPr/>
            <p:nvPr/>
          </p:nvGrpSpPr>
          <p:grpSpPr>
            <a:xfrm>
              <a:off x="3672973" y="5705774"/>
              <a:ext cx="4197281" cy="714791"/>
              <a:chOff x="3672973" y="5664854"/>
              <a:chExt cx="4197281" cy="842497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51288C37-D591-4CC3-9174-3DA1A22FD7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72973" y="5664854"/>
                <a:ext cx="4197281" cy="842497"/>
              </a:xfrm>
              <a:prstGeom prst="roundRect">
                <a:avLst>
                  <a:gd name="adj" fmla="val 2037"/>
                </a:avLst>
              </a:prstGeom>
              <a:gradFill flip="none" rotWithShape="1">
                <a:gsLst>
                  <a:gs pos="0">
                    <a:srgbClr val="FFFFFF">
                      <a:alpha val="4000"/>
                    </a:srgbClr>
                  </a:gs>
                  <a:gs pos="100000">
                    <a:schemeClr val="accent1">
                      <a:alpha val="5000"/>
                    </a:schemeClr>
                  </a:gs>
                </a:gsLst>
                <a:lin ang="108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78"/>
                <a:endParaRPr lang="zh-CN" altLang="en-US" kern="0">
                  <a:solidFill>
                    <a:srgbClr val="666666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D25AD2E4-C853-6F7E-1094-41508E53A2B7}"/>
                  </a:ext>
                </a:extLst>
              </p:cNvPr>
              <p:cNvCxnSpPr/>
              <p:nvPr/>
            </p:nvCxnSpPr>
            <p:spPr>
              <a:xfrm>
                <a:off x="3673782" y="5789465"/>
                <a:ext cx="0" cy="593274"/>
              </a:xfrm>
              <a:prstGeom prst="line">
                <a:avLst/>
              </a:prstGeom>
              <a:ln w="6350">
                <a:solidFill>
                  <a:schemeClr val="accent1">
                    <a:alpha val="80000"/>
                  </a:schemeClr>
                </a:solidFill>
                <a:headEnd type="diamond" w="sm" len="sm"/>
                <a:tailEnd type="diamond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02" name="组合 24601">
              <a:extLst>
                <a:ext uri="{FF2B5EF4-FFF2-40B4-BE49-F238E27FC236}">
                  <a16:creationId xmlns:a16="http://schemas.microsoft.com/office/drawing/2014/main" id="{4719C87D-6CFF-54C1-E5C8-D7669C7B6D19}"/>
                </a:ext>
              </a:extLst>
            </p:cNvPr>
            <p:cNvGrpSpPr/>
            <p:nvPr/>
          </p:nvGrpSpPr>
          <p:grpSpPr>
            <a:xfrm>
              <a:off x="263525" y="5755544"/>
              <a:ext cx="3368371" cy="615251"/>
              <a:chOff x="263525" y="5846235"/>
              <a:chExt cx="3368371" cy="615251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C471E2E-8FF1-CC91-6537-9E9A0C5ACECA}"/>
                  </a:ext>
                </a:extLst>
              </p:cNvPr>
              <p:cNvSpPr txBox="1"/>
              <p:nvPr/>
            </p:nvSpPr>
            <p:spPr>
              <a:xfrm>
                <a:off x="263525" y="6184487"/>
                <a:ext cx="3368371" cy="276999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>
                  <a:defRPr kumimoji="1" sz="14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algn="ctr"/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《2025</a:t>
                </a: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年美国</a:t>
                </a:r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NCCN</a:t>
                </a: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指南第</a:t>
                </a:r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4</a:t>
                </a: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版</a:t>
                </a:r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》</a:t>
                </a:r>
              </a:p>
            </p:txBody>
          </p:sp>
          <p:pic>
            <p:nvPicPr>
              <p:cNvPr id="24578" name="Picture 2" descr="https://selfpage-gips.cdn.bcebos.com/12426991f317ea66410343a84a160e03?x-bce-process=image/auto-orient,o_1/resize,w_1242,limit_1/quality,Q_86/format,f_auto">
                <a:extLst>
                  <a:ext uri="{FF2B5EF4-FFF2-40B4-BE49-F238E27FC236}">
                    <a16:creationId xmlns:a16="http://schemas.microsoft.com/office/drawing/2014/main" id="{49FC46A2-6455-46F2-98C8-3BF5D26A8D68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34" b="29007"/>
              <a:stretch/>
            </p:blipFill>
            <p:spPr bwMode="auto">
              <a:xfrm>
                <a:off x="1438782" y="5846235"/>
                <a:ext cx="1106774" cy="286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601" name="组合 24600">
            <a:extLst>
              <a:ext uri="{FF2B5EF4-FFF2-40B4-BE49-F238E27FC236}">
                <a16:creationId xmlns:a16="http://schemas.microsoft.com/office/drawing/2014/main" id="{E698B178-53C1-DC02-C7B0-AD22C6A094EA}"/>
              </a:ext>
            </a:extLst>
          </p:cNvPr>
          <p:cNvGrpSpPr/>
          <p:nvPr/>
        </p:nvGrpSpPr>
        <p:grpSpPr>
          <a:xfrm>
            <a:off x="263525" y="2668902"/>
            <a:ext cx="11485563" cy="729877"/>
            <a:chOff x="263525" y="2605807"/>
            <a:chExt cx="11485563" cy="729877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9701455-777B-1F6A-FF4B-4FA89CDE9FCB}"/>
                </a:ext>
              </a:extLst>
            </p:cNvPr>
            <p:cNvSpPr txBox="1"/>
            <p:nvPr/>
          </p:nvSpPr>
          <p:spPr>
            <a:xfrm>
              <a:off x="3836830" y="2669660"/>
              <a:ext cx="7912258" cy="58708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AI+CDK4/6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抑制剂为未经内分泌治疗或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TAM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治疗失败的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HR+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晚期乳腺癌患者</a:t>
              </a:r>
              <a:r>
                <a:rPr lang="en-US" altLang="zh-CN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级推荐方案（</a:t>
              </a:r>
              <a:r>
                <a:rPr lang="en-US" altLang="zh-CN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IA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）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+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氟维司群为非甾体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AI/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甾体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AI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治疗失败患者</a:t>
              </a:r>
              <a:r>
                <a:rPr lang="en-US" altLang="zh-CN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级推荐（</a:t>
              </a:r>
              <a:r>
                <a:rPr lang="en-US" altLang="zh-CN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IA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grpSp>
          <p:nvGrpSpPr>
            <p:cNvPr id="24598" name="组合 24597">
              <a:extLst>
                <a:ext uri="{FF2B5EF4-FFF2-40B4-BE49-F238E27FC236}">
                  <a16:creationId xmlns:a16="http://schemas.microsoft.com/office/drawing/2014/main" id="{F56C107C-2AFA-93B8-04F0-2FDADB9C04F6}"/>
                </a:ext>
              </a:extLst>
            </p:cNvPr>
            <p:cNvGrpSpPr/>
            <p:nvPr/>
          </p:nvGrpSpPr>
          <p:grpSpPr>
            <a:xfrm>
              <a:off x="3672973" y="2605807"/>
              <a:ext cx="4197281" cy="714791"/>
              <a:chOff x="3672973" y="2542541"/>
              <a:chExt cx="4197281" cy="965412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99F19DCC-05B1-F948-8527-1FF4EF057B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72973" y="2542541"/>
                <a:ext cx="4197281" cy="965412"/>
              </a:xfrm>
              <a:prstGeom prst="roundRect">
                <a:avLst>
                  <a:gd name="adj" fmla="val 2037"/>
                </a:avLst>
              </a:prstGeom>
              <a:gradFill flip="none" rotWithShape="1">
                <a:gsLst>
                  <a:gs pos="0">
                    <a:srgbClr val="FFFFFF">
                      <a:alpha val="4000"/>
                    </a:srgbClr>
                  </a:gs>
                  <a:gs pos="100000">
                    <a:schemeClr val="accent1">
                      <a:alpha val="5000"/>
                    </a:schemeClr>
                  </a:gs>
                </a:gsLst>
                <a:lin ang="108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78"/>
                <a:endParaRPr lang="zh-CN" altLang="en-US" kern="0">
                  <a:solidFill>
                    <a:srgbClr val="666666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35F7AD40-2854-114C-D643-F94E607AB2BE}"/>
                  </a:ext>
                </a:extLst>
              </p:cNvPr>
              <p:cNvCxnSpPr/>
              <p:nvPr/>
            </p:nvCxnSpPr>
            <p:spPr>
              <a:xfrm>
                <a:off x="3673782" y="2685332"/>
                <a:ext cx="0" cy="679830"/>
              </a:xfrm>
              <a:prstGeom prst="line">
                <a:avLst/>
              </a:prstGeom>
              <a:ln w="6350">
                <a:solidFill>
                  <a:schemeClr val="accent1">
                    <a:alpha val="80000"/>
                  </a:schemeClr>
                </a:solidFill>
                <a:headEnd type="diamond" w="sm" len="sm"/>
                <a:tailEnd type="diamond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90" name="文本框 24589">
              <a:extLst>
                <a:ext uri="{FF2B5EF4-FFF2-40B4-BE49-F238E27FC236}">
                  <a16:creationId xmlns:a16="http://schemas.microsoft.com/office/drawing/2014/main" id="{C8F65708-85F0-93D0-82D9-5FA7735086AD}"/>
                </a:ext>
              </a:extLst>
            </p:cNvPr>
            <p:cNvSpPr txBox="1"/>
            <p:nvPr/>
          </p:nvSpPr>
          <p:spPr>
            <a:xfrm>
              <a:off x="263525" y="3058685"/>
              <a:ext cx="3368371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>
                <a:defRPr kumimoji="1" sz="14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中国临床肿瘤学会乳腺癌诊疗指南 </a:t>
              </a:r>
              <a:r>
                <a: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2025》</a:t>
              </a:r>
            </a:p>
          </p:txBody>
        </p:sp>
      </p:grpSp>
      <p:grpSp>
        <p:nvGrpSpPr>
          <p:cNvPr id="24608" name="组合 24607">
            <a:extLst>
              <a:ext uri="{FF2B5EF4-FFF2-40B4-BE49-F238E27FC236}">
                <a16:creationId xmlns:a16="http://schemas.microsoft.com/office/drawing/2014/main" id="{E9DB6BA9-4DBE-7A93-37EF-14F6B1215DFB}"/>
              </a:ext>
            </a:extLst>
          </p:cNvPr>
          <p:cNvGrpSpPr/>
          <p:nvPr/>
        </p:nvGrpSpPr>
        <p:grpSpPr>
          <a:xfrm>
            <a:off x="263525" y="1578142"/>
            <a:ext cx="11485563" cy="875432"/>
            <a:chOff x="263525" y="1426066"/>
            <a:chExt cx="11485563" cy="875432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AD365CFD-C5D4-D29D-50E4-FD8202BDD273}"/>
                </a:ext>
              </a:extLst>
            </p:cNvPr>
            <p:cNvSpPr>
              <a:spLocks/>
            </p:cNvSpPr>
            <p:nvPr/>
          </p:nvSpPr>
          <p:spPr>
            <a:xfrm>
              <a:off x="3672973" y="1442534"/>
              <a:ext cx="4197281" cy="842497"/>
            </a:xfrm>
            <a:prstGeom prst="roundRect">
              <a:avLst>
                <a:gd name="adj" fmla="val 2037"/>
              </a:avLst>
            </a:prstGeom>
            <a:gradFill flip="none" rotWithShape="1">
              <a:gsLst>
                <a:gs pos="0">
                  <a:srgbClr val="FFFFFF">
                    <a:alpha val="4000"/>
                  </a:srgbClr>
                </a:gs>
                <a:gs pos="100000">
                  <a:schemeClr val="accent1">
                    <a:alpha val="5000"/>
                  </a:schemeClr>
                </a:gs>
              </a:gsLst>
              <a:lin ang="1080000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78"/>
              <a:endParaRPr lang="zh-CN" altLang="en-US" kern="0">
                <a:solidFill>
                  <a:srgbClr val="666666"/>
                </a:solidFill>
                <a:latin typeface="Calibri" panose="020F0502020204030204"/>
                <a:ea typeface="等线" panose="02010600030101010101" pitchFamily="2" charset="-122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C7A18E23-E719-D654-81C5-5885F0F61A44}"/>
                </a:ext>
              </a:extLst>
            </p:cNvPr>
            <p:cNvSpPr txBox="1"/>
            <p:nvPr/>
          </p:nvSpPr>
          <p:spPr>
            <a:xfrm>
              <a:off x="3836830" y="1440974"/>
              <a:ext cx="7912258" cy="845616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激素受体阳性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HER2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阴性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MBC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一线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治疗推荐</a:t>
              </a:r>
              <a:r>
                <a:rPr lang="en-US" altLang="zh-CN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+AI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或氟维司群或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TAM)</a:t>
              </a:r>
            </a:p>
            <a:p>
              <a:pPr marL="285750" indent="-28575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激素受体阳性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HER2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阴性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MBC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二线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及后线方案对既往未使用过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抑制剂的患者，推荐</a:t>
              </a:r>
              <a:r>
                <a:rPr lang="en-US" altLang="zh-CN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1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</a:t>
              </a:r>
              <a:r>
                <a:rPr lang="en-US" altLang="zh-CN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+AI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或氟维司群</a:t>
              </a:r>
            </a:p>
          </p:txBody>
        </p:sp>
        <p:cxnSp>
          <p:nvCxnSpPr>
            <p:cNvPr id="24576" name="直接连接符 24575">
              <a:extLst>
                <a:ext uri="{FF2B5EF4-FFF2-40B4-BE49-F238E27FC236}">
                  <a16:creationId xmlns:a16="http://schemas.microsoft.com/office/drawing/2014/main" id="{D2F28F2B-C873-D575-99BE-E6A7DEA1391E}"/>
                </a:ext>
              </a:extLst>
            </p:cNvPr>
            <p:cNvCxnSpPr>
              <a:cxnSpLocks/>
            </p:cNvCxnSpPr>
            <p:nvPr/>
          </p:nvCxnSpPr>
          <p:spPr>
            <a:xfrm>
              <a:off x="3673782" y="1567145"/>
              <a:ext cx="0" cy="593274"/>
            </a:xfrm>
            <a:prstGeom prst="line">
              <a:avLst/>
            </a:prstGeom>
            <a:ln w="6350">
              <a:solidFill>
                <a:schemeClr val="accent1">
                  <a:alpha val="80000"/>
                </a:schemeClr>
              </a:solidFill>
              <a:headEnd type="diamond" w="sm" len="sm"/>
              <a:tailEnd type="diamond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92" name="组合 24591">
              <a:extLst>
                <a:ext uri="{FF2B5EF4-FFF2-40B4-BE49-F238E27FC236}">
                  <a16:creationId xmlns:a16="http://schemas.microsoft.com/office/drawing/2014/main" id="{8B0C62FC-082C-AD92-B431-005953A47E8D}"/>
                </a:ext>
              </a:extLst>
            </p:cNvPr>
            <p:cNvGrpSpPr/>
            <p:nvPr/>
          </p:nvGrpSpPr>
          <p:grpSpPr>
            <a:xfrm>
              <a:off x="263525" y="1426066"/>
              <a:ext cx="3368371" cy="875432"/>
              <a:chOff x="404750" y="3746735"/>
              <a:chExt cx="3368371" cy="875432"/>
            </a:xfrm>
          </p:grpSpPr>
          <p:sp>
            <p:nvSpPr>
              <p:cNvPr id="24593" name="文本框 24592">
                <a:extLst>
                  <a:ext uri="{FF2B5EF4-FFF2-40B4-BE49-F238E27FC236}">
                    <a16:creationId xmlns:a16="http://schemas.microsoft.com/office/drawing/2014/main" id="{1FA08472-FFD4-C725-AC9A-1172632D0A5D}"/>
                  </a:ext>
                </a:extLst>
              </p:cNvPr>
              <p:cNvSpPr txBox="1"/>
              <p:nvPr/>
            </p:nvSpPr>
            <p:spPr>
              <a:xfrm>
                <a:off x="404750" y="4160502"/>
                <a:ext cx="3368371" cy="46166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zh-CN"/>
                </a:defPPr>
                <a:lvl1pPr>
                  <a:defRPr kumimoji="1" sz="14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algn="ctr"/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《</a:t>
                </a: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中国抗癌协会</a:t>
                </a:r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-</a:t>
                </a: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中华医学会肿瘤学分会</a:t>
                </a:r>
                <a:endParaRPr lang="en-US" altLang="zh-C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ctr"/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乳腺癌诊治指南与规范</a:t>
                </a:r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2025</a:t>
                </a:r>
                <a:r>
                  <a:rPr lang="zh-CN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年版</a:t>
                </a:r>
                <a:r>
                  <a:rPr lang="en-US" altLang="zh-CN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》</a:t>
                </a:r>
              </a:p>
            </p:txBody>
          </p:sp>
          <p:sp>
            <p:nvSpPr>
              <p:cNvPr id="24594" name="矩形 24593">
                <a:extLst>
                  <a:ext uri="{FF2B5EF4-FFF2-40B4-BE49-F238E27FC236}">
                    <a16:creationId xmlns:a16="http://schemas.microsoft.com/office/drawing/2014/main" id="{4B69DB3D-FF22-8B03-4A1B-C60B008A6C97}"/>
                  </a:ext>
                </a:extLst>
              </p:cNvPr>
              <p:cNvSpPr/>
              <p:nvPr/>
            </p:nvSpPr>
            <p:spPr>
              <a:xfrm>
                <a:off x="911032" y="3746735"/>
                <a:ext cx="2355806" cy="5316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47106" name="Picture 2" descr="https://www.csco.org.cn/UploadFile/Image/Logo/20220913074611_61.png">
            <a:extLst>
              <a:ext uri="{FF2B5EF4-FFF2-40B4-BE49-F238E27FC236}">
                <a16:creationId xmlns:a16="http://schemas.microsoft.com/office/drawing/2014/main" id="{6EE7C7D8-6C9A-4AA6-9428-B1CE709E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4" y="2664905"/>
            <a:ext cx="2576850" cy="3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caca.org.cn/images/top1.jpg">
            <a:extLst>
              <a:ext uri="{FF2B5EF4-FFF2-40B4-BE49-F238E27FC236}">
                <a16:creationId xmlns:a16="http://schemas.microsoft.com/office/drawing/2014/main" id="{AFFCBE28-A57E-408D-9F77-CA409E724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0245" r="47002" b="4016"/>
          <a:stretch/>
        </p:blipFill>
        <p:spPr bwMode="auto">
          <a:xfrm>
            <a:off x="344019" y="1601522"/>
            <a:ext cx="1266673" cy="3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oncology.cma.org.cn/picture/23/1907051514278815321.png">
            <a:extLst>
              <a:ext uri="{FF2B5EF4-FFF2-40B4-BE49-F238E27FC236}">
                <a16:creationId xmlns:a16="http://schemas.microsoft.com/office/drawing/2014/main" id="{FD112951-1254-47DD-ABDF-F9C421456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161" b="-1255"/>
          <a:stretch/>
        </p:blipFill>
        <p:spPr bwMode="auto">
          <a:xfrm>
            <a:off x="1656947" y="1622480"/>
            <a:ext cx="1973489" cy="3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caca.org.cn/images/top1.jpg">
            <a:extLst>
              <a:ext uri="{FF2B5EF4-FFF2-40B4-BE49-F238E27FC236}">
                <a16:creationId xmlns:a16="http://schemas.microsoft.com/office/drawing/2014/main" id="{CAF5B7A5-8296-478D-B1D8-6D614423B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t="40245" r="47002" b="4016"/>
          <a:stretch/>
        </p:blipFill>
        <p:spPr bwMode="auto">
          <a:xfrm>
            <a:off x="930051" y="3664414"/>
            <a:ext cx="1982018" cy="49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1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B7B0B-24B7-A28F-1A21-446362793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C573F1-7EB0-248D-CE0F-A99DB19B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2337-A72E-45DA-828B-0F5ACCA76410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BC7B610-3AFC-9885-B8A7-71D1FD4821E2}"/>
              </a:ext>
            </a:extLst>
          </p:cNvPr>
          <p:cNvGrpSpPr/>
          <p:nvPr/>
        </p:nvGrpSpPr>
        <p:grpSpPr>
          <a:xfrm>
            <a:off x="442912" y="765175"/>
            <a:ext cx="11306176" cy="572144"/>
            <a:chOff x="442912" y="697190"/>
            <a:chExt cx="11306176" cy="572144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9986ABD-03B2-37F0-9576-69D28AC6537D}"/>
                </a:ext>
              </a:extLst>
            </p:cNvPr>
            <p:cNvSpPr/>
            <p:nvPr/>
          </p:nvSpPr>
          <p:spPr>
            <a:xfrm flipH="1">
              <a:off x="656070" y="697190"/>
              <a:ext cx="10879860" cy="572144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C00000">
                    <a:alpha val="0"/>
                  </a:srgbClr>
                </a:gs>
                <a:gs pos="100000">
                  <a:srgbClr val="C00000">
                    <a:alpha val="0"/>
                  </a:srgbClr>
                </a:gs>
                <a:gs pos="56000">
                  <a:srgbClr val="BD0F5E">
                    <a:alpha val="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4790737-3ED7-B6BD-71A0-494F6101C318}"/>
                </a:ext>
              </a:extLst>
            </p:cNvPr>
            <p:cNvSpPr txBox="1"/>
            <p:nvPr/>
          </p:nvSpPr>
          <p:spPr>
            <a:xfrm>
              <a:off x="442912" y="752430"/>
              <a:ext cx="113061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来罗西利是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BD0F5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更安全</a:t>
              </a: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的</a:t>
              </a:r>
              <a:r>
                <a:rPr lang="en-US" altLang="zh-CN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CDK4/6</a:t>
              </a: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抑制剂，因</a:t>
              </a:r>
              <a:r>
                <a:rPr lang="en-US" altLang="zh-CN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AE</a:t>
              </a:r>
              <a:r>
                <a:rPr lang="zh-CN" altLang="en-US" sz="2400" b="1" dirty="0">
                  <a:solidFill>
                    <a:srgbClr val="BD0F5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导致的停药发生率最低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24215F4-6707-CF98-0F72-2506AFD3E7D4}"/>
              </a:ext>
            </a:extLst>
          </p:cNvPr>
          <p:cNvGrpSpPr/>
          <p:nvPr/>
        </p:nvGrpSpPr>
        <p:grpSpPr>
          <a:xfrm>
            <a:off x="1693409" y="201660"/>
            <a:ext cx="2481262" cy="421766"/>
            <a:chOff x="300038" y="201660"/>
            <a:chExt cx="2481262" cy="421766"/>
          </a:xfrm>
        </p:grpSpPr>
        <p:sp>
          <p:nvSpPr>
            <p:cNvPr id="8" name="iSHEJI-4-1">
              <a:extLst>
                <a:ext uri="{FF2B5EF4-FFF2-40B4-BE49-F238E27FC236}">
                  <a16:creationId xmlns:a16="http://schemas.microsoft.com/office/drawing/2014/main" id="{BA2557E9-A8B1-E882-3CFF-E7F27B6A6AC0}"/>
                </a:ext>
              </a:extLst>
            </p:cNvPr>
            <p:cNvSpPr/>
            <p:nvPr/>
          </p:nvSpPr>
          <p:spPr>
            <a:xfrm flipH="1" flipV="1">
              <a:off x="300038" y="201660"/>
              <a:ext cx="2481262" cy="421766"/>
            </a:xfrm>
            <a:prstGeom prst="parallelogram">
              <a:avLst>
                <a:gd name="adj" fmla="val 0"/>
              </a:avLst>
            </a:prstGeom>
            <a:gradFill flip="none" rotWithShape="0">
              <a:gsLst>
                <a:gs pos="0">
                  <a:schemeClr val="accent1">
                    <a:alpha val="5000"/>
                  </a:schemeClr>
                </a:gs>
                <a:gs pos="91000">
                  <a:schemeClr val="accent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635709C-4D72-45B1-BB1B-361E18AED6ED}"/>
                </a:ext>
              </a:extLst>
            </p:cNvPr>
            <p:cNvSpPr/>
            <p:nvPr/>
          </p:nvSpPr>
          <p:spPr>
            <a:xfrm>
              <a:off x="300038" y="227877"/>
              <a:ext cx="17888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3.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安全性 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DEA682A-B92F-40AC-59D3-C5D1A5E0B403}"/>
              </a:ext>
            </a:extLst>
          </p:cNvPr>
          <p:cNvSpPr txBox="1"/>
          <p:nvPr/>
        </p:nvSpPr>
        <p:spPr>
          <a:xfrm>
            <a:off x="283030" y="6525950"/>
            <a:ext cx="112529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注：非头对头临床数据对比，仅供参考。安全性数据分别出自阿贝西利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MONARCH 2/3,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瑞波西利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MONALEESA 2/3/7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，哌柏西利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PALOMA 2/3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，达尔西利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DAWNA 1/2 ,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来罗西利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LEONARDA1/2 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临床试验的最新数据</a:t>
            </a:r>
          </a:p>
        </p:txBody>
      </p:sp>
      <p:sp>
        <p:nvSpPr>
          <p:cNvPr id="22" name="箭头: V 形 21">
            <a:extLst>
              <a:ext uri="{FF2B5EF4-FFF2-40B4-BE49-F238E27FC236}">
                <a16:creationId xmlns:a16="http://schemas.microsoft.com/office/drawing/2014/main" id="{9500831D-9BA6-4767-321E-F67D21863389}"/>
              </a:ext>
            </a:extLst>
          </p:cNvPr>
          <p:cNvSpPr/>
          <p:nvPr/>
        </p:nvSpPr>
        <p:spPr>
          <a:xfrm flipH="1">
            <a:off x="310831" y="1595033"/>
            <a:ext cx="11438256" cy="812852"/>
          </a:xfrm>
          <a:prstGeom prst="chevron">
            <a:avLst>
              <a:gd name="adj" fmla="val 0"/>
            </a:avLst>
          </a:prstGeom>
          <a:gradFill flip="none" rotWithShape="1">
            <a:gsLst>
              <a:gs pos="100000">
                <a:schemeClr val="accent1">
                  <a:alpha val="5000"/>
                </a:schemeClr>
              </a:gs>
              <a:gs pos="0">
                <a:srgbClr val="FFFFFF">
                  <a:alpha val="0"/>
                </a:srgbClr>
              </a:gs>
            </a:gsLst>
            <a:lin ang="10800000" scaled="1"/>
            <a:tileRect/>
          </a:gradFill>
          <a:ln w="6350" cap="flat" cmpd="sng" algn="ctr">
            <a:gradFill flip="none" rotWithShape="1">
              <a:gsLst>
                <a:gs pos="85000">
                  <a:schemeClr val="accent1"/>
                </a:gs>
                <a:gs pos="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96090">
              <a:defRPr/>
            </a:pPr>
            <a:endParaRPr lang="zh-CN" altLang="en-US" sz="2551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BB8A38-C298-0886-5E4D-5DEDEFE8C55D}"/>
              </a:ext>
            </a:extLst>
          </p:cNvPr>
          <p:cNvSpPr txBox="1"/>
          <p:nvPr/>
        </p:nvSpPr>
        <p:spPr>
          <a:xfrm>
            <a:off x="231261" y="1711613"/>
            <a:ext cx="102879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95979">
              <a:defRPr/>
            </a:pPr>
            <a:r>
              <a:rPr lang="en-US" altLang="zh-CN" sz="3000" b="1" dirty="0">
                <a:ln>
                  <a:gradFill>
                    <a:gsLst>
                      <a:gs pos="0">
                        <a:schemeClr val="accent1"/>
                      </a:gs>
                      <a:gs pos="5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solidFill>
                  <a:prstClr val="white"/>
                </a:solidFill>
                <a:effectLst>
                  <a:reflection blurRad="63500" stA="40000" endPos="42000" dir="5400000" sy="-100000" algn="bl" rotWithShape="0"/>
                </a:effectLst>
                <a:latin typeface="Arial"/>
                <a:ea typeface="微软雅黑"/>
                <a:cs typeface="+mn-ea"/>
                <a:sym typeface="+mn-lt"/>
              </a:rPr>
              <a:t>01</a:t>
            </a:r>
            <a:endParaRPr lang="zh-CN" altLang="en-US" sz="3000" b="1" dirty="0">
              <a:ln>
                <a:gradFill>
                  <a:gsLst>
                    <a:gs pos="0">
                      <a:schemeClr val="accent1"/>
                    </a:gs>
                    <a:gs pos="5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  <a:solidFill>
                <a:prstClr val="white"/>
              </a:solidFill>
              <a:effectLst>
                <a:reflection blurRad="63500" stA="40000" endPos="42000" dir="5400000" sy="-100000" algn="bl" rotWithShape="0"/>
              </a:effectLst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4F17D94-5368-78D5-8594-C5437CBEE8E8}"/>
              </a:ext>
            </a:extLst>
          </p:cNvPr>
          <p:cNvGrpSpPr/>
          <p:nvPr/>
        </p:nvGrpSpPr>
        <p:grpSpPr>
          <a:xfrm>
            <a:off x="1232513" y="1771012"/>
            <a:ext cx="460896" cy="460894"/>
            <a:chOff x="1309748" y="1568931"/>
            <a:chExt cx="1111412" cy="111141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30551C8-6BA5-47A5-FE33-F3BAE5408D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9748" y="1568931"/>
              <a:ext cx="1111412" cy="1111412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  <a:ln w="6350">
              <a:gradFill>
                <a:gsLst>
                  <a:gs pos="56000">
                    <a:schemeClr val="accent1">
                      <a:lumMod val="6000"/>
                      <a:lumOff val="94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979">
                <a:defRPr/>
              </a:pPr>
              <a:endParaRPr lang="zh-CN" altLang="en-US" sz="2551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0151316-F198-BAE1-BD41-9BF8BC18490B}"/>
                </a:ext>
              </a:extLst>
            </p:cNvPr>
            <p:cNvSpPr/>
            <p:nvPr/>
          </p:nvSpPr>
          <p:spPr>
            <a:xfrm>
              <a:off x="1411305" y="1670489"/>
              <a:ext cx="908296" cy="908297"/>
            </a:xfrm>
            <a:prstGeom prst="ellipse">
              <a:avLst/>
            </a:prstGeom>
            <a:gradFill flip="none" rotWithShape="1">
              <a:gsLst>
                <a:gs pos="24000">
                  <a:schemeClr val="accent1">
                    <a:lumMod val="75000"/>
                  </a:schemeClr>
                </a:gs>
                <a:gs pos="77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57150" cap="rnd">
              <a:noFill/>
              <a:prstDash val="solid"/>
              <a:round/>
            </a:ln>
            <a:effectLst>
              <a:outerShdw blurRad="50800" dist="50800" dir="5400000" algn="ctr" rotWithShape="0">
                <a:srgbClr val="471FA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9600" tIns="64800" rIns="129600" bIns="6480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079">
                <a:defRPr/>
              </a:pPr>
              <a:endParaRPr lang="zh-CN" altLang="en-US" sz="1701" b="1" dirty="0">
                <a:solidFill>
                  <a:prstClr val="black">
                    <a:lumMod val="10000"/>
                    <a:lumOff val="90000"/>
                  </a:prstClr>
                </a:solidFill>
                <a:latin typeface="Arial"/>
                <a:ea typeface="微软雅黑"/>
              </a:endParaRPr>
            </a:p>
          </p:txBody>
        </p:sp>
        <p:sp>
          <p:nvSpPr>
            <p:cNvPr id="18" name="Rounded Rectangle 61">
              <a:extLst>
                <a:ext uri="{FF2B5EF4-FFF2-40B4-BE49-F238E27FC236}">
                  <a16:creationId xmlns:a16="http://schemas.microsoft.com/office/drawing/2014/main" id="{1244F27F-A39C-9FCD-1226-A8E9E18E2A59}"/>
                </a:ext>
              </a:extLst>
            </p:cNvPr>
            <p:cNvSpPr/>
            <p:nvPr/>
          </p:nvSpPr>
          <p:spPr>
            <a:xfrm>
              <a:off x="1635907" y="1895437"/>
              <a:ext cx="459095" cy="458401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979">
                <a:defRPr/>
              </a:pPr>
              <a:endParaRPr lang="zh-CN" altLang="en-US" sz="2551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3FF67DF8-2CB4-2355-F2B4-2A38EE60B0FD}"/>
              </a:ext>
            </a:extLst>
          </p:cNvPr>
          <p:cNvSpPr txBox="1"/>
          <p:nvPr/>
        </p:nvSpPr>
        <p:spPr>
          <a:xfrm>
            <a:off x="1891270" y="1803167"/>
            <a:ext cx="4371946" cy="3965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BD0F5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严重不良事件发生率低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DA78ED85-9C29-2720-3301-F737CCFCA3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469581"/>
              </p:ext>
            </p:extLst>
          </p:nvPr>
        </p:nvGraphicFramePr>
        <p:xfrm>
          <a:off x="6818811" y="1539936"/>
          <a:ext cx="4891831" cy="92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ABD9CD80-6929-B87C-0BD8-9493523A976E}"/>
              </a:ext>
            </a:extLst>
          </p:cNvPr>
          <p:cNvGrpSpPr/>
          <p:nvPr/>
        </p:nvGrpSpPr>
        <p:grpSpPr>
          <a:xfrm flipH="1">
            <a:off x="6278291" y="1696690"/>
            <a:ext cx="191998" cy="609538"/>
            <a:chOff x="6073285" y="1491716"/>
            <a:chExt cx="179508" cy="636303"/>
          </a:xfrm>
        </p:grpSpPr>
        <p:sp>
          <p:nvSpPr>
            <p:cNvPr id="186" name="等腰三角形 185">
              <a:extLst>
                <a:ext uri="{FF2B5EF4-FFF2-40B4-BE49-F238E27FC236}">
                  <a16:creationId xmlns:a16="http://schemas.microsoft.com/office/drawing/2014/main" id="{544B0EF7-C0EB-93FD-62E7-59E00F531D02}"/>
                </a:ext>
              </a:extLst>
            </p:cNvPr>
            <p:cNvSpPr/>
            <p:nvPr/>
          </p:nvSpPr>
          <p:spPr>
            <a:xfrm rot="5400000">
              <a:off x="5846813" y="1722039"/>
              <a:ext cx="636303" cy="175657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等腰三角形 186">
              <a:extLst>
                <a:ext uri="{FF2B5EF4-FFF2-40B4-BE49-F238E27FC236}">
                  <a16:creationId xmlns:a16="http://schemas.microsoft.com/office/drawing/2014/main" id="{3B4CEA86-6BBD-AD61-6F39-E8221177EE08}"/>
                </a:ext>
              </a:extLst>
            </p:cNvPr>
            <p:cNvSpPr/>
            <p:nvPr/>
          </p:nvSpPr>
          <p:spPr>
            <a:xfrm rot="5400000">
              <a:off x="5933320" y="1756494"/>
              <a:ext cx="386675" cy="106745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8" name="矩形: 圆角 187">
            <a:extLst>
              <a:ext uri="{FF2B5EF4-FFF2-40B4-BE49-F238E27FC236}">
                <a16:creationId xmlns:a16="http://schemas.microsoft.com/office/drawing/2014/main" id="{F5D2469A-FC9C-03D1-735D-D1BF885CBDB4}"/>
              </a:ext>
            </a:extLst>
          </p:cNvPr>
          <p:cNvSpPr/>
          <p:nvPr/>
        </p:nvSpPr>
        <p:spPr>
          <a:xfrm>
            <a:off x="6977694" y="1771012"/>
            <a:ext cx="862542" cy="190506"/>
          </a:xfrm>
          <a:prstGeom prst="roundRect">
            <a:avLst>
              <a:gd name="adj" fmla="val 50000"/>
            </a:avLst>
          </a:prstGeom>
          <a:solidFill>
            <a:srgbClr val="E012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</a:rPr>
              <a:t>5.8%-13.1%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196" name="箭头: V 形 195">
            <a:extLst>
              <a:ext uri="{FF2B5EF4-FFF2-40B4-BE49-F238E27FC236}">
                <a16:creationId xmlns:a16="http://schemas.microsoft.com/office/drawing/2014/main" id="{690C56AD-E9B4-09BD-94FC-F4567A89E839}"/>
              </a:ext>
            </a:extLst>
          </p:cNvPr>
          <p:cNvSpPr/>
          <p:nvPr/>
        </p:nvSpPr>
        <p:spPr>
          <a:xfrm flipH="1">
            <a:off x="310831" y="2615394"/>
            <a:ext cx="11438256" cy="812852"/>
          </a:xfrm>
          <a:prstGeom prst="chevron">
            <a:avLst>
              <a:gd name="adj" fmla="val 0"/>
            </a:avLst>
          </a:prstGeom>
          <a:gradFill flip="none" rotWithShape="1">
            <a:gsLst>
              <a:gs pos="100000">
                <a:schemeClr val="accent1">
                  <a:alpha val="5000"/>
                </a:schemeClr>
              </a:gs>
              <a:gs pos="0">
                <a:srgbClr val="FFFFFF">
                  <a:alpha val="0"/>
                </a:srgbClr>
              </a:gs>
            </a:gsLst>
            <a:lin ang="10800000" scaled="1"/>
            <a:tileRect/>
          </a:gradFill>
          <a:ln w="6350" cap="flat" cmpd="sng" algn="ctr">
            <a:gradFill flip="none" rotWithShape="1">
              <a:gsLst>
                <a:gs pos="85000">
                  <a:schemeClr val="accent1"/>
                </a:gs>
                <a:gs pos="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96090">
              <a:defRPr/>
            </a:pPr>
            <a:endParaRPr lang="zh-CN" altLang="en-US" sz="2551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BA58213E-CB45-DFFE-A59B-45322D32071D}"/>
              </a:ext>
            </a:extLst>
          </p:cNvPr>
          <p:cNvSpPr txBox="1"/>
          <p:nvPr/>
        </p:nvSpPr>
        <p:spPr>
          <a:xfrm>
            <a:off x="231261" y="2731974"/>
            <a:ext cx="102879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95979">
              <a:defRPr/>
            </a:pPr>
            <a:r>
              <a:rPr lang="en-US" altLang="zh-CN" sz="3000" b="1" dirty="0">
                <a:ln>
                  <a:gradFill>
                    <a:gsLst>
                      <a:gs pos="0">
                        <a:schemeClr val="accent1"/>
                      </a:gs>
                      <a:gs pos="5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solidFill>
                  <a:prstClr val="white"/>
                </a:solidFill>
                <a:effectLst>
                  <a:reflection blurRad="63500" stA="40000" endPos="42000" dir="5400000" sy="-100000" algn="bl" rotWithShape="0"/>
                </a:effectLst>
                <a:latin typeface="Arial"/>
                <a:ea typeface="微软雅黑"/>
                <a:cs typeface="+mn-ea"/>
                <a:sym typeface="+mn-lt"/>
              </a:rPr>
              <a:t>02</a:t>
            </a:r>
            <a:endParaRPr lang="zh-CN" altLang="en-US" sz="3000" b="1" dirty="0">
              <a:ln>
                <a:gradFill>
                  <a:gsLst>
                    <a:gs pos="0">
                      <a:schemeClr val="accent1"/>
                    </a:gs>
                    <a:gs pos="5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  <a:solidFill>
                <a:prstClr val="white"/>
              </a:solidFill>
              <a:effectLst>
                <a:reflection blurRad="63500" stA="40000" endPos="42000" dir="5400000" sy="-100000" algn="bl" rotWithShape="0"/>
              </a:effectLst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17BCCBF7-D839-7332-D927-D5071B006D61}"/>
              </a:ext>
            </a:extLst>
          </p:cNvPr>
          <p:cNvGrpSpPr/>
          <p:nvPr/>
        </p:nvGrpSpPr>
        <p:grpSpPr>
          <a:xfrm>
            <a:off x="1232513" y="2791373"/>
            <a:ext cx="460896" cy="460894"/>
            <a:chOff x="1309748" y="1568931"/>
            <a:chExt cx="1111412" cy="1111412"/>
          </a:xfrm>
        </p:grpSpPr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2AD66284-7E17-F313-9106-0933C10916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9748" y="1568931"/>
              <a:ext cx="1111412" cy="1111412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  <a:ln w="6350">
              <a:gradFill>
                <a:gsLst>
                  <a:gs pos="56000">
                    <a:schemeClr val="accent1">
                      <a:lumMod val="6000"/>
                      <a:lumOff val="94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979">
                <a:defRPr/>
              </a:pPr>
              <a:endParaRPr lang="zh-CN" altLang="en-US" sz="2551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C6400D51-E51A-142C-D3FB-3374CA550169}"/>
                </a:ext>
              </a:extLst>
            </p:cNvPr>
            <p:cNvSpPr/>
            <p:nvPr/>
          </p:nvSpPr>
          <p:spPr>
            <a:xfrm>
              <a:off x="1411305" y="1670489"/>
              <a:ext cx="908296" cy="908297"/>
            </a:xfrm>
            <a:prstGeom prst="ellipse">
              <a:avLst/>
            </a:prstGeom>
            <a:gradFill flip="none" rotWithShape="1">
              <a:gsLst>
                <a:gs pos="24000">
                  <a:schemeClr val="accent1">
                    <a:lumMod val="75000"/>
                  </a:schemeClr>
                </a:gs>
                <a:gs pos="77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57150" cap="rnd">
              <a:noFill/>
              <a:prstDash val="solid"/>
              <a:round/>
            </a:ln>
            <a:effectLst>
              <a:outerShdw blurRad="50800" dist="50800" dir="5400000" algn="ctr" rotWithShape="0">
                <a:srgbClr val="471FA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9600" tIns="64800" rIns="129600" bIns="6480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079">
                <a:defRPr/>
              </a:pPr>
              <a:endParaRPr lang="zh-CN" altLang="en-US" sz="1701" b="1" dirty="0">
                <a:solidFill>
                  <a:prstClr val="black">
                    <a:lumMod val="10000"/>
                    <a:lumOff val="90000"/>
                  </a:prstClr>
                </a:solidFill>
                <a:latin typeface="Arial"/>
                <a:ea typeface="微软雅黑"/>
              </a:endParaRPr>
            </a:p>
          </p:txBody>
        </p:sp>
        <p:sp>
          <p:nvSpPr>
            <p:cNvPr id="203" name="Rounded Rectangle 61">
              <a:extLst>
                <a:ext uri="{FF2B5EF4-FFF2-40B4-BE49-F238E27FC236}">
                  <a16:creationId xmlns:a16="http://schemas.microsoft.com/office/drawing/2014/main" id="{08918EF4-F6D2-4F4D-5297-992D7EC9CF37}"/>
                </a:ext>
              </a:extLst>
            </p:cNvPr>
            <p:cNvSpPr/>
            <p:nvPr/>
          </p:nvSpPr>
          <p:spPr>
            <a:xfrm>
              <a:off x="1635907" y="1895437"/>
              <a:ext cx="459095" cy="458401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979">
                <a:defRPr/>
              </a:pPr>
              <a:endParaRPr lang="zh-CN" altLang="en-US" sz="2551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99" name="文本框 198">
            <a:extLst>
              <a:ext uri="{FF2B5EF4-FFF2-40B4-BE49-F238E27FC236}">
                <a16:creationId xmlns:a16="http://schemas.microsoft.com/office/drawing/2014/main" id="{33C25D7E-3BBA-A2D3-1C3C-43C1EF3B7248}"/>
              </a:ext>
            </a:extLst>
          </p:cNvPr>
          <p:cNvSpPr txBox="1"/>
          <p:nvPr/>
        </p:nvSpPr>
        <p:spPr>
          <a:xfrm>
            <a:off x="1891270" y="2823528"/>
            <a:ext cx="4371946" cy="3965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因不良反应导致的</a:t>
            </a:r>
            <a:r>
              <a:rPr lang="zh-CN" altLang="en-US" b="1" dirty="0">
                <a:solidFill>
                  <a:srgbClr val="BD0F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停药发生率最低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63" name="图表 62">
            <a:extLst>
              <a:ext uri="{FF2B5EF4-FFF2-40B4-BE49-F238E27FC236}">
                <a16:creationId xmlns:a16="http://schemas.microsoft.com/office/drawing/2014/main" id="{666B14C1-9A55-A07D-C8BE-6D46D09D51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231605"/>
              </p:ext>
            </p:extLst>
          </p:nvPr>
        </p:nvGraphicFramePr>
        <p:xfrm>
          <a:off x="6818811" y="2651456"/>
          <a:ext cx="4891831" cy="73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2" name="组合 191">
            <a:extLst>
              <a:ext uri="{FF2B5EF4-FFF2-40B4-BE49-F238E27FC236}">
                <a16:creationId xmlns:a16="http://schemas.microsoft.com/office/drawing/2014/main" id="{2176B320-0114-3322-9A12-1BA974EB2585}"/>
              </a:ext>
            </a:extLst>
          </p:cNvPr>
          <p:cNvGrpSpPr/>
          <p:nvPr/>
        </p:nvGrpSpPr>
        <p:grpSpPr>
          <a:xfrm flipH="1">
            <a:off x="6278291" y="2717051"/>
            <a:ext cx="191998" cy="609538"/>
            <a:chOff x="6073285" y="1491716"/>
            <a:chExt cx="179508" cy="636303"/>
          </a:xfrm>
        </p:grpSpPr>
        <p:sp>
          <p:nvSpPr>
            <p:cNvPr id="194" name="等腰三角形 193">
              <a:extLst>
                <a:ext uri="{FF2B5EF4-FFF2-40B4-BE49-F238E27FC236}">
                  <a16:creationId xmlns:a16="http://schemas.microsoft.com/office/drawing/2014/main" id="{14D210B8-9B7C-33B8-6793-B61E135CF25C}"/>
                </a:ext>
              </a:extLst>
            </p:cNvPr>
            <p:cNvSpPr/>
            <p:nvPr/>
          </p:nvSpPr>
          <p:spPr>
            <a:xfrm rot="5400000">
              <a:off x="5846813" y="1722039"/>
              <a:ext cx="636303" cy="175657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等腰三角形 194">
              <a:extLst>
                <a:ext uri="{FF2B5EF4-FFF2-40B4-BE49-F238E27FC236}">
                  <a16:creationId xmlns:a16="http://schemas.microsoft.com/office/drawing/2014/main" id="{532C0E2A-766D-402B-9988-06B4A2503D68}"/>
                </a:ext>
              </a:extLst>
            </p:cNvPr>
            <p:cNvSpPr/>
            <p:nvPr/>
          </p:nvSpPr>
          <p:spPr>
            <a:xfrm rot="5400000">
              <a:off x="5933320" y="1756494"/>
              <a:ext cx="386675" cy="106745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3" name="矩形: 圆角 192">
            <a:extLst>
              <a:ext uri="{FF2B5EF4-FFF2-40B4-BE49-F238E27FC236}">
                <a16:creationId xmlns:a16="http://schemas.microsoft.com/office/drawing/2014/main" id="{74BE8D65-1368-5DE8-230D-0E182D75A13C}"/>
              </a:ext>
            </a:extLst>
          </p:cNvPr>
          <p:cNvSpPr/>
          <p:nvPr/>
        </p:nvSpPr>
        <p:spPr>
          <a:xfrm>
            <a:off x="6977694" y="2888154"/>
            <a:ext cx="652992" cy="190506"/>
          </a:xfrm>
          <a:prstGeom prst="roundRect">
            <a:avLst>
              <a:gd name="adj" fmla="val 50000"/>
            </a:avLst>
          </a:prstGeom>
          <a:solidFill>
            <a:srgbClr val="E012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b="1" dirty="0"/>
              <a:t>0.7%</a:t>
            </a:r>
            <a:endParaRPr lang="zh-CN" altLang="en-US" sz="1000" b="1" dirty="0"/>
          </a:p>
        </p:txBody>
      </p:sp>
      <p:sp>
        <p:nvSpPr>
          <p:cNvPr id="210" name="箭头: V 形 209">
            <a:extLst>
              <a:ext uri="{FF2B5EF4-FFF2-40B4-BE49-F238E27FC236}">
                <a16:creationId xmlns:a16="http://schemas.microsoft.com/office/drawing/2014/main" id="{2D0EE8E8-17F5-76A7-5585-BAF887EED42F}"/>
              </a:ext>
            </a:extLst>
          </p:cNvPr>
          <p:cNvSpPr/>
          <p:nvPr/>
        </p:nvSpPr>
        <p:spPr>
          <a:xfrm flipH="1">
            <a:off x="310831" y="3635755"/>
            <a:ext cx="11438256" cy="812852"/>
          </a:xfrm>
          <a:prstGeom prst="chevron">
            <a:avLst>
              <a:gd name="adj" fmla="val 0"/>
            </a:avLst>
          </a:prstGeom>
          <a:gradFill flip="none" rotWithShape="1">
            <a:gsLst>
              <a:gs pos="100000">
                <a:schemeClr val="accent1">
                  <a:alpha val="5000"/>
                </a:schemeClr>
              </a:gs>
              <a:gs pos="0">
                <a:srgbClr val="FFFFFF">
                  <a:alpha val="0"/>
                </a:srgbClr>
              </a:gs>
            </a:gsLst>
            <a:lin ang="10800000" scaled="1"/>
            <a:tileRect/>
          </a:gradFill>
          <a:ln w="6350" cap="flat" cmpd="sng" algn="ctr">
            <a:gradFill flip="none" rotWithShape="1">
              <a:gsLst>
                <a:gs pos="85000">
                  <a:schemeClr val="accent1"/>
                </a:gs>
                <a:gs pos="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96090">
              <a:defRPr/>
            </a:pPr>
            <a:endParaRPr lang="zh-CN" altLang="en-US" sz="2551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BBB0FD86-23C9-B848-5229-0694FDA21F2B}"/>
              </a:ext>
            </a:extLst>
          </p:cNvPr>
          <p:cNvSpPr txBox="1"/>
          <p:nvPr/>
        </p:nvSpPr>
        <p:spPr>
          <a:xfrm>
            <a:off x="231261" y="3752335"/>
            <a:ext cx="102879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95979">
              <a:defRPr/>
            </a:pPr>
            <a:r>
              <a:rPr lang="en-US" altLang="zh-CN" sz="3000" b="1" dirty="0">
                <a:ln>
                  <a:gradFill>
                    <a:gsLst>
                      <a:gs pos="0">
                        <a:schemeClr val="accent1"/>
                      </a:gs>
                      <a:gs pos="5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solidFill>
                  <a:prstClr val="white"/>
                </a:solidFill>
                <a:effectLst>
                  <a:reflection blurRad="63500" stA="40000" endPos="42000" dir="5400000" sy="-100000" algn="bl" rotWithShape="0"/>
                </a:effectLst>
                <a:latin typeface="Arial"/>
                <a:ea typeface="微软雅黑"/>
                <a:cs typeface="+mn-ea"/>
                <a:sym typeface="+mn-lt"/>
              </a:rPr>
              <a:t>03</a:t>
            </a:r>
            <a:endParaRPr lang="zh-CN" altLang="en-US" sz="3000" b="1" dirty="0">
              <a:ln>
                <a:gradFill>
                  <a:gsLst>
                    <a:gs pos="0">
                      <a:schemeClr val="accent1"/>
                    </a:gs>
                    <a:gs pos="5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  <a:solidFill>
                <a:prstClr val="white"/>
              </a:solidFill>
              <a:effectLst>
                <a:reflection blurRad="63500" stA="40000" endPos="42000" dir="5400000" sy="-100000" algn="bl" rotWithShape="0"/>
              </a:effectLst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12" name="组合 211">
            <a:extLst>
              <a:ext uri="{FF2B5EF4-FFF2-40B4-BE49-F238E27FC236}">
                <a16:creationId xmlns:a16="http://schemas.microsoft.com/office/drawing/2014/main" id="{25C92528-46AF-0150-288A-E0AC61318BCA}"/>
              </a:ext>
            </a:extLst>
          </p:cNvPr>
          <p:cNvGrpSpPr/>
          <p:nvPr/>
        </p:nvGrpSpPr>
        <p:grpSpPr>
          <a:xfrm>
            <a:off x="1232513" y="3811734"/>
            <a:ext cx="460896" cy="460894"/>
            <a:chOff x="1309748" y="1568931"/>
            <a:chExt cx="1111412" cy="1111412"/>
          </a:xfrm>
        </p:grpSpPr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F4A6C632-0D3F-DDEB-781B-7B13754EB8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9748" y="1568931"/>
              <a:ext cx="1111412" cy="1111412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  <a:ln w="6350">
              <a:gradFill>
                <a:gsLst>
                  <a:gs pos="56000">
                    <a:schemeClr val="accent1">
                      <a:lumMod val="6000"/>
                      <a:lumOff val="94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979">
                <a:defRPr/>
              </a:pPr>
              <a:endParaRPr lang="zh-CN" altLang="en-US" sz="2551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E1559E52-5BC3-8CB9-171F-9B94393F8FC1}"/>
                </a:ext>
              </a:extLst>
            </p:cNvPr>
            <p:cNvSpPr/>
            <p:nvPr/>
          </p:nvSpPr>
          <p:spPr>
            <a:xfrm>
              <a:off x="1411305" y="1670489"/>
              <a:ext cx="908296" cy="908297"/>
            </a:xfrm>
            <a:prstGeom prst="ellipse">
              <a:avLst/>
            </a:prstGeom>
            <a:gradFill flip="none" rotWithShape="1">
              <a:gsLst>
                <a:gs pos="24000">
                  <a:schemeClr val="accent1">
                    <a:lumMod val="75000"/>
                  </a:schemeClr>
                </a:gs>
                <a:gs pos="77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57150" cap="rnd">
              <a:noFill/>
              <a:prstDash val="solid"/>
              <a:round/>
            </a:ln>
            <a:effectLst>
              <a:outerShdw blurRad="50800" dist="50800" dir="5400000" algn="ctr" rotWithShape="0">
                <a:srgbClr val="471FA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9600" tIns="64800" rIns="129600" bIns="6480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079">
                <a:defRPr/>
              </a:pPr>
              <a:endParaRPr lang="zh-CN" altLang="en-US" sz="1701" b="1" dirty="0">
                <a:solidFill>
                  <a:prstClr val="black">
                    <a:lumMod val="10000"/>
                    <a:lumOff val="90000"/>
                  </a:prstClr>
                </a:solidFill>
                <a:latin typeface="Arial"/>
                <a:ea typeface="微软雅黑"/>
              </a:endParaRPr>
            </a:p>
          </p:txBody>
        </p:sp>
        <p:sp>
          <p:nvSpPr>
            <p:cNvPr id="217" name="Rounded Rectangle 61">
              <a:extLst>
                <a:ext uri="{FF2B5EF4-FFF2-40B4-BE49-F238E27FC236}">
                  <a16:creationId xmlns:a16="http://schemas.microsoft.com/office/drawing/2014/main" id="{BC322314-4DFB-F90C-8912-D96A29779684}"/>
                </a:ext>
              </a:extLst>
            </p:cNvPr>
            <p:cNvSpPr/>
            <p:nvPr/>
          </p:nvSpPr>
          <p:spPr>
            <a:xfrm>
              <a:off x="1635907" y="1895437"/>
              <a:ext cx="459095" cy="458401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979">
                <a:defRPr/>
              </a:pPr>
              <a:endParaRPr lang="zh-CN" altLang="en-US" sz="2551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213" name="文本框 212">
            <a:extLst>
              <a:ext uri="{FF2B5EF4-FFF2-40B4-BE49-F238E27FC236}">
                <a16:creationId xmlns:a16="http://schemas.microsoft.com/office/drawing/2014/main" id="{BF53AD22-5C6E-5651-787A-75513AC8641D}"/>
              </a:ext>
            </a:extLst>
          </p:cNvPr>
          <p:cNvSpPr txBox="1"/>
          <p:nvPr/>
        </p:nvSpPr>
        <p:spPr>
          <a:xfrm>
            <a:off x="1891270" y="3740646"/>
            <a:ext cx="4371946" cy="3965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3-4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级血液学不良反应发生率低</a:t>
            </a:r>
            <a:endParaRPr lang="en-US" altLang="zh-CN" b="1" dirty="0">
              <a:solidFill>
                <a:srgbClr val="FD5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aphicFrame>
        <p:nvGraphicFramePr>
          <p:cNvPr id="94" name="图表 93">
            <a:extLst>
              <a:ext uri="{FF2B5EF4-FFF2-40B4-BE49-F238E27FC236}">
                <a16:creationId xmlns:a16="http://schemas.microsoft.com/office/drawing/2014/main" id="{52CC3D05-DD87-FE9E-4874-061947126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349586"/>
              </p:ext>
            </p:extLst>
          </p:nvPr>
        </p:nvGraphicFramePr>
        <p:xfrm>
          <a:off x="6818811" y="3580658"/>
          <a:ext cx="4891831" cy="92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6" name="组合 205">
            <a:extLst>
              <a:ext uri="{FF2B5EF4-FFF2-40B4-BE49-F238E27FC236}">
                <a16:creationId xmlns:a16="http://schemas.microsoft.com/office/drawing/2014/main" id="{4B0DE059-CBBA-F782-89FB-8EA7832A357D}"/>
              </a:ext>
            </a:extLst>
          </p:cNvPr>
          <p:cNvGrpSpPr/>
          <p:nvPr/>
        </p:nvGrpSpPr>
        <p:grpSpPr>
          <a:xfrm flipH="1">
            <a:off x="6278291" y="3737412"/>
            <a:ext cx="191998" cy="609538"/>
            <a:chOff x="6073285" y="1491716"/>
            <a:chExt cx="179508" cy="636303"/>
          </a:xfrm>
        </p:grpSpPr>
        <p:sp>
          <p:nvSpPr>
            <p:cNvPr id="208" name="等腰三角形 207">
              <a:extLst>
                <a:ext uri="{FF2B5EF4-FFF2-40B4-BE49-F238E27FC236}">
                  <a16:creationId xmlns:a16="http://schemas.microsoft.com/office/drawing/2014/main" id="{7E3F7AAA-F785-C40D-A97D-F808585F6FE4}"/>
                </a:ext>
              </a:extLst>
            </p:cNvPr>
            <p:cNvSpPr/>
            <p:nvPr/>
          </p:nvSpPr>
          <p:spPr>
            <a:xfrm rot="5400000">
              <a:off x="5846813" y="1722039"/>
              <a:ext cx="636303" cy="175657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等腰三角形 208">
              <a:extLst>
                <a:ext uri="{FF2B5EF4-FFF2-40B4-BE49-F238E27FC236}">
                  <a16:creationId xmlns:a16="http://schemas.microsoft.com/office/drawing/2014/main" id="{C697FF5E-0489-E138-C014-5FC00530A4F0}"/>
                </a:ext>
              </a:extLst>
            </p:cNvPr>
            <p:cNvSpPr/>
            <p:nvPr/>
          </p:nvSpPr>
          <p:spPr>
            <a:xfrm rot="5400000">
              <a:off x="5933320" y="1756494"/>
              <a:ext cx="386675" cy="106745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7" name="矩形: 圆角 206">
            <a:extLst>
              <a:ext uri="{FF2B5EF4-FFF2-40B4-BE49-F238E27FC236}">
                <a16:creationId xmlns:a16="http://schemas.microsoft.com/office/drawing/2014/main" id="{09D08A51-9563-1A2A-9C5A-272B82DADE19}"/>
              </a:ext>
            </a:extLst>
          </p:cNvPr>
          <p:cNvSpPr/>
          <p:nvPr/>
        </p:nvSpPr>
        <p:spPr>
          <a:xfrm>
            <a:off x="6995109" y="3716338"/>
            <a:ext cx="652992" cy="190506"/>
          </a:xfrm>
          <a:prstGeom prst="roundRect">
            <a:avLst>
              <a:gd name="adj" fmla="val 50000"/>
            </a:avLst>
          </a:prstGeom>
          <a:solidFill>
            <a:srgbClr val="E012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900" b="1" dirty="0"/>
              <a:t>46.7%</a:t>
            </a:r>
            <a:endParaRPr lang="zh-CN" altLang="en-US" sz="900" b="1" dirty="0"/>
          </a:p>
        </p:txBody>
      </p:sp>
      <p:sp>
        <p:nvSpPr>
          <p:cNvPr id="224" name="箭头: V 形 223">
            <a:extLst>
              <a:ext uri="{FF2B5EF4-FFF2-40B4-BE49-F238E27FC236}">
                <a16:creationId xmlns:a16="http://schemas.microsoft.com/office/drawing/2014/main" id="{900B1F3C-56E2-BFDA-9908-9D1FD8446390}"/>
              </a:ext>
            </a:extLst>
          </p:cNvPr>
          <p:cNvSpPr/>
          <p:nvPr/>
        </p:nvSpPr>
        <p:spPr>
          <a:xfrm flipH="1">
            <a:off x="310831" y="4656116"/>
            <a:ext cx="11438256" cy="812852"/>
          </a:xfrm>
          <a:prstGeom prst="chevron">
            <a:avLst>
              <a:gd name="adj" fmla="val 0"/>
            </a:avLst>
          </a:prstGeom>
          <a:gradFill flip="none" rotWithShape="1">
            <a:gsLst>
              <a:gs pos="100000">
                <a:schemeClr val="accent1">
                  <a:alpha val="5000"/>
                </a:schemeClr>
              </a:gs>
              <a:gs pos="0">
                <a:srgbClr val="FFFFFF">
                  <a:alpha val="0"/>
                </a:srgbClr>
              </a:gs>
            </a:gsLst>
            <a:lin ang="10800000" scaled="1"/>
            <a:tileRect/>
          </a:gradFill>
          <a:ln w="6350" cap="flat" cmpd="sng" algn="ctr">
            <a:gradFill flip="none" rotWithShape="1">
              <a:gsLst>
                <a:gs pos="85000">
                  <a:schemeClr val="accent1"/>
                </a:gs>
                <a:gs pos="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96090">
              <a:defRPr/>
            </a:pPr>
            <a:endParaRPr lang="zh-CN" altLang="en-US" sz="2551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25" name="文本框 224">
            <a:extLst>
              <a:ext uri="{FF2B5EF4-FFF2-40B4-BE49-F238E27FC236}">
                <a16:creationId xmlns:a16="http://schemas.microsoft.com/office/drawing/2014/main" id="{D7181C0D-76ED-5161-EE9A-AC92D0DCCDB7}"/>
              </a:ext>
            </a:extLst>
          </p:cNvPr>
          <p:cNvSpPr txBox="1"/>
          <p:nvPr/>
        </p:nvSpPr>
        <p:spPr>
          <a:xfrm>
            <a:off x="231261" y="4772696"/>
            <a:ext cx="102879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95979">
              <a:defRPr/>
            </a:pPr>
            <a:r>
              <a:rPr lang="en-US" altLang="zh-CN" sz="3000" b="1" dirty="0">
                <a:ln>
                  <a:gradFill>
                    <a:gsLst>
                      <a:gs pos="0">
                        <a:schemeClr val="accent1"/>
                      </a:gs>
                      <a:gs pos="5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solidFill>
                  <a:prstClr val="white"/>
                </a:solidFill>
                <a:effectLst>
                  <a:reflection blurRad="63500" stA="40000" endPos="42000" dir="5400000" sy="-100000" algn="bl" rotWithShape="0"/>
                </a:effectLst>
                <a:latin typeface="Arial"/>
                <a:ea typeface="微软雅黑"/>
                <a:cs typeface="+mn-ea"/>
                <a:sym typeface="+mn-lt"/>
              </a:rPr>
              <a:t>04</a:t>
            </a:r>
            <a:endParaRPr lang="zh-CN" altLang="en-US" sz="3000" b="1" dirty="0">
              <a:ln>
                <a:gradFill>
                  <a:gsLst>
                    <a:gs pos="0">
                      <a:schemeClr val="accent1"/>
                    </a:gs>
                    <a:gs pos="5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  <a:solidFill>
                <a:prstClr val="white"/>
              </a:solidFill>
              <a:effectLst>
                <a:reflection blurRad="63500" stA="40000" endPos="42000" dir="5400000" sy="-100000" algn="bl" rotWithShape="0"/>
              </a:effectLst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26" name="组合 225">
            <a:extLst>
              <a:ext uri="{FF2B5EF4-FFF2-40B4-BE49-F238E27FC236}">
                <a16:creationId xmlns:a16="http://schemas.microsoft.com/office/drawing/2014/main" id="{0D6B5610-C67B-12F2-AA6D-109FF6EEEEBC}"/>
              </a:ext>
            </a:extLst>
          </p:cNvPr>
          <p:cNvGrpSpPr/>
          <p:nvPr/>
        </p:nvGrpSpPr>
        <p:grpSpPr>
          <a:xfrm>
            <a:off x="1232513" y="4832095"/>
            <a:ext cx="460896" cy="460894"/>
            <a:chOff x="1309748" y="1568931"/>
            <a:chExt cx="1111412" cy="1111412"/>
          </a:xfrm>
        </p:grpSpPr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A89E4E4B-2494-F86C-85B6-61331B5FAA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9748" y="1568931"/>
              <a:ext cx="1111412" cy="1111412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  <a:ln w="6350">
              <a:gradFill>
                <a:gsLst>
                  <a:gs pos="56000">
                    <a:schemeClr val="accent1">
                      <a:lumMod val="6000"/>
                      <a:lumOff val="94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979">
                <a:defRPr/>
              </a:pPr>
              <a:endParaRPr lang="zh-CN" altLang="en-US" sz="2551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15293373-C466-BDCC-2E8E-D6ADED3EA1E0}"/>
                </a:ext>
              </a:extLst>
            </p:cNvPr>
            <p:cNvSpPr/>
            <p:nvPr/>
          </p:nvSpPr>
          <p:spPr>
            <a:xfrm>
              <a:off x="1411305" y="1670489"/>
              <a:ext cx="908296" cy="908297"/>
            </a:xfrm>
            <a:prstGeom prst="ellipse">
              <a:avLst/>
            </a:prstGeom>
            <a:gradFill flip="none" rotWithShape="1">
              <a:gsLst>
                <a:gs pos="24000">
                  <a:schemeClr val="accent1">
                    <a:lumMod val="75000"/>
                  </a:schemeClr>
                </a:gs>
                <a:gs pos="77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57150" cap="rnd">
              <a:noFill/>
              <a:prstDash val="solid"/>
              <a:round/>
            </a:ln>
            <a:effectLst>
              <a:outerShdw blurRad="50800" dist="50800" dir="5400000" algn="ctr" rotWithShape="0">
                <a:srgbClr val="471FA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9600" tIns="64800" rIns="129600" bIns="6480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079">
                <a:defRPr/>
              </a:pPr>
              <a:endParaRPr lang="zh-CN" altLang="en-US" sz="1701" b="1" dirty="0">
                <a:solidFill>
                  <a:prstClr val="black">
                    <a:lumMod val="10000"/>
                    <a:lumOff val="90000"/>
                  </a:prstClr>
                </a:solidFill>
                <a:latin typeface="Arial"/>
                <a:ea typeface="微软雅黑"/>
              </a:endParaRPr>
            </a:p>
          </p:txBody>
        </p:sp>
        <p:sp>
          <p:nvSpPr>
            <p:cNvPr id="231" name="Rounded Rectangle 61">
              <a:extLst>
                <a:ext uri="{FF2B5EF4-FFF2-40B4-BE49-F238E27FC236}">
                  <a16:creationId xmlns:a16="http://schemas.microsoft.com/office/drawing/2014/main" id="{09745900-2C05-0520-9521-F2AAF5634750}"/>
                </a:ext>
              </a:extLst>
            </p:cNvPr>
            <p:cNvSpPr/>
            <p:nvPr/>
          </p:nvSpPr>
          <p:spPr>
            <a:xfrm>
              <a:off x="1635907" y="1895437"/>
              <a:ext cx="459095" cy="458401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979">
                <a:defRPr/>
              </a:pPr>
              <a:endParaRPr lang="zh-CN" altLang="en-US" sz="2551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227" name="文本框 226">
            <a:extLst>
              <a:ext uri="{FF2B5EF4-FFF2-40B4-BE49-F238E27FC236}">
                <a16:creationId xmlns:a16="http://schemas.microsoft.com/office/drawing/2014/main" id="{EE46551A-7EA4-EB1C-A4DD-B69717749287}"/>
              </a:ext>
            </a:extLst>
          </p:cNvPr>
          <p:cNvSpPr txBox="1"/>
          <p:nvPr/>
        </p:nvSpPr>
        <p:spPr>
          <a:xfrm>
            <a:off x="1891270" y="4742328"/>
            <a:ext cx="4371946" cy="3965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基本无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3-4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级胃肠道不良反应</a:t>
            </a:r>
            <a:endParaRPr lang="en-US" altLang="zh-CN" b="1" dirty="0">
              <a:solidFill>
                <a:srgbClr val="FD5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aphicFrame>
        <p:nvGraphicFramePr>
          <p:cNvPr id="28" name="图表 27">
            <a:extLst>
              <a:ext uri="{FF2B5EF4-FFF2-40B4-BE49-F238E27FC236}">
                <a16:creationId xmlns:a16="http://schemas.microsoft.com/office/drawing/2014/main" id="{37BA154E-2E15-8B31-0996-A3964A976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198551"/>
              </p:ext>
            </p:extLst>
          </p:nvPr>
        </p:nvGraphicFramePr>
        <p:xfrm>
          <a:off x="6916460" y="4601018"/>
          <a:ext cx="4794182" cy="983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8" name="箭头: V 形 237">
            <a:extLst>
              <a:ext uri="{FF2B5EF4-FFF2-40B4-BE49-F238E27FC236}">
                <a16:creationId xmlns:a16="http://schemas.microsoft.com/office/drawing/2014/main" id="{CE9BD791-02C2-D58F-ECCC-5AF6F4A9890D}"/>
              </a:ext>
            </a:extLst>
          </p:cNvPr>
          <p:cNvSpPr/>
          <p:nvPr/>
        </p:nvSpPr>
        <p:spPr>
          <a:xfrm flipH="1">
            <a:off x="310831" y="5676478"/>
            <a:ext cx="11438256" cy="812852"/>
          </a:xfrm>
          <a:prstGeom prst="chevron">
            <a:avLst>
              <a:gd name="adj" fmla="val 0"/>
            </a:avLst>
          </a:prstGeom>
          <a:gradFill flip="none" rotWithShape="1">
            <a:gsLst>
              <a:gs pos="100000">
                <a:schemeClr val="accent1">
                  <a:alpha val="5000"/>
                </a:schemeClr>
              </a:gs>
              <a:gs pos="0">
                <a:srgbClr val="FFFFFF">
                  <a:alpha val="0"/>
                </a:srgbClr>
              </a:gs>
            </a:gsLst>
            <a:lin ang="10800000" scaled="1"/>
            <a:tileRect/>
          </a:gradFill>
          <a:ln w="6350" cap="flat" cmpd="sng" algn="ctr">
            <a:gradFill flip="none" rotWithShape="1">
              <a:gsLst>
                <a:gs pos="85000">
                  <a:schemeClr val="accent1"/>
                </a:gs>
                <a:gs pos="0">
                  <a:srgbClr val="FFFFFF">
                    <a:alpha val="0"/>
                  </a:srgb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96090">
              <a:defRPr/>
            </a:pPr>
            <a:endParaRPr lang="zh-CN" altLang="en-US" sz="2551" kern="0">
              <a:solidFill>
                <a:srgbClr val="666666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239" name="文本框 238">
            <a:extLst>
              <a:ext uri="{FF2B5EF4-FFF2-40B4-BE49-F238E27FC236}">
                <a16:creationId xmlns:a16="http://schemas.microsoft.com/office/drawing/2014/main" id="{FBF01D48-8549-F738-7C46-D16DBAA55619}"/>
              </a:ext>
            </a:extLst>
          </p:cNvPr>
          <p:cNvSpPr txBox="1"/>
          <p:nvPr/>
        </p:nvSpPr>
        <p:spPr>
          <a:xfrm>
            <a:off x="231261" y="5793058"/>
            <a:ext cx="1028794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95979">
              <a:defRPr/>
            </a:pPr>
            <a:r>
              <a:rPr lang="en-US" altLang="zh-CN" sz="3000" b="1" dirty="0">
                <a:ln>
                  <a:gradFill>
                    <a:gsLst>
                      <a:gs pos="0">
                        <a:schemeClr val="accent1"/>
                      </a:gs>
                      <a:gs pos="5900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solidFill>
                  <a:prstClr val="white"/>
                </a:solidFill>
                <a:effectLst>
                  <a:reflection blurRad="63500" stA="40000" endPos="42000" dir="5400000" sy="-100000" algn="bl" rotWithShape="0"/>
                </a:effectLst>
                <a:latin typeface="Arial"/>
                <a:ea typeface="微软雅黑"/>
                <a:cs typeface="+mn-ea"/>
                <a:sym typeface="+mn-lt"/>
              </a:rPr>
              <a:t>05</a:t>
            </a:r>
            <a:endParaRPr lang="zh-CN" altLang="en-US" sz="3000" b="1" dirty="0">
              <a:ln>
                <a:gradFill>
                  <a:gsLst>
                    <a:gs pos="0">
                      <a:schemeClr val="accent1"/>
                    </a:gs>
                    <a:gs pos="59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  <a:solidFill>
                <a:prstClr val="white"/>
              </a:solidFill>
              <a:effectLst>
                <a:reflection blurRad="63500" stA="40000" endPos="42000" dir="5400000" sy="-100000" algn="bl" rotWithShape="0"/>
              </a:effectLst>
              <a:latin typeface="Arial"/>
              <a:ea typeface="微软雅黑"/>
              <a:cs typeface="+mn-ea"/>
              <a:sym typeface="+mn-lt"/>
            </a:endParaRPr>
          </a:p>
        </p:txBody>
      </p:sp>
      <p:grpSp>
        <p:nvGrpSpPr>
          <p:cNvPr id="240" name="组合 239">
            <a:extLst>
              <a:ext uri="{FF2B5EF4-FFF2-40B4-BE49-F238E27FC236}">
                <a16:creationId xmlns:a16="http://schemas.microsoft.com/office/drawing/2014/main" id="{F59BEC14-2412-B43E-141A-CBA5426635B6}"/>
              </a:ext>
            </a:extLst>
          </p:cNvPr>
          <p:cNvGrpSpPr/>
          <p:nvPr/>
        </p:nvGrpSpPr>
        <p:grpSpPr>
          <a:xfrm>
            <a:off x="1232513" y="5852457"/>
            <a:ext cx="460896" cy="460894"/>
            <a:chOff x="1309748" y="1568931"/>
            <a:chExt cx="1111412" cy="1111412"/>
          </a:xfrm>
        </p:grpSpPr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45D867DF-DE32-5767-9A6B-48C763ED0C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9748" y="1568931"/>
              <a:ext cx="1111412" cy="1111412"/>
            </a:xfrm>
            <a:prstGeom prst="ellipse">
              <a:avLst/>
            </a:prstGeom>
            <a:solidFill>
              <a:schemeClr val="accent1">
                <a:alpha val="5000"/>
              </a:schemeClr>
            </a:solidFill>
            <a:ln w="6350">
              <a:gradFill>
                <a:gsLst>
                  <a:gs pos="56000">
                    <a:schemeClr val="accent1">
                      <a:lumMod val="6000"/>
                      <a:lumOff val="94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979">
                <a:defRPr/>
              </a:pPr>
              <a:endParaRPr lang="zh-CN" altLang="en-US" sz="2551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E3493530-EEB2-C68B-5EA3-B5B3980D8D90}"/>
                </a:ext>
              </a:extLst>
            </p:cNvPr>
            <p:cNvSpPr/>
            <p:nvPr/>
          </p:nvSpPr>
          <p:spPr>
            <a:xfrm>
              <a:off x="1411305" y="1670489"/>
              <a:ext cx="908296" cy="908297"/>
            </a:xfrm>
            <a:prstGeom prst="ellipse">
              <a:avLst/>
            </a:prstGeom>
            <a:gradFill flip="none" rotWithShape="1">
              <a:gsLst>
                <a:gs pos="24000">
                  <a:schemeClr val="accent1">
                    <a:lumMod val="75000"/>
                  </a:schemeClr>
                </a:gs>
                <a:gs pos="77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57150" cap="rnd">
              <a:noFill/>
              <a:prstDash val="solid"/>
              <a:round/>
            </a:ln>
            <a:effectLst>
              <a:outerShdw blurRad="50800" dist="50800" dir="5400000" algn="ctr" rotWithShape="0">
                <a:srgbClr val="471FA5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9600" tIns="64800" rIns="129600" bIns="6480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079">
                <a:defRPr/>
              </a:pPr>
              <a:endParaRPr lang="zh-CN" altLang="en-US" sz="1701" b="1" dirty="0">
                <a:solidFill>
                  <a:prstClr val="black">
                    <a:lumMod val="10000"/>
                    <a:lumOff val="90000"/>
                  </a:prstClr>
                </a:solidFill>
                <a:latin typeface="Arial"/>
                <a:ea typeface="微软雅黑"/>
              </a:endParaRPr>
            </a:p>
          </p:txBody>
        </p:sp>
        <p:sp>
          <p:nvSpPr>
            <p:cNvPr id="245" name="Rounded Rectangle 61">
              <a:extLst>
                <a:ext uri="{FF2B5EF4-FFF2-40B4-BE49-F238E27FC236}">
                  <a16:creationId xmlns:a16="http://schemas.microsoft.com/office/drawing/2014/main" id="{67EAC9C1-0D29-D6F0-D68D-30EC39E4B7B6}"/>
                </a:ext>
              </a:extLst>
            </p:cNvPr>
            <p:cNvSpPr/>
            <p:nvPr/>
          </p:nvSpPr>
          <p:spPr>
            <a:xfrm>
              <a:off x="1635907" y="1895437"/>
              <a:ext cx="459095" cy="458401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95979">
                <a:defRPr/>
              </a:pPr>
              <a:endParaRPr lang="zh-CN" altLang="en-US" sz="2551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241" name="文本框 240">
            <a:extLst>
              <a:ext uri="{FF2B5EF4-FFF2-40B4-BE49-F238E27FC236}">
                <a16:creationId xmlns:a16="http://schemas.microsoft.com/office/drawing/2014/main" id="{7766AC2C-4C48-C841-249F-21E0ED8D9E10}"/>
              </a:ext>
            </a:extLst>
          </p:cNvPr>
          <p:cNvSpPr txBox="1"/>
          <p:nvPr/>
        </p:nvSpPr>
        <p:spPr>
          <a:xfrm>
            <a:off x="1891270" y="5884612"/>
            <a:ext cx="4371946" cy="39658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无静脉血栓事件</a:t>
            </a:r>
            <a:endParaRPr lang="en-US" altLang="zh-CN" b="1" dirty="0">
              <a:solidFill>
                <a:srgbClr val="FD5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graphicFrame>
        <p:nvGraphicFramePr>
          <p:cNvPr id="26" name="图表 25">
            <a:extLst>
              <a:ext uri="{FF2B5EF4-FFF2-40B4-BE49-F238E27FC236}">
                <a16:creationId xmlns:a16="http://schemas.microsoft.com/office/drawing/2014/main" id="{F2058A08-8878-843A-132F-2AD703C5B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3549"/>
              </p:ext>
            </p:extLst>
          </p:nvPr>
        </p:nvGraphicFramePr>
        <p:xfrm>
          <a:off x="7193251" y="5621381"/>
          <a:ext cx="4517391" cy="92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5" name="矩形: 圆角 234">
            <a:extLst>
              <a:ext uri="{FF2B5EF4-FFF2-40B4-BE49-F238E27FC236}">
                <a16:creationId xmlns:a16="http://schemas.microsoft.com/office/drawing/2014/main" id="{94282D9C-F416-D744-0EDA-BD7624488BCE}"/>
              </a:ext>
            </a:extLst>
          </p:cNvPr>
          <p:cNvSpPr/>
          <p:nvPr/>
        </p:nvSpPr>
        <p:spPr>
          <a:xfrm>
            <a:off x="8076152" y="5974804"/>
            <a:ext cx="548110" cy="190506"/>
          </a:xfrm>
          <a:prstGeom prst="roundRect">
            <a:avLst>
              <a:gd name="adj" fmla="val 50000"/>
            </a:avLst>
          </a:prstGeom>
          <a:solidFill>
            <a:srgbClr val="E012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b="1" dirty="0"/>
              <a:t>0.0%</a:t>
            </a:r>
            <a:endParaRPr lang="zh-CN" altLang="en-US" sz="1000" b="1" dirty="0"/>
          </a:p>
        </p:txBody>
      </p:sp>
      <p:sp>
        <p:nvSpPr>
          <p:cNvPr id="246" name="矩形: 圆角 245">
            <a:extLst>
              <a:ext uri="{FF2B5EF4-FFF2-40B4-BE49-F238E27FC236}">
                <a16:creationId xmlns:a16="http://schemas.microsoft.com/office/drawing/2014/main" id="{95945891-E6E7-E5FA-92AD-B774870104DE}"/>
              </a:ext>
            </a:extLst>
          </p:cNvPr>
          <p:cNvSpPr/>
          <p:nvPr/>
        </p:nvSpPr>
        <p:spPr>
          <a:xfrm>
            <a:off x="1906675" y="4125936"/>
            <a:ext cx="1885605" cy="30533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中性粒细胞减少症</a:t>
            </a:r>
            <a:endParaRPr lang="zh-CN" altLang="en-US" sz="1050" dirty="0">
              <a:solidFill>
                <a:schemeClr val="tx1"/>
              </a:solidFill>
            </a:endParaRPr>
          </a:p>
        </p:txBody>
      </p:sp>
      <p:grpSp>
        <p:nvGrpSpPr>
          <p:cNvPr id="247" name="组合 246">
            <a:extLst>
              <a:ext uri="{FF2B5EF4-FFF2-40B4-BE49-F238E27FC236}">
                <a16:creationId xmlns:a16="http://schemas.microsoft.com/office/drawing/2014/main" id="{F412A67D-2C87-BB1B-A6F2-12231E443995}"/>
              </a:ext>
            </a:extLst>
          </p:cNvPr>
          <p:cNvGrpSpPr/>
          <p:nvPr/>
        </p:nvGrpSpPr>
        <p:grpSpPr>
          <a:xfrm flipH="1">
            <a:off x="6278291" y="4757773"/>
            <a:ext cx="191998" cy="609538"/>
            <a:chOff x="6073285" y="1491716"/>
            <a:chExt cx="179508" cy="636303"/>
          </a:xfrm>
        </p:grpSpPr>
        <p:sp>
          <p:nvSpPr>
            <p:cNvPr id="248" name="等腰三角形 247">
              <a:extLst>
                <a:ext uri="{FF2B5EF4-FFF2-40B4-BE49-F238E27FC236}">
                  <a16:creationId xmlns:a16="http://schemas.microsoft.com/office/drawing/2014/main" id="{AEB1E7E9-FDAC-F159-7D59-F810616B3631}"/>
                </a:ext>
              </a:extLst>
            </p:cNvPr>
            <p:cNvSpPr/>
            <p:nvPr/>
          </p:nvSpPr>
          <p:spPr>
            <a:xfrm rot="5400000">
              <a:off x="5846813" y="1722039"/>
              <a:ext cx="636303" cy="175657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等腰三角形 248">
              <a:extLst>
                <a:ext uri="{FF2B5EF4-FFF2-40B4-BE49-F238E27FC236}">
                  <a16:creationId xmlns:a16="http://schemas.microsoft.com/office/drawing/2014/main" id="{B5057DCA-205B-CB5E-1935-714F27E1138A}"/>
                </a:ext>
              </a:extLst>
            </p:cNvPr>
            <p:cNvSpPr/>
            <p:nvPr/>
          </p:nvSpPr>
          <p:spPr>
            <a:xfrm rot="5400000">
              <a:off x="5933320" y="1756494"/>
              <a:ext cx="386675" cy="106745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3" name="矩形: 圆角 252">
            <a:extLst>
              <a:ext uri="{FF2B5EF4-FFF2-40B4-BE49-F238E27FC236}">
                <a16:creationId xmlns:a16="http://schemas.microsoft.com/office/drawing/2014/main" id="{38561E27-CF23-3EEA-1E0C-0D0BA8E1C26A}"/>
              </a:ext>
            </a:extLst>
          </p:cNvPr>
          <p:cNvSpPr/>
          <p:nvPr/>
        </p:nvSpPr>
        <p:spPr>
          <a:xfrm>
            <a:off x="1908992" y="5096804"/>
            <a:ext cx="2139148" cy="30533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≥</a:t>
            </a:r>
            <a:r>
              <a:rPr lang="en-US" altLang="zh-CN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</a:t>
            </a:r>
            <a:r>
              <a:rPr lang="zh-CN" altLang="en-US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级腹泻低、无≥</a:t>
            </a:r>
            <a:r>
              <a:rPr lang="en-US" altLang="zh-CN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3</a:t>
            </a:r>
            <a:r>
              <a:rPr lang="zh-CN" altLang="en-US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级恶心</a:t>
            </a:r>
            <a:r>
              <a:rPr lang="en-US" altLang="zh-CN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/</a:t>
            </a:r>
            <a:r>
              <a:rPr lang="zh-CN" altLang="en-US" sz="1050" b="1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呕吐</a:t>
            </a:r>
          </a:p>
        </p:txBody>
      </p:sp>
      <p:grpSp>
        <p:nvGrpSpPr>
          <p:cNvPr id="254" name="组合 253">
            <a:extLst>
              <a:ext uri="{FF2B5EF4-FFF2-40B4-BE49-F238E27FC236}">
                <a16:creationId xmlns:a16="http://schemas.microsoft.com/office/drawing/2014/main" id="{CC44D035-2DAE-23AD-9E66-268489AEDBEE}"/>
              </a:ext>
            </a:extLst>
          </p:cNvPr>
          <p:cNvGrpSpPr/>
          <p:nvPr/>
        </p:nvGrpSpPr>
        <p:grpSpPr>
          <a:xfrm flipH="1">
            <a:off x="6278291" y="5778135"/>
            <a:ext cx="191998" cy="609538"/>
            <a:chOff x="6073285" y="1491716"/>
            <a:chExt cx="179508" cy="636303"/>
          </a:xfrm>
        </p:grpSpPr>
        <p:sp>
          <p:nvSpPr>
            <p:cNvPr id="255" name="等腰三角形 254">
              <a:extLst>
                <a:ext uri="{FF2B5EF4-FFF2-40B4-BE49-F238E27FC236}">
                  <a16:creationId xmlns:a16="http://schemas.microsoft.com/office/drawing/2014/main" id="{47404D1F-E006-197C-59FC-892B7F1CC398}"/>
                </a:ext>
              </a:extLst>
            </p:cNvPr>
            <p:cNvSpPr/>
            <p:nvPr/>
          </p:nvSpPr>
          <p:spPr>
            <a:xfrm rot="5400000">
              <a:off x="5846813" y="1722039"/>
              <a:ext cx="636303" cy="175657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等腰三角形 255">
              <a:extLst>
                <a:ext uri="{FF2B5EF4-FFF2-40B4-BE49-F238E27FC236}">
                  <a16:creationId xmlns:a16="http://schemas.microsoft.com/office/drawing/2014/main" id="{A8461238-948E-5085-993A-ACF1C94F4F7F}"/>
                </a:ext>
              </a:extLst>
            </p:cNvPr>
            <p:cNvSpPr/>
            <p:nvPr/>
          </p:nvSpPr>
          <p:spPr>
            <a:xfrm rot="5400000">
              <a:off x="5933320" y="1756494"/>
              <a:ext cx="386675" cy="106745"/>
            </a:xfrm>
            <a:prstGeom prst="triangle">
              <a:avLst/>
            </a:prstGeom>
            <a:gradFill>
              <a:gsLst>
                <a:gs pos="2000">
                  <a:schemeClr val="accent1">
                    <a:alpha val="2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7" name="矩形: 圆角 256">
            <a:extLst>
              <a:ext uri="{FF2B5EF4-FFF2-40B4-BE49-F238E27FC236}">
                <a16:creationId xmlns:a16="http://schemas.microsoft.com/office/drawing/2014/main" id="{CDB779A2-F868-2695-F522-C2353634A02E}"/>
              </a:ext>
            </a:extLst>
          </p:cNvPr>
          <p:cNvSpPr/>
          <p:nvPr/>
        </p:nvSpPr>
        <p:spPr>
          <a:xfrm>
            <a:off x="7193251" y="4916543"/>
            <a:ext cx="503028" cy="190506"/>
          </a:xfrm>
          <a:prstGeom prst="roundRect">
            <a:avLst>
              <a:gd name="adj" fmla="val 50000"/>
            </a:avLst>
          </a:prstGeom>
          <a:solidFill>
            <a:srgbClr val="E012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b="1" dirty="0"/>
              <a:t>0.7%</a:t>
            </a:r>
            <a:endParaRPr lang="zh-CN" altLang="en-US" sz="1000" b="1" dirty="0"/>
          </a:p>
        </p:txBody>
      </p:sp>
      <p:sp>
        <p:nvSpPr>
          <p:cNvPr id="258" name="矩形: 圆角 257">
            <a:extLst>
              <a:ext uri="{FF2B5EF4-FFF2-40B4-BE49-F238E27FC236}">
                <a16:creationId xmlns:a16="http://schemas.microsoft.com/office/drawing/2014/main" id="{88F90FB1-EF81-8EDF-4CDC-F884E461C7F5}"/>
              </a:ext>
            </a:extLst>
          </p:cNvPr>
          <p:cNvSpPr/>
          <p:nvPr/>
        </p:nvSpPr>
        <p:spPr>
          <a:xfrm>
            <a:off x="8610383" y="4916543"/>
            <a:ext cx="503028" cy="190506"/>
          </a:xfrm>
          <a:prstGeom prst="roundRect">
            <a:avLst>
              <a:gd name="adj" fmla="val 50000"/>
            </a:avLst>
          </a:prstGeom>
          <a:solidFill>
            <a:srgbClr val="E012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b="1" dirty="0"/>
              <a:t>0.0%</a:t>
            </a:r>
            <a:endParaRPr lang="zh-CN" altLang="en-US" sz="1000" b="1" dirty="0"/>
          </a:p>
        </p:txBody>
      </p:sp>
      <p:sp>
        <p:nvSpPr>
          <p:cNvPr id="259" name="矩形: 圆角 258">
            <a:extLst>
              <a:ext uri="{FF2B5EF4-FFF2-40B4-BE49-F238E27FC236}">
                <a16:creationId xmlns:a16="http://schemas.microsoft.com/office/drawing/2014/main" id="{D03E9AA2-6B03-673E-1B05-85902D975A46}"/>
              </a:ext>
            </a:extLst>
          </p:cNvPr>
          <p:cNvSpPr/>
          <p:nvPr/>
        </p:nvSpPr>
        <p:spPr>
          <a:xfrm>
            <a:off x="10047466" y="4916543"/>
            <a:ext cx="503028" cy="190506"/>
          </a:xfrm>
          <a:prstGeom prst="roundRect">
            <a:avLst>
              <a:gd name="adj" fmla="val 50000"/>
            </a:avLst>
          </a:prstGeom>
          <a:solidFill>
            <a:srgbClr val="E012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000" b="1" dirty="0"/>
              <a:t>0.0%</a:t>
            </a:r>
            <a:endParaRPr lang="zh-CN" altLang="en-US" sz="1000" b="1" dirty="0"/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F71E7E8B-2144-FFAB-4DB5-39A5FAB10622}"/>
              </a:ext>
            </a:extLst>
          </p:cNvPr>
          <p:cNvSpPr/>
          <p:nvPr/>
        </p:nvSpPr>
        <p:spPr>
          <a:xfrm>
            <a:off x="634845" y="5390145"/>
            <a:ext cx="1292139" cy="98991"/>
          </a:xfrm>
          <a:prstGeom prst="parallelogram">
            <a:avLst>
              <a:gd name="adj" fmla="val 63376"/>
            </a:avLst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1C3A18D-D724-4DF6-A3A4-422B7C614543}"/>
              </a:ext>
            </a:extLst>
          </p:cNvPr>
          <p:cNvSpPr txBox="1"/>
          <p:nvPr/>
        </p:nvSpPr>
        <p:spPr>
          <a:xfrm>
            <a:off x="9112568" y="1906411"/>
            <a:ext cx="291782" cy="19009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5CC015A6-2308-4104-8D15-F1B6C34FCDE3}"/>
              </a:ext>
            </a:extLst>
          </p:cNvPr>
          <p:cNvSpPr txBox="1"/>
          <p:nvPr/>
        </p:nvSpPr>
        <p:spPr>
          <a:xfrm>
            <a:off x="8966677" y="2898612"/>
            <a:ext cx="253523" cy="28566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28F30FD-4CA7-4B16-BB2F-EE60CF031E94}"/>
              </a:ext>
            </a:extLst>
          </p:cNvPr>
          <p:cNvSpPr txBox="1"/>
          <p:nvPr/>
        </p:nvSpPr>
        <p:spPr>
          <a:xfrm>
            <a:off x="8966676" y="4100769"/>
            <a:ext cx="253524" cy="6329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67C7AD68-AC8C-48CA-8D09-A972A93E4096}"/>
              </a:ext>
            </a:extLst>
          </p:cNvPr>
          <p:cNvSpPr txBox="1"/>
          <p:nvPr/>
        </p:nvSpPr>
        <p:spPr>
          <a:xfrm>
            <a:off x="10172218" y="5921894"/>
            <a:ext cx="675880" cy="27386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1DDE5CE5-9C4D-4BC7-9484-2C28D8E84C24}"/>
              </a:ext>
            </a:extLst>
          </p:cNvPr>
          <p:cNvSpPr txBox="1"/>
          <p:nvPr/>
        </p:nvSpPr>
        <p:spPr>
          <a:xfrm>
            <a:off x="7796547" y="4900807"/>
            <a:ext cx="279605" cy="256783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178BB593-09E3-45B2-B609-B8F1176A68E0}"/>
              </a:ext>
            </a:extLst>
          </p:cNvPr>
          <p:cNvSpPr txBox="1"/>
          <p:nvPr/>
        </p:nvSpPr>
        <p:spPr>
          <a:xfrm>
            <a:off x="9210983" y="5121129"/>
            <a:ext cx="279605" cy="6741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57862227-857B-4E8E-B5EC-D7B457C8F986}"/>
              </a:ext>
            </a:extLst>
          </p:cNvPr>
          <p:cNvSpPr txBox="1"/>
          <p:nvPr/>
        </p:nvSpPr>
        <p:spPr>
          <a:xfrm>
            <a:off x="10629652" y="5134125"/>
            <a:ext cx="279605" cy="4809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2" name="文本框 12">
            <a:extLst>
              <a:ext uri="{FF2B5EF4-FFF2-40B4-BE49-F238E27FC236}">
                <a16:creationId xmlns:a16="http://schemas.microsoft.com/office/drawing/2014/main" id="{D73FB4D8-E969-44FB-8D9A-35554F770A6E}"/>
              </a:ext>
            </a:extLst>
          </p:cNvPr>
          <p:cNvSpPr txBox="1"/>
          <p:nvPr/>
        </p:nvSpPr>
        <p:spPr>
          <a:xfrm>
            <a:off x="8633413" y="3336667"/>
            <a:ext cx="8869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参照药</a:t>
            </a:r>
          </a:p>
        </p:txBody>
      </p:sp>
      <p:sp>
        <p:nvSpPr>
          <p:cNvPr id="83" name="文本框 12">
            <a:extLst>
              <a:ext uri="{FF2B5EF4-FFF2-40B4-BE49-F238E27FC236}">
                <a16:creationId xmlns:a16="http://schemas.microsoft.com/office/drawing/2014/main" id="{D73FB4D8-E969-44FB-8D9A-35554F770A6E}"/>
              </a:ext>
            </a:extLst>
          </p:cNvPr>
          <p:cNvSpPr txBox="1"/>
          <p:nvPr/>
        </p:nvSpPr>
        <p:spPr>
          <a:xfrm>
            <a:off x="8624262" y="4351569"/>
            <a:ext cx="8869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参照药</a:t>
            </a:r>
          </a:p>
        </p:txBody>
      </p:sp>
      <p:sp>
        <p:nvSpPr>
          <p:cNvPr id="84" name="文本框 12">
            <a:extLst>
              <a:ext uri="{FF2B5EF4-FFF2-40B4-BE49-F238E27FC236}">
                <a16:creationId xmlns:a16="http://schemas.microsoft.com/office/drawing/2014/main" id="{44BE9572-CC32-4F29-9361-90FDFB30AD12}"/>
              </a:ext>
            </a:extLst>
          </p:cNvPr>
          <p:cNvSpPr txBox="1"/>
          <p:nvPr/>
        </p:nvSpPr>
        <p:spPr>
          <a:xfrm>
            <a:off x="8814968" y="2312677"/>
            <a:ext cx="8869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参照药</a:t>
            </a:r>
          </a:p>
        </p:txBody>
      </p:sp>
      <p:sp>
        <p:nvSpPr>
          <p:cNvPr id="85" name="文本框 12">
            <a:extLst>
              <a:ext uri="{FF2B5EF4-FFF2-40B4-BE49-F238E27FC236}">
                <a16:creationId xmlns:a16="http://schemas.microsoft.com/office/drawing/2014/main" id="{D59845B3-7501-401D-B9F0-8A885B8605F3}"/>
              </a:ext>
            </a:extLst>
          </p:cNvPr>
          <p:cNvSpPr txBox="1"/>
          <p:nvPr/>
        </p:nvSpPr>
        <p:spPr>
          <a:xfrm>
            <a:off x="7097992" y="5134125"/>
            <a:ext cx="1320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来罗西利        阿贝西利</a:t>
            </a:r>
          </a:p>
        </p:txBody>
      </p:sp>
      <p:sp>
        <p:nvSpPr>
          <p:cNvPr id="87" name="文本框 12">
            <a:extLst>
              <a:ext uri="{FF2B5EF4-FFF2-40B4-BE49-F238E27FC236}">
                <a16:creationId xmlns:a16="http://schemas.microsoft.com/office/drawing/2014/main" id="{D7F3CC1A-22C9-43D9-B81D-C0C8DDE686F8}"/>
              </a:ext>
            </a:extLst>
          </p:cNvPr>
          <p:cNvSpPr txBox="1"/>
          <p:nvPr/>
        </p:nvSpPr>
        <p:spPr>
          <a:xfrm>
            <a:off x="8433402" y="5147968"/>
            <a:ext cx="1320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来罗西利        阿贝西利</a:t>
            </a:r>
          </a:p>
        </p:txBody>
      </p:sp>
      <p:sp>
        <p:nvSpPr>
          <p:cNvPr id="88" name="文本框 12">
            <a:extLst>
              <a:ext uri="{FF2B5EF4-FFF2-40B4-BE49-F238E27FC236}">
                <a16:creationId xmlns:a16="http://schemas.microsoft.com/office/drawing/2014/main" id="{1C615DDA-D835-42AD-A4CA-FEB67199FBB1}"/>
              </a:ext>
            </a:extLst>
          </p:cNvPr>
          <p:cNvSpPr txBox="1"/>
          <p:nvPr/>
        </p:nvSpPr>
        <p:spPr>
          <a:xfrm>
            <a:off x="9859466" y="5135286"/>
            <a:ext cx="13200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来罗西利        阿贝西利</a:t>
            </a:r>
          </a:p>
        </p:txBody>
      </p:sp>
    </p:spTree>
    <p:extLst>
      <p:ext uri="{BB962C8B-B14F-4D97-AF65-F5344CB8AC3E}">
        <p14:creationId xmlns:p14="http://schemas.microsoft.com/office/powerpoint/2010/main" val="4151814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TitleWhit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r8WAgv0cG5g7IkN2Knt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heme/theme1.xml><?xml version="1.0" encoding="utf-8"?>
<a:theme xmlns:a="http://schemas.openxmlformats.org/drawingml/2006/main" name="White">
  <a:themeElements>
    <a:clrScheme name="自定义 234">
      <a:dk1>
        <a:srgbClr val="0B2F79"/>
      </a:dk1>
      <a:lt1>
        <a:srgbClr val="FFFFFF"/>
      </a:lt1>
      <a:dk2>
        <a:srgbClr val="FFFFFF"/>
      </a:dk2>
      <a:lt2>
        <a:srgbClr val="FFFFFF"/>
      </a:lt2>
      <a:accent1>
        <a:srgbClr val="1169AE"/>
      </a:accent1>
      <a:accent2>
        <a:srgbClr val="3E83D6"/>
      </a:accent2>
      <a:accent3>
        <a:srgbClr val="1045B0"/>
      </a:accent3>
      <a:accent4>
        <a:srgbClr val="ACCAEE"/>
      </a:accent4>
      <a:accent5>
        <a:srgbClr val="F26400"/>
      </a:accent5>
      <a:accent6>
        <a:srgbClr val="BEBEBE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none" lIns="0" tIns="0" rIns="0" bIns="0" rtlCol="0" anchor="ctr">
        <a:noAutofit/>
      </a:bodyPr>
      <a:lstStyle>
        <a:defPPr algn="ctr">
          <a:lnSpc>
            <a:spcPct val="50000"/>
          </a:lnSpc>
          <a:spcBef>
            <a:spcPts val="300"/>
          </a:spcBef>
          <a:spcAft>
            <a:spcPts val="300"/>
          </a:spcAft>
          <a:buNone/>
          <a:defRPr sz="1400" dirty="0" smtClean="0"/>
        </a:defPPr>
      </a:lstStyle>
    </a:txDef>
  </a:objectDefaults>
  <a:extraClrSchemeLst>
    <a:extraClrScheme>
      <a:clrScheme name="Scheme1">
        <a:dk1>
          <a:srgbClr val="0B2F79"/>
        </a:dk1>
        <a:lt1>
          <a:srgbClr val="FFFFFF"/>
        </a:lt1>
        <a:dk2>
          <a:srgbClr val="FFFFFF"/>
        </a:dk2>
        <a:lt2>
          <a:srgbClr val="FFFFFF"/>
        </a:lt2>
        <a:accent1>
          <a:srgbClr val="0B2F79"/>
        </a:accent1>
        <a:accent2>
          <a:srgbClr val="3E83D6"/>
        </a:accent2>
        <a:accent3>
          <a:srgbClr val="1045B0"/>
        </a:accent3>
        <a:accent4>
          <a:srgbClr val="ACCAEE"/>
        </a:accent4>
        <a:accent5>
          <a:srgbClr val="F26400"/>
        </a:accent5>
        <a:accent6>
          <a:srgbClr val="BEBEBE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6445JT_OFF.potx  -  Read-Only" id="{3B2996BC-DBE3-4120-AAC3-A2212F03BFD4}" vid="{E04980D1-C91A-4343-938E-0C8D65BDCFCC}"/>
    </a:ext>
  </a:extLst>
</a:theme>
</file>

<file path=ppt/theme/theme2.xml><?xml version="1.0" encoding="utf-8"?>
<a:theme xmlns:a="http://schemas.openxmlformats.org/drawingml/2006/main" name="Office 主题​​">
  <a:themeElements>
    <a:clrScheme name="自定义 235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169AE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自定义 3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0B2F79"/>
      </a:dk1>
      <a:lt1>
        <a:srgbClr val="FFFFFF"/>
      </a:lt1>
      <a:dk2>
        <a:srgbClr val="FFFFFF"/>
      </a:dk2>
      <a:lt2>
        <a:srgbClr val="FFFFFF"/>
      </a:lt2>
      <a:accent1>
        <a:srgbClr val="0B2F79"/>
      </a:accent1>
      <a:accent2>
        <a:srgbClr val="3E83D6"/>
      </a:accent2>
      <a:accent3>
        <a:srgbClr val="1045B0"/>
      </a:accent3>
      <a:accent4>
        <a:srgbClr val="ACCAEE"/>
      </a:accent4>
      <a:accent5>
        <a:srgbClr val="F26400"/>
      </a:accent5>
      <a:accent6>
        <a:srgbClr val="BEBEBE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none" lIns="0" tIns="0" rIns="0" bIns="0" rtlCol="0" anchor="ctr">
        <a:noAutofit/>
      </a:bodyPr>
      <a:lstStyle>
        <a:defPPr algn="ctr">
          <a:lnSpc>
            <a:spcPct val="50000"/>
          </a:lnSpc>
          <a:spcBef>
            <a:spcPts val="300"/>
          </a:spcBef>
          <a:spcAft>
            <a:spcPts val="300"/>
          </a:spcAft>
          <a:buNone/>
          <a:defRPr sz="1400" dirty="0" smtClean="0"/>
        </a:defPPr>
      </a:lstStyle>
    </a:txDef>
  </a:objectDefaults>
  <a:extraClrSchemeLst>
    <a:extraClrScheme>
      <a:clrScheme name="Scheme1">
        <a:dk1>
          <a:srgbClr val="0B2F79"/>
        </a:dk1>
        <a:lt1>
          <a:srgbClr val="FFFFFF"/>
        </a:lt1>
        <a:dk2>
          <a:srgbClr val="FFFFFF"/>
        </a:dk2>
        <a:lt2>
          <a:srgbClr val="FFFFFF"/>
        </a:lt2>
        <a:accent1>
          <a:srgbClr val="0B2F79"/>
        </a:accent1>
        <a:accent2>
          <a:srgbClr val="3E83D6"/>
        </a:accent2>
        <a:accent3>
          <a:srgbClr val="1045B0"/>
        </a:accent3>
        <a:accent4>
          <a:srgbClr val="ACCAEE"/>
        </a:accent4>
        <a:accent5>
          <a:srgbClr val="F26400"/>
        </a:accent5>
        <a:accent6>
          <a:srgbClr val="BEBEBE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6445JT_OFF.potx  -  Read-Only" id="{3B2996BC-DBE3-4120-AAC3-A2212F03BFD4}" vid="{E04980D1-C91A-4343-938E-0C8D65BDCFCC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自定义 87">
    <a:dk1>
      <a:sysClr val="windowText" lastClr="000000"/>
    </a:dk1>
    <a:lt1>
      <a:sysClr val="window" lastClr="FFFFFF"/>
    </a:lt1>
    <a:dk2>
      <a:srgbClr val="212745"/>
    </a:dk2>
    <a:lt2>
      <a:srgbClr val="FFFFFF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自定义 3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  <a:fontScheme name="font">
    <a:majorFont>
      <a:latin typeface="Calibri"/>
      <a:ea typeface="微软雅黑"/>
      <a:cs typeface=""/>
    </a:majorFont>
    <a:minorFont>
      <a:latin typeface="Calibri"/>
      <a:ea typeface="微软雅黑"/>
      <a:cs typeface="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WP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874CB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  <a:fontScheme name="font">
    <a:majorFont>
      <a:latin typeface="Calibri"/>
      <a:ea typeface="微软雅黑"/>
      <a:cs typeface=""/>
    </a:majorFont>
    <a:minorFont>
      <a:latin typeface="Calibri"/>
      <a:ea typeface="微软雅黑"/>
      <a:cs typeface=""/>
    </a:minorFont>
  </a:fontScheme>
  <a:fmtScheme name="WPS">
    <a:fillStyleLst>
      <a:solidFill>
        <a:schemeClr val="phClr"/>
      </a:solidFill>
      <a:gradFill>
        <a:gsLst>
          <a:gs pos="0">
            <a:schemeClr val="phClr">
              <a:lumOff val="17500"/>
            </a:schemeClr>
          </a:gs>
          <a:gs pos="100000">
            <a:schemeClr val="phClr"/>
          </a:gs>
        </a:gsLst>
        <a:lin ang="2700000" scaled="0"/>
      </a:gradFill>
      <a:gradFill>
        <a:gsLst>
          <a:gs pos="0">
            <a:schemeClr val="phClr">
              <a:hueOff val="-2520000"/>
            </a:schemeClr>
          </a:gs>
          <a:gs pos="100000">
            <a:schemeClr val="phClr"/>
          </a:gs>
        </a:gsLst>
        <a:lin ang="27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2700" cap="flat" cmpd="sng" algn="ctr">
        <a:gradFill>
          <a:gsLst>
            <a:gs pos="0">
              <a:schemeClr val="phClr">
                <a:hueOff val="-4200000"/>
              </a:schemeClr>
            </a:gs>
            <a:gs pos="100000">
              <a:schemeClr val="phClr"/>
            </a:gs>
          </a:gsLst>
          <a:lin ang="2700000" scaled="1"/>
        </a:gradFill>
        <a:prstDash val="solid"/>
        <a:miter lim="800000"/>
      </a:ln>
    </a:lnStyleLst>
    <a:effectStyleLst>
      <a:effectStyle>
        <a:effectLst>
          <a:outerShdw blurRad="101600" dist="50800" dir="5400000" algn="ctr" rotWithShape="0">
            <a:schemeClr val="phClr">
              <a:alpha val="60000"/>
            </a:schemeClr>
          </a:outerShdw>
        </a:effectLst>
      </a:effectStyle>
      <a:effectStyle>
        <a:effectLst>
          <a:reflection stA="50000" endA="300" endPos="40000" dist="25400" dir="5400000" sy="-100000" algn="bl" rotWithShape="0"/>
        </a:effectLst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自定义 87">
    <a:dk1>
      <a:sysClr val="windowText" lastClr="000000"/>
    </a:dk1>
    <a:lt1>
      <a:sysClr val="window" lastClr="FFFFFF"/>
    </a:lt1>
    <a:dk2>
      <a:srgbClr val="212745"/>
    </a:dk2>
    <a:lt2>
      <a:srgbClr val="FFFFFF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自定义 3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自定义 87">
    <a:dk1>
      <a:sysClr val="windowText" lastClr="000000"/>
    </a:dk1>
    <a:lt1>
      <a:sysClr val="window" lastClr="FFFFFF"/>
    </a:lt1>
    <a:dk2>
      <a:srgbClr val="212745"/>
    </a:dk2>
    <a:lt2>
      <a:srgbClr val="FFFFFF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自定义 3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自定义 87">
    <a:dk1>
      <a:sysClr val="windowText" lastClr="000000"/>
    </a:dk1>
    <a:lt1>
      <a:sysClr val="window" lastClr="FFFFFF"/>
    </a:lt1>
    <a:dk2>
      <a:srgbClr val="212745"/>
    </a:dk2>
    <a:lt2>
      <a:srgbClr val="FFFFFF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自定义 3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自定义 87">
    <a:dk1>
      <a:sysClr val="windowText" lastClr="000000"/>
    </a:dk1>
    <a:lt1>
      <a:sysClr val="window" lastClr="FFFFFF"/>
    </a:lt1>
    <a:dk2>
      <a:srgbClr val="212745"/>
    </a:dk2>
    <a:lt2>
      <a:srgbClr val="FFFFFF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自定义 3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自定义 87">
    <a:dk1>
      <a:sysClr val="windowText" lastClr="000000"/>
    </a:dk1>
    <a:lt1>
      <a:sysClr val="window" lastClr="FFFFFF"/>
    </a:lt1>
    <a:dk2>
      <a:srgbClr val="212745"/>
    </a:dk2>
    <a:lt2>
      <a:srgbClr val="FFFFFF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自定义 3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24480</TotalTime>
  <Words>2622</Words>
  <Application>Microsoft Office PowerPoint</Application>
  <PresentationFormat>宽屏</PresentationFormat>
  <Paragraphs>269</Paragraphs>
  <Slides>12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等线</vt:lpstr>
      <vt:lpstr>思源黑体 CN Bold</vt:lpstr>
      <vt:lpstr>微软雅黑</vt:lpstr>
      <vt:lpstr>Arial</vt:lpstr>
      <vt:lpstr>Calibri</vt:lpstr>
      <vt:lpstr>Georgia</vt:lpstr>
      <vt:lpstr>Segoe UI</vt:lpstr>
      <vt:lpstr>Wingdings</vt:lpstr>
      <vt:lpstr>White</vt:lpstr>
      <vt:lpstr>Office 主题​​</vt:lpstr>
      <vt:lpstr>1_White</vt:lpstr>
      <vt:lpstr>think-cell Slide</vt:lpstr>
      <vt:lpstr>think-cell 幻灯片</vt:lpstr>
      <vt:lpstr>盐酸来罗西利片（汝佳宁®）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"Li Yi" &lt;yi.li02@eddingpharm.com&gt;</dc:creator>
  <cp:lastModifiedBy>Liang Zhiqiang</cp:lastModifiedBy>
  <cp:revision>702</cp:revision>
  <dcterms:created xsi:type="dcterms:W3CDTF">2024-05-27T02:47:36Z</dcterms:created>
  <dcterms:modified xsi:type="dcterms:W3CDTF">2025-07-17T12:59:41Z</dcterms:modified>
</cp:coreProperties>
</file>