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6" r:id="rId3"/>
    <p:sldId id="279" r:id="rId4"/>
    <p:sldId id="258" r:id="rId5"/>
    <p:sldId id="259" r:id="rId6"/>
    <p:sldId id="260" r:id="rId7"/>
    <p:sldId id="275" r:id="rId8"/>
    <p:sldId id="277" r:id="rId9"/>
    <p:sldId id="266" r:id="rId10"/>
    <p:sldId id="278" r:id="rId11"/>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8" d="100"/>
          <a:sy n="68" d="100"/>
        </p:scale>
        <p:origin x="7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tags" Target="tags/tag26.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2"/>
        </a:solidFill>
        <a:effectLst/>
      </p:bgPr>
    </p:bg>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274320" y="321260"/>
            <a:ext cx="11683455" cy="393053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8" name="任意形状 8"/>
          <p:cNvSpPr/>
          <p:nvPr userDrawn="1">
            <p:custDataLst>
              <p:tags r:id="rId3"/>
            </p:custDataLst>
          </p:nvPr>
        </p:nvSpPr>
        <p:spPr>
          <a:xfrm>
            <a:off x="9490237" y="321259"/>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gs>
              <a:gs pos="99000">
                <a:schemeClr val="tx2">
                  <a:lumMod val="90000"/>
                  <a:alpha val="24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9" name="任意形状 9"/>
          <p:cNvSpPr/>
          <p:nvPr userDrawn="1">
            <p:custDataLst>
              <p:tags r:id="rId4"/>
            </p:custDataLst>
          </p:nvPr>
        </p:nvSpPr>
        <p:spPr>
          <a:xfrm rot="10800000">
            <a:off x="261015" y="2411670"/>
            <a:ext cx="1887415" cy="184012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10" name="矩形 9"/>
          <p:cNvSpPr/>
          <p:nvPr userDrawn="1">
            <p:custDataLst>
              <p:tags r:id="rId5"/>
            </p:custDataLst>
          </p:nvPr>
        </p:nvSpPr>
        <p:spPr>
          <a:xfrm>
            <a:off x="9471025" y="6254750"/>
            <a:ext cx="1800225"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6"/>
            </p:custDataLst>
          </p:nvPr>
        </p:nvSpPr>
        <p:spPr>
          <a:xfrm flipV="1">
            <a:off x="750570" y="6305550"/>
            <a:ext cx="715645"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7"/>
            </p:custDataLst>
          </p:nvPr>
        </p:nvSpPr>
        <p:spPr>
          <a:xfrm>
            <a:off x="1555115" y="6306820"/>
            <a:ext cx="88900"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8"/>
            </p:custDataLst>
          </p:nvPr>
        </p:nvSpPr>
        <p:spPr>
          <a:xfrm>
            <a:off x="1731010" y="6306820"/>
            <a:ext cx="253365" cy="762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日期占位符 15"/>
          <p:cNvSpPr>
            <a:spLocks noGrp="1"/>
          </p:cNvSpPr>
          <p:nvPr>
            <p:ph type="dt" sz="half" idx="10"/>
            <p:custDataLst>
              <p:tags r:id="rId9"/>
            </p:custDataLst>
          </p:nvPr>
        </p:nvSpPr>
        <p:spPr>
          <a:xfrm>
            <a:off x="879742" y="6349833"/>
            <a:ext cx="2700000" cy="316800"/>
          </a:xfrm>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0"/>
            </p:custDataLst>
          </p:nvPr>
        </p:nvSpPr>
        <p:spPr>
          <a:xfrm>
            <a:off x="4116000" y="6349833"/>
            <a:ext cx="3960000" cy="316800"/>
          </a:xfrm>
        </p:spPr>
        <p:txBody>
          <a:bodyPr/>
          <a:lstStyle/>
          <a:p>
            <a:endParaRPr lang="zh-CN" altLang="en-US" dirty="0"/>
          </a:p>
        </p:txBody>
      </p:sp>
      <p:sp>
        <p:nvSpPr>
          <p:cNvPr id="18" name="灯片编号占位符 17"/>
          <p:cNvSpPr>
            <a:spLocks noGrp="1"/>
          </p:cNvSpPr>
          <p:nvPr>
            <p:ph type="sldNum" sz="quarter" idx="12"/>
            <p:custDataLst>
              <p:tags r:id="rId11"/>
            </p:custDataLst>
          </p:nvPr>
        </p:nvSpPr>
        <p:spPr>
          <a:xfrm>
            <a:off x="8610600" y="6349833"/>
            <a:ext cx="2700000" cy="316800"/>
          </a:xfrm>
        </p:spPr>
        <p:txBody>
          <a:bodyPr/>
          <a:lstStyle/>
          <a:p>
            <a:fld id="{49AE70B2-8BF9-45C0-BB95-33D1B9D3A854}" type="slidenum">
              <a:rPr lang="zh-CN" altLang="en-US" smtClean="0"/>
            </a:fld>
            <a:endParaRPr lang="zh-CN" altLang="en-US" dirty="0"/>
          </a:p>
        </p:txBody>
      </p:sp>
      <p:sp>
        <p:nvSpPr>
          <p:cNvPr id="2" name="标题 1"/>
          <p:cNvSpPr>
            <a:spLocks noGrp="1"/>
          </p:cNvSpPr>
          <p:nvPr>
            <p:ph type="ctrTitle" hasCustomPrompt="1"/>
            <p:custDataLst>
              <p:tags r:id="rId12"/>
            </p:custDataLst>
          </p:nvPr>
        </p:nvSpPr>
        <p:spPr>
          <a:xfrm>
            <a:off x="883644" y="809127"/>
            <a:ext cx="9144000" cy="1896745"/>
          </a:xfrm>
        </p:spPr>
        <p:txBody>
          <a:bodyPr lIns="91440" tIns="45720" rIns="91440" bIns="0" anchor="b" anchorCtr="0">
            <a:normAutofit/>
          </a:bodyPr>
          <a:lstStyle>
            <a:lvl1pPr algn="l">
              <a:defRPr sz="6600" b="1" spc="600" baseline="0">
                <a:latin typeface="Arial" panose="020B0604020202020204" pitchFamily="34" charset="0"/>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13"/>
            </p:custDataLst>
          </p:nvPr>
        </p:nvSpPr>
        <p:spPr>
          <a:xfrm>
            <a:off x="883643" y="3017520"/>
            <a:ext cx="9144000" cy="890270"/>
          </a:xfrm>
        </p:spPr>
        <p:txBody>
          <a:bodyPr lIns="91440" tIns="0" rIns="91440" bIns="45720">
            <a:normAutofit/>
          </a:bodyPr>
          <a:lstStyle>
            <a:lvl1pPr marL="0" indent="0" algn="l" eaLnBrk="1" fontAlgn="auto" latinLnBrk="0" hangingPunct="1">
              <a:lnSpc>
                <a:spcPct val="100000"/>
              </a:lnSpc>
              <a:buNone/>
              <a:defRPr sz="2400" u="none" strike="noStrike" kern="1200" cap="none" spc="200" normalizeH="0" baseline="0">
                <a:solidFill>
                  <a:schemeClr val="tx1">
                    <a:lumMod val="75000"/>
                    <a:lumOff val="25000"/>
                  </a:schemeClr>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5" name="文本占位符 4"/>
          <p:cNvSpPr>
            <a:spLocks noGrp="1"/>
          </p:cNvSpPr>
          <p:nvPr>
            <p:ph type="body" sz="quarter" idx="13" hasCustomPrompt="1"/>
            <p:custDataLst>
              <p:tags r:id="rId14"/>
            </p:custDataLst>
          </p:nvPr>
        </p:nvSpPr>
        <p:spPr>
          <a:xfrm>
            <a:off x="883644" y="5050433"/>
            <a:ext cx="3365430" cy="579657"/>
          </a:xfrm>
        </p:spPr>
        <p:txBody>
          <a:bodyPr lIns="91440" tIns="45720" rIns="91440" bIns="45720">
            <a:normAutofit/>
          </a:bodyPr>
          <a:lstStyle>
            <a:lvl1pPr marL="0" indent="0">
              <a:buNone/>
              <a:defRPr sz="2400" baseline="0">
                <a:solidFill>
                  <a:schemeClr val="accent1"/>
                </a:solidFill>
                <a:latin typeface="Arial" panose="020B0604020202020204" pitchFamily="34" charset="0"/>
              </a:defRPr>
            </a:lvl1pPr>
          </a:lstStyle>
          <a:p>
            <a:pPr lvl="0"/>
            <a:r>
              <a:rPr lang="zh-CN" altLang="en-US" dirty="0"/>
              <a:t>编辑文本</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1304785" y="7276425"/>
            <a:ext cx="2700000" cy="316800"/>
          </a:xfrm>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4808785" y="7276425"/>
            <a:ext cx="3960000" cy="316800"/>
          </a:xfrm>
        </p:spPr>
        <p:txBody>
          <a:bodyPr/>
          <a:lstStyle/>
          <a:p>
            <a:endParaRPr lang="zh-CN" altLang="en-US"/>
          </a:p>
        </p:txBody>
      </p:sp>
      <p:sp>
        <p:nvSpPr>
          <p:cNvPr id="4" name="灯片编号占位符 3"/>
          <p:cNvSpPr>
            <a:spLocks noGrp="1"/>
          </p:cNvSpPr>
          <p:nvPr>
            <p:ph type="sldNum" sz="quarter" idx="12"/>
            <p:custDataLst>
              <p:tags r:id="rId4"/>
            </p:custDataLst>
          </p:nvPr>
        </p:nvSpPr>
        <p:spPr>
          <a:xfrm>
            <a:off x="9570385" y="7276425"/>
            <a:ext cx="2700000" cy="316800"/>
          </a:xfrm>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custDataLst>
              <p:tags r:id="rId1"/>
            </p:custDataLst>
          </p:nvPr>
        </p:nvSpPr>
        <p:spPr>
          <a:xfrm>
            <a:off x="1121134" y="1745117"/>
            <a:ext cx="9144000" cy="1896745"/>
          </a:xfrm>
          <a:prstGeom prst="rect">
            <a:avLst/>
          </a:prstGeom>
        </p:spPr>
        <p:txBody>
          <a:bodyPr vert="horz" lIns="91440" tIns="45720" rIns="91440" bIns="0" rtlCol="0" anchor="b" anchorCtr="0">
            <a:normAutofit/>
          </a:bodyPr>
          <a:lstStyle>
            <a:lvl1pPr algn="l" defTabSz="914400" rtl="0" eaLnBrk="1" fontAlgn="auto" latinLnBrk="0" hangingPunct="1">
              <a:lnSpc>
                <a:spcPct val="100000"/>
              </a:lnSpc>
              <a:spcBef>
                <a:spcPct val="0"/>
              </a:spcBef>
              <a:buNone/>
              <a:defRPr sz="6600" b="1" u="none" strike="noStrike" kern="1200" cap="none" spc="600" normalizeH="0" baseline="0">
                <a:solidFill>
                  <a:schemeClr val="accent1"/>
                </a:solidFill>
                <a:uFillTx/>
                <a:latin typeface="Arial" panose="020B0604020202020204" pitchFamily="34" charset="0"/>
                <a:ea typeface="微软雅黑" panose="020B0503020204020204" charset="-122"/>
                <a:cs typeface="+mj-cs"/>
              </a:defRPr>
            </a:lvl1pPr>
          </a:lstStyle>
          <a:p>
            <a:pPr marL="0" lvl="0" algn="ctr">
              <a:lnSpc>
                <a:spcPct val="100000"/>
              </a:lnSpc>
              <a:spcBef>
                <a:spcPts val="0"/>
              </a:spcBef>
              <a:spcAft>
                <a:spcPts val="0"/>
              </a:spcAft>
              <a:buNone/>
            </a:pPr>
            <a:r>
              <a:rPr lang="zh-CN" altLang="zh-CN" sz="3600" spc="200" dirty="0">
                <a:solidFill>
                  <a:schemeClr val="bg1"/>
                </a:solidFill>
              </a:rPr>
              <a:t>环索奈德吸入气雾剂</a:t>
            </a:r>
            <a:endParaRPr lang="zh-CN" altLang="zh-CN" sz="3600" spc="200" dirty="0">
              <a:solidFill>
                <a:schemeClr val="bg1"/>
              </a:solidFill>
            </a:endParaRPr>
          </a:p>
          <a:p>
            <a:pPr marL="0" lvl="0" algn="ctr">
              <a:lnSpc>
                <a:spcPct val="100000"/>
              </a:lnSpc>
              <a:spcBef>
                <a:spcPts val="0"/>
              </a:spcBef>
              <a:spcAft>
                <a:spcPts val="0"/>
              </a:spcAft>
              <a:buNone/>
            </a:pPr>
            <a:r>
              <a:rPr lang="en-US" sz="3600" spc="200" dirty="0">
                <a:solidFill>
                  <a:schemeClr val="bg1"/>
                </a:solidFill>
              </a:rPr>
              <a:t>(Ciclesonide Inhalation Aerosol)</a:t>
            </a:r>
            <a:endParaRPr lang="en-US" sz="3600" spc="200" dirty="0">
              <a:solidFill>
                <a:schemeClr val="bg1"/>
              </a:solidFill>
            </a:endParaRPr>
          </a:p>
        </p:txBody>
      </p:sp>
      <p:sp>
        <p:nvSpPr>
          <p:cNvPr id="4" name="文本占位符 3"/>
          <p:cNvSpPr>
            <a:spLocks noGrp="1"/>
          </p:cNvSpPr>
          <p:nvPr>
            <p:custDataLst>
              <p:tags r:id="rId2"/>
            </p:custDataLst>
          </p:nvPr>
        </p:nvSpPr>
        <p:spPr>
          <a:xfrm>
            <a:off x="3218180" y="4578985"/>
            <a:ext cx="6076315" cy="579755"/>
          </a:xfrm>
          <a:prstGeom prst="rect">
            <a:avLst/>
          </a:prstGeom>
        </p:spPr>
        <p:txBody>
          <a:bodyPr vert="horz" lIns="91440" tIns="45720" rIns="91440" bIns="45720" rtlCol="0">
            <a:noAutofit/>
          </a:bodyPr>
          <a:lstStyle>
            <a:lvl1pPr marL="0" indent="0" algn="l" defTabSz="914400" rtl="0" eaLnBrk="1" fontAlgn="auto" latinLnBrk="0" hangingPunct="1">
              <a:lnSpc>
                <a:spcPct val="130000"/>
              </a:lnSpc>
              <a:spcBef>
                <a:spcPts val="0"/>
              </a:spcBef>
              <a:spcAft>
                <a:spcPts val="1000"/>
              </a:spcAft>
              <a:buFont typeface="Arial" panose="020B0604020202020204" pitchFamily="34" charset="0"/>
              <a:buNone/>
              <a:defRPr sz="2400" u="none" strike="noStrike" kern="1200" cap="none" spc="150" normalizeH="0" baseline="0">
                <a:solidFill>
                  <a:schemeClr val="accent1"/>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75000"/>
                    <a:lumOff val="2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l">
              <a:lnSpc>
                <a:spcPct val="100000"/>
              </a:lnSpc>
              <a:spcAft>
                <a:spcPts val="800"/>
              </a:spcAft>
              <a:buSzPct val="100000"/>
              <a:buNone/>
            </a:pPr>
            <a:r>
              <a:rPr lang="zh-CN" altLang="en-US" sz="3200" spc="100" dirty="0">
                <a:solidFill>
                  <a:schemeClr val="accent1"/>
                </a:solidFill>
              </a:rPr>
              <a:t>武汉人福康诚医药有限公司</a:t>
            </a:r>
            <a:endParaRPr lang="zh-CN" altLang="en-US" sz="3200" spc="100" dirty="0">
              <a:solidFill>
                <a:schemeClr val="accent1"/>
              </a:solidFill>
            </a:endParaRPr>
          </a:p>
        </p:txBody>
      </p:sp>
      <p:sp>
        <p:nvSpPr>
          <p:cNvPr id="2" name="textbox 42"/>
          <p:cNvSpPr/>
          <p:nvPr/>
        </p:nvSpPr>
        <p:spPr>
          <a:xfrm>
            <a:off x="497058" y="863160"/>
            <a:ext cx="11197883" cy="751721"/>
          </a:xfrm>
          <a:prstGeom prst="rect">
            <a:avLst/>
          </a:prstGeom>
          <a:noFill/>
          <a:ln w="0" cap="flat">
            <a:noFill/>
            <a:prstDash val="solid"/>
            <a:miter lim="0"/>
          </a:ln>
        </p:spPr>
        <p:txBody>
          <a:bodyPr vert="horz" wrap="square" lIns="0" tIns="0" rIns="0" bIns="0" anchor="ctr"/>
          <a:p>
            <a:pPr algn="ctr" rtl="0" eaLnBrk="0">
              <a:lnSpc>
                <a:spcPct val="83000"/>
              </a:lnSpc>
            </a:pPr>
            <a:endParaRPr sz="100" dirty="0">
              <a:solidFill>
                <a:schemeClr val="bg1"/>
              </a:solidFill>
              <a:latin typeface="Arial" panose="020B0604020202020204"/>
              <a:ea typeface="Arial" panose="020B0604020202020204"/>
              <a:cs typeface="Arial" panose="020B0604020202020204"/>
            </a:endParaRPr>
          </a:p>
          <a:p>
            <a:pPr marL="12700" algn="ctr" eaLnBrk="0">
              <a:lnSpc>
                <a:spcPts val="3685"/>
              </a:lnSpc>
            </a:pPr>
            <a:r>
              <a:rPr lang="zh-CN" altLang="en-US" sz="2700" b="1" kern="0" spc="40" dirty="0">
                <a:solidFill>
                  <a:schemeClr val="bg1">
                    <a:alpha val="100000"/>
                  </a:schemeClr>
                </a:solidFill>
                <a:latin typeface="微软雅黑" panose="020B0503020204020204" charset="-122"/>
                <a:ea typeface="微软雅黑" panose="020B0503020204020204" charset="-122"/>
                <a:cs typeface="微软雅黑" panose="020B0503020204020204" charset="-122"/>
              </a:rPr>
              <a:t>国内首个获批“</a:t>
            </a:r>
            <a:r>
              <a:rPr lang="en-US" altLang="zh-CN" sz="2700" b="1" kern="0" spc="40" dirty="0">
                <a:solidFill>
                  <a:schemeClr val="bg1">
                    <a:alpha val="100000"/>
                  </a:schemeClr>
                </a:solidFill>
                <a:latin typeface="微软雅黑" panose="020B0503020204020204" charset="-122"/>
                <a:ea typeface="微软雅黑" panose="020B0503020204020204" charset="-122"/>
              </a:rPr>
              <a:t>6</a:t>
            </a:r>
            <a:r>
              <a:rPr lang="zh-CN" altLang="en-US" sz="2700" b="1" kern="0" spc="40" dirty="0">
                <a:solidFill>
                  <a:schemeClr val="bg1">
                    <a:alpha val="100000"/>
                  </a:schemeClr>
                </a:solidFill>
                <a:latin typeface="微软雅黑" panose="020B0503020204020204" charset="-122"/>
                <a:ea typeface="微软雅黑" panose="020B0503020204020204" charset="-122"/>
              </a:rPr>
              <a:t>至</a:t>
            </a:r>
            <a:r>
              <a:rPr lang="en-US" altLang="zh-CN" sz="2700" b="1" kern="0" spc="40" dirty="0">
                <a:solidFill>
                  <a:schemeClr val="bg1">
                    <a:alpha val="100000"/>
                  </a:schemeClr>
                </a:solidFill>
                <a:latin typeface="微软雅黑" panose="020B0503020204020204" charset="-122"/>
                <a:ea typeface="微软雅黑" panose="020B0503020204020204" charset="-122"/>
              </a:rPr>
              <a:t>11</a:t>
            </a:r>
            <a:r>
              <a:rPr lang="zh-CN" altLang="en-US" sz="2700" b="1" kern="0" spc="40" dirty="0">
                <a:solidFill>
                  <a:schemeClr val="bg1">
                    <a:alpha val="100000"/>
                  </a:schemeClr>
                </a:solidFill>
                <a:latin typeface="微软雅黑" panose="020B0503020204020204" charset="-122"/>
                <a:ea typeface="微软雅黑" panose="020B0503020204020204" charset="-122"/>
              </a:rPr>
              <a:t>岁儿童</a:t>
            </a:r>
            <a:r>
              <a:rPr lang="zh-CN" altLang="zh-CN" sz="2700" b="1" kern="0" spc="40" dirty="0">
                <a:solidFill>
                  <a:schemeClr val="bg1">
                    <a:alpha val="100000"/>
                  </a:schemeClr>
                </a:solidFill>
                <a:latin typeface="微软雅黑" panose="020B0503020204020204" charset="-122"/>
                <a:ea typeface="微软雅黑" panose="020B0503020204020204" charset="-122"/>
              </a:rPr>
              <a:t>支气管哮喘患者的维持治疗</a:t>
            </a:r>
            <a:r>
              <a:rPr lang="zh-CN" altLang="en-US" sz="2700" b="1" kern="0" spc="40" dirty="0">
                <a:solidFill>
                  <a:schemeClr val="bg1">
                    <a:alpha val="100000"/>
                  </a:schemeClr>
                </a:solidFill>
                <a:latin typeface="微软雅黑" panose="020B0503020204020204" charset="-122"/>
                <a:ea typeface="微软雅黑" panose="020B0503020204020204" charset="-122"/>
                <a:cs typeface="微软雅黑" panose="020B0503020204020204" charset="-122"/>
              </a:rPr>
              <a:t>”说明书适应症的环索奈德吸入气雾剂</a:t>
            </a:r>
            <a:endParaRPr lang="zh-CN" altLang="en-US" sz="2700" b="1" kern="0" spc="40" dirty="0">
              <a:solidFill>
                <a:schemeClr val="bg1">
                  <a:alpha val="100000"/>
                </a:schemeClr>
              </a:solidFill>
              <a:latin typeface="微软雅黑" panose="020B0503020204020204" charset="-122"/>
              <a:ea typeface="微软雅黑" panose="020B0503020204020204" charset="-122"/>
              <a:cs typeface="微软雅黑" panose="020B0503020204020204" charset="-122"/>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06933" y="1948192"/>
            <a:ext cx="10778134" cy="2552115"/>
            <a:chOff x="706932" y="3228352"/>
            <a:chExt cx="10778134" cy="2552115"/>
          </a:xfrm>
        </p:grpSpPr>
        <p:pic>
          <p:nvPicPr>
            <p:cNvPr id="14" name="picture 14"/>
            <p:cNvPicPr>
              <a:picLocks noChangeAspect="1"/>
            </p:cNvPicPr>
            <p:nvPr>
              <p:custDataLst>
                <p:tags r:id="rId1"/>
              </p:custDataLst>
            </p:nvPr>
          </p:nvPicPr>
          <p:blipFill>
            <a:blip r:embed="rId2"/>
            <a:stretch>
              <a:fillRect/>
            </a:stretch>
          </p:blipFill>
          <p:spPr>
            <a:xfrm rot="21600000">
              <a:off x="706932" y="3228352"/>
              <a:ext cx="10778134" cy="2552115"/>
            </a:xfrm>
            <a:prstGeom prst="rect">
              <a:avLst/>
            </a:prstGeom>
          </p:spPr>
        </p:pic>
        <p:sp>
          <p:nvSpPr>
            <p:cNvPr id="20" name="textbox 20"/>
            <p:cNvSpPr/>
            <p:nvPr/>
          </p:nvSpPr>
          <p:spPr>
            <a:xfrm>
              <a:off x="942766" y="3940499"/>
              <a:ext cx="1647189" cy="1203325"/>
            </a:xfrm>
            <a:prstGeom prst="rect">
              <a:avLst/>
            </a:prstGeom>
            <a:noFill/>
            <a:ln w="0" cap="flat">
              <a:noFill/>
              <a:prstDash val="solid"/>
              <a:miter lim="0"/>
            </a:ln>
          </p:spPr>
          <p:txBody>
            <a:bodyPr vert="horz" wrap="square" lIns="0" tIns="0" rIns="0" bIns="0"/>
            <a:lstStyle/>
            <a:p>
              <a:pPr algn="l" rtl="0" eaLnBrk="0">
                <a:lnSpc>
                  <a:spcPct val="93000"/>
                </a:lnSpc>
              </a:pPr>
              <a:endParaRPr sz="100" dirty="0">
                <a:latin typeface="Arial" panose="020B0604020202020204"/>
                <a:ea typeface="Arial" panose="020B0604020202020204"/>
                <a:cs typeface="Arial" panose="020B0604020202020204"/>
              </a:endParaRPr>
            </a:p>
            <a:p>
              <a:pPr marL="558800" algn="l" rtl="0" eaLnBrk="0">
                <a:lnSpc>
                  <a:spcPct val="82000"/>
                </a:lnSpc>
              </a:pPr>
              <a:r>
                <a:rPr sz="3900" b="1" kern="0" spc="-50" dirty="0">
                  <a:solidFill>
                    <a:srgbClr val="4472C4">
                      <a:alpha val="100000"/>
                    </a:srgbClr>
                  </a:solidFill>
                  <a:latin typeface="Arial" panose="020B0604020202020204"/>
                  <a:ea typeface="Arial" panose="020B0604020202020204"/>
                  <a:cs typeface="Arial" panose="020B0604020202020204"/>
                </a:rPr>
                <a:t>01</a:t>
              </a:r>
              <a:endParaRPr sz="3900" dirty="0">
                <a:latin typeface="Arial" panose="020B0604020202020204"/>
                <a:ea typeface="Arial" panose="020B0604020202020204"/>
                <a:cs typeface="Arial" panose="020B0604020202020204"/>
              </a:endParaRPr>
            </a:p>
            <a:p>
              <a:pPr algn="l" rtl="0" eaLnBrk="0">
                <a:lnSpc>
                  <a:spcPct val="100000"/>
                </a:lnSpc>
              </a:pPr>
              <a:endParaRPr sz="1600" dirty="0">
                <a:latin typeface="Arial" panose="020B0604020202020204"/>
                <a:ea typeface="Arial" panose="020B0604020202020204"/>
                <a:cs typeface="Arial" panose="020B0604020202020204"/>
              </a:endParaRPr>
            </a:p>
            <a:p>
              <a:pPr algn="l" rtl="0" eaLnBrk="0">
                <a:lnSpc>
                  <a:spcPct val="7000"/>
                </a:lnSpc>
              </a:pPr>
              <a:endParaRPr sz="100" dirty="0">
                <a:latin typeface="Arial" panose="020B0604020202020204"/>
                <a:ea typeface="Arial" panose="020B0604020202020204"/>
                <a:cs typeface="Arial" panose="020B0604020202020204"/>
              </a:endParaRPr>
            </a:p>
            <a:p>
              <a:pPr marL="12700" algn="l" rtl="0" eaLnBrk="0">
                <a:lnSpc>
                  <a:spcPct val="91000"/>
                </a:lnSpc>
              </a:pPr>
              <a:r>
                <a:rPr sz="3200" b="1" kern="0" spc="-20" dirty="0">
                  <a:solidFill>
                    <a:srgbClr val="4472C4">
                      <a:alpha val="100000"/>
                    </a:srgbClr>
                  </a:solidFill>
                  <a:latin typeface="微软雅黑" panose="020B0503020204020204" charset="-122"/>
                  <a:ea typeface="微软雅黑" panose="020B0503020204020204" charset="-122"/>
                  <a:cs typeface="微软雅黑" panose="020B0503020204020204" charset="-122"/>
                </a:rPr>
                <a:t>基本信息</a:t>
              </a:r>
              <a:endParaRPr sz="3200" dirty="0">
                <a:latin typeface="微软雅黑" panose="020B0503020204020204" charset="-122"/>
                <a:ea typeface="微软雅黑" panose="020B0503020204020204" charset="-122"/>
                <a:cs typeface="微软雅黑" panose="020B0503020204020204" charset="-122"/>
              </a:endParaRPr>
            </a:p>
          </p:txBody>
        </p:sp>
        <p:sp>
          <p:nvSpPr>
            <p:cNvPr id="22" name="textbox 22"/>
            <p:cNvSpPr/>
            <p:nvPr/>
          </p:nvSpPr>
          <p:spPr>
            <a:xfrm>
              <a:off x="7661481" y="3945007"/>
              <a:ext cx="1243330" cy="1203325"/>
            </a:xfrm>
            <a:prstGeom prst="rect">
              <a:avLst/>
            </a:prstGeom>
            <a:noFill/>
            <a:ln w="0" cap="flat">
              <a:noFill/>
              <a:prstDash val="solid"/>
              <a:miter lim="0"/>
            </a:ln>
          </p:spPr>
          <p:txBody>
            <a:bodyPr vert="horz" wrap="square" lIns="0" tIns="0" rIns="0" bIns="0"/>
            <a:lstStyle/>
            <a:p>
              <a:pPr algn="l" rtl="0" eaLnBrk="0">
                <a:lnSpc>
                  <a:spcPct val="93000"/>
                </a:lnSpc>
              </a:pPr>
              <a:endParaRPr sz="100" dirty="0">
                <a:latin typeface="Arial" panose="020B0604020202020204"/>
                <a:ea typeface="Arial" panose="020B0604020202020204"/>
                <a:cs typeface="Arial" panose="020B0604020202020204"/>
              </a:endParaRPr>
            </a:p>
            <a:p>
              <a:pPr marL="358775" algn="l" rtl="0" eaLnBrk="0">
                <a:lnSpc>
                  <a:spcPct val="82000"/>
                </a:lnSpc>
              </a:pPr>
              <a:r>
                <a:rPr sz="3900" b="1" kern="0" spc="-50" dirty="0">
                  <a:solidFill>
                    <a:srgbClr val="4472C4">
                      <a:alpha val="100000"/>
                    </a:srgbClr>
                  </a:solidFill>
                  <a:latin typeface="Arial" panose="020B0604020202020204"/>
                  <a:ea typeface="Arial" panose="020B0604020202020204"/>
                  <a:cs typeface="Arial" panose="020B0604020202020204"/>
                </a:rPr>
                <a:t>04</a:t>
              </a:r>
              <a:endParaRPr sz="3900" dirty="0">
                <a:latin typeface="Arial" panose="020B0604020202020204"/>
                <a:ea typeface="Arial" panose="020B0604020202020204"/>
                <a:cs typeface="Arial" panose="020B0604020202020204"/>
              </a:endParaRPr>
            </a:p>
            <a:p>
              <a:pPr algn="l" rtl="0" eaLnBrk="0">
                <a:lnSpc>
                  <a:spcPct val="100000"/>
                </a:lnSpc>
              </a:pPr>
              <a:endParaRPr sz="1600" dirty="0">
                <a:latin typeface="Arial" panose="020B0604020202020204"/>
                <a:ea typeface="Arial" panose="020B0604020202020204"/>
                <a:cs typeface="Arial" panose="020B0604020202020204"/>
              </a:endParaRPr>
            </a:p>
            <a:p>
              <a:pPr algn="l" rtl="0" eaLnBrk="0">
                <a:lnSpc>
                  <a:spcPct val="8000"/>
                </a:lnSpc>
              </a:pPr>
              <a:endParaRPr sz="100" dirty="0">
                <a:latin typeface="Arial" panose="020B0604020202020204"/>
                <a:ea typeface="Arial" panose="020B0604020202020204"/>
                <a:cs typeface="Arial" panose="020B0604020202020204"/>
              </a:endParaRPr>
            </a:p>
            <a:p>
              <a:pPr marL="12700" algn="l" rtl="0" eaLnBrk="0">
                <a:lnSpc>
                  <a:spcPct val="91000"/>
                </a:lnSpc>
              </a:pPr>
              <a:r>
                <a:rPr sz="3200" b="1" kern="0" spc="-10" dirty="0">
                  <a:solidFill>
                    <a:srgbClr val="4472C4">
                      <a:alpha val="100000"/>
                    </a:srgbClr>
                  </a:solidFill>
                  <a:latin typeface="微软雅黑" panose="020B0503020204020204" charset="-122"/>
                  <a:ea typeface="微软雅黑" panose="020B0503020204020204" charset="-122"/>
                  <a:cs typeface="微软雅黑" panose="020B0503020204020204" charset="-122"/>
                </a:rPr>
                <a:t>创新性</a:t>
              </a:r>
              <a:endParaRPr sz="3200" dirty="0">
                <a:latin typeface="微软雅黑" panose="020B0503020204020204" charset="-122"/>
                <a:ea typeface="微软雅黑" panose="020B0503020204020204" charset="-122"/>
                <a:cs typeface="微软雅黑" panose="020B0503020204020204" charset="-122"/>
              </a:endParaRPr>
            </a:p>
          </p:txBody>
        </p:sp>
        <p:sp>
          <p:nvSpPr>
            <p:cNvPr id="24" name="textbox 24"/>
            <p:cNvSpPr/>
            <p:nvPr/>
          </p:nvSpPr>
          <p:spPr>
            <a:xfrm>
              <a:off x="5479792" y="3940499"/>
              <a:ext cx="1239519" cy="1203325"/>
            </a:xfrm>
            <a:prstGeom prst="rect">
              <a:avLst/>
            </a:prstGeom>
            <a:noFill/>
            <a:ln w="0" cap="flat">
              <a:noFill/>
              <a:prstDash val="solid"/>
              <a:miter lim="0"/>
            </a:ln>
          </p:spPr>
          <p:txBody>
            <a:bodyPr vert="horz" wrap="square" lIns="0" tIns="0" rIns="0" bIns="0"/>
            <a:lstStyle/>
            <a:p>
              <a:pPr algn="l" rtl="0" eaLnBrk="0">
                <a:lnSpc>
                  <a:spcPct val="93000"/>
                </a:lnSpc>
              </a:pPr>
              <a:endParaRPr sz="100" dirty="0">
                <a:latin typeface="Arial" panose="020B0604020202020204"/>
                <a:ea typeface="Arial" panose="020B0604020202020204"/>
                <a:cs typeface="Arial" panose="020B0604020202020204"/>
              </a:endParaRPr>
            </a:p>
            <a:p>
              <a:pPr marL="354330" algn="l" rtl="0" eaLnBrk="0">
                <a:lnSpc>
                  <a:spcPct val="82000"/>
                </a:lnSpc>
              </a:pPr>
              <a:r>
                <a:rPr sz="3900" b="1" kern="0" spc="-50" dirty="0">
                  <a:solidFill>
                    <a:srgbClr val="4472C4">
                      <a:alpha val="100000"/>
                    </a:srgbClr>
                  </a:solidFill>
                  <a:latin typeface="Arial" panose="020B0604020202020204"/>
                  <a:ea typeface="Arial" panose="020B0604020202020204"/>
                  <a:cs typeface="Arial" panose="020B0604020202020204"/>
                </a:rPr>
                <a:t>03</a:t>
              </a:r>
              <a:endParaRPr sz="3900" dirty="0">
                <a:latin typeface="Arial" panose="020B0604020202020204"/>
                <a:ea typeface="Arial" panose="020B0604020202020204"/>
                <a:cs typeface="Arial" panose="020B0604020202020204"/>
              </a:endParaRPr>
            </a:p>
            <a:p>
              <a:pPr algn="l" rtl="0" eaLnBrk="0">
                <a:lnSpc>
                  <a:spcPct val="100000"/>
                </a:lnSpc>
              </a:pPr>
              <a:endParaRPr sz="1600" dirty="0">
                <a:latin typeface="Arial" panose="020B0604020202020204"/>
                <a:ea typeface="Arial" panose="020B0604020202020204"/>
                <a:cs typeface="Arial" panose="020B0604020202020204"/>
              </a:endParaRPr>
            </a:p>
            <a:p>
              <a:pPr algn="l" rtl="0" eaLnBrk="0">
                <a:lnSpc>
                  <a:spcPct val="7000"/>
                </a:lnSpc>
              </a:pPr>
              <a:endParaRPr sz="100" dirty="0">
                <a:latin typeface="Arial" panose="020B0604020202020204"/>
                <a:ea typeface="Arial" panose="020B0604020202020204"/>
                <a:cs typeface="Arial" panose="020B0604020202020204"/>
              </a:endParaRPr>
            </a:p>
            <a:p>
              <a:pPr marL="12700" algn="l" rtl="0" eaLnBrk="0">
                <a:lnSpc>
                  <a:spcPct val="91000"/>
                </a:lnSpc>
              </a:pPr>
              <a:r>
                <a:rPr sz="3200" b="1" kern="0" spc="-20" dirty="0">
                  <a:solidFill>
                    <a:srgbClr val="4472C4">
                      <a:alpha val="100000"/>
                    </a:srgbClr>
                  </a:solidFill>
                  <a:latin typeface="微软雅黑" panose="020B0503020204020204" charset="-122"/>
                  <a:ea typeface="微软雅黑" panose="020B0503020204020204" charset="-122"/>
                  <a:cs typeface="微软雅黑" panose="020B0503020204020204" charset="-122"/>
                </a:rPr>
                <a:t>有效性</a:t>
              </a:r>
              <a:endParaRPr sz="3200" dirty="0">
                <a:latin typeface="微软雅黑" panose="020B0503020204020204" charset="-122"/>
                <a:ea typeface="微软雅黑" panose="020B0503020204020204" charset="-122"/>
                <a:cs typeface="微软雅黑" panose="020B0503020204020204" charset="-122"/>
              </a:endParaRPr>
            </a:p>
          </p:txBody>
        </p:sp>
        <p:sp>
          <p:nvSpPr>
            <p:cNvPr id="26" name="textbox 26"/>
            <p:cNvSpPr/>
            <p:nvPr/>
          </p:nvSpPr>
          <p:spPr>
            <a:xfrm>
              <a:off x="3320794" y="3940499"/>
              <a:ext cx="1238885" cy="1203325"/>
            </a:xfrm>
            <a:prstGeom prst="rect">
              <a:avLst/>
            </a:prstGeom>
            <a:noFill/>
            <a:ln w="0" cap="flat">
              <a:noFill/>
              <a:prstDash val="solid"/>
              <a:miter lim="0"/>
            </a:ln>
          </p:spPr>
          <p:txBody>
            <a:bodyPr vert="horz" wrap="square" lIns="0" tIns="0" rIns="0" bIns="0"/>
            <a:lstStyle/>
            <a:p>
              <a:pPr algn="l" rtl="0" eaLnBrk="0">
                <a:lnSpc>
                  <a:spcPct val="93000"/>
                </a:lnSpc>
              </a:pPr>
              <a:endParaRPr sz="100" dirty="0">
                <a:latin typeface="Arial" panose="020B0604020202020204"/>
                <a:ea typeface="Arial" panose="020B0604020202020204"/>
                <a:cs typeface="Arial" panose="020B0604020202020204"/>
              </a:endParaRPr>
            </a:p>
            <a:p>
              <a:pPr marL="353695" algn="l" rtl="0" eaLnBrk="0">
                <a:lnSpc>
                  <a:spcPct val="82000"/>
                </a:lnSpc>
              </a:pPr>
              <a:r>
                <a:rPr sz="3900" b="1" kern="0" spc="-50" dirty="0">
                  <a:solidFill>
                    <a:srgbClr val="4472C4">
                      <a:alpha val="100000"/>
                    </a:srgbClr>
                  </a:solidFill>
                  <a:latin typeface="Arial" panose="020B0604020202020204"/>
                  <a:ea typeface="Arial" panose="020B0604020202020204"/>
                  <a:cs typeface="Arial" panose="020B0604020202020204"/>
                </a:rPr>
                <a:t>02</a:t>
              </a:r>
              <a:endParaRPr sz="3900" dirty="0">
                <a:latin typeface="Arial" panose="020B0604020202020204"/>
                <a:ea typeface="Arial" panose="020B0604020202020204"/>
                <a:cs typeface="Arial" panose="020B0604020202020204"/>
              </a:endParaRPr>
            </a:p>
            <a:p>
              <a:pPr algn="l" rtl="0" eaLnBrk="0">
                <a:lnSpc>
                  <a:spcPct val="100000"/>
                </a:lnSpc>
              </a:pPr>
              <a:endParaRPr sz="1600" dirty="0">
                <a:latin typeface="Arial" panose="020B0604020202020204"/>
                <a:ea typeface="Arial" panose="020B0604020202020204"/>
                <a:cs typeface="Arial" panose="020B0604020202020204"/>
              </a:endParaRPr>
            </a:p>
            <a:p>
              <a:pPr algn="l" rtl="0" eaLnBrk="0">
                <a:lnSpc>
                  <a:spcPct val="8000"/>
                </a:lnSpc>
              </a:pPr>
              <a:endParaRPr sz="100" dirty="0">
                <a:latin typeface="Arial" panose="020B0604020202020204"/>
                <a:ea typeface="Arial" panose="020B0604020202020204"/>
                <a:cs typeface="Arial" panose="020B0604020202020204"/>
              </a:endParaRPr>
            </a:p>
            <a:p>
              <a:pPr marL="12700" algn="l" rtl="0" eaLnBrk="0">
                <a:lnSpc>
                  <a:spcPct val="91000"/>
                </a:lnSpc>
              </a:pPr>
              <a:r>
                <a:rPr sz="3200" b="1" kern="0" spc="-20" dirty="0">
                  <a:solidFill>
                    <a:srgbClr val="4472C4">
                      <a:alpha val="100000"/>
                    </a:srgbClr>
                  </a:solidFill>
                  <a:latin typeface="微软雅黑" panose="020B0503020204020204" charset="-122"/>
                  <a:ea typeface="微软雅黑" panose="020B0503020204020204" charset="-122"/>
                  <a:cs typeface="微软雅黑" panose="020B0503020204020204" charset="-122"/>
                </a:rPr>
                <a:t>安全性</a:t>
              </a:r>
              <a:endParaRPr sz="3200" dirty="0">
                <a:latin typeface="微软雅黑" panose="020B0503020204020204" charset="-122"/>
                <a:ea typeface="微软雅黑" panose="020B0503020204020204" charset="-122"/>
                <a:cs typeface="微软雅黑" panose="020B0503020204020204" charset="-122"/>
              </a:endParaRPr>
            </a:p>
          </p:txBody>
        </p:sp>
        <p:sp>
          <p:nvSpPr>
            <p:cNvPr id="28" name="textbox 28"/>
            <p:cNvSpPr/>
            <p:nvPr/>
          </p:nvSpPr>
          <p:spPr>
            <a:xfrm>
              <a:off x="9840379" y="3945007"/>
              <a:ext cx="1237614" cy="1203325"/>
            </a:xfrm>
            <a:prstGeom prst="rect">
              <a:avLst/>
            </a:prstGeom>
            <a:noFill/>
            <a:ln w="0" cap="flat">
              <a:noFill/>
              <a:prstDash val="solid"/>
              <a:miter lim="0"/>
            </a:ln>
          </p:spPr>
          <p:txBody>
            <a:bodyPr vert="horz" wrap="square" lIns="0" tIns="0" rIns="0" bIns="0"/>
            <a:lstStyle/>
            <a:p>
              <a:pPr algn="l" rtl="0" eaLnBrk="0">
                <a:lnSpc>
                  <a:spcPct val="93000"/>
                </a:lnSpc>
              </a:pPr>
              <a:endParaRPr sz="100" dirty="0">
                <a:latin typeface="Arial" panose="020B0604020202020204"/>
                <a:ea typeface="Arial" panose="020B0604020202020204"/>
                <a:cs typeface="Arial" panose="020B0604020202020204"/>
              </a:endParaRPr>
            </a:p>
            <a:p>
              <a:pPr marL="352425" algn="l" rtl="0" eaLnBrk="0">
                <a:lnSpc>
                  <a:spcPct val="82000"/>
                </a:lnSpc>
              </a:pPr>
              <a:r>
                <a:rPr sz="3900" b="1" kern="0" spc="-50" dirty="0">
                  <a:solidFill>
                    <a:srgbClr val="4472C4">
                      <a:alpha val="100000"/>
                    </a:srgbClr>
                  </a:solidFill>
                  <a:latin typeface="Arial" panose="020B0604020202020204"/>
                  <a:ea typeface="Arial" panose="020B0604020202020204"/>
                  <a:cs typeface="Arial" panose="020B0604020202020204"/>
                </a:rPr>
                <a:t>05</a:t>
              </a:r>
              <a:endParaRPr sz="3900" dirty="0">
                <a:latin typeface="Arial" panose="020B0604020202020204"/>
                <a:ea typeface="Arial" panose="020B0604020202020204"/>
                <a:cs typeface="Arial" panose="020B0604020202020204"/>
              </a:endParaRPr>
            </a:p>
            <a:p>
              <a:pPr algn="l" rtl="0" eaLnBrk="0">
                <a:lnSpc>
                  <a:spcPct val="102000"/>
                </a:lnSpc>
              </a:pPr>
              <a:endParaRPr sz="1600" dirty="0">
                <a:latin typeface="Arial" panose="020B0604020202020204"/>
                <a:ea typeface="Arial" panose="020B0604020202020204"/>
                <a:cs typeface="Arial" panose="020B0604020202020204"/>
              </a:endParaRPr>
            </a:p>
            <a:p>
              <a:pPr algn="l" rtl="0" eaLnBrk="0">
                <a:lnSpc>
                  <a:spcPct val="7000"/>
                </a:lnSpc>
              </a:pPr>
              <a:endParaRPr sz="100" dirty="0">
                <a:latin typeface="Arial" panose="020B0604020202020204"/>
                <a:ea typeface="Arial" panose="020B0604020202020204"/>
                <a:cs typeface="Arial" panose="020B0604020202020204"/>
              </a:endParaRPr>
            </a:p>
            <a:p>
              <a:pPr marL="12700" algn="l" rtl="0" eaLnBrk="0">
                <a:lnSpc>
                  <a:spcPct val="90000"/>
                </a:lnSpc>
              </a:pPr>
              <a:r>
                <a:rPr sz="3200" b="1" kern="0" spc="-30" dirty="0">
                  <a:solidFill>
                    <a:srgbClr val="4472C4">
                      <a:alpha val="100000"/>
                    </a:srgbClr>
                  </a:solidFill>
                  <a:latin typeface="微软雅黑" panose="020B0503020204020204" charset="-122"/>
                  <a:ea typeface="微软雅黑" panose="020B0503020204020204" charset="-122"/>
                  <a:cs typeface="微软雅黑" panose="020B0503020204020204" charset="-122"/>
                </a:rPr>
                <a:t>公平性</a:t>
              </a:r>
              <a:endParaRPr sz="3200" dirty="0">
                <a:latin typeface="微软雅黑" panose="020B0503020204020204" charset="-122"/>
                <a:ea typeface="微软雅黑" panose="020B0503020204020204" charset="-122"/>
                <a:cs typeface="微软雅黑" panose="020B0503020204020204" charset="-122"/>
              </a:endParaRPr>
            </a:p>
          </p:txBody>
        </p:sp>
      </p:grpSp>
      <p:sp>
        <p:nvSpPr>
          <p:cNvPr id="30" name="textbox 30"/>
          <p:cNvSpPr/>
          <p:nvPr/>
        </p:nvSpPr>
        <p:spPr>
          <a:xfrm>
            <a:off x="0" y="86868"/>
            <a:ext cx="425450" cy="2134235"/>
          </a:xfrm>
          <a:prstGeom prst="rect">
            <a:avLst/>
          </a:prstGeom>
          <a:solidFill>
            <a:srgbClr val="4396E9">
              <a:alpha val="100000"/>
            </a:srgbClr>
          </a:solidFill>
          <a:ln w="0" cap="flat">
            <a:noFill/>
            <a:prstDash val="solid"/>
            <a:miter lim="0"/>
          </a:ln>
        </p:spPr>
        <p:txBody>
          <a:bodyPr vert="eaVert" wrap="square" lIns="0" tIns="0" rIns="0" bIns="0"/>
          <a:lstStyle/>
          <a:p>
            <a:pPr algn="l" rtl="0" eaLnBrk="0">
              <a:lnSpc>
                <a:spcPct val="116000"/>
              </a:lnSpc>
            </a:pPr>
            <a:endParaRPr sz="500" dirty="0">
              <a:latin typeface="Arial" panose="020B0604020202020204"/>
              <a:ea typeface="Arial" panose="020B0604020202020204"/>
              <a:cs typeface="Arial" panose="020B0604020202020204"/>
            </a:endParaRPr>
          </a:p>
          <a:p>
            <a:pPr marL="206375" algn="l" rtl="0" eaLnBrk="0">
              <a:lnSpc>
                <a:spcPct val="93000"/>
              </a:lnSpc>
              <a:spcBef>
                <a:spcPts val="5"/>
              </a:spcBef>
            </a:pPr>
            <a:r>
              <a:rPr sz="1700" b="1" kern="0" spc="170" dirty="0">
                <a:solidFill>
                  <a:srgbClr val="FFFFFF">
                    <a:alpha val="100000"/>
                  </a:srgbClr>
                </a:solidFill>
                <a:latin typeface="微软雅黑" panose="020B0503020204020204" charset="-122"/>
                <a:ea typeface="微软雅黑" panose="020B0503020204020204" charset="-122"/>
                <a:cs typeface="微软雅黑" panose="020B0503020204020204" charset="-122"/>
              </a:rPr>
              <a:t>目 录 </a:t>
            </a:r>
            <a:r>
              <a:rPr sz="1700" b="1"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CONTENT</a:t>
            </a:r>
            <a:endParaRPr sz="17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table 34"/>
          <p:cNvGraphicFramePr>
            <a:graphicFrameLocks noGrp="1"/>
          </p:cNvGraphicFramePr>
          <p:nvPr/>
        </p:nvGraphicFramePr>
        <p:xfrm>
          <a:off x="440690" y="1035632"/>
          <a:ext cx="5734049" cy="5476800"/>
        </p:xfrm>
        <a:graphic>
          <a:graphicData uri="http://schemas.openxmlformats.org/drawingml/2006/table">
            <a:tbl>
              <a:tblPr/>
              <a:tblGrid>
                <a:gridCol w="1406525"/>
                <a:gridCol w="1486828"/>
                <a:gridCol w="928468"/>
                <a:gridCol w="1912228"/>
              </a:tblGrid>
              <a:tr h="454158">
                <a:tc>
                  <a:txBody>
                    <a:bodyPr/>
                    <a:lstStyle/>
                    <a:p>
                      <a:pPr algn="l" rtl="0" eaLnBrk="0">
                        <a:lnSpc>
                          <a:spcPct val="104000"/>
                        </a:lnSpc>
                      </a:pPr>
                      <a:endParaRPr sz="800" dirty="0">
                        <a:latin typeface="Arial" panose="020B0604020202020204"/>
                        <a:ea typeface="Arial" panose="020B0604020202020204"/>
                        <a:cs typeface="Arial" panose="020B0604020202020204"/>
                      </a:endParaRPr>
                    </a:p>
                    <a:p>
                      <a:pPr marL="100330" algn="l" rtl="0" eaLnBrk="0">
                        <a:lnSpc>
                          <a:spcPct val="91000"/>
                        </a:lnSpc>
                        <a:spcBef>
                          <a:spcPts val="5"/>
                        </a:spcBef>
                      </a:pPr>
                      <a:r>
                        <a:rPr sz="1400" b="1" kern="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通用名</a:t>
                      </a:r>
                      <a:endParaRPr sz="14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F8B9AD"/>
                    </a:solidFill>
                  </a:tcPr>
                </a:tc>
                <a:tc gridSpan="3">
                  <a:txBody>
                    <a:bodyPr/>
                    <a:lstStyle/>
                    <a:p>
                      <a:pPr marL="100330" algn="l" rtl="0" eaLnBrk="0">
                        <a:lnSpc>
                          <a:spcPct val="96000"/>
                        </a:lnSpc>
                        <a:spcBef>
                          <a:spcPts val="0"/>
                        </a:spcBef>
                        <a:buClrTx/>
                        <a:buSzTx/>
                        <a:buFontTx/>
                      </a:pPr>
                      <a:r>
                        <a:rPr lang="zh-CN" altLang="en-US" sz="1400" kern="1200" dirty="0">
                          <a:solidFill>
                            <a:schemeClr val="tx1"/>
                          </a:solidFill>
                          <a:latin typeface="Arial" panose="020B0604020202020204"/>
                          <a:ea typeface="Arial" panose="020B0604020202020204"/>
                          <a:cs typeface="Arial" panose="020B0604020202020204"/>
                        </a:rPr>
                        <a:t>环索奈德吸入气雾剂</a:t>
                      </a:r>
                      <a:endParaRPr lang="zh-CN" altLang="en-US" sz="1400" dirty="0">
                        <a:latin typeface="Arial" panose="020B0604020202020204"/>
                        <a:ea typeface="Arial" panose="020B0604020202020204"/>
                        <a:cs typeface="Arial" panose="020B0604020202020204"/>
                      </a:endParaRPr>
                    </a:p>
                  </a:txBody>
                  <a:tcPr marL="0" marR="0" marT="0"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447245">
                <a:tc>
                  <a:txBody>
                    <a:bodyPr/>
                    <a:lstStyle/>
                    <a:p>
                      <a:pPr algn="l" rtl="0" eaLnBrk="0">
                        <a:lnSpc>
                          <a:spcPct val="113000"/>
                        </a:lnSpc>
                      </a:pPr>
                      <a:endParaRPr sz="700" dirty="0">
                        <a:latin typeface="Arial" panose="020B0604020202020204"/>
                        <a:ea typeface="Arial" panose="020B0604020202020204"/>
                        <a:cs typeface="Arial" panose="020B0604020202020204"/>
                      </a:endParaRPr>
                    </a:p>
                    <a:p>
                      <a:pPr marL="101600" algn="l" rtl="0" eaLnBrk="0">
                        <a:lnSpc>
                          <a:spcPct val="91000"/>
                        </a:lnSpc>
                        <a:spcBef>
                          <a:spcPts val="0"/>
                        </a:spcBef>
                      </a:pPr>
                      <a:r>
                        <a:rPr sz="1400" b="1"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英文名</a:t>
                      </a:r>
                      <a:endParaRPr sz="14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F8B9AD"/>
                    </a:solidFill>
                  </a:tcPr>
                </a:tc>
                <a:tc gridSpan="3">
                  <a:txBody>
                    <a:bodyPr/>
                    <a:lstStyle/>
                    <a:p>
                      <a:pPr marL="100330" algn="l" rtl="0" eaLnBrk="0">
                        <a:lnSpc>
                          <a:spcPct val="96000"/>
                        </a:lnSpc>
                        <a:spcBef>
                          <a:spcPts val="0"/>
                        </a:spcBef>
                        <a:buClrTx/>
                        <a:buSzTx/>
                        <a:buFontTx/>
                      </a:pPr>
                      <a:r>
                        <a:rPr lang="zh-CN" altLang="en-US" sz="1400" kern="1200" dirty="0">
                          <a:solidFill>
                            <a:schemeClr val="tx1"/>
                          </a:solidFill>
                          <a:latin typeface="Arial" panose="020B0604020202020204"/>
                          <a:ea typeface="Arial" panose="020B0604020202020204"/>
                          <a:cs typeface="Arial" panose="020B0604020202020204"/>
                        </a:rPr>
                        <a:t>Ciclesonide Inhalation Aerosol</a:t>
                      </a:r>
                      <a:endParaRPr lang="zh-CN" altLang="en-US" sz="1400" dirty="0">
                        <a:latin typeface="Arial" panose="020B0604020202020204"/>
                        <a:ea typeface="Arial" panose="020B0604020202020204"/>
                        <a:cs typeface="Arial" panose="020B0604020202020204"/>
                      </a:endParaRPr>
                    </a:p>
                  </a:txBody>
                  <a:tcPr marL="0" marR="0" marT="0"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447245">
                <a:tc>
                  <a:txBody>
                    <a:bodyPr/>
                    <a:lstStyle/>
                    <a:p>
                      <a:pPr algn="l" rtl="0" eaLnBrk="0">
                        <a:lnSpc>
                          <a:spcPct val="113000"/>
                        </a:lnSpc>
                      </a:pPr>
                      <a:endParaRPr sz="700" dirty="0">
                        <a:latin typeface="Arial" panose="020B0604020202020204"/>
                        <a:ea typeface="Arial" panose="020B0604020202020204"/>
                        <a:cs typeface="Arial" panose="020B0604020202020204"/>
                      </a:endParaRPr>
                    </a:p>
                    <a:p>
                      <a:pPr marL="99695" algn="l" rtl="0" eaLnBrk="0">
                        <a:lnSpc>
                          <a:spcPct val="91000"/>
                        </a:lnSpc>
                        <a:spcBef>
                          <a:spcPts val="0"/>
                        </a:spcBef>
                      </a:pPr>
                      <a:r>
                        <a:rPr sz="1400" b="1" kern="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注册规格</a:t>
                      </a:r>
                      <a:endParaRPr sz="14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F8B9AD"/>
                    </a:solidFill>
                  </a:tcPr>
                </a:tc>
                <a:tc gridSpan="3">
                  <a:txBody>
                    <a:bodyPr/>
                    <a:lstStyle/>
                    <a:p>
                      <a:pPr marL="100330" algn="l" rtl="0" eaLnBrk="0">
                        <a:lnSpc>
                          <a:spcPct val="96000"/>
                        </a:lnSpc>
                        <a:spcBef>
                          <a:spcPts val="0"/>
                        </a:spcBef>
                        <a:buClrTx/>
                        <a:buSzTx/>
                        <a:buFontTx/>
                      </a:pPr>
                      <a:r>
                        <a:rPr lang="zh-CN" altLang="en-US" sz="1400" kern="1200" dirty="0">
                          <a:solidFill>
                            <a:schemeClr val="tx1"/>
                          </a:solidFill>
                          <a:latin typeface="Arial" panose="020B0604020202020204"/>
                          <a:ea typeface="Arial" panose="020B0604020202020204"/>
                          <a:cs typeface="Arial" panose="020B0604020202020204"/>
                        </a:rPr>
                        <a:t>100μg/ 每揿，200μg/每揿，每罐120揿。</a:t>
                      </a:r>
                      <a:endParaRPr lang="zh-CN" altLang="en-US" sz="1400" dirty="0">
                        <a:latin typeface="Arial" panose="020B0604020202020204"/>
                        <a:ea typeface="Arial" panose="020B0604020202020204"/>
                        <a:cs typeface="Arial" panose="020B0604020202020204"/>
                      </a:endParaRPr>
                    </a:p>
                  </a:txBody>
                  <a:tcPr marL="0" marR="0" marT="0"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544023">
                <a:tc>
                  <a:txBody>
                    <a:bodyPr/>
                    <a:lstStyle/>
                    <a:p>
                      <a:pPr algn="l" rtl="0" eaLnBrk="0">
                        <a:lnSpc>
                          <a:spcPct val="108000"/>
                        </a:lnSpc>
                      </a:pPr>
                      <a:endParaRPr sz="1000" dirty="0">
                        <a:latin typeface="Arial" panose="020B0604020202020204"/>
                        <a:ea typeface="Arial" panose="020B0604020202020204"/>
                        <a:cs typeface="Arial" panose="020B0604020202020204"/>
                      </a:endParaRPr>
                    </a:p>
                    <a:p>
                      <a:pPr marL="101600" algn="l" rtl="0" eaLnBrk="0">
                        <a:lnSpc>
                          <a:spcPct val="91000"/>
                        </a:lnSpc>
                        <a:spcBef>
                          <a:spcPts val="5"/>
                        </a:spcBef>
                      </a:pPr>
                      <a:r>
                        <a:rPr sz="1400" b="1"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适应症</a:t>
                      </a:r>
                      <a:endParaRPr sz="1400" dirty="0">
                        <a:latin typeface="微软雅黑" panose="020B0503020204020204" charset="-122"/>
                        <a:ea typeface="微软雅黑" panose="020B0503020204020204" charset="-122"/>
                        <a:cs typeface="微软雅黑" panose="020B0503020204020204" charset="-122"/>
                      </a:endParaRPr>
                    </a:p>
                  </a:txBody>
                  <a:tcPr marL="0" marR="0" marT="0"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F8B9AD"/>
                    </a:solidFill>
                  </a:tcPr>
                </a:tc>
                <a:tc gridSpan="3">
                  <a:txBody>
                    <a:bodyPr/>
                    <a:lstStyle/>
                    <a:p>
                      <a:pPr marL="100330" algn="l" rtl="0" eaLnBrk="0">
                        <a:lnSpc>
                          <a:spcPct val="96000"/>
                        </a:lnSpc>
                        <a:spcBef>
                          <a:spcPts val="0"/>
                        </a:spcBef>
                      </a:pPr>
                      <a:r>
                        <a:rPr lang="zh-CN" altLang="en-US" sz="1400" kern="1200" dirty="0">
                          <a:solidFill>
                            <a:schemeClr val="tx1"/>
                          </a:solidFill>
                          <a:latin typeface="Arial" panose="020B0604020202020204"/>
                          <a:ea typeface="Arial" panose="020B0604020202020204"/>
                          <a:cs typeface="Arial" panose="020B0604020202020204"/>
                        </a:rPr>
                        <a:t>作为一种预防性治疗措施用于成人、青少年和6岁及以上儿童支气管哮喘患者的维持治疗。</a:t>
                      </a:r>
                      <a:endParaRPr lang="zh-CN" altLang="en-US" sz="1400" dirty="0">
                        <a:latin typeface="Arial" panose="020B0604020202020204"/>
                        <a:ea typeface="Arial" panose="020B0604020202020204"/>
                        <a:cs typeface="Arial" panose="020B0604020202020204"/>
                      </a:endParaRPr>
                    </a:p>
                  </a:txBody>
                  <a:tcPr marL="0" marR="0" marT="0"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1038899">
                <a:tc>
                  <a:txBody>
                    <a:bodyPr/>
                    <a:lstStyle/>
                    <a:p>
                      <a:pPr algn="l" rtl="0" eaLnBrk="0">
                        <a:lnSpc>
                          <a:spcPct val="113000"/>
                        </a:lnSpc>
                      </a:pPr>
                      <a:endParaRPr sz="700" dirty="0">
                        <a:latin typeface="Arial" panose="020B0604020202020204"/>
                        <a:ea typeface="Arial" panose="020B0604020202020204"/>
                        <a:cs typeface="Arial" panose="020B0604020202020204"/>
                      </a:endParaRPr>
                    </a:p>
                    <a:p>
                      <a:pPr marL="102235" algn="l" rtl="0" eaLnBrk="0">
                        <a:lnSpc>
                          <a:spcPct val="91000"/>
                        </a:lnSpc>
                        <a:spcBef>
                          <a:spcPts val="0"/>
                        </a:spcBef>
                      </a:pPr>
                      <a:r>
                        <a:rPr sz="1400" b="1"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用法用量</a:t>
                      </a:r>
                      <a:endParaRPr sz="14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F8B9AD"/>
                    </a:solidFill>
                  </a:tcPr>
                </a:tc>
                <a:tc gridSpan="3">
                  <a:txBody>
                    <a:bodyPr/>
                    <a:lstStyle/>
                    <a:p>
                      <a:pPr algn="l" rtl="0" eaLnBrk="0">
                        <a:lnSpc>
                          <a:spcPct val="114000"/>
                        </a:lnSpc>
                      </a:pPr>
                      <a:r>
                        <a:rPr lang="zh-CN" altLang="en-US" sz="1400" dirty="0">
                          <a:latin typeface="Arial" panose="020B0604020202020204"/>
                          <a:ea typeface="Arial" panose="020B0604020202020204"/>
                          <a:cs typeface="Arial" panose="020B0604020202020204"/>
                        </a:rPr>
                        <a:t>成人和青少年（</a:t>
                      </a:r>
                      <a:r>
                        <a:rPr lang="en-US" altLang="zh-CN" sz="1400" dirty="0">
                          <a:latin typeface="Arial" panose="020B0604020202020204"/>
                          <a:ea typeface="Arial" panose="020B0604020202020204"/>
                          <a:cs typeface="Arial" panose="020B0604020202020204"/>
                        </a:rPr>
                        <a:t>12</a:t>
                      </a:r>
                      <a:r>
                        <a:rPr lang="zh-CN" altLang="en-US" sz="1400" dirty="0">
                          <a:latin typeface="Arial" panose="020B0604020202020204"/>
                          <a:ea typeface="Arial" panose="020B0604020202020204"/>
                          <a:cs typeface="Arial" panose="020B0604020202020204"/>
                        </a:rPr>
                        <a:t>岁及以上）</a:t>
                      </a:r>
                      <a:r>
                        <a:rPr lang="en-US" altLang="zh-CN" sz="1400" dirty="0">
                          <a:latin typeface="Arial" panose="020B0604020202020204"/>
                          <a:ea typeface="Arial" panose="020B0604020202020204"/>
                          <a:cs typeface="Arial" panose="020B0604020202020204"/>
                        </a:rPr>
                        <a:t>: </a:t>
                      </a:r>
                      <a:r>
                        <a:rPr lang="zh-CN" altLang="en-US" sz="1400" dirty="0">
                          <a:latin typeface="Arial" panose="020B0604020202020204"/>
                          <a:ea typeface="Arial" panose="020B0604020202020204"/>
                          <a:cs typeface="Arial" panose="020B0604020202020204"/>
                        </a:rPr>
                        <a:t>通常吸入环索奈德</a:t>
                      </a:r>
                      <a:r>
                        <a:rPr lang="en-US" altLang="zh-CN" sz="1400" dirty="0">
                          <a:latin typeface="Arial" panose="020B0604020202020204"/>
                          <a:ea typeface="Arial" panose="020B0604020202020204"/>
                          <a:cs typeface="Arial" panose="020B0604020202020204"/>
                        </a:rPr>
                        <a:t>100</a:t>
                      </a:r>
                      <a:r>
                        <a:rPr lang="zh-CN" altLang="en-US" sz="1400" dirty="0">
                          <a:latin typeface="Arial" panose="020B0604020202020204"/>
                          <a:ea typeface="Arial" panose="020B0604020202020204"/>
                          <a:cs typeface="Arial" panose="020B0604020202020204"/>
                        </a:rPr>
                        <a:t>至</a:t>
                      </a:r>
                      <a:r>
                        <a:rPr lang="en-US" altLang="zh-CN" sz="1400" dirty="0">
                          <a:latin typeface="Arial" panose="020B0604020202020204"/>
                          <a:ea typeface="Arial" panose="020B0604020202020204"/>
                          <a:cs typeface="Arial" panose="020B0604020202020204"/>
                        </a:rPr>
                        <a:t>400μg</a:t>
                      </a:r>
                      <a:r>
                        <a:rPr lang="zh-CN" altLang="en-US" sz="1400" dirty="0">
                          <a:latin typeface="Arial" panose="020B0604020202020204"/>
                          <a:ea typeface="Arial" panose="020B0604020202020204"/>
                          <a:cs typeface="Arial" panose="020B0604020202020204"/>
                        </a:rPr>
                        <a:t>（阀门释放剂量），</a:t>
                      </a:r>
                      <a:r>
                        <a:rPr lang="en-US" altLang="zh-CN" sz="1400" dirty="0">
                          <a:latin typeface="Arial" panose="020B0604020202020204"/>
                          <a:ea typeface="Arial" panose="020B0604020202020204"/>
                          <a:cs typeface="Arial" panose="020B0604020202020204"/>
                        </a:rPr>
                        <a:t>1</a:t>
                      </a:r>
                      <a:r>
                        <a:rPr lang="zh-CN" altLang="en-US" sz="1400" dirty="0">
                          <a:latin typeface="Arial" panose="020B0604020202020204"/>
                          <a:ea typeface="Arial" panose="020B0604020202020204"/>
                          <a:cs typeface="Arial" panose="020B0604020202020204"/>
                        </a:rPr>
                        <a:t>次</a:t>
                      </a:r>
                      <a:r>
                        <a:rPr lang="en-US" altLang="zh-CN" sz="1400" dirty="0">
                          <a:latin typeface="Arial" panose="020B0604020202020204"/>
                          <a:ea typeface="Arial" panose="020B0604020202020204"/>
                          <a:cs typeface="Arial" panose="020B0604020202020204"/>
                        </a:rPr>
                        <a:t>/</a:t>
                      </a:r>
                      <a:r>
                        <a:rPr lang="zh-CN" altLang="en-US" sz="1400" dirty="0">
                          <a:latin typeface="Arial" panose="020B0604020202020204"/>
                          <a:ea typeface="Arial" panose="020B0604020202020204"/>
                          <a:cs typeface="Arial" panose="020B0604020202020204"/>
                        </a:rPr>
                        <a:t>天。儿童（</a:t>
                      </a:r>
                      <a:r>
                        <a:rPr lang="en-US" altLang="zh-CN" sz="1400" dirty="0">
                          <a:latin typeface="Arial" panose="020B0604020202020204"/>
                          <a:ea typeface="Arial" panose="020B0604020202020204"/>
                          <a:cs typeface="Arial" panose="020B0604020202020204"/>
                        </a:rPr>
                        <a:t>6</a:t>
                      </a:r>
                      <a:r>
                        <a:rPr lang="zh-CN" altLang="en-US" sz="1400" dirty="0">
                          <a:latin typeface="Arial" panose="020B0604020202020204"/>
                          <a:ea typeface="Arial" panose="020B0604020202020204"/>
                          <a:cs typeface="Arial" panose="020B0604020202020204"/>
                        </a:rPr>
                        <a:t>至</a:t>
                      </a:r>
                      <a:r>
                        <a:rPr lang="en-US" altLang="zh-CN" sz="1400" dirty="0">
                          <a:latin typeface="Arial" panose="020B0604020202020204"/>
                          <a:ea typeface="Arial" panose="020B0604020202020204"/>
                          <a:cs typeface="Arial" panose="020B0604020202020204"/>
                        </a:rPr>
                        <a:t>11</a:t>
                      </a:r>
                      <a:r>
                        <a:rPr lang="zh-CN" altLang="en-US" sz="1400" dirty="0">
                          <a:latin typeface="Arial" panose="020B0604020202020204"/>
                          <a:ea typeface="Arial" panose="020B0604020202020204"/>
                          <a:cs typeface="Arial" panose="020B0604020202020204"/>
                        </a:rPr>
                        <a:t>岁）：常规剂量是每天一次吸入</a:t>
                      </a:r>
                      <a:r>
                        <a:rPr lang="en-US" altLang="zh-CN" sz="1400" dirty="0">
                          <a:latin typeface="Arial" panose="020B0604020202020204"/>
                          <a:ea typeface="Arial" panose="020B0604020202020204"/>
                          <a:cs typeface="Arial" panose="020B0604020202020204"/>
                        </a:rPr>
                        <a:t>100</a:t>
                      </a:r>
                      <a:r>
                        <a:rPr lang="zh-CN" altLang="en-US" sz="1400" dirty="0">
                          <a:latin typeface="Arial" panose="020B0604020202020204"/>
                          <a:ea typeface="Arial" panose="020B0604020202020204"/>
                          <a:cs typeface="Arial" panose="020B0604020202020204"/>
                        </a:rPr>
                        <a:t>至</a:t>
                      </a:r>
                      <a:r>
                        <a:rPr lang="en-US" altLang="zh-CN" sz="1400" dirty="0">
                          <a:latin typeface="Arial" panose="020B0604020202020204"/>
                          <a:ea typeface="Arial" panose="020B0604020202020204"/>
                          <a:cs typeface="Arial" panose="020B0604020202020204"/>
                        </a:rPr>
                        <a:t>200μg</a:t>
                      </a:r>
                      <a:r>
                        <a:rPr lang="zh-CN" altLang="en-US" sz="1400" dirty="0">
                          <a:latin typeface="Arial" panose="020B0604020202020204"/>
                          <a:ea typeface="Arial" panose="020B0604020202020204"/>
                          <a:cs typeface="Arial" panose="020B0604020202020204"/>
                        </a:rPr>
                        <a:t>（阀门释放剂量）环索奈德。</a:t>
                      </a:r>
                      <a:r>
                        <a:rPr lang="zh-CN" altLang="en-US" sz="1400" dirty="0"/>
                        <a:t>本品仅用于经口吸入给药。</a:t>
                      </a:r>
                      <a:endParaRPr sz="14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683659">
                <a:tc>
                  <a:txBody>
                    <a:bodyPr/>
                    <a:lstStyle/>
                    <a:p>
                      <a:pPr algn="l" rtl="0" eaLnBrk="0">
                        <a:lnSpc>
                          <a:spcPct val="113000"/>
                        </a:lnSpc>
                      </a:pPr>
                      <a:endParaRPr sz="700" dirty="0">
                        <a:latin typeface="Arial" panose="020B0604020202020204"/>
                        <a:ea typeface="Arial" panose="020B0604020202020204"/>
                        <a:cs typeface="Arial" panose="020B0604020202020204"/>
                      </a:endParaRPr>
                    </a:p>
                    <a:p>
                      <a:pPr marL="102235" indent="5715" algn="l" rtl="0" eaLnBrk="0">
                        <a:lnSpc>
                          <a:spcPct val="96000"/>
                        </a:lnSpc>
                      </a:pPr>
                      <a:r>
                        <a:rPr sz="1400" b="1" kern="0" spc="-20" dirty="0" err="1">
                          <a:solidFill>
                            <a:srgbClr val="000000">
                              <a:alpha val="100000"/>
                            </a:srgbClr>
                          </a:solidFill>
                          <a:latin typeface="微软雅黑" panose="020B0503020204020204" charset="-122"/>
                          <a:ea typeface="微软雅黑" panose="020B0503020204020204" charset="-122"/>
                          <a:cs typeface="微软雅黑" panose="020B0503020204020204" charset="-122"/>
                        </a:rPr>
                        <a:t>中国大陆</a:t>
                      </a:r>
                      <a:endParaRPr lang="en-US" sz="1400" b="1" kern="0" spc="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102235" indent="5715" algn="l" rtl="0" eaLnBrk="0">
                        <a:lnSpc>
                          <a:spcPct val="96000"/>
                        </a:lnSpc>
                      </a:pPr>
                      <a:r>
                        <a:rPr sz="1400" b="1" kern="0" spc="-20" dirty="0" err="1">
                          <a:solidFill>
                            <a:srgbClr val="000000">
                              <a:alpha val="100000"/>
                            </a:srgbClr>
                          </a:solidFill>
                          <a:latin typeface="微软雅黑" panose="020B0503020204020204" charset="-122"/>
                          <a:ea typeface="微软雅黑" panose="020B0503020204020204" charset="-122"/>
                          <a:cs typeface="微软雅黑" panose="020B0503020204020204" charset="-122"/>
                        </a:rPr>
                        <a:t>上市时间</a:t>
                      </a:r>
                      <a:endParaRPr sz="14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F8B9AD"/>
                    </a:solidFill>
                  </a:tcPr>
                </a:tc>
                <a:tc>
                  <a:txBody>
                    <a:bodyPr/>
                    <a:lstStyle/>
                    <a:p>
                      <a:pPr algn="l" rtl="0" eaLnBrk="0">
                        <a:lnSpc>
                          <a:spcPct val="105000"/>
                        </a:lnSpc>
                      </a:pPr>
                      <a:endParaRPr sz="1400" dirty="0">
                        <a:latin typeface="Arial" panose="020B0604020202020204"/>
                        <a:ea typeface="Arial" panose="020B0604020202020204"/>
                        <a:cs typeface="Arial" panose="020B0604020202020204"/>
                      </a:endParaRPr>
                    </a:p>
                    <a:p>
                      <a:pPr marL="107315" indent="-4445" algn="l" rtl="0" eaLnBrk="0">
                        <a:lnSpc>
                          <a:spcPct val="101000"/>
                        </a:lnSpc>
                        <a:spcBef>
                          <a:spcPts val="5"/>
                        </a:spcBef>
                        <a:buClrTx/>
                        <a:buSzTx/>
                        <a:buFontTx/>
                      </a:pPr>
                      <a:r>
                        <a:rPr lang="zh-CN" altLang="en-US" sz="1400" dirty="0"/>
                        <a:t>2025年4月1日</a:t>
                      </a:r>
                      <a:endParaRPr lang="zh-CN" altLang="en-US" sz="1400" dirty="0"/>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marL="102235" indent="5715" algn="l" defTabSz="914400" rtl="0" eaLnBrk="0" latinLnBrk="0" hangingPunct="1">
                        <a:lnSpc>
                          <a:spcPct val="96000"/>
                        </a:lnSpc>
                      </a:pPr>
                      <a:r>
                        <a:rPr lang="zh-CN" altLang="en-US" sz="1400" b="1" kern="0" spc="-20" dirty="0">
                          <a:solidFill>
                            <a:srgbClr val="000000">
                              <a:alpha val="100000"/>
                            </a:srgbClr>
                          </a:solidFill>
                          <a:latin typeface="微软雅黑" panose="020B0503020204020204" charset="-122"/>
                          <a:ea typeface="微软雅黑" panose="020B0503020204020204" charset="-122"/>
                          <a:cs typeface="Arial" panose="020B0604020202020204"/>
                        </a:rPr>
                        <a:t>上市许可持有人</a:t>
                      </a:r>
                      <a:endParaRPr sz="1400" b="1" kern="0" spc="-20" dirty="0">
                        <a:solidFill>
                          <a:srgbClr val="000000">
                            <a:alpha val="100000"/>
                          </a:srgbClr>
                        </a:solidFill>
                        <a:latin typeface="微软雅黑" panose="020B0503020204020204" charset="-122"/>
                        <a:ea typeface="微软雅黑" panose="020B0503020204020204" charset="-122"/>
                        <a:cs typeface="Arial" panose="020B0604020202020204"/>
                      </a:endParaRPr>
                    </a:p>
                  </a:txBody>
                  <a:tcPr marL="0" marR="0" marT="0"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F8B9AD"/>
                    </a:solidFill>
                  </a:tcPr>
                </a:tc>
                <a:tc>
                  <a:txBody>
                    <a:bodyPr/>
                    <a:lstStyle/>
                    <a:p>
                      <a:pPr marL="107315" indent="-4445" algn="l" rtl="0" eaLnBrk="0">
                        <a:lnSpc>
                          <a:spcPct val="101000"/>
                        </a:lnSpc>
                        <a:spcBef>
                          <a:spcPts val="5"/>
                        </a:spcBef>
                        <a:buClrTx/>
                        <a:buSzTx/>
                        <a:buFontTx/>
                      </a:pPr>
                      <a:r>
                        <a:rPr lang="zh-CN" altLang="en-US" sz="1400" dirty="0"/>
                        <a:t>Covis Pharma GmbH </a:t>
                      </a:r>
                      <a:endParaRPr lang="zh-CN" altLang="en-US" sz="1400" dirty="0"/>
                    </a:p>
                  </a:txBody>
                  <a:tcPr marL="0" marR="0" marT="0"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921454">
                <a:tc>
                  <a:txBody>
                    <a:bodyPr/>
                    <a:lstStyle/>
                    <a:p>
                      <a:pPr algn="l" rtl="0" eaLnBrk="0">
                        <a:lnSpc>
                          <a:spcPct val="102000"/>
                        </a:lnSpc>
                      </a:pPr>
                      <a:endParaRPr sz="800" dirty="0">
                        <a:latin typeface="Arial" panose="020B0604020202020204"/>
                        <a:ea typeface="Arial" panose="020B0604020202020204"/>
                        <a:cs typeface="Arial" panose="020B0604020202020204"/>
                      </a:endParaRPr>
                    </a:p>
                    <a:p>
                      <a:pPr algn="l" rtl="0" eaLnBrk="0">
                        <a:lnSpc>
                          <a:spcPct val="6000"/>
                        </a:lnSpc>
                      </a:pPr>
                      <a:endParaRPr sz="100" dirty="0">
                        <a:latin typeface="Arial" panose="020B0604020202020204"/>
                        <a:ea typeface="Arial" panose="020B0604020202020204"/>
                        <a:cs typeface="Arial" panose="020B0604020202020204"/>
                      </a:endParaRPr>
                    </a:p>
                    <a:p>
                      <a:pPr marL="103505" indent="-3810" algn="l" rtl="0" eaLnBrk="0">
                        <a:lnSpc>
                          <a:spcPct val="97000"/>
                        </a:lnSpc>
                      </a:pPr>
                      <a:r>
                        <a:rPr sz="1400" b="1" kern="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全球首个上市</a:t>
                      </a:r>
                      <a:r>
                        <a:rPr sz="1400" b="1" kern="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b="1" kern="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国家/地区及上</a:t>
                      </a:r>
                      <a:r>
                        <a:rPr sz="1400" b="1" kern="0" spc="0" dirty="0">
                          <a:solidFill>
                            <a:srgbClr val="000000">
                              <a:alpha val="100000"/>
                            </a:srgbClr>
                          </a:solidFill>
                          <a:latin typeface="微软雅黑" panose="020B0503020204020204" charset="-122"/>
                          <a:ea typeface="微软雅黑" panose="020B0503020204020204" charset="-122"/>
                          <a:cs typeface="微软雅黑" panose="020B0503020204020204" charset="-122"/>
                        </a:rPr>
                        <a:t>    </a:t>
                      </a:r>
                      <a:r>
                        <a:rPr sz="1400" b="1" kern="0" spc="-20" dirty="0">
                          <a:solidFill>
                            <a:srgbClr val="000000">
                              <a:alpha val="100000"/>
                            </a:srgbClr>
                          </a:solidFill>
                          <a:latin typeface="微软雅黑" panose="020B0503020204020204" charset="-122"/>
                          <a:ea typeface="微软雅黑" panose="020B0503020204020204" charset="-122"/>
                          <a:cs typeface="微软雅黑" panose="020B0503020204020204" charset="-122"/>
                        </a:rPr>
                        <a:t>市时间</a:t>
                      </a:r>
                      <a:endParaRPr sz="14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F8B9AD"/>
                    </a:solidFill>
                  </a:tcPr>
                </a:tc>
                <a:tc>
                  <a:txBody>
                    <a:bodyPr/>
                    <a:lstStyle/>
                    <a:p>
                      <a:pPr algn="l" rtl="0" eaLnBrk="0">
                        <a:lnSpc>
                          <a:spcPct val="135000"/>
                        </a:lnSpc>
                      </a:pPr>
                      <a:endParaRPr sz="1400" dirty="0">
                        <a:latin typeface="Arial" panose="020B0604020202020204"/>
                        <a:ea typeface="Arial" panose="020B0604020202020204"/>
                        <a:cs typeface="Arial" panose="020B0604020202020204"/>
                      </a:endParaRPr>
                    </a:p>
                    <a:p>
                      <a:pPr algn="l" rtl="0" eaLnBrk="0">
                        <a:lnSpc>
                          <a:spcPct val="9000"/>
                        </a:lnSpc>
                      </a:pPr>
                      <a:endParaRPr sz="1400" dirty="0">
                        <a:latin typeface="Arial" panose="020B0604020202020204"/>
                        <a:ea typeface="Arial" panose="020B0604020202020204"/>
                        <a:cs typeface="Arial" panose="020B0604020202020204"/>
                      </a:endParaRPr>
                    </a:p>
                    <a:p>
                      <a:pPr marL="107315" indent="-4445" algn="l" rtl="0" eaLnBrk="0">
                        <a:lnSpc>
                          <a:spcPct val="101000"/>
                        </a:lnSpc>
                      </a:pPr>
                      <a:r>
                        <a:rPr lang="zh-CN" altLang="en-US" sz="1400" dirty="0"/>
                        <a:t>2004年2月25日</a:t>
                      </a:r>
                      <a:r>
                        <a:rPr lang="zh-CN" altLang="en-US" sz="1400" spc="0" dirty="0"/>
                        <a:t>   </a:t>
                      </a:r>
                      <a:r>
                        <a:rPr lang="zh-CN" altLang="en-US" sz="1400" dirty="0"/>
                        <a:t>澳大利亚</a:t>
                      </a:r>
                      <a:endParaRPr lang="zh-CN" altLang="en-US" sz="1400" dirty="0"/>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a:txBody>
                    <a:bodyPr/>
                    <a:lstStyle/>
                    <a:p>
                      <a:pPr algn="l" rtl="0" eaLnBrk="0">
                        <a:lnSpc>
                          <a:spcPct val="111000"/>
                        </a:lnSpc>
                      </a:pPr>
                      <a:endParaRPr sz="1400" dirty="0">
                        <a:latin typeface="Arial" panose="020B0604020202020204"/>
                        <a:ea typeface="Arial" panose="020B0604020202020204"/>
                        <a:cs typeface="Arial" panose="020B0604020202020204"/>
                      </a:endParaRPr>
                    </a:p>
                    <a:p>
                      <a:pPr marL="102235" indent="5715" algn="l" defTabSz="914400" rtl="0" eaLnBrk="0" latinLnBrk="0" hangingPunct="1">
                        <a:lnSpc>
                          <a:spcPct val="96000"/>
                        </a:lnSpc>
                      </a:pPr>
                      <a:r>
                        <a:rPr lang="zh-CN" altLang="en-US" sz="1400" b="1" kern="0" spc="-20" dirty="0">
                          <a:solidFill>
                            <a:srgbClr val="000000">
                              <a:alpha val="100000"/>
                            </a:srgbClr>
                          </a:solidFill>
                          <a:latin typeface="微软雅黑" panose="020B0503020204020204" charset="-122"/>
                          <a:ea typeface="微软雅黑" panose="020B0503020204020204" charset="-122"/>
                          <a:cs typeface="Arial" panose="020B0604020202020204"/>
                        </a:rPr>
                        <a:t>生产企业</a:t>
                      </a:r>
                      <a:endParaRPr sz="1400" b="1" kern="0" spc="-20" dirty="0">
                        <a:solidFill>
                          <a:srgbClr val="000000">
                            <a:alpha val="100000"/>
                          </a:srgbClr>
                        </a:solidFill>
                        <a:latin typeface="微软雅黑" panose="020B0503020204020204" charset="-122"/>
                        <a:ea typeface="微软雅黑" panose="020B0503020204020204" charset="-122"/>
                        <a:cs typeface="Arial" panose="020B0604020202020204"/>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F8B9AD"/>
                    </a:solidFill>
                  </a:tcPr>
                </a:tc>
                <a:tc>
                  <a:txBody>
                    <a:bodyPr/>
                    <a:lstStyle/>
                    <a:p>
                      <a:pPr algn="l" rtl="0" eaLnBrk="0">
                        <a:lnSpc>
                          <a:spcPct val="111000"/>
                        </a:lnSpc>
                      </a:pPr>
                      <a:endParaRPr sz="1000" dirty="0">
                        <a:latin typeface="Arial" panose="020B0604020202020204"/>
                        <a:ea typeface="Arial" panose="020B0604020202020204"/>
                        <a:cs typeface="Arial" panose="020B0604020202020204"/>
                      </a:endParaRPr>
                    </a:p>
                    <a:p>
                      <a:pPr marL="107315" indent="-4445" algn="l" rtl="0" eaLnBrk="0">
                        <a:lnSpc>
                          <a:spcPct val="101000"/>
                        </a:lnSpc>
                        <a:spcBef>
                          <a:spcPts val="5"/>
                        </a:spcBef>
                        <a:buClrTx/>
                        <a:buSzTx/>
                        <a:buFontTx/>
                      </a:pPr>
                      <a:r>
                        <a:rPr lang="zh-CN" altLang="en-US" sz="1400" dirty="0"/>
                        <a:t>Kindeva Drug Delivery Limited</a:t>
                      </a:r>
                      <a:endParaRPr lang="zh-CN" altLang="en-US" sz="1400" dirty="0"/>
                    </a:p>
                  </a:txBody>
                  <a:tcPr marL="0" marR="0" marT="0"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940117">
                <a:tc>
                  <a:txBody>
                    <a:bodyPr/>
                    <a:lstStyle/>
                    <a:p>
                      <a:pPr algn="l" rtl="0" eaLnBrk="0">
                        <a:lnSpc>
                          <a:spcPct val="112000"/>
                        </a:lnSpc>
                      </a:pPr>
                      <a:endParaRPr sz="1000" dirty="0">
                        <a:latin typeface="Arial" panose="020B0604020202020204"/>
                        <a:ea typeface="Arial" panose="020B0604020202020204"/>
                        <a:cs typeface="Arial" panose="020B0604020202020204"/>
                      </a:endParaRPr>
                    </a:p>
                    <a:p>
                      <a:pPr algn="l" rtl="0" eaLnBrk="0">
                        <a:lnSpc>
                          <a:spcPct val="113000"/>
                        </a:lnSpc>
                      </a:pPr>
                      <a:endParaRPr sz="1000" dirty="0">
                        <a:latin typeface="Arial" panose="020B0604020202020204"/>
                        <a:ea typeface="Arial" panose="020B0604020202020204"/>
                        <a:cs typeface="Arial" panose="020B0604020202020204"/>
                      </a:endParaRPr>
                    </a:p>
                    <a:p>
                      <a:pPr algn="l" rtl="0" eaLnBrk="0">
                        <a:lnSpc>
                          <a:spcPct val="10000"/>
                        </a:lnSpc>
                      </a:pPr>
                      <a:endParaRPr sz="100" dirty="0">
                        <a:latin typeface="Arial" panose="020B0604020202020204"/>
                        <a:ea typeface="Arial" panose="020B0604020202020204"/>
                        <a:cs typeface="Arial" panose="020B0604020202020204"/>
                      </a:endParaRPr>
                    </a:p>
                    <a:p>
                      <a:pPr marL="103505" indent="-3810" algn="l" defTabSz="914400" rtl="0" eaLnBrk="0" latinLnBrk="0" hangingPunct="1">
                        <a:lnSpc>
                          <a:spcPct val="97000"/>
                        </a:lnSpc>
                      </a:pPr>
                      <a:r>
                        <a:rPr lang="zh-CN" altLang="en-US" sz="1400" b="1" kern="0" spc="-10" dirty="0">
                          <a:solidFill>
                            <a:srgbClr val="000000">
                              <a:alpha val="100000"/>
                            </a:srgbClr>
                          </a:solidFill>
                          <a:latin typeface="微软雅黑" panose="020B0503020204020204" charset="-122"/>
                          <a:ea typeface="微软雅黑" panose="020B0503020204020204" charset="-122"/>
                        </a:rPr>
                        <a:t>境内联系人</a:t>
                      </a:r>
                      <a:endParaRPr sz="1400" b="1" kern="0" spc="-1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F8B9AD"/>
                    </a:solidFill>
                  </a:tcPr>
                </a:tc>
                <a:tc gridSpan="3">
                  <a:txBody>
                    <a:bodyPr/>
                    <a:lstStyle/>
                    <a:p>
                      <a:pPr marL="93345" algn="l" rtl="0" eaLnBrk="0">
                        <a:lnSpc>
                          <a:spcPct val="109000"/>
                        </a:lnSpc>
                        <a:spcBef>
                          <a:spcPts val="0"/>
                        </a:spcBef>
                      </a:pPr>
                      <a:r>
                        <a:rPr lang="zh-CN" altLang="en-US" sz="1400" dirty="0"/>
                        <a:t>武汉人福康诚医药有限公司</a:t>
                      </a:r>
                      <a:endParaRPr sz="1400" dirty="0">
                        <a:latin typeface="微软雅黑" panose="020B0503020204020204" charset="-122"/>
                        <a:ea typeface="微软雅黑" panose="020B0503020204020204" charset="-122"/>
                        <a:cs typeface="微软雅黑" panose="020B0503020204020204" charset="-122"/>
                      </a:endParaRPr>
                    </a:p>
                  </a:txBody>
                  <a:tcPr marL="0" marR="0" marT="0" marB="0" anchor="ctr">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c hMerge="1">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bl>
          </a:graphicData>
        </a:graphic>
      </p:graphicFrame>
      <p:graphicFrame>
        <p:nvGraphicFramePr>
          <p:cNvPr id="36" name="table 36"/>
          <p:cNvGraphicFramePr>
            <a:graphicFrameLocks noGrp="1"/>
          </p:cNvGraphicFramePr>
          <p:nvPr/>
        </p:nvGraphicFramePr>
        <p:xfrm>
          <a:off x="6274190" y="1029975"/>
          <a:ext cx="5917810" cy="2960369"/>
        </p:xfrm>
        <a:graphic>
          <a:graphicData uri="http://schemas.openxmlformats.org/drawingml/2006/table">
            <a:tbl>
              <a:tblPr/>
              <a:tblGrid>
                <a:gridCol w="5917810"/>
              </a:tblGrid>
              <a:tr h="473709">
                <a:tc>
                  <a:txBody>
                    <a:bodyPr/>
                    <a:lstStyle/>
                    <a:p>
                      <a:pPr algn="l" rtl="0" eaLnBrk="0">
                        <a:lnSpc>
                          <a:spcPct val="117000"/>
                        </a:lnSpc>
                      </a:pPr>
                      <a:endParaRPr sz="400" dirty="0">
                        <a:latin typeface="Arial" panose="020B0604020202020204"/>
                        <a:ea typeface="Arial" panose="020B0604020202020204"/>
                        <a:cs typeface="Arial" panose="020B0604020202020204"/>
                      </a:endParaRPr>
                    </a:p>
                    <a:p>
                      <a:pPr marL="100330" algn="l" rtl="0" eaLnBrk="0">
                        <a:lnSpc>
                          <a:spcPts val="2590"/>
                        </a:lnSpc>
                        <a:spcBef>
                          <a:spcPts val="0"/>
                        </a:spcBef>
                      </a:pPr>
                      <a:r>
                        <a:rPr sz="2000" b="1" kern="0" spc="-60" dirty="0" err="1">
                          <a:solidFill>
                            <a:srgbClr val="000000">
                              <a:alpha val="100000"/>
                            </a:srgbClr>
                          </a:solidFill>
                          <a:latin typeface="微软雅黑" panose="020B0503020204020204" charset="-122"/>
                          <a:ea typeface="微软雅黑" panose="020B0503020204020204" charset="-122"/>
                          <a:cs typeface="微软雅黑" panose="020B0503020204020204" charset="-122"/>
                        </a:rPr>
                        <a:t>参照药品建议</a:t>
                      </a:r>
                      <a:r>
                        <a:rPr sz="2000" b="1" kern="0" spc="-6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lang="zh-CN" altLang="zh-CN" sz="1800" kern="1200" dirty="0">
                          <a:solidFill>
                            <a:schemeClr val="tx1"/>
                          </a:solidFill>
                          <a:effectLst/>
                          <a:latin typeface="+mn-lt"/>
                          <a:ea typeface="+mn-ea"/>
                          <a:cs typeface="+mn-cs"/>
                        </a:rPr>
                        <a:t>布地奈德吸入气雾剂</a:t>
                      </a:r>
                      <a:endParaRPr sz="20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2486660">
                <a:tc>
                  <a:txBody>
                    <a:bodyPr/>
                    <a:lstStyle/>
                    <a:p>
                      <a:pPr algn="l" rtl="0" eaLnBrk="0">
                        <a:lnSpc>
                          <a:spcPct val="112000"/>
                        </a:lnSpc>
                      </a:pPr>
                      <a:endParaRPr sz="1050" dirty="0">
                        <a:latin typeface="Arial" panose="020B0604020202020204"/>
                        <a:ea typeface="Arial" panose="020B0604020202020204"/>
                        <a:cs typeface="Arial" panose="020B0604020202020204"/>
                      </a:endParaRPr>
                    </a:p>
                    <a:p>
                      <a:pPr marL="99695" algn="l" rtl="0" eaLnBrk="0">
                        <a:lnSpc>
                          <a:spcPct val="96000"/>
                        </a:lnSpc>
                        <a:spcBef>
                          <a:spcPts val="5"/>
                        </a:spcBef>
                      </a:pPr>
                      <a:r>
                        <a:rPr sz="1800" kern="0" spc="80" dirty="0">
                          <a:solidFill>
                            <a:srgbClr val="000000">
                              <a:alpha val="100000"/>
                            </a:srgbClr>
                          </a:solidFill>
                          <a:latin typeface="微软雅黑" panose="020B0503020204020204" charset="-122"/>
                          <a:ea typeface="微软雅黑" panose="020B0503020204020204" charset="-122"/>
                          <a:cs typeface="微软雅黑" panose="020B0503020204020204" charset="-122"/>
                        </a:rPr>
                        <a:t>参照药选择理由：</a:t>
                      </a:r>
                      <a:endParaRPr sz="1800" dirty="0">
                        <a:latin typeface="微软雅黑" panose="020B0503020204020204" charset="-122"/>
                        <a:ea typeface="微软雅黑" panose="020B0503020204020204" charset="-122"/>
                        <a:cs typeface="微软雅黑" panose="020B0503020204020204" charset="-122"/>
                      </a:endParaRPr>
                    </a:p>
                    <a:p>
                      <a:pPr marL="557530" indent="-451485" algn="l" rtl="0" eaLnBrk="0">
                        <a:lnSpc>
                          <a:spcPct val="101000"/>
                        </a:lnSpc>
                        <a:spcBef>
                          <a:spcPts val="200"/>
                        </a:spcBef>
                      </a:pPr>
                      <a:r>
                        <a:rPr lang="zh-CN" altLang="zh-CN" sz="1800" kern="1200" dirty="0">
                          <a:solidFill>
                            <a:schemeClr val="tx1"/>
                          </a:solidFill>
                          <a:effectLst/>
                          <a:latin typeface="+mn-lt"/>
                          <a:ea typeface="+mn-ea"/>
                          <a:cs typeface="+mn-cs"/>
                        </a:rPr>
                        <a:t>①布地奈德与环索奈德均为</a:t>
                      </a:r>
                      <a:r>
                        <a:rPr lang="zh-CN" altLang="en-US" sz="1800" kern="1200" dirty="0">
                          <a:solidFill>
                            <a:schemeClr val="tx1"/>
                          </a:solidFill>
                          <a:effectLst/>
                          <a:latin typeface="+mn-lt"/>
                          <a:ea typeface="+mn-ea"/>
                          <a:cs typeface="+mn-cs"/>
                        </a:rPr>
                        <a:t>吸入性</a:t>
                      </a:r>
                      <a:r>
                        <a:rPr lang="zh-CN" altLang="zh-CN" sz="1800" kern="1200" dirty="0">
                          <a:solidFill>
                            <a:schemeClr val="tx1"/>
                          </a:solidFill>
                          <a:effectLst/>
                          <a:latin typeface="+mn-lt"/>
                          <a:ea typeface="+mn-ea"/>
                          <a:cs typeface="+mn-cs"/>
                        </a:rPr>
                        <a:t>糖皮质激素；</a:t>
                      </a:r>
                      <a:endParaRPr lang="en-US" altLang="zh-CN" sz="1800" kern="1200" dirty="0">
                        <a:solidFill>
                          <a:schemeClr val="tx1"/>
                        </a:solidFill>
                        <a:effectLst/>
                        <a:latin typeface="+mn-lt"/>
                        <a:ea typeface="+mn-ea"/>
                        <a:cs typeface="+mn-cs"/>
                      </a:endParaRPr>
                    </a:p>
                    <a:p>
                      <a:pPr marL="557530" indent="-451485" algn="l" rtl="0" eaLnBrk="0">
                        <a:lnSpc>
                          <a:spcPct val="101000"/>
                        </a:lnSpc>
                        <a:spcBef>
                          <a:spcPts val="200"/>
                        </a:spcBef>
                      </a:pPr>
                      <a:r>
                        <a:rPr lang="zh-CN" altLang="zh-CN" sz="1800" kern="1200" dirty="0">
                          <a:solidFill>
                            <a:schemeClr val="tx1"/>
                          </a:solidFill>
                          <a:effectLst/>
                          <a:latin typeface="+mn-lt"/>
                          <a:ea typeface="+mn-ea"/>
                          <a:cs typeface="+mn-cs"/>
                        </a:rPr>
                        <a:t>②布地奈德吸入气雾剂为医保目录内适用于哮喘患者的维持治疗；</a:t>
                      </a:r>
                      <a:endParaRPr lang="en-US" altLang="zh-CN" sz="1800" kern="1200" dirty="0">
                        <a:solidFill>
                          <a:schemeClr val="tx1"/>
                        </a:solidFill>
                        <a:effectLst/>
                        <a:latin typeface="+mn-lt"/>
                        <a:ea typeface="+mn-ea"/>
                        <a:cs typeface="+mn-cs"/>
                      </a:endParaRPr>
                    </a:p>
                    <a:p>
                      <a:pPr marL="557530" indent="-451485" algn="l" rtl="0" eaLnBrk="0">
                        <a:lnSpc>
                          <a:spcPct val="101000"/>
                        </a:lnSpc>
                        <a:spcBef>
                          <a:spcPts val="200"/>
                        </a:spcBef>
                      </a:pPr>
                      <a:r>
                        <a:rPr lang="zh-CN" altLang="zh-CN" sz="1800" kern="1200" dirty="0">
                          <a:solidFill>
                            <a:schemeClr val="tx1"/>
                          </a:solidFill>
                          <a:effectLst/>
                          <a:latin typeface="+mn-lt"/>
                          <a:ea typeface="+mn-ea"/>
                          <a:cs typeface="+mn-cs"/>
                        </a:rPr>
                        <a:t>③《中国支气管哮喘防治指南</a:t>
                      </a:r>
                      <a:r>
                        <a:rPr lang="en-US" altLang="zh-CN" sz="1800" kern="1200" dirty="0">
                          <a:solidFill>
                            <a:schemeClr val="tx1"/>
                          </a:solidFill>
                          <a:effectLst/>
                          <a:latin typeface="+mn-lt"/>
                          <a:ea typeface="+mn-ea"/>
                          <a:cs typeface="+mn-cs"/>
                        </a:rPr>
                        <a:t>2020</a:t>
                      </a:r>
                      <a:r>
                        <a:rPr lang="zh-CN" altLang="zh-CN" sz="1800" kern="1200" dirty="0">
                          <a:solidFill>
                            <a:schemeClr val="tx1"/>
                          </a:solidFill>
                          <a:effectLst/>
                          <a:latin typeface="+mn-lt"/>
                          <a:ea typeface="+mn-ea"/>
                          <a:cs typeface="+mn-cs"/>
                        </a:rPr>
                        <a:t>》及《中国儿童支气管哮喘诊断与防治指南</a:t>
                      </a:r>
                      <a:r>
                        <a:rPr lang="en-US" altLang="zh-CN" sz="1800" kern="1200" dirty="0">
                          <a:solidFill>
                            <a:schemeClr val="tx1"/>
                          </a:solidFill>
                          <a:effectLst/>
                          <a:latin typeface="+mn-lt"/>
                          <a:ea typeface="+mn-ea"/>
                          <a:cs typeface="+mn-cs"/>
                        </a:rPr>
                        <a:t>2016</a:t>
                      </a:r>
                      <a:r>
                        <a:rPr lang="zh-CN" altLang="zh-CN" sz="1800" kern="1200" dirty="0">
                          <a:solidFill>
                            <a:schemeClr val="tx1"/>
                          </a:solidFill>
                          <a:effectLst/>
                          <a:latin typeface="+mn-lt"/>
                          <a:ea typeface="+mn-ea"/>
                          <a:cs typeface="+mn-cs"/>
                        </a:rPr>
                        <a:t>》均推荐布地奈德用于成人、青少年和</a:t>
                      </a:r>
                      <a:r>
                        <a:rPr lang="en-US" altLang="zh-CN" sz="1800" kern="1200" dirty="0">
                          <a:solidFill>
                            <a:schemeClr val="tx1"/>
                          </a:solidFill>
                          <a:effectLst/>
                          <a:latin typeface="+mn-lt"/>
                          <a:ea typeface="+mn-ea"/>
                          <a:cs typeface="+mn-cs"/>
                        </a:rPr>
                        <a:t>6</a:t>
                      </a:r>
                      <a:r>
                        <a:rPr lang="zh-CN" altLang="zh-CN" sz="1800" kern="1200" dirty="0">
                          <a:solidFill>
                            <a:schemeClr val="tx1"/>
                          </a:solidFill>
                          <a:effectLst/>
                          <a:latin typeface="+mn-lt"/>
                          <a:ea typeface="+mn-ea"/>
                          <a:cs typeface="+mn-cs"/>
                        </a:rPr>
                        <a:t>岁及以上儿童支气管哮喘患者的维持治疗。</a:t>
                      </a:r>
                      <a:endParaRPr sz="18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D9E2F3"/>
                    </a:solidFill>
                  </a:tcPr>
                </a:tc>
              </a:tr>
            </a:tbl>
          </a:graphicData>
        </a:graphic>
      </p:graphicFrame>
      <p:graphicFrame>
        <p:nvGraphicFramePr>
          <p:cNvPr id="38" name="table 38"/>
          <p:cNvGraphicFramePr>
            <a:graphicFrameLocks noGrp="1"/>
          </p:cNvGraphicFramePr>
          <p:nvPr/>
        </p:nvGraphicFramePr>
        <p:xfrm>
          <a:off x="6274190" y="4056687"/>
          <a:ext cx="5917810" cy="2455746"/>
        </p:xfrm>
        <a:graphic>
          <a:graphicData uri="http://schemas.openxmlformats.org/drawingml/2006/table">
            <a:tbl>
              <a:tblPr/>
              <a:tblGrid>
                <a:gridCol w="5917810"/>
              </a:tblGrid>
              <a:tr h="398919">
                <a:tc>
                  <a:txBody>
                    <a:bodyPr/>
                    <a:lstStyle/>
                    <a:p>
                      <a:pPr algn="l" rtl="0" eaLnBrk="0">
                        <a:lnSpc>
                          <a:spcPct val="109000"/>
                        </a:lnSpc>
                      </a:pPr>
                      <a:endParaRPr sz="500" dirty="0">
                        <a:latin typeface="Arial" panose="020B0604020202020204"/>
                        <a:ea typeface="Arial" panose="020B0604020202020204"/>
                        <a:cs typeface="Arial" panose="020B0604020202020204"/>
                      </a:endParaRPr>
                    </a:p>
                    <a:p>
                      <a:pPr marL="104775" algn="l" rtl="0" eaLnBrk="0">
                        <a:lnSpc>
                          <a:spcPct val="91000"/>
                        </a:lnSpc>
                        <a:spcBef>
                          <a:spcPts val="0"/>
                        </a:spcBef>
                      </a:pPr>
                      <a:r>
                        <a:rPr sz="2000" b="1" kern="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与参照药品对比</a:t>
                      </a:r>
                      <a:r>
                        <a:rPr sz="2000" b="1" kern="0" spc="-10" dirty="0">
                          <a:solidFill>
                            <a:srgbClr val="FF0000">
                              <a:alpha val="100000"/>
                            </a:srgbClr>
                          </a:solidFill>
                          <a:latin typeface="微软雅黑" panose="020B0503020204020204" charset="-122"/>
                          <a:ea typeface="微软雅黑" panose="020B0503020204020204" charset="-122"/>
                          <a:cs typeface="微软雅黑" panose="020B0503020204020204" charset="-122"/>
                        </a:rPr>
                        <a:t>主要优势</a:t>
                      </a:r>
                      <a:r>
                        <a:rPr sz="2000" b="1" kern="0" spc="-1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endParaRPr sz="20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2056827">
                <a:tc>
                  <a:txBody>
                    <a:bodyPr/>
                    <a:lstStyle/>
                    <a:p>
                      <a:pPr algn="l" rtl="0" eaLnBrk="0">
                        <a:lnSpc>
                          <a:spcPct val="122000"/>
                        </a:lnSpc>
                      </a:pPr>
                      <a:endParaRPr sz="400" dirty="0">
                        <a:latin typeface="Arial" panose="020B0604020202020204"/>
                        <a:ea typeface="Arial" panose="020B0604020202020204"/>
                        <a:cs typeface="Arial" panose="020B0604020202020204"/>
                      </a:endParaRPr>
                    </a:p>
                    <a:p>
                      <a:r>
                        <a:rPr lang="zh-CN" altLang="zh-CN" sz="1800" kern="1200" dirty="0">
                          <a:solidFill>
                            <a:schemeClr val="tx1"/>
                          </a:solidFill>
                          <a:effectLst/>
                          <a:latin typeface="+mn-lt"/>
                          <a:ea typeface="+mn-ea"/>
                          <a:cs typeface="+mn-cs"/>
                        </a:rPr>
                        <a:t>①本品为第二代糖皮质激素，相对于布地奈德（第一代糖皮质激素）具有更强的抗炎活性；</a:t>
                      </a:r>
                      <a:endParaRPr lang="en-US" altLang="zh-CN" sz="1800" kern="1200" dirty="0">
                        <a:solidFill>
                          <a:schemeClr val="tx1"/>
                        </a:solidFill>
                        <a:effectLst/>
                        <a:latin typeface="+mn-lt"/>
                        <a:ea typeface="+mn-ea"/>
                        <a:cs typeface="+mn-cs"/>
                      </a:endParaRPr>
                    </a:p>
                    <a:p>
                      <a:r>
                        <a:rPr lang="zh-CN" altLang="zh-CN" sz="1800" kern="1200" dirty="0">
                          <a:solidFill>
                            <a:schemeClr val="tx1"/>
                          </a:solidFill>
                          <a:effectLst/>
                          <a:latin typeface="+mn-lt"/>
                          <a:ea typeface="+mn-ea"/>
                          <a:cs typeface="+mn-cs"/>
                        </a:rPr>
                        <a:t>②本品肺部沉积率（</a:t>
                      </a:r>
                      <a:r>
                        <a:rPr lang="en-US" altLang="zh-CN" sz="1800" kern="1200" dirty="0">
                          <a:solidFill>
                            <a:schemeClr val="tx1"/>
                          </a:solidFill>
                          <a:effectLst/>
                          <a:latin typeface="+mn-lt"/>
                          <a:ea typeface="+mn-ea"/>
                          <a:cs typeface="+mn-cs"/>
                        </a:rPr>
                        <a:t>52%</a:t>
                      </a:r>
                      <a:r>
                        <a:rPr lang="zh-CN" altLang="zh-CN" sz="1800" kern="1200" dirty="0">
                          <a:solidFill>
                            <a:schemeClr val="tx1"/>
                          </a:solidFill>
                          <a:effectLst/>
                          <a:latin typeface="+mn-lt"/>
                          <a:ea typeface="+mn-ea"/>
                          <a:cs typeface="+mn-cs"/>
                        </a:rPr>
                        <a:t>）高于布地奈德（</a:t>
                      </a:r>
                      <a:r>
                        <a:rPr lang="en-US" altLang="zh-CN" sz="1800" kern="1200" dirty="0">
                          <a:solidFill>
                            <a:schemeClr val="tx1"/>
                          </a:solidFill>
                          <a:effectLst/>
                          <a:latin typeface="+mn-lt"/>
                          <a:ea typeface="+mn-ea"/>
                          <a:cs typeface="+mn-cs"/>
                        </a:rPr>
                        <a:t>28%</a:t>
                      </a:r>
                      <a:r>
                        <a:rPr lang="zh-CN" altLang="zh-CN" sz="1800" kern="1200" dirty="0">
                          <a:solidFill>
                            <a:schemeClr val="tx1"/>
                          </a:solidFill>
                          <a:effectLst/>
                          <a:latin typeface="+mn-lt"/>
                          <a:ea typeface="+mn-ea"/>
                          <a:cs typeface="+mn-cs"/>
                        </a:rPr>
                        <a:t>）；</a:t>
                      </a:r>
                      <a:endParaRPr lang="en-US" altLang="zh-CN" sz="1800" kern="1200" dirty="0">
                        <a:solidFill>
                          <a:schemeClr val="tx1"/>
                        </a:solidFill>
                        <a:effectLst/>
                        <a:latin typeface="+mn-lt"/>
                        <a:ea typeface="+mn-ea"/>
                        <a:cs typeface="+mn-cs"/>
                      </a:endParaRPr>
                    </a:p>
                    <a:p>
                      <a:r>
                        <a:rPr lang="zh-CN" altLang="zh-CN" sz="1800" kern="1200" dirty="0">
                          <a:solidFill>
                            <a:schemeClr val="tx1"/>
                          </a:solidFill>
                          <a:effectLst/>
                          <a:latin typeface="+mn-lt"/>
                          <a:ea typeface="+mn-ea"/>
                          <a:cs typeface="+mn-cs"/>
                        </a:rPr>
                        <a:t>③本品口腔沉积率仅为布地奈德的</a:t>
                      </a:r>
                      <a:r>
                        <a:rPr lang="en-US" altLang="zh-CN" sz="1800" kern="1200" dirty="0">
                          <a:solidFill>
                            <a:schemeClr val="tx1"/>
                          </a:solidFill>
                          <a:effectLst/>
                          <a:latin typeface="+mn-lt"/>
                          <a:ea typeface="+mn-ea"/>
                          <a:cs typeface="+mn-cs"/>
                        </a:rPr>
                        <a:t>30%</a:t>
                      </a:r>
                      <a:r>
                        <a:rPr lang="zh-CN" altLang="zh-CN" sz="1800" kern="1200" dirty="0">
                          <a:solidFill>
                            <a:schemeClr val="tx1"/>
                          </a:solidFill>
                          <a:effectLst/>
                          <a:latin typeface="+mn-lt"/>
                          <a:ea typeface="+mn-ea"/>
                          <a:cs typeface="+mn-cs"/>
                        </a:rPr>
                        <a:t>，局部不良反应少；</a:t>
                      </a:r>
                      <a:endParaRPr lang="en-US" altLang="zh-CN" sz="1800" kern="1200" dirty="0">
                        <a:solidFill>
                          <a:schemeClr val="tx1"/>
                        </a:solidFill>
                        <a:effectLst/>
                        <a:latin typeface="+mn-lt"/>
                        <a:ea typeface="+mn-ea"/>
                        <a:cs typeface="+mn-cs"/>
                      </a:endParaRPr>
                    </a:p>
                    <a:p>
                      <a:r>
                        <a:rPr lang="en-US" altLang="zh-CN" sz="1800" kern="1200" dirty="0">
                          <a:solidFill>
                            <a:schemeClr val="tx1"/>
                          </a:solidFill>
                          <a:effectLst/>
                          <a:latin typeface="+mn-lt"/>
                          <a:ea typeface="+mn-ea"/>
                          <a:cs typeface="+mn-cs"/>
                        </a:rPr>
                        <a:t>④</a:t>
                      </a:r>
                      <a:r>
                        <a:rPr lang="zh-CN" altLang="zh-CN" sz="1800" kern="1200" dirty="0">
                          <a:solidFill>
                            <a:schemeClr val="tx1"/>
                          </a:solidFill>
                          <a:effectLst/>
                          <a:latin typeface="+mn-lt"/>
                          <a:ea typeface="+mn-ea"/>
                          <a:cs typeface="+mn-cs"/>
                        </a:rPr>
                        <a:t>相对于布地奈德每日</a:t>
                      </a:r>
                      <a:r>
                        <a:rPr lang="en-US" altLang="zh-CN" sz="1800" kern="1200" dirty="0">
                          <a:solidFill>
                            <a:schemeClr val="tx1"/>
                          </a:solidFill>
                          <a:effectLst/>
                          <a:latin typeface="+mn-lt"/>
                          <a:ea typeface="+mn-ea"/>
                          <a:cs typeface="+mn-cs"/>
                        </a:rPr>
                        <a:t>2-4</a:t>
                      </a:r>
                      <a:r>
                        <a:rPr lang="zh-CN" altLang="zh-CN" sz="1800" kern="1200" dirty="0">
                          <a:solidFill>
                            <a:schemeClr val="tx1"/>
                          </a:solidFill>
                          <a:effectLst/>
                          <a:latin typeface="+mn-lt"/>
                          <a:ea typeface="+mn-ea"/>
                          <a:cs typeface="+mn-cs"/>
                        </a:rPr>
                        <a:t>次给药，本品每日一次给药，依从性更好；</a:t>
                      </a:r>
                      <a:endParaRPr lang="en-US" altLang="zh-CN" sz="1800" kern="1200" dirty="0">
                        <a:solidFill>
                          <a:schemeClr val="tx1"/>
                        </a:solidFill>
                        <a:effectLst/>
                        <a:latin typeface="+mn-lt"/>
                        <a:ea typeface="+mn-ea"/>
                        <a:cs typeface="+mn-cs"/>
                      </a:endParaRPr>
                    </a:p>
                    <a:p>
                      <a:r>
                        <a:rPr lang="zh-CN" altLang="zh-CN" sz="1800" kern="1200" dirty="0">
                          <a:solidFill>
                            <a:schemeClr val="tx1"/>
                          </a:solidFill>
                          <a:effectLst/>
                          <a:latin typeface="+mn-lt"/>
                          <a:ea typeface="+mn-ea"/>
                          <a:cs typeface="+mn-cs"/>
                        </a:rPr>
                        <a:t>⑤本品对儿童生长发育无影响，对</a:t>
                      </a:r>
                      <a:r>
                        <a:rPr lang="en-US" altLang="zh-CN" sz="1800" kern="1200" dirty="0">
                          <a:solidFill>
                            <a:schemeClr val="tx1"/>
                          </a:solidFill>
                          <a:effectLst/>
                          <a:latin typeface="+mn-lt"/>
                          <a:ea typeface="+mn-ea"/>
                          <a:cs typeface="+mn-cs"/>
                        </a:rPr>
                        <a:t>HPA</a:t>
                      </a:r>
                      <a:r>
                        <a:rPr lang="zh-CN" altLang="zh-CN" sz="1800" kern="1200" dirty="0">
                          <a:solidFill>
                            <a:schemeClr val="tx1"/>
                          </a:solidFill>
                          <a:effectLst/>
                          <a:latin typeface="+mn-lt"/>
                          <a:ea typeface="+mn-ea"/>
                          <a:cs typeface="+mn-cs"/>
                        </a:rPr>
                        <a:t>轴无抑制作用。</a:t>
                      </a:r>
                      <a:endParaRPr lang="zh-CN" altLang="zh-CN" sz="1800" kern="1200" dirty="0">
                        <a:solidFill>
                          <a:schemeClr val="tx1"/>
                        </a:solidFill>
                        <a:effectLst/>
                        <a:latin typeface="+mn-lt"/>
                        <a:ea typeface="+mn-ea"/>
                        <a:cs typeface="+mn-cs"/>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D9E2F3"/>
                    </a:solidFill>
                  </a:tcPr>
                </a:tc>
              </a:tr>
            </a:tbl>
          </a:graphicData>
        </a:graphic>
      </p:graphicFrame>
      <p:sp>
        <p:nvSpPr>
          <p:cNvPr id="42" name="textbox 42"/>
          <p:cNvSpPr/>
          <p:nvPr/>
        </p:nvSpPr>
        <p:spPr>
          <a:xfrm>
            <a:off x="675249" y="92341"/>
            <a:ext cx="11197883" cy="751721"/>
          </a:xfrm>
          <a:prstGeom prst="rect">
            <a:avLst/>
          </a:prstGeom>
          <a:noFill/>
          <a:ln w="0" cap="flat">
            <a:noFill/>
            <a:prstDash val="solid"/>
            <a:miter lim="0"/>
          </a:ln>
        </p:spPr>
        <p:txBody>
          <a:bodyPr vert="horz" wrap="square" lIns="0" tIns="0" rIns="0" bIns="0" anchor="ctr"/>
          <a:lstStyle/>
          <a:p>
            <a:pPr algn="l" rtl="0" eaLnBrk="0">
              <a:lnSpc>
                <a:spcPct val="83000"/>
              </a:lnSpc>
            </a:pPr>
            <a:endParaRPr sz="100" dirty="0">
              <a:latin typeface="Arial" panose="020B0604020202020204"/>
              <a:ea typeface="Arial" panose="020B0604020202020204"/>
              <a:cs typeface="Arial" panose="020B0604020202020204"/>
            </a:endParaRPr>
          </a:p>
          <a:p>
            <a:pPr marL="12700" eaLnBrk="0">
              <a:lnSpc>
                <a:spcPts val="3685"/>
              </a:lnSpc>
            </a:pPr>
            <a:r>
              <a:rPr lang="zh-CN" altLang="en-US" sz="2700" b="1" kern="0" spc="40" dirty="0">
                <a:solidFill>
                  <a:srgbClr val="4472C4">
                    <a:alpha val="100000"/>
                  </a:srgbClr>
                </a:solidFill>
                <a:latin typeface="微软雅黑" panose="020B0503020204020204" charset="-122"/>
                <a:ea typeface="微软雅黑" panose="020B0503020204020204" charset="-122"/>
                <a:cs typeface="微软雅黑" panose="020B0503020204020204" charset="-122"/>
              </a:rPr>
              <a:t>国内首个获批“</a:t>
            </a:r>
            <a:r>
              <a:rPr lang="en-US" altLang="zh-CN" sz="2700" b="1" kern="0" spc="40" dirty="0">
                <a:solidFill>
                  <a:srgbClr val="4472C4">
                    <a:alpha val="100000"/>
                  </a:srgbClr>
                </a:solidFill>
                <a:latin typeface="微软雅黑" panose="020B0503020204020204" charset="-122"/>
                <a:ea typeface="微软雅黑" panose="020B0503020204020204" charset="-122"/>
              </a:rPr>
              <a:t>6</a:t>
            </a:r>
            <a:r>
              <a:rPr lang="zh-CN" altLang="en-US" sz="2700" b="1" kern="0" spc="40" dirty="0">
                <a:solidFill>
                  <a:srgbClr val="4472C4">
                    <a:alpha val="100000"/>
                  </a:srgbClr>
                </a:solidFill>
                <a:latin typeface="微软雅黑" panose="020B0503020204020204" charset="-122"/>
                <a:ea typeface="微软雅黑" panose="020B0503020204020204" charset="-122"/>
              </a:rPr>
              <a:t>至</a:t>
            </a:r>
            <a:r>
              <a:rPr lang="en-US" altLang="zh-CN" sz="2700" b="1" kern="0" spc="40" dirty="0">
                <a:solidFill>
                  <a:srgbClr val="4472C4">
                    <a:alpha val="100000"/>
                  </a:srgbClr>
                </a:solidFill>
                <a:latin typeface="微软雅黑" panose="020B0503020204020204" charset="-122"/>
                <a:ea typeface="微软雅黑" panose="020B0503020204020204" charset="-122"/>
              </a:rPr>
              <a:t>11</a:t>
            </a:r>
            <a:r>
              <a:rPr lang="zh-CN" altLang="en-US" sz="2700" b="1" kern="0" spc="40" dirty="0">
                <a:solidFill>
                  <a:srgbClr val="4472C4">
                    <a:alpha val="100000"/>
                  </a:srgbClr>
                </a:solidFill>
                <a:latin typeface="微软雅黑" panose="020B0503020204020204" charset="-122"/>
                <a:ea typeface="微软雅黑" panose="020B0503020204020204" charset="-122"/>
              </a:rPr>
              <a:t>岁儿童</a:t>
            </a:r>
            <a:r>
              <a:rPr lang="zh-CN" altLang="zh-CN" sz="2700" b="1" kern="0" spc="40" dirty="0">
                <a:solidFill>
                  <a:srgbClr val="4472C4">
                    <a:alpha val="100000"/>
                  </a:srgbClr>
                </a:solidFill>
                <a:latin typeface="微软雅黑" panose="020B0503020204020204" charset="-122"/>
                <a:ea typeface="微软雅黑" panose="020B0503020204020204" charset="-122"/>
              </a:rPr>
              <a:t>支气管哮喘患者的维持治疗</a:t>
            </a:r>
            <a:r>
              <a:rPr lang="zh-CN" altLang="en-US" sz="2700" b="1" kern="0" spc="40" dirty="0">
                <a:solidFill>
                  <a:srgbClr val="4472C4">
                    <a:alpha val="100000"/>
                  </a:srgbClr>
                </a:solidFill>
                <a:latin typeface="微软雅黑" panose="020B0503020204020204" charset="-122"/>
                <a:ea typeface="微软雅黑" panose="020B0503020204020204" charset="-122"/>
                <a:cs typeface="微软雅黑" panose="020B0503020204020204" charset="-122"/>
              </a:rPr>
              <a:t>”说明书适应症的环索奈德吸入气雾剂</a:t>
            </a:r>
            <a:endParaRPr sz="2700" dirty="0">
              <a:latin typeface="微软雅黑" panose="020B0503020204020204" charset="-122"/>
              <a:ea typeface="微软雅黑" panose="020B0503020204020204" charset="-122"/>
              <a:cs typeface="微软雅黑" panose="020B0503020204020204" charset="-122"/>
            </a:endParaRPr>
          </a:p>
        </p:txBody>
      </p:sp>
      <p:sp>
        <p:nvSpPr>
          <p:cNvPr id="2" name="textbox 70"/>
          <p:cNvSpPr/>
          <p:nvPr/>
        </p:nvSpPr>
        <p:spPr>
          <a:xfrm>
            <a:off x="0" y="86868"/>
            <a:ext cx="425450" cy="2134235"/>
          </a:xfrm>
          <a:prstGeom prst="rect">
            <a:avLst/>
          </a:prstGeom>
          <a:solidFill>
            <a:srgbClr val="4396E9">
              <a:alpha val="100000"/>
            </a:srgbClr>
          </a:solidFill>
          <a:ln w="0" cap="flat">
            <a:noFill/>
            <a:prstDash val="solid"/>
            <a:miter lim="0"/>
          </a:ln>
        </p:spPr>
        <p:txBody>
          <a:bodyPr vert="eaVert" wrap="square" lIns="0" tIns="0" rIns="0" bIns="0"/>
          <a:lstStyle/>
          <a:p>
            <a:pPr algn="l" rtl="0" eaLnBrk="0">
              <a:lnSpc>
                <a:spcPct val="115000"/>
              </a:lnSpc>
            </a:pPr>
            <a:endParaRPr sz="500" dirty="0">
              <a:latin typeface="Arial" panose="020B0604020202020204"/>
              <a:ea typeface="Arial" panose="020B0604020202020204"/>
              <a:cs typeface="Arial" panose="020B0604020202020204"/>
            </a:endParaRPr>
          </a:p>
          <a:p>
            <a:pPr marL="286385" algn="l" rtl="0" eaLnBrk="0">
              <a:lnSpc>
                <a:spcPct val="94000"/>
              </a:lnSpc>
              <a:spcBef>
                <a:spcPts val="5"/>
              </a:spcBef>
            </a:pPr>
            <a:r>
              <a:rPr sz="1700" b="1"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药</a:t>
            </a:r>
            <a:r>
              <a:rPr sz="1700" b="1" kern="0" spc="-20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1700" b="1" kern="0" spc="460" dirty="0">
                <a:solidFill>
                  <a:srgbClr val="FFFFFF">
                    <a:alpha val="100000"/>
                  </a:srgbClr>
                </a:solidFill>
                <a:latin typeface="微软雅黑" panose="020B0503020204020204" charset="-122"/>
                <a:ea typeface="微软雅黑" panose="020B0503020204020204" charset="-122"/>
                <a:cs typeface="微软雅黑" panose="020B0503020204020204" charset="-122"/>
              </a:rPr>
              <a:t>品</a:t>
            </a:r>
            <a:r>
              <a:rPr sz="1700" b="1" kern="0" spc="-21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1700" b="1" kern="0" spc="460" dirty="0">
                <a:solidFill>
                  <a:srgbClr val="FFFFFF">
                    <a:alpha val="100000"/>
                  </a:srgbClr>
                </a:solidFill>
                <a:latin typeface="微软雅黑" panose="020B0503020204020204" charset="-122"/>
                <a:ea typeface="微软雅黑" panose="020B0503020204020204" charset="-122"/>
                <a:cs typeface="微软雅黑" panose="020B0503020204020204" charset="-122"/>
              </a:rPr>
              <a:t>基</a:t>
            </a:r>
            <a:r>
              <a:rPr sz="1700" b="1" kern="0" spc="-22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1700" b="1" kern="0" spc="460" dirty="0">
                <a:solidFill>
                  <a:srgbClr val="FFFFFF">
                    <a:alpha val="100000"/>
                  </a:srgbClr>
                </a:solidFill>
                <a:latin typeface="微软雅黑" panose="020B0503020204020204" charset="-122"/>
                <a:ea typeface="微软雅黑" panose="020B0503020204020204" charset="-122"/>
                <a:cs typeface="微软雅黑" panose="020B0503020204020204" charset="-122"/>
              </a:rPr>
              <a:t>本</a:t>
            </a:r>
            <a:r>
              <a:rPr sz="1700" b="1" kern="0" spc="-22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1700" b="1" kern="0" spc="460" dirty="0">
                <a:solidFill>
                  <a:srgbClr val="FFFFFF">
                    <a:alpha val="100000"/>
                  </a:srgbClr>
                </a:solidFill>
                <a:latin typeface="微软雅黑" panose="020B0503020204020204" charset="-122"/>
                <a:ea typeface="微软雅黑" panose="020B0503020204020204" charset="-122"/>
                <a:cs typeface="微软雅黑" panose="020B0503020204020204" charset="-122"/>
              </a:rPr>
              <a:t>信</a:t>
            </a:r>
            <a:r>
              <a:rPr sz="1700" b="1" kern="0" spc="-23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1700" b="1" kern="0" spc="460" dirty="0">
                <a:solidFill>
                  <a:srgbClr val="FFFFFF">
                    <a:alpha val="100000"/>
                  </a:srgbClr>
                </a:solidFill>
                <a:latin typeface="微软雅黑" panose="020B0503020204020204" charset="-122"/>
                <a:ea typeface="微软雅黑" panose="020B0503020204020204" charset="-122"/>
                <a:cs typeface="微软雅黑" panose="020B0503020204020204" charset="-122"/>
              </a:rPr>
              <a:t>息</a:t>
            </a:r>
            <a:endParaRPr sz="17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 name="table 50"/>
          <p:cNvGraphicFramePr>
            <a:graphicFrameLocks noGrp="1"/>
          </p:cNvGraphicFramePr>
          <p:nvPr/>
        </p:nvGraphicFramePr>
        <p:xfrm>
          <a:off x="681354" y="814070"/>
          <a:ext cx="5518784" cy="4947918"/>
        </p:xfrm>
        <a:graphic>
          <a:graphicData uri="http://schemas.openxmlformats.org/drawingml/2006/table">
            <a:tbl>
              <a:tblPr/>
              <a:tblGrid>
                <a:gridCol w="5518784"/>
              </a:tblGrid>
              <a:tr h="613409">
                <a:tc>
                  <a:txBody>
                    <a:bodyPr/>
                    <a:lstStyle/>
                    <a:p>
                      <a:pPr algn="l" rtl="0" eaLnBrk="0">
                        <a:lnSpc>
                          <a:spcPct val="109000"/>
                        </a:lnSpc>
                      </a:pPr>
                      <a:endParaRPr sz="1000" dirty="0">
                        <a:latin typeface="Arial" panose="020B0604020202020204"/>
                        <a:ea typeface="Arial" panose="020B0604020202020204"/>
                        <a:cs typeface="Arial" panose="020B0604020202020204"/>
                      </a:endParaRPr>
                    </a:p>
                    <a:p>
                      <a:pPr marL="1847215" algn="l" rtl="0" eaLnBrk="0">
                        <a:lnSpc>
                          <a:spcPct val="94000"/>
                        </a:lnSpc>
                        <a:spcBef>
                          <a:spcPts val="0"/>
                        </a:spcBef>
                      </a:pPr>
                      <a:r>
                        <a:rPr sz="2300" b="1" kern="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疾病基本情况</a:t>
                      </a:r>
                      <a:endParaRPr sz="23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4334509">
                <a:tc>
                  <a:txBody>
                    <a:bodyPr/>
                    <a:lstStyle/>
                    <a:p>
                      <a:pPr algn="l" rtl="0" eaLnBrk="0">
                        <a:lnSpc>
                          <a:spcPct val="110000"/>
                        </a:lnSpc>
                      </a:pPr>
                      <a:endParaRPr sz="1000" dirty="0">
                        <a:latin typeface="Arial" panose="020B0604020202020204"/>
                        <a:ea typeface="Arial" panose="020B0604020202020204"/>
                        <a:cs typeface="Arial" panose="020B0604020202020204"/>
                      </a:endParaRPr>
                    </a:p>
                    <a:p>
                      <a:pPr algn="l" rtl="0" eaLnBrk="0">
                        <a:lnSpc>
                          <a:spcPct val="110000"/>
                        </a:lnSpc>
                      </a:pPr>
                      <a:endParaRPr sz="1000" dirty="0">
                        <a:latin typeface="Arial" panose="020B0604020202020204"/>
                        <a:ea typeface="Arial" panose="020B0604020202020204"/>
                        <a:cs typeface="Arial" panose="020B0604020202020204"/>
                      </a:endParaRPr>
                    </a:p>
                    <a:p>
                      <a:pPr algn="l" rtl="0" eaLnBrk="0">
                        <a:lnSpc>
                          <a:spcPct val="111000"/>
                        </a:lnSpc>
                      </a:pPr>
                      <a:endParaRPr sz="1000" dirty="0">
                        <a:latin typeface="Arial" panose="020B0604020202020204"/>
                        <a:ea typeface="Arial" panose="020B0604020202020204"/>
                        <a:cs typeface="Arial" panose="020B0604020202020204"/>
                      </a:endParaRPr>
                    </a:p>
                    <a:p>
                      <a:pPr marL="285750" indent="-285750" algn="l" rtl="0" eaLnBrk="0">
                        <a:lnSpc>
                          <a:spcPct val="111000"/>
                        </a:lnSpc>
                        <a:buFont typeface="Wingdings" panose="05000000000000000000" pitchFamily="2" charset="2"/>
                        <a:buChar char="Ø"/>
                      </a:pPr>
                      <a:r>
                        <a:rPr lang="zh-CN" altLang="zh-CN" sz="1800" kern="1200" dirty="0">
                          <a:solidFill>
                            <a:schemeClr val="tx1"/>
                          </a:solidFill>
                          <a:effectLst/>
                          <a:latin typeface="+mn-lt"/>
                          <a:ea typeface="+mn-ea"/>
                          <a:cs typeface="+mn-cs"/>
                        </a:rPr>
                        <a:t>哮喘是一种常见的慢性呼吸系统疾病，目前全球约有</a:t>
                      </a:r>
                      <a:r>
                        <a:rPr lang="en-US" altLang="zh-CN" sz="1800" kern="1200" dirty="0">
                          <a:solidFill>
                            <a:schemeClr val="tx1"/>
                          </a:solidFill>
                          <a:effectLst/>
                          <a:latin typeface="+mn-lt"/>
                          <a:ea typeface="+mn-ea"/>
                          <a:cs typeface="+mn-cs"/>
                        </a:rPr>
                        <a:t>3</a:t>
                      </a:r>
                      <a:r>
                        <a:rPr lang="zh-CN" altLang="zh-CN" sz="1800" kern="1200" dirty="0">
                          <a:solidFill>
                            <a:schemeClr val="tx1"/>
                          </a:solidFill>
                          <a:effectLst/>
                          <a:latin typeface="+mn-lt"/>
                          <a:ea typeface="+mn-ea"/>
                          <a:cs typeface="+mn-cs"/>
                        </a:rPr>
                        <a:t>亿哮喘患者，每年约</a:t>
                      </a:r>
                      <a:r>
                        <a:rPr lang="en-US" altLang="zh-CN" sz="1800" kern="1200" dirty="0">
                          <a:solidFill>
                            <a:schemeClr val="tx1"/>
                          </a:solidFill>
                          <a:effectLst/>
                          <a:latin typeface="+mn-lt"/>
                          <a:ea typeface="+mn-ea"/>
                          <a:cs typeface="+mn-cs"/>
                        </a:rPr>
                        <a:t>25</a:t>
                      </a:r>
                      <a:r>
                        <a:rPr lang="zh-CN" altLang="zh-CN" sz="1800" kern="1200" dirty="0">
                          <a:solidFill>
                            <a:schemeClr val="tx1"/>
                          </a:solidFill>
                          <a:effectLst/>
                          <a:latin typeface="+mn-lt"/>
                          <a:ea typeface="+mn-ea"/>
                          <a:cs typeface="+mn-cs"/>
                        </a:rPr>
                        <a:t>万人因哮喘而死亡；</a:t>
                      </a:r>
                      <a:endParaRPr lang="en-US" altLang="zh-CN" sz="1800" kern="1200" dirty="0">
                        <a:solidFill>
                          <a:schemeClr val="tx1"/>
                        </a:solidFill>
                        <a:effectLst/>
                        <a:latin typeface="+mn-lt"/>
                        <a:ea typeface="+mn-ea"/>
                        <a:cs typeface="+mn-cs"/>
                      </a:endParaRPr>
                    </a:p>
                    <a:p>
                      <a:pPr marL="285750" indent="-285750" algn="l" rtl="0" eaLnBrk="0">
                        <a:lnSpc>
                          <a:spcPct val="111000"/>
                        </a:lnSpc>
                        <a:buFont typeface="Wingdings" panose="05000000000000000000" pitchFamily="2" charset="2"/>
                        <a:buChar char="Ø"/>
                      </a:pPr>
                      <a:r>
                        <a:rPr lang="zh-CN" altLang="zh-CN" sz="1800" kern="1200" dirty="0">
                          <a:solidFill>
                            <a:schemeClr val="tx1"/>
                          </a:solidFill>
                          <a:effectLst/>
                          <a:latin typeface="+mn-lt"/>
                          <a:ea typeface="+mn-ea"/>
                          <a:cs typeface="+mn-cs"/>
                        </a:rPr>
                        <a:t>按照</a:t>
                      </a:r>
                      <a:r>
                        <a:rPr lang="en-US" altLang="zh-CN" sz="1800" kern="1200" dirty="0">
                          <a:solidFill>
                            <a:schemeClr val="tx1"/>
                          </a:solidFill>
                          <a:effectLst/>
                          <a:latin typeface="+mn-lt"/>
                          <a:ea typeface="+mn-ea"/>
                          <a:cs typeface="+mn-cs"/>
                        </a:rPr>
                        <a:t>2015</a:t>
                      </a:r>
                      <a:r>
                        <a:rPr lang="zh-CN" altLang="zh-CN" sz="1800" kern="1200" dirty="0">
                          <a:solidFill>
                            <a:schemeClr val="tx1"/>
                          </a:solidFill>
                          <a:effectLst/>
                          <a:latin typeface="+mn-lt"/>
                          <a:ea typeface="+mn-ea"/>
                          <a:cs typeface="+mn-cs"/>
                        </a:rPr>
                        <a:t>年的全国人口普查数据推算，我国</a:t>
                      </a:r>
                      <a:r>
                        <a:rPr lang="en-US" altLang="zh-CN" sz="1800" kern="1200" dirty="0">
                          <a:solidFill>
                            <a:schemeClr val="tx1"/>
                          </a:solidFill>
                          <a:effectLst/>
                          <a:latin typeface="+mn-lt"/>
                          <a:ea typeface="+mn-ea"/>
                          <a:cs typeface="+mn-cs"/>
                        </a:rPr>
                        <a:t>20</a:t>
                      </a:r>
                      <a:r>
                        <a:rPr lang="zh-CN" altLang="zh-CN" sz="1800" kern="1200" dirty="0">
                          <a:solidFill>
                            <a:schemeClr val="tx1"/>
                          </a:solidFill>
                          <a:effectLst/>
                          <a:latin typeface="+mn-lt"/>
                          <a:ea typeface="+mn-ea"/>
                          <a:cs typeface="+mn-cs"/>
                        </a:rPr>
                        <a:t>岁以上人群有</a:t>
                      </a:r>
                      <a:r>
                        <a:rPr lang="en-US" altLang="zh-CN" sz="1800" kern="1200" dirty="0">
                          <a:solidFill>
                            <a:schemeClr val="tx1"/>
                          </a:solidFill>
                          <a:effectLst/>
                          <a:latin typeface="+mn-lt"/>
                          <a:ea typeface="+mn-ea"/>
                          <a:cs typeface="+mn-cs"/>
                        </a:rPr>
                        <a:t>457</a:t>
                      </a:r>
                      <a:r>
                        <a:rPr lang="zh-CN" altLang="zh-CN" sz="1800" kern="1200" dirty="0">
                          <a:solidFill>
                            <a:schemeClr val="tx1"/>
                          </a:solidFill>
                          <a:effectLst/>
                          <a:latin typeface="+mn-lt"/>
                          <a:ea typeface="+mn-ea"/>
                          <a:cs typeface="+mn-cs"/>
                        </a:rPr>
                        <a:t>万哮喘患者；</a:t>
                      </a:r>
                      <a:endParaRPr lang="en-US" altLang="zh-CN" sz="1800" kern="1200" dirty="0">
                        <a:solidFill>
                          <a:schemeClr val="tx1"/>
                        </a:solidFill>
                        <a:effectLst/>
                        <a:latin typeface="+mn-lt"/>
                        <a:ea typeface="+mn-ea"/>
                        <a:cs typeface="+mn-cs"/>
                      </a:endParaRPr>
                    </a:p>
                    <a:p>
                      <a:pPr marL="285750" indent="-285750" algn="l" rtl="0" eaLnBrk="0">
                        <a:lnSpc>
                          <a:spcPct val="111000"/>
                        </a:lnSpc>
                        <a:buFont typeface="Wingdings" panose="05000000000000000000" pitchFamily="2" charset="2"/>
                        <a:buChar char="Ø"/>
                      </a:pPr>
                      <a:r>
                        <a:rPr lang="en-US" altLang="zh-CN" sz="1800" kern="1200" dirty="0">
                          <a:solidFill>
                            <a:schemeClr val="tx1"/>
                          </a:solidFill>
                          <a:effectLst/>
                          <a:latin typeface="+mn-lt"/>
                          <a:ea typeface="+mn-ea"/>
                          <a:cs typeface="+mn-cs"/>
                        </a:rPr>
                        <a:t>1990-2010</a:t>
                      </a:r>
                      <a:r>
                        <a:rPr lang="zh-CN" altLang="en-US" sz="1800" kern="1200" dirty="0">
                          <a:solidFill>
                            <a:schemeClr val="tx1"/>
                          </a:solidFill>
                          <a:effectLst/>
                          <a:latin typeface="+mn-lt"/>
                          <a:ea typeface="+mn-ea"/>
                          <a:cs typeface="+mn-cs"/>
                        </a:rPr>
                        <a:t>年，儿童哮喘患病率从</a:t>
                      </a:r>
                      <a:r>
                        <a:rPr lang="en-US" altLang="zh-CN" sz="1800" kern="1200" dirty="0">
                          <a:solidFill>
                            <a:schemeClr val="tx1"/>
                          </a:solidFill>
                          <a:effectLst/>
                          <a:latin typeface="+mn-lt"/>
                          <a:ea typeface="+mn-ea"/>
                          <a:cs typeface="+mn-cs"/>
                        </a:rPr>
                        <a:t>1990</a:t>
                      </a:r>
                      <a:r>
                        <a:rPr lang="zh-CN" altLang="en-US" sz="1800" kern="1200" dirty="0">
                          <a:solidFill>
                            <a:schemeClr val="tx1"/>
                          </a:solidFill>
                          <a:effectLst/>
                          <a:latin typeface="+mn-lt"/>
                          <a:ea typeface="+mn-ea"/>
                          <a:cs typeface="+mn-cs"/>
                        </a:rPr>
                        <a:t>年的约</a:t>
                      </a:r>
                      <a:r>
                        <a:rPr lang="en-US" altLang="zh-CN" sz="1800" kern="1200" dirty="0">
                          <a:solidFill>
                            <a:schemeClr val="tx1"/>
                          </a:solidFill>
                          <a:effectLst/>
                          <a:latin typeface="+mn-lt"/>
                          <a:ea typeface="+mn-ea"/>
                          <a:cs typeface="+mn-cs"/>
                        </a:rPr>
                        <a:t>1%</a:t>
                      </a:r>
                      <a:r>
                        <a:rPr lang="zh-CN" altLang="en-US" sz="1800" kern="1200" dirty="0">
                          <a:solidFill>
                            <a:schemeClr val="tx1"/>
                          </a:solidFill>
                          <a:effectLst/>
                          <a:latin typeface="+mn-lt"/>
                          <a:ea typeface="+mn-ea"/>
                          <a:cs typeface="+mn-cs"/>
                        </a:rPr>
                        <a:t>增加到</a:t>
                      </a:r>
                      <a:r>
                        <a:rPr lang="en-US" altLang="zh-CN" sz="1800" kern="1200" dirty="0">
                          <a:solidFill>
                            <a:schemeClr val="tx1"/>
                          </a:solidFill>
                          <a:effectLst/>
                          <a:latin typeface="+mn-lt"/>
                          <a:ea typeface="+mn-ea"/>
                          <a:cs typeface="+mn-cs"/>
                        </a:rPr>
                        <a:t>2010</a:t>
                      </a:r>
                      <a:r>
                        <a:rPr lang="zh-CN" altLang="en-US" sz="1800" kern="1200" dirty="0">
                          <a:solidFill>
                            <a:schemeClr val="tx1"/>
                          </a:solidFill>
                          <a:effectLst/>
                          <a:latin typeface="+mn-lt"/>
                          <a:ea typeface="+mn-ea"/>
                          <a:cs typeface="+mn-cs"/>
                        </a:rPr>
                        <a:t>年的</a:t>
                      </a:r>
                      <a:r>
                        <a:rPr lang="en-US" altLang="zh-CN" sz="1800" kern="1200" dirty="0">
                          <a:solidFill>
                            <a:schemeClr val="tx1"/>
                          </a:solidFill>
                          <a:effectLst/>
                          <a:latin typeface="+mn-lt"/>
                          <a:ea typeface="+mn-ea"/>
                          <a:cs typeface="+mn-cs"/>
                        </a:rPr>
                        <a:t>3.02%</a:t>
                      </a:r>
                      <a:r>
                        <a:rPr lang="zh-CN" altLang="en-US" sz="1800" kern="1200" dirty="0">
                          <a:solidFill>
                            <a:schemeClr val="tx1"/>
                          </a:solidFill>
                          <a:effectLst/>
                          <a:latin typeface="+mn-lt"/>
                          <a:ea typeface="+mn-ea"/>
                          <a:cs typeface="+mn-cs"/>
                        </a:rPr>
                        <a:t>，增速远高于发达国家平均水平</a:t>
                      </a:r>
                      <a:r>
                        <a:rPr lang="zh-CN" altLang="zh-CN" sz="1800" kern="1200" dirty="0">
                          <a:solidFill>
                            <a:schemeClr val="tx1"/>
                          </a:solidFill>
                          <a:effectLst/>
                          <a:latin typeface="+mn-lt"/>
                          <a:ea typeface="+mn-ea"/>
                          <a:cs typeface="+mn-cs"/>
                        </a:rPr>
                        <a:t>；</a:t>
                      </a:r>
                      <a:endParaRPr lang="en-US" altLang="zh-CN" sz="1800" kern="1200" dirty="0">
                        <a:solidFill>
                          <a:schemeClr val="tx1"/>
                        </a:solidFill>
                        <a:effectLst/>
                        <a:latin typeface="+mn-lt"/>
                        <a:ea typeface="+mn-ea"/>
                        <a:cs typeface="+mn-cs"/>
                      </a:endParaRPr>
                    </a:p>
                    <a:p>
                      <a:pPr marL="285750" indent="-285750" algn="l" rtl="0" eaLnBrk="0">
                        <a:lnSpc>
                          <a:spcPct val="111000"/>
                        </a:lnSpc>
                        <a:buFont typeface="Wingdings" panose="05000000000000000000" pitchFamily="2" charset="2"/>
                        <a:buChar char="Ø"/>
                      </a:pPr>
                      <a:r>
                        <a:rPr lang="en-US" altLang="zh-CN" sz="1800" kern="1200" dirty="0">
                          <a:solidFill>
                            <a:schemeClr val="tx1"/>
                          </a:solidFill>
                          <a:effectLst/>
                          <a:latin typeface="+mn-lt"/>
                          <a:ea typeface="+mn-ea"/>
                          <a:cs typeface="+mn-cs"/>
                        </a:rPr>
                        <a:t> </a:t>
                      </a:r>
                      <a:r>
                        <a:rPr lang="zh-CN" altLang="en-US" sz="1800" kern="1200" dirty="0">
                          <a:solidFill>
                            <a:schemeClr val="tx1"/>
                          </a:solidFill>
                          <a:effectLst/>
                          <a:latin typeface="+mn-lt"/>
                          <a:ea typeface="+mn-ea"/>
                          <a:cs typeface="+mn-cs"/>
                        </a:rPr>
                        <a:t>当前我国儿科哮喘的诊治虽已取得较大进展，但仍有约</a:t>
                      </a:r>
                      <a:r>
                        <a:rPr lang="en-US" altLang="zh-CN" sz="1800" kern="1200" dirty="0">
                          <a:solidFill>
                            <a:schemeClr val="tx1"/>
                          </a:solidFill>
                          <a:effectLst/>
                          <a:latin typeface="+mn-lt"/>
                          <a:ea typeface="+mn-ea"/>
                          <a:cs typeface="+mn-cs"/>
                        </a:rPr>
                        <a:t> 30%</a:t>
                      </a:r>
                      <a:r>
                        <a:rPr lang="zh-CN" altLang="en-US" sz="1800" kern="1200" dirty="0">
                          <a:solidFill>
                            <a:schemeClr val="tx1"/>
                          </a:solidFill>
                          <a:effectLst/>
                          <a:latin typeface="+mn-lt"/>
                          <a:ea typeface="+mn-ea"/>
                          <a:cs typeface="+mn-cs"/>
                        </a:rPr>
                        <a:t>的城市儿童哮喘未能得到及时诊断，并有</a:t>
                      </a:r>
                      <a:r>
                        <a:rPr lang="en-US" altLang="zh-CN" sz="1800" kern="1200" dirty="0">
                          <a:solidFill>
                            <a:schemeClr val="tx1"/>
                          </a:solidFill>
                          <a:effectLst/>
                          <a:latin typeface="+mn-lt"/>
                          <a:ea typeface="+mn-ea"/>
                          <a:cs typeface="+mn-cs"/>
                        </a:rPr>
                        <a:t> 20%</a:t>
                      </a:r>
                      <a:r>
                        <a:rPr lang="zh-CN" altLang="en-US" sz="1800" kern="1200" dirty="0">
                          <a:solidFill>
                            <a:schemeClr val="tx1"/>
                          </a:solidFill>
                          <a:effectLst/>
                          <a:latin typeface="+mn-lt"/>
                          <a:ea typeface="+mn-ea"/>
                          <a:cs typeface="+mn-cs"/>
                        </a:rPr>
                        <a:t>以上的儿童哮喘未达到良好控制</a:t>
                      </a:r>
                      <a:r>
                        <a:rPr lang="zh-CN" altLang="zh-CN" sz="1800" kern="1200" dirty="0">
                          <a:solidFill>
                            <a:schemeClr val="tx1"/>
                          </a:solidFill>
                          <a:effectLst/>
                          <a:latin typeface="+mn-lt"/>
                          <a:ea typeface="+mn-ea"/>
                          <a:cs typeface="+mn-cs"/>
                        </a:rPr>
                        <a:t>。</a:t>
                      </a:r>
                      <a:endParaRPr sz="20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D9E2F3"/>
                    </a:solidFill>
                  </a:tcPr>
                </a:tc>
              </a:tr>
            </a:tbl>
          </a:graphicData>
        </a:graphic>
      </p:graphicFrame>
      <p:sp>
        <p:nvSpPr>
          <p:cNvPr id="58" name="rect 58"/>
          <p:cNvSpPr/>
          <p:nvPr/>
        </p:nvSpPr>
        <p:spPr>
          <a:xfrm>
            <a:off x="6330695" y="1432559"/>
            <a:ext cx="5506211" cy="4323588"/>
          </a:xfrm>
          <a:prstGeom prst="rect">
            <a:avLst/>
          </a:prstGeom>
          <a:solidFill>
            <a:srgbClr val="4472C4">
              <a:alpha val="20000"/>
            </a:srgbClr>
          </a:solidFill>
          <a:ln w="0" cap="flat">
            <a:noFill/>
            <a:prstDash val="solid"/>
            <a:miter lim="0"/>
          </a:ln>
        </p:spPr>
        <p:txBody>
          <a:bodyPr rtlCol="0"/>
          <a:lstStyle/>
          <a:p>
            <a:pPr algn="ctr"/>
            <a:endParaRPr lang="zh-CN" altLang="en-US"/>
          </a:p>
        </p:txBody>
      </p:sp>
      <p:graphicFrame>
        <p:nvGraphicFramePr>
          <p:cNvPr id="60" name="table 60"/>
          <p:cNvGraphicFramePr>
            <a:graphicFrameLocks noGrp="1"/>
          </p:cNvGraphicFramePr>
          <p:nvPr/>
        </p:nvGraphicFramePr>
        <p:xfrm>
          <a:off x="6323964" y="814070"/>
          <a:ext cx="5518784" cy="4947284"/>
        </p:xfrm>
        <a:graphic>
          <a:graphicData uri="http://schemas.openxmlformats.org/drawingml/2006/table">
            <a:tbl>
              <a:tblPr/>
              <a:tblGrid>
                <a:gridCol w="5518784"/>
              </a:tblGrid>
              <a:tr h="617219">
                <a:tc>
                  <a:txBody>
                    <a:bodyPr/>
                    <a:lstStyle/>
                    <a:p>
                      <a:pPr algn="l" rtl="0" eaLnBrk="0">
                        <a:lnSpc>
                          <a:spcPct val="108000"/>
                        </a:lnSpc>
                      </a:pPr>
                      <a:endParaRPr sz="1000" dirty="0">
                        <a:latin typeface="Arial" panose="020B0604020202020204"/>
                        <a:ea typeface="Arial" panose="020B0604020202020204"/>
                        <a:cs typeface="Arial" panose="020B0604020202020204"/>
                      </a:endParaRPr>
                    </a:p>
                    <a:p>
                      <a:pPr marL="938530" algn="l" rtl="0" eaLnBrk="0">
                        <a:lnSpc>
                          <a:spcPct val="95000"/>
                        </a:lnSpc>
                      </a:pPr>
                      <a:r>
                        <a:rPr sz="2300" b="1" kern="0" spc="90" dirty="0">
                          <a:solidFill>
                            <a:srgbClr val="000000">
                              <a:alpha val="100000"/>
                            </a:srgbClr>
                          </a:solidFill>
                          <a:latin typeface="微软雅黑" panose="020B0503020204020204" charset="-122"/>
                          <a:ea typeface="微软雅黑" panose="020B0503020204020204" charset="-122"/>
                          <a:cs typeface="微软雅黑" panose="020B0503020204020204" charset="-122"/>
                        </a:rPr>
                        <a:t>弥补未满足的治疗需求情况</a:t>
                      </a:r>
                      <a:endParaRPr sz="2300" dirty="0">
                        <a:latin typeface="微软雅黑" panose="020B0503020204020204" charset="-122"/>
                        <a:ea typeface="微软雅黑" panose="020B0503020204020204" charset="-122"/>
                        <a:cs typeface="微软雅黑" panose="020B0503020204020204" charset="-122"/>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r h="4330065">
                <a:tc>
                  <a:txBody>
                    <a:bodyPr/>
                    <a:lstStyle/>
                    <a:p>
                      <a:pPr algn="l" rtl="0" eaLnBrk="0">
                        <a:lnSpc>
                          <a:spcPct val="105000"/>
                        </a:lnSpc>
                      </a:pPr>
                      <a:endParaRPr sz="1000" dirty="0">
                        <a:latin typeface="Arial" panose="020B0604020202020204"/>
                        <a:ea typeface="Arial" panose="020B0604020202020204"/>
                        <a:cs typeface="Arial" panose="020B0604020202020204"/>
                      </a:endParaRPr>
                    </a:p>
                    <a:p>
                      <a:pPr algn="l" rtl="0" eaLnBrk="0">
                        <a:lnSpc>
                          <a:spcPct val="105000"/>
                        </a:lnSpc>
                      </a:pPr>
                      <a:endParaRPr sz="1000" dirty="0">
                        <a:latin typeface="Arial" panose="020B0604020202020204"/>
                        <a:ea typeface="Arial" panose="020B0604020202020204"/>
                        <a:cs typeface="Arial" panose="020B0604020202020204"/>
                      </a:endParaRPr>
                    </a:p>
                    <a:p>
                      <a:pPr marL="0" indent="0" algn="l" rtl="0" eaLnBrk="0">
                        <a:lnSpc>
                          <a:spcPct val="105000"/>
                        </a:lnSpc>
                        <a:buFont typeface="Wingdings" panose="05000000000000000000" pitchFamily="2" charset="2"/>
                        <a:buNone/>
                      </a:pPr>
                      <a:endParaRPr sz="1000" dirty="0">
                        <a:latin typeface="Arial" panose="020B0604020202020204"/>
                        <a:ea typeface="Arial" panose="020B0604020202020204"/>
                        <a:cs typeface="Arial" panose="020B0604020202020204"/>
                      </a:endParaRPr>
                    </a:p>
                    <a:p>
                      <a:pPr marL="285750" indent="-285750">
                        <a:buFont typeface="Wingdings" panose="05000000000000000000" pitchFamily="2" charset="2"/>
                        <a:buChar char="Ø"/>
                      </a:pPr>
                      <a:r>
                        <a:rPr lang="zh-CN" altLang="zh-CN" sz="1800" kern="1200" dirty="0">
                          <a:solidFill>
                            <a:schemeClr val="tx1"/>
                          </a:solidFill>
                          <a:effectLst/>
                          <a:latin typeface="+mn-lt"/>
                          <a:ea typeface="+mn-ea"/>
                          <a:cs typeface="+mn-cs"/>
                        </a:rPr>
                        <a:t>目前临床评价最高</a:t>
                      </a:r>
                      <a:r>
                        <a:rPr lang="zh-CN" altLang="en-US" sz="1800" kern="1200" dirty="0">
                          <a:solidFill>
                            <a:schemeClr val="tx1"/>
                          </a:solidFill>
                          <a:effectLst/>
                          <a:latin typeface="+mn-lt"/>
                          <a:ea typeface="+mn-ea"/>
                          <a:cs typeface="+mn-cs"/>
                        </a:rPr>
                        <a:t>且</a:t>
                      </a:r>
                      <a:r>
                        <a:rPr lang="zh-CN" altLang="zh-CN" sz="1800" kern="1200" dirty="0">
                          <a:solidFill>
                            <a:schemeClr val="tx1"/>
                          </a:solidFill>
                          <a:effectLst/>
                          <a:latin typeface="+mn-lt"/>
                          <a:ea typeface="+mn-ea"/>
                          <a:cs typeface="+mn-cs"/>
                        </a:rPr>
                        <a:t>常用的布地奈德和丙酸氟替卡松等药在高剂量或长期治疗时仍会产生肾上腺皮质功能抑制、骨质疏松、儿童患者生长发育受抑、肺炎发生率增高、咽部白色念珠菌感染和发音困难等不良反应</a:t>
                      </a:r>
                      <a:r>
                        <a:rPr lang="en-US" altLang="zh-CN" sz="1800" kern="1200" dirty="0">
                          <a:solidFill>
                            <a:schemeClr val="tx1"/>
                          </a:solidFill>
                          <a:effectLst/>
                          <a:latin typeface="+mn-lt"/>
                          <a:ea typeface="+mn-ea"/>
                          <a:cs typeface="+mn-cs"/>
                        </a:rPr>
                        <a:t>;</a:t>
                      </a:r>
                      <a:r>
                        <a:rPr lang="zh-CN" altLang="en-US" sz="1800" kern="1200" dirty="0">
                          <a:solidFill>
                            <a:schemeClr val="tx1"/>
                          </a:solidFill>
                          <a:effectLst/>
                          <a:latin typeface="+mn-lt"/>
                          <a:ea typeface="+mn-ea"/>
                          <a:cs typeface="+mn-cs"/>
                        </a:rPr>
                        <a:t>尤其是对儿童身高的影响，严重制约了临床医生与家长规范用药的决心；</a:t>
                      </a:r>
                      <a:endParaRPr lang="en-US" altLang="zh-CN" sz="1800" kern="1200" dirty="0">
                        <a:solidFill>
                          <a:schemeClr val="tx1"/>
                        </a:solidFill>
                        <a:effectLst/>
                        <a:latin typeface="+mn-lt"/>
                        <a:ea typeface="+mn-ea"/>
                        <a:cs typeface="+mn-cs"/>
                      </a:endParaRPr>
                    </a:p>
                    <a:p>
                      <a:pPr marL="285750" indent="-285750">
                        <a:buFont typeface="Wingdings" panose="05000000000000000000" pitchFamily="2" charset="2"/>
                        <a:buChar char="Ø"/>
                      </a:pPr>
                      <a:r>
                        <a:rPr lang="zh-CN" altLang="zh-CN" sz="1800" kern="1200" dirty="0">
                          <a:solidFill>
                            <a:schemeClr val="tx1"/>
                          </a:solidFill>
                          <a:effectLst/>
                          <a:latin typeface="+mn-lt"/>
                          <a:ea typeface="+mn-ea"/>
                          <a:cs typeface="+mn-cs"/>
                        </a:rPr>
                        <a:t>本品</a:t>
                      </a:r>
                      <a:r>
                        <a:rPr lang="zh-CN" altLang="en-US" sz="1800" kern="1200" dirty="0">
                          <a:solidFill>
                            <a:schemeClr val="tx1"/>
                          </a:solidFill>
                          <a:effectLst/>
                          <a:latin typeface="+mn-lt"/>
                          <a:ea typeface="+mn-ea"/>
                          <a:cs typeface="+mn-cs"/>
                        </a:rPr>
                        <a:t>作为新一代</a:t>
                      </a:r>
                      <a:r>
                        <a:rPr lang="en-US" altLang="zh-CN" sz="1800" kern="1200" dirty="0">
                          <a:solidFill>
                            <a:schemeClr val="tx1"/>
                          </a:solidFill>
                          <a:effectLst/>
                          <a:latin typeface="+mn-lt"/>
                          <a:ea typeface="+mn-ea"/>
                          <a:cs typeface="+mn-cs"/>
                        </a:rPr>
                        <a:t>ICS</a:t>
                      </a:r>
                      <a:r>
                        <a:rPr lang="zh-CN" altLang="en-US" sz="1800" kern="1200" dirty="0">
                          <a:solidFill>
                            <a:schemeClr val="tx1"/>
                          </a:solidFill>
                          <a:effectLst/>
                          <a:latin typeface="+mn-lt"/>
                          <a:ea typeface="+mn-ea"/>
                          <a:cs typeface="+mn-cs"/>
                        </a:rPr>
                        <a:t>类产品，</a:t>
                      </a:r>
                      <a:r>
                        <a:rPr lang="zh-CN" altLang="zh-CN" sz="1800" kern="1200" dirty="0">
                          <a:solidFill>
                            <a:schemeClr val="tx1"/>
                          </a:solidFill>
                          <a:effectLst/>
                          <a:latin typeface="+mn-lt"/>
                          <a:ea typeface="+mn-ea"/>
                          <a:cs typeface="+mn-cs"/>
                        </a:rPr>
                        <a:t>不良反应更小，</a:t>
                      </a:r>
                      <a:r>
                        <a:rPr lang="zh-CN" altLang="en-US" sz="1800" kern="1200" dirty="0">
                          <a:solidFill>
                            <a:schemeClr val="tx1"/>
                          </a:solidFill>
                          <a:effectLst/>
                          <a:latin typeface="+mn-lt"/>
                          <a:ea typeface="+mn-ea"/>
                          <a:cs typeface="+mn-cs"/>
                        </a:rPr>
                        <a:t>对儿童生长无抑制作用</a:t>
                      </a:r>
                      <a:r>
                        <a:rPr lang="zh-CN" altLang="zh-CN" sz="1800" kern="1200" dirty="0">
                          <a:solidFill>
                            <a:schemeClr val="tx1"/>
                          </a:solidFill>
                          <a:effectLst/>
                          <a:latin typeface="+mn-lt"/>
                          <a:ea typeface="+mn-ea"/>
                          <a:cs typeface="+mn-cs"/>
                        </a:rPr>
                        <a:t>；</a:t>
                      </a:r>
                      <a:endParaRPr lang="en-US" altLang="zh-CN" sz="1800" kern="1200" dirty="0">
                        <a:solidFill>
                          <a:schemeClr val="tx1"/>
                        </a:solidFill>
                        <a:effectLst/>
                        <a:latin typeface="+mn-lt"/>
                        <a:ea typeface="+mn-ea"/>
                        <a:cs typeface="+mn-cs"/>
                      </a:endParaRPr>
                    </a:p>
                    <a:p>
                      <a:pPr marL="285750" indent="-285750">
                        <a:buFont typeface="Wingdings" panose="05000000000000000000" pitchFamily="2" charset="2"/>
                        <a:buChar char="Ø"/>
                      </a:pPr>
                      <a:r>
                        <a:rPr lang="zh-CN" altLang="zh-CN" sz="1800" kern="1200" dirty="0">
                          <a:solidFill>
                            <a:schemeClr val="tx1"/>
                          </a:solidFill>
                          <a:effectLst/>
                          <a:latin typeface="+mn-lt"/>
                          <a:ea typeface="+mn-ea"/>
                          <a:cs typeface="+mn-cs"/>
                        </a:rPr>
                        <a:t>传统</a:t>
                      </a:r>
                      <a:r>
                        <a:rPr lang="en-US" altLang="zh-CN" sz="1800" kern="1200" dirty="0">
                          <a:solidFill>
                            <a:schemeClr val="tx1"/>
                          </a:solidFill>
                          <a:effectLst/>
                          <a:latin typeface="+mn-lt"/>
                          <a:ea typeface="+mn-ea"/>
                          <a:cs typeface="+mn-cs"/>
                        </a:rPr>
                        <a:t>ICS</a:t>
                      </a:r>
                      <a:r>
                        <a:rPr lang="zh-CN" altLang="zh-CN" sz="1800" kern="1200" dirty="0">
                          <a:solidFill>
                            <a:schemeClr val="tx1"/>
                          </a:solidFill>
                          <a:effectLst/>
                          <a:latin typeface="+mn-lt"/>
                          <a:ea typeface="+mn-ea"/>
                          <a:cs typeface="+mn-cs"/>
                        </a:rPr>
                        <a:t>如布地奈德和丙酸氟替卡松一般每日给药</a:t>
                      </a:r>
                      <a:r>
                        <a:rPr lang="en-US" altLang="zh-CN" sz="1800" kern="1200" dirty="0">
                          <a:solidFill>
                            <a:schemeClr val="tx1"/>
                          </a:solidFill>
                          <a:effectLst/>
                          <a:latin typeface="+mn-lt"/>
                          <a:ea typeface="+mn-ea"/>
                          <a:cs typeface="+mn-cs"/>
                        </a:rPr>
                        <a:t>2-4</a:t>
                      </a:r>
                      <a:r>
                        <a:rPr lang="zh-CN" altLang="zh-CN" sz="1800" kern="1200" dirty="0">
                          <a:solidFill>
                            <a:schemeClr val="tx1"/>
                          </a:solidFill>
                          <a:effectLst/>
                          <a:latin typeface="+mn-lt"/>
                          <a:ea typeface="+mn-ea"/>
                          <a:cs typeface="+mn-cs"/>
                        </a:rPr>
                        <a:t>次，本品每日一次给药依从性更高。</a:t>
                      </a:r>
                      <a:endParaRPr lang="zh-CN" altLang="zh-CN" sz="1800" kern="1200" dirty="0">
                        <a:solidFill>
                          <a:schemeClr val="tx1"/>
                        </a:solidFill>
                        <a:effectLst/>
                        <a:latin typeface="+mn-lt"/>
                        <a:ea typeface="+mn-ea"/>
                        <a:cs typeface="+mn-cs"/>
                      </a:endParaRPr>
                    </a:p>
                  </a:txBody>
                  <a:tcPr marL="0" marR="0" marT="0" marB="0">
                    <a:lnL w="12700" cap="flat" cmpd="sng" algn="ctr">
                      <a:solidFill>
                        <a:srgbClr val="4472C4"/>
                      </a:solidFill>
                      <a:prstDash val="solid"/>
                      <a:round/>
                      <a:headEnd type="none" w="med" len="med"/>
                      <a:tailEnd type="none" w="med" len="med"/>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tcPr>
                </a:tc>
              </a:tr>
            </a:tbl>
          </a:graphicData>
        </a:graphic>
      </p:graphicFrame>
      <p:sp>
        <p:nvSpPr>
          <p:cNvPr id="70" name="textbox 70"/>
          <p:cNvSpPr/>
          <p:nvPr/>
        </p:nvSpPr>
        <p:spPr>
          <a:xfrm>
            <a:off x="0" y="86868"/>
            <a:ext cx="425450" cy="2134235"/>
          </a:xfrm>
          <a:prstGeom prst="rect">
            <a:avLst/>
          </a:prstGeom>
          <a:solidFill>
            <a:srgbClr val="4396E9">
              <a:alpha val="100000"/>
            </a:srgbClr>
          </a:solidFill>
          <a:ln w="0" cap="flat">
            <a:noFill/>
            <a:prstDash val="solid"/>
            <a:miter lim="0"/>
          </a:ln>
        </p:spPr>
        <p:txBody>
          <a:bodyPr vert="eaVert" wrap="square" lIns="0" tIns="0" rIns="0" bIns="0"/>
          <a:lstStyle/>
          <a:p>
            <a:pPr algn="l" rtl="0" eaLnBrk="0">
              <a:lnSpc>
                <a:spcPct val="115000"/>
              </a:lnSpc>
            </a:pPr>
            <a:endParaRPr sz="500" dirty="0">
              <a:latin typeface="Arial" panose="020B0604020202020204"/>
              <a:ea typeface="Arial" panose="020B0604020202020204"/>
              <a:cs typeface="Arial" panose="020B0604020202020204"/>
            </a:endParaRPr>
          </a:p>
          <a:p>
            <a:pPr marL="286385" algn="l" rtl="0" eaLnBrk="0">
              <a:lnSpc>
                <a:spcPct val="94000"/>
              </a:lnSpc>
              <a:spcBef>
                <a:spcPts val="5"/>
              </a:spcBef>
            </a:pPr>
            <a:r>
              <a:rPr sz="1700" b="1" kern="0" spc="0" dirty="0">
                <a:solidFill>
                  <a:srgbClr val="FFFFFF">
                    <a:alpha val="100000"/>
                  </a:srgbClr>
                </a:solidFill>
                <a:latin typeface="微软雅黑" panose="020B0503020204020204" charset="-122"/>
                <a:ea typeface="微软雅黑" panose="020B0503020204020204" charset="-122"/>
                <a:cs typeface="微软雅黑" panose="020B0503020204020204" charset="-122"/>
              </a:rPr>
              <a:t>药</a:t>
            </a:r>
            <a:r>
              <a:rPr sz="1700" b="1" kern="0" spc="-20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1700" b="1" kern="0" spc="460" dirty="0">
                <a:solidFill>
                  <a:srgbClr val="FFFFFF">
                    <a:alpha val="100000"/>
                  </a:srgbClr>
                </a:solidFill>
                <a:latin typeface="微软雅黑" panose="020B0503020204020204" charset="-122"/>
                <a:ea typeface="微软雅黑" panose="020B0503020204020204" charset="-122"/>
                <a:cs typeface="微软雅黑" panose="020B0503020204020204" charset="-122"/>
              </a:rPr>
              <a:t>品</a:t>
            </a:r>
            <a:r>
              <a:rPr sz="1700" b="1" kern="0" spc="-21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1700" b="1" kern="0" spc="460" dirty="0">
                <a:solidFill>
                  <a:srgbClr val="FFFFFF">
                    <a:alpha val="100000"/>
                  </a:srgbClr>
                </a:solidFill>
                <a:latin typeface="微软雅黑" panose="020B0503020204020204" charset="-122"/>
                <a:ea typeface="微软雅黑" panose="020B0503020204020204" charset="-122"/>
                <a:cs typeface="微软雅黑" panose="020B0503020204020204" charset="-122"/>
              </a:rPr>
              <a:t>基</a:t>
            </a:r>
            <a:r>
              <a:rPr sz="1700" b="1" kern="0" spc="-22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1700" b="1" kern="0" spc="460" dirty="0">
                <a:solidFill>
                  <a:srgbClr val="FFFFFF">
                    <a:alpha val="100000"/>
                  </a:srgbClr>
                </a:solidFill>
                <a:latin typeface="微软雅黑" panose="020B0503020204020204" charset="-122"/>
                <a:ea typeface="微软雅黑" panose="020B0503020204020204" charset="-122"/>
                <a:cs typeface="微软雅黑" panose="020B0503020204020204" charset="-122"/>
              </a:rPr>
              <a:t>本</a:t>
            </a:r>
            <a:r>
              <a:rPr sz="1700" b="1" kern="0" spc="-22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1700" b="1" kern="0" spc="460" dirty="0">
                <a:solidFill>
                  <a:srgbClr val="FFFFFF">
                    <a:alpha val="100000"/>
                  </a:srgbClr>
                </a:solidFill>
                <a:latin typeface="微软雅黑" panose="020B0503020204020204" charset="-122"/>
                <a:ea typeface="微软雅黑" panose="020B0503020204020204" charset="-122"/>
                <a:cs typeface="微软雅黑" panose="020B0503020204020204" charset="-122"/>
              </a:rPr>
              <a:t>信</a:t>
            </a:r>
            <a:r>
              <a:rPr sz="1700" b="1" kern="0" spc="-23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1700" b="1" kern="0" spc="460" dirty="0">
                <a:solidFill>
                  <a:srgbClr val="FFFFFF">
                    <a:alpha val="100000"/>
                  </a:srgbClr>
                </a:solidFill>
                <a:latin typeface="微软雅黑" panose="020B0503020204020204" charset="-122"/>
                <a:ea typeface="微软雅黑" panose="020B0503020204020204" charset="-122"/>
                <a:cs typeface="微软雅黑" panose="020B0503020204020204" charset="-122"/>
              </a:rPr>
              <a:t>息</a:t>
            </a:r>
            <a:endParaRPr sz="17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box 86"/>
          <p:cNvSpPr/>
          <p:nvPr/>
        </p:nvSpPr>
        <p:spPr>
          <a:xfrm>
            <a:off x="0" y="86868"/>
            <a:ext cx="425450" cy="2134235"/>
          </a:xfrm>
          <a:prstGeom prst="rect">
            <a:avLst/>
          </a:prstGeom>
          <a:solidFill>
            <a:srgbClr val="4396E9">
              <a:alpha val="100000"/>
            </a:srgbClr>
          </a:solidFill>
          <a:ln w="0" cap="flat">
            <a:noFill/>
            <a:prstDash val="solid"/>
            <a:miter lim="0"/>
          </a:ln>
        </p:spPr>
        <p:txBody>
          <a:bodyPr vert="eaVert" wrap="square" lIns="0" tIns="0" rIns="0" bIns="0"/>
          <a:lstStyle/>
          <a:p>
            <a:pPr algn="l" rtl="0" eaLnBrk="0">
              <a:lnSpc>
                <a:spcPct val="117000"/>
              </a:lnSpc>
            </a:pPr>
            <a:endParaRPr sz="500" dirty="0">
              <a:latin typeface="Arial" panose="020B0604020202020204"/>
              <a:ea typeface="Arial" panose="020B0604020202020204"/>
              <a:cs typeface="Arial" panose="020B0604020202020204"/>
            </a:endParaRPr>
          </a:p>
          <a:p>
            <a:pPr marL="686435" algn="l" rtl="0" eaLnBrk="0">
              <a:lnSpc>
                <a:spcPct val="93000"/>
              </a:lnSpc>
            </a:pPr>
            <a:r>
              <a:rPr sz="1700" b="1" kern="0" spc="300" dirty="0">
                <a:solidFill>
                  <a:srgbClr val="FFFFFF">
                    <a:alpha val="100000"/>
                  </a:srgbClr>
                </a:solidFill>
                <a:latin typeface="微软雅黑" panose="020B0503020204020204" charset="-122"/>
                <a:ea typeface="微软雅黑" panose="020B0503020204020204" charset="-122"/>
                <a:cs typeface="微软雅黑" panose="020B0503020204020204" charset="-122"/>
              </a:rPr>
              <a:t>安全性</a:t>
            </a:r>
            <a:endParaRPr sz="1700" dirty="0">
              <a:latin typeface="微软雅黑" panose="020B0503020204020204" charset="-122"/>
              <a:ea typeface="微软雅黑" panose="020B0503020204020204" charset="-122"/>
              <a:cs typeface="微软雅黑" panose="020B0503020204020204" charset="-122"/>
            </a:endParaRPr>
          </a:p>
        </p:txBody>
      </p:sp>
      <p:grpSp>
        <p:nvGrpSpPr>
          <p:cNvPr id="21" name="组合 20"/>
          <p:cNvGrpSpPr/>
          <p:nvPr/>
        </p:nvGrpSpPr>
        <p:grpSpPr>
          <a:xfrm>
            <a:off x="1055858" y="327955"/>
            <a:ext cx="10094351" cy="6281271"/>
            <a:chOff x="1055858" y="327955"/>
            <a:chExt cx="10094351" cy="6281271"/>
          </a:xfrm>
        </p:grpSpPr>
        <p:grpSp>
          <p:nvGrpSpPr>
            <p:cNvPr id="14" name="组合 13"/>
            <p:cNvGrpSpPr/>
            <p:nvPr/>
          </p:nvGrpSpPr>
          <p:grpSpPr>
            <a:xfrm>
              <a:off x="1055858" y="327955"/>
              <a:ext cx="10080283" cy="4466945"/>
              <a:chOff x="1055858" y="327955"/>
              <a:chExt cx="10080283" cy="4466945"/>
            </a:xfrm>
          </p:grpSpPr>
          <p:sp>
            <p:nvSpPr>
              <p:cNvPr id="15" name="任意多边形: 形状 14"/>
              <p:cNvSpPr/>
              <p:nvPr/>
            </p:nvSpPr>
            <p:spPr>
              <a:xfrm>
                <a:off x="4684759" y="472050"/>
                <a:ext cx="6451382" cy="1152761"/>
              </a:xfrm>
              <a:custGeom>
                <a:avLst/>
                <a:gdLst>
                  <a:gd name="connsiteX0" fmla="*/ 192131 w 1152760"/>
                  <a:gd name="connsiteY0" fmla="*/ 0 h 6451381"/>
                  <a:gd name="connsiteX1" fmla="*/ 960629 w 1152760"/>
                  <a:gd name="connsiteY1" fmla="*/ 0 h 6451381"/>
                  <a:gd name="connsiteX2" fmla="*/ 1152760 w 1152760"/>
                  <a:gd name="connsiteY2" fmla="*/ 192131 h 6451381"/>
                  <a:gd name="connsiteX3" fmla="*/ 1152760 w 1152760"/>
                  <a:gd name="connsiteY3" fmla="*/ 6451381 h 6451381"/>
                  <a:gd name="connsiteX4" fmla="*/ 1152760 w 1152760"/>
                  <a:gd name="connsiteY4" fmla="*/ 6451381 h 6451381"/>
                  <a:gd name="connsiteX5" fmla="*/ 0 w 1152760"/>
                  <a:gd name="connsiteY5" fmla="*/ 6451381 h 6451381"/>
                  <a:gd name="connsiteX6" fmla="*/ 0 w 1152760"/>
                  <a:gd name="connsiteY6" fmla="*/ 6451381 h 6451381"/>
                  <a:gd name="connsiteX7" fmla="*/ 0 w 1152760"/>
                  <a:gd name="connsiteY7" fmla="*/ 192131 h 6451381"/>
                  <a:gd name="connsiteX8" fmla="*/ 192131 w 1152760"/>
                  <a:gd name="connsiteY8" fmla="*/ 0 h 6451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2760" h="6451381">
                    <a:moveTo>
                      <a:pt x="1152760" y="1075256"/>
                    </a:moveTo>
                    <a:lnTo>
                      <a:pt x="1152760" y="5376125"/>
                    </a:lnTo>
                    <a:cubicBezTo>
                      <a:pt x="1152760" y="5969971"/>
                      <a:pt x="1137389" y="6451378"/>
                      <a:pt x="1118429" y="6451378"/>
                    </a:cubicBezTo>
                    <a:lnTo>
                      <a:pt x="0" y="6451378"/>
                    </a:lnTo>
                    <a:lnTo>
                      <a:pt x="0" y="6451378"/>
                    </a:lnTo>
                    <a:lnTo>
                      <a:pt x="0" y="3"/>
                    </a:lnTo>
                    <a:lnTo>
                      <a:pt x="0" y="3"/>
                    </a:lnTo>
                    <a:lnTo>
                      <a:pt x="1118429" y="3"/>
                    </a:lnTo>
                    <a:cubicBezTo>
                      <a:pt x="1137389" y="3"/>
                      <a:pt x="1152760" y="481410"/>
                      <a:pt x="1152760" y="1075256"/>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531" tIns="81038" rIns="105803" bIns="81039" numCol="1" spcCol="1270" anchor="ctr" anchorCtr="0">
                <a:noAutofit/>
              </a:bodyPr>
              <a:lstStyle/>
              <a:p>
                <a:pPr marL="114300" lvl="1" indent="-114300" algn="l" defTabSz="577850">
                  <a:lnSpc>
                    <a:spcPct val="90000"/>
                  </a:lnSpc>
                  <a:spcBef>
                    <a:spcPct val="0"/>
                  </a:spcBef>
                  <a:spcAft>
                    <a:spcPct val="15000"/>
                  </a:spcAft>
                  <a:buNone/>
                </a:pPr>
                <a:r>
                  <a:rPr lang="zh-CN" sz="1300" b="1" kern="1200" dirty="0"/>
                  <a:t>本品说明书中收载的安全性信息</a:t>
                </a:r>
                <a:endParaRPr lang="zh-CN" altLang="en-US" sz="1300" kern="1200" dirty="0"/>
              </a:p>
              <a:p>
                <a:pPr marL="114300" lvl="1" indent="-114300" algn="l" defTabSz="577850">
                  <a:lnSpc>
                    <a:spcPct val="90000"/>
                  </a:lnSpc>
                  <a:spcBef>
                    <a:spcPct val="0"/>
                  </a:spcBef>
                  <a:spcAft>
                    <a:spcPct val="15000"/>
                  </a:spcAft>
                  <a:buFont typeface="Arial" panose="020B0604020202020204" pitchFamily="34" charset="0"/>
                  <a:buChar char="•"/>
                </a:pPr>
                <a:r>
                  <a:rPr lang="zh-CN" sz="1300" kern="1200" dirty="0"/>
                  <a:t>常见不良反应为矛盾性支气管痉挛、发音困难。</a:t>
                </a:r>
                <a:endParaRPr lang="zh-CN" sz="1300" kern="1200" dirty="0"/>
              </a:p>
              <a:p>
                <a:pPr marL="114300" lvl="1" indent="-114300" algn="l" defTabSz="577850">
                  <a:lnSpc>
                    <a:spcPct val="90000"/>
                  </a:lnSpc>
                  <a:spcBef>
                    <a:spcPct val="0"/>
                  </a:spcBef>
                  <a:spcAft>
                    <a:spcPct val="15000"/>
                  </a:spcAft>
                  <a:buFont typeface="Arial" panose="020B0604020202020204" pitchFamily="34" charset="0"/>
                  <a:buChar char="•"/>
                </a:pPr>
                <a:r>
                  <a:rPr lang="zh-CN" sz="1300" kern="1200" dirty="0"/>
                  <a:t>无参照药常见的咳嗽，噫膈，口咽念珠菌病，无参照药可能的儿童生长迟缓风险。</a:t>
                </a:r>
                <a:endParaRPr lang="zh-CN" sz="1300" kern="1200" dirty="0"/>
              </a:p>
            </p:txBody>
          </p:sp>
          <p:sp>
            <p:nvSpPr>
              <p:cNvPr id="16" name="任意多边形: 形状 15"/>
              <p:cNvSpPr/>
              <p:nvPr/>
            </p:nvSpPr>
            <p:spPr>
              <a:xfrm>
                <a:off x="1055858" y="327955"/>
                <a:ext cx="3628901" cy="1440950"/>
              </a:xfrm>
              <a:custGeom>
                <a:avLst/>
                <a:gdLst>
                  <a:gd name="connsiteX0" fmla="*/ 0 w 3628901"/>
                  <a:gd name="connsiteY0" fmla="*/ 240163 h 1440950"/>
                  <a:gd name="connsiteX1" fmla="*/ 240163 w 3628901"/>
                  <a:gd name="connsiteY1" fmla="*/ 0 h 1440950"/>
                  <a:gd name="connsiteX2" fmla="*/ 3388738 w 3628901"/>
                  <a:gd name="connsiteY2" fmla="*/ 0 h 1440950"/>
                  <a:gd name="connsiteX3" fmla="*/ 3628901 w 3628901"/>
                  <a:gd name="connsiteY3" fmla="*/ 240163 h 1440950"/>
                  <a:gd name="connsiteX4" fmla="*/ 3628901 w 3628901"/>
                  <a:gd name="connsiteY4" fmla="*/ 1200787 h 1440950"/>
                  <a:gd name="connsiteX5" fmla="*/ 3388738 w 3628901"/>
                  <a:gd name="connsiteY5" fmla="*/ 1440950 h 1440950"/>
                  <a:gd name="connsiteX6" fmla="*/ 240163 w 3628901"/>
                  <a:gd name="connsiteY6" fmla="*/ 1440950 h 1440950"/>
                  <a:gd name="connsiteX7" fmla="*/ 0 w 3628901"/>
                  <a:gd name="connsiteY7" fmla="*/ 1200787 h 1440950"/>
                  <a:gd name="connsiteX8" fmla="*/ 0 w 3628901"/>
                  <a:gd name="connsiteY8" fmla="*/ 240163 h 144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28901" h="1440950">
                    <a:moveTo>
                      <a:pt x="0" y="240163"/>
                    </a:moveTo>
                    <a:cubicBezTo>
                      <a:pt x="0" y="107525"/>
                      <a:pt x="107525" y="0"/>
                      <a:pt x="240163" y="0"/>
                    </a:cubicBezTo>
                    <a:lnTo>
                      <a:pt x="3388738" y="0"/>
                    </a:lnTo>
                    <a:cubicBezTo>
                      <a:pt x="3521376" y="0"/>
                      <a:pt x="3628901" y="107525"/>
                      <a:pt x="3628901" y="240163"/>
                    </a:cubicBezTo>
                    <a:lnTo>
                      <a:pt x="3628901" y="1200787"/>
                    </a:lnTo>
                    <a:cubicBezTo>
                      <a:pt x="3628901" y="1333425"/>
                      <a:pt x="3521376" y="1440950"/>
                      <a:pt x="3388738" y="1440950"/>
                    </a:cubicBezTo>
                    <a:lnTo>
                      <a:pt x="240163" y="1440950"/>
                    </a:lnTo>
                    <a:cubicBezTo>
                      <a:pt x="107525" y="1440950"/>
                      <a:pt x="0" y="1333425"/>
                      <a:pt x="0" y="1200787"/>
                    </a:cubicBezTo>
                    <a:lnTo>
                      <a:pt x="0" y="24016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591" tIns="117966" rIns="165591" bIns="117966" numCol="1" spcCol="1270" anchor="ctr" anchorCtr="0">
                <a:noAutofit/>
              </a:bodyPr>
              <a:lstStyle/>
              <a:p>
                <a:pPr marL="0" lvl="0" indent="0" algn="ctr" defTabSz="1111250">
                  <a:lnSpc>
                    <a:spcPct val="90000"/>
                  </a:lnSpc>
                  <a:spcBef>
                    <a:spcPct val="0"/>
                  </a:spcBef>
                  <a:spcAft>
                    <a:spcPct val="35000"/>
                  </a:spcAft>
                  <a:buNone/>
                </a:pPr>
                <a:r>
                  <a:rPr lang="zh-CN" sz="2500" b="1" kern="1200" dirty="0"/>
                  <a:t>相对参照药</a:t>
                </a:r>
                <a:endParaRPr lang="en-US" altLang="zh-CN" sz="2500" b="1" kern="1200" dirty="0"/>
              </a:p>
              <a:p>
                <a:pPr marL="0" lvl="0" indent="0" algn="ctr" defTabSz="1111250">
                  <a:lnSpc>
                    <a:spcPct val="90000"/>
                  </a:lnSpc>
                  <a:spcBef>
                    <a:spcPct val="0"/>
                  </a:spcBef>
                  <a:spcAft>
                    <a:spcPct val="35000"/>
                  </a:spcAft>
                  <a:buNone/>
                </a:pPr>
                <a:r>
                  <a:rPr lang="zh-CN" altLang="en-US" sz="2500" b="1" kern="1200" dirty="0"/>
                  <a:t>本品</a:t>
                </a:r>
                <a:r>
                  <a:rPr lang="zh-CN" sz="2500" b="1" kern="1200" dirty="0"/>
                  <a:t>不良反应更小</a:t>
                </a:r>
                <a:endParaRPr lang="zh-CN" altLang="en-US" sz="2500" kern="1200" dirty="0"/>
              </a:p>
            </p:txBody>
          </p:sp>
          <p:sp>
            <p:nvSpPr>
              <p:cNvPr id="17" name="任意多边形: 形状 16"/>
              <p:cNvSpPr/>
              <p:nvPr/>
            </p:nvSpPr>
            <p:spPr>
              <a:xfrm>
                <a:off x="4684759" y="1985048"/>
                <a:ext cx="6451382" cy="1152761"/>
              </a:xfrm>
              <a:custGeom>
                <a:avLst/>
                <a:gdLst>
                  <a:gd name="connsiteX0" fmla="*/ 192131 w 1152760"/>
                  <a:gd name="connsiteY0" fmla="*/ 0 h 6451381"/>
                  <a:gd name="connsiteX1" fmla="*/ 960629 w 1152760"/>
                  <a:gd name="connsiteY1" fmla="*/ 0 h 6451381"/>
                  <a:gd name="connsiteX2" fmla="*/ 1152760 w 1152760"/>
                  <a:gd name="connsiteY2" fmla="*/ 192131 h 6451381"/>
                  <a:gd name="connsiteX3" fmla="*/ 1152760 w 1152760"/>
                  <a:gd name="connsiteY3" fmla="*/ 6451381 h 6451381"/>
                  <a:gd name="connsiteX4" fmla="*/ 1152760 w 1152760"/>
                  <a:gd name="connsiteY4" fmla="*/ 6451381 h 6451381"/>
                  <a:gd name="connsiteX5" fmla="*/ 0 w 1152760"/>
                  <a:gd name="connsiteY5" fmla="*/ 6451381 h 6451381"/>
                  <a:gd name="connsiteX6" fmla="*/ 0 w 1152760"/>
                  <a:gd name="connsiteY6" fmla="*/ 6451381 h 6451381"/>
                  <a:gd name="connsiteX7" fmla="*/ 0 w 1152760"/>
                  <a:gd name="connsiteY7" fmla="*/ 192131 h 6451381"/>
                  <a:gd name="connsiteX8" fmla="*/ 192131 w 1152760"/>
                  <a:gd name="connsiteY8" fmla="*/ 0 h 6451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2760" h="6451381">
                    <a:moveTo>
                      <a:pt x="1152760" y="1075256"/>
                    </a:moveTo>
                    <a:lnTo>
                      <a:pt x="1152760" y="5376125"/>
                    </a:lnTo>
                    <a:cubicBezTo>
                      <a:pt x="1152760" y="5969971"/>
                      <a:pt x="1137389" y="6451378"/>
                      <a:pt x="1118429" y="6451378"/>
                    </a:cubicBezTo>
                    <a:lnTo>
                      <a:pt x="0" y="6451378"/>
                    </a:lnTo>
                    <a:lnTo>
                      <a:pt x="0" y="6451378"/>
                    </a:lnTo>
                    <a:lnTo>
                      <a:pt x="0" y="3"/>
                    </a:lnTo>
                    <a:lnTo>
                      <a:pt x="0" y="3"/>
                    </a:lnTo>
                    <a:lnTo>
                      <a:pt x="1118429" y="3"/>
                    </a:lnTo>
                    <a:cubicBezTo>
                      <a:pt x="1137389" y="3"/>
                      <a:pt x="1152760" y="481410"/>
                      <a:pt x="1152760" y="1075256"/>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531" tIns="81038" rIns="105803" bIns="81039" numCol="1" spcCol="1270" anchor="ctr" anchorCtr="0">
                <a:noAutofit/>
              </a:bodyPr>
              <a:lstStyle/>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zh-CN" altLang="zh-CN" sz="1300" kern="1200" dirty="0"/>
                  <a:t>本品全球上市后，任何药监部门未发布任何安全警告、黑框警告、撤市信息</a:t>
                </a:r>
                <a:r>
                  <a:rPr lang="zh-CN" altLang="en-US" sz="1300" kern="1200" dirty="0"/>
                  <a:t>。</a:t>
                </a:r>
                <a:endParaRPr lang="zh-CN" altLang="en-US" sz="1300" kern="1200" dirty="0"/>
              </a:p>
              <a:p>
                <a:pPr marL="0" marR="0" lvl="0" indent="0" algn="l" defTabSz="914400" eaLnBrk="1" fontAlgn="auto" latinLnBrk="0" hangingPunct="1">
                  <a:lnSpc>
                    <a:spcPct val="100000"/>
                  </a:lnSpc>
                  <a:spcBef>
                    <a:spcPts val="0"/>
                  </a:spcBef>
                  <a:spcAft>
                    <a:spcPts val="0"/>
                  </a:spcAft>
                  <a:buClrTx/>
                  <a:buSzTx/>
                  <a:buFont typeface="Arial" panose="020B0604020202020204" pitchFamily="34" charset="0"/>
                  <a:buChar char="•"/>
                  <a:defRPr/>
                </a:pPr>
                <a:r>
                  <a:rPr lang="zh-CN" sz="1300" kern="1200" dirty="0"/>
                  <a:t>与说明书中描述的不良反应相比，上市后持续进行的药物常规安全信息监测（包括真实世界研究）中未发现任何新的药物安全信号。</a:t>
                </a:r>
                <a:endParaRPr lang="zh-CN" altLang="en-US" sz="1300" kern="1200" dirty="0"/>
              </a:p>
            </p:txBody>
          </p:sp>
          <p:sp>
            <p:nvSpPr>
              <p:cNvPr id="18" name="任意多边形: 形状 17"/>
              <p:cNvSpPr/>
              <p:nvPr/>
            </p:nvSpPr>
            <p:spPr>
              <a:xfrm>
                <a:off x="1055858" y="1840952"/>
                <a:ext cx="3628901" cy="1440950"/>
              </a:xfrm>
              <a:custGeom>
                <a:avLst/>
                <a:gdLst>
                  <a:gd name="connsiteX0" fmla="*/ 0 w 3628901"/>
                  <a:gd name="connsiteY0" fmla="*/ 240163 h 1440950"/>
                  <a:gd name="connsiteX1" fmla="*/ 240163 w 3628901"/>
                  <a:gd name="connsiteY1" fmla="*/ 0 h 1440950"/>
                  <a:gd name="connsiteX2" fmla="*/ 3388738 w 3628901"/>
                  <a:gd name="connsiteY2" fmla="*/ 0 h 1440950"/>
                  <a:gd name="connsiteX3" fmla="*/ 3628901 w 3628901"/>
                  <a:gd name="connsiteY3" fmla="*/ 240163 h 1440950"/>
                  <a:gd name="connsiteX4" fmla="*/ 3628901 w 3628901"/>
                  <a:gd name="connsiteY4" fmla="*/ 1200787 h 1440950"/>
                  <a:gd name="connsiteX5" fmla="*/ 3388738 w 3628901"/>
                  <a:gd name="connsiteY5" fmla="*/ 1440950 h 1440950"/>
                  <a:gd name="connsiteX6" fmla="*/ 240163 w 3628901"/>
                  <a:gd name="connsiteY6" fmla="*/ 1440950 h 1440950"/>
                  <a:gd name="connsiteX7" fmla="*/ 0 w 3628901"/>
                  <a:gd name="connsiteY7" fmla="*/ 1200787 h 1440950"/>
                  <a:gd name="connsiteX8" fmla="*/ 0 w 3628901"/>
                  <a:gd name="connsiteY8" fmla="*/ 240163 h 144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28901" h="1440950">
                    <a:moveTo>
                      <a:pt x="0" y="240163"/>
                    </a:moveTo>
                    <a:cubicBezTo>
                      <a:pt x="0" y="107525"/>
                      <a:pt x="107525" y="0"/>
                      <a:pt x="240163" y="0"/>
                    </a:cubicBezTo>
                    <a:lnTo>
                      <a:pt x="3388738" y="0"/>
                    </a:lnTo>
                    <a:cubicBezTo>
                      <a:pt x="3521376" y="0"/>
                      <a:pt x="3628901" y="107525"/>
                      <a:pt x="3628901" y="240163"/>
                    </a:cubicBezTo>
                    <a:lnTo>
                      <a:pt x="3628901" y="1200787"/>
                    </a:lnTo>
                    <a:cubicBezTo>
                      <a:pt x="3628901" y="1333425"/>
                      <a:pt x="3521376" y="1440950"/>
                      <a:pt x="3388738" y="1440950"/>
                    </a:cubicBezTo>
                    <a:lnTo>
                      <a:pt x="240163" y="1440950"/>
                    </a:lnTo>
                    <a:cubicBezTo>
                      <a:pt x="107525" y="1440950"/>
                      <a:pt x="0" y="1333425"/>
                      <a:pt x="0" y="1200787"/>
                    </a:cubicBezTo>
                    <a:lnTo>
                      <a:pt x="0" y="24016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591" tIns="117966" rIns="165591" bIns="117966" numCol="1" spcCol="1270" anchor="ctr" anchorCtr="0">
                <a:noAutofit/>
              </a:bodyPr>
              <a:lstStyle/>
              <a:p>
                <a:pPr marL="0" lvl="0" indent="0" algn="ctr" defTabSz="1111250">
                  <a:lnSpc>
                    <a:spcPct val="90000"/>
                  </a:lnSpc>
                  <a:spcBef>
                    <a:spcPct val="0"/>
                  </a:spcBef>
                  <a:spcAft>
                    <a:spcPct val="35000"/>
                  </a:spcAft>
                  <a:buNone/>
                </a:pPr>
                <a:r>
                  <a:rPr lang="zh-CN" sz="2500" b="1" kern="1200" dirty="0"/>
                  <a:t>药品境外不良反应监测情况</a:t>
                </a:r>
                <a:endParaRPr lang="zh-CN" altLang="en-US" sz="2500" kern="1200" dirty="0"/>
              </a:p>
            </p:txBody>
          </p:sp>
          <p:sp>
            <p:nvSpPr>
              <p:cNvPr id="19" name="任意多边形: 形状 18"/>
              <p:cNvSpPr/>
              <p:nvPr/>
            </p:nvSpPr>
            <p:spPr>
              <a:xfrm>
                <a:off x="4684759" y="3498045"/>
                <a:ext cx="6451382" cy="1152761"/>
              </a:xfrm>
              <a:custGeom>
                <a:avLst/>
                <a:gdLst>
                  <a:gd name="connsiteX0" fmla="*/ 192131 w 1152760"/>
                  <a:gd name="connsiteY0" fmla="*/ 0 h 6451381"/>
                  <a:gd name="connsiteX1" fmla="*/ 960629 w 1152760"/>
                  <a:gd name="connsiteY1" fmla="*/ 0 h 6451381"/>
                  <a:gd name="connsiteX2" fmla="*/ 1152760 w 1152760"/>
                  <a:gd name="connsiteY2" fmla="*/ 192131 h 6451381"/>
                  <a:gd name="connsiteX3" fmla="*/ 1152760 w 1152760"/>
                  <a:gd name="connsiteY3" fmla="*/ 6451381 h 6451381"/>
                  <a:gd name="connsiteX4" fmla="*/ 1152760 w 1152760"/>
                  <a:gd name="connsiteY4" fmla="*/ 6451381 h 6451381"/>
                  <a:gd name="connsiteX5" fmla="*/ 0 w 1152760"/>
                  <a:gd name="connsiteY5" fmla="*/ 6451381 h 6451381"/>
                  <a:gd name="connsiteX6" fmla="*/ 0 w 1152760"/>
                  <a:gd name="connsiteY6" fmla="*/ 6451381 h 6451381"/>
                  <a:gd name="connsiteX7" fmla="*/ 0 w 1152760"/>
                  <a:gd name="connsiteY7" fmla="*/ 192131 h 6451381"/>
                  <a:gd name="connsiteX8" fmla="*/ 192131 w 1152760"/>
                  <a:gd name="connsiteY8" fmla="*/ 0 h 6451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52760" h="6451381">
                    <a:moveTo>
                      <a:pt x="1152760" y="1075256"/>
                    </a:moveTo>
                    <a:lnTo>
                      <a:pt x="1152760" y="5376125"/>
                    </a:lnTo>
                    <a:cubicBezTo>
                      <a:pt x="1152760" y="5969971"/>
                      <a:pt x="1137389" y="6451378"/>
                      <a:pt x="1118429" y="6451378"/>
                    </a:cubicBezTo>
                    <a:lnTo>
                      <a:pt x="0" y="6451378"/>
                    </a:lnTo>
                    <a:lnTo>
                      <a:pt x="0" y="6451378"/>
                    </a:lnTo>
                    <a:lnTo>
                      <a:pt x="0" y="3"/>
                    </a:lnTo>
                    <a:lnTo>
                      <a:pt x="0" y="3"/>
                    </a:lnTo>
                    <a:lnTo>
                      <a:pt x="1118429" y="3"/>
                    </a:lnTo>
                    <a:cubicBezTo>
                      <a:pt x="1137389" y="3"/>
                      <a:pt x="1152760" y="481410"/>
                      <a:pt x="1152760" y="1075256"/>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531" tIns="81039" rIns="105803" bIns="81038" numCol="1" spcCol="1270" anchor="ctr" anchorCtr="0">
                <a:noAutofit/>
              </a:bodyPr>
              <a:lstStyle/>
              <a:p>
                <a:pPr marL="114300" lvl="1" indent="-114300" algn="l" defTabSz="622300">
                  <a:lnSpc>
                    <a:spcPct val="90000"/>
                  </a:lnSpc>
                  <a:spcBef>
                    <a:spcPct val="0"/>
                  </a:spcBef>
                  <a:spcAft>
                    <a:spcPct val="15000"/>
                  </a:spcAft>
                  <a:buChar char="•"/>
                </a:pPr>
                <a:r>
                  <a:rPr lang="zh-CN" altLang="en-US" sz="1400" kern="1200" dirty="0"/>
                  <a:t>上市后多项临床研究显示本品</a:t>
                </a:r>
                <a:r>
                  <a:rPr lang="zh-CN" altLang="en-US" sz="1400" kern="1200" noProof="0" dirty="0">
                    <a:solidFill>
                      <a:srgbClr val="000000">
                        <a:hueOff val="0"/>
                        <a:satOff val="0"/>
                        <a:lumOff val="0"/>
                        <a:alphaOff val="0"/>
                      </a:srgbClr>
                    </a:solidFill>
                    <a:latin typeface="+mn-lt"/>
                    <a:ea typeface="+mn-ea"/>
                    <a:cs typeface="+mn-cs"/>
                  </a:rPr>
                  <a:t>各剂量组不良事件发生率、不良事件导致治疗终止的发生率与安慰剂相当。</a:t>
                </a:r>
                <a:endParaRPr lang="en-US" altLang="zh-CN" sz="1400" kern="1200" noProof="0" dirty="0">
                  <a:solidFill>
                    <a:srgbClr val="000000">
                      <a:hueOff val="0"/>
                      <a:satOff val="0"/>
                      <a:lumOff val="0"/>
                      <a:alphaOff val="0"/>
                    </a:srgbClr>
                  </a:solidFill>
                  <a:latin typeface="+mn-lt"/>
                  <a:ea typeface="+mn-ea"/>
                  <a:cs typeface="+mn-cs"/>
                </a:endParaRPr>
              </a:p>
            </p:txBody>
          </p:sp>
          <p:sp>
            <p:nvSpPr>
              <p:cNvPr id="20" name="任意多边形: 形状 19"/>
              <p:cNvSpPr/>
              <p:nvPr/>
            </p:nvSpPr>
            <p:spPr>
              <a:xfrm>
                <a:off x="1055858" y="3353950"/>
                <a:ext cx="3628901" cy="1440950"/>
              </a:xfrm>
              <a:custGeom>
                <a:avLst/>
                <a:gdLst>
                  <a:gd name="connsiteX0" fmla="*/ 0 w 3628901"/>
                  <a:gd name="connsiteY0" fmla="*/ 240163 h 1440950"/>
                  <a:gd name="connsiteX1" fmla="*/ 240163 w 3628901"/>
                  <a:gd name="connsiteY1" fmla="*/ 0 h 1440950"/>
                  <a:gd name="connsiteX2" fmla="*/ 3388738 w 3628901"/>
                  <a:gd name="connsiteY2" fmla="*/ 0 h 1440950"/>
                  <a:gd name="connsiteX3" fmla="*/ 3628901 w 3628901"/>
                  <a:gd name="connsiteY3" fmla="*/ 240163 h 1440950"/>
                  <a:gd name="connsiteX4" fmla="*/ 3628901 w 3628901"/>
                  <a:gd name="connsiteY4" fmla="*/ 1200787 h 1440950"/>
                  <a:gd name="connsiteX5" fmla="*/ 3388738 w 3628901"/>
                  <a:gd name="connsiteY5" fmla="*/ 1440950 h 1440950"/>
                  <a:gd name="connsiteX6" fmla="*/ 240163 w 3628901"/>
                  <a:gd name="connsiteY6" fmla="*/ 1440950 h 1440950"/>
                  <a:gd name="connsiteX7" fmla="*/ 0 w 3628901"/>
                  <a:gd name="connsiteY7" fmla="*/ 1200787 h 1440950"/>
                  <a:gd name="connsiteX8" fmla="*/ 0 w 3628901"/>
                  <a:gd name="connsiteY8" fmla="*/ 240163 h 1440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28901" h="1440950">
                    <a:moveTo>
                      <a:pt x="0" y="240163"/>
                    </a:moveTo>
                    <a:cubicBezTo>
                      <a:pt x="0" y="107525"/>
                      <a:pt x="107525" y="0"/>
                      <a:pt x="240163" y="0"/>
                    </a:cubicBezTo>
                    <a:lnTo>
                      <a:pt x="3388738" y="0"/>
                    </a:lnTo>
                    <a:cubicBezTo>
                      <a:pt x="3521376" y="0"/>
                      <a:pt x="3628901" y="107525"/>
                      <a:pt x="3628901" y="240163"/>
                    </a:cubicBezTo>
                    <a:lnTo>
                      <a:pt x="3628901" y="1200787"/>
                    </a:lnTo>
                    <a:cubicBezTo>
                      <a:pt x="3628901" y="1333425"/>
                      <a:pt x="3521376" y="1440950"/>
                      <a:pt x="3388738" y="1440950"/>
                    </a:cubicBezTo>
                    <a:lnTo>
                      <a:pt x="240163" y="1440950"/>
                    </a:lnTo>
                    <a:cubicBezTo>
                      <a:pt x="107525" y="1440950"/>
                      <a:pt x="0" y="1333425"/>
                      <a:pt x="0" y="1200787"/>
                    </a:cubicBezTo>
                    <a:lnTo>
                      <a:pt x="0" y="240163"/>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65591" tIns="117966" rIns="165591" bIns="117966" numCol="1" spcCol="1270" anchor="ctr" anchorCtr="0">
                <a:noAutofit/>
              </a:bodyPr>
              <a:lstStyle/>
              <a:p>
                <a:pPr marL="0" lvl="0" indent="0" algn="ctr" defTabSz="1111250">
                  <a:lnSpc>
                    <a:spcPct val="90000"/>
                  </a:lnSpc>
                  <a:spcBef>
                    <a:spcPct val="0"/>
                  </a:spcBef>
                  <a:spcAft>
                    <a:spcPct val="35000"/>
                  </a:spcAft>
                  <a:buNone/>
                </a:pPr>
                <a:r>
                  <a:rPr lang="zh-CN" sz="2500" b="1" kern="1200" dirty="0"/>
                  <a:t>本品上市后真实世界研究中安全性良好</a:t>
                </a:r>
                <a:endParaRPr lang="zh-CN" altLang="en-US" sz="2500" kern="1200" dirty="0"/>
              </a:p>
            </p:txBody>
          </p:sp>
        </p:grpSp>
        <p:grpSp>
          <p:nvGrpSpPr>
            <p:cNvPr id="8" name="组合 7"/>
            <p:cNvGrpSpPr/>
            <p:nvPr/>
          </p:nvGrpSpPr>
          <p:grpSpPr>
            <a:xfrm>
              <a:off x="1055858" y="4862976"/>
              <a:ext cx="3628901" cy="1746250"/>
              <a:chOff x="0" y="3669771"/>
              <a:chExt cx="3628901" cy="1746250"/>
            </a:xfrm>
          </p:grpSpPr>
          <p:sp>
            <p:nvSpPr>
              <p:cNvPr id="9" name="矩形: 圆角 8"/>
              <p:cNvSpPr/>
              <p:nvPr/>
            </p:nvSpPr>
            <p:spPr>
              <a:xfrm>
                <a:off x="0" y="3669771"/>
                <a:ext cx="3628901" cy="1746250"/>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zh-CN" altLang="en-US"/>
              </a:p>
            </p:txBody>
          </p:sp>
          <p:sp>
            <p:nvSpPr>
              <p:cNvPr id="10" name="矩形: 圆角 4"/>
              <p:cNvSpPr txBox="1"/>
              <p:nvPr/>
            </p:nvSpPr>
            <p:spPr>
              <a:xfrm>
                <a:off x="85245" y="3755016"/>
                <a:ext cx="3458411" cy="15757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algn="ctr"/>
                <a:r>
                  <a:rPr lang="zh-CN" altLang="zh-CN" sz="2500" b="1" dirty="0"/>
                  <a:t>与目录内同类药品</a:t>
                </a:r>
                <a:r>
                  <a:rPr lang="zh-CN" altLang="en-US" sz="2500" b="1" dirty="0"/>
                  <a:t>对比</a:t>
                </a:r>
                <a:endParaRPr lang="en-US" altLang="zh-CN" sz="2500" b="1" dirty="0"/>
              </a:p>
              <a:p>
                <a:pPr algn="ctr"/>
                <a:r>
                  <a:rPr lang="zh-CN" altLang="zh-CN" sz="2500" b="1" dirty="0"/>
                  <a:t>安全性方面主要优势</a:t>
                </a:r>
                <a:endParaRPr lang="zh-CN" altLang="zh-CN" sz="2500" dirty="0"/>
              </a:p>
            </p:txBody>
          </p:sp>
        </p:grpSp>
        <p:grpSp>
          <p:nvGrpSpPr>
            <p:cNvPr id="11" name="组合 10"/>
            <p:cNvGrpSpPr/>
            <p:nvPr/>
          </p:nvGrpSpPr>
          <p:grpSpPr>
            <a:xfrm>
              <a:off x="4698828" y="5145653"/>
              <a:ext cx="6451381" cy="1152760"/>
              <a:chOff x="3628901" y="3172274"/>
              <a:chExt cx="6451381" cy="1152760"/>
            </a:xfrm>
          </p:grpSpPr>
          <p:sp>
            <p:nvSpPr>
              <p:cNvPr id="12" name="矩形: 圆顶角 11"/>
              <p:cNvSpPr/>
              <p:nvPr/>
            </p:nvSpPr>
            <p:spPr>
              <a:xfrm rot="5400000">
                <a:off x="6278212" y="522963"/>
                <a:ext cx="1152760" cy="6451381"/>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zh-CN" altLang="en-US"/>
              </a:p>
            </p:txBody>
          </p:sp>
          <p:sp>
            <p:nvSpPr>
              <p:cNvPr id="13" name="矩形: 圆顶角 4"/>
              <p:cNvSpPr txBox="1"/>
              <p:nvPr/>
            </p:nvSpPr>
            <p:spPr>
              <a:xfrm>
                <a:off x="3628901" y="3228547"/>
                <a:ext cx="6352069" cy="1040214"/>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9531" tIns="81039" rIns="105803" bIns="81038" numCol="1" spcCol="1270" anchor="ctr" anchorCtr="0">
                <a:noAutofit/>
              </a:bodyPr>
              <a:lstStyle>
                <a:defPPr>
                  <a:defRPr lang="zh-CN"/>
                </a:defPPr>
                <a:lvl2pPr marL="114300" lvl="1" indent="-114300" defTabSz="622300">
                  <a:lnSpc>
                    <a:spcPct val="90000"/>
                  </a:lnSpc>
                  <a:spcBef>
                    <a:spcPct val="0"/>
                  </a:spcBef>
                  <a:spcAft>
                    <a:spcPct val="15000"/>
                  </a:spcAft>
                  <a:buChar char="•"/>
                  <a:defRPr sz="1400"/>
                </a:lvl2pPr>
              </a:lstStyle>
              <a:p>
                <a:pPr marL="285750" indent="-285750">
                  <a:buFont typeface="Arial" panose="020B0604020202020204" pitchFamily="34" charset="0"/>
                  <a:buChar char="•"/>
                </a:pPr>
                <a:r>
                  <a:rPr lang="zh-CN" altLang="zh-CN" sz="1400" dirty="0">
                    <a:latin typeface="+mn-ea"/>
                  </a:rPr>
                  <a:t>相对于参照药布地奈德吸入气雾剂，本品对儿童</a:t>
                </a:r>
                <a:r>
                  <a:rPr lang="en-US" altLang="zh-CN" sz="1400" dirty="0">
                    <a:latin typeface="+mn-ea"/>
                  </a:rPr>
                  <a:t>HPA</a:t>
                </a:r>
                <a:r>
                  <a:rPr lang="zh-CN" altLang="zh-CN" sz="1400" dirty="0">
                    <a:latin typeface="+mn-ea"/>
                  </a:rPr>
                  <a:t>轴的全身作用方面具有更好的安全性特征，且对身体生长的无抑制作用；</a:t>
                </a:r>
                <a:endParaRPr lang="zh-CN" altLang="zh-CN" sz="1400" dirty="0">
                  <a:latin typeface="+mn-ea"/>
                </a:endParaRPr>
              </a:p>
              <a:p>
                <a:pPr marL="285750" indent="-285750">
                  <a:buFont typeface="Arial" panose="020B0604020202020204" pitchFamily="34" charset="0"/>
                  <a:buChar char="•"/>
                </a:pPr>
                <a:r>
                  <a:rPr lang="zh-CN" altLang="zh-CN" sz="1400" dirty="0">
                    <a:latin typeface="+mn-ea"/>
                  </a:rPr>
                  <a:t>相对于同类药物丙酸氟替卡松气雾剂，本品对儿童</a:t>
                </a:r>
                <a:r>
                  <a:rPr lang="en-US" altLang="zh-CN" sz="1400" dirty="0">
                    <a:latin typeface="+mn-ea"/>
                  </a:rPr>
                  <a:t>HPA</a:t>
                </a:r>
                <a:r>
                  <a:rPr lang="zh-CN" altLang="zh-CN" sz="1400" dirty="0">
                    <a:latin typeface="+mn-ea"/>
                  </a:rPr>
                  <a:t>轴的全身作用方面具有更好的安全性特征，且对身体生长无抑制作用。</a:t>
                </a:r>
                <a:endParaRPr lang="zh-CN" altLang="zh-CN" sz="1400" dirty="0">
                  <a:latin typeface="+mn-ea"/>
                </a:endParaRPr>
              </a:p>
            </p:txBody>
          </p:sp>
        </p:gr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圆角矩形 10"/>
          <p:cNvSpPr/>
          <p:nvPr/>
        </p:nvSpPr>
        <p:spPr>
          <a:xfrm>
            <a:off x="4601845" y="1376680"/>
            <a:ext cx="3336290" cy="1917065"/>
          </a:xfrm>
          <a:prstGeom prst="roundRect">
            <a:avLst/>
          </a:prstGeom>
        </p:spPr>
        <p:style>
          <a:lnRef idx="2">
            <a:schemeClr val="accent2"/>
          </a:lnRef>
          <a:fillRef idx="0">
            <a:srgbClr val="FFFFFF"/>
          </a:fillRef>
          <a:effectRef idx="0">
            <a:srgbClr val="FFFFFF"/>
          </a:effectRef>
          <a:fontRef idx="minor">
            <a:schemeClr val="tx1"/>
          </a:fontRef>
        </p:style>
        <p:txBody>
          <a:bodyPr rtlCol="0" anchor="ctr"/>
          <a:p>
            <a:pPr algn="ctr"/>
            <a:endParaRPr lang="zh-CN" altLang="en-US"/>
          </a:p>
        </p:txBody>
      </p:sp>
      <p:sp>
        <p:nvSpPr>
          <p:cNvPr id="218" name="textbox 218"/>
          <p:cNvSpPr/>
          <p:nvPr/>
        </p:nvSpPr>
        <p:spPr>
          <a:xfrm>
            <a:off x="0" y="86868"/>
            <a:ext cx="425450" cy="2134235"/>
          </a:xfrm>
          <a:prstGeom prst="rect">
            <a:avLst/>
          </a:prstGeom>
          <a:solidFill>
            <a:srgbClr val="4396E9">
              <a:alpha val="100000"/>
            </a:srgbClr>
          </a:solidFill>
          <a:ln w="0" cap="flat">
            <a:noFill/>
            <a:prstDash val="solid"/>
            <a:miter lim="0"/>
          </a:ln>
        </p:spPr>
        <p:txBody>
          <a:bodyPr vert="eaVert" wrap="square" lIns="0" tIns="0" rIns="0" bIns="0"/>
          <a:lstStyle/>
          <a:p>
            <a:pPr algn="l" rtl="0" eaLnBrk="0">
              <a:lnSpc>
                <a:spcPct val="116000"/>
              </a:lnSpc>
            </a:pPr>
            <a:endParaRPr sz="500" dirty="0">
              <a:latin typeface="Arial" panose="020B0604020202020204"/>
              <a:ea typeface="Arial" panose="020B0604020202020204"/>
              <a:cs typeface="Arial" panose="020B0604020202020204"/>
            </a:endParaRPr>
          </a:p>
          <a:p>
            <a:pPr marL="686435" algn="l" rtl="0" eaLnBrk="0">
              <a:lnSpc>
                <a:spcPct val="94000"/>
              </a:lnSpc>
              <a:spcBef>
                <a:spcPts val="0"/>
              </a:spcBef>
            </a:pPr>
            <a:r>
              <a:rPr sz="1700" b="1" kern="0" spc="300" dirty="0">
                <a:solidFill>
                  <a:srgbClr val="FFFFFF">
                    <a:alpha val="100000"/>
                  </a:srgbClr>
                </a:solidFill>
                <a:latin typeface="微软雅黑" panose="020B0503020204020204" charset="-122"/>
                <a:ea typeface="微软雅黑" panose="020B0503020204020204" charset="-122"/>
                <a:cs typeface="微软雅黑" panose="020B0503020204020204" charset="-122"/>
                <a:sym typeface="+mn-ea"/>
              </a:rPr>
              <a:t>有效性</a:t>
            </a:r>
            <a:endParaRPr sz="1700" dirty="0">
              <a:latin typeface="微软雅黑" panose="020B0503020204020204" charset="-122"/>
              <a:ea typeface="微软雅黑" panose="020B0503020204020204" charset="-122"/>
              <a:cs typeface="微软雅黑" panose="020B0503020204020204" charset="-122"/>
            </a:endParaRPr>
          </a:p>
        </p:txBody>
      </p:sp>
      <p:sp>
        <p:nvSpPr>
          <p:cNvPr id="15" name="标题"/>
          <p:cNvSpPr/>
          <p:nvPr>
            <p:custDataLst>
              <p:tags r:id="rId1"/>
            </p:custDataLst>
          </p:nvPr>
        </p:nvSpPr>
        <p:spPr>
          <a:xfrm>
            <a:off x="978551" y="946498"/>
            <a:ext cx="2765856" cy="679211"/>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0" tIns="0" rIns="0" bIns="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Bef>
                <a:spcPct val="0"/>
              </a:spcBef>
              <a:spcAft>
                <a:spcPct val="0"/>
              </a:spcAft>
            </a:pPr>
            <a:r>
              <a:rPr lang="zh-CN" altLang="en-US" dirty="0">
                <a:sym typeface="+mn-ea"/>
              </a:rPr>
              <a:t>安慰剂对照研究</a:t>
            </a:r>
            <a:endParaRPr lang="zh-CN" altLang="en-US" b="1">
              <a:solidFill>
                <a:srgbClr val="FFFFFF"/>
              </a:solidFill>
              <a:uFillTx/>
              <a:latin typeface="+mn-ea"/>
              <a:cs typeface="+mn-ea"/>
              <a:sym typeface="+mn-ea"/>
            </a:endParaRPr>
          </a:p>
        </p:txBody>
      </p:sp>
      <p:sp>
        <p:nvSpPr>
          <p:cNvPr id="6" name="标题"/>
          <p:cNvSpPr/>
          <p:nvPr>
            <p:custDataLst>
              <p:tags r:id="rId2"/>
            </p:custDataLst>
          </p:nvPr>
        </p:nvSpPr>
        <p:spPr>
          <a:xfrm>
            <a:off x="4886663" y="946498"/>
            <a:ext cx="2765856" cy="679211"/>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0" tIns="0" rIns="0" bIns="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Bef>
                <a:spcPct val="0"/>
              </a:spcBef>
              <a:spcAft>
                <a:spcPct val="0"/>
              </a:spcAft>
            </a:pPr>
            <a:r>
              <a:rPr lang="zh-CN" altLang="en-US" dirty="0">
                <a:sym typeface="+mn-ea"/>
              </a:rPr>
              <a:t>阳性对照研究</a:t>
            </a:r>
            <a:endParaRPr lang="zh-CN" altLang="en-US" b="1">
              <a:solidFill>
                <a:srgbClr val="FFFFFF"/>
              </a:solidFill>
              <a:uFillTx/>
              <a:latin typeface="+mn-ea"/>
              <a:cs typeface="+mn-ea"/>
              <a:sym typeface="+mn-ea"/>
            </a:endParaRPr>
          </a:p>
        </p:txBody>
      </p:sp>
      <p:sp>
        <p:nvSpPr>
          <p:cNvPr id="13" name="标题"/>
          <p:cNvSpPr/>
          <p:nvPr>
            <p:custDataLst>
              <p:tags r:id="rId3"/>
            </p:custDataLst>
          </p:nvPr>
        </p:nvSpPr>
        <p:spPr>
          <a:xfrm>
            <a:off x="8731068" y="946498"/>
            <a:ext cx="2765856" cy="679211"/>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0" tIns="0" rIns="0" bIns="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lvl="0" indent="0" algn="ctr" defTabSz="1066800">
              <a:lnSpc>
                <a:spcPct val="90000"/>
              </a:lnSpc>
              <a:spcBef>
                <a:spcPct val="0"/>
              </a:spcBef>
              <a:spcAft>
                <a:spcPct val="35000"/>
              </a:spcAft>
              <a:buFont typeface="宋体" panose="02010600030101010101" pitchFamily="2" charset="-122"/>
              <a:buNone/>
            </a:pPr>
            <a:r>
              <a:rPr lang="zh-CN" dirty="0">
                <a:solidFill>
                  <a:srgbClr val="FFFFFF"/>
                </a:solidFill>
                <a:sym typeface="+mn-ea"/>
              </a:rPr>
              <a:t>临床指南、诊疗指南规范推荐情况</a:t>
            </a:r>
            <a:endParaRPr lang="zh-CN" altLang="en-US" b="1">
              <a:solidFill>
                <a:srgbClr val="FFFFFF"/>
              </a:solidFill>
              <a:uFillTx/>
              <a:latin typeface="+mn-ea"/>
              <a:cs typeface="+mn-ea"/>
              <a:sym typeface="+mn-ea"/>
            </a:endParaRPr>
          </a:p>
        </p:txBody>
      </p:sp>
      <p:sp>
        <p:nvSpPr>
          <p:cNvPr id="19" name="标题"/>
          <p:cNvSpPr/>
          <p:nvPr>
            <p:custDataLst>
              <p:tags r:id="rId4"/>
            </p:custDataLst>
          </p:nvPr>
        </p:nvSpPr>
        <p:spPr>
          <a:xfrm>
            <a:off x="1946122" y="3665388"/>
            <a:ext cx="2765856" cy="679211"/>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0" tIns="0" rIns="0" bIns="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Bef>
                <a:spcPct val="0"/>
              </a:spcBef>
              <a:spcAft>
                <a:spcPct val="0"/>
              </a:spcAft>
            </a:pPr>
            <a:r>
              <a:rPr lang="zh-CN" altLang="en-US" dirty="0">
                <a:sym typeface="+mn-ea"/>
              </a:rPr>
              <a:t>长期用药研究</a:t>
            </a:r>
            <a:endParaRPr lang="zh-CN" altLang="en-US" b="1">
              <a:solidFill>
                <a:srgbClr val="FFFFFF"/>
              </a:solidFill>
              <a:uFillTx/>
              <a:latin typeface="+mn-ea"/>
              <a:cs typeface="+mn-ea"/>
              <a:sym typeface="+mn-ea"/>
            </a:endParaRPr>
          </a:p>
        </p:txBody>
      </p:sp>
      <p:sp>
        <p:nvSpPr>
          <p:cNvPr id="22" name="标题"/>
          <p:cNvSpPr/>
          <p:nvPr>
            <p:custDataLst>
              <p:tags r:id="rId5"/>
            </p:custDataLst>
          </p:nvPr>
        </p:nvSpPr>
        <p:spPr>
          <a:xfrm>
            <a:off x="7756860" y="3665388"/>
            <a:ext cx="2765856" cy="679211"/>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lIns="0" tIns="0" rIns="0" bIns="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spcBef>
                <a:spcPct val="0"/>
              </a:spcBef>
              <a:spcAft>
                <a:spcPct val="0"/>
              </a:spcAft>
            </a:pPr>
            <a:r>
              <a:rPr lang="zh-CN" altLang="en-US" dirty="0">
                <a:sym typeface="+mn-ea"/>
              </a:rPr>
              <a:t>儿童用药研究</a:t>
            </a:r>
            <a:endParaRPr lang="zh-CN" altLang="en-US" b="1">
              <a:solidFill>
                <a:srgbClr val="FFFFFF"/>
              </a:solidFill>
              <a:uFillTx/>
              <a:latin typeface="+mn-ea"/>
              <a:cs typeface="+mn-ea"/>
              <a:sym typeface="+mn-ea"/>
            </a:endParaRPr>
          </a:p>
        </p:txBody>
      </p:sp>
      <p:sp>
        <p:nvSpPr>
          <p:cNvPr id="8" name="圆角矩形 7"/>
          <p:cNvSpPr/>
          <p:nvPr/>
        </p:nvSpPr>
        <p:spPr>
          <a:xfrm>
            <a:off x="593090" y="1376680"/>
            <a:ext cx="3463925" cy="1917065"/>
          </a:xfrm>
          <a:prstGeom prst="roundRect">
            <a:avLst/>
          </a:prstGeom>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9" name="文本框 8"/>
          <p:cNvSpPr txBox="1"/>
          <p:nvPr/>
        </p:nvSpPr>
        <p:spPr>
          <a:xfrm>
            <a:off x="732155" y="1589405"/>
            <a:ext cx="3176270" cy="1753235"/>
          </a:xfrm>
          <a:prstGeom prst="rect">
            <a:avLst/>
          </a:prstGeom>
          <a:noFill/>
        </p:spPr>
        <p:txBody>
          <a:bodyPr wrap="square" rtlCol="0">
            <a:spAutoFit/>
          </a:bodyPr>
          <a:p>
            <a:r>
              <a:rPr lang="zh-CN" altLang="en-US" dirty="0">
                <a:sym typeface="+mn-ea"/>
              </a:rPr>
              <a:t>在</a:t>
            </a:r>
            <a:r>
              <a:rPr lang="en-US" altLang="en-US" dirty="0">
                <a:sym typeface="+mn-ea"/>
              </a:rPr>
              <a:t>6</a:t>
            </a:r>
            <a:r>
              <a:rPr lang="zh-CN" altLang="en-US" dirty="0">
                <a:sym typeface="+mn-ea"/>
              </a:rPr>
              <a:t>项双盲、随机、安慰剂对照研究中，与安慰剂相比，环索奈德显示可改善</a:t>
            </a:r>
            <a:r>
              <a:rPr lang="en-US" altLang="en-US" dirty="0">
                <a:sym typeface="+mn-ea"/>
              </a:rPr>
              <a:t>FEV1</a:t>
            </a:r>
            <a:r>
              <a:rPr lang="zh-CN" altLang="en-US" dirty="0">
                <a:sym typeface="+mn-ea"/>
              </a:rPr>
              <a:t>和最大呼气流速，改善哮喘症状控制，减少急性发作以及降低对吸入性</a:t>
            </a:r>
            <a:r>
              <a:rPr lang="en-US" altLang="en-US" dirty="0">
                <a:sym typeface="+mn-ea"/>
              </a:rPr>
              <a:t>β2</a:t>
            </a:r>
            <a:r>
              <a:rPr lang="zh-CN" altLang="en-US" dirty="0">
                <a:sym typeface="+mn-ea"/>
              </a:rPr>
              <a:t>受体激动剂的需求。</a:t>
            </a:r>
            <a:endParaRPr lang="zh-CN" altLang="en-US" dirty="0">
              <a:sym typeface="+mn-ea"/>
            </a:endParaRPr>
          </a:p>
        </p:txBody>
      </p:sp>
      <p:sp>
        <p:nvSpPr>
          <p:cNvPr id="16" name="文本框 15"/>
          <p:cNvSpPr txBox="1"/>
          <p:nvPr/>
        </p:nvSpPr>
        <p:spPr>
          <a:xfrm>
            <a:off x="4711065" y="1646555"/>
            <a:ext cx="3051810" cy="1476375"/>
          </a:xfrm>
          <a:prstGeom prst="rect">
            <a:avLst/>
          </a:prstGeom>
          <a:noFill/>
        </p:spPr>
        <p:txBody>
          <a:bodyPr wrap="square" rtlCol="0">
            <a:spAutoFit/>
          </a:bodyPr>
          <a:p>
            <a:r>
              <a:rPr lang="zh-CN" altLang="en-US" dirty="0">
                <a:sym typeface="+mn-ea"/>
              </a:rPr>
              <a:t>在</a:t>
            </a:r>
            <a:r>
              <a:rPr lang="en-US" altLang="en-US" dirty="0">
                <a:sym typeface="+mn-ea"/>
              </a:rPr>
              <a:t>4</a:t>
            </a:r>
            <a:r>
              <a:rPr lang="zh-CN" altLang="en-US" dirty="0">
                <a:sym typeface="+mn-ea"/>
              </a:rPr>
              <a:t>项阳性对照临床研究中，环索奈德与其他吸入性糖皮质激素（如氟替卡松、布地奈德）在相当剂量下的疗效相当。</a:t>
            </a:r>
            <a:endParaRPr lang="zh-CN" altLang="en-US" dirty="0">
              <a:sym typeface="+mn-ea"/>
            </a:endParaRPr>
          </a:p>
        </p:txBody>
      </p:sp>
      <p:sp>
        <p:nvSpPr>
          <p:cNvPr id="17" name="圆角矩形 16"/>
          <p:cNvSpPr/>
          <p:nvPr/>
        </p:nvSpPr>
        <p:spPr>
          <a:xfrm>
            <a:off x="8483600" y="1376680"/>
            <a:ext cx="3336290" cy="1917065"/>
          </a:xfrm>
          <a:prstGeom prst="roundRect">
            <a:avLst/>
          </a:prstGeom>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20" name="圆角矩形 19"/>
          <p:cNvSpPr/>
          <p:nvPr/>
        </p:nvSpPr>
        <p:spPr>
          <a:xfrm>
            <a:off x="6493510" y="4114165"/>
            <a:ext cx="5118100" cy="2223135"/>
          </a:xfrm>
          <a:prstGeom prst="roundRect">
            <a:avLst/>
          </a:prstGeom>
        </p:spPr>
        <p:style>
          <a:lnRef idx="2">
            <a:schemeClr val="accent1"/>
          </a:lnRef>
          <a:fillRef idx="0">
            <a:srgbClr val="FFFFFF"/>
          </a:fillRef>
          <a:effectRef idx="0">
            <a:srgbClr val="FFFFFF"/>
          </a:effectRef>
          <a:fontRef idx="minor">
            <a:schemeClr val="tx1"/>
          </a:fontRef>
        </p:style>
        <p:txBody>
          <a:bodyPr rtlCol="0" anchor="ctr"/>
          <a:p>
            <a:pPr algn="ctr"/>
            <a:endParaRPr lang="zh-CN" altLang="en-US"/>
          </a:p>
        </p:txBody>
      </p:sp>
      <p:sp>
        <p:nvSpPr>
          <p:cNvPr id="23" name="圆角矩形 22"/>
          <p:cNvSpPr/>
          <p:nvPr/>
        </p:nvSpPr>
        <p:spPr>
          <a:xfrm>
            <a:off x="593090" y="4114165"/>
            <a:ext cx="5024755" cy="2222500"/>
          </a:xfrm>
          <a:prstGeom prst="roundRect">
            <a:avLst/>
          </a:prstGeom>
        </p:spPr>
        <p:style>
          <a:lnRef idx="2">
            <a:schemeClr val="accent2"/>
          </a:lnRef>
          <a:fillRef idx="0">
            <a:srgbClr val="FFFFFF"/>
          </a:fillRef>
          <a:effectRef idx="0">
            <a:srgbClr val="FFFFFF"/>
          </a:effectRef>
          <a:fontRef idx="minor">
            <a:schemeClr val="tx1"/>
          </a:fontRef>
        </p:style>
        <p:txBody>
          <a:bodyPr rtlCol="0" anchor="ctr"/>
          <a:p>
            <a:pPr algn="ctr"/>
            <a:endParaRPr lang="zh-CN" altLang="en-US"/>
          </a:p>
        </p:txBody>
      </p:sp>
      <p:sp>
        <p:nvSpPr>
          <p:cNvPr id="24" name="文本框 23"/>
          <p:cNvSpPr txBox="1"/>
          <p:nvPr/>
        </p:nvSpPr>
        <p:spPr>
          <a:xfrm>
            <a:off x="8451215" y="1647190"/>
            <a:ext cx="3458210" cy="1510030"/>
          </a:xfrm>
          <a:prstGeom prst="rect">
            <a:avLst/>
          </a:prstGeom>
          <a:noFill/>
        </p:spPr>
        <p:txBody>
          <a:bodyPr wrap="square" rtlCol="0">
            <a:noAutofit/>
          </a:bodyPr>
          <a:p>
            <a:pPr lvl="0" indent="0" defTabSz="889000">
              <a:lnSpc>
                <a:spcPct val="90000"/>
              </a:lnSpc>
              <a:spcBef>
                <a:spcPct val="0"/>
              </a:spcBef>
              <a:spcAft>
                <a:spcPct val="20000"/>
              </a:spcAft>
              <a:buFont typeface="Arial" panose="020B0604020202020204" pitchFamily="34" charset="0"/>
              <a:buNone/>
            </a:pPr>
            <a:r>
              <a:rPr lang="zh-CN" altLang="zh-CN" dirty="0">
                <a:solidFill>
                  <a:srgbClr val="000000">
                    <a:hueOff val="0"/>
                    <a:satOff val="0"/>
                    <a:lumOff val="0"/>
                    <a:alphaOff val="0"/>
                  </a:srgbClr>
                </a:solidFill>
                <a:sym typeface="+mn-ea"/>
              </a:rPr>
              <a:t>《中国支气管哮喘防治指南（</a:t>
            </a:r>
            <a:r>
              <a:rPr lang="en-US" altLang="zh-CN" dirty="0">
                <a:solidFill>
                  <a:srgbClr val="000000">
                    <a:hueOff val="0"/>
                    <a:satOff val="0"/>
                    <a:lumOff val="0"/>
                    <a:alphaOff val="0"/>
                  </a:srgbClr>
                </a:solidFill>
                <a:sym typeface="+mn-ea"/>
              </a:rPr>
              <a:t>2020</a:t>
            </a:r>
            <a:r>
              <a:rPr lang="zh-CN" altLang="zh-CN" dirty="0">
                <a:solidFill>
                  <a:srgbClr val="000000">
                    <a:hueOff val="0"/>
                    <a:satOff val="0"/>
                    <a:lumOff val="0"/>
                    <a:alphaOff val="0"/>
                  </a:srgbClr>
                </a:solidFill>
                <a:sym typeface="+mn-ea"/>
              </a:rPr>
              <a:t>年版）》推荐成人和青少年使用环索奈德气雾剂用于哮喘维持治疗</a:t>
            </a:r>
            <a:r>
              <a:rPr lang="zh-CN" altLang="en-US" dirty="0">
                <a:solidFill>
                  <a:srgbClr val="000000">
                    <a:hueOff val="0"/>
                    <a:satOff val="0"/>
                    <a:lumOff val="0"/>
                    <a:alphaOff val="0"/>
                  </a:srgbClr>
                </a:solidFill>
                <a:sym typeface="+mn-ea"/>
              </a:rPr>
              <a:t>；</a:t>
            </a:r>
            <a:r>
              <a:rPr lang="zh-CN" altLang="zh-CN" dirty="0">
                <a:solidFill>
                  <a:srgbClr val="000000">
                    <a:hueOff val="0"/>
                    <a:satOff val="0"/>
                    <a:lumOff val="0"/>
                    <a:alphaOff val="0"/>
                  </a:srgbClr>
                </a:solidFill>
                <a:sym typeface="+mn-ea"/>
              </a:rPr>
              <a:t>《</a:t>
            </a:r>
            <a:r>
              <a:rPr lang="en-US" altLang="zh-CN" dirty="0">
                <a:solidFill>
                  <a:srgbClr val="000000">
                    <a:hueOff val="0"/>
                    <a:satOff val="0"/>
                    <a:lumOff val="0"/>
                    <a:alphaOff val="0"/>
                  </a:srgbClr>
                </a:solidFill>
                <a:sym typeface="+mn-ea"/>
              </a:rPr>
              <a:t>GINA2024</a:t>
            </a:r>
            <a:r>
              <a:rPr lang="zh-CN" altLang="zh-CN" dirty="0">
                <a:solidFill>
                  <a:srgbClr val="000000">
                    <a:hueOff val="0"/>
                    <a:satOff val="0"/>
                    <a:lumOff val="0"/>
                    <a:alphaOff val="0"/>
                  </a:srgbClr>
                </a:solidFill>
                <a:sym typeface="+mn-ea"/>
              </a:rPr>
              <a:t>》推荐成人、青少年和儿童使用环索奈德气雾剂用于哮喘维持治疗</a:t>
            </a:r>
            <a:r>
              <a:rPr lang="zh-CN" altLang="en-US" dirty="0">
                <a:solidFill>
                  <a:srgbClr val="000000">
                    <a:hueOff val="0"/>
                    <a:satOff val="0"/>
                    <a:lumOff val="0"/>
                    <a:alphaOff val="0"/>
                  </a:srgbClr>
                </a:solidFill>
                <a:sym typeface="+mn-ea"/>
              </a:rPr>
              <a:t>。</a:t>
            </a:r>
            <a:endParaRPr lang="zh-CN" altLang="en-US" dirty="0">
              <a:solidFill>
                <a:srgbClr val="000000">
                  <a:hueOff val="0"/>
                  <a:satOff val="0"/>
                  <a:lumOff val="0"/>
                  <a:alphaOff val="0"/>
                </a:srgbClr>
              </a:solidFill>
              <a:sym typeface="+mn-ea"/>
            </a:endParaRPr>
          </a:p>
        </p:txBody>
      </p:sp>
      <p:sp>
        <p:nvSpPr>
          <p:cNvPr id="26" name="文本框 25"/>
          <p:cNvSpPr txBox="1"/>
          <p:nvPr/>
        </p:nvSpPr>
        <p:spPr>
          <a:xfrm>
            <a:off x="732155" y="4495800"/>
            <a:ext cx="4779645" cy="907415"/>
          </a:xfrm>
          <a:prstGeom prst="rect">
            <a:avLst/>
          </a:prstGeom>
          <a:noFill/>
        </p:spPr>
        <p:txBody>
          <a:bodyPr wrap="square" rtlCol="0">
            <a:noAutofit/>
          </a:bodyPr>
          <a:p>
            <a:pPr marL="0" lvl="1"/>
            <a:r>
              <a:rPr lang="zh-CN" altLang="en-US" dirty="0">
                <a:sym typeface="+mn-ea"/>
              </a:rPr>
              <a:t>在</a:t>
            </a:r>
            <a:r>
              <a:rPr lang="en-US" altLang="en-US" dirty="0">
                <a:sym typeface="+mn-ea"/>
              </a:rPr>
              <a:t>4</a:t>
            </a:r>
            <a:r>
              <a:rPr lang="zh-CN" altLang="en-US" dirty="0">
                <a:sym typeface="+mn-ea"/>
              </a:rPr>
              <a:t>项为期</a:t>
            </a:r>
            <a:r>
              <a:rPr lang="en-US" altLang="en-US" dirty="0">
                <a:sym typeface="+mn-ea"/>
              </a:rPr>
              <a:t>40</a:t>
            </a:r>
            <a:r>
              <a:rPr lang="zh-CN" altLang="en-US" dirty="0">
                <a:sym typeface="+mn-ea"/>
              </a:rPr>
              <a:t>周至</a:t>
            </a:r>
            <a:r>
              <a:rPr lang="en-US" altLang="en-US" dirty="0">
                <a:sym typeface="+mn-ea"/>
              </a:rPr>
              <a:t>1</a:t>
            </a:r>
            <a:r>
              <a:rPr lang="zh-CN" altLang="en-US" dirty="0">
                <a:sym typeface="+mn-ea"/>
              </a:rPr>
              <a:t>年的长期扩展研究中证实了环索奈德的长期安全性和疗效的维持。在这些研究中，</a:t>
            </a:r>
            <a:r>
              <a:rPr lang="en-US" altLang="en-US" dirty="0">
                <a:sym typeface="+mn-ea"/>
              </a:rPr>
              <a:t>1</a:t>
            </a:r>
            <a:r>
              <a:rPr lang="zh-CN" altLang="en-US" dirty="0">
                <a:sym typeface="+mn-ea"/>
              </a:rPr>
              <a:t>年治疗期内</a:t>
            </a:r>
            <a:r>
              <a:rPr lang="en-US" altLang="en-US" dirty="0">
                <a:sym typeface="+mn-ea"/>
              </a:rPr>
              <a:t>HPA</a:t>
            </a:r>
            <a:r>
              <a:rPr lang="zh-CN" altLang="en-US" dirty="0">
                <a:sym typeface="+mn-ea"/>
              </a:rPr>
              <a:t>功能（通过</a:t>
            </a:r>
            <a:r>
              <a:rPr lang="en-US" altLang="en-US" dirty="0">
                <a:sym typeface="+mn-ea"/>
              </a:rPr>
              <a:t>24</a:t>
            </a:r>
            <a:r>
              <a:rPr lang="zh-CN" altLang="en-US" dirty="0">
                <a:sym typeface="+mn-ea"/>
              </a:rPr>
              <a:t>小时尿和血清皮质醇浓度测量）未受明显抑制。</a:t>
            </a:r>
            <a:endParaRPr sz="2000">
              <a:solidFill>
                <a:schemeClr val="tx1"/>
              </a:solidFill>
            </a:endParaRPr>
          </a:p>
          <a:p>
            <a:endParaRPr lang="zh-CN" altLang="en-US" dirty="0">
              <a:sym typeface="+mn-ea"/>
            </a:endParaRPr>
          </a:p>
          <a:p>
            <a:endParaRPr lang="zh-CN" altLang="en-US"/>
          </a:p>
        </p:txBody>
      </p:sp>
      <p:sp>
        <p:nvSpPr>
          <p:cNvPr id="27" name="文本框 26"/>
          <p:cNvSpPr txBox="1"/>
          <p:nvPr/>
        </p:nvSpPr>
        <p:spPr>
          <a:xfrm>
            <a:off x="6494145" y="4526280"/>
            <a:ext cx="5118100" cy="2030095"/>
          </a:xfrm>
          <a:prstGeom prst="rect">
            <a:avLst/>
          </a:prstGeom>
          <a:noFill/>
        </p:spPr>
        <p:txBody>
          <a:bodyPr wrap="square" rtlCol="0">
            <a:spAutoFit/>
          </a:bodyPr>
          <a:p>
            <a:pPr marL="0" lvl="1"/>
            <a:r>
              <a:rPr lang="zh-CN" altLang="en-US" dirty="0">
                <a:sym typeface="+mn-ea"/>
              </a:rPr>
              <a:t>双盲安慰剂（</a:t>
            </a:r>
            <a:r>
              <a:rPr lang="en-US" altLang="en-US" dirty="0">
                <a:sym typeface="+mn-ea"/>
              </a:rPr>
              <a:t>3</a:t>
            </a:r>
            <a:r>
              <a:rPr lang="zh-CN" altLang="en-US" dirty="0">
                <a:sym typeface="+mn-ea"/>
              </a:rPr>
              <a:t>项）和阳性对照研究（</a:t>
            </a:r>
            <a:r>
              <a:rPr lang="en-US" altLang="en-US" dirty="0">
                <a:sym typeface="+mn-ea"/>
              </a:rPr>
              <a:t>4</a:t>
            </a:r>
            <a:r>
              <a:rPr lang="zh-CN" altLang="en-US" dirty="0">
                <a:sym typeface="+mn-ea"/>
              </a:rPr>
              <a:t>项）证明，环索奈德在改善</a:t>
            </a:r>
            <a:r>
              <a:rPr lang="en-US" altLang="en-US" dirty="0">
                <a:sym typeface="+mn-ea"/>
              </a:rPr>
              <a:t>FEV1</a:t>
            </a:r>
            <a:r>
              <a:rPr lang="zh-CN" altLang="en-US" dirty="0">
                <a:sym typeface="+mn-ea"/>
              </a:rPr>
              <a:t>和晨间自测 </a:t>
            </a:r>
            <a:r>
              <a:rPr lang="en-US" altLang="en-US" dirty="0">
                <a:sym typeface="+mn-ea"/>
              </a:rPr>
              <a:t>PEF</a:t>
            </a:r>
            <a:r>
              <a:rPr lang="zh-CN" altLang="en-US" dirty="0">
                <a:sym typeface="+mn-ea"/>
              </a:rPr>
              <a:t>、减轻哮喘症状、减少急救药物需求、减少急性发作次数以及改善哮喘儿童生活质量方面优于安慰剂，</a:t>
            </a:r>
            <a:r>
              <a:rPr lang="zh-CN" altLang="en-US" dirty="0">
                <a:sym typeface="+mn-ea"/>
              </a:rPr>
              <a:t>环索奈德的有效性与丙酸氟替卡松（以</a:t>
            </a:r>
            <a:r>
              <a:rPr lang="en-US" altLang="en-US" dirty="0">
                <a:sym typeface="+mn-ea"/>
              </a:rPr>
              <a:t>1:1 µg</a:t>
            </a:r>
            <a:r>
              <a:rPr lang="zh-CN" altLang="en-US" dirty="0">
                <a:sym typeface="+mn-ea"/>
              </a:rPr>
              <a:t>计）和布地奈德（以</a:t>
            </a:r>
            <a:r>
              <a:rPr lang="en-US" altLang="en-US" dirty="0">
                <a:sym typeface="+mn-ea"/>
              </a:rPr>
              <a:t>1:2 µg</a:t>
            </a:r>
            <a:r>
              <a:rPr lang="zh-CN" altLang="en-US" dirty="0">
                <a:sym typeface="+mn-ea"/>
              </a:rPr>
              <a:t>计）相当。</a:t>
            </a:r>
            <a:endParaRPr>
              <a:solidFill>
                <a:schemeClr val="tx1"/>
              </a:solidFill>
            </a:endParaRPr>
          </a:p>
          <a:p>
            <a:endParaRPr lang="zh-CN"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textbox 218"/>
          <p:cNvSpPr/>
          <p:nvPr/>
        </p:nvSpPr>
        <p:spPr>
          <a:xfrm>
            <a:off x="0" y="86868"/>
            <a:ext cx="425450" cy="2134235"/>
          </a:xfrm>
          <a:prstGeom prst="rect">
            <a:avLst/>
          </a:prstGeom>
          <a:solidFill>
            <a:srgbClr val="4396E9">
              <a:alpha val="100000"/>
            </a:srgbClr>
          </a:solidFill>
          <a:ln w="0" cap="flat">
            <a:noFill/>
            <a:prstDash val="solid"/>
            <a:miter lim="0"/>
          </a:ln>
        </p:spPr>
        <p:txBody>
          <a:bodyPr vert="eaVert" wrap="square" lIns="0" tIns="0" rIns="0" bIns="0"/>
          <a:lstStyle/>
          <a:p>
            <a:pPr algn="l" rtl="0" eaLnBrk="0">
              <a:lnSpc>
                <a:spcPct val="116000"/>
              </a:lnSpc>
            </a:pPr>
            <a:endParaRPr sz="500" dirty="0">
              <a:latin typeface="Arial" panose="020B0604020202020204"/>
              <a:ea typeface="Arial" panose="020B0604020202020204"/>
              <a:cs typeface="Arial" panose="020B0604020202020204"/>
            </a:endParaRPr>
          </a:p>
          <a:p>
            <a:pPr marL="686435" algn="l" rtl="0" eaLnBrk="0">
              <a:lnSpc>
                <a:spcPct val="94000"/>
              </a:lnSpc>
            </a:pPr>
            <a:r>
              <a:rPr sz="1700" b="1" kern="0" spc="300" dirty="0">
                <a:solidFill>
                  <a:srgbClr val="FFFFFF">
                    <a:alpha val="100000"/>
                  </a:srgbClr>
                </a:solidFill>
                <a:latin typeface="微软雅黑" panose="020B0503020204020204" charset="-122"/>
                <a:ea typeface="微软雅黑" panose="020B0503020204020204" charset="-122"/>
                <a:cs typeface="微软雅黑" panose="020B0503020204020204" charset="-122"/>
              </a:rPr>
              <a:t>创新性</a:t>
            </a:r>
            <a:endParaRPr sz="1700" dirty="0">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624840" y="281305"/>
            <a:ext cx="11137900" cy="6296025"/>
          </a:xfrm>
          <a:prstGeom prst="rect">
            <a:avLst/>
          </a:prstGeom>
          <a:noFill/>
          <a:ln>
            <a:solidFill>
              <a:schemeClr val="accent1"/>
            </a:solidFill>
          </a:ln>
        </p:spPr>
        <p:txBody>
          <a:bodyPr wrap="square">
            <a:noAutofit/>
          </a:bodyPr>
          <a:lstStyle/>
          <a:p>
            <a:pPr lvl="0" algn="ctr">
              <a:lnSpc>
                <a:spcPct val="150000"/>
              </a:lnSpc>
            </a:pPr>
            <a:r>
              <a:rPr lang="zh-CN" altLang="zh-CN" sz="2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主要创新点</a:t>
            </a:r>
            <a:endParaRPr lang="zh-CN" altLang="zh-CN" sz="24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algn="l">
              <a:lnSpc>
                <a:spcPct val="150000"/>
              </a:lnSpc>
              <a:buNone/>
            </a:pP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        </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本品为新型</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ICS</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，有效性与其他</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ICS</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相当，安全性更高</a:t>
            </a:r>
            <a:r>
              <a:rPr lang="zh-CN" altLang="en-US" sz="1400"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a:t>
            </a:r>
            <a:endParaRPr lang="zh-CN" alt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lnSpc>
                <a:spcPct val="150000"/>
              </a:lnSpc>
              <a:buFont typeface="Wingdings" panose="05000000000000000000" pitchFamily="2" charset="2"/>
              <a:buChar char=""/>
            </a:pPr>
            <a:r>
              <a:rPr lang="zh-CN"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靶向肺部的抗炎活性</a:t>
            </a:r>
            <a:r>
              <a:rPr lang="zh-CN" altLang="zh-CN" sz="1400"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环索奈德为前体药物，仅在达到肺部后，在气道上皮细胞中经过内源性酯酶分解为活性代谢产物</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去异丁酰基环索奈德，进而与糖皮质激素受体结合，发挥局部抗炎作用。</a:t>
            </a:r>
            <a:endParaRPr lang="zh-CN" alt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lnSpc>
                <a:spcPct val="150000"/>
              </a:lnSpc>
              <a:buFont typeface="Wingdings" panose="05000000000000000000" pitchFamily="2" charset="2"/>
              <a:buChar char=""/>
            </a:pPr>
            <a:r>
              <a:rPr lang="zh-CN"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肺部沉积率高：</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环索奈德肺部沉积率高，相对于布地奈德吸入气雾剂</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28</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的肺部沉积率以及丙酸氟替卡松吸入气雾剂</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16%</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的肺部沉积率，本品肺部沉积率高达</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52%</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lnSpc>
                <a:spcPct val="150000"/>
              </a:lnSpc>
              <a:buFont typeface="Wingdings" panose="05000000000000000000" pitchFamily="2" charset="2"/>
              <a:buChar char=""/>
            </a:pPr>
            <a:r>
              <a:rPr lang="zh-CN"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系统不良反应少：</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环索奈德口服首过效应约</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100%</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，口服生物利用度极低（＜</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1%</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），血浆蛋白结合率高（</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99%</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），起效的游离分子少，系统不良反应少。</a:t>
            </a:r>
            <a:endParaRPr lang="zh-CN" alt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lnSpc>
                <a:spcPct val="150000"/>
              </a:lnSpc>
              <a:buFont typeface="Wingdings" panose="05000000000000000000" pitchFamily="2" charset="2"/>
              <a:buChar char=""/>
            </a:pPr>
            <a:r>
              <a:rPr lang="zh-CN"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局部不良反应少：</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环索奈德口腔沉积率低，仅为布地奈德的</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30%</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，丙酸氟替卡松的</a:t>
            </a:r>
            <a:r>
              <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50%</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，局部不良反应少。</a:t>
            </a:r>
            <a:endParaRPr lang="zh-CN" altLang="zh-CN" sz="1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lnSpc>
                <a:spcPct val="150000"/>
              </a:lnSpc>
              <a:buFont typeface="Wingdings" panose="05000000000000000000" pitchFamily="2" charset="2"/>
              <a:buChar char=""/>
            </a:pPr>
            <a:r>
              <a:rPr lang="zh-CN"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缓慢释放，用药频率低（每日一次）：</a:t>
            </a:r>
            <a:r>
              <a:rPr lang="zh-CN"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环索奈德活性代谢物去异丁酰基环索奈德能与脂肪酸形成可逆的脂肪酸共轭化合物，提高亲脂性，延长其在肺部的滞留时间和作用时间。</a:t>
            </a:r>
            <a:endParaRPr lang="en-US" altLang="zh-CN" sz="1400"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342900" indent="-342900">
              <a:lnSpc>
                <a:spcPct val="150000"/>
              </a:lnSpc>
              <a:buFont typeface="Wingdings" panose="05000000000000000000" pitchFamily="2" charset="2"/>
              <a:buChar char=""/>
            </a:pPr>
            <a:r>
              <a:rPr lang="zh-CN" altLang="en-US"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可用于</a:t>
            </a:r>
            <a:r>
              <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6</a:t>
            </a:r>
            <a:r>
              <a:rPr lang="zh-CN" altLang="en-US"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至</a:t>
            </a:r>
            <a:r>
              <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11</a:t>
            </a:r>
            <a:r>
              <a:rPr lang="zh-CN" altLang="en-US"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岁儿童：</a:t>
            </a:r>
            <a:r>
              <a:rPr lang="zh-CN" altLang="en-US" sz="1400"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国内首个获批“</a:t>
            </a:r>
            <a:r>
              <a:rPr lang="en-US" altLang="zh-CN" sz="1400" b="1"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6</a:t>
            </a:r>
            <a:r>
              <a:rPr lang="zh-CN" altLang="en-US" sz="1400" b="1"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至</a:t>
            </a:r>
            <a:r>
              <a:rPr lang="en-US" altLang="zh-CN" sz="1400" b="1"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11</a:t>
            </a:r>
            <a:r>
              <a:rPr lang="zh-CN" altLang="en-US" sz="1400" b="1"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岁儿童支气管哮喘患者的维持治疗</a:t>
            </a:r>
            <a:r>
              <a:rPr lang="zh-CN" altLang="en-US" sz="1400"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”说明书适应症的环索奈德吸入气雾剂，国内已获批的同通用名产品仅用于“成人和青少年（</a:t>
            </a:r>
            <a:r>
              <a:rPr lang="en-US" altLang="zh-CN" sz="1400"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12</a:t>
            </a:r>
            <a:r>
              <a:rPr lang="zh-CN" altLang="en-US" sz="1400"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岁及以上）”</a:t>
            </a:r>
            <a:r>
              <a:rPr lang="zh-CN" altLang="en-US" sz="1400" dirty="0">
                <a:solidFill>
                  <a:schemeClr val="tx1"/>
                </a:solidFill>
              </a:rPr>
              <a:t> 。</a:t>
            </a:r>
            <a:endParaRPr lang="zh-CN" altLang="en-US" sz="1400" dirty="0">
              <a:solidFill>
                <a:schemeClr val="tx1"/>
              </a:solidFill>
            </a:endParaRPr>
          </a:p>
          <a:p>
            <a:pPr algn="ctr">
              <a:lnSpc>
                <a:spcPct val="150000"/>
              </a:lnSpc>
            </a:pPr>
            <a:r>
              <a:rPr lang="zh-CN" altLang="zh-CN" sz="2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sym typeface="+mn-ea"/>
              </a:rPr>
              <a:t>药品注册分类</a:t>
            </a:r>
            <a:endParaRPr lang="zh-CN" altLang="zh-CN" sz="2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a:lnSpc>
                <a:spcPct val="150000"/>
              </a:lnSpc>
            </a:pPr>
            <a:r>
              <a:rPr lang="en-US"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zh-CN"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本品为化学药品注册分类</a:t>
            </a:r>
            <a:r>
              <a:rPr lang="en-US"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5.1</a:t>
            </a:r>
            <a:r>
              <a:rPr lang="zh-CN"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类的原研进口药品。</a:t>
            </a:r>
            <a:endParaRPr lang="en-US" altLang="zh-CN" sz="1400"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a:lnSpc>
                <a:spcPct val="150000"/>
              </a:lnSpc>
            </a:pPr>
            <a:r>
              <a:rPr lang="en-US"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      </a:t>
            </a:r>
            <a:r>
              <a:rPr lang="zh-CN"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本品自</a:t>
            </a:r>
            <a:r>
              <a:rPr lang="en-US"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2004</a:t>
            </a:r>
            <a:r>
              <a:rPr lang="zh-CN"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年首次在澳大利亚获批以来，已在全球</a:t>
            </a:r>
            <a:r>
              <a:rPr lang="en-US"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43</a:t>
            </a:r>
            <a:r>
              <a:rPr lang="zh-CN"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个国家或地区（包括美国、日本、欧洲、加拿大等主要</a:t>
            </a:r>
            <a:r>
              <a:rPr lang="en-US"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ICH</a:t>
            </a:r>
            <a:r>
              <a:rPr lang="zh-CN"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地区）获得批准，用于</a:t>
            </a:r>
            <a:r>
              <a:rPr lang="en-US"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12</a:t>
            </a:r>
            <a:r>
              <a:rPr lang="zh-CN"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岁及以上的成人和青少年的类固醇反应性支气管哮喘的预防性治疗，其中</a:t>
            </a:r>
            <a:r>
              <a:rPr lang="en-US"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15</a:t>
            </a:r>
            <a:r>
              <a:rPr lang="zh-CN" altLang="zh-CN" sz="1400" kern="100" dirty="0">
                <a:latin typeface="Times New Roman" panose="02020603050405020304" pitchFamily="18" charset="0"/>
                <a:ea typeface="宋体" panose="02010600030101010101" pitchFamily="2" charset="-122"/>
                <a:cs typeface="Times New Roman" panose="02020603050405020304" pitchFamily="18" charset="0"/>
                <a:sym typeface="+mn-ea"/>
              </a:rPr>
              <a:t>个国家或地区获得批准用于儿童哮喘的治疗。</a:t>
            </a:r>
            <a:endParaRPr lang="zh-CN" altLang="zh-CN" sz="1400"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a:p>
            <a:pPr marL="342900" indent="-342900">
              <a:lnSpc>
                <a:spcPct val="150000"/>
              </a:lnSpc>
              <a:buFont typeface="Wingdings" panose="05000000000000000000" pitchFamily="2" charset="2"/>
              <a:buChar char=""/>
            </a:pPr>
            <a:endParaRPr lang="zh-CN" altLang="en-US" sz="1400"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 name="textbox 244"/>
          <p:cNvSpPr/>
          <p:nvPr/>
        </p:nvSpPr>
        <p:spPr>
          <a:xfrm>
            <a:off x="0" y="86868"/>
            <a:ext cx="425450" cy="2134235"/>
          </a:xfrm>
          <a:prstGeom prst="rect">
            <a:avLst/>
          </a:prstGeom>
          <a:solidFill>
            <a:srgbClr val="4396E9">
              <a:alpha val="100000"/>
            </a:srgbClr>
          </a:solidFill>
          <a:ln w="0" cap="flat">
            <a:noFill/>
            <a:prstDash val="solid"/>
            <a:miter lim="0"/>
          </a:ln>
        </p:spPr>
        <p:txBody>
          <a:bodyPr vert="eaVert" wrap="square" lIns="0" tIns="0" rIns="0" bIns="0"/>
          <a:lstStyle/>
          <a:p>
            <a:pPr algn="l" rtl="0" eaLnBrk="0">
              <a:lnSpc>
                <a:spcPct val="116000"/>
              </a:lnSpc>
            </a:pPr>
            <a:endParaRPr sz="500" dirty="0">
              <a:latin typeface="Arial" panose="020B0604020202020204"/>
              <a:ea typeface="Arial" panose="020B0604020202020204"/>
              <a:cs typeface="Arial" panose="020B0604020202020204"/>
            </a:endParaRPr>
          </a:p>
          <a:p>
            <a:pPr marL="686435" algn="l" rtl="0" eaLnBrk="0">
              <a:lnSpc>
                <a:spcPct val="93000"/>
              </a:lnSpc>
              <a:spcBef>
                <a:spcPts val="0"/>
              </a:spcBef>
            </a:pPr>
            <a:r>
              <a:rPr sz="1700" b="1" kern="0" spc="300" dirty="0">
                <a:solidFill>
                  <a:srgbClr val="FFFFFF">
                    <a:alpha val="100000"/>
                  </a:srgbClr>
                </a:solidFill>
                <a:latin typeface="微软雅黑" panose="020B0503020204020204" charset="-122"/>
                <a:ea typeface="微软雅黑" panose="020B0503020204020204" charset="-122"/>
                <a:cs typeface="微软雅黑" panose="020B0503020204020204" charset="-122"/>
              </a:rPr>
              <a:t>公平性</a:t>
            </a:r>
            <a:endParaRPr sz="1700" dirty="0">
              <a:latin typeface="微软雅黑" panose="020B0503020204020204" charset="-122"/>
              <a:ea typeface="微软雅黑" panose="020B0503020204020204" charset="-122"/>
              <a:cs typeface="微软雅黑" panose="020B0503020204020204" charset="-122"/>
            </a:endParaRPr>
          </a:p>
        </p:txBody>
      </p:sp>
      <p:sp>
        <p:nvSpPr>
          <p:cNvPr id="3" name="文本框 2"/>
          <p:cNvSpPr txBox="1"/>
          <p:nvPr/>
        </p:nvSpPr>
        <p:spPr>
          <a:xfrm>
            <a:off x="980049" y="690241"/>
            <a:ext cx="10808678" cy="5262245"/>
          </a:xfrm>
          <a:prstGeom prst="rect">
            <a:avLst/>
          </a:prstGeom>
          <a:noFill/>
        </p:spPr>
        <p:txBody>
          <a:bodyPr wrap="square">
            <a:spAutoFit/>
          </a:bodyPr>
          <a:lstStyle/>
          <a:p>
            <a:pPr lvl="0" algn="l">
              <a:lnSpc>
                <a:spcPct val="150000"/>
              </a:lnSpc>
            </a:pPr>
            <a:r>
              <a:rPr lang="en-US" altLang="zh-CN" sz="16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1</a:t>
            </a:r>
            <a:r>
              <a:rPr lang="zh-CN" altLang="en-US" sz="16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6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弥补药品目录短板</a:t>
            </a:r>
            <a:endParaRPr lang="zh-CN" altLang="zh-CN" sz="16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marL="285750" indent="-285750" algn="l">
              <a:lnSpc>
                <a:spcPct val="150000"/>
              </a:lnSpc>
              <a:buFont typeface="Wingdings" panose="05000000000000000000" pitchFamily="2" charset="2"/>
              <a:buChar char="Ø"/>
            </a:pPr>
            <a:r>
              <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本品每日一次给药相对于其他吸入气雾剂每日</a:t>
            </a:r>
            <a:r>
              <a:rPr lang="en-US"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2-4</a:t>
            </a:r>
            <a:r>
              <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次给药，依从性更好，可以弥补临床上需求。</a:t>
            </a:r>
            <a:endParaRPr lang="en-US"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285750" indent="-285750" algn="l">
              <a:lnSpc>
                <a:spcPct val="150000"/>
              </a:lnSpc>
              <a:buFont typeface="Wingdings" panose="05000000000000000000" pitchFamily="2" charset="2"/>
              <a:buChar char="Ø"/>
            </a:pPr>
            <a:r>
              <a:rPr lang="zh-CN" altLang="en-US" sz="1600" b="1" kern="100" dirty="0">
                <a:solidFill>
                  <a:schemeClr val="tx1"/>
                </a:solidFill>
                <a:latin typeface="Times New Roman" panose="02020603050405020304" pitchFamily="18" charset="0"/>
                <a:ea typeface="宋体" panose="02010600030101010101" pitchFamily="2" charset="-122"/>
                <a:cs typeface="Times New Roman" panose="02020603050405020304" pitchFamily="18" charset="0"/>
              </a:rPr>
              <a:t>本品对儿童生长无影响，能解决临床处方与儿童家长的用药鼓励，提高国内儿童哮喘控制水平。</a:t>
            </a:r>
            <a:endParaRPr lang="zh-CN" altLang="zh-CN" sz="16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lvl="0" algn="l">
              <a:lnSpc>
                <a:spcPct val="150000"/>
              </a:lnSpc>
            </a:pPr>
            <a:endParaRPr lang="en-US" altLang="zh-CN" sz="16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endParaRPr>
          </a:p>
          <a:p>
            <a:pPr lvl="0" algn="l">
              <a:lnSpc>
                <a:spcPct val="150000"/>
              </a:lnSpc>
            </a:pPr>
            <a:r>
              <a:rPr lang="en-US" altLang="zh-CN" sz="16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2</a:t>
            </a:r>
            <a:r>
              <a:rPr lang="zh-CN" altLang="en-US" sz="16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a:t>
            </a:r>
            <a:r>
              <a:rPr lang="zh-CN" altLang="zh-CN" sz="16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临床管理难度小</a:t>
            </a:r>
            <a:endParaRPr lang="zh-CN" altLang="zh-CN" sz="16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lnSpc>
                <a:spcPct val="150000"/>
              </a:lnSpc>
              <a:buFont typeface="Wingdings" panose="05000000000000000000" pitchFamily="2" charset="2"/>
              <a:buChar char=""/>
            </a:pPr>
            <a:r>
              <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本品已被境内外指南推荐用于哮喘患者的维持治疗，治疗指征明确，诊疗路径清晰。</a:t>
            </a:r>
            <a:endPar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342900" lvl="0" indent="-342900" algn="l">
              <a:lnSpc>
                <a:spcPct val="150000"/>
              </a:lnSpc>
              <a:buFont typeface="Wingdings" panose="05000000000000000000" pitchFamily="2" charset="2"/>
              <a:buChar char=""/>
            </a:pPr>
            <a:r>
              <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本品已在全球上市</a:t>
            </a:r>
            <a:r>
              <a:rPr lang="en-US"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20</a:t>
            </a:r>
            <a:r>
              <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余年，且境内已有仿制药上市十余年，医患均积累了丰富的临床经验，使用剂量明确、严格，不存在临床滥用风险，超适应症用药风险极低，有利于用药管理。</a:t>
            </a:r>
            <a:endParaRPr lang="zh-CN" altLang="zh-CN" sz="16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lvl="0" algn="l">
              <a:lnSpc>
                <a:spcPct val="150000"/>
              </a:lnSpc>
            </a:pPr>
            <a:endParaRPr lang="en-US" altLang="zh-CN" sz="16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0" algn="l">
              <a:lnSpc>
                <a:spcPct val="150000"/>
              </a:lnSpc>
            </a:pPr>
            <a:r>
              <a:rPr lang="en-US" altLang="zh-CN" sz="16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3</a:t>
            </a:r>
            <a:r>
              <a:rPr lang="zh-CN" altLang="en-US" sz="16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a:t>
            </a:r>
            <a:r>
              <a:rPr lang="zh-CN" altLang="zh-CN" sz="16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rPr>
              <a:t>符合保基本原则</a:t>
            </a:r>
            <a:endParaRPr lang="zh-CN" altLang="zh-CN" sz="1600" kern="100" dirty="0">
              <a:solidFill>
                <a:srgbClr val="FF0000"/>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lnSpc>
                <a:spcPct val="150000"/>
              </a:lnSpc>
              <a:buFont typeface="Wingdings" panose="05000000000000000000" pitchFamily="2" charset="2"/>
              <a:buChar char=""/>
            </a:pPr>
            <a:r>
              <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哮喘是一个严重的全球性健康问题，影响所有年龄段的人。在许多国家，尤其是在儿童中，其患病率正在增加。目前全球约有</a:t>
            </a:r>
            <a:r>
              <a:rPr lang="en-US"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3</a:t>
            </a:r>
            <a:r>
              <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亿哮喘患者，每年约</a:t>
            </a:r>
            <a:r>
              <a:rPr lang="en-US"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25</a:t>
            </a:r>
            <a:r>
              <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万人因哮喘而死亡，给卫生保健系统和社会带来了无法接受的负担。</a:t>
            </a:r>
            <a:endParaRPr lang="zh-CN" altLang="zh-CN" sz="16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lnSpc>
                <a:spcPct val="150000"/>
              </a:lnSpc>
              <a:buFont typeface="Wingdings" panose="05000000000000000000" pitchFamily="2" charset="2"/>
              <a:buChar char=""/>
            </a:pPr>
            <a:r>
              <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如果纳入医保，本品的广泛应用可为经济条件差的患者带来基本保障，提升哮喘控制水平，降低住院率。</a:t>
            </a:r>
            <a:endParaRPr lang="zh-CN" altLang="zh-CN" sz="16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342900" lvl="0" indent="-342900" algn="l">
              <a:lnSpc>
                <a:spcPct val="150000"/>
              </a:lnSpc>
              <a:buFont typeface="Wingdings" panose="05000000000000000000" pitchFamily="2" charset="2"/>
              <a:buChar char=""/>
            </a:pPr>
            <a:r>
              <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本品可使哮喘患者达到良好控制，降低医疗成本，释放劳动力，创造社会价值。</a:t>
            </a:r>
            <a:endParaRPr lang="zh-CN" altLang="zh-CN" sz="16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6"/>
          <p:cNvSpPr/>
          <p:nvPr/>
        </p:nvSpPr>
        <p:spPr>
          <a:xfrm>
            <a:off x="1280160" y="2489953"/>
            <a:ext cx="9129932" cy="939047"/>
          </a:xfrm>
          <a:prstGeom prst="rect">
            <a:avLst/>
          </a:prstGeom>
          <a:noFill/>
          <a:ln w="0" cap="flat">
            <a:noFill/>
            <a:prstDash val="solid"/>
            <a:miter lim="0"/>
          </a:ln>
        </p:spPr>
        <p:txBody>
          <a:bodyPr vert="horz" wrap="square" lIns="0" tIns="0" rIns="0" bIns="0"/>
          <a:lstStyle/>
          <a:p>
            <a:pPr algn="ctr" rtl="0" eaLnBrk="0">
              <a:lnSpc>
                <a:spcPct val="91000"/>
              </a:lnSpc>
            </a:pPr>
            <a:endParaRPr sz="1000" dirty="0">
              <a:solidFill>
                <a:schemeClr val="accent1"/>
              </a:solidFill>
              <a:latin typeface="Arial" panose="020B0604020202020204"/>
              <a:ea typeface="Arial" panose="020B0604020202020204"/>
              <a:cs typeface="Arial" panose="020B0604020202020204"/>
            </a:endParaRPr>
          </a:p>
          <a:p>
            <a:pPr algn="ctr"/>
            <a:r>
              <a:rPr lang="zh-CN" altLang="en-US" sz="5400" b="1" dirty="0">
                <a:solidFill>
                  <a:schemeClr val="accent1"/>
                </a:solidFill>
              </a:rPr>
              <a:t>谢 谢</a:t>
            </a:r>
            <a:endParaRPr sz="2800" dirty="0">
              <a:solidFill>
                <a:schemeClr val="accent1"/>
              </a:solidFill>
              <a:latin typeface="Arial" panose="020B0604020202020204"/>
              <a:ea typeface="Arial" panose="020B0604020202020204"/>
              <a:cs typeface="Arial" panose="020B0604020202020204"/>
            </a:endParaRPr>
          </a:p>
        </p:txBody>
      </p:sp>
      <p:sp>
        <p:nvSpPr>
          <p:cNvPr id="10" name="textbox 10"/>
          <p:cNvSpPr/>
          <p:nvPr/>
        </p:nvSpPr>
        <p:spPr>
          <a:xfrm>
            <a:off x="3268297" y="4104504"/>
            <a:ext cx="5153659" cy="1514475"/>
          </a:xfrm>
          <a:prstGeom prst="rect">
            <a:avLst/>
          </a:prstGeom>
          <a:noFill/>
          <a:ln w="0" cap="flat">
            <a:noFill/>
            <a:prstDash val="solid"/>
            <a:miter lim="0"/>
          </a:ln>
        </p:spPr>
        <p:txBody>
          <a:bodyPr vert="horz" wrap="square" lIns="0" tIns="0" rIns="0" bIns="0"/>
          <a:lstStyle/>
          <a:p>
            <a:pPr algn="ctr" rtl="0" eaLnBrk="0">
              <a:lnSpc>
                <a:spcPct val="173000"/>
              </a:lnSpc>
            </a:pPr>
            <a:endParaRPr sz="1000" dirty="0">
              <a:latin typeface="Arial" panose="020B0604020202020204"/>
              <a:ea typeface="Arial" panose="020B0604020202020204"/>
              <a:cs typeface="Arial" panose="020B0604020202020204"/>
            </a:endParaRPr>
          </a:p>
          <a:p>
            <a:pPr algn="ctr" rtl="0" eaLnBrk="0">
              <a:lnSpc>
                <a:spcPct val="112000"/>
              </a:lnSpc>
            </a:pPr>
            <a:endParaRPr sz="600" dirty="0">
              <a:latin typeface="Arial" panose="020B0604020202020204"/>
              <a:ea typeface="Arial" panose="020B0604020202020204"/>
              <a:cs typeface="Arial" panose="020B0604020202020204"/>
            </a:endParaRPr>
          </a:p>
          <a:p>
            <a:pPr marL="12700" algn="ctr" eaLnBrk="0">
              <a:lnSpc>
                <a:spcPct val="94000"/>
              </a:lnSpc>
              <a:spcBef>
                <a:spcPts val="5"/>
              </a:spcBef>
            </a:pPr>
            <a:r>
              <a:rPr lang="zh-CN" altLang="en-US" sz="2800" dirty="0">
                <a:solidFill>
                  <a:schemeClr val="accent1"/>
                </a:solidFill>
              </a:rPr>
              <a:t>武汉人福康诚医药有限公司</a:t>
            </a:r>
            <a:endParaRPr sz="2700" dirty="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3" name="textbox 42"/>
          <p:cNvSpPr/>
          <p:nvPr/>
        </p:nvSpPr>
        <p:spPr>
          <a:xfrm>
            <a:off x="497058" y="863160"/>
            <a:ext cx="11197883" cy="751721"/>
          </a:xfrm>
          <a:prstGeom prst="rect">
            <a:avLst/>
          </a:prstGeom>
          <a:noFill/>
          <a:ln w="0" cap="flat">
            <a:noFill/>
            <a:prstDash val="solid"/>
            <a:miter lim="0"/>
          </a:ln>
        </p:spPr>
        <p:txBody>
          <a:bodyPr vert="horz" wrap="square" lIns="0" tIns="0" rIns="0" bIns="0" anchor="ctr"/>
          <a:lstStyle/>
          <a:p>
            <a:pPr algn="ctr" rtl="0" eaLnBrk="0">
              <a:lnSpc>
                <a:spcPct val="83000"/>
              </a:lnSpc>
            </a:pPr>
            <a:endParaRPr sz="100" dirty="0">
              <a:latin typeface="Arial" panose="020B0604020202020204"/>
              <a:ea typeface="Arial" panose="020B0604020202020204"/>
              <a:cs typeface="Arial" panose="020B0604020202020204"/>
            </a:endParaRPr>
          </a:p>
          <a:p>
            <a:pPr marL="12700" algn="ctr" eaLnBrk="0">
              <a:lnSpc>
                <a:spcPts val="3685"/>
              </a:lnSpc>
            </a:pPr>
            <a:r>
              <a:rPr lang="zh-CN" altLang="en-US" sz="2700" b="1" kern="0" spc="40" dirty="0">
                <a:solidFill>
                  <a:srgbClr val="4472C4">
                    <a:alpha val="100000"/>
                  </a:srgbClr>
                </a:solidFill>
                <a:latin typeface="微软雅黑" panose="020B0503020204020204" charset="-122"/>
                <a:ea typeface="微软雅黑" panose="020B0503020204020204" charset="-122"/>
                <a:cs typeface="微软雅黑" panose="020B0503020204020204" charset="-122"/>
              </a:rPr>
              <a:t>国内首个获批“</a:t>
            </a:r>
            <a:r>
              <a:rPr lang="en-US" altLang="zh-CN" sz="2700" b="1" kern="0" spc="40" dirty="0">
                <a:solidFill>
                  <a:srgbClr val="4472C4">
                    <a:alpha val="100000"/>
                  </a:srgbClr>
                </a:solidFill>
                <a:latin typeface="微软雅黑" panose="020B0503020204020204" charset="-122"/>
                <a:ea typeface="微软雅黑" panose="020B0503020204020204" charset="-122"/>
              </a:rPr>
              <a:t>6</a:t>
            </a:r>
            <a:r>
              <a:rPr lang="zh-CN" altLang="en-US" sz="2700" b="1" kern="0" spc="40" dirty="0">
                <a:solidFill>
                  <a:srgbClr val="4472C4">
                    <a:alpha val="100000"/>
                  </a:srgbClr>
                </a:solidFill>
                <a:latin typeface="微软雅黑" panose="020B0503020204020204" charset="-122"/>
                <a:ea typeface="微软雅黑" panose="020B0503020204020204" charset="-122"/>
              </a:rPr>
              <a:t>至</a:t>
            </a:r>
            <a:r>
              <a:rPr lang="en-US" altLang="zh-CN" sz="2700" b="1" kern="0" spc="40" dirty="0">
                <a:solidFill>
                  <a:srgbClr val="4472C4">
                    <a:alpha val="100000"/>
                  </a:srgbClr>
                </a:solidFill>
                <a:latin typeface="微软雅黑" panose="020B0503020204020204" charset="-122"/>
                <a:ea typeface="微软雅黑" panose="020B0503020204020204" charset="-122"/>
              </a:rPr>
              <a:t>11</a:t>
            </a:r>
            <a:r>
              <a:rPr lang="zh-CN" altLang="en-US" sz="2700" b="1" kern="0" spc="40" dirty="0">
                <a:solidFill>
                  <a:srgbClr val="4472C4">
                    <a:alpha val="100000"/>
                  </a:srgbClr>
                </a:solidFill>
                <a:latin typeface="微软雅黑" panose="020B0503020204020204" charset="-122"/>
                <a:ea typeface="微软雅黑" panose="020B0503020204020204" charset="-122"/>
              </a:rPr>
              <a:t>岁儿童</a:t>
            </a:r>
            <a:r>
              <a:rPr lang="zh-CN" altLang="zh-CN" sz="2700" b="1" kern="0" spc="40" dirty="0">
                <a:solidFill>
                  <a:srgbClr val="4472C4">
                    <a:alpha val="100000"/>
                  </a:srgbClr>
                </a:solidFill>
                <a:latin typeface="微软雅黑" panose="020B0503020204020204" charset="-122"/>
                <a:ea typeface="微软雅黑" panose="020B0503020204020204" charset="-122"/>
              </a:rPr>
              <a:t>支气管哮喘患者的维持治疗</a:t>
            </a:r>
            <a:r>
              <a:rPr lang="zh-CN" altLang="en-US" sz="2700" b="1" kern="0" spc="40" dirty="0">
                <a:solidFill>
                  <a:srgbClr val="4472C4">
                    <a:alpha val="100000"/>
                  </a:srgbClr>
                </a:solidFill>
                <a:latin typeface="微软雅黑" panose="020B0503020204020204" charset="-122"/>
                <a:ea typeface="微软雅黑" panose="020B0503020204020204" charset="-122"/>
                <a:cs typeface="微软雅黑" panose="020B0503020204020204" charset="-122"/>
              </a:rPr>
              <a:t>”说明书适应症的环索奈德吸入气雾剂</a:t>
            </a:r>
            <a:endParaRPr sz="2700" dirty="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7"/>
  <p:tag name="KSO_WM_UNIT_LAYERLEVEL" val="1"/>
  <p:tag name="KSO_WM_TAG_VERSION" val="1.0"/>
  <p:tag name="KSO_WM_BEAUTIFY_FLAG" val="#wm#"/>
  <p:tag name="KSO_WM_UNIT_TYPE" val="y"/>
  <p:tag name="KSO_WM_UNIT_INDEX" val="7"/>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7.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06915_1*a*1"/>
  <p:tag name="KSO_WM_TEMPLATE_CATEGORY" val="custom"/>
  <p:tag name="KSO_WM_TEMPLATE_INDEX" val="20206915"/>
  <p:tag name="KSO_WM_UNIT_LAYERLEVEL" val="1"/>
  <p:tag name="KSO_WM_TAG_VERSION" val="1.0"/>
  <p:tag name="KSO_WM_BEAUTIFY_FLAG" val="#wm#"/>
  <p:tag name="KSO_WM_UNIT_PRESET_TEXT" val="空白演示经典风格"/>
  <p:tag name="KSO_WM_UNIT_TEXT_FILL_FORE_SCHEMECOLOR_INDEX_BRIGHTNESS" val="0"/>
  <p:tag name="KSO_WM_UNIT_TEXT_FILL_FORE_SCHEMECOLOR_INDEX" val="5"/>
  <p:tag name="KSO_WM_UNIT_TEXT_FILL_TYPE" val="1"/>
</p:tagLst>
</file>

<file path=ppt/tags/tag18.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UNIT_TYPE" val="f"/>
  <p:tag name="KSO_WM_UNIT_INDEX" val="1"/>
  <p:tag name="KSO_WM_UNIT_ID" val="custom20206915_1*f*1"/>
  <p:tag name="KSO_WM_TEMPLATE_CATEGORY" val="custom"/>
  <p:tag name="KSO_WM_TEMPLATE_INDEX" val="20206915"/>
  <p:tag name="KSO_WM_UNIT_LAYERLEVEL" val="1"/>
  <p:tag name="KSO_WM_TAG_VERSION" val="1.0"/>
  <p:tag name="KSO_WM_BEAUTIFY_FLAG" val="#wm#"/>
  <p:tag name="KSO_WM_UNIT_ISCONTENTSTITLE" val="0"/>
  <p:tag name="KSO_WM_UNIT_ISNUMDGMTITLE" val="0"/>
  <p:tag name="KSO_WM_UNIT_PRESET_TEXT" val="演讲者："/>
  <p:tag name="KSO_WM_UNIT_SUBTYPE" val="b"/>
  <p:tag name="KSO_WM_UNIT_TEXT_FILL_FORE_SCHEMECOLOR_INDEX_BRIGHTNESS" val="0"/>
  <p:tag name="KSO_WM_UNIT_TEXT_FILL_FORE_SCHEMECOLOR_INDEX" val="5"/>
  <p:tag name="KSO_WM_UNIT_TEXT_FILL_TYPE" val="1"/>
</p:tagLst>
</file>

<file path=ppt/tags/tag19.xml><?xml version="1.0" encoding="utf-8"?>
<p:tagLst xmlns:p="http://schemas.openxmlformats.org/presentationml/2006/main">
  <p:tag name="KSO_WM_SLIDE_ID" val="custom20206915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6915"/>
  <p:tag name="KSO_WM_SLIDE_LAYOUT" val="a_b_f"/>
  <p:tag name="KSO_WM_SLIDE_LAYOUT_CNT" val="1_1_1"/>
  <p:tag name="KSO_WM_TEMPLATE_MASTER_THUMB_INDEX" val="12"/>
  <p:tag name="KSO_WM_TEMPLATE_THUMBS_INDEX" val="1、4、7、8、10、11、12、13、15"/>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UNIT_TYPE" val="y"/>
  <p:tag name="KSO_WM_UNIT_INDEX" val="1"/>
</p:tagLst>
</file>

<file path=ppt/tags/tag20.xml><?xml version="1.0" encoding="utf-8"?>
<p:tagLst xmlns:p="http://schemas.openxmlformats.org/presentationml/2006/main">
  <p:tag name="KSO_WM_UNIT_PLACING_PICTURE_USER_VIEWPORT" val="{&quot;height&quot;:4019.0787401574803,&quot;width&quot;:16973.43937007874}"/>
</p:tagLst>
</file>

<file path=ppt/tags/tag21.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1_1"/>
  <p:tag name="KSO_WM_UNIT_ID" val="diagram20231751_4*l_h_a*1_1_1"/>
  <p:tag name="KSO_WM_TEMPLATE_CATEGORY" val="diagram"/>
  <p:tag name="KSO_WM_TEMPLATE_INDEX" val="20231751"/>
  <p:tag name="KSO_WM_UNIT_LAYERLEVEL" val="1_1_1"/>
  <p:tag name="KSO_WM_TAG_VERSION" val="3.0"/>
  <p:tag name="KSO_WM_UNIT_TEXT_FILL_FORE_SCHEMECOLOR_INDEX_BRIGHTNESS" val="0.15"/>
  <p:tag name="KSO_WM_DIAGRAM_VERSION" val="3"/>
  <p:tag name="KSO_WM_DIAGRAM_COLOR_TRICK" val="2"/>
  <p:tag name="KSO_WM_DIAGRAM_COLOR_TEXT_CAN_REMOVE" val="n"/>
  <p:tag name="KSO_WM_DIAGRAM_GROUP_CODE" val="l1-1"/>
  <p:tag name="KSO_WM_DIAGRAM_MAX_ITEMCNT" val="6"/>
  <p:tag name="KSO_WM_DIAGRAM_MIN_ITEMCNT" val="2"/>
  <p:tag name="KSO_WM_DIAGRAM_VIRTUALLY_FRAME" val="{&quot;height&quot;:433.2254360985945,&quot;left&quot;:46.69150390625,&quot;top&quot;:51.69960327148438,&quot;width&quot;:890.0669921875}"/>
  <p:tag name="KSO_WM_DIAGRAM_COLOR_MATCH_VALUE" val="{&quot;shape&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TYPE" val="1"/>
  <p:tag name="KSO_WM_UNIT_TEXT_TYPE" val="1"/>
  <p:tag name="KSO_WM_BEAUTIFY_FLAG" val="#wm#"/>
  <p:tag name="KSO_WM_UNIT_PRESET_TEXT" val="添加标题"/>
  <p:tag name="KSO_WM_UNIT_FILL_TYPE" val="1"/>
  <p:tag name="KSO_WM_UNIT_FILL_FORE_SCHEMECOLOR_INDEX" val="5"/>
  <p:tag name="KSO_WM_UNIT_FILL_FORE_SCHEMECOLOR_INDEX_BRIGHTNESS" val="0"/>
  <p:tag name="KSO_WM_DIAGRAM_USE_COLOR_VALUE" val="{&quot;color_scheme&quot;:1,&quot;color_type&quot;:1,&quot;theme_color_indexes&quot;:[5,6,5,6,5,6]}"/>
</p:tagLst>
</file>

<file path=ppt/tags/tag22.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2_1"/>
  <p:tag name="KSO_WM_UNIT_ID" val="diagram20231751_4*l_h_a*1_2_1"/>
  <p:tag name="KSO_WM_TEMPLATE_CATEGORY" val="diagram"/>
  <p:tag name="KSO_WM_TEMPLATE_INDEX" val="20231751"/>
  <p:tag name="KSO_WM_UNIT_LAYERLEVEL" val="1_1_1"/>
  <p:tag name="KSO_WM_TAG_VERSION" val="3.0"/>
  <p:tag name="KSO_WM_UNIT_TEXT_FILL_FORE_SCHEMECOLOR_INDEX_BRIGHTNESS" val="0.15"/>
  <p:tag name="KSO_WM_DIAGRAM_VERSION" val="3"/>
  <p:tag name="KSO_WM_DIAGRAM_COLOR_TRICK" val="2"/>
  <p:tag name="KSO_WM_DIAGRAM_COLOR_TEXT_CAN_REMOVE" val="n"/>
  <p:tag name="KSO_WM_DIAGRAM_GROUP_CODE" val="l1-1"/>
  <p:tag name="KSO_WM_DIAGRAM_MAX_ITEMCNT" val="6"/>
  <p:tag name="KSO_WM_DIAGRAM_MIN_ITEMCNT" val="2"/>
  <p:tag name="KSO_WM_DIAGRAM_VIRTUALLY_FRAME" val="{&quot;height&quot;:433.2254360985945,&quot;left&quot;:46.69150390625,&quot;top&quot;:51.69960327148438,&quot;width&quot;:890.0669921875}"/>
  <p:tag name="KSO_WM_DIAGRAM_COLOR_MATCH_VALUE" val="{&quot;shape&quot;:{&quot;fill&quot;:{&quot;solid&quot;:{&quot;brightness&quot;:0,&quot;colorType&quot;:1,&quot;foreColorIndex&quot;:6,&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TYPE" val="1"/>
  <p:tag name="KSO_WM_UNIT_TEXT_TYPE" val="1"/>
  <p:tag name="KSO_WM_BEAUTIFY_FLAG" val="#wm#"/>
  <p:tag name="KSO_WM_UNIT_PRESET_TEXT" val="添加标题"/>
  <p:tag name="KSO_WM_UNIT_FILL_TYPE" val="1"/>
  <p:tag name="KSO_WM_UNIT_FILL_FORE_SCHEMECOLOR_INDEX" val="6"/>
  <p:tag name="KSO_WM_UNIT_FILL_FORE_SCHEMECOLOR_INDEX_BRIGHTNESS" val="0"/>
  <p:tag name="KSO_WM_DIAGRAM_USE_COLOR_VALUE" val="{&quot;color_scheme&quot;:1,&quot;color_type&quot;:1,&quot;theme_color_indexes&quot;:[5,6,5,6,5,6]}"/>
</p:tagLst>
</file>

<file path=ppt/tags/tag23.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3_1"/>
  <p:tag name="KSO_WM_UNIT_ID" val="diagram20231751_4*l_h_a*1_3_1"/>
  <p:tag name="KSO_WM_TEMPLATE_CATEGORY" val="diagram"/>
  <p:tag name="KSO_WM_TEMPLATE_INDEX" val="20231751"/>
  <p:tag name="KSO_WM_UNIT_LAYERLEVEL" val="1_1_1"/>
  <p:tag name="KSO_WM_TAG_VERSION" val="3.0"/>
  <p:tag name="KSO_WM_UNIT_TEXT_FILL_FORE_SCHEMECOLOR_INDEX_BRIGHTNESS" val="0.15"/>
  <p:tag name="KSO_WM_DIAGRAM_VERSION" val="3"/>
  <p:tag name="KSO_WM_DIAGRAM_COLOR_TRICK" val="2"/>
  <p:tag name="KSO_WM_DIAGRAM_COLOR_TEXT_CAN_REMOVE" val="n"/>
  <p:tag name="KSO_WM_DIAGRAM_GROUP_CODE" val="l1-1"/>
  <p:tag name="KSO_WM_DIAGRAM_MAX_ITEMCNT" val="6"/>
  <p:tag name="KSO_WM_DIAGRAM_MIN_ITEMCNT" val="2"/>
  <p:tag name="KSO_WM_DIAGRAM_VIRTUALLY_FRAME" val="{&quot;height&quot;:433.2254360985945,&quot;left&quot;:46.69150390625,&quot;top&quot;:51.69960327148438,&quot;width&quot;:890.0669921875}"/>
  <p:tag name="KSO_WM_DIAGRAM_COLOR_MATCH_VALUE" val="{&quot;shape&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TYPE" val="1"/>
  <p:tag name="KSO_WM_UNIT_TEXT_TYPE" val="1"/>
  <p:tag name="KSO_WM_BEAUTIFY_FLAG" val="#wm#"/>
  <p:tag name="KSO_WM_UNIT_PRESET_TEXT" val="添加标题"/>
  <p:tag name="KSO_WM_UNIT_FILL_TYPE" val="1"/>
  <p:tag name="KSO_WM_UNIT_FILL_FORE_SCHEMECOLOR_INDEX" val="5"/>
  <p:tag name="KSO_WM_UNIT_FILL_FORE_SCHEMECOLOR_INDEX_BRIGHTNESS" val="0"/>
  <p:tag name="KSO_WM_DIAGRAM_USE_COLOR_VALUE" val="{&quot;color_scheme&quot;:1,&quot;color_type&quot;:1,&quot;theme_color_indexes&quot;:[5,6,5,6,5,6]}"/>
</p:tagLst>
</file>

<file path=ppt/tags/tag24.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4_1"/>
  <p:tag name="KSO_WM_UNIT_ID" val="diagram20231751_4*l_h_a*1_4_1"/>
  <p:tag name="KSO_WM_TEMPLATE_CATEGORY" val="diagram"/>
  <p:tag name="KSO_WM_TEMPLATE_INDEX" val="20231751"/>
  <p:tag name="KSO_WM_UNIT_LAYERLEVEL" val="1_1_1"/>
  <p:tag name="KSO_WM_TAG_VERSION" val="3.0"/>
  <p:tag name="KSO_WM_UNIT_TEXT_FILL_FORE_SCHEMECOLOR_INDEX_BRIGHTNESS" val="0.15"/>
  <p:tag name="KSO_WM_DIAGRAM_VERSION" val="3"/>
  <p:tag name="KSO_WM_DIAGRAM_COLOR_TRICK" val="2"/>
  <p:tag name="KSO_WM_DIAGRAM_COLOR_TEXT_CAN_REMOVE" val="n"/>
  <p:tag name="KSO_WM_DIAGRAM_GROUP_CODE" val="l1-1"/>
  <p:tag name="KSO_WM_DIAGRAM_MAX_ITEMCNT" val="6"/>
  <p:tag name="KSO_WM_DIAGRAM_MIN_ITEMCNT" val="2"/>
  <p:tag name="KSO_WM_DIAGRAM_VIRTUALLY_FRAME" val="{&quot;height&quot;:433.2254360985945,&quot;left&quot;:46.69150390625,&quot;top&quot;:51.69960327148438,&quot;width&quot;:890.0669921875}"/>
  <p:tag name="KSO_WM_DIAGRAM_COLOR_MATCH_VALUE" val="{&quot;shape&quot;:{&quot;fill&quot;:{&quot;solid&quot;:{&quot;brightness&quot;:0,&quot;colorType&quot;:1,&quot;foreColorIndex&quot;:6,&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TYPE" val="1"/>
  <p:tag name="KSO_WM_UNIT_TEXT_TYPE" val="1"/>
  <p:tag name="KSO_WM_BEAUTIFY_FLAG" val="#wm#"/>
  <p:tag name="KSO_WM_UNIT_PRESET_TEXT" val="添加标题"/>
  <p:tag name="KSO_WM_UNIT_FILL_TYPE" val="1"/>
  <p:tag name="KSO_WM_UNIT_FILL_FORE_SCHEMECOLOR_INDEX" val="6"/>
  <p:tag name="KSO_WM_UNIT_FILL_FORE_SCHEMECOLOR_INDEX_BRIGHTNESS" val="0"/>
  <p:tag name="KSO_WM_DIAGRAM_USE_COLOR_VALUE" val="{&quot;color_scheme&quot;:1,&quot;color_type&quot;:1,&quot;theme_color_indexes&quot;:[5,6,5,6,5,6]}"/>
</p:tagLst>
</file>

<file path=ppt/tags/tag25.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TYPE" val="l_h_a"/>
  <p:tag name="KSO_WM_UNIT_INDEX" val="1_5_1"/>
  <p:tag name="KSO_WM_UNIT_ID" val="diagram20231751_4*l_h_a*1_5_1"/>
  <p:tag name="KSO_WM_TEMPLATE_CATEGORY" val="diagram"/>
  <p:tag name="KSO_WM_TEMPLATE_INDEX" val="20231751"/>
  <p:tag name="KSO_WM_UNIT_LAYERLEVEL" val="1_1_1"/>
  <p:tag name="KSO_WM_TAG_VERSION" val="3.0"/>
  <p:tag name="KSO_WM_UNIT_TEXT_FILL_FORE_SCHEMECOLOR_INDEX_BRIGHTNESS" val="0.15"/>
  <p:tag name="KSO_WM_DIAGRAM_VERSION" val="3"/>
  <p:tag name="KSO_WM_DIAGRAM_COLOR_TRICK" val="2"/>
  <p:tag name="KSO_WM_DIAGRAM_COLOR_TEXT_CAN_REMOVE" val="n"/>
  <p:tag name="KSO_WM_DIAGRAM_GROUP_CODE" val="l1-1"/>
  <p:tag name="KSO_WM_DIAGRAM_MAX_ITEMCNT" val="6"/>
  <p:tag name="KSO_WM_DIAGRAM_MIN_ITEMCNT" val="2"/>
  <p:tag name="KSO_WM_DIAGRAM_VIRTUALLY_FRAME" val="{&quot;height&quot;:433.2254360985945,&quot;left&quot;:46.69150390625,&quot;top&quot;:51.69960327148438,&quot;width&quot;:890.0669921875}"/>
  <p:tag name="KSO_WM_DIAGRAM_COLOR_MATCH_VALUE" val="{&quot;shape&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TYPE" val="1"/>
  <p:tag name="KSO_WM_UNIT_TEXT_TYPE" val="1"/>
  <p:tag name="KSO_WM_BEAUTIFY_FLAG" val="#wm#"/>
  <p:tag name="KSO_WM_UNIT_PRESET_TEXT" val="添加标题"/>
  <p:tag name="KSO_WM_UNIT_FILL_TYPE" val="1"/>
  <p:tag name="KSO_WM_UNIT_FILL_FORE_SCHEMECOLOR_INDEX" val="5"/>
  <p:tag name="KSO_WM_UNIT_FILL_FORE_SCHEMECOLOR_INDEX_BRIGHTNESS" val="0"/>
  <p:tag name="KSO_WM_DIAGRAM_USE_COLOR_VALUE" val="{&quot;color_scheme&quot;:1,&quot;color_type&quot;:1,&quot;theme_color_indexes&quot;:[5,6,5,6,5,6]}"/>
</p:tagLst>
</file>

<file path=ppt/tags/tag26.xml><?xml version="1.0" encoding="utf-8"?>
<p:tagLst xmlns:p="http://schemas.openxmlformats.org/presentationml/2006/main">
  <p:tag name="resource_record_key" val="{&quot;70&quot;:[3321640]}"/>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2"/>
  <p:tag name="KSO_WM_UNIT_LAYERLEVEL" val="1"/>
  <p:tag name="KSO_WM_TAG_VERSION" val="1.0"/>
  <p:tag name="KSO_WM_BEAUTIFY_FLAG" val="#wm#"/>
  <p:tag name="KSO_WM_UNIT_TYPE" val="y"/>
  <p:tag name="KSO_WM_UNIT_INDEX" val="2"/>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3"/>
  <p:tag name="KSO_WM_UNIT_LAYERLEVEL" val="1"/>
  <p:tag name="KSO_WM_TAG_VERSION" val="1.0"/>
  <p:tag name="KSO_WM_BEAUTIFY_FLAG" val="#wm#"/>
  <p:tag name="KSO_WM_UNIT_TYPE" val="y"/>
  <p:tag name="KSO_WM_UNIT_INDEX" val="3"/>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4"/>
  <p:tag name="KSO_WM_UNIT_LAYERLEVEL" val="1"/>
  <p:tag name="KSO_WM_TAG_VERSION" val="1.0"/>
  <p:tag name="KSO_WM_BEAUTIFY_FLAG" val="#wm#"/>
  <p:tag name="KSO_WM_UNIT_TYPE" val="y"/>
  <p:tag name="KSO_WM_UNIT_INDEX" val="4"/>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5"/>
  <p:tag name="KSO_WM_UNIT_LAYERLEVEL" val="1"/>
  <p:tag name="KSO_WM_TAG_VERSION" val="1.0"/>
  <p:tag name="KSO_WM_BEAUTIFY_FLAG" val="#wm#"/>
  <p:tag name="KSO_WM_UNIT_TYPE" val="y"/>
  <p:tag name="KSO_WM_UNIT_INDEX" val="5"/>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6"/>
  <p:tag name="KSO_WM_UNIT_LAYERLEVEL" val="1"/>
  <p:tag name="KSO_WM_TAG_VERSION" val="1.0"/>
  <p:tag name="KSO_WM_BEAUTIFY_FLAG" val="#wm#"/>
  <p:tag name="KSO_WM_UNIT_TYPE" val="y"/>
  <p:tag name="KSO_WM_UNIT_INDEX" val="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3741</Words>
  <Application>WPS 演示</Application>
  <PresentationFormat>宽屏</PresentationFormat>
  <Paragraphs>227</Paragraphs>
  <Slides>9</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9</vt:i4>
      </vt:variant>
    </vt:vector>
  </HeadingPairs>
  <TitlesOfParts>
    <vt:vector size="18" baseType="lpstr">
      <vt:lpstr>Arial</vt:lpstr>
      <vt:lpstr>宋体</vt:lpstr>
      <vt:lpstr>Wingdings</vt:lpstr>
      <vt:lpstr>微软雅黑</vt:lpstr>
      <vt:lpstr>Arial</vt:lpstr>
      <vt:lpstr>Times New Roman</vt:lpstr>
      <vt:lpstr>Calibri</vt:lpstr>
      <vt:lpstr>Arial Unicode MS</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娟娟</cp:lastModifiedBy>
  <cp:revision>15</cp:revision>
  <dcterms:created xsi:type="dcterms:W3CDTF">2024-07-12T10:26:00Z</dcterms:created>
  <dcterms:modified xsi:type="dcterms:W3CDTF">2025-07-18T04:15:16Z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wqlLaW5nc29mdCBQREYgdG8gV1BTIDEwMA</vt:lpwstr>
  </property>
  <property fmtid="{D5CDD505-2E9C-101B-9397-08002B2CF9AE}" pid="3" name="Created">
    <vt:filetime>2025-07-18T20:06:04Z</vt:filetime>
  </property>
  <property fmtid="{D5CDD505-2E9C-101B-9397-08002B2CF9AE}" pid="4" name="ICV">
    <vt:lpwstr>1E3D83262E674D589232179B553719BA_12</vt:lpwstr>
  </property>
  <property fmtid="{D5CDD505-2E9C-101B-9397-08002B2CF9AE}" pid="5" name="KSOProductBuildVer">
    <vt:lpwstr>2052-12.1.0.21915</vt:lpwstr>
  </property>
</Properties>
</file>