
<file path=[Content_Types].xml><?xml version="1.0" encoding="utf-8"?>
<Types xmlns="http://schemas.openxmlformats.org/package/2006/content-types">
  <Default Extension="vml" ContentType="application/vnd.openxmlformats-officedocument.vmlDrawing"/>
  <Default Extension="bin" ContentType="application/vnd.openxmlformats-officedocument.oleObject"/>
  <Default Extension="png" ContentType="image/png"/>
  <Default Extension="jpeg" ContentType="image/jpeg"/>
  <Default Extension="JPG" ContentType="image/.jpg"/>
  <Default Extension="emf" ContentType="image/x-emf"/>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harts/colors1.xml" ContentType="application/vnd.ms-office.chartcolorstyle+xml"/>
  <Override PartName="/ppt/charts/colors2.xml" ContentType="application/vnd.ms-office.chartcolorstyle+xml"/>
  <Override PartName="/ppt/charts/style1.xml" ContentType="application/vnd.ms-office.chartstyle+xml"/>
  <Override PartName="/ppt/charts/style2.xml" ContentType="application/vnd.ms-office.chartstyle+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p:sldMasterIdLst>
    <p:sldMasterId id="2147483648" r:id="rId1"/>
  </p:sldMasterIdLst>
  <p:notesMasterIdLst>
    <p:notesMasterId r:id="rId4"/>
  </p:notesMasterIdLst>
  <p:handoutMasterIdLst>
    <p:handoutMasterId r:id="rId15"/>
  </p:handoutMasterIdLst>
  <p:sldIdLst>
    <p:sldId id="933" r:id="rId3"/>
    <p:sldId id="1010" r:id="rId5"/>
    <p:sldId id="1051" r:id="rId6"/>
    <p:sldId id="1052" r:id="rId7"/>
    <p:sldId id="1036" r:id="rId8"/>
    <p:sldId id="1053" r:id="rId9"/>
    <p:sldId id="1054" r:id="rId10"/>
    <p:sldId id="1057" r:id="rId11"/>
    <p:sldId id="1055" r:id="rId12"/>
    <p:sldId id="1039" r:id="rId13"/>
    <p:sldId id="1056" r:id="rId14"/>
  </p:sldIdLst>
  <p:sldSz cx="12192000" cy="6858000"/>
  <p:notesSz cx="6797675" cy="9926320"/>
  <p:custDataLst>
    <p:tags r:id="rId2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69" userDrawn="1">
          <p15:clr>
            <a:srgbClr val="A4A3A4"/>
          </p15:clr>
        </p15:guide>
        <p15:guide id="2" pos="385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3" name="作者" initials="A" lastIdx="7" clrIdx="1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C3C36"/>
    <a:srgbClr val="1560DD"/>
    <a:srgbClr val="0665AB"/>
    <a:srgbClr val="106CB0"/>
    <a:srgbClr val="56AE7B"/>
    <a:srgbClr val="0065B2"/>
    <a:srgbClr val="44546A"/>
    <a:srgbClr val="CBD3E4"/>
    <a:srgbClr val="5EB281"/>
    <a:srgbClr val="0667A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浅色样式 2 - 强调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D7B26C5-4107-4FEC-AEDC-1716B250A1EF}" styleName="浅色样式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4911" autoAdjust="0"/>
    <p:restoredTop sz="93963" autoAdjust="0"/>
  </p:normalViewPr>
  <p:slideViewPr>
    <p:cSldViewPr snapToGrid="0" showGuides="1">
      <p:cViewPr varScale="1">
        <p:scale>
          <a:sx n="90" d="100"/>
          <a:sy n="90" d="100"/>
        </p:scale>
        <p:origin x="588" y="84"/>
      </p:cViewPr>
      <p:guideLst>
        <p:guide orient="horz" pos="969"/>
        <p:guide pos="3858"/>
      </p:guideLst>
    </p:cSldViewPr>
  </p:slideViewPr>
  <p:notesTextViewPr>
    <p:cViewPr>
      <p:scale>
        <a:sx n="3" d="2"/>
        <a:sy n="3" d="2"/>
      </p:scale>
      <p:origin x="0" y="0"/>
    </p:cViewPr>
  </p:notesTextViewPr>
  <p:sorterViewPr>
    <p:cViewPr>
      <p:scale>
        <a:sx n="160" d="100"/>
        <a:sy n="160" d="100"/>
      </p:scale>
      <p:origin x="0" y="-11548"/>
    </p:cViewPr>
  </p:sorterViewPr>
  <p:notesViewPr>
    <p:cSldViewPr snapToGrid="0">
      <p:cViewPr varScale="1">
        <p:scale>
          <a:sx n="54" d="100"/>
          <a:sy n="54" d="100"/>
        </p:scale>
        <p:origin x="-2928" y="-84"/>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0" Type="http://schemas.openxmlformats.org/officeDocument/2006/relationships/tags" Target="tags/tag27.xml"/><Relationship Id="rId2" Type="http://schemas.openxmlformats.org/officeDocument/2006/relationships/theme" Target="theme/theme1.xml"/><Relationship Id="rId19" Type="http://schemas.openxmlformats.org/officeDocument/2006/relationships/commentAuthors" Target="commentAuthors.xml"/><Relationship Id="rId18" Type="http://schemas.openxmlformats.org/officeDocument/2006/relationships/tableStyles" Target="tableStyles.xml"/><Relationship Id="rId17" Type="http://schemas.openxmlformats.org/officeDocument/2006/relationships/viewProps" Target="viewProps.xml"/><Relationship Id="rId16" Type="http://schemas.openxmlformats.org/officeDocument/2006/relationships/presProps" Target="presProps.xml"/><Relationship Id="rId15" Type="http://schemas.openxmlformats.org/officeDocument/2006/relationships/handoutMaster" Target="handoutMasters/handoutMaster1.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4" Type="http://schemas.microsoft.com/office/2011/relationships/chartColorStyle" Target="colors1.xml"/><Relationship Id="rId3" Type="http://schemas.microsoft.com/office/2011/relationships/chartStyle" Target="style1.xml"/><Relationship Id="rId2" Type="http://schemas.openxmlformats.org/officeDocument/2006/relationships/themeOverride" Target="../theme/themeOverride1.xml"/><Relationship Id="rId1" Type="http://schemas.openxmlformats.org/officeDocument/2006/relationships/oleObject" Target="file:///D:\2021&#24180;\1-2021&#24180;&#39033;&#30446;&#21450;&#36153;&#29992;\&#32599;&#28070;&#30021;RCT&#35797;&#39564;\&#32599;&#28070;&#30021;RCT&#35797;&#39564;&#20013;&#26399;&#24635;&#32467;&#20250;\&#20013;&#26399;&#20998;&#26512;&#21512;&#24182;&#29992;&#33647;&#22270;&#34920;.xlsx" TargetMode="External"/></Relationships>
</file>

<file path=ppt/charts/_rels/chart2.xml.rels><?xml version="1.0" encoding="UTF-8" standalone="yes"?>
<Relationships xmlns="http://schemas.openxmlformats.org/package/2006/relationships"><Relationship Id="rId4" Type="http://schemas.microsoft.com/office/2011/relationships/chartColorStyle" Target="colors2.xml"/><Relationship Id="rId3" Type="http://schemas.microsoft.com/office/2011/relationships/chartStyle" Target="style2.xml"/><Relationship Id="rId2" Type="http://schemas.openxmlformats.org/officeDocument/2006/relationships/themeOverride" Target="../theme/themeOverride2.xml"/><Relationship Id="rId1" Type="http://schemas.openxmlformats.org/officeDocument/2006/relationships/oleObject" Target="file:///C:\Users\Administrator\Downloads\&#32599;&#28070;&#30021;RWS&#32599;&#27427;-&#22269;&#20449;-&#39044;&#31639;&#32456;&#29256;.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Sheet3!$E$25</c:f>
              <c:strCache>
                <c:ptCount val="1"/>
                <c:pt idx="0">
                  <c:v>依从性好</c:v>
                </c:pt>
              </c:strCache>
            </c:strRef>
          </c:tx>
          <c:spPr>
            <a:solidFill>
              <a:srgbClr val="F77E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zh-CN" sz="1200" b="0" i="0" u="none" strike="noStrike" kern="1200" baseline="0">
                    <a:solidFill>
                      <a:schemeClr val="tx1">
                        <a:lumMod val="75000"/>
                        <a:lumOff val="25000"/>
                      </a:schemeClr>
                    </a:solidFill>
                    <a:latin typeface="微软雅黑" panose="020B0503020204020204" charset="-122"/>
                    <a:ea typeface="微软雅黑" panose="020B0503020204020204" charset="-122"/>
                    <a:cs typeface="+mn-ea"/>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Sheet3!$F$24:$G$24</c:f>
              <c:strCache>
                <c:ptCount val="2"/>
                <c:pt idx="0">
                  <c:v>试验组</c:v>
                </c:pt>
                <c:pt idx="1">
                  <c:v>对照组</c:v>
                </c:pt>
              </c:strCache>
            </c:strRef>
          </c:cat>
          <c:val>
            <c:numRef>
              <c:f>Sheet3!$F$25:$G$25</c:f>
              <c:numCache>
                <c:formatCode>0%</c:formatCode>
                <c:ptCount val="2"/>
                <c:pt idx="0">
                  <c:v>1</c:v>
                </c:pt>
                <c:pt idx="1" c:formatCode="0.00%">
                  <c:v>0.4937</c:v>
                </c:pt>
              </c:numCache>
            </c:numRef>
          </c:val>
        </c:ser>
        <c:ser>
          <c:idx val="1"/>
          <c:order val="1"/>
          <c:tx>
            <c:strRef>
              <c:f>Sheet3!$E$26</c:f>
              <c:strCache>
                <c:ptCount val="1"/>
                <c:pt idx="0">
                  <c:v>依从性差</c:v>
                </c:pt>
              </c:strCache>
            </c:strRef>
          </c:tx>
          <c:spPr>
            <a:solidFill>
              <a:srgbClr val="5B9BD5">
                <a:lumMod val="60000"/>
                <a:lumOff val="40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zh-CN" sz="1200" b="0" i="0" u="none" strike="noStrike" kern="1200" baseline="0">
                    <a:solidFill>
                      <a:schemeClr val="tx1">
                        <a:lumMod val="75000"/>
                        <a:lumOff val="25000"/>
                      </a:schemeClr>
                    </a:solidFill>
                    <a:latin typeface="微软雅黑" panose="020B0503020204020204" charset="-122"/>
                    <a:ea typeface="微软雅黑" panose="020B0503020204020204" charset="-122"/>
                    <a:cs typeface="+mn-ea"/>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Sheet3!$F$24:$G$24</c:f>
              <c:strCache>
                <c:ptCount val="2"/>
                <c:pt idx="0">
                  <c:v>试验组</c:v>
                </c:pt>
                <c:pt idx="1">
                  <c:v>对照组</c:v>
                </c:pt>
              </c:strCache>
            </c:strRef>
          </c:cat>
          <c:val>
            <c:numRef>
              <c:f>Sheet3!$F$26:$G$26</c:f>
              <c:numCache>
                <c:formatCode>0%</c:formatCode>
                <c:ptCount val="2"/>
                <c:pt idx="0">
                  <c:v>0</c:v>
                </c:pt>
                <c:pt idx="1" c:formatCode="0.00%">
                  <c:v>0.5063</c:v>
                </c:pt>
              </c:numCache>
            </c:numRef>
          </c:val>
        </c:ser>
        <c:dLbls>
          <c:showLegendKey val="0"/>
          <c:showVal val="1"/>
          <c:showCatName val="0"/>
          <c:showSerName val="0"/>
          <c:showPercent val="0"/>
          <c:showBubbleSize val="0"/>
        </c:dLbls>
        <c:gapWidth val="219"/>
        <c:overlap val="-27"/>
        <c:axId val="-783927056"/>
        <c:axId val="-783931408"/>
      </c:barChart>
      <c:catAx>
        <c:axId val="-7839270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200" b="0" i="0" u="none" strike="noStrike" kern="1200" baseline="0">
                <a:solidFill>
                  <a:schemeClr val="tx1">
                    <a:lumMod val="65000"/>
                    <a:lumOff val="35000"/>
                  </a:schemeClr>
                </a:solidFill>
                <a:latin typeface="微软雅黑" panose="020B0503020204020204" charset="-122"/>
                <a:ea typeface="微软雅黑" panose="020B0503020204020204" charset="-122"/>
                <a:cs typeface="+mn-ea"/>
              </a:defRPr>
            </a:pPr>
          </a:p>
        </c:txPr>
        <c:crossAx val="-783931408"/>
        <c:crosses val="autoZero"/>
        <c:auto val="1"/>
        <c:lblAlgn val="ctr"/>
        <c:lblOffset val="100"/>
        <c:noMultiLvlLbl val="0"/>
      </c:catAx>
      <c:valAx>
        <c:axId val="-783931408"/>
        <c:scaling>
          <c:orientation val="minMax"/>
        </c:scaling>
        <c:delete val="1"/>
        <c:axPos val="l"/>
        <c:numFmt formatCode="0%" sourceLinked="1"/>
        <c:majorTickMark val="none"/>
        <c:minorTickMark val="none"/>
        <c:tickLblPos val="nextTo"/>
        <c:txPr>
          <a:bodyPr rot="-60000000" spcFirstLastPara="0"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crossAx val="-783927056"/>
        <c:crosses val="autoZero"/>
        <c:crossBetween val="between"/>
      </c:valAx>
      <c:spPr>
        <a:noFill/>
        <a:ln>
          <a:noFill/>
        </a:ln>
        <a:effectLst/>
      </c:spPr>
    </c:plotArea>
    <c:legend>
      <c:legendPos val="b"/>
      <c:layout>
        <c:manualLayout>
          <c:xMode val="edge"/>
          <c:yMode val="edge"/>
          <c:x val="0.491206474190726"/>
          <c:y val="0.0265004374453193"/>
          <c:w val="0.400460192475941"/>
          <c:h val="0.0892403032954214"/>
        </c:manualLayout>
      </c:layout>
      <c:overlay val="0"/>
      <c:spPr>
        <a:noFill/>
        <a:ln>
          <a:noFill/>
        </a:ln>
        <a:effectLst/>
      </c:spPr>
      <c:txPr>
        <a:bodyPr rot="0" spcFirstLastPara="1" vertOverflow="ellipsis" vert="horz" wrap="square" anchor="ctr" anchorCtr="1"/>
        <a:lstStyle/>
        <a:p>
          <a:pPr>
            <a:defRPr lang="zh-CN" sz="1200" b="1" i="0" u="none" strike="noStrike" kern="1200" baseline="0">
              <a:solidFill>
                <a:schemeClr val="tx1">
                  <a:lumMod val="65000"/>
                  <a:lumOff val="35000"/>
                </a:schemeClr>
              </a:solidFill>
              <a:latin typeface="微软雅黑" panose="020B0503020204020204" charset="-122"/>
              <a:ea typeface="微软雅黑" panose="020B0503020204020204" charset="-122"/>
              <a:cs typeface="+mn-ea"/>
            </a:defRPr>
          </a:pPr>
        </a:p>
      </c:txPr>
    </c:legend>
    <c:plotVisOnly val="1"/>
    <c:dispBlanksAs val="gap"/>
    <c:showDLblsOverMax val="0"/>
    <c:extLst>
      <c:ext uri="{0b15fc19-7d7d-44ad-8c2d-2c3a37ce22c3}">
        <chartProps xmlns="https://web.wps.cn/et/2018/main" chartId="{05d39250-b98e-45e2-ae10-504b9e23209c}"/>
      </c:ext>
    </c:extLst>
  </c:chart>
  <c:spPr>
    <a:noFill/>
    <a:ln>
      <a:noFill/>
    </a:ln>
    <a:effectLst/>
  </c:spPr>
  <c:txPr>
    <a:bodyPr/>
    <a:lstStyle/>
    <a:p>
      <a:pPr>
        <a:defRPr lang="zh-CN"/>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Sheet1!$F$9</c:f>
              <c:strCache>
                <c:ptCount val="1"/>
                <c:pt idx="0">
                  <c:v>依从性好</c:v>
                </c:pt>
              </c:strCache>
            </c:strRef>
          </c:tx>
          <c:spPr>
            <a:solidFill>
              <a:srgbClr val="F77E83"/>
            </a:solidFill>
            <a:ln>
              <a:noFill/>
            </a:ln>
            <a:effectLst/>
          </c:spPr>
          <c:invertIfNegative val="0"/>
          <c:dLbls>
            <c:spPr>
              <a:noFill/>
              <a:ln>
                <a:noFill/>
              </a:ln>
              <a:effectLst/>
            </c:spPr>
            <c:txPr>
              <a:bodyPr rot="0" spcFirstLastPara="1" vertOverflow="ellipsis" vert="horz" wrap="square" lIns="38100" tIns="19050" rIns="38100" bIns="19050" anchor="ctr" anchorCtr="1"/>
              <a:lstStyle/>
              <a:p>
                <a:pPr>
                  <a:defRPr lang="zh-CN" sz="1200" b="0" i="0" u="none" strike="noStrike" kern="1200" baseline="0">
                    <a:solidFill>
                      <a:schemeClr val="tx1">
                        <a:lumMod val="75000"/>
                        <a:lumOff val="25000"/>
                      </a:schemeClr>
                    </a:solidFill>
                    <a:latin typeface="微软雅黑" panose="020B0503020204020204" charset="-122"/>
                    <a:ea typeface="微软雅黑" panose="020B0503020204020204" charset="-122"/>
                    <a:cs typeface="+mn-ea"/>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Sheet1!$G$8:$H$8</c:f>
              <c:strCache>
                <c:ptCount val="2"/>
                <c:pt idx="0">
                  <c:v>试验组</c:v>
                </c:pt>
                <c:pt idx="1">
                  <c:v>对照组</c:v>
                </c:pt>
              </c:strCache>
            </c:strRef>
          </c:cat>
          <c:val>
            <c:numRef>
              <c:f>Sheet1!$G$9:$H$9</c:f>
              <c:numCache>
                <c:formatCode>0%</c:formatCode>
                <c:ptCount val="2"/>
                <c:pt idx="0">
                  <c:v>1</c:v>
                </c:pt>
                <c:pt idx="1" c:formatCode="0.00%">
                  <c:v>0.8101</c:v>
                </c:pt>
              </c:numCache>
            </c:numRef>
          </c:val>
        </c:ser>
        <c:ser>
          <c:idx val="1"/>
          <c:order val="1"/>
          <c:tx>
            <c:strRef>
              <c:f>Sheet1!$F$10</c:f>
              <c:strCache>
                <c:ptCount val="1"/>
                <c:pt idx="0">
                  <c:v>依从性差</c:v>
                </c:pt>
              </c:strCache>
            </c:strRef>
          </c:tx>
          <c:spPr>
            <a:solidFill>
              <a:srgbClr val="5B9BD5">
                <a:lumMod val="40000"/>
                <a:lumOff val="60000"/>
              </a:srgbClr>
            </a:solidFill>
            <a:ln>
              <a:noFill/>
            </a:ln>
            <a:effectLst/>
          </c:spPr>
          <c:invertIfNegative val="0"/>
          <c:dLbls>
            <c:spPr>
              <a:noFill/>
              <a:ln>
                <a:noFill/>
              </a:ln>
              <a:effectLst/>
            </c:spPr>
            <c:txPr>
              <a:bodyPr rot="0" spcFirstLastPara="1" vertOverflow="ellipsis" vert="horz" wrap="square" lIns="38100" tIns="19050" rIns="38100" bIns="19050" anchor="ctr" anchorCtr="1"/>
              <a:lstStyle/>
              <a:p>
                <a:pPr>
                  <a:defRPr lang="zh-CN" sz="1050" b="0" i="0" u="none" strike="noStrike" kern="1200" baseline="0">
                    <a:solidFill>
                      <a:schemeClr val="tx1">
                        <a:lumMod val="75000"/>
                        <a:lumOff val="25000"/>
                      </a:schemeClr>
                    </a:solidFill>
                    <a:latin typeface="微软雅黑" panose="020B0503020204020204" charset="-122"/>
                    <a:ea typeface="微软雅黑" panose="020B0503020204020204" charset="-122"/>
                    <a:cs typeface="+mn-ea"/>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Sheet1!$G$8:$H$8</c:f>
              <c:strCache>
                <c:ptCount val="2"/>
                <c:pt idx="0">
                  <c:v>试验组</c:v>
                </c:pt>
                <c:pt idx="1">
                  <c:v>对照组</c:v>
                </c:pt>
              </c:strCache>
            </c:strRef>
          </c:cat>
          <c:val>
            <c:numRef>
              <c:f>Sheet1!$G$10:$H$10</c:f>
              <c:numCache>
                <c:formatCode>0%</c:formatCode>
                <c:ptCount val="2"/>
                <c:pt idx="0">
                  <c:v>0</c:v>
                </c:pt>
                <c:pt idx="1" c:formatCode="0.00%">
                  <c:v>0.1899</c:v>
                </c:pt>
              </c:numCache>
            </c:numRef>
          </c:val>
        </c:ser>
        <c:dLbls>
          <c:showLegendKey val="0"/>
          <c:showVal val="1"/>
          <c:showCatName val="0"/>
          <c:showSerName val="0"/>
          <c:showPercent val="0"/>
          <c:showBubbleSize val="0"/>
        </c:dLbls>
        <c:gapWidth val="219"/>
        <c:overlap val="-27"/>
        <c:axId val="-783930320"/>
        <c:axId val="-783930864"/>
      </c:barChart>
      <c:catAx>
        <c:axId val="-7839303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200" b="0" i="0" u="none" strike="noStrike" kern="1200" baseline="0">
                <a:solidFill>
                  <a:schemeClr val="tx1">
                    <a:lumMod val="65000"/>
                    <a:lumOff val="35000"/>
                  </a:schemeClr>
                </a:solidFill>
                <a:latin typeface="微软雅黑" panose="020B0503020204020204" charset="-122"/>
                <a:ea typeface="微软雅黑" panose="020B0503020204020204" charset="-122"/>
                <a:cs typeface="+mn-ea"/>
              </a:defRPr>
            </a:pPr>
          </a:p>
        </c:txPr>
        <c:crossAx val="-783930864"/>
        <c:crosses val="autoZero"/>
        <c:auto val="1"/>
        <c:lblAlgn val="ctr"/>
        <c:lblOffset val="100"/>
        <c:noMultiLvlLbl val="0"/>
      </c:catAx>
      <c:valAx>
        <c:axId val="-783930864"/>
        <c:scaling>
          <c:orientation val="minMax"/>
        </c:scaling>
        <c:delete val="1"/>
        <c:axPos val="l"/>
        <c:numFmt formatCode="0%" sourceLinked="1"/>
        <c:majorTickMark val="none"/>
        <c:minorTickMark val="none"/>
        <c:tickLblPos val="nextTo"/>
        <c:txPr>
          <a:bodyPr rot="-60000000" spcFirstLastPara="0" vertOverflow="ellipsis" vert="horz" wrap="square" anchor="ctr" anchorCtr="1"/>
          <a:lstStyle/>
          <a:p>
            <a:pPr>
              <a:defRPr lang="zh-CN" sz="1050" b="0" i="0" u="none" strike="noStrike" kern="1200" baseline="0">
                <a:solidFill>
                  <a:schemeClr val="tx1">
                    <a:lumMod val="65000"/>
                    <a:lumOff val="35000"/>
                  </a:schemeClr>
                </a:solidFill>
                <a:latin typeface="+mn-lt"/>
                <a:ea typeface="+mn-ea"/>
                <a:cs typeface="+mn-cs"/>
              </a:defRPr>
            </a:pPr>
          </a:p>
        </c:txPr>
        <c:crossAx val="-783930320"/>
        <c:crosses val="autoZero"/>
        <c:crossBetween val="between"/>
      </c:valAx>
      <c:spPr>
        <a:noFill/>
        <a:ln>
          <a:noFill/>
        </a:ln>
        <a:effectLst/>
      </c:spPr>
    </c:plotArea>
    <c:legend>
      <c:legendPos val="b"/>
      <c:layout>
        <c:manualLayout>
          <c:xMode val="edge"/>
          <c:yMode val="edge"/>
          <c:x val="0.502032805271274"/>
          <c:y val="0.00919814366929515"/>
          <c:w val="0.493761390719193"/>
          <c:h val="0.101467022351912"/>
        </c:manualLayout>
      </c:layout>
      <c:overlay val="0"/>
      <c:spPr>
        <a:noFill/>
        <a:ln>
          <a:noFill/>
        </a:ln>
        <a:effectLst/>
      </c:spPr>
      <c:txPr>
        <a:bodyPr rot="0" spcFirstLastPara="1" vertOverflow="ellipsis" vert="horz" wrap="square" anchor="ctr" anchorCtr="1"/>
        <a:lstStyle/>
        <a:p>
          <a:pPr>
            <a:defRPr lang="zh-CN" sz="1200" b="1" i="0" u="none" strike="noStrike" kern="1200" baseline="0">
              <a:solidFill>
                <a:schemeClr val="tx1">
                  <a:lumMod val="65000"/>
                  <a:lumOff val="35000"/>
                </a:schemeClr>
              </a:solidFill>
              <a:latin typeface="微软雅黑" panose="020B0503020204020204" charset="-122"/>
              <a:ea typeface="微软雅黑" panose="020B0503020204020204" charset="-122"/>
              <a:cs typeface="+mn-ea"/>
            </a:defRPr>
          </a:pPr>
        </a:p>
      </c:txPr>
    </c:legend>
    <c:plotVisOnly val="1"/>
    <c:dispBlanksAs val="gap"/>
    <c:showDLblsOverMax val="0"/>
    <c:extLst>
      <c:ext uri="{0b15fc19-7d7d-44ad-8c2d-2c3a37ce22c3}">
        <chartProps xmlns="https://web.wps.cn/et/2018/main" chartId="{0a72fad8-0664-40dc-b08c-753eadf56738}"/>
      </c:ext>
    </c:extLst>
  </c:chart>
  <c:spPr>
    <a:noFill/>
    <a:ln>
      <a:noFill/>
    </a:ln>
    <a:effectLst/>
  </c:spPr>
  <c:txPr>
    <a:bodyPr/>
    <a:lstStyle/>
    <a:p>
      <a:pPr>
        <a:defRPr lang="zh-CN" sz="1050"/>
      </a:pP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1" y="0"/>
            <a:ext cx="2945659" cy="496332"/>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F2114CB0-9E86-411B-B8C0-9763AE22A026}" type="datetimeFigureOut">
              <a:rPr lang="zh-CN" altLang="en-US" smtClean="0"/>
            </a:fld>
            <a:endParaRPr lang="zh-CN" altLang="en-US"/>
          </a:p>
        </p:txBody>
      </p:sp>
      <p:sp>
        <p:nvSpPr>
          <p:cNvPr id="4" name="页脚占位符 3"/>
          <p:cNvSpPr>
            <a:spLocks noGrp="1"/>
          </p:cNvSpPr>
          <p:nvPr>
            <p:ph type="ftr" sz="quarter" idx="2"/>
          </p:nvPr>
        </p:nvSpPr>
        <p:spPr>
          <a:xfrm>
            <a:off x="1" y="9428583"/>
            <a:ext cx="2945659" cy="496332"/>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DA9C6897-AD94-4FA6-B251-5F6E8530E371}"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1" y="0"/>
            <a:ext cx="2945659" cy="498056"/>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80B8F2AF-B165-49ED-8D49-F91D3C9FFCC7}"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zh-CN" altLang="en-US" dirty="0"/>
              <a:t>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6" name="页脚占位符 5"/>
          <p:cNvSpPr>
            <a:spLocks noGrp="1"/>
          </p:cNvSpPr>
          <p:nvPr>
            <p:ph type="ftr" sz="quarter" idx="4"/>
          </p:nvPr>
        </p:nvSpPr>
        <p:spPr>
          <a:xfrm>
            <a:off x="1" y="9428585"/>
            <a:ext cx="2945659" cy="498055"/>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50443" y="9428585"/>
            <a:ext cx="2945659" cy="498055"/>
          </a:xfrm>
          <a:prstGeom prst="rect">
            <a:avLst/>
          </a:prstGeom>
        </p:spPr>
        <p:txBody>
          <a:bodyPr vert="horz" lIns="91440" tIns="45720" rIns="91440" bIns="45720" rtlCol="0" anchor="b"/>
          <a:lstStyle>
            <a:lvl1pPr algn="r">
              <a:defRPr sz="1200"/>
            </a:lvl1pPr>
          </a:lstStyle>
          <a:p>
            <a:fld id="{790F3238-B197-4DD0-8393-B222E6E85519}"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90F3238-B197-4DD0-8393-B222E6E85519}"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90F3238-B197-4DD0-8393-B222E6E85519}"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7" Type="http://schemas.openxmlformats.org/officeDocument/2006/relationships/vmlDrawing" Target="../drawings/vmlDrawing1.vml"/><Relationship Id="rId6" Type="http://schemas.openxmlformats.org/officeDocument/2006/relationships/image" Target="../media/image3.png"/><Relationship Id="rId5" Type="http://schemas.openxmlformats.org/officeDocument/2006/relationships/tags" Target="../tags/tag2.xml"/><Relationship Id="rId4" Type="http://schemas.openxmlformats.org/officeDocument/2006/relationships/image" Target="../media/image2.emf"/><Relationship Id="rId3" Type="http://schemas.openxmlformats.org/officeDocument/2006/relationships/oleObject" Target="../embeddings/oleObject1.bin"/><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showMasterSp="0" userDrawn="1">
  <p:cSld name="标题幻灯片">
    <p:bg>
      <p:bgRef idx="1001">
        <a:schemeClr val="bg1"/>
      </p:bgRef>
    </p:bg>
    <p:spTree>
      <p:nvGrpSpPr>
        <p:cNvPr id="1" name=""/>
        <p:cNvGrpSpPr/>
        <p:nvPr/>
      </p:nvGrpSpPr>
      <p:grpSpPr>
        <a:xfrm>
          <a:off x="0" y="0"/>
          <a:ext cx="0" cy="0"/>
          <a:chOff x="0" y="0"/>
          <a:chExt cx="0" cy="0"/>
        </a:xfrm>
      </p:grpSpPr>
      <p:sp>
        <p:nvSpPr>
          <p:cNvPr id="19" name="图片占位符 2"/>
          <p:cNvSpPr>
            <a:spLocks noGrp="1"/>
          </p:cNvSpPr>
          <p:nvPr>
            <p:ph type="pic" sz="quarter" idx="13" hasCustomPrompt="1"/>
          </p:nvPr>
        </p:nvSpPr>
        <p:spPr>
          <a:xfrm>
            <a:off x="740231" y="490335"/>
            <a:ext cx="10798626" cy="3239835"/>
          </a:xfrm>
          <a:prstGeom prst="rect">
            <a:avLst/>
          </a:prstGeom>
          <a:solidFill>
            <a:schemeClr val="tx2">
              <a:lumMod val="20000"/>
              <a:lumOff val="80000"/>
            </a:schemeClr>
          </a:solidFill>
        </p:spPr>
        <p:txBody>
          <a:bodyPr>
            <a:normAutofit/>
          </a:bodyPr>
          <a:lstStyle>
            <a:lvl1pPr marL="0" marR="0" indent="0" algn="l" defTabSz="913765" rtl="0" eaLnBrk="1" fontAlgn="auto" latinLnBrk="0" hangingPunct="1">
              <a:lnSpc>
                <a:spcPct val="90000"/>
              </a:lnSpc>
              <a:spcBef>
                <a:spcPts val="1000"/>
              </a:spcBef>
              <a:spcAft>
                <a:spcPts val="0"/>
              </a:spcAft>
              <a:buClrTx/>
              <a:buSzTx/>
              <a:buFont typeface="Arial" panose="020B0604020202020204" pitchFamily="34" charset="0"/>
              <a:buNone/>
              <a:defRPr sz="1200"/>
            </a:lvl1pPr>
          </a:lstStyle>
          <a:p>
            <a:pPr marL="0" marR="0" lvl="0" indent="0" algn="l" defTabSz="913765" rtl="0" eaLnBrk="1" fontAlgn="auto" latinLnBrk="0" hangingPunct="1">
              <a:lnSpc>
                <a:spcPct val="90000"/>
              </a:lnSpc>
              <a:spcBef>
                <a:spcPts val="1000"/>
              </a:spcBef>
              <a:spcAft>
                <a:spcPts val="0"/>
              </a:spcAft>
              <a:buClrTx/>
              <a:buSzTx/>
              <a:buFont typeface="Arial" panose="020B0604020202020204" pitchFamily="34" charset="0"/>
              <a:buNone/>
              <a:defRPr/>
            </a:pPr>
            <a:r>
              <a:rPr lang="en-US" altLang="zh-CN" dirty="0"/>
              <a:t>Click the placeholder and paste image via Images Library</a:t>
            </a:r>
            <a:endParaRPr lang="en-US" altLang="zh-CN" dirty="0"/>
          </a:p>
        </p:txBody>
      </p:sp>
      <p:sp>
        <p:nvSpPr>
          <p:cNvPr id="9" name="文本占位符 13"/>
          <p:cNvSpPr>
            <a:spLocks noGrp="1"/>
          </p:cNvSpPr>
          <p:nvPr>
            <p:ph type="body" sz="quarter" idx="11" hasCustomPrompt="1"/>
          </p:nvPr>
        </p:nvSpPr>
        <p:spPr>
          <a:xfrm>
            <a:off x="673100" y="5870477"/>
            <a:ext cx="4183743" cy="276323"/>
          </a:xfrm>
          <a:prstGeom prst="rect">
            <a:avLst/>
          </a:prstGeom>
        </p:spPr>
        <p:txBody>
          <a:bodyPr bIns="0" anchor="b">
            <a:normAutofit/>
          </a:bodyPr>
          <a:lstStyle>
            <a:lvl1pPr marL="0" indent="0" algn="l">
              <a:buNone/>
              <a:defRPr sz="1200" b="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ltLang="zh-CN" dirty="0"/>
              <a:t>Date</a:t>
            </a:r>
            <a:endParaRPr lang="zh-CN" altLang="en-US" dirty="0"/>
          </a:p>
        </p:txBody>
      </p:sp>
      <p:sp>
        <p:nvSpPr>
          <p:cNvPr id="10" name="文本占位符 13"/>
          <p:cNvSpPr>
            <a:spLocks noGrp="1"/>
          </p:cNvSpPr>
          <p:nvPr>
            <p:ph type="body" sz="quarter" idx="10" hasCustomPrompt="1"/>
          </p:nvPr>
        </p:nvSpPr>
        <p:spPr>
          <a:xfrm>
            <a:off x="673100" y="5496462"/>
            <a:ext cx="4183743" cy="276323"/>
          </a:xfrm>
          <a:prstGeom prst="rect">
            <a:avLst/>
          </a:prstGeom>
        </p:spPr>
        <p:txBody>
          <a:bodyPr anchor="b">
            <a:normAutofit/>
          </a:bodyPr>
          <a:lstStyle>
            <a:lvl1pPr marL="0" indent="0" algn="l">
              <a:buNone/>
              <a:defRPr sz="1200" b="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ltLang="zh-CN" dirty="0"/>
              <a:t>Signature</a:t>
            </a:r>
            <a:endParaRPr lang="en-US" altLang="zh-CN" dirty="0"/>
          </a:p>
        </p:txBody>
      </p:sp>
      <p:sp>
        <p:nvSpPr>
          <p:cNvPr id="11" name="标题 3"/>
          <p:cNvSpPr>
            <a:spLocks noGrp="1"/>
          </p:cNvSpPr>
          <p:nvPr>
            <p:ph type="title"/>
          </p:nvPr>
        </p:nvSpPr>
        <p:spPr>
          <a:xfrm>
            <a:off x="669924" y="3905710"/>
            <a:ext cx="10850563" cy="789199"/>
          </a:xfrm>
          <a:prstGeom prst="rect">
            <a:avLst/>
          </a:prstGeom>
        </p:spPr>
        <p:txBody>
          <a:bodyPr anchor="b">
            <a:normAutofit/>
          </a:bodyPr>
          <a:lstStyle>
            <a:lvl1pPr>
              <a:lnSpc>
                <a:spcPct val="100000"/>
              </a:lnSpc>
              <a:defRPr sz="2800">
                <a:solidFill>
                  <a:schemeClr val="accent1"/>
                </a:solidFill>
                <a:latin typeface="微软雅黑" panose="020B0503020204020204" charset="-122"/>
                <a:ea typeface="微软雅黑" panose="020B0503020204020204" charset="-122"/>
              </a:defRPr>
            </a:lvl1pPr>
          </a:lstStyle>
          <a:p>
            <a:r>
              <a:rPr lang="en-US" altLang="zh-CN" dirty="0"/>
              <a:t>Click to edit Master title style</a:t>
            </a:r>
            <a:endParaRPr lang="en-US" dirty="0"/>
          </a:p>
        </p:txBody>
      </p:sp>
      <p:sp>
        <p:nvSpPr>
          <p:cNvPr id="14" name="副标题 2"/>
          <p:cNvSpPr>
            <a:spLocks noGrp="1"/>
          </p:cNvSpPr>
          <p:nvPr>
            <p:ph type="subTitle" idx="1"/>
          </p:nvPr>
        </p:nvSpPr>
        <p:spPr>
          <a:xfrm>
            <a:off x="669924" y="4787607"/>
            <a:ext cx="10850562" cy="276323"/>
          </a:xfrm>
          <a:prstGeom prst="roundRect">
            <a:avLst>
              <a:gd name="adj" fmla="val 0"/>
            </a:avLst>
          </a:prstGeom>
          <a:noFill/>
          <a:ln>
            <a:noFill/>
          </a:ln>
        </p:spPr>
        <p:txBody>
          <a:bodyPr anchor="t">
            <a:noAutofit/>
          </a:bodyPr>
          <a:lstStyle>
            <a:lvl1pPr marL="0" indent="0" algn="l">
              <a:buNone/>
              <a:defRPr sz="2000" i="0" u="none">
                <a:solidFill>
                  <a:schemeClr val="accent1"/>
                </a:solidFill>
                <a:latin typeface="微软雅黑" panose="020B0503020204020204" charset="-122"/>
                <a:ea typeface="微软雅黑" panose="020B0503020204020204" charset="-12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US" dirty="0"/>
          </a:p>
        </p:txBody>
      </p:sp>
      <p:sp>
        <p:nvSpPr>
          <p:cNvPr id="23" name="Rectangle 12"/>
          <p:cNvSpPr>
            <a:spLocks noChangeAspect="1"/>
          </p:cNvSpPr>
          <p:nvPr userDrawn="1"/>
        </p:nvSpPr>
        <p:spPr>
          <a:xfrm>
            <a:off x="740214" y="3723237"/>
            <a:ext cx="10800000" cy="154798"/>
          </a:xfrm>
          <a:prstGeom prst="rect">
            <a:avLst/>
          </a:prstGeom>
          <a:gradFill>
            <a:gsLst>
              <a:gs pos="0">
                <a:schemeClr val="accent1"/>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latin typeface="Arial" panose="020B0604020202020204"/>
              <a:ea typeface="微软雅黑" panose="020B0503020204020204" charset="-122"/>
            </a:endParaRPr>
          </a:p>
        </p:txBody>
      </p:sp>
      <p:pic>
        <p:nvPicPr>
          <p:cNvPr id="1026" name="Picture 2" descr="L:\罗欣上海\A14企业传播部\企业传播部__Private\企业传播相关\VI手册2021\logo\原版 logo+股票代码组合横版1.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991587" y="5571480"/>
            <a:ext cx="1495462" cy="722155"/>
          </a:xfrm>
          <a:prstGeom prst="rect">
            <a:avLst/>
          </a:prstGeom>
          <a:noFill/>
          <a:extLst>
            <a:ext uri="{909E8E84-426E-40DD-AFC4-6F175D3DCCD1}">
              <a14:hiddenFill xmlns:a14="http://schemas.microsoft.com/office/drawing/2010/main">
                <a:solidFill>
                  <a:srgbClr val="FFFFFF"/>
                </a:solidFill>
              </a14:hiddenFill>
            </a:ext>
          </a:extLst>
        </p:spPr>
      </p:pic>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750">
        <p14:flip dir="r"/>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7" name="日期占位符 6"/>
          <p:cNvSpPr>
            <a:spLocks noGrp="1"/>
          </p:cNvSpPr>
          <p:nvPr>
            <p:ph type="dt" sz="half" idx="10"/>
          </p:nvPr>
        </p:nvSpPr>
        <p:spPr/>
        <p:txBody>
          <a:bodyPr/>
          <a:lstStyle/>
          <a:p>
            <a:endParaRPr lang="zh-CN" altLang="en-US"/>
          </a:p>
        </p:txBody>
      </p:sp>
      <p:sp>
        <p:nvSpPr>
          <p:cNvPr id="8" name="页脚占位符 7"/>
          <p:cNvSpPr>
            <a:spLocks noGrp="1"/>
          </p:cNvSpPr>
          <p:nvPr>
            <p:ph type="ftr" sz="quarter" idx="11"/>
          </p:nvPr>
        </p:nvSpPr>
        <p:spPr>
          <a:xfrm>
            <a:off x="669924" y="6440949"/>
            <a:ext cx="4140201" cy="206381"/>
          </a:xfrm>
          <a:prstGeom prst="rect">
            <a:avLst/>
          </a:prstGeom>
        </p:spPr>
        <p:txBody>
          <a:bodyPr/>
          <a:lstStyle/>
          <a:p>
            <a:r>
              <a:rPr lang="zh-CN" altLang="en-US" dirty="0"/>
              <a:t>罗欣药业  传递健康</a:t>
            </a:r>
            <a:endParaRPr lang="zh-CN" altLang="en-US" dirty="0"/>
          </a:p>
        </p:txBody>
      </p:sp>
      <p:sp>
        <p:nvSpPr>
          <p:cNvPr id="9" name="灯片编号占位符 8"/>
          <p:cNvSpPr>
            <a:spLocks noGrp="1"/>
          </p:cNvSpPr>
          <p:nvPr>
            <p:ph type="sldNum" sz="quarter" idx="12"/>
          </p:nvPr>
        </p:nvSpPr>
        <p:spPr/>
        <p:txBody>
          <a:bodyPr/>
          <a:lstStyle/>
          <a:p>
            <a:fld id="{5DD3DB80-B894-403A-B48E-6FDC1A72010E}" type="slidenum">
              <a:rPr lang="zh-CN" altLang="en-US" smtClean="0"/>
            </a:fld>
            <a:endParaRPr lang="zh-CN" altLang="en-US" dirty="0"/>
          </a:p>
        </p:txBody>
      </p:sp>
      <p:sp>
        <p:nvSpPr>
          <p:cNvPr id="13" name="内容占位符 2"/>
          <p:cNvSpPr>
            <a:spLocks noGrp="1"/>
          </p:cNvSpPr>
          <p:nvPr>
            <p:ph idx="1" hasCustomPrompt="1"/>
          </p:nvPr>
        </p:nvSpPr>
        <p:spPr>
          <a:xfrm>
            <a:off x="669924" y="1123950"/>
            <a:ext cx="10850563" cy="5019675"/>
          </a:xfrm>
        </p:spPr>
        <p:txBody>
          <a:bodyPr/>
          <a:lstStyle>
            <a:lvl1pPr>
              <a:defRPr>
                <a:latin typeface="微软雅黑" panose="020B0503020204020204" charset="-122"/>
                <a:ea typeface="微软雅黑" panose="020B0503020204020204" charset="-122"/>
              </a:defRPr>
            </a:lvl1pPr>
            <a:lvl2pPr>
              <a:defRPr>
                <a:latin typeface="微软雅黑" panose="020B0503020204020204" charset="-122"/>
                <a:ea typeface="微软雅黑" panose="020B0503020204020204" charset="-122"/>
              </a:defRPr>
            </a:lvl2pPr>
            <a:lvl3pPr>
              <a:defRPr>
                <a:latin typeface="微软雅黑" panose="020B0503020204020204" charset="-122"/>
                <a:ea typeface="微软雅黑" panose="020B0503020204020204" charset="-122"/>
              </a:defRPr>
            </a:lvl3pPr>
            <a:lvl4pPr>
              <a:defRPr>
                <a:latin typeface="微软雅黑" panose="020B0503020204020204" charset="-122"/>
                <a:ea typeface="微软雅黑" panose="020B0503020204020204" charset="-122"/>
              </a:defRPr>
            </a:lvl4pPr>
            <a:lvl5pPr>
              <a:defRPr>
                <a:latin typeface="微软雅黑" panose="020B0503020204020204" charset="-122"/>
                <a:ea typeface="微软雅黑" panose="020B0503020204020204" charset="-122"/>
              </a:defRPr>
            </a:lvl5pPr>
          </a:lstStyle>
          <a:p>
            <a:pPr lvl="0"/>
            <a:r>
              <a:rPr lang="zh-CN" altLang="en-US" dirty="0"/>
              <a:t>单击此处添加文本</a:t>
            </a:r>
            <a:r>
              <a:rPr lang="en-US" altLang="zh-CN" dirty="0"/>
              <a:t>-14pt</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标题 4"/>
          <p:cNvSpPr>
            <a:spLocks noGrp="1"/>
          </p:cNvSpPr>
          <p:nvPr>
            <p:ph type="title" hasCustomPrompt="1"/>
          </p:nvPr>
        </p:nvSpPr>
        <p:spPr/>
        <p:txBody>
          <a:bodyPr>
            <a:normAutofit/>
          </a:bodyPr>
          <a:lstStyle>
            <a:lvl1pPr>
              <a:defRPr sz="2800">
                <a:latin typeface="微软雅黑" panose="020B0503020204020204" charset="-122"/>
                <a:ea typeface="微软雅黑" panose="020B0503020204020204" charset="-122"/>
              </a:defRPr>
            </a:lvl1pPr>
          </a:lstStyle>
          <a:p>
            <a:r>
              <a:rPr lang="zh-CN" altLang="en-US" dirty="0"/>
              <a:t>单击此处添加标题 </a:t>
            </a:r>
            <a:r>
              <a:rPr lang="en-US" altLang="zh-CN" dirty="0"/>
              <a:t>-16pt</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750">
        <p14:flip dir="r"/>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endParaRPr lang="zh-CN" altLang="en-US"/>
          </a:p>
        </p:txBody>
      </p:sp>
      <p:sp>
        <p:nvSpPr>
          <p:cNvPr id="4" name="页脚占位符 3"/>
          <p:cNvSpPr>
            <a:spLocks noGrp="1"/>
          </p:cNvSpPr>
          <p:nvPr>
            <p:ph type="ftr" sz="quarter" idx="11"/>
          </p:nvPr>
        </p:nvSpPr>
        <p:spPr>
          <a:xfrm>
            <a:off x="669924" y="6440949"/>
            <a:ext cx="4140201" cy="206381"/>
          </a:xfrm>
          <a:prstGeom prst="rect">
            <a:avLst/>
          </a:prstGeom>
        </p:spPr>
        <p:txBody>
          <a:bodyPr/>
          <a:lstStyle/>
          <a:p>
            <a:endParaRPr lang="zh-CN" altLang="en-US" dirty="0"/>
          </a:p>
        </p:txBody>
      </p:sp>
      <p:sp>
        <p:nvSpPr>
          <p:cNvPr id="5" name="灯片编号占位符 4"/>
          <p:cNvSpPr>
            <a:spLocks noGrp="1"/>
          </p:cNvSpPr>
          <p:nvPr>
            <p:ph type="sldNum" sz="quarter" idx="12"/>
          </p:nvPr>
        </p:nvSpPr>
        <p:spPr/>
        <p:txBody>
          <a:bodyPr/>
          <a:lstStyle/>
          <a:p>
            <a:fld id="{5DD3DB80-B894-403A-B48E-6FDC1A72010E}" type="slidenum">
              <a:rPr lang="zh-CN" altLang="en-US" smtClean="0"/>
            </a:fld>
            <a:endParaRPr lang="zh-CN" altLang="en-US" dirty="0"/>
          </a:p>
        </p:txBody>
      </p:sp>
      <p:sp>
        <p:nvSpPr>
          <p:cNvPr id="9" name="标题 8"/>
          <p:cNvSpPr>
            <a:spLocks noGrp="1"/>
          </p:cNvSpPr>
          <p:nvPr>
            <p:ph type="title" hasCustomPrompt="1"/>
          </p:nvPr>
        </p:nvSpPr>
        <p:spPr/>
        <p:txBody>
          <a:bodyPr>
            <a:normAutofit/>
          </a:bodyPr>
          <a:lstStyle>
            <a:lvl1pPr>
              <a:defRPr sz="2800">
                <a:latin typeface="微软雅黑" panose="020B0503020204020204" charset="-122"/>
                <a:ea typeface="微软雅黑" panose="020B0503020204020204" charset="-122"/>
              </a:defRPr>
            </a:lvl1pPr>
          </a:lstStyle>
          <a:p>
            <a:r>
              <a:rPr lang="zh-CN" altLang="en-US" dirty="0"/>
              <a:t>单击此处添加标题 </a:t>
            </a:r>
            <a:r>
              <a:rPr lang="en-US" altLang="zh-CN" dirty="0"/>
              <a:t>-16pt</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750">
        <p14:flip dir="r"/>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showMasterSp="0">
  <p:cSld name="空白">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750">
        <p14:flip dir="r"/>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showMasterSp="0" userDrawn="1">
  <p:cSld name="末尾幻灯片">
    <p:bg>
      <p:bgRef idx="1001">
        <a:schemeClr val="bg1"/>
      </p:bgRef>
    </p:bg>
    <p:spTree>
      <p:nvGrpSpPr>
        <p:cNvPr id="1" name=""/>
        <p:cNvGrpSpPr/>
        <p:nvPr/>
      </p:nvGrpSpPr>
      <p:grpSpPr>
        <a:xfrm>
          <a:off x="0" y="0"/>
          <a:ext cx="0" cy="0"/>
          <a:chOff x="0" y="0"/>
          <a:chExt cx="0" cy="0"/>
        </a:xfrm>
      </p:grpSpPr>
      <p:sp>
        <p:nvSpPr>
          <p:cNvPr id="8" name="标题 1"/>
          <p:cNvSpPr>
            <a:spLocks noGrp="1"/>
          </p:cNvSpPr>
          <p:nvPr>
            <p:ph type="ctrTitle" hasCustomPrompt="1"/>
          </p:nvPr>
        </p:nvSpPr>
        <p:spPr>
          <a:xfrm>
            <a:off x="729661" y="4389008"/>
            <a:ext cx="10848975" cy="575747"/>
          </a:xfrm>
          <a:prstGeom prst="rect">
            <a:avLst/>
          </a:prstGeom>
        </p:spPr>
        <p:txBody>
          <a:bodyPr rIns="0" anchor="t">
            <a:noAutofit/>
          </a:bodyPr>
          <a:lstStyle>
            <a:lvl1pPr marL="0" indent="0" algn="r">
              <a:buFont typeface="Arial" panose="020B0604020202020204" pitchFamily="34" charset="0"/>
              <a:buNone/>
              <a:defRPr sz="1800" spc="300">
                <a:solidFill>
                  <a:schemeClr val="accent1"/>
                </a:solidFill>
              </a:defRPr>
            </a:lvl1pPr>
          </a:lstStyle>
          <a:p>
            <a:r>
              <a:rPr lang="en-US" altLang="zh-CN" dirty="0"/>
              <a:t>Conclusion</a:t>
            </a:r>
            <a:endParaRPr lang="zh-CN" altLang="en-US" dirty="0"/>
          </a:p>
        </p:txBody>
      </p:sp>
      <p:sp>
        <p:nvSpPr>
          <p:cNvPr id="65" name="Rectangle 12"/>
          <p:cNvSpPr>
            <a:spLocks noChangeAspect="1"/>
          </p:cNvSpPr>
          <p:nvPr userDrawn="1"/>
        </p:nvSpPr>
        <p:spPr>
          <a:xfrm>
            <a:off x="769242" y="3727027"/>
            <a:ext cx="10800000" cy="154797"/>
          </a:xfrm>
          <a:prstGeom prst="rect">
            <a:avLst/>
          </a:prstGeom>
          <a:gradFill>
            <a:gsLst>
              <a:gs pos="0">
                <a:schemeClr val="accent1"/>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solidFill>
                <a:srgbClr val="FFFFFF"/>
              </a:solidFill>
              <a:latin typeface="Arial" panose="020B0604020202020204"/>
              <a:ea typeface="微软雅黑" panose="020B0503020204020204" charset="-122"/>
            </a:endParaRPr>
          </a:p>
        </p:txBody>
      </p:sp>
      <p:sp>
        <p:nvSpPr>
          <p:cNvPr id="9" name="图片占位符 2"/>
          <p:cNvSpPr>
            <a:spLocks noGrp="1"/>
          </p:cNvSpPr>
          <p:nvPr>
            <p:ph type="pic" sz="quarter" idx="13" hasCustomPrompt="1"/>
          </p:nvPr>
        </p:nvSpPr>
        <p:spPr>
          <a:xfrm>
            <a:off x="740231" y="490335"/>
            <a:ext cx="10798626" cy="3239835"/>
          </a:xfrm>
          <a:prstGeom prst="rect">
            <a:avLst/>
          </a:prstGeom>
          <a:solidFill>
            <a:schemeClr val="tx2">
              <a:lumMod val="20000"/>
              <a:lumOff val="80000"/>
            </a:schemeClr>
          </a:solidFill>
        </p:spPr>
        <p:txBody>
          <a:bodyPr>
            <a:normAutofit/>
          </a:bodyPr>
          <a:lstStyle>
            <a:lvl1pPr marL="0" marR="0" indent="0" algn="l" defTabSz="913765" rtl="0" eaLnBrk="1" fontAlgn="auto" latinLnBrk="0" hangingPunct="1">
              <a:lnSpc>
                <a:spcPct val="90000"/>
              </a:lnSpc>
              <a:spcBef>
                <a:spcPts val="1000"/>
              </a:spcBef>
              <a:spcAft>
                <a:spcPts val="0"/>
              </a:spcAft>
              <a:buClrTx/>
              <a:buSzTx/>
              <a:buFont typeface="Arial" panose="020B0604020202020204" pitchFamily="34" charset="0"/>
              <a:buNone/>
              <a:defRPr sz="1200"/>
            </a:lvl1pPr>
          </a:lstStyle>
          <a:p>
            <a:pPr marL="0" marR="0" lvl="0" indent="0" algn="l" defTabSz="913765" rtl="0" eaLnBrk="1" fontAlgn="auto" latinLnBrk="0" hangingPunct="1">
              <a:lnSpc>
                <a:spcPct val="90000"/>
              </a:lnSpc>
              <a:spcBef>
                <a:spcPts val="1000"/>
              </a:spcBef>
              <a:spcAft>
                <a:spcPts val="0"/>
              </a:spcAft>
              <a:buClrTx/>
              <a:buSzTx/>
              <a:buFont typeface="Arial" panose="020B0604020202020204" pitchFamily="34" charset="0"/>
              <a:buNone/>
              <a:defRPr/>
            </a:pPr>
            <a:r>
              <a:rPr lang="en-US" altLang="zh-CN" dirty="0"/>
              <a:t>Click the placeholder and paste image via Images Library</a:t>
            </a:r>
            <a:endParaRPr lang="en-US" altLang="zh-CN" dirty="0"/>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750">
        <p14:flip dir="r"/>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标题和内容">
    <p:bg bwMode="auto">
      <p:bgPr>
        <a:gradFill rotWithShape="0">
          <a:gsLst>
            <a:gs pos="0">
              <a:srgbClr val="D7D9E1"/>
            </a:gs>
            <a:gs pos="25999">
              <a:srgbClr val="EBECF0"/>
            </a:gs>
            <a:gs pos="100000">
              <a:srgbClr val="FFFFFF"/>
            </a:gs>
          </a:gsLst>
          <a:lin ang="5400000" scaled="1"/>
        </a:gra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atin typeface="+mn-lt"/>
              </a:defRPr>
            </a:lvl1pPr>
          </a:lstStyle>
          <a:p>
            <a:pPr>
              <a:defRPr/>
            </a:pPr>
            <a:endParaRPr lang="zh-CN" altLang="en-US"/>
          </a:p>
        </p:txBody>
      </p:sp>
      <p:sp>
        <p:nvSpPr>
          <p:cNvPr id="3" name="页脚占位符 2"/>
          <p:cNvSpPr>
            <a:spLocks noGrp="1"/>
          </p:cNvSpPr>
          <p:nvPr>
            <p:ph type="ftr" sz="quarter" idx="11"/>
          </p:nvPr>
        </p:nvSpPr>
        <p:spPr>
          <a:xfrm>
            <a:off x="669924" y="6440949"/>
            <a:ext cx="4140201" cy="206381"/>
          </a:xfrm>
          <a:prstGeom prst="rect">
            <a:avLst/>
          </a:prstGeom>
        </p:spPr>
        <p:txBody>
          <a:bodyPr/>
          <a:lstStyle>
            <a:lvl1pPr>
              <a:defRPr/>
            </a:lvl1pPr>
          </a:lstStyle>
          <a:p>
            <a:pPr>
              <a:defRPr/>
            </a:pPr>
            <a:endParaRPr lang="zh-CN" altLang="en-US"/>
          </a:p>
        </p:txBody>
      </p:sp>
      <p:sp>
        <p:nvSpPr>
          <p:cNvPr id="4" name="灯片编号占位符 3"/>
          <p:cNvSpPr>
            <a:spLocks noGrp="1"/>
          </p:cNvSpPr>
          <p:nvPr>
            <p:ph type="sldNum" sz="quarter" idx="12"/>
          </p:nvPr>
        </p:nvSpPr>
        <p:spPr/>
        <p:txBody>
          <a:bodyPr/>
          <a:lstStyle>
            <a:lvl1pPr>
              <a:defRPr/>
            </a:lvl1pPr>
          </a:lstStyle>
          <a:p>
            <a:pPr>
              <a:defRPr/>
            </a:pPr>
            <a:fld id="{9B2EB6E4-2829-4E00-9C68-D59EAB2196FF}" type="slidenum">
              <a:rPr lang="zh-CN" altLang="en-US"/>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750">
        <p14:flip dir="r"/>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28_标题和内容">
    <p:spTree>
      <p:nvGrpSpPr>
        <p:cNvPr id="1" name=""/>
        <p:cNvGrpSpPr/>
        <p:nvPr/>
      </p:nvGrpSpPr>
      <p:grpSpPr>
        <a:xfrm>
          <a:off x="0" y="0"/>
          <a:ext cx="0" cy="0"/>
          <a:chOff x="0" y="0"/>
          <a:chExt cx="0" cy="0"/>
        </a:xfrm>
      </p:grpSpPr>
      <p:graphicFrame>
        <p:nvGraphicFramePr>
          <p:cNvPr id="3" name="对象 2"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 name="think-cell 幻灯片" r:id="rId3" imgW="12700" imgH="12700" progId="TCLayout.ActiveDocument.1">
                  <p:embed/>
                </p:oleObj>
              </mc:Choice>
              <mc:Fallback>
                <p:oleObj name="think-cell 幻灯片" r:id="rId3" imgW="12700" imgH="12700" progId="TCLayout.ActiveDocument.1">
                  <p:embed/>
                  <p:pic>
                    <p:nvPicPr>
                      <p:cNvPr id="0" name="图片 5158"/>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矩形 3" hidden="1"/>
          <p:cNvSpPr/>
          <p:nvPr userDrawn="1">
            <p:custDataLst>
              <p:tags r:id="rId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zh-CN" altLang="en-US" b="1" dirty="0">
              <a:solidFill>
                <a:srgbClr val="FFFFFF"/>
              </a:solidFill>
              <a:sym typeface="Arial" panose="020B0604020202020204" pitchFamily="34" charset="0"/>
            </a:endParaRPr>
          </a:p>
        </p:txBody>
      </p:sp>
      <p:sp>
        <p:nvSpPr>
          <p:cNvPr id="7" name="日期占位符 6"/>
          <p:cNvSpPr>
            <a:spLocks noGrp="1"/>
          </p:cNvSpPr>
          <p:nvPr>
            <p:ph type="dt" sz="half" idx="10"/>
          </p:nvPr>
        </p:nvSpPr>
        <p:spPr/>
        <p:txBody>
          <a:bodyPr/>
          <a:lstStyle/>
          <a:p>
            <a:endParaRPr lang="zh-CN" altLang="en-US" dirty="0">
              <a:solidFill>
                <a:srgbClr val="3C3C36">
                  <a:tint val="75000"/>
                </a:srgbClr>
              </a:solidFill>
            </a:endParaRPr>
          </a:p>
        </p:txBody>
      </p:sp>
      <p:sp>
        <p:nvSpPr>
          <p:cNvPr id="9" name="灯片编号占位符 8"/>
          <p:cNvSpPr>
            <a:spLocks noGrp="1"/>
          </p:cNvSpPr>
          <p:nvPr>
            <p:ph type="sldNum" sz="quarter" idx="12"/>
          </p:nvPr>
        </p:nvSpPr>
        <p:spPr/>
        <p:txBody>
          <a:bodyPr/>
          <a:lstStyle/>
          <a:p>
            <a:fld id="{5DD3DB80-B894-403A-B48E-6FDC1A72010E}" type="slidenum">
              <a:rPr lang="zh-CN" altLang="en-US" smtClean="0">
                <a:solidFill>
                  <a:srgbClr val="3C3C36">
                    <a:tint val="75000"/>
                  </a:srgbClr>
                </a:solidFill>
              </a:rPr>
            </a:fld>
            <a:endParaRPr lang="zh-CN" altLang="en-US" dirty="0">
              <a:solidFill>
                <a:srgbClr val="3C3C36">
                  <a:tint val="75000"/>
                </a:srgbClr>
              </a:solidFill>
            </a:endParaRPr>
          </a:p>
        </p:txBody>
      </p:sp>
      <p:sp>
        <p:nvSpPr>
          <p:cNvPr id="5" name="标题 4"/>
          <p:cNvSpPr>
            <a:spLocks noGrp="1"/>
          </p:cNvSpPr>
          <p:nvPr>
            <p:ph type="title" hasCustomPrompt="1"/>
          </p:nvPr>
        </p:nvSpPr>
        <p:spPr/>
        <p:txBody>
          <a:bodyPr>
            <a:normAutofit/>
          </a:bodyPr>
          <a:lstStyle>
            <a:lvl1pPr>
              <a:defRPr sz="1800">
                <a:solidFill>
                  <a:schemeClr val="accent1">
                    <a:lumMod val="75000"/>
                  </a:schemeClr>
                </a:solidFill>
              </a:defRPr>
            </a:lvl1pPr>
          </a:lstStyle>
          <a:p>
            <a:r>
              <a:rPr lang="zh-CN" altLang="en-US" dirty="0"/>
              <a:t>单击此处添加标题 </a:t>
            </a:r>
            <a:r>
              <a:rPr lang="en-US" altLang="zh-CN" dirty="0"/>
              <a:t>-18pt</a:t>
            </a:r>
            <a:endParaRPr lang="en-US" dirty="0"/>
          </a:p>
        </p:txBody>
      </p:sp>
      <p:pic>
        <p:nvPicPr>
          <p:cNvPr id="10" name="图片 9"/>
          <p:cNvPicPr>
            <a:picLocks noChangeAspect="1"/>
          </p:cNvPicPr>
          <p:nvPr userDrawn="1"/>
        </p:nvPicPr>
        <p:blipFill>
          <a:blip r:embed="rId6"/>
          <a:stretch>
            <a:fillRect/>
          </a:stretch>
        </p:blipFill>
        <p:spPr>
          <a:xfrm>
            <a:off x="660400" y="6426017"/>
            <a:ext cx="4139543" cy="274344"/>
          </a:xfrm>
          <a:prstGeom prst="rect">
            <a:avLst/>
          </a:prstGeom>
        </p:spPr>
      </p:pic>
      <p:sp>
        <p:nvSpPr>
          <p:cNvPr id="11" name="文本占位符 13"/>
          <p:cNvSpPr>
            <a:spLocks noGrp="1"/>
          </p:cNvSpPr>
          <p:nvPr>
            <p:ph type="body" sz="quarter" idx="13" hasCustomPrompt="1"/>
          </p:nvPr>
        </p:nvSpPr>
        <p:spPr>
          <a:xfrm>
            <a:off x="660400" y="1208667"/>
            <a:ext cx="4183743" cy="276323"/>
          </a:xfrm>
          <a:prstGeom prst="rect">
            <a:avLst/>
          </a:prstGeom>
        </p:spPr>
        <p:txBody>
          <a:bodyPr anchor="b">
            <a:noAutofit/>
          </a:bodyPr>
          <a:lstStyle>
            <a:lvl1pPr marL="0" indent="0" algn="l">
              <a:buNone/>
              <a:defRPr sz="1400" b="0">
                <a:solidFill>
                  <a:schemeClr val="tx1"/>
                </a:solidFill>
                <a:latin typeface="+mn-ea"/>
                <a:ea typeface="+mn-ea"/>
              </a:defRPr>
            </a:lvl1pPr>
            <a:lvl2pPr marL="457200" indent="0">
              <a:buNone/>
              <a:defRPr/>
            </a:lvl2pPr>
            <a:lvl3pPr marL="914400" indent="0">
              <a:buNone/>
              <a:defRPr/>
            </a:lvl3pPr>
            <a:lvl4pPr marL="1371600" indent="0">
              <a:buNone/>
              <a:defRPr/>
            </a:lvl4pPr>
            <a:lvl5pPr marL="1828800" indent="0">
              <a:buNone/>
              <a:defRPr/>
            </a:lvl5pPr>
          </a:lstStyle>
          <a:p>
            <a:pPr lvl="0"/>
            <a:r>
              <a:rPr lang="zh-CN" altLang="en-US" dirty="0"/>
              <a:t>文字内容编辑</a:t>
            </a:r>
            <a:endParaRPr lang="en-US" altLang="zh-CN" dirty="0"/>
          </a:p>
        </p:txBody>
      </p:sp>
      <p:sp>
        <p:nvSpPr>
          <p:cNvPr id="12" name="文本占位符 13"/>
          <p:cNvSpPr>
            <a:spLocks noGrp="1"/>
          </p:cNvSpPr>
          <p:nvPr>
            <p:ph type="body" sz="quarter" idx="14" hasCustomPrompt="1"/>
          </p:nvPr>
        </p:nvSpPr>
        <p:spPr>
          <a:xfrm>
            <a:off x="660400" y="6149694"/>
            <a:ext cx="4183743" cy="276323"/>
          </a:xfrm>
          <a:prstGeom prst="rect">
            <a:avLst/>
          </a:prstGeom>
        </p:spPr>
        <p:txBody>
          <a:bodyPr anchor="b">
            <a:noAutofit/>
          </a:bodyPr>
          <a:lstStyle>
            <a:lvl1pPr marL="0" indent="0" algn="l">
              <a:buNone/>
              <a:defRPr sz="1050" b="0">
                <a:solidFill>
                  <a:schemeClr val="tx1"/>
                </a:solidFill>
                <a:latin typeface="+mn-ea"/>
                <a:ea typeface="+mn-ea"/>
              </a:defRPr>
            </a:lvl1pPr>
            <a:lvl2pPr marL="457200" indent="0">
              <a:buNone/>
              <a:defRPr/>
            </a:lvl2pPr>
            <a:lvl3pPr marL="914400" indent="0">
              <a:buNone/>
              <a:defRPr/>
            </a:lvl3pPr>
            <a:lvl4pPr marL="1371600" indent="0">
              <a:buNone/>
              <a:defRPr/>
            </a:lvl4pPr>
            <a:lvl5pPr marL="1828800" indent="0">
              <a:buNone/>
              <a:defRPr/>
            </a:lvl5pPr>
          </a:lstStyle>
          <a:p>
            <a:pPr lvl="0"/>
            <a:r>
              <a:rPr lang="zh-CN" altLang="en-US" dirty="0"/>
              <a:t>数据来源：</a:t>
            </a:r>
            <a:endParaRPr lang="en-US" altLang="zh-CN" dirty="0"/>
          </a:p>
        </p:txBody>
      </p:sp>
    </p:spTree>
  </p:cSld>
  <p:clrMapOvr>
    <a:masterClrMapping/>
  </p:clrMapOvr>
  <mc:AlternateContent xmlns:mc="http://schemas.openxmlformats.org/markup-compatibility/2006">
    <mc:Choice xmlns:p14="http://schemas.microsoft.com/office/powerpoint/2010/main" Requires="p14">
      <p:transition spd="slow" p14:dur="1750">
        <p14:flip dir="r"/>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1_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endParaRPr lang="zh-CN" altLang="en-US"/>
          </a:p>
        </p:txBody>
      </p:sp>
      <p:sp>
        <p:nvSpPr>
          <p:cNvPr id="4" name="灯片编号占位符 3"/>
          <p:cNvSpPr>
            <a:spLocks noGrp="1"/>
          </p:cNvSpPr>
          <p:nvPr>
            <p:ph type="sldNum" sz="quarter" idx="11"/>
          </p:nvPr>
        </p:nvSpPr>
        <p:spPr/>
        <p:txBody>
          <a:bodyPr/>
          <a:lstStyle/>
          <a:p>
            <a:fld id="{5DD3DB80-B894-403A-B48E-6FDC1A72010E}" type="slidenum">
              <a:rPr lang="zh-CN" altLang="en-US" smtClean="0"/>
            </a:fld>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750">
        <p14:flip dir="r"/>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image" Target="../media/image4.png"/><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0"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日期占位符 3"/>
          <p:cNvSpPr>
            <a:spLocks noGrp="1"/>
          </p:cNvSpPr>
          <p:nvPr>
            <p:ph type="dt" sz="half" idx="2"/>
          </p:nvPr>
        </p:nvSpPr>
        <p:spPr>
          <a:xfrm>
            <a:off x="5401732" y="6440949"/>
            <a:ext cx="1388536" cy="206381"/>
          </a:xfrm>
          <a:prstGeom prst="rect">
            <a:avLst/>
          </a:prstGeom>
        </p:spPr>
        <p:txBody>
          <a:bodyPr vert="horz" lIns="91440" tIns="45720" rIns="91440" bIns="45720" rtlCol="0" anchor="ctr"/>
          <a:lstStyle>
            <a:lvl1pPr algn="ctr">
              <a:defRPr sz="10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599" y="6440949"/>
            <a:ext cx="2909888" cy="206381"/>
          </a:xfrm>
          <a:prstGeom prst="rect">
            <a:avLst/>
          </a:prstGeom>
        </p:spPr>
        <p:txBody>
          <a:bodyPr vert="horz" lIns="91440" tIns="45720" rIns="91440" bIns="45720" rtlCol="0" anchor="ctr"/>
          <a:lstStyle>
            <a:lvl1pPr algn="r">
              <a:defRPr sz="1000">
                <a:solidFill>
                  <a:schemeClr val="tx1">
                    <a:tint val="75000"/>
                  </a:schemeClr>
                </a:solidFill>
              </a:defRPr>
            </a:lvl1pPr>
          </a:lstStyle>
          <a:p>
            <a:fld id="{5DD3DB80-B894-403A-B48E-6FDC1A72010E}" type="slidenum">
              <a:rPr lang="zh-CN" altLang="en-US" smtClean="0"/>
            </a:fld>
            <a:endParaRPr lang="zh-CN" altLang="en-US" dirty="0"/>
          </a:p>
        </p:txBody>
      </p:sp>
      <p:cxnSp>
        <p:nvCxnSpPr>
          <p:cNvPr id="93" name="直接连接符 92"/>
          <p:cNvCxnSpPr/>
          <p:nvPr userDrawn="1"/>
        </p:nvCxnSpPr>
        <p:spPr>
          <a:xfrm>
            <a:off x="669924" y="1028700"/>
            <a:ext cx="10850563" cy="0"/>
          </a:xfrm>
          <a:prstGeom prst="line">
            <a:avLst/>
          </a:prstGeom>
          <a:ln w="31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文本占位符 2"/>
          <p:cNvSpPr>
            <a:spLocks noGrp="1"/>
          </p:cNvSpPr>
          <p:nvPr>
            <p:ph type="body" idx="1"/>
          </p:nvPr>
        </p:nvSpPr>
        <p:spPr>
          <a:xfrm>
            <a:off x="669924" y="1123950"/>
            <a:ext cx="10850563" cy="5019675"/>
          </a:xfrm>
          <a:prstGeom prst="rect">
            <a:avLst/>
          </a:prstGeom>
        </p:spPr>
        <p:txBody>
          <a:bodyPr vert="horz" lIns="91440" tIns="45720" rIns="91440" bIns="45720" rtlCol="0">
            <a:normAutofit/>
          </a:bodyPr>
          <a:lstStyle/>
          <a:p>
            <a:pPr lvl="0"/>
            <a:r>
              <a:rPr lang="zh-CN" altLang="en-US" dirty="0"/>
              <a:t>单击此处添加文本</a:t>
            </a:r>
            <a:r>
              <a:rPr lang="en-US" altLang="zh-CN" dirty="0"/>
              <a:t>-14pt</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7" name="标题占位符 6"/>
          <p:cNvSpPr>
            <a:spLocks noGrp="1"/>
          </p:cNvSpPr>
          <p:nvPr>
            <p:ph type="title"/>
          </p:nvPr>
        </p:nvSpPr>
        <p:spPr>
          <a:xfrm>
            <a:off x="660400" y="1"/>
            <a:ext cx="9416854" cy="1028700"/>
          </a:xfrm>
          <a:prstGeom prst="rect">
            <a:avLst/>
          </a:prstGeom>
        </p:spPr>
        <p:txBody>
          <a:bodyPr vert="horz" lIns="91440" tIns="45720" rIns="91440" bIns="45720" rtlCol="0" anchor="b">
            <a:normAutofit/>
          </a:bodyPr>
          <a:lstStyle/>
          <a:p>
            <a:r>
              <a:rPr lang="zh-CN" altLang="en-US" dirty="0"/>
              <a:t>单击此处添加标题 </a:t>
            </a:r>
            <a:r>
              <a:rPr lang="en-US" altLang="zh-CN" dirty="0"/>
              <a:t>-16pt</a:t>
            </a:r>
            <a:endParaRPr lang="en-US" dirty="0"/>
          </a:p>
        </p:txBody>
      </p:sp>
      <p:pic>
        <p:nvPicPr>
          <p:cNvPr id="2" name="图片 1"/>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0336428" y="295822"/>
            <a:ext cx="1184059" cy="571779"/>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mc:AlternateContent xmlns:mc="http://schemas.openxmlformats.org/markup-compatibility/2006">
    <mc:Choice xmlns:p14="http://schemas.microsoft.com/office/powerpoint/2010/main" Requires="p14">
      <p:transition spd="slow" p14:dur="1750">
        <p14:flip dir="r"/>
      </p:transition>
    </mc:Choice>
    <mc:Fallback>
      <p:transition spd="slow">
        <p:fade/>
      </p:transition>
    </mc:Fallback>
  </mc:AlternateContent>
  <p:hf hdr="0" dt="0"/>
  <p:txStyles>
    <p:titleStyle>
      <a:lvl1pPr algn="l" defTabSz="913765" rtl="0" eaLnBrk="1" latinLnBrk="0" hangingPunct="1">
        <a:lnSpc>
          <a:spcPct val="90000"/>
        </a:lnSpc>
        <a:spcBef>
          <a:spcPct val="0"/>
        </a:spcBef>
        <a:buNone/>
        <a:defRPr sz="3600" b="1" kern="1200">
          <a:solidFill>
            <a:schemeClr val="accent1">
              <a:lumMod val="75000"/>
            </a:schemeClr>
          </a:solidFill>
          <a:latin typeface="华文行楷" panose="02010800040101010101" pitchFamily="2" charset="-122"/>
          <a:ea typeface="华文行楷" panose="02010800040101010101" pitchFamily="2" charset="-122"/>
          <a:cs typeface="+mj-cs"/>
        </a:defRPr>
      </a:lvl1pPr>
    </p:titleStyle>
    <p:bodyStyle>
      <a:lvl1pPr marL="228600" indent="-228600" algn="l" defTabSz="913765" rtl="0" eaLnBrk="1" latinLnBrk="0" hangingPunct="1">
        <a:lnSpc>
          <a:spcPct val="90000"/>
        </a:lnSpc>
        <a:spcBef>
          <a:spcPts val="1000"/>
        </a:spcBef>
        <a:buFont typeface="Arial" panose="020B0604020202020204" pitchFamily="34" charset="0"/>
        <a:buChar char="•"/>
        <a:defRPr sz="1400" kern="1200">
          <a:solidFill>
            <a:schemeClr val="accent1">
              <a:lumMod val="75000"/>
            </a:schemeClr>
          </a:solidFill>
          <a:latin typeface="华文楷体" panose="02010600040101010101" pitchFamily="2" charset="-122"/>
          <a:ea typeface="华文楷体" panose="02010600040101010101" pitchFamily="2" charset="-122"/>
          <a:cs typeface="+mn-cs"/>
        </a:defRPr>
      </a:lvl1pPr>
      <a:lvl2pPr marL="685800" indent="-228600" algn="l" defTabSz="913765" rtl="0" eaLnBrk="1" latinLnBrk="0" hangingPunct="1">
        <a:lnSpc>
          <a:spcPct val="90000"/>
        </a:lnSpc>
        <a:spcBef>
          <a:spcPts val="500"/>
        </a:spcBef>
        <a:buFont typeface="Arial" panose="020B0604020202020204" pitchFamily="34" charset="0"/>
        <a:buChar char="•"/>
        <a:defRPr sz="1400" kern="1200">
          <a:solidFill>
            <a:schemeClr val="accent1">
              <a:lumMod val="75000"/>
            </a:schemeClr>
          </a:solidFill>
          <a:latin typeface="华文楷体" panose="02010600040101010101" pitchFamily="2" charset="-122"/>
          <a:ea typeface="华文楷体" panose="02010600040101010101" pitchFamily="2" charset="-122"/>
          <a:cs typeface="+mn-cs"/>
        </a:defRPr>
      </a:lvl2pPr>
      <a:lvl3pPr marL="1143000" indent="-228600" algn="l" defTabSz="913765" rtl="0" eaLnBrk="1" latinLnBrk="0" hangingPunct="1">
        <a:lnSpc>
          <a:spcPct val="90000"/>
        </a:lnSpc>
        <a:spcBef>
          <a:spcPts val="500"/>
        </a:spcBef>
        <a:buFont typeface="Arial" panose="020B0604020202020204" pitchFamily="34" charset="0"/>
        <a:buChar char="•"/>
        <a:defRPr sz="1400" kern="1200">
          <a:solidFill>
            <a:schemeClr val="accent1">
              <a:lumMod val="75000"/>
            </a:schemeClr>
          </a:solidFill>
          <a:latin typeface="华文楷体" panose="02010600040101010101" pitchFamily="2" charset="-122"/>
          <a:ea typeface="华文楷体" panose="02010600040101010101" pitchFamily="2" charset="-122"/>
          <a:cs typeface="+mn-cs"/>
        </a:defRPr>
      </a:lvl3pPr>
      <a:lvl4pPr marL="1600200" indent="-228600" algn="l" defTabSz="913765" rtl="0" eaLnBrk="1" latinLnBrk="0" hangingPunct="1">
        <a:lnSpc>
          <a:spcPct val="90000"/>
        </a:lnSpc>
        <a:spcBef>
          <a:spcPts val="500"/>
        </a:spcBef>
        <a:buFont typeface="Arial" panose="020B0604020202020204" pitchFamily="34" charset="0"/>
        <a:buChar char="•"/>
        <a:defRPr sz="1400" kern="1200">
          <a:solidFill>
            <a:schemeClr val="accent1">
              <a:lumMod val="75000"/>
            </a:schemeClr>
          </a:solidFill>
          <a:latin typeface="华文楷体" panose="02010600040101010101" pitchFamily="2" charset="-122"/>
          <a:ea typeface="华文楷体" panose="02010600040101010101" pitchFamily="2" charset="-122"/>
          <a:cs typeface="+mn-cs"/>
        </a:defRPr>
      </a:lvl4pPr>
      <a:lvl5pPr marL="2057400" indent="-228600" algn="l" defTabSz="913765" rtl="0" eaLnBrk="1" latinLnBrk="0" hangingPunct="1">
        <a:lnSpc>
          <a:spcPct val="90000"/>
        </a:lnSpc>
        <a:spcBef>
          <a:spcPts val="500"/>
        </a:spcBef>
        <a:buFont typeface="Arial" panose="020B0604020202020204" pitchFamily="34" charset="0"/>
        <a:buChar char="•"/>
        <a:defRPr sz="1400" kern="1200">
          <a:solidFill>
            <a:schemeClr val="accent1">
              <a:lumMod val="75000"/>
            </a:schemeClr>
          </a:solidFill>
          <a:latin typeface="华文楷体" panose="02010600040101010101" pitchFamily="2" charset="-122"/>
          <a:ea typeface="华文楷体" panose="02010600040101010101" pitchFamily="2" charset="-122"/>
          <a:cs typeface="+mn-cs"/>
        </a:defRPr>
      </a:lvl5pPr>
      <a:lvl6pPr marL="251460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5.jpeg"/></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image" Target="../media/image8.png"/><Relationship Id="rId2" Type="http://schemas.microsoft.com/office/2007/relationships/hdphoto" Target="../media/image7.wdp"/><Relationship Id="rId1"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9" Type="http://schemas.openxmlformats.org/officeDocument/2006/relationships/tags" Target="../tags/tag10.xml"/><Relationship Id="rId8" Type="http://schemas.openxmlformats.org/officeDocument/2006/relationships/tags" Target="../tags/tag9.xml"/><Relationship Id="rId7" Type="http://schemas.openxmlformats.org/officeDocument/2006/relationships/tags" Target="../tags/tag8.xml"/><Relationship Id="rId6" Type="http://schemas.openxmlformats.org/officeDocument/2006/relationships/tags" Target="../tags/tag7.xml"/><Relationship Id="rId5" Type="http://schemas.openxmlformats.org/officeDocument/2006/relationships/tags" Target="../tags/tag6.xml"/><Relationship Id="rId4" Type="http://schemas.openxmlformats.org/officeDocument/2006/relationships/tags" Target="../tags/tag5.xml"/><Relationship Id="rId3" Type="http://schemas.openxmlformats.org/officeDocument/2006/relationships/tags" Target="../tags/tag4.xml"/><Relationship Id="rId2" Type="http://schemas.openxmlformats.org/officeDocument/2006/relationships/chart" Target="../charts/chart2.xml"/><Relationship Id="rId17" Type="http://schemas.openxmlformats.org/officeDocument/2006/relationships/slideLayout" Target="../slideLayouts/slideLayout3.xml"/><Relationship Id="rId16" Type="http://schemas.openxmlformats.org/officeDocument/2006/relationships/tags" Target="../tags/tag17.xml"/><Relationship Id="rId15" Type="http://schemas.openxmlformats.org/officeDocument/2006/relationships/tags" Target="../tags/tag16.xml"/><Relationship Id="rId14" Type="http://schemas.openxmlformats.org/officeDocument/2006/relationships/tags" Target="../tags/tag15.xml"/><Relationship Id="rId13" Type="http://schemas.openxmlformats.org/officeDocument/2006/relationships/tags" Target="../tags/tag14.xml"/><Relationship Id="rId12" Type="http://schemas.openxmlformats.org/officeDocument/2006/relationships/tags" Target="../tags/tag13.xml"/><Relationship Id="rId11" Type="http://schemas.openxmlformats.org/officeDocument/2006/relationships/tags" Target="../tags/tag12.xml"/><Relationship Id="rId10" Type="http://schemas.openxmlformats.org/officeDocument/2006/relationships/tags" Target="../tags/tag11.xml"/><Relationship Id="rId1" Type="http://schemas.openxmlformats.org/officeDocument/2006/relationships/chart" Target="../charts/chart1.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8.xml"/></Relationships>
</file>

<file path=ppt/slides/_rels/slide9.xml.rels><?xml version="1.0" encoding="UTF-8" standalone="yes"?>
<Relationships xmlns="http://schemas.openxmlformats.org/package/2006/relationships"><Relationship Id="rId9" Type="http://schemas.openxmlformats.org/officeDocument/2006/relationships/slideLayout" Target="../slideLayouts/slideLayout3.xml"/><Relationship Id="rId8" Type="http://schemas.openxmlformats.org/officeDocument/2006/relationships/tags" Target="../tags/tag26.xml"/><Relationship Id="rId7" Type="http://schemas.openxmlformats.org/officeDocument/2006/relationships/tags" Target="../tags/tag25.xml"/><Relationship Id="rId6" Type="http://schemas.openxmlformats.org/officeDocument/2006/relationships/tags" Target="../tags/tag24.xml"/><Relationship Id="rId5" Type="http://schemas.openxmlformats.org/officeDocument/2006/relationships/tags" Target="../tags/tag23.xml"/><Relationship Id="rId4" Type="http://schemas.openxmlformats.org/officeDocument/2006/relationships/tags" Target="../tags/tag22.xml"/><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792605" y="4625340"/>
            <a:ext cx="9117965" cy="460375"/>
          </a:xfrm>
          <a:prstGeom prst="rect">
            <a:avLst/>
          </a:prstGeom>
          <a:noFill/>
        </p:spPr>
        <p:txBody>
          <a:bodyPr wrap="square" rtlCol="0">
            <a:spAutoFit/>
          </a:bodyPr>
          <a:lstStyle/>
          <a:p>
            <a:pPr algn="ctr"/>
            <a:r>
              <a:rPr lang="zh-CN" altLang="en-US" sz="2400" b="1" dirty="0">
                <a:latin typeface="+mj-ea"/>
                <a:ea typeface="+mj-ea"/>
              </a:rPr>
              <a:t>儿童专属</a:t>
            </a:r>
            <a:r>
              <a:rPr lang="en-US" altLang="zh-CN" sz="2400" b="1" dirty="0">
                <a:latin typeface="+mj-ea"/>
                <a:ea typeface="+mj-ea"/>
              </a:rPr>
              <a:t>2</a:t>
            </a:r>
            <a:r>
              <a:rPr lang="zh-CN" altLang="en-US" sz="2400" b="1" dirty="0">
                <a:latin typeface="+mj-ea"/>
                <a:ea typeface="+mj-ea"/>
              </a:rPr>
              <a:t>类新药</a:t>
            </a:r>
            <a:r>
              <a:rPr lang="en-US" altLang="zh-CN" sz="2400" b="1" dirty="0">
                <a:latin typeface="+mj-ea"/>
                <a:ea typeface="+mj-ea"/>
              </a:rPr>
              <a:t>-</a:t>
            </a:r>
            <a:r>
              <a:rPr lang="zh-CN" altLang="en-US" sz="2400" b="1" dirty="0">
                <a:latin typeface="+mj-ea"/>
                <a:ea typeface="+mj-ea"/>
              </a:rPr>
              <a:t>盐酸氨溴索喷雾剂（佩宁</a:t>
            </a:r>
            <a:r>
              <a:rPr lang="en-US" altLang="zh-CN" sz="2400" b="1" baseline="30000" dirty="0">
                <a:latin typeface="+mj-ea"/>
                <a:ea typeface="+mj-ea"/>
              </a:rPr>
              <a:t>®</a:t>
            </a:r>
            <a:r>
              <a:rPr lang="zh-CN" altLang="en-US" sz="2400" b="1" dirty="0">
                <a:latin typeface="+mj-ea"/>
                <a:ea typeface="+mj-ea"/>
              </a:rPr>
              <a:t>）</a:t>
            </a:r>
            <a:r>
              <a:rPr lang="zh-CN" altLang="en-US" sz="2400" b="1" dirty="0">
                <a:solidFill>
                  <a:srgbClr val="FF0000"/>
                </a:solidFill>
                <a:latin typeface="+mj-ea"/>
                <a:ea typeface="+mj-ea"/>
              </a:rPr>
              <a:t>不含价格费用</a:t>
            </a:r>
            <a:r>
              <a:rPr lang="zh-CN" altLang="en-US" sz="2400" b="1" dirty="0">
                <a:solidFill>
                  <a:srgbClr val="FF0000"/>
                </a:solidFill>
                <a:latin typeface="+mj-ea"/>
                <a:ea typeface="+mj-ea"/>
              </a:rPr>
              <a:t>信息</a:t>
            </a:r>
            <a:endParaRPr lang="zh-CN" altLang="en-US" sz="2400" b="1" dirty="0">
              <a:solidFill>
                <a:srgbClr val="FF0000"/>
              </a:solidFill>
              <a:latin typeface="+mj-ea"/>
              <a:ea typeface="+mj-ea"/>
            </a:endParaRPr>
          </a:p>
        </p:txBody>
      </p:sp>
      <p:pic>
        <p:nvPicPr>
          <p:cNvPr id="4" name="图片占位符 6"/>
          <p:cNvPicPr>
            <a:picLocks noGrp="1" noChangeAspect="1"/>
          </p:cNvPicPr>
          <p:nvPr>
            <p:ph type="pic" sz="quarter" idx="13"/>
          </p:nvPr>
        </p:nvPicPr>
        <p:blipFill>
          <a:blip r:embed="rId1" cstate="print">
            <a:extLst>
              <a:ext uri="{28A0092B-C50C-407E-A947-70E740481C1C}">
                <a14:useLocalDpi xmlns:a14="http://schemas.microsoft.com/office/drawing/2010/main" val="0"/>
              </a:ext>
            </a:extLst>
          </a:blip>
          <a:srcRect t="712" b="712"/>
          <a:stretch>
            <a:fillRect/>
          </a:stretch>
        </p:blipFill>
        <p:spPr/>
      </p:pic>
      <p:sp>
        <p:nvSpPr>
          <p:cNvPr id="2" name="文本框 1"/>
          <p:cNvSpPr txBox="1"/>
          <p:nvPr/>
        </p:nvSpPr>
        <p:spPr>
          <a:xfrm>
            <a:off x="673100" y="3993515"/>
            <a:ext cx="3526790" cy="368300"/>
          </a:xfrm>
          <a:prstGeom prst="rect">
            <a:avLst/>
          </a:prstGeom>
        </p:spPr>
        <p:txBody>
          <a:bodyPr wrap="square">
            <a:spAutoFit/>
            <a:extLst>
              <a:ext uri="{4A0BC546-FE56-4ADE-93B0-CB8AF2F6F144}">
                <wpsdc:textFrameExt xmlns:wpsdc="http://www.wps.cn/officeDocument/2022/drawingmlCustomData" type="text"/>
              </a:ext>
            </a:extLst>
          </a:bodyPr>
          <a:p>
            <a:pPr algn="l"/>
            <a:r>
              <a:rPr lang="zh-CN" altLang="en-US" sz="1800">
                <a:latin typeface="Arial" panose="020B0604020202020204" pitchFamily="34" charset="0"/>
                <a:ea typeface="微软雅黑" panose="020B0503020204020204" charset="-122"/>
              </a:rPr>
              <a:t>申报条件：目录外</a:t>
            </a:r>
            <a:r>
              <a:rPr lang="zh-CN" altLang="en-US" sz="1800">
                <a:latin typeface="Arial" panose="020B0604020202020204" pitchFamily="34" charset="0"/>
                <a:ea typeface="微软雅黑" panose="020B0503020204020204" charset="-122"/>
              </a:rPr>
              <a:t>非独家通用名</a:t>
            </a:r>
            <a:endParaRPr lang="zh-CN" altLang="en-US" sz="1800">
              <a:latin typeface="Arial" panose="020B0604020202020204" pitchFamily="34" charset="0"/>
              <a:ea typeface="微软雅黑" panose="020B0503020204020204" charset="-122"/>
            </a:endParaRPr>
          </a:p>
        </p:txBody>
      </p:sp>
      <p:sp>
        <p:nvSpPr>
          <p:cNvPr id="3" name="文本占位符 2"/>
          <p:cNvSpPr/>
          <p:nvPr>
            <p:ph type="body" sz="quarter" idx="11"/>
          </p:nvPr>
        </p:nvSpPr>
        <p:spPr/>
        <p:txBody>
          <a:bodyPr/>
          <a:p>
            <a:r>
              <a:rPr lang="zh-CN" altLang="en-US"/>
              <a:t>、</a:t>
            </a:r>
            <a:endParaRPr lang="zh-CN" altLang="en-US"/>
          </a:p>
        </p:txBody>
      </p:sp>
      <p:sp>
        <p:nvSpPr>
          <p:cNvPr id="6" name="文本框 5"/>
          <p:cNvSpPr txBox="1"/>
          <p:nvPr/>
        </p:nvSpPr>
        <p:spPr>
          <a:xfrm>
            <a:off x="4032885" y="5472430"/>
            <a:ext cx="4213860" cy="368300"/>
          </a:xfrm>
          <a:prstGeom prst="rect">
            <a:avLst/>
          </a:prstGeom>
        </p:spPr>
        <p:txBody>
          <a:bodyPr wrap="square">
            <a:spAutoFit/>
            <a:extLst>
              <a:ext uri="{4A0BC546-FE56-4ADE-93B0-CB8AF2F6F144}">
                <wpsdc:textFrameExt xmlns:wpsdc="http://www.wps.cn/officeDocument/2022/drawingmlCustomData" type="text"/>
              </a:ext>
            </a:extLst>
          </a:bodyPr>
          <a:p>
            <a:pPr algn="l"/>
            <a:r>
              <a:rPr lang="zh-CN" altLang="en-US" sz="1800">
                <a:latin typeface="Arial" panose="020B0604020202020204" pitchFamily="34" charset="0"/>
                <a:ea typeface="微软雅黑" panose="020B0503020204020204" charset="-122"/>
              </a:rPr>
              <a:t>申报企业：罗欣药业（上海）有限</a:t>
            </a:r>
            <a:r>
              <a:rPr lang="zh-CN" altLang="en-US" sz="1800">
                <a:latin typeface="Arial" panose="020B0604020202020204" pitchFamily="34" charset="0"/>
                <a:ea typeface="微软雅黑" panose="020B0503020204020204" charset="-122"/>
              </a:rPr>
              <a:t>公司</a:t>
            </a:r>
            <a:endParaRPr lang="zh-CN" altLang="en-US" sz="1800">
              <a:latin typeface="Arial" panose="020B0604020202020204" pitchFamily="34" charset="0"/>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标题 6"/>
          <p:cNvSpPr>
            <a:spLocks noGrp="1"/>
          </p:cNvSpPr>
          <p:nvPr>
            <p:ph type="title"/>
          </p:nvPr>
        </p:nvSpPr>
        <p:spPr>
          <a:xfrm>
            <a:off x="660400" y="483870"/>
            <a:ext cx="9807575" cy="462915"/>
          </a:xfrm>
        </p:spPr>
        <p:txBody>
          <a:bodyPr/>
          <a:lstStyle/>
          <a:p>
            <a:pPr>
              <a:lnSpc>
                <a:spcPct val="120000"/>
              </a:lnSpc>
              <a:spcBef>
                <a:spcPts val="0"/>
              </a:spcBef>
              <a:spcAft>
                <a:spcPts val="0"/>
              </a:spcAft>
            </a:pPr>
            <a:r>
              <a:rPr lang="zh-CN" altLang="en-US" sz="2000" dirty="0">
                <a:cs typeface="微软雅黑" panose="020B0503020204020204" charset="-122"/>
                <a:sym typeface="+mn-ea"/>
              </a:rPr>
              <a:t>创新性：国家“重大新药创制”专项支持成果，国家2.4类新药，拥有多项创新专利</a:t>
            </a:r>
            <a:endParaRPr lang="zh-CN" altLang="en-US" sz="2000" dirty="0">
              <a:cs typeface="微软雅黑" panose="020B0503020204020204" charset="-122"/>
            </a:endParaRPr>
          </a:p>
        </p:txBody>
      </p:sp>
      <p:pic>
        <p:nvPicPr>
          <p:cNvPr id="51" name="Picture 5"/>
          <p:cNvPicPr>
            <a:picLocks noChangeAspect="1" noChangeArrowheads="1"/>
          </p:cNvPicPr>
          <p:nvPr/>
        </p:nvPicPr>
        <p:blipFill>
          <a:blip r:embed="rId1"/>
          <a:srcRect/>
          <a:stretch>
            <a:fillRect/>
          </a:stretch>
        </p:blipFill>
        <p:spPr bwMode="auto">
          <a:xfrm>
            <a:off x="10540365" y="4813935"/>
            <a:ext cx="558800" cy="1655445"/>
          </a:xfrm>
          <a:prstGeom prst="rect">
            <a:avLst/>
          </a:prstGeom>
          <a:solidFill>
            <a:srgbClr val="106CB0"/>
          </a:solidFill>
          <a:ln w="6055" cap="flat">
            <a:noFill/>
            <a:prstDash val="solid"/>
            <a:miter/>
          </a:ln>
        </p:spPr>
      </p:pic>
      <p:sp>
        <p:nvSpPr>
          <p:cNvPr id="28" name="矩形 27"/>
          <p:cNvSpPr/>
          <p:nvPr/>
        </p:nvSpPr>
        <p:spPr>
          <a:xfrm>
            <a:off x="11182350" y="1"/>
            <a:ext cx="1009650" cy="3047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t>创新性</a:t>
            </a:r>
            <a:endParaRPr lang="zh-CN" altLang="en-US" sz="1600" b="1" dirty="0"/>
          </a:p>
        </p:txBody>
      </p:sp>
      <p:pic>
        <p:nvPicPr>
          <p:cNvPr id="9" name="图片 8"/>
          <p:cNvPicPr>
            <a:picLocks noChangeAspect="1"/>
          </p:cNvPicPr>
          <p:nvPr/>
        </p:nvPicPr>
        <p:blipFill>
          <a:blip r:embed="rId2"/>
          <a:stretch>
            <a:fillRect/>
          </a:stretch>
        </p:blipFill>
        <p:spPr>
          <a:xfrm>
            <a:off x="8546465" y="4813935"/>
            <a:ext cx="944245" cy="1670685"/>
          </a:xfrm>
          <a:prstGeom prst="rect">
            <a:avLst/>
          </a:prstGeom>
        </p:spPr>
      </p:pic>
      <p:sp>
        <p:nvSpPr>
          <p:cNvPr id="10" name="灯片编号占位符 9"/>
          <p:cNvSpPr>
            <a:spLocks noGrp="1"/>
          </p:cNvSpPr>
          <p:nvPr>
            <p:ph type="sldNum" sz="quarter" idx="12"/>
          </p:nvPr>
        </p:nvSpPr>
        <p:spPr/>
        <p:txBody>
          <a:bodyPr/>
          <a:lstStyle/>
          <a:p>
            <a:fld id="{5DD3DB80-B894-403A-B48E-6FDC1A72010E}" type="slidenum">
              <a:rPr lang="zh-CN" altLang="en-US" smtClean="0"/>
            </a:fld>
            <a:endParaRPr lang="zh-CN" altLang="en-US" dirty="0"/>
          </a:p>
        </p:txBody>
      </p:sp>
      <p:sp>
        <p:nvSpPr>
          <p:cNvPr id="16" name="Shape3"/>
          <p:cNvSpPr/>
          <p:nvPr/>
        </p:nvSpPr>
        <p:spPr>
          <a:xfrm>
            <a:off x="775970" y="4660265"/>
            <a:ext cx="2799715" cy="461010"/>
          </a:xfrm>
          <a:prstGeom prst="roundRect">
            <a:avLst>
              <a:gd name="adj" fmla="val 6935"/>
            </a:avLst>
          </a:prstGeom>
          <a:gradFill flip="none" rotWithShape="1">
            <a:gsLst>
              <a:gs pos="50000">
                <a:schemeClr val="accent1"/>
              </a:gs>
              <a:gs pos="0">
                <a:schemeClr val="accent1">
                  <a:lumMod val="60000"/>
                  <a:lumOff val="40000"/>
                </a:schemeClr>
              </a:gs>
            </a:gsLst>
            <a:lin ang="2700000" scaled="1"/>
            <a:tileRect/>
          </a:gradFill>
          <a:ln w="76200">
            <a:noFill/>
          </a:ln>
          <a:effectLst/>
        </p:spPr>
        <p:txBody>
          <a:bodyPr wrap="square" rtlCol="0" anchor="t" anchorCtr="0">
            <a:normAutofit/>
          </a:bodyPr>
          <a:lstStyle/>
          <a:p>
            <a:pPr lvl="0" algn="ctr">
              <a:lnSpc>
                <a:spcPct val="120000"/>
              </a:lnSpc>
              <a:buClrTx/>
              <a:buSzTx/>
              <a:buFontTx/>
            </a:pPr>
            <a:r>
              <a:rPr lang="zh-CN" altLang="en-US" b="1" dirty="0">
                <a:solidFill>
                  <a:srgbClr val="FFFFFF"/>
                </a:solidFill>
                <a:latin typeface="微软雅黑" panose="020B0503020204020204" charset="-122"/>
                <a:cs typeface="Calibri" panose="020F0502020204030204" pitchFamily="34" charset="0"/>
                <a:sym typeface="+mn-ea"/>
              </a:rPr>
              <a:t>拥有多项创新专利</a:t>
            </a:r>
            <a:endParaRPr lang="zh-CN" altLang="en-US" b="1" dirty="0">
              <a:solidFill>
                <a:srgbClr val="FFFFFF"/>
              </a:solidFill>
              <a:latin typeface="微软雅黑" panose="020B0503020204020204" charset="-122"/>
              <a:cs typeface="Calibri" panose="020F0502020204030204" pitchFamily="34" charset="0"/>
              <a:sym typeface="+mn-ea"/>
            </a:endParaRPr>
          </a:p>
        </p:txBody>
      </p:sp>
      <p:sp>
        <p:nvSpPr>
          <p:cNvPr id="17" name="ComponentBackground3"/>
          <p:cNvSpPr/>
          <p:nvPr/>
        </p:nvSpPr>
        <p:spPr>
          <a:xfrm>
            <a:off x="723900" y="5196840"/>
            <a:ext cx="7514590" cy="984885"/>
          </a:xfrm>
          <a:prstGeom prst="roundRect">
            <a:avLst>
              <a:gd name="adj" fmla="val 6935"/>
            </a:avLst>
          </a:prstGeom>
          <a:solidFill>
            <a:schemeClr val="bg1"/>
          </a:solidFill>
          <a:ln>
            <a:noFill/>
          </a:ln>
          <a:effectLst>
            <a:outerShdw blurRad="254000" dist="127000" algn="ctr" rotWithShape="0">
              <a:schemeClr val="bg2">
                <a:lumMod val="75000"/>
                <a:alpha val="2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lgn="l">
              <a:lnSpc>
                <a:spcPct val="120000"/>
              </a:lnSpc>
              <a:spcBef>
                <a:spcPts val="0"/>
              </a:spcBef>
              <a:spcAft>
                <a:spcPts val="0"/>
              </a:spcAft>
              <a:buFont typeface="Wingdings" panose="05000000000000000000" charset="0"/>
              <a:buChar char="ü"/>
              <a:defRPr/>
            </a:pPr>
            <a:r>
              <a:rPr lang="zh-CN" altLang="en-US" sz="14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rPr>
              <a:t>一种盐酸氨溴索化合物的精制方法（原料药）证书号第</a:t>
            </a:r>
            <a:r>
              <a:rPr lang="pt-BR" altLang="zh-CN" sz="14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rPr>
              <a:t>1252856</a:t>
            </a:r>
            <a:r>
              <a:rPr lang="zh-CN" altLang="en-US" sz="14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rPr>
              <a:t>号</a:t>
            </a:r>
            <a:endParaRPr lang="zh-CN" altLang="en-US" sz="14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endParaRPr>
          </a:p>
          <a:p>
            <a:pPr marL="285750" indent="-285750" algn="l">
              <a:lnSpc>
                <a:spcPct val="120000"/>
              </a:lnSpc>
              <a:spcBef>
                <a:spcPts val="0"/>
              </a:spcBef>
              <a:spcAft>
                <a:spcPts val="0"/>
              </a:spcAft>
              <a:buFont typeface="Wingdings" panose="05000000000000000000" charset="0"/>
              <a:buChar char="ü"/>
              <a:defRPr/>
            </a:pPr>
            <a:r>
              <a:rPr lang="zh-CN" altLang="en-US" sz="14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rPr>
              <a:t>一种呼吸系统药物口服喷雾剂的制备方法</a:t>
            </a:r>
            <a:r>
              <a:rPr lang="en-US" altLang="zh-CN" sz="14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rPr>
              <a:t> </a:t>
            </a:r>
            <a:r>
              <a:rPr lang="zh-CN" altLang="en-US" sz="14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rPr>
              <a:t>申请号：</a:t>
            </a:r>
            <a:r>
              <a:rPr lang="en-US" altLang="zh-CN" sz="14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rPr>
              <a:t>202011154237.7</a:t>
            </a:r>
            <a:endParaRPr lang="en-US" altLang="zh-CN" sz="14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endParaRPr>
          </a:p>
          <a:p>
            <a:pPr marL="285750" indent="-285750" algn="l">
              <a:lnSpc>
                <a:spcPct val="120000"/>
              </a:lnSpc>
              <a:spcBef>
                <a:spcPts val="0"/>
              </a:spcBef>
              <a:spcAft>
                <a:spcPts val="0"/>
              </a:spcAft>
              <a:buFont typeface="Wingdings" panose="05000000000000000000" charset="0"/>
              <a:buChar char="ü"/>
              <a:defRPr/>
            </a:pPr>
            <a:r>
              <a:rPr lang="zh-CN" altLang="en-US" sz="14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rPr>
              <a:t>一种呼吸系统药物口服喷雾剂及制备方法 申请号：</a:t>
            </a:r>
            <a:r>
              <a:rPr lang="en-US" altLang="zh-CN" sz="14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rPr>
              <a:t>202011155459.0</a:t>
            </a:r>
            <a:endParaRPr lang="en-US" altLang="zh-CN" sz="14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endParaRPr>
          </a:p>
          <a:p>
            <a:pPr marL="285750" indent="-285750" algn="l">
              <a:lnSpc>
                <a:spcPct val="120000"/>
              </a:lnSpc>
              <a:spcBef>
                <a:spcPts val="0"/>
              </a:spcBef>
              <a:spcAft>
                <a:spcPts val="0"/>
              </a:spcAft>
              <a:buFont typeface="Wingdings" panose="05000000000000000000" charset="0"/>
              <a:buChar char="ü"/>
              <a:defRPr/>
            </a:pPr>
            <a:r>
              <a:rPr lang="zh-CN" altLang="en-US" sz="14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rPr>
              <a:t>一种盐酸氨溴索口腔喷雾剂及制备方法 申请号：</a:t>
            </a:r>
            <a:r>
              <a:rPr lang="en-US" altLang="zh-CN" sz="14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rPr>
              <a:t>202110991013.X</a:t>
            </a:r>
            <a:endParaRPr lang="zh-CN" altLang="en-US" sz="14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Arial" panose="020B0604020202020204" pitchFamily="34" charset="0"/>
            </a:endParaRPr>
          </a:p>
        </p:txBody>
      </p:sp>
      <p:grpSp>
        <p:nvGrpSpPr>
          <p:cNvPr id="11" name="组合 10"/>
          <p:cNvGrpSpPr/>
          <p:nvPr/>
        </p:nvGrpSpPr>
        <p:grpSpPr>
          <a:xfrm>
            <a:off x="723900" y="3155950"/>
            <a:ext cx="10224770" cy="1398270"/>
            <a:chOff x="723266" y="3200400"/>
            <a:chExt cx="5768150" cy="1398270"/>
          </a:xfrm>
        </p:grpSpPr>
        <p:sp>
          <p:nvSpPr>
            <p:cNvPr id="19" name="ComponentBackground3"/>
            <p:cNvSpPr/>
            <p:nvPr/>
          </p:nvSpPr>
          <p:spPr>
            <a:xfrm>
              <a:off x="723266" y="3446780"/>
              <a:ext cx="5768150" cy="1151890"/>
            </a:xfrm>
            <a:prstGeom prst="roundRect">
              <a:avLst>
                <a:gd name="adj" fmla="val 6935"/>
              </a:avLst>
            </a:prstGeom>
            <a:solidFill>
              <a:schemeClr val="bg1"/>
            </a:solidFill>
            <a:ln>
              <a:noFill/>
            </a:ln>
            <a:effectLst>
              <a:outerShdw blurRad="254000" dist="127000" algn="ctr" rotWithShape="0">
                <a:schemeClr val="bg2">
                  <a:lumMod val="75000"/>
                  <a:alpha val="2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defTabSz="914400">
                <a:lnSpc>
                  <a:spcPct val="150000"/>
                </a:lnSpc>
              </a:pPr>
              <a:r>
                <a:rPr lang="zh-CN" altLang="en-US" sz="1400" dirty="0">
                  <a:solidFill>
                    <a:prstClr val="black"/>
                  </a:solidFill>
                  <a:latin typeface="微软雅黑" panose="020B0503020204020204" charset="-122"/>
                  <a:cs typeface="+mn-ea"/>
                  <a:sym typeface="+mn-ea"/>
                </a:rPr>
                <a:t>盐酸氨溴索喷雾剂研发工作加入</a:t>
              </a:r>
              <a:r>
                <a:rPr lang="zh-CN" altLang="en-US" sz="1600" b="1" dirty="0">
                  <a:solidFill>
                    <a:prstClr val="black"/>
                  </a:solidFill>
                  <a:latin typeface="微软雅黑" panose="020B0503020204020204" charset="-122"/>
                  <a:cs typeface="+mn-ea"/>
                  <a:sym typeface="+mn-ea"/>
                </a:rPr>
                <a:t>“</a:t>
              </a:r>
              <a:r>
                <a:rPr lang="zh-CN" altLang="en-US" sz="1600" b="1" dirty="0">
                  <a:solidFill>
                    <a:prstClr val="black"/>
                  </a:solidFill>
                  <a:latin typeface="微软雅黑" panose="020B0503020204020204" charset="-122"/>
                  <a:cs typeface="Times New Roman" panose="02020603050405020304" pitchFamily="18" charset="0"/>
                  <a:sym typeface="+mn-ea"/>
                </a:rPr>
                <a:t>儿童用药品种及关键技术研发” </a:t>
              </a:r>
              <a:r>
                <a:rPr lang="zh-CN" altLang="zh-CN" sz="1600" b="1" dirty="0">
                  <a:solidFill>
                    <a:prstClr val="black"/>
                  </a:solidFill>
                  <a:latin typeface="微软雅黑" panose="020B0503020204020204" charset="-122"/>
                  <a:cs typeface="Times New Roman" panose="02020603050405020304" pitchFamily="18" charset="0"/>
                  <a:sym typeface="+mn-ea"/>
                </a:rPr>
                <a:t>重大</a:t>
              </a:r>
              <a:r>
                <a:rPr lang="zh-CN" altLang="en-US" sz="1600" b="1" dirty="0">
                  <a:solidFill>
                    <a:prstClr val="black"/>
                  </a:solidFill>
                  <a:latin typeface="微软雅黑" panose="020B0503020204020204" charset="-122"/>
                  <a:cs typeface="Times New Roman" panose="02020603050405020304" pitchFamily="18" charset="0"/>
                  <a:sym typeface="+mn-ea"/>
                </a:rPr>
                <a:t>新药创新科技重大专项课题</a:t>
              </a:r>
              <a:r>
                <a:rPr lang="zh-CN" altLang="en-US" sz="1600" b="1" dirty="0">
                  <a:solidFill>
                    <a:schemeClr val="tx1"/>
                  </a:solidFill>
                  <a:latin typeface="微软雅黑" panose="020B0503020204020204" charset="-122"/>
                  <a:cs typeface="Times New Roman" panose="02020603050405020304" pitchFamily="18" charset="0"/>
                  <a:sym typeface="+mn-ea"/>
                </a:rPr>
                <a:t>，并顺利通过验收。</a:t>
              </a:r>
              <a:r>
                <a:rPr lang="zh-CN" altLang="en-US" sz="1400" dirty="0">
                  <a:solidFill>
                    <a:prstClr val="black"/>
                  </a:solidFill>
                  <a:latin typeface="微软雅黑" panose="020B0503020204020204" charset="-122"/>
                  <a:cs typeface="Times New Roman" panose="02020603050405020304" pitchFamily="18" charset="0"/>
                  <a:sym typeface="+mn-ea"/>
                </a:rPr>
                <a:t>是</a:t>
              </a:r>
              <a:r>
                <a:rPr lang="zh-CN" altLang="en-US" sz="1600" b="1" dirty="0">
                  <a:solidFill>
                    <a:srgbClr val="FF0000"/>
                  </a:solidFill>
                  <a:latin typeface="微软雅黑" panose="020B0503020204020204" charset="-122"/>
                  <a:cs typeface="Times New Roman" panose="02020603050405020304" pitchFamily="18" charset="0"/>
                  <a:sym typeface="+mn-ea"/>
                </a:rPr>
                <a:t>国内唯一一款</a:t>
              </a:r>
              <a:r>
                <a:rPr lang="en-US" altLang="zh-CN" sz="1600" b="1" dirty="0">
                  <a:solidFill>
                    <a:srgbClr val="FF0000"/>
                  </a:solidFill>
                  <a:latin typeface="微软雅黑" panose="020B0503020204020204" charset="-122"/>
                  <a:cs typeface="Times New Roman" panose="02020603050405020304" pitchFamily="18" charset="0"/>
                  <a:sym typeface="+mn-ea"/>
                </a:rPr>
                <a:t>2-6</a:t>
              </a:r>
              <a:r>
                <a:rPr lang="zh-CN" altLang="en-US" sz="1600" b="1" dirty="0">
                  <a:solidFill>
                    <a:srgbClr val="FF0000"/>
                  </a:solidFill>
                  <a:latin typeface="微软雅黑" panose="020B0503020204020204" charset="-122"/>
                  <a:cs typeface="Times New Roman" panose="02020603050405020304" pitchFamily="18" charset="0"/>
                  <a:sym typeface="+mn-ea"/>
                </a:rPr>
                <a:t>岁儿童专用祛痰口服喷雾剂</a:t>
              </a:r>
              <a:endParaRPr lang="zh-CN" altLang="en-US" sz="1400" b="1" dirty="0">
                <a:solidFill>
                  <a:srgbClr val="FF0000"/>
                </a:solidFill>
                <a:latin typeface="微软雅黑" panose="020B0503020204020204" charset="-122"/>
                <a:ea typeface="微软雅黑" panose="020B0503020204020204" charset="-122"/>
                <a:cs typeface="Times New Roman" panose="02020603050405020304" pitchFamily="18" charset="0"/>
                <a:sym typeface="+mn-ea"/>
              </a:endParaRPr>
            </a:p>
          </p:txBody>
        </p:sp>
        <p:sp>
          <p:nvSpPr>
            <p:cNvPr id="18" name="Shape3"/>
            <p:cNvSpPr/>
            <p:nvPr/>
          </p:nvSpPr>
          <p:spPr>
            <a:xfrm>
              <a:off x="756223" y="3200400"/>
              <a:ext cx="4920588" cy="506730"/>
            </a:xfrm>
            <a:prstGeom prst="roundRect">
              <a:avLst>
                <a:gd name="adj" fmla="val 6935"/>
              </a:avLst>
            </a:prstGeom>
            <a:gradFill flip="none" rotWithShape="1">
              <a:gsLst>
                <a:gs pos="50000">
                  <a:schemeClr val="accent1"/>
                </a:gs>
                <a:gs pos="0">
                  <a:schemeClr val="accent1">
                    <a:lumMod val="60000"/>
                    <a:lumOff val="40000"/>
                  </a:schemeClr>
                </a:gs>
              </a:gsLst>
              <a:lin ang="2700000" scaled="1"/>
              <a:tileRect/>
            </a:gradFill>
            <a:ln w="76200">
              <a:noFill/>
            </a:ln>
            <a:effectLst/>
          </p:spPr>
          <p:txBody>
            <a:bodyPr wrap="square" rtlCol="0" anchor="t" anchorCtr="0">
              <a:normAutofit/>
            </a:bodyPr>
            <a:lstStyle/>
            <a:p>
              <a:pPr algn="ctr" defTabSz="914400">
                <a:lnSpc>
                  <a:spcPct val="120000"/>
                </a:lnSpc>
              </a:pPr>
              <a:r>
                <a:rPr lang="zh-CN" altLang="en-US" b="1" dirty="0">
                  <a:solidFill>
                    <a:srgbClr val="FFFFFF"/>
                  </a:solidFill>
                  <a:latin typeface="微软雅黑" panose="020B0503020204020204" charset="-122"/>
                  <a:cs typeface="Calibri" panose="020F0502020204030204" pitchFamily="34" charset="0"/>
                  <a:sym typeface="+mn-ea"/>
                </a:rPr>
                <a:t>国家</a:t>
              </a:r>
              <a:r>
                <a:rPr lang="zh-CN" altLang="en-US" b="1" dirty="0">
                  <a:solidFill>
                    <a:schemeClr val="bg1"/>
                  </a:solidFill>
                  <a:latin typeface="Calibri" panose="020F0502020204030204" pitchFamily="34" charset="0"/>
                  <a:ea typeface="微软雅黑" panose="020B0503020204020204" charset="-122"/>
                  <a:cs typeface="Calibri" panose="020F0502020204030204" pitchFamily="34" charset="0"/>
                  <a:sym typeface="+mn-ea"/>
                </a:rPr>
                <a:t>“重大新药创制”</a:t>
              </a:r>
              <a:r>
                <a:rPr lang="zh-CN" altLang="en-US" b="1" dirty="0">
                  <a:solidFill>
                    <a:srgbClr val="FFFFFF"/>
                  </a:solidFill>
                  <a:latin typeface="微软雅黑" panose="020B0503020204020204" charset="-122"/>
                  <a:cs typeface="Calibri" panose="020F0502020204030204" pitchFamily="34" charset="0"/>
                  <a:sym typeface="+mn-ea"/>
                </a:rPr>
                <a:t>科技重大专项成果</a:t>
              </a:r>
              <a:endParaRPr lang="zh-CN" altLang="en-US" b="1" dirty="0">
                <a:solidFill>
                  <a:srgbClr val="FFFFFF"/>
                </a:solidFill>
                <a:latin typeface="微软雅黑" panose="020B0503020204020204" charset="-122"/>
                <a:ea typeface="微软雅黑" panose="020B0503020204020204" charset="-122"/>
                <a:cs typeface="Calibri" panose="020F0502020204030204" pitchFamily="34" charset="0"/>
                <a:sym typeface="+mn-ea"/>
              </a:endParaRPr>
            </a:p>
          </p:txBody>
        </p:sp>
      </p:grpSp>
      <p:pic>
        <p:nvPicPr>
          <p:cNvPr id="12" name="图片 11" descr="喷雾泵2"/>
          <p:cNvPicPr>
            <a:picLocks noChangeAspect="1"/>
          </p:cNvPicPr>
          <p:nvPr/>
        </p:nvPicPr>
        <p:blipFill>
          <a:blip r:embed="rId3"/>
          <a:srcRect l="31198" r="30605" b="1981"/>
          <a:stretch>
            <a:fillRect/>
          </a:stretch>
        </p:blipFill>
        <p:spPr>
          <a:xfrm>
            <a:off x="9708515" y="4637405"/>
            <a:ext cx="534670" cy="1831975"/>
          </a:xfrm>
          <a:prstGeom prst="rect">
            <a:avLst/>
          </a:prstGeom>
        </p:spPr>
      </p:pic>
      <p:sp>
        <p:nvSpPr>
          <p:cNvPr id="14" name="圆角矩形 13"/>
          <p:cNvSpPr/>
          <p:nvPr/>
        </p:nvSpPr>
        <p:spPr>
          <a:xfrm>
            <a:off x="9798765" y="4841920"/>
            <a:ext cx="260953" cy="1627642"/>
          </a:xfrm>
          <a:prstGeom prst="roundRect">
            <a:avLst/>
          </a:prstGeom>
          <a:noFill/>
          <a:ln w="12700" cap="flat" cmpd="sng" algn="ctr">
            <a:solidFill>
              <a:srgbClr val="FF0000"/>
            </a:solidFill>
            <a:prstDash val="solid"/>
            <a:miter lim="800000"/>
          </a:ln>
          <a:effectLst/>
          <a:extLst>
            <a:ext uri="{909E8E84-426E-40DD-AFC4-6F175D3DCCD1}">
              <a14:hiddenFill xmlns:a14="http://schemas.microsoft.com/office/drawing/2010/main">
                <a:solidFill>
                  <a:srgbClr val="4874CB"/>
                </a:solidFill>
              </a14:hiddenFill>
            </a:ext>
          </a:extLst>
        </p:spPr>
        <p:txBody>
          <a:bodyPr rtlCol="0" anchor="ctr"/>
          <a:lstStyle/>
          <a:p>
            <a:pPr algn="ctr"/>
            <a:endParaRPr lang="zh-CN" altLang="en-US">
              <a:solidFill>
                <a:sysClr val="window" lastClr="FFFFFF"/>
              </a:solidFill>
              <a:latin typeface="Calibri" panose="020F0502020204030204" pitchFamily="34" charset="0"/>
              <a:ea typeface="微软雅黑" panose="020B0503020204020204" charset="-122"/>
            </a:endParaRPr>
          </a:p>
        </p:txBody>
      </p:sp>
      <p:sp>
        <p:nvSpPr>
          <p:cNvPr id="53" name="ComponentBackground3"/>
          <p:cNvSpPr/>
          <p:nvPr/>
        </p:nvSpPr>
        <p:spPr>
          <a:xfrm>
            <a:off x="740410" y="1900555"/>
            <a:ext cx="10225405" cy="1027430"/>
          </a:xfrm>
          <a:prstGeom prst="roundRect">
            <a:avLst>
              <a:gd name="adj" fmla="val 6935"/>
            </a:avLst>
          </a:prstGeom>
          <a:solidFill>
            <a:schemeClr val="bg1"/>
          </a:solidFill>
          <a:ln>
            <a:noFill/>
          </a:ln>
          <a:effectLst>
            <a:outerShdw blurRad="254000" dist="127000" algn="ctr" rotWithShape="0">
              <a:schemeClr val="bg2">
                <a:lumMod val="75000"/>
                <a:alpha val="2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lgn="l" fontAlgn="auto">
              <a:lnSpc>
                <a:spcPct val="120000"/>
              </a:lnSpc>
              <a:buFont typeface="Wingdings" panose="05000000000000000000" charset="0"/>
              <a:buChar char="Ø"/>
            </a:pPr>
            <a:r>
              <a:rPr lang="zh-CN" altLang="en-US" sz="1400" dirty="0">
                <a:solidFill>
                  <a:schemeClr val="tx1"/>
                </a:solidFill>
                <a:latin typeface="微软雅黑" panose="020B0503020204020204" charset="-122"/>
                <a:ea typeface="微软雅黑" panose="020B0503020204020204" charset="-122"/>
                <a:cs typeface="微软雅黑" panose="020B0503020204020204" charset="-122"/>
                <a:sym typeface="+mn-lt"/>
              </a:rPr>
              <a:t>由</a:t>
            </a:r>
            <a:r>
              <a:rPr lang="en-US" altLang="zh-CN" sz="1400" dirty="0">
                <a:solidFill>
                  <a:schemeClr val="tx1"/>
                </a:solidFill>
                <a:latin typeface="微软雅黑" panose="020B0503020204020204" charset="-122"/>
                <a:ea typeface="微软雅黑" panose="020B0503020204020204" charset="-122"/>
                <a:cs typeface="微软雅黑" panose="020B0503020204020204" charset="-122"/>
                <a:sym typeface="+mn-lt"/>
              </a:rPr>
              <a:t>6</a:t>
            </a:r>
            <a:r>
              <a:rPr lang="zh-CN" altLang="en-US" sz="1400" dirty="0">
                <a:solidFill>
                  <a:schemeClr val="tx1"/>
                </a:solidFill>
                <a:latin typeface="微软雅黑" panose="020B0503020204020204" charset="-122"/>
                <a:ea typeface="微软雅黑" panose="020B0503020204020204" charset="-122"/>
                <a:cs typeface="微软雅黑" panose="020B0503020204020204" charset="-122"/>
                <a:sym typeface="+mn-lt"/>
              </a:rPr>
              <a:t>岁以上用药人群改为</a:t>
            </a:r>
            <a:r>
              <a:rPr lang="en-US" altLang="zh-CN" sz="1400" b="1" dirty="0">
                <a:solidFill>
                  <a:schemeClr val="tx1"/>
                </a:solidFill>
                <a:latin typeface="微软雅黑" panose="020B0503020204020204" charset="-122"/>
                <a:ea typeface="微软雅黑" panose="020B0503020204020204" charset="-122"/>
                <a:cs typeface="微软雅黑" panose="020B0503020204020204" charset="-122"/>
                <a:sym typeface="+mn-lt"/>
              </a:rPr>
              <a:t>2-6</a:t>
            </a:r>
            <a:r>
              <a:rPr lang="zh-CN" altLang="en-US" sz="1400" b="1" dirty="0">
                <a:solidFill>
                  <a:schemeClr val="tx1"/>
                </a:solidFill>
                <a:latin typeface="微软雅黑" panose="020B0503020204020204" charset="-122"/>
                <a:ea typeface="微软雅黑" panose="020B0503020204020204" charset="-122"/>
                <a:cs typeface="微软雅黑" panose="020B0503020204020204" charset="-122"/>
                <a:sym typeface="+mn-lt"/>
              </a:rPr>
              <a:t>岁儿童专属用药</a:t>
            </a:r>
            <a:endParaRPr lang="zh-CN" altLang="en-US" sz="1400" b="1" dirty="0">
              <a:solidFill>
                <a:schemeClr val="tx1"/>
              </a:solidFill>
              <a:latin typeface="微软雅黑" panose="020B0503020204020204" charset="-122"/>
              <a:ea typeface="微软雅黑" panose="020B0503020204020204" charset="-122"/>
              <a:cs typeface="微软雅黑" panose="020B0503020204020204" charset="-122"/>
              <a:sym typeface="+mn-lt"/>
            </a:endParaRPr>
          </a:p>
          <a:p>
            <a:pPr marL="285750" indent="-285750" algn="l" fontAlgn="auto">
              <a:lnSpc>
                <a:spcPct val="120000"/>
              </a:lnSpc>
              <a:buFont typeface="Wingdings" panose="05000000000000000000" charset="0"/>
              <a:buChar char="Ø"/>
            </a:pPr>
            <a:r>
              <a:rPr lang="zh-CN" altLang="en-US" sz="1400" dirty="0">
                <a:solidFill>
                  <a:schemeClr val="tx1"/>
                </a:solidFill>
                <a:latin typeface="微软雅黑" panose="020B0503020204020204" charset="-122"/>
                <a:ea typeface="微软雅黑" panose="020B0503020204020204" charset="-122"/>
                <a:cs typeface="+mn-ea"/>
                <a:sym typeface="+mn-lt"/>
              </a:rPr>
              <a:t>由成人喷杆改为</a:t>
            </a:r>
            <a:r>
              <a:rPr lang="zh-CN" altLang="en-US" sz="1400" b="1" dirty="0">
                <a:solidFill>
                  <a:schemeClr val="tx1"/>
                </a:solidFill>
                <a:latin typeface="微软雅黑" panose="020B0503020204020204" charset="-122"/>
                <a:ea typeface="微软雅黑" panose="020B0503020204020204" charset="-122"/>
                <a:cs typeface="+mn-ea"/>
                <a:sym typeface="+mn-lt"/>
              </a:rPr>
              <a:t>儿童喷杆，更加适合儿童口腔长度，</a:t>
            </a:r>
            <a:r>
              <a:rPr lang="zh-CN" altLang="en-US" sz="1400" b="1" dirty="0">
                <a:solidFill>
                  <a:schemeClr val="tx1"/>
                </a:solidFill>
                <a:latin typeface="微软雅黑" panose="020B0503020204020204" charset="-122"/>
                <a:ea typeface="微软雅黑" panose="020B0503020204020204" charset="-122"/>
                <a:cs typeface="+mn-ea"/>
                <a:sym typeface="+mn-ea"/>
              </a:rPr>
              <a:t>给药剂量精准</a:t>
            </a:r>
            <a:endParaRPr lang="zh-CN" altLang="en-US" sz="1400" b="1" dirty="0">
              <a:solidFill>
                <a:schemeClr val="tx1"/>
              </a:solidFill>
              <a:latin typeface="微软雅黑" panose="020B0503020204020204" charset="-122"/>
              <a:ea typeface="微软雅黑" panose="020B0503020204020204" charset="-122"/>
              <a:cs typeface="+mn-ea"/>
              <a:sym typeface="+mn-ea"/>
            </a:endParaRPr>
          </a:p>
          <a:p>
            <a:pPr marL="285750" indent="-285750" algn="l" fontAlgn="auto">
              <a:lnSpc>
                <a:spcPct val="120000"/>
              </a:lnSpc>
              <a:buFont typeface="Wingdings" panose="05000000000000000000" charset="0"/>
              <a:buChar char="Ø"/>
            </a:pPr>
            <a:r>
              <a:rPr lang="zh-CN" altLang="en-US" sz="1400" dirty="0">
                <a:solidFill>
                  <a:schemeClr val="tx1"/>
                </a:solidFill>
                <a:latin typeface="微软雅黑" panose="020B0503020204020204" charset="-122"/>
                <a:ea typeface="微软雅黑" panose="020B0503020204020204" charset="-122"/>
                <a:cs typeface="+mn-ea"/>
                <a:sym typeface="+mn-lt"/>
              </a:rPr>
              <a:t>对比改良前喷雾剂，不含乙醇，儿童用药更安全</a:t>
            </a:r>
            <a:endParaRPr lang="en-US" altLang="zh-CN" sz="1400" dirty="0">
              <a:solidFill>
                <a:schemeClr val="tx1"/>
              </a:solidFill>
              <a:latin typeface="微软雅黑" panose="020B0503020204020204" charset="-122"/>
              <a:ea typeface="微软雅黑" panose="020B0503020204020204" charset="-122"/>
              <a:cs typeface="微软雅黑" panose="020B0503020204020204" charset="-122"/>
              <a:sym typeface="Arial" panose="020B0604020202020204" pitchFamily="34" charset="0"/>
            </a:endParaRPr>
          </a:p>
        </p:txBody>
      </p:sp>
      <p:sp>
        <p:nvSpPr>
          <p:cNvPr id="3" name="Shape3"/>
          <p:cNvSpPr/>
          <p:nvPr/>
        </p:nvSpPr>
        <p:spPr>
          <a:xfrm>
            <a:off x="772160" y="1470660"/>
            <a:ext cx="2836545" cy="489585"/>
          </a:xfrm>
          <a:prstGeom prst="roundRect">
            <a:avLst>
              <a:gd name="adj" fmla="val 6935"/>
            </a:avLst>
          </a:prstGeom>
          <a:gradFill flip="none" rotWithShape="1">
            <a:gsLst>
              <a:gs pos="50000">
                <a:schemeClr val="accent1"/>
              </a:gs>
              <a:gs pos="0">
                <a:schemeClr val="accent1">
                  <a:lumMod val="60000"/>
                  <a:lumOff val="40000"/>
                </a:schemeClr>
              </a:gs>
            </a:gsLst>
            <a:lin ang="2700000" scaled="1"/>
            <a:tileRect/>
          </a:gradFill>
          <a:ln w="76200">
            <a:noFill/>
          </a:ln>
          <a:effectLst/>
        </p:spPr>
        <p:txBody>
          <a:bodyPr wrap="square" rtlCol="0" anchor="t" anchorCtr="0">
            <a:normAutofit/>
          </a:bodyPr>
          <a:p>
            <a:pPr algn="ctr" defTabSz="914400">
              <a:lnSpc>
                <a:spcPct val="120000"/>
              </a:lnSpc>
            </a:pPr>
            <a:endParaRPr lang="zh-CN" altLang="en-US" b="1" dirty="0">
              <a:solidFill>
                <a:srgbClr val="FFFFFF"/>
              </a:solidFill>
              <a:latin typeface="微软雅黑" panose="020B0503020204020204" charset="-122"/>
              <a:ea typeface="微软雅黑" panose="020B0503020204020204" charset="-122"/>
              <a:cs typeface="Calibri" panose="020F0502020204030204" pitchFamily="34" charset="0"/>
              <a:sym typeface="+mn-ea"/>
            </a:endParaRPr>
          </a:p>
        </p:txBody>
      </p:sp>
      <p:sp>
        <p:nvSpPr>
          <p:cNvPr id="2" name="文本框 1"/>
          <p:cNvSpPr txBox="1"/>
          <p:nvPr/>
        </p:nvSpPr>
        <p:spPr>
          <a:xfrm>
            <a:off x="1153160" y="1514475"/>
            <a:ext cx="1992630" cy="368300"/>
          </a:xfrm>
          <a:prstGeom prst="rect">
            <a:avLst/>
          </a:prstGeom>
          <a:noFill/>
        </p:spPr>
        <p:txBody>
          <a:bodyPr wrap="square" rtlCol="0" anchor="t">
            <a:spAutoFit/>
          </a:bodyPr>
          <a:p>
            <a:r>
              <a:rPr lang="zh-CN" altLang="en-US" b="1" dirty="0">
                <a:solidFill>
                  <a:srgbClr val="FFFFFF"/>
                </a:solidFill>
                <a:latin typeface="微软雅黑" panose="020B0503020204020204" charset="-122"/>
                <a:cs typeface="Calibri" panose="020F0502020204030204" pitchFamily="34" charset="0"/>
                <a:sym typeface="+mn-ea"/>
              </a:rPr>
              <a:t>2.4类</a:t>
            </a:r>
            <a:r>
              <a:rPr lang="zh-CN" altLang="en-US" b="1" dirty="0">
                <a:solidFill>
                  <a:srgbClr val="FFFFFF"/>
                </a:solidFill>
                <a:latin typeface="微软雅黑" panose="020B0503020204020204" charset="-122"/>
                <a:cs typeface="Calibri" panose="020F0502020204030204" pitchFamily="34" charset="0"/>
                <a:sym typeface="+mn-lt"/>
              </a:rPr>
              <a:t>改良型新药</a:t>
            </a:r>
            <a:endParaRPr lang="zh-CN" altLang="en-US" b="1" dirty="0">
              <a:solidFill>
                <a:srgbClr val="FFFFFF"/>
              </a:solidFill>
              <a:latin typeface="微软雅黑" panose="020B0503020204020204" charset="-122"/>
              <a:cs typeface="Calibri" panose="020F0502020204030204" pitchFamily="34" charset="0"/>
              <a:sym typeface="+mn-lt"/>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60400" y="198120"/>
            <a:ext cx="9435465" cy="830580"/>
          </a:xfrm>
        </p:spPr>
        <p:txBody>
          <a:bodyPr>
            <a:normAutofit/>
          </a:bodyPr>
          <a:lstStyle/>
          <a:p>
            <a:pPr algn="l">
              <a:lnSpc>
                <a:spcPct val="120000"/>
              </a:lnSpc>
              <a:spcBef>
                <a:spcPts val="0"/>
              </a:spcBef>
              <a:spcAft>
                <a:spcPts val="0"/>
              </a:spcAft>
              <a:buClrTx/>
              <a:buSzTx/>
              <a:buFontTx/>
            </a:pPr>
            <a:r>
              <a:rPr lang="zh-CN" altLang="en-US" sz="2000" dirty="0">
                <a:cs typeface="微软雅黑" panose="020B0503020204020204" charset="-122"/>
                <a:sym typeface="+mn-ea"/>
              </a:rPr>
              <a:t>公平性：给药剂量更精准，满足服药困难低龄儿童祛痰需要，填补目录空白，符合</a:t>
            </a:r>
            <a:br>
              <a:rPr lang="zh-CN" altLang="en-US" sz="2000" dirty="0">
                <a:cs typeface="微软雅黑" panose="020B0503020204020204" charset="-122"/>
                <a:sym typeface="+mn-ea"/>
              </a:rPr>
            </a:br>
            <a:r>
              <a:rPr lang="zh-CN" altLang="en-US" sz="2000" dirty="0">
                <a:cs typeface="微软雅黑" panose="020B0503020204020204" charset="-122"/>
                <a:sym typeface="+mn-ea"/>
              </a:rPr>
              <a:t>“保基本”原则，且临床易于管理</a:t>
            </a:r>
            <a:endParaRPr lang="zh-CN" altLang="en-US" sz="2000" dirty="0">
              <a:cs typeface="微软雅黑" panose="020B0503020204020204" charset="-122"/>
            </a:endParaRPr>
          </a:p>
        </p:txBody>
      </p:sp>
      <p:sp>
        <p:nvSpPr>
          <p:cNvPr id="5" name="圆角矩形 4"/>
          <p:cNvSpPr/>
          <p:nvPr/>
        </p:nvSpPr>
        <p:spPr>
          <a:xfrm>
            <a:off x="708660" y="1818640"/>
            <a:ext cx="5226050" cy="1717040"/>
          </a:xfrm>
          <a:prstGeom prst="roundRect">
            <a:avLst/>
          </a:prstGeom>
          <a:solidFill>
            <a:schemeClr val="bg1"/>
          </a:solidFill>
          <a:ln>
            <a:solidFill>
              <a:schemeClr val="bg1">
                <a:lumMod val="85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solidFill>
                <a:schemeClr val="bg1">
                  <a:lumMod val="85000"/>
                </a:schemeClr>
              </a:solidFill>
            </a:endParaRPr>
          </a:p>
        </p:txBody>
      </p:sp>
      <p:sp>
        <p:nvSpPr>
          <p:cNvPr id="9" name="圆角矩形 8"/>
          <p:cNvSpPr/>
          <p:nvPr/>
        </p:nvSpPr>
        <p:spPr>
          <a:xfrm>
            <a:off x="6212205" y="1809750"/>
            <a:ext cx="5310505" cy="1725930"/>
          </a:xfrm>
          <a:prstGeom prst="roundRect">
            <a:avLst/>
          </a:prstGeom>
          <a:solidFill>
            <a:schemeClr val="bg1"/>
          </a:solidFill>
          <a:ln>
            <a:solidFill>
              <a:schemeClr val="bg1">
                <a:lumMod val="85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solidFill>
                <a:schemeClr val="bg1">
                  <a:lumMod val="85000"/>
                </a:schemeClr>
              </a:solidFill>
            </a:endParaRPr>
          </a:p>
        </p:txBody>
      </p:sp>
      <p:sp>
        <p:nvSpPr>
          <p:cNvPr id="17" name="圆角矩形 16"/>
          <p:cNvSpPr/>
          <p:nvPr/>
        </p:nvSpPr>
        <p:spPr>
          <a:xfrm>
            <a:off x="660400" y="4194810"/>
            <a:ext cx="5226050" cy="1684020"/>
          </a:xfrm>
          <a:prstGeom prst="roundRect">
            <a:avLst/>
          </a:prstGeom>
          <a:solidFill>
            <a:schemeClr val="bg1"/>
          </a:solidFill>
          <a:ln>
            <a:solidFill>
              <a:schemeClr val="bg1">
                <a:lumMod val="85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indent="0" fontAlgn="auto">
              <a:lnSpc>
                <a:spcPct val="120000"/>
              </a:lnSpc>
              <a:spcBef>
                <a:spcPts val="0"/>
              </a:spcBef>
              <a:spcAft>
                <a:spcPts val="0"/>
              </a:spcAft>
              <a:buFont typeface="Wingdings" panose="05000000000000000000" charset="0"/>
              <a:buNone/>
            </a:pPr>
            <a:endParaRPr lang="zh-CN" altLang="en-US">
              <a:solidFill>
                <a:schemeClr val="bg1">
                  <a:lumMod val="85000"/>
                </a:schemeClr>
              </a:solidFill>
            </a:endParaRPr>
          </a:p>
        </p:txBody>
      </p:sp>
      <p:sp>
        <p:nvSpPr>
          <p:cNvPr id="20" name="圆角矩形 19"/>
          <p:cNvSpPr/>
          <p:nvPr/>
        </p:nvSpPr>
        <p:spPr>
          <a:xfrm>
            <a:off x="6205220" y="4194810"/>
            <a:ext cx="5316855" cy="1703705"/>
          </a:xfrm>
          <a:prstGeom prst="roundRect">
            <a:avLst/>
          </a:prstGeom>
          <a:solidFill>
            <a:schemeClr val="bg1"/>
          </a:solidFill>
          <a:ln>
            <a:solidFill>
              <a:schemeClr val="bg1">
                <a:lumMod val="85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marL="171450" marR="0" lvl="0" indent="-171450" algn="l" defTabSz="914400" rtl="0" eaLnBrk="1" fontAlgn="auto" latinLnBrk="0" hangingPunct="1">
              <a:lnSpc>
                <a:spcPct val="120000"/>
              </a:lnSpc>
              <a:spcBef>
                <a:spcPts val="0"/>
              </a:spcBef>
              <a:buClrTx/>
              <a:buSzTx/>
              <a:buFont typeface="Wingdings" panose="05000000000000000000" charset="0"/>
              <a:buChar char="Ø"/>
            </a:pPr>
            <a:r>
              <a:rPr lang="zh-CN" altLang="en-US" sz="1400" dirty="0">
                <a:solidFill>
                  <a:schemeClr val="tx1"/>
                </a:solidFill>
                <a:latin typeface="微软雅黑" panose="020B0503020204020204" charset="-122"/>
                <a:ea typeface="微软雅黑" panose="020B0503020204020204" charset="-122"/>
                <a:cs typeface="微软雅黑" panose="020B0503020204020204" charset="-122"/>
                <a:sym typeface="字魂59号-创粗黑" panose="00000500000000000000" pitchFamily="2" charset="-122"/>
              </a:rPr>
              <a:t>盐酸氨溴索喷雾剂针对</a:t>
            </a:r>
            <a:r>
              <a:rPr lang="en-US" altLang="zh-CN" sz="1400" dirty="0">
                <a:solidFill>
                  <a:schemeClr val="tx1"/>
                </a:solidFill>
                <a:latin typeface="微软雅黑" panose="020B0503020204020204" charset="-122"/>
                <a:ea typeface="微软雅黑" panose="020B0503020204020204" charset="-122"/>
                <a:cs typeface="微软雅黑" panose="020B0503020204020204" charset="-122"/>
                <a:sym typeface="字魂59号-创粗黑" panose="00000500000000000000" pitchFamily="2" charset="-122"/>
              </a:rPr>
              <a:t>2 - 6</a:t>
            </a:r>
            <a:r>
              <a:rPr lang="zh-CN" altLang="en-US" sz="1400" dirty="0">
                <a:solidFill>
                  <a:schemeClr val="tx1"/>
                </a:solidFill>
                <a:latin typeface="微软雅黑" panose="020B0503020204020204" charset="-122"/>
                <a:ea typeface="微软雅黑" panose="020B0503020204020204" charset="-122"/>
                <a:cs typeface="微软雅黑" panose="020B0503020204020204" charset="-122"/>
                <a:sym typeface="字魂59号-创粗黑" panose="00000500000000000000" pitchFamily="2" charset="-122"/>
              </a:rPr>
              <a:t>岁人群，说明书规范，保障用药安全；无需辅助工具，密闭便携、剂量精准；氨溴索类用药方案成熟，临床易于管理</a:t>
            </a:r>
            <a:r>
              <a:rPr lang="en-US" altLang="zh-CN" sz="1400" dirty="0">
                <a:solidFill>
                  <a:schemeClr val="tx1"/>
                </a:solidFill>
                <a:latin typeface="微软雅黑" panose="020B0503020204020204" charset="-122"/>
                <a:ea typeface="微软雅黑" panose="020B0503020204020204" charset="-122"/>
                <a:cs typeface="微软雅黑" panose="020B0503020204020204" charset="-122"/>
                <a:sym typeface="字魂59号-创粗黑" panose="00000500000000000000" pitchFamily="2" charset="-122"/>
              </a:rPr>
              <a:t> </a:t>
            </a:r>
            <a:r>
              <a:rPr lang="zh-CN" altLang="en-US" sz="1400" dirty="0">
                <a:solidFill>
                  <a:schemeClr val="tx1"/>
                </a:solidFill>
                <a:latin typeface="微软雅黑" panose="020B0503020204020204" charset="-122"/>
                <a:ea typeface="微软雅黑" panose="020B0503020204020204" charset="-122"/>
                <a:cs typeface="微软雅黑" panose="020B0503020204020204" charset="-122"/>
                <a:sym typeface="字魂59号-创粗黑" panose="00000500000000000000" pitchFamily="2" charset="-122"/>
              </a:rPr>
              <a:t>。</a:t>
            </a:r>
            <a:endParaRPr lang="zh-CN" altLang="en-US" sz="1400" dirty="0">
              <a:solidFill>
                <a:schemeClr val="tx1"/>
              </a:solidFill>
              <a:latin typeface="微软雅黑" panose="020B0503020204020204" charset="-122"/>
              <a:ea typeface="微软雅黑" panose="020B0503020204020204" charset="-122"/>
              <a:cs typeface="微软雅黑" panose="020B0503020204020204" charset="-122"/>
              <a:sym typeface="字魂59号-创粗黑" panose="00000500000000000000" pitchFamily="2" charset="-122"/>
            </a:endParaRPr>
          </a:p>
        </p:txBody>
      </p:sp>
      <p:sp>
        <p:nvSpPr>
          <p:cNvPr id="21" name="文本框 20"/>
          <p:cNvSpPr txBox="1"/>
          <p:nvPr/>
        </p:nvSpPr>
        <p:spPr>
          <a:xfrm>
            <a:off x="894080" y="1892300"/>
            <a:ext cx="3422650" cy="368300"/>
          </a:xfrm>
          <a:prstGeom prst="rect">
            <a:avLst/>
          </a:prstGeom>
        </p:spPr>
        <p:txBody>
          <a:bodyPr wrap="square">
            <a:spAutoFit/>
            <a:extLst>
              <a:ext uri="{4A0BC546-FE56-4ADE-93B0-CB8AF2F6F144}">
                <wpsdc:textFrameExt xmlns:wpsdc="http://www.wps.cn/officeDocument/2022/drawingmlCustomData" type="text"/>
              </a:ext>
            </a:extLst>
          </a:bodyPr>
          <a:p>
            <a:pPr algn="l"/>
            <a:r>
              <a:rPr lang="zh-CN" altLang="en-US" b="1" dirty="0" smtClean="0">
                <a:latin typeface="+mn-ea"/>
                <a:sym typeface="+mn-ea"/>
              </a:rPr>
              <a:t>所治疗疾病对公共健康的影响</a:t>
            </a:r>
            <a:endParaRPr lang="zh-CN" altLang="en-US" sz="1800">
              <a:latin typeface="Arial" panose="020B0604020202020204" pitchFamily="34" charset="0"/>
              <a:ea typeface="微软雅黑" panose="020B0503020204020204" charset="-122"/>
            </a:endParaRPr>
          </a:p>
        </p:txBody>
      </p:sp>
      <p:sp>
        <p:nvSpPr>
          <p:cNvPr id="22" name="文本框 21"/>
          <p:cNvSpPr txBox="1"/>
          <p:nvPr/>
        </p:nvSpPr>
        <p:spPr>
          <a:xfrm>
            <a:off x="708660" y="2399665"/>
            <a:ext cx="5048885" cy="1195705"/>
          </a:xfrm>
          <a:prstGeom prst="rect">
            <a:avLst/>
          </a:prstGeom>
          <a:noFill/>
        </p:spPr>
        <p:txBody>
          <a:bodyPr wrap="square" rtlCol="0" anchor="t">
            <a:noAutofit/>
          </a:bodyPr>
          <a:p>
            <a:pPr marL="171450" indent="-171450" fontAlgn="auto">
              <a:lnSpc>
                <a:spcPct val="120000"/>
              </a:lnSpc>
              <a:spcBef>
                <a:spcPts val="0"/>
              </a:spcBef>
              <a:spcAft>
                <a:spcPts val="0"/>
              </a:spcAft>
              <a:buFont typeface="Wingdings" panose="05000000000000000000" charset="0"/>
              <a:buChar char="Ø"/>
            </a:pPr>
            <a:r>
              <a:rPr lang="zh-CN" altLang="en-US" sz="1400" dirty="0">
                <a:latin typeface="微软雅黑" panose="020B0503020204020204" charset="-122"/>
                <a:ea typeface="微软雅黑" panose="020B0503020204020204" charset="-122"/>
                <a:cs typeface="微软雅黑" panose="020B0503020204020204" charset="-122"/>
                <a:sym typeface="字魂59号-创粗黑" panose="00000500000000000000" pitchFamily="2" charset="-122"/>
              </a:rPr>
              <a:t>盐酸氨溴索喷雾剂作为</a:t>
            </a:r>
            <a:r>
              <a:rPr lang="en-US" altLang="zh-CN" sz="1400" dirty="0">
                <a:latin typeface="微软雅黑" panose="020B0503020204020204" charset="-122"/>
                <a:ea typeface="微软雅黑" panose="020B0503020204020204" charset="-122"/>
                <a:cs typeface="微软雅黑" panose="020B0503020204020204" charset="-122"/>
                <a:sym typeface="字魂59号-创粗黑" panose="00000500000000000000" pitchFamily="2" charset="-122"/>
              </a:rPr>
              <a:t>2~6</a:t>
            </a:r>
            <a:r>
              <a:rPr lang="zh-CN" altLang="en-US" sz="1400" dirty="0">
                <a:latin typeface="微软雅黑" panose="020B0503020204020204" charset="-122"/>
                <a:ea typeface="微软雅黑" panose="020B0503020204020204" charset="-122"/>
                <a:cs typeface="微软雅黑" panose="020B0503020204020204" charset="-122"/>
                <a:sym typeface="字魂59号-创粗黑" panose="00000500000000000000" pitchFamily="2" charset="-122"/>
              </a:rPr>
              <a:t>岁儿童专属祛痰药，解决低龄儿童服药难问题，降低遗撒、呕吐、窒息风险，提升用药依从性与疗效，助力儿童公共健康。</a:t>
            </a:r>
            <a:endParaRPr lang="zh-CN" altLang="en-US" sz="1400" dirty="0">
              <a:latin typeface="微软雅黑" panose="020B0503020204020204" charset="-122"/>
              <a:ea typeface="微软雅黑" panose="020B0503020204020204" charset="-122"/>
              <a:cs typeface="微软雅黑" panose="020B0503020204020204" charset="-122"/>
              <a:sym typeface="字魂59号-创粗黑" panose="00000500000000000000" pitchFamily="2" charset="-122"/>
            </a:endParaRPr>
          </a:p>
        </p:txBody>
      </p:sp>
      <p:sp>
        <p:nvSpPr>
          <p:cNvPr id="23" name="文本框 22"/>
          <p:cNvSpPr txBox="1"/>
          <p:nvPr/>
        </p:nvSpPr>
        <p:spPr>
          <a:xfrm>
            <a:off x="6274435" y="2390775"/>
            <a:ext cx="5152390" cy="866140"/>
          </a:xfrm>
          <a:prstGeom prst="rect">
            <a:avLst/>
          </a:prstGeom>
          <a:noFill/>
        </p:spPr>
        <p:txBody>
          <a:bodyPr wrap="square" rtlCol="0" anchor="t">
            <a:spAutoFit/>
          </a:bodyPr>
          <a:p>
            <a:pPr marL="171450" indent="-171450" fontAlgn="auto">
              <a:lnSpc>
                <a:spcPct val="120000"/>
              </a:lnSpc>
              <a:spcBef>
                <a:spcPts val="0"/>
              </a:spcBef>
              <a:spcAft>
                <a:spcPct val="0"/>
              </a:spcAft>
              <a:buFont typeface="Wingdings" panose="05000000000000000000" charset="0"/>
              <a:buChar char="Ø"/>
            </a:pPr>
            <a:r>
              <a:rPr lang="zh-CN" altLang="en-US" sz="1400" dirty="0">
                <a:latin typeface="微软雅黑" panose="020B0503020204020204" charset="-122"/>
                <a:ea typeface="微软雅黑" panose="020B0503020204020204" charset="-122"/>
                <a:cs typeface="微软雅黑" panose="020B0503020204020204" charset="-122"/>
                <a:sym typeface="字魂59号-创粗黑" panose="00000500000000000000" pitchFamily="2" charset="-122"/>
              </a:rPr>
              <a:t>盐酸氨溴索喷雾剂填补</a:t>
            </a:r>
            <a:r>
              <a:rPr lang="en-US" altLang="zh-CN" sz="1400" dirty="0">
                <a:latin typeface="微软雅黑" panose="020B0503020204020204" charset="-122"/>
                <a:ea typeface="微软雅黑" panose="020B0503020204020204" charset="-122"/>
                <a:cs typeface="微软雅黑" panose="020B0503020204020204" charset="-122"/>
                <a:sym typeface="字魂59号-创粗黑" panose="00000500000000000000" pitchFamily="2" charset="-122"/>
              </a:rPr>
              <a:t>2 - 6</a:t>
            </a:r>
            <a:r>
              <a:rPr lang="zh-CN" altLang="en-US" sz="1400" dirty="0">
                <a:latin typeface="微软雅黑" panose="020B0503020204020204" charset="-122"/>
                <a:ea typeface="微软雅黑" panose="020B0503020204020204" charset="-122"/>
                <a:cs typeface="微软雅黑" panose="020B0503020204020204" charset="-122"/>
                <a:sym typeface="字魂59号-创粗黑" panose="00000500000000000000" pitchFamily="2" charset="-122"/>
              </a:rPr>
              <a:t>岁儿童专属祛痰药口服喷雾剂型空白，创新短喷杆定量阀，优化辅料、水蜜桃味掩苦，提供易接受的口服方式，丰富儿童用药选择，助力临床</a:t>
            </a:r>
            <a:r>
              <a:rPr lang="en-US" altLang="zh-CN" sz="1400" dirty="0">
                <a:latin typeface="微软雅黑" panose="020B0503020204020204" charset="-122"/>
                <a:ea typeface="微软雅黑" panose="020B0503020204020204" charset="-122"/>
                <a:cs typeface="微软雅黑" panose="020B0503020204020204" charset="-122"/>
                <a:sym typeface="字魂59号-创粗黑" panose="00000500000000000000" pitchFamily="2" charset="-122"/>
              </a:rPr>
              <a:t> </a:t>
            </a:r>
            <a:r>
              <a:rPr lang="zh-CN" altLang="en-US" sz="1400" dirty="0">
                <a:latin typeface="微软雅黑" panose="020B0503020204020204" charset="-122"/>
                <a:ea typeface="微软雅黑" panose="020B0503020204020204" charset="-122"/>
                <a:cs typeface="微软雅黑" panose="020B0503020204020204" charset="-122"/>
                <a:sym typeface="字魂59号-创粗黑" panose="00000500000000000000" pitchFamily="2" charset="-122"/>
              </a:rPr>
              <a:t>。</a:t>
            </a:r>
            <a:endParaRPr lang="zh-CN" altLang="en-US" sz="1400" dirty="0">
              <a:latin typeface="微软雅黑" panose="020B0503020204020204" charset="-122"/>
              <a:ea typeface="微软雅黑" panose="020B0503020204020204" charset="-122"/>
              <a:cs typeface="微软雅黑" panose="020B0503020204020204" charset="-122"/>
              <a:sym typeface="字魂59号-创粗黑" panose="00000500000000000000" pitchFamily="2" charset="-122"/>
            </a:endParaRPr>
          </a:p>
        </p:txBody>
      </p:sp>
      <p:sp>
        <p:nvSpPr>
          <p:cNvPr id="24" name="文本框 23"/>
          <p:cNvSpPr txBox="1"/>
          <p:nvPr/>
        </p:nvSpPr>
        <p:spPr>
          <a:xfrm>
            <a:off x="6350635" y="1865630"/>
            <a:ext cx="1558925" cy="423545"/>
          </a:xfrm>
          <a:prstGeom prst="rect">
            <a:avLst/>
          </a:prstGeom>
          <a:noFill/>
        </p:spPr>
        <p:txBody>
          <a:bodyPr wrap="square" rtlCol="0" anchor="t">
            <a:spAutoFit/>
          </a:bodyPr>
          <a:p>
            <a:pPr indent="0" fontAlgn="auto">
              <a:lnSpc>
                <a:spcPct val="120000"/>
              </a:lnSpc>
              <a:spcBef>
                <a:spcPts val="0"/>
              </a:spcBef>
              <a:spcAft>
                <a:spcPct val="0"/>
              </a:spcAft>
            </a:pPr>
            <a:r>
              <a:rPr lang="zh-CN" altLang="en-US" sz="1800" b="1" dirty="0" smtClean="0">
                <a:latin typeface="+mn-ea"/>
                <a:sym typeface="字魂59号-创粗黑" panose="00000500000000000000" pitchFamily="2" charset="-122"/>
              </a:rPr>
              <a:t>弥补目录空白</a:t>
            </a:r>
            <a:endParaRPr lang="zh-CN" altLang="en-US" sz="1800" b="1" dirty="0" smtClean="0">
              <a:latin typeface="+mn-ea"/>
              <a:sym typeface="字魂59号-创粗黑" panose="00000500000000000000" pitchFamily="2" charset="-122"/>
            </a:endParaRPr>
          </a:p>
        </p:txBody>
      </p:sp>
      <p:sp>
        <p:nvSpPr>
          <p:cNvPr id="28" name="文本框 27"/>
          <p:cNvSpPr txBox="1"/>
          <p:nvPr/>
        </p:nvSpPr>
        <p:spPr>
          <a:xfrm>
            <a:off x="6416675" y="4209415"/>
            <a:ext cx="1804035" cy="423545"/>
          </a:xfrm>
          <a:prstGeom prst="rect">
            <a:avLst/>
          </a:prstGeom>
          <a:noFill/>
        </p:spPr>
        <p:txBody>
          <a:bodyPr wrap="square" rtlCol="0" anchor="t">
            <a:spAutoFit/>
          </a:bodyPr>
          <a:p>
            <a:pPr indent="0" fontAlgn="auto">
              <a:lnSpc>
                <a:spcPct val="120000"/>
              </a:lnSpc>
              <a:spcBef>
                <a:spcPts val="0"/>
              </a:spcBef>
              <a:spcAft>
                <a:spcPct val="0"/>
              </a:spcAft>
            </a:pPr>
            <a:r>
              <a:rPr lang="zh-CN" altLang="en-US" sz="1800" b="1" dirty="0" smtClean="0">
                <a:latin typeface="+mn-ea"/>
                <a:sym typeface="字魂59号-创粗黑" panose="00000500000000000000" pitchFamily="2" charset="-122"/>
              </a:rPr>
              <a:t>临床易于管理</a:t>
            </a:r>
            <a:endParaRPr lang="zh-CN" altLang="en-US" sz="1800" b="1" dirty="0" smtClean="0">
              <a:latin typeface="+mn-ea"/>
              <a:sym typeface="字魂59号-创粗黑" panose="00000500000000000000" pitchFamily="2" charset="-122"/>
            </a:endParaRPr>
          </a:p>
        </p:txBody>
      </p:sp>
      <p:sp>
        <p:nvSpPr>
          <p:cNvPr id="30" name="文本框 29"/>
          <p:cNvSpPr txBox="1"/>
          <p:nvPr/>
        </p:nvSpPr>
        <p:spPr>
          <a:xfrm>
            <a:off x="894080" y="4243070"/>
            <a:ext cx="2429510" cy="389890"/>
          </a:xfrm>
          <a:prstGeom prst="rect">
            <a:avLst/>
          </a:prstGeom>
          <a:noFill/>
        </p:spPr>
        <p:txBody>
          <a:bodyPr wrap="square" rtlCol="0" anchor="t">
            <a:noAutofit/>
          </a:bodyPr>
          <a:p>
            <a:pPr algn="l" fontAlgn="auto">
              <a:lnSpc>
                <a:spcPct val="120000"/>
              </a:lnSpc>
              <a:spcBef>
                <a:spcPts val="0"/>
              </a:spcBef>
              <a:buClrTx/>
              <a:buSzTx/>
              <a:buFontTx/>
            </a:pPr>
            <a:r>
              <a:rPr lang="zh-CN" altLang="en-US" b="1" dirty="0" smtClean="0">
                <a:latin typeface="+mn-ea"/>
                <a:sym typeface="字魂59号-创粗黑" panose="00000500000000000000" pitchFamily="2" charset="-122"/>
              </a:rPr>
              <a:t>符合“保基本”原则</a:t>
            </a:r>
            <a:endParaRPr lang="zh-CN" altLang="en-US" b="1" dirty="0" smtClean="0">
              <a:latin typeface="+mn-ea"/>
              <a:sym typeface="字魂59号-创粗黑" panose="00000500000000000000" pitchFamily="2" charset="-122"/>
            </a:endParaRPr>
          </a:p>
          <a:p>
            <a:pPr algn="l" fontAlgn="auto">
              <a:lnSpc>
                <a:spcPct val="120000"/>
              </a:lnSpc>
              <a:spcBef>
                <a:spcPts val="0"/>
              </a:spcBef>
              <a:buClrTx/>
              <a:buSzTx/>
              <a:buFontTx/>
            </a:pPr>
            <a:endParaRPr lang="zh-CN" altLang="en-US" b="1" dirty="0" smtClean="0">
              <a:latin typeface="+mn-ea"/>
              <a:sym typeface="字魂59号-创粗黑" panose="00000500000000000000" pitchFamily="2" charset="-122"/>
            </a:endParaRPr>
          </a:p>
          <a:p>
            <a:pPr algn="l" fontAlgn="auto">
              <a:lnSpc>
                <a:spcPct val="120000"/>
              </a:lnSpc>
              <a:spcBef>
                <a:spcPts val="0"/>
              </a:spcBef>
              <a:buClrTx/>
              <a:buSzTx/>
              <a:buFontTx/>
            </a:pPr>
            <a:endParaRPr lang="zh-CN" altLang="en-US" b="1" dirty="0" smtClean="0">
              <a:latin typeface="+mn-ea"/>
              <a:sym typeface="字魂59号-创粗黑" panose="00000500000000000000" pitchFamily="2" charset="-122"/>
            </a:endParaRPr>
          </a:p>
          <a:p>
            <a:pPr algn="l" fontAlgn="auto">
              <a:lnSpc>
                <a:spcPct val="120000"/>
              </a:lnSpc>
              <a:spcBef>
                <a:spcPts val="0"/>
              </a:spcBef>
              <a:buClrTx/>
              <a:buSzTx/>
              <a:buFontTx/>
            </a:pPr>
            <a:endParaRPr lang="zh-CN" altLang="en-US" b="1" dirty="0" smtClean="0">
              <a:latin typeface="+mn-ea"/>
              <a:sym typeface="字魂59号-创粗黑" panose="00000500000000000000" pitchFamily="2" charset="-122"/>
            </a:endParaRPr>
          </a:p>
          <a:p>
            <a:pPr algn="l" fontAlgn="auto">
              <a:lnSpc>
                <a:spcPct val="120000"/>
              </a:lnSpc>
              <a:spcBef>
                <a:spcPts val="0"/>
              </a:spcBef>
              <a:buClrTx/>
              <a:buSzTx/>
              <a:buFontTx/>
            </a:pPr>
            <a:endParaRPr lang="zh-CN" altLang="en-US" b="1" dirty="0" smtClean="0">
              <a:latin typeface="+mn-ea"/>
              <a:sym typeface="字魂59号-创粗黑" panose="00000500000000000000" pitchFamily="2" charset="-122"/>
            </a:endParaRPr>
          </a:p>
        </p:txBody>
      </p:sp>
      <p:sp>
        <p:nvSpPr>
          <p:cNvPr id="32" name="文本框 31"/>
          <p:cNvSpPr txBox="1"/>
          <p:nvPr/>
        </p:nvSpPr>
        <p:spPr>
          <a:xfrm>
            <a:off x="632460" y="4615180"/>
            <a:ext cx="5205095" cy="1124585"/>
          </a:xfrm>
          <a:prstGeom prst="rect">
            <a:avLst/>
          </a:prstGeom>
          <a:noFill/>
        </p:spPr>
        <p:txBody>
          <a:bodyPr wrap="square" rtlCol="0" anchor="t">
            <a:spAutoFit/>
          </a:bodyPr>
          <a:p>
            <a:pPr marL="171450" indent="-171450" fontAlgn="auto">
              <a:lnSpc>
                <a:spcPct val="120000"/>
              </a:lnSpc>
              <a:spcBef>
                <a:spcPts val="0"/>
              </a:spcBef>
              <a:spcAft>
                <a:spcPts val="0"/>
              </a:spcAft>
              <a:buFont typeface="Wingdings" panose="05000000000000000000" charset="0"/>
              <a:buChar char="Ø"/>
            </a:pPr>
            <a:r>
              <a:rPr lang="zh-CN" altLang="en-US" sz="1400" dirty="0">
                <a:latin typeface="微软雅黑" panose="020B0503020204020204" charset="-122"/>
                <a:ea typeface="微软雅黑" panose="020B0503020204020204" charset="-122"/>
                <a:cs typeface="微软雅黑" panose="020B0503020204020204" charset="-122"/>
                <a:sym typeface="字魂59号-创粗黑" panose="00000500000000000000" pitchFamily="2" charset="-122"/>
              </a:rPr>
              <a:t>WHO推荐的儿童药设计原则应包括给药方便快捷，对生活方式影响小、口味适宜等，盐酸氨溴索喷雾剂符合推荐。</a:t>
            </a:r>
            <a:endParaRPr lang="zh-CN" altLang="en-US" sz="1400" dirty="0">
              <a:solidFill>
                <a:schemeClr val="tx1"/>
              </a:solidFill>
              <a:latin typeface="微软雅黑" panose="020B0503020204020204" charset="-122"/>
              <a:ea typeface="微软雅黑" panose="020B0503020204020204" charset="-122"/>
              <a:cs typeface="微软雅黑" panose="020B0503020204020204" charset="-122"/>
              <a:sym typeface="字魂59号-创粗黑" panose="00000500000000000000" pitchFamily="2" charset="-122"/>
            </a:endParaRPr>
          </a:p>
          <a:p>
            <a:pPr marL="171450" indent="-171450" fontAlgn="auto">
              <a:lnSpc>
                <a:spcPct val="120000"/>
              </a:lnSpc>
              <a:spcBef>
                <a:spcPts val="0"/>
              </a:spcBef>
              <a:spcAft>
                <a:spcPts val="0"/>
              </a:spcAft>
              <a:buFont typeface="Wingdings" panose="05000000000000000000" charset="0"/>
              <a:buChar char="Ø"/>
            </a:pPr>
            <a:r>
              <a:rPr lang="zh-CN" altLang="en-US" sz="1400" dirty="0">
                <a:latin typeface="微软雅黑" panose="020B0503020204020204" charset="-122"/>
                <a:ea typeface="微软雅黑" panose="020B0503020204020204" charset="-122"/>
                <a:cs typeface="微软雅黑" panose="020B0503020204020204" charset="-122"/>
                <a:sym typeface="字魂59号-创粗黑" panose="00000500000000000000" pitchFamily="2" charset="-122"/>
              </a:rPr>
              <a:t>盐酸氨溴索喷雾剂2~6岁儿童专属祛痰药，符合国家大力提倡的鼓励开发儿童用药的政策，符合“保基本”原则。</a:t>
            </a:r>
            <a:endParaRPr lang="zh-CN" altLang="en-US" sz="1400" dirty="0">
              <a:latin typeface="微软雅黑" panose="020B0503020204020204" charset="-122"/>
              <a:ea typeface="微软雅黑" panose="020B0503020204020204" charset="-122"/>
              <a:cs typeface="微软雅黑" panose="020B0503020204020204" charset="-122"/>
              <a:sym typeface="字魂59号-创粗黑" panose="00000500000000000000"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750">
        <p14:flip dir="r"/>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15" name="文本框 14"/>
          <p:cNvSpPr txBox="1"/>
          <p:nvPr/>
        </p:nvSpPr>
        <p:spPr>
          <a:xfrm>
            <a:off x="3359332" y="602549"/>
            <a:ext cx="2031325" cy="461665"/>
          </a:xfrm>
          <a:prstGeom prst="rect">
            <a:avLst/>
          </a:prstGeom>
          <a:noFill/>
        </p:spPr>
        <p:txBody>
          <a:bodyPr wrap="none" rtlCol="0">
            <a:spAutoFit/>
          </a:bodyPr>
          <a:lstStyle/>
          <a:p>
            <a:r>
              <a:rPr lang="zh-CN" altLang="en-US" sz="2400" dirty="0">
                <a:latin typeface="+mn-ea"/>
              </a:rPr>
              <a:t>药品基本信息</a:t>
            </a:r>
            <a:endParaRPr lang="zh-CN" altLang="en-US" sz="2400" dirty="0">
              <a:latin typeface="+mn-ea"/>
            </a:endParaRPr>
          </a:p>
        </p:txBody>
      </p:sp>
      <p:grpSp>
        <p:nvGrpSpPr>
          <p:cNvPr id="16" name="Group 284"/>
          <p:cNvGrpSpPr/>
          <p:nvPr/>
        </p:nvGrpSpPr>
        <p:grpSpPr>
          <a:xfrm>
            <a:off x="2570741" y="551347"/>
            <a:ext cx="669711" cy="523220"/>
            <a:chOff x="-4600575" y="1592263"/>
            <a:chExt cx="4446587" cy="3724275"/>
          </a:xfrm>
          <a:solidFill>
            <a:schemeClr val="tx1"/>
          </a:solidFill>
        </p:grpSpPr>
        <p:sp>
          <p:nvSpPr>
            <p:cNvPr id="17" name="Freeform 22"/>
            <p:cNvSpPr/>
            <p:nvPr/>
          </p:nvSpPr>
          <p:spPr bwMode="auto">
            <a:xfrm>
              <a:off x="-4600575" y="2065338"/>
              <a:ext cx="3246438" cy="3251200"/>
            </a:xfrm>
            <a:custGeom>
              <a:avLst/>
              <a:gdLst>
                <a:gd name="T0" fmla="*/ 1932 w 2045"/>
                <a:gd name="T1" fmla="*/ 1934 h 2048"/>
                <a:gd name="T2" fmla="*/ 113 w 2045"/>
                <a:gd name="T3" fmla="*/ 1934 h 2048"/>
                <a:gd name="T4" fmla="*/ 113 w 2045"/>
                <a:gd name="T5" fmla="*/ 114 h 2048"/>
                <a:gd name="T6" fmla="*/ 1231 w 2045"/>
                <a:gd name="T7" fmla="*/ 114 h 2048"/>
                <a:gd name="T8" fmla="*/ 1231 w 2045"/>
                <a:gd name="T9" fmla="*/ 0 h 2048"/>
                <a:gd name="T10" fmla="*/ 0 w 2045"/>
                <a:gd name="T11" fmla="*/ 0 h 2048"/>
                <a:gd name="T12" fmla="*/ 0 w 2045"/>
                <a:gd name="T13" fmla="*/ 2048 h 2048"/>
                <a:gd name="T14" fmla="*/ 2045 w 2045"/>
                <a:gd name="T15" fmla="*/ 2048 h 2048"/>
                <a:gd name="T16" fmla="*/ 2045 w 2045"/>
                <a:gd name="T17" fmla="*/ 1533 h 2048"/>
                <a:gd name="T18" fmla="*/ 1932 w 2045"/>
                <a:gd name="T19" fmla="*/ 1533 h 2048"/>
                <a:gd name="T20" fmla="*/ 1932 w 2045"/>
                <a:gd name="T21" fmla="*/ 1934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45" h="2048">
                  <a:moveTo>
                    <a:pt x="1932" y="1934"/>
                  </a:moveTo>
                  <a:lnTo>
                    <a:pt x="113" y="1934"/>
                  </a:lnTo>
                  <a:lnTo>
                    <a:pt x="113" y="114"/>
                  </a:lnTo>
                  <a:lnTo>
                    <a:pt x="1231" y="114"/>
                  </a:lnTo>
                  <a:lnTo>
                    <a:pt x="1231" y="0"/>
                  </a:lnTo>
                  <a:lnTo>
                    <a:pt x="0" y="0"/>
                  </a:lnTo>
                  <a:lnTo>
                    <a:pt x="0" y="2048"/>
                  </a:lnTo>
                  <a:lnTo>
                    <a:pt x="2045" y="2048"/>
                  </a:lnTo>
                  <a:lnTo>
                    <a:pt x="2045" y="1533"/>
                  </a:lnTo>
                  <a:lnTo>
                    <a:pt x="1932" y="1533"/>
                  </a:lnTo>
                  <a:lnTo>
                    <a:pt x="1932" y="193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1600" dirty="0">
                <a:latin typeface="+mn-ea"/>
              </a:endParaRPr>
            </a:p>
          </p:txBody>
        </p:sp>
        <p:sp>
          <p:nvSpPr>
            <p:cNvPr id="18" name="Freeform 23"/>
            <p:cNvSpPr/>
            <p:nvPr/>
          </p:nvSpPr>
          <p:spPr bwMode="auto">
            <a:xfrm>
              <a:off x="-4000500" y="4078288"/>
              <a:ext cx="977900" cy="180975"/>
            </a:xfrm>
            <a:custGeom>
              <a:avLst/>
              <a:gdLst>
                <a:gd name="T0" fmla="*/ 588 w 616"/>
                <a:gd name="T1" fmla="*/ 114 h 114"/>
                <a:gd name="T2" fmla="*/ 616 w 616"/>
                <a:gd name="T3" fmla="*/ 0 h 114"/>
                <a:gd name="T4" fmla="*/ 0 w 616"/>
                <a:gd name="T5" fmla="*/ 0 h 114"/>
                <a:gd name="T6" fmla="*/ 0 w 616"/>
                <a:gd name="T7" fmla="*/ 114 h 114"/>
                <a:gd name="T8" fmla="*/ 588 w 616"/>
                <a:gd name="T9" fmla="*/ 114 h 114"/>
              </a:gdLst>
              <a:ahLst/>
              <a:cxnLst>
                <a:cxn ang="0">
                  <a:pos x="T0" y="T1"/>
                </a:cxn>
                <a:cxn ang="0">
                  <a:pos x="T2" y="T3"/>
                </a:cxn>
                <a:cxn ang="0">
                  <a:pos x="T4" y="T5"/>
                </a:cxn>
                <a:cxn ang="0">
                  <a:pos x="T6" y="T7"/>
                </a:cxn>
                <a:cxn ang="0">
                  <a:pos x="T8" y="T9"/>
                </a:cxn>
              </a:cxnLst>
              <a:rect l="0" t="0" r="r" b="b"/>
              <a:pathLst>
                <a:path w="616" h="114">
                  <a:moveTo>
                    <a:pt x="588" y="114"/>
                  </a:moveTo>
                  <a:lnTo>
                    <a:pt x="616" y="0"/>
                  </a:lnTo>
                  <a:lnTo>
                    <a:pt x="0" y="0"/>
                  </a:lnTo>
                  <a:lnTo>
                    <a:pt x="0" y="114"/>
                  </a:lnTo>
                  <a:lnTo>
                    <a:pt x="588" y="1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1600" dirty="0">
                <a:latin typeface="+mn-ea"/>
              </a:endParaRPr>
            </a:p>
          </p:txBody>
        </p:sp>
        <p:sp>
          <p:nvSpPr>
            <p:cNvPr id="19" name="Freeform 24"/>
            <p:cNvSpPr>
              <a:spLocks noEditPoints="1"/>
            </p:cNvSpPr>
            <p:nvPr/>
          </p:nvSpPr>
          <p:spPr bwMode="auto">
            <a:xfrm>
              <a:off x="-2887663" y="1592263"/>
              <a:ext cx="2733675" cy="2667000"/>
            </a:xfrm>
            <a:custGeom>
              <a:avLst/>
              <a:gdLst>
                <a:gd name="T0" fmla="*/ 655 w 727"/>
                <a:gd name="T1" fmla="*/ 54 h 709"/>
                <a:gd name="T2" fmla="*/ 562 w 727"/>
                <a:gd name="T3" fmla="*/ 0 h 709"/>
                <a:gd name="T4" fmla="*/ 562 w 727"/>
                <a:gd name="T5" fmla="*/ 0 h 709"/>
                <a:gd name="T6" fmla="*/ 535 w 727"/>
                <a:gd name="T7" fmla="*/ 11 h 709"/>
                <a:gd name="T8" fmla="*/ 57 w 727"/>
                <a:gd name="T9" fmla="*/ 489 h 709"/>
                <a:gd name="T10" fmla="*/ 0 w 727"/>
                <a:gd name="T11" fmla="*/ 709 h 709"/>
                <a:gd name="T12" fmla="*/ 220 w 727"/>
                <a:gd name="T13" fmla="*/ 652 h 709"/>
                <a:gd name="T14" fmla="*/ 698 w 727"/>
                <a:gd name="T15" fmla="*/ 174 h 709"/>
                <a:gd name="T16" fmla="*/ 655 w 727"/>
                <a:gd name="T17" fmla="*/ 54 h 709"/>
                <a:gd name="T18" fmla="*/ 99 w 727"/>
                <a:gd name="T19" fmla="*/ 516 h 709"/>
                <a:gd name="T20" fmla="*/ 155 w 727"/>
                <a:gd name="T21" fmla="*/ 554 h 709"/>
                <a:gd name="T22" fmla="*/ 193 w 727"/>
                <a:gd name="T23" fmla="*/ 609 h 709"/>
                <a:gd name="T24" fmla="*/ 67 w 727"/>
                <a:gd name="T25" fmla="*/ 642 h 709"/>
                <a:gd name="T26" fmla="*/ 99 w 727"/>
                <a:gd name="T27" fmla="*/ 516 h 709"/>
                <a:gd name="T28" fmla="*/ 230 w 727"/>
                <a:gd name="T29" fmla="*/ 574 h 709"/>
                <a:gd name="T30" fmla="*/ 188 w 727"/>
                <a:gd name="T31" fmla="*/ 520 h 709"/>
                <a:gd name="T32" fmla="*/ 135 w 727"/>
                <a:gd name="T33" fmla="*/ 479 h 709"/>
                <a:gd name="T34" fmla="*/ 565 w 727"/>
                <a:gd name="T35" fmla="*/ 49 h 709"/>
                <a:gd name="T36" fmla="*/ 621 w 727"/>
                <a:gd name="T37" fmla="*/ 88 h 709"/>
                <a:gd name="T38" fmla="*/ 660 w 727"/>
                <a:gd name="T39" fmla="*/ 144 h 709"/>
                <a:gd name="T40" fmla="*/ 230 w 727"/>
                <a:gd name="T41" fmla="*/ 574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27" h="709">
                  <a:moveTo>
                    <a:pt x="655" y="54"/>
                  </a:moveTo>
                  <a:cubicBezTo>
                    <a:pt x="643" y="41"/>
                    <a:pt x="599" y="0"/>
                    <a:pt x="562" y="0"/>
                  </a:cubicBezTo>
                  <a:cubicBezTo>
                    <a:pt x="562" y="0"/>
                    <a:pt x="562" y="0"/>
                    <a:pt x="562" y="0"/>
                  </a:cubicBezTo>
                  <a:cubicBezTo>
                    <a:pt x="548" y="0"/>
                    <a:pt x="540" y="6"/>
                    <a:pt x="535" y="11"/>
                  </a:cubicBezTo>
                  <a:cubicBezTo>
                    <a:pt x="57" y="489"/>
                    <a:pt x="57" y="489"/>
                    <a:pt x="57" y="489"/>
                  </a:cubicBezTo>
                  <a:cubicBezTo>
                    <a:pt x="0" y="709"/>
                    <a:pt x="0" y="709"/>
                    <a:pt x="0" y="709"/>
                  </a:cubicBezTo>
                  <a:cubicBezTo>
                    <a:pt x="220" y="652"/>
                    <a:pt x="220" y="652"/>
                    <a:pt x="220" y="652"/>
                  </a:cubicBezTo>
                  <a:cubicBezTo>
                    <a:pt x="698" y="174"/>
                    <a:pt x="698" y="174"/>
                    <a:pt x="698" y="174"/>
                  </a:cubicBezTo>
                  <a:cubicBezTo>
                    <a:pt x="727" y="145"/>
                    <a:pt x="693" y="91"/>
                    <a:pt x="655" y="54"/>
                  </a:cubicBezTo>
                  <a:close/>
                  <a:moveTo>
                    <a:pt x="99" y="516"/>
                  </a:moveTo>
                  <a:cubicBezTo>
                    <a:pt x="109" y="518"/>
                    <a:pt x="130" y="530"/>
                    <a:pt x="155" y="554"/>
                  </a:cubicBezTo>
                  <a:cubicBezTo>
                    <a:pt x="179" y="578"/>
                    <a:pt x="191" y="600"/>
                    <a:pt x="193" y="609"/>
                  </a:cubicBezTo>
                  <a:cubicBezTo>
                    <a:pt x="67" y="642"/>
                    <a:pt x="67" y="642"/>
                    <a:pt x="67" y="642"/>
                  </a:cubicBezTo>
                  <a:lnTo>
                    <a:pt x="99" y="516"/>
                  </a:lnTo>
                  <a:close/>
                  <a:moveTo>
                    <a:pt x="230" y="574"/>
                  </a:moveTo>
                  <a:cubicBezTo>
                    <a:pt x="220" y="555"/>
                    <a:pt x="205" y="536"/>
                    <a:pt x="188" y="520"/>
                  </a:cubicBezTo>
                  <a:cubicBezTo>
                    <a:pt x="180" y="512"/>
                    <a:pt x="159" y="492"/>
                    <a:pt x="135" y="479"/>
                  </a:cubicBezTo>
                  <a:cubicBezTo>
                    <a:pt x="565" y="49"/>
                    <a:pt x="565" y="49"/>
                    <a:pt x="565" y="49"/>
                  </a:cubicBezTo>
                  <a:cubicBezTo>
                    <a:pt x="574" y="51"/>
                    <a:pt x="596" y="63"/>
                    <a:pt x="621" y="88"/>
                  </a:cubicBezTo>
                  <a:cubicBezTo>
                    <a:pt x="646" y="113"/>
                    <a:pt x="658" y="135"/>
                    <a:pt x="660" y="144"/>
                  </a:cubicBezTo>
                  <a:lnTo>
                    <a:pt x="230" y="57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1600" dirty="0">
                <a:latin typeface="+mn-ea"/>
              </a:endParaRPr>
            </a:p>
          </p:txBody>
        </p:sp>
      </p:grpSp>
      <p:sp>
        <p:nvSpPr>
          <p:cNvPr id="20" name="文本框 19"/>
          <p:cNvSpPr txBox="1"/>
          <p:nvPr/>
        </p:nvSpPr>
        <p:spPr>
          <a:xfrm>
            <a:off x="7627969" y="617809"/>
            <a:ext cx="1107996" cy="461665"/>
          </a:xfrm>
          <a:prstGeom prst="rect">
            <a:avLst/>
          </a:prstGeom>
          <a:noFill/>
        </p:spPr>
        <p:txBody>
          <a:bodyPr wrap="none" rtlCol="0">
            <a:spAutoFit/>
          </a:bodyPr>
          <a:lstStyle/>
          <a:p>
            <a:r>
              <a:rPr lang="zh-CN" altLang="en-US" sz="2400" dirty="0">
                <a:latin typeface="+mn-ea"/>
              </a:rPr>
              <a:t>安全性</a:t>
            </a:r>
            <a:endParaRPr lang="zh-CN" altLang="en-US" sz="2400" dirty="0">
              <a:latin typeface="+mn-ea"/>
            </a:endParaRPr>
          </a:p>
        </p:txBody>
      </p:sp>
      <p:grpSp>
        <p:nvGrpSpPr>
          <p:cNvPr id="21" name="Group 97"/>
          <p:cNvGrpSpPr/>
          <p:nvPr/>
        </p:nvGrpSpPr>
        <p:grpSpPr>
          <a:xfrm>
            <a:off x="6875967" y="601743"/>
            <a:ext cx="577516" cy="539286"/>
            <a:chOff x="-4413250" y="1636713"/>
            <a:chExt cx="4041775" cy="3606801"/>
          </a:xfrm>
          <a:solidFill>
            <a:schemeClr val="tx1"/>
          </a:solidFill>
        </p:grpSpPr>
        <p:sp>
          <p:nvSpPr>
            <p:cNvPr id="22" name="Freeform 102"/>
            <p:cNvSpPr/>
            <p:nvPr/>
          </p:nvSpPr>
          <p:spPr bwMode="auto">
            <a:xfrm>
              <a:off x="-4413250" y="1993901"/>
              <a:ext cx="3248025" cy="3249613"/>
            </a:xfrm>
            <a:custGeom>
              <a:avLst/>
              <a:gdLst>
                <a:gd name="T0" fmla="*/ 1933 w 2046"/>
                <a:gd name="T1" fmla="*/ 1933 h 2047"/>
                <a:gd name="T2" fmla="*/ 113 w 2046"/>
                <a:gd name="T3" fmla="*/ 1933 h 2047"/>
                <a:gd name="T4" fmla="*/ 113 w 2046"/>
                <a:gd name="T5" fmla="*/ 114 h 2047"/>
                <a:gd name="T6" fmla="*/ 319 w 2046"/>
                <a:gd name="T7" fmla="*/ 114 h 2047"/>
                <a:gd name="T8" fmla="*/ 319 w 2046"/>
                <a:gd name="T9" fmla="*/ 0 h 2047"/>
                <a:gd name="T10" fmla="*/ 0 w 2046"/>
                <a:gd name="T11" fmla="*/ 0 h 2047"/>
                <a:gd name="T12" fmla="*/ 0 w 2046"/>
                <a:gd name="T13" fmla="*/ 2047 h 2047"/>
                <a:gd name="T14" fmla="*/ 2046 w 2046"/>
                <a:gd name="T15" fmla="*/ 2047 h 2047"/>
                <a:gd name="T16" fmla="*/ 2046 w 2046"/>
                <a:gd name="T17" fmla="*/ 1678 h 2047"/>
                <a:gd name="T18" fmla="*/ 1933 w 2046"/>
                <a:gd name="T19" fmla="*/ 1678 h 2047"/>
                <a:gd name="T20" fmla="*/ 1933 w 2046"/>
                <a:gd name="T21" fmla="*/ 1933 h 20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46" h="2047">
                  <a:moveTo>
                    <a:pt x="1933" y="1933"/>
                  </a:moveTo>
                  <a:lnTo>
                    <a:pt x="113" y="1933"/>
                  </a:lnTo>
                  <a:lnTo>
                    <a:pt x="113" y="114"/>
                  </a:lnTo>
                  <a:lnTo>
                    <a:pt x="319" y="114"/>
                  </a:lnTo>
                  <a:lnTo>
                    <a:pt x="319" y="0"/>
                  </a:lnTo>
                  <a:lnTo>
                    <a:pt x="0" y="0"/>
                  </a:lnTo>
                  <a:lnTo>
                    <a:pt x="0" y="2047"/>
                  </a:lnTo>
                  <a:lnTo>
                    <a:pt x="2046" y="2047"/>
                  </a:lnTo>
                  <a:lnTo>
                    <a:pt x="2046" y="1678"/>
                  </a:lnTo>
                  <a:lnTo>
                    <a:pt x="1933" y="1678"/>
                  </a:lnTo>
                  <a:lnTo>
                    <a:pt x="1933" y="193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1600" dirty="0">
                <a:latin typeface="+mn-ea"/>
              </a:endParaRPr>
            </a:p>
          </p:txBody>
        </p:sp>
        <p:sp>
          <p:nvSpPr>
            <p:cNvPr id="23" name="Freeform 103"/>
            <p:cNvSpPr>
              <a:spLocks noEditPoints="1"/>
            </p:cNvSpPr>
            <p:nvPr/>
          </p:nvSpPr>
          <p:spPr bwMode="auto">
            <a:xfrm>
              <a:off x="-3756025" y="1636713"/>
              <a:ext cx="3384550" cy="2990850"/>
            </a:xfrm>
            <a:custGeom>
              <a:avLst/>
              <a:gdLst>
                <a:gd name="T0" fmla="*/ 838 w 900"/>
                <a:gd name="T1" fmla="*/ 409 h 795"/>
                <a:gd name="T2" fmla="*/ 895 w 900"/>
                <a:gd name="T3" fmla="*/ 254 h 795"/>
                <a:gd name="T4" fmla="*/ 641 w 900"/>
                <a:gd name="T5" fmla="*/ 0 h 795"/>
                <a:gd name="T6" fmla="*/ 447 w 900"/>
                <a:gd name="T7" fmla="*/ 90 h 795"/>
                <a:gd name="T8" fmla="*/ 254 w 900"/>
                <a:gd name="T9" fmla="*/ 0 h 795"/>
                <a:gd name="T10" fmla="*/ 0 w 900"/>
                <a:gd name="T11" fmla="*/ 254 h 795"/>
                <a:gd name="T12" fmla="*/ 90 w 900"/>
                <a:gd name="T13" fmla="*/ 448 h 795"/>
                <a:gd name="T14" fmla="*/ 437 w 900"/>
                <a:gd name="T15" fmla="*/ 795 h 795"/>
                <a:gd name="T16" fmla="*/ 458 w 900"/>
                <a:gd name="T17" fmla="*/ 795 h 795"/>
                <a:gd name="T18" fmla="*/ 583 w 900"/>
                <a:gd name="T19" fmla="*/ 670 h 795"/>
                <a:gd name="T20" fmla="*/ 583 w 900"/>
                <a:gd name="T21" fmla="*/ 726 h 795"/>
                <a:gd name="T22" fmla="*/ 739 w 900"/>
                <a:gd name="T23" fmla="*/ 726 h 795"/>
                <a:gd name="T24" fmla="*/ 739 w 900"/>
                <a:gd name="T25" fmla="*/ 565 h 795"/>
                <a:gd name="T26" fmla="*/ 900 w 900"/>
                <a:gd name="T27" fmla="*/ 565 h 795"/>
                <a:gd name="T28" fmla="*/ 900 w 900"/>
                <a:gd name="T29" fmla="*/ 409 h 795"/>
                <a:gd name="T30" fmla="*/ 838 w 900"/>
                <a:gd name="T31" fmla="*/ 409 h 795"/>
                <a:gd name="T32" fmla="*/ 447 w 900"/>
                <a:gd name="T33" fmla="*/ 738 h 795"/>
                <a:gd name="T34" fmla="*/ 125 w 900"/>
                <a:gd name="T35" fmla="*/ 415 h 795"/>
                <a:gd name="T36" fmla="*/ 48 w 900"/>
                <a:gd name="T37" fmla="*/ 254 h 795"/>
                <a:gd name="T38" fmla="*/ 254 w 900"/>
                <a:gd name="T39" fmla="*/ 48 h 795"/>
                <a:gd name="T40" fmla="*/ 427 w 900"/>
                <a:gd name="T41" fmla="*/ 143 h 795"/>
                <a:gd name="T42" fmla="*/ 434 w 900"/>
                <a:gd name="T43" fmla="*/ 154 h 795"/>
                <a:gd name="T44" fmla="*/ 460 w 900"/>
                <a:gd name="T45" fmla="*/ 154 h 795"/>
                <a:gd name="T46" fmla="*/ 468 w 900"/>
                <a:gd name="T47" fmla="*/ 143 h 795"/>
                <a:gd name="T48" fmla="*/ 641 w 900"/>
                <a:gd name="T49" fmla="*/ 48 h 795"/>
                <a:gd name="T50" fmla="*/ 847 w 900"/>
                <a:gd name="T51" fmla="*/ 254 h 795"/>
                <a:gd name="T52" fmla="*/ 775 w 900"/>
                <a:gd name="T53" fmla="*/ 409 h 795"/>
                <a:gd name="T54" fmla="*/ 739 w 900"/>
                <a:gd name="T55" fmla="*/ 409 h 795"/>
                <a:gd name="T56" fmla="*/ 739 w 900"/>
                <a:gd name="T57" fmla="*/ 248 h 795"/>
                <a:gd name="T58" fmla="*/ 583 w 900"/>
                <a:gd name="T59" fmla="*/ 248 h 795"/>
                <a:gd name="T60" fmla="*/ 583 w 900"/>
                <a:gd name="T61" fmla="*/ 409 h 795"/>
                <a:gd name="T62" fmla="*/ 422 w 900"/>
                <a:gd name="T63" fmla="*/ 409 h 795"/>
                <a:gd name="T64" fmla="*/ 422 w 900"/>
                <a:gd name="T65" fmla="*/ 565 h 795"/>
                <a:gd name="T66" fmla="*/ 583 w 900"/>
                <a:gd name="T67" fmla="*/ 565 h 795"/>
                <a:gd name="T68" fmla="*/ 583 w 900"/>
                <a:gd name="T69" fmla="*/ 602 h 795"/>
                <a:gd name="T70" fmla="*/ 447 w 900"/>
                <a:gd name="T71" fmla="*/ 738 h 795"/>
                <a:gd name="T72" fmla="*/ 852 w 900"/>
                <a:gd name="T73" fmla="*/ 517 h 795"/>
                <a:gd name="T74" fmla="*/ 691 w 900"/>
                <a:gd name="T75" fmla="*/ 517 h 795"/>
                <a:gd name="T76" fmla="*/ 691 w 900"/>
                <a:gd name="T77" fmla="*/ 678 h 795"/>
                <a:gd name="T78" fmla="*/ 631 w 900"/>
                <a:gd name="T79" fmla="*/ 678 h 795"/>
                <a:gd name="T80" fmla="*/ 631 w 900"/>
                <a:gd name="T81" fmla="*/ 517 h 795"/>
                <a:gd name="T82" fmla="*/ 470 w 900"/>
                <a:gd name="T83" fmla="*/ 517 h 795"/>
                <a:gd name="T84" fmla="*/ 470 w 900"/>
                <a:gd name="T85" fmla="*/ 457 h 795"/>
                <a:gd name="T86" fmla="*/ 631 w 900"/>
                <a:gd name="T87" fmla="*/ 457 h 795"/>
                <a:gd name="T88" fmla="*/ 631 w 900"/>
                <a:gd name="T89" fmla="*/ 296 h 795"/>
                <a:gd name="T90" fmla="*/ 691 w 900"/>
                <a:gd name="T91" fmla="*/ 296 h 795"/>
                <a:gd name="T92" fmla="*/ 691 w 900"/>
                <a:gd name="T93" fmla="*/ 457 h 795"/>
                <a:gd name="T94" fmla="*/ 852 w 900"/>
                <a:gd name="T95" fmla="*/ 457 h 795"/>
                <a:gd name="T96" fmla="*/ 852 w 900"/>
                <a:gd name="T97" fmla="*/ 517 h 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00" h="795">
                  <a:moveTo>
                    <a:pt x="838" y="409"/>
                  </a:moveTo>
                  <a:cubicBezTo>
                    <a:pt x="868" y="369"/>
                    <a:pt x="895" y="318"/>
                    <a:pt x="895" y="254"/>
                  </a:cubicBezTo>
                  <a:cubicBezTo>
                    <a:pt x="895" y="114"/>
                    <a:pt x="781" y="0"/>
                    <a:pt x="641" y="0"/>
                  </a:cubicBezTo>
                  <a:cubicBezTo>
                    <a:pt x="565" y="0"/>
                    <a:pt x="495" y="33"/>
                    <a:pt x="447" y="90"/>
                  </a:cubicBezTo>
                  <a:cubicBezTo>
                    <a:pt x="399" y="33"/>
                    <a:pt x="329" y="0"/>
                    <a:pt x="254" y="0"/>
                  </a:cubicBezTo>
                  <a:cubicBezTo>
                    <a:pt x="114" y="0"/>
                    <a:pt x="0" y="114"/>
                    <a:pt x="0" y="254"/>
                  </a:cubicBezTo>
                  <a:cubicBezTo>
                    <a:pt x="0" y="341"/>
                    <a:pt x="51" y="407"/>
                    <a:pt x="90" y="448"/>
                  </a:cubicBezTo>
                  <a:cubicBezTo>
                    <a:pt x="437" y="795"/>
                    <a:pt x="437" y="795"/>
                    <a:pt x="437" y="795"/>
                  </a:cubicBezTo>
                  <a:cubicBezTo>
                    <a:pt x="458" y="795"/>
                    <a:pt x="458" y="795"/>
                    <a:pt x="458" y="795"/>
                  </a:cubicBezTo>
                  <a:cubicBezTo>
                    <a:pt x="583" y="670"/>
                    <a:pt x="583" y="670"/>
                    <a:pt x="583" y="670"/>
                  </a:cubicBezTo>
                  <a:cubicBezTo>
                    <a:pt x="583" y="726"/>
                    <a:pt x="583" y="726"/>
                    <a:pt x="583" y="726"/>
                  </a:cubicBezTo>
                  <a:cubicBezTo>
                    <a:pt x="739" y="726"/>
                    <a:pt x="739" y="726"/>
                    <a:pt x="739" y="726"/>
                  </a:cubicBezTo>
                  <a:cubicBezTo>
                    <a:pt x="739" y="565"/>
                    <a:pt x="739" y="565"/>
                    <a:pt x="739" y="565"/>
                  </a:cubicBezTo>
                  <a:cubicBezTo>
                    <a:pt x="900" y="565"/>
                    <a:pt x="900" y="565"/>
                    <a:pt x="900" y="565"/>
                  </a:cubicBezTo>
                  <a:cubicBezTo>
                    <a:pt x="900" y="409"/>
                    <a:pt x="900" y="409"/>
                    <a:pt x="900" y="409"/>
                  </a:cubicBezTo>
                  <a:lnTo>
                    <a:pt x="838" y="409"/>
                  </a:lnTo>
                  <a:close/>
                  <a:moveTo>
                    <a:pt x="447" y="738"/>
                  </a:moveTo>
                  <a:cubicBezTo>
                    <a:pt x="125" y="415"/>
                    <a:pt x="125" y="415"/>
                    <a:pt x="125" y="415"/>
                  </a:cubicBezTo>
                  <a:cubicBezTo>
                    <a:pt x="72" y="359"/>
                    <a:pt x="48" y="307"/>
                    <a:pt x="48" y="254"/>
                  </a:cubicBezTo>
                  <a:cubicBezTo>
                    <a:pt x="48" y="141"/>
                    <a:pt x="140" y="48"/>
                    <a:pt x="254" y="48"/>
                  </a:cubicBezTo>
                  <a:cubicBezTo>
                    <a:pt x="324" y="48"/>
                    <a:pt x="389" y="83"/>
                    <a:pt x="427" y="143"/>
                  </a:cubicBezTo>
                  <a:cubicBezTo>
                    <a:pt x="434" y="154"/>
                    <a:pt x="434" y="154"/>
                    <a:pt x="434" y="154"/>
                  </a:cubicBezTo>
                  <a:cubicBezTo>
                    <a:pt x="460" y="154"/>
                    <a:pt x="460" y="154"/>
                    <a:pt x="460" y="154"/>
                  </a:cubicBezTo>
                  <a:cubicBezTo>
                    <a:pt x="468" y="143"/>
                    <a:pt x="468" y="143"/>
                    <a:pt x="468" y="143"/>
                  </a:cubicBezTo>
                  <a:cubicBezTo>
                    <a:pt x="506" y="83"/>
                    <a:pt x="571" y="48"/>
                    <a:pt x="641" y="48"/>
                  </a:cubicBezTo>
                  <a:cubicBezTo>
                    <a:pt x="755" y="48"/>
                    <a:pt x="847" y="141"/>
                    <a:pt x="847" y="254"/>
                  </a:cubicBezTo>
                  <a:cubicBezTo>
                    <a:pt x="847" y="306"/>
                    <a:pt x="824" y="355"/>
                    <a:pt x="775" y="409"/>
                  </a:cubicBezTo>
                  <a:cubicBezTo>
                    <a:pt x="739" y="409"/>
                    <a:pt x="739" y="409"/>
                    <a:pt x="739" y="409"/>
                  </a:cubicBezTo>
                  <a:cubicBezTo>
                    <a:pt x="739" y="248"/>
                    <a:pt x="739" y="248"/>
                    <a:pt x="739" y="248"/>
                  </a:cubicBezTo>
                  <a:cubicBezTo>
                    <a:pt x="583" y="248"/>
                    <a:pt x="583" y="248"/>
                    <a:pt x="583" y="248"/>
                  </a:cubicBezTo>
                  <a:cubicBezTo>
                    <a:pt x="583" y="409"/>
                    <a:pt x="583" y="409"/>
                    <a:pt x="583" y="409"/>
                  </a:cubicBezTo>
                  <a:cubicBezTo>
                    <a:pt x="422" y="409"/>
                    <a:pt x="422" y="409"/>
                    <a:pt x="422" y="409"/>
                  </a:cubicBezTo>
                  <a:cubicBezTo>
                    <a:pt x="422" y="565"/>
                    <a:pt x="422" y="565"/>
                    <a:pt x="422" y="565"/>
                  </a:cubicBezTo>
                  <a:cubicBezTo>
                    <a:pt x="583" y="565"/>
                    <a:pt x="583" y="565"/>
                    <a:pt x="583" y="565"/>
                  </a:cubicBezTo>
                  <a:cubicBezTo>
                    <a:pt x="583" y="602"/>
                    <a:pt x="583" y="602"/>
                    <a:pt x="583" y="602"/>
                  </a:cubicBezTo>
                  <a:lnTo>
                    <a:pt x="447" y="738"/>
                  </a:lnTo>
                  <a:close/>
                  <a:moveTo>
                    <a:pt x="852" y="517"/>
                  </a:moveTo>
                  <a:cubicBezTo>
                    <a:pt x="691" y="517"/>
                    <a:pt x="691" y="517"/>
                    <a:pt x="691" y="517"/>
                  </a:cubicBezTo>
                  <a:cubicBezTo>
                    <a:pt x="691" y="678"/>
                    <a:pt x="691" y="678"/>
                    <a:pt x="691" y="678"/>
                  </a:cubicBezTo>
                  <a:cubicBezTo>
                    <a:pt x="631" y="678"/>
                    <a:pt x="631" y="678"/>
                    <a:pt x="631" y="678"/>
                  </a:cubicBezTo>
                  <a:cubicBezTo>
                    <a:pt x="631" y="517"/>
                    <a:pt x="631" y="517"/>
                    <a:pt x="631" y="517"/>
                  </a:cubicBezTo>
                  <a:cubicBezTo>
                    <a:pt x="470" y="517"/>
                    <a:pt x="470" y="517"/>
                    <a:pt x="470" y="517"/>
                  </a:cubicBezTo>
                  <a:cubicBezTo>
                    <a:pt x="470" y="457"/>
                    <a:pt x="470" y="457"/>
                    <a:pt x="470" y="457"/>
                  </a:cubicBezTo>
                  <a:cubicBezTo>
                    <a:pt x="631" y="457"/>
                    <a:pt x="631" y="457"/>
                    <a:pt x="631" y="457"/>
                  </a:cubicBezTo>
                  <a:cubicBezTo>
                    <a:pt x="631" y="296"/>
                    <a:pt x="631" y="296"/>
                    <a:pt x="631" y="296"/>
                  </a:cubicBezTo>
                  <a:cubicBezTo>
                    <a:pt x="691" y="296"/>
                    <a:pt x="691" y="296"/>
                    <a:pt x="691" y="296"/>
                  </a:cubicBezTo>
                  <a:cubicBezTo>
                    <a:pt x="691" y="457"/>
                    <a:pt x="691" y="457"/>
                    <a:pt x="691" y="457"/>
                  </a:cubicBezTo>
                  <a:cubicBezTo>
                    <a:pt x="852" y="457"/>
                    <a:pt x="852" y="457"/>
                    <a:pt x="852" y="457"/>
                  </a:cubicBezTo>
                  <a:lnTo>
                    <a:pt x="852" y="5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1600" dirty="0">
                <a:latin typeface="+mn-ea"/>
              </a:endParaRPr>
            </a:p>
          </p:txBody>
        </p:sp>
      </p:grpSp>
      <p:sp>
        <p:nvSpPr>
          <p:cNvPr id="24" name="文本框 23"/>
          <p:cNvSpPr txBox="1"/>
          <p:nvPr/>
        </p:nvSpPr>
        <p:spPr>
          <a:xfrm>
            <a:off x="3359332" y="1495174"/>
            <a:ext cx="1107996" cy="461665"/>
          </a:xfrm>
          <a:prstGeom prst="rect">
            <a:avLst/>
          </a:prstGeom>
          <a:noFill/>
        </p:spPr>
        <p:txBody>
          <a:bodyPr wrap="none" rtlCol="0">
            <a:spAutoFit/>
          </a:bodyPr>
          <a:lstStyle/>
          <a:p>
            <a:r>
              <a:rPr lang="zh-CN" altLang="en-US" sz="2400" dirty="0">
                <a:latin typeface="+mn-ea"/>
              </a:rPr>
              <a:t>有效性</a:t>
            </a:r>
            <a:endParaRPr lang="zh-CN" altLang="en-US" sz="2400" dirty="0">
              <a:latin typeface="+mn-ea"/>
            </a:endParaRPr>
          </a:p>
        </p:txBody>
      </p:sp>
      <p:grpSp>
        <p:nvGrpSpPr>
          <p:cNvPr id="25" name="Group 46"/>
          <p:cNvGrpSpPr/>
          <p:nvPr/>
        </p:nvGrpSpPr>
        <p:grpSpPr>
          <a:xfrm>
            <a:off x="2570741" y="1487609"/>
            <a:ext cx="625643" cy="516424"/>
            <a:chOff x="-4098925" y="1101725"/>
            <a:chExt cx="4102100" cy="4048126"/>
          </a:xfrm>
          <a:solidFill>
            <a:schemeClr val="tx1"/>
          </a:solidFill>
        </p:grpSpPr>
        <p:sp>
          <p:nvSpPr>
            <p:cNvPr id="26" name="Freeform 39"/>
            <p:cNvSpPr/>
            <p:nvPr/>
          </p:nvSpPr>
          <p:spPr bwMode="auto">
            <a:xfrm>
              <a:off x="-4098925" y="1900238"/>
              <a:ext cx="3248025" cy="3249613"/>
            </a:xfrm>
            <a:custGeom>
              <a:avLst/>
              <a:gdLst>
                <a:gd name="T0" fmla="*/ 1933 w 2046"/>
                <a:gd name="T1" fmla="*/ 1933 h 2047"/>
                <a:gd name="T2" fmla="*/ 113 w 2046"/>
                <a:gd name="T3" fmla="*/ 1933 h 2047"/>
                <a:gd name="T4" fmla="*/ 113 w 2046"/>
                <a:gd name="T5" fmla="*/ 114 h 2047"/>
                <a:gd name="T6" fmla="*/ 263 w 2046"/>
                <a:gd name="T7" fmla="*/ 114 h 2047"/>
                <a:gd name="T8" fmla="*/ 263 w 2046"/>
                <a:gd name="T9" fmla="*/ 0 h 2047"/>
                <a:gd name="T10" fmla="*/ 0 w 2046"/>
                <a:gd name="T11" fmla="*/ 0 h 2047"/>
                <a:gd name="T12" fmla="*/ 0 w 2046"/>
                <a:gd name="T13" fmla="*/ 2047 h 2047"/>
                <a:gd name="T14" fmla="*/ 2046 w 2046"/>
                <a:gd name="T15" fmla="*/ 2047 h 2047"/>
                <a:gd name="T16" fmla="*/ 2046 w 2046"/>
                <a:gd name="T17" fmla="*/ 1808 h 2047"/>
                <a:gd name="T18" fmla="*/ 1933 w 2046"/>
                <a:gd name="T19" fmla="*/ 1808 h 2047"/>
                <a:gd name="T20" fmla="*/ 1933 w 2046"/>
                <a:gd name="T21" fmla="*/ 1933 h 20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46" h="2047">
                  <a:moveTo>
                    <a:pt x="1933" y="1933"/>
                  </a:moveTo>
                  <a:lnTo>
                    <a:pt x="113" y="1933"/>
                  </a:lnTo>
                  <a:lnTo>
                    <a:pt x="113" y="114"/>
                  </a:lnTo>
                  <a:lnTo>
                    <a:pt x="263" y="114"/>
                  </a:lnTo>
                  <a:lnTo>
                    <a:pt x="263" y="0"/>
                  </a:lnTo>
                  <a:lnTo>
                    <a:pt x="0" y="0"/>
                  </a:lnTo>
                  <a:lnTo>
                    <a:pt x="0" y="2047"/>
                  </a:lnTo>
                  <a:lnTo>
                    <a:pt x="2046" y="2047"/>
                  </a:lnTo>
                  <a:lnTo>
                    <a:pt x="2046" y="1808"/>
                  </a:lnTo>
                  <a:lnTo>
                    <a:pt x="1933" y="1808"/>
                  </a:lnTo>
                  <a:lnTo>
                    <a:pt x="1933" y="193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1600" dirty="0">
                <a:latin typeface="+mn-ea"/>
              </a:endParaRPr>
            </a:p>
          </p:txBody>
        </p:sp>
        <p:sp>
          <p:nvSpPr>
            <p:cNvPr id="27" name="Rectangle 40"/>
            <p:cNvSpPr>
              <a:spLocks noChangeArrowheads="1"/>
            </p:cNvSpPr>
            <p:nvPr/>
          </p:nvSpPr>
          <p:spPr bwMode="auto">
            <a:xfrm>
              <a:off x="-2779713" y="2068513"/>
              <a:ext cx="1655763" cy="1809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sz="1600" dirty="0">
                <a:latin typeface="+mn-ea"/>
              </a:endParaRPr>
            </a:p>
          </p:txBody>
        </p:sp>
        <p:sp>
          <p:nvSpPr>
            <p:cNvPr id="28" name="Freeform 41"/>
            <p:cNvSpPr/>
            <p:nvPr/>
          </p:nvSpPr>
          <p:spPr bwMode="auto">
            <a:xfrm>
              <a:off x="-3362325" y="1101725"/>
              <a:ext cx="2820988" cy="3397250"/>
            </a:xfrm>
            <a:custGeom>
              <a:avLst/>
              <a:gdLst>
                <a:gd name="T0" fmla="*/ 1663 w 1777"/>
                <a:gd name="T1" fmla="*/ 2026 h 2140"/>
                <a:gd name="T2" fmla="*/ 114 w 1777"/>
                <a:gd name="T3" fmla="*/ 2026 h 2140"/>
                <a:gd name="T4" fmla="*/ 114 w 1777"/>
                <a:gd name="T5" fmla="*/ 114 h 2140"/>
                <a:gd name="T6" fmla="*/ 1663 w 1777"/>
                <a:gd name="T7" fmla="*/ 114 h 2140"/>
                <a:gd name="T8" fmla="*/ 1663 w 1777"/>
                <a:gd name="T9" fmla="*/ 711 h 2140"/>
                <a:gd name="T10" fmla="*/ 1777 w 1777"/>
                <a:gd name="T11" fmla="*/ 598 h 2140"/>
                <a:gd name="T12" fmla="*/ 1777 w 1777"/>
                <a:gd name="T13" fmla="*/ 0 h 2140"/>
                <a:gd name="T14" fmla="*/ 0 w 1777"/>
                <a:gd name="T15" fmla="*/ 0 h 2140"/>
                <a:gd name="T16" fmla="*/ 0 w 1777"/>
                <a:gd name="T17" fmla="*/ 2140 h 2140"/>
                <a:gd name="T18" fmla="*/ 1777 w 1777"/>
                <a:gd name="T19" fmla="*/ 2140 h 2140"/>
                <a:gd name="T20" fmla="*/ 1777 w 1777"/>
                <a:gd name="T21" fmla="*/ 1455 h 2140"/>
                <a:gd name="T22" fmla="*/ 1663 w 1777"/>
                <a:gd name="T23" fmla="*/ 1569 h 2140"/>
                <a:gd name="T24" fmla="*/ 1663 w 1777"/>
                <a:gd name="T25" fmla="*/ 2026 h 2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7" h="2140">
                  <a:moveTo>
                    <a:pt x="1663" y="2026"/>
                  </a:moveTo>
                  <a:lnTo>
                    <a:pt x="114" y="2026"/>
                  </a:lnTo>
                  <a:lnTo>
                    <a:pt x="114" y="114"/>
                  </a:lnTo>
                  <a:lnTo>
                    <a:pt x="1663" y="114"/>
                  </a:lnTo>
                  <a:lnTo>
                    <a:pt x="1663" y="711"/>
                  </a:lnTo>
                  <a:lnTo>
                    <a:pt x="1777" y="598"/>
                  </a:lnTo>
                  <a:lnTo>
                    <a:pt x="1777" y="0"/>
                  </a:lnTo>
                  <a:lnTo>
                    <a:pt x="0" y="0"/>
                  </a:lnTo>
                  <a:lnTo>
                    <a:pt x="0" y="2140"/>
                  </a:lnTo>
                  <a:lnTo>
                    <a:pt x="1777" y="2140"/>
                  </a:lnTo>
                  <a:lnTo>
                    <a:pt x="1777" y="1455"/>
                  </a:lnTo>
                  <a:lnTo>
                    <a:pt x="1663" y="1569"/>
                  </a:lnTo>
                  <a:lnTo>
                    <a:pt x="1663" y="202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1600" dirty="0">
                <a:latin typeface="+mn-ea"/>
              </a:endParaRPr>
            </a:p>
          </p:txBody>
        </p:sp>
        <p:sp>
          <p:nvSpPr>
            <p:cNvPr id="29" name="Freeform 42"/>
            <p:cNvSpPr/>
            <p:nvPr/>
          </p:nvSpPr>
          <p:spPr bwMode="auto">
            <a:xfrm>
              <a:off x="-2779713" y="2617788"/>
              <a:ext cx="1655763" cy="180975"/>
            </a:xfrm>
            <a:custGeom>
              <a:avLst/>
              <a:gdLst>
                <a:gd name="T0" fmla="*/ 0 w 1043"/>
                <a:gd name="T1" fmla="*/ 114 h 114"/>
                <a:gd name="T2" fmla="*/ 936 w 1043"/>
                <a:gd name="T3" fmla="*/ 114 h 114"/>
                <a:gd name="T4" fmla="*/ 1043 w 1043"/>
                <a:gd name="T5" fmla="*/ 7 h 114"/>
                <a:gd name="T6" fmla="*/ 1043 w 1043"/>
                <a:gd name="T7" fmla="*/ 0 h 114"/>
                <a:gd name="T8" fmla="*/ 0 w 1043"/>
                <a:gd name="T9" fmla="*/ 0 h 114"/>
                <a:gd name="T10" fmla="*/ 0 w 1043"/>
                <a:gd name="T11" fmla="*/ 114 h 114"/>
              </a:gdLst>
              <a:ahLst/>
              <a:cxnLst>
                <a:cxn ang="0">
                  <a:pos x="T0" y="T1"/>
                </a:cxn>
                <a:cxn ang="0">
                  <a:pos x="T2" y="T3"/>
                </a:cxn>
                <a:cxn ang="0">
                  <a:pos x="T4" y="T5"/>
                </a:cxn>
                <a:cxn ang="0">
                  <a:pos x="T6" y="T7"/>
                </a:cxn>
                <a:cxn ang="0">
                  <a:pos x="T8" y="T9"/>
                </a:cxn>
                <a:cxn ang="0">
                  <a:pos x="T10" y="T11"/>
                </a:cxn>
              </a:cxnLst>
              <a:rect l="0" t="0" r="r" b="b"/>
              <a:pathLst>
                <a:path w="1043" h="114">
                  <a:moveTo>
                    <a:pt x="0" y="114"/>
                  </a:moveTo>
                  <a:lnTo>
                    <a:pt x="936" y="114"/>
                  </a:lnTo>
                  <a:lnTo>
                    <a:pt x="1043" y="7"/>
                  </a:lnTo>
                  <a:lnTo>
                    <a:pt x="1043" y="0"/>
                  </a:lnTo>
                  <a:lnTo>
                    <a:pt x="0" y="0"/>
                  </a:lnTo>
                  <a:lnTo>
                    <a:pt x="0" y="1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1600" dirty="0">
                <a:latin typeface="+mn-ea"/>
              </a:endParaRPr>
            </a:p>
          </p:txBody>
        </p:sp>
        <p:sp>
          <p:nvSpPr>
            <p:cNvPr id="30" name="Freeform 43"/>
            <p:cNvSpPr>
              <a:spLocks noEditPoints="1"/>
            </p:cNvSpPr>
            <p:nvPr/>
          </p:nvSpPr>
          <p:spPr bwMode="auto">
            <a:xfrm>
              <a:off x="-2293938" y="2174875"/>
              <a:ext cx="2297113" cy="1966913"/>
            </a:xfrm>
            <a:custGeom>
              <a:avLst/>
              <a:gdLst>
                <a:gd name="T0" fmla="*/ 263 w 1447"/>
                <a:gd name="T1" fmla="*/ 504 h 1239"/>
                <a:gd name="T2" fmla="*/ 0 w 1447"/>
                <a:gd name="T3" fmla="*/ 765 h 1239"/>
                <a:gd name="T4" fmla="*/ 471 w 1447"/>
                <a:gd name="T5" fmla="*/ 1239 h 1239"/>
                <a:gd name="T6" fmla="*/ 1447 w 1447"/>
                <a:gd name="T7" fmla="*/ 263 h 1239"/>
                <a:gd name="T8" fmla="*/ 1184 w 1447"/>
                <a:gd name="T9" fmla="*/ 0 h 1239"/>
                <a:gd name="T10" fmla="*/ 471 w 1447"/>
                <a:gd name="T11" fmla="*/ 713 h 1239"/>
                <a:gd name="T12" fmla="*/ 263 w 1447"/>
                <a:gd name="T13" fmla="*/ 504 h 1239"/>
                <a:gd name="T14" fmla="*/ 1286 w 1447"/>
                <a:gd name="T15" fmla="*/ 263 h 1239"/>
                <a:gd name="T16" fmla="*/ 471 w 1447"/>
                <a:gd name="T17" fmla="*/ 1078 h 1239"/>
                <a:gd name="T18" fmla="*/ 161 w 1447"/>
                <a:gd name="T19" fmla="*/ 765 h 1239"/>
                <a:gd name="T20" fmla="*/ 263 w 1447"/>
                <a:gd name="T21" fmla="*/ 663 h 1239"/>
                <a:gd name="T22" fmla="*/ 471 w 1447"/>
                <a:gd name="T23" fmla="*/ 874 h 1239"/>
                <a:gd name="T24" fmla="*/ 1184 w 1447"/>
                <a:gd name="T25" fmla="*/ 161 h 1239"/>
                <a:gd name="T26" fmla="*/ 1286 w 1447"/>
                <a:gd name="T27" fmla="*/ 263 h 1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47" h="1239">
                  <a:moveTo>
                    <a:pt x="263" y="504"/>
                  </a:moveTo>
                  <a:lnTo>
                    <a:pt x="0" y="765"/>
                  </a:lnTo>
                  <a:lnTo>
                    <a:pt x="471" y="1239"/>
                  </a:lnTo>
                  <a:lnTo>
                    <a:pt x="1447" y="263"/>
                  </a:lnTo>
                  <a:lnTo>
                    <a:pt x="1184" y="0"/>
                  </a:lnTo>
                  <a:lnTo>
                    <a:pt x="471" y="713"/>
                  </a:lnTo>
                  <a:lnTo>
                    <a:pt x="263" y="504"/>
                  </a:lnTo>
                  <a:close/>
                  <a:moveTo>
                    <a:pt x="1286" y="263"/>
                  </a:moveTo>
                  <a:lnTo>
                    <a:pt x="471" y="1078"/>
                  </a:lnTo>
                  <a:lnTo>
                    <a:pt x="161" y="765"/>
                  </a:lnTo>
                  <a:lnTo>
                    <a:pt x="263" y="663"/>
                  </a:lnTo>
                  <a:lnTo>
                    <a:pt x="471" y="874"/>
                  </a:lnTo>
                  <a:lnTo>
                    <a:pt x="1184" y="161"/>
                  </a:lnTo>
                  <a:lnTo>
                    <a:pt x="1286" y="26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1600" dirty="0">
                <a:latin typeface="+mn-ea"/>
              </a:endParaRPr>
            </a:p>
          </p:txBody>
        </p:sp>
      </p:grpSp>
      <p:sp>
        <p:nvSpPr>
          <p:cNvPr id="31" name="文本框 30"/>
          <p:cNvSpPr txBox="1"/>
          <p:nvPr/>
        </p:nvSpPr>
        <p:spPr>
          <a:xfrm>
            <a:off x="7627969" y="1522426"/>
            <a:ext cx="1107996" cy="461665"/>
          </a:xfrm>
          <a:prstGeom prst="rect">
            <a:avLst/>
          </a:prstGeom>
          <a:noFill/>
        </p:spPr>
        <p:txBody>
          <a:bodyPr wrap="none" rtlCol="0">
            <a:spAutoFit/>
          </a:bodyPr>
          <a:lstStyle/>
          <a:p>
            <a:r>
              <a:rPr lang="zh-CN" altLang="en-US" sz="2400" dirty="0">
                <a:latin typeface="+mn-ea"/>
              </a:rPr>
              <a:t>经济性</a:t>
            </a:r>
            <a:endParaRPr lang="zh-CN" altLang="en-US" sz="2400" dirty="0">
              <a:latin typeface="+mn-ea"/>
            </a:endParaRPr>
          </a:p>
        </p:txBody>
      </p:sp>
      <p:grpSp>
        <p:nvGrpSpPr>
          <p:cNvPr id="32" name="Group 72"/>
          <p:cNvGrpSpPr/>
          <p:nvPr/>
        </p:nvGrpSpPr>
        <p:grpSpPr>
          <a:xfrm>
            <a:off x="6875967" y="1495174"/>
            <a:ext cx="556203" cy="523220"/>
            <a:chOff x="-3667125" y="960438"/>
            <a:chExt cx="3667125" cy="3551237"/>
          </a:xfrm>
          <a:solidFill>
            <a:schemeClr val="tx1"/>
          </a:solidFill>
        </p:grpSpPr>
        <p:sp>
          <p:nvSpPr>
            <p:cNvPr id="33" name="Freeform 65"/>
            <p:cNvSpPr/>
            <p:nvPr/>
          </p:nvSpPr>
          <p:spPr bwMode="auto">
            <a:xfrm>
              <a:off x="-3667125" y="1260475"/>
              <a:ext cx="3249613" cy="3251200"/>
            </a:xfrm>
            <a:custGeom>
              <a:avLst/>
              <a:gdLst>
                <a:gd name="T0" fmla="*/ 1933 w 2047"/>
                <a:gd name="T1" fmla="*/ 1934 h 2048"/>
                <a:gd name="T2" fmla="*/ 114 w 2047"/>
                <a:gd name="T3" fmla="*/ 1934 h 2048"/>
                <a:gd name="T4" fmla="*/ 114 w 2047"/>
                <a:gd name="T5" fmla="*/ 114 h 2048"/>
                <a:gd name="T6" fmla="*/ 265 w 2047"/>
                <a:gd name="T7" fmla="*/ 114 h 2048"/>
                <a:gd name="T8" fmla="*/ 265 w 2047"/>
                <a:gd name="T9" fmla="*/ 0 h 2048"/>
                <a:gd name="T10" fmla="*/ 0 w 2047"/>
                <a:gd name="T11" fmla="*/ 0 h 2048"/>
                <a:gd name="T12" fmla="*/ 0 w 2047"/>
                <a:gd name="T13" fmla="*/ 2048 h 2048"/>
                <a:gd name="T14" fmla="*/ 2047 w 2047"/>
                <a:gd name="T15" fmla="*/ 2048 h 2048"/>
                <a:gd name="T16" fmla="*/ 2047 w 2047"/>
                <a:gd name="T17" fmla="*/ 1735 h 2048"/>
                <a:gd name="T18" fmla="*/ 1933 w 2047"/>
                <a:gd name="T19" fmla="*/ 1735 h 2048"/>
                <a:gd name="T20" fmla="*/ 1933 w 2047"/>
                <a:gd name="T21" fmla="*/ 1934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47" h="2048">
                  <a:moveTo>
                    <a:pt x="1933" y="1934"/>
                  </a:moveTo>
                  <a:lnTo>
                    <a:pt x="114" y="1934"/>
                  </a:lnTo>
                  <a:lnTo>
                    <a:pt x="114" y="114"/>
                  </a:lnTo>
                  <a:lnTo>
                    <a:pt x="265" y="114"/>
                  </a:lnTo>
                  <a:lnTo>
                    <a:pt x="265" y="0"/>
                  </a:lnTo>
                  <a:lnTo>
                    <a:pt x="0" y="0"/>
                  </a:lnTo>
                  <a:lnTo>
                    <a:pt x="0" y="2048"/>
                  </a:lnTo>
                  <a:lnTo>
                    <a:pt x="2047" y="2048"/>
                  </a:lnTo>
                  <a:lnTo>
                    <a:pt x="2047" y="1735"/>
                  </a:lnTo>
                  <a:lnTo>
                    <a:pt x="1933" y="1735"/>
                  </a:lnTo>
                  <a:lnTo>
                    <a:pt x="1933" y="193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1600" dirty="0">
                <a:latin typeface="+mn-ea"/>
              </a:endParaRPr>
            </a:p>
          </p:txBody>
        </p:sp>
        <p:sp>
          <p:nvSpPr>
            <p:cNvPr id="34" name="Freeform 66"/>
            <p:cNvSpPr>
              <a:spLocks noEditPoints="1"/>
            </p:cNvSpPr>
            <p:nvPr/>
          </p:nvSpPr>
          <p:spPr bwMode="auto">
            <a:xfrm>
              <a:off x="-3076575" y="960438"/>
              <a:ext cx="3076575" cy="2787650"/>
            </a:xfrm>
            <a:custGeom>
              <a:avLst/>
              <a:gdLst>
                <a:gd name="T0" fmla="*/ 1561 w 1938"/>
                <a:gd name="T1" fmla="*/ 794 h 1756"/>
                <a:gd name="T2" fmla="*/ 1561 w 1938"/>
                <a:gd name="T3" fmla="*/ 1642 h 1756"/>
                <a:gd name="T4" fmla="*/ 1419 w 1938"/>
                <a:gd name="T5" fmla="*/ 1642 h 1756"/>
                <a:gd name="T6" fmla="*/ 1419 w 1938"/>
                <a:gd name="T7" fmla="*/ 0 h 1756"/>
                <a:gd name="T8" fmla="*/ 1040 w 1938"/>
                <a:gd name="T9" fmla="*/ 0 h 1756"/>
                <a:gd name="T10" fmla="*/ 1040 w 1938"/>
                <a:gd name="T11" fmla="*/ 1642 h 1756"/>
                <a:gd name="T12" fmla="*/ 898 w 1938"/>
                <a:gd name="T13" fmla="*/ 1642 h 1756"/>
                <a:gd name="T14" fmla="*/ 898 w 1938"/>
                <a:gd name="T15" fmla="*/ 554 h 1756"/>
                <a:gd name="T16" fmla="*/ 521 w 1938"/>
                <a:gd name="T17" fmla="*/ 552 h 1756"/>
                <a:gd name="T18" fmla="*/ 521 w 1938"/>
                <a:gd name="T19" fmla="*/ 1642 h 1756"/>
                <a:gd name="T20" fmla="*/ 379 w 1938"/>
                <a:gd name="T21" fmla="*/ 1642 h 1756"/>
                <a:gd name="T22" fmla="*/ 379 w 1938"/>
                <a:gd name="T23" fmla="*/ 405 h 1756"/>
                <a:gd name="T24" fmla="*/ 0 w 1938"/>
                <a:gd name="T25" fmla="*/ 405 h 1756"/>
                <a:gd name="T26" fmla="*/ 0 w 1938"/>
                <a:gd name="T27" fmla="*/ 1756 h 1756"/>
                <a:gd name="T28" fmla="*/ 1938 w 1938"/>
                <a:gd name="T29" fmla="*/ 1756 h 1756"/>
                <a:gd name="T30" fmla="*/ 1938 w 1938"/>
                <a:gd name="T31" fmla="*/ 794 h 1756"/>
                <a:gd name="T32" fmla="*/ 1561 w 1938"/>
                <a:gd name="T33" fmla="*/ 794 h 1756"/>
                <a:gd name="T34" fmla="*/ 114 w 1938"/>
                <a:gd name="T35" fmla="*/ 1642 h 1756"/>
                <a:gd name="T36" fmla="*/ 114 w 1938"/>
                <a:gd name="T37" fmla="*/ 519 h 1756"/>
                <a:gd name="T38" fmla="*/ 265 w 1938"/>
                <a:gd name="T39" fmla="*/ 519 h 1756"/>
                <a:gd name="T40" fmla="*/ 265 w 1938"/>
                <a:gd name="T41" fmla="*/ 1642 h 1756"/>
                <a:gd name="T42" fmla="*/ 114 w 1938"/>
                <a:gd name="T43" fmla="*/ 1642 h 1756"/>
                <a:gd name="T44" fmla="*/ 635 w 1938"/>
                <a:gd name="T45" fmla="*/ 1642 h 1756"/>
                <a:gd name="T46" fmla="*/ 635 w 1938"/>
                <a:gd name="T47" fmla="*/ 666 h 1756"/>
                <a:gd name="T48" fmla="*/ 784 w 1938"/>
                <a:gd name="T49" fmla="*/ 666 h 1756"/>
                <a:gd name="T50" fmla="*/ 784 w 1938"/>
                <a:gd name="T51" fmla="*/ 1642 h 1756"/>
                <a:gd name="T52" fmla="*/ 635 w 1938"/>
                <a:gd name="T53" fmla="*/ 1642 h 1756"/>
                <a:gd name="T54" fmla="*/ 1154 w 1938"/>
                <a:gd name="T55" fmla="*/ 1642 h 1756"/>
                <a:gd name="T56" fmla="*/ 1154 w 1938"/>
                <a:gd name="T57" fmla="*/ 113 h 1756"/>
                <a:gd name="T58" fmla="*/ 1305 w 1938"/>
                <a:gd name="T59" fmla="*/ 113 h 1756"/>
                <a:gd name="T60" fmla="*/ 1305 w 1938"/>
                <a:gd name="T61" fmla="*/ 1642 h 1756"/>
                <a:gd name="T62" fmla="*/ 1154 w 1938"/>
                <a:gd name="T63" fmla="*/ 1642 h 1756"/>
                <a:gd name="T64" fmla="*/ 1675 w 1938"/>
                <a:gd name="T65" fmla="*/ 1642 h 1756"/>
                <a:gd name="T66" fmla="*/ 1675 w 1938"/>
                <a:gd name="T67" fmla="*/ 907 h 1756"/>
                <a:gd name="T68" fmla="*/ 1824 w 1938"/>
                <a:gd name="T69" fmla="*/ 907 h 1756"/>
                <a:gd name="T70" fmla="*/ 1824 w 1938"/>
                <a:gd name="T71" fmla="*/ 1642 h 1756"/>
                <a:gd name="T72" fmla="*/ 1675 w 1938"/>
                <a:gd name="T73" fmla="*/ 1642 h 1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38" h="1756">
                  <a:moveTo>
                    <a:pt x="1561" y="794"/>
                  </a:moveTo>
                  <a:lnTo>
                    <a:pt x="1561" y="1642"/>
                  </a:lnTo>
                  <a:lnTo>
                    <a:pt x="1419" y="1642"/>
                  </a:lnTo>
                  <a:lnTo>
                    <a:pt x="1419" y="0"/>
                  </a:lnTo>
                  <a:lnTo>
                    <a:pt x="1040" y="0"/>
                  </a:lnTo>
                  <a:lnTo>
                    <a:pt x="1040" y="1642"/>
                  </a:lnTo>
                  <a:lnTo>
                    <a:pt x="898" y="1642"/>
                  </a:lnTo>
                  <a:lnTo>
                    <a:pt x="898" y="554"/>
                  </a:lnTo>
                  <a:lnTo>
                    <a:pt x="521" y="552"/>
                  </a:lnTo>
                  <a:lnTo>
                    <a:pt x="521" y="1642"/>
                  </a:lnTo>
                  <a:lnTo>
                    <a:pt x="379" y="1642"/>
                  </a:lnTo>
                  <a:lnTo>
                    <a:pt x="379" y="405"/>
                  </a:lnTo>
                  <a:lnTo>
                    <a:pt x="0" y="405"/>
                  </a:lnTo>
                  <a:lnTo>
                    <a:pt x="0" y="1756"/>
                  </a:lnTo>
                  <a:lnTo>
                    <a:pt x="1938" y="1756"/>
                  </a:lnTo>
                  <a:lnTo>
                    <a:pt x="1938" y="794"/>
                  </a:lnTo>
                  <a:lnTo>
                    <a:pt x="1561" y="794"/>
                  </a:lnTo>
                  <a:close/>
                  <a:moveTo>
                    <a:pt x="114" y="1642"/>
                  </a:moveTo>
                  <a:lnTo>
                    <a:pt x="114" y="519"/>
                  </a:lnTo>
                  <a:lnTo>
                    <a:pt x="265" y="519"/>
                  </a:lnTo>
                  <a:lnTo>
                    <a:pt x="265" y="1642"/>
                  </a:lnTo>
                  <a:lnTo>
                    <a:pt x="114" y="1642"/>
                  </a:lnTo>
                  <a:close/>
                  <a:moveTo>
                    <a:pt x="635" y="1642"/>
                  </a:moveTo>
                  <a:lnTo>
                    <a:pt x="635" y="666"/>
                  </a:lnTo>
                  <a:lnTo>
                    <a:pt x="784" y="666"/>
                  </a:lnTo>
                  <a:lnTo>
                    <a:pt x="784" y="1642"/>
                  </a:lnTo>
                  <a:lnTo>
                    <a:pt x="635" y="1642"/>
                  </a:lnTo>
                  <a:close/>
                  <a:moveTo>
                    <a:pt x="1154" y="1642"/>
                  </a:moveTo>
                  <a:lnTo>
                    <a:pt x="1154" y="113"/>
                  </a:lnTo>
                  <a:lnTo>
                    <a:pt x="1305" y="113"/>
                  </a:lnTo>
                  <a:lnTo>
                    <a:pt x="1305" y="1642"/>
                  </a:lnTo>
                  <a:lnTo>
                    <a:pt x="1154" y="1642"/>
                  </a:lnTo>
                  <a:close/>
                  <a:moveTo>
                    <a:pt x="1675" y="1642"/>
                  </a:moveTo>
                  <a:lnTo>
                    <a:pt x="1675" y="907"/>
                  </a:lnTo>
                  <a:lnTo>
                    <a:pt x="1824" y="907"/>
                  </a:lnTo>
                  <a:lnTo>
                    <a:pt x="1824" y="1642"/>
                  </a:lnTo>
                  <a:lnTo>
                    <a:pt x="1675" y="164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1600" dirty="0">
                <a:latin typeface="+mn-ea"/>
              </a:endParaRPr>
            </a:p>
          </p:txBody>
        </p:sp>
      </p:grpSp>
      <p:sp>
        <p:nvSpPr>
          <p:cNvPr id="35" name="文本框 34"/>
          <p:cNvSpPr txBox="1"/>
          <p:nvPr/>
        </p:nvSpPr>
        <p:spPr>
          <a:xfrm>
            <a:off x="3368476" y="2466976"/>
            <a:ext cx="1107996" cy="461665"/>
          </a:xfrm>
          <a:prstGeom prst="rect">
            <a:avLst/>
          </a:prstGeom>
          <a:noFill/>
        </p:spPr>
        <p:txBody>
          <a:bodyPr wrap="none" rtlCol="0">
            <a:spAutoFit/>
          </a:bodyPr>
          <a:lstStyle/>
          <a:p>
            <a:r>
              <a:rPr lang="zh-CN" altLang="en-US" sz="2400" dirty="0">
                <a:latin typeface="+mn-ea"/>
              </a:rPr>
              <a:t>创新性</a:t>
            </a:r>
            <a:endParaRPr lang="zh-CN" altLang="en-US" sz="2400" dirty="0">
              <a:latin typeface="+mn-ea"/>
            </a:endParaRPr>
          </a:p>
        </p:txBody>
      </p:sp>
      <p:grpSp>
        <p:nvGrpSpPr>
          <p:cNvPr id="36" name="Group 242"/>
          <p:cNvGrpSpPr/>
          <p:nvPr/>
        </p:nvGrpSpPr>
        <p:grpSpPr>
          <a:xfrm>
            <a:off x="2566763" y="2342017"/>
            <a:ext cx="633663" cy="627337"/>
            <a:chOff x="-4121150" y="1349376"/>
            <a:chExt cx="3989387" cy="4186238"/>
          </a:xfrm>
          <a:solidFill>
            <a:schemeClr val="tx1"/>
          </a:solidFill>
        </p:grpSpPr>
        <p:sp>
          <p:nvSpPr>
            <p:cNvPr id="37" name="Freeform 243"/>
            <p:cNvSpPr/>
            <p:nvPr/>
          </p:nvSpPr>
          <p:spPr bwMode="auto">
            <a:xfrm>
              <a:off x="-4121150" y="2286001"/>
              <a:ext cx="3249613" cy="3249613"/>
            </a:xfrm>
            <a:custGeom>
              <a:avLst/>
              <a:gdLst>
                <a:gd name="T0" fmla="*/ 1933 w 2047"/>
                <a:gd name="T1" fmla="*/ 1933 h 2047"/>
                <a:gd name="T2" fmla="*/ 114 w 2047"/>
                <a:gd name="T3" fmla="*/ 1933 h 2047"/>
                <a:gd name="T4" fmla="*/ 114 w 2047"/>
                <a:gd name="T5" fmla="*/ 114 h 2047"/>
                <a:gd name="T6" fmla="*/ 256 w 2047"/>
                <a:gd name="T7" fmla="*/ 114 h 2047"/>
                <a:gd name="T8" fmla="*/ 256 w 2047"/>
                <a:gd name="T9" fmla="*/ 0 h 2047"/>
                <a:gd name="T10" fmla="*/ 0 w 2047"/>
                <a:gd name="T11" fmla="*/ 0 h 2047"/>
                <a:gd name="T12" fmla="*/ 0 w 2047"/>
                <a:gd name="T13" fmla="*/ 2047 h 2047"/>
                <a:gd name="T14" fmla="*/ 2047 w 2047"/>
                <a:gd name="T15" fmla="*/ 2047 h 2047"/>
                <a:gd name="T16" fmla="*/ 2047 w 2047"/>
                <a:gd name="T17" fmla="*/ 1786 h 2047"/>
                <a:gd name="T18" fmla="*/ 1933 w 2047"/>
                <a:gd name="T19" fmla="*/ 1786 h 2047"/>
                <a:gd name="T20" fmla="*/ 1933 w 2047"/>
                <a:gd name="T21" fmla="*/ 1933 h 20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47" h="2047">
                  <a:moveTo>
                    <a:pt x="1933" y="1933"/>
                  </a:moveTo>
                  <a:lnTo>
                    <a:pt x="114" y="1933"/>
                  </a:lnTo>
                  <a:lnTo>
                    <a:pt x="114" y="114"/>
                  </a:lnTo>
                  <a:lnTo>
                    <a:pt x="256" y="114"/>
                  </a:lnTo>
                  <a:lnTo>
                    <a:pt x="256" y="0"/>
                  </a:lnTo>
                  <a:lnTo>
                    <a:pt x="0" y="0"/>
                  </a:lnTo>
                  <a:lnTo>
                    <a:pt x="0" y="2047"/>
                  </a:lnTo>
                  <a:lnTo>
                    <a:pt x="2047" y="2047"/>
                  </a:lnTo>
                  <a:lnTo>
                    <a:pt x="2047" y="1786"/>
                  </a:lnTo>
                  <a:lnTo>
                    <a:pt x="1933" y="1786"/>
                  </a:lnTo>
                  <a:lnTo>
                    <a:pt x="1933" y="193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1600" dirty="0">
                <a:latin typeface="+mn-ea"/>
              </a:endParaRPr>
            </a:p>
          </p:txBody>
        </p:sp>
        <p:sp>
          <p:nvSpPr>
            <p:cNvPr id="38" name="Freeform 244"/>
            <p:cNvSpPr>
              <a:spLocks noEditPoints="1"/>
            </p:cNvSpPr>
            <p:nvPr/>
          </p:nvSpPr>
          <p:spPr bwMode="auto">
            <a:xfrm>
              <a:off x="-3624263" y="2782888"/>
              <a:ext cx="1931988" cy="2206625"/>
            </a:xfrm>
            <a:custGeom>
              <a:avLst/>
              <a:gdLst>
                <a:gd name="T0" fmla="*/ 257 w 514"/>
                <a:gd name="T1" fmla="*/ 328 h 587"/>
                <a:gd name="T2" fmla="*/ 466 w 514"/>
                <a:gd name="T3" fmla="*/ 587 h 587"/>
                <a:gd name="T4" fmla="*/ 514 w 514"/>
                <a:gd name="T5" fmla="*/ 587 h 587"/>
                <a:gd name="T6" fmla="*/ 438 w 514"/>
                <a:gd name="T7" fmla="*/ 361 h 587"/>
                <a:gd name="T8" fmla="*/ 346 w 514"/>
                <a:gd name="T9" fmla="*/ 297 h 587"/>
                <a:gd name="T10" fmla="*/ 418 w 514"/>
                <a:gd name="T11" fmla="*/ 162 h 587"/>
                <a:gd name="T12" fmla="*/ 257 w 514"/>
                <a:gd name="T13" fmla="*/ 0 h 587"/>
                <a:gd name="T14" fmla="*/ 95 w 514"/>
                <a:gd name="T15" fmla="*/ 162 h 587"/>
                <a:gd name="T16" fmla="*/ 168 w 514"/>
                <a:gd name="T17" fmla="*/ 297 h 587"/>
                <a:gd name="T18" fmla="*/ 76 w 514"/>
                <a:gd name="T19" fmla="*/ 361 h 587"/>
                <a:gd name="T20" fmla="*/ 0 w 514"/>
                <a:gd name="T21" fmla="*/ 587 h 587"/>
                <a:gd name="T22" fmla="*/ 48 w 514"/>
                <a:gd name="T23" fmla="*/ 587 h 587"/>
                <a:gd name="T24" fmla="*/ 257 w 514"/>
                <a:gd name="T25" fmla="*/ 328 h 587"/>
                <a:gd name="T26" fmla="*/ 257 w 514"/>
                <a:gd name="T27" fmla="*/ 48 h 587"/>
                <a:gd name="T28" fmla="*/ 370 w 514"/>
                <a:gd name="T29" fmla="*/ 162 h 587"/>
                <a:gd name="T30" fmla="*/ 257 w 514"/>
                <a:gd name="T31" fmla="*/ 275 h 587"/>
                <a:gd name="T32" fmla="*/ 143 w 514"/>
                <a:gd name="T33" fmla="*/ 162 h 587"/>
                <a:gd name="T34" fmla="*/ 257 w 514"/>
                <a:gd name="T35" fmla="*/ 48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14" h="587">
                  <a:moveTo>
                    <a:pt x="257" y="328"/>
                  </a:moveTo>
                  <a:cubicBezTo>
                    <a:pt x="361" y="328"/>
                    <a:pt x="466" y="408"/>
                    <a:pt x="466" y="587"/>
                  </a:cubicBezTo>
                  <a:cubicBezTo>
                    <a:pt x="514" y="587"/>
                    <a:pt x="514" y="587"/>
                    <a:pt x="514" y="587"/>
                  </a:cubicBezTo>
                  <a:cubicBezTo>
                    <a:pt x="514" y="495"/>
                    <a:pt x="487" y="417"/>
                    <a:pt x="438" y="361"/>
                  </a:cubicBezTo>
                  <a:cubicBezTo>
                    <a:pt x="412" y="332"/>
                    <a:pt x="381" y="310"/>
                    <a:pt x="346" y="297"/>
                  </a:cubicBezTo>
                  <a:cubicBezTo>
                    <a:pt x="389" y="268"/>
                    <a:pt x="418" y="218"/>
                    <a:pt x="418" y="162"/>
                  </a:cubicBezTo>
                  <a:cubicBezTo>
                    <a:pt x="418" y="73"/>
                    <a:pt x="346" y="0"/>
                    <a:pt x="257" y="0"/>
                  </a:cubicBezTo>
                  <a:cubicBezTo>
                    <a:pt x="168" y="0"/>
                    <a:pt x="95" y="73"/>
                    <a:pt x="95" y="162"/>
                  </a:cubicBezTo>
                  <a:cubicBezTo>
                    <a:pt x="95" y="218"/>
                    <a:pt x="124" y="268"/>
                    <a:pt x="168" y="297"/>
                  </a:cubicBezTo>
                  <a:cubicBezTo>
                    <a:pt x="133" y="310"/>
                    <a:pt x="101" y="332"/>
                    <a:pt x="76" y="361"/>
                  </a:cubicBezTo>
                  <a:cubicBezTo>
                    <a:pt x="26" y="417"/>
                    <a:pt x="0" y="495"/>
                    <a:pt x="0" y="587"/>
                  </a:cubicBezTo>
                  <a:cubicBezTo>
                    <a:pt x="48" y="587"/>
                    <a:pt x="48" y="587"/>
                    <a:pt x="48" y="587"/>
                  </a:cubicBezTo>
                  <a:cubicBezTo>
                    <a:pt x="48" y="408"/>
                    <a:pt x="153" y="328"/>
                    <a:pt x="257" y="328"/>
                  </a:cubicBezTo>
                  <a:close/>
                  <a:moveTo>
                    <a:pt x="257" y="48"/>
                  </a:moveTo>
                  <a:cubicBezTo>
                    <a:pt x="319" y="48"/>
                    <a:pt x="370" y="99"/>
                    <a:pt x="370" y="162"/>
                  </a:cubicBezTo>
                  <a:cubicBezTo>
                    <a:pt x="370" y="224"/>
                    <a:pt x="319" y="275"/>
                    <a:pt x="257" y="275"/>
                  </a:cubicBezTo>
                  <a:cubicBezTo>
                    <a:pt x="194" y="275"/>
                    <a:pt x="143" y="224"/>
                    <a:pt x="143" y="162"/>
                  </a:cubicBezTo>
                  <a:cubicBezTo>
                    <a:pt x="143" y="99"/>
                    <a:pt x="194" y="48"/>
                    <a:pt x="257"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1600" dirty="0">
                <a:latin typeface="+mn-ea"/>
              </a:endParaRPr>
            </a:p>
          </p:txBody>
        </p:sp>
        <p:sp>
          <p:nvSpPr>
            <p:cNvPr id="39" name="Freeform 245"/>
            <p:cNvSpPr>
              <a:spLocks noEditPoints="1"/>
            </p:cNvSpPr>
            <p:nvPr/>
          </p:nvSpPr>
          <p:spPr bwMode="auto">
            <a:xfrm>
              <a:off x="-3071813" y="4260851"/>
              <a:ext cx="819150" cy="744538"/>
            </a:xfrm>
            <a:custGeom>
              <a:avLst/>
              <a:gdLst>
                <a:gd name="T0" fmla="*/ 109 w 218"/>
                <a:gd name="T1" fmla="*/ 11 h 198"/>
                <a:gd name="T2" fmla="*/ 70 w 218"/>
                <a:gd name="T3" fmla="*/ 0 h 198"/>
                <a:gd name="T4" fmla="*/ 0 w 218"/>
                <a:gd name="T5" fmla="*/ 70 h 198"/>
                <a:gd name="T6" fmla="*/ 23 w 218"/>
                <a:gd name="T7" fmla="*/ 123 h 198"/>
                <a:gd name="T8" fmla="*/ 91 w 218"/>
                <a:gd name="T9" fmla="*/ 191 h 198"/>
                <a:gd name="T10" fmla="*/ 99 w 218"/>
                <a:gd name="T11" fmla="*/ 198 h 198"/>
                <a:gd name="T12" fmla="*/ 119 w 218"/>
                <a:gd name="T13" fmla="*/ 198 h 198"/>
                <a:gd name="T14" fmla="*/ 194 w 218"/>
                <a:gd name="T15" fmla="*/ 123 h 198"/>
                <a:gd name="T16" fmla="*/ 194 w 218"/>
                <a:gd name="T17" fmla="*/ 123 h 198"/>
                <a:gd name="T18" fmla="*/ 218 w 218"/>
                <a:gd name="T19" fmla="*/ 70 h 198"/>
                <a:gd name="T20" fmla="*/ 147 w 218"/>
                <a:gd name="T21" fmla="*/ 0 h 198"/>
                <a:gd name="T22" fmla="*/ 109 w 218"/>
                <a:gd name="T23" fmla="*/ 11 h 198"/>
                <a:gd name="T24" fmla="*/ 168 w 218"/>
                <a:gd name="T25" fmla="*/ 70 h 198"/>
                <a:gd name="T26" fmla="*/ 158 w 218"/>
                <a:gd name="T27" fmla="*/ 89 h 198"/>
                <a:gd name="T28" fmla="*/ 109 w 218"/>
                <a:gd name="T29" fmla="*/ 138 h 198"/>
                <a:gd name="T30" fmla="*/ 59 w 218"/>
                <a:gd name="T31" fmla="*/ 89 h 198"/>
                <a:gd name="T32" fmla="*/ 49 w 218"/>
                <a:gd name="T33" fmla="*/ 70 h 198"/>
                <a:gd name="T34" fmla="*/ 70 w 218"/>
                <a:gd name="T35" fmla="*/ 49 h 198"/>
                <a:gd name="T36" fmla="*/ 88 w 218"/>
                <a:gd name="T37" fmla="*/ 59 h 198"/>
                <a:gd name="T38" fmla="*/ 95 w 218"/>
                <a:gd name="T39" fmla="*/ 70 h 198"/>
                <a:gd name="T40" fmla="*/ 122 w 218"/>
                <a:gd name="T41" fmla="*/ 70 h 198"/>
                <a:gd name="T42" fmla="*/ 129 w 218"/>
                <a:gd name="T43" fmla="*/ 59 h 198"/>
                <a:gd name="T44" fmla="*/ 147 w 218"/>
                <a:gd name="T45" fmla="*/ 49 h 198"/>
                <a:gd name="T46" fmla="*/ 168 w 218"/>
                <a:gd name="T47" fmla="*/ 70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8" h="198">
                  <a:moveTo>
                    <a:pt x="109" y="11"/>
                  </a:moveTo>
                  <a:cubicBezTo>
                    <a:pt x="97" y="4"/>
                    <a:pt x="84" y="0"/>
                    <a:pt x="70" y="0"/>
                  </a:cubicBezTo>
                  <a:cubicBezTo>
                    <a:pt x="31" y="0"/>
                    <a:pt x="0" y="32"/>
                    <a:pt x="0" y="70"/>
                  </a:cubicBezTo>
                  <a:cubicBezTo>
                    <a:pt x="0" y="89"/>
                    <a:pt x="7" y="106"/>
                    <a:pt x="23" y="123"/>
                  </a:cubicBezTo>
                  <a:cubicBezTo>
                    <a:pt x="91" y="191"/>
                    <a:pt x="91" y="191"/>
                    <a:pt x="91" y="191"/>
                  </a:cubicBezTo>
                  <a:cubicBezTo>
                    <a:pt x="99" y="198"/>
                    <a:pt x="99" y="198"/>
                    <a:pt x="99" y="198"/>
                  </a:cubicBezTo>
                  <a:cubicBezTo>
                    <a:pt x="119" y="198"/>
                    <a:pt x="119" y="198"/>
                    <a:pt x="119" y="198"/>
                  </a:cubicBezTo>
                  <a:cubicBezTo>
                    <a:pt x="194" y="123"/>
                    <a:pt x="194" y="123"/>
                    <a:pt x="194" y="123"/>
                  </a:cubicBezTo>
                  <a:cubicBezTo>
                    <a:pt x="194" y="123"/>
                    <a:pt x="194" y="123"/>
                    <a:pt x="194" y="123"/>
                  </a:cubicBezTo>
                  <a:cubicBezTo>
                    <a:pt x="210" y="106"/>
                    <a:pt x="218" y="89"/>
                    <a:pt x="218" y="70"/>
                  </a:cubicBezTo>
                  <a:cubicBezTo>
                    <a:pt x="218" y="32"/>
                    <a:pt x="186" y="0"/>
                    <a:pt x="147" y="0"/>
                  </a:cubicBezTo>
                  <a:cubicBezTo>
                    <a:pt x="133" y="0"/>
                    <a:pt x="120" y="4"/>
                    <a:pt x="109" y="11"/>
                  </a:cubicBezTo>
                  <a:close/>
                  <a:moveTo>
                    <a:pt x="168" y="70"/>
                  </a:moveTo>
                  <a:cubicBezTo>
                    <a:pt x="168" y="74"/>
                    <a:pt x="167" y="79"/>
                    <a:pt x="158" y="89"/>
                  </a:cubicBezTo>
                  <a:cubicBezTo>
                    <a:pt x="109" y="138"/>
                    <a:pt x="109" y="138"/>
                    <a:pt x="109" y="138"/>
                  </a:cubicBezTo>
                  <a:cubicBezTo>
                    <a:pt x="59" y="89"/>
                    <a:pt x="59" y="89"/>
                    <a:pt x="59" y="89"/>
                  </a:cubicBezTo>
                  <a:cubicBezTo>
                    <a:pt x="50" y="79"/>
                    <a:pt x="49" y="74"/>
                    <a:pt x="49" y="70"/>
                  </a:cubicBezTo>
                  <a:cubicBezTo>
                    <a:pt x="49" y="59"/>
                    <a:pt x="59" y="49"/>
                    <a:pt x="70" y="49"/>
                  </a:cubicBezTo>
                  <a:cubicBezTo>
                    <a:pt x="77" y="49"/>
                    <a:pt x="84" y="53"/>
                    <a:pt x="88" y="59"/>
                  </a:cubicBezTo>
                  <a:cubicBezTo>
                    <a:pt x="95" y="70"/>
                    <a:pt x="95" y="70"/>
                    <a:pt x="95" y="70"/>
                  </a:cubicBezTo>
                  <a:cubicBezTo>
                    <a:pt x="122" y="70"/>
                    <a:pt x="122" y="70"/>
                    <a:pt x="122" y="70"/>
                  </a:cubicBezTo>
                  <a:cubicBezTo>
                    <a:pt x="129" y="59"/>
                    <a:pt x="129" y="59"/>
                    <a:pt x="129" y="59"/>
                  </a:cubicBezTo>
                  <a:cubicBezTo>
                    <a:pt x="133" y="53"/>
                    <a:pt x="140" y="49"/>
                    <a:pt x="147" y="49"/>
                  </a:cubicBezTo>
                  <a:cubicBezTo>
                    <a:pt x="159" y="49"/>
                    <a:pt x="168" y="59"/>
                    <a:pt x="168" y="7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1600" dirty="0">
                <a:latin typeface="+mn-ea"/>
              </a:endParaRPr>
            </a:p>
          </p:txBody>
        </p:sp>
        <p:sp>
          <p:nvSpPr>
            <p:cNvPr id="40" name="Freeform 246"/>
            <p:cNvSpPr/>
            <p:nvPr/>
          </p:nvSpPr>
          <p:spPr bwMode="auto">
            <a:xfrm>
              <a:off x="-1541463" y="3478213"/>
              <a:ext cx="511175" cy="180975"/>
            </a:xfrm>
            <a:custGeom>
              <a:avLst/>
              <a:gdLst>
                <a:gd name="T0" fmla="*/ 136 w 136"/>
                <a:gd name="T1" fmla="*/ 24 h 48"/>
                <a:gd name="T2" fmla="*/ 112 w 136"/>
                <a:gd name="T3" fmla="*/ 0 h 48"/>
                <a:gd name="T4" fmla="*/ 24 w 136"/>
                <a:gd name="T5" fmla="*/ 0 h 48"/>
                <a:gd name="T6" fmla="*/ 0 w 136"/>
                <a:gd name="T7" fmla="*/ 24 h 48"/>
                <a:gd name="T8" fmla="*/ 24 w 136"/>
                <a:gd name="T9" fmla="*/ 48 h 48"/>
                <a:gd name="T10" fmla="*/ 112 w 136"/>
                <a:gd name="T11" fmla="*/ 48 h 48"/>
                <a:gd name="T12" fmla="*/ 136 w 136"/>
                <a:gd name="T13" fmla="*/ 24 h 48"/>
              </a:gdLst>
              <a:ahLst/>
              <a:cxnLst>
                <a:cxn ang="0">
                  <a:pos x="T0" y="T1"/>
                </a:cxn>
                <a:cxn ang="0">
                  <a:pos x="T2" y="T3"/>
                </a:cxn>
                <a:cxn ang="0">
                  <a:pos x="T4" y="T5"/>
                </a:cxn>
                <a:cxn ang="0">
                  <a:pos x="T6" y="T7"/>
                </a:cxn>
                <a:cxn ang="0">
                  <a:pos x="T8" y="T9"/>
                </a:cxn>
                <a:cxn ang="0">
                  <a:pos x="T10" y="T11"/>
                </a:cxn>
                <a:cxn ang="0">
                  <a:pos x="T12" y="T13"/>
                </a:cxn>
              </a:cxnLst>
              <a:rect l="0" t="0" r="r" b="b"/>
              <a:pathLst>
                <a:path w="136" h="48">
                  <a:moveTo>
                    <a:pt x="136" y="24"/>
                  </a:moveTo>
                  <a:cubicBezTo>
                    <a:pt x="136" y="11"/>
                    <a:pt x="125" y="0"/>
                    <a:pt x="112" y="0"/>
                  </a:cubicBezTo>
                  <a:cubicBezTo>
                    <a:pt x="24" y="0"/>
                    <a:pt x="24" y="0"/>
                    <a:pt x="24" y="0"/>
                  </a:cubicBezTo>
                  <a:cubicBezTo>
                    <a:pt x="11" y="0"/>
                    <a:pt x="0" y="11"/>
                    <a:pt x="0" y="24"/>
                  </a:cubicBezTo>
                  <a:cubicBezTo>
                    <a:pt x="0" y="37"/>
                    <a:pt x="11" y="48"/>
                    <a:pt x="24" y="48"/>
                  </a:cubicBezTo>
                  <a:cubicBezTo>
                    <a:pt x="112" y="48"/>
                    <a:pt x="112" y="48"/>
                    <a:pt x="112" y="48"/>
                  </a:cubicBezTo>
                  <a:cubicBezTo>
                    <a:pt x="125" y="48"/>
                    <a:pt x="136" y="37"/>
                    <a:pt x="136"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1600" dirty="0">
                <a:latin typeface="+mn-ea"/>
              </a:endParaRPr>
            </a:p>
          </p:txBody>
        </p:sp>
        <p:sp>
          <p:nvSpPr>
            <p:cNvPr id="41" name="Freeform 247"/>
            <p:cNvSpPr/>
            <p:nvPr/>
          </p:nvSpPr>
          <p:spPr bwMode="auto">
            <a:xfrm>
              <a:off x="-1495425" y="3790951"/>
              <a:ext cx="417513" cy="179388"/>
            </a:xfrm>
            <a:custGeom>
              <a:avLst/>
              <a:gdLst>
                <a:gd name="T0" fmla="*/ 24 w 111"/>
                <a:gd name="T1" fmla="*/ 0 h 48"/>
                <a:gd name="T2" fmla="*/ 0 w 111"/>
                <a:gd name="T3" fmla="*/ 24 h 48"/>
                <a:gd name="T4" fmla="*/ 24 w 111"/>
                <a:gd name="T5" fmla="*/ 48 h 48"/>
                <a:gd name="T6" fmla="*/ 87 w 111"/>
                <a:gd name="T7" fmla="*/ 48 h 48"/>
                <a:gd name="T8" fmla="*/ 111 w 111"/>
                <a:gd name="T9" fmla="*/ 24 h 48"/>
                <a:gd name="T10" fmla="*/ 87 w 111"/>
                <a:gd name="T11" fmla="*/ 0 h 48"/>
                <a:gd name="T12" fmla="*/ 24 w 111"/>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111" h="48">
                  <a:moveTo>
                    <a:pt x="24" y="0"/>
                  </a:moveTo>
                  <a:cubicBezTo>
                    <a:pt x="11" y="0"/>
                    <a:pt x="0" y="11"/>
                    <a:pt x="0" y="24"/>
                  </a:cubicBezTo>
                  <a:cubicBezTo>
                    <a:pt x="0" y="37"/>
                    <a:pt x="11" y="48"/>
                    <a:pt x="24" y="48"/>
                  </a:cubicBezTo>
                  <a:cubicBezTo>
                    <a:pt x="87" y="48"/>
                    <a:pt x="87" y="48"/>
                    <a:pt x="87" y="48"/>
                  </a:cubicBezTo>
                  <a:cubicBezTo>
                    <a:pt x="101" y="48"/>
                    <a:pt x="111" y="37"/>
                    <a:pt x="111" y="24"/>
                  </a:cubicBezTo>
                  <a:cubicBezTo>
                    <a:pt x="111" y="11"/>
                    <a:pt x="101" y="0"/>
                    <a:pt x="87" y="0"/>
                  </a:cubicBezTo>
                  <a:lnTo>
                    <a:pt x="2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1600" dirty="0">
                <a:latin typeface="+mn-ea"/>
              </a:endParaRPr>
            </a:p>
          </p:txBody>
        </p:sp>
        <p:sp>
          <p:nvSpPr>
            <p:cNvPr id="42" name="Freeform 10"/>
            <p:cNvSpPr>
              <a:spLocks noEditPoints="1"/>
            </p:cNvSpPr>
            <p:nvPr/>
          </p:nvSpPr>
          <p:spPr bwMode="auto">
            <a:xfrm>
              <a:off x="-1827213" y="1876426"/>
              <a:ext cx="1079500" cy="1455738"/>
            </a:xfrm>
            <a:custGeom>
              <a:avLst/>
              <a:gdLst>
                <a:gd name="T0" fmla="*/ 144 w 287"/>
                <a:gd name="T1" fmla="*/ 0 h 387"/>
                <a:gd name="T2" fmla="*/ 0 w 287"/>
                <a:gd name="T3" fmla="*/ 143 h 387"/>
                <a:gd name="T4" fmla="*/ 26 w 287"/>
                <a:gd name="T5" fmla="*/ 226 h 387"/>
                <a:gd name="T6" fmla="*/ 48 w 287"/>
                <a:gd name="T7" fmla="*/ 280 h 387"/>
                <a:gd name="T8" fmla="*/ 53 w 287"/>
                <a:gd name="T9" fmla="*/ 331 h 387"/>
                <a:gd name="T10" fmla="*/ 109 w 287"/>
                <a:gd name="T11" fmla="*/ 387 h 387"/>
                <a:gd name="T12" fmla="*/ 178 w 287"/>
                <a:gd name="T13" fmla="*/ 387 h 387"/>
                <a:gd name="T14" fmla="*/ 235 w 287"/>
                <a:gd name="T15" fmla="*/ 331 h 387"/>
                <a:gd name="T16" fmla="*/ 239 w 287"/>
                <a:gd name="T17" fmla="*/ 280 h 387"/>
                <a:gd name="T18" fmla="*/ 261 w 287"/>
                <a:gd name="T19" fmla="*/ 226 h 387"/>
                <a:gd name="T20" fmla="*/ 287 w 287"/>
                <a:gd name="T21" fmla="*/ 143 h 387"/>
                <a:gd name="T22" fmla="*/ 144 w 287"/>
                <a:gd name="T23" fmla="*/ 0 h 387"/>
                <a:gd name="T24" fmla="*/ 218 w 287"/>
                <a:gd name="T25" fmla="*/ 206 h 387"/>
                <a:gd name="T26" fmla="*/ 193 w 287"/>
                <a:gd name="T27" fmla="*/ 266 h 387"/>
                <a:gd name="T28" fmla="*/ 187 w 287"/>
                <a:gd name="T29" fmla="*/ 330 h 387"/>
                <a:gd name="T30" fmla="*/ 187 w 287"/>
                <a:gd name="T31" fmla="*/ 331 h 387"/>
                <a:gd name="T32" fmla="*/ 178 w 287"/>
                <a:gd name="T33" fmla="*/ 339 h 387"/>
                <a:gd name="T34" fmla="*/ 109 w 287"/>
                <a:gd name="T35" fmla="*/ 339 h 387"/>
                <a:gd name="T36" fmla="*/ 101 w 287"/>
                <a:gd name="T37" fmla="*/ 331 h 387"/>
                <a:gd name="T38" fmla="*/ 101 w 287"/>
                <a:gd name="T39" fmla="*/ 330 h 387"/>
                <a:gd name="T40" fmla="*/ 94 w 287"/>
                <a:gd name="T41" fmla="*/ 266 h 387"/>
                <a:gd name="T42" fmla="*/ 70 w 287"/>
                <a:gd name="T43" fmla="*/ 206 h 387"/>
                <a:gd name="T44" fmla="*/ 48 w 287"/>
                <a:gd name="T45" fmla="*/ 143 h 387"/>
                <a:gd name="T46" fmla="*/ 144 w 287"/>
                <a:gd name="T47" fmla="*/ 48 h 387"/>
                <a:gd name="T48" fmla="*/ 239 w 287"/>
                <a:gd name="T49" fmla="*/ 143 h 387"/>
                <a:gd name="T50" fmla="*/ 218 w 287"/>
                <a:gd name="T51" fmla="*/ 206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87" h="387">
                  <a:moveTo>
                    <a:pt x="144" y="0"/>
                  </a:moveTo>
                  <a:cubicBezTo>
                    <a:pt x="65" y="0"/>
                    <a:pt x="0" y="64"/>
                    <a:pt x="0" y="143"/>
                  </a:cubicBezTo>
                  <a:cubicBezTo>
                    <a:pt x="0" y="172"/>
                    <a:pt x="13" y="198"/>
                    <a:pt x="26" y="226"/>
                  </a:cubicBezTo>
                  <a:cubicBezTo>
                    <a:pt x="34" y="244"/>
                    <a:pt x="43" y="261"/>
                    <a:pt x="48" y="280"/>
                  </a:cubicBezTo>
                  <a:cubicBezTo>
                    <a:pt x="50" y="286"/>
                    <a:pt x="52" y="311"/>
                    <a:pt x="53" y="331"/>
                  </a:cubicBezTo>
                  <a:cubicBezTo>
                    <a:pt x="53" y="362"/>
                    <a:pt x="78" y="387"/>
                    <a:pt x="109" y="387"/>
                  </a:cubicBezTo>
                  <a:cubicBezTo>
                    <a:pt x="178" y="387"/>
                    <a:pt x="178" y="387"/>
                    <a:pt x="178" y="387"/>
                  </a:cubicBezTo>
                  <a:cubicBezTo>
                    <a:pt x="209" y="387"/>
                    <a:pt x="235" y="362"/>
                    <a:pt x="235" y="331"/>
                  </a:cubicBezTo>
                  <a:cubicBezTo>
                    <a:pt x="235" y="311"/>
                    <a:pt x="237" y="286"/>
                    <a:pt x="239" y="280"/>
                  </a:cubicBezTo>
                  <a:cubicBezTo>
                    <a:pt x="245" y="261"/>
                    <a:pt x="253" y="244"/>
                    <a:pt x="261" y="226"/>
                  </a:cubicBezTo>
                  <a:cubicBezTo>
                    <a:pt x="275" y="198"/>
                    <a:pt x="287" y="172"/>
                    <a:pt x="287" y="143"/>
                  </a:cubicBezTo>
                  <a:cubicBezTo>
                    <a:pt x="287" y="64"/>
                    <a:pt x="223" y="0"/>
                    <a:pt x="144" y="0"/>
                  </a:cubicBezTo>
                  <a:close/>
                  <a:moveTo>
                    <a:pt x="218" y="206"/>
                  </a:moveTo>
                  <a:cubicBezTo>
                    <a:pt x="209" y="224"/>
                    <a:pt x="200" y="244"/>
                    <a:pt x="193" y="266"/>
                  </a:cubicBezTo>
                  <a:cubicBezTo>
                    <a:pt x="189" y="281"/>
                    <a:pt x="187" y="319"/>
                    <a:pt x="187" y="330"/>
                  </a:cubicBezTo>
                  <a:cubicBezTo>
                    <a:pt x="187" y="330"/>
                    <a:pt x="187" y="330"/>
                    <a:pt x="187" y="331"/>
                  </a:cubicBezTo>
                  <a:cubicBezTo>
                    <a:pt x="187" y="335"/>
                    <a:pt x="183" y="339"/>
                    <a:pt x="178" y="339"/>
                  </a:cubicBezTo>
                  <a:cubicBezTo>
                    <a:pt x="109" y="339"/>
                    <a:pt x="109" y="339"/>
                    <a:pt x="109" y="339"/>
                  </a:cubicBezTo>
                  <a:cubicBezTo>
                    <a:pt x="105" y="339"/>
                    <a:pt x="101" y="335"/>
                    <a:pt x="101" y="331"/>
                  </a:cubicBezTo>
                  <a:cubicBezTo>
                    <a:pt x="101" y="330"/>
                    <a:pt x="101" y="330"/>
                    <a:pt x="101" y="330"/>
                  </a:cubicBezTo>
                  <a:cubicBezTo>
                    <a:pt x="101" y="319"/>
                    <a:pt x="99" y="281"/>
                    <a:pt x="94" y="266"/>
                  </a:cubicBezTo>
                  <a:cubicBezTo>
                    <a:pt x="88" y="244"/>
                    <a:pt x="78" y="224"/>
                    <a:pt x="70" y="206"/>
                  </a:cubicBezTo>
                  <a:cubicBezTo>
                    <a:pt x="58" y="182"/>
                    <a:pt x="48" y="161"/>
                    <a:pt x="48" y="143"/>
                  </a:cubicBezTo>
                  <a:cubicBezTo>
                    <a:pt x="48" y="91"/>
                    <a:pt x="91" y="48"/>
                    <a:pt x="144" y="48"/>
                  </a:cubicBezTo>
                  <a:cubicBezTo>
                    <a:pt x="196" y="48"/>
                    <a:pt x="239" y="91"/>
                    <a:pt x="239" y="143"/>
                  </a:cubicBezTo>
                  <a:cubicBezTo>
                    <a:pt x="239" y="161"/>
                    <a:pt x="229" y="182"/>
                    <a:pt x="218" y="20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1600" dirty="0">
                <a:latin typeface="+mn-ea"/>
              </a:endParaRPr>
            </a:p>
          </p:txBody>
        </p:sp>
        <p:sp>
          <p:nvSpPr>
            <p:cNvPr id="43" name="Freeform 11"/>
            <p:cNvSpPr/>
            <p:nvPr/>
          </p:nvSpPr>
          <p:spPr bwMode="auto">
            <a:xfrm>
              <a:off x="-2300288" y="1770063"/>
              <a:ext cx="393700" cy="293688"/>
            </a:xfrm>
            <a:custGeom>
              <a:avLst/>
              <a:gdLst>
                <a:gd name="T0" fmla="*/ 16 w 105"/>
                <a:gd name="T1" fmla="*/ 48 h 78"/>
                <a:gd name="T2" fmla="*/ 66 w 105"/>
                <a:gd name="T3" fmla="*/ 75 h 78"/>
                <a:gd name="T4" fmla="*/ 77 w 105"/>
                <a:gd name="T5" fmla="*/ 78 h 78"/>
                <a:gd name="T6" fmla="*/ 98 w 105"/>
                <a:gd name="T7" fmla="*/ 65 h 78"/>
                <a:gd name="T8" fmla="*/ 88 w 105"/>
                <a:gd name="T9" fmla="*/ 32 h 78"/>
                <a:gd name="T10" fmla="*/ 39 w 105"/>
                <a:gd name="T11" fmla="*/ 6 h 78"/>
                <a:gd name="T12" fmla="*/ 7 w 105"/>
                <a:gd name="T13" fmla="*/ 16 h 78"/>
                <a:gd name="T14" fmla="*/ 16 w 105"/>
                <a:gd name="T15" fmla="*/ 48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8">
                  <a:moveTo>
                    <a:pt x="16" y="48"/>
                  </a:moveTo>
                  <a:cubicBezTo>
                    <a:pt x="66" y="75"/>
                    <a:pt x="66" y="75"/>
                    <a:pt x="66" y="75"/>
                  </a:cubicBezTo>
                  <a:cubicBezTo>
                    <a:pt x="69" y="77"/>
                    <a:pt x="73" y="78"/>
                    <a:pt x="77" y="78"/>
                  </a:cubicBezTo>
                  <a:cubicBezTo>
                    <a:pt x="86" y="78"/>
                    <a:pt x="94" y="73"/>
                    <a:pt x="98" y="65"/>
                  </a:cubicBezTo>
                  <a:cubicBezTo>
                    <a:pt x="105" y="53"/>
                    <a:pt x="100" y="39"/>
                    <a:pt x="88" y="32"/>
                  </a:cubicBezTo>
                  <a:cubicBezTo>
                    <a:pt x="39" y="6"/>
                    <a:pt x="39" y="6"/>
                    <a:pt x="39" y="6"/>
                  </a:cubicBezTo>
                  <a:cubicBezTo>
                    <a:pt x="27" y="0"/>
                    <a:pt x="13" y="4"/>
                    <a:pt x="7" y="16"/>
                  </a:cubicBezTo>
                  <a:cubicBezTo>
                    <a:pt x="0" y="28"/>
                    <a:pt x="5" y="42"/>
                    <a:pt x="16"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1600" dirty="0">
                <a:latin typeface="+mn-ea"/>
              </a:endParaRPr>
            </a:p>
          </p:txBody>
        </p:sp>
        <p:sp>
          <p:nvSpPr>
            <p:cNvPr id="44" name="Freeform 12"/>
            <p:cNvSpPr/>
            <p:nvPr/>
          </p:nvSpPr>
          <p:spPr bwMode="auto">
            <a:xfrm>
              <a:off x="-1709738" y="1349376"/>
              <a:ext cx="261938" cy="395288"/>
            </a:xfrm>
            <a:custGeom>
              <a:avLst/>
              <a:gdLst>
                <a:gd name="T0" fmla="*/ 21 w 70"/>
                <a:gd name="T1" fmla="*/ 88 h 105"/>
                <a:gd name="T2" fmla="*/ 43 w 70"/>
                <a:gd name="T3" fmla="*/ 105 h 105"/>
                <a:gd name="T4" fmla="*/ 50 w 70"/>
                <a:gd name="T5" fmla="*/ 103 h 105"/>
                <a:gd name="T6" fmla="*/ 66 w 70"/>
                <a:gd name="T7" fmla="*/ 74 h 105"/>
                <a:gd name="T8" fmla="*/ 50 w 70"/>
                <a:gd name="T9" fmla="*/ 20 h 105"/>
                <a:gd name="T10" fmla="*/ 20 w 70"/>
                <a:gd name="T11" fmla="*/ 4 h 105"/>
                <a:gd name="T12" fmla="*/ 4 w 70"/>
                <a:gd name="T13" fmla="*/ 34 h 105"/>
                <a:gd name="T14" fmla="*/ 21 w 70"/>
                <a:gd name="T15" fmla="*/ 88 h 10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0" h="105">
                  <a:moveTo>
                    <a:pt x="21" y="88"/>
                  </a:moveTo>
                  <a:cubicBezTo>
                    <a:pt x="24" y="98"/>
                    <a:pt x="33" y="105"/>
                    <a:pt x="43" y="105"/>
                  </a:cubicBezTo>
                  <a:cubicBezTo>
                    <a:pt x="46" y="105"/>
                    <a:pt x="48" y="104"/>
                    <a:pt x="50" y="103"/>
                  </a:cubicBezTo>
                  <a:cubicBezTo>
                    <a:pt x="63" y="100"/>
                    <a:pt x="70" y="86"/>
                    <a:pt x="66" y="74"/>
                  </a:cubicBezTo>
                  <a:cubicBezTo>
                    <a:pt x="50" y="20"/>
                    <a:pt x="50" y="20"/>
                    <a:pt x="50" y="20"/>
                  </a:cubicBezTo>
                  <a:cubicBezTo>
                    <a:pt x="46" y="7"/>
                    <a:pt x="33" y="0"/>
                    <a:pt x="20" y="4"/>
                  </a:cubicBezTo>
                  <a:cubicBezTo>
                    <a:pt x="7" y="8"/>
                    <a:pt x="0" y="21"/>
                    <a:pt x="4" y="34"/>
                  </a:cubicBezTo>
                  <a:lnTo>
                    <a:pt x="21" y="8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1600" dirty="0">
                <a:latin typeface="+mn-ea"/>
              </a:endParaRPr>
            </a:p>
          </p:txBody>
        </p:sp>
        <p:sp>
          <p:nvSpPr>
            <p:cNvPr id="45" name="Freeform 13"/>
            <p:cNvSpPr/>
            <p:nvPr/>
          </p:nvSpPr>
          <p:spPr bwMode="auto">
            <a:xfrm>
              <a:off x="-627063" y="1785938"/>
              <a:ext cx="390525" cy="293688"/>
            </a:xfrm>
            <a:custGeom>
              <a:avLst/>
              <a:gdLst>
                <a:gd name="T0" fmla="*/ 88 w 104"/>
                <a:gd name="T1" fmla="*/ 49 h 78"/>
                <a:gd name="T2" fmla="*/ 98 w 104"/>
                <a:gd name="T3" fmla="*/ 16 h 78"/>
                <a:gd name="T4" fmla="*/ 65 w 104"/>
                <a:gd name="T5" fmla="*/ 6 h 78"/>
                <a:gd name="T6" fmla="*/ 16 w 104"/>
                <a:gd name="T7" fmla="*/ 33 h 78"/>
                <a:gd name="T8" fmla="*/ 6 w 104"/>
                <a:gd name="T9" fmla="*/ 65 h 78"/>
                <a:gd name="T10" fmla="*/ 27 w 104"/>
                <a:gd name="T11" fmla="*/ 78 h 78"/>
                <a:gd name="T12" fmla="*/ 38 w 104"/>
                <a:gd name="T13" fmla="*/ 75 h 78"/>
                <a:gd name="T14" fmla="*/ 88 w 104"/>
                <a:gd name="T15" fmla="*/ 49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4" h="78">
                  <a:moveTo>
                    <a:pt x="88" y="49"/>
                  </a:moveTo>
                  <a:cubicBezTo>
                    <a:pt x="99" y="43"/>
                    <a:pt x="104" y="28"/>
                    <a:pt x="98" y="16"/>
                  </a:cubicBezTo>
                  <a:cubicBezTo>
                    <a:pt x="91" y="5"/>
                    <a:pt x="77" y="0"/>
                    <a:pt x="65" y="6"/>
                  </a:cubicBezTo>
                  <a:cubicBezTo>
                    <a:pt x="16" y="33"/>
                    <a:pt x="16" y="33"/>
                    <a:pt x="16" y="33"/>
                  </a:cubicBezTo>
                  <a:cubicBezTo>
                    <a:pt x="4" y="39"/>
                    <a:pt x="0" y="54"/>
                    <a:pt x="6" y="65"/>
                  </a:cubicBezTo>
                  <a:cubicBezTo>
                    <a:pt x="10" y="73"/>
                    <a:pt x="18" y="78"/>
                    <a:pt x="27" y="78"/>
                  </a:cubicBezTo>
                  <a:cubicBezTo>
                    <a:pt x="31" y="78"/>
                    <a:pt x="35" y="77"/>
                    <a:pt x="38" y="75"/>
                  </a:cubicBezTo>
                  <a:lnTo>
                    <a:pt x="88" y="4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1600" dirty="0">
                <a:latin typeface="+mn-ea"/>
              </a:endParaRPr>
            </a:p>
          </p:txBody>
        </p:sp>
        <p:sp>
          <p:nvSpPr>
            <p:cNvPr id="46" name="Freeform 14"/>
            <p:cNvSpPr/>
            <p:nvPr/>
          </p:nvSpPr>
          <p:spPr bwMode="auto">
            <a:xfrm>
              <a:off x="-522288" y="2401888"/>
              <a:ext cx="390525" cy="188913"/>
            </a:xfrm>
            <a:custGeom>
              <a:avLst/>
              <a:gdLst>
                <a:gd name="T0" fmla="*/ 80 w 104"/>
                <a:gd name="T1" fmla="*/ 2 h 50"/>
                <a:gd name="T2" fmla="*/ 24 w 104"/>
                <a:gd name="T3" fmla="*/ 1 h 50"/>
                <a:gd name="T4" fmla="*/ 0 w 104"/>
                <a:gd name="T5" fmla="*/ 24 h 50"/>
                <a:gd name="T6" fmla="*/ 23 w 104"/>
                <a:gd name="T7" fmla="*/ 49 h 50"/>
                <a:gd name="T8" fmla="*/ 79 w 104"/>
                <a:gd name="T9" fmla="*/ 50 h 50"/>
                <a:gd name="T10" fmla="*/ 80 w 104"/>
                <a:gd name="T11" fmla="*/ 50 h 50"/>
                <a:gd name="T12" fmla="*/ 104 w 104"/>
                <a:gd name="T13" fmla="*/ 26 h 50"/>
                <a:gd name="T14" fmla="*/ 80 w 104"/>
                <a:gd name="T15" fmla="*/ 2 h 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4" h="50">
                  <a:moveTo>
                    <a:pt x="80" y="2"/>
                  </a:moveTo>
                  <a:cubicBezTo>
                    <a:pt x="24" y="1"/>
                    <a:pt x="24" y="1"/>
                    <a:pt x="24" y="1"/>
                  </a:cubicBezTo>
                  <a:cubicBezTo>
                    <a:pt x="11" y="0"/>
                    <a:pt x="0" y="11"/>
                    <a:pt x="0" y="24"/>
                  </a:cubicBezTo>
                  <a:cubicBezTo>
                    <a:pt x="0" y="37"/>
                    <a:pt x="10" y="48"/>
                    <a:pt x="23" y="49"/>
                  </a:cubicBezTo>
                  <a:cubicBezTo>
                    <a:pt x="79" y="50"/>
                    <a:pt x="79" y="50"/>
                    <a:pt x="79" y="50"/>
                  </a:cubicBezTo>
                  <a:cubicBezTo>
                    <a:pt x="80" y="50"/>
                    <a:pt x="80" y="50"/>
                    <a:pt x="80" y="50"/>
                  </a:cubicBezTo>
                  <a:cubicBezTo>
                    <a:pt x="93" y="50"/>
                    <a:pt x="104" y="39"/>
                    <a:pt x="104" y="26"/>
                  </a:cubicBezTo>
                  <a:cubicBezTo>
                    <a:pt x="104" y="13"/>
                    <a:pt x="94" y="2"/>
                    <a:pt x="8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1600" dirty="0">
                <a:latin typeface="+mn-ea"/>
              </a:endParaRPr>
            </a:p>
          </p:txBody>
        </p:sp>
        <p:sp>
          <p:nvSpPr>
            <p:cNvPr id="47" name="Freeform 15"/>
            <p:cNvSpPr/>
            <p:nvPr/>
          </p:nvSpPr>
          <p:spPr bwMode="auto">
            <a:xfrm>
              <a:off x="-2443163" y="2395538"/>
              <a:ext cx="393700" cy="187325"/>
            </a:xfrm>
            <a:custGeom>
              <a:avLst/>
              <a:gdLst>
                <a:gd name="T0" fmla="*/ 24 w 105"/>
                <a:gd name="T1" fmla="*/ 48 h 50"/>
                <a:gd name="T2" fmla="*/ 80 w 105"/>
                <a:gd name="T3" fmla="*/ 50 h 50"/>
                <a:gd name="T4" fmla="*/ 81 w 105"/>
                <a:gd name="T5" fmla="*/ 50 h 50"/>
                <a:gd name="T6" fmla="*/ 105 w 105"/>
                <a:gd name="T7" fmla="*/ 26 h 50"/>
                <a:gd name="T8" fmla="*/ 81 w 105"/>
                <a:gd name="T9" fmla="*/ 2 h 50"/>
                <a:gd name="T10" fmla="*/ 25 w 105"/>
                <a:gd name="T11" fmla="*/ 0 h 50"/>
                <a:gd name="T12" fmla="*/ 1 w 105"/>
                <a:gd name="T13" fmla="*/ 24 h 50"/>
                <a:gd name="T14" fmla="*/ 24 w 105"/>
                <a:gd name="T15" fmla="*/ 48 h 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50">
                  <a:moveTo>
                    <a:pt x="24" y="48"/>
                  </a:moveTo>
                  <a:cubicBezTo>
                    <a:pt x="80" y="50"/>
                    <a:pt x="80" y="50"/>
                    <a:pt x="80" y="50"/>
                  </a:cubicBezTo>
                  <a:cubicBezTo>
                    <a:pt x="80" y="50"/>
                    <a:pt x="81" y="50"/>
                    <a:pt x="81" y="50"/>
                  </a:cubicBezTo>
                  <a:cubicBezTo>
                    <a:pt x="94" y="50"/>
                    <a:pt x="104" y="39"/>
                    <a:pt x="105" y="26"/>
                  </a:cubicBezTo>
                  <a:cubicBezTo>
                    <a:pt x="105" y="13"/>
                    <a:pt x="95" y="2"/>
                    <a:pt x="81" y="2"/>
                  </a:cubicBezTo>
                  <a:cubicBezTo>
                    <a:pt x="25" y="0"/>
                    <a:pt x="25" y="0"/>
                    <a:pt x="25" y="0"/>
                  </a:cubicBezTo>
                  <a:cubicBezTo>
                    <a:pt x="12" y="0"/>
                    <a:pt x="1" y="10"/>
                    <a:pt x="1" y="24"/>
                  </a:cubicBezTo>
                  <a:cubicBezTo>
                    <a:pt x="0" y="37"/>
                    <a:pt x="11" y="48"/>
                    <a:pt x="24"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1600" dirty="0">
                <a:latin typeface="+mn-ea"/>
              </a:endParaRPr>
            </a:p>
          </p:txBody>
        </p:sp>
        <p:sp>
          <p:nvSpPr>
            <p:cNvPr id="48" name="Freeform 16"/>
            <p:cNvSpPr/>
            <p:nvPr/>
          </p:nvSpPr>
          <p:spPr bwMode="auto">
            <a:xfrm>
              <a:off x="-1052513" y="1368426"/>
              <a:ext cx="285750" cy="387350"/>
            </a:xfrm>
            <a:custGeom>
              <a:avLst/>
              <a:gdLst>
                <a:gd name="T0" fmla="*/ 18 w 76"/>
                <a:gd name="T1" fmla="*/ 101 h 103"/>
                <a:gd name="T2" fmla="*/ 27 w 76"/>
                <a:gd name="T3" fmla="*/ 103 h 103"/>
                <a:gd name="T4" fmla="*/ 49 w 76"/>
                <a:gd name="T5" fmla="*/ 88 h 103"/>
                <a:gd name="T6" fmla="*/ 71 w 76"/>
                <a:gd name="T7" fmla="*/ 36 h 103"/>
                <a:gd name="T8" fmla="*/ 58 w 76"/>
                <a:gd name="T9" fmla="*/ 5 h 103"/>
                <a:gd name="T10" fmla="*/ 26 w 76"/>
                <a:gd name="T11" fmla="*/ 18 h 103"/>
                <a:gd name="T12" fmla="*/ 5 w 76"/>
                <a:gd name="T13" fmla="*/ 70 h 103"/>
                <a:gd name="T14" fmla="*/ 18 w 76"/>
                <a:gd name="T15" fmla="*/ 101 h 10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03">
                  <a:moveTo>
                    <a:pt x="18" y="101"/>
                  </a:moveTo>
                  <a:cubicBezTo>
                    <a:pt x="21" y="102"/>
                    <a:pt x="24" y="103"/>
                    <a:pt x="27" y="103"/>
                  </a:cubicBezTo>
                  <a:cubicBezTo>
                    <a:pt x="37" y="103"/>
                    <a:pt x="46" y="97"/>
                    <a:pt x="49" y="88"/>
                  </a:cubicBezTo>
                  <a:cubicBezTo>
                    <a:pt x="71" y="36"/>
                    <a:pt x="71" y="36"/>
                    <a:pt x="71" y="36"/>
                  </a:cubicBezTo>
                  <a:cubicBezTo>
                    <a:pt x="76" y="24"/>
                    <a:pt x="70" y="10"/>
                    <a:pt x="58" y="5"/>
                  </a:cubicBezTo>
                  <a:cubicBezTo>
                    <a:pt x="45" y="0"/>
                    <a:pt x="31" y="6"/>
                    <a:pt x="26" y="18"/>
                  </a:cubicBezTo>
                  <a:cubicBezTo>
                    <a:pt x="5" y="70"/>
                    <a:pt x="5" y="70"/>
                    <a:pt x="5" y="70"/>
                  </a:cubicBezTo>
                  <a:cubicBezTo>
                    <a:pt x="0" y="82"/>
                    <a:pt x="6" y="96"/>
                    <a:pt x="18" y="10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1600" dirty="0">
                <a:latin typeface="+mn-ea"/>
              </a:endParaRPr>
            </a:p>
          </p:txBody>
        </p:sp>
      </p:grpSp>
      <p:sp>
        <p:nvSpPr>
          <p:cNvPr id="49" name="文本框 48"/>
          <p:cNvSpPr txBox="1"/>
          <p:nvPr/>
        </p:nvSpPr>
        <p:spPr>
          <a:xfrm>
            <a:off x="7637113" y="2498792"/>
            <a:ext cx="1107996" cy="461665"/>
          </a:xfrm>
          <a:prstGeom prst="rect">
            <a:avLst/>
          </a:prstGeom>
          <a:noFill/>
        </p:spPr>
        <p:txBody>
          <a:bodyPr wrap="none" rtlCol="0">
            <a:spAutoFit/>
          </a:bodyPr>
          <a:lstStyle/>
          <a:p>
            <a:r>
              <a:rPr lang="zh-CN" altLang="en-US" sz="2400" dirty="0">
                <a:latin typeface="+mn-ea"/>
              </a:rPr>
              <a:t>公平性</a:t>
            </a:r>
            <a:endParaRPr lang="zh-CN" altLang="en-US" sz="2400" dirty="0">
              <a:latin typeface="+mn-ea"/>
            </a:endParaRPr>
          </a:p>
        </p:txBody>
      </p:sp>
      <p:grpSp>
        <p:nvGrpSpPr>
          <p:cNvPr id="50" name="Group 14"/>
          <p:cNvGrpSpPr/>
          <p:nvPr/>
        </p:nvGrpSpPr>
        <p:grpSpPr>
          <a:xfrm>
            <a:off x="6901834" y="2465882"/>
            <a:ext cx="555768" cy="523220"/>
            <a:chOff x="-3902075" y="1182688"/>
            <a:chExt cx="3648075" cy="4013201"/>
          </a:xfrm>
          <a:solidFill>
            <a:schemeClr val="tx1"/>
          </a:solidFill>
        </p:grpSpPr>
        <p:sp>
          <p:nvSpPr>
            <p:cNvPr id="51" name="Freeform 20"/>
            <p:cNvSpPr/>
            <p:nvPr/>
          </p:nvSpPr>
          <p:spPr bwMode="auto">
            <a:xfrm>
              <a:off x="-3902075" y="1946276"/>
              <a:ext cx="3249613" cy="3249613"/>
            </a:xfrm>
            <a:custGeom>
              <a:avLst/>
              <a:gdLst>
                <a:gd name="T0" fmla="*/ 1933 w 2047"/>
                <a:gd name="T1" fmla="*/ 1933 h 2047"/>
                <a:gd name="T2" fmla="*/ 113 w 2047"/>
                <a:gd name="T3" fmla="*/ 1933 h 2047"/>
                <a:gd name="T4" fmla="*/ 113 w 2047"/>
                <a:gd name="T5" fmla="*/ 114 h 2047"/>
                <a:gd name="T6" fmla="*/ 516 w 2047"/>
                <a:gd name="T7" fmla="*/ 114 h 2047"/>
                <a:gd name="T8" fmla="*/ 516 w 2047"/>
                <a:gd name="T9" fmla="*/ 0 h 2047"/>
                <a:gd name="T10" fmla="*/ 0 w 2047"/>
                <a:gd name="T11" fmla="*/ 0 h 2047"/>
                <a:gd name="T12" fmla="*/ 0 w 2047"/>
                <a:gd name="T13" fmla="*/ 2047 h 2047"/>
                <a:gd name="T14" fmla="*/ 2047 w 2047"/>
                <a:gd name="T15" fmla="*/ 2047 h 2047"/>
                <a:gd name="T16" fmla="*/ 2047 w 2047"/>
                <a:gd name="T17" fmla="*/ 1689 h 2047"/>
                <a:gd name="T18" fmla="*/ 1933 w 2047"/>
                <a:gd name="T19" fmla="*/ 1689 h 2047"/>
                <a:gd name="T20" fmla="*/ 1933 w 2047"/>
                <a:gd name="T21" fmla="*/ 1933 h 20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47" h="2047">
                  <a:moveTo>
                    <a:pt x="1933" y="1933"/>
                  </a:moveTo>
                  <a:lnTo>
                    <a:pt x="113" y="1933"/>
                  </a:lnTo>
                  <a:lnTo>
                    <a:pt x="113" y="114"/>
                  </a:lnTo>
                  <a:lnTo>
                    <a:pt x="516" y="114"/>
                  </a:lnTo>
                  <a:lnTo>
                    <a:pt x="516" y="0"/>
                  </a:lnTo>
                  <a:lnTo>
                    <a:pt x="0" y="0"/>
                  </a:lnTo>
                  <a:lnTo>
                    <a:pt x="0" y="2047"/>
                  </a:lnTo>
                  <a:lnTo>
                    <a:pt x="2047" y="2047"/>
                  </a:lnTo>
                  <a:lnTo>
                    <a:pt x="2047" y="1689"/>
                  </a:lnTo>
                  <a:lnTo>
                    <a:pt x="1933" y="1689"/>
                  </a:lnTo>
                  <a:lnTo>
                    <a:pt x="1933" y="193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1600" dirty="0">
                <a:latin typeface="+mn-ea"/>
              </a:endParaRPr>
            </a:p>
          </p:txBody>
        </p:sp>
        <p:sp>
          <p:nvSpPr>
            <p:cNvPr id="52" name="Freeform 21"/>
            <p:cNvSpPr>
              <a:spLocks noEditPoints="1"/>
            </p:cNvSpPr>
            <p:nvPr/>
          </p:nvSpPr>
          <p:spPr bwMode="auto">
            <a:xfrm>
              <a:off x="-3079750" y="1182688"/>
              <a:ext cx="2825750" cy="3167063"/>
            </a:xfrm>
            <a:custGeom>
              <a:avLst/>
              <a:gdLst>
                <a:gd name="T0" fmla="*/ 751 w 751"/>
                <a:gd name="T1" fmla="*/ 504 h 842"/>
                <a:gd name="T2" fmla="*/ 750 w 751"/>
                <a:gd name="T3" fmla="*/ 401 h 842"/>
                <a:gd name="T4" fmla="*/ 647 w 751"/>
                <a:gd name="T5" fmla="*/ 300 h 842"/>
                <a:gd name="T6" fmla="*/ 556 w 751"/>
                <a:gd name="T7" fmla="*/ 301 h 842"/>
                <a:gd name="T8" fmla="*/ 553 w 751"/>
                <a:gd name="T9" fmla="*/ 239 h 842"/>
                <a:gd name="T10" fmla="*/ 550 w 751"/>
                <a:gd name="T11" fmla="*/ 47 h 842"/>
                <a:gd name="T12" fmla="*/ 472 w 751"/>
                <a:gd name="T13" fmla="*/ 0 h 842"/>
                <a:gd name="T14" fmla="*/ 397 w 751"/>
                <a:gd name="T15" fmla="*/ 59 h 842"/>
                <a:gd name="T16" fmla="*/ 390 w 751"/>
                <a:gd name="T17" fmla="*/ 96 h 842"/>
                <a:gd name="T18" fmla="*/ 220 w 751"/>
                <a:gd name="T19" fmla="*/ 374 h 842"/>
                <a:gd name="T20" fmla="*/ 48 w 751"/>
                <a:gd name="T21" fmla="*/ 374 h 842"/>
                <a:gd name="T22" fmla="*/ 0 w 751"/>
                <a:gd name="T23" fmla="*/ 422 h 842"/>
                <a:gd name="T24" fmla="*/ 0 w 751"/>
                <a:gd name="T25" fmla="*/ 842 h 842"/>
                <a:gd name="T26" fmla="*/ 176 w 751"/>
                <a:gd name="T27" fmla="*/ 842 h 842"/>
                <a:gd name="T28" fmla="*/ 224 w 751"/>
                <a:gd name="T29" fmla="*/ 805 h 842"/>
                <a:gd name="T30" fmla="*/ 395 w 751"/>
                <a:gd name="T31" fmla="*/ 805 h 842"/>
                <a:gd name="T32" fmla="*/ 498 w 751"/>
                <a:gd name="T33" fmla="*/ 804 h 842"/>
                <a:gd name="T34" fmla="*/ 632 w 751"/>
                <a:gd name="T35" fmla="*/ 795 h 842"/>
                <a:gd name="T36" fmla="*/ 714 w 751"/>
                <a:gd name="T37" fmla="*/ 669 h 842"/>
                <a:gd name="T38" fmla="*/ 730 w 751"/>
                <a:gd name="T39" fmla="*/ 566 h 842"/>
                <a:gd name="T40" fmla="*/ 48 w 751"/>
                <a:gd name="T41" fmla="*/ 794 h 842"/>
                <a:gd name="T42" fmla="*/ 176 w 751"/>
                <a:gd name="T43" fmla="*/ 422 h 842"/>
                <a:gd name="T44" fmla="*/ 690 w 751"/>
                <a:gd name="T45" fmla="*/ 604 h 842"/>
                <a:gd name="T46" fmla="*/ 651 w 751"/>
                <a:gd name="T47" fmla="*/ 659 h 842"/>
                <a:gd name="T48" fmla="*/ 625 w 751"/>
                <a:gd name="T49" fmla="*/ 747 h 842"/>
                <a:gd name="T50" fmla="*/ 473 w 751"/>
                <a:gd name="T51" fmla="*/ 757 h 842"/>
                <a:gd name="T52" fmla="*/ 228 w 751"/>
                <a:gd name="T53" fmla="*/ 757 h 842"/>
                <a:gd name="T54" fmla="*/ 254 w 751"/>
                <a:gd name="T55" fmla="*/ 417 h 842"/>
                <a:gd name="T56" fmla="*/ 437 w 751"/>
                <a:gd name="T57" fmla="*/ 107 h 842"/>
                <a:gd name="T58" fmla="*/ 472 w 751"/>
                <a:gd name="T59" fmla="*/ 48 h 842"/>
                <a:gd name="T60" fmla="*/ 509 w 751"/>
                <a:gd name="T61" fmla="*/ 72 h 842"/>
                <a:gd name="T62" fmla="*/ 473 w 751"/>
                <a:gd name="T63" fmla="*/ 295 h 842"/>
                <a:gd name="T64" fmla="*/ 490 w 751"/>
                <a:gd name="T65" fmla="*/ 351 h 842"/>
                <a:gd name="T66" fmla="*/ 621 w 751"/>
                <a:gd name="T67" fmla="*/ 347 h 842"/>
                <a:gd name="T68" fmla="*/ 649 w 751"/>
                <a:gd name="T69" fmla="*/ 348 h 842"/>
                <a:gd name="T70" fmla="*/ 665 w 751"/>
                <a:gd name="T71" fmla="*/ 451 h 842"/>
                <a:gd name="T72" fmla="*/ 661 w 751"/>
                <a:gd name="T73" fmla="*/ 557 h 8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1" h="842">
                  <a:moveTo>
                    <a:pt x="730" y="566"/>
                  </a:moveTo>
                  <a:cubicBezTo>
                    <a:pt x="744" y="549"/>
                    <a:pt x="751" y="527"/>
                    <a:pt x="751" y="504"/>
                  </a:cubicBezTo>
                  <a:cubicBezTo>
                    <a:pt x="751" y="484"/>
                    <a:pt x="746" y="466"/>
                    <a:pt x="737" y="451"/>
                  </a:cubicBezTo>
                  <a:cubicBezTo>
                    <a:pt x="745" y="436"/>
                    <a:pt x="750" y="419"/>
                    <a:pt x="750" y="401"/>
                  </a:cubicBezTo>
                  <a:cubicBezTo>
                    <a:pt x="750" y="345"/>
                    <a:pt x="704" y="300"/>
                    <a:pt x="649" y="300"/>
                  </a:cubicBezTo>
                  <a:cubicBezTo>
                    <a:pt x="648" y="300"/>
                    <a:pt x="647" y="300"/>
                    <a:pt x="647" y="300"/>
                  </a:cubicBezTo>
                  <a:cubicBezTo>
                    <a:pt x="638" y="299"/>
                    <a:pt x="629" y="299"/>
                    <a:pt x="621" y="299"/>
                  </a:cubicBezTo>
                  <a:cubicBezTo>
                    <a:pt x="597" y="299"/>
                    <a:pt x="577" y="300"/>
                    <a:pt x="556" y="301"/>
                  </a:cubicBezTo>
                  <a:cubicBezTo>
                    <a:pt x="546" y="301"/>
                    <a:pt x="535" y="301"/>
                    <a:pt x="524" y="302"/>
                  </a:cubicBezTo>
                  <a:cubicBezTo>
                    <a:pt x="535" y="280"/>
                    <a:pt x="543" y="261"/>
                    <a:pt x="553" y="239"/>
                  </a:cubicBezTo>
                  <a:cubicBezTo>
                    <a:pt x="557" y="230"/>
                    <a:pt x="557" y="230"/>
                    <a:pt x="557" y="230"/>
                  </a:cubicBezTo>
                  <a:cubicBezTo>
                    <a:pt x="586" y="163"/>
                    <a:pt x="584" y="101"/>
                    <a:pt x="550" y="47"/>
                  </a:cubicBezTo>
                  <a:cubicBezTo>
                    <a:pt x="542" y="35"/>
                    <a:pt x="523" y="4"/>
                    <a:pt x="482" y="0"/>
                  </a:cubicBezTo>
                  <a:cubicBezTo>
                    <a:pt x="479" y="0"/>
                    <a:pt x="475" y="0"/>
                    <a:pt x="472" y="0"/>
                  </a:cubicBezTo>
                  <a:cubicBezTo>
                    <a:pt x="472" y="0"/>
                    <a:pt x="472" y="0"/>
                    <a:pt x="472" y="0"/>
                  </a:cubicBezTo>
                  <a:cubicBezTo>
                    <a:pt x="435" y="0"/>
                    <a:pt x="406" y="22"/>
                    <a:pt x="397" y="59"/>
                  </a:cubicBezTo>
                  <a:cubicBezTo>
                    <a:pt x="395" y="68"/>
                    <a:pt x="393" y="76"/>
                    <a:pt x="392" y="84"/>
                  </a:cubicBezTo>
                  <a:cubicBezTo>
                    <a:pt x="392" y="88"/>
                    <a:pt x="391" y="93"/>
                    <a:pt x="390" y="96"/>
                  </a:cubicBezTo>
                  <a:cubicBezTo>
                    <a:pt x="384" y="125"/>
                    <a:pt x="366" y="161"/>
                    <a:pt x="351" y="176"/>
                  </a:cubicBezTo>
                  <a:cubicBezTo>
                    <a:pt x="297" y="231"/>
                    <a:pt x="244" y="322"/>
                    <a:pt x="220" y="374"/>
                  </a:cubicBezTo>
                  <a:cubicBezTo>
                    <a:pt x="176" y="374"/>
                    <a:pt x="176" y="374"/>
                    <a:pt x="176" y="374"/>
                  </a:cubicBezTo>
                  <a:cubicBezTo>
                    <a:pt x="48" y="374"/>
                    <a:pt x="48" y="374"/>
                    <a:pt x="48" y="374"/>
                  </a:cubicBezTo>
                  <a:cubicBezTo>
                    <a:pt x="0" y="374"/>
                    <a:pt x="0" y="374"/>
                    <a:pt x="0" y="374"/>
                  </a:cubicBezTo>
                  <a:cubicBezTo>
                    <a:pt x="0" y="422"/>
                    <a:pt x="0" y="422"/>
                    <a:pt x="0" y="422"/>
                  </a:cubicBezTo>
                  <a:cubicBezTo>
                    <a:pt x="0" y="794"/>
                    <a:pt x="0" y="794"/>
                    <a:pt x="0" y="794"/>
                  </a:cubicBezTo>
                  <a:cubicBezTo>
                    <a:pt x="0" y="842"/>
                    <a:pt x="0" y="842"/>
                    <a:pt x="0" y="842"/>
                  </a:cubicBezTo>
                  <a:cubicBezTo>
                    <a:pt x="48" y="842"/>
                    <a:pt x="48" y="842"/>
                    <a:pt x="48" y="842"/>
                  </a:cubicBezTo>
                  <a:cubicBezTo>
                    <a:pt x="176" y="842"/>
                    <a:pt x="176" y="842"/>
                    <a:pt x="176" y="842"/>
                  </a:cubicBezTo>
                  <a:cubicBezTo>
                    <a:pt x="224" y="842"/>
                    <a:pt x="224" y="842"/>
                    <a:pt x="224" y="842"/>
                  </a:cubicBezTo>
                  <a:cubicBezTo>
                    <a:pt x="224" y="805"/>
                    <a:pt x="224" y="805"/>
                    <a:pt x="224" y="805"/>
                  </a:cubicBezTo>
                  <a:cubicBezTo>
                    <a:pt x="227" y="805"/>
                    <a:pt x="227" y="805"/>
                    <a:pt x="227" y="805"/>
                  </a:cubicBezTo>
                  <a:cubicBezTo>
                    <a:pt x="228" y="805"/>
                    <a:pt x="322" y="805"/>
                    <a:pt x="395" y="805"/>
                  </a:cubicBezTo>
                  <a:cubicBezTo>
                    <a:pt x="435" y="805"/>
                    <a:pt x="462" y="805"/>
                    <a:pt x="475" y="805"/>
                  </a:cubicBezTo>
                  <a:cubicBezTo>
                    <a:pt x="482" y="804"/>
                    <a:pt x="490" y="804"/>
                    <a:pt x="498" y="804"/>
                  </a:cubicBezTo>
                  <a:cubicBezTo>
                    <a:pt x="540" y="803"/>
                    <a:pt x="583" y="801"/>
                    <a:pt x="627" y="796"/>
                  </a:cubicBezTo>
                  <a:cubicBezTo>
                    <a:pt x="629" y="795"/>
                    <a:pt x="630" y="795"/>
                    <a:pt x="632" y="795"/>
                  </a:cubicBezTo>
                  <a:cubicBezTo>
                    <a:pt x="681" y="789"/>
                    <a:pt x="718" y="748"/>
                    <a:pt x="718" y="698"/>
                  </a:cubicBezTo>
                  <a:cubicBezTo>
                    <a:pt x="718" y="688"/>
                    <a:pt x="716" y="679"/>
                    <a:pt x="714" y="669"/>
                  </a:cubicBezTo>
                  <a:cubicBezTo>
                    <a:pt x="729" y="652"/>
                    <a:pt x="738" y="629"/>
                    <a:pt x="738" y="604"/>
                  </a:cubicBezTo>
                  <a:cubicBezTo>
                    <a:pt x="738" y="591"/>
                    <a:pt x="735" y="578"/>
                    <a:pt x="730" y="566"/>
                  </a:cubicBezTo>
                  <a:close/>
                  <a:moveTo>
                    <a:pt x="176" y="794"/>
                  </a:moveTo>
                  <a:cubicBezTo>
                    <a:pt x="48" y="794"/>
                    <a:pt x="48" y="794"/>
                    <a:pt x="48" y="794"/>
                  </a:cubicBezTo>
                  <a:cubicBezTo>
                    <a:pt x="48" y="422"/>
                    <a:pt x="48" y="422"/>
                    <a:pt x="48" y="422"/>
                  </a:cubicBezTo>
                  <a:cubicBezTo>
                    <a:pt x="176" y="422"/>
                    <a:pt x="176" y="422"/>
                    <a:pt x="176" y="422"/>
                  </a:cubicBezTo>
                  <a:lnTo>
                    <a:pt x="176" y="794"/>
                  </a:lnTo>
                  <a:close/>
                  <a:moveTo>
                    <a:pt x="690" y="604"/>
                  </a:moveTo>
                  <a:cubicBezTo>
                    <a:pt x="690" y="629"/>
                    <a:pt x="673" y="649"/>
                    <a:pt x="651" y="655"/>
                  </a:cubicBezTo>
                  <a:cubicBezTo>
                    <a:pt x="651" y="657"/>
                    <a:pt x="651" y="658"/>
                    <a:pt x="651" y="659"/>
                  </a:cubicBezTo>
                  <a:cubicBezTo>
                    <a:pt x="662" y="668"/>
                    <a:pt x="670" y="682"/>
                    <a:pt x="670" y="698"/>
                  </a:cubicBezTo>
                  <a:cubicBezTo>
                    <a:pt x="670" y="724"/>
                    <a:pt x="650" y="745"/>
                    <a:pt x="625" y="747"/>
                  </a:cubicBezTo>
                  <a:cubicBezTo>
                    <a:pt x="624" y="747"/>
                    <a:pt x="622" y="748"/>
                    <a:pt x="620" y="748"/>
                  </a:cubicBezTo>
                  <a:cubicBezTo>
                    <a:pt x="572" y="755"/>
                    <a:pt x="522" y="755"/>
                    <a:pt x="473" y="757"/>
                  </a:cubicBezTo>
                  <a:cubicBezTo>
                    <a:pt x="459" y="757"/>
                    <a:pt x="429" y="757"/>
                    <a:pt x="395" y="757"/>
                  </a:cubicBezTo>
                  <a:cubicBezTo>
                    <a:pt x="321" y="757"/>
                    <a:pt x="228" y="757"/>
                    <a:pt x="228" y="757"/>
                  </a:cubicBezTo>
                  <a:cubicBezTo>
                    <a:pt x="228" y="433"/>
                    <a:pt x="228" y="433"/>
                    <a:pt x="228" y="433"/>
                  </a:cubicBezTo>
                  <a:cubicBezTo>
                    <a:pt x="228" y="433"/>
                    <a:pt x="243" y="433"/>
                    <a:pt x="254" y="417"/>
                  </a:cubicBezTo>
                  <a:cubicBezTo>
                    <a:pt x="263" y="388"/>
                    <a:pt x="323" y="273"/>
                    <a:pt x="385" y="210"/>
                  </a:cubicBezTo>
                  <a:cubicBezTo>
                    <a:pt x="409" y="186"/>
                    <a:pt x="430" y="140"/>
                    <a:pt x="437" y="107"/>
                  </a:cubicBezTo>
                  <a:cubicBezTo>
                    <a:pt x="440" y="95"/>
                    <a:pt x="440" y="83"/>
                    <a:pt x="443" y="71"/>
                  </a:cubicBezTo>
                  <a:cubicBezTo>
                    <a:pt x="447" y="55"/>
                    <a:pt x="457" y="48"/>
                    <a:pt x="472" y="48"/>
                  </a:cubicBezTo>
                  <a:cubicBezTo>
                    <a:pt x="474" y="48"/>
                    <a:pt x="476" y="48"/>
                    <a:pt x="478" y="48"/>
                  </a:cubicBezTo>
                  <a:cubicBezTo>
                    <a:pt x="493" y="49"/>
                    <a:pt x="502" y="60"/>
                    <a:pt x="509" y="72"/>
                  </a:cubicBezTo>
                  <a:cubicBezTo>
                    <a:pt x="537" y="117"/>
                    <a:pt x="533" y="165"/>
                    <a:pt x="513" y="211"/>
                  </a:cubicBezTo>
                  <a:cubicBezTo>
                    <a:pt x="499" y="242"/>
                    <a:pt x="490" y="265"/>
                    <a:pt x="473" y="295"/>
                  </a:cubicBezTo>
                  <a:cubicBezTo>
                    <a:pt x="466" y="308"/>
                    <a:pt x="458" y="325"/>
                    <a:pt x="468" y="341"/>
                  </a:cubicBezTo>
                  <a:cubicBezTo>
                    <a:pt x="474" y="349"/>
                    <a:pt x="482" y="351"/>
                    <a:pt x="490" y="351"/>
                  </a:cubicBezTo>
                  <a:cubicBezTo>
                    <a:pt x="497" y="351"/>
                    <a:pt x="504" y="350"/>
                    <a:pt x="511" y="350"/>
                  </a:cubicBezTo>
                  <a:cubicBezTo>
                    <a:pt x="554" y="349"/>
                    <a:pt x="583" y="347"/>
                    <a:pt x="621" y="347"/>
                  </a:cubicBezTo>
                  <a:cubicBezTo>
                    <a:pt x="629" y="347"/>
                    <a:pt x="638" y="347"/>
                    <a:pt x="647" y="348"/>
                  </a:cubicBezTo>
                  <a:cubicBezTo>
                    <a:pt x="648" y="348"/>
                    <a:pt x="648" y="348"/>
                    <a:pt x="649" y="348"/>
                  </a:cubicBezTo>
                  <a:cubicBezTo>
                    <a:pt x="678" y="348"/>
                    <a:pt x="702" y="371"/>
                    <a:pt x="702" y="401"/>
                  </a:cubicBezTo>
                  <a:cubicBezTo>
                    <a:pt x="702" y="424"/>
                    <a:pt x="686" y="445"/>
                    <a:pt x="665" y="451"/>
                  </a:cubicBezTo>
                  <a:cubicBezTo>
                    <a:pt x="687" y="458"/>
                    <a:pt x="703" y="479"/>
                    <a:pt x="703" y="504"/>
                  </a:cubicBezTo>
                  <a:cubicBezTo>
                    <a:pt x="703" y="530"/>
                    <a:pt x="685" y="551"/>
                    <a:pt x="661" y="557"/>
                  </a:cubicBezTo>
                  <a:cubicBezTo>
                    <a:pt x="678" y="566"/>
                    <a:pt x="690" y="584"/>
                    <a:pt x="690" y="60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1600" dirty="0">
                <a:latin typeface="+mn-ea"/>
              </a:endParaRPr>
            </a:p>
          </p:txBody>
        </p:sp>
      </p:grpSp>
      <p:sp>
        <p:nvSpPr>
          <p:cNvPr id="4" name="文本框 3"/>
          <p:cNvSpPr txBox="1"/>
          <p:nvPr/>
        </p:nvSpPr>
        <p:spPr>
          <a:xfrm>
            <a:off x="5339993" y="3956162"/>
            <a:ext cx="902811" cy="523220"/>
          </a:xfrm>
          <a:prstGeom prst="rect">
            <a:avLst/>
          </a:prstGeom>
          <a:noFill/>
        </p:spPr>
        <p:txBody>
          <a:bodyPr wrap="none" rtlCol="0">
            <a:spAutoFit/>
          </a:bodyPr>
          <a:lstStyle/>
          <a:p>
            <a:r>
              <a:rPr lang="zh-CN" altLang="en-US" sz="2800" b="1" dirty="0"/>
              <a:t>目录</a:t>
            </a:r>
            <a:endParaRPr lang="zh-CN" altLang="en-US" sz="2800" b="1" dirty="0"/>
          </a:p>
        </p:txBody>
      </p:sp>
      <p:pic>
        <p:nvPicPr>
          <p:cNvPr id="12" name="图片占位符 11"/>
          <p:cNvPicPr>
            <a:picLocks noGrp="1" noChangeAspect="1"/>
          </p:cNvPicPr>
          <p:nvPr>
            <p:ph type="pic" sz="quarter" idx="13"/>
          </p:nvPr>
        </p:nvPicPr>
        <p:blipFill>
          <a:blip r:embed="rId1">
            <a:extLst>
              <a:ext uri="{BEBA8EAE-BF5A-486C-A8C5-ECC9F3942E4B}">
                <a14:imgProps xmlns:a14="http://schemas.microsoft.com/office/drawing/2010/main">
                  <a14:imgLayer r:embed="rId2">
                    <a14:imgEffect>
                      <a14:colorTemperature colorTemp="5390"/>
                    </a14:imgEffect>
                    <a14:imgEffect>
                      <a14:saturation sat="56000"/>
                    </a14:imgEffect>
                  </a14:imgLayer>
                </a14:imgProps>
              </a:ext>
              <a:ext uri="{28A0092B-C50C-407E-A947-70E740481C1C}">
                <a14:useLocalDpi xmlns:a14="http://schemas.microsoft.com/office/drawing/2010/main" val="0"/>
              </a:ext>
            </a:extLst>
          </a:blip>
          <a:srcRect t="25127" b="25127"/>
          <a:stretch>
            <a:fillRect/>
          </a:stretch>
        </p:blipFill>
        <p:spPr>
          <a:blipFill dpi="0" rotWithShape="1">
            <a:blip r:embed="rId3"/>
            <a:srcRect/>
            <a:stretch>
              <a:fillRect/>
            </a:stretch>
          </a:blipFill>
          <a:effectLst>
            <a:outerShdw blurRad="50800" dist="50800" sx="1000" sy="1000" algn="ctr" rotWithShape="0">
              <a:srgbClr val="000000"/>
            </a:outerShdw>
          </a:effectLst>
        </p:spPr>
      </p:pic>
      <p:sp>
        <p:nvSpPr>
          <p:cNvPr id="54" name="文本框 53"/>
          <p:cNvSpPr txBox="1"/>
          <p:nvPr/>
        </p:nvSpPr>
        <p:spPr>
          <a:xfrm>
            <a:off x="2272278" y="4972331"/>
            <a:ext cx="2214880" cy="398780"/>
          </a:xfrm>
          <a:prstGeom prst="rect">
            <a:avLst/>
          </a:prstGeom>
          <a:noFill/>
        </p:spPr>
        <p:txBody>
          <a:bodyPr wrap="none" rtlCol="0">
            <a:spAutoFit/>
          </a:bodyPr>
          <a:lstStyle/>
          <a:p>
            <a:r>
              <a:rPr lang="zh-CN" altLang="en-US" sz="2000" b="1" dirty="0"/>
              <a:t>一、药品基本信息</a:t>
            </a:r>
            <a:endParaRPr lang="zh-CN" altLang="en-US" sz="2000" b="1" dirty="0">
              <a:solidFill>
                <a:srgbClr val="106CB0"/>
              </a:solidFill>
            </a:endParaRPr>
          </a:p>
        </p:txBody>
      </p:sp>
      <p:grpSp>
        <p:nvGrpSpPr>
          <p:cNvPr id="55" name="Group 284"/>
          <p:cNvGrpSpPr/>
          <p:nvPr/>
        </p:nvGrpSpPr>
        <p:grpSpPr>
          <a:xfrm>
            <a:off x="1637386" y="4907629"/>
            <a:ext cx="604604" cy="456758"/>
            <a:chOff x="-4600575" y="1592263"/>
            <a:chExt cx="4446587" cy="3724275"/>
          </a:xfrm>
          <a:solidFill>
            <a:schemeClr val="tx1"/>
          </a:solidFill>
        </p:grpSpPr>
        <p:sp>
          <p:nvSpPr>
            <p:cNvPr id="56" name="Freeform 22"/>
            <p:cNvSpPr/>
            <p:nvPr/>
          </p:nvSpPr>
          <p:spPr bwMode="auto">
            <a:xfrm>
              <a:off x="-4600575" y="2065338"/>
              <a:ext cx="3246438" cy="3251200"/>
            </a:xfrm>
            <a:custGeom>
              <a:avLst/>
              <a:gdLst>
                <a:gd name="T0" fmla="*/ 1932 w 2045"/>
                <a:gd name="T1" fmla="*/ 1934 h 2048"/>
                <a:gd name="T2" fmla="*/ 113 w 2045"/>
                <a:gd name="T3" fmla="*/ 1934 h 2048"/>
                <a:gd name="T4" fmla="*/ 113 w 2045"/>
                <a:gd name="T5" fmla="*/ 114 h 2048"/>
                <a:gd name="T6" fmla="*/ 1231 w 2045"/>
                <a:gd name="T7" fmla="*/ 114 h 2048"/>
                <a:gd name="T8" fmla="*/ 1231 w 2045"/>
                <a:gd name="T9" fmla="*/ 0 h 2048"/>
                <a:gd name="T10" fmla="*/ 0 w 2045"/>
                <a:gd name="T11" fmla="*/ 0 h 2048"/>
                <a:gd name="T12" fmla="*/ 0 w 2045"/>
                <a:gd name="T13" fmla="*/ 2048 h 2048"/>
                <a:gd name="T14" fmla="*/ 2045 w 2045"/>
                <a:gd name="T15" fmla="*/ 2048 h 2048"/>
                <a:gd name="T16" fmla="*/ 2045 w 2045"/>
                <a:gd name="T17" fmla="*/ 1533 h 2048"/>
                <a:gd name="T18" fmla="*/ 1932 w 2045"/>
                <a:gd name="T19" fmla="*/ 1533 h 2048"/>
                <a:gd name="T20" fmla="*/ 1932 w 2045"/>
                <a:gd name="T21" fmla="*/ 1934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45" h="2048">
                  <a:moveTo>
                    <a:pt x="1932" y="1934"/>
                  </a:moveTo>
                  <a:lnTo>
                    <a:pt x="113" y="1934"/>
                  </a:lnTo>
                  <a:lnTo>
                    <a:pt x="113" y="114"/>
                  </a:lnTo>
                  <a:lnTo>
                    <a:pt x="1231" y="114"/>
                  </a:lnTo>
                  <a:lnTo>
                    <a:pt x="1231" y="0"/>
                  </a:lnTo>
                  <a:lnTo>
                    <a:pt x="0" y="0"/>
                  </a:lnTo>
                  <a:lnTo>
                    <a:pt x="0" y="2048"/>
                  </a:lnTo>
                  <a:lnTo>
                    <a:pt x="2045" y="2048"/>
                  </a:lnTo>
                  <a:lnTo>
                    <a:pt x="2045" y="1533"/>
                  </a:lnTo>
                  <a:lnTo>
                    <a:pt x="1932" y="1533"/>
                  </a:lnTo>
                  <a:lnTo>
                    <a:pt x="1932" y="193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sp>
          <p:nvSpPr>
            <p:cNvPr id="57" name="Freeform 23"/>
            <p:cNvSpPr/>
            <p:nvPr/>
          </p:nvSpPr>
          <p:spPr bwMode="auto">
            <a:xfrm>
              <a:off x="-4000500" y="4078288"/>
              <a:ext cx="977900" cy="180975"/>
            </a:xfrm>
            <a:custGeom>
              <a:avLst/>
              <a:gdLst>
                <a:gd name="T0" fmla="*/ 588 w 616"/>
                <a:gd name="T1" fmla="*/ 114 h 114"/>
                <a:gd name="T2" fmla="*/ 616 w 616"/>
                <a:gd name="T3" fmla="*/ 0 h 114"/>
                <a:gd name="T4" fmla="*/ 0 w 616"/>
                <a:gd name="T5" fmla="*/ 0 h 114"/>
                <a:gd name="T6" fmla="*/ 0 w 616"/>
                <a:gd name="T7" fmla="*/ 114 h 114"/>
                <a:gd name="T8" fmla="*/ 588 w 616"/>
                <a:gd name="T9" fmla="*/ 114 h 114"/>
              </a:gdLst>
              <a:ahLst/>
              <a:cxnLst>
                <a:cxn ang="0">
                  <a:pos x="T0" y="T1"/>
                </a:cxn>
                <a:cxn ang="0">
                  <a:pos x="T2" y="T3"/>
                </a:cxn>
                <a:cxn ang="0">
                  <a:pos x="T4" y="T5"/>
                </a:cxn>
                <a:cxn ang="0">
                  <a:pos x="T6" y="T7"/>
                </a:cxn>
                <a:cxn ang="0">
                  <a:pos x="T8" y="T9"/>
                </a:cxn>
              </a:cxnLst>
              <a:rect l="0" t="0" r="r" b="b"/>
              <a:pathLst>
                <a:path w="616" h="114">
                  <a:moveTo>
                    <a:pt x="588" y="114"/>
                  </a:moveTo>
                  <a:lnTo>
                    <a:pt x="616" y="0"/>
                  </a:lnTo>
                  <a:lnTo>
                    <a:pt x="0" y="0"/>
                  </a:lnTo>
                  <a:lnTo>
                    <a:pt x="0" y="114"/>
                  </a:lnTo>
                  <a:lnTo>
                    <a:pt x="588" y="1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sp>
          <p:nvSpPr>
            <p:cNvPr id="58" name="Freeform 24"/>
            <p:cNvSpPr>
              <a:spLocks noEditPoints="1"/>
            </p:cNvSpPr>
            <p:nvPr/>
          </p:nvSpPr>
          <p:spPr bwMode="auto">
            <a:xfrm>
              <a:off x="-2887663" y="1592263"/>
              <a:ext cx="2733675" cy="2667000"/>
            </a:xfrm>
            <a:custGeom>
              <a:avLst/>
              <a:gdLst>
                <a:gd name="T0" fmla="*/ 655 w 727"/>
                <a:gd name="T1" fmla="*/ 54 h 709"/>
                <a:gd name="T2" fmla="*/ 562 w 727"/>
                <a:gd name="T3" fmla="*/ 0 h 709"/>
                <a:gd name="T4" fmla="*/ 562 w 727"/>
                <a:gd name="T5" fmla="*/ 0 h 709"/>
                <a:gd name="T6" fmla="*/ 535 w 727"/>
                <a:gd name="T7" fmla="*/ 11 h 709"/>
                <a:gd name="T8" fmla="*/ 57 w 727"/>
                <a:gd name="T9" fmla="*/ 489 h 709"/>
                <a:gd name="T10" fmla="*/ 0 w 727"/>
                <a:gd name="T11" fmla="*/ 709 h 709"/>
                <a:gd name="T12" fmla="*/ 220 w 727"/>
                <a:gd name="T13" fmla="*/ 652 h 709"/>
                <a:gd name="T14" fmla="*/ 698 w 727"/>
                <a:gd name="T15" fmla="*/ 174 h 709"/>
                <a:gd name="T16" fmla="*/ 655 w 727"/>
                <a:gd name="T17" fmla="*/ 54 h 709"/>
                <a:gd name="T18" fmla="*/ 99 w 727"/>
                <a:gd name="T19" fmla="*/ 516 h 709"/>
                <a:gd name="T20" fmla="*/ 155 w 727"/>
                <a:gd name="T21" fmla="*/ 554 h 709"/>
                <a:gd name="T22" fmla="*/ 193 w 727"/>
                <a:gd name="T23" fmla="*/ 609 h 709"/>
                <a:gd name="T24" fmla="*/ 67 w 727"/>
                <a:gd name="T25" fmla="*/ 642 h 709"/>
                <a:gd name="T26" fmla="*/ 99 w 727"/>
                <a:gd name="T27" fmla="*/ 516 h 709"/>
                <a:gd name="T28" fmla="*/ 230 w 727"/>
                <a:gd name="T29" fmla="*/ 574 h 709"/>
                <a:gd name="T30" fmla="*/ 188 w 727"/>
                <a:gd name="T31" fmla="*/ 520 h 709"/>
                <a:gd name="T32" fmla="*/ 135 w 727"/>
                <a:gd name="T33" fmla="*/ 479 h 709"/>
                <a:gd name="T34" fmla="*/ 565 w 727"/>
                <a:gd name="T35" fmla="*/ 49 h 709"/>
                <a:gd name="T36" fmla="*/ 621 w 727"/>
                <a:gd name="T37" fmla="*/ 88 h 709"/>
                <a:gd name="T38" fmla="*/ 660 w 727"/>
                <a:gd name="T39" fmla="*/ 144 h 709"/>
                <a:gd name="T40" fmla="*/ 230 w 727"/>
                <a:gd name="T41" fmla="*/ 574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27" h="709">
                  <a:moveTo>
                    <a:pt x="655" y="54"/>
                  </a:moveTo>
                  <a:cubicBezTo>
                    <a:pt x="643" y="41"/>
                    <a:pt x="599" y="0"/>
                    <a:pt x="562" y="0"/>
                  </a:cubicBezTo>
                  <a:cubicBezTo>
                    <a:pt x="562" y="0"/>
                    <a:pt x="562" y="0"/>
                    <a:pt x="562" y="0"/>
                  </a:cubicBezTo>
                  <a:cubicBezTo>
                    <a:pt x="548" y="0"/>
                    <a:pt x="540" y="6"/>
                    <a:pt x="535" y="11"/>
                  </a:cubicBezTo>
                  <a:cubicBezTo>
                    <a:pt x="57" y="489"/>
                    <a:pt x="57" y="489"/>
                    <a:pt x="57" y="489"/>
                  </a:cubicBezTo>
                  <a:cubicBezTo>
                    <a:pt x="0" y="709"/>
                    <a:pt x="0" y="709"/>
                    <a:pt x="0" y="709"/>
                  </a:cubicBezTo>
                  <a:cubicBezTo>
                    <a:pt x="220" y="652"/>
                    <a:pt x="220" y="652"/>
                    <a:pt x="220" y="652"/>
                  </a:cubicBezTo>
                  <a:cubicBezTo>
                    <a:pt x="698" y="174"/>
                    <a:pt x="698" y="174"/>
                    <a:pt x="698" y="174"/>
                  </a:cubicBezTo>
                  <a:cubicBezTo>
                    <a:pt x="727" y="145"/>
                    <a:pt x="693" y="91"/>
                    <a:pt x="655" y="54"/>
                  </a:cubicBezTo>
                  <a:close/>
                  <a:moveTo>
                    <a:pt x="99" y="516"/>
                  </a:moveTo>
                  <a:cubicBezTo>
                    <a:pt x="109" y="518"/>
                    <a:pt x="130" y="530"/>
                    <a:pt x="155" y="554"/>
                  </a:cubicBezTo>
                  <a:cubicBezTo>
                    <a:pt x="179" y="578"/>
                    <a:pt x="191" y="600"/>
                    <a:pt x="193" y="609"/>
                  </a:cubicBezTo>
                  <a:cubicBezTo>
                    <a:pt x="67" y="642"/>
                    <a:pt x="67" y="642"/>
                    <a:pt x="67" y="642"/>
                  </a:cubicBezTo>
                  <a:lnTo>
                    <a:pt x="99" y="516"/>
                  </a:lnTo>
                  <a:close/>
                  <a:moveTo>
                    <a:pt x="230" y="574"/>
                  </a:moveTo>
                  <a:cubicBezTo>
                    <a:pt x="220" y="555"/>
                    <a:pt x="205" y="536"/>
                    <a:pt x="188" y="520"/>
                  </a:cubicBezTo>
                  <a:cubicBezTo>
                    <a:pt x="180" y="512"/>
                    <a:pt x="159" y="492"/>
                    <a:pt x="135" y="479"/>
                  </a:cubicBezTo>
                  <a:cubicBezTo>
                    <a:pt x="565" y="49"/>
                    <a:pt x="565" y="49"/>
                    <a:pt x="565" y="49"/>
                  </a:cubicBezTo>
                  <a:cubicBezTo>
                    <a:pt x="574" y="51"/>
                    <a:pt x="596" y="63"/>
                    <a:pt x="621" y="88"/>
                  </a:cubicBezTo>
                  <a:cubicBezTo>
                    <a:pt x="646" y="113"/>
                    <a:pt x="658" y="135"/>
                    <a:pt x="660" y="144"/>
                  </a:cubicBezTo>
                  <a:lnTo>
                    <a:pt x="230" y="57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grpSp>
      <p:sp>
        <p:nvSpPr>
          <p:cNvPr id="59" name="文本框 58"/>
          <p:cNvSpPr txBox="1"/>
          <p:nvPr/>
        </p:nvSpPr>
        <p:spPr>
          <a:xfrm>
            <a:off x="2315867" y="5744152"/>
            <a:ext cx="1452880" cy="398780"/>
          </a:xfrm>
          <a:prstGeom prst="rect">
            <a:avLst/>
          </a:prstGeom>
          <a:noFill/>
        </p:spPr>
        <p:txBody>
          <a:bodyPr wrap="none" rtlCol="0">
            <a:spAutoFit/>
          </a:bodyPr>
          <a:lstStyle/>
          <a:p>
            <a:r>
              <a:rPr lang="zh-CN" altLang="en-US" sz="2000" b="1" dirty="0">
                <a:latin typeface="+mn-ea"/>
              </a:rPr>
              <a:t>二、安全性</a:t>
            </a:r>
            <a:endParaRPr lang="zh-CN" altLang="en-US" sz="2800" b="1" dirty="0">
              <a:latin typeface="+mn-ea"/>
            </a:endParaRPr>
          </a:p>
        </p:txBody>
      </p:sp>
      <p:grpSp>
        <p:nvGrpSpPr>
          <p:cNvPr id="60" name="Group 97"/>
          <p:cNvGrpSpPr/>
          <p:nvPr/>
        </p:nvGrpSpPr>
        <p:grpSpPr>
          <a:xfrm>
            <a:off x="1637386" y="5744152"/>
            <a:ext cx="523350" cy="479158"/>
            <a:chOff x="-4413250" y="1636713"/>
            <a:chExt cx="4041775" cy="3606801"/>
          </a:xfrm>
          <a:solidFill>
            <a:schemeClr val="tx1"/>
          </a:solidFill>
        </p:grpSpPr>
        <p:sp>
          <p:nvSpPr>
            <p:cNvPr id="61" name="Freeform 102"/>
            <p:cNvSpPr/>
            <p:nvPr/>
          </p:nvSpPr>
          <p:spPr bwMode="auto">
            <a:xfrm>
              <a:off x="-4413250" y="1993901"/>
              <a:ext cx="3248025" cy="3249613"/>
            </a:xfrm>
            <a:custGeom>
              <a:avLst/>
              <a:gdLst>
                <a:gd name="T0" fmla="*/ 1933 w 2046"/>
                <a:gd name="T1" fmla="*/ 1933 h 2047"/>
                <a:gd name="T2" fmla="*/ 113 w 2046"/>
                <a:gd name="T3" fmla="*/ 1933 h 2047"/>
                <a:gd name="T4" fmla="*/ 113 w 2046"/>
                <a:gd name="T5" fmla="*/ 114 h 2047"/>
                <a:gd name="T6" fmla="*/ 319 w 2046"/>
                <a:gd name="T7" fmla="*/ 114 h 2047"/>
                <a:gd name="T8" fmla="*/ 319 w 2046"/>
                <a:gd name="T9" fmla="*/ 0 h 2047"/>
                <a:gd name="T10" fmla="*/ 0 w 2046"/>
                <a:gd name="T11" fmla="*/ 0 h 2047"/>
                <a:gd name="T12" fmla="*/ 0 w 2046"/>
                <a:gd name="T13" fmla="*/ 2047 h 2047"/>
                <a:gd name="T14" fmla="*/ 2046 w 2046"/>
                <a:gd name="T15" fmla="*/ 2047 h 2047"/>
                <a:gd name="T16" fmla="*/ 2046 w 2046"/>
                <a:gd name="T17" fmla="*/ 1678 h 2047"/>
                <a:gd name="T18" fmla="*/ 1933 w 2046"/>
                <a:gd name="T19" fmla="*/ 1678 h 2047"/>
                <a:gd name="T20" fmla="*/ 1933 w 2046"/>
                <a:gd name="T21" fmla="*/ 1933 h 20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46" h="2047">
                  <a:moveTo>
                    <a:pt x="1933" y="1933"/>
                  </a:moveTo>
                  <a:lnTo>
                    <a:pt x="113" y="1933"/>
                  </a:lnTo>
                  <a:lnTo>
                    <a:pt x="113" y="114"/>
                  </a:lnTo>
                  <a:lnTo>
                    <a:pt x="319" y="114"/>
                  </a:lnTo>
                  <a:lnTo>
                    <a:pt x="319" y="0"/>
                  </a:lnTo>
                  <a:lnTo>
                    <a:pt x="0" y="0"/>
                  </a:lnTo>
                  <a:lnTo>
                    <a:pt x="0" y="2047"/>
                  </a:lnTo>
                  <a:lnTo>
                    <a:pt x="2046" y="2047"/>
                  </a:lnTo>
                  <a:lnTo>
                    <a:pt x="2046" y="1678"/>
                  </a:lnTo>
                  <a:lnTo>
                    <a:pt x="1933" y="1678"/>
                  </a:lnTo>
                  <a:lnTo>
                    <a:pt x="1933" y="193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sp>
          <p:nvSpPr>
            <p:cNvPr id="62" name="Freeform 103"/>
            <p:cNvSpPr>
              <a:spLocks noEditPoints="1"/>
            </p:cNvSpPr>
            <p:nvPr/>
          </p:nvSpPr>
          <p:spPr bwMode="auto">
            <a:xfrm>
              <a:off x="-3756025" y="1636713"/>
              <a:ext cx="3384550" cy="2990850"/>
            </a:xfrm>
            <a:custGeom>
              <a:avLst/>
              <a:gdLst>
                <a:gd name="T0" fmla="*/ 838 w 900"/>
                <a:gd name="T1" fmla="*/ 409 h 795"/>
                <a:gd name="T2" fmla="*/ 895 w 900"/>
                <a:gd name="T3" fmla="*/ 254 h 795"/>
                <a:gd name="T4" fmla="*/ 641 w 900"/>
                <a:gd name="T5" fmla="*/ 0 h 795"/>
                <a:gd name="T6" fmla="*/ 447 w 900"/>
                <a:gd name="T7" fmla="*/ 90 h 795"/>
                <a:gd name="T8" fmla="*/ 254 w 900"/>
                <a:gd name="T9" fmla="*/ 0 h 795"/>
                <a:gd name="T10" fmla="*/ 0 w 900"/>
                <a:gd name="T11" fmla="*/ 254 h 795"/>
                <a:gd name="T12" fmla="*/ 90 w 900"/>
                <a:gd name="T13" fmla="*/ 448 h 795"/>
                <a:gd name="T14" fmla="*/ 437 w 900"/>
                <a:gd name="T15" fmla="*/ 795 h 795"/>
                <a:gd name="T16" fmla="*/ 458 w 900"/>
                <a:gd name="T17" fmla="*/ 795 h 795"/>
                <a:gd name="T18" fmla="*/ 583 w 900"/>
                <a:gd name="T19" fmla="*/ 670 h 795"/>
                <a:gd name="T20" fmla="*/ 583 w 900"/>
                <a:gd name="T21" fmla="*/ 726 h 795"/>
                <a:gd name="T22" fmla="*/ 739 w 900"/>
                <a:gd name="T23" fmla="*/ 726 h 795"/>
                <a:gd name="T24" fmla="*/ 739 w 900"/>
                <a:gd name="T25" fmla="*/ 565 h 795"/>
                <a:gd name="T26" fmla="*/ 900 w 900"/>
                <a:gd name="T27" fmla="*/ 565 h 795"/>
                <a:gd name="T28" fmla="*/ 900 w 900"/>
                <a:gd name="T29" fmla="*/ 409 h 795"/>
                <a:gd name="T30" fmla="*/ 838 w 900"/>
                <a:gd name="T31" fmla="*/ 409 h 795"/>
                <a:gd name="T32" fmla="*/ 447 w 900"/>
                <a:gd name="T33" fmla="*/ 738 h 795"/>
                <a:gd name="T34" fmla="*/ 125 w 900"/>
                <a:gd name="T35" fmla="*/ 415 h 795"/>
                <a:gd name="T36" fmla="*/ 48 w 900"/>
                <a:gd name="T37" fmla="*/ 254 h 795"/>
                <a:gd name="T38" fmla="*/ 254 w 900"/>
                <a:gd name="T39" fmla="*/ 48 h 795"/>
                <a:gd name="T40" fmla="*/ 427 w 900"/>
                <a:gd name="T41" fmla="*/ 143 h 795"/>
                <a:gd name="T42" fmla="*/ 434 w 900"/>
                <a:gd name="T43" fmla="*/ 154 h 795"/>
                <a:gd name="T44" fmla="*/ 460 w 900"/>
                <a:gd name="T45" fmla="*/ 154 h 795"/>
                <a:gd name="T46" fmla="*/ 468 w 900"/>
                <a:gd name="T47" fmla="*/ 143 h 795"/>
                <a:gd name="T48" fmla="*/ 641 w 900"/>
                <a:gd name="T49" fmla="*/ 48 h 795"/>
                <a:gd name="T50" fmla="*/ 847 w 900"/>
                <a:gd name="T51" fmla="*/ 254 h 795"/>
                <a:gd name="T52" fmla="*/ 775 w 900"/>
                <a:gd name="T53" fmla="*/ 409 h 795"/>
                <a:gd name="T54" fmla="*/ 739 w 900"/>
                <a:gd name="T55" fmla="*/ 409 h 795"/>
                <a:gd name="T56" fmla="*/ 739 w 900"/>
                <a:gd name="T57" fmla="*/ 248 h 795"/>
                <a:gd name="T58" fmla="*/ 583 w 900"/>
                <a:gd name="T59" fmla="*/ 248 h 795"/>
                <a:gd name="T60" fmla="*/ 583 w 900"/>
                <a:gd name="T61" fmla="*/ 409 h 795"/>
                <a:gd name="T62" fmla="*/ 422 w 900"/>
                <a:gd name="T63" fmla="*/ 409 h 795"/>
                <a:gd name="T64" fmla="*/ 422 w 900"/>
                <a:gd name="T65" fmla="*/ 565 h 795"/>
                <a:gd name="T66" fmla="*/ 583 w 900"/>
                <a:gd name="T67" fmla="*/ 565 h 795"/>
                <a:gd name="T68" fmla="*/ 583 w 900"/>
                <a:gd name="T69" fmla="*/ 602 h 795"/>
                <a:gd name="T70" fmla="*/ 447 w 900"/>
                <a:gd name="T71" fmla="*/ 738 h 795"/>
                <a:gd name="T72" fmla="*/ 852 w 900"/>
                <a:gd name="T73" fmla="*/ 517 h 795"/>
                <a:gd name="T74" fmla="*/ 691 w 900"/>
                <a:gd name="T75" fmla="*/ 517 h 795"/>
                <a:gd name="T76" fmla="*/ 691 w 900"/>
                <a:gd name="T77" fmla="*/ 678 h 795"/>
                <a:gd name="T78" fmla="*/ 631 w 900"/>
                <a:gd name="T79" fmla="*/ 678 h 795"/>
                <a:gd name="T80" fmla="*/ 631 w 900"/>
                <a:gd name="T81" fmla="*/ 517 h 795"/>
                <a:gd name="T82" fmla="*/ 470 w 900"/>
                <a:gd name="T83" fmla="*/ 517 h 795"/>
                <a:gd name="T84" fmla="*/ 470 w 900"/>
                <a:gd name="T85" fmla="*/ 457 h 795"/>
                <a:gd name="T86" fmla="*/ 631 w 900"/>
                <a:gd name="T87" fmla="*/ 457 h 795"/>
                <a:gd name="T88" fmla="*/ 631 w 900"/>
                <a:gd name="T89" fmla="*/ 296 h 795"/>
                <a:gd name="T90" fmla="*/ 691 w 900"/>
                <a:gd name="T91" fmla="*/ 296 h 795"/>
                <a:gd name="T92" fmla="*/ 691 w 900"/>
                <a:gd name="T93" fmla="*/ 457 h 795"/>
                <a:gd name="T94" fmla="*/ 852 w 900"/>
                <a:gd name="T95" fmla="*/ 457 h 795"/>
                <a:gd name="T96" fmla="*/ 852 w 900"/>
                <a:gd name="T97" fmla="*/ 517 h 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00" h="795">
                  <a:moveTo>
                    <a:pt x="838" y="409"/>
                  </a:moveTo>
                  <a:cubicBezTo>
                    <a:pt x="868" y="369"/>
                    <a:pt x="895" y="318"/>
                    <a:pt x="895" y="254"/>
                  </a:cubicBezTo>
                  <a:cubicBezTo>
                    <a:pt x="895" y="114"/>
                    <a:pt x="781" y="0"/>
                    <a:pt x="641" y="0"/>
                  </a:cubicBezTo>
                  <a:cubicBezTo>
                    <a:pt x="565" y="0"/>
                    <a:pt x="495" y="33"/>
                    <a:pt x="447" y="90"/>
                  </a:cubicBezTo>
                  <a:cubicBezTo>
                    <a:pt x="399" y="33"/>
                    <a:pt x="329" y="0"/>
                    <a:pt x="254" y="0"/>
                  </a:cubicBezTo>
                  <a:cubicBezTo>
                    <a:pt x="114" y="0"/>
                    <a:pt x="0" y="114"/>
                    <a:pt x="0" y="254"/>
                  </a:cubicBezTo>
                  <a:cubicBezTo>
                    <a:pt x="0" y="341"/>
                    <a:pt x="51" y="407"/>
                    <a:pt x="90" y="448"/>
                  </a:cubicBezTo>
                  <a:cubicBezTo>
                    <a:pt x="437" y="795"/>
                    <a:pt x="437" y="795"/>
                    <a:pt x="437" y="795"/>
                  </a:cubicBezTo>
                  <a:cubicBezTo>
                    <a:pt x="458" y="795"/>
                    <a:pt x="458" y="795"/>
                    <a:pt x="458" y="795"/>
                  </a:cubicBezTo>
                  <a:cubicBezTo>
                    <a:pt x="583" y="670"/>
                    <a:pt x="583" y="670"/>
                    <a:pt x="583" y="670"/>
                  </a:cubicBezTo>
                  <a:cubicBezTo>
                    <a:pt x="583" y="726"/>
                    <a:pt x="583" y="726"/>
                    <a:pt x="583" y="726"/>
                  </a:cubicBezTo>
                  <a:cubicBezTo>
                    <a:pt x="739" y="726"/>
                    <a:pt x="739" y="726"/>
                    <a:pt x="739" y="726"/>
                  </a:cubicBezTo>
                  <a:cubicBezTo>
                    <a:pt x="739" y="565"/>
                    <a:pt x="739" y="565"/>
                    <a:pt x="739" y="565"/>
                  </a:cubicBezTo>
                  <a:cubicBezTo>
                    <a:pt x="900" y="565"/>
                    <a:pt x="900" y="565"/>
                    <a:pt x="900" y="565"/>
                  </a:cubicBezTo>
                  <a:cubicBezTo>
                    <a:pt x="900" y="409"/>
                    <a:pt x="900" y="409"/>
                    <a:pt x="900" y="409"/>
                  </a:cubicBezTo>
                  <a:lnTo>
                    <a:pt x="838" y="409"/>
                  </a:lnTo>
                  <a:close/>
                  <a:moveTo>
                    <a:pt x="447" y="738"/>
                  </a:moveTo>
                  <a:cubicBezTo>
                    <a:pt x="125" y="415"/>
                    <a:pt x="125" y="415"/>
                    <a:pt x="125" y="415"/>
                  </a:cubicBezTo>
                  <a:cubicBezTo>
                    <a:pt x="72" y="359"/>
                    <a:pt x="48" y="307"/>
                    <a:pt x="48" y="254"/>
                  </a:cubicBezTo>
                  <a:cubicBezTo>
                    <a:pt x="48" y="141"/>
                    <a:pt x="140" y="48"/>
                    <a:pt x="254" y="48"/>
                  </a:cubicBezTo>
                  <a:cubicBezTo>
                    <a:pt x="324" y="48"/>
                    <a:pt x="389" y="83"/>
                    <a:pt x="427" y="143"/>
                  </a:cubicBezTo>
                  <a:cubicBezTo>
                    <a:pt x="434" y="154"/>
                    <a:pt x="434" y="154"/>
                    <a:pt x="434" y="154"/>
                  </a:cubicBezTo>
                  <a:cubicBezTo>
                    <a:pt x="460" y="154"/>
                    <a:pt x="460" y="154"/>
                    <a:pt x="460" y="154"/>
                  </a:cubicBezTo>
                  <a:cubicBezTo>
                    <a:pt x="468" y="143"/>
                    <a:pt x="468" y="143"/>
                    <a:pt x="468" y="143"/>
                  </a:cubicBezTo>
                  <a:cubicBezTo>
                    <a:pt x="506" y="83"/>
                    <a:pt x="571" y="48"/>
                    <a:pt x="641" y="48"/>
                  </a:cubicBezTo>
                  <a:cubicBezTo>
                    <a:pt x="755" y="48"/>
                    <a:pt x="847" y="141"/>
                    <a:pt x="847" y="254"/>
                  </a:cubicBezTo>
                  <a:cubicBezTo>
                    <a:pt x="847" y="306"/>
                    <a:pt x="824" y="355"/>
                    <a:pt x="775" y="409"/>
                  </a:cubicBezTo>
                  <a:cubicBezTo>
                    <a:pt x="739" y="409"/>
                    <a:pt x="739" y="409"/>
                    <a:pt x="739" y="409"/>
                  </a:cubicBezTo>
                  <a:cubicBezTo>
                    <a:pt x="739" y="248"/>
                    <a:pt x="739" y="248"/>
                    <a:pt x="739" y="248"/>
                  </a:cubicBezTo>
                  <a:cubicBezTo>
                    <a:pt x="583" y="248"/>
                    <a:pt x="583" y="248"/>
                    <a:pt x="583" y="248"/>
                  </a:cubicBezTo>
                  <a:cubicBezTo>
                    <a:pt x="583" y="409"/>
                    <a:pt x="583" y="409"/>
                    <a:pt x="583" y="409"/>
                  </a:cubicBezTo>
                  <a:cubicBezTo>
                    <a:pt x="422" y="409"/>
                    <a:pt x="422" y="409"/>
                    <a:pt x="422" y="409"/>
                  </a:cubicBezTo>
                  <a:cubicBezTo>
                    <a:pt x="422" y="565"/>
                    <a:pt x="422" y="565"/>
                    <a:pt x="422" y="565"/>
                  </a:cubicBezTo>
                  <a:cubicBezTo>
                    <a:pt x="583" y="565"/>
                    <a:pt x="583" y="565"/>
                    <a:pt x="583" y="565"/>
                  </a:cubicBezTo>
                  <a:cubicBezTo>
                    <a:pt x="583" y="602"/>
                    <a:pt x="583" y="602"/>
                    <a:pt x="583" y="602"/>
                  </a:cubicBezTo>
                  <a:lnTo>
                    <a:pt x="447" y="738"/>
                  </a:lnTo>
                  <a:close/>
                  <a:moveTo>
                    <a:pt x="852" y="517"/>
                  </a:moveTo>
                  <a:cubicBezTo>
                    <a:pt x="691" y="517"/>
                    <a:pt x="691" y="517"/>
                    <a:pt x="691" y="517"/>
                  </a:cubicBezTo>
                  <a:cubicBezTo>
                    <a:pt x="691" y="678"/>
                    <a:pt x="691" y="678"/>
                    <a:pt x="691" y="678"/>
                  </a:cubicBezTo>
                  <a:cubicBezTo>
                    <a:pt x="631" y="678"/>
                    <a:pt x="631" y="678"/>
                    <a:pt x="631" y="678"/>
                  </a:cubicBezTo>
                  <a:cubicBezTo>
                    <a:pt x="631" y="517"/>
                    <a:pt x="631" y="517"/>
                    <a:pt x="631" y="517"/>
                  </a:cubicBezTo>
                  <a:cubicBezTo>
                    <a:pt x="470" y="517"/>
                    <a:pt x="470" y="517"/>
                    <a:pt x="470" y="517"/>
                  </a:cubicBezTo>
                  <a:cubicBezTo>
                    <a:pt x="470" y="457"/>
                    <a:pt x="470" y="457"/>
                    <a:pt x="470" y="457"/>
                  </a:cubicBezTo>
                  <a:cubicBezTo>
                    <a:pt x="631" y="457"/>
                    <a:pt x="631" y="457"/>
                    <a:pt x="631" y="457"/>
                  </a:cubicBezTo>
                  <a:cubicBezTo>
                    <a:pt x="631" y="296"/>
                    <a:pt x="631" y="296"/>
                    <a:pt x="631" y="296"/>
                  </a:cubicBezTo>
                  <a:cubicBezTo>
                    <a:pt x="691" y="296"/>
                    <a:pt x="691" y="296"/>
                    <a:pt x="691" y="296"/>
                  </a:cubicBezTo>
                  <a:cubicBezTo>
                    <a:pt x="691" y="457"/>
                    <a:pt x="691" y="457"/>
                    <a:pt x="691" y="457"/>
                  </a:cubicBezTo>
                  <a:cubicBezTo>
                    <a:pt x="852" y="457"/>
                    <a:pt x="852" y="457"/>
                    <a:pt x="852" y="457"/>
                  </a:cubicBezTo>
                  <a:lnTo>
                    <a:pt x="852" y="5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grpSp>
      <p:sp>
        <p:nvSpPr>
          <p:cNvPr id="63" name="文本框 62"/>
          <p:cNvSpPr txBox="1"/>
          <p:nvPr/>
        </p:nvSpPr>
        <p:spPr>
          <a:xfrm>
            <a:off x="5559466" y="4989318"/>
            <a:ext cx="1452880" cy="398780"/>
          </a:xfrm>
          <a:prstGeom prst="rect">
            <a:avLst/>
          </a:prstGeom>
          <a:noFill/>
        </p:spPr>
        <p:txBody>
          <a:bodyPr wrap="none" rtlCol="0">
            <a:spAutoFit/>
          </a:bodyPr>
          <a:lstStyle/>
          <a:p>
            <a:r>
              <a:rPr lang="zh-CN" altLang="en-US" sz="2000" b="1" dirty="0">
                <a:latin typeface="+mn-ea"/>
              </a:rPr>
              <a:t>三、有效性</a:t>
            </a:r>
            <a:endParaRPr lang="zh-CN" altLang="en-US" sz="2400" b="1" dirty="0">
              <a:latin typeface="+mn-ea"/>
            </a:endParaRPr>
          </a:p>
        </p:txBody>
      </p:sp>
      <p:grpSp>
        <p:nvGrpSpPr>
          <p:cNvPr id="64" name="Group 46"/>
          <p:cNvGrpSpPr/>
          <p:nvPr/>
        </p:nvGrpSpPr>
        <p:grpSpPr>
          <a:xfrm>
            <a:off x="4882549" y="4954707"/>
            <a:ext cx="608716" cy="461994"/>
            <a:chOff x="-4098925" y="1101725"/>
            <a:chExt cx="4102100" cy="4048126"/>
          </a:xfrm>
          <a:solidFill>
            <a:schemeClr val="tx1"/>
          </a:solidFill>
        </p:grpSpPr>
        <p:sp>
          <p:nvSpPr>
            <p:cNvPr id="65" name="Freeform 39"/>
            <p:cNvSpPr/>
            <p:nvPr/>
          </p:nvSpPr>
          <p:spPr bwMode="auto">
            <a:xfrm>
              <a:off x="-4098925" y="1900238"/>
              <a:ext cx="3248025" cy="3249613"/>
            </a:xfrm>
            <a:custGeom>
              <a:avLst/>
              <a:gdLst>
                <a:gd name="T0" fmla="*/ 1933 w 2046"/>
                <a:gd name="T1" fmla="*/ 1933 h 2047"/>
                <a:gd name="T2" fmla="*/ 113 w 2046"/>
                <a:gd name="T3" fmla="*/ 1933 h 2047"/>
                <a:gd name="T4" fmla="*/ 113 w 2046"/>
                <a:gd name="T5" fmla="*/ 114 h 2047"/>
                <a:gd name="T6" fmla="*/ 263 w 2046"/>
                <a:gd name="T7" fmla="*/ 114 h 2047"/>
                <a:gd name="T8" fmla="*/ 263 w 2046"/>
                <a:gd name="T9" fmla="*/ 0 h 2047"/>
                <a:gd name="T10" fmla="*/ 0 w 2046"/>
                <a:gd name="T11" fmla="*/ 0 h 2047"/>
                <a:gd name="T12" fmla="*/ 0 w 2046"/>
                <a:gd name="T13" fmla="*/ 2047 h 2047"/>
                <a:gd name="T14" fmla="*/ 2046 w 2046"/>
                <a:gd name="T15" fmla="*/ 2047 h 2047"/>
                <a:gd name="T16" fmla="*/ 2046 w 2046"/>
                <a:gd name="T17" fmla="*/ 1808 h 2047"/>
                <a:gd name="T18" fmla="*/ 1933 w 2046"/>
                <a:gd name="T19" fmla="*/ 1808 h 2047"/>
                <a:gd name="T20" fmla="*/ 1933 w 2046"/>
                <a:gd name="T21" fmla="*/ 1933 h 20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46" h="2047">
                  <a:moveTo>
                    <a:pt x="1933" y="1933"/>
                  </a:moveTo>
                  <a:lnTo>
                    <a:pt x="113" y="1933"/>
                  </a:lnTo>
                  <a:lnTo>
                    <a:pt x="113" y="114"/>
                  </a:lnTo>
                  <a:lnTo>
                    <a:pt x="263" y="114"/>
                  </a:lnTo>
                  <a:lnTo>
                    <a:pt x="263" y="0"/>
                  </a:lnTo>
                  <a:lnTo>
                    <a:pt x="0" y="0"/>
                  </a:lnTo>
                  <a:lnTo>
                    <a:pt x="0" y="2047"/>
                  </a:lnTo>
                  <a:lnTo>
                    <a:pt x="2046" y="2047"/>
                  </a:lnTo>
                  <a:lnTo>
                    <a:pt x="2046" y="1808"/>
                  </a:lnTo>
                  <a:lnTo>
                    <a:pt x="1933" y="1808"/>
                  </a:lnTo>
                  <a:lnTo>
                    <a:pt x="1933" y="193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sp>
          <p:nvSpPr>
            <p:cNvPr id="66" name="Rectangle 40"/>
            <p:cNvSpPr>
              <a:spLocks noChangeArrowheads="1"/>
            </p:cNvSpPr>
            <p:nvPr/>
          </p:nvSpPr>
          <p:spPr bwMode="auto">
            <a:xfrm>
              <a:off x="-2779713" y="2068513"/>
              <a:ext cx="1655763" cy="1809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dirty="0"/>
            </a:p>
          </p:txBody>
        </p:sp>
        <p:sp>
          <p:nvSpPr>
            <p:cNvPr id="67" name="Freeform 41"/>
            <p:cNvSpPr/>
            <p:nvPr/>
          </p:nvSpPr>
          <p:spPr bwMode="auto">
            <a:xfrm>
              <a:off x="-3362325" y="1101725"/>
              <a:ext cx="2820988" cy="3397250"/>
            </a:xfrm>
            <a:custGeom>
              <a:avLst/>
              <a:gdLst>
                <a:gd name="T0" fmla="*/ 1663 w 1777"/>
                <a:gd name="T1" fmla="*/ 2026 h 2140"/>
                <a:gd name="T2" fmla="*/ 114 w 1777"/>
                <a:gd name="T3" fmla="*/ 2026 h 2140"/>
                <a:gd name="T4" fmla="*/ 114 w 1777"/>
                <a:gd name="T5" fmla="*/ 114 h 2140"/>
                <a:gd name="T6" fmla="*/ 1663 w 1777"/>
                <a:gd name="T7" fmla="*/ 114 h 2140"/>
                <a:gd name="T8" fmla="*/ 1663 w 1777"/>
                <a:gd name="T9" fmla="*/ 711 h 2140"/>
                <a:gd name="T10" fmla="*/ 1777 w 1777"/>
                <a:gd name="T11" fmla="*/ 598 h 2140"/>
                <a:gd name="T12" fmla="*/ 1777 w 1777"/>
                <a:gd name="T13" fmla="*/ 0 h 2140"/>
                <a:gd name="T14" fmla="*/ 0 w 1777"/>
                <a:gd name="T15" fmla="*/ 0 h 2140"/>
                <a:gd name="T16" fmla="*/ 0 w 1777"/>
                <a:gd name="T17" fmla="*/ 2140 h 2140"/>
                <a:gd name="T18" fmla="*/ 1777 w 1777"/>
                <a:gd name="T19" fmla="*/ 2140 h 2140"/>
                <a:gd name="T20" fmla="*/ 1777 w 1777"/>
                <a:gd name="T21" fmla="*/ 1455 h 2140"/>
                <a:gd name="T22" fmla="*/ 1663 w 1777"/>
                <a:gd name="T23" fmla="*/ 1569 h 2140"/>
                <a:gd name="T24" fmla="*/ 1663 w 1777"/>
                <a:gd name="T25" fmla="*/ 2026 h 2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7" h="2140">
                  <a:moveTo>
                    <a:pt x="1663" y="2026"/>
                  </a:moveTo>
                  <a:lnTo>
                    <a:pt x="114" y="2026"/>
                  </a:lnTo>
                  <a:lnTo>
                    <a:pt x="114" y="114"/>
                  </a:lnTo>
                  <a:lnTo>
                    <a:pt x="1663" y="114"/>
                  </a:lnTo>
                  <a:lnTo>
                    <a:pt x="1663" y="711"/>
                  </a:lnTo>
                  <a:lnTo>
                    <a:pt x="1777" y="598"/>
                  </a:lnTo>
                  <a:lnTo>
                    <a:pt x="1777" y="0"/>
                  </a:lnTo>
                  <a:lnTo>
                    <a:pt x="0" y="0"/>
                  </a:lnTo>
                  <a:lnTo>
                    <a:pt x="0" y="2140"/>
                  </a:lnTo>
                  <a:lnTo>
                    <a:pt x="1777" y="2140"/>
                  </a:lnTo>
                  <a:lnTo>
                    <a:pt x="1777" y="1455"/>
                  </a:lnTo>
                  <a:lnTo>
                    <a:pt x="1663" y="1569"/>
                  </a:lnTo>
                  <a:lnTo>
                    <a:pt x="1663" y="202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sp>
          <p:nvSpPr>
            <p:cNvPr id="68" name="Freeform 42"/>
            <p:cNvSpPr/>
            <p:nvPr/>
          </p:nvSpPr>
          <p:spPr bwMode="auto">
            <a:xfrm>
              <a:off x="-2779713" y="2617788"/>
              <a:ext cx="1655763" cy="180975"/>
            </a:xfrm>
            <a:custGeom>
              <a:avLst/>
              <a:gdLst>
                <a:gd name="T0" fmla="*/ 0 w 1043"/>
                <a:gd name="T1" fmla="*/ 114 h 114"/>
                <a:gd name="T2" fmla="*/ 936 w 1043"/>
                <a:gd name="T3" fmla="*/ 114 h 114"/>
                <a:gd name="T4" fmla="*/ 1043 w 1043"/>
                <a:gd name="T5" fmla="*/ 7 h 114"/>
                <a:gd name="T6" fmla="*/ 1043 w 1043"/>
                <a:gd name="T7" fmla="*/ 0 h 114"/>
                <a:gd name="T8" fmla="*/ 0 w 1043"/>
                <a:gd name="T9" fmla="*/ 0 h 114"/>
                <a:gd name="T10" fmla="*/ 0 w 1043"/>
                <a:gd name="T11" fmla="*/ 114 h 114"/>
              </a:gdLst>
              <a:ahLst/>
              <a:cxnLst>
                <a:cxn ang="0">
                  <a:pos x="T0" y="T1"/>
                </a:cxn>
                <a:cxn ang="0">
                  <a:pos x="T2" y="T3"/>
                </a:cxn>
                <a:cxn ang="0">
                  <a:pos x="T4" y="T5"/>
                </a:cxn>
                <a:cxn ang="0">
                  <a:pos x="T6" y="T7"/>
                </a:cxn>
                <a:cxn ang="0">
                  <a:pos x="T8" y="T9"/>
                </a:cxn>
                <a:cxn ang="0">
                  <a:pos x="T10" y="T11"/>
                </a:cxn>
              </a:cxnLst>
              <a:rect l="0" t="0" r="r" b="b"/>
              <a:pathLst>
                <a:path w="1043" h="114">
                  <a:moveTo>
                    <a:pt x="0" y="114"/>
                  </a:moveTo>
                  <a:lnTo>
                    <a:pt x="936" y="114"/>
                  </a:lnTo>
                  <a:lnTo>
                    <a:pt x="1043" y="7"/>
                  </a:lnTo>
                  <a:lnTo>
                    <a:pt x="1043" y="0"/>
                  </a:lnTo>
                  <a:lnTo>
                    <a:pt x="0" y="0"/>
                  </a:lnTo>
                  <a:lnTo>
                    <a:pt x="0" y="1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sp>
          <p:nvSpPr>
            <p:cNvPr id="69" name="Freeform 43"/>
            <p:cNvSpPr>
              <a:spLocks noEditPoints="1"/>
            </p:cNvSpPr>
            <p:nvPr/>
          </p:nvSpPr>
          <p:spPr bwMode="auto">
            <a:xfrm>
              <a:off x="-2293938" y="2174875"/>
              <a:ext cx="2297113" cy="1966913"/>
            </a:xfrm>
            <a:custGeom>
              <a:avLst/>
              <a:gdLst>
                <a:gd name="T0" fmla="*/ 263 w 1447"/>
                <a:gd name="T1" fmla="*/ 504 h 1239"/>
                <a:gd name="T2" fmla="*/ 0 w 1447"/>
                <a:gd name="T3" fmla="*/ 765 h 1239"/>
                <a:gd name="T4" fmla="*/ 471 w 1447"/>
                <a:gd name="T5" fmla="*/ 1239 h 1239"/>
                <a:gd name="T6" fmla="*/ 1447 w 1447"/>
                <a:gd name="T7" fmla="*/ 263 h 1239"/>
                <a:gd name="T8" fmla="*/ 1184 w 1447"/>
                <a:gd name="T9" fmla="*/ 0 h 1239"/>
                <a:gd name="T10" fmla="*/ 471 w 1447"/>
                <a:gd name="T11" fmla="*/ 713 h 1239"/>
                <a:gd name="T12" fmla="*/ 263 w 1447"/>
                <a:gd name="T13" fmla="*/ 504 h 1239"/>
                <a:gd name="T14" fmla="*/ 1286 w 1447"/>
                <a:gd name="T15" fmla="*/ 263 h 1239"/>
                <a:gd name="T16" fmla="*/ 471 w 1447"/>
                <a:gd name="T17" fmla="*/ 1078 h 1239"/>
                <a:gd name="T18" fmla="*/ 161 w 1447"/>
                <a:gd name="T19" fmla="*/ 765 h 1239"/>
                <a:gd name="T20" fmla="*/ 263 w 1447"/>
                <a:gd name="T21" fmla="*/ 663 h 1239"/>
                <a:gd name="T22" fmla="*/ 471 w 1447"/>
                <a:gd name="T23" fmla="*/ 874 h 1239"/>
                <a:gd name="T24" fmla="*/ 1184 w 1447"/>
                <a:gd name="T25" fmla="*/ 161 h 1239"/>
                <a:gd name="T26" fmla="*/ 1286 w 1447"/>
                <a:gd name="T27" fmla="*/ 263 h 1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47" h="1239">
                  <a:moveTo>
                    <a:pt x="263" y="504"/>
                  </a:moveTo>
                  <a:lnTo>
                    <a:pt x="0" y="765"/>
                  </a:lnTo>
                  <a:lnTo>
                    <a:pt x="471" y="1239"/>
                  </a:lnTo>
                  <a:lnTo>
                    <a:pt x="1447" y="263"/>
                  </a:lnTo>
                  <a:lnTo>
                    <a:pt x="1184" y="0"/>
                  </a:lnTo>
                  <a:lnTo>
                    <a:pt x="471" y="713"/>
                  </a:lnTo>
                  <a:lnTo>
                    <a:pt x="263" y="504"/>
                  </a:lnTo>
                  <a:close/>
                  <a:moveTo>
                    <a:pt x="1286" y="263"/>
                  </a:moveTo>
                  <a:lnTo>
                    <a:pt x="471" y="1078"/>
                  </a:lnTo>
                  <a:lnTo>
                    <a:pt x="161" y="765"/>
                  </a:lnTo>
                  <a:lnTo>
                    <a:pt x="263" y="663"/>
                  </a:lnTo>
                  <a:lnTo>
                    <a:pt x="471" y="874"/>
                  </a:lnTo>
                  <a:lnTo>
                    <a:pt x="1184" y="161"/>
                  </a:lnTo>
                  <a:lnTo>
                    <a:pt x="1286" y="26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grpSp>
      <p:grpSp>
        <p:nvGrpSpPr>
          <p:cNvPr id="71" name="Group 72"/>
          <p:cNvGrpSpPr/>
          <p:nvPr/>
        </p:nvGrpSpPr>
        <p:grpSpPr>
          <a:xfrm>
            <a:off x="4899713" y="5675109"/>
            <a:ext cx="556203" cy="523220"/>
            <a:chOff x="-3667125" y="960438"/>
            <a:chExt cx="3667125" cy="3551237"/>
          </a:xfrm>
          <a:solidFill>
            <a:schemeClr val="tx1"/>
          </a:solidFill>
        </p:grpSpPr>
        <p:sp>
          <p:nvSpPr>
            <p:cNvPr id="72" name="Freeform 65"/>
            <p:cNvSpPr/>
            <p:nvPr/>
          </p:nvSpPr>
          <p:spPr bwMode="auto">
            <a:xfrm>
              <a:off x="-3667125" y="1260475"/>
              <a:ext cx="3249613" cy="3251200"/>
            </a:xfrm>
            <a:custGeom>
              <a:avLst/>
              <a:gdLst>
                <a:gd name="T0" fmla="*/ 1933 w 2047"/>
                <a:gd name="T1" fmla="*/ 1934 h 2048"/>
                <a:gd name="T2" fmla="*/ 114 w 2047"/>
                <a:gd name="T3" fmla="*/ 1934 h 2048"/>
                <a:gd name="T4" fmla="*/ 114 w 2047"/>
                <a:gd name="T5" fmla="*/ 114 h 2048"/>
                <a:gd name="T6" fmla="*/ 265 w 2047"/>
                <a:gd name="T7" fmla="*/ 114 h 2048"/>
                <a:gd name="T8" fmla="*/ 265 w 2047"/>
                <a:gd name="T9" fmla="*/ 0 h 2048"/>
                <a:gd name="T10" fmla="*/ 0 w 2047"/>
                <a:gd name="T11" fmla="*/ 0 h 2048"/>
                <a:gd name="T12" fmla="*/ 0 w 2047"/>
                <a:gd name="T13" fmla="*/ 2048 h 2048"/>
                <a:gd name="T14" fmla="*/ 2047 w 2047"/>
                <a:gd name="T15" fmla="*/ 2048 h 2048"/>
                <a:gd name="T16" fmla="*/ 2047 w 2047"/>
                <a:gd name="T17" fmla="*/ 1735 h 2048"/>
                <a:gd name="T18" fmla="*/ 1933 w 2047"/>
                <a:gd name="T19" fmla="*/ 1735 h 2048"/>
                <a:gd name="T20" fmla="*/ 1933 w 2047"/>
                <a:gd name="T21" fmla="*/ 1934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47" h="2048">
                  <a:moveTo>
                    <a:pt x="1933" y="1934"/>
                  </a:moveTo>
                  <a:lnTo>
                    <a:pt x="114" y="1934"/>
                  </a:lnTo>
                  <a:lnTo>
                    <a:pt x="114" y="114"/>
                  </a:lnTo>
                  <a:lnTo>
                    <a:pt x="265" y="114"/>
                  </a:lnTo>
                  <a:lnTo>
                    <a:pt x="265" y="0"/>
                  </a:lnTo>
                  <a:lnTo>
                    <a:pt x="0" y="0"/>
                  </a:lnTo>
                  <a:lnTo>
                    <a:pt x="0" y="2048"/>
                  </a:lnTo>
                  <a:lnTo>
                    <a:pt x="2047" y="2048"/>
                  </a:lnTo>
                  <a:lnTo>
                    <a:pt x="2047" y="1735"/>
                  </a:lnTo>
                  <a:lnTo>
                    <a:pt x="1933" y="1735"/>
                  </a:lnTo>
                  <a:lnTo>
                    <a:pt x="1933" y="193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sp>
          <p:nvSpPr>
            <p:cNvPr id="73" name="Freeform 66"/>
            <p:cNvSpPr>
              <a:spLocks noEditPoints="1"/>
            </p:cNvSpPr>
            <p:nvPr/>
          </p:nvSpPr>
          <p:spPr bwMode="auto">
            <a:xfrm>
              <a:off x="-3076575" y="960438"/>
              <a:ext cx="3076575" cy="2787650"/>
            </a:xfrm>
            <a:custGeom>
              <a:avLst/>
              <a:gdLst>
                <a:gd name="T0" fmla="*/ 1561 w 1938"/>
                <a:gd name="T1" fmla="*/ 794 h 1756"/>
                <a:gd name="T2" fmla="*/ 1561 w 1938"/>
                <a:gd name="T3" fmla="*/ 1642 h 1756"/>
                <a:gd name="T4" fmla="*/ 1419 w 1938"/>
                <a:gd name="T5" fmla="*/ 1642 h 1756"/>
                <a:gd name="T6" fmla="*/ 1419 w 1938"/>
                <a:gd name="T7" fmla="*/ 0 h 1756"/>
                <a:gd name="T8" fmla="*/ 1040 w 1938"/>
                <a:gd name="T9" fmla="*/ 0 h 1756"/>
                <a:gd name="T10" fmla="*/ 1040 w 1938"/>
                <a:gd name="T11" fmla="*/ 1642 h 1756"/>
                <a:gd name="T12" fmla="*/ 898 w 1938"/>
                <a:gd name="T13" fmla="*/ 1642 h 1756"/>
                <a:gd name="T14" fmla="*/ 898 w 1938"/>
                <a:gd name="T15" fmla="*/ 554 h 1756"/>
                <a:gd name="T16" fmla="*/ 521 w 1938"/>
                <a:gd name="T17" fmla="*/ 552 h 1756"/>
                <a:gd name="T18" fmla="*/ 521 w 1938"/>
                <a:gd name="T19" fmla="*/ 1642 h 1756"/>
                <a:gd name="T20" fmla="*/ 379 w 1938"/>
                <a:gd name="T21" fmla="*/ 1642 h 1756"/>
                <a:gd name="T22" fmla="*/ 379 w 1938"/>
                <a:gd name="T23" fmla="*/ 405 h 1756"/>
                <a:gd name="T24" fmla="*/ 0 w 1938"/>
                <a:gd name="T25" fmla="*/ 405 h 1756"/>
                <a:gd name="T26" fmla="*/ 0 w 1938"/>
                <a:gd name="T27" fmla="*/ 1756 h 1756"/>
                <a:gd name="T28" fmla="*/ 1938 w 1938"/>
                <a:gd name="T29" fmla="*/ 1756 h 1756"/>
                <a:gd name="T30" fmla="*/ 1938 w 1938"/>
                <a:gd name="T31" fmla="*/ 794 h 1756"/>
                <a:gd name="T32" fmla="*/ 1561 w 1938"/>
                <a:gd name="T33" fmla="*/ 794 h 1756"/>
                <a:gd name="T34" fmla="*/ 114 w 1938"/>
                <a:gd name="T35" fmla="*/ 1642 h 1756"/>
                <a:gd name="T36" fmla="*/ 114 w 1938"/>
                <a:gd name="T37" fmla="*/ 519 h 1756"/>
                <a:gd name="T38" fmla="*/ 265 w 1938"/>
                <a:gd name="T39" fmla="*/ 519 h 1756"/>
                <a:gd name="T40" fmla="*/ 265 w 1938"/>
                <a:gd name="T41" fmla="*/ 1642 h 1756"/>
                <a:gd name="T42" fmla="*/ 114 w 1938"/>
                <a:gd name="T43" fmla="*/ 1642 h 1756"/>
                <a:gd name="T44" fmla="*/ 635 w 1938"/>
                <a:gd name="T45" fmla="*/ 1642 h 1756"/>
                <a:gd name="T46" fmla="*/ 635 w 1938"/>
                <a:gd name="T47" fmla="*/ 666 h 1756"/>
                <a:gd name="T48" fmla="*/ 784 w 1938"/>
                <a:gd name="T49" fmla="*/ 666 h 1756"/>
                <a:gd name="T50" fmla="*/ 784 w 1938"/>
                <a:gd name="T51" fmla="*/ 1642 h 1756"/>
                <a:gd name="T52" fmla="*/ 635 w 1938"/>
                <a:gd name="T53" fmla="*/ 1642 h 1756"/>
                <a:gd name="T54" fmla="*/ 1154 w 1938"/>
                <a:gd name="T55" fmla="*/ 1642 h 1756"/>
                <a:gd name="T56" fmla="*/ 1154 w 1938"/>
                <a:gd name="T57" fmla="*/ 113 h 1756"/>
                <a:gd name="T58" fmla="*/ 1305 w 1938"/>
                <a:gd name="T59" fmla="*/ 113 h 1756"/>
                <a:gd name="T60" fmla="*/ 1305 w 1938"/>
                <a:gd name="T61" fmla="*/ 1642 h 1756"/>
                <a:gd name="T62" fmla="*/ 1154 w 1938"/>
                <a:gd name="T63" fmla="*/ 1642 h 1756"/>
                <a:gd name="T64" fmla="*/ 1675 w 1938"/>
                <a:gd name="T65" fmla="*/ 1642 h 1756"/>
                <a:gd name="T66" fmla="*/ 1675 w 1938"/>
                <a:gd name="T67" fmla="*/ 907 h 1756"/>
                <a:gd name="T68" fmla="*/ 1824 w 1938"/>
                <a:gd name="T69" fmla="*/ 907 h 1756"/>
                <a:gd name="T70" fmla="*/ 1824 w 1938"/>
                <a:gd name="T71" fmla="*/ 1642 h 1756"/>
                <a:gd name="T72" fmla="*/ 1675 w 1938"/>
                <a:gd name="T73" fmla="*/ 1642 h 1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38" h="1756">
                  <a:moveTo>
                    <a:pt x="1561" y="794"/>
                  </a:moveTo>
                  <a:lnTo>
                    <a:pt x="1561" y="1642"/>
                  </a:lnTo>
                  <a:lnTo>
                    <a:pt x="1419" y="1642"/>
                  </a:lnTo>
                  <a:lnTo>
                    <a:pt x="1419" y="0"/>
                  </a:lnTo>
                  <a:lnTo>
                    <a:pt x="1040" y="0"/>
                  </a:lnTo>
                  <a:lnTo>
                    <a:pt x="1040" y="1642"/>
                  </a:lnTo>
                  <a:lnTo>
                    <a:pt x="898" y="1642"/>
                  </a:lnTo>
                  <a:lnTo>
                    <a:pt x="898" y="554"/>
                  </a:lnTo>
                  <a:lnTo>
                    <a:pt x="521" y="552"/>
                  </a:lnTo>
                  <a:lnTo>
                    <a:pt x="521" y="1642"/>
                  </a:lnTo>
                  <a:lnTo>
                    <a:pt x="379" y="1642"/>
                  </a:lnTo>
                  <a:lnTo>
                    <a:pt x="379" y="405"/>
                  </a:lnTo>
                  <a:lnTo>
                    <a:pt x="0" y="405"/>
                  </a:lnTo>
                  <a:lnTo>
                    <a:pt x="0" y="1756"/>
                  </a:lnTo>
                  <a:lnTo>
                    <a:pt x="1938" y="1756"/>
                  </a:lnTo>
                  <a:lnTo>
                    <a:pt x="1938" y="794"/>
                  </a:lnTo>
                  <a:lnTo>
                    <a:pt x="1561" y="794"/>
                  </a:lnTo>
                  <a:close/>
                  <a:moveTo>
                    <a:pt x="114" y="1642"/>
                  </a:moveTo>
                  <a:lnTo>
                    <a:pt x="114" y="519"/>
                  </a:lnTo>
                  <a:lnTo>
                    <a:pt x="265" y="519"/>
                  </a:lnTo>
                  <a:lnTo>
                    <a:pt x="265" y="1642"/>
                  </a:lnTo>
                  <a:lnTo>
                    <a:pt x="114" y="1642"/>
                  </a:lnTo>
                  <a:close/>
                  <a:moveTo>
                    <a:pt x="635" y="1642"/>
                  </a:moveTo>
                  <a:lnTo>
                    <a:pt x="635" y="666"/>
                  </a:lnTo>
                  <a:lnTo>
                    <a:pt x="784" y="666"/>
                  </a:lnTo>
                  <a:lnTo>
                    <a:pt x="784" y="1642"/>
                  </a:lnTo>
                  <a:lnTo>
                    <a:pt x="635" y="1642"/>
                  </a:lnTo>
                  <a:close/>
                  <a:moveTo>
                    <a:pt x="1154" y="1642"/>
                  </a:moveTo>
                  <a:lnTo>
                    <a:pt x="1154" y="113"/>
                  </a:lnTo>
                  <a:lnTo>
                    <a:pt x="1305" y="113"/>
                  </a:lnTo>
                  <a:lnTo>
                    <a:pt x="1305" y="1642"/>
                  </a:lnTo>
                  <a:lnTo>
                    <a:pt x="1154" y="1642"/>
                  </a:lnTo>
                  <a:close/>
                  <a:moveTo>
                    <a:pt x="1675" y="1642"/>
                  </a:moveTo>
                  <a:lnTo>
                    <a:pt x="1675" y="907"/>
                  </a:lnTo>
                  <a:lnTo>
                    <a:pt x="1824" y="907"/>
                  </a:lnTo>
                  <a:lnTo>
                    <a:pt x="1824" y="1642"/>
                  </a:lnTo>
                  <a:lnTo>
                    <a:pt x="1675" y="164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grpSp>
      <p:sp>
        <p:nvSpPr>
          <p:cNvPr id="74" name="文本框 73"/>
          <p:cNvSpPr txBox="1"/>
          <p:nvPr/>
        </p:nvSpPr>
        <p:spPr>
          <a:xfrm>
            <a:off x="5574332" y="5799600"/>
            <a:ext cx="1452880" cy="398780"/>
          </a:xfrm>
          <a:prstGeom prst="rect">
            <a:avLst/>
          </a:prstGeom>
          <a:noFill/>
        </p:spPr>
        <p:txBody>
          <a:bodyPr wrap="none" rtlCol="0">
            <a:spAutoFit/>
          </a:bodyPr>
          <a:lstStyle/>
          <a:p>
            <a:r>
              <a:rPr lang="zh-CN" altLang="en-US" sz="2000" b="1" dirty="0">
                <a:latin typeface="+mn-ea"/>
              </a:rPr>
              <a:t>四、创新性</a:t>
            </a:r>
            <a:endParaRPr lang="zh-CN" altLang="en-US" sz="2800" b="1" dirty="0">
              <a:latin typeface="+mn-ea"/>
            </a:endParaRPr>
          </a:p>
        </p:txBody>
      </p:sp>
      <p:grpSp>
        <p:nvGrpSpPr>
          <p:cNvPr id="75" name="Group 242"/>
          <p:cNvGrpSpPr/>
          <p:nvPr/>
        </p:nvGrpSpPr>
        <p:grpSpPr>
          <a:xfrm>
            <a:off x="7769807" y="4864971"/>
            <a:ext cx="701295" cy="626324"/>
            <a:chOff x="-4121150" y="1349376"/>
            <a:chExt cx="3989387" cy="4186238"/>
          </a:xfrm>
          <a:solidFill>
            <a:schemeClr val="tx1"/>
          </a:solidFill>
        </p:grpSpPr>
        <p:sp>
          <p:nvSpPr>
            <p:cNvPr id="76" name="Freeform 243"/>
            <p:cNvSpPr/>
            <p:nvPr/>
          </p:nvSpPr>
          <p:spPr bwMode="auto">
            <a:xfrm>
              <a:off x="-4121150" y="2286001"/>
              <a:ext cx="3249613" cy="3249613"/>
            </a:xfrm>
            <a:custGeom>
              <a:avLst/>
              <a:gdLst>
                <a:gd name="T0" fmla="*/ 1933 w 2047"/>
                <a:gd name="T1" fmla="*/ 1933 h 2047"/>
                <a:gd name="T2" fmla="*/ 114 w 2047"/>
                <a:gd name="T3" fmla="*/ 1933 h 2047"/>
                <a:gd name="T4" fmla="*/ 114 w 2047"/>
                <a:gd name="T5" fmla="*/ 114 h 2047"/>
                <a:gd name="T6" fmla="*/ 256 w 2047"/>
                <a:gd name="T7" fmla="*/ 114 h 2047"/>
                <a:gd name="T8" fmla="*/ 256 w 2047"/>
                <a:gd name="T9" fmla="*/ 0 h 2047"/>
                <a:gd name="T10" fmla="*/ 0 w 2047"/>
                <a:gd name="T11" fmla="*/ 0 h 2047"/>
                <a:gd name="T12" fmla="*/ 0 w 2047"/>
                <a:gd name="T13" fmla="*/ 2047 h 2047"/>
                <a:gd name="T14" fmla="*/ 2047 w 2047"/>
                <a:gd name="T15" fmla="*/ 2047 h 2047"/>
                <a:gd name="T16" fmla="*/ 2047 w 2047"/>
                <a:gd name="T17" fmla="*/ 1786 h 2047"/>
                <a:gd name="T18" fmla="*/ 1933 w 2047"/>
                <a:gd name="T19" fmla="*/ 1786 h 2047"/>
                <a:gd name="T20" fmla="*/ 1933 w 2047"/>
                <a:gd name="T21" fmla="*/ 1933 h 20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47" h="2047">
                  <a:moveTo>
                    <a:pt x="1933" y="1933"/>
                  </a:moveTo>
                  <a:lnTo>
                    <a:pt x="114" y="1933"/>
                  </a:lnTo>
                  <a:lnTo>
                    <a:pt x="114" y="114"/>
                  </a:lnTo>
                  <a:lnTo>
                    <a:pt x="256" y="114"/>
                  </a:lnTo>
                  <a:lnTo>
                    <a:pt x="256" y="0"/>
                  </a:lnTo>
                  <a:lnTo>
                    <a:pt x="0" y="0"/>
                  </a:lnTo>
                  <a:lnTo>
                    <a:pt x="0" y="2047"/>
                  </a:lnTo>
                  <a:lnTo>
                    <a:pt x="2047" y="2047"/>
                  </a:lnTo>
                  <a:lnTo>
                    <a:pt x="2047" y="1786"/>
                  </a:lnTo>
                  <a:lnTo>
                    <a:pt x="1933" y="1786"/>
                  </a:lnTo>
                  <a:lnTo>
                    <a:pt x="1933" y="193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sp>
          <p:nvSpPr>
            <p:cNvPr id="77" name="Freeform 244"/>
            <p:cNvSpPr>
              <a:spLocks noEditPoints="1"/>
            </p:cNvSpPr>
            <p:nvPr/>
          </p:nvSpPr>
          <p:spPr bwMode="auto">
            <a:xfrm>
              <a:off x="-3624263" y="2782888"/>
              <a:ext cx="1931988" cy="2206625"/>
            </a:xfrm>
            <a:custGeom>
              <a:avLst/>
              <a:gdLst>
                <a:gd name="T0" fmla="*/ 257 w 514"/>
                <a:gd name="T1" fmla="*/ 328 h 587"/>
                <a:gd name="T2" fmla="*/ 466 w 514"/>
                <a:gd name="T3" fmla="*/ 587 h 587"/>
                <a:gd name="T4" fmla="*/ 514 w 514"/>
                <a:gd name="T5" fmla="*/ 587 h 587"/>
                <a:gd name="T6" fmla="*/ 438 w 514"/>
                <a:gd name="T7" fmla="*/ 361 h 587"/>
                <a:gd name="T8" fmla="*/ 346 w 514"/>
                <a:gd name="T9" fmla="*/ 297 h 587"/>
                <a:gd name="T10" fmla="*/ 418 w 514"/>
                <a:gd name="T11" fmla="*/ 162 h 587"/>
                <a:gd name="T12" fmla="*/ 257 w 514"/>
                <a:gd name="T13" fmla="*/ 0 h 587"/>
                <a:gd name="T14" fmla="*/ 95 w 514"/>
                <a:gd name="T15" fmla="*/ 162 h 587"/>
                <a:gd name="T16" fmla="*/ 168 w 514"/>
                <a:gd name="T17" fmla="*/ 297 h 587"/>
                <a:gd name="T18" fmla="*/ 76 w 514"/>
                <a:gd name="T19" fmla="*/ 361 h 587"/>
                <a:gd name="T20" fmla="*/ 0 w 514"/>
                <a:gd name="T21" fmla="*/ 587 h 587"/>
                <a:gd name="T22" fmla="*/ 48 w 514"/>
                <a:gd name="T23" fmla="*/ 587 h 587"/>
                <a:gd name="T24" fmla="*/ 257 w 514"/>
                <a:gd name="T25" fmla="*/ 328 h 587"/>
                <a:gd name="T26" fmla="*/ 257 w 514"/>
                <a:gd name="T27" fmla="*/ 48 h 587"/>
                <a:gd name="T28" fmla="*/ 370 w 514"/>
                <a:gd name="T29" fmla="*/ 162 h 587"/>
                <a:gd name="T30" fmla="*/ 257 w 514"/>
                <a:gd name="T31" fmla="*/ 275 h 587"/>
                <a:gd name="T32" fmla="*/ 143 w 514"/>
                <a:gd name="T33" fmla="*/ 162 h 587"/>
                <a:gd name="T34" fmla="*/ 257 w 514"/>
                <a:gd name="T35" fmla="*/ 48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14" h="587">
                  <a:moveTo>
                    <a:pt x="257" y="328"/>
                  </a:moveTo>
                  <a:cubicBezTo>
                    <a:pt x="361" y="328"/>
                    <a:pt x="466" y="408"/>
                    <a:pt x="466" y="587"/>
                  </a:cubicBezTo>
                  <a:cubicBezTo>
                    <a:pt x="514" y="587"/>
                    <a:pt x="514" y="587"/>
                    <a:pt x="514" y="587"/>
                  </a:cubicBezTo>
                  <a:cubicBezTo>
                    <a:pt x="514" y="495"/>
                    <a:pt x="487" y="417"/>
                    <a:pt x="438" y="361"/>
                  </a:cubicBezTo>
                  <a:cubicBezTo>
                    <a:pt x="412" y="332"/>
                    <a:pt x="381" y="310"/>
                    <a:pt x="346" y="297"/>
                  </a:cubicBezTo>
                  <a:cubicBezTo>
                    <a:pt x="389" y="268"/>
                    <a:pt x="418" y="218"/>
                    <a:pt x="418" y="162"/>
                  </a:cubicBezTo>
                  <a:cubicBezTo>
                    <a:pt x="418" y="73"/>
                    <a:pt x="346" y="0"/>
                    <a:pt x="257" y="0"/>
                  </a:cubicBezTo>
                  <a:cubicBezTo>
                    <a:pt x="168" y="0"/>
                    <a:pt x="95" y="73"/>
                    <a:pt x="95" y="162"/>
                  </a:cubicBezTo>
                  <a:cubicBezTo>
                    <a:pt x="95" y="218"/>
                    <a:pt x="124" y="268"/>
                    <a:pt x="168" y="297"/>
                  </a:cubicBezTo>
                  <a:cubicBezTo>
                    <a:pt x="133" y="310"/>
                    <a:pt x="101" y="332"/>
                    <a:pt x="76" y="361"/>
                  </a:cubicBezTo>
                  <a:cubicBezTo>
                    <a:pt x="26" y="417"/>
                    <a:pt x="0" y="495"/>
                    <a:pt x="0" y="587"/>
                  </a:cubicBezTo>
                  <a:cubicBezTo>
                    <a:pt x="48" y="587"/>
                    <a:pt x="48" y="587"/>
                    <a:pt x="48" y="587"/>
                  </a:cubicBezTo>
                  <a:cubicBezTo>
                    <a:pt x="48" y="408"/>
                    <a:pt x="153" y="328"/>
                    <a:pt x="257" y="328"/>
                  </a:cubicBezTo>
                  <a:close/>
                  <a:moveTo>
                    <a:pt x="257" y="48"/>
                  </a:moveTo>
                  <a:cubicBezTo>
                    <a:pt x="319" y="48"/>
                    <a:pt x="370" y="99"/>
                    <a:pt x="370" y="162"/>
                  </a:cubicBezTo>
                  <a:cubicBezTo>
                    <a:pt x="370" y="224"/>
                    <a:pt x="319" y="275"/>
                    <a:pt x="257" y="275"/>
                  </a:cubicBezTo>
                  <a:cubicBezTo>
                    <a:pt x="194" y="275"/>
                    <a:pt x="143" y="224"/>
                    <a:pt x="143" y="162"/>
                  </a:cubicBezTo>
                  <a:cubicBezTo>
                    <a:pt x="143" y="99"/>
                    <a:pt x="194" y="48"/>
                    <a:pt x="257"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sp>
          <p:nvSpPr>
            <p:cNvPr id="78" name="Freeform 245"/>
            <p:cNvSpPr>
              <a:spLocks noEditPoints="1"/>
            </p:cNvSpPr>
            <p:nvPr/>
          </p:nvSpPr>
          <p:spPr bwMode="auto">
            <a:xfrm>
              <a:off x="-3071813" y="4260851"/>
              <a:ext cx="819150" cy="744538"/>
            </a:xfrm>
            <a:custGeom>
              <a:avLst/>
              <a:gdLst>
                <a:gd name="T0" fmla="*/ 109 w 218"/>
                <a:gd name="T1" fmla="*/ 11 h 198"/>
                <a:gd name="T2" fmla="*/ 70 w 218"/>
                <a:gd name="T3" fmla="*/ 0 h 198"/>
                <a:gd name="T4" fmla="*/ 0 w 218"/>
                <a:gd name="T5" fmla="*/ 70 h 198"/>
                <a:gd name="T6" fmla="*/ 23 w 218"/>
                <a:gd name="T7" fmla="*/ 123 h 198"/>
                <a:gd name="T8" fmla="*/ 91 w 218"/>
                <a:gd name="T9" fmla="*/ 191 h 198"/>
                <a:gd name="T10" fmla="*/ 99 w 218"/>
                <a:gd name="T11" fmla="*/ 198 h 198"/>
                <a:gd name="T12" fmla="*/ 119 w 218"/>
                <a:gd name="T13" fmla="*/ 198 h 198"/>
                <a:gd name="T14" fmla="*/ 194 w 218"/>
                <a:gd name="T15" fmla="*/ 123 h 198"/>
                <a:gd name="T16" fmla="*/ 194 w 218"/>
                <a:gd name="T17" fmla="*/ 123 h 198"/>
                <a:gd name="T18" fmla="*/ 218 w 218"/>
                <a:gd name="T19" fmla="*/ 70 h 198"/>
                <a:gd name="T20" fmla="*/ 147 w 218"/>
                <a:gd name="T21" fmla="*/ 0 h 198"/>
                <a:gd name="T22" fmla="*/ 109 w 218"/>
                <a:gd name="T23" fmla="*/ 11 h 198"/>
                <a:gd name="T24" fmla="*/ 168 w 218"/>
                <a:gd name="T25" fmla="*/ 70 h 198"/>
                <a:gd name="T26" fmla="*/ 158 w 218"/>
                <a:gd name="T27" fmla="*/ 89 h 198"/>
                <a:gd name="T28" fmla="*/ 109 w 218"/>
                <a:gd name="T29" fmla="*/ 138 h 198"/>
                <a:gd name="T30" fmla="*/ 59 w 218"/>
                <a:gd name="T31" fmla="*/ 89 h 198"/>
                <a:gd name="T32" fmla="*/ 49 w 218"/>
                <a:gd name="T33" fmla="*/ 70 h 198"/>
                <a:gd name="T34" fmla="*/ 70 w 218"/>
                <a:gd name="T35" fmla="*/ 49 h 198"/>
                <a:gd name="T36" fmla="*/ 88 w 218"/>
                <a:gd name="T37" fmla="*/ 59 h 198"/>
                <a:gd name="T38" fmla="*/ 95 w 218"/>
                <a:gd name="T39" fmla="*/ 70 h 198"/>
                <a:gd name="T40" fmla="*/ 122 w 218"/>
                <a:gd name="T41" fmla="*/ 70 h 198"/>
                <a:gd name="T42" fmla="*/ 129 w 218"/>
                <a:gd name="T43" fmla="*/ 59 h 198"/>
                <a:gd name="T44" fmla="*/ 147 w 218"/>
                <a:gd name="T45" fmla="*/ 49 h 198"/>
                <a:gd name="T46" fmla="*/ 168 w 218"/>
                <a:gd name="T47" fmla="*/ 70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8" h="198">
                  <a:moveTo>
                    <a:pt x="109" y="11"/>
                  </a:moveTo>
                  <a:cubicBezTo>
                    <a:pt x="97" y="4"/>
                    <a:pt x="84" y="0"/>
                    <a:pt x="70" y="0"/>
                  </a:cubicBezTo>
                  <a:cubicBezTo>
                    <a:pt x="31" y="0"/>
                    <a:pt x="0" y="32"/>
                    <a:pt x="0" y="70"/>
                  </a:cubicBezTo>
                  <a:cubicBezTo>
                    <a:pt x="0" y="89"/>
                    <a:pt x="7" y="106"/>
                    <a:pt x="23" y="123"/>
                  </a:cubicBezTo>
                  <a:cubicBezTo>
                    <a:pt x="91" y="191"/>
                    <a:pt x="91" y="191"/>
                    <a:pt x="91" y="191"/>
                  </a:cubicBezTo>
                  <a:cubicBezTo>
                    <a:pt x="99" y="198"/>
                    <a:pt x="99" y="198"/>
                    <a:pt x="99" y="198"/>
                  </a:cubicBezTo>
                  <a:cubicBezTo>
                    <a:pt x="119" y="198"/>
                    <a:pt x="119" y="198"/>
                    <a:pt x="119" y="198"/>
                  </a:cubicBezTo>
                  <a:cubicBezTo>
                    <a:pt x="194" y="123"/>
                    <a:pt x="194" y="123"/>
                    <a:pt x="194" y="123"/>
                  </a:cubicBezTo>
                  <a:cubicBezTo>
                    <a:pt x="194" y="123"/>
                    <a:pt x="194" y="123"/>
                    <a:pt x="194" y="123"/>
                  </a:cubicBezTo>
                  <a:cubicBezTo>
                    <a:pt x="210" y="106"/>
                    <a:pt x="218" y="89"/>
                    <a:pt x="218" y="70"/>
                  </a:cubicBezTo>
                  <a:cubicBezTo>
                    <a:pt x="218" y="32"/>
                    <a:pt x="186" y="0"/>
                    <a:pt x="147" y="0"/>
                  </a:cubicBezTo>
                  <a:cubicBezTo>
                    <a:pt x="133" y="0"/>
                    <a:pt x="120" y="4"/>
                    <a:pt x="109" y="11"/>
                  </a:cubicBezTo>
                  <a:close/>
                  <a:moveTo>
                    <a:pt x="168" y="70"/>
                  </a:moveTo>
                  <a:cubicBezTo>
                    <a:pt x="168" y="74"/>
                    <a:pt x="167" y="79"/>
                    <a:pt x="158" y="89"/>
                  </a:cubicBezTo>
                  <a:cubicBezTo>
                    <a:pt x="109" y="138"/>
                    <a:pt x="109" y="138"/>
                    <a:pt x="109" y="138"/>
                  </a:cubicBezTo>
                  <a:cubicBezTo>
                    <a:pt x="59" y="89"/>
                    <a:pt x="59" y="89"/>
                    <a:pt x="59" y="89"/>
                  </a:cubicBezTo>
                  <a:cubicBezTo>
                    <a:pt x="50" y="79"/>
                    <a:pt x="49" y="74"/>
                    <a:pt x="49" y="70"/>
                  </a:cubicBezTo>
                  <a:cubicBezTo>
                    <a:pt x="49" y="59"/>
                    <a:pt x="59" y="49"/>
                    <a:pt x="70" y="49"/>
                  </a:cubicBezTo>
                  <a:cubicBezTo>
                    <a:pt x="77" y="49"/>
                    <a:pt x="84" y="53"/>
                    <a:pt x="88" y="59"/>
                  </a:cubicBezTo>
                  <a:cubicBezTo>
                    <a:pt x="95" y="70"/>
                    <a:pt x="95" y="70"/>
                    <a:pt x="95" y="70"/>
                  </a:cubicBezTo>
                  <a:cubicBezTo>
                    <a:pt x="122" y="70"/>
                    <a:pt x="122" y="70"/>
                    <a:pt x="122" y="70"/>
                  </a:cubicBezTo>
                  <a:cubicBezTo>
                    <a:pt x="129" y="59"/>
                    <a:pt x="129" y="59"/>
                    <a:pt x="129" y="59"/>
                  </a:cubicBezTo>
                  <a:cubicBezTo>
                    <a:pt x="133" y="53"/>
                    <a:pt x="140" y="49"/>
                    <a:pt x="147" y="49"/>
                  </a:cubicBezTo>
                  <a:cubicBezTo>
                    <a:pt x="159" y="49"/>
                    <a:pt x="168" y="59"/>
                    <a:pt x="168" y="7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sp>
          <p:nvSpPr>
            <p:cNvPr id="79" name="Freeform 246"/>
            <p:cNvSpPr/>
            <p:nvPr/>
          </p:nvSpPr>
          <p:spPr bwMode="auto">
            <a:xfrm>
              <a:off x="-1541463" y="3478213"/>
              <a:ext cx="511175" cy="180975"/>
            </a:xfrm>
            <a:custGeom>
              <a:avLst/>
              <a:gdLst>
                <a:gd name="T0" fmla="*/ 136 w 136"/>
                <a:gd name="T1" fmla="*/ 24 h 48"/>
                <a:gd name="T2" fmla="*/ 112 w 136"/>
                <a:gd name="T3" fmla="*/ 0 h 48"/>
                <a:gd name="T4" fmla="*/ 24 w 136"/>
                <a:gd name="T5" fmla="*/ 0 h 48"/>
                <a:gd name="T6" fmla="*/ 0 w 136"/>
                <a:gd name="T7" fmla="*/ 24 h 48"/>
                <a:gd name="T8" fmla="*/ 24 w 136"/>
                <a:gd name="T9" fmla="*/ 48 h 48"/>
                <a:gd name="T10" fmla="*/ 112 w 136"/>
                <a:gd name="T11" fmla="*/ 48 h 48"/>
                <a:gd name="T12" fmla="*/ 136 w 136"/>
                <a:gd name="T13" fmla="*/ 24 h 48"/>
              </a:gdLst>
              <a:ahLst/>
              <a:cxnLst>
                <a:cxn ang="0">
                  <a:pos x="T0" y="T1"/>
                </a:cxn>
                <a:cxn ang="0">
                  <a:pos x="T2" y="T3"/>
                </a:cxn>
                <a:cxn ang="0">
                  <a:pos x="T4" y="T5"/>
                </a:cxn>
                <a:cxn ang="0">
                  <a:pos x="T6" y="T7"/>
                </a:cxn>
                <a:cxn ang="0">
                  <a:pos x="T8" y="T9"/>
                </a:cxn>
                <a:cxn ang="0">
                  <a:pos x="T10" y="T11"/>
                </a:cxn>
                <a:cxn ang="0">
                  <a:pos x="T12" y="T13"/>
                </a:cxn>
              </a:cxnLst>
              <a:rect l="0" t="0" r="r" b="b"/>
              <a:pathLst>
                <a:path w="136" h="48">
                  <a:moveTo>
                    <a:pt x="136" y="24"/>
                  </a:moveTo>
                  <a:cubicBezTo>
                    <a:pt x="136" y="11"/>
                    <a:pt x="125" y="0"/>
                    <a:pt x="112" y="0"/>
                  </a:cubicBezTo>
                  <a:cubicBezTo>
                    <a:pt x="24" y="0"/>
                    <a:pt x="24" y="0"/>
                    <a:pt x="24" y="0"/>
                  </a:cubicBezTo>
                  <a:cubicBezTo>
                    <a:pt x="11" y="0"/>
                    <a:pt x="0" y="11"/>
                    <a:pt x="0" y="24"/>
                  </a:cubicBezTo>
                  <a:cubicBezTo>
                    <a:pt x="0" y="37"/>
                    <a:pt x="11" y="48"/>
                    <a:pt x="24" y="48"/>
                  </a:cubicBezTo>
                  <a:cubicBezTo>
                    <a:pt x="112" y="48"/>
                    <a:pt x="112" y="48"/>
                    <a:pt x="112" y="48"/>
                  </a:cubicBezTo>
                  <a:cubicBezTo>
                    <a:pt x="125" y="48"/>
                    <a:pt x="136" y="37"/>
                    <a:pt x="136"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sp>
          <p:nvSpPr>
            <p:cNvPr id="80" name="Freeform 247"/>
            <p:cNvSpPr/>
            <p:nvPr/>
          </p:nvSpPr>
          <p:spPr bwMode="auto">
            <a:xfrm>
              <a:off x="-1495425" y="3790951"/>
              <a:ext cx="417513" cy="179388"/>
            </a:xfrm>
            <a:custGeom>
              <a:avLst/>
              <a:gdLst>
                <a:gd name="T0" fmla="*/ 24 w 111"/>
                <a:gd name="T1" fmla="*/ 0 h 48"/>
                <a:gd name="T2" fmla="*/ 0 w 111"/>
                <a:gd name="T3" fmla="*/ 24 h 48"/>
                <a:gd name="T4" fmla="*/ 24 w 111"/>
                <a:gd name="T5" fmla="*/ 48 h 48"/>
                <a:gd name="T6" fmla="*/ 87 w 111"/>
                <a:gd name="T7" fmla="*/ 48 h 48"/>
                <a:gd name="T8" fmla="*/ 111 w 111"/>
                <a:gd name="T9" fmla="*/ 24 h 48"/>
                <a:gd name="T10" fmla="*/ 87 w 111"/>
                <a:gd name="T11" fmla="*/ 0 h 48"/>
                <a:gd name="T12" fmla="*/ 24 w 111"/>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111" h="48">
                  <a:moveTo>
                    <a:pt x="24" y="0"/>
                  </a:moveTo>
                  <a:cubicBezTo>
                    <a:pt x="11" y="0"/>
                    <a:pt x="0" y="11"/>
                    <a:pt x="0" y="24"/>
                  </a:cubicBezTo>
                  <a:cubicBezTo>
                    <a:pt x="0" y="37"/>
                    <a:pt x="11" y="48"/>
                    <a:pt x="24" y="48"/>
                  </a:cubicBezTo>
                  <a:cubicBezTo>
                    <a:pt x="87" y="48"/>
                    <a:pt x="87" y="48"/>
                    <a:pt x="87" y="48"/>
                  </a:cubicBezTo>
                  <a:cubicBezTo>
                    <a:pt x="101" y="48"/>
                    <a:pt x="111" y="37"/>
                    <a:pt x="111" y="24"/>
                  </a:cubicBezTo>
                  <a:cubicBezTo>
                    <a:pt x="111" y="11"/>
                    <a:pt x="101" y="0"/>
                    <a:pt x="87" y="0"/>
                  </a:cubicBezTo>
                  <a:lnTo>
                    <a:pt x="2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sp>
          <p:nvSpPr>
            <p:cNvPr id="81" name="Freeform 10"/>
            <p:cNvSpPr>
              <a:spLocks noEditPoints="1"/>
            </p:cNvSpPr>
            <p:nvPr/>
          </p:nvSpPr>
          <p:spPr bwMode="auto">
            <a:xfrm>
              <a:off x="-1827213" y="1876426"/>
              <a:ext cx="1079500" cy="1455738"/>
            </a:xfrm>
            <a:custGeom>
              <a:avLst/>
              <a:gdLst>
                <a:gd name="T0" fmla="*/ 144 w 287"/>
                <a:gd name="T1" fmla="*/ 0 h 387"/>
                <a:gd name="T2" fmla="*/ 0 w 287"/>
                <a:gd name="T3" fmla="*/ 143 h 387"/>
                <a:gd name="T4" fmla="*/ 26 w 287"/>
                <a:gd name="T5" fmla="*/ 226 h 387"/>
                <a:gd name="T6" fmla="*/ 48 w 287"/>
                <a:gd name="T7" fmla="*/ 280 h 387"/>
                <a:gd name="T8" fmla="*/ 53 w 287"/>
                <a:gd name="T9" fmla="*/ 331 h 387"/>
                <a:gd name="T10" fmla="*/ 109 w 287"/>
                <a:gd name="T11" fmla="*/ 387 h 387"/>
                <a:gd name="T12" fmla="*/ 178 w 287"/>
                <a:gd name="T13" fmla="*/ 387 h 387"/>
                <a:gd name="T14" fmla="*/ 235 w 287"/>
                <a:gd name="T15" fmla="*/ 331 h 387"/>
                <a:gd name="T16" fmla="*/ 239 w 287"/>
                <a:gd name="T17" fmla="*/ 280 h 387"/>
                <a:gd name="T18" fmla="*/ 261 w 287"/>
                <a:gd name="T19" fmla="*/ 226 h 387"/>
                <a:gd name="T20" fmla="*/ 287 w 287"/>
                <a:gd name="T21" fmla="*/ 143 h 387"/>
                <a:gd name="T22" fmla="*/ 144 w 287"/>
                <a:gd name="T23" fmla="*/ 0 h 387"/>
                <a:gd name="T24" fmla="*/ 218 w 287"/>
                <a:gd name="T25" fmla="*/ 206 h 387"/>
                <a:gd name="T26" fmla="*/ 193 w 287"/>
                <a:gd name="T27" fmla="*/ 266 h 387"/>
                <a:gd name="T28" fmla="*/ 187 w 287"/>
                <a:gd name="T29" fmla="*/ 330 h 387"/>
                <a:gd name="T30" fmla="*/ 187 w 287"/>
                <a:gd name="T31" fmla="*/ 331 h 387"/>
                <a:gd name="T32" fmla="*/ 178 w 287"/>
                <a:gd name="T33" fmla="*/ 339 h 387"/>
                <a:gd name="T34" fmla="*/ 109 w 287"/>
                <a:gd name="T35" fmla="*/ 339 h 387"/>
                <a:gd name="T36" fmla="*/ 101 w 287"/>
                <a:gd name="T37" fmla="*/ 331 h 387"/>
                <a:gd name="T38" fmla="*/ 101 w 287"/>
                <a:gd name="T39" fmla="*/ 330 h 387"/>
                <a:gd name="T40" fmla="*/ 94 w 287"/>
                <a:gd name="T41" fmla="*/ 266 h 387"/>
                <a:gd name="T42" fmla="*/ 70 w 287"/>
                <a:gd name="T43" fmla="*/ 206 h 387"/>
                <a:gd name="T44" fmla="*/ 48 w 287"/>
                <a:gd name="T45" fmla="*/ 143 h 387"/>
                <a:gd name="T46" fmla="*/ 144 w 287"/>
                <a:gd name="T47" fmla="*/ 48 h 387"/>
                <a:gd name="T48" fmla="*/ 239 w 287"/>
                <a:gd name="T49" fmla="*/ 143 h 387"/>
                <a:gd name="T50" fmla="*/ 218 w 287"/>
                <a:gd name="T51" fmla="*/ 206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87" h="387">
                  <a:moveTo>
                    <a:pt x="144" y="0"/>
                  </a:moveTo>
                  <a:cubicBezTo>
                    <a:pt x="65" y="0"/>
                    <a:pt x="0" y="64"/>
                    <a:pt x="0" y="143"/>
                  </a:cubicBezTo>
                  <a:cubicBezTo>
                    <a:pt x="0" y="172"/>
                    <a:pt x="13" y="198"/>
                    <a:pt x="26" y="226"/>
                  </a:cubicBezTo>
                  <a:cubicBezTo>
                    <a:pt x="34" y="244"/>
                    <a:pt x="43" y="261"/>
                    <a:pt x="48" y="280"/>
                  </a:cubicBezTo>
                  <a:cubicBezTo>
                    <a:pt x="50" y="286"/>
                    <a:pt x="52" y="311"/>
                    <a:pt x="53" y="331"/>
                  </a:cubicBezTo>
                  <a:cubicBezTo>
                    <a:pt x="53" y="362"/>
                    <a:pt x="78" y="387"/>
                    <a:pt x="109" y="387"/>
                  </a:cubicBezTo>
                  <a:cubicBezTo>
                    <a:pt x="178" y="387"/>
                    <a:pt x="178" y="387"/>
                    <a:pt x="178" y="387"/>
                  </a:cubicBezTo>
                  <a:cubicBezTo>
                    <a:pt x="209" y="387"/>
                    <a:pt x="235" y="362"/>
                    <a:pt x="235" y="331"/>
                  </a:cubicBezTo>
                  <a:cubicBezTo>
                    <a:pt x="235" y="311"/>
                    <a:pt x="237" y="286"/>
                    <a:pt x="239" y="280"/>
                  </a:cubicBezTo>
                  <a:cubicBezTo>
                    <a:pt x="245" y="261"/>
                    <a:pt x="253" y="244"/>
                    <a:pt x="261" y="226"/>
                  </a:cubicBezTo>
                  <a:cubicBezTo>
                    <a:pt x="275" y="198"/>
                    <a:pt x="287" y="172"/>
                    <a:pt x="287" y="143"/>
                  </a:cubicBezTo>
                  <a:cubicBezTo>
                    <a:pt x="287" y="64"/>
                    <a:pt x="223" y="0"/>
                    <a:pt x="144" y="0"/>
                  </a:cubicBezTo>
                  <a:close/>
                  <a:moveTo>
                    <a:pt x="218" y="206"/>
                  </a:moveTo>
                  <a:cubicBezTo>
                    <a:pt x="209" y="224"/>
                    <a:pt x="200" y="244"/>
                    <a:pt x="193" y="266"/>
                  </a:cubicBezTo>
                  <a:cubicBezTo>
                    <a:pt x="189" y="281"/>
                    <a:pt x="187" y="319"/>
                    <a:pt x="187" y="330"/>
                  </a:cubicBezTo>
                  <a:cubicBezTo>
                    <a:pt x="187" y="330"/>
                    <a:pt x="187" y="330"/>
                    <a:pt x="187" y="331"/>
                  </a:cubicBezTo>
                  <a:cubicBezTo>
                    <a:pt x="187" y="335"/>
                    <a:pt x="183" y="339"/>
                    <a:pt x="178" y="339"/>
                  </a:cubicBezTo>
                  <a:cubicBezTo>
                    <a:pt x="109" y="339"/>
                    <a:pt x="109" y="339"/>
                    <a:pt x="109" y="339"/>
                  </a:cubicBezTo>
                  <a:cubicBezTo>
                    <a:pt x="105" y="339"/>
                    <a:pt x="101" y="335"/>
                    <a:pt x="101" y="331"/>
                  </a:cubicBezTo>
                  <a:cubicBezTo>
                    <a:pt x="101" y="330"/>
                    <a:pt x="101" y="330"/>
                    <a:pt x="101" y="330"/>
                  </a:cubicBezTo>
                  <a:cubicBezTo>
                    <a:pt x="101" y="319"/>
                    <a:pt x="99" y="281"/>
                    <a:pt x="94" y="266"/>
                  </a:cubicBezTo>
                  <a:cubicBezTo>
                    <a:pt x="88" y="244"/>
                    <a:pt x="78" y="224"/>
                    <a:pt x="70" y="206"/>
                  </a:cubicBezTo>
                  <a:cubicBezTo>
                    <a:pt x="58" y="182"/>
                    <a:pt x="48" y="161"/>
                    <a:pt x="48" y="143"/>
                  </a:cubicBezTo>
                  <a:cubicBezTo>
                    <a:pt x="48" y="91"/>
                    <a:pt x="91" y="48"/>
                    <a:pt x="144" y="48"/>
                  </a:cubicBezTo>
                  <a:cubicBezTo>
                    <a:pt x="196" y="48"/>
                    <a:pt x="239" y="91"/>
                    <a:pt x="239" y="143"/>
                  </a:cubicBezTo>
                  <a:cubicBezTo>
                    <a:pt x="239" y="161"/>
                    <a:pt x="229" y="182"/>
                    <a:pt x="218" y="20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sp>
          <p:nvSpPr>
            <p:cNvPr id="82" name="Freeform 11"/>
            <p:cNvSpPr/>
            <p:nvPr/>
          </p:nvSpPr>
          <p:spPr bwMode="auto">
            <a:xfrm>
              <a:off x="-2300288" y="1770063"/>
              <a:ext cx="393700" cy="293688"/>
            </a:xfrm>
            <a:custGeom>
              <a:avLst/>
              <a:gdLst>
                <a:gd name="T0" fmla="*/ 16 w 105"/>
                <a:gd name="T1" fmla="*/ 48 h 78"/>
                <a:gd name="T2" fmla="*/ 66 w 105"/>
                <a:gd name="T3" fmla="*/ 75 h 78"/>
                <a:gd name="T4" fmla="*/ 77 w 105"/>
                <a:gd name="T5" fmla="*/ 78 h 78"/>
                <a:gd name="T6" fmla="*/ 98 w 105"/>
                <a:gd name="T7" fmla="*/ 65 h 78"/>
                <a:gd name="T8" fmla="*/ 88 w 105"/>
                <a:gd name="T9" fmla="*/ 32 h 78"/>
                <a:gd name="T10" fmla="*/ 39 w 105"/>
                <a:gd name="T11" fmla="*/ 6 h 78"/>
                <a:gd name="T12" fmla="*/ 7 w 105"/>
                <a:gd name="T13" fmla="*/ 16 h 78"/>
                <a:gd name="T14" fmla="*/ 16 w 105"/>
                <a:gd name="T15" fmla="*/ 48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8">
                  <a:moveTo>
                    <a:pt x="16" y="48"/>
                  </a:moveTo>
                  <a:cubicBezTo>
                    <a:pt x="66" y="75"/>
                    <a:pt x="66" y="75"/>
                    <a:pt x="66" y="75"/>
                  </a:cubicBezTo>
                  <a:cubicBezTo>
                    <a:pt x="69" y="77"/>
                    <a:pt x="73" y="78"/>
                    <a:pt x="77" y="78"/>
                  </a:cubicBezTo>
                  <a:cubicBezTo>
                    <a:pt x="86" y="78"/>
                    <a:pt x="94" y="73"/>
                    <a:pt x="98" y="65"/>
                  </a:cubicBezTo>
                  <a:cubicBezTo>
                    <a:pt x="105" y="53"/>
                    <a:pt x="100" y="39"/>
                    <a:pt x="88" y="32"/>
                  </a:cubicBezTo>
                  <a:cubicBezTo>
                    <a:pt x="39" y="6"/>
                    <a:pt x="39" y="6"/>
                    <a:pt x="39" y="6"/>
                  </a:cubicBezTo>
                  <a:cubicBezTo>
                    <a:pt x="27" y="0"/>
                    <a:pt x="13" y="4"/>
                    <a:pt x="7" y="16"/>
                  </a:cubicBezTo>
                  <a:cubicBezTo>
                    <a:pt x="0" y="28"/>
                    <a:pt x="5" y="42"/>
                    <a:pt x="16"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sp>
          <p:nvSpPr>
            <p:cNvPr id="83" name="Freeform 12"/>
            <p:cNvSpPr/>
            <p:nvPr/>
          </p:nvSpPr>
          <p:spPr bwMode="auto">
            <a:xfrm>
              <a:off x="-1709738" y="1349376"/>
              <a:ext cx="261938" cy="395288"/>
            </a:xfrm>
            <a:custGeom>
              <a:avLst/>
              <a:gdLst>
                <a:gd name="T0" fmla="*/ 21 w 70"/>
                <a:gd name="T1" fmla="*/ 88 h 105"/>
                <a:gd name="T2" fmla="*/ 43 w 70"/>
                <a:gd name="T3" fmla="*/ 105 h 105"/>
                <a:gd name="T4" fmla="*/ 50 w 70"/>
                <a:gd name="T5" fmla="*/ 103 h 105"/>
                <a:gd name="T6" fmla="*/ 66 w 70"/>
                <a:gd name="T7" fmla="*/ 74 h 105"/>
                <a:gd name="T8" fmla="*/ 50 w 70"/>
                <a:gd name="T9" fmla="*/ 20 h 105"/>
                <a:gd name="T10" fmla="*/ 20 w 70"/>
                <a:gd name="T11" fmla="*/ 4 h 105"/>
                <a:gd name="T12" fmla="*/ 4 w 70"/>
                <a:gd name="T13" fmla="*/ 34 h 105"/>
                <a:gd name="T14" fmla="*/ 21 w 70"/>
                <a:gd name="T15" fmla="*/ 88 h 10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0" h="105">
                  <a:moveTo>
                    <a:pt x="21" y="88"/>
                  </a:moveTo>
                  <a:cubicBezTo>
                    <a:pt x="24" y="98"/>
                    <a:pt x="33" y="105"/>
                    <a:pt x="43" y="105"/>
                  </a:cubicBezTo>
                  <a:cubicBezTo>
                    <a:pt x="46" y="105"/>
                    <a:pt x="48" y="104"/>
                    <a:pt x="50" y="103"/>
                  </a:cubicBezTo>
                  <a:cubicBezTo>
                    <a:pt x="63" y="100"/>
                    <a:pt x="70" y="86"/>
                    <a:pt x="66" y="74"/>
                  </a:cubicBezTo>
                  <a:cubicBezTo>
                    <a:pt x="50" y="20"/>
                    <a:pt x="50" y="20"/>
                    <a:pt x="50" y="20"/>
                  </a:cubicBezTo>
                  <a:cubicBezTo>
                    <a:pt x="46" y="7"/>
                    <a:pt x="33" y="0"/>
                    <a:pt x="20" y="4"/>
                  </a:cubicBezTo>
                  <a:cubicBezTo>
                    <a:pt x="7" y="8"/>
                    <a:pt x="0" y="21"/>
                    <a:pt x="4" y="34"/>
                  </a:cubicBezTo>
                  <a:lnTo>
                    <a:pt x="21" y="8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sp>
          <p:nvSpPr>
            <p:cNvPr id="84" name="Freeform 13"/>
            <p:cNvSpPr/>
            <p:nvPr/>
          </p:nvSpPr>
          <p:spPr bwMode="auto">
            <a:xfrm>
              <a:off x="-627063" y="1785938"/>
              <a:ext cx="390525" cy="293688"/>
            </a:xfrm>
            <a:custGeom>
              <a:avLst/>
              <a:gdLst>
                <a:gd name="T0" fmla="*/ 88 w 104"/>
                <a:gd name="T1" fmla="*/ 49 h 78"/>
                <a:gd name="T2" fmla="*/ 98 w 104"/>
                <a:gd name="T3" fmla="*/ 16 h 78"/>
                <a:gd name="T4" fmla="*/ 65 w 104"/>
                <a:gd name="T5" fmla="*/ 6 h 78"/>
                <a:gd name="T6" fmla="*/ 16 w 104"/>
                <a:gd name="T7" fmla="*/ 33 h 78"/>
                <a:gd name="T8" fmla="*/ 6 w 104"/>
                <a:gd name="T9" fmla="*/ 65 h 78"/>
                <a:gd name="T10" fmla="*/ 27 w 104"/>
                <a:gd name="T11" fmla="*/ 78 h 78"/>
                <a:gd name="T12" fmla="*/ 38 w 104"/>
                <a:gd name="T13" fmla="*/ 75 h 78"/>
                <a:gd name="T14" fmla="*/ 88 w 104"/>
                <a:gd name="T15" fmla="*/ 49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4" h="78">
                  <a:moveTo>
                    <a:pt x="88" y="49"/>
                  </a:moveTo>
                  <a:cubicBezTo>
                    <a:pt x="99" y="43"/>
                    <a:pt x="104" y="28"/>
                    <a:pt x="98" y="16"/>
                  </a:cubicBezTo>
                  <a:cubicBezTo>
                    <a:pt x="91" y="5"/>
                    <a:pt x="77" y="0"/>
                    <a:pt x="65" y="6"/>
                  </a:cubicBezTo>
                  <a:cubicBezTo>
                    <a:pt x="16" y="33"/>
                    <a:pt x="16" y="33"/>
                    <a:pt x="16" y="33"/>
                  </a:cubicBezTo>
                  <a:cubicBezTo>
                    <a:pt x="4" y="39"/>
                    <a:pt x="0" y="54"/>
                    <a:pt x="6" y="65"/>
                  </a:cubicBezTo>
                  <a:cubicBezTo>
                    <a:pt x="10" y="73"/>
                    <a:pt x="18" y="78"/>
                    <a:pt x="27" y="78"/>
                  </a:cubicBezTo>
                  <a:cubicBezTo>
                    <a:pt x="31" y="78"/>
                    <a:pt x="35" y="77"/>
                    <a:pt x="38" y="75"/>
                  </a:cubicBezTo>
                  <a:lnTo>
                    <a:pt x="88" y="4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sp>
          <p:nvSpPr>
            <p:cNvPr id="85" name="Freeform 14"/>
            <p:cNvSpPr/>
            <p:nvPr/>
          </p:nvSpPr>
          <p:spPr bwMode="auto">
            <a:xfrm>
              <a:off x="-522288" y="2401888"/>
              <a:ext cx="390525" cy="188913"/>
            </a:xfrm>
            <a:custGeom>
              <a:avLst/>
              <a:gdLst>
                <a:gd name="T0" fmla="*/ 80 w 104"/>
                <a:gd name="T1" fmla="*/ 2 h 50"/>
                <a:gd name="T2" fmla="*/ 24 w 104"/>
                <a:gd name="T3" fmla="*/ 1 h 50"/>
                <a:gd name="T4" fmla="*/ 0 w 104"/>
                <a:gd name="T5" fmla="*/ 24 h 50"/>
                <a:gd name="T6" fmla="*/ 23 w 104"/>
                <a:gd name="T7" fmla="*/ 49 h 50"/>
                <a:gd name="T8" fmla="*/ 79 w 104"/>
                <a:gd name="T9" fmla="*/ 50 h 50"/>
                <a:gd name="T10" fmla="*/ 80 w 104"/>
                <a:gd name="T11" fmla="*/ 50 h 50"/>
                <a:gd name="T12" fmla="*/ 104 w 104"/>
                <a:gd name="T13" fmla="*/ 26 h 50"/>
                <a:gd name="T14" fmla="*/ 80 w 104"/>
                <a:gd name="T15" fmla="*/ 2 h 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4" h="50">
                  <a:moveTo>
                    <a:pt x="80" y="2"/>
                  </a:moveTo>
                  <a:cubicBezTo>
                    <a:pt x="24" y="1"/>
                    <a:pt x="24" y="1"/>
                    <a:pt x="24" y="1"/>
                  </a:cubicBezTo>
                  <a:cubicBezTo>
                    <a:pt x="11" y="0"/>
                    <a:pt x="0" y="11"/>
                    <a:pt x="0" y="24"/>
                  </a:cubicBezTo>
                  <a:cubicBezTo>
                    <a:pt x="0" y="37"/>
                    <a:pt x="10" y="48"/>
                    <a:pt x="23" y="49"/>
                  </a:cubicBezTo>
                  <a:cubicBezTo>
                    <a:pt x="79" y="50"/>
                    <a:pt x="79" y="50"/>
                    <a:pt x="79" y="50"/>
                  </a:cubicBezTo>
                  <a:cubicBezTo>
                    <a:pt x="80" y="50"/>
                    <a:pt x="80" y="50"/>
                    <a:pt x="80" y="50"/>
                  </a:cubicBezTo>
                  <a:cubicBezTo>
                    <a:pt x="93" y="50"/>
                    <a:pt x="104" y="39"/>
                    <a:pt x="104" y="26"/>
                  </a:cubicBezTo>
                  <a:cubicBezTo>
                    <a:pt x="104" y="13"/>
                    <a:pt x="94" y="2"/>
                    <a:pt x="8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sp>
          <p:nvSpPr>
            <p:cNvPr id="86" name="Freeform 15"/>
            <p:cNvSpPr/>
            <p:nvPr/>
          </p:nvSpPr>
          <p:spPr bwMode="auto">
            <a:xfrm>
              <a:off x="-2443163" y="2395538"/>
              <a:ext cx="393700" cy="187325"/>
            </a:xfrm>
            <a:custGeom>
              <a:avLst/>
              <a:gdLst>
                <a:gd name="T0" fmla="*/ 24 w 105"/>
                <a:gd name="T1" fmla="*/ 48 h 50"/>
                <a:gd name="T2" fmla="*/ 80 w 105"/>
                <a:gd name="T3" fmla="*/ 50 h 50"/>
                <a:gd name="T4" fmla="*/ 81 w 105"/>
                <a:gd name="T5" fmla="*/ 50 h 50"/>
                <a:gd name="T6" fmla="*/ 105 w 105"/>
                <a:gd name="T7" fmla="*/ 26 h 50"/>
                <a:gd name="T8" fmla="*/ 81 w 105"/>
                <a:gd name="T9" fmla="*/ 2 h 50"/>
                <a:gd name="T10" fmla="*/ 25 w 105"/>
                <a:gd name="T11" fmla="*/ 0 h 50"/>
                <a:gd name="T12" fmla="*/ 1 w 105"/>
                <a:gd name="T13" fmla="*/ 24 h 50"/>
                <a:gd name="T14" fmla="*/ 24 w 105"/>
                <a:gd name="T15" fmla="*/ 48 h 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50">
                  <a:moveTo>
                    <a:pt x="24" y="48"/>
                  </a:moveTo>
                  <a:cubicBezTo>
                    <a:pt x="80" y="50"/>
                    <a:pt x="80" y="50"/>
                    <a:pt x="80" y="50"/>
                  </a:cubicBezTo>
                  <a:cubicBezTo>
                    <a:pt x="80" y="50"/>
                    <a:pt x="81" y="50"/>
                    <a:pt x="81" y="50"/>
                  </a:cubicBezTo>
                  <a:cubicBezTo>
                    <a:pt x="94" y="50"/>
                    <a:pt x="104" y="39"/>
                    <a:pt x="105" y="26"/>
                  </a:cubicBezTo>
                  <a:cubicBezTo>
                    <a:pt x="105" y="13"/>
                    <a:pt x="95" y="2"/>
                    <a:pt x="81" y="2"/>
                  </a:cubicBezTo>
                  <a:cubicBezTo>
                    <a:pt x="25" y="0"/>
                    <a:pt x="25" y="0"/>
                    <a:pt x="25" y="0"/>
                  </a:cubicBezTo>
                  <a:cubicBezTo>
                    <a:pt x="12" y="0"/>
                    <a:pt x="1" y="10"/>
                    <a:pt x="1" y="24"/>
                  </a:cubicBezTo>
                  <a:cubicBezTo>
                    <a:pt x="0" y="37"/>
                    <a:pt x="11" y="48"/>
                    <a:pt x="24"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sp>
          <p:nvSpPr>
            <p:cNvPr id="87" name="Freeform 16"/>
            <p:cNvSpPr/>
            <p:nvPr/>
          </p:nvSpPr>
          <p:spPr bwMode="auto">
            <a:xfrm>
              <a:off x="-1052513" y="1368426"/>
              <a:ext cx="285750" cy="387350"/>
            </a:xfrm>
            <a:custGeom>
              <a:avLst/>
              <a:gdLst>
                <a:gd name="T0" fmla="*/ 18 w 76"/>
                <a:gd name="T1" fmla="*/ 101 h 103"/>
                <a:gd name="T2" fmla="*/ 27 w 76"/>
                <a:gd name="T3" fmla="*/ 103 h 103"/>
                <a:gd name="T4" fmla="*/ 49 w 76"/>
                <a:gd name="T5" fmla="*/ 88 h 103"/>
                <a:gd name="T6" fmla="*/ 71 w 76"/>
                <a:gd name="T7" fmla="*/ 36 h 103"/>
                <a:gd name="T8" fmla="*/ 58 w 76"/>
                <a:gd name="T9" fmla="*/ 5 h 103"/>
                <a:gd name="T10" fmla="*/ 26 w 76"/>
                <a:gd name="T11" fmla="*/ 18 h 103"/>
                <a:gd name="T12" fmla="*/ 5 w 76"/>
                <a:gd name="T13" fmla="*/ 70 h 103"/>
                <a:gd name="T14" fmla="*/ 18 w 76"/>
                <a:gd name="T15" fmla="*/ 101 h 10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03">
                  <a:moveTo>
                    <a:pt x="18" y="101"/>
                  </a:moveTo>
                  <a:cubicBezTo>
                    <a:pt x="21" y="102"/>
                    <a:pt x="24" y="103"/>
                    <a:pt x="27" y="103"/>
                  </a:cubicBezTo>
                  <a:cubicBezTo>
                    <a:pt x="37" y="103"/>
                    <a:pt x="46" y="97"/>
                    <a:pt x="49" y="88"/>
                  </a:cubicBezTo>
                  <a:cubicBezTo>
                    <a:pt x="71" y="36"/>
                    <a:pt x="71" y="36"/>
                    <a:pt x="71" y="36"/>
                  </a:cubicBezTo>
                  <a:cubicBezTo>
                    <a:pt x="76" y="24"/>
                    <a:pt x="70" y="10"/>
                    <a:pt x="58" y="5"/>
                  </a:cubicBezTo>
                  <a:cubicBezTo>
                    <a:pt x="45" y="0"/>
                    <a:pt x="31" y="6"/>
                    <a:pt x="26" y="18"/>
                  </a:cubicBezTo>
                  <a:cubicBezTo>
                    <a:pt x="5" y="70"/>
                    <a:pt x="5" y="70"/>
                    <a:pt x="5" y="70"/>
                  </a:cubicBezTo>
                  <a:cubicBezTo>
                    <a:pt x="0" y="82"/>
                    <a:pt x="6" y="96"/>
                    <a:pt x="18" y="10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grpSp>
      <p:sp>
        <p:nvSpPr>
          <p:cNvPr id="102" name="文本框 101"/>
          <p:cNvSpPr txBox="1"/>
          <p:nvPr/>
        </p:nvSpPr>
        <p:spPr>
          <a:xfrm>
            <a:off x="8630068" y="5022347"/>
            <a:ext cx="1452880" cy="398780"/>
          </a:xfrm>
          <a:prstGeom prst="rect">
            <a:avLst/>
          </a:prstGeom>
          <a:noFill/>
        </p:spPr>
        <p:txBody>
          <a:bodyPr wrap="none" rtlCol="0">
            <a:spAutoFit/>
          </a:bodyPr>
          <a:lstStyle/>
          <a:p>
            <a:r>
              <a:rPr lang="zh-CN" altLang="en-US" sz="2000" b="1" dirty="0">
                <a:latin typeface="+mn-ea"/>
              </a:rPr>
              <a:t>五、公平性</a:t>
            </a:r>
            <a:endParaRPr lang="zh-CN" altLang="en-US" sz="2400" b="1" dirty="0">
              <a:latin typeface="+mn-ea"/>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584835" y="295910"/>
            <a:ext cx="7365365" cy="610235"/>
          </a:xfrm>
        </p:spPr>
        <p:txBody>
          <a:bodyPr/>
          <a:lstStyle/>
          <a:p>
            <a:r>
              <a:rPr lang="zh-CN" altLang="en-US" sz="2400"/>
              <a:t>基本信息：</a:t>
            </a:r>
            <a:r>
              <a:rPr lang="zh-CN" altLang="en-US" sz="2400" dirty="0">
                <a:latin typeface="+mn-ea"/>
                <a:sym typeface="+mn-ea"/>
              </a:rPr>
              <a:t>国内首个获批用于</a:t>
            </a:r>
            <a:r>
              <a:rPr lang="en-US" altLang="zh-CN" sz="2400" dirty="0">
                <a:solidFill>
                  <a:srgbClr val="C00000"/>
                </a:solidFill>
                <a:latin typeface="+mn-ea"/>
                <a:sym typeface="+mn-ea"/>
              </a:rPr>
              <a:t>2~6</a:t>
            </a:r>
            <a:r>
              <a:rPr lang="zh-CN" altLang="en-US" sz="2400" dirty="0">
                <a:solidFill>
                  <a:srgbClr val="C00000"/>
                </a:solidFill>
                <a:latin typeface="+mn-ea"/>
                <a:sym typeface="+mn-ea"/>
              </a:rPr>
              <a:t>岁儿童专用</a:t>
            </a:r>
            <a:r>
              <a:rPr lang="zh-CN" altLang="en-US" sz="2400" dirty="0">
                <a:latin typeface="+mn-ea"/>
                <a:sym typeface="+mn-ea"/>
              </a:rPr>
              <a:t>祛痰药</a:t>
            </a:r>
            <a:endParaRPr lang="zh-CN" altLang="en-US" sz="2400" dirty="0">
              <a:latin typeface="+mn-ea"/>
              <a:sym typeface="+mn-ea"/>
            </a:endParaRPr>
          </a:p>
        </p:txBody>
      </p:sp>
      <p:sp>
        <p:nvSpPr>
          <p:cNvPr id="5" name="灯片编号占位符 4"/>
          <p:cNvSpPr>
            <a:spLocks noGrp="1"/>
          </p:cNvSpPr>
          <p:nvPr>
            <p:ph type="sldNum" sz="quarter" idx="12"/>
          </p:nvPr>
        </p:nvSpPr>
        <p:spPr/>
        <p:txBody>
          <a:bodyPr/>
          <a:lstStyle/>
          <a:p>
            <a:fld id="{5DD3DB80-B894-403A-B48E-6FDC1A72010E}" type="slidenum">
              <a:rPr lang="zh-CN" altLang="en-US" smtClean="0"/>
            </a:fld>
            <a:endParaRPr lang="zh-CN" altLang="en-US" dirty="0"/>
          </a:p>
        </p:txBody>
      </p:sp>
      <p:graphicFrame>
        <p:nvGraphicFramePr>
          <p:cNvPr id="6" name="表格 2"/>
          <p:cNvGraphicFramePr>
            <a:graphicFrameLocks noGrp="1"/>
          </p:cNvGraphicFramePr>
          <p:nvPr>
            <p:custDataLst>
              <p:tags r:id="rId1"/>
            </p:custDataLst>
          </p:nvPr>
        </p:nvGraphicFramePr>
        <p:xfrm>
          <a:off x="462280" y="1299845"/>
          <a:ext cx="6358890" cy="5225415"/>
        </p:xfrm>
        <a:graphic>
          <a:graphicData uri="http://schemas.openxmlformats.org/drawingml/2006/table">
            <a:tbl>
              <a:tblPr firstRow="1" bandRow="1">
                <a:tableStyleId>{69012ECD-51FC-41F1-AA8D-1B2483CD663E}</a:tableStyleId>
              </a:tblPr>
              <a:tblGrid>
                <a:gridCol w="2312670"/>
                <a:gridCol w="4046220"/>
              </a:tblGrid>
              <a:tr h="339090">
                <a:tc>
                  <a:txBody>
                    <a:bodyPr/>
                    <a:lstStyle/>
                    <a:p>
                      <a:pPr algn="ctr"/>
                      <a:r>
                        <a:rPr lang="zh-CN" altLang="en-US" sz="1600" dirty="0">
                          <a:latin typeface="微软雅黑" panose="020B0503020204020204" charset="-122"/>
                          <a:ea typeface="微软雅黑" panose="020B0503020204020204" charset="-122"/>
                        </a:rPr>
                        <a:t>通用名</a:t>
                      </a:r>
                      <a:endParaRPr lang="zh-CN" altLang="en-US" sz="1600" dirty="0">
                        <a:latin typeface="微软雅黑" panose="020B0503020204020204" charset="-122"/>
                        <a:ea typeface="微软雅黑" panose="020B0503020204020204" charset="-122"/>
                      </a:endParaRPr>
                    </a:p>
                  </a:txBody>
                  <a:tcPr anchor="ctr"/>
                </a:tc>
                <a:tc>
                  <a:txBody>
                    <a:bodyPr/>
                    <a:lstStyle/>
                    <a:p>
                      <a:pPr algn="ctr"/>
                      <a:r>
                        <a:rPr lang="zh-CN" altLang="en-US" sz="1600" dirty="0">
                          <a:latin typeface="微软雅黑" panose="020B0503020204020204" charset="-122"/>
                          <a:ea typeface="微软雅黑" panose="020B0503020204020204" charset="-122"/>
                        </a:rPr>
                        <a:t>盐酸氨溴索喷雾剂</a:t>
                      </a:r>
                      <a:endParaRPr lang="zh-CN" altLang="en-US" sz="1600" dirty="0">
                        <a:latin typeface="微软雅黑" panose="020B0503020204020204" charset="-122"/>
                        <a:ea typeface="微软雅黑" panose="020B0503020204020204" charset="-122"/>
                      </a:endParaRPr>
                    </a:p>
                  </a:txBody>
                  <a:tcPr anchor="ctr"/>
                </a:tc>
              </a:tr>
              <a:tr h="1533525">
                <a:tc>
                  <a:txBody>
                    <a:bodyPr/>
                    <a:lstStyle/>
                    <a:p>
                      <a:r>
                        <a:rPr lang="zh-CN" altLang="en-US" sz="1500" b="1" dirty="0">
                          <a:latin typeface="微软雅黑" panose="020B0503020204020204" charset="-122"/>
                          <a:ea typeface="微软雅黑" panose="020B0503020204020204" charset="-122"/>
                        </a:rPr>
                        <a:t>注册规格</a:t>
                      </a:r>
                      <a:endParaRPr lang="zh-CN" altLang="en-US" sz="1500" b="1" dirty="0">
                        <a:latin typeface="微软雅黑" panose="020B0503020204020204" charset="-122"/>
                        <a:ea typeface="微软雅黑" panose="020B0503020204020204" charset="-122"/>
                      </a:endParaRPr>
                    </a:p>
                  </a:txBody>
                  <a:tcPr>
                    <a:solidFill>
                      <a:schemeClr val="accent6">
                        <a:lumMod val="20000"/>
                        <a:lumOff val="80000"/>
                      </a:schemeClr>
                    </a:solidFill>
                  </a:tcPr>
                </a:tc>
                <a:tc>
                  <a:txBody>
                    <a:bodyPr/>
                    <a:lstStyle/>
                    <a:p>
                      <a:r>
                        <a:rPr lang="en-US" altLang="zh-CN" sz="1500" dirty="0">
                          <a:solidFill>
                            <a:schemeClr val="tx1"/>
                          </a:solidFill>
                          <a:latin typeface="微软雅黑" panose="020B0503020204020204" charset="-122"/>
                          <a:ea typeface="微软雅黑" panose="020B0503020204020204" charset="-122"/>
                          <a:cs typeface="微软雅黑" panose="020B0503020204020204" charset="-122"/>
                        </a:rPr>
                        <a:t>13.5ml:0.675g</a:t>
                      </a:r>
                      <a:r>
                        <a:rPr lang="zh-CN" altLang="en-US" sz="1500" dirty="0">
                          <a:solidFill>
                            <a:schemeClr val="tx1"/>
                          </a:solidFill>
                          <a:latin typeface="微软雅黑" panose="020B0503020204020204" charset="-122"/>
                          <a:ea typeface="微软雅黑" panose="020B0503020204020204" charset="-122"/>
                          <a:cs typeface="微软雅黑" panose="020B0503020204020204" charset="-122"/>
                        </a:rPr>
                        <a:t>，每喷含盐酸氨溴索</a:t>
                      </a:r>
                      <a:r>
                        <a:rPr lang="en-US" altLang="zh-CN" sz="1500" dirty="0">
                          <a:solidFill>
                            <a:schemeClr val="tx1"/>
                          </a:solidFill>
                          <a:latin typeface="微软雅黑" panose="020B0503020204020204" charset="-122"/>
                          <a:ea typeface="微软雅黑" panose="020B0503020204020204" charset="-122"/>
                          <a:cs typeface="微软雅黑" panose="020B0503020204020204" charset="-122"/>
                        </a:rPr>
                        <a:t>7.5mg</a:t>
                      </a:r>
                      <a:r>
                        <a:rPr lang="zh-CN" altLang="en-US" sz="1500" dirty="0">
                          <a:solidFill>
                            <a:schemeClr val="tx1"/>
                          </a:solidFill>
                          <a:latin typeface="微软雅黑" panose="020B0503020204020204" charset="-122"/>
                          <a:ea typeface="微软雅黑" panose="020B0503020204020204" charset="-122"/>
                          <a:cs typeface="微软雅黑" panose="020B0503020204020204" charset="-122"/>
                        </a:rPr>
                        <a:t>，每瓶</a:t>
                      </a:r>
                      <a:r>
                        <a:rPr lang="en-US" altLang="zh-CN" sz="1500" dirty="0">
                          <a:solidFill>
                            <a:schemeClr val="tx1"/>
                          </a:solidFill>
                          <a:latin typeface="微软雅黑" panose="020B0503020204020204" charset="-122"/>
                          <a:ea typeface="微软雅黑" panose="020B0503020204020204" charset="-122"/>
                          <a:cs typeface="微软雅黑" panose="020B0503020204020204" charset="-122"/>
                        </a:rPr>
                        <a:t>90</a:t>
                      </a:r>
                      <a:r>
                        <a:rPr lang="zh-CN" altLang="en-US" sz="1500" dirty="0">
                          <a:solidFill>
                            <a:schemeClr val="tx1"/>
                          </a:solidFill>
                          <a:latin typeface="微软雅黑" panose="020B0503020204020204" charset="-122"/>
                          <a:ea typeface="微软雅黑" panose="020B0503020204020204" charset="-122"/>
                          <a:cs typeface="微软雅黑" panose="020B0503020204020204" charset="-122"/>
                        </a:rPr>
                        <a:t>喷。</a:t>
                      </a:r>
                      <a:endParaRPr lang="zh-CN" altLang="en-US" sz="1500" dirty="0">
                        <a:solidFill>
                          <a:schemeClr val="tx1"/>
                        </a:solidFill>
                        <a:latin typeface="微软雅黑" panose="020B0503020204020204" charset="-122"/>
                        <a:ea typeface="微软雅黑" panose="020B0503020204020204" charset="-122"/>
                        <a:cs typeface="微软雅黑" panose="020B0503020204020204" charset="-122"/>
                      </a:endParaRPr>
                    </a:p>
                    <a:p>
                      <a:r>
                        <a:rPr lang="en-US" altLang="zh-CN" sz="1500" dirty="0">
                          <a:solidFill>
                            <a:schemeClr val="tx1"/>
                          </a:solidFill>
                          <a:latin typeface="微软雅黑" panose="020B0503020204020204" charset="-122"/>
                          <a:ea typeface="微软雅黑" panose="020B0503020204020204" charset="-122"/>
                          <a:cs typeface="微软雅黑" panose="020B0503020204020204" charset="-122"/>
                        </a:rPr>
                        <a:t>7.5ml:0.375g</a:t>
                      </a:r>
                      <a:r>
                        <a:rPr lang="zh-CN" altLang="en-US" sz="1500" dirty="0">
                          <a:solidFill>
                            <a:schemeClr val="tx1"/>
                          </a:solidFill>
                          <a:latin typeface="微软雅黑" panose="020B0503020204020204" charset="-122"/>
                          <a:ea typeface="微软雅黑" panose="020B0503020204020204" charset="-122"/>
                          <a:cs typeface="微软雅黑" panose="020B0503020204020204" charset="-122"/>
                        </a:rPr>
                        <a:t>，每喷含盐酸氨溴索</a:t>
                      </a:r>
                      <a:r>
                        <a:rPr lang="en-US" altLang="zh-CN" sz="1500" dirty="0">
                          <a:solidFill>
                            <a:schemeClr val="tx1"/>
                          </a:solidFill>
                          <a:latin typeface="微软雅黑" panose="020B0503020204020204" charset="-122"/>
                          <a:ea typeface="微软雅黑" panose="020B0503020204020204" charset="-122"/>
                          <a:cs typeface="微软雅黑" panose="020B0503020204020204" charset="-122"/>
                        </a:rPr>
                        <a:t>7.5mg</a:t>
                      </a:r>
                      <a:r>
                        <a:rPr lang="zh-CN" altLang="en-US" sz="1500" dirty="0">
                          <a:solidFill>
                            <a:schemeClr val="tx1"/>
                          </a:solidFill>
                          <a:latin typeface="微软雅黑" panose="020B0503020204020204" charset="-122"/>
                          <a:ea typeface="微软雅黑" panose="020B0503020204020204" charset="-122"/>
                          <a:cs typeface="微软雅黑" panose="020B0503020204020204" charset="-122"/>
                        </a:rPr>
                        <a:t>，每瓶</a:t>
                      </a:r>
                      <a:r>
                        <a:rPr lang="en-US" altLang="zh-CN" sz="1500" dirty="0">
                          <a:solidFill>
                            <a:schemeClr val="tx1"/>
                          </a:solidFill>
                          <a:latin typeface="微软雅黑" panose="020B0503020204020204" charset="-122"/>
                          <a:ea typeface="微软雅黑" panose="020B0503020204020204" charset="-122"/>
                          <a:cs typeface="微软雅黑" panose="020B0503020204020204" charset="-122"/>
                        </a:rPr>
                        <a:t>50</a:t>
                      </a:r>
                      <a:r>
                        <a:rPr lang="zh-CN" altLang="en-US" sz="1500" dirty="0">
                          <a:solidFill>
                            <a:schemeClr val="tx1"/>
                          </a:solidFill>
                          <a:latin typeface="微软雅黑" panose="020B0503020204020204" charset="-122"/>
                          <a:ea typeface="微软雅黑" panose="020B0503020204020204" charset="-122"/>
                          <a:cs typeface="微软雅黑" panose="020B0503020204020204" charset="-122"/>
                        </a:rPr>
                        <a:t>喷；</a:t>
                      </a:r>
                      <a:endParaRPr lang="zh-CN" altLang="en-US" sz="1500" dirty="0">
                        <a:solidFill>
                          <a:schemeClr val="tx1"/>
                        </a:solidFill>
                        <a:latin typeface="微软雅黑" panose="020B0503020204020204" charset="-122"/>
                        <a:ea typeface="微软雅黑" panose="020B0503020204020204" charset="-122"/>
                        <a:cs typeface="微软雅黑" panose="020B0503020204020204" charset="-122"/>
                      </a:endParaRPr>
                    </a:p>
                    <a:p>
                      <a:r>
                        <a:rPr lang="en-US" altLang="zh-CN" sz="1500" dirty="0">
                          <a:solidFill>
                            <a:schemeClr val="tx1"/>
                          </a:solidFill>
                          <a:latin typeface="微软雅黑" panose="020B0503020204020204" charset="-122"/>
                          <a:ea typeface="微软雅黑" panose="020B0503020204020204" charset="-122"/>
                          <a:cs typeface="微软雅黑" panose="020B0503020204020204" charset="-122"/>
                        </a:rPr>
                        <a:t>4.5ml:0.225g</a:t>
                      </a:r>
                      <a:r>
                        <a:rPr lang="zh-CN" altLang="en-US" sz="1500" dirty="0">
                          <a:solidFill>
                            <a:schemeClr val="tx1"/>
                          </a:solidFill>
                          <a:latin typeface="微软雅黑" panose="020B0503020204020204" charset="-122"/>
                          <a:ea typeface="微软雅黑" panose="020B0503020204020204" charset="-122"/>
                          <a:cs typeface="微软雅黑" panose="020B0503020204020204" charset="-122"/>
                        </a:rPr>
                        <a:t>，每喷含盐酸氨溴索</a:t>
                      </a:r>
                      <a:r>
                        <a:rPr lang="en-US" altLang="zh-CN" sz="1500" dirty="0">
                          <a:solidFill>
                            <a:schemeClr val="tx1"/>
                          </a:solidFill>
                          <a:latin typeface="微软雅黑" panose="020B0503020204020204" charset="-122"/>
                          <a:ea typeface="微软雅黑" panose="020B0503020204020204" charset="-122"/>
                          <a:cs typeface="微软雅黑" panose="020B0503020204020204" charset="-122"/>
                        </a:rPr>
                        <a:t>7.5mg</a:t>
                      </a:r>
                      <a:r>
                        <a:rPr lang="zh-CN" altLang="en-US" sz="1500" dirty="0">
                          <a:solidFill>
                            <a:schemeClr val="tx1"/>
                          </a:solidFill>
                          <a:latin typeface="微软雅黑" panose="020B0503020204020204" charset="-122"/>
                          <a:ea typeface="微软雅黑" panose="020B0503020204020204" charset="-122"/>
                          <a:cs typeface="微软雅黑" panose="020B0503020204020204" charset="-122"/>
                        </a:rPr>
                        <a:t>，每瓶</a:t>
                      </a:r>
                      <a:r>
                        <a:rPr lang="en-US" altLang="zh-CN" sz="1500" dirty="0">
                          <a:solidFill>
                            <a:schemeClr val="tx1"/>
                          </a:solidFill>
                          <a:latin typeface="微软雅黑" panose="020B0503020204020204" charset="-122"/>
                          <a:ea typeface="微软雅黑" panose="020B0503020204020204" charset="-122"/>
                          <a:cs typeface="微软雅黑" panose="020B0503020204020204" charset="-122"/>
                        </a:rPr>
                        <a:t>30</a:t>
                      </a:r>
                      <a:r>
                        <a:rPr lang="zh-CN" altLang="en-US" sz="1500" dirty="0">
                          <a:solidFill>
                            <a:schemeClr val="tx1"/>
                          </a:solidFill>
                          <a:latin typeface="微软雅黑" panose="020B0503020204020204" charset="-122"/>
                          <a:ea typeface="微软雅黑" panose="020B0503020204020204" charset="-122"/>
                          <a:cs typeface="微软雅黑" panose="020B0503020204020204" charset="-122"/>
                        </a:rPr>
                        <a:t>喷；</a:t>
                      </a:r>
                      <a:endParaRPr lang="zh-CN" altLang="en-US" sz="1500" dirty="0">
                        <a:solidFill>
                          <a:schemeClr val="tx1"/>
                        </a:solidFill>
                        <a:latin typeface="微软雅黑" panose="020B0503020204020204" charset="-122"/>
                        <a:ea typeface="微软雅黑" panose="020B0503020204020204" charset="-122"/>
                        <a:cs typeface="微软雅黑" panose="020B0503020204020204" charset="-122"/>
                      </a:endParaRPr>
                    </a:p>
                  </a:txBody>
                  <a:tcPr/>
                </a:tc>
              </a:tr>
              <a:tr h="584835">
                <a:tc>
                  <a:txBody>
                    <a:bodyPr/>
                    <a:lstStyle/>
                    <a:p>
                      <a:r>
                        <a:rPr lang="zh-CN" altLang="en-US" sz="1500" b="1" dirty="0">
                          <a:latin typeface="微软雅黑" panose="020B0503020204020204" charset="-122"/>
                          <a:ea typeface="微软雅黑" panose="020B0503020204020204" charset="-122"/>
                        </a:rPr>
                        <a:t>适应症</a:t>
                      </a:r>
                      <a:endParaRPr lang="zh-CN" altLang="en-US" sz="1500" b="1" dirty="0">
                        <a:latin typeface="微软雅黑" panose="020B0503020204020204" charset="-122"/>
                        <a:ea typeface="微软雅黑" panose="020B0503020204020204" charset="-122"/>
                      </a:endParaRPr>
                    </a:p>
                  </a:txBody>
                  <a:tcPr>
                    <a:solidFill>
                      <a:schemeClr val="accent6">
                        <a:lumMod val="20000"/>
                        <a:lumOff val="80000"/>
                      </a:schemeClr>
                    </a:solidFill>
                  </a:tcPr>
                </a:tc>
                <a:tc>
                  <a:txBody>
                    <a:bodyPr/>
                    <a:lstStyle/>
                    <a:p>
                      <a:r>
                        <a:rPr lang="zh-CN" altLang="en-US" sz="1500" dirty="0">
                          <a:latin typeface="微软雅黑" panose="020B0503020204020204" charset="-122"/>
                          <a:ea typeface="微软雅黑" panose="020B0503020204020204" charset="-122"/>
                          <a:cs typeface="微软雅黑" panose="020B0503020204020204" charset="-122"/>
                        </a:rPr>
                        <a:t>适用于</a:t>
                      </a:r>
                      <a:r>
                        <a:rPr lang="en-US" altLang="zh-CN" sz="1500" dirty="0">
                          <a:latin typeface="微软雅黑" panose="020B0503020204020204" charset="-122"/>
                          <a:ea typeface="微软雅黑" panose="020B0503020204020204" charset="-122"/>
                          <a:cs typeface="微软雅黑" panose="020B0503020204020204" charset="-122"/>
                        </a:rPr>
                        <a:t>2-6</a:t>
                      </a:r>
                      <a:r>
                        <a:rPr lang="zh-CN" altLang="en-US" sz="1500" dirty="0">
                          <a:latin typeface="微软雅黑" panose="020B0503020204020204" charset="-122"/>
                          <a:ea typeface="微软雅黑" panose="020B0503020204020204" charset="-122"/>
                          <a:cs typeface="微软雅黑" panose="020B0503020204020204" charset="-122"/>
                        </a:rPr>
                        <a:t>岁儿童的痰液粘稠及排痰困难。</a:t>
                      </a:r>
                      <a:endParaRPr lang="zh-CN" altLang="en-US" sz="1500" dirty="0">
                        <a:latin typeface="微软雅黑" panose="020B0503020204020204" charset="-122"/>
                        <a:ea typeface="微软雅黑" panose="020B0503020204020204" charset="-122"/>
                        <a:cs typeface="微软雅黑" panose="020B0503020204020204" charset="-122"/>
                      </a:endParaRPr>
                    </a:p>
                  </a:txBody>
                  <a:tcPr/>
                </a:tc>
              </a:tr>
              <a:tr h="339090">
                <a:tc>
                  <a:txBody>
                    <a:bodyPr/>
                    <a:lstStyle/>
                    <a:p>
                      <a:r>
                        <a:rPr lang="zh-CN" altLang="en-US" sz="1500" b="1" dirty="0">
                          <a:latin typeface="微软雅黑" panose="020B0503020204020204" charset="-122"/>
                          <a:ea typeface="微软雅黑" panose="020B0503020204020204" charset="-122"/>
                        </a:rPr>
                        <a:t>用法用量</a:t>
                      </a:r>
                      <a:endParaRPr lang="zh-CN" altLang="en-US" sz="1500" b="1" dirty="0">
                        <a:latin typeface="微软雅黑" panose="020B0503020204020204" charset="-122"/>
                        <a:ea typeface="微软雅黑" panose="020B0503020204020204" charset="-122"/>
                      </a:endParaRPr>
                    </a:p>
                  </a:txBody>
                  <a:tcPr>
                    <a:solidFill>
                      <a:schemeClr val="accent6">
                        <a:lumMod val="20000"/>
                        <a:lumOff val="80000"/>
                      </a:schemeClr>
                    </a:solidFill>
                  </a:tcPr>
                </a:tc>
                <a:tc>
                  <a:txBody>
                    <a:bodyPr/>
                    <a:lstStyle/>
                    <a:p>
                      <a:r>
                        <a:rPr lang="zh-CN" altLang="en-US" sz="1500" dirty="0">
                          <a:latin typeface="微软雅黑" panose="020B0503020204020204" charset="-122"/>
                          <a:ea typeface="微软雅黑" panose="020B0503020204020204" charset="-122"/>
                          <a:cs typeface="微软雅黑" panose="020B0503020204020204" charset="-122"/>
                        </a:rPr>
                        <a:t>每次</a:t>
                      </a:r>
                      <a:r>
                        <a:rPr lang="en-US" altLang="zh-CN" sz="1500" dirty="0">
                          <a:latin typeface="微软雅黑" panose="020B0503020204020204" charset="-122"/>
                          <a:ea typeface="微软雅黑" panose="020B0503020204020204" charset="-122"/>
                          <a:cs typeface="微软雅黑" panose="020B0503020204020204" charset="-122"/>
                        </a:rPr>
                        <a:t>2</a:t>
                      </a:r>
                      <a:r>
                        <a:rPr lang="zh-CN" altLang="en-US" sz="1500" dirty="0">
                          <a:latin typeface="微软雅黑" panose="020B0503020204020204" charset="-122"/>
                          <a:ea typeface="微软雅黑" panose="020B0503020204020204" charset="-122"/>
                          <a:cs typeface="微软雅黑" panose="020B0503020204020204" charset="-122"/>
                        </a:rPr>
                        <a:t>喷（</a:t>
                      </a:r>
                      <a:r>
                        <a:rPr lang="en-US" altLang="zh-CN" sz="1500" dirty="0">
                          <a:latin typeface="微软雅黑" panose="020B0503020204020204" charset="-122"/>
                          <a:ea typeface="微软雅黑" panose="020B0503020204020204" charset="-122"/>
                          <a:cs typeface="微软雅黑" panose="020B0503020204020204" charset="-122"/>
                        </a:rPr>
                        <a:t>15mg)</a:t>
                      </a:r>
                      <a:r>
                        <a:rPr lang="zh-CN" altLang="en-US" sz="1500" dirty="0">
                          <a:latin typeface="微软雅黑" panose="020B0503020204020204" charset="-122"/>
                          <a:ea typeface="微软雅黑" panose="020B0503020204020204" charset="-122"/>
                          <a:cs typeface="微软雅黑" panose="020B0503020204020204" charset="-122"/>
                        </a:rPr>
                        <a:t>，每日</a:t>
                      </a:r>
                      <a:r>
                        <a:rPr lang="en-US" altLang="zh-CN" sz="1500" dirty="0">
                          <a:latin typeface="微软雅黑" panose="020B0503020204020204" charset="-122"/>
                          <a:ea typeface="微软雅黑" panose="020B0503020204020204" charset="-122"/>
                          <a:cs typeface="微软雅黑" panose="020B0503020204020204" charset="-122"/>
                        </a:rPr>
                        <a:t>3</a:t>
                      </a:r>
                      <a:r>
                        <a:rPr lang="zh-CN" altLang="en-US" sz="1500" dirty="0">
                          <a:latin typeface="微软雅黑" panose="020B0503020204020204" charset="-122"/>
                          <a:ea typeface="微软雅黑" panose="020B0503020204020204" charset="-122"/>
                          <a:cs typeface="微软雅黑" panose="020B0503020204020204" charset="-122"/>
                        </a:rPr>
                        <a:t>次。</a:t>
                      </a:r>
                      <a:endParaRPr lang="zh-CN" altLang="en-US" sz="1500" dirty="0">
                        <a:latin typeface="微软雅黑" panose="020B0503020204020204" charset="-122"/>
                        <a:ea typeface="微软雅黑" panose="020B0503020204020204" charset="-122"/>
                        <a:cs typeface="微软雅黑" panose="020B0503020204020204" charset="-122"/>
                      </a:endParaRPr>
                    </a:p>
                  </a:txBody>
                  <a:tcPr/>
                </a:tc>
              </a:tr>
              <a:tr h="391160">
                <a:tc>
                  <a:txBody>
                    <a:bodyPr/>
                    <a:lstStyle/>
                    <a:p>
                      <a:r>
                        <a:rPr lang="zh-CN" altLang="en-US" sz="1500" b="1" dirty="0">
                          <a:latin typeface="微软雅黑" panose="020B0503020204020204" charset="-122"/>
                          <a:ea typeface="微软雅黑" panose="020B0503020204020204" charset="-122"/>
                        </a:rPr>
                        <a:t>中国大陆首次上市时间</a:t>
                      </a:r>
                      <a:endParaRPr lang="zh-CN" altLang="en-US" sz="1500" b="1" dirty="0">
                        <a:latin typeface="微软雅黑" panose="020B0503020204020204" charset="-122"/>
                        <a:ea typeface="微软雅黑" panose="020B0503020204020204" charset="-122"/>
                      </a:endParaRPr>
                    </a:p>
                  </a:txBody>
                  <a:tcPr>
                    <a:solidFill>
                      <a:schemeClr val="accent6">
                        <a:lumMod val="20000"/>
                        <a:lumOff val="80000"/>
                      </a:schemeClr>
                    </a:solidFill>
                  </a:tcPr>
                </a:tc>
                <a:tc>
                  <a:txBody>
                    <a:bodyPr/>
                    <a:lstStyle/>
                    <a:p>
                      <a:r>
                        <a:rPr lang="en-US" altLang="zh-CN" sz="1500" dirty="0">
                          <a:latin typeface="微软雅黑" panose="020B0503020204020204" charset="-122"/>
                          <a:ea typeface="微软雅黑" panose="020B0503020204020204" charset="-122"/>
                          <a:cs typeface="微软雅黑" panose="020B0503020204020204" charset="-122"/>
                        </a:rPr>
                        <a:t>2021</a:t>
                      </a:r>
                      <a:r>
                        <a:rPr lang="zh-CN" altLang="en-US" sz="1500" dirty="0">
                          <a:latin typeface="微软雅黑" panose="020B0503020204020204" charset="-122"/>
                          <a:ea typeface="微软雅黑" panose="020B0503020204020204" charset="-122"/>
                          <a:cs typeface="微软雅黑" panose="020B0503020204020204" charset="-122"/>
                        </a:rPr>
                        <a:t>年</a:t>
                      </a:r>
                      <a:r>
                        <a:rPr lang="en-US" altLang="zh-CN" sz="1500" dirty="0">
                          <a:latin typeface="微软雅黑" panose="020B0503020204020204" charset="-122"/>
                          <a:ea typeface="微软雅黑" panose="020B0503020204020204" charset="-122"/>
                          <a:cs typeface="微软雅黑" panose="020B0503020204020204" charset="-122"/>
                        </a:rPr>
                        <a:t>07</a:t>
                      </a:r>
                      <a:r>
                        <a:rPr lang="zh-CN" altLang="en-US" sz="1500" dirty="0">
                          <a:latin typeface="微软雅黑" panose="020B0503020204020204" charset="-122"/>
                          <a:ea typeface="微软雅黑" panose="020B0503020204020204" charset="-122"/>
                          <a:cs typeface="微软雅黑" panose="020B0503020204020204" charset="-122"/>
                        </a:rPr>
                        <a:t>月</a:t>
                      </a:r>
                      <a:r>
                        <a:rPr lang="en-US" altLang="zh-CN" sz="1500" dirty="0">
                          <a:latin typeface="微软雅黑" panose="020B0503020204020204" charset="-122"/>
                          <a:ea typeface="微软雅黑" panose="020B0503020204020204" charset="-122"/>
                          <a:cs typeface="微软雅黑" panose="020B0503020204020204" charset="-122"/>
                        </a:rPr>
                        <a:t>28</a:t>
                      </a:r>
                      <a:r>
                        <a:rPr lang="zh-CN" altLang="en-US" sz="1500" dirty="0">
                          <a:latin typeface="微软雅黑" panose="020B0503020204020204" charset="-122"/>
                          <a:ea typeface="微软雅黑" panose="020B0503020204020204" charset="-122"/>
                          <a:cs typeface="微软雅黑" panose="020B0503020204020204" charset="-122"/>
                        </a:rPr>
                        <a:t>日</a:t>
                      </a:r>
                      <a:endParaRPr lang="zh-CN" altLang="en-US" sz="1500" dirty="0">
                        <a:latin typeface="微软雅黑" panose="020B0503020204020204" charset="-122"/>
                        <a:ea typeface="微软雅黑" panose="020B0503020204020204" charset="-122"/>
                        <a:cs typeface="微软雅黑" panose="020B0503020204020204" charset="-122"/>
                      </a:endParaRPr>
                    </a:p>
                  </a:txBody>
                  <a:tcPr/>
                </a:tc>
              </a:tr>
              <a:tr h="337820">
                <a:tc>
                  <a:txBody>
                    <a:bodyPr/>
                    <a:p>
                      <a:pPr>
                        <a:buNone/>
                      </a:pPr>
                      <a:r>
                        <a:rPr lang="zh-CN" altLang="en-US" sz="1500" b="1" dirty="0">
                          <a:latin typeface="微软雅黑" panose="020B0503020204020204" charset="-122"/>
                          <a:ea typeface="微软雅黑" panose="020B0503020204020204" charset="-122"/>
                        </a:rPr>
                        <a:t>注册分类</a:t>
                      </a:r>
                      <a:endParaRPr lang="zh-CN" altLang="en-US" sz="1500" b="1" dirty="0">
                        <a:latin typeface="微软雅黑" panose="020B0503020204020204" charset="-122"/>
                        <a:ea typeface="微软雅黑" panose="020B0503020204020204" charset="-122"/>
                      </a:endParaRPr>
                    </a:p>
                  </a:txBody>
                  <a:tcPr>
                    <a:solidFill>
                      <a:schemeClr val="accent6">
                        <a:lumMod val="20000"/>
                        <a:lumOff val="80000"/>
                      </a:schemeClr>
                    </a:solidFill>
                  </a:tcPr>
                </a:tc>
                <a:tc>
                  <a:txBody>
                    <a:bodyPr/>
                    <a:p>
                      <a:pPr>
                        <a:buNone/>
                      </a:pPr>
                      <a:r>
                        <a:rPr lang="zh-CN" altLang="en-US" sz="1500" dirty="0">
                          <a:latin typeface="微软雅黑" panose="020B0503020204020204" charset="-122"/>
                          <a:ea typeface="微软雅黑" panose="020B0503020204020204" charset="-122"/>
                          <a:cs typeface="微软雅黑" panose="020B0503020204020204" charset="-122"/>
                        </a:rPr>
                        <a:t>化学药品</a:t>
                      </a:r>
                      <a:r>
                        <a:rPr lang="en-US" altLang="zh-CN" sz="1500" dirty="0">
                          <a:latin typeface="微软雅黑" panose="020B0503020204020204" charset="-122"/>
                          <a:ea typeface="微软雅黑" panose="020B0503020204020204" charset="-122"/>
                          <a:cs typeface="微软雅黑" panose="020B0503020204020204" charset="-122"/>
                        </a:rPr>
                        <a:t>2.4</a:t>
                      </a:r>
                      <a:r>
                        <a:rPr lang="zh-CN" altLang="en-US" sz="1500" dirty="0">
                          <a:latin typeface="微软雅黑" panose="020B0503020204020204" charset="-122"/>
                          <a:ea typeface="微软雅黑" panose="020B0503020204020204" charset="-122"/>
                          <a:cs typeface="微软雅黑" panose="020B0503020204020204" charset="-122"/>
                        </a:rPr>
                        <a:t>类</a:t>
                      </a:r>
                      <a:endParaRPr lang="zh-CN" altLang="en-US" sz="1500" dirty="0">
                        <a:latin typeface="微软雅黑" panose="020B0503020204020204" charset="-122"/>
                        <a:ea typeface="微软雅黑" panose="020B0503020204020204" charset="-122"/>
                        <a:cs typeface="微软雅黑" panose="020B0503020204020204" charset="-122"/>
                      </a:endParaRPr>
                    </a:p>
                  </a:txBody>
                  <a:tcPr/>
                </a:tc>
              </a:tr>
              <a:tr h="812165">
                <a:tc>
                  <a:txBody>
                    <a:bodyPr/>
                    <a:lstStyle/>
                    <a:p>
                      <a:r>
                        <a:rPr lang="zh-CN" altLang="en-US" sz="1500" b="1" dirty="0">
                          <a:latin typeface="微软雅黑" panose="020B0503020204020204" charset="-122"/>
                          <a:ea typeface="微软雅黑" panose="020B0503020204020204" charset="-122"/>
                        </a:rPr>
                        <a:t>目前大陆地区同通用名药品的上市情况</a:t>
                      </a:r>
                      <a:endParaRPr lang="zh-CN" altLang="en-US" sz="1500" b="1" dirty="0">
                        <a:latin typeface="微软雅黑" panose="020B0503020204020204" charset="-122"/>
                        <a:ea typeface="微软雅黑" panose="020B0503020204020204" charset="-122"/>
                      </a:endParaRPr>
                    </a:p>
                  </a:txBody>
                  <a:tcPr>
                    <a:solidFill>
                      <a:schemeClr val="accent6">
                        <a:lumMod val="20000"/>
                        <a:lumOff val="80000"/>
                      </a:schemeClr>
                    </a:solidFill>
                  </a:tcPr>
                </a:tc>
                <a:tc>
                  <a:txBody>
                    <a:bodyPr/>
                    <a:lstStyle/>
                    <a:p>
                      <a:r>
                        <a:rPr lang="zh-CN" altLang="en-US" sz="1500" dirty="0">
                          <a:latin typeface="微软雅黑" panose="020B0503020204020204" charset="-122"/>
                          <a:ea typeface="微软雅黑" panose="020B0503020204020204" charset="-122"/>
                        </a:rPr>
                        <a:t>有，生产商名称：</a:t>
                      </a:r>
                      <a:r>
                        <a:rPr lang="en-US" altLang="zh-CN" sz="1500" dirty="0">
                          <a:latin typeface="微软雅黑" panose="020B0503020204020204" charset="-122"/>
                          <a:ea typeface="微软雅黑" panose="020B0503020204020204" charset="-122"/>
                        </a:rPr>
                        <a:t>ITC Farma S.R.L.</a:t>
                      </a:r>
                      <a:endParaRPr lang="en-US" altLang="zh-CN" sz="1500" dirty="0">
                        <a:latin typeface="微软雅黑" panose="020B0503020204020204" charset="-122"/>
                        <a:ea typeface="微软雅黑" panose="020B0503020204020204" charset="-122"/>
                      </a:endParaRPr>
                    </a:p>
                    <a:p>
                      <a:r>
                        <a:rPr lang="zh-CN" altLang="en-US" sz="1500" dirty="0">
                          <a:latin typeface="微软雅黑" panose="020B0503020204020204" charset="-122"/>
                          <a:ea typeface="微软雅黑" panose="020B0503020204020204" charset="-122"/>
                        </a:rPr>
                        <a:t>规格：</a:t>
                      </a:r>
                      <a:r>
                        <a:rPr lang="en-US" altLang="zh-CN" sz="1500" dirty="0">
                          <a:latin typeface="微软雅黑" panose="020B0503020204020204" charset="-122"/>
                          <a:ea typeface="微软雅黑" panose="020B0503020204020204" charset="-122"/>
                        </a:rPr>
                        <a:t>13ml</a:t>
                      </a:r>
                      <a:r>
                        <a:rPr lang="zh-CN" altLang="en-US" sz="1500" dirty="0">
                          <a:latin typeface="微软雅黑" panose="020B0503020204020204" charset="-122"/>
                          <a:ea typeface="微软雅黑" panose="020B0503020204020204" charset="-122"/>
                        </a:rPr>
                        <a:t>：</a:t>
                      </a:r>
                      <a:r>
                        <a:rPr lang="en-US" altLang="zh-CN" sz="1500" dirty="0">
                          <a:latin typeface="微软雅黑" panose="020B0503020204020204" charset="-122"/>
                          <a:ea typeface="微软雅黑" panose="020B0503020204020204" charset="-122"/>
                        </a:rPr>
                        <a:t>650mg</a:t>
                      </a:r>
                      <a:r>
                        <a:rPr lang="zh-CN" altLang="en-US" sz="1500" dirty="0">
                          <a:latin typeface="微软雅黑" panose="020B0503020204020204" charset="-122"/>
                          <a:ea typeface="微软雅黑" panose="020B0503020204020204" charset="-122"/>
                        </a:rPr>
                        <a:t>，每喷含盐酸氨溴索</a:t>
                      </a:r>
                      <a:r>
                        <a:rPr lang="en-US" altLang="zh-CN" sz="1500" dirty="0">
                          <a:latin typeface="微软雅黑" panose="020B0503020204020204" charset="-122"/>
                          <a:ea typeface="微软雅黑" panose="020B0503020204020204" charset="-122"/>
                        </a:rPr>
                        <a:t>10mg</a:t>
                      </a:r>
                      <a:r>
                        <a:rPr lang="zh-CN" altLang="en-US" sz="1500" dirty="0">
                          <a:latin typeface="微软雅黑" panose="020B0503020204020204" charset="-122"/>
                          <a:ea typeface="微软雅黑" panose="020B0503020204020204" charset="-122"/>
                        </a:rPr>
                        <a:t>，每瓶</a:t>
                      </a:r>
                      <a:r>
                        <a:rPr lang="en-US" altLang="zh-CN" sz="1500" dirty="0">
                          <a:latin typeface="微软雅黑" panose="020B0503020204020204" charset="-122"/>
                          <a:ea typeface="微软雅黑" panose="020B0503020204020204" charset="-122"/>
                        </a:rPr>
                        <a:t>65</a:t>
                      </a:r>
                      <a:r>
                        <a:rPr lang="zh-CN" altLang="en-US" sz="1500" dirty="0">
                          <a:latin typeface="微软雅黑" panose="020B0503020204020204" charset="-122"/>
                          <a:ea typeface="微软雅黑" panose="020B0503020204020204" charset="-122"/>
                        </a:rPr>
                        <a:t>喷。</a:t>
                      </a:r>
                      <a:r>
                        <a:rPr lang="en-US" altLang="zh-CN" sz="1500" b="1" dirty="0">
                          <a:latin typeface="微软雅黑" panose="020B0503020204020204" charset="-122"/>
                          <a:ea typeface="微软雅黑" panose="020B0503020204020204" charset="-122"/>
                        </a:rPr>
                        <a:t> </a:t>
                      </a:r>
                      <a:r>
                        <a:rPr lang="zh-CN" altLang="en-US" sz="1500" b="1" dirty="0">
                          <a:latin typeface="微软雅黑" panose="020B0503020204020204" charset="-122"/>
                          <a:ea typeface="微软雅黑" panose="020B0503020204020204" charset="-122"/>
                          <a:sym typeface="+mn-ea"/>
                        </a:rPr>
                        <a:t>适用于</a:t>
                      </a:r>
                      <a:r>
                        <a:rPr lang="en-US" altLang="zh-CN" sz="1500" b="1" dirty="0">
                          <a:latin typeface="微软雅黑" panose="020B0503020204020204" charset="-122"/>
                          <a:ea typeface="微软雅黑" panose="020B0503020204020204" charset="-122"/>
                          <a:sym typeface="+mn-ea"/>
                        </a:rPr>
                        <a:t>6</a:t>
                      </a:r>
                      <a:r>
                        <a:rPr lang="zh-CN" altLang="en-US" sz="1500" b="1" dirty="0">
                          <a:latin typeface="微软雅黑" panose="020B0503020204020204" charset="-122"/>
                          <a:ea typeface="微软雅黑" panose="020B0503020204020204" charset="-122"/>
                          <a:sym typeface="+mn-ea"/>
                        </a:rPr>
                        <a:t>岁以上儿童及成人的痰液粘稠及排痰困难。</a:t>
                      </a:r>
                      <a:r>
                        <a:rPr lang="en-US" altLang="zh-CN" sz="1500" b="1" dirty="0">
                          <a:latin typeface="微软雅黑" panose="020B0503020204020204" charset="-122"/>
                          <a:ea typeface="微软雅黑" panose="020B0503020204020204" charset="-122"/>
                          <a:sym typeface="+mn-ea"/>
                        </a:rPr>
                        <a:t> </a:t>
                      </a:r>
                      <a:endParaRPr lang="en-US" altLang="zh-CN" sz="1500" b="1" dirty="0">
                        <a:latin typeface="微软雅黑" panose="020B0503020204020204" charset="-122"/>
                        <a:ea typeface="微软雅黑" panose="020B0503020204020204" charset="-122"/>
                      </a:endParaRPr>
                    </a:p>
                  </a:txBody>
                  <a:tcPr/>
                </a:tc>
              </a:tr>
              <a:tr h="548640">
                <a:tc>
                  <a:txBody>
                    <a:bodyPr/>
                    <a:lstStyle/>
                    <a:p>
                      <a:r>
                        <a:rPr lang="zh-CN" altLang="en-US" sz="1500" b="1" dirty="0">
                          <a:latin typeface="微软雅黑" panose="020B0503020204020204" charset="-122"/>
                          <a:ea typeface="微软雅黑" panose="020B0503020204020204" charset="-122"/>
                          <a:cs typeface="微软雅黑" panose="020B0503020204020204" charset="-122"/>
                        </a:rPr>
                        <a:t>全球首个上市国家</a:t>
                      </a:r>
                      <a:r>
                        <a:rPr lang="en-US" altLang="zh-CN" sz="1500" b="1" dirty="0">
                          <a:latin typeface="微软雅黑" panose="020B0503020204020204" charset="-122"/>
                          <a:ea typeface="微软雅黑" panose="020B0503020204020204" charset="-122"/>
                          <a:cs typeface="微软雅黑" panose="020B0503020204020204" charset="-122"/>
                        </a:rPr>
                        <a:t>/</a:t>
                      </a:r>
                      <a:r>
                        <a:rPr lang="zh-CN" altLang="en-US" sz="1500" b="1" dirty="0">
                          <a:latin typeface="微软雅黑" panose="020B0503020204020204" charset="-122"/>
                          <a:ea typeface="微软雅黑" panose="020B0503020204020204" charset="-122"/>
                          <a:cs typeface="微软雅黑" panose="020B0503020204020204" charset="-122"/>
                        </a:rPr>
                        <a:t>地区及上市时间</a:t>
                      </a:r>
                      <a:endParaRPr lang="zh-CN" altLang="en-US" sz="1500" b="1" dirty="0">
                        <a:latin typeface="微软雅黑" panose="020B0503020204020204" charset="-122"/>
                        <a:ea typeface="微软雅黑" panose="020B0503020204020204" charset="-122"/>
                        <a:cs typeface="微软雅黑" panose="020B0503020204020204" charset="-122"/>
                      </a:endParaRPr>
                    </a:p>
                  </a:txBody>
                  <a:tcPr>
                    <a:solidFill>
                      <a:schemeClr val="accent6">
                        <a:lumMod val="20000"/>
                        <a:lumOff val="80000"/>
                      </a:schemeClr>
                    </a:solidFill>
                  </a:tcPr>
                </a:tc>
                <a:tc>
                  <a:txBody>
                    <a:bodyPr/>
                    <a:lstStyle/>
                    <a:p>
                      <a:r>
                        <a:rPr lang="zh-CN" altLang="en-US" sz="1500" dirty="0">
                          <a:latin typeface="微软雅黑" panose="020B0503020204020204" charset="-122"/>
                          <a:ea typeface="微软雅黑" panose="020B0503020204020204" charset="-122"/>
                          <a:cs typeface="微软雅黑" panose="020B0503020204020204" charset="-122"/>
                        </a:rPr>
                        <a:t>中国，</a:t>
                      </a:r>
                      <a:r>
                        <a:rPr lang="en-US" altLang="zh-CN" sz="1500" dirty="0">
                          <a:latin typeface="微软雅黑" panose="020B0503020204020204" charset="-122"/>
                          <a:ea typeface="微软雅黑" panose="020B0503020204020204" charset="-122"/>
                          <a:cs typeface="微软雅黑" panose="020B0503020204020204" charset="-122"/>
                        </a:rPr>
                        <a:t>2021</a:t>
                      </a:r>
                      <a:r>
                        <a:rPr lang="zh-CN" altLang="en-US" sz="1500" dirty="0">
                          <a:latin typeface="微软雅黑" panose="020B0503020204020204" charset="-122"/>
                          <a:ea typeface="微软雅黑" panose="020B0503020204020204" charset="-122"/>
                          <a:cs typeface="微软雅黑" panose="020B0503020204020204" charset="-122"/>
                        </a:rPr>
                        <a:t>年</a:t>
                      </a:r>
                      <a:r>
                        <a:rPr lang="en-US" altLang="zh-CN" sz="1500" dirty="0">
                          <a:latin typeface="微软雅黑" panose="020B0503020204020204" charset="-122"/>
                          <a:ea typeface="微软雅黑" panose="020B0503020204020204" charset="-122"/>
                          <a:cs typeface="微软雅黑" panose="020B0503020204020204" charset="-122"/>
                        </a:rPr>
                        <a:t>07</a:t>
                      </a:r>
                      <a:r>
                        <a:rPr lang="zh-CN" altLang="en-US" sz="1500" dirty="0">
                          <a:latin typeface="微软雅黑" panose="020B0503020204020204" charset="-122"/>
                          <a:ea typeface="微软雅黑" panose="020B0503020204020204" charset="-122"/>
                          <a:cs typeface="微软雅黑" panose="020B0503020204020204" charset="-122"/>
                        </a:rPr>
                        <a:t>月</a:t>
                      </a:r>
                      <a:r>
                        <a:rPr lang="en-US" altLang="zh-CN" sz="1500" dirty="0">
                          <a:latin typeface="微软雅黑" panose="020B0503020204020204" charset="-122"/>
                          <a:ea typeface="微软雅黑" panose="020B0503020204020204" charset="-122"/>
                          <a:cs typeface="微软雅黑" panose="020B0503020204020204" charset="-122"/>
                        </a:rPr>
                        <a:t>28</a:t>
                      </a:r>
                      <a:r>
                        <a:rPr lang="zh-CN" altLang="en-US" sz="1500" dirty="0">
                          <a:latin typeface="微软雅黑" panose="020B0503020204020204" charset="-122"/>
                          <a:ea typeface="微软雅黑" panose="020B0503020204020204" charset="-122"/>
                          <a:cs typeface="微软雅黑" panose="020B0503020204020204" charset="-122"/>
                        </a:rPr>
                        <a:t>日</a:t>
                      </a:r>
                      <a:endParaRPr lang="zh-CN" altLang="en-US" sz="1500" dirty="0">
                        <a:latin typeface="微软雅黑" panose="020B0503020204020204" charset="-122"/>
                        <a:ea typeface="微软雅黑" panose="020B0503020204020204" charset="-122"/>
                        <a:cs typeface="微软雅黑" panose="020B0503020204020204" charset="-122"/>
                      </a:endParaRPr>
                    </a:p>
                  </a:txBody>
                  <a:tcPr/>
                </a:tc>
              </a:tr>
              <a:tr h="339090">
                <a:tc>
                  <a:txBody>
                    <a:bodyPr/>
                    <a:lstStyle/>
                    <a:p>
                      <a:r>
                        <a:rPr lang="zh-CN" altLang="en-US" sz="1500" b="1" dirty="0">
                          <a:latin typeface="微软雅黑" panose="020B0503020204020204" charset="-122"/>
                          <a:ea typeface="微软雅黑" panose="020B0503020204020204" charset="-122"/>
                          <a:cs typeface="微软雅黑" panose="020B0503020204020204" charset="-122"/>
                        </a:rPr>
                        <a:t>是否</a:t>
                      </a:r>
                      <a:r>
                        <a:rPr lang="en-US" altLang="zh-CN" sz="1500" b="1" dirty="0">
                          <a:latin typeface="微软雅黑" panose="020B0503020204020204" charset="-122"/>
                          <a:ea typeface="微软雅黑" panose="020B0503020204020204" charset="-122"/>
                          <a:cs typeface="微软雅黑" panose="020B0503020204020204" charset="-122"/>
                        </a:rPr>
                        <a:t>OTC</a:t>
                      </a:r>
                      <a:r>
                        <a:rPr lang="zh-CN" altLang="en-US" sz="1500" b="1" dirty="0">
                          <a:latin typeface="微软雅黑" panose="020B0503020204020204" charset="-122"/>
                          <a:ea typeface="微软雅黑" panose="020B0503020204020204" charset="-122"/>
                          <a:cs typeface="微软雅黑" panose="020B0503020204020204" charset="-122"/>
                        </a:rPr>
                        <a:t>药品</a:t>
                      </a:r>
                      <a:endParaRPr lang="zh-CN" altLang="en-US" sz="1500" b="1" dirty="0">
                        <a:latin typeface="微软雅黑" panose="020B0503020204020204" charset="-122"/>
                        <a:ea typeface="微软雅黑" panose="020B0503020204020204" charset="-122"/>
                        <a:cs typeface="微软雅黑" panose="020B0503020204020204" charset="-122"/>
                      </a:endParaRPr>
                    </a:p>
                  </a:txBody>
                  <a:tcPr>
                    <a:solidFill>
                      <a:schemeClr val="accent6">
                        <a:lumMod val="20000"/>
                        <a:lumOff val="80000"/>
                      </a:schemeClr>
                    </a:solidFill>
                  </a:tcPr>
                </a:tc>
                <a:tc>
                  <a:txBody>
                    <a:bodyPr/>
                    <a:lstStyle/>
                    <a:p>
                      <a:r>
                        <a:rPr lang="zh-CN" altLang="en-US" sz="1500" dirty="0">
                          <a:latin typeface="微软雅黑" panose="020B0503020204020204" charset="-122"/>
                          <a:ea typeface="微软雅黑" panose="020B0503020204020204" charset="-122"/>
                        </a:rPr>
                        <a:t>否</a:t>
                      </a:r>
                      <a:endParaRPr lang="zh-CN" altLang="en-US" sz="1500" dirty="0">
                        <a:latin typeface="微软雅黑" panose="020B0503020204020204" charset="-122"/>
                        <a:ea typeface="微软雅黑" panose="020B0503020204020204" charset="-122"/>
                      </a:endParaRPr>
                    </a:p>
                  </a:txBody>
                  <a:tcPr/>
                </a:tc>
              </a:tr>
            </a:tbl>
          </a:graphicData>
        </a:graphic>
      </p:graphicFrame>
      <p:sp>
        <p:nvSpPr>
          <p:cNvPr id="7" name="文本框 6"/>
          <p:cNvSpPr txBox="1"/>
          <p:nvPr/>
        </p:nvSpPr>
        <p:spPr>
          <a:xfrm>
            <a:off x="7271385" y="2039620"/>
            <a:ext cx="4468495" cy="3846830"/>
          </a:xfrm>
          <a:prstGeom prst="rect">
            <a:avLst/>
          </a:prstGeom>
          <a:noFill/>
          <a:ln>
            <a:solidFill>
              <a:schemeClr val="accent1"/>
            </a:solidFill>
          </a:ln>
        </p:spPr>
        <p:txBody>
          <a:bodyPr wrap="square" rtlCol="0" anchor="t">
            <a:noAutofit/>
          </a:bodyPr>
          <a:lstStyle/>
          <a:p>
            <a:pPr marL="285750" indent="-285750" algn="l" fontAlgn="auto">
              <a:lnSpc>
                <a:spcPct val="150000"/>
              </a:lnSpc>
              <a:buClrTx/>
              <a:buSzTx/>
              <a:buFont typeface="Wingdings" panose="05000000000000000000" pitchFamily="2" charset="2"/>
              <a:buChar char="l"/>
            </a:pPr>
            <a:endParaRPr lang="zh-CN" altLang="en-US" sz="1200" dirty="0">
              <a:latin typeface="微软雅黑" panose="020B0503020204020204" charset="-122"/>
              <a:ea typeface="微软雅黑" panose="020B0503020204020204" charset="-122"/>
              <a:cs typeface="微软雅黑" panose="020B0503020204020204" charset="-122"/>
              <a:sym typeface="+mn-ea"/>
            </a:endParaRPr>
          </a:p>
          <a:p>
            <a:pPr indent="0" algn="l" fontAlgn="auto">
              <a:lnSpc>
                <a:spcPct val="150000"/>
              </a:lnSpc>
              <a:buClrTx/>
              <a:buSzTx/>
              <a:buNone/>
            </a:pPr>
            <a:r>
              <a:rPr lang="zh-CN" altLang="en-US" sz="1600" b="1" dirty="0">
                <a:latin typeface="微软雅黑" panose="020B0503020204020204" charset="-122"/>
                <a:ea typeface="微软雅黑" panose="020B0503020204020204" charset="-122"/>
                <a:cs typeface="微软雅黑" panose="020B0503020204020204" charset="-122"/>
                <a:sym typeface="+mn-ea"/>
              </a:rPr>
              <a:t>【</a:t>
            </a:r>
            <a:r>
              <a:rPr lang="zh-CN" altLang="en-US" sz="1600" b="1" dirty="0">
                <a:latin typeface="微软雅黑" panose="020B0503020204020204" charset="-122"/>
                <a:ea typeface="微软雅黑" panose="020B0503020204020204" charset="-122"/>
                <a:cs typeface="微软雅黑" panose="020B0503020204020204" charset="-122"/>
                <a:sym typeface="+mn-ea"/>
              </a:rPr>
              <a:t>药品名称】</a:t>
            </a:r>
            <a:r>
              <a:rPr lang="zh-CN" altLang="en-US" sz="1600" dirty="0">
                <a:latin typeface="微软雅黑" panose="020B0503020204020204" charset="-122"/>
                <a:ea typeface="微软雅黑" panose="020B0503020204020204" charset="-122"/>
                <a:cs typeface="微软雅黑" panose="020B0503020204020204" charset="-122"/>
                <a:sym typeface="+mn-ea"/>
              </a:rPr>
              <a:t>：</a:t>
            </a:r>
            <a:r>
              <a:rPr lang="zh-CN" altLang="en-US" sz="1600" dirty="0">
                <a:solidFill>
                  <a:schemeClr val="tx1"/>
                </a:solidFill>
                <a:latin typeface="微软雅黑" panose="020B0503020204020204" charset="-122"/>
                <a:ea typeface="微软雅黑" panose="020B0503020204020204" charset="-122"/>
                <a:cs typeface="微软雅黑" panose="020B0503020204020204" charset="-122"/>
                <a:sym typeface="+mn-ea"/>
              </a:rPr>
              <a:t>吸入用盐酸氨溴索溶液</a:t>
            </a:r>
            <a:endParaRPr lang="zh-CN" altLang="en-US" sz="1600" dirty="0">
              <a:latin typeface="微软雅黑" panose="020B0503020204020204" charset="-122"/>
              <a:ea typeface="微软雅黑" panose="020B0503020204020204" charset="-122"/>
              <a:cs typeface="微软雅黑" panose="020B0503020204020204" charset="-122"/>
              <a:sym typeface="+mn-ea"/>
            </a:endParaRPr>
          </a:p>
          <a:p>
            <a:pPr indent="0" algn="l" fontAlgn="auto">
              <a:lnSpc>
                <a:spcPct val="150000"/>
              </a:lnSpc>
              <a:buClrTx/>
              <a:buSzTx/>
              <a:buNone/>
            </a:pPr>
            <a:r>
              <a:rPr lang="zh-CN" altLang="en-US" sz="1600" b="1" dirty="0">
                <a:latin typeface="微软雅黑" panose="020B0503020204020204" charset="-122"/>
                <a:ea typeface="微软雅黑" panose="020B0503020204020204" charset="-122"/>
                <a:cs typeface="微软雅黑" panose="020B0503020204020204" charset="-122"/>
                <a:sym typeface="+mn-ea"/>
              </a:rPr>
              <a:t>【选择理由】</a:t>
            </a:r>
            <a:r>
              <a:rPr lang="zh-CN" altLang="en-US" sz="1600" dirty="0">
                <a:latin typeface="微软雅黑" panose="020B0503020204020204" charset="-122"/>
                <a:ea typeface="微软雅黑" panose="020B0503020204020204" charset="-122"/>
                <a:cs typeface="微软雅黑" panose="020B0503020204020204" charset="-122"/>
                <a:sym typeface="+mn-ea"/>
              </a:rPr>
              <a:t>：</a:t>
            </a:r>
            <a:endParaRPr lang="zh-CN" altLang="en-US" sz="1600" dirty="0">
              <a:latin typeface="微软雅黑" panose="020B0503020204020204" charset="-122"/>
              <a:ea typeface="微软雅黑" panose="020B0503020204020204" charset="-122"/>
              <a:cs typeface="微软雅黑" panose="020B0503020204020204" charset="-122"/>
              <a:sym typeface="+mn-ea"/>
            </a:endParaRPr>
          </a:p>
          <a:p>
            <a:pPr marL="285750" indent="-285750" algn="l" fontAlgn="auto">
              <a:lnSpc>
                <a:spcPct val="150000"/>
              </a:lnSpc>
              <a:buClrTx/>
              <a:buSzTx/>
              <a:buFont typeface="Wingdings" panose="05000000000000000000" charset="0"/>
              <a:buChar char="Ø"/>
            </a:pPr>
            <a:r>
              <a:rPr lang="zh-CN" altLang="en-US" sz="1600" dirty="0">
                <a:latin typeface="微软雅黑" panose="020B0503020204020204" charset="-122"/>
                <a:ea typeface="微软雅黑" panose="020B0503020204020204" charset="-122"/>
                <a:cs typeface="微软雅黑" panose="020B0503020204020204" charset="-122"/>
                <a:sym typeface="+mn-ea"/>
              </a:rPr>
              <a:t>医保目录内，</a:t>
            </a:r>
            <a:r>
              <a:rPr lang="zh-CN" altLang="en-US" sz="1600" dirty="0">
                <a:latin typeface="微软雅黑" panose="020B0503020204020204" charset="-122"/>
                <a:ea typeface="微软雅黑" panose="020B0503020204020204" charset="-122"/>
                <a:cs typeface="微软雅黑" panose="020B0503020204020204" charset="-122"/>
                <a:sym typeface="+mn-ea"/>
              </a:rPr>
              <a:t>临床使用广泛</a:t>
            </a:r>
            <a:endParaRPr lang="zh-CN" altLang="en-US" sz="1600" dirty="0">
              <a:latin typeface="微软雅黑" panose="020B0503020204020204" charset="-122"/>
              <a:ea typeface="微软雅黑" panose="020B0503020204020204" charset="-122"/>
              <a:cs typeface="微软雅黑" panose="020B0503020204020204" charset="-122"/>
              <a:sym typeface="+mn-ea"/>
            </a:endParaRPr>
          </a:p>
          <a:p>
            <a:pPr marL="285750" indent="-285750" algn="l" fontAlgn="auto">
              <a:lnSpc>
                <a:spcPct val="150000"/>
              </a:lnSpc>
              <a:buClrTx/>
              <a:buSzTx/>
              <a:buFont typeface="Wingdings" panose="05000000000000000000" charset="0"/>
              <a:buChar char="Ø"/>
            </a:pPr>
            <a:r>
              <a:rPr lang="zh-CN" altLang="en-US" sz="1600" dirty="0">
                <a:latin typeface="微软雅黑" panose="020B0503020204020204" charset="-122"/>
                <a:ea typeface="微软雅黑" panose="020B0503020204020204" charset="-122"/>
                <a:cs typeface="微软雅黑" panose="020B0503020204020204" charset="-122"/>
                <a:sym typeface="+mn-ea"/>
              </a:rPr>
              <a:t>适用人群相似，均可提高儿童用药依从性，</a:t>
            </a:r>
            <a:endParaRPr lang="zh-CN" altLang="en-US" sz="1600" dirty="0">
              <a:latin typeface="微软雅黑" panose="020B0503020204020204" charset="-122"/>
              <a:ea typeface="微软雅黑" panose="020B0503020204020204" charset="-122"/>
              <a:cs typeface="微软雅黑" panose="020B0503020204020204" charset="-122"/>
              <a:sym typeface="+mn-ea"/>
            </a:endParaRPr>
          </a:p>
          <a:p>
            <a:pPr indent="0" algn="l" fontAlgn="auto">
              <a:lnSpc>
                <a:spcPct val="150000"/>
              </a:lnSpc>
              <a:buClrTx/>
              <a:buSzTx/>
              <a:buFont typeface="Wingdings" panose="05000000000000000000" charset="0"/>
              <a:buNone/>
            </a:pPr>
            <a:r>
              <a:rPr lang="zh-CN" altLang="en-US" sz="1600" dirty="0">
                <a:latin typeface="微软雅黑" panose="020B0503020204020204" charset="-122"/>
                <a:ea typeface="微软雅黑" panose="020B0503020204020204" charset="-122"/>
                <a:cs typeface="微软雅黑" panose="020B0503020204020204" charset="-122"/>
                <a:sym typeface="+mn-ea"/>
              </a:rPr>
              <a:t>急、慢性呼吸道疾病，如急、慢性支气管炎等引起的痰液粘稠，咳痰困难。</a:t>
            </a:r>
            <a:endParaRPr lang="zh-CN" altLang="en-US" sz="1600" dirty="0">
              <a:latin typeface="微软雅黑" panose="020B0503020204020204" charset="-122"/>
              <a:ea typeface="微软雅黑" panose="020B0503020204020204" charset="-122"/>
              <a:cs typeface="微软雅黑" panose="020B0503020204020204" charset="-122"/>
              <a:sym typeface="+mn-ea"/>
            </a:endParaRPr>
          </a:p>
          <a:p>
            <a:pPr indent="0" algn="l" fontAlgn="auto">
              <a:lnSpc>
                <a:spcPct val="150000"/>
              </a:lnSpc>
              <a:buClrTx/>
              <a:buSzTx/>
              <a:buFont typeface="Wingdings" panose="05000000000000000000" charset="0"/>
              <a:buChar char="Ø"/>
            </a:pPr>
            <a:r>
              <a:rPr lang="zh-CN" altLang="en-US" sz="1600" dirty="0">
                <a:latin typeface="微软雅黑" panose="020B0503020204020204" charset="-122"/>
                <a:ea typeface="微软雅黑" panose="020B0503020204020204" charset="-122"/>
                <a:cs typeface="微软雅黑" panose="020B0503020204020204" charset="-122"/>
                <a:sym typeface="+mn-ea"/>
              </a:rPr>
              <a:t>同药理作用、同治疗领域和同分子式，吸入用</a:t>
            </a:r>
            <a:endParaRPr lang="zh-CN" altLang="en-US" sz="1600" dirty="0">
              <a:latin typeface="微软雅黑" panose="020B0503020204020204" charset="-122"/>
              <a:ea typeface="微软雅黑" panose="020B0503020204020204" charset="-122"/>
              <a:cs typeface="微软雅黑" panose="020B0503020204020204" charset="-122"/>
              <a:sym typeface="+mn-ea"/>
            </a:endParaRPr>
          </a:p>
          <a:p>
            <a:pPr indent="0" algn="l" fontAlgn="auto">
              <a:lnSpc>
                <a:spcPct val="150000"/>
              </a:lnSpc>
              <a:buClrTx/>
              <a:buSzTx/>
              <a:buFont typeface="Wingdings" panose="05000000000000000000" charset="0"/>
              <a:buNone/>
            </a:pPr>
            <a:r>
              <a:rPr lang="zh-CN" altLang="en-US" sz="1600" dirty="0">
                <a:latin typeface="微软雅黑" panose="020B0503020204020204" charset="-122"/>
                <a:ea typeface="微软雅黑" panose="020B0503020204020204" charset="-122"/>
                <a:cs typeface="微软雅黑" panose="020B0503020204020204" charset="-122"/>
                <a:sym typeface="+mn-ea"/>
              </a:rPr>
              <a:t>盐酸氨溴索溶液2023年通过国谈进入医保，与盐酸氨溴索喷雾剂都是全新的给药方式。</a:t>
            </a:r>
            <a:endParaRPr lang="zh-CN" altLang="en-US" sz="1600" dirty="0">
              <a:latin typeface="微软雅黑" panose="020B0503020204020204" charset="-122"/>
              <a:ea typeface="微软雅黑" panose="020B0503020204020204" charset="-122"/>
              <a:cs typeface="微软雅黑" panose="020B0503020204020204" charset="-122"/>
              <a:sym typeface="+mn-ea"/>
            </a:endParaRPr>
          </a:p>
        </p:txBody>
      </p:sp>
      <p:sp>
        <p:nvSpPr>
          <p:cNvPr id="8" name="文本框 7"/>
          <p:cNvSpPr txBox="1"/>
          <p:nvPr/>
        </p:nvSpPr>
        <p:spPr>
          <a:xfrm>
            <a:off x="8547100" y="1550670"/>
            <a:ext cx="2001520" cy="480060"/>
          </a:xfrm>
          <a:prstGeom prst="rect">
            <a:avLst/>
          </a:prstGeom>
        </p:spPr>
        <p:style>
          <a:lnRef idx="0">
            <a:srgbClr val="FFFFFF"/>
          </a:lnRef>
          <a:fillRef idx="1">
            <a:schemeClr val="accent1"/>
          </a:fillRef>
          <a:effectRef idx="0">
            <a:srgbClr val="FFFFFF"/>
          </a:effectRef>
          <a:fontRef idx="minor">
            <a:schemeClr val="lt1"/>
          </a:fontRef>
        </p:style>
        <p:txBody>
          <a:bodyPr wrap="square" rtlCol="0" anchor="ctr" anchorCtr="0">
            <a:noAutofit/>
          </a:bodyPr>
          <a:lstStyle/>
          <a:p>
            <a:pPr indent="0" algn="ctr" fontAlgn="auto"/>
            <a:r>
              <a:rPr lang="zh-CN" altLang="en-US" sz="1600" b="1">
                <a:solidFill>
                  <a:schemeClr val="bg1"/>
                </a:solidFill>
                <a:latin typeface="微软雅黑" panose="020B0503020204020204" charset="-122"/>
                <a:ea typeface="微软雅黑" panose="020B0503020204020204" charset="-122"/>
              </a:rPr>
              <a:t>参照药</a:t>
            </a:r>
            <a:r>
              <a:rPr lang="zh-CN" altLang="en-US" sz="1600" b="1">
                <a:solidFill>
                  <a:schemeClr val="bg1"/>
                </a:solidFill>
                <a:latin typeface="微软雅黑" panose="020B0503020204020204" charset="-122"/>
                <a:ea typeface="微软雅黑" panose="020B0503020204020204" charset="-122"/>
              </a:rPr>
              <a:t>品建议</a:t>
            </a:r>
            <a:endParaRPr lang="zh-CN" altLang="en-US" sz="1600" b="1">
              <a:solidFill>
                <a:schemeClr val="bg1"/>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750">
        <p14:flip dir="r"/>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44500" y="123825"/>
            <a:ext cx="10098405" cy="848360"/>
          </a:xfrm>
        </p:spPr>
        <p:txBody>
          <a:bodyPr/>
          <a:lstStyle/>
          <a:p>
            <a:pPr>
              <a:lnSpc>
                <a:spcPct val="120000"/>
              </a:lnSpc>
              <a:spcBef>
                <a:spcPts val="0"/>
              </a:spcBef>
              <a:spcAft>
                <a:spcPts val="0"/>
              </a:spcAft>
            </a:pPr>
            <a:r>
              <a:rPr lang="zh-CN" altLang="en-US" sz="2000" dirty="0">
                <a:cs typeface="微软雅黑" panose="020B0503020204020204" charset="-122"/>
                <a:sym typeface="+mn-ea"/>
              </a:rPr>
              <a:t>基本信息：</a:t>
            </a:r>
            <a:r>
              <a:rPr lang="zh-CN" altLang="en-US" sz="2000" dirty="0">
                <a:cs typeface="微软雅黑" panose="020B0503020204020204" charset="-122"/>
                <a:sym typeface="Arial" panose="020B0604020202020204" pitchFamily="34" charset="0"/>
              </a:rPr>
              <a:t>2-6岁儿童易发生反复呼吸道感染，</a:t>
            </a:r>
            <a:r>
              <a:rPr lang="zh-CN" altLang="en-US" sz="2000" dirty="0">
                <a:cs typeface="微软雅黑" panose="020B0503020204020204" charset="-122"/>
                <a:sym typeface="+mn-ea"/>
              </a:rPr>
              <a:t>多见咳痰症状，且</a:t>
            </a:r>
            <a:r>
              <a:rPr lang="zh-CN" altLang="en-US" sz="2000" dirty="0">
                <a:cs typeface="微软雅黑" panose="020B0503020204020204" charset="-122"/>
                <a:sym typeface="Arial" panose="020B0604020202020204" pitchFamily="34" charset="0"/>
              </a:rPr>
              <a:t>中国儿童服药困难发生率高达75％，</a:t>
            </a:r>
            <a:r>
              <a:rPr lang="zh-CN" altLang="en-US" sz="2000" dirty="0">
                <a:cs typeface="微软雅黑" panose="020B0503020204020204" charset="-122"/>
                <a:sym typeface="+mn-ea"/>
              </a:rPr>
              <a:t>不能完全吞咽口服溶液近20%</a:t>
            </a:r>
            <a:r>
              <a:rPr lang="zh-CN" altLang="en-US" sz="2000" dirty="0">
                <a:cs typeface="微软雅黑" panose="020B0503020204020204" charset="-122"/>
                <a:sym typeface="+mn-ea"/>
              </a:rPr>
              <a:t>，临床存在未被满足的临床需求</a:t>
            </a:r>
            <a:endParaRPr lang="zh-CN" altLang="en-US" sz="2000" dirty="0">
              <a:cs typeface="微软雅黑" panose="020B0503020204020204" charset="-122"/>
              <a:sym typeface="+mn-ea"/>
            </a:endParaRPr>
          </a:p>
        </p:txBody>
      </p:sp>
      <p:sp>
        <p:nvSpPr>
          <p:cNvPr id="4" name="灯片编号占位符 3"/>
          <p:cNvSpPr>
            <a:spLocks noGrp="1"/>
          </p:cNvSpPr>
          <p:nvPr>
            <p:ph type="sldNum" sz="quarter" idx="12"/>
          </p:nvPr>
        </p:nvSpPr>
        <p:spPr/>
        <p:txBody>
          <a:bodyPr/>
          <a:lstStyle/>
          <a:p>
            <a:fld id="{5DD3DB80-B894-403A-B48E-6FDC1A72010E}" type="slidenum">
              <a:rPr lang="zh-CN" altLang="en-US" smtClean="0"/>
            </a:fld>
            <a:endParaRPr lang="zh-CN" altLang="en-US" dirty="0"/>
          </a:p>
        </p:txBody>
      </p:sp>
      <p:sp>
        <p:nvSpPr>
          <p:cNvPr id="5" name="文本框 4"/>
          <p:cNvSpPr txBox="1"/>
          <p:nvPr/>
        </p:nvSpPr>
        <p:spPr>
          <a:xfrm>
            <a:off x="588010" y="1695450"/>
            <a:ext cx="3332480" cy="4090035"/>
          </a:xfrm>
          <a:prstGeom prst="rect">
            <a:avLst/>
          </a:prstGeom>
          <a:noFill/>
          <a:ln>
            <a:solidFill>
              <a:schemeClr val="accent1"/>
            </a:solidFill>
          </a:ln>
        </p:spPr>
        <p:txBody>
          <a:bodyPr wrap="square" rtlCol="0" anchor="t">
            <a:noAutofit/>
          </a:bodyPr>
          <a:lstStyle/>
          <a:p>
            <a:pPr indent="0" algn="l" fontAlgn="auto">
              <a:lnSpc>
                <a:spcPct val="150000"/>
              </a:lnSpc>
              <a:spcBef>
                <a:spcPts val="0"/>
              </a:spcBef>
            </a:pPr>
            <a:endParaRPr lang="zh-CN" altLang="en-US" sz="1400" dirty="0">
              <a:latin typeface="微软雅黑" panose="020B0503020204020204" charset="-122"/>
              <a:ea typeface="微软雅黑" panose="020B0503020204020204" charset="-122"/>
              <a:cs typeface="微软雅黑" panose="020B0503020204020204" charset="-122"/>
              <a:sym typeface="字魂59号-创粗黑" panose="00000500000000000000" pitchFamily="2" charset="-122"/>
            </a:endParaRPr>
          </a:p>
          <a:p>
            <a:pPr marL="285750" indent="-285750" fontAlgn="auto">
              <a:lnSpc>
                <a:spcPct val="150000"/>
              </a:lnSpc>
              <a:spcBef>
                <a:spcPts val="600"/>
              </a:spcBef>
              <a:spcAft>
                <a:spcPts val="600"/>
              </a:spcAft>
              <a:buFont typeface="Arial" panose="020B0604020202020204" pitchFamily="34" charset="0"/>
              <a:buChar char="•"/>
            </a:pPr>
            <a:r>
              <a:rPr lang="zh-CN" altLang="en-US" sz="1400" b="1" dirty="0">
                <a:effectLst/>
                <a:latin typeface="+mn-ea"/>
                <a:sym typeface="+mn-ea"/>
              </a:rPr>
              <a:t>咳嗽是儿童呼吸系统疾病门诊最常见的症状之一，占儿童呼吸专科门诊近</a:t>
            </a:r>
            <a:r>
              <a:rPr lang="en-US" altLang="zh-CN" sz="1400" b="1" dirty="0">
                <a:effectLst/>
                <a:latin typeface="+mn-ea"/>
                <a:sym typeface="+mn-ea"/>
              </a:rPr>
              <a:t>70%</a:t>
            </a:r>
            <a:r>
              <a:rPr lang="zh-CN" altLang="en-US" sz="1400" b="1" dirty="0">
                <a:effectLst/>
                <a:latin typeface="+mn-ea"/>
                <a:sym typeface="+mn-ea"/>
              </a:rPr>
              <a:t>，其中慢性咳嗽在门诊中占</a:t>
            </a:r>
            <a:r>
              <a:rPr lang="en-US" altLang="zh-CN" sz="1400" b="1" dirty="0">
                <a:effectLst/>
                <a:latin typeface="+mn-ea"/>
                <a:sym typeface="+mn-ea"/>
              </a:rPr>
              <a:t>10%</a:t>
            </a:r>
            <a:r>
              <a:rPr lang="en-US" altLang="zh-CN" sz="1400" b="1" baseline="30000" dirty="0">
                <a:solidFill>
                  <a:schemeClr val="dk1"/>
                </a:solidFill>
                <a:effectLst/>
                <a:latin typeface="+mn-ea"/>
                <a:sym typeface="+mn-ea"/>
              </a:rPr>
              <a:t>[1]</a:t>
            </a:r>
            <a:r>
              <a:rPr lang="zh-CN" altLang="en-US" sz="1400" b="1" dirty="0">
                <a:solidFill>
                  <a:schemeClr val="dk1"/>
                </a:solidFill>
                <a:effectLst/>
                <a:latin typeface="+mn-ea"/>
                <a:sym typeface="+mn-ea"/>
              </a:rPr>
              <a:t>，</a:t>
            </a:r>
            <a:r>
              <a:rPr lang="zh-CN" altLang="en-US" sz="1400" b="1" dirty="0">
                <a:solidFill>
                  <a:srgbClr val="FF0000"/>
                </a:solidFill>
                <a:effectLst/>
                <a:latin typeface="+mn-ea"/>
                <a:sym typeface="+mn-ea"/>
              </a:rPr>
              <a:t>湿性咳嗽占比高。</a:t>
            </a:r>
            <a:r>
              <a:rPr lang="zh-CN" altLang="en-US" sz="1400" b="1" dirty="0">
                <a:solidFill>
                  <a:schemeClr val="dk1"/>
                </a:solidFill>
                <a:effectLst/>
                <a:latin typeface="+mn-ea"/>
                <a:sym typeface="+mn-ea"/>
              </a:rPr>
              <a:t>在儿童慢性咳</a:t>
            </a:r>
            <a:r>
              <a:rPr lang="zh-CN" altLang="en-US" sz="1400" b="1" dirty="0">
                <a:effectLst/>
                <a:latin typeface="+mn-ea"/>
                <a:sym typeface="+mn-ea"/>
              </a:rPr>
              <a:t>嗽中，湿性咳嗽占</a:t>
            </a:r>
            <a:r>
              <a:rPr lang="en-US" altLang="zh-CN" sz="1400" b="1" dirty="0">
                <a:effectLst/>
                <a:latin typeface="+mn-ea"/>
                <a:sym typeface="+mn-ea"/>
              </a:rPr>
              <a:t>46.8%</a:t>
            </a:r>
            <a:r>
              <a:rPr lang="zh-CN" altLang="en-US" sz="1400" b="1" dirty="0">
                <a:effectLst/>
                <a:latin typeface="+mn-ea"/>
                <a:sym typeface="+mn-ea"/>
              </a:rPr>
              <a:t>，混合咳嗽占</a:t>
            </a:r>
            <a:r>
              <a:rPr lang="en-US" altLang="zh-CN" sz="1400" b="1" dirty="0">
                <a:effectLst/>
                <a:latin typeface="+mn-ea"/>
                <a:sym typeface="+mn-ea"/>
              </a:rPr>
              <a:t>27.4%</a:t>
            </a:r>
            <a:r>
              <a:rPr lang="en-US" altLang="zh-CN" sz="1400" b="1" baseline="30000" dirty="0">
                <a:solidFill>
                  <a:schemeClr val="dk1"/>
                </a:solidFill>
                <a:effectLst/>
                <a:latin typeface="+mn-ea"/>
                <a:sym typeface="+mn-ea"/>
              </a:rPr>
              <a:t>[2]</a:t>
            </a:r>
            <a:endParaRPr lang="en-US" altLang="zh-CN" sz="1400" b="1" baseline="30000" dirty="0">
              <a:solidFill>
                <a:schemeClr val="dk1"/>
              </a:solidFill>
              <a:effectLst/>
              <a:latin typeface="+mn-ea"/>
              <a:sym typeface="+mn-ea"/>
            </a:endParaRPr>
          </a:p>
          <a:p>
            <a:pPr marL="285750" indent="-285750" fontAlgn="auto">
              <a:lnSpc>
                <a:spcPct val="150000"/>
              </a:lnSpc>
              <a:spcBef>
                <a:spcPts val="600"/>
              </a:spcBef>
              <a:spcAft>
                <a:spcPts val="600"/>
              </a:spcAft>
              <a:buFont typeface="Arial" panose="020B0604020202020204" pitchFamily="34" charset="0"/>
              <a:buChar char="•"/>
            </a:pPr>
            <a:r>
              <a:rPr lang="en-US" altLang="zh-CN" sz="1400" b="1" dirty="0">
                <a:solidFill>
                  <a:srgbClr val="FF0000"/>
                </a:solidFill>
                <a:effectLst/>
                <a:latin typeface="+mn-ea"/>
                <a:sym typeface="+mn-ea"/>
              </a:rPr>
              <a:t>51.5%</a:t>
            </a:r>
            <a:r>
              <a:rPr lang="zh-CN" altLang="en-US" sz="1400" b="1" dirty="0">
                <a:solidFill>
                  <a:schemeClr val="dk1"/>
                </a:solidFill>
                <a:effectLst/>
                <a:latin typeface="+mn-ea"/>
                <a:sym typeface="+mn-ea"/>
              </a:rPr>
              <a:t>的患儿就诊次数超过</a:t>
            </a:r>
            <a:r>
              <a:rPr lang="en-US" altLang="zh-CN" sz="1400" b="1" dirty="0">
                <a:solidFill>
                  <a:schemeClr val="dk1"/>
                </a:solidFill>
                <a:effectLst/>
                <a:latin typeface="+mn-ea"/>
                <a:sym typeface="+mn-ea"/>
              </a:rPr>
              <a:t>3</a:t>
            </a:r>
            <a:r>
              <a:rPr lang="zh-CN" altLang="en-US" sz="1400" b="1" dirty="0">
                <a:solidFill>
                  <a:schemeClr val="dk1"/>
                </a:solidFill>
                <a:effectLst/>
                <a:latin typeface="+mn-ea"/>
                <a:sym typeface="+mn-ea"/>
              </a:rPr>
              <a:t>次；</a:t>
            </a:r>
            <a:r>
              <a:rPr lang="en-US" altLang="zh-CN" sz="1400" b="1" dirty="0">
                <a:solidFill>
                  <a:schemeClr val="dk1"/>
                </a:solidFill>
                <a:effectLst/>
                <a:latin typeface="+mn-ea"/>
                <a:sym typeface="+mn-ea"/>
              </a:rPr>
              <a:t>73.8%</a:t>
            </a:r>
            <a:r>
              <a:rPr lang="zh-CN" altLang="en-US" sz="1400" b="1" dirty="0">
                <a:solidFill>
                  <a:schemeClr val="dk1"/>
                </a:solidFill>
                <a:effectLst/>
                <a:latin typeface="+mn-ea"/>
                <a:sym typeface="+mn-ea"/>
              </a:rPr>
              <a:t>患儿因门诊就诊或住院治疗缺课请假；</a:t>
            </a:r>
            <a:r>
              <a:rPr lang="en-US" altLang="zh-CN" sz="1400" b="1" dirty="0">
                <a:solidFill>
                  <a:schemeClr val="dk1"/>
                </a:solidFill>
                <a:effectLst/>
                <a:latin typeface="+mn-ea"/>
                <a:sym typeface="+mn-ea"/>
              </a:rPr>
              <a:t>67.3%</a:t>
            </a:r>
            <a:r>
              <a:rPr lang="zh-CN" altLang="en-US" sz="1400" b="1" dirty="0">
                <a:solidFill>
                  <a:schemeClr val="dk1"/>
                </a:solidFill>
                <a:effectLst/>
                <a:latin typeface="+mn-ea"/>
                <a:sym typeface="+mn-ea"/>
              </a:rPr>
              <a:t>的家长表示慢性咳嗽对其心理造成了严重的影响</a:t>
            </a:r>
            <a:r>
              <a:rPr lang="en-US" altLang="zh-CN" sz="1400" b="1" baseline="30000" dirty="0">
                <a:solidFill>
                  <a:schemeClr val="dk1"/>
                </a:solidFill>
                <a:effectLst/>
                <a:latin typeface="微软雅黑" panose="020B0503020204020204" charset="-122"/>
                <a:ea typeface="微软雅黑" panose="020B0503020204020204" charset="-122"/>
                <a:sym typeface="+mn-ea"/>
              </a:rPr>
              <a:t>[2]</a:t>
            </a:r>
            <a:endParaRPr lang="zh-CN" altLang="en-US" sz="1400" dirty="0">
              <a:latin typeface="微软雅黑" panose="020B0503020204020204" charset="-122"/>
              <a:ea typeface="微软雅黑" panose="020B0503020204020204" charset="-122"/>
              <a:cs typeface="微软雅黑" panose="020B0503020204020204" charset="-122"/>
              <a:sym typeface="字魂59号-创粗黑" panose="00000500000000000000" pitchFamily="2" charset="-122"/>
            </a:endParaRPr>
          </a:p>
        </p:txBody>
      </p:sp>
      <p:sp>
        <p:nvSpPr>
          <p:cNvPr id="7" name="文本框 6"/>
          <p:cNvSpPr txBox="1"/>
          <p:nvPr/>
        </p:nvSpPr>
        <p:spPr>
          <a:xfrm>
            <a:off x="4215130" y="1694815"/>
            <a:ext cx="3484245" cy="4091305"/>
          </a:xfrm>
          <a:prstGeom prst="rect">
            <a:avLst/>
          </a:prstGeom>
          <a:noFill/>
          <a:ln>
            <a:solidFill>
              <a:schemeClr val="accent1"/>
            </a:solidFill>
          </a:ln>
        </p:spPr>
        <p:txBody>
          <a:bodyPr wrap="square" rtlCol="0" anchor="t">
            <a:noAutofit/>
          </a:bodyPr>
          <a:lstStyle/>
          <a:p>
            <a:pPr lvl="0" indent="0" algn="l" defTabSz="914400" fontAlgn="auto">
              <a:lnSpc>
                <a:spcPct val="150000"/>
              </a:lnSpc>
              <a:spcBef>
                <a:spcPts val="0"/>
              </a:spcBef>
            </a:pPr>
            <a:endParaRPr lang="zh-CN" altLang="en-US" sz="1400" dirty="0">
              <a:solidFill>
                <a:srgbClr val="FF0000"/>
              </a:solidFill>
              <a:latin typeface="微软雅黑" panose="020B0503020204020204" charset="-122"/>
              <a:ea typeface="微软雅黑" panose="020B0503020204020204" charset="-122"/>
              <a:cs typeface="微软雅黑" panose="020B0503020204020204" charset="-122"/>
              <a:sym typeface="字魂59号-创粗黑" panose="00000500000000000000" pitchFamily="2" charset="-122"/>
            </a:endParaRPr>
          </a:p>
          <a:p>
            <a:pPr marL="285750" lvl="0" indent="-285750" algn="l" defTabSz="914400" fontAlgn="auto">
              <a:lnSpc>
                <a:spcPct val="150000"/>
              </a:lnSpc>
              <a:spcBef>
                <a:spcPts val="0"/>
              </a:spcBef>
              <a:buFont typeface="Arial" panose="020B0604020202020204" pitchFamily="34" charset="0"/>
              <a:buChar char="•"/>
            </a:pPr>
            <a:r>
              <a:rPr lang="zh-CN" altLang="en-US" sz="1400" b="1" dirty="0">
                <a:solidFill>
                  <a:srgbClr val="FF0000"/>
                </a:solidFill>
                <a:latin typeface="微软雅黑" panose="020B0503020204020204" charset="-122"/>
                <a:ea typeface="微软雅黑" panose="020B0503020204020204" charset="-122"/>
                <a:cs typeface="微软雅黑" panose="020B0503020204020204" charset="-122"/>
                <a:sym typeface="字魂59号-创粗黑" panose="00000500000000000000" pitchFamily="2" charset="-122"/>
              </a:rPr>
              <a:t>中国儿童服药困难发生率高达75.44％</a:t>
            </a:r>
            <a:r>
              <a:rPr lang="zh-CN" altLang="en-US" sz="1400" b="1" baseline="30000" dirty="0">
                <a:latin typeface="微软雅黑" panose="020B0503020204020204" charset="-122"/>
                <a:ea typeface="微软雅黑" panose="020B0503020204020204" charset="-122"/>
                <a:cs typeface="微软雅黑" panose="020B0503020204020204" charset="-122"/>
                <a:sym typeface="字魂59号-创粗黑" panose="00000500000000000000" pitchFamily="2" charset="-122"/>
              </a:rPr>
              <a:t>[</a:t>
            </a:r>
            <a:r>
              <a:rPr lang="en-US" altLang="zh-CN" sz="1400" b="1" baseline="30000" dirty="0">
                <a:latin typeface="微软雅黑" panose="020B0503020204020204" charset="-122"/>
                <a:ea typeface="微软雅黑" panose="020B0503020204020204" charset="-122"/>
                <a:cs typeface="微软雅黑" panose="020B0503020204020204" charset="-122"/>
                <a:sym typeface="字魂59号-创粗黑" panose="00000500000000000000" pitchFamily="2" charset="-122"/>
              </a:rPr>
              <a:t>3</a:t>
            </a:r>
            <a:r>
              <a:rPr lang="zh-CN" altLang="en-US" sz="1400" b="1" baseline="30000" dirty="0">
                <a:latin typeface="微软雅黑" panose="020B0503020204020204" charset="-122"/>
                <a:ea typeface="微软雅黑" panose="020B0503020204020204" charset="-122"/>
                <a:cs typeface="微软雅黑" panose="020B0503020204020204" charset="-122"/>
                <a:sym typeface="字魂59号-创粗黑" panose="00000500000000000000" pitchFamily="2" charset="-122"/>
              </a:rPr>
              <a:t>]</a:t>
            </a:r>
            <a:r>
              <a:rPr lang="zh-CN" altLang="en-US" sz="1400" b="1" dirty="0">
                <a:latin typeface="微软雅黑" panose="020B0503020204020204" charset="-122"/>
                <a:ea typeface="微软雅黑" panose="020B0503020204020204" charset="-122"/>
                <a:cs typeface="微软雅黑" panose="020B0503020204020204" charset="-122"/>
                <a:sym typeface="字魂59号-创粗黑" panose="00000500000000000000" pitchFamily="2" charset="-122"/>
              </a:rPr>
              <a:t>。吞咽困难容易导致患儿出现误吸，从而导致吸入性肺炎、窒息甚至危及生命</a:t>
            </a:r>
            <a:r>
              <a:rPr lang="zh-CN" altLang="en-US" sz="1400" b="1" baseline="30000" dirty="0">
                <a:latin typeface="微软雅黑" panose="020B0503020204020204" charset="-122"/>
                <a:ea typeface="微软雅黑" panose="020B0503020204020204" charset="-122"/>
                <a:cs typeface="微软雅黑" panose="020B0503020204020204" charset="-122"/>
                <a:sym typeface="字魂59号-创粗黑" panose="00000500000000000000" pitchFamily="2" charset="-122"/>
              </a:rPr>
              <a:t>[</a:t>
            </a:r>
            <a:r>
              <a:rPr lang="en-US" altLang="zh-CN" sz="1400" b="1" baseline="30000" dirty="0">
                <a:latin typeface="微软雅黑" panose="020B0503020204020204" charset="-122"/>
                <a:ea typeface="微软雅黑" panose="020B0503020204020204" charset="-122"/>
                <a:cs typeface="微软雅黑" panose="020B0503020204020204" charset="-122"/>
                <a:sym typeface="字魂59号-创粗黑" panose="00000500000000000000" pitchFamily="2" charset="-122"/>
              </a:rPr>
              <a:t>4</a:t>
            </a:r>
            <a:r>
              <a:rPr lang="zh-CN" altLang="en-US" sz="1400" b="1" baseline="30000" dirty="0">
                <a:latin typeface="微软雅黑" panose="020B0503020204020204" charset="-122"/>
                <a:ea typeface="微软雅黑" panose="020B0503020204020204" charset="-122"/>
                <a:cs typeface="微软雅黑" panose="020B0503020204020204" charset="-122"/>
                <a:sym typeface="字魂59号-创粗黑" panose="00000500000000000000" pitchFamily="2" charset="-122"/>
              </a:rPr>
              <a:t>]</a:t>
            </a:r>
            <a:r>
              <a:rPr lang="zh-CN" altLang="en-US" sz="1400" b="1" dirty="0">
                <a:latin typeface="微软雅黑" panose="020B0503020204020204" charset="-122"/>
                <a:ea typeface="微软雅黑" panose="020B0503020204020204" charset="-122"/>
                <a:cs typeface="微软雅黑" panose="020B0503020204020204" charset="-122"/>
                <a:sym typeface="字魂59号-创粗黑" panose="00000500000000000000" pitchFamily="2" charset="-122"/>
              </a:rPr>
              <a:t>。</a:t>
            </a:r>
            <a:endParaRPr lang="zh-CN" altLang="en-US" sz="1400" b="1" dirty="0">
              <a:latin typeface="微软雅黑" panose="020B0503020204020204" charset="-122"/>
              <a:ea typeface="微软雅黑" panose="020B0503020204020204" charset="-122"/>
              <a:cs typeface="微软雅黑" panose="020B0503020204020204" charset="-122"/>
              <a:sym typeface="字魂59号-创粗黑" panose="00000500000000000000" pitchFamily="2" charset="-122"/>
            </a:endParaRPr>
          </a:p>
          <a:p>
            <a:pPr marL="285750" marR="0" lvl="0" indent="-285750" algn="l" defTabSz="913765" rtl="0" eaLnBrk="1" fontAlgn="auto" latinLnBrk="0" hangingPunct="1">
              <a:lnSpc>
                <a:spcPct val="150000"/>
              </a:lnSpc>
              <a:spcBef>
                <a:spcPts val="0"/>
              </a:spcBef>
              <a:spcAft>
                <a:spcPts val="0"/>
              </a:spcAft>
              <a:buClrTx/>
              <a:buSzTx/>
              <a:buFont typeface="Arial" panose="020B0604020202020204" pitchFamily="34" charset="0"/>
              <a:buChar char="•"/>
              <a:defRPr/>
            </a:pPr>
            <a:r>
              <a:rPr lang="zh-CN" altLang="en-US" sz="1400" b="1" dirty="0">
                <a:solidFill>
                  <a:schemeClr val="dk1"/>
                </a:solidFill>
                <a:effectLst/>
                <a:latin typeface="+mn-ea"/>
                <a:sym typeface="+mn-ea"/>
              </a:rPr>
              <a:t>临床研究发现约</a:t>
            </a:r>
            <a:r>
              <a:rPr lang="zh-CN" altLang="en-US" sz="1400" b="1" dirty="0">
                <a:solidFill>
                  <a:srgbClr val="FF0000"/>
                </a:solidFill>
                <a:effectLst/>
                <a:latin typeface="+mn-ea"/>
                <a:sym typeface="+mn-ea"/>
              </a:rPr>
              <a:t>有</a:t>
            </a:r>
            <a:r>
              <a:rPr lang="en-US" altLang="zh-CN" sz="1400" b="1" dirty="0">
                <a:solidFill>
                  <a:srgbClr val="FF0000"/>
                </a:solidFill>
                <a:effectLst/>
                <a:latin typeface="+mn-ea"/>
                <a:sym typeface="+mn-ea"/>
              </a:rPr>
              <a:t>18.99%</a:t>
            </a:r>
            <a:r>
              <a:rPr lang="zh-CN" altLang="en-US" sz="1400" b="1" dirty="0">
                <a:latin typeface="微软雅黑" panose="020B0503020204020204" charset="-122"/>
                <a:ea typeface="微软雅黑" panose="020B0503020204020204" charset="-122"/>
                <a:cs typeface="微软雅黑" panose="020B0503020204020204" charset="-122"/>
                <a:sym typeface="+mn-ea"/>
              </a:rPr>
              <a:t>的患儿不能完全吞咽口服溶液；</a:t>
            </a:r>
            <a:r>
              <a:rPr lang="en-US" altLang="zh-CN" sz="1400" b="1" dirty="0">
                <a:solidFill>
                  <a:srgbClr val="FF0000"/>
                </a:solidFill>
                <a:effectLst/>
                <a:latin typeface="+mn-ea"/>
                <a:sym typeface="+mn-ea"/>
              </a:rPr>
              <a:t>50.63%</a:t>
            </a:r>
            <a:r>
              <a:rPr lang="zh-CN" altLang="en-US" sz="1400" b="1" dirty="0">
                <a:solidFill>
                  <a:schemeClr val="dk1"/>
                </a:solidFill>
                <a:effectLst/>
                <a:latin typeface="+mn-ea"/>
                <a:sym typeface="+mn-ea"/>
              </a:rPr>
              <a:t>患儿家长喂药时间</a:t>
            </a:r>
            <a:r>
              <a:rPr lang="zh-CN" altLang="en-US" sz="1400" b="1" dirty="0">
                <a:solidFill>
                  <a:srgbClr val="FF0000"/>
                </a:solidFill>
                <a:effectLst/>
                <a:latin typeface="+mn-ea"/>
                <a:sym typeface="+mn-ea"/>
              </a:rPr>
              <a:t>超过</a:t>
            </a:r>
            <a:r>
              <a:rPr lang="en-US" altLang="zh-CN" sz="1400" b="1" dirty="0">
                <a:solidFill>
                  <a:srgbClr val="FF0000"/>
                </a:solidFill>
                <a:effectLst/>
                <a:latin typeface="+mn-ea"/>
                <a:sym typeface="+mn-ea"/>
              </a:rPr>
              <a:t>2</a:t>
            </a:r>
            <a:r>
              <a:rPr lang="zh-CN" altLang="en-US" sz="1400" b="1" dirty="0">
                <a:solidFill>
                  <a:srgbClr val="FF0000"/>
                </a:solidFill>
                <a:effectLst/>
                <a:latin typeface="+mn-ea"/>
                <a:sym typeface="+mn-ea"/>
              </a:rPr>
              <a:t>分钟</a:t>
            </a:r>
            <a:r>
              <a:rPr lang="en-US" altLang="zh-CN" sz="1400" b="1" baseline="30000" dirty="0">
                <a:solidFill>
                  <a:schemeClr val="dk1"/>
                </a:solidFill>
                <a:effectLst/>
                <a:latin typeface="+mn-ea"/>
                <a:sym typeface="+mn-ea"/>
              </a:rPr>
              <a:t>[5]</a:t>
            </a:r>
            <a:r>
              <a:rPr lang="zh-CN" altLang="en-US" sz="1400" b="1" dirty="0">
                <a:solidFill>
                  <a:schemeClr val="dk1"/>
                </a:solidFill>
                <a:effectLst/>
                <a:latin typeface="+mn-ea"/>
                <a:sym typeface="+mn-ea"/>
              </a:rPr>
              <a:t>；国内外调查显示，发育正常儿童</a:t>
            </a:r>
            <a:r>
              <a:rPr lang="zh-CN" altLang="en-US" sz="1400" b="1" dirty="0">
                <a:solidFill>
                  <a:srgbClr val="FF0000"/>
                </a:solidFill>
                <a:effectLst/>
                <a:latin typeface="+mn-ea"/>
                <a:sym typeface="+mn-ea"/>
              </a:rPr>
              <a:t>喂养困难发生率为</a:t>
            </a:r>
            <a:r>
              <a:rPr lang="en-US" altLang="zh-CN" sz="1400" b="1" dirty="0">
                <a:solidFill>
                  <a:srgbClr val="FF0000"/>
                </a:solidFill>
                <a:effectLst/>
                <a:latin typeface="+mn-ea"/>
                <a:sym typeface="+mn-ea"/>
              </a:rPr>
              <a:t>25%-45%</a:t>
            </a:r>
            <a:r>
              <a:rPr lang="en-US" altLang="zh-CN" sz="1400" b="1" baseline="30000" dirty="0">
                <a:solidFill>
                  <a:schemeClr val="tx1"/>
                </a:solidFill>
                <a:effectLst/>
                <a:latin typeface="+mn-ea"/>
                <a:sym typeface="+mn-ea"/>
              </a:rPr>
              <a:t>[6]</a:t>
            </a:r>
            <a:endParaRPr lang="en-US" altLang="zh-CN" sz="1400" b="1" baseline="30000" dirty="0">
              <a:solidFill>
                <a:schemeClr val="tx1"/>
              </a:solidFill>
              <a:effectLst/>
              <a:latin typeface="+mn-ea"/>
              <a:ea typeface="微软雅黑" panose="020B0503020204020204" charset="-122"/>
              <a:cs typeface="微软雅黑" panose="020B0503020204020204" charset="-122"/>
              <a:sym typeface="+mn-ea"/>
            </a:endParaRPr>
          </a:p>
        </p:txBody>
      </p:sp>
      <p:sp>
        <p:nvSpPr>
          <p:cNvPr id="8" name="文本框 7"/>
          <p:cNvSpPr txBox="1"/>
          <p:nvPr/>
        </p:nvSpPr>
        <p:spPr>
          <a:xfrm>
            <a:off x="7948930" y="1695450"/>
            <a:ext cx="3708400" cy="4090035"/>
          </a:xfrm>
          <a:prstGeom prst="rect">
            <a:avLst/>
          </a:prstGeom>
          <a:noFill/>
          <a:ln>
            <a:solidFill>
              <a:schemeClr val="accent1"/>
            </a:solidFill>
          </a:ln>
        </p:spPr>
        <p:txBody>
          <a:bodyPr wrap="square" rtlCol="0" anchor="t">
            <a:noAutofit/>
          </a:bodyPr>
          <a:lstStyle/>
          <a:p>
            <a:pPr lvl="0" indent="0" algn="l" defTabSz="914400" fontAlgn="auto">
              <a:lnSpc>
                <a:spcPct val="150000"/>
              </a:lnSpc>
              <a:spcBef>
                <a:spcPts val="0"/>
              </a:spcBef>
            </a:pPr>
            <a:endParaRPr lang="zh-CN" altLang="en-US" sz="1400" dirty="0">
              <a:latin typeface="微软雅黑" panose="020B0503020204020204" charset="-122"/>
              <a:ea typeface="微软雅黑" panose="020B0503020204020204" charset="-122"/>
              <a:cs typeface="+mn-ea"/>
              <a:sym typeface="字魂59号-创粗黑" panose="00000500000000000000" pitchFamily="2" charset="-122"/>
            </a:endParaRPr>
          </a:p>
          <a:p>
            <a:pPr marL="285750" lvl="0" indent="-285750" algn="l" defTabSz="914400" fontAlgn="auto">
              <a:lnSpc>
                <a:spcPct val="150000"/>
              </a:lnSpc>
              <a:spcBef>
                <a:spcPts val="0"/>
              </a:spcBef>
              <a:buFont typeface="Arial" panose="020B0604020202020204" pitchFamily="34" charset="0"/>
              <a:buChar char="•"/>
            </a:pPr>
            <a:r>
              <a:rPr lang="zh-CN" altLang="en-US" sz="1400" b="1" dirty="0">
                <a:solidFill>
                  <a:schemeClr val="tx1"/>
                </a:solidFill>
                <a:latin typeface="微软雅黑" panose="020B0503020204020204" charset="-122"/>
                <a:ea typeface="微软雅黑" panose="020B0503020204020204" charset="-122"/>
                <a:cs typeface="微软雅黑" panose="020B0503020204020204" charset="-122"/>
                <a:sym typeface="字魂59号-创粗黑" panose="00000500000000000000" pitchFamily="2" charset="-122"/>
              </a:rPr>
              <a:t>盐酸氨溴索喷雾剂</a:t>
            </a:r>
            <a:r>
              <a:rPr lang="zh-CN" altLang="en-US" sz="1400" b="1" dirty="0">
                <a:latin typeface="微软雅黑" panose="020B0503020204020204" charset="-122"/>
                <a:ea typeface="微软雅黑" panose="020B0503020204020204" charset="-122"/>
                <a:cs typeface="微软雅黑" panose="020B0503020204020204" charset="-122"/>
                <a:sym typeface="+mn-ea"/>
              </a:rPr>
              <a:t>不像吸入制剂操作复杂，也不像口服溶液需要大口吞咽。通过短喷杆定量阀设计，符合儿童生理特征，喷出的微细颗粒直接作用于咽部位置，刺激吞咽，</a:t>
            </a:r>
            <a:r>
              <a:rPr lang="zh-CN" altLang="en-US" sz="1400" b="1" dirty="0">
                <a:solidFill>
                  <a:srgbClr val="FF0000"/>
                </a:solidFill>
                <a:latin typeface="微软雅黑" panose="020B0503020204020204" charset="-122"/>
                <a:ea typeface="微软雅黑" panose="020B0503020204020204" charset="-122"/>
                <a:cs typeface="微软雅黑" panose="020B0503020204020204" charset="-122"/>
                <a:sym typeface="+mn-ea"/>
              </a:rPr>
              <a:t>避免儿童用药反吐、遗撒现象</a:t>
            </a:r>
            <a:r>
              <a:rPr lang="zh-CN" altLang="en-US" sz="1400" b="1" dirty="0">
                <a:latin typeface="微软雅黑" panose="020B0503020204020204" charset="-122"/>
                <a:ea typeface="微软雅黑" panose="020B0503020204020204" charset="-122"/>
                <a:cs typeface="微软雅黑" panose="020B0503020204020204" charset="-122"/>
                <a:sym typeface="+mn-ea"/>
              </a:rPr>
              <a:t>，减少损失，提高了祛痰有效剂量的准确性。</a:t>
            </a:r>
            <a:endParaRPr lang="zh-CN" altLang="en-US" sz="1400" b="1" dirty="0">
              <a:latin typeface="微软雅黑" panose="020B0503020204020204" charset="-122"/>
              <a:ea typeface="微软雅黑" panose="020B0503020204020204" charset="-122"/>
              <a:cs typeface="微软雅黑" panose="020B0503020204020204" charset="-122"/>
              <a:sym typeface="+mn-ea"/>
            </a:endParaRPr>
          </a:p>
          <a:p>
            <a:pPr marL="285750" lvl="0" indent="-285750" algn="l" defTabSz="914400" fontAlgn="auto">
              <a:lnSpc>
                <a:spcPct val="150000"/>
              </a:lnSpc>
              <a:spcBef>
                <a:spcPts val="0"/>
              </a:spcBef>
              <a:buFont typeface="Arial" panose="020B0604020202020204" pitchFamily="34" charset="0"/>
              <a:buChar char="•"/>
            </a:pPr>
            <a:r>
              <a:rPr lang="zh-CN" altLang="en-US" sz="1400" b="1" dirty="0">
                <a:solidFill>
                  <a:schemeClr val="tx1"/>
                </a:solidFill>
                <a:latin typeface="微软雅黑" panose="020B0503020204020204" charset="-122"/>
                <a:ea typeface="微软雅黑" panose="020B0503020204020204" charset="-122"/>
                <a:cs typeface="微软雅黑" panose="020B0503020204020204" charset="-122"/>
                <a:sym typeface="+mn-ea"/>
              </a:rPr>
              <a:t>水蜜桃口味</a:t>
            </a:r>
            <a:r>
              <a:rPr lang="zh-CN" altLang="en-US" sz="1400" b="1" dirty="0">
                <a:latin typeface="微软雅黑" panose="020B0503020204020204" charset="-122"/>
                <a:ea typeface="微软雅黑" panose="020B0503020204020204" charset="-122"/>
                <a:cs typeface="微软雅黑" panose="020B0503020204020204" charset="-122"/>
                <a:sym typeface="+mn-ea"/>
              </a:rPr>
              <a:t>，</a:t>
            </a:r>
            <a:r>
              <a:rPr lang="zh-CN" altLang="en-US" sz="1400" b="1" dirty="0">
                <a:latin typeface="微软雅黑" panose="020B0503020204020204" charset="-122"/>
                <a:ea typeface="微软雅黑" panose="020B0503020204020204" charset="-122"/>
                <a:sym typeface="+mn-ea"/>
              </a:rPr>
              <a:t>口感顺滑，</a:t>
            </a:r>
            <a:r>
              <a:rPr lang="zh-CN" altLang="en-US" sz="1400" b="1" dirty="0">
                <a:solidFill>
                  <a:srgbClr val="FF0000"/>
                </a:solidFill>
                <a:latin typeface="微软雅黑" panose="020B0503020204020204" charset="-122"/>
                <a:ea typeface="微软雅黑" panose="020B0503020204020204" charset="-122"/>
                <a:sym typeface="+mn-ea"/>
              </a:rPr>
              <a:t>掩盖了氨溴索的苦味</a:t>
            </a:r>
            <a:r>
              <a:rPr lang="zh-CN" altLang="en-US" sz="1400" b="1" dirty="0">
                <a:latin typeface="微软雅黑" panose="020B0503020204020204" charset="-122"/>
                <a:ea typeface="微软雅黑" panose="020B0503020204020204" charset="-122"/>
                <a:sym typeface="+mn-ea"/>
              </a:rPr>
              <a:t>，提升服药口感，提高患儿服药意愿。</a:t>
            </a:r>
            <a:r>
              <a:rPr lang="zh-CN" altLang="en-US" sz="1400" b="1" dirty="0">
                <a:latin typeface="微软雅黑" panose="020B0503020204020204" charset="-122"/>
                <a:ea typeface="微软雅黑" panose="020B0503020204020204" charset="-122"/>
                <a:cs typeface="微软雅黑" panose="020B0503020204020204" charset="-122"/>
                <a:sym typeface="+mn-ea"/>
              </a:rPr>
              <a:t>患儿服药全部吞咽或小股残留的比例为</a:t>
            </a:r>
            <a:r>
              <a:rPr lang="zh-CN" altLang="en-US" sz="1400" b="1" dirty="0">
                <a:solidFill>
                  <a:srgbClr val="FF0000"/>
                </a:solidFill>
                <a:latin typeface="微软雅黑" panose="020B0503020204020204" charset="-122"/>
                <a:ea typeface="微软雅黑" panose="020B0503020204020204" charset="-122"/>
                <a:cs typeface="微软雅黑" panose="020B0503020204020204" charset="-122"/>
                <a:sym typeface="+mn-ea"/>
              </a:rPr>
              <a:t>100%</a:t>
            </a:r>
            <a:r>
              <a:rPr lang="en-US" altLang="zh-CN" sz="1400" b="1" baseline="30000" dirty="0">
                <a:solidFill>
                  <a:schemeClr val="dk1"/>
                </a:solidFill>
                <a:effectLst/>
                <a:latin typeface="+mn-ea"/>
                <a:sym typeface="+mn-ea"/>
              </a:rPr>
              <a:t>[5]</a:t>
            </a:r>
            <a:r>
              <a:rPr lang="zh-CN" altLang="en-US" sz="1400" b="1" dirty="0">
                <a:latin typeface="微软雅黑" panose="020B0503020204020204" charset="-122"/>
                <a:ea typeface="微软雅黑" panose="020B0503020204020204" charset="-122"/>
                <a:cs typeface="微软雅黑" panose="020B0503020204020204" charset="-122"/>
                <a:sym typeface="+mn-ea"/>
              </a:rPr>
              <a:t>，儿童服药依从性明显提高</a:t>
            </a:r>
            <a:endParaRPr lang="zh-CN" altLang="en-US" sz="1400" b="1" dirty="0">
              <a:latin typeface="微软雅黑" panose="020B0503020204020204" charset="-122"/>
              <a:ea typeface="微软雅黑" panose="020B0503020204020204" charset="-122"/>
              <a:cs typeface="微软雅黑" panose="020B0503020204020204" charset="-122"/>
              <a:sym typeface="+mn-ea"/>
            </a:endParaRPr>
          </a:p>
          <a:p>
            <a:pPr marL="285750" lvl="0" indent="-285750" algn="l" defTabSz="914400" fontAlgn="auto">
              <a:lnSpc>
                <a:spcPct val="150000"/>
              </a:lnSpc>
              <a:spcBef>
                <a:spcPts val="0"/>
              </a:spcBef>
              <a:buFont typeface="Arial" panose="020B0604020202020204" pitchFamily="34" charset="0"/>
              <a:buChar char="•"/>
            </a:pPr>
            <a:endParaRPr lang="zh-CN" altLang="en-US" sz="1400" dirty="0">
              <a:solidFill>
                <a:schemeClr val="tx1"/>
              </a:solidFill>
              <a:latin typeface="微软雅黑" panose="020B0503020204020204" charset="-122"/>
              <a:ea typeface="微软雅黑" panose="020B0503020204020204" charset="-122"/>
            </a:endParaRPr>
          </a:p>
          <a:p>
            <a:pPr lvl="0" indent="0" algn="l" defTabSz="914400" fontAlgn="auto">
              <a:lnSpc>
                <a:spcPct val="150000"/>
              </a:lnSpc>
              <a:spcBef>
                <a:spcPts val="0"/>
              </a:spcBef>
            </a:pPr>
            <a:endParaRPr lang="zh-CN" altLang="en-US" sz="1400" dirty="0">
              <a:solidFill>
                <a:schemeClr val="tx1"/>
              </a:solidFill>
              <a:latin typeface="微软雅黑" panose="020B0503020204020204" charset="-122"/>
              <a:ea typeface="微软雅黑" panose="020B0503020204020204" charset="-122"/>
              <a:cs typeface="+mn-ea"/>
              <a:sym typeface="字魂59号-创粗黑" panose="00000500000000000000" pitchFamily="2" charset="-122"/>
            </a:endParaRPr>
          </a:p>
        </p:txBody>
      </p:sp>
      <p:sp>
        <p:nvSpPr>
          <p:cNvPr id="11" name="文本框 10"/>
          <p:cNvSpPr txBox="1"/>
          <p:nvPr/>
        </p:nvSpPr>
        <p:spPr>
          <a:xfrm>
            <a:off x="582295" y="1353820"/>
            <a:ext cx="3338195" cy="610870"/>
          </a:xfrm>
          <a:prstGeom prst="rect">
            <a:avLst/>
          </a:prstGeom>
          <a:solidFill>
            <a:srgbClr val="106CB0"/>
          </a:solidFill>
        </p:spPr>
        <p:txBody>
          <a:bodyPr wrap="square" rtlCol="0">
            <a:noAutofit/>
          </a:bodyPr>
          <a:lstStyle/>
          <a:p>
            <a:pPr indent="0" algn="ctr" fontAlgn="auto"/>
            <a:r>
              <a:rPr lang="zh-CN" altLang="en-US" b="1">
                <a:solidFill>
                  <a:schemeClr val="bg1"/>
                </a:solidFill>
                <a:latin typeface="微软雅黑" panose="020B0503020204020204" charset="-122"/>
                <a:ea typeface="微软雅黑" panose="020B0503020204020204" charset="-122"/>
              </a:rPr>
              <a:t>儿童是呼吸道疾病频发人群，</a:t>
            </a:r>
            <a:r>
              <a:rPr lang="zh-CN" altLang="en-US" b="1" noProof="0" dirty="0">
                <a:ln>
                  <a:noFill/>
                </a:ln>
                <a:solidFill>
                  <a:schemeClr val="bg1"/>
                </a:solidFill>
                <a:effectLst/>
                <a:uLnTx/>
                <a:uFillTx/>
                <a:latin typeface="Arial" panose="020B0604020202020204" pitchFamily="34" charset="0"/>
                <a:ea typeface="微软雅黑" panose="020B0503020204020204" charset="-122"/>
                <a:cs typeface="Arial" panose="020B0604020202020204" pitchFamily="34" charset="0"/>
                <a:sym typeface="+mn-ea"/>
              </a:rPr>
              <a:t>排痰具有独特困难</a:t>
            </a:r>
            <a:endParaRPr lang="zh-CN" altLang="en-US" b="1" noProof="0" dirty="0">
              <a:ln>
                <a:noFill/>
              </a:ln>
              <a:solidFill>
                <a:schemeClr val="bg1"/>
              </a:solidFill>
              <a:effectLst/>
              <a:uLnTx/>
              <a:uFillTx/>
              <a:latin typeface="Arial" panose="020B0604020202020204" pitchFamily="34" charset="0"/>
              <a:ea typeface="微软雅黑" panose="020B0503020204020204" charset="-122"/>
              <a:cs typeface="Arial" panose="020B0604020202020204" pitchFamily="34" charset="0"/>
              <a:sym typeface="+mn-ea"/>
            </a:endParaRPr>
          </a:p>
        </p:txBody>
      </p:sp>
      <p:sp>
        <p:nvSpPr>
          <p:cNvPr id="15" name="文本框 14"/>
          <p:cNvSpPr txBox="1"/>
          <p:nvPr/>
        </p:nvSpPr>
        <p:spPr>
          <a:xfrm>
            <a:off x="4214495" y="1353820"/>
            <a:ext cx="3482340" cy="610870"/>
          </a:xfrm>
          <a:prstGeom prst="rect">
            <a:avLst/>
          </a:prstGeom>
          <a:solidFill>
            <a:srgbClr val="106CB0"/>
          </a:solidFill>
        </p:spPr>
        <p:txBody>
          <a:bodyPr wrap="square" rtlCol="0">
            <a:noAutofit/>
          </a:bodyPr>
          <a:lstStyle/>
          <a:p>
            <a:pPr lvl="0" algn="ctr">
              <a:buClrTx/>
              <a:buSzTx/>
              <a:buFontTx/>
            </a:pPr>
            <a:r>
              <a:rPr lang="zh-CN" altLang="en-US" b="1">
                <a:solidFill>
                  <a:schemeClr val="bg1"/>
                </a:solidFill>
                <a:latin typeface="微软雅黑" panose="020B0503020204020204" charset="-122"/>
                <a:ea typeface="微软雅黑" panose="020B0503020204020204" charset="-122"/>
                <a:sym typeface="+mn-ea"/>
              </a:rPr>
              <a:t>服药困难、喂药困难儿童的服药依从性亟待提高</a:t>
            </a:r>
            <a:endParaRPr lang="zh-CN" altLang="en-US" b="1">
              <a:solidFill>
                <a:schemeClr val="bg1"/>
              </a:solidFill>
              <a:latin typeface="微软雅黑" panose="020B0503020204020204" charset="-122"/>
              <a:ea typeface="微软雅黑" panose="020B0503020204020204" charset="-122"/>
              <a:sym typeface="+mn-ea"/>
            </a:endParaRPr>
          </a:p>
        </p:txBody>
      </p:sp>
      <p:sp>
        <p:nvSpPr>
          <p:cNvPr id="16" name="文本框 15"/>
          <p:cNvSpPr txBox="1"/>
          <p:nvPr/>
        </p:nvSpPr>
        <p:spPr>
          <a:xfrm>
            <a:off x="7936865" y="1353820"/>
            <a:ext cx="3719830" cy="611505"/>
          </a:xfrm>
          <a:prstGeom prst="rect">
            <a:avLst/>
          </a:prstGeom>
          <a:solidFill>
            <a:srgbClr val="106CB0"/>
          </a:solidFill>
        </p:spPr>
        <p:txBody>
          <a:bodyPr wrap="square" rtlCol="0">
            <a:noAutofit/>
          </a:bodyPr>
          <a:lstStyle/>
          <a:p>
            <a:pPr lvl="0" algn="ctr">
              <a:buClrTx/>
              <a:buSzTx/>
              <a:buFontTx/>
            </a:pPr>
            <a:r>
              <a:rPr lang="zh-CN" altLang="en-US" b="1">
                <a:solidFill>
                  <a:schemeClr val="bg1"/>
                </a:solidFill>
                <a:latin typeface="微软雅黑" panose="020B0503020204020204" charset="-122"/>
                <a:ea typeface="微软雅黑" panose="020B0503020204020204" charset="-122"/>
                <a:sym typeface="+mn-ea"/>
              </a:rPr>
              <a:t>盐酸氨溴索喷雾剂</a:t>
            </a:r>
            <a:r>
              <a:rPr lang="zh-CN" altLang="en-US" b="1">
                <a:solidFill>
                  <a:schemeClr val="bg1"/>
                </a:solidFill>
                <a:latin typeface="微软雅黑" panose="020B0503020204020204" charset="-122"/>
                <a:ea typeface="微软雅黑" panose="020B0503020204020204" charset="-122"/>
                <a:sym typeface="+mn-ea"/>
              </a:rPr>
              <a:t>弥补2~6岁服药困难儿童未被满足</a:t>
            </a:r>
            <a:r>
              <a:rPr lang="zh-CN" altLang="en-US" b="1">
                <a:solidFill>
                  <a:schemeClr val="bg1"/>
                </a:solidFill>
                <a:latin typeface="微软雅黑" panose="020B0503020204020204" charset="-122"/>
                <a:ea typeface="微软雅黑" panose="020B0503020204020204" charset="-122"/>
                <a:sym typeface="+mn-ea"/>
              </a:rPr>
              <a:t>的临床需求</a:t>
            </a:r>
            <a:endParaRPr lang="zh-CN" altLang="en-US" b="1">
              <a:solidFill>
                <a:schemeClr val="bg1"/>
              </a:solidFill>
              <a:latin typeface="微软雅黑" panose="020B0503020204020204" charset="-122"/>
              <a:ea typeface="微软雅黑" panose="020B0503020204020204" charset="-122"/>
              <a:sym typeface="+mn-ea"/>
            </a:endParaRPr>
          </a:p>
        </p:txBody>
      </p:sp>
      <p:sp>
        <p:nvSpPr>
          <p:cNvPr id="6" name="文本框 5"/>
          <p:cNvSpPr txBox="1"/>
          <p:nvPr/>
        </p:nvSpPr>
        <p:spPr>
          <a:xfrm>
            <a:off x="582295" y="5857240"/>
            <a:ext cx="9144635" cy="795020"/>
          </a:xfrm>
          <a:prstGeom prst="rect">
            <a:avLst/>
          </a:prstGeom>
          <a:noFill/>
        </p:spPr>
        <p:txBody>
          <a:bodyPr wrap="square" rtlCol="0" anchor="t">
            <a:noAutofit/>
          </a:bodyPr>
          <a:lstStyle/>
          <a:p>
            <a:pPr marL="342900" indent="-342900">
              <a:lnSpc>
                <a:spcPct val="120000"/>
              </a:lnSpc>
              <a:spcBef>
                <a:spcPts val="0"/>
              </a:spcBef>
              <a:spcAft>
                <a:spcPts val="0"/>
              </a:spcAft>
              <a:buFont typeface="+mj-lt"/>
              <a:buAutoNum type="arabicPeriod"/>
            </a:pPr>
            <a:r>
              <a:rPr lang="zh-CN" altLang="en-US" sz="800" dirty="0">
                <a:solidFill>
                  <a:schemeClr val="tx1">
                    <a:lumMod val="75000"/>
                  </a:schemeClr>
                </a:solidFill>
                <a:latin typeface="微软雅黑" panose="020B0503020204020204" charset="-122"/>
                <a:ea typeface="微软雅黑" panose="020B0503020204020204" charset="-122"/>
                <a:cs typeface="微软雅黑" panose="020B0503020204020204" charset="-122"/>
                <a:sym typeface="+mn-ea"/>
              </a:rPr>
              <a:t>胡次浪</a:t>
            </a:r>
            <a:r>
              <a:rPr lang="en-US" altLang="zh-CN" sz="800" dirty="0">
                <a:solidFill>
                  <a:schemeClr val="tx1">
                    <a:lumMod val="75000"/>
                  </a:schemeClr>
                </a:solidFill>
                <a:latin typeface="微软雅黑" panose="020B0503020204020204" charset="-122"/>
                <a:ea typeface="微软雅黑" panose="020B0503020204020204" charset="-122"/>
                <a:cs typeface="微软雅黑" panose="020B0503020204020204" charset="-122"/>
                <a:sym typeface="+mn-ea"/>
              </a:rPr>
              <a:t>,</a:t>
            </a:r>
            <a:r>
              <a:rPr lang="zh-CN" altLang="en-US" sz="800" dirty="0">
                <a:solidFill>
                  <a:schemeClr val="tx1">
                    <a:lumMod val="75000"/>
                  </a:schemeClr>
                </a:solidFill>
                <a:latin typeface="微软雅黑" panose="020B0503020204020204" charset="-122"/>
                <a:ea typeface="微软雅黑" panose="020B0503020204020204" charset="-122"/>
                <a:cs typeface="微软雅黑" panose="020B0503020204020204" charset="-122"/>
                <a:sym typeface="+mn-ea"/>
              </a:rPr>
              <a:t>黄坚</a:t>
            </a:r>
            <a:r>
              <a:rPr lang="en-US" altLang="zh-CN" sz="800" dirty="0">
                <a:solidFill>
                  <a:schemeClr val="tx1">
                    <a:lumMod val="75000"/>
                  </a:schemeClr>
                </a:solidFill>
                <a:latin typeface="微软雅黑" panose="020B0503020204020204" charset="-122"/>
                <a:ea typeface="微软雅黑" panose="020B0503020204020204" charset="-122"/>
                <a:cs typeface="微软雅黑" panose="020B0503020204020204" charset="-122"/>
                <a:sym typeface="+mn-ea"/>
              </a:rPr>
              <a:t>,</a:t>
            </a:r>
            <a:r>
              <a:rPr lang="zh-CN" altLang="en-US" sz="800" dirty="0">
                <a:solidFill>
                  <a:schemeClr val="tx1">
                    <a:lumMod val="75000"/>
                  </a:schemeClr>
                </a:solidFill>
                <a:latin typeface="微软雅黑" panose="020B0503020204020204" charset="-122"/>
                <a:ea typeface="微软雅黑" panose="020B0503020204020204" charset="-122"/>
                <a:cs typeface="微软雅黑" panose="020B0503020204020204" charset="-122"/>
                <a:sym typeface="+mn-ea"/>
              </a:rPr>
              <a:t>丁国标</a:t>
            </a:r>
            <a:r>
              <a:rPr lang="en-US" altLang="zh-CN" sz="800" dirty="0">
                <a:solidFill>
                  <a:schemeClr val="tx1">
                    <a:lumMod val="75000"/>
                  </a:schemeClr>
                </a:solidFill>
                <a:latin typeface="微软雅黑" panose="020B0503020204020204" charset="-122"/>
                <a:ea typeface="微软雅黑" panose="020B0503020204020204" charset="-122"/>
                <a:cs typeface="微软雅黑" panose="020B0503020204020204" charset="-122"/>
                <a:sym typeface="+mn-ea"/>
              </a:rPr>
              <a:t>,</a:t>
            </a:r>
            <a:r>
              <a:rPr lang="zh-CN" altLang="en-US" sz="800" dirty="0">
                <a:solidFill>
                  <a:schemeClr val="tx1">
                    <a:lumMod val="75000"/>
                  </a:schemeClr>
                </a:solidFill>
                <a:latin typeface="微软雅黑" panose="020B0503020204020204" charset="-122"/>
                <a:ea typeface="微软雅黑" panose="020B0503020204020204" charset="-122"/>
                <a:cs typeface="微软雅黑" panose="020B0503020204020204" charset="-122"/>
                <a:sym typeface="+mn-ea"/>
              </a:rPr>
              <a:t>等</a:t>
            </a:r>
            <a:r>
              <a:rPr lang="en-US" altLang="zh-CN" sz="800" dirty="0">
                <a:solidFill>
                  <a:schemeClr val="tx1">
                    <a:lumMod val="75000"/>
                  </a:schemeClr>
                </a:solidFill>
                <a:latin typeface="微软雅黑" panose="020B0503020204020204" charset="-122"/>
                <a:ea typeface="微软雅黑" panose="020B0503020204020204" charset="-122"/>
                <a:cs typeface="微软雅黑" panose="020B0503020204020204" charset="-122"/>
                <a:sym typeface="+mn-ea"/>
              </a:rPr>
              <a:t>.</a:t>
            </a:r>
            <a:r>
              <a:rPr lang="zh-CN" altLang="en-US" sz="800" dirty="0">
                <a:solidFill>
                  <a:schemeClr val="tx1">
                    <a:lumMod val="75000"/>
                  </a:schemeClr>
                </a:solidFill>
                <a:latin typeface="微软雅黑" panose="020B0503020204020204" charset="-122"/>
                <a:ea typeface="微软雅黑" panose="020B0503020204020204" charset="-122"/>
                <a:cs typeface="微软雅黑" panose="020B0503020204020204" charset="-122"/>
                <a:sym typeface="+mn-ea"/>
              </a:rPr>
              <a:t> 江西省</a:t>
            </a:r>
            <a:r>
              <a:rPr lang="en-US" altLang="zh-CN" sz="800" dirty="0">
                <a:solidFill>
                  <a:schemeClr val="tx1">
                    <a:lumMod val="75000"/>
                  </a:schemeClr>
                </a:solidFill>
                <a:latin typeface="微软雅黑" panose="020B0503020204020204" charset="-122"/>
                <a:ea typeface="微软雅黑" panose="020B0503020204020204" charset="-122"/>
                <a:cs typeface="微软雅黑" panose="020B0503020204020204" charset="-122"/>
                <a:sym typeface="+mn-ea"/>
              </a:rPr>
              <a:t>3-14</a:t>
            </a:r>
            <a:r>
              <a:rPr lang="zh-CN" altLang="en-US" sz="800" dirty="0">
                <a:solidFill>
                  <a:schemeClr val="tx1">
                    <a:lumMod val="75000"/>
                  </a:schemeClr>
                </a:solidFill>
                <a:latin typeface="微软雅黑" panose="020B0503020204020204" charset="-122"/>
                <a:ea typeface="微软雅黑" panose="020B0503020204020204" charset="-122"/>
                <a:cs typeface="微软雅黑" panose="020B0503020204020204" charset="-122"/>
                <a:sym typeface="+mn-ea"/>
              </a:rPr>
              <a:t>岁儿童慢性咳嗽流行病学特征</a:t>
            </a:r>
            <a:r>
              <a:rPr lang="en-US" altLang="zh-CN" sz="800" dirty="0">
                <a:solidFill>
                  <a:schemeClr val="tx1">
                    <a:lumMod val="75000"/>
                  </a:schemeClr>
                </a:solidFill>
                <a:latin typeface="微软雅黑" panose="020B0503020204020204" charset="-122"/>
                <a:ea typeface="微软雅黑" panose="020B0503020204020204" charset="-122"/>
                <a:cs typeface="微软雅黑" panose="020B0503020204020204" charset="-122"/>
                <a:sym typeface="+mn-ea"/>
              </a:rPr>
              <a:t>[J].</a:t>
            </a:r>
            <a:r>
              <a:rPr lang="zh-CN" altLang="en-US" sz="800" dirty="0">
                <a:solidFill>
                  <a:schemeClr val="tx1">
                    <a:lumMod val="75000"/>
                  </a:schemeClr>
                </a:solidFill>
                <a:latin typeface="微软雅黑" panose="020B0503020204020204" charset="-122"/>
                <a:ea typeface="微软雅黑" panose="020B0503020204020204" charset="-122"/>
                <a:cs typeface="微软雅黑" panose="020B0503020204020204" charset="-122"/>
                <a:sym typeface="+mn-ea"/>
              </a:rPr>
              <a:t>中国妇幼保健</a:t>
            </a:r>
            <a:r>
              <a:rPr lang="en-US" altLang="zh-CN" sz="800" dirty="0">
                <a:solidFill>
                  <a:schemeClr val="tx1">
                    <a:lumMod val="75000"/>
                  </a:schemeClr>
                </a:solidFill>
                <a:latin typeface="微软雅黑" panose="020B0503020204020204" charset="-122"/>
                <a:ea typeface="微软雅黑" panose="020B0503020204020204" charset="-122"/>
                <a:cs typeface="微软雅黑" panose="020B0503020204020204" charset="-122"/>
                <a:sym typeface="+mn-ea"/>
              </a:rPr>
              <a:t>,2022,37(24):4684-4687</a:t>
            </a:r>
            <a:endParaRPr lang="en-US" altLang="zh-CN" sz="800" dirty="0">
              <a:solidFill>
                <a:schemeClr val="tx1">
                  <a:lumMod val="75000"/>
                </a:schemeClr>
              </a:solidFill>
              <a:latin typeface="微软雅黑" panose="020B0503020204020204" charset="-122"/>
              <a:ea typeface="微软雅黑" panose="020B0503020204020204" charset="-122"/>
              <a:cs typeface="微软雅黑" panose="020B0503020204020204" charset="-122"/>
            </a:endParaRPr>
          </a:p>
          <a:p>
            <a:pPr marL="342900" indent="-342900">
              <a:lnSpc>
                <a:spcPct val="120000"/>
              </a:lnSpc>
              <a:spcBef>
                <a:spcPts val="0"/>
              </a:spcBef>
              <a:spcAft>
                <a:spcPts val="0"/>
              </a:spcAft>
              <a:buFont typeface="+mj-lt"/>
              <a:buAutoNum type="arabicPeriod"/>
            </a:pPr>
            <a:r>
              <a:rPr lang="zh-CN" altLang="en-US" sz="800" dirty="0">
                <a:solidFill>
                  <a:schemeClr val="tx1">
                    <a:lumMod val="75000"/>
                  </a:schemeClr>
                </a:solidFill>
                <a:latin typeface="微软雅黑" panose="020B0503020204020204" charset="-122"/>
                <a:ea typeface="微软雅黑" panose="020B0503020204020204" charset="-122"/>
                <a:cs typeface="微软雅黑" panose="020B0503020204020204" charset="-122"/>
                <a:sym typeface="+mn-ea"/>
              </a:rPr>
              <a:t>代方方</a:t>
            </a:r>
            <a:r>
              <a:rPr lang="en-US" altLang="zh-CN" sz="800" dirty="0">
                <a:solidFill>
                  <a:schemeClr val="tx1">
                    <a:lumMod val="75000"/>
                  </a:schemeClr>
                </a:solidFill>
                <a:latin typeface="微软雅黑" panose="020B0503020204020204" charset="-122"/>
                <a:ea typeface="微软雅黑" panose="020B0503020204020204" charset="-122"/>
                <a:cs typeface="微软雅黑" panose="020B0503020204020204" charset="-122"/>
                <a:sym typeface="+mn-ea"/>
              </a:rPr>
              <a:t>,</a:t>
            </a:r>
            <a:r>
              <a:rPr lang="zh-CN" altLang="en-US" sz="800" dirty="0">
                <a:solidFill>
                  <a:schemeClr val="tx1">
                    <a:lumMod val="75000"/>
                  </a:schemeClr>
                </a:solidFill>
                <a:latin typeface="微软雅黑" panose="020B0503020204020204" charset="-122"/>
                <a:ea typeface="微软雅黑" panose="020B0503020204020204" charset="-122"/>
                <a:cs typeface="微软雅黑" panose="020B0503020204020204" charset="-122"/>
                <a:sym typeface="+mn-ea"/>
              </a:rPr>
              <a:t>杨娟</a:t>
            </a:r>
            <a:r>
              <a:rPr lang="en-US" altLang="zh-CN" sz="800" dirty="0">
                <a:solidFill>
                  <a:schemeClr val="tx1">
                    <a:lumMod val="75000"/>
                  </a:schemeClr>
                </a:solidFill>
                <a:latin typeface="微软雅黑" panose="020B0503020204020204" charset="-122"/>
                <a:ea typeface="微软雅黑" panose="020B0503020204020204" charset="-122"/>
                <a:cs typeface="微软雅黑" panose="020B0503020204020204" charset="-122"/>
                <a:sym typeface="+mn-ea"/>
              </a:rPr>
              <a:t>.</a:t>
            </a:r>
            <a:r>
              <a:rPr lang="zh-CN" altLang="en-US" sz="800" dirty="0">
                <a:solidFill>
                  <a:schemeClr val="tx1">
                    <a:lumMod val="75000"/>
                  </a:schemeClr>
                </a:solidFill>
                <a:latin typeface="微软雅黑" panose="020B0503020204020204" charset="-122"/>
                <a:ea typeface="微软雅黑" panose="020B0503020204020204" charset="-122"/>
                <a:cs typeface="微软雅黑" panose="020B0503020204020204" charset="-122"/>
                <a:sym typeface="+mn-ea"/>
              </a:rPr>
              <a:t>山东省儿童慢性咳嗽患病率及影响家庭问卷调查</a:t>
            </a:r>
            <a:r>
              <a:rPr lang="en-US" altLang="zh-CN" sz="800" dirty="0">
                <a:solidFill>
                  <a:schemeClr val="tx1">
                    <a:lumMod val="75000"/>
                  </a:schemeClr>
                </a:solidFill>
                <a:latin typeface="微软雅黑" panose="020B0503020204020204" charset="-122"/>
                <a:ea typeface="微软雅黑" panose="020B0503020204020204" charset="-122"/>
                <a:cs typeface="微软雅黑" panose="020B0503020204020204" charset="-122"/>
                <a:sym typeface="+mn-ea"/>
              </a:rPr>
              <a:t>[J].</a:t>
            </a:r>
            <a:r>
              <a:rPr lang="zh-CN" altLang="en-US" sz="800" dirty="0">
                <a:solidFill>
                  <a:schemeClr val="tx1">
                    <a:lumMod val="75000"/>
                  </a:schemeClr>
                </a:solidFill>
                <a:latin typeface="微软雅黑" panose="020B0503020204020204" charset="-122"/>
                <a:ea typeface="微软雅黑" panose="020B0503020204020204" charset="-122"/>
                <a:cs typeface="微软雅黑" panose="020B0503020204020204" charset="-122"/>
                <a:sym typeface="+mn-ea"/>
              </a:rPr>
              <a:t>临床儿科杂志</a:t>
            </a:r>
            <a:r>
              <a:rPr lang="en-US" altLang="zh-CN" sz="800" dirty="0">
                <a:solidFill>
                  <a:schemeClr val="tx1">
                    <a:lumMod val="75000"/>
                  </a:schemeClr>
                </a:solidFill>
                <a:latin typeface="微软雅黑" panose="020B0503020204020204" charset="-122"/>
                <a:ea typeface="微软雅黑" panose="020B0503020204020204" charset="-122"/>
                <a:cs typeface="微软雅黑" panose="020B0503020204020204" charset="-122"/>
                <a:sym typeface="+mn-ea"/>
              </a:rPr>
              <a:t>,2023,41(5):370-375</a:t>
            </a:r>
            <a:endParaRPr lang="en-US" altLang="zh-CN" sz="800" dirty="0">
              <a:solidFill>
                <a:schemeClr val="tx1">
                  <a:lumMod val="75000"/>
                </a:schemeClr>
              </a:solidFill>
              <a:latin typeface="微软雅黑" panose="020B0503020204020204" charset="-122"/>
              <a:ea typeface="微软雅黑" panose="020B0503020204020204" charset="-122"/>
              <a:cs typeface="微软雅黑" panose="020B0503020204020204" charset="-122"/>
            </a:endParaRPr>
          </a:p>
          <a:p>
            <a:pPr marL="342900" indent="-342900">
              <a:lnSpc>
                <a:spcPct val="120000"/>
              </a:lnSpc>
              <a:spcBef>
                <a:spcPts val="0"/>
              </a:spcBef>
              <a:spcAft>
                <a:spcPts val="0"/>
              </a:spcAft>
              <a:buAutoNum type="arabicPeriod"/>
            </a:pPr>
            <a:r>
              <a:rPr lang="zh-CN" altLang="en-US" sz="800">
                <a:solidFill>
                  <a:schemeClr val="tx1">
                    <a:lumMod val="75000"/>
                  </a:schemeClr>
                </a:solidFill>
                <a:latin typeface="微软雅黑" panose="020B0503020204020204" charset="-122"/>
                <a:ea typeface="微软雅黑" panose="020B0503020204020204" charset="-122"/>
                <a:cs typeface="微软雅黑" panose="020B0503020204020204" charset="-122"/>
                <a:sym typeface="+mn-ea"/>
              </a:rPr>
              <a:t>魏兵,孙铭蔚,闵双双,等.中国15个城市儿童服药困难问题的初步调查分析[J].中国儿童保健杂志,2019,27(06):606-608.</a:t>
            </a:r>
            <a:endParaRPr lang="zh-CN" altLang="en-US" sz="800">
              <a:solidFill>
                <a:schemeClr val="tx1">
                  <a:lumMod val="75000"/>
                </a:schemeClr>
              </a:solidFill>
              <a:latin typeface="微软雅黑" panose="020B0503020204020204" charset="-122"/>
              <a:ea typeface="微软雅黑" panose="020B0503020204020204" charset="-122"/>
              <a:cs typeface="微软雅黑" panose="020B0503020204020204" charset="-122"/>
              <a:sym typeface="+mn-ea"/>
            </a:endParaRPr>
          </a:p>
          <a:p>
            <a:pPr marL="342900" indent="-342900">
              <a:lnSpc>
                <a:spcPct val="120000"/>
              </a:lnSpc>
              <a:spcBef>
                <a:spcPts val="0"/>
              </a:spcBef>
              <a:spcAft>
                <a:spcPts val="0"/>
              </a:spcAft>
              <a:buAutoNum type="arabicPeriod"/>
            </a:pPr>
            <a:r>
              <a:rPr lang="zh-CN" altLang="en-US" sz="800">
                <a:solidFill>
                  <a:schemeClr val="tx1">
                    <a:lumMod val="75000"/>
                  </a:schemeClr>
                </a:solidFill>
                <a:latin typeface="微软雅黑" panose="020B0503020204020204" charset="-122"/>
                <a:ea typeface="微软雅黑" panose="020B0503020204020204" charset="-122"/>
                <a:cs typeface="微软雅黑" panose="020B0503020204020204" charset="-122"/>
                <a:sym typeface="+mn-ea"/>
              </a:rPr>
              <a:t>孙娜,徐勇胜,董汉汉.儿童吞咽困难的评估方法研究进展[J].国际儿科学杂志,2018,45(4):264-266 .</a:t>
            </a:r>
            <a:endParaRPr lang="zh-CN" altLang="en-US" sz="800">
              <a:solidFill>
                <a:schemeClr val="tx1">
                  <a:lumMod val="75000"/>
                </a:schemeClr>
              </a:solidFill>
              <a:latin typeface="微软雅黑" panose="020B0503020204020204" charset="-122"/>
              <a:ea typeface="微软雅黑" panose="020B0503020204020204" charset="-122"/>
              <a:cs typeface="微软雅黑" panose="020B0503020204020204" charset="-122"/>
            </a:endParaRPr>
          </a:p>
          <a:p>
            <a:pPr marL="342900" indent="-342900">
              <a:lnSpc>
                <a:spcPct val="120000"/>
              </a:lnSpc>
              <a:spcBef>
                <a:spcPts val="0"/>
              </a:spcBef>
              <a:spcAft>
                <a:spcPts val="0"/>
              </a:spcAft>
              <a:buAutoNum type="arabicPeriod"/>
            </a:pPr>
            <a:r>
              <a:rPr lang="en-US" altLang="zh-CN" sz="800" dirty="0">
                <a:solidFill>
                  <a:schemeClr val="tx1">
                    <a:lumMod val="75000"/>
                  </a:schemeClr>
                </a:solidFill>
                <a:latin typeface="微软雅黑" panose="020B0503020204020204" charset="-122"/>
                <a:ea typeface="微软雅黑" panose="020B0503020204020204" charset="-122"/>
                <a:cs typeface="微软雅黑" panose="020B0503020204020204" charset="-122"/>
                <a:sym typeface="+mn-ea"/>
              </a:rPr>
              <a:t>Cheng L, Liu M, Wang R, et al. Front </a:t>
            </a:r>
            <a:r>
              <a:rPr lang="en-US" altLang="zh-CN" sz="800" dirty="0" err="1">
                <a:solidFill>
                  <a:schemeClr val="tx1">
                    <a:lumMod val="75000"/>
                  </a:schemeClr>
                </a:solidFill>
                <a:latin typeface="微软雅黑" panose="020B0503020204020204" charset="-122"/>
                <a:ea typeface="微软雅黑" panose="020B0503020204020204" charset="-122"/>
                <a:cs typeface="微软雅黑" panose="020B0503020204020204" charset="-122"/>
                <a:sym typeface="+mn-ea"/>
              </a:rPr>
              <a:t>Pediatr</a:t>
            </a:r>
            <a:r>
              <a:rPr lang="en-US" altLang="zh-CN" sz="800" dirty="0">
                <a:solidFill>
                  <a:schemeClr val="tx1">
                    <a:lumMod val="75000"/>
                  </a:schemeClr>
                </a:solidFill>
                <a:latin typeface="微软雅黑" panose="020B0503020204020204" charset="-122"/>
                <a:ea typeface="微软雅黑" panose="020B0503020204020204" charset="-122"/>
                <a:cs typeface="微软雅黑" panose="020B0503020204020204" charset="-122"/>
                <a:sym typeface="+mn-ea"/>
              </a:rPr>
              <a:t>. 2024 Sep 5;12:1380189.</a:t>
            </a:r>
            <a:endParaRPr lang="en-US" altLang="zh-CN" sz="800" dirty="0">
              <a:solidFill>
                <a:schemeClr val="tx1">
                  <a:lumMod val="75000"/>
                </a:schemeClr>
              </a:solidFill>
              <a:latin typeface="微软雅黑" panose="020B0503020204020204" charset="-122"/>
              <a:ea typeface="微软雅黑" panose="020B0503020204020204" charset="-122"/>
              <a:cs typeface="微软雅黑" panose="020B0503020204020204" charset="-122"/>
              <a:sym typeface="+mn-ea"/>
            </a:endParaRPr>
          </a:p>
          <a:p>
            <a:pPr marL="342900" indent="-342900">
              <a:lnSpc>
                <a:spcPct val="120000"/>
              </a:lnSpc>
              <a:spcBef>
                <a:spcPts val="0"/>
              </a:spcBef>
              <a:spcAft>
                <a:spcPts val="0"/>
              </a:spcAft>
              <a:buAutoNum type="arabicPeriod"/>
            </a:pPr>
            <a:r>
              <a:rPr lang="zh-CN" altLang="en-US" sz="800" dirty="0">
                <a:solidFill>
                  <a:schemeClr val="tx1">
                    <a:lumMod val="75000"/>
                  </a:schemeClr>
                </a:solidFill>
                <a:latin typeface="微软雅黑" panose="020B0503020204020204" charset="-122"/>
                <a:ea typeface="微软雅黑" panose="020B0503020204020204" charset="-122"/>
                <a:cs typeface="微软雅黑" panose="020B0503020204020204" charset="-122"/>
                <a:sym typeface="+mn-ea"/>
              </a:rPr>
              <a:t>汪佳瑜</a:t>
            </a:r>
            <a:r>
              <a:rPr lang="en-US" altLang="zh-CN" sz="800" dirty="0">
                <a:solidFill>
                  <a:schemeClr val="tx1">
                    <a:lumMod val="75000"/>
                  </a:schemeClr>
                </a:solidFill>
                <a:latin typeface="微软雅黑" panose="020B0503020204020204" charset="-122"/>
                <a:ea typeface="微软雅黑" panose="020B0503020204020204" charset="-122"/>
                <a:cs typeface="微软雅黑" panose="020B0503020204020204" charset="-122"/>
                <a:sym typeface="+mn-ea"/>
              </a:rPr>
              <a:t>,</a:t>
            </a:r>
            <a:r>
              <a:rPr lang="zh-CN" altLang="en-US" sz="800" dirty="0">
                <a:solidFill>
                  <a:schemeClr val="tx1">
                    <a:lumMod val="75000"/>
                  </a:schemeClr>
                </a:solidFill>
                <a:latin typeface="微软雅黑" panose="020B0503020204020204" charset="-122"/>
                <a:ea typeface="微软雅黑" panose="020B0503020204020204" charset="-122"/>
                <a:cs typeface="微软雅黑" panose="020B0503020204020204" charset="-122"/>
                <a:sym typeface="+mn-ea"/>
              </a:rPr>
              <a:t>程茜</a:t>
            </a:r>
            <a:r>
              <a:rPr lang="en-US" altLang="zh-CN" sz="800" dirty="0">
                <a:solidFill>
                  <a:schemeClr val="tx1">
                    <a:lumMod val="75000"/>
                  </a:schemeClr>
                </a:solidFill>
                <a:latin typeface="微软雅黑" panose="020B0503020204020204" charset="-122"/>
                <a:ea typeface="微软雅黑" panose="020B0503020204020204" charset="-122"/>
                <a:cs typeface="微软雅黑" panose="020B0503020204020204" charset="-122"/>
                <a:sym typeface="+mn-ea"/>
              </a:rPr>
              <a:t>.</a:t>
            </a:r>
            <a:r>
              <a:rPr lang="zh-CN" altLang="en-US" sz="800" dirty="0">
                <a:solidFill>
                  <a:schemeClr val="tx1">
                    <a:lumMod val="75000"/>
                  </a:schemeClr>
                </a:solidFill>
                <a:latin typeface="微软雅黑" panose="020B0503020204020204" charset="-122"/>
                <a:ea typeface="微软雅黑" panose="020B0503020204020204" charset="-122"/>
                <a:cs typeface="微软雅黑" panose="020B0503020204020204" charset="-122"/>
                <a:sym typeface="+mn-ea"/>
              </a:rPr>
              <a:t>儿童喂养困难的研究进展</a:t>
            </a:r>
            <a:r>
              <a:rPr lang="en-US" altLang="zh-CN" sz="800" dirty="0">
                <a:solidFill>
                  <a:schemeClr val="tx1">
                    <a:lumMod val="75000"/>
                  </a:schemeClr>
                </a:solidFill>
                <a:latin typeface="微软雅黑" panose="020B0503020204020204" charset="-122"/>
                <a:ea typeface="微软雅黑" panose="020B0503020204020204" charset="-122"/>
                <a:cs typeface="微软雅黑" panose="020B0503020204020204" charset="-122"/>
                <a:sym typeface="+mn-ea"/>
              </a:rPr>
              <a:t>[J].</a:t>
            </a:r>
            <a:r>
              <a:rPr lang="zh-CN" altLang="en-US" sz="800" dirty="0">
                <a:solidFill>
                  <a:schemeClr val="tx1">
                    <a:lumMod val="75000"/>
                  </a:schemeClr>
                </a:solidFill>
                <a:latin typeface="微软雅黑" panose="020B0503020204020204" charset="-122"/>
                <a:ea typeface="微软雅黑" panose="020B0503020204020204" charset="-122"/>
                <a:cs typeface="微软雅黑" panose="020B0503020204020204" charset="-122"/>
                <a:sym typeface="+mn-ea"/>
              </a:rPr>
              <a:t>临床医学研究与实践</a:t>
            </a:r>
            <a:r>
              <a:rPr lang="en-US" altLang="zh-CN" sz="800" dirty="0">
                <a:solidFill>
                  <a:schemeClr val="tx1">
                    <a:lumMod val="75000"/>
                  </a:schemeClr>
                </a:solidFill>
                <a:latin typeface="微软雅黑" panose="020B0503020204020204" charset="-122"/>
                <a:ea typeface="微软雅黑" panose="020B0503020204020204" charset="-122"/>
                <a:cs typeface="微软雅黑" panose="020B0503020204020204" charset="-122"/>
                <a:sym typeface="+mn-ea"/>
              </a:rPr>
              <a:t>,2021,6(16):193-195</a:t>
            </a:r>
            <a:endParaRPr lang="en-US" altLang="zh-CN" sz="800" dirty="0">
              <a:solidFill>
                <a:schemeClr val="tx1">
                  <a:lumMod val="75000"/>
                </a:schemeClr>
              </a:solidFill>
              <a:latin typeface="微软雅黑" panose="020B0503020204020204" charset="-122"/>
              <a:ea typeface="微软雅黑" panose="020B0503020204020204" charset="-122"/>
              <a:cs typeface="微软雅黑" panose="020B0503020204020204" charset="-122"/>
            </a:endParaRPr>
          </a:p>
          <a:p>
            <a:pPr marL="342900" indent="-342900">
              <a:buAutoNum type="arabicPeriod"/>
            </a:pPr>
            <a:endParaRPr lang="en-US" altLang="zh-CN" sz="800" dirty="0">
              <a:solidFill>
                <a:schemeClr val="tx1">
                  <a:lumMod val="75000"/>
                </a:schemeClr>
              </a:solidFill>
              <a:latin typeface="微软雅黑" panose="020B0503020204020204" charset="-122"/>
              <a:ea typeface="微软雅黑" panose="020B0503020204020204" charset="-122"/>
              <a:sym typeface="+mn-ea"/>
            </a:endParaRPr>
          </a:p>
          <a:p>
            <a:pPr marL="342900" indent="-342900">
              <a:buAutoNum type="arabicPeriod"/>
            </a:pPr>
            <a:endParaRPr lang="zh-CN" altLang="en-US" sz="800">
              <a:solidFill>
                <a:schemeClr val="tx1">
                  <a:lumMod val="75000"/>
                </a:schemeClr>
              </a:solidFill>
              <a:latin typeface="微软雅黑" panose="020B0503020204020204" charset="-122"/>
              <a:ea typeface="微软雅黑" panose="020B0503020204020204" charset="-122"/>
              <a:cs typeface="微软雅黑" panose="020B0503020204020204" charset="-122"/>
            </a:endParaRPr>
          </a:p>
          <a:p>
            <a:endParaRPr lang="zh-CN" altLang="en-US" sz="800">
              <a:solidFill>
                <a:schemeClr val="tx1">
                  <a:lumMod val="75000"/>
                </a:scheme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750">
        <p14:flip dir="r"/>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493395" y="452120"/>
            <a:ext cx="10426700" cy="510540"/>
          </a:xfrm>
        </p:spPr>
        <p:txBody>
          <a:bodyPr>
            <a:normAutofit fontScale="90000"/>
          </a:bodyPr>
          <a:lstStyle/>
          <a:p>
            <a:pPr algn="l">
              <a:lnSpc>
                <a:spcPct val="120000"/>
              </a:lnSpc>
              <a:spcBef>
                <a:spcPts val="0"/>
              </a:spcBef>
              <a:spcAft>
                <a:spcPts val="0"/>
              </a:spcAft>
              <a:buClrTx/>
              <a:buSzTx/>
              <a:buFontTx/>
            </a:pPr>
            <a:r>
              <a:rPr lang="zh-CN" altLang="en-US" sz="2000" dirty="0">
                <a:cs typeface="微软雅黑" panose="020B0503020204020204" charset="-122"/>
                <a:sym typeface="+mn-ea"/>
              </a:rPr>
              <a:t>安全性：</a:t>
            </a:r>
            <a:r>
              <a:rPr lang="zh-CN" altLang="en-US" sz="2000" dirty="0">
                <a:cs typeface="微软雅黑" panose="020B0503020204020204" charset="-122"/>
                <a:sym typeface="+mn-ea"/>
              </a:rPr>
              <a:t>盐酸氨溴索喷雾剂不含对儿童有潜在风险的辅料，安全性好，</a:t>
            </a:r>
            <a:r>
              <a:rPr lang="zh-CN" altLang="en-US" sz="2000" dirty="0">
                <a:cs typeface="微软雅黑" panose="020B0503020204020204" charset="-122"/>
                <a:sym typeface="Arial" panose="020B0604020202020204" pitchFamily="34" charset="0"/>
              </a:rPr>
              <a:t>无安全性黑框警告，具有</a:t>
            </a:r>
            <a:br>
              <a:rPr lang="zh-CN" altLang="en-US" sz="2000" dirty="0">
                <a:cs typeface="微软雅黑" panose="020B0503020204020204" charset="-122"/>
                <a:sym typeface="Arial" panose="020B0604020202020204" pitchFamily="34" charset="0"/>
              </a:rPr>
            </a:br>
            <a:r>
              <a:rPr lang="zh-CN" altLang="en-US" sz="2000" dirty="0">
                <a:cs typeface="微软雅黑" panose="020B0503020204020204" charset="-122"/>
                <a:sym typeface="Arial" panose="020B0604020202020204" pitchFamily="34" charset="0"/>
              </a:rPr>
              <a:t>良好的获益风险比</a:t>
            </a:r>
            <a:r>
              <a:rPr lang="zh-CN" altLang="en-US" sz="2000" dirty="0">
                <a:cs typeface="微软雅黑" panose="020B0503020204020204" charset="-122"/>
                <a:sym typeface="+mn-ea"/>
              </a:rPr>
              <a:t> </a:t>
            </a:r>
            <a:endParaRPr lang="zh-CN" altLang="en-US" sz="2000" dirty="0">
              <a:cs typeface="微软雅黑" panose="020B0503020204020204" charset="-122"/>
            </a:endParaRPr>
          </a:p>
        </p:txBody>
      </p:sp>
      <p:sp>
        <p:nvSpPr>
          <p:cNvPr id="7" name="文本框 6"/>
          <p:cNvSpPr txBox="1"/>
          <p:nvPr/>
        </p:nvSpPr>
        <p:spPr>
          <a:xfrm>
            <a:off x="333375" y="1551940"/>
            <a:ext cx="5735320" cy="4900295"/>
          </a:xfrm>
          <a:prstGeom prst="rect">
            <a:avLst/>
          </a:prstGeom>
          <a:noFill/>
        </p:spPr>
        <p:txBody>
          <a:bodyPr wrap="square" rtlCol="0">
            <a:spAutoFit/>
          </a:bodyPr>
          <a:lstStyle/>
          <a:p>
            <a:pPr marL="285750" indent="-285750">
              <a:lnSpc>
                <a:spcPct val="150000"/>
              </a:lnSpc>
              <a:spcBef>
                <a:spcPts val="0"/>
              </a:spcBef>
              <a:spcAft>
                <a:spcPts val="0"/>
              </a:spcAft>
              <a:buFont typeface="Wingdings" panose="05000000000000000000" pitchFamily="2" charset="2"/>
              <a:buChar char="ü"/>
            </a:pPr>
            <a:r>
              <a:rPr lang="zh-CN" altLang="en-US" sz="1400" b="1" dirty="0">
                <a:solidFill>
                  <a:srgbClr val="0665AB"/>
                </a:solidFill>
                <a:latin typeface="+mn-ea"/>
              </a:rPr>
              <a:t>不良反应</a:t>
            </a:r>
            <a:endParaRPr lang="zh-CN" altLang="en-US" sz="1400" b="1" dirty="0">
              <a:solidFill>
                <a:srgbClr val="0665AB"/>
              </a:solidFill>
              <a:latin typeface="+mn-ea"/>
            </a:endParaRPr>
          </a:p>
          <a:p>
            <a:pPr lvl="1" indent="0">
              <a:lnSpc>
                <a:spcPct val="150000"/>
              </a:lnSpc>
              <a:spcBef>
                <a:spcPts val="0"/>
              </a:spcBef>
              <a:spcAft>
                <a:spcPts val="0"/>
              </a:spcAft>
              <a:buFont typeface="Wingdings" panose="05000000000000000000" pitchFamily="2" charset="2"/>
              <a:buNone/>
            </a:pPr>
            <a:r>
              <a:rPr lang="zh-CN" altLang="en-US" sz="1100" b="1" dirty="0">
                <a:latin typeface="+mn-ea"/>
              </a:rPr>
              <a:t>常见（≥</a:t>
            </a:r>
            <a:r>
              <a:rPr lang="en-US" altLang="zh-CN" sz="1100" b="1" dirty="0">
                <a:latin typeface="+mn-ea"/>
              </a:rPr>
              <a:t>1/100</a:t>
            </a:r>
            <a:r>
              <a:rPr lang="zh-CN" altLang="en-US" sz="1100" b="1" dirty="0">
                <a:latin typeface="+mn-ea"/>
              </a:rPr>
              <a:t>至</a:t>
            </a:r>
            <a:r>
              <a:rPr lang="en-US" altLang="zh-CN" sz="1100" b="1" dirty="0">
                <a:latin typeface="+mn-ea"/>
              </a:rPr>
              <a:t>&lt;1/10</a:t>
            </a:r>
            <a:r>
              <a:rPr lang="zh-CN" altLang="en-US" sz="1100" b="1" dirty="0">
                <a:latin typeface="+mn-ea"/>
              </a:rPr>
              <a:t>）：</a:t>
            </a:r>
            <a:r>
              <a:rPr lang="zh-CN" altLang="en-US" sz="1100" dirty="0">
                <a:latin typeface="+mn-ea"/>
              </a:rPr>
              <a:t>恶心；</a:t>
            </a:r>
            <a:endParaRPr lang="zh-CN" altLang="en-US" sz="1100" dirty="0">
              <a:latin typeface="+mn-ea"/>
            </a:endParaRPr>
          </a:p>
          <a:p>
            <a:pPr lvl="1" indent="0">
              <a:lnSpc>
                <a:spcPct val="150000"/>
              </a:lnSpc>
              <a:spcBef>
                <a:spcPts val="0"/>
              </a:spcBef>
              <a:spcAft>
                <a:spcPts val="0"/>
              </a:spcAft>
              <a:buFont typeface="Wingdings" panose="05000000000000000000" pitchFamily="2" charset="2"/>
              <a:buNone/>
            </a:pPr>
            <a:r>
              <a:rPr lang="zh-CN" altLang="en-US" sz="1100" b="1" dirty="0">
                <a:latin typeface="+mn-ea"/>
              </a:rPr>
              <a:t>偶见（≥</a:t>
            </a:r>
            <a:r>
              <a:rPr lang="en-US" altLang="zh-CN" sz="1100" b="1" dirty="0">
                <a:latin typeface="+mn-ea"/>
              </a:rPr>
              <a:t>1/1000</a:t>
            </a:r>
            <a:r>
              <a:rPr lang="zh-CN" altLang="en-US" sz="1100" b="1" dirty="0">
                <a:latin typeface="+mn-ea"/>
              </a:rPr>
              <a:t>至</a:t>
            </a:r>
            <a:r>
              <a:rPr lang="en-US" altLang="zh-CN" sz="1100" b="1" dirty="0">
                <a:latin typeface="+mn-ea"/>
              </a:rPr>
              <a:t>&lt;1/100</a:t>
            </a:r>
            <a:r>
              <a:rPr lang="zh-CN" altLang="en-US" sz="1100" b="1" dirty="0">
                <a:latin typeface="+mn-ea"/>
              </a:rPr>
              <a:t>）：</a:t>
            </a:r>
            <a:r>
              <a:rPr lang="zh-CN" altLang="en-US" sz="1100" dirty="0">
                <a:latin typeface="+mn-ea"/>
              </a:rPr>
              <a:t>口干、流涎增加、便秘、排尿困难、面部肿胀、发热、发冷、鼻腔分泌物增加、气促；</a:t>
            </a:r>
            <a:endParaRPr lang="zh-CN" altLang="en-US" sz="1100" dirty="0">
              <a:latin typeface="+mn-ea"/>
            </a:endParaRPr>
          </a:p>
          <a:p>
            <a:pPr lvl="1" indent="0">
              <a:lnSpc>
                <a:spcPct val="150000"/>
              </a:lnSpc>
              <a:spcBef>
                <a:spcPts val="0"/>
              </a:spcBef>
              <a:spcAft>
                <a:spcPts val="0"/>
              </a:spcAft>
              <a:buFont typeface="Wingdings" panose="05000000000000000000" pitchFamily="2" charset="2"/>
              <a:buNone/>
            </a:pPr>
            <a:r>
              <a:rPr lang="zh-CN" altLang="en-US" sz="1100" b="1" dirty="0">
                <a:latin typeface="+mn-ea"/>
              </a:rPr>
              <a:t>罕见（≥</a:t>
            </a:r>
            <a:r>
              <a:rPr lang="en-US" altLang="zh-CN" sz="1100" b="1" dirty="0">
                <a:latin typeface="+mn-ea"/>
              </a:rPr>
              <a:t>1/10000</a:t>
            </a:r>
            <a:r>
              <a:rPr lang="zh-CN" altLang="en-US" sz="1100" b="1" dirty="0">
                <a:latin typeface="+mn-ea"/>
              </a:rPr>
              <a:t>至</a:t>
            </a:r>
            <a:r>
              <a:rPr lang="en-US" altLang="zh-CN" sz="1100" b="1" dirty="0">
                <a:latin typeface="+mn-ea"/>
              </a:rPr>
              <a:t>&lt;1/1000</a:t>
            </a:r>
            <a:r>
              <a:rPr lang="zh-CN" altLang="en-US" sz="1100" b="1" dirty="0">
                <a:latin typeface="+mn-ea"/>
              </a:rPr>
              <a:t>）：</a:t>
            </a:r>
            <a:r>
              <a:rPr lang="zh-CN" altLang="en-US" sz="1100" dirty="0">
                <a:latin typeface="+mn-ea"/>
              </a:rPr>
              <a:t>超敏反应、呕吐、腹痛、腹泻、消化不良、皮疹、荨麻疹；</a:t>
            </a:r>
            <a:endParaRPr lang="zh-CN" altLang="en-US" sz="1100" dirty="0">
              <a:latin typeface="+mn-ea"/>
            </a:endParaRPr>
          </a:p>
          <a:p>
            <a:pPr lvl="1" indent="0">
              <a:lnSpc>
                <a:spcPct val="150000"/>
              </a:lnSpc>
              <a:spcBef>
                <a:spcPts val="0"/>
              </a:spcBef>
              <a:spcAft>
                <a:spcPts val="0"/>
              </a:spcAft>
              <a:buFont typeface="Wingdings" panose="05000000000000000000" pitchFamily="2" charset="2"/>
              <a:buNone/>
            </a:pPr>
            <a:r>
              <a:rPr lang="zh-CN" altLang="en-US" sz="1100" b="1" dirty="0">
                <a:latin typeface="+mn-ea"/>
              </a:rPr>
              <a:t>未知（无法从可用数据估算）：</a:t>
            </a:r>
            <a:r>
              <a:rPr lang="zh-CN" altLang="en-US" sz="1100" dirty="0">
                <a:latin typeface="+mn-ea"/>
              </a:rPr>
              <a:t>过敏反应（如过敏性休克）、血管神经性水肿、瘙痒、严重的不良皮肤反应包括多形性红斑、史蒂文斯</a:t>
            </a:r>
            <a:r>
              <a:rPr lang="en-US" altLang="zh-CN" sz="1100" dirty="0">
                <a:latin typeface="+mn-ea"/>
              </a:rPr>
              <a:t>-</a:t>
            </a:r>
            <a:r>
              <a:rPr lang="zh-CN" altLang="en-US" sz="1100" dirty="0">
                <a:latin typeface="+mn-ea"/>
              </a:rPr>
              <a:t>约翰逊综合征、中毒性表皮坏死松解症（</a:t>
            </a:r>
            <a:r>
              <a:rPr lang="en-US" altLang="zh-CN" sz="1100" dirty="0">
                <a:latin typeface="+mn-ea"/>
              </a:rPr>
              <a:t>TEN</a:t>
            </a:r>
            <a:r>
              <a:rPr lang="zh-CN" altLang="en-US" sz="1100" dirty="0">
                <a:latin typeface="+mn-ea"/>
              </a:rPr>
              <a:t>）和急性全身性异常性脓疱病（</a:t>
            </a:r>
            <a:r>
              <a:rPr lang="en-US" altLang="zh-CN" sz="1100" dirty="0">
                <a:latin typeface="+mn-ea"/>
              </a:rPr>
              <a:t>AGEP</a:t>
            </a:r>
            <a:r>
              <a:rPr lang="zh-CN" altLang="en-US" sz="1100" dirty="0">
                <a:latin typeface="+mn-ea"/>
              </a:rPr>
              <a:t>）</a:t>
            </a:r>
            <a:endParaRPr lang="en-US" altLang="zh-CN" sz="1100" dirty="0">
              <a:latin typeface="+mn-ea"/>
            </a:endParaRPr>
          </a:p>
          <a:p>
            <a:pPr marL="285750" indent="-285750">
              <a:lnSpc>
                <a:spcPct val="150000"/>
              </a:lnSpc>
              <a:spcBef>
                <a:spcPts val="0"/>
              </a:spcBef>
              <a:spcAft>
                <a:spcPts val="0"/>
              </a:spcAft>
              <a:buFont typeface="Wingdings" panose="05000000000000000000" pitchFamily="2" charset="2"/>
              <a:buChar char="ü"/>
            </a:pPr>
            <a:r>
              <a:rPr lang="zh-CN" altLang="en-US" sz="1400" b="1" dirty="0">
                <a:solidFill>
                  <a:srgbClr val="0665AB"/>
                </a:solidFill>
                <a:latin typeface="+mn-ea"/>
              </a:rPr>
              <a:t>禁忌：</a:t>
            </a:r>
            <a:r>
              <a:rPr lang="zh-CN" altLang="en-US" sz="1100" dirty="0">
                <a:latin typeface="+mn-ea"/>
              </a:rPr>
              <a:t>对本品中的活性成分或者任何其他药物成分过敏者禁用。</a:t>
            </a:r>
            <a:endParaRPr lang="en-US" altLang="zh-CN" sz="1100" dirty="0">
              <a:latin typeface="+mn-ea"/>
            </a:endParaRPr>
          </a:p>
          <a:p>
            <a:pPr marL="285750" indent="-285750">
              <a:lnSpc>
                <a:spcPct val="150000"/>
              </a:lnSpc>
              <a:spcBef>
                <a:spcPts val="0"/>
              </a:spcBef>
              <a:spcAft>
                <a:spcPts val="0"/>
              </a:spcAft>
              <a:buFont typeface="Wingdings" panose="05000000000000000000" pitchFamily="2" charset="2"/>
              <a:buChar char="ü"/>
            </a:pPr>
            <a:r>
              <a:rPr lang="zh-CN" altLang="en-US" sz="1400" b="1" dirty="0">
                <a:solidFill>
                  <a:srgbClr val="0665AB"/>
                </a:solidFill>
                <a:latin typeface="+mn-ea"/>
              </a:rPr>
              <a:t>注意事项：</a:t>
            </a:r>
            <a:r>
              <a:rPr lang="zh-CN" altLang="en-US" sz="1100" dirty="0">
                <a:latin typeface="+mn-ea"/>
              </a:rPr>
              <a:t>如果出现进行性皮疹的症状，应立即停用盐酸氨溴索并寻求医生建议。中</a:t>
            </a:r>
            <a:r>
              <a:rPr lang="en-US" altLang="zh-CN" sz="1100" dirty="0">
                <a:latin typeface="+mn-ea"/>
              </a:rPr>
              <a:t>/</a:t>
            </a:r>
            <a:r>
              <a:rPr lang="zh-CN" altLang="en-US" sz="1100" dirty="0">
                <a:latin typeface="+mn-ea"/>
              </a:rPr>
              <a:t>重度肝</a:t>
            </a:r>
            <a:r>
              <a:rPr lang="en-US" altLang="zh-CN" sz="1100" dirty="0">
                <a:latin typeface="+mn-ea"/>
              </a:rPr>
              <a:t>/</a:t>
            </a:r>
            <a:r>
              <a:rPr lang="zh-CN" altLang="en-US" sz="1100" dirty="0">
                <a:latin typeface="+mn-ea"/>
              </a:rPr>
              <a:t>肾功能不全患者慎用。胃或十二指肠溃疡患者慎用。与粘液积聚过多的罕见支气管疾病慎用。如服用过量或发生严重不良反应时应立即就医。过敏体质者慎用。本品性状发生改变时禁止使用。</a:t>
            </a:r>
            <a:endParaRPr lang="en-US" altLang="zh-CN" sz="1100" dirty="0">
              <a:latin typeface="+mn-ea"/>
            </a:endParaRPr>
          </a:p>
          <a:p>
            <a:pPr marL="285750" indent="-285750">
              <a:lnSpc>
                <a:spcPct val="150000"/>
              </a:lnSpc>
              <a:spcBef>
                <a:spcPts val="0"/>
              </a:spcBef>
              <a:spcAft>
                <a:spcPts val="0"/>
              </a:spcAft>
              <a:buFont typeface="Wingdings" panose="05000000000000000000" pitchFamily="2" charset="2"/>
              <a:buChar char="ü"/>
            </a:pPr>
            <a:r>
              <a:rPr lang="zh-CN" altLang="en-US" sz="1400" b="1" dirty="0">
                <a:solidFill>
                  <a:srgbClr val="0665AB"/>
                </a:solidFill>
                <a:latin typeface="+mn-ea"/>
              </a:rPr>
              <a:t>药物相互作用：</a:t>
            </a:r>
            <a:r>
              <a:rPr lang="zh-CN" altLang="en-US" sz="1100" dirty="0">
                <a:latin typeface="+mn-ea"/>
              </a:rPr>
              <a:t>本品不建议伴随镇咳治疗同时使用。本品与一些抗生素（阿莫西林、头孢呋辛、红霉素、强力霉素等）同时服用，可导致抗生素在肺组织浓度升高。与其他药物的相互作用尚不明确。</a:t>
            </a:r>
            <a:endParaRPr lang="zh-CN" altLang="en-US" sz="1100" dirty="0">
              <a:latin typeface="+mn-ea"/>
            </a:endParaRPr>
          </a:p>
          <a:p>
            <a:pPr marL="285750" indent="-285750">
              <a:buFont typeface="Wingdings" panose="05000000000000000000" pitchFamily="2" charset="2"/>
              <a:buChar char="ü"/>
            </a:pPr>
            <a:endParaRPr lang="en-US" altLang="zh-CN" sz="1400" dirty="0">
              <a:latin typeface="+mn-ea"/>
            </a:endParaRPr>
          </a:p>
        </p:txBody>
      </p:sp>
      <p:sp>
        <p:nvSpPr>
          <p:cNvPr id="12" name="灯片编号占位符 2"/>
          <p:cNvSpPr txBox="1"/>
          <p:nvPr/>
        </p:nvSpPr>
        <p:spPr>
          <a:xfrm>
            <a:off x="9017181" y="6452058"/>
            <a:ext cx="2909888" cy="206381"/>
          </a:xfrm>
          <a:prstGeom prst="rect">
            <a:avLst/>
          </a:prstGeom>
        </p:spPr>
        <p:txBody>
          <a:bodyPr vert="horz" lIns="91440" tIns="45720" rIns="91440" bIns="45720" rtlCol="0" anchor="ctr"/>
          <a:lstStyle>
            <a:defPPr>
              <a:defRPr lang="zh-CN"/>
            </a:defPPr>
            <a:lvl1pPr marL="0" algn="r" defTabSz="914400" rtl="0" eaLnBrk="1" latinLnBrk="0" hangingPunct="1">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dirty="0"/>
              <a:t>5</a:t>
            </a:r>
            <a:endParaRPr lang="en-US" altLang="zh-CN" dirty="0"/>
          </a:p>
        </p:txBody>
      </p:sp>
      <p:sp>
        <p:nvSpPr>
          <p:cNvPr id="17" name="矩形 16"/>
          <p:cNvSpPr/>
          <p:nvPr/>
        </p:nvSpPr>
        <p:spPr>
          <a:xfrm>
            <a:off x="615134" y="6232498"/>
            <a:ext cx="7924800" cy="589280"/>
          </a:xfrm>
          <a:prstGeom prst="rect">
            <a:avLst/>
          </a:prstGeom>
        </p:spPr>
        <p:txBody>
          <a:bodyPr wrap="square" anchor="ctr">
            <a:spAutoFit/>
          </a:bodyPr>
          <a:lstStyle/>
          <a:p>
            <a:pPr marL="228600" indent="-228600">
              <a:lnSpc>
                <a:spcPct val="120000"/>
              </a:lnSpc>
              <a:spcBef>
                <a:spcPts val="0"/>
              </a:spcBef>
              <a:spcAft>
                <a:spcPts val="0"/>
              </a:spcAft>
              <a:buAutoNum type="arabicPeriod"/>
            </a:pPr>
            <a:r>
              <a:rPr lang="zh-CN" altLang="en-US" sz="900" kern="100" dirty="0">
                <a:latin typeface="+mj-ea"/>
                <a:ea typeface="+mj-ea"/>
                <a:cs typeface="Times New Roman" panose="02020603050405020304" pitchFamily="18" charset="0"/>
              </a:rPr>
              <a:t>盐酸氨溴索喷雾剂说明书</a:t>
            </a:r>
            <a:endParaRPr lang="zh-CN" altLang="en-US" sz="900" kern="100" dirty="0">
              <a:latin typeface="+mj-ea"/>
              <a:ea typeface="+mj-ea"/>
              <a:cs typeface="Times New Roman" panose="02020603050405020304" pitchFamily="18" charset="0"/>
            </a:endParaRPr>
          </a:p>
          <a:p>
            <a:pPr marL="228600" indent="-228600">
              <a:lnSpc>
                <a:spcPct val="120000"/>
              </a:lnSpc>
              <a:spcBef>
                <a:spcPts val="0"/>
              </a:spcBef>
              <a:spcAft>
                <a:spcPts val="0"/>
              </a:spcAft>
              <a:buAutoNum type="arabicPeriod"/>
            </a:pPr>
            <a:r>
              <a:rPr lang="en-US" altLang="zh-CN" sz="900" dirty="0">
                <a:solidFill>
                  <a:schemeClr val="tx1">
                    <a:lumMod val="75000"/>
                  </a:schemeClr>
                </a:solidFill>
                <a:latin typeface="微软雅黑" panose="020B0503020204020204" charset="-122"/>
                <a:ea typeface="微软雅黑" panose="020B0503020204020204" charset="-122"/>
                <a:sym typeface="+mn-ea"/>
              </a:rPr>
              <a:t>Cheng L, Liu M, Wang R, et al. Front </a:t>
            </a:r>
            <a:r>
              <a:rPr lang="en-US" altLang="zh-CN" sz="900" dirty="0" err="1">
                <a:solidFill>
                  <a:schemeClr val="tx1">
                    <a:lumMod val="75000"/>
                  </a:schemeClr>
                </a:solidFill>
                <a:latin typeface="微软雅黑" panose="020B0503020204020204" charset="-122"/>
                <a:ea typeface="微软雅黑" panose="020B0503020204020204" charset="-122"/>
                <a:sym typeface="+mn-ea"/>
              </a:rPr>
              <a:t>Pediatr</a:t>
            </a:r>
            <a:r>
              <a:rPr lang="en-US" altLang="zh-CN" sz="900" dirty="0">
                <a:solidFill>
                  <a:schemeClr val="tx1">
                    <a:lumMod val="75000"/>
                  </a:schemeClr>
                </a:solidFill>
                <a:latin typeface="微软雅黑" panose="020B0503020204020204" charset="-122"/>
                <a:ea typeface="微软雅黑" panose="020B0503020204020204" charset="-122"/>
                <a:sym typeface="+mn-ea"/>
              </a:rPr>
              <a:t>. 2024 Sep 5;12:1380189.</a:t>
            </a:r>
            <a:endParaRPr lang="en-US" altLang="zh-CN" sz="900" dirty="0">
              <a:solidFill>
                <a:schemeClr val="tx1">
                  <a:lumMod val="75000"/>
                </a:schemeClr>
              </a:solidFill>
              <a:latin typeface="微软雅黑" panose="020B0503020204020204" charset="-122"/>
              <a:ea typeface="微软雅黑" panose="020B0503020204020204" charset="-122"/>
              <a:sym typeface="+mn-ea"/>
            </a:endParaRPr>
          </a:p>
          <a:p>
            <a:pPr marL="228600" indent="-228600">
              <a:lnSpc>
                <a:spcPct val="120000"/>
              </a:lnSpc>
              <a:spcBef>
                <a:spcPts val="0"/>
              </a:spcBef>
              <a:spcAft>
                <a:spcPts val="0"/>
              </a:spcAft>
              <a:buAutoNum type="arabicPeriod"/>
            </a:pPr>
            <a:r>
              <a:rPr lang="zh-CN" altLang="en-US" sz="900" kern="100" dirty="0">
                <a:latin typeface="+mj-ea"/>
                <a:ea typeface="+mj-ea"/>
                <a:cs typeface="Times New Roman" panose="02020603050405020304" pitchFamily="18" charset="0"/>
              </a:rPr>
              <a:t>盐酸氨溴索喷雾剂补充资料项目编号</a:t>
            </a:r>
            <a:r>
              <a:rPr lang="en-US" altLang="zh-CN" sz="900" kern="100" dirty="0">
                <a:latin typeface="+mj-ea"/>
                <a:ea typeface="+mj-ea"/>
                <a:cs typeface="Times New Roman" panose="02020603050405020304" pitchFamily="18" charset="0"/>
              </a:rPr>
              <a:t>02</a:t>
            </a:r>
            <a:r>
              <a:rPr lang="zh-CN" altLang="en-US" sz="900" kern="100" dirty="0">
                <a:latin typeface="+mj-ea"/>
                <a:ea typeface="+mj-ea"/>
                <a:cs typeface="Times New Roman" panose="02020603050405020304" pitchFamily="18" charset="0"/>
              </a:rPr>
              <a:t>第</a:t>
            </a:r>
            <a:r>
              <a:rPr lang="en-US" altLang="zh-CN" sz="900" kern="100" dirty="0">
                <a:latin typeface="+mj-ea"/>
                <a:ea typeface="+mj-ea"/>
                <a:cs typeface="Times New Roman" panose="02020603050405020304" pitchFamily="18" charset="0"/>
              </a:rPr>
              <a:t>1</a:t>
            </a:r>
            <a:r>
              <a:rPr lang="zh-CN" altLang="en-US" sz="900" kern="100" dirty="0">
                <a:latin typeface="+mj-ea"/>
                <a:ea typeface="+mj-ea"/>
                <a:cs typeface="Times New Roman" panose="02020603050405020304" pitchFamily="18" charset="0"/>
              </a:rPr>
              <a:t>册：生产信息</a:t>
            </a:r>
            <a:r>
              <a:rPr lang="en-US" altLang="zh-CN" sz="900" kern="100" dirty="0">
                <a:latin typeface="+mj-ea"/>
                <a:ea typeface="+mj-ea"/>
                <a:cs typeface="Times New Roman" panose="02020603050405020304" pitchFamily="18" charset="0"/>
              </a:rPr>
              <a:t>-</a:t>
            </a:r>
            <a:r>
              <a:rPr lang="zh-CN" altLang="en-US" sz="900" kern="100" dirty="0">
                <a:latin typeface="+mj-ea"/>
                <a:ea typeface="+mj-ea"/>
                <a:cs typeface="Times New Roman" panose="02020603050405020304" pitchFamily="18" charset="0"/>
              </a:rPr>
              <a:t>辅料选择研究</a:t>
            </a:r>
            <a:endParaRPr lang="zh-CN" altLang="en-US" sz="900" kern="100" dirty="0">
              <a:latin typeface="+mj-ea"/>
              <a:ea typeface="+mj-ea"/>
              <a:cs typeface="Times New Roman" panose="02020603050405020304" pitchFamily="18" charset="0"/>
            </a:endParaRPr>
          </a:p>
        </p:txBody>
      </p:sp>
      <p:sp>
        <p:nvSpPr>
          <p:cNvPr id="20" name="Rectangle 28"/>
          <p:cNvSpPr/>
          <p:nvPr/>
        </p:nvSpPr>
        <p:spPr>
          <a:xfrm>
            <a:off x="660400" y="1160780"/>
            <a:ext cx="5203190" cy="391160"/>
          </a:xfrm>
          <a:prstGeom prst="rect">
            <a:avLst/>
          </a:prstGeom>
          <a:solidFill>
            <a:schemeClr val="bg1"/>
          </a:solidFill>
          <a:ln w="25400" cap="flat">
            <a:noFill/>
            <a:prstDash val="solid"/>
            <a:miter/>
          </a:ln>
          <a:scene3d>
            <a:camera prst="orthographicFront"/>
            <a:lightRig rig="threePt" dir="t"/>
          </a:scene3d>
          <a:sp3d>
            <a:bevelT w="38100" h="38100"/>
            <a:bevelB w="25400" h="25400"/>
          </a:sp3d>
        </p:spPr>
        <p:txBody>
          <a:bodyPr rtlCol="0" anchor="ctr"/>
          <a:lstStyle/>
          <a:p>
            <a:pPr algn="ctr"/>
            <a:r>
              <a:rPr lang="zh-CN" altLang="en-US" b="1" kern="0" dirty="0">
                <a:solidFill>
                  <a:schemeClr val="accent1">
                    <a:lumMod val="75000"/>
                  </a:schemeClr>
                </a:solidFill>
                <a:latin typeface="微软雅黑" panose="020B0503020204020204" charset="-122"/>
                <a:ea typeface="微软雅黑" panose="020B0503020204020204" charset="-122"/>
                <a:sym typeface="+mn-ea"/>
              </a:rPr>
              <a:t>药品说明书收载的安全性信息</a:t>
            </a:r>
            <a:r>
              <a:rPr lang="en-US" altLang="zh-CN" baseline="30000" dirty="0">
                <a:solidFill>
                  <a:schemeClr val="accent1">
                    <a:lumMod val="75000"/>
                  </a:schemeClr>
                </a:solidFill>
              </a:rPr>
              <a:t>[1]</a:t>
            </a:r>
            <a:endParaRPr lang="en-US" altLang="zh-CN" b="1" baseline="30000" dirty="0">
              <a:solidFill>
                <a:schemeClr val="accent1">
                  <a:lumMod val="75000"/>
                </a:schemeClr>
              </a:solidFill>
              <a:latin typeface="+mn-ea"/>
            </a:endParaRPr>
          </a:p>
        </p:txBody>
      </p:sp>
      <p:sp>
        <p:nvSpPr>
          <p:cNvPr id="15" name="Rounded Rectangle 18"/>
          <p:cNvSpPr/>
          <p:nvPr/>
        </p:nvSpPr>
        <p:spPr>
          <a:xfrm>
            <a:off x="6096132" y="4057437"/>
            <a:ext cx="5544266" cy="432000"/>
          </a:xfrm>
          <a:prstGeom prst="roundRect">
            <a:avLst/>
          </a:prstGeom>
          <a:solidFill>
            <a:schemeClr val="bg1"/>
          </a:solidFill>
          <a:ln w="25400" cap="flat">
            <a:noFill/>
            <a:prstDash val="solid"/>
            <a:miter/>
          </a:ln>
          <a:scene3d>
            <a:camera prst="orthographicFront"/>
            <a:lightRig rig="threePt" dir="t"/>
          </a:scene3d>
          <a:sp3d>
            <a:bevelT w="38100" h="38100"/>
            <a:bevelB w="25400" h="25400"/>
          </a:sp3d>
        </p:spPr>
        <p:txBody>
          <a:bodyPr rtlCol="0" anchor="ctr"/>
          <a:lstStyle/>
          <a:p>
            <a:pPr algn="ctr"/>
            <a:r>
              <a:rPr lang="zh-CN" altLang="en-US" b="1" dirty="0">
                <a:latin typeface="+mn-ea"/>
              </a:rPr>
              <a:t>不足</a:t>
            </a:r>
            <a:endParaRPr lang="zh-CN" altLang="en-US" b="1" dirty="0">
              <a:latin typeface="+mn-ea"/>
            </a:endParaRPr>
          </a:p>
        </p:txBody>
      </p:sp>
      <p:sp>
        <p:nvSpPr>
          <p:cNvPr id="32" name="矩形: 圆角 31"/>
          <p:cNvSpPr/>
          <p:nvPr/>
        </p:nvSpPr>
        <p:spPr>
          <a:xfrm>
            <a:off x="6371913" y="3935730"/>
            <a:ext cx="5126668" cy="1178560"/>
          </a:xfrm>
          <a:prstGeom prst="roundRect">
            <a:avLst>
              <a:gd name="adj" fmla="val 8357"/>
            </a:avLst>
          </a:prstGeom>
          <a:solidFill>
            <a:schemeClr val="bg1"/>
          </a:solidFill>
          <a:ln w="6350">
            <a:solidFill>
              <a:srgbClr val="072967"/>
            </a:solidFill>
            <a:prstDash val="dash"/>
          </a:ln>
          <a:effectLst>
            <a:outerShdw blurRad="50800" dist="38100" dir="2700000" algn="tl" rotWithShape="0">
              <a:srgbClr val="013B9E">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圆角 14"/>
          <p:cNvSpPr/>
          <p:nvPr/>
        </p:nvSpPr>
        <p:spPr>
          <a:xfrm>
            <a:off x="6302471" y="3769577"/>
            <a:ext cx="5273756" cy="428216"/>
          </a:xfrm>
          <a:prstGeom prst="roundRect">
            <a:avLst>
              <a:gd name="adj" fmla="val 50000"/>
            </a:avLst>
          </a:prstGeom>
          <a:gradFill>
            <a:gsLst>
              <a:gs pos="50000">
                <a:srgbClr val="E8EEF8"/>
              </a:gs>
              <a:gs pos="0">
                <a:srgbClr val="DAE3F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rgbClr val="013B9E"/>
                </a:solidFill>
                <a:latin typeface="微软雅黑" panose="020B0503020204020204" charset="-122"/>
                <a:ea typeface="微软雅黑" panose="020B0503020204020204" charset="-122"/>
              </a:rPr>
              <a:t>不良反应监测：无安全性黑框警告发布</a:t>
            </a:r>
            <a:endParaRPr lang="zh-CN" altLang="en-US" sz="1400" b="1" dirty="0">
              <a:solidFill>
                <a:srgbClr val="013B9E"/>
              </a:solidFill>
              <a:latin typeface="微软雅黑" panose="020B0503020204020204" charset="-122"/>
              <a:ea typeface="微软雅黑" panose="020B0503020204020204" charset="-122"/>
            </a:endParaRPr>
          </a:p>
        </p:txBody>
      </p:sp>
      <p:sp>
        <p:nvSpPr>
          <p:cNvPr id="22" name="文本框 21"/>
          <p:cNvSpPr txBox="1"/>
          <p:nvPr/>
        </p:nvSpPr>
        <p:spPr>
          <a:xfrm>
            <a:off x="6400900" y="4196852"/>
            <a:ext cx="4851194" cy="737235"/>
          </a:xfrm>
          <a:prstGeom prst="rect">
            <a:avLst/>
          </a:prstGeom>
          <a:noFill/>
        </p:spPr>
        <p:txBody>
          <a:bodyPr wrap="square">
            <a:spAutoFit/>
          </a:bodyPr>
          <a:lstStyle>
            <a:defPPr>
              <a:defRPr lang="zh-CN"/>
            </a:defPPr>
            <a:lvl1pPr marL="285750" indent="-285750">
              <a:buClr>
                <a:srgbClr val="0356B3"/>
              </a:buClr>
              <a:buFont typeface="Wingdings" panose="05000000000000000000" pitchFamily="2" charset="2"/>
              <a:buChar char="u"/>
              <a:defRPr sz="1400">
                <a:latin typeface="Arial" panose="020B0604020202020204" pitchFamily="34" charset="0"/>
                <a:ea typeface="微软雅黑" panose="020B0503020204020204" charset="-122"/>
              </a:defRPr>
            </a:lvl1pPr>
          </a:lstStyle>
          <a:p>
            <a:pPr marL="0" indent="0">
              <a:buClr>
                <a:srgbClr val="013B9E"/>
              </a:buClr>
              <a:buNone/>
            </a:pPr>
            <a:endParaRPr lang="en-US" altLang="zh-CN" dirty="0"/>
          </a:p>
          <a:p>
            <a:pPr>
              <a:buClr>
                <a:srgbClr val="013B9E"/>
              </a:buClr>
            </a:pPr>
            <a:r>
              <a:rPr lang="zh-CN" altLang="en-US" dirty="0"/>
              <a:t>上市后至今，国家或各地区药监部门未发布安全性警告、黑框警告、撤市信息。</a:t>
            </a:r>
            <a:endParaRPr lang="zh-CN" altLang="en-US" dirty="0"/>
          </a:p>
        </p:txBody>
      </p:sp>
      <p:sp>
        <p:nvSpPr>
          <p:cNvPr id="29" name="iconfont-1054-809963"/>
          <p:cNvSpPr/>
          <p:nvPr/>
        </p:nvSpPr>
        <p:spPr>
          <a:xfrm>
            <a:off x="7067123" y="3869689"/>
            <a:ext cx="240490" cy="195299"/>
          </a:xfrm>
          <a:custGeom>
            <a:avLst/>
            <a:gdLst>
              <a:gd name="T0" fmla="*/ 6162 w 6283"/>
              <a:gd name="T1" fmla="*/ 4229 h 5110"/>
              <a:gd name="T2" fmla="*/ 3623 w 6283"/>
              <a:gd name="T3" fmla="*/ 264 h 5110"/>
              <a:gd name="T4" fmla="*/ 3141 w 6283"/>
              <a:gd name="T5" fmla="*/ 0 h 5110"/>
              <a:gd name="T6" fmla="*/ 2660 w 6283"/>
              <a:gd name="T7" fmla="*/ 264 h 5110"/>
              <a:gd name="T8" fmla="*/ 120 w 6283"/>
              <a:gd name="T9" fmla="*/ 4229 h 5110"/>
              <a:gd name="T10" fmla="*/ 100 w 6283"/>
              <a:gd name="T11" fmla="*/ 4813 h 5110"/>
              <a:gd name="T12" fmla="*/ 602 w 6283"/>
              <a:gd name="T13" fmla="*/ 5110 h 5110"/>
              <a:gd name="T14" fmla="*/ 5680 w 6283"/>
              <a:gd name="T15" fmla="*/ 5110 h 5110"/>
              <a:gd name="T16" fmla="*/ 6182 w 6283"/>
              <a:gd name="T17" fmla="*/ 4813 h 5110"/>
              <a:gd name="T18" fmla="*/ 6162 w 6283"/>
              <a:gd name="T19" fmla="*/ 4229 h 5110"/>
              <a:gd name="T20" fmla="*/ 2823 w 6283"/>
              <a:gd name="T21" fmla="*/ 1612 h 5110"/>
              <a:gd name="T22" fmla="*/ 3138 w 6283"/>
              <a:gd name="T23" fmla="*/ 1296 h 5110"/>
              <a:gd name="T24" fmla="*/ 3454 w 6283"/>
              <a:gd name="T25" fmla="*/ 1612 h 5110"/>
              <a:gd name="T26" fmla="*/ 3454 w 6283"/>
              <a:gd name="T27" fmla="*/ 2967 h 5110"/>
              <a:gd name="T28" fmla="*/ 3138 w 6283"/>
              <a:gd name="T29" fmla="*/ 3282 h 5110"/>
              <a:gd name="T30" fmla="*/ 2823 w 6283"/>
              <a:gd name="T31" fmla="*/ 2967 h 5110"/>
              <a:gd name="T32" fmla="*/ 2823 w 6283"/>
              <a:gd name="T33" fmla="*/ 1612 h 5110"/>
              <a:gd name="T34" fmla="*/ 3132 w 6283"/>
              <a:gd name="T35" fmla="*/ 4426 h 5110"/>
              <a:gd name="T36" fmla="*/ 2738 w 6283"/>
              <a:gd name="T37" fmla="*/ 4031 h 5110"/>
              <a:gd name="T38" fmla="*/ 3132 w 6283"/>
              <a:gd name="T39" fmla="*/ 3636 h 5110"/>
              <a:gd name="T40" fmla="*/ 3527 w 6283"/>
              <a:gd name="T41" fmla="*/ 4031 h 5110"/>
              <a:gd name="T42" fmla="*/ 3132 w 6283"/>
              <a:gd name="T43" fmla="*/ 4426 h 5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283" h="5110">
                <a:moveTo>
                  <a:pt x="6162" y="4229"/>
                </a:moveTo>
                <a:lnTo>
                  <a:pt x="3623" y="264"/>
                </a:lnTo>
                <a:cubicBezTo>
                  <a:pt x="3518" y="100"/>
                  <a:pt x="3336" y="0"/>
                  <a:pt x="3141" y="0"/>
                </a:cubicBezTo>
                <a:cubicBezTo>
                  <a:pt x="2946" y="0"/>
                  <a:pt x="2765" y="100"/>
                  <a:pt x="2660" y="264"/>
                </a:cubicBezTo>
                <a:lnTo>
                  <a:pt x="120" y="4229"/>
                </a:lnTo>
                <a:cubicBezTo>
                  <a:pt x="8" y="4406"/>
                  <a:pt x="0" y="4629"/>
                  <a:pt x="100" y="4813"/>
                </a:cubicBezTo>
                <a:cubicBezTo>
                  <a:pt x="201" y="4996"/>
                  <a:pt x="393" y="5110"/>
                  <a:pt x="602" y="5110"/>
                </a:cubicBezTo>
                <a:lnTo>
                  <a:pt x="5680" y="5110"/>
                </a:lnTo>
                <a:cubicBezTo>
                  <a:pt x="5890" y="5110"/>
                  <a:pt x="6082" y="4996"/>
                  <a:pt x="6182" y="4813"/>
                </a:cubicBezTo>
                <a:cubicBezTo>
                  <a:pt x="6283" y="4629"/>
                  <a:pt x="6275" y="4406"/>
                  <a:pt x="6162" y="4229"/>
                </a:cubicBezTo>
                <a:close/>
                <a:moveTo>
                  <a:pt x="2823" y="1612"/>
                </a:moveTo>
                <a:cubicBezTo>
                  <a:pt x="2823" y="1438"/>
                  <a:pt x="2964" y="1296"/>
                  <a:pt x="3138" y="1296"/>
                </a:cubicBezTo>
                <a:cubicBezTo>
                  <a:pt x="3313" y="1296"/>
                  <a:pt x="3454" y="1438"/>
                  <a:pt x="3454" y="1612"/>
                </a:cubicBezTo>
                <a:lnTo>
                  <a:pt x="3454" y="2967"/>
                </a:lnTo>
                <a:cubicBezTo>
                  <a:pt x="3454" y="3141"/>
                  <a:pt x="3313" y="3282"/>
                  <a:pt x="3138" y="3282"/>
                </a:cubicBezTo>
                <a:cubicBezTo>
                  <a:pt x="2964" y="3282"/>
                  <a:pt x="2823" y="3141"/>
                  <a:pt x="2823" y="2967"/>
                </a:cubicBezTo>
                <a:lnTo>
                  <a:pt x="2823" y="1612"/>
                </a:lnTo>
                <a:close/>
                <a:moveTo>
                  <a:pt x="3132" y="4426"/>
                </a:moveTo>
                <a:cubicBezTo>
                  <a:pt x="2915" y="4426"/>
                  <a:pt x="2738" y="4249"/>
                  <a:pt x="2738" y="4031"/>
                </a:cubicBezTo>
                <a:cubicBezTo>
                  <a:pt x="2738" y="3813"/>
                  <a:pt x="2915" y="3636"/>
                  <a:pt x="3132" y="3636"/>
                </a:cubicBezTo>
                <a:cubicBezTo>
                  <a:pt x="3350" y="3636"/>
                  <a:pt x="3527" y="3813"/>
                  <a:pt x="3527" y="4031"/>
                </a:cubicBezTo>
                <a:cubicBezTo>
                  <a:pt x="3527" y="4249"/>
                  <a:pt x="3350" y="4426"/>
                  <a:pt x="3132" y="4426"/>
                </a:cubicBezTo>
                <a:close/>
              </a:path>
            </a:pathLst>
          </a:custGeom>
          <a:solidFill>
            <a:srgbClr val="013B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5" name="矩形: 圆角 31"/>
          <p:cNvSpPr/>
          <p:nvPr/>
        </p:nvSpPr>
        <p:spPr>
          <a:xfrm>
            <a:off x="6361118" y="2146935"/>
            <a:ext cx="5126668" cy="1178560"/>
          </a:xfrm>
          <a:prstGeom prst="roundRect">
            <a:avLst>
              <a:gd name="adj" fmla="val 8357"/>
            </a:avLst>
          </a:prstGeom>
          <a:solidFill>
            <a:schemeClr val="bg1"/>
          </a:solidFill>
          <a:ln w="6350">
            <a:solidFill>
              <a:srgbClr val="072967"/>
            </a:solidFill>
            <a:prstDash val="dash"/>
          </a:ln>
          <a:effectLst>
            <a:outerShdw blurRad="50800" dist="38100" dir="2700000" algn="tl" rotWithShape="0">
              <a:srgbClr val="013B9E">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marL="285750" indent="-285750">
              <a:lnSpc>
                <a:spcPct val="150000"/>
              </a:lnSpc>
              <a:buFont typeface="Wingdings" panose="05000000000000000000" pitchFamily="2" charset="2"/>
              <a:buChar char="ü"/>
            </a:pPr>
            <a:r>
              <a:rPr lang="zh-CN" altLang="en-US" sz="1200" dirty="0" smtClean="0">
                <a:solidFill>
                  <a:schemeClr val="tx1"/>
                </a:solidFill>
                <a:sym typeface="+mn-ea"/>
              </a:rPr>
              <a:t>在</a:t>
            </a:r>
            <a:r>
              <a:rPr lang="zh-CN" altLang="en-US" sz="1200" dirty="0">
                <a:solidFill>
                  <a:schemeClr val="tx1"/>
                </a:solidFill>
                <a:sym typeface="+mn-ea"/>
              </a:rPr>
              <a:t>本药品上市前开展的生物等效性研究</a:t>
            </a:r>
            <a:r>
              <a:rPr lang="en-US" altLang="zh-CN" sz="1200" baseline="30000" dirty="0" smtClean="0">
                <a:solidFill>
                  <a:schemeClr val="tx1"/>
                </a:solidFill>
                <a:sym typeface="+mn-ea"/>
              </a:rPr>
              <a:t>[2]</a:t>
            </a:r>
            <a:r>
              <a:rPr lang="zh-CN" altLang="en-US" sz="1200" dirty="0">
                <a:solidFill>
                  <a:schemeClr val="tx1"/>
                </a:solidFill>
                <a:sym typeface="+mn-ea"/>
              </a:rPr>
              <a:t>及上市后开展的一项多中心、</a:t>
            </a:r>
            <a:endParaRPr lang="zh-CN" altLang="en-US" sz="1400" b="1" dirty="0" smtClean="0">
              <a:solidFill>
                <a:srgbClr val="FF0000"/>
              </a:solidFill>
              <a:sym typeface="+mn-ea"/>
            </a:endParaRPr>
          </a:p>
          <a:p>
            <a:pPr marL="285750" indent="-285750">
              <a:lnSpc>
                <a:spcPct val="150000"/>
              </a:lnSpc>
              <a:buFont typeface="Wingdings" panose="05000000000000000000" pitchFamily="2" charset="2"/>
              <a:buChar char="ü"/>
            </a:pPr>
            <a:r>
              <a:rPr lang="zh-CN" altLang="en-US" sz="1400" dirty="0">
                <a:solidFill>
                  <a:schemeClr val="tx1"/>
                </a:solidFill>
                <a:sym typeface="+mn-ea"/>
              </a:rPr>
              <a:t>随机阳性药对照的临床试验</a:t>
            </a:r>
            <a:r>
              <a:rPr lang="en-US" altLang="zh-CN" sz="1400" baseline="30000" dirty="0" smtClean="0">
                <a:solidFill>
                  <a:schemeClr val="tx1"/>
                </a:solidFill>
                <a:sym typeface="+mn-ea"/>
              </a:rPr>
              <a:t>[3]</a:t>
            </a:r>
            <a:r>
              <a:rPr lang="zh-CN" altLang="en-US" sz="1400" b="1" dirty="0">
                <a:solidFill>
                  <a:srgbClr val="FF0000"/>
                </a:solidFill>
                <a:sym typeface="+mn-ea"/>
              </a:rPr>
              <a:t>均未出现药物</a:t>
            </a:r>
            <a:r>
              <a:rPr lang="zh-CN" altLang="en-US" sz="1400" b="1" dirty="0" smtClean="0">
                <a:solidFill>
                  <a:srgbClr val="FF0000"/>
                </a:solidFill>
                <a:sym typeface="+mn-ea"/>
              </a:rPr>
              <a:t>不良反应</a:t>
            </a:r>
            <a:endParaRPr lang="en-US" altLang="zh-CN" sz="1400" b="1" dirty="0">
              <a:solidFill>
                <a:srgbClr val="FF0000"/>
              </a:solidFill>
            </a:endParaRPr>
          </a:p>
          <a:p>
            <a:pPr marL="285750" indent="-285750">
              <a:lnSpc>
                <a:spcPct val="150000"/>
              </a:lnSpc>
              <a:buFont typeface="Wingdings" panose="05000000000000000000" pitchFamily="2" charset="2"/>
              <a:buChar char="ü"/>
            </a:pPr>
            <a:r>
              <a:rPr lang="zh-CN" altLang="en-US" sz="1400" dirty="0" smtClean="0">
                <a:solidFill>
                  <a:schemeClr val="tx1"/>
                </a:solidFill>
                <a:sym typeface="+mn-ea"/>
              </a:rPr>
              <a:t>纯化水</a:t>
            </a:r>
            <a:r>
              <a:rPr lang="zh-CN" altLang="en-US" sz="1400" dirty="0">
                <a:solidFill>
                  <a:schemeClr val="tx1"/>
                </a:solidFill>
                <a:sym typeface="+mn-ea"/>
              </a:rPr>
              <a:t>作为溶</a:t>
            </a:r>
            <a:r>
              <a:rPr lang="zh-CN" altLang="en-US" sz="1400" dirty="0" smtClean="0">
                <a:solidFill>
                  <a:schemeClr val="tx1"/>
                </a:solidFill>
                <a:sym typeface="+mn-ea"/>
              </a:rPr>
              <a:t>媒，在 辅料使用 上</a:t>
            </a:r>
            <a:r>
              <a:rPr lang="zh-CN" altLang="en-US" sz="1400" dirty="0">
                <a:solidFill>
                  <a:schemeClr val="tx1"/>
                </a:solidFill>
                <a:sym typeface="+mn-ea"/>
              </a:rPr>
              <a:t>，</a:t>
            </a:r>
            <a:r>
              <a:rPr lang="zh-CN" altLang="en-US" sz="1400" b="1" dirty="0">
                <a:solidFill>
                  <a:srgbClr val="FF0000"/>
                </a:solidFill>
                <a:latin typeface="+mn-ea"/>
                <a:sym typeface="+mn-ea"/>
              </a:rPr>
              <a:t>本品</a:t>
            </a:r>
            <a:r>
              <a:rPr lang="zh-CN" altLang="en-US" sz="1400" b="1" dirty="0">
                <a:solidFill>
                  <a:srgbClr val="FF0000"/>
                </a:solidFill>
                <a:sym typeface="+mn-ea"/>
              </a:rPr>
              <a:t>不含乙醇、丙二醇、山梨</a:t>
            </a:r>
            <a:r>
              <a:rPr lang="zh-CN" altLang="en-US" sz="1400" b="1" dirty="0" smtClean="0">
                <a:solidFill>
                  <a:srgbClr val="FF0000"/>
                </a:solidFill>
                <a:sym typeface="+mn-ea"/>
              </a:rPr>
              <a:t>醇等</a:t>
            </a:r>
            <a:r>
              <a:rPr lang="zh-CN" altLang="en-US" sz="1400" b="1" dirty="0">
                <a:solidFill>
                  <a:srgbClr val="FF0000"/>
                </a:solidFill>
                <a:sym typeface="+mn-ea"/>
              </a:rPr>
              <a:t>对儿童有潜在风险的</a:t>
            </a:r>
            <a:r>
              <a:rPr lang="zh-CN" altLang="en-US" sz="1400" b="1" dirty="0" smtClean="0">
                <a:solidFill>
                  <a:srgbClr val="FF0000"/>
                </a:solidFill>
                <a:sym typeface="+mn-ea"/>
              </a:rPr>
              <a:t>辅料</a:t>
            </a:r>
            <a:r>
              <a:rPr lang="en-US" altLang="zh-CN" sz="1400" baseline="30000" dirty="0" smtClean="0">
                <a:solidFill>
                  <a:schemeClr val="tx1"/>
                </a:solidFill>
                <a:sym typeface="+mn-ea"/>
              </a:rPr>
              <a:t>[4]</a:t>
            </a:r>
            <a:r>
              <a:rPr lang="zh-CN" altLang="en-US" sz="1400" dirty="0" smtClean="0">
                <a:solidFill>
                  <a:schemeClr val="tx1"/>
                </a:solidFill>
                <a:sym typeface="+mn-ea"/>
              </a:rPr>
              <a:t>。</a:t>
            </a:r>
            <a:endParaRPr lang="zh-CN" altLang="en-US" sz="1400" dirty="0">
              <a:solidFill>
                <a:schemeClr val="tx1"/>
              </a:solidFill>
            </a:endParaRPr>
          </a:p>
          <a:p>
            <a:pPr algn="ctr"/>
            <a:endParaRPr lang="zh-CN" altLang="en-US" sz="1400" dirty="0">
              <a:solidFill>
                <a:schemeClr val="tx1"/>
              </a:solidFill>
            </a:endParaRPr>
          </a:p>
        </p:txBody>
      </p:sp>
      <p:sp>
        <p:nvSpPr>
          <p:cNvPr id="24" name="矩形: 圆角 14"/>
          <p:cNvSpPr/>
          <p:nvPr/>
        </p:nvSpPr>
        <p:spPr>
          <a:xfrm>
            <a:off x="6302471" y="1921092"/>
            <a:ext cx="5273756" cy="428216"/>
          </a:xfrm>
          <a:prstGeom prst="roundRect">
            <a:avLst>
              <a:gd name="adj" fmla="val 50000"/>
            </a:avLst>
          </a:prstGeom>
          <a:gradFill>
            <a:gsLst>
              <a:gs pos="50000">
                <a:srgbClr val="E8EEF8"/>
              </a:gs>
              <a:gs pos="0">
                <a:srgbClr val="DAE3F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400" b="1" dirty="0">
                <a:solidFill>
                  <a:srgbClr val="013B9E"/>
                </a:solidFill>
                <a:latin typeface="微软雅黑" panose="020B0503020204020204" charset="-122"/>
                <a:ea typeface="微软雅黑" panose="020B0503020204020204" charset="-122"/>
                <a:sym typeface="+mn-ea"/>
              </a:rPr>
              <a:t>盐酸氨溴索喷雾剂</a:t>
            </a:r>
            <a:r>
              <a:rPr lang="zh-CN" altLang="en-US" sz="1400" b="1" dirty="0">
                <a:solidFill>
                  <a:srgbClr val="013B9E"/>
                </a:solidFill>
                <a:latin typeface="微软雅黑" panose="020B0503020204020204" charset="-122"/>
                <a:ea typeface="微软雅黑" panose="020B0503020204020204" charset="-122"/>
                <a:sym typeface="+mn-ea"/>
              </a:rPr>
              <a:t>安全性优势</a:t>
            </a:r>
            <a:endParaRPr lang="zh-CN" altLang="en-US" sz="1400" b="1" dirty="0">
              <a:solidFill>
                <a:srgbClr val="013B9E"/>
              </a:solidFill>
              <a:latin typeface="微软雅黑" panose="020B0503020204020204" charset="-122"/>
              <a:ea typeface="微软雅黑" panose="020B0503020204020204" charset="-122"/>
            </a:endParaRPr>
          </a:p>
        </p:txBody>
      </p:sp>
      <p:sp>
        <p:nvSpPr>
          <p:cNvPr id="35" name="iconfont-1054-809963"/>
          <p:cNvSpPr/>
          <p:nvPr/>
        </p:nvSpPr>
        <p:spPr>
          <a:xfrm>
            <a:off x="7498923" y="1976120"/>
            <a:ext cx="217697" cy="285750"/>
          </a:xfrm>
          <a:custGeom>
            <a:avLst/>
            <a:gdLst>
              <a:gd name="T0" fmla="*/ 7331 w 9142"/>
              <a:gd name="T1" fmla="*/ 3286 h 12000"/>
              <a:gd name="T2" fmla="*/ 4087 w 9142"/>
              <a:gd name="T3" fmla="*/ 7251 h 12000"/>
              <a:gd name="T4" fmla="*/ 3312 w 9142"/>
              <a:gd name="T5" fmla="*/ 5788 h 12000"/>
              <a:gd name="T6" fmla="*/ 1714 w 9142"/>
              <a:gd name="T7" fmla="*/ 6732 h 12000"/>
              <a:gd name="T8" fmla="*/ 4184 w 9142"/>
              <a:gd name="T9" fmla="*/ 8714 h 12000"/>
              <a:gd name="T10" fmla="*/ 7428 w 9142"/>
              <a:gd name="T11" fmla="*/ 5363 h 12000"/>
              <a:gd name="T12" fmla="*/ 7331 w 9142"/>
              <a:gd name="T13" fmla="*/ 3286 h 12000"/>
              <a:gd name="T14" fmla="*/ 7857 w 9142"/>
              <a:gd name="T15" fmla="*/ 1429 h 12000"/>
              <a:gd name="T16" fmla="*/ 6571 w 9142"/>
              <a:gd name="T17" fmla="*/ 1286 h 12000"/>
              <a:gd name="T18" fmla="*/ 4571 w 9142"/>
              <a:gd name="T19" fmla="*/ 0 h 12000"/>
              <a:gd name="T20" fmla="*/ 2571 w 9142"/>
              <a:gd name="T21" fmla="*/ 1286 h 12000"/>
              <a:gd name="T22" fmla="*/ 1285 w 9142"/>
              <a:gd name="T23" fmla="*/ 1429 h 12000"/>
              <a:gd name="T24" fmla="*/ 0 w 9142"/>
              <a:gd name="T25" fmla="*/ 1429 h 12000"/>
              <a:gd name="T26" fmla="*/ 0 w 9142"/>
              <a:gd name="T27" fmla="*/ 7571 h 12000"/>
              <a:gd name="T28" fmla="*/ 1285 w 9142"/>
              <a:gd name="T29" fmla="*/ 10143 h 12000"/>
              <a:gd name="T30" fmla="*/ 4571 w 9142"/>
              <a:gd name="T31" fmla="*/ 12000 h 12000"/>
              <a:gd name="T32" fmla="*/ 7857 w 9142"/>
              <a:gd name="T33" fmla="*/ 10143 h 12000"/>
              <a:gd name="T34" fmla="*/ 9142 w 9142"/>
              <a:gd name="T35" fmla="*/ 7571 h 12000"/>
              <a:gd name="T36" fmla="*/ 9142 w 9142"/>
              <a:gd name="T37" fmla="*/ 1429 h 12000"/>
              <a:gd name="T38" fmla="*/ 7857 w 9142"/>
              <a:gd name="T39" fmla="*/ 1429 h 12000"/>
              <a:gd name="T40" fmla="*/ 8428 w 9142"/>
              <a:gd name="T41" fmla="*/ 7571 h 12000"/>
              <a:gd name="T42" fmla="*/ 6857 w 9142"/>
              <a:gd name="T43" fmla="*/ 9857 h 12000"/>
              <a:gd name="T44" fmla="*/ 4571 w 9142"/>
              <a:gd name="T45" fmla="*/ 11286 h 12000"/>
              <a:gd name="T46" fmla="*/ 2285 w 9142"/>
              <a:gd name="T47" fmla="*/ 9857 h 12000"/>
              <a:gd name="T48" fmla="*/ 714 w 9142"/>
              <a:gd name="T49" fmla="*/ 7571 h 12000"/>
              <a:gd name="T50" fmla="*/ 714 w 9142"/>
              <a:gd name="T51" fmla="*/ 2143 h 12000"/>
              <a:gd name="T52" fmla="*/ 1285 w 9142"/>
              <a:gd name="T53" fmla="*/ 2143 h 12000"/>
              <a:gd name="T54" fmla="*/ 2571 w 9142"/>
              <a:gd name="T55" fmla="*/ 2000 h 12000"/>
              <a:gd name="T56" fmla="*/ 4571 w 9142"/>
              <a:gd name="T57" fmla="*/ 1000 h 12000"/>
              <a:gd name="T58" fmla="*/ 6571 w 9142"/>
              <a:gd name="T59" fmla="*/ 2000 h 12000"/>
              <a:gd name="T60" fmla="*/ 7857 w 9142"/>
              <a:gd name="T61" fmla="*/ 2143 h 12000"/>
              <a:gd name="T62" fmla="*/ 8428 w 9142"/>
              <a:gd name="T63" fmla="*/ 2143 h 12000"/>
              <a:gd name="T64" fmla="*/ 8428 w 9142"/>
              <a:gd name="T65" fmla="*/ 7571 h 12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142" h="12000">
                <a:moveTo>
                  <a:pt x="7331" y="3286"/>
                </a:moveTo>
                <a:cubicBezTo>
                  <a:pt x="5346" y="4277"/>
                  <a:pt x="4087" y="7251"/>
                  <a:pt x="4087" y="7251"/>
                </a:cubicBezTo>
                <a:lnTo>
                  <a:pt x="3312" y="5788"/>
                </a:lnTo>
                <a:lnTo>
                  <a:pt x="1714" y="6732"/>
                </a:lnTo>
                <a:cubicBezTo>
                  <a:pt x="2392" y="6968"/>
                  <a:pt x="3360" y="7723"/>
                  <a:pt x="4184" y="8714"/>
                </a:cubicBezTo>
                <a:cubicBezTo>
                  <a:pt x="4765" y="7676"/>
                  <a:pt x="6556" y="5551"/>
                  <a:pt x="7428" y="5363"/>
                </a:cubicBezTo>
                <a:cubicBezTo>
                  <a:pt x="7089" y="4607"/>
                  <a:pt x="7283" y="3994"/>
                  <a:pt x="7331" y="3286"/>
                </a:cubicBezTo>
                <a:close/>
                <a:moveTo>
                  <a:pt x="7857" y="1429"/>
                </a:moveTo>
                <a:cubicBezTo>
                  <a:pt x="7433" y="1429"/>
                  <a:pt x="7125" y="1406"/>
                  <a:pt x="6571" y="1286"/>
                </a:cubicBezTo>
                <a:cubicBezTo>
                  <a:pt x="5512" y="1056"/>
                  <a:pt x="4571" y="0"/>
                  <a:pt x="4571" y="0"/>
                </a:cubicBezTo>
                <a:cubicBezTo>
                  <a:pt x="4571" y="0"/>
                  <a:pt x="3630" y="1056"/>
                  <a:pt x="2571" y="1286"/>
                </a:cubicBezTo>
                <a:cubicBezTo>
                  <a:pt x="2017" y="1406"/>
                  <a:pt x="1709" y="1429"/>
                  <a:pt x="1285" y="1429"/>
                </a:cubicBezTo>
                <a:lnTo>
                  <a:pt x="0" y="1429"/>
                </a:lnTo>
                <a:lnTo>
                  <a:pt x="0" y="7571"/>
                </a:lnTo>
                <a:cubicBezTo>
                  <a:pt x="0" y="7571"/>
                  <a:pt x="188" y="9123"/>
                  <a:pt x="1285" y="10143"/>
                </a:cubicBezTo>
                <a:cubicBezTo>
                  <a:pt x="2284" y="11072"/>
                  <a:pt x="4571" y="12000"/>
                  <a:pt x="4571" y="12000"/>
                </a:cubicBezTo>
                <a:cubicBezTo>
                  <a:pt x="4571" y="12000"/>
                  <a:pt x="6858" y="11072"/>
                  <a:pt x="7857" y="10143"/>
                </a:cubicBezTo>
                <a:cubicBezTo>
                  <a:pt x="8954" y="9123"/>
                  <a:pt x="9142" y="7571"/>
                  <a:pt x="9142" y="7571"/>
                </a:cubicBezTo>
                <a:lnTo>
                  <a:pt x="9142" y="1429"/>
                </a:lnTo>
                <a:lnTo>
                  <a:pt x="7857" y="1429"/>
                </a:lnTo>
                <a:close/>
                <a:moveTo>
                  <a:pt x="8428" y="7571"/>
                </a:moveTo>
                <a:cubicBezTo>
                  <a:pt x="8428" y="7571"/>
                  <a:pt x="8099" y="8955"/>
                  <a:pt x="6857" y="9857"/>
                </a:cubicBezTo>
                <a:cubicBezTo>
                  <a:pt x="5717" y="10685"/>
                  <a:pt x="4571" y="11286"/>
                  <a:pt x="4571" y="11286"/>
                </a:cubicBezTo>
                <a:cubicBezTo>
                  <a:pt x="4571" y="11286"/>
                  <a:pt x="3425" y="10685"/>
                  <a:pt x="2285" y="9857"/>
                </a:cubicBezTo>
                <a:cubicBezTo>
                  <a:pt x="1043" y="8955"/>
                  <a:pt x="714" y="7571"/>
                  <a:pt x="714" y="7571"/>
                </a:cubicBezTo>
                <a:lnTo>
                  <a:pt x="714" y="2143"/>
                </a:lnTo>
                <a:lnTo>
                  <a:pt x="1285" y="2143"/>
                </a:lnTo>
                <a:cubicBezTo>
                  <a:pt x="1611" y="2143"/>
                  <a:pt x="2275" y="2068"/>
                  <a:pt x="2571" y="2000"/>
                </a:cubicBezTo>
                <a:cubicBezTo>
                  <a:pt x="3659" y="1749"/>
                  <a:pt x="4571" y="1000"/>
                  <a:pt x="4571" y="1000"/>
                </a:cubicBezTo>
                <a:cubicBezTo>
                  <a:pt x="4571" y="1000"/>
                  <a:pt x="5483" y="1749"/>
                  <a:pt x="6571" y="2000"/>
                </a:cubicBezTo>
                <a:cubicBezTo>
                  <a:pt x="6867" y="2068"/>
                  <a:pt x="7531" y="2143"/>
                  <a:pt x="7857" y="2143"/>
                </a:cubicBezTo>
                <a:lnTo>
                  <a:pt x="8428" y="2143"/>
                </a:lnTo>
                <a:lnTo>
                  <a:pt x="8428" y="7571"/>
                </a:lnTo>
                <a:close/>
              </a:path>
            </a:pathLst>
          </a:custGeom>
          <a:solidFill>
            <a:srgbClr val="013B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60400" y="497840"/>
            <a:ext cx="10271760" cy="525145"/>
          </a:xfrm>
        </p:spPr>
        <p:txBody>
          <a:bodyPr>
            <a:normAutofit fontScale="90000"/>
          </a:bodyPr>
          <a:lstStyle/>
          <a:p>
            <a:pPr>
              <a:lnSpc>
                <a:spcPct val="120000"/>
              </a:lnSpc>
              <a:spcBef>
                <a:spcPts val="0"/>
              </a:spcBef>
              <a:spcAft>
                <a:spcPts val="0"/>
              </a:spcAft>
            </a:pPr>
            <a:r>
              <a:rPr lang="zh-CN" altLang="en-US" sz="2000" dirty="0">
                <a:cs typeface="微软雅黑" panose="020B0503020204020204" charset="-122"/>
                <a:sym typeface="+mn-ea"/>
              </a:rPr>
              <a:t>有效性：</a:t>
            </a:r>
            <a:r>
              <a:rPr lang="zh-CN" altLang="en-US" sz="2000" dirty="0" smtClean="0">
                <a:latin typeface="+mn-ea"/>
                <a:sym typeface="+mn-ea"/>
              </a:rPr>
              <a:t>对于急性上呼吸道感染、急性支气管炎、急性肺炎等急性呼吸道感染的</a:t>
            </a:r>
            <a:r>
              <a:rPr lang="en-US" altLang="zh-CN" sz="2000" dirty="0" smtClean="0">
                <a:latin typeface="+mn-ea"/>
                <a:sym typeface="+mn-ea"/>
              </a:rPr>
              <a:t>2</a:t>
            </a:r>
            <a:r>
              <a:rPr lang="zh-CN" altLang="en-US" sz="2000" dirty="0" smtClean="0">
                <a:latin typeface="+mn-ea"/>
                <a:sym typeface="+mn-ea"/>
              </a:rPr>
              <a:t>至</a:t>
            </a:r>
            <a:r>
              <a:rPr lang="en-US" altLang="zh-CN" sz="2000" dirty="0" smtClean="0">
                <a:latin typeface="+mn-ea"/>
                <a:sym typeface="+mn-ea"/>
              </a:rPr>
              <a:t>6</a:t>
            </a:r>
            <a:r>
              <a:rPr lang="zh-CN" altLang="en-US" sz="2000" dirty="0" smtClean="0">
                <a:latin typeface="+mn-ea"/>
                <a:sym typeface="+mn-ea"/>
              </a:rPr>
              <a:t>岁患儿</a:t>
            </a:r>
            <a:br>
              <a:rPr lang="zh-CN" altLang="en-US" sz="2000" dirty="0" smtClean="0">
                <a:latin typeface="+mn-ea"/>
                <a:sym typeface="+mn-ea"/>
              </a:rPr>
            </a:br>
            <a:r>
              <a:rPr lang="zh-CN" altLang="en-US" sz="2000" dirty="0" smtClean="0">
                <a:latin typeface="+mn-ea"/>
                <a:sym typeface="+mn-ea"/>
              </a:rPr>
              <a:t>咳嗽、咳痰临床疗效显著优于</a:t>
            </a:r>
            <a:r>
              <a:rPr lang="zh-CN" altLang="en-US" sz="2000" dirty="0" smtClean="0">
                <a:latin typeface="+mn-ea"/>
                <a:sym typeface="+mn-ea"/>
              </a:rPr>
              <a:t>阳性对照组</a:t>
            </a:r>
            <a:endParaRPr lang="zh-CN" altLang="en-US" sz="2000" dirty="0">
              <a:cs typeface="微软雅黑" panose="020B0503020204020204" charset="-122"/>
            </a:endParaRPr>
          </a:p>
        </p:txBody>
      </p:sp>
      <p:sp>
        <p:nvSpPr>
          <p:cNvPr id="4" name="灯片编号占位符 3"/>
          <p:cNvSpPr>
            <a:spLocks noGrp="1"/>
          </p:cNvSpPr>
          <p:nvPr>
            <p:ph type="sldNum" sz="quarter" idx="12"/>
          </p:nvPr>
        </p:nvSpPr>
        <p:spPr/>
        <p:txBody>
          <a:bodyPr/>
          <a:lstStyle/>
          <a:p>
            <a:fld id="{5DD3DB80-B894-403A-B48E-6FDC1A72010E}" type="slidenum">
              <a:rPr lang="zh-CN" altLang="en-US" smtClean="0"/>
            </a:fld>
            <a:endParaRPr lang="zh-CN" altLang="en-US" dirty="0"/>
          </a:p>
        </p:txBody>
      </p:sp>
      <p:sp>
        <p:nvSpPr>
          <p:cNvPr id="5" name="矩形 4"/>
          <p:cNvSpPr/>
          <p:nvPr/>
        </p:nvSpPr>
        <p:spPr>
          <a:xfrm>
            <a:off x="459225" y="5560446"/>
            <a:ext cx="11135762" cy="443865"/>
          </a:xfrm>
          <a:prstGeom prst="rect">
            <a:avLst/>
          </a:prstGeom>
        </p:spPr>
        <p:txBody>
          <a:bodyPr wrap="square">
            <a:noAutofit/>
          </a:bodyPr>
          <a:lstStyle/>
          <a:p>
            <a:pPr marL="285750" indent="-285750">
              <a:lnSpc>
                <a:spcPct val="120000"/>
              </a:lnSpc>
              <a:spcBef>
                <a:spcPts val="0"/>
              </a:spcBef>
              <a:spcAft>
                <a:spcPts val="0"/>
              </a:spcAft>
              <a:buFont typeface="Arial" panose="020B0604020202020204" pitchFamily="34" charset="0"/>
              <a:buChar char="•"/>
            </a:pPr>
            <a:r>
              <a:rPr lang="zh-CN" altLang="en-US" sz="1200" dirty="0">
                <a:solidFill>
                  <a:prstClr val="black">
                    <a:lumMod val="65000"/>
                    <a:lumOff val="35000"/>
                  </a:prstClr>
                </a:solidFill>
                <a:latin typeface="微软雅黑" panose="020B0503020204020204" charset="-122"/>
                <a:ea typeface="微软雅黑" panose="020B0503020204020204" charset="-122"/>
                <a:cs typeface="微软雅黑" panose="020B0503020204020204" charset="-122"/>
              </a:rPr>
              <a:t>一项前瞻性、多中心、开放性、随机阳性对照研究，</a:t>
            </a:r>
            <a:r>
              <a:rPr lang="zh-CN" altLang="en-US" sz="1200" dirty="0">
                <a:solidFill>
                  <a:prstClr val="black">
                    <a:lumMod val="65000"/>
                    <a:lumOff val="35000"/>
                  </a:prstClr>
                </a:solidFill>
                <a:latin typeface="微软雅黑" panose="020B0503020204020204" charset="-122"/>
                <a:ea typeface="微软雅黑" panose="020B0503020204020204" charset="-122"/>
                <a:cs typeface="微软雅黑" panose="020B0503020204020204" charset="-122"/>
                <a:sym typeface="+mn-ea"/>
              </a:rPr>
              <a:t>旨在评价已上市药品佩宁</a:t>
            </a:r>
            <a:r>
              <a:rPr lang="en-US" altLang="en-US" sz="1200" dirty="0">
                <a:solidFill>
                  <a:prstClr val="black">
                    <a:lumMod val="65000"/>
                    <a:lumOff val="35000"/>
                  </a:prstClr>
                </a:solidFill>
                <a:latin typeface="微软雅黑" panose="020B0503020204020204" charset="-122"/>
                <a:ea typeface="微软雅黑" panose="020B0503020204020204" charset="-122"/>
                <a:cs typeface="微软雅黑" panose="020B0503020204020204" charset="-122"/>
                <a:sym typeface="+mn-ea"/>
              </a:rPr>
              <a:t>®</a:t>
            </a:r>
            <a:r>
              <a:rPr lang="zh-CN" altLang="en-US" sz="1200" dirty="0">
                <a:solidFill>
                  <a:prstClr val="black">
                    <a:lumMod val="65000"/>
                    <a:lumOff val="35000"/>
                  </a:prstClr>
                </a:solidFill>
                <a:latin typeface="微软雅黑" panose="020B0503020204020204" charset="-122"/>
                <a:ea typeface="微软雅黑" panose="020B0503020204020204" charset="-122"/>
                <a:cs typeface="微软雅黑" panose="020B0503020204020204" charset="-122"/>
                <a:sym typeface="+mn-ea"/>
              </a:rPr>
              <a:t>改善</a:t>
            </a:r>
            <a:r>
              <a:rPr lang="en-US" altLang="zh-CN" sz="1200" dirty="0">
                <a:solidFill>
                  <a:prstClr val="black">
                    <a:lumMod val="65000"/>
                    <a:lumOff val="35000"/>
                  </a:prstClr>
                </a:solidFill>
                <a:latin typeface="微软雅黑" panose="020B0503020204020204" charset="-122"/>
                <a:ea typeface="微软雅黑" panose="020B0503020204020204" charset="-122"/>
                <a:cs typeface="微软雅黑" panose="020B0503020204020204" charset="-122"/>
                <a:sym typeface="+mn-ea"/>
              </a:rPr>
              <a:t>2-6</a:t>
            </a:r>
            <a:r>
              <a:rPr lang="zh-CN" altLang="en-US" sz="1200" dirty="0">
                <a:solidFill>
                  <a:prstClr val="black">
                    <a:lumMod val="65000"/>
                    <a:lumOff val="35000"/>
                  </a:prstClr>
                </a:solidFill>
                <a:latin typeface="微软雅黑" panose="020B0503020204020204" charset="-122"/>
                <a:ea typeface="微软雅黑" panose="020B0503020204020204" charset="-122"/>
                <a:cs typeface="微软雅黑" panose="020B0503020204020204" charset="-122"/>
                <a:sym typeface="+mn-ea"/>
              </a:rPr>
              <a:t>岁儿童急性呼吸道感染性疾病黏痰症状的有效性、安全性和依从性。该研究共纳入</a:t>
            </a:r>
            <a:r>
              <a:rPr lang="en-US" altLang="zh-CN" sz="1200" dirty="0">
                <a:solidFill>
                  <a:prstClr val="black">
                    <a:lumMod val="65000"/>
                    <a:lumOff val="35000"/>
                  </a:prstClr>
                </a:solidFill>
                <a:latin typeface="微软雅黑" panose="020B0503020204020204" charset="-122"/>
                <a:ea typeface="微软雅黑" panose="020B0503020204020204" charset="-122"/>
                <a:cs typeface="微软雅黑" panose="020B0503020204020204" charset="-122"/>
                <a:sym typeface="+mn-ea"/>
              </a:rPr>
              <a:t>154</a:t>
            </a:r>
            <a:r>
              <a:rPr lang="zh-CN" altLang="en-US" sz="1200" dirty="0">
                <a:solidFill>
                  <a:prstClr val="black">
                    <a:lumMod val="65000"/>
                    <a:lumOff val="35000"/>
                  </a:prstClr>
                </a:solidFill>
                <a:latin typeface="微软雅黑" panose="020B0503020204020204" charset="-122"/>
                <a:ea typeface="微软雅黑" panose="020B0503020204020204" charset="-122"/>
                <a:cs typeface="微软雅黑" panose="020B0503020204020204" charset="-122"/>
                <a:sym typeface="+mn-ea"/>
              </a:rPr>
              <a:t>例患儿随机给予佩宁</a:t>
            </a:r>
            <a:r>
              <a:rPr lang="en-US" altLang="en-US" sz="1200" dirty="0">
                <a:solidFill>
                  <a:prstClr val="black">
                    <a:lumMod val="65000"/>
                    <a:lumOff val="35000"/>
                  </a:prstClr>
                </a:solidFill>
                <a:latin typeface="微软雅黑" panose="020B0503020204020204" charset="-122"/>
                <a:ea typeface="微软雅黑" panose="020B0503020204020204" charset="-122"/>
                <a:cs typeface="微软雅黑" panose="020B0503020204020204" charset="-122"/>
                <a:sym typeface="+mn-ea"/>
              </a:rPr>
              <a:t>®</a:t>
            </a:r>
            <a:r>
              <a:rPr lang="zh-CN" altLang="en-US" sz="1200" dirty="0">
                <a:solidFill>
                  <a:prstClr val="black">
                    <a:lumMod val="65000"/>
                    <a:lumOff val="35000"/>
                  </a:prstClr>
                </a:solidFill>
                <a:latin typeface="微软雅黑" panose="020B0503020204020204" charset="-122"/>
                <a:ea typeface="微软雅黑" panose="020B0503020204020204" charset="-122"/>
                <a:cs typeface="微软雅黑" panose="020B0503020204020204" charset="-122"/>
                <a:sym typeface="+mn-ea"/>
              </a:rPr>
              <a:t>和盐酸氨溴索口服溶液进行治疗，</a:t>
            </a:r>
            <a:r>
              <a:rPr lang="zh-CN" altLang="en-US" sz="1200" dirty="0">
                <a:solidFill>
                  <a:prstClr val="black">
                    <a:lumMod val="65000"/>
                    <a:lumOff val="35000"/>
                  </a:prstClr>
                </a:solidFill>
                <a:latin typeface="微软雅黑" panose="020B0503020204020204" charset="-122"/>
                <a:ea typeface="微软雅黑" panose="020B0503020204020204" charset="-122"/>
                <a:cs typeface="微软雅黑" panose="020B0503020204020204" charset="-122"/>
              </a:rPr>
              <a:t>主要终点为咳嗽症状评分相比基线的变化；次要终点为治疗前后咳嗽严重程度评分、生活质量、依从性和不良事件评估</a:t>
            </a:r>
            <a:endParaRPr lang="zh-CN" altLang="en-US" sz="1200" dirty="0">
              <a:solidFill>
                <a:prstClr val="black">
                  <a:lumMod val="65000"/>
                  <a:lumOff val="35000"/>
                </a:prstClr>
              </a:solidFill>
              <a:latin typeface="微软雅黑" panose="020B0503020204020204" charset="-122"/>
              <a:ea typeface="微软雅黑" panose="020B0503020204020204" charset="-122"/>
              <a:cs typeface="微软雅黑" panose="020B0503020204020204" charset="-122"/>
            </a:endParaRPr>
          </a:p>
        </p:txBody>
      </p:sp>
      <p:grpSp>
        <p:nvGrpSpPr>
          <p:cNvPr id="9" name="组合 8"/>
          <p:cNvGrpSpPr/>
          <p:nvPr/>
        </p:nvGrpSpPr>
        <p:grpSpPr>
          <a:xfrm>
            <a:off x="1246949" y="2967824"/>
            <a:ext cx="3697390" cy="2156349"/>
            <a:chOff x="7323146" y="2963989"/>
            <a:chExt cx="2817341" cy="2718186"/>
          </a:xfrm>
        </p:grpSpPr>
        <p:sp>
          <p:nvSpPr>
            <p:cNvPr id="10" name="下箭头 63"/>
            <p:cNvSpPr/>
            <p:nvPr/>
          </p:nvSpPr>
          <p:spPr>
            <a:xfrm>
              <a:off x="8872305" y="3871364"/>
              <a:ext cx="631898" cy="1270149"/>
            </a:xfrm>
            <a:prstGeom prst="downArrow">
              <a:avLst/>
            </a:prstGeom>
            <a:solidFill>
              <a:srgbClr val="5B9BD5">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lumMod val="85000"/>
                    <a:lumOff val="15000"/>
                  </a:prstClr>
                </a:solidFill>
                <a:effectLst/>
                <a:uLnTx/>
                <a:uFillTx/>
                <a:latin typeface="微软雅黑" panose="020B0503020204020204" charset="-122"/>
                <a:ea typeface="等线" panose="02010600030101010101" charset="-122"/>
                <a:cs typeface="+mn-ea"/>
              </a:endParaRPr>
            </a:p>
          </p:txBody>
        </p:sp>
        <p:sp>
          <p:nvSpPr>
            <p:cNvPr id="11" name="下箭头 62"/>
            <p:cNvSpPr/>
            <p:nvPr/>
          </p:nvSpPr>
          <p:spPr>
            <a:xfrm>
              <a:off x="7806174" y="3863869"/>
              <a:ext cx="651510" cy="1536060"/>
            </a:xfrm>
            <a:prstGeom prst="downArrow">
              <a:avLst/>
            </a:prstGeom>
            <a:solidFill>
              <a:srgbClr val="F77E8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77E83"/>
                </a:solidFill>
                <a:effectLst/>
                <a:uLnTx/>
                <a:uFillTx/>
                <a:latin typeface="微软雅黑" panose="020B0503020204020204" charset="-122"/>
                <a:ea typeface="等线" panose="02010600030101010101" charset="-122"/>
                <a:cs typeface="+mn-ea"/>
              </a:endParaRPr>
            </a:p>
          </p:txBody>
        </p:sp>
        <p:grpSp>
          <p:nvGrpSpPr>
            <p:cNvPr id="12" name="组合 11"/>
            <p:cNvGrpSpPr/>
            <p:nvPr/>
          </p:nvGrpSpPr>
          <p:grpSpPr>
            <a:xfrm>
              <a:off x="7323146" y="2963989"/>
              <a:ext cx="2817341" cy="2718186"/>
              <a:chOff x="308918" y="2963989"/>
              <a:chExt cx="2817341" cy="2718186"/>
            </a:xfrm>
          </p:grpSpPr>
          <p:grpSp>
            <p:nvGrpSpPr>
              <p:cNvPr id="13" name="组合 12"/>
              <p:cNvGrpSpPr/>
              <p:nvPr/>
            </p:nvGrpSpPr>
            <p:grpSpPr>
              <a:xfrm>
                <a:off x="308918" y="3369678"/>
                <a:ext cx="2817341" cy="2312497"/>
                <a:chOff x="308918" y="3369678"/>
                <a:chExt cx="2817341" cy="2312497"/>
              </a:xfrm>
            </p:grpSpPr>
            <p:sp>
              <p:nvSpPr>
                <p:cNvPr id="15" name="文本框 14"/>
                <p:cNvSpPr txBox="1"/>
                <p:nvPr/>
              </p:nvSpPr>
              <p:spPr>
                <a:xfrm>
                  <a:off x="1280989" y="5295558"/>
                  <a:ext cx="873363" cy="386617"/>
                </a:xfrm>
                <a:prstGeom prst="rect">
                  <a:avLst/>
                </a:prstGeom>
                <a:noFill/>
              </p:spPr>
              <p:txBody>
                <a:bodyPr wrap="square" rtlCol="0" anchor="t">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400" b="1" i="0" u="none" strike="noStrike" kern="0" cap="none" spc="0" normalizeH="0" baseline="0" noProof="0" dirty="0">
                      <a:ln>
                        <a:noFill/>
                      </a:ln>
                      <a:solidFill>
                        <a:srgbClr val="C00000"/>
                      </a:solidFill>
                      <a:effectLst/>
                      <a:uLnTx/>
                      <a:uFillTx/>
                      <a:latin typeface="微软雅黑" panose="020B0503020204020204" charset="-122"/>
                      <a:cs typeface="+mn-ea"/>
                    </a:rPr>
                    <a:t>P=0.0008</a:t>
                  </a:r>
                  <a:endParaRPr kumimoji="0" lang="en-US" altLang="zh-CN" sz="1400" b="1" i="0" u="none" strike="noStrike" kern="0" cap="none" spc="0" normalizeH="0" baseline="0" noProof="0" dirty="0">
                    <a:ln>
                      <a:noFill/>
                    </a:ln>
                    <a:solidFill>
                      <a:srgbClr val="C00000"/>
                    </a:solidFill>
                    <a:effectLst/>
                    <a:uLnTx/>
                    <a:uFillTx/>
                    <a:latin typeface="微软雅黑" panose="020B0503020204020204" charset="-122"/>
                    <a:cs typeface="+mn-ea"/>
                  </a:endParaRPr>
                </a:p>
              </p:txBody>
            </p:sp>
            <p:sp>
              <p:nvSpPr>
                <p:cNvPr id="16" name="文本框 15"/>
                <p:cNvSpPr txBox="1"/>
                <p:nvPr/>
              </p:nvSpPr>
              <p:spPr>
                <a:xfrm flipH="1">
                  <a:off x="330377" y="3933993"/>
                  <a:ext cx="303379" cy="1616908"/>
                </a:xfrm>
                <a:prstGeom prst="rect">
                  <a:avLst/>
                </a:prstGeom>
                <a:noFill/>
              </p:spPr>
              <p:txBody>
                <a:bodyPr vert="eaVert"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200" b="1" i="0" u="none" strike="noStrike" kern="0" cap="none" spc="0" normalizeH="0" baseline="0" noProof="0" dirty="0">
                      <a:ln>
                        <a:noFill/>
                      </a:ln>
                      <a:solidFill>
                        <a:srgbClr val="F1454D"/>
                      </a:solidFill>
                      <a:effectLst/>
                      <a:uLnTx/>
                      <a:uFillTx/>
                      <a:latin typeface="微软雅黑" panose="020B0503020204020204" charset="-122"/>
                      <a:cs typeface="微软雅黑" panose="020B0503020204020204" charset="-122"/>
                    </a:rPr>
                    <a:t>降低</a:t>
                  </a:r>
                  <a:r>
                    <a:rPr kumimoji="0" lang="en-US" altLang="zh-CN" sz="1400" b="1" i="0" u="none" strike="noStrike" kern="0" cap="none" spc="0" normalizeH="0" baseline="0" noProof="0" dirty="0">
                      <a:ln>
                        <a:noFill/>
                      </a:ln>
                      <a:solidFill>
                        <a:srgbClr val="F1454D"/>
                      </a:solidFill>
                      <a:effectLst/>
                      <a:uLnTx/>
                      <a:uFillTx/>
                      <a:latin typeface="微软雅黑" panose="020B0503020204020204" charset="-122"/>
                      <a:cs typeface="微软雅黑" panose="020B0503020204020204" charset="-122"/>
                    </a:rPr>
                    <a:t>81.26%</a:t>
                  </a:r>
                  <a:endParaRPr kumimoji="0" lang="en-US" altLang="zh-CN" sz="1400" b="1" i="0" u="none" strike="noStrike" kern="0" cap="none" spc="0" normalizeH="0" baseline="0" noProof="0" dirty="0">
                    <a:ln>
                      <a:noFill/>
                    </a:ln>
                    <a:solidFill>
                      <a:srgbClr val="F1454D"/>
                    </a:solidFill>
                    <a:effectLst/>
                    <a:uLnTx/>
                    <a:uFillTx/>
                    <a:latin typeface="微软雅黑" panose="020B0503020204020204" charset="-122"/>
                    <a:cs typeface="微软雅黑" panose="020B0503020204020204" charset="-122"/>
                  </a:endParaRPr>
                </a:p>
              </p:txBody>
            </p:sp>
            <p:sp>
              <p:nvSpPr>
                <p:cNvPr id="17" name="文本框 16"/>
                <p:cNvSpPr txBox="1"/>
                <p:nvPr/>
              </p:nvSpPr>
              <p:spPr>
                <a:xfrm>
                  <a:off x="2624324" y="3933994"/>
                  <a:ext cx="303379" cy="1519253"/>
                </a:xfrm>
                <a:prstGeom prst="rect">
                  <a:avLst/>
                </a:prstGeom>
                <a:noFill/>
              </p:spPr>
              <p:txBody>
                <a:bodyPr vert="eaVert"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200" b="1" i="0" u="none" strike="noStrike" kern="0" cap="none" spc="0" normalizeH="0" baseline="0" noProof="0" dirty="0">
                      <a:ln>
                        <a:noFill/>
                      </a:ln>
                      <a:solidFill>
                        <a:prstClr val="black">
                          <a:lumMod val="75000"/>
                          <a:lumOff val="25000"/>
                        </a:prstClr>
                      </a:solidFill>
                      <a:effectLst/>
                      <a:uLnTx/>
                      <a:uFillTx/>
                      <a:latin typeface="微软雅黑" panose="020B0503020204020204" charset="-122"/>
                      <a:cs typeface="微软雅黑" panose="020B0503020204020204" charset="-122"/>
                    </a:rPr>
                    <a:t>降低</a:t>
                  </a:r>
                  <a:r>
                    <a:rPr kumimoji="0" lang="en-US" altLang="zh-CN" sz="1400" b="1" i="0" u="none" strike="noStrike" kern="0" cap="none" spc="0" normalizeH="0" baseline="0" noProof="0" dirty="0">
                      <a:ln>
                        <a:noFill/>
                      </a:ln>
                      <a:solidFill>
                        <a:prstClr val="black">
                          <a:lumMod val="75000"/>
                          <a:lumOff val="25000"/>
                        </a:prstClr>
                      </a:solidFill>
                      <a:effectLst/>
                      <a:uLnTx/>
                      <a:uFillTx/>
                      <a:latin typeface="微软雅黑" panose="020B0503020204020204" charset="-122"/>
                      <a:cs typeface="微软雅黑" panose="020B0503020204020204" charset="-122"/>
                    </a:rPr>
                    <a:t>73.66%</a:t>
                  </a:r>
                  <a:endParaRPr kumimoji="0" lang="en-US" altLang="zh-CN" sz="1400" b="1" i="0" u="none" strike="noStrike" kern="0" cap="none" spc="0" normalizeH="0" baseline="0" noProof="0" dirty="0">
                    <a:ln>
                      <a:noFill/>
                    </a:ln>
                    <a:solidFill>
                      <a:prstClr val="black">
                        <a:lumMod val="75000"/>
                        <a:lumOff val="25000"/>
                      </a:prstClr>
                    </a:solidFill>
                    <a:effectLst/>
                    <a:uLnTx/>
                    <a:uFillTx/>
                    <a:latin typeface="微软雅黑" panose="020B0503020204020204" charset="-122"/>
                    <a:cs typeface="微软雅黑" panose="020B0503020204020204" charset="-122"/>
                  </a:endParaRPr>
                </a:p>
              </p:txBody>
            </p:sp>
            <p:cxnSp>
              <p:nvCxnSpPr>
                <p:cNvPr id="18" name="直接连接符 17"/>
                <p:cNvCxnSpPr/>
                <p:nvPr/>
              </p:nvCxnSpPr>
              <p:spPr>
                <a:xfrm>
                  <a:off x="308918" y="3863340"/>
                  <a:ext cx="2817341" cy="0"/>
                </a:xfrm>
                <a:prstGeom prst="line">
                  <a:avLst/>
                </a:prstGeom>
                <a:noFill/>
                <a:ln w="3175" cap="rnd" cmpd="sng" algn="ctr">
                  <a:solidFill>
                    <a:sysClr val="window" lastClr="FFFFFF">
                      <a:lumMod val="75000"/>
                    </a:sysClr>
                  </a:solidFill>
                  <a:prstDash val="solid"/>
                  <a:round/>
                </a:ln>
                <a:effectLst/>
              </p:spPr>
            </p:cxnSp>
            <p:grpSp>
              <p:nvGrpSpPr>
                <p:cNvPr id="19" name="组合 18"/>
                <p:cNvGrpSpPr/>
                <p:nvPr/>
              </p:nvGrpSpPr>
              <p:grpSpPr>
                <a:xfrm>
                  <a:off x="725181" y="3369678"/>
                  <a:ext cx="2012849" cy="423436"/>
                  <a:chOff x="725181" y="3369678"/>
                  <a:chExt cx="2012849" cy="423436"/>
                </a:xfrm>
              </p:grpSpPr>
              <p:sp>
                <p:nvSpPr>
                  <p:cNvPr id="20" name="文本框 19"/>
                  <p:cNvSpPr txBox="1"/>
                  <p:nvPr/>
                </p:nvSpPr>
                <p:spPr>
                  <a:xfrm>
                    <a:off x="725181" y="3381683"/>
                    <a:ext cx="828849" cy="411431"/>
                  </a:xfrm>
                  <a:prstGeom prst="rect">
                    <a:avLst/>
                  </a:prstGeom>
                  <a:noFill/>
                </p:spPr>
                <p:txBody>
                  <a:bodyPr wrap="square" rtlCol="0">
                    <a:no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200" b="0" i="0" u="none" strike="noStrike" kern="0" cap="none" spc="0" normalizeH="0" baseline="0" noProof="0" dirty="0">
                        <a:ln>
                          <a:noFill/>
                        </a:ln>
                        <a:solidFill>
                          <a:prstClr val="black">
                            <a:lumMod val="85000"/>
                            <a:lumOff val="15000"/>
                          </a:prstClr>
                        </a:solidFill>
                        <a:effectLst/>
                        <a:uLnTx/>
                        <a:uFillTx/>
                        <a:latin typeface="微软雅黑" panose="020B0503020204020204" charset="-122"/>
                        <a:sym typeface="+mn-ea"/>
                      </a:rPr>
                      <a:t>佩宁</a:t>
                    </a:r>
                    <a:r>
                      <a:rPr kumimoji="0" lang="en-US" altLang="en-US" sz="1200" b="0" i="0" u="none" strike="noStrike" kern="0" cap="none" spc="0" normalizeH="0" baseline="30000" noProof="0" dirty="0">
                        <a:ln>
                          <a:noFill/>
                        </a:ln>
                        <a:solidFill>
                          <a:prstClr val="black">
                            <a:lumMod val="85000"/>
                            <a:lumOff val="15000"/>
                          </a:prstClr>
                        </a:solidFill>
                        <a:effectLst/>
                        <a:uLnTx/>
                        <a:uFillTx/>
                        <a:latin typeface="微软雅黑" panose="020B0503020204020204" charset="-122"/>
                        <a:sym typeface="+mn-ea"/>
                      </a:rPr>
                      <a:t>®</a:t>
                    </a:r>
                    <a:r>
                      <a:rPr kumimoji="0" lang="zh-CN" altLang="en-US" sz="1200" b="0" i="0" u="none" strike="noStrike" kern="0" cap="none" spc="0" normalizeH="0" baseline="0" noProof="0" dirty="0">
                        <a:ln>
                          <a:noFill/>
                        </a:ln>
                        <a:solidFill>
                          <a:prstClr val="black">
                            <a:lumMod val="85000"/>
                            <a:lumOff val="15000"/>
                          </a:prstClr>
                        </a:solidFill>
                        <a:effectLst/>
                        <a:uLnTx/>
                        <a:uFillTx/>
                        <a:latin typeface="微软雅黑" panose="020B0503020204020204" charset="-122"/>
                        <a:cs typeface="+mn-ea"/>
                      </a:rPr>
                      <a:t>组</a:t>
                    </a:r>
                    <a:endParaRPr kumimoji="0" lang="zh-CN" altLang="en-US" sz="1200" b="0" i="0" u="none" strike="noStrike" kern="0" cap="none" spc="0" normalizeH="0" baseline="0" noProof="0" dirty="0">
                      <a:ln>
                        <a:noFill/>
                      </a:ln>
                      <a:solidFill>
                        <a:prstClr val="black">
                          <a:lumMod val="85000"/>
                          <a:lumOff val="15000"/>
                        </a:prstClr>
                      </a:solidFill>
                      <a:effectLst/>
                      <a:uLnTx/>
                      <a:uFillTx/>
                      <a:latin typeface="微软雅黑" panose="020B0503020204020204" charset="-122"/>
                      <a:cs typeface="+mn-ea"/>
                    </a:endParaRPr>
                  </a:p>
                </p:txBody>
              </p:sp>
              <p:sp>
                <p:nvSpPr>
                  <p:cNvPr id="21" name="文本框 20"/>
                  <p:cNvSpPr txBox="1"/>
                  <p:nvPr/>
                </p:nvSpPr>
                <p:spPr>
                  <a:xfrm>
                    <a:off x="1609673" y="3369678"/>
                    <a:ext cx="1128357" cy="34739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200" b="0" i="0" u="none" strike="noStrike" kern="0" cap="none" spc="0" normalizeH="0" baseline="0" noProof="0" dirty="0">
                        <a:ln>
                          <a:noFill/>
                        </a:ln>
                        <a:solidFill>
                          <a:prstClr val="black">
                            <a:lumMod val="85000"/>
                            <a:lumOff val="15000"/>
                          </a:prstClr>
                        </a:solidFill>
                        <a:effectLst/>
                        <a:uLnTx/>
                        <a:uFillTx/>
                        <a:latin typeface="微软雅黑" panose="020B0503020204020204" charset="-122"/>
                        <a:cs typeface="+mn-ea"/>
                      </a:rPr>
                      <a:t>氨溴索口服溶液组</a:t>
                    </a:r>
                    <a:endParaRPr kumimoji="0" lang="zh-CN" altLang="en-US" sz="1200" b="0" i="0" u="none" strike="noStrike" kern="0" cap="none" spc="0" normalizeH="0" baseline="0" noProof="0" dirty="0">
                      <a:ln>
                        <a:noFill/>
                      </a:ln>
                      <a:solidFill>
                        <a:prstClr val="black">
                          <a:lumMod val="85000"/>
                          <a:lumOff val="15000"/>
                        </a:prstClr>
                      </a:solidFill>
                      <a:effectLst/>
                      <a:uLnTx/>
                      <a:uFillTx/>
                      <a:latin typeface="微软雅黑" panose="020B0503020204020204" charset="-122"/>
                      <a:cs typeface="+mn-ea"/>
                    </a:endParaRPr>
                  </a:p>
                </p:txBody>
              </p:sp>
            </p:grpSp>
          </p:grpSp>
          <p:sp>
            <p:nvSpPr>
              <p:cNvPr id="14" name="文本框 13"/>
              <p:cNvSpPr txBox="1"/>
              <p:nvPr/>
            </p:nvSpPr>
            <p:spPr>
              <a:xfrm>
                <a:off x="791808" y="2963989"/>
                <a:ext cx="1670761" cy="34739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200" b="1" i="0" u="none" strike="noStrike" kern="0" cap="none" spc="0" normalizeH="0" baseline="0" noProof="0" dirty="0">
                    <a:ln>
                      <a:noFill/>
                    </a:ln>
                    <a:solidFill>
                      <a:prstClr val="black">
                        <a:lumMod val="85000"/>
                        <a:lumOff val="15000"/>
                      </a:prstClr>
                    </a:solidFill>
                    <a:effectLst/>
                    <a:uLnTx/>
                    <a:uFillTx/>
                    <a:latin typeface="微软雅黑" panose="020B0503020204020204" charset="-122"/>
                    <a:cs typeface="+mn-ea"/>
                  </a:rPr>
                  <a:t>咳嗽症状总评分变化</a:t>
                </a:r>
                <a:endParaRPr kumimoji="0" lang="zh-CN" altLang="en-US" sz="1200" b="1" i="0" u="none" strike="noStrike" kern="0" cap="none" spc="0" normalizeH="0" baseline="0" noProof="0" dirty="0">
                  <a:ln>
                    <a:noFill/>
                  </a:ln>
                  <a:solidFill>
                    <a:prstClr val="black">
                      <a:lumMod val="85000"/>
                      <a:lumOff val="15000"/>
                    </a:prstClr>
                  </a:solidFill>
                  <a:effectLst/>
                  <a:uLnTx/>
                  <a:uFillTx/>
                  <a:latin typeface="微软雅黑" panose="020B0503020204020204" charset="-122"/>
                  <a:cs typeface="+mn-ea"/>
                </a:endParaRPr>
              </a:p>
            </p:txBody>
          </p:sp>
        </p:grpSp>
      </p:grpSp>
      <p:sp>
        <p:nvSpPr>
          <p:cNvPr id="22" name="文本框 21"/>
          <p:cNvSpPr txBox="1"/>
          <p:nvPr/>
        </p:nvSpPr>
        <p:spPr>
          <a:xfrm>
            <a:off x="764542" y="3538334"/>
            <a:ext cx="690245" cy="245110"/>
          </a:xfrm>
          <a:prstGeom prst="rect">
            <a:avLst/>
          </a:prstGeom>
          <a:noFill/>
        </p:spPr>
        <p:txBody>
          <a:bodyPr wrap="square" rtlCol="0">
            <a:spAutoFit/>
          </a:bodyPr>
          <a:lstStyle/>
          <a:p>
            <a:r>
              <a:rPr lang="zh-CN" altLang="en-US" sz="1000" dirty="0">
                <a:solidFill>
                  <a:prstClr val="black">
                    <a:lumMod val="75000"/>
                    <a:lumOff val="25000"/>
                  </a:prstClr>
                </a:solidFill>
                <a:latin typeface="微软雅黑" panose="020B0503020204020204" charset="-122"/>
              </a:rPr>
              <a:t>基线</a:t>
            </a:r>
            <a:endParaRPr lang="zh-CN" altLang="en-US" sz="1000" dirty="0">
              <a:solidFill>
                <a:prstClr val="black">
                  <a:lumMod val="75000"/>
                  <a:lumOff val="25000"/>
                </a:prstClr>
              </a:solidFill>
              <a:latin typeface="微软雅黑" panose="020B0503020204020204" charset="-122"/>
            </a:endParaRPr>
          </a:p>
        </p:txBody>
      </p:sp>
      <p:sp>
        <p:nvSpPr>
          <p:cNvPr id="23" name="矩形 22"/>
          <p:cNvSpPr/>
          <p:nvPr/>
        </p:nvSpPr>
        <p:spPr>
          <a:xfrm>
            <a:off x="6476410" y="4840378"/>
            <a:ext cx="4670010" cy="526811"/>
          </a:xfrm>
          <a:prstGeom prst="rect">
            <a:avLst/>
          </a:prstGeom>
        </p:spPr>
        <p:txBody>
          <a:bodyPr wrap="square">
            <a:spAutoFit/>
          </a:bodyPr>
          <a:lstStyle/>
          <a:p>
            <a:pPr algn="just">
              <a:lnSpc>
                <a:spcPct val="150000"/>
              </a:lnSpc>
            </a:pPr>
            <a:r>
              <a:rPr lang="zh-CN" altLang="en-US" sz="1000" kern="100" dirty="0">
                <a:solidFill>
                  <a:prstClr val="black"/>
                </a:solidFill>
                <a:latin typeface="微软雅黑" panose="020B0503020204020204" charset="-122"/>
                <a:cs typeface="Times New Roman" panose="02020603050405020304" pitchFamily="18" charset="0"/>
              </a:rPr>
              <a:t>注：生活质量评分（</a:t>
            </a:r>
            <a:r>
              <a:rPr lang="en-US" altLang="zh-CN" sz="1000" kern="100" dirty="0">
                <a:solidFill>
                  <a:prstClr val="black"/>
                </a:solidFill>
                <a:latin typeface="微软雅黑" panose="020B0503020204020204" charset="-122"/>
                <a:cs typeface="Times New Roman" panose="02020603050405020304" pitchFamily="18" charset="0"/>
              </a:rPr>
              <a:t>PAC-QoL</a:t>
            </a:r>
            <a:r>
              <a:rPr lang="zh-CN" altLang="en-US" sz="1000" kern="100" dirty="0">
                <a:solidFill>
                  <a:prstClr val="black"/>
                </a:solidFill>
                <a:latin typeface="微软雅黑" panose="020B0503020204020204" charset="-122"/>
                <a:cs typeface="Times New Roman" panose="02020603050405020304" pitchFamily="18" charset="0"/>
              </a:rPr>
              <a:t>）得分越低，反映的频率越低，担忧越少</a:t>
            </a:r>
            <a:r>
              <a:rPr lang="en-US" altLang="zh-CN" sz="1000" kern="100" dirty="0">
                <a:solidFill>
                  <a:prstClr val="black"/>
                </a:solidFill>
                <a:latin typeface="微软雅黑" panose="020B0503020204020204" charset="-122"/>
                <a:cs typeface="Times New Roman" panose="02020603050405020304" pitchFamily="18" charset="0"/>
              </a:rPr>
              <a:t>(</a:t>
            </a:r>
            <a:r>
              <a:rPr lang="zh-CN" altLang="en-US" sz="1000" kern="100" dirty="0">
                <a:solidFill>
                  <a:prstClr val="black"/>
                </a:solidFill>
                <a:latin typeface="微软雅黑" panose="020B0503020204020204" charset="-122"/>
                <a:cs typeface="Times New Roman" panose="02020603050405020304" pitchFamily="18" charset="0"/>
              </a:rPr>
              <a:t>即生活质量越高</a:t>
            </a:r>
            <a:r>
              <a:rPr lang="en-US" altLang="zh-CN" sz="1000" kern="100" dirty="0">
                <a:solidFill>
                  <a:prstClr val="black"/>
                </a:solidFill>
                <a:latin typeface="微软雅黑" panose="020B0503020204020204" charset="-122"/>
                <a:cs typeface="Times New Roman" panose="02020603050405020304" pitchFamily="18" charset="0"/>
              </a:rPr>
              <a:t>)</a:t>
            </a:r>
            <a:endParaRPr lang="en-US" altLang="zh-CN" sz="1000" kern="100" dirty="0">
              <a:solidFill>
                <a:prstClr val="black"/>
              </a:solidFill>
              <a:latin typeface="微软雅黑" panose="020B0503020204020204" charset="-122"/>
              <a:cs typeface="Times New Roman" panose="02020603050405020304" pitchFamily="18" charset="0"/>
            </a:endParaRPr>
          </a:p>
        </p:txBody>
      </p:sp>
      <p:grpSp>
        <p:nvGrpSpPr>
          <p:cNvPr id="24" name="组合 23"/>
          <p:cNvGrpSpPr/>
          <p:nvPr/>
        </p:nvGrpSpPr>
        <p:grpSpPr>
          <a:xfrm>
            <a:off x="7061252" y="2893610"/>
            <a:ext cx="3870022" cy="1983164"/>
            <a:chOff x="3937766" y="3102351"/>
            <a:chExt cx="2817341" cy="2207764"/>
          </a:xfrm>
        </p:grpSpPr>
        <p:sp>
          <p:nvSpPr>
            <p:cNvPr id="25" name="下箭头 24"/>
            <p:cNvSpPr/>
            <p:nvPr/>
          </p:nvSpPr>
          <p:spPr>
            <a:xfrm>
              <a:off x="5485133" y="3871778"/>
              <a:ext cx="631898" cy="892782"/>
            </a:xfrm>
            <a:prstGeom prst="downArrow">
              <a:avLst/>
            </a:prstGeom>
            <a:solidFill>
              <a:srgbClr val="5B9BD5">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prstClr val="white"/>
                </a:solidFill>
                <a:effectLst/>
                <a:uLnTx/>
                <a:uFillTx/>
                <a:latin typeface="微软雅黑" panose="020B0503020204020204" charset="-122"/>
                <a:ea typeface="等线" panose="02010600030101010101" charset="-122"/>
                <a:cs typeface="+mn-cs"/>
              </a:endParaRPr>
            </a:p>
          </p:txBody>
        </p:sp>
        <p:sp>
          <p:nvSpPr>
            <p:cNvPr id="26" name="下箭头 25"/>
            <p:cNvSpPr/>
            <p:nvPr/>
          </p:nvSpPr>
          <p:spPr>
            <a:xfrm>
              <a:off x="4410147" y="3869593"/>
              <a:ext cx="651510" cy="1328053"/>
            </a:xfrm>
            <a:prstGeom prst="downArrow">
              <a:avLst/>
            </a:prstGeom>
            <a:solidFill>
              <a:srgbClr val="F77E8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prstClr val="white"/>
                </a:solidFill>
                <a:effectLst/>
                <a:uLnTx/>
                <a:uFillTx/>
                <a:latin typeface="微软雅黑" panose="020B0503020204020204" charset="-122"/>
                <a:ea typeface="等线" panose="02010600030101010101" charset="-122"/>
                <a:cs typeface="+mn-cs"/>
              </a:endParaRPr>
            </a:p>
          </p:txBody>
        </p:sp>
        <p:grpSp>
          <p:nvGrpSpPr>
            <p:cNvPr id="27" name="组合 26"/>
            <p:cNvGrpSpPr/>
            <p:nvPr/>
          </p:nvGrpSpPr>
          <p:grpSpPr>
            <a:xfrm>
              <a:off x="3937766" y="3102351"/>
              <a:ext cx="2817341" cy="2207764"/>
              <a:chOff x="308918" y="3102351"/>
              <a:chExt cx="2817341" cy="2207764"/>
            </a:xfrm>
          </p:grpSpPr>
          <p:grpSp>
            <p:nvGrpSpPr>
              <p:cNvPr id="28" name="组合 27"/>
              <p:cNvGrpSpPr/>
              <p:nvPr/>
            </p:nvGrpSpPr>
            <p:grpSpPr>
              <a:xfrm>
                <a:off x="308918" y="3472134"/>
                <a:ext cx="2817341" cy="1837981"/>
                <a:chOff x="308918" y="3472134"/>
                <a:chExt cx="2817341" cy="1837981"/>
              </a:xfrm>
            </p:grpSpPr>
            <p:sp>
              <p:nvSpPr>
                <p:cNvPr id="30" name="文本框 29"/>
                <p:cNvSpPr txBox="1"/>
                <p:nvPr/>
              </p:nvSpPr>
              <p:spPr>
                <a:xfrm>
                  <a:off x="1385588" y="4968675"/>
                  <a:ext cx="948587" cy="34144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400" b="1" i="0" u="none" strike="noStrike" kern="0" cap="none" spc="0" normalizeH="0" baseline="0" noProof="0" dirty="0">
                      <a:ln>
                        <a:noFill/>
                      </a:ln>
                      <a:solidFill>
                        <a:srgbClr val="C00000"/>
                      </a:solidFill>
                      <a:effectLst/>
                      <a:uLnTx/>
                      <a:uFillTx/>
                      <a:latin typeface="微软雅黑" panose="020B0503020204020204" charset="-122"/>
                      <a:cs typeface="微软雅黑" panose="020B0503020204020204" charset="-122"/>
                    </a:rPr>
                    <a:t>P</a:t>
                  </a:r>
                  <a:r>
                    <a:rPr kumimoji="0" lang="zh-CN" altLang="en-US" sz="1400" b="1" i="0" u="none" strike="noStrike" kern="0" cap="none" spc="0" normalizeH="0" baseline="0" noProof="0" dirty="0">
                      <a:ln>
                        <a:noFill/>
                      </a:ln>
                      <a:solidFill>
                        <a:srgbClr val="C00000"/>
                      </a:solidFill>
                      <a:effectLst/>
                      <a:uLnTx/>
                      <a:uFillTx/>
                      <a:latin typeface="微软雅黑" panose="020B0503020204020204" charset="-122"/>
                      <a:cs typeface="微软雅黑" panose="020B0503020204020204" charset="-122"/>
                    </a:rPr>
                    <a:t>＜</a:t>
                  </a:r>
                  <a:r>
                    <a:rPr kumimoji="0" lang="en-US" altLang="zh-CN" sz="1400" b="1" i="0" u="none" strike="noStrike" kern="0" cap="none" spc="0" normalizeH="0" baseline="0" noProof="0" dirty="0">
                      <a:ln>
                        <a:noFill/>
                      </a:ln>
                      <a:solidFill>
                        <a:srgbClr val="C00000"/>
                      </a:solidFill>
                      <a:effectLst/>
                      <a:uLnTx/>
                      <a:uFillTx/>
                      <a:latin typeface="微软雅黑" panose="020B0503020204020204" charset="-122"/>
                      <a:cs typeface="微软雅黑" panose="020B0503020204020204" charset="-122"/>
                    </a:rPr>
                    <a:t>0.0001</a:t>
                  </a:r>
                  <a:endParaRPr kumimoji="0" lang="en-US" altLang="zh-CN" sz="1400" b="1" i="0" u="none" strike="noStrike" kern="0" cap="none" spc="0" normalizeH="0" baseline="0" noProof="0" dirty="0">
                    <a:ln>
                      <a:noFill/>
                    </a:ln>
                    <a:solidFill>
                      <a:srgbClr val="C00000"/>
                    </a:solidFill>
                    <a:effectLst/>
                    <a:uLnTx/>
                    <a:uFillTx/>
                    <a:latin typeface="微软雅黑" panose="020B0503020204020204" charset="-122"/>
                    <a:cs typeface="微软雅黑" panose="020B0503020204020204" charset="-122"/>
                  </a:endParaRPr>
                </a:p>
              </p:txBody>
            </p:sp>
            <p:sp>
              <p:nvSpPr>
                <p:cNvPr id="31" name="文本框 30"/>
                <p:cNvSpPr txBox="1"/>
                <p:nvPr/>
              </p:nvSpPr>
              <p:spPr>
                <a:xfrm flipH="1">
                  <a:off x="524621" y="3925536"/>
                  <a:ext cx="267195" cy="1209284"/>
                </a:xfrm>
                <a:prstGeom prst="rect">
                  <a:avLst/>
                </a:prstGeom>
                <a:noFill/>
              </p:spPr>
              <p:txBody>
                <a:bodyPr vert="eaVert"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200" b="1" i="0" u="none" strike="noStrike" kern="0" cap="none" spc="0" normalizeH="0" baseline="0" noProof="0" dirty="0">
                      <a:ln>
                        <a:noFill/>
                      </a:ln>
                      <a:solidFill>
                        <a:srgbClr val="F1454D"/>
                      </a:solidFill>
                      <a:effectLst/>
                      <a:uLnTx/>
                      <a:uFillTx/>
                      <a:latin typeface="微软雅黑" panose="020B0503020204020204" charset="-122"/>
                      <a:cs typeface="微软雅黑" panose="020B0503020204020204" charset="-122"/>
                    </a:rPr>
                    <a:t>降低</a:t>
                  </a:r>
                  <a:r>
                    <a:rPr kumimoji="0" lang="en-US" altLang="zh-CN" sz="1200" b="1" i="0" u="none" strike="noStrike" kern="0" cap="none" spc="0" normalizeH="0" baseline="0" noProof="0" dirty="0">
                      <a:ln>
                        <a:noFill/>
                      </a:ln>
                      <a:solidFill>
                        <a:srgbClr val="F1454D"/>
                      </a:solidFill>
                      <a:effectLst/>
                      <a:uLnTx/>
                      <a:uFillTx/>
                      <a:latin typeface="微软雅黑" panose="020B0503020204020204" charset="-122"/>
                      <a:cs typeface="微软雅黑" panose="020B0503020204020204" charset="-122"/>
                    </a:rPr>
                    <a:t>69.09%</a:t>
                  </a:r>
                  <a:endParaRPr kumimoji="0" lang="en-US" altLang="zh-CN" sz="1200" b="1" i="0" u="none" strike="noStrike" kern="0" cap="none" spc="0" normalizeH="0" baseline="0" noProof="0" dirty="0">
                    <a:ln>
                      <a:noFill/>
                    </a:ln>
                    <a:solidFill>
                      <a:srgbClr val="F1454D"/>
                    </a:solidFill>
                    <a:effectLst/>
                    <a:uLnTx/>
                    <a:uFillTx/>
                    <a:latin typeface="微软雅黑" panose="020B0503020204020204" charset="-122"/>
                    <a:cs typeface="微软雅黑" panose="020B0503020204020204" charset="-122"/>
                  </a:endParaRPr>
                </a:p>
              </p:txBody>
            </p:sp>
            <p:sp>
              <p:nvSpPr>
                <p:cNvPr id="32" name="文本框 31"/>
                <p:cNvSpPr txBox="1"/>
                <p:nvPr/>
              </p:nvSpPr>
              <p:spPr>
                <a:xfrm>
                  <a:off x="2690494" y="3927174"/>
                  <a:ext cx="267195" cy="1180783"/>
                </a:xfrm>
                <a:prstGeom prst="rect">
                  <a:avLst/>
                </a:prstGeom>
                <a:noFill/>
              </p:spPr>
              <p:txBody>
                <a:bodyPr vert="eaVert"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200" b="1" i="0" u="none" strike="noStrike" kern="0" cap="none" spc="0" normalizeH="0" baseline="0" noProof="0" dirty="0">
                      <a:ln>
                        <a:noFill/>
                      </a:ln>
                      <a:solidFill>
                        <a:prstClr val="black">
                          <a:lumMod val="75000"/>
                          <a:lumOff val="25000"/>
                        </a:prstClr>
                      </a:solidFill>
                      <a:effectLst/>
                      <a:uLnTx/>
                      <a:uFillTx/>
                      <a:latin typeface="微软雅黑" panose="020B0503020204020204" charset="-122"/>
                      <a:cs typeface="微软雅黑" panose="020B0503020204020204" charset="-122"/>
                    </a:rPr>
                    <a:t>降低</a:t>
                  </a:r>
                  <a:r>
                    <a:rPr kumimoji="0" lang="en-US" altLang="zh-CN" sz="1200" b="1" i="0" u="none" strike="noStrike" kern="0" cap="none" spc="0" normalizeH="0" baseline="0" noProof="0" dirty="0">
                      <a:ln>
                        <a:noFill/>
                      </a:ln>
                      <a:solidFill>
                        <a:prstClr val="black">
                          <a:lumMod val="75000"/>
                          <a:lumOff val="25000"/>
                        </a:prstClr>
                      </a:solidFill>
                      <a:effectLst/>
                      <a:uLnTx/>
                      <a:uFillTx/>
                      <a:latin typeface="微软雅黑" panose="020B0503020204020204" charset="-122"/>
                      <a:cs typeface="微软雅黑" panose="020B0503020204020204" charset="-122"/>
                    </a:rPr>
                    <a:t>51.08%</a:t>
                  </a:r>
                  <a:endParaRPr kumimoji="0" lang="en-US" altLang="zh-CN" sz="1200" b="1" i="0" u="none" strike="noStrike" kern="0" cap="none" spc="0" normalizeH="0" baseline="0" noProof="0" dirty="0">
                    <a:ln>
                      <a:noFill/>
                    </a:ln>
                    <a:solidFill>
                      <a:prstClr val="black">
                        <a:lumMod val="75000"/>
                        <a:lumOff val="25000"/>
                      </a:prstClr>
                    </a:solidFill>
                    <a:effectLst/>
                    <a:uLnTx/>
                    <a:uFillTx/>
                    <a:latin typeface="微软雅黑" panose="020B0503020204020204" charset="-122"/>
                    <a:cs typeface="微软雅黑" panose="020B0503020204020204" charset="-122"/>
                  </a:endParaRPr>
                </a:p>
              </p:txBody>
            </p:sp>
            <p:cxnSp>
              <p:nvCxnSpPr>
                <p:cNvPr id="33" name="直接连接符 32"/>
                <p:cNvCxnSpPr/>
                <p:nvPr/>
              </p:nvCxnSpPr>
              <p:spPr>
                <a:xfrm>
                  <a:off x="308918" y="3863340"/>
                  <a:ext cx="2817341" cy="0"/>
                </a:xfrm>
                <a:prstGeom prst="line">
                  <a:avLst/>
                </a:prstGeom>
                <a:noFill/>
                <a:ln w="3175" cap="rnd" cmpd="sng" algn="ctr">
                  <a:solidFill>
                    <a:sysClr val="window" lastClr="FFFFFF">
                      <a:lumMod val="75000"/>
                    </a:sysClr>
                  </a:solidFill>
                  <a:prstDash val="solid"/>
                  <a:round/>
                </a:ln>
                <a:effectLst/>
              </p:spPr>
            </p:cxnSp>
            <p:grpSp>
              <p:nvGrpSpPr>
                <p:cNvPr id="34" name="组合 33"/>
                <p:cNvGrpSpPr/>
                <p:nvPr/>
              </p:nvGrpSpPr>
              <p:grpSpPr>
                <a:xfrm>
                  <a:off x="706969" y="3472134"/>
                  <a:ext cx="2041865" cy="306802"/>
                  <a:chOff x="706969" y="3472134"/>
                  <a:chExt cx="2041865" cy="306802"/>
                </a:xfrm>
              </p:grpSpPr>
              <p:sp>
                <p:nvSpPr>
                  <p:cNvPr id="35" name="文本框 34"/>
                  <p:cNvSpPr txBox="1"/>
                  <p:nvPr/>
                </p:nvSpPr>
                <p:spPr>
                  <a:xfrm>
                    <a:off x="706969" y="3472134"/>
                    <a:ext cx="726233" cy="282059"/>
                  </a:xfrm>
                  <a:prstGeom prst="rect">
                    <a:avLst/>
                  </a:prstGeom>
                  <a:noFill/>
                </p:spPr>
                <p:txBody>
                  <a:bodyPr wrap="square" rtlCol="0">
                    <a:no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200" b="0" i="0" u="none" strike="noStrike" kern="0" cap="none" spc="0" normalizeH="0" baseline="0" noProof="0" dirty="0">
                        <a:ln>
                          <a:noFill/>
                        </a:ln>
                        <a:solidFill>
                          <a:prstClr val="black">
                            <a:lumMod val="85000"/>
                            <a:lumOff val="15000"/>
                          </a:prstClr>
                        </a:solidFill>
                        <a:effectLst/>
                        <a:uLnTx/>
                        <a:uFillTx/>
                        <a:latin typeface="微软雅黑" panose="020B0503020204020204" charset="-122"/>
                        <a:sym typeface="+mn-ea"/>
                      </a:rPr>
                      <a:t>佩宁</a:t>
                    </a:r>
                    <a:r>
                      <a:rPr kumimoji="0" lang="en-US" altLang="en-US" sz="1200" b="0" i="0" u="none" strike="noStrike" kern="0" cap="none" spc="0" normalizeH="0" baseline="30000" noProof="0" dirty="0">
                        <a:ln>
                          <a:noFill/>
                        </a:ln>
                        <a:solidFill>
                          <a:prstClr val="black">
                            <a:lumMod val="85000"/>
                            <a:lumOff val="15000"/>
                          </a:prstClr>
                        </a:solidFill>
                        <a:effectLst/>
                        <a:uLnTx/>
                        <a:uFillTx/>
                        <a:latin typeface="微软雅黑" panose="020B0503020204020204" charset="-122"/>
                        <a:sym typeface="+mn-ea"/>
                      </a:rPr>
                      <a:t>®</a:t>
                    </a:r>
                    <a:r>
                      <a:rPr kumimoji="0" lang="zh-CN" altLang="en-US" sz="1200" b="0" i="0" u="none" strike="noStrike" kern="0" cap="none" spc="0" normalizeH="0" baseline="0" noProof="0" dirty="0">
                        <a:ln>
                          <a:noFill/>
                        </a:ln>
                        <a:solidFill>
                          <a:prstClr val="black">
                            <a:lumMod val="85000"/>
                            <a:lumOff val="15000"/>
                          </a:prstClr>
                        </a:solidFill>
                        <a:effectLst/>
                        <a:uLnTx/>
                        <a:uFillTx/>
                        <a:latin typeface="微软雅黑" panose="020B0503020204020204" charset="-122"/>
                        <a:cs typeface="+mn-ea"/>
                        <a:sym typeface="+mn-ea"/>
                      </a:rPr>
                      <a:t>组</a:t>
                    </a:r>
                    <a:endParaRPr kumimoji="0" lang="zh-CN" altLang="en-US" sz="1200" b="0" i="0" u="none" strike="noStrike" kern="0" cap="none" spc="0" normalizeH="0" baseline="0" noProof="0" dirty="0">
                      <a:ln>
                        <a:noFill/>
                      </a:ln>
                      <a:solidFill>
                        <a:prstClr val="black"/>
                      </a:solidFill>
                      <a:effectLst/>
                      <a:uLnTx/>
                      <a:uFillTx/>
                      <a:latin typeface="微软雅黑" panose="020B0503020204020204" charset="-122"/>
                    </a:endParaRPr>
                  </a:p>
                </p:txBody>
              </p:sp>
              <p:sp>
                <p:nvSpPr>
                  <p:cNvPr id="36" name="文本框 35"/>
                  <p:cNvSpPr txBox="1"/>
                  <p:nvPr/>
                </p:nvSpPr>
                <p:spPr>
                  <a:xfrm>
                    <a:off x="1613951" y="3472134"/>
                    <a:ext cx="1134883" cy="30680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200" b="0" i="0" u="none" strike="noStrike" kern="0" cap="none" spc="0" normalizeH="0" baseline="0" noProof="0" dirty="0">
                        <a:ln>
                          <a:noFill/>
                        </a:ln>
                        <a:solidFill>
                          <a:prstClr val="black"/>
                        </a:solidFill>
                        <a:effectLst/>
                        <a:uLnTx/>
                        <a:uFillTx/>
                        <a:latin typeface="微软雅黑" panose="020B0503020204020204" charset="-122"/>
                      </a:rPr>
                      <a:t>氨溴索口服溶液组</a:t>
                    </a:r>
                    <a:endParaRPr kumimoji="0" lang="zh-CN" altLang="en-US" sz="1200" b="0" i="0" u="none" strike="noStrike" kern="0" cap="none" spc="0" normalizeH="0" baseline="0" noProof="0" dirty="0">
                      <a:ln>
                        <a:noFill/>
                      </a:ln>
                      <a:solidFill>
                        <a:prstClr val="black"/>
                      </a:solidFill>
                      <a:effectLst/>
                      <a:uLnTx/>
                      <a:uFillTx/>
                      <a:latin typeface="微软雅黑" panose="020B0503020204020204" charset="-122"/>
                    </a:endParaRPr>
                  </a:p>
                </p:txBody>
              </p:sp>
            </p:grpSp>
          </p:grpSp>
          <p:sp>
            <p:nvSpPr>
              <p:cNvPr id="29" name="文本框 28"/>
              <p:cNvSpPr txBox="1"/>
              <p:nvPr/>
            </p:nvSpPr>
            <p:spPr>
              <a:xfrm>
                <a:off x="964224" y="3102351"/>
                <a:ext cx="1299453" cy="30680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200" b="1" i="0" u="none" strike="noStrike" kern="0" cap="none" spc="0" normalizeH="0" baseline="0" noProof="0" dirty="0">
                    <a:ln>
                      <a:noFill/>
                    </a:ln>
                    <a:solidFill>
                      <a:prstClr val="black"/>
                    </a:solidFill>
                    <a:effectLst/>
                    <a:uLnTx/>
                    <a:uFillTx/>
                    <a:latin typeface="微软雅黑" panose="020B0503020204020204" charset="-122"/>
                  </a:rPr>
                  <a:t>生活质量评分</a:t>
                </a:r>
                <a:endParaRPr kumimoji="0" lang="zh-CN" altLang="en-US" sz="1200" b="1" i="0" u="none" strike="noStrike" kern="0" cap="none" spc="0" normalizeH="0" baseline="0" noProof="0" dirty="0">
                  <a:ln>
                    <a:noFill/>
                  </a:ln>
                  <a:solidFill>
                    <a:prstClr val="black"/>
                  </a:solidFill>
                  <a:effectLst/>
                  <a:uLnTx/>
                  <a:uFillTx/>
                  <a:latin typeface="微软雅黑" panose="020B0503020204020204" charset="-122"/>
                </a:endParaRPr>
              </a:p>
            </p:txBody>
          </p:sp>
        </p:grpSp>
      </p:grpSp>
      <p:sp>
        <p:nvSpPr>
          <p:cNvPr id="37" name="文本框 36"/>
          <p:cNvSpPr txBox="1"/>
          <p:nvPr/>
        </p:nvSpPr>
        <p:spPr>
          <a:xfrm>
            <a:off x="6392254" y="3445737"/>
            <a:ext cx="509905" cy="262890"/>
          </a:xfrm>
          <a:prstGeom prst="rect">
            <a:avLst/>
          </a:prstGeom>
          <a:noFill/>
        </p:spPr>
        <p:txBody>
          <a:bodyPr wrap="square" rtlCol="0">
            <a:noAutofit/>
          </a:bodyPr>
          <a:lstStyle/>
          <a:p>
            <a:r>
              <a:rPr lang="zh-CN" altLang="en-US" sz="1000" dirty="0">
                <a:solidFill>
                  <a:prstClr val="black">
                    <a:lumMod val="75000"/>
                    <a:lumOff val="25000"/>
                  </a:prstClr>
                </a:solidFill>
                <a:latin typeface="微软雅黑" panose="020B0503020204020204" charset="-122"/>
              </a:rPr>
              <a:t>基线</a:t>
            </a:r>
            <a:endParaRPr lang="zh-CN" altLang="en-US" sz="1000" dirty="0">
              <a:solidFill>
                <a:prstClr val="black">
                  <a:lumMod val="75000"/>
                  <a:lumOff val="25000"/>
                </a:prstClr>
              </a:solidFill>
              <a:latin typeface="微软雅黑" panose="020B0503020204020204" charset="-122"/>
            </a:endParaRPr>
          </a:p>
        </p:txBody>
      </p:sp>
      <p:sp>
        <p:nvSpPr>
          <p:cNvPr id="39" name="矩形: 圆角 38"/>
          <p:cNvSpPr/>
          <p:nvPr/>
        </p:nvSpPr>
        <p:spPr>
          <a:xfrm>
            <a:off x="6233160" y="2863426"/>
            <a:ext cx="5097780" cy="2500950"/>
          </a:xfrm>
          <a:prstGeom prst="roundRect">
            <a:avLst/>
          </a:prstGeom>
          <a:noFill/>
          <a:ln>
            <a:solidFill>
              <a:srgbClr val="3F81ED"/>
            </a:solidFill>
            <a:prstDash val="dash"/>
          </a:ln>
        </p:spPr>
        <p:style>
          <a:lnRef idx="2">
            <a:srgbClr val="1560DD">
              <a:shade val="15000"/>
            </a:srgbClr>
          </a:lnRef>
          <a:fillRef idx="1">
            <a:srgbClr val="1560DD"/>
          </a:fillRef>
          <a:effectRef idx="0">
            <a:srgbClr val="1560DD"/>
          </a:effectRef>
          <a:fontRef idx="minor">
            <a:sysClr val="window" lastClr="FFFFFF"/>
          </a:fontRef>
        </p:style>
        <p:txBody>
          <a:bodyPr rtlCol="0" anchor="ctr"/>
          <a:lstStyle/>
          <a:p>
            <a:pPr algn="ctr"/>
            <a:endParaRPr lang="zh-CN" altLang="en-US"/>
          </a:p>
        </p:txBody>
      </p:sp>
      <p:sp>
        <p:nvSpPr>
          <p:cNvPr id="40" name="矩形: 圆角 39"/>
          <p:cNvSpPr/>
          <p:nvPr/>
        </p:nvSpPr>
        <p:spPr>
          <a:xfrm>
            <a:off x="573185" y="2863426"/>
            <a:ext cx="5097780" cy="2500950"/>
          </a:xfrm>
          <a:prstGeom prst="roundRect">
            <a:avLst/>
          </a:prstGeom>
          <a:noFill/>
          <a:ln>
            <a:solidFill>
              <a:srgbClr val="3F81ED"/>
            </a:solidFill>
            <a:prstDash val="dash"/>
          </a:ln>
        </p:spPr>
        <p:style>
          <a:lnRef idx="2">
            <a:srgbClr val="1560DD">
              <a:shade val="15000"/>
            </a:srgbClr>
          </a:lnRef>
          <a:fillRef idx="1">
            <a:srgbClr val="1560DD"/>
          </a:fillRef>
          <a:effectRef idx="0">
            <a:srgbClr val="1560DD"/>
          </a:effectRef>
          <a:fontRef idx="minor">
            <a:sysClr val="window" lastClr="FFFFFF"/>
          </a:fontRef>
        </p:style>
        <p:txBody>
          <a:bodyPr rtlCol="0" anchor="ctr"/>
          <a:lstStyle/>
          <a:p>
            <a:pPr algn="ctr"/>
            <a:endParaRPr lang="zh-CN" altLang="en-US"/>
          </a:p>
        </p:txBody>
      </p:sp>
      <p:sp>
        <p:nvSpPr>
          <p:cNvPr id="7" name="文本框 6"/>
          <p:cNvSpPr txBox="1"/>
          <p:nvPr/>
        </p:nvSpPr>
        <p:spPr>
          <a:xfrm>
            <a:off x="528955" y="1322704"/>
            <a:ext cx="5239385" cy="1198880"/>
          </a:xfrm>
          <a:prstGeom prst="rect">
            <a:avLst/>
          </a:prstGeom>
          <a:noFill/>
        </p:spPr>
        <p:txBody>
          <a:bodyPr wrap="square" rtlCol="0" anchor="t">
            <a:spAutoFit/>
          </a:bodyPr>
          <a:lstStyle/>
          <a:p>
            <a:pPr marL="285750" indent="-285750">
              <a:lnSpc>
                <a:spcPct val="150000"/>
              </a:lnSpc>
              <a:buFont typeface="Wingdings" panose="05000000000000000000" charset="0"/>
              <a:buChar char="ü"/>
            </a:pPr>
            <a:r>
              <a:rPr lang="zh-CN" altLang="en-US" sz="1600" b="1" dirty="0">
                <a:solidFill>
                  <a:schemeClr val="tx1">
                    <a:lumMod val="50000"/>
                  </a:schemeClr>
                </a:solidFill>
                <a:latin typeface="微软雅黑" panose="020B0503020204020204" charset="-122"/>
                <a:sym typeface="+mn-ea"/>
              </a:rPr>
              <a:t>治疗前后佩宁</a:t>
            </a:r>
            <a:r>
              <a:rPr lang="en-US" altLang="en-US" sz="1600" b="1" baseline="30000" dirty="0">
                <a:solidFill>
                  <a:schemeClr val="tx1">
                    <a:lumMod val="50000"/>
                  </a:schemeClr>
                </a:solidFill>
                <a:latin typeface="微软雅黑" panose="020B0503020204020204" charset="-122"/>
                <a:sym typeface="+mn-ea"/>
              </a:rPr>
              <a:t>®</a:t>
            </a:r>
            <a:r>
              <a:rPr lang="zh-CN" altLang="en-US" sz="1600" b="1" dirty="0">
                <a:solidFill>
                  <a:schemeClr val="tx1">
                    <a:lumMod val="50000"/>
                  </a:schemeClr>
                </a:solidFill>
                <a:latin typeface="微软雅黑" panose="020B0503020204020204" charset="-122"/>
                <a:sym typeface="+mn-ea"/>
              </a:rPr>
              <a:t>组患儿的咳嗽症状评分改善程度（降低</a:t>
            </a:r>
            <a:r>
              <a:rPr lang="en-US" altLang="zh-CN" sz="1600" b="1" dirty="0">
                <a:solidFill>
                  <a:schemeClr val="tx1">
                    <a:lumMod val="50000"/>
                  </a:schemeClr>
                </a:solidFill>
                <a:latin typeface="微软雅黑" panose="020B0503020204020204" charset="-122"/>
                <a:sym typeface="+mn-ea"/>
              </a:rPr>
              <a:t>81.26%</a:t>
            </a:r>
            <a:r>
              <a:rPr lang="zh-CN" altLang="en-US" sz="1600" b="1" dirty="0">
                <a:solidFill>
                  <a:schemeClr val="tx1">
                    <a:lumMod val="50000"/>
                  </a:schemeClr>
                </a:solidFill>
                <a:latin typeface="微软雅黑" panose="020B0503020204020204" charset="-122"/>
                <a:sym typeface="+mn-ea"/>
              </a:rPr>
              <a:t>）</a:t>
            </a:r>
            <a:r>
              <a:rPr lang="zh-CN" altLang="en-US" sz="1600" dirty="0">
                <a:solidFill>
                  <a:schemeClr val="tx1">
                    <a:lumMod val="50000"/>
                  </a:schemeClr>
                </a:solidFill>
                <a:latin typeface="微软雅黑" panose="020B0503020204020204" charset="-122"/>
                <a:sym typeface="+mn-ea"/>
              </a:rPr>
              <a:t>高于盐酸氨溴索口服溶液组（降低</a:t>
            </a:r>
            <a:r>
              <a:rPr lang="en-US" altLang="zh-CN" sz="1600" dirty="0">
                <a:solidFill>
                  <a:schemeClr val="tx1">
                    <a:lumMod val="50000"/>
                  </a:schemeClr>
                </a:solidFill>
                <a:latin typeface="微软雅黑" panose="020B0503020204020204" charset="-122"/>
                <a:sym typeface="+mn-ea"/>
              </a:rPr>
              <a:t>73.66%</a:t>
            </a:r>
            <a:r>
              <a:rPr lang="zh-CN" altLang="en-US" sz="1600" dirty="0">
                <a:solidFill>
                  <a:schemeClr val="tx1">
                    <a:lumMod val="50000"/>
                  </a:schemeClr>
                </a:solidFill>
                <a:latin typeface="微软雅黑" panose="020B0503020204020204" charset="-122"/>
                <a:sym typeface="+mn-ea"/>
              </a:rPr>
              <a:t>），差异有统计学意义（</a:t>
            </a:r>
            <a:r>
              <a:rPr lang="en-US" altLang="zh-CN" sz="1600" b="1" dirty="0">
                <a:solidFill>
                  <a:srgbClr val="C00000"/>
                </a:solidFill>
                <a:latin typeface="微软雅黑" panose="020B0503020204020204" charset="-122"/>
                <a:sym typeface="+mn-ea"/>
              </a:rPr>
              <a:t>P=0.0008</a:t>
            </a:r>
            <a:r>
              <a:rPr lang="zh-CN" altLang="en-US" sz="1600" dirty="0">
                <a:solidFill>
                  <a:schemeClr val="tx1">
                    <a:lumMod val="50000"/>
                  </a:schemeClr>
                </a:solidFill>
                <a:latin typeface="微软雅黑" panose="020B0503020204020204" charset="-122"/>
                <a:sym typeface="+mn-ea"/>
              </a:rPr>
              <a:t>）</a:t>
            </a:r>
            <a:endParaRPr lang="zh-CN" altLang="en-US" sz="1600" dirty="0">
              <a:solidFill>
                <a:schemeClr val="tx1">
                  <a:lumMod val="50000"/>
                </a:schemeClr>
              </a:solidFill>
              <a:latin typeface="微软雅黑" panose="020B0503020204020204" charset="-122"/>
              <a:sym typeface="+mn-ea"/>
            </a:endParaRPr>
          </a:p>
        </p:txBody>
      </p:sp>
      <p:sp>
        <p:nvSpPr>
          <p:cNvPr id="8" name="文本框 7"/>
          <p:cNvSpPr txBox="1"/>
          <p:nvPr/>
        </p:nvSpPr>
        <p:spPr>
          <a:xfrm>
            <a:off x="6096000" y="1322704"/>
            <a:ext cx="5389880" cy="1198880"/>
          </a:xfrm>
          <a:prstGeom prst="rect">
            <a:avLst/>
          </a:prstGeom>
          <a:noFill/>
        </p:spPr>
        <p:txBody>
          <a:bodyPr wrap="square" rtlCol="0" anchor="t">
            <a:spAutoFit/>
          </a:bodyPr>
          <a:lstStyle/>
          <a:p>
            <a:pPr marL="285750" lvl="0" indent="-285750" algn="l">
              <a:lnSpc>
                <a:spcPct val="150000"/>
              </a:lnSpc>
              <a:buClrTx/>
              <a:buSzTx/>
              <a:buFont typeface="Wingdings" panose="05000000000000000000" charset="0"/>
              <a:buChar char="ü"/>
            </a:pPr>
            <a:r>
              <a:rPr lang="zh-CN" altLang="en-US" sz="1600" b="1" dirty="0">
                <a:solidFill>
                  <a:schemeClr val="tx1">
                    <a:lumMod val="50000"/>
                  </a:schemeClr>
                </a:solidFill>
                <a:latin typeface="微软雅黑" panose="020B0503020204020204" charset="-122"/>
                <a:sym typeface="+mn-ea"/>
              </a:rPr>
              <a:t>治疗前后佩宁</a:t>
            </a:r>
            <a:r>
              <a:rPr lang="zh-CN" altLang="en-US" sz="1600" b="1" baseline="30000" dirty="0">
                <a:solidFill>
                  <a:schemeClr val="tx1">
                    <a:lumMod val="50000"/>
                  </a:schemeClr>
                </a:solidFill>
                <a:latin typeface="微软雅黑" panose="020B0503020204020204" charset="-122"/>
                <a:sym typeface="+mn-ea"/>
              </a:rPr>
              <a:t>®</a:t>
            </a:r>
            <a:r>
              <a:rPr lang="zh-CN" altLang="en-US" sz="1600" b="1" dirty="0">
                <a:solidFill>
                  <a:schemeClr val="tx1">
                    <a:lumMod val="50000"/>
                  </a:schemeClr>
                </a:solidFill>
                <a:latin typeface="微软雅黑" panose="020B0503020204020204" charset="-122"/>
                <a:sym typeface="+mn-ea"/>
              </a:rPr>
              <a:t>组患儿的生活质量评分改善程度（降低69.09%）</a:t>
            </a:r>
            <a:r>
              <a:rPr lang="zh-CN" altLang="en-US" sz="1600" dirty="0">
                <a:solidFill>
                  <a:schemeClr val="tx1">
                    <a:lumMod val="50000"/>
                  </a:schemeClr>
                </a:solidFill>
                <a:latin typeface="微软雅黑" panose="020B0503020204020204" charset="-122"/>
                <a:sym typeface="+mn-ea"/>
              </a:rPr>
              <a:t>高于盐酸氨溴索口服溶液组（降低51.08%），差异有统计学意义（</a:t>
            </a:r>
            <a:r>
              <a:rPr lang="en-US" altLang="zh-CN" sz="1600" b="1" dirty="0">
                <a:solidFill>
                  <a:srgbClr val="C00000"/>
                </a:solidFill>
                <a:latin typeface="微软雅黑" panose="020B0503020204020204" charset="-122"/>
                <a:sym typeface="+mn-ea"/>
              </a:rPr>
              <a:t>P＜0.0001</a:t>
            </a:r>
            <a:r>
              <a:rPr lang="zh-CN" altLang="en-US" sz="1600" dirty="0">
                <a:solidFill>
                  <a:schemeClr val="tx1">
                    <a:lumMod val="50000"/>
                  </a:schemeClr>
                </a:solidFill>
                <a:latin typeface="微软雅黑" panose="020B0503020204020204" charset="-122"/>
                <a:sym typeface="+mn-ea"/>
              </a:rPr>
              <a:t>）</a:t>
            </a:r>
            <a:endParaRPr lang="zh-CN" altLang="en-US" sz="1600" dirty="0">
              <a:solidFill>
                <a:schemeClr val="tx1">
                  <a:lumMod val="50000"/>
                </a:schemeClr>
              </a:solidFill>
              <a:latin typeface="微软雅黑" panose="020B0503020204020204" charset="-122"/>
              <a:sym typeface="+mn-ea"/>
            </a:endParaRPr>
          </a:p>
        </p:txBody>
      </p:sp>
      <p:sp>
        <p:nvSpPr>
          <p:cNvPr id="38" name="内容占位符 37"/>
          <p:cNvSpPr>
            <a:spLocks noGrp="1"/>
          </p:cNvSpPr>
          <p:nvPr>
            <p:ph sz="quarter" idx="10"/>
          </p:nvPr>
        </p:nvSpPr>
        <p:spPr>
          <a:xfrm>
            <a:off x="528955" y="6352015"/>
            <a:ext cx="11010900" cy="284480"/>
          </a:xfrm>
        </p:spPr>
        <p:txBody>
          <a:bodyPr wrap="square" anchor="ctr">
            <a:spAutoFit/>
          </a:bodyPr>
          <a:lstStyle/>
          <a:p>
            <a:pPr lvl="0" algn="l" defTabSz="914400">
              <a:lnSpc>
                <a:spcPct val="100000"/>
              </a:lnSpc>
              <a:buClrTx/>
              <a:buSzTx/>
              <a:buFontTx/>
              <a:buAutoNum type="arabicPeriod"/>
            </a:pPr>
            <a:r>
              <a:rPr lang="zh-CN" altLang="en-US" sz="900" kern="100" dirty="0">
                <a:solidFill>
                  <a:schemeClr val="tx1"/>
                </a:solidFill>
                <a:latin typeface="+mj-ea"/>
                <a:ea typeface="+mj-ea"/>
                <a:cs typeface="Times New Roman" panose="02020603050405020304" pitchFamily="18" charset="0"/>
                <a:sym typeface="+mn-ea"/>
              </a:rPr>
              <a:t>Cheng L, Liu M, Wang R, et al. Front Pediatr. 2024 Sep 5;12:1380189.</a:t>
            </a:r>
            <a:endParaRPr lang="zh-CN" altLang="en-US" sz="900" kern="100" dirty="0">
              <a:solidFill>
                <a:schemeClr val="tx1"/>
              </a:solidFill>
              <a:latin typeface="+mj-ea"/>
              <a:ea typeface="+mj-ea"/>
              <a:cs typeface="Times New Roman" panose="02020603050405020304" pitchFamily="18" charset="0"/>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750">
        <p14:flip dir="r"/>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60400" y="0"/>
            <a:ext cx="9846310" cy="1028700"/>
          </a:xfrm>
        </p:spPr>
        <p:txBody>
          <a:bodyPr/>
          <a:lstStyle/>
          <a:p>
            <a:r>
              <a:rPr lang="zh-CN" altLang="en-US" sz="2000" dirty="0" smtClean="0">
                <a:latin typeface="+mn-ea"/>
                <a:sym typeface="+mn-ea"/>
              </a:rPr>
              <a:t>有效性：与阳性对照药品相比，吐药率更少，依从性更高</a:t>
            </a:r>
            <a:endParaRPr lang="zh-CN" altLang="en-US" sz="2000" dirty="0" smtClean="0">
              <a:latin typeface="+mn-ea"/>
            </a:endParaRPr>
          </a:p>
        </p:txBody>
      </p:sp>
      <p:sp>
        <p:nvSpPr>
          <p:cNvPr id="4" name="灯片编号占位符 3"/>
          <p:cNvSpPr>
            <a:spLocks noGrp="1"/>
          </p:cNvSpPr>
          <p:nvPr>
            <p:ph type="sldNum" sz="quarter" idx="12"/>
          </p:nvPr>
        </p:nvSpPr>
        <p:spPr/>
        <p:txBody>
          <a:bodyPr/>
          <a:lstStyle/>
          <a:p>
            <a:fld id="{5DD3DB80-B894-403A-B48E-6FDC1A72010E}" type="slidenum">
              <a:rPr lang="zh-CN" altLang="en-US" smtClean="0"/>
            </a:fld>
            <a:endParaRPr lang="zh-CN" altLang="en-US" dirty="0"/>
          </a:p>
        </p:txBody>
      </p:sp>
      <p:sp>
        <p:nvSpPr>
          <p:cNvPr id="20" name="矩形: 圆角 19"/>
          <p:cNvSpPr/>
          <p:nvPr>
            <p:custDataLst>
              <p:tags r:id="rId3"/>
            </p:custDataLst>
          </p:nvPr>
        </p:nvSpPr>
        <p:spPr>
          <a:xfrm>
            <a:off x="6353366" y="2892235"/>
            <a:ext cx="5172711" cy="2639929"/>
          </a:xfrm>
          <a:prstGeom prst="roundRect">
            <a:avLst/>
          </a:prstGeom>
          <a:solidFill>
            <a:srgbClr val="FFFFFF">
              <a:alpha val="23137"/>
            </a:srgbClr>
          </a:solidFill>
          <a:ln>
            <a:solidFill>
              <a:srgbClr val="3F81ED"/>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圆角 18"/>
          <p:cNvSpPr/>
          <p:nvPr>
            <p:custDataLst>
              <p:tags r:id="rId4"/>
            </p:custDataLst>
          </p:nvPr>
        </p:nvSpPr>
        <p:spPr>
          <a:xfrm>
            <a:off x="780965" y="2879935"/>
            <a:ext cx="5172711" cy="2639929"/>
          </a:xfrm>
          <a:prstGeom prst="roundRect">
            <a:avLst/>
          </a:prstGeom>
          <a:solidFill>
            <a:srgbClr val="FFFFFF">
              <a:alpha val="23137"/>
            </a:srgbClr>
          </a:solidFill>
          <a:ln>
            <a:solidFill>
              <a:srgbClr val="3F81ED"/>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Rounded Rectangle 18"/>
          <p:cNvSpPr txBox="1"/>
          <p:nvPr>
            <p:custDataLst>
              <p:tags r:id="rId5"/>
            </p:custDataLst>
          </p:nvPr>
        </p:nvSpPr>
        <p:spPr>
          <a:xfrm>
            <a:off x="607695" y="1318260"/>
            <a:ext cx="5346065" cy="1368425"/>
          </a:xfrm>
          <a:prstGeom prst="roundRect">
            <a:avLst/>
          </a:prstGeom>
          <a:noFill/>
        </p:spPr>
        <p:txBody>
          <a:bodyPr wrap="square" rtlCol="0" anchor="t">
            <a:noAutofit/>
          </a:bodyPr>
          <a:lstStyle/>
          <a:p>
            <a:pPr marL="285750" lvl="0" indent="-285750" algn="l">
              <a:lnSpc>
                <a:spcPct val="150000"/>
              </a:lnSpc>
              <a:buClrTx/>
              <a:buSzTx/>
              <a:buFont typeface="Wingdings" panose="05000000000000000000" charset="0"/>
              <a:buChar char="ü"/>
            </a:pPr>
            <a:r>
              <a:rPr lang="zh-CN" altLang="en-US" sz="1600" b="1" dirty="0">
                <a:solidFill>
                  <a:schemeClr val="tx1">
                    <a:lumMod val="50000"/>
                  </a:schemeClr>
                </a:solidFill>
                <a:latin typeface="微软雅黑" panose="020B0503020204020204" charset="-122"/>
                <a:sym typeface="+mn-ea"/>
              </a:rPr>
              <a:t>佩宁</a:t>
            </a:r>
            <a:r>
              <a:rPr lang="zh-CN" altLang="en-US" sz="1600" b="1" baseline="30000" dirty="0">
                <a:solidFill>
                  <a:schemeClr val="tx1">
                    <a:lumMod val="50000"/>
                  </a:schemeClr>
                </a:solidFill>
                <a:latin typeface="微软雅黑" panose="020B0503020204020204" charset="-122"/>
                <a:sym typeface="+mn-ea"/>
              </a:rPr>
              <a:t>®</a:t>
            </a:r>
            <a:r>
              <a:rPr lang="zh-CN" altLang="en-US" sz="1600" b="1" dirty="0">
                <a:solidFill>
                  <a:schemeClr val="tx1">
                    <a:lumMod val="50000"/>
                  </a:schemeClr>
                </a:solidFill>
                <a:latin typeface="微软雅黑" panose="020B0503020204020204" charset="-122"/>
                <a:sym typeface="+mn-ea"/>
              </a:rPr>
              <a:t>组</a:t>
            </a:r>
            <a:r>
              <a:rPr lang="zh-CN" altLang="en-US" sz="1600" b="1" dirty="0">
                <a:solidFill>
                  <a:srgbClr val="C00000"/>
                </a:solidFill>
                <a:latin typeface="微软雅黑" panose="020B0503020204020204" charset="-122"/>
                <a:sym typeface="+mn-ea"/>
              </a:rPr>
              <a:t>家长喂药花费的时间在2分钟以内</a:t>
            </a:r>
            <a:r>
              <a:rPr lang="zh-CN" altLang="en-US" sz="1600" b="1" dirty="0">
                <a:solidFill>
                  <a:schemeClr val="tx1">
                    <a:lumMod val="50000"/>
                  </a:schemeClr>
                </a:solidFill>
                <a:latin typeface="微软雅黑" panose="020B0503020204020204" charset="-122"/>
                <a:sym typeface="+mn-ea"/>
              </a:rPr>
              <a:t>的患儿比例为</a:t>
            </a:r>
            <a:r>
              <a:rPr lang="zh-CN" altLang="en-US" sz="1600" b="1" dirty="0">
                <a:solidFill>
                  <a:srgbClr val="C00000"/>
                </a:solidFill>
                <a:latin typeface="微软雅黑" panose="020B0503020204020204" charset="-122"/>
                <a:sym typeface="+mn-ea"/>
              </a:rPr>
              <a:t>100%</a:t>
            </a:r>
            <a:r>
              <a:rPr lang="zh-CN" altLang="en-US" sz="1600" b="1" dirty="0">
                <a:solidFill>
                  <a:schemeClr val="tx1">
                    <a:lumMod val="50000"/>
                  </a:schemeClr>
                </a:solidFill>
                <a:latin typeface="微软雅黑" panose="020B0503020204020204" charset="-122"/>
                <a:sym typeface="+mn-ea"/>
              </a:rPr>
              <a:t>，明显多于对照组（氨溴索口服溶液，49.37%，P＜0.0001）</a:t>
            </a:r>
            <a:endParaRPr lang="zh-CN" altLang="en-US" sz="1600" b="1" dirty="0">
              <a:solidFill>
                <a:schemeClr val="tx1">
                  <a:lumMod val="50000"/>
                </a:schemeClr>
              </a:solidFill>
              <a:latin typeface="微软雅黑" panose="020B0503020204020204" charset="-122"/>
              <a:sym typeface="+mn-ea"/>
            </a:endParaRPr>
          </a:p>
        </p:txBody>
      </p:sp>
      <p:sp>
        <p:nvSpPr>
          <p:cNvPr id="7" name="文本框 6"/>
          <p:cNvSpPr txBox="1"/>
          <p:nvPr>
            <p:custDataLst>
              <p:tags r:id="rId6"/>
            </p:custDataLst>
          </p:nvPr>
        </p:nvSpPr>
        <p:spPr>
          <a:xfrm>
            <a:off x="6225540" y="1318260"/>
            <a:ext cx="5358765" cy="1296035"/>
          </a:xfrm>
          <a:prstGeom prst="rect">
            <a:avLst/>
          </a:prstGeom>
          <a:noFill/>
        </p:spPr>
        <p:txBody>
          <a:bodyPr wrap="square" rtlCol="0" anchor="t">
            <a:noAutofit/>
          </a:bodyPr>
          <a:lstStyle/>
          <a:p>
            <a:pPr marL="285750" lvl="0" indent="-285750" algn="l">
              <a:lnSpc>
                <a:spcPct val="150000"/>
              </a:lnSpc>
              <a:buClrTx/>
              <a:buSzTx/>
              <a:buFont typeface="Wingdings" panose="05000000000000000000" charset="0"/>
              <a:buChar char="ü"/>
            </a:pPr>
            <a:r>
              <a:rPr lang="zh-CN" altLang="en-US" sz="1600" b="1" dirty="0">
                <a:solidFill>
                  <a:schemeClr val="tx1">
                    <a:lumMod val="50000"/>
                  </a:schemeClr>
                </a:solidFill>
                <a:latin typeface="微软雅黑" panose="020B0503020204020204" charset="-122"/>
                <a:sym typeface="+mn-ea"/>
              </a:rPr>
              <a:t>佩宁</a:t>
            </a:r>
            <a:r>
              <a:rPr lang="zh-CN" altLang="en-US" sz="1600" b="1" baseline="30000" dirty="0">
                <a:solidFill>
                  <a:schemeClr val="tx1">
                    <a:lumMod val="50000"/>
                  </a:schemeClr>
                </a:solidFill>
                <a:latin typeface="微软雅黑" panose="020B0503020204020204" charset="-122"/>
                <a:sym typeface="+mn-ea"/>
              </a:rPr>
              <a:t>®</a:t>
            </a:r>
            <a:r>
              <a:rPr lang="zh-CN" altLang="en-US" sz="1600" b="1" dirty="0">
                <a:solidFill>
                  <a:schemeClr val="tx1">
                    <a:lumMod val="50000"/>
                  </a:schemeClr>
                </a:solidFill>
                <a:latin typeface="微软雅黑" panose="020B0503020204020204" charset="-122"/>
                <a:sym typeface="+mn-ea"/>
              </a:rPr>
              <a:t>组</a:t>
            </a:r>
            <a:r>
              <a:rPr lang="zh-CN" altLang="en-US" sz="1600" b="1" dirty="0">
                <a:solidFill>
                  <a:srgbClr val="C00000"/>
                </a:solidFill>
                <a:latin typeface="微软雅黑" panose="020B0503020204020204" charset="-122"/>
                <a:sym typeface="+mn-ea"/>
              </a:rPr>
              <a:t>患儿服药全部吞咽或小股残留</a:t>
            </a:r>
            <a:r>
              <a:rPr lang="zh-CN" altLang="en-US" sz="1600" b="1" dirty="0">
                <a:solidFill>
                  <a:schemeClr val="tx1">
                    <a:lumMod val="50000"/>
                  </a:schemeClr>
                </a:solidFill>
                <a:latin typeface="微软雅黑" panose="020B0503020204020204" charset="-122"/>
                <a:sym typeface="+mn-ea"/>
              </a:rPr>
              <a:t>的比例为</a:t>
            </a:r>
            <a:r>
              <a:rPr lang="zh-CN" altLang="en-US" sz="1600" b="1" dirty="0">
                <a:solidFill>
                  <a:srgbClr val="C00000"/>
                </a:solidFill>
                <a:latin typeface="微软雅黑" panose="020B0503020204020204" charset="-122"/>
                <a:sym typeface="+mn-ea"/>
              </a:rPr>
              <a:t>100%</a:t>
            </a:r>
            <a:r>
              <a:rPr lang="zh-CN" altLang="en-US" sz="1600" b="1" dirty="0">
                <a:solidFill>
                  <a:schemeClr val="tx1">
                    <a:lumMod val="50000"/>
                  </a:schemeClr>
                </a:solidFill>
                <a:latin typeface="微软雅黑" panose="020B0503020204020204" charset="-122"/>
                <a:sym typeface="+mn-ea"/>
              </a:rPr>
              <a:t>， 明显好于对照组（氨溴索口服溶液，81.01%，P＜0.0001）</a:t>
            </a:r>
            <a:endParaRPr lang="zh-CN" altLang="en-US" sz="1600" b="1" dirty="0">
              <a:solidFill>
                <a:schemeClr val="tx1">
                  <a:lumMod val="50000"/>
                </a:schemeClr>
              </a:solidFill>
              <a:latin typeface="微软雅黑" panose="020B0503020204020204" charset="-122"/>
              <a:sym typeface="+mn-ea"/>
            </a:endParaRPr>
          </a:p>
        </p:txBody>
      </p:sp>
      <p:sp>
        <p:nvSpPr>
          <p:cNvPr id="8" name="矩形 7"/>
          <p:cNvSpPr/>
          <p:nvPr/>
        </p:nvSpPr>
        <p:spPr>
          <a:xfrm>
            <a:off x="660400" y="5653405"/>
            <a:ext cx="11023600" cy="708660"/>
          </a:xfrm>
          <a:prstGeom prst="rect">
            <a:avLst/>
          </a:prstGeom>
        </p:spPr>
        <p:txBody>
          <a:bodyPr wrap="square">
            <a:noAutofit/>
          </a:bodyPr>
          <a:lstStyle/>
          <a:p>
            <a:pPr lvl="0" indent="0" algn="l">
              <a:lnSpc>
                <a:spcPct val="120000"/>
              </a:lnSpc>
              <a:spcBef>
                <a:spcPts val="0"/>
              </a:spcBef>
              <a:spcAft>
                <a:spcPts val="0"/>
              </a:spcAft>
              <a:buClrTx/>
              <a:buSzTx/>
              <a:buFont typeface="Arial" panose="020B0604020202020204" pitchFamily="34" charset="0"/>
              <a:buNone/>
            </a:pPr>
            <a:r>
              <a:rPr lang="zh-CN" altLang="en-US" sz="1200" dirty="0">
                <a:solidFill>
                  <a:prstClr val="black">
                    <a:lumMod val="65000"/>
                    <a:lumOff val="35000"/>
                  </a:prstClr>
                </a:solidFill>
                <a:latin typeface="微软雅黑" panose="020B0503020204020204" charset="-122"/>
                <a:ea typeface="微软雅黑" panose="020B0503020204020204" charset="-122"/>
                <a:cs typeface="微软雅黑" panose="020B0503020204020204" charset="-122"/>
                <a:sym typeface="+mn-ea"/>
              </a:rPr>
              <a:t>一项前瞻性、多中心、开放性、随机阳性对照研究，旨在评价已上市药品佩宁®改善2-6岁儿童急性呼吸道感染性疾病黏痰症状的有效性、安全性和依从性。该研究共纳入154例患儿随机给予佩宁®和盐酸氨溴索口服溶液进行治疗，主要终点为咳嗽症状评分相比基线的变化；次要终点为治疗前后咳嗽严重程度评分、生活质量、依从性和不良事件评估</a:t>
            </a:r>
            <a:endParaRPr lang="zh-CN" altLang="en-US" sz="1200" dirty="0">
              <a:solidFill>
                <a:prstClr val="black">
                  <a:lumMod val="65000"/>
                  <a:lumOff val="35000"/>
                </a:prstClr>
              </a:solidFill>
              <a:latin typeface="微软雅黑" panose="020B0503020204020204" charset="-122"/>
              <a:ea typeface="微软雅黑" panose="020B0503020204020204" charset="-122"/>
              <a:cs typeface="微软雅黑" panose="020B0503020204020204" charset="-122"/>
              <a:sym typeface="+mn-ea"/>
            </a:endParaRPr>
          </a:p>
        </p:txBody>
      </p:sp>
      <p:grpSp>
        <p:nvGrpSpPr>
          <p:cNvPr id="9" name="组合 8"/>
          <p:cNvGrpSpPr/>
          <p:nvPr>
            <p:custDataLst>
              <p:tags r:id="rId7"/>
            </p:custDataLst>
          </p:nvPr>
        </p:nvGrpSpPr>
        <p:grpSpPr>
          <a:xfrm>
            <a:off x="973396" y="2951410"/>
            <a:ext cx="4572000" cy="2552580"/>
            <a:chOff x="1452214" y="2464096"/>
            <a:chExt cx="4572000" cy="3653029"/>
          </a:xfrm>
        </p:grpSpPr>
        <p:graphicFrame>
          <p:nvGraphicFramePr>
            <p:cNvPr id="10" name="图表 9"/>
            <p:cNvGraphicFramePr/>
            <p:nvPr>
              <p:custDataLst>
                <p:tags r:id="rId8"/>
              </p:custDataLst>
            </p:nvPr>
          </p:nvGraphicFramePr>
          <p:xfrm>
            <a:off x="1452214" y="3096419"/>
            <a:ext cx="4572000" cy="3020706"/>
          </p:xfrm>
          <a:graphic>
            <a:graphicData uri="http://schemas.openxmlformats.org/drawingml/2006/chart">
              <c:chart xmlns:c="http://schemas.openxmlformats.org/drawingml/2006/chart" xmlns:r="http://schemas.openxmlformats.org/officeDocument/2006/relationships" r:id="rId1"/>
            </a:graphicData>
          </a:graphic>
        </p:graphicFrame>
        <p:sp>
          <p:nvSpPr>
            <p:cNvPr id="11" name="文本框 10"/>
            <p:cNvSpPr txBox="1"/>
            <p:nvPr>
              <p:custDataLst>
                <p:tags r:id="rId9"/>
              </p:custDataLst>
            </p:nvPr>
          </p:nvSpPr>
          <p:spPr>
            <a:xfrm>
              <a:off x="2716580" y="2464096"/>
              <a:ext cx="2634403" cy="438929"/>
            </a:xfrm>
            <a:prstGeom prst="rect">
              <a:avLst/>
            </a:prstGeom>
            <a:noFill/>
          </p:spPr>
          <p:txBody>
            <a:bodyPr wrap="square" rtlCol="0">
              <a:spAutoFit/>
            </a:bodyPr>
            <a:lstStyle/>
            <a:p>
              <a:r>
                <a:rPr lang="en-US" altLang="zh-CN" sz="1400" b="1" dirty="0">
                  <a:latin typeface="微软雅黑" panose="020B0503020204020204" charset="-122"/>
                  <a:ea typeface="微软雅黑" panose="020B0503020204020204" charset="-122"/>
                  <a:cs typeface="微软雅黑" panose="020B0503020204020204" charset="-122"/>
                </a:rPr>
                <a:t> </a:t>
              </a:r>
              <a:r>
                <a:rPr lang="zh-CN" altLang="en-US" sz="1400" b="1" dirty="0">
                  <a:latin typeface="微软雅黑" panose="020B0503020204020204" charset="-122"/>
                  <a:ea typeface="微软雅黑" panose="020B0503020204020204" charset="-122"/>
                  <a:cs typeface="微软雅黑" panose="020B0503020204020204" charset="-122"/>
                </a:rPr>
                <a:t>依从性评估</a:t>
              </a:r>
              <a:r>
                <a:rPr lang="en-US" altLang="zh-CN" sz="1400" b="1" dirty="0">
                  <a:latin typeface="微软雅黑" panose="020B0503020204020204" charset="-122"/>
                  <a:ea typeface="微软雅黑" panose="020B0503020204020204" charset="-122"/>
                  <a:cs typeface="微软雅黑" panose="020B0503020204020204" charset="-122"/>
                </a:rPr>
                <a:t>—</a:t>
              </a:r>
              <a:r>
                <a:rPr lang="zh-CN" altLang="en-US" sz="1400" b="1" dirty="0">
                  <a:latin typeface="微软雅黑" panose="020B0503020204020204" charset="-122"/>
                  <a:ea typeface="微软雅黑" panose="020B0503020204020204" charset="-122"/>
                  <a:cs typeface="微软雅黑" panose="020B0503020204020204" charset="-122"/>
                </a:rPr>
                <a:t>喂药时间</a:t>
              </a:r>
              <a:endParaRPr lang="zh-CN" altLang="en-US" sz="1400" b="1" dirty="0">
                <a:latin typeface="微软雅黑" panose="020B0503020204020204" charset="-122"/>
                <a:ea typeface="微软雅黑" panose="020B0503020204020204" charset="-122"/>
                <a:cs typeface="微软雅黑" panose="020B0503020204020204" charset="-122"/>
              </a:endParaRPr>
            </a:p>
          </p:txBody>
        </p:sp>
      </p:grpSp>
      <p:sp>
        <p:nvSpPr>
          <p:cNvPr id="12" name="文本框 11"/>
          <p:cNvSpPr txBox="1"/>
          <p:nvPr>
            <p:custDataLst>
              <p:tags r:id="rId10"/>
            </p:custDataLst>
          </p:nvPr>
        </p:nvSpPr>
        <p:spPr>
          <a:xfrm>
            <a:off x="1331510" y="5224604"/>
            <a:ext cx="4071620" cy="261610"/>
          </a:xfrm>
          <a:prstGeom prst="rect">
            <a:avLst/>
          </a:prstGeom>
          <a:noFill/>
        </p:spPr>
        <p:txBody>
          <a:bodyPr wrap="square" rtlCol="0" anchor="t">
            <a:spAutoFit/>
          </a:bodyPr>
          <a:lstStyle/>
          <a:p>
            <a:r>
              <a:rPr lang="zh-CN" altLang="en-US" sz="1100" dirty="0">
                <a:latin typeface="微软雅黑" panose="020B0503020204020204" charset="-122"/>
                <a:ea typeface="微软雅黑" panose="020B0503020204020204" charset="-122"/>
                <a:cs typeface="微软雅黑" panose="020B0503020204020204" charset="-122"/>
              </a:rPr>
              <a:t>注：喂药时间</a:t>
            </a:r>
            <a:r>
              <a:rPr lang="en-US" altLang="zh-CN" sz="1100" dirty="0">
                <a:latin typeface="微软雅黑" panose="020B0503020204020204" charset="-122"/>
                <a:ea typeface="微软雅黑" panose="020B0503020204020204" charset="-122"/>
                <a:cs typeface="微软雅黑" panose="020B0503020204020204" charset="-122"/>
              </a:rPr>
              <a:t>2</a:t>
            </a:r>
            <a:r>
              <a:rPr lang="zh-CN" altLang="en-US" sz="1100" dirty="0">
                <a:latin typeface="微软雅黑" panose="020B0503020204020204" charset="-122"/>
                <a:ea typeface="微软雅黑" panose="020B0503020204020204" charset="-122"/>
                <a:cs typeface="微软雅黑" panose="020B0503020204020204" charset="-122"/>
              </a:rPr>
              <a:t>分钟以内，依从性好；</a:t>
            </a:r>
            <a:r>
              <a:rPr lang="en-US" altLang="zh-CN" sz="1100" dirty="0">
                <a:latin typeface="微软雅黑" panose="020B0503020204020204" charset="-122"/>
                <a:ea typeface="微软雅黑" panose="020B0503020204020204" charset="-122"/>
                <a:cs typeface="微软雅黑" panose="020B0503020204020204" charset="-122"/>
              </a:rPr>
              <a:t>&gt;2</a:t>
            </a:r>
            <a:r>
              <a:rPr lang="zh-CN" altLang="en-US" sz="1100" dirty="0">
                <a:latin typeface="微软雅黑" panose="020B0503020204020204" charset="-122"/>
                <a:ea typeface="微软雅黑" panose="020B0503020204020204" charset="-122"/>
                <a:cs typeface="微软雅黑" panose="020B0503020204020204" charset="-122"/>
              </a:rPr>
              <a:t>分钟，依从性差</a:t>
            </a:r>
            <a:endParaRPr lang="zh-CN" altLang="en-US" sz="1100" dirty="0">
              <a:latin typeface="微软雅黑" panose="020B0503020204020204" charset="-122"/>
              <a:ea typeface="微软雅黑" panose="020B0503020204020204" charset="-122"/>
              <a:cs typeface="微软雅黑" panose="020B0503020204020204" charset="-122"/>
            </a:endParaRPr>
          </a:p>
        </p:txBody>
      </p:sp>
      <p:grpSp>
        <p:nvGrpSpPr>
          <p:cNvPr id="13" name="组合 12"/>
          <p:cNvGrpSpPr/>
          <p:nvPr>
            <p:custDataLst>
              <p:tags r:id="rId11"/>
            </p:custDataLst>
          </p:nvPr>
        </p:nvGrpSpPr>
        <p:grpSpPr>
          <a:xfrm>
            <a:off x="6695912" y="2973788"/>
            <a:ext cx="4529455" cy="2597398"/>
            <a:chOff x="3125787" y="2520687"/>
            <a:chExt cx="5231403" cy="3544088"/>
          </a:xfrm>
        </p:grpSpPr>
        <p:graphicFrame>
          <p:nvGraphicFramePr>
            <p:cNvPr id="14" name="图表 13"/>
            <p:cNvGraphicFramePr/>
            <p:nvPr>
              <p:custDataLst>
                <p:tags r:id="rId12"/>
              </p:custDataLst>
            </p:nvPr>
          </p:nvGraphicFramePr>
          <p:xfrm>
            <a:off x="3125787" y="3050454"/>
            <a:ext cx="5231403" cy="3014321"/>
          </p:xfrm>
          <a:graphic>
            <a:graphicData uri="http://schemas.openxmlformats.org/drawingml/2006/chart">
              <c:chart xmlns:c="http://schemas.openxmlformats.org/drawingml/2006/chart" xmlns:r="http://schemas.openxmlformats.org/officeDocument/2006/relationships" r:id="rId2"/>
            </a:graphicData>
          </a:graphic>
        </p:graphicFrame>
        <p:sp>
          <p:nvSpPr>
            <p:cNvPr id="15" name="文本框 14"/>
            <p:cNvSpPr txBox="1"/>
            <p:nvPr>
              <p:custDataLst>
                <p:tags r:id="rId13"/>
              </p:custDataLst>
            </p:nvPr>
          </p:nvSpPr>
          <p:spPr>
            <a:xfrm>
              <a:off x="4470931" y="3348208"/>
              <a:ext cx="1389984" cy="418492"/>
            </a:xfrm>
            <a:prstGeom prst="rect">
              <a:avLst/>
            </a:prstGeom>
            <a:noFill/>
          </p:spPr>
          <p:txBody>
            <a:bodyPr wrap="square" rtlCol="0">
              <a:spAutoFit/>
            </a:bodyPr>
            <a:lstStyle/>
            <a:p>
              <a:r>
                <a:rPr lang="en-US" altLang="zh-CN" sz="1400" b="1" dirty="0">
                  <a:solidFill>
                    <a:srgbClr val="C00000"/>
                  </a:solidFill>
                  <a:latin typeface="微软雅黑" panose="020B0503020204020204" charset="-122"/>
                  <a:ea typeface="微软雅黑" panose="020B0503020204020204" charset="-122"/>
                  <a:cs typeface="微软雅黑" panose="020B0503020204020204" charset="-122"/>
                </a:rPr>
                <a:t>P</a:t>
              </a:r>
              <a:r>
                <a:rPr lang="zh-CN" altLang="en-US" sz="1400" b="1" dirty="0">
                  <a:solidFill>
                    <a:srgbClr val="C00000"/>
                  </a:solidFill>
                  <a:latin typeface="微软雅黑" panose="020B0503020204020204" charset="-122"/>
                  <a:ea typeface="微软雅黑" panose="020B0503020204020204" charset="-122"/>
                  <a:cs typeface="微软雅黑" panose="020B0503020204020204" charset="-122"/>
                </a:rPr>
                <a:t>＜</a:t>
              </a:r>
              <a:r>
                <a:rPr lang="en-US" altLang="zh-CN" sz="1400" b="1" dirty="0">
                  <a:solidFill>
                    <a:srgbClr val="C00000"/>
                  </a:solidFill>
                  <a:latin typeface="微软雅黑" panose="020B0503020204020204" charset="-122"/>
                  <a:ea typeface="微软雅黑" panose="020B0503020204020204" charset="-122"/>
                  <a:cs typeface="微软雅黑" panose="020B0503020204020204" charset="-122"/>
                </a:rPr>
                <a:t>0.0001</a:t>
              </a:r>
              <a:endParaRPr lang="en-US" altLang="zh-CN" sz="1400" b="1" dirty="0">
                <a:solidFill>
                  <a:srgbClr val="C00000"/>
                </a:solidFill>
                <a:latin typeface="微软雅黑" panose="020B0503020204020204" charset="-122"/>
                <a:ea typeface="微软雅黑" panose="020B0503020204020204" charset="-122"/>
                <a:cs typeface="微软雅黑" panose="020B0503020204020204" charset="-122"/>
              </a:endParaRPr>
            </a:p>
          </p:txBody>
        </p:sp>
        <p:sp>
          <p:nvSpPr>
            <p:cNvPr id="16" name="文本框 15"/>
            <p:cNvSpPr txBox="1"/>
            <p:nvPr>
              <p:custDataLst>
                <p:tags r:id="rId14"/>
              </p:custDataLst>
            </p:nvPr>
          </p:nvSpPr>
          <p:spPr>
            <a:xfrm>
              <a:off x="4310951" y="2520687"/>
              <a:ext cx="2861073" cy="418492"/>
            </a:xfrm>
            <a:prstGeom prst="rect">
              <a:avLst/>
            </a:prstGeom>
            <a:noFill/>
          </p:spPr>
          <p:txBody>
            <a:bodyPr wrap="square" rtlCol="0">
              <a:spAutoFit/>
            </a:bodyPr>
            <a:lstStyle/>
            <a:p>
              <a:r>
                <a:rPr lang="en-US" altLang="zh-CN" sz="1400" b="1" dirty="0">
                  <a:latin typeface="微软雅黑" panose="020B0503020204020204" charset="-122"/>
                  <a:ea typeface="微软雅黑" panose="020B0503020204020204" charset="-122"/>
                  <a:cs typeface="微软雅黑" panose="020B0503020204020204" charset="-122"/>
                </a:rPr>
                <a:t> </a:t>
              </a:r>
              <a:r>
                <a:rPr lang="zh-CN" altLang="en-US" sz="1400" b="1" dirty="0">
                  <a:latin typeface="微软雅黑" panose="020B0503020204020204" charset="-122"/>
                  <a:ea typeface="微软雅黑" panose="020B0503020204020204" charset="-122"/>
                  <a:cs typeface="微软雅黑" panose="020B0503020204020204" charset="-122"/>
                </a:rPr>
                <a:t>依从性评估</a:t>
              </a:r>
              <a:r>
                <a:rPr lang="en-US" altLang="zh-CN" sz="1400" b="1" dirty="0">
                  <a:latin typeface="微软雅黑" panose="020B0503020204020204" charset="-122"/>
                  <a:ea typeface="微软雅黑" panose="020B0503020204020204" charset="-122"/>
                  <a:cs typeface="微软雅黑" panose="020B0503020204020204" charset="-122"/>
                </a:rPr>
                <a:t>—</a:t>
              </a:r>
              <a:r>
                <a:rPr lang="zh-CN" altLang="en-US" sz="1400" b="1" dirty="0">
                  <a:latin typeface="微软雅黑" panose="020B0503020204020204" charset="-122"/>
                  <a:ea typeface="微软雅黑" panose="020B0503020204020204" charset="-122"/>
                  <a:cs typeface="微软雅黑" panose="020B0503020204020204" charset="-122"/>
                </a:rPr>
                <a:t>药物可接受度</a:t>
              </a:r>
              <a:endParaRPr lang="zh-CN" altLang="en-US" sz="1400" b="1" dirty="0">
                <a:latin typeface="微软雅黑" panose="020B0503020204020204" charset="-122"/>
                <a:ea typeface="微软雅黑" panose="020B0503020204020204" charset="-122"/>
                <a:cs typeface="微软雅黑" panose="020B0503020204020204" charset="-122"/>
              </a:endParaRPr>
            </a:p>
          </p:txBody>
        </p:sp>
      </p:grpSp>
      <p:sp>
        <p:nvSpPr>
          <p:cNvPr id="17" name="文本框 16"/>
          <p:cNvSpPr txBox="1"/>
          <p:nvPr>
            <p:custDataLst>
              <p:tags r:id="rId15"/>
            </p:custDataLst>
          </p:nvPr>
        </p:nvSpPr>
        <p:spPr>
          <a:xfrm>
            <a:off x="6749967" y="5244275"/>
            <a:ext cx="4071620" cy="261610"/>
          </a:xfrm>
          <a:prstGeom prst="rect">
            <a:avLst/>
          </a:prstGeom>
          <a:noFill/>
        </p:spPr>
        <p:txBody>
          <a:bodyPr wrap="square" rtlCol="0" anchor="t">
            <a:spAutoFit/>
          </a:bodyPr>
          <a:lstStyle/>
          <a:p>
            <a:r>
              <a:rPr lang="zh-CN" altLang="en-US" sz="1100" dirty="0">
                <a:latin typeface="微软雅黑" panose="020B0503020204020204" charset="-122"/>
                <a:ea typeface="微软雅黑" panose="020B0503020204020204" charset="-122"/>
                <a:cs typeface="微软雅黑" panose="020B0503020204020204" charset="-122"/>
              </a:rPr>
              <a:t>注：</a:t>
            </a:r>
            <a:r>
              <a:rPr lang="zh-CN" altLang="zh-CN" sz="1100" kern="100" dirty="0">
                <a:effectLst/>
                <a:latin typeface="微软雅黑" panose="020B0503020204020204" charset="-122"/>
                <a:ea typeface="微软雅黑" panose="020B0503020204020204" charset="-122"/>
                <a:cs typeface="微软雅黑" panose="020B0503020204020204" charset="-122"/>
                <a:sym typeface="+mn-ea"/>
              </a:rPr>
              <a:t>全部吞咽或小股流出</a:t>
            </a:r>
            <a:r>
              <a:rPr lang="en-US" altLang="zh-CN" sz="1100" kern="100" dirty="0">
                <a:effectLst/>
                <a:latin typeface="微软雅黑" panose="020B0503020204020204" charset="-122"/>
                <a:ea typeface="微软雅黑" panose="020B0503020204020204" charset="-122"/>
                <a:cs typeface="微软雅黑" panose="020B0503020204020204" charset="-122"/>
                <a:sym typeface="+mn-ea"/>
              </a:rPr>
              <a:t>/</a:t>
            </a:r>
            <a:r>
              <a:rPr lang="zh-CN" altLang="zh-CN" sz="1100" kern="100" dirty="0">
                <a:effectLst/>
                <a:latin typeface="微软雅黑" panose="020B0503020204020204" charset="-122"/>
                <a:ea typeface="微软雅黑" panose="020B0503020204020204" charset="-122"/>
                <a:cs typeface="微软雅黑" panose="020B0503020204020204" charset="-122"/>
                <a:sym typeface="+mn-ea"/>
              </a:rPr>
              <a:t>残留</a:t>
            </a:r>
            <a:r>
              <a:rPr lang="zh-CN" altLang="en-US" sz="1100" dirty="0">
                <a:latin typeface="微软雅黑" panose="020B0503020204020204" charset="-122"/>
                <a:ea typeface="微软雅黑" panose="020B0503020204020204" charset="-122"/>
                <a:cs typeface="微软雅黑" panose="020B0503020204020204" charset="-122"/>
              </a:rPr>
              <a:t>是可接受范围，依从性好</a:t>
            </a:r>
            <a:endParaRPr lang="zh-CN" altLang="en-US" sz="1100" dirty="0">
              <a:latin typeface="微软雅黑" panose="020B0503020204020204" charset="-122"/>
              <a:ea typeface="微软雅黑" panose="020B0503020204020204" charset="-122"/>
              <a:cs typeface="微软雅黑" panose="020B0503020204020204" charset="-122"/>
            </a:endParaRPr>
          </a:p>
        </p:txBody>
      </p:sp>
      <p:sp>
        <p:nvSpPr>
          <p:cNvPr id="18" name="文本框 17"/>
          <p:cNvSpPr txBox="1"/>
          <p:nvPr>
            <p:custDataLst>
              <p:tags r:id="rId16"/>
            </p:custDataLst>
          </p:nvPr>
        </p:nvSpPr>
        <p:spPr>
          <a:xfrm>
            <a:off x="2483402" y="3803460"/>
            <a:ext cx="2143125" cy="306705"/>
          </a:xfrm>
          <a:prstGeom prst="rect">
            <a:avLst/>
          </a:prstGeom>
          <a:noFill/>
        </p:spPr>
        <p:txBody>
          <a:bodyPr wrap="square" rtlCol="0">
            <a:spAutoFit/>
          </a:bodyPr>
          <a:lstStyle/>
          <a:p>
            <a:r>
              <a:rPr lang="en-US" altLang="zh-CN" sz="1400" b="1">
                <a:solidFill>
                  <a:srgbClr val="C00000"/>
                </a:solidFill>
                <a:latin typeface="微软雅黑" panose="020B0503020204020204" charset="-122"/>
                <a:ea typeface="微软雅黑" panose="020B0503020204020204" charset="-122"/>
              </a:rPr>
              <a:t>P&lt;0.0001</a:t>
            </a:r>
            <a:endParaRPr lang="en-US" altLang="zh-CN" sz="1400" b="1">
              <a:solidFill>
                <a:srgbClr val="C00000"/>
              </a:solidFill>
              <a:latin typeface="微软雅黑" panose="020B0503020204020204" charset="-122"/>
              <a:ea typeface="微软雅黑" panose="020B0503020204020204" charset="-122"/>
            </a:endParaRPr>
          </a:p>
        </p:txBody>
      </p:sp>
      <p:sp>
        <p:nvSpPr>
          <p:cNvPr id="38" name="内容占位符 37"/>
          <p:cNvSpPr>
            <a:spLocks noGrp="1"/>
          </p:cNvSpPr>
          <p:nvPr>
            <p:ph sz="quarter" idx="10"/>
          </p:nvPr>
        </p:nvSpPr>
        <p:spPr>
          <a:xfrm>
            <a:off x="656590" y="6477635"/>
            <a:ext cx="5696585" cy="229870"/>
          </a:xfrm>
        </p:spPr>
        <p:txBody>
          <a:bodyPr wrap="square" anchor="ctr">
            <a:spAutoFit/>
          </a:bodyPr>
          <a:lstStyle/>
          <a:p>
            <a:pPr lvl="0" algn="l" defTabSz="914400">
              <a:lnSpc>
                <a:spcPct val="100000"/>
              </a:lnSpc>
              <a:buClrTx/>
              <a:buSzTx/>
              <a:buFontTx/>
              <a:buAutoNum type="arabicPeriod"/>
            </a:pPr>
            <a:r>
              <a:rPr lang="zh-CN" altLang="en-US" sz="900" kern="100" dirty="0">
                <a:solidFill>
                  <a:schemeClr val="tx1"/>
                </a:solidFill>
                <a:latin typeface="+mj-ea"/>
                <a:ea typeface="+mj-ea"/>
                <a:cs typeface="Times New Roman" panose="02020603050405020304" pitchFamily="18" charset="0"/>
                <a:sym typeface="+mn-ea"/>
              </a:rPr>
              <a:t>Cheng L, Liu M, Wang R, et al. Front Pediatr. 2024 Sep 5;12:1380189.</a:t>
            </a:r>
            <a:endParaRPr lang="zh-CN" altLang="en-US" sz="900" kern="100" dirty="0">
              <a:solidFill>
                <a:schemeClr val="tx1"/>
              </a:solidFill>
              <a:latin typeface="+mj-ea"/>
              <a:ea typeface="+mj-ea"/>
              <a:cs typeface="Times New Roman" panose="02020603050405020304" pitchFamily="18" charset="0"/>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750">
        <p14:flip dir="r"/>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3"/>
          <p:cNvSpPr>
            <a:spLocks noGrp="1"/>
          </p:cNvSpPr>
          <p:nvPr>
            <p:ph type="sldNum" sz="quarter" idx="12"/>
          </p:nvPr>
        </p:nvSpPr>
        <p:spPr>
          <a:xfrm>
            <a:off x="10251440" y="6478905"/>
            <a:ext cx="1269365" cy="168275"/>
          </a:xfrm>
        </p:spPr>
        <p:txBody>
          <a:bodyPr/>
          <a:p>
            <a:fld id="{5DD3DB80-B894-403A-B48E-6FDC1A72010E}" type="slidenum">
              <a:rPr lang="zh-CN" altLang="en-US" smtClean="0"/>
            </a:fld>
            <a:endParaRPr lang="zh-CN" altLang="en-US" dirty="0"/>
          </a:p>
        </p:txBody>
      </p:sp>
      <p:graphicFrame>
        <p:nvGraphicFramePr>
          <p:cNvPr id="5" name="表格 4"/>
          <p:cNvGraphicFramePr>
            <a:graphicFrameLocks noGrp="1"/>
          </p:cNvGraphicFramePr>
          <p:nvPr>
            <p:custDataLst>
              <p:tags r:id="rId1"/>
            </p:custDataLst>
          </p:nvPr>
        </p:nvGraphicFramePr>
        <p:xfrm>
          <a:off x="297815" y="1202690"/>
          <a:ext cx="11595735" cy="3314065"/>
        </p:xfrm>
        <a:graphic>
          <a:graphicData uri="http://schemas.openxmlformats.org/drawingml/2006/table">
            <a:tbl>
              <a:tblPr firstRow="1" bandRow="1">
                <a:tableStyleId>{9D7B26C5-4107-4FEC-AEDC-1716B250A1EF}</a:tableStyleId>
              </a:tblPr>
              <a:tblGrid>
                <a:gridCol w="4211320"/>
                <a:gridCol w="830580"/>
                <a:gridCol w="6553835"/>
              </a:tblGrid>
              <a:tr h="400685">
                <a:tc>
                  <a:txBody>
                    <a:bodyPr/>
                    <a:p>
                      <a:pPr algn="ctr"/>
                      <a:r>
                        <a:rPr lang="zh-CN" altLang="en-US" sz="1600" b="1" i="0" dirty="0" smtClean="0">
                          <a:latin typeface="+mn-ea"/>
                          <a:ea typeface="+mn-ea"/>
                        </a:rPr>
                        <a:t>临床指南</a:t>
                      </a:r>
                      <a:r>
                        <a:rPr lang="en-US" altLang="zh-CN" sz="1600" b="1" i="0" dirty="0" smtClean="0">
                          <a:latin typeface="+mn-ea"/>
                          <a:ea typeface="+mn-ea"/>
                        </a:rPr>
                        <a:t>/</a:t>
                      </a:r>
                      <a:r>
                        <a:rPr lang="zh-CN" altLang="en-US" sz="1600" b="1" i="0" dirty="0" smtClean="0">
                          <a:latin typeface="+mn-ea"/>
                          <a:ea typeface="+mn-ea"/>
                        </a:rPr>
                        <a:t>诊疗规范</a:t>
                      </a:r>
                      <a:endParaRPr lang="zh-CN" altLang="en-US" sz="1600" b="1" i="0" dirty="0">
                        <a:latin typeface="+mn-ea"/>
                        <a:ea typeface="+mn-ea"/>
                      </a:endParaRPr>
                    </a:p>
                  </a:txBody>
                  <a:tcPr anchor="ctr"/>
                </a:tc>
                <a:tc>
                  <a:txBody>
                    <a:bodyPr/>
                    <a:p>
                      <a:pPr algn="ctr"/>
                      <a:r>
                        <a:rPr lang="zh-CN" altLang="en-US" sz="1600" b="1" i="0" dirty="0" smtClean="0">
                          <a:latin typeface="+mn-ea"/>
                          <a:ea typeface="+mn-ea"/>
                        </a:rPr>
                        <a:t>年份</a:t>
                      </a:r>
                      <a:endParaRPr lang="zh-CN" altLang="en-US" sz="1600" b="1" i="0" dirty="0">
                        <a:latin typeface="+mn-ea"/>
                        <a:ea typeface="+mn-ea"/>
                      </a:endParaRPr>
                    </a:p>
                  </a:txBody>
                  <a:tcPr anchor="ctr"/>
                </a:tc>
                <a:tc>
                  <a:txBody>
                    <a:bodyPr/>
                    <a:p>
                      <a:pPr algn="ctr"/>
                      <a:r>
                        <a:rPr lang="zh-CN" altLang="en-US" sz="1600" b="1" i="0" dirty="0" smtClean="0">
                          <a:latin typeface="+mn-ea"/>
                          <a:ea typeface="+mn-ea"/>
                        </a:rPr>
                        <a:t>推荐内容</a:t>
                      </a:r>
                      <a:endParaRPr lang="zh-CN" altLang="en-US" sz="1600" b="1" i="0" dirty="0">
                        <a:latin typeface="+mn-ea"/>
                        <a:ea typeface="+mn-ea"/>
                      </a:endParaRPr>
                    </a:p>
                  </a:txBody>
                  <a:tcPr anchor="ctr"/>
                </a:tc>
              </a:tr>
              <a:tr h="650240">
                <a:tc>
                  <a:txBody>
                    <a:bodyPr/>
                    <a:p>
                      <a:pPr algn="ctr"/>
                      <a:r>
                        <a:rPr lang="zh-CN" altLang="en-US" sz="1400" b="1" dirty="0" smtClean="0">
                          <a:latin typeface="+mn-ea"/>
                          <a:ea typeface="+mn-ea"/>
                        </a:rPr>
                        <a:t>儿童咳嗽祛痰止咳治疗专家共识</a:t>
                      </a:r>
                      <a:r>
                        <a:rPr lang="en-US" altLang="zh-CN" sz="1400" b="1" baseline="30000" dirty="0" smtClean="0">
                          <a:latin typeface="+mn-ea"/>
                          <a:ea typeface="+mn-ea"/>
                        </a:rPr>
                        <a:t>1</a:t>
                      </a:r>
                      <a:endParaRPr lang="zh-CN" altLang="en-US" sz="1400" b="1" baseline="30000" dirty="0">
                        <a:solidFill>
                          <a:schemeClr val="tx1"/>
                        </a:solidFill>
                        <a:latin typeface="+mn-ea"/>
                        <a:ea typeface="+mn-ea"/>
                      </a:endParaRPr>
                    </a:p>
                  </a:txBody>
                  <a:tcPr anchor="ctr">
                    <a:solidFill>
                      <a:schemeClr val="bg1">
                        <a:lumMod val="75000"/>
                        <a:alpha val="20000"/>
                      </a:schemeClr>
                    </a:solidFill>
                  </a:tcPr>
                </a:tc>
                <a:tc>
                  <a:txBody>
                    <a:bodyPr/>
                    <a:p>
                      <a:pPr algn="ctr"/>
                      <a:r>
                        <a:rPr lang="en-US" altLang="zh-CN" sz="1200" i="1" dirty="0" smtClean="0">
                          <a:latin typeface="+mn-ea"/>
                          <a:ea typeface="+mn-ea"/>
                          <a:cs typeface="Calibri" panose="020F0502020204030204" pitchFamily="34" charset="0"/>
                        </a:rPr>
                        <a:t>2022</a:t>
                      </a:r>
                      <a:endParaRPr lang="zh-CN" altLang="en-US" sz="1200" i="1" dirty="0">
                        <a:solidFill>
                          <a:schemeClr val="tx1"/>
                        </a:solidFill>
                        <a:latin typeface="+mn-ea"/>
                        <a:ea typeface="+mn-ea"/>
                        <a:cs typeface="Calibri" panose="020F0502020204030204" pitchFamily="34" charset="0"/>
                      </a:endParaRPr>
                    </a:p>
                  </a:txBody>
                  <a:tcPr anchor="ctr">
                    <a:solidFill>
                      <a:schemeClr val="bg1">
                        <a:lumMod val="75000"/>
                        <a:alpha val="20000"/>
                      </a:schemeClr>
                    </a:solidFill>
                  </a:tcPr>
                </a:tc>
                <a:tc>
                  <a:txBody>
                    <a:bodyPr/>
                    <a:p>
                      <a:pPr algn="l"/>
                      <a:r>
                        <a:rPr lang="zh-CN" altLang="en-US" sz="1400" b="1" dirty="0" smtClean="0">
                          <a:solidFill>
                            <a:schemeClr val="accent1">
                              <a:lumMod val="75000"/>
                            </a:schemeClr>
                          </a:solidFill>
                          <a:latin typeface="+mn-ea"/>
                          <a:ea typeface="+mn-ea"/>
                        </a:rPr>
                        <a:t>盐酸氨溴索喷雾剂 </a:t>
                      </a:r>
                      <a:r>
                        <a:rPr lang="zh-CN" altLang="en-US" sz="1400" dirty="0" smtClean="0">
                          <a:latin typeface="+mn-ea"/>
                          <a:ea typeface="+mn-ea"/>
                        </a:rPr>
                        <a:t>采用 </a:t>
                      </a:r>
                      <a:r>
                        <a:rPr lang="zh-CN" altLang="en-US" sz="1400" b="1" dirty="0" smtClean="0">
                          <a:solidFill>
                            <a:schemeClr val="accent1">
                              <a:lumMod val="75000"/>
                            </a:schemeClr>
                          </a:solidFill>
                          <a:latin typeface="+mn-ea"/>
                          <a:ea typeface="+mn-ea"/>
                        </a:rPr>
                        <a:t>定量阀给药</a:t>
                      </a:r>
                      <a:r>
                        <a:rPr lang="zh-CN" altLang="en-US" sz="1400" dirty="0" smtClean="0">
                          <a:latin typeface="+mn-ea"/>
                          <a:ea typeface="+mn-ea"/>
                        </a:rPr>
                        <a:t>，有效保证了儿童给药剂量的精准度，使用简便，是 </a:t>
                      </a:r>
                      <a:r>
                        <a:rPr lang="zh-CN" altLang="en-US" sz="1400" b="1" dirty="0" smtClean="0">
                          <a:solidFill>
                            <a:srgbClr val="FF0000"/>
                          </a:solidFill>
                          <a:latin typeface="+mn-ea"/>
                          <a:ea typeface="+mn-ea"/>
                        </a:rPr>
                        <a:t>儿童专属喷雾型祛痰用药</a:t>
                      </a:r>
                      <a:r>
                        <a:rPr lang="zh-CN" altLang="en-US" sz="1400" dirty="0" smtClean="0">
                          <a:latin typeface="+mn-ea"/>
                          <a:ea typeface="+mn-ea"/>
                        </a:rPr>
                        <a:t>，并与盐酸氨溴索口服溶液具有生物等效性。</a:t>
                      </a:r>
                      <a:endParaRPr lang="zh-CN" altLang="en-US" sz="1400" dirty="0" smtClean="0">
                        <a:solidFill>
                          <a:schemeClr val="tx1"/>
                        </a:solidFill>
                        <a:latin typeface="+mn-ea"/>
                        <a:ea typeface="+mn-ea"/>
                      </a:endParaRPr>
                    </a:p>
                  </a:txBody>
                  <a:tcPr anchor="ctr">
                    <a:solidFill>
                      <a:schemeClr val="bg1">
                        <a:lumMod val="75000"/>
                        <a:alpha val="20000"/>
                      </a:schemeClr>
                    </a:solidFill>
                  </a:tcPr>
                </a:tc>
              </a:tr>
              <a:tr h="543560">
                <a:tc>
                  <a:txBody>
                    <a:bodyPr/>
                    <a:p>
                      <a:pPr marL="0" marR="0" indent="0" algn="ctr" defTabSz="913765" rtl="0" eaLnBrk="1" fontAlgn="auto" latinLnBrk="0" hangingPunct="1">
                        <a:lnSpc>
                          <a:spcPct val="100000"/>
                        </a:lnSpc>
                        <a:spcBef>
                          <a:spcPts val="0"/>
                        </a:spcBef>
                        <a:spcAft>
                          <a:spcPts val="0"/>
                        </a:spcAft>
                        <a:buClrTx/>
                        <a:buSzTx/>
                        <a:buFontTx/>
                        <a:buNone/>
                        <a:defRPr/>
                      </a:pPr>
                      <a:r>
                        <a:rPr lang="zh-CN" altLang="en-US" sz="1400" b="1" dirty="0" smtClean="0"/>
                        <a:t>中西医结合防治儿童反复呼吸道感染专家共识</a:t>
                      </a:r>
                      <a:r>
                        <a:rPr lang="en-US" altLang="zh-CN" sz="1400" b="1" baseline="30000" dirty="0" smtClean="0">
                          <a:latin typeface="+mn-ea"/>
                          <a:ea typeface="+mn-ea"/>
                        </a:rPr>
                        <a:t>2</a:t>
                      </a:r>
                      <a:endParaRPr lang="zh-CN" altLang="en-US" sz="1400" b="1" dirty="0" smtClean="0"/>
                    </a:p>
                  </a:txBody>
                  <a:tcPr anchor="ctr"/>
                </a:tc>
                <a:tc>
                  <a:txBody>
                    <a:bodyPr/>
                    <a:p>
                      <a:pPr algn="ctr"/>
                      <a:r>
                        <a:rPr lang="en-US" altLang="zh-CN" sz="1200" i="1" dirty="0" smtClean="0">
                          <a:solidFill>
                            <a:schemeClr val="tx1"/>
                          </a:solidFill>
                          <a:latin typeface="+mn-ea"/>
                          <a:ea typeface="+mn-ea"/>
                          <a:cs typeface="Calibri" panose="020F0502020204030204" pitchFamily="34" charset="0"/>
                        </a:rPr>
                        <a:t>2022</a:t>
                      </a:r>
                      <a:endParaRPr lang="zh-CN" altLang="en-US" sz="1200" i="1" dirty="0">
                        <a:solidFill>
                          <a:schemeClr val="tx1"/>
                        </a:solidFill>
                        <a:latin typeface="+mn-ea"/>
                        <a:ea typeface="+mn-ea"/>
                        <a:cs typeface="Calibri" panose="020F0502020204030204" pitchFamily="34" charset="0"/>
                      </a:endParaRPr>
                    </a:p>
                  </a:txBody>
                  <a:tcPr anchor="ctr"/>
                </a:tc>
                <a:tc>
                  <a:txBody>
                    <a:bodyPr/>
                    <a:p>
                      <a:pPr marL="0" marR="0" indent="0" algn="l" defTabSz="913765" rtl="0" eaLnBrk="1" fontAlgn="auto" latinLnBrk="0" hangingPunct="1">
                        <a:lnSpc>
                          <a:spcPct val="100000"/>
                        </a:lnSpc>
                        <a:spcBef>
                          <a:spcPts val="0"/>
                        </a:spcBef>
                        <a:spcAft>
                          <a:spcPts val="0"/>
                        </a:spcAft>
                        <a:buClrTx/>
                        <a:buSzTx/>
                        <a:buFontTx/>
                        <a:buNone/>
                        <a:defRPr/>
                      </a:pPr>
                      <a:r>
                        <a:rPr lang="zh-CN" altLang="en-US" sz="1400" b="1" dirty="0" smtClean="0"/>
                        <a:t>氨溴索较为常用，有口服、注射、喷雾及雾化剂型，</a:t>
                      </a:r>
                      <a:r>
                        <a:rPr lang="zh-CN" altLang="en-US" sz="1400" b="1" kern="1200" dirty="0" smtClean="0">
                          <a:solidFill>
                            <a:schemeClr val="accent1">
                              <a:lumMod val="75000"/>
                            </a:schemeClr>
                          </a:solidFill>
                          <a:latin typeface="+mn-ea"/>
                          <a:ea typeface="+mn-ea"/>
                          <a:cs typeface="+mn-cs"/>
                        </a:rPr>
                        <a:t>盐酸氨溴索喷雾剂为儿童专用，使用简便，依从性好</a:t>
                      </a:r>
                      <a:endParaRPr lang="zh-CN" altLang="en-US" sz="1400" b="1" kern="1200" dirty="0" smtClean="0">
                        <a:solidFill>
                          <a:schemeClr val="accent1">
                            <a:lumMod val="75000"/>
                          </a:schemeClr>
                        </a:solidFill>
                        <a:latin typeface="+mn-ea"/>
                        <a:ea typeface="+mn-ea"/>
                        <a:cs typeface="+mn-cs"/>
                      </a:endParaRPr>
                    </a:p>
                  </a:txBody>
                  <a:tcPr anchor="ctr"/>
                </a:tc>
              </a:tr>
              <a:tr h="399415">
                <a:tc>
                  <a:txBody>
                    <a:bodyPr/>
                    <a:p>
                      <a:pPr algn="ctr"/>
                      <a:r>
                        <a:rPr lang="zh-CN" altLang="en-US" sz="1400" b="1" kern="1200" dirty="0" smtClean="0">
                          <a:solidFill>
                            <a:schemeClr val="tx1"/>
                          </a:solidFill>
                          <a:latin typeface="+mn-lt"/>
                          <a:ea typeface="+mn-ea"/>
                          <a:cs typeface="+mn-cs"/>
                          <a:sym typeface="+mn-lt"/>
                        </a:rPr>
                        <a:t>中国咳嗽基层诊疗与管理指南</a:t>
                      </a:r>
                      <a:r>
                        <a:rPr lang="en-US" altLang="zh-CN" sz="1400" b="1" kern="1200" baseline="30000" dirty="0" smtClean="0">
                          <a:solidFill>
                            <a:schemeClr val="tx1"/>
                          </a:solidFill>
                          <a:latin typeface="+mn-ea"/>
                          <a:ea typeface="+mn-ea"/>
                          <a:cs typeface="+mn-cs"/>
                          <a:sym typeface="+mn-lt"/>
                        </a:rPr>
                        <a:t>3</a:t>
                      </a:r>
                      <a:endParaRPr lang="zh-CN" altLang="en-US" sz="1400" b="1" kern="1200" dirty="0">
                        <a:solidFill>
                          <a:schemeClr val="tx1"/>
                        </a:solidFill>
                        <a:latin typeface="+mn-lt"/>
                        <a:ea typeface="+mn-ea"/>
                        <a:cs typeface="+mn-cs"/>
                      </a:endParaRPr>
                    </a:p>
                  </a:txBody>
                  <a:tcPr anchor="ctr"/>
                </a:tc>
                <a:tc>
                  <a:txBody>
                    <a:bodyPr/>
                    <a:p>
                      <a:pPr algn="ctr"/>
                      <a:r>
                        <a:rPr lang="en-US" altLang="zh-CN" sz="1200" i="1" dirty="0" smtClean="0">
                          <a:latin typeface="+mn-ea"/>
                          <a:ea typeface="+mn-ea"/>
                          <a:cs typeface="Calibri" panose="020F0502020204030204" pitchFamily="34" charset="0"/>
                        </a:rPr>
                        <a:t>2024</a:t>
                      </a:r>
                      <a:endParaRPr lang="zh-CN" altLang="en-US" sz="1200" i="1" dirty="0">
                        <a:solidFill>
                          <a:schemeClr val="tx1"/>
                        </a:solidFill>
                        <a:latin typeface="+mn-ea"/>
                        <a:ea typeface="+mn-ea"/>
                        <a:cs typeface="Calibri" panose="020F0502020204030204" pitchFamily="34" charset="0"/>
                      </a:endParaRPr>
                    </a:p>
                  </a:txBody>
                  <a:tcPr anchor="ctr"/>
                </a:tc>
                <a:tc>
                  <a:txBody>
                    <a:bodyPr/>
                    <a:p>
                      <a:pPr algn="l"/>
                      <a:r>
                        <a:rPr lang="zh-CN" altLang="en-US" sz="1400" dirty="0" smtClean="0">
                          <a:latin typeface="+mn-ea"/>
                          <a:ea typeface="+mn-ea"/>
                        </a:rPr>
                        <a:t>根据痰的性质和病理基础疾病，对于粘液痰，可使用黏液调节剂如 </a:t>
                      </a:r>
                      <a:r>
                        <a:rPr lang="zh-CN" altLang="en-US" sz="1400" b="1" dirty="0" smtClean="0">
                          <a:solidFill>
                            <a:schemeClr val="accent1">
                              <a:lumMod val="75000"/>
                            </a:schemeClr>
                          </a:solidFill>
                          <a:latin typeface="+mn-ea"/>
                          <a:ea typeface="+mn-ea"/>
                        </a:rPr>
                        <a:t>氨溴索</a:t>
                      </a:r>
                      <a:r>
                        <a:rPr lang="zh-CN" altLang="en-US" sz="1400" dirty="0" smtClean="0">
                          <a:latin typeface="+mn-ea"/>
                          <a:ea typeface="+mn-ea"/>
                        </a:rPr>
                        <a:t>。</a:t>
                      </a:r>
                      <a:endParaRPr lang="zh-CN" altLang="en-US" sz="1400" dirty="0">
                        <a:solidFill>
                          <a:schemeClr val="tx1"/>
                        </a:solidFill>
                        <a:latin typeface="+mn-ea"/>
                        <a:ea typeface="+mn-ea"/>
                      </a:endParaRPr>
                    </a:p>
                  </a:txBody>
                  <a:tcPr anchor="ctr"/>
                </a:tc>
              </a:tr>
              <a:tr h="401320">
                <a:tc>
                  <a:txBody>
                    <a:bodyPr/>
                    <a:p>
                      <a:pPr algn="ctr"/>
                      <a:r>
                        <a:rPr lang="zh-CN" altLang="en-US" sz="1400" b="1" dirty="0" smtClean="0">
                          <a:latin typeface="+mn-ea"/>
                          <a:ea typeface="+mn-ea"/>
                        </a:rPr>
                        <a:t>中国儿童慢性湿性咳嗽的诊断与治疗专家共识</a:t>
                      </a:r>
                      <a:r>
                        <a:rPr lang="en-US" altLang="zh-CN" sz="1400" b="1" baseline="30000" dirty="0" smtClean="0">
                          <a:latin typeface="+mn-ea"/>
                          <a:ea typeface="+mn-ea"/>
                        </a:rPr>
                        <a:t>4</a:t>
                      </a:r>
                      <a:endParaRPr lang="zh-CN" altLang="en-US" sz="1400" b="1" dirty="0">
                        <a:solidFill>
                          <a:schemeClr val="tx1"/>
                        </a:solidFill>
                        <a:latin typeface="+mn-ea"/>
                        <a:ea typeface="+mn-ea"/>
                      </a:endParaRPr>
                    </a:p>
                  </a:txBody>
                  <a:tcPr anchor="ctr">
                    <a:solidFill>
                      <a:schemeClr val="bg1">
                        <a:lumMod val="75000"/>
                        <a:alpha val="20000"/>
                      </a:schemeClr>
                    </a:solidFill>
                  </a:tcPr>
                </a:tc>
                <a:tc>
                  <a:txBody>
                    <a:bodyPr/>
                    <a:p>
                      <a:pPr algn="ctr"/>
                      <a:r>
                        <a:rPr lang="en-US" altLang="zh-CN" sz="1200" i="1" dirty="0" smtClean="0">
                          <a:latin typeface="+mn-ea"/>
                          <a:ea typeface="+mn-ea"/>
                          <a:cs typeface="Calibri" panose="020F0502020204030204" pitchFamily="34" charset="0"/>
                        </a:rPr>
                        <a:t>2019</a:t>
                      </a:r>
                      <a:endParaRPr lang="zh-CN" altLang="en-US" sz="1200" i="1" dirty="0">
                        <a:solidFill>
                          <a:schemeClr val="tx1"/>
                        </a:solidFill>
                        <a:latin typeface="+mn-ea"/>
                        <a:ea typeface="+mn-ea"/>
                        <a:cs typeface="Calibri" panose="020F0502020204030204" pitchFamily="34" charset="0"/>
                      </a:endParaRPr>
                    </a:p>
                  </a:txBody>
                  <a:tcPr anchor="ctr">
                    <a:solidFill>
                      <a:schemeClr val="bg1">
                        <a:lumMod val="75000"/>
                        <a:alpha val="20000"/>
                      </a:schemeClr>
                    </a:solidFill>
                  </a:tcPr>
                </a:tc>
                <a:tc>
                  <a:txBody>
                    <a:bodyPr/>
                    <a:p>
                      <a:pPr marL="0" marR="0" indent="0" algn="l" defTabSz="913765" rtl="0" eaLnBrk="1" fontAlgn="auto" latinLnBrk="0" hangingPunct="1">
                        <a:lnSpc>
                          <a:spcPct val="100000"/>
                        </a:lnSpc>
                        <a:spcBef>
                          <a:spcPts val="0"/>
                        </a:spcBef>
                        <a:spcAft>
                          <a:spcPts val="0"/>
                        </a:spcAft>
                        <a:buClrTx/>
                        <a:buSzTx/>
                        <a:buFontTx/>
                        <a:buNone/>
                        <a:defRPr/>
                      </a:pPr>
                      <a:r>
                        <a:rPr lang="zh-CN" altLang="en-US" sz="1400" b="1" dirty="0" smtClean="0">
                          <a:solidFill>
                            <a:schemeClr val="accent1">
                              <a:lumMod val="75000"/>
                            </a:schemeClr>
                          </a:solidFill>
                          <a:latin typeface="+mn-ea"/>
                          <a:ea typeface="+mn-ea"/>
                        </a:rPr>
                        <a:t>氨溴索 </a:t>
                      </a:r>
                      <a:r>
                        <a:rPr lang="zh-CN" altLang="en-US" sz="1400" dirty="0" smtClean="0">
                          <a:latin typeface="+mn-ea"/>
                          <a:ea typeface="+mn-ea"/>
                        </a:rPr>
                        <a:t>是儿童慢性湿性咳嗽的常用药物。</a:t>
                      </a:r>
                      <a:endParaRPr lang="zh-CN" altLang="en-US" sz="1400" dirty="0" smtClean="0">
                        <a:solidFill>
                          <a:schemeClr val="tx1"/>
                        </a:solidFill>
                        <a:latin typeface="+mn-ea"/>
                        <a:ea typeface="+mn-ea"/>
                      </a:endParaRPr>
                    </a:p>
                  </a:txBody>
                  <a:tcPr anchor="ctr">
                    <a:solidFill>
                      <a:schemeClr val="bg1">
                        <a:lumMod val="75000"/>
                        <a:alpha val="20000"/>
                      </a:schemeClr>
                    </a:solidFill>
                  </a:tcPr>
                </a:tc>
              </a:tr>
              <a:tr h="557530">
                <a:tc>
                  <a:txBody>
                    <a:bodyPr/>
                    <a:p>
                      <a:pPr algn="ctr"/>
                      <a:r>
                        <a:rPr lang="zh-CN" altLang="en-US" sz="1400" b="1" dirty="0" smtClean="0">
                          <a:latin typeface="+mn-ea"/>
                          <a:ea typeface="+mn-ea"/>
                        </a:rPr>
                        <a:t>中国儿童难治性肺炎呼吸内镜介入诊疗专家共识</a:t>
                      </a:r>
                      <a:r>
                        <a:rPr lang="en-US" altLang="zh-CN" sz="1400" b="1" baseline="30000" dirty="0" smtClean="0">
                          <a:latin typeface="+mn-ea"/>
                          <a:ea typeface="+mn-ea"/>
                        </a:rPr>
                        <a:t>5</a:t>
                      </a:r>
                      <a:endParaRPr lang="zh-CN" altLang="en-US" sz="1400" b="1" dirty="0">
                        <a:solidFill>
                          <a:schemeClr val="tx1"/>
                        </a:solidFill>
                        <a:latin typeface="+mn-ea"/>
                        <a:ea typeface="+mn-ea"/>
                      </a:endParaRPr>
                    </a:p>
                  </a:txBody>
                  <a:tcPr anchor="ctr"/>
                </a:tc>
                <a:tc>
                  <a:txBody>
                    <a:bodyPr/>
                    <a:p>
                      <a:pPr algn="ctr"/>
                      <a:r>
                        <a:rPr lang="en-US" altLang="zh-CN" sz="1200" i="1" dirty="0" smtClean="0">
                          <a:latin typeface="+mn-ea"/>
                          <a:ea typeface="+mn-ea"/>
                          <a:cs typeface="Calibri" panose="020F0502020204030204" pitchFamily="34" charset="0"/>
                        </a:rPr>
                        <a:t>2019</a:t>
                      </a:r>
                      <a:endParaRPr lang="zh-CN" altLang="en-US" sz="1200" i="1" dirty="0">
                        <a:solidFill>
                          <a:schemeClr val="tx1"/>
                        </a:solidFill>
                        <a:latin typeface="+mn-ea"/>
                        <a:ea typeface="+mn-ea"/>
                        <a:cs typeface="Calibri" panose="020F0502020204030204" pitchFamily="34" charset="0"/>
                      </a:endParaRPr>
                    </a:p>
                  </a:txBody>
                  <a:tcPr anchor="ctr"/>
                </a:tc>
                <a:tc>
                  <a:txBody>
                    <a:bodyPr/>
                    <a:p>
                      <a:pPr algn="l"/>
                      <a:r>
                        <a:rPr lang="zh-CN" altLang="en-US" sz="1400" dirty="0" smtClean="0">
                          <a:latin typeface="+mn-ea"/>
                          <a:ea typeface="+mn-ea"/>
                        </a:rPr>
                        <a:t>对于难治性肺炎的治疗辅以祛痰、雾化吸入、拍背、吸痰、保持呼吸道通畅等对症支持治疗，</a:t>
                      </a:r>
                      <a:r>
                        <a:rPr lang="zh-CN" altLang="en-US" sz="1400" b="1" dirty="0" smtClean="0">
                          <a:solidFill>
                            <a:schemeClr val="accent1">
                              <a:lumMod val="75000"/>
                            </a:schemeClr>
                          </a:solidFill>
                          <a:latin typeface="+mn-ea"/>
                          <a:ea typeface="+mn-ea"/>
                        </a:rPr>
                        <a:t>祛痰药物如氨溴索等</a:t>
                      </a:r>
                      <a:r>
                        <a:rPr lang="zh-CN" altLang="en-US" sz="1400" dirty="0" smtClean="0">
                          <a:latin typeface="+mn-ea"/>
                          <a:ea typeface="+mn-ea"/>
                        </a:rPr>
                        <a:t>。</a:t>
                      </a:r>
                      <a:endParaRPr lang="zh-CN" altLang="en-US" sz="1400" dirty="0">
                        <a:solidFill>
                          <a:schemeClr val="tx1"/>
                        </a:solidFill>
                        <a:latin typeface="+mn-ea"/>
                        <a:ea typeface="+mn-ea"/>
                      </a:endParaRPr>
                    </a:p>
                  </a:txBody>
                  <a:tcPr anchor="ctr"/>
                </a:tc>
              </a:tr>
              <a:tr h="361315">
                <a:tc>
                  <a:txBody>
                    <a:bodyPr/>
                    <a:p>
                      <a:pPr algn="ctr"/>
                      <a:r>
                        <a:rPr lang="zh-CN" altLang="en-US" sz="1400" b="1" dirty="0" smtClean="0">
                          <a:latin typeface="+mn-ea"/>
                          <a:ea typeface="+mn-ea"/>
                        </a:rPr>
                        <a:t>儿童用药（化学药品）药学开发指导原则（试行）</a:t>
                      </a:r>
                      <a:endParaRPr lang="zh-CN" altLang="en-US" sz="1400" b="1" dirty="0">
                        <a:solidFill>
                          <a:schemeClr val="tx1"/>
                        </a:solidFill>
                        <a:latin typeface="+mn-ea"/>
                        <a:ea typeface="+mn-ea"/>
                      </a:endParaRPr>
                    </a:p>
                  </a:txBody>
                  <a:tcPr anchor="ctr">
                    <a:solidFill>
                      <a:schemeClr val="bg1">
                        <a:lumMod val="75000"/>
                        <a:alpha val="20000"/>
                      </a:schemeClr>
                    </a:solidFill>
                  </a:tcPr>
                </a:tc>
                <a:tc>
                  <a:txBody>
                    <a:bodyPr/>
                    <a:p>
                      <a:pPr algn="ctr"/>
                      <a:r>
                        <a:rPr lang="en-US" altLang="zh-CN" sz="1200" i="1" dirty="0" smtClean="0">
                          <a:latin typeface="+mn-ea"/>
                          <a:ea typeface="+mn-ea"/>
                          <a:cs typeface="Calibri" panose="020F0502020204030204" pitchFamily="34" charset="0"/>
                        </a:rPr>
                        <a:t>2020</a:t>
                      </a:r>
                      <a:endParaRPr lang="zh-CN" altLang="en-US" sz="1200" i="1" dirty="0">
                        <a:solidFill>
                          <a:schemeClr val="tx1"/>
                        </a:solidFill>
                        <a:latin typeface="+mn-ea"/>
                        <a:ea typeface="+mn-ea"/>
                        <a:cs typeface="Calibri" panose="020F0502020204030204" pitchFamily="34" charset="0"/>
                      </a:endParaRPr>
                    </a:p>
                  </a:txBody>
                  <a:tcPr anchor="ctr">
                    <a:solidFill>
                      <a:schemeClr val="bg1">
                        <a:lumMod val="75000"/>
                        <a:alpha val="20000"/>
                      </a:schemeClr>
                    </a:solidFill>
                  </a:tcPr>
                </a:tc>
                <a:tc>
                  <a:txBody>
                    <a:bodyPr/>
                    <a:p>
                      <a:pPr algn="l"/>
                      <a:r>
                        <a:rPr lang="zh-CN" altLang="en-US" sz="1400" dirty="0" smtClean="0">
                          <a:latin typeface="+mn-ea"/>
                          <a:ea typeface="+mn-ea"/>
                        </a:rPr>
                        <a:t>提出口服液体剂型为</a:t>
                      </a:r>
                      <a:r>
                        <a:rPr lang="en-US" altLang="zh-CN" sz="1400" dirty="0" smtClean="0">
                          <a:latin typeface="+mn-ea"/>
                          <a:ea typeface="+mn-ea"/>
                        </a:rPr>
                        <a:t>2~5</a:t>
                      </a:r>
                      <a:r>
                        <a:rPr lang="zh-CN" altLang="en-US" sz="1400" dirty="0" smtClean="0">
                          <a:latin typeface="+mn-ea"/>
                          <a:ea typeface="+mn-ea"/>
                        </a:rPr>
                        <a:t>岁（学龄前）儿童 </a:t>
                      </a:r>
                      <a:r>
                        <a:rPr lang="zh-CN" altLang="en-US" sz="1400" b="1" dirty="0" smtClean="0">
                          <a:solidFill>
                            <a:srgbClr val="FF0000"/>
                          </a:solidFill>
                          <a:latin typeface="+mn-ea"/>
                          <a:ea typeface="+mn-ea"/>
                        </a:rPr>
                        <a:t>最适宜的优选剂型</a:t>
                      </a:r>
                      <a:r>
                        <a:rPr lang="zh-CN" altLang="en-US" sz="1400" dirty="0" smtClean="0">
                          <a:latin typeface="+mn-ea"/>
                          <a:ea typeface="+mn-ea"/>
                        </a:rPr>
                        <a:t>。</a:t>
                      </a:r>
                      <a:endParaRPr lang="zh-CN" altLang="en-US" sz="1400" dirty="0">
                        <a:solidFill>
                          <a:schemeClr val="tx1"/>
                        </a:solidFill>
                        <a:latin typeface="+mn-ea"/>
                        <a:ea typeface="+mn-ea"/>
                      </a:endParaRPr>
                    </a:p>
                  </a:txBody>
                  <a:tcPr anchor="ctr">
                    <a:solidFill>
                      <a:schemeClr val="bg1">
                        <a:lumMod val="75000"/>
                        <a:alpha val="20000"/>
                      </a:schemeClr>
                    </a:solidFill>
                  </a:tcPr>
                </a:tc>
              </a:tr>
            </a:tbl>
          </a:graphicData>
        </a:graphic>
      </p:graphicFrame>
      <p:sp>
        <p:nvSpPr>
          <p:cNvPr id="6" name="标题 5"/>
          <p:cNvSpPr>
            <a:spLocks noGrp="1"/>
          </p:cNvSpPr>
          <p:nvPr>
            <p:ph type="title"/>
          </p:nvPr>
        </p:nvSpPr>
        <p:spPr>
          <a:xfrm>
            <a:off x="413385" y="375920"/>
            <a:ext cx="9945370" cy="586105"/>
          </a:xfrm>
        </p:spPr>
        <p:txBody>
          <a:bodyPr>
            <a:normAutofit fontScale="90000"/>
          </a:bodyPr>
          <a:p>
            <a:pPr>
              <a:lnSpc>
                <a:spcPct val="120000"/>
              </a:lnSpc>
              <a:spcBef>
                <a:spcPts val="0"/>
              </a:spcBef>
              <a:spcAft>
                <a:spcPts val="0"/>
              </a:spcAft>
            </a:pPr>
            <a:r>
              <a:rPr lang="zh-CN" altLang="en-US" sz="2000" dirty="0">
                <a:cs typeface="微软雅黑" panose="020B0503020204020204" charset="-122"/>
                <a:sym typeface="+mn-ea"/>
              </a:rPr>
              <a:t>有效性：</a:t>
            </a:r>
            <a:r>
              <a:rPr lang="zh-CN" altLang="en-US" sz="2000" dirty="0">
                <a:latin typeface="+mn-ea"/>
                <a:sym typeface="+mn-ea"/>
              </a:rPr>
              <a:t>盐酸氨溴索喷雾</a:t>
            </a:r>
            <a:r>
              <a:rPr lang="zh-CN" altLang="en-US" sz="2000" dirty="0" smtClean="0">
                <a:latin typeface="+mn-ea"/>
                <a:sym typeface="+mn-ea"/>
              </a:rPr>
              <a:t>剂是共识、指导原则等推荐的儿童专属喷雾型祛痰药，是低龄儿童最适宜的优</a:t>
            </a:r>
            <a:r>
              <a:rPr lang="zh-CN" altLang="en-US" sz="2000" dirty="0" smtClean="0">
                <a:latin typeface="+mn-ea"/>
                <a:sym typeface="+mn-ea"/>
              </a:rPr>
              <a:t>选剂型。</a:t>
            </a:r>
            <a:endParaRPr lang="zh-CN" altLang="en-US" sz="2000" dirty="0" smtClean="0">
              <a:latin typeface="+mn-ea"/>
            </a:endParaRPr>
          </a:p>
        </p:txBody>
      </p:sp>
      <p:sp>
        <p:nvSpPr>
          <p:cNvPr id="9" name="文本框 8"/>
          <p:cNvSpPr txBox="1"/>
          <p:nvPr/>
        </p:nvSpPr>
        <p:spPr>
          <a:xfrm>
            <a:off x="298450" y="6051550"/>
            <a:ext cx="7687945" cy="755650"/>
          </a:xfrm>
          <a:prstGeom prst="rect">
            <a:avLst/>
          </a:prstGeom>
          <a:noFill/>
        </p:spPr>
        <p:txBody>
          <a:bodyPr wrap="square">
            <a:spAutoFit/>
          </a:bodyPr>
          <a:p>
            <a:pPr>
              <a:lnSpc>
                <a:spcPct val="120000"/>
              </a:lnSpc>
              <a:spcBef>
                <a:spcPts val="0"/>
              </a:spcBef>
              <a:spcAft>
                <a:spcPts val="0"/>
              </a:spcAft>
            </a:pPr>
            <a:r>
              <a:rPr lang="en-US" altLang="zh-CN" sz="9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1.</a:t>
            </a:r>
            <a:r>
              <a:rPr lang="zh-CN" altLang="en-US" sz="9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中国医师协会儿科医师分会儿童呼吸学组</a:t>
            </a:r>
            <a:r>
              <a:rPr lang="en-US" altLang="zh-CN" sz="9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 </a:t>
            </a:r>
            <a:r>
              <a:rPr lang="zh-CN" altLang="en-US" sz="9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等</a:t>
            </a:r>
            <a:r>
              <a:rPr lang="en-US" altLang="zh-CN" sz="9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 </a:t>
            </a:r>
            <a:r>
              <a:rPr lang="zh-CN" altLang="en-US" sz="9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儿童祛痰止咳治疗专家共识</a:t>
            </a:r>
            <a:r>
              <a:rPr lang="en-US" altLang="zh-CN" sz="9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[J]. </a:t>
            </a:r>
            <a:r>
              <a:rPr lang="zh-CN" altLang="en-US" sz="9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中国实用儿科杂志</a:t>
            </a:r>
            <a:r>
              <a:rPr lang="en-US" altLang="zh-CN" sz="9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,2022,37(8):567-574. </a:t>
            </a:r>
            <a:endParaRPr lang="en-US" altLang="zh-CN" sz="9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a:p>
            <a:pPr>
              <a:lnSpc>
                <a:spcPct val="120000"/>
              </a:lnSpc>
              <a:spcBef>
                <a:spcPts val="0"/>
              </a:spcBef>
              <a:spcAft>
                <a:spcPts val="0"/>
              </a:spcAft>
            </a:pPr>
            <a:r>
              <a:rPr lang="en-US" altLang="zh-CN" sz="9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2.</a:t>
            </a:r>
            <a:r>
              <a:rPr lang="zh-CN" altLang="en-US" sz="9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中国中西医结合学会儿科专业委员会呼吸学组</a:t>
            </a:r>
            <a:r>
              <a:rPr lang="en-US" altLang="zh-CN" sz="9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 </a:t>
            </a:r>
            <a:r>
              <a:rPr lang="zh-CN" altLang="en-US" sz="9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中西医结合防治儿童反复呼吸道感染专家共识</a:t>
            </a:r>
            <a:r>
              <a:rPr lang="en-US" altLang="zh-CN" sz="9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[J]. </a:t>
            </a:r>
            <a:r>
              <a:rPr lang="zh-CN" altLang="en-US" sz="9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中国中西医结合儿科学</a:t>
            </a:r>
            <a:r>
              <a:rPr lang="en-US" altLang="zh-CN" sz="9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,2022,14(6):461-467. </a:t>
            </a:r>
            <a:endParaRPr lang="en-US" altLang="zh-CN" sz="9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a:p>
            <a:pPr>
              <a:lnSpc>
                <a:spcPct val="120000"/>
              </a:lnSpc>
              <a:spcBef>
                <a:spcPts val="0"/>
              </a:spcBef>
              <a:spcAft>
                <a:spcPts val="0"/>
              </a:spcAft>
            </a:pPr>
            <a:r>
              <a:rPr lang="en-US" altLang="zh-CN" sz="9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3.</a:t>
            </a:r>
            <a:r>
              <a:rPr lang="zh-CN" altLang="en-US" sz="9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中华医学会</a:t>
            </a:r>
            <a:r>
              <a:rPr lang="en-US" altLang="zh-CN" sz="9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a:t>
            </a:r>
            <a:r>
              <a:rPr lang="zh-CN" altLang="en-US" sz="9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中华医学会杂志社</a:t>
            </a:r>
            <a:r>
              <a:rPr lang="en-US" altLang="zh-CN" sz="9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a:t>
            </a:r>
            <a:r>
              <a:rPr lang="zh-CN" altLang="en-US" sz="9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中华医学会全科医学分会</a:t>
            </a:r>
            <a:r>
              <a:rPr lang="en-US" altLang="zh-CN" sz="9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a:t>
            </a:r>
            <a:r>
              <a:rPr lang="zh-CN" altLang="en-US" sz="9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等</a:t>
            </a:r>
            <a:r>
              <a:rPr lang="en-US" altLang="zh-CN" sz="9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 </a:t>
            </a:r>
            <a:r>
              <a:rPr lang="zh-CN" altLang="en-US" sz="9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中国咳嗽基层诊疗与管理指南（</a:t>
            </a:r>
            <a:r>
              <a:rPr lang="en-US" altLang="zh-CN" sz="9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2024</a:t>
            </a:r>
            <a:r>
              <a:rPr lang="zh-CN" altLang="en-US" sz="9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年）</a:t>
            </a:r>
            <a:r>
              <a:rPr lang="en-US" altLang="zh-CN" sz="9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[J]. </a:t>
            </a:r>
            <a:r>
              <a:rPr lang="zh-CN" altLang="en-US" sz="9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中华全科医师杂志</a:t>
            </a:r>
            <a:r>
              <a:rPr lang="en-US" altLang="zh-CN" sz="9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,2024,23(8):793-812.</a:t>
            </a:r>
            <a:endParaRPr lang="en-US" altLang="zh-CN" sz="9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a:p>
            <a:pPr>
              <a:lnSpc>
                <a:spcPct val="120000"/>
              </a:lnSpc>
              <a:spcBef>
                <a:spcPts val="0"/>
              </a:spcBef>
              <a:spcAft>
                <a:spcPts val="0"/>
              </a:spcAft>
            </a:pPr>
            <a:r>
              <a:rPr lang="zh-CN" altLang="en-US" sz="9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4.陈强,陈志敏,成焕吉,等.中国儿童慢性湿性咳嗽的诊断与治疗专家共识(2019年版)[J].中国实用儿科杂志,2019,34(04):256-264.</a:t>
            </a:r>
            <a:r>
              <a:rPr lang="en-US" altLang="zh-CN" sz="9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 </a:t>
            </a:r>
            <a:endParaRPr lang="zh-CN" altLang="en-US" sz="9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sp>
        <p:nvSpPr>
          <p:cNvPr id="7" name="圆角矩形 6"/>
          <p:cNvSpPr/>
          <p:nvPr/>
        </p:nvSpPr>
        <p:spPr>
          <a:xfrm>
            <a:off x="260985" y="4655820"/>
            <a:ext cx="11670665" cy="1256665"/>
          </a:xfrm>
          <a:prstGeom prst="roundRect">
            <a:avLst/>
          </a:prstGeom>
          <a:solidFill>
            <a:schemeClr val="bg1"/>
          </a:solidFill>
          <a:ln>
            <a:solidFill>
              <a:srgbClr val="00B0F0"/>
            </a:solidFill>
            <a:prstDash val="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fontAlgn="auto">
              <a:lnSpc>
                <a:spcPct val="110000"/>
              </a:lnSpc>
            </a:pPr>
            <a:r>
              <a:rPr lang="en-US" altLang="zh-CN" sz="1400" b="1" dirty="0">
                <a:solidFill>
                  <a:schemeClr val="tx1"/>
                </a:solidFill>
                <a:latin typeface="微软雅黑" panose="020B0503020204020204" charset="-122"/>
                <a:ea typeface="微软雅黑" panose="020B0503020204020204" charset="-122"/>
                <a:cs typeface="微软雅黑" panose="020B0503020204020204" charset="-122"/>
                <a:sym typeface="+mn-ea"/>
              </a:rPr>
              <a:t>《</a:t>
            </a:r>
            <a:r>
              <a:rPr lang="zh-CN" altLang="en-US" sz="1400" b="1" dirty="0">
                <a:solidFill>
                  <a:schemeClr val="tx1"/>
                </a:solidFill>
                <a:latin typeface="微软雅黑" panose="020B0503020204020204" charset="-122"/>
                <a:ea typeface="微软雅黑" panose="020B0503020204020204" charset="-122"/>
                <a:cs typeface="微软雅黑" panose="020B0503020204020204" charset="-122"/>
                <a:sym typeface="+mn-ea"/>
              </a:rPr>
              <a:t>技术审评报告</a:t>
            </a:r>
            <a:r>
              <a:rPr lang="en-US" altLang="zh-CN" sz="1400" b="1" dirty="0">
                <a:solidFill>
                  <a:schemeClr val="tx1"/>
                </a:solidFill>
                <a:latin typeface="微软雅黑" panose="020B0503020204020204" charset="-122"/>
                <a:ea typeface="微软雅黑" panose="020B0503020204020204" charset="-122"/>
                <a:cs typeface="微软雅黑" panose="020B0503020204020204" charset="-122"/>
                <a:sym typeface="+mn-ea"/>
              </a:rPr>
              <a:t>》</a:t>
            </a:r>
            <a:r>
              <a:rPr lang="en-US" altLang="zh-CN" sz="1400" b="1" baseline="30000" dirty="0" smtClean="0">
                <a:solidFill>
                  <a:schemeClr val="tx1"/>
                </a:solidFill>
                <a:latin typeface="+mn-ea"/>
                <a:sym typeface="+mn-ea"/>
              </a:rPr>
              <a:t>6</a:t>
            </a:r>
            <a:r>
              <a:rPr lang="zh-CN" altLang="en-US" sz="1400" b="1" dirty="0">
                <a:solidFill>
                  <a:schemeClr val="tx1"/>
                </a:solidFill>
                <a:latin typeface="微软雅黑" panose="020B0503020204020204" charset="-122"/>
                <a:ea typeface="微软雅黑" panose="020B0503020204020204" charset="-122"/>
                <a:cs typeface="微软雅黑" panose="020B0503020204020204" charset="-122"/>
                <a:sym typeface="+mn-ea"/>
              </a:rPr>
              <a:t>关于本药品有效性描述</a:t>
            </a:r>
            <a:endParaRPr lang="zh-CN" altLang="en-US" sz="1400" b="1" dirty="0">
              <a:solidFill>
                <a:schemeClr val="tx1"/>
              </a:solidFill>
              <a:latin typeface="微软雅黑" panose="020B0503020204020204" charset="-122"/>
              <a:ea typeface="微软雅黑" panose="020B0503020204020204" charset="-122"/>
              <a:cs typeface="微软雅黑" panose="020B0503020204020204" charset="-122"/>
              <a:sym typeface="+mn-ea"/>
            </a:endParaRPr>
          </a:p>
          <a:p>
            <a:pPr marL="171450" indent="-171450" fontAlgn="auto">
              <a:lnSpc>
                <a:spcPct val="110000"/>
              </a:lnSpc>
              <a:buFont typeface="Arial" panose="020B0604020202020204" pitchFamily="34" charset="0"/>
              <a:buChar char="•"/>
            </a:pPr>
            <a:r>
              <a:rPr lang="zh-CN" altLang="en-US" sz="1400" dirty="0">
                <a:solidFill>
                  <a:schemeClr val="tx1"/>
                </a:solidFill>
                <a:latin typeface="微软雅黑" panose="020B0503020204020204" charset="-122"/>
                <a:ea typeface="微软雅黑" panose="020B0503020204020204" charset="-122"/>
                <a:cs typeface="微软雅黑" panose="020B0503020204020204" charset="-122"/>
                <a:sym typeface="+mn-ea"/>
              </a:rPr>
              <a:t>本品</a:t>
            </a:r>
            <a:r>
              <a:rPr lang="zh-CN" altLang="en-US" sz="1400" dirty="0">
                <a:solidFill>
                  <a:srgbClr val="FF0000"/>
                </a:solidFill>
                <a:latin typeface="微软雅黑" panose="020B0503020204020204" charset="-122"/>
                <a:ea typeface="微软雅黑" panose="020B0503020204020204" charset="-122"/>
                <a:cs typeface="微软雅黑" panose="020B0503020204020204" charset="-122"/>
                <a:sym typeface="+mn-ea"/>
              </a:rPr>
              <a:t>针对</a:t>
            </a:r>
            <a:r>
              <a:rPr lang="en-US" altLang="zh-CN" sz="1400" dirty="0">
                <a:solidFill>
                  <a:srgbClr val="FF0000"/>
                </a:solidFill>
                <a:latin typeface="微软雅黑" panose="020B0503020204020204" charset="-122"/>
                <a:ea typeface="微软雅黑" panose="020B0503020204020204" charset="-122"/>
                <a:cs typeface="微软雅黑" panose="020B0503020204020204" charset="-122"/>
                <a:sym typeface="+mn-ea"/>
              </a:rPr>
              <a:t>2-6</a:t>
            </a:r>
            <a:r>
              <a:rPr lang="zh-CN" altLang="en-US" sz="1400" dirty="0">
                <a:solidFill>
                  <a:srgbClr val="FF0000"/>
                </a:solidFill>
                <a:latin typeface="微软雅黑" panose="020B0503020204020204" charset="-122"/>
                <a:ea typeface="微软雅黑" panose="020B0503020204020204" charset="-122"/>
                <a:cs typeface="微软雅黑" panose="020B0503020204020204" charset="-122"/>
                <a:sym typeface="+mn-ea"/>
              </a:rPr>
              <a:t>岁儿童祛痰治疗研发</a:t>
            </a:r>
            <a:r>
              <a:rPr lang="zh-CN" altLang="en-US" sz="1400" dirty="0">
                <a:solidFill>
                  <a:schemeClr val="tx1"/>
                </a:solidFill>
                <a:latin typeface="微软雅黑" panose="020B0503020204020204" charset="-122"/>
                <a:ea typeface="微软雅黑" panose="020B0503020204020204" charset="-122"/>
                <a:cs typeface="微软雅黑" panose="020B0503020204020204" charset="-122"/>
                <a:sym typeface="+mn-ea"/>
              </a:rPr>
              <a:t>，采用</a:t>
            </a:r>
            <a:r>
              <a:rPr lang="zh-CN" altLang="en-US" sz="1400" dirty="0">
                <a:solidFill>
                  <a:srgbClr val="FF0000"/>
                </a:solidFill>
                <a:latin typeface="微软雅黑" panose="020B0503020204020204" charset="-122"/>
                <a:ea typeface="微软雅黑" panose="020B0503020204020204" charset="-122"/>
                <a:cs typeface="微软雅黑" panose="020B0503020204020204" charset="-122"/>
                <a:sym typeface="+mn-ea"/>
              </a:rPr>
              <a:t>定量口腔喷雾</a:t>
            </a:r>
            <a:r>
              <a:rPr lang="zh-CN" altLang="en-US" sz="1400" dirty="0">
                <a:solidFill>
                  <a:schemeClr val="tx1"/>
                </a:solidFill>
                <a:latin typeface="微软雅黑" panose="020B0503020204020204" charset="-122"/>
                <a:ea typeface="微软雅黑" panose="020B0503020204020204" charset="-122"/>
                <a:cs typeface="微软雅黑" panose="020B0503020204020204" charset="-122"/>
                <a:sym typeface="+mn-ea"/>
              </a:rPr>
              <a:t>给药，</a:t>
            </a:r>
            <a:r>
              <a:rPr lang="zh-CN" altLang="en-US" sz="1400" dirty="0">
                <a:solidFill>
                  <a:schemeClr val="tx1"/>
                </a:solidFill>
                <a:latin typeface="微软雅黑" panose="020B0503020204020204" charset="-122"/>
                <a:ea typeface="微软雅黑" panose="020B0503020204020204" charset="-122"/>
                <a:cs typeface="微软雅黑" panose="020B0503020204020204" charset="-122"/>
                <a:sym typeface="+mn-ea"/>
              </a:rPr>
              <a:t>较其他口服制剂，</a:t>
            </a:r>
            <a:r>
              <a:rPr lang="zh-CN" altLang="en-US" sz="1400" dirty="0">
                <a:solidFill>
                  <a:srgbClr val="FF0000"/>
                </a:solidFill>
                <a:latin typeface="微软雅黑" panose="020B0503020204020204" charset="-122"/>
                <a:ea typeface="微软雅黑" panose="020B0503020204020204" charset="-122"/>
                <a:cs typeface="微软雅黑" panose="020B0503020204020204" charset="-122"/>
                <a:sym typeface="+mn-ea"/>
              </a:rPr>
              <a:t>可避免遗撒、呕吐或窒息</a:t>
            </a:r>
            <a:r>
              <a:rPr lang="zh-CN" altLang="en-US" sz="1400" dirty="0">
                <a:solidFill>
                  <a:schemeClr val="tx1"/>
                </a:solidFill>
                <a:latin typeface="微软雅黑" panose="020B0503020204020204" charset="-122"/>
                <a:ea typeface="微软雅黑" panose="020B0503020204020204" charset="-122"/>
                <a:cs typeface="微软雅黑" panose="020B0503020204020204" charset="-122"/>
                <a:sym typeface="+mn-ea"/>
              </a:rPr>
              <a:t>，给药剂量准确，对</a:t>
            </a:r>
            <a:r>
              <a:rPr lang="zh-CN" altLang="en-US" sz="1400" dirty="0">
                <a:solidFill>
                  <a:srgbClr val="FF0000"/>
                </a:solidFill>
                <a:latin typeface="微软雅黑" panose="020B0503020204020204" charset="-122"/>
                <a:ea typeface="微软雅黑" panose="020B0503020204020204" charset="-122"/>
                <a:cs typeface="微软雅黑" panose="020B0503020204020204" charset="-122"/>
                <a:sym typeface="+mn-ea"/>
              </a:rPr>
              <a:t>年龄小且不配合服药的儿童具有较好的顺应性 </a:t>
            </a:r>
            <a:endParaRPr lang="en-US" altLang="zh-CN" sz="1400" kern="1200" dirty="0">
              <a:solidFill>
                <a:srgbClr val="FF0000"/>
              </a:solidFill>
              <a:latin typeface="微软雅黑" panose="020B0503020204020204" charset="-122"/>
              <a:ea typeface="微软雅黑" panose="020B0503020204020204" charset="-122"/>
              <a:cs typeface="微软雅黑" panose="020B0503020204020204" charset="-122"/>
            </a:endParaRPr>
          </a:p>
          <a:p>
            <a:pPr marL="171450" indent="-171450" fontAlgn="auto">
              <a:lnSpc>
                <a:spcPct val="110000"/>
              </a:lnSpc>
              <a:buFont typeface="Arial" panose="020B0604020202020204" pitchFamily="34" charset="0"/>
              <a:buChar char="•"/>
            </a:pPr>
            <a:r>
              <a:rPr lang="zh-CN" altLang="en-US" sz="1400" dirty="0">
                <a:solidFill>
                  <a:schemeClr val="tx1"/>
                </a:solidFill>
                <a:latin typeface="微软雅黑" panose="020B0503020204020204" charset="-122"/>
                <a:ea typeface="微软雅黑" panose="020B0503020204020204" charset="-122"/>
                <a:cs typeface="微软雅黑" panose="020B0503020204020204" charset="-122"/>
                <a:sym typeface="+mn-ea"/>
              </a:rPr>
              <a:t>本品开展了与国外上市的盐酸氨溴索口腔喷雾溶液及盐酸氨溴索口服溶液对比的</a:t>
            </a:r>
            <a:r>
              <a:rPr lang="en-US" altLang="zh-CN" sz="1400" dirty="0">
                <a:solidFill>
                  <a:schemeClr val="tx1"/>
                </a:solidFill>
                <a:latin typeface="微软雅黑" panose="020B0503020204020204" charset="-122"/>
                <a:ea typeface="微软雅黑" panose="020B0503020204020204" charset="-122"/>
                <a:cs typeface="微软雅黑" panose="020B0503020204020204" charset="-122"/>
                <a:sym typeface="+mn-ea"/>
              </a:rPr>
              <a:t>BE</a:t>
            </a:r>
            <a:r>
              <a:rPr lang="zh-CN" altLang="en-US" sz="1400" dirty="0">
                <a:solidFill>
                  <a:schemeClr val="tx1"/>
                </a:solidFill>
                <a:latin typeface="微软雅黑" panose="020B0503020204020204" charset="-122"/>
                <a:ea typeface="微软雅黑" panose="020B0503020204020204" charset="-122"/>
                <a:cs typeface="微软雅黑" panose="020B0503020204020204" charset="-122"/>
                <a:sym typeface="+mn-ea"/>
              </a:rPr>
              <a:t>研究，研究结果支持本品与盐酸氨溴索口腔喷雾溶液</a:t>
            </a:r>
            <a:r>
              <a:rPr lang="zh-CN" altLang="en-US" sz="1400" dirty="0">
                <a:solidFill>
                  <a:srgbClr val="FF0000"/>
                </a:solidFill>
                <a:latin typeface="微软雅黑" panose="020B0503020204020204" charset="-122"/>
                <a:ea typeface="微软雅黑" panose="020B0503020204020204" charset="-122"/>
                <a:cs typeface="微软雅黑" panose="020B0503020204020204" charset="-122"/>
                <a:sym typeface="+mn-ea"/>
              </a:rPr>
              <a:t>具有可比的疗效和安全性特征基础</a:t>
            </a:r>
            <a:r>
              <a:rPr lang="zh-CN" altLang="en-US" sz="1400" dirty="0">
                <a:solidFill>
                  <a:schemeClr val="tx1"/>
                </a:solidFill>
                <a:latin typeface="微软雅黑" panose="020B0503020204020204" charset="-122"/>
                <a:ea typeface="微软雅黑" panose="020B0503020204020204" charset="-122"/>
                <a:cs typeface="微软雅黑" panose="020B0503020204020204" charset="-122"/>
                <a:sym typeface="+mn-ea"/>
              </a:rPr>
              <a:t>，同时也支持桥接盐酸氨溴索口服溶液已批准的 </a:t>
            </a:r>
            <a:r>
              <a:rPr lang="en-US" altLang="zh-CN" sz="1400" dirty="0">
                <a:solidFill>
                  <a:schemeClr val="tx1"/>
                </a:solidFill>
                <a:latin typeface="微软雅黑" panose="020B0503020204020204" charset="-122"/>
                <a:ea typeface="微软雅黑" panose="020B0503020204020204" charset="-122"/>
                <a:cs typeface="微软雅黑" panose="020B0503020204020204" charset="-122"/>
                <a:sym typeface="+mn-ea"/>
              </a:rPr>
              <a:t>2-6 </a:t>
            </a:r>
            <a:r>
              <a:rPr lang="zh-CN" altLang="en-US" sz="1400" dirty="0">
                <a:solidFill>
                  <a:schemeClr val="tx1"/>
                </a:solidFill>
                <a:latin typeface="微软雅黑" panose="020B0503020204020204" charset="-122"/>
                <a:ea typeface="微软雅黑" panose="020B0503020204020204" charset="-122"/>
                <a:cs typeface="微软雅黑" panose="020B0503020204020204" charset="-122"/>
                <a:sym typeface="+mn-ea"/>
              </a:rPr>
              <a:t>岁儿童应用的安全有效性特征。</a:t>
            </a:r>
            <a:endParaRPr lang="zh-CN" altLang="en-US" sz="1400">
              <a:ln w="12700">
                <a:solidFill>
                  <a:schemeClr val="tx1"/>
                </a:solidFill>
                <a:prstDash val="dash"/>
              </a:ln>
              <a:latin typeface="微软雅黑" panose="020B0503020204020204" charset="-122"/>
              <a:ea typeface="微软雅黑" panose="020B0503020204020204" charset="-122"/>
              <a:cs typeface="微软雅黑" panose="020B0503020204020204" charset="-122"/>
            </a:endParaRPr>
          </a:p>
        </p:txBody>
      </p:sp>
      <p:sp>
        <p:nvSpPr>
          <p:cNvPr id="12" name="文本框 11"/>
          <p:cNvSpPr txBox="1"/>
          <p:nvPr/>
        </p:nvSpPr>
        <p:spPr>
          <a:xfrm>
            <a:off x="7985760" y="6051550"/>
            <a:ext cx="3795395" cy="589280"/>
          </a:xfrm>
          <a:prstGeom prst="rect">
            <a:avLst/>
          </a:prstGeom>
          <a:noFill/>
        </p:spPr>
        <p:txBody>
          <a:bodyPr wrap="square">
            <a:noAutofit/>
          </a:bodyPr>
          <a:p>
            <a:pPr indent="0" algn="l" fontAlgn="auto">
              <a:lnSpc>
                <a:spcPct val="120000"/>
              </a:lnSpc>
              <a:spcBef>
                <a:spcPts val="0"/>
              </a:spcBef>
              <a:spcAft>
                <a:spcPts val="0"/>
              </a:spcAft>
              <a:buClrTx/>
              <a:buSzTx/>
              <a:buNone/>
            </a:pPr>
            <a:r>
              <a:rPr lang="zh-CN" altLang="en-US" sz="9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5.陈德晖,黄燕,焦安夏,等.中国儿童难治性肺炎呼吸内镜介入诊疗专家共识[J].中国实用儿科杂志,2019,34(06):449-457.</a:t>
            </a:r>
            <a:endParaRPr lang="zh-CN" altLang="en-US" sz="9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a:p>
            <a:pPr indent="0" algn="l" fontAlgn="auto">
              <a:lnSpc>
                <a:spcPct val="120000"/>
              </a:lnSpc>
              <a:spcBef>
                <a:spcPts val="0"/>
              </a:spcBef>
              <a:spcAft>
                <a:spcPts val="0"/>
              </a:spcAft>
              <a:buClrTx/>
              <a:buSzTx/>
              <a:buNone/>
            </a:pPr>
            <a:r>
              <a:rPr lang="zh-CN" altLang="en-US" sz="9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6.盐酸氨溴索喷雾剂 （CYHS1800419）申请上市技术审评报告</a:t>
            </a:r>
            <a:endParaRPr lang="zh-CN" altLang="en-US" sz="9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750">
        <p14:flip dir="r"/>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a:xfrm>
            <a:off x="565785" y="404495"/>
            <a:ext cx="9417050" cy="473075"/>
          </a:xfrm>
        </p:spPr>
        <p:txBody>
          <a:bodyPr/>
          <a:lstStyle/>
          <a:p>
            <a:pPr marL="0" indent="0" fontAlgn="auto">
              <a:lnSpc>
                <a:spcPct val="120000"/>
              </a:lnSpc>
            </a:pPr>
            <a:r>
              <a:rPr lang="zh-CN" altLang="en-US" sz="2000" dirty="0">
                <a:cs typeface="微软雅黑" panose="020B0503020204020204" charset="-122"/>
              </a:rPr>
              <a:t>创新性：</a:t>
            </a:r>
            <a:r>
              <a:rPr lang="zh-CN" altLang="en-US" sz="2000" dirty="0">
                <a:cs typeface="微软雅黑" panose="020B0503020204020204" charset="-122"/>
                <a:sym typeface="+mn-ea"/>
              </a:rPr>
              <a:t>革新口服溶液服用方式，治疗剂量更精准，给药更便捷，儿童接受度更高</a:t>
            </a:r>
            <a:endParaRPr lang="zh-CN" altLang="en-US" sz="2000" dirty="0">
              <a:cs typeface="微软雅黑" panose="020B0503020204020204" charset="-122"/>
            </a:endParaRPr>
          </a:p>
        </p:txBody>
      </p:sp>
      <p:sp>
        <p:nvSpPr>
          <p:cNvPr id="5" name="灯片编号占位符 4"/>
          <p:cNvSpPr>
            <a:spLocks noGrp="1"/>
          </p:cNvSpPr>
          <p:nvPr>
            <p:ph type="sldNum" sz="quarter" idx="12"/>
          </p:nvPr>
        </p:nvSpPr>
        <p:spPr/>
        <p:txBody>
          <a:bodyPr/>
          <a:lstStyle/>
          <a:p>
            <a:fld id="{5DD3DB80-B894-403A-B48E-6FDC1A72010E}" type="slidenum">
              <a:rPr lang="zh-CN" altLang="en-US" smtClean="0"/>
            </a:fld>
            <a:endParaRPr lang="zh-CN" altLang="en-US" dirty="0"/>
          </a:p>
        </p:txBody>
      </p:sp>
      <p:sp>
        <p:nvSpPr>
          <p:cNvPr id="8" name="îṡ1îḍe"/>
          <p:cNvSpPr/>
          <p:nvPr>
            <p:custDataLst>
              <p:tags r:id="rId1"/>
            </p:custDataLst>
          </p:nvPr>
        </p:nvSpPr>
        <p:spPr>
          <a:xfrm>
            <a:off x="1803400" y="1926723"/>
            <a:ext cx="2524760" cy="619125"/>
          </a:xfrm>
          <a:prstGeom prst="rect">
            <a:avLst/>
          </a:prstGeom>
          <a:solidFill>
            <a:schemeClr val="bg1"/>
          </a:solidFill>
          <a:ln>
            <a:solidFill>
              <a:schemeClr val="accent3">
                <a:lumMod val="60000"/>
                <a:lumOff val="40000"/>
              </a:schemeClr>
            </a:solidFill>
          </a:ln>
        </p:spPr>
        <p:style>
          <a:lnRef idx="0">
            <a:srgbClr val="FFFFFF"/>
          </a:lnRef>
          <a:fillRef idx="3">
            <a:srgbClr val="1560DD"/>
          </a:fillRef>
          <a:effectRef idx="0">
            <a:srgbClr val="FFFFFF"/>
          </a:effectRef>
          <a:fontRef idx="minor">
            <a:sysClr val="window" lastClr="FFFFFF"/>
          </a:fontRef>
        </p:style>
        <p:txBody>
          <a:bodyPr wrap="square" lIns="91440" tIns="45720" rIns="91440" bIns="45720" rtlCol="0" anchor="ctr" anchorCtr="1">
            <a:noAutofit/>
          </a:bodyPr>
          <a:lstStyle/>
          <a:p>
            <a:pPr lvl="0" algn="ctr">
              <a:defRPr/>
            </a:pPr>
            <a:r>
              <a:rPr lang="zh-CN" altLang="en-US" b="1" dirty="0">
                <a:solidFill>
                  <a:schemeClr val="tx1"/>
                </a:solidFill>
                <a:latin typeface="Calibri" panose="020F0502020204030204" pitchFamily="34" charset="0"/>
                <a:ea typeface="微软雅黑" panose="020B0503020204020204" charset="-122"/>
                <a:cs typeface="Calibri" panose="020F0502020204030204" pitchFamily="34" charset="0"/>
              </a:rPr>
              <a:t>口服定量喷雾</a:t>
            </a:r>
            <a:endParaRPr lang="zh-CN" altLang="en-US" b="1" baseline="30000" dirty="0">
              <a:solidFill>
                <a:schemeClr val="tx1"/>
              </a:solidFill>
              <a:latin typeface="Calibri" panose="020F0502020204030204" pitchFamily="34" charset="0"/>
              <a:ea typeface="微软雅黑" panose="020B0503020204020204" charset="-122"/>
              <a:cs typeface="Calibri" panose="020F0502020204030204" pitchFamily="34" charset="0"/>
            </a:endParaRPr>
          </a:p>
        </p:txBody>
      </p:sp>
      <p:sp>
        <p:nvSpPr>
          <p:cNvPr id="9" name="îṡ1îḍe"/>
          <p:cNvSpPr/>
          <p:nvPr>
            <p:custDataLst>
              <p:tags r:id="rId2"/>
            </p:custDataLst>
          </p:nvPr>
        </p:nvSpPr>
        <p:spPr>
          <a:xfrm>
            <a:off x="1803400" y="3205245"/>
            <a:ext cx="2524760" cy="619125"/>
          </a:xfrm>
          <a:prstGeom prst="rect">
            <a:avLst/>
          </a:prstGeom>
          <a:solidFill>
            <a:schemeClr val="bg1"/>
          </a:solidFill>
          <a:ln>
            <a:solidFill>
              <a:schemeClr val="accent4">
                <a:lumMod val="40000"/>
                <a:lumOff val="60000"/>
              </a:schemeClr>
            </a:solidFill>
          </a:ln>
        </p:spPr>
        <p:style>
          <a:lnRef idx="0">
            <a:srgbClr val="FFFFFF"/>
          </a:lnRef>
          <a:fillRef idx="3">
            <a:srgbClr val="F77E83"/>
          </a:fillRef>
          <a:effectRef idx="0">
            <a:srgbClr val="FFFFFF"/>
          </a:effectRef>
          <a:fontRef idx="minor">
            <a:sysClr val="windowText" lastClr="000000"/>
          </a:fontRef>
        </p:style>
        <p:txBody>
          <a:bodyPr wrap="square" lIns="91440" tIns="45720" rIns="91440" bIns="45720" rtlCol="0" anchor="ctr" anchorCtr="1">
            <a:noAutofit/>
          </a:bodyPr>
          <a:lstStyle/>
          <a:p>
            <a:pPr algn="ctr">
              <a:defRPr/>
            </a:pPr>
            <a:r>
              <a:rPr lang="zh-CN" altLang="en-US" sz="1800" b="1" dirty="0">
                <a:solidFill>
                  <a:schemeClr val="tx1"/>
                </a:solidFill>
                <a:latin typeface="Calibri" panose="020F0502020204030204" pitchFamily="34" charset="0"/>
                <a:ea typeface="微软雅黑" panose="020B0503020204020204" charset="-122"/>
                <a:cs typeface="Calibri" panose="020F0502020204030204" pitchFamily="34" charset="0"/>
              </a:rPr>
              <a:t>药物高度浓缩</a:t>
            </a:r>
            <a:endParaRPr lang="zh-CN" altLang="en-US" sz="1800" b="1" dirty="0">
              <a:solidFill>
                <a:schemeClr val="tx1"/>
              </a:solidFill>
              <a:latin typeface="Calibri" panose="020F0502020204030204" pitchFamily="34" charset="0"/>
              <a:ea typeface="微软雅黑" panose="020B0503020204020204" charset="-122"/>
              <a:cs typeface="Calibri" panose="020F0502020204030204" pitchFamily="34" charset="0"/>
            </a:endParaRPr>
          </a:p>
        </p:txBody>
      </p:sp>
      <p:sp>
        <p:nvSpPr>
          <p:cNvPr id="10" name="îṡ1îḍe"/>
          <p:cNvSpPr/>
          <p:nvPr>
            <p:custDataLst>
              <p:tags r:id="rId3"/>
            </p:custDataLst>
          </p:nvPr>
        </p:nvSpPr>
        <p:spPr>
          <a:xfrm>
            <a:off x="1803400" y="4371974"/>
            <a:ext cx="2524760" cy="619125"/>
          </a:xfrm>
          <a:prstGeom prst="rect">
            <a:avLst/>
          </a:prstGeom>
          <a:solidFill>
            <a:schemeClr val="bg1"/>
          </a:solidFill>
          <a:ln>
            <a:solidFill>
              <a:schemeClr val="accent2">
                <a:lumMod val="40000"/>
                <a:lumOff val="60000"/>
              </a:schemeClr>
            </a:solidFill>
          </a:ln>
        </p:spPr>
        <p:style>
          <a:lnRef idx="0">
            <a:srgbClr val="FFFFFF"/>
          </a:lnRef>
          <a:fillRef idx="3">
            <a:srgbClr val="1560DD"/>
          </a:fillRef>
          <a:effectRef idx="0">
            <a:srgbClr val="FFFFFF"/>
          </a:effectRef>
          <a:fontRef idx="minor">
            <a:sysClr val="window" lastClr="FFFFFF"/>
          </a:fontRef>
        </p:style>
        <p:txBody>
          <a:bodyPr wrap="square" lIns="91440" tIns="45720" rIns="91440" bIns="45720" rtlCol="0" anchor="ctr" anchorCtr="1">
            <a:noAutofit/>
          </a:bodyPr>
          <a:lstStyle/>
          <a:p>
            <a:pPr lvl="0" algn="ctr">
              <a:buClrTx/>
              <a:buSzTx/>
              <a:buFontTx/>
              <a:defRPr/>
            </a:pPr>
            <a:r>
              <a:rPr lang="zh-CN" altLang="en-US" sz="1800" b="1" dirty="0">
                <a:solidFill>
                  <a:schemeClr val="tx1"/>
                </a:solidFill>
                <a:latin typeface="Calibri" panose="020F0502020204030204" pitchFamily="34" charset="0"/>
                <a:ea typeface="微软雅黑" panose="020B0503020204020204" charset="-122"/>
                <a:cs typeface="Calibri" panose="020F0502020204030204" pitchFamily="34" charset="0"/>
              </a:rPr>
              <a:t>轻便密闭容器</a:t>
            </a:r>
            <a:endParaRPr lang="zh-CN" altLang="en-US" sz="1800" b="1" dirty="0">
              <a:solidFill>
                <a:schemeClr val="tx1"/>
              </a:solidFill>
              <a:latin typeface="Calibri" panose="020F0502020204030204" pitchFamily="34" charset="0"/>
              <a:ea typeface="微软雅黑" panose="020B0503020204020204" charset="-122"/>
              <a:cs typeface="Calibri" panose="020F0502020204030204" pitchFamily="34" charset="0"/>
            </a:endParaRPr>
          </a:p>
        </p:txBody>
      </p:sp>
      <p:sp>
        <p:nvSpPr>
          <p:cNvPr id="11" name="îṡ1îḍe"/>
          <p:cNvSpPr/>
          <p:nvPr>
            <p:custDataLst>
              <p:tags r:id="rId4"/>
            </p:custDataLst>
          </p:nvPr>
        </p:nvSpPr>
        <p:spPr>
          <a:xfrm>
            <a:off x="1803400" y="5533289"/>
            <a:ext cx="2524760" cy="619125"/>
          </a:xfrm>
          <a:prstGeom prst="rect">
            <a:avLst/>
          </a:prstGeom>
          <a:solidFill>
            <a:schemeClr val="bg1"/>
          </a:solidFill>
          <a:ln>
            <a:solidFill>
              <a:schemeClr val="accent1">
                <a:lumMod val="40000"/>
                <a:lumOff val="60000"/>
              </a:schemeClr>
            </a:solidFill>
          </a:ln>
        </p:spPr>
        <p:style>
          <a:lnRef idx="0">
            <a:srgbClr val="FFFFFF"/>
          </a:lnRef>
          <a:fillRef idx="3">
            <a:srgbClr val="F77E83"/>
          </a:fillRef>
          <a:effectRef idx="0">
            <a:srgbClr val="FFFFFF"/>
          </a:effectRef>
          <a:fontRef idx="minor">
            <a:sysClr val="windowText" lastClr="000000"/>
          </a:fontRef>
        </p:style>
        <p:txBody>
          <a:bodyPr wrap="square" lIns="91440" tIns="45720" rIns="91440" bIns="45720" rtlCol="0" anchor="ctr" anchorCtr="1">
            <a:noAutofit/>
          </a:bodyPr>
          <a:lstStyle/>
          <a:p>
            <a:pPr algn="ctr">
              <a:buClrTx/>
              <a:buSzTx/>
              <a:buFontTx/>
              <a:defRPr/>
            </a:pPr>
            <a:r>
              <a:rPr lang="zh-CN" altLang="en-US" sz="1800" b="1" dirty="0">
                <a:solidFill>
                  <a:schemeClr val="tx1"/>
                </a:solidFill>
                <a:latin typeface="Calibri" panose="020F0502020204030204" pitchFamily="34" charset="0"/>
                <a:ea typeface="微软雅黑" panose="020B0503020204020204" charset="-122"/>
                <a:cs typeface="Calibri" panose="020F0502020204030204" pitchFamily="34" charset="0"/>
              </a:rPr>
              <a:t>辅料安全优化</a:t>
            </a:r>
            <a:endParaRPr lang="zh-CN" altLang="en-US" sz="1800" b="1" dirty="0">
              <a:solidFill>
                <a:schemeClr val="tx1"/>
              </a:solidFill>
              <a:latin typeface="Calibri" panose="020F0502020204030204" pitchFamily="34" charset="0"/>
              <a:ea typeface="微软雅黑" panose="020B0503020204020204" charset="-122"/>
              <a:cs typeface="Calibri" panose="020F0502020204030204" pitchFamily="34" charset="0"/>
            </a:endParaRPr>
          </a:p>
        </p:txBody>
      </p:sp>
      <p:sp>
        <p:nvSpPr>
          <p:cNvPr id="13" name="Rounded Rectangle 18"/>
          <p:cNvSpPr/>
          <p:nvPr>
            <p:custDataLst>
              <p:tags r:id="rId5"/>
            </p:custDataLst>
          </p:nvPr>
        </p:nvSpPr>
        <p:spPr>
          <a:xfrm>
            <a:off x="4576445" y="1694180"/>
            <a:ext cx="6247765" cy="1056005"/>
          </a:xfrm>
          <a:prstGeom prst="roundRect">
            <a:avLst/>
          </a:prstGeom>
          <a:noFill/>
          <a:ln w="25400" cap="flat">
            <a:noFill/>
            <a:prstDash val="solid"/>
            <a:miter/>
          </a:ln>
          <a:scene3d>
            <a:camera prst="orthographicFront"/>
            <a:lightRig rig="threePt" dir="t"/>
          </a:scene3d>
          <a:sp3d>
            <a:bevelT w="38100" h="38100"/>
            <a:bevelB w="25400" h="25400"/>
          </a:sp3d>
        </p:spPr>
        <p:txBody>
          <a:bodyPr rtlCol="0" anchor="ctr"/>
          <a:lstStyle/>
          <a:p>
            <a:pPr fontAlgn="auto">
              <a:lnSpc>
                <a:spcPct val="120000"/>
              </a:lnSpc>
            </a:pPr>
            <a:r>
              <a:rPr lang="zh-CN" altLang="en-US" b="1" dirty="0">
                <a:latin typeface="微软雅黑" panose="020B0503020204020204" charset="-122"/>
                <a:ea typeface="微软雅黑" panose="020B0503020204020204" charset="-122"/>
                <a:cs typeface="微软雅黑" panose="020B0503020204020204" charset="-122"/>
                <a:sym typeface="+mn-ea"/>
              </a:rPr>
              <a:t>给药快速、</a:t>
            </a:r>
            <a:r>
              <a:rPr lang="zh-CN" altLang="en-US" b="1" dirty="0">
                <a:latin typeface="微软雅黑" panose="020B0503020204020204" charset="-122"/>
                <a:ea typeface="微软雅黑" panose="020B0503020204020204" charset="-122"/>
                <a:cs typeface="微软雅黑" panose="020B0503020204020204" charset="-122"/>
                <a:sym typeface="+mn-lt"/>
              </a:rPr>
              <a:t>剂量精准</a:t>
            </a:r>
            <a:r>
              <a:rPr lang="zh-CN" altLang="en-US" b="1" dirty="0">
                <a:solidFill>
                  <a:schemeClr val="tx1"/>
                </a:solidFill>
                <a:latin typeface="微软雅黑" panose="020B0503020204020204" charset="-122"/>
                <a:ea typeface="微软雅黑" panose="020B0503020204020204" charset="-122"/>
                <a:cs typeface="微软雅黑" panose="020B0503020204020204" charset="-122"/>
                <a:sym typeface="+mn-lt"/>
              </a:rPr>
              <a:t>、无需</a:t>
            </a:r>
            <a:r>
              <a:rPr lang="zh-CN" altLang="en-US" b="1" dirty="0">
                <a:solidFill>
                  <a:schemeClr val="tx1"/>
                </a:solidFill>
                <a:latin typeface="微软雅黑" panose="020B0503020204020204" charset="-122"/>
                <a:ea typeface="微软雅黑" panose="020B0503020204020204" charset="-122"/>
                <a:cs typeface="微软雅黑" panose="020B0503020204020204" charset="-122"/>
                <a:sym typeface="+mn-ea"/>
              </a:rPr>
              <a:t>分剂量给药</a:t>
            </a:r>
            <a:endParaRPr lang="zh-CN" altLang="en-US" b="1" dirty="0">
              <a:solidFill>
                <a:schemeClr val="tx1"/>
              </a:solidFill>
              <a:latin typeface="微软雅黑" panose="020B0503020204020204" charset="-122"/>
              <a:ea typeface="微软雅黑" panose="020B0503020204020204" charset="-122"/>
              <a:cs typeface="微软雅黑" panose="020B0503020204020204" charset="-122"/>
              <a:sym typeface="+mn-lt"/>
            </a:endParaRPr>
          </a:p>
          <a:p>
            <a:pPr marL="285750" indent="-285750" fontAlgn="auto">
              <a:lnSpc>
                <a:spcPct val="120000"/>
              </a:lnSpc>
              <a:buFont typeface="Wingdings" panose="05000000000000000000" charset="0"/>
              <a:buChar char="ü"/>
            </a:pPr>
            <a:r>
              <a:rPr lang="zh-CN" altLang="en-US" sz="1400" dirty="0">
                <a:solidFill>
                  <a:prstClr val="black"/>
                </a:solidFill>
                <a:latin typeface="微软雅黑" panose="020B0503020204020204" charset="-122"/>
                <a:ea typeface="微软雅黑" panose="020B0503020204020204" charset="-122"/>
                <a:cs typeface="微软雅黑" panose="020B0503020204020204" charset="-122"/>
                <a:sym typeface="+mn-lt"/>
              </a:rPr>
              <a:t>定量阀装置，</a:t>
            </a:r>
            <a:r>
              <a:rPr lang="zh-CN" altLang="en-US" sz="1400" dirty="0">
                <a:solidFill>
                  <a:srgbClr val="FF0000"/>
                </a:solidFill>
                <a:latin typeface="微软雅黑" panose="020B0503020204020204" charset="-122"/>
                <a:ea typeface="微软雅黑" panose="020B0503020204020204" charset="-122"/>
                <a:cs typeface="微软雅黑" panose="020B0503020204020204" charset="-122"/>
                <a:sym typeface="+mn-lt"/>
              </a:rPr>
              <a:t>首次去掉前</a:t>
            </a:r>
            <a:r>
              <a:rPr lang="en-US" altLang="zh-CN" sz="1400" dirty="0">
                <a:solidFill>
                  <a:srgbClr val="FF0000"/>
                </a:solidFill>
                <a:latin typeface="微软雅黑" panose="020B0503020204020204" charset="-122"/>
                <a:ea typeface="微软雅黑" panose="020B0503020204020204" charset="-122"/>
                <a:cs typeface="微软雅黑" panose="020B0503020204020204" charset="-122"/>
                <a:sym typeface="+mn-lt"/>
              </a:rPr>
              <a:t>5</a:t>
            </a:r>
            <a:r>
              <a:rPr lang="zh-CN" altLang="en-US" sz="1400" dirty="0">
                <a:solidFill>
                  <a:srgbClr val="FF0000"/>
                </a:solidFill>
                <a:latin typeface="微软雅黑" panose="020B0503020204020204" charset="-122"/>
                <a:ea typeface="微软雅黑" panose="020B0503020204020204" charset="-122"/>
                <a:cs typeface="微软雅黑" panose="020B0503020204020204" charset="-122"/>
                <a:sym typeface="+mn-lt"/>
              </a:rPr>
              <a:t>喷后</a:t>
            </a:r>
            <a:r>
              <a:rPr lang="zh-CN" altLang="en-US" sz="1400" dirty="0">
                <a:solidFill>
                  <a:prstClr val="black"/>
                </a:solidFill>
                <a:latin typeface="微软雅黑" panose="020B0503020204020204" charset="-122"/>
                <a:ea typeface="微软雅黑" panose="020B0503020204020204" charset="-122"/>
                <a:cs typeface="微软雅黑" panose="020B0503020204020204" charset="-122"/>
                <a:sym typeface="+mn-lt"/>
              </a:rPr>
              <a:t>，后续给药</a:t>
            </a:r>
            <a:r>
              <a:rPr lang="zh-CN" altLang="en-US" sz="1400" b="1" dirty="0">
                <a:solidFill>
                  <a:srgbClr val="1254E0"/>
                </a:solidFill>
                <a:latin typeface="微软雅黑" panose="020B0503020204020204" charset="-122"/>
                <a:ea typeface="微软雅黑" panose="020B0503020204020204" charset="-122"/>
                <a:cs typeface="微软雅黑" panose="020B0503020204020204" charset="-122"/>
                <a:sym typeface="+mn-lt"/>
              </a:rPr>
              <a:t>每喷均含</a:t>
            </a:r>
            <a:r>
              <a:rPr lang="en-US" altLang="zh-CN" sz="1400" b="1" dirty="0">
                <a:solidFill>
                  <a:srgbClr val="1254E0"/>
                </a:solidFill>
                <a:latin typeface="微软雅黑" panose="020B0503020204020204" charset="-122"/>
                <a:ea typeface="微软雅黑" panose="020B0503020204020204" charset="-122"/>
                <a:cs typeface="微软雅黑" panose="020B0503020204020204" charset="-122"/>
                <a:sym typeface="+mn-lt"/>
              </a:rPr>
              <a:t>7.5mg</a:t>
            </a:r>
            <a:r>
              <a:rPr lang="zh-CN" altLang="en-US" sz="1400" b="1" dirty="0">
                <a:solidFill>
                  <a:srgbClr val="1254E0"/>
                </a:solidFill>
                <a:latin typeface="微软雅黑" panose="020B0503020204020204" charset="-122"/>
                <a:ea typeface="微软雅黑" panose="020B0503020204020204" charset="-122"/>
                <a:cs typeface="微软雅黑" panose="020B0503020204020204" charset="-122"/>
                <a:sym typeface="+mn-lt"/>
              </a:rPr>
              <a:t>，</a:t>
            </a:r>
            <a:r>
              <a:rPr lang="zh-CN" altLang="en-US" sz="1400" b="1" dirty="0">
                <a:solidFill>
                  <a:srgbClr val="1254E0"/>
                </a:solidFill>
                <a:latin typeface="微软雅黑" panose="020B0503020204020204" charset="-122"/>
                <a:ea typeface="微软雅黑" panose="020B0503020204020204" charset="-122"/>
                <a:cs typeface="微软雅黑" panose="020B0503020204020204" charset="-122"/>
                <a:sym typeface="+mn-ea"/>
              </a:rPr>
              <a:t>出药量精准</a:t>
            </a:r>
            <a:endParaRPr lang="zh-CN" altLang="en-US" sz="1400" dirty="0">
              <a:solidFill>
                <a:sysClr val="windowText" lastClr="000000"/>
              </a:solidFill>
              <a:latin typeface="微软雅黑" panose="020B0503020204020204" charset="-122"/>
              <a:ea typeface="微软雅黑" panose="020B0503020204020204" charset="-122"/>
              <a:cs typeface="微软雅黑" panose="020B0503020204020204" charset="-122"/>
            </a:endParaRPr>
          </a:p>
        </p:txBody>
      </p:sp>
      <p:sp>
        <p:nvSpPr>
          <p:cNvPr id="14" name="文本框 13"/>
          <p:cNvSpPr txBox="1"/>
          <p:nvPr>
            <p:custDataLst>
              <p:tags r:id="rId6"/>
            </p:custDataLst>
          </p:nvPr>
        </p:nvSpPr>
        <p:spPr>
          <a:xfrm>
            <a:off x="4576445" y="3017520"/>
            <a:ext cx="5636260" cy="939800"/>
          </a:xfrm>
          <a:prstGeom prst="rect">
            <a:avLst/>
          </a:prstGeom>
          <a:noFill/>
        </p:spPr>
        <p:txBody>
          <a:bodyPr wrap="square" rtlCol="0" anchor="t">
            <a:spAutoFit/>
          </a:bodyPr>
          <a:lstStyle/>
          <a:p>
            <a:pPr fontAlgn="auto">
              <a:lnSpc>
                <a:spcPct val="120000"/>
              </a:lnSpc>
            </a:pPr>
            <a:r>
              <a:rPr lang="zh-CN" altLang="en-US" b="1" dirty="0">
                <a:latin typeface="微软雅黑" panose="020B0503020204020204" charset="-122"/>
                <a:ea typeface="微软雅黑" panose="020B0503020204020204" charset="-122"/>
                <a:sym typeface="+mn-ea"/>
              </a:rPr>
              <a:t>给药体积小、易于患儿吞咽</a:t>
            </a:r>
            <a:endParaRPr lang="zh-CN" altLang="en-US" b="1" dirty="0">
              <a:latin typeface="微软雅黑" panose="020B0503020204020204" charset="-122"/>
              <a:ea typeface="微软雅黑" panose="020B0503020204020204" charset="-122"/>
              <a:sym typeface="+mn-ea"/>
            </a:endParaRPr>
          </a:p>
          <a:p>
            <a:pPr marL="285750" indent="-285750" fontAlgn="auto">
              <a:lnSpc>
                <a:spcPct val="120000"/>
              </a:lnSpc>
              <a:buFont typeface="Wingdings" panose="05000000000000000000" charset="0"/>
              <a:buChar char="ü"/>
            </a:pPr>
            <a:r>
              <a:rPr lang="zh-CN" altLang="en-US" sz="1400" dirty="0">
                <a:solidFill>
                  <a:prstClr val="black"/>
                </a:solidFill>
                <a:latin typeface="微软雅黑" panose="020B0503020204020204" charset="-122"/>
                <a:ea typeface="微软雅黑" panose="020B0503020204020204" charset="-122"/>
                <a:cs typeface="Calibri" panose="020F0502020204030204" pitchFamily="34" charset="0"/>
                <a:sym typeface="+mn-lt"/>
              </a:rPr>
              <a:t>浓度50</a:t>
            </a:r>
            <a:r>
              <a:rPr lang="en-US" altLang="zh-CN" sz="1400" dirty="0">
                <a:solidFill>
                  <a:prstClr val="black"/>
                </a:solidFill>
                <a:latin typeface="微软雅黑" panose="020B0503020204020204" charset="-122"/>
                <a:ea typeface="微软雅黑" panose="020B0503020204020204" charset="-122"/>
                <a:cs typeface="Calibri" panose="020F0502020204030204" pitchFamily="34" charset="0"/>
                <a:sym typeface="+mn-lt"/>
              </a:rPr>
              <a:t> </a:t>
            </a:r>
            <a:r>
              <a:rPr lang="zh-CN" altLang="en-US" sz="1400" dirty="0">
                <a:solidFill>
                  <a:prstClr val="black"/>
                </a:solidFill>
                <a:latin typeface="微软雅黑" panose="020B0503020204020204" charset="-122"/>
                <a:ea typeface="微软雅黑" panose="020B0503020204020204" charset="-122"/>
                <a:cs typeface="Calibri" panose="020F0502020204030204" pitchFamily="34" charset="0"/>
                <a:sym typeface="+mn-lt"/>
              </a:rPr>
              <a:t>mg/ml，超过所有氨溴索溶液制剂浓度</a:t>
            </a:r>
            <a:endParaRPr lang="zh-CN" altLang="en-US" sz="1400" dirty="0">
              <a:solidFill>
                <a:prstClr val="black"/>
              </a:solidFill>
              <a:latin typeface="微软雅黑" panose="020B0503020204020204" charset="-122"/>
              <a:ea typeface="微软雅黑" panose="020B0503020204020204" charset="-122"/>
              <a:cs typeface="Calibri" panose="020F0502020204030204" pitchFamily="34" charset="0"/>
              <a:sym typeface="+mn-lt"/>
            </a:endParaRPr>
          </a:p>
          <a:p>
            <a:pPr marL="285750" lvl="0" indent="-285750" defTabSz="914400" fontAlgn="auto">
              <a:lnSpc>
                <a:spcPct val="120000"/>
              </a:lnSpc>
              <a:spcBef>
                <a:spcPts val="0"/>
              </a:spcBef>
              <a:spcAft>
                <a:spcPts val="0"/>
              </a:spcAft>
              <a:buFont typeface="Wingdings" panose="05000000000000000000" pitchFamily="2" charset="2"/>
              <a:buChar char="ü"/>
            </a:pPr>
            <a:r>
              <a:rPr lang="zh-CN" altLang="en-US" sz="1400" dirty="0">
                <a:solidFill>
                  <a:srgbClr val="000000"/>
                </a:solidFill>
                <a:latin typeface="微软雅黑" panose="020B0503020204020204" charset="-122"/>
                <a:ea typeface="微软雅黑" panose="020B0503020204020204" charset="-122"/>
                <a:cs typeface="+mn-ea"/>
                <a:sym typeface="+mn-lt"/>
              </a:rPr>
              <a:t>一喷即达，</a:t>
            </a:r>
            <a:r>
              <a:rPr lang="zh-CN" altLang="en-US" sz="1400" dirty="0">
                <a:solidFill>
                  <a:prstClr val="black"/>
                </a:solidFill>
                <a:latin typeface="微软雅黑" panose="020B0503020204020204" charset="-122"/>
                <a:ea typeface="微软雅黑" panose="020B0503020204020204" charset="-122"/>
                <a:cs typeface="Calibri" panose="020F0502020204030204" pitchFamily="34" charset="0"/>
                <a:sym typeface="+mn-lt"/>
              </a:rPr>
              <a:t>避免喂灌困难、吐药等，</a:t>
            </a:r>
            <a:r>
              <a:rPr lang="zh-CN" altLang="en-US" sz="1400" dirty="0">
                <a:solidFill>
                  <a:prstClr val="black"/>
                </a:solidFill>
                <a:latin typeface="微软雅黑" panose="020B0503020204020204" charset="-122"/>
                <a:ea typeface="微软雅黑" panose="020B0503020204020204" charset="-122"/>
                <a:cs typeface="Calibri" panose="020F0502020204030204" pitchFamily="34" charset="0"/>
                <a:sym typeface="+mn-ea"/>
              </a:rPr>
              <a:t>适合服药不配合的低龄儿童</a:t>
            </a:r>
            <a:endParaRPr lang="zh-CN" altLang="en-US" sz="1400" dirty="0">
              <a:solidFill>
                <a:prstClr val="black"/>
              </a:solidFill>
              <a:latin typeface="微软雅黑" panose="020B0503020204020204" charset="-122"/>
              <a:ea typeface="微软雅黑" panose="020B0503020204020204" charset="-122"/>
              <a:cs typeface="Calibri" panose="020F0502020204030204" pitchFamily="34" charset="0"/>
              <a:sym typeface="+mn-ea"/>
            </a:endParaRPr>
          </a:p>
        </p:txBody>
      </p:sp>
      <p:sp>
        <p:nvSpPr>
          <p:cNvPr id="15" name="矩形 14"/>
          <p:cNvSpPr/>
          <p:nvPr>
            <p:custDataLst>
              <p:tags r:id="rId7"/>
            </p:custDataLst>
          </p:nvPr>
        </p:nvSpPr>
        <p:spPr>
          <a:xfrm>
            <a:off x="4597100" y="4224922"/>
            <a:ext cx="5434965" cy="939800"/>
          </a:xfrm>
          <a:prstGeom prst="rect">
            <a:avLst/>
          </a:prstGeom>
        </p:spPr>
        <p:txBody>
          <a:bodyPr wrap="square">
            <a:spAutoFit/>
          </a:bodyPr>
          <a:lstStyle/>
          <a:p>
            <a:pPr indent="0" defTabSz="914400" fontAlgn="auto">
              <a:lnSpc>
                <a:spcPct val="120000"/>
              </a:lnSpc>
              <a:spcBef>
                <a:spcPts val="0"/>
              </a:spcBef>
              <a:spcAft>
                <a:spcPts val="0"/>
              </a:spcAft>
              <a:buFont typeface="Arial" panose="020B0604020202020204" pitchFamily="34" charset="0"/>
              <a:buNone/>
            </a:pPr>
            <a:r>
              <a:rPr lang="zh-CN" altLang="en-US" b="1">
                <a:latin typeface="微软雅黑" panose="020B0503020204020204" charset="-122"/>
                <a:ea typeface="微软雅黑" panose="020B0503020204020204" charset="-122"/>
                <a:sym typeface="+mn-ea"/>
              </a:rPr>
              <a:t>全新设计、携带使用便利、容器密闭</a:t>
            </a:r>
            <a:endParaRPr lang="zh-CN" altLang="en-US" b="1">
              <a:latin typeface="微软雅黑" panose="020B0503020204020204" charset="-122"/>
              <a:ea typeface="微软雅黑" panose="020B0503020204020204" charset="-122"/>
              <a:sym typeface="+mn-ea"/>
            </a:endParaRPr>
          </a:p>
          <a:p>
            <a:pPr marL="285750" lvl="0" indent="-285750" defTabSz="914400" fontAlgn="auto">
              <a:lnSpc>
                <a:spcPct val="120000"/>
              </a:lnSpc>
              <a:spcBef>
                <a:spcPts val="0"/>
              </a:spcBef>
              <a:spcAft>
                <a:spcPts val="0"/>
              </a:spcAft>
              <a:buFont typeface="Wingdings" panose="05000000000000000000" charset="0"/>
              <a:buChar char="ü"/>
            </a:pPr>
            <a:r>
              <a:rPr lang="zh-CN" altLang="en-US" sz="1400" dirty="0">
                <a:solidFill>
                  <a:prstClr val="black"/>
                </a:solidFill>
                <a:latin typeface="微软雅黑" panose="020B0503020204020204" charset="-122"/>
                <a:ea typeface="微软雅黑" panose="020B0503020204020204" charset="-122"/>
                <a:cs typeface="微软雅黑" panose="020B0503020204020204" charset="-122"/>
                <a:sym typeface="+mn-lt"/>
              </a:rPr>
              <a:t>使用儿童专用喷杆（</a:t>
            </a:r>
            <a:r>
              <a:rPr lang="en-US" altLang="zh-CN" sz="1400" dirty="0">
                <a:solidFill>
                  <a:prstClr val="black"/>
                </a:solidFill>
                <a:latin typeface="微软雅黑" panose="020B0503020204020204" charset="-122"/>
                <a:ea typeface="微软雅黑" panose="020B0503020204020204" charset="-122"/>
                <a:cs typeface="微软雅黑" panose="020B0503020204020204" charset="-122"/>
                <a:sym typeface="+mn-lt"/>
              </a:rPr>
              <a:t>3.2cm</a:t>
            </a:r>
            <a:r>
              <a:rPr lang="zh-CN" altLang="en-US" sz="1400" dirty="0">
                <a:solidFill>
                  <a:prstClr val="black"/>
                </a:solidFill>
                <a:latin typeface="微软雅黑" panose="020B0503020204020204" charset="-122"/>
                <a:ea typeface="微软雅黑" panose="020B0503020204020204" charset="-122"/>
                <a:cs typeface="微软雅黑" panose="020B0503020204020204" charset="-122"/>
                <a:sym typeface="+mn-lt"/>
              </a:rPr>
              <a:t>）设计，更加适合儿童口腔长度</a:t>
            </a:r>
            <a:endParaRPr lang="en-US" altLang="zh-CN" sz="1400" dirty="0">
              <a:solidFill>
                <a:prstClr val="black"/>
              </a:solidFill>
              <a:latin typeface="微软雅黑" panose="020B0503020204020204" charset="-122"/>
              <a:ea typeface="微软雅黑" panose="020B0503020204020204" charset="-122"/>
              <a:cs typeface="微软雅黑" panose="020B0503020204020204" charset="-122"/>
              <a:sym typeface="+mn-lt"/>
            </a:endParaRPr>
          </a:p>
          <a:p>
            <a:pPr marL="285750" lvl="0" indent="-285750" defTabSz="914400" fontAlgn="auto">
              <a:lnSpc>
                <a:spcPct val="120000"/>
              </a:lnSpc>
              <a:spcBef>
                <a:spcPts val="0"/>
              </a:spcBef>
              <a:spcAft>
                <a:spcPts val="0"/>
              </a:spcAft>
              <a:buFont typeface="Wingdings" panose="05000000000000000000" charset="0"/>
              <a:buChar char="ü"/>
            </a:pPr>
            <a:r>
              <a:rPr lang="zh-CN" altLang="en-US" sz="1400" dirty="0">
                <a:solidFill>
                  <a:prstClr val="black"/>
                </a:solidFill>
                <a:latin typeface="微软雅黑" panose="020B0503020204020204" charset="-122"/>
                <a:ea typeface="微软雅黑" panose="020B0503020204020204" charset="-122"/>
                <a:cs typeface="微软雅黑" panose="020B0503020204020204" charset="-122"/>
                <a:sym typeface="+mn-lt"/>
              </a:rPr>
              <a:t>不需要再借助量杯、雾化器等辅助工具，</a:t>
            </a:r>
            <a:r>
              <a:rPr lang="zh-CN" altLang="en-US" sz="1400" dirty="0">
                <a:solidFill>
                  <a:prstClr val="black"/>
                </a:solidFill>
                <a:latin typeface="微软雅黑" panose="020B0503020204020204" charset="-122"/>
                <a:ea typeface="微软雅黑" panose="020B0503020204020204" charset="-122"/>
                <a:cs typeface="微软雅黑" panose="020B0503020204020204" charset="-122"/>
                <a:sym typeface="+mn-ea"/>
              </a:rPr>
              <a:t>减少用药过程的污染</a:t>
            </a:r>
            <a:endParaRPr lang="zh-CN" altLang="en-US" sz="1400" dirty="0">
              <a:solidFill>
                <a:prstClr val="black"/>
              </a:solidFill>
              <a:latin typeface="微软雅黑" panose="020B0503020204020204" charset="-122"/>
              <a:ea typeface="微软雅黑" panose="020B0503020204020204" charset="-122"/>
              <a:cs typeface="微软雅黑" panose="020B0503020204020204" charset="-122"/>
              <a:sym typeface="+mn-lt"/>
            </a:endParaRPr>
          </a:p>
        </p:txBody>
      </p:sp>
      <p:sp>
        <p:nvSpPr>
          <p:cNvPr id="16" name="文本框 15"/>
          <p:cNvSpPr txBox="1"/>
          <p:nvPr>
            <p:custDataLst>
              <p:tags r:id="rId8"/>
            </p:custDataLst>
          </p:nvPr>
        </p:nvSpPr>
        <p:spPr>
          <a:xfrm>
            <a:off x="4614880" y="5534292"/>
            <a:ext cx="5407025" cy="681990"/>
          </a:xfrm>
          <a:prstGeom prst="rect">
            <a:avLst/>
          </a:prstGeom>
          <a:noFill/>
        </p:spPr>
        <p:txBody>
          <a:bodyPr wrap="square" rtlCol="0" anchor="t">
            <a:spAutoFit/>
          </a:bodyPr>
          <a:lstStyle/>
          <a:p>
            <a:pPr indent="0">
              <a:lnSpc>
                <a:spcPct val="120000"/>
              </a:lnSpc>
              <a:spcBef>
                <a:spcPts val="0"/>
              </a:spcBef>
              <a:spcAft>
                <a:spcPts val="0"/>
              </a:spcAft>
              <a:buFont typeface="Wingdings" panose="05000000000000000000" charset="0"/>
              <a:buNone/>
            </a:pPr>
            <a:r>
              <a:rPr lang="zh-CN" altLang="en-US" b="1">
                <a:latin typeface="微软雅黑" panose="020B0503020204020204" charset="-122"/>
                <a:ea typeface="微软雅黑" panose="020B0503020204020204" charset="-122"/>
                <a:sym typeface="+mn-ea"/>
              </a:rPr>
              <a:t>辅料无风险，适口性好，儿童接受度高</a:t>
            </a:r>
            <a:endParaRPr lang="zh-CN" altLang="en-US" b="1">
              <a:latin typeface="微软雅黑" panose="020B0503020204020204" charset="-122"/>
              <a:ea typeface="微软雅黑" panose="020B0503020204020204" charset="-122"/>
              <a:sym typeface="+mn-ea"/>
            </a:endParaRPr>
          </a:p>
          <a:p>
            <a:pPr marL="285750" indent="-285750">
              <a:lnSpc>
                <a:spcPct val="120000"/>
              </a:lnSpc>
              <a:spcBef>
                <a:spcPts val="0"/>
              </a:spcBef>
              <a:spcAft>
                <a:spcPts val="0"/>
              </a:spcAft>
              <a:buFont typeface="Wingdings" panose="05000000000000000000" charset="0"/>
              <a:buChar char="ü"/>
            </a:pPr>
            <a:r>
              <a:rPr lang="zh-CN" altLang="en-US" sz="1400" dirty="0">
                <a:solidFill>
                  <a:prstClr val="black"/>
                </a:solidFill>
                <a:latin typeface="微软雅黑" panose="020B0503020204020204" charset="-122"/>
                <a:ea typeface="微软雅黑" panose="020B0503020204020204" charset="-122"/>
                <a:cs typeface="微软雅黑" panose="020B0503020204020204" charset="-122"/>
                <a:sym typeface="+mn-ea"/>
              </a:rPr>
              <a:t>无乙醇、丙二醇等有儿童潜在危害的辅料，水蜜桃口味</a:t>
            </a:r>
            <a:endParaRPr lang="zh-CN" altLang="en-US" sz="1400" dirty="0">
              <a:solidFill>
                <a:prstClr val="black"/>
              </a:solidFill>
              <a:latin typeface="微软雅黑" panose="020B0503020204020204" charset="-122"/>
              <a:ea typeface="微软雅黑" panose="020B0503020204020204" charset="-122"/>
              <a:cs typeface="微软雅黑" panose="020B0503020204020204" charset="-122"/>
              <a:sym typeface="+mn-ea"/>
            </a:endParaRPr>
          </a:p>
        </p:txBody>
      </p:sp>
      <p:sp>
        <p:nvSpPr>
          <p:cNvPr id="22" name="矩形 21"/>
          <p:cNvSpPr/>
          <p:nvPr/>
        </p:nvSpPr>
        <p:spPr>
          <a:xfrm>
            <a:off x="1527244" y="1260847"/>
            <a:ext cx="3123839" cy="4331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bodyPr>
          <a:lstStyle/>
          <a:p>
            <a:pPr algn="ctr"/>
            <a:r>
              <a:rPr lang="zh-CN" altLang="en-US" sz="2000" b="1" dirty="0">
                <a:solidFill>
                  <a:schemeClr val="accent1"/>
                </a:solidFill>
                <a:effectLst>
                  <a:outerShdw blurRad="38100" dist="25400" dir="5400000" algn="ctr" rotWithShape="0">
                    <a:srgbClr val="6E747A">
                      <a:alpha val="43000"/>
                    </a:srgbClr>
                  </a:outerShdw>
                </a:effectLst>
              </a:rPr>
              <a:t>创新点</a:t>
            </a:r>
            <a:endParaRPr lang="zh-CN" altLang="en-US" sz="2000" b="1" dirty="0">
              <a:solidFill>
                <a:schemeClr val="accent1"/>
              </a:solidFill>
              <a:effectLst>
                <a:outerShdw blurRad="38100" dist="25400" dir="5400000" algn="ctr" rotWithShape="0">
                  <a:srgbClr val="6E747A">
                    <a:alpha val="43000"/>
                  </a:srgbClr>
                </a:outerShdw>
              </a:effectLst>
            </a:endParaRPr>
          </a:p>
        </p:txBody>
      </p:sp>
      <p:sp>
        <p:nvSpPr>
          <p:cNvPr id="23" name="矩形 22"/>
          <p:cNvSpPr/>
          <p:nvPr/>
        </p:nvSpPr>
        <p:spPr>
          <a:xfrm>
            <a:off x="4940935" y="1261110"/>
            <a:ext cx="4007485" cy="4330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bodyPr>
          <a:lstStyle/>
          <a:p>
            <a:pPr algn="ctr"/>
            <a:r>
              <a:rPr lang="zh-CN" altLang="en-US" sz="2000" b="1" dirty="0">
                <a:solidFill>
                  <a:schemeClr val="accent1"/>
                </a:solidFill>
                <a:effectLst>
                  <a:outerShdw blurRad="38100" dist="25400" dir="5400000" algn="ctr" rotWithShape="0">
                    <a:srgbClr val="6E747A">
                      <a:alpha val="43000"/>
                    </a:srgbClr>
                  </a:outerShdw>
                </a:effectLst>
              </a:rPr>
              <a:t>创新带来的患者获益</a:t>
            </a:r>
            <a:endParaRPr lang="zh-CN" altLang="en-US" sz="2000" b="1" dirty="0">
              <a:solidFill>
                <a:schemeClr val="accent1"/>
              </a:solidFill>
              <a:effectLst>
                <a:outerShdw blurRad="38100" dist="25400" dir="5400000" algn="ctr" rotWithShape="0">
                  <a:srgbClr val="6E747A">
                    <a:alpha val="43000"/>
                  </a:srgbClr>
                </a:outerShdw>
              </a:effectLst>
            </a:endParaRPr>
          </a:p>
        </p:txBody>
      </p:sp>
    </p:spTree>
  </p:cSld>
  <p:clrMapOvr>
    <a:masterClrMapping/>
  </p:clrMapOvr>
  <mc:AlternateContent xmlns:mc="http://schemas.openxmlformats.org/markup-compatibility/2006">
    <mc:Choice xmlns:p14="http://schemas.microsoft.com/office/powerpoint/2010/main" Requires="p14">
      <p:transition spd="slow" p14:dur="1750">
        <p14:flip dir="r"/>
      </p:transition>
    </mc:Choice>
    <mc:Fallback>
      <p:transition spd="slow">
        <p:fade/>
      </p:transition>
    </mc:Fallback>
  </mc:AlternateContent>
</p:sld>
</file>

<file path=ppt/tags/tag1.xml><?xml version="1.0" encoding="utf-8"?>
<p:tagLst xmlns:p="http://schemas.openxmlformats.org/presentationml/2006/main">
  <p:tag name="THINKCELLSHAPEDONOTDELETE" val="thinkcellActiveDocDoNotDelete"/>
</p:tagLst>
</file>

<file path=ppt/tags/tag10.xml><?xml version="1.0" encoding="utf-8"?>
<p:tagLst xmlns:p="http://schemas.openxmlformats.org/presentationml/2006/main">
  <p:tag name="KSO_WM_DIAGRAM_VIRTUALLY_FRAME" val="{&quot;height&quot;:301.2,&quot;left&quot;:61.49330708661417,&quot;top&quot;:164.7,&quot;width&quot;:846.0718110236221}"/>
</p:tagLst>
</file>

<file path=ppt/tags/tag11.xml><?xml version="1.0" encoding="utf-8"?>
<p:tagLst xmlns:p="http://schemas.openxmlformats.org/presentationml/2006/main">
  <p:tag name="KSO_WM_DIAGRAM_VIRTUALLY_FRAME" val="{&quot;height&quot;:301.2,&quot;left&quot;:61.49330708661417,&quot;top&quot;:164.7,&quot;width&quot;:846.0718110236221}"/>
</p:tagLst>
</file>

<file path=ppt/tags/tag12.xml><?xml version="1.0" encoding="utf-8"?>
<p:tagLst xmlns:p="http://schemas.openxmlformats.org/presentationml/2006/main">
  <p:tag name="KSO_WM_DIAGRAM_VIRTUALLY_FRAME" val="{&quot;height&quot;:301.2,&quot;left&quot;:61.49330708661417,&quot;top&quot;:164.7,&quot;width&quot;:846.0718110236221}"/>
</p:tagLst>
</file>

<file path=ppt/tags/tag13.xml><?xml version="1.0" encoding="utf-8"?>
<p:tagLst xmlns:p="http://schemas.openxmlformats.org/presentationml/2006/main">
  <p:tag name="KSO_WM_DIAGRAM_VIRTUALLY_FRAME" val="{&quot;height&quot;:301.2,&quot;left&quot;:61.49330708661417,&quot;top&quot;:164.7,&quot;width&quot;:846.0718110236221}"/>
</p:tagLst>
</file>

<file path=ppt/tags/tag14.xml><?xml version="1.0" encoding="utf-8"?>
<p:tagLst xmlns:p="http://schemas.openxmlformats.org/presentationml/2006/main">
  <p:tag name="KSO_WM_DIAGRAM_VIRTUALLY_FRAME" val="{&quot;height&quot;:301.2,&quot;left&quot;:61.49330708661417,&quot;top&quot;:164.7,&quot;width&quot;:846.0718110236221}"/>
</p:tagLst>
</file>

<file path=ppt/tags/tag15.xml><?xml version="1.0" encoding="utf-8"?>
<p:tagLst xmlns:p="http://schemas.openxmlformats.org/presentationml/2006/main">
  <p:tag name="KSO_WM_DIAGRAM_VIRTUALLY_FRAME" val="{&quot;height&quot;:301.2,&quot;left&quot;:61.49330708661417,&quot;top&quot;:164.7,&quot;width&quot;:846.0718110236221}"/>
</p:tagLst>
</file>

<file path=ppt/tags/tag16.xml><?xml version="1.0" encoding="utf-8"?>
<p:tagLst xmlns:p="http://schemas.openxmlformats.org/presentationml/2006/main">
  <p:tag name="KSO_WM_DIAGRAM_VIRTUALLY_FRAME" val="{&quot;height&quot;:301.2,&quot;left&quot;:61.49330708661417,&quot;top&quot;:164.7,&quot;width&quot;:846.0718110236221}"/>
</p:tagLst>
</file>

<file path=ppt/tags/tag17.xml><?xml version="1.0" encoding="utf-8"?>
<p:tagLst xmlns:p="http://schemas.openxmlformats.org/presentationml/2006/main">
  <p:tag name="KSO_WM_DIAGRAM_VIRTUALLY_FRAME" val="{&quot;height&quot;:301.2,&quot;left&quot;:61.49330708661417,&quot;top&quot;:164.7,&quot;width&quot;:846.0718110236221}"/>
</p:tagLst>
</file>

<file path=ppt/tags/tag18.xml><?xml version="1.0" encoding="utf-8"?>
<p:tagLst xmlns:p="http://schemas.openxmlformats.org/presentationml/2006/main">
  <p:tag name="TABLE_ENDDRAG_ORIGIN_RECT" val="913*260"/>
  <p:tag name="TABLE_ENDDRAG_RECT" val="23*94*913*260"/>
</p:tagLst>
</file>

<file path=ppt/tags/tag19.xml><?xml version="1.0" encoding="utf-8"?>
<p:tagLst xmlns:p="http://schemas.openxmlformats.org/presentationml/2006/main">
  <p:tag name="KSO_WM_DIAGRAM_VIRTUALLY_FRAME" val="{&quot;height&quot;:385.47102362204726,&quot;left&quot;:142,&quot;top&quot;:104,&quot;width&quot;:765.95}"/>
</p:tagLst>
</file>

<file path=ppt/tags/tag2.xml><?xml version="1.0" encoding="utf-8"?>
<p:tagLst xmlns:p="http://schemas.openxmlformats.org/presentationml/2006/main">
  <p:tag name="THINKCELLSHAPEDONOTDELETE" val="tJjr0KQRucIwkucTfZqamGw"/>
</p:tagLst>
</file>

<file path=ppt/tags/tag20.xml><?xml version="1.0" encoding="utf-8"?>
<p:tagLst xmlns:p="http://schemas.openxmlformats.org/presentationml/2006/main">
  <p:tag name="KSO_WM_DIAGRAM_VIRTUALLY_FRAME" val="{&quot;height&quot;:385.47102362204726,&quot;left&quot;:142,&quot;top&quot;:104,&quot;width&quot;:765.95}"/>
</p:tagLst>
</file>

<file path=ppt/tags/tag21.xml><?xml version="1.0" encoding="utf-8"?>
<p:tagLst xmlns:p="http://schemas.openxmlformats.org/presentationml/2006/main">
  <p:tag name="KSO_WM_DIAGRAM_VIRTUALLY_FRAME" val="{&quot;height&quot;:385.47102362204726,&quot;left&quot;:142,&quot;top&quot;:104,&quot;width&quot;:765.95}"/>
</p:tagLst>
</file>

<file path=ppt/tags/tag22.xml><?xml version="1.0" encoding="utf-8"?>
<p:tagLst xmlns:p="http://schemas.openxmlformats.org/presentationml/2006/main">
  <p:tag name="KSO_WM_DIAGRAM_VIRTUALLY_FRAME" val="{&quot;height&quot;:385.47102362204726,&quot;left&quot;:142,&quot;top&quot;:104,&quot;width&quot;:765.95}"/>
</p:tagLst>
</file>

<file path=ppt/tags/tag23.xml><?xml version="1.0" encoding="utf-8"?>
<p:tagLst xmlns:p="http://schemas.openxmlformats.org/presentationml/2006/main">
  <p:tag name="KSO_WM_DIAGRAM_VIRTUALLY_FRAME" val="{&quot;height&quot;:385.47102362204726,&quot;left&quot;:142,&quot;top&quot;:104,&quot;width&quot;:765.95}"/>
</p:tagLst>
</file>

<file path=ppt/tags/tag24.xml><?xml version="1.0" encoding="utf-8"?>
<p:tagLst xmlns:p="http://schemas.openxmlformats.org/presentationml/2006/main">
  <p:tag name="KSO_WM_DIAGRAM_VIRTUALLY_FRAME" val="{&quot;height&quot;:385.47102362204726,&quot;left&quot;:142,&quot;top&quot;:104,&quot;width&quot;:765.95}"/>
</p:tagLst>
</file>

<file path=ppt/tags/tag25.xml><?xml version="1.0" encoding="utf-8"?>
<p:tagLst xmlns:p="http://schemas.openxmlformats.org/presentationml/2006/main">
  <p:tag name="KSO_WM_DIAGRAM_VIRTUALLY_FRAME" val="{&quot;height&quot;:385.47102362204726,&quot;left&quot;:142,&quot;top&quot;:104,&quot;width&quot;:765.95}"/>
</p:tagLst>
</file>

<file path=ppt/tags/tag26.xml><?xml version="1.0" encoding="utf-8"?>
<p:tagLst xmlns:p="http://schemas.openxmlformats.org/presentationml/2006/main">
  <p:tag name="KSO_WM_DIAGRAM_VIRTUALLY_FRAME" val="{&quot;height&quot;:385.47102362204726,&quot;left&quot;:142,&quot;top&quot;:104,&quot;width&quot;:765.95}"/>
</p:tagLst>
</file>

<file path=ppt/tags/tag27.xml><?xml version="1.0" encoding="utf-8"?>
<p:tagLst xmlns:p="http://schemas.openxmlformats.org/presentationml/2006/main">
  <p:tag name="COMMONDATA" val="eyJoZGlkIjoiZWFkNzA4ZGQ2MDNiOTExZTI3ODU0OWE4ODRhZWFmOTkifQ=="/>
</p:tagLst>
</file>

<file path=ppt/tags/tag3.xml><?xml version="1.0" encoding="utf-8"?>
<p:tagLst xmlns:p="http://schemas.openxmlformats.org/presentationml/2006/main">
  <p:tag name="KSO_WM_UNIT_TABLE_BEAUTIFY" val="smartTable{1c024eca-079f-4436-9fce-151635f5e97c}"/>
  <p:tag name="TABLE_ENDDRAG_ORIGIN_RECT" val="500*411"/>
  <p:tag name="TABLE_ENDDRAG_RECT" val="36*102*500*411"/>
</p:tagLst>
</file>

<file path=ppt/tags/tag4.xml><?xml version="1.0" encoding="utf-8"?>
<p:tagLst xmlns:p="http://schemas.openxmlformats.org/presentationml/2006/main">
  <p:tag name="KSO_WM_DIAGRAM_VIRTUALLY_FRAME" val="{&quot;height&quot;:301.2,&quot;left&quot;:61.49330708661417,&quot;top&quot;:164.7,&quot;width&quot;:846.0718110236221}"/>
</p:tagLst>
</file>

<file path=ppt/tags/tag5.xml><?xml version="1.0" encoding="utf-8"?>
<p:tagLst xmlns:p="http://schemas.openxmlformats.org/presentationml/2006/main">
  <p:tag name="KSO_WM_DIAGRAM_VIRTUALLY_FRAME" val="{&quot;height&quot;:301.2,&quot;left&quot;:61.49330708661417,&quot;top&quot;:164.7,&quot;width&quot;:846.0718110236221}"/>
</p:tagLst>
</file>

<file path=ppt/tags/tag6.xml><?xml version="1.0" encoding="utf-8"?>
<p:tagLst xmlns:p="http://schemas.openxmlformats.org/presentationml/2006/main">
  <p:tag name="KSO_WM_DIAGRAM_VIRTUALLY_FRAME" val="{&quot;height&quot;:301.2,&quot;left&quot;:62.4,&quot;top&quot;:164.7,&quot;width&quot;:839.55}"/>
</p:tagLst>
</file>

<file path=ppt/tags/tag7.xml><?xml version="1.0" encoding="utf-8"?>
<p:tagLst xmlns:p="http://schemas.openxmlformats.org/presentationml/2006/main">
  <p:tag name="KSO_WM_DIAGRAM_VIRTUALLY_FRAME" val="{&quot;height&quot;:301.2,&quot;left&quot;:62.4,&quot;top&quot;:164.7,&quot;width&quot;:839.55}"/>
</p:tagLst>
</file>

<file path=ppt/tags/tag8.xml><?xml version="1.0" encoding="utf-8"?>
<p:tagLst xmlns:p="http://schemas.openxmlformats.org/presentationml/2006/main">
  <p:tag name="KSO_WM_DIAGRAM_VIRTUALLY_FRAME" val="{&quot;height&quot;:301.2,&quot;left&quot;:61.49330708661417,&quot;top&quot;:164.7,&quot;width&quot;:846.0718110236221}"/>
</p:tagLst>
</file>

<file path=ppt/tags/tag9.xml><?xml version="1.0" encoding="utf-8"?>
<p:tagLst xmlns:p="http://schemas.openxmlformats.org/presentationml/2006/main">
  <p:tag name="KSO_WM_DIAGRAM_VIRTUALLY_FRAME" val="{&quot;height&quot;:301.2,&quot;left&quot;:61.49330708661417,&quot;top&quot;:164.7,&quot;width&quot;:846.0718110236221}"/>
</p:tagLst>
</file>

<file path=ppt/theme/theme1.xml><?xml version="1.0" encoding="utf-8"?>
<a:theme xmlns:a="http://schemas.openxmlformats.org/drawingml/2006/main" name="Designed by iSlide">
  <a:themeElements>
    <a:clrScheme name="自定义 98">
      <a:dk1>
        <a:srgbClr val="3C3C36"/>
      </a:dk1>
      <a:lt1>
        <a:srgbClr val="FFFFFF"/>
      </a:lt1>
      <a:dk2>
        <a:srgbClr val="44546A"/>
      </a:dk2>
      <a:lt2>
        <a:srgbClr val="E6E4E4"/>
      </a:lt2>
      <a:accent1>
        <a:srgbClr val="0065B2"/>
      </a:accent1>
      <a:accent2>
        <a:srgbClr val="4BB679"/>
      </a:accent2>
      <a:accent3>
        <a:srgbClr val="00A6AB"/>
      </a:accent3>
      <a:accent4>
        <a:srgbClr val="B73A47"/>
      </a:accent4>
      <a:accent5>
        <a:srgbClr val="45ABC5"/>
      </a:accent5>
      <a:accent6>
        <a:srgbClr val="45A7AA"/>
      </a:accent6>
      <a:hlink>
        <a:srgbClr val="196CAE"/>
      </a:hlink>
      <a:folHlink>
        <a:srgbClr val="E6E4E4"/>
      </a:folHlink>
    </a:clrScheme>
    <a:fontScheme name="Temp">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3175" cap="rnd">
          <a:solidFill>
            <a:schemeClr val="bg1">
              <a:lumMod val="75000"/>
            </a:schemeClr>
          </a:solidFill>
          <a:round/>
        </a:ln>
      </a:spPr>
      <a:bodyPr/>
      <a:lstStyle/>
      <a:style>
        <a:lnRef idx="1">
          <a:schemeClr val="accent1"/>
        </a:lnRef>
        <a:fillRef idx="0">
          <a:schemeClr val="accent1"/>
        </a:fillRef>
        <a:effectRef idx="0">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4">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4">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5623</Words>
  <Application>WPS 演示</Application>
  <PresentationFormat>宽屏</PresentationFormat>
  <Paragraphs>349</Paragraphs>
  <Slides>11</Slides>
  <Notes>3</Notes>
  <HiddenSlides>0</HiddenSlides>
  <MMClips>0</MMClips>
  <ScaleCrop>false</ScaleCrop>
  <HeadingPairs>
    <vt:vector size="8" baseType="variant">
      <vt:variant>
        <vt:lpstr>已用的字体</vt:lpstr>
      </vt:variant>
      <vt:variant>
        <vt:i4>14</vt:i4>
      </vt:variant>
      <vt:variant>
        <vt:lpstr>主题</vt:lpstr>
      </vt:variant>
      <vt:variant>
        <vt:i4>1</vt:i4>
      </vt:variant>
      <vt:variant>
        <vt:lpstr>嵌入 OLE 服务器</vt:lpstr>
      </vt:variant>
      <vt:variant>
        <vt:i4>1</vt:i4>
      </vt:variant>
      <vt:variant>
        <vt:lpstr>幻灯片标题</vt:lpstr>
      </vt:variant>
      <vt:variant>
        <vt:i4>11</vt:i4>
      </vt:variant>
    </vt:vector>
  </HeadingPairs>
  <TitlesOfParts>
    <vt:vector size="27" baseType="lpstr">
      <vt:lpstr>Arial</vt:lpstr>
      <vt:lpstr>宋体</vt:lpstr>
      <vt:lpstr>Wingdings</vt:lpstr>
      <vt:lpstr>华文行楷</vt:lpstr>
      <vt:lpstr>华文楷体</vt:lpstr>
      <vt:lpstr>微软雅黑</vt:lpstr>
      <vt:lpstr>Arial</vt:lpstr>
      <vt:lpstr>Wingdings</vt:lpstr>
      <vt:lpstr>字魂59号-创粗黑</vt:lpstr>
      <vt:lpstr>黑体</vt:lpstr>
      <vt:lpstr>Times New Roman</vt:lpstr>
      <vt:lpstr>等线</vt:lpstr>
      <vt:lpstr>Calibri</vt:lpstr>
      <vt:lpstr>Arial Unicode MS</vt:lpstr>
      <vt:lpstr>Designed by iSlide</vt:lpstr>
      <vt:lpstr>TCLayout.ActiveDocument.1</vt:lpstr>
      <vt:lpstr>PowerPoint 演示文稿</vt:lpstr>
      <vt:lpstr>PowerPoint 演示文稿</vt:lpstr>
      <vt:lpstr>基本信息：国内首个获批用于2~6岁儿童专用祛痰药</vt:lpstr>
      <vt:lpstr>基本信息：2-6岁儿童易发生反复呼吸道感染，多见咳痰症状，且中国儿童服药困难发生率高达75％，不能完全吞咽口服溶液近20%，临床存在未被满足的临床需求</vt:lpstr>
      <vt:lpstr>安全性：盐酸氨溴索喷雾剂不含对儿童有潜在风险的辅料，安全性好，无安全性黑框警告，具有 良好的获益风险比 </vt:lpstr>
      <vt:lpstr>有效性：对于急性上呼吸道感染、急性支气管炎、急性肺炎等急性呼吸道感染的2至6岁患儿 咳嗽、咳痰临床疗效显著优于阳性对照组</vt:lpstr>
      <vt:lpstr>有效性：与阳性对照药品相比，吐药率更少，依从性更高</vt:lpstr>
      <vt:lpstr>有效性：盐酸氨溴索喷雾剂是共识、指导原则等推荐的儿童专属喷雾型祛痰药，是低龄儿童最适宜的优选剂型。</vt:lpstr>
      <vt:lpstr>创新性：革新口服溶液服用方式，治疗剂量更精准，给药更便捷，儿童接受度更高</vt:lpstr>
      <vt:lpstr>创新性：国家“重大新药创制”专项支持成果，国家2.4类新药，拥有多项创新专利</vt:lpstr>
      <vt:lpstr>公平性：给药剂量更精准，满足服药困难低龄儿童祛痰需要，填补目录空白，符合 “保基本”原则，且临床易于管理</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投标虫</cp:lastModifiedBy>
  <cp:revision>137</cp:revision>
  <dcterms:created xsi:type="dcterms:W3CDTF">2021-08-30T08:27:00Z</dcterms:created>
  <dcterms:modified xsi:type="dcterms:W3CDTF">2025-07-18T04:36:52Z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6E319C349A1540FE91FB5A3D6EA86D52_13</vt:lpwstr>
  </property>
  <property fmtid="{D5CDD505-2E9C-101B-9397-08002B2CF9AE}" pid="3" name="KSOProductBuildVer">
    <vt:lpwstr>2052-12.1.0.21915</vt:lpwstr>
  </property>
</Properties>
</file>