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338" r:id="rId3"/>
    <p:sldId id="264" r:id="rId5"/>
    <p:sldId id="327" r:id="rId6"/>
    <p:sldId id="318" r:id="rId7"/>
    <p:sldId id="319" r:id="rId8"/>
    <p:sldId id="320" r:id="rId9"/>
    <p:sldId id="342" r:id="rId10"/>
    <p:sldId id="341" r:id="rId11"/>
    <p:sldId id="322" r:id="rId12"/>
    <p:sldId id="323" r:id="rId13"/>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46" userDrawn="1">
          <p15:clr>
            <a:srgbClr val="A4A3A4"/>
          </p15:clr>
        </p15:guide>
        <p15:guide id="1" orient="horz" pos="22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834" y="60"/>
      </p:cViewPr>
      <p:guideLst>
        <p:guide orient="horz" pos="2162"/>
        <p:guide pos="3846"/>
        <p:guide orient="horz" pos="22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5.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5829542289481"/>
          <c:y val="0.174631173829378"/>
          <c:w val="0.945631789063225"/>
          <c:h val="0.719435535599743"/>
        </c:manualLayout>
      </c:layout>
      <c:barChart>
        <c:barDir val="col"/>
        <c:grouping val="clustered"/>
        <c:varyColors val="0"/>
        <c:ser>
          <c:idx val="0"/>
          <c:order val="0"/>
          <c:tx>
            <c:strRef>
              <c:f>Sheet1!$B$1</c:f>
              <c:strCache>
                <c:ptCount val="1"/>
                <c:pt idx="0">
                  <c:v>系列 1</c:v>
                </c:pt>
              </c:strCache>
            </c:strRef>
          </c:tx>
          <c:spPr>
            <a:solidFill>
              <a:schemeClr val="accent5">
                <a:lumMod val="75000"/>
              </a:schemeClr>
            </a:solidFill>
            <a:ln w="9525" cap="flat" cmpd="sng">
              <a:noFill/>
              <a:prstDash val="solid"/>
            </a:ln>
            <a:effectLst>
              <a:outerShdw blurRad="76200" dist="25400" dir="2700000" algn="tl" rotWithShape="0">
                <a:schemeClr val="accent1">
                  <a:lumMod val="50000"/>
                  <a:alpha val="30000"/>
                </a:schemeClr>
              </a:outerShdw>
            </a:effectLst>
            <a:sp3d contourW="9525"/>
          </c:spPr>
          <c:invertIfNegative val="0"/>
          <c:dPt>
            <c:idx val="4"/>
            <c:invertIfNegative val="0"/>
            <c:bubble3D val="0"/>
            <c:spPr>
              <a:solidFill>
                <a:srgbClr val="00B0F0"/>
              </a:solidFill>
              <a:ln w="9525" cap="flat" cmpd="sng">
                <a:noFill/>
                <a:prstDash val="solid"/>
              </a:ln>
              <a:effectLst>
                <a:outerShdw blurRad="76200" dist="25400" dir="2700000" algn="tl" rotWithShape="0">
                  <a:schemeClr val="accent1">
                    <a:lumMod val="50000"/>
                    <a:alpha val="30000"/>
                  </a:schemeClr>
                </a:outerShdw>
              </a:effectLst>
              <a:sp3d contourW="9525"/>
            </c:spPr>
          </c:dPt>
          <c:dLbls>
            <c:spPr>
              <a:noFill/>
              <a:ln>
                <a:noFill/>
              </a:ln>
              <a:effectLst/>
            </c:spPr>
            <c:txPr>
              <a:bodyPr rot="0" spcFirstLastPara="0" vertOverflow="ellipsis" vert="horz" wrap="square" lIns="38100" tIns="19050" rIns="38100" bIns="19050" anchor="ctr" anchorCtr="1"/>
              <a:lstStyle/>
              <a:p>
                <a:pPr>
                  <a:defRPr lang="zh-CN" sz="1600" b="0" i="0" u="none" strike="noStrike" kern="1200" cap="none" spc="0" normalizeH="0" baseline="0">
                    <a:solidFill>
                      <a:schemeClr val="tx1">
                        <a:lumMod val="75000"/>
                        <a:lumOff val="25000"/>
                      </a:schemeClr>
                    </a:solidFill>
                    <a:uFill>
                      <a:solidFill>
                        <a:schemeClr val="tx1">
                          <a:lumMod val="75000"/>
                          <a:lumOff val="25000"/>
                        </a:schemeClr>
                      </a:solidFill>
                    </a:uFill>
                    <a:latin typeface="黑体" charset="0"/>
                    <a:ea typeface="黑体" charset="0"/>
                    <a:cs typeface="黑体" charset="0"/>
                    <a:sym typeface="黑体"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安慰剂 </c:v>
                </c:pt>
                <c:pt idx="1">
                  <c:v>CCB</c:v>
                </c:pt>
                <c:pt idx="2">
                  <c:v>静注尼卡地平</c:v>
                </c:pt>
                <c:pt idx="3">
                  <c:v>尼莫地平首次静注后口服</c:v>
                </c:pt>
                <c:pt idx="4">
                  <c:v>口服尼莫地平</c:v>
                </c:pt>
              </c:strCache>
            </c:strRef>
          </c:cat>
          <c:val>
            <c:numRef>
              <c:f>Sheet1!$B$2:$B$6</c:f>
              <c:numCache>
                <c:formatCode>General</c:formatCode>
                <c:ptCount val="5"/>
                <c:pt idx="0">
                  <c:v>1</c:v>
                </c:pt>
                <c:pt idx="1">
                  <c:v>0.81</c:v>
                </c:pt>
                <c:pt idx="2">
                  <c:v>0.97</c:v>
                </c:pt>
                <c:pt idx="3">
                  <c:v>0.85</c:v>
                </c:pt>
                <c:pt idx="4">
                  <c:v>0.67</c:v>
                </c:pt>
              </c:numCache>
            </c:numRef>
          </c:val>
        </c:ser>
        <c:dLbls>
          <c:showLegendKey val="0"/>
          <c:showVal val="1"/>
          <c:showCatName val="0"/>
          <c:showSerName val="0"/>
          <c:showPercent val="0"/>
          <c:showBubbleSize val="0"/>
        </c:dLbls>
        <c:gapWidth val="135"/>
        <c:overlap val="-28"/>
        <c:axId val="406696627"/>
        <c:axId val="43739865"/>
      </c:barChart>
      <c:catAx>
        <c:axId val="40669662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crossAx val="43739865"/>
        <c:crosses val="autoZero"/>
        <c:auto val="1"/>
        <c:lblAlgn val="ctr"/>
        <c:lblOffset val="100"/>
        <c:noMultiLvlLbl val="0"/>
      </c:catAx>
      <c:valAx>
        <c:axId val="43739865"/>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406696627"/>
        <c:crosses val="autoZero"/>
        <c:crossBetween val="between"/>
        <c:majorUnit val="0.5"/>
      </c:valAx>
      <c:spPr>
        <a:noFill/>
        <a:ln>
          <a:noFill/>
        </a:ln>
        <a:effectLst/>
      </c:spPr>
    </c:plotArea>
    <c:plotVisOnly val="1"/>
    <c:dispBlanksAs val="gap"/>
    <c:showDLblsOverMax val="0"/>
    <c:extLst>
      <c:ext uri="{0b15fc19-7d7d-44ad-8c2d-2c3a37ce22c3}">
        <chartProps xmlns="https://web.wps.cn/et/2018/main" chartId="{c87de4f8-09c2-431a-b08c-362f4bdd78f6}"/>
      </c:ext>
    </c:extLst>
  </c:chart>
  <c:spPr>
    <a:noFill/>
    <a:ln>
      <a:noFill/>
    </a:ln>
    <a:effectLst/>
  </c:spPr>
  <c:txPr>
    <a:bodyPr/>
    <a:lstStyle/>
    <a:p>
      <a:pPr>
        <a:defRPr lang="zh-CN" sz="1200"/>
      </a:pPr>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4">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1"/>
      <dgm:spPr/>
      <dgm:t>
        <a:bodyPr vert="horz" wrap="square"/>
        <a:p>
          <a:pPr>
            <a:lnSpc>
              <a:spcPct val="100000"/>
            </a:lnSpc>
            <a:spcBef>
              <a:spcPct val="0"/>
            </a:spcBef>
            <a:spcAft>
              <a:spcPct val="35000"/>
            </a:spcAft>
          </a:pPr>
          <a:r>
            <a:rPr sz="1800" b="1" spc="70" dirty="0">
              <a:solidFill>
                <a:srgbClr val="FFFFFF">
                  <a:alpha val="100000"/>
                </a:srgbClr>
              </a:solidFill>
              <a:latin typeface="黑体" charset="0"/>
              <a:ea typeface="黑体" charset="0"/>
              <a:cs typeface="等线" panose="02010600030101010101" charset="-122"/>
              <a:sym typeface="+mn-ea"/>
            </a:rPr>
            <a:t>说明书收载的安全性信息</a:t>
          </a:r>
          <a:r>
            <a:rPr lang="zh-CN" altLang="en-US" sz="1800">
              <a:latin typeface="黑体" charset="0"/>
              <a:ea typeface="黑体" charset="0"/>
            </a:rPr>
            <a:t/>
          </a:r>
          <a:endParaRPr lang="zh-CN" altLang="en-US" sz="1800">
            <a:latin typeface="黑体" charset="0"/>
            <a:ea typeface="黑体" charset="0"/>
          </a:endParaRPr>
        </a:p>
      </dgm:t>
    </dgm:pt>
    <dgm:pt modelId="{C8BB0B8A-C63A-4F83-B8DD-3A7CE259E4EE}" cxnId="{EEA8A751-B652-4BCC-9AE0-AEFC4E5C57B2}" type="parTrans">
      <dgm:prSet/>
      <dgm:spPr/>
      <dgm:t>
        <a:bodyPr/>
        <a:p>
          <a:endParaRPr lang="zh-CN" altLang="en-US"/>
        </a:p>
      </dgm:t>
    </dgm:pt>
    <dgm:pt modelId="{35E5E878-0907-4014-9CFA-56AEFE6C22E5}" cxnId="{EEA8A751-B652-4BCC-9AE0-AEFC4E5C57B2}" type="sibTrans">
      <dgm:prSet/>
      <dgm:spPr/>
      <dgm:t>
        <a:bodyPr/>
        <a:p>
          <a:endParaRPr lang="zh-CN" altLang="en-US"/>
        </a:p>
      </dgm:t>
    </dgm:pt>
    <dgm:pt modelId="{E08CEB0C-E37F-4DCA-A8EA-4B2CD3AD7754}">
      <dgm:prSet phldrT="[文本]" phldr="0" custT="1"/>
      <dgm:spPr/>
      <dgm:t>
        <a:bodyPr vert="horz" wrap="square"/>
        <a:p>
          <a:pPr>
            <a:lnSpc>
              <a:spcPct val="100000"/>
            </a:lnSpc>
            <a:spcBef>
              <a:spcPct val="0"/>
            </a:spcBef>
            <a:spcAft>
              <a:spcPct val="15000"/>
            </a:spcAft>
          </a:pPr>
          <a:r>
            <a:rPr lang="zh-CN" altLang="en-US" sz="1600">
              <a:latin typeface="微软雅黑" panose="020B0503020204020204" pitchFamily="34" charset="-122"/>
              <a:ea typeface="微软雅黑" panose="020B0503020204020204" pitchFamily="34" charset="-122"/>
            </a:rPr>
            <a:t>说明书收载不良反应情况 ：尼莫地平口服溶液豁免实验性研究 ，通过快速通道和优先审评上市 ，与普通口服剂型不良反应情况一致。不良反应主要为低血压、 呕吐、头晕、头痛等。</a:t>
          </a:r>
          <a:r>
            <a:rPr lang="zh-CN" altLang="en-US" sz="1600">
              <a:latin typeface="微软雅黑" panose="020B0503020204020204" pitchFamily="34" charset="-122"/>
              <a:ea typeface="微软雅黑" panose="020B0503020204020204" pitchFamily="34" charset="-122"/>
            </a:rPr>
            <a:t/>
          </a:r>
          <a:endParaRPr lang="zh-CN" altLang="en-US" sz="1600">
            <a:latin typeface="微软雅黑" panose="020B0503020204020204" pitchFamily="34" charset="-122"/>
            <a:ea typeface="微软雅黑" panose="020B0503020204020204" pitchFamily="34" charset="-122"/>
          </a:endParaRPr>
        </a:p>
      </dgm:t>
    </dgm:pt>
    <dgm:pt modelId="{FB4BCC77-44E9-4065-8A2F-90CD32DE34E3}" cxnId="{6E7246EA-28CF-4D4F-A166-57EFC528BBF1}" type="parTrans">
      <dgm:prSet/>
      <dgm:spPr/>
      <dgm:t>
        <a:bodyPr/>
        <a:p>
          <a:endParaRPr lang="zh-CN" altLang="en-US"/>
        </a:p>
      </dgm:t>
    </dgm:pt>
    <dgm:pt modelId="{41FED480-3E2E-47A2-B997-02D527BC8082}" cxnId="{6E7246EA-28CF-4D4F-A166-57EFC528BBF1}" type="sibTrans">
      <dgm:prSet/>
      <dgm:spPr/>
      <dgm:t>
        <a:bodyPr/>
        <a:p>
          <a:endParaRPr lang="zh-CN" altLang="en-US"/>
        </a:p>
      </dgm:t>
    </dgm:pt>
    <dgm:pt modelId="{A6685E83-BEEC-49B3-B40A-539E2C0D7A1A}">
      <dgm:prSet phldrT="[文本]" phldr="0" custT="1"/>
      <dgm:spPr/>
      <dgm:t>
        <a:bodyPr vert="horz" wrap="square"/>
        <a:p>
          <a:pPr>
            <a:lnSpc>
              <a:spcPct val="100000"/>
            </a:lnSpc>
            <a:spcBef>
              <a:spcPct val="0"/>
            </a:spcBef>
            <a:spcAft>
              <a:spcPct val="35000"/>
            </a:spcAft>
          </a:pPr>
          <a:r>
            <a:rPr sz="1800" b="1" spc="4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国内外不良反应</a:t>
          </a:r>
          <a:r>
            <a:rPr sz="1800" b="1" spc="6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发生情况</a:t>
          </a:r>
          <a:r>
            <a:rPr lang="zh-CN" altLang="en-US" sz="1800">
              <a:latin typeface="微软雅黑" panose="020B0503020204020204" pitchFamily="34" charset="-122"/>
              <a:ea typeface="微软雅黑" panose="020B0503020204020204" pitchFamily="34" charset="-122"/>
            </a:rPr>
            <a:t/>
          </a:r>
          <a:endParaRPr lang="zh-CN" altLang="en-US" sz="1800">
            <a:latin typeface="微软雅黑" panose="020B0503020204020204" pitchFamily="34" charset="-122"/>
            <a:ea typeface="微软雅黑" panose="020B0503020204020204" pitchFamily="34" charset="-122"/>
          </a:endParaRPr>
        </a:p>
      </dgm:t>
    </dgm:pt>
    <dgm:pt modelId="{FECC43A3-D59E-4EE1-9557-8FBB90D5B362}" cxnId="{9332BD87-C940-4249-9AC8-D167D82DA316}" type="parTrans">
      <dgm:prSet/>
      <dgm:spPr/>
      <dgm:t>
        <a:bodyPr/>
        <a:p>
          <a:endParaRPr lang="zh-CN" altLang="en-US"/>
        </a:p>
      </dgm:t>
    </dgm:pt>
    <dgm:pt modelId="{68BB6C9A-B7F0-43A0-955B-FC8C4D4009BF}" cxnId="{9332BD87-C940-4249-9AC8-D167D82DA316}" type="sibTrans">
      <dgm:prSet/>
      <dgm:spPr/>
      <dgm:t>
        <a:bodyPr/>
        <a:p>
          <a:endParaRPr lang="zh-CN" altLang="en-US"/>
        </a:p>
      </dgm:t>
    </dgm:pt>
    <dgm:pt modelId="{CBA50553-63FA-4B5A-9888-EDDBA06CA593}">
      <dgm:prSet phldrT="[文本]" phldr="0" custT="1"/>
      <dgm:spPr/>
      <dgm:t>
        <a:bodyPr vert="horz" wrap="square"/>
        <a:p>
          <a:pPr>
            <a:lnSpc>
              <a:spcPct val="100000"/>
            </a:lnSpc>
            <a:spcBef>
              <a:spcPct val="0"/>
            </a:spcBef>
            <a:spcAft>
              <a:spcPct val="15000"/>
            </a:spcAft>
          </a:pPr>
          <a:r>
            <a:rPr lang="zh-CN" altLang="en-US" sz="1600">
              <a:latin typeface="微软雅黑" panose="020B0503020204020204" pitchFamily="34" charset="-122"/>
              <a:ea typeface="微软雅黑" panose="020B0503020204020204" pitchFamily="34" charset="-122"/>
            </a:rPr>
            <a:t>2009年</a:t>
          </a:r>
          <a:r>
            <a:rPr lang="en-US" altLang="zh-CN" sz="1600">
              <a:latin typeface="微软雅黑" panose="020B0503020204020204" pitchFamily="34" charset="-122"/>
              <a:ea typeface="微软雅黑" panose="020B0503020204020204" pitchFamily="34" charset="-122"/>
            </a:rPr>
            <a:t>Cochrane</a:t>
          </a:r>
          <a:r>
            <a:rPr lang="zh-CN" altLang="en-US" sz="1600">
              <a:latin typeface="微软雅黑" panose="020B0503020204020204" pitchFamily="34" charset="-122"/>
              <a:ea typeface="微软雅黑" panose="020B0503020204020204" pitchFamily="34" charset="-122"/>
            </a:rPr>
            <a:t>循证医学中心系统性综述显示，尼莫地平组低血压的发生率有所增加</a:t>
          </a:r>
          <a:r>
            <a:rPr lang="zh-CN" altLang="en-US" sz="1600">
              <a:latin typeface="微软雅黑" panose="020B0503020204020204" pitchFamily="34" charset="-122"/>
              <a:ea typeface="微软雅黑" panose="020B0503020204020204" pitchFamily="34" charset="-122"/>
            </a:rPr>
            <a:t>(12．0％：7．4％，OR 1．74，95％CI为1．20—2．52)。临床医师在使用尼莫地</a:t>
          </a:r>
          <a:r>
            <a:rPr lang="zh-CN" altLang="en-US" sz="1600">
              <a:latin typeface="微软雅黑" panose="020B0503020204020204" pitchFamily="34" charset="-122"/>
              <a:ea typeface="微软雅黑" panose="020B0503020204020204" pitchFamily="34" charset="-122"/>
            </a:rPr>
            <a:t>平时</a:t>
          </a:r>
          <a:r>
            <a:rPr lang="zh-CN" altLang="en-US" sz="1600">
              <a:latin typeface="微软雅黑" panose="020B0503020204020204" pitchFamily="34" charset="-122"/>
              <a:ea typeface="微软雅黑" panose="020B0503020204020204" pitchFamily="34" charset="-122"/>
            </a:rPr>
            <a:t>，要防治可能产生的低血压。</a:t>
          </a:r>
          <a:r>
            <a:rPr lang="zh-CN" altLang="en-US" sz="1600">
              <a:latin typeface="微软雅黑" panose="020B0503020204020204" pitchFamily="34" charset="-122"/>
              <a:ea typeface="微软雅黑" panose="020B0503020204020204" pitchFamily="34" charset="-122"/>
            </a:rPr>
            <a:t/>
          </a:r>
          <a:endParaRPr lang="zh-CN" altLang="en-US" sz="1600">
            <a:latin typeface="微软雅黑" panose="020B0503020204020204" pitchFamily="34" charset="-122"/>
            <a:ea typeface="微软雅黑" panose="020B0503020204020204" pitchFamily="34" charset="-122"/>
          </a:endParaRPr>
        </a:p>
      </dgm:t>
    </dgm:pt>
    <dgm:pt modelId="{73E2772F-165D-4B56-ACC2-969CBF53B0A8}" cxnId="{E9902915-E31A-4446-B58F-4D0A4F3CBD6B}" type="parTrans">
      <dgm:prSet/>
      <dgm:spPr/>
      <dgm:t>
        <a:bodyPr/>
        <a:p>
          <a:endParaRPr lang="zh-CN" altLang="en-US"/>
        </a:p>
      </dgm:t>
    </dgm:pt>
    <dgm:pt modelId="{7BFD1607-7356-4D3D-A829-75D002A3A4B0}" cxnId="{E9902915-E31A-4446-B58F-4D0A4F3CBD6B}" type="sibTrans">
      <dgm:prSet/>
      <dgm:spPr/>
      <dgm:t>
        <a:bodyPr/>
        <a:p>
          <a:endParaRPr lang="zh-CN" altLang="en-US"/>
        </a:p>
      </dgm:t>
    </dgm:pt>
    <dgm:pt modelId="{C8DDDFA1-AF37-4444-AAEB-D51CEE212719}">
      <dgm:prSet phldrT="[文本]" phldr="0" custT="1"/>
      <dgm:spPr/>
      <dgm:t>
        <a:bodyPr vert="horz" wrap="square"/>
        <a:p>
          <a:pPr>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r>
            <a:rPr lang="zh-CN" altLang="en-US" sz="1800" b="1">
              <a:latin typeface="微软雅黑" panose="020B0503020204020204" pitchFamily="34" charset="-122"/>
              <a:ea typeface="微软雅黑" panose="020B0503020204020204" pitchFamily="34" charset="-122"/>
            </a:rPr>
            <a:t/>
          </a:r>
          <a:endParaRPr lang="zh-CN" altLang="en-US" sz="1800" b="1">
            <a:latin typeface="微软雅黑" panose="020B0503020204020204" pitchFamily="34" charset="-122"/>
            <a:ea typeface="微软雅黑" panose="020B0503020204020204" pitchFamily="34" charset="-122"/>
          </a:endParaRPr>
        </a:p>
      </dgm:t>
    </dgm:pt>
    <dgm:pt modelId="{26EA520A-5891-4EBA-B2AD-1840663D8C07}" cxnId="{65472842-87DA-4DB2-BAE0-694382BBE87F}" type="parTrans">
      <dgm:prSet/>
      <dgm:spPr/>
      <dgm:t>
        <a:bodyPr/>
        <a:p>
          <a:endParaRPr lang="zh-CN" altLang="en-US"/>
        </a:p>
      </dgm:t>
    </dgm:pt>
    <dgm:pt modelId="{CE2287C8-6424-4771-88FD-4DADE15C5A04}" cxnId="{65472842-87DA-4DB2-BAE0-694382BBE87F}" type="sibTrans">
      <dgm:prSet/>
      <dgm:spPr/>
      <dgm:t>
        <a:bodyPr/>
        <a:p>
          <a:endParaRPr lang="zh-CN" altLang="en-US"/>
        </a:p>
      </dgm:t>
    </dgm:pt>
    <dgm:pt modelId="{5AA02751-379E-46DB-884A-F23ACBC498EE}">
      <dgm:prSet phldrT="[文本]"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2009年</a:t>
          </a:r>
          <a:r>
            <a:rPr lang="en-US" altLang="zh-CN" sz="1400">
              <a:latin typeface="微软雅黑" panose="020B0503020204020204" pitchFamily="34" charset="-122"/>
              <a:ea typeface="微软雅黑" panose="020B0503020204020204" pitchFamily="34" charset="-122"/>
            </a:rPr>
            <a:t>Cochrane</a:t>
          </a:r>
          <a:r>
            <a:rPr lang="zh-CN" altLang="en-US" sz="1400">
              <a:latin typeface="微软雅黑" panose="020B0503020204020204" pitchFamily="34" charset="-122"/>
              <a:ea typeface="微软雅黑" panose="020B0503020204020204" pitchFamily="34" charset="-122"/>
            </a:rPr>
            <a:t>循证医学中心发表《钙拮抗剂与急性颅脑损伤》的系统性综述，纳入6项随机安慰剂对照试验，共包括1862名受试者。对尼莫地平4项HIT研究的荟萃分析结果显示，在tSAH亚组患者中尼莫地平组死亡率显著降低(26．9％：38．9％，OR 0．59，95％C1 0．37～0．94)，总死亡率和重度病残率也显著降低(48．2％：57．9％，OR0．67，95％C1 0．46～0．98)。说明尼莫地平能够改善tSAH患者的预后。</a:t>
          </a:r>
          <a:r>
            <a:rPr lang="zh-CN" altLang="en-US" sz="1400">
              <a:latin typeface="微软雅黑" panose="020B0503020204020204" pitchFamily="34" charset="-122"/>
              <a:ea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endParaRPr>
        </a:p>
      </dgm:t>
    </dgm:pt>
    <dgm:pt modelId="{D0D77647-95BE-4607-B2F0-006D9CAB8F0E}" cxnId="{615927DA-5251-4A28-A8A4-49D0DADBC614}" type="parTrans">
      <dgm:prSet/>
      <dgm:spPr/>
      <dgm:t>
        <a:bodyPr/>
        <a:p>
          <a:endParaRPr lang="zh-CN" altLang="en-US"/>
        </a:p>
      </dgm:t>
    </dgm:pt>
    <dgm:pt modelId="{3DBF6B9F-A188-4D67-ABE8-0633561FA9E5}" cxnId="{615927DA-5251-4A28-A8A4-49D0DADBC614}"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3" custScaleX="65832" custScaleY="79649" custLinFactNeighborX="61">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3" custScaleX="102220" custScaleY="78887">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3" custScaleX="64911" custScaleY="77487">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3" custScaleX="103048" custScaleY="70747" custLinFactNeighborX="-370" custLinFactNeighborY="-4">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3" custScaleX="63953" custScaleY="78319">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3" custScaleX="103898" custScaleY="72277">
        <dgm:presLayoutVars>
          <dgm:bulletEnabled val="1"/>
        </dgm:presLayoutVars>
      </dgm:prSet>
      <dgm:spPr/>
    </dgm:pt>
  </dgm:ptLst>
  <dgm:cxnLst>
    <dgm:cxn modelId="{EEA8A751-B652-4BCC-9AE0-AEFC4E5C57B2}" srcId="{2E15931E-1654-4B73-89B2-8E333D9C42E0}" destId="{90DDC401-903F-495B-A387-FFA8A45891F6}" srcOrd="0" destOrd="0" parTransId="{C8BB0B8A-C63A-4F83-B8DD-3A7CE259E4EE}" sibTransId="{35E5E878-0907-4014-9CFA-56AEFE6C22E5}"/>
    <dgm:cxn modelId="{6E7246EA-28CF-4D4F-A166-57EFC528BBF1}" srcId="{90DDC401-903F-495B-A387-FFA8A45891F6}" destId="{E08CEB0C-E37F-4DCA-A8EA-4B2CD3AD7754}" srcOrd="0" destOrd="0" parTransId="{FB4BCC77-44E9-4065-8A2F-90CD32DE34E3}" sibTransId="{41FED480-3E2E-47A2-B997-02D527BC8082}"/>
    <dgm:cxn modelId="{9332BD87-C940-4249-9AC8-D167D82DA316}" srcId="{2E15931E-1654-4B73-89B2-8E333D9C42E0}" destId="{A6685E83-BEEC-49B3-B40A-539E2C0D7A1A}" srcOrd="1" destOrd="0" parTransId="{FECC43A3-D59E-4EE1-9557-8FBB90D5B362}" sibTransId="{68BB6C9A-B7F0-43A0-955B-FC8C4D4009BF}"/>
    <dgm:cxn modelId="{E9902915-E31A-4446-B58F-4D0A4F3CBD6B}" srcId="{A6685E83-BEEC-49B3-B40A-539E2C0D7A1A}" destId="{CBA50553-63FA-4B5A-9888-EDDBA06CA593}" srcOrd="0" destOrd="1" parTransId="{73E2772F-165D-4B56-ACC2-969CBF53B0A8}" sibTransId="{7BFD1607-7356-4D3D-A829-75D002A3A4B0}"/>
    <dgm:cxn modelId="{65472842-87DA-4DB2-BAE0-694382BBE87F}" srcId="{2E15931E-1654-4B73-89B2-8E333D9C42E0}" destId="{C8DDDFA1-AF37-4444-AAEB-D51CEE212719}" srcOrd="2" destOrd="0" parTransId="{26EA520A-5891-4EBA-B2AD-1840663D8C07}" sibTransId="{CE2287C8-6424-4771-88FD-4DADE15C5A04}"/>
    <dgm:cxn modelId="{615927DA-5251-4A28-A8A4-49D0DADBC614}" srcId="{C8DDDFA1-AF37-4444-AAEB-D51CEE212719}" destId="{5AA02751-379E-46DB-884A-F23ACBC498EE}" srcOrd="0" destOrd="2" parTransId="{D0D77647-95BE-4607-B2F0-006D9CAB8F0E}" sibTransId="{3DBF6B9F-A188-4D67-ABE8-0633561FA9E5}"/>
    <dgm:cxn modelId="{B27A2DE5-1BE6-475D-81B7-BDE7AFE05D95}" type="presOf" srcId="{2E15931E-1654-4B73-89B2-8E333D9C42E0}" destId="{D5935282-3C7C-4F88-A1AE-C27DB8591514}" srcOrd="0" destOrd="0" presId="urn:microsoft.com/office/officeart/2005/8/layout/vList5"/>
    <dgm:cxn modelId="{4CA21FAF-0101-4814-8F00-5245465D960C}" type="presParOf" srcId="{D5935282-3C7C-4F88-A1AE-C27DB8591514}" destId="{E61486FD-113E-4C87-8ADF-B1A8E2A84801}" srcOrd="0" destOrd="0" presId="urn:microsoft.com/office/officeart/2005/8/layout/vList5"/>
    <dgm:cxn modelId="{2AC962F3-EE2B-4850-9842-93D10D28599B}" type="presParOf" srcId="{E61486FD-113E-4C87-8ADF-B1A8E2A84801}" destId="{96BE2B31-D87C-43E1-BE64-4C27B13F4AA4}" srcOrd="0" destOrd="0" presId="urn:microsoft.com/office/officeart/2005/8/layout/vList5"/>
    <dgm:cxn modelId="{75435642-8E71-4038-938E-13C469039A98}" type="presOf" srcId="{90DDC401-903F-495B-A387-FFA8A45891F6}" destId="{96BE2B31-D87C-43E1-BE64-4C27B13F4AA4}" srcOrd="0" destOrd="0" presId="urn:microsoft.com/office/officeart/2005/8/layout/vList5"/>
    <dgm:cxn modelId="{4F79EC04-DA57-45F9-9852-D97C74876C9D}" type="presParOf" srcId="{E61486FD-113E-4C87-8ADF-B1A8E2A84801}" destId="{DD9406C3-FC80-4468-A55B-122D744D43F0}" srcOrd="1" destOrd="0" presId="urn:microsoft.com/office/officeart/2005/8/layout/vList5"/>
    <dgm:cxn modelId="{8CDA3757-2FF4-41FA-AC5E-CD7410FA303D}" type="presOf" srcId="{E08CEB0C-E37F-4DCA-A8EA-4B2CD3AD7754}" destId="{DD9406C3-FC80-4468-A55B-122D744D43F0}" srcOrd="0" destOrd="0" presId="urn:microsoft.com/office/officeart/2005/8/layout/vList5"/>
    <dgm:cxn modelId="{71AED5A3-0DF4-4C02-A669-1571686A3A10}" type="presParOf" srcId="{D5935282-3C7C-4F88-A1AE-C27DB8591514}" destId="{F1941F29-E51C-4282-956D-50CFAFAEB9B8}" srcOrd="1" destOrd="0" presId="urn:microsoft.com/office/officeart/2005/8/layout/vList5"/>
    <dgm:cxn modelId="{07C0C4E4-B8CD-4C31-A07D-19DEFC421129}" type="presParOf" srcId="{D5935282-3C7C-4F88-A1AE-C27DB8591514}" destId="{B589D1EC-5156-4FB2-BB1C-8E1290A868B9}" srcOrd="2" destOrd="0" presId="urn:microsoft.com/office/officeart/2005/8/layout/vList5"/>
    <dgm:cxn modelId="{0ACE54B5-984E-4545-89E3-B6079709BFBF}" type="presParOf" srcId="{B589D1EC-5156-4FB2-BB1C-8E1290A868B9}" destId="{EBD335B5-8308-49CB-9630-99D852747B1F}" srcOrd="0" destOrd="2" presId="urn:microsoft.com/office/officeart/2005/8/layout/vList5"/>
    <dgm:cxn modelId="{A7BDD169-D024-4B17-A217-EF09E220AF69}" type="presOf" srcId="{A6685E83-BEEC-49B3-B40A-539E2C0D7A1A}" destId="{EBD335B5-8308-49CB-9630-99D852747B1F}" srcOrd="0" destOrd="0" presId="urn:microsoft.com/office/officeart/2005/8/layout/vList5"/>
    <dgm:cxn modelId="{2550F34B-177A-45BC-B7D4-23DE0B0AC373}" type="presParOf" srcId="{B589D1EC-5156-4FB2-BB1C-8E1290A868B9}" destId="{6EB2A58E-CA03-4F76-94B6-D8FE50231963}" srcOrd="1" destOrd="2" presId="urn:microsoft.com/office/officeart/2005/8/layout/vList5"/>
    <dgm:cxn modelId="{BADC7AD3-3A8B-4C1B-9A0B-8F5247C716C4}" type="presOf" srcId="{CBA50553-63FA-4B5A-9888-EDDBA06CA593}" destId="{6EB2A58E-CA03-4F76-94B6-D8FE50231963}" srcOrd="0" destOrd="0" presId="urn:microsoft.com/office/officeart/2005/8/layout/vList5"/>
    <dgm:cxn modelId="{9AA8C90E-13F7-47F4-A0DA-AFE3A7F0C871}" type="presParOf" srcId="{D5935282-3C7C-4F88-A1AE-C27DB8591514}" destId="{A76EE5BB-CBA4-4DD9-BFB7-3F3F246C9BF0}" srcOrd="3" destOrd="0" presId="urn:microsoft.com/office/officeart/2005/8/layout/vList5"/>
    <dgm:cxn modelId="{D04DFD35-22E0-44CA-852E-E97CB61D3021}" type="presParOf" srcId="{D5935282-3C7C-4F88-A1AE-C27DB8591514}" destId="{2BB2A428-FB05-47E5-AC5F-C6A7936A9AC0}" srcOrd="4" destOrd="0" presId="urn:microsoft.com/office/officeart/2005/8/layout/vList5"/>
    <dgm:cxn modelId="{7C0DB9A9-DA26-4242-A086-7AAD8B8B6FB9}" type="presParOf" srcId="{2BB2A428-FB05-47E5-AC5F-C6A7936A9AC0}" destId="{B093CE78-670B-40EB-95CF-315E334D550F}" srcOrd="0" destOrd="4" presId="urn:microsoft.com/office/officeart/2005/8/layout/vList5"/>
    <dgm:cxn modelId="{B129E463-7E26-473B-A55F-BC36AE69B728}" type="presOf" srcId="{C8DDDFA1-AF37-4444-AAEB-D51CEE212719}" destId="{B093CE78-670B-40EB-95CF-315E334D550F}" srcOrd="0" destOrd="0" presId="urn:microsoft.com/office/officeart/2005/8/layout/vList5"/>
    <dgm:cxn modelId="{94340DE9-8068-4CA9-BF75-BD79F2951145}" type="presParOf" srcId="{2BB2A428-FB05-47E5-AC5F-C6A7936A9AC0}" destId="{64028F0D-BE57-4642-92F7-303D4E45C524}" srcOrd="1" destOrd="4" presId="urn:microsoft.com/office/officeart/2005/8/layout/vList5"/>
    <dgm:cxn modelId="{6BD98730-868C-4B79-9EBD-7B8A547D42E7}" type="presOf" srcId="{5AA02751-379E-46DB-884A-F23ACBC498EE}" destId="{64028F0D-BE57-4642-92F7-303D4E45C524}"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91215" cy="5096510"/>
        <a:chOff x="0" y="0"/>
        <a:chExt cx="10991215" cy="5096510"/>
      </a:xfrm>
    </dsp:grpSpPr>
    <dsp:sp modelId="{DD9406C3-FC80-4468-A55B-122D744D43F0}">
      <dsp:nvSpPr>
        <dsp:cNvPr id="4" name="同侧圆角矩形 3"/>
        <dsp:cNvSpPr/>
      </dsp:nvSpPr>
      <dsp:spPr bwMode="white">
        <a:xfrm rot="5400000">
          <a:off x="6121007" y="-2768374"/>
          <a:ext cx="1310377" cy="7190541"/>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说明书收载不良反应情况 ：尼莫地平口服溶液豁免实验性研究 ，通过快速通道和优先审评上市 ，与普通口服剂型不良反应情况一致。不良反应主要为低血压、 呕吐、头晕、头痛等。</a:t>
          </a:r>
          <a:endParaRPr lang="zh-CN" altLang="en-US" sz="1600">
            <a:solidFill>
              <a:schemeClr val="dk1"/>
            </a:solidFill>
            <a:latin typeface="微软雅黑" panose="020B0503020204020204" pitchFamily="34" charset="-122"/>
            <a:ea typeface="微软雅黑" panose="020B0503020204020204" pitchFamily="34" charset="-122"/>
          </a:endParaRPr>
        </a:p>
      </dsp:txBody>
      <dsp:txXfrm rot="5400000">
        <a:off x="6121007" y="-2768374"/>
        <a:ext cx="1310377" cy="7190541"/>
      </dsp:txXfrm>
    </dsp:sp>
    <dsp:sp modelId="{96BE2B31-D87C-43E1-BE64-4C27B13F4AA4}">
      <dsp:nvSpPr>
        <dsp:cNvPr id="3" name="圆角矩形 2"/>
        <dsp:cNvSpPr/>
      </dsp:nvSpPr>
      <dsp:spPr bwMode="white">
        <a:xfrm>
          <a:off x="580352" y="0"/>
          <a:ext cx="2604865" cy="1653794"/>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70" dirty="0">
              <a:solidFill>
                <a:srgbClr val="FFFFFF">
                  <a:alpha val="100000"/>
                </a:srgbClr>
              </a:solidFill>
              <a:latin typeface="黑体" charset="0"/>
              <a:ea typeface="黑体" charset="0"/>
              <a:cs typeface="等线" panose="02010600030101010101" charset="-122"/>
              <a:sym typeface="+mn-ea"/>
            </a:rPr>
            <a:t>说明书收载的安全性信息</a:t>
          </a:r>
          <a:endParaRPr lang="zh-CN" altLang="en-US" sz="1800">
            <a:latin typeface="黑体" charset="0"/>
            <a:ea typeface="黑体" charset="0"/>
          </a:endParaRPr>
        </a:p>
      </dsp:txBody>
      <dsp:txXfrm>
        <a:off x="580352" y="0"/>
        <a:ext cx="2604865" cy="1653794"/>
      </dsp:txXfrm>
    </dsp:sp>
    <dsp:sp modelId="{6EB2A58E-CA03-4F76-94B6-D8FE50231963}">
      <dsp:nvSpPr>
        <dsp:cNvPr id="6" name="同侧圆角矩形 5"/>
        <dsp:cNvSpPr/>
      </dsp:nvSpPr>
      <dsp:spPr bwMode="white">
        <a:xfrm rot="5400000">
          <a:off x="6166653" y="-1062396"/>
          <a:ext cx="1175165" cy="7248785"/>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2009年</a:t>
          </a:r>
          <a:r>
            <a:rPr lang="en-US" altLang="zh-CN" sz="1600">
              <a:solidFill>
                <a:schemeClr val="dk1"/>
              </a:solidFill>
              <a:latin typeface="微软雅黑" panose="020B0503020204020204" pitchFamily="34" charset="-122"/>
              <a:ea typeface="微软雅黑" panose="020B0503020204020204" pitchFamily="34" charset="-122"/>
            </a:rPr>
            <a:t>Cochrane</a:t>
          </a:r>
          <a:r>
            <a:rPr lang="zh-CN" altLang="en-US" sz="1600">
              <a:solidFill>
                <a:schemeClr val="dk1"/>
              </a:solidFill>
              <a:latin typeface="微软雅黑" panose="020B0503020204020204" pitchFamily="34" charset="-122"/>
              <a:ea typeface="微软雅黑" panose="020B0503020204020204" pitchFamily="34" charset="-122"/>
            </a:rPr>
            <a:t>循证医学中心系统性综述显示，尼莫地平组低血压的发生率有所增加</a:t>
          </a:r>
          <a:r>
            <a:rPr lang="zh-CN" altLang="en-US" sz="1600">
              <a:solidFill>
                <a:schemeClr val="dk1"/>
              </a:solidFill>
              <a:latin typeface="微软雅黑" panose="020B0503020204020204" pitchFamily="34" charset="-122"/>
              <a:ea typeface="微软雅黑" panose="020B0503020204020204" pitchFamily="34" charset="-122"/>
            </a:rPr>
            <a:t>(12．0％：7．4％，OR 1．74，95％CI为1．20—2．52)。临床医师在使用尼莫地</a:t>
          </a:r>
          <a:r>
            <a:rPr lang="zh-CN" altLang="en-US" sz="1600">
              <a:solidFill>
                <a:schemeClr val="dk1"/>
              </a:solidFill>
              <a:latin typeface="微软雅黑" panose="020B0503020204020204" pitchFamily="34" charset="-122"/>
              <a:ea typeface="微软雅黑" panose="020B0503020204020204" pitchFamily="34" charset="-122"/>
            </a:rPr>
            <a:t>平时</a:t>
          </a:r>
          <a:r>
            <a:rPr lang="zh-CN" altLang="en-US" sz="1600">
              <a:solidFill>
                <a:schemeClr val="dk1"/>
              </a:solidFill>
              <a:latin typeface="微软雅黑" panose="020B0503020204020204" pitchFamily="34" charset="-122"/>
              <a:ea typeface="微软雅黑" panose="020B0503020204020204" pitchFamily="34" charset="-122"/>
            </a:rPr>
            <a:t>，要防治可能产生的低血压。</a:t>
          </a:r>
          <a:endParaRPr lang="zh-CN" altLang="en-US" sz="1600">
            <a:solidFill>
              <a:schemeClr val="dk1"/>
            </a:solidFill>
            <a:latin typeface="微软雅黑" panose="020B0503020204020204" pitchFamily="34" charset="-122"/>
            <a:ea typeface="微软雅黑" panose="020B0503020204020204" pitchFamily="34" charset="-122"/>
          </a:endParaRPr>
        </a:p>
      </dsp:txBody>
      <dsp:txXfrm rot="5400000">
        <a:off x="6166653" y="-1062396"/>
        <a:ext cx="1175165" cy="7248785"/>
      </dsp:txXfrm>
    </dsp:sp>
    <dsp:sp modelId="{EBD335B5-8308-49CB-9630-99D852747B1F}">
      <dsp:nvSpPr>
        <dsp:cNvPr id="5" name="圆角矩形 4"/>
        <dsp:cNvSpPr/>
      </dsp:nvSpPr>
      <dsp:spPr bwMode="white">
        <a:xfrm>
          <a:off x="576061" y="1757611"/>
          <a:ext cx="2568423" cy="1608903"/>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4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国内外不良反应</a:t>
          </a:r>
          <a:r>
            <a:rPr sz="1800" b="1" spc="6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发生情况</a:t>
          </a:r>
          <a:endParaRPr lang="zh-CN" altLang="en-US" sz="1800">
            <a:latin typeface="微软雅黑" panose="020B0503020204020204" pitchFamily="34" charset="-122"/>
            <a:ea typeface="微软雅黑" panose="020B0503020204020204" pitchFamily="34" charset="-122"/>
          </a:endParaRPr>
        </a:p>
      </dsp:txBody>
      <dsp:txXfrm>
        <a:off x="576061" y="1757611"/>
        <a:ext cx="2568423" cy="1608903"/>
      </dsp:txXfrm>
    </dsp:sp>
    <dsp:sp modelId="{64028F0D-BE57-4642-92F7-303D4E45C524}">
      <dsp:nvSpPr>
        <dsp:cNvPr id="8" name="同侧圆角矩形 7"/>
        <dsp:cNvSpPr/>
      </dsp:nvSpPr>
      <dsp:spPr bwMode="white">
        <a:xfrm rot="5400000">
          <a:off x="6160576" y="629132"/>
          <a:ext cx="1200580" cy="730857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53340" tIns="26670" rIns="53340" bIns="266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2009年</a:t>
          </a:r>
          <a:r>
            <a:rPr lang="en-US" altLang="zh-CN" sz="1400">
              <a:solidFill>
                <a:schemeClr val="dk1"/>
              </a:solidFill>
              <a:latin typeface="微软雅黑" panose="020B0503020204020204" pitchFamily="34" charset="-122"/>
              <a:ea typeface="微软雅黑" panose="020B0503020204020204" pitchFamily="34" charset="-122"/>
            </a:rPr>
            <a:t>Cochrane</a:t>
          </a:r>
          <a:r>
            <a:rPr lang="zh-CN" altLang="en-US" sz="1400">
              <a:solidFill>
                <a:schemeClr val="dk1"/>
              </a:solidFill>
              <a:latin typeface="微软雅黑" panose="020B0503020204020204" pitchFamily="34" charset="-122"/>
              <a:ea typeface="微软雅黑" panose="020B0503020204020204" pitchFamily="34" charset="-122"/>
            </a:rPr>
            <a:t>循证医学中心发表《钙拮抗剂与急性颅脑损伤》的系统性综述，纳入6项随机安慰剂对照试验，共包括1862名受试者。对尼莫地平4项HIT研究的荟萃分析结果显示，在tSAH亚组患者中尼莫地平组死亡率显著降低(26．9％：38．9％，OR 0．59，95％C1 0．37～0．94)，总死亡率和重度病残率也显著降低(48．2％：57．9％，OR0．67，95％C1 0．46～0．98)。说明尼莫地平能够改善tSAH患者的预后。</a:t>
          </a:r>
          <a:endParaRPr lang="zh-CN" altLang="en-US" sz="1400">
            <a:solidFill>
              <a:schemeClr val="dk1"/>
            </a:solidFill>
            <a:latin typeface="微软雅黑" panose="020B0503020204020204" pitchFamily="34" charset="-122"/>
            <a:ea typeface="微软雅黑" panose="020B0503020204020204" pitchFamily="34" charset="-122"/>
          </a:endParaRPr>
        </a:p>
      </dsp:txBody>
      <dsp:txXfrm rot="5400000">
        <a:off x="6160576" y="629132"/>
        <a:ext cx="1200580" cy="7308578"/>
      </dsp:txXfrm>
    </dsp:sp>
    <dsp:sp modelId="{B093CE78-670B-40EB-95CF-315E334D550F}">
      <dsp:nvSpPr>
        <dsp:cNvPr id="7" name="圆角矩形 6"/>
        <dsp:cNvSpPr/>
      </dsp:nvSpPr>
      <dsp:spPr bwMode="white">
        <a:xfrm>
          <a:off x="576061" y="3470332"/>
          <a:ext cx="2530516" cy="1626178"/>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endParaRPr lang="zh-CN" altLang="en-US" sz="1800" b="1">
            <a:latin typeface="微软雅黑" panose="020B0503020204020204" pitchFamily="34" charset="-122"/>
            <a:ea typeface="微软雅黑" panose="020B0503020204020204" pitchFamily="34" charset="-122"/>
          </a:endParaRPr>
        </a:p>
      </dsp:txBody>
      <dsp:txXfrm>
        <a:off x="576061" y="3470332"/>
        <a:ext cx="2530516" cy="16261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91D91-3405-4D35-90A7-4406E5C37C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45C2D-BDC1-4EE3-AF32-27F3212612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704215" indent="-295910" algn="l" rtl="0" eaLnBrk="0">
              <a:lnSpc>
                <a:spcPct val="115000"/>
              </a:lnSpc>
              <a:spcBef>
                <a:spcPts val="0"/>
              </a:spcBef>
              <a:tabLst>
                <a:tab pos="516890" algn="l"/>
              </a:tabLst>
            </a:pPr>
            <a:endParaRPr lang="zh-CN" altLang="en-US" dirty="0"/>
          </a:p>
        </p:txBody>
      </p:sp>
      <p:sp>
        <p:nvSpPr>
          <p:cNvPr id="4" name="灯片编号占位符 3"/>
          <p:cNvSpPr>
            <a:spLocks noGrp="1"/>
          </p:cNvSpPr>
          <p:nvPr>
            <p:ph type="sldNum" sz="quarter" idx="5"/>
          </p:nvPr>
        </p:nvSpPr>
        <p:spPr/>
        <p:txBody>
          <a:bodyPr/>
          <a:lstStyle/>
          <a:p>
            <a:fld id="{54345C2D-BDC1-4EE3-AF32-27F3212612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E9979-A557-4DA5-A1EF-88883197D38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F226E-81FA-465C-B9E7-C3EC2A5898B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8" Type="http://schemas.openxmlformats.org/officeDocument/2006/relationships/slideLayout" Target="../slideLayouts/slideLayout7.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59485" y="2202815"/>
            <a:ext cx="9829165" cy="12744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黑体" charset="0"/>
                <a:ea typeface="黑体" charset="0"/>
                <a:cs typeface="黑体" charset="0"/>
              </a:rPr>
              <a:t>尼莫地平口服溶液</a:t>
            </a:r>
            <a:r>
              <a:rPr lang="en-US" altLang="zh-CN" sz="4000" b="1" dirty="0">
                <a:solidFill>
                  <a:schemeClr val="accent1"/>
                </a:solidFill>
                <a:latin typeface="黑体" charset="0"/>
                <a:ea typeface="黑体" charset="0"/>
                <a:cs typeface="黑体" charset="0"/>
              </a:rPr>
              <a:t>2025</a:t>
            </a:r>
            <a:r>
              <a:rPr lang="zh-CN" altLang="en-US" sz="4000" b="1" dirty="0">
                <a:solidFill>
                  <a:schemeClr val="accent1"/>
                </a:solidFill>
                <a:latin typeface="黑体" charset="0"/>
                <a:ea typeface="黑体" charset="0"/>
                <a:cs typeface="黑体" charset="0"/>
              </a:rPr>
              <a:t>年</a:t>
            </a:r>
            <a:endParaRPr lang="en-US" altLang="zh-CN" sz="4000" b="1" dirty="0">
              <a:solidFill>
                <a:schemeClr val="accent1"/>
              </a:solidFill>
              <a:latin typeface="黑体" charset="0"/>
              <a:ea typeface="黑体" charset="0"/>
              <a:cs typeface="黑体" charset="0"/>
            </a:endParaRPr>
          </a:p>
          <a:p>
            <a:pPr algn="l"/>
            <a:endParaRPr lang="zh-CN" altLang="en-US" sz="4000" b="1" dirty="0">
              <a:solidFill>
                <a:schemeClr val="accent1"/>
              </a:solidFill>
              <a:latin typeface="黑体" charset="0"/>
              <a:ea typeface="黑体" charset="0"/>
              <a:cs typeface="黑体" charset="0"/>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sp>
        <p:nvSpPr>
          <p:cNvPr id="4" name="文本框 3"/>
          <p:cNvSpPr txBox="1"/>
          <p:nvPr/>
        </p:nvSpPr>
        <p:spPr>
          <a:xfrm>
            <a:off x="974035" y="2889731"/>
            <a:ext cx="6244347" cy="1198880"/>
          </a:xfrm>
          <a:prstGeom prst="rect">
            <a:avLst/>
          </a:prstGeom>
          <a:noFill/>
        </p:spPr>
        <p:txBody>
          <a:bodyPr wrap="square" rtlCol="0">
            <a:spAutoFit/>
          </a:bodyPr>
          <a:lstStyle/>
          <a:p>
            <a:pPr>
              <a:lnSpc>
                <a:spcPct val="150000"/>
              </a:lnSpc>
            </a:pPr>
            <a:r>
              <a:rPr lang="zh-CN" altLang="en-US" sz="2400" b="1" dirty="0">
                <a:solidFill>
                  <a:schemeClr val="accent1"/>
                </a:solidFill>
                <a:latin typeface="黑体" charset="0"/>
                <a:ea typeface="黑体" charset="0"/>
                <a:cs typeface="黑体" charset="0"/>
              </a:rPr>
              <a:t>成都倍特得诺药业有限公司</a:t>
            </a:r>
            <a:endParaRPr lang="en-US" altLang="zh-CN" sz="2400" b="1" dirty="0">
              <a:solidFill>
                <a:schemeClr val="accent1"/>
              </a:solidFill>
              <a:latin typeface="黑体" charset="0"/>
              <a:ea typeface="黑体" charset="0"/>
              <a:cs typeface="黑体" charset="0"/>
            </a:endParaRPr>
          </a:p>
          <a:p>
            <a:pPr>
              <a:lnSpc>
                <a:spcPct val="150000"/>
              </a:lnSpc>
            </a:pPr>
            <a:r>
              <a:rPr lang="en-US" altLang="zh-CN" sz="2400" b="1" dirty="0">
                <a:solidFill>
                  <a:schemeClr val="accent1"/>
                </a:solidFill>
                <a:latin typeface="黑体" charset="0"/>
                <a:ea typeface="黑体" charset="0"/>
                <a:cs typeface="黑体" charset="0"/>
              </a:rPr>
              <a:t>2025</a:t>
            </a:r>
            <a:r>
              <a:rPr lang="zh-CN" altLang="en-US" sz="2400" b="1" dirty="0">
                <a:solidFill>
                  <a:schemeClr val="accent1"/>
                </a:solidFill>
                <a:latin typeface="黑体" charset="0"/>
                <a:ea typeface="黑体" charset="0"/>
                <a:cs typeface="黑体" charset="0"/>
              </a:rPr>
              <a:t>年</a:t>
            </a:r>
            <a:r>
              <a:rPr lang="en-US" altLang="zh-CN" sz="2400" b="1" dirty="0">
                <a:solidFill>
                  <a:schemeClr val="accent1"/>
                </a:solidFill>
                <a:latin typeface="黑体" charset="0"/>
                <a:ea typeface="黑体" charset="0"/>
                <a:cs typeface="黑体" charset="0"/>
              </a:rPr>
              <a:t>7</a:t>
            </a:r>
            <a:r>
              <a:rPr lang="zh-CN" altLang="en-US" sz="2400" b="1" dirty="0">
                <a:solidFill>
                  <a:schemeClr val="accent1"/>
                </a:solidFill>
                <a:latin typeface="黑体" charset="0"/>
                <a:ea typeface="黑体" charset="0"/>
                <a:cs typeface="黑体" charset="0"/>
              </a:rPr>
              <a:t>月</a:t>
            </a:r>
            <a:endParaRPr lang="zh-CN" altLang="en-US" sz="2400" b="1" dirty="0">
              <a:solidFill>
                <a:schemeClr val="accent1"/>
              </a:solidFill>
              <a:latin typeface="黑体" charset="0"/>
              <a:ea typeface="黑体" charset="0"/>
              <a:cs typeface="黑体"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98460" y="2201299"/>
            <a:ext cx="982934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感谢您的关注</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414" y="57262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latin typeface="黑体" charset="0"/>
                <a:ea typeface="黑体" charset="0"/>
                <a:cs typeface="黑体" charset="0"/>
              </a:rPr>
              <a:t>目录</a:t>
            </a:r>
            <a:r>
              <a:rPr lang="en-US" altLang="zh-CN" sz="4265" b="1" dirty="0">
                <a:solidFill>
                  <a:schemeClr val="accent1"/>
                </a:solidFill>
                <a:latin typeface="黑体" charset="0"/>
                <a:ea typeface="黑体" charset="0"/>
                <a:cs typeface="黑体" charset="0"/>
              </a:rPr>
              <a:t>/</a:t>
            </a:r>
            <a:r>
              <a:rPr lang="en-US" altLang="zh-CN" sz="2400" b="1" dirty="0">
                <a:solidFill>
                  <a:schemeClr val="accent1"/>
                </a:solidFill>
                <a:latin typeface="黑体" charset="0"/>
                <a:ea typeface="黑体" charset="0"/>
                <a:cs typeface="黑体" charset="0"/>
              </a:rPr>
              <a:t>Contents</a:t>
            </a:r>
            <a:endParaRPr lang="en-GB" sz="2400" b="1" dirty="0">
              <a:solidFill>
                <a:schemeClr val="accent1"/>
              </a:solidFill>
              <a:latin typeface="黑体" charset="0"/>
              <a:ea typeface="黑体" charset="0"/>
              <a:cs typeface="黑体" charset="0"/>
            </a:endParaRPr>
          </a:p>
        </p:txBody>
      </p:sp>
      <p:cxnSp>
        <p:nvCxnSpPr>
          <p:cNvPr id="43" name="直接连接符 42"/>
          <p:cNvCxnSpPr/>
          <p:nvPr/>
        </p:nvCxnSpPr>
        <p:spPr>
          <a:xfrm>
            <a:off x="984763" y="1412776"/>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66222" y="2202322"/>
            <a:ext cx="1192345" cy="666786"/>
            <a:chOff x="2215144" y="927951"/>
            <a:chExt cx="1244730" cy="916847"/>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01</a:t>
              </a:r>
              <a:endParaRPr lang="en-US" altLang="zh-CN" sz="3735" dirty="0">
                <a:solidFill>
                  <a:schemeClr val="bg1"/>
                </a:solidFill>
                <a:latin typeface="黑体" charset="0"/>
                <a:ea typeface="黑体" charset="0"/>
              </a:endParaRPr>
            </a:p>
          </p:txBody>
        </p:sp>
      </p:grpSp>
      <p:grpSp>
        <p:nvGrpSpPr>
          <p:cNvPr id="60" name="组合 59"/>
          <p:cNvGrpSpPr/>
          <p:nvPr/>
        </p:nvGrpSpPr>
        <p:grpSpPr>
          <a:xfrm>
            <a:off x="1671891" y="2220071"/>
            <a:ext cx="4114312" cy="61292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药品基本信息</a:t>
              </a:r>
              <a:endParaRPr lang="zh-CN" altLang="en-US" sz="2400" b="1" dirty="0">
                <a:solidFill>
                  <a:schemeClr val="tx1">
                    <a:lumMod val="75000"/>
                    <a:lumOff val="25000"/>
                  </a:schemeClr>
                </a:solidFill>
                <a:latin typeface="黑体" charset="0"/>
                <a:ea typeface="黑体" charset="0"/>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grpSp>
        <p:nvGrpSpPr>
          <p:cNvPr id="34" name="组合 33"/>
          <p:cNvGrpSpPr/>
          <p:nvPr/>
        </p:nvGrpSpPr>
        <p:grpSpPr>
          <a:xfrm>
            <a:off x="10608501" y="654444"/>
            <a:ext cx="576064"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37" name="组合 36"/>
          <p:cNvGrpSpPr/>
          <p:nvPr/>
        </p:nvGrpSpPr>
        <p:grpSpPr>
          <a:xfrm>
            <a:off x="8880309" y="654968"/>
            <a:ext cx="576064"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0" name="组合 39"/>
          <p:cNvGrpSpPr/>
          <p:nvPr/>
        </p:nvGrpSpPr>
        <p:grpSpPr>
          <a:xfrm>
            <a:off x="9744406" y="654444"/>
            <a:ext cx="577111"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4" name="组合 43"/>
          <p:cNvGrpSpPr/>
          <p:nvPr/>
        </p:nvGrpSpPr>
        <p:grpSpPr>
          <a:xfrm>
            <a:off x="7152118" y="654444"/>
            <a:ext cx="577111"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77" name="组合 76"/>
          <p:cNvGrpSpPr/>
          <p:nvPr/>
        </p:nvGrpSpPr>
        <p:grpSpPr>
          <a:xfrm>
            <a:off x="8016214" y="654444"/>
            <a:ext cx="577111"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4" name="组合 53"/>
          <p:cNvGrpSpPr/>
          <p:nvPr/>
        </p:nvGrpSpPr>
        <p:grpSpPr>
          <a:xfrm>
            <a:off x="663792" y="3523952"/>
            <a:ext cx="1192345" cy="666786"/>
            <a:chOff x="2215144" y="927951"/>
            <a:chExt cx="1244730" cy="916847"/>
          </a:xfrm>
        </p:grpSpPr>
        <p:sp>
          <p:nvSpPr>
            <p:cNvPr id="55" name="平行四边形 54"/>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56"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03</a:t>
              </a:r>
              <a:endParaRPr lang="en-US" altLang="zh-CN" sz="3735" dirty="0">
                <a:solidFill>
                  <a:schemeClr val="bg1"/>
                </a:solidFill>
                <a:latin typeface="黑体" charset="0"/>
                <a:ea typeface="黑体" charset="0"/>
              </a:endParaRPr>
            </a:p>
          </p:txBody>
        </p:sp>
      </p:grpSp>
      <p:grpSp>
        <p:nvGrpSpPr>
          <p:cNvPr id="57" name="组合 56"/>
          <p:cNvGrpSpPr/>
          <p:nvPr/>
        </p:nvGrpSpPr>
        <p:grpSpPr>
          <a:xfrm>
            <a:off x="1569461" y="3541701"/>
            <a:ext cx="4114312" cy="612920"/>
            <a:chOff x="4315150" y="953426"/>
            <a:chExt cx="3857250" cy="540057"/>
          </a:xfrm>
        </p:grpSpPr>
        <p:sp>
          <p:nvSpPr>
            <p:cNvPr id="58" name="矩形 57"/>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有效性</a:t>
              </a:r>
              <a:endParaRPr lang="zh-CN" altLang="en-US" sz="2400" b="1" dirty="0">
                <a:solidFill>
                  <a:schemeClr val="tx1">
                    <a:lumMod val="75000"/>
                    <a:lumOff val="25000"/>
                  </a:schemeClr>
                </a:solidFill>
                <a:latin typeface="黑体" charset="0"/>
                <a:ea typeface="黑体" charset="0"/>
              </a:endParaRPr>
            </a:p>
          </p:txBody>
        </p:sp>
        <p:sp>
          <p:nvSpPr>
            <p:cNvPr id="59" name="平行四边形 58"/>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grpSp>
        <p:nvGrpSpPr>
          <p:cNvPr id="69" name="组合 68"/>
          <p:cNvGrpSpPr/>
          <p:nvPr/>
        </p:nvGrpSpPr>
        <p:grpSpPr>
          <a:xfrm>
            <a:off x="591342" y="4875565"/>
            <a:ext cx="1192345" cy="666786"/>
            <a:chOff x="2215144" y="927951"/>
            <a:chExt cx="1244730" cy="916847"/>
          </a:xfrm>
        </p:grpSpPr>
        <p:sp>
          <p:nvSpPr>
            <p:cNvPr id="70" name="平行四边形 69"/>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71"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05</a:t>
              </a:r>
              <a:endParaRPr lang="en-US" altLang="zh-CN" sz="3735" dirty="0">
                <a:solidFill>
                  <a:schemeClr val="bg1"/>
                </a:solidFill>
                <a:latin typeface="黑体" charset="0"/>
                <a:ea typeface="黑体" charset="0"/>
              </a:endParaRPr>
            </a:p>
          </p:txBody>
        </p:sp>
      </p:grpSp>
      <p:grpSp>
        <p:nvGrpSpPr>
          <p:cNvPr id="72" name="组合 71"/>
          <p:cNvGrpSpPr/>
          <p:nvPr/>
        </p:nvGrpSpPr>
        <p:grpSpPr>
          <a:xfrm>
            <a:off x="1497011" y="4893314"/>
            <a:ext cx="4114312" cy="612920"/>
            <a:chOff x="4315150" y="953426"/>
            <a:chExt cx="3857250" cy="540057"/>
          </a:xfrm>
        </p:grpSpPr>
        <p:sp>
          <p:nvSpPr>
            <p:cNvPr id="73" name="矩形 72"/>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公平性</a:t>
              </a:r>
              <a:endParaRPr lang="zh-CN" altLang="en-US" sz="2400" b="1" dirty="0">
                <a:solidFill>
                  <a:schemeClr val="tx1">
                    <a:lumMod val="75000"/>
                    <a:lumOff val="25000"/>
                  </a:schemeClr>
                </a:solidFill>
                <a:latin typeface="黑体" charset="0"/>
                <a:ea typeface="黑体" charset="0"/>
              </a:endParaRPr>
            </a:p>
          </p:txBody>
        </p:sp>
        <p:sp>
          <p:nvSpPr>
            <p:cNvPr id="74" name="平行四边形 73"/>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grpSp>
        <p:nvGrpSpPr>
          <p:cNvPr id="80" name="组合 79"/>
          <p:cNvGrpSpPr/>
          <p:nvPr/>
        </p:nvGrpSpPr>
        <p:grpSpPr>
          <a:xfrm>
            <a:off x="6542436" y="2192331"/>
            <a:ext cx="1192345" cy="666786"/>
            <a:chOff x="2215144" y="927951"/>
            <a:chExt cx="1244730" cy="916847"/>
          </a:xfrm>
        </p:grpSpPr>
        <p:sp>
          <p:nvSpPr>
            <p:cNvPr id="81" name="平行四边形 80"/>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82"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02</a:t>
              </a:r>
              <a:endParaRPr lang="en-US" altLang="zh-CN" sz="3735" dirty="0">
                <a:solidFill>
                  <a:schemeClr val="bg1"/>
                </a:solidFill>
                <a:latin typeface="黑体" charset="0"/>
                <a:ea typeface="黑体" charset="0"/>
              </a:endParaRPr>
            </a:p>
          </p:txBody>
        </p:sp>
      </p:grpSp>
      <p:grpSp>
        <p:nvGrpSpPr>
          <p:cNvPr id="83" name="组合 82"/>
          <p:cNvGrpSpPr/>
          <p:nvPr/>
        </p:nvGrpSpPr>
        <p:grpSpPr>
          <a:xfrm>
            <a:off x="7448105" y="2210080"/>
            <a:ext cx="4114312" cy="612920"/>
            <a:chOff x="4315150" y="953426"/>
            <a:chExt cx="3857250" cy="540057"/>
          </a:xfrm>
        </p:grpSpPr>
        <p:sp>
          <p:nvSpPr>
            <p:cNvPr id="84" name="矩形 83"/>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安全性</a:t>
              </a:r>
              <a:endParaRPr lang="zh-CN" altLang="en-US" sz="2400" b="1" dirty="0">
                <a:solidFill>
                  <a:schemeClr val="tx1">
                    <a:lumMod val="75000"/>
                    <a:lumOff val="25000"/>
                  </a:schemeClr>
                </a:solidFill>
                <a:latin typeface="黑体" charset="0"/>
                <a:ea typeface="黑体" charset="0"/>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grpSp>
        <p:nvGrpSpPr>
          <p:cNvPr id="86" name="组合 85"/>
          <p:cNvGrpSpPr/>
          <p:nvPr/>
        </p:nvGrpSpPr>
        <p:grpSpPr>
          <a:xfrm>
            <a:off x="6437504" y="3526452"/>
            <a:ext cx="1192345" cy="666786"/>
            <a:chOff x="2215144" y="927951"/>
            <a:chExt cx="1244730" cy="916847"/>
          </a:xfrm>
        </p:grpSpPr>
        <p:sp>
          <p:nvSpPr>
            <p:cNvPr id="87" name="平行四边形 86"/>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88"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04</a:t>
              </a:r>
              <a:endParaRPr lang="en-US" altLang="zh-CN" sz="3735" dirty="0">
                <a:solidFill>
                  <a:schemeClr val="bg1"/>
                </a:solidFill>
                <a:latin typeface="黑体" charset="0"/>
                <a:ea typeface="黑体" charset="0"/>
              </a:endParaRPr>
            </a:p>
          </p:txBody>
        </p:sp>
      </p:grpSp>
      <p:grpSp>
        <p:nvGrpSpPr>
          <p:cNvPr id="89" name="组合 88"/>
          <p:cNvGrpSpPr/>
          <p:nvPr/>
        </p:nvGrpSpPr>
        <p:grpSpPr>
          <a:xfrm>
            <a:off x="7343173" y="3544201"/>
            <a:ext cx="4114312" cy="612920"/>
            <a:chOff x="4315150" y="953426"/>
            <a:chExt cx="3857250" cy="540057"/>
          </a:xfrm>
        </p:grpSpPr>
        <p:sp>
          <p:nvSpPr>
            <p:cNvPr id="90" name="矩形 89"/>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创新性</a:t>
              </a:r>
              <a:endParaRPr lang="zh-CN" altLang="en-US" sz="2400" b="1" dirty="0">
                <a:solidFill>
                  <a:schemeClr val="tx1">
                    <a:lumMod val="75000"/>
                    <a:lumOff val="25000"/>
                  </a:schemeClr>
                </a:solidFill>
                <a:latin typeface="黑体" charset="0"/>
                <a:ea typeface="黑体" charset="0"/>
              </a:endParaRPr>
            </a:p>
          </p:txBody>
        </p:sp>
        <p:sp>
          <p:nvSpPr>
            <p:cNvPr id="91" name="平行四边形 90"/>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p>
              <a:pPr algn="ctr"/>
              <a:r>
                <a:rPr lang="zh-CN" altLang="en-US" sz="2400" b="1" dirty="0">
                  <a:solidFill>
                    <a:schemeClr val="tx1">
                      <a:lumMod val="75000"/>
                      <a:lumOff val="25000"/>
                    </a:schemeClr>
                  </a:solidFill>
                  <a:latin typeface="黑体" charset="0"/>
                  <a:ea typeface="黑体" charset="0"/>
                  <a:cs typeface="黑体" charset="0"/>
                </a:rPr>
                <a:t>药品基本信息（</a:t>
              </a:r>
              <a:r>
                <a:rPr lang="en-US" altLang="zh-CN" sz="2400" b="1" dirty="0">
                  <a:solidFill>
                    <a:schemeClr val="tx1">
                      <a:lumMod val="75000"/>
                      <a:lumOff val="25000"/>
                    </a:schemeClr>
                  </a:solidFill>
                  <a:latin typeface="黑体" charset="0"/>
                  <a:ea typeface="黑体" charset="0"/>
                  <a:cs typeface="黑体" charset="0"/>
                </a:rPr>
                <a:t>1/2</a:t>
              </a:r>
              <a:r>
                <a:rPr lang="zh-CN" altLang="en-US" sz="2400" b="1" dirty="0">
                  <a:solidFill>
                    <a:schemeClr val="tx1">
                      <a:lumMod val="75000"/>
                      <a:lumOff val="25000"/>
                    </a:schemeClr>
                  </a:solidFill>
                  <a:latin typeface="黑体" charset="0"/>
                  <a:ea typeface="黑体" charset="0"/>
                  <a:cs typeface="黑体" charset="0"/>
                </a:rPr>
                <a:t>）</a:t>
              </a:r>
              <a:endParaRPr lang="en-GB" altLang="zh-CN" sz="2400" b="1" dirty="0">
                <a:solidFill>
                  <a:schemeClr val="tx1">
                    <a:lumMod val="75000"/>
                    <a:lumOff val="25000"/>
                  </a:schemeClr>
                </a:solidFill>
                <a:latin typeface="黑体" charset="0"/>
                <a:ea typeface="黑体" charset="0"/>
                <a:cs typeface="黑体" charset="0"/>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p>
              <a:pPr algn="ctr"/>
              <a:endParaRPr lang="zh-CN" altLang="en-US" sz="2135" b="1" dirty="0">
                <a:solidFill>
                  <a:schemeClr val="tx1">
                    <a:lumMod val="75000"/>
                    <a:lumOff val="25000"/>
                  </a:schemeClr>
                </a:solidFill>
              </a:endParaRPr>
            </a:p>
          </p:txBody>
        </p:sp>
      </p:grpSp>
      <p:graphicFrame>
        <p:nvGraphicFramePr>
          <p:cNvPr id="408" name="table 408"/>
          <p:cNvGraphicFramePr>
            <a:graphicFrameLocks noGrp="1"/>
          </p:cNvGraphicFramePr>
          <p:nvPr>
            <p:custDataLst>
              <p:tags r:id="rId1"/>
            </p:custDataLst>
          </p:nvPr>
        </p:nvGraphicFramePr>
        <p:xfrm>
          <a:off x="376555" y="951230"/>
          <a:ext cx="5664835" cy="5745480"/>
        </p:xfrm>
        <a:graphic>
          <a:graphicData uri="http://schemas.openxmlformats.org/drawingml/2006/table">
            <a:tbl>
              <a:tblPr/>
              <a:tblGrid>
                <a:gridCol w="211455"/>
                <a:gridCol w="828675"/>
                <a:gridCol w="1893570"/>
                <a:gridCol w="1361440"/>
                <a:gridCol w="1271905"/>
                <a:gridCol w="97790"/>
              </a:tblGrid>
              <a:tr h="168275">
                <a:tc>
                  <a:txBody>
                    <a:bodyPr/>
                    <a:p>
                      <a:pPr algn="l" rtl="0" eaLnBrk="0">
                        <a:lnSpc>
                          <a:spcPts val="925"/>
                        </a:lnSpc>
                      </a:pPr>
                      <a:endParaRPr sz="7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a:noFill/>
                    </a:lnR>
                    <a:lnT w="9525" cap="flat" cmpd="sng" algn="ctr">
                      <a:solidFill>
                        <a:srgbClr val="7F7F7F"/>
                      </a:solidFill>
                      <a:prstDash val="solid"/>
                      <a:round/>
                      <a:headEnd type="none" w="med" len="med"/>
                      <a:tailEnd type="none" w="med" len="med"/>
                    </a:lnT>
                    <a:lnB>
                      <a:noFill/>
                    </a:lnB>
                  </a:tcPr>
                </a:tc>
                <a:tc>
                  <a:txBody>
                    <a:bodyPr/>
                    <a:p>
                      <a:pPr algn="l" rtl="0" eaLnBrk="0">
                        <a:lnSpc>
                          <a:spcPts val="925"/>
                        </a:lnSpc>
                      </a:pPr>
                      <a:endParaRPr sz="700" b="0" dirty="0">
                        <a:latin typeface="黑体" charset="0"/>
                        <a:ea typeface="黑体" charset="0"/>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b="0" dirty="0">
                        <a:latin typeface="黑体" charset="0"/>
                        <a:ea typeface="黑体" charset="0"/>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b="0" dirty="0">
                        <a:latin typeface="黑体" charset="0"/>
                        <a:ea typeface="黑体" charset="0"/>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b="0" dirty="0">
                        <a:latin typeface="黑体" charset="0"/>
                        <a:ea typeface="黑体" charset="0"/>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8">
                  <a:txBody>
                    <a:bodyPr/>
                    <a:p>
                      <a:pPr algn="l" rtl="0" eaLnBrk="0">
                        <a:lnSpc>
                          <a:spcPct val="100000"/>
                        </a:lnSpc>
                      </a:pPr>
                      <a:endParaRPr sz="1000" b="0" dirty="0">
                        <a:latin typeface="黑体" charset="0"/>
                        <a:ea typeface="黑体" charset="0"/>
                        <a:cs typeface="Arial" panose="020B0604020202090204"/>
                      </a:endParaRPr>
                    </a:p>
                  </a:txBody>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330835">
                <a:tc>
                  <a:txBody>
                    <a:bodyPr/>
                    <a:p>
                      <a:pPr algn="l" rtl="0" eaLnBrk="0">
                        <a:lnSpc>
                          <a:spcPct val="100000"/>
                        </a:lnSpc>
                        <a:buNone/>
                      </a:pPr>
                      <a:endParaRPr lang="zh-CN" altLang="en-US" sz="10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buNone/>
                      </a:pPr>
                      <a:r>
                        <a:rPr lang="zh-CN" altLang="en-US" sz="1400" b="0" dirty="0">
                          <a:latin typeface="黑体" charset="0"/>
                          <a:ea typeface="黑体" charset="0"/>
                          <a:cs typeface="微软雅黑" panose="020B0503020204020204" pitchFamily="34" charset="-122"/>
                        </a:rPr>
                        <a:t>通用名</a:t>
                      </a:r>
                      <a:endParaRPr lang="zh-CN" altLang="en-US" sz="1400" b="0" dirty="0">
                        <a:latin typeface="黑体" charset="0"/>
                        <a:ea typeface="黑体" charset="0"/>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buNone/>
                      </a:pPr>
                      <a:r>
                        <a:rPr lang="zh-CN" sz="1400" b="0" kern="0" dirty="0">
                          <a:latin typeface="黑体" charset="0"/>
                          <a:ea typeface="黑体" charset="0"/>
                          <a:cs typeface="微软雅黑" panose="020B0503020204020204" pitchFamily="34" charset="-122"/>
                          <a:sym typeface="+mn-ea"/>
                        </a:rPr>
                        <a:t>尼莫地平口服溶液</a:t>
                      </a:r>
                      <a:endParaRPr lang="zh-CN" sz="1400" b="0" kern="0" spc="-10" dirty="0">
                        <a:solidFill>
                          <a:srgbClr val="000000">
                            <a:alpha val="100000"/>
                          </a:srgbClr>
                        </a:solidFill>
                        <a:latin typeface="黑体" charset="0"/>
                        <a:ea typeface="黑体" charset="0"/>
                        <a:cs typeface="微软雅黑" panose="020B0503020204020204" pitchFamily="34" charset="-122"/>
                        <a:sym typeface="+mn-ea"/>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330200">
                <a:tc>
                  <a:txBody>
                    <a:bodyPr/>
                    <a:p>
                      <a:pPr algn="l" rtl="0" eaLnBrk="0">
                        <a:lnSpc>
                          <a:spcPct val="100000"/>
                        </a:lnSpc>
                      </a:pPr>
                      <a:endParaRPr sz="10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pPr>
                      <a:r>
                        <a:rPr sz="1400" b="0" kern="0" spc="-10" dirty="0">
                          <a:solidFill>
                            <a:srgbClr val="000000">
                              <a:alpha val="100000"/>
                            </a:srgbClr>
                          </a:solidFill>
                          <a:latin typeface="黑体" charset="0"/>
                          <a:ea typeface="黑体" charset="0"/>
                          <a:cs typeface="微软雅黑" panose="020B0503020204020204" pitchFamily="34" charset="-122"/>
                        </a:rPr>
                        <a:t>注册规格</a:t>
                      </a:r>
                      <a:endParaRPr sz="1400" b="0" kern="0" spc="-10" dirty="0">
                        <a:solidFill>
                          <a:srgbClr val="000000">
                            <a:alpha val="100000"/>
                          </a:srgbClr>
                        </a:solidFill>
                        <a:latin typeface="黑体" charset="0"/>
                        <a:ea typeface="黑体" charset="0"/>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pPr>
                      <a:r>
                        <a:rPr sz="1400" b="0" kern="0" spc="-10" dirty="0">
                          <a:solidFill>
                            <a:srgbClr val="000000">
                              <a:alpha val="100000"/>
                            </a:srgbClr>
                          </a:solidFill>
                          <a:latin typeface="黑体" charset="0"/>
                          <a:ea typeface="黑体" charset="0"/>
                          <a:cs typeface="黑体" charset="0"/>
                        </a:rPr>
                        <a:t>237ml：1.422g</a:t>
                      </a:r>
                      <a:endParaRPr sz="1400" b="0" kern="0" spc="-10" dirty="0">
                        <a:solidFill>
                          <a:srgbClr val="000000">
                            <a:alpha val="100000"/>
                          </a:srgbClr>
                        </a:solidFill>
                        <a:latin typeface="黑体" charset="0"/>
                        <a:ea typeface="黑体" charset="0"/>
                        <a:cs typeface="黑体" charset="0"/>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076960">
                <a:tc>
                  <a:txBody>
                    <a:bodyPr/>
                    <a:p>
                      <a:pPr algn="l" rtl="0" eaLnBrk="0">
                        <a:lnSpc>
                          <a:spcPct val="100000"/>
                        </a:lnSpc>
                      </a:pPr>
                      <a:endParaRPr sz="10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10000"/>
                        </a:lnSpc>
                      </a:pPr>
                      <a:r>
                        <a:rPr sz="1400" b="0" kern="0" spc="-10" dirty="0">
                          <a:solidFill>
                            <a:schemeClr val="tx1">
                              <a:alpha val="100000"/>
                            </a:schemeClr>
                          </a:solidFill>
                          <a:latin typeface="黑体" charset="0"/>
                          <a:ea typeface="黑体" charset="0"/>
                          <a:cs typeface="微软雅黑" panose="020B0503020204020204" pitchFamily="34" charset="-122"/>
                        </a:rPr>
                        <a:t>适应症</a:t>
                      </a:r>
                      <a:endParaRPr sz="1400" b="0" kern="0" spc="-10" dirty="0">
                        <a:solidFill>
                          <a:schemeClr val="tx1">
                            <a:alpha val="100000"/>
                          </a:schemeClr>
                        </a:solidFill>
                        <a:latin typeface="黑体" charset="0"/>
                        <a:ea typeface="黑体" charset="0"/>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05000"/>
                        </a:lnSpc>
                      </a:pPr>
                      <a:r>
                        <a:rPr sz="1400" b="0" kern="0" dirty="0">
                          <a:solidFill>
                            <a:schemeClr val="tx1">
                              <a:alpha val="100000"/>
                            </a:schemeClr>
                          </a:solidFill>
                          <a:latin typeface="黑体" charset="0"/>
                          <a:ea typeface="黑体" charset="0"/>
                          <a:cs typeface="黑体" charset="0"/>
                        </a:rPr>
                        <a:t>本品适用于颅内</a:t>
                      </a:r>
                      <a:r>
                        <a:rPr lang="zh-CN" sz="1400" b="0" kern="0" dirty="0">
                          <a:solidFill>
                            <a:schemeClr val="tx1">
                              <a:alpha val="100000"/>
                            </a:schemeClr>
                          </a:solidFill>
                          <a:latin typeface="黑体" charset="0"/>
                          <a:ea typeface="黑体" charset="0"/>
                          <a:cs typeface="黑体" charset="0"/>
                        </a:rPr>
                        <a:t>囊</a:t>
                      </a:r>
                      <a:r>
                        <a:rPr sz="1400" b="0" kern="0" dirty="0">
                          <a:solidFill>
                            <a:schemeClr val="tx1">
                              <a:alpha val="100000"/>
                            </a:schemeClr>
                          </a:solidFill>
                          <a:latin typeface="黑体" charset="0"/>
                          <a:ea typeface="黑体" charset="0"/>
                          <a:cs typeface="黑体" charset="0"/>
                        </a:rPr>
                        <a:t>性动脉瘤破裂的蛛网膜下腔出血(SAH)成人患者，通过降低缺</a:t>
                      </a:r>
                      <a:r>
                        <a:rPr lang="zh-CN" sz="1400" b="0" kern="0" dirty="0">
                          <a:solidFill>
                            <a:schemeClr val="tx1">
                              <a:alpha val="100000"/>
                            </a:schemeClr>
                          </a:solidFill>
                          <a:latin typeface="黑体" charset="0"/>
                          <a:ea typeface="黑体" charset="0"/>
                          <a:cs typeface="黑体" charset="0"/>
                        </a:rPr>
                        <a:t>血</a:t>
                      </a:r>
                      <a:r>
                        <a:rPr sz="1400" b="0" kern="0" dirty="0">
                          <a:solidFill>
                            <a:schemeClr val="tx1">
                              <a:alpha val="100000"/>
                            </a:schemeClr>
                          </a:solidFill>
                          <a:latin typeface="黑体" charset="0"/>
                          <a:ea typeface="黑体" charset="0"/>
                          <a:cs typeface="黑体" charset="0"/>
                        </a:rPr>
                        <a:t>性神经损伤的发生率和严重程度来改善患者神经系统预后，无论患者发作后的神经状况如何(即Hunt和Hess 1-5级)。</a:t>
                      </a:r>
                      <a:endParaRPr sz="1400" b="0" kern="0" dirty="0">
                        <a:solidFill>
                          <a:schemeClr val="tx1">
                            <a:alpha val="100000"/>
                          </a:schemeClr>
                        </a:solidFill>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761490">
                <a:tc>
                  <a:txBody>
                    <a:bodyPr/>
                    <a:p>
                      <a:pPr algn="l" rtl="0" eaLnBrk="0">
                        <a:lnSpc>
                          <a:spcPct val="100000"/>
                        </a:lnSpc>
                      </a:pPr>
                      <a:endParaRPr sz="10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8000"/>
                        </a:lnSpc>
                      </a:pPr>
                      <a:r>
                        <a:rPr lang="zh-CN" sz="1400" b="0" dirty="0">
                          <a:solidFill>
                            <a:schemeClr val="tx1"/>
                          </a:solidFill>
                          <a:latin typeface="黑体" charset="0"/>
                          <a:ea typeface="黑体" charset="0"/>
                          <a:cs typeface="微软雅黑" panose="020B0503020204020204" pitchFamily="34" charset="-122"/>
                        </a:rPr>
                        <a:t>参照药品</a:t>
                      </a:r>
                      <a:endParaRPr lang="zh-CN" sz="1400" b="0" dirty="0">
                        <a:solidFill>
                          <a:schemeClr val="tx1"/>
                        </a:solidFill>
                        <a:latin typeface="黑体" charset="0"/>
                        <a:ea typeface="黑体" charset="0"/>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indent="0" algn="l" rtl="0" eaLnBrk="0" fontAlgn="auto">
                        <a:lnSpc>
                          <a:spcPct val="100000"/>
                        </a:lnSpc>
                      </a:pPr>
                      <a:r>
                        <a:rPr lang="en-US" sz="1200" b="0" kern="0" dirty="0">
                          <a:solidFill>
                            <a:schemeClr val="tx1"/>
                          </a:solidFill>
                          <a:latin typeface="黑体" charset="0"/>
                          <a:ea typeface="黑体" charset="0"/>
                          <a:cs typeface="黑体" charset="0"/>
                        </a:rPr>
                        <a:t>  </a:t>
                      </a:r>
                      <a:endParaRPr lang="en-US" sz="1200" b="0" kern="0" dirty="0">
                        <a:solidFill>
                          <a:schemeClr val="tx1"/>
                        </a:solidFill>
                        <a:latin typeface="黑体" charset="0"/>
                        <a:ea typeface="黑体" charset="0"/>
                        <a:cs typeface="黑体" charset="0"/>
                      </a:endParaRPr>
                    </a:p>
                    <a:p>
                      <a:pPr indent="0" algn="l" rtl="0" eaLnBrk="0" fontAlgn="auto">
                        <a:lnSpc>
                          <a:spcPct val="100000"/>
                        </a:lnSpc>
                      </a:pPr>
                      <a:r>
                        <a:rPr lang="zh-CN" altLang="en-US" sz="1400" b="0" kern="0" dirty="0">
                          <a:solidFill>
                            <a:srgbClr val="FF0000"/>
                          </a:solidFill>
                          <a:latin typeface="黑体" charset="0"/>
                          <a:ea typeface="黑体" charset="0"/>
                          <a:cs typeface="黑体" charset="0"/>
                        </a:rPr>
                        <a:t>参照药品：尼莫地平注射液</a:t>
                      </a:r>
                      <a:r>
                        <a:rPr lang="zh-CN" altLang="en-US" sz="1400" b="0" kern="0" dirty="0">
                          <a:solidFill>
                            <a:srgbClr val="FF0000"/>
                          </a:solidFill>
                          <a:latin typeface="黑体" charset="0"/>
                          <a:ea typeface="黑体" charset="0"/>
                          <a:cs typeface="黑体" charset="0"/>
                        </a:rPr>
                        <a:t>序贯尼莫地平片/胶囊</a:t>
                      </a:r>
                      <a:endParaRPr lang="zh-CN" altLang="en-US" sz="1400" b="0" kern="0" dirty="0">
                        <a:solidFill>
                          <a:srgbClr val="FF0000"/>
                        </a:solidFill>
                        <a:latin typeface="黑体" charset="0"/>
                        <a:ea typeface="黑体" charset="0"/>
                        <a:cs typeface="黑体" charset="0"/>
                      </a:endParaRPr>
                    </a:p>
                    <a:p>
                      <a:pPr indent="0" algn="l" rtl="0" eaLnBrk="0" fontAlgn="auto">
                        <a:lnSpc>
                          <a:spcPct val="100000"/>
                        </a:lnSpc>
                      </a:pPr>
                      <a:endParaRPr lang="zh-CN" altLang="en-US" sz="1400" b="0" kern="0" dirty="0">
                        <a:solidFill>
                          <a:srgbClr val="FF0000"/>
                        </a:solidFill>
                        <a:latin typeface="黑体" charset="0"/>
                        <a:ea typeface="黑体" charset="0"/>
                        <a:cs typeface="黑体" charset="0"/>
                      </a:endParaRPr>
                    </a:p>
                    <a:p>
                      <a:pPr indent="0" algn="l" rtl="0" eaLnBrk="0" fontAlgn="auto">
                        <a:lnSpc>
                          <a:spcPct val="100000"/>
                        </a:lnSpc>
                      </a:pPr>
                      <a:r>
                        <a:rPr lang="zh-CN" altLang="en-US" sz="1400" b="0" kern="0" dirty="0">
                          <a:solidFill>
                            <a:srgbClr val="FF0000"/>
                          </a:solidFill>
                          <a:latin typeface="黑体" charset="0"/>
                          <a:ea typeface="黑体" charset="0"/>
                          <a:cs typeface="黑体" charset="0"/>
                        </a:rPr>
                        <a:t>根据说明书及指南推荐 ，蛛网膜下腔出血(SAH) 患者尼莫地平注射液治疗5-14天后序贯使用口服剂型给药7天。 本品可替代该序贯疗法，减少给药操作，减少不良反应 ，方便患者用药</a:t>
                      </a:r>
                      <a:endParaRPr lang="zh-CN" altLang="en-US" sz="1400" b="0" kern="0" dirty="0">
                        <a:solidFill>
                          <a:srgbClr val="FF0000"/>
                        </a:solidFill>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826770">
                <a:tc>
                  <a:txBody>
                    <a:bodyPr/>
                    <a:p>
                      <a:pPr algn="l" rtl="0" eaLnBrk="0">
                        <a:lnSpc>
                          <a:spcPct val="100000"/>
                        </a:lnSpc>
                      </a:pPr>
                      <a:endParaRPr sz="10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88000"/>
                        </a:lnSpc>
                      </a:pPr>
                      <a:r>
                        <a:rPr sz="1200" b="0" kern="0" spc="-20" dirty="0">
                          <a:solidFill>
                            <a:srgbClr val="000000">
                              <a:alpha val="100000"/>
                            </a:srgbClr>
                          </a:solidFill>
                          <a:latin typeface="黑体" charset="0"/>
                          <a:ea typeface="黑体" charset="0"/>
                          <a:cs typeface="微软雅黑" panose="020B0503020204020204" pitchFamily="34" charset="-122"/>
                        </a:rPr>
                        <a:t>中国获批</a:t>
                      </a:r>
                      <a:endParaRPr sz="1200" b="0" kern="0" spc="-20" dirty="0">
                        <a:solidFill>
                          <a:srgbClr val="000000">
                            <a:alpha val="100000"/>
                          </a:srgbClr>
                        </a:solidFill>
                        <a:latin typeface="黑体" charset="0"/>
                        <a:ea typeface="黑体" charset="0"/>
                        <a:cs typeface="微软雅黑" panose="020B0503020204020204" pitchFamily="34" charset="-122"/>
                      </a:endParaRPr>
                    </a:p>
                    <a:p>
                      <a:pPr algn="ctr" rtl="0" eaLnBrk="0">
                        <a:lnSpc>
                          <a:spcPct val="188000"/>
                        </a:lnSpc>
                      </a:pPr>
                      <a:r>
                        <a:rPr sz="1200" b="0" kern="0" spc="-20" dirty="0">
                          <a:solidFill>
                            <a:srgbClr val="000000">
                              <a:alpha val="100000"/>
                            </a:srgbClr>
                          </a:solidFill>
                          <a:latin typeface="黑体" charset="0"/>
                          <a:ea typeface="黑体" charset="0"/>
                          <a:cs typeface="微软雅黑" panose="020B0503020204020204" pitchFamily="34" charset="-122"/>
                        </a:rPr>
                        <a:t>时间</a:t>
                      </a:r>
                      <a:endParaRPr sz="1200" b="0" dirty="0">
                        <a:latin typeface="黑体" charset="0"/>
                        <a:ea typeface="黑体" charset="0"/>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p>
                      <a:pPr algn="l" rtl="0" eaLnBrk="0">
                        <a:lnSpc>
                          <a:spcPct val="197000"/>
                        </a:lnSpc>
                      </a:pPr>
                      <a:endParaRPr sz="1000" b="0" dirty="0">
                        <a:latin typeface="黑体" charset="0"/>
                        <a:ea typeface="黑体" charset="0"/>
                        <a:cs typeface="黑体" charset="0"/>
                      </a:endParaRPr>
                    </a:p>
                    <a:p>
                      <a:pPr marL="189230" algn="l" rtl="0" eaLnBrk="0">
                        <a:lnSpc>
                          <a:spcPct val="97000"/>
                        </a:lnSpc>
                        <a:spcBef>
                          <a:spcPts val="0"/>
                        </a:spcBef>
                      </a:pPr>
                      <a:r>
                        <a:rPr sz="1400" b="0" kern="0" spc="-10" dirty="0">
                          <a:solidFill>
                            <a:srgbClr val="000000">
                              <a:alpha val="100000"/>
                            </a:srgbClr>
                          </a:solidFill>
                          <a:latin typeface="黑体" charset="0"/>
                          <a:ea typeface="黑体" charset="0"/>
                          <a:cs typeface="黑体" charset="0"/>
                        </a:rPr>
                        <a:t>202</a:t>
                      </a:r>
                      <a:r>
                        <a:rPr lang="en-US" sz="1400" b="0" kern="0" spc="-10" dirty="0">
                          <a:solidFill>
                            <a:srgbClr val="000000">
                              <a:alpha val="100000"/>
                            </a:srgbClr>
                          </a:solidFill>
                          <a:latin typeface="黑体" charset="0"/>
                          <a:ea typeface="黑体" charset="0"/>
                          <a:cs typeface="黑体" charset="0"/>
                        </a:rPr>
                        <a:t>2</a:t>
                      </a:r>
                      <a:r>
                        <a:rPr sz="1400" b="0" kern="0" spc="-10" dirty="0">
                          <a:solidFill>
                            <a:srgbClr val="000000">
                              <a:alpha val="100000"/>
                            </a:srgbClr>
                          </a:solidFill>
                          <a:latin typeface="黑体" charset="0"/>
                          <a:ea typeface="黑体" charset="0"/>
                          <a:cs typeface="黑体" charset="0"/>
                        </a:rPr>
                        <a:t>年</a:t>
                      </a:r>
                      <a:r>
                        <a:rPr lang="en-US" sz="1400" b="0" kern="0" spc="-10" dirty="0">
                          <a:solidFill>
                            <a:srgbClr val="000000">
                              <a:alpha val="100000"/>
                            </a:srgbClr>
                          </a:solidFill>
                          <a:latin typeface="黑体" charset="0"/>
                          <a:ea typeface="黑体" charset="0"/>
                          <a:cs typeface="黑体" charset="0"/>
                        </a:rPr>
                        <a:t>01</a:t>
                      </a:r>
                      <a:r>
                        <a:rPr sz="1400" b="0" kern="0" spc="-10" dirty="0">
                          <a:solidFill>
                            <a:srgbClr val="000000">
                              <a:alpha val="100000"/>
                            </a:srgbClr>
                          </a:solidFill>
                          <a:latin typeface="黑体" charset="0"/>
                          <a:ea typeface="黑体" charset="0"/>
                          <a:cs typeface="黑体" charset="0"/>
                        </a:rPr>
                        <a:t>月</a:t>
                      </a:r>
                      <a:r>
                        <a:rPr lang="en-US" sz="1400" b="0" kern="0" spc="-10" dirty="0">
                          <a:solidFill>
                            <a:srgbClr val="000000">
                              <a:alpha val="100000"/>
                            </a:srgbClr>
                          </a:solidFill>
                          <a:latin typeface="黑体" charset="0"/>
                          <a:ea typeface="黑体" charset="0"/>
                          <a:cs typeface="黑体" charset="0"/>
                        </a:rPr>
                        <a:t>18</a:t>
                      </a:r>
                      <a:r>
                        <a:rPr sz="1400" b="0" kern="0" spc="-10" dirty="0">
                          <a:solidFill>
                            <a:srgbClr val="000000">
                              <a:alpha val="100000"/>
                            </a:srgbClr>
                          </a:solidFill>
                          <a:latin typeface="黑体" charset="0"/>
                          <a:ea typeface="黑体" charset="0"/>
                          <a:cs typeface="黑体" charset="0"/>
                        </a:rPr>
                        <a:t>日</a:t>
                      </a:r>
                      <a:endParaRPr sz="1400" b="0" dirty="0">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10000"/>
                        </a:lnSpc>
                      </a:pPr>
                      <a:endParaRPr sz="700" b="0" dirty="0">
                        <a:latin typeface="黑体" charset="0"/>
                        <a:ea typeface="黑体" charset="0"/>
                        <a:cs typeface="黑体" charset="0"/>
                      </a:endParaRPr>
                    </a:p>
                    <a:p>
                      <a:pPr marL="199390" indent="8890" algn="l" rtl="0" eaLnBrk="0">
                        <a:lnSpc>
                          <a:spcPct val="99000"/>
                        </a:lnSpc>
                        <a:spcBef>
                          <a:spcPts val="5"/>
                        </a:spcBef>
                      </a:pPr>
                      <a:r>
                        <a:rPr sz="1200" b="0" kern="0" spc="-30" dirty="0">
                          <a:solidFill>
                            <a:srgbClr val="000000">
                              <a:alpha val="100000"/>
                            </a:srgbClr>
                          </a:solidFill>
                          <a:latin typeface="黑体" charset="0"/>
                          <a:ea typeface="黑体" charset="0"/>
                          <a:cs typeface="黑体" charset="0"/>
                        </a:rPr>
                        <a:t>目前大陆地区</a:t>
                      </a:r>
                      <a:r>
                        <a:rPr sz="1200" b="0" kern="0" spc="0" dirty="0">
                          <a:solidFill>
                            <a:srgbClr val="000000">
                              <a:alpha val="100000"/>
                            </a:srgbClr>
                          </a:solidFill>
                          <a:latin typeface="黑体" charset="0"/>
                          <a:ea typeface="黑体" charset="0"/>
                          <a:cs typeface="黑体" charset="0"/>
                        </a:rPr>
                        <a:t>     </a:t>
                      </a:r>
                      <a:r>
                        <a:rPr sz="1200" b="0" kern="0" spc="-20" dirty="0">
                          <a:solidFill>
                            <a:srgbClr val="000000">
                              <a:alpha val="100000"/>
                            </a:srgbClr>
                          </a:solidFill>
                          <a:latin typeface="黑体" charset="0"/>
                          <a:ea typeface="黑体" charset="0"/>
                          <a:cs typeface="黑体" charset="0"/>
                        </a:rPr>
                        <a:t>同通用名药品</a:t>
                      </a:r>
                      <a:r>
                        <a:rPr sz="1200" b="0" kern="0" spc="10" dirty="0">
                          <a:solidFill>
                            <a:srgbClr val="000000">
                              <a:alpha val="100000"/>
                            </a:srgbClr>
                          </a:solidFill>
                          <a:latin typeface="黑体" charset="0"/>
                          <a:ea typeface="黑体" charset="0"/>
                          <a:cs typeface="黑体" charset="0"/>
                        </a:rPr>
                        <a:t>     </a:t>
                      </a:r>
                      <a:r>
                        <a:rPr sz="1200" b="0" kern="0" spc="-20" dirty="0">
                          <a:solidFill>
                            <a:srgbClr val="000000">
                              <a:alpha val="100000"/>
                            </a:srgbClr>
                          </a:solidFill>
                          <a:latin typeface="黑体" charset="0"/>
                          <a:ea typeface="黑体" charset="0"/>
                          <a:cs typeface="黑体" charset="0"/>
                        </a:rPr>
                        <a:t>的上市情况</a:t>
                      </a:r>
                      <a:endParaRPr sz="1200" b="0" dirty="0">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p>
                      <a:pPr algn="l" rtl="0" eaLnBrk="0">
                        <a:lnSpc>
                          <a:spcPct val="117000"/>
                        </a:lnSpc>
                      </a:pPr>
                      <a:endParaRPr sz="1000" b="0" dirty="0">
                        <a:latin typeface="黑体" charset="0"/>
                        <a:ea typeface="黑体" charset="0"/>
                        <a:cs typeface="黑体" charset="0"/>
                      </a:endParaRPr>
                    </a:p>
                    <a:p>
                      <a:pPr algn="l" rtl="0" eaLnBrk="0">
                        <a:lnSpc>
                          <a:spcPct val="117000"/>
                        </a:lnSpc>
                      </a:pPr>
                      <a:endParaRPr sz="1000" b="0" dirty="0">
                        <a:latin typeface="黑体" charset="0"/>
                        <a:ea typeface="黑体" charset="0"/>
                        <a:cs typeface="黑体" charset="0"/>
                      </a:endParaRPr>
                    </a:p>
                    <a:p>
                      <a:pPr algn="l" rtl="0" eaLnBrk="0">
                        <a:lnSpc>
                          <a:spcPct val="9000"/>
                        </a:lnSpc>
                      </a:pPr>
                      <a:endParaRPr sz="1400" b="0" dirty="0">
                        <a:latin typeface="黑体" charset="0"/>
                        <a:ea typeface="黑体" charset="0"/>
                        <a:cs typeface="黑体" charset="0"/>
                      </a:endParaRPr>
                    </a:p>
                    <a:p>
                      <a:pPr marL="191135" algn="l" rtl="0" eaLnBrk="0">
                        <a:lnSpc>
                          <a:spcPct val="97000"/>
                        </a:lnSpc>
                      </a:pPr>
                      <a:r>
                        <a:rPr lang="en-US" altLang="zh-CN" sz="1400" b="0" kern="0" spc="-10" dirty="0">
                          <a:solidFill>
                            <a:srgbClr val="000000">
                              <a:alpha val="100000"/>
                            </a:srgbClr>
                          </a:solidFill>
                          <a:latin typeface="黑体" charset="0"/>
                          <a:ea typeface="黑体" charset="0"/>
                          <a:cs typeface="黑体" charset="0"/>
                        </a:rPr>
                        <a:t>8</a:t>
                      </a:r>
                      <a:r>
                        <a:rPr lang="zh-CN" altLang="en-US" sz="1400" b="0" kern="0" spc="-10" dirty="0">
                          <a:solidFill>
                            <a:srgbClr val="000000">
                              <a:alpha val="100000"/>
                            </a:srgbClr>
                          </a:solidFill>
                          <a:latin typeface="黑体" charset="0"/>
                          <a:ea typeface="黑体" charset="0"/>
                          <a:cs typeface="黑体" charset="0"/>
                        </a:rPr>
                        <a:t>家</a:t>
                      </a:r>
                      <a:endParaRPr lang="zh-CN" altLang="en-US" sz="1400" b="0" kern="0" spc="-10" dirty="0">
                        <a:solidFill>
                          <a:srgbClr val="000000">
                            <a:alpha val="100000"/>
                          </a:srgbClr>
                        </a:solidFill>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182370">
                <a:tc>
                  <a:txBody>
                    <a:bodyPr/>
                    <a:p>
                      <a:pPr algn="l" rtl="0" eaLnBrk="0">
                        <a:lnSpc>
                          <a:spcPct val="100000"/>
                        </a:lnSpc>
                      </a:pPr>
                      <a:endParaRPr sz="10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50000"/>
                        </a:lnSpc>
                      </a:pPr>
                      <a:r>
                        <a:rPr sz="1200" b="0" kern="0" spc="-10" dirty="0">
                          <a:solidFill>
                            <a:srgbClr val="000000">
                              <a:alpha val="100000"/>
                            </a:srgbClr>
                          </a:solidFill>
                          <a:latin typeface="黑体" charset="0"/>
                          <a:ea typeface="黑体" charset="0"/>
                          <a:cs typeface="黑体" charset="0"/>
                        </a:rPr>
                        <a:t>全球首次上市时间及国家/地区</a:t>
                      </a:r>
                      <a:endParaRPr sz="1200" b="0" kern="0" spc="-10" dirty="0">
                        <a:solidFill>
                          <a:srgbClr val="000000">
                            <a:alpha val="100000"/>
                          </a:srgbClr>
                        </a:solidFill>
                        <a:latin typeface="黑体" charset="0"/>
                        <a:ea typeface="黑体" charset="0"/>
                        <a:cs typeface="黑体" charset="0"/>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p>
                      <a:pPr algn="l" rtl="0" eaLnBrk="0">
                        <a:lnSpc>
                          <a:spcPct val="114000"/>
                        </a:lnSpc>
                      </a:pPr>
                      <a:r>
                        <a:rPr sz="1000" b="0" dirty="0">
                          <a:latin typeface="黑体" charset="0"/>
                          <a:ea typeface="黑体" charset="0"/>
                          <a:cs typeface="黑体" charset="0"/>
                        </a:rPr>
                        <a:t>2013年和2020年FDA先后批准Arbor Pharmaceuticals, LLC的3mg/ml和6mg/ml规格的尼莫地平口服溶液剂上市，商品名为Nymalize。</a:t>
                      </a:r>
                      <a:endParaRPr lang="zh-CN" sz="1000" b="0" dirty="0">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69000"/>
                        </a:lnSpc>
                      </a:pPr>
                      <a:endParaRPr sz="1000" b="0" dirty="0">
                        <a:latin typeface="黑体" charset="0"/>
                        <a:ea typeface="黑体" charset="0"/>
                        <a:cs typeface="黑体" charset="0"/>
                      </a:endParaRPr>
                    </a:p>
                    <a:p>
                      <a:pPr marL="193675" algn="l" rtl="0" eaLnBrk="0">
                        <a:lnSpc>
                          <a:spcPct val="89000"/>
                        </a:lnSpc>
                        <a:spcBef>
                          <a:spcPts val="0"/>
                        </a:spcBef>
                      </a:pPr>
                      <a:r>
                        <a:rPr sz="1200" b="0" kern="0" spc="-20" dirty="0">
                          <a:solidFill>
                            <a:srgbClr val="000000">
                              <a:alpha val="100000"/>
                            </a:srgbClr>
                          </a:solidFill>
                          <a:latin typeface="黑体" charset="0"/>
                          <a:ea typeface="黑体" charset="0"/>
                          <a:cs typeface="黑体" charset="0"/>
                        </a:rPr>
                        <a:t>是否为OTC</a:t>
                      </a:r>
                      <a:endParaRPr sz="1200" b="0" dirty="0">
                        <a:latin typeface="黑体" charset="0"/>
                        <a:ea typeface="黑体" charset="0"/>
                        <a:cs typeface="黑体" charset="0"/>
                      </a:endParaRPr>
                    </a:p>
                    <a:p>
                      <a:pPr marL="193675" algn="l" rtl="0" eaLnBrk="0">
                        <a:lnSpc>
                          <a:spcPts val="1565"/>
                        </a:lnSpc>
                      </a:pPr>
                      <a:r>
                        <a:rPr sz="1200" b="0" kern="0" spc="-10" dirty="0">
                          <a:solidFill>
                            <a:srgbClr val="000000">
                              <a:alpha val="100000"/>
                            </a:srgbClr>
                          </a:solidFill>
                          <a:latin typeface="黑体" charset="0"/>
                          <a:ea typeface="黑体" charset="0"/>
                          <a:cs typeface="黑体" charset="0"/>
                        </a:rPr>
                        <a:t>药品</a:t>
                      </a:r>
                      <a:endParaRPr sz="1200" b="0" dirty="0">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p>
                      <a:pPr algn="l" rtl="0" eaLnBrk="0">
                        <a:lnSpc>
                          <a:spcPct val="114000"/>
                        </a:lnSpc>
                      </a:pPr>
                      <a:endParaRPr sz="1000" b="0" dirty="0">
                        <a:latin typeface="黑体" charset="0"/>
                        <a:ea typeface="黑体" charset="0"/>
                        <a:cs typeface="Arial" panose="020B0604020202090204"/>
                      </a:endParaRPr>
                    </a:p>
                    <a:p>
                      <a:pPr algn="l" rtl="0" eaLnBrk="0">
                        <a:lnSpc>
                          <a:spcPct val="115000"/>
                        </a:lnSpc>
                      </a:pPr>
                      <a:endParaRPr sz="1000" b="0" dirty="0">
                        <a:latin typeface="黑体" charset="0"/>
                        <a:ea typeface="黑体" charset="0"/>
                        <a:cs typeface="Arial" panose="020B0604020202090204"/>
                      </a:endParaRPr>
                    </a:p>
                    <a:p>
                      <a:pPr marL="189230" algn="l" rtl="0" eaLnBrk="0">
                        <a:lnSpc>
                          <a:spcPct val="98000"/>
                        </a:lnSpc>
                        <a:spcBef>
                          <a:spcPts val="5"/>
                        </a:spcBef>
                      </a:pPr>
                      <a:r>
                        <a:rPr sz="1400" b="0" kern="0" spc="-10" dirty="0">
                          <a:solidFill>
                            <a:srgbClr val="000000">
                              <a:alpha val="100000"/>
                            </a:srgbClr>
                          </a:solidFill>
                          <a:latin typeface="黑体" charset="0"/>
                          <a:ea typeface="黑体" charset="0"/>
                          <a:cs typeface="微软雅黑" panose="020B0503020204020204" pitchFamily="34" charset="-122"/>
                        </a:rPr>
                        <a:t>否</a:t>
                      </a:r>
                      <a:endParaRPr sz="1400" b="0" dirty="0">
                        <a:latin typeface="黑体" charset="0"/>
                        <a:ea typeface="黑体" charset="0"/>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0">
                <a:tc>
                  <a:txBody>
                    <a:bodyPr/>
                    <a:p>
                      <a:pPr algn="l" rtl="0" eaLnBrk="0">
                        <a:lnSpc>
                          <a:spcPts val="450"/>
                        </a:lnSpc>
                      </a:pPr>
                      <a:endParaRPr sz="3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b="0" dirty="0">
                        <a:latin typeface="黑体" charset="0"/>
                        <a:ea typeface="黑体" charset="0"/>
                        <a:cs typeface="Arial" panose="020B0604020202090204"/>
                      </a:endParaRPr>
                    </a:p>
                  </a:txBody>
                  <a:tcPr marL="0" marR="0" marT="0" marB="0" vert="horz">
                    <a:lnL>
                      <a:noFill/>
                    </a:lnL>
                    <a:lnR>
                      <a:noFill/>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b="0" dirty="0">
                        <a:latin typeface="黑体" charset="0"/>
                        <a:ea typeface="黑体" charset="0"/>
                        <a:cs typeface="Arial" panose="020B060402020209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b="0" dirty="0">
                        <a:latin typeface="黑体" charset="0"/>
                        <a:ea typeface="黑体" charset="0"/>
                        <a:cs typeface="Arial" panose="020B060402020209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b="0" dirty="0">
                        <a:latin typeface="黑体" charset="0"/>
                        <a:ea typeface="黑体" charset="0"/>
                        <a:cs typeface="Arial" panose="020B060402020209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bl>
          </a:graphicData>
        </a:graphic>
      </p:graphicFrame>
      <p:graphicFrame>
        <p:nvGraphicFramePr>
          <p:cNvPr id="410" name="table 410"/>
          <p:cNvGraphicFramePr>
            <a:graphicFrameLocks noGrp="1"/>
          </p:cNvGraphicFramePr>
          <p:nvPr>
            <p:custDataLst>
              <p:tags r:id="rId2"/>
            </p:custDataLst>
          </p:nvPr>
        </p:nvGraphicFramePr>
        <p:xfrm>
          <a:off x="6215380" y="948055"/>
          <a:ext cx="5395595" cy="5748655"/>
        </p:xfrm>
        <a:graphic>
          <a:graphicData uri="http://schemas.openxmlformats.org/drawingml/2006/table">
            <a:tbl>
              <a:tblPr/>
              <a:tblGrid>
                <a:gridCol w="5395595"/>
              </a:tblGrid>
              <a:tr h="5748655">
                <a:tc>
                  <a:txBody>
                    <a:bodyPr/>
                    <a:p>
                      <a:pPr algn="l" rtl="0" eaLnBrk="0">
                        <a:lnSpc>
                          <a:spcPct val="163000"/>
                        </a:lnSpc>
                      </a:pPr>
                      <a:r>
                        <a:rPr sz="1600" dirty="0">
                          <a:solidFill>
                            <a:schemeClr val="tx1"/>
                          </a:solidFill>
                          <a:latin typeface="黑体" charset="0"/>
                          <a:ea typeface="黑体" charset="0"/>
                          <a:cs typeface="黑体" charset="0"/>
                        </a:rPr>
                        <a:t>【用法用量】</a:t>
                      </a:r>
                      <a:endParaRPr sz="1600" dirty="0">
                        <a:solidFill>
                          <a:schemeClr val="tx1"/>
                        </a:solidFill>
                        <a:latin typeface="黑体" charset="0"/>
                        <a:ea typeface="黑体" charset="0"/>
                        <a:cs typeface="黑体" charset="0"/>
                      </a:endParaRPr>
                    </a:p>
                    <a:p>
                      <a:pPr algn="l" rtl="0" eaLnBrk="0">
                        <a:lnSpc>
                          <a:spcPct val="163000"/>
                        </a:lnSpc>
                      </a:pPr>
                      <a:r>
                        <a:rPr sz="1600" dirty="0">
                          <a:solidFill>
                            <a:schemeClr val="tx1"/>
                          </a:solidFill>
                          <a:latin typeface="黑体" charset="0"/>
                          <a:ea typeface="黑体" charset="0"/>
                          <a:cs typeface="黑体" charset="0"/>
                        </a:rPr>
                        <a:t>仅肠内给药（如口服、鼻胃管或胃管途径），不要通过静脉或其他肠胃外途径给药。</a:t>
                      </a:r>
                      <a:endParaRPr sz="1600" dirty="0">
                        <a:solidFill>
                          <a:schemeClr val="tx1"/>
                        </a:solidFill>
                        <a:latin typeface="黑体" charset="0"/>
                        <a:ea typeface="黑体" charset="0"/>
                        <a:cs typeface="黑体" charset="0"/>
                      </a:endParaRPr>
                    </a:p>
                    <a:p>
                      <a:pPr algn="l" rtl="0" eaLnBrk="0">
                        <a:lnSpc>
                          <a:spcPct val="163000"/>
                        </a:lnSpc>
                      </a:pPr>
                      <a:r>
                        <a:rPr sz="1600" dirty="0">
                          <a:solidFill>
                            <a:schemeClr val="tx1"/>
                          </a:solidFill>
                          <a:latin typeface="黑体" charset="0"/>
                          <a:ea typeface="黑体" charset="0"/>
                          <a:cs typeface="黑体" charset="0"/>
                        </a:rPr>
                        <a:t>对于所有给药途径，在蛛网膜下腔出血发病96小时内开始使用尼莫地平。所有给药途径均在餐前1小时或餐后2小时给药。</a:t>
                      </a:r>
                      <a:endParaRPr sz="1600" dirty="0">
                        <a:solidFill>
                          <a:schemeClr val="tx1"/>
                        </a:solidFill>
                        <a:latin typeface="黑体" charset="0"/>
                        <a:ea typeface="黑体" charset="0"/>
                        <a:cs typeface="黑体" charset="0"/>
                      </a:endParaRPr>
                    </a:p>
                    <a:p>
                      <a:pPr algn="l" rtl="0" eaLnBrk="0">
                        <a:lnSpc>
                          <a:spcPct val="163000"/>
                        </a:lnSpc>
                      </a:pPr>
                      <a:r>
                        <a:rPr sz="1600" b="1" dirty="0">
                          <a:solidFill>
                            <a:schemeClr val="tx1"/>
                          </a:solidFill>
                          <a:latin typeface="黑体" charset="0"/>
                          <a:ea typeface="黑体" charset="0"/>
                          <a:cs typeface="黑体" charset="0"/>
                        </a:rPr>
                        <a:t>口服给药：</a:t>
                      </a:r>
                      <a:r>
                        <a:rPr sz="1600" dirty="0">
                          <a:solidFill>
                            <a:schemeClr val="tx1"/>
                          </a:solidFill>
                          <a:latin typeface="黑体" charset="0"/>
                          <a:ea typeface="黑体" charset="0"/>
                          <a:cs typeface="黑体" charset="0"/>
                        </a:rPr>
                        <a:t>建议口服剂量为每4小时10ml（60mg），连续21天。</a:t>
                      </a:r>
                      <a:endParaRPr sz="1600" dirty="0">
                        <a:solidFill>
                          <a:schemeClr val="tx1"/>
                        </a:solidFill>
                        <a:latin typeface="黑体" charset="0"/>
                        <a:ea typeface="黑体" charset="0"/>
                        <a:cs typeface="黑体" charset="0"/>
                      </a:endParaRPr>
                    </a:p>
                    <a:p>
                      <a:pPr algn="l" rtl="0" eaLnBrk="0">
                        <a:lnSpc>
                          <a:spcPct val="163000"/>
                        </a:lnSpc>
                      </a:pPr>
                      <a:r>
                        <a:rPr sz="1600" b="1" dirty="0">
                          <a:solidFill>
                            <a:schemeClr val="tx1"/>
                          </a:solidFill>
                          <a:latin typeface="黑体" charset="0"/>
                          <a:ea typeface="黑体" charset="0"/>
                          <a:cs typeface="黑体" charset="0"/>
                        </a:rPr>
                        <a:t>鼻胃管或胃管给药：</a:t>
                      </a:r>
                      <a:r>
                        <a:rPr sz="1600" dirty="0">
                          <a:solidFill>
                            <a:schemeClr val="tx1"/>
                          </a:solidFill>
                          <a:latin typeface="黑体" charset="0"/>
                          <a:ea typeface="黑体" charset="0"/>
                          <a:cs typeface="黑体" charset="0"/>
                        </a:rPr>
                        <a:t>使用随附标注“仅供口服”的预充式口服注射器，每4小时将10ml（60mg）注入鼻胃管或胃管，连续21天。每次给药时，在注射器中再补充注入10ml 0.9%生理盐水，将鼻胃管或胃管中剩余的内容物冲洗到胃中。</a:t>
                      </a:r>
                      <a:endParaRPr sz="1600" dirty="0">
                        <a:solidFill>
                          <a:schemeClr val="tx1"/>
                        </a:solidFill>
                        <a:latin typeface="黑体" charset="0"/>
                        <a:ea typeface="黑体" charset="0"/>
                        <a:cs typeface="黑体" charset="0"/>
                      </a:endParaRPr>
                    </a:p>
                    <a:p>
                      <a:pPr algn="l" rtl="0" eaLnBrk="0">
                        <a:lnSpc>
                          <a:spcPct val="163000"/>
                        </a:lnSpc>
                      </a:pPr>
                      <a:r>
                        <a:rPr sz="1600" b="1" dirty="0">
                          <a:solidFill>
                            <a:schemeClr val="tx1"/>
                          </a:solidFill>
                          <a:latin typeface="黑体" charset="0"/>
                          <a:ea typeface="黑体" charset="0"/>
                          <a:cs typeface="黑体" charset="0"/>
                        </a:rPr>
                        <a:t>特殊人群</a:t>
                      </a:r>
                      <a:endParaRPr sz="1600" b="1" dirty="0">
                        <a:solidFill>
                          <a:schemeClr val="tx1"/>
                        </a:solidFill>
                        <a:latin typeface="黑体" charset="0"/>
                        <a:ea typeface="黑体" charset="0"/>
                        <a:cs typeface="黑体" charset="0"/>
                      </a:endParaRPr>
                    </a:p>
                    <a:p>
                      <a:pPr algn="l" rtl="0" eaLnBrk="0">
                        <a:lnSpc>
                          <a:spcPct val="163000"/>
                        </a:lnSpc>
                      </a:pPr>
                      <a:r>
                        <a:rPr sz="1600" b="1" dirty="0">
                          <a:solidFill>
                            <a:schemeClr val="tx1"/>
                          </a:solidFill>
                          <a:latin typeface="黑体" charset="0"/>
                          <a:ea typeface="黑体" charset="0"/>
                          <a:cs typeface="黑体" charset="0"/>
                        </a:rPr>
                        <a:t>肝硬化患者的剂量调整：</a:t>
                      </a:r>
                      <a:r>
                        <a:rPr sz="1600" dirty="0">
                          <a:solidFill>
                            <a:schemeClr val="tx1"/>
                          </a:solidFill>
                          <a:latin typeface="黑体" charset="0"/>
                          <a:ea typeface="黑体" charset="0"/>
                          <a:cs typeface="黑体" charset="0"/>
                        </a:rPr>
                        <a:t>对于肝硬化患者，减少剂量至每4小时5ml（30mg）。</a:t>
                      </a:r>
                      <a:endParaRPr sz="1600" dirty="0">
                        <a:solidFill>
                          <a:schemeClr val="tx1"/>
                        </a:solidFill>
                        <a:latin typeface="黑体" charset="0"/>
                        <a:ea typeface="黑体" charset="0"/>
                        <a:cs typeface="黑体" charset="0"/>
                      </a:endParaRPr>
                    </a:p>
                  </a:txBody>
                  <a:tcPr marL="0" marR="0" marT="0" marB="0" vert="horz">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graphicFrame>
        <p:nvGraphicFramePr>
          <p:cNvPr id="420" name="table 420"/>
          <p:cNvGraphicFramePr>
            <a:graphicFrameLocks noGrp="1"/>
          </p:cNvGraphicFramePr>
          <p:nvPr>
            <p:custDataLst>
              <p:tags r:id="rId1"/>
            </p:custDataLst>
          </p:nvPr>
        </p:nvGraphicFramePr>
        <p:xfrm>
          <a:off x="207010" y="995680"/>
          <a:ext cx="4132580" cy="5261610"/>
        </p:xfrm>
        <a:graphic>
          <a:graphicData uri="http://schemas.openxmlformats.org/drawingml/2006/table">
            <a:tbl>
              <a:tblPr/>
              <a:tblGrid>
                <a:gridCol w="4132580"/>
              </a:tblGrid>
              <a:tr h="601345">
                <a:tc>
                  <a:txBody>
                    <a:bodyPr/>
                    <a:p>
                      <a:pPr algn="ctr" rtl="0" eaLnBrk="0">
                        <a:lnSpc>
                          <a:spcPct val="108000"/>
                        </a:lnSpc>
                      </a:pPr>
                      <a:r>
                        <a:rPr sz="2000" b="1" kern="0" spc="-10" dirty="0">
                          <a:solidFill>
                            <a:srgbClr val="FFFFFF">
                              <a:alpha val="100000"/>
                            </a:srgbClr>
                          </a:solidFill>
                          <a:latin typeface="等线" panose="02010600030101010101" charset="-122"/>
                          <a:ea typeface="等线" panose="02010600030101010101" charset="-122"/>
                          <a:cs typeface="等线" panose="02010600030101010101" charset="-122"/>
                        </a:rPr>
                        <a:t>疾病的基本情况</a:t>
                      </a:r>
                      <a:endParaRPr sz="2000" b="1" kern="0" spc="-10" dirty="0">
                        <a:solidFill>
                          <a:srgbClr val="FFFFFF">
                            <a:alpha val="100000"/>
                          </a:srgbClr>
                        </a:solidFill>
                        <a:latin typeface="等线" panose="02010600030101010101" charset="-122"/>
                        <a:ea typeface="等线" panose="02010600030101010101" charset="-122"/>
                        <a:cs typeface="等线" panose="02010600030101010101" charset="-122"/>
                      </a:endParaRPr>
                    </a:p>
                  </a:txBody>
                  <a:tcPr marL="0" marR="0" marT="0" marB="0" vert="horz" anchor="ctr" anchorCtr="0">
                    <a:lnL w="3175" cap="flat" cmpd="sng" algn="ctr">
                      <a:solidFill>
                        <a:srgbClr val="0F6FC6"/>
                      </a:solidFill>
                      <a:prstDash val="solid"/>
                      <a:round/>
                      <a:headEnd type="none" w="med" len="med"/>
                      <a:tailEnd type="none" w="med" len="med"/>
                    </a:lnL>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tr>
              <a:tr h="4660265">
                <a:tc>
                  <a:txBody>
                    <a:bodyPr/>
                    <a:p>
                      <a:pPr marL="285750" indent="-285750" algn="just">
                        <a:spcAft>
                          <a:spcPts val="0"/>
                        </a:spcAft>
                        <a:buFont typeface="Arial" panose="020B0604020202090204" pitchFamily="34" charset="0"/>
                        <a:buChar char="•"/>
                      </a:pPr>
                      <a:r>
                        <a:rPr lang="zh-CN" altLang="en-US">
                          <a:latin typeface="黑体" charset="0"/>
                          <a:ea typeface="黑体" charset="0"/>
                          <a:cs typeface="黑体" charset="0"/>
                        </a:rPr>
                        <a:t>中国SAH年发病率2.0/10万人年， 85%SAH由颅内动脉瘤破裂引起，发病率随年龄增大而升高，儿童中也可发生。</a:t>
                      </a:r>
                      <a:endParaRPr lang="zh-CN" altLang="en-US">
                        <a:latin typeface="黑体" charset="0"/>
                        <a:ea typeface="黑体" charset="0"/>
                        <a:cs typeface="黑体" charset="0"/>
                      </a:endParaRPr>
                    </a:p>
                    <a:p>
                      <a:pPr marL="285750" indent="-285750" algn="just">
                        <a:spcAft>
                          <a:spcPts val="0"/>
                        </a:spcAft>
                        <a:buFont typeface="Arial" panose="020B0604020202090204" pitchFamily="34" charset="0"/>
                        <a:buChar char="•"/>
                      </a:pPr>
                      <a:endParaRPr lang="zh-CN" altLang="en-US">
                        <a:latin typeface="黑体" charset="0"/>
                        <a:ea typeface="黑体" charset="0"/>
                        <a:cs typeface="黑体" charset="0"/>
                      </a:endParaRPr>
                    </a:p>
                    <a:p>
                      <a:pPr marL="285750" indent="-285750" algn="just">
                        <a:spcAft>
                          <a:spcPts val="0"/>
                        </a:spcAft>
                        <a:buFont typeface="Arial" panose="020B0604020202090204" pitchFamily="34" charset="0"/>
                        <a:buChar char="•"/>
                      </a:pPr>
                      <a:r>
                        <a:rPr lang="zh-CN" altLang="en-US">
                          <a:latin typeface="黑体" charset="0"/>
                          <a:ea typeface="黑体" charset="0"/>
                          <a:cs typeface="黑体" charset="0"/>
                        </a:rPr>
                        <a:t>SAH死亡率高达22%-50% ，致残率高达40%</a:t>
                      </a:r>
                      <a:r>
                        <a:rPr lang="en-US" altLang="zh-CN" baseline="30000">
                          <a:latin typeface="黑体" charset="0"/>
                          <a:ea typeface="黑体" charset="0"/>
                          <a:cs typeface="黑体" charset="0"/>
                        </a:rPr>
                        <a:t>1</a:t>
                      </a:r>
                      <a:r>
                        <a:rPr lang="zh-CN" altLang="en-US">
                          <a:latin typeface="黑体" charset="0"/>
                          <a:ea typeface="黑体" charset="0"/>
                          <a:cs typeface="黑体" charset="0"/>
                        </a:rPr>
                        <a:t> ，其中1/3-1/2吞咽困难 ， 20%-30%处于昏迷状态 ，无法吞服药物</a:t>
                      </a:r>
                      <a:r>
                        <a:rPr lang="zh-CN" altLang="en-US" baseline="30000">
                          <a:latin typeface="黑体" charset="0"/>
                          <a:ea typeface="黑体" charset="0"/>
                          <a:cs typeface="黑体" charset="0"/>
                        </a:rPr>
                        <a:t>2</a:t>
                      </a:r>
                      <a:endParaRPr lang="zh-CN" altLang="en-US">
                        <a:latin typeface="黑体" charset="0"/>
                        <a:ea typeface="黑体" charset="0"/>
                        <a:cs typeface="黑体" charset="0"/>
                      </a:endParaRPr>
                    </a:p>
                    <a:p>
                      <a:pPr marL="285750" indent="-285750" algn="just">
                        <a:spcAft>
                          <a:spcPts val="0"/>
                        </a:spcAft>
                        <a:buFont typeface="Arial" panose="020B0604020202090204" pitchFamily="34" charset="0"/>
                        <a:buChar char="•"/>
                      </a:pPr>
                      <a:endParaRPr lang="zh-CN" altLang="en-US">
                        <a:latin typeface="黑体" charset="0"/>
                        <a:ea typeface="黑体" charset="0"/>
                        <a:cs typeface="黑体" charset="0"/>
                      </a:endParaRPr>
                    </a:p>
                    <a:p>
                      <a:pPr marL="285750" indent="-285750" algn="just">
                        <a:spcAft>
                          <a:spcPts val="0"/>
                        </a:spcAft>
                        <a:buFont typeface="Arial" panose="020B0604020202090204" pitchFamily="34" charset="0"/>
                        <a:buChar char="•"/>
                      </a:pPr>
                      <a:r>
                        <a:rPr lang="zh-CN" altLang="en-US">
                          <a:latin typeface="黑体" charset="0"/>
                          <a:ea typeface="黑体" charset="0"/>
                          <a:cs typeface="黑体" charset="0"/>
                        </a:rPr>
                        <a:t>SAH后常见认知功能障碍 ，严重降低患者生活质量 ，增加死亡风险</a:t>
                      </a:r>
                      <a:endParaRPr lang="zh-CN" altLang="en-US">
                        <a:latin typeface="黑体" charset="0"/>
                        <a:ea typeface="黑体" charset="0"/>
                        <a:cs typeface="黑体" charset="0"/>
                      </a:endParaRPr>
                    </a:p>
                    <a:p>
                      <a:pPr>
                        <a:buNone/>
                      </a:pPr>
                      <a:endParaRPr lang="zh-CN" altLang="en-US" sz="1800" b="0" kern="0" spc="-20" dirty="0">
                        <a:solidFill>
                          <a:srgbClr val="0070C0">
                            <a:alpha val="100000"/>
                          </a:srgbClr>
                        </a:solidFill>
                        <a:highlight>
                          <a:srgbClr val="FFFF00"/>
                        </a:highlight>
                        <a:latin typeface="黑体" charset="0"/>
                        <a:ea typeface="黑体" charset="0"/>
                        <a:cs typeface="黑体" charset="0"/>
                        <a:sym typeface="+mn-ea"/>
                      </a:endParaRPr>
                    </a:p>
                  </a:txBody>
                  <a:tcPr marL="0" marR="0" marT="0" marB="0" vert="horz" anchor="ctr" anchorCtr="0">
                    <a:lnL w="3175" cap="flat" cmpd="sng" algn="ctr">
                      <a:solidFill>
                        <a:srgbClr val="CCD5EA"/>
                      </a:solidFill>
                      <a:prstDash val="solid"/>
                      <a:round/>
                      <a:headEnd type="none" w="med" len="med"/>
                      <a:tailEnd type="none" w="med" len="med"/>
                    </a:lnL>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bl>
          </a:graphicData>
        </a:graphic>
      </p:graphicFrame>
      <p:graphicFrame>
        <p:nvGraphicFramePr>
          <p:cNvPr id="422" name="table 422"/>
          <p:cNvGraphicFramePr>
            <a:graphicFrameLocks noGrp="1"/>
          </p:cNvGraphicFramePr>
          <p:nvPr>
            <p:custDataLst>
              <p:tags r:id="rId2"/>
            </p:custDataLst>
          </p:nvPr>
        </p:nvGraphicFramePr>
        <p:xfrm>
          <a:off x="4631055" y="995680"/>
          <a:ext cx="7097395" cy="5509260"/>
        </p:xfrm>
        <a:graphic>
          <a:graphicData uri="http://schemas.openxmlformats.org/drawingml/2006/table">
            <a:tbl>
              <a:tblPr/>
              <a:tblGrid>
                <a:gridCol w="7097395"/>
              </a:tblGrid>
              <a:tr h="351155">
                <a:tc>
                  <a:txBody>
                    <a:bodyPr/>
                    <a:p>
                      <a:pPr algn="ctr" rtl="0" eaLnBrk="0">
                        <a:lnSpc>
                          <a:spcPct val="108000"/>
                        </a:lnSpc>
                      </a:pPr>
                      <a:r>
                        <a:rPr sz="2000" b="1" kern="0" spc="-20" dirty="0">
                          <a:solidFill>
                            <a:srgbClr val="FFFFFF">
                              <a:alpha val="100000"/>
                            </a:srgbClr>
                          </a:solidFill>
                          <a:latin typeface="黑体" charset="0"/>
                          <a:ea typeface="黑体" charset="0"/>
                          <a:cs typeface="等线" panose="02010600030101010101" charset="-122"/>
                        </a:rPr>
                        <a:t>临床未满足的需求</a:t>
                      </a:r>
                      <a:endParaRPr sz="2000" b="1" kern="0" spc="-20" dirty="0">
                        <a:solidFill>
                          <a:srgbClr val="FFFFFF">
                            <a:alpha val="100000"/>
                          </a:srgbClr>
                        </a:solidFill>
                        <a:latin typeface="黑体" charset="0"/>
                        <a:ea typeface="黑体" charset="0"/>
                        <a:cs typeface="等线" panose="02010600030101010101" charset="-122"/>
                      </a:endParaRPr>
                    </a:p>
                  </a:txBody>
                  <a:tcPr marL="0" marR="0" marT="0" marB="0" vert="horz" anchor="ctr" anchorCtr="0">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tr>
              <a:tr h="4368800">
                <a:tc>
                  <a:txBody>
                    <a:bodyPr/>
                    <a:p>
                      <a:pPr marL="285750" indent="-285750" algn="l" rtl="0" eaLnBrk="0">
                        <a:lnSpc>
                          <a:spcPct val="181000"/>
                        </a:lnSpc>
                        <a:buClrTx/>
                        <a:buSzTx/>
                        <a:buFont typeface="Wingdings" panose="05000000000000000000" charset="0"/>
                        <a:buChar char=""/>
                      </a:pPr>
                      <a:r>
                        <a:rPr lang="zh-CN" altLang="zh-CN" sz="1400" b="1" dirty="0">
                          <a:latin typeface="黑体" charset="0"/>
                          <a:ea typeface="黑体" charset="0"/>
                          <a:cs typeface="黑体" charset="0"/>
                          <a:sym typeface="+mn-ea"/>
                        </a:rPr>
                        <a:t>尼莫地平注射液</a:t>
                      </a:r>
                      <a:r>
                        <a:rPr lang="zh-CN" altLang="zh-CN" sz="1400" dirty="0">
                          <a:solidFill>
                            <a:srgbClr val="FF0000"/>
                          </a:solidFill>
                          <a:latin typeface="黑体" charset="0"/>
                          <a:ea typeface="黑体" charset="0"/>
                          <a:cs typeface="黑体" charset="0"/>
                          <a:sym typeface="+mn-ea"/>
                        </a:rPr>
                        <a:t>易引起低血压、 静脉炎、 双硫仑反应、 注射部位疼痛</a:t>
                      </a:r>
                      <a:r>
                        <a:rPr lang="zh-CN" altLang="zh-CN" sz="1400" dirty="0">
                          <a:latin typeface="黑体" charset="0"/>
                          <a:ea typeface="黑体" charset="0"/>
                          <a:cs typeface="黑体" charset="0"/>
                          <a:sym typeface="+mn-ea"/>
                        </a:rPr>
                        <a:t>等安全性事件 ，连续 &gt;10h静脉泵持续输注限制患者活动</a:t>
                      </a:r>
                      <a:endParaRPr lang="zh-CN" altLang="zh-CN" sz="1400" dirty="0">
                        <a:latin typeface="黑体" charset="0"/>
                        <a:ea typeface="黑体" charset="0"/>
                        <a:cs typeface="黑体" charset="0"/>
                        <a:sym typeface="+mn-ea"/>
                      </a:endParaRPr>
                    </a:p>
                    <a:p>
                      <a:pPr marL="285750" indent="-285750" algn="l" rtl="0" eaLnBrk="0">
                        <a:lnSpc>
                          <a:spcPct val="181000"/>
                        </a:lnSpc>
                        <a:buClrTx/>
                        <a:buSzTx/>
                        <a:buFont typeface="Arial" panose="020B0604020202090204" pitchFamily="34" charset="0"/>
                        <a:buChar char="•"/>
                      </a:pPr>
                      <a:r>
                        <a:rPr lang="zh-CN" altLang="zh-CN" sz="1400" dirty="0">
                          <a:latin typeface="黑体" charset="0"/>
                          <a:ea typeface="黑体" charset="0"/>
                          <a:cs typeface="黑体" charset="0"/>
                          <a:sym typeface="+mn-ea"/>
                        </a:rPr>
                        <a:t>注射液酒精含量极高。东亚人群酒精过敏发生率高达40% ，而使用尼莫地平注射液乙醇日摄入量高达50g（足剂量5针/天），为口服溶液的86倍；</a:t>
                      </a:r>
                      <a:endParaRPr lang="zh-CN" altLang="zh-CN" sz="1400" dirty="0">
                        <a:latin typeface="黑体" charset="0"/>
                        <a:ea typeface="黑体" charset="0"/>
                        <a:cs typeface="黑体" charset="0"/>
                        <a:sym typeface="+mn-ea"/>
                      </a:endParaRPr>
                    </a:p>
                    <a:p>
                      <a:pPr marL="285750" indent="-285750" algn="l" rtl="0" eaLnBrk="0">
                        <a:lnSpc>
                          <a:spcPct val="181000"/>
                        </a:lnSpc>
                        <a:buClrTx/>
                        <a:buSzTx/>
                        <a:buFont typeface="Arial" panose="020B0604020202090204" pitchFamily="34" charset="0"/>
                        <a:buChar char="•"/>
                      </a:pPr>
                      <a:r>
                        <a:rPr lang="zh-CN" altLang="zh-CN" sz="1400" dirty="0">
                          <a:latin typeface="黑体" charset="0"/>
                          <a:ea typeface="黑体" charset="0"/>
                          <a:cs typeface="黑体" charset="0"/>
                          <a:sym typeface="+mn-ea"/>
                        </a:rPr>
                        <a:t>（1） 乙醇溶媒易引起静脉炎 ，发生率高达13-35% ，静脉炎是影响治疗连续性的暂时或长久限制因素；</a:t>
                      </a:r>
                      <a:endParaRPr lang="zh-CN" altLang="zh-CN" sz="1400" dirty="0">
                        <a:latin typeface="黑体" charset="0"/>
                        <a:ea typeface="黑体" charset="0"/>
                        <a:cs typeface="黑体" charset="0"/>
                        <a:sym typeface="+mn-ea"/>
                      </a:endParaRPr>
                    </a:p>
                    <a:p>
                      <a:pPr marL="285750" indent="-285750" algn="l" rtl="0" eaLnBrk="0">
                        <a:lnSpc>
                          <a:spcPct val="181000"/>
                        </a:lnSpc>
                        <a:buClrTx/>
                        <a:buSzTx/>
                        <a:buFont typeface="Arial" panose="020B0604020202090204" pitchFamily="34" charset="0"/>
                        <a:buChar char="•"/>
                      </a:pPr>
                      <a:r>
                        <a:rPr lang="zh-CN" altLang="zh-CN" sz="1400" dirty="0">
                          <a:latin typeface="黑体" charset="0"/>
                          <a:ea typeface="黑体" charset="0"/>
                          <a:cs typeface="黑体" charset="0"/>
                          <a:sym typeface="+mn-ea"/>
                        </a:rPr>
                        <a:t>（2）易发生双硫仑反应 ， 限制了患者其他相关用药静脉注射尼莫地平更易导致低血压发生 ，该不良反应发生率达30%（口服仅6%）</a:t>
                      </a:r>
                      <a:endParaRPr lang="zh-CN" altLang="zh-CN" sz="1400" dirty="0">
                        <a:latin typeface="黑体" charset="0"/>
                        <a:ea typeface="黑体" charset="0"/>
                        <a:cs typeface="黑体" charset="0"/>
                        <a:sym typeface="+mn-ea"/>
                      </a:endParaRPr>
                    </a:p>
                    <a:p>
                      <a:pPr indent="0" algn="l">
                        <a:lnSpc>
                          <a:spcPct val="150000"/>
                        </a:lnSpc>
                        <a:buClrTx/>
                        <a:buSzTx/>
                        <a:buFont typeface="Arial" panose="020B0604020202090204" pitchFamily="34" charset="0"/>
                        <a:buNone/>
                      </a:pPr>
                      <a:endParaRPr sz="1400" b="1" kern="0" spc="90" dirty="0">
                        <a:solidFill>
                          <a:srgbClr val="000000">
                            <a:alpha val="100000"/>
                          </a:srgbClr>
                        </a:solidFill>
                        <a:latin typeface="黑体" charset="0"/>
                        <a:ea typeface="黑体" charset="0"/>
                        <a:cs typeface="黑体" charset="0"/>
                        <a:sym typeface="+mn-ea"/>
                      </a:endParaRPr>
                    </a:p>
                    <a:p>
                      <a:pPr marL="285750" indent="-285750" algn="l">
                        <a:lnSpc>
                          <a:spcPct val="150000"/>
                        </a:lnSpc>
                        <a:buClrTx/>
                        <a:buSzTx/>
                        <a:buFont typeface="Wingdings" panose="05000000000000000000" charset="0"/>
                        <a:buChar char=""/>
                      </a:pPr>
                      <a:r>
                        <a:rPr sz="1400" b="1" kern="0" spc="90" dirty="0">
                          <a:solidFill>
                            <a:srgbClr val="000000">
                              <a:alpha val="100000"/>
                            </a:srgbClr>
                          </a:solidFill>
                          <a:latin typeface="黑体" charset="0"/>
                          <a:ea typeface="黑体" charset="0"/>
                          <a:cs typeface="黑体" charset="0"/>
                          <a:sym typeface="+mn-ea"/>
                        </a:rPr>
                        <a:t>尼莫地平片/胶囊</a:t>
                      </a:r>
                      <a:r>
                        <a:rPr sz="1400" kern="0" spc="90" dirty="0">
                          <a:solidFill>
                            <a:srgbClr val="FF0000">
                              <a:alpha val="100000"/>
                            </a:srgbClr>
                          </a:solidFill>
                          <a:latin typeface="黑体" charset="0"/>
                          <a:ea typeface="黑体" charset="0"/>
                          <a:cs typeface="黑体" charset="0"/>
                          <a:sym typeface="+mn-ea"/>
                        </a:rPr>
                        <a:t>无法满足患者使用需求</a:t>
                      </a:r>
                      <a:endParaRPr sz="1400" dirty="0">
                        <a:latin typeface="黑体" charset="0"/>
                        <a:ea typeface="黑体" charset="0"/>
                        <a:cs typeface="黑体" charset="0"/>
                      </a:endParaRPr>
                    </a:p>
                    <a:p>
                      <a:pPr marL="285750" indent="-285750" algn="l">
                        <a:lnSpc>
                          <a:spcPct val="150000"/>
                        </a:lnSpc>
                        <a:buClrTx/>
                        <a:buSzTx/>
                        <a:buFont typeface="Arial" panose="020B0604020202090204" pitchFamily="34" charset="0"/>
                        <a:buChar char="•"/>
                      </a:pPr>
                      <a:r>
                        <a:rPr lang="zh-CN" altLang="zh-CN" sz="1400" dirty="0">
                          <a:solidFill>
                            <a:srgbClr val="FF0000"/>
                          </a:solidFill>
                          <a:latin typeface="黑体" charset="0"/>
                          <a:ea typeface="黑体" charset="0"/>
                          <a:cs typeface="黑体" charset="0"/>
                        </a:rPr>
                        <a:t>老年、昏迷、吞咽困难等</a:t>
                      </a:r>
                      <a:r>
                        <a:rPr lang="zh-CN" altLang="zh-CN" sz="1400" dirty="0">
                          <a:latin typeface="黑体" charset="0"/>
                          <a:ea typeface="黑体" charset="0"/>
                          <a:cs typeface="黑体" charset="0"/>
                        </a:rPr>
                        <a:t>患者难以直接服用片/胶囊剂型</a:t>
                      </a:r>
                      <a:endParaRPr lang="zh-CN" altLang="zh-CN" sz="1400" dirty="0">
                        <a:latin typeface="黑体" charset="0"/>
                        <a:ea typeface="黑体" charset="0"/>
                        <a:cs typeface="黑体" charset="0"/>
                      </a:endParaRPr>
                    </a:p>
                    <a:p>
                      <a:pPr indent="0" algn="l">
                        <a:lnSpc>
                          <a:spcPct val="150000"/>
                        </a:lnSpc>
                        <a:buClrTx/>
                        <a:buSzTx/>
                        <a:buFont typeface="Arial" panose="020B0604020202090204" pitchFamily="34" charset="0"/>
                        <a:buNone/>
                      </a:pPr>
                      <a:endParaRPr lang="zh-CN" altLang="zh-CN" sz="1400" dirty="0">
                        <a:latin typeface="黑体" charset="0"/>
                        <a:ea typeface="黑体" charset="0"/>
                        <a:cs typeface="黑体" charset="0"/>
                        <a:sym typeface="+mn-ea"/>
                      </a:endParaRPr>
                    </a:p>
                  </a:txBody>
                  <a:tcPr marL="0" marR="0" marT="0" marB="0"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r h="789305">
                <a:tc>
                  <a:txBody>
                    <a:bodyPr/>
                    <a:p>
                      <a:pPr indent="0" algn="l">
                        <a:lnSpc>
                          <a:spcPct val="150000"/>
                        </a:lnSpc>
                        <a:buClrTx/>
                        <a:buSzTx/>
                        <a:buFont typeface="Arial" panose="020B0604020202090204" pitchFamily="34" charset="0"/>
                        <a:buNone/>
                      </a:pPr>
                      <a:endParaRPr lang="zh-CN" altLang="zh-CN" sz="1400" dirty="0">
                        <a:latin typeface="微软雅黑" panose="020B0503020204020204" pitchFamily="34" charset="-122"/>
                        <a:ea typeface="微软雅黑" panose="020B0503020204020204" pitchFamily="34" charset="-122"/>
                        <a:cs typeface="Times New Roman" panose="02020503050405090304" pitchFamily="18" charset="0"/>
                      </a:endParaRPr>
                    </a:p>
                  </a:txBody>
                  <a:tcPr marL="0" marR="0" marT="0" marB="0"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bl>
          </a:graphicData>
        </a:graphic>
      </p:graphicFrame>
      <p:sp>
        <p:nvSpPr>
          <p:cNvPr id="8" name="文本框 7"/>
          <p:cNvSpPr txBox="1"/>
          <p:nvPr/>
        </p:nvSpPr>
        <p:spPr>
          <a:xfrm>
            <a:off x="207010" y="6415405"/>
            <a:ext cx="6096000" cy="311785"/>
          </a:xfrm>
          <a:prstGeom prst="rect">
            <a:avLst/>
          </a:prstGeom>
          <a:noFill/>
        </p:spPr>
        <p:txBody>
          <a:bodyPr wrap="square" rtlCol="0" anchor="t">
            <a:spAutoFit/>
          </a:bodyPr>
          <a:p>
            <a:pPr marL="12700" algn="l" rtl="0" eaLnBrk="0">
              <a:lnSpc>
                <a:spcPts val="860"/>
              </a:lnSpc>
            </a:pPr>
            <a:r>
              <a:rPr sz="7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1.中国蛛网膜下腔出</a:t>
            </a:r>
            <a:r>
              <a:rPr sz="7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血诊治指南</a:t>
            </a:r>
            <a:r>
              <a:rPr sz="700"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7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2019</a:t>
            </a:r>
            <a:endParaRPr sz="7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algn="l" rtl="0" eaLnBrk="0">
              <a:lnSpc>
                <a:spcPts val="860"/>
              </a:lnSpc>
            </a:pPr>
            <a:r>
              <a:rPr sz="7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2.中国循环杂志. 2021,</a:t>
            </a:r>
            <a:r>
              <a:rPr sz="700"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7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36(6):</a:t>
            </a:r>
            <a:r>
              <a:rPr sz="700" kern="0" spc="1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7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521-545</a:t>
            </a:r>
            <a:r>
              <a:rPr sz="7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7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02</a:t>
              </a:r>
              <a:endParaRPr lang="en-US" altLang="zh-CN" sz="3735" dirty="0">
                <a:solidFill>
                  <a:schemeClr val="bg1"/>
                </a:solidFill>
                <a:latin typeface="黑体" charset="0"/>
                <a:ea typeface="黑体"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rPr>
                <a:t>安全性</a:t>
              </a:r>
              <a:endParaRPr lang="zh-CN" altLang="en-US" sz="2400" b="1" dirty="0">
                <a:solidFill>
                  <a:schemeClr val="tx1">
                    <a:lumMod val="75000"/>
                    <a:lumOff val="25000"/>
                  </a:schemeClr>
                </a:solidFill>
                <a:latin typeface="黑体" charset="0"/>
                <a:ea typeface="黑体" charset="0"/>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latin typeface="黑体" charset="0"/>
                <a:ea typeface="黑体" charset="0"/>
              </a:endParaRPr>
            </a:p>
          </p:txBody>
        </p:sp>
      </p:grpSp>
      <p:sp>
        <p:nvSpPr>
          <p:cNvPr id="472" name="path 472"/>
          <p:cNvSpPr/>
          <p:nvPr/>
        </p:nvSpPr>
        <p:spPr>
          <a:xfrm>
            <a:off x="4395469" y="3313175"/>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latin typeface="黑体" charset="0"/>
              <a:ea typeface="黑体" charset="0"/>
            </a:endParaRPr>
          </a:p>
        </p:txBody>
      </p:sp>
      <p:sp>
        <p:nvSpPr>
          <p:cNvPr id="474" name="path 474"/>
          <p:cNvSpPr/>
          <p:nvPr/>
        </p:nvSpPr>
        <p:spPr>
          <a:xfrm>
            <a:off x="4395469" y="2962909"/>
            <a:ext cx="235966" cy="235966"/>
          </a:xfrm>
          <a:custGeom>
            <a:avLst/>
            <a:gdLst/>
            <a:ahLst/>
            <a:cxnLst/>
            <a:rect l="0" t="0" r="0" b="0"/>
            <a:pathLst>
              <a:path w="371" h="371">
                <a:moveTo>
                  <a:pt x="362" y="9"/>
                </a:moveTo>
                <a:cubicBezTo>
                  <a:pt x="362" y="204"/>
                  <a:pt x="204" y="362"/>
                  <a:pt x="9" y="362"/>
                </a:cubicBezTo>
              </a:path>
            </a:pathLst>
          </a:custGeom>
          <a:noFill/>
          <a:ln w="12192" cap="flat">
            <a:solidFill>
              <a:srgbClr val="FFFFFF"/>
            </a:solidFill>
            <a:prstDash val="solid"/>
            <a:miter lim="1000000"/>
          </a:ln>
        </p:spPr>
        <p:txBody>
          <a:bodyPr rtlCol="0"/>
          <a:p>
            <a:pPr algn="ctr"/>
            <a:endParaRPr lang="zh-CN" altLang="en-US">
              <a:latin typeface="黑体" charset="0"/>
              <a:ea typeface="黑体" charset="0"/>
            </a:endParaRPr>
          </a:p>
        </p:txBody>
      </p:sp>
      <p:sp>
        <p:nvSpPr>
          <p:cNvPr id="476" name="path 476"/>
          <p:cNvSpPr/>
          <p:nvPr/>
        </p:nvSpPr>
        <p:spPr>
          <a:xfrm>
            <a:off x="4395469" y="4792979"/>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latin typeface="黑体" charset="0"/>
              <a:ea typeface="黑体" charset="0"/>
            </a:endParaRPr>
          </a:p>
        </p:txBody>
      </p:sp>
      <p:sp>
        <p:nvSpPr>
          <p:cNvPr id="478" name="path 478"/>
          <p:cNvSpPr/>
          <p:nvPr/>
        </p:nvSpPr>
        <p:spPr>
          <a:xfrm>
            <a:off x="4395469" y="5911850"/>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latin typeface="黑体" charset="0"/>
              <a:ea typeface="黑体" charset="0"/>
            </a:endParaRPr>
          </a:p>
        </p:txBody>
      </p:sp>
      <p:sp>
        <p:nvSpPr>
          <p:cNvPr id="480" name="path 480"/>
          <p:cNvSpPr/>
          <p:nvPr/>
        </p:nvSpPr>
        <p:spPr>
          <a:xfrm>
            <a:off x="4395469" y="1844040"/>
            <a:ext cx="235966" cy="235965"/>
          </a:xfrm>
          <a:custGeom>
            <a:avLst/>
            <a:gdLst/>
            <a:ahLst/>
            <a:cxnLst/>
            <a:rect l="0" t="0" r="0" b="0"/>
            <a:pathLst>
              <a:path w="371" h="371">
                <a:moveTo>
                  <a:pt x="9" y="9"/>
                </a:moveTo>
                <a:cubicBezTo>
                  <a:pt x="204" y="9"/>
                  <a:pt x="362" y="167"/>
                  <a:pt x="362" y="361"/>
                </a:cubicBezTo>
              </a:path>
            </a:pathLst>
          </a:custGeom>
          <a:noFill/>
          <a:ln w="12192" cap="flat">
            <a:solidFill>
              <a:srgbClr val="FFFFFF"/>
            </a:solidFill>
            <a:prstDash val="solid"/>
            <a:miter lim="1000000"/>
          </a:ln>
        </p:spPr>
        <p:txBody>
          <a:bodyPr rtlCol="0"/>
          <a:p>
            <a:pPr algn="ctr"/>
            <a:endParaRPr lang="zh-CN" altLang="en-US">
              <a:latin typeface="黑体" charset="0"/>
              <a:ea typeface="黑体" charset="0"/>
            </a:endParaRPr>
          </a:p>
        </p:txBody>
      </p:sp>
      <p:sp>
        <p:nvSpPr>
          <p:cNvPr id="482" name="path 482"/>
          <p:cNvSpPr/>
          <p:nvPr/>
        </p:nvSpPr>
        <p:spPr>
          <a:xfrm>
            <a:off x="4395469" y="4432046"/>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latin typeface="黑体" charset="0"/>
              <a:ea typeface="黑体" charset="0"/>
            </a:endParaRPr>
          </a:p>
        </p:txBody>
      </p:sp>
      <p:graphicFrame>
        <p:nvGraphicFramePr>
          <p:cNvPr id="10" name="图示 9"/>
          <p:cNvGraphicFramePr/>
          <p:nvPr/>
        </p:nvGraphicFramePr>
        <p:xfrm>
          <a:off x="376555" y="1402715"/>
          <a:ext cx="10991215" cy="50965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文本框 7"/>
          <p:cNvSpPr txBox="1"/>
          <p:nvPr/>
        </p:nvSpPr>
        <p:spPr>
          <a:xfrm>
            <a:off x="1449705" y="938530"/>
            <a:ext cx="9446260" cy="34163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a:noAutofit/>
          </a:bodyPr>
          <a:p>
            <a:r>
              <a:rPr lang="zh-CN" altLang="en-US" sz="1600" b="1">
                <a:solidFill>
                  <a:schemeClr val="tx1"/>
                </a:solidFill>
                <a:latin typeface="微软雅黑"/>
                <a:ea typeface="微软雅黑"/>
              </a:rPr>
              <a:t>与序贯疗法相比，尼莫地平口服溶液安全性更优，无静脉炎发生风险，无双硫仑反应发生风险</a:t>
            </a:r>
            <a:endParaRPr lang="zh-CN" altLang="en-US" sz="1600" b="1">
              <a:solidFill>
                <a:schemeClr val="tx1"/>
              </a:solidFill>
              <a:latin typeface="微软雅黑"/>
              <a:ea typeface="微软雅黑"/>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5" name="文本框 14"/>
          <p:cNvSpPr txBox="1"/>
          <p:nvPr/>
        </p:nvSpPr>
        <p:spPr>
          <a:xfrm>
            <a:off x="376555" y="1107440"/>
            <a:ext cx="10914380" cy="1414780"/>
          </a:xfrm>
          <a:prstGeom prst="rect">
            <a:avLst/>
          </a:prstGeom>
          <a:noFill/>
        </p:spPr>
        <p:txBody>
          <a:bodyPr wrap="square" rtlCol="0" anchor="t">
            <a:spAutoFit/>
          </a:bodyPr>
          <a:p>
            <a:pPr marL="12700" algn="l" rtl="0" eaLnBrk="0">
              <a:lnSpc>
                <a:spcPct val="96000"/>
              </a:lnSpc>
            </a:pPr>
            <a:r>
              <a:rPr sz="19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尼莫地平</a:t>
            </a:r>
            <a:r>
              <a:rPr lang="zh-CN" sz="19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a:t>
            </a:r>
            <a:r>
              <a:rPr sz="19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能降低</a:t>
            </a:r>
            <a:r>
              <a:rPr sz="19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SAH</a:t>
            </a:r>
            <a:r>
              <a:rPr sz="19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后死亡</a:t>
            </a:r>
            <a:r>
              <a:rPr sz="1900" b="1" kern="0" spc="-2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9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900" b="1" kern="0" spc="-34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9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显著改善预后的药物</a:t>
            </a:r>
            <a:r>
              <a:rPr b="1" kern="0" spc="150" baseline="2900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sz="11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9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，获指南</a:t>
            </a:r>
            <a:r>
              <a:rPr sz="1900" b="1" kern="0" spc="14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一致推荐</a:t>
            </a:r>
            <a:endParaRPr sz="19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720725" indent="-273685" algn="l" rtl="0" eaLnBrk="0">
              <a:lnSpc>
                <a:spcPct val="115000"/>
              </a:lnSpc>
              <a:spcBef>
                <a:spcPts val="665"/>
              </a:spcBef>
              <a:tabLst>
                <a:tab pos="572135" algn="l"/>
              </a:tabLst>
            </a:pPr>
            <a:r>
              <a:rPr sz="13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3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300" b="1"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2项</a:t>
            </a:r>
            <a:r>
              <a:rPr sz="13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Meta</a:t>
            </a:r>
            <a:r>
              <a:rPr sz="1300" b="1"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分析共纳入167项</a:t>
            </a:r>
            <a:r>
              <a:rPr sz="1300"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研究</a:t>
            </a:r>
            <a:r>
              <a:rPr sz="1300" kern="0" spc="-1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300"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，评估</a:t>
            </a:r>
            <a:r>
              <a:rPr sz="13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aSAH</a:t>
            </a:r>
            <a:r>
              <a:rPr sz="1300"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患者预后治疗相关干预措</a:t>
            </a:r>
            <a:r>
              <a:rPr sz="13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施——只</a:t>
            </a:r>
            <a:r>
              <a:rPr sz="1300" kern="0" spc="9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有</a:t>
            </a:r>
            <a:r>
              <a:rPr sz="1600" b="1" kern="0" spc="9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尼莫地平</a:t>
            </a:r>
            <a:r>
              <a:rPr sz="1300" b="1" kern="0" spc="9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sz="13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aSAH</a:t>
            </a:r>
            <a:r>
              <a:rPr sz="1300" b="1"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的死亡率和不良预后显著降低，</a:t>
            </a:r>
            <a:r>
              <a:rPr sz="13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300" b="1"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是唯一在多项研究中提供显著</a:t>
            </a:r>
            <a:r>
              <a:rPr sz="1300" b="1"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获益的治疗药物</a:t>
            </a:r>
            <a:endParaRPr sz="130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9000"/>
              </a:lnSpc>
            </a:pPr>
            <a:endParaRPr sz="1000" dirty="0">
              <a:latin typeface="Arial" panose="020B0604020202090204"/>
              <a:ea typeface="Arial" panose="020B0604020202090204"/>
              <a:cs typeface="Arial" panose="020B0604020202090204"/>
            </a:endParaRPr>
          </a:p>
          <a:p>
            <a:pPr algn="l" rtl="0" eaLnBrk="0">
              <a:lnSpc>
                <a:spcPct val="7000"/>
              </a:lnSpc>
            </a:pPr>
            <a:endParaRPr sz="100" dirty="0">
              <a:latin typeface="Arial" panose="020B0604020202090204"/>
              <a:ea typeface="Arial" panose="020B0604020202090204"/>
              <a:cs typeface="Arial" panose="020B0604020202090204"/>
            </a:endParaRPr>
          </a:p>
          <a:p>
            <a:pPr marL="20955" algn="l" rtl="0" eaLnBrk="0">
              <a:lnSpc>
                <a:spcPct val="95000"/>
              </a:lnSpc>
            </a:pPr>
            <a:r>
              <a:rPr sz="1900" b="1" kern="0" spc="10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指南首推尼莫地平口服给药，无法</a:t>
            </a:r>
            <a:r>
              <a:rPr sz="1900" b="1" kern="0" spc="9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口服情况下才考虑注射</a:t>
            </a:r>
            <a:endParaRPr lang="zh-CN" altLang="en-US" sz="1900" b="1" kern="0" spc="9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24" name="表格 23"/>
          <p:cNvGraphicFramePr/>
          <p:nvPr>
            <p:custDataLst>
              <p:tags r:id="rId1"/>
            </p:custDataLst>
          </p:nvPr>
        </p:nvGraphicFramePr>
        <p:xfrm>
          <a:off x="376555" y="2710180"/>
          <a:ext cx="10945495" cy="4019550"/>
        </p:xfrm>
        <a:graphic>
          <a:graphicData uri="http://schemas.openxmlformats.org/drawingml/2006/table">
            <a:tbl>
              <a:tblPr firstRow="1" bandRow="1">
                <a:tableStyleId>{BDBED569-4797-4DF1-A0F4-6AAB3CD982D8}</a:tableStyleId>
              </a:tblPr>
              <a:tblGrid>
                <a:gridCol w="998855"/>
                <a:gridCol w="3988435"/>
                <a:gridCol w="5958205"/>
              </a:tblGrid>
              <a:tr h="530225">
                <a:tc rowSpan="3">
                  <a:txBody>
                    <a:bodyPr/>
                    <a:p>
                      <a:pPr indent="0" algn="l" rtl="0" eaLnBrk="0">
                        <a:lnSpc>
                          <a:spcPct val="120000"/>
                        </a:lnSpc>
                        <a:spcBef>
                          <a:spcPts val="0"/>
                        </a:spcBef>
                        <a:spcAft>
                          <a:spcPts val="0"/>
                        </a:spcAft>
                      </a:pPr>
                      <a:r>
                        <a:rPr lang="zh-CN" altLang="en-US" sz="1800" spc="60"/>
                        <a:t>国外指南</a:t>
                      </a:r>
                      <a:endParaRPr lang="zh-CN" altLang="en-US" sz="1800" spc="60"/>
                    </a:p>
                  </a:txBody>
                  <a:tcPr marL="25400" marR="25400" marT="6350" marB="6350" anchor="ctr"/>
                </a:tc>
                <a:tc>
                  <a:txBody>
                    <a:bodyPr/>
                    <a:p>
                      <a:pPr indent="0" algn="ctr">
                        <a:lnSpc>
                          <a:spcPct val="120000"/>
                        </a:lnSpc>
                        <a:spcBef>
                          <a:spcPts val="0"/>
                        </a:spcBef>
                        <a:spcAft>
                          <a:spcPts val="0"/>
                        </a:spcAft>
                        <a:buNone/>
                      </a:pPr>
                      <a:r>
                        <a:rPr sz="1200" kern="0" spc="60" dirty="0"/>
                        <a:t>美国AHA/ASA 《动脉瘤性蛛网膜下腔出血指南》2012</a:t>
                      </a:r>
                      <a:endParaRPr lang="zh-CN" alt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所有aSAH患者均应口服尼莫地平(ⅠA级推荐）</a:t>
                      </a:r>
                      <a:endParaRPr lang="zh-CN" altLang="en-US" sz="1200" kern="0" spc="60" dirty="0"/>
                    </a:p>
                  </a:txBody>
                  <a:tcPr marL="25400" marR="25400" marT="6350" marB="6350" anchor="ctr"/>
                </a:tc>
              </a:tr>
              <a:tr h="581660">
                <a:tc vMerge="1">
                  <a:tcPr/>
                </a:tc>
                <a:tc>
                  <a:txBody>
                    <a:bodyPr/>
                    <a:p>
                      <a:pPr indent="0" algn="ctr">
                        <a:lnSpc>
                          <a:spcPct val="120000"/>
                        </a:lnSpc>
                        <a:spcBef>
                          <a:spcPts val="0"/>
                        </a:spcBef>
                        <a:spcAft>
                          <a:spcPts val="0"/>
                        </a:spcAft>
                        <a:buNone/>
                      </a:pPr>
                      <a:r>
                        <a:rPr sz="1200" kern="0" spc="60" dirty="0"/>
                        <a:t>欧洲卒中组织ESO《关于颅内动脉瘤及蛛网膜下腔出血的 管理指南》 2013</a:t>
                      </a:r>
                      <a:endParaRPr lang="zh-CN" alt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应口服尼莫地平（ 60mg/4h）以预防迟发性脑缺血（ DCI）(Ⅰ,A) 如果不能口服尼莫地平 ，可以考虑静脉途径</a:t>
                      </a:r>
                      <a:endParaRPr lang="zh-CN" altLang="en-US" sz="1200" kern="0" spc="60" dirty="0"/>
                    </a:p>
                  </a:txBody>
                  <a:tcPr marL="25400" marR="25400" marT="6350" marB="6350" anchor="ctr"/>
                </a:tc>
              </a:tr>
              <a:tr h="582295">
                <a:tc vMerge="1">
                  <a:tcPr/>
                </a:tc>
                <a:tc>
                  <a:txBody>
                    <a:bodyPr/>
                    <a:p>
                      <a:pPr indent="0" algn="ctr">
                        <a:lnSpc>
                          <a:spcPct val="120000"/>
                        </a:lnSpc>
                        <a:spcBef>
                          <a:spcPts val="0"/>
                        </a:spcBef>
                        <a:spcAft>
                          <a:spcPts val="0"/>
                        </a:spcAft>
                        <a:buNone/>
                      </a:pPr>
                      <a:r>
                        <a:rPr sz="1200" kern="0" spc="60" dirty="0"/>
                        <a:t>英国NICE《动脉瘤破裂引起的蛛网膜下腔出血的诊断 和治疗》 2022</a:t>
                      </a:r>
                      <a:endParaRPr lang="zh-CN" alt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如果不适合肠内治疗，仅在专科情况下使用静脉注射尼莫地平</a:t>
                      </a:r>
                      <a:endParaRPr lang="zh-CN" altLang="en-US" sz="1200" kern="0" spc="60" dirty="0"/>
                    </a:p>
                  </a:txBody>
                  <a:tcPr marL="25400" marR="25400" marT="6350" marB="6350" anchor="ctr"/>
                </a:tc>
              </a:tr>
              <a:tr h="581025">
                <a:tc rowSpan="4">
                  <a:txBody>
                    <a:bodyPr/>
                    <a:p>
                      <a:pPr indent="0" algn="l">
                        <a:lnSpc>
                          <a:spcPct val="120000"/>
                        </a:lnSpc>
                        <a:spcBef>
                          <a:spcPts val="0"/>
                        </a:spcBef>
                        <a:spcAft>
                          <a:spcPts val="0"/>
                        </a:spcAft>
                        <a:buNone/>
                      </a:pPr>
                      <a:r>
                        <a:rPr lang="zh-CN" altLang="en-US" sz="1800" spc="60"/>
                        <a:t>国内权威</a:t>
                      </a:r>
                      <a:endParaRPr lang="zh-CN" altLang="en-US" sz="1800" spc="60"/>
                    </a:p>
                    <a:p>
                      <a:pPr indent="0" algn="l">
                        <a:lnSpc>
                          <a:spcPct val="120000"/>
                        </a:lnSpc>
                        <a:spcBef>
                          <a:spcPts val="0"/>
                        </a:spcBef>
                        <a:spcAft>
                          <a:spcPts val="0"/>
                        </a:spcAft>
                        <a:buNone/>
                      </a:pPr>
                      <a:r>
                        <a:rPr lang="zh-CN" altLang="en-US" sz="1800" spc="60"/>
                        <a:t>指南推荐</a:t>
                      </a:r>
                      <a:endParaRPr lang="zh-CN" altLang="en-US" sz="1800" spc="60"/>
                    </a:p>
                  </a:txBody>
                  <a:tcPr marL="25400" marR="25400" marT="6350" marB="6350" anchor="ctr"/>
                </a:tc>
                <a:tc>
                  <a:txBody>
                    <a:bodyPr/>
                    <a:p>
                      <a:pPr indent="0" algn="ctr">
                        <a:lnSpc>
                          <a:spcPct val="120000"/>
                        </a:lnSpc>
                        <a:spcBef>
                          <a:spcPts val="0"/>
                        </a:spcBef>
                        <a:spcAft>
                          <a:spcPts val="0"/>
                        </a:spcAft>
                        <a:buNone/>
                      </a:pPr>
                      <a:r>
                        <a:rPr sz="1200" kern="0" spc="60" dirty="0"/>
                        <a:t>《颅内动脉瘤和蛛网膜下腔出血处理指南》2013</a:t>
                      </a:r>
                      <a:endParaRPr lang="zh-CN" alt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应口服尼莫地平以预防迟发性脑缺血 (ⅠA级推荐）</a:t>
                      </a:r>
                      <a:endParaRPr lang="zh-CN" altLang="en-US" sz="1200" kern="0" spc="60" dirty="0"/>
                    </a:p>
                  </a:txBody>
                  <a:tcPr marL="25400" marR="25400" marT="6350" marB="6350" anchor="ctr"/>
                </a:tc>
              </a:tr>
              <a:tr h="580390">
                <a:tc vMerge="1">
                  <a:tcPr/>
                </a:tc>
                <a:tc>
                  <a:txBody>
                    <a:bodyPr/>
                    <a:p>
                      <a:pPr indent="0" algn="ctr">
                        <a:lnSpc>
                          <a:spcPct val="120000"/>
                        </a:lnSpc>
                        <a:spcBef>
                          <a:spcPts val="0"/>
                        </a:spcBef>
                        <a:spcAft>
                          <a:spcPts val="0"/>
                        </a:spcAft>
                        <a:buNone/>
                      </a:pPr>
                      <a:r>
                        <a:rPr sz="1200" kern="0" spc="60" dirty="0"/>
                        <a:t>《中国动脉瘤性蛛网膜下腔出血诊疗指导规范》2016</a:t>
                      </a:r>
                      <a:endParaRPr lang="zh-CN" alt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所有动脉瘤性SAH患者均应启动尼莫地平治疗 ，有助于改善临床预后</a:t>
                      </a:r>
                      <a:endParaRPr lang="zh-CN" altLang="en-US" sz="1200" kern="0" spc="60" dirty="0"/>
                    </a:p>
                  </a:txBody>
                  <a:tcPr marL="25400" marR="25400" marT="6350" marB="6350" anchor="ctr"/>
                </a:tc>
              </a:tr>
              <a:tr h="582930">
                <a:tc vMerge="1">
                  <a:tcPr/>
                </a:tc>
                <a:tc>
                  <a:txBody>
                    <a:bodyPr/>
                    <a:p>
                      <a:pPr indent="0" algn="ctr">
                        <a:lnSpc>
                          <a:spcPct val="120000"/>
                        </a:lnSpc>
                        <a:spcBef>
                          <a:spcPts val="0"/>
                        </a:spcBef>
                        <a:spcAft>
                          <a:spcPts val="0"/>
                        </a:spcAft>
                        <a:buNone/>
                      </a:pPr>
                      <a:r>
                        <a:rPr sz="1200" kern="0" spc="60" dirty="0"/>
                        <a:t>《中国蛛网膜下腔出血诊治指南》2019</a:t>
                      </a:r>
                      <a:endParaRPr lang="zh-CN" alt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针对非外伤性SAH患者持续推荐使用尼莫地平以改善SAH口服还是静脉注射，疗效均不确切(ⅠA级推荐）</a:t>
                      </a:r>
                      <a:endParaRPr lang="zh-CN" altLang="en-US" sz="1200" kern="0" spc="60" dirty="0"/>
                    </a:p>
                  </a:txBody>
                  <a:tcPr marL="25400" marR="25400" marT="6350" marB="6350" anchor="ctr"/>
                </a:tc>
              </a:tr>
              <a:tr h="581025">
                <a:tc vMerge="1">
                  <a:tcPr/>
                </a:tc>
                <a:tc>
                  <a:txBody>
                    <a:bodyPr/>
                    <a:p>
                      <a:pPr indent="0" algn="ctr">
                        <a:lnSpc>
                          <a:spcPct val="120000"/>
                        </a:lnSpc>
                        <a:spcBef>
                          <a:spcPts val="0"/>
                        </a:spcBef>
                        <a:spcAft>
                          <a:spcPts val="0"/>
                        </a:spcAft>
                        <a:buNone/>
                      </a:pPr>
                      <a:r>
                        <a:rPr sz="1200" kern="0" spc="60" dirty="0"/>
                        <a:t>《中国颅内破裂动脉瘤诊疗指南》2021</a:t>
                      </a:r>
                      <a:endParaRPr lang="zh-CN" alt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推荐口服尼莫地平预防血管痉挛，以改善aSAH患者的预后(ⅠA级推荐) 若患者无法口服药物，可考虑尼莫地平持续泵入作为替代治疗( ⅢB )</a:t>
                      </a:r>
                      <a:endParaRPr lang="zh-CN" altLang="en-US" sz="1200" kern="0" spc="60" dirty="0"/>
                    </a:p>
                  </a:txBody>
                  <a:tcPr marL="25400" marR="25400" marT="6350" marB="6350" anchor="ctr"/>
                </a:tc>
              </a:tr>
            </a:tbl>
          </a:graphicData>
        </a:graphic>
      </p:graphicFrame>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8" name="文本框 7"/>
          <p:cNvSpPr txBox="1"/>
          <p:nvPr/>
        </p:nvSpPr>
        <p:spPr>
          <a:xfrm>
            <a:off x="1052830" y="911225"/>
            <a:ext cx="10248900" cy="460375"/>
          </a:xfrm>
          <a:prstGeom prst="rect">
            <a:avLst/>
          </a:prstGeom>
          <a:solidFill>
            <a:schemeClr val="bg1">
              <a:lumMod val="95000"/>
            </a:schemeClr>
          </a:solidFill>
        </p:spPr>
        <p:txBody>
          <a:bodyPr wrap="square" rtlCol="0" anchor="t">
            <a:spAutoFit/>
          </a:bodyPr>
          <a:p>
            <a:pPr algn="ctr"/>
            <a:r>
              <a:rPr lang="zh-CN" altLang="en-US" sz="2400">
                <a:latin typeface="黑体" charset="0"/>
                <a:ea typeface="黑体" charset="0"/>
                <a:cs typeface="黑体" charset="0"/>
              </a:rPr>
              <a:t>Meta分析显示SAH后口服尼莫地平患者预后</a:t>
            </a:r>
            <a:r>
              <a:rPr lang="zh-CN" altLang="en-US" sz="2400">
                <a:latin typeface="黑体" charset="0"/>
                <a:ea typeface="黑体" charset="0"/>
                <a:cs typeface="黑体" charset="0"/>
              </a:rPr>
              <a:t>更优</a:t>
            </a:r>
            <a:endParaRPr lang="zh-CN" altLang="en-US" sz="2400">
              <a:latin typeface="黑体" charset="0"/>
              <a:ea typeface="黑体" charset="0"/>
              <a:cs typeface="黑体" charset="0"/>
            </a:endParaRPr>
          </a:p>
        </p:txBody>
      </p:sp>
      <p:sp>
        <p:nvSpPr>
          <p:cNvPr id="264" name="textbox 264"/>
          <p:cNvSpPr/>
          <p:nvPr/>
        </p:nvSpPr>
        <p:spPr>
          <a:xfrm>
            <a:off x="1052830" y="5938520"/>
            <a:ext cx="10248265" cy="679450"/>
          </a:xfrm>
          <a:prstGeom prst="rect">
            <a:avLst/>
          </a:prstGeom>
          <a:solidFill>
            <a:schemeClr val="bg1">
              <a:lumMod val="95000"/>
            </a:schemeClr>
          </a:solidFill>
          <a:ln w="0" cap="flat">
            <a:noFill/>
            <a:prstDash val="solid"/>
            <a:miter lim="0"/>
          </a:ln>
        </p:spPr>
        <p:txBody>
          <a:bodyPr vert="horz" wrap="square" lIns="0" tIns="0" rIns="0" bIns="0"/>
          <a:lstStyle/>
          <a:p>
            <a:pPr algn="l" rtl="0" eaLnBrk="0">
              <a:lnSpc>
                <a:spcPct val="75000"/>
              </a:lnSpc>
            </a:pPr>
            <a:endParaRPr sz="100" dirty="0">
              <a:latin typeface="Arial" panose="020B0604020202090204"/>
              <a:ea typeface="Arial" panose="020B0604020202090204"/>
              <a:cs typeface="Arial" panose="020B0604020202090204"/>
            </a:endParaRPr>
          </a:p>
          <a:p>
            <a:pPr marL="12700" algn="l" rtl="0" eaLnBrk="0">
              <a:lnSpc>
                <a:spcPct val="96000"/>
              </a:lnSpc>
            </a:pPr>
            <a:r>
              <a:rPr sz="15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大型上市后临床试验——尼莫地平口服溶液用于动脉瘤性蛛网膜下腔出血患者的前瞻性、多中心、随机、非</a:t>
            </a:r>
            <a:r>
              <a:rPr sz="15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劣效 研究（</a:t>
            </a:r>
            <a:r>
              <a:rPr sz="1500" kern="0" spc="-2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5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SOLUTION study</a:t>
            </a:r>
            <a:r>
              <a:rPr sz="15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sz="1500" b="1" kern="0" spc="-2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正在开展</a:t>
            </a:r>
            <a:r>
              <a:rPr sz="15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中</a:t>
            </a:r>
            <a:r>
              <a:rPr sz="1500" kern="0" spc="-2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5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，入组</a:t>
            </a:r>
            <a:r>
              <a:rPr sz="1500" b="1" kern="0" spc="-2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1032例</a:t>
            </a:r>
            <a:r>
              <a:rPr sz="15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患者</a:t>
            </a:r>
            <a:r>
              <a:rPr sz="1500" kern="0" spc="-2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5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，以</a:t>
            </a:r>
            <a:r>
              <a:rPr lang="zh-CN" sz="15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证明尼莫地平口服溶液</a:t>
            </a:r>
            <a:r>
              <a:rPr sz="15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对</a:t>
            </a:r>
            <a:r>
              <a:rPr sz="1500" kern="0" spc="-2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尼莫地平注射液</a:t>
            </a:r>
            <a:r>
              <a:rPr sz="1500" kern="0" spc="-29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500" kern="0" spc="-2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+片/胶囊</a:t>
            </a:r>
            <a:r>
              <a:rPr lang="zh-CN" sz="1500" kern="0" spc="-2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方案替代的非劣效性</a:t>
            </a:r>
            <a:r>
              <a:rPr lang="en-US" altLang="zh-CN" sz="1500" kern="0" spc="-20" baseline="3000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sz="1500" kern="0" spc="-2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1500" kern="0" spc="-2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8" name="textbox 278"/>
          <p:cNvSpPr/>
          <p:nvPr/>
        </p:nvSpPr>
        <p:spPr>
          <a:xfrm>
            <a:off x="231775" y="6628765"/>
            <a:ext cx="4994910" cy="1727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90204"/>
              <a:ea typeface="Arial" panose="020B0604020202090204"/>
              <a:cs typeface="Arial" panose="020B0604020202090204"/>
            </a:endParaRPr>
          </a:p>
          <a:p>
            <a:pPr marL="15875" algn="l" rtl="0" eaLnBrk="0">
              <a:lnSpc>
                <a:spcPts val="745"/>
              </a:lnSpc>
            </a:pPr>
            <a:r>
              <a:rPr sz="6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1.Guang Jian</a:t>
            </a:r>
            <a:r>
              <a:rPr sz="6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Li</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u,</a:t>
            </a:r>
            <a:r>
              <a:rPr sz="6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et al. CNS</a:t>
            </a:r>
            <a:r>
              <a:rPr sz="600" kern="0" spc="6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Neurol</a:t>
            </a:r>
            <a:r>
              <a:rPr sz="6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Disord</a:t>
            </a:r>
            <a:r>
              <a:rPr sz="6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Drug Targets.</a:t>
            </a:r>
            <a:r>
              <a:rPr sz="6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2011.</a:t>
            </a:r>
            <a:r>
              <a:rPr sz="6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10(7):834-44.</a:t>
            </a:r>
            <a:endParaRPr sz="600" dirty="0">
              <a:latin typeface="微软雅黑" panose="020B0503020204020204" pitchFamily="34" charset="-122"/>
              <a:ea typeface="微软雅黑" panose="020B0503020204020204" pitchFamily="34" charset="-122"/>
              <a:cs typeface="微软雅黑" panose="020B0503020204020204" pitchFamily="34" charset="-122"/>
            </a:endParaRPr>
          </a:p>
          <a:p>
            <a:pPr marL="12700" algn="l" rtl="0" eaLnBrk="0">
              <a:lnSpc>
                <a:spcPts val="745"/>
              </a:lnSpc>
            </a:pPr>
            <a:r>
              <a:rPr sz="6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 S</a:t>
            </a:r>
            <a:r>
              <a:rPr sz="6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M</a:t>
            </a:r>
            <a:r>
              <a:rPr sz="6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Dorhout</a:t>
            </a:r>
            <a:r>
              <a:rPr sz="6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Mees, et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al. Cochrane</a:t>
            </a:r>
            <a:r>
              <a:rPr sz="600" kern="0" spc="6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Database</a:t>
            </a:r>
            <a:r>
              <a:rPr sz="600" kern="0" spc="6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Syst</a:t>
            </a:r>
            <a:r>
              <a:rPr sz="6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Rev. 2007 Jul</a:t>
            </a:r>
            <a:r>
              <a:rPr sz="6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18;2007:CD000277.</a:t>
            </a:r>
            <a:endParaRPr sz="600"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6" name="图表 25"/>
          <p:cNvGraphicFramePr/>
          <p:nvPr/>
        </p:nvGraphicFramePr>
        <p:xfrm>
          <a:off x="1052830" y="2007235"/>
          <a:ext cx="10592435" cy="2797810"/>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1282065" y="1472565"/>
            <a:ext cx="9412605" cy="927735"/>
          </a:xfrm>
          <a:prstGeom prst="rect">
            <a:avLst/>
          </a:prstGeom>
          <a:noFill/>
        </p:spPr>
        <p:txBody>
          <a:bodyPr wrap="square" rtlCol="0">
            <a:noAutofit/>
          </a:bodyPr>
          <a:p>
            <a:pPr algn="ctr" rtl="0" eaLnBrk="0">
              <a:lnSpc>
                <a:spcPct val="110000"/>
              </a:lnSpc>
            </a:pPr>
            <a:r>
              <a:rPr kern="0" dirty="0">
                <a:latin typeface="黑体" charset="0"/>
                <a:ea typeface="黑体" charset="0"/>
                <a:cs typeface="黑体" charset="0"/>
                <a:sym typeface="+mn-ea"/>
              </a:rPr>
              <a:t>一项评估钙拮抗剂是否能改善动脉瘤性蛛网膜下腔出血患者的预后荟</a:t>
            </a:r>
            <a:r>
              <a:rPr kern="0" spc="-10" dirty="0">
                <a:latin typeface="黑体" charset="0"/>
                <a:ea typeface="黑体" charset="0"/>
                <a:cs typeface="黑体" charset="0"/>
                <a:sym typeface="+mn-ea"/>
              </a:rPr>
              <a:t>萃分析。</a:t>
            </a:r>
            <a:endParaRPr kern="0" spc="-10" dirty="0">
              <a:latin typeface="黑体" charset="0"/>
              <a:ea typeface="黑体" charset="0"/>
              <a:cs typeface="黑体" charset="0"/>
              <a:sym typeface="+mn-ea"/>
            </a:endParaRPr>
          </a:p>
          <a:p>
            <a:pPr algn="ctr" rtl="0" eaLnBrk="0">
              <a:lnSpc>
                <a:spcPct val="110000"/>
              </a:lnSpc>
            </a:pPr>
            <a:r>
              <a:rPr sz="1500" kern="0" spc="-10" dirty="0">
                <a:latin typeface="黑体" charset="0"/>
                <a:ea typeface="黑体" charset="0"/>
                <a:cs typeface="黑体" charset="0"/>
                <a:sym typeface="+mn-ea"/>
              </a:rPr>
              <a:t>本研究搜索Cochrane中风组试验登记册（</a:t>
            </a:r>
            <a:r>
              <a:rPr sz="1500" kern="0" spc="-180" dirty="0">
                <a:latin typeface="黑体" charset="0"/>
                <a:ea typeface="黑体" charset="0"/>
                <a:cs typeface="黑体" charset="0"/>
                <a:sym typeface="+mn-ea"/>
              </a:rPr>
              <a:t> </a:t>
            </a:r>
            <a:r>
              <a:rPr sz="1500" kern="0" spc="-10" dirty="0">
                <a:latin typeface="黑体" charset="0"/>
                <a:ea typeface="黑体" charset="0"/>
                <a:cs typeface="黑体" charset="0"/>
                <a:sym typeface="+mn-ea"/>
              </a:rPr>
              <a:t>2006年4月）、</a:t>
            </a:r>
            <a:r>
              <a:rPr sz="1500" kern="0" spc="-240" dirty="0">
                <a:latin typeface="黑体" charset="0"/>
                <a:ea typeface="黑体" charset="0"/>
                <a:cs typeface="黑体" charset="0"/>
                <a:sym typeface="+mn-ea"/>
              </a:rPr>
              <a:t> </a:t>
            </a:r>
            <a:r>
              <a:rPr sz="1500" kern="0" spc="-10" dirty="0">
                <a:latin typeface="黑体" charset="0"/>
                <a:ea typeface="黑体" charset="0"/>
                <a:cs typeface="黑体" charset="0"/>
                <a:sym typeface="+mn-ea"/>
              </a:rPr>
              <a:t>MEDLINE（</a:t>
            </a:r>
            <a:r>
              <a:rPr sz="1500" kern="0" spc="-120" dirty="0">
                <a:latin typeface="黑体" charset="0"/>
                <a:ea typeface="黑体" charset="0"/>
                <a:cs typeface="黑体" charset="0"/>
                <a:sym typeface="+mn-ea"/>
              </a:rPr>
              <a:t> </a:t>
            </a:r>
            <a:r>
              <a:rPr sz="1500" kern="0" spc="-10" dirty="0">
                <a:latin typeface="黑体" charset="0"/>
                <a:ea typeface="黑体" charset="0"/>
                <a:cs typeface="黑体" charset="0"/>
                <a:sym typeface="+mn-ea"/>
              </a:rPr>
              <a:t>1966年至2006年3月）、</a:t>
            </a:r>
            <a:r>
              <a:rPr sz="1500" kern="0" spc="-240" dirty="0">
                <a:latin typeface="黑体" charset="0"/>
                <a:ea typeface="黑体" charset="0"/>
                <a:cs typeface="黑体" charset="0"/>
                <a:sym typeface="+mn-ea"/>
              </a:rPr>
              <a:t> </a:t>
            </a:r>
            <a:r>
              <a:rPr sz="1500" kern="0" spc="-10" dirty="0">
                <a:latin typeface="黑体" charset="0"/>
                <a:ea typeface="黑体" charset="0"/>
                <a:cs typeface="黑体" charset="0"/>
                <a:sym typeface="+mn-ea"/>
              </a:rPr>
              <a:t>EMBASE（</a:t>
            </a:r>
            <a:r>
              <a:rPr sz="1500" kern="0" spc="-120" dirty="0">
                <a:latin typeface="黑体" charset="0"/>
                <a:ea typeface="黑体" charset="0"/>
                <a:cs typeface="黑体" charset="0"/>
                <a:sym typeface="+mn-ea"/>
              </a:rPr>
              <a:t> </a:t>
            </a:r>
            <a:r>
              <a:rPr sz="1500" kern="0" spc="-20" dirty="0">
                <a:latin typeface="黑体" charset="0"/>
                <a:ea typeface="黑体" charset="0"/>
                <a:cs typeface="黑体" charset="0"/>
                <a:sym typeface="+mn-ea"/>
              </a:rPr>
              <a:t>1980年至2006年3月）、两份俄罗斯期刊（1990年至20</a:t>
            </a:r>
            <a:r>
              <a:rPr sz="1500" kern="0" spc="-30" dirty="0">
                <a:latin typeface="黑体" charset="0"/>
                <a:ea typeface="黑体" charset="0"/>
                <a:cs typeface="黑体" charset="0"/>
                <a:sym typeface="+mn-ea"/>
              </a:rPr>
              <a:t>03年</a:t>
            </a:r>
            <a:r>
              <a:rPr sz="1500" kern="0" dirty="0">
                <a:latin typeface="黑体" charset="0"/>
                <a:ea typeface="黑体" charset="0"/>
                <a:cs typeface="黑体" charset="0"/>
                <a:sym typeface="+mn-ea"/>
              </a:rPr>
              <a:t>），</a:t>
            </a:r>
            <a:r>
              <a:rPr sz="1500" kern="0" spc="-30" dirty="0">
                <a:latin typeface="黑体" charset="0"/>
                <a:ea typeface="黑体" charset="0"/>
                <a:cs typeface="黑体" charset="0"/>
                <a:sym typeface="+mn-ea"/>
              </a:rPr>
              <a:t>包含了</a:t>
            </a:r>
            <a:r>
              <a:rPr sz="1500" kern="0" spc="-30" dirty="0">
                <a:solidFill>
                  <a:srgbClr val="FF0000"/>
                </a:solidFill>
                <a:latin typeface="黑体" charset="0"/>
                <a:ea typeface="黑体" charset="0"/>
                <a:cs typeface="黑体" charset="0"/>
                <a:sym typeface="+mn-ea"/>
              </a:rPr>
              <a:t>3361例患者的16项RCT研究</a:t>
            </a:r>
            <a:r>
              <a:rPr sz="1500" kern="0" spc="-30" dirty="0">
                <a:latin typeface="黑体" charset="0"/>
                <a:ea typeface="黑体" charset="0"/>
                <a:cs typeface="黑体" charset="0"/>
                <a:sym typeface="+mn-ea"/>
              </a:rPr>
              <a:t>。</a:t>
            </a:r>
            <a:endParaRPr sz="1500" kern="0" spc="-30" dirty="0">
              <a:latin typeface="黑体" charset="0"/>
              <a:ea typeface="黑体" charset="0"/>
              <a:cs typeface="黑体" charset="0"/>
            </a:endParaRPr>
          </a:p>
          <a:p>
            <a:pPr algn="ctr" rtl="0" eaLnBrk="0">
              <a:lnSpc>
                <a:spcPct val="110000"/>
              </a:lnSpc>
            </a:pPr>
            <a:endParaRPr lang="zh-CN" altLang="en-US" sz="1500" kern="0" spc="-30" dirty="0">
              <a:latin typeface="黑体" charset="0"/>
              <a:ea typeface="黑体" charset="0"/>
              <a:cs typeface="黑体" charset="0"/>
            </a:endParaRPr>
          </a:p>
        </p:txBody>
      </p:sp>
      <p:sp>
        <p:nvSpPr>
          <p:cNvPr id="15" name="文本框 14"/>
          <p:cNvSpPr txBox="1"/>
          <p:nvPr/>
        </p:nvSpPr>
        <p:spPr>
          <a:xfrm>
            <a:off x="1052830" y="4891405"/>
            <a:ext cx="10248900" cy="617220"/>
          </a:xfrm>
          <a:prstGeom prst="rect">
            <a:avLst/>
          </a:prstGeom>
          <a:solidFill>
            <a:schemeClr val="bg1">
              <a:lumMod val="95000"/>
            </a:schemeClr>
          </a:solidFill>
        </p:spPr>
        <p:txBody>
          <a:bodyPr wrap="square" rtlCol="0" anchor="t">
            <a:spAutoFit/>
          </a:bodyPr>
          <a:p>
            <a:pPr marL="594995" indent="-130810" algn="l" rtl="0" eaLnBrk="0">
              <a:lnSpc>
                <a:spcPct val="107000"/>
              </a:lnSpc>
              <a:spcBef>
                <a:spcPts val="5"/>
              </a:spcBef>
            </a:pPr>
            <a:r>
              <a:rPr sz="1600" kern="0" spc="-10" dirty="0">
                <a:latin typeface="黑体" charset="0"/>
                <a:ea typeface="黑体" charset="0"/>
                <a:cs typeface="黑体" charset="0"/>
                <a:sym typeface="+mn-ea"/>
              </a:rPr>
              <a:t>结论显示</a:t>
            </a:r>
            <a:r>
              <a:rPr sz="1600" kern="0" spc="-220" dirty="0">
                <a:latin typeface="黑体" charset="0"/>
                <a:ea typeface="黑体" charset="0"/>
                <a:cs typeface="黑体" charset="0"/>
                <a:sym typeface="+mn-ea"/>
              </a:rPr>
              <a:t> </a:t>
            </a:r>
            <a:r>
              <a:rPr sz="1600" kern="0" spc="-10" dirty="0">
                <a:latin typeface="黑体" charset="0"/>
                <a:ea typeface="黑体" charset="0"/>
                <a:cs typeface="黑体" charset="0"/>
                <a:sym typeface="+mn-ea"/>
              </a:rPr>
              <a:t>：CCB降低了不良结局的风险（</a:t>
            </a:r>
            <a:r>
              <a:rPr sz="1600" kern="0" spc="-180" dirty="0">
                <a:latin typeface="黑体" charset="0"/>
                <a:ea typeface="黑体" charset="0"/>
                <a:cs typeface="黑体" charset="0"/>
                <a:sym typeface="+mn-ea"/>
              </a:rPr>
              <a:t> </a:t>
            </a:r>
            <a:r>
              <a:rPr sz="1600" kern="0" spc="-10" dirty="0">
                <a:latin typeface="黑体" charset="0"/>
                <a:ea typeface="黑体" charset="0"/>
                <a:cs typeface="黑体" charset="0"/>
                <a:sym typeface="+mn-ea"/>
              </a:rPr>
              <a:t>RR=0.81, 95% CI 0.72-0.92</a:t>
            </a:r>
            <a:r>
              <a:rPr sz="1600" kern="0" spc="10" dirty="0">
                <a:latin typeface="黑体" charset="0"/>
                <a:ea typeface="黑体" charset="0"/>
                <a:cs typeface="黑体" charset="0"/>
                <a:sym typeface="+mn-ea"/>
              </a:rPr>
              <a:t>），</a:t>
            </a:r>
            <a:r>
              <a:rPr sz="1600" kern="0" spc="-10" dirty="0">
                <a:latin typeface="黑体" charset="0"/>
                <a:ea typeface="黑体" charset="0"/>
                <a:cs typeface="黑体" charset="0"/>
                <a:sym typeface="+mn-ea"/>
              </a:rPr>
              <a:t>其中口服尼莫地平在</a:t>
            </a:r>
            <a:r>
              <a:rPr sz="1600" kern="0" spc="-20" dirty="0">
                <a:latin typeface="黑体" charset="0"/>
                <a:ea typeface="黑体" charset="0"/>
                <a:cs typeface="黑体" charset="0"/>
                <a:sym typeface="+mn-ea"/>
              </a:rPr>
              <a:t>组间改善</a:t>
            </a:r>
            <a:r>
              <a:rPr lang="zh-CN" sz="1600" kern="0" spc="-20" dirty="0">
                <a:latin typeface="黑体" charset="0"/>
                <a:ea typeface="黑体" charset="0"/>
                <a:cs typeface="黑体" charset="0"/>
                <a:sym typeface="+mn-ea"/>
              </a:rPr>
              <a:t>更</a:t>
            </a:r>
            <a:r>
              <a:rPr sz="1600" kern="0" spc="-20" dirty="0">
                <a:latin typeface="黑体" charset="0"/>
                <a:ea typeface="黑体" charset="0"/>
                <a:cs typeface="黑体" charset="0"/>
                <a:sym typeface="+mn-ea"/>
              </a:rPr>
              <a:t>显著</a:t>
            </a:r>
            <a:r>
              <a:rPr sz="1600" kern="0" dirty="0">
                <a:latin typeface="黑体" charset="0"/>
                <a:ea typeface="黑体" charset="0"/>
                <a:cs typeface="黑体" charset="0"/>
                <a:sym typeface="+mn-ea"/>
              </a:rPr>
              <a:t> </a:t>
            </a:r>
            <a:r>
              <a:rPr sz="1600" kern="0" spc="-40" dirty="0">
                <a:latin typeface="黑体" charset="0"/>
                <a:ea typeface="黑体" charset="0"/>
                <a:cs typeface="黑体" charset="0"/>
                <a:sym typeface="+mn-ea"/>
              </a:rPr>
              <a:t>（RR=0.67, 95% CI</a:t>
            </a:r>
            <a:r>
              <a:rPr sz="1600" kern="0" spc="90" dirty="0">
                <a:latin typeface="黑体" charset="0"/>
                <a:ea typeface="黑体" charset="0"/>
                <a:cs typeface="黑体" charset="0"/>
                <a:sym typeface="+mn-ea"/>
              </a:rPr>
              <a:t> </a:t>
            </a:r>
            <a:r>
              <a:rPr sz="1600" kern="0" spc="-40" dirty="0">
                <a:latin typeface="黑体" charset="0"/>
                <a:ea typeface="黑体" charset="0"/>
                <a:cs typeface="黑体" charset="0"/>
                <a:sym typeface="+mn-ea"/>
              </a:rPr>
              <a:t>0.55-0.82）</a:t>
            </a:r>
            <a:r>
              <a:rPr lang="en-US" sz="1600" kern="0" spc="-40" baseline="30000" dirty="0">
                <a:latin typeface="黑体" charset="0"/>
                <a:ea typeface="黑体" charset="0"/>
                <a:cs typeface="黑体" charset="0"/>
                <a:sym typeface="+mn-ea"/>
              </a:rPr>
              <a:t>1</a:t>
            </a:r>
            <a:r>
              <a:rPr sz="1200" kern="0" spc="-40" dirty="0">
                <a:latin typeface="黑体" charset="0"/>
                <a:ea typeface="黑体" charset="0"/>
                <a:cs typeface="黑体" charset="0"/>
                <a:sym typeface="+mn-ea"/>
              </a:rPr>
              <a:t>。</a:t>
            </a:r>
            <a:endParaRPr lang="zh-CN" altLang="en-US" sz="1200" kern="0" spc="-40" dirty="0">
              <a:latin typeface="黑体" charset="0"/>
              <a:ea typeface="黑体" charset="0"/>
              <a:cs typeface="黑体" charset="0"/>
              <a:sym typeface="+mn-ea"/>
            </a:endParaRPr>
          </a:p>
        </p:txBody>
      </p:sp>
      <p:cxnSp>
        <p:nvCxnSpPr>
          <p:cNvPr id="9" name="直接连接符 8"/>
          <p:cNvCxnSpPr/>
          <p:nvPr/>
        </p:nvCxnSpPr>
        <p:spPr>
          <a:xfrm>
            <a:off x="0" y="5709920"/>
            <a:ext cx="11817985" cy="0"/>
          </a:xfrm>
          <a:prstGeom prst="line">
            <a:avLst/>
          </a:prstGeom>
          <a:ln w="28575" cmpd="sng">
            <a:solidFill>
              <a:schemeClr val="bg1">
                <a:lumMod val="75000"/>
              </a:schemeClr>
            </a:solidFill>
            <a:prstDash val="sysDot"/>
          </a:ln>
        </p:spPr>
        <p:style>
          <a:lnRef idx="2">
            <a:schemeClr val="accent1"/>
          </a:lnRef>
          <a:fillRef idx="0">
            <a:srgbClr val="FFFFFF"/>
          </a:fillRef>
          <a:effectRef idx="0">
            <a:srgbClr val="FFFFFF"/>
          </a:effectRef>
          <a:fontRef idx="minor">
            <a:schemeClr val="tx1"/>
          </a:fontRef>
        </p:style>
      </p:cxn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rPr>
                <a:t>创新性</a:t>
              </a:r>
              <a:endParaRPr lang="en-GB" altLang="zh-CN" sz="2400" b="1" dirty="0">
                <a:solidFill>
                  <a:schemeClr val="tx1">
                    <a:lumMod val="75000"/>
                    <a:lumOff val="25000"/>
                  </a:schemeClr>
                </a:solidFill>
                <a:latin typeface="黑体" charset="0"/>
                <a:ea typeface="黑体" charset="0"/>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29" name="圆角矩形 1"/>
          <p:cNvSpPr/>
          <p:nvPr>
            <p:custDataLst>
              <p:tags r:id="rId1"/>
            </p:custDataLst>
          </p:nvPr>
        </p:nvSpPr>
        <p:spPr>
          <a:xfrm>
            <a:off x="1245870" y="1431925"/>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charset="0"/>
              <a:ea typeface="黑体" charset="0"/>
            </a:endParaRPr>
          </a:p>
        </p:txBody>
      </p:sp>
      <p:sp>
        <p:nvSpPr>
          <p:cNvPr id="8" name="矩形 7"/>
          <p:cNvSpPr/>
          <p:nvPr>
            <p:custDataLst>
              <p:tags r:id="rId2"/>
            </p:custDataLst>
          </p:nvPr>
        </p:nvSpPr>
        <p:spPr>
          <a:xfrm>
            <a:off x="1760855" y="1987550"/>
            <a:ext cx="3651495" cy="1392779"/>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200" dirty="0">
                <a:ln>
                  <a:noFill/>
                  <a:prstDash val="sysDot"/>
                </a:ln>
                <a:solidFill>
                  <a:schemeClr val="tx1">
                    <a:lumMod val="85000"/>
                    <a:lumOff val="15000"/>
                  </a:schemeClr>
                </a:solidFill>
                <a:latin typeface="黑体" charset="0"/>
                <a:ea typeface="黑体" charset="0"/>
                <a:cs typeface="+mn-ea"/>
                <a:sym typeface="+mn-ea"/>
              </a:rPr>
              <a:t>我司自制品与参比制剂规格相同，处方组成一致；通过系统的研究和稳定性考察，自制品的安全性、稳定性与参比制剂相当；从产品质量和临床疗效上完全可实现替代参比产品，同时降低治疗成本，减轻患者经济负担。</a:t>
            </a:r>
            <a:endParaRPr lang="zh-CN" altLang="en-US" sz="1200" dirty="0">
              <a:ln>
                <a:noFill/>
                <a:prstDash val="sysDot"/>
              </a:ln>
              <a:solidFill>
                <a:schemeClr val="tx1">
                  <a:lumMod val="85000"/>
                  <a:lumOff val="15000"/>
                </a:schemeClr>
              </a:solidFill>
              <a:latin typeface="黑体" charset="0"/>
              <a:ea typeface="黑体" charset="0"/>
              <a:cs typeface="+mn-ea"/>
              <a:sym typeface="+mn-ea"/>
            </a:endParaRPr>
          </a:p>
        </p:txBody>
      </p:sp>
      <p:sp>
        <p:nvSpPr>
          <p:cNvPr id="9" name="矩形 8"/>
          <p:cNvSpPr/>
          <p:nvPr>
            <p:custDataLst>
              <p:tags r:id="rId3"/>
            </p:custDataLst>
          </p:nvPr>
        </p:nvSpPr>
        <p:spPr>
          <a:xfrm>
            <a:off x="1760855" y="1529715"/>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黑体" charset="0"/>
                <a:ea typeface="黑体" charset="0"/>
                <a:cs typeface="+mn-ea"/>
                <a:sym typeface="+mn-ea"/>
              </a:rPr>
              <a:t>整体优势</a:t>
            </a:r>
            <a:endParaRPr lang="zh-CN" altLang="en-US" sz="2200" b="1">
              <a:solidFill>
                <a:schemeClr val="accent1"/>
              </a:solidFill>
              <a:latin typeface="黑体" charset="0"/>
              <a:ea typeface="黑体" charset="0"/>
              <a:cs typeface="+mn-ea"/>
              <a:sym typeface="+mn-ea"/>
            </a:endParaRPr>
          </a:p>
        </p:txBody>
      </p:sp>
      <p:sp>
        <p:nvSpPr>
          <p:cNvPr id="10" name="矩形 9"/>
          <p:cNvSpPr/>
          <p:nvPr>
            <p:custDataLst>
              <p:tags r:id="rId4"/>
            </p:custDataLst>
          </p:nvPr>
        </p:nvSpPr>
        <p:spPr>
          <a:xfrm>
            <a:off x="643255" y="1431925"/>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11500" b="1" dirty="0">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rPr>
              <a:t>1</a:t>
            </a:r>
            <a:endParaRPr lang="en-US" altLang="zh-CN" sz="11500" b="1" dirty="0">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endParaRPr>
          </a:p>
        </p:txBody>
      </p:sp>
      <p:sp>
        <p:nvSpPr>
          <p:cNvPr id="35" name="圆角矩形 1"/>
          <p:cNvSpPr/>
          <p:nvPr>
            <p:custDataLst>
              <p:tags r:id="rId5"/>
            </p:custDataLst>
          </p:nvPr>
        </p:nvSpPr>
        <p:spPr>
          <a:xfrm>
            <a:off x="6933565" y="1431925"/>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charset="0"/>
              <a:ea typeface="黑体" charset="0"/>
            </a:endParaRPr>
          </a:p>
        </p:txBody>
      </p:sp>
      <p:sp>
        <p:nvSpPr>
          <p:cNvPr id="11" name="矩形 10"/>
          <p:cNvSpPr/>
          <p:nvPr>
            <p:custDataLst>
              <p:tags r:id="rId6"/>
            </p:custDataLst>
          </p:nvPr>
        </p:nvSpPr>
        <p:spPr>
          <a:xfrm>
            <a:off x="6330315" y="1424305"/>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11500" b="1">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rPr>
              <a:t>2</a:t>
            </a:r>
            <a:endParaRPr lang="en-US" altLang="zh-CN" sz="11500" b="1">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endParaRPr>
          </a:p>
        </p:txBody>
      </p:sp>
      <p:sp>
        <p:nvSpPr>
          <p:cNvPr id="41" name="圆角矩形 1"/>
          <p:cNvSpPr/>
          <p:nvPr>
            <p:custDataLst>
              <p:tags r:id="rId7"/>
            </p:custDataLst>
          </p:nvPr>
        </p:nvSpPr>
        <p:spPr>
          <a:xfrm>
            <a:off x="1245870" y="3925570"/>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charset="0"/>
              <a:ea typeface="黑体" charset="0"/>
            </a:endParaRPr>
          </a:p>
        </p:txBody>
      </p:sp>
      <p:sp>
        <p:nvSpPr>
          <p:cNvPr id="12" name="矩形 11"/>
          <p:cNvSpPr/>
          <p:nvPr>
            <p:custDataLst>
              <p:tags r:id="rId8"/>
            </p:custDataLst>
          </p:nvPr>
        </p:nvSpPr>
        <p:spPr>
          <a:xfrm>
            <a:off x="1760855" y="4490085"/>
            <a:ext cx="3651250" cy="166243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200" dirty="0">
                <a:ln>
                  <a:noFill/>
                  <a:prstDash val="sysDot"/>
                </a:ln>
                <a:solidFill>
                  <a:schemeClr val="tx1">
                    <a:lumMod val="85000"/>
                    <a:lumOff val="15000"/>
                  </a:schemeClr>
                </a:solidFill>
                <a:latin typeface="黑体" charset="0"/>
                <a:ea typeface="黑体" charset="0"/>
                <a:cs typeface="+mn-ea"/>
                <a:sym typeface="+mn-ea"/>
              </a:rPr>
              <a:t>本品生产工艺步骤为：称量、配液、包材的处理、灌装与旋盖、灯检、外包装，成品各项检测指标均符合质量标准要求。制剂成品在稳定性过程中，各项检测指标均符合规定。本品生产工艺既能保证产品出厂时理化指标与参比制剂一致，又能保证产品效期内的良好稳定性。</a:t>
            </a:r>
            <a:endParaRPr lang="zh-CN" altLang="en-US" sz="1200" dirty="0">
              <a:ln>
                <a:noFill/>
                <a:prstDash val="sysDot"/>
              </a:ln>
              <a:solidFill>
                <a:schemeClr val="tx1">
                  <a:lumMod val="85000"/>
                  <a:lumOff val="15000"/>
                </a:schemeClr>
              </a:solidFill>
              <a:latin typeface="黑体" charset="0"/>
              <a:ea typeface="黑体" charset="0"/>
              <a:cs typeface="+mn-ea"/>
              <a:sym typeface="+mn-ea"/>
            </a:endParaRPr>
          </a:p>
        </p:txBody>
      </p:sp>
      <p:sp>
        <p:nvSpPr>
          <p:cNvPr id="13" name="矩形 12"/>
          <p:cNvSpPr/>
          <p:nvPr>
            <p:custDataLst>
              <p:tags r:id="rId9"/>
            </p:custDataLst>
          </p:nvPr>
        </p:nvSpPr>
        <p:spPr>
          <a:xfrm>
            <a:off x="1760855" y="4023360"/>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黑体" charset="0"/>
                <a:ea typeface="黑体" charset="0"/>
                <a:cs typeface="+mn-ea"/>
                <a:sym typeface="+mn-ea"/>
              </a:rPr>
              <a:t>产品工艺优势</a:t>
            </a:r>
            <a:endParaRPr lang="zh-CN" altLang="en-US" sz="2200" b="1">
              <a:solidFill>
                <a:schemeClr val="accent1"/>
              </a:solidFill>
              <a:latin typeface="黑体" charset="0"/>
              <a:ea typeface="黑体" charset="0"/>
              <a:cs typeface="+mn-ea"/>
              <a:sym typeface="+mn-ea"/>
            </a:endParaRPr>
          </a:p>
        </p:txBody>
      </p:sp>
      <p:sp>
        <p:nvSpPr>
          <p:cNvPr id="14" name="矩形 13"/>
          <p:cNvSpPr/>
          <p:nvPr>
            <p:custDataLst>
              <p:tags r:id="rId10"/>
            </p:custDataLst>
          </p:nvPr>
        </p:nvSpPr>
        <p:spPr>
          <a:xfrm>
            <a:off x="642620" y="3925570"/>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11500" b="1">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rPr>
              <a:t>3</a:t>
            </a:r>
            <a:endParaRPr lang="en-US" altLang="zh-CN" sz="11500" b="1">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endParaRPr>
          </a:p>
        </p:txBody>
      </p:sp>
      <p:sp>
        <p:nvSpPr>
          <p:cNvPr id="45" name="圆角矩形 1"/>
          <p:cNvSpPr/>
          <p:nvPr>
            <p:custDataLst>
              <p:tags r:id="rId11"/>
            </p:custDataLst>
          </p:nvPr>
        </p:nvSpPr>
        <p:spPr>
          <a:xfrm>
            <a:off x="6933565" y="3925570"/>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charset="0"/>
              <a:ea typeface="黑体" charset="0"/>
            </a:endParaRPr>
          </a:p>
        </p:txBody>
      </p:sp>
      <p:sp>
        <p:nvSpPr>
          <p:cNvPr id="15" name="矩形 14"/>
          <p:cNvSpPr/>
          <p:nvPr>
            <p:custDataLst>
              <p:tags r:id="rId12"/>
            </p:custDataLst>
          </p:nvPr>
        </p:nvSpPr>
        <p:spPr>
          <a:xfrm>
            <a:off x="6329680" y="3917950"/>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11500" b="1" dirty="0">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rPr>
              <a:t>4</a:t>
            </a:r>
            <a:endParaRPr lang="en-US" altLang="zh-CN" sz="11500" b="1" dirty="0">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endParaRPr>
          </a:p>
        </p:txBody>
      </p:sp>
      <p:sp>
        <p:nvSpPr>
          <p:cNvPr id="16" name="矩形 15"/>
          <p:cNvSpPr/>
          <p:nvPr>
            <p:custDataLst>
              <p:tags r:id="rId13"/>
            </p:custDataLst>
          </p:nvPr>
        </p:nvSpPr>
        <p:spPr>
          <a:xfrm>
            <a:off x="7448550" y="1986915"/>
            <a:ext cx="3900805" cy="1392555"/>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200">
                <a:ln>
                  <a:noFill/>
                  <a:prstDash val="sysDot"/>
                </a:ln>
                <a:solidFill>
                  <a:schemeClr val="tx1">
                    <a:lumMod val="85000"/>
                    <a:lumOff val="15000"/>
                  </a:schemeClr>
                </a:solidFill>
                <a:latin typeface="黑体" charset="0"/>
                <a:ea typeface="黑体" charset="0"/>
                <a:cs typeface="黑体" charset="0"/>
                <a:sym typeface="+mn-ea"/>
              </a:rPr>
              <a:t>3mg/ml的尼莫地平口服溶液剂在美国已撤市，其为常规含水的口服溶液；根据原研专利信息，相较于已撤市的含水口服溶液，新发明的6mg/ml的不含水尼莫地平口服溶液在产品有效期、杂质等方面更具优势，安全性更有保障。我司根据新一代不含水原研产品进行开发，自制品有效期2年，质量更优、稳定性更高，减少不必要的浪费和经济损失。</a:t>
            </a:r>
            <a:endParaRPr lang="zh-CN" altLang="en-US" sz="1200">
              <a:ln>
                <a:noFill/>
                <a:prstDash val="sysDot"/>
              </a:ln>
              <a:solidFill>
                <a:schemeClr val="tx1">
                  <a:lumMod val="85000"/>
                  <a:lumOff val="15000"/>
                </a:schemeClr>
              </a:solidFill>
              <a:latin typeface="黑体" charset="0"/>
              <a:ea typeface="黑体" charset="0"/>
              <a:cs typeface="黑体" charset="0"/>
              <a:sym typeface="+mn-ea"/>
            </a:endParaRPr>
          </a:p>
        </p:txBody>
      </p:sp>
      <p:sp>
        <p:nvSpPr>
          <p:cNvPr id="17" name="矩形 16"/>
          <p:cNvSpPr/>
          <p:nvPr>
            <p:custDataLst>
              <p:tags r:id="rId14"/>
            </p:custDataLst>
          </p:nvPr>
        </p:nvSpPr>
        <p:spPr>
          <a:xfrm>
            <a:off x="7448550" y="1529715"/>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黑体" charset="0"/>
                <a:ea typeface="黑体" charset="0"/>
                <a:cs typeface="+mn-ea"/>
                <a:sym typeface="+mn-ea"/>
              </a:rPr>
              <a:t>制剂优势</a:t>
            </a:r>
            <a:endParaRPr lang="zh-CN" altLang="en-US" sz="2200" b="1">
              <a:solidFill>
                <a:schemeClr val="accent1"/>
              </a:solidFill>
              <a:latin typeface="黑体" charset="0"/>
              <a:ea typeface="黑体" charset="0"/>
              <a:cs typeface="+mn-ea"/>
              <a:sym typeface="+mn-ea"/>
            </a:endParaRPr>
          </a:p>
        </p:txBody>
      </p:sp>
      <p:sp>
        <p:nvSpPr>
          <p:cNvPr id="18" name="矩形 17"/>
          <p:cNvSpPr/>
          <p:nvPr>
            <p:custDataLst>
              <p:tags r:id="rId15"/>
            </p:custDataLst>
          </p:nvPr>
        </p:nvSpPr>
        <p:spPr>
          <a:xfrm>
            <a:off x="7448550" y="4587875"/>
            <a:ext cx="3651495" cy="1392779"/>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a:ln>
                  <a:noFill/>
                  <a:prstDash val="sysDot"/>
                </a:ln>
                <a:solidFill>
                  <a:schemeClr val="tx1">
                    <a:lumMod val="85000"/>
                    <a:lumOff val="15000"/>
                  </a:schemeClr>
                </a:solidFill>
                <a:latin typeface="黑体" charset="0"/>
                <a:ea typeface="黑体" charset="0"/>
                <a:cs typeface="黑体" charset="0"/>
                <a:sym typeface="+mn-ea"/>
              </a:rPr>
              <a:t>本品所用辅料均已在CDE登记备案，并已与制剂关联审评，呈激活状态；且均为公司长期合作的合格供应商。我公司制定了严格的辅料内控标准，确保辅料稳定供货和质量稳定可控。</a:t>
            </a:r>
            <a:endParaRPr lang="zh-CN" altLang="en-US" sz="1400">
              <a:ln>
                <a:noFill/>
                <a:prstDash val="sysDot"/>
              </a:ln>
              <a:solidFill>
                <a:schemeClr val="tx1">
                  <a:lumMod val="85000"/>
                  <a:lumOff val="15000"/>
                </a:schemeClr>
              </a:solidFill>
              <a:latin typeface="黑体" charset="0"/>
              <a:ea typeface="黑体" charset="0"/>
              <a:cs typeface="黑体" charset="0"/>
              <a:sym typeface="+mn-ea"/>
            </a:endParaRPr>
          </a:p>
        </p:txBody>
      </p:sp>
      <p:sp>
        <p:nvSpPr>
          <p:cNvPr id="19" name="矩形 18"/>
          <p:cNvSpPr/>
          <p:nvPr>
            <p:custDataLst>
              <p:tags r:id="rId16"/>
            </p:custDataLst>
          </p:nvPr>
        </p:nvSpPr>
        <p:spPr>
          <a:xfrm>
            <a:off x="7448550" y="4023360"/>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黑体" charset="0"/>
                <a:ea typeface="黑体" charset="0"/>
                <a:cs typeface="+mn-ea"/>
                <a:sym typeface="+mn-ea"/>
              </a:rPr>
              <a:t>原辅料质量优势</a:t>
            </a:r>
            <a:endParaRPr lang="zh-CN" altLang="en-US" sz="2200" b="1">
              <a:solidFill>
                <a:schemeClr val="accent1"/>
              </a:solidFill>
              <a:latin typeface="黑体" charset="0"/>
              <a:ea typeface="黑体" charset="0"/>
              <a:cs typeface="+mn-ea"/>
              <a:sym typeface="+mn-ea"/>
            </a:endParaRPr>
          </a:p>
        </p:txBody>
      </p:sp>
    </p:spTree>
    <p:custDataLst>
      <p:tags r:id="rId1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3" name="object 19"/>
          <p:cNvSpPr/>
          <p:nvPr/>
        </p:nvSpPr>
        <p:spPr>
          <a:xfrm>
            <a:off x="821055" y="91677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所治疗疾病对公共健康的影响</a:t>
            </a:r>
            <a:endParaRPr b="1" dirty="0">
              <a:solidFill>
                <a:schemeClr val="bg1"/>
              </a:solidFill>
              <a:latin typeface="宋体" pitchFamily="2" charset="-122"/>
            </a:endParaRPr>
          </a:p>
        </p:txBody>
      </p:sp>
      <p:sp>
        <p:nvSpPr>
          <p:cNvPr id="15" name="object 18"/>
          <p:cNvSpPr/>
          <p:nvPr/>
        </p:nvSpPr>
        <p:spPr>
          <a:xfrm>
            <a:off x="821055" y="1574800"/>
            <a:ext cx="5039995" cy="223520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itchFamily="2" charset="-122"/>
            </a:endParaRPr>
          </a:p>
        </p:txBody>
      </p:sp>
      <p:grpSp>
        <p:nvGrpSpPr>
          <p:cNvPr id="17" name="组合 16"/>
          <p:cNvGrpSpPr/>
          <p:nvPr/>
        </p:nvGrpSpPr>
        <p:grpSpPr>
          <a:xfrm>
            <a:off x="6330898" y="907913"/>
            <a:ext cx="5039996" cy="2861945"/>
            <a:chOff x="1152270" y="1544825"/>
            <a:chExt cx="5039996" cy="2861945"/>
          </a:xfrm>
        </p:grpSpPr>
        <p:sp>
          <p:nvSpPr>
            <p:cNvPr id="18" name="object 19"/>
            <p:cNvSpPr/>
            <p:nvPr/>
          </p:nvSpPr>
          <p:spPr>
            <a:xfrm>
              <a:off x="1152271" y="154482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符合“保基本”原则</a:t>
              </a:r>
              <a:endParaRPr b="1" dirty="0">
                <a:solidFill>
                  <a:schemeClr val="bg1"/>
                </a:solidFill>
                <a:latin typeface="宋体" pitchFamily="2" charset="-122"/>
              </a:endParaRPr>
            </a:p>
          </p:txBody>
        </p:sp>
        <p:sp>
          <p:nvSpPr>
            <p:cNvPr id="19" name="object 18"/>
            <p:cNvSpPr/>
            <p:nvPr/>
          </p:nvSpPr>
          <p:spPr>
            <a:xfrm>
              <a:off x="1152270" y="2202685"/>
              <a:ext cx="5039995" cy="220408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itchFamily="2" charset="-122"/>
              </a:endParaRPr>
            </a:p>
          </p:txBody>
        </p:sp>
      </p:grpSp>
      <p:grpSp>
        <p:nvGrpSpPr>
          <p:cNvPr id="20" name="组合 19"/>
          <p:cNvGrpSpPr/>
          <p:nvPr/>
        </p:nvGrpSpPr>
        <p:grpSpPr>
          <a:xfrm>
            <a:off x="894079" y="3995401"/>
            <a:ext cx="5039996" cy="2735580"/>
            <a:chOff x="1050035" y="1515615"/>
            <a:chExt cx="5039996" cy="2735580"/>
          </a:xfrm>
        </p:grpSpPr>
        <p:sp>
          <p:nvSpPr>
            <p:cNvPr id="21" name="object 19"/>
            <p:cNvSpPr/>
            <p:nvPr/>
          </p:nvSpPr>
          <p:spPr>
            <a:xfrm>
              <a:off x="105003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弥补目录短板</a:t>
              </a:r>
              <a:endParaRPr b="1" dirty="0">
                <a:solidFill>
                  <a:schemeClr val="bg1"/>
                </a:solidFill>
                <a:latin typeface="宋体" pitchFamily="2" charset="-122"/>
              </a:endParaRPr>
            </a:p>
          </p:txBody>
        </p:sp>
        <p:sp>
          <p:nvSpPr>
            <p:cNvPr id="22" name="object 18"/>
            <p:cNvSpPr/>
            <p:nvPr/>
          </p:nvSpPr>
          <p:spPr>
            <a:xfrm>
              <a:off x="1050035" y="2202685"/>
              <a:ext cx="5039995" cy="204851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b="1" dirty="0">
                <a:solidFill>
                  <a:schemeClr val="bg1"/>
                </a:solidFill>
                <a:latin typeface="宋体" pitchFamily="2" charset="-122"/>
              </a:endParaRPr>
            </a:p>
          </p:txBody>
        </p:sp>
      </p:grpSp>
      <p:grpSp>
        <p:nvGrpSpPr>
          <p:cNvPr id="23" name="组合 22"/>
          <p:cNvGrpSpPr/>
          <p:nvPr/>
        </p:nvGrpSpPr>
        <p:grpSpPr>
          <a:xfrm>
            <a:off x="6309943" y="3995401"/>
            <a:ext cx="5098414" cy="2727325"/>
            <a:chOff x="991616" y="1515615"/>
            <a:chExt cx="5098414" cy="2727325"/>
          </a:xfrm>
        </p:grpSpPr>
        <p:sp>
          <p:nvSpPr>
            <p:cNvPr id="24" name="object 19"/>
            <p:cNvSpPr/>
            <p:nvPr/>
          </p:nvSpPr>
          <p:spPr>
            <a:xfrm>
              <a:off x="99161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临床管理难度小</a:t>
              </a:r>
              <a:endParaRPr b="1" dirty="0">
                <a:solidFill>
                  <a:schemeClr val="bg1"/>
                </a:solidFill>
                <a:latin typeface="宋体" pitchFamily="2" charset="-122"/>
              </a:endParaRPr>
            </a:p>
          </p:txBody>
        </p:sp>
        <p:sp>
          <p:nvSpPr>
            <p:cNvPr id="25" name="object 18"/>
            <p:cNvSpPr/>
            <p:nvPr/>
          </p:nvSpPr>
          <p:spPr>
            <a:xfrm>
              <a:off x="1050035" y="2202685"/>
              <a:ext cx="5039995" cy="204025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pPr algn="ctr"/>
              <a:endParaRPr dirty="0">
                <a:solidFill>
                  <a:schemeClr val="bg1"/>
                </a:solidFill>
                <a:latin typeface="宋体" pitchFamily="2" charset="-122"/>
              </a:endParaRPr>
            </a:p>
          </p:txBody>
        </p:sp>
      </p:grpSp>
      <p:sp>
        <p:nvSpPr>
          <p:cNvPr id="28" name="矩形 27"/>
          <p:cNvSpPr/>
          <p:nvPr/>
        </p:nvSpPr>
        <p:spPr>
          <a:xfrm>
            <a:off x="6295390" y="1593850"/>
            <a:ext cx="5039995" cy="1212850"/>
          </a:xfrm>
          <a:prstGeom prst="rect">
            <a:avLst/>
          </a:prstGeom>
        </p:spPr>
        <p:txBody>
          <a:bodyPr wrap="square">
            <a:noAutofit/>
          </a:bodyPr>
          <a:lstStyle/>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可以替代目录内其他剂型药物，是临床治疗的必须药物，满足特殊人群的及时给药需求，</a:t>
            </a:r>
            <a:r>
              <a:rPr lang="zh-CN" altLang="en-US" sz="1400" dirty="0">
                <a:latin typeface="微软雅黑" panose="020B0503020204020204" pitchFamily="34" charset="-122"/>
                <a:ea typeface="微软雅黑" panose="020B0503020204020204" pitchFamily="34" charset="-122"/>
                <a:sym typeface="+mn-ea"/>
              </a:rPr>
              <a:t>起效快速，可以降低患者疾病负担。</a:t>
            </a:r>
            <a:endParaRPr lang="zh-CN" altLang="en-US" sz="1400" dirty="0">
              <a:latin typeface="微软雅黑" panose="020B0503020204020204" pitchFamily="34" charset="-122"/>
              <a:ea typeface="微软雅黑" panose="020B0503020204020204" pitchFamily="34" charset="-122"/>
              <a:sym typeface="+mn-ea"/>
            </a:endParaRPr>
          </a:p>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纳入医保后可替代目录内已有品种，</a:t>
            </a:r>
            <a:r>
              <a:rPr lang="zh-CN" altLang="en-US" sz="1400" dirty="0">
                <a:latin typeface="微软雅黑" panose="020B0503020204020204" pitchFamily="34" charset="-122"/>
                <a:ea typeface="微软雅黑" panose="020B0503020204020204" pitchFamily="34" charset="-122"/>
                <a:sym typeface="+mn-ea"/>
              </a:rPr>
              <a:t>不增加医保负担，对医保基金影响有限、可控。</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835342" y="4446853"/>
            <a:ext cx="5039995" cy="1814830"/>
          </a:xfrm>
          <a:prstGeom prst="rect">
            <a:avLst/>
          </a:prstGeom>
        </p:spPr>
        <p:txBody>
          <a:bodyPr wrap="square">
            <a:spAutoFit/>
          </a:bodyPr>
          <a:lstStyle/>
          <a:p>
            <a:pPr marL="285750" indent="-285750" algn="l" fontAlgn="auto">
              <a:lnSpc>
                <a:spcPct val="100000"/>
              </a:lnSpc>
              <a:buClrTx/>
              <a:buSzTx/>
              <a:buFont typeface="Wingdings" panose="05000000000000000000" pitchFamily="2" charset="2"/>
              <a:buChar char="ü"/>
            </a:pP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可填补目录内无尼莫地平口服溶液剂型的空白</a:t>
            </a: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00000"/>
              </a:lnSpc>
              <a:buClrTx/>
              <a:buSzTx/>
              <a:buFont typeface="Wingdings" panose="05000000000000000000" pitchFamily="2" charset="2"/>
              <a:buChar char="ü"/>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本品治疗费用更具经济性。 且可有效减少尼莫地平注射剂 +片/胶囊的不良事件发生，减少药物损耗及医疗操作 ， 进一步降低医疗成本，节省医保基金 ，体现公平可及 ， 符合 “保基本 ”原则。</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矩形 29"/>
          <p:cNvSpPr/>
          <p:nvPr/>
        </p:nvSpPr>
        <p:spPr>
          <a:xfrm>
            <a:off x="6368226" y="4798616"/>
            <a:ext cx="5039995" cy="953135"/>
          </a:xfrm>
          <a:prstGeom prst="rect">
            <a:avLst/>
          </a:prstGeom>
        </p:spPr>
        <p:txBody>
          <a:bodyPr wrap="square">
            <a:spAutoFit/>
          </a:bodyPr>
          <a:lstStyle/>
          <a:p>
            <a:pPr marL="285750" indent="-285750">
              <a:buFont typeface="Wingdings" panose="05000000000000000000" charset="0"/>
              <a:buChar char="ü"/>
            </a:pPr>
            <a:r>
              <a:rPr sz="1400" kern="100" dirty="0">
                <a:latin typeface="微软雅黑" panose="020B0503020204020204" pitchFamily="34" charset="-122"/>
                <a:ea typeface="微软雅黑" panose="020B0503020204020204" pitchFamily="34" charset="-122"/>
                <a:cs typeface="Times New Roman" panose="02020503050405090304" pitchFamily="18" charset="0"/>
              </a:rPr>
              <a:t>尼莫地平口服溶液剂量准确，  通过口服简化临床应用，安全便捷。</a:t>
            </a:r>
            <a:endParaRPr sz="1400" kern="100" dirty="0">
              <a:latin typeface="微软雅黑" panose="020B0503020204020204" pitchFamily="34" charset="-122"/>
              <a:ea typeface="微软雅黑" panose="020B0503020204020204" pitchFamily="34" charset="-122"/>
              <a:cs typeface="Times New Roman" panose="02020503050405090304" pitchFamily="18" charset="0"/>
            </a:endParaRPr>
          </a:p>
          <a:p>
            <a:pPr marL="285750" indent="-285750">
              <a:buFont typeface="Wingdings" panose="05000000000000000000" charset="0"/>
              <a:buChar char="ü"/>
            </a:pPr>
            <a:r>
              <a:rPr sz="1400" kern="100" dirty="0">
                <a:latin typeface="微软雅黑" panose="020B0503020204020204" pitchFamily="34" charset="-122"/>
                <a:ea typeface="微软雅黑" panose="020B0503020204020204" pitchFamily="34" charset="-122"/>
                <a:cs typeface="Times New Roman" panose="02020503050405090304" pitchFamily="18" charset="0"/>
              </a:rPr>
              <a:t>不存在临床滥用风险和超说明书用药的可能性；适应症表述清晰，限制要求明确，医保经办审核方便。</a:t>
            </a:r>
            <a:endParaRPr sz="1400" kern="100" dirty="0">
              <a:latin typeface="微软雅黑" panose="020B0503020204020204" pitchFamily="34" charset="-122"/>
              <a:ea typeface="微软雅黑" panose="020B0503020204020204" pitchFamily="34" charset="-122"/>
              <a:cs typeface="Times New Roman" panose="02020503050405090304" pitchFamily="18" charset="0"/>
            </a:endParaRPr>
          </a:p>
        </p:txBody>
      </p:sp>
      <p:sp>
        <p:nvSpPr>
          <p:cNvPr id="8" name="文本框 7"/>
          <p:cNvSpPr txBox="1"/>
          <p:nvPr/>
        </p:nvSpPr>
        <p:spPr>
          <a:xfrm>
            <a:off x="835025" y="1681480"/>
            <a:ext cx="4830445" cy="351155"/>
          </a:xfrm>
          <a:prstGeom prst="rect">
            <a:avLst/>
          </a:prstGeom>
          <a:noFill/>
        </p:spPr>
        <p:txBody>
          <a:bodyPr wrap="square" rtlCol="0">
            <a:noAutofit/>
          </a:bodyPr>
          <a:p>
            <a:pPr indent="0" algn="just">
              <a:spcAft>
                <a:spcPts val="0"/>
              </a:spcAft>
              <a:buFont typeface="Arial" panose="020B0604020202090204" pitchFamily="34" charset="0"/>
              <a:buNone/>
            </a:pPr>
            <a:r>
              <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吞咽困难患者或需要鼻饲患者的关注</a:t>
            </a:r>
            <a:r>
              <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spcAft>
                <a:spcPts val="0"/>
              </a:spcAft>
              <a:buFont typeface="Arial" panose="020B0604020202090204" pitchFamily="34" charset="0"/>
              <a:buNone/>
            </a:pP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Wingdings" panose="05000000000000000000" charset="0"/>
              <a:buChar char="ü"/>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目录内</a:t>
            </a:r>
            <a:r>
              <a:rPr lang="zh-CN" sz="1400"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尼莫地平注射液 + 口服序贯治疗存在更高静脉炎、低血压等安全性</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风险 ，单用口服片/胶囊又</a:t>
            </a:r>
            <a:r>
              <a:rPr lang="zh-CN" sz="1400"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不便于吞咽困难等特殊人群</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用药。</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Wingdings" panose="05000000000000000000" charset="0"/>
              <a:buChar char="ü"/>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尼莫地平口服溶液有效解决特殊患者给药问题的同时遵从指南推荐实现更安全的尼莫地平全程口服给药。进一步弥补现有目录SAH用药短板，填补临床空白。</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tags/tag1.xml><?xml version="1.0" encoding="utf-8"?>
<p:tagLst xmlns:p="http://schemas.openxmlformats.org/presentationml/2006/main">
  <p:tag name="TABLE_ENDDRAG_ORIGIN_RECT" val="446*452"/>
  <p:tag name="TABLE_ENDDRAG_RECT" val="29*74*446*452"/>
</p:tagLst>
</file>

<file path=ppt/tags/tag1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868_3*l_h_a*1_1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1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1_1"/>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1"/>
  <p:tag name="KSO_WM_UNIT_TEXT_FILL_FORE_SCHEMECOLOR_INDEX" val="3"/>
  <p:tag name="KSO_WM_UNIT_TEXT_FILL_TYPE" val="3"/>
  <p:tag name="KSO_WM_DIAGRAM_USE_COLOR_VALUE" val="{&quot;color_scheme&quot;:1,&quot;color_type&quot;:1,&quot;theme_color_indexes&quot;:[]}"/>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868_3*l_h_i*1_2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2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2_1"/>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2"/>
  <p:tag name="KSO_WM_UNIT_TEXT_FILL_FORE_SCHEMECOLOR_INDEX" val="3"/>
  <p:tag name="KSO_WM_UNIT_TEXT_FILL_TYPE" val="3"/>
  <p:tag name="KSO_WM_DIAGRAM_USE_COLOR_VALUE" val="{&quot;color_scheme&quot;:1,&quot;color_type&quot;:1,&quot;theme_color_indexes&quot;:[]}"/>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868_3*l_h_i*1_3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868_3*l_h_f*1_3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DIAGRAM_USE_COLOR_VALUE" val="{&quot;color_scheme&quot;:1,&quot;color_type&quot;:1,&quot;theme_color_indexes&quot;:[]}"/>
</p:tagLst>
</file>

<file path=ppt/tags/tag1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868_3*l_h_a*1_3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3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3_1"/>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3"/>
  <p:tag name="KSO_WM_UNIT_TEXT_FILL_FORE_SCHEMECOLOR_INDEX" val="3"/>
  <p:tag name="KSO_WM_UNIT_TEXT_FILL_TYPE" val="3"/>
  <p:tag name="KSO_WM_DIAGRAM_USE_COLOR_VALUE" val="{&quot;color_scheme&quot;:1,&quot;color_type&quot;:1,&quot;theme_color_indexes&quot;:[]}"/>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868_3*l_h_i*1_4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4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4_1"/>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4"/>
  <p:tag name="KSO_WM_UNIT_TEXT_FILL_FORE_SCHEMECOLOR_INDEX" val="3"/>
  <p:tag name="KSO_WM_UNIT_TEXT_FILL_TYPE" val="3"/>
  <p:tag name="KSO_WM_DIAGRAM_USE_COLOR_VALUE" val="{&quot;color_scheme&quot;:1,&quot;color_type&quot;:1,&quot;theme_color_indexes&quot;:[]}"/>
</p:tagLst>
</file>

<file path=ppt/tags/tag2.xml><?xml version="1.0" encoding="utf-8"?>
<p:tagLst xmlns:p="http://schemas.openxmlformats.org/presentationml/2006/main">
  <p:tag name="TABLE_ENDDRAG_ORIGIN_RECT" val="424*452"/>
  <p:tag name="TABLE_ENDDRAG_RECT" val="489*74*424*452"/>
</p:tagLst>
</file>

<file path=ppt/tags/tag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868_3*l_h_f*1_2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DIAGRAM_USE_COLOR_VALUE" val="{&quot;color_scheme&quot;:1,&quot;color_type&quot;:1,&quot;theme_color_indexes&quot;:[]}"/>
</p:tagLst>
</file>

<file path=ppt/tags/tag2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868_3*l_h_a*1_2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
</p:tagLst>
</file>

<file path=ppt/tags/tag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868_3*l_h_f*1_4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DIAGRAM_USE_COLOR_VALUE" val="{&quot;color_scheme&quot;:1,&quot;color_type&quot;:1,&quot;theme_color_indexes&quot;:[]}"/>
</p:tagLst>
</file>

<file path=ppt/tags/tag2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868_3*l_h_a*1_4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
</p:tagLst>
</file>

<file path=ppt/tags/tag24.xml><?xml version="1.0" encoding="utf-8"?>
<p:tagLst xmlns:p="http://schemas.openxmlformats.org/presentationml/2006/main">
  <p:tag name="RESOURCE_RECORD_KEY" val="{&quot;70&quot;:[3322005]}"/>
</p:tagLst>
</file>

<file path=ppt/tags/tag25.xml><?xml version="1.0" encoding="utf-8"?>
<p:tagLst xmlns:p="http://schemas.openxmlformats.org/presentationml/2006/main">
  <p:tag name="commondata" val="eyJoZGlkIjoiZTM4NTEyOTc2ODVmYWJlNTJjOTZkM2Y3MGZjMjIxYTAifQ=="/>
  <p:tag name="resource_record_key" val="{&quot;29&quot;:[20426248,20426261,20435158],&quot;70&quot;:[3322005]}"/>
</p:tagLst>
</file>

<file path=ppt/tags/tag3.xml><?xml version="1.0" encoding="utf-8"?>
<p:tagLst xmlns:p="http://schemas.openxmlformats.org/presentationml/2006/main">
  <p:tag name="TABLE_ENDDRAG_ORIGIN_RECT" val="325*414"/>
  <p:tag name="TABLE_ENDDRAG_RECT" val="16*78*325*414"/>
</p:tagLst>
</file>

<file path=ppt/tags/tag4.xml><?xml version="1.0" encoding="utf-8"?>
<p:tagLst xmlns:p="http://schemas.openxmlformats.org/presentationml/2006/main">
  <p:tag name="TABLE_ENDDRAG_ORIGIN_RECT" val="558*397"/>
  <p:tag name="TABLE_ENDDRAG_RECT" val="364*78*558*397"/>
</p:tagLst>
</file>

<file path=ppt/tags/tag5.xml><?xml version="1.0" encoding="utf-8"?>
<p:tagLst xmlns:p="http://schemas.openxmlformats.org/presentationml/2006/main">
  <p:tag name="TABLE_ENDDRAG_ORIGIN_RECT" val="861*316"/>
  <p:tag name="TABLE_ENDDRAG_RECT" val="29*213*861*316"/>
</p:tagLst>
</file>

<file path=ppt/tags/tag6.xml><?xml version="1.0" encoding="utf-8"?>
<p:tagLst xmlns:p="http://schemas.openxmlformats.org/presentationml/2006/main">
  <p:tag name="RESOURCE_RECORD_KEY" val="{&quot;29&quot;:[20426248]}"/>
</p:tagLst>
</file>

<file path=ppt/tags/tag7.xml><?xml version="1.0" encoding="utf-8"?>
<p:tagLst xmlns:p="http://schemas.openxmlformats.org/presentationml/2006/main">
  <p:tag name="RESOURCE_RECORD_KEY" val="{&quot;29&quot;:[2042624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868_3*l_h_i*1_1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868_3*l_h_f*1_1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DIAGRAM_USE_COLOR_VALUE" val="{&quot;color_scheme&quot;:1,&quot;color_type&quot;:1,&quot;theme_color_indexes&quo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3993</Words>
  <Application>WPS 演示</Application>
  <PresentationFormat>宽屏</PresentationFormat>
  <Paragraphs>266</Paragraphs>
  <Slides>10</Slides>
  <Notes>4</Notes>
  <HiddenSlides>0</HiddenSlides>
  <MMClips>2</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10</vt:i4>
      </vt:variant>
    </vt:vector>
  </HeadingPairs>
  <TitlesOfParts>
    <vt:vector size="37" baseType="lpstr">
      <vt:lpstr>Arial</vt:lpstr>
      <vt:lpstr>宋体</vt:lpstr>
      <vt:lpstr>Wingdings</vt:lpstr>
      <vt:lpstr>黑体</vt:lpstr>
      <vt:lpstr>汉仪中黑KW</vt:lpstr>
      <vt:lpstr>微软雅黑</vt:lpstr>
      <vt:lpstr>Calibri</vt:lpstr>
      <vt:lpstr>Roboto Light</vt:lpstr>
      <vt:lpstr>Impact</vt:lpstr>
      <vt:lpstr>Arial</vt:lpstr>
      <vt:lpstr>汉仪旗黑</vt:lpstr>
      <vt:lpstr>等线</vt:lpstr>
      <vt:lpstr>Wingdings</vt:lpstr>
      <vt:lpstr>Times New Roman</vt:lpstr>
      <vt:lpstr>微软雅黑</vt:lpstr>
      <vt:lpstr>Helvetica Neue</vt:lpstr>
      <vt:lpstr>Thonburi</vt:lpstr>
      <vt:lpstr>宋体</vt:lpstr>
      <vt:lpstr>Arial Unicode MS</vt:lpstr>
      <vt:lpstr>等线 Light</vt:lpstr>
      <vt:lpstr>汉仪中等线KW</vt:lpstr>
      <vt:lpstr>汉仪书宋二KW</vt:lpstr>
      <vt:lpstr>Roboto Light</vt:lpstr>
      <vt:lpstr>微软雅黑</vt:lpstr>
      <vt:lpstr>等线</vt:lpstr>
      <vt:lpstr>苹方-简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梁 琳波</dc:creator>
  <cp:lastModifiedBy>mia</cp:lastModifiedBy>
  <cp:revision>144</cp:revision>
  <dcterms:created xsi:type="dcterms:W3CDTF">2025-07-16T08:59:45Z</dcterms:created>
  <dcterms:modified xsi:type="dcterms:W3CDTF">2025-07-16T08:59:45Z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ABB822345FC6EB73B00C76684C5068B2_43</vt:lpwstr>
  </property>
  <property fmtid="{D5CDD505-2E9C-101B-9397-08002B2CF9AE}" pid="3" name="KSOProductBuildVer">
    <vt:lpwstr>2052-7.5.1.8994</vt:lpwstr>
  </property>
</Properties>
</file>