
<file path=[Content_Types].xml><?xml version="1.0" encoding="utf-8"?>
<Types xmlns="http://schemas.openxmlformats.org/package/2006/content-types">
  <Default Extension="jpeg" ContentType="image/jpeg"/>
  <Default Extension="JPG" ContentType="image/.jp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12"/>
  </p:notesMasterIdLst>
  <p:handoutMasterIdLst>
    <p:handoutMasterId r:id="rId13"/>
  </p:handoutMasterIdLst>
  <p:sldIdLst>
    <p:sldId id="882" r:id="rId3"/>
    <p:sldId id="883" r:id="rId4"/>
    <p:sldId id="885" r:id="rId5"/>
    <p:sldId id="886" r:id="rId6"/>
    <p:sldId id="887" r:id="rId7"/>
    <p:sldId id="884" r:id="rId8"/>
    <p:sldId id="892" r:id="rId9"/>
    <p:sldId id="889" r:id="rId10"/>
    <p:sldId id="890" r:id="rId11"/>
  </p:sldIdLst>
  <p:sldSz cx="12192000" cy="6858000"/>
  <p:notesSz cx="9144000" cy="6858000"/>
  <p:custDataLst>
    <p:tags r:id="rId1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6D368C6A-8C26-4E73-A028-968394C293EA}">
          <p14:sldIdLst>
            <p14:sldId id="882"/>
            <p14:sldId id="883"/>
            <p14:sldId id="885"/>
            <p14:sldId id="886"/>
            <p14:sldId id="887"/>
            <p14:sldId id="884"/>
            <p14:sldId id="892"/>
            <p14:sldId id="889"/>
            <p14:sldId id="890"/>
          </p14:sldIdLst>
        </p14:section>
        <p14:section name="无标题节" id="{714BE837-AC12-4FE1-940A-1649B5D7F2A8}">
          <p14:sldIdLst/>
        </p14:section>
      </p14:sectionLst>
    </p:ext>
    <p:ext uri="{EFAFB233-063F-42B5-8137-9DF3F51BA10A}">
      <p15:sldGuideLst xmlns:p15="http://schemas.microsoft.com/office/powerpoint/2012/main">
        <p15:guide id="1" orient="horz" pos="2219" userDrawn="1">
          <p15:clr>
            <a:srgbClr val="A4A3A4"/>
          </p15:clr>
        </p15:guide>
        <p15:guide id="2" pos="3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37"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E58C4"/>
    <a:srgbClr val="2D61B7"/>
    <a:srgbClr val="FFFFFF"/>
    <a:srgbClr val="1F5FA0"/>
    <a:srgbClr val="0D1286"/>
    <a:srgbClr val="FFDBDB"/>
    <a:srgbClr val="1F5EA0"/>
    <a:srgbClr val="5E9CDF"/>
    <a:srgbClr val="9CC7CE"/>
    <a:srgbClr val="2F77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860" autoAdjust="0"/>
    <p:restoredTop sz="94660"/>
  </p:normalViewPr>
  <p:slideViewPr>
    <p:cSldViewPr snapToGrid="0" showGuides="1">
      <p:cViewPr varScale="1">
        <p:scale>
          <a:sx n="87" d="100"/>
          <a:sy n="87" d="100"/>
        </p:scale>
        <p:origin x="-672" y="-91"/>
      </p:cViewPr>
      <p:guideLst>
        <p:guide orient="horz" pos="2219"/>
        <p:guide pos="3880"/>
      </p:guideLst>
    </p:cSldViewPr>
  </p:slideViewPr>
  <p:notesTextViewPr>
    <p:cViewPr>
      <p:scale>
        <a:sx n="1" d="1"/>
        <a:sy n="1" d="1"/>
      </p:scale>
      <p:origin x="0" y="0"/>
    </p:cViewPr>
  </p:notesTextViewPr>
  <p:notesViewPr>
    <p:cSldViewPr snapToGrid="0">
      <p:cViewPr varScale="1">
        <p:scale>
          <a:sx n="86" d="100"/>
          <a:sy n="86" d="100"/>
        </p:scale>
        <p:origin x="-3846" y="-90"/>
      </p:cViewPr>
      <p:guideLst>
        <p:guide orient="horz" pos="2219"/>
        <p:guide pos="291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gs" Target="tags/tag34.xml"/><Relationship Id="rId17" Type="http://schemas.openxmlformats.org/officeDocument/2006/relationships/commentAuthors" Target="commentAuthors.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handoutMaster" Target="handoutMasters/handoutMaster1.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600"/>
            </a:lvl1pPr>
          </a:lstStyle>
          <a:p>
            <a:endParaRPr lang="zh-CN" altLang="en-US"/>
          </a:p>
        </p:txBody>
      </p:sp>
      <p:sp>
        <p:nvSpPr>
          <p:cNvPr id="3" name="日期占位符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6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600"/>
            </a:lvl1pPr>
          </a:lstStyle>
          <a:p>
            <a:endParaRPr lang="zh-CN" altLang="en-US"/>
          </a:p>
        </p:txBody>
      </p:sp>
      <p:sp>
        <p:nvSpPr>
          <p:cNvPr id="5" name="灯片编号占位符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6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7F25A8C7-CC1A-4A08-9B4B-31F43B054C7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14400" y="3300413"/>
            <a:ext cx="7315200" cy="2700338"/>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F9E1B693-632D-4080-9CF6-EA28B66DC80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image2.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image2.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image2.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microsoft.com/office/2007/relationships/hdphoto" Target="../media/image2.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4" Type="http://schemas.microsoft.com/office/2007/relationships/hdphoto" Target="../media/image2.wdp"/><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microsoft.com/office/2007/relationships/hdphoto" Target="../media/image2.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p:cSld name="仅标题">
    <p:spTree>
      <p:nvGrpSpPr>
        <p:cNvPr id="1" name=""/>
        <p:cNvGrpSpPr/>
        <p:nvPr/>
      </p:nvGrpSpPr>
      <p:grpSpPr>
        <a:xfrm>
          <a:off x="0" y="0"/>
          <a:ext cx="0" cy="0"/>
          <a:chOff x="0" y="0"/>
          <a:chExt cx="0" cy="0"/>
        </a:xfrm>
      </p:grpSpPr>
      <p:pic>
        <p:nvPicPr>
          <p:cNvPr id="2050" name="Picture 2" descr="E:\苯磺贝他斯汀口崩片\效果图\sucai4.jpg"/>
          <p:cNvPicPr>
            <a:picLocks noChangeAspect="1" noChangeArrowheads="1"/>
          </p:cNvPicPr>
          <p:nvPr userDrawn="1"/>
        </p:nvPicPr>
        <p:blipFill>
          <a:blip r:embed="rId2">
            <a:extLst>
              <a:ext uri="{BEBA8EAE-BF5A-486C-A8C5-ECC9F3942E4B}">
                <a14:imgProps xmlns:a14="http://schemas.microsoft.com/office/drawing/2010/main">
                  <a14:imgLayer r:embed="rId3">
                    <a14:imgEffect>
                      <a14:brightnessContrast bright="1000"/>
                    </a14:imgEffect>
                  </a14:imgLayer>
                </a14:imgProps>
              </a:ext>
              <a:ext uri="{28A0092B-C50C-407E-A947-70E740481C1C}">
                <a14:useLocalDpi xmlns:a14="http://schemas.microsoft.com/office/drawing/2010/main" val="0"/>
              </a:ext>
            </a:extLst>
          </a:blip>
          <a:srcRect/>
          <a:stretch>
            <a:fillRect/>
          </a:stretch>
        </p:blipFill>
        <p:spPr bwMode="auto">
          <a:xfrm>
            <a:off x="0" y="5023035"/>
            <a:ext cx="12192000" cy="183496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showMasterSp="0" userDrawn="1">
  <p:cSld name="结束页">
    <p:spTree>
      <p:nvGrpSpPr>
        <p:cNvPr id="1" name=""/>
        <p:cNvGrpSpPr/>
        <p:nvPr/>
      </p:nvGrpSpPr>
      <p:grpSpPr>
        <a:xfrm>
          <a:off x="0" y="0"/>
          <a:ext cx="0" cy="0"/>
          <a:chOff x="0" y="0"/>
          <a:chExt cx="0" cy="0"/>
        </a:xfrm>
      </p:grpSpPr>
      <p:sp>
        <p:nvSpPr>
          <p:cNvPr id="10" name="TextBox 9"/>
          <p:cNvSpPr txBox="1"/>
          <p:nvPr userDrawn="1"/>
        </p:nvSpPr>
        <p:spPr>
          <a:xfrm>
            <a:off x="0" y="2276872"/>
            <a:ext cx="12192000" cy="829945"/>
          </a:xfrm>
          <a:prstGeom prst="rect">
            <a:avLst/>
          </a:prstGeom>
          <a:noFill/>
        </p:spPr>
        <p:txBody>
          <a:bodyPr wrap="square" rtlCol="0">
            <a:spAutoFit/>
          </a:bodyPr>
          <a:lstStyle/>
          <a:p>
            <a:pPr algn="ctr"/>
            <a:r>
              <a:rPr lang="zh-CN" altLang="en-US" sz="4800" b="1" spc="600" dirty="0">
                <a:solidFill>
                  <a:srgbClr val="00B0F0"/>
                </a:solidFill>
                <a:latin typeface="微软雅黑" panose="020B0503020204020204" charset="-122"/>
                <a:ea typeface="微软雅黑" panose="020B0503020204020204" charset="-122"/>
              </a:rPr>
              <a:t>高掌远跖 </a:t>
            </a:r>
            <a:r>
              <a:rPr lang="en-US" altLang="zh-CN" sz="4265" b="0" spc="600" dirty="0">
                <a:solidFill>
                  <a:srgbClr val="00B0F0"/>
                </a:solidFill>
                <a:latin typeface="微软雅黑" panose="020B0503020204020204" charset="-122"/>
                <a:ea typeface="微软雅黑" panose="020B0503020204020204" charset="-122"/>
              </a:rPr>
              <a:t>• </a:t>
            </a:r>
            <a:r>
              <a:rPr lang="zh-CN" altLang="en-US" sz="4800" b="1" spc="600" dirty="0">
                <a:solidFill>
                  <a:srgbClr val="00B0F0"/>
                </a:solidFill>
                <a:latin typeface="微软雅黑" panose="020B0503020204020204" charset="-122"/>
                <a:ea typeface="微软雅黑" panose="020B0503020204020204" charset="-122"/>
              </a:rPr>
              <a:t>志在健康</a:t>
            </a:r>
            <a:endParaRPr lang="zh-CN" altLang="en-US" sz="4800" b="1" spc="600" dirty="0">
              <a:solidFill>
                <a:srgbClr val="00B0F0"/>
              </a:solidFill>
              <a:latin typeface="微软雅黑" panose="020B0503020204020204" charset="-122"/>
              <a:ea typeface="微软雅黑" panose="020B0503020204020204" charset="-122"/>
            </a:endParaRPr>
          </a:p>
        </p:txBody>
      </p:sp>
      <p:sp>
        <p:nvSpPr>
          <p:cNvPr id="13" name="TextBox 12"/>
          <p:cNvSpPr txBox="1"/>
          <p:nvPr userDrawn="1"/>
        </p:nvSpPr>
        <p:spPr>
          <a:xfrm>
            <a:off x="0" y="3140968"/>
            <a:ext cx="12192000" cy="445135"/>
          </a:xfrm>
          <a:prstGeom prst="rect">
            <a:avLst/>
          </a:prstGeom>
          <a:noFill/>
        </p:spPr>
        <p:txBody>
          <a:bodyPr wrap="square" rtlCol="0">
            <a:spAutoFit/>
          </a:bodyPr>
          <a:lstStyle/>
          <a:p>
            <a:pPr algn="ctr"/>
            <a:r>
              <a:rPr lang="zh-CN" altLang="en-US" sz="2295" spc="300" dirty="0">
                <a:solidFill>
                  <a:schemeClr val="bg1">
                    <a:lumMod val="65000"/>
                  </a:schemeClr>
                </a:solidFill>
                <a:effectLst/>
                <a:latin typeface="微软雅黑" panose="020B0503020204020204" charset="-122"/>
                <a:ea typeface="微软雅黑" panose="020B0503020204020204" charset="-122"/>
              </a:rPr>
              <a:t>科技领先，服务大众，诚信待人，追求完美</a:t>
            </a:r>
            <a:endParaRPr lang="zh-CN" altLang="en-US" sz="2295" spc="300" dirty="0">
              <a:solidFill>
                <a:schemeClr val="bg1">
                  <a:lumMod val="65000"/>
                </a:schemeClr>
              </a:solidFill>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showMasterSp="0">
  <p:cSld name="1_仅标题">
    <p:spTree>
      <p:nvGrpSpPr>
        <p:cNvPr id="1" name=""/>
        <p:cNvGrpSpPr/>
        <p:nvPr/>
      </p:nvGrpSpPr>
      <p:grpSpPr>
        <a:xfrm>
          <a:off x="0" y="0"/>
          <a:ext cx="0" cy="0"/>
          <a:chOff x="0" y="0"/>
          <a:chExt cx="0" cy="0"/>
        </a:xfrm>
      </p:grpSpPr>
      <p:pic>
        <p:nvPicPr>
          <p:cNvPr id="3" name="Picture 2" descr="E:\苯磺贝他斯汀口崩片\效果图\sucai4.jpg"/>
          <p:cNvPicPr>
            <a:picLocks noChangeAspect="1" noChangeArrowheads="1"/>
          </p:cNvPicPr>
          <p:nvPr userDrawn="1"/>
        </p:nvPicPr>
        <p:blipFill>
          <a:blip r:embed="rId2">
            <a:extLst>
              <a:ext uri="{BEBA8EAE-BF5A-486C-A8C5-ECC9F3942E4B}">
                <a14:imgProps xmlns:a14="http://schemas.microsoft.com/office/drawing/2010/main">
                  <a14:imgLayer r:embed="rId3">
                    <a14:imgEffect>
                      <a14:brightnessContrast bright="1000"/>
                    </a14:imgEffect>
                  </a14:imgLayer>
                </a14:imgProps>
              </a:ext>
              <a:ext uri="{28A0092B-C50C-407E-A947-70E740481C1C}">
                <a14:useLocalDpi xmlns:a14="http://schemas.microsoft.com/office/drawing/2010/main" val="0"/>
              </a:ext>
            </a:extLst>
          </a:blip>
          <a:srcRect/>
          <a:stretch>
            <a:fillRect/>
          </a:stretch>
        </p:blipFill>
        <p:spPr bwMode="auto">
          <a:xfrm>
            <a:off x="0" y="5023035"/>
            <a:ext cx="12192000" cy="183496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userDrawn="1">
  <p:cSld name="9_自定义版式">
    <p:spTree>
      <p:nvGrpSpPr>
        <p:cNvPr id="1" name=""/>
        <p:cNvGrpSpPr/>
        <p:nvPr/>
      </p:nvGrpSpPr>
      <p:grpSpPr>
        <a:xfrm>
          <a:off x="0" y="0"/>
          <a:ext cx="0" cy="0"/>
          <a:chOff x="0" y="0"/>
          <a:chExt cx="0" cy="0"/>
        </a:xfrm>
      </p:grpSpPr>
      <p:pic>
        <p:nvPicPr>
          <p:cNvPr id="3" name="Picture 2" descr="E:\苯磺贝他斯汀口崩片\效果图\sucai4.jpg"/>
          <p:cNvPicPr>
            <a:picLocks noChangeAspect="1" noChangeArrowheads="1"/>
          </p:cNvPicPr>
          <p:nvPr userDrawn="1"/>
        </p:nvPicPr>
        <p:blipFill>
          <a:blip r:embed="rId2">
            <a:extLst>
              <a:ext uri="{BEBA8EAE-BF5A-486C-A8C5-ECC9F3942E4B}">
                <a14:imgProps xmlns:a14="http://schemas.microsoft.com/office/drawing/2010/main">
                  <a14:imgLayer r:embed="rId3">
                    <a14:imgEffect>
                      <a14:brightnessContrast bright="1000"/>
                    </a14:imgEffect>
                  </a14:imgLayer>
                </a14:imgProps>
              </a:ext>
              <a:ext uri="{28A0092B-C50C-407E-A947-70E740481C1C}">
                <a14:useLocalDpi xmlns:a14="http://schemas.microsoft.com/office/drawing/2010/main" val="0"/>
              </a:ext>
            </a:extLst>
          </a:blip>
          <a:srcRect/>
          <a:stretch>
            <a:fillRect/>
          </a:stretch>
        </p:blipFill>
        <p:spPr bwMode="auto">
          <a:xfrm>
            <a:off x="0" y="5023035"/>
            <a:ext cx="12192000" cy="183496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1_标题幻灯片">
    <p:spTree>
      <p:nvGrpSpPr>
        <p:cNvPr id="1" name=""/>
        <p:cNvGrpSpPr/>
        <p:nvPr/>
      </p:nvGrpSpPr>
      <p:grpSpPr>
        <a:xfrm>
          <a:off x="0" y="0"/>
          <a:ext cx="0" cy="0"/>
          <a:chOff x="0" y="0"/>
          <a:chExt cx="0" cy="0"/>
        </a:xfrm>
      </p:grpSpPr>
      <p:pic>
        <p:nvPicPr>
          <p:cNvPr id="3" name="Picture 2" descr="E:\苯磺贝他斯汀口崩片\效果图\sucai4.jpg"/>
          <p:cNvPicPr>
            <a:picLocks noChangeAspect="1" noChangeArrowheads="1"/>
          </p:cNvPicPr>
          <p:nvPr userDrawn="1"/>
        </p:nvPicPr>
        <p:blipFill>
          <a:blip r:embed="rId2">
            <a:extLst>
              <a:ext uri="{BEBA8EAE-BF5A-486C-A8C5-ECC9F3942E4B}">
                <a14:imgProps xmlns:a14="http://schemas.microsoft.com/office/drawing/2010/main">
                  <a14:imgLayer r:embed="rId3">
                    <a14:imgEffect>
                      <a14:brightnessContrast bright="1000"/>
                    </a14:imgEffect>
                  </a14:imgLayer>
                </a14:imgProps>
              </a:ext>
              <a:ext uri="{28A0092B-C50C-407E-A947-70E740481C1C}">
                <a14:useLocalDpi xmlns:a14="http://schemas.microsoft.com/office/drawing/2010/main" val="0"/>
              </a:ext>
            </a:extLst>
          </a:blip>
          <a:srcRect/>
          <a:stretch>
            <a:fillRect/>
          </a:stretch>
        </p:blipFill>
        <p:spPr bwMode="auto">
          <a:xfrm>
            <a:off x="0" y="5023035"/>
            <a:ext cx="12192000" cy="183496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标题幻灯片">
    <p:spTree>
      <p:nvGrpSpPr>
        <p:cNvPr id="1" name=""/>
        <p:cNvGrpSpPr/>
        <p:nvPr/>
      </p:nvGrpSpPr>
      <p:grpSpPr>
        <a:xfrm>
          <a:off x="0" y="0"/>
          <a:ext cx="0" cy="0"/>
          <a:chOff x="0" y="0"/>
          <a:chExt cx="0" cy="0"/>
        </a:xfrm>
      </p:grpSpPr>
      <p:pic>
        <p:nvPicPr>
          <p:cNvPr id="2" name="图片 1" descr="eeed2861b268cd0b7dd77c1956ab117"/>
          <p:cNvPicPr>
            <a:picLocks noChangeAspect="1"/>
          </p:cNvPicPr>
          <p:nvPr userDrawn="1"/>
        </p:nvPicPr>
        <p:blipFill>
          <a:blip r:embed="rId2"/>
          <a:stretch>
            <a:fillRect/>
          </a:stretch>
        </p:blipFill>
        <p:spPr>
          <a:xfrm>
            <a:off x="10029190" y="6528435"/>
            <a:ext cx="1954800" cy="159432"/>
          </a:xfrm>
          <a:prstGeom prst="rect">
            <a:avLst/>
          </a:prstGeom>
        </p:spPr>
      </p:pic>
      <p:pic>
        <p:nvPicPr>
          <p:cNvPr id="5" name="Picture 2" descr="E:\苯磺贝他斯汀口崩片\效果图\sucai4.jpg"/>
          <p:cNvPicPr>
            <a:picLocks noChangeAspect="1" noChangeArrowheads="1"/>
          </p:cNvPicPr>
          <p:nvPr userDrawn="1"/>
        </p:nvPicPr>
        <p:blipFill>
          <a:blip r:embed="rId3">
            <a:extLst>
              <a:ext uri="{BEBA8EAE-BF5A-486C-A8C5-ECC9F3942E4B}">
                <a14:imgProps xmlns:a14="http://schemas.microsoft.com/office/drawing/2010/main">
                  <a14:imgLayer r:embed="rId4">
                    <a14:imgEffect>
                      <a14:brightnessContrast bright="1000"/>
                    </a14:imgEffect>
                  </a14:imgLayer>
                </a14:imgProps>
              </a:ext>
              <a:ext uri="{28A0092B-C50C-407E-A947-70E740481C1C}">
                <a14:useLocalDpi xmlns:a14="http://schemas.microsoft.com/office/drawing/2010/main" val="0"/>
              </a:ext>
            </a:extLst>
          </a:blip>
          <a:srcRect/>
          <a:stretch>
            <a:fillRect/>
          </a:stretch>
        </p:blipFill>
        <p:spPr bwMode="auto">
          <a:xfrm>
            <a:off x="0" y="5023035"/>
            <a:ext cx="12192000" cy="183496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p:spPr>
        <p:txBody>
          <a:bodyPr/>
          <a:lstStyle/>
          <a:p>
            <a:fld id="{D69B6FBA-93C9-489C-B97A-A1464B06CAEC}" type="datetimeFigureOut">
              <a:rPr lang="zh-CN" altLang="en-US" smtClean="0"/>
            </a:fld>
            <a:endParaRPr lang="zh-CN" altLang="en-US"/>
          </a:p>
        </p:txBody>
      </p:sp>
      <p:sp>
        <p:nvSpPr>
          <p:cNvPr id="3" name="Footer Placeholder 2"/>
          <p:cNvSpPr>
            <a:spLocks noGrp="1"/>
          </p:cNvSpPr>
          <p:nvPr>
            <p:ph type="ftr" sz="quarter" idx="11"/>
          </p:nvPr>
        </p:nvSpPr>
        <p:spPr>
          <a:xfrm>
            <a:off x="4038600" y="6356350"/>
            <a:ext cx="4114800" cy="365125"/>
          </a:xfrm>
        </p:spPr>
        <p:txBody>
          <a:bodyPr/>
          <a:lstStyle/>
          <a:p>
            <a:endParaRPr lang="zh-CN" altLang="en-US"/>
          </a:p>
        </p:txBody>
      </p:sp>
      <p:sp>
        <p:nvSpPr>
          <p:cNvPr id="4" name="Slide Number Placeholder 3"/>
          <p:cNvSpPr>
            <a:spLocks noGrp="1"/>
          </p:cNvSpPr>
          <p:nvPr>
            <p:ph type="sldNum" sz="quarter" idx="12"/>
          </p:nvPr>
        </p:nvSpPr>
        <p:spPr>
          <a:xfrm>
            <a:off x="8610600" y="6356350"/>
            <a:ext cx="2743200" cy="365125"/>
          </a:xfrm>
        </p:spPr>
        <p:txBody>
          <a:bodyPr/>
          <a:lstStyle/>
          <a:p>
            <a:fld id="{0FC10CF4-85E5-4A21-A25F-47720A09ADC6}" type="slidenum">
              <a:rPr lang="zh-CN" altLang="en-US" smtClean="0"/>
            </a:fld>
            <a:endParaRPr lang="zh-CN" altLang="en-US"/>
          </a:p>
        </p:txBody>
      </p:sp>
      <p:pic>
        <p:nvPicPr>
          <p:cNvPr id="6" name="Picture 2" descr="E:\苯磺贝他斯汀口崩片\效果图\sucai4.jpg"/>
          <p:cNvPicPr>
            <a:picLocks noChangeAspect="1" noChangeArrowheads="1"/>
          </p:cNvPicPr>
          <p:nvPr userDrawn="1"/>
        </p:nvPicPr>
        <p:blipFill>
          <a:blip r:embed="rId2">
            <a:extLst>
              <a:ext uri="{BEBA8EAE-BF5A-486C-A8C5-ECC9F3942E4B}">
                <a14:imgProps xmlns:a14="http://schemas.microsoft.com/office/drawing/2010/main">
                  <a14:imgLayer r:embed="rId3">
                    <a14:imgEffect>
                      <a14:brightnessContrast bright="1000"/>
                    </a14:imgEffect>
                  </a14:imgLayer>
                </a14:imgProps>
              </a:ext>
              <a:ext uri="{28A0092B-C50C-407E-A947-70E740481C1C}">
                <a14:useLocalDpi xmlns:a14="http://schemas.microsoft.com/office/drawing/2010/main" val="0"/>
              </a:ext>
            </a:extLst>
          </a:blip>
          <a:srcRect/>
          <a:stretch>
            <a:fillRect/>
          </a:stretch>
        </p:blipFill>
        <p:spPr bwMode="auto">
          <a:xfrm>
            <a:off x="0" y="5023035"/>
            <a:ext cx="12192000" cy="183496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showMasterSp="0">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5167"/>
            <a:ext cx="10972800" cy="1143000"/>
          </a:xfrm>
        </p:spPr>
        <p:txBody>
          <a:bodyPr/>
          <a:lstStyle/>
          <a:p>
            <a:r>
              <a:rPr lang="zh-CN" altLang="en-US" noProof="1"/>
              <a:t>单击此处编辑母版标题样式</a:t>
            </a:r>
            <a:endParaRPr lang="zh-CN" altLang="en-US" noProof="1"/>
          </a:p>
        </p:txBody>
      </p:sp>
      <p:sp>
        <p:nvSpPr>
          <p:cNvPr id="7" name="日期占位符 3"/>
          <p:cNvSpPr>
            <a:spLocks noGrp="1" noChangeArrowheads="1"/>
          </p:cNvSpPr>
          <p:nvPr>
            <p:ph type="dt" sz="half" idx="2"/>
          </p:nvPr>
        </p:nvSpPr>
        <p:spPr bwMode="auto">
          <a:xfrm>
            <a:off x="609600" y="6356351"/>
            <a:ext cx="2844800" cy="366184"/>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D39127F-6635-499E-867A-C68E6CFBA9A4}" type="datetime1">
              <a:rPr kumimoji="0" lang="zh-CN" altLang="en-US" sz="120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noChangeArrowheads="1"/>
          </p:cNvSpPr>
          <p:nvPr>
            <p:ph type="ftr" sz="quarter" idx="3"/>
          </p:nvPr>
        </p:nvSpPr>
        <p:spPr bwMode="auto">
          <a:xfrm>
            <a:off x="4165600" y="6356351"/>
            <a:ext cx="3860800" cy="366184"/>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9" name="灯片编号占位符 5"/>
          <p:cNvSpPr>
            <a:spLocks noGrp="1" noChangeArrowheads="1"/>
          </p:cNvSpPr>
          <p:nvPr>
            <p:ph type="sldNum" sz="quarter" idx="4"/>
          </p:nvPr>
        </p:nvSpPr>
        <p:spPr bwMode="auto">
          <a:xfrm>
            <a:off x="8737600" y="6356351"/>
            <a:ext cx="2844800" cy="366184"/>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10D4AF0A-2064-42D4-8961-EA46D070B136}" type="slidenum">
              <a:rPr kumimoji="0" lang="zh-CN" altLang="en-US" sz="1200" b="0" i="0" u="none" strike="noStrike" kern="1200" cap="none" spc="0" normalizeH="0" baseline="0" noProof="1">
                <a:ln>
                  <a:noFill/>
                </a:ln>
                <a:solidFill>
                  <a:srgbClr val="FFFFFF"/>
                </a:solidFill>
                <a:effectLst/>
                <a:uLnTx/>
                <a:uFillTx/>
                <a:latin typeface="Arial" panose="020B0604020202020204" pitchFamily="34" charset="0"/>
                <a:ea typeface="宋体" panose="02010600030101010101" pitchFamily="2" charset="-122"/>
                <a:cs typeface="+mn-ea"/>
              </a:rPr>
            </a:fld>
            <a:endParaRPr kumimoji="0" lang="zh-CN" altLang="en-US" sz="1200" b="0" i="0" u="none" strike="noStrike" kern="1200" cap="none" spc="0" normalizeH="0" baseline="0" noProof="1">
              <a:ln>
                <a:noFill/>
              </a:ln>
              <a:solidFill>
                <a:srgbClr val="FFFFFF"/>
              </a:solidFill>
              <a:effectLst/>
              <a:uLnTx/>
              <a:uFillTx/>
              <a:latin typeface="Arial" panose="020B0604020202020204" pitchFamily="34" charset="0"/>
              <a:ea typeface="宋体" panose="02010600030101010101" pitchFamily="2" charset="-122"/>
              <a:cs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0">
  <p:cSld name="内容页">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nchor="ctr" anchorCtr="0"/>
          <a:lstStyle/>
          <a:p>
            <a:r>
              <a:rPr lang="zh-CN" altLang="en-US" dirty="0"/>
              <a:t>单击此处编辑母版标题样式</a:t>
            </a:r>
            <a:endParaRPr lang="zh-CN" altLang="en-US" dirty="0"/>
          </a:p>
        </p:txBody>
      </p:sp>
      <p:sp>
        <p:nvSpPr>
          <p:cNvPr id="3" name="内容占位符 2"/>
          <p:cNvSpPr>
            <a:spLocks noGrp="1"/>
          </p:cNvSpPr>
          <p:nvPr>
            <p:ph idx="1"/>
          </p:nvPr>
        </p:nvSpPr>
        <p:spPr>
          <a:xfrm>
            <a:off x="838200" y="1825625"/>
            <a:ext cx="10515600" cy="4351338"/>
          </a:xfrm>
        </p:spPr>
        <p:txBody>
          <a:bodyPr/>
          <a:lstStyle>
            <a:lvl1pPr>
              <a:defRPr sz="2400"/>
            </a:lvl1pPr>
            <a:lvl2pPr>
              <a:defRPr sz="2000"/>
            </a:lvl2pPr>
            <a:lvl3pPr>
              <a:defRPr sz="1800"/>
            </a:lvl3pPr>
            <a:lvl4pPr>
              <a:defRPr sz="1800"/>
            </a:lvl4pPr>
            <a:lvl5pPr>
              <a:defRPr sz="18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a:xfrm>
            <a:off x="838200" y="6356350"/>
            <a:ext cx="2743200" cy="365125"/>
          </a:xfrm>
        </p:spPr>
        <p:txBody>
          <a:bodyPr/>
          <a:lstStyle/>
          <a:p>
            <a:fld id="{760FBDFE-C587-4B4C-A407-44438C67B59E}" type="datetimeFigureOut">
              <a:rPr lang="zh-CN" altLang="en-US" smtClean="0"/>
            </a:fld>
            <a:endParaRPr lang="zh-CN" altLang="en-US" dirty="0"/>
          </a:p>
        </p:txBody>
      </p:sp>
      <p:sp>
        <p:nvSpPr>
          <p:cNvPr id="5" name="页脚占位符 4"/>
          <p:cNvSpPr>
            <a:spLocks noGrp="1"/>
          </p:cNvSpPr>
          <p:nvPr>
            <p:ph type="ftr" sz="quarter" idx="11"/>
          </p:nvPr>
        </p:nvSpPr>
        <p:spPr>
          <a:xfrm>
            <a:off x="4038600" y="6356350"/>
            <a:ext cx="4114800" cy="365125"/>
          </a:xfrm>
        </p:spPr>
        <p:txBody>
          <a:bodyPr/>
          <a:lstStyle/>
          <a:p>
            <a:endParaRPr lang="zh-CN" altLang="en-US" dirty="0"/>
          </a:p>
        </p:txBody>
      </p:sp>
      <p:sp>
        <p:nvSpPr>
          <p:cNvPr id="6" name="灯片编号占位符 5"/>
          <p:cNvSpPr>
            <a:spLocks noGrp="1"/>
          </p:cNvSpPr>
          <p:nvPr>
            <p:ph type="sldNum" sz="quarter" idx="12"/>
          </p:nvPr>
        </p:nvSpPr>
        <p:spPr>
          <a:xfrm>
            <a:off x="8610600" y="6356350"/>
            <a:ext cx="2743200" cy="365125"/>
          </a:xfrm>
        </p:spPr>
        <p:txBody>
          <a:bodyPr/>
          <a:lstStyle/>
          <a:p>
            <a:fld id="{49AE70B2-8BF9-45C0-BB95-33D1B9D3A8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4.jpeg"/><Relationship Id="rId12" Type="http://schemas.microsoft.com/office/2007/relationships/hdphoto" Target="../media/image2.wdp"/><Relationship Id="rId11" Type="http://schemas.openxmlformats.org/officeDocument/2006/relationships/image" Target="../media/image1.png"/><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descr="E:\苯磺贝他斯汀口崩片\效果图\sucai4.jpg"/>
          <p:cNvPicPr>
            <a:picLocks noChangeAspect="1" noChangeArrowheads="1"/>
          </p:cNvPicPr>
          <p:nvPr userDrawn="1"/>
        </p:nvPicPr>
        <p:blipFill>
          <a:blip r:embed="rId11">
            <a:extLst>
              <a:ext uri="{BEBA8EAE-BF5A-486C-A8C5-ECC9F3942E4B}">
                <a14:imgProps xmlns:a14="http://schemas.microsoft.com/office/drawing/2010/main">
                  <a14:imgLayer r:embed="rId12">
                    <a14:imgEffect>
                      <a14:brightnessContrast bright="1000"/>
                    </a14:imgEffect>
                  </a14:imgLayer>
                </a14:imgProps>
              </a:ext>
              <a:ext uri="{28A0092B-C50C-407E-A947-70E740481C1C}">
                <a14:useLocalDpi xmlns:a14="http://schemas.microsoft.com/office/drawing/2010/main" val="0"/>
              </a:ext>
            </a:extLst>
          </a:blip>
          <a:srcRect/>
          <a:stretch>
            <a:fillRect/>
          </a:stretch>
        </p:blipFill>
        <p:spPr bwMode="auto">
          <a:xfrm>
            <a:off x="0" y="5023035"/>
            <a:ext cx="12192000" cy="183496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descr="E:\苯磺贝他斯汀口崩片\效果图\Nipic_33460325_20230620100417690129.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92688" y="0"/>
            <a:ext cx="7199312" cy="25781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4.jpeg"/></Relationships>
</file>

<file path=ppt/slides/_rels/slide2.xml.rels><?xml version="1.0" encoding="UTF-8" standalone="yes"?>
<Relationships xmlns="http://schemas.openxmlformats.org/package/2006/relationships"><Relationship Id="rId9" Type="http://schemas.openxmlformats.org/officeDocument/2006/relationships/tags" Target="../tags/tag11.xml"/><Relationship Id="rId8" Type="http://schemas.openxmlformats.org/officeDocument/2006/relationships/tags" Target="../tags/tag10.xml"/><Relationship Id="rId7" Type="http://schemas.openxmlformats.org/officeDocument/2006/relationships/tags" Target="../tags/tag9.xml"/><Relationship Id="rId6" Type="http://schemas.openxmlformats.org/officeDocument/2006/relationships/tags" Target="../tags/tag8.xml"/><Relationship Id="rId5" Type="http://schemas.openxmlformats.org/officeDocument/2006/relationships/tags" Target="../tags/tag7.xml"/><Relationship Id="rId4" Type="http://schemas.openxmlformats.org/officeDocument/2006/relationships/tags" Target="../tags/tag6.xml"/><Relationship Id="rId3" Type="http://schemas.openxmlformats.org/officeDocument/2006/relationships/tags" Target="../tags/tag5.xml"/><Relationship Id="rId2" Type="http://schemas.openxmlformats.org/officeDocument/2006/relationships/tags" Target="../tags/tag4.xml"/><Relationship Id="rId12" Type="http://schemas.openxmlformats.org/officeDocument/2006/relationships/slideLayout" Target="../slideLayouts/slideLayout2.xml"/><Relationship Id="rId11" Type="http://schemas.openxmlformats.org/officeDocument/2006/relationships/tags" Target="../tags/tag13.xml"/><Relationship Id="rId10" Type="http://schemas.openxmlformats.org/officeDocument/2006/relationships/tags" Target="../tags/tag12.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tags" Target="../tags/tag16.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tags" Target="../tags/tag19.xml"/><Relationship Id="rId1" Type="http://schemas.openxmlformats.org/officeDocument/2006/relationships/tags" Target="../tags/tag18.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s>
</file>

<file path=ppt/slides/_rels/slide9.xml.rels><?xml version="1.0" encoding="UTF-8" standalone="yes"?>
<Relationships xmlns="http://schemas.openxmlformats.org/package/2006/relationships"><Relationship Id="rId7" Type="http://schemas.openxmlformats.org/officeDocument/2006/relationships/slideLayout" Target="../slideLayouts/slideLayout5.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descr="E:\苯磺贝他斯汀口崩片\效果图\Nipic_33460325_20230620100417690129.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992688" y="0"/>
            <a:ext cx="7199312" cy="2578100"/>
          </a:xfrm>
          <a:prstGeom prst="rect">
            <a:avLst/>
          </a:prstGeom>
          <a:noFill/>
          <a:extLst>
            <a:ext uri="{909E8E84-426E-40DD-AFC4-6F175D3DCCD1}">
              <a14:hiddenFill xmlns:a14="http://schemas.microsoft.com/office/drawing/2010/main">
                <a:solidFill>
                  <a:srgbClr val="FFFFFF"/>
                </a:solidFill>
              </a14:hiddenFill>
            </a:ext>
          </a:extLst>
        </p:spPr>
      </p:pic>
      <p:sp>
        <p:nvSpPr>
          <p:cNvPr id="2" name="文本框 24"/>
          <p:cNvSpPr txBox="1"/>
          <p:nvPr>
            <p:custDataLst>
              <p:tags r:id="rId2"/>
            </p:custDataLst>
          </p:nvPr>
        </p:nvSpPr>
        <p:spPr>
          <a:xfrm>
            <a:off x="1029335" y="1484630"/>
            <a:ext cx="10420985" cy="1269365"/>
          </a:xfrm>
          <a:prstGeom prst="rect">
            <a:avLst/>
          </a:prstGeom>
          <a:noFill/>
        </p:spPr>
        <p:txBody>
          <a:bodyPr wrap="square" rtlCol="0">
            <a:noAutofit/>
          </a:bodyPr>
          <a:lstStyle/>
          <a:p>
            <a:pPr algn="ctr" fontAlgn="auto">
              <a:lnSpc>
                <a:spcPct val="130000"/>
              </a:lnSpc>
            </a:pPr>
            <a:r>
              <a:rPr lang="zh-CN" altLang="zh-CN" sz="4000" b="1" dirty="0">
                <a:solidFill>
                  <a:srgbClr val="C00000"/>
                </a:solidFill>
                <a:latin typeface="Arial" panose="020B0604020202020204" pitchFamily="34" charset="0"/>
                <a:ea typeface="微软雅黑" panose="020B0503020204020204" charset="-122"/>
                <a:sym typeface="Arial" panose="020B0604020202020204" pitchFamily="34" charset="0"/>
              </a:rPr>
              <a:t>剑知坦</a:t>
            </a:r>
            <a:r>
              <a:rPr lang="zh-CN" altLang="zh-CN" sz="4000" b="1" baseline="30000" dirty="0">
                <a:solidFill>
                  <a:srgbClr val="C00000"/>
                </a:solidFill>
                <a:latin typeface="Arial" panose="020B0604020202020204" pitchFamily="34" charset="0"/>
                <a:ea typeface="微软雅黑" panose="020B0503020204020204" charset="-122"/>
                <a:cs typeface="Arial" panose="020B0604020202020204" pitchFamily="34" charset="0"/>
                <a:sym typeface="Arial" panose="020B0604020202020204" pitchFamily="34" charset="0"/>
              </a:rPr>
              <a:t>®</a:t>
            </a:r>
            <a:r>
              <a:rPr lang="zh-CN" altLang="zh-CN" sz="4000" b="1" dirty="0">
                <a:solidFill>
                  <a:srgbClr val="C00000"/>
                </a:solidFill>
                <a:latin typeface="Arial" panose="020B0604020202020204" pitchFamily="34" charset="0"/>
                <a:ea typeface="微软雅黑" panose="020B0503020204020204" charset="-122"/>
                <a:sym typeface="Arial" panose="020B0604020202020204" pitchFamily="34" charset="0"/>
              </a:rPr>
              <a:t>间苯</a:t>
            </a:r>
            <a:r>
              <a:rPr lang="zh-CN" altLang="zh-CN" sz="4000" b="1" dirty="0">
                <a:solidFill>
                  <a:srgbClr val="C00000"/>
                </a:solidFill>
                <a:latin typeface="Arial" panose="020B0604020202020204" pitchFamily="34" charset="0"/>
                <a:ea typeface="微软雅黑" panose="020B0503020204020204" charset="-122"/>
                <a:sym typeface="Arial" panose="020B0604020202020204" pitchFamily="34" charset="0"/>
              </a:rPr>
              <a:t>三酚口崩片</a:t>
            </a:r>
            <a:endParaRPr lang="zh-CN" altLang="zh-CN" sz="4000" b="1" dirty="0">
              <a:solidFill>
                <a:srgbClr val="C00000"/>
              </a:solidFill>
              <a:latin typeface="Arial" panose="020B0604020202020204" pitchFamily="34" charset="0"/>
              <a:ea typeface="微软雅黑" panose="020B0503020204020204" charset="-122"/>
              <a:sym typeface="Arial" panose="020B0604020202020204" pitchFamily="34" charset="0"/>
            </a:endParaRPr>
          </a:p>
          <a:p>
            <a:pPr algn="ctr" fontAlgn="auto">
              <a:lnSpc>
                <a:spcPct val="130000"/>
              </a:lnSpc>
            </a:pPr>
            <a:endParaRPr lang="zh-CN" altLang="zh-CN" sz="2000" b="1" dirty="0">
              <a:solidFill>
                <a:schemeClr val="accent2">
                  <a:lumMod val="75000"/>
                </a:schemeClr>
              </a:solidFill>
              <a:latin typeface="Arial" panose="020B0604020202020204" pitchFamily="34" charset="0"/>
              <a:ea typeface="微软雅黑" panose="020B0503020204020204" charset="-122"/>
              <a:sym typeface="Arial" panose="020B0604020202020204" pitchFamily="34" charset="0"/>
            </a:endParaRPr>
          </a:p>
          <a:p>
            <a:pPr algn="ctr" fontAlgn="auto">
              <a:lnSpc>
                <a:spcPct val="130000"/>
              </a:lnSpc>
            </a:pPr>
            <a:endParaRPr lang="zh-CN" altLang="zh-CN" sz="2000" b="1" dirty="0">
              <a:solidFill>
                <a:schemeClr val="accent2">
                  <a:lumMod val="75000"/>
                </a:schemeClr>
              </a:solidFill>
              <a:latin typeface="Arial" panose="020B0604020202020204" pitchFamily="34" charset="0"/>
              <a:ea typeface="微软雅黑" panose="020B0503020204020204" charset="-122"/>
              <a:sym typeface="Arial" panose="020B0604020202020204" pitchFamily="34" charset="0"/>
            </a:endParaRPr>
          </a:p>
          <a:p>
            <a:pPr algn="ctr" fontAlgn="auto">
              <a:lnSpc>
                <a:spcPct val="130000"/>
              </a:lnSpc>
            </a:pPr>
            <a:endParaRPr lang="zh-CN" altLang="zh-CN" sz="2000" b="1" dirty="0">
              <a:solidFill>
                <a:schemeClr val="accent2">
                  <a:lumMod val="75000"/>
                </a:schemeClr>
              </a:solidFill>
              <a:latin typeface="Arial" panose="020B0604020202020204" pitchFamily="34" charset="0"/>
              <a:ea typeface="微软雅黑" panose="020B0503020204020204" charset="-122"/>
              <a:sym typeface="Arial" panose="020B0604020202020204" pitchFamily="34" charset="0"/>
            </a:endParaRPr>
          </a:p>
        </p:txBody>
      </p:sp>
      <p:sp>
        <p:nvSpPr>
          <p:cNvPr id="3" name="文本框 2"/>
          <p:cNvSpPr txBox="1"/>
          <p:nvPr>
            <p:custDataLst>
              <p:tags r:id="rId3"/>
            </p:custDataLst>
          </p:nvPr>
        </p:nvSpPr>
        <p:spPr>
          <a:xfrm>
            <a:off x="4109085" y="5356225"/>
            <a:ext cx="4392930" cy="601345"/>
          </a:xfrm>
          <a:prstGeom prst="rect">
            <a:avLst/>
          </a:prstGeom>
          <a:noFill/>
        </p:spPr>
        <p:txBody>
          <a:bodyPr wrap="square" rtlCol="0">
            <a:noAutofit/>
          </a:bodyPr>
          <a:lstStyle/>
          <a:p>
            <a:pPr algn="ctr"/>
            <a:endParaRPr lang="zh-CN" altLang="en-US" dirty="0">
              <a:latin typeface="Arial" panose="020B0604020202020204" pitchFamily="34" charset="0"/>
              <a:ea typeface="微软雅黑" panose="020B0503020204020204" charset="-122"/>
              <a:sym typeface="Arial" panose="020B0604020202020204" pitchFamily="34" charset="0"/>
            </a:endParaRPr>
          </a:p>
        </p:txBody>
      </p:sp>
      <p:sp>
        <p:nvSpPr>
          <p:cNvPr id="4" name="文本框 3"/>
          <p:cNvSpPr txBox="1"/>
          <p:nvPr>
            <p:custDataLst>
              <p:tags r:id="rId4"/>
            </p:custDataLst>
          </p:nvPr>
        </p:nvSpPr>
        <p:spPr>
          <a:xfrm>
            <a:off x="3082290" y="5475605"/>
            <a:ext cx="5791200" cy="368300"/>
          </a:xfrm>
          <a:prstGeom prst="rect">
            <a:avLst/>
          </a:prstGeom>
          <a:noFill/>
        </p:spPr>
        <p:txBody>
          <a:bodyPr wrap="square" rtlCol="0">
            <a:spAutoFit/>
          </a:bodyPr>
          <a:lstStyle/>
          <a:p>
            <a:pPr algn="ctr"/>
            <a:r>
              <a:rPr lang="en-US" altLang="zh-CN" b="1" dirty="0">
                <a:latin typeface="Arial" panose="020B0604020202020204" pitchFamily="34" charset="0"/>
                <a:ea typeface="微软雅黑" panose="020B0503020204020204" charset="-122"/>
                <a:sym typeface="Arial" panose="020B0604020202020204" pitchFamily="34" charset="0"/>
              </a:rPr>
              <a:t>   </a:t>
            </a:r>
            <a:r>
              <a:rPr lang="zh-CN" altLang="en-US" b="1" dirty="0">
                <a:latin typeface="Arial" panose="020B0604020202020204" pitchFamily="34" charset="0"/>
                <a:ea typeface="微软雅黑" panose="020B0503020204020204" charset="-122"/>
                <a:sym typeface="Arial" panose="020B0604020202020204" pitchFamily="34" charset="0"/>
              </a:rPr>
              <a:t>浙江高跖医药科技</a:t>
            </a:r>
            <a:r>
              <a:rPr lang="zh-CN" altLang="en-US" b="1" dirty="0">
                <a:latin typeface="Arial" panose="020B0604020202020204" pitchFamily="34" charset="0"/>
                <a:ea typeface="微软雅黑" panose="020B0503020204020204" charset="-122"/>
                <a:sym typeface="Arial" panose="020B0604020202020204" pitchFamily="34" charset="0"/>
              </a:rPr>
              <a:t>股份有限公司</a:t>
            </a:r>
            <a:endParaRPr lang="zh-CN" altLang="en-US" b="1" dirty="0">
              <a:latin typeface="Arial" panose="020B0604020202020204" pitchFamily="34" charset="0"/>
              <a:ea typeface="微软雅黑" panose="020B0503020204020204" charset="-122"/>
              <a:sym typeface="Arial" panose="020B0604020202020204" pitchFamily="34" charset="0"/>
            </a:endParaRPr>
          </a:p>
        </p:txBody>
      </p:sp>
      <p:sp>
        <p:nvSpPr>
          <p:cNvPr id="5" name="文本框 4"/>
          <p:cNvSpPr txBox="1"/>
          <p:nvPr/>
        </p:nvSpPr>
        <p:spPr>
          <a:xfrm>
            <a:off x="2707640" y="2753995"/>
            <a:ext cx="7196455" cy="1989455"/>
          </a:xfrm>
          <a:prstGeom prst="rect">
            <a:avLst/>
          </a:prstGeom>
          <a:noFill/>
        </p:spPr>
        <p:txBody>
          <a:bodyPr wrap="square" rtlCol="0">
            <a:noAutofit/>
          </a:bodyPr>
          <a:lstStyle/>
          <a:p>
            <a:pPr algn="ctr">
              <a:lnSpc>
                <a:spcPct val="150000"/>
              </a:lnSpc>
            </a:pPr>
            <a:r>
              <a:rPr lang="zh-CN" altLang="en-US" sz="2000" b="1" dirty="0">
                <a:solidFill>
                  <a:srgbClr val="C00000"/>
                </a:solidFill>
                <a:effectLst>
                  <a:outerShdw blurRad="38100" dist="38100" dir="2700000" algn="tl">
                    <a:srgbClr val="000000">
                      <a:alpha val="43137"/>
                    </a:srgbClr>
                  </a:outerShdw>
                </a:effectLst>
                <a:latin typeface="Arial" panose="020B0604020202020204" pitchFamily="34" charset="0"/>
                <a:ea typeface="微软雅黑" panose="020B0503020204020204" charset="-122"/>
                <a:sym typeface="Arial" panose="020B0604020202020204" pitchFamily="34" charset="0"/>
              </a:rPr>
              <a:t>口崩片创新剂型</a:t>
            </a:r>
            <a:r>
              <a:rPr lang="zh-CN" altLang="en-US" sz="2000" b="1" dirty="0">
                <a:solidFill>
                  <a:schemeClr val="accent4">
                    <a:lumMod val="50000"/>
                  </a:schemeClr>
                </a:solidFill>
                <a:effectLst>
                  <a:outerShdw blurRad="38100" dist="38100" dir="2700000" algn="tl">
                    <a:srgbClr val="000000">
                      <a:alpha val="43137"/>
                    </a:srgbClr>
                  </a:outerShdw>
                </a:effectLst>
                <a:latin typeface="Arial" panose="020B0604020202020204" pitchFamily="34" charset="0"/>
                <a:ea typeface="微软雅黑" panose="020B0503020204020204" charset="-122"/>
                <a:sym typeface="Arial" panose="020B0604020202020204" pitchFamily="34" charset="0"/>
              </a:rPr>
              <a:t>，遇唾液</a:t>
            </a:r>
            <a:r>
              <a:rPr lang="zh-CN" altLang="en-US" sz="2000" b="1" dirty="0">
                <a:solidFill>
                  <a:srgbClr val="C00000"/>
                </a:solidFill>
                <a:effectLst>
                  <a:outerShdw blurRad="38100" dist="38100" dir="2700000" algn="tl">
                    <a:srgbClr val="000000">
                      <a:alpha val="43137"/>
                    </a:srgbClr>
                  </a:outerShdw>
                </a:effectLst>
                <a:latin typeface="Arial" panose="020B0604020202020204" pitchFamily="34" charset="0"/>
                <a:ea typeface="微软雅黑" panose="020B0503020204020204" charset="-122"/>
                <a:sym typeface="Arial" panose="020B0604020202020204" pitchFamily="34" charset="0"/>
              </a:rPr>
              <a:t>快速崩解。</a:t>
            </a:r>
            <a:endParaRPr lang="en-US" altLang="zh-CN" sz="2000" b="1" dirty="0">
              <a:solidFill>
                <a:srgbClr val="C00000"/>
              </a:solidFill>
              <a:effectLst>
                <a:outerShdw blurRad="38100" dist="38100" dir="2700000" algn="tl">
                  <a:srgbClr val="000000">
                    <a:alpha val="43137"/>
                  </a:srgbClr>
                </a:outerShdw>
              </a:effectLst>
              <a:latin typeface="Arial" panose="020B0604020202020204" pitchFamily="34" charset="0"/>
              <a:ea typeface="微软雅黑" panose="020B0503020204020204" charset="-122"/>
              <a:sym typeface="Arial" panose="020B0604020202020204" pitchFamily="34" charset="0"/>
            </a:endParaRPr>
          </a:p>
          <a:p>
            <a:pPr algn="ctr">
              <a:lnSpc>
                <a:spcPct val="150000"/>
              </a:lnSpc>
            </a:pPr>
            <a:r>
              <a:rPr lang="zh-CN" altLang="en-US" sz="2000" b="1" dirty="0">
                <a:solidFill>
                  <a:schemeClr val="accent4">
                    <a:lumMod val="50000"/>
                  </a:schemeClr>
                </a:solidFill>
                <a:effectLst>
                  <a:outerShdw blurRad="38100" dist="38100" dir="2700000" algn="tl">
                    <a:srgbClr val="000000">
                      <a:alpha val="43137"/>
                    </a:srgbClr>
                  </a:outerShdw>
                </a:effectLst>
                <a:latin typeface="Arial" panose="020B0604020202020204" pitchFamily="34" charset="0"/>
                <a:ea typeface="微软雅黑" panose="020B0503020204020204" charset="-122"/>
                <a:sym typeface="Arial" panose="020B0604020202020204" pitchFamily="34" charset="0"/>
              </a:rPr>
              <a:t>亲肌性非阿托品非罂粟碱类纯平滑肌解痉药</a:t>
            </a:r>
            <a:endParaRPr lang="zh-CN" altLang="en-US" sz="2000" b="1" dirty="0">
              <a:solidFill>
                <a:schemeClr val="accent4">
                  <a:lumMod val="50000"/>
                </a:schemeClr>
              </a:solidFill>
              <a:effectLst>
                <a:outerShdw blurRad="38100" dist="38100" dir="2700000" algn="tl">
                  <a:srgbClr val="000000">
                    <a:alpha val="43137"/>
                  </a:srgbClr>
                </a:outerShdw>
              </a:effectLst>
              <a:latin typeface="Arial" panose="020B0604020202020204" pitchFamily="34" charset="0"/>
              <a:ea typeface="微软雅黑" panose="020B0503020204020204" charset="-122"/>
              <a:sym typeface="Arial" panose="020B0604020202020204" pitchFamily="34" charset="0"/>
            </a:endParaRPr>
          </a:p>
          <a:p>
            <a:pPr algn="ctr">
              <a:lnSpc>
                <a:spcPct val="150000"/>
              </a:lnSpc>
            </a:pPr>
            <a:r>
              <a:rPr lang="en-US" altLang="zh-CN" sz="2000" b="1" dirty="0">
                <a:solidFill>
                  <a:schemeClr val="accent4">
                    <a:lumMod val="50000"/>
                  </a:schemeClr>
                </a:solidFill>
                <a:effectLst>
                  <a:outerShdw blurRad="38100" dist="38100" dir="2700000" algn="tl">
                    <a:srgbClr val="000000">
                      <a:alpha val="43137"/>
                    </a:srgbClr>
                  </a:outerShdw>
                </a:effectLst>
                <a:latin typeface="Arial" panose="020B0604020202020204" pitchFamily="34" charset="0"/>
                <a:ea typeface="微软雅黑" panose="020B0503020204020204" charset="-122"/>
                <a:sym typeface="Arial" panose="020B0604020202020204" pitchFamily="34" charset="0"/>
              </a:rPr>
              <a:t>15</a:t>
            </a:r>
            <a:r>
              <a:rPr lang="zh-CN" altLang="en-US" sz="2000" b="1" dirty="0">
                <a:solidFill>
                  <a:schemeClr val="accent4">
                    <a:lumMod val="50000"/>
                  </a:schemeClr>
                </a:solidFill>
                <a:effectLst>
                  <a:outerShdw blurRad="38100" dist="38100" dir="2700000" algn="tl">
                    <a:srgbClr val="000000">
                      <a:alpha val="43137"/>
                    </a:srgbClr>
                  </a:outerShdw>
                </a:effectLst>
                <a:latin typeface="Arial" panose="020B0604020202020204" pitchFamily="34" charset="0"/>
                <a:ea typeface="微软雅黑" panose="020B0503020204020204" charset="-122"/>
                <a:sym typeface="Arial" panose="020B0604020202020204" pitchFamily="34" charset="0"/>
              </a:rPr>
              <a:t>分钟</a:t>
            </a:r>
            <a:r>
              <a:rPr lang="zh-CN" altLang="en-US" sz="2000" b="1" dirty="0">
                <a:solidFill>
                  <a:schemeClr val="accent4">
                    <a:lumMod val="50000"/>
                  </a:schemeClr>
                </a:solidFill>
                <a:effectLst>
                  <a:outerShdw blurRad="38100" dist="38100" dir="2700000" algn="tl">
                    <a:srgbClr val="000000">
                      <a:alpha val="43137"/>
                    </a:srgbClr>
                  </a:outerShdw>
                </a:effectLst>
                <a:latin typeface="Arial" panose="020B0604020202020204" pitchFamily="34" charset="0"/>
                <a:ea typeface="微软雅黑" panose="020B0503020204020204" charset="-122"/>
                <a:sym typeface="Arial" panose="020B0604020202020204" pitchFamily="34" charset="0"/>
              </a:rPr>
              <a:t>内快速精准起效</a:t>
            </a:r>
            <a:r>
              <a:rPr lang="en-US" altLang="zh-CN" sz="2000" b="1" dirty="0">
                <a:solidFill>
                  <a:schemeClr val="accent4">
                    <a:lumMod val="50000"/>
                  </a:schemeClr>
                </a:solidFill>
                <a:effectLst>
                  <a:outerShdw blurRad="38100" dist="38100" dir="2700000" algn="tl">
                    <a:srgbClr val="000000">
                      <a:alpha val="43137"/>
                    </a:srgbClr>
                  </a:outerShdw>
                </a:effectLst>
                <a:latin typeface="Arial" panose="020B0604020202020204" pitchFamily="34" charset="0"/>
                <a:ea typeface="微软雅黑" panose="020B0503020204020204" charset="-122"/>
                <a:sym typeface="Arial" panose="020B0604020202020204" pitchFamily="34" charset="0"/>
              </a:rPr>
              <a:t> </a:t>
            </a:r>
            <a:r>
              <a:rPr lang="zh-CN" altLang="en-US" sz="2000" b="1" dirty="0">
                <a:solidFill>
                  <a:schemeClr val="accent4">
                    <a:lumMod val="50000"/>
                  </a:schemeClr>
                </a:solidFill>
                <a:effectLst>
                  <a:outerShdw blurRad="38100" dist="38100" dir="2700000" algn="tl">
                    <a:srgbClr val="000000">
                      <a:alpha val="43137"/>
                    </a:srgbClr>
                  </a:outerShdw>
                </a:effectLst>
                <a:latin typeface="Arial" panose="020B0604020202020204" pitchFamily="34" charset="0"/>
                <a:ea typeface="微软雅黑" panose="020B0503020204020204" charset="-122"/>
                <a:sym typeface="Arial" panose="020B0604020202020204" pitchFamily="34" charset="0"/>
              </a:rPr>
              <a:t>无抗胆碱能样副作用安全性更高</a:t>
            </a:r>
            <a:endParaRPr lang="zh-CN" altLang="en-US" sz="2000" b="1" dirty="0">
              <a:solidFill>
                <a:schemeClr val="accent4">
                  <a:lumMod val="50000"/>
                </a:schemeClr>
              </a:solidFill>
              <a:effectLst>
                <a:outerShdw blurRad="38100" dist="38100" dir="2700000" algn="tl">
                  <a:srgbClr val="000000">
                    <a:alpha val="43137"/>
                  </a:srgbClr>
                </a:outerShdw>
              </a:effectLst>
              <a:latin typeface="Arial" panose="020B0604020202020204" pitchFamily="34" charset="0"/>
              <a:ea typeface="微软雅黑" panose="020B050302020402020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3" descr="E:\苯磺贝他斯汀口崩片\效果图\Nipic_33460325_20230620100417690129.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992688" y="0"/>
            <a:ext cx="7199312" cy="2578100"/>
          </a:xfrm>
          <a:prstGeom prst="rect">
            <a:avLst/>
          </a:prstGeom>
          <a:noFill/>
          <a:extLst>
            <a:ext uri="{909E8E84-426E-40DD-AFC4-6F175D3DCCD1}">
              <a14:hiddenFill xmlns:a14="http://schemas.microsoft.com/office/drawing/2010/main">
                <a:solidFill>
                  <a:srgbClr val="FFFFFF"/>
                </a:solidFill>
              </a14:hiddenFill>
            </a:ext>
          </a:extLst>
        </p:spPr>
      </p:pic>
      <p:grpSp>
        <p:nvGrpSpPr>
          <p:cNvPr id="2" name="组合 1"/>
          <p:cNvGrpSpPr/>
          <p:nvPr>
            <p:custDataLst>
              <p:tags r:id="rId2"/>
            </p:custDataLst>
          </p:nvPr>
        </p:nvGrpSpPr>
        <p:grpSpPr>
          <a:xfrm>
            <a:off x="8094980" y="2416175"/>
            <a:ext cx="2535555" cy="1808480"/>
            <a:chOff x="3223" y="3882"/>
            <a:chExt cx="3993" cy="2848"/>
          </a:xfrm>
        </p:grpSpPr>
        <p:sp>
          <p:nvSpPr>
            <p:cNvPr id="3" name="任意多边形 26"/>
            <p:cNvSpPr/>
            <p:nvPr>
              <p:custDataLst>
                <p:tags r:id="rId3"/>
              </p:custDataLst>
            </p:nvPr>
          </p:nvSpPr>
          <p:spPr>
            <a:xfrm>
              <a:off x="4310" y="3882"/>
              <a:ext cx="2906" cy="841"/>
            </a:xfrm>
            <a:custGeom>
              <a:avLst/>
              <a:gdLst>
                <a:gd name="connsiteX0" fmla="*/ 0 w 1682088"/>
                <a:gd name="connsiteY0" fmla="*/ 0 h 519125"/>
                <a:gd name="connsiteX1" fmla="*/ 1682088 w 1682088"/>
                <a:gd name="connsiteY1" fmla="*/ 0 h 519125"/>
                <a:gd name="connsiteX2" fmla="*/ 1682088 w 1682088"/>
                <a:gd name="connsiteY2" fmla="*/ 519125 h 519125"/>
                <a:gd name="connsiteX3" fmla="*/ 0 w 1682088"/>
                <a:gd name="connsiteY3" fmla="*/ 519125 h 519125"/>
                <a:gd name="connsiteX4" fmla="*/ 0 w 1682088"/>
                <a:gd name="connsiteY4" fmla="*/ 0 h 519125"/>
                <a:gd name="connsiteX0-1" fmla="*/ 0 w 1682088"/>
                <a:gd name="connsiteY0-2" fmla="*/ 519125 h 610565"/>
                <a:gd name="connsiteX1-3" fmla="*/ 0 w 1682088"/>
                <a:gd name="connsiteY1-4" fmla="*/ 0 h 610565"/>
                <a:gd name="connsiteX2-5" fmla="*/ 1682088 w 1682088"/>
                <a:gd name="connsiteY2-6" fmla="*/ 0 h 610565"/>
                <a:gd name="connsiteX3-7" fmla="*/ 1682088 w 1682088"/>
                <a:gd name="connsiteY3-8" fmla="*/ 519125 h 610565"/>
                <a:gd name="connsiteX4-9" fmla="*/ 91440 w 1682088"/>
                <a:gd name="connsiteY4-10" fmla="*/ 610565 h 610565"/>
                <a:gd name="connsiteX0-11" fmla="*/ 0 w 1682088"/>
                <a:gd name="connsiteY0-12" fmla="*/ 519125 h 519125"/>
                <a:gd name="connsiteX1-13" fmla="*/ 0 w 1682088"/>
                <a:gd name="connsiteY1-14" fmla="*/ 0 h 519125"/>
                <a:gd name="connsiteX2-15" fmla="*/ 1682088 w 1682088"/>
                <a:gd name="connsiteY2-16" fmla="*/ 0 h 519125"/>
                <a:gd name="connsiteX3-17" fmla="*/ 1682088 w 1682088"/>
                <a:gd name="connsiteY3-18" fmla="*/ 519125 h 519125"/>
              </a:gdLst>
              <a:ahLst/>
              <a:cxnLst>
                <a:cxn ang="0">
                  <a:pos x="connsiteX0-1" y="connsiteY0-2"/>
                </a:cxn>
                <a:cxn ang="0">
                  <a:pos x="connsiteX1-3" y="connsiteY1-4"/>
                </a:cxn>
                <a:cxn ang="0">
                  <a:pos x="connsiteX2-5" y="connsiteY2-6"/>
                </a:cxn>
                <a:cxn ang="0">
                  <a:pos x="connsiteX3-7" y="connsiteY3-8"/>
                </a:cxn>
              </a:cxnLst>
              <a:rect l="l" t="t" r="r" b="b"/>
              <a:pathLst>
                <a:path w="1682088" h="519125">
                  <a:moveTo>
                    <a:pt x="0" y="519125"/>
                  </a:moveTo>
                  <a:lnTo>
                    <a:pt x="0" y="0"/>
                  </a:lnTo>
                  <a:lnTo>
                    <a:pt x="1682088" y="0"/>
                  </a:lnTo>
                  <a:lnTo>
                    <a:pt x="1682088" y="519125"/>
                  </a:lnTo>
                </a:path>
              </a:pathLst>
            </a:custGeom>
            <a:noFill/>
            <a:ln w="31750">
              <a:solidFill>
                <a:srgbClr val="1F5EA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latin typeface="Arial" panose="020B0604020202020204" pitchFamily="34" charset="0"/>
                <a:ea typeface="微软雅黑" panose="020B0503020204020204" charset="-122"/>
                <a:sym typeface="Arial" panose="020B0604020202020204" pitchFamily="34" charset="0"/>
              </a:endParaRPr>
            </a:p>
          </p:txBody>
        </p:sp>
        <p:sp>
          <p:nvSpPr>
            <p:cNvPr id="4" name="任意多边形 34"/>
            <p:cNvSpPr/>
            <p:nvPr>
              <p:custDataLst>
                <p:tags r:id="rId4"/>
              </p:custDataLst>
            </p:nvPr>
          </p:nvSpPr>
          <p:spPr>
            <a:xfrm>
              <a:off x="3223" y="4402"/>
              <a:ext cx="3625" cy="2329"/>
            </a:xfrm>
            <a:custGeom>
              <a:avLst/>
              <a:gdLst>
                <a:gd name="connsiteX0" fmla="*/ 0 w 2463662"/>
                <a:gd name="connsiteY0" fmla="*/ 0 h 1478645"/>
                <a:gd name="connsiteX1" fmla="*/ 877819 w 2463662"/>
                <a:gd name="connsiteY1" fmla="*/ 0 h 1478645"/>
                <a:gd name="connsiteX2" fmla="*/ 877819 w 2463662"/>
                <a:gd name="connsiteY2" fmla="*/ 1105159 h 1478645"/>
                <a:gd name="connsiteX3" fmla="*/ 2463662 w 2463662"/>
                <a:gd name="connsiteY3" fmla="*/ 1105159 h 1478645"/>
                <a:gd name="connsiteX4" fmla="*/ 2463662 w 2463662"/>
                <a:gd name="connsiteY4" fmla="*/ 1478645 h 1478645"/>
                <a:gd name="connsiteX5" fmla="*/ 0 w 2463662"/>
                <a:gd name="connsiteY5" fmla="*/ 1478645 h 1478645"/>
                <a:gd name="connsiteX6" fmla="*/ 0 w 2463662"/>
                <a:gd name="connsiteY6" fmla="*/ 0 h 1478645"/>
                <a:gd name="connsiteX0-1" fmla="*/ 877819 w 2463662"/>
                <a:gd name="connsiteY0-2" fmla="*/ 1105159 h 1478645"/>
                <a:gd name="connsiteX1-3" fmla="*/ 2463662 w 2463662"/>
                <a:gd name="connsiteY1-4" fmla="*/ 1105159 h 1478645"/>
                <a:gd name="connsiteX2-5" fmla="*/ 2463662 w 2463662"/>
                <a:gd name="connsiteY2-6" fmla="*/ 1478645 h 1478645"/>
                <a:gd name="connsiteX3-7" fmla="*/ 0 w 2463662"/>
                <a:gd name="connsiteY3-8" fmla="*/ 1478645 h 1478645"/>
                <a:gd name="connsiteX4-9" fmla="*/ 0 w 2463662"/>
                <a:gd name="connsiteY4-10" fmla="*/ 0 h 1478645"/>
                <a:gd name="connsiteX5-11" fmla="*/ 877819 w 2463662"/>
                <a:gd name="connsiteY5-12" fmla="*/ 0 h 1478645"/>
                <a:gd name="connsiteX6-13" fmla="*/ 969259 w 2463662"/>
                <a:gd name="connsiteY6-14" fmla="*/ 1196599 h 1478645"/>
                <a:gd name="connsiteX0-15" fmla="*/ 877819 w 2463662"/>
                <a:gd name="connsiteY0-16" fmla="*/ 1105159 h 1478645"/>
                <a:gd name="connsiteX1-17" fmla="*/ 2463662 w 2463662"/>
                <a:gd name="connsiteY1-18" fmla="*/ 1105159 h 1478645"/>
                <a:gd name="connsiteX2-19" fmla="*/ 2463662 w 2463662"/>
                <a:gd name="connsiteY2-20" fmla="*/ 1478645 h 1478645"/>
                <a:gd name="connsiteX3-21" fmla="*/ 0 w 2463662"/>
                <a:gd name="connsiteY3-22" fmla="*/ 1478645 h 1478645"/>
                <a:gd name="connsiteX4-23" fmla="*/ 0 w 2463662"/>
                <a:gd name="connsiteY4-24" fmla="*/ 0 h 1478645"/>
                <a:gd name="connsiteX5-25" fmla="*/ 877819 w 2463662"/>
                <a:gd name="connsiteY5-26" fmla="*/ 0 h 1478645"/>
                <a:gd name="connsiteX0-27" fmla="*/ 2463662 w 2463662"/>
                <a:gd name="connsiteY0-28" fmla="*/ 1105159 h 1478645"/>
                <a:gd name="connsiteX1-29" fmla="*/ 2463662 w 2463662"/>
                <a:gd name="connsiteY1-30" fmla="*/ 1478645 h 1478645"/>
                <a:gd name="connsiteX2-31" fmla="*/ 0 w 2463662"/>
                <a:gd name="connsiteY2-32" fmla="*/ 1478645 h 1478645"/>
                <a:gd name="connsiteX3-33" fmla="*/ 0 w 2463662"/>
                <a:gd name="connsiteY3-34" fmla="*/ 0 h 1478645"/>
                <a:gd name="connsiteX4-35" fmla="*/ 877819 w 2463662"/>
                <a:gd name="connsiteY4-36" fmla="*/ 0 h 147864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463662" h="1478645">
                  <a:moveTo>
                    <a:pt x="2463662" y="1105159"/>
                  </a:moveTo>
                  <a:lnTo>
                    <a:pt x="2463662" y="1478645"/>
                  </a:lnTo>
                  <a:lnTo>
                    <a:pt x="0" y="1478645"/>
                  </a:lnTo>
                  <a:lnTo>
                    <a:pt x="0" y="0"/>
                  </a:lnTo>
                  <a:lnTo>
                    <a:pt x="877819" y="0"/>
                  </a:lnTo>
                </a:path>
              </a:pathLst>
            </a:custGeom>
            <a:noFill/>
            <a:ln w="317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Arial" panose="020B0604020202020204" pitchFamily="34" charset="0"/>
                <a:ea typeface="微软雅黑" panose="020B0503020204020204" charset="-122"/>
                <a:sym typeface="Arial" panose="020B0604020202020204" pitchFamily="34" charset="0"/>
              </a:endParaRPr>
            </a:p>
          </p:txBody>
        </p:sp>
      </p:grpSp>
      <p:sp>
        <p:nvSpPr>
          <p:cNvPr id="5" name="TextBox 59"/>
          <p:cNvSpPr txBox="1">
            <a:spLocks noChangeArrowheads="1"/>
          </p:cNvSpPr>
          <p:nvPr>
            <p:custDataLst>
              <p:tags r:id="rId5"/>
            </p:custDataLst>
          </p:nvPr>
        </p:nvSpPr>
        <p:spPr bwMode="auto">
          <a:xfrm flipH="1">
            <a:off x="8339455" y="2422525"/>
            <a:ext cx="1789430" cy="990600"/>
          </a:xfrm>
          <a:prstGeom prst="rect">
            <a:avLst/>
          </a:prstGeom>
          <a:noFill/>
          <a:ln>
            <a:noFill/>
          </a:ln>
        </p:spPr>
        <p:txBody>
          <a:bodyPr wrap="square" tIns="46990" bIns="0" anchor="b" anchorCtr="0">
            <a:norm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685800" fontAlgn="auto">
              <a:lnSpc>
                <a:spcPct val="100000"/>
              </a:lnSpc>
            </a:pPr>
            <a:r>
              <a:rPr lang="zh-CN" sz="4400" b="1" dirty="0">
                <a:solidFill>
                  <a:schemeClr val="accent2">
                    <a:lumMod val="75000"/>
                  </a:schemeClr>
                </a:solidFill>
                <a:ea typeface="微软雅黑" panose="020B0503020204020204" charset="-122"/>
                <a:sym typeface="Arial" panose="020B0604020202020204" pitchFamily="34" charset="0"/>
              </a:rPr>
              <a:t>目录</a:t>
            </a:r>
            <a:endParaRPr lang="zh-CN" sz="4400" b="1" dirty="0">
              <a:solidFill>
                <a:schemeClr val="accent2">
                  <a:lumMod val="75000"/>
                </a:schemeClr>
              </a:solidFill>
              <a:ea typeface="微软雅黑" panose="020B0503020204020204" charset="-122"/>
              <a:sym typeface="Arial" panose="020B0604020202020204" pitchFamily="34" charset="0"/>
            </a:endParaRPr>
          </a:p>
        </p:txBody>
      </p:sp>
      <p:sp>
        <p:nvSpPr>
          <p:cNvPr id="6" name="文本框 18"/>
          <p:cNvSpPr txBox="1"/>
          <p:nvPr>
            <p:custDataLst>
              <p:tags r:id="rId6"/>
            </p:custDataLst>
          </p:nvPr>
        </p:nvSpPr>
        <p:spPr>
          <a:xfrm>
            <a:off x="8339455" y="3450590"/>
            <a:ext cx="2291080" cy="497205"/>
          </a:xfrm>
          <a:prstGeom prst="rect">
            <a:avLst/>
          </a:prstGeom>
          <a:noFill/>
        </p:spPr>
        <p:txBody>
          <a:bodyPr wrap="square" rtlCol="0">
            <a:normAutofit fontScale="95000" lnSpcReduction="10000"/>
          </a:bodyPr>
          <a:lstStyle/>
          <a:p>
            <a:pPr algn="dist"/>
            <a:r>
              <a:rPr lang="en-US" altLang="ko-KR" sz="2800" b="1" kern="0" dirty="0">
                <a:solidFill>
                  <a:srgbClr val="1F5EA0"/>
                </a:solidFill>
                <a:latin typeface="Arial" panose="020B0604020202020204" pitchFamily="34" charset="0"/>
                <a:ea typeface="微软雅黑" panose="020B0503020204020204" charset="-122"/>
                <a:sym typeface="Arial" panose="020B0604020202020204" pitchFamily="34" charset="0"/>
              </a:rPr>
              <a:t>CONTENTS</a:t>
            </a:r>
            <a:endParaRPr lang="en-US" altLang="ko-KR" sz="2800" b="1" kern="0" dirty="0">
              <a:solidFill>
                <a:srgbClr val="1F5EA0"/>
              </a:solidFill>
              <a:latin typeface="Arial" panose="020B0604020202020204" pitchFamily="34" charset="0"/>
              <a:ea typeface="微软雅黑" panose="020B0503020204020204" charset="-122"/>
              <a:sym typeface="Arial" panose="020B0604020202020204" pitchFamily="34" charset="0"/>
            </a:endParaRPr>
          </a:p>
        </p:txBody>
      </p:sp>
      <p:sp>
        <p:nvSpPr>
          <p:cNvPr id="7" name="文本框 12"/>
          <p:cNvSpPr txBox="1"/>
          <p:nvPr>
            <p:custDataLst>
              <p:tags r:id="rId7"/>
            </p:custDataLst>
          </p:nvPr>
        </p:nvSpPr>
        <p:spPr>
          <a:xfrm>
            <a:off x="932815" y="1806575"/>
            <a:ext cx="2087245" cy="742950"/>
          </a:xfrm>
          <a:prstGeom prst="rect">
            <a:avLst/>
          </a:prstGeom>
          <a:solidFill>
            <a:schemeClr val="accent1">
              <a:lumMod val="20000"/>
              <a:lumOff val="80000"/>
            </a:schemeClr>
          </a:solidFill>
          <a:ln>
            <a:solidFill>
              <a:srgbClr val="1F5EA0"/>
            </a:solidFill>
          </a:ln>
        </p:spPr>
        <p:txBody>
          <a:bodyPr wrap="square" rtlCol="0" anchor="ctr" anchorCtr="0">
            <a:noAutofit/>
          </a:bodyPr>
          <a:lstStyle/>
          <a:p>
            <a:pPr algn="ctr"/>
            <a:r>
              <a:rPr lang="en-US" altLang="zh-CN" sz="2000" b="1" dirty="0">
                <a:solidFill>
                  <a:schemeClr val="bg2">
                    <a:lumMod val="50000"/>
                  </a:schemeClr>
                </a:solidFill>
                <a:latin typeface="Times New Roman" panose="02020603050405020304" pitchFamily="18" charset="0"/>
                <a:ea typeface="微软雅黑" panose="020B0503020204020204" charset="-122"/>
                <a:cs typeface="Times New Roman" panose="02020603050405020304" pitchFamily="18" charset="0"/>
              </a:rPr>
              <a:t>01 </a:t>
            </a:r>
            <a:r>
              <a:rPr lang="zh-CN" altLang="en-US" sz="2000" b="1" dirty="0">
                <a:solidFill>
                  <a:schemeClr val="bg2">
                    <a:lumMod val="50000"/>
                  </a:schemeClr>
                </a:solidFill>
                <a:latin typeface="Times New Roman" panose="02020603050405020304" pitchFamily="18" charset="0"/>
                <a:ea typeface="微软雅黑" panose="020B0503020204020204" charset="-122"/>
                <a:cs typeface="Times New Roman" panose="02020603050405020304" pitchFamily="18" charset="0"/>
              </a:rPr>
              <a:t>药品基本信息</a:t>
            </a:r>
            <a:endParaRPr lang="zh-CN" altLang="en-US" sz="2000" b="1" dirty="0">
              <a:solidFill>
                <a:schemeClr val="bg2">
                  <a:lumMod val="50000"/>
                </a:schemeClr>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8" name="文本框 17"/>
          <p:cNvSpPr txBox="1"/>
          <p:nvPr>
            <p:custDataLst>
              <p:tags r:id="rId8"/>
            </p:custDataLst>
          </p:nvPr>
        </p:nvSpPr>
        <p:spPr>
          <a:xfrm>
            <a:off x="932815" y="3204845"/>
            <a:ext cx="2087245" cy="742950"/>
          </a:xfrm>
          <a:prstGeom prst="rect">
            <a:avLst/>
          </a:prstGeom>
          <a:solidFill>
            <a:schemeClr val="accent1">
              <a:lumMod val="20000"/>
              <a:lumOff val="80000"/>
            </a:schemeClr>
          </a:solidFill>
          <a:ln>
            <a:solidFill>
              <a:srgbClr val="1F5EA0"/>
            </a:solidFill>
          </a:ln>
        </p:spPr>
        <p:txBody>
          <a:bodyPr wrap="square" rtlCol="0" anchor="ctr" anchorCtr="0">
            <a:noAutofit/>
          </a:bodyPr>
          <a:lstStyle/>
          <a:p>
            <a:pPr algn="ctr"/>
            <a:r>
              <a:rPr lang="en-US" altLang="zh-CN" sz="2000" b="1" dirty="0">
                <a:solidFill>
                  <a:schemeClr val="bg2">
                    <a:lumMod val="50000"/>
                  </a:schemeClr>
                </a:solidFill>
                <a:latin typeface="Times New Roman" panose="02020603050405020304" pitchFamily="18" charset="0"/>
                <a:ea typeface="微软雅黑" panose="020B0503020204020204" charset="-122"/>
                <a:cs typeface="Times New Roman" panose="02020603050405020304" pitchFamily="18" charset="0"/>
              </a:rPr>
              <a:t>03  </a:t>
            </a:r>
            <a:r>
              <a:rPr lang="zh-CN" sz="2000" b="1" dirty="0">
                <a:solidFill>
                  <a:schemeClr val="bg2">
                    <a:lumMod val="50000"/>
                  </a:schemeClr>
                </a:solidFill>
                <a:latin typeface="Times New Roman" panose="02020603050405020304" pitchFamily="18" charset="0"/>
                <a:ea typeface="微软雅黑" panose="020B0503020204020204" charset="-122"/>
                <a:cs typeface="Times New Roman" panose="02020603050405020304" pitchFamily="18" charset="0"/>
              </a:rPr>
              <a:t>有效性</a:t>
            </a:r>
            <a:endParaRPr lang="zh-CN" altLang="en-US" sz="2000" b="1" dirty="0">
              <a:solidFill>
                <a:schemeClr val="bg2">
                  <a:lumMod val="50000"/>
                </a:schemeClr>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9" name="文本框 20"/>
          <p:cNvSpPr txBox="1"/>
          <p:nvPr>
            <p:custDataLst>
              <p:tags r:id="rId9"/>
            </p:custDataLst>
          </p:nvPr>
        </p:nvSpPr>
        <p:spPr>
          <a:xfrm>
            <a:off x="3586480" y="1812290"/>
            <a:ext cx="2087245" cy="737235"/>
          </a:xfrm>
          <a:prstGeom prst="rect">
            <a:avLst/>
          </a:prstGeom>
          <a:solidFill>
            <a:schemeClr val="accent1">
              <a:lumMod val="20000"/>
              <a:lumOff val="80000"/>
            </a:schemeClr>
          </a:solidFill>
          <a:ln>
            <a:solidFill>
              <a:srgbClr val="1F5EA0"/>
            </a:solidFill>
          </a:ln>
        </p:spPr>
        <p:txBody>
          <a:bodyPr wrap="square" rtlCol="0" anchor="ctr" anchorCtr="0">
            <a:noAutofit/>
          </a:bodyPr>
          <a:lstStyle/>
          <a:p>
            <a:pPr algn="ctr"/>
            <a:r>
              <a:rPr lang="en-US" altLang="zh-CN" sz="2000" b="1" dirty="0">
                <a:solidFill>
                  <a:schemeClr val="bg2">
                    <a:lumMod val="50000"/>
                  </a:schemeClr>
                </a:solidFill>
                <a:latin typeface="Times New Roman" panose="02020603050405020304" pitchFamily="18" charset="0"/>
                <a:ea typeface="微软雅黑" panose="020B0503020204020204" charset="-122"/>
                <a:cs typeface="Times New Roman" panose="02020603050405020304" pitchFamily="18" charset="0"/>
              </a:rPr>
              <a:t>02  </a:t>
            </a:r>
            <a:r>
              <a:rPr lang="zh-CN" sz="2000" b="1" dirty="0">
                <a:solidFill>
                  <a:schemeClr val="bg2">
                    <a:lumMod val="50000"/>
                  </a:schemeClr>
                </a:solidFill>
                <a:latin typeface="Times New Roman" panose="02020603050405020304" pitchFamily="18" charset="0"/>
                <a:ea typeface="微软雅黑" panose="020B0503020204020204" charset="-122"/>
                <a:cs typeface="Times New Roman" panose="02020603050405020304" pitchFamily="18" charset="0"/>
              </a:rPr>
              <a:t>安全性</a:t>
            </a:r>
            <a:endParaRPr lang="zh-CN" sz="2000" b="1" dirty="0">
              <a:solidFill>
                <a:schemeClr val="bg2">
                  <a:lumMod val="50000"/>
                </a:schemeClr>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10" name="文本框 21"/>
          <p:cNvSpPr txBox="1"/>
          <p:nvPr>
            <p:custDataLst>
              <p:tags r:id="rId10"/>
            </p:custDataLst>
          </p:nvPr>
        </p:nvSpPr>
        <p:spPr>
          <a:xfrm>
            <a:off x="3586479" y="3114357"/>
            <a:ext cx="2087245" cy="742950"/>
          </a:xfrm>
          <a:prstGeom prst="rect">
            <a:avLst/>
          </a:prstGeom>
          <a:solidFill>
            <a:schemeClr val="accent1">
              <a:lumMod val="20000"/>
              <a:lumOff val="80000"/>
            </a:schemeClr>
          </a:solidFill>
          <a:ln>
            <a:solidFill>
              <a:srgbClr val="1F5EA0"/>
            </a:solidFill>
          </a:ln>
        </p:spPr>
        <p:txBody>
          <a:bodyPr wrap="square" rtlCol="0" anchor="ctr" anchorCtr="0">
            <a:noAutofit/>
          </a:bodyPr>
          <a:lstStyle/>
          <a:p>
            <a:pPr algn="ctr"/>
            <a:r>
              <a:rPr lang="en-US" altLang="zh-CN" sz="2000" b="1" dirty="0">
                <a:solidFill>
                  <a:schemeClr val="bg2">
                    <a:lumMod val="50000"/>
                  </a:schemeClr>
                </a:solidFill>
                <a:latin typeface="Times New Roman" panose="02020603050405020304" pitchFamily="18" charset="0"/>
                <a:ea typeface="微软雅黑" panose="020B0503020204020204" charset="-122"/>
                <a:cs typeface="Times New Roman" panose="02020603050405020304" pitchFamily="18" charset="0"/>
              </a:rPr>
              <a:t>04   </a:t>
            </a:r>
            <a:r>
              <a:rPr lang="zh-CN" altLang="en-US" sz="2000" b="1" dirty="0">
                <a:solidFill>
                  <a:schemeClr val="bg2">
                    <a:lumMod val="50000"/>
                  </a:schemeClr>
                </a:solidFill>
                <a:latin typeface="Times New Roman" panose="02020603050405020304" pitchFamily="18" charset="0"/>
                <a:ea typeface="微软雅黑" panose="020B0503020204020204" charset="-122"/>
                <a:cs typeface="Times New Roman" panose="02020603050405020304" pitchFamily="18" charset="0"/>
              </a:rPr>
              <a:t>创新性</a:t>
            </a:r>
            <a:endParaRPr lang="zh-CN" altLang="en-US" sz="2000" b="1" dirty="0">
              <a:solidFill>
                <a:schemeClr val="bg2">
                  <a:lumMod val="50000"/>
                </a:schemeClr>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11" name="文本框 22"/>
          <p:cNvSpPr txBox="1"/>
          <p:nvPr>
            <p:custDataLst>
              <p:tags r:id="rId11"/>
            </p:custDataLst>
          </p:nvPr>
        </p:nvSpPr>
        <p:spPr>
          <a:xfrm>
            <a:off x="2370239" y="4512627"/>
            <a:ext cx="2087245" cy="742950"/>
          </a:xfrm>
          <a:prstGeom prst="rect">
            <a:avLst/>
          </a:prstGeom>
          <a:solidFill>
            <a:schemeClr val="accent1">
              <a:lumMod val="20000"/>
              <a:lumOff val="80000"/>
            </a:schemeClr>
          </a:solidFill>
          <a:ln>
            <a:solidFill>
              <a:srgbClr val="1F5EA0"/>
            </a:solidFill>
          </a:ln>
        </p:spPr>
        <p:txBody>
          <a:bodyPr wrap="square" rtlCol="0" anchor="ctr" anchorCtr="0">
            <a:noAutofit/>
          </a:bodyPr>
          <a:lstStyle/>
          <a:p>
            <a:pPr algn="ctr"/>
            <a:r>
              <a:rPr lang="en-US" altLang="zh-CN" sz="2000" b="1" dirty="0">
                <a:solidFill>
                  <a:schemeClr val="bg2">
                    <a:lumMod val="50000"/>
                  </a:schemeClr>
                </a:solidFill>
                <a:latin typeface="Times New Roman" panose="02020603050405020304" pitchFamily="18" charset="0"/>
                <a:ea typeface="微软雅黑" panose="020B0503020204020204" charset="-122"/>
                <a:cs typeface="Times New Roman" panose="02020603050405020304" pitchFamily="18" charset="0"/>
              </a:rPr>
              <a:t>05  </a:t>
            </a:r>
            <a:r>
              <a:rPr lang="zh-CN" altLang="en-US" sz="2000" b="1" dirty="0">
                <a:solidFill>
                  <a:schemeClr val="bg2">
                    <a:lumMod val="50000"/>
                  </a:schemeClr>
                </a:solidFill>
                <a:latin typeface="Times New Roman" panose="02020603050405020304" pitchFamily="18" charset="0"/>
                <a:ea typeface="微软雅黑" panose="020B0503020204020204" charset="-122"/>
                <a:cs typeface="Times New Roman" panose="02020603050405020304" pitchFamily="18" charset="0"/>
              </a:rPr>
              <a:t>公平性</a:t>
            </a:r>
            <a:endParaRPr lang="zh-CN" altLang="en-US" sz="2000" b="1" dirty="0">
              <a:solidFill>
                <a:schemeClr val="bg2">
                  <a:lumMod val="50000"/>
                </a:schemeClr>
              </a:solidFill>
              <a:latin typeface="Times New Roman" panose="02020603050405020304" pitchFamily="18" charset="0"/>
              <a:ea typeface="微软雅黑" panose="020B0503020204020204"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PA-直接连接符 33"/>
          <p:cNvCxnSpPr/>
          <p:nvPr>
            <p:custDataLst>
              <p:tags r:id="rId1"/>
            </p:custDataLst>
          </p:nvPr>
        </p:nvCxnSpPr>
        <p:spPr>
          <a:xfrm flipV="1">
            <a:off x="93527" y="628578"/>
            <a:ext cx="6871569" cy="1"/>
          </a:xfrm>
          <a:prstGeom prst="line">
            <a:avLst/>
          </a:prstGeom>
        </p:spPr>
        <p:style>
          <a:lnRef idx="1">
            <a:schemeClr val="accent1"/>
          </a:lnRef>
          <a:fillRef idx="0">
            <a:schemeClr val="accent1"/>
          </a:fillRef>
          <a:effectRef idx="0">
            <a:schemeClr val="accent1"/>
          </a:effectRef>
          <a:fontRef idx="minor">
            <a:schemeClr val="tx1"/>
          </a:fontRef>
        </p:style>
      </p:cxnSp>
      <p:sp>
        <p:nvSpPr>
          <p:cNvPr id="27" name="文本框 2"/>
          <p:cNvSpPr txBox="1"/>
          <p:nvPr/>
        </p:nvSpPr>
        <p:spPr>
          <a:xfrm>
            <a:off x="274955" y="125095"/>
            <a:ext cx="6096000" cy="460375"/>
          </a:xfrm>
          <a:prstGeom prst="rect">
            <a:avLst/>
          </a:prstGeom>
          <a:noFill/>
        </p:spPr>
        <p:txBody>
          <a:bodyPr wrap="square" rtlCol="0" anchor="t">
            <a:spAutoFit/>
          </a:bodyPr>
          <a:lstStyle/>
          <a:p>
            <a:r>
              <a:rPr lang="en-US" altLang="zh-CN" sz="2400" b="1" dirty="0">
                <a:latin typeface="Arial" panose="020B0604020202020204" pitchFamily="34" charset="0"/>
                <a:ea typeface="微软雅黑" panose="020B0503020204020204" charset="-122"/>
                <a:sym typeface="Arial" panose="020B0604020202020204" pitchFamily="34" charset="0"/>
              </a:rPr>
              <a:t>01 </a:t>
            </a:r>
            <a:r>
              <a:rPr lang="zh-CN" altLang="zh-CN" sz="2400" b="1" dirty="0">
                <a:latin typeface="Arial" panose="020B0604020202020204" pitchFamily="34" charset="0"/>
                <a:ea typeface="微软雅黑" panose="020B0503020204020204" charset="-122"/>
                <a:sym typeface="Arial" panose="020B0604020202020204" pitchFamily="34" charset="0"/>
              </a:rPr>
              <a:t>药物基本信息</a:t>
            </a:r>
            <a:endParaRPr lang="zh-CN" altLang="zh-CN" sz="2400" b="1" dirty="0">
              <a:latin typeface="Arial" panose="020B0604020202020204" pitchFamily="34" charset="0"/>
              <a:ea typeface="微软雅黑" panose="020B0503020204020204" charset="-122"/>
              <a:sym typeface="Arial" panose="020B0604020202020204" pitchFamily="34" charset="0"/>
            </a:endParaRPr>
          </a:p>
        </p:txBody>
      </p:sp>
      <p:sp>
        <p:nvSpPr>
          <p:cNvPr id="28" name="矩形 27"/>
          <p:cNvSpPr/>
          <p:nvPr/>
        </p:nvSpPr>
        <p:spPr>
          <a:xfrm>
            <a:off x="1838325" y="842645"/>
            <a:ext cx="3940810" cy="33274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rgbClr val="C00000"/>
                </a:solidFill>
                <a:latin typeface="Arial" panose="020B0604020202020204" pitchFamily="34" charset="0"/>
                <a:ea typeface="微软雅黑" panose="020B0503020204020204" charset="-122"/>
                <a:sym typeface="Arial" panose="020B0604020202020204" pitchFamily="34" charset="0"/>
              </a:rPr>
              <a:t>间苯</a:t>
            </a:r>
            <a:r>
              <a:rPr lang="zh-CN" altLang="en-US" sz="1600" b="1" dirty="0">
                <a:solidFill>
                  <a:srgbClr val="C00000"/>
                </a:solidFill>
                <a:latin typeface="Arial" panose="020B0604020202020204" pitchFamily="34" charset="0"/>
                <a:ea typeface="微软雅黑" panose="020B0503020204020204" charset="-122"/>
                <a:sym typeface="Arial" panose="020B0604020202020204" pitchFamily="34" charset="0"/>
              </a:rPr>
              <a:t>三酚口崩片</a:t>
            </a:r>
            <a:endParaRPr lang="zh-CN" altLang="en-US" sz="1600" b="1" dirty="0">
              <a:solidFill>
                <a:srgbClr val="C00000"/>
              </a:solidFill>
              <a:latin typeface="Arial" panose="020B0604020202020204" pitchFamily="34" charset="0"/>
              <a:ea typeface="微软雅黑" panose="020B0503020204020204" charset="-122"/>
              <a:sym typeface="Arial" panose="020B0604020202020204" pitchFamily="34" charset="0"/>
            </a:endParaRPr>
          </a:p>
        </p:txBody>
      </p:sp>
      <p:sp>
        <p:nvSpPr>
          <p:cNvPr id="29" name="右箭头 28"/>
          <p:cNvSpPr/>
          <p:nvPr/>
        </p:nvSpPr>
        <p:spPr>
          <a:xfrm>
            <a:off x="386627" y="842800"/>
            <a:ext cx="1567148" cy="332505"/>
          </a:xfrm>
          <a:prstGeom prst="rightArrow">
            <a:avLst>
              <a:gd name="adj1" fmla="val 100000"/>
              <a:gd name="adj2" fmla="val 27273"/>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Arial" panose="020B0604020202020204" pitchFamily="34" charset="0"/>
                <a:ea typeface="微软雅黑" panose="020B0503020204020204" charset="-122"/>
                <a:sym typeface="Arial" panose="020B0604020202020204" pitchFamily="34" charset="0"/>
              </a:rPr>
              <a:t>通用名</a:t>
            </a:r>
            <a:endParaRPr lang="zh-CN" altLang="en-US" sz="1600" dirty="0">
              <a:latin typeface="Arial" panose="020B0604020202020204" pitchFamily="34" charset="0"/>
              <a:ea typeface="微软雅黑" panose="020B0503020204020204" charset="-122"/>
              <a:sym typeface="Arial" panose="020B0604020202020204" pitchFamily="34" charset="0"/>
            </a:endParaRPr>
          </a:p>
        </p:txBody>
      </p:sp>
      <p:sp>
        <p:nvSpPr>
          <p:cNvPr id="30" name="矩形 29"/>
          <p:cNvSpPr/>
          <p:nvPr/>
        </p:nvSpPr>
        <p:spPr>
          <a:xfrm>
            <a:off x="7555230" y="847725"/>
            <a:ext cx="4160520" cy="33274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80mg</a:t>
            </a:r>
            <a:endParaRPr lang="en-US" altLang="zh-CN" sz="16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endParaRPr>
          </a:p>
        </p:txBody>
      </p:sp>
      <p:sp>
        <p:nvSpPr>
          <p:cNvPr id="31" name="右箭头 30"/>
          <p:cNvSpPr/>
          <p:nvPr/>
        </p:nvSpPr>
        <p:spPr>
          <a:xfrm>
            <a:off x="6180682" y="847617"/>
            <a:ext cx="1913658" cy="332505"/>
          </a:xfrm>
          <a:prstGeom prst="rightArrow">
            <a:avLst>
              <a:gd name="adj1" fmla="val 100000"/>
              <a:gd name="adj2" fmla="val 27273"/>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Arial" panose="020B0604020202020204" pitchFamily="34" charset="0"/>
                <a:ea typeface="微软雅黑" panose="020B0503020204020204" charset="-122"/>
                <a:sym typeface="Arial" panose="020B0604020202020204" pitchFamily="34" charset="0"/>
              </a:rPr>
              <a:t>注册规格</a:t>
            </a:r>
            <a:endParaRPr lang="zh-CN" altLang="en-US" sz="1600" dirty="0">
              <a:latin typeface="Arial" panose="020B0604020202020204" pitchFamily="34" charset="0"/>
              <a:ea typeface="微软雅黑" panose="020B0503020204020204" charset="-122"/>
              <a:sym typeface="Arial" panose="020B0604020202020204" pitchFamily="34" charset="0"/>
            </a:endParaRPr>
          </a:p>
        </p:txBody>
      </p:sp>
      <p:sp>
        <p:nvSpPr>
          <p:cNvPr id="32" name="矩形 31"/>
          <p:cNvSpPr/>
          <p:nvPr/>
        </p:nvSpPr>
        <p:spPr>
          <a:xfrm>
            <a:off x="1838325" y="1208405"/>
            <a:ext cx="3940810" cy="33274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2024</a:t>
            </a:r>
            <a:r>
              <a:rPr lang="zh-CN" altLang="en-US" sz="16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年</a:t>
            </a:r>
            <a:r>
              <a:rPr lang="en-US" altLang="zh-CN" sz="16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6</a:t>
            </a:r>
            <a:r>
              <a:rPr lang="zh-CN" altLang="en-US" sz="16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月</a:t>
            </a:r>
            <a:r>
              <a:rPr lang="en-US" altLang="zh-CN" sz="16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28</a:t>
            </a:r>
            <a:r>
              <a:rPr lang="zh-CN" altLang="en-US" sz="16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日</a:t>
            </a:r>
            <a:endParaRPr lang="zh-CN" altLang="en-US" sz="16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endParaRPr>
          </a:p>
        </p:txBody>
      </p:sp>
      <p:sp>
        <p:nvSpPr>
          <p:cNvPr id="33" name="右箭头 32"/>
          <p:cNvSpPr/>
          <p:nvPr/>
        </p:nvSpPr>
        <p:spPr>
          <a:xfrm>
            <a:off x="386627" y="1208559"/>
            <a:ext cx="1567148" cy="332505"/>
          </a:xfrm>
          <a:prstGeom prst="rightArrow">
            <a:avLst>
              <a:gd name="adj1" fmla="val 100000"/>
              <a:gd name="adj2" fmla="val 27273"/>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Arial" panose="020B0604020202020204" pitchFamily="34" charset="0"/>
                <a:ea typeface="微软雅黑" panose="020B0503020204020204" charset="-122"/>
                <a:sym typeface="Arial" panose="020B0604020202020204" pitchFamily="34" charset="0"/>
              </a:rPr>
              <a:t>我国获批时间</a:t>
            </a:r>
            <a:endParaRPr lang="zh-CN" altLang="en-US" sz="1600" dirty="0">
              <a:latin typeface="Arial" panose="020B0604020202020204" pitchFamily="34" charset="0"/>
              <a:ea typeface="微软雅黑" panose="020B0503020204020204" charset="-122"/>
              <a:sym typeface="Arial" panose="020B0604020202020204" pitchFamily="34" charset="0"/>
            </a:endParaRPr>
          </a:p>
        </p:txBody>
      </p:sp>
      <p:sp>
        <p:nvSpPr>
          <p:cNvPr id="34" name="矩形 33"/>
          <p:cNvSpPr/>
          <p:nvPr/>
        </p:nvSpPr>
        <p:spPr>
          <a:xfrm>
            <a:off x="7555230" y="1213485"/>
            <a:ext cx="4160520" cy="33274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 </a:t>
            </a:r>
            <a:r>
              <a:rPr lang="zh-CN" altLang="en-US" sz="16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法国</a:t>
            </a:r>
            <a:r>
              <a:rPr lang="en-US" altLang="zh-CN" sz="16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 2005</a:t>
            </a:r>
            <a:r>
              <a:rPr lang="zh-CN" altLang="en-US" sz="16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年</a:t>
            </a:r>
            <a:endParaRPr lang="zh-CN" altLang="en-US" sz="16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endParaRPr>
          </a:p>
        </p:txBody>
      </p:sp>
      <p:sp>
        <p:nvSpPr>
          <p:cNvPr id="35" name="右箭头 34"/>
          <p:cNvSpPr/>
          <p:nvPr/>
        </p:nvSpPr>
        <p:spPr>
          <a:xfrm>
            <a:off x="6180682" y="1213376"/>
            <a:ext cx="1913658" cy="332505"/>
          </a:xfrm>
          <a:prstGeom prst="rightArrow">
            <a:avLst>
              <a:gd name="adj1" fmla="val 100000"/>
              <a:gd name="adj2" fmla="val 27273"/>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a:latin typeface="Arial" panose="020B0604020202020204" pitchFamily="34" charset="0"/>
                <a:ea typeface="微软雅黑" panose="020B0503020204020204" charset="-122"/>
                <a:sym typeface="Arial" panose="020B0604020202020204" pitchFamily="34" charset="0"/>
              </a:rPr>
              <a:t>全球首个上市国家</a:t>
            </a:r>
            <a:endParaRPr lang="zh-CN" altLang="en-US" sz="1600" dirty="0">
              <a:latin typeface="Arial" panose="020B0604020202020204" pitchFamily="34" charset="0"/>
              <a:ea typeface="微软雅黑" panose="020B0503020204020204" charset="-122"/>
              <a:sym typeface="Arial" panose="020B0604020202020204" pitchFamily="34" charset="0"/>
            </a:endParaRPr>
          </a:p>
        </p:txBody>
      </p:sp>
      <p:sp>
        <p:nvSpPr>
          <p:cNvPr id="36" name="矩形 35"/>
          <p:cNvSpPr/>
          <p:nvPr/>
        </p:nvSpPr>
        <p:spPr>
          <a:xfrm>
            <a:off x="1838325" y="1574165"/>
            <a:ext cx="3940810" cy="33274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accent2">
                    <a:lumMod val="50000"/>
                  </a:schemeClr>
                </a:solidFill>
                <a:latin typeface="Arial" panose="020B0604020202020204" pitchFamily="34" charset="0"/>
                <a:ea typeface="微软雅黑" panose="020B0503020204020204" charset="-122"/>
                <a:sym typeface="Arial" panose="020B0604020202020204" pitchFamily="34" charset="0"/>
              </a:rPr>
              <a:t>否</a:t>
            </a:r>
            <a:endParaRPr lang="zh-CN" altLang="en-US" sz="1600" b="1" dirty="0">
              <a:solidFill>
                <a:schemeClr val="accent2">
                  <a:lumMod val="50000"/>
                </a:schemeClr>
              </a:solidFill>
              <a:latin typeface="Arial" panose="020B0604020202020204" pitchFamily="34" charset="0"/>
              <a:ea typeface="微软雅黑" panose="020B0503020204020204" charset="-122"/>
              <a:sym typeface="Arial" panose="020B0604020202020204" pitchFamily="34" charset="0"/>
            </a:endParaRPr>
          </a:p>
        </p:txBody>
      </p:sp>
      <p:sp>
        <p:nvSpPr>
          <p:cNvPr id="37" name="右箭头 36"/>
          <p:cNvSpPr/>
          <p:nvPr/>
        </p:nvSpPr>
        <p:spPr>
          <a:xfrm>
            <a:off x="386627" y="1574318"/>
            <a:ext cx="1567148" cy="332505"/>
          </a:xfrm>
          <a:prstGeom prst="rightArrow">
            <a:avLst>
              <a:gd name="adj1" fmla="val 100000"/>
              <a:gd name="adj2" fmla="val 27273"/>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Arial" panose="020B0604020202020204" pitchFamily="34" charset="0"/>
                <a:ea typeface="微软雅黑" panose="020B0503020204020204" charset="-122"/>
                <a:sym typeface="Arial" panose="020B0604020202020204" pitchFamily="34" charset="0"/>
              </a:rPr>
              <a:t>是否为</a:t>
            </a:r>
            <a:r>
              <a:rPr lang="en-US" altLang="zh-CN" sz="1600" dirty="0">
                <a:latin typeface="Arial" panose="020B0604020202020204" pitchFamily="34" charset="0"/>
                <a:ea typeface="微软雅黑" panose="020B0503020204020204" charset="-122"/>
                <a:sym typeface="Arial" panose="020B0604020202020204" pitchFamily="34" charset="0"/>
              </a:rPr>
              <a:t>OTC</a:t>
            </a:r>
            <a:endParaRPr lang="zh-CN" altLang="en-US" sz="1600" dirty="0">
              <a:latin typeface="Arial" panose="020B0604020202020204" pitchFamily="34" charset="0"/>
              <a:ea typeface="微软雅黑" panose="020B0503020204020204" charset="-122"/>
              <a:sym typeface="Arial" panose="020B0604020202020204" pitchFamily="34" charset="0"/>
            </a:endParaRPr>
          </a:p>
        </p:txBody>
      </p:sp>
      <p:grpSp>
        <p:nvGrpSpPr>
          <p:cNvPr id="6" name="组合 5"/>
          <p:cNvGrpSpPr/>
          <p:nvPr/>
        </p:nvGrpSpPr>
        <p:grpSpPr>
          <a:xfrm>
            <a:off x="386715" y="1939925"/>
            <a:ext cx="5393055" cy="342900"/>
            <a:chOff x="9733" y="2487"/>
            <a:chExt cx="8717" cy="524"/>
          </a:xfrm>
        </p:grpSpPr>
        <p:sp>
          <p:nvSpPr>
            <p:cNvPr id="38" name="矩形 37"/>
            <p:cNvSpPr/>
            <p:nvPr/>
          </p:nvSpPr>
          <p:spPr>
            <a:xfrm>
              <a:off x="11898" y="2487"/>
              <a:ext cx="6552" cy="524"/>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 </a:t>
              </a:r>
              <a:r>
                <a:rPr lang="zh-CN" altLang="en-US" sz="16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化药</a:t>
              </a:r>
              <a:r>
                <a:rPr lang="en-US" altLang="zh-CN" sz="16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3</a:t>
              </a:r>
              <a:r>
                <a:rPr lang="zh-CN" altLang="en-US" sz="16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类</a:t>
              </a:r>
              <a:endParaRPr lang="zh-CN" altLang="en-US" sz="16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endParaRPr>
            </a:p>
          </p:txBody>
        </p:sp>
        <p:sp>
          <p:nvSpPr>
            <p:cNvPr id="39" name="右箭头 38"/>
            <p:cNvSpPr/>
            <p:nvPr/>
          </p:nvSpPr>
          <p:spPr>
            <a:xfrm>
              <a:off x="9733" y="2487"/>
              <a:ext cx="2532" cy="524"/>
            </a:xfrm>
            <a:prstGeom prst="rightArrow">
              <a:avLst>
                <a:gd name="adj1" fmla="val 100000"/>
                <a:gd name="adj2" fmla="val 27273"/>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Arial" panose="020B0604020202020204" pitchFamily="34" charset="0"/>
                  <a:ea typeface="微软雅黑" panose="020B0503020204020204" charset="-122"/>
                  <a:sym typeface="Arial" panose="020B0604020202020204" pitchFamily="34" charset="0"/>
                </a:rPr>
                <a:t>注册分类</a:t>
              </a:r>
              <a:endParaRPr lang="zh-CN" altLang="en-US" sz="1600" dirty="0">
                <a:latin typeface="Arial" panose="020B0604020202020204" pitchFamily="34" charset="0"/>
                <a:ea typeface="微软雅黑" panose="020B0503020204020204" charset="-122"/>
                <a:sym typeface="Arial" panose="020B0604020202020204" pitchFamily="34" charset="0"/>
              </a:endParaRPr>
            </a:p>
          </p:txBody>
        </p:sp>
      </p:grpSp>
      <p:grpSp>
        <p:nvGrpSpPr>
          <p:cNvPr id="5" name="组合 4"/>
          <p:cNvGrpSpPr/>
          <p:nvPr/>
        </p:nvGrpSpPr>
        <p:grpSpPr>
          <a:xfrm>
            <a:off x="387350" y="2336800"/>
            <a:ext cx="5392420" cy="929640"/>
            <a:chOff x="610" y="3070"/>
            <a:chExt cx="8492" cy="1464"/>
          </a:xfrm>
        </p:grpSpPr>
        <p:sp>
          <p:nvSpPr>
            <p:cNvPr id="40" name="矩形 39"/>
            <p:cNvSpPr/>
            <p:nvPr/>
          </p:nvSpPr>
          <p:spPr>
            <a:xfrm>
              <a:off x="3292" y="3070"/>
              <a:ext cx="5810" cy="1464"/>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7630">
                <a:lnSpc>
                  <a:spcPct val="150000"/>
                </a:lnSpc>
              </a:pPr>
              <a:r>
                <a:rPr lang="zh-CN" altLang="en-US"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消化系统和胆道功能障碍引起的急性痉挛性疼痛；</a:t>
              </a:r>
              <a:r>
                <a:rPr lang="en-US" altLang="zh-CN"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 </a:t>
              </a:r>
              <a:r>
                <a:rPr lang="zh-CN" altLang="en-US"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急性痉挛性尿道、</a:t>
              </a:r>
              <a:r>
                <a:rPr lang="en-US" altLang="zh-CN"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 </a:t>
              </a:r>
              <a:r>
                <a:rPr lang="zh-CN" altLang="en-US"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膀胱、</a:t>
              </a:r>
              <a:r>
                <a:rPr lang="en-US" altLang="zh-CN"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 </a:t>
              </a:r>
              <a:r>
                <a:rPr lang="zh-CN" altLang="en-US"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肾绞痛；</a:t>
              </a:r>
              <a:r>
                <a:rPr lang="en-US" altLang="zh-CN"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 </a:t>
              </a:r>
              <a:r>
                <a:rPr lang="zh-CN" altLang="en-US"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妇科痉挛性疼痛</a:t>
              </a:r>
              <a:endParaRPr lang="zh-CN" altLang="en-US"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endParaRPr>
            </a:p>
          </p:txBody>
        </p:sp>
        <p:sp>
          <p:nvSpPr>
            <p:cNvPr id="41" name="右箭头 40"/>
            <p:cNvSpPr/>
            <p:nvPr/>
          </p:nvSpPr>
          <p:spPr>
            <a:xfrm>
              <a:off x="610" y="3070"/>
              <a:ext cx="2803" cy="1464"/>
            </a:xfrm>
            <a:prstGeom prst="rightArrow">
              <a:avLst>
                <a:gd name="adj1" fmla="val 100000"/>
                <a:gd name="adj2" fmla="val 8233"/>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Arial" panose="020B0604020202020204" pitchFamily="34" charset="0"/>
                  <a:ea typeface="微软雅黑" panose="020B0503020204020204" charset="-122"/>
                  <a:sym typeface="Arial" panose="020B0604020202020204" pitchFamily="34" charset="0"/>
                </a:rPr>
                <a:t>适应症</a:t>
              </a:r>
              <a:endParaRPr lang="zh-CN" altLang="en-US" sz="1600" dirty="0">
                <a:latin typeface="Arial" panose="020B0604020202020204" pitchFamily="34" charset="0"/>
                <a:ea typeface="微软雅黑" panose="020B0503020204020204" charset="-122"/>
                <a:sym typeface="Arial" panose="020B0604020202020204" pitchFamily="34" charset="0"/>
              </a:endParaRPr>
            </a:p>
          </p:txBody>
        </p:sp>
      </p:grpSp>
      <p:grpSp>
        <p:nvGrpSpPr>
          <p:cNvPr id="3" name="组合 2"/>
          <p:cNvGrpSpPr/>
          <p:nvPr/>
        </p:nvGrpSpPr>
        <p:grpSpPr>
          <a:xfrm>
            <a:off x="6180455" y="1579880"/>
            <a:ext cx="5534660" cy="1693545"/>
            <a:chOff x="9733" y="3063"/>
            <a:chExt cx="8700" cy="2081"/>
          </a:xfrm>
        </p:grpSpPr>
        <p:sp>
          <p:nvSpPr>
            <p:cNvPr id="42" name="矩形 41"/>
            <p:cNvSpPr/>
            <p:nvPr/>
          </p:nvSpPr>
          <p:spPr>
            <a:xfrm>
              <a:off x="12633" y="3063"/>
              <a:ext cx="5800" cy="2080"/>
            </a:xfrm>
            <a:prstGeom prst="rect">
              <a:avLst/>
            </a:prstGeom>
            <a:solidFill>
              <a:schemeClr val="bg1">
                <a:lumMod val="95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7630">
                <a:lnSpc>
                  <a:spcPct val="150000"/>
                </a:lnSpc>
              </a:pPr>
              <a:endParaRPr lang="zh-CN" altLang="en-US"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endParaRPr>
            </a:p>
            <a:p>
              <a:pPr marL="87630">
                <a:lnSpc>
                  <a:spcPct val="150000"/>
                </a:lnSpc>
              </a:pPr>
              <a:r>
                <a:rPr lang="zh-CN" altLang="en-US"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成人通常的剂量是</a:t>
              </a:r>
              <a:r>
                <a:rPr lang="en-US" altLang="zh-CN" sz="1400" b="1" dirty="0">
                  <a:solidFill>
                    <a:srgbClr val="C00000"/>
                  </a:solidFill>
                  <a:latin typeface="Arial" panose="020B0604020202020204" pitchFamily="34" charset="0"/>
                  <a:ea typeface="微软雅黑" panose="020B0503020204020204" charset="-122"/>
                  <a:sym typeface="Arial" panose="020B0604020202020204" pitchFamily="34" charset="0"/>
                </a:rPr>
                <a:t>2</a:t>
              </a:r>
              <a:r>
                <a:rPr lang="zh-CN" altLang="en-US" sz="1400" b="1" dirty="0">
                  <a:solidFill>
                    <a:srgbClr val="C00000"/>
                  </a:solidFill>
                  <a:latin typeface="Arial" panose="020B0604020202020204" pitchFamily="34" charset="0"/>
                  <a:ea typeface="微软雅黑" panose="020B0503020204020204" charset="-122"/>
                  <a:sym typeface="Arial" panose="020B0604020202020204" pitchFamily="34" charset="0"/>
                </a:rPr>
                <a:t>片</a:t>
              </a:r>
              <a:r>
                <a:rPr lang="en-US" altLang="zh-CN"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 </a:t>
              </a:r>
              <a:r>
                <a:rPr lang="zh-CN" altLang="en-US"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，在发作时服用</a:t>
              </a:r>
              <a:r>
                <a:rPr lang="en-US" altLang="zh-CN"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 </a:t>
              </a:r>
              <a:r>
                <a:rPr lang="zh-CN" altLang="en-US"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，严重痉挛时重复服用</a:t>
              </a:r>
              <a:r>
                <a:rPr lang="en-US" altLang="zh-CN"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 </a:t>
              </a:r>
              <a:r>
                <a:rPr lang="zh-CN" altLang="en-US"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，每次服用至少间隔</a:t>
              </a:r>
              <a:r>
                <a:rPr lang="en-US" altLang="zh-CN"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2</a:t>
              </a:r>
              <a:r>
                <a:rPr lang="zh-CN" altLang="en-US"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小时</a:t>
              </a:r>
              <a:r>
                <a:rPr lang="en-US" altLang="zh-CN"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 </a:t>
              </a:r>
              <a:r>
                <a:rPr lang="zh-CN" altLang="en-US"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，每</a:t>
              </a:r>
              <a:r>
                <a:rPr lang="en-US" altLang="zh-CN"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24</a:t>
              </a:r>
              <a:r>
                <a:rPr lang="zh-CN" altLang="en-US"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小时不超过</a:t>
              </a:r>
              <a:r>
                <a:rPr lang="en-US" altLang="zh-CN"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6</a:t>
              </a:r>
              <a:r>
                <a:rPr lang="zh-CN" altLang="en-US"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rPr>
                <a:t>片，将药片置于舌下，待其崩解后直接吞咽；或者将药片溶于水后给药。</a:t>
              </a:r>
              <a:endParaRPr lang="zh-CN" altLang="en-US"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endParaRPr>
            </a:p>
            <a:p>
              <a:pPr marL="87630">
                <a:lnSpc>
                  <a:spcPct val="150000"/>
                </a:lnSpc>
              </a:pPr>
              <a:endParaRPr lang="zh-CN" altLang="en-US" sz="1400" b="1" dirty="0">
                <a:solidFill>
                  <a:schemeClr val="accent1">
                    <a:lumMod val="50000"/>
                  </a:schemeClr>
                </a:solidFill>
                <a:latin typeface="Arial" panose="020B0604020202020204" pitchFamily="34" charset="0"/>
                <a:ea typeface="微软雅黑" panose="020B0503020204020204" charset="-122"/>
                <a:sym typeface="Arial" panose="020B0604020202020204" pitchFamily="34" charset="0"/>
              </a:endParaRPr>
            </a:p>
          </p:txBody>
        </p:sp>
        <p:sp>
          <p:nvSpPr>
            <p:cNvPr id="43" name="右箭头 42"/>
            <p:cNvSpPr/>
            <p:nvPr/>
          </p:nvSpPr>
          <p:spPr>
            <a:xfrm>
              <a:off x="9733" y="3063"/>
              <a:ext cx="3122" cy="2081"/>
            </a:xfrm>
            <a:prstGeom prst="rightArrow">
              <a:avLst>
                <a:gd name="adj1" fmla="val 100000"/>
                <a:gd name="adj2" fmla="val 8233"/>
              </a:avLst>
            </a:prstGeom>
            <a:solidFill>
              <a:srgbClr val="3477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Arial" panose="020B0604020202020204" pitchFamily="34" charset="0"/>
                  <a:ea typeface="微软雅黑" panose="020B0503020204020204" charset="-122"/>
                  <a:sym typeface="Arial" panose="020B0604020202020204" pitchFamily="34" charset="0"/>
                </a:rPr>
                <a:t>用法用量</a:t>
              </a:r>
              <a:endParaRPr lang="zh-CN" altLang="en-US" sz="1600" dirty="0">
                <a:latin typeface="Arial" panose="020B0604020202020204" pitchFamily="34" charset="0"/>
                <a:ea typeface="微软雅黑" panose="020B0503020204020204" charset="-122"/>
                <a:sym typeface="Arial" panose="020B0604020202020204" pitchFamily="34" charset="0"/>
              </a:endParaRPr>
            </a:p>
          </p:txBody>
        </p:sp>
      </p:grpSp>
      <p:sp>
        <p:nvSpPr>
          <p:cNvPr id="44" name="矩形 43"/>
          <p:cNvSpPr/>
          <p:nvPr/>
        </p:nvSpPr>
        <p:spPr>
          <a:xfrm>
            <a:off x="6180455" y="4304665"/>
            <a:ext cx="5605145" cy="1978660"/>
          </a:xfrm>
          <a:prstGeom prst="rect">
            <a:avLst/>
          </a:prstGeom>
          <a:solidFill>
            <a:schemeClr val="bg1">
              <a:lumMod val="9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l">
              <a:lnSpc>
                <a:spcPct val="150000"/>
              </a:lnSpc>
              <a:buClrTx/>
              <a:buSzTx/>
              <a:buFont typeface="Wingdings" panose="05000000000000000000" charset="0"/>
              <a:buChar char="Ø"/>
            </a:pPr>
            <a:r>
              <a:rPr lang="en-US" altLang="zh-CN" dirty="0">
                <a:solidFill>
                  <a:schemeClr val="tx1"/>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两者化学活性成分和说明书适应症一致。</a:t>
            </a:r>
            <a:endParaRPr lang="en-US" altLang="zh-CN" dirty="0">
              <a:solidFill>
                <a:schemeClr val="tx1"/>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a:p>
            <a:pPr marL="285750" lvl="0" indent="-285750" algn="l">
              <a:lnSpc>
                <a:spcPct val="150000"/>
              </a:lnSpc>
              <a:buClrTx/>
              <a:buSzTx/>
              <a:buFont typeface="Wingdings" panose="05000000000000000000" pitchFamily="2" charset="2"/>
              <a:buChar char="Ø"/>
            </a:pPr>
            <a:r>
              <a:rPr lang="zh-CN" altLang="en-US" dirty="0">
                <a:solidFill>
                  <a:schemeClr val="tx1"/>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注射用间苯三酚（冻干粉针）</a:t>
            </a:r>
            <a:r>
              <a:rPr lang="en-US" altLang="zh-CN" dirty="0">
                <a:solidFill>
                  <a:schemeClr val="tx1"/>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已被纳入医保目录乙类，目录内仅注射</a:t>
            </a:r>
            <a:r>
              <a:rPr lang="zh-CN" altLang="en-US" dirty="0">
                <a:solidFill>
                  <a:schemeClr val="tx1"/>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用</a:t>
            </a:r>
            <a:r>
              <a:rPr lang="en-US" altLang="zh-CN" dirty="0">
                <a:solidFill>
                  <a:schemeClr val="tx1"/>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剂型缺乏间苯三酚口服制剂。</a:t>
            </a:r>
            <a:endParaRPr lang="en-US" altLang="zh-CN" dirty="0">
              <a:solidFill>
                <a:schemeClr val="tx1"/>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a:p>
            <a:pPr marL="285750" lvl="0" indent="-285750" algn="l">
              <a:lnSpc>
                <a:spcPct val="150000"/>
              </a:lnSpc>
              <a:buClrTx/>
              <a:buSzTx/>
              <a:buFont typeface="Wingdings" panose="05000000000000000000" pitchFamily="2" charset="2"/>
              <a:buChar char="Ø"/>
            </a:pPr>
            <a:r>
              <a:rPr lang="en-US" altLang="zh-CN" dirty="0">
                <a:solidFill>
                  <a:srgbClr val="C00000"/>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口崩片是剂型的创新</a:t>
            </a:r>
            <a:r>
              <a:rPr lang="zh-CN" altLang="en-US" dirty="0">
                <a:solidFill>
                  <a:srgbClr val="C00000"/>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，服用更加安全、便捷</a:t>
            </a:r>
            <a:r>
              <a:rPr lang="en-US" altLang="zh-CN" dirty="0">
                <a:solidFill>
                  <a:srgbClr val="C00000"/>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a:t>
            </a:r>
            <a:endParaRPr lang="en-US" altLang="zh-CN" dirty="0">
              <a:solidFill>
                <a:srgbClr val="C00000"/>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p:txBody>
      </p:sp>
      <p:sp>
        <p:nvSpPr>
          <p:cNvPr id="45" name="矩形 44"/>
          <p:cNvSpPr/>
          <p:nvPr/>
        </p:nvSpPr>
        <p:spPr>
          <a:xfrm>
            <a:off x="6180455" y="3594100"/>
            <a:ext cx="5605145" cy="38290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Arial" panose="020B0604020202020204" pitchFamily="34" charset="0"/>
                <a:ea typeface="微软雅黑" panose="020B0503020204020204" charset="-122"/>
                <a:sym typeface="Arial" panose="020B0604020202020204" pitchFamily="34" charset="0"/>
              </a:rPr>
              <a:t>参照药品建议：注射用间苯三酚（</a:t>
            </a:r>
            <a:r>
              <a:rPr lang="zh-CN" altLang="en-US" b="1" dirty="0">
                <a:latin typeface="Arial" panose="020B0604020202020204" pitchFamily="34" charset="0"/>
                <a:ea typeface="微软雅黑" panose="020B0503020204020204" charset="-122"/>
                <a:sym typeface="Arial" panose="020B0604020202020204" pitchFamily="34" charset="0"/>
              </a:rPr>
              <a:t>冻干粉针）</a:t>
            </a:r>
            <a:endParaRPr lang="zh-CN" altLang="en-US" b="1" dirty="0">
              <a:latin typeface="Arial" panose="020B0604020202020204" pitchFamily="34" charset="0"/>
              <a:ea typeface="微软雅黑" panose="020B0503020204020204" charset="-122"/>
              <a:sym typeface="Arial" panose="020B0604020202020204" pitchFamily="34" charset="0"/>
            </a:endParaRPr>
          </a:p>
        </p:txBody>
      </p:sp>
      <p:sp>
        <p:nvSpPr>
          <p:cNvPr id="46" name="文本框 21"/>
          <p:cNvSpPr txBox="1"/>
          <p:nvPr/>
        </p:nvSpPr>
        <p:spPr>
          <a:xfrm>
            <a:off x="275590" y="4304665"/>
            <a:ext cx="5654675" cy="1979295"/>
          </a:xfrm>
          <a:prstGeom prst="rect">
            <a:avLst/>
          </a:prstGeom>
          <a:noFill/>
          <a:ln>
            <a:solidFill>
              <a:schemeClr val="tx2"/>
            </a:solidFill>
          </a:ln>
        </p:spPr>
        <p:txBody>
          <a:bodyPr wrap="square" rtlCol="0" anchor="t">
            <a:noAutofit/>
          </a:bodyPr>
          <a:lstStyle/>
          <a:p>
            <a:pPr marL="285750" indent="-285750">
              <a:lnSpc>
                <a:spcPct val="150000"/>
              </a:lnSpc>
              <a:buFont typeface="Wingdings" panose="05000000000000000000" charset="0"/>
              <a:buChar char="Ø"/>
            </a:pPr>
            <a:r>
              <a:rPr lang="zh-CN" altLang="en-US"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口崩片剂型更适合无法注射的人群和场景或需要长期治疗的的患者</a:t>
            </a:r>
            <a:r>
              <a:rPr lang="en-US" altLang="zh-CN" baseline="30000"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1</a:t>
            </a:r>
            <a:r>
              <a:rPr lang="en-US" altLang="zh-CN"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 </a:t>
            </a:r>
            <a:r>
              <a:rPr lang="zh-CN" altLang="en-US"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a:t>
            </a:r>
            <a:endParaRPr lang="zh-CN" altLang="en-US"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a:p>
            <a:pPr marL="285750" indent="-285750">
              <a:lnSpc>
                <a:spcPct val="150000"/>
              </a:lnSpc>
              <a:buFont typeface="Wingdings" panose="05000000000000000000" pitchFamily="2" charset="2"/>
              <a:buChar char="Ø"/>
            </a:pPr>
            <a:r>
              <a:rPr lang="zh-CN" altLang="en-US"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部分急症患者在明确诊断后需进行急诊手术</a:t>
            </a:r>
            <a:r>
              <a:rPr lang="en-US" altLang="zh-CN"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 </a:t>
            </a:r>
            <a:r>
              <a:rPr lang="zh-CN" altLang="en-US"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，术前需要禁食水</a:t>
            </a:r>
            <a:r>
              <a:rPr lang="en-US" altLang="zh-CN" baseline="30000"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2</a:t>
            </a:r>
            <a:r>
              <a:rPr lang="zh-CN" altLang="en-US"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a:t>
            </a:r>
            <a:r>
              <a:rPr lang="en-US" altLang="zh-CN"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 </a:t>
            </a:r>
            <a:r>
              <a:rPr lang="zh-CN" altLang="en-US"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本品可无水舌下崩解。</a:t>
            </a:r>
            <a:endParaRPr lang="zh-CN" altLang="en-US"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p:txBody>
      </p:sp>
      <p:grpSp>
        <p:nvGrpSpPr>
          <p:cNvPr id="4" name="组合 3"/>
          <p:cNvGrpSpPr/>
          <p:nvPr/>
        </p:nvGrpSpPr>
        <p:grpSpPr>
          <a:xfrm>
            <a:off x="294640" y="3523615"/>
            <a:ext cx="5485765" cy="452755"/>
            <a:chOff x="464" y="4967"/>
            <a:chExt cx="8639" cy="713"/>
          </a:xfrm>
        </p:grpSpPr>
        <p:sp>
          <p:nvSpPr>
            <p:cNvPr id="25" name="矩形 24"/>
            <p:cNvSpPr/>
            <p:nvPr>
              <p:custDataLst>
                <p:tags r:id="rId2"/>
              </p:custDataLst>
            </p:nvPr>
          </p:nvSpPr>
          <p:spPr>
            <a:xfrm>
              <a:off x="609" y="5078"/>
              <a:ext cx="8494" cy="60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a:latin typeface="Arial" panose="020B0604020202020204" pitchFamily="34" charset="0"/>
                <a:ea typeface="微软雅黑" panose="020B0503020204020204" charset="-122"/>
                <a:sym typeface="Arial" panose="020B0604020202020204" pitchFamily="34" charset="0"/>
              </a:endParaRPr>
            </a:p>
          </p:txBody>
        </p:sp>
        <p:sp>
          <p:nvSpPr>
            <p:cNvPr id="47" name="文本框 23"/>
            <p:cNvSpPr txBox="1"/>
            <p:nvPr/>
          </p:nvSpPr>
          <p:spPr>
            <a:xfrm>
              <a:off x="464" y="4967"/>
              <a:ext cx="8639" cy="582"/>
            </a:xfrm>
            <a:prstGeom prst="rect">
              <a:avLst/>
            </a:prstGeom>
            <a:noFill/>
          </p:spPr>
          <p:txBody>
            <a:bodyPr wrap="square" rtlCol="0" anchor="t">
              <a:noAutofit/>
            </a:bodyPr>
            <a:lstStyle/>
            <a:p>
              <a:pPr algn="ctr">
                <a:lnSpc>
                  <a:spcPct val="150000"/>
                </a:lnSpc>
              </a:pPr>
              <a:r>
                <a:rPr lang="zh-CN" altLang="en-US" b="1" dirty="0">
                  <a:solidFill>
                    <a:schemeClr val="bg1"/>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填补未满足的临床需求</a:t>
              </a:r>
              <a:r>
                <a:rPr lang="zh-CN" altLang="zh-CN" b="1" dirty="0">
                  <a:solidFill>
                    <a:schemeClr val="bg1"/>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a:t>
              </a:r>
              <a:endParaRPr lang="zh-CN" altLang="zh-CN" b="1" dirty="0">
                <a:solidFill>
                  <a:schemeClr val="bg1"/>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p:txBody>
        </p:sp>
      </p:grpSp>
      <p:sp>
        <p:nvSpPr>
          <p:cNvPr id="2" name="文本框 1"/>
          <p:cNvSpPr txBox="1"/>
          <p:nvPr/>
        </p:nvSpPr>
        <p:spPr>
          <a:xfrm>
            <a:off x="386715" y="6395720"/>
            <a:ext cx="10680700" cy="334645"/>
          </a:xfrm>
          <a:prstGeom prst="rect">
            <a:avLst/>
          </a:prstGeom>
          <a:noFill/>
        </p:spPr>
        <p:txBody>
          <a:bodyPr wrap="square" rtlCol="0" anchor="t">
            <a:noAutofit/>
          </a:bodyPr>
          <a:p>
            <a:r>
              <a:rPr lang="en-US" altLang="zh-CN" sz="900"/>
              <a:t> [1] </a:t>
            </a:r>
            <a:r>
              <a:rPr lang="zh-CN" altLang="en-US" sz="900"/>
              <a:t>黎翠微</a:t>
            </a:r>
            <a:r>
              <a:rPr lang="en-US" altLang="zh-CN" sz="900"/>
              <a:t>.</a:t>
            </a:r>
            <a:r>
              <a:rPr lang="zh-CN" altLang="en-US" sz="900"/>
              <a:t>比较间苯三酚注射液与山莨菪碱注射液在老年痉挛性腹痛患者中的应用效果</a:t>
            </a:r>
            <a:r>
              <a:rPr lang="en-US" altLang="zh-CN" sz="900"/>
              <a:t>[J].</a:t>
            </a:r>
            <a:r>
              <a:rPr lang="zh-CN" altLang="en-US" sz="900"/>
              <a:t>中文科技期刊数据库（引文版）医药卫生</a:t>
            </a:r>
            <a:r>
              <a:rPr lang="en-US" altLang="zh-CN" sz="900"/>
              <a:t>,2023(3):100-103</a:t>
            </a:r>
            <a:r>
              <a:rPr lang="en-US" altLang="zh-CN" sz="900"/>
              <a:t> </a:t>
            </a:r>
            <a:endParaRPr lang="en-US" altLang="zh-CN" sz="900"/>
          </a:p>
          <a:p>
            <a:r>
              <a:rPr lang="en-US" altLang="zh-CN" sz="900"/>
              <a:t> [2] </a:t>
            </a:r>
            <a:r>
              <a:rPr lang="zh-CN" altLang="en-US" sz="900"/>
              <a:t>成人非创伤性急腹症早期镇痛专家共识</a:t>
            </a:r>
            <a:r>
              <a:rPr lang="en-US" altLang="zh-CN" sz="900"/>
              <a:t> </a:t>
            </a:r>
            <a:r>
              <a:rPr lang="zh-CN" altLang="en-US" sz="900"/>
              <a:t>（</a:t>
            </a:r>
            <a:r>
              <a:rPr lang="en-US" altLang="zh-CN" sz="900"/>
              <a:t>2021</a:t>
            </a:r>
            <a:r>
              <a:rPr lang="zh-CN" altLang="en-US" sz="900"/>
              <a:t>年）</a:t>
            </a:r>
            <a:endParaRPr lang="zh-CN" altLang="en-US" sz="900"/>
          </a:p>
          <a:p>
            <a:endParaRPr lang="zh-CN" altLang="en-US" sz="900"/>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PA-直接连接符 33"/>
          <p:cNvCxnSpPr/>
          <p:nvPr>
            <p:custDataLst>
              <p:tags r:id="rId1"/>
            </p:custDataLst>
          </p:nvPr>
        </p:nvCxnSpPr>
        <p:spPr>
          <a:xfrm flipV="1">
            <a:off x="93527" y="628578"/>
            <a:ext cx="6871569" cy="1"/>
          </a:xfrm>
          <a:prstGeom prst="line">
            <a:avLst/>
          </a:prstGeom>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274955" y="125095"/>
            <a:ext cx="6096000" cy="460375"/>
          </a:xfrm>
          <a:prstGeom prst="rect">
            <a:avLst/>
          </a:prstGeom>
          <a:noFill/>
        </p:spPr>
        <p:txBody>
          <a:bodyPr wrap="square" rtlCol="0" anchor="t">
            <a:spAutoFit/>
          </a:bodyPr>
          <a:lstStyle/>
          <a:p>
            <a:r>
              <a:rPr lang="en-US" altLang="zh-CN" sz="2400" b="1" dirty="0">
                <a:latin typeface="Arial" panose="020B0604020202020204" pitchFamily="34" charset="0"/>
                <a:ea typeface="微软雅黑" panose="020B0503020204020204" charset="-122"/>
                <a:sym typeface="Arial" panose="020B0604020202020204" pitchFamily="34" charset="0"/>
              </a:rPr>
              <a:t>01 </a:t>
            </a:r>
            <a:r>
              <a:rPr lang="zh-CN" altLang="zh-CN" sz="2400" b="1" dirty="0">
                <a:latin typeface="Arial" panose="020B0604020202020204" pitchFamily="34" charset="0"/>
                <a:ea typeface="微软雅黑" panose="020B0503020204020204" charset="-122"/>
                <a:sym typeface="Arial" panose="020B0604020202020204" pitchFamily="34" charset="0"/>
              </a:rPr>
              <a:t>药物基本信息</a:t>
            </a:r>
            <a:endParaRPr lang="zh-CN" altLang="zh-CN" sz="2400" b="1" dirty="0">
              <a:latin typeface="Arial" panose="020B0604020202020204" pitchFamily="34" charset="0"/>
              <a:ea typeface="微软雅黑" panose="020B0503020204020204" charset="-122"/>
              <a:sym typeface="Arial" panose="020B0604020202020204" pitchFamily="34" charset="0"/>
            </a:endParaRPr>
          </a:p>
        </p:txBody>
      </p:sp>
      <p:sp>
        <p:nvSpPr>
          <p:cNvPr id="4" name="文本框 3"/>
          <p:cNvSpPr txBox="1"/>
          <p:nvPr>
            <p:custDataLst>
              <p:tags r:id="rId2"/>
            </p:custDataLst>
          </p:nvPr>
        </p:nvSpPr>
        <p:spPr>
          <a:xfrm>
            <a:off x="289560" y="969645"/>
            <a:ext cx="11057890" cy="4613275"/>
          </a:xfrm>
          <a:prstGeom prst="rect">
            <a:avLst/>
          </a:prstGeom>
          <a:noFill/>
          <a:ln>
            <a:noFill/>
          </a:ln>
        </p:spPr>
        <p:txBody>
          <a:bodyPr wrap="square" rtlCol="0">
            <a:noAutofit/>
          </a:bodyPr>
          <a:lstStyle/>
          <a:p>
            <a:pPr algn="l">
              <a:lnSpc>
                <a:spcPct val="150000"/>
              </a:lnSpc>
            </a:pPr>
            <a:r>
              <a:rPr lang="zh-CN" altLang="zh-CN" b="1" u="sng" dirty="0">
                <a:solidFill>
                  <a:srgbClr val="C00000"/>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a:t>
            </a:r>
            <a:r>
              <a:rPr lang="en-US" altLang="zh-CN" b="1" u="sng" dirty="0">
                <a:solidFill>
                  <a:srgbClr val="C00000"/>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 </a:t>
            </a:r>
            <a:r>
              <a:rPr lang="zh-CN" altLang="en-US" b="1" u="sng" dirty="0">
                <a:solidFill>
                  <a:srgbClr val="C00000"/>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疾病基本情况</a:t>
            </a:r>
            <a:r>
              <a:rPr lang="zh-CN" altLang="zh-CN" b="1" u="sng" dirty="0">
                <a:solidFill>
                  <a:srgbClr val="C00000"/>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a:t>
            </a:r>
            <a:endParaRPr lang="zh-CN" altLang="zh-CN" b="1" u="sng" dirty="0">
              <a:solidFill>
                <a:srgbClr val="C00000"/>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a:p>
            <a:pPr algn="l">
              <a:lnSpc>
                <a:spcPct val="150000"/>
              </a:lnSpc>
            </a:pPr>
            <a:endParaRPr lang="zh-CN" altLang="zh-CN" b="1" u="sng" dirty="0">
              <a:solidFill>
                <a:srgbClr val="C00000"/>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a:p>
            <a:pPr marL="285750" indent="-285750">
              <a:lnSpc>
                <a:spcPct val="150000"/>
              </a:lnSpc>
              <a:buFont typeface="Wingdings" panose="05000000000000000000" pitchFamily="2" charset="2"/>
              <a:buChar char="Ø"/>
            </a:pPr>
            <a:r>
              <a:rPr lang="zh-CN" altLang="en-US"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国外流行病学调查显示，</a:t>
            </a:r>
            <a:r>
              <a:rPr lang="en-US" altLang="zh-CN"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4.9%~12.1% </a:t>
            </a:r>
            <a:r>
              <a:rPr lang="zh-CN" altLang="en-US"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的非创伤急诊就诊患者以急性腹痛为主要主诉，在年龄超过</a:t>
            </a:r>
            <a:r>
              <a:rPr lang="en-US" altLang="zh-CN"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 50 </a:t>
            </a:r>
            <a:r>
              <a:rPr lang="zh-CN" altLang="en-US"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岁的人群中甚至高达</a:t>
            </a:r>
            <a:r>
              <a:rPr lang="en-US" altLang="zh-CN"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 </a:t>
            </a:r>
            <a:r>
              <a:rPr lang="en-US" altLang="zh-CN" b="1" dirty="0">
                <a:solidFill>
                  <a:srgbClr val="C00000"/>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25%</a:t>
            </a:r>
            <a:r>
              <a:rPr lang="zh-CN" altLang="en-US" dirty="0">
                <a:solidFill>
                  <a:srgbClr val="0E58C4"/>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a:t>
            </a:r>
            <a:endParaRPr lang="zh-CN" altLang="en-US"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a:p>
            <a:pPr indent="0">
              <a:lnSpc>
                <a:spcPct val="150000"/>
              </a:lnSpc>
              <a:buFont typeface="Wingdings" panose="05000000000000000000" pitchFamily="2" charset="2"/>
              <a:buNone/>
            </a:pPr>
            <a:endParaRPr lang="zh-CN" altLang="en-US"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a:p>
            <a:pPr marL="285750" indent="-285750">
              <a:lnSpc>
                <a:spcPct val="150000"/>
              </a:lnSpc>
              <a:buFont typeface="Wingdings" panose="05000000000000000000" charset="0"/>
              <a:buChar char="Ø"/>
            </a:pPr>
            <a:r>
              <a:rPr lang="zh-CN" altLang="en-US"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国内报道</a:t>
            </a:r>
            <a:r>
              <a:rPr lang="en-US" altLang="zh-CN"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a:t>
            </a:r>
            <a:r>
              <a:rPr lang="zh-CN" altLang="en-US"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成人慢性胆囊炎患病率为</a:t>
            </a:r>
            <a:r>
              <a:rPr lang="en-US" altLang="zh-CN"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0.78%~3.91%,</a:t>
            </a:r>
            <a:r>
              <a:rPr lang="zh-CN" altLang="en-US"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胆囊结石患病率为</a:t>
            </a:r>
            <a:r>
              <a:rPr lang="en-US" altLang="zh-CN" b="1" dirty="0">
                <a:solidFill>
                  <a:srgbClr val="C00000"/>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2.3%~6.5%</a:t>
            </a:r>
            <a:r>
              <a:rPr lang="zh-CN" altLang="en-US"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。女性胆囊结石患病率高于男性。我国胆囊结石患病率随年龄增长而上升</a:t>
            </a:r>
            <a:r>
              <a:rPr lang="en-US" altLang="zh-CN" baseline="30000"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2</a:t>
            </a:r>
            <a:r>
              <a:rPr lang="zh-CN" altLang="en-US"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a:t>
            </a:r>
            <a:endParaRPr lang="zh-CN" altLang="en-US"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a:p>
            <a:pPr marL="285750" indent="-285750">
              <a:lnSpc>
                <a:spcPct val="150000"/>
              </a:lnSpc>
              <a:buFont typeface="Wingdings" panose="05000000000000000000" charset="0"/>
              <a:buChar char="Ø"/>
            </a:pPr>
            <a:endParaRPr lang="zh-CN" altLang="en-US"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a:p>
            <a:pPr marL="285750" indent="-285750">
              <a:lnSpc>
                <a:spcPct val="150000"/>
              </a:lnSpc>
              <a:buFont typeface="Wingdings" panose="05000000000000000000" pitchFamily="2" charset="2"/>
              <a:buChar char="Ø"/>
            </a:pPr>
            <a:r>
              <a:rPr lang="zh-CN" altLang="en-US"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在妇科痉挛性疼痛方面：复发性流产（</a:t>
            </a:r>
            <a:r>
              <a:rPr lang="en-US" altLang="zh-CN"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RSA</a:t>
            </a:r>
            <a:r>
              <a:rPr lang="zh-CN" altLang="en-US"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）的发生率为</a:t>
            </a:r>
            <a:r>
              <a:rPr lang="en-US" altLang="zh-CN"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1%-5%</a:t>
            </a:r>
            <a:r>
              <a:rPr lang="zh-CN" altLang="en-US"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。曾有</a:t>
            </a:r>
            <a:r>
              <a:rPr lang="en-US" altLang="zh-CN"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3</a:t>
            </a:r>
            <a:r>
              <a:rPr lang="zh-CN" altLang="en-US"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次以上连续自然流产史的患者再次妊娠后胚胎丢失率为</a:t>
            </a:r>
            <a:r>
              <a:rPr lang="en-US" altLang="zh-CN" b="1" dirty="0">
                <a:solidFill>
                  <a:srgbClr val="C00000"/>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40%-80%</a:t>
            </a:r>
            <a:r>
              <a:rPr lang="en-US" altLang="zh-CN" baseline="30000"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3</a:t>
            </a:r>
            <a:r>
              <a:rPr lang="zh-CN" altLang="en-US"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a:t>
            </a:r>
            <a:endParaRPr lang="zh-CN" altLang="en-US" dirty="0">
              <a:solidFill>
                <a:schemeClr val="bg2">
                  <a:lumMod val="50000"/>
                </a:schemeClr>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a:p>
            <a:pPr>
              <a:lnSpc>
                <a:spcPct val="150000"/>
              </a:lnSpc>
            </a:pPr>
            <a:endParaRPr lang="zh-CN" altLang="en-US" sz="1600"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a:p>
            <a:pPr>
              <a:lnSpc>
                <a:spcPct val="150000"/>
              </a:lnSpc>
            </a:pPr>
            <a:endParaRPr lang="zh-CN" altLang="en-US"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p:txBody>
      </p:sp>
      <p:sp>
        <p:nvSpPr>
          <p:cNvPr id="5" name="文本框 4"/>
          <p:cNvSpPr txBox="1"/>
          <p:nvPr/>
        </p:nvSpPr>
        <p:spPr>
          <a:xfrm>
            <a:off x="289560" y="6198235"/>
            <a:ext cx="11626215" cy="506730"/>
          </a:xfrm>
          <a:prstGeom prst="rect">
            <a:avLst/>
          </a:prstGeom>
          <a:noFill/>
        </p:spPr>
        <p:txBody>
          <a:bodyPr wrap="square" rtlCol="0">
            <a:spAutoFit/>
          </a:bodyPr>
          <a:lstStyle/>
          <a:p>
            <a:r>
              <a:rPr lang="en-US" altLang="zh-CN" sz="900">
                <a:sym typeface="+mn-ea"/>
              </a:rPr>
              <a:t>[1] </a:t>
            </a:r>
            <a:r>
              <a:rPr lang="zh-CN" altLang="en-US" sz="900">
                <a:sym typeface="+mn-ea"/>
              </a:rPr>
              <a:t>中国成人急性腹痛解痉镇痛药物规范化使用专家共识</a:t>
            </a:r>
            <a:endParaRPr lang="en-US" altLang="zh-CN" sz="900"/>
          </a:p>
          <a:p>
            <a:r>
              <a:rPr lang="en-US" altLang="zh-CN" sz="900"/>
              <a:t>[2] </a:t>
            </a:r>
            <a:r>
              <a:rPr lang="zh-CN" altLang="en-US" sz="900"/>
              <a:t>中国慢性胆囊炎、胆囊结石内科诊疗共识意见</a:t>
            </a:r>
            <a:r>
              <a:rPr lang="en-US" altLang="zh-CN" sz="900"/>
              <a:t>(2018 </a:t>
            </a:r>
            <a:r>
              <a:rPr lang="zh-CN" altLang="en-US" sz="900"/>
              <a:t>年</a:t>
            </a:r>
            <a:r>
              <a:rPr lang="en-US" altLang="zh-CN" sz="900"/>
              <a:t>)</a:t>
            </a:r>
            <a:endParaRPr lang="zh-CN" altLang="en-US" sz="900"/>
          </a:p>
          <a:p>
            <a:r>
              <a:rPr lang="en-US" altLang="zh-CN" sz="900"/>
              <a:t>[3] </a:t>
            </a:r>
            <a:r>
              <a:rPr lang="zh-CN" altLang="en-US" sz="900"/>
              <a:t>自然流产诊治中国专家共识</a:t>
            </a:r>
            <a:r>
              <a:rPr lang="en-US" altLang="zh-CN" sz="900"/>
              <a:t>(2020</a:t>
            </a:r>
            <a:r>
              <a:rPr lang="zh-CN" altLang="en-US" sz="900"/>
              <a:t>年版</a:t>
            </a:r>
            <a:r>
              <a:rPr lang="en-US" altLang="zh-CN" sz="900"/>
              <a:t>)</a:t>
            </a:r>
            <a:endParaRPr lang="zh-CN" altLang="en-US" sz="900"/>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
          <p:cNvSpPr txBox="1"/>
          <p:nvPr>
            <p:custDataLst>
              <p:tags r:id="rId1"/>
            </p:custDataLst>
          </p:nvPr>
        </p:nvSpPr>
        <p:spPr>
          <a:xfrm>
            <a:off x="298450" y="116205"/>
            <a:ext cx="6096000" cy="460375"/>
          </a:xfrm>
          <a:prstGeom prst="rect">
            <a:avLst/>
          </a:prstGeom>
          <a:noFill/>
        </p:spPr>
        <p:txBody>
          <a:bodyPr wrap="square" rtlCol="0" anchor="t">
            <a:spAutoFit/>
          </a:bodyPr>
          <a:lstStyle/>
          <a:p>
            <a:r>
              <a:rPr lang="en-US" altLang="zh-CN" sz="2400" b="1" dirty="0">
                <a:latin typeface="Arial" panose="020B0604020202020204" pitchFamily="34" charset="0"/>
                <a:ea typeface="微软雅黑" panose="020B0503020204020204" charset="-122"/>
                <a:sym typeface="Arial" panose="020B0604020202020204" pitchFamily="34" charset="0"/>
              </a:rPr>
              <a:t>02 </a:t>
            </a:r>
            <a:r>
              <a:rPr lang="zh-CN" altLang="zh-CN" sz="2400" b="1" dirty="0">
                <a:latin typeface="Arial" panose="020B0604020202020204" pitchFamily="34" charset="0"/>
                <a:ea typeface="微软雅黑" panose="020B0503020204020204" charset="-122"/>
                <a:sym typeface="Arial" panose="020B0604020202020204" pitchFamily="34" charset="0"/>
              </a:rPr>
              <a:t>安全性</a:t>
            </a:r>
            <a:endParaRPr lang="en-US" altLang="zh-CN" sz="2400" b="1" dirty="0">
              <a:latin typeface="Arial" panose="020B0604020202020204" pitchFamily="34" charset="0"/>
              <a:ea typeface="微软雅黑" panose="020B0503020204020204" charset="-122"/>
              <a:sym typeface="Arial" panose="020B0604020202020204" pitchFamily="34" charset="0"/>
            </a:endParaRPr>
          </a:p>
        </p:txBody>
      </p:sp>
      <p:cxnSp>
        <p:nvCxnSpPr>
          <p:cNvPr id="3" name="PA-直接连接符 33"/>
          <p:cNvCxnSpPr/>
          <p:nvPr>
            <p:custDataLst>
              <p:tags r:id="rId2"/>
            </p:custDataLst>
          </p:nvPr>
        </p:nvCxnSpPr>
        <p:spPr>
          <a:xfrm flipV="1">
            <a:off x="298528" y="523240"/>
            <a:ext cx="6874510" cy="52705"/>
          </a:xfrm>
          <a:prstGeom prst="line">
            <a:avLst/>
          </a:prstGeom>
        </p:spPr>
        <p:style>
          <a:lnRef idx="1">
            <a:schemeClr val="accent1"/>
          </a:lnRef>
          <a:fillRef idx="0">
            <a:schemeClr val="accent1"/>
          </a:fillRef>
          <a:effectRef idx="0">
            <a:schemeClr val="accent1"/>
          </a:effectRef>
          <a:fontRef idx="minor">
            <a:schemeClr val="tx1"/>
          </a:fontRef>
        </p:style>
      </p:cxnSp>
      <p:sp>
        <p:nvSpPr>
          <p:cNvPr id="4" name="文本框 8"/>
          <p:cNvSpPr txBox="1"/>
          <p:nvPr/>
        </p:nvSpPr>
        <p:spPr>
          <a:xfrm>
            <a:off x="2160905" y="3831590"/>
            <a:ext cx="9281795" cy="2514600"/>
          </a:xfrm>
          <a:prstGeom prst="rect">
            <a:avLst/>
          </a:prstGeom>
          <a:noFill/>
          <a:ln w="19050">
            <a:solidFill>
              <a:schemeClr val="tx2"/>
            </a:solidFill>
          </a:ln>
        </p:spPr>
        <p:txBody>
          <a:bodyPr wrap="square" rtlCol="0">
            <a:noAutofit/>
          </a:bodyPr>
          <a:lstStyle/>
          <a:p>
            <a:pPr marL="285750" indent="-285750">
              <a:lnSpc>
                <a:spcPct val="150000"/>
              </a:lnSpc>
              <a:buFont typeface="Wingdings" panose="05000000000000000000" pitchFamily="2" charset="2"/>
              <a:buChar char="Ø"/>
            </a:pPr>
            <a:r>
              <a:rPr lang="zh-CN" altLang="en-US" sz="20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无注射用间苯三酚</a:t>
            </a:r>
            <a:r>
              <a:rPr lang="en-US" altLang="zh-CN" sz="20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a:t>
            </a:r>
            <a:r>
              <a:rPr lang="zh-CN" altLang="en-US" sz="20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静脉炎、注射部位瘙痒、疼痛</a:t>
            </a:r>
            <a:r>
              <a:rPr lang="en-US" altLang="zh-CN" sz="20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a:t>
            </a:r>
            <a:r>
              <a:rPr lang="zh-CN" altLang="en-US" sz="20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等不良反应</a:t>
            </a:r>
            <a:endParaRPr lang="zh-CN" altLang="en-US" sz="20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a:p>
            <a:pPr marL="285750" indent="-285750">
              <a:lnSpc>
                <a:spcPct val="150000"/>
              </a:lnSpc>
              <a:buFont typeface="Wingdings" panose="05000000000000000000" pitchFamily="2" charset="2"/>
              <a:buChar char="Ø"/>
            </a:pPr>
            <a:r>
              <a:rPr lang="zh-CN" altLang="en-US" sz="20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无毒性、</a:t>
            </a:r>
            <a:r>
              <a:rPr lang="zh-CN" altLang="en-US" sz="20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无致畸、致突变（致癌）性</a:t>
            </a:r>
            <a:endParaRPr lang="zh-CN" altLang="en-US" sz="20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a:p>
            <a:pPr marL="285750" indent="-285750">
              <a:lnSpc>
                <a:spcPct val="150000"/>
              </a:lnSpc>
              <a:buFont typeface="Wingdings" panose="05000000000000000000" pitchFamily="2" charset="2"/>
              <a:buChar char="Ø"/>
            </a:pPr>
            <a:r>
              <a:rPr lang="zh-CN" altLang="en-US" sz="20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间苯三酚有抑制输尿管平滑肌痉挛的功效</a:t>
            </a:r>
            <a:r>
              <a:rPr lang="en-US" altLang="zh-CN" sz="20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a:t>
            </a:r>
            <a:r>
              <a:rPr lang="zh-CN" altLang="en-US" sz="20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在妊娠患者中使用较为安全。</a:t>
            </a:r>
            <a:endParaRPr lang="zh-CN" altLang="en-US" sz="20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a:p>
            <a:pPr indent="0">
              <a:lnSpc>
                <a:spcPct val="150000"/>
              </a:lnSpc>
              <a:buFont typeface="Wingdings" panose="05000000000000000000" pitchFamily="2" charset="2"/>
              <a:buNone/>
            </a:pPr>
            <a:r>
              <a:rPr lang="en-US" altLang="zh-CN" sz="14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                                                                                    -----</a:t>
            </a:r>
            <a:r>
              <a:rPr lang="zh-CN" altLang="en-US" sz="14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妊娠合并泌尿结石诊断治疗中国专家共识（</a:t>
            </a:r>
            <a:r>
              <a:rPr lang="en-US" altLang="zh-CN" sz="14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2024</a:t>
            </a:r>
            <a:r>
              <a:rPr lang="zh-CN" altLang="en-US" sz="14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年）</a:t>
            </a:r>
            <a:endParaRPr lang="zh-CN" altLang="en-US" sz="20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a:p>
            <a:pPr marL="285750" indent="-285750">
              <a:lnSpc>
                <a:spcPct val="150000"/>
              </a:lnSpc>
              <a:buFont typeface="Wingdings" panose="05000000000000000000" pitchFamily="2" charset="2"/>
              <a:buChar char="Ø"/>
            </a:pPr>
            <a:r>
              <a:rPr lang="en-US" altLang="zh-CN" sz="20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 </a:t>
            </a:r>
            <a:r>
              <a:rPr lang="zh-CN" altLang="en-US" sz="20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无任何阿托品样不良反应</a:t>
            </a:r>
            <a:r>
              <a:rPr lang="en-US" altLang="zh-CN" sz="20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 </a:t>
            </a:r>
            <a:r>
              <a:rPr lang="zh-CN" altLang="en-US" sz="2000" b="1"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，不抗胆碱，无心血管不良反应，患者耐受性好</a:t>
            </a:r>
            <a:endParaRPr lang="en-US" altLang="zh-CN" sz="2000" b="1" baseline="30000" dirty="0">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p:txBody>
      </p:sp>
      <p:sp>
        <p:nvSpPr>
          <p:cNvPr id="5" name="圆角矩形 4"/>
          <p:cNvSpPr/>
          <p:nvPr/>
        </p:nvSpPr>
        <p:spPr>
          <a:xfrm>
            <a:off x="242279" y="1529827"/>
            <a:ext cx="1870726" cy="972415"/>
          </a:xfrm>
          <a:prstGeom prst="roundRect">
            <a:avLst/>
          </a:prstGeom>
          <a:solidFill>
            <a:srgbClr val="2D61B7"/>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b="1" dirty="0">
                <a:solidFill>
                  <a:srgbClr val="FFFF00"/>
                </a:solidFill>
                <a:latin typeface="Arial" panose="020B0604020202020204" pitchFamily="34" charset="0"/>
                <a:ea typeface="微软雅黑" panose="020B0503020204020204" charset="-122"/>
                <a:sym typeface="Arial" panose="020B0604020202020204" pitchFamily="34" charset="0"/>
              </a:rPr>
              <a:t>说明书收载的不良反应情况</a:t>
            </a:r>
            <a:r>
              <a:rPr lang="en-US" altLang="zh-CN" b="1" baseline="30000" dirty="0">
                <a:solidFill>
                  <a:srgbClr val="FFFF00"/>
                </a:solidFill>
                <a:latin typeface="Arial" panose="020B0604020202020204" pitchFamily="34" charset="0"/>
                <a:ea typeface="微软雅黑" panose="020B0503020204020204" charset="-122"/>
                <a:sym typeface="Arial" panose="020B0604020202020204" pitchFamily="34" charset="0"/>
              </a:rPr>
              <a:t>1</a:t>
            </a:r>
            <a:endParaRPr lang="en-US" altLang="zh-CN" b="1" baseline="30000" dirty="0">
              <a:solidFill>
                <a:srgbClr val="FFFF00"/>
              </a:solidFill>
              <a:latin typeface="Arial" panose="020B0604020202020204" pitchFamily="34" charset="0"/>
              <a:ea typeface="微软雅黑" panose="020B0503020204020204" charset="-122"/>
              <a:sym typeface="Arial" panose="020B0604020202020204" pitchFamily="34" charset="0"/>
            </a:endParaRPr>
          </a:p>
        </p:txBody>
      </p:sp>
      <p:sp>
        <p:nvSpPr>
          <p:cNvPr id="6" name="矩形 5"/>
          <p:cNvSpPr/>
          <p:nvPr/>
        </p:nvSpPr>
        <p:spPr>
          <a:xfrm>
            <a:off x="2162175" y="785495"/>
            <a:ext cx="3772535" cy="3046095"/>
          </a:xfrm>
          <a:prstGeom prst="rect">
            <a:avLst/>
          </a:prstGeom>
          <a:ln w="19050">
            <a:solidFill>
              <a:schemeClr val="tx2"/>
            </a:solidFill>
          </a:ln>
        </p:spPr>
        <p:txBody>
          <a:bodyPr wrap="square">
            <a:spAutoFit/>
          </a:bodyPr>
          <a:lstStyle/>
          <a:p>
            <a:pPr marL="285750" indent="-285750">
              <a:lnSpc>
                <a:spcPct val="150000"/>
              </a:lnSpc>
              <a:buClr>
                <a:srgbClr val="002060"/>
              </a:buClr>
              <a:buFont typeface="Wingdings" panose="05000000000000000000" pitchFamily="2" charset="2"/>
              <a:buChar char="Ø"/>
            </a:pP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上市后不良反应难以准确估计其发生频率</a:t>
            </a:r>
            <a:endParaRPr lang="en-US" altLang="zh-CN"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marL="285750" indent="-285750">
              <a:lnSpc>
                <a:spcPct val="150000"/>
              </a:lnSpc>
              <a:buClr>
                <a:srgbClr val="002060"/>
              </a:buClr>
              <a:buFont typeface="Wingdings" panose="05000000000000000000" pitchFamily="2" charset="2"/>
              <a:buChar char="Ø"/>
            </a:pP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皮肤及其附件损害</a:t>
            </a:r>
            <a:r>
              <a:rPr lang="en-US" altLang="zh-CN"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：皮疹（如荨麻疹、</a:t>
            </a:r>
            <a:r>
              <a:rPr lang="en-US" altLang="zh-CN"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红斑疹、</a:t>
            </a:r>
            <a:r>
              <a:rPr lang="en-US" altLang="zh-CN"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斑丘疹等）</a:t>
            </a:r>
            <a:r>
              <a:rPr lang="en-US" altLang="zh-CN"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、瘙痒、</a:t>
            </a:r>
            <a:r>
              <a:rPr lang="en-US" altLang="zh-CN"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多汗；</a:t>
            </a:r>
            <a:endPar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marL="285750" indent="-285750">
              <a:lnSpc>
                <a:spcPct val="150000"/>
              </a:lnSpc>
              <a:buClr>
                <a:srgbClr val="002060"/>
              </a:buClr>
              <a:buFont typeface="Wingdings" panose="05000000000000000000" pitchFamily="2" charset="2"/>
              <a:buChar char="Ø"/>
            </a:pP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胃肠系统损害</a:t>
            </a:r>
            <a:r>
              <a:rPr lang="en-US" altLang="zh-CN"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：恶心、</a:t>
            </a:r>
            <a:r>
              <a:rPr lang="en-US" altLang="zh-CN"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呕吐、</a:t>
            </a:r>
            <a:r>
              <a:rPr lang="en-US" altLang="zh-CN"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口干、</a:t>
            </a:r>
            <a:r>
              <a:rPr lang="en-US" altLang="zh-CN"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腹痛、</a:t>
            </a:r>
            <a:r>
              <a:rPr lang="en-US" altLang="zh-CN"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腹胀、</a:t>
            </a:r>
            <a:r>
              <a:rPr lang="en-US" altLang="zh-CN"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腹泻；</a:t>
            </a:r>
            <a:endPar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marL="285750" indent="-285750">
              <a:lnSpc>
                <a:spcPct val="150000"/>
              </a:lnSpc>
              <a:buClr>
                <a:srgbClr val="002060"/>
              </a:buClr>
              <a:buFont typeface="Wingdings" panose="05000000000000000000" pitchFamily="2" charset="2"/>
              <a:buChar char="Ø"/>
            </a:pP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其它详见说明书</a:t>
            </a:r>
            <a:endPar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sp>
        <p:nvSpPr>
          <p:cNvPr id="7" name="圆角矩形 6"/>
          <p:cNvSpPr/>
          <p:nvPr/>
        </p:nvSpPr>
        <p:spPr>
          <a:xfrm>
            <a:off x="242569" y="4573450"/>
            <a:ext cx="1758951" cy="814385"/>
          </a:xfrm>
          <a:prstGeom prst="roundRect">
            <a:avLst/>
          </a:prstGeom>
          <a:solidFill>
            <a:srgbClr val="2D61B7"/>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b="1" dirty="0">
                <a:solidFill>
                  <a:srgbClr val="FFFF00"/>
                </a:solidFill>
                <a:latin typeface="Arial" panose="020B0604020202020204" pitchFamily="34" charset="0"/>
                <a:ea typeface="微软雅黑" panose="020B0503020204020204" charset="-122"/>
                <a:sym typeface="Arial" panose="020B0604020202020204" pitchFamily="34" charset="0"/>
              </a:rPr>
              <a:t>相比同类药</a:t>
            </a:r>
            <a:endParaRPr lang="zh-CN" altLang="en-US" b="1" dirty="0">
              <a:solidFill>
                <a:srgbClr val="FFFF00"/>
              </a:solidFill>
              <a:latin typeface="Arial" panose="020B0604020202020204" pitchFamily="34" charset="0"/>
              <a:ea typeface="微软雅黑" panose="020B0503020204020204" charset="-122"/>
              <a:sym typeface="Arial" panose="020B0604020202020204" pitchFamily="34" charset="0"/>
            </a:endParaRPr>
          </a:p>
          <a:p>
            <a:pPr algn="ctr"/>
            <a:r>
              <a:rPr lang="zh-CN" altLang="en-US" b="1" dirty="0">
                <a:solidFill>
                  <a:srgbClr val="FFFF00"/>
                </a:solidFill>
                <a:latin typeface="Arial" panose="020B0604020202020204" pitchFamily="34" charset="0"/>
                <a:ea typeface="微软雅黑" panose="020B0503020204020204" charset="-122"/>
                <a:sym typeface="Arial" panose="020B0604020202020204" pitchFamily="34" charset="0"/>
              </a:rPr>
              <a:t>更安全</a:t>
            </a:r>
            <a:endParaRPr lang="en-US" altLang="zh-CN" b="1" dirty="0">
              <a:solidFill>
                <a:srgbClr val="FFFF00"/>
              </a:solidFill>
              <a:latin typeface="Arial" panose="020B0604020202020204" pitchFamily="34" charset="0"/>
              <a:ea typeface="微软雅黑" panose="020B0503020204020204" charset="-122"/>
              <a:sym typeface="Arial" panose="020B0604020202020204" pitchFamily="34" charset="0"/>
            </a:endParaRPr>
          </a:p>
        </p:txBody>
      </p:sp>
      <p:pic>
        <p:nvPicPr>
          <p:cNvPr id="14" name="图片 13"/>
          <p:cNvPicPr>
            <a:picLocks noChangeAspect="1"/>
          </p:cNvPicPr>
          <p:nvPr/>
        </p:nvPicPr>
        <p:blipFill>
          <a:blip r:embed="rId3"/>
          <a:srcRect r="2220"/>
          <a:stretch>
            <a:fillRect/>
          </a:stretch>
        </p:blipFill>
        <p:spPr>
          <a:xfrm>
            <a:off x="6576060" y="1109345"/>
            <a:ext cx="4726940" cy="218884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1"/>
            </p:custDataLst>
          </p:nvPr>
        </p:nvSpPr>
        <p:spPr>
          <a:xfrm>
            <a:off x="298450" y="116205"/>
            <a:ext cx="6096000" cy="460375"/>
          </a:xfrm>
          <a:prstGeom prst="rect">
            <a:avLst/>
          </a:prstGeom>
          <a:noFill/>
        </p:spPr>
        <p:txBody>
          <a:bodyPr wrap="square" rtlCol="0" anchor="t">
            <a:spAutoFit/>
          </a:bodyPr>
          <a:lstStyle/>
          <a:p>
            <a:r>
              <a:rPr lang="en-US" altLang="zh-CN" sz="2400" b="1" dirty="0">
                <a:latin typeface="Arial" panose="020B0604020202020204" pitchFamily="34" charset="0"/>
                <a:ea typeface="微软雅黑" panose="020B0503020204020204" charset="-122"/>
                <a:sym typeface="Arial" panose="020B0604020202020204" pitchFamily="34" charset="0"/>
              </a:rPr>
              <a:t>03 </a:t>
            </a:r>
            <a:r>
              <a:rPr lang="zh-CN" altLang="en-US" sz="2400" b="1" dirty="0">
                <a:latin typeface="Arial" panose="020B0604020202020204" pitchFamily="34" charset="0"/>
                <a:ea typeface="微软雅黑" panose="020B0503020204020204" charset="-122"/>
                <a:sym typeface="Arial" panose="020B0604020202020204" pitchFamily="34" charset="0"/>
              </a:rPr>
              <a:t>有效性</a:t>
            </a:r>
            <a:r>
              <a:rPr lang="en-US" altLang="zh-CN" sz="2400" b="1" dirty="0">
                <a:latin typeface="Arial" panose="020B0604020202020204" pitchFamily="34" charset="0"/>
                <a:ea typeface="微软雅黑" panose="020B0503020204020204" charset="-122"/>
                <a:sym typeface="Arial" panose="020B0604020202020204" pitchFamily="34" charset="0"/>
              </a:rPr>
              <a:t>-1</a:t>
            </a:r>
            <a:endParaRPr lang="en-US" altLang="zh-CN" sz="2400" b="1" dirty="0">
              <a:latin typeface="Arial" panose="020B0604020202020204" pitchFamily="34" charset="0"/>
              <a:ea typeface="微软雅黑" panose="020B0503020204020204" charset="-122"/>
              <a:sym typeface="Arial" panose="020B0604020202020204" pitchFamily="34" charset="0"/>
            </a:endParaRPr>
          </a:p>
        </p:txBody>
      </p:sp>
      <p:cxnSp>
        <p:nvCxnSpPr>
          <p:cNvPr id="3" name="PA-直接连接符 33"/>
          <p:cNvCxnSpPr/>
          <p:nvPr>
            <p:custDataLst>
              <p:tags r:id="rId2"/>
            </p:custDataLst>
          </p:nvPr>
        </p:nvCxnSpPr>
        <p:spPr>
          <a:xfrm flipV="1">
            <a:off x="298450" y="514985"/>
            <a:ext cx="6868469" cy="47248"/>
          </a:xfrm>
          <a:prstGeom prst="line">
            <a:avLst/>
          </a:prstGeom>
        </p:spPr>
        <p:style>
          <a:lnRef idx="1">
            <a:schemeClr val="accent1"/>
          </a:lnRef>
          <a:fillRef idx="0">
            <a:schemeClr val="accent1"/>
          </a:fillRef>
          <a:effectRef idx="0">
            <a:schemeClr val="accent1"/>
          </a:effectRef>
          <a:fontRef idx="minor">
            <a:schemeClr val="tx1"/>
          </a:fontRef>
        </p:style>
      </p:cxnSp>
      <p:sp>
        <p:nvSpPr>
          <p:cNvPr id="4" name="圆角矩形 3"/>
          <p:cNvSpPr/>
          <p:nvPr/>
        </p:nvSpPr>
        <p:spPr>
          <a:xfrm>
            <a:off x="1809115" y="635000"/>
            <a:ext cx="8044815" cy="679450"/>
          </a:xfrm>
          <a:prstGeom prst="roundRect">
            <a:avLst/>
          </a:prstGeom>
          <a:solidFill>
            <a:srgbClr val="2D61B7"/>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b="1" dirty="0">
                <a:solidFill>
                  <a:srgbClr val="FFFF00"/>
                </a:solidFill>
                <a:latin typeface="Arial" panose="020B0604020202020204" pitchFamily="34" charset="0"/>
                <a:ea typeface="微软雅黑" panose="020B0503020204020204" charset="-122"/>
                <a:sym typeface="Arial" panose="020B0604020202020204" pitchFamily="34" charset="0"/>
              </a:rPr>
              <a:t>口崩片剂型</a:t>
            </a:r>
            <a:r>
              <a:rPr lang="en-US" altLang="zh-CN" b="1" dirty="0">
                <a:solidFill>
                  <a:srgbClr val="FFFF00"/>
                </a:solidFill>
                <a:latin typeface="Arial" panose="020B0604020202020204" pitchFamily="34" charset="0"/>
                <a:ea typeface="微软雅黑" panose="020B0503020204020204" charset="-122"/>
                <a:sym typeface="Arial" panose="020B0604020202020204" pitchFamily="34" charset="0"/>
              </a:rPr>
              <a:t>---------------</a:t>
            </a:r>
            <a:r>
              <a:rPr lang="zh-CN" altLang="en-US" b="1" dirty="0">
                <a:solidFill>
                  <a:srgbClr val="FFFF00"/>
                </a:solidFill>
                <a:latin typeface="Arial" panose="020B0604020202020204" pitchFamily="34" charset="0"/>
                <a:ea typeface="微软雅黑" panose="020B0503020204020204" charset="-122"/>
                <a:sym typeface="Arial" panose="020B0604020202020204" pitchFamily="34" charset="0"/>
              </a:rPr>
              <a:t>起效快、更</a:t>
            </a:r>
            <a:r>
              <a:rPr lang="zh-CN" altLang="en-US" b="1" dirty="0">
                <a:solidFill>
                  <a:srgbClr val="FFFF00"/>
                </a:solidFill>
                <a:latin typeface="Arial" panose="020B0604020202020204" pitchFamily="34" charset="0"/>
                <a:ea typeface="微软雅黑" panose="020B0503020204020204" charset="-122"/>
                <a:sym typeface="Arial" panose="020B0604020202020204" pitchFamily="34" charset="0"/>
              </a:rPr>
              <a:t>便捷</a:t>
            </a:r>
            <a:endParaRPr lang="zh-CN" altLang="en-US" b="1" dirty="0">
              <a:solidFill>
                <a:srgbClr val="FFFF00"/>
              </a:solidFill>
              <a:latin typeface="Arial" panose="020B0604020202020204" pitchFamily="34" charset="0"/>
              <a:ea typeface="微软雅黑" panose="020B0503020204020204" charset="-122"/>
              <a:sym typeface="Arial" panose="020B0604020202020204" pitchFamily="34" charset="0"/>
            </a:endParaRPr>
          </a:p>
        </p:txBody>
      </p:sp>
      <p:sp>
        <p:nvSpPr>
          <p:cNvPr id="7" name="矩形 6"/>
          <p:cNvSpPr/>
          <p:nvPr/>
        </p:nvSpPr>
        <p:spPr>
          <a:xfrm>
            <a:off x="561975" y="1590040"/>
            <a:ext cx="11200765" cy="4392295"/>
          </a:xfrm>
          <a:prstGeom prst="rect">
            <a:avLst/>
          </a:prstGeom>
          <a:ln w="19050">
            <a:solidFill>
              <a:schemeClr val="tx2"/>
            </a:solidFill>
          </a:ln>
        </p:spPr>
        <p:txBody>
          <a:bodyPr wrap="square">
            <a:noAutofit/>
          </a:bodyPr>
          <a:lstStyle/>
          <a:p>
            <a:pPr marL="285750" lvl="0" indent="-285750">
              <a:lnSpc>
                <a:spcPct val="150000"/>
              </a:lnSpc>
              <a:buFont typeface="Wingdings" panose="05000000000000000000" pitchFamily="2" charset="2"/>
              <a:buChar char="l"/>
            </a:pPr>
            <a:r>
              <a:rPr lang="zh-CN" altLang="en-US" sz="1600" dirty="0">
                <a:solidFill>
                  <a:prstClr val="black"/>
                </a:solidFill>
                <a:latin typeface="Arial" panose="020B0604020202020204" pitchFamily="34" charset="0"/>
                <a:ea typeface="微软雅黑" panose="020B0503020204020204" charset="-122"/>
                <a:sym typeface="Arial" panose="020B0604020202020204" pitchFamily="34" charset="0"/>
              </a:rPr>
              <a:t>研究证明间苯三酚治疗治疗急性腹痛，解痉总有效率高达</a:t>
            </a:r>
            <a:r>
              <a:rPr lang="en-US" altLang="zh-CN" sz="1600" b="1" dirty="0">
                <a:solidFill>
                  <a:srgbClr val="C00000"/>
                </a:solidFill>
                <a:latin typeface="Arial" panose="020B0604020202020204" pitchFamily="34" charset="0"/>
                <a:ea typeface="微软雅黑" panose="020B0503020204020204" charset="-122"/>
                <a:sym typeface="Arial" panose="020B0604020202020204" pitchFamily="34" charset="0"/>
              </a:rPr>
              <a:t>96.67%</a:t>
            </a:r>
            <a:r>
              <a:rPr lang="en-US" altLang="zh-CN" sz="1600" dirty="0">
                <a:solidFill>
                  <a:prstClr val="black"/>
                </a:solidFill>
                <a:latin typeface="Arial" panose="020B0604020202020204" pitchFamily="34" charset="0"/>
                <a:ea typeface="微软雅黑" panose="020B0503020204020204" charset="-122"/>
                <a:sym typeface="Arial" panose="020B0604020202020204" pitchFamily="34" charset="0"/>
              </a:rPr>
              <a:t>,</a:t>
            </a:r>
            <a:r>
              <a:rPr lang="zh-CN" altLang="en-US" sz="1600" dirty="0">
                <a:solidFill>
                  <a:prstClr val="black"/>
                </a:solidFill>
                <a:latin typeface="Arial" panose="020B0604020202020204" pitchFamily="34" charset="0"/>
                <a:ea typeface="微软雅黑" panose="020B0503020204020204" charset="-122"/>
                <a:sym typeface="Arial" panose="020B0604020202020204" pitchFamily="34" charset="0"/>
              </a:rPr>
              <a:t>副作用极低，仅为</a:t>
            </a:r>
            <a:r>
              <a:rPr lang="zh-CN" altLang="en-US" sz="1600" b="1" dirty="0">
                <a:solidFill>
                  <a:srgbClr val="C00000"/>
                </a:solidFill>
                <a:latin typeface="Arial" panose="020B0604020202020204" pitchFamily="34" charset="0"/>
                <a:ea typeface="微软雅黑" panose="020B0503020204020204" charset="-122"/>
                <a:sym typeface="Arial" panose="020B0604020202020204" pitchFamily="34" charset="0"/>
              </a:rPr>
              <a:t>山莨菪碱的</a:t>
            </a:r>
            <a:r>
              <a:rPr lang="en-US" altLang="zh-CN" sz="1600" b="1" dirty="0">
                <a:solidFill>
                  <a:srgbClr val="C00000"/>
                </a:solidFill>
                <a:latin typeface="Arial" panose="020B0604020202020204" pitchFamily="34" charset="0"/>
                <a:ea typeface="微软雅黑" panose="020B0503020204020204" charset="-122"/>
                <a:sym typeface="Arial" panose="020B0604020202020204" pitchFamily="34" charset="0"/>
              </a:rPr>
              <a:t>1/10</a:t>
            </a:r>
            <a:r>
              <a:rPr lang="en-US" altLang="zh-CN" sz="1600" b="1" baseline="30000" dirty="0">
                <a:solidFill>
                  <a:srgbClr val="C00000"/>
                </a:solidFill>
                <a:latin typeface="Arial" panose="020B0604020202020204" pitchFamily="34" charset="0"/>
                <a:ea typeface="微软雅黑" panose="020B0503020204020204" charset="-122"/>
                <a:sym typeface="Arial" panose="020B0604020202020204" pitchFamily="34" charset="0"/>
              </a:rPr>
              <a:t>1</a:t>
            </a:r>
            <a:r>
              <a:rPr lang="zh-CN" altLang="en-US" sz="1600" dirty="0">
                <a:solidFill>
                  <a:srgbClr val="C00000"/>
                </a:solidFill>
                <a:latin typeface="Arial" panose="020B0604020202020204" pitchFamily="34" charset="0"/>
                <a:ea typeface="微软雅黑" panose="020B0503020204020204" charset="-122"/>
                <a:sym typeface="Arial" panose="020B0604020202020204" pitchFamily="34" charset="0"/>
              </a:rPr>
              <a:t>。</a:t>
            </a:r>
            <a:endParaRPr lang="en-US" altLang="zh-CN" sz="1600" dirty="0">
              <a:solidFill>
                <a:srgbClr val="C00000"/>
              </a:solidFill>
              <a:latin typeface="Arial" panose="020B0604020202020204" pitchFamily="34" charset="0"/>
              <a:ea typeface="微软雅黑" panose="020B0503020204020204" charset="-122"/>
              <a:sym typeface="Arial" panose="020B0604020202020204" pitchFamily="34" charset="0"/>
            </a:endParaRPr>
          </a:p>
          <a:p>
            <a:pPr marL="285750" lvl="0" indent="-285750">
              <a:lnSpc>
                <a:spcPct val="150000"/>
              </a:lnSpc>
              <a:buFont typeface="Wingdings" panose="05000000000000000000" pitchFamily="2" charset="2"/>
              <a:buChar char="l"/>
            </a:pPr>
            <a:r>
              <a:rPr lang="zh-CN" altLang="en-US" sz="1600" b="1" dirty="0">
                <a:solidFill>
                  <a:srgbClr val="C00000"/>
                </a:solidFill>
                <a:latin typeface="Arial" panose="020B0604020202020204" pitchFamily="34" charset="0"/>
                <a:ea typeface="微软雅黑" panose="020B0503020204020204" charset="-122"/>
                <a:sym typeface="Arial" panose="020B0604020202020204" pitchFamily="34" charset="0"/>
              </a:rPr>
              <a:t>间苯三酚口崩片</a:t>
            </a:r>
            <a:r>
              <a:rPr lang="en-US" altLang="zh-CN" sz="1600" b="1" dirty="0">
                <a:solidFill>
                  <a:srgbClr val="C00000"/>
                </a:solidFill>
                <a:latin typeface="Arial" panose="020B0604020202020204" pitchFamily="34" charset="0"/>
                <a:ea typeface="微软雅黑" panose="020B0503020204020204" charset="-122"/>
                <a:sym typeface="Arial" panose="020B0604020202020204" pitchFamily="34" charset="0"/>
              </a:rPr>
              <a:t>15</a:t>
            </a:r>
            <a:r>
              <a:rPr lang="zh-CN" altLang="en-US" sz="1600" b="1" dirty="0">
                <a:solidFill>
                  <a:srgbClr val="C00000"/>
                </a:solidFill>
                <a:latin typeface="Arial" panose="020B0604020202020204" pitchFamily="34" charset="0"/>
                <a:ea typeface="微软雅黑" panose="020B0503020204020204" charset="-122"/>
                <a:sym typeface="Arial" panose="020B0604020202020204" pitchFamily="34" charset="0"/>
              </a:rPr>
              <a:t>分钟内起效，</a:t>
            </a:r>
            <a:r>
              <a:rPr lang="zh-CN" altLang="en-US" sz="1600" b="1" dirty="0">
                <a:solidFill>
                  <a:srgbClr val="C00000"/>
                </a:solidFill>
                <a:latin typeface="Arial" panose="020B0604020202020204" pitchFamily="34" charset="0"/>
                <a:ea typeface="微软雅黑" panose="020B0503020204020204" charset="-122"/>
                <a:sym typeface="Arial" panose="020B0604020202020204" pitchFamily="34" charset="0"/>
              </a:rPr>
              <a:t>相对较快。</a:t>
            </a:r>
            <a:endParaRPr lang="zh-CN" altLang="en-US" sz="1600" b="1" dirty="0">
              <a:solidFill>
                <a:srgbClr val="C00000"/>
              </a:solidFill>
              <a:latin typeface="Arial" panose="020B0604020202020204" pitchFamily="34" charset="0"/>
              <a:ea typeface="微软雅黑" panose="020B0503020204020204" charset="-122"/>
              <a:sym typeface="Arial" panose="020B0604020202020204" pitchFamily="34" charset="0"/>
            </a:endParaRPr>
          </a:p>
          <a:p>
            <a:pPr marL="285750" lvl="0" indent="-285750">
              <a:lnSpc>
                <a:spcPct val="150000"/>
              </a:lnSpc>
              <a:buFont typeface="Wingdings" panose="05000000000000000000" pitchFamily="2" charset="2"/>
              <a:buChar char="l"/>
            </a:pPr>
            <a:r>
              <a:rPr lang="zh-CN" altLang="en-US" sz="1600" b="1" dirty="0">
                <a:solidFill>
                  <a:srgbClr val="C00000"/>
                </a:solidFill>
                <a:latin typeface="Arial" panose="020B0604020202020204" pitchFamily="34" charset="0"/>
                <a:ea typeface="微软雅黑" panose="020B0503020204020204" charset="-122"/>
                <a:sym typeface="Arial" panose="020B0604020202020204" pitchFamily="34" charset="0"/>
              </a:rPr>
              <a:t>较目录内口服解痉临床常用三大产品起效更迅速，更专一解痉，适应症更</a:t>
            </a:r>
            <a:r>
              <a:rPr lang="zh-CN" altLang="en-US" sz="1600" b="1" dirty="0">
                <a:solidFill>
                  <a:srgbClr val="C00000"/>
                </a:solidFill>
                <a:latin typeface="Arial" panose="020B0604020202020204" pitchFamily="34" charset="0"/>
                <a:ea typeface="微软雅黑" panose="020B0503020204020204" charset="-122"/>
                <a:sym typeface="Arial" panose="020B0604020202020204" pitchFamily="34" charset="0"/>
              </a:rPr>
              <a:t>广泛。</a:t>
            </a:r>
            <a:endParaRPr lang="zh-CN" altLang="en-US" sz="1600" b="1" dirty="0">
              <a:solidFill>
                <a:srgbClr val="C00000"/>
              </a:solidFill>
              <a:latin typeface="Arial" panose="020B0604020202020204" pitchFamily="34" charset="0"/>
              <a:ea typeface="微软雅黑" panose="020B0503020204020204" charset="-122"/>
              <a:sym typeface="Arial" panose="020B0604020202020204" pitchFamily="34" charset="0"/>
            </a:endParaRPr>
          </a:p>
          <a:p>
            <a:pPr marL="285750" lvl="0" indent="-285750">
              <a:lnSpc>
                <a:spcPct val="150000"/>
              </a:lnSpc>
              <a:buFont typeface="Wingdings" panose="05000000000000000000" pitchFamily="2" charset="2"/>
              <a:buChar char="l"/>
            </a:pPr>
            <a:endParaRPr lang="zh-CN" altLang="en-US" sz="1600" b="1" dirty="0">
              <a:solidFill>
                <a:srgbClr val="C00000"/>
              </a:solidFill>
              <a:latin typeface="Arial" panose="020B0604020202020204" pitchFamily="34" charset="0"/>
              <a:ea typeface="微软雅黑" panose="020B0503020204020204" charset="-122"/>
              <a:sym typeface="Arial" panose="020B0604020202020204" pitchFamily="34" charset="0"/>
            </a:endParaRPr>
          </a:p>
          <a:p>
            <a:pPr marL="285750" lvl="0" indent="-285750">
              <a:lnSpc>
                <a:spcPct val="150000"/>
              </a:lnSpc>
              <a:buFont typeface="Wingdings" panose="05000000000000000000" pitchFamily="2" charset="2"/>
              <a:buChar char="l"/>
            </a:pPr>
            <a:endParaRPr lang="zh-CN" altLang="en-US" sz="1600" b="1" dirty="0">
              <a:solidFill>
                <a:srgbClr val="C00000"/>
              </a:solidFill>
              <a:latin typeface="Arial" panose="020B0604020202020204" pitchFamily="34" charset="0"/>
              <a:ea typeface="微软雅黑" panose="020B0503020204020204" charset="-122"/>
              <a:sym typeface="Arial" panose="020B0604020202020204" pitchFamily="34" charset="0"/>
            </a:endParaRPr>
          </a:p>
          <a:p>
            <a:pPr marL="285750" lvl="0" indent="-285750">
              <a:lnSpc>
                <a:spcPct val="150000"/>
              </a:lnSpc>
              <a:buFont typeface="Wingdings" panose="05000000000000000000" pitchFamily="2" charset="2"/>
              <a:buChar char="l"/>
            </a:pPr>
            <a:endParaRPr lang="zh-CN" altLang="en-US" sz="1600" b="1" dirty="0">
              <a:solidFill>
                <a:srgbClr val="C00000"/>
              </a:solidFill>
              <a:latin typeface="Arial" panose="020B0604020202020204" pitchFamily="34" charset="0"/>
              <a:ea typeface="微软雅黑" panose="020B0503020204020204" charset="-122"/>
              <a:sym typeface="Arial" panose="020B0604020202020204" pitchFamily="34" charset="0"/>
            </a:endParaRPr>
          </a:p>
          <a:p>
            <a:pPr marL="285750" lvl="0" indent="-285750">
              <a:lnSpc>
                <a:spcPct val="150000"/>
              </a:lnSpc>
              <a:buFont typeface="Wingdings" panose="05000000000000000000" pitchFamily="2" charset="2"/>
              <a:buChar char="l"/>
            </a:pPr>
            <a:endParaRPr lang="zh-CN" altLang="en-US" sz="1600" b="1" dirty="0">
              <a:solidFill>
                <a:srgbClr val="C00000"/>
              </a:solidFill>
              <a:latin typeface="Arial" panose="020B0604020202020204" pitchFamily="34" charset="0"/>
              <a:ea typeface="微软雅黑" panose="020B0503020204020204" charset="-122"/>
              <a:sym typeface="Arial" panose="020B0604020202020204" pitchFamily="34" charset="0"/>
            </a:endParaRPr>
          </a:p>
          <a:p>
            <a:pPr marL="285750" lvl="0" indent="-285750">
              <a:lnSpc>
                <a:spcPct val="150000"/>
              </a:lnSpc>
              <a:buFont typeface="Wingdings" panose="05000000000000000000" pitchFamily="2" charset="2"/>
              <a:buChar char="l"/>
            </a:pPr>
            <a:endParaRPr lang="zh-CN" altLang="en-US" sz="1600" b="1" dirty="0">
              <a:solidFill>
                <a:srgbClr val="C00000"/>
              </a:solidFill>
              <a:latin typeface="Arial" panose="020B0604020202020204" pitchFamily="34" charset="0"/>
              <a:ea typeface="微软雅黑" panose="020B0503020204020204" charset="-122"/>
              <a:sym typeface="Arial" panose="020B0604020202020204" pitchFamily="34" charset="0"/>
            </a:endParaRPr>
          </a:p>
          <a:p>
            <a:pPr marL="285750" lvl="0" indent="-285750">
              <a:lnSpc>
                <a:spcPct val="150000"/>
              </a:lnSpc>
              <a:buFont typeface="Wingdings" panose="05000000000000000000" pitchFamily="2" charset="2"/>
              <a:buChar char="l"/>
            </a:pPr>
            <a:endParaRPr lang="zh-CN" altLang="en-US" sz="1600" dirty="0">
              <a:latin typeface="Arial" panose="020B0604020202020204" pitchFamily="34" charset="0"/>
              <a:ea typeface="微软雅黑" panose="020B0503020204020204" charset="-122"/>
              <a:sym typeface="Arial" panose="020B0604020202020204" pitchFamily="34" charset="0"/>
            </a:endParaRPr>
          </a:p>
        </p:txBody>
      </p:sp>
      <p:sp>
        <p:nvSpPr>
          <p:cNvPr id="8" name="文本框 4"/>
          <p:cNvSpPr txBox="1"/>
          <p:nvPr/>
        </p:nvSpPr>
        <p:spPr>
          <a:xfrm>
            <a:off x="298450" y="6442710"/>
            <a:ext cx="10752455" cy="284480"/>
          </a:xfrm>
          <a:prstGeom prst="rect">
            <a:avLst/>
          </a:prstGeom>
          <a:noFill/>
        </p:spPr>
        <p:txBody>
          <a:bodyPr wrap="square" rtlCol="0" anchor="t">
            <a:noAutofit/>
          </a:bodyPr>
          <a:lstStyle/>
          <a:p>
            <a:r>
              <a:rPr lang="en-US" altLang="zh-CN" sz="900" dirty="0">
                <a:latin typeface="Arial" panose="020B0604020202020204" pitchFamily="34" charset="0"/>
                <a:ea typeface="微软雅黑" panose="020B0503020204020204" charset="-122"/>
                <a:sym typeface="Arial" panose="020B0604020202020204" pitchFamily="34" charset="0"/>
              </a:rPr>
              <a:t>[1]</a:t>
            </a:r>
            <a:r>
              <a:rPr lang="zh-CN" altLang="en-US" sz="900" dirty="0">
                <a:latin typeface="Arial" panose="020B0604020202020204" pitchFamily="34" charset="0"/>
                <a:ea typeface="微软雅黑" panose="020B0503020204020204" charset="-122"/>
                <a:sym typeface="Arial" panose="020B0604020202020204" pitchFamily="34" charset="0"/>
              </a:rPr>
              <a:t> 陈成志，梁儒钦，邓世忠，钟桂年</a:t>
            </a:r>
            <a:r>
              <a:rPr lang="en-US" altLang="zh-CN" sz="900" dirty="0">
                <a:latin typeface="Arial" panose="020B0604020202020204" pitchFamily="34" charset="0"/>
                <a:ea typeface="微软雅黑" panose="020B0503020204020204" charset="-122"/>
                <a:sym typeface="Arial" panose="020B0604020202020204" pitchFamily="34" charset="0"/>
              </a:rPr>
              <a:t>.</a:t>
            </a:r>
            <a:r>
              <a:rPr lang="zh-CN" altLang="en-US" sz="900" dirty="0">
                <a:latin typeface="Arial" panose="020B0604020202020204" pitchFamily="34" charset="0"/>
                <a:ea typeface="微软雅黑" panose="020B0503020204020204" charset="-122"/>
                <a:sym typeface="Arial" panose="020B0604020202020204" pitchFamily="34" charset="0"/>
              </a:rPr>
              <a:t>间苯三酚在急性腹痛患者治疗中的应用分析</a:t>
            </a:r>
            <a:r>
              <a:rPr lang="en-US" altLang="zh-CN" sz="900" dirty="0">
                <a:latin typeface="Arial" panose="020B0604020202020204" pitchFamily="34" charset="0"/>
                <a:ea typeface="微软雅黑" panose="020B0503020204020204" charset="-122"/>
                <a:sym typeface="Arial" panose="020B0604020202020204" pitchFamily="34" charset="0"/>
              </a:rPr>
              <a:t>.</a:t>
            </a:r>
            <a:r>
              <a:rPr lang="zh-CN" altLang="en-US" sz="900" dirty="0">
                <a:latin typeface="Arial" panose="020B0604020202020204" pitchFamily="34" charset="0"/>
                <a:ea typeface="微软雅黑" panose="020B0503020204020204" charset="-122"/>
                <a:sym typeface="Arial" panose="020B0604020202020204" pitchFamily="34" charset="0"/>
              </a:rPr>
              <a:t>智慧健康，</a:t>
            </a:r>
            <a:r>
              <a:rPr lang="en-US" altLang="zh-CN" sz="900" dirty="0">
                <a:latin typeface="Arial" panose="020B0604020202020204" pitchFamily="34" charset="0"/>
                <a:ea typeface="微软雅黑" panose="020B0503020204020204" charset="-122"/>
                <a:sym typeface="Arial" panose="020B0604020202020204" pitchFamily="34" charset="0"/>
              </a:rPr>
              <a:t>2022,8(29):41-4448.</a:t>
            </a:r>
            <a:endParaRPr lang="en-US" altLang="zh-CN" sz="900" dirty="0">
              <a:latin typeface="Arial" panose="020B0604020202020204" pitchFamily="34" charset="0"/>
              <a:ea typeface="微软雅黑" panose="020B0503020204020204" charset="-122"/>
              <a:sym typeface="Arial" panose="020B0604020202020204" pitchFamily="34" charset="0"/>
            </a:endParaRPr>
          </a:p>
        </p:txBody>
      </p:sp>
      <p:graphicFrame>
        <p:nvGraphicFramePr>
          <p:cNvPr id="204" name="table 204"/>
          <p:cNvGraphicFramePr>
            <a:graphicFrameLocks noGrp="1"/>
          </p:cNvGraphicFramePr>
          <p:nvPr>
            <p:custDataLst>
              <p:tags r:id="rId3"/>
            </p:custDataLst>
          </p:nvPr>
        </p:nvGraphicFramePr>
        <p:xfrm>
          <a:off x="893445" y="2886075"/>
          <a:ext cx="10132060" cy="2266950"/>
        </p:xfrm>
        <a:graphic>
          <a:graphicData uri="http://schemas.openxmlformats.org/drawingml/2006/table">
            <a:tbl>
              <a:tblPr/>
              <a:tblGrid>
                <a:gridCol w="2046605"/>
                <a:gridCol w="2470785"/>
                <a:gridCol w="5614670"/>
              </a:tblGrid>
              <a:tr h="521970">
                <a:tc>
                  <a:txBody>
                    <a:bodyPr/>
                    <a:p>
                      <a:pPr algn="l" rtl="0" eaLnBrk="0">
                        <a:lnSpc>
                          <a:spcPct val="131000"/>
                        </a:lnSpc>
                      </a:pPr>
                      <a:endParaRPr sz="1000" dirty="0">
                        <a:latin typeface="Arial" panose="020B0604020202020204"/>
                        <a:ea typeface="Arial" panose="020B0604020202020204"/>
                        <a:cs typeface="Arial" panose="020B0604020202020204"/>
                      </a:endParaRPr>
                    </a:p>
                    <a:p>
                      <a:pPr algn="l" rtl="0" eaLnBrk="0">
                        <a:lnSpc>
                          <a:spcPct val="10000"/>
                        </a:lnSpc>
                      </a:pPr>
                      <a:endParaRPr sz="100" dirty="0">
                        <a:latin typeface="Arial" panose="020B0604020202020204"/>
                        <a:ea typeface="Arial" panose="020B0604020202020204"/>
                        <a:cs typeface="Arial" panose="020B0604020202020204"/>
                      </a:endParaRPr>
                    </a:p>
                    <a:p>
                      <a:pPr marL="248285" algn="l" rtl="0" eaLnBrk="0">
                        <a:lnSpc>
                          <a:spcPct val="88000"/>
                        </a:lnSpc>
                      </a:pPr>
                      <a:r>
                        <a:rPr sz="1500" b="1" kern="0" spc="90" dirty="0">
                          <a:solidFill>
                            <a:srgbClr val="FFFFFF">
                              <a:alpha val="100000"/>
                            </a:srgbClr>
                          </a:solidFill>
                          <a:latin typeface="微软雅黑" panose="020B0503020204020204" charset="-122"/>
                          <a:ea typeface="微软雅黑" panose="020B0503020204020204" charset="-122"/>
                          <a:cs typeface="微软雅黑" panose="020B0503020204020204" charset="-122"/>
                        </a:rPr>
                        <a:t>产品名称</a:t>
                      </a:r>
                      <a:endParaRPr sz="1500" dirty="0">
                        <a:latin typeface="微软雅黑" panose="020B0503020204020204" charset="-122"/>
                        <a:ea typeface="微软雅黑" panose="020B0503020204020204" charset="-122"/>
                        <a:cs typeface="微软雅黑" panose="020B0503020204020204" charset="-122"/>
                      </a:endParaRPr>
                    </a:p>
                  </a:txBody>
                  <a:tcPr marL="0" marR="0" marT="0" marB="0" vert="horz">
                    <a:lnL>
                      <a:noFill/>
                    </a:lnL>
                    <a:lnR>
                      <a:noFill/>
                    </a:lnR>
                    <a:lnT w="12700" cap="flat" cmpd="sng" algn="ctr">
                      <a:solidFill>
                        <a:srgbClr val="2F2F2F"/>
                      </a:solidFill>
                      <a:prstDash val="solid"/>
                      <a:round/>
                      <a:headEnd type="none" w="med" len="med"/>
                      <a:tailEnd type="none" w="med" len="med"/>
                    </a:lnT>
                    <a:lnB w="12700" cap="flat" cmpd="sng" algn="ctr">
                      <a:solidFill>
                        <a:srgbClr val="2F2F2F"/>
                      </a:solidFill>
                      <a:prstDash val="solid"/>
                      <a:round/>
                      <a:headEnd type="none" w="med" len="med"/>
                      <a:tailEnd type="none" w="med" len="med"/>
                    </a:lnB>
                    <a:solidFill>
                      <a:srgbClr val="2D61B7"/>
                    </a:solidFill>
                  </a:tcPr>
                </a:tc>
                <a:tc>
                  <a:txBody>
                    <a:bodyPr/>
                    <a:p>
                      <a:pPr algn="l" rtl="0" eaLnBrk="0">
                        <a:lnSpc>
                          <a:spcPct val="102000"/>
                        </a:lnSpc>
                      </a:pPr>
                      <a:endParaRPr sz="500" dirty="0">
                        <a:latin typeface="Arial" panose="020B0604020202020204"/>
                        <a:ea typeface="Arial" panose="020B0604020202020204"/>
                        <a:cs typeface="Arial" panose="020B0604020202020204"/>
                      </a:endParaRPr>
                    </a:p>
                    <a:p>
                      <a:pPr marL="384175" algn="l" rtl="0" eaLnBrk="0">
                        <a:lnSpc>
                          <a:spcPct val="88000"/>
                        </a:lnSpc>
                        <a:spcBef>
                          <a:spcPts val="5"/>
                        </a:spcBef>
                      </a:pPr>
                      <a:r>
                        <a:rPr sz="1500" b="1" kern="0" spc="80" dirty="0">
                          <a:solidFill>
                            <a:srgbClr val="FFFFFF">
                              <a:alpha val="100000"/>
                            </a:srgbClr>
                          </a:solidFill>
                          <a:latin typeface="微软雅黑" panose="020B0503020204020204" charset="-122"/>
                          <a:ea typeface="微软雅黑" panose="020B0503020204020204" charset="-122"/>
                          <a:cs typeface="微软雅黑" panose="020B0503020204020204" charset="-122"/>
                        </a:rPr>
                        <a:t>血药浓度</a:t>
                      </a:r>
                      <a:endParaRPr sz="1500" dirty="0">
                        <a:latin typeface="微软雅黑" panose="020B0503020204020204" charset="-122"/>
                        <a:ea typeface="微软雅黑" panose="020B0503020204020204" charset="-122"/>
                        <a:cs typeface="微软雅黑" panose="020B0503020204020204" charset="-122"/>
                      </a:endParaRPr>
                    </a:p>
                    <a:p>
                      <a:pPr marL="383540" algn="l" rtl="0" eaLnBrk="0">
                        <a:lnSpc>
                          <a:spcPct val="87000"/>
                        </a:lnSpc>
                        <a:spcBef>
                          <a:spcPts val="350"/>
                        </a:spcBef>
                      </a:pPr>
                      <a:r>
                        <a:rPr sz="1500" b="1" kern="0" spc="90" dirty="0">
                          <a:solidFill>
                            <a:srgbClr val="FFFFFF">
                              <a:alpha val="100000"/>
                            </a:srgbClr>
                          </a:solidFill>
                          <a:latin typeface="微软雅黑" panose="020B0503020204020204" charset="-122"/>
                          <a:ea typeface="微软雅黑" panose="020B0503020204020204" charset="-122"/>
                          <a:cs typeface="微软雅黑" panose="020B0503020204020204" charset="-122"/>
                        </a:rPr>
                        <a:t>达峰时间</a:t>
                      </a:r>
                      <a:endParaRPr sz="1500" dirty="0">
                        <a:latin typeface="微软雅黑" panose="020B0503020204020204" charset="-122"/>
                        <a:ea typeface="微软雅黑" panose="020B0503020204020204" charset="-122"/>
                        <a:cs typeface="微软雅黑" panose="020B0503020204020204" charset="-122"/>
                      </a:endParaRPr>
                    </a:p>
                  </a:txBody>
                  <a:tcPr marL="0" marR="0" marT="0" marB="0" vert="horz">
                    <a:lnL>
                      <a:noFill/>
                    </a:lnL>
                    <a:lnR>
                      <a:noFill/>
                    </a:lnR>
                    <a:lnT w="12700" cap="flat" cmpd="sng" algn="ctr">
                      <a:solidFill>
                        <a:srgbClr val="2F2F2F"/>
                      </a:solidFill>
                      <a:prstDash val="solid"/>
                      <a:round/>
                      <a:headEnd type="none" w="med" len="med"/>
                      <a:tailEnd type="none" w="med" len="med"/>
                    </a:lnT>
                    <a:lnB w="12700" cap="flat" cmpd="sng" algn="ctr">
                      <a:solidFill>
                        <a:srgbClr val="2F2F2F"/>
                      </a:solidFill>
                      <a:prstDash val="solid"/>
                      <a:round/>
                      <a:headEnd type="none" w="med" len="med"/>
                      <a:tailEnd type="none" w="med" len="med"/>
                    </a:lnB>
                    <a:solidFill>
                      <a:srgbClr val="2D61B7"/>
                    </a:solidFill>
                  </a:tcPr>
                </a:tc>
                <a:tc>
                  <a:txBody>
                    <a:bodyPr/>
                    <a:p>
                      <a:pPr algn="l" rtl="0" eaLnBrk="0">
                        <a:lnSpc>
                          <a:spcPct val="130000"/>
                        </a:lnSpc>
                      </a:pPr>
                      <a:endParaRPr sz="1000" dirty="0">
                        <a:latin typeface="Arial" panose="020B0604020202020204"/>
                        <a:ea typeface="Arial" panose="020B0604020202020204"/>
                        <a:cs typeface="Arial" panose="020B0604020202020204"/>
                      </a:endParaRPr>
                    </a:p>
                    <a:p>
                      <a:pPr algn="l" rtl="0" eaLnBrk="0">
                        <a:lnSpc>
                          <a:spcPct val="10000"/>
                        </a:lnSpc>
                      </a:pPr>
                      <a:endParaRPr sz="100" dirty="0">
                        <a:latin typeface="Arial" panose="020B0604020202020204"/>
                        <a:ea typeface="Arial" panose="020B0604020202020204"/>
                        <a:cs typeface="Arial" panose="020B0604020202020204"/>
                      </a:endParaRPr>
                    </a:p>
                    <a:p>
                      <a:pPr marL="1488440" algn="l" rtl="0" eaLnBrk="0">
                        <a:lnSpc>
                          <a:spcPct val="88000"/>
                        </a:lnSpc>
                      </a:pPr>
                      <a:r>
                        <a:rPr sz="1500" b="1" kern="0" spc="80" dirty="0">
                          <a:solidFill>
                            <a:srgbClr val="FFFFFF">
                              <a:alpha val="100000"/>
                            </a:srgbClr>
                          </a:solidFill>
                          <a:latin typeface="微软雅黑" panose="020B0503020204020204" charset="-122"/>
                          <a:ea typeface="微软雅黑" panose="020B0503020204020204" charset="-122"/>
                          <a:cs typeface="微软雅黑" panose="020B0503020204020204" charset="-122"/>
                        </a:rPr>
                        <a:t>适应症</a:t>
                      </a:r>
                      <a:endParaRPr sz="1500" dirty="0">
                        <a:latin typeface="微软雅黑" panose="020B0503020204020204" charset="-122"/>
                        <a:ea typeface="微软雅黑" panose="020B0503020204020204" charset="-122"/>
                        <a:cs typeface="微软雅黑" panose="020B0503020204020204" charset="-122"/>
                      </a:endParaRPr>
                    </a:p>
                  </a:txBody>
                  <a:tcPr marL="0" marR="0" marT="0" marB="0" vert="horz">
                    <a:lnL>
                      <a:noFill/>
                    </a:lnL>
                    <a:lnR>
                      <a:noFill/>
                    </a:lnR>
                    <a:lnT w="12700" cap="flat" cmpd="sng" algn="ctr">
                      <a:solidFill>
                        <a:srgbClr val="2F2F2F"/>
                      </a:solidFill>
                      <a:prstDash val="solid"/>
                      <a:round/>
                      <a:headEnd type="none" w="med" len="med"/>
                      <a:tailEnd type="none" w="med" len="med"/>
                    </a:lnT>
                    <a:lnB w="12700" cap="flat" cmpd="sng" algn="ctr">
                      <a:solidFill>
                        <a:srgbClr val="2F2F2F"/>
                      </a:solidFill>
                      <a:prstDash val="solid"/>
                      <a:round/>
                      <a:headEnd type="none" w="med" len="med"/>
                      <a:tailEnd type="none" w="med" len="med"/>
                    </a:lnB>
                    <a:solidFill>
                      <a:srgbClr val="2D61B7"/>
                    </a:solidFill>
                  </a:tcPr>
                </a:tc>
              </a:tr>
              <a:tr h="285115">
                <a:tc>
                  <a:txBody>
                    <a:bodyPr/>
                    <a:p>
                      <a:pPr algn="l" rtl="0" eaLnBrk="0">
                        <a:lnSpc>
                          <a:spcPct val="137000"/>
                        </a:lnSpc>
                      </a:pPr>
                      <a:endParaRPr sz="1000" dirty="0">
                        <a:latin typeface="Arial" panose="020B0604020202020204"/>
                        <a:ea typeface="Arial" panose="020B0604020202020204"/>
                        <a:cs typeface="Arial" panose="020B0604020202020204"/>
                      </a:endParaRPr>
                    </a:p>
                    <a:p>
                      <a:pPr algn="l" rtl="0" eaLnBrk="0">
                        <a:lnSpc>
                          <a:spcPct val="8000"/>
                        </a:lnSpc>
                      </a:pPr>
                      <a:endParaRPr sz="100" dirty="0">
                        <a:latin typeface="Arial" panose="020B0604020202020204"/>
                        <a:ea typeface="Arial" panose="020B0604020202020204"/>
                        <a:cs typeface="Arial" panose="020B0604020202020204"/>
                      </a:endParaRPr>
                    </a:p>
                    <a:p>
                      <a:pPr marL="197485" algn="l" rtl="0" eaLnBrk="0">
                        <a:lnSpc>
                          <a:spcPct val="87000"/>
                        </a:lnSpc>
                      </a:pPr>
                      <a:r>
                        <a:rPr lang="zh-CN" altLang="en-US" sz="1200" kern="0" spc="-10" dirty="0">
                          <a:solidFill>
                            <a:srgbClr val="002060">
                              <a:alpha val="100000"/>
                            </a:srgbClr>
                          </a:solidFill>
                          <a:latin typeface="微软雅黑" panose="020B0503020204020204" charset="-122"/>
                          <a:ea typeface="微软雅黑" panose="020B0503020204020204" charset="-122"/>
                          <a:cs typeface="微软雅黑" panose="020B0503020204020204" charset="-122"/>
                        </a:rPr>
                        <a:t>消旋山莨菪碱</a:t>
                      </a:r>
                      <a:r>
                        <a:rPr sz="1200" kern="0" spc="-10" dirty="0">
                          <a:solidFill>
                            <a:srgbClr val="002060">
                              <a:alpha val="100000"/>
                            </a:srgbClr>
                          </a:solidFill>
                          <a:latin typeface="微软雅黑" panose="020B0503020204020204" charset="-122"/>
                          <a:ea typeface="微软雅黑" panose="020B0503020204020204" charset="-122"/>
                          <a:cs typeface="微软雅黑" panose="020B0503020204020204" charset="-122"/>
                        </a:rPr>
                        <a:t>片</a:t>
                      </a:r>
                      <a:endParaRPr sz="1200" dirty="0">
                        <a:latin typeface="微软雅黑" panose="020B0503020204020204" charset="-122"/>
                        <a:ea typeface="微软雅黑" panose="020B0503020204020204" charset="-122"/>
                        <a:cs typeface="微软雅黑" panose="020B0503020204020204" charset="-122"/>
                      </a:endParaRPr>
                    </a:p>
                  </a:txBody>
                  <a:tcPr marL="0" marR="0" marT="0" marB="0" vert="horz">
                    <a:lnL>
                      <a:noFill/>
                    </a:lnL>
                    <a:lnR>
                      <a:noFill/>
                    </a:lnR>
                    <a:lnT>
                      <a:noFill/>
                    </a:lnT>
                    <a:lnB>
                      <a:noFill/>
                    </a:lnB>
                  </a:tcPr>
                </a:tc>
                <a:tc>
                  <a:txBody>
                    <a:bodyPr/>
                    <a:p>
                      <a:pPr algn="l" rtl="0" eaLnBrk="0">
                        <a:lnSpc>
                          <a:spcPct val="118000"/>
                        </a:lnSpc>
                      </a:pPr>
                      <a:endParaRPr sz="1000" dirty="0">
                        <a:latin typeface="Arial" panose="020B0604020202020204"/>
                        <a:ea typeface="Arial" panose="020B0604020202020204"/>
                        <a:cs typeface="Arial" panose="020B0604020202020204"/>
                      </a:endParaRPr>
                    </a:p>
                    <a:p>
                      <a:pPr marL="271780" algn="l" rtl="0" eaLnBrk="0">
                        <a:lnSpc>
                          <a:spcPts val="1550"/>
                        </a:lnSpc>
                        <a:spcBef>
                          <a:spcPts val="5"/>
                        </a:spcBef>
                      </a:pPr>
                      <a:r>
                        <a:rPr lang="zh-CN" sz="1200" dirty="0">
                          <a:latin typeface="微软雅黑" panose="020B0503020204020204" charset="-122"/>
                          <a:ea typeface="微软雅黑" panose="020B0503020204020204" charset="-122"/>
                          <a:cs typeface="微软雅黑" panose="020B0503020204020204" charset="-122"/>
                        </a:rPr>
                        <a:t>口服吸收</a:t>
                      </a:r>
                      <a:r>
                        <a:rPr lang="zh-CN" sz="1200" dirty="0">
                          <a:latin typeface="微软雅黑" panose="020B0503020204020204" charset="-122"/>
                          <a:ea typeface="微软雅黑" panose="020B0503020204020204" charset="-122"/>
                          <a:cs typeface="微软雅黑" panose="020B0503020204020204" charset="-122"/>
                        </a:rPr>
                        <a:t>差</a:t>
                      </a:r>
                      <a:endParaRPr lang="zh-CN" sz="1200" dirty="0">
                        <a:latin typeface="微软雅黑" panose="020B0503020204020204" charset="-122"/>
                        <a:ea typeface="微软雅黑" panose="020B0503020204020204" charset="-122"/>
                        <a:cs typeface="微软雅黑" panose="020B0503020204020204" charset="-122"/>
                      </a:endParaRPr>
                    </a:p>
                  </a:txBody>
                  <a:tcPr marL="0" marR="0" marT="0" marB="0" vert="horz">
                    <a:lnL>
                      <a:noFill/>
                    </a:lnL>
                    <a:lnR>
                      <a:noFill/>
                    </a:lnR>
                    <a:lnT>
                      <a:noFill/>
                    </a:lnT>
                    <a:lnB>
                      <a:noFill/>
                    </a:lnB>
                  </a:tcPr>
                </a:tc>
                <a:tc>
                  <a:txBody>
                    <a:bodyPr/>
                    <a:p>
                      <a:pPr algn="l" rtl="0" eaLnBrk="0">
                        <a:lnSpc>
                          <a:spcPct val="103000"/>
                        </a:lnSpc>
                      </a:pPr>
                      <a:endParaRPr sz="700" dirty="0">
                        <a:latin typeface="Arial" panose="020B0604020202020204"/>
                        <a:ea typeface="Arial" panose="020B0604020202020204"/>
                        <a:cs typeface="Arial" panose="020B0604020202020204"/>
                      </a:endParaRPr>
                    </a:p>
                    <a:p>
                      <a:pPr marL="104140" indent="-10160" algn="l" rtl="0" eaLnBrk="0">
                        <a:lnSpc>
                          <a:spcPct val="93000"/>
                        </a:lnSpc>
                        <a:spcBef>
                          <a:spcPts val="5"/>
                        </a:spcBef>
                      </a:pPr>
                      <a:r>
                        <a:rPr lang="zh-CN" altLang="en-US" sz="1200" dirty="0">
                          <a:latin typeface="微软雅黑" panose="020B0503020204020204" charset="-122"/>
                          <a:ea typeface="微软雅黑" panose="020B0503020204020204" charset="-122"/>
                          <a:cs typeface="微软雅黑" panose="020B0503020204020204" charset="-122"/>
                        </a:rPr>
                        <a:t>用于缓解胃肠痉挛所致的疼痛。</a:t>
                      </a:r>
                      <a:endParaRPr lang="zh-CN" altLang="en-US" sz="1200" dirty="0">
                        <a:latin typeface="微软雅黑" panose="020B0503020204020204" charset="-122"/>
                        <a:ea typeface="微软雅黑" panose="020B0503020204020204" charset="-122"/>
                        <a:cs typeface="微软雅黑" panose="020B0503020204020204" charset="-122"/>
                      </a:endParaRPr>
                    </a:p>
                  </a:txBody>
                  <a:tcPr marL="0" marR="0" marT="0" marB="0" vert="horz">
                    <a:lnL>
                      <a:noFill/>
                    </a:lnL>
                    <a:lnR>
                      <a:noFill/>
                    </a:lnR>
                    <a:lnT>
                      <a:noFill/>
                    </a:lnT>
                    <a:lnB>
                      <a:noFill/>
                    </a:lnB>
                  </a:tcPr>
                </a:tc>
              </a:tr>
              <a:tr h="285115">
                <a:tc>
                  <a:txBody>
                    <a:bodyPr/>
                    <a:p>
                      <a:pPr algn="l" rtl="0" eaLnBrk="0">
                        <a:lnSpc>
                          <a:spcPct val="137000"/>
                        </a:lnSpc>
                      </a:pPr>
                      <a:endParaRPr sz="1000" dirty="0">
                        <a:latin typeface="Arial" panose="020B0604020202020204"/>
                        <a:ea typeface="Arial" panose="020B0604020202020204"/>
                        <a:cs typeface="Arial" panose="020B0604020202020204"/>
                      </a:endParaRPr>
                    </a:p>
                    <a:p>
                      <a:pPr algn="l" rtl="0" eaLnBrk="0">
                        <a:lnSpc>
                          <a:spcPct val="8000"/>
                        </a:lnSpc>
                      </a:pPr>
                      <a:endParaRPr sz="100" dirty="0">
                        <a:latin typeface="Arial" panose="020B0604020202020204"/>
                        <a:ea typeface="Arial" panose="020B0604020202020204"/>
                        <a:cs typeface="Arial" panose="020B0604020202020204"/>
                      </a:endParaRPr>
                    </a:p>
                    <a:p>
                      <a:pPr marL="197485" algn="l" rtl="0" eaLnBrk="0">
                        <a:lnSpc>
                          <a:spcPct val="87000"/>
                        </a:lnSpc>
                      </a:pPr>
                      <a:r>
                        <a:rPr lang="zh-CN" sz="1200" kern="0" spc="-10" dirty="0">
                          <a:solidFill>
                            <a:srgbClr val="002060">
                              <a:alpha val="100000"/>
                            </a:srgbClr>
                          </a:solidFill>
                          <a:latin typeface="微软雅黑" panose="020B0503020204020204" charset="-122"/>
                          <a:ea typeface="微软雅黑" panose="020B0503020204020204" charset="-122"/>
                          <a:cs typeface="微软雅黑" panose="020B0503020204020204" charset="-122"/>
                        </a:rPr>
                        <a:t>曲美布汀</a:t>
                      </a:r>
                      <a:r>
                        <a:rPr sz="1200" kern="0" spc="-10" dirty="0">
                          <a:solidFill>
                            <a:srgbClr val="002060">
                              <a:alpha val="100000"/>
                            </a:srgbClr>
                          </a:solidFill>
                          <a:latin typeface="微软雅黑" panose="020B0503020204020204" charset="-122"/>
                          <a:ea typeface="微软雅黑" panose="020B0503020204020204" charset="-122"/>
                          <a:cs typeface="微软雅黑" panose="020B0503020204020204" charset="-122"/>
                        </a:rPr>
                        <a:t>片</a:t>
                      </a:r>
                      <a:endParaRPr sz="1200" dirty="0">
                        <a:latin typeface="微软雅黑" panose="020B0503020204020204" charset="-122"/>
                        <a:ea typeface="微软雅黑" panose="020B0503020204020204" charset="-122"/>
                        <a:cs typeface="微软雅黑" panose="020B0503020204020204" charset="-122"/>
                      </a:endParaRPr>
                    </a:p>
                  </a:txBody>
                  <a:tcPr marL="0" marR="0" marT="0" marB="0" vert="horz">
                    <a:lnL>
                      <a:noFill/>
                    </a:lnL>
                    <a:lnR>
                      <a:noFill/>
                    </a:lnR>
                    <a:lnT>
                      <a:noFill/>
                    </a:lnT>
                    <a:lnB>
                      <a:noFill/>
                    </a:lnB>
                  </a:tcPr>
                </a:tc>
                <a:tc>
                  <a:txBody>
                    <a:bodyPr/>
                    <a:p>
                      <a:pPr algn="l" rtl="0" eaLnBrk="0">
                        <a:lnSpc>
                          <a:spcPct val="118000"/>
                        </a:lnSpc>
                      </a:pPr>
                      <a:endParaRPr sz="1000" dirty="0">
                        <a:latin typeface="Arial" panose="020B0604020202020204"/>
                        <a:ea typeface="Arial" panose="020B0604020202020204"/>
                        <a:cs typeface="Arial" panose="020B0604020202020204"/>
                      </a:endParaRPr>
                    </a:p>
                    <a:p>
                      <a:pPr marL="271780" algn="l" rtl="0" eaLnBrk="0">
                        <a:lnSpc>
                          <a:spcPts val="1550"/>
                        </a:lnSpc>
                        <a:spcBef>
                          <a:spcPts val="5"/>
                        </a:spcBef>
                      </a:pPr>
                      <a:r>
                        <a:rPr lang="en-US" sz="1200" dirty="0">
                          <a:latin typeface="微软雅黑" panose="020B0503020204020204" charset="-122"/>
                          <a:ea typeface="微软雅黑" panose="020B0503020204020204" charset="-122"/>
                          <a:cs typeface="微软雅黑" panose="020B0503020204020204" charset="-122"/>
                        </a:rPr>
                        <a:t>0.64</a:t>
                      </a:r>
                      <a:r>
                        <a:rPr lang="zh-CN" altLang="en-US" sz="1200" dirty="0">
                          <a:latin typeface="微软雅黑" panose="020B0503020204020204" charset="-122"/>
                          <a:ea typeface="微软雅黑" panose="020B0503020204020204" charset="-122"/>
                          <a:cs typeface="微软雅黑" panose="020B0503020204020204" charset="-122"/>
                        </a:rPr>
                        <a:t>±</a:t>
                      </a:r>
                      <a:r>
                        <a:rPr lang="en-US" altLang="zh-CN" sz="1200" dirty="0">
                          <a:latin typeface="微软雅黑" panose="020B0503020204020204" charset="-122"/>
                          <a:ea typeface="微软雅黑" panose="020B0503020204020204" charset="-122"/>
                          <a:cs typeface="微软雅黑" panose="020B0503020204020204" charset="-122"/>
                        </a:rPr>
                        <a:t>0.24 h</a:t>
                      </a:r>
                      <a:endParaRPr lang="en-US" altLang="zh-CN" sz="1200" dirty="0">
                        <a:latin typeface="微软雅黑" panose="020B0503020204020204" charset="-122"/>
                        <a:ea typeface="微软雅黑" panose="020B0503020204020204" charset="-122"/>
                        <a:cs typeface="微软雅黑" panose="020B0503020204020204" charset="-122"/>
                      </a:endParaRPr>
                    </a:p>
                  </a:txBody>
                  <a:tcPr marL="0" marR="0" marT="0" marB="0" vert="horz">
                    <a:lnL>
                      <a:noFill/>
                    </a:lnL>
                    <a:lnR>
                      <a:noFill/>
                    </a:lnR>
                    <a:lnT>
                      <a:noFill/>
                    </a:lnT>
                    <a:lnB>
                      <a:noFill/>
                    </a:lnB>
                  </a:tcPr>
                </a:tc>
                <a:tc>
                  <a:txBody>
                    <a:bodyPr/>
                    <a:p>
                      <a:pPr algn="l" rtl="0" eaLnBrk="0">
                        <a:lnSpc>
                          <a:spcPct val="103000"/>
                        </a:lnSpc>
                      </a:pPr>
                      <a:endParaRPr sz="700" dirty="0">
                        <a:latin typeface="Arial" panose="020B0604020202020204"/>
                        <a:ea typeface="Arial" panose="020B0604020202020204"/>
                        <a:cs typeface="Arial" panose="020B0604020202020204"/>
                      </a:endParaRPr>
                    </a:p>
                    <a:p>
                      <a:pPr marL="104140" indent="-10160" algn="l" rtl="0" eaLnBrk="0">
                        <a:lnSpc>
                          <a:spcPct val="93000"/>
                        </a:lnSpc>
                        <a:spcBef>
                          <a:spcPts val="5"/>
                        </a:spcBef>
                      </a:pPr>
                      <a:r>
                        <a:rPr lang="zh-CN" altLang="en-US" sz="1200" kern="0" spc="0" dirty="0">
                          <a:solidFill>
                            <a:srgbClr val="002060">
                              <a:alpha val="100000"/>
                            </a:srgbClr>
                          </a:solidFill>
                          <a:latin typeface="微软雅黑" panose="020B0503020204020204" charset="-122"/>
                          <a:ea typeface="微软雅黑" panose="020B0503020204020204" charset="-122"/>
                          <a:cs typeface="微软雅黑" panose="020B0503020204020204" charset="-122"/>
                        </a:rPr>
                        <a:t>用于治疗脑、心及外周血管痉挛所致的缺血，肾、胆或胃肠道等内脏痉挛。</a:t>
                      </a:r>
                      <a:endParaRPr sz="1200" dirty="0">
                        <a:latin typeface="微软雅黑" panose="020B0503020204020204" charset="-122"/>
                        <a:ea typeface="微软雅黑" panose="020B0503020204020204" charset="-122"/>
                        <a:cs typeface="微软雅黑" panose="020B0503020204020204" charset="-122"/>
                      </a:endParaRPr>
                    </a:p>
                  </a:txBody>
                  <a:tcPr marL="0" marR="0" marT="0" marB="0" vert="horz">
                    <a:lnL>
                      <a:noFill/>
                    </a:lnL>
                    <a:lnR>
                      <a:noFill/>
                    </a:lnR>
                    <a:lnT>
                      <a:noFill/>
                    </a:lnT>
                    <a:lnB>
                      <a:noFill/>
                    </a:lnB>
                  </a:tcPr>
                </a:tc>
              </a:tr>
              <a:tr h="285115">
                <a:tc>
                  <a:txBody>
                    <a:bodyPr/>
                    <a:p>
                      <a:pPr algn="l" rtl="0" eaLnBrk="0">
                        <a:lnSpc>
                          <a:spcPct val="103000"/>
                        </a:lnSpc>
                      </a:pPr>
                      <a:endParaRPr sz="1000" dirty="0">
                        <a:latin typeface="Arial" panose="020B0604020202020204"/>
                        <a:ea typeface="Arial" panose="020B0604020202020204"/>
                        <a:cs typeface="Arial" panose="020B0604020202020204"/>
                      </a:endParaRPr>
                    </a:p>
                    <a:p>
                      <a:pPr marL="285115" algn="l" rtl="0" eaLnBrk="0">
                        <a:lnSpc>
                          <a:spcPct val="88000"/>
                        </a:lnSpc>
                      </a:pPr>
                      <a:r>
                        <a:rPr sz="1200" kern="0" spc="-30" dirty="0">
                          <a:solidFill>
                            <a:srgbClr val="002060">
                              <a:alpha val="100000"/>
                            </a:srgbClr>
                          </a:solidFill>
                          <a:latin typeface="微软雅黑" panose="020B0503020204020204" charset="-122"/>
                          <a:ea typeface="微软雅黑" panose="020B0503020204020204" charset="-122"/>
                          <a:cs typeface="微软雅黑" panose="020B0503020204020204" charset="-122"/>
                        </a:rPr>
                        <a:t>匹维溴铵片</a:t>
                      </a:r>
                      <a:endParaRPr sz="1200" dirty="0">
                        <a:latin typeface="微软雅黑" panose="020B0503020204020204" charset="-122"/>
                        <a:ea typeface="微软雅黑" panose="020B0503020204020204" charset="-122"/>
                        <a:cs typeface="微软雅黑" panose="020B0503020204020204" charset="-122"/>
                      </a:endParaRPr>
                    </a:p>
                  </a:txBody>
                  <a:tcPr marL="0" marR="0" marT="0" marB="0" vert="horz">
                    <a:lnL>
                      <a:noFill/>
                    </a:lnL>
                    <a:lnR>
                      <a:noFill/>
                    </a:lnR>
                    <a:lnT>
                      <a:noFill/>
                    </a:lnT>
                    <a:lnB>
                      <a:noFill/>
                    </a:lnB>
                  </a:tcPr>
                </a:tc>
                <a:tc>
                  <a:txBody>
                    <a:bodyPr/>
                    <a:p>
                      <a:pPr algn="l" rtl="0" eaLnBrk="0">
                        <a:lnSpc>
                          <a:spcPct val="105000"/>
                        </a:lnSpc>
                      </a:pPr>
                      <a:endParaRPr sz="800" dirty="0">
                        <a:latin typeface="Arial" panose="020B0604020202020204"/>
                        <a:ea typeface="Arial" panose="020B0604020202020204"/>
                        <a:cs typeface="Arial" panose="020B0604020202020204"/>
                      </a:endParaRPr>
                    </a:p>
                    <a:p>
                      <a:pPr marL="710565" algn="l" rtl="0" eaLnBrk="0">
                        <a:lnSpc>
                          <a:spcPts val="1550"/>
                        </a:lnSpc>
                        <a:spcBef>
                          <a:spcPts val="5"/>
                        </a:spcBef>
                      </a:pPr>
                      <a:r>
                        <a:rPr sz="1200" kern="0" spc="-70" dirty="0">
                          <a:solidFill>
                            <a:srgbClr val="002060">
                              <a:alpha val="100000"/>
                            </a:srgbClr>
                          </a:solidFill>
                          <a:latin typeface="微软雅黑" panose="020B0503020204020204" charset="-122"/>
                          <a:ea typeface="微软雅黑" panose="020B0503020204020204" charset="-122"/>
                          <a:cs typeface="微软雅黑" panose="020B0503020204020204" charset="-122"/>
                        </a:rPr>
                        <a:t>1</a:t>
                      </a:r>
                      <a:r>
                        <a:rPr lang="en-US" sz="1200" kern="0" spc="-70" dirty="0">
                          <a:solidFill>
                            <a:srgbClr val="002060">
                              <a:alpha val="100000"/>
                            </a:srgbClr>
                          </a:solidFill>
                          <a:latin typeface="微软雅黑" panose="020B0503020204020204" charset="-122"/>
                          <a:ea typeface="微软雅黑" panose="020B0503020204020204" charset="-122"/>
                          <a:cs typeface="微软雅黑" panose="020B0503020204020204" charset="-122"/>
                        </a:rPr>
                        <a:t> </a:t>
                      </a:r>
                      <a:r>
                        <a:rPr sz="1200" kern="0" spc="-70" dirty="0">
                          <a:solidFill>
                            <a:srgbClr val="002060">
                              <a:alpha val="100000"/>
                            </a:srgbClr>
                          </a:solidFill>
                          <a:latin typeface="微软雅黑" panose="020B0503020204020204" charset="-122"/>
                          <a:ea typeface="微软雅黑" panose="020B0503020204020204" charset="-122"/>
                          <a:cs typeface="微软雅黑" panose="020B0503020204020204" charset="-122"/>
                        </a:rPr>
                        <a:t>h</a:t>
                      </a:r>
                      <a:endParaRPr sz="1200" dirty="0">
                        <a:latin typeface="微软雅黑" panose="020B0503020204020204" charset="-122"/>
                        <a:ea typeface="微软雅黑" panose="020B0503020204020204" charset="-122"/>
                        <a:cs typeface="微软雅黑" panose="020B0503020204020204" charset="-122"/>
                      </a:endParaRPr>
                    </a:p>
                  </a:txBody>
                  <a:tcPr marL="0" marR="0" marT="0" marB="0" vert="horz">
                    <a:lnL>
                      <a:noFill/>
                    </a:lnL>
                    <a:lnR>
                      <a:noFill/>
                    </a:lnR>
                    <a:lnT>
                      <a:noFill/>
                    </a:lnT>
                    <a:lnB>
                      <a:noFill/>
                    </a:lnB>
                  </a:tcPr>
                </a:tc>
                <a:tc>
                  <a:txBody>
                    <a:bodyPr/>
                    <a:p>
                      <a:pPr algn="l" rtl="0" eaLnBrk="0">
                        <a:lnSpc>
                          <a:spcPct val="106000"/>
                        </a:lnSpc>
                      </a:pPr>
                      <a:endParaRPr sz="400" dirty="0">
                        <a:latin typeface="Arial" panose="020B0604020202020204"/>
                        <a:ea typeface="Arial" panose="020B0604020202020204"/>
                        <a:cs typeface="Arial" panose="020B0604020202020204"/>
                      </a:endParaRPr>
                    </a:p>
                    <a:p>
                      <a:pPr marL="92710" algn="l" rtl="0" eaLnBrk="0">
                        <a:lnSpc>
                          <a:spcPct val="88000"/>
                        </a:lnSpc>
                        <a:spcBef>
                          <a:spcPts val="5"/>
                        </a:spcBef>
                      </a:pPr>
                      <a:r>
                        <a:rPr lang="zh-CN" altLang="en-US" sz="1200" kern="0" spc="-10" dirty="0">
                          <a:solidFill>
                            <a:srgbClr val="002060">
                              <a:alpha val="100000"/>
                            </a:srgbClr>
                          </a:solidFill>
                          <a:latin typeface="微软雅黑" panose="020B0503020204020204" charset="-122"/>
                          <a:ea typeface="微软雅黑" panose="020B0503020204020204" charset="-122"/>
                          <a:cs typeface="微软雅黑" panose="020B0503020204020204" charset="-122"/>
                        </a:rPr>
                        <a:t>对症治疗与肠道功能紊乱有关的疼痛、排便异常和胃肠不适。</a:t>
                      </a:r>
                      <a:r>
                        <a:rPr lang="en-US" altLang="zh-CN" sz="1200" kern="0" spc="-10" dirty="0">
                          <a:solidFill>
                            <a:srgbClr val="002060">
                              <a:alpha val="100000"/>
                            </a:srgbClr>
                          </a:solidFill>
                          <a:latin typeface="微软雅黑" panose="020B0503020204020204" charset="-122"/>
                          <a:ea typeface="微软雅黑" panose="020B0503020204020204" charset="-122"/>
                          <a:cs typeface="微软雅黑" panose="020B0503020204020204" charset="-122"/>
                        </a:rPr>
                        <a:t>2. </a:t>
                      </a:r>
                      <a:r>
                        <a:rPr lang="zh-CN" altLang="en-US" sz="1200" kern="0" spc="-10" dirty="0">
                          <a:solidFill>
                            <a:srgbClr val="002060">
                              <a:alpha val="100000"/>
                            </a:srgbClr>
                          </a:solidFill>
                          <a:latin typeface="微软雅黑" panose="020B0503020204020204" charset="-122"/>
                          <a:ea typeface="微软雅黑" panose="020B0503020204020204" charset="-122"/>
                          <a:cs typeface="微软雅黑" panose="020B0503020204020204" charset="-122"/>
                        </a:rPr>
                        <a:t>对症治疗与胆道功能紊乱有关的疼痛。</a:t>
                      </a:r>
                      <a:r>
                        <a:rPr lang="en-US" altLang="zh-CN" sz="1200" kern="0" spc="-10" dirty="0">
                          <a:solidFill>
                            <a:srgbClr val="002060">
                              <a:alpha val="100000"/>
                            </a:srgbClr>
                          </a:solidFill>
                          <a:latin typeface="微软雅黑" panose="020B0503020204020204" charset="-122"/>
                          <a:ea typeface="微软雅黑" panose="020B0503020204020204" charset="-122"/>
                          <a:cs typeface="微软雅黑" panose="020B0503020204020204" charset="-122"/>
                        </a:rPr>
                        <a:t>3. </a:t>
                      </a:r>
                      <a:r>
                        <a:rPr lang="zh-CN" altLang="en-US" sz="1200" kern="0" spc="-10" dirty="0">
                          <a:solidFill>
                            <a:srgbClr val="002060">
                              <a:alpha val="100000"/>
                            </a:srgbClr>
                          </a:solidFill>
                          <a:latin typeface="微软雅黑" panose="020B0503020204020204" charset="-122"/>
                          <a:ea typeface="微软雅黑" panose="020B0503020204020204" charset="-122"/>
                          <a:cs typeface="微软雅黑" panose="020B0503020204020204" charset="-122"/>
                        </a:rPr>
                        <a:t>为钡灌肠做准备。</a:t>
                      </a:r>
                      <a:endParaRPr sz="1200" dirty="0">
                        <a:latin typeface="微软雅黑" panose="020B0503020204020204" charset="-122"/>
                        <a:ea typeface="微软雅黑" panose="020B0503020204020204" charset="-122"/>
                        <a:cs typeface="微软雅黑" panose="020B0503020204020204" charset="-122"/>
                      </a:endParaRPr>
                    </a:p>
                  </a:txBody>
                  <a:tcPr marL="0" marR="0" marT="0" marB="0" vert="horz">
                    <a:lnL>
                      <a:noFill/>
                    </a:lnL>
                    <a:lnR>
                      <a:noFill/>
                    </a:lnR>
                    <a:lnT>
                      <a:noFill/>
                    </a:lnT>
                    <a:lnB>
                      <a:noFill/>
                    </a:lnB>
                  </a:tcPr>
                </a:tc>
              </a:tr>
              <a:tr h="432435">
                <a:tc>
                  <a:txBody>
                    <a:bodyPr/>
                    <a:p>
                      <a:pPr algn="l" rtl="0" eaLnBrk="0">
                        <a:lnSpc>
                          <a:spcPct val="118000"/>
                        </a:lnSpc>
                      </a:pPr>
                      <a:endParaRPr sz="1000" dirty="0">
                        <a:latin typeface="Arial" panose="020B0604020202020204"/>
                        <a:ea typeface="Arial" panose="020B0604020202020204"/>
                        <a:cs typeface="Arial" panose="020B0604020202020204"/>
                      </a:endParaRPr>
                    </a:p>
                    <a:p>
                      <a:pPr algn="l" rtl="0" eaLnBrk="0">
                        <a:lnSpc>
                          <a:spcPct val="10000"/>
                        </a:lnSpc>
                      </a:pPr>
                      <a:endParaRPr sz="100" dirty="0">
                        <a:latin typeface="Arial" panose="020B0604020202020204"/>
                        <a:ea typeface="Arial" panose="020B0604020202020204"/>
                        <a:cs typeface="Arial" panose="020B0604020202020204"/>
                      </a:endParaRPr>
                    </a:p>
                    <a:p>
                      <a:pPr marL="127000" algn="l" rtl="0" eaLnBrk="0">
                        <a:lnSpc>
                          <a:spcPct val="88000"/>
                        </a:lnSpc>
                      </a:pPr>
                      <a:r>
                        <a:rPr sz="1200" b="1" kern="0" spc="-20" dirty="0">
                          <a:solidFill>
                            <a:srgbClr val="002060">
                              <a:alpha val="100000"/>
                            </a:srgbClr>
                          </a:solidFill>
                          <a:latin typeface="微软雅黑" panose="020B0503020204020204" charset="-122"/>
                          <a:ea typeface="微软雅黑" panose="020B0503020204020204" charset="-122"/>
                          <a:cs typeface="微软雅黑" panose="020B0503020204020204" charset="-122"/>
                        </a:rPr>
                        <a:t>间苯三酚口崩片</a:t>
                      </a:r>
                      <a:endParaRPr sz="1200" dirty="0">
                        <a:latin typeface="微软雅黑" panose="020B0503020204020204" charset="-122"/>
                        <a:ea typeface="微软雅黑" panose="020B0503020204020204" charset="-122"/>
                        <a:cs typeface="微软雅黑" panose="020B0503020204020204" charset="-122"/>
                      </a:endParaRPr>
                    </a:p>
                  </a:txBody>
                  <a:tcPr marL="0" marR="0" marT="0" marB="0" vert="horz">
                    <a:lnL>
                      <a:noFill/>
                    </a:lnL>
                    <a:lnR>
                      <a:noFill/>
                    </a:lnR>
                    <a:lnT>
                      <a:noFill/>
                    </a:lnT>
                    <a:lnB w="12700" cap="flat" cmpd="sng" algn="ctr">
                      <a:solidFill>
                        <a:srgbClr val="2F2F2F"/>
                      </a:solidFill>
                      <a:prstDash val="solid"/>
                      <a:round/>
                      <a:headEnd type="none" w="med" len="med"/>
                      <a:tailEnd type="none" w="med" len="med"/>
                    </a:lnB>
                  </a:tcPr>
                </a:tc>
                <a:tc>
                  <a:txBody>
                    <a:bodyPr/>
                    <a:p>
                      <a:pPr algn="l" rtl="0" eaLnBrk="0">
                        <a:lnSpc>
                          <a:spcPct val="108000"/>
                        </a:lnSpc>
                      </a:pPr>
                      <a:endParaRPr sz="900" dirty="0">
                        <a:latin typeface="Arial" panose="020B0604020202020204"/>
                        <a:ea typeface="Arial" panose="020B0604020202020204"/>
                        <a:cs typeface="Arial" panose="020B0604020202020204"/>
                      </a:endParaRPr>
                    </a:p>
                    <a:p>
                      <a:pPr algn="l" rtl="0" eaLnBrk="0">
                        <a:lnSpc>
                          <a:spcPct val="8000"/>
                        </a:lnSpc>
                      </a:pPr>
                      <a:endParaRPr sz="100" dirty="0">
                        <a:latin typeface="Arial" panose="020B0604020202020204"/>
                        <a:ea typeface="Arial" panose="020B0604020202020204"/>
                        <a:cs typeface="Arial" panose="020B0604020202020204"/>
                      </a:endParaRPr>
                    </a:p>
                    <a:p>
                      <a:pPr marL="426720" algn="l" rtl="0" eaLnBrk="0">
                        <a:lnSpc>
                          <a:spcPts val="1580"/>
                        </a:lnSpc>
                      </a:pPr>
                      <a:r>
                        <a:rPr sz="1200" b="1" kern="0" spc="-20" dirty="0">
                          <a:solidFill>
                            <a:srgbClr val="FF0000">
                              <a:alpha val="100000"/>
                            </a:srgbClr>
                          </a:solidFill>
                          <a:latin typeface="微软雅黑" panose="020B0503020204020204" charset="-122"/>
                          <a:ea typeface="微软雅黑" panose="020B0503020204020204" charset="-122"/>
                          <a:cs typeface="微软雅黑" panose="020B0503020204020204" charset="-122"/>
                        </a:rPr>
                        <a:t>15-20分钟</a:t>
                      </a:r>
                      <a:endParaRPr sz="1200" dirty="0">
                        <a:latin typeface="微软雅黑" panose="020B0503020204020204" charset="-122"/>
                        <a:ea typeface="微软雅黑" panose="020B0503020204020204" charset="-122"/>
                        <a:cs typeface="微软雅黑" panose="020B0503020204020204" charset="-122"/>
                      </a:endParaRPr>
                    </a:p>
                  </a:txBody>
                  <a:tcPr marL="0" marR="0" marT="0" marB="0" vert="horz">
                    <a:lnL>
                      <a:noFill/>
                    </a:lnL>
                    <a:lnR>
                      <a:noFill/>
                    </a:lnR>
                    <a:lnT>
                      <a:noFill/>
                    </a:lnT>
                    <a:lnB w="12700" cap="flat" cmpd="sng" algn="ctr">
                      <a:solidFill>
                        <a:srgbClr val="2F2F2F"/>
                      </a:solidFill>
                      <a:prstDash val="solid"/>
                      <a:round/>
                      <a:headEnd type="none" w="med" len="med"/>
                      <a:tailEnd type="none" w="med" len="med"/>
                    </a:lnB>
                  </a:tcPr>
                </a:tc>
                <a:tc>
                  <a:txBody>
                    <a:bodyPr/>
                    <a:p>
                      <a:pPr algn="l" rtl="0" eaLnBrk="0">
                        <a:lnSpc>
                          <a:spcPct val="116000"/>
                        </a:lnSpc>
                      </a:pPr>
                      <a:endParaRPr sz="500" dirty="0">
                        <a:latin typeface="Arial" panose="020B0604020202020204"/>
                        <a:ea typeface="Arial" panose="020B0604020202020204"/>
                        <a:cs typeface="Arial" panose="020B0604020202020204"/>
                      </a:endParaRPr>
                    </a:p>
                    <a:p>
                      <a:pPr marL="92710" algn="l" rtl="0" eaLnBrk="0">
                        <a:lnSpc>
                          <a:spcPct val="88000"/>
                        </a:lnSpc>
                        <a:spcBef>
                          <a:spcPts val="5"/>
                        </a:spcBef>
                      </a:pPr>
                      <a:r>
                        <a:rPr sz="1200" b="1" kern="0" spc="0" dirty="0">
                          <a:solidFill>
                            <a:srgbClr val="002060">
                              <a:alpha val="100000"/>
                            </a:srgbClr>
                          </a:solidFill>
                          <a:latin typeface="微软雅黑" panose="020B0503020204020204" charset="-122"/>
                          <a:ea typeface="微软雅黑" panose="020B0503020204020204" charset="-122"/>
                          <a:cs typeface="微软雅黑" panose="020B0503020204020204" charset="-122"/>
                        </a:rPr>
                        <a:t>消化系统和胆道功能障碍引起的急性痉挛性</a:t>
                      </a:r>
                      <a:r>
                        <a:rPr sz="1200" b="1" kern="0" spc="-10" dirty="0">
                          <a:solidFill>
                            <a:srgbClr val="002060">
                              <a:alpha val="100000"/>
                            </a:srgbClr>
                          </a:solidFill>
                          <a:latin typeface="微软雅黑" panose="020B0503020204020204" charset="-122"/>
                          <a:ea typeface="微软雅黑" panose="020B0503020204020204" charset="-122"/>
                          <a:cs typeface="微软雅黑" panose="020B0503020204020204" charset="-122"/>
                        </a:rPr>
                        <a:t>疼痛；</a:t>
                      </a:r>
                      <a:r>
                        <a:rPr sz="1200" b="1" kern="0" spc="-40" dirty="0">
                          <a:solidFill>
                            <a:srgbClr val="002060">
                              <a:alpha val="100000"/>
                            </a:srgbClr>
                          </a:solidFill>
                          <a:latin typeface="微软雅黑" panose="020B0503020204020204" charset="-122"/>
                          <a:ea typeface="微软雅黑" panose="020B0503020204020204" charset="-122"/>
                          <a:cs typeface="微软雅黑" panose="020B0503020204020204" charset="-122"/>
                        </a:rPr>
                        <a:t>急性痉挛性尿道、膀胱、肾绞痛；妇科痉挛性疼痛。</a:t>
                      </a:r>
                      <a:endParaRPr sz="1200" dirty="0">
                        <a:latin typeface="微软雅黑" panose="020B0503020204020204" charset="-122"/>
                        <a:ea typeface="微软雅黑" panose="020B0503020204020204" charset="-122"/>
                        <a:cs typeface="微软雅黑" panose="020B0503020204020204" charset="-122"/>
                      </a:endParaRPr>
                    </a:p>
                  </a:txBody>
                  <a:tcPr marL="0" marR="0" marT="0" marB="0" vert="horz">
                    <a:lnL>
                      <a:noFill/>
                    </a:lnL>
                    <a:lnR>
                      <a:noFill/>
                    </a:lnR>
                    <a:lnT>
                      <a:noFill/>
                    </a:lnT>
                    <a:lnB w="12700" cap="flat" cmpd="sng" algn="ctr">
                      <a:solidFill>
                        <a:srgbClr val="2F2F2F"/>
                      </a:solidFill>
                      <a:prstDash val="solid"/>
                      <a:round/>
                      <a:headEnd type="none" w="med" len="med"/>
                      <a:tailEnd type="none" w="med" len="med"/>
                    </a:lnB>
                  </a:tcPr>
                </a:tc>
              </a:tr>
            </a:tbl>
          </a:graphicData>
        </a:graphic>
      </p:graphicFrame>
      <p:sp>
        <p:nvSpPr>
          <p:cNvPr id="11" name="文本框 10"/>
          <p:cNvSpPr txBox="1"/>
          <p:nvPr/>
        </p:nvSpPr>
        <p:spPr>
          <a:xfrm>
            <a:off x="612140" y="5260975"/>
            <a:ext cx="10438765" cy="583565"/>
          </a:xfrm>
          <a:prstGeom prst="rect">
            <a:avLst/>
          </a:prstGeom>
          <a:noFill/>
        </p:spPr>
        <p:txBody>
          <a:bodyPr wrap="square" rtlCol="0" anchor="t">
            <a:spAutoFit/>
          </a:bodyPr>
          <a:p>
            <a:pPr marL="285750" indent="-285750">
              <a:buFont typeface="Wingdings" panose="05000000000000000000" charset="0"/>
              <a:buChar char="l"/>
            </a:pPr>
            <a:r>
              <a:rPr lang="zh-CN" altLang="en-US" sz="1600"/>
              <a:t>口崩片剂型，无水有水均可服用，适合无法注射的人群和场景或需要长期治疗的的患者，如部分急症患者在明确诊断后需进行急诊手术</a:t>
            </a:r>
            <a:r>
              <a:rPr lang="en-US" altLang="zh-CN" sz="1600"/>
              <a:t> </a:t>
            </a:r>
            <a:r>
              <a:rPr lang="zh-CN" altLang="en-US" sz="1600"/>
              <a:t>，术前需要禁食水</a:t>
            </a:r>
            <a:r>
              <a:rPr lang="en-US" altLang="zh-CN" sz="1600"/>
              <a:t> </a:t>
            </a:r>
            <a:r>
              <a:rPr lang="zh-CN" altLang="en-US" sz="1600"/>
              <a:t>。</a:t>
            </a:r>
            <a:endParaRPr lang="zh-CN" altLang="en-US" sz="1600"/>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1"/>
            </p:custDataLst>
          </p:nvPr>
        </p:nvSpPr>
        <p:spPr>
          <a:xfrm>
            <a:off x="298450" y="116205"/>
            <a:ext cx="6096000" cy="460375"/>
          </a:xfrm>
          <a:prstGeom prst="rect">
            <a:avLst/>
          </a:prstGeom>
          <a:noFill/>
        </p:spPr>
        <p:txBody>
          <a:bodyPr wrap="square" rtlCol="0" anchor="t">
            <a:spAutoFit/>
          </a:bodyPr>
          <a:lstStyle/>
          <a:p>
            <a:r>
              <a:rPr lang="en-US" altLang="zh-CN" sz="2400" b="1" dirty="0">
                <a:latin typeface="Arial" panose="020B0604020202020204" pitchFamily="34" charset="0"/>
                <a:ea typeface="微软雅黑" panose="020B0503020204020204" charset="-122"/>
                <a:sym typeface="Arial" panose="020B0604020202020204" pitchFamily="34" charset="0"/>
              </a:rPr>
              <a:t>03 </a:t>
            </a:r>
            <a:r>
              <a:rPr lang="zh-CN" altLang="en-US" sz="2400" b="1" dirty="0">
                <a:latin typeface="Arial" panose="020B0604020202020204" pitchFamily="34" charset="0"/>
                <a:ea typeface="微软雅黑" panose="020B0503020204020204" charset="-122"/>
                <a:sym typeface="Arial" panose="020B0604020202020204" pitchFamily="34" charset="0"/>
              </a:rPr>
              <a:t>有效性</a:t>
            </a:r>
            <a:r>
              <a:rPr lang="en-US" altLang="zh-CN" sz="2400" b="1" dirty="0">
                <a:latin typeface="Arial" panose="020B0604020202020204" pitchFamily="34" charset="0"/>
                <a:ea typeface="微软雅黑" panose="020B0503020204020204" charset="-122"/>
                <a:sym typeface="Arial" panose="020B0604020202020204" pitchFamily="34" charset="0"/>
              </a:rPr>
              <a:t>-2</a:t>
            </a:r>
            <a:endParaRPr lang="en-US" altLang="zh-CN" sz="2400" b="1" dirty="0">
              <a:latin typeface="Arial" panose="020B0604020202020204" pitchFamily="34" charset="0"/>
              <a:ea typeface="微软雅黑" panose="020B0503020204020204" charset="-122"/>
              <a:sym typeface="Arial" panose="020B0604020202020204" pitchFamily="34" charset="0"/>
            </a:endParaRPr>
          </a:p>
        </p:txBody>
      </p:sp>
      <p:cxnSp>
        <p:nvCxnSpPr>
          <p:cNvPr id="3" name="PA-直接连接符 33"/>
          <p:cNvCxnSpPr/>
          <p:nvPr>
            <p:custDataLst>
              <p:tags r:id="rId2"/>
            </p:custDataLst>
          </p:nvPr>
        </p:nvCxnSpPr>
        <p:spPr>
          <a:xfrm flipV="1">
            <a:off x="298450" y="514985"/>
            <a:ext cx="6868469" cy="47248"/>
          </a:xfrm>
          <a:prstGeom prst="line">
            <a:avLst/>
          </a:prstGeom>
        </p:spPr>
        <p:style>
          <a:lnRef idx="1">
            <a:schemeClr val="accent1"/>
          </a:lnRef>
          <a:fillRef idx="0">
            <a:schemeClr val="accent1"/>
          </a:fillRef>
          <a:effectRef idx="0">
            <a:schemeClr val="accent1"/>
          </a:effectRef>
          <a:fontRef idx="minor">
            <a:schemeClr val="tx1"/>
          </a:fontRef>
        </p:style>
      </p:cxnSp>
      <p:sp>
        <p:nvSpPr>
          <p:cNvPr id="5" name="圆角矩形 4"/>
          <p:cNvSpPr/>
          <p:nvPr/>
        </p:nvSpPr>
        <p:spPr>
          <a:xfrm>
            <a:off x="3408045" y="904875"/>
            <a:ext cx="5248275" cy="695325"/>
          </a:xfrm>
          <a:prstGeom prst="roundRect">
            <a:avLst/>
          </a:prstGeom>
          <a:solidFill>
            <a:srgbClr val="2D61B7"/>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zh-CN" altLang="en-US" b="1" dirty="0">
                <a:solidFill>
                  <a:srgbClr val="FFFF00"/>
                </a:solidFill>
                <a:latin typeface="Arial" panose="020B0604020202020204" pitchFamily="34" charset="0"/>
                <a:ea typeface="微软雅黑" panose="020B0503020204020204" charset="-122"/>
                <a:sym typeface="Arial" panose="020B0604020202020204" pitchFamily="34" charset="0"/>
              </a:rPr>
              <a:t>专家共识、临床</a:t>
            </a:r>
            <a:r>
              <a:rPr lang="zh-CN" altLang="en-US" b="1" dirty="0">
                <a:solidFill>
                  <a:srgbClr val="FFFF00"/>
                </a:solidFill>
                <a:latin typeface="Arial" panose="020B0604020202020204" pitchFamily="34" charset="0"/>
                <a:ea typeface="微软雅黑" panose="020B0503020204020204" charset="-122"/>
                <a:sym typeface="Arial" panose="020B0604020202020204" pitchFamily="34" charset="0"/>
              </a:rPr>
              <a:t>路径一致推荐</a:t>
            </a:r>
            <a:endParaRPr lang="zh-CN" altLang="en-US" b="1" dirty="0">
              <a:solidFill>
                <a:srgbClr val="FFFF00"/>
              </a:solidFill>
              <a:latin typeface="Arial" panose="020B0604020202020204" pitchFamily="34" charset="0"/>
              <a:ea typeface="微软雅黑" panose="020B0503020204020204" charset="-122"/>
              <a:sym typeface="Arial" panose="020B0604020202020204" pitchFamily="34" charset="0"/>
            </a:endParaRPr>
          </a:p>
        </p:txBody>
      </p:sp>
      <p:sp>
        <p:nvSpPr>
          <p:cNvPr id="6" name="矩形 5"/>
          <p:cNvSpPr/>
          <p:nvPr/>
        </p:nvSpPr>
        <p:spPr>
          <a:xfrm>
            <a:off x="1299845" y="1927225"/>
            <a:ext cx="9004300" cy="3741420"/>
          </a:xfrm>
          <a:prstGeom prst="rect">
            <a:avLst/>
          </a:prstGeom>
          <a:ln w="19050">
            <a:solidFill>
              <a:schemeClr val="tx2"/>
            </a:solidFill>
          </a:ln>
        </p:spPr>
        <p:txBody>
          <a:bodyPr wrap="square">
            <a:noAutofit/>
          </a:bodyPr>
          <a:lstStyle/>
          <a:p>
            <a:pPr marL="285750" lvl="1" indent="-285750">
              <a:lnSpc>
                <a:spcPct val="200000"/>
              </a:lnSpc>
              <a:buFont typeface="Wingdings" panose="05000000000000000000" charset="0"/>
              <a:buChar char="l"/>
            </a:pPr>
            <a:r>
              <a:rPr lang="zh-CN" altLang="en-US" sz="1600" b="1" dirty="0">
                <a:solidFill>
                  <a:schemeClr val="tx1"/>
                </a:solidFill>
                <a:latin typeface="Arial" panose="020B0604020202020204" pitchFamily="34" charset="0"/>
                <a:ea typeface="微软雅黑" panose="020B0503020204020204" charset="-122"/>
                <a:sym typeface="Arial" panose="020B0604020202020204" pitchFamily="34" charset="0"/>
              </a:rPr>
              <a:t>妊娠合并泌尿结石诊断治疗中国专家共识（</a:t>
            </a:r>
            <a:r>
              <a:rPr lang="en-US" altLang="zh-CN" sz="1600" b="1" dirty="0">
                <a:solidFill>
                  <a:schemeClr val="tx1"/>
                </a:solidFill>
                <a:latin typeface="Arial" panose="020B0604020202020204" pitchFamily="34" charset="0"/>
                <a:ea typeface="微软雅黑" panose="020B0503020204020204" charset="-122"/>
                <a:sym typeface="Arial" panose="020B0604020202020204" pitchFamily="34" charset="0"/>
              </a:rPr>
              <a:t>2024</a:t>
            </a:r>
            <a:r>
              <a:rPr lang="zh-CN" altLang="en-US" sz="1600" b="1" dirty="0">
                <a:solidFill>
                  <a:schemeClr val="tx1"/>
                </a:solidFill>
                <a:latin typeface="Arial" panose="020B0604020202020204" pitchFamily="34" charset="0"/>
                <a:ea typeface="微软雅黑" panose="020B0503020204020204" charset="-122"/>
                <a:sym typeface="Arial" panose="020B0604020202020204" pitchFamily="34" charset="0"/>
              </a:rPr>
              <a:t>年）</a:t>
            </a:r>
            <a:endParaRPr lang="zh-CN" altLang="en-US" sz="1600" b="1" dirty="0">
              <a:solidFill>
                <a:schemeClr val="tx1"/>
              </a:solidFill>
              <a:latin typeface="Arial" panose="020B0604020202020204" pitchFamily="34" charset="0"/>
              <a:ea typeface="微软雅黑" panose="020B0503020204020204" charset="-122"/>
              <a:sym typeface="Arial" panose="020B0604020202020204" pitchFamily="34" charset="0"/>
            </a:endParaRPr>
          </a:p>
          <a:p>
            <a:pPr marL="0" lvl="1">
              <a:lnSpc>
                <a:spcPct val="200000"/>
              </a:lnSpc>
            </a:pPr>
            <a:r>
              <a:rPr lang="zh-CN" altLang="en-US" sz="1400" dirty="0">
                <a:solidFill>
                  <a:schemeClr val="tx1"/>
                </a:solidFill>
                <a:latin typeface="Arial" panose="020B0604020202020204" pitchFamily="34" charset="0"/>
                <a:ea typeface="微软雅黑" panose="020B0503020204020204" charset="-122"/>
                <a:sym typeface="Arial" panose="020B0604020202020204" pitchFamily="34" charset="0"/>
              </a:rPr>
              <a:t>间苯三酚有抑制输尿管平滑肌痉挛的功效</a:t>
            </a:r>
            <a:r>
              <a:rPr lang="en-US" altLang="zh-CN" sz="1400" dirty="0">
                <a:solidFill>
                  <a:schemeClr val="tx1"/>
                </a:solidFill>
                <a:latin typeface="Arial" panose="020B0604020202020204" pitchFamily="34" charset="0"/>
                <a:ea typeface="微软雅黑" panose="020B0503020204020204" charset="-122"/>
                <a:sym typeface="Arial" panose="020B0604020202020204" pitchFamily="34" charset="0"/>
              </a:rPr>
              <a:t>,</a:t>
            </a:r>
            <a:r>
              <a:rPr lang="zh-CN" altLang="en-US" sz="1400" dirty="0">
                <a:solidFill>
                  <a:schemeClr val="tx1"/>
                </a:solidFill>
                <a:latin typeface="Arial" panose="020B0604020202020204" pitchFamily="34" charset="0"/>
                <a:ea typeface="微软雅黑" panose="020B0503020204020204" charset="-122"/>
                <a:sym typeface="Arial" panose="020B0604020202020204" pitchFamily="34" charset="0"/>
              </a:rPr>
              <a:t>在妊娠患者中使用较为安全。</a:t>
            </a:r>
            <a:endParaRPr lang="zh-CN" altLang="en-US" sz="1400" dirty="0">
              <a:solidFill>
                <a:schemeClr val="tx1"/>
              </a:solidFill>
              <a:latin typeface="Arial" panose="020B0604020202020204" pitchFamily="34" charset="0"/>
              <a:ea typeface="微软雅黑" panose="020B0503020204020204" charset="-122"/>
              <a:sym typeface="Arial" panose="020B0604020202020204" pitchFamily="34" charset="0"/>
            </a:endParaRPr>
          </a:p>
          <a:p>
            <a:pPr marL="285750" lvl="1" indent="-285750">
              <a:lnSpc>
                <a:spcPct val="200000"/>
              </a:lnSpc>
              <a:buFont typeface="Wingdings" panose="05000000000000000000" charset="0"/>
              <a:buChar char="l"/>
            </a:pPr>
            <a:r>
              <a:rPr lang="zh-CN" altLang="en-US" sz="1400" b="1" dirty="0">
                <a:solidFill>
                  <a:schemeClr val="tx1"/>
                </a:solidFill>
                <a:latin typeface="Arial" panose="020B0604020202020204" pitchFamily="34" charset="0"/>
                <a:ea typeface="微软雅黑" panose="020B0503020204020204" charset="-122"/>
                <a:sym typeface="Arial" panose="020B0604020202020204" pitchFamily="34" charset="0"/>
              </a:rPr>
              <a:t>复合妊娠诊治中国专家共识</a:t>
            </a:r>
            <a:r>
              <a:rPr lang="en-US" altLang="zh-CN" sz="1400" b="1" dirty="0">
                <a:solidFill>
                  <a:schemeClr val="tx1"/>
                </a:solidFill>
                <a:latin typeface="Arial" panose="020B0604020202020204" pitchFamily="34" charset="0"/>
                <a:ea typeface="微软雅黑" panose="020B0503020204020204" charset="-122"/>
                <a:sym typeface="Arial" panose="020B0604020202020204" pitchFamily="34" charset="0"/>
              </a:rPr>
              <a:t>(2022</a:t>
            </a:r>
            <a:r>
              <a:rPr lang="zh-CN" altLang="en-US" sz="1400" b="1" dirty="0">
                <a:solidFill>
                  <a:schemeClr val="tx1"/>
                </a:solidFill>
                <a:latin typeface="Arial" panose="020B0604020202020204" pitchFamily="34" charset="0"/>
                <a:ea typeface="微软雅黑" panose="020B0503020204020204" charset="-122"/>
                <a:sym typeface="Arial" panose="020B0604020202020204" pitchFamily="34" charset="0"/>
              </a:rPr>
              <a:t>年版</a:t>
            </a:r>
            <a:r>
              <a:rPr lang="en-US" altLang="zh-CN" sz="1400" b="1" dirty="0">
                <a:solidFill>
                  <a:schemeClr val="tx1"/>
                </a:solidFill>
                <a:latin typeface="Arial" panose="020B0604020202020204" pitchFamily="34" charset="0"/>
                <a:ea typeface="微软雅黑" panose="020B0503020204020204" charset="-122"/>
                <a:sym typeface="Arial" panose="020B0604020202020204" pitchFamily="34" charset="0"/>
              </a:rPr>
              <a:t>)</a:t>
            </a:r>
            <a:endParaRPr lang="en-US" altLang="zh-CN" sz="1400" b="1" dirty="0">
              <a:solidFill>
                <a:schemeClr val="tx1"/>
              </a:solidFill>
              <a:latin typeface="Arial" panose="020B0604020202020204" pitchFamily="34" charset="0"/>
              <a:ea typeface="微软雅黑" panose="020B0503020204020204" charset="-122"/>
              <a:sym typeface="Arial" panose="020B0604020202020204" pitchFamily="34" charset="0"/>
            </a:endParaRPr>
          </a:p>
          <a:p>
            <a:pPr marL="0" lvl="1">
              <a:lnSpc>
                <a:spcPct val="200000"/>
              </a:lnSpc>
            </a:pPr>
            <a:r>
              <a:rPr lang="en-US" altLang="zh-CN" sz="1400" dirty="0">
                <a:solidFill>
                  <a:schemeClr val="tx1"/>
                </a:solidFill>
                <a:latin typeface="Arial" panose="020B0604020202020204" pitchFamily="34" charset="0"/>
                <a:ea typeface="微软雅黑" panose="020B0503020204020204" charset="-122"/>
                <a:sym typeface="Arial" panose="020B0604020202020204" pitchFamily="34" charset="0"/>
              </a:rPr>
              <a:t> HP</a:t>
            </a:r>
            <a:r>
              <a:rPr lang="zh-CN" altLang="en-US" sz="1400" dirty="0">
                <a:solidFill>
                  <a:schemeClr val="tx1"/>
                </a:solidFill>
                <a:latin typeface="Arial" panose="020B0604020202020204" pitchFamily="34" charset="0"/>
                <a:ea typeface="微软雅黑" panose="020B0503020204020204" charset="-122"/>
                <a:sym typeface="Arial" panose="020B0604020202020204" pitchFamily="34" charset="0"/>
              </a:rPr>
              <a:t>患者术后可通过抑制宫缩来减少流产、早产的发生。除使用孕激素外</a:t>
            </a:r>
            <a:r>
              <a:rPr lang="en-US" altLang="zh-CN" sz="1400" dirty="0">
                <a:solidFill>
                  <a:schemeClr val="tx1"/>
                </a:solidFill>
                <a:latin typeface="Arial" panose="020B0604020202020204" pitchFamily="34" charset="0"/>
                <a:ea typeface="微软雅黑" panose="020B0503020204020204" charset="-122"/>
                <a:sym typeface="Arial" panose="020B0604020202020204" pitchFamily="34" charset="0"/>
              </a:rPr>
              <a:t>,</a:t>
            </a:r>
            <a:r>
              <a:rPr lang="zh-CN" altLang="en-US" sz="1400" dirty="0">
                <a:solidFill>
                  <a:schemeClr val="tx1"/>
                </a:solidFill>
                <a:latin typeface="Arial" panose="020B0604020202020204" pitchFamily="34" charset="0"/>
                <a:ea typeface="微软雅黑" panose="020B0503020204020204" charset="-122"/>
                <a:sym typeface="Arial" panose="020B0604020202020204" pitchFamily="34" charset="0"/>
              </a:rPr>
              <a:t>还可使用间苯三酚等抑制子宫收缩。</a:t>
            </a:r>
            <a:endParaRPr lang="zh-CN" altLang="en-US" sz="1400" dirty="0">
              <a:solidFill>
                <a:schemeClr val="tx1"/>
              </a:solidFill>
              <a:latin typeface="Arial" panose="020B0604020202020204" pitchFamily="34" charset="0"/>
              <a:ea typeface="微软雅黑" panose="020B0503020204020204" charset="-122"/>
              <a:sym typeface="Arial" panose="020B0604020202020204" pitchFamily="34" charset="0"/>
            </a:endParaRPr>
          </a:p>
          <a:p>
            <a:pPr marL="285750" lvl="1" indent="-285750">
              <a:lnSpc>
                <a:spcPct val="200000"/>
              </a:lnSpc>
              <a:buFont typeface="Wingdings" panose="05000000000000000000" charset="0"/>
              <a:buChar char="l"/>
            </a:pPr>
            <a:r>
              <a:rPr lang="zh-CN" altLang="en-US" sz="1600" b="1" dirty="0">
                <a:solidFill>
                  <a:schemeClr val="tx1"/>
                </a:solidFill>
                <a:latin typeface="Arial" panose="020B0604020202020204" pitchFamily="34" charset="0"/>
                <a:ea typeface="微软雅黑" panose="020B0503020204020204" charset="-122"/>
                <a:sym typeface="Arial" panose="020B0604020202020204" pitchFamily="34" charset="0"/>
              </a:rPr>
              <a:t>中国成人急性腹痛解痉镇痛药物规范化使用专家共识</a:t>
            </a:r>
            <a:endParaRPr lang="zh-CN" altLang="en-US" sz="1600" b="1" dirty="0">
              <a:solidFill>
                <a:schemeClr val="tx1"/>
              </a:solidFill>
              <a:latin typeface="Arial" panose="020B0604020202020204" pitchFamily="34" charset="0"/>
              <a:ea typeface="微软雅黑" panose="020B0503020204020204" charset="-122"/>
              <a:sym typeface="Arial" panose="020B0604020202020204" pitchFamily="34" charset="0"/>
            </a:endParaRPr>
          </a:p>
          <a:p>
            <a:pPr marL="0" lvl="1">
              <a:lnSpc>
                <a:spcPct val="200000"/>
              </a:lnSpc>
            </a:pPr>
            <a:r>
              <a:rPr lang="zh-CN" altLang="en-US" sz="1400" dirty="0">
                <a:solidFill>
                  <a:schemeClr val="tx1"/>
                </a:solidFill>
                <a:latin typeface="Arial" panose="020B0604020202020204" pitchFamily="34" charset="0"/>
                <a:ea typeface="微软雅黑" panose="020B0503020204020204" charset="-122"/>
                <a:sym typeface="Arial" panose="020B0604020202020204" pitchFamily="34" charset="0"/>
              </a:rPr>
              <a:t>推荐间苯三酚用于急</a:t>
            </a:r>
            <a:r>
              <a:rPr lang="zh-CN" altLang="en-US" sz="1400" dirty="0">
                <a:solidFill>
                  <a:schemeClr val="tx1"/>
                </a:solidFill>
                <a:latin typeface="Arial" panose="020B0604020202020204" pitchFamily="34" charset="0"/>
                <a:ea typeface="微软雅黑" panose="020B0503020204020204" charset="-122"/>
                <a:sym typeface="Arial" panose="020B0604020202020204" pitchFamily="34" charset="0"/>
              </a:rPr>
              <a:t>性腹痛解痉</a:t>
            </a:r>
            <a:r>
              <a:rPr lang="zh-CN" altLang="en-US" sz="1400" dirty="0">
                <a:solidFill>
                  <a:schemeClr val="tx1"/>
                </a:solidFill>
                <a:latin typeface="Arial" panose="020B0604020202020204" pitchFamily="34" charset="0"/>
                <a:ea typeface="微软雅黑" panose="020B0503020204020204" charset="-122"/>
                <a:sym typeface="Arial" panose="020B0604020202020204" pitchFamily="34" charset="0"/>
              </a:rPr>
              <a:t>镇痛。</a:t>
            </a:r>
            <a:endParaRPr lang="zh-CN" altLang="en-US" sz="1400" dirty="0">
              <a:solidFill>
                <a:schemeClr val="tx1"/>
              </a:solidFill>
              <a:latin typeface="Arial" panose="020B0604020202020204" pitchFamily="34" charset="0"/>
              <a:ea typeface="微软雅黑" panose="020B0503020204020204" charset="-122"/>
              <a:sym typeface="Arial" panose="020B0604020202020204" pitchFamily="34" charset="0"/>
            </a:endParaRPr>
          </a:p>
          <a:p>
            <a:pPr marL="285750" lvl="1" indent="-285750">
              <a:lnSpc>
                <a:spcPct val="200000"/>
              </a:lnSpc>
              <a:buFont typeface="Wingdings" panose="05000000000000000000" charset="0"/>
              <a:buChar char="l"/>
            </a:pPr>
            <a:r>
              <a:rPr lang="en-US" altLang="zh-CN" sz="1600" b="1" dirty="0">
                <a:solidFill>
                  <a:schemeClr val="tx1"/>
                </a:solidFill>
                <a:latin typeface="Arial" panose="020B0604020202020204" pitchFamily="34" charset="0"/>
                <a:ea typeface="微软雅黑" panose="020B0503020204020204" charset="-122"/>
                <a:sym typeface="Arial" panose="020B0604020202020204" pitchFamily="34" charset="0"/>
              </a:rPr>
              <a:t>2018</a:t>
            </a:r>
            <a:r>
              <a:rPr lang="zh-CN" altLang="en-US" sz="1600" b="1" dirty="0">
                <a:solidFill>
                  <a:schemeClr val="tx1"/>
                </a:solidFill>
                <a:latin typeface="Arial" panose="020B0604020202020204" pitchFamily="34" charset="0"/>
                <a:ea typeface="微软雅黑" panose="020B0503020204020204" charset="-122"/>
                <a:sym typeface="Arial" panose="020B0604020202020204" pitchFamily="34" charset="0"/>
              </a:rPr>
              <a:t>版临床路径妇产科、</a:t>
            </a:r>
            <a:r>
              <a:rPr lang="en-US" altLang="zh-CN" sz="1600" b="1" dirty="0">
                <a:solidFill>
                  <a:schemeClr val="tx1"/>
                </a:solidFill>
                <a:latin typeface="Arial" panose="020B0604020202020204" pitchFamily="34" charset="0"/>
                <a:ea typeface="微软雅黑" panose="020B0503020204020204" charset="-122"/>
                <a:sym typeface="Arial" panose="020B0604020202020204" pitchFamily="34" charset="0"/>
              </a:rPr>
              <a:t> </a:t>
            </a:r>
            <a:r>
              <a:rPr lang="zh-CN" altLang="en-US" sz="1600" b="1" dirty="0">
                <a:solidFill>
                  <a:schemeClr val="tx1"/>
                </a:solidFill>
                <a:latin typeface="Arial" panose="020B0604020202020204" pitchFamily="34" charset="0"/>
                <a:ea typeface="微软雅黑" panose="020B0503020204020204" charset="-122"/>
                <a:sym typeface="Arial" panose="020B0604020202020204" pitchFamily="34" charset="0"/>
              </a:rPr>
              <a:t>消化科、</a:t>
            </a:r>
            <a:r>
              <a:rPr lang="en-US" altLang="zh-CN" sz="1600" b="1" dirty="0">
                <a:solidFill>
                  <a:schemeClr val="tx1"/>
                </a:solidFill>
                <a:latin typeface="Arial" panose="020B0604020202020204" pitchFamily="34" charset="0"/>
                <a:ea typeface="微软雅黑" panose="020B0503020204020204" charset="-122"/>
                <a:sym typeface="Arial" panose="020B0604020202020204" pitchFamily="34" charset="0"/>
              </a:rPr>
              <a:t> </a:t>
            </a:r>
            <a:r>
              <a:rPr lang="zh-CN" altLang="en-US" sz="1600" b="1" dirty="0">
                <a:solidFill>
                  <a:schemeClr val="tx1"/>
                </a:solidFill>
                <a:latin typeface="Arial" panose="020B0604020202020204" pitchFamily="34" charset="0"/>
                <a:ea typeface="微软雅黑" panose="020B0503020204020204" charset="-122"/>
                <a:sym typeface="Arial" panose="020B0604020202020204" pitchFamily="34" charset="0"/>
              </a:rPr>
              <a:t>泌尿科共</a:t>
            </a:r>
            <a:r>
              <a:rPr lang="en-US" altLang="zh-CN" sz="1600" b="1" dirty="0">
                <a:solidFill>
                  <a:schemeClr val="tx1"/>
                </a:solidFill>
                <a:latin typeface="Arial" panose="020B0604020202020204" pitchFamily="34" charset="0"/>
                <a:ea typeface="微软雅黑" panose="020B0503020204020204" charset="-122"/>
                <a:sym typeface="Arial" panose="020B0604020202020204" pitchFamily="34" charset="0"/>
              </a:rPr>
              <a:t>6</a:t>
            </a:r>
            <a:r>
              <a:rPr lang="zh-CN" altLang="en-US" sz="1600" b="1" dirty="0">
                <a:solidFill>
                  <a:schemeClr val="tx1"/>
                </a:solidFill>
                <a:latin typeface="Arial" panose="020B0604020202020204" pitchFamily="34" charset="0"/>
                <a:ea typeface="微软雅黑" panose="020B0503020204020204" charset="-122"/>
                <a:sym typeface="Arial" panose="020B0604020202020204" pitchFamily="34" charset="0"/>
              </a:rPr>
              <a:t>条推荐使用间苯三酚</a:t>
            </a:r>
            <a:endParaRPr lang="zh-CN" altLang="en-US" sz="1600" b="1" dirty="0">
              <a:solidFill>
                <a:schemeClr val="tx1"/>
              </a:solidFill>
              <a:latin typeface="Arial" panose="020B0604020202020204" pitchFamily="34" charset="0"/>
              <a:ea typeface="微软雅黑" panose="020B0503020204020204" charset="-122"/>
              <a:sym typeface="Arial" panose="020B0604020202020204" pitchFamily="34" charset="0"/>
            </a:endParaRPr>
          </a:p>
          <a:p>
            <a:pPr marL="0" lvl="1">
              <a:lnSpc>
                <a:spcPct val="200000"/>
              </a:lnSpc>
            </a:pPr>
            <a:endParaRPr lang="zh-CN" altLang="en-US" sz="1600" b="1" dirty="0">
              <a:solidFill>
                <a:schemeClr val="tx1"/>
              </a:solidFill>
              <a:latin typeface="Arial" panose="020B0604020202020204" pitchFamily="34" charset="0"/>
              <a:ea typeface="微软雅黑" panose="020B050302020402020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
          <p:cNvSpPr txBox="1"/>
          <p:nvPr>
            <p:custDataLst>
              <p:tags r:id="rId1"/>
            </p:custDataLst>
          </p:nvPr>
        </p:nvSpPr>
        <p:spPr>
          <a:xfrm>
            <a:off x="387350" y="90805"/>
            <a:ext cx="6096000" cy="460375"/>
          </a:xfrm>
          <a:prstGeom prst="rect">
            <a:avLst/>
          </a:prstGeom>
          <a:noFill/>
        </p:spPr>
        <p:txBody>
          <a:bodyPr wrap="square" rtlCol="0" anchor="t">
            <a:spAutoFit/>
          </a:bodyPr>
          <a:lstStyle/>
          <a:p>
            <a:r>
              <a:rPr lang="en-US" altLang="zh-CN" sz="2400" b="1" dirty="0">
                <a:latin typeface="Arial" panose="020B0604020202020204" pitchFamily="34" charset="0"/>
                <a:ea typeface="微软雅黑" panose="020B0503020204020204" charset="-122"/>
                <a:sym typeface="Arial" panose="020B0604020202020204" pitchFamily="34" charset="0"/>
              </a:rPr>
              <a:t>04 </a:t>
            </a:r>
            <a:r>
              <a:rPr lang="zh-CN" altLang="en-US" sz="2400" b="1" dirty="0">
                <a:latin typeface="Arial" panose="020B0604020202020204" pitchFamily="34" charset="0"/>
                <a:ea typeface="微软雅黑" panose="020B0503020204020204" charset="-122"/>
                <a:sym typeface="Arial" panose="020B0604020202020204" pitchFamily="34" charset="0"/>
              </a:rPr>
              <a:t>创新性</a:t>
            </a:r>
            <a:endParaRPr lang="zh-CN" altLang="en-US" sz="2400" b="1" dirty="0">
              <a:latin typeface="Arial" panose="020B0604020202020204" pitchFamily="34" charset="0"/>
              <a:ea typeface="微软雅黑" panose="020B0503020204020204" charset="-122"/>
              <a:sym typeface="Arial" panose="020B0604020202020204" pitchFamily="34" charset="0"/>
            </a:endParaRPr>
          </a:p>
        </p:txBody>
      </p:sp>
      <p:cxnSp>
        <p:nvCxnSpPr>
          <p:cNvPr id="3" name="PA-直接连接符 33"/>
          <p:cNvCxnSpPr/>
          <p:nvPr>
            <p:custDataLst>
              <p:tags r:id="rId2"/>
            </p:custDataLst>
          </p:nvPr>
        </p:nvCxnSpPr>
        <p:spPr>
          <a:xfrm>
            <a:off x="114378" y="495300"/>
            <a:ext cx="6894830" cy="6985"/>
          </a:xfrm>
          <a:prstGeom prst="line">
            <a:avLst/>
          </a:prstGeom>
        </p:spPr>
        <p:style>
          <a:lnRef idx="1">
            <a:schemeClr val="accent1"/>
          </a:lnRef>
          <a:fillRef idx="0">
            <a:schemeClr val="accent1"/>
          </a:fillRef>
          <a:effectRef idx="0">
            <a:schemeClr val="accent1"/>
          </a:effectRef>
          <a:fontRef idx="minor">
            <a:schemeClr val="tx1"/>
          </a:fontRef>
        </p:style>
      </p:cxnSp>
      <p:sp>
        <p:nvSpPr>
          <p:cNvPr id="7" name="矩形 6"/>
          <p:cNvSpPr/>
          <p:nvPr>
            <p:custDataLst>
              <p:tags r:id="rId3"/>
            </p:custDataLst>
          </p:nvPr>
        </p:nvSpPr>
        <p:spPr>
          <a:xfrm>
            <a:off x="228781" y="6473250"/>
            <a:ext cx="9954883" cy="368300"/>
          </a:xfrm>
          <a:prstGeom prst="rect">
            <a:avLst/>
          </a:prstGeom>
        </p:spPr>
        <p:txBody>
          <a:bodyPr wrap="square">
            <a:spAutoFit/>
          </a:bodyPr>
          <a:lstStyle/>
          <a:p>
            <a:r>
              <a:rPr lang="en-US" altLang="zh-CN" sz="900" dirty="0">
                <a:latin typeface="Arial" panose="020B0604020202020204" pitchFamily="34" charset="0"/>
                <a:ea typeface="微软雅黑" panose="020B0503020204020204" charset="-122"/>
                <a:sym typeface="Arial" panose="020B0604020202020204" pitchFamily="34" charset="0"/>
              </a:rPr>
              <a:t>[1] </a:t>
            </a:r>
            <a:r>
              <a:rPr lang="zh-CN" altLang="en-US" sz="900" dirty="0">
                <a:latin typeface="Arial" panose="020B0604020202020204" pitchFamily="34" charset="0"/>
                <a:ea typeface="微软雅黑" panose="020B0503020204020204" charset="-122"/>
                <a:sym typeface="Arial" panose="020B0604020202020204" pitchFamily="34" charset="0"/>
              </a:rPr>
              <a:t>间苯三酚注射液、间苯三酚口崩片说明书</a:t>
            </a:r>
            <a:endParaRPr lang="en-US" altLang="zh-CN" sz="900" dirty="0">
              <a:latin typeface="Arial" panose="020B0604020202020204" pitchFamily="34" charset="0"/>
              <a:ea typeface="微软雅黑" panose="020B0503020204020204" charset="-122"/>
              <a:sym typeface="Arial" panose="020B0604020202020204" pitchFamily="34" charset="0"/>
            </a:endParaRPr>
          </a:p>
          <a:p>
            <a:endParaRPr lang="en-US" altLang="zh-CN" sz="900" dirty="0">
              <a:latin typeface="Arial" panose="020B0604020202020204" pitchFamily="34" charset="0"/>
              <a:ea typeface="微软雅黑" panose="020B0503020204020204" charset="-122"/>
              <a:sym typeface="Arial" panose="020B0604020202020204" pitchFamily="34" charset="0"/>
            </a:endParaRPr>
          </a:p>
        </p:txBody>
      </p:sp>
      <p:graphicFrame>
        <p:nvGraphicFramePr>
          <p:cNvPr id="226" name="table 226"/>
          <p:cNvGraphicFramePr>
            <a:graphicFrameLocks noGrp="1"/>
          </p:cNvGraphicFramePr>
          <p:nvPr/>
        </p:nvGraphicFramePr>
        <p:xfrm>
          <a:off x="1142187" y="2067572"/>
          <a:ext cx="9679940" cy="3359784"/>
        </p:xfrm>
        <a:graphic>
          <a:graphicData uri="http://schemas.openxmlformats.org/drawingml/2006/table">
            <a:tbl>
              <a:tblPr/>
              <a:tblGrid>
                <a:gridCol w="1666875"/>
                <a:gridCol w="8013065"/>
              </a:tblGrid>
              <a:tr h="1122044">
                <a:tc>
                  <a:txBody>
                    <a:bodyPr/>
                    <a:p>
                      <a:pPr algn="l" rtl="0" eaLnBrk="0">
                        <a:lnSpc>
                          <a:spcPct val="133000"/>
                        </a:lnSpc>
                      </a:pPr>
                      <a:endParaRPr sz="1000" dirty="0">
                        <a:latin typeface="Arial" panose="020B0604020202020204"/>
                        <a:ea typeface="Arial" panose="020B0604020202020204"/>
                        <a:cs typeface="Arial" panose="020B0604020202020204"/>
                      </a:endParaRPr>
                    </a:p>
                    <a:p>
                      <a:pPr algn="l" rtl="0" eaLnBrk="0">
                        <a:lnSpc>
                          <a:spcPct val="133000"/>
                        </a:lnSpc>
                      </a:pPr>
                      <a:endParaRPr sz="1000" dirty="0">
                        <a:latin typeface="Arial" panose="020B0604020202020204"/>
                        <a:ea typeface="Arial" panose="020B0604020202020204"/>
                        <a:cs typeface="Arial" panose="020B0604020202020204"/>
                      </a:endParaRPr>
                    </a:p>
                    <a:p>
                      <a:pPr algn="l" rtl="0" eaLnBrk="0">
                        <a:lnSpc>
                          <a:spcPct val="10000"/>
                        </a:lnSpc>
                      </a:pPr>
                      <a:endParaRPr sz="100" dirty="0">
                        <a:latin typeface="Arial" panose="020B0604020202020204"/>
                        <a:ea typeface="Arial" panose="020B0604020202020204"/>
                        <a:cs typeface="Arial" panose="020B0604020202020204"/>
                      </a:endParaRPr>
                    </a:p>
                    <a:p>
                      <a:pPr algn="l" rtl="0" eaLnBrk="0">
                        <a:lnSpc>
                          <a:spcPct val="88000"/>
                        </a:lnSpc>
                      </a:pPr>
                      <a:r>
                        <a:rPr sz="2300" b="1" kern="0" spc="80" dirty="0">
                          <a:solidFill>
                            <a:srgbClr val="002060">
                              <a:alpha val="100000"/>
                            </a:srgbClr>
                          </a:solidFill>
                          <a:latin typeface="微软雅黑" panose="020B0503020204020204" charset="-122"/>
                          <a:ea typeface="微软雅黑" panose="020B0503020204020204" charset="-122"/>
                          <a:cs typeface="微软雅黑" panose="020B0503020204020204" charset="-122"/>
                        </a:rPr>
                        <a:t>起效迅速</a:t>
                      </a:r>
                      <a:endParaRPr sz="2300" b="1" kern="0" spc="80" dirty="0">
                        <a:solidFill>
                          <a:srgbClr val="002060">
                            <a:alpha val="100000"/>
                          </a:srgbClr>
                        </a:solidFill>
                        <a:latin typeface="微软雅黑" panose="020B0503020204020204" charset="-122"/>
                        <a:ea typeface="微软雅黑" panose="020B0503020204020204" charset="-122"/>
                        <a:cs typeface="微软雅黑" panose="020B0503020204020204" charset="-122"/>
                      </a:endParaRPr>
                    </a:p>
                    <a:p>
                      <a:pPr algn="l" rtl="0" eaLnBrk="0">
                        <a:lnSpc>
                          <a:spcPct val="88000"/>
                        </a:lnSpc>
                      </a:pPr>
                      <a:endParaRPr lang="zh-CN" altLang="en-US" sz="2300" dirty="0">
                        <a:latin typeface="微软雅黑" panose="020B0503020204020204" charset="-122"/>
                        <a:ea typeface="微软雅黑" panose="020B0503020204020204" charset="-122"/>
                        <a:cs typeface="微软雅黑" panose="020B0503020204020204" charset="-122"/>
                      </a:endParaRPr>
                    </a:p>
                  </a:txBody>
                  <a:tcPr marL="0" marR="0" marT="0" marB="0" vert="horz">
                    <a:lnL>
                      <a:noFill/>
                    </a:lnL>
                    <a:lnR>
                      <a:noFill/>
                    </a:lnR>
                    <a:lnT w="12700" cap="flat" cmpd="sng" algn="ctr">
                      <a:solidFill>
                        <a:srgbClr val="2381FF"/>
                      </a:solidFill>
                      <a:prstDash val="solid"/>
                      <a:round/>
                      <a:headEnd type="none" w="med" len="med"/>
                      <a:tailEnd type="none" w="med" len="med"/>
                    </a:lnT>
                    <a:lnB w="12700" cap="flat" cmpd="sng" algn="ctr">
                      <a:solidFill>
                        <a:srgbClr val="2381FF"/>
                      </a:solidFill>
                      <a:prstDash val="solid"/>
                      <a:round/>
                      <a:headEnd type="none" w="med" len="med"/>
                      <a:tailEnd type="none" w="med" len="med"/>
                    </a:lnB>
                  </a:tcPr>
                </a:tc>
                <a:tc>
                  <a:txBody>
                    <a:bodyPr/>
                    <a:p>
                      <a:pPr algn="l" rtl="0" eaLnBrk="0">
                        <a:lnSpc>
                          <a:spcPct val="177000"/>
                        </a:lnSpc>
                      </a:pPr>
                      <a:endParaRPr sz="1000" dirty="0">
                        <a:latin typeface="Arial" panose="020B0604020202020204"/>
                        <a:ea typeface="Arial" panose="020B0604020202020204"/>
                        <a:cs typeface="Arial" panose="020B0604020202020204"/>
                      </a:endParaRPr>
                    </a:p>
                    <a:p>
                      <a:pPr marL="389255" algn="l" rtl="0" eaLnBrk="0">
                        <a:lnSpc>
                          <a:spcPts val="2325"/>
                        </a:lnSpc>
                        <a:spcBef>
                          <a:spcPts val="5"/>
                        </a:spcBef>
                        <a:tabLst>
                          <a:tab pos="551815" algn="l"/>
                        </a:tabLst>
                      </a:pPr>
                      <a:r>
                        <a:rPr lang="en-US" altLang="zh-CN" sz="1700" dirty="0">
                          <a:latin typeface="微软雅黑" panose="020B0503020204020204" charset="-122"/>
                          <a:ea typeface="微软雅黑" panose="020B0503020204020204" charset="-122"/>
                          <a:cs typeface="微软雅黑" panose="020B0503020204020204" charset="-122"/>
                        </a:rPr>
                        <a:t>      </a:t>
                      </a:r>
                      <a:r>
                        <a:rPr lang="zh-CN" altLang="en-US" sz="1700" dirty="0">
                          <a:latin typeface="微软雅黑" panose="020B0503020204020204" charset="-122"/>
                          <a:ea typeface="微软雅黑" panose="020B0503020204020204" charset="-122"/>
                          <a:cs typeface="微软雅黑" panose="020B0503020204020204" charset="-122"/>
                        </a:rPr>
                        <a:t>间苯三酚口崩片</a:t>
                      </a:r>
                      <a:r>
                        <a:rPr lang="en-US" altLang="zh-CN" sz="1700" dirty="0">
                          <a:latin typeface="微软雅黑" panose="020B0503020204020204" charset="-122"/>
                          <a:ea typeface="微软雅黑" panose="020B0503020204020204" charset="-122"/>
                          <a:cs typeface="微软雅黑" panose="020B0503020204020204" charset="-122"/>
                        </a:rPr>
                        <a:t>15</a:t>
                      </a:r>
                      <a:r>
                        <a:rPr lang="zh-CN" altLang="en-US" sz="1700" dirty="0">
                          <a:latin typeface="微软雅黑" panose="020B0503020204020204" charset="-122"/>
                          <a:ea typeface="微软雅黑" panose="020B0503020204020204" charset="-122"/>
                          <a:cs typeface="微软雅黑" panose="020B0503020204020204" charset="-122"/>
                        </a:rPr>
                        <a:t>分钟内起效，较目录内口服解痉临床常用</a:t>
                      </a:r>
                      <a:r>
                        <a:rPr lang="zh-CN" altLang="en-US" sz="1700" dirty="0">
                          <a:latin typeface="微软雅黑" panose="020B0503020204020204" charset="-122"/>
                          <a:ea typeface="微软雅黑" panose="020B0503020204020204" charset="-122"/>
                          <a:cs typeface="微软雅黑" panose="020B0503020204020204" charset="-122"/>
                        </a:rPr>
                        <a:t>的三大</a:t>
                      </a:r>
                      <a:r>
                        <a:rPr lang="zh-CN" altLang="en-US" sz="1700" dirty="0">
                          <a:latin typeface="微软雅黑" panose="020B0503020204020204" charset="-122"/>
                          <a:ea typeface="微软雅黑" panose="020B0503020204020204" charset="-122"/>
                          <a:cs typeface="微软雅黑" panose="020B0503020204020204" charset="-122"/>
                        </a:rPr>
                        <a:t>解痉</a:t>
                      </a:r>
                      <a:endParaRPr lang="zh-CN" altLang="en-US" sz="1700" dirty="0">
                        <a:latin typeface="微软雅黑" panose="020B0503020204020204" charset="-122"/>
                        <a:ea typeface="微软雅黑" panose="020B0503020204020204" charset="-122"/>
                        <a:cs typeface="微软雅黑" panose="020B0503020204020204" charset="-122"/>
                      </a:endParaRPr>
                    </a:p>
                    <a:p>
                      <a:pPr marL="389255" algn="l" rtl="0" eaLnBrk="0">
                        <a:lnSpc>
                          <a:spcPts val="2325"/>
                        </a:lnSpc>
                        <a:spcBef>
                          <a:spcPts val="5"/>
                        </a:spcBef>
                        <a:tabLst>
                          <a:tab pos="551815" algn="l"/>
                        </a:tabLst>
                      </a:pPr>
                      <a:r>
                        <a:rPr lang="zh-CN" altLang="en-US" sz="1700" dirty="0">
                          <a:latin typeface="微软雅黑" panose="020B0503020204020204" charset="-122"/>
                          <a:ea typeface="微软雅黑" panose="020B0503020204020204" charset="-122"/>
                          <a:cs typeface="微软雅黑" panose="020B0503020204020204" charset="-122"/>
                        </a:rPr>
                        <a:t> </a:t>
                      </a:r>
                      <a:r>
                        <a:rPr lang="en-US" altLang="zh-CN" sz="1700" dirty="0">
                          <a:latin typeface="微软雅黑" panose="020B0503020204020204" charset="-122"/>
                          <a:ea typeface="微软雅黑" panose="020B0503020204020204" charset="-122"/>
                          <a:cs typeface="微软雅黑" panose="020B0503020204020204" charset="-122"/>
                        </a:rPr>
                        <a:t>     </a:t>
                      </a:r>
                      <a:r>
                        <a:rPr lang="zh-CN" altLang="en-US" sz="1700" dirty="0">
                          <a:latin typeface="微软雅黑" panose="020B0503020204020204" charset="-122"/>
                          <a:ea typeface="微软雅黑" panose="020B0503020204020204" charset="-122"/>
                          <a:cs typeface="微软雅黑" panose="020B0503020204020204" charset="-122"/>
                        </a:rPr>
                        <a:t>产品</a:t>
                      </a:r>
                      <a:r>
                        <a:rPr lang="zh-CN" altLang="en-US" sz="1700" b="1" dirty="0">
                          <a:latin typeface="微软雅黑" panose="020B0503020204020204" charset="-122"/>
                          <a:ea typeface="微软雅黑" panose="020B0503020204020204" charset="-122"/>
                          <a:cs typeface="微软雅黑" panose="020B0503020204020204" charset="-122"/>
                        </a:rPr>
                        <a:t>起效更迅速。</a:t>
                      </a:r>
                      <a:endParaRPr lang="zh-CN" altLang="en-US" sz="1700" dirty="0">
                        <a:latin typeface="微软雅黑" panose="020B0503020204020204" charset="-122"/>
                        <a:ea typeface="微软雅黑" panose="020B0503020204020204" charset="-122"/>
                        <a:cs typeface="微软雅黑" panose="020B0503020204020204" charset="-122"/>
                      </a:endParaRPr>
                    </a:p>
                    <a:p>
                      <a:pPr marL="389255" algn="l" rtl="0" eaLnBrk="0">
                        <a:lnSpc>
                          <a:spcPts val="2325"/>
                        </a:lnSpc>
                        <a:spcBef>
                          <a:spcPts val="5"/>
                        </a:spcBef>
                        <a:tabLst>
                          <a:tab pos="551815" algn="l"/>
                        </a:tabLst>
                      </a:pPr>
                      <a:endParaRPr lang="zh-CN" altLang="en-US" sz="1700" dirty="0">
                        <a:latin typeface="微软雅黑" panose="020B0503020204020204" charset="-122"/>
                        <a:ea typeface="微软雅黑" panose="020B0503020204020204" charset="-122"/>
                        <a:cs typeface="微软雅黑" panose="020B0503020204020204" charset="-122"/>
                      </a:endParaRPr>
                    </a:p>
                  </a:txBody>
                  <a:tcPr marL="0" marR="0" marT="0" marB="0" vert="horz">
                    <a:lnL>
                      <a:noFill/>
                    </a:lnL>
                    <a:lnR>
                      <a:noFill/>
                    </a:lnR>
                    <a:lnT w="12700" cap="flat" cmpd="sng" algn="ctr">
                      <a:solidFill>
                        <a:srgbClr val="2381FF"/>
                      </a:solidFill>
                      <a:prstDash val="solid"/>
                      <a:round/>
                      <a:headEnd type="none" w="med" len="med"/>
                      <a:tailEnd type="none" w="med" len="med"/>
                    </a:lnT>
                    <a:lnB w="12700" cap="flat" cmpd="sng" algn="ctr">
                      <a:solidFill>
                        <a:srgbClr val="2381FF"/>
                      </a:solidFill>
                      <a:prstDash val="solid"/>
                      <a:round/>
                      <a:headEnd type="none" w="med" len="med"/>
                      <a:tailEnd type="none" w="med" len="med"/>
                    </a:lnB>
                  </a:tcPr>
                </a:tc>
              </a:tr>
              <a:tr h="1115694">
                <a:tc>
                  <a:txBody>
                    <a:bodyPr/>
                    <a:p>
                      <a:pPr algn="l" rtl="0" eaLnBrk="0">
                        <a:lnSpc>
                          <a:spcPct val="130000"/>
                        </a:lnSpc>
                      </a:pPr>
                      <a:endParaRPr sz="1000" dirty="0">
                        <a:latin typeface="Arial" panose="020B0604020202020204"/>
                        <a:ea typeface="Arial" panose="020B0604020202020204"/>
                        <a:cs typeface="Arial" panose="020B0604020202020204"/>
                      </a:endParaRPr>
                    </a:p>
                    <a:p>
                      <a:pPr algn="l" rtl="0" eaLnBrk="0">
                        <a:lnSpc>
                          <a:spcPct val="131000"/>
                        </a:lnSpc>
                      </a:pPr>
                      <a:endParaRPr sz="1000" dirty="0">
                        <a:latin typeface="Arial" panose="020B0604020202020204"/>
                        <a:ea typeface="Arial" panose="020B0604020202020204"/>
                        <a:cs typeface="Arial" panose="020B0604020202020204"/>
                      </a:endParaRPr>
                    </a:p>
                    <a:p>
                      <a:pPr algn="l" rtl="0" eaLnBrk="0">
                        <a:lnSpc>
                          <a:spcPct val="10000"/>
                        </a:lnSpc>
                      </a:pPr>
                      <a:endParaRPr sz="100" dirty="0">
                        <a:latin typeface="Arial" panose="020B0604020202020204"/>
                        <a:ea typeface="Arial" panose="020B0604020202020204"/>
                        <a:cs typeface="Arial" panose="020B0604020202020204"/>
                      </a:endParaRPr>
                    </a:p>
                    <a:p>
                      <a:pPr marL="635" algn="l" rtl="0" eaLnBrk="0">
                        <a:lnSpc>
                          <a:spcPct val="88000"/>
                        </a:lnSpc>
                      </a:pPr>
                      <a:r>
                        <a:rPr sz="2300" b="1" kern="0" spc="80" dirty="0">
                          <a:solidFill>
                            <a:srgbClr val="002060">
                              <a:alpha val="100000"/>
                            </a:srgbClr>
                          </a:solidFill>
                          <a:latin typeface="微软雅黑" panose="020B0503020204020204" charset="-122"/>
                          <a:ea typeface="微软雅黑" panose="020B0503020204020204" charset="-122"/>
                          <a:cs typeface="微软雅黑" panose="020B0503020204020204" charset="-122"/>
                        </a:rPr>
                        <a:t>安全性高</a:t>
                      </a:r>
                      <a:endParaRPr sz="2300" dirty="0">
                        <a:latin typeface="微软雅黑" panose="020B0503020204020204" charset="-122"/>
                        <a:ea typeface="微软雅黑" panose="020B0503020204020204" charset="-122"/>
                        <a:cs typeface="微软雅黑" panose="020B0503020204020204" charset="-122"/>
                      </a:endParaRPr>
                    </a:p>
                  </a:txBody>
                  <a:tcPr marL="0" marR="0" marT="0" marB="0" vert="horz">
                    <a:lnL>
                      <a:noFill/>
                    </a:lnL>
                    <a:lnR>
                      <a:noFill/>
                    </a:lnR>
                    <a:lnT w="12700" cap="flat" cmpd="sng" algn="ctr">
                      <a:solidFill>
                        <a:srgbClr val="2381FF"/>
                      </a:solidFill>
                      <a:prstDash val="solid"/>
                      <a:round/>
                      <a:headEnd type="none" w="med" len="med"/>
                      <a:tailEnd type="none" w="med" len="med"/>
                    </a:lnT>
                    <a:lnB w="12700" cap="flat" cmpd="sng" algn="ctr">
                      <a:solidFill>
                        <a:srgbClr val="2381FF"/>
                      </a:solidFill>
                      <a:prstDash val="solid"/>
                      <a:round/>
                      <a:headEnd type="none" w="med" len="med"/>
                      <a:tailEnd type="none" w="med" len="med"/>
                    </a:lnB>
                  </a:tcPr>
                </a:tc>
                <a:tc>
                  <a:txBody>
                    <a:bodyPr/>
                    <a:p>
                      <a:pPr algn="l" rtl="0" eaLnBrk="0">
                        <a:lnSpc>
                          <a:spcPct val="179000"/>
                        </a:lnSpc>
                      </a:pPr>
                      <a:endParaRPr sz="1000" dirty="0">
                        <a:latin typeface="Arial" panose="020B0604020202020204"/>
                        <a:ea typeface="Arial" panose="020B0604020202020204"/>
                        <a:cs typeface="Arial" panose="020B0604020202020204"/>
                      </a:endParaRPr>
                    </a:p>
                    <a:p>
                      <a:pPr algn="l" rtl="0" eaLnBrk="0">
                        <a:lnSpc>
                          <a:spcPct val="7000"/>
                        </a:lnSpc>
                      </a:pPr>
                      <a:endParaRPr sz="100" dirty="0">
                        <a:latin typeface="Arial" panose="020B0604020202020204"/>
                        <a:ea typeface="Arial" panose="020B0604020202020204"/>
                        <a:cs typeface="Arial" panose="020B0604020202020204"/>
                      </a:endParaRPr>
                    </a:p>
                    <a:p>
                      <a:pPr marL="400685" algn="l" rtl="0" eaLnBrk="0">
                        <a:lnSpc>
                          <a:spcPts val="2205"/>
                        </a:lnSpc>
                        <a:tabLst>
                          <a:tab pos="562610" algn="l"/>
                        </a:tabLst>
                      </a:pPr>
                      <a:r>
                        <a:rPr sz="1700" kern="0" spc="0" dirty="0">
                          <a:solidFill>
                            <a:srgbClr val="002060">
                              <a:alpha val="100000"/>
                            </a:srgbClr>
                          </a:solidFill>
                          <a:latin typeface="微软雅黑" panose="020B0503020204020204" charset="-122"/>
                          <a:ea typeface="微软雅黑" panose="020B0503020204020204" charset="-122"/>
                          <a:cs typeface="微软雅黑" panose="020B0503020204020204" charset="-122"/>
                        </a:rPr>
                        <a:t>	</a:t>
                      </a:r>
                      <a:r>
                        <a:rPr sz="1700" kern="0" spc="10" dirty="0">
                          <a:solidFill>
                            <a:srgbClr val="002060">
                              <a:alpha val="100000"/>
                            </a:srgbClr>
                          </a:solidFill>
                          <a:latin typeface="微软雅黑" panose="020B0503020204020204" charset="-122"/>
                          <a:ea typeface="微软雅黑" panose="020B0503020204020204" charset="-122"/>
                          <a:cs typeface="微软雅黑" panose="020B0503020204020204" charset="-122"/>
                        </a:rPr>
                        <a:t>  </a:t>
                      </a:r>
                      <a:r>
                        <a:rPr sz="1700" kern="0" spc="80" dirty="0">
                          <a:solidFill>
                            <a:srgbClr val="002060">
                              <a:alpha val="100000"/>
                            </a:srgbClr>
                          </a:solidFill>
                          <a:latin typeface="微软雅黑" panose="020B0503020204020204" charset="-122"/>
                          <a:ea typeface="微软雅黑" panose="020B0503020204020204" charset="-122"/>
                          <a:cs typeface="微软雅黑" panose="020B0503020204020204" charset="-122"/>
                        </a:rPr>
                        <a:t>口崩片</a:t>
                      </a:r>
                      <a:r>
                        <a:rPr sz="1700" b="1" kern="0" spc="80" dirty="0">
                          <a:solidFill>
                            <a:srgbClr val="002060">
                              <a:alpha val="100000"/>
                            </a:srgbClr>
                          </a:solidFill>
                          <a:latin typeface="微软雅黑" panose="020B0503020204020204" charset="-122"/>
                          <a:ea typeface="微软雅黑" panose="020B0503020204020204" charset="-122"/>
                          <a:cs typeface="微软雅黑" panose="020B0503020204020204" charset="-122"/>
                        </a:rPr>
                        <a:t>无注射</a:t>
                      </a:r>
                      <a:r>
                        <a:rPr lang="zh-CN" sz="1700" b="1" kern="0" spc="80" dirty="0">
                          <a:solidFill>
                            <a:srgbClr val="002060">
                              <a:alpha val="100000"/>
                            </a:srgbClr>
                          </a:solidFill>
                          <a:latin typeface="微软雅黑" panose="020B0503020204020204" charset="-122"/>
                          <a:ea typeface="微软雅黑" panose="020B0503020204020204" charset="-122"/>
                          <a:cs typeface="微软雅黑" panose="020B0503020204020204" charset="-122"/>
                        </a:rPr>
                        <a:t>剂型</a:t>
                      </a:r>
                      <a:r>
                        <a:rPr sz="1700" b="1" kern="0" spc="80" dirty="0">
                          <a:solidFill>
                            <a:srgbClr val="002060">
                              <a:alpha val="100000"/>
                            </a:srgbClr>
                          </a:solidFill>
                          <a:latin typeface="微软雅黑" panose="020B0503020204020204" charset="-122"/>
                          <a:ea typeface="微软雅黑" panose="020B0503020204020204" charset="-122"/>
                          <a:cs typeface="微软雅黑" panose="020B0503020204020204" charset="-122"/>
                        </a:rPr>
                        <a:t>相关不良事件风险</a:t>
                      </a:r>
                      <a:endParaRPr sz="1700" dirty="0">
                        <a:latin typeface="微软雅黑" panose="020B0503020204020204" charset="-122"/>
                        <a:ea typeface="微软雅黑" panose="020B0503020204020204" charset="-122"/>
                        <a:cs typeface="微软雅黑" panose="020B0503020204020204" charset="-122"/>
                      </a:endParaRPr>
                    </a:p>
                    <a:p>
                      <a:pPr algn="l" rtl="0" eaLnBrk="0">
                        <a:lnSpc>
                          <a:spcPct val="107000"/>
                        </a:lnSpc>
                      </a:pPr>
                      <a:endParaRPr sz="800" dirty="0">
                        <a:latin typeface="Arial" panose="020B0604020202020204"/>
                        <a:ea typeface="Arial" panose="020B0604020202020204"/>
                        <a:cs typeface="Arial" panose="020B0604020202020204"/>
                      </a:endParaRPr>
                    </a:p>
                    <a:p>
                      <a:pPr marL="400685" algn="l" rtl="0" eaLnBrk="0">
                        <a:lnSpc>
                          <a:spcPts val="2210"/>
                        </a:lnSpc>
                        <a:spcBef>
                          <a:spcPts val="5"/>
                        </a:spcBef>
                        <a:tabLst>
                          <a:tab pos="562610" algn="l"/>
                        </a:tabLst>
                      </a:pPr>
                      <a:r>
                        <a:rPr sz="1700" kern="0" spc="0" dirty="0">
                          <a:solidFill>
                            <a:srgbClr val="002060">
                              <a:alpha val="100000"/>
                            </a:srgbClr>
                          </a:solidFill>
                          <a:latin typeface="微软雅黑" panose="020B0503020204020204" charset="-122"/>
                          <a:ea typeface="微软雅黑" panose="020B0503020204020204" charset="-122"/>
                          <a:cs typeface="微软雅黑" panose="020B0503020204020204" charset="-122"/>
                        </a:rPr>
                        <a:t>	</a:t>
                      </a:r>
                      <a:r>
                        <a:rPr sz="1700" kern="0" spc="360" dirty="0">
                          <a:solidFill>
                            <a:srgbClr val="002060">
                              <a:alpha val="100000"/>
                            </a:srgbClr>
                          </a:solidFill>
                          <a:latin typeface="微软雅黑" panose="020B0503020204020204" charset="-122"/>
                          <a:ea typeface="微软雅黑" panose="020B0503020204020204" charset="-122"/>
                          <a:cs typeface="微软雅黑" panose="020B0503020204020204" charset="-122"/>
                        </a:rPr>
                        <a:t> </a:t>
                      </a:r>
                      <a:r>
                        <a:rPr sz="1700" kern="0" spc="90" dirty="0">
                          <a:solidFill>
                            <a:srgbClr val="002060">
                              <a:alpha val="100000"/>
                            </a:srgbClr>
                          </a:solidFill>
                          <a:latin typeface="微软雅黑" panose="020B0503020204020204" charset="-122"/>
                          <a:ea typeface="微软雅黑" panose="020B0503020204020204" charset="-122"/>
                          <a:cs typeface="微软雅黑" panose="020B0503020204020204" charset="-122"/>
                        </a:rPr>
                        <a:t>非阿托品非罂粟碱类</a:t>
                      </a:r>
                      <a:r>
                        <a:rPr sz="1700" kern="0" spc="80" dirty="0">
                          <a:solidFill>
                            <a:srgbClr val="002060">
                              <a:alpha val="100000"/>
                            </a:srgbClr>
                          </a:solidFill>
                          <a:latin typeface="微软雅黑" panose="020B0503020204020204" charset="-122"/>
                          <a:ea typeface="微软雅黑" panose="020B0503020204020204" charset="-122"/>
                          <a:cs typeface="微软雅黑" panose="020B0503020204020204" charset="-122"/>
                        </a:rPr>
                        <a:t>纯平滑肌解痉药</a:t>
                      </a:r>
                      <a:r>
                        <a:rPr sz="1700" kern="0" spc="-240" dirty="0">
                          <a:solidFill>
                            <a:srgbClr val="002060">
                              <a:alpha val="100000"/>
                            </a:srgbClr>
                          </a:solidFill>
                          <a:latin typeface="微软雅黑" panose="020B0503020204020204" charset="-122"/>
                          <a:ea typeface="微软雅黑" panose="020B0503020204020204" charset="-122"/>
                          <a:cs typeface="微软雅黑" panose="020B0503020204020204" charset="-122"/>
                        </a:rPr>
                        <a:t> </a:t>
                      </a:r>
                      <a:r>
                        <a:rPr sz="1700" kern="0" spc="80" dirty="0">
                          <a:solidFill>
                            <a:srgbClr val="002060">
                              <a:alpha val="100000"/>
                            </a:srgbClr>
                          </a:solidFill>
                          <a:latin typeface="微软雅黑" panose="020B0503020204020204" charset="-122"/>
                          <a:ea typeface="微软雅黑" panose="020B0503020204020204" charset="-122"/>
                          <a:cs typeface="微软雅黑" panose="020B0503020204020204" charset="-122"/>
                        </a:rPr>
                        <a:t>，</a:t>
                      </a:r>
                      <a:r>
                        <a:rPr sz="1700" b="1" kern="0" spc="80" dirty="0">
                          <a:solidFill>
                            <a:srgbClr val="002060">
                              <a:alpha val="100000"/>
                            </a:srgbClr>
                          </a:solidFill>
                          <a:latin typeface="微软雅黑" panose="020B0503020204020204" charset="-122"/>
                          <a:ea typeface="微软雅黑" panose="020B0503020204020204" charset="-122"/>
                          <a:cs typeface="微软雅黑" panose="020B0503020204020204" charset="-122"/>
                        </a:rPr>
                        <a:t>无抗胆碱样副作用</a:t>
                      </a:r>
                      <a:endParaRPr sz="1800" baseline="27000" dirty="0">
                        <a:latin typeface="微软雅黑" panose="020B0503020204020204" charset="-122"/>
                        <a:ea typeface="微软雅黑" panose="020B0503020204020204" charset="-122"/>
                        <a:cs typeface="微软雅黑" panose="020B0503020204020204" charset="-122"/>
                      </a:endParaRPr>
                    </a:p>
                  </a:txBody>
                  <a:tcPr marL="0" marR="0" marT="0" marB="0" vert="horz">
                    <a:lnL>
                      <a:noFill/>
                    </a:lnL>
                    <a:lnR>
                      <a:noFill/>
                    </a:lnR>
                    <a:lnT w="12700" cap="flat" cmpd="sng" algn="ctr">
                      <a:solidFill>
                        <a:srgbClr val="2381FF"/>
                      </a:solidFill>
                      <a:prstDash val="solid"/>
                      <a:round/>
                      <a:headEnd type="none" w="med" len="med"/>
                      <a:tailEnd type="none" w="med" len="med"/>
                    </a:lnT>
                    <a:lnB w="12700" cap="flat" cmpd="sng" algn="ctr">
                      <a:solidFill>
                        <a:srgbClr val="2381FF"/>
                      </a:solidFill>
                      <a:prstDash val="solid"/>
                      <a:round/>
                      <a:headEnd type="none" w="med" len="med"/>
                      <a:tailEnd type="none" w="med" len="med"/>
                    </a:lnB>
                  </a:tcPr>
                </a:tc>
              </a:tr>
              <a:tr h="1122044">
                <a:tc>
                  <a:txBody>
                    <a:bodyPr/>
                    <a:p>
                      <a:pPr algn="l" rtl="0" eaLnBrk="0">
                        <a:lnSpc>
                          <a:spcPct val="130000"/>
                        </a:lnSpc>
                      </a:pPr>
                      <a:endParaRPr sz="1000" dirty="0">
                        <a:latin typeface="Arial" panose="020B0604020202020204"/>
                        <a:ea typeface="Arial" panose="020B0604020202020204"/>
                        <a:cs typeface="Arial" panose="020B0604020202020204"/>
                      </a:endParaRPr>
                    </a:p>
                    <a:p>
                      <a:pPr algn="l" rtl="0" eaLnBrk="0">
                        <a:lnSpc>
                          <a:spcPct val="131000"/>
                        </a:lnSpc>
                      </a:pPr>
                      <a:endParaRPr sz="1000" dirty="0">
                        <a:latin typeface="Arial" panose="020B0604020202020204"/>
                        <a:ea typeface="Arial" panose="020B0604020202020204"/>
                        <a:cs typeface="Arial" panose="020B0604020202020204"/>
                      </a:endParaRPr>
                    </a:p>
                    <a:p>
                      <a:pPr algn="l" rtl="0" eaLnBrk="0">
                        <a:lnSpc>
                          <a:spcPct val="8000"/>
                        </a:lnSpc>
                      </a:pPr>
                      <a:endParaRPr sz="100" dirty="0">
                        <a:latin typeface="Arial" panose="020B0604020202020204"/>
                        <a:ea typeface="Arial" panose="020B0604020202020204"/>
                        <a:cs typeface="Arial" panose="020B0604020202020204"/>
                      </a:endParaRPr>
                    </a:p>
                    <a:p>
                      <a:pPr marL="635" algn="l" rtl="0" eaLnBrk="0">
                        <a:lnSpc>
                          <a:spcPct val="88000"/>
                        </a:lnSpc>
                        <a:buClrTx/>
                        <a:buSzTx/>
                        <a:buFontTx/>
                      </a:pPr>
                      <a:r>
                        <a:rPr sz="2300" b="1" kern="0" spc="80" dirty="0">
                          <a:solidFill>
                            <a:srgbClr val="002060">
                              <a:alpha val="100000"/>
                            </a:srgbClr>
                          </a:solidFill>
                          <a:latin typeface="微软雅黑" panose="020B0503020204020204" charset="-122"/>
                          <a:ea typeface="微软雅黑" panose="020B0503020204020204" charset="-122"/>
                          <a:cs typeface="微软雅黑" panose="020B0503020204020204" charset="-122"/>
                        </a:rPr>
                        <a:t>服用便捷</a:t>
                      </a:r>
                      <a:endParaRPr sz="2300" b="1" kern="0" spc="80" dirty="0">
                        <a:solidFill>
                          <a:srgbClr val="002060">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vert="horz">
                    <a:lnL>
                      <a:noFill/>
                    </a:lnL>
                    <a:lnR>
                      <a:noFill/>
                    </a:lnR>
                    <a:lnT w="12700" cap="flat" cmpd="sng" algn="ctr">
                      <a:solidFill>
                        <a:srgbClr val="2381FF"/>
                      </a:solidFill>
                      <a:prstDash val="solid"/>
                      <a:round/>
                      <a:headEnd type="none" w="med" len="med"/>
                      <a:tailEnd type="none" w="med" len="med"/>
                    </a:lnT>
                    <a:lnB w="12700" cap="flat" cmpd="sng" algn="ctr">
                      <a:solidFill>
                        <a:srgbClr val="2381FF"/>
                      </a:solidFill>
                      <a:prstDash val="solid"/>
                      <a:round/>
                      <a:headEnd type="none" w="med" len="med"/>
                      <a:tailEnd type="none" w="med" len="med"/>
                    </a:lnB>
                  </a:tcPr>
                </a:tc>
                <a:tc>
                  <a:txBody>
                    <a:bodyPr/>
                    <a:p>
                      <a:pPr algn="l" rtl="0" eaLnBrk="0">
                        <a:lnSpc>
                          <a:spcPct val="149000"/>
                        </a:lnSpc>
                      </a:pPr>
                      <a:endParaRPr sz="1000" dirty="0">
                        <a:latin typeface="Arial" panose="020B0604020202020204"/>
                        <a:ea typeface="Arial" panose="020B0604020202020204"/>
                        <a:cs typeface="Arial" panose="020B0604020202020204"/>
                      </a:endParaRPr>
                    </a:p>
                    <a:p>
                      <a:pPr algn="l" rtl="0" eaLnBrk="0">
                        <a:lnSpc>
                          <a:spcPct val="150000"/>
                        </a:lnSpc>
                      </a:pPr>
                      <a:endParaRPr sz="1000" dirty="0">
                        <a:latin typeface="Arial" panose="020B0604020202020204"/>
                        <a:ea typeface="Arial" panose="020B0604020202020204"/>
                        <a:cs typeface="Arial" panose="020B0604020202020204"/>
                      </a:endParaRPr>
                    </a:p>
                    <a:p>
                      <a:pPr algn="l" rtl="0" eaLnBrk="0">
                        <a:lnSpc>
                          <a:spcPct val="9000"/>
                        </a:lnSpc>
                      </a:pPr>
                      <a:endParaRPr sz="100" dirty="0">
                        <a:latin typeface="Arial" panose="020B0604020202020204"/>
                        <a:ea typeface="Arial" panose="020B0604020202020204"/>
                        <a:cs typeface="Arial" panose="020B0604020202020204"/>
                      </a:endParaRPr>
                    </a:p>
                    <a:p>
                      <a:pPr marL="419735" algn="l" rtl="0" eaLnBrk="0">
                        <a:lnSpc>
                          <a:spcPct val="98000"/>
                        </a:lnSpc>
                        <a:tabLst>
                          <a:tab pos="581660" algn="l"/>
                        </a:tabLst>
                      </a:pPr>
                      <a:r>
                        <a:rPr sz="1700" kern="0" spc="0" dirty="0">
                          <a:solidFill>
                            <a:srgbClr val="002060">
                              <a:alpha val="100000"/>
                            </a:srgbClr>
                          </a:solidFill>
                          <a:latin typeface="微软雅黑" panose="020B0503020204020204" charset="-122"/>
                          <a:ea typeface="微软雅黑" panose="020B0503020204020204" charset="-122"/>
                          <a:cs typeface="微软雅黑" panose="020B0503020204020204" charset="-122"/>
                        </a:rPr>
                        <a:t>	</a:t>
                      </a:r>
                      <a:r>
                        <a:rPr sz="1700" kern="0" spc="340" dirty="0">
                          <a:solidFill>
                            <a:srgbClr val="002060">
                              <a:alpha val="100000"/>
                            </a:srgbClr>
                          </a:solidFill>
                          <a:latin typeface="微软雅黑" panose="020B0503020204020204" charset="-122"/>
                          <a:ea typeface="微软雅黑" panose="020B0503020204020204" charset="-122"/>
                          <a:cs typeface="微软雅黑" panose="020B0503020204020204" charset="-122"/>
                        </a:rPr>
                        <a:t> </a:t>
                      </a:r>
                      <a:r>
                        <a:rPr lang="zh-CN" altLang="en-US" sz="1700" b="1" kern="0" spc="100" dirty="0">
                          <a:solidFill>
                            <a:srgbClr val="002060">
                              <a:alpha val="100000"/>
                            </a:srgbClr>
                          </a:solidFill>
                          <a:latin typeface="微软雅黑" panose="020B0503020204020204" charset="-122"/>
                          <a:ea typeface="微软雅黑" panose="020B0503020204020204" charset="-122"/>
                          <a:cs typeface="微软雅黑" panose="020B0503020204020204" charset="-122"/>
                        </a:rPr>
                        <a:t>无水有水均可服用，</a:t>
                      </a:r>
                      <a:r>
                        <a:rPr lang="zh-CN" altLang="en-US" sz="1700" kern="0" spc="100" dirty="0">
                          <a:solidFill>
                            <a:srgbClr val="002060">
                              <a:alpha val="100000"/>
                            </a:srgbClr>
                          </a:solidFill>
                          <a:latin typeface="微软雅黑" panose="020B0503020204020204" charset="-122"/>
                          <a:ea typeface="微软雅黑" panose="020B0503020204020204" charset="-122"/>
                          <a:cs typeface="微软雅黑" panose="020B0503020204020204" charset="-122"/>
                        </a:rPr>
                        <a:t>适合无法注射的人群和场景或需要长期治疗的的患者</a:t>
                      </a:r>
                      <a:endParaRPr sz="1700" dirty="0">
                        <a:latin typeface="微软雅黑" panose="020B0503020204020204" charset="-122"/>
                        <a:ea typeface="微软雅黑" panose="020B0503020204020204" charset="-122"/>
                        <a:cs typeface="微软雅黑" panose="020B0503020204020204" charset="-122"/>
                      </a:endParaRPr>
                    </a:p>
                  </a:txBody>
                  <a:tcPr marL="0" marR="0" marT="0" marB="0" vert="horz">
                    <a:lnL>
                      <a:noFill/>
                    </a:lnL>
                    <a:lnR>
                      <a:noFill/>
                    </a:lnR>
                    <a:lnT w="12700" cap="flat" cmpd="sng" algn="ctr">
                      <a:solidFill>
                        <a:srgbClr val="2381FF"/>
                      </a:solidFill>
                      <a:prstDash val="solid"/>
                      <a:round/>
                      <a:headEnd type="none" w="med" len="med"/>
                      <a:tailEnd type="none" w="med" len="med"/>
                    </a:lnT>
                    <a:lnB w="12700" cap="flat" cmpd="sng" algn="ctr">
                      <a:solidFill>
                        <a:srgbClr val="2381FF"/>
                      </a:solidFill>
                      <a:prstDash val="solid"/>
                      <a:round/>
                      <a:headEnd type="none" w="med" len="med"/>
                      <a:tailEnd type="none" w="med" len="med"/>
                    </a:lnB>
                  </a:tcPr>
                </a:tc>
              </a:tr>
            </a:tbl>
          </a:graphicData>
        </a:graphic>
      </p:graphicFrame>
      <p:sp>
        <p:nvSpPr>
          <p:cNvPr id="8" name="文本框 7"/>
          <p:cNvSpPr txBox="1"/>
          <p:nvPr/>
        </p:nvSpPr>
        <p:spPr>
          <a:xfrm>
            <a:off x="1142365" y="1390015"/>
            <a:ext cx="10035540" cy="433070"/>
          </a:xfrm>
          <a:prstGeom prst="rect">
            <a:avLst/>
          </a:prstGeom>
          <a:noFill/>
        </p:spPr>
        <p:txBody>
          <a:bodyPr wrap="square" rtlCol="0" anchor="t">
            <a:spAutoFit/>
          </a:bodyPr>
          <a:p>
            <a:pPr algn="l" eaLnBrk="0">
              <a:lnSpc>
                <a:spcPct val="95000"/>
              </a:lnSpc>
            </a:pPr>
            <a:r>
              <a:rPr sz="3600" b="1" kern="0" spc="80" baseline="4000" dirty="0">
                <a:solidFill>
                  <a:srgbClr val="002060">
                    <a:alpha val="100000"/>
                  </a:srgbClr>
                </a:solidFill>
                <a:latin typeface="微软雅黑" panose="020B0503020204020204" charset="-122"/>
                <a:ea typeface="微软雅黑" panose="020B0503020204020204" charset="-122"/>
                <a:cs typeface="微软雅黑" panose="020B0503020204020204" charset="-122"/>
                <a:sym typeface="+mn-ea"/>
              </a:rPr>
              <a:t>剂型创新</a:t>
            </a:r>
            <a:r>
              <a:rPr sz="2300" b="1" kern="0" spc="80" dirty="0">
                <a:solidFill>
                  <a:srgbClr val="002060">
                    <a:alpha val="100000"/>
                  </a:srgbClr>
                </a:solidFill>
                <a:latin typeface="微软雅黑" panose="020B0503020204020204" charset="-122"/>
                <a:ea typeface="微软雅黑" panose="020B0503020204020204" charset="-122"/>
                <a:cs typeface="微软雅黑" panose="020B0503020204020204" charset="-122"/>
                <a:sym typeface="+mn-ea"/>
              </a:rPr>
              <a:t>       </a:t>
            </a:r>
            <a:r>
              <a:rPr sz="2300" b="1" kern="0" spc="70" dirty="0">
                <a:solidFill>
                  <a:srgbClr val="002060">
                    <a:alpha val="100000"/>
                  </a:srgbClr>
                </a:solidFill>
                <a:latin typeface="微软雅黑" panose="020B0503020204020204" charset="-122"/>
                <a:ea typeface="微软雅黑" panose="020B0503020204020204" charset="-122"/>
                <a:cs typeface="微软雅黑" panose="020B0503020204020204" charset="-122"/>
                <a:sym typeface="+mn-ea"/>
              </a:rPr>
              <a:t>     </a:t>
            </a:r>
            <a:r>
              <a:rPr sz="1700" kern="0" spc="70" dirty="0">
                <a:solidFill>
                  <a:srgbClr val="002060">
                    <a:alpha val="100000"/>
                  </a:srgbClr>
                </a:solidFill>
                <a:latin typeface="微软雅黑" panose="020B0503020204020204" charset="-122"/>
                <a:ea typeface="微软雅黑" panose="020B0503020204020204" charset="-122"/>
                <a:cs typeface="微软雅黑" panose="020B0503020204020204" charset="-122"/>
                <a:sym typeface="+mn-ea"/>
              </a:rPr>
              <a:t>口崩片在</a:t>
            </a:r>
            <a:r>
              <a:rPr sz="1700" b="1" kern="0" spc="70" dirty="0">
                <a:solidFill>
                  <a:srgbClr val="002060">
                    <a:alpha val="100000"/>
                  </a:srgbClr>
                </a:solidFill>
                <a:latin typeface="微软雅黑" panose="020B0503020204020204" charset="-122"/>
                <a:ea typeface="微软雅黑" panose="020B0503020204020204" charset="-122"/>
                <a:cs typeface="微软雅黑" panose="020B0503020204020204" charset="-122"/>
                <a:sym typeface="+mn-ea"/>
              </a:rPr>
              <a:t>无水或少量水</a:t>
            </a:r>
            <a:r>
              <a:rPr sz="1700" kern="0" spc="70" dirty="0">
                <a:solidFill>
                  <a:srgbClr val="002060">
                    <a:alpha val="100000"/>
                  </a:srgbClr>
                </a:solidFill>
                <a:latin typeface="微软雅黑" panose="020B0503020204020204" charset="-122"/>
                <a:ea typeface="微软雅黑" panose="020B0503020204020204" charset="-122"/>
                <a:cs typeface="微软雅黑" panose="020B0503020204020204" charset="-122"/>
                <a:sym typeface="+mn-ea"/>
              </a:rPr>
              <a:t>的情况下</a:t>
            </a:r>
            <a:r>
              <a:rPr sz="1700" kern="0" spc="-230" dirty="0">
                <a:solidFill>
                  <a:srgbClr val="002060">
                    <a:alpha val="100000"/>
                  </a:srgbClr>
                </a:solidFill>
                <a:latin typeface="微软雅黑" panose="020B0503020204020204" charset="-122"/>
                <a:ea typeface="微软雅黑" panose="020B0503020204020204" charset="-122"/>
                <a:cs typeface="微软雅黑" panose="020B0503020204020204" charset="-122"/>
                <a:sym typeface="+mn-ea"/>
              </a:rPr>
              <a:t> </a:t>
            </a:r>
            <a:r>
              <a:rPr sz="1700" kern="0" spc="70" dirty="0">
                <a:solidFill>
                  <a:srgbClr val="002060">
                    <a:alpha val="100000"/>
                  </a:srgbClr>
                </a:solidFill>
                <a:latin typeface="微软雅黑" panose="020B0503020204020204" charset="-122"/>
                <a:ea typeface="微软雅黑" panose="020B0503020204020204" charset="-122"/>
                <a:cs typeface="微软雅黑" panose="020B0503020204020204" charset="-122"/>
                <a:sym typeface="+mn-ea"/>
              </a:rPr>
              <a:t>，</a:t>
            </a:r>
            <a:r>
              <a:rPr sz="1700" kern="0" spc="-390" dirty="0">
                <a:solidFill>
                  <a:srgbClr val="002060">
                    <a:alpha val="100000"/>
                  </a:srgbClr>
                </a:solidFill>
                <a:latin typeface="微软雅黑" panose="020B0503020204020204" charset="-122"/>
                <a:ea typeface="微软雅黑" panose="020B0503020204020204" charset="-122"/>
                <a:cs typeface="微软雅黑" panose="020B0503020204020204" charset="-122"/>
                <a:sym typeface="+mn-ea"/>
              </a:rPr>
              <a:t> </a:t>
            </a:r>
            <a:r>
              <a:rPr sz="1700" kern="0" spc="70" dirty="0">
                <a:solidFill>
                  <a:srgbClr val="002060">
                    <a:alpha val="100000"/>
                  </a:srgbClr>
                </a:solidFill>
                <a:latin typeface="微软雅黑" panose="020B0503020204020204" charset="-122"/>
                <a:ea typeface="微软雅黑" panose="020B0503020204020204" charset="-122"/>
                <a:cs typeface="微软雅黑" panose="020B0503020204020204" charset="-122"/>
                <a:sym typeface="+mn-ea"/>
              </a:rPr>
              <a:t>药物与唾液接触后立即开始崩解</a:t>
            </a:r>
            <a:endParaRPr lang="zh-CN" altLang="en-US" sz="1700" kern="0" spc="70" dirty="0">
              <a:solidFill>
                <a:srgbClr val="002060">
                  <a:alpha val="100000"/>
                </a:srgbClr>
              </a:solidFill>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
          <p:cNvSpPr txBox="1"/>
          <p:nvPr>
            <p:custDataLst>
              <p:tags r:id="rId1"/>
            </p:custDataLst>
          </p:nvPr>
        </p:nvSpPr>
        <p:spPr>
          <a:xfrm>
            <a:off x="447040" y="107950"/>
            <a:ext cx="6096000" cy="460375"/>
          </a:xfrm>
          <a:prstGeom prst="rect">
            <a:avLst/>
          </a:prstGeom>
          <a:noFill/>
        </p:spPr>
        <p:txBody>
          <a:bodyPr wrap="square" rtlCol="0" anchor="t">
            <a:spAutoFit/>
          </a:bodyPr>
          <a:lstStyle/>
          <a:p>
            <a:r>
              <a:rPr lang="en-US" altLang="zh-CN" sz="2400" b="1" dirty="0">
                <a:latin typeface="Arial" panose="020B0604020202020204" pitchFamily="34" charset="0"/>
                <a:ea typeface="微软雅黑" panose="020B0503020204020204" charset="-122"/>
                <a:sym typeface="Arial" panose="020B0604020202020204" pitchFamily="34" charset="0"/>
              </a:rPr>
              <a:t>05  </a:t>
            </a:r>
            <a:r>
              <a:rPr lang="zh-CN" altLang="en-US" sz="2400" b="1" dirty="0">
                <a:latin typeface="Arial" panose="020B0604020202020204" pitchFamily="34" charset="0"/>
                <a:ea typeface="微软雅黑" panose="020B0503020204020204" charset="-122"/>
                <a:sym typeface="Arial" panose="020B0604020202020204" pitchFamily="34" charset="0"/>
              </a:rPr>
              <a:t>公平性</a:t>
            </a:r>
            <a:endParaRPr lang="zh-CN" altLang="en-US" sz="2400" b="1" dirty="0">
              <a:latin typeface="Arial" panose="020B0604020202020204" pitchFamily="34" charset="0"/>
              <a:ea typeface="微软雅黑" panose="020B0503020204020204" charset="-122"/>
              <a:sym typeface="Arial" panose="020B0604020202020204" pitchFamily="34" charset="0"/>
            </a:endParaRPr>
          </a:p>
        </p:txBody>
      </p:sp>
      <p:cxnSp>
        <p:nvCxnSpPr>
          <p:cNvPr id="3" name="PA-直接连接符 33"/>
          <p:cNvCxnSpPr/>
          <p:nvPr>
            <p:custDataLst>
              <p:tags r:id="rId2"/>
            </p:custDataLst>
          </p:nvPr>
        </p:nvCxnSpPr>
        <p:spPr>
          <a:xfrm flipV="1">
            <a:off x="520143" y="506730"/>
            <a:ext cx="6874510" cy="52705"/>
          </a:xfrm>
          <a:prstGeom prst="line">
            <a:avLst/>
          </a:prstGeom>
        </p:spPr>
        <p:style>
          <a:lnRef idx="1">
            <a:schemeClr val="accent1"/>
          </a:lnRef>
          <a:fillRef idx="0">
            <a:schemeClr val="accent1"/>
          </a:fillRef>
          <a:effectRef idx="0">
            <a:schemeClr val="accent1"/>
          </a:effectRef>
          <a:fontRef idx="minor">
            <a:schemeClr val="tx1"/>
          </a:fontRef>
        </p:style>
      </p:cxnSp>
      <p:sp>
        <p:nvSpPr>
          <p:cNvPr id="4" name="文本框 5"/>
          <p:cNvSpPr txBox="1"/>
          <p:nvPr>
            <p:custDataLst>
              <p:tags r:id="rId3"/>
            </p:custDataLst>
          </p:nvPr>
        </p:nvSpPr>
        <p:spPr>
          <a:xfrm>
            <a:off x="520143" y="792297"/>
            <a:ext cx="4909696" cy="2357304"/>
          </a:xfrm>
          <a:prstGeom prst="rect">
            <a:avLst/>
          </a:prstGeom>
          <a:solidFill>
            <a:schemeClr val="accent6">
              <a:lumMod val="20000"/>
              <a:lumOff val="80000"/>
            </a:schemeClr>
          </a:solidFill>
          <a:ln w="19050">
            <a:solidFill>
              <a:schemeClr val="tx2"/>
            </a:solidFill>
          </a:ln>
        </p:spPr>
        <p:txBody>
          <a:bodyPr wrap="square" rtlCol="0">
            <a:noAutofit/>
          </a:bodyPr>
          <a:lstStyle/>
          <a:p>
            <a:pPr algn="l">
              <a:lnSpc>
                <a:spcPct val="150000"/>
              </a:lnSpc>
              <a:buClrTx/>
              <a:buSzTx/>
              <a:buFontTx/>
            </a:pPr>
            <a:r>
              <a:rPr lang="zh-CN" altLang="zh-CN" b="1" u="sng" dirty="0">
                <a:solidFill>
                  <a:schemeClr val="bg2">
                    <a:lumMod val="50000"/>
                  </a:schemeClr>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a:t>
            </a:r>
            <a:r>
              <a:rPr lang="zh-CN" altLang="en-US" b="1" u="sng" dirty="0">
                <a:solidFill>
                  <a:schemeClr val="bg2">
                    <a:lumMod val="50000"/>
                  </a:schemeClr>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公共影响显著</a:t>
            </a:r>
            <a:r>
              <a:rPr lang="zh-CN" b="1" u="sng" dirty="0">
                <a:solidFill>
                  <a:schemeClr val="bg2">
                    <a:lumMod val="50000"/>
                  </a:schemeClr>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a:t>
            </a:r>
            <a:endParaRPr lang="zh-CN" b="1" u="sng" dirty="0">
              <a:solidFill>
                <a:schemeClr val="bg2">
                  <a:lumMod val="50000"/>
                </a:schemeClr>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marL="285750" indent="-285750" algn="l">
              <a:lnSpc>
                <a:spcPct val="150000"/>
              </a:lnSpc>
              <a:buClr>
                <a:schemeClr val="bg2">
                  <a:lumMod val="50000"/>
                </a:schemeClr>
              </a:buClr>
              <a:buSzTx/>
              <a:buFont typeface="Wingdings" panose="05000000000000000000" pitchFamily="2" charset="2"/>
              <a:buChar char="ü"/>
            </a:pP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消化系统、</a:t>
            </a:r>
            <a:r>
              <a:rPr lang="en-US" altLang="zh-CN"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胆道系统、</a:t>
            </a:r>
            <a:r>
              <a:rPr lang="en-US" altLang="zh-CN"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泌尿系统平滑肌痉挛导致的疼痛多发且剧烈</a:t>
            </a:r>
            <a:r>
              <a:rPr lang="en-US" altLang="zh-CN"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a:t>
            </a:r>
            <a:r>
              <a:rPr lang="en-US" altLang="zh-CN"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患者疾病负担较大；</a:t>
            </a:r>
            <a:endPar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marL="285750" indent="-285750" algn="l">
              <a:lnSpc>
                <a:spcPct val="150000"/>
              </a:lnSpc>
              <a:buClr>
                <a:schemeClr val="bg2">
                  <a:lumMod val="50000"/>
                </a:schemeClr>
              </a:buClr>
              <a:buSzTx/>
              <a:buFont typeface="Wingdings" panose="05000000000000000000" pitchFamily="2" charset="2"/>
              <a:buChar char="ü"/>
            </a:pP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较目录内口服解痉产品安全性更高；</a:t>
            </a:r>
            <a:endPar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marL="285750" indent="-285750" algn="l">
              <a:lnSpc>
                <a:spcPct val="150000"/>
              </a:lnSpc>
              <a:buClr>
                <a:schemeClr val="bg2">
                  <a:lumMod val="50000"/>
                </a:schemeClr>
              </a:buClr>
              <a:buSzTx/>
              <a:buFont typeface="Wingdings" panose="05000000000000000000" pitchFamily="2" charset="2"/>
              <a:buChar char="ü"/>
            </a:pP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老人和心血管病变患者同样适用。</a:t>
            </a:r>
            <a:endPar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marL="285750" indent="-285750" algn="l">
              <a:lnSpc>
                <a:spcPct val="150000"/>
              </a:lnSpc>
              <a:buClr>
                <a:schemeClr val="bg2">
                  <a:lumMod val="50000"/>
                </a:schemeClr>
              </a:buClr>
              <a:buSzTx/>
              <a:buFont typeface="Wingdings" panose="05000000000000000000" pitchFamily="2" charset="2"/>
              <a:buChar char="ü"/>
            </a:pPr>
            <a:endPar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algn="l">
              <a:lnSpc>
                <a:spcPct val="200000"/>
              </a:lnSpc>
              <a:buClrTx/>
              <a:buSzTx/>
              <a:buFontTx/>
            </a:pPr>
            <a:endParaRPr lang="zh-CN" altLang="zh-CN" sz="1600" dirty="0">
              <a:solidFill>
                <a:srgbClr val="FF0000"/>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sp>
        <p:nvSpPr>
          <p:cNvPr id="5" name="文本框 6"/>
          <p:cNvSpPr txBox="1"/>
          <p:nvPr>
            <p:custDataLst>
              <p:tags r:id="rId4"/>
            </p:custDataLst>
          </p:nvPr>
        </p:nvSpPr>
        <p:spPr>
          <a:xfrm>
            <a:off x="5939155" y="792480"/>
            <a:ext cx="5448935" cy="2355850"/>
          </a:xfrm>
          <a:prstGeom prst="rect">
            <a:avLst/>
          </a:prstGeom>
          <a:solidFill>
            <a:schemeClr val="accent6">
              <a:lumMod val="20000"/>
              <a:lumOff val="80000"/>
            </a:schemeClr>
          </a:solidFill>
          <a:ln w="19050">
            <a:solidFill>
              <a:schemeClr val="tx2"/>
            </a:solidFill>
          </a:ln>
        </p:spPr>
        <p:txBody>
          <a:bodyPr wrap="square" rtlCol="0">
            <a:noAutofit/>
          </a:bodyPr>
          <a:lstStyle/>
          <a:p>
            <a:pPr algn="l">
              <a:lnSpc>
                <a:spcPct val="150000"/>
              </a:lnSpc>
              <a:buClrTx/>
              <a:buSzTx/>
              <a:buFontTx/>
            </a:pPr>
            <a:r>
              <a:rPr lang="zh-CN" altLang="zh-CN" sz="1800" b="1" u="sng" dirty="0">
                <a:solidFill>
                  <a:schemeClr val="bg2">
                    <a:lumMod val="50000"/>
                  </a:schemeClr>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a:t>
            </a:r>
            <a:r>
              <a:rPr lang="en-US" altLang="zh-CN" sz="1800" b="1" u="sng" dirty="0">
                <a:solidFill>
                  <a:schemeClr val="bg2">
                    <a:lumMod val="50000"/>
                  </a:schemeClr>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b="1" u="sng" dirty="0">
                <a:solidFill>
                  <a:schemeClr val="bg2">
                    <a:lumMod val="50000"/>
                  </a:schemeClr>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可弥补目录内口崩片</a:t>
            </a:r>
            <a:r>
              <a:rPr lang="zh-CN" altLang="en-US" b="1" u="sng" dirty="0">
                <a:solidFill>
                  <a:schemeClr val="bg2">
                    <a:lumMod val="50000"/>
                  </a:schemeClr>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缺少的现状</a:t>
            </a:r>
            <a:r>
              <a:rPr lang="zh-CN" altLang="zh-CN" sz="1800" b="1" u="sng" dirty="0">
                <a:solidFill>
                  <a:schemeClr val="bg2">
                    <a:lumMod val="50000"/>
                  </a:schemeClr>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a:t>
            </a:r>
            <a:endParaRPr lang="zh-CN" altLang="zh-CN" sz="1800" b="1" u="sng" dirty="0">
              <a:solidFill>
                <a:schemeClr val="bg2">
                  <a:lumMod val="50000"/>
                </a:schemeClr>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marL="285750" indent="-285750">
              <a:lnSpc>
                <a:spcPct val="150000"/>
              </a:lnSpc>
              <a:buClr>
                <a:schemeClr val="bg2">
                  <a:lumMod val="50000"/>
                </a:schemeClr>
              </a:buClr>
              <a:buFont typeface="Wingdings" panose="05000000000000000000" pitchFamily="2" charset="2"/>
              <a:buChar char="ü"/>
            </a:pPr>
            <a:endParaRPr lang="zh-CN" altLang="en-US" sz="1600" b="1" dirty="0">
              <a:gradFill>
                <a:gsLst>
                  <a:gs pos="0">
                    <a:srgbClr val="E30000"/>
                  </a:gs>
                  <a:gs pos="100000">
                    <a:srgbClr val="760303"/>
                  </a:gs>
                </a:gsLst>
                <a:lin scaled="0"/>
              </a:gra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marL="285750" indent="-285750">
              <a:lnSpc>
                <a:spcPct val="150000"/>
              </a:lnSpc>
              <a:buClr>
                <a:schemeClr val="bg2">
                  <a:lumMod val="50000"/>
                </a:schemeClr>
              </a:buClr>
              <a:buFont typeface="Wingdings" panose="05000000000000000000" pitchFamily="2" charset="2"/>
              <a:buChar char="ü"/>
            </a:pPr>
            <a:r>
              <a:rPr lang="zh-CN" altLang="en-US" sz="1600" b="1" dirty="0">
                <a:gradFill>
                  <a:gsLst>
                    <a:gs pos="0">
                      <a:srgbClr val="E30000"/>
                    </a:gs>
                    <a:gs pos="100000">
                      <a:srgbClr val="760303"/>
                    </a:gs>
                  </a:gsLst>
                  <a:lin scaled="0"/>
                </a:gradFill>
                <a:latin typeface="Arial" panose="020B0604020202020204" pitchFamily="34" charset="0"/>
                <a:ea typeface="微软雅黑" panose="020B0503020204020204" charset="-122"/>
                <a:cs typeface="微软雅黑" panose="020B0503020204020204" charset="-122"/>
                <a:sym typeface="Arial" panose="020B0604020202020204" pitchFamily="34" charset="0"/>
              </a:rPr>
              <a:t>目前目录内仅有注射</a:t>
            </a:r>
            <a:r>
              <a:rPr lang="zh-CN" altLang="en-US" sz="1600" b="1" dirty="0">
                <a:gradFill>
                  <a:gsLst>
                    <a:gs pos="0">
                      <a:srgbClr val="E30000"/>
                    </a:gs>
                    <a:gs pos="100000">
                      <a:srgbClr val="760303"/>
                    </a:gs>
                  </a:gsLst>
                  <a:lin scaled="0"/>
                </a:gradFill>
                <a:latin typeface="Arial" panose="020B0604020202020204" pitchFamily="34" charset="0"/>
                <a:ea typeface="微软雅黑" panose="020B0503020204020204" charset="-122"/>
                <a:cs typeface="微软雅黑" panose="020B0503020204020204" charset="-122"/>
                <a:sym typeface="Arial" panose="020B0604020202020204" pitchFamily="34" charset="0"/>
              </a:rPr>
              <a:t>用间苯三酚剂型</a:t>
            </a:r>
            <a:r>
              <a:rPr lang="en-US" altLang="zh-CN" sz="1600" b="1" dirty="0">
                <a:gradFill>
                  <a:gsLst>
                    <a:gs pos="0">
                      <a:srgbClr val="E30000"/>
                    </a:gs>
                    <a:gs pos="100000">
                      <a:srgbClr val="760303"/>
                    </a:gs>
                  </a:gsLst>
                  <a:lin scaled="0"/>
                </a:gradFill>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1600" b="1" dirty="0">
                <a:gradFill>
                  <a:gsLst>
                    <a:gs pos="0">
                      <a:srgbClr val="E30000"/>
                    </a:gs>
                    <a:gs pos="100000">
                      <a:srgbClr val="760303"/>
                    </a:gs>
                  </a:gsLst>
                  <a:lin scaled="0"/>
                </a:gradFill>
                <a:latin typeface="Arial" panose="020B0604020202020204" pitchFamily="34" charset="0"/>
                <a:ea typeface="微软雅黑" panose="020B0503020204020204" charset="-122"/>
                <a:cs typeface="微软雅黑" panose="020B0503020204020204" charset="-122"/>
                <a:sym typeface="Arial" panose="020B0604020202020204" pitchFamily="34" charset="0"/>
              </a:rPr>
              <a:t>，新增口崩片剂型</a:t>
            </a:r>
            <a:endParaRPr lang="zh-CN" altLang="en-US" sz="1600" b="1" dirty="0">
              <a:gradFill>
                <a:gsLst>
                  <a:gs pos="0">
                    <a:srgbClr val="E30000"/>
                  </a:gs>
                  <a:gs pos="100000">
                    <a:srgbClr val="760303"/>
                  </a:gs>
                </a:gsLst>
                <a:lin scaled="0"/>
              </a:gra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indent="0">
              <a:lnSpc>
                <a:spcPct val="150000"/>
              </a:lnSpc>
              <a:buClr>
                <a:schemeClr val="bg2">
                  <a:lumMod val="50000"/>
                </a:schemeClr>
              </a:buClr>
              <a:buFont typeface="Wingdings" panose="05000000000000000000" pitchFamily="2" charset="2"/>
              <a:buNone/>
            </a:pPr>
            <a:r>
              <a:rPr lang="en-US" altLang="zh-CN" sz="1600" b="1" dirty="0">
                <a:gradFill>
                  <a:gsLst>
                    <a:gs pos="0">
                      <a:srgbClr val="E30000"/>
                    </a:gs>
                    <a:gs pos="100000">
                      <a:srgbClr val="760303"/>
                    </a:gs>
                  </a:gsLst>
                  <a:lin scaled="0"/>
                </a:gradFill>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1600" b="1" dirty="0">
                <a:gradFill>
                  <a:gsLst>
                    <a:gs pos="0">
                      <a:srgbClr val="E30000"/>
                    </a:gs>
                    <a:gs pos="100000">
                      <a:srgbClr val="760303"/>
                    </a:gs>
                  </a:gsLst>
                  <a:lin scaled="0"/>
                </a:gradFill>
                <a:latin typeface="Arial" panose="020B0604020202020204" pitchFamily="34" charset="0"/>
                <a:ea typeface="微软雅黑" panose="020B0503020204020204" charset="-122"/>
                <a:cs typeface="微软雅黑" panose="020B0503020204020204" charset="-122"/>
                <a:sym typeface="Arial" panose="020B0604020202020204" pitchFamily="34" charset="0"/>
              </a:rPr>
              <a:t>可填补目录空白</a:t>
            </a:r>
            <a:r>
              <a:rPr lang="en-US" altLang="zh-CN" sz="1600" b="1" dirty="0">
                <a:gradFill>
                  <a:gsLst>
                    <a:gs pos="0">
                      <a:srgbClr val="E30000"/>
                    </a:gs>
                    <a:gs pos="100000">
                      <a:srgbClr val="760303"/>
                    </a:gs>
                  </a:gsLst>
                  <a:lin scaled="0"/>
                </a:gradFill>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1600" b="1" dirty="0">
                <a:gradFill>
                  <a:gsLst>
                    <a:gs pos="0">
                      <a:srgbClr val="E30000"/>
                    </a:gs>
                    <a:gs pos="100000">
                      <a:srgbClr val="760303"/>
                    </a:gs>
                  </a:gsLst>
                  <a:lin scaled="0"/>
                </a:gradFill>
                <a:latin typeface="Arial" panose="020B0604020202020204" pitchFamily="34" charset="0"/>
                <a:ea typeface="微软雅黑" panose="020B0503020204020204" charset="-122"/>
                <a:cs typeface="微软雅黑" panose="020B0503020204020204" charset="-122"/>
                <a:sym typeface="Arial" panose="020B0604020202020204" pitchFamily="34" charset="0"/>
              </a:rPr>
              <a:t>，优化目录结构增加临床场景选择性。</a:t>
            </a:r>
            <a:endParaRPr lang="zh-CN" altLang="en-US" sz="1600" b="1" dirty="0">
              <a:gradFill>
                <a:gsLst>
                  <a:gs pos="0">
                    <a:srgbClr val="E30000"/>
                  </a:gs>
                  <a:gs pos="100000">
                    <a:srgbClr val="760303"/>
                  </a:gs>
                </a:gsLst>
                <a:lin scaled="0"/>
              </a:gra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marL="285750" indent="-285750">
              <a:lnSpc>
                <a:spcPct val="150000"/>
              </a:lnSpc>
              <a:buClr>
                <a:schemeClr val="bg2">
                  <a:lumMod val="50000"/>
                </a:schemeClr>
              </a:buClr>
              <a:buFont typeface="Wingdings" panose="05000000000000000000" pitchFamily="2" charset="2"/>
              <a:buChar char="ü"/>
            </a:pPr>
            <a:endParaRPr lang="zh-CN" altLang="en-US" sz="1600" b="1" dirty="0">
              <a:gradFill>
                <a:gsLst>
                  <a:gs pos="0">
                    <a:srgbClr val="E30000"/>
                  </a:gs>
                  <a:gs pos="100000">
                    <a:srgbClr val="760303"/>
                  </a:gs>
                </a:gsLst>
                <a:lin scaled="0"/>
              </a:gra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algn="l">
              <a:lnSpc>
                <a:spcPct val="200000"/>
              </a:lnSpc>
              <a:buClrTx/>
              <a:buSzTx/>
              <a:buFontTx/>
            </a:pPr>
            <a:endParaRPr lang="zh-CN" altLang="zh-CN" sz="1400" b="1" dirty="0">
              <a:solidFill>
                <a:srgbClr val="C00000"/>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algn="l">
              <a:lnSpc>
                <a:spcPct val="200000"/>
              </a:lnSpc>
              <a:buClrTx/>
              <a:buSzTx/>
              <a:buFontTx/>
            </a:pPr>
            <a:endParaRPr lang="zh-CN" altLang="zh-CN" sz="1600" dirty="0">
              <a:solidFill>
                <a:srgbClr val="FF0000"/>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sp>
        <p:nvSpPr>
          <p:cNvPr id="6" name="文本框 7"/>
          <p:cNvSpPr txBox="1"/>
          <p:nvPr>
            <p:custDataLst>
              <p:tags r:id="rId5"/>
            </p:custDataLst>
          </p:nvPr>
        </p:nvSpPr>
        <p:spPr>
          <a:xfrm>
            <a:off x="520065" y="3375025"/>
            <a:ext cx="4909820" cy="2712720"/>
          </a:xfrm>
          <a:prstGeom prst="rect">
            <a:avLst/>
          </a:prstGeom>
          <a:solidFill>
            <a:schemeClr val="accent6">
              <a:lumMod val="20000"/>
              <a:lumOff val="80000"/>
            </a:schemeClr>
          </a:solidFill>
          <a:ln w="19050">
            <a:solidFill>
              <a:schemeClr val="tx2"/>
            </a:solidFill>
          </a:ln>
        </p:spPr>
        <p:txBody>
          <a:bodyPr wrap="square" rtlCol="0">
            <a:noAutofit/>
          </a:bodyPr>
          <a:lstStyle/>
          <a:p>
            <a:pPr algn="l">
              <a:lnSpc>
                <a:spcPct val="200000"/>
              </a:lnSpc>
              <a:buClrTx/>
              <a:buSzTx/>
              <a:buFontTx/>
            </a:pPr>
            <a:r>
              <a:rPr lang="zh-CN" altLang="zh-CN" sz="1800" b="1" u="sng" dirty="0">
                <a:solidFill>
                  <a:schemeClr val="bg2">
                    <a:lumMod val="50000"/>
                  </a:schemeClr>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a:t>
            </a:r>
            <a:r>
              <a:rPr lang="en-US" altLang="zh-CN" sz="1800" b="1" u="sng" dirty="0">
                <a:solidFill>
                  <a:schemeClr val="bg2">
                    <a:lumMod val="50000"/>
                  </a:schemeClr>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1800" b="1" u="sng" dirty="0">
                <a:solidFill>
                  <a:schemeClr val="bg2">
                    <a:lumMod val="50000"/>
                  </a:schemeClr>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符合</a:t>
            </a:r>
            <a:r>
              <a:rPr lang="zh-CN" altLang="zh-CN" b="1" u="sng" dirty="0">
                <a:solidFill>
                  <a:schemeClr val="bg2">
                    <a:lumMod val="50000"/>
                  </a:schemeClr>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“保基本”</a:t>
            </a:r>
            <a:r>
              <a:rPr lang="zh-CN" altLang="en-US" sz="1800" b="1" u="sng" dirty="0">
                <a:solidFill>
                  <a:schemeClr val="bg2">
                    <a:lumMod val="50000"/>
                  </a:schemeClr>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原则</a:t>
            </a:r>
            <a:endParaRPr lang="zh-CN" altLang="zh-CN" sz="1800" b="1" u="sng" dirty="0">
              <a:solidFill>
                <a:schemeClr val="bg2">
                  <a:lumMod val="50000"/>
                </a:schemeClr>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marL="285750" indent="-285750">
              <a:lnSpc>
                <a:spcPct val="150000"/>
              </a:lnSpc>
              <a:buClr>
                <a:schemeClr val="bg2">
                  <a:lumMod val="50000"/>
                </a:schemeClr>
              </a:buClr>
              <a:buFont typeface="Wingdings" panose="05000000000000000000" pitchFamily="2" charset="2"/>
              <a:buChar char="ü"/>
            </a:pPr>
            <a:r>
              <a:rPr lang="zh-CN" altLang="en-US" sz="1600"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适应症同时覆盖消化道、</a:t>
            </a:r>
            <a:r>
              <a:rPr lang="en-US" altLang="zh-CN" sz="1600"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1600"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胆道、</a:t>
            </a:r>
            <a:r>
              <a:rPr lang="en-US" altLang="zh-CN" sz="1600"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1600"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泌尿系</a:t>
            </a:r>
            <a:r>
              <a:rPr lang="zh-CN" altLang="en-US" sz="1600"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统，较现有目录内口服产品更便于临床处方。</a:t>
            </a:r>
            <a:endParaRPr lang="zh-CN" altLang="en-US" sz="1600"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marL="285750" indent="-285750">
              <a:lnSpc>
                <a:spcPct val="150000"/>
              </a:lnSpc>
              <a:buClr>
                <a:schemeClr val="bg2">
                  <a:lumMod val="50000"/>
                </a:schemeClr>
              </a:buClr>
              <a:buFont typeface="Wingdings" panose="05000000000000000000" pitchFamily="2" charset="2"/>
              <a:buChar char="ü"/>
            </a:pPr>
            <a:endParaRPr lang="zh-CN" altLang="en-US" sz="1600"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marL="285750" indent="-285750" algn="l">
              <a:lnSpc>
                <a:spcPct val="150000"/>
              </a:lnSpc>
              <a:buClrTx/>
              <a:buSzTx/>
              <a:buFont typeface="Wingdings" panose="05000000000000000000" pitchFamily="2" charset="2"/>
              <a:buChar char="ü"/>
            </a:pPr>
            <a:endParaRPr lang="zh-CN" altLang="zh-CN" sz="1600" b="1" dirty="0">
              <a:solidFill>
                <a:srgbClr val="C00000"/>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algn="l">
              <a:lnSpc>
                <a:spcPct val="200000"/>
              </a:lnSpc>
              <a:buClrTx/>
              <a:buSzTx/>
              <a:buFontTx/>
            </a:pPr>
            <a:endParaRPr lang="zh-CN" altLang="zh-CN" sz="1600" b="1" dirty="0">
              <a:solidFill>
                <a:srgbClr val="C00000"/>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sp>
        <p:nvSpPr>
          <p:cNvPr id="7" name="文本框 8"/>
          <p:cNvSpPr txBox="1"/>
          <p:nvPr>
            <p:custDataLst>
              <p:tags r:id="rId6"/>
            </p:custDataLst>
          </p:nvPr>
        </p:nvSpPr>
        <p:spPr>
          <a:xfrm>
            <a:off x="5939155" y="3375025"/>
            <a:ext cx="5448935" cy="2729865"/>
          </a:xfrm>
          <a:prstGeom prst="rect">
            <a:avLst/>
          </a:prstGeom>
          <a:solidFill>
            <a:schemeClr val="accent6">
              <a:lumMod val="20000"/>
              <a:lumOff val="80000"/>
            </a:schemeClr>
          </a:solidFill>
          <a:ln w="19050">
            <a:solidFill>
              <a:schemeClr val="tx2"/>
            </a:solidFill>
          </a:ln>
        </p:spPr>
        <p:txBody>
          <a:bodyPr wrap="square" rtlCol="0">
            <a:noAutofit/>
          </a:bodyPr>
          <a:lstStyle/>
          <a:p>
            <a:pPr algn="l">
              <a:lnSpc>
                <a:spcPct val="200000"/>
              </a:lnSpc>
              <a:buClrTx/>
              <a:buSzTx/>
              <a:buFontTx/>
            </a:pPr>
            <a:r>
              <a:rPr lang="zh-CN" altLang="zh-CN" b="1" u="sng" dirty="0">
                <a:solidFill>
                  <a:schemeClr val="bg2">
                    <a:lumMod val="50000"/>
                  </a:schemeClr>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a:t>
            </a:r>
            <a:r>
              <a:rPr lang="zh-CN" altLang="en-US" b="1" u="sng" dirty="0">
                <a:solidFill>
                  <a:schemeClr val="bg2">
                    <a:lumMod val="50000"/>
                  </a:schemeClr>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临床易于管理：</a:t>
            </a:r>
            <a:endParaRPr lang="zh-CN" altLang="zh-CN" b="1" u="sng" dirty="0">
              <a:solidFill>
                <a:schemeClr val="bg2">
                  <a:lumMod val="50000"/>
                </a:schemeClr>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marL="285750" indent="-285750" algn="l">
              <a:lnSpc>
                <a:spcPct val="150000"/>
              </a:lnSpc>
              <a:buClr>
                <a:schemeClr val="bg2">
                  <a:lumMod val="50000"/>
                </a:schemeClr>
              </a:buClr>
              <a:buFont typeface="Wingdings" panose="05000000000000000000" pitchFamily="2" charset="2"/>
              <a:buChar char="ü"/>
            </a:pP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间苯</a:t>
            </a: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三酚口崩片，仅接触唾液即可快速崩解，</a:t>
            </a:r>
            <a:r>
              <a:rPr lang="zh-CN" altLang="en-US" sz="1600" b="1" dirty="0">
                <a:solidFill>
                  <a:srgbClr val="C00000"/>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临床方便管理，不需要额外对特殊人群进行患者教育</a:t>
            </a: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a:t>
            </a:r>
            <a:endParaRPr lang="en-US" altLang="zh-CN"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marL="285750" indent="-285750" algn="l">
              <a:lnSpc>
                <a:spcPct val="150000"/>
              </a:lnSpc>
              <a:buClrTx/>
              <a:buSzTx/>
              <a:buFont typeface="Wingdings" panose="05000000000000000000" pitchFamily="2" charset="2"/>
              <a:buChar char="ü"/>
            </a:pPr>
            <a:r>
              <a:rPr lang="en-US" altLang="zh-CN"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适应症、患者类型规定明确，不存在临床滥用风险，不会增加管理难度</a:t>
            </a: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a:t>
            </a:r>
            <a:endParaRPr lang="zh-CN" altLang="zh-CN" sz="1600" b="1" u="sng" dirty="0">
              <a:solidFill>
                <a:schemeClr val="bg2">
                  <a:lumMod val="50000"/>
                </a:schemeClr>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PA" val="v5.2.8"/>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PA" val="v5.2.8"/>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PA" val="v5.2.8"/>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PA" val="v5.2.8"/>
  <p:tag name="KSO_WM_BEAUTIFY_FLAG" val=""/>
</p:tagLst>
</file>

<file path=ppt/tags/tag22.xml><?xml version="1.0" encoding="utf-8"?>
<p:tagLst xmlns:p="http://schemas.openxmlformats.org/presentationml/2006/main">
  <p:tag name="TABLE_ENDDRAG_ORIGIN_RECT" val="797*122"/>
  <p:tag name="TABLE_ENDDRAG_RECT" val="70*227*797*122"/>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PA" val="v5.2.8"/>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PA" val="v5.2.8"/>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PA" val="v5.2.8"/>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DOC_GUID" val="{7d311b73-f9d3-4b91-b6f8-c98d9cfd796f}"/>
  <p:tag name="KSO_WPP_MARK_KEY" val="9f93d6ed-19c0-445c-9b97-cbabce38aef4"/>
  <p:tag name="COMMONDATA" val="eyJoZGlkIjoiZjgyOWJiZTQ2YmI0NTY4OGJhZWE5NjYwYWM4MDZlZmEifQ=="/>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866_4*i*1"/>
  <p:tag name="KSO_WM_UNIT_LAYERLEVEL" val="1"/>
  <p:tag name="KSO_WM_TAG_VERSION" val="1.0"/>
  <p:tag name="KSO_WM_BEAUTIFY_FLAG" val="#wm#"/>
  <p:tag name="KSO_WM_DIAGRAM_GROUP_CODE" val="l1-1"/>
  <p:tag name="KSO_WM_UNIT_TYPE" val="i"/>
  <p:tag name="KSO_WM_UNIT_INDEX" val="1"/>
  <p:tag name="KSO_WM_TEMPLATE_CATEGORY" val="custom"/>
  <p:tag name="KSO_WM_TEMPLATE_INDEX" val="20202866"/>
  <p:tag name="KSO_WM_UNIT_USESOURCEFORMAT_APPLY" val="1"/>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866_4*i*2"/>
  <p:tag name="KSO_WM_UNIT_LAYERLEVEL" val="1"/>
  <p:tag name="KSO_WM_TAG_VERSION" val="1.0"/>
  <p:tag name="KSO_WM_BEAUTIFY_FLAG" val=""/>
  <p:tag name="KSO_WM_DIAGRAM_GROUP_CODE" val="l1-1"/>
  <p:tag name="KSO_WM_UNIT_TYPE" val="i"/>
  <p:tag name="KSO_WM_UNIT_INDEX" val="2"/>
  <p:tag name="KSO_WM_TEMPLATE_CATEGORY" val="custom"/>
  <p:tag name="KSO_WM_TEMPLATE_INDEX" val="20202866"/>
  <p:tag name="KSO_WM_UNIT_LINE_FORE_SCHEMECOLOR_INDEX" val="5"/>
  <p:tag name="KSO_WM_UNIT_LINE_FILL_TYPE" val="2"/>
  <p:tag name="KSO_WM_UNIT_TEXT_FILL_FORE_SCHEMECOLOR_INDEX" val="2"/>
  <p:tag name="KSO_WM_UNIT_TEXT_FILL_TYPE" val="1"/>
  <p:tag name="KSO_WM_UNIT_USESOURCEFORMAT_APPLY" val="1"/>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866_4*i*3"/>
  <p:tag name="KSO_WM_UNIT_LAYERLEVEL" val="1"/>
  <p:tag name="KSO_WM_TAG_VERSION" val="1.0"/>
  <p:tag name="KSO_WM_BEAUTIFY_FLAG" val=""/>
  <p:tag name="KSO_WM_DIAGRAM_GROUP_CODE" val="l1-1"/>
  <p:tag name="KSO_WM_UNIT_TYPE" val="i"/>
  <p:tag name="KSO_WM_UNIT_INDEX" val="3"/>
  <p:tag name="KSO_WM_TEMPLATE_CATEGORY" val="custom"/>
  <p:tag name="KSO_WM_TEMPLATE_INDEX" val="20202866"/>
  <p:tag name="KSO_WM_UNIT_LINE_FORE_SCHEMECOLOR_INDEX" val="6"/>
  <p:tag name="KSO_WM_UNIT_LINE_FILL_TYPE" val="2"/>
  <p:tag name="KSO_WM_UNIT_TEXT_FILL_FORE_SCHEMECOLOR_INDEX" val="2"/>
  <p:tag name="KSO_WM_UNIT_TEXT_FILL_TYPE" val="1"/>
  <p:tag name="KSO_WM_UNIT_USESOURCEFORMAT_APPLY" val="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866_4*a*1"/>
  <p:tag name="KSO_WM_TEMPLATE_CATEGORY" val="custom"/>
  <p:tag name="KSO_WM_TEMPLATE_INDEX" val="20202866"/>
  <p:tag name="KSO_WM_UNIT_LAYERLEVEL" val="1"/>
  <p:tag name="KSO_WM_TAG_VERSION" val="1.0"/>
  <p:tag name="KSO_WM_BEAUTIFY_FLAG" val=""/>
  <p:tag name="KSO_WM_UNIT_ISCONTENTSTITLE" val="1"/>
  <p:tag name="KSO_WM_UNIT_PRESET_TEXT" val="目录"/>
  <p:tag name="KSO_WM_UNIT_NOCLEAR" val="0"/>
  <p:tag name="KSO_WM_UNIT_VALUE" val="2"/>
  <p:tag name="KSO_WM_DIAGRAM_GROUP_CODE" val="l1-1"/>
  <p:tag name="KSO_WM_UNIT_TYPE" val="a"/>
  <p:tag name="KSO_WM_UNIT_INDEX" val="1"/>
  <p:tag name="KSO_WM_UNIT_ISNUMDGMTITLE" val="0"/>
  <p:tag name="KSO_WM_UNIT_TEXT_FILL_FORE_SCHEMECOLOR_INDEX" val="5"/>
  <p:tag name="KSO_WM_UNIT_TEXT_FILL_TYPE" val="1"/>
  <p:tag name="KSO_WM_UNIT_USESOURCEFORMAT_APPLY" val="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866_4*b*1"/>
  <p:tag name="KSO_WM_TEMPLATE_CATEGORY" val="custom"/>
  <p:tag name="KSO_WM_TEMPLATE_INDEX" val="20202866"/>
  <p:tag name="KSO_WM_UNIT_LAYERLEVEL" val="1"/>
  <p:tag name="KSO_WM_TAG_VERSION" val="1.0"/>
  <p:tag name="KSO_WM_BEAUTIFY_FLAG" val=""/>
  <p:tag name="KSO_WM_UNIT_ISCONTENTSTITLE" val="0"/>
  <p:tag name="KSO_WM_UNIT_NOCLEAR" val="0"/>
  <p:tag name="KSO_WM_UNIT_VALUE" val="6"/>
  <p:tag name="KSO_WM_DIAGRAM_GROUP_CODE" val="l1-1"/>
  <p:tag name="KSO_WM_UNIT_TYPE" val="b"/>
  <p:tag name="KSO_WM_UNIT_INDEX" val="1"/>
  <p:tag name="KSO_WM_UNIT_PRESET_TEXT" val="CONTENTS"/>
  <p:tag name="KSO_WM_UNIT_ISNUMDGMTITLE" val="0"/>
  <p:tag name="KSO_WM_UNIT_TEXT_FILL_FORE_SCHEMECOLOR_INDEX" val="5"/>
  <p:tag name="KSO_WM_UNIT_TEXT_FILL_TYPE" val="1"/>
  <p:tag name="KSO_WM_UNIT_USESOURCEFORMAT_APPLY" val="1"/>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包图主题2">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2557</Words>
  <Application>WPS 演示</Application>
  <PresentationFormat>自定义</PresentationFormat>
  <Paragraphs>237</Paragraphs>
  <Slides>9</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9</vt:i4>
      </vt:variant>
    </vt:vector>
  </HeadingPairs>
  <TitlesOfParts>
    <vt:vector size="18" baseType="lpstr">
      <vt:lpstr>Arial</vt:lpstr>
      <vt:lpstr>宋体</vt:lpstr>
      <vt:lpstr>Wingdings</vt:lpstr>
      <vt:lpstr>微软雅黑</vt:lpstr>
      <vt:lpstr>Times New Roman</vt:lpstr>
      <vt:lpstr>Wingdings</vt:lpstr>
      <vt:lpstr>Arial</vt:lpstr>
      <vt:lpstr>Arial Unicode MS</vt:lpstr>
      <vt:lpstr>包图主题2</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南</cp:lastModifiedBy>
  <cp:revision>1619</cp:revision>
  <dcterms:created xsi:type="dcterms:W3CDTF">2018-03-01T02:03:00Z</dcterms:created>
  <dcterms:modified xsi:type="dcterms:W3CDTF">2025-07-18T01:38:48Z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2052-12.1.0.21915</vt:lpwstr>
  </property>
  <property fmtid="{D5CDD505-2E9C-101B-9397-08002B2CF9AE}" pid="3" name="KSORubyTemplateID">
    <vt:lpwstr>2</vt:lpwstr>
  </property>
  <property fmtid="{D5CDD505-2E9C-101B-9397-08002B2CF9AE}" pid="4" name="ICV">
    <vt:lpwstr>6DE02BDBB2DB46E198F629532FB904F2_13</vt:lpwstr>
  </property>
</Properties>
</file>