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7" r:id="rId3"/>
    <p:sldId id="264" r:id="rId5"/>
    <p:sldId id="327" r:id="rId6"/>
    <p:sldId id="318" r:id="rId7"/>
    <p:sldId id="319" r:id="rId8"/>
    <p:sldId id="320" r:id="rId9"/>
    <p:sldId id="324" r:id="rId10"/>
    <p:sldId id="322" r:id="rId11"/>
    <p:sldId id="323" r:id="rId12"/>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1" orient="horz" pos="2159" userDrawn="1">
          <p15:clr>
            <a:srgbClr val="A4A3A4"/>
          </p15:clr>
        </p15:guide>
        <p15:guide id="2" pos="3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60"/>
        <p:guide pos="3840"/>
        <p:guide orient="horz" pos="2159"/>
        <p:guide pos="3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3.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呋塞米口服溶液利尿效果优于呋塞米片剂（ml）</a:t>
            </a:r>
          </a:p>
        </c:rich>
      </c:tx>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口服溶液</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682</c:v>
                </c:pt>
                <c:pt idx="1">
                  <c:v>1194</c:v>
                </c:pt>
                <c:pt idx="2">
                  <c:v>1564</c:v>
                </c:pt>
                <c:pt idx="3">
                  <c:v>2079</c:v>
                </c:pt>
              </c:numCache>
            </c:numRef>
          </c:val>
        </c:ser>
        <c:ser>
          <c:idx val="1"/>
          <c:order val="1"/>
          <c:tx>
            <c:strRef>
              <c:f>Sheet1!$C$1</c:f>
              <c:strCache>
                <c:ptCount val="1"/>
                <c:pt idx="0">
                  <c:v>片剂</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350</c:v>
                </c:pt>
                <c:pt idx="1">
                  <c:v>897</c:v>
                </c:pt>
                <c:pt idx="2">
                  <c:v>1336</c:v>
                </c:pt>
                <c:pt idx="3">
                  <c:v>1999</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legend>
      <c:legendPos val="t"/>
      <c:layout>
        <c:manualLayout>
          <c:xMode val="edge"/>
          <c:yMode val="edge"/>
          <c:x val="0.756711409395973"/>
          <c:y val="0.1726921726921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0fcec51d-de67-4890-b69e-cadcd190729f}"/>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呋塞米口服溶液排钠效果优于呋塞米片剂(mEq)</a:t>
            </a:r>
          </a:p>
        </c:rich>
      </c:tx>
      <c:layout>
        <c:manualLayout>
          <c:xMode val="edge"/>
          <c:yMode val="edge"/>
          <c:x val="0.0728859060402686"/>
          <c:y val="0.0101971447994562"/>
        </c:manualLayout>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75</c:v>
                </c:pt>
                <c:pt idx="1">
                  <c:v>137</c:v>
                </c:pt>
                <c:pt idx="2">
                  <c:v>151</c:v>
                </c:pt>
                <c:pt idx="3">
                  <c:v>171</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28.7</c:v>
                </c:pt>
                <c:pt idx="1">
                  <c:v>83.7</c:v>
                </c:pt>
                <c:pt idx="2">
                  <c:v>101</c:v>
                </c:pt>
                <c:pt idx="3">
                  <c:v>129</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plotVisOnly val="1"/>
    <c:dispBlanksAs val="gap"/>
    <c:showDLblsOverMax val="0"/>
    <c:extLst>
      <c:ext uri="{0b15fc19-7d7d-44ad-8c2d-2c3a37ce22c3}">
        <chartProps xmlns="https://web.wps.cn/et/2018/main" chartId="{249eae91-a9f0-4137-bfc1-ef6dfe9b94fe}"/>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呋塞米口服溶液与呋塞米片剂相比不增加钾的排泄 (mEq)</a:t>
            </a:r>
          </a:p>
        </c:rich>
      </c:tx>
      <c:layout/>
      <c:overlay val="0"/>
      <c:spPr>
        <a:noFill/>
        <a:ln>
          <a:noFill/>
        </a:ln>
        <a:effectLst/>
      </c:spPr>
    </c:title>
    <c:autoTitleDeleted val="0"/>
    <c:plotArea>
      <c:layout>
        <c:manualLayout>
          <c:layoutTarget val="inner"/>
          <c:xMode val="edge"/>
          <c:yMode val="edge"/>
          <c:x val="0.11640280511811"/>
          <c:y val="0.286290755322251"/>
          <c:w val="0.795509842519685"/>
          <c:h val="0.54719510061242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strRef>
              <c:f>Sheet1!$A$2:$A$5</c:f>
              <c:strCache>
                <c:ptCount val="4"/>
                <c:pt idx="0">
                  <c:v>2h</c:v>
                </c:pt>
                <c:pt idx="1">
                  <c:v>6h</c:v>
                </c:pt>
                <c:pt idx="2">
                  <c:v>12h</c:v>
                </c:pt>
                <c:pt idx="3">
                  <c:v>24h</c:v>
                </c:pt>
              </c:strCache>
            </c:strRef>
          </c:cat>
          <c:val>
            <c:numRef>
              <c:f>Sheet1!$B$2:$B$5</c:f>
              <c:numCache>
                <c:formatCode>General</c:formatCode>
                <c:ptCount val="4"/>
                <c:pt idx="0">
                  <c:v>9</c:v>
                </c:pt>
                <c:pt idx="1">
                  <c:v>25</c:v>
                </c:pt>
                <c:pt idx="2">
                  <c:v>43</c:v>
                </c:pt>
                <c:pt idx="3">
                  <c:v>69.2</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2h</c:v>
                </c:pt>
                <c:pt idx="1">
                  <c:v>6h</c:v>
                </c:pt>
                <c:pt idx="2">
                  <c:v>12h</c:v>
                </c:pt>
                <c:pt idx="3">
                  <c:v>24h</c:v>
                </c:pt>
              </c:strCache>
            </c:strRef>
          </c:cat>
          <c:val>
            <c:numRef>
              <c:f>Sheet1!$C$2:$C$5</c:f>
              <c:numCache>
                <c:formatCode>General</c:formatCode>
                <c:ptCount val="4"/>
                <c:pt idx="0">
                  <c:v>8.7</c:v>
                </c:pt>
                <c:pt idx="1">
                  <c:v>17</c:v>
                </c:pt>
                <c:pt idx="2">
                  <c:v>31.3</c:v>
                </c:pt>
                <c:pt idx="3">
                  <c:v>59.7</c:v>
                </c:pt>
              </c:numCache>
            </c:numRef>
          </c:val>
        </c:ser>
        <c:dLbls>
          <c:showLegendKey val="0"/>
          <c:showVal val="1"/>
          <c:showCatName val="0"/>
          <c:showSerName val="0"/>
          <c:showPercent val="0"/>
          <c:showBubbleSize val="0"/>
        </c:dLbls>
        <c:gapWidth val="260"/>
        <c:overlap val="-32"/>
        <c:axId val="491814735"/>
        <c:axId val="938887587"/>
      </c:barChart>
      <c:catAx>
        <c:axId val="491814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8887587"/>
        <c:crosses val="autoZero"/>
        <c:auto val="1"/>
        <c:lblAlgn val="ctr"/>
        <c:lblOffset val="100"/>
        <c:noMultiLvlLbl val="0"/>
      </c:catAx>
      <c:valAx>
        <c:axId val="938887587"/>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1814735"/>
        <c:crosses val="autoZero"/>
        <c:crossBetween val="between"/>
      </c:valAx>
      <c:spPr>
        <a:noFill/>
        <a:ln>
          <a:noFill/>
        </a:ln>
        <a:effectLst/>
      </c:spPr>
    </c:plotArea>
    <c:plotVisOnly val="1"/>
    <c:dispBlanksAs val="gap"/>
    <c:showDLblsOverMax val="0"/>
    <c:extLst>
      <c:ext uri="{0b15fc19-7d7d-44ad-8c2d-2c3a37ce22c3}">
        <chartProps xmlns="https://web.wps.cn/et/2018/main" chartId="{1914b945-403e-41dd-a626-326bf277a20f}"/>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C8BB0B8A-C63A-4F83-B8DD-3A7CE259E4EE}" cxnId="{F94BAFE2-D2C8-4C3C-B989-8BD55E1B2DD7}" type="parTrans">
      <dgm:prSet/>
      <dgm:spPr/>
      <dgm:t>
        <a:bodyPr/>
        <a:p>
          <a:endParaRPr lang="zh-CN" altLang="en-US"/>
        </a:p>
      </dgm:t>
    </dgm:pt>
    <dgm:pt modelId="{35E5E878-0907-4014-9CFA-56AEFE6C22E5}" cxnId="{F94BAFE2-D2C8-4C3C-B989-8BD55E1B2DD7}"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常见不良反应为</a:t>
          </a:r>
          <a:r>
            <a:rPr lang="zh-CN" altLang="en-US" sz="1600">
              <a:latin typeface="微软雅黑" panose="020B0503020204020204" pitchFamily="34" charset="-122"/>
              <a:ea typeface="微软雅黑" panose="020B0503020204020204" pitchFamily="34" charset="-122"/>
            </a:rPr>
            <a:t>消化系统反应、全身过敏反应、</a:t>
          </a:r>
          <a:r>
            <a:rPr lang="zh-CN" altLang="en-US" sz="1600">
              <a:latin typeface="微软雅黑" panose="020B0503020204020204" pitchFamily="34" charset="-122"/>
              <a:ea typeface="微软雅黑" panose="020B0503020204020204" pitchFamily="34" charset="-122"/>
            </a:rPr>
            <a:t>中枢系统反应等，包括：</a:t>
          </a:r>
          <a:r>
            <a:rPr lang="zh-CN" altLang="en-US" sz="1600">
              <a:latin typeface="微软雅黑" panose="020B0503020204020204" pitchFamily="34" charset="-122"/>
              <a:ea typeface="微软雅黑" panose="020B0503020204020204" pitchFamily="34" charset="-122"/>
            </a:rPr>
            <a:t>痉挛、腹泻、便秘、恶心 、呕吐，耳鸣和听力下降 、感觉异常 、眩晕 、头晕、头痛</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FB4BCC77-44E9-4065-8A2F-90CD32DE34E3}" cxnId="{FF7427A3-56FA-4E3E-9961-E27507F320C0}" type="parTrans">
      <dgm:prSet/>
      <dgm:spPr/>
      <dgm:t>
        <a:bodyPr/>
        <a:p>
          <a:endParaRPr lang="zh-CN" altLang="en-US"/>
        </a:p>
      </dgm:t>
    </dgm:pt>
    <dgm:pt modelId="{41FED480-3E2E-47A2-B997-02D527BC8082}" cxnId="{FF7427A3-56FA-4E3E-9961-E27507F320C0}"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FF65E200-8E7B-40F4-9DFC-D85B9F5DED4E}" type="parTrans">
      <dgm:prSet/>
      <dgm:spPr/>
      <dgm:t>
        <a:bodyPr/>
        <a:p>
          <a:endParaRPr lang="zh-CN" altLang="en-US"/>
        </a:p>
      </dgm:t>
    </dgm:pt>
    <dgm:pt modelId="{68BB6C9A-B7F0-43A0-955B-FC8C4D4009BF}" cxnId="{FF65E200-8E7B-40F4-9DFC-D85B9F5DED4E}"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本品的不良反应数据参考自临床研究文献数据，共纳入1387例患者，其中发生非常常见不良反应包括体位性低血压，脱水，低血容量，血清肌酐增加，甘油三酯增加；常见不良反应包括多尿、胆固醇升高，痛风等</a:t>
          </a:r>
          <a:r>
            <a:rPr lang="zh-CN" altLang="en-US" sz="1600">
              <a:latin typeface="微软雅黑" panose="020B0503020204020204" pitchFamily="34" charset="-122"/>
              <a:ea typeface="微软雅黑" panose="020B0503020204020204" pitchFamily="34" charset="-122"/>
            </a:rPr>
            <a:t/>
          </a:r>
          <a:endParaRPr lang="zh-CN" altLang="en-US" sz="1600">
            <a:latin typeface="微软雅黑" panose="020B0503020204020204" pitchFamily="34" charset="-122"/>
            <a:ea typeface="微软雅黑" panose="020B0503020204020204" pitchFamily="34" charset="-122"/>
          </a:endParaRPr>
        </a:p>
      </dgm:t>
    </dgm:pt>
    <dgm:pt modelId="{73E2772F-165D-4B56-ACC2-969CBF53B0A8}" cxnId="{647A2656-FD52-448C-8016-7FFC1E372D0D}" type="parTrans">
      <dgm:prSet/>
      <dgm:spPr/>
      <dgm:t>
        <a:bodyPr/>
        <a:p>
          <a:endParaRPr lang="zh-CN" altLang="en-US"/>
        </a:p>
      </dgm:t>
    </dgm:pt>
    <dgm:pt modelId="{7BFD1607-7356-4D3D-A829-75D002A3A4B0}" cxnId="{647A2656-FD52-448C-8016-7FFC1E372D0D}"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04BA5769-2901-4606-A5ED-06A636566B65}" type="parTrans">
      <dgm:prSet/>
      <dgm:spPr/>
      <dgm:t>
        <a:bodyPr/>
        <a:p>
          <a:endParaRPr lang="zh-CN" altLang="en-US"/>
        </a:p>
      </dgm:t>
    </dgm:pt>
    <dgm:pt modelId="{CE2287C8-6424-4771-88FD-4DADE15C5A04}" cxnId="{04BA5769-2901-4606-A5ED-06A636566B65}"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600">
              <a:latin typeface="微软雅黑" panose="020B0503020204020204" pitchFamily="34" charset="-122"/>
              <a:ea typeface="微软雅黑" panose="020B0503020204020204" pitchFamily="34" charset="-122"/>
            </a:rPr>
            <a:t>本品参比制剂尚未进口中国，但在国外已上市30余年，已有多篇文献报道了本品的有效性和安全性。呋塞米口服溶液有效性和安全性与片剂相当。呋塞米片剂已在中国上市40年，</a:t>
          </a:r>
          <a:r>
            <a:rPr lang="zh-CN" altLang="en-US" sz="1600" b="1">
              <a:solidFill>
                <a:srgbClr val="C00000"/>
              </a:solidFill>
              <a:latin typeface="微软雅黑" panose="020B0503020204020204" pitchFamily="34" charset="-122"/>
              <a:ea typeface="微软雅黑" panose="020B0503020204020204" pitchFamily="34" charset="-122"/>
            </a:rPr>
            <a:t>呋塞米在中国患者中的有效性和安全性已得到充分验证</a:t>
          </a:r>
          <a:r>
            <a:rPr lang="zh-CN" altLang="en-US" sz="1600" b="1">
              <a:solidFill>
                <a:srgbClr val="C00000"/>
              </a:solidFill>
              <a:latin typeface="微软雅黑" panose="020B0503020204020204" pitchFamily="34" charset="-122"/>
              <a:ea typeface="微软雅黑" panose="020B0503020204020204" pitchFamily="34" charset="-122"/>
            </a:rPr>
            <a:t/>
          </a:r>
          <a:endParaRPr lang="zh-CN" altLang="en-US" sz="1600" b="1">
            <a:solidFill>
              <a:srgbClr val="C00000"/>
            </a:solidFill>
            <a:latin typeface="微软雅黑" panose="020B0503020204020204" pitchFamily="34" charset="-122"/>
            <a:ea typeface="微软雅黑" panose="020B0503020204020204" pitchFamily="34" charset="-122"/>
          </a:endParaRPr>
        </a:p>
      </dgm:t>
    </dgm:pt>
    <dgm:pt modelId="{D0D77647-95BE-4607-B2F0-006D9CAB8F0E}" cxnId="{B86E6044-2803-4C20-90A5-9BF27F367B95}" type="parTrans">
      <dgm:prSet/>
      <dgm:spPr/>
      <dgm:t>
        <a:bodyPr/>
        <a:p>
          <a:endParaRPr lang="zh-CN" altLang="en-US"/>
        </a:p>
      </dgm:t>
    </dgm:pt>
    <dgm:pt modelId="{3DBF6B9F-A188-4D67-ABE8-0633561FA9E5}" cxnId="{B86E6044-2803-4C20-90A5-9BF27F367B95}"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269">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F94BAFE2-D2C8-4C3C-B989-8BD55E1B2DD7}" srcId="{2E15931E-1654-4B73-89B2-8E333D9C42E0}" destId="{90DDC401-903F-495B-A387-FFA8A45891F6}" srcOrd="0" destOrd="0" parTransId="{C8BB0B8A-C63A-4F83-B8DD-3A7CE259E4EE}" sibTransId="{35E5E878-0907-4014-9CFA-56AEFE6C22E5}"/>
    <dgm:cxn modelId="{FF7427A3-56FA-4E3E-9961-E27507F320C0}" srcId="{90DDC401-903F-495B-A387-FFA8A45891F6}" destId="{E08CEB0C-E37F-4DCA-A8EA-4B2CD3AD7754}" srcOrd="0" destOrd="0" parTransId="{FB4BCC77-44E9-4065-8A2F-90CD32DE34E3}" sibTransId="{41FED480-3E2E-47A2-B997-02D527BC8082}"/>
    <dgm:cxn modelId="{FF65E200-8E7B-40F4-9DFC-D85B9F5DED4E}" srcId="{2E15931E-1654-4B73-89B2-8E333D9C42E0}" destId="{A6685E83-BEEC-49B3-B40A-539E2C0D7A1A}" srcOrd="1" destOrd="0" parTransId="{FECC43A3-D59E-4EE1-9557-8FBB90D5B362}" sibTransId="{68BB6C9A-B7F0-43A0-955B-FC8C4D4009BF}"/>
    <dgm:cxn modelId="{647A2656-FD52-448C-8016-7FFC1E372D0D}" srcId="{A6685E83-BEEC-49B3-B40A-539E2C0D7A1A}" destId="{CBA50553-63FA-4B5A-9888-EDDBA06CA593}" srcOrd="0" destOrd="1" parTransId="{73E2772F-165D-4B56-ACC2-969CBF53B0A8}" sibTransId="{7BFD1607-7356-4D3D-A829-75D002A3A4B0}"/>
    <dgm:cxn modelId="{04BA5769-2901-4606-A5ED-06A636566B65}" srcId="{2E15931E-1654-4B73-89B2-8E333D9C42E0}" destId="{C8DDDFA1-AF37-4444-AAEB-D51CEE212719}" srcOrd="2" destOrd="0" parTransId="{26EA520A-5891-4EBA-B2AD-1840663D8C07}" sibTransId="{CE2287C8-6424-4771-88FD-4DADE15C5A04}"/>
    <dgm:cxn modelId="{B86E6044-2803-4C20-90A5-9BF27F367B95}" srcId="{C8DDDFA1-AF37-4444-AAEB-D51CEE212719}" destId="{5AA02751-379E-46DB-884A-F23ACBC498EE}" srcOrd="0" destOrd="2" parTransId="{D0D77647-95BE-4607-B2F0-006D9CAB8F0E}" sibTransId="{3DBF6B9F-A188-4D67-ABE8-0633561FA9E5}"/>
    <dgm:cxn modelId="{7820EBD3-4E30-49DA-A5FB-49109BBA5982}" type="presOf" srcId="{2E15931E-1654-4B73-89B2-8E333D9C42E0}" destId="{D5935282-3C7C-4F88-A1AE-C27DB8591514}" srcOrd="0" destOrd="0" presId="urn:microsoft.com/office/officeart/2005/8/layout/vList5"/>
    <dgm:cxn modelId="{2DA1C964-D0B1-4E87-96FD-C61B59EDB62E}" type="presParOf" srcId="{D5935282-3C7C-4F88-A1AE-C27DB8591514}" destId="{E61486FD-113E-4C87-8ADF-B1A8E2A84801}" srcOrd="0" destOrd="0" presId="urn:microsoft.com/office/officeart/2005/8/layout/vList5"/>
    <dgm:cxn modelId="{50EC0729-F82B-49D0-982C-CBECBDDA712B}" type="presParOf" srcId="{E61486FD-113E-4C87-8ADF-B1A8E2A84801}" destId="{96BE2B31-D87C-43E1-BE64-4C27B13F4AA4}" srcOrd="0" destOrd="0" presId="urn:microsoft.com/office/officeart/2005/8/layout/vList5"/>
    <dgm:cxn modelId="{353BA04F-5F92-4345-86F8-3D5C0C1AA13C}" type="presOf" srcId="{90DDC401-903F-495B-A387-FFA8A45891F6}" destId="{96BE2B31-D87C-43E1-BE64-4C27B13F4AA4}" srcOrd="0" destOrd="0" presId="urn:microsoft.com/office/officeart/2005/8/layout/vList5"/>
    <dgm:cxn modelId="{4391A6C3-DB96-471A-8549-DF1D08B38C8C}" type="presParOf" srcId="{E61486FD-113E-4C87-8ADF-B1A8E2A84801}" destId="{DD9406C3-FC80-4468-A55B-122D744D43F0}" srcOrd="1" destOrd="0" presId="urn:microsoft.com/office/officeart/2005/8/layout/vList5"/>
    <dgm:cxn modelId="{AD544C20-495C-4B16-B76C-1F6E43E372B1}" type="presOf" srcId="{E08CEB0C-E37F-4DCA-A8EA-4B2CD3AD7754}" destId="{DD9406C3-FC80-4468-A55B-122D744D43F0}" srcOrd="0" destOrd="0" presId="urn:microsoft.com/office/officeart/2005/8/layout/vList5"/>
    <dgm:cxn modelId="{2C9177CE-7197-4344-8339-DEFBF2831B6D}" type="presParOf" srcId="{D5935282-3C7C-4F88-A1AE-C27DB8591514}" destId="{F1941F29-E51C-4282-956D-50CFAFAEB9B8}" srcOrd="1" destOrd="0" presId="urn:microsoft.com/office/officeart/2005/8/layout/vList5"/>
    <dgm:cxn modelId="{C6F2FA66-9990-4925-860A-D6FE86E226EE}" type="presParOf" srcId="{D5935282-3C7C-4F88-A1AE-C27DB8591514}" destId="{B589D1EC-5156-4FB2-BB1C-8E1290A868B9}" srcOrd="2" destOrd="0" presId="urn:microsoft.com/office/officeart/2005/8/layout/vList5"/>
    <dgm:cxn modelId="{24DED50D-CA2F-4428-BE18-E4CBF085E396}" type="presParOf" srcId="{B589D1EC-5156-4FB2-BB1C-8E1290A868B9}" destId="{EBD335B5-8308-49CB-9630-99D852747B1F}" srcOrd="0" destOrd="2" presId="urn:microsoft.com/office/officeart/2005/8/layout/vList5"/>
    <dgm:cxn modelId="{AFD0BCA8-5893-4056-BA1F-BAB96E64C87C}" type="presOf" srcId="{A6685E83-BEEC-49B3-B40A-539E2C0D7A1A}" destId="{EBD335B5-8308-49CB-9630-99D852747B1F}" srcOrd="0" destOrd="0" presId="urn:microsoft.com/office/officeart/2005/8/layout/vList5"/>
    <dgm:cxn modelId="{1606F413-6775-441C-8A48-70C60E8DFF4E}" type="presParOf" srcId="{B589D1EC-5156-4FB2-BB1C-8E1290A868B9}" destId="{6EB2A58E-CA03-4F76-94B6-D8FE50231963}" srcOrd="1" destOrd="2" presId="urn:microsoft.com/office/officeart/2005/8/layout/vList5"/>
    <dgm:cxn modelId="{15790E98-599A-41B2-8909-6549EA06A8E6}" type="presOf" srcId="{CBA50553-63FA-4B5A-9888-EDDBA06CA593}" destId="{6EB2A58E-CA03-4F76-94B6-D8FE50231963}" srcOrd="0" destOrd="0" presId="urn:microsoft.com/office/officeart/2005/8/layout/vList5"/>
    <dgm:cxn modelId="{8CF24F02-8096-41D0-B55B-314E3D40A5BA}" type="presParOf" srcId="{D5935282-3C7C-4F88-A1AE-C27DB8591514}" destId="{A76EE5BB-CBA4-4DD9-BFB7-3F3F246C9BF0}" srcOrd="3" destOrd="0" presId="urn:microsoft.com/office/officeart/2005/8/layout/vList5"/>
    <dgm:cxn modelId="{165E72E9-9673-4DCE-A691-FA8557494356}" type="presParOf" srcId="{D5935282-3C7C-4F88-A1AE-C27DB8591514}" destId="{2BB2A428-FB05-47E5-AC5F-C6A7936A9AC0}" srcOrd="4" destOrd="0" presId="urn:microsoft.com/office/officeart/2005/8/layout/vList5"/>
    <dgm:cxn modelId="{42D9D8C1-3E14-4F1C-B70C-7370328F9A88}" type="presParOf" srcId="{2BB2A428-FB05-47E5-AC5F-C6A7936A9AC0}" destId="{B093CE78-670B-40EB-95CF-315E334D550F}" srcOrd="0" destOrd="4" presId="urn:microsoft.com/office/officeart/2005/8/layout/vList5"/>
    <dgm:cxn modelId="{29ADB1C9-62EC-4F48-B8AA-E18BC1E7B803}" type="presOf" srcId="{C8DDDFA1-AF37-4444-AAEB-D51CEE212719}" destId="{B093CE78-670B-40EB-95CF-315E334D550F}" srcOrd="0" destOrd="0" presId="urn:microsoft.com/office/officeart/2005/8/layout/vList5"/>
    <dgm:cxn modelId="{26EEB96E-DB63-416E-81AF-0CB05CBAA964}" type="presParOf" srcId="{2BB2A428-FB05-47E5-AC5F-C6A7936A9AC0}" destId="{64028F0D-BE57-4642-92F7-303D4E45C524}" srcOrd="1" destOrd="4" presId="urn:microsoft.com/office/officeart/2005/8/layout/vList5"/>
    <dgm:cxn modelId="{70E1ADF1-025C-4C33-AAA4-F18323EA5962}"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369560"/>
        <a:chOff x="0" y="0"/>
        <a:chExt cx="10991215" cy="5369560"/>
      </a:xfrm>
    </dsp:grpSpPr>
    <dsp:sp modelId="{DD9406C3-FC80-4468-A55B-122D744D43F0}">
      <dsp:nvSpPr>
        <dsp:cNvPr id="4" name="同侧圆角矩形 3"/>
        <dsp:cNvSpPr/>
      </dsp:nvSpPr>
      <dsp:spPr bwMode="white">
        <a:xfrm rot="5400000">
          <a:off x="6085905" y="-2724072"/>
          <a:ext cx="1380582" cy="7190541"/>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常见不良反应为</a:t>
          </a:r>
          <a:r>
            <a:rPr lang="zh-CN" altLang="en-US" sz="1600">
              <a:solidFill>
                <a:schemeClr val="dk1"/>
              </a:solidFill>
              <a:latin typeface="微软雅黑" panose="020B0503020204020204" pitchFamily="34" charset="-122"/>
              <a:ea typeface="微软雅黑" panose="020B0503020204020204" pitchFamily="34" charset="-122"/>
            </a:rPr>
            <a:t>消化系统反应、全身过敏反应、</a:t>
          </a:r>
          <a:r>
            <a:rPr lang="zh-CN" altLang="en-US" sz="1600">
              <a:solidFill>
                <a:schemeClr val="dk1"/>
              </a:solidFill>
              <a:latin typeface="微软雅黑" panose="020B0503020204020204" pitchFamily="34" charset="-122"/>
              <a:ea typeface="微软雅黑" panose="020B0503020204020204" pitchFamily="34" charset="-122"/>
            </a:rPr>
            <a:t>中枢系统反应等，包括：</a:t>
          </a:r>
          <a:r>
            <a:rPr lang="zh-CN" altLang="en-US" sz="1600">
              <a:solidFill>
                <a:schemeClr val="dk1"/>
              </a:solidFill>
              <a:latin typeface="微软雅黑" panose="020B0503020204020204" pitchFamily="34" charset="-122"/>
              <a:ea typeface="微软雅黑" panose="020B0503020204020204" pitchFamily="34" charset="-122"/>
            </a:rPr>
            <a:t>痉挛、腹泻、便秘、恶心 、呕吐，耳鸣和听力下降 、感觉异常 、眩晕 、头晕、头痛</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085905" y="-2724072"/>
        <a:ext cx="1380582" cy="7190541"/>
      </dsp:txXfrm>
    </dsp:sp>
    <dsp:sp modelId="{96BE2B31-D87C-43E1-BE64-4C27B13F4AA4}">
      <dsp:nvSpPr>
        <dsp:cNvPr id="3" name="圆角矩形 2"/>
        <dsp:cNvSpPr/>
      </dsp:nvSpPr>
      <dsp:spPr bwMode="white">
        <a:xfrm>
          <a:off x="594983" y="0"/>
          <a:ext cx="2604865" cy="174239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说明书收载的安全性信息</a:t>
          </a:r>
          <a:endParaRPr lang="zh-CN" altLang="en-US" sz="1800">
            <a:latin typeface="微软雅黑" panose="020B0503020204020204" pitchFamily="34" charset="-122"/>
            <a:ea typeface="微软雅黑" panose="020B0503020204020204" pitchFamily="34" charset="-122"/>
          </a:endParaRPr>
        </a:p>
      </dsp:txBody>
      <dsp:txXfrm>
        <a:off x="594983" y="0"/>
        <a:ext cx="2604865" cy="1742397"/>
      </dsp:txXfrm>
    </dsp:sp>
    <dsp:sp modelId="{6EB2A58E-CA03-4F76-94B6-D8FE50231963}">
      <dsp:nvSpPr>
        <dsp:cNvPr id="6" name="同侧圆角矩形 5"/>
        <dsp:cNvSpPr/>
      </dsp:nvSpPr>
      <dsp:spPr bwMode="white">
        <a:xfrm rot="5400000">
          <a:off x="6135173" y="-925135"/>
          <a:ext cx="1238126" cy="7248785"/>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本品的不良反应数据参考自临床研究文献数据，共纳入1387例患者，其中发生非常常见不良反应包括体位性低血压，脱水，低血容量，血清肌酐增加，甘油三酯增加；常见不良反应包括多尿、胆固醇升高，痛风等</a:t>
          </a:r>
          <a:endParaRPr lang="zh-CN" altLang="en-US" sz="1600">
            <a:solidFill>
              <a:schemeClr val="dk1"/>
            </a:solidFill>
            <a:latin typeface="微软雅黑" panose="020B0503020204020204" pitchFamily="34" charset="-122"/>
            <a:ea typeface="微软雅黑" panose="020B0503020204020204" pitchFamily="34" charset="-122"/>
          </a:endParaRPr>
        </a:p>
      </dsp:txBody>
      <dsp:txXfrm rot="5400000">
        <a:off x="6135173" y="-925135"/>
        <a:ext cx="1238126" cy="7248785"/>
      </dsp:txXfrm>
    </dsp:sp>
    <dsp:sp modelId="{EBD335B5-8308-49CB-9630-99D852747B1F}">
      <dsp:nvSpPr>
        <dsp:cNvPr id="5" name="圆角矩形 4"/>
        <dsp:cNvSpPr/>
      </dsp:nvSpPr>
      <dsp:spPr bwMode="white">
        <a:xfrm>
          <a:off x="576061" y="1851777"/>
          <a:ext cx="2568423" cy="1695101"/>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国内外不良反应</a:t>
          </a:r>
          <a:r>
            <a:rPr sz="1800" b="1" spc="60" dirty="0">
              <a:solidFill>
                <a:srgbClr val="FFFFFF">
                  <a:alpha val="100000"/>
                </a:srgbClr>
              </a:solidFill>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851777"/>
        <a:ext cx="2568423" cy="1695101"/>
      </dsp:txXfrm>
    </dsp:sp>
    <dsp:sp modelId="{64028F0D-BE57-4642-92F7-303D4E45C524}">
      <dsp:nvSpPr>
        <dsp:cNvPr id="8" name="同侧圆角矩形 7"/>
        <dsp:cNvSpPr/>
      </dsp:nvSpPr>
      <dsp:spPr bwMode="white">
        <a:xfrm rot="5400000">
          <a:off x="6128415" y="858620"/>
          <a:ext cx="1264902" cy="7308578"/>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微软雅黑" panose="020B0503020204020204" pitchFamily="34" charset="-122"/>
              <a:ea typeface="微软雅黑" panose="020B0503020204020204" pitchFamily="34" charset="-122"/>
            </a:rPr>
            <a:t>本品参比制剂尚未进口中国，但在国外已上市30余年，已有多篇文献报道了本品的有效性和安全性。呋塞米口服溶液有效性和安全性与片剂相当。呋塞米片剂已在中国上市40年，</a:t>
          </a:r>
          <a:r>
            <a:rPr lang="zh-CN" altLang="en-US" sz="1600" b="1">
              <a:solidFill>
                <a:srgbClr val="C00000"/>
              </a:solidFill>
              <a:latin typeface="微软雅黑" panose="020B0503020204020204" pitchFamily="34" charset="-122"/>
              <a:ea typeface="微软雅黑" panose="020B0503020204020204" pitchFamily="34" charset="-122"/>
            </a:rPr>
            <a:t>呋塞米在中国患者中的有效性和安全性已得到充分验证</a:t>
          </a:r>
          <a:endParaRPr lang="zh-CN" altLang="en-US" sz="1600" b="1">
            <a:solidFill>
              <a:srgbClr val="C00000"/>
            </a:solidFill>
            <a:latin typeface="微软雅黑" panose="020B0503020204020204" pitchFamily="34" charset="-122"/>
            <a:ea typeface="微软雅黑" panose="020B0503020204020204" pitchFamily="34" charset="-122"/>
          </a:endParaRPr>
        </a:p>
      </dsp:txBody>
      <dsp:txXfrm rot="5400000">
        <a:off x="6128415" y="858620"/>
        <a:ext cx="1264902" cy="7308578"/>
      </dsp:txXfrm>
    </dsp:sp>
    <dsp:sp modelId="{B093CE78-670B-40EB-95CF-315E334D550F}">
      <dsp:nvSpPr>
        <dsp:cNvPr id="7" name="圆角矩形 6"/>
        <dsp:cNvSpPr/>
      </dsp:nvSpPr>
      <dsp:spPr bwMode="white">
        <a:xfrm>
          <a:off x="576061" y="3656258"/>
          <a:ext cx="2530516" cy="171330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656258"/>
        <a:ext cx="2530516" cy="171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呋塞米口服溶液</a:t>
            </a:r>
            <a:r>
              <a:rPr lang="en-US" altLang="zh-CN" sz="4000" b="1" dirty="0">
                <a:solidFill>
                  <a:schemeClr val="accent1"/>
                </a:solidFill>
                <a:latin typeface="微软雅黑" panose="020B0503020204020204" pitchFamily="34" charset="-122"/>
                <a:ea typeface="微软雅黑" panose="020B0503020204020204" pitchFamily="34" charset="-122"/>
              </a:rPr>
              <a:t>2025</a:t>
            </a:r>
            <a:r>
              <a:rPr lang="zh-CN" altLang="en-US" sz="4000" b="1" dirty="0">
                <a:solidFill>
                  <a:schemeClr val="accent1"/>
                </a:solidFill>
                <a:latin typeface="微软雅黑" panose="020B0503020204020204" pitchFamily="34" charset="-122"/>
                <a:ea typeface="微软雅黑" panose="020B0503020204020204" pitchFamily="34" charset="-122"/>
              </a:rPr>
              <a:t>年</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l"/>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成都倍特得诺药业有限公司</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chemeClr val="accent1"/>
                </a:solidFill>
                <a:latin typeface="微软雅黑" panose="020B0503020204020204" pitchFamily="34" charset="-122"/>
                <a:ea typeface="微软雅黑" panose="020B0503020204020204" pitchFamily="34" charset="-122"/>
              </a:rPr>
              <a:t>2025</a:t>
            </a:r>
            <a:r>
              <a:rPr lang="zh-CN" altLang="en-US" sz="2400" b="1" dirty="0">
                <a:solidFill>
                  <a:schemeClr val="accent1"/>
                </a:solidFill>
                <a:latin typeface="微软雅黑" panose="020B0503020204020204" pitchFamily="34" charset="-122"/>
                <a:ea typeface="微软雅黑" panose="020B0503020204020204" pitchFamily="34" charset="-122"/>
              </a:rPr>
              <a:t>年</a:t>
            </a:r>
            <a:r>
              <a:rPr lang="en-US" altLang="zh-CN" sz="2400" b="1" dirty="0">
                <a:solidFill>
                  <a:schemeClr val="accent1"/>
                </a:solidFill>
                <a:latin typeface="微软雅黑" panose="020B0503020204020204" pitchFamily="34" charset="-122"/>
                <a:ea typeface="微软雅黑" panose="020B0503020204020204" pitchFamily="34" charset="-122"/>
              </a:rPr>
              <a:t>7</a:t>
            </a:r>
            <a:r>
              <a:rPr lang="zh-CN" altLang="en-US" sz="2400" b="1" dirty="0">
                <a:solidFill>
                  <a:schemeClr val="accent1"/>
                </a:solidFill>
                <a:latin typeface="微软雅黑" panose="020B0503020204020204" pitchFamily="34" charset="-122"/>
                <a:ea typeface="微软雅黑" panose="020B0503020204020204" pitchFamily="34" charset="-122"/>
              </a:rPr>
              <a:t>月</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98185"/>
        </p:xfrm>
        <a:graphic>
          <a:graphicData uri="http://schemas.openxmlformats.org/drawingml/2006/table">
            <a:tbl>
              <a:tblPr/>
              <a:tblGrid>
                <a:gridCol w="211455"/>
                <a:gridCol w="828675"/>
                <a:gridCol w="1893570"/>
                <a:gridCol w="1361440"/>
                <a:gridCol w="1271905"/>
                <a:gridCol w="97790"/>
              </a:tblGrid>
              <a:tr h="139700">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dirty="0">
                        <a:latin typeface="Arial" panose="020B0604020202090204"/>
                        <a:ea typeface="Arial" panose="020B0604020202090204"/>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955">
                <a:tc>
                  <a:txBody>
                    <a:bodyPr/>
                    <a:p>
                      <a:pPr algn="l" rtl="0" eaLnBrk="0">
                        <a:lnSpc>
                          <a:spcPct val="100000"/>
                        </a:lnSpc>
                        <a:buNone/>
                      </a:pPr>
                      <a:endParaRPr lang="zh-CN" altLang="en-US"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通用名</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buNone/>
                      </a:pPr>
                      <a:r>
                        <a:rPr lang="en-US" sz="1400" b="1" kern="0" dirty="0">
                          <a:latin typeface="微软雅黑" panose="020B0503020204020204" pitchFamily="34" charset="-122"/>
                          <a:ea typeface="微软雅黑" panose="020B0503020204020204" pitchFamily="34" charset="-122"/>
                          <a:cs typeface="微软雅黑" panose="020B0503020204020204" pitchFamily="34" charset="-122"/>
                          <a:sym typeface="+mn-ea"/>
                        </a:rPr>
                        <a:t>呋塞米</a:t>
                      </a:r>
                      <a:r>
                        <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口服溶液</a:t>
                      </a:r>
                      <a:endParaRPr lang="zh-CN" alt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27432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注册规格</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15000"/>
                        </a:lnSpc>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60ml：0.6g</a:t>
                      </a:r>
                      <a:endPar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8816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适应症</a:t>
                      </a:r>
                      <a:endParaRPr sz="1400" b="1" kern="0" spc="-1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algn="l" rtl="0" eaLnBrk="0">
                        <a:lnSpc>
                          <a:spcPct val="105000"/>
                        </a:lnSpc>
                      </a:pP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水肿</a:t>
                      </a:r>
                      <a:r>
                        <a:rPr lang="en-US"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呋塞米适用于成人和 4 岁以上儿童患者，用于治疗充血性心力衰竭、肝硬化和肾脏疾病，包括肾病综合征引起的水肿。尤其是应用其他利尿药效果不佳时</a:t>
                      </a:r>
                      <a:r>
                        <a:rPr lang="zh-CN"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应用本类药物仍可能有效。</a:t>
                      </a: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高血压</a:t>
                      </a:r>
                      <a:r>
                        <a:rPr lang="en-US"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口服呋塞米可单独用于成人高血压的治疗，或与其他抗高血压药联合使用。不能用噻嗪类药物充分控制的高血压患者也可能无法单独使用呋塞米控制血压。</a:t>
                      </a:r>
                      <a:endParaRPr sz="1400" b="1" kern="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46304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a:t>
                      </a:r>
                      <a:endParaRPr 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gridSpan="3">
                  <a:txBody>
                    <a:bodyPr/>
                    <a:p>
                      <a:pPr indent="0" algn="l" rtl="0" eaLnBrk="0" fontAlgn="auto">
                        <a:lnSpc>
                          <a:spcPct val="100000"/>
                        </a:lnSpc>
                      </a:pPr>
                      <a:r>
                        <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2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参照药品建议：呋塞米片</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参照药品选择理由：</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二者为通用名不同剂型的药品</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呋塞米片已被纳入医保甲类目录</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rtl="0" eaLnBrk="0" fontAlgn="auto">
                        <a:lnSpc>
                          <a:spcPct val="100000"/>
                        </a:lnSpc>
                      </a:pPr>
                      <a:r>
                        <a:rPr lang="en-US" altLang="zh-CN"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呋塞米口服溶液是剂型创新及临床补充</a:t>
                      </a:r>
                      <a:endPar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1915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中国获批</a:t>
                      </a:r>
                      <a:endPar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lnSpc>
                          <a:spcPct val="188000"/>
                        </a:lnSpc>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97000"/>
                        </a:lnSpc>
                      </a:pPr>
                      <a:endParaRPr sz="1000" b="1" dirty="0">
                        <a:latin typeface="Arial" panose="020B0604020202090204"/>
                        <a:ea typeface="Arial" panose="020B0604020202090204"/>
                        <a:cs typeface="Arial" panose="020B0604020202090204"/>
                      </a:endParaRPr>
                    </a:p>
                    <a:p>
                      <a:pPr marL="189230" algn="l" rtl="0" eaLnBrk="0">
                        <a:lnSpc>
                          <a:spcPct val="97000"/>
                        </a:lnSpc>
                        <a:spcBef>
                          <a:spcPts val="0"/>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202</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02</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06</a:t>
                      </a: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日</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1" dirty="0">
                        <a:latin typeface="Arial" panose="020B0604020202090204"/>
                        <a:ea typeface="Arial" panose="020B0604020202090204"/>
                        <a:cs typeface="Arial" panose="020B0604020202090204"/>
                      </a:endParaRPr>
                    </a:p>
                    <a:p>
                      <a:pPr marL="199390" indent="8890" algn="l" rtl="0" eaLnBrk="0">
                        <a:lnSpc>
                          <a:spcPct val="99000"/>
                        </a:lnSpc>
                        <a:spcBef>
                          <a:spcPts val="5"/>
                        </a:spcBef>
                      </a:pPr>
                      <a:r>
                        <a:rPr sz="12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目前大陆地区</a:t>
                      </a:r>
                      <a:r>
                        <a:rPr sz="12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同通用名药品</a:t>
                      </a: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的上市情况</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7000"/>
                        </a:lnSpc>
                      </a:pPr>
                      <a:endParaRPr sz="1000" b="1" dirty="0">
                        <a:latin typeface="Arial" panose="020B0604020202090204"/>
                        <a:ea typeface="Arial" panose="020B0604020202090204"/>
                        <a:cs typeface="Arial" panose="020B0604020202090204"/>
                      </a:endParaRPr>
                    </a:p>
                    <a:p>
                      <a:pPr algn="l" rtl="0" eaLnBrk="0">
                        <a:lnSpc>
                          <a:spcPct val="117000"/>
                        </a:lnSpc>
                      </a:pPr>
                      <a:endParaRPr sz="1000" b="1" dirty="0">
                        <a:latin typeface="Arial" panose="020B0604020202090204"/>
                        <a:ea typeface="Arial" panose="020B0604020202090204"/>
                        <a:cs typeface="Arial" panose="020B0604020202090204"/>
                      </a:endParaRPr>
                    </a:p>
                    <a:p>
                      <a:pPr algn="l" rtl="0" eaLnBrk="0">
                        <a:lnSpc>
                          <a:spcPct val="9000"/>
                        </a:lnSpc>
                      </a:pPr>
                      <a:endParaRPr sz="1400" b="1" dirty="0">
                        <a:latin typeface="Arial" panose="020B0604020202090204"/>
                        <a:ea typeface="Arial" panose="020B0604020202090204"/>
                        <a:cs typeface="Arial" panose="020B0604020202090204"/>
                      </a:endParaRPr>
                    </a:p>
                    <a:p>
                      <a:pPr marL="191135" algn="l" rtl="0" eaLnBrk="0">
                        <a:lnSpc>
                          <a:spcPct val="97000"/>
                        </a:lnSpc>
                      </a:pPr>
                      <a:r>
                        <a:rPr 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无，仅片剂</a:t>
                      </a:r>
                      <a:endParaRPr lang="zh-CN"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981710">
                <a:tc>
                  <a:txBody>
                    <a:bodyPr/>
                    <a:p>
                      <a:pPr algn="l" rtl="0" eaLnBrk="0">
                        <a:lnSpc>
                          <a:spcPct val="100000"/>
                        </a:lnSpc>
                      </a:pPr>
                      <a:endParaRPr sz="10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全球首次上市时间及国家/地区</a:t>
                      </a:r>
                      <a:endPar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7E7"/>
                    </a:solidFill>
                  </a:tcPr>
                </a:tc>
                <a:tc>
                  <a:txBody>
                    <a:bodyPr/>
                    <a:p>
                      <a:pPr algn="l" rtl="0" eaLnBrk="0">
                        <a:lnSpc>
                          <a:spcPct val="114000"/>
                        </a:lnSpc>
                      </a:pPr>
                      <a:endParaRPr sz="1000" b="1" dirty="0">
                        <a:latin typeface="Arial" panose="020B0604020202090204"/>
                        <a:ea typeface="Arial" panose="020B0604020202090204"/>
                        <a:cs typeface="Arial" panose="020B0604020202090204"/>
                      </a:endParaRPr>
                    </a:p>
                    <a:p>
                      <a:pPr algn="l" rtl="0" eaLnBrk="0">
                        <a:lnSpc>
                          <a:spcPct val="115000"/>
                        </a:lnSpc>
                      </a:pPr>
                      <a:r>
                        <a:rPr sz="1400" b="1" dirty="0">
                          <a:latin typeface="微软雅黑" panose="020B0503020204020204" pitchFamily="34" charset="-122"/>
                          <a:ea typeface="微软雅黑" panose="020B0503020204020204" pitchFamily="34" charset="-122"/>
                          <a:cs typeface="微软雅黑" panose="020B0503020204020204" pitchFamily="34" charset="-122"/>
                        </a:rPr>
                        <a:t>1977</a:t>
                      </a:r>
                      <a:r>
                        <a:rPr lang="zh-CN" sz="1400" b="1" dirty="0">
                          <a:latin typeface="微软雅黑" panose="020B0503020204020204" pitchFamily="34" charset="-122"/>
                          <a:ea typeface="微软雅黑" panose="020B0503020204020204" pitchFamily="34" charset="-122"/>
                          <a:cs typeface="微软雅黑" panose="020B0503020204020204" pitchFamily="34" charset="-122"/>
                        </a:rPr>
                        <a:t>美国上市，后相继在法国、德国、意大利等国获批上市</a:t>
                      </a:r>
                      <a:endParaRPr 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1" dirty="0">
                        <a:latin typeface="Arial" panose="020B0604020202090204"/>
                        <a:ea typeface="Arial" panose="020B0604020202090204"/>
                        <a:cs typeface="Arial" panose="020B0604020202090204"/>
                      </a:endParaRPr>
                    </a:p>
                    <a:p>
                      <a:pPr marL="193675" algn="l" rtl="0" eaLnBrk="0">
                        <a:lnSpc>
                          <a:spcPct val="89000"/>
                        </a:lnSpc>
                        <a:spcBef>
                          <a:spcPts val="0"/>
                        </a:spcBef>
                      </a:pPr>
                      <a:r>
                        <a:rPr sz="12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是否为OTC</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93675" algn="l" rtl="0" eaLnBrk="0">
                        <a:lnSpc>
                          <a:spcPts val="1565"/>
                        </a:lnSpc>
                      </a:pP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药品</a:t>
                      </a:r>
                      <a:endParaRPr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rgbClr val="FCE7E7"/>
                    </a:solidFill>
                  </a:tcPr>
                </a:tc>
                <a:tc>
                  <a:txBody>
                    <a:bodyPr/>
                    <a:p>
                      <a:pPr algn="l" rtl="0" eaLnBrk="0">
                        <a:lnSpc>
                          <a:spcPct val="114000"/>
                        </a:lnSpc>
                      </a:pPr>
                      <a:endParaRPr sz="1000" b="1" dirty="0">
                        <a:latin typeface="Arial" panose="020B0604020202090204"/>
                        <a:ea typeface="Arial" panose="020B0604020202090204"/>
                        <a:cs typeface="Arial" panose="020B0604020202090204"/>
                      </a:endParaRPr>
                    </a:p>
                    <a:p>
                      <a:pPr algn="l" rtl="0" eaLnBrk="0">
                        <a:lnSpc>
                          <a:spcPct val="115000"/>
                        </a:lnSpc>
                      </a:pPr>
                      <a:endParaRPr sz="1000" b="1" dirty="0">
                        <a:latin typeface="Arial" panose="020B0604020202090204"/>
                        <a:ea typeface="Arial" panose="020B0604020202090204"/>
                        <a:cs typeface="Arial" panose="020B0604020202090204"/>
                      </a:endParaRPr>
                    </a:p>
                    <a:p>
                      <a:pPr marL="189230" algn="l" rtl="0" eaLnBrk="0">
                        <a:lnSpc>
                          <a:spcPct val="98000"/>
                        </a:lnSpc>
                        <a:spcBef>
                          <a:spcPts val="5"/>
                        </a:spcBef>
                      </a:pPr>
                      <a:r>
                        <a:rPr sz="14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否</a:t>
                      </a:r>
                      <a:endParaRPr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dirty="0">
                        <a:latin typeface="Arial" panose="020B0604020202090204"/>
                        <a:ea typeface="Arial" panose="020B0604020202090204"/>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3000"/>
                        </a:lnSpc>
                      </a:pP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用法</a:t>
                      </a:r>
                      <a:r>
                        <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用量</a:t>
                      </a:r>
                      <a:endParaRPr lang="zh-CN" sz="1400"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水肿</a:t>
                      </a: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应根据患者反应进行个体化治疗，以获得最大治疗反应并确定维持该反应所需的最小剂量。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成人</a:t>
                      </a:r>
                      <a:r>
                        <a:rPr sz="1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呋塞米的初始剂量通常为 20 至 80mg，单次给药。通常会出现迅速的利尿。如果需要，可在 6 至 8 小时后给予相同剂量或增加剂量。剂量可增加 20 或 40mg，并在前一次给药后不早于 6 至 8 小时给药，直至获得满意的利尿效果。然后应每天给予一次或两次单独确定的单剂量（例如，在上午 8 点和下午 2 点）。对于临床有严重水肿的患者，呋塞米的剂量可谨慎增加至 600mg/天。每周连续 2 至 4 天给予呋塞米可最有效和安全地缓解水肿。如果长期服用剂量超过 80mg/天，特别建议进行仔细的临床观察和实验室监测。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老年患者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：一般而言，老年患者的剂量应谨慎选择，通常从最小有效剂量开始。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 岁以上儿童患者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：通常情况下，儿童患者口服呋塞米的初始剂量为 2mg/kg，单次给药。如果初次给药后利尿反应不满意，可在前一次给药后不早于 6 至 8 小时内增加 1mg/kg或 2mg/kg 的剂量。不建议剂量大于 6mg/kg。对于儿童患者的维持治疗，剂量应调整到最小有效剂量。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高血压</a:t>
                      </a:r>
                      <a:endParaRPr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应根据患者的反应进行个体化治疗，以获得最大治疗反应并确定维持该治疗反应所需的最小剂量。</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成人：</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通常治疗高血压的呋塞米初始剂量为 80mg，通常分为 40mg，每天两次。然后根据反应调整剂量。如疗效不满意，可与其他抗高血压药联合使用。</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当呋塞米与其他抗高血压药联合使用时，尤其是在初始治疗期间，必须仔细监测血压变化。为防止血压过低，在治疗方案中加入呋塞米时，其他药物的用量应至少减少 50%。由于呋塞米的增强作用使血压下降，可能需要进一步降低剂量甚至停止服用其他抗高血压药。</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5000"/>
                        </a:lnSpc>
                      </a:pPr>
                      <a:r>
                        <a:rPr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老年患者：</a:t>
                      </a:r>
                      <a:r>
                        <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一般而言，老年患者的剂量选择和剂量调整应谨慎，通常从最小有效剂量开始。</a:t>
                      </a:r>
                      <a:endParaRPr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vert="horz">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nvGraphicFramePr>
        <p:xfrm>
          <a:off x="580644" y="998220"/>
          <a:ext cx="5031740" cy="5089525"/>
        </p:xfrm>
        <a:graphic>
          <a:graphicData uri="http://schemas.openxmlformats.org/drawingml/2006/table">
            <a:tbl>
              <a:tblPr/>
              <a:tblGrid>
                <a:gridCol w="5031740"/>
              </a:tblGrid>
              <a:tr h="581659">
                <a:tc>
                  <a:txBody>
                    <a:bodyPr/>
                    <a:p>
                      <a:pPr algn="l" rtl="0" eaLnBrk="0">
                        <a:lnSpc>
                          <a:spcPct val="108000"/>
                        </a:lnSpc>
                      </a:pPr>
                      <a:endParaRPr sz="900" dirty="0">
                        <a:latin typeface="Arial" panose="020B0604020202090204"/>
                        <a:ea typeface="Arial" panose="020B0604020202090204"/>
                        <a:cs typeface="Arial" panose="020B0604020202090204"/>
                      </a:endParaRPr>
                    </a:p>
                    <a:p>
                      <a:pPr marL="1635760" algn="l" rtl="0" eaLnBrk="0">
                        <a:lnSpc>
                          <a:spcPct val="93000"/>
                        </a:lnSpc>
                        <a:spcBef>
                          <a:spcPts val="5"/>
                        </a:spcBef>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507865">
                <a:tc>
                  <a:txBody>
                    <a:bodyPr/>
                    <a:p>
                      <a:pPr marL="285750" indent="-285750" algn="just">
                        <a:spcAft>
                          <a:spcPts val="0"/>
                        </a:spcAft>
                        <a:buFont typeface="Arial" panose="020B0604020202090204" pitchFamily="34" charset="0"/>
                        <a:buChar char="•"/>
                      </a:pPr>
                      <a:endParaRPr lang="zh-CN" sz="1400" kern="100" dirty="0">
                        <a:effectLst/>
                        <a:sym typeface="+mn-ea"/>
                      </a:endParaRPr>
                    </a:p>
                    <a:p>
                      <a:pPr marL="285750" indent="-285750" algn="just">
                        <a:spcAft>
                          <a:spcPts val="0"/>
                        </a:spcAft>
                        <a:buFont typeface="Arial" panose="020B060402020209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90204" pitchFamily="34" charset="0"/>
                        <a:buChar char="•"/>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水肿</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90204" pitchFamily="34" charset="0"/>
                        <a:buChar char="•"/>
                      </a:pP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心衰</a:t>
                      </a:r>
                      <a:r>
                        <a:rPr lang="en-US" alt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岁城镇心衰患病率</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，发病率为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275/10</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万人年。估计我国</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心衰患者</a:t>
                      </a:r>
                      <a:r>
                        <a:rPr lang="en-US"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1210</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endParaRPr lang="zh-CN" sz="1400" b="1"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0"/>
                        </a:spcAft>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肝腹水</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腹水主要来自肝硬化（</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85%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），其他包括恶性肿瘤，心力衰竭， 终末期肾病等</a:t>
                      </a:r>
                      <a:r>
                        <a:rPr 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肝硬化年龄标化患病率为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701.7/10</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万，估算出我国肝硬化患者数为</a:t>
                      </a:r>
                      <a:r>
                        <a:rPr lang="en-US"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982</a:t>
                      </a:r>
                      <a:r>
                        <a:rPr 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，肝硬化中腹水发生率</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196</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万。腹水</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85%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由肝硬化引起，也就是说</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腹水总人数为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230</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endPar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我国慢性肾脏病患病率</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10.8%</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，病因主要包括（糖尿病肾病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27.0%</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20.8%</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、梗阻性肾病</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、肾小球肾炎</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15.1%</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、其他原因</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21.5%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），估计我国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慢性肾疾病</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1500</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万</a:t>
                      </a: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0"/>
                        </a:spcAft>
                      </a:pPr>
                      <a:endParaRPr lang="zh-CN" altLang="en-US" sz="1400" b="1" kern="100"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90204" pitchFamily="34" charset="0"/>
                        <a:buChar char="•"/>
                      </a:pPr>
                      <a:r>
                        <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a:t>
                      </a: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Arial" panose="020B0604020202090204" pitchFamily="34" charset="0"/>
                        <a:buChar char="•"/>
                      </a:pPr>
                      <a:endParaRPr lang="zh-CN" altLang="en-US" sz="1400" b="0" kern="1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18 </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岁及以上成人高血压患病率为 </a:t>
                      </a:r>
                      <a:r>
                        <a:rPr lang="en-US" altLang="zh-CN"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27.5%</a:t>
                      </a: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，估算出我国</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高血压患者数为</a:t>
                      </a:r>
                      <a:r>
                        <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亿</a:t>
                      </a:r>
                      <a:endParaRPr lang="en-US" altLang="zh-CN"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spcAft>
                          <a:spcPts val="0"/>
                        </a:spcAft>
                        <a:buFont typeface="Arial" panose="020B0604020202090204" pitchFamily="34" charset="0"/>
                        <a:buNone/>
                      </a:pPr>
                      <a:endParaRPr lang="en-US" altLang="zh-CN" sz="1400" b="1" kern="100" dirty="0" smtClean="0">
                        <a:solidFill>
                          <a:schemeClr val="tx1"/>
                        </a:solidFill>
                        <a:effectLst/>
                      </a:endParaRPr>
                    </a:p>
                    <a:p>
                      <a:pPr algn="just">
                        <a:spcAft>
                          <a:spcPts val="0"/>
                        </a:spcAft>
                      </a:pPr>
                      <a:r>
                        <a:rPr lang="en-US" altLang="zh-CN" sz="1400" kern="100" baseline="13000" dirty="0" smtClean="0">
                          <a:effectLst/>
                          <a:latin typeface="等线" panose="02010600030101010101" charset="-122"/>
                          <a:ea typeface="等线" panose="02010600030101010101" charset="-122"/>
                          <a:cs typeface="等线" panose="02010600030101010101" charset="-122"/>
                          <a:sym typeface="+mn-ea"/>
                        </a:rPr>
                        <a:t> </a:t>
                      </a:r>
                      <a:endParaRPr lang="en-US" altLang="zh-CN" sz="1400" kern="100" baseline="13000" dirty="0" smtClean="0">
                        <a:effectLst/>
                        <a:latin typeface="等线" panose="02010600030101010101" charset="-122"/>
                        <a:ea typeface="等线" panose="02010600030101010101" charset="-122"/>
                        <a:cs typeface="等线" panose="02010600030101010101" charset="-122"/>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graphicFrame>
        <p:nvGraphicFramePr>
          <p:cNvPr id="422" name="table 422"/>
          <p:cNvGraphicFramePr>
            <a:graphicFrameLocks noGrp="1"/>
          </p:cNvGraphicFramePr>
          <p:nvPr>
            <p:custDataLst>
              <p:tags r:id="rId1"/>
            </p:custDataLst>
          </p:nvPr>
        </p:nvGraphicFramePr>
        <p:xfrm>
          <a:off x="6303010" y="982980"/>
          <a:ext cx="5149215" cy="5429885"/>
        </p:xfrm>
        <a:graphic>
          <a:graphicData uri="http://schemas.openxmlformats.org/drawingml/2006/table">
            <a:tbl>
              <a:tblPr/>
              <a:tblGrid>
                <a:gridCol w="5149215"/>
              </a:tblGrid>
              <a:tr h="634365">
                <a:tc>
                  <a:txBody>
                    <a:bodyPr/>
                    <a:p>
                      <a:pPr algn="l" rtl="0" eaLnBrk="0">
                        <a:lnSpc>
                          <a:spcPct val="108000"/>
                        </a:lnSpc>
                      </a:pPr>
                      <a:endParaRPr sz="900" dirty="0">
                        <a:latin typeface="Arial" panose="020B0604020202090204"/>
                        <a:ea typeface="Arial" panose="020B0604020202090204"/>
                        <a:cs typeface="Arial" panose="020B0604020202090204"/>
                      </a:endParaRPr>
                    </a:p>
                    <a:p>
                      <a:pPr marL="1519555" algn="l" rtl="0" eaLnBrk="0">
                        <a:lnSpc>
                          <a:spcPct val="94000"/>
                        </a:lnSpc>
                        <a:spcBef>
                          <a:spcPts val="0"/>
                        </a:spcBef>
                      </a:pPr>
                      <a:r>
                        <a:rPr sz="2000" b="1" kern="0" spc="-20" dirty="0">
                          <a:solidFill>
                            <a:srgbClr val="FFFFFF">
                              <a:alpha val="100000"/>
                            </a:srgbClr>
                          </a:solidFill>
                          <a:latin typeface="等线" panose="02010600030101010101" charset="-122"/>
                          <a:ea typeface="等线" panose="02010600030101010101" charset="-122"/>
                          <a:cs typeface="等线" panose="02010600030101010101" charset="-122"/>
                        </a:rPr>
                        <a:t>临床未满足的需求</a:t>
                      </a:r>
                      <a:endParaRPr sz="2000" dirty="0">
                        <a:latin typeface="等线" panose="02010600030101010101" charset="-122"/>
                        <a:ea typeface="等线" panose="02010600030101010101" charset="-122"/>
                        <a:cs typeface="等线" panose="02010600030101010101" charset="-122"/>
                      </a:endParaRPr>
                    </a:p>
                  </a:txBody>
                  <a:tcPr marL="0" marR="0" marT="0" marB="0" vert="horz">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4795520">
                <a:tc>
                  <a:txBody>
                    <a:bodyPr/>
                    <a:p>
                      <a:pPr algn="l" rtl="0" eaLnBrk="0">
                        <a:lnSpc>
                          <a:spcPct val="181000"/>
                        </a:lnSpc>
                      </a:pPr>
                      <a:endParaRPr sz="1000" dirty="0">
                        <a:latin typeface="Arial" panose="020B0604020202090204"/>
                        <a:ea typeface="Arial" panose="020B0604020202090204"/>
                        <a:cs typeface="Arial" panose="020B0604020202090204"/>
                      </a:endParaRPr>
                    </a:p>
                    <a:p>
                      <a:pPr marL="285750" indent="-285750" algn="l">
                        <a:lnSpc>
                          <a:spcPct val="150000"/>
                        </a:lnSpc>
                        <a:buClrTx/>
                        <a:buSzTx/>
                        <a:buFont typeface="Arial" panose="020B060402020209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呋塞米片剂无法满足</a:t>
                      </a:r>
                      <a:r>
                        <a:rPr lang="zh-CN" altLang="en-US" sz="14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Times New Roman" panose="02020503050405090304" pitchFamily="18" charset="0"/>
                          <a:sym typeface="+mn-ea"/>
                        </a:rPr>
                        <a:t>吞咽困难患者</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的用药需求。</a:t>
                      </a: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marL="285750" indent="-285750" algn="l">
                        <a:lnSpc>
                          <a:spcPct val="150000"/>
                        </a:lnSpc>
                        <a:buClrTx/>
                        <a:buSzTx/>
                        <a:buFont typeface="Arial" panose="020B060402020209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呋塞米片剂无法满足患者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灵活剂量</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准确剂量，</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尤其儿童患者</a:t>
                      </a:r>
                      <a:r>
                        <a:rPr lang="zh-CN" altLang="en-US"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小剂量的</a:t>
                      </a:r>
                      <a:r>
                        <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rPr>
                        <a:t>用药需求</a:t>
                      </a:r>
                      <a:endParaRPr lang="zh-CN" altLang="en-US" sz="1400" dirty="0">
                        <a:latin typeface="微软雅黑" panose="020B0503020204020204" pitchFamily="34" charset="-122"/>
                        <a:ea typeface="微软雅黑" panose="020B0503020204020204" pitchFamily="34" charset="-122"/>
                        <a:cs typeface="Times New Roman" panose="02020503050405090304" pitchFamily="18" charset="0"/>
                        <a:sym typeface="+mn-ea"/>
                      </a:endParaRPr>
                    </a:p>
                    <a:p>
                      <a:pPr marL="285750" indent="-285750" algn="l">
                        <a:lnSpc>
                          <a:spcPct val="150000"/>
                        </a:lnSpc>
                        <a:buClrTx/>
                        <a:buSzTx/>
                        <a:buFont typeface="Arial" panose="020B060402020209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503050405090304" pitchFamily="18" charset="0"/>
                          <a:sym typeface="+mn-ea"/>
                        </a:rPr>
                        <a:t>呋塞米片剂无法满足儿童</a:t>
                      </a:r>
                      <a:r>
                        <a:rPr lang="zh-CN" altLang="zh-CN" sz="1400" b="1" dirty="0">
                          <a:solidFill>
                            <a:srgbClr val="C00000"/>
                          </a:solidFill>
                          <a:latin typeface="微软雅黑" panose="020B0503020204020204" pitchFamily="34" charset="-122"/>
                          <a:ea typeface="微软雅黑" panose="020B0503020204020204" pitchFamily="34" charset="-122"/>
                          <a:cs typeface="Times New Roman" panose="02020503050405090304" pitchFamily="18" charset="0"/>
                          <a:sym typeface="+mn-ea"/>
                        </a:rPr>
                        <a:t>依从性</a:t>
                      </a:r>
                      <a:r>
                        <a:rPr lang="zh-CN" altLang="zh-CN" sz="1400" dirty="0">
                          <a:latin typeface="微软雅黑" panose="020B0503020204020204" pitchFamily="34" charset="-122"/>
                          <a:ea typeface="微软雅黑" panose="020B0503020204020204" pitchFamily="34" charset="-122"/>
                          <a:cs typeface="Times New Roman" panose="02020503050405090304" pitchFamily="18" charset="0"/>
                          <a:sym typeface="+mn-ea"/>
                        </a:rPr>
                        <a:t>（吞咽、口感等）的用药需求</a:t>
                      </a:r>
                      <a:endParaRPr lang="zh-CN" altLang="zh-CN" sz="1400" b="1" dirty="0">
                        <a:latin typeface="微软雅黑" panose="020B0503020204020204" pitchFamily="34" charset="-122"/>
                        <a:ea typeface="微软雅黑" panose="020B0503020204020204" pitchFamily="34" charset="-122"/>
                        <a:cs typeface="Times New Roman" panose="02020503050405090304" pitchFamily="18" charset="0"/>
                      </a:endParaRPr>
                    </a:p>
                    <a:p>
                      <a:pPr marL="349885" indent="-217805" algn="l" rtl="0" eaLnBrk="0">
                        <a:lnSpc>
                          <a:spcPct val="142000"/>
                        </a:lnSpc>
                      </a:pPr>
                      <a:endParaRPr sz="1400" dirty="0">
                        <a:latin typeface="微软雅黑" panose="020B0503020204020204" pitchFamily="34" charset="-122"/>
                        <a:ea typeface="微软雅黑" panose="020B0503020204020204" pitchFamily="34" charset="-122"/>
                        <a:cs typeface="Times New Roman" panose="02020503050405090304" pitchFamily="18" charset="0"/>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solidFill>
                      <a:srgbClr val="D1D9E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安全性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p>
        </p:txBody>
      </p:sp>
      <p:graphicFrame>
        <p:nvGraphicFramePr>
          <p:cNvPr id="10" name="图示 9"/>
          <p:cNvGraphicFramePr/>
          <p:nvPr/>
        </p:nvGraphicFramePr>
        <p:xfrm>
          <a:off x="376555" y="1129665"/>
          <a:ext cx="10991215" cy="536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有效性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1" name="矩形 10"/>
          <p:cNvSpPr/>
          <p:nvPr/>
        </p:nvSpPr>
        <p:spPr>
          <a:xfrm>
            <a:off x="648970" y="880745"/>
            <a:ext cx="10914380" cy="783590"/>
          </a:xfrm>
          <a:prstGeom prst="rect">
            <a:avLst/>
          </a:prstGeom>
          <a:solidFill>
            <a:schemeClr val="accent1">
              <a:lumMod val="20000"/>
              <a:lumOff val="80000"/>
            </a:scheme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sz="1400" dirty="0">
              <a:solidFill>
                <a:schemeClr val="tx1"/>
              </a:solidFill>
            </a:endParaRPr>
          </a:p>
          <a:p>
            <a:r>
              <a:rPr sz="1400" dirty="0">
                <a:solidFill>
                  <a:schemeClr val="tx1"/>
                </a:solidFill>
              </a:rPr>
              <a:t>呋塞米口服溶液的生物利用度约为65%，</a:t>
            </a:r>
            <a:r>
              <a:rPr sz="1400" dirty="0">
                <a:solidFill>
                  <a:schemeClr val="tx1"/>
                </a:solidFill>
                <a:sym typeface="+mn-ea"/>
              </a:rPr>
              <a:t>片剂为口服溶液的66%-96%。</a:t>
            </a:r>
            <a:r>
              <a:rPr lang="zh-CN" sz="1400" dirty="0">
                <a:solidFill>
                  <a:schemeClr val="tx1"/>
                </a:solidFill>
              </a:rPr>
              <a:t>虽然呋塞米口服溶液和片剂</a:t>
            </a:r>
            <a:r>
              <a:rPr sz="1400" dirty="0">
                <a:solidFill>
                  <a:schemeClr val="tx1"/>
                </a:solidFill>
              </a:rPr>
              <a:t>血浆峰浓度和血浆浓度-时间曲线下面积没有显著差异</a:t>
            </a:r>
            <a:r>
              <a:rPr lang="zh-CN" sz="1400" dirty="0">
                <a:solidFill>
                  <a:schemeClr val="tx1"/>
                </a:solidFill>
              </a:rPr>
              <a:t>，但</a:t>
            </a:r>
            <a:r>
              <a:rPr sz="1400" dirty="0">
                <a:solidFill>
                  <a:schemeClr val="tx1"/>
                </a:solidFill>
                <a:sym typeface="+mn-ea"/>
              </a:rPr>
              <a:t>口服溶液中的呋塞米比片剂吸收</a:t>
            </a:r>
            <a:r>
              <a:rPr lang="zh-CN" sz="1400" dirty="0">
                <a:solidFill>
                  <a:schemeClr val="tx1"/>
                </a:solidFill>
                <a:sym typeface="+mn-ea"/>
              </a:rPr>
              <a:t>更快。</a:t>
            </a:r>
            <a:r>
              <a:rPr lang="zh-CN" sz="1400" dirty="0">
                <a:solidFill>
                  <a:schemeClr val="tx1"/>
                </a:solidFill>
              </a:rPr>
              <a:t>呋塞米口服溶液</a:t>
            </a:r>
            <a:r>
              <a:rPr lang="zh-CN" sz="1400" dirty="0">
                <a:solidFill>
                  <a:schemeClr val="tx1"/>
                </a:solidFill>
                <a:sym typeface="+mn-ea"/>
              </a:rPr>
              <a:t>对于轻度心衰及中度充血性心衰利尿和排钠效更好，且不增加钾、钙、镁、锌等电解质的排泄</a:t>
            </a:r>
            <a:endParaRPr lang="zh-CN" sz="1400" dirty="0">
              <a:solidFill>
                <a:schemeClr val="tx1"/>
              </a:solidFill>
            </a:endParaRPr>
          </a:p>
          <a:p>
            <a:endParaRPr lang="zh-CN" sz="1400" dirty="0">
              <a:solidFill>
                <a:schemeClr val="tx1"/>
              </a:solidFill>
            </a:endParaRPr>
          </a:p>
        </p:txBody>
      </p:sp>
      <p:sp>
        <p:nvSpPr>
          <p:cNvPr id="20" name="文本框 19"/>
          <p:cNvSpPr txBox="1"/>
          <p:nvPr/>
        </p:nvSpPr>
        <p:spPr>
          <a:xfrm>
            <a:off x="546100" y="2035810"/>
            <a:ext cx="5436870" cy="1365885"/>
          </a:xfrm>
          <a:prstGeom prst="rect">
            <a:avLst/>
          </a:prstGeom>
        </p:spPr>
        <p:txBody>
          <a:bodyPr wrap="square">
            <a:noAutofit/>
          </a:bodyPr>
          <a:p>
            <a:pPr marL="0" indent="266700" algn="ctr" defTabSz="266700">
              <a:lnSpc>
                <a:spcPct val="150000"/>
              </a:lnSpc>
              <a:spcAft>
                <a:spcPct val="0"/>
              </a:spcAft>
            </a:pPr>
            <a:endParaRPr lang="zh-CN" altLang="en-US" sz="1400">
              <a:latin typeface="宋体" pitchFamily="2" charset="-122"/>
              <a:ea typeface="宋体" pitchFamily="2" charset="-122"/>
            </a:endParaRPr>
          </a:p>
        </p:txBody>
      </p:sp>
      <p:sp>
        <p:nvSpPr>
          <p:cNvPr id="23" name="文本框 22"/>
          <p:cNvSpPr txBox="1"/>
          <p:nvPr/>
        </p:nvSpPr>
        <p:spPr>
          <a:xfrm>
            <a:off x="1282065" y="3304540"/>
            <a:ext cx="3572510" cy="248285"/>
          </a:xfrm>
          <a:prstGeom prst="rect">
            <a:avLst/>
          </a:prstGeom>
          <a:noFill/>
        </p:spPr>
        <p:txBody>
          <a:bodyPr wrap="square" rtlCol="0" anchor="t">
            <a:noAutofit/>
          </a:bodyPr>
          <a:p>
            <a:r>
              <a:rPr lang="en-US" altLang="zh-CN" sz="1400">
                <a:latin typeface="宋体" pitchFamily="2" charset="-122"/>
                <a:ea typeface="宋体" pitchFamily="2" charset="-122"/>
                <a:sym typeface="+mn-ea"/>
              </a:rPr>
              <a:t>   </a:t>
            </a:r>
            <a:endParaRPr lang="zh-CN" altLang="en-US" sz="1400">
              <a:latin typeface="宋体" pitchFamily="2" charset="-122"/>
              <a:ea typeface="宋体" pitchFamily="2" charset="-122"/>
              <a:sym typeface="+mn-ea"/>
            </a:endParaRPr>
          </a:p>
        </p:txBody>
      </p:sp>
      <p:sp>
        <p:nvSpPr>
          <p:cNvPr id="25" name="文本框 24"/>
          <p:cNvSpPr txBox="1"/>
          <p:nvPr>
            <p:custDataLst>
              <p:tags r:id="rId4"/>
            </p:custDataLst>
          </p:nvPr>
        </p:nvSpPr>
        <p:spPr>
          <a:xfrm>
            <a:off x="6441440" y="1823085"/>
            <a:ext cx="5160645" cy="5003165"/>
          </a:xfrm>
          <a:prstGeom prst="rect">
            <a:avLst/>
          </a:prstGeom>
          <a:solidFill>
            <a:schemeClr val="accent1">
              <a:lumMod val="20000"/>
              <a:lumOff val="80000"/>
            </a:schemeClr>
          </a:solidFill>
          <a:ln w="19050">
            <a:solidFill>
              <a:schemeClr val="tx2"/>
            </a:solidFill>
          </a:ln>
        </p:spPr>
        <p:txBody>
          <a:bodyPr wrap="square" rtlCol="0">
            <a:noAutofit/>
          </a:bodyPr>
          <a:p>
            <a:pPr algn="l">
              <a:lnSpc>
                <a:spcPct val="200000"/>
              </a:lnSpc>
              <a:buClrTx/>
              <a:buSzTx/>
              <a:buFontTx/>
            </a:pPr>
            <a:r>
              <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临床指南/诊疗规范推荐：</a:t>
            </a:r>
            <a:endParaRPr lang="zh-CN"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《儿童心力衰竭诊断和治疗建议（2020年修订版）》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推荐使用呋塞米作为水肿的利尿剂之一，是心力衰竭患儿控制肺循环和体循环淤血的一线用药。</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《老年人慢性心力衰竭诊治中国专家共识</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《肝硬化腹水诊疗指南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《心肾综合征诊疗的临床实践指南（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版）》</a:t>
            </a:r>
            <a:endParaRPr lang="zh-CN" altLang="en-US"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00000"/>
              </a:lnSpc>
              <a:buClrTx/>
              <a:buSzTx/>
              <a:buFont typeface="Wingdings" panose="05000000000000000000" pitchFamily="2" charset="2"/>
              <a:buChar char="ü"/>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《高血压合理用药指南</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4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sp>
        <p:nvSpPr>
          <p:cNvPr id="8" name="文本框 7"/>
          <p:cNvSpPr txBox="1"/>
          <p:nvPr>
            <p:custDataLst>
              <p:tags r:id="rId5"/>
            </p:custDataLst>
          </p:nvPr>
        </p:nvSpPr>
        <p:spPr>
          <a:xfrm>
            <a:off x="648970" y="1823085"/>
            <a:ext cx="5160645" cy="5003165"/>
          </a:xfrm>
          <a:prstGeom prst="rect">
            <a:avLst/>
          </a:prstGeom>
          <a:solidFill>
            <a:schemeClr val="accent1">
              <a:lumMod val="20000"/>
              <a:lumOff val="80000"/>
            </a:schemeClr>
          </a:solidFill>
          <a:ln w="19050">
            <a:solidFill>
              <a:schemeClr val="tx2"/>
            </a:solidFill>
          </a:ln>
        </p:spPr>
        <p:txBody>
          <a:bodyPr wrap="square" rtlCol="0">
            <a:noAutofit/>
          </a:bodyPr>
          <a:p>
            <a:pPr indent="0" algn="l">
              <a:lnSpc>
                <a:spcPct val="200000"/>
              </a:lnSpc>
              <a:buClrTx/>
              <a:buSzTx/>
              <a:buFont typeface="Wingdings" panose="05000000000000000000" pitchFamily="2" charset="2"/>
              <a:buNone/>
            </a:pP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a:lnSpc>
                <a:spcPct val="200000"/>
              </a:lnSpc>
              <a:buClrTx/>
              <a:buSzTx/>
              <a:buFont typeface="Wingdings" panose="05000000000000000000" pitchFamily="2" charset="2"/>
              <a:buNone/>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indent="-285750" algn="l">
              <a:lnSpc>
                <a:spcPct val="200000"/>
              </a:lnSpc>
              <a:buClrTx/>
              <a:buSzTx/>
              <a:buFont typeface="Wingdings" panose="05000000000000000000" pitchFamily="2" charset="2"/>
              <a:buChar char="ü"/>
            </a:pPr>
            <a:endParaRPr lang="en-US" altLang="zh-CN" sz="1400" b="0" i="0" u="none" strike="noStrike" dirty="0">
              <a:solidFill>
                <a:srgbClr val="000000"/>
              </a:solidFill>
              <a:effectLst/>
              <a:latin typeface="等线" panose="02010600030101010101" charset="-122"/>
              <a:ea typeface="等线" panose="02010600030101010101" charset="-122"/>
            </a:endParaRPr>
          </a:p>
          <a:p>
            <a:pPr marL="285750" lvl="1" indent="-285750" algn="l">
              <a:lnSpc>
                <a:spcPct val="200000"/>
              </a:lnSpc>
              <a:buFont typeface="Wingdings" panose="05000000000000000000" pitchFamily="2" charset="2"/>
              <a:buChar char="ü"/>
            </a:pPr>
            <a:endParaRPr lang="zh-CN" altLang="en-US" sz="1400" b="1" dirty="0">
              <a:latin typeface="微软雅黑" panose="020B0503020204020204" pitchFamily="34" charset="-122"/>
              <a:ea typeface="微软雅黑" panose="020B0503020204020204" pitchFamily="34" charset="-122"/>
              <a:sym typeface="+mn-ea"/>
            </a:endParaRPr>
          </a:p>
          <a:p>
            <a:pPr marL="285750" lvl="1" indent="-285750" algn="l">
              <a:lnSpc>
                <a:spcPct val="200000"/>
              </a:lnSpc>
              <a:buClrTx/>
              <a:buSzTx/>
              <a:buFont typeface="Wingdings" panose="05000000000000000000" pitchFamily="2" charset="2"/>
              <a:buChar char="ü"/>
            </a:pPr>
            <a:endParaRPr lang="zh-CN" altLang="en-US" sz="1400" b="1" dirty="0"/>
          </a:p>
        </p:txBody>
      </p:sp>
      <p:graphicFrame>
        <p:nvGraphicFramePr>
          <p:cNvPr id="9" name="图表 8"/>
          <p:cNvGraphicFramePr/>
          <p:nvPr/>
        </p:nvGraphicFramePr>
        <p:xfrm>
          <a:off x="986790" y="1823085"/>
          <a:ext cx="4730750" cy="180911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970915" y="3552825"/>
          <a:ext cx="4730750" cy="1868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p:nvPr/>
        </p:nvGraphicFramePr>
        <p:xfrm>
          <a:off x="986790" y="5344795"/>
          <a:ext cx="4730750" cy="1513205"/>
        </p:xfrm>
        <a:graphic>
          <a:graphicData uri="http://schemas.openxmlformats.org/drawingml/2006/chart">
            <c:chart xmlns:c="http://schemas.openxmlformats.org/drawingml/2006/chart" xmlns:r="http://schemas.openxmlformats.org/officeDocument/2006/relationships" r:id="rId3"/>
          </a:graphicData>
        </a:graphic>
      </p:graphicFrame>
      <p:sp>
        <p:nvSpPr>
          <p:cNvPr id="13" name="文本框 12"/>
          <p:cNvSpPr txBox="1"/>
          <p:nvPr/>
        </p:nvSpPr>
        <p:spPr>
          <a:xfrm>
            <a:off x="1644015" y="2837180"/>
            <a:ext cx="802640" cy="215265"/>
          </a:xfrm>
          <a:prstGeom prst="rect">
            <a:avLst/>
          </a:prstGeom>
          <a:noFill/>
        </p:spPr>
        <p:txBody>
          <a:bodyPr wrap="square" rtlCol="0">
            <a:noAutofit/>
          </a:bodyPr>
          <a:p>
            <a:r>
              <a:rPr lang="en-US" altLang="zh-CN" sz="1000"/>
              <a:t>P</a:t>
            </a:r>
            <a:r>
              <a:rPr lang="zh-CN" altLang="en-US" sz="1000"/>
              <a:t>＜</a:t>
            </a:r>
            <a:r>
              <a:rPr lang="en-US" altLang="zh-CN" sz="1000"/>
              <a:t>0.0005</a:t>
            </a:r>
            <a:endParaRPr lang="en-US" altLang="zh-CN" sz="1000"/>
          </a:p>
        </p:txBody>
      </p:sp>
      <p:sp>
        <p:nvSpPr>
          <p:cNvPr id="14" name="文本框 13"/>
          <p:cNvSpPr txBox="1"/>
          <p:nvPr/>
        </p:nvSpPr>
        <p:spPr>
          <a:xfrm>
            <a:off x="2588895" y="2684145"/>
            <a:ext cx="802640" cy="215265"/>
          </a:xfrm>
          <a:prstGeom prst="rect">
            <a:avLst/>
          </a:prstGeom>
          <a:noFill/>
        </p:spPr>
        <p:txBody>
          <a:bodyPr wrap="square" rtlCol="0">
            <a:noAutofit/>
          </a:bodyPr>
          <a:p>
            <a:r>
              <a:rPr lang="en-US" altLang="zh-CN" sz="1000"/>
              <a:t>P</a:t>
            </a:r>
            <a:r>
              <a:rPr lang="zh-CN" altLang="en-US" sz="1000"/>
              <a:t>＜</a:t>
            </a:r>
            <a:r>
              <a:rPr lang="en-US" altLang="zh-CN" sz="1000"/>
              <a:t>0.0021</a:t>
            </a:r>
            <a:endParaRPr lang="en-US" altLang="zh-CN" sz="1000"/>
          </a:p>
        </p:txBody>
      </p:sp>
      <p:sp>
        <p:nvSpPr>
          <p:cNvPr id="16" name="文本框 15"/>
          <p:cNvSpPr txBox="1"/>
          <p:nvPr/>
        </p:nvSpPr>
        <p:spPr>
          <a:xfrm>
            <a:off x="3578860" y="2508250"/>
            <a:ext cx="802640" cy="215265"/>
          </a:xfrm>
          <a:prstGeom prst="rect">
            <a:avLst/>
          </a:prstGeom>
          <a:noFill/>
        </p:spPr>
        <p:txBody>
          <a:bodyPr wrap="square" rtlCol="0">
            <a:noAutofit/>
          </a:bodyPr>
          <a:p>
            <a:r>
              <a:rPr lang="en-US" altLang="zh-CN" sz="1000"/>
              <a:t>P</a:t>
            </a:r>
            <a:r>
              <a:rPr lang="zh-CN" altLang="en-US" sz="1000"/>
              <a:t>＜</a:t>
            </a:r>
            <a:r>
              <a:rPr lang="en-US" altLang="zh-CN" sz="1000"/>
              <a:t>0.015</a:t>
            </a:r>
            <a:endParaRPr lang="en-US" altLang="zh-CN" sz="1000"/>
          </a:p>
        </p:txBody>
      </p:sp>
      <p:sp>
        <p:nvSpPr>
          <p:cNvPr id="17" name="文本框 16"/>
          <p:cNvSpPr txBox="1"/>
          <p:nvPr/>
        </p:nvSpPr>
        <p:spPr>
          <a:xfrm>
            <a:off x="1541780" y="4161155"/>
            <a:ext cx="925830" cy="107950"/>
          </a:xfrm>
          <a:prstGeom prst="rect">
            <a:avLst/>
          </a:prstGeom>
          <a:noFill/>
        </p:spPr>
        <p:txBody>
          <a:bodyPr wrap="square" rtlCol="0">
            <a:noAutofit/>
          </a:bodyPr>
          <a:p>
            <a:r>
              <a:rPr lang="en-US" altLang="zh-CN" sz="1000"/>
              <a:t>P</a:t>
            </a:r>
            <a:r>
              <a:rPr lang="zh-CN" altLang="en-US" sz="1000"/>
              <a:t>＜</a:t>
            </a:r>
            <a:r>
              <a:rPr lang="en-US" altLang="zh-CN" sz="1000"/>
              <a:t>0.00015</a:t>
            </a:r>
            <a:endParaRPr lang="en-US" altLang="zh-CN" sz="1000"/>
          </a:p>
        </p:txBody>
      </p:sp>
      <p:sp>
        <p:nvSpPr>
          <p:cNvPr id="18" name="文本框 17"/>
          <p:cNvSpPr txBox="1"/>
          <p:nvPr/>
        </p:nvSpPr>
        <p:spPr>
          <a:xfrm>
            <a:off x="2588895" y="4082415"/>
            <a:ext cx="925830" cy="208280"/>
          </a:xfrm>
          <a:prstGeom prst="rect">
            <a:avLst/>
          </a:prstGeom>
          <a:noFill/>
        </p:spPr>
        <p:txBody>
          <a:bodyPr wrap="square" rtlCol="0">
            <a:noAutofit/>
          </a:bodyPr>
          <a:p>
            <a:r>
              <a:rPr lang="en-US" altLang="zh-CN" sz="1000"/>
              <a:t>P</a:t>
            </a:r>
            <a:r>
              <a:rPr lang="zh-CN" altLang="en-US" sz="1000"/>
              <a:t>＜</a:t>
            </a:r>
            <a:r>
              <a:rPr lang="en-US" altLang="zh-CN" sz="1000"/>
              <a:t>0.00072</a:t>
            </a:r>
            <a:endParaRPr lang="en-US" altLang="zh-CN" sz="1000"/>
          </a:p>
        </p:txBody>
      </p:sp>
      <p:sp>
        <p:nvSpPr>
          <p:cNvPr id="19" name="文本框 18"/>
          <p:cNvSpPr txBox="1"/>
          <p:nvPr/>
        </p:nvSpPr>
        <p:spPr>
          <a:xfrm>
            <a:off x="3666490" y="4100830"/>
            <a:ext cx="925830" cy="208280"/>
          </a:xfrm>
          <a:prstGeom prst="rect">
            <a:avLst/>
          </a:prstGeom>
          <a:noFill/>
        </p:spPr>
        <p:txBody>
          <a:bodyPr wrap="square" rtlCol="0">
            <a:noAutofit/>
          </a:bodyPr>
          <a:p>
            <a:r>
              <a:rPr lang="en-US" altLang="zh-CN" sz="1000"/>
              <a:t>P</a:t>
            </a:r>
            <a:r>
              <a:rPr lang="zh-CN" altLang="en-US" sz="1000"/>
              <a:t>＜</a:t>
            </a:r>
            <a:r>
              <a:rPr lang="en-US" altLang="zh-CN" sz="1000"/>
              <a:t>0.001</a:t>
            </a:r>
            <a:endParaRPr lang="en-US" altLang="zh-CN" sz="1000"/>
          </a:p>
        </p:txBody>
      </p:sp>
      <p:sp>
        <p:nvSpPr>
          <p:cNvPr id="21" name="文本框 20"/>
          <p:cNvSpPr txBox="1"/>
          <p:nvPr/>
        </p:nvSpPr>
        <p:spPr>
          <a:xfrm>
            <a:off x="4515485" y="4082415"/>
            <a:ext cx="925830" cy="208280"/>
          </a:xfrm>
          <a:prstGeom prst="rect">
            <a:avLst/>
          </a:prstGeom>
          <a:noFill/>
        </p:spPr>
        <p:txBody>
          <a:bodyPr wrap="square" rtlCol="0">
            <a:noAutofit/>
          </a:bodyPr>
          <a:p>
            <a:r>
              <a:rPr lang="en-US" altLang="zh-CN" sz="1000"/>
              <a:t>P</a:t>
            </a:r>
            <a:r>
              <a:rPr lang="zh-CN" altLang="en-US" sz="1000"/>
              <a:t>＜</a:t>
            </a:r>
            <a:r>
              <a:rPr lang="en-US" altLang="zh-CN" sz="1000"/>
              <a:t>0.005</a:t>
            </a:r>
            <a:endParaRPr lang="en-US" altLang="zh-CN" sz="1000"/>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创新性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52" name="object 19"/>
          <p:cNvSpPr/>
          <p:nvPr>
            <p:custDataLst>
              <p:tags r:id="rId1"/>
            </p:custDataLst>
          </p:nvPr>
        </p:nvSpPr>
        <p:spPr>
          <a:xfrm>
            <a:off x="720090"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创新程度</a:t>
            </a:r>
            <a:endParaRPr b="1" dirty="0">
              <a:solidFill>
                <a:schemeClr val="bg1"/>
              </a:solidFill>
              <a:latin typeface="宋体" pitchFamily="2" charset="-122"/>
            </a:endParaRPr>
          </a:p>
        </p:txBody>
      </p:sp>
      <p:sp>
        <p:nvSpPr>
          <p:cNvPr id="53" name="object 19"/>
          <p:cNvSpPr/>
          <p:nvPr>
            <p:custDataLst>
              <p:tags r:id="rId2"/>
            </p:custDataLst>
          </p:nvPr>
        </p:nvSpPr>
        <p:spPr>
          <a:xfrm>
            <a:off x="6444615" y="109203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应用创新</a:t>
            </a:r>
            <a:endParaRPr b="1" dirty="0">
              <a:solidFill>
                <a:schemeClr val="bg1"/>
              </a:solidFill>
              <a:latin typeface="宋体" pitchFamily="2" charset="-122"/>
            </a:endParaRPr>
          </a:p>
        </p:txBody>
      </p:sp>
      <p:sp>
        <p:nvSpPr>
          <p:cNvPr id="54" name="Rectangle 38"/>
          <p:cNvSpPr/>
          <p:nvPr>
            <p:custDataLst>
              <p:tags r:id="rId3"/>
            </p:custDataLst>
          </p:nvPr>
        </p:nvSpPr>
        <p:spPr bwMode="auto">
          <a:xfrm>
            <a:off x="6444615" y="1864360"/>
            <a:ext cx="4864735" cy="4744085"/>
          </a:xfrm>
          <a:prstGeom prst="rect">
            <a:avLst/>
          </a:prstGeom>
        </p:spPr>
        <p:txBody>
          <a:bodyPr wrap="square">
            <a:noAutofit/>
          </a:bodyPr>
          <a:lstStyle/>
          <a:p>
            <a:pPr algn="l">
              <a:lnSpc>
                <a:spcPct val="200000"/>
              </a:lnSpc>
            </a:pPr>
            <a:r>
              <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覆盖特殊人群：</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可解决儿童、老年患者及吞咽困难患者服用不方便的问题。</a:t>
            </a: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剂量准确：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对于因病情需要增减用药量患者，呋塞米口服溶液可以精确控制病人尤其儿童的服用药量，降低因用药量不精确导致疗效不佳的风险。</a:t>
            </a:r>
            <a:endPar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口感好：</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草莓味，气香、味甜，大大提高患者特别是儿童的依从性</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服用方便安全：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自带给药器，配备阻开盖</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疗效更优：</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对于轻度心衰及中度充血性心衰利尿和排钠效更好，且不增加钾、钙、镁、锌等电解质的排泄</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503050405090304" pitchFamily="18" charset="0"/>
            </a:endParaRPr>
          </a:p>
          <a:p>
            <a:pPr marL="342900" indent="-342900">
              <a:lnSpc>
                <a:spcPct val="150000"/>
              </a:lnSpc>
              <a:buFont typeface="Wingdings" panose="05000000000000000000" pitchFamily="2" charset="2"/>
              <a:buChar char="Ø"/>
            </a:pPr>
            <a:endParaRPr lang="en-US" altLang="zh-CN" sz="1400" kern="100" dirty="0">
              <a:solidFill>
                <a:srgbClr val="000000"/>
              </a:solidFill>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lnSpc>
                <a:spcPct val="150000"/>
              </a:lnSpc>
              <a:buFont typeface="Wingdings" panose="05000000000000000000" pitchFamily="2" charset="2"/>
              <a:buChar char="Ø"/>
            </a:pPr>
            <a:endParaRPr lang="en-US" altLang="zh-CN" sz="1400" dirty="0">
              <a:solidFill>
                <a:srgbClr val="171A1D"/>
              </a:solidFill>
              <a:latin typeface="微软雅黑" panose="020B0503020204020204" pitchFamily="34" charset="-122"/>
              <a:ea typeface="微软雅黑" panose="020B0503020204020204" pitchFamily="34" charset="-122"/>
            </a:endParaRPr>
          </a:p>
        </p:txBody>
      </p:sp>
      <p:sp>
        <p:nvSpPr>
          <p:cNvPr id="55" name="Rectangle 38"/>
          <p:cNvSpPr/>
          <p:nvPr>
            <p:custDataLst>
              <p:tags r:id="rId4"/>
            </p:custDataLst>
          </p:nvPr>
        </p:nvSpPr>
        <p:spPr bwMode="auto">
          <a:xfrm>
            <a:off x="964565" y="1864360"/>
            <a:ext cx="4551680" cy="4213860"/>
          </a:xfrm>
          <a:prstGeom prst="rect">
            <a:avLst/>
          </a:prstGeom>
        </p:spPr>
        <p:txBody>
          <a:bodyPr wrap="square">
            <a:noAutofit/>
          </a:bodyPr>
          <a:lstStyle/>
          <a:p>
            <a:pPr algn="l">
              <a:lnSpc>
                <a:spcPct val="200000"/>
              </a:lnSpc>
            </a:pPr>
            <a:r>
              <a:rPr lang="zh-CN" alt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sz="16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lnSpc>
                <a:spcPct val="200000"/>
              </a:lnSpc>
              <a:buClrTx/>
              <a:buSzTx/>
              <a:buFont typeface="+mj-lt"/>
              <a:buAutoNum type="arabicPeriod"/>
            </a:pP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国内</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首仿</a:t>
            </a:r>
            <a:r>
              <a:rPr lang="zh-CN" altLang="zh-CN"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独家</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剂型，可用于成人及</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4岁以上儿童</a:t>
            </a:r>
            <a:endPar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自制品开发为</a:t>
            </a:r>
            <a:r>
              <a:rPr lang="zh-CN"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草莓味，气香、味甜</a:t>
            </a:r>
            <a:r>
              <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，口感优于参比制剂</a:t>
            </a:r>
            <a:endParaRPr lang="zh-CN"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采用</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儿童</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安全</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阻开盖</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钠钙玻璃模制</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药瓶</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l">
              <a:lnSpc>
                <a:spcPct val="200000"/>
              </a:lnSpc>
              <a:buClrTx/>
              <a:buSzTx/>
              <a:buFont typeface="+mj-lt"/>
              <a:buAutoNum type="arabicPeriod"/>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产品附配有经</a:t>
            </a:r>
            <a:r>
              <a:rPr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校准的带刻度的聚乙烯口服给药器</a:t>
            </a: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以及口服药用低密度聚乙烯瓶塞</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8" name="矩形 57"/>
          <p:cNvSpPr/>
          <p:nvPr>
            <p:custDataLst>
              <p:tags r:id="rId5"/>
            </p:custDataLst>
          </p:nvPr>
        </p:nvSpPr>
        <p:spPr>
          <a:xfrm>
            <a:off x="720090"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custDataLst>
              <p:tags r:id="rId6"/>
            </p:custDataLst>
          </p:nvPr>
        </p:nvSpPr>
        <p:spPr>
          <a:xfrm>
            <a:off x="6444615" y="1834515"/>
            <a:ext cx="5039995" cy="4773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所治疗疾病对公共健康的影响</a:t>
            </a:r>
            <a:endParaRPr b="1" dirty="0">
              <a:solidFill>
                <a:schemeClr val="bg1"/>
              </a:solidFill>
              <a:latin typeface="宋体"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符合“保基本”原则</a:t>
              </a:r>
              <a:endParaRPr b="1" dirty="0">
                <a:solidFill>
                  <a:schemeClr val="bg1"/>
                </a:solidFill>
                <a:latin typeface="宋体"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弥补目录短板</a:t>
              </a:r>
              <a:endParaRPr b="1" dirty="0">
                <a:solidFill>
                  <a:schemeClr val="bg1"/>
                </a:solidFill>
                <a:latin typeface="宋体"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临床管理难度小</a:t>
              </a:r>
              <a:endParaRPr b="1" dirty="0">
                <a:solidFill>
                  <a:schemeClr val="bg1"/>
                </a:solidFill>
                <a:latin typeface="宋体"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itchFamily="2" charset="-122"/>
              </a:endParaRPr>
            </a:p>
          </p:txBody>
        </p:sp>
      </p:grpSp>
      <p:sp>
        <p:nvSpPr>
          <p:cNvPr id="28" name="矩形 27"/>
          <p:cNvSpPr/>
          <p:nvPr/>
        </p:nvSpPr>
        <p:spPr>
          <a:xfrm>
            <a:off x="6295390" y="1593850"/>
            <a:ext cx="5039995" cy="1212850"/>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可以替代目录内其他剂型药物，是临床治疗的必须药物，满足特殊人群的及时给药需求，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起效快速，可以降低患者疾病负担。</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在国家卫计委印发的</a:t>
            </a:r>
            <a:r>
              <a:rPr lang="zh-CN" altLang="en-US" sz="1400" dirty="0">
                <a:latin typeface="微软雅黑" panose="020B0503020204020204" pitchFamily="34" charset="-122"/>
                <a:ea typeface="微软雅黑" panose="020B0503020204020204" pitchFamily="34" charset="-122"/>
              </a:rPr>
              <a:t>《首批鼓励研发申报儿童药品清单》目录，为市场短缺的儿童用药品，鼓励研制呋塞米口服液。</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2030095"/>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可填补目录内无呋塞米口服溶液剂型的空白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可弥补目录内呋塞</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米</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无法满足吞咽困难的患者治疗需求的短板。</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目录内呋塞米</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无法满足儿童患者</a:t>
            </a:r>
            <a:r>
              <a:rPr lang="zh-CN" altLang="en-US" sz="1400" b="1" dirty="0">
                <a:solidFill>
                  <a:srgbClr val="C00000"/>
                </a:solidFill>
                <a:latin typeface="微软雅黑" panose="020B0503020204020204" pitchFamily="34" charset="-122"/>
                <a:ea typeface="微软雅黑" panose="020B0503020204020204" pitchFamily="34" charset="-122"/>
                <a:sym typeface="+mn-ea"/>
              </a:rPr>
              <a:t>小剂量</a:t>
            </a:r>
            <a:r>
              <a:rPr lang="zh-CN" altLang="en-US" sz="1400" b="1" dirty="0">
                <a:solidFill>
                  <a:srgbClr val="C00000"/>
                </a:solidFill>
                <a:latin typeface="微软雅黑" panose="020B0503020204020204" pitchFamily="34" charset="-122"/>
                <a:ea typeface="微软雅黑" panose="020B0503020204020204" pitchFamily="34" charset="-122"/>
                <a:sym typeface="+mn-ea"/>
              </a:rPr>
              <a:t>的短板。</a:t>
            </a:r>
            <a:endParaRPr lang="zh-CN" altLang="en-US" sz="1400" b="1" dirty="0">
              <a:solidFill>
                <a:srgbClr val="C00000"/>
              </a:solidFill>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sym typeface="+mn-ea"/>
              </a:rPr>
              <a:t>可弥补</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目录内呋塞米</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片剂</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无法满足</a:t>
            </a:r>
            <a:r>
              <a:rPr lang="zh-CN" altLang="en-US" sz="1400" b="1" dirty="0">
                <a:solidFill>
                  <a:srgbClr val="C00000"/>
                </a:solidFill>
                <a:latin typeface="微软雅黑" panose="020B0503020204020204" pitchFamily="34" charset="-122"/>
                <a:ea typeface="微软雅黑" panose="020B0503020204020204" pitchFamily="34" charset="-122"/>
                <a:sym typeface="+mn-ea"/>
              </a:rPr>
              <a:t>患者灵活剂量、精准剂量的短板。</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30" name="矩形 29"/>
          <p:cNvSpPr/>
          <p:nvPr/>
        </p:nvSpPr>
        <p:spPr>
          <a:xfrm>
            <a:off x="6370131" y="4797981"/>
            <a:ext cx="5039995" cy="953135"/>
          </a:xfrm>
          <a:prstGeom prst="rect">
            <a:avLst/>
          </a:prstGeom>
        </p:spPr>
        <p:txBody>
          <a:bodyPr wrap="square">
            <a:spAutoFit/>
          </a:bodyPr>
          <a:lstStyle/>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呋塞米适应症明确，用法用量根据患者年龄</a:t>
            </a:r>
            <a:r>
              <a:rPr lang="en-US" altLang="zh-CN" sz="1400" kern="100" dirty="0">
                <a:latin typeface="微软雅黑" panose="020B0503020204020204" pitchFamily="34" charset="-122"/>
                <a:ea typeface="微软雅黑" panose="020B0503020204020204" pitchFamily="34" charset="-122"/>
                <a:cs typeface="Times New Roman" panose="0202050305040509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体重明确用药剂量，不会滥用或超适应症使用。</a:t>
            </a:r>
            <a:endParaRPr lang="en-US" altLang="zh-CN"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buFont typeface="Wingdings" panose="05000000000000000000" charset="0"/>
              <a:buChar char="ü"/>
            </a:pPr>
            <a:r>
              <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rPr>
              <a:t>针对儿童特别设计有儿童安全阻开盖，降低患者误用风险。</a:t>
            </a:r>
            <a:endParaRPr lang="zh-CN" altLang="en-US"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rPr>
              <a:t>药物自配备给药器，方便。</a:t>
            </a:r>
            <a:endParaRPr lang="zh-CN" altLang="en-US"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5025" y="1681480"/>
            <a:ext cx="4830445" cy="1058545"/>
          </a:xfrm>
          <a:prstGeom prst="rect">
            <a:avLst/>
          </a:prstGeom>
          <a:noFill/>
        </p:spPr>
        <p:txBody>
          <a:bodyPr wrap="square" rtlCol="0">
            <a:noAutofit/>
          </a:bodyPr>
          <a:p>
            <a:pPr indent="0" algn="just">
              <a:spcAft>
                <a:spcPts val="0"/>
              </a:spcAft>
              <a:buFont typeface="Arial" panose="020B0604020202090204" pitchFamily="34" charset="0"/>
              <a:buNone/>
            </a:pP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儿童患者及吞咽困难患者的关注</a:t>
            </a: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心源性水肿常见于心力衰竭，主要表现为呼吸困难、疲乏和液体潴留。</a:t>
            </a:r>
            <a:r>
              <a:rPr lang="zh-CN" sz="1400" b="1" kern="10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心衰也是儿科临床常见的急危重症之一，也是导致儿童死亡的重要原因之一</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altLang="en-US" sz="1400" kern="100" dirty="0" smtClean="0">
                <a:effectLst/>
                <a:latin typeface="微软雅黑" panose="020B0503020204020204" pitchFamily="34" charset="-122"/>
                <a:ea typeface="微软雅黑" panose="020B0503020204020204" pitchFamily="34" charset="-122"/>
                <a:cs typeface="微软雅黑" panose="020B0503020204020204" pitchFamily="34" charset="-122"/>
                <a:sym typeface="+mn-ea"/>
              </a:rPr>
              <a:t>肾源性水肿是由于肾脏疾病导致体内水钠潴留，引起组织疏松部分不同程度的水肿。</a:t>
            </a:r>
            <a:r>
              <a:rPr lang="zh-CN" altLang="en-US" sz="1400" b="1" kern="100" dirty="0" smtClean="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学龄儿童（6~14岁）肾脏疾病是临床常见病和多发病，如不及时进行干预治疗，可导致儿童期或成年期终末期肾病的发生</a:t>
            </a:r>
            <a:endParaRPr lang="zh-CN" altLang="en-US" sz="1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1.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2.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13.xml><?xml version="1.0" encoding="utf-8"?>
<p:tagLst xmlns:p="http://schemas.openxmlformats.org/presentationml/2006/main">
  <p:tag name="commondata" val="eyJoZGlkIjoiZDQ1MDA1YTA0Y2ZlMjcyMDIxYTVmMzBiMTU5MDFjZDUifQ=="/>
  <p:tag name="resource_record_key" val="{&quot;29&quot;:[20426248]}"/>
</p:tagLst>
</file>

<file path=ppt/tags/tag2.xml><?xml version="1.0" encoding="utf-8"?>
<p:tagLst xmlns:p="http://schemas.openxmlformats.org/presentationml/2006/main">
  <p:tag name="TABLE_ENDDRAG_ORIGIN_RECT" val="424*452"/>
  <p:tag name="TABLE_ENDDRAG_RECT" val="489*74*424*452"/>
</p:tagLst>
</file>

<file path=ppt/tags/tag3.xml><?xml version="1.0" encoding="utf-8"?>
<p:tagLst xmlns:p="http://schemas.openxmlformats.org/presentationml/2006/main">
  <p:tag name="TABLE_ENDDRAG_ORIGIN_RECT" val="405*426"/>
  <p:tag name="TABLE_ENDDRAG_RECT" val="496*78*405*42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RESOURCE_RECORD_KEY" val="{&quot;29&quot;:[20426248]}"/>
</p:tagLst>
</file>

<file path=ppt/tags/tag7.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8.xml><?xml version="1.0" encoding="utf-8"?>
<p:tagLst xmlns:p="http://schemas.openxmlformats.org/presentationml/2006/main">
  <p:tag name="KSO_WM_DIAGRAM_VIRTUALLY_FRAME" val="{&quot;height&quot;:659.3171653543308,&quot;left&quot;:83.14992125984251,&quot;top&quot;:94.03716535433071,&quot;width&quot;:847.6000787401575}"/>
</p:tagLst>
</file>

<file path=ppt/tags/tag9.xml><?xml version="1.0" encoding="utf-8"?>
<p:tagLst xmlns:p="http://schemas.openxmlformats.org/presentationml/2006/main">
  <p:tag name="KSO_WM_DIAGRAM_VIRTUALLY_FRAME" val="{&quot;height&quot;:659.3171653543308,&quot;left&quot;:83.14992125984251,&quot;top&quot;:94.03716535433071,&quot;width&quot;:847.60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3391</Words>
  <Application>WPS 演示</Application>
  <PresentationFormat>宽屏</PresentationFormat>
  <Paragraphs>253</Paragraphs>
  <Slides>9</Slides>
  <Notes>4</Notes>
  <HiddenSlides>0</HiddenSlides>
  <MMClips>2</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9</vt:i4>
      </vt:variant>
    </vt:vector>
  </HeadingPairs>
  <TitlesOfParts>
    <vt:vector size="33" baseType="lpstr">
      <vt:lpstr>Arial</vt:lpstr>
      <vt:lpstr>宋体</vt:lpstr>
      <vt:lpstr>Wingdings</vt:lpstr>
      <vt:lpstr>微软雅黑</vt:lpstr>
      <vt:lpstr>汉仪旗黑</vt:lpstr>
      <vt:lpstr>Calibri</vt:lpstr>
      <vt:lpstr>Roboto Light</vt:lpstr>
      <vt:lpstr>Impact</vt:lpstr>
      <vt:lpstr>Arial</vt:lpstr>
      <vt:lpstr>等线</vt:lpstr>
      <vt:lpstr>Times New Roman</vt:lpstr>
      <vt:lpstr>Wingdings</vt:lpstr>
      <vt:lpstr>Helvetica Neue</vt:lpstr>
      <vt:lpstr>Thonburi</vt:lpstr>
      <vt:lpstr>宋体</vt:lpstr>
      <vt:lpstr>Arial Unicode MS</vt:lpstr>
      <vt:lpstr>等线 Light</vt:lpstr>
      <vt:lpstr>汉仪中等线KW</vt:lpstr>
      <vt:lpstr>汉仪书宋二KW</vt:lpstr>
      <vt:lpstr>Roboto Light</vt:lpstr>
      <vt:lpstr>微软雅黑</vt:lpstr>
      <vt:lpstr>等线</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mia</cp:lastModifiedBy>
  <cp:revision>104</cp:revision>
  <dcterms:created xsi:type="dcterms:W3CDTF">2025-07-15T07:15:38Z</dcterms:created>
  <dcterms:modified xsi:type="dcterms:W3CDTF">2025-07-15T07:15:38Z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1DE3FD8657D648AAAC95E0EA6C658E51_12</vt:lpwstr>
  </property>
  <property fmtid="{D5CDD505-2E9C-101B-9397-08002B2CF9AE}" pid="3" name="KSOProductBuildVer">
    <vt:lpwstr>2052-7.5.1.8994</vt:lpwstr>
  </property>
</Properties>
</file>