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3"/>
  </p:handoutMasterIdLst>
  <p:sldIdLst>
    <p:sldId id="317" r:id="rId3"/>
    <p:sldId id="264" r:id="rId5"/>
    <p:sldId id="327" r:id="rId6"/>
    <p:sldId id="318" r:id="rId7"/>
    <p:sldId id="319" r:id="rId8"/>
    <p:sldId id="320" r:id="rId9"/>
    <p:sldId id="324" r:id="rId10"/>
    <p:sldId id="328" r:id="rId11"/>
    <p:sldId id="323" r:id="rId12"/>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0" userDrawn="1">
          <p15:clr>
            <a:srgbClr val="A4A3A4"/>
          </p15:clr>
        </p15:guide>
        <p15:guide id="2" pos="3696" userDrawn="1">
          <p15:clr>
            <a:srgbClr val="A4A3A4"/>
          </p15:clr>
        </p15:guide>
        <p15:guide id="2" pos="387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39"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7" d="100"/>
          <a:sy n="67" d="100"/>
        </p:scale>
        <p:origin x="834" y="60"/>
      </p:cViewPr>
      <p:guideLst>
        <p:guide orient="horz" pos="2120"/>
        <p:guide pos="3696"/>
        <p:guide pos="38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15.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E15931E-1654-4B73-89B2-8E333D9C42E0}" type="doc">
      <dgm:prSet loTypeId="list" loCatId="list" qsTypeId="urn:microsoft.com/office/officeart/2005/8/quickstyle/simple1" qsCatId="simple" csTypeId="urn:microsoft.com/office/officeart/2005/8/colors/accent1_2" csCatId="accent1" phldr="0"/>
      <dgm:spPr/>
      <dgm:t>
        <a:bodyPr/>
        <a:p>
          <a:endParaRPr lang="zh-CN" altLang="en-US"/>
        </a:p>
      </dgm:t>
    </dgm:pt>
    <dgm:pt modelId="{90DDC401-903F-495B-A387-FFA8A45891F6}">
      <dgm:prSet phldrT="[文本]" phldr="0" custT="1"/>
      <dgm:spPr/>
      <dgm:t>
        <a:bodyPr vert="horz" wrap="square"/>
        <a:p>
          <a:pPr>
            <a:lnSpc>
              <a:spcPct val="100000"/>
            </a:lnSpc>
            <a:spcBef>
              <a:spcPct val="0"/>
            </a:spcBef>
            <a:spcAft>
              <a:spcPct val="35000"/>
            </a:spcAft>
          </a:pPr>
          <a:r>
            <a:rPr sz="1800" b="1" spc="7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sym typeface="+mn-ea"/>
            </a:rPr>
            <a:t>说明书收载的安全性信息</a:t>
          </a:r>
          <a:r>
            <a:rPr lang="zh-CN" altLang="en-US" sz="1800">
              <a:latin typeface="微软雅黑" panose="020B0503020204020204" pitchFamily="34" charset="-122"/>
              <a:ea typeface="微软雅黑" panose="020B0503020204020204" pitchFamily="34" charset="-122"/>
            </a:rPr>
            <a:t/>
          </a:r>
          <a:endParaRPr lang="zh-CN" altLang="en-US" sz="1800">
            <a:latin typeface="微软雅黑" panose="020B0503020204020204" pitchFamily="34" charset="-122"/>
            <a:ea typeface="微软雅黑" panose="020B0503020204020204" pitchFamily="34" charset="-122"/>
          </a:endParaRPr>
        </a:p>
      </dgm:t>
    </dgm:pt>
    <dgm:pt modelId="{C8BB0B8A-C63A-4F83-B8DD-3A7CE259E4EE}" cxnId="{79EBB4F2-8EE7-4F93-9D7F-DE7BE5360DA3}" type="parTrans">
      <dgm:prSet/>
      <dgm:spPr/>
      <dgm:t>
        <a:bodyPr/>
        <a:p>
          <a:endParaRPr lang="zh-CN" altLang="en-US"/>
        </a:p>
      </dgm:t>
    </dgm:pt>
    <dgm:pt modelId="{35E5E878-0907-4014-9CFA-56AEFE6C22E5}" cxnId="{79EBB4F2-8EE7-4F93-9D7F-DE7BE5360DA3}" type="sibTrans">
      <dgm:prSet/>
      <dgm:spPr/>
      <dgm:t>
        <a:bodyPr/>
        <a:p>
          <a:endParaRPr lang="zh-CN" altLang="en-US"/>
        </a:p>
      </dgm:t>
    </dgm:pt>
    <dgm:pt modelId="{E08CEB0C-E37F-4DCA-A8EA-4B2CD3AD7754}">
      <dgm:prSet phldrT="[文本]" phldr="0" custT="1"/>
      <dgm:spPr/>
      <dgm:t>
        <a:bodyPr vert="horz" wrap="square"/>
        <a:p>
          <a:pPr>
            <a:lnSpc>
              <a:spcPct val="100000"/>
            </a:lnSpc>
            <a:spcBef>
              <a:spcPct val="0"/>
            </a:spcBef>
            <a:spcAft>
              <a:spcPct val="15000"/>
            </a:spcAft>
          </a:pPr>
          <a:r>
            <a:rPr lang="zh-CN" altLang="en-US" sz="1400">
              <a:latin typeface="微软雅黑" panose="020B0503020204020204" pitchFamily="34" charset="-122"/>
              <a:ea typeface="微软雅黑" panose="020B0503020204020204" pitchFamily="34" charset="-122"/>
            </a:rPr>
            <a:t>不良反应主要发生于服药初始阶段</a:t>
          </a:r>
          <a:r>
            <a:rPr lang="zh-CN" altLang="en-US"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例如</a:t>
          </a:r>
          <a:r>
            <a:rPr lang="zh-CN" altLang="en-US"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镇静</a:t>
          </a:r>
          <a:r>
            <a:rPr lang="zh-CN" altLang="en-US"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嗜睡和恶心</a:t>
          </a:r>
          <a:r>
            <a:rPr lang="zh-CN" altLang="en-US"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如果剂量增加过快</a:t>
          </a:r>
          <a:r>
            <a:rPr lang="zh-CN" altLang="en-US"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或大剂量服药</a:t>
          </a:r>
          <a:r>
            <a:rPr lang="zh-CN" altLang="en-US"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就可能产生不良反应</a:t>
          </a:r>
          <a:r>
            <a:rPr lang="zh-CN" altLang="en-US"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不良反应多为暂时的</a:t>
          </a:r>
          <a:r>
            <a:rPr lang="zh-CN" altLang="en-US"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并且能通过降低剂量而减轻或消失</a:t>
          </a:r>
          <a:r>
            <a:rPr lang="zh-CN" altLang="en-US"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很少有需要停药的严重不良反应发生</a:t>
          </a:r>
          <a:r>
            <a:rPr lang="zh-CN" altLang="en-US"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
          </a:r>
          <a:endParaRPr lang="zh-CN" altLang="en-US" sz="1400">
            <a:latin typeface="微软雅黑" panose="020B0503020204020204" pitchFamily="34" charset="-122"/>
            <a:ea typeface="微软雅黑" panose="020B0503020204020204" pitchFamily="34" charset="-122"/>
          </a:endParaRPr>
        </a:p>
      </dgm:t>
    </dgm:pt>
    <dgm:pt modelId="{FB4BCC77-44E9-4065-8A2F-90CD32DE34E3}" cxnId="{0915C2E6-647D-441C-99DE-DB99CA3BBE4F}" type="parTrans">
      <dgm:prSet/>
      <dgm:spPr/>
      <dgm:t>
        <a:bodyPr/>
        <a:p>
          <a:endParaRPr lang="zh-CN" altLang="en-US"/>
        </a:p>
      </dgm:t>
    </dgm:pt>
    <dgm:pt modelId="{41FED480-3E2E-47A2-B997-02D527BC8082}" cxnId="{0915C2E6-647D-441C-99DE-DB99CA3BBE4F}" type="sibTrans">
      <dgm:prSet/>
      <dgm:spPr/>
      <dgm:t>
        <a:bodyPr/>
        <a:p>
          <a:endParaRPr lang="zh-CN" altLang="en-US"/>
        </a:p>
      </dgm:t>
    </dgm:pt>
    <dgm:pt modelId="{A6685E83-BEEC-49B3-B40A-539E2C0D7A1A}">
      <dgm:prSet phldrT="[文本]" phldr="0" custT="1"/>
      <dgm:spPr/>
      <dgm:t>
        <a:bodyPr vert="horz" wrap="square"/>
        <a:p>
          <a:pPr>
            <a:lnSpc>
              <a:spcPct val="100000"/>
            </a:lnSpc>
            <a:spcBef>
              <a:spcPct val="0"/>
            </a:spcBef>
            <a:spcAft>
              <a:spcPct val="35000"/>
            </a:spcAft>
          </a:pPr>
          <a:r>
            <a:rPr sz="1800" b="1" spc="4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sym typeface="+mn-ea"/>
            </a:rPr>
            <a:t>国内外不良反应</a:t>
          </a:r>
          <a:r>
            <a:rPr sz="1800" b="1" spc="6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sym typeface="+mn-ea"/>
            </a:rPr>
            <a:t>发生情况</a:t>
          </a:r>
          <a:r>
            <a:rPr lang="zh-CN" altLang="en-US" sz="1800">
              <a:latin typeface="微软雅黑" panose="020B0503020204020204" pitchFamily="34" charset="-122"/>
              <a:ea typeface="微软雅黑" panose="020B0503020204020204" pitchFamily="34" charset="-122"/>
            </a:rPr>
            <a:t/>
          </a:r>
          <a:endParaRPr lang="zh-CN" altLang="en-US" sz="1800">
            <a:latin typeface="微软雅黑" panose="020B0503020204020204" pitchFamily="34" charset="-122"/>
            <a:ea typeface="微软雅黑" panose="020B0503020204020204" pitchFamily="34" charset="-122"/>
          </a:endParaRPr>
        </a:p>
      </dgm:t>
    </dgm:pt>
    <dgm:pt modelId="{FECC43A3-D59E-4EE1-9557-8FBB90D5B362}" cxnId="{403A8F23-C43D-42A6-AA7F-65FE5AF0A23B}" type="parTrans">
      <dgm:prSet/>
      <dgm:spPr/>
      <dgm:t>
        <a:bodyPr/>
        <a:p>
          <a:endParaRPr lang="zh-CN" altLang="en-US"/>
        </a:p>
      </dgm:t>
    </dgm:pt>
    <dgm:pt modelId="{68BB6C9A-B7F0-43A0-955B-FC8C4D4009BF}" cxnId="{403A8F23-C43D-42A6-AA7F-65FE5AF0A23B}" type="sibTrans">
      <dgm:prSet/>
      <dgm:spPr/>
      <dgm:t>
        <a:bodyPr/>
        <a:p>
          <a:endParaRPr lang="zh-CN" altLang="en-US"/>
        </a:p>
      </dgm:t>
    </dgm:pt>
    <dgm:pt modelId="{CBA50553-63FA-4B5A-9888-EDDBA06CA593}">
      <dgm:prSet phldrT="[文本]" phldr="0" custT="1"/>
      <dgm:spPr/>
      <dgm:t>
        <a:bodyPr vert="horz" wrap="square"/>
        <a:p>
          <a:pPr>
            <a:lnSpc>
              <a:spcPct val="100000"/>
            </a:lnSpc>
            <a:spcBef>
              <a:spcPct val="0"/>
            </a:spcBef>
            <a:spcAft>
              <a:spcPct val="15000"/>
            </a:spcAft>
          </a:pPr>
          <a:r>
            <a:rPr lang="zh-CN" altLang="en-US" sz="1400">
              <a:highlight>
                <a:srgbClr val="000000">
                  <a:alpha val="0"/>
                </a:srgbClr>
              </a:highlight>
              <a:latin typeface="微软雅黑" panose="020B0503020204020204" pitchFamily="34" charset="-122"/>
              <a:ea typeface="微软雅黑" panose="020B0503020204020204" pitchFamily="34" charset="-122"/>
            </a:rPr>
            <a:t>经查阅近十年中国知网</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zh-CN" altLang="en-US" sz="1400">
              <a:highlight>
                <a:srgbClr val="000000">
                  <a:alpha val="0"/>
                </a:srgbClr>
              </a:highlight>
              <a:latin typeface="微软雅黑" panose="020B0503020204020204" pitchFamily="34" charset="-122"/>
              <a:ea typeface="微软雅黑" panose="020B0503020204020204" pitchFamily="34" charset="-122"/>
            </a:rPr>
            <a:t>万方数据库文献</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zh-CN" altLang="en-US" sz="1400">
              <a:highlight>
                <a:srgbClr val="000000">
                  <a:alpha val="0"/>
                </a:srgbClr>
              </a:highlight>
              <a:latin typeface="微软雅黑" panose="020B0503020204020204" pitchFamily="34" charset="-122"/>
              <a:ea typeface="微软雅黑" panose="020B0503020204020204" pitchFamily="34" charset="-122"/>
            </a:rPr>
            <a:t>所报道的不良反应主要有躁动</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zh-CN" altLang="en-US" sz="1400">
              <a:highlight>
                <a:srgbClr val="000000">
                  <a:alpha val="0"/>
                </a:srgbClr>
              </a:highlight>
              <a:latin typeface="微软雅黑" panose="020B0503020204020204" pitchFamily="34" charset="-122"/>
              <a:ea typeface="微软雅黑" panose="020B0503020204020204" pitchFamily="34" charset="-122"/>
            </a:rPr>
            <a:t>幻觉</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zh-CN" altLang="en-US" sz="1400">
              <a:highlight>
                <a:srgbClr val="000000">
                  <a:alpha val="0"/>
                </a:srgbClr>
              </a:highlight>
              <a:latin typeface="微软雅黑" panose="020B0503020204020204" pitchFamily="34" charset="-122"/>
              <a:ea typeface="微软雅黑" panose="020B0503020204020204" pitchFamily="34" charset="-122"/>
            </a:rPr>
            <a:t>谵妄</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zh-CN" altLang="en-US" sz="1400">
              <a:highlight>
                <a:srgbClr val="000000">
                  <a:alpha val="0"/>
                </a:srgbClr>
              </a:highlight>
              <a:latin typeface="微软雅黑" panose="020B0503020204020204" pitchFamily="34" charset="-122"/>
              <a:ea typeface="微软雅黑" panose="020B0503020204020204" pitchFamily="34" charset="-122"/>
            </a:rPr>
            <a:t>嗜睡</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zh-CN" altLang="en-US" sz="1400">
              <a:highlight>
                <a:srgbClr val="000000">
                  <a:alpha val="0"/>
                </a:srgbClr>
              </a:highlight>
              <a:latin typeface="微软雅黑" panose="020B0503020204020204" pitchFamily="34" charset="-122"/>
              <a:ea typeface="微软雅黑" panose="020B0503020204020204" pitchFamily="34" charset="-122"/>
            </a:rPr>
            <a:t>意识不清</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zh-CN" altLang="en-US" sz="1400">
              <a:highlight>
                <a:srgbClr val="000000">
                  <a:alpha val="0"/>
                </a:srgbClr>
              </a:highlight>
              <a:latin typeface="微软雅黑" panose="020B0503020204020204" pitchFamily="34" charset="-122"/>
              <a:ea typeface="微软雅黑" panose="020B0503020204020204" pitchFamily="34" charset="-122"/>
            </a:rPr>
            <a:t>昏迷</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zh-CN" altLang="en-US" sz="1400">
              <a:highlight>
                <a:srgbClr val="000000">
                  <a:alpha val="0"/>
                </a:srgbClr>
              </a:highlight>
              <a:latin typeface="微软雅黑" panose="020B0503020204020204" pitchFamily="34" charset="-122"/>
              <a:ea typeface="微软雅黑" panose="020B0503020204020204" pitchFamily="34" charset="-122"/>
            </a:rPr>
            <a:t>未见严重不良反应</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zh-CN" altLang="en-US" sz="1400">
              <a:highlight>
                <a:srgbClr val="000000">
                  <a:alpha val="0"/>
                </a:srgbClr>
              </a:highlight>
              <a:latin typeface="微软雅黑" panose="020B0503020204020204" pitchFamily="34" charset="-122"/>
              <a:ea typeface="微软雅黑" panose="020B0503020204020204" pitchFamily="34" charset="-122"/>
            </a:rPr>
            <a:t>黄琴蓉等在探讨口服巴氯芬治疗痉挛型脑性瘫痪患儿痉挛的临床疗效研究中发现</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zh-CN" altLang="en-US" sz="1400">
              <a:highlight>
                <a:srgbClr val="000000">
                  <a:alpha val="0"/>
                </a:srgbClr>
              </a:highlight>
              <a:latin typeface="微软雅黑" panose="020B0503020204020204" pitchFamily="34" charset="-122"/>
              <a:ea typeface="微软雅黑" panose="020B0503020204020204" pitchFamily="34" charset="-122"/>
            </a:rPr>
            <a:t>主要不良反应为嗜睡</a:t>
          </a:r>
          <a:r>
            <a:rPr lang="en-US" altLang="zh-CN" sz="1400">
              <a:highlight>
                <a:srgbClr val="000000">
                  <a:alpha val="0"/>
                </a:srgbClr>
              </a:highlight>
              <a:latin typeface="微软雅黑" panose="020B0503020204020204" pitchFamily="34" charset="-122"/>
              <a:ea typeface="微软雅黑" panose="020B0503020204020204" pitchFamily="34" charset="-122"/>
            </a:rPr>
            <a:t>3</a:t>
          </a:r>
          <a:r>
            <a:rPr lang="zh-CN" altLang="en-US" sz="1400">
              <a:highlight>
                <a:srgbClr val="000000">
                  <a:alpha val="0"/>
                </a:srgbClr>
              </a:highlight>
              <a:latin typeface="微软雅黑" panose="020B0503020204020204" pitchFamily="34" charset="-122"/>
              <a:ea typeface="微软雅黑" panose="020B0503020204020204" pitchFamily="34" charset="-122"/>
            </a:rPr>
            <a:t>例</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en-US" altLang="zh-CN" sz="1400">
              <a:highlight>
                <a:srgbClr val="000000">
                  <a:alpha val="0"/>
                </a:srgbClr>
              </a:highlight>
              <a:latin typeface="微软雅黑" panose="020B0503020204020204" pitchFamily="34" charset="-122"/>
              <a:ea typeface="微软雅黑" panose="020B0503020204020204" pitchFamily="34" charset="-122"/>
            </a:rPr>
            <a:t>10%</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zh-CN" altLang="en-US" sz="1400">
              <a:highlight>
                <a:srgbClr val="000000">
                  <a:alpha val="0"/>
                </a:srgbClr>
              </a:highlight>
              <a:latin typeface="微软雅黑" panose="020B0503020204020204" pitchFamily="34" charset="-122"/>
              <a:ea typeface="微软雅黑" panose="020B0503020204020204" pitchFamily="34" charset="-122"/>
            </a:rPr>
            <a:t>乏力</a:t>
          </a:r>
          <a:r>
            <a:rPr lang="en-US" altLang="zh-CN" sz="1400">
              <a:highlight>
                <a:srgbClr val="000000">
                  <a:alpha val="0"/>
                </a:srgbClr>
              </a:highlight>
              <a:latin typeface="微软雅黑" panose="020B0503020204020204" pitchFamily="34" charset="-122"/>
              <a:ea typeface="微软雅黑" panose="020B0503020204020204" pitchFamily="34" charset="-122"/>
            </a:rPr>
            <a:t>5</a:t>
          </a:r>
          <a:r>
            <a:rPr lang="zh-CN" altLang="en-US" sz="1400">
              <a:highlight>
                <a:srgbClr val="000000">
                  <a:alpha val="0"/>
                </a:srgbClr>
              </a:highlight>
              <a:latin typeface="微软雅黑" panose="020B0503020204020204" pitchFamily="34" charset="-122"/>
              <a:ea typeface="微软雅黑" panose="020B0503020204020204" pitchFamily="34" charset="-122"/>
            </a:rPr>
            <a:t>例</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en-US" altLang="zh-CN" sz="1400">
              <a:highlight>
                <a:srgbClr val="000000">
                  <a:alpha val="0"/>
                </a:srgbClr>
              </a:highlight>
              <a:latin typeface="微软雅黑" panose="020B0503020204020204" pitchFamily="34" charset="-122"/>
              <a:ea typeface="微软雅黑" panose="020B0503020204020204" pitchFamily="34" charset="-122"/>
            </a:rPr>
            <a:t>16.7%</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zh-CN" altLang="en-US" sz="1400">
              <a:highlight>
                <a:srgbClr val="000000">
                  <a:alpha val="0"/>
                </a:srgbClr>
              </a:highlight>
              <a:latin typeface="微软雅黑" panose="020B0503020204020204" pitchFamily="34" charset="-122"/>
              <a:ea typeface="微软雅黑" panose="020B0503020204020204" pitchFamily="34" charset="-122"/>
            </a:rPr>
            <a:t>嗜睡</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zh-CN" altLang="en-US" sz="1400">
              <a:highlight>
                <a:srgbClr val="000000">
                  <a:alpha val="0"/>
                </a:srgbClr>
              </a:highlight>
              <a:latin typeface="微软雅黑" panose="020B0503020204020204" pitchFamily="34" charset="-122"/>
              <a:ea typeface="微软雅黑" panose="020B0503020204020204" pitchFamily="34" charset="-122"/>
            </a:rPr>
            <a:t>乏力程度轻微</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zh-CN" altLang="en-US" sz="1400">
              <a:highlight>
                <a:srgbClr val="000000">
                  <a:alpha val="0"/>
                </a:srgbClr>
              </a:highlight>
              <a:latin typeface="微软雅黑" panose="020B0503020204020204" pitchFamily="34" charset="-122"/>
              <a:ea typeface="微软雅黑" panose="020B0503020204020204" pitchFamily="34" charset="-122"/>
            </a:rPr>
            <a:t>患者可耐受</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zh-CN" altLang="en-US" sz="1400">
              <a:highlight>
                <a:srgbClr val="000000">
                  <a:alpha val="0"/>
                </a:srgbClr>
              </a:highlight>
              <a:latin typeface="微软雅黑" panose="020B0503020204020204" pitchFamily="34" charset="-122"/>
              <a:ea typeface="微软雅黑" panose="020B0503020204020204" pitchFamily="34" charset="-122"/>
            </a:rPr>
            <a:t>约</a:t>
          </a:r>
          <a:r>
            <a:rPr lang="en-US" altLang="zh-CN" sz="1400">
              <a:highlight>
                <a:srgbClr val="000000">
                  <a:alpha val="0"/>
                </a:srgbClr>
              </a:highlight>
              <a:latin typeface="微软雅黑" panose="020B0503020204020204" pitchFamily="34" charset="-122"/>
              <a:ea typeface="微软雅黑" panose="020B0503020204020204" pitchFamily="34" charset="-122"/>
            </a:rPr>
            <a:t>3-7</a:t>
          </a:r>
          <a:r>
            <a:rPr lang="zh-CN" altLang="en-US" sz="1400">
              <a:highlight>
                <a:srgbClr val="000000">
                  <a:alpha val="0"/>
                </a:srgbClr>
              </a:highlight>
              <a:latin typeface="微软雅黑" panose="020B0503020204020204" pitchFamily="34" charset="-122"/>
              <a:ea typeface="微软雅黑" panose="020B0503020204020204" pitchFamily="34" charset="-122"/>
            </a:rPr>
            <a:t>天上述症状自行改善</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zh-CN" altLang="en-US" sz="1400">
              <a:highlight>
                <a:srgbClr val="000000">
                  <a:alpha val="0"/>
                </a:srgbClr>
              </a:highlight>
              <a:latin typeface="微软雅黑" panose="020B0503020204020204" pitchFamily="34" charset="-122"/>
              <a:ea typeface="微软雅黑" panose="020B0503020204020204" pitchFamily="34" charset="-122"/>
            </a:rPr>
            <a:t>无其他不良反应。</a:t>
          </a:r>
          <a:r>
            <a:rPr lang="zh-CN" altLang="en-US" sz="1400">
              <a:highlight>
                <a:srgbClr val="000000">
                  <a:alpha val="0"/>
                </a:srgbClr>
              </a:highlight>
              <a:latin typeface="微软雅黑" panose="020B0503020204020204" pitchFamily="34" charset="-122"/>
              <a:ea typeface="微软雅黑" panose="020B0503020204020204" pitchFamily="34" charset="-122"/>
            </a:rPr>
            <a:t/>
          </a:r>
          <a:endParaRPr lang="zh-CN" altLang="en-US" sz="1400">
            <a:highlight>
              <a:srgbClr val="000000">
                <a:alpha val="0"/>
              </a:srgbClr>
            </a:highlight>
            <a:latin typeface="微软雅黑" panose="020B0503020204020204" pitchFamily="34" charset="-122"/>
            <a:ea typeface="微软雅黑" panose="020B0503020204020204" pitchFamily="34" charset="-122"/>
          </a:endParaRPr>
        </a:p>
      </dgm:t>
    </dgm:pt>
    <dgm:pt modelId="{73E2772F-165D-4B56-ACC2-969CBF53B0A8}" cxnId="{7489CE8A-7F6D-4075-B966-809D7812FDB9}" type="parTrans">
      <dgm:prSet/>
      <dgm:spPr/>
      <dgm:t>
        <a:bodyPr/>
        <a:p>
          <a:endParaRPr lang="zh-CN" altLang="en-US"/>
        </a:p>
      </dgm:t>
    </dgm:pt>
    <dgm:pt modelId="{7BFD1607-7356-4D3D-A829-75D002A3A4B0}" cxnId="{7489CE8A-7F6D-4075-B966-809D7812FDB9}" type="sibTrans">
      <dgm:prSet/>
      <dgm:spPr/>
      <dgm:t>
        <a:bodyPr/>
        <a:p>
          <a:endParaRPr lang="zh-CN" altLang="en-US"/>
        </a:p>
      </dgm:t>
    </dgm:pt>
    <dgm:pt modelId="{C8DDDFA1-AF37-4444-AAEB-D51CEE212719}">
      <dgm:prSet phldrT="[文本]" phldr="0" custT="1"/>
      <dgm:spPr/>
      <dgm:t>
        <a:bodyPr vert="horz" wrap="square"/>
        <a:p>
          <a:pPr>
            <a:lnSpc>
              <a:spcPct val="100000"/>
            </a:lnSpc>
            <a:spcBef>
              <a:spcPct val="0"/>
            </a:spcBef>
            <a:spcAft>
              <a:spcPct val="35000"/>
            </a:spcAft>
          </a:pPr>
          <a:r>
            <a:rPr lang="zh-CN" altLang="en-US" sz="1800" b="1">
              <a:latin typeface="微软雅黑" panose="020B0503020204020204" pitchFamily="34" charset="-122"/>
              <a:ea typeface="微软雅黑" panose="020B0503020204020204" pitchFamily="34" charset="-122"/>
            </a:rPr>
            <a:t>临床应用情况</a:t>
          </a:r>
          <a:r>
            <a:rPr lang="zh-CN" altLang="en-US" sz="1800" b="1">
              <a:latin typeface="微软雅黑" panose="020B0503020204020204" pitchFamily="34" charset="-122"/>
              <a:ea typeface="微软雅黑" panose="020B0503020204020204" pitchFamily="34" charset="-122"/>
            </a:rPr>
            <a:t/>
          </a:r>
          <a:endParaRPr lang="zh-CN" altLang="en-US" sz="1800" b="1">
            <a:latin typeface="微软雅黑" panose="020B0503020204020204" pitchFamily="34" charset="-122"/>
            <a:ea typeface="微软雅黑" panose="020B0503020204020204" pitchFamily="34" charset="-122"/>
          </a:endParaRPr>
        </a:p>
      </dgm:t>
    </dgm:pt>
    <dgm:pt modelId="{26EA520A-5891-4EBA-B2AD-1840663D8C07}" cxnId="{0B61B0AF-04C0-4BD0-8C46-E0971C414080}" type="parTrans">
      <dgm:prSet/>
      <dgm:spPr/>
      <dgm:t>
        <a:bodyPr/>
        <a:p>
          <a:endParaRPr lang="zh-CN" altLang="en-US"/>
        </a:p>
      </dgm:t>
    </dgm:pt>
    <dgm:pt modelId="{CE2287C8-6424-4771-88FD-4DADE15C5A04}" cxnId="{0B61B0AF-04C0-4BD0-8C46-E0971C414080}" type="sibTrans">
      <dgm:prSet/>
      <dgm:spPr/>
      <dgm:t>
        <a:bodyPr/>
        <a:p>
          <a:endParaRPr lang="zh-CN" altLang="en-US"/>
        </a:p>
      </dgm:t>
    </dgm:pt>
    <dgm:pt modelId="{5AA02751-379E-46DB-884A-F23ACBC498EE}">
      <dgm:prSet phldrT="[文本]" phldr="0" custT="1"/>
      <dgm:spPr/>
      <dgm:t>
        <a:bodyPr vert="horz" wrap="square"/>
        <a:p>
          <a:pPr>
            <a:lnSpc>
              <a:spcPct val="100000"/>
            </a:lnSpc>
            <a:spcBef>
              <a:spcPct val="0"/>
            </a:spcBef>
            <a:spcAft>
              <a:spcPct val="15000"/>
            </a:spcAft>
          </a:pPr>
          <a:r>
            <a:rPr lang="zh-CN" altLang="en-US" sz="1400">
              <a:latin typeface="微软雅黑" panose="020B0503020204020204" pitchFamily="34" charset="-122"/>
              <a:ea typeface="微软雅黑" panose="020B0503020204020204" pitchFamily="34" charset="-122"/>
            </a:rPr>
            <a:t>我公司生产的巴氯芬口服溶液与参比制剂在空腹及餐后条件下给药具有生物等效性</a:t>
          </a:r>
          <a:r>
            <a:rPr lang="zh-CN" altLang="en-US"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巴氯芬经胃肠道迅速而完全地吸收</a:t>
          </a:r>
          <a:r>
            <a:rPr lang="zh-CN" altLang="en-US"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在</a:t>
          </a:r>
          <a:r>
            <a:rPr lang="en-US" altLang="zh-CN" sz="1400">
              <a:latin typeface="微软雅黑" panose="020B0503020204020204" pitchFamily="34" charset="-122"/>
              <a:ea typeface="微软雅黑" panose="020B0503020204020204" pitchFamily="34" charset="-122"/>
            </a:rPr>
            <a:t>Tmax</a:t>
          </a:r>
          <a:r>
            <a:rPr lang="zh-CN" altLang="en-US" sz="1400">
              <a:latin typeface="微软雅黑" panose="020B0503020204020204" pitchFamily="34" charset="-122"/>
              <a:ea typeface="微软雅黑" panose="020B0503020204020204" pitchFamily="34" charset="-122"/>
            </a:rPr>
            <a:t>、</a:t>
          </a:r>
          <a:r>
            <a:rPr lang="en-US" altLang="zh-CN" sz="1400">
              <a:latin typeface="微软雅黑" panose="020B0503020204020204" pitchFamily="34" charset="-122"/>
              <a:ea typeface="微软雅黑" panose="020B0503020204020204" pitchFamily="34" charset="-122"/>
            </a:rPr>
            <a:t>Cmax</a:t>
          </a:r>
          <a:r>
            <a:rPr lang="zh-CN" altLang="en-US" sz="1400">
              <a:latin typeface="微软雅黑" panose="020B0503020204020204" pitchFamily="34" charset="-122"/>
              <a:ea typeface="微软雅黑" panose="020B0503020204020204" pitchFamily="34" charset="-122"/>
            </a:rPr>
            <a:t>和生物利用度等方面</a:t>
          </a:r>
          <a:r>
            <a:rPr lang="zh-CN" altLang="en-US"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口服溶液剂和片剂之间没有观察到显著差异。</a:t>
          </a:r>
          <a:r>
            <a:rPr lang="zh-CN" altLang="en-US" sz="1400">
              <a:latin typeface="微软雅黑" panose="020B0503020204020204" pitchFamily="34" charset="-122"/>
              <a:ea typeface="微软雅黑" panose="020B0503020204020204" pitchFamily="34" charset="-122"/>
            </a:rPr>
            <a:t>国内外多项研究已验证了本品的有效性与安全性</a:t>
          </a:r>
          <a:r>
            <a:rPr lang="zh-CN" altLang="en-US"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在治疗各种疾病所致肌肉痉挛等方面均取得了较好的疗效</a:t>
          </a:r>
          <a:r>
            <a:rPr lang="zh-CN" altLang="en-US"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值得临床选用。巴氯芬片</a:t>
          </a:r>
          <a:r>
            <a:rPr lang="zh-CN" altLang="en-US" sz="1400">
              <a:latin typeface="微软雅黑" panose="020B0503020204020204" pitchFamily="34" charset="-122"/>
              <a:ea typeface="微软雅黑" panose="020B0503020204020204" pitchFamily="34" charset="-122"/>
            </a:rPr>
            <a:t>在中国上市近</a:t>
          </a:r>
          <a:r>
            <a:rPr lang="en-US" altLang="zh-CN" sz="1400">
              <a:latin typeface="微软雅黑" panose="020B0503020204020204" pitchFamily="34" charset="-122"/>
              <a:ea typeface="微软雅黑" panose="020B0503020204020204" pitchFamily="34" charset="-122"/>
            </a:rPr>
            <a:t>30</a:t>
          </a:r>
          <a:r>
            <a:rPr lang="zh-CN" altLang="en-US" sz="1400">
              <a:latin typeface="微软雅黑" panose="020B0503020204020204" pitchFamily="34" charset="-122"/>
              <a:ea typeface="微软雅黑" panose="020B0503020204020204" pitchFamily="34" charset="-122"/>
            </a:rPr>
            <a:t>年，</a:t>
          </a:r>
          <a:r>
            <a:rPr lang="zh-CN" altLang="en-US" sz="1400" b="1">
              <a:solidFill>
                <a:srgbClr val="C00000"/>
              </a:solidFill>
              <a:latin typeface="微软雅黑" panose="020B0503020204020204" pitchFamily="34" charset="-122"/>
              <a:ea typeface="微软雅黑" panose="020B0503020204020204" pitchFamily="34" charset="-122"/>
            </a:rPr>
            <a:t>巴氯芬</a:t>
          </a:r>
          <a:r>
            <a:rPr lang="zh-CN" altLang="en-US" sz="1400" b="1">
              <a:solidFill>
                <a:srgbClr val="C00000"/>
              </a:solidFill>
              <a:latin typeface="微软雅黑" panose="020B0503020204020204" pitchFamily="34" charset="-122"/>
              <a:ea typeface="微软雅黑" panose="020B0503020204020204" pitchFamily="34" charset="-122"/>
            </a:rPr>
            <a:t>在中国患者中的有效性和安全性已得到充分验证</a:t>
          </a:r>
          <a:r>
            <a:rPr lang="zh-CN" altLang="en-US" sz="1400" b="1">
              <a:solidFill>
                <a:srgbClr val="C00000"/>
              </a:solidFill>
              <a:latin typeface="微软雅黑" panose="020B0503020204020204" pitchFamily="34" charset="-122"/>
              <a:ea typeface="微软雅黑" panose="020B0503020204020204" pitchFamily="34" charset="-122"/>
            </a:rPr>
            <a:t/>
          </a:r>
          <a:endParaRPr lang="zh-CN" altLang="en-US" sz="1400" b="1">
            <a:solidFill>
              <a:srgbClr val="C00000"/>
            </a:solidFill>
            <a:latin typeface="微软雅黑" panose="020B0503020204020204" pitchFamily="34" charset="-122"/>
            <a:ea typeface="微软雅黑" panose="020B0503020204020204" pitchFamily="34" charset="-122"/>
          </a:endParaRPr>
        </a:p>
      </dgm:t>
    </dgm:pt>
    <dgm:pt modelId="{D0D77647-95BE-4607-B2F0-006D9CAB8F0E}" cxnId="{4E279351-D4B1-4BB2-9E23-2A7840160842}" type="parTrans">
      <dgm:prSet/>
      <dgm:spPr/>
      <dgm:t>
        <a:bodyPr/>
        <a:p>
          <a:endParaRPr lang="zh-CN" altLang="en-US"/>
        </a:p>
      </dgm:t>
    </dgm:pt>
    <dgm:pt modelId="{3DBF6B9F-A188-4D67-ABE8-0633561FA9E5}" cxnId="{4E279351-D4B1-4BB2-9E23-2A7840160842}" type="sibTrans">
      <dgm:prSet/>
      <dgm:spPr/>
      <dgm:t>
        <a:bodyPr/>
        <a:p>
          <a:endParaRPr lang="zh-CN" altLang="en-US"/>
        </a:p>
      </dgm:t>
    </dgm:pt>
    <dgm:pt modelId="{D5935282-3C7C-4F88-A1AE-C27DB8591514}" type="pres">
      <dgm:prSet presAssocID="{2E15931E-1654-4B73-89B2-8E333D9C42E0}" presName="Name0" presStyleCnt="0">
        <dgm:presLayoutVars>
          <dgm:dir/>
          <dgm:animLvl val="lvl"/>
          <dgm:resizeHandles val="exact"/>
        </dgm:presLayoutVars>
      </dgm:prSet>
      <dgm:spPr/>
    </dgm:pt>
    <dgm:pt modelId="{E61486FD-113E-4C87-8ADF-B1A8E2A84801}" type="pres">
      <dgm:prSet presAssocID="{90DDC401-903F-495B-A387-FFA8A45891F6}" presName="linNode" presStyleCnt="0"/>
      <dgm:spPr/>
    </dgm:pt>
    <dgm:pt modelId="{96BE2B31-D87C-43E1-BE64-4C27B13F4AA4}" type="pres">
      <dgm:prSet presAssocID="{90DDC401-903F-495B-A387-FFA8A45891F6}" presName="parentText" presStyleLbl="node1" presStyleIdx="0" presStyleCnt="3" custScaleX="65832" custScaleY="79649" custLinFactNeighborX="269">
        <dgm:presLayoutVars>
          <dgm:chMax val="1"/>
          <dgm:bulletEnabled val="1"/>
        </dgm:presLayoutVars>
      </dgm:prSet>
      <dgm:spPr/>
    </dgm:pt>
    <dgm:pt modelId="{DD9406C3-FC80-4468-A55B-122D744D43F0}" type="pres">
      <dgm:prSet presAssocID="{90DDC401-903F-495B-A387-FFA8A45891F6}" presName="descendantText" presStyleLbl="alignAccFollowNode1" presStyleIdx="0" presStyleCnt="3" custScaleX="102220" custScaleY="78887">
        <dgm:presLayoutVars>
          <dgm:bulletEnabled val="1"/>
        </dgm:presLayoutVars>
      </dgm:prSet>
      <dgm:spPr/>
    </dgm:pt>
    <dgm:pt modelId="{F1941F29-E51C-4282-956D-50CFAFAEB9B8}" type="pres">
      <dgm:prSet presAssocID="{35E5E878-0907-4014-9CFA-56AEFE6C22E5}" presName="sp" presStyleCnt="0"/>
      <dgm:spPr/>
    </dgm:pt>
    <dgm:pt modelId="{B589D1EC-5156-4FB2-BB1C-8E1290A868B9}" type="pres">
      <dgm:prSet presAssocID="{A6685E83-BEEC-49B3-B40A-539E2C0D7A1A}" presName="linNode" presStyleCnt="0"/>
      <dgm:spPr/>
    </dgm:pt>
    <dgm:pt modelId="{EBD335B5-8308-49CB-9630-99D852747B1F}" type="pres">
      <dgm:prSet presAssocID="{A6685E83-BEEC-49B3-B40A-539E2C0D7A1A}" presName="parentText" presStyleLbl="node1" presStyleIdx="1" presStyleCnt="3" custScaleX="64911" custScaleY="77487">
        <dgm:presLayoutVars>
          <dgm:chMax val="1"/>
          <dgm:bulletEnabled val="1"/>
        </dgm:presLayoutVars>
      </dgm:prSet>
      <dgm:spPr/>
    </dgm:pt>
    <dgm:pt modelId="{6EB2A58E-CA03-4F76-94B6-D8FE50231963}" type="pres">
      <dgm:prSet presAssocID="{A6685E83-BEEC-49B3-B40A-539E2C0D7A1A}" presName="descendantText" presStyleLbl="alignAccFollowNode1" presStyleIdx="1" presStyleCnt="3" custScaleX="103048" custScaleY="70747" custLinFactNeighborX="-370" custLinFactNeighborY="-4">
        <dgm:presLayoutVars>
          <dgm:bulletEnabled val="1"/>
        </dgm:presLayoutVars>
      </dgm:prSet>
      <dgm:spPr/>
    </dgm:pt>
    <dgm:pt modelId="{A76EE5BB-CBA4-4DD9-BFB7-3F3F246C9BF0}" type="pres">
      <dgm:prSet presAssocID="{68BB6C9A-B7F0-43A0-955B-FC8C4D4009BF}" presName="sp" presStyleCnt="0"/>
      <dgm:spPr/>
    </dgm:pt>
    <dgm:pt modelId="{2BB2A428-FB05-47E5-AC5F-C6A7936A9AC0}" type="pres">
      <dgm:prSet presAssocID="{C8DDDFA1-AF37-4444-AAEB-D51CEE212719}" presName="linNode" presStyleCnt="0"/>
      <dgm:spPr/>
    </dgm:pt>
    <dgm:pt modelId="{B093CE78-670B-40EB-95CF-315E334D550F}" type="pres">
      <dgm:prSet presAssocID="{C8DDDFA1-AF37-4444-AAEB-D51CEE212719}" presName="parentText" presStyleLbl="node1" presStyleIdx="2" presStyleCnt="3" custScaleX="63953" custScaleY="78319">
        <dgm:presLayoutVars>
          <dgm:chMax val="1"/>
          <dgm:bulletEnabled val="1"/>
        </dgm:presLayoutVars>
      </dgm:prSet>
      <dgm:spPr/>
    </dgm:pt>
    <dgm:pt modelId="{64028F0D-BE57-4642-92F7-303D4E45C524}" type="pres">
      <dgm:prSet presAssocID="{C8DDDFA1-AF37-4444-AAEB-D51CEE212719}" presName="descendantText" presStyleLbl="alignAccFollowNode1" presStyleIdx="2" presStyleCnt="3" custScaleX="103898" custScaleY="72277">
        <dgm:presLayoutVars>
          <dgm:bulletEnabled val="1"/>
        </dgm:presLayoutVars>
      </dgm:prSet>
      <dgm:spPr/>
    </dgm:pt>
  </dgm:ptLst>
  <dgm:cxnLst>
    <dgm:cxn modelId="{79EBB4F2-8EE7-4F93-9D7F-DE7BE5360DA3}" srcId="{2E15931E-1654-4B73-89B2-8E333D9C42E0}" destId="{90DDC401-903F-495B-A387-FFA8A45891F6}" srcOrd="0" destOrd="0" parTransId="{C8BB0B8A-C63A-4F83-B8DD-3A7CE259E4EE}" sibTransId="{35E5E878-0907-4014-9CFA-56AEFE6C22E5}"/>
    <dgm:cxn modelId="{0915C2E6-647D-441C-99DE-DB99CA3BBE4F}" srcId="{90DDC401-903F-495B-A387-FFA8A45891F6}" destId="{E08CEB0C-E37F-4DCA-A8EA-4B2CD3AD7754}" srcOrd="0" destOrd="0" parTransId="{FB4BCC77-44E9-4065-8A2F-90CD32DE34E3}" sibTransId="{41FED480-3E2E-47A2-B997-02D527BC8082}"/>
    <dgm:cxn modelId="{403A8F23-C43D-42A6-AA7F-65FE5AF0A23B}" srcId="{2E15931E-1654-4B73-89B2-8E333D9C42E0}" destId="{A6685E83-BEEC-49B3-B40A-539E2C0D7A1A}" srcOrd="1" destOrd="0" parTransId="{FECC43A3-D59E-4EE1-9557-8FBB90D5B362}" sibTransId="{68BB6C9A-B7F0-43A0-955B-FC8C4D4009BF}"/>
    <dgm:cxn modelId="{7489CE8A-7F6D-4075-B966-809D7812FDB9}" srcId="{A6685E83-BEEC-49B3-B40A-539E2C0D7A1A}" destId="{CBA50553-63FA-4B5A-9888-EDDBA06CA593}" srcOrd="0" destOrd="1" parTransId="{73E2772F-165D-4B56-ACC2-969CBF53B0A8}" sibTransId="{7BFD1607-7356-4D3D-A829-75D002A3A4B0}"/>
    <dgm:cxn modelId="{0B61B0AF-04C0-4BD0-8C46-E0971C414080}" srcId="{2E15931E-1654-4B73-89B2-8E333D9C42E0}" destId="{C8DDDFA1-AF37-4444-AAEB-D51CEE212719}" srcOrd="2" destOrd="0" parTransId="{26EA520A-5891-4EBA-B2AD-1840663D8C07}" sibTransId="{CE2287C8-6424-4771-88FD-4DADE15C5A04}"/>
    <dgm:cxn modelId="{4E279351-D4B1-4BB2-9E23-2A7840160842}" srcId="{C8DDDFA1-AF37-4444-AAEB-D51CEE212719}" destId="{5AA02751-379E-46DB-884A-F23ACBC498EE}" srcOrd="0" destOrd="2" parTransId="{D0D77647-95BE-4607-B2F0-006D9CAB8F0E}" sibTransId="{3DBF6B9F-A188-4D67-ABE8-0633561FA9E5}"/>
    <dgm:cxn modelId="{48862E49-50D3-44D9-BA4B-1AE2BFD234BF}" type="presOf" srcId="{2E15931E-1654-4B73-89B2-8E333D9C42E0}" destId="{D5935282-3C7C-4F88-A1AE-C27DB8591514}" srcOrd="0" destOrd="0" presId="urn:microsoft.com/office/officeart/2005/8/layout/vList5"/>
    <dgm:cxn modelId="{899FAC70-2768-42B0-998D-C09774010E04}" type="presParOf" srcId="{D5935282-3C7C-4F88-A1AE-C27DB8591514}" destId="{E61486FD-113E-4C87-8ADF-B1A8E2A84801}" srcOrd="0" destOrd="0" presId="urn:microsoft.com/office/officeart/2005/8/layout/vList5"/>
    <dgm:cxn modelId="{795CA8FE-A99D-4C57-8542-E4802AC206B0}" type="presParOf" srcId="{E61486FD-113E-4C87-8ADF-B1A8E2A84801}" destId="{96BE2B31-D87C-43E1-BE64-4C27B13F4AA4}" srcOrd="0" destOrd="0" presId="urn:microsoft.com/office/officeart/2005/8/layout/vList5"/>
    <dgm:cxn modelId="{FDC5AE0F-649F-435A-8327-0052E8E687E5}" type="presOf" srcId="{90DDC401-903F-495B-A387-FFA8A45891F6}" destId="{96BE2B31-D87C-43E1-BE64-4C27B13F4AA4}" srcOrd="0" destOrd="0" presId="urn:microsoft.com/office/officeart/2005/8/layout/vList5"/>
    <dgm:cxn modelId="{4B932107-570A-43EE-8381-AE18CEB4EB64}" type="presParOf" srcId="{E61486FD-113E-4C87-8ADF-B1A8E2A84801}" destId="{DD9406C3-FC80-4468-A55B-122D744D43F0}" srcOrd="1" destOrd="0" presId="urn:microsoft.com/office/officeart/2005/8/layout/vList5"/>
    <dgm:cxn modelId="{3C3A081B-1302-49E9-85C5-C3776E2E34D2}" type="presOf" srcId="{E08CEB0C-E37F-4DCA-A8EA-4B2CD3AD7754}" destId="{DD9406C3-FC80-4468-A55B-122D744D43F0}" srcOrd="0" destOrd="0" presId="urn:microsoft.com/office/officeart/2005/8/layout/vList5"/>
    <dgm:cxn modelId="{21895980-88AE-427E-B79E-9353E2BD58B8}" type="presParOf" srcId="{D5935282-3C7C-4F88-A1AE-C27DB8591514}" destId="{F1941F29-E51C-4282-956D-50CFAFAEB9B8}" srcOrd="1" destOrd="0" presId="urn:microsoft.com/office/officeart/2005/8/layout/vList5"/>
    <dgm:cxn modelId="{A279E0E5-3E0B-4675-BF17-51EFC43078CA}" type="presParOf" srcId="{D5935282-3C7C-4F88-A1AE-C27DB8591514}" destId="{B589D1EC-5156-4FB2-BB1C-8E1290A868B9}" srcOrd="2" destOrd="0" presId="urn:microsoft.com/office/officeart/2005/8/layout/vList5"/>
    <dgm:cxn modelId="{BD2D45B3-3BF5-4053-8B8C-531582C1D9C0}" type="presParOf" srcId="{B589D1EC-5156-4FB2-BB1C-8E1290A868B9}" destId="{EBD335B5-8308-49CB-9630-99D852747B1F}" srcOrd="0" destOrd="2" presId="urn:microsoft.com/office/officeart/2005/8/layout/vList5"/>
    <dgm:cxn modelId="{F7F8AE06-9A53-4A06-8103-806DB91F6EBD}" type="presOf" srcId="{A6685E83-BEEC-49B3-B40A-539E2C0D7A1A}" destId="{EBD335B5-8308-49CB-9630-99D852747B1F}" srcOrd="0" destOrd="0" presId="urn:microsoft.com/office/officeart/2005/8/layout/vList5"/>
    <dgm:cxn modelId="{AC87C339-B91A-460F-9F05-4B23A4918301}" type="presParOf" srcId="{B589D1EC-5156-4FB2-BB1C-8E1290A868B9}" destId="{6EB2A58E-CA03-4F76-94B6-D8FE50231963}" srcOrd="1" destOrd="2" presId="urn:microsoft.com/office/officeart/2005/8/layout/vList5"/>
    <dgm:cxn modelId="{FD3F9A68-9312-4751-A703-25EB4EA11488}" type="presOf" srcId="{CBA50553-63FA-4B5A-9888-EDDBA06CA593}" destId="{6EB2A58E-CA03-4F76-94B6-D8FE50231963}" srcOrd="0" destOrd="0" presId="urn:microsoft.com/office/officeart/2005/8/layout/vList5"/>
    <dgm:cxn modelId="{6B0BC9A6-6123-4F6D-8BC9-26450A432BF1}" type="presParOf" srcId="{D5935282-3C7C-4F88-A1AE-C27DB8591514}" destId="{A76EE5BB-CBA4-4DD9-BFB7-3F3F246C9BF0}" srcOrd="3" destOrd="0" presId="urn:microsoft.com/office/officeart/2005/8/layout/vList5"/>
    <dgm:cxn modelId="{DAC42871-C238-4B57-85D7-5C4E4C84CB61}" type="presParOf" srcId="{D5935282-3C7C-4F88-A1AE-C27DB8591514}" destId="{2BB2A428-FB05-47E5-AC5F-C6A7936A9AC0}" srcOrd="4" destOrd="0" presId="urn:microsoft.com/office/officeart/2005/8/layout/vList5"/>
    <dgm:cxn modelId="{056BE836-C0CA-4007-AB51-3E70C15F9699}" type="presParOf" srcId="{2BB2A428-FB05-47E5-AC5F-C6A7936A9AC0}" destId="{B093CE78-670B-40EB-95CF-315E334D550F}" srcOrd="0" destOrd="4" presId="urn:microsoft.com/office/officeart/2005/8/layout/vList5"/>
    <dgm:cxn modelId="{20BDDD8E-0725-4D33-812C-AD5EB109530F}" type="presOf" srcId="{C8DDDFA1-AF37-4444-AAEB-D51CEE212719}" destId="{B093CE78-670B-40EB-95CF-315E334D550F}" srcOrd="0" destOrd="0" presId="urn:microsoft.com/office/officeart/2005/8/layout/vList5"/>
    <dgm:cxn modelId="{2185F4C6-0B55-48FD-A6BC-7A0DA33154CD}" type="presParOf" srcId="{2BB2A428-FB05-47E5-AC5F-C6A7936A9AC0}" destId="{64028F0D-BE57-4642-92F7-303D4E45C524}" srcOrd="1" destOrd="4" presId="urn:microsoft.com/office/officeart/2005/8/layout/vList5"/>
    <dgm:cxn modelId="{0C97CA1C-FFB1-4F4C-8DBD-7FDFC6711228}" type="presOf" srcId="{5AA02751-379E-46DB-884A-F23ACBC498EE}" destId="{64028F0D-BE57-4642-92F7-303D4E45C524}" srcOrd="0"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991215" cy="5369560"/>
        <a:chOff x="0" y="0"/>
        <a:chExt cx="10991215" cy="5369560"/>
      </a:xfrm>
    </dsp:grpSpPr>
    <dsp:sp modelId="{DD9406C3-FC80-4468-A55B-122D744D43F0}">
      <dsp:nvSpPr>
        <dsp:cNvPr id="4" name="同侧圆角矩形 3"/>
        <dsp:cNvSpPr/>
      </dsp:nvSpPr>
      <dsp:spPr bwMode="white">
        <a:xfrm rot="5400000">
          <a:off x="6085905" y="-2724072"/>
          <a:ext cx="1380582" cy="7190541"/>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53340" tIns="26670" rIns="53340" bIns="2667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不良反应主要发生于服药初始阶段</a:t>
          </a:r>
          <a:r>
            <a:rPr lang="zh-CN" altLang="en-US" sz="1400">
              <a:solidFill>
                <a:schemeClr val="dk1"/>
              </a:solidFill>
              <a:latin typeface="微软雅黑" panose="020B0503020204020204" pitchFamily="34" charset="-122"/>
              <a:ea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rPr>
            <a:t>例如</a:t>
          </a:r>
          <a:r>
            <a:rPr lang="zh-CN" altLang="en-US" sz="1400">
              <a:solidFill>
                <a:schemeClr val="dk1"/>
              </a:solidFill>
              <a:latin typeface="微软雅黑" panose="020B0503020204020204" pitchFamily="34" charset="-122"/>
              <a:ea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rPr>
            <a:t>镇静</a:t>
          </a:r>
          <a:r>
            <a:rPr lang="zh-CN" altLang="en-US" sz="1400">
              <a:solidFill>
                <a:schemeClr val="dk1"/>
              </a:solidFill>
              <a:latin typeface="微软雅黑" panose="020B0503020204020204" pitchFamily="34" charset="-122"/>
              <a:ea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rPr>
            <a:t>嗜睡和恶心</a:t>
          </a:r>
          <a:r>
            <a:rPr lang="zh-CN" altLang="en-US" sz="1400">
              <a:solidFill>
                <a:schemeClr val="dk1"/>
              </a:solidFill>
              <a:latin typeface="微软雅黑" panose="020B0503020204020204" pitchFamily="34" charset="-122"/>
              <a:ea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rPr>
            <a:t>如果剂量增加过快</a:t>
          </a:r>
          <a:r>
            <a:rPr lang="zh-CN" altLang="en-US" sz="1400">
              <a:solidFill>
                <a:schemeClr val="dk1"/>
              </a:solidFill>
              <a:latin typeface="微软雅黑" panose="020B0503020204020204" pitchFamily="34" charset="-122"/>
              <a:ea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rPr>
            <a:t>或大剂量服药</a:t>
          </a:r>
          <a:r>
            <a:rPr lang="zh-CN" altLang="en-US" sz="1400">
              <a:solidFill>
                <a:schemeClr val="dk1"/>
              </a:solidFill>
              <a:latin typeface="微软雅黑" panose="020B0503020204020204" pitchFamily="34" charset="-122"/>
              <a:ea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rPr>
            <a:t>就可能产生不良反应</a:t>
          </a:r>
          <a:r>
            <a:rPr lang="zh-CN" altLang="en-US" sz="1400">
              <a:solidFill>
                <a:schemeClr val="dk1"/>
              </a:solidFill>
              <a:latin typeface="微软雅黑" panose="020B0503020204020204" pitchFamily="34" charset="-122"/>
              <a:ea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rPr>
            <a:t>不良反应多为暂时的</a:t>
          </a:r>
          <a:r>
            <a:rPr lang="zh-CN" altLang="en-US" sz="1400">
              <a:solidFill>
                <a:schemeClr val="dk1"/>
              </a:solidFill>
              <a:latin typeface="微软雅黑" panose="020B0503020204020204" pitchFamily="34" charset="-122"/>
              <a:ea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rPr>
            <a:t>并且能通过降低剂量而减轻或消失</a:t>
          </a:r>
          <a:r>
            <a:rPr lang="zh-CN" altLang="en-US" sz="1400">
              <a:solidFill>
                <a:schemeClr val="dk1"/>
              </a:solidFill>
              <a:latin typeface="微软雅黑" panose="020B0503020204020204" pitchFamily="34" charset="-122"/>
              <a:ea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rPr>
            <a:t>很少有需要停药的严重不良反应发生</a:t>
          </a:r>
          <a:r>
            <a:rPr lang="zh-CN" altLang="en-US" sz="1400">
              <a:solidFill>
                <a:schemeClr val="dk1"/>
              </a:solidFill>
              <a:latin typeface="微软雅黑" panose="020B0503020204020204" pitchFamily="34" charset="-122"/>
              <a:ea typeface="微软雅黑" panose="020B0503020204020204" pitchFamily="34" charset="-122"/>
            </a:rPr>
            <a:t>。</a:t>
          </a:r>
          <a:endParaRPr lang="zh-CN" altLang="en-US" sz="1400">
            <a:solidFill>
              <a:schemeClr val="dk1"/>
            </a:solidFill>
            <a:latin typeface="微软雅黑" panose="020B0503020204020204" pitchFamily="34" charset="-122"/>
            <a:ea typeface="微软雅黑" panose="020B0503020204020204" pitchFamily="34" charset="-122"/>
          </a:endParaRPr>
        </a:p>
      </dsp:txBody>
      <dsp:txXfrm rot="5400000">
        <a:off x="6085905" y="-2724072"/>
        <a:ext cx="1380582" cy="7190541"/>
      </dsp:txXfrm>
    </dsp:sp>
    <dsp:sp modelId="{96BE2B31-D87C-43E1-BE64-4C27B13F4AA4}">
      <dsp:nvSpPr>
        <dsp:cNvPr id="3" name="圆角矩形 2"/>
        <dsp:cNvSpPr/>
      </dsp:nvSpPr>
      <dsp:spPr bwMode="white">
        <a:xfrm>
          <a:off x="594983" y="0"/>
          <a:ext cx="2604865" cy="1742397"/>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68580" tIns="34290" rIns="68580" bIns="342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sz="1800" b="1" spc="7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sym typeface="+mn-ea"/>
            </a:rPr>
            <a:t>说明书收载的安全性信息</a:t>
          </a:r>
          <a:endParaRPr lang="zh-CN" altLang="en-US" sz="1800">
            <a:latin typeface="微软雅黑" panose="020B0503020204020204" pitchFamily="34" charset="-122"/>
            <a:ea typeface="微软雅黑" panose="020B0503020204020204" pitchFamily="34" charset="-122"/>
          </a:endParaRPr>
        </a:p>
      </dsp:txBody>
      <dsp:txXfrm>
        <a:off x="594983" y="0"/>
        <a:ext cx="2604865" cy="1742397"/>
      </dsp:txXfrm>
    </dsp:sp>
    <dsp:sp modelId="{6EB2A58E-CA03-4F76-94B6-D8FE50231963}">
      <dsp:nvSpPr>
        <dsp:cNvPr id="6" name="同侧圆角矩形 5"/>
        <dsp:cNvSpPr/>
      </dsp:nvSpPr>
      <dsp:spPr bwMode="white">
        <a:xfrm rot="5400000">
          <a:off x="6135173" y="-925135"/>
          <a:ext cx="1238126" cy="7248785"/>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53340" tIns="26670" rIns="53340" bIns="2667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14300" lvl="1" indent="-114300">
            <a:lnSpc>
              <a:spcPct val="100000"/>
            </a:lnSpc>
            <a:spcBef>
              <a:spcPct val="0"/>
            </a:spcBef>
            <a:spcAft>
              <a:spcPct val="15000"/>
            </a:spcAft>
            <a:buChar char="•"/>
          </a:pP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经查阅近十年中国知网</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万方数据库文献</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所报道的不良反应主要有躁动</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幻觉</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谵妄</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嗜睡</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意识不清</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昏迷</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未见严重不良反应</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黄琴蓉等在探讨口服巴氯芬治疗痉挛型脑性瘫痪患儿痉挛的临床疗效研究中发现</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主要不良反应为嗜睡</a:t>
          </a:r>
          <a:r>
            <a:rPr lang="en-US" altLang="zh-CN" sz="1400">
              <a:solidFill>
                <a:schemeClr val="dk1"/>
              </a:solidFill>
              <a:highlight>
                <a:srgbClr val="000000">
                  <a:alpha val="0"/>
                </a:srgbClr>
              </a:highlight>
              <a:latin typeface="微软雅黑" panose="020B0503020204020204" pitchFamily="34" charset="-122"/>
              <a:ea typeface="微软雅黑" panose="020B0503020204020204" pitchFamily="34" charset="-122"/>
            </a:rPr>
            <a:t>3</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例</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en-US" altLang="zh-CN" sz="1400">
              <a:solidFill>
                <a:schemeClr val="dk1"/>
              </a:solidFill>
              <a:highlight>
                <a:srgbClr val="000000">
                  <a:alpha val="0"/>
                </a:srgbClr>
              </a:highlight>
              <a:latin typeface="微软雅黑" panose="020B0503020204020204" pitchFamily="34" charset="-122"/>
              <a:ea typeface="微软雅黑" panose="020B0503020204020204" pitchFamily="34" charset="-122"/>
            </a:rPr>
            <a:t>10%</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乏力</a:t>
          </a:r>
          <a:r>
            <a:rPr lang="en-US" altLang="zh-CN" sz="1400">
              <a:solidFill>
                <a:schemeClr val="dk1"/>
              </a:solidFill>
              <a:highlight>
                <a:srgbClr val="000000">
                  <a:alpha val="0"/>
                </a:srgbClr>
              </a:highlight>
              <a:latin typeface="微软雅黑" panose="020B0503020204020204" pitchFamily="34" charset="-122"/>
              <a:ea typeface="微软雅黑" panose="020B0503020204020204" pitchFamily="34" charset="-122"/>
            </a:rPr>
            <a:t>5</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例</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en-US" altLang="zh-CN" sz="1400">
              <a:solidFill>
                <a:schemeClr val="dk1"/>
              </a:solidFill>
              <a:highlight>
                <a:srgbClr val="000000">
                  <a:alpha val="0"/>
                </a:srgbClr>
              </a:highlight>
              <a:latin typeface="微软雅黑" panose="020B0503020204020204" pitchFamily="34" charset="-122"/>
              <a:ea typeface="微软雅黑" panose="020B0503020204020204" pitchFamily="34" charset="-122"/>
            </a:rPr>
            <a:t>16.7%</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嗜睡</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乏力程度轻微</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患者可耐受</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约</a:t>
          </a:r>
          <a:r>
            <a:rPr lang="en-US" altLang="zh-CN" sz="1400">
              <a:solidFill>
                <a:schemeClr val="dk1"/>
              </a:solidFill>
              <a:highlight>
                <a:srgbClr val="000000">
                  <a:alpha val="0"/>
                </a:srgbClr>
              </a:highlight>
              <a:latin typeface="微软雅黑" panose="020B0503020204020204" pitchFamily="34" charset="-122"/>
              <a:ea typeface="微软雅黑" panose="020B0503020204020204" pitchFamily="34" charset="-122"/>
            </a:rPr>
            <a:t>3-7</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天上述症状自行改善</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无其他不良反应。</a:t>
          </a:r>
          <a:endPar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endParaRPr>
        </a:p>
      </dsp:txBody>
      <dsp:txXfrm rot="5400000">
        <a:off x="6135173" y="-925135"/>
        <a:ext cx="1238126" cy="7248785"/>
      </dsp:txXfrm>
    </dsp:sp>
    <dsp:sp modelId="{EBD335B5-8308-49CB-9630-99D852747B1F}">
      <dsp:nvSpPr>
        <dsp:cNvPr id="5" name="圆角矩形 4"/>
        <dsp:cNvSpPr/>
      </dsp:nvSpPr>
      <dsp:spPr bwMode="white">
        <a:xfrm>
          <a:off x="576061" y="1851777"/>
          <a:ext cx="2568423" cy="1695101"/>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68580" tIns="34290" rIns="68580" bIns="342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sz="1800" b="1" spc="4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sym typeface="+mn-ea"/>
            </a:rPr>
            <a:t>国内外不良反应</a:t>
          </a:r>
          <a:r>
            <a:rPr sz="1800" b="1" spc="6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sym typeface="+mn-ea"/>
            </a:rPr>
            <a:t>发生情况</a:t>
          </a:r>
          <a:endParaRPr lang="zh-CN" altLang="en-US" sz="1800">
            <a:latin typeface="微软雅黑" panose="020B0503020204020204" pitchFamily="34" charset="-122"/>
            <a:ea typeface="微软雅黑" panose="020B0503020204020204" pitchFamily="34" charset="-122"/>
          </a:endParaRPr>
        </a:p>
      </dsp:txBody>
      <dsp:txXfrm>
        <a:off x="576061" y="1851777"/>
        <a:ext cx="2568423" cy="1695101"/>
      </dsp:txXfrm>
    </dsp:sp>
    <dsp:sp modelId="{64028F0D-BE57-4642-92F7-303D4E45C524}">
      <dsp:nvSpPr>
        <dsp:cNvPr id="8" name="同侧圆角矩形 7"/>
        <dsp:cNvSpPr/>
      </dsp:nvSpPr>
      <dsp:spPr bwMode="white">
        <a:xfrm rot="5400000">
          <a:off x="6128415" y="858620"/>
          <a:ext cx="1264902" cy="7308578"/>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53340" tIns="26670" rIns="53340" bIns="2667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我公司生产的巴氯芬口服溶液与参比制剂在空腹及餐后条件下给药具有生物等效性</a:t>
          </a:r>
          <a:r>
            <a:rPr lang="zh-CN" altLang="en-US" sz="1400">
              <a:solidFill>
                <a:schemeClr val="dk1"/>
              </a:solidFill>
              <a:latin typeface="微软雅黑" panose="020B0503020204020204" pitchFamily="34" charset="-122"/>
              <a:ea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rPr>
            <a:t>巴氯芬经胃肠道迅速而完全地吸收</a:t>
          </a:r>
          <a:r>
            <a:rPr lang="zh-CN" altLang="en-US" sz="1400">
              <a:solidFill>
                <a:schemeClr val="dk1"/>
              </a:solidFill>
              <a:latin typeface="微软雅黑" panose="020B0503020204020204" pitchFamily="34" charset="-122"/>
              <a:ea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rPr>
            <a:t>在</a:t>
          </a:r>
          <a:r>
            <a:rPr lang="en-US" altLang="zh-CN" sz="1400">
              <a:solidFill>
                <a:schemeClr val="dk1"/>
              </a:solidFill>
              <a:latin typeface="微软雅黑" panose="020B0503020204020204" pitchFamily="34" charset="-122"/>
              <a:ea typeface="微软雅黑" panose="020B0503020204020204" pitchFamily="34" charset="-122"/>
            </a:rPr>
            <a:t>Tmax</a:t>
          </a:r>
          <a:r>
            <a:rPr lang="zh-CN" altLang="en-US" sz="1400">
              <a:solidFill>
                <a:schemeClr val="dk1"/>
              </a:solidFill>
              <a:latin typeface="微软雅黑" panose="020B0503020204020204" pitchFamily="34" charset="-122"/>
              <a:ea typeface="微软雅黑" panose="020B0503020204020204" pitchFamily="34" charset="-122"/>
            </a:rPr>
            <a:t>、</a:t>
          </a:r>
          <a:r>
            <a:rPr lang="en-US" altLang="zh-CN" sz="1400">
              <a:solidFill>
                <a:schemeClr val="dk1"/>
              </a:solidFill>
              <a:latin typeface="微软雅黑" panose="020B0503020204020204" pitchFamily="34" charset="-122"/>
              <a:ea typeface="微软雅黑" panose="020B0503020204020204" pitchFamily="34" charset="-122"/>
            </a:rPr>
            <a:t>Cmax</a:t>
          </a:r>
          <a:r>
            <a:rPr lang="zh-CN" altLang="en-US" sz="1400">
              <a:solidFill>
                <a:schemeClr val="dk1"/>
              </a:solidFill>
              <a:latin typeface="微软雅黑" panose="020B0503020204020204" pitchFamily="34" charset="-122"/>
              <a:ea typeface="微软雅黑" panose="020B0503020204020204" pitchFamily="34" charset="-122"/>
            </a:rPr>
            <a:t>和生物利用度等方面</a:t>
          </a:r>
          <a:r>
            <a:rPr lang="zh-CN" altLang="en-US" sz="1400">
              <a:solidFill>
                <a:schemeClr val="dk1"/>
              </a:solidFill>
              <a:latin typeface="微软雅黑" panose="020B0503020204020204" pitchFamily="34" charset="-122"/>
              <a:ea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rPr>
            <a:t>口服溶液剂和片剂之间没有观察到显著差异。</a:t>
          </a:r>
          <a:r>
            <a:rPr lang="zh-CN" altLang="en-US" sz="1400">
              <a:solidFill>
                <a:schemeClr val="dk1"/>
              </a:solidFill>
              <a:latin typeface="微软雅黑" panose="020B0503020204020204" pitchFamily="34" charset="-122"/>
              <a:ea typeface="微软雅黑" panose="020B0503020204020204" pitchFamily="34" charset="-122"/>
            </a:rPr>
            <a:t>国内外多项研究已验证了本品的有效性与安全性</a:t>
          </a:r>
          <a:r>
            <a:rPr lang="zh-CN" altLang="en-US" sz="1400">
              <a:solidFill>
                <a:schemeClr val="dk1"/>
              </a:solidFill>
              <a:latin typeface="微软雅黑" panose="020B0503020204020204" pitchFamily="34" charset="-122"/>
              <a:ea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rPr>
            <a:t>在治疗各种疾病所致肌肉痉挛等方面均取得了较好的疗效</a:t>
          </a:r>
          <a:r>
            <a:rPr lang="zh-CN" altLang="en-US" sz="1400">
              <a:solidFill>
                <a:schemeClr val="dk1"/>
              </a:solidFill>
              <a:latin typeface="微软雅黑" panose="020B0503020204020204" pitchFamily="34" charset="-122"/>
              <a:ea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rPr>
            <a:t>值得临床选用。巴氯芬片</a:t>
          </a:r>
          <a:r>
            <a:rPr lang="zh-CN" altLang="en-US" sz="1400">
              <a:solidFill>
                <a:schemeClr val="dk1"/>
              </a:solidFill>
              <a:latin typeface="微软雅黑" panose="020B0503020204020204" pitchFamily="34" charset="-122"/>
              <a:ea typeface="微软雅黑" panose="020B0503020204020204" pitchFamily="34" charset="-122"/>
            </a:rPr>
            <a:t>在中国上市近</a:t>
          </a:r>
          <a:r>
            <a:rPr lang="en-US" altLang="zh-CN" sz="1400">
              <a:solidFill>
                <a:schemeClr val="dk1"/>
              </a:solidFill>
              <a:latin typeface="微软雅黑" panose="020B0503020204020204" pitchFamily="34" charset="-122"/>
              <a:ea typeface="微软雅黑" panose="020B0503020204020204" pitchFamily="34" charset="-122"/>
            </a:rPr>
            <a:t>30</a:t>
          </a:r>
          <a:r>
            <a:rPr lang="zh-CN" altLang="en-US" sz="1400">
              <a:solidFill>
                <a:schemeClr val="dk1"/>
              </a:solidFill>
              <a:latin typeface="微软雅黑" panose="020B0503020204020204" pitchFamily="34" charset="-122"/>
              <a:ea typeface="微软雅黑" panose="020B0503020204020204" pitchFamily="34" charset="-122"/>
            </a:rPr>
            <a:t>年，</a:t>
          </a:r>
          <a:r>
            <a:rPr lang="zh-CN" altLang="en-US" sz="1400" b="1">
              <a:solidFill>
                <a:srgbClr val="C00000"/>
              </a:solidFill>
              <a:latin typeface="微软雅黑" panose="020B0503020204020204" pitchFamily="34" charset="-122"/>
              <a:ea typeface="微软雅黑" panose="020B0503020204020204" pitchFamily="34" charset="-122"/>
            </a:rPr>
            <a:t>巴氯芬</a:t>
          </a:r>
          <a:r>
            <a:rPr lang="zh-CN" altLang="en-US" sz="1400" b="1">
              <a:solidFill>
                <a:srgbClr val="C00000"/>
              </a:solidFill>
              <a:latin typeface="微软雅黑" panose="020B0503020204020204" pitchFamily="34" charset="-122"/>
              <a:ea typeface="微软雅黑" panose="020B0503020204020204" pitchFamily="34" charset="-122"/>
            </a:rPr>
            <a:t>在中国患者中的有效性和安全性已得到充分验证</a:t>
          </a:r>
          <a:endParaRPr lang="zh-CN" altLang="en-US" sz="1400" b="1">
            <a:solidFill>
              <a:srgbClr val="C00000"/>
            </a:solidFill>
            <a:latin typeface="微软雅黑" panose="020B0503020204020204" pitchFamily="34" charset="-122"/>
            <a:ea typeface="微软雅黑" panose="020B0503020204020204" pitchFamily="34" charset="-122"/>
          </a:endParaRPr>
        </a:p>
      </dsp:txBody>
      <dsp:txXfrm rot="5400000">
        <a:off x="6128415" y="858620"/>
        <a:ext cx="1264902" cy="7308578"/>
      </dsp:txXfrm>
    </dsp:sp>
    <dsp:sp modelId="{B093CE78-670B-40EB-95CF-315E334D550F}">
      <dsp:nvSpPr>
        <dsp:cNvPr id="7" name="圆角矩形 6"/>
        <dsp:cNvSpPr/>
      </dsp:nvSpPr>
      <dsp:spPr bwMode="white">
        <a:xfrm>
          <a:off x="576061" y="3656258"/>
          <a:ext cx="2530516" cy="1713302"/>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68580" tIns="34290" rIns="68580" bIns="342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b="1">
              <a:latin typeface="微软雅黑" panose="020B0503020204020204" pitchFamily="34" charset="-122"/>
              <a:ea typeface="微软雅黑" panose="020B0503020204020204" pitchFamily="34" charset="-122"/>
            </a:rPr>
            <a:t>临床应用情况</a:t>
          </a:r>
          <a:endParaRPr lang="zh-CN" altLang="en-US" sz="1800" b="1">
            <a:latin typeface="微软雅黑" panose="020B0503020204020204" pitchFamily="34" charset="-122"/>
            <a:ea typeface="微软雅黑" panose="020B0503020204020204" pitchFamily="34" charset="-122"/>
          </a:endParaRPr>
        </a:p>
      </dsp:txBody>
      <dsp:txXfrm>
        <a:off x="576061" y="3656258"/>
        <a:ext cx="2530516" cy="171330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E91D91-3405-4D35-90A7-4406E5C37C9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345C2D-BDC1-4EE3-AF32-27F3212612F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4345C2D-BDC1-4EE3-AF32-27F3212612F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E9979-A557-4DA5-A1EF-88883197D38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F226E-81FA-465C-B9E7-C3EC2A5898B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image" Target="../media/image1.png"/><Relationship Id="rId2" Type="http://schemas.microsoft.com/office/2007/relationships/media" Target="../media/media2.mp3"/><Relationship Id="rId1" Type="http://schemas.openxmlformats.org/officeDocument/2006/relationships/audio" Target="../media/media2.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Time Will Tell.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2313041" y="0"/>
            <a:ext cx="448723" cy="448560"/>
          </a:xfrm>
          <a:prstGeom prst="rect">
            <a:avLst/>
          </a:prstGeom>
        </p:spPr>
      </p:pic>
      <p:sp>
        <p:nvSpPr>
          <p:cNvPr id="43" name="Rectangle 3"/>
          <p:cNvSpPr txBox="1">
            <a:spLocks noChangeArrowheads="1"/>
          </p:cNvSpPr>
          <p:nvPr/>
        </p:nvSpPr>
        <p:spPr>
          <a:xfrm>
            <a:off x="959485" y="2202815"/>
            <a:ext cx="9829165" cy="127444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4000" b="1" dirty="0">
                <a:solidFill>
                  <a:schemeClr val="accent1"/>
                </a:solidFill>
                <a:latin typeface="微软雅黑" panose="020B0503020204020204" pitchFamily="34" charset="-122"/>
                <a:ea typeface="微软雅黑" panose="020B0503020204020204" pitchFamily="34" charset="-122"/>
              </a:rPr>
              <a:t>巴氯芬口服溶液</a:t>
            </a:r>
            <a:r>
              <a:rPr lang="en-US" altLang="zh-CN" sz="4000" b="1" dirty="0">
                <a:solidFill>
                  <a:schemeClr val="accent1"/>
                </a:solidFill>
                <a:latin typeface="微软雅黑" panose="020B0503020204020204" pitchFamily="34" charset="-122"/>
                <a:ea typeface="微软雅黑" panose="020B0503020204020204" pitchFamily="34" charset="-122"/>
              </a:rPr>
              <a:t>2025</a:t>
            </a:r>
            <a:r>
              <a:rPr lang="zh-CN" altLang="en-US" sz="4000" b="1" dirty="0">
                <a:solidFill>
                  <a:schemeClr val="accent1"/>
                </a:solidFill>
                <a:latin typeface="微软雅黑" panose="020B0503020204020204" pitchFamily="34" charset="-122"/>
                <a:ea typeface="微软雅黑" panose="020B0503020204020204" pitchFamily="34" charset="-122"/>
              </a:rPr>
              <a:t>年</a:t>
            </a:r>
            <a:endParaRPr lang="en-US" altLang="zh-CN" sz="4000" b="1" dirty="0">
              <a:solidFill>
                <a:schemeClr val="accent1"/>
              </a:solidFill>
              <a:latin typeface="微软雅黑" panose="020B0503020204020204" pitchFamily="34" charset="-122"/>
              <a:ea typeface="微软雅黑" panose="020B0503020204020204" pitchFamily="34" charset="-122"/>
            </a:endParaRPr>
          </a:p>
          <a:p>
            <a:pPr algn="l"/>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flipH="1">
            <a:off x="1127070" y="2895751"/>
            <a:ext cx="10531723" cy="0"/>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矩形 9"/>
          <p:cNvSpPr>
            <a:spLocks noChangeArrowheads="1"/>
          </p:cNvSpPr>
          <p:nvPr/>
        </p:nvSpPr>
        <p:spPr bwMode="auto">
          <a:xfrm>
            <a:off x="11685275" y="2111119"/>
            <a:ext cx="506725" cy="2146300"/>
          </a:xfrm>
          <a:prstGeom prst="rect">
            <a:avLst/>
          </a:prstGeom>
          <a:solidFill>
            <a:schemeClr val="accent1"/>
          </a:solidFill>
          <a:ln>
            <a:noFill/>
          </a:ln>
        </p:spPr>
        <p:txBody>
          <a:bodyPr lIns="91409" tIns="45705" rIns="91409" bIns="45705"/>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0827800" y="3181507"/>
            <a:ext cx="576064" cy="577112"/>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2" name="组合 51"/>
          <p:cNvGrpSpPr/>
          <p:nvPr/>
        </p:nvGrpSpPr>
        <p:grpSpPr>
          <a:xfrm>
            <a:off x="9099608" y="3182031"/>
            <a:ext cx="576064" cy="576064"/>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5" name="组合 54"/>
          <p:cNvGrpSpPr/>
          <p:nvPr/>
        </p:nvGrpSpPr>
        <p:grpSpPr>
          <a:xfrm>
            <a:off x="9963705" y="3181507"/>
            <a:ext cx="577111" cy="577112"/>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8" name="组合 57"/>
          <p:cNvGrpSpPr/>
          <p:nvPr/>
        </p:nvGrpSpPr>
        <p:grpSpPr>
          <a:xfrm>
            <a:off x="7371417" y="3181507"/>
            <a:ext cx="577111" cy="577112"/>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61" name="组合 60"/>
          <p:cNvGrpSpPr/>
          <p:nvPr/>
        </p:nvGrpSpPr>
        <p:grpSpPr>
          <a:xfrm>
            <a:off x="8235513" y="3181507"/>
            <a:ext cx="577111" cy="577112"/>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sp>
        <p:nvSpPr>
          <p:cNvPr id="4" name="文本框 3"/>
          <p:cNvSpPr txBox="1"/>
          <p:nvPr/>
        </p:nvSpPr>
        <p:spPr>
          <a:xfrm>
            <a:off x="974035" y="2889731"/>
            <a:ext cx="6244347" cy="1198880"/>
          </a:xfrm>
          <a:prstGeom prst="rect">
            <a:avLst/>
          </a:prstGeom>
          <a:noFill/>
        </p:spPr>
        <p:txBody>
          <a:bodyPr wrap="square" rtlCol="0">
            <a:spAutoFit/>
          </a:bodyPr>
          <a:lstStyle/>
          <a:p>
            <a:pPr>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rPr>
              <a:t>成都倍特得诺药业有限公司</a:t>
            </a:r>
            <a:endParaRPr lang="en-US" altLang="zh-CN" sz="2400" b="1"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en-US" altLang="zh-CN" sz="2400" b="1" dirty="0">
                <a:solidFill>
                  <a:schemeClr val="accent1"/>
                </a:solidFill>
                <a:latin typeface="微软雅黑" panose="020B0503020204020204" pitchFamily="34" charset="-122"/>
                <a:ea typeface="微软雅黑" panose="020B0503020204020204" pitchFamily="34" charset="-122"/>
              </a:rPr>
              <a:t>2025</a:t>
            </a:r>
            <a:r>
              <a:rPr lang="zh-CN" altLang="en-US" sz="2400" b="1" dirty="0">
                <a:solidFill>
                  <a:schemeClr val="accent1"/>
                </a:solidFill>
                <a:latin typeface="微软雅黑" panose="020B0503020204020204" pitchFamily="34" charset="-122"/>
                <a:ea typeface="微软雅黑" panose="020B0503020204020204" pitchFamily="34" charset="-122"/>
              </a:rPr>
              <a:t>年</a:t>
            </a:r>
            <a:r>
              <a:rPr lang="en-US" altLang="zh-CN" sz="2400" b="1" dirty="0">
                <a:solidFill>
                  <a:schemeClr val="accent1"/>
                </a:solidFill>
                <a:latin typeface="微软雅黑" panose="020B0503020204020204" pitchFamily="34" charset="-122"/>
                <a:ea typeface="微软雅黑" panose="020B0503020204020204" pitchFamily="34" charset="-122"/>
              </a:rPr>
              <a:t>7</a:t>
            </a:r>
            <a:r>
              <a:rPr lang="zh-CN" altLang="en-US" sz="2400" b="1" dirty="0">
                <a:solidFill>
                  <a:schemeClr val="accent1"/>
                </a:solidFill>
                <a:latin typeface="微软雅黑" panose="020B0503020204020204" pitchFamily="34" charset="-122"/>
                <a:ea typeface="微软雅黑" panose="020B0503020204020204" pitchFamily="34" charset="-122"/>
              </a:rPr>
              <a:t>月</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2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414" y="572625"/>
            <a:ext cx="3008380" cy="66237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4265" b="1" dirty="0">
                <a:solidFill>
                  <a:schemeClr val="accent1"/>
                </a:solidFill>
                <a:latin typeface="微软雅黑" panose="020B0503020204020204" pitchFamily="34" charset="-122"/>
                <a:ea typeface="微软雅黑" panose="020B0503020204020204" pitchFamily="34" charset="-122"/>
              </a:rPr>
              <a:t>目录</a:t>
            </a:r>
            <a:r>
              <a:rPr lang="en-US" altLang="zh-CN" sz="4265" b="1" dirty="0">
                <a:solidFill>
                  <a:schemeClr val="accent1"/>
                </a:solidFill>
                <a:latin typeface="微软雅黑" panose="020B0503020204020204" pitchFamily="34" charset="-122"/>
                <a:ea typeface="微软雅黑" panose="020B0503020204020204" pitchFamily="34" charset="-122"/>
              </a:rPr>
              <a:t>/</a:t>
            </a:r>
            <a:r>
              <a:rPr lang="en-US" altLang="zh-CN" sz="2400" b="1" dirty="0">
                <a:solidFill>
                  <a:schemeClr val="accent1"/>
                </a:solidFill>
                <a:latin typeface="微软雅黑" panose="020B0503020204020204" pitchFamily="34" charset="-122"/>
                <a:ea typeface="微软雅黑" panose="020B0503020204020204" pitchFamily="34" charset="-122"/>
              </a:rPr>
              <a:t>Contents</a:t>
            </a:r>
            <a:endParaRPr lang="en-GB" sz="24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984763" y="1412776"/>
            <a:ext cx="1019980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766222" y="2202322"/>
            <a:ext cx="1192345" cy="666786"/>
            <a:chOff x="2215144" y="927951"/>
            <a:chExt cx="1244730" cy="916847"/>
          </a:xfrm>
        </p:grpSpPr>
        <p:sp>
          <p:nvSpPr>
            <p:cNvPr id="46" name="平行四边形 4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7"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01</a:t>
              </a:r>
              <a:endParaRPr lang="zh-CN" altLang="en-US" sz="3735" dirty="0">
                <a:solidFill>
                  <a:schemeClr val="bg1"/>
                </a:solidFill>
                <a:latin typeface="Impact" panose="020B0806030902050204" pitchFamily="34" charset="0"/>
              </a:endParaRPr>
            </a:p>
          </p:txBody>
        </p:sp>
      </p:grpSp>
      <p:grpSp>
        <p:nvGrpSpPr>
          <p:cNvPr id="60" name="组合 59"/>
          <p:cNvGrpSpPr/>
          <p:nvPr/>
        </p:nvGrpSpPr>
        <p:grpSpPr>
          <a:xfrm>
            <a:off x="1671891" y="2220071"/>
            <a:ext cx="4114312" cy="612920"/>
            <a:chOff x="4315150" y="953426"/>
            <a:chExt cx="3857250" cy="540057"/>
          </a:xfrm>
        </p:grpSpPr>
        <p:sp>
          <p:nvSpPr>
            <p:cNvPr id="61" name="矩形 60"/>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药品基本信息</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34" name="组合 33"/>
          <p:cNvGrpSpPr/>
          <p:nvPr/>
        </p:nvGrpSpPr>
        <p:grpSpPr>
          <a:xfrm>
            <a:off x="10608501" y="654444"/>
            <a:ext cx="576064" cy="577112"/>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37" name="组合 36"/>
          <p:cNvGrpSpPr/>
          <p:nvPr/>
        </p:nvGrpSpPr>
        <p:grpSpPr>
          <a:xfrm>
            <a:off x="8880309" y="654968"/>
            <a:ext cx="576064" cy="576064"/>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40" name="组合 39"/>
          <p:cNvGrpSpPr/>
          <p:nvPr/>
        </p:nvGrpSpPr>
        <p:grpSpPr>
          <a:xfrm>
            <a:off x="9744406" y="654444"/>
            <a:ext cx="577111" cy="577112"/>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44" name="组合 43"/>
          <p:cNvGrpSpPr/>
          <p:nvPr/>
        </p:nvGrpSpPr>
        <p:grpSpPr>
          <a:xfrm>
            <a:off x="7152118" y="654444"/>
            <a:ext cx="577111" cy="577112"/>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77" name="组合 76"/>
          <p:cNvGrpSpPr/>
          <p:nvPr/>
        </p:nvGrpSpPr>
        <p:grpSpPr>
          <a:xfrm>
            <a:off x="8016214" y="654444"/>
            <a:ext cx="577111" cy="577112"/>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4" name="组合 53"/>
          <p:cNvGrpSpPr/>
          <p:nvPr/>
        </p:nvGrpSpPr>
        <p:grpSpPr>
          <a:xfrm>
            <a:off x="663792" y="3523952"/>
            <a:ext cx="1192345" cy="666786"/>
            <a:chOff x="2215144" y="927951"/>
            <a:chExt cx="1244730" cy="916847"/>
          </a:xfrm>
        </p:grpSpPr>
        <p:sp>
          <p:nvSpPr>
            <p:cNvPr id="55" name="平行四边形 54"/>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6"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03</a:t>
              </a:r>
              <a:endParaRPr lang="zh-CN" altLang="en-US" sz="3735" dirty="0">
                <a:solidFill>
                  <a:schemeClr val="bg1"/>
                </a:solidFill>
                <a:latin typeface="Impact" panose="020B0806030902050204" pitchFamily="34" charset="0"/>
              </a:endParaRPr>
            </a:p>
          </p:txBody>
        </p:sp>
      </p:grpSp>
      <p:grpSp>
        <p:nvGrpSpPr>
          <p:cNvPr id="57" name="组合 56"/>
          <p:cNvGrpSpPr/>
          <p:nvPr/>
        </p:nvGrpSpPr>
        <p:grpSpPr>
          <a:xfrm>
            <a:off x="1569461" y="3541701"/>
            <a:ext cx="4114312" cy="612920"/>
            <a:chOff x="4315150" y="953426"/>
            <a:chExt cx="3857250" cy="540057"/>
          </a:xfrm>
        </p:grpSpPr>
        <p:sp>
          <p:nvSpPr>
            <p:cNvPr id="58" name="矩形 57"/>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有效性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平行四边形 58"/>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9" name="组合 68"/>
          <p:cNvGrpSpPr/>
          <p:nvPr/>
        </p:nvGrpSpPr>
        <p:grpSpPr>
          <a:xfrm>
            <a:off x="591342" y="4875565"/>
            <a:ext cx="1192345" cy="666786"/>
            <a:chOff x="2215144" y="927951"/>
            <a:chExt cx="1244730" cy="916847"/>
          </a:xfrm>
        </p:grpSpPr>
        <p:sp>
          <p:nvSpPr>
            <p:cNvPr id="70" name="平行四边形 69"/>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71"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05</a:t>
              </a:r>
              <a:endParaRPr lang="zh-CN" altLang="en-US" sz="3735" dirty="0">
                <a:solidFill>
                  <a:schemeClr val="bg1"/>
                </a:solidFill>
                <a:latin typeface="Impact" panose="020B0806030902050204" pitchFamily="34" charset="0"/>
              </a:endParaRPr>
            </a:p>
          </p:txBody>
        </p:sp>
      </p:grpSp>
      <p:grpSp>
        <p:nvGrpSpPr>
          <p:cNvPr id="72" name="组合 71"/>
          <p:cNvGrpSpPr/>
          <p:nvPr/>
        </p:nvGrpSpPr>
        <p:grpSpPr>
          <a:xfrm>
            <a:off x="1497011" y="4893314"/>
            <a:ext cx="4114312" cy="612920"/>
            <a:chOff x="4315150" y="953426"/>
            <a:chExt cx="3857250" cy="540057"/>
          </a:xfrm>
        </p:grpSpPr>
        <p:sp>
          <p:nvSpPr>
            <p:cNvPr id="73" name="矩形 72"/>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公平性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平行四边形 73"/>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80" name="组合 79"/>
          <p:cNvGrpSpPr/>
          <p:nvPr/>
        </p:nvGrpSpPr>
        <p:grpSpPr>
          <a:xfrm>
            <a:off x="6542436" y="2192331"/>
            <a:ext cx="1192345" cy="666786"/>
            <a:chOff x="2215144" y="927951"/>
            <a:chExt cx="1244730" cy="916847"/>
          </a:xfrm>
        </p:grpSpPr>
        <p:sp>
          <p:nvSpPr>
            <p:cNvPr id="81" name="平行四边形 80"/>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82"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02</a:t>
              </a:r>
              <a:endParaRPr lang="zh-CN" altLang="en-US" sz="3735" dirty="0">
                <a:solidFill>
                  <a:schemeClr val="bg1"/>
                </a:solidFill>
                <a:latin typeface="Impact" panose="020B0806030902050204" pitchFamily="34" charset="0"/>
              </a:endParaRPr>
            </a:p>
          </p:txBody>
        </p:sp>
      </p:grpSp>
      <p:grpSp>
        <p:nvGrpSpPr>
          <p:cNvPr id="83" name="组合 82"/>
          <p:cNvGrpSpPr/>
          <p:nvPr/>
        </p:nvGrpSpPr>
        <p:grpSpPr>
          <a:xfrm>
            <a:off x="7448105" y="2210080"/>
            <a:ext cx="4114312" cy="612920"/>
            <a:chOff x="4315150" y="953426"/>
            <a:chExt cx="3857250" cy="540057"/>
          </a:xfrm>
        </p:grpSpPr>
        <p:sp>
          <p:nvSpPr>
            <p:cNvPr id="84" name="矩形 83"/>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安全性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5" name="平行四边形 84"/>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86" name="组合 85"/>
          <p:cNvGrpSpPr/>
          <p:nvPr/>
        </p:nvGrpSpPr>
        <p:grpSpPr>
          <a:xfrm>
            <a:off x="6437504" y="3526452"/>
            <a:ext cx="1192345" cy="666786"/>
            <a:chOff x="2215144" y="927951"/>
            <a:chExt cx="1244730" cy="916847"/>
          </a:xfrm>
        </p:grpSpPr>
        <p:sp>
          <p:nvSpPr>
            <p:cNvPr id="87" name="平行四边形 86"/>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88"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04</a:t>
              </a:r>
              <a:endParaRPr lang="zh-CN" altLang="en-US" sz="3735" dirty="0">
                <a:solidFill>
                  <a:schemeClr val="bg1"/>
                </a:solidFill>
                <a:latin typeface="Impact" panose="020B0806030902050204" pitchFamily="34" charset="0"/>
              </a:endParaRPr>
            </a:p>
          </p:txBody>
        </p:sp>
      </p:grpSp>
      <p:grpSp>
        <p:nvGrpSpPr>
          <p:cNvPr id="89" name="组合 88"/>
          <p:cNvGrpSpPr/>
          <p:nvPr/>
        </p:nvGrpSpPr>
        <p:grpSpPr>
          <a:xfrm>
            <a:off x="7343173" y="3544201"/>
            <a:ext cx="4114312" cy="612920"/>
            <a:chOff x="4315150" y="953426"/>
            <a:chExt cx="3857250" cy="540057"/>
          </a:xfrm>
        </p:grpSpPr>
        <p:sp>
          <p:nvSpPr>
            <p:cNvPr id="90" name="矩形 89"/>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创新性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平行四边形 90"/>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65">
                <a:latin typeface="HarmonyOS Sans SC" panose="00000500000000000000" charset="-122"/>
                <a:ea typeface="HarmonyOS Sans SC" panose="00000500000000000000" charset="-122"/>
              </a:endParaRPr>
            </a:p>
          </p:txBody>
        </p:sp>
        <p:sp>
          <p:nvSpPr>
            <p:cNvPr id="4" name="文本框 9"/>
            <p:cNvSpPr txBox="1"/>
            <p:nvPr/>
          </p:nvSpPr>
          <p:spPr>
            <a:xfrm>
              <a:off x="2393075" y="927951"/>
              <a:ext cx="1066799" cy="916847"/>
            </a:xfrm>
            <a:prstGeom prst="rect">
              <a:avLst/>
            </a:prstGeom>
            <a:noFill/>
          </p:spPr>
          <p:txBody>
            <a:bodyPr wrap="square" rtlCol="0">
              <a:spAutoFit/>
            </a:bodyPr>
            <a:p>
              <a:r>
                <a:rPr lang="en-US" altLang="zh-CN" sz="3735" dirty="0">
                  <a:solidFill>
                    <a:schemeClr val="bg1"/>
                  </a:solidFill>
                  <a:latin typeface="HarmonyOS Sans SC" panose="00000500000000000000" charset="-122"/>
                  <a:ea typeface="HarmonyOS Sans SC" panose="00000500000000000000" charset="-122"/>
                </a:rPr>
                <a:t>01</a:t>
              </a:r>
              <a:endParaRPr lang="en-US" altLang="zh-CN" sz="3735" dirty="0">
                <a:solidFill>
                  <a:schemeClr val="bg1"/>
                </a:solidFill>
                <a:latin typeface="HarmonyOS Sans SC" panose="00000500000000000000" charset="-122"/>
                <a:ea typeface="HarmonyOS Sans SC" panose="00000500000000000000" charset="-122"/>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p>
              <a:pPr algn="ctr"/>
              <a:r>
                <a:rPr lang="zh-CN" altLang="en-US" sz="2400" b="1" dirty="0">
                  <a:solidFill>
                    <a:schemeClr val="tx1">
                      <a:lumMod val="75000"/>
                      <a:lumOff val="25000"/>
                    </a:schemeClr>
                  </a:solidFill>
                  <a:latin typeface="HarmonyOS Sans SC" panose="00000500000000000000" charset="-122"/>
                  <a:ea typeface="HarmonyOS Sans SC" panose="00000500000000000000" charset="-122"/>
                  <a:cs typeface="HarmonyOS Sans SC" panose="00000500000000000000" charset="-122"/>
                </a:rPr>
                <a:t>药品基本信息（</a:t>
              </a:r>
              <a:r>
                <a:rPr lang="en-US" altLang="zh-CN" sz="2400" b="1" dirty="0">
                  <a:solidFill>
                    <a:schemeClr val="tx1">
                      <a:lumMod val="75000"/>
                      <a:lumOff val="25000"/>
                    </a:schemeClr>
                  </a:solidFill>
                  <a:latin typeface="HarmonyOS Sans SC" panose="00000500000000000000" charset="-122"/>
                  <a:ea typeface="HarmonyOS Sans SC" panose="00000500000000000000" charset="-122"/>
                  <a:cs typeface="HarmonyOS Sans SC" panose="00000500000000000000" charset="-122"/>
                </a:rPr>
                <a:t>1/2</a:t>
              </a:r>
              <a:r>
                <a:rPr lang="zh-CN" altLang="en-US" sz="2400" b="1" dirty="0">
                  <a:solidFill>
                    <a:schemeClr val="tx1">
                      <a:lumMod val="75000"/>
                      <a:lumOff val="25000"/>
                    </a:schemeClr>
                  </a:solidFill>
                  <a:latin typeface="HarmonyOS Sans SC" panose="00000500000000000000" charset="-122"/>
                  <a:ea typeface="HarmonyOS Sans SC" panose="00000500000000000000" charset="-122"/>
                  <a:cs typeface="HarmonyOS Sans SC" panose="00000500000000000000" charset="-122"/>
                </a:rPr>
                <a:t>）</a:t>
              </a:r>
              <a:endParaRPr lang="en-GB" altLang="zh-CN" sz="2400" b="1" dirty="0">
                <a:solidFill>
                  <a:schemeClr val="tx1">
                    <a:lumMod val="75000"/>
                    <a:lumOff val="25000"/>
                  </a:schemeClr>
                </a:solidFill>
                <a:latin typeface="HarmonyOS Sans SC" panose="00000500000000000000" charset="-122"/>
                <a:ea typeface="HarmonyOS Sans SC" panose="00000500000000000000" charset="-122"/>
                <a:cs typeface="HarmonyOS Sans SC" panose="00000500000000000000"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p>
              <a:pPr algn="ctr"/>
              <a:endParaRPr lang="zh-CN" altLang="en-US" sz="2135" b="1" dirty="0">
                <a:solidFill>
                  <a:schemeClr val="tx1">
                    <a:lumMod val="75000"/>
                    <a:lumOff val="25000"/>
                  </a:schemeClr>
                </a:solidFill>
                <a:latin typeface="HarmonyOS Sans SC" panose="00000500000000000000" charset="-122"/>
                <a:ea typeface="HarmonyOS Sans SC" panose="00000500000000000000" charset="-122"/>
              </a:endParaRPr>
            </a:p>
          </p:txBody>
        </p:sp>
      </p:grpSp>
      <p:graphicFrame>
        <p:nvGraphicFramePr>
          <p:cNvPr id="408" name="table 408"/>
          <p:cNvGraphicFramePr>
            <a:graphicFrameLocks noGrp="1"/>
          </p:cNvGraphicFramePr>
          <p:nvPr>
            <p:custDataLst>
              <p:tags r:id="rId1"/>
            </p:custDataLst>
          </p:nvPr>
        </p:nvGraphicFramePr>
        <p:xfrm>
          <a:off x="376555" y="951230"/>
          <a:ext cx="5664835" cy="5801360"/>
        </p:xfrm>
        <a:graphic>
          <a:graphicData uri="http://schemas.openxmlformats.org/drawingml/2006/table">
            <a:tbl>
              <a:tblPr/>
              <a:tblGrid>
                <a:gridCol w="211455"/>
                <a:gridCol w="828675"/>
                <a:gridCol w="1893570"/>
                <a:gridCol w="1361440"/>
                <a:gridCol w="1271905"/>
                <a:gridCol w="97790"/>
              </a:tblGrid>
              <a:tr h="133350">
                <a:tc>
                  <a:txBody>
                    <a:bodyPr/>
                    <a:p>
                      <a:pPr algn="l" rtl="0" eaLnBrk="0">
                        <a:lnSpc>
                          <a:spcPts val="925"/>
                        </a:lnSpc>
                      </a:pPr>
                      <a:endParaRPr sz="700" dirty="0">
                        <a:latin typeface="HarmonyOS Sans SC" panose="00000500000000000000" charset="-122"/>
                        <a:ea typeface="HarmonyOS Sans SC" panose="00000500000000000000" charset="-122"/>
                        <a:cs typeface="Arial" panose="020B0604020202020204"/>
                      </a:endParaRPr>
                    </a:p>
                  </a:txBody>
                  <a:tcPr marL="0" marR="0" marT="0" marB="0" vert="horz">
                    <a:lnL w="9525" cap="flat" cmpd="sng" algn="ctr">
                      <a:solidFill>
                        <a:srgbClr val="7F7F7F"/>
                      </a:solidFill>
                      <a:prstDash val="solid"/>
                      <a:round/>
                      <a:headEnd type="none" w="med" len="med"/>
                      <a:tailEnd type="none" w="med" len="med"/>
                    </a:lnL>
                    <a:lnR>
                      <a:noFill/>
                    </a:lnR>
                    <a:lnT w="9525" cap="flat" cmpd="sng" algn="ctr">
                      <a:solidFill>
                        <a:srgbClr val="7F7F7F"/>
                      </a:solidFill>
                      <a:prstDash val="solid"/>
                      <a:round/>
                      <a:headEnd type="none" w="med" len="med"/>
                      <a:tailEnd type="none" w="med" len="med"/>
                    </a:lnT>
                    <a:lnB>
                      <a:noFill/>
                    </a:lnB>
                  </a:tcPr>
                </a:tc>
                <a:tc>
                  <a:txBody>
                    <a:bodyPr/>
                    <a:p>
                      <a:pPr algn="l" rtl="0" eaLnBrk="0">
                        <a:lnSpc>
                          <a:spcPts val="925"/>
                        </a:lnSpc>
                      </a:pPr>
                      <a:endParaRPr sz="700" dirty="0">
                        <a:latin typeface="HarmonyOS Sans SC" panose="00000500000000000000" charset="-122"/>
                        <a:ea typeface="HarmonyOS Sans SC" panose="00000500000000000000" charset="-122"/>
                        <a:cs typeface="Arial" panose="020B0604020202020204"/>
                      </a:endParaRPr>
                    </a:p>
                  </a:txBody>
                  <a:tcPr marL="0" marR="0" marT="0" marB="0" vert="horz">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p>
                      <a:pPr algn="l" rtl="0" eaLnBrk="0">
                        <a:lnSpc>
                          <a:spcPts val="925"/>
                        </a:lnSpc>
                      </a:pPr>
                      <a:endParaRPr sz="700" dirty="0">
                        <a:latin typeface="HarmonyOS Sans SC" panose="00000500000000000000" charset="-122"/>
                        <a:ea typeface="HarmonyOS Sans SC" panose="00000500000000000000" charset="-122"/>
                        <a:cs typeface="Arial" panose="020B0604020202020204"/>
                      </a:endParaRPr>
                    </a:p>
                  </a:txBody>
                  <a:tcPr marL="0" marR="0" marT="0" marB="0" vert="horz">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p>
                      <a:pPr algn="l" rtl="0" eaLnBrk="0">
                        <a:lnSpc>
                          <a:spcPts val="925"/>
                        </a:lnSpc>
                      </a:pPr>
                      <a:endParaRPr sz="700" dirty="0">
                        <a:latin typeface="HarmonyOS Sans SC" panose="00000500000000000000" charset="-122"/>
                        <a:ea typeface="HarmonyOS Sans SC" panose="00000500000000000000" charset="-122"/>
                        <a:cs typeface="Arial" panose="020B0604020202020204"/>
                      </a:endParaRPr>
                    </a:p>
                  </a:txBody>
                  <a:tcPr marL="0" marR="0" marT="0" marB="0" vert="horz">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p>
                      <a:pPr algn="l" rtl="0" eaLnBrk="0">
                        <a:lnSpc>
                          <a:spcPts val="925"/>
                        </a:lnSpc>
                      </a:pPr>
                      <a:endParaRPr sz="700" dirty="0">
                        <a:latin typeface="HarmonyOS Sans SC" panose="00000500000000000000" charset="-122"/>
                        <a:ea typeface="HarmonyOS Sans SC" panose="00000500000000000000" charset="-122"/>
                        <a:cs typeface="Arial" panose="020B0604020202020204"/>
                      </a:endParaRPr>
                    </a:p>
                  </a:txBody>
                  <a:tcPr marL="0" marR="0" marT="0" marB="0" vert="horz">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rowSpan="9">
                  <a:txBody>
                    <a:bodyPr/>
                    <a:p>
                      <a:pPr algn="l" rtl="0" eaLnBrk="0">
                        <a:lnSpc>
                          <a:spcPct val="100000"/>
                        </a:lnSpc>
                      </a:pPr>
                      <a:endParaRPr sz="1000" dirty="0">
                        <a:latin typeface="HarmonyOS Sans SC" panose="00000500000000000000" charset="-122"/>
                        <a:ea typeface="HarmonyOS Sans SC" panose="00000500000000000000" charset="-122"/>
                        <a:cs typeface="Arial" panose="020B0604020202020204"/>
                      </a:endParaRPr>
                    </a:p>
                  </a:txBody>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262890">
                <a:tc>
                  <a:txBody>
                    <a:bodyPr/>
                    <a:p>
                      <a:pPr algn="l" rtl="0" eaLnBrk="0">
                        <a:lnSpc>
                          <a:spcPct val="100000"/>
                        </a:lnSpc>
                        <a:buNone/>
                      </a:pPr>
                      <a:endParaRPr lang="zh-CN" altLang="en-US" sz="1000" dirty="0">
                        <a:latin typeface="HarmonyOS Sans SC" panose="00000500000000000000" charset="-122"/>
                        <a:ea typeface="HarmonyOS Sans SC" panose="00000500000000000000" charset="-122"/>
                        <a:cs typeface="Arial" panose="020B060402020202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07000"/>
                        </a:lnSpc>
                        <a:buNone/>
                      </a:pPr>
                      <a:r>
                        <a:rPr lang="zh-CN" altLang="en-US" sz="1400" b="1" dirty="0">
                          <a:latin typeface="HarmonyOS Sans SC" panose="00000500000000000000" charset="-122"/>
                          <a:ea typeface="HarmonyOS Sans SC" panose="00000500000000000000" charset="-122"/>
                          <a:cs typeface="微软雅黑" panose="020B0503020204020204" pitchFamily="34" charset="-122"/>
                        </a:rPr>
                        <a:t>通用名</a:t>
                      </a:r>
                      <a:endParaRPr lang="zh-CN" altLang="en-US" sz="1400" b="1" dirty="0">
                        <a:latin typeface="HarmonyOS Sans SC" panose="00000500000000000000" charset="-122"/>
                        <a:ea typeface="HarmonyOS Sans SC" panose="00000500000000000000"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dash"/>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gridSpan="3">
                  <a:txBody>
                    <a:bodyPr/>
                    <a:p>
                      <a:pPr algn="l" rtl="0" eaLnBrk="0">
                        <a:lnSpc>
                          <a:spcPct val="115000"/>
                        </a:lnSpc>
                        <a:buNone/>
                      </a:pPr>
                      <a:r>
                        <a:rPr lang="en-US" altLang="zh-CN" sz="1400" b="1" kern="0" spc="-10" dirty="0">
                          <a:solidFill>
                            <a:srgbClr val="000000">
                              <a:alpha val="100000"/>
                            </a:srgbClr>
                          </a:solidFill>
                          <a:latin typeface="HarmonyOS Sans SC" panose="00000500000000000000" charset="-122"/>
                          <a:ea typeface="HarmonyOS Sans SC" panose="00000500000000000000" charset="-122"/>
                          <a:cs typeface="微软雅黑" panose="020B0503020204020204" pitchFamily="34" charset="-122"/>
                        </a:rPr>
                        <a:t> </a:t>
                      </a:r>
                      <a:r>
                        <a:rPr lang="zh-CN" altLang="en-US" sz="1400" b="1" kern="0" spc="-10" dirty="0">
                          <a:solidFill>
                            <a:srgbClr val="000000">
                              <a:alpha val="100000"/>
                            </a:srgbClr>
                          </a:solidFill>
                          <a:latin typeface="HarmonyOS Sans SC" panose="00000500000000000000" charset="-122"/>
                          <a:ea typeface="HarmonyOS Sans SC" panose="00000500000000000000" charset="-122"/>
                          <a:cs typeface="微软雅黑" panose="020B0503020204020204" pitchFamily="34" charset="-122"/>
                        </a:rPr>
                        <a:t>巴氯芬口服溶液</a:t>
                      </a:r>
                      <a:endParaRPr lang="zh-CN" altLang="en-US" sz="1400" b="1" kern="0" spc="-10" dirty="0">
                        <a:solidFill>
                          <a:srgbClr val="000000">
                            <a:alpha val="100000"/>
                          </a:srgbClr>
                        </a:solidFill>
                        <a:latin typeface="HarmonyOS Sans SC" panose="00000500000000000000" charset="-122"/>
                        <a:ea typeface="HarmonyOS Sans SC" panose="00000500000000000000"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262255">
                <a:tc>
                  <a:txBody>
                    <a:bodyPr/>
                    <a:p>
                      <a:pPr algn="l" rtl="0" eaLnBrk="0">
                        <a:lnSpc>
                          <a:spcPct val="100000"/>
                        </a:lnSpc>
                        <a:buNone/>
                      </a:pPr>
                      <a:endParaRPr lang="zh-CN" altLang="en-US" sz="1000" dirty="0">
                        <a:latin typeface="HarmonyOS Sans SC" panose="00000500000000000000" charset="-122"/>
                        <a:ea typeface="HarmonyOS Sans SC" panose="00000500000000000000" charset="-122"/>
                        <a:cs typeface="Arial" panose="020B060402020202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07000"/>
                        </a:lnSpc>
                        <a:buNone/>
                      </a:pPr>
                      <a:r>
                        <a:rPr lang="zh-CN" altLang="en-US" sz="1400" b="1" dirty="0">
                          <a:latin typeface="HarmonyOS Sans SC" panose="00000500000000000000" charset="-122"/>
                          <a:ea typeface="HarmonyOS Sans SC" panose="00000500000000000000" charset="-122"/>
                          <a:cs typeface="微软雅黑" panose="020B0503020204020204" pitchFamily="34" charset="-122"/>
                        </a:rPr>
                        <a:t>备注</a:t>
                      </a:r>
                      <a:endParaRPr lang="zh-CN" altLang="en-US" sz="1400" b="1" dirty="0">
                        <a:latin typeface="HarmonyOS Sans SC" panose="00000500000000000000" charset="-122"/>
                        <a:ea typeface="HarmonyOS Sans SC" panose="00000500000000000000"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dash"/>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gridSpan="3">
                  <a:txBody>
                    <a:bodyPr/>
                    <a:p>
                      <a:pPr algn="l" rtl="0" eaLnBrk="0">
                        <a:lnSpc>
                          <a:spcPct val="115000"/>
                        </a:lnSpc>
                        <a:buNone/>
                      </a:pPr>
                      <a:r>
                        <a:rPr lang="zh-CN" altLang="en-US" sz="1400" b="1" dirty="0">
                          <a:solidFill>
                            <a:srgbClr val="C00000"/>
                          </a:solidFill>
                          <a:latin typeface="微软雅黑" panose="020B0503020204020204" pitchFamily="34" charset="-122"/>
                          <a:ea typeface="微软雅黑" panose="020B0503020204020204" pitchFamily="34" charset="-122"/>
                          <a:sym typeface="+mn-ea"/>
                        </a:rPr>
                        <a:t>《第二批鼓励研发申报儿童药品建议清单》目录</a:t>
                      </a:r>
                      <a:endParaRPr lang="zh-CN" altLang="en-US" sz="1400" b="1" kern="0" spc="-10" dirty="0">
                        <a:solidFill>
                          <a:srgbClr val="000000">
                            <a:alpha val="100000"/>
                          </a:srgbClr>
                        </a:solidFill>
                        <a:latin typeface="HarmonyOS Sans SC" panose="00000500000000000000" charset="-122"/>
                        <a:ea typeface="HarmonyOS Sans SC" panose="00000500000000000000"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261620">
                <a:tc>
                  <a:txBody>
                    <a:bodyPr/>
                    <a:p>
                      <a:pPr algn="l" rtl="0" eaLnBrk="0">
                        <a:lnSpc>
                          <a:spcPct val="100000"/>
                        </a:lnSpc>
                      </a:pPr>
                      <a:endParaRPr sz="1000" dirty="0">
                        <a:latin typeface="HarmonyOS Sans SC" panose="00000500000000000000" charset="-122"/>
                        <a:ea typeface="HarmonyOS Sans SC" panose="00000500000000000000" charset="-122"/>
                        <a:cs typeface="Arial" panose="020B060402020202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07000"/>
                        </a:lnSpc>
                      </a:pPr>
                      <a:r>
                        <a:rPr sz="1400" b="1" kern="0" spc="-10" dirty="0">
                          <a:solidFill>
                            <a:srgbClr val="000000">
                              <a:alpha val="100000"/>
                            </a:srgbClr>
                          </a:solidFill>
                          <a:latin typeface="HarmonyOS Sans SC" panose="00000500000000000000" charset="-122"/>
                          <a:ea typeface="HarmonyOS Sans SC" panose="00000500000000000000" charset="-122"/>
                          <a:cs typeface="微软雅黑" panose="020B0503020204020204" pitchFamily="34" charset="-122"/>
                        </a:rPr>
                        <a:t>注册规格</a:t>
                      </a:r>
                      <a:endParaRPr sz="1400" b="1" kern="0" spc="-10" dirty="0">
                        <a:solidFill>
                          <a:srgbClr val="000000">
                            <a:alpha val="100000"/>
                          </a:srgbClr>
                        </a:solidFill>
                        <a:latin typeface="HarmonyOS Sans SC" panose="00000500000000000000" charset="-122"/>
                        <a:ea typeface="HarmonyOS Sans SC" panose="00000500000000000000"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dash"/>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gridSpan="3">
                  <a:txBody>
                    <a:bodyPr/>
                    <a:p>
                      <a:pPr algn="l" rtl="0" eaLnBrk="0">
                        <a:lnSpc>
                          <a:spcPct val="115000"/>
                        </a:lnSpc>
                      </a:pPr>
                      <a:r>
                        <a:rPr lang="en-US" altLang="zh-CN" sz="14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 300ml</a:t>
                      </a:r>
                      <a:r>
                        <a:rPr lang="zh-CN" altLang="en-US" sz="14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a:t>
                      </a:r>
                      <a:r>
                        <a:rPr lang="en-US" altLang="zh-CN" sz="14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300mg(1mg/ml)</a:t>
                      </a:r>
                      <a:endParaRPr lang="zh-CN" altLang="en-US" sz="1400" b="1" kern="0" spc="-10" dirty="0">
                        <a:solidFill>
                          <a:srgbClr val="000000">
                            <a:alpha val="100000"/>
                          </a:srgbClr>
                        </a:solidFill>
                        <a:highlight>
                          <a:srgbClr val="FFFF00"/>
                        </a:highlight>
                        <a:latin typeface="HarmonyOS Sans SC" panose="00000500000000000000" charset="-122"/>
                        <a:ea typeface="HarmonyOS Sans SC" panose="00000500000000000000" charset="-122"/>
                        <a:cs typeface="HarmonyOS Sans SC" panose="00000500000000000000"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1707515">
                <a:tc>
                  <a:txBody>
                    <a:bodyPr/>
                    <a:p>
                      <a:pPr algn="l" rtl="0" eaLnBrk="0">
                        <a:lnSpc>
                          <a:spcPct val="100000"/>
                        </a:lnSpc>
                      </a:pPr>
                      <a:endParaRPr sz="1000" dirty="0">
                        <a:latin typeface="HarmonyOS Sans SC" panose="00000500000000000000" charset="-122"/>
                        <a:ea typeface="HarmonyOS Sans SC" panose="00000500000000000000" charset="-122"/>
                        <a:cs typeface="Arial" panose="020B060402020202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10000"/>
                        </a:lnSpc>
                      </a:pPr>
                      <a:r>
                        <a:rPr sz="1400" b="1" kern="0" spc="-10" dirty="0">
                          <a:solidFill>
                            <a:srgbClr val="C00000">
                              <a:alpha val="100000"/>
                            </a:srgbClr>
                          </a:solidFill>
                          <a:latin typeface="HarmonyOS Sans SC" panose="00000500000000000000" charset="-122"/>
                          <a:ea typeface="HarmonyOS Sans SC" panose="00000500000000000000" charset="-122"/>
                          <a:cs typeface="微软雅黑" panose="020B0503020204020204" pitchFamily="34" charset="-122"/>
                        </a:rPr>
                        <a:t>适应症</a:t>
                      </a:r>
                      <a:endParaRPr sz="1400" b="1" kern="0" spc="-10" dirty="0">
                        <a:solidFill>
                          <a:srgbClr val="C00000">
                            <a:alpha val="100000"/>
                          </a:srgbClr>
                        </a:solidFill>
                        <a:latin typeface="HarmonyOS Sans SC" panose="00000500000000000000" charset="-122"/>
                        <a:ea typeface="HarmonyOS Sans SC" panose="00000500000000000000"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gridSpan="3">
                  <a:txBody>
                    <a:bodyPr/>
                    <a:p>
                      <a:pPr marL="107950" indent="0" algn="l" rtl="0" eaLnBrk="0" fontAlgn="auto">
                        <a:lnSpc>
                          <a:spcPct val="105000"/>
                        </a:lnSpc>
                      </a:pPr>
                      <a:r>
                        <a:rPr lang="zh-CN" altLang="en-US" sz="1400" b="1" kern="0" dirty="0">
                          <a:solidFill>
                            <a:srgbClr val="C00000">
                              <a:alpha val="100000"/>
                            </a:srgbClr>
                          </a:solidFill>
                          <a:latin typeface="HarmonyOS Sans SC" panose="00000500000000000000" charset="-122"/>
                          <a:ea typeface="HarmonyOS Sans SC" panose="00000500000000000000" charset="-122"/>
                          <a:cs typeface="微软雅黑" panose="020B0503020204020204" pitchFamily="34" charset="-122"/>
                        </a:rPr>
                        <a:t>适用于多发性硬化症所引起的严重但可逆的肌肉痉挛。对感染性、退行性、外伤性、肿瘤或原因不明的脊髓疾病引起的痉挛可能有一定的疗效。</a:t>
                      </a:r>
                      <a:endParaRPr lang="zh-CN" altLang="en-US" sz="1400" b="1" kern="0" dirty="0">
                        <a:solidFill>
                          <a:srgbClr val="C00000">
                            <a:alpha val="100000"/>
                          </a:srgbClr>
                        </a:solidFill>
                        <a:latin typeface="HarmonyOS Sans SC" panose="00000500000000000000" charset="-122"/>
                        <a:ea typeface="HarmonyOS Sans SC" panose="00000500000000000000"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1397000">
                <a:tc>
                  <a:txBody>
                    <a:bodyPr/>
                    <a:p>
                      <a:pPr algn="l" rtl="0" eaLnBrk="0">
                        <a:lnSpc>
                          <a:spcPct val="100000"/>
                        </a:lnSpc>
                      </a:pPr>
                      <a:endParaRPr sz="1000" dirty="0">
                        <a:latin typeface="HarmonyOS Sans SC" panose="00000500000000000000" charset="-122"/>
                        <a:ea typeface="HarmonyOS Sans SC" panose="00000500000000000000" charset="-122"/>
                        <a:cs typeface="Arial" panose="020B060402020202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8000"/>
                        </a:lnSpc>
                      </a:pPr>
                      <a:r>
                        <a:rPr lang="zh-CN" sz="1400" b="1" dirty="0">
                          <a:solidFill>
                            <a:srgbClr val="C00000"/>
                          </a:solidFill>
                          <a:latin typeface="HarmonyOS Sans SC" panose="00000500000000000000" charset="-122"/>
                          <a:ea typeface="HarmonyOS Sans SC" panose="00000500000000000000" charset="-122"/>
                          <a:cs typeface="微软雅黑" panose="020B0503020204020204" pitchFamily="34" charset="-122"/>
                        </a:rPr>
                        <a:t>参照药品</a:t>
                      </a:r>
                      <a:endParaRPr lang="zh-CN" sz="1400" b="1" dirty="0">
                        <a:solidFill>
                          <a:srgbClr val="C00000"/>
                        </a:solidFill>
                        <a:latin typeface="HarmonyOS Sans SC" panose="00000500000000000000" charset="-122"/>
                        <a:ea typeface="HarmonyOS Sans SC" panose="00000500000000000000"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gridSpan="3">
                  <a:txBody>
                    <a:bodyPr/>
                    <a:p>
                      <a:pPr marL="107950" indent="0" algn="l" rtl="0" eaLnBrk="0" fontAlgn="auto">
                        <a:lnSpc>
                          <a:spcPct val="100000"/>
                        </a:lnSpc>
                      </a:pPr>
                      <a:r>
                        <a:rPr lang="en-US" sz="1200" b="1" kern="0" dirty="0">
                          <a:solidFill>
                            <a:srgbClr val="C00000"/>
                          </a:solidFill>
                          <a:latin typeface="HarmonyOS Sans SC" panose="00000500000000000000" charset="-122"/>
                          <a:ea typeface="HarmonyOS Sans SC" panose="00000500000000000000" charset="-122"/>
                          <a:cs typeface="HarmonyOS Sans SC" panose="00000500000000000000" charset="-122"/>
                        </a:rPr>
                        <a:t>  </a:t>
                      </a:r>
                      <a:endParaRPr lang="en-US" sz="1200" b="1" kern="0" dirty="0">
                        <a:solidFill>
                          <a:srgbClr val="C00000"/>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ts val="2000"/>
                        </a:lnSpc>
                      </a:pPr>
                      <a:r>
                        <a:rPr lang="zh-CN" altLang="en-US" sz="1400" b="1" kern="0" dirty="0">
                          <a:solidFill>
                            <a:srgbClr val="C00000"/>
                          </a:solidFill>
                          <a:latin typeface="HarmonyOS Sans SC" panose="00000500000000000000" charset="-122"/>
                          <a:ea typeface="HarmonyOS Sans SC" panose="00000500000000000000" charset="-122"/>
                          <a:cs typeface="HarmonyOS Sans SC" panose="00000500000000000000" charset="-122"/>
                        </a:rPr>
                        <a:t>参照药品建议：巴氯芬片</a:t>
                      </a:r>
                      <a:endParaRPr lang="zh-CN" altLang="en-US" sz="1400" b="1" kern="0" dirty="0">
                        <a:solidFill>
                          <a:srgbClr val="C00000"/>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ts val="2000"/>
                        </a:lnSpc>
                      </a:pPr>
                      <a:r>
                        <a:rPr lang="zh-CN" altLang="en-US" sz="1400" b="0" kern="0" dirty="0">
                          <a:solidFill>
                            <a:srgbClr val="C00000"/>
                          </a:solidFill>
                          <a:latin typeface="HarmonyOS Sans SC" panose="00000500000000000000" charset="-122"/>
                          <a:ea typeface="HarmonyOS Sans SC" panose="00000500000000000000" charset="-122"/>
                          <a:cs typeface="HarmonyOS Sans SC" panose="00000500000000000000" charset="-122"/>
                        </a:rPr>
                        <a:t>参照药品选择理由：</a:t>
                      </a:r>
                      <a:endParaRPr lang="zh-CN" altLang="en-US" sz="1400" b="0" kern="0" dirty="0">
                        <a:solidFill>
                          <a:srgbClr val="C00000"/>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00000"/>
                        </a:lnSpc>
                      </a:pPr>
                      <a:r>
                        <a:rPr lang="en-US" altLang="zh-CN" sz="1400" b="0" kern="0" dirty="0">
                          <a:solidFill>
                            <a:srgbClr val="C00000"/>
                          </a:solidFill>
                          <a:latin typeface="HarmonyOS Sans SC" panose="00000500000000000000" charset="-122"/>
                          <a:ea typeface="HarmonyOS Sans SC" panose="00000500000000000000" charset="-122"/>
                          <a:cs typeface="HarmonyOS Sans SC" panose="00000500000000000000" charset="-122"/>
                        </a:rPr>
                        <a:t>1. </a:t>
                      </a:r>
                      <a:r>
                        <a:rPr lang="zh-CN" altLang="en-US" sz="1400" b="0" kern="0" dirty="0">
                          <a:solidFill>
                            <a:srgbClr val="C00000"/>
                          </a:solidFill>
                          <a:latin typeface="HarmonyOS Sans SC" panose="00000500000000000000" charset="-122"/>
                          <a:ea typeface="HarmonyOS Sans SC" panose="00000500000000000000" charset="-122"/>
                          <a:cs typeface="HarmonyOS Sans SC" panose="00000500000000000000" charset="-122"/>
                        </a:rPr>
                        <a:t>二者为通用名不同剂型的药品</a:t>
                      </a:r>
                      <a:endParaRPr lang="zh-CN" altLang="en-US" sz="1400" b="0" kern="0" dirty="0">
                        <a:solidFill>
                          <a:srgbClr val="C00000"/>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00000"/>
                        </a:lnSpc>
                      </a:pPr>
                      <a:r>
                        <a:rPr lang="en-US" altLang="zh-CN" sz="1400" b="0" kern="0" dirty="0">
                          <a:solidFill>
                            <a:srgbClr val="C00000"/>
                          </a:solidFill>
                          <a:latin typeface="HarmonyOS Sans SC" panose="00000500000000000000" charset="-122"/>
                          <a:ea typeface="HarmonyOS Sans SC" panose="00000500000000000000" charset="-122"/>
                          <a:cs typeface="HarmonyOS Sans SC" panose="00000500000000000000" charset="-122"/>
                        </a:rPr>
                        <a:t>2. </a:t>
                      </a:r>
                      <a:r>
                        <a:rPr lang="zh-CN" altLang="en-US" sz="1400" b="0" kern="0" dirty="0">
                          <a:solidFill>
                            <a:srgbClr val="C00000"/>
                          </a:solidFill>
                          <a:latin typeface="HarmonyOS Sans SC" panose="00000500000000000000" charset="-122"/>
                          <a:ea typeface="HarmonyOS Sans SC" panose="00000500000000000000" charset="-122"/>
                          <a:cs typeface="HarmonyOS Sans SC" panose="00000500000000000000" charset="-122"/>
                          <a:sym typeface="+mn-ea"/>
                        </a:rPr>
                        <a:t>巴氯芬片</a:t>
                      </a:r>
                      <a:r>
                        <a:rPr lang="zh-CN" altLang="en-US" sz="1400" b="0" kern="0" dirty="0">
                          <a:solidFill>
                            <a:srgbClr val="C00000"/>
                          </a:solidFill>
                          <a:latin typeface="HarmonyOS Sans SC" panose="00000500000000000000" charset="-122"/>
                          <a:ea typeface="HarmonyOS Sans SC" panose="00000500000000000000" charset="-122"/>
                          <a:cs typeface="HarmonyOS Sans SC" panose="00000500000000000000" charset="-122"/>
                        </a:rPr>
                        <a:t>已被纳入医保乙类目录</a:t>
                      </a:r>
                      <a:endParaRPr lang="zh-CN" altLang="en-US" sz="1400" b="0" kern="0" dirty="0">
                        <a:solidFill>
                          <a:srgbClr val="C00000"/>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00000"/>
                        </a:lnSpc>
                      </a:pPr>
                      <a:r>
                        <a:rPr lang="en-US" altLang="zh-CN" sz="1400" b="0" kern="0" dirty="0">
                          <a:solidFill>
                            <a:srgbClr val="C00000"/>
                          </a:solidFill>
                          <a:latin typeface="HarmonyOS Sans SC" panose="00000500000000000000" charset="-122"/>
                          <a:ea typeface="HarmonyOS Sans SC" panose="00000500000000000000" charset="-122"/>
                          <a:cs typeface="HarmonyOS Sans SC" panose="00000500000000000000" charset="-122"/>
                        </a:rPr>
                        <a:t>3. </a:t>
                      </a:r>
                      <a:r>
                        <a:rPr lang="zh-CN" altLang="en-US" sz="1400" b="0" kern="0" dirty="0">
                          <a:solidFill>
                            <a:srgbClr val="C00000"/>
                          </a:solidFill>
                          <a:latin typeface="HarmonyOS Sans SC" panose="00000500000000000000" charset="-122"/>
                          <a:ea typeface="HarmonyOS Sans SC" panose="00000500000000000000" charset="-122"/>
                          <a:cs typeface="HarmonyOS Sans SC" panose="00000500000000000000" charset="-122"/>
                          <a:sym typeface="+mn-ea"/>
                        </a:rPr>
                        <a:t>巴氯芬</a:t>
                      </a:r>
                      <a:r>
                        <a:rPr lang="zh-CN" altLang="en-US" sz="1400" b="0" kern="0" dirty="0">
                          <a:solidFill>
                            <a:srgbClr val="C00000"/>
                          </a:solidFill>
                          <a:latin typeface="HarmonyOS Sans SC" panose="00000500000000000000" charset="-122"/>
                          <a:ea typeface="HarmonyOS Sans SC" panose="00000500000000000000" charset="-122"/>
                          <a:cs typeface="HarmonyOS Sans SC" panose="00000500000000000000" charset="-122"/>
                        </a:rPr>
                        <a:t>口服溶液是剂型创新及临床补充</a:t>
                      </a:r>
                      <a:endParaRPr lang="zh-CN" altLang="en-US" sz="1400" b="0" kern="0" dirty="0">
                        <a:solidFill>
                          <a:srgbClr val="C00000"/>
                        </a:solidFill>
                        <a:latin typeface="HarmonyOS Sans SC" panose="00000500000000000000" charset="-122"/>
                        <a:ea typeface="HarmonyOS Sans SC" panose="00000500000000000000" charset="-122"/>
                        <a:cs typeface="HarmonyOS Sans SC" panose="00000500000000000000"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12700" cap="flat" cmpd="sng" algn="ctr">
                      <a:solidFill>
                        <a:srgbClr val="FFFFFF"/>
                      </a:solidFill>
                      <a:prstDash val="solid"/>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12700" cap="flat" cmpd="sng" algn="ctr">
                      <a:solidFill>
                        <a:srgbClr val="FFFFFF"/>
                      </a:solidFill>
                      <a:prstDash val="solid"/>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12700" cap="flat" cmpd="sng" algn="ctr">
                      <a:solidFill>
                        <a:srgbClr val="FFFFFF"/>
                      </a:solidFill>
                      <a:prstDash val="solid"/>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782320">
                <a:tc>
                  <a:txBody>
                    <a:bodyPr/>
                    <a:p>
                      <a:pPr algn="l" rtl="0" eaLnBrk="0">
                        <a:lnSpc>
                          <a:spcPct val="100000"/>
                        </a:lnSpc>
                      </a:pPr>
                      <a:endParaRPr sz="1000" dirty="0">
                        <a:latin typeface="HarmonyOS Sans SC" panose="00000500000000000000" charset="-122"/>
                        <a:ea typeface="HarmonyOS Sans SC" panose="00000500000000000000" charset="-122"/>
                        <a:cs typeface="Arial" panose="020B060402020202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88000"/>
                        </a:lnSpc>
                      </a:pPr>
                      <a:r>
                        <a:rPr sz="1200" b="1" kern="0" spc="-20" dirty="0">
                          <a:solidFill>
                            <a:srgbClr val="000000">
                              <a:alpha val="100000"/>
                            </a:srgbClr>
                          </a:solidFill>
                          <a:latin typeface="HarmonyOS Sans SC" panose="00000500000000000000" charset="-122"/>
                          <a:ea typeface="HarmonyOS Sans SC" panose="00000500000000000000" charset="-122"/>
                          <a:cs typeface="微软雅黑" panose="020B0503020204020204" pitchFamily="34" charset="-122"/>
                        </a:rPr>
                        <a:t>中国获批</a:t>
                      </a:r>
                      <a:endParaRPr sz="1200" b="1" kern="0" spc="-20" dirty="0">
                        <a:solidFill>
                          <a:srgbClr val="000000">
                            <a:alpha val="100000"/>
                          </a:srgbClr>
                        </a:solidFill>
                        <a:latin typeface="HarmonyOS Sans SC" panose="00000500000000000000" charset="-122"/>
                        <a:ea typeface="HarmonyOS Sans SC" panose="00000500000000000000" charset="-122"/>
                        <a:cs typeface="微软雅黑" panose="020B0503020204020204" pitchFamily="34" charset="-122"/>
                      </a:endParaRPr>
                    </a:p>
                    <a:p>
                      <a:pPr algn="ctr" rtl="0" eaLnBrk="0">
                        <a:lnSpc>
                          <a:spcPct val="188000"/>
                        </a:lnSpc>
                      </a:pPr>
                      <a:r>
                        <a:rPr sz="1200" b="1" kern="0" spc="-20" dirty="0">
                          <a:solidFill>
                            <a:srgbClr val="000000">
                              <a:alpha val="100000"/>
                            </a:srgbClr>
                          </a:solidFill>
                          <a:latin typeface="HarmonyOS Sans SC" panose="00000500000000000000" charset="-122"/>
                          <a:ea typeface="HarmonyOS Sans SC" panose="00000500000000000000" charset="-122"/>
                          <a:cs typeface="微软雅黑" panose="020B0503020204020204" pitchFamily="34" charset="-122"/>
                        </a:rPr>
                        <a:t>时间</a:t>
                      </a:r>
                      <a:endParaRPr sz="1200" dirty="0">
                        <a:latin typeface="HarmonyOS Sans SC" panose="00000500000000000000" charset="-122"/>
                        <a:ea typeface="HarmonyOS Sans SC" panose="00000500000000000000"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a:txBody>
                    <a:bodyPr/>
                    <a:p>
                      <a:pPr algn="l" rtl="0" eaLnBrk="0">
                        <a:lnSpc>
                          <a:spcPct val="197000"/>
                        </a:lnSpc>
                      </a:pPr>
                      <a:endParaRPr sz="1000" b="1" dirty="0">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97000"/>
                        </a:lnSpc>
                        <a:spcBef>
                          <a:spcPts val="0"/>
                        </a:spcBef>
                      </a:pPr>
                      <a:r>
                        <a:rPr sz="14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202</a:t>
                      </a:r>
                      <a:r>
                        <a:rPr lang="en-US" sz="14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4</a:t>
                      </a:r>
                      <a:r>
                        <a:rPr sz="14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年</a:t>
                      </a:r>
                      <a:r>
                        <a:rPr lang="en-US" sz="14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12</a:t>
                      </a:r>
                      <a:r>
                        <a:rPr sz="14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月</a:t>
                      </a:r>
                      <a:r>
                        <a:rPr lang="en-US" sz="14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1</a:t>
                      </a:r>
                      <a:r>
                        <a:rPr sz="14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日</a:t>
                      </a:r>
                      <a:endParaRPr sz="1400" b="1" dirty="0">
                        <a:latin typeface="HarmonyOS Sans SC" panose="00000500000000000000" charset="-122"/>
                        <a:ea typeface="HarmonyOS Sans SC" panose="00000500000000000000" charset="-122"/>
                        <a:cs typeface="HarmonyOS Sans SC" panose="00000500000000000000"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a:txBody>
                    <a:bodyPr/>
                    <a:p>
                      <a:pPr algn="l" rtl="0" eaLnBrk="0">
                        <a:lnSpc>
                          <a:spcPct val="110000"/>
                        </a:lnSpc>
                      </a:pPr>
                      <a:endParaRPr sz="700" b="1" dirty="0">
                        <a:latin typeface="HarmonyOS Sans SC" panose="00000500000000000000" charset="-122"/>
                        <a:ea typeface="HarmonyOS Sans SC" panose="00000500000000000000" charset="-122"/>
                        <a:cs typeface="HarmonyOS Sans SC" panose="00000500000000000000" charset="-122"/>
                      </a:endParaRPr>
                    </a:p>
                    <a:p>
                      <a:pPr marL="199390" indent="8890" algn="l" rtl="0" eaLnBrk="0">
                        <a:lnSpc>
                          <a:spcPct val="99000"/>
                        </a:lnSpc>
                        <a:spcBef>
                          <a:spcPts val="5"/>
                        </a:spcBef>
                      </a:pPr>
                      <a:r>
                        <a:rPr sz="1200" b="1" kern="0" spc="-3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目前大陆地区</a:t>
                      </a:r>
                      <a:r>
                        <a:rPr sz="1200" b="1" kern="0" spc="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     </a:t>
                      </a:r>
                      <a:r>
                        <a:rPr sz="1200" b="1" kern="0" spc="-2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同通用名药品</a:t>
                      </a:r>
                      <a:r>
                        <a:rPr sz="12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     </a:t>
                      </a:r>
                      <a:r>
                        <a:rPr sz="1200" b="1" kern="0" spc="-2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的上市情况</a:t>
                      </a:r>
                      <a:endParaRPr sz="1200" b="1" dirty="0">
                        <a:latin typeface="HarmonyOS Sans SC" panose="00000500000000000000" charset="-122"/>
                        <a:ea typeface="HarmonyOS Sans SC" panose="00000500000000000000" charset="-122"/>
                        <a:cs typeface="HarmonyOS Sans SC" panose="00000500000000000000"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D9D9D9"/>
                      </a:solidFill>
                      <a:prstDash val="dash"/>
                      <a:round/>
                      <a:headEnd type="none" w="med" len="med"/>
                      <a:tailEnd type="none" w="med" len="med"/>
                    </a:lnB>
                    <a:solidFill>
                      <a:srgbClr val="FCE7E7"/>
                    </a:solidFill>
                  </a:tcPr>
                </a:tc>
                <a:tc>
                  <a:txBody>
                    <a:bodyPr/>
                    <a:p>
                      <a:pPr marL="107950" indent="0" algn="l" rtl="0" eaLnBrk="0" fontAlgn="auto">
                        <a:lnSpc>
                          <a:spcPct val="117000"/>
                        </a:lnSpc>
                      </a:pPr>
                      <a:r>
                        <a:rPr lang="zh-CN" altLang="en-US" sz="10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江苏天士力帝益药业有限公司</a:t>
                      </a:r>
                      <a:endParaRPr lang="zh-CN" altLang="en-US" sz="10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97000"/>
                        </a:lnSpc>
                      </a:pPr>
                      <a:r>
                        <a:rPr lang="zh-CN" altLang="en-US" sz="10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成都倍特得诺药业有限公司</a:t>
                      </a:r>
                      <a:endParaRPr lang="zh-CN" altLang="en-US" sz="10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937260">
                <a:tc>
                  <a:txBody>
                    <a:bodyPr/>
                    <a:p>
                      <a:pPr algn="l" rtl="0" eaLnBrk="0">
                        <a:lnSpc>
                          <a:spcPct val="100000"/>
                        </a:lnSpc>
                      </a:pPr>
                      <a:endParaRPr sz="1000" dirty="0">
                        <a:latin typeface="HarmonyOS Sans SC" panose="00000500000000000000" charset="-122"/>
                        <a:ea typeface="HarmonyOS Sans SC" panose="00000500000000000000" charset="-122"/>
                        <a:cs typeface="Arial" panose="020B060402020202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50000"/>
                        </a:lnSpc>
                      </a:pPr>
                      <a:r>
                        <a:rPr sz="12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全球首次上市时间及国家/地区</a:t>
                      </a:r>
                      <a:endParaRPr sz="12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a:txBody>
                    <a:bodyPr/>
                    <a:p>
                      <a:pPr marL="107950" indent="0" algn="l" rtl="0" eaLnBrk="0" fontAlgn="auto">
                        <a:lnSpc>
                          <a:spcPct val="115000"/>
                        </a:lnSpc>
                      </a:pPr>
                      <a:r>
                        <a:rPr lang="en-US" sz="14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1986年在英国上市</a:t>
                      </a:r>
                      <a:endParaRPr lang="en-US" altLang="en-US" sz="1400" b="1" kern="0" spc="-10" dirty="0">
                        <a:solidFill>
                          <a:srgbClr val="000000">
                            <a:alpha val="100000"/>
                          </a:srgbClr>
                        </a:solidFill>
                        <a:highlight>
                          <a:srgbClr val="FFFF00"/>
                        </a:highlight>
                        <a:latin typeface="HarmonyOS Sans SC" panose="00000500000000000000" charset="-122"/>
                        <a:ea typeface="HarmonyOS Sans SC" panose="00000500000000000000" charset="-122"/>
                        <a:cs typeface="HarmonyOS Sans SC" panose="00000500000000000000"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a:txBody>
                    <a:bodyPr/>
                    <a:p>
                      <a:pPr algn="l" rtl="0" eaLnBrk="0">
                        <a:lnSpc>
                          <a:spcPct val="169000"/>
                        </a:lnSpc>
                      </a:pPr>
                      <a:endParaRPr sz="1000" b="1" dirty="0">
                        <a:latin typeface="HarmonyOS Sans SC" panose="00000500000000000000" charset="-122"/>
                        <a:ea typeface="HarmonyOS Sans SC" panose="00000500000000000000" charset="-122"/>
                        <a:cs typeface="HarmonyOS Sans SC" panose="00000500000000000000" charset="-122"/>
                      </a:endParaRPr>
                    </a:p>
                    <a:p>
                      <a:pPr marL="193675" algn="l" rtl="0" eaLnBrk="0">
                        <a:lnSpc>
                          <a:spcPct val="89000"/>
                        </a:lnSpc>
                        <a:spcBef>
                          <a:spcPts val="0"/>
                        </a:spcBef>
                      </a:pPr>
                      <a:r>
                        <a:rPr sz="1200" b="1" kern="0" spc="-2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是否为OTC</a:t>
                      </a:r>
                      <a:endParaRPr sz="1200" b="1" dirty="0">
                        <a:latin typeface="HarmonyOS Sans SC" panose="00000500000000000000" charset="-122"/>
                        <a:ea typeface="HarmonyOS Sans SC" panose="00000500000000000000" charset="-122"/>
                        <a:cs typeface="HarmonyOS Sans SC" panose="00000500000000000000" charset="-122"/>
                      </a:endParaRPr>
                    </a:p>
                    <a:p>
                      <a:pPr marL="193675" algn="l" rtl="0" eaLnBrk="0">
                        <a:lnSpc>
                          <a:spcPts val="1565"/>
                        </a:lnSpc>
                      </a:pPr>
                      <a:r>
                        <a:rPr sz="12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药品</a:t>
                      </a:r>
                      <a:endParaRPr sz="1200" b="1" dirty="0">
                        <a:latin typeface="HarmonyOS Sans SC" panose="00000500000000000000" charset="-122"/>
                        <a:ea typeface="HarmonyOS Sans SC" panose="00000500000000000000" charset="-122"/>
                        <a:cs typeface="HarmonyOS Sans SC" panose="00000500000000000000"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solidFill>
                      <a:srgbClr val="FCE7E7"/>
                    </a:solidFill>
                  </a:tcPr>
                </a:tc>
                <a:tc>
                  <a:txBody>
                    <a:bodyPr/>
                    <a:p>
                      <a:pPr algn="l" rtl="0" eaLnBrk="0">
                        <a:lnSpc>
                          <a:spcPct val="114000"/>
                        </a:lnSpc>
                      </a:pPr>
                      <a:endParaRPr sz="1000" b="1" dirty="0">
                        <a:latin typeface="HarmonyOS Sans SC" panose="00000500000000000000" charset="-122"/>
                        <a:ea typeface="HarmonyOS Sans SC" panose="00000500000000000000" charset="-122"/>
                        <a:cs typeface="Arial" panose="020B0604020202020204"/>
                      </a:endParaRPr>
                    </a:p>
                    <a:p>
                      <a:pPr algn="l" rtl="0" eaLnBrk="0">
                        <a:lnSpc>
                          <a:spcPct val="115000"/>
                        </a:lnSpc>
                      </a:pPr>
                      <a:endParaRPr sz="1000" b="1" dirty="0">
                        <a:latin typeface="HarmonyOS Sans SC" panose="00000500000000000000" charset="-122"/>
                        <a:ea typeface="HarmonyOS Sans SC" panose="00000500000000000000" charset="-122"/>
                        <a:cs typeface="Arial" panose="020B0604020202020204"/>
                      </a:endParaRPr>
                    </a:p>
                    <a:p>
                      <a:pPr marL="189230" algn="l" rtl="0" eaLnBrk="0">
                        <a:lnSpc>
                          <a:spcPct val="98000"/>
                        </a:lnSpc>
                        <a:spcBef>
                          <a:spcPts val="5"/>
                        </a:spcBef>
                      </a:pPr>
                      <a:r>
                        <a:rPr sz="1400" b="1" kern="0" spc="-10" dirty="0">
                          <a:solidFill>
                            <a:srgbClr val="000000">
                              <a:alpha val="100000"/>
                            </a:srgbClr>
                          </a:solidFill>
                          <a:latin typeface="HarmonyOS Sans SC" panose="00000500000000000000" charset="-122"/>
                          <a:ea typeface="HarmonyOS Sans SC" panose="00000500000000000000" charset="-122"/>
                          <a:cs typeface="微软雅黑" panose="020B0503020204020204" pitchFamily="34" charset="-122"/>
                        </a:rPr>
                        <a:t>否</a:t>
                      </a:r>
                      <a:endParaRPr sz="1400" b="1" dirty="0">
                        <a:latin typeface="HarmonyOS Sans SC" panose="00000500000000000000" charset="-122"/>
                        <a:ea typeface="HarmonyOS Sans SC" panose="00000500000000000000" charset="-122"/>
                        <a:cs typeface="微软雅黑" panose="020B0503020204020204" pitchFamily="3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0">
                <a:tc>
                  <a:txBody>
                    <a:bodyPr/>
                    <a:p>
                      <a:pPr algn="l" rtl="0" eaLnBrk="0">
                        <a:lnSpc>
                          <a:spcPts val="450"/>
                        </a:lnSpc>
                      </a:pPr>
                      <a:endParaRPr sz="300" dirty="0">
                        <a:latin typeface="HarmonyOS Sans SC" panose="00000500000000000000" charset="-122"/>
                        <a:ea typeface="HarmonyOS Sans SC" panose="00000500000000000000" charset="-122"/>
                        <a:cs typeface="Arial" panose="020B0604020202020204"/>
                      </a:endParaRPr>
                    </a:p>
                  </a:txBody>
                  <a:tcPr marL="0" marR="0" marT="0" marB="0" vert="horz">
                    <a:lnL w="9525" cap="flat" cmpd="sng" algn="ctr">
                      <a:solidFill>
                        <a:srgbClr val="7F7F7F"/>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tcPr>
                </a:tc>
                <a:tc>
                  <a:txBody>
                    <a:bodyPr/>
                    <a:p>
                      <a:pPr algn="l" rtl="0" eaLnBrk="0">
                        <a:lnSpc>
                          <a:spcPts val="450"/>
                        </a:lnSpc>
                      </a:pPr>
                      <a:endParaRPr sz="300" dirty="0">
                        <a:latin typeface="HarmonyOS Sans SC" panose="00000500000000000000" charset="-122"/>
                        <a:ea typeface="HarmonyOS Sans SC" panose="00000500000000000000" charset="-122"/>
                        <a:cs typeface="Arial" panose="020B0604020202020204"/>
                      </a:endParaRPr>
                    </a:p>
                  </a:txBody>
                  <a:tcPr marL="0" marR="0" marT="0" marB="0" vert="horz">
                    <a:lnL>
                      <a:noFill/>
                    </a:lnL>
                    <a:lnR>
                      <a:noFill/>
                    </a:lnR>
                    <a:lnT w="12700" cap="flat" cmpd="sng" algn="ctr">
                      <a:solidFill>
                        <a:srgbClr val="FFFFF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c>
                  <a:txBody>
                    <a:bodyPr/>
                    <a:p>
                      <a:pPr algn="l" rtl="0" eaLnBrk="0">
                        <a:lnSpc>
                          <a:spcPts val="450"/>
                        </a:lnSpc>
                      </a:pPr>
                      <a:endParaRPr sz="300" dirty="0">
                        <a:latin typeface="HarmonyOS Sans SC" panose="00000500000000000000" charset="-122"/>
                        <a:ea typeface="HarmonyOS Sans SC" panose="00000500000000000000" charset="-122"/>
                        <a:cs typeface="Arial" panose="020B0604020202020204"/>
                      </a:endParaRPr>
                    </a:p>
                  </a:txBody>
                  <a:tcPr marL="0" marR="0" marT="0" marB="0" vert="horz">
                    <a:lnL>
                      <a:noFill/>
                    </a:lnL>
                    <a:lnR>
                      <a:noFill/>
                    </a:lnR>
                    <a:lnT w="6350" cap="flat" cmpd="sng" algn="ctr">
                      <a:solidFill>
                        <a:srgbClr val="D9D9D9"/>
                      </a:solidFill>
                      <a:prstDash val="dash"/>
                      <a:round/>
                      <a:headEnd type="none" w="med" len="med"/>
                      <a:tailEnd type="none" w="med" len="med"/>
                    </a:lnT>
                    <a:lnB w="9525" cap="flat" cmpd="sng" algn="ctr">
                      <a:solidFill>
                        <a:srgbClr val="7F7F7F"/>
                      </a:solidFill>
                      <a:prstDash val="solid"/>
                      <a:round/>
                      <a:headEnd type="none" w="med" len="med"/>
                      <a:tailEnd type="none" w="med" len="med"/>
                    </a:lnB>
                  </a:tcPr>
                </a:tc>
                <a:tc>
                  <a:txBody>
                    <a:bodyPr/>
                    <a:p>
                      <a:pPr algn="l" rtl="0" eaLnBrk="0">
                        <a:lnSpc>
                          <a:spcPts val="450"/>
                        </a:lnSpc>
                      </a:pPr>
                      <a:endParaRPr sz="300" dirty="0">
                        <a:latin typeface="HarmonyOS Sans SC" panose="00000500000000000000" charset="-122"/>
                        <a:ea typeface="HarmonyOS Sans SC" panose="00000500000000000000" charset="-122"/>
                        <a:cs typeface="Arial" panose="020B0604020202020204"/>
                      </a:endParaRPr>
                    </a:p>
                  </a:txBody>
                  <a:tcPr marL="0" marR="0" marT="0" marB="0" vert="horz">
                    <a:lnL>
                      <a:noFill/>
                    </a:lnL>
                    <a:lnR>
                      <a:noFill/>
                    </a:lnR>
                    <a:lnT w="6350" cap="flat" cmpd="sng" algn="ctr">
                      <a:solidFill>
                        <a:srgbClr val="D9D9D9"/>
                      </a:solidFill>
                      <a:prstDash val="dash"/>
                      <a:round/>
                      <a:headEnd type="none" w="med" len="med"/>
                      <a:tailEnd type="none" w="med" len="med"/>
                    </a:lnT>
                    <a:lnB w="9525" cap="flat" cmpd="sng" algn="ctr">
                      <a:solidFill>
                        <a:srgbClr val="7F7F7F"/>
                      </a:solidFill>
                      <a:prstDash val="solid"/>
                      <a:round/>
                      <a:headEnd type="none" w="med" len="med"/>
                      <a:tailEnd type="none" w="med" len="med"/>
                    </a:lnB>
                  </a:tcPr>
                </a:tc>
                <a:tc>
                  <a:txBody>
                    <a:bodyPr/>
                    <a:p>
                      <a:pPr algn="l" rtl="0" eaLnBrk="0">
                        <a:lnSpc>
                          <a:spcPts val="450"/>
                        </a:lnSpc>
                      </a:pPr>
                      <a:endParaRPr sz="300" dirty="0">
                        <a:latin typeface="HarmonyOS Sans SC" panose="00000500000000000000" charset="-122"/>
                        <a:ea typeface="HarmonyOS Sans SC" panose="00000500000000000000" charset="-122"/>
                        <a:cs typeface="Arial" panose="020B0604020202020204"/>
                      </a:endParaRPr>
                    </a:p>
                  </a:txBody>
                  <a:tcPr marL="0" marR="0" marT="0" marB="0" vert="horz">
                    <a:lnL>
                      <a:noFill/>
                    </a:lnL>
                    <a:lnR>
                      <a:noFill/>
                    </a:lnR>
                    <a:lnT w="6350" cap="flat" cmpd="sng" algn="ctr">
                      <a:solidFill>
                        <a:srgbClr val="D9D9D9"/>
                      </a:solidFill>
                      <a:prstDash val="dash"/>
                      <a:round/>
                      <a:headEnd type="none" w="med" len="med"/>
                      <a:tailEnd type="none" w="med" len="med"/>
                    </a:lnT>
                    <a:lnB w="9525" cap="flat" cmpd="sng" algn="ctr">
                      <a:solidFill>
                        <a:srgbClr val="7F7F7F"/>
                      </a:solidFill>
                      <a:prstDash val="solid"/>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bl>
          </a:graphicData>
        </a:graphic>
      </p:graphicFrame>
      <p:graphicFrame>
        <p:nvGraphicFramePr>
          <p:cNvPr id="410" name="table 410"/>
          <p:cNvGraphicFramePr>
            <a:graphicFrameLocks noGrp="1"/>
          </p:cNvGraphicFramePr>
          <p:nvPr>
            <p:custDataLst>
              <p:tags r:id="rId2"/>
            </p:custDataLst>
          </p:nvPr>
        </p:nvGraphicFramePr>
        <p:xfrm>
          <a:off x="6215380" y="948055"/>
          <a:ext cx="5395595" cy="5801995"/>
        </p:xfrm>
        <a:graphic>
          <a:graphicData uri="http://schemas.openxmlformats.org/drawingml/2006/table">
            <a:tbl>
              <a:tblPr/>
              <a:tblGrid>
                <a:gridCol w="5395595"/>
              </a:tblGrid>
              <a:tr h="5801995">
                <a:tc>
                  <a:txBody>
                    <a:bodyPr/>
                    <a:p>
                      <a:pPr algn="l" rtl="0" eaLnBrk="0">
                        <a:lnSpc>
                          <a:spcPct val="163000"/>
                        </a:lnSpc>
                      </a:pPr>
                      <a:r>
                        <a:rPr lang="en-US" altLang="zh-CN" sz="1400" b="1" kern="0" spc="0" dirty="0">
                          <a:solidFill>
                            <a:schemeClr val="tx1">
                              <a:alpha val="100000"/>
                            </a:schemeClr>
                          </a:solidFill>
                          <a:latin typeface="HarmonyOS Sans SC" panose="00000500000000000000" charset="-122"/>
                          <a:ea typeface="HarmonyOS Sans SC" panose="00000500000000000000" charset="-122"/>
                          <a:cs typeface="HarmonyOS Sans SC" panose="00000500000000000000" charset="-122"/>
                        </a:rPr>
                        <a:t> </a:t>
                      </a:r>
                      <a:r>
                        <a:rPr lang="zh-CN" sz="1400" b="1" kern="0" spc="0" dirty="0">
                          <a:solidFill>
                            <a:schemeClr val="tx1">
                              <a:alpha val="100000"/>
                            </a:schemeClr>
                          </a:solidFill>
                          <a:latin typeface="HarmonyOS Sans SC" panose="00000500000000000000" charset="-122"/>
                          <a:ea typeface="HarmonyOS Sans SC" panose="00000500000000000000" charset="-122"/>
                          <a:cs typeface="HarmonyOS Sans SC" panose="00000500000000000000" charset="-122"/>
                        </a:rPr>
                        <a:t>用法用量</a:t>
                      </a:r>
                      <a:endParaRPr lang="zh-CN" sz="1400" b="1" kern="0" spc="0" dirty="0">
                        <a:solidFill>
                          <a:schemeClr val="tx1">
                            <a:alpha val="100000"/>
                          </a:schemeClr>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63000"/>
                        </a:lnSpc>
                      </a:pPr>
                      <a:r>
                        <a:rPr lang="zh-CN" altLang="en-US" sz="1000" b="1" dirty="0">
                          <a:solidFill>
                            <a:schemeClr val="tx1"/>
                          </a:solidFill>
                          <a:latin typeface="HarmonyOS Sans SC" panose="00000500000000000000" charset="-122"/>
                          <a:ea typeface="HarmonyOS Sans SC" panose="00000500000000000000" charset="-122"/>
                          <a:cs typeface="HarmonyOS Sans SC" panose="00000500000000000000" charset="-122"/>
                        </a:rPr>
                        <a:t>推荐剂量</a:t>
                      </a:r>
                      <a:endParaRPr lang="zh-CN" altLang="en-US" sz="1000" b="1" dirty="0">
                        <a:solidFill>
                          <a:schemeClr val="tx1"/>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05000"/>
                        </a:lnSpc>
                      </a:pP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通常情况下，成年人服用巴氯芬的日最佳剂量为</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30</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75mg</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，分</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3</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5</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次服用。个别病例的日剂量最高可达到</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100mg</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。儿童的开始剂量一般为</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0.3mg/kg/</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天。</a:t>
                      </a:r>
                      <a:endPar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05000"/>
                        </a:lnSpc>
                      </a:pP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特殊病例</a:t>
                      </a:r>
                      <a:endPar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05000"/>
                        </a:lnSpc>
                      </a:pP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脑血管意外患者对巴氯芬的耐受性通常很差，所以对于这类患者需要格外注意。</a:t>
                      </a:r>
                      <a:endPar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05000"/>
                        </a:lnSpc>
                      </a:pP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常规</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最大剂量（单次和每日）</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剂量间隔</a:t>
                      </a:r>
                      <a:endPar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05000"/>
                        </a:lnSpc>
                      </a:pPr>
                      <a:r>
                        <a:rPr lang="zh-CN" altLang="en-US" sz="1000" b="1" dirty="0">
                          <a:solidFill>
                            <a:schemeClr val="tx1"/>
                          </a:solidFill>
                          <a:latin typeface="HarmonyOS Sans SC" panose="00000500000000000000" charset="-122"/>
                          <a:ea typeface="HarmonyOS Sans SC" panose="00000500000000000000" charset="-122"/>
                          <a:cs typeface="HarmonyOS Sans SC" panose="00000500000000000000" charset="-122"/>
                        </a:rPr>
                        <a:t>成人</a:t>
                      </a:r>
                      <a:endParaRPr lang="zh-CN" altLang="en-US" sz="1000" b="1" dirty="0">
                        <a:solidFill>
                          <a:schemeClr val="tx1"/>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05000"/>
                        </a:lnSpc>
                      </a:pP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治疗开始时的剂量应该为每次</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5mg</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，每天三次。然后根据患者反应，单次剂量可逐渐增加，每次增加</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5mg</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，间隔三天。一般来说，日剂量平均为</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30</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75mg</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，个别病例根据需要日剂量最高可达</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100mg</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a:t>
                      </a:r>
                      <a:endPar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05000"/>
                        </a:lnSpc>
                      </a:pPr>
                      <a:r>
                        <a:rPr lang="zh-CN" altLang="en-US" sz="1000" b="1" dirty="0">
                          <a:solidFill>
                            <a:schemeClr val="tx1"/>
                          </a:solidFill>
                          <a:latin typeface="HarmonyOS Sans SC" panose="00000500000000000000" charset="-122"/>
                          <a:ea typeface="HarmonyOS Sans SC" panose="00000500000000000000" charset="-122"/>
                          <a:cs typeface="HarmonyOS Sans SC" panose="00000500000000000000" charset="-122"/>
                        </a:rPr>
                        <a:t>儿童（</a:t>
                      </a:r>
                      <a:r>
                        <a:rPr lang="en-US" altLang="zh-CN" sz="1000" b="1" dirty="0">
                          <a:solidFill>
                            <a:schemeClr val="tx1"/>
                          </a:solidFill>
                          <a:latin typeface="HarmonyOS Sans SC" panose="00000500000000000000" charset="-122"/>
                          <a:ea typeface="HarmonyOS Sans SC" panose="00000500000000000000" charset="-122"/>
                          <a:cs typeface="HarmonyOS Sans SC" panose="00000500000000000000" charset="-122"/>
                        </a:rPr>
                        <a:t>18</a:t>
                      </a:r>
                      <a:r>
                        <a:rPr lang="zh-CN" altLang="en-US" sz="1000" b="1" dirty="0">
                          <a:solidFill>
                            <a:schemeClr val="tx1"/>
                          </a:solidFill>
                          <a:latin typeface="HarmonyOS Sans SC" panose="00000500000000000000" charset="-122"/>
                          <a:ea typeface="HarmonyOS Sans SC" panose="00000500000000000000" charset="-122"/>
                          <a:cs typeface="HarmonyOS Sans SC" panose="00000500000000000000" charset="-122"/>
                        </a:rPr>
                        <a:t>岁以下）</a:t>
                      </a:r>
                      <a:endParaRPr lang="zh-CN" altLang="en-US" sz="1000" b="1" dirty="0">
                        <a:solidFill>
                          <a:schemeClr val="tx1"/>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05000"/>
                        </a:lnSpc>
                      </a:pP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一般情况下，治疗应从非常低的剂量开始，如</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0.3mg/kg/</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天，分</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2</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4</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次服用。在大约</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1</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2</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个星期内，谨慎地增加给药剂量，直到满足患儿的个体治疗要求为止，维持治疗的日剂量为</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0.75</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2 mg/kg</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8</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岁以下的儿童每日最高剂量不得超过</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40mg</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。对于</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8</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岁以上儿童，最高日剂量可以达到</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60mg</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a:t>
                      </a:r>
                      <a:endPar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05000"/>
                        </a:lnSpc>
                      </a:pPr>
                      <a:r>
                        <a:rPr lang="zh-CN" altLang="en-US" sz="1000" b="1" dirty="0">
                          <a:solidFill>
                            <a:schemeClr val="tx1"/>
                          </a:solidFill>
                          <a:latin typeface="HarmonyOS Sans SC" panose="00000500000000000000" charset="-122"/>
                          <a:ea typeface="HarmonyOS Sans SC" panose="00000500000000000000" charset="-122"/>
                          <a:cs typeface="HarmonyOS Sans SC" panose="00000500000000000000" charset="-122"/>
                        </a:rPr>
                        <a:t>特殊剂量说明</a:t>
                      </a:r>
                      <a:endParaRPr lang="zh-CN" altLang="en-US" sz="1000" b="1" dirty="0">
                        <a:solidFill>
                          <a:schemeClr val="tx1"/>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05000"/>
                        </a:lnSpc>
                      </a:pP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对于患有脑源性痉挛、心脏病、呼吸功能障碍、肝或肾功能不全的体质虚弱患者和老年人，剂量的增加要特别缓慢。长期血液透析的患者，其血浆巴氯芬的浓度会有所增加，所以应该选择低剂量的巴氯芬治疗（约</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5mg/</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天）。对于这类病人，每天用药剂量超过</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5mg</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时有用药过量的体征和症状的报道</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参见【注意事项】和【药物过量】</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。鉴于在老年患者或是患有脑源性痉挛的患者中更加容易出现各种不良反应，所以在这些情况下用药必须十分谨慎，并且必须对患者进行密切的监测。</a:t>
                      </a:r>
                      <a:endPar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05000"/>
                        </a:lnSpc>
                      </a:pPr>
                      <a:r>
                        <a:rPr lang="zh-CN" altLang="en-US" sz="1000" b="1" dirty="0">
                          <a:solidFill>
                            <a:schemeClr val="tx1"/>
                          </a:solidFill>
                          <a:latin typeface="HarmonyOS Sans SC" panose="00000500000000000000" charset="-122"/>
                          <a:ea typeface="HarmonyOS Sans SC" panose="00000500000000000000" charset="-122"/>
                          <a:cs typeface="HarmonyOS Sans SC" panose="00000500000000000000" charset="-122"/>
                        </a:rPr>
                        <a:t>正确用法</a:t>
                      </a:r>
                      <a:r>
                        <a:rPr lang="en-US" altLang="zh-CN" sz="1000" b="1" dirty="0">
                          <a:solidFill>
                            <a:schemeClr val="tx1"/>
                          </a:solidFill>
                          <a:latin typeface="HarmonyOS Sans SC" panose="00000500000000000000" charset="-122"/>
                          <a:ea typeface="HarmonyOS Sans SC" panose="00000500000000000000" charset="-122"/>
                          <a:cs typeface="HarmonyOS Sans SC" panose="00000500000000000000" charset="-122"/>
                        </a:rPr>
                        <a:t>/</a:t>
                      </a:r>
                      <a:r>
                        <a:rPr lang="zh-CN" altLang="en-US" sz="1000" b="1" dirty="0">
                          <a:solidFill>
                            <a:schemeClr val="tx1"/>
                          </a:solidFill>
                          <a:latin typeface="HarmonyOS Sans SC" panose="00000500000000000000" charset="-122"/>
                          <a:ea typeface="HarmonyOS Sans SC" panose="00000500000000000000" charset="-122"/>
                          <a:cs typeface="HarmonyOS Sans SC" panose="00000500000000000000" charset="-122"/>
                        </a:rPr>
                        <a:t>关于服用方法的特别说明（相关说明）</a:t>
                      </a:r>
                      <a:endParaRPr lang="zh-CN" altLang="en-US" sz="1000" b="1" dirty="0">
                        <a:solidFill>
                          <a:schemeClr val="tx1"/>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05000"/>
                        </a:lnSpc>
                      </a:pP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本品应在进餐时间以少量液体送服。对于成人，全天剂量至少分三次服用；而儿童则至少分四次服用。</a:t>
                      </a:r>
                      <a:endPar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05000"/>
                        </a:lnSpc>
                      </a:pP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如果按最大推荐剂量服用</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6</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8</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周，治疗效果仍不明显，则应重新考虑是否继续巴氯芬治疗。停止治疗须在</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1</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至</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2</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周内逐渐减量，除非出现药物过量相关的紧急状况或发生严重的不良事件。</a:t>
                      </a:r>
                      <a:endPar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05000"/>
                        </a:lnSpc>
                      </a:pP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或遵医嘱。</a:t>
                      </a:r>
                      <a:endPar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endParaRPr>
                    </a:p>
                  </a:txBody>
                  <a:tcPr marL="0" marR="0" marT="0" marB="0" vert="horz">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01</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药品基本信息（</a:t>
              </a: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2/2</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graphicFrame>
        <p:nvGraphicFramePr>
          <p:cNvPr id="420" name="table 420"/>
          <p:cNvGraphicFramePr>
            <a:graphicFrameLocks noGrp="1"/>
          </p:cNvGraphicFramePr>
          <p:nvPr/>
        </p:nvGraphicFramePr>
        <p:xfrm>
          <a:off x="580644" y="998220"/>
          <a:ext cx="5031740" cy="5089525"/>
        </p:xfrm>
        <a:graphic>
          <a:graphicData uri="http://schemas.openxmlformats.org/drawingml/2006/table">
            <a:tbl>
              <a:tblPr/>
              <a:tblGrid>
                <a:gridCol w="5031740"/>
              </a:tblGrid>
              <a:tr h="581659">
                <a:tc>
                  <a:txBody>
                    <a:bodyPr/>
                    <a:p>
                      <a:pPr algn="l" rtl="0" eaLnBrk="0">
                        <a:lnSpc>
                          <a:spcPct val="108000"/>
                        </a:lnSpc>
                      </a:pPr>
                      <a:endParaRPr sz="900" dirty="0">
                        <a:latin typeface="微软雅黑" panose="020B0503020204020204" pitchFamily="34" charset="-122"/>
                        <a:ea typeface="微软雅黑" panose="020B0503020204020204" pitchFamily="34" charset="-122"/>
                        <a:cs typeface="Arial" panose="020B0604020202020204"/>
                      </a:endParaRPr>
                    </a:p>
                    <a:p>
                      <a:pPr marL="1635760" algn="l" rtl="0" eaLnBrk="0">
                        <a:lnSpc>
                          <a:spcPct val="93000"/>
                        </a:lnSpc>
                        <a:spcBef>
                          <a:spcPts val="5"/>
                        </a:spcBef>
                      </a:pPr>
                      <a:r>
                        <a:rPr sz="2000" b="1" kern="0" spc="-1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rPr>
                        <a:t>疾病的基本情况</a:t>
                      </a:r>
                      <a:endParaRPr sz="2000" b="1" kern="0" spc="-1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endParaRPr>
                    </a:p>
                  </a:txBody>
                  <a:tcPr marL="0" marR="0" marT="0" marB="0" vert="horz">
                    <a:lnL w="3175" cap="flat" cmpd="sng" algn="ctr">
                      <a:solidFill>
                        <a:srgbClr val="0F6FC6"/>
                      </a:solidFill>
                      <a:prstDash val="solid"/>
                      <a:round/>
                      <a:headEnd type="none" w="med" len="med"/>
                      <a:tailEnd type="none" w="med" len="med"/>
                    </a:lnL>
                    <a:lnR w="3175" cap="flat" cmpd="sng" algn="ctr">
                      <a:solidFill>
                        <a:srgbClr val="0F6FC6"/>
                      </a:solidFill>
                      <a:prstDash val="solid"/>
                      <a:round/>
                      <a:headEnd type="none" w="med" len="med"/>
                      <a:tailEnd type="none" w="med" len="med"/>
                    </a:lnR>
                    <a:lnT w="9525" cap="flat" cmpd="sng" algn="ctr">
                      <a:solidFill>
                        <a:srgbClr val="0F6FC6"/>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F6FC6"/>
                    </a:solidFill>
                  </a:tcPr>
                </a:tc>
              </a:tr>
              <a:tr h="4507865">
                <a:tc>
                  <a:txBody>
                    <a:bodyPr/>
                    <a:p>
                      <a:pPr marL="285750" indent="-285750" algn="just">
                        <a:lnSpc>
                          <a:spcPct val="200000"/>
                        </a:lnSpc>
                        <a:spcAft>
                          <a:spcPts val="0"/>
                        </a:spcAft>
                        <a:buFont typeface="Arial" panose="020B0604020202020204" pitchFamily="34" charset="0"/>
                        <a:buChar char="•"/>
                      </a:pPr>
                      <a:endPar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200000"/>
                        </a:lnSpc>
                        <a:spcAft>
                          <a:spcPts val="0"/>
                        </a:spcAft>
                        <a:buFont typeface="Arial" panose="020B0604020202020204" pitchFamily="34" charset="0"/>
                        <a:buNone/>
                      </a:pPr>
                      <a:r>
                        <a:rPr lang="en-US" altLang="zh-CN" sz="14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肌痉挛流行病学</a:t>
                      </a:r>
                      <a:endPar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lnSpc>
                          <a:spcPct val="200000"/>
                        </a:lnSpc>
                        <a:spcAft>
                          <a:spcPts val="0"/>
                        </a:spcAft>
                        <a:buFont typeface="Arial" panose="020B0604020202020204" pitchFamily="34" charset="0"/>
                        <a:buChar char="•"/>
                      </a:pP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据估计，全世界有</a:t>
                      </a:r>
                      <a:r>
                        <a:rPr lang="en-US" altLang="zh-CN" sz="1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1200</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万人受到痉挛的影响。</a:t>
                      </a:r>
                      <a:r>
                        <a:rPr lang="en-US" altLang="zh-CN" sz="1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84%</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的多发性硬化症患者以及</a:t>
                      </a:r>
                      <a:r>
                        <a:rPr lang="en-US" altLang="zh-CN" sz="1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89%</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的脑瘫患者经历不同程度的痉挛。卒中患者的患病率为</a:t>
                      </a:r>
                      <a:r>
                        <a:rPr lang="en-US" altLang="zh-CN" sz="1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19%-43%</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，脊髓损伤患者的发病率为</a:t>
                      </a:r>
                      <a:r>
                        <a:rPr lang="en-US" altLang="zh-CN" sz="1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67%-78%</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下肢痉挛在脑卒中患者的流行率为</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28%-38%</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，在多发性硬化患者中为</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41%-66%</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，在创伤性脑损伤患者中为</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13%</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lnSpc>
                          <a:spcPct val="200000"/>
                        </a:lnSpc>
                        <a:spcAft>
                          <a:spcPts val="0"/>
                        </a:spcAft>
                        <a:buFont typeface="Arial" panose="020B0604020202020204" pitchFamily="34" charset="0"/>
                        <a:buChar char="•"/>
                      </a:pP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估算出我国</a:t>
                      </a:r>
                      <a:r>
                        <a:rPr lang="zh-CN" altLang="en-US" sz="1400" b="1" kern="100" dirty="0" smtClean="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肌痉挛患者数约为</a:t>
                      </a:r>
                      <a:r>
                        <a:rPr lang="en-US" altLang="zh-CN" sz="1400" b="1" kern="100" dirty="0" smtClean="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208</a:t>
                      </a:r>
                      <a:r>
                        <a:rPr lang="zh-CN" altLang="en-US" sz="1400" b="1" kern="100" dirty="0" smtClean="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万人</a:t>
                      </a:r>
                      <a:endParaRPr lang="en-US" altLang="zh-CN" sz="1400" b="1" kern="1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just">
                        <a:spcAft>
                          <a:spcPts val="0"/>
                        </a:spcAft>
                      </a:pPr>
                      <a:r>
                        <a:rPr lang="en-US" altLang="zh-CN" sz="1400" kern="100" baseline="130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400" kern="100" baseline="130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0" marR="0" marT="0" marB="0" vert="horz">
                    <a:lnL w="3175" cap="flat" cmpd="sng" algn="ctr">
                      <a:solidFill>
                        <a:srgbClr val="CCD5EA"/>
                      </a:solidFill>
                      <a:prstDash val="solid"/>
                      <a:round/>
                      <a:headEnd type="none" w="med" len="med"/>
                      <a:tailEnd type="none" w="med" len="med"/>
                    </a:lnL>
                    <a:lnR w="3175" cap="flat" cmpd="sng" algn="ctr">
                      <a:solidFill>
                        <a:srgbClr val="CCD5EA"/>
                      </a:solidFill>
                      <a:prstDash val="solid"/>
                      <a:round/>
                      <a:headEnd type="none" w="med" len="med"/>
                      <a:tailEnd type="none" w="med" len="med"/>
                    </a:lnR>
                    <a:lnT w="3175" cap="flat" cmpd="sng" algn="ctr">
                      <a:solidFill>
                        <a:srgbClr val="CCD5EA"/>
                      </a:solidFill>
                      <a:prstDash val="solid"/>
                      <a:round/>
                      <a:headEnd type="none" w="med" len="med"/>
                      <a:tailEnd type="none" w="med" len="med"/>
                    </a:lnT>
                    <a:lnB w="9525" cap="flat" cmpd="sng" algn="ctr">
                      <a:solidFill>
                        <a:srgbClr val="CCD5EA"/>
                      </a:solidFill>
                      <a:prstDash val="solid"/>
                      <a:round/>
                      <a:headEnd type="none" w="med" len="med"/>
                      <a:tailEnd type="none" w="med" len="med"/>
                    </a:lnB>
                    <a:solidFill>
                      <a:srgbClr val="D1D9EC"/>
                    </a:solidFill>
                  </a:tcPr>
                </a:tc>
              </a:tr>
            </a:tbl>
          </a:graphicData>
        </a:graphic>
      </p:graphicFrame>
      <p:graphicFrame>
        <p:nvGraphicFramePr>
          <p:cNvPr id="422" name="table 422"/>
          <p:cNvGraphicFramePr>
            <a:graphicFrameLocks noGrp="1"/>
          </p:cNvGraphicFramePr>
          <p:nvPr>
            <p:custDataLst>
              <p:tags r:id="rId1"/>
            </p:custDataLst>
          </p:nvPr>
        </p:nvGraphicFramePr>
        <p:xfrm>
          <a:off x="6303010" y="982980"/>
          <a:ext cx="5149215" cy="5429885"/>
        </p:xfrm>
        <a:graphic>
          <a:graphicData uri="http://schemas.openxmlformats.org/drawingml/2006/table">
            <a:tbl>
              <a:tblPr/>
              <a:tblGrid>
                <a:gridCol w="5149215"/>
              </a:tblGrid>
              <a:tr h="634365">
                <a:tc>
                  <a:txBody>
                    <a:bodyPr/>
                    <a:p>
                      <a:pPr algn="l" rtl="0" eaLnBrk="0">
                        <a:lnSpc>
                          <a:spcPct val="108000"/>
                        </a:lnSpc>
                      </a:pPr>
                      <a:endParaRPr sz="900" dirty="0">
                        <a:latin typeface="Arial" panose="020B0604020202020204"/>
                        <a:ea typeface="Arial" panose="020B0604020202020204"/>
                        <a:cs typeface="Arial" panose="020B0604020202020204"/>
                      </a:endParaRPr>
                    </a:p>
                    <a:p>
                      <a:pPr marL="1519555" algn="l" rtl="0" eaLnBrk="0">
                        <a:lnSpc>
                          <a:spcPct val="94000"/>
                        </a:lnSpc>
                        <a:spcBef>
                          <a:spcPts val="0"/>
                        </a:spcBef>
                      </a:pPr>
                      <a:r>
                        <a:rPr sz="2000" b="1" kern="0" spc="-2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rPr>
                        <a:t>临床未满足的需求</a:t>
                      </a:r>
                      <a:endParaRPr sz="2000" dirty="0">
                        <a:latin typeface="微软雅黑" panose="020B0503020204020204" pitchFamily="34" charset="-122"/>
                        <a:ea typeface="微软雅黑" panose="020B0503020204020204" pitchFamily="34" charset="-122"/>
                        <a:cs typeface="等线" panose="02010600030101010101" charset="-122"/>
                      </a:endParaRPr>
                    </a:p>
                  </a:txBody>
                  <a:tcPr marL="0" marR="0" marT="0" marB="0" vert="horz">
                    <a:lnL w="3175" cap="flat" cmpd="sng" algn="ctr">
                      <a:solidFill>
                        <a:srgbClr val="0F6FC6"/>
                      </a:solidFill>
                      <a:prstDash val="solid"/>
                      <a:round/>
                      <a:headEnd type="none" w="med" len="med"/>
                      <a:tailEnd type="none" w="med" len="med"/>
                    </a:lnL>
                    <a:lnR w="3175" cap="flat" cmpd="sng" algn="ctr">
                      <a:solidFill>
                        <a:srgbClr val="0F6FC6"/>
                      </a:solidFill>
                      <a:prstDash val="solid"/>
                      <a:round/>
                      <a:headEnd type="none" w="med" len="med"/>
                      <a:tailEnd type="none" w="med" len="med"/>
                    </a:lnR>
                    <a:lnT w="9525" cap="flat" cmpd="sng" algn="ctr">
                      <a:solidFill>
                        <a:srgbClr val="0F6FC6"/>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F6FC6"/>
                    </a:solidFill>
                  </a:tcPr>
                </a:tc>
              </a:tr>
              <a:tr h="4795520">
                <a:tc>
                  <a:txBody>
                    <a:bodyPr/>
                    <a:p>
                      <a:pPr algn="l" rtl="0" eaLnBrk="0">
                        <a:lnSpc>
                          <a:spcPct val="181000"/>
                        </a:lnSpc>
                      </a:pPr>
                      <a:endParaRPr sz="1000" dirty="0">
                        <a:latin typeface="Arial" panose="020B0604020202020204"/>
                        <a:ea typeface="Arial" panose="020B0604020202020204"/>
                        <a:cs typeface="Arial" panose="020B0604020202020204"/>
                      </a:endParaRPr>
                    </a:p>
                    <a:p>
                      <a:pPr marL="285750" indent="-285750" algn="l">
                        <a:lnSpc>
                          <a:spcPct val="200000"/>
                        </a:lnSpc>
                        <a:buClrTx/>
                        <a:buSzTx/>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巴氯芬片剂无法满足</a:t>
                      </a:r>
                      <a:r>
                        <a:rPr lang="zh-CN" altLang="en-US" sz="1400" b="1"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cs typeface="Times New Roman" panose="02020603050405020304" pitchFamily="18" charset="0"/>
                          <a:sym typeface="+mn-ea"/>
                        </a:rPr>
                        <a:t>吞咽困难患者</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的用药需求。</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200000"/>
                        </a:lnSpc>
                        <a:buClrTx/>
                        <a:buSzTx/>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巴氯芬片剂无法满足患者</a:t>
                      </a:r>
                      <a:r>
                        <a:rPr lang="zh-CN" altLang="en-US" sz="14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rPr>
                        <a:t>灵活剂量</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4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rPr>
                        <a:t>准确剂量，</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可避免药物过量引起的不良反应，</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尤其儿童患者</a:t>
                      </a:r>
                      <a:r>
                        <a:rPr lang="zh-CN" altLang="en-US" sz="14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rPr>
                        <a:t>小剂量的</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用药需求。</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200000"/>
                        </a:lnSpc>
                        <a:buClrTx/>
                        <a:buSzTx/>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巴氯芬</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rPr>
                        <a:t>片剂无法满足儿童</a:t>
                      </a:r>
                      <a:r>
                        <a:rPr lang="zh-CN" altLang="zh-CN" sz="14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rPr>
                        <a:t>依从性</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rPr>
                        <a:t>（吞咽、口感等）的用药需求。</a:t>
                      </a:r>
                      <a:endParaRPr lang="zh-CN"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200000"/>
                        </a:lnSpc>
                        <a:buClrTx/>
                        <a:buSzTx/>
                        <a:buFont typeface="Arial" panose="020B0604020202020204" pitchFamily="34" charset="0"/>
                        <a:buChar char="•"/>
                      </a:pPr>
                      <a:endParaRPr lang="zh-CN" altLang="zh-CN" sz="1400" b="1"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200000"/>
                        </a:lnSpc>
                        <a:buClrTx/>
                        <a:buSzTx/>
                        <a:buFont typeface="Arial" panose="020B0604020202020204" pitchFamily="34" charset="0"/>
                        <a:buChar char="•"/>
                      </a:pPr>
                      <a:endParaRPr lang="zh-CN" altLang="zh-CN" sz="1400" b="1"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200000"/>
                        </a:lnSpc>
                        <a:buClrTx/>
                        <a:buSzTx/>
                        <a:buFont typeface="Arial" panose="020B0604020202020204" pitchFamily="34" charset="0"/>
                        <a:buChar char="•"/>
                      </a:pPr>
                      <a:endParaRPr lang="zh-CN" altLang="zh-CN" sz="1400" b="1" dirty="0">
                        <a:latin typeface="微软雅黑" panose="020B0503020204020204" pitchFamily="34" charset="-122"/>
                        <a:ea typeface="微软雅黑" panose="020B0503020204020204" pitchFamily="34" charset="-122"/>
                        <a:cs typeface="Times New Roman" panose="02020603050405020304" pitchFamily="18" charset="0"/>
                      </a:endParaRPr>
                    </a:p>
                    <a:p>
                      <a:pPr marL="349885" indent="-217805" algn="l" rtl="0" eaLnBrk="0">
                        <a:lnSpc>
                          <a:spcPct val="200000"/>
                        </a:lnSpc>
                      </a:pPr>
                      <a:endParaRPr sz="1400" dirty="0">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vert="horz" anchor="ctr" anchorCtr="0">
                    <a:lnL w="3175" cap="flat" cmpd="sng" algn="ctr">
                      <a:solidFill>
                        <a:srgbClr val="CCD5EA"/>
                      </a:solidFill>
                      <a:prstDash val="solid"/>
                      <a:round/>
                      <a:headEnd type="none" w="med" len="med"/>
                      <a:tailEnd type="none" w="med" len="med"/>
                    </a:lnL>
                    <a:lnR w="3175" cap="flat" cmpd="sng" algn="ctr">
                      <a:solidFill>
                        <a:srgbClr val="CCD5EA"/>
                      </a:solidFill>
                      <a:prstDash val="solid"/>
                      <a:round/>
                      <a:headEnd type="none" w="med" len="med"/>
                      <a:tailEnd type="none" w="med" len="med"/>
                    </a:lnR>
                    <a:lnT w="3175" cap="flat" cmpd="sng" algn="ctr">
                      <a:solidFill>
                        <a:srgbClr val="CCD5EA"/>
                      </a:solidFill>
                      <a:prstDash val="solid"/>
                      <a:round/>
                      <a:headEnd type="none" w="med" len="med"/>
                      <a:tailEnd type="none" w="med" len="med"/>
                    </a:lnT>
                    <a:lnB w="9525" cap="flat" cmpd="sng" algn="ctr">
                      <a:solidFill>
                        <a:srgbClr val="CCD5EA"/>
                      </a:solidFill>
                      <a:prstDash val="solid"/>
                      <a:round/>
                      <a:headEnd type="none" w="med" len="med"/>
                      <a:tailEnd type="none" w="med" len="med"/>
                    </a:lnB>
                    <a:solidFill>
                      <a:srgbClr val="D1D9EC"/>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02</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安全性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sp>
        <p:nvSpPr>
          <p:cNvPr id="472" name="path 472"/>
          <p:cNvSpPr/>
          <p:nvPr/>
        </p:nvSpPr>
        <p:spPr>
          <a:xfrm>
            <a:off x="4395469" y="3313175"/>
            <a:ext cx="235966" cy="235966"/>
          </a:xfrm>
          <a:custGeom>
            <a:avLst/>
            <a:gdLst/>
            <a:ahLst/>
            <a:cxnLst/>
            <a:rect l="0" t="0" r="0" b="0"/>
            <a:pathLst>
              <a:path w="371" h="371">
                <a:moveTo>
                  <a:pt x="9" y="9"/>
                </a:moveTo>
                <a:cubicBezTo>
                  <a:pt x="204" y="9"/>
                  <a:pt x="362" y="167"/>
                  <a:pt x="362" y="362"/>
                </a:cubicBezTo>
              </a:path>
            </a:pathLst>
          </a:custGeom>
          <a:noFill/>
          <a:ln w="12192" cap="flat">
            <a:solidFill>
              <a:srgbClr val="FFFFFF"/>
            </a:solidFill>
            <a:prstDash val="solid"/>
            <a:miter lim="1000000"/>
          </a:ln>
        </p:spPr>
        <p:txBody>
          <a:bodyPr rtlCol="0"/>
          <a:p>
            <a:pPr algn="ctr"/>
            <a:endParaRPr lang="zh-CN" altLang="en-US"/>
          </a:p>
        </p:txBody>
      </p:sp>
      <p:sp>
        <p:nvSpPr>
          <p:cNvPr id="474" name="path 474"/>
          <p:cNvSpPr/>
          <p:nvPr/>
        </p:nvSpPr>
        <p:spPr>
          <a:xfrm>
            <a:off x="4395469" y="2962909"/>
            <a:ext cx="235966" cy="235966"/>
          </a:xfrm>
          <a:custGeom>
            <a:avLst/>
            <a:gdLst/>
            <a:ahLst/>
            <a:cxnLst/>
            <a:rect l="0" t="0" r="0" b="0"/>
            <a:pathLst>
              <a:path w="371" h="371">
                <a:moveTo>
                  <a:pt x="362" y="9"/>
                </a:moveTo>
                <a:cubicBezTo>
                  <a:pt x="362" y="204"/>
                  <a:pt x="204" y="362"/>
                  <a:pt x="9" y="362"/>
                </a:cubicBezTo>
              </a:path>
            </a:pathLst>
          </a:custGeom>
          <a:noFill/>
          <a:ln w="12192" cap="flat">
            <a:solidFill>
              <a:srgbClr val="FFFFFF"/>
            </a:solidFill>
            <a:prstDash val="solid"/>
            <a:miter lim="1000000"/>
          </a:ln>
        </p:spPr>
        <p:txBody>
          <a:bodyPr rtlCol="0"/>
          <a:p>
            <a:pPr algn="ctr"/>
            <a:endParaRPr lang="zh-CN" altLang="en-US"/>
          </a:p>
        </p:txBody>
      </p:sp>
      <p:sp>
        <p:nvSpPr>
          <p:cNvPr id="476" name="path 476"/>
          <p:cNvSpPr/>
          <p:nvPr/>
        </p:nvSpPr>
        <p:spPr>
          <a:xfrm>
            <a:off x="4395469" y="4792979"/>
            <a:ext cx="235966" cy="235966"/>
          </a:xfrm>
          <a:custGeom>
            <a:avLst/>
            <a:gdLst/>
            <a:ahLst/>
            <a:cxnLst/>
            <a:rect l="0" t="0" r="0" b="0"/>
            <a:pathLst>
              <a:path w="371" h="371">
                <a:moveTo>
                  <a:pt x="9" y="9"/>
                </a:moveTo>
                <a:cubicBezTo>
                  <a:pt x="204" y="9"/>
                  <a:pt x="362" y="167"/>
                  <a:pt x="362" y="362"/>
                </a:cubicBezTo>
              </a:path>
            </a:pathLst>
          </a:custGeom>
          <a:noFill/>
          <a:ln w="12192" cap="flat">
            <a:solidFill>
              <a:srgbClr val="FFFFFF"/>
            </a:solidFill>
            <a:prstDash val="solid"/>
            <a:miter lim="1000000"/>
          </a:ln>
        </p:spPr>
        <p:txBody>
          <a:bodyPr rtlCol="0"/>
          <a:p>
            <a:pPr algn="ctr"/>
            <a:endParaRPr lang="zh-CN" altLang="en-US"/>
          </a:p>
        </p:txBody>
      </p:sp>
      <p:sp>
        <p:nvSpPr>
          <p:cNvPr id="478" name="path 478"/>
          <p:cNvSpPr/>
          <p:nvPr/>
        </p:nvSpPr>
        <p:spPr>
          <a:xfrm>
            <a:off x="4395469" y="5911850"/>
            <a:ext cx="235966" cy="235965"/>
          </a:xfrm>
          <a:custGeom>
            <a:avLst/>
            <a:gdLst/>
            <a:ahLst/>
            <a:cxnLst/>
            <a:rect l="0" t="0" r="0" b="0"/>
            <a:pathLst>
              <a:path w="371" h="371">
                <a:moveTo>
                  <a:pt x="362" y="9"/>
                </a:moveTo>
                <a:cubicBezTo>
                  <a:pt x="362" y="204"/>
                  <a:pt x="204" y="361"/>
                  <a:pt x="9" y="361"/>
                </a:cubicBezTo>
              </a:path>
            </a:pathLst>
          </a:custGeom>
          <a:noFill/>
          <a:ln w="12192" cap="flat">
            <a:solidFill>
              <a:srgbClr val="FFFFFF"/>
            </a:solidFill>
            <a:prstDash val="solid"/>
            <a:miter lim="1000000"/>
          </a:ln>
        </p:spPr>
        <p:txBody>
          <a:bodyPr rtlCol="0"/>
          <a:p>
            <a:pPr algn="ctr"/>
            <a:endParaRPr lang="zh-CN" altLang="en-US"/>
          </a:p>
        </p:txBody>
      </p:sp>
      <p:sp>
        <p:nvSpPr>
          <p:cNvPr id="480" name="path 480"/>
          <p:cNvSpPr/>
          <p:nvPr/>
        </p:nvSpPr>
        <p:spPr>
          <a:xfrm>
            <a:off x="4395469" y="1844040"/>
            <a:ext cx="235966" cy="235965"/>
          </a:xfrm>
          <a:custGeom>
            <a:avLst/>
            <a:gdLst/>
            <a:ahLst/>
            <a:cxnLst/>
            <a:rect l="0" t="0" r="0" b="0"/>
            <a:pathLst>
              <a:path w="371" h="371">
                <a:moveTo>
                  <a:pt x="9" y="9"/>
                </a:moveTo>
                <a:cubicBezTo>
                  <a:pt x="204" y="9"/>
                  <a:pt x="362" y="167"/>
                  <a:pt x="362" y="361"/>
                </a:cubicBezTo>
              </a:path>
            </a:pathLst>
          </a:custGeom>
          <a:noFill/>
          <a:ln w="12192" cap="flat">
            <a:solidFill>
              <a:srgbClr val="FFFFFF"/>
            </a:solidFill>
            <a:prstDash val="solid"/>
            <a:miter lim="1000000"/>
          </a:ln>
        </p:spPr>
        <p:txBody>
          <a:bodyPr rtlCol="0"/>
          <a:p>
            <a:pPr algn="ctr"/>
            <a:endParaRPr lang="zh-CN" altLang="en-US"/>
          </a:p>
        </p:txBody>
      </p:sp>
      <p:sp>
        <p:nvSpPr>
          <p:cNvPr id="482" name="path 482"/>
          <p:cNvSpPr/>
          <p:nvPr/>
        </p:nvSpPr>
        <p:spPr>
          <a:xfrm>
            <a:off x="4395469" y="4432046"/>
            <a:ext cx="235966" cy="235965"/>
          </a:xfrm>
          <a:custGeom>
            <a:avLst/>
            <a:gdLst/>
            <a:ahLst/>
            <a:cxnLst/>
            <a:rect l="0" t="0" r="0" b="0"/>
            <a:pathLst>
              <a:path w="371" h="371">
                <a:moveTo>
                  <a:pt x="362" y="9"/>
                </a:moveTo>
                <a:cubicBezTo>
                  <a:pt x="362" y="204"/>
                  <a:pt x="204" y="361"/>
                  <a:pt x="9" y="361"/>
                </a:cubicBezTo>
              </a:path>
            </a:pathLst>
          </a:custGeom>
          <a:noFill/>
          <a:ln w="12192" cap="flat">
            <a:solidFill>
              <a:srgbClr val="FFFFFF"/>
            </a:solidFill>
            <a:prstDash val="solid"/>
            <a:miter lim="1000000"/>
          </a:ln>
        </p:spPr>
        <p:txBody>
          <a:bodyPr rtlCol="0"/>
          <a:p>
            <a:pPr algn="ctr"/>
            <a:endParaRPr lang="zh-CN" altLang="en-US"/>
          </a:p>
        </p:txBody>
      </p:sp>
      <p:graphicFrame>
        <p:nvGraphicFramePr>
          <p:cNvPr id="10" name="图示 9"/>
          <p:cNvGraphicFramePr/>
          <p:nvPr/>
        </p:nvGraphicFramePr>
        <p:xfrm>
          <a:off x="376555" y="1129665"/>
          <a:ext cx="10991215" cy="53695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03</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有效性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sp>
        <p:nvSpPr>
          <p:cNvPr id="11" name="矩形 10"/>
          <p:cNvSpPr/>
          <p:nvPr/>
        </p:nvSpPr>
        <p:spPr>
          <a:xfrm>
            <a:off x="648970" y="880745"/>
            <a:ext cx="10914380" cy="783590"/>
          </a:xfrm>
          <a:prstGeom prst="rect">
            <a:avLst/>
          </a:prstGeom>
          <a:solidFill>
            <a:schemeClr val="accent1">
              <a:lumMod val="20000"/>
              <a:lumOff val="80000"/>
            </a:schemeClr>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zh-CN" altLang="en-US" sz="1400" dirty="0">
                <a:solidFill>
                  <a:schemeClr val="tx1"/>
                </a:solidFill>
              </a:rPr>
              <a:t>一项探讨口服巴氯芬治疗痉挛型脑性瘫痪患儿痉挛的临床疗效研究中</a:t>
            </a:r>
            <a:r>
              <a:rPr lang="en-US" altLang="zh-CN" sz="1400" dirty="0">
                <a:solidFill>
                  <a:schemeClr val="tx1"/>
                </a:solidFill>
              </a:rPr>
              <a:t>[6]</a:t>
            </a:r>
            <a:r>
              <a:rPr lang="zh-CN" altLang="en-US" sz="1400" dirty="0">
                <a:solidFill>
                  <a:schemeClr val="tx1"/>
                </a:solidFill>
              </a:rPr>
              <a:t>，回顾性分析</a:t>
            </a:r>
            <a:r>
              <a:rPr lang="en-US" altLang="zh-CN" sz="1400" dirty="0">
                <a:solidFill>
                  <a:schemeClr val="tx1"/>
                </a:solidFill>
              </a:rPr>
              <a:t>60</a:t>
            </a:r>
            <a:r>
              <a:rPr lang="zh-CN" altLang="en-US" sz="1400" dirty="0">
                <a:solidFill>
                  <a:schemeClr val="tx1"/>
                </a:solidFill>
              </a:rPr>
              <a:t>例痉挛型脑性瘫痪痉挛患儿的康复治疗疗效，其中试验组和对照组各</a:t>
            </a:r>
            <a:r>
              <a:rPr lang="en-US" altLang="zh-CN" sz="1400" dirty="0">
                <a:solidFill>
                  <a:schemeClr val="tx1"/>
                </a:solidFill>
              </a:rPr>
              <a:t>30</a:t>
            </a:r>
            <a:r>
              <a:rPr lang="zh-CN" altLang="en-US" sz="1400" dirty="0">
                <a:solidFill>
                  <a:schemeClr val="tx1"/>
                </a:solidFill>
              </a:rPr>
              <a:t>例，两组常规康复治疗相同，试验组在常规康复治疗基础上口服巴氯芬（</a:t>
            </a:r>
            <a:r>
              <a:rPr lang="en-US" altLang="zh-CN" sz="1400" dirty="0">
                <a:solidFill>
                  <a:schemeClr val="tx1"/>
                </a:solidFill>
              </a:rPr>
              <a:t>1-2mg/kg/d</a:t>
            </a:r>
            <a:r>
              <a:rPr lang="zh-CN" altLang="en-US" sz="1400" dirty="0">
                <a:solidFill>
                  <a:schemeClr val="tx1"/>
                </a:solidFill>
              </a:rPr>
              <a:t>，</a:t>
            </a:r>
            <a:r>
              <a:rPr lang="en-US" altLang="zh-CN" sz="1400" dirty="0">
                <a:solidFill>
                  <a:schemeClr val="tx1"/>
                </a:solidFill>
              </a:rPr>
              <a:t>q8h</a:t>
            </a:r>
            <a:r>
              <a:rPr lang="zh-CN" altLang="en-US" sz="1400" dirty="0">
                <a:solidFill>
                  <a:schemeClr val="tx1"/>
                </a:solidFill>
              </a:rPr>
              <a:t>）治疗。治疗</a:t>
            </a:r>
            <a:r>
              <a:rPr lang="en-US" altLang="zh-CN" sz="1400" dirty="0">
                <a:solidFill>
                  <a:schemeClr val="tx1"/>
                </a:solidFill>
              </a:rPr>
              <a:t>2</a:t>
            </a:r>
            <a:r>
              <a:rPr lang="zh-CN" altLang="en-US" sz="1400" dirty="0">
                <a:solidFill>
                  <a:schemeClr val="tx1"/>
                </a:solidFill>
              </a:rPr>
              <a:t>周及</a:t>
            </a:r>
            <a:r>
              <a:rPr lang="en-US" altLang="zh-CN" sz="1400" dirty="0">
                <a:solidFill>
                  <a:schemeClr val="tx1"/>
                </a:solidFill>
              </a:rPr>
              <a:t>4</a:t>
            </a:r>
            <a:r>
              <a:rPr lang="zh-CN" altLang="en-US" sz="1400" dirty="0">
                <a:solidFill>
                  <a:schemeClr val="tx1"/>
                </a:solidFill>
              </a:rPr>
              <a:t>周后，与对照组相比，试验组</a:t>
            </a:r>
            <a:r>
              <a:rPr lang="en-US" altLang="zh-CN" sz="1400" dirty="0">
                <a:solidFill>
                  <a:schemeClr val="tx1"/>
                </a:solidFill>
              </a:rPr>
              <a:t>MAS</a:t>
            </a:r>
            <a:r>
              <a:rPr lang="zh-CN" altLang="en-US" sz="1400" dirty="0">
                <a:solidFill>
                  <a:schemeClr val="tx1"/>
                </a:solidFill>
              </a:rPr>
              <a:t>评分下降，两组</a:t>
            </a:r>
            <a:r>
              <a:rPr lang="en-US" altLang="zh-CN" sz="1400" dirty="0">
                <a:solidFill>
                  <a:schemeClr val="tx1"/>
                </a:solidFill>
              </a:rPr>
              <a:t>MAS</a:t>
            </a:r>
            <a:r>
              <a:rPr lang="zh-CN" altLang="en-US" sz="1400" dirty="0">
                <a:solidFill>
                  <a:schemeClr val="tx1"/>
                </a:solidFill>
              </a:rPr>
              <a:t>评分差异有显著性意义（</a:t>
            </a:r>
            <a:r>
              <a:rPr lang="en-US" altLang="zh-CN" sz="1400" dirty="0">
                <a:solidFill>
                  <a:schemeClr val="tx1"/>
                </a:solidFill>
              </a:rPr>
              <a:t>P&lt;0.05</a:t>
            </a:r>
            <a:r>
              <a:rPr lang="zh-CN" altLang="en-US" sz="1400" dirty="0">
                <a:solidFill>
                  <a:schemeClr val="tx1"/>
                </a:solidFill>
              </a:rPr>
              <a:t>）。</a:t>
            </a:r>
            <a:endParaRPr lang="zh-CN" altLang="en-US" sz="1400" dirty="0">
              <a:solidFill>
                <a:schemeClr val="tx1"/>
              </a:solidFill>
            </a:endParaRPr>
          </a:p>
        </p:txBody>
      </p:sp>
      <p:sp>
        <p:nvSpPr>
          <p:cNvPr id="20" name="文本框 19"/>
          <p:cNvSpPr txBox="1"/>
          <p:nvPr/>
        </p:nvSpPr>
        <p:spPr>
          <a:xfrm>
            <a:off x="546100" y="1978660"/>
            <a:ext cx="5436870" cy="1365885"/>
          </a:xfrm>
          <a:prstGeom prst="rect">
            <a:avLst/>
          </a:prstGeom>
        </p:spPr>
        <p:txBody>
          <a:bodyPr wrap="square">
            <a:noAutofit/>
          </a:bodyPr>
          <a:p>
            <a:pPr marL="0" indent="266700" algn="ctr" defTabSz="266700">
              <a:lnSpc>
                <a:spcPct val="150000"/>
              </a:lnSpc>
              <a:spcAft>
                <a:spcPct val="0"/>
              </a:spcAft>
            </a:pPr>
            <a:endParaRPr lang="zh-CN" altLang="en-US" sz="1400">
              <a:latin typeface="HarmonyOS Sans SC" panose="00000500000000000000" charset="-122"/>
              <a:ea typeface="HarmonyOS Sans SC" panose="00000500000000000000" charset="-122"/>
            </a:endParaRPr>
          </a:p>
        </p:txBody>
      </p:sp>
      <p:sp>
        <p:nvSpPr>
          <p:cNvPr id="25" name="文本框 24"/>
          <p:cNvSpPr txBox="1"/>
          <p:nvPr>
            <p:custDataLst>
              <p:tags r:id="rId1"/>
            </p:custDataLst>
          </p:nvPr>
        </p:nvSpPr>
        <p:spPr>
          <a:xfrm>
            <a:off x="6442075" y="1765935"/>
            <a:ext cx="5160645" cy="4946650"/>
          </a:xfrm>
          <a:prstGeom prst="rect">
            <a:avLst/>
          </a:prstGeom>
          <a:solidFill>
            <a:schemeClr val="accent1">
              <a:lumMod val="20000"/>
              <a:lumOff val="80000"/>
            </a:schemeClr>
          </a:solidFill>
          <a:ln w="19050">
            <a:solidFill>
              <a:schemeClr val="tx2"/>
            </a:solidFill>
          </a:ln>
        </p:spPr>
        <p:txBody>
          <a:bodyPr wrap="square" rtlCol="0">
            <a:noAutofit/>
          </a:bodyPr>
          <a:p>
            <a:pPr algn="l">
              <a:lnSpc>
                <a:spcPct val="150000"/>
              </a:lnSpc>
              <a:buClrTx/>
              <a:buSzTx/>
              <a:buFontTx/>
            </a:pPr>
            <a:r>
              <a:rPr lang="en-US" altLang="zh-CN"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临床指南/诊疗规范推荐：</a:t>
            </a:r>
            <a:endParaRPr lang="zh-CN"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150000"/>
              </a:lnSpc>
              <a:buClrTx/>
              <a:buSzTx/>
              <a:buFont typeface="Wingdings" panose="05000000000000000000" pitchFamily="2" charset="2"/>
              <a:buChar char="ü"/>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《中国视神经脊髓炎谱系疾病诊断与治疗指南</a:t>
            </a: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2021</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effectLst/>
                <a:latin typeface="黑体" panose="02010609060101010101" charset="-122"/>
                <a:ea typeface="黑体" panose="02010609060101010101" charset="-122"/>
                <a:sym typeface="+mn-ea"/>
              </a:rPr>
              <a:t>推荐</a:t>
            </a:r>
            <a:r>
              <a:rPr lang="zh-CN" altLang="en-US" sz="1400" b="1" dirty="0">
                <a:solidFill>
                  <a:srgbClr val="FF0000"/>
                </a:solidFill>
                <a:effectLst/>
                <a:latin typeface="黑体" panose="02010609060101010101" charset="-122"/>
                <a:ea typeface="黑体" panose="02010609060101010101" charset="-122"/>
                <a:sym typeface="+mn-ea"/>
              </a:rPr>
              <a:t>巴氯芬</a:t>
            </a:r>
            <a:r>
              <a:rPr lang="zh-CN" altLang="en-US" sz="1400" dirty="0">
                <a:effectLst/>
                <a:latin typeface="黑体" panose="02010609060101010101" charset="-122"/>
                <a:ea typeface="黑体" panose="02010609060101010101" charset="-122"/>
                <a:sym typeface="+mn-ea"/>
              </a:rPr>
              <a:t>用于痛性痉挛、顽固性呃逆、肌张力增高</a:t>
            </a:r>
            <a:endParaRPr lang="zh-CN" altLang="en-US" sz="1400" b="0" i="0" u="none" strike="noStrike" dirty="0">
              <a:solidFill>
                <a:srgbClr val="000000"/>
              </a:solidFill>
              <a:effectLst/>
              <a:latin typeface="黑体" panose="02010609060101010101" charset="-122"/>
              <a:ea typeface="黑体" panose="02010609060101010101" charset="-122"/>
            </a:endParaRPr>
          </a:p>
          <a:p>
            <a:pPr marL="285750" indent="-285750" algn="l">
              <a:lnSpc>
                <a:spcPct val="150000"/>
              </a:lnSpc>
              <a:buClrTx/>
              <a:buSzTx/>
              <a:buFont typeface="Wingdings" panose="05000000000000000000" pitchFamily="2" charset="2"/>
              <a:buChar char="ü"/>
            </a:pPr>
            <a:r>
              <a:rPr lang="zh-CN" altLang="en-US" sz="1400" b="1" i="0" u="none" strike="noStrike" dirty="0">
                <a:solidFill>
                  <a:srgbClr val="000000"/>
                </a:solidFill>
                <a:effectLst/>
                <a:latin typeface="等线" panose="02010600030101010101" charset="-122"/>
                <a:ea typeface="等线" panose="02010600030101010101" charset="-122"/>
              </a:rPr>
              <a:t>《</a:t>
            </a:r>
            <a:r>
              <a:rPr lang="zh-CN" altLang="en-US" sz="1400" b="1">
                <a:effectLst/>
                <a:latin typeface="黑体" panose="02010609060101010101" charset="-122"/>
                <a:ea typeface="黑体" panose="02010609060101010101" charset="-122"/>
                <a:cs typeface="黑体" panose="02010609060101010101" charset="-122"/>
                <a:sym typeface="+mn-ea"/>
              </a:rPr>
              <a:t>创伤性脊柱脊髓损伤的系统管理及常见并发症处理专家共识</a:t>
            </a:r>
            <a:r>
              <a:rPr lang="en-US" altLang="zh-CN" sz="1400" b="1">
                <a:effectLst/>
                <a:latin typeface="黑体" panose="02010609060101010101" charset="-122"/>
                <a:ea typeface="黑体" panose="02010609060101010101" charset="-122"/>
                <a:cs typeface="黑体" panose="02010609060101010101" charset="-122"/>
                <a:sym typeface="+mn-ea"/>
              </a:rPr>
              <a:t>2022</a:t>
            </a:r>
            <a:r>
              <a:rPr lang="zh-CN" altLang="en-US" sz="1400" b="1">
                <a:effectLst/>
                <a:latin typeface="黑体" panose="02010609060101010101" charset="-122"/>
                <a:ea typeface="黑体" panose="02010609060101010101" charset="-122"/>
                <a:cs typeface="黑体" panose="02010609060101010101" charset="-122"/>
                <a:sym typeface="+mn-ea"/>
              </a:rPr>
              <a:t>》</a:t>
            </a:r>
            <a:r>
              <a:rPr lang="zh-CN" altLang="en-US" sz="1400">
                <a:effectLst/>
                <a:latin typeface="黑体" panose="02010609060101010101" charset="-122"/>
                <a:ea typeface="黑体" panose="02010609060101010101" charset="-122"/>
                <a:cs typeface="黑体" panose="02010609060101010101" charset="-122"/>
                <a:sym typeface="+mn-ea"/>
              </a:rPr>
              <a:t>推荐</a:t>
            </a:r>
            <a:r>
              <a:rPr lang="zh-CN" altLang="en-US" sz="1400" dirty="0">
                <a:effectLst/>
                <a:latin typeface="黑体" panose="02010609060101010101" charset="-122"/>
                <a:ea typeface="黑体" panose="02010609060101010101" charset="-122"/>
                <a:sym typeface="+mn-ea"/>
              </a:rPr>
              <a:t>脊髓损伤后痉挛管理，药物治疗：如</a:t>
            </a:r>
            <a:r>
              <a:rPr lang="zh-CN" altLang="en-US" sz="1400" b="1" dirty="0">
                <a:solidFill>
                  <a:srgbClr val="FF0000"/>
                </a:solidFill>
                <a:effectLst/>
                <a:latin typeface="黑体" panose="02010609060101010101" charset="-122"/>
                <a:ea typeface="黑体" panose="02010609060101010101" charset="-122"/>
                <a:sym typeface="+mn-ea"/>
              </a:rPr>
              <a:t>巴氯芬</a:t>
            </a:r>
            <a:r>
              <a:rPr lang="zh-CN" altLang="en-US" sz="1400" dirty="0">
                <a:effectLst/>
                <a:latin typeface="黑体" panose="02010609060101010101" charset="-122"/>
                <a:ea typeface="黑体" panose="02010609060101010101" charset="-122"/>
                <a:sym typeface="+mn-ea"/>
              </a:rPr>
              <a:t>、地西泮、替扎尼定和Ａ型肉毒毒素等（低级证据，弱推荐）。</a:t>
            </a:r>
            <a:endParaRPr lang="zh-CN" altLang="en-US" sz="1400" b="0" i="0" u="none" strike="noStrike" dirty="0">
              <a:solidFill>
                <a:srgbClr val="000000"/>
              </a:solidFill>
              <a:effectLst/>
              <a:latin typeface="黑体" panose="02010609060101010101" charset="-122"/>
              <a:ea typeface="黑体" panose="02010609060101010101" charset="-122"/>
            </a:endParaRPr>
          </a:p>
          <a:p>
            <a:pPr marL="285750" indent="-285750" algn="l">
              <a:lnSpc>
                <a:spcPct val="150000"/>
              </a:lnSpc>
              <a:buClrTx/>
              <a:buSzTx/>
              <a:buFont typeface="Wingdings" panose="05000000000000000000" pitchFamily="2" charset="2"/>
              <a:buChar char="ü"/>
            </a:pPr>
            <a:r>
              <a:rPr lang="zh-CN" altLang="en-US" sz="1400" b="1" i="0" u="none" strike="noStrike" dirty="0">
                <a:solidFill>
                  <a:srgbClr val="000000"/>
                </a:solidFill>
                <a:effectLst/>
                <a:latin typeface="等线" panose="02010600030101010101" charset="-122"/>
                <a:ea typeface="等线" panose="02010600030101010101" charset="-122"/>
              </a:rPr>
              <a:t>《</a:t>
            </a:r>
            <a:r>
              <a:rPr lang="zh-CN" altLang="en-US" sz="1400" b="1">
                <a:effectLst/>
                <a:latin typeface="黑体" panose="02010609060101010101" charset="-122"/>
                <a:ea typeface="黑体" panose="02010609060101010101" charset="-122"/>
                <a:cs typeface="黑体" panose="02010609060101010101" charset="-122"/>
                <a:sym typeface="+mn-ea"/>
              </a:rPr>
              <a:t>中国脑血管病临床管理指南（第</a:t>
            </a:r>
            <a:r>
              <a:rPr lang="en-US" altLang="zh-CN" sz="1400" b="1">
                <a:effectLst/>
                <a:latin typeface="黑体" panose="02010609060101010101" charset="-122"/>
                <a:ea typeface="黑体" panose="02010609060101010101" charset="-122"/>
                <a:cs typeface="黑体" panose="02010609060101010101" charset="-122"/>
                <a:sym typeface="+mn-ea"/>
              </a:rPr>
              <a:t>2</a:t>
            </a:r>
            <a:r>
              <a:rPr lang="zh-CN" altLang="en-US" sz="1400" b="1">
                <a:effectLst/>
                <a:latin typeface="黑体" panose="02010609060101010101" charset="-122"/>
                <a:ea typeface="黑体" panose="02010609060101010101" charset="-122"/>
                <a:cs typeface="黑体" panose="02010609060101010101" charset="-122"/>
                <a:sym typeface="+mn-ea"/>
              </a:rPr>
              <a:t>版）</a:t>
            </a:r>
            <a:r>
              <a:rPr lang="zh-CN" altLang="en-US" sz="1400" b="1" i="0" u="none" strike="noStrike" dirty="0">
                <a:solidFill>
                  <a:srgbClr val="000000"/>
                </a:solidFill>
                <a:effectLst/>
                <a:latin typeface="等线" panose="02010600030101010101" charset="-122"/>
                <a:ea typeface="等线" panose="02010600030101010101" charset="-122"/>
              </a:rPr>
              <a:t>》</a:t>
            </a:r>
            <a:r>
              <a:rPr lang="zh-CN" altLang="en-US" sz="1400" dirty="0">
                <a:effectLst/>
                <a:latin typeface="黑体" panose="02010609060101010101" charset="-122"/>
                <a:ea typeface="黑体" panose="02010609060101010101" charset="-122"/>
                <a:cs typeface="黑体" panose="02010609060101010101" charset="-122"/>
                <a:sym typeface="+mn-ea"/>
              </a:rPr>
              <a:t>卒中功能障碍的康复：推荐使用</a:t>
            </a:r>
            <a:r>
              <a:rPr lang="zh-CN" altLang="en-US" sz="1400" b="1" dirty="0">
                <a:solidFill>
                  <a:srgbClr val="FF0000"/>
                </a:solidFill>
                <a:effectLst/>
                <a:latin typeface="黑体" panose="02010609060101010101" charset="-122"/>
                <a:ea typeface="黑体" panose="02010609060101010101" charset="-122"/>
                <a:cs typeface="黑体" panose="02010609060101010101" charset="-122"/>
                <a:sym typeface="+mn-ea"/>
              </a:rPr>
              <a:t>口服药物</a:t>
            </a:r>
            <a:r>
              <a:rPr lang="zh-CN" altLang="en-US" sz="1400" dirty="0">
                <a:effectLst/>
                <a:latin typeface="黑体" panose="02010609060101010101" charset="-122"/>
                <a:ea typeface="黑体" panose="02010609060101010101" charset="-122"/>
                <a:cs typeface="黑体" panose="02010609060101010101" charset="-122"/>
                <a:sym typeface="+mn-ea"/>
              </a:rPr>
              <a:t>包括乙哌立松、</a:t>
            </a:r>
            <a:r>
              <a:rPr lang="zh-CN" altLang="en-US" sz="1400" b="1" dirty="0">
                <a:solidFill>
                  <a:srgbClr val="FF0000"/>
                </a:solidFill>
                <a:effectLst/>
                <a:latin typeface="黑体" panose="02010609060101010101" charset="-122"/>
                <a:ea typeface="黑体" panose="02010609060101010101" charset="-122"/>
                <a:cs typeface="黑体" panose="02010609060101010101" charset="-122"/>
                <a:sym typeface="+mn-ea"/>
              </a:rPr>
              <a:t>巴氯芬</a:t>
            </a:r>
            <a:r>
              <a:rPr lang="zh-CN" altLang="en-US" sz="1400" dirty="0">
                <a:effectLst/>
                <a:latin typeface="黑体" panose="02010609060101010101" charset="-122"/>
                <a:ea typeface="黑体" panose="02010609060101010101" charset="-122"/>
                <a:cs typeface="黑体" panose="02010609060101010101" charset="-122"/>
                <a:sym typeface="+mn-ea"/>
              </a:rPr>
              <a:t>、替扎尼定，卒中后局部肌肉痉挛推荐使用局部肉毒毒素注射治疗（</a:t>
            </a:r>
            <a:r>
              <a:rPr lang="en-US" altLang="zh-CN" sz="1400" dirty="0">
                <a:effectLst/>
                <a:latin typeface="黑体" panose="02010609060101010101" charset="-122"/>
                <a:ea typeface="黑体" panose="02010609060101010101" charset="-122"/>
                <a:cs typeface="黑体" panose="02010609060101010101" charset="-122"/>
                <a:sym typeface="+mn-ea"/>
              </a:rPr>
              <a:t>Ⅰ</a:t>
            </a:r>
            <a:r>
              <a:rPr lang="zh-CN" altLang="en-US" sz="1400" dirty="0">
                <a:effectLst/>
                <a:latin typeface="黑体" panose="02010609060101010101" charset="-122"/>
                <a:ea typeface="黑体" panose="02010609060101010101" charset="-122"/>
                <a:cs typeface="黑体" panose="02010609060101010101" charset="-122"/>
                <a:sym typeface="+mn-ea"/>
              </a:rPr>
              <a:t>类推荐，</a:t>
            </a:r>
            <a:r>
              <a:rPr lang="en-US" altLang="zh-CN" sz="1400" dirty="0">
                <a:effectLst/>
                <a:latin typeface="黑体" panose="02010609060101010101" charset="-122"/>
                <a:ea typeface="黑体" panose="02010609060101010101" charset="-122"/>
                <a:cs typeface="黑体" panose="02010609060101010101" charset="-122"/>
                <a:sym typeface="+mn-ea"/>
              </a:rPr>
              <a:t>B</a:t>
            </a:r>
            <a:r>
              <a:rPr lang="zh-CN" altLang="en-US" sz="1400" dirty="0">
                <a:effectLst/>
                <a:latin typeface="黑体" panose="02010609060101010101" charset="-122"/>
                <a:ea typeface="黑体" panose="02010609060101010101" charset="-122"/>
                <a:cs typeface="黑体" panose="02010609060101010101" charset="-122"/>
                <a:sym typeface="+mn-ea"/>
              </a:rPr>
              <a:t>级证据）。</a:t>
            </a:r>
            <a:endParaRPr lang="zh-CN" altLang="en-US" sz="1400" dirty="0">
              <a:effectLst/>
              <a:latin typeface="黑体" panose="02010609060101010101" charset="-122"/>
              <a:ea typeface="黑体" panose="02010609060101010101" charset="-122"/>
              <a:cs typeface="黑体" panose="02010609060101010101" charset="-122"/>
              <a:sym typeface="+mn-ea"/>
            </a:endParaRPr>
          </a:p>
          <a:p>
            <a:pPr marL="285750" indent="-285750" algn="l">
              <a:lnSpc>
                <a:spcPct val="150000"/>
              </a:lnSpc>
              <a:buClrTx/>
              <a:buSzTx/>
              <a:buFont typeface="Wingdings" panose="05000000000000000000" pitchFamily="2" charset="2"/>
              <a:buChar char="ü"/>
            </a:pPr>
            <a:r>
              <a:rPr lang="zh-CN" altLang="en-US" sz="1400" b="1" dirty="0">
                <a:effectLst/>
                <a:latin typeface="黑体" panose="02010609060101010101" charset="-122"/>
                <a:ea typeface="黑体" panose="02010609060101010101" charset="-122"/>
                <a:cs typeface="黑体" panose="02010609060101010101" charset="-122"/>
                <a:sym typeface="+mn-ea"/>
              </a:rPr>
              <a:t>《多发性硬化诊断和治疗中国专家共识</a:t>
            </a:r>
            <a:r>
              <a:rPr lang="en-US" altLang="zh-CN" sz="1400" b="1" dirty="0">
                <a:effectLst/>
                <a:latin typeface="黑体" panose="02010609060101010101" charset="-122"/>
                <a:ea typeface="黑体" panose="02010609060101010101" charset="-122"/>
                <a:cs typeface="黑体" panose="02010609060101010101" charset="-122"/>
                <a:sym typeface="+mn-ea"/>
              </a:rPr>
              <a:t>2018</a:t>
            </a:r>
            <a:r>
              <a:rPr lang="zh-CN" altLang="en-US" sz="1400" b="1" dirty="0">
                <a:effectLst/>
                <a:latin typeface="黑体" panose="02010609060101010101" charset="-122"/>
                <a:ea typeface="黑体" panose="02010609060101010101" charset="-122"/>
                <a:cs typeface="黑体" panose="02010609060101010101" charset="-122"/>
                <a:sym typeface="+mn-ea"/>
              </a:rPr>
              <a:t>》</a:t>
            </a:r>
            <a:r>
              <a:rPr lang="zh-CN" altLang="en-US" sz="1400" dirty="0">
                <a:effectLst/>
                <a:latin typeface="黑体" panose="02010609060101010101" charset="-122"/>
                <a:ea typeface="黑体" panose="02010609060101010101" charset="-122"/>
                <a:sym typeface="+mn-ea"/>
              </a:rPr>
              <a:t>痛性痉挛：可应用卡马西平、替扎尼定、加巴喷汀、</a:t>
            </a:r>
            <a:r>
              <a:rPr lang="zh-CN" altLang="en-US" sz="1400" b="1" dirty="0">
                <a:solidFill>
                  <a:srgbClr val="FF0000"/>
                </a:solidFill>
                <a:effectLst/>
                <a:latin typeface="黑体" panose="02010609060101010101" charset="-122"/>
                <a:ea typeface="黑体" panose="02010609060101010101" charset="-122"/>
                <a:sym typeface="+mn-ea"/>
              </a:rPr>
              <a:t>巴氯芬</a:t>
            </a:r>
            <a:r>
              <a:rPr lang="zh-CN" altLang="en-US" sz="1400" dirty="0">
                <a:effectLst/>
                <a:latin typeface="黑体" panose="02010609060101010101" charset="-122"/>
                <a:ea typeface="黑体" panose="02010609060101010101" charset="-122"/>
                <a:sym typeface="+mn-ea"/>
              </a:rPr>
              <a:t>等药物治疗</a:t>
            </a:r>
            <a:endParaRPr lang="zh-CN" altLang="en-US" sz="1400" dirty="0">
              <a:effectLst/>
              <a:latin typeface="黑体" panose="02010609060101010101" charset="-122"/>
              <a:ea typeface="黑体" panose="02010609060101010101" charset="-122"/>
              <a:sym typeface="+mn-ea"/>
            </a:endParaRPr>
          </a:p>
          <a:p>
            <a:pPr marL="285750" indent="-285750" algn="l">
              <a:lnSpc>
                <a:spcPct val="150000"/>
              </a:lnSpc>
              <a:buClrTx/>
              <a:buSzTx/>
              <a:buFont typeface="Wingdings" panose="05000000000000000000" pitchFamily="2" charset="2"/>
              <a:buChar char="ü"/>
            </a:pPr>
            <a:r>
              <a:rPr lang="zh-CN" altLang="en-US" sz="1400" b="1" i="0" u="none" strike="noStrike" dirty="0">
                <a:solidFill>
                  <a:srgbClr val="000000"/>
                </a:solidFill>
                <a:effectLst/>
                <a:latin typeface="黑体" panose="02010609060101010101" charset="-122"/>
                <a:ea typeface="黑体" panose="02010609060101010101" charset="-122"/>
                <a:cs typeface="黑体" panose="02010609060101010101" charset="-122"/>
              </a:rPr>
              <a:t>《</a:t>
            </a:r>
            <a:r>
              <a:rPr lang="en-US" altLang="zh-CN" sz="1400" b="1" dirty="0">
                <a:effectLst/>
                <a:latin typeface="黑体" panose="02010609060101010101" charset="-122"/>
                <a:ea typeface="黑体" panose="02010609060101010101" charset="-122"/>
                <a:cs typeface="黑体" panose="02010609060101010101" charset="-122"/>
                <a:sym typeface="+mn-ea"/>
              </a:rPr>
              <a:t>AAPM&amp;R </a:t>
            </a:r>
            <a:r>
              <a:rPr lang="zh-CN" altLang="en-US" sz="1400" b="1" dirty="0">
                <a:effectLst/>
                <a:latin typeface="黑体" panose="02010609060101010101" charset="-122"/>
                <a:ea typeface="黑体" panose="02010609060101010101" charset="-122"/>
                <a:cs typeface="黑体" panose="02010609060101010101" charset="-122"/>
                <a:sym typeface="+mn-ea"/>
              </a:rPr>
              <a:t>关于痉挛评估和管理的共识指南</a:t>
            </a:r>
            <a:r>
              <a:rPr lang="en-US" altLang="zh-CN" sz="1400" b="1" dirty="0">
                <a:effectLst/>
                <a:latin typeface="黑体" panose="02010609060101010101" charset="-122"/>
                <a:ea typeface="黑体" panose="02010609060101010101" charset="-122"/>
                <a:cs typeface="黑体" panose="02010609060101010101" charset="-122"/>
                <a:sym typeface="+mn-ea"/>
              </a:rPr>
              <a:t>2024</a:t>
            </a:r>
            <a:r>
              <a:rPr lang="zh-CN" altLang="en-US" sz="1400" b="1" dirty="0">
                <a:effectLst/>
                <a:latin typeface="黑体" panose="02010609060101010101" charset="-122"/>
                <a:ea typeface="黑体" panose="02010609060101010101" charset="-122"/>
                <a:cs typeface="黑体" panose="02010609060101010101" charset="-122"/>
                <a:sym typeface="+mn-ea"/>
              </a:rPr>
              <a:t>》</a:t>
            </a:r>
            <a:r>
              <a:rPr lang="zh-CN" altLang="en-US" sz="1400" b="1" dirty="0">
                <a:solidFill>
                  <a:srgbClr val="FF0000"/>
                </a:solidFill>
                <a:effectLst/>
                <a:latin typeface="黑体" panose="02010609060101010101" charset="-122"/>
                <a:ea typeface="黑体" panose="02010609060101010101" charset="-122"/>
                <a:cs typeface="黑体" panose="02010609060101010101" charset="-122"/>
                <a:sym typeface="+mn-ea"/>
              </a:rPr>
              <a:t>巴氯芬</a:t>
            </a:r>
            <a:r>
              <a:rPr lang="zh-CN" altLang="en-US" sz="1400" dirty="0">
                <a:effectLst/>
                <a:latin typeface="黑体" panose="02010609060101010101" charset="-122"/>
                <a:ea typeface="黑体" panose="02010609060101010101" charset="-122"/>
                <a:cs typeface="黑体" panose="02010609060101010101" charset="-122"/>
                <a:sym typeface="+mn-ea"/>
              </a:rPr>
              <a:t>是治疗</a:t>
            </a:r>
            <a:r>
              <a:rPr lang="zh-CN" altLang="en-US" sz="1400" b="1" dirty="0">
                <a:solidFill>
                  <a:srgbClr val="FF0000"/>
                </a:solidFill>
                <a:effectLst/>
                <a:latin typeface="黑体" panose="02010609060101010101" charset="-122"/>
                <a:ea typeface="黑体" panose="02010609060101010101" charset="-122"/>
                <a:cs typeface="黑体" panose="02010609060101010101" charset="-122"/>
                <a:sym typeface="+mn-ea"/>
              </a:rPr>
              <a:t>脊柱痉挛常用的药物</a:t>
            </a:r>
            <a:r>
              <a:rPr lang="zh-CN" altLang="en-US" sz="1400" dirty="0">
                <a:effectLst/>
                <a:latin typeface="黑体" panose="02010609060101010101" charset="-122"/>
                <a:ea typeface="黑体" panose="02010609060101010101" charset="-122"/>
                <a:cs typeface="黑体" panose="02010609060101010101" charset="-122"/>
                <a:sym typeface="+mn-ea"/>
              </a:rPr>
              <a:t>。此外，</a:t>
            </a:r>
            <a:r>
              <a:rPr lang="zh-CN" altLang="en-US" sz="1400" b="1" dirty="0">
                <a:solidFill>
                  <a:srgbClr val="FF0000"/>
                </a:solidFill>
                <a:effectLst/>
                <a:latin typeface="黑体" panose="02010609060101010101" charset="-122"/>
                <a:ea typeface="黑体" panose="02010609060101010101" charset="-122"/>
                <a:cs typeface="黑体" panose="02010609060101010101" charset="-122"/>
                <a:sym typeface="+mn-ea"/>
              </a:rPr>
              <a:t>巴氯芬</a:t>
            </a:r>
            <a:r>
              <a:rPr lang="zh-CN" altLang="en-US" sz="1400" dirty="0">
                <a:effectLst/>
                <a:latin typeface="黑体" panose="02010609060101010101" charset="-122"/>
                <a:ea typeface="黑体" panose="02010609060101010101" charset="-122"/>
                <a:cs typeface="黑体" panose="02010609060101010101" charset="-122"/>
                <a:sym typeface="+mn-ea"/>
              </a:rPr>
              <a:t>可以通过减少尿道外括约肌的过度反射性收缩来改善膀胱控制。</a:t>
            </a:r>
            <a:endParaRPr lang="zh-CN" altLang="en-US" sz="1400" b="0" i="0" u="none" strike="noStrike" dirty="0">
              <a:solidFill>
                <a:srgbClr val="000000"/>
              </a:solidFill>
              <a:effectLst/>
              <a:latin typeface="黑体" panose="02010609060101010101" charset="-122"/>
              <a:ea typeface="黑体" panose="02010609060101010101" charset="-122"/>
              <a:cs typeface="黑体" panose="02010609060101010101" charset="-122"/>
            </a:endParaRPr>
          </a:p>
          <a:p>
            <a:pPr marL="285750" indent="-285750" algn="l">
              <a:lnSpc>
                <a:spcPct val="150000"/>
              </a:lnSpc>
              <a:buClrTx/>
              <a:buSzTx/>
              <a:buFont typeface="Wingdings" panose="05000000000000000000" pitchFamily="2" charset="2"/>
              <a:buChar char="ü"/>
            </a:pPr>
            <a:endParaRPr lang="zh-CN" altLang="en-US" sz="1400" b="0" i="0" u="none" strike="noStrike" dirty="0">
              <a:solidFill>
                <a:srgbClr val="000000"/>
              </a:solidFill>
              <a:effectLst/>
              <a:latin typeface="黑体" panose="02010609060101010101" charset="-122"/>
              <a:ea typeface="黑体" panose="02010609060101010101" charset="-122"/>
              <a:cs typeface="黑体" panose="02010609060101010101" charset="-122"/>
            </a:endParaRPr>
          </a:p>
          <a:p>
            <a:pPr marL="285750" indent="-285750" algn="l">
              <a:lnSpc>
                <a:spcPct val="200000"/>
              </a:lnSpc>
              <a:buClrTx/>
              <a:buSzTx/>
              <a:buFont typeface="Wingdings" panose="05000000000000000000" pitchFamily="2" charset="2"/>
              <a:buChar char="ü"/>
            </a:pPr>
            <a:endParaRPr lang="en-US" altLang="zh-CN" sz="1400" b="0" i="0" u="none" strike="noStrike" dirty="0">
              <a:solidFill>
                <a:srgbClr val="000000"/>
              </a:solidFill>
              <a:effectLst/>
              <a:latin typeface="等线" panose="02010600030101010101" charset="-122"/>
              <a:ea typeface="等线" panose="02010600030101010101" charset="-122"/>
            </a:endParaRPr>
          </a:p>
          <a:p>
            <a:pPr marL="285750" indent="-285750" algn="l">
              <a:lnSpc>
                <a:spcPct val="200000"/>
              </a:lnSpc>
              <a:buClrTx/>
              <a:buSzTx/>
              <a:buFont typeface="Wingdings" panose="05000000000000000000" pitchFamily="2" charset="2"/>
              <a:buChar char="ü"/>
            </a:pPr>
            <a:endParaRPr lang="en-US" altLang="zh-CN" sz="1400" b="0" i="0" u="none" strike="noStrike" dirty="0">
              <a:solidFill>
                <a:srgbClr val="000000"/>
              </a:solidFill>
              <a:effectLst/>
              <a:latin typeface="等线" panose="02010600030101010101" charset="-122"/>
              <a:ea typeface="等线" panose="02010600030101010101" charset="-122"/>
            </a:endParaRPr>
          </a:p>
          <a:p>
            <a:pPr marL="285750" lvl="1" indent="-285750" algn="l">
              <a:lnSpc>
                <a:spcPct val="200000"/>
              </a:lnSpc>
              <a:buFont typeface="Wingdings" panose="05000000000000000000" pitchFamily="2" charset="2"/>
              <a:buChar char="ü"/>
            </a:pPr>
            <a:endParaRPr lang="zh-CN" altLang="en-US" sz="1400" b="1" dirty="0">
              <a:latin typeface="微软雅黑" panose="020B0503020204020204" pitchFamily="34" charset="-122"/>
              <a:ea typeface="微软雅黑" panose="020B0503020204020204" pitchFamily="34" charset="-122"/>
              <a:sym typeface="+mn-ea"/>
            </a:endParaRPr>
          </a:p>
          <a:p>
            <a:pPr marL="285750" lvl="1" indent="-285750" algn="l">
              <a:lnSpc>
                <a:spcPct val="200000"/>
              </a:lnSpc>
              <a:buClrTx/>
              <a:buSzTx/>
              <a:buFont typeface="Wingdings" panose="05000000000000000000" pitchFamily="2" charset="2"/>
              <a:buChar char="ü"/>
            </a:pPr>
            <a:endParaRPr lang="zh-CN" altLang="en-US" sz="1400" b="1" dirty="0"/>
          </a:p>
        </p:txBody>
      </p:sp>
      <p:sp>
        <p:nvSpPr>
          <p:cNvPr id="8" name="文本框 7"/>
          <p:cNvSpPr txBox="1"/>
          <p:nvPr>
            <p:custDataLst>
              <p:tags r:id="rId2"/>
            </p:custDataLst>
          </p:nvPr>
        </p:nvSpPr>
        <p:spPr>
          <a:xfrm>
            <a:off x="648970" y="1765935"/>
            <a:ext cx="5160645" cy="4946015"/>
          </a:xfrm>
          <a:prstGeom prst="rect">
            <a:avLst/>
          </a:prstGeom>
          <a:solidFill>
            <a:schemeClr val="accent1">
              <a:lumMod val="20000"/>
              <a:lumOff val="80000"/>
            </a:schemeClr>
          </a:solidFill>
          <a:ln w="19050">
            <a:solidFill>
              <a:schemeClr val="tx2"/>
            </a:solidFill>
          </a:ln>
        </p:spPr>
        <p:txBody>
          <a:bodyPr wrap="square" rtlCol="0">
            <a:noAutofit/>
          </a:bodyPr>
          <a:p>
            <a:pPr indent="0" algn="l">
              <a:lnSpc>
                <a:spcPct val="200000"/>
              </a:lnSpc>
              <a:buClrTx/>
              <a:buSzTx/>
              <a:buFont typeface="Wingdings" panose="05000000000000000000" pitchFamily="2" charset="2"/>
              <a:buNone/>
            </a:pPr>
            <a:r>
              <a:rPr lang="en-US" altLang="zh-CN" sz="1400" b="1" dirty="0">
                <a:latin typeface="HarmonyOS Sans SC" panose="00000500000000000000" charset="-122"/>
                <a:ea typeface="HarmonyOS Sans SC" panose="00000500000000000000" charset="-122"/>
                <a:cs typeface="微软雅黑" panose="020B0503020204020204" pitchFamily="34" charset="-122"/>
                <a:sym typeface="+mn-ea"/>
              </a:rPr>
              <a:t>                </a:t>
            </a:r>
            <a:endParaRPr lang="zh-CN" altLang="en-US" sz="1400" b="1" dirty="0">
              <a:latin typeface="HarmonyOS Sans SC" panose="00000500000000000000" charset="-122"/>
              <a:ea typeface="HarmonyOS Sans SC" panose="00000500000000000000" charset="-122"/>
              <a:cs typeface="微软雅黑" panose="020B0503020204020204" pitchFamily="34" charset="-122"/>
              <a:sym typeface="+mn-ea"/>
            </a:endParaRPr>
          </a:p>
          <a:p>
            <a:pPr indent="0" algn="l">
              <a:lnSpc>
                <a:spcPct val="200000"/>
              </a:lnSpc>
              <a:buClrTx/>
              <a:buSzTx/>
              <a:buFont typeface="Wingdings" panose="05000000000000000000" pitchFamily="2" charset="2"/>
              <a:buNone/>
            </a:pPr>
            <a:endParaRPr lang="en-US" altLang="zh-CN" sz="1400" b="0" i="0" u="none" strike="noStrike" dirty="0">
              <a:solidFill>
                <a:srgbClr val="000000"/>
              </a:solidFill>
              <a:effectLst/>
              <a:latin typeface="HarmonyOS Sans SC" panose="00000500000000000000" charset="-122"/>
              <a:ea typeface="HarmonyOS Sans SC" panose="00000500000000000000" charset="-122"/>
            </a:endParaRPr>
          </a:p>
          <a:p>
            <a:pPr marL="285750" indent="-285750" algn="l">
              <a:lnSpc>
                <a:spcPct val="200000"/>
              </a:lnSpc>
              <a:buClrTx/>
              <a:buSzTx/>
              <a:buFont typeface="Wingdings" panose="05000000000000000000" pitchFamily="2" charset="2"/>
              <a:buChar char="ü"/>
            </a:pPr>
            <a:endParaRPr lang="en-US" altLang="zh-CN" sz="1400" b="0" i="0" u="none" strike="noStrike" dirty="0">
              <a:solidFill>
                <a:srgbClr val="000000"/>
              </a:solidFill>
              <a:effectLst/>
              <a:latin typeface="HarmonyOS Sans SC" panose="00000500000000000000" charset="-122"/>
              <a:ea typeface="HarmonyOS Sans SC" panose="00000500000000000000" charset="-122"/>
            </a:endParaRPr>
          </a:p>
          <a:p>
            <a:pPr marL="285750" lvl="1" indent="-285750" algn="l">
              <a:lnSpc>
                <a:spcPct val="200000"/>
              </a:lnSpc>
              <a:buFont typeface="Wingdings" panose="05000000000000000000" pitchFamily="2" charset="2"/>
              <a:buChar char="ü"/>
            </a:pPr>
            <a:endParaRPr lang="zh-CN" altLang="en-US" sz="1400" b="1" dirty="0">
              <a:latin typeface="HarmonyOS Sans SC" panose="00000500000000000000" charset="-122"/>
              <a:ea typeface="HarmonyOS Sans SC" panose="00000500000000000000" charset="-122"/>
              <a:sym typeface="+mn-ea"/>
            </a:endParaRPr>
          </a:p>
          <a:p>
            <a:pPr marL="285750" lvl="1" indent="-285750" algn="l">
              <a:lnSpc>
                <a:spcPct val="200000"/>
              </a:lnSpc>
              <a:buClrTx/>
              <a:buSzTx/>
              <a:buFont typeface="Wingdings" panose="05000000000000000000" pitchFamily="2" charset="2"/>
              <a:buChar char="ü"/>
            </a:pPr>
            <a:endParaRPr lang="zh-CN" altLang="en-US" sz="1400" b="1" dirty="0">
              <a:latin typeface="HarmonyOS Sans SC" panose="00000500000000000000" charset="-122"/>
              <a:ea typeface="HarmonyOS Sans SC" panose="00000500000000000000" charset="-122"/>
            </a:endParaRPr>
          </a:p>
        </p:txBody>
      </p:sp>
      <p:sp>
        <p:nvSpPr>
          <p:cNvPr id="24" name="文本框 23"/>
          <p:cNvSpPr txBox="1"/>
          <p:nvPr/>
        </p:nvSpPr>
        <p:spPr>
          <a:xfrm>
            <a:off x="649605" y="2774315"/>
            <a:ext cx="5160645" cy="414020"/>
          </a:xfrm>
          <a:prstGeom prst="rect">
            <a:avLst/>
          </a:prstGeom>
        </p:spPr>
        <p:txBody>
          <a:bodyPr wrap="square">
            <a:spAutoFit/>
          </a:bodyPr>
          <a:p>
            <a:pPr marL="0" indent="267970" algn="ctr" defTabSz="266700">
              <a:lnSpc>
                <a:spcPct val="150000"/>
              </a:lnSpc>
              <a:spcBef>
                <a:spcPct val="0"/>
              </a:spcBef>
              <a:spcAft>
                <a:spcPct val="0"/>
              </a:spcAft>
            </a:pPr>
            <a:r>
              <a:rPr lang="zh-CN" altLang="en-US" sz="1400" b="1">
                <a:latin typeface="HarmonyOS Sans SC" panose="00000500000000000000" charset="-122"/>
                <a:ea typeface="HarmonyOS Sans SC" panose="00000500000000000000" charset="-122"/>
                <a:cs typeface="HarmonyOS Sans SC" panose="00000500000000000000" charset="-122"/>
              </a:rPr>
              <a:t>两组治疗后</a:t>
            </a:r>
            <a:r>
              <a:rPr lang="en-US" altLang="zh-CN" sz="1400" b="1">
                <a:latin typeface="HarmonyOS Sans SC" panose="00000500000000000000" charset="-122"/>
                <a:ea typeface="HarmonyOS Sans SC" panose="00000500000000000000" charset="-122"/>
                <a:cs typeface="HarmonyOS Sans SC" panose="00000500000000000000" charset="-122"/>
              </a:rPr>
              <a:t>MAS</a:t>
            </a:r>
            <a:r>
              <a:rPr lang="zh-CN" altLang="en-US" sz="1400" b="1">
                <a:latin typeface="HarmonyOS Sans SC" panose="00000500000000000000" charset="-122"/>
                <a:ea typeface="HarmonyOS Sans SC" panose="00000500000000000000" charset="-122"/>
                <a:cs typeface="HarmonyOS Sans SC" panose="00000500000000000000" charset="-122"/>
              </a:rPr>
              <a:t>评分下降值比较（</a:t>
            </a:r>
            <a:r>
              <a:rPr lang="en-US" altLang="zh-CN" sz="1400" b="1">
                <a:latin typeface="HarmonyOS Sans SC" panose="00000500000000000000" charset="-122"/>
                <a:ea typeface="HarmonyOS Sans SC" panose="00000500000000000000" charset="-122"/>
                <a:cs typeface="HarmonyOS Sans SC" panose="00000500000000000000" charset="-122"/>
              </a:rPr>
              <a:t>x±s</a:t>
            </a:r>
            <a:r>
              <a:rPr lang="zh-CN" altLang="en-US" sz="1400" b="1">
                <a:latin typeface="HarmonyOS Sans SC" panose="00000500000000000000" charset="-122"/>
                <a:ea typeface="HarmonyOS Sans SC" panose="00000500000000000000" charset="-122"/>
                <a:cs typeface="HarmonyOS Sans SC" panose="00000500000000000000" charset="-122"/>
              </a:rPr>
              <a:t>，分）</a:t>
            </a:r>
            <a:endParaRPr lang="zh-CN" altLang="en-US" sz="1400" b="1">
              <a:latin typeface="HarmonyOS Sans SC" panose="00000500000000000000" charset="-122"/>
              <a:ea typeface="HarmonyOS Sans SC" panose="00000500000000000000" charset="-122"/>
              <a:cs typeface="HarmonyOS Sans SC" panose="00000500000000000000" charset="-122"/>
            </a:endParaRPr>
          </a:p>
        </p:txBody>
      </p:sp>
      <p:graphicFrame>
        <p:nvGraphicFramePr>
          <p:cNvPr id="26" name="表格 25"/>
          <p:cNvGraphicFramePr/>
          <p:nvPr>
            <p:custDataLst>
              <p:tags r:id="rId3"/>
            </p:custDataLst>
          </p:nvPr>
        </p:nvGraphicFramePr>
        <p:xfrm>
          <a:off x="649605" y="3253740"/>
          <a:ext cx="5160010" cy="914400"/>
        </p:xfrm>
        <a:graphic>
          <a:graphicData uri="http://schemas.openxmlformats.org/drawingml/2006/table">
            <a:tbl>
              <a:tblPr/>
              <a:tblGrid>
                <a:gridCol w="570865"/>
                <a:gridCol w="408940"/>
                <a:gridCol w="1393825"/>
                <a:gridCol w="1393190"/>
                <a:gridCol w="1393190"/>
              </a:tblGrid>
              <a:tr h="365760">
                <a:tc>
                  <a:txBody>
                    <a:bodyPr/>
                    <a:p>
                      <a:pPr marL="0" indent="0" algn="ctr">
                        <a:spcBef>
                          <a:spcPct val="0"/>
                        </a:spcBef>
                        <a:spcAft>
                          <a:spcPct val="0"/>
                        </a:spcAft>
                      </a:pPr>
                      <a:r>
                        <a:rPr lang="zh-CN" sz="1100" b="1">
                          <a:latin typeface="HarmonyOS Sans SC" panose="00000500000000000000" charset="-122"/>
                          <a:ea typeface="HarmonyOS Sans SC" panose="00000500000000000000" charset="-122"/>
                        </a:rPr>
                        <a:t>组别</a:t>
                      </a:r>
                      <a:endParaRPr lang="zh-CN" sz="1100" b="1">
                        <a:latin typeface="HarmonyOS Sans SC" panose="00000500000000000000" charset="-122"/>
                        <a:ea typeface="HarmonyOS Sans SC" panose="00000500000000000000"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sz="1100" b="1">
                          <a:latin typeface="HarmonyOS Sans SC" panose="00000500000000000000" charset="-122"/>
                          <a:ea typeface="HarmonyOS Sans SC" panose="00000500000000000000" charset="-122"/>
                        </a:rPr>
                        <a:t>例数</a:t>
                      </a:r>
                      <a:endParaRPr lang="zh-CN" sz="1100" b="1">
                        <a:latin typeface="HarmonyOS Sans SC" panose="00000500000000000000" charset="-122"/>
                        <a:ea typeface="HarmonyOS Sans SC" panose="00000500000000000000"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sz="1100" b="1">
                          <a:latin typeface="HarmonyOS Sans SC" panose="00000500000000000000" charset="-122"/>
                          <a:ea typeface="HarmonyOS Sans SC" panose="00000500000000000000" charset="-122"/>
                          <a:cs typeface="HarmonyOS Sans SC" panose="00000500000000000000" charset="-122"/>
                        </a:rPr>
                        <a:t>治疗</a:t>
                      </a:r>
                      <a:r>
                        <a:rPr lang="en-US" altLang="zh-CN" sz="1100" b="1">
                          <a:latin typeface="HarmonyOS Sans SC" panose="00000500000000000000" charset="-122"/>
                          <a:ea typeface="HarmonyOS Sans SC" panose="00000500000000000000" charset="-122"/>
                          <a:cs typeface="HarmonyOS Sans SC" panose="00000500000000000000" charset="-122"/>
                        </a:rPr>
                        <a:t>2</a:t>
                      </a:r>
                      <a:r>
                        <a:rPr lang="zh-CN" sz="1100" b="1">
                          <a:latin typeface="HarmonyOS Sans SC" panose="00000500000000000000" charset="-122"/>
                          <a:ea typeface="HarmonyOS Sans SC" panose="00000500000000000000" charset="-122"/>
                          <a:cs typeface="HarmonyOS Sans SC" panose="00000500000000000000" charset="-122"/>
                        </a:rPr>
                        <a:t>周较治疗前</a:t>
                      </a:r>
                      <a:r>
                        <a:rPr lang="en-US" altLang="zh-CN" sz="1100" b="1">
                          <a:latin typeface="HarmonyOS Sans SC" panose="00000500000000000000" charset="-122"/>
                          <a:ea typeface="HarmonyOS Sans SC" panose="00000500000000000000" charset="-122"/>
                          <a:cs typeface="HarmonyOS Sans SC" panose="00000500000000000000" charset="-122"/>
                        </a:rPr>
                        <a:t>MAS</a:t>
                      </a:r>
                      <a:r>
                        <a:rPr lang="zh-CN" sz="1100" b="1">
                          <a:latin typeface="HarmonyOS Sans SC" panose="00000500000000000000" charset="-122"/>
                          <a:ea typeface="HarmonyOS Sans SC" panose="00000500000000000000" charset="-122"/>
                          <a:cs typeface="HarmonyOS Sans SC" panose="00000500000000000000" charset="-122"/>
                        </a:rPr>
                        <a:t>评分下降值</a:t>
                      </a:r>
                      <a:endParaRPr lang="zh-CN" sz="1100" b="1">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sz="1100" b="1">
                          <a:latin typeface="HarmonyOS Sans SC" panose="00000500000000000000" charset="-122"/>
                          <a:ea typeface="HarmonyOS Sans SC" panose="00000500000000000000" charset="-122"/>
                          <a:cs typeface="HarmonyOS Sans SC" panose="00000500000000000000" charset="-122"/>
                        </a:rPr>
                        <a:t>治疗</a:t>
                      </a:r>
                      <a:r>
                        <a:rPr lang="en-US" altLang="zh-CN" sz="1100" b="1">
                          <a:latin typeface="HarmonyOS Sans SC" panose="00000500000000000000" charset="-122"/>
                          <a:ea typeface="HarmonyOS Sans SC" panose="00000500000000000000" charset="-122"/>
                          <a:cs typeface="HarmonyOS Sans SC" panose="00000500000000000000" charset="-122"/>
                        </a:rPr>
                        <a:t>4</a:t>
                      </a:r>
                      <a:r>
                        <a:rPr lang="zh-CN" sz="1100" b="1">
                          <a:latin typeface="HarmonyOS Sans SC" panose="00000500000000000000" charset="-122"/>
                          <a:ea typeface="HarmonyOS Sans SC" panose="00000500000000000000" charset="-122"/>
                          <a:cs typeface="HarmonyOS Sans SC" panose="00000500000000000000" charset="-122"/>
                        </a:rPr>
                        <a:t>周较治疗</a:t>
                      </a:r>
                      <a:r>
                        <a:rPr lang="en-US" altLang="zh-CN" sz="1100" b="1">
                          <a:latin typeface="HarmonyOS Sans SC" panose="00000500000000000000" charset="-122"/>
                          <a:ea typeface="HarmonyOS Sans SC" panose="00000500000000000000" charset="-122"/>
                          <a:cs typeface="HarmonyOS Sans SC" panose="00000500000000000000" charset="-122"/>
                        </a:rPr>
                        <a:t>2</a:t>
                      </a:r>
                      <a:r>
                        <a:rPr lang="zh-CN" sz="1100" b="1">
                          <a:latin typeface="HarmonyOS Sans SC" panose="00000500000000000000" charset="-122"/>
                          <a:ea typeface="HarmonyOS Sans SC" panose="00000500000000000000" charset="-122"/>
                          <a:cs typeface="HarmonyOS Sans SC" panose="00000500000000000000" charset="-122"/>
                        </a:rPr>
                        <a:t>周</a:t>
                      </a:r>
                      <a:r>
                        <a:rPr lang="en-US" altLang="zh-CN" sz="1100" b="1">
                          <a:latin typeface="HarmonyOS Sans SC" panose="00000500000000000000" charset="-122"/>
                          <a:ea typeface="HarmonyOS Sans SC" panose="00000500000000000000" charset="-122"/>
                          <a:cs typeface="HarmonyOS Sans SC" panose="00000500000000000000" charset="-122"/>
                        </a:rPr>
                        <a:t>MAS</a:t>
                      </a:r>
                      <a:r>
                        <a:rPr lang="zh-CN" sz="1100" b="1">
                          <a:latin typeface="HarmonyOS Sans SC" panose="00000500000000000000" charset="-122"/>
                          <a:ea typeface="HarmonyOS Sans SC" panose="00000500000000000000" charset="-122"/>
                          <a:cs typeface="HarmonyOS Sans SC" panose="00000500000000000000" charset="-122"/>
                        </a:rPr>
                        <a:t>评分下降值</a:t>
                      </a:r>
                      <a:endParaRPr lang="zh-CN" sz="1100" b="1">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sz="1100" b="1">
                          <a:latin typeface="HarmonyOS Sans SC" panose="00000500000000000000" charset="-122"/>
                          <a:ea typeface="HarmonyOS Sans SC" panose="00000500000000000000" charset="-122"/>
                          <a:cs typeface="HarmonyOS Sans SC" panose="00000500000000000000" charset="-122"/>
                        </a:rPr>
                        <a:t>治疗</a:t>
                      </a:r>
                      <a:r>
                        <a:rPr lang="en-US" altLang="zh-CN" sz="1100" b="1">
                          <a:latin typeface="HarmonyOS Sans SC" panose="00000500000000000000" charset="-122"/>
                          <a:ea typeface="HarmonyOS Sans SC" panose="00000500000000000000" charset="-122"/>
                          <a:cs typeface="HarmonyOS Sans SC" panose="00000500000000000000" charset="-122"/>
                        </a:rPr>
                        <a:t>4</a:t>
                      </a:r>
                      <a:r>
                        <a:rPr lang="zh-CN" sz="1100" b="1">
                          <a:latin typeface="HarmonyOS Sans SC" panose="00000500000000000000" charset="-122"/>
                          <a:ea typeface="HarmonyOS Sans SC" panose="00000500000000000000" charset="-122"/>
                          <a:cs typeface="HarmonyOS Sans SC" panose="00000500000000000000" charset="-122"/>
                        </a:rPr>
                        <a:t>周较治疗前</a:t>
                      </a:r>
                      <a:r>
                        <a:rPr lang="en-US" altLang="zh-CN" sz="1100" b="1">
                          <a:latin typeface="HarmonyOS Sans SC" panose="00000500000000000000" charset="-122"/>
                          <a:ea typeface="HarmonyOS Sans SC" panose="00000500000000000000" charset="-122"/>
                          <a:cs typeface="HarmonyOS Sans SC" panose="00000500000000000000" charset="-122"/>
                        </a:rPr>
                        <a:t>MAS</a:t>
                      </a:r>
                      <a:r>
                        <a:rPr lang="zh-CN" sz="1100" b="1">
                          <a:latin typeface="HarmonyOS Sans SC" panose="00000500000000000000" charset="-122"/>
                          <a:ea typeface="HarmonyOS Sans SC" panose="00000500000000000000" charset="-122"/>
                          <a:cs typeface="HarmonyOS Sans SC" panose="00000500000000000000" charset="-122"/>
                        </a:rPr>
                        <a:t>评分下降值</a:t>
                      </a:r>
                      <a:endParaRPr lang="zh-CN" sz="1100" b="1">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r>
              <a:tr h="182880">
                <a:tc>
                  <a:txBody>
                    <a:bodyPr/>
                    <a:p>
                      <a:pPr marL="0" indent="0" algn="ctr">
                        <a:spcBef>
                          <a:spcPct val="0"/>
                        </a:spcBef>
                        <a:spcAft>
                          <a:spcPct val="0"/>
                        </a:spcAft>
                      </a:pPr>
                      <a:r>
                        <a:rPr lang="zh-CN" sz="1100">
                          <a:latin typeface="HarmonyOS Sans SC" panose="00000500000000000000" charset="-122"/>
                          <a:ea typeface="HarmonyOS Sans SC" panose="00000500000000000000" charset="-122"/>
                        </a:rPr>
                        <a:t>试验组</a:t>
                      </a:r>
                      <a:endParaRPr lang="zh-CN" sz="1100">
                        <a:latin typeface="HarmonyOS Sans SC" panose="00000500000000000000" charset="-122"/>
                        <a:ea typeface="HarmonyOS Sans SC" panose="00000500000000000000" charset="-122"/>
                      </a:endParaRPr>
                    </a:p>
                  </a:txBody>
                  <a:tcPr marL="68580" marR="68580" marT="0" marB="0" anchor="ctr" anchorCtr="0">
                    <a:lnL>
                      <a:noFill/>
                    </a:lnL>
                    <a:lnR>
                      <a:noFill/>
                    </a:lnR>
                    <a:lnT w="9525"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rPr>
                        <a:t>30</a:t>
                      </a:r>
                      <a:endParaRPr lang="en-US" altLang="zh-CN" sz="1100">
                        <a:latin typeface="HarmonyOS Sans SC" panose="00000500000000000000" charset="-122"/>
                        <a:ea typeface="HarmonyOS Sans SC" panose="00000500000000000000" charset="-122"/>
                      </a:endParaRPr>
                    </a:p>
                  </a:txBody>
                  <a:tcPr marL="68580" marR="68580" marT="0" marB="0" anchor="ctr" anchorCtr="0">
                    <a:lnL>
                      <a:noFill/>
                    </a:lnL>
                    <a:lnR>
                      <a:noFill/>
                    </a:lnR>
                    <a:lnT w="9525"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cs typeface="HarmonyOS Sans SC" panose="00000500000000000000" charset="-122"/>
                        </a:rPr>
                        <a:t>0.73±0.450</a:t>
                      </a:r>
                      <a:endParaRPr lang="en-US" altLang="zh-CN" sz="1100">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w="9525"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cs typeface="HarmonyOS Sans SC" panose="00000500000000000000" charset="-122"/>
                        </a:rPr>
                        <a:t>0.40±0.498</a:t>
                      </a:r>
                      <a:endParaRPr lang="en-US" altLang="zh-CN" sz="1100">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w="9525"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cs typeface="HarmonyOS Sans SC" panose="00000500000000000000" charset="-122"/>
                        </a:rPr>
                        <a:t>1.13±0.507</a:t>
                      </a:r>
                      <a:endParaRPr lang="en-US" altLang="zh-CN" sz="1100">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w="9525" cap="flat" cmpd="sng">
                      <a:solidFill>
                        <a:srgbClr val="000008"/>
                      </a:solidFill>
                      <a:prstDash val="solid"/>
                      <a:headEnd type="none" w="med" len="med"/>
                      <a:tailEnd type="none" w="med" len="med"/>
                    </a:lnT>
                    <a:lnB>
                      <a:noFill/>
                    </a:lnB>
                    <a:noFill/>
                  </a:tcPr>
                </a:tc>
              </a:tr>
              <a:tr h="182880">
                <a:tc>
                  <a:txBody>
                    <a:bodyPr/>
                    <a:p>
                      <a:pPr marL="0" indent="0" algn="ctr">
                        <a:spcBef>
                          <a:spcPct val="0"/>
                        </a:spcBef>
                        <a:spcAft>
                          <a:spcPct val="0"/>
                        </a:spcAft>
                      </a:pPr>
                      <a:r>
                        <a:rPr lang="zh-CN" sz="1100">
                          <a:latin typeface="HarmonyOS Sans SC" panose="00000500000000000000" charset="-122"/>
                          <a:ea typeface="HarmonyOS Sans SC" panose="00000500000000000000" charset="-122"/>
                        </a:rPr>
                        <a:t>对照组</a:t>
                      </a:r>
                      <a:endParaRPr lang="zh-CN" sz="1100">
                        <a:latin typeface="HarmonyOS Sans SC" panose="00000500000000000000" charset="-122"/>
                        <a:ea typeface="HarmonyOS Sans SC" panose="00000500000000000000" charset="-122"/>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rPr>
                        <a:t>30</a:t>
                      </a:r>
                      <a:endParaRPr lang="en-US" altLang="zh-CN" sz="1100">
                        <a:latin typeface="HarmonyOS Sans SC" panose="00000500000000000000" charset="-122"/>
                        <a:ea typeface="HarmonyOS Sans SC" panose="00000500000000000000" charset="-122"/>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rPr>
                        <a:t>0</a:t>
                      </a:r>
                      <a:endParaRPr lang="en-US" altLang="zh-CN" sz="1100">
                        <a:latin typeface="HarmonyOS Sans SC" panose="00000500000000000000" charset="-122"/>
                        <a:ea typeface="HarmonyOS Sans SC" panose="00000500000000000000" charset="-122"/>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cs typeface="HarmonyOS Sans SC" panose="00000500000000000000" charset="-122"/>
                        </a:rPr>
                        <a:t>0.20±0.407</a:t>
                      </a:r>
                      <a:endParaRPr lang="en-US" altLang="zh-CN" sz="1100">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cs typeface="HarmonyOS Sans SC" panose="00000500000000000000" charset="-122"/>
                        </a:rPr>
                        <a:t>0.20±0.407</a:t>
                      </a:r>
                      <a:endParaRPr lang="en-US" altLang="zh-CN" sz="1100">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a:noFill/>
                    </a:lnT>
                    <a:lnB>
                      <a:noFill/>
                    </a:lnB>
                    <a:noFill/>
                  </a:tcPr>
                </a:tc>
              </a:tr>
              <a:tr h="182880">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cs typeface="HarmonyOS Sans SC" panose="00000500000000000000" charset="-122"/>
                        </a:rPr>
                        <a:t>P</a:t>
                      </a:r>
                      <a:r>
                        <a:rPr lang="zh-CN" sz="1100">
                          <a:latin typeface="HarmonyOS Sans SC" panose="00000500000000000000" charset="-122"/>
                          <a:ea typeface="HarmonyOS Sans SC" panose="00000500000000000000" charset="-122"/>
                          <a:cs typeface="HarmonyOS Sans SC" panose="00000500000000000000" charset="-122"/>
                        </a:rPr>
                        <a:t>值</a:t>
                      </a:r>
                      <a:endParaRPr lang="zh-CN" sz="1100">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rPr>
                        <a:t> </a:t>
                      </a:r>
                      <a:endParaRPr lang="en-US" altLang="zh-CN" sz="1100">
                        <a:latin typeface="HarmonyOS Sans SC" panose="00000500000000000000" charset="-122"/>
                        <a:ea typeface="HarmonyOS Sans SC" panose="00000500000000000000" charset="-122"/>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rPr>
                        <a:t>0.000</a:t>
                      </a:r>
                      <a:endParaRPr lang="en-US" altLang="zh-CN" sz="1100">
                        <a:latin typeface="HarmonyOS Sans SC" panose="00000500000000000000" charset="-122"/>
                        <a:ea typeface="HarmonyOS Sans SC" panose="00000500000000000000" charset="-122"/>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rPr>
                        <a:t>0.094</a:t>
                      </a:r>
                      <a:endParaRPr lang="en-US" altLang="zh-CN" sz="1100">
                        <a:latin typeface="HarmonyOS Sans SC" panose="00000500000000000000" charset="-122"/>
                        <a:ea typeface="HarmonyOS Sans SC" panose="00000500000000000000" charset="-122"/>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rPr>
                        <a:t>0.000</a:t>
                      </a:r>
                      <a:endParaRPr lang="en-US" altLang="zh-CN" sz="1100">
                        <a:latin typeface="HarmonyOS Sans SC" panose="00000500000000000000" charset="-122"/>
                        <a:ea typeface="HarmonyOS Sans SC" panose="00000500000000000000" charset="-122"/>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r>
            </a:tbl>
          </a:graphicData>
        </a:graphic>
      </p:graphicFrame>
      <p:sp>
        <p:nvSpPr>
          <p:cNvPr id="27" name="文本框 26"/>
          <p:cNvSpPr txBox="1"/>
          <p:nvPr/>
        </p:nvSpPr>
        <p:spPr>
          <a:xfrm>
            <a:off x="648970" y="4601210"/>
            <a:ext cx="5160645" cy="306705"/>
          </a:xfrm>
          <a:prstGeom prst="rect">
            <a:avLst/>
          </a:prstGeom>
        </p:spPr>
        <p:txBody>
          <a:bodyPr wrap="square">
            <a:spAutoFit/>
          </a:bodyPr>
          <a:p>
            <a:pPr algn="ctr"/>
            <a:r>
              <a:rPr lang="zh-CN" altLang="en-US" sz="1400" b="1">
                <a:latin typeface="HarmonyOS Sans SC" panose="00000500000000000000" charset="-122"/>
                <a:ea typeface="HarmonyOS Sans SC" panose="00000500000000000000" charset="-122"/>
                <a:cs typeface="HarmonyOS Sans SC" panose="00000500000000000000" charset="-122"/>
              </a:rPr>
              <a:t>两组总有效率比较</a:t>
            </a:r>
            <a:r>
              <a:rPr lang="en-US" altLang="zh-CN" sz="1400" b="1">
                <a:latin typeface="HarmonyOS Sans SC" panose="00000500000000000000" charset="-122"/>
                <a:ea typeface="HarmonyOS Sans SC" panose="00000500000000000000" charset="-122"/>
                <a:cs typeface="HarmonyOS Sans SC" panose="00000500000000000000" charset="-122"/>
              </a:rPr>
              <a:t>[</a:t>
            </a:r>
            <a:r>
              <a:rPr lang="zh-CN" altLang="en-US" sz="1400" b="1">
                <a:latin typeface="HarmonyOS Sans SC" panose="00000500000000000000" charset="-122"/>
                <a:ea typeface="HarmonyOS Sans SC" panose="00000500000000000000" charset="-122"/>
                <a:cs typeface="HarmonyOS Sans SC" panose="00000500000000000000" charset="-122"/>
              </a:rPr>
              <a:t>例（</a:t>
            </a:r>
            <a:r>
              <a:rPr lang="en-US" altLang="zh-CN" sz="1400" b="1">
                <a:latin typeface="HarmonyOS Sans SC" panose="00000500000000000000" charset="-122"/>
                <a:ea typeface="HarmonyOS Sans SC" panose="00000500000000000000" charset="-122"/>
                <a:cs typeface="HarmonyOS Sans SC" panose="00000500000000000000" charset="-122"/>
              </a:rPr>
              <a:t>%</a:t>
            </a:r>
            <a:r>
              <a:rPr lang="zh-CN" altLang="en-US" sz="1400" b="1">
                <a:latin typeface="HarmonyOS Sans SC" panose="00000500000000000000" charset="-122"/>
                <a:ea typeface="HarmonyOS Sans SC" panose="00000500000000000000" charset="-122"/>
                <a:cs typeface="HarmonyOS Sans SC" panose="00000500000000000000" charset="-122"/>
              </a:rPr>
              <a:t>）</a:t>
            </a:r>
            <a:r>
              <a:rPr lang="en-US" altLang="zh-CN" sz="1400" b="1">
                <a:latin typeface="HarmonyOS Sans SC" panose="00000500000000000000" charset="-122"/>
                <a:ea typeface="HarmonyOS Sans SC" panose="00000500000000000000" charset="-122"/>
                <a:cs typeface="HarmonyOS Sans SC" panose="00000500000000000000" charset="-122"/>
              </a:rPr>
              <a:t>]</a:t>
            </a:r>
            <a:endParaRPr lang="en-US" altLang="zh-CN" sz="1400" b="1">
              <a:latin typeface="HarmonyOS Sans SC" panose="00000500000000000000" charset="-122"/>
              <a:ea typeface="HarmonyOS Sans SC" panose="00000500000000000000" charset="-122"/>
              <a:cs typeface="HarmonyOS Sans SC" panose="00000500000000000000" charset="-122"/>
            </a:endParaRPr>
          </a:p>
        </p:txBody>
      </p:sp>
      <p:graphicFrame>
        <p:nvGraphicFramePr>
          <p:cNvPr id="28" name="表格 27"/>
          <p:cNvGraphicFramePr/>
          <p:nvPr>
            <p:custDataLst>
              <p:tags r:id="rId4"/>
            </p:custDataLst>
          </p:nvPr>
        </p:nvGraphicFramePr>
        <p:xfrm>
          <a:off x="649605" y="4952365"/>
          <a:ext cx="5160010" cy="838835"/>
        </p:xfrm>
        <a:graphic>
          <a:graphicData uri="http://schemas.openxmlformats.org/drawingml/2006/table">
            <a:tbl>
              <a:tblPr/>
              <a:tblGrid>
                <a:gridCol w="588645"/>
                <a:gridCol w="593090"/>
                <a:gridCol w="929640"/>
                <a:gridCol w="892810"/>
                <a:gridCol w="772795"/>
                <a:gridCol w="772160"/>
                <a:gridCol w="610870"/>
              </a:tblGrid>
              <a:tr h="167640">
                <a:tc rowSpan="2">
                  <a:txBody>
                    <a:bodyPr/>
                    <a:p>
                      <a:pPr marL="0" indent="0" algn="ctr">
                        <a:spcBef>
                          <a:spcPct val="0"/>
                        </a:spcBef>
                        <a:spcAft>
                          <a:spcPct val="0"/>
                        </a:spcAft>
                      </a:pPr>
                      <a:r>
                        <a:rPr lang="zh-CN" sz="1100" b="1">
                          <a:latin typeface="HarmonyOS Sans SC" panose="00000500000000000000" charset="-122"/>
                          <a:ea typeface="HarmonyOS Sans SC" panose="00000500000000000000" charset="-122"/>
                        </a:rPr>
                        <a:t>组别</a:t>
                      </a:r>
                      <a:endParaRPr lang="zh-CN" sz="1100" b="1">
                        <a:latin typeface="HarmonyOS Sans SC" panose="00000500000000000000" charset="-122"/>
                        <a:ea typeface="HarmonyOS Sans SC" panose="00000500000000000000"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rowSpan="2">
                  <a:txBody>
                    <a:bodyPr/>
                    <a:p>
                      <a:pPr marL="0" indent="0" algn="ctr">
                        <a:spcBef>
                          <a:spcPct val="0"/>
                        </a:spcBef>
                        <a:spcAft>
                          <a:spcPct val="0"/>
                        </a:spcAft>
                      </a:pPr>
                      <a:r>
                        <a:rPr lang="zh-CN" sz="1100" b="1">
                          <a:latin typeface="HarmonyOS Sans SC" panose="00000500000000000000" charset="-122"/>
                          <a:ea typeface="HarmonyOS Sans SC" panose="00000500000000000000" charset="-122"/>
                        </a:rPr>
                        <a:t>例数</a:t>
                      </a:r>
                      <a:endParaRPr lang="zh-CN" sz="1100" b="1">
                        <a:latin typeface="HarmonyOS Sans SC" panose="00000500000000000000" charset="-122"/>
                        <a:ea typeface="HarmonyOS Sans SC" panose="00000500000000000000"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gridSpan="2">
                  <a:txBody>
                    <a:bodyPr/>
                    <a:p>
                      <a:pPr marL="0" indent="0" algn="ctr">
                        <a:spcBef>
                          <a:spcPct val="0"/>
                        </a:spcBef>
                        <a:spcAft>
                          <a:spcPct val="0"/>
                        </a:spcAft>
                      </a:pPr>
                      <a:r>
                        <a:rPr lang="zh-CN" sz="1100" b="1">
                          <a:latin typeface="HarmonyOS Sans SC" panose="00000500000000000000" charset="-122"/>
                          <a:ea typeface="HarmonyOS Sans SC" panose="00000500000000000000" charset="-122"/>
                          <a:cs typeface="HarmonyOS Sans SC" panose="00000500000000000000" charset="-122"/>
                        </a:rPr>
                        <a:t>治疗</a:t>
                      </a:r>
                      <a:r>
                        <a:rPr lang="en-US" altLang="zh-CN" sz="1100" b="1">
                          <a:latin typeface="HarmonyOS Sans SC" panose="00000500000000000000" charset="-122"/>
                          <a:ea typeface="HarmonyOS Sans SC" panose="00000500000000000000" charset="-122"/>
                          <a:cs typeface="HarmonyOS Sans SC" panose="00000500000000000000" charset="-122"/>
                        </a:rPr>
                        <a:t>2</a:t>
                      </a:r>
                      <a:r>
                        <a:rPr lang="zh-CN" sz="1100" b="1">
                          <a:latin typeface="HarmonyOS Sans SC" panose="00000500000000000000" charset="-122"/>
                          <a:ea typeface="HarmonyOS Sans SC" panose="00000500000000000000" charset="-122"/>
                          <a:cs typeface="HarmonyOS Sans SC" panose="00000500000000000000" charset="-122"/>
                        </a:rPr>
                        <a:t>周</a:t>
                      </a:r>
                      <a:endParaRPr lang="zh-CN" sz="1100" b="1">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hMerge="1">
                  <a:tcPr>
                    <a:lnR>
                      <a:noFill/>
                    </a:lnR>
                    <a:lnT w="1270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gridSpan="2">
                  <a:txBody>
                    <a:bodyPr/>
                    <a:p>
                      <a:pPr marL="0" indent="0" algn="ctr">
                        <a:spcBef>
                          <a:spcPct val="0"/>
                        </a:spcBef>
                        <a:spcAft>
                          <a:spcPct val="0"/>
                        </a:spcAft>
                      </a:pPr>
                      <a:r>
                        <a:rPr lang="zh-CN" sz="1100" b="1">
                          <a:latin typeface="HarmonyOS Sans SC" panose="00000500000000000000" charset="-122"/>
                          <a:ea typeface="HarmonyOS Sans SC" panose="00000500000000000000" charset="-122"/>
                          <a:cs typeface="HarmonyOS Sans SC" panose="00000500000000000000" charset="-122"/>
                        </a:rPr>
                        <a:t>治疗</a:t>
                      </a:r>
                      <a:r>
                        <a:rPr lang="en-US" altLang="zh-CN" sz="1100" b="1">
                          <a:latin typeface="HarmonyOS Sans SC" panose="00000500000000000000" charset="-122"/>
                          <a:ea typeface="HarmonyOS Sans SC" panose="00000500000000000000" charset="-122"/>
                          <a:cs typeface="HarmonyOS Sans SC" panose="00000500000000000000" charset="-122"/>
                        </a:rPr>
                        <a:t>4</a:t>
                      </a:r>
                      <a:r>
                        <a:rPr lang="zh-CN" sz="1100" b="1">
                          <a:latin typeface="HarmonyOS Sans SC" panose="00000500000000000000" charset="-122"/>
                          <a:ea typeface="HarmonyOS Sans SC" panose="00000500000000000000" charset="-122"/>
                          <a:cs typeface="HarmonyOS Sans SC" panose="00000500000000000000" charset="-122"/>
                        </a:rPr>
                        <a:t>周</a:t>
                      </a:r>
                      <a:endParaRPr lang="zh-CN" sz="1100" b="1">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hMerge="1">
                  <a:tcPr>
                    <a:lnR>
                      <a:noFill/>
                    </a:lnR>
                    <a:lnT w="1270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rowSpan="2">
                  <a:txBody>
                    <a:bodyPr/>
                    <a:p>
                      <a:pPr marL="0" indent="0" algn="ctr">
                        <a:spcBef>
                          <a:spcPct val="0"/>
                        </a:spcBef>
                        <a:spcAft>
                          <a:spcPct val="0"/>
                        </a:spcAft>
                      </a:pPr>
                      <a:r>
                        <a:rPr lang="en-US" altLang="zh-CN" sz="1100" b="1">
                          <a:latin typeface="HarmonyOS Sans SC" panose="00000500000000000000" charset="-122"/>
                          <a:ea typeface="HarmonyOS Sans SC" panose="00000500000000000000" charset="-122"/>
                          <a:cs typeface="HarmonyOS Sans SC" panose="00000500000000000000" charset="-122"/>
                        </a:rPr>
                        <a:t>P</a:t>
                      </a:r>
                      <a:r>
                        <a:rPr lang="zh-CN" sz="1100" b="1">
                          <a:latin typeface="HarmonyOS Sans SC" panose="00000500000000000000" charset="-122"/>
                          <a:ea typeface="HarmonyOS Sans SC" panose="00000500000000000000" charset="-122"/>
                          <a:cs typeface="HarmonyOS Sans SC" panose="00000500000000000000" charset="-122"/>
                        </a:rPr>
                        <a:t>值</a:t>
                      </a:r>
                      <a:endParaRPr lang="zh-CN" sz="1100" b="1">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r>
              <a:tr h="167640">
                <a:tc vMerge="1">
                  <a:tcPr>
                    <a:lnL>
                      <a:noFill/>
                    </a:lnL>
                    <a:lnR>
                      <a:noFill/>
                    </a:lnR>
                    <a:lnB w="9525" cap="flat" cmpd="sng">
                      <a:solidFill>
                        <a:srgbClr val="000008"/>
                      </a:solidFill>
                      <a:prstDash val="solid"/>
                      <a:headEnd type="none" w="med" len="med"/>
                      <a:tailEnd type="none" w="med" len="med"/>
                    </a:lnB>
                  </a:tcPr>
                </a:tc>
                <a:tc vMerge="1">
                  <a:tcPr>
                    <a:lnL>
                      <a:noFill/>
                    </a:lnL>
                    <a:lnR>
                      <a:noFill/>
                    </a:lnR>
                    <a:lnB w="9525" cap="flat" cmpd="sng">
                      <a:solidFill>
                        <a:srgbClr val="000008"/>
                      </a:solidFill>
                      <a:prstDash val="solid"/>
                      <a:headEnd type="none" w="med" len="med"/>
                      <a:tailEnd type="none" w="med" len="med"/>
                    </a:lnB>
                  </a:tcPr>
                </a:tc>
                <a:tc>
                  <a:txBody>
                    <a:bodyPr/>
                    <a:p>
                      <a:pPr marL="0" indent="0" algn="ctr">
                        <a:spcBef>
                          <a:spcPct val="0"/>
                        </a:spcBef>
                        <a:spcAft>
                          <a:spcPct val="0"/>
                        </a:spcAft>
                      </a:pPr>
                      <a:r>
                        <a:rPr lang="zh-CN" sz="1100">
                          <a:latin typeface="HarmonyOS Sans SC" panose="00000500000000000000" charset="-122"/>
                          <a:ea typeface="HarmonyOS Sans SC" panose="00000500000000000000" charset="-122"/>
                        </a:rPr>
                        <a:t>总有效</a:t>
                      </a:r>
                      <a:endParaRPr lang="zh-CN" sz="1100">
                        <a:latin typeface="HarmonyOS Sans SC" panose="00000500000000000000" charset="-122"/>
                        <a:ea typeface="HarmonyOS Sans SC" panose="00000500000000000000" charset="-122"/>
                      </a:endParaRPr>
                    </a:p>
                  </a:txBody>
                  <a:tcPr marL="68580" marR="68580" marT="0" marB="0" anchor="ctr" anchorCtr="0">
                    <a:lnL>
                      <a:noFill/>
                    </a:lnL>
                    <a:lnR>
                      <a:noFill/>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sz="1100">
                          <a:latin typeface="HarmonyOS Sans SC" panose="00000500000000000000" charset="-122"/>
                          <a:ea typeface="HarmonyOS Sans SC" panose="00000500000000000000" charset="-122"/>
                        </a:rPr>
                        <a:t>无效</a:t>
                      </a:r>
                      <a:endParaRPr lang="zh-CN" sz="1100">
                        <a:latin typeface="HarmonyOS Sans SC" panose="00000500000000000000" charset="-122"/>
                        <a:ea typeface="HarmonyOS Sans SC" panose="00000500000000000000" charset="-122"/>
                      </a:endParaRPr>
                    </a:p>
                  </a:txBody>
                  <a:tcPr marL="68580" marR="68580" marT="0" marB="0" anchor="ctr" anchorCtr="0">
                    <a:lnL>
                      <a:noFill/>
                    </a:lnL>
                    <a:lnR>
                      <a:noFill/>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sz="1100">
                          <a:latin typeface="HarmonyOS Sans SC" panose="00000500000000000000" charset="-122"/>
                          <a:ea typeface="HarmonyOS Sans SC" panose="00000500000000000000" charset="-122"/>
                        </a:rPr>
                        <a:t>总有效</a:t>
                      </a:r>
                      <a:endParaRPr lang="zh-CN" sz="1100">
                        <a:latin typeface="HarmonyOS Sans SC" panose="00000500000000000000" charset="-122"/>
                        <a:ea typeface="HarmonyOS Sans SC" panose="00000500000000000000" charset="-122"/>
                      </a:endParaRPr>
                    </a:p>
                  </a:txBody>
                  <a:tcPr marL="68580" marR="68580" marT="0" marB="0" anchor="ctr" anchorCtr="0">
                    <a:lnL>
                      <a:noFill/>
                    </a:lnL>
                    <a:lnR>
                      <a:noFill/>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sz="1100">
                          <a:latin typeface="HarmonyOS Sans SC" panose="00000500000000000000" charset="-122"/>
                          <a:ea typeface="HarmonyOS Sans SC" panose="00000500000000000000" charset="-122"/>
                        </a:rPr>
                        <a:t>无效</a:t>
                      </a:r>
                      <a:endParaRPr lang="zh-CN" sz="1100">
                        <a:latin typeface="HarmonyOS Sans SC" panose="00000500000000000000" charset="-122"/>
                        <a:ea typeface="HarmonyOS Sans SC" panose="00000500000000000000" charset="-122"/>
                      </a:endParaRPr>
                    </a:p>
                  </a:txBody>
                  <a:tcPr marL="68580" marR="68580" marT="0" marB="0" anchor="ctr" anchorCtr="0">
                    <a:lnL>
                      <a:noFill/>
                    </a:lnL>
                    <a:lnR>
                      <a:noFill/>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vMerge="1">
                  <a:tcPr>
                    <a:lnL>
                      <a:noFill/>
                    </a:lnL>
                    <a:lnR>
                      <a:noFill/>
                    </a:lnR>
                    <a:lnB w="9525" cap="flat" cmpd="sng">
                      <a:solidFill>
                        <a:srgbClr val="000008"/>
                      </a:solidFill>
                      <a:prstDash val="solid"/>
                      <a:headEnd type="none" w="med" len="med"/>
                      <a:tailEnd type="none" w="med" len="med"/>
                    </a:lnB>
                  </a:tcPr>
                </a:tc>
              </a:tr>
              <a:tr h="168275">
                <a:tc>
                  <a:txBody>
                    <a:bodyPr/>
                    <a:p>
                      <a:pPr marL="0" indent="0" algn="ctr">
                        <a:spcBef>
                          <a:spcPct val="0"/>
                        </a:spcBef>
                        <a:spcAft>
                          <a:spcPct val="0"/>
                        </a:spcAft>
                      </a:pPr>
                      <a:r>
                        <a:rPr lang="zh-CN" sz="1100">
                          <a:latin typeface="HarmonyOS Sans SC" panose="00000500000000000000" charset="-122"/>
                          <a:ea typeface="HarmonyOS Sans SC" panose="00000500000000000000" charset="-122"/>
                        </a:rPr>
                        <a:t>试验组</a:t>
                      </a:r>
                      <a:endParaRPr lang="zh-CN" sz="1100">
                        <a:latin typeface="HarmonyOS Sans SC" panose="00000500000000000000" charset="-122"/>
                        <a:ea typeface="HarmonyOS Sans SC" panose="00000500000000000000" charset="-122"/>
                      </a:endParaRPr>
                    </a:p>
                  </a:txBody>
                  <a:tcPr marL="68580" marR="68580" marT="0" marB="0" anchor="ctr" anchorCtr="0">
                    <a:lnL>
                      <a:noFill/>
                    </a:lnL>
                    <a:lnR>
                      <a:noFill/>
                    </a:lnR>
                    <a:lnT w="9525"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rPr>
                        <a:t>3</a:t>
                      </a:r>
                      <a:r>
                        <a:rPr lang="en-US" altLang="zh-CN" sz="1100">
                          <a:latin typeface="HarmonyOS Sans SC" panose="00000500000000000000" charset="-122"/>
                          <a:ea typeface="HarmonyOS Sans SC" panose="00000500000000000000" charset="-122"/>
                        </a:rPr>
                        <a:t>0</a:t>
                      </a:r>
                      <a:endParaRPr lang="en-US" altLang="zh-CN" sz="1100">
                        <a:latin typeface="HarmonyOS Sans SC" panose="00000500000000000000" charset="-122"/>
                        <a:ea typeface="HarmonyOS Sans SC" panose="00000500000000000000" charset="-122"/>
                      </a:endParaRPr>
                    </a:p>
                  </a:txBody>
                  <a:tcPr marL="68580" marR="68580" marT="0" marB="0" anchor="ctr" anchorCtr="0">
                    <a:lnL>
                      <a:noFill/>
                    </a:lnL>
                    <a:lnR>
                      <a:noFill/>
                    </a:lnR>
                    <a:lnT w="9525"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cs typeface="HarmonyOS Sans SC" panose="00000500000000000000" charset="-122"/>
                        </a:rPr>
                        <a:t>22</a:t>
                      </a:r>
                      <a:r>
                        <a:rPr lang="zh-CN" sz="1100">
                          <a:latin typeface="HarmonyOS Sans SC" panose="00000500000000000000" charset="-122"/>
                          <a:ea typeface="HarmonyOS Sans SC" panose="00000500000000000000" charset="-122"/>
                          <a:cs typeface="HarmonyOS Sans SC" panose="00000500000000000000" charset="-122"/>
                        </a:rPr>
                        <a:t>（</a:t>
                      </a:r>
                      <a:r>
                        <a:rPr lang="en-US" altLang="zh-CN" sz="1100">
                          <a:latin typeface="HarmonyOS Sans SC" panose="00000500000000000000" charset="-122"/>
                          <a:ea typeface="HarmonyOS Sans SC" panose="00000500000000000000" charset="-122"/>
                          <a:cs typeface="HarmonyOS Sans SC" panose="00000500000000000000" charset="-122"/>
                        </a:rPr>
                        <a:t>73.3</a:t>
                      </a:r>
                      <a:r>
                        <a:rPr lang="zh-CN" sz="1100">
                          <a:latin typeface="HarmonyOS Sans SC" panose="00000500000000000000" charset="-122"/>
                          <a:ea typeface="HarmonyOS Sans SC" panose="00000500000000000000" charset="-122"/>
                          <a:cs typeface="HarmonyOS Sans SC" panose="00000500000000000000" charset="-122"/>
                        </a:rPr>
                        <a:t>）</a:t>
                      </a:r>
                      <a:endParaRPr lang="zh-CN" sz="1100">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w="9525"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cs typeface="HarmonyOS Sans SC" panose="00000500000000000000" charset="-122"/>
                        </a:rPr>
                        <a:t>8</a:t>
                      </a:r>
                      <a:r>
                        <a:rPr lang="zh-CN" sz="1100">
                          <a:latin typeface="HarmonyOS Sans SC" panose="00000500000000000000" charset="-122"/>
                          <a:ea typeface="HarmonyOS Sans SC" panose="00000500000000000000" charset="-122"/>
                          <a:cs typeface="HarmonyOS Sans SC" panose="00000500000000000000" charset="-122"/>
                        </a:rPr>
                        <a:t>（</a:t>
                      </a:r>
                      <a:r>
                        <a:rPr lang="en-US" altLang="zh-CN" sz="1100">
                          <a:latin typeface="HarmonyOS Sans SC" panose="00000500000000000000" charset="-122"/>
                          <a:ea typeface="HarmonyOS Sans SC" panose="00000500000000000000" charset="-122"/>
                          <a:cs typeface="HarmonyOS Sans SC" panose="00000500000000000000" charset="-122"/>
                        </a:rPr>
                        <a:t>26.7</a:t>
                      </a:r>
                      <a:r>
                        <a:rPr lang="zh-CN" sz="1100">
                          <a:latin typeface="HarmonyOS Sans SC" panose="00000500000000000000" charset="-122"/>
                          <a:ea typeface="HarmonyOS Sans SC" panose="00000500000000000000" charset="-122"/>
                          <a:cs typeface="HarmonyOS Sans SC" panose="00000500000000000000" charset="-122"/>
                        </a:rPr>
                        <a:t>）</a:t>
                      </a:r>
                      <a:endParaRPr lang="zh-CN" sz="1100">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w="9525"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cs typeface="HarmonyOS Sans SC" panose="00000500000000000000" charset="-122"/>
                        </a:rPr>
                        <a:t>28</a:t>
                      </a:r>
                      <a:r>
                        <a:rPr lang="zh-CN" sz="1100">
                          <a:latin typeface="HarmonyOS Sans SC" panose="00000500000000000000" charset="-122"/>
                          <a:ea typeface="HarmonyOS Sans SC" panose="00000500000000000000" charset="-122"/>
                          <a:cs typeface="HarmonyOS Sans SC" panose="00000500000000000000" charset="-122"/>
                        </a:rPr>
                        <a:t>（</a:t>
                      </a:r>
                      <a:r>
                        <a:rPr lang="en-US" altLang="zh-CN" sz="1100">
                          <a:latin typeface="HarmonyOS Sans SC" panose="00000500000000000000" charset="-122"/>
                          <a:ea typeface="HarmonyOS Sans SC" panose="00000500000000000000" charset="-122"/>
                          <a:cs typeface="HarmonyOS Sans SC" panose="00000500000000000000" charset="-122"/>
                        </a:rPr>
                        <a:t>93.3</a:t>
                      </a:r>
                      <a:r>
                        <a:rPr lang="zh-CN" sz="1100">
                          <a:latin typeface="HarmonyOS Sans SC" panose="00000500000000000000" charset="-122"/>
                          <a:ea typeface="HarmonyOS Sans SC" panose="00000500000000000000" charset="-122"/>
                          <a:cs typeface="HarmonyOS Sans SC" panose="00000500000000000000" charset="-122"/>
                        </a:rPr>
                        <a:t>）</a:t>
                      </a:r>
                      <a:endParaRPr lang="zh-CN" sz="1100">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w="9525"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cs typeface="HarmonyOS Sans SC" panose="00000500000000000000" charset="-122"/>
                        </a:rPr>
                        <a:t>2</a:t>
                      </a:r>
                      <a:r>
                        <a:rPr lang="zh-CN" sz="1100">
                          <a:latin typeface="HarmonyOS Sans SC" panose="00000500000000000000" charset="-122"/>
                          <a:ea typeface="HarmonyOS Sans SC" panose="00000500000000000000" charset="-122"/>
                          <a:cs typeface="HarmonyOS Sans SC" panose="00000500000000000000" charset="-122"/>
                        </a:rPr>
                        <a:t>（</a:t>
                      </a:r>
                      <a:r>
                        <a:rPr lang="en-US" altLang="zh-CN" sz="1100">
                          <a:latin typeface="HarmonyOS Sans SC" panose="00000500000000000000" charset="-122"/>
                          <a:ea typeface="HarmonyOS Sans SC" panose="00000500000000000000" charset="-122"/>
                          <a:cs typeface="HarmonyOS Sans SC" panose="00000500000000000000" charset="-122"/>
                        </a:rPr>
                        <a:t>6.7</a:t>
                      </a:r>
                      <a:r>
                        <a:rPr lang="zh-CN" sz="1100">
                          <a:latin typeface="HarmonyOS Sans SC" panose="00000500000000000000" charset="-122"/>
                          <a:ea typeface="HarmonyOS Sans SC" panose="00000500000000000000" charset="-122"/>
                          <a:cs typeface="HarmonyOS Sans SC" panose="00000500000000000000" charset="-122"/>
                        </a:rPr>
                        <a:t>）</a:t>
                      </a:r>
                      <a:endParaRPr lang="zh-CN" sz="1100">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w="9525"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rPr>
                        <a:t>0</a:t>
                      </a:r>
                      <a:r>
                        <a:rPr lang="en-US" altLang="zh-CN" sz="1100">
                          <a:latin typeface="HarmonyOS Sans SC" panose="00000500000000000000" charset="-122"/>
                          <a:ea typeface="HarmonyOS Sans SC" panose="00000500000000000000" charset="-122"/>
                        </a:rPr>
                        <a:t>.08</a:t>
                      </a:r>
                      <a:endParaRPr lang="en-US" altLang="zh-CN" sz="1100">
                        <a:latin typeface="HarmonyOS Sans SC" panose="00000500000000000000" charset="-122"/>
                        <a:ea typeface="HarmonyOS Sans SC" panose="00000500000000000000" charset="-122"/>
                      </a:endParaRPr>
                    </a:p>
                  </a:txBody>
                  <a:tcPr marL="68580" marR="68580" marT="0" marB="0" anchor="ctr" anchorCtr="0">
                    <a:lnL>
                      <a:noFill/>
                    </a:lnL>
                    <a:lnR>
                      <a:noFill/>
                    </a:lnR>
                    <a:lnT w="9525" cap="flat" cmpd="sng">
                      <a:solidFill>
                        <a:srgbClr val="000008"/>
                      </a:solidFill>
                      <a:prstDash val="solid"/>
                      <a:headEnd type="none" w="med" len="med"/>
                      <a:tailEnd type="none" w="med" len="med"/>
                    </a:lnT>
                    <a:lnB>
                      <a:noFill/>
                    </a:lnB>
                    <a:noFill/>
                  </a:tcPr>
                </a:tc>
              </a:tr>
              <a:tr h="167640">
                <a:tc>
                  <a:txBody>
                    <a:bodyPr/>
                    <a:p>
                      <a:pPr marL="0" indent="0" algn="ctr">
                        <a:spcBef>
                          <a:spcPct val="0"/>
                        </a:spcBef>
                        <a:spcAft>
                          <a:spcPct val="0"/>
                        </a:spcAft>
                      </a:pPr>
                      <a:r>
                        <a:rPr lang="zh-CN" sz="1100">
                          <a:latin typeface="HarmonyOS Sans SC" panose="00000500000000000000" charset="-122"/>
                          <a:ea typeface="HarmonyOS Sans SC" panose="00000500000000000000" charset="-122"/>
                        </a:rPr>
                        <a:t>对照组</a:t>
                      </a:r>
                      <a:endParaRPr lang="zh-CN" sz="1100">
                        <a:latin typeface="HarmonyOS Sans SC" panose="00000500000000000000" charset="-122"/>
                        <a:ea typeface="HarmonyOS Sans SC" panose="00000500000000000000" charset="-122"/>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rPr>
                        <a:t>3</a:t>
                      </a:r>
                      <a:r>
                        <a:rPr lang="en-US" altLang="zh-CN" sz="1100">
                          <a:latin typeface="HarmonyOS Sans SC" panose="00000500000000000000" charset="-122"/>
                          <a:ea typeface="HarmonyOS Sans SC" panose="00000500000000000000" charset="-122"/>
                        </a:rPr>
                        <a:t>0</a:t>
                      </a:r>
                      <a:endParaRPr lang="en-US" altLang="zh-CN" sz="1100">
                        <a:latin typeface="HarmonyOS Sans SC" panose="00000500000000000000" charset="-122"/>
                        <a:ea typeface="HarmonyOS Sans SC" panose="00000500000000000000" charset="-122"/>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rPr>
                        <a:t>0</a:t>
                      </a:r>
                      <a:endParaRPr lang="en-US" altLang="zh-CN" sz="1100">
                        <a:latin typeface="HarmonyOS Sans SC" panose="00000500000000000000" charset="-122"/>
                        <a:ea typeface="HarmonyOS Sans SC" panose="00000500000000000000" charset="-122"/>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cs typeface="HarmonyOS Sans SC" panose="00000500000000000000" charset="-122"/>
                        </a:rPr>
                        <a:t>30</a:t>
                      </a:r>
                      <a:r>
                        <a:rPr lang="zh-CN" sz="1100">
                          <a:latin typeface="HarmonyOS Sans SC" panose="00000500000000000000" charset="-122"/>
                          <a:ea typeface="HarmonyOS Sans SC" panose="00000500000000000000" charset="-122"/>
                          <a:cs typeface="HarmonyOS Sans SC" panose="00000500000000000000" charset="-122"/>
                        </a:rPr>
                        <a:t>（</a:t>
                      </a:r>
                      <a:r>
                        <a:rPr lang="en-US" altLang="zh-CN" sz="1100">
                          <a:latin typeface="HarmonyOS Sans SC" panose="00000500000000000000" charset="-122"/>
                          <a:ea typeface="HarmonyOS Sans SC" panose="00000500000000000000" charset="-122"/>
                          <a:cs typeface="HarmonyOS Sans SC" panose="00000500000000000000" charset="-122"/>
                        </a:rPr>
                        <a:t>100.0</a:t>
                      </a:r>
                      <a:r>
                        <a:rPr lang="zh-CN" sz="1100">
                          <a:latin typeface="HarmonyOS Sans SC" panose="00000500000000000000" charset="-122"/>
                          <a:ea typeface="HarmonyOS Sans SC" panose="00000500000000000000" charset="-122"/>
                          <a:cs typeface="HarmonyOS Sans SC" panose="00000500000000000000" charset="-122"/>
                        </a:rPr>
                        <a:t>）</a:t>
                      </a:r>
                      <a:endParaRPr lang="zh-CN" sz="1100">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cs typeface="HarmonyOS Sans SC" panose="00000500000000000000" charset="-122"/>
                        </a:rPr>
                        <a:t>6</a:t>
                      </a:r>
                      <a:r>
                        <a:rPr lang="zh-CN" sz="1100">
                          <a:latin typeface="HarmonyOS Sans SC" panose="00000500000000000000" charset="-122"/>
                          <a:ea typeface="HarmonyOS Sans SC" panose="00000500000000000000" charset="-122"/>
                          <a:cs typeface="HarmonyOS Sans SC" panose="00000500000000000000" charset="-122"/>
                        </a:rPr>
                        <a:t>（</a:t>
                      </a:r>
                      <a:r>
                        <a:rPr lang="en-US" altLang="zh-CN" sz="1100">
                          <a:latin typeface="HarmonyOS Sans SC" panose="00000500000000000000" charset="-122"/>
                          <a:ea typeface="HarmonyOS Sans SC" panose="00000500000000000000" charset="-122"/>
                          <a:cs typeface="HarmonyOS Sans SC" panose="00000500000000000000" charset="-122"/>
                        </a:rPr>
                        <a:t>20.0</a:t>
                      </a:r>
                      <a:r>
                        <a:rPr lang="zh-CN" sz="1100">
                          <a:latin typeface="HarmonyOS Sans SC" panose="00000500000000000000" charset="-122"/>
                          <a:ea typeface="HarmonyOS Sans SC" panose="00000500000000000000" charset="-122"/>
                          <a:cs typeface="HarmonyOS Sans SC" panose="00000500000000000000" charset="-122"/>
                        </a:rPr>
                        <a:t>）</a:t>
                      </a:r>
                      <a:endParaRPr lang="zh-CN" sz="1100">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cs typeface="HarmonyOS Sans SC" panose="00000500000000000000" charset="-122"/>
                        </a:rPr>
                        <a:t>24</a:t>
                      </a:r>
                      <a:r>
                        <a:rPr lang="zh-CN" sz="1100">
                          <a:latin typeface="HarmonyOS Sans SC" panose="00000500000000000000" charset="-122"/>
                          <a:ea typeface="HarmonyOS Sans SC" panose="00000500000000000000" charset="-122"/>
                          <a:cs typeface="HarmonyOS Sans SC" panose="00000500000000000000" charset="-122"/>
                        </a:rPr>
                        <a:t>（</a:t>
                      </a:r>
                      <a:r>
                        <a:rPr lang="en-US" altLang="zh-CN" sz="1100">
                          <a:latin typeface="HarmonyOS Sans SC" panose="00000500000000000000" charset="-122"/>
                          <a:ea typeface="HarmonyOS Sans SC" panose="00000500000000000000" charset="-122"/>
                          <a:cs typeface="HarmonyOS Sans SC" panose="00000500000000000000" charset="-122"/>
                        </a:rPr>
                        <a:t>80.0</a:t>
                      </a:r>
                      <a:r>
                        <a:rPr lang="zh-CN" sz="1100">
                          <a:latin typeface="HarmonyOS Sans SC" panose="00000500000000000000" charset="-122"/>
                          <a:ea typeface="HarmonyOS Sans SC" panose="00000500000000000000" charset="-122"/>
                          <a:cs typeface="HarmonyOS Sans SC" panose="00000500000000000000" charset="-122"/>
                        </a:rPr>
                        <a:t>）</a:t>
                      </a:r>
                      <a:endParaRPr lang="zh-CN" sz="1100">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rPr>
                        <a:t>0</a:t>
                      </a:r>
                      <a:r>
                        <a:rPr lang="en-US" altLang="zh-CN" sz="1100">
                          <a:latin typeface="HarmonyOS Sans SC" panose="00000500000000000000" charset="-122"/>
                          <a:ea typeface="HarmonyOS Sans SC" panose="00000500000000000000" charset="-122"/>
                        </a:rPr>
                        <a:t>.024</a:t>
                      </a:r>
                      <a:endParaRPr lang="en-US" altLang="zh-CN" sz="1100">
                        <a:latin typeface="HarmonyOS Sans SC" panose="00000500000000000000" charset="-122"/>
                        <a:ea typeface="HarmonyOS Sans SC" panose="00000500000000000000" charset="-122"/>
                      </a:endParaRPr>
                    </a:p>
                  </a:txBody>
                  <a:tcPr marL="68580" marR="68580" marT="0" marB="0" anchor="ctr" anchorCtr="0">
                    <a:lnL>
                      <a:noFill/>
                    </a:lnL>
                    <a:lnR>
                      <a:noFill/>
                    </a:lnR>
                    <a:lnT>
                      <a:noFill/>
                    </a:lnT>
                    <a:lnB>
                      <a:noFill/>
                    </a:lnB>
                    <a:noFill/>
                  </a:tcPr>
                </a:tc>
              </a:tr>
              <a:tr h="167640">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cs typeface="HarmonyOS Sans SC" panose="00000500000000000000" charset="-122"/>
                        </a:rPr>
                        <a:t>P</a:t>
                      </a:r>
                      <a:r>
                        <a:rPr lang="zh-CN" sz="1100">
                          <a:latin typeface="HarmonyOS Sans SC" panose="00000500000000000000" charset="-122"/>
                          <a:ea typeface="HarmonyOS Sans SC" panose="00000500000000000000" charset="-122"/>
                          <a:cs typeface="HarmonyOS Sans SC" panose="00000500000000000000" charset="-122"/>
                        </a:rPr>
                        <a:t>值</a:t>
                      </a:r>
                      <a:endParaRPr lang="zh-CN" sz="1100">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rPr>
                        <a:t> </a:t>
                      </a:r>
                      <a:endParaRPr lang="en-US" altLang="zh-CN" sz="1100">
                        <a:latin typeface="HarmonyOS Sans SC" panose="00000500000000000000" charset="-122"/>
                        <a:ea typeface="HarmonyOS Sans SC" panose="00000500000000000000" charset="-122"/>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c gridSpan="2">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rPr>
                        <a:t>0</a:t>
                      </a:r>
                      <a:r>
                        <a:rPr lang="en-US" altLang="zh-CN" sz="1100">
                          <a:latin typeface="HarmonyOS Sans SC" panose="00000500000000000000" charset="-122"/>
                          <a:ea typeface="HarmonyOS Sans SC" panose="00000500000000000000" charset="-122"/>
                        </a:rPr>
                        <a:t>.000</a:t>
                      </a:r>
                      <a:endParaRPr lang="en-US" altLang="zh-CN" sz="1100">
                        <a:latin typeface="HarmonyOS Sans SC" panose="00000500000000000000" charset="-122"/>
                        <a:ea typeface="HarmonyOS Sans SC" panose="00000500000000000000" charset="-122"/>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c hMerge="1">
                  <a:tcPr>
                    <a:lnR>
                      <a:noFill/>
                    </a:lnR>
                    <a:lnT>
                      <a:noFill/>
                    </a:lnT>
                    <a:lnB w="12700" cap="flat" cmpd="sng">
                      <a:solidFill>
                        <a:srgbClr val="000008"/>
                      </a:solidFill>
                      <a:prstDash val="solid"/>
                      <a:headEnd type="none" w="med" len="med"/>
                      <a:tailEnd type="none" w="med" len="med"/>
                    </a:lnB>
                  </a:tcPr>
                </a:tc>
                <a:tc gridSpan="2">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rPr>
                        <a:t>0</a:t>
                      </a:r>
                      <a:r>
                        <a:rPr lang="en-US" altLang="zh-CN" sz="1100">
                          <a:latin typeface="HarmonyOS Sans SC" panose="00000500000000000000" charset="-122"/>
                          <a:ea typeface="HarmonyOS Sans SC" panose="00000500000000000000" charset="-122"/>
                        </a:rPr>
                        <a:t>.000</a:t>
                      </a:r>
                      <a:endParaRPr lang="en-US" altLang="zh-CN" sz="1100">
                        <a:latin typeface="HarmonyOS Sans SC" panose="00000500000000000000" charset="-122"/>
                        <a:ea typeface="HarmonyOS Sans SC" panose="00000500000000000000" charset="-122"/>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c hMerge="1">
                  <a:tcPr>
                    <a:lnR>
                      <a:noFill/>
                    </a:lnR>
                    <a:lnT>
                      <a:noFill/>
                    </a:lnT>
                    <a:lnB w="12700" cap="flat" cmpd="sng">
                      <a:solidFill>
                        <a:srgbClr val="000008"/>
                      </a:solidFill>
                      <a:prstDash val="solid"/>
                      <a:headEnd type="none" w="med" len="med"/>
                      <a:tailEnd type="none" w="med" len="med"/>
                    </a:lnB>
                  </a:tcPr>
                </a:tc>
                <a:tc>
                  <a:txBody>
                    <a:bodyPr/>
                    <a:p>
                      <a:pPr algn="ctr">
                        <a:spcBef>
                          <a:spcPct val="0"/>
                        </a:spcBef>
                        <a:spcAft>
                          <a:spcPct val="0"/>
                        </a:spcAft>
                      </a:pPr>
                      <a:endParaRPr sz="1100">
                        <a:latin typeface="HarmonyOS Sans SC" panose="00000500000000000000" charset="-122"/>
                        <a:ea typeface="HarmonyOS Sans SC" panose="00000500000000000000" charset="-122"/>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r>
            </a:tbl>
          </a:graphicData>
        </a:graphic>
      </p:graphicFrame>
      <p:sp>
        <p:nvSpPr>
          <p:cNvPr id="29" name="文本框 28"/>
          <p:cNvSpPr txBox="1"/>
          <p:nvPr/>
        </p:nvSpPr>
        <p:spPr>
          <a:xfrm>
            <a:off x="648970" y="1905635"/>
            <a:ext cx="5160645" cy="337185"/>
          </a:xfrm>
          <a:prstGeom prst="rect">
            <a:avLst/>
          </a:prstGeom>
        </p:spPr>
        <p:txBody>
          <a:bodyPr wrap="square">
            <a:spAutoFit/>
          </a:bodyPr>
          <a:p>
            <a:pPr marL="0" indent="0" algn="ctr" defTabSz="266700">
              <a:spcBef>
                <a:spcPct val="0"/>
              </a:spcBef>
              <a:spcAft>
                <a:spcPct val="0"/>
              </a:spcAft>
            </a:pPr>
            <a:r>
              <a:rPr lang="zh-CN" altLang="en-US" sz="1600" b="1">
                <a:latin typeface="HarmonyOS Sans SC" panose="00000500000000000000" charset="-122"/>
                <a:ea typeface="HarmonyOS Sans SC" panose="00000500000000000000" charset="-122"/>
              </a:rPr>
              <a:t>口服巴氯芬治疗痉挛型脑性瘫痪患儿痉挛</a:t>
            </a:r>
            <a:endParaRPr lang="zh-CN" altLang="en-US" sz="1600" b="1">
              <a:latin typeface="HarmonyOS Sans SC" panose="00000500000000000000" charset="-122"/>
              <a:ea typeface="HarmonyOS Sans SC" panose="00000500000000000000" charset="-122"/>
            </a:endParaRPr>
          </a:p>
        </p:txBody>
      </p:sp>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04</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创新性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sp>
        <p:nvSpPr>
          <p:cNvPr id="52" name="object 19"/>
          <p:cNvSpPr/>
          <p:nvPr>
            <p:custDataLst>
              <p:tags r:id="rId1"/>
            </p:custDataLst>
          </p:nvPr>
        </p:nvSpPr>
        <p:spPr>
          <a:xfrm>
            <a:off x="720090" y="1092037"/>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anose="02010600030101010101" pitchFamily="2" charset="-122"/>
              </a:rPr>
              <a:t>创新程度</a:t>
            </a:r>
            <a:endParaRPr b="1" dirty="0">
              <a:solidFill>
                <a:schemeClr val="bg1"/>
              </a:solidFill>
              <a:latin typeface="宋体" panose="02010600030101010101" pitchFamily="2" charset="-122"/>
            </a:endParaRPr>
          </a:p>
        </p:txBody>
      </p:sp>
      <p:sp>
        <p:nvSpPr>
          <p:cNvPr id="53" name="object 19"/>
          <p:cNvSpPr/>
          <p:nvPr>
            <p:custDataLst>
              <p:tags r:id="rId2"/>
            </p:custDataLst>
          </p:nvPr>
        </p:nvSpPr>
        <p:spPr>
          <a:xfrm>
            <a:off x="6444615" y="1092037"/>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anose="02010600030101010101" pitchFamily="2" charset="-122"/>
              </a:rPr>
              <a:t>应用创新</a:t>
            </a:r>
            <a:endParaRPr b="1" dirty="0">
              <a:solidFill>
                <a:schemeClr val="bg1"/>
              </a:solidFill>
              <a:latin typeface="宋体" panose="02010600030101010101" pitchFamily="2" charset="-122"/>
            </a:endParaRPr>
          </a:p>
        </p:txBody>
      </p:sp>
      <p:sp>
        <p:nvSpPr>
          <p:cNvPr id="54" name="Rectangle 38"/>
          <p:cNvSpPr/>
          <p:nvPr>
            <p:custDataLst>
              <p:tags r:id="rId3"/>
            </p:custDataLst>
          </p:nvPr>
        </p:nvSpPr>
        <p:spPr bwMode="auto">
          <a:xfrm>
            <a:off x="6444615" y="1864360"/>
            <a:ext cx="4864735" cy="4744085"/>
          </a:xfrm>
          <a:prstGeom prst="rect">
            <a:avLst/>
          </a:prstGeom>
        </p:spPr>
        <p:txBody>
          <a:bodyPr wrap="square">
            <a:noAutofit/>
          </a:bodyPr>
          <a:lstStyle/>
          <a:p>
            <a:pPr algn="l">
              <a:lnSpc>
                <a:spcPct val="200000"/>
              </a:lnSpc>
            </a:pPr>
            <a:r>
              <a:rPr lang="zh-CN" altLang="zh-CN" sz="16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6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优势：</a:t>
            </a:r>
            <a:endParaRPr lang="zh-CN" sz="16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l">
              <a:lnSpc>
                <a:spcPct val="200000"/>
              </a:lnSpc>
              <a:buClrTx/>
              <a:buSzTx/>
              <a:buFont typeface="+mj-lt"/>
              <a:buAutoNum type="arabicPeriod"/>
            </a:pP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覆盖特殊人群：</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可解决儿童、老年患者及吞咽困难患者服用不方便的问题。</a:t>
            </a:r>
            <a:endParaRPr lang="zh-CN"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lnSpc>
                <a:spcPct val="200000"/>
              </a:lnSpc>
              <a:buClrTx/>
              <a:buSzTx/>
              <a:buFont typeface="+mj-lt"/>
              <a:buAutoNum type="arabicPeriod"/>
            </a:pP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剂量准确：</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对于因病情需要增减用药量患者，巴氯芬口服溶液可以精确控制病人尤其儿童的服用药量，降低因用药量不精确导致疗效不佳的风险。</a:t>
            </a:r>
            <a:endParaRPr lang="zh-CN"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lnSpc>
                <a:spcPct val="200000"/>
              </a:lnSpc>
              <a:buClrTx/>
              <a:buSzTx/>
              <a:buFont typeface="+mj-lt"/>
              <a:buAutoNum type="arabicPeriod"/>
            </a:pP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服用方便安全：</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自带给药器，配备阻开盖</a:t>
            </a:r>
            <a:endPar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l">
              <a:lnSpc>
                <a:spcPct val="200000"/>
              </a:lnSpc>
              <a:buClrTx/>
              <a:buSzTx/>
              <a:buFont typeface="+mj-lt"/>
              <a:buAutoNum type="arabicPeriod"/>
            </a:pP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疗效安全更优：</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巴氯芬是常用的抗痉挛药物，常用于治疗多发性硬化、脊髓损伤、脑卒中、脑瘫所致肌痉挛，且</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肝毒性罕见，</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不需要常规监测</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肝酶水平</a:t>
            </a:r>
            <a:endParaRPr lang="zh-CN" altLang="zh-CN" sz="1400" dirty="0">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l">
              <a:lnSpc>
                <a:spcPct val="200000"/>
              </a:lnSpc>
              <a:buClrTx/>
              <a:buSzTx/>
              <a:buFont typeface="+mj-lt"/>
              <a:buAutoNum type="arabicPeriod"/>
            </a:pPr>
            <a:endParaRPr lang="zh-CN"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pPr>
            <a:endParaRPr lang="en-US" altLang="zh-CN" sz="14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nSpc>
                <a:spcPct val="150000"/>
              </a:lnSpc>
              <a:buFont typeface="Wingdings" panose="05000000000000000000" pitchFamily="2" charset="2"/>
              <a:buChar char="Ø"/>
            </a:pPr>
            <a:endParaRPr lang="en-US" altLang="zh-CN" sz="14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endParaRPr lang="en-US" altLang="zh-CN" sz="1400" dirty="0">
              <a:solidFill>
                <a:srgbClr val="171A1D"/>
              </a:solidFill>
              <a:latin typeface="微软雅黑" panose="020B0503020204020204" pitchFamily="34" charset="-122"/>
              <a:ea typeface="微软雅黑" panose="020B0503020204020204" pitchFamily="34" charset="-122"/>
            </a:endParaRPr>
          </a:p>
        </p:txBody>
      </p:sp>
      <p:sp>
        <p:nvSpPr>
          <p:cNvPr id="55" name="Rectangle 38"/>
          <p:cNvSpPr/>
          <p:nvPr>
            <p:custDataLst>
              <p:tags r:id="rId4"/>
            </p:custDataLst>
          </p:nvPr>
        </p:nvSpPr>
        <p:spPr bwMode="auto">
          <a:xfrm>
            <a:off x="964565" y="1864360"/>
            <a:ext cx="4551680" cy="4213860"/>
          </a:xfrm>
          <a:prstGeom prst="rect">
            <a:avLst/>
          </a:prstGeom>
        </p:spPr>
        <p:txBody>
          <a:bodyPr wrap="square">
            <a:noAutofit/>
          </a:bodyPr>
          <a:lstStyle/>
          <a:p>
            <a:pPr algn="l">
              <a:lnSpc>
                <a:spcPct val="200000"/>
              </a:lnSpc>
            </a:pPr>
            <a:r>
              <a:rPr lang="zh-CN" altLang="zh-CN" sz="16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6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创新点：</a:t>
            </a:r>
            <a:endParaRPr lang="zh-CN" sz="16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lnSpc>
                <a:spcPct val="200000"/>
              </a:lnSpc>
              <a:buClrTx/>
              <a:buSzTx/>
              <a:buFont typeface="+mj-lt"/>
              <a:buAutoNum type="arabicPeriod"/>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儿童安全</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阻开盖</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包装，进一步保证了儿童用药的安全性</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l">
              <a:lnSpc>
                <a:spcPct val="200000"/>
              </a:lnSpc>
              <a:buClrTx/>
              <a:buSzTx/>
              <a:buFont typeface="+mj-lt"/>
              <a:buAutoNum type="arabicPeriod"/>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配备了量取器具，可满足临床不同剂量药液的准确量取</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8" name="矩形 57"/>
          <p:cNvSpPr/>
          <p:nvPr>
            <p:custDataLst>
              <p:tags r:id="rId5"/>
            </p:custDataLst>
          </p:nvPr>
        </p:nvSpPr>
        <p:spPr>
          <a:xfrm>
            <a:off x="720090" y="1834515"/>
            <a:ext cx="5039995" cy="47732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custDataLst>
              <p:tags r:id="rId6"/>
            </p:custDataLst>
          </p:nvPr>
        </p:nvSpPr>
        <p:spPr>
          <a:xfrm>
            <a:off x="6444615" y="1834515"/>
            <a:ext cx="5039995" cy="47732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05</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5646"/>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公平性</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sp>
        <p:nvSpPr>
          <p:cNvPr id="13" name="object 19"/>
          <p:cNvSpPr/>
          <p:nvPr/>
        </p:nvSpPr>
        <p:spPr>
          <a:xfrm>
            <a:off x="821055" y="916777"/>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anose="02010600030101010101" pitchFamily="2" charset="-122"/>
              </a:rPr>
              <a:t>所治疗疾病对公共健康的影响</a:t>
            </a:r>
            <a:endParaRPr b="1" dirty="0">
              <a:solidFill>
                <a:schemeClr val="bg1"/>
              </a:solidFill>
              <a:latin typeface="宋体" panose="02010600030101010101" pitchFamily="2" charset="-122"/>
            </a:endParaRPr>
          </a:p>
        </p:txBody>
      </p:sp>
      <p:sp>
        <p:nvSpPr>
          <p:cNvPr id="15" name="object 18"/>
          <p:cNvSpPr/>
          <p:nvPr/>
        </p:nvSpPr>
        <p:spPr>
          <a:xfrm>
            <a:off x="821055" y="1574800"/>
            <a:ext cx="5039995" cy="2235200"/>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endParaRPr dirty="0">
              <a:solidFill>
                <a:schemeClr val="bg1"/>
              </a:solidFill>
              <a:latin typeface="宋体" panose="02010600030101010101" pitchFamily="2" charset="-122"/>
            </a:endParaRPr>
          </a:p>
        </p:txBody>
      </p:sp>
      <p:grpSp>
        <p:nvGrpSpPr>
          <p:cNvPr id="17" name="组合 16"/>
          <p:cNvGrpSpPr/>
          <p:nvPr/>
        </p:nvGrpSpPr>
        <p:grpSpPr>
          <a:xfrm>
            <a:off x="6330898" y="907913"/>
            <a:ext cx="5039996" cy="2861945"/>
            <a:chOff x="1152270" y="1544825"/>
            <a:chExt cx="5039996" cy="2861945"/>
          </a:xfrm>
        </p:grpSpPr>
        <p:sp>
          <p:nvSpPr>
            <p:cNvPr id="18" name="object 19"/>
            <p:cNvSpPr/>
            <p:nvPr/>
          </p:nvSpPr>
          <p:spPr>
            <a:xfrm>
              <a:off x="1152271" y="1544825"/>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anose="02010600030101010101" pitchFamily="2" charset="-122"/>
                </a:rPr>
                <a:t>符合“保基本”原则</a:t>
              </a:r>
              <a:endParaRPr b="1" dirty="0">
                <a:solidFill>
                  <a:schemeClr val="bg1"/>
                </a:solidFill>
                <a:latin typeface="宋体" panose="02010600030101010101" pitchFamily="2" charset="-122"/>
              </a:endParaRPr>
            </a:p>
          </p:txBody>
        </p:sp>
        <p:sp>
          <p:nvSpPr>
            <p:cNvPr id="19" name="object 18"/>
            <p:cNvSpPr/>
            <p:nvPr/>
          </p:nvSpPr>
          <p:spPr>
            <a:xfrm>
              <a:off x="1152270" y="2202685"/>
              <a:ext cx="5039995" cy="2204085"/>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endParaRPr dirty="0">
                <a:solidFill>
                  <a:schemeClr val="bg1"/>
                </a:solidFill>
                <a:latin typeface="宋体" panose="02010600030101010101" pitchFamily="2" charset="-122"/>
              </a:endParaRPr>
            </a:p>
          </p:txBody>
        </p:sp>
      </p:grpSp>
      <p:grpSp>
        <p:nvGrpSpPr>
          <p:cNvPr id="20" name="组合 19"/>
          <p:cNvGrpSpPr/>
          <p:nvPr/>
        </p:nvGrpSpPr>
        <p:grpSpPr>
          <a:xfrm>
            <a:off x="894079" y="3995401"/>
            <a:ext cx="5039996" cy="2735580"/>
            <a:chOff x="1050035" y="1515615"/>
            <a:chExt cx="5039996" cy="2735580"/>
          </a:xfrm>
        </p:grpSpPr>
        <p:sp>
          <p:nvSpPr>
            <p:cNvPr id="21" name="object 19"/>
            <p:cNvSpPr/>
            <p:nvPr/>
          </p:nvSpPr>
          <p:spPr>
            <a:xfrm>
              <a:off x="1050036" y="1515615"/>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anose="02010600030101010101" pitchFamily="2" charset="-122"/>
                </a:rPr>
                <a:t>弥补目录短板</a:t>
              </a:r>
              <a:endParaRPr b="1" dirty="0">
                <a:solidFill>
                  <a:schemeClr val="bg1"/>
                </a:solidFill>
                <a:latin typeface="宋体" panose="02010600030101010101" pitchFamily="2" charset="-122"/>
              </a:endParaRPr>
            </a:p>
          </p:txBody>
        </p:sp>
        <p:sp>
          <p:nvSpPr>
            <p:cNvPr id="22" name="object 18"/>
            <p:cNvSpPr/>
            <p:nvPr/>
          </p:nvSpPr>
          <p:spPr>
            <a:xfrm>
              <a:off x="1050035" y="2202685"/>
              <a:ext cx="5039995" cy="2048510"/>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endParaRPr b="1" dirty="0">
                <a:solidFill>
                  <a:schemeClr val="bg1"/>
                </a:solidFill>
                <a:latin typeface="宋体" panose="02010600030101010101" pitchFamily="2" charset="-122"/>
              </a:endParaRPr>
            </a:p>
          </p:txBody>
        </p:sp>
      </p:grpSp>
      <p:grpSp>
        <p:nvGrpSpPr>
          <p:cNvPr id="23" name="组合 22"/>
          <p:cNvGrpSpPr/>
          <p:nvPr/>
        </p:nvGrpSpPr>
        <p:grpSpPr>
          <a:xfrm>
            <a:off x="6309943" y="3995401"/>
            <a:ext cx="5098414" cy="2727325"/>
            <a:chOff x="991616" y="1515615"/>
            <a:chExt cx="5098414" cy="2727325"/>
          </a:xfrm>
        </p:grpSpPr>
        <p:sp>
          <p:nvSpPr>
            <p:cNvPr id="24" name="object 19"/>
            <p:cNvSpPr/>
            <p:nvPr/>
          </p:nvSpPr>
          <p:spPr>
            <a:xfrm>
              <a:off x="991616" y="1515615"/>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anose="02010600030101010101" pitchFamily="2" charset="-122"/>
                </a:rPr>
                <a:t>临床管理难度小</a:t>
              </a:r>
              <a:endParaRPr b="1" dirty="0">
                <a:solidFill>
                  <a:schemeClr val="bg1"/>
                </a:solidFill>
                <a:latin typeface="宋体" panose="02010600030101010101" pitchFamily="2" charset="-122"/>
              </a:endParaRPr>
            </a:p>
          </p:txBody>
        </p:sp>
        <p:sp>
          <p:nvSpPr>
            <p:cNvPr id="25" name="object 18"/>
            <p:cNvSpPr/>
            <p:nvPr/>
          </p:nvSpPr>
          <p:spPr>
            <a:xfrm>
              <a:off x="1050035" y="2202685"/>
              <a:ext cx="5039995" cy="2040255"/>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pPr algn="ctr"/>
              <a:endParaRPr dirty="0">
                <a:solidFill>
                  <a:schemeClr val="bg1"/>
                </a:solidFill>
                <a:latin typeface="宋体" panose="02010600030101010101" pitchFamily="2" charset="-122"/>
              </a:endParaRPr>
            </a:p>
          </p:txBody>
        </p:sp>
      </p:grpSp>
      <p:sp>
        <p:nvSpPr>
          <p:cNvPr id="28" name="矩形 27"/>
          <p:cNvSpPr/>
          <p:nvPr/>
        </p:nvSpPr>
        <p:spPr>
          <a:xfrm>
            <a:off x="6295390" y="1689735"/>
            <a:ext cx="5039995" cy="1116965"/>
          </a:xfrm>
          <a:prstGeom prst="rect">
            <a:avLst/>
          </a:prstGeom>
        </p:spPr>
        <p:txBody>
          <a:bodyPr wrap="square">
            <a:noAutofit/>
          </a:bodyPr>
          <a:lstStyle/>
          <a:p>
            <a:pPr marL="285750" indent="-285750" algn="l" fontAlgn="auto">
              <a:lnSpc>
                <a:spcPct val="100000"/>
              </a:lnSpc>
              <a:buClrTx/>
              <a:buSzTx/>
              <a:buFont typeface="Wingdings" panose="05000000000000000000" charset="0"/>
              <a:buChar char="ü"/>
            </a:pPr>
            <a:r>
              <a:rPr lang="zh-CN" altLang="en-US" sz="1400" dirty="0">
                <a:latin typeface="微软雅黑" panose="020B0503020204020204" pitchFamily="34" charset="-122"/>
                <a:ea typeface="微软雅黑" panose="020B0503020204020204" pitchFamily="34" charset="-122"/>
                <a:sym typeface="+mn-ea"/>
              </a:rPr>
              <a:t>满足特殊人群的及时给药需求，</a:t>
            </a:r>
            <a:r>
              <a:rPr lang="zh-CN" altLang="en-US" sz="1400" dirty="0">
                <a:latin typeface="微软雅黑" panose="020B0503020204020204" pitchFamily="34" charset="-122"/>
                <a:ea typeface="微软雅黑" panose="020B0503020204020204" pitchFamily="34" charset="-122"/>
                <a:sym typeface="+mn-ea"/>
              </a:rPr>
              <a:t>起效快速</a:t>
            </a:r>
            <a:endParaRPr lang="zh-CN" altLang="en-US" sz="1400" dirty="0">
              <a:latin typeface="微软雅黑" panose="020B0503020204020204" pitchFamily="34" charset="-122"/>
              <a:ea typeface="微软雅黑" panose="020B0503020204020204" pitchFamily="34" charset="-122"/>
              <a:sym typeface="+mn-ea"/>
            </a:endParaRPr>
          </a:p>
          <a:p>
            <a:pPr marL="285750" indent="-285750" algn="l" fontAlgn="auto">
              <a:lnSpc>
                <a:spcPct val="100000"/>
              </a:lnSpc>
              <a:buClrTx/>
              <a:buSzTx/>
              <a:buFont typeface="Wingdings" panose="05000000000000000000" charset="0"/>
              <a:buChar char="ü"/>
            </a:pPr>
            <a:r>
              <a:rPr lang="zh-CN" altLang="en-US" sz="1400" dirty="0">
                <a:latin typeface="微软雅黑" panose="020B0503020204020204" pitchFamily="34" charset="-122"/>
                <a:ea typeface="微软雅黑" panose="020B0503020204020204" pitchFamily="34" charset="-122"/>
                <a:sym typeface="+mn-ea"/>
              </a:rPr>
              <a:t>在国家卫计委印发的</a:t>
            </a:r>
            <a:r>
              <a:rPr lang="zh-CN" altLang="en-US" sz="1400" b="1" dirty="0">
                <a:solidFill>
                  <a:srgbClr val="C00000"/>
                </a:solidFill>
                <a:latin typeface="微软雅黑" panose="020B0503020204020204" pitchFamily="34" charset="-122"/>
                <a:ea typeface="微软雅黑" panose="020B0503020204020204" pitchFamily="34" charset="-122"/>
              </a:rPr>
              <a:t>《第二批鼓励研发申报儿童药品建议清单》目录</a:t>
            </a:r>
            <a:r>
              <a:rPr lang="zh-CN" altLang="en-US" sz="1400" dirty="0">
                <a:latin typeface="微软雅黑" panose="020B0503020204020204" pitchFamily="34" charset="-122"/>
                <a:ea typeface="微软雅黑" panose="020B0503020204020204" pitchFamily="34" charset="-122"/>
              </a:rPr>
              <a:t>，为市场短缺的儿童用药品，鼓励研制巴氯芬口服液。</a:t>
            </a:r>
            <a:endParaRPr lang="zh-CN" altLang="en-US" sz="1400" dirty="0">
              <a:latin typeface="微软雅黑" panose="020B0503020204020204" pitchFamily="34" charset="-122"/>
              <a:ea typeface="微软雅黑" panose="020B0503020204020204" pitchFamily="34" charset="-122"/>
            </a:endParaRPr>
          </a:p>
        </p:txBody>
      </p:sp>
      <p:sp>
        <p:nvSpPr>
          <p:cNvPr id="29" name="矩形 28"/>
          <p:cNvSpPr/>
          <p:nvPr/>
        </p:nvSpPr>
        <p:spPr>
          <a:xfrm>
            <a:off x="835342" y="4446853"/>
            <a:ext cx="5039995" cy="2030095"/>
          </a:xfrm>
          <a:prstGeom prst="rect">
            <a:avLst/>
          </a:prstGeom>
        </p:spPr>
        <p:txBody>
          <a:bodyPr wrap="square">
            <a:spAutoFit/>
          </a:bodyPr>
          <a:lstStyle/>
          <a:p>
            <a:pPr marL="285750" indent="-285750" algn="l" fontAlgn="auto">
              <a:lnSpc>
                <a:spcPct val="100000"/>
              </a:lnSpc>
              <a:buClrTx/>
              <a:buSzTx/>
              <a:buFont typeface="Wingdings" panose="05000000000000000000" pitchFamily="2" charset="2"/>
              <a:buChar char="ü"/>
            </a:pPr>
            <a:endParaRPr lang="zh-CN"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00000"/>
              </a:lnSpc>
              <a:buClrTx/>
              <a:buSzTx/>
              <a:buFont typeface="Wingdings" panose="05000000000000000000" pitchFamily="2" charset="2"/>
              <a:buNone/>
            </a:pPr>
            <a:endParaRPr lang="zh-CN"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00000"/>
              </a:lnSpc>
              <a:buClrTx/>
              <a:buSzTx/>
              <a:buFont typeface="Wingdings" panose="05000000000000000000" pitchFamily="2" charset="2"/>
              <a:buNone/>
            </a:pPr>
            <a:r>
              <a:rPr lang="zh-CN"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可填补目录内无巴氯芬口服溶液剂型的空白</a:t>
            </a:r>
            <a:r>
              <a:rPr lang="zh-CN"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00000"/>
              </a:lnSpc>
              <a:buClrTx/>
              <a:buSzTx/>
              <a:buFont typeface="Wingdings" panose="05000000000000000000" pitchFamily="2" charset="2"/>
              <a:buNone/>
            </a:pPr>
            <a:endParaRPr lang="zh-CN" altLang="zh-CN" sz="14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fontAlgn="auto">
              <a:lnSpc>
                <a:spcPct val="100000"/>
              </a:lnSpc>
              <a:buClrTx/>
              <a:buSzTx/>
              <a:buFont typeface="Wingdings" panose="05000000000000000000" pitchFamily="2" charset="2"/>
              <a:buChar char="ü"/>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可弥补目录内巴氯芬</a:t>
            </a:r>
            <a:r>
              <a:rPr lang="zh-CN"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片剂</a:t>
            </a: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无法满足吞咽困难的患者治疗需求的短板。</a:t>
            </a:r>
            <a:endParaRPr lang="zh-CN" altLang="en-US" sz="1400" b="1" dirty="0">
              <a:solidFill>
                <a:srgbClr val="C00000"/>
              </a:solidFill>
              <a:latin typeface="微软雅黑" panose="020B0503020204020204" pitchFamily="34" charset="-122"/>
              <a:ea typeface="微软雅黑" panose="020B0503020204020204" pitchFamily="34" charset="-122"/>
            </a:endParaRPr>
          </a:p>
          <a:p>
            <a:pPr marL="285750" indent="-285750" algn="l" fontAlgn="auto">
              <a:lnSpc>
                <a:spcPct val="100000"/>
              </a:lnSpc>
              <a:buClrTx/>
              <a:buSzTx/>
              <a:buFont typeface="Wingdings" panose="05000000000000000000" pitchFamily="2" charset="2"/>
              <a:buChar char="ü"/>
            </a:pPr>
            <a:r>
              <a:rPr lang="zh-CN" altLang="en-US" sz="1400" dirty="0">
                <a:latin typeface="微软雅黑" panose="020B0503020204020204" pitchFamily="34" charset="-122"/>
                <a:ea typeface="微软雅黑" panose="020B0503020204020204" pitchFamily="34" charset="-122"/>
                <a:sym typeface="+mn-ea"/>
              </a:rPr>
              <a:t>可弥补</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目录内</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巴氯芬</a:t>
            </a:r>
            <a:r>
              <a:rPr lang="zh-CN"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片剂</a:t>
            </a: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无法满足儿童患者</a:t>
            </a:r>
            <a:r>
              <a:rPr lang="zh-CN" altLang="en-US" sz="1400" b="1" dirty="0">
                <a:solidFill>
                  <a:srgbClr val="C00000"/>
                </a:solidFill>
                <a:latin typeface="微软雅黑" panose="020B0503020204020204" pitchFamily="34" charset="-122"/>
                <a:ea typeface="微软雅黑" panose="020B0503020204020204" pitchFamily="34" charset="-122"/>
                <a:sym typeface="+mn-ea"/>
              </a:rPr>
              <a:t>小剂量</a:t>
            </a:r>
            <a:r>
              <a:rPr lang="zh-CN" altLang="en-US" sz="1400" b="1" dirty="0">
                <a:solidFill>
                  <a:srgbClr val="C00000"/>
                </a:solidFill>
                <a:latin typeface="微软雅黑" panose="020B0503020204020204" pitchFamily="34" charset="-122"/>
                <a:ea typeface="微软雅黑" panose="020B0503020204020204" pitchFamily="34" charset="-122"/>
                <a:sym typeface="+mn-ea"/>
              </a:rPr>
              <a:t>的短板。</a:t>
            </a:r>
            <a:endParaRPr lang="zh-CN" altLang="en-US" sz="1400" b="1" dirty="0">
              <a:solidFill>
                <a:srgbClr val="C00000"/>
              </a:solidFill>
              <a:latin typeface="微软雅黑" panose="020B0503020204020204" pitchFamily="34" charset="-122"/>
              <a:ea typeface="微软雅黑" panose="020B0503020204020204" pitchFamily="34" charset="-122"/>
              <a:sym typeface="+mn-ea"/>
            </a:endParaRPr>
          </a:p>
          <a:p>
            <a:pPr marL="285750" indent="-285750" algn="l" fontAlgn="auto">
              <a:lnSpc>
                <a:spcPct val="100000"/>
              </a:lnSpc>
              <a:buClrTx/>
              <a:buSzTx/>
              <a:buFont typeface="Wingdings" panose="05000000000000000000" pitchFamily="2" charset="2"/>
              <a:buChar char="ü"/>
            </a:pPr>
            <a:r>
              <a:rPr lang="zh-CN" altLang="en-US" sz="1400" dirty="0">
                <a:latin typeface="微软雅黑" panose="020B0503020204020204" pitchFamily="34" charset="-122"/>
                <a:ea typeface="微软雅黑" panose="020B0503020204020204" pitchFamily="34" charset="-122"/>
                <a:sym typeface="+mn-ea"/>
              </a:rPr>
              <a:t>可弥补</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目录内</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巴氯芬</a:t>
            </a:r>
            <a:r>
              <a:rPr lang="zh-CN"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片剂</a:t>
            </a: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无法满足</a:t>
            </a:r>
            <a:r>
              <a:rPr lang="zh-CN" altLang="en-US" sz="1400" b="1" dirty="0">
                <a:solidFill>
                  <a:srgbClr val="C00000"/>
                </a:solidFill>
                <a:latin typeface="微软雅黑" panose="020B0503020204020204" pitchFamily="34" charset="-122"/>
                <a:ea typeface="微软雅黑" panose="020B0503020204020204" pitchFamily="34" charset="-122"/>
                <a:sym typeface="+mn-ea"/>
              </a:rPr>
              <a:t>患者灵活剂量、精准剂量的短板。</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30" name="矩形 29"/>
          <p:cNvSpPr/>
          <p:nvPr/>
        </p:nvSpPr>
        <p:spPr>
          <a:xfrm>
            <a:off x="6370131" y="4905931"/>
            <a:ext cx="5039995" cy="953135"/>
          </a:xfrm>
          <a:prstGeom prst="rect">
            <a:avLst/>
          </a:prstGeom>
        </p:spPr>
        <p:txBody>
          <a:bodyPr wrap="square">
            <a:spAutoFit/>
          </a:bodyPr>
          <a:lstStyle/>
          <a:p>
            <a:pPr marL="285750" indent="-285750">
              <a:buFont typeface="Wingdings" panose="05000000000000000000" charset="0"/>
              <a:buChar char="ü"/>
            </a:pP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巴氯芬适应症明确，用法用量根据患者年龄</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体重明确用药剂量，不会滥用或超适应症使用。</a:t>
            </a:r>
            <a:endPar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buFont typeface="Wingdings" panose="05000000000000000000" charset="0"/>
              <a:buChar char="ü"/>
            </a:pP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针对儿童特别设计有儿童安全阻开盖，降低患者误用风险。</a:t>
            </a:r>
            <a:endPar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buFont typeface="Wingdings" panose="05000000000000000000" charset="0"/>
              <a:buChar char="ü"/>
            </a:pPr>
            <a:r>
              <a:rPr lang="zh-CN" altLang="en-US" sz="1400" dirty="0">
                <a:latin typeface="微软雅黑" panose="020B0503020204020204" pitchFamily="34" charset="-122"/>
                <a:ea typeface="微软雅黑" panose="020B0503020204020204" pitchFamily="34" charset="-122"/>
              </a:rPr>
              <a:t>药物自配备给药器，方便。</a:t>
            </a:r>
            <a:endParaRPr lang="zh-CN" altLang="en-US" sz="14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835025" y="1560830"/>
            <a:ext cx="5025390" cy="2240280"/>
          </a:xfrm>
          <a:prstGeom prst="rect">
            <a:avLst/>
          </a:prstGeom>
          <a:noFill/>
        </p:spPr>
        <p:txBody>
          <a:bodyPr wrap="square" rtlCol="0">
            <a:noAutofit/>
          </a:bodyPr>
          <a:p>
            <a:pPr marL="285750" indent="-285750" algn="l">
              <a:buClrTx/>
              <a:buSzTx/>
              <a:buFont typeface="Wingdings" panose="05000000000000000000" charset="0"/>
              <a:buChar char="ü"/>
            </a:pPr>
            <a:r>
              <a:rPr lang="zh-CN" altLang="en-US" sz="1300" dirty="0">
                <a:latin typeface="微软雅黑" panose="020B0503020204020204" pitchFamily="34" charset="-122"/>
                <a:ea typeface="微软雅黑" panose="020B0503020204020204" pitchFamily="34" charset="-122"/>
              </a:rPr>
              <a:t>痉挛是包括</a:t>
            </a:r>
            <a:r>
              <a:rPr lang="en-US" altLang="zh-CN" sz="1300" dirty="0">
                <a:latin typeface="微软雅黑" panose="020B0503020204020204" pitchFamily="34" charset="-122"/>
                <a:ea typeface="微软雅黑" panose="020B0503020204020204" pitchFamily="34" charset="-122"/>
              </a:rPr>
              <a:t>MS</a:t>
            </a:r>
            <a:r>
              <a:rPr lang="zh-CN" altLang="en-US" sz="1300" dirty="0">
                <a:latin typeface="微软雅黑" panose="020B0503020204020204" pitchFamily="34" charset="-122"/>
                <a:ea typeface="微软雅黑" panose="020B0503020204020204" pitchFamily="34" charset="-122"/>
              </a:rPr>
              <a:t>在内上运动神经元损伤性疾病的常见症状。可分为生理性和病理性，原发性和继发性，中枢性和外周性，全身性、区域性和局灶性等。常见的病因是神经系统疾病</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脑和脊髓</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，如中风、创伤性脑损伤、脊髓损伤、脑瘫和多发性硬化症等。</a:t>
            </a:r>
            <a:endParaRPr lang="zh-CN" altLang="en-US" sz="1300" dirty="0">
              <a:latin typeface="微软雅黑" panose="020B0503020204020204" pitchFamily="34" charset="-122"/>
              <a:ea typeface="微软雅黑" panose="020B0503020204020204" pitchFamily="34" charset="-122"/>
            </a:endParaRPr>
          </a:p>
          <a:p>
            <a:pPr marL="285750" indent="-285750" algn="l">
              <a:buClrTx/>
              <a:buSzTx/>
              <a:buFont typeface="Wingdings" panose="05000000000000000000" charset="0"/>
              <a:buChar char="ü"/>
            </a:pPr>
            <a:r>
              <a:rPr lang="zh-CN" altLang="en-US" sz="13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据估计，全世界有</a:t>
            </a:r>
            <a:r>
              <a:rPr lang="en-US" altLang="zh-CN" sz="1300" dirty="0" smtClean="0">
                <a:latin typeface="微软雅黑" panose="020B0503020204020204" pitchFamily="34" charset="-122"/>
                <a:ea typeface="微软雅黑" panose="020B0503020204020204" pitchFamily="34" charset="-122"/>
                <a:cs typeface="微软雅黑" panose="020B0503020204020204" pitchFamily="34" charset="-122"/>
                <a:sym typeface="+mn-ea"/>
              </a:rPr>
              <a:t>1200</a:t>
            </a:r>
            <a:r>
              <a:rPr lang="zh-CN" altLang="en-US" sz="1300" dirty="0" smtClean="0">
                <a:latin typeface="微软雅黑" panose="020B0503020204020204" pitchFamily="34" charset="-122"/>
                <a:ea typeface="微软雅黑" panose="020B0503020204020204" pitchFamily="34" charset="-122"/>
                <a:cs typeface="微软雅黑" panose="020B0503020204020204" pitchFamily="34" charset="-122"/>
                <a:sym typeface="+mn-ea"/>
              </a:rPr>
              <a:t>万人受到痉挛的影响。</a:t>
            </a:r>
            <a:r>
              <a:rPr lang="en-US" altLang="zh-CN" sz="1300" dirty="0">
                <a:latin typeface="微软雅黑" panose="020B0503020204020204" pitchFamily="34" charset="-122"/>
                <a:ea typeface="微软雅黑" panose="020B0503020204020204" pitchFamily="34" charset="-122"/>
              </a:rPr>
              <a:t>84%</a:t>
            </a:r>
            <a:r>
              <a:rPr lang="zh-CN" altLang="en-US" sz="1300" dirty="0">
                <a:latin typeface="微软雅黑" panose="020B0503020204020204" pitchFamily="34" charset="-122"/>
                <a:ea typeface="微软雅黑" panose="020B0503020204020204" pitchFamily="34" charset="-122"/>
              </a:rPr>
              <a:t>的多发性硬化症患者以及</a:t>
            </a:r>
            <a:r>
              <a:rPr lang="en-US" altLang="zh-CN" sz="1300" dirty="0">
                <a:latin typeface="微软雅黑" panose="020B0503020204020204" pitchFamily="34" charset="-122"/>
                <a:ea typeface="微软雅黑" panose="020B0503020204020204" pitchFamily="34" charset="-122"/>
              </a:rPr>
              <a:t>89%</a:t>
            </a:r>
            <a:r>
              <a:rPr lang="zh-CN" altLang="en-US" sz="1300" dirty="0">
                <a:latin typeface="微软雅黑" panose="020B0503020204020204" pitchFamily="34" charset="-122"/>
                <a:ea typeface="微软雅黑" panose="020B0503020204020204" pitchFamily="34" charset="-122"/>
              </a:rPr>
              <a:t>的脑瘫患者经历不同程度的痉挛。卒中患者的患病率为</a:t>
            </a:r>
            <a:r>
              <a:rPr lang="en-US" altLang="zh-CN" sz="1300" dirty="0">
                <a:latin typeface="微软雅黑" panose="020B0503020204020204" pitchFamily="34" charset="-122"/>
                <a:ea typeface="微软雅黑" panose="020B0503020204020204" pitchFamily="34" charset="-122"/>
              </a:rPr>
              <a:t>19%-43%</a:t>
            </a:r>
            <a:r>
              <a:rPr lang="zh-CN" altLang="en-US" sz="1300" dirty="0">
                <a:latin typeface="微软雅黑" panose="020B0503020204020204" pitchFamily="34" charset="-122"/>
                <a:ea typeface="微软雅黑" panose="020B0503020204020204" pitchFamily="34" charset="-122"/>
              </a:rPr>
              <a:t>，脊髓损伤患者的发病率为</a:t>
            </a:r>
            <a:r>
              <a:rPr lang="en-US" altLang="zh-CN" sz="1300" dirty="0">
                <a:latin typeface="微软雅黑" panose="020B0503020204020204" pitchFamily="34" charset="-122"/>
                <a:ea typeface="微软雅黑" panose="020B0503020204020204" pitchFamily="34" charset="-122"/>
              </a:rPr>
              <a:t>67%-78%</a:t>
            </a:r>
            <a:r>
              <a:rPr lang="zh-CN" altLang="en-US" sz="1300" dirty="0">
                <a:latin typeface="微软雅黑" panose="020B0503020204020204" pitchFamily="34" charset="-122"/>
                <a:ea typeface="微软雅黑" panose="020B0503020204020204" pitchFamily="34" charset="-122"/>
              </a:rPr>
              <a:t>。下肢痉挛在脑卒中患者的流行率为</a:t>
            </a:r>
            <a:r>
              <a:rPr lang="en-US" altLang="zh-CN" sz="1300" dirty="0">
                <a:latin typeface="微软雅黑" panose="020B0503020204020204" pitchFamily="34" charset="-122"/>
                <a:ea typeface="微软雅黑" panose="020B0503020204020204" pitchFamily="34" charset="-122"/>
              </a:rPr>
              <a:t>28%-38%</a:t>
            </a:r>
            <a:r>
              <a:rPr lang="zh-CN" altLang="en-US" sz="1300" dirty="0">
                <a:latin typeface="微软雅黑" panose="020B0503020204020204" pitchFamily="34" charset="-122"/>
                <a:ea typeface="微软雅黑" panose="020B0503020204020204" pitchFamily="34" charset="-122"/>
              </a:rPr>
              <a:t>，在多发性硬化患者中为</a:t>
            </a:r>
            <a:r>
              <a:rPr lang="en-US" altLang="zh-CN" sz="1300" dirty="0">
                <a:latin typeface="微软雅黑" panose="020B0503020204020204" pitchFamily="34" charset="-122"/>
                <a:ea typeface="微软雅黑" panose="020B0503020204020204" pitchFamily="34" charset="-122"/>
              </a:rPr>
              <a:t>41%-66%</a:t>
            </a:r>
            <a:r>
              <a:rPr lang="zh-CN" altLang="en-US" sz="1300" dirty="0">
                <a:latin typeface="微软雅黑" panose="020B0503020204020204" pitchFamily="34" charset="-122"/>
                <a:ea typeface="微软雅黑" panose="020B0503020204020204" pitchFamily="34" charset="-122"/>
              </a:rPr>
              <a:t>，在创伤性脑损伤患者中为</a:t>
            </a:r>
            <a:r>
              <a:rPr lang="en-US" altLang="zh-CN" sz="1300" dirty="0">
                <a:latin typeface="微软雅黑" panose="020B0503020204020204" pitchFamily="34" charset="-122"/>
                <a:ea typeface="微软雅黑" panose="020B0503020204020204" pitchFamily="34" charset="-122"/>
              </a:rPr>
              <a:t>13%</a:t>
            </a:r>
            <a:r>
              <a:rPr lang="zh-CN" altLang="en-US"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marL="285750" indent="-285750" algn="l">
              <a:buClrTx/>
              <a:buSzTx/>
              <a:buFont typeface="Wingdings" panose="05000000000000000000" charset="0"/>
              <a:buChar char="ü"/>
            </a:pPr>
            <a:endParaRPr lang="zh-CN" altLang="en-US" sz="1400" dirty="0">
              <a:latin typeface="微软雅黑" panose="020B0503020204020204" pitchFamily="34" charset="-122"/>
              <a:ea typeface="微软雅黑" panose="020B0503020204020204" pitchFamily="34" charset="-122"/>
            </a:endParaRPr>
          </a:p>
          <a:p>
            <a:pPr indent="0" algn="l">
              <a:buClrTx/>
              <a:buSzTx/>
              <a:buFont typeface="Wingdings" panose="05000000000000000000" charset="0"/>
              <a:buNone/>
            </a:pP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Time Will Tell.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2313041" y="0"/>
            <a:ext cx="448723" cy="448560"/>
          </a:xfrm>
          <a:prstGeom prst="rect">
            <a:avLst/>
          </a:prstGeom>
        </p:spPr>
      </p:pic>
      <p:sp>
        <p:nvSpPr>
          <p:cNvPr id="43" name="Rectangle 3"/>
          <p:cNvSpPr txBox="1">
            <a:spLocks noChangeArrowheads="1"/>
          </p:cNvSpPr>
          <p:nvPr/>
        </p:nvSpPr>
        <p:spPr>
          <a:xfrm>
            <a:off x="998460" y="2201299"/>
            <a:ext cx="9829340" cy="66992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4000" b="1" dirty="0">
                <a:solidFill>
                  <a:schemeClr val="accent1"/>
                </a:solidFill>
                <a:latin typeface="微软雅黑" panose="020B0503020204020204" pitchFamily="34" charset="-122"/>
                <a:ea typeface="微软雅黑" panose="020B0503020204020204" pitchFamily="34" charset="-122"/>
              </a:rPr>
              <a:t>感谢您的关注</a:t>
            </a:r>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flipH="1">
            <a:off x="1127070" y="2895751"/>
            <a:ext cx="10531723" cy="0"/>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矩形 9"/>
          <p:cNvSpPr>
            <a:spLocks noChangeArrowheads="1"/>
          </p:cNvSpPr>
          <p:nvPr/>
        </p:nvSpPr>
        <p:spPr bwMode="auto">
          <a:xfrm>
            <a:off x="11685275" y="2111119"/>
            <a:ext cx="506725" cy="2146300"/>
          </a:xfrm>
          <a:prstGeom prst="rect">
            <a:avLst/>
          </a:prstGeom>
          <a:solidFill>
            <a:schemeClr val="accent1"/>
          </a:solidFill>
          <a:ln>
            <a:noFill/>
          </a:ln>
        </p:spPr>
        <p:txBody>
          <a:bodyPr lIns="91409" tIns="45705" rIns="91409" bIns="45705"/>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0827800" y="3181507"/>
            <a:ext cx="576064" cy="577112"/>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2" name="组合 51"/>
          <p:cNvGrpSpPr/>
          <p:nvPr/>
        </p:nvGrpSpPr>
        <p:grpSpPr>
          <a:xfrm>
            <a:off x="9099608" y="3182031"/>
            <a:ext cx="576064" cy="576064"/>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5" name="组合 54"/>
          <p:cNvGrpSpPr/>
          <p:nvPr/>
        </p:nvGrpSpPr>
        <p:grpSpPr>
          <a:xfrm>
            <a:off x="9963705" y="3181507"/>
            <a:ext cx="577111" cy="577112"/>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8" name="组合 57"/>
          <p:cNvGrpSpPr/>
          <p:nvPr/>
        </p:nvGrpSpPr>
        <p:grpSpPr>
          <a:xfrm>
            <a:off x="7371417" y="3181507"/>
            <a:ext cx="577111" cy="577112"/>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61" name="组合 60"/>
          <p:cNvGrpSpPr/>
          <p:nvPr/>
        </p:nvGrpSpPr>
        <p:grpSpPr>
          <a:xfrm>
            <a:off x="8235513" y="3181507"/>
            <a:ext cx="577111" cy="577112"/>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26"/>
                </p:tgtEl>
              </p:cMediaNode>
            </p:audio>
          </p:childTnLst>
        </p:cTn>
      </p:par>
    </p:tnLst>
  </p:timing>
</p:sld>
</file>

<file path=ppt/tags/tag1.xml><?xml version="1.0" encoding="utf-8"?>
<p:tagLst xmlns:p="http://schemas.openxmlformats.org/presentationml/2006/main">
  <p:tag name="TABLE_ENDDRAG_ORIGIN_RECT" val="446*456"/>
  <p:tag name="TABLE_ENDDRAG_RECT" val="29*74*446*456"/>
</p:tagLst>
</file>

<file path=ppt/tags/tag10.xml><?xml version="1.0" encoding="utf-8"?>
<p:tagLst xmlns:p="http://schemas.openxmlformats.org/presentationml/2006/main">
  <p:tag name="KSO_WM_DIAGRAM_VIRTUALLY_FRAME" val="{&quot;height&quot;:659.3171653543308,&quot;left&quot;:83.14992125984251,&quot;top&quot;:94.03716535433071,&quot;width&quot;:847.6000787401575}"/>
</p:tagLst>
</file>

<file path=ppt/tags/tag11.xml><?xml version="1.0" encoding="utf-8"?>
<p:tagLst xmlns:p="http://schemas.openxmlformats.org/presentationml/2006/main">
  <p:tag name="KSO_WM_DIAGRAM_VIRTUALLY_FRAME" val="{&quot;height&quot;:659.3171653543308,&quot;left&quot;:83.14992125984251,&quot;top&quot;:94.03716535433071,&quot;width&quot;:847.6000787401575}"/>
</p:tagLst>
</file>

<file path=ppt/tags/tag12.xml><?xml version="1.0" encoding="utf-8"?>
<p:tagLst xmlns:p="http://schemas.openxmlformats.org/presentationml/2006/main">
  <p:tag name="KSO_WM_DIAGRAM_VIRTUALLY_FRAME" val="{&quot;height&quot;:659.3171653543308,&quot;left&quot;:83.14992125984251,&quot;top&quot;:94.03716535433071,&quot;width&quot;:847.6000787401575}"/>
</p:tagLst>
</file>

<file path=ppt/tags/tag13.xml><?xml version="1.0" encoding="utf-8"?>
<p:tagLst xmlns:p="http://schemas.openxmlformats.org/presentationml/2006/main">
  <p:tag name="KSO_WM_DIAGRAM_VIRTUALLY_FRAME" val="{&quot;height&quot;:659.3171653543308,&quot;left&quot;:83.14992125984251,&quot;top&quot;:94.03716535433071,&quot;width&quot;:847.6000787401575}"/>
</p:tagLst>
</file>

<file path=ppt/tags/tag14.xml><?xml version="1.0" encoding="utf-8"?>
<p:tagLst xmlns:p="http://schemas.openxmlformats.org/presentationml/2006/main">
  <p:tag name="KSO_WM_DIAGRAM_VIRTUALLY_FRAME" val="{&quot;height&quot;:659.3171653543308,&quot;left&quot;:83.14992125984251,&quot;top&quot;:94.03716535433071,&quot;width&quot;:847.6000787401575}"/>
</p:tagLst>
</file>

<file path=ppt/tags/tag15.xml><?xml version="1.0" encoding="utf-8"?>
<p:tagLst xmlns:p="http://schemas.openxmlformats.org/presentationml/2006/main">
  <p:tag name="commondata" val="eyJoZGlkIjoiZDQ1MDA1YTA0Y2ZlMjcyMDIxYTVmMzBiMTU5MDFjZDUifQ=="/>
  <p:tag name="resource_record_key" val="{&quot;29&quot;:[20426248]}"/>
</p:tagLst>
</file>

<file path=ppt/tags/tag2.xml><?xml version="1.0" encoding="utf-8"?>
<p:tagLst xmlns:p="http://schemas.openxmlformats.org/presentationml/2006/main">
  <p:tag name="TABLE_ENDDRAG_ORIGIN_RECT" val="424*456"/>
  <p:tag name="TABLE_ENDDRAG_RECT" val="489*74*424*456"/>
</p:tagLst>
</file>

<file path=ppt/tags/tag3.xml><?xml version="1.0" encoding="utf-8"?>
<p:tagLst xmlns:p="http://schemas.openxmlformats.org/presentationml/2006/main">
  <p:tag name="TABLE_ENDDRAG_ORIGIN_RECT" val="405*426"/>
  <p:tag name="TABLE_ENDDRAG_RECT" val="496*78*405*426"/>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TABLE_ENDDRAG_ORIGIN_RECT" val="406*72"/>
  <p:tag name="TABLE_ENDDRAG_RECT" val="51*256*406*72"/>
</p:tagLst>
</file>

<file path=ppt/tags/tag7.xml><?xml version="1.0" encoding="utf-8"?>
<p:tagLst xmlns:p="http://schemas.openxmlformats.org/presentationml/2006/main">
  <p:tag name="TABLE_ENDDRAG_ORIGIN_RECT" val="406*66"/>
  <p:tag name="TABLE_ENDDRAG_RECT" val="51*389*406*66"/>
</p:tagLst>
</file>

<file path=ppt/tags/tag8.xml><?xml version="1.0" encoding="utf-8"?>
<p:tagLst xmlns:p="http://schemas.openxmlformats.org/presentationml/2006/main">
  <p:tag name="RESOURCE_RECORD_KEY" val="{&quot;29&quot;:[20426248]}"/>
</p:tagLst>
</file>

<file path=ppt/tags/tag9.xml><?xml version="1.0" encoding="utf-8"?>
<p:tagLst xmlns:p="http://schemas.openxmlformats.org/presentationml/2006/main">
  <p:tag name="KSO_WM_DIAGRAM_VIRTUALLY_FRAME" val="{&quot;height&quot;:659.3171653543308,&quot;left&quot;:83.14992125984251,&quot;top&quot;:94.03716535433071,&quot;width&quot;:847.600078740157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3534</Words>
  <Application>WPS 演示</Application>
  <PresentationFormat>宽屏</PresentationFormat>
  <Paragraphs>342</Paragraphs>
  <Slides>9</Slides>
  <Notes>4</Notes>
  <HiddenSlides>0</HiddenSlides>
  <MMClips>2</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9</vt:i4>
      </vt:variant>
    </vt:vector>
  </HeadingPairs>
  <TitlesOfParts>
    <vt:vector size="26" baseType="lpstr">
      <vt:lpstr>Arial</vt:lpstr>
      <vt:lpstr>宋体</vt:lpstr>
      <vt:lpstr>Wingdings</vt:lpstr>
      <vt:lpstr>微软雅黑</vt:lpstr>
      <vt:lpstr>Calibri</vt:lpstr>
      <vt:lpstr>Roboto Light</vt:lpstr>
      <vt:lpstr>Impact</vt:lpstr>
      <vt:lpstr>HarmonyOS Sans SC</vt:lpstr>
      <vt:lpstr>Arial</vt:lpstr>
      <vt:lpstr>等线</vt:lpstr>
      <vt:lpstr>Times New Roman</vt:lpstr>
      <vt:lpstr>黑体</vt:lpstr>
      <vt:lpstr>Wingdings</vt:lpstr>
      <vt:lpstr>Segoe Print</vt:lpstr>
      <vt:lpstr>Arial Unicode MS</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梁 琳波</dc:creator>
  <cp:lastModifiedBy>杰jaku</cp:lastModifiedBy>
  <cp:revision>112</cp:revision>
  <dcterms:created xsi:type="dcterms:W3CDTF">2023-07-03T03:23:00Z</dcterms:created>
  <dcterms:modified xsi:type="dcterms:W3CDTF">2025-07-17T01:11:40Z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1DE3FD8657D648AAAC95E0EA6C658E51_12</vt:lpwstr>
  </property>
  <property fmtid="{D5CDD505-2E9C-101B-9397-08002B2CF9AE}" pid="3" name="KSOProductBuildVer">
    <vt:lpwstr>2052-12.1.0.21915</vt:lpwstr>
  </property>
</Properties>
</file>